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3" r:id="rId5"/>
  </p:sldMasterIdLst>
  <p:notesMasterIdLst>
    <p:notesMasterId r:id="rId27"/>
  </p:notesMasterIdLst>
  <p:handoutMasterIdLst>
    <p:handoutMasterId r:id="rId28"/>
  </p:handoutMasterIdLst>
  <p:sldIdLst>
    <p:sldId id="260" r:id="rId6"/>
    <p:sldId id="710" r:id="rId7"/>
    <p:sldId id="707" r:id="rId8"/>
    <p:sldId id="716" r:id="rId9"/>
    <p:sldId id="708" r:id="rId10"/>
    <p:sldId id="713" r:id="rId11"/>
    <p:sldId id="709" r:id="rId12"/>
    <p:sldId id="714" r:id="rId13"/>
    <p:sldId id="715" r:id="rId14"/>
    <p:sldId id="262" r:id="rId15"/>
    <p:sldId id="264" r:id="rId16"/>
    <p:sldId id="263" r:id="rId17"/>
    <p:sldId id="602" r:id="rId18"/>
    <p:sldId id="705" r:id="rId19"/>
    <p:sldId id="711" r:id="rId20"/>
    <p:sldId id="706" r:id="rId21"/>
    <p:sldId id="712" r:id="rId22"/>
    <p:sldId id="559" r:id="rId23"/>
    <p:sldId id="704" r:id="rId24"/>
    <p:sldId id="603" r:id="rId25"/>
    <p:sldId id="595" r:id="rId26"/>
  </p:sldIdLst>
  <p:sldSz cx="12192000" cy="6858000"/>
  <p:notesSz cx="7099300" cy="102346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AE6AC"/>
    <a:srgbClr val="B7ECFF"/>
    <a:srgbClr val="D5E4CA"/>
    <a:srgbClr val="D1BCB1"/>
    <a:srgbClr val="FFCC99"/>
    <a:srgbClr val="FFFF00"/>
    <a:srgbClr val="758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95"/>
  </p:normalViewPr>
  <p:slideViewPr>
    <p:cSldViewPr snapToGrid="0">
      <p:cViewPr varScale="1">
        <p:scale>
          <a:sx n="92" d="100"/>
          <a:sy n="92" d="100"/>
        </p:scale>
        <p:origin x="426" y="90"/>
      </p:cViewPr>
      <p:guideLst/>
    </p:cSldViewPr>
  </p:slideViewPr>
  <p:outlineViewPr>
    <p:cViewPr>
      <p:scale>
        <a:sx n="33" d="100"/>
        <a:sy n="33" d="100"/>
      </p:scale>
      <p:origin x="0" y="-1421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81C75C4-9BB1-40E3-B413-1834C10CA1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24BEDC-BC0B-455E-B5DF-7ED7A9BC49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E9BEF84-6D75-4AA2-94DF-D4643419F62F}" type="datetimeFigureOut">
              <a:rPr lang="fi-FI" smtClean="0"/>
              <a:t>6.10.2022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B70CD2-6F6C-4EBE-B166-78BE5AB9A9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066FF-D1D0-49B1-BE4E-C9F383C8AC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CC5F9FA-9DB7-42A7-ADD9-81A11CD2AB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1803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2E7A6E4-37C6-40C9-B665-931A488ECF09}" type="datetimeFigureOut">
              <a:rPr lang="fi-FI" smtClean="0"/>
              <a:t>6.10.2022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5E0CADC-BE6F-4746-AB4C-F5BF20F5ACE4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4448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0CADC-BE6F-4746-AB4C-F5BF20F5ACE4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9962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0CADC-BE6F-4746-AB4C-F5BF20F5ACE4}" type="slidenum">
              <a:rPr lang="fi-FI" smtClean="0"/>
              <a:t>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3115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0CADC-BE6F-4746-AB4C-F5BF20F5ACE4}" type="slidenum">
              <a:rPr lang="fi-FI" smtClean="0"/>
              <a:t>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44945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0CADC-BE6F-4746-AB4C-F5BF20F5ACE4}" type="slidenum">
              <a:rPr lang="fi-FI" smtClean="0"/>
              <a:t>17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1091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2F195-1C5A-4E2D-A3B0-FC44B5FFB797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6667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2F195-1C5A-4E2D-A3B0-FC44B5FFB797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2131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0CADC-BE6F-4746-AB4C-F5BF20F5ACE4}" type="slidenum">
              <a:rPr lang="fi-FI" smtClean="0"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1522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0CADC-BE6F-4746-AB4C-F5BF20F5ACE4}" type="slidenum">
              <a:rPr lang="fi-FI" smtClean="0"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5486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0CADC-BE6F-4746-AB4C-F5BF20F5ACE4}" type="slidenum">
              <a:rPr lang="fi-FI" smtClean="0"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3672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0CADC-BE6F-4746-AB4C-F5BF20F5ACE4}" type="slidenum">
              <a:rPr lang="fi-FI" smtClean="0"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8091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0CADC-BE6F-4746-AB4C-F5BF20F5ACE4}" type="slidenum">
              <a:rPr lang="fi-FI" smtClean="0"/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3229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2F195-1C5A-4E2D-A3B0-FC44B5FFB797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2104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0CADC-BE6F-4746-AB4C-F5BF20F5ACE4}" type="slidenum">
              <a:rPr lang="fi-FI" smtClean="0"/>
              <a:t>14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8272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oitus siv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35911-8331-1E85-B676-FCBB8CD99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680" y="1129279"/>
            <a:ext cx="6325237" cy="3091683"/>
          </a:xfrm>
        </p:spPr>
        <p:txBody>
          <a:bodyPr>
            <a:normAutofit/>
          </a:bodyPr>
          <a:lstStyle>
            <a:lvl1pPr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FI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BB7AFDF-E4C4-7DC5-6B58-798BFF9791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1680" y="4515173"/>
            <a:ext cx="5668962" cy="145271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 err="1"/>
              <a:t>Nimi</a:t>
            </a:r>
            <a:r>
              <a:rPr lang="en-GB" dirty="0"/>
              <a:t> </a:t>
            </a:r>
            <a:r>
              <a:rPr lang="en-GB" dirty="0" err="1"/>
              <a:t>sukunimi</a:t>
            </a:r>
            <a:r>
              <a:rPr lang="en-GB" dirty="0"/>
              <a:t> </a:t>
            </a:r>
          </a:p>
          <a:p>
            <a:pPr lvl="0"/>
            <a:r>
              <a:rPr lang="en-GB" dirty="0" err="1"/>
              <a:t>Titteli</a:t>
            </a:r>
            <a:endParaRPr lang="en-GB" dirty="0"/>
          </a:p>
          <a:p>
            <a:pPr lvl="0"/>
            <a:r>
              <a:rPr lang="en-GB" dirty="0"/>
              <a:t>&gt; s-</a:t>
            </a:r>
            <a:r>
              <a:rPr lang="en-GB" dirty="0" err="1"/>
              <a:t>posti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EE1E03-28A2-4B7D-6353-6ADCBFC6AE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526851" y="3429000"/>
            <a:ext cx="852779" cy="1313214"/>
          </a:xfrm>
          <a:prstGeom prst="rect">
            <a:avLst/>
          </a:prstGeom>
        </p:spPr>
      </p:pic>
      <p:pic>
        <p:nvPicPr>
          <p:cNvPr id="15" name="Picture 14" descr="Think Nature - tekstitunnus.">
            <a:extLst>
              <a:ext uri="{FF2B5EF4-FFF2-40B4-BE49-F238E27FC236}">
                <a16:creationId xmlns:a16="http://schemas.microsoft.com/office/drawing/2014/main" id="{D1009662-C7FE-1FC3-0F6D-35900E7E3DB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0963" y="364728"/>
            <a:ext cx="4876800" cy="4876800"/>
          </a:xfrm>
          <a:prstGeom prst="rect">
            <a:avLst/>
          </a:prstGeom>
          <a:effectLst>
            <a:glow rad="1905000">
              <a:schemeClr val="accent1">
                <a:satMod val="175000"/>
                <a:alpha val="11000"/>
              </a:schemeClr>
            </a:glow>
          </a:effectLst>
        </p:spPr>
      </p:pic>
      <p:pic>
        <p:nvPicPr>
          <p:cNvPr id="16" name="Picture 15" descr="Turun yliopiston logo.">
            <a:extLst>
              <a:ext uri="{FF2B5EF4-FFF2-40B4-BE49-F238E27FC236}">
                <a16:creationId xmlns:a16="http://schemas.microsoft.com/office/drawing/2014/main" id="{21082FC1-0CCA-DDE2-1DBD-347E7329FBF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60552" y="5672778"/>
            <a:ext cx="2931448" cy="118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49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 ja lopetu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1">
            <a:extLst>
              <a:ext uri="{FF2B5EF4-FFF2-40B4-BE49-F238E27FC236}">
                <a16:creationId xmlns:a16="http://schemas.microsoft.com/office/drawing/2014/main" id="{DEC2E143-71D1-4BFB-BDDE-4B575C32CD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80492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6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Välilehden ja lopetus-</a:t>
            </a:r>
            <a:br>
              <a:rPr lang="fi-FI" dirty="0"/>
            </a:br>
            <a:r>
              <a:rPr lang="fi-FI" dirty="0"/>
              <a:t>sivun teksti keskitetysti.</a:t>
            </a:r>
          </a:p>
        </p:txBody>
      </p:sp>
      <p:pic>
        <p:nvPicPr>
          <p:cNvPr id="9" name="Picture 8" descr="TURUN YLIOPISTO Biodiversiteetti">
            <a:extLst>
              <a:ext uri="{FF2B5EF4-FFF2-40B4-BE49-F238E27FC236}">
                <a16:creationId xmlns:a16="http://schemas.microsoft.com/office/drawing/2014/main" id="{A50D072E-D493-DC4B-A42F-A5F1E1875D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3276" y="6130294"/>
            <a:ext cx="3045600" cy="32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58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 ja lopetus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1">
            <a:extLst>
              <a:ext uri="{FF2B5EF4-FFF2-40B4-BE49-F238E27FC236}">
                <a16:creationId xmlns:a16="http://schemas.microsoft.com/office/drawing/2014/main" id="{BC3FC38B-204D-45A1-AFEE-5F79C75747C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80492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Välilehden ja lopetus-</a:t>
            </a:r>
            <a:br>
              <a:rPr lang="fi-FI" dirty="0"/>
            </a:br>
            <a:r>
              <a:rPr lang="fi-FI" dirty="0"/>
              <a:t>sivun teksti keskitetysti.</a:t>
            </a:r>
          </a:p>
        </p:txBody>
      </p:sp>
      <p:pic>
        <p:nvPicPr>
          <p:cNvPr id="9" name="Picture 8" descr="TURUN YLIOPISTO Biodiversiteetti">
            <a:extLst>
              <a:ext uri="{FF2B5EF4-FFF2-40B4-BE49-F238E27FC236}">
                <a16:creationId xmlns:a16="http://schemas.microsoft.com/office/drawing/2014/main" id="{5E7368A2-330D-A941-9407-8BC928DAB7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9530" y="6130338"/>
            <a:ext cx="3045600" cy="32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683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lehti ja lopetus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53D58B-1FD1-4C54-AF0B-A08BA10110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80492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6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Välilehden ja lopetus-</a:t>
            </a:r>
            <a:br>
              <a:rPr lang="fi-FI" dirty="0"/>
            </a:br>
            <a:r>
              <a:rPr lang="fi-FI" dirty="0"/>
              <a:t>sivun teksti keskitetysti.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F118BBE-1AA3-4C41-887D-2963FC0B817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460167"/>
            <a:ext cx="9144000" cy="5338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Kuvaus, lisäys, sitaatti</a:t>
            </a:r>
          </a:p>
        </p:txBody>
      </p:sp>
      <p:pic>
        <p:nvPicPr>
          <p:cNvPr id="4" name="Picture 3" descr="TURUN YLIOPISTO Biodiversiteetti">
            <a:extLst>
              <a:ext uri="{FF2B5EF4-FFF2-40B4-BE49-F238E27FC236}">
                <a16:creationId xmlns:a16="http://schemas.microsoft.com/office/drawing/2014/main" id="{859CFAC0-4166-7A45-9855-7EF3CB7685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3276" y="6130294"/>
            <a:ext cx="3045600" cy="32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483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lehti ja lopetus 4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53D58B-1FD1-4C54-AF0B-A08BA10110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80492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Välilehden ja lopetus-</a:t>
            </a:r>
            <a:br>
              <a:rPr lang="fi-FI" dirty="0"/>
            </a:br>
            <a:r>
              <a:rPr lang="fi-FI" dirty="0"/>
              <a:t>sivun teksti keskitetysti.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F118BBE-1AA3-4C41-887D-2963FC0B817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460167"/>
            <a:ext cx="9144000" cy="5338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Kuvaus, lisäys, sitaatti</a:t>
            </a:r>
          </a:p>
        </p:txBody>
      </p:sp>
      <p:pic>
        <p:nvPicPr>
          <p:cNvPr id="4" name="Picture 3" descr="TURUN YLIOPISTO Biodiversiteetti">
            <a:extLst>
              <a:ext uri="{FF2B5EF4-FFF2-40B4-BE49-F238E27FC236}">
                <a16:creationId xmlns:a16="http://schemas.microsoft.com/office/drawing/2014/main" id="{E3135A14-1F99-C84F-8BD0-FB75833B0E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9530" y="6130338"/>
            <a:ext cx="3045600" cy="32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154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Kuvallinen tekstin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1CC5368-48CE-F6BC-C7CC-B1575FC8E8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40A5C57-5857-46A2-ACD5-F3ACEA067C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6933" y="3696182"/>
            <a:ext cx="9618133" cy="197176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Väliotsikko keskitettynä</a:t>
            </a:r>
            <a:br>
              <a:rPr lang="fi-FI" dirty="0"/>
            </a:br>
            <a:r>
              <a:rPr lang="fi-FI" dirty="0"/>
              <a:t>kahdella rivillä – lisää taustakuva</a:t>
            </a:r>
          </a:p>
        </p:txBody>
      </p:sp>
    </p:spTree>
    <p:extLst>
      <p:ext uri="{BB962C8B-B14F-4D97-AF65-F5344CB8AC3E}">
        <p14:creationId xmlns:p14="http://schemas.microsoft.com/office/powerpoint/2010/main" val="3530127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 siv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HINK NATURE. Teksti jonka sisällä muurahaisia ja alla Turun yliopisto, biodiversiteetti -teksti. ">
            <a:extLst>
              <a:ext uri="{FF2B5EF4-FFF2-40B4-BE49-F238E27FC236}">
                <a16:creationId xmlns:a16="http://schemas.microsoft.com/office/drawing/2014/main" id="{797DEF6C-DB9C-634D-B0FA-C9B03EFF7E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9100" y="1280160"/>
            <a:ext cx="6273800" cy="371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834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7630" y="5895474"/>
            <a:ext cx="2374370" cy="962525"/>
          </a:xfrm>
          <a:prstGeom prst="rect">
            <a:avLst/>
          </a:prstGeom>
        </p:spPr>
      </p:pic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6.10.2022</a:t>
            </a:fld>
            <a:endParaRPr lang="fi-FI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5026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59F7-29CF-47A0-B987-E61563BCA17C}" type="datetimeFigureOut">
              <a:rPr lang="fi-FI" smtClean="0"/>
              <a:t>6.10.2022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91E4-605B-4ACF-929D-DF8FC36E99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8474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isluettelo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D0500D61-64D4-440C-B691-0D41AEB4AAA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645743"/>
            <a:ext cx="10515600" cy="4040603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buClr>
                <a:srgbClr val="A1BF39"/>
              </a:buClr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, </a:t>
            </a:r>
            <a:r>
              <a:rPr lang="fi-FI" dirty="0" err="1"/>
              <a:t>consectetuer</a:t>
            </a:r>
            <a:r>
              <a:rPr lang="fi-FI" dirty="0"/>
              <a:t> </a:t>
            </a:r>
            <a:r>
              <a:rPr lang="fi-FI" dirty="0" err="1"/>
              <a:t>adipiscing</a:t>
            </a:r>
            <a:r>
              <a:rPr lang="fi-FI" dirty="0"/>
              <a:t> elit, </a:t>
            </a:r>
            <a:r>
              <a:rPr lang="fi-FI" dirty="0" err="1"/>
              <a:t>sed</a:t>
            </a:r>
            <a:r>
              <a:rPr lang="fi-FI" dirty="0"/>
              <a:t> </a:t>
            </a:r>
            <a:r>
              <a:rPr lang="fi-FI" dirty="0" err="1"/>
              <a:t>diam</a:t>
            </a:r>
            <a:br>
              <a:rPr lang="fi-FI" dirty="0"/>
            </a:br>
            <a:r>
              <a:rPr lang="fi-FI" dirty="0" err="1"/>
              <a:t>nonummy</a:t>
            </a:r>
            <a:r>
              <a:rPr lang="fi-FI" dirty="0"/>
              <a:t> </a:t>
            </a:r>
            <a:r>
              <a:rPr lang="fi-FI" dirty="0" err="1"/>
              <a:t>nibh</a:t>
            </a:r>
            <a:r>
              <a:rPr lang="fi-FI" dirty="0"/>
              <a:t> </a:t>
            </a:r>
            <a:r>
              <a:rPr lang="fi-FI" dirty="0" err="1"/>
              <a:t>euismod</a:t>
            </a:r>
            <a:r>
              <a:rPr lang="fi-FI" dirty="0"/>
              <a:t> </a:t>
            </a:r>
            <a:r>
              <a:rPr lang="fi-FI" dirty="0" err="1"/>
              <a:t>tincidunt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laoreet</a:t>
            </a:r>
            <a:r>
              <a:rPr lang="fi-FI" dirty="0"/>
              <a:t> </a:t>
            </a:r>
            <a:r>
              <a:rPr lang="fi-FI" dirty="0" err="1"/>
              <a:t>dolore</a:t>
            </a:r>
            <a:r>
              <a:rPr lang="fi-FI" dirty="0"/>
              <a:t> magna </a:t>
            </a:r>
            <a:r>
              <a:rPr lang="fi-FI" dirty="0" err="1"/>
              <a:t>aliquam</a:t>
            </a:r>
            <a:r>
              <a:rPr lang="fi-FI" dirty="0"/>
              <a:t> </a:t>
            </a:r>
            <a:r>
              <a:rPr lang="fi-FI" dirty="0" err="1"/>
              <a:t>erat</a:t>
            </a:r>
            <a:r>
              <a:rPr lang="fi-FI" dirty="0"/>
              <a:t> </a:t>
            </a:r>
            <a:r>
              <a:rPr lang="fi-FI" dirty="0" err="1"/>
              <a:t>volutpat</a:t>
            </a:r>
            <a:r>
              <a:rPr lang="fi-FI" dirty="0"/>
              <a:t>. </a:t>
            </a:r>
          </a:p>
          <a:p>
            <a:pPr lvl="0"/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, </a:t>
            </a:r>
            <a:r>
              <a:rPr lang="fi-FI" dirty="0" err="1"/>
              <a:t>consectetuer</a:t>
            </a:r>
            <a:r>
              <a:rPr lang="fi-FI" dirty="0"/>
              <a:t> </a:t>
            </a:r>
            <a:r>
              <a:rPr lang="fi-FI" dirty="0" err="1"/>
              <a:t>adipiscing</a:t>
            </a:r>
            <a:r>
              <a:rPr lang="fi-FI" dirty="0"/>
              <a:t> elit, </a:t>
            </a:r>
            <a:r>
              <a:rPr lang="fi-FI" dirty="0" err="1"/>
              <a:t>sed</a:t>
            </a:r>
            <a:r>
              <a:rPr lang="fi-FI" dirty="0"/>
              <a:t> </a:t>
            </a:r>
            <a:r>
              <a:rPr lang="fi-FI" dirty="0" err="1"/>
              <a:t>diam</a:t>
            </a:r>
            <a:r>
              <a:rPr lang="fi-FI" dirty="0"/>
              <a:t> </a:t>
            </a:r>
            <a:r>
              <a:rPr lang="fi-FI" dirty="0" err="1"/>
              <a:t>nonummy</a:t>
            </a:r>
            <a:r>
              <a:rPr lang="fi-FI" dirty="0"/>
              <a:t> </a:t>
            </a:r>
            <a:r>
              <a:rPr lang="fi-FI" dirty="0" err="1"/>
              <a:t>nibh</a:t>
            </a:r>
            <a:r>
              <a:rPr lang="fi-FI" dirty="0"/>
              <a:t> </a:t>
            </a:r>
            <a:r>
              <a:rPr lang="fi-FI" dirty="0" err="1"/>
              <a:t>euismod</a:t>
            </a:r>
            <a:r>
              <a:rPr lang="fi-FI" dirty="0"/>
              <a:t> </a:t>
            </a:r>
            <a:r>
              <a:rPr lang="fi-FI" dirty="0" err="1"/>
              <a:t>tincidunt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laoreet</a:t>
            </a:r>
            <a:r>
              <a:rPr lang="fi-FI" dirty="0"/>
              <a:t> </a:t>
            </a:r>
            <a:r>
              <a:rPr lang="fi-FI" dirty="0" err="1"/>
              <a:t>dolore</a:t>
            </a:r>
            <a:r>
              <a:rPr lang="fi-FI" dirty="0"/>
              <a:t> magna </a:t>
            </a:r>
            <a:r>
              <a:rPr lang="fi-FI" dirty="0" err="1"/>
              <a:t>aliquam</a:t>
            </a:r>
            <a:r>
              <a:rPr lang="fi-FI" dirty="0"/>
              <a:t> </a:t>
            </a:r>
            <a:r>
              <a:rPr lang="fi-FI" dirty="0" err="1"/>
              <a:t>erat</a:t>
            </a:r>
            <a:r>
              <a:rPr lang="fi-FI" dirty="0"/>
              <a:t> </a:t>
            </a:r>
            <a:r>
              <a:rPr lang="fi-FI" dirty="0" err="1"/>
              <a:t>volutpat</a:t>
            </a:r>
            <a:r>
              <a:rPr lang="fi-FI" dirty="0"/>
              <a:t>. </a:t>
            </a:r>
          </a:p>
          <a:p>
            <a:pPr lvl="0"/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, </a:t>
            </a:r>
            <a:r>
              <a:rPr lang="fi-FI" dirty="0" err="1"/>
              <a:t>consectetuer</a:t>
            </a:r>
            <a:r>
              <a:rPr lang="fi-FI" dirty="0"/>
              <a:t> </a:t>
            </a:r>
            <a:r>
              <a:rPr lang="fi-FI" dirty="0" err="1"/>
              <a:t>adipiscing</a:t>
            </a:r>
            <a:r>
              <a:rPr lang="fi-FI" dirty="0"/>
              <a:t> elit, </a:t>
            </a:r>
            <a:r>
              <a:rPr lang="fi-FI" dirty="0" err="1"/>
              <a:t>sed</a:t>
            </a:r>
            <a:r>
              <a:rPr lang="fi-FI" dirty="0"/>
              <a:t> </a:t>
            </a:r>
            <a:r>
              <a:rPr lang="fi-FI" dirty="0" err="1"/>
              <a:t>diam</a:t>
            </a:r>
            <a:r>
              <a:rPr lang="fi-FI" dirty="0"/>
              <a:t> </a:t>
            </a:r>
            <a:r>
              <a:rPr lang="fi-FI" dirty="0" err="1"/>
              <a:t>nonummy</a:t>
            </a:r>
            <a:r>
              <a:rPr lang="fi-FI" dirty="0"/>
              <a:t> </a:t>
            </a:r>
            <a:r>
              <a:rPr lang="fi-FI" dirty="0" err="1"/>
              <a:t>nibh</a:t>
            </a:r>
            <a:r>
              <a:rPr lang="fi-FI" dirty="0"/>
              <a:t> </a:t>
            </a:r>
            <a:r>
              <a:rPr lang="fi-FI" dirty="0" err="1"/>
              <a:t>euismod</a:t>
            </a:r>
            <a:r>
              <a:rPr lang="fi-FI" dirty="0"/>
              <a:t> </a:t>
            </a:r>
            <a:r>
              <a:rPr lang="fi-FI" dirty="0" err="1"/>
              <a:t>tincidunt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laoreet</a:t>
            </a:r>
            <a:r>
              <a:rPr lang="fi-FI" dirty="0"/>
              <a:t> </a:t>
            </a:r>
            <a:r>
              <a:rPr lang="fi-FI" dirty="0" err="1"/>
              <a:t>dolore</a:t>
            </a:r>
            <a:r>
              <a:rPr lang="fi-FI" dirty="0"/>
              <a:t> magna </a:t>
            </a:r>
            <a:r>
              <a:rPr lang="fi-FI" dirty="0" err="1"/>
              <a:t>aliquam</a:t>
            </a:r>
            <a:r>
              <a:rPr lang="fi-FI" dirty="0"/>
              <a:t> </a:t>
            </a:r>
            <a:r>
              <a:rPr lang="fi-FI" dirty="0" err="1"/>
              <a:t>erat</a:t>
            </a:r>
            <a:r>
              <a:rPr lang="fi-FI" dirty="0"/>
              <a:t> </a:t>
            </a:r>
            <a:r>
              <a:rPr lang="fi-FI" dirty="0" err="1"/>
              <a:t>volutpat</a:t>
            </a:r>
            <a:r>
              <a:rPr lang="fi-FI" dirty="0"/>
              <a:t>.</a:t>
            </a:r>
          </a:p>
          <a:p>
            <a:pPr lvl="1"/>
            <a:r>
              <a:rPr lang="fi-FI" dirty="0"/>
              <a:t>aa</a:t>
            </a:r>
          </a:p>
          <a:p>
            <a:pPr lvl="1"/>
            <a:r>
              <a:rPr lang="fi-FI" dirty="0"/>
              <a:t>aa</a:t>
            </a:r>
          </a:p>
          <a:p>
            <a:pPr lvl="0"/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6729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75606-ABA7-4D34-BB7E-18136B06DE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BDAC54-AA50-48E5-8C9B-C91AB42BCE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F6023-11CD-41F5-934C-2A48E43E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46C9-EDF0-4CE3-A891-67019EBDA5E0}" type="datetimeFigureOut">
              <a:rPr lang="fi-FI" smtClean="0"/>
              <a:t>6.10.2022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50EE2-E54F-4D1E-84AE-A1A79B89E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FA3D2-2D13-41FD-A060-A4BDA4BCD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81A8-A302-4742-BFAA-C2096BCB0C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348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loitus siv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35911-8331-1E85-B676-FCBB8CD99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680" y="1129279"/>
            <a:ext cx="7805489" cy="3091683"/>
          </a:xfrm>
        </p:spPr>
        <p:txBody>
          <a:bodyPr>
            <a:normAutofit/>
          </a:bodyPr>
          <a:lstStyle>
            <a:lvl1pPr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FI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BB7AFDF-E4C4-7DC5-6B58-798BFF9791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1680" y="4409666"/>
            <a:ext cx="5668962" cy="145271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 err="1"/>
              <a:t>Nimi</a:t>
            </a:r>
            <a:r>
              <a:rPr lang="en-GB" dirty="0"/>
              <a:t> </a:t>
            </a:r>
            <a:r>
              <a:rPr lang="en-GB" dirty="0" err="1"/>
              <a:t>sukunimi</a:t>
            </a:r>
            <a:r>
              <a:rPr lang="en-GB" dirty="0"/>
              <a:t> </a:t>
            </a:r>
          </a:p>
          <a:p>
            <a:pPr lvl="0"/>
            <a:r>
              <a:rPr lang="en-GB" dirty="0" err="1"/>
              <a:t>Titteli</a:t>
            </a:r>
            <a:endParaRPr lang="en-GB" dirty="0"/>
          </a:p>
          <a:p>
            <a:pPr lvl="0"/>
            <a:r>
              <a:rPr lang="en-GB" dirty="0"/>
              <a:t>&gt; s-</a:t>
            </a:r>
            <a:r>
              <a:rPr lang="en-GB" dirty="0" err="1"/>
              <a:t>posti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EE1E03-28A2-4B7D-6353-6ADCBFC6AE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526851" y="3429000"/>
            <a:ext cx="852779" cy="1313214"/>
          </a:xfrm>
          <a:prstGeom prst="rect">
            <a:avLst/>
          </a:prstGeom>
        </p:spPr>
      </p:pic>
      <p:pic>
        <p:nvPicPr>
          <p:cNvPr id="16" name="Picture 15" descr="Turun yliopiston logo.">
            <a:extLst>
              <a:ext uri="{FF2B5EF4-FFF2-40B4-BE49-F238E27FC236}">
                <a16:creationId xmlns:a16="http://schemas.microsoft.com/office/drawing/2014/main" id="{21082FC1-0CCA-DDE2-1DBD-347E7329FBF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60552" y="5672778"/>
            <a:ext cx="2931448" cy="118522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3C34A3B-96C9-B735-ECA3-7FB2DA27FF4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511" y="5965021"/>
            <a:ext cx="5627077" cy="60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260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CCE9-825D-4369-858E-2426CC6A2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7E4DA-27BC-474E-9001-3967B31D5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76608-65AA-4B1A-8C1D-03F786851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46C9-EDF0-4CE3-A891-67019EBDA5E0}" type="datetimeFigureOut">
              <a:rPr lang="fi-FI" smtClean="0"/>
              <a:t>6.10.2022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110B9-4037-4F92-BAFE-D4456456D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F44C9-C61F-4277-8712-693225000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81A8-A302-4742-BFAA-C2096BCB0C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1232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B6633-6D63-4D14-8F3F-B87BB76CF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E801A-6F4A-483F-843A-FD75B257C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EA7C5-0A6D-48F8-835D-BA00733AD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46C9-EDF0-4CE3-A891-67019EBDA5E0}" type="datetimeFigureOut">
              <a:rPr lang="fi-FI" smtClean="0"/>
              <a:t>6.10.2022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B7D95-DA58-44E0-A439-DC93CB0D6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E40B2-CF0E-4D18-8362-D329458B2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81A8-A302-4742-BFAA-C2096BCB0C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7989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F3CBC-5D8C-4A90-A287-C0B3B42AF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3F0D7-BF7D-47F0-BD2A-EA6E483B1E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66B397-5CD8-409F-BA85-866A51FD8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AE0A2-0D51-45F8-B7F5-B832DD777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46C9-EDF0-4CE3-A891-67019EBDA5E0}" type="datetimeFigureOut">
              <a:rPr lang="fi-FI" smtClean="0"/>
              <a:t>6.10.2022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40BCC-9D22-4135-8D49-1C139E47C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3E031-9C8A-4D04-BC64-5FFC3F38F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81A8-A302-4742-BFAA-C2096BCB0C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90263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0E633-4392-4C6D-B509-8111F8DB7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5EF01-5E84-41BE-A877-8DFB90354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BE97D-51C3-4D16-82F4-6E0133BCB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072245-ED3F-49FB-916E-04068A450E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D5E4BA-436B-4D9B-87C7-9A0266DA3A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49B710-588D-459A-882A-23B91E536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46C9-EDF0-4CE3-A891-67019EBDA5E0}" type="datetimeFigureOut">
              <a:rPr lang="fi-FI" smtClean="0"/>
              <a:t>6.10.2022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8D03C2-3112-4830-A4FD-BE7D2760F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1D9386-DCF0-4C1C-87DF-5AFC1B763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81A8-A302-4742-BFAA-C2096BCB0C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76092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DB5E4-22F9-4C28-B581-ADF52B760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5BF47E-FEE9-4A58-98C8-2875073B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46C9-EDF0-4CE3-A891-67019EBDA5E0}" type="datetimeFigureOut">
              <a:rPr lang="fi-FI" smtClean="0"/>
              <a:t>6.10.2022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6B99AB-0EB4-473A-8AF3-F5CDD7D55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B22C86-77B5-4599-AB90-366D17050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81A8-A302-4742-BFAA-C2096BCB0C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65779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8ED5ED-8A49-4580-B46E-BC089960E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46C9-EDF0-4CE3-A891-67019EBDA5E0}" type="datetimeFigureOut">
              <a:rPr lang="fi-FI" smtClean="0"/>
              <a:t>6.10.2022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D19548-61B7-4B6E-90E4-F9C671C3A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945199-AB47-406D-86D4-04EF42F79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81A8-A302-4742-BFAA-C2096BCB0C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60668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D452E-45DB-45D4-A5A9-32401CA06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F8AE6-C1DA-4C4E-B162-49554AADE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3D1209-A6A2-45BD-906F-100C8E878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DBBDE-8AAF-4B30-BD9F-7C6673EB1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46C9-EDF0-4CE3-A891-67019EBDA5E0}" type="datetimeFigureOut">
              <a:rPr lang="fi-FI" smtClean="0"/>
              <a:t>6.10.2022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44C263-36EE-46DF-960E-18C8B16B1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661863-5511-4C6F-B07E-9BF4E16A2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81A8-A302-4742-BFAA-C2096BCB0C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10920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E10CB-0335-49C9-94AF-35BD251B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5B325C-2FE9-4A1C-B691-905D014E9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5D1F9F-B0F9-4810-8911-ACD4838D4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12151-59B0-4F43-9606-A24F5A6C0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46C9-EDF0-4CE3-A891-67019EBDA5E0}" type="datetimeFigureOut">
              <a:rPr lang="fi-FI" smtClean="0"/>
              <a:t>6.10.2022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9096D2-23F2-40AA-AE43-992F5B5B2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0FDB9-D53B-4753-8AB8-D5E628EF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81A8-A302-4742-BFAA-C2096BCB0C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73233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8CBF4-B394-4783-B121-889A24EFE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C04981-4119-47A1-A3E2-66C9ADCE0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28360-A99D-4DC7-B0DD-48BBDDE57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46C9-EDF0-4CE3-A891-67019EBDA5E0}" type="datetimeFigureOut">
              <a:rPr lang="fi-FI" smtClean="0"/>
              <a:t>6.10.2022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C08A5-1ABD-4E7B-90F0-DBB982BAE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EB419-02F6-4B27-BADF-5C9006B76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81A8-A302-4742-BFAA-C2096BCB0C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69441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28C9D6-B268-44EF-AE68-29BE4D5C60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FC8EE0-A1C6-466E-B5A2-D66EC22F6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58451-1BF2-4D97-8E99-7E1BFB02E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46C9-EDF0-4CE3-A891-67019EBDA5E0}" type="datetimeFigureOut">
              <a:rPr lang="fi-FI" smtClean="0"/>
              <a:t>6.10.2022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0C6BD-FECC-4331-B11E-12D652A8C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88B80-3589-47AF-86BC-84DF134F8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81A8-A302-4742-BFAA-C2096BCB0C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292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siv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025C2D-C4FF-4BB3-B93D-55200E4CA9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9647" y="2286515"/>
            <a:ext cx="10515600" cy="1652440"/>
          </a:xfrm>
          <a:prstGeom prst="rect">
            <a:avLst/>
          </a:prstGeom>
        </p:spPr>
        <p:txBody>
          <a:bodyPr anchor="ctr" anchorCtr="0"/>
          <a:lstStyle>
            <a:lvl1pPr algn="ctr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Välilehden ja lopetus-</a:t>
            </a:r>
            <a:br>
              <a:rPr lang="fi-FI" dirty="0"/>
            </a:br>
            <a:r>
              <a:rPr lang="fi-FI" dirty="0"/>
              <a:t>sivun teksti keskitetysti.</a:t>
            </a:r>
          </a:p>
        </p:txBody>
      </p:sp>
      <p:pic>
        <p:nvPicPr>
          <p:cNvPr id="3" name="Picture 2" descr="TURUN YLIOPISTO Biodiversiteetti">
            <a:extLst>
              <a:ext uri="{FF2B5EF4-FFF2-40B4-BE49-F238E27FC236}">
                <a16:creationId xmlns:a16="http://schemas.microsoft.com/office/drawing/2014/main" id="{78D9F78A-B787-2E4E-9D9A-5CEF06E254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0690" y="4738860"/>
            <a:ext cx="5210620" cy="560116"/>
          </a:xfrm>
          <a:prstGeom prst="rect">
            <a:avLst/>
          </a:prstGeom>
        </p:spPr>
      </p:pic>
      <p:pic>
        <p:nvPicPr>
          <p:cNvPr id="5" name="Picture 4" descr="Turun yliopiston logo.">
            <a:extLst>
              <a:ext uri="{FF2B5EF4-FFF2-40B4-BE49-F238E27FC236}">
                <a16:creationId xmlns:a16="http://schemas.microsoft.com/office/drawing/2014/main" id="{AF5C20CC-1898-7F41-925D-78D56D89EC2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6873" y="5844208"/>
            <a:ext cx="1987108" cy="80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73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URUN YLIOPISTO Biodiversiteetti">
            <a:extLst>
              <a:ext uri="{FF2B5EF4-FFF2-40B4-BE49-F238E27FC236}">
                <a16:creationId xmlns:a16="http://schemas.microsoft.com/office/drawing/2014/main" id="{2FD77E33-8DC6-B34A-B25D-B210C185E2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9531" y="6130339"/>
            <a:ext cx="3044781" cy="32729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4362ED-27D9-1485-A062-DB9F08EAD17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31875" y="2099733"/>
            <a:ext cx="10515600" cy="38772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AF7947C-7919-D1C4-6A98-0D2C0834A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53445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erus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URUN YLIOPISTO Biodiversiteetti">
            <a:extLst>
              <a:ext uri="{FF2B5EF4-FFF2-40B4-BE49-F238E27FC236}">
                <a16:creationId xmlns:a16="http://schemas.microsoft.com/office/drawing/2014/main" id="{2FD77E33-8DC6-B34A-B25D-B210C185E2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9531" y="6130339"/>
            <a:ext cx="3044781" cy="327299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4362ED-27D9-1485-A062-DB9F08EAD17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31875" y="2099733"/>
            <a:ext cx="5040000" cy="38772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FI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AF7947C-7919-D1C4-6A98-0D2C0834A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D71DEEFF-FABA-4535-8C63-DFD5D7A281E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07474" y="2044862"/>
            <a:ext cx="5040000" cy="38772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88858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erus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URUN YLIOPISTO Biodiversiteetti">
            <a:extLst>
              <a:ext uri="{FF2B5EF4-FFF2-40B4-BE49-F238E27FC236}">
                <a16:creationId xmlns:a16="http://schemas.microsoft.com/office/drawing/2014/main" id="{2FD77E33-8DC6-B34A-B25D-B210C185E2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9531" y="6130339"/>
            <a:ext cx="3044781" cy="327299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BAF7947C-7919-D1C4-6A98-0D2C0834A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74" y="511027"/>
            <a:ext cx="10515600" cy="56529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FI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C2E4AAE-2561-4A89-9E6C-B6EFC71C9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874" y="114543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02538816-7B86-4BB8-AA6B-E9C0E0E17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1874" y="1969349"/>
            <a:ext cx="5157787" cy="40699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FEA9898E-47FB-4952-BC7D-C0C11AB69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64286" y="114543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B01945E8-0035-4C39-8948-428E1EFB4C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64286" y="1969349"/>
            <a:ext cx="5183188" cy="40699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650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vu kuva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4B6C1A6B-3FF3-487D-A298-607D744164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1654" y="900332"/>
            <a:ext cx="6310312" cy="66118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Sivu kuvalla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5C2AAD93-5DF0-4657-AE3D-CC4669F915C2}"/>
              </a:ext>
            </a:extLst>
          </p:cNvPr>
          <p:cNvSpPr/>
          <p:nvPr userDrawn="1"/>
        </p:nvSpPr>
        <p:spPr>
          <a:xfrm>
            <a:off x="309490" y="1041009"/>
            <a:ext cx="4698609" cy="49658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0" name="Kuvan paikkamerkki 9">
            <a:extLst>
              <a:ext uri="{FF2B5EF4-FFF2-40B4-BE49-F238E27FC236}">
                <a16:creationId xmlns:a16="http://schemas.microsoft.com/office/drawing/2014/main" id="{FA564578-D39C-4C9B-A68D-DB2F7863CAA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008099" cy="6857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pic>
        <p:nvPicPr>
          <p:cNvPr id="9" name="Picture 8" descr="TURUN YLIOPISTO Biodiversiteetti">
            <a:extLst>
              <a:ext uri="{FF2B5EF4-FFF2-40B4-BE49-F238E27FC236}">
                <a16:creationId xmlns:a16="http://schemas.microsoft.com/office/drawing/2014/main" id="{43CA1201-B407-DF45-AA05-3FA6B8BBCE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9531" y="6130339"/>
            <a:ext cx="3044781" cy="327299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2D178-1B89-4FBC-4593-72C2CEEB65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2413" y="1839913"/>
            <a:ext cx="6310312" cy="4167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8802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59F7-29CF-47A0-B987-E61563BCA17C}" type="datetimeFigureOut">
              <a:rPr lang="fi-FI" smtClean="0"/>
              <a:t>6.10.2022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91E4-605B-4ACF-929D-DF8FC36E99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101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vu infografiika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4B6C1A6B-3FF3-487D-A298-607D744164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6098" y="900332"/>
            <a:ext cx="11378214" cy="661182"/>
          </a:xfrm>
          <a:prstGeom prst="rect">
            <a:avLst/>
          </a:prstGeom>
        </p:spPr>
        <p:txBody>
          <a:bodyPr/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Sivu medialla/infografiikalla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5C2AAD93-5DF0-4657-AE3D-CC4669F915C2}"/>
              </a:ext>
            </a:extLst>
          </p:cNvPr>
          <p:cNvSpPr/>
          <p:nvPr userDrawn="1"/>
        </p:nvSpPr>
        <p:spPr>
          <a:xfrm>
            <a:off x="309490" y="1041009"/>
            <a:ext cx="4698609" cy="49658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5" name="Picture 4" descr="TURUN YLIOPISTO Biodiversiteetti">
            <a:extLst>
              <a:ext uri="{FF2B5EF4-FFF2-40B4-BE49-F238E27FC236}">
                <a16:creationId xmlns:a16="http://schemas.microsoft.com/office/drawing/2014/main" id="{9E80FBD0-4685-F744-8844-A07F0E55EF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9531" y="6130339"/>
            <a:ext cx="3044781" cy="327299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E7E2A-4F97-E3D0-4EB9-5C8A7981B9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6563" y="1760538"/>
            <a:ext cx="3914775" cy="4370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9" name="Media Placeholder 8">
            <a:extLst>
              <a:ext uri="{FF2B5EF4-FFF2-40B4-BE49-F238E27FC236}">
                <a16:creationId xmlns:a16="http://schemas.microsoft.com/office/drawing/2014/main" id="{87D65B49-5F93-34DE-94DD-1425BCAD4F95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>
          <a:xfrm>
            <a:off x="4572001" y="1744663"/>
            <a:ext cx="7242312" cy="4386262"/>
          </a:xfrm>
        </p:spPr>
        <p:txBody>
          <a:bodyPr/>
          <a:lstStyle/>
          <a:p>
            <a:r>
              <a:rPr lang="en-US"/>
              <a:t>Click icon to add media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2966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091F2E72-1C34-B79B-2F0B-0DFA7CEA9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74" y="5110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C90E3D-C90B-8CDA-8CC6-11F833562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874" y="19927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51636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51" r:id="rId3"/>
    <p:sldLayoutId id="2147483650" r:id="rId4"/>
    <p:sldLayoutId id="2147483677" r:id="rId5"/>
    <p:sldLayoutId id="2147483678" r:id="rId6"/>
    <p:sldLayoutId id="2147483655" r:id="rId7"/>
    <p:sldLayoutId id="2147483680" r:id="rId8"/>
    <p:sldLayoutId id="2147483666" r:id="rId9"/>
    <p:sldLayoutId id="2147483662" r:id="rId10"/>
    <p:sldLayoutId id="2147483663" r:id="rId11"/>
    <p:sldLayoutId id="2147483649" r:id="rId12"/>
    <p:sldLayoutId id="2147483665" r:id="rId13"/>
    <p:sldLayoutId id="2147483673" r:id="rId14"/>
    <p:sldLayoutId id="2147483664" r:id="rId15"/>
    <p:sldLayoutId id="2147483675" r:id="rId16"/>
    <p:sldLayoutId id="2147483679" r:id="rId17"/>
    <p:sldLayoutId id="2147483682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20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442D46-55E5-416F-99A9-C0BFFD2C4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78427B-B484-4F3F-85B4-93D2F2FC1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C8CC0-12C8-4DB1-87E3-29B0B8348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346C9-EDF0-4CE3-A891-67019EBDA5E0}" type="datetimeFigureOut">
              <a:rPr lang="fi-FI" smtClean="0"/>
              <a:t>6.10.2022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CE7A7-0B1A-49B6-B6BB-B771BE55B8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24D4D-5451-454F-BA21-ABD99262F7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581A8-A302-4742-BFAA-C2096BCB0C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183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uokavirasto.fi/globalassets/laboratoriopalvelut/ruokaviraston-hyvaksymat-laboratoriot/rekisteriotteet/eurofins-environment-testing-finland-oy_lahti.pdf" TargetMode="External"/><Relationship Id="rId13" Type="http://schemas.openxmlformats.org/officeDocument/2006/relationships/hyperlink" Target="https://www.ruokavirasto.fi/globalassets/laboratoriopalvelut/ruokaviraston-hyvaksymat-laboratoriot/rekisteriotteet/kvvy-porilab.pdf" TargetMode="External"/><Relationship Id="rId18" Type="http://schemas.openxmlformats.org/officeDocument/2006/relationships/hyperlink" Target="https://www.ruokavirasto.fi/globalassets/laboratoriopalvelut/ruokaviraston-hyvaksymat-laboratoriot/rekisteriotteet/mitta-oy_oulu.pdf" TargetMode="External"/><Relationship Id="rId26" Type="http://schemas.openxmlformats.org/officeDocument/2006/relationships/image" Target="../media/image1.png"/><Relationship Id="rId3" Type="http://schemas.openxmlformats.org/officeDocument/2006/relationships/hyperlink" Target="https://www.ruokavirasto.fi/globalassets/laboratoriopalvelut/ruokaviraston-hyvaksymat-laboratoriot/rekisteriotteet/a5-laboratoriot-oy_helsinki.pdf" TargetMode="External"/><Relationship Id="rId21" Type="http://schemas.openxmlformats.org/officeDocument/2006/relationships/hyperlink" Target="https://www.ruokavirasto.fi/globalassets/laboratoriopalvelut/ruokaviraston-hyvaksymat-laboratoriot/rekisteriotteet/scanlab-oy_oulu.pdf" TargetMode="External"/><Relationship Id="rId7" Type="http://schemas.openxmlformats.org/officeDocument/2006/relationships/hyperlink" Target="https://www.ruokavirasto.fi/globalassets/laboratoriopalvelut/ruokaviraston-hyvaksymat-laboratoriot/rekisteriotteet/bestlab-oy_vaasa.pdf" TargetMode="External"/><Relationship Id="rId12" Type="http://schemas.openxmlformats.org/officeDocument/2006/relationships/hyperlink" Target="https://www.ruokavirasto.fi/globalassets/laboratoriopalvelut/ruokaviraston-hyvaksymat-laboratoriot/rekisteriotteet/kvvy-tampere.pdf" TargetMode="External"/><Relationship Id="rId17" Type="http://schemas.openxmlformats.org/officeDocument/2006/relationships/hyperlink" Target="https://www.ruokavirasto.fi/globalassets/laboratoriopalvelut/ruokaviraston-hyvaksymat-laboratoriot/rekisteriotteet/metropolilab-oy_helsinki.pdf" TargetMode="External"/><Relationship Id="rId25" Type="http://schemas.openxmlformats.org/officeDocument/2006/relationships/hyperlink" Target="https://www.ruokavirasto.fi/globalassets/laboratoriopalvelut/ruokaviraston-hyvaksymat-laboratoriot/rekisteriotteet/vita-laboratoriot-oy_helsinki.pdf" TargetMode="External"/><Relationship Id="rId2" Type="http://schemas.openxmlformats.org/officeDocument/2006/relationships/notesSlide" Target="../notesSlides/notesSlide6.xml"/><Relationship Id="rId16" Type="http://schemas.openxmlformats.org/officeDocument/2006/relationships/hyperlink" Target="https://www.ruokavirasto.fi/globalassets/laboratoriopalvelut/ruokaviraston-hyvaksymat-laboratoriot/rekisteriotteet/labroc-oy_kuopio.pdf" TargetMode="External"/><Relationship Id="rId20" Type="http://schemas.openxmlformats.org/officeDocument/2006/relationships/hyperlink" Target="https://www.ruokavirasto.fi/globalassets/laboratoriopalvelut/ruokaviraston-hyvaksymat-laboratoriot/rekisteriotteet/ositum-oy_vantaa.pdf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ruokavirasto.fi/globalassets/laboratoriopalvelut/ruokaviraston-hyvaksymat-laboratoriot/rekisteriotteet/bestlab-oy_lahti.pdf" TargetMode="External"/><Relationship Id="rId11" Type="http://schemas.openxmlformats.org/officeDocument/2006/relationships/hyperlink" Target="https://www.ruokavirasto.fi/globalassets/laboratoriopalvelut/ruokaviraston-hyvaksymat-laboratoriot/rekisteriotteet/kiwalab-inspecta-oy_vantaa.pdf" TargetMode="External"/><Relationship Id="rId24" Type="http://schemas.openxmlformats.org/officeDocument/2006/relationships/hyperlink" Target="https://www.ruokavirasto.fi/globalassets/laboratoriopalvelut/ruokaviraston-hyvaksymat-laboratoriot/rekisteriotteet/tyoterveyslaitos.pdf" TargetMode="External"/><Relationship Id="rId5" Type="http://schemas.openxmlformats.org/officeDocument/2006/relationships/hyperlink" Target="https://www.ruokavirasto.fi/globalassets/laboratoriopalvelut/ruokaviraston-hyvaksymat-laboratoriot/rekisteriotteet/bestlab-oy_helsinki.pdf" TargetMode="External"/><Relationship Id="rId15" Type="http://schemas.openxmlformats.org/officeDocument/2006/relationships/hyperlink" Target="https://www.ruokavirasto.fi/globalassets/laboratoriopalvelut/ruokaviraston-hyvaksymat-laboratoriot/rekisteriotteet/labroc-oy.pdf" TargetMode="External"/><Relationship Id="rId23" Type="http://schemas.openxmlformats.org/officeDocument/2006/relationships/hyperlink" Target="https://www.ruokavirasto.fi/globalassets/laboratoriopalvelut/ruokaviraston-hyvaksymat-laboratoriot/rekisteriotteet/turun-yliopisto_turku.pdf" TargetMode="External"/><Relationship Id="rId10" Type="http://schemas.openxmlformats.org/officeDocument/2006/relationships/hyperlink" Target="https://www.ruokavirasto.fi/globalassets/laboratoriopalvelut/ruokaviraston-hyvaksymat-laboratoriot/rekisteriotteet/kiwalab-inspecta-oy_kempele.pdf" TargetMode="External"/><Relationship Id="rId19" Type="http://schemas.openxmlformats.org/officeDocument/2006/relationships/hyperlink" Target="https://www.ruokavirasto.fi/globalassets/laboratoriopalvelut/ruokaviraston-hyvaksymat-laboratoriot/rekisteriotteet/ositum-oy_oulu.pdf" TargetMode="External"/><Relationship Id="rId4" Type="http://schemas.openxmlformats.org/officeDocument/2006/relationships/hyperlink" Target="https://www.ruokavirasto.fi/globalassets/laboratoriopalvelut/ruokaviraston-hyvaksymat-laboratoriot/rekisteriotteet/aha-lab-oy_helsinki.pdf" TargetMode="External"/><Relationship Id="rId9" Type="http://schemas.openxmlformats.org/officeDocument/2006/relationships/hyperlink" Target="https://www.ruokavirasto.fi/globalassets/laboratoriopalvelut/ruokaviraston-hyvaksymat-laboratoriot/rekisteriotteet/eurofins-expert-services-oy_espoo.pdf" TargetMode="External"/><Relationship Id="rId14" Type="http://schemas.openxmlformats.org/officeDocument/2006/relationships/hyperlink" Target="https://www.ruokavirasto.fi/globalassets/laboratoriopalvelut/ruokaviraston-hyvaksymat-laboratoriot/rekisteriotteet/kvvy-raumalab.pdf" TargetMode="External"/><Relationship Id="rId22" Type="http://schemas.openxmlformats.org/officeDocument/2006/relationships/hyperlink" Target="https://www.ruokavirasto.fi/globalassets/laboratoriopalvelut/ruokaviraston-hyvaksymat-laboratoriot/rekisteriotteet/tampereen-asbesti--ja-kuitulaboratorio.pdf" TargetMode="External"/><Relationship Id="rId27" Type="http://schemas.openxmlformats.org/officeDocument/2006/relationships/hyperlink" Target="https://www.ruokavirasto.fi/laboratoriopalvelut/ruokaviraston-hyvaksymat-laboratoriot/sisailmalaboratoriot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6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as.fi/toimijat/Sivut/default.aspx#k=t31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sailmayhdistys.fi/content/download/4165/27453/file/7_Huttunen%20Kati.pdf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F4F162-63CA-F5ED-5A07-EB77F7A47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5400" dirty="0"/>
              <a:t>Laboratorion laatuvaatimukset – miksi ja miten</a:t>
            </a:r>
            <a:endParaRPr lang="en-FI" sz="5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F21494-AABF-5DD9-48AA-7C06488291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/>
              <a:t>Anna-Mari Pessi</a:t>
            </a:r>
            <a:br>
              <a:rPr lang="fi-FI" dirty="0"/>
            </a:br>
            <a:r>
              <a:rPr lang="fi-FI" dirty="0"/>
              <a:t>RTA-koulutus 2022-23</a:t>
            </a:r>
            <a:br>
              <a:rPr lang="fi-FI" dirty="0"/>
            </a:br>
            <a:r>
              <a:rPr lang="fi-FI" dirty="0"/>
              <a:t>6.10.2022</a:t>
            </a:r>
          </a:p>
          <a:p>
            <a:endParaRPr lang="fi-FI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023398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D6DB0BC-0C7D-72FD-5713-C49C1C986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Terveydensuojelulain nojalla hyväksytyt asumisterveyslaboratoriot</a:t>
            </a:r>
            <a:endParaRPr lang="en-FI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52D54D-8F8C-7C8D-B3FA-6C978767143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i-FI" dirty="0"/>
              <a:t>Asumisterveystutkimuksia tekevät laboratoriot tutkivat viranomaisen terveydensuojelulain nojalla ottamia näytteitä, joiden tuloksia voidaan käyttää muun muassa kohteen terveyshaitan arviointiin. Terveysviranomainen voi tehdä päätöksen terveyshaitasta vain hyväksytyllä menetelmällä saatujen tulosten perusteella.</a:t>
            </a:r>
          </a:p>
          <a:p>
            <a:r>
              <a:rPr lang="fi-FI" dirty="0"/>
              <a:t>Myös yksityisten tahojen kuten taloyhtiöiden ottamat sisäilma- ja materiaalinäytteet </a:t>
            </a:r>
            <a:r>
              <a:rPr lang="fi-FI" u="sng" dirty="0"/>
              <a:t>suositellaan</a:t>
            </a:r>
            <a:r>
              <a:rPr lang="fi-FI" dirty="0"/>
              <a:t> tutkittavan Ruokaviraston hyväksymässä laboratoriossa.</a:t>
            </a:r>
          </a:p>
        </p:txBody>
      </p:sp>
    </p:spTree>
    <p:extLst>
      <p:ext uri="{BB962C8B-B14F-4D97-AF65-F5344CB8AC3E}">
        <p14:creationId xmlns:p14="http://schemas.microsoft.com/office/powerpoint/2010/main" val="3057370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4A3D8F-47A6-4797-A6C7-7DA41F76344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31875" y="1071033"/>
            <a:ext cx="5040000" cy="3877204"/>
          </a:xfrm>
        </p:spPr>
        <p:txBody>
          <a:bodyPr/>
          <a:lstStyle/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3" tooltip="Rekisteriote, A5 Laboratoriot Oy, Helsinki"/>
              </a:rPr>
              <a:t>A5 Laboratoriot Oy, Helsinki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4" tooltip="AHA-LAB Oy_Helsinki.pdf"/>
              </a:rPr>
              <a:t>Asbesti- ja haitta-ainelaboratorio AHA-LAB Oy, Helsinki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 err="1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5" tooltip="BestLab Oy, Helsinki"/>
              </a:rPr>
              <a:t>BestLab</a:t>
            </a: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5" tooltip="BestLab Oy, Helsinki"/>
              </a:rPr>
              <a:t> Oy, Helsinki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 err="1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6" tooltip="BestLab Oy_Lahti.pdf"/>
              </a:rPr>
              <a:t>BestLab</a:t>
            </a: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6" tooltip="BestLab Oy_Lahti.pdf"/>
              </a:rPr>
              <a:t> Oy, Lahti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 err="1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7" tooltip="BestLab Oy, Vaasa"/>
              </a:rPr>
              <a:t>BestLab</a:t>
            </a: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7" tooltip="BestLab Oy, Vaasa"/>
              </a:rPr>
              <a:t> Oy, Vaasa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 err="1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8" tooltip="Eurofins Environment Testing Finland Oy, Lahti"/>
              </a:rPr>
              <a:t>Eurofins</a:t>
            </a: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8" tooltip="Eurofins Environment Testing Finland Oy, Lahti"/>
              </a:rPr>
              <a:t> Environment </a:t>
            </a:r>
            <a:r>
              <a:rPr lang="fi-FI" sz="1600" b="1" i="0" u="none" strike="noStrike" dirty="0" err="1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8" tooltip="Eurofins Environment Testing Finland Oy, Lahti"/>
              </a:rPr>
              <a:t>Testing</a:t>
            </a: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8" tooltip="Eurofins Environment Testing Finland Oy, Lahti"/>
              </a:rPr>
              <a:t> Finland Oy, Lahti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 err="1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9" tooltip="Eurofins Expert Services Oy, Espoo"/>
              </a:rPr>
              <a:t>Eurofins</a:t>
            </a: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9" tooltip="Eurofins Expert Services Oy, Espoo"/>
              </a:rPr>
              <a:t> </a:t>
            </a:r>
            <a:r>
              <a:rPr lang="fi-FI" sz="1600" b="1" i="0" u="none" strike="noStrike" dirty="0" err="1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9" tooltip="Eurofins Expert Services Oy, Espoo"/>
              </a:rPr>
              <a:t>Expert</a:t>
            </a: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9" tooltip="Eurofins Expert Services Oy, Espoo"/>
              </a:rPr>
              <a:t> Services Oy, Espoo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 err="1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10" tooltip="Kiwalab Inspecta Oy_Kempele.pdf"/>
              </a:rPr>
              <a:t>Kiwalab</a:t>
            </a: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10" tooltip="Kiwalab Inspecta Oy_Kempele.pdf"/>
              </a:rPr>
              <a:t> Inspecta Oy, Kempele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 err="1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11" tooltip="Kiwalab Inspecta Oy_Vantaa.pdf"/>
              </a:rPr>
              <a:t>Kiwalab</a:t>
            </a: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11" tooltip="Kiwalab Inspecta Oy_Vantaa.pdf"/>
              </a:rPr>
              <a:t> Inspecta Oy, Vantaa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12" tooltip="KVVY Tutkimus Oy - Tampere"/>
              </a:rPr>
              <a:t>KVVY Tutkimus Oy - Tampere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13" tooltip="KVVY Tutkimus Oy - Porilab, Pori "/>
              </a:rPr>
              <a:t>KVVY Tutkimus Oy - </a:t>
            </a:r>
            <a:r>
              <a:rPr lang="fi-FI" sz="1600" b="1" i="0" u="none" strike="noStrike" dirty="0" err="1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13" tooltip="KVVY Tutkimus Oy - Porilab, Pori "/>
              </a:rPr>
              <a:t>Porilab</a:t>
            </a: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13" tooltip="KVVY Tutkimus Oy - Porilab, Pori "/>
              </a:rPr>
              <a:t>, Pori 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14" tooltip="KVVY Tutkimus Oy - Raumalab, Rauma "/>
              </a:rPr>
              <a:t>KVVY Tutkimus Oy - </a:t>
            </a:r>
            <a:r>
              <a:rPr lang="fi-FI" sz="1600" b="1" i="0" u="none" strike="noStrike" dirty="0" err="1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14" tooltip="KVVY Tutkimus Oy - Raumalab, Rauma "/>
              </a:rPr>
              <a:t>Raumalab</a:t>
            </a: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14" tooltip="KVVY Tutkimus Oy - Raumalab, Rauma "/>
              </a:rPr>
              <a:t>, Rauma 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338593C-DA7C-4010-A563-C207D5631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74" y="511027"/>
            <a:ext cx="10515600" cy="424908"/>
          </a:xfrm>
        </p:spPr>
        <p:txBody>
          <a:bodyPr>
            <a:normAutofit/>
          </a:bodyPr>
          <a:lstStyle/>
          <a:p>
            <a:r>
              <a:rPr lang="fi-FI" sz="2400" dirty="0"/>
              <a:t>Terveydensuojelulain nojalla hyväksytyt asumisterveyslaboratoriot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E181CE-0D0E-4F5F-AB60-78929A52C43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905624" y="1071033"/>
            <a:ext cx="4905375" cy="3877204"/>
          </a:xfrm>
        </p:spPr>
        <p:txBody>
          <a:bodyPr/>
          <a:lstStyle/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 err="1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15" tooltip="Labroc Oy.pdf"/>
              </a:rPr>
              <a:t>Labroc</a:t>
            </a: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15" tooltip="Labroc Oy.pdf"/>
              </a:rPr>
              <a:t> Oy, Espoo, Helsinki, Tampere, Oulu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 err="1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16" tooltip="Labroc Oy_kuopio.pdf"/>
              </a:rPr>
              <a:t>Labroc</a:t>
            </a: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16" tooltip="Labroc Oy_kuopio.pdf"/>
              </a:rPr>
              <a:t> Oy, Kuopio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 err="1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17" tooltip="MetropoliLab Oy_Helsinki.pdf"/>
              </a:rPr>
              <a:t>MetropoliLab</a:t>
            </a: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17" tooltip="MetropoliLab Oy_Helsinki.pdf"/>
              </a:rPr>
              <a:t> Oy, Helsinki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18" tooltip="Mitta Oy_Oulu.pdf"/>
              </a:rPr>
              <a:t>Mitta Oy Betoni- ja haitta-ainelaboratorio, Oulu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 err="1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19" tooltip="Ositum Oy, Oulu"/>
              </a:rPr>
              <a:t>Ositum</a:t>
            </a: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19" tooltip="Ositum Oy, Oulu"/>
              </a:rPr>
              <a:t> Oy, Oulu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 err="1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20" tooltip="Ositum Oy, Vantaa"/>
              </a:rPr>
              <a:t>Ositum</a:t>
            </a: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20" tooltip="Ositum Oy, Vantaa"/>
              </a:rPr>
              <a:t> Oy, Vantaa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 err="1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21" tooltip="ScanLab Oy, Oulu"/>
              </a:rPr>
              <a:t>ScanLab</a:t>
            </a: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21" tooltip="ScanLab Oy, Oulu"/>
              </a:rPr>
              <a:t> Oy, Oulu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22" tooltip="Tampereen asbesti- ja kuitulaboratorio Oy.pdf"/>
              </a:rPr>
              <a:t>Tampereen asbesti- ja kuitulaboratorio Oy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dirty="0">
                <a:solidFill>
                  <a:srgbClr val="343841"/>
                </a:solidFill>
                <a:effectLst/>
                <a:latin typeface="Roboto" panose="02000000000000000000" pitchFamily="2" charset="0"/>
              </a:rPr>
              <a:t>Terveyden ja hyvinvoinnin laitos THL (kansallinen asiantuntijalaboratorio), Kuopio</a:t>
            </a: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23" tooltip="Turun yliopisto, aerobiologian yksikkö, Turku"/>
              </a:rPr>
              <a:t>Turun yliopisto, aerobiologian laboratorio, Turku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24" tooltip="Työterveyslaitos, Helsinki, Turku, Tampere, Kuopio, Oulu"/>
              </a:rPr>
              <a:t>Työterveyslaitos, Helsinki, Turku, Tampere, Kuopio, Oulu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  <a:p>
            <a:pPr algn="l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fi-FI" sz="1600" b="1" i="0" u="none" strike="noStrike" dirty="0">
                <a:solidFill>
                  <a:srgbClr val="004F71"/>
                </a:solidFill>
                <a:effectLst/>
                <a:latin typeface="Roboto" panose="02000000000000000000" pitchFamily="2" charset="0"/>
                <a:hlinkClick r:id="rId25" tooltip="VITA Laboratoriot Oy, Helsinki"/>
              </a:rPr>
              <a:t>VITA Laboratoriot Oy, Helsinki</a:t>
            </a:r>
            <a:endParaRPr lang="fi-FI" sz="1600" b="0" i="0" dirty="0">
              <a:solidFill>
                <a:srgbClr val="343841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fi-FI" sz="160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F5E0F69-8D7D-4424-B2E0-2E4D3794D775}"/>
              </a:ext>
            </a:extLst>
          </p:cNvPr>
          <p:cNvSpPr txBox="1">
            <a:spLocks/>
          </p:cNvSpPr>
          <p:nvPr/>
        </p:nvSpPr>
        <p:spPr>
          <a:xfrm>
            <a:off x="221673" y="4933143"/>
            <a:ext cx="6543675" cy="170764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rtlCol="0">
            <a:sp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26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lvl="1" indent="0">
              <a:buFont typeface="Arial" panose="020B0604020202020204" pitchFamily="34" charset="0"/>
              <a:buNone/>
            </a:pPr>
            <a:r>
              <a:rPr lang="fi-FI" sz="1600" dirty="0">
                <a:hlinkClick r:id="rId27"/>
              </a:rPr>
              <a:t>https://www.ruokavirasto.fi/laboratoriopalvelut/ruokaviraston-hyvaksymat-laboratoriot/sisailmalaboratoriot/</a:t>
            </a:r>
            <a:endParaRPr lang="fi-FI" sz="1600" dirty="0"/>
          </a:p>
          <a:p>
            <a:pPr marL="85725" lvl="1" indent="0">
              <a:buFont typeface="Arial" panose="020B0604020202020204" pitchFamily="34" charset="0"/>
              <a:buNone/>
            </a:pPr>
            <a:r>
              <a:rPr lang="fi-FI" sz="1600" dirty="0">
                <a:sym typeface="Wingdings" panose="05000000000000000000" pitchFamily="2" charset="2"/>
              </a:rPr>
              <a:t> L</a:t>
            </a:r>
            <a:r>
              <a:rPr lang="fi-FI" sz="1600" dirty="0"/>
              <a:t>ista hyväksytyistä laboratorioista. Nimeä klikkaamalla latautuu pdf-dokumentti, </a:t>
            </a:r>
            <a:br>
              <a:rPr lang="fi-FI" sz="1600" dirty="0"/>
            </a:br>
            <a:r>
              <a:rPr lang="fi-FI" sz="1600" dirty="0">
                <a:sym typeface="Wingdings" panose="05000000000000000000" pitchFamily="2" charset="2"/>
              </a:rPr>
              <a:t> </a:t>
            </a:r>
            <a:r>
              <a:rPr lang="fi-FI" sz="1600" dirty="0"/>
              <a:t>lista hyväksytyistä analyyseistä </a:t>
            </a:r>
            <a:r>
              <a:rPr lang="fi-FI" sz="1600" dirty="0">
                <a:sym typeface="Wingdings" panose="05000000000000000000" pitchFamily="2" charset="2"/>
              </a:rPr>
              <a:t> </a:t>
            </a:r>
            <a:r>
              <a:rPr lang="fi-FI" sz="1600" b="1" dirty="0"/>
              <a:t>HUOM. nimi listalla ei tarkoita, että kaikki laboratorion myymät analyysit olisivat hyväksyttyjä!</a:t>
            </a:r>
          </a:p>
        </p:txBody>
      </p:sp>
    </p:spTree>
    <p:extLst>
      <p:ext uri="{BB962C8B-B14F-4D97-AF65-F5344CB8AC3E}">
        <p14:creationId xmlns:p14="http://schemas.microsoft.com/office/powerpoint/2010/main" val="2500164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667EF49-DFC4-482E-ACA5-604F7BE80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914" y="718991"/>
            <a:ext cx="6108600" cy="1252538"/>
          </a:xfrm>
        </p:spPr>
        <p:txBody>
          <a:bodyPr>
            <a:normAutofit fontScale="90000"/>
          </a:bodyPr>
          <a:lstStyle/>
          <a:p>
            <a:r>
              <a:rPr lang="fi-FI" dirty="0"/>
              <a:t>Hyväksyttyjä </a:t>
            </a:r>
            <a:br>
              <a:rPr lang="fi-FI" dirty="0"/>
            </a:br>
            <a:r>
              <a:rPr lang="fi-FI" dirty="0"/>
              <a:t>asumisterveys-menetelmiä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F8C7DD-308B-43F5-A678-BD395EF5301A}"/>
              </a:ext>
            </a:extLst>
          </p:cNvPr>
          <p:cNvSpPr txBox="1"/>
          <p:nvPr/>
        </p:nvSpPr>
        <p:spPr>
          <a:xfrm>
            <a:off x="9039960" y="8477405"/>
            <a:ext cx="291317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Sienikasvusto - </a:t>
            </a:r>
          </a:p>
          <a:p>
            <a:r>
              <a:rPr lang="fi-FI" dirty="0"/>
              <a:t>suoramikroskopointi,</a:t>
            </a:r>
          </a:p>
          <a:p>
            <a:r>
              <a:rPr lang="fi-FI" dirty="0"/>
              <a:t>rakennusmateriaalinäyte</a:t>
            </a:r>
          </a:p>
        </p:txBody>
      </p:sp>
      <p:sp>
        <p:nvSpPr>
          <p:cNvPr id="36" name="Callout: Line 35">
            <a:extLst>
              <a:ext uri="{FF2B5EF4-FFF2-40B4-BE49-F238E27FC236}">
                <a16:creationId xmlns:a16="http://schemas.microsoft.com/office/drawing/2014/main" id="{2B51E678-BFF2-4AFA-BF9E-E944EE01BBAA}"/>
              </a:ext>
            </a:extLst>
          </p:cNvPr>
          <p:cNvSpPr/>
          <p:nvPr/>
        </p:nvSpPr>
        <p:spPr>
          <a:xfrm>
            <a:off x="5534503" y="175594"/>
            <a:ext cx="3326785" cy="1173896"/>
          </a:xfrm>
          <a:prstGeom prst="borderCallout1">
            <a:avLst>
              <a:gd name="adj1" fmla="val 116539"/>
              <a:gd name="adj2" fmla="val 23170"/>
              <a:gd name="adj3" fmla="val 160645"/>
              <a:gd name="adj4" fmla="val 60804"/>
            </a:avLst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b="1" dirty="0"/>
              <a:t>Mikrobit (homeet, hiivat, bakteerit ja </a:t>
            </a:r>
            <a:r>
              <a:rPr lang="fi-FI" sz="1600" b="1" dirty="0" err="1"/>
              <a:t>aktinobakteerit</a:t>
            </a:r>
            <a:r>
              <a:rPr lang="fi-FI" sz="1600" b="1" dirty="0"/>
              <a:t>), pitoisuus ja homeiden tunnistaminen</a:t>
            </a:r>
          </a:p>
        </p:txBody>
      </p:sp>
      <p:sp>
        <p:nvSpPr>
          <p:cNvPr id="37" name="Callout: Line 36">
            <a:extLst>
              <a:ext uri="{FF2B5EF4-FFF2-40B4-BE49-F238E27FC236}">
                <a16:creationId xmlns:a16="http://schemas.microsoft.com/office/drawing/2014/main" id="{160E4D86-3FA6-442A-AE9E-F560B8434C05}"/>
              </a:ext>
            </a:extLst>
          </p:cNvPr>
          <p:cNvSpPr/>
          <p:nvPr/>
        </p:nvSpPr>
        <p:spPr>
          <a:xfrm>
            <a:off x="5235315" y="4772200"/>
            <a:ext cx="3326785" cy="923330"/>
          </a:xfrm>
          <a:prstGeom prst="borderCallout1">
            <a:avLst>
              <a:gd name="adj1" fmla="val 7496"/>
              <a:gd name="adj2" fmla="val 13531"/>
              <a:gd name="adj3" fmla="val -72431"/>
              <a:gd name="adj4" fmla="val 20792"/>
            </a:avLst>
          </a:prstGeom>
          <a:solidFill>
            <a:srgbClr val="B7E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b="1" dirty="0"/>
              <a:t>Haihtuvat orgaaniset yhdisteet (VOC), aktiivikeräys </a:t>
            </a:r>
          </a:p>
        </p:txBody>
      </p:sp>
      <p:sp>
        <p:nvSpPr>
          <p:cNvPr id="38" name="Callout: Line 37">
            <a:extLst>
              <a:ext uri="{FF2B5EF4-FFF2-40B4-BE49-F238E27FC236}">
                <a16:creationId xmlns:a16="http://schemas.microsoft.com/office/drawing/2014/main" id="{48AE6C52-D63A-41E6-9BF1-D8AEEA8557C3}"/>
              </a:ext>
            </a:extLst>
          </p:cNvPr>
          <p:cNvSpPr/>
          <p:nvPr/>
        </p:nvSpPr>
        <p:spPr>
          <a:xfrm>
            <a:off x="4378113" y="5584671"/>
            <a:ext cx="3275464" cy="817097"/>
          </a:xfrm>
          <a:prstGeom prst="borderCallout1">
            <a:avLst>
              <a:gd name="adj1" fmla="val -7974"/>
              <a:gd name="adj2" fmla="val 10000"/>
              <a:gd name="adj3" fmla="val -77968"/>
              <a:gd name="adj4" fmla="val 19474"/>
            </a:avLst>
          </a:prstGeom>
          <a:solidFill>
            <a:srgbClr val="B7E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b="1" dirty="0"/>
              <a:t>Haihtuvat orgaaniset yhdisteet (VOC), passiivikeräys</a:t>
            </a:r>
          </a:p>
        </p:txBody>
      </p:sp>
      <p:sp>
        <p:nvSpPr>
          <p:cNvPr id="41" name="Callout: Line 40">
            <a:extLst>
              <a:ext uri="{FF2B5EF4-FFF2-40B4-BE49-F238E27FC236}">
                <a16:creationId xmlns:a16="http://schemas.microsoft.com/office/drawing/2014/main" id="{97E878BF-F059-42B8-8A2A-F12B451F485F}"/>
              </a:ext>
            </a:extLst>
          </p:cNvPr>
          <p:cNvSpPr/>
          <p:nvPr/>
        </p:nvSpPr>
        <p:spPr>
          <a:xfrm>
            <a:off x="7386907" y="3898850"/>
            <a:ext cx="2350385" cy="712989"/>
          </a:xfrm>
          <a:prstGeom prst="borderCallout1">
            <a:avLst>
              <a:gd name="adj1" fmla="val -64987"/>
              <a:gd name="adj2" fmla="val -8635"/>
              <a:gd name="adj3" fmla="val -2313"/>
              <a:gd name="adj4" fmla="val 33301"/>
            </a:avLst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 w="28575"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b="1" dirty="0"/>
              <a:t>Sisäinen menetelmä, reaaliaikainen PCR</a:t>
            </a:r>
          </a:p>
        </p:txBody>
      </p:sp>
      <p:sp>
        <p:nvSpPr>
          <p:cNvPr id="42" name="Callout: Line 41">
            <a:extLst>
              <a:ext uri="{FF2B5EF4-FFF2-40B4-BE49-F238E27FC236}">
                <a16:creationId xmlns:a16="http://schemas.microsoft.com/office/drawing/2014/main" id="{4D869485-939D-4B12-A1B8-0B5D49AF359A}"/>
              </a:ext>
            </a:extLst>
          </p:cNvPr>
          <p:cNvSpPr/>
          <p:nvPr/>
        </p:nvSpPr>
        <p:spPr>
          <a:xfrm>
            <a:off x="9379079" y="4356171"/>
            <a:ext cx="2519481" cy="1477328"/>
          </a:xfrm>
          <a:prstGeom prst="borderCallout1">
            <a:avLst>
              <a:gd name="adj1" fmla="val 41846"/>
              <a:gd name="adj2" fmla="val 98"/>
              <a:gd name="adj3" fmla="val 14662"/>
              <a:gd name="adj4" fmla="val -1105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400" dirty="0"/>
              <a:t>Mikrobipitoisuudet (homeet, hiivat, </a:t>
            </a:r>
            <a:r>
              <a:rPr lang="fi-FI" sz="1400" i="1" dirty="0"/>
              <a:t>Penicillium-, </a:t>
            </a:r>
            <a:r>
              <a:rPr lang="fi-FI" sz="1400" i="1" dirty="0" err="1"/>
              <a:t>Aspergillus</a:t>
            </a:r>
            <a:r>
              <a:rPr lang="fi-FI" sz="1400" dirty="0" err="1"/>
              <a:t>suvut</a:t>
            </a:r>
            <a:r>
              <a:rPr lang="fi-FI" sz="1400" dirty="0"/>
              <a:t> sekä</a:t>
            </a:r>
            <a:r>
              <a:rPr lang="fi-FI" sz="1400" i="1" dirty="0"/>
              <a:t> Paecilomyces </a:t>
            </a:r>
            <a:r>
              <a:rPr lang="fi-FI" sz="1400" i="1" dirty="0" err="1"/>
              <a:t>variotii</a:t>
            </a:r>
            <a:r>
              <a:rPr lang="fi-FI" sz="1400" i="1" dirty="0"/>
              <a:t> -</a:t>
            </a:r>
            <a:r>
              <a:rPr lang="fi-FI" sz="1400" dirty="0"/>
              <a:t>laji ja </a:t>
            </a:r>
            <a:r>
              <a:rPr lang="fi-FI" sz="1400" i="1" dirty="0" err="1"/>
              <a:t>Streptomyces</a:t>
            </a:r>
            <a:r>
              <a:rPr lang="fi-FI" sz="1400" i="1" dirty="0"/>
              <a:t> </a:t>
            </a:r>
            <a:r>
              <a:rPr lang="fi-FI" sz="1400" dirty="0"/>
              <a:t>-suku) </a:t>
            </a:r>
          </a:p>
        </p:txBody>
      </p:sp>
      <p:sp>
        <p:nvSpPr>
          <p:cNvPr id="43" name="Callout: Line 42">
            <a:extLst>
              <a:ext uri="{FF2B5EF4-FFF2-40B4-BE49-F238E27FC236}">
                <a16:creationId xmlns:a16="http://schemas.microsoft.com/office/drawing/2014/main" id="{749C376C-0E92-4C0E-A820-3B04106E7092}"/>
              </a:ext>
            </a:extLst>
          </p:cNvPr>
          <p:cNvSpPr/>
          <p:nvPr/>
        </p:nvSpPr>
        <p:spPr>
          <a:xfrm>
            <a:off x="1345436" y="4221200"/>
            <a:ext cx="1837813" cy="652012"/>
          </a:xfrm>
          <a:prstGeom prst="borderCallout1">
            <a:avLst>
              <a:gd name="adj1" fmla="val 18750"/>
              <a:gd name="adj2" fmla="val 105287"/>
              <a:gd name="adj3" fmla="val 1562"/>
              <a:gd name="adj4" fmla="val 123094"/>
            </a:avLst>
          </a:prstGeom>
          <a:pattFill prst="smConfetti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b="1" dirty="0"/>
              <a:t>Asbesti</a:t>
            </a:r>
          </a:p>
        </p:txBody>
      </p:sp>
      <p:sp>
        <p:nvSpPr>
          <p:cNvPr id="44" name="Callout: Line 43">
            <a:extLst>
              <a:ext uri="{FF2B5EF4-FFF2-40B4-BE49-F238E27FC236}">
                <a16:creationId xmlns:a16="http://schemas.microsoft.com/office/drawing/2014/main" id="{EFE1F00F-8B28-4627-801A-1ED9E567FEF1}"/>
              </a:ext>
            </a:extLst>
          </p:cNvPr>
          <p:cNvSpPr/>
          <p:nvPr/>
        </p:nvSpPr>
        <p:spPr>
          <a:xfrm>
            <a:off x="1016811" y="5062231"/>
            <a:ext cx="2208661" cy="356244"/>
          </a:xfrm>
          <a:prstGeom prst="borderCallout1">
            <a:avLst>
              <a:gd name="adj1" fmla="val 11088"/>
              <a:gd name="adj2" fmla="val 102275"/>
              <a:gd name="adj3" fmla="val -109699"/>
              <a:gd name="adj4" fmla="val 7907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dirty="0"/>
              <a:t>Sisäilmanäyte</a:t>
            </a:r>
          </a:p>
        </p:txBody>
      </p:sp>
      <p:sp>
        <p:nvSpPr>
          <p:cNvPr id="45" name="Callout: Line 44">
            <a:extLst>
              <a:ext uri="{FF2B5EF4-FFF2-40B4-BE49-F238E27FC236}">
                <a16:creationId xmlns:a16="http://schemas.microsoft.com/office/drawing/2014/main" id="{EA8D100C-670F-4A60-9FBF-6C98CD2C2E62}"/>
              </a:ext>
            </a:extLst>
          </p:cNvPr>
          <p:cNvSpPr/>
          <p:nvPr/>
        </p:nvSpPr>
        <p:spPr>
          <a:xfrm>
            <a:off x="974588" y="5495465"/>
            <a:ext cx="2208661" cy="356244"/>
          </a:xfrm>
          <a:prstGeom prst="borderCallout1">
            <a:avLst>
              <a:gd name="adj1" fmla="val -199618"/>
              <a:gd name="adj2" fmla="val 55930"/>
              <a:gd name="adj3" fmla="val -21585"/>
              <a:gd name="adj4" fmla="val 5003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dirty="0"/>
              <a:t>Pintanäyte (pöly)</a:t>
            </a:r>
          </a:p>
        </p:txBody>
      </p:sp>
      <p:sp>
        <p:nvSpPr>
          <p:cNvPr id="46" name="Callout: Line 45">
            <a:extLst>
              <a:ext uri="{FF2B5EF4-FFF2-40B4-BE49-F238E27FC236}">
                <a16:creationId xmlns:a16="http://schemas.microsoft.com/office/drawing/2014/main" id="{7FB0F183-854F-427A-9EAB-416792298AC5}"/>
              </a:ext>
            </a:extLst>
          </p:cNvPr>
          <p:cNvSpPr/>
          <p:nvPr/>
        </p:nvSpPr>
        <p:spPr>
          <a:xfrm>
            <a:off x="807844" y="6050522"/>
            <a:ext cx="2913179" cy="356244"/>
          </a:xfrm>
          <a:prstGeom prst="borderCallout1">
            <a:avLst>
              <a:gd name="adj1" fmla="val -349028"/>
              <a:gd name="adj2" fmla="val 62877"/>
              <a:gd name="adj3" fmla="val -17754"/>
              <a:gd name="adj4" fmla="val 6613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dirty="0"/>
              <a:t>Rakennusmateriaalinäyte</a:t>
            </a:r>
          </a:p>
        </p:txBody>
      </p:sp>
      <p:sp>
        <p:nvSpPr>
          <p:cNvPr id="47" name="Callout: Line 46">
            <a:extLst>
              <a:ext uri="{FF2B5EF4-FFF2-40B4-BE49-F238E27FC236}">
                <a16:creationId xmlns:a16="http://schemas.microsoft.com/office/drawing/2014/main" id="{65EDCA9B-3ECE-4923-B48E-F1CC94B91B0E}"/>
              </a:ext>
            </a:extLst>
          </p:cNvPr>
          <p:cNvSpPr/>
          <p:nvPr/>
        </p:nvSpPr>
        <p:spPr>
          <a:xfrm>
            <a:off x="493309" y="2546328"/>
            <a:ext cx="3005620" cy="905899"/>
          </a:xfrm>
          <a:prstGeom prst="borderCallout1">
            <a:avLst>
              <a:gd name="adj1" fmla="val 67413"/>
              <a:gd name="adj2" fmla="val 101715"/>
              <a:gd name="adj3" fmla="val 80869"/>
              <a:gd name="adj4" fmla="val 108095"/>
            </a:avLst>
          </a:prstGeom>
          <a:pattFill prst="smConfetti">
            <a:fgClr>
              <a:schemeClr val="accent5">
                <a:lumMod val="50000"/>
              </a:schemeClr>
            </a:fgClr>
            <a:bgClr>
              <a:schemeClr val="bg1"/>
            </a:bgClr>
          </a:pattFill>
          <a:ln w="28575"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b="1" dirty="0"/>
              <a:t>Teolliset mineraalikuidut laskeumapölystä, sisäinen menetelmä</a:t>
            </a:r>
          </a:p>
        </p:txBody>
      </p:sp>
      <p:sp>
        <p:nvSpPr>
          <p:cNvPr id="48" name="Callout: Line 47">
            <a:extLst>
              <a:ext uri="{FF2B5EF4-FFF2-40B4-BE49-F238E27FC236}">
                <a16:creationId xmlns:a16="http://schemas.microsoft.com/office/drawing/2014/main" id="{6AEF44B9-D241-4F6D-BFD5-F95388D39B45}"/>
              </a:ext>
            </a:extLst>
          </p:cNvPr>
          <p:cNvSpPr/>
          <p:nvPr/>
        </p:nvSpPr>
        <p:spPr>
          <a:xfrm>
            <a:off x="3646513" y="1589204"/>
            <a:ext cx="1717629" cy="560911"/>
          </a:xfrm>
          <a:prstGeom prst="borderCallout1">
            <a:avLst>
              <a:gd name="adj1" fmla="val 55247"/>
              <a:gd name="adj2" fmla="val 104439"/>
              <a:gd name="adj3" fmla="val 93035"/>
              <a:gd name="adj4" fmla="val 121754"/>
            </a:avLst>
          </a:prstGeom>
          <a:solidFill>
            <a:srgbClr val="B7EC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b="1" dirty="0"/>
              <a:t>Formaldehydi</a:t>
            </a:r>
          </a:p>
        </p:txBody>
      </p:sp>
      <p:sp>
        <p:nvSpPr>
          <p:cNvPr id="50" name="Callout: Line 49">
            <a:extLst>
              <a:ext uri="{FF2B5EF4-FFF2-40B4-BE49-F238E27FC236}">
                <a16:creationId xmlns:a16="http://schemas.microsoft.com/office/drawing/2014/main" id="{43359CA9-FD17-444A-9F36-E180BD8D81BA}"/>
              </a:ext>
            </a:extLst>
          </p:cNvPr>
          <p:cNvSpPr/>
          <p:nvPr/>
        </p:nvSpPr>
        <p:spPr>
          <a:xfrm>
            <a:off x="9281213" y="1971529"/>
            <a:ext cx="2751707" cy="577784"/>
          </a:xfrm>
          <a:prstGeom prst="borderCallout1">
            <a:avLst>
              <a:gd name="adj1" fmla="val 18750"/>
              <a:gd name="adj2" fmla="val -8333"/>
              <a:gd name="adj3" fmla="val -2263"/>
              <a:gd name="adj4" fmla="val -30154"/>
            </a:avLst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b="1" dirty="0"/>
              <a:t>rakennusmateriaalinäyte, suoraviljely</a:t>
            </a:r>
          </a:p>
        </p:txBody>
      </p:sp>
      <p:sp>
        <p:nvSpPr>
          <p:cNvPr id="51" name="Callout: Line 50">
            <a:extLst>
              <a:ext uri="{FF2B5EF4-FFF2-40B4-BE49-F238E27FC236}">
                <a16:creationId xmlns:a16="http://schemas.microsoft.com/office/drawing/2014/main" id="{37E5738E-1A98-4B25-AFC6-F7F914F70E8D}"/>
              </a:ext>
            </a:extLst>
          </p:cNvPr>
          <p:cNvSpPr/>
          <p:nvPr/>
        </p:nvSpPr>
        <p:spPr>
          <a:xfrm>
            <a:off x="8568804" y="187483"/>
            <a:ext cx="3464116" cy="667575"/>
          </a:xfrm>
          <a:prstGeom prst="borderCallout1">
            <a:avLst>
              <a:gd name="adj1" fmla="val 43282"/>
              <a:gd name="adj2" fmla="val 2304"/>
              <a:gd name="adj3" fmla="val 34813"/>
              <a:gd name="adj4" fmla="val -115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dirty="0"/>
              <a:t>Sisäilma-, pinta- ja rakennusmateriaalinäytteet</a:t>
            </a:r>
          </a:p>
        </p:txBody>
      </p:sp>
      <p:sp>
        <p:nvSpPr>
          <p:cNvPr id="52" name="Callout: Line 51">
            <a:extLst>
              <a:ext uri="{FF2B5EF4-FFF2-40B4-BE49-F238E27FC236}">
                <a16:creationId xmlns:a16="http://schemas.microsoft.com/office/drawing/2014/main" id="{2E6D8877-2C6C-4758-9F3C-C1AAE7134C38}"/>
              </a:ext>
            </a:extLst>
          </p:cNvPr>
          <p:cNvSpPr/>
          <p:nvPr/>
        </p:nvSpPr>
        <p:spPr>
          <a:xfrm>
            <a:off x="8936650" y="1036991"/>
            <a:ext cx="2751706" cy="1026604"/>
          </a:xfrm>
          <a:prstGeom prst="borderCallout1">
            <a:avLst>
              <a:gd name="adj1" fmla="val 59963"/>
              <a:gd name="adj2" fmla="val -4946"/>
              <a:gd name="adj3" fmla="val 91803"/>
              <a:gd name="adj4" fmla="val -39967"/>
            </a:avLst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b="1" dirty="0"/>
              <a:t>Mikrobikasvusto - </a:t>
            </a:r>
          </a:p>
          <a:p>
            <a:r>
              <a:rPr lang="fi-FI" sz="1600" b="1" dirty="0"/>
              <a:t>Rakennusmateriaalinäyte, laimennossarjaviljely</a:t>
            </a:r>
          </a:p>
        </p:txBody>
      </p:sp>
      <p:sp>
        <p:nvSpPr>
          <p:cNvPr id="18" name="Callout: Line 17">
            <a:extLst>
              <a:ext uri="{FF2B5EF4-FFF2-40B4-BE49-F238E27FC236}">
                <a16:creationId xmlns:a16="http://schemas.microsoft.com/office/drawing/2014/main" id="{32DE6AEE-7E23-4B3F-858B-DA4133ACAA72}"/>
              </a:ext>
            </a:extLst>
          </p:cNvPr>
          <p:cNvSpPr/>
          <p:nvPr/>
        </p:nvSpPr>
        <p:spPr>
          <a:xfrm>
            <a:off x="1906662" y="3234506"/>
            <a:ext cx="3403525" cy="560911"/>
          </a:xfrm>
          <a:prstGeom prst="borderCallout1">
            <a:avLst>
              <a:gd name="adj1" fmla="val 67413"/>
              <a:gd name="adj2" fmla="val 101715"/>
              <a:gd name="adj3" fmla="val 80869"/>
              <a:gd name="adj4" fmla="val 108095"/>
            </a:avLst>
          </a:prstGeom>
          <a:pattFill prst="smConfetti">
            <a:fgClr>
              <a:schemeClr val="accent5">
                <a:lumMod val="50000"/>
              </a:schemeClr>
            </a:fgClr>
            <a:bgClr>
              <a:schemeClr val="bg1"/>
            </a:bgClr>
          </a:pattFill>
          <a:ln w="28575"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b="1" dirty="0"/>
              <a:t>Mineraalikuidut, sisäinen menetelmä</a:t>
            </a:r>
          </a:p>
        </p:txBody>
      </p:sp>
      <p:sp>
        <p:nvSpPr>
          <p:cNvPr id="19" name="Callout: Line 18">
            <a:extLst>
              <a:ext uri="{FF2B5EF4-FFF2-40B4-BE49-F238E27FC236}">
                <a16:creationId xmlns:a16="http://schemas.microsoft.com/office/drawing/2014/main" id="{19909B29-F2F2-446D-9C27-F1B41D0740C9}"/>
              </a:ext>
            </a:extLst>
          </p:cNvPr>
          <p:cNvSpPr/>
          <p:nvPr/>
        </p:nvSpPr>
        <p:spPr>
          <a:xfrm>
            <a:off x="8489024" y="2734798"/>
            <a:ext cx="3464115" cy="923330"/>
          </a:xfrm>
          <a:prstGeom prst="borderCallout1">
            <a:avLst>
              <a:gd name="adj1" fmla="val 52145"/>
              <a:gd name="adj2" fmla="val -46"/>
              <a:gd name="adj3" fmla="val 23908"/>
              <a:gd name="adj4" fmla="val -10149"/>
            </a:avLst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 w="28575"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b="1" dirty="0"/>
              <a:t>Mikrobikasvusto - </a:t>
            </a:r>
          </a:p>
          <a:p>
            <a:r>
              <a:rPr lang="fi-FI" sz="1600" b="1" dirty="0"/>
              <a:t>suoraviljely,</a:t>
            </a:r>
          </a:p>
          <a:p>
            <a:r>
              <a:rPr lang="fi-FI" sz="1600" b="1" dirty="0"/>
              <a:t>Rakennusmateriaalinäyte, sisäinen menetelmä</a:t>
            </a:r>
          </a:p>
        </p:txBody>
      </p:sp>
      <p:pic>
        <p:nvPicPr>
          <p:cNvPr id="3" name="Graphic 2" descr="Head with gears">
            <a:extLst>
              <a:ext uri="{FF2B5EF4-FFF2-40B4-BE49-F238E27FC236}">
                <a16:creationId xmlns:a16="http://schemas.microsoft.com/office/drawing/2014/main" id="{D2FBB10A-FE0B-4CF8-BFC7-C222F95351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3524" y="2542320"/>
            <a:ext cx="1384371" cy="138437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95BD2C57-02EF-4CD5-BDDF-26B1D678F522}"/>
              </a:ext>
            </a:extLst>
          </p:cNvPr>
          <p:cNvSpPr/>
          <p:nvPr/>
        </p:nvSpPr>
        <p:spPr>
          <a:xfrm>
            <a:off x="6467762" y="1575517"/>
            <a:ext cx="1375697" cy="24314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200" b="1" cap="none" spc="0" dirty="0">
                <a:ln w="12700" cmpd="sng">
                  <a:noFill/>
                  <a:prstDash val="solid"/>
                </a:ln>
                <a:gradFill>
                  <a:gsLst>
                    <a:gs pos="0">
                      <a:schemeClr val="accent4">
                        <a:alpha val="40000"/>
                      </a:schemeClr>
                    </a:gs>
                    <a:gs pos="4000">
                      <a:schemeClr val="accent4">
                        <a:lumMod val="60000"/>
                        <a:lumOff val="40000"/>
                        <a:alpha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  <a:alpha val="40000"/>
                      </a:schemeClr>
                    </a:gs>
                  </a:gsLst>
                  <a:lin ang="5400000"/>
                </a:gradFill>
                <a:effectLst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07643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CD7A2-7031-4ADD-8B94-32CF9246B01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31875" y="2099733"/>
            <a:ext cx="10515600" cy="3877204"/>
          </a:xfrm>
        </p:spPr>
        <p:txBody>
          <a:bodyPr/>
          <a:lstStyle/>
          <a:p>
            <a:r>
              <a:rPr lang="fi-FI" sz="2000" b="1" dirty="0"/>
              <a:t>Laboratorion hyväksyntä</a:t>
            </a:r>
            <a:r>
              <a:rPr lang="fi-FI" sz="2000" dirty="0"/>
              <a:t>:</a:t>
            </a:r>
          </a:p>
          <a:p>
            <a:pPr lvl="1"/>
            <a:r>
              <a:rPr lang="fi-FI" sz="1800" b="1" dirty="0"/>
              <a:t>FINAS</a:t>
            </a:r>
            <a:r>
              <a:rPr lang="fi-FI" sz="1800" dirty="0"/>
              <a:t> tarkistaa, täyttääkö laboratorio laatuvaatimukset </a:t>
            </a:r>
            <a:r>
              <a:rPr lang="fi-FI" sz="1800" dirty="0">
                <a:sym typeface="Wingdings" panose="05000000000000000000" pitchFamily="2" charset="2"/>
              </a:rPr>
              <a:t> </a:t>
            </a:r>
            <a:r>
              <a:rPr lang="fi-FI" sz="1800" dirty="0"/>
              <a:t>Noudattaa laboratoriostandardia (ISO 17025:2017) </a:t>
            </a:r>
          </a:p>
          <a:p>
            <a:pPr lvl="1"/>
            <a:r>
              <a:rPr lang="fi-FI" sz="1800" dirty="0"/>
              <a:t>Laboratoriolla on (joku) hyväksytty asumisterveysmenetelmä </a:t>
            </a:r>
            <a:r>
              <a:rPr lang="fi-FI" sz="1800" dirty="0">
                <a:sym typeface="Wingdings" panose="05000000000000000000" pitchFamily="2" charset="2"/>
              </a:rPr>
              <a:t></a:t>
            </a:r>
          </a:p>
          <a:p>
            <a:r>
              <a:rPr lang="fi-FI" sz="2000" b="1" dirty="0"/>
              <a:t>Menetelmän hyväksyntä:  </a:t>
            </a:r>
          </a:p>
          <a:p>
            <a:pPr lvl="1"/>
            <a:r>
              <a:rPr lang="fi-FI" sz="1800" dirty="0"/>
              <a:t>B.1. Asumisterveysasetuksen soveltamisohjeessa kuvattu menetelmä</a:t>
            </a:r>
          </a:p>
          <a:p>
            <a:pPr marL="457200" lvl="1" indent="0">
              <a:buNone/>
            </a:pPr>
            <a:r>
              <a:rPr lang="fi-FI" sz="1800" dirty="0">
                <a:sym typeface="Wingdings" panose="05000000000000000000" pitchFamily="2" charset="2"/>
              </a:rPr>
              <a:t>	 </a:t>
            </a:r>
            <a:r>
              <a:rPr lang="fi-FI" sz="1800" dirty="0"/>
              <a:t>Laboratorio: verifioi eli osoittaa toimivaksi omassa toiminnassaan</a:t>
            </a:r>
          </a:p>
          <a:p>
            <a:pPr marL="457200" lvl="1" indent="0">
              <a:buNone/>
            </a:pPr>
            <a:r>
              <a:rPr lang="fi-FI" sz="1800" dirty="0">
                <a:sym typeface="Wingdings" panose="05000000000000000000" pitchFamily="2" charset="2"/>
              </a:rPr>
              <a:t>	 </a:t>
            </a:r>
            <a:r>
              <a:rPr lang="fi-FI" sz="1800" b="1" dirty="0"/>
              <a:t>Ruokavirasto </a:t>
            </a:r>
            <a:r>
              <a:rPr lang="fi-FI" sz="1800" dirty="0"/>
              <a:t>hyväksyy laboratorion hyväksytyn menetelmän käyttäjäksi</a:t>
            </a:r>
          </a:p>
          <a:p>
            <a:pPr lvl="1"/>
            <a:r>
              <a:rPr lang="fi-FI" sz="1800" dirty="0"/>
              <a:t>B.2. Uusi mittausmenetelmä</a:t>
            </a:r>
          </a:p>
          <a:p>
            <a:pPr marL="457200" lvl="1" indent="0">
              <a:buNone/>
            </a:pPr>
            <a:r>
              <a:rPr lang="fi-FI" sz="1800" dirty="0">
                <a:sym typeface="Wingdings" panose="05000000000000000000" pitchFamily="2" charset="2"/>
              </a:rPr>
              <a:t>	 </a:t>
            </a:r>
            <a:r>
              <a:rPr lang="fi-FI" sz="1800" dirty="0"/>
              <a:t>Laboratorio validoi eli osoittaa toimivaksi </a:t>
            </a:r>
          </a:p>
          <a:p>
            <a:pPr marL="457200" lvl="1" indent="0">
              <a:buNone/>
            </a:pPr>
            <a:r>
              <a:rPr lang="fi-FI" sz="1800" dirty="0"/>
              <a:t>	</a:t>
            </a:r>
            <a:r>
              <a:rPr lang="fi-FI" sz="1800" dirty="0">
                <a:sym typeface="Wingdings" panose="05000000000000000000" pitchFamily="2" charset="2"/>
              </a:rPr>
              <a:t> </a:t>
            </a:r>
            <a:r>
              <a:rPr lang="fi-FI" sz="1800" dirty="0"/>
              <a:t>STM:n hyväksymä toimija (esim. THL) arvioi soveltuvuuden</a:t>
            </a:r>
          </a:p>
          <a:p>
            <a:pPr marL="457200" lvl="1" indent="0">
              <a:buNone/>
            </a:pPr>
            <a:r>
              <a:rPr lang="fi-FI" sz="1800" dirty="0">
                <a:sym typeface="Wingdings" panose="05000000000000000000" pitchFamily="2" charset="2"/>
              </a:rPr>
              <a:t>	 </a:t>
            </a:r>
            <a:r>
              <a:rPr lang="fi-FI" sz="1800" b="1" dirty="0"/>
              <a:t>Ruokavirasto </a:t>
            </a:r>
            <a:r>
              <a:rPr lang="fi-FI" sz="1800" dirty="0"/>
              <a:t>hyväksyy laboratorion hyväksytyn menetelmän käyttäjäksi</a:t>
            </a:r>
          </a:p>
          <a:p>
            <a:pPr lvl="1"/>
            <a:endParaRPr lang="fi-FI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1874" y="511026"/>
            <a:ext cx="10515600" cy="1325563"/>
          </a:xfrm>
        </p:spPr>
        <p:txBody>
          <a:bodyPr>
            <a:normAutofit/>
          </a:bodyPr>
          <a:lstStyle/>
          <a:p>
            <a:r>
              <a:rPr lang="fi-FI" dirty="0"/>
              <a:t>1. Viranomaisnäytteet ja Ruokaviraston hyväksyntä</a:t>
            </a:r>
          </a:p>
        </p:txBody>
      </p:sp>
    </p:spTree>
    <p:extLst>
      <p:ext uri="{BB962C8B-B14F-4D97-AF65-F5344CB8AC3E}">
        <p14:creationId xmlns:p14="http://schemas.microsoft.com/office/powerpoint/2010/main" val="2616947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2AE7CC02-81F0-493F-BB76-4B9710CEA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800" dirty="0"/>
              <a:t>Ruokaviraston hyväksytyt laboratoriot / hyväksytyt menetelmät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42C1DB-510E-4541-B9E8-F664DB0EBE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sz="2400" b="1" dirty="0"/>
              <a:t>Asumisterveystutkimus!</a:t>
            </a:r>
          </a:p>
          <a:p>
            <a:pPr lvl="1"/>
            <a:r>
              <a:rPr lang="fi-FI" sz="2000" dirty="0"/>
              <a:t>Ruokaviraston rekisterissä myös elintarvikkeiden mikrobitutkimukset – älä sekoita!</a:t>
            </a:r>
          </a:p>
          <a:p>
            <a:pPr lvl="1"/>
            <a:endParaRPr lang="fi-FI" sz="2000" dirty="0"/>
          </a:p>
        </p:txBody>
      </p:sp>
      <p:pic>
        <p:nvPicPr>
          <p:cNvPr id="20" name="Picture Placeholder 19">
            <a:extLst>
              <a:ext uri="{FF2B5EF4-FFF2-40B4-BE49-F238E27FC236}">
                <a16:creationId xmlns:a16="http://schemas.microsoft.com/office/drawing/2014/main" id="{A15BDDEE-E8A5-44C5-98C5-16574B27BC3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5008563" cy="6858000"/>
          </a:xfrm>
          <a:prstGeom prst="rect">
            <a:avLst/>
          </a:pr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56F46AB-1720-498E-8AB7-E8AF12A0C71B}"/>
              </a:ext>
            </a:extLst>
          </p:cNvPr>
          <p:cNvSpPr/>
          <p:nvPr/>
        </p:nvSpPr>
        <p:spPr>
          <a:xfrm>
            <a:off x="1142999" y="2576512"/>
            <a:ext cx="1724025" cy="409575"/>
          </a:xfrm>
          <a:custGeom>
            <a:avLst/>
            <a:gdLst>
              <a:gd name="connsiteX0" fmla="*/ 0 w 1724025"/>
              <a:gd name="connsiteY0" fmla="*/ 0 h 409575"/>
              <a:gd name="connsiteX1" fmla="*/ 76200 w 1724025"/>
              <a:gd name="connsiteY1" fmla="*/ 238125 h 409575"/>
              <a:gd name="connsiteX2" fmla="*/ 257175 w 1724025"/>
              <a:gd name="connsiteY2" fmla="*/ 342900 h 409575"/>
              <a:gd name="connsiteX3" fmla="*/ 962025 w 1724025"/>
              <a:gd name="connsiteY3" fmla="*/ 409575 h 409575"/>
              <a:gd name="connsiteX4" fmla="*/ 1704975 w 1724025"/>
              <a:gd name="connsiteY4" fmla="*/ 238125 h 409575"/>
              <a:gd name="connsiteX5" fmla="*/ 1714500 w 1724025"/>
              <a:gd name="connsiteY5" fmla="*/ 200025 h 409575"/>
              <a:gd name="connsiteX6" fmla="*/ 1724025 w 1724025"/>
              <a:gd name="connsiteY6" fmla="*/ 123825 h 409575"/>
              <a:gd name="connsiteX7" fmla="*/ 1685925 w 1724025"/>
              <a:gd name="connsiteY7" fmla="*/ 66675 h 409575"/>
              <a:gd name="connsiteX8" fmla="*/ 1619250 w 1724025"/>
              <a:gd name="connsiteY8" fmla="*/ 28575 h 409575"/>
              <a:gd name="connsiteX9" fmla="*/ 1609725 w 1724025"/>
              <a:gd name="connsiteY9" fmla="*/ 19050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4025" h="409575">
                <a:moveTo>
                  <a:pt x="0" y="0"/>
                </a:moveTo>
                <a:cubicBezTo>
                  <a:pt x="15935" y="103580"/>
                  <a:pt x="10158" y="150069"/>
                  <a:pt x="76200" y="238125"/>
                </a:cubicBezTo>
                <a:cubicBezTo>
                  <a:pt x="131550" y="311926"/>
                  <a:pt x="173121" y="324513"/>
                  <a:pt x="257175" y="342900"/>
                </a:cubicBezTo>
                <a:cubicBezTo>
                  <a:pt x="544071" y="405658"/>
                  <a:pt x="594687" y="388382"/>
                  <a:pt x="962025" y="409575"/>
                </a:cubicBezTo>
                <a:cubicBezTo>
                  <a:pt x="1346456" y="360148"/>
                  <a:pt x="1534543" y="484304"/>
                  <a:pt x="1704975" y="238125"/>
                </a:cubicBezTo>
                <a:cubicBezTo>
                  <a:pt x="1712426" y="227362"/>
                  <a:pt x="1712348" y="212938"/>
                  <a:pt x="1714500" y="200025"/>
                </a:cubicBezTo>
                <a:cubicBezTo>
                  <a:pt x="1718708" y="174776"/>
                  <a:pt x="1720850" y="149225"/>
                  <a:pt x="1724025" y="123825"/>
                </a:cubicBezTo>
                <a:cubicBezTo>
                  <a:pt x="1711325" y="104775"/>
                  <a:pt x="1702866" y="82076"/>
                  <a:pt x="1685925" y="66675"/>
                </a:cubicBezTo>
                <a:cubicBezTo>
                  <a:pt x="1666984" y="49456"/>
                  <a:pt x="1640957" y="42142"/>
                  <a:pt x="1619250" y="28575"/>
                </a:cubicBezTo>
                <a:cubicBezTo>
                  <a:pt x="1615442" y="26195"/>
                  <a:pt x="1612900" y="22225"/>
                  <a:pt x="1609725" y="19050"/>
                </a:cubicBezTo>
              </a:path>
            </a:pathLst>
          </a:custGeom>
          <a:noFill/>
          <a:ln w="76200">
            <a:solidFill>
              <a:srgbClr val="FFFF00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highlight>
                <a:srgbClr val="FFFF00"/>
              </a:highlight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7B17488-076B-4298-9315-4587F94EF7E4}"/>
              </a:ext>
            </a:extLst>
          </p:cNvPr>
          <p:cNvSpPr/>
          <p:nvPr/>
        </p:nvSpPr>
        <p:spPr>
          <a:xfrm>
            <a:off x="128586" y="2576512"/>
            <a:ext cx="1604964" cy="2609850"/>
          </a:xfrm>
          <a:prstGeom prst="ellipse">
            <a:avLst/>
          </a:prstGeom>
          <a:noFill/>
          <a:ln w="76200">
            <a:solidFill>
              <a:srgbClr val="FFFF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59AC10C-816F-4429-819E-D32573EB1B6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2249" y="4390835"/>
            <a:ext cx="495218" cy="46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662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49A72-C367-4E6A-A67C-4EE599B7A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800" dirty="0"/>
              <a:t>Ruokaviraston hyväksytyt laboratoriot / hyväksytyt menetelmät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C6BE69-03CC-478C-92E2-34ADE66904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sz="2400" b="1" dirty="0"/>
              <a:t>Standardi?</a:t>
            </a:r>
          </a:p>
          <a:p>
            <a:pPr lvl="1"/>
            <a:r>
              <a:rPr lang="fi-FI" sz="2000" dirty="0"/>
              <a:t>Jos on: </a:t>
            </a:r>
          </a:p>
          <a:p>
            <a:pPr lvl="1"/>
            <a:r>
              <a:rPr lang="fi-FI" sz="2000" dirty="0"/>
              <a:t>Asbesti, VOC-yhdisteet  ja formaldehydi: ISO-standardeja</a:t>
            </a:r>
          </a:p>
          <a:p>
            <a:pPr lvl="1"/>
            <a:r>
              <a:rPr lang="fi-FI" sz="2000" dirty="0"/>
              <a:t>Mikrobien Asumisterveystutkimukset </a:t>
            </a:r>
            <a:r>
              <a:rPr lang="fi-FI" sz="2000" dirty="0" err="1"/>
              <a:t>Pessi&amp;Jalkanen</a:t>
            </a:r>
            <a:r>
              <a:rPr lang="fi-FI" sz="2000" dirty="0"/>
              <a:t> 2018 Laboratorio-ohje / sisäiset menetelmät</a:t>
            </a:r>
          </a:p>
          <a:p>
            <a:pPr lvl="1"/>
            <a:r>
              <a:rPr lang="fi-FI" sz="2000" dirty="0"/>
              <a:t>Kuidut: sisäiset menetelmät, artikkelit</a:t>
            </a:r>
          </a:p>
          <a:p>
            <a:endParaRPr lang="fi-FI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0B17287E-4A34-4983-BE12-58B09E58579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550" b="4550"/>
          <a:stretch/>
        </p:blipFill>
        <p:spPr>
          <a:xfrm>
            <a:off x="0" y="0"/>
            <a:ext cx="50085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58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E3F7397A-57E5-47CF-86EA-80ADDE0ED5E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700" b="1700"/>
          <a:stretch/>
        </p:blipFill>
        <p:spPr>
          <a:xfrm>
            <a:off x="0" y="0"/>
            <a:ext cx="5008099" cy="6857999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D8951-2121-49D0-BC07-97B0FC338B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2413" y="477672"/>
            <a:ext cx="6310312" cy="5529429"/>
          </a:xfrm>
        </p:spPr>
        <p:txBody>
          <a:bodyPr/>
          <a:lstStyle/>
          <a:p>
            <a:r>
              <a:rPr lang="fi-FI" sz="2400" b="1" dirty="0"/>
              <a:t>Menetelmien nimet valitettavasti vaihtelevat</a:t>
            </a:r>
          </a:p>
          <a:p>
            <a:pPr lvl="1"/>
            <a:r>
              <a:rPr lang="fi-FI" sz="2000" dirty="0"/>
              <a:t>Samat menetelmät eri termein eri laboratorioissa</a:t>
            </a:r>
          </a:p>
          <a:p>
            <a:pPr lvl="1"/>
            <a:r>
              <a:rPr lang="fi-FI" sz="2000" dirty="0"/>
              <a:t>Toisaalta eri menetelmä voi olla kuvattuna lähes samoilla sanoilla</a:t>
            </a:r>
          </a:p>
          <a:p>
            <a:r>
              <a:rPr lang="fi-FI" sz="2400" b="1" dirty="0"/>
              <a:t>Varmistu mitä menetelmää käytetään ja millaisena saat tulokset</a:t>
            </a:r>
          </a:p>
          <a:p>
            <a:pPr lvl="1"/>
            <a:r>
              <a:rPr lang="fi-FI" sz="2000" dirty="0"/>
              <a:t>Asumisterveysohjeen </a:t>
            </a:r>
            <a:r>
              <a:rPr lang="fi-FI" sz="2000" dirty="0">
                <a:sym typeface="Wingdings" panose="05000000000000000000" pitchFamily="2" charset="2"/>
              </a:rPr>
              <a:t> laimennus / suora; sisäinen validoitu menetelmä, esim. </a:t>
            </a:r>
            <a:r>
              <a:rPr lang="fi-FI" sz="2000" dirty="0" err="1">
                <a:sym typeface="Wingdings" panose="05000000000000000000" pitchFamily="2" charset="2"/>
              </a:rPr>
              <a:t>qPCR</a:t>
            </a:r>
            <a:r>
              <a:rPr lang="fi-FI" sz="2000" dirty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fi-FI" sz="2000" dirty="0">
                <a:sym typeface="Wingdings" panose="05000000000000000000" pitchFamily="2" charset="2"/>
              </a:rPr>
              <a:t>Pitoisuus / määräarvio (</a:t>
            </a:r>
            <a:r>
              <a:rPr lang="fi-FI" sz="2000" dirty="0" err="1">
                <a:sym typeface="Wingdings" panose="05000000000000000000" pitchFamily="2" charset="2"/>
              </a:rPr>
              <a:t>semikvantitatiivinen</a:t>
            </a:r>
            <a:r>
              <a:rPr lang="fi-FI" sz="2000" dirty="0">
                <a:sym typeface="Wingdings" panose="05000000000000000000" pitchFamily="2" charset="2"/>
              </a:rPr>
              <a:t>) / lajisto?</a:t>
            </a:r>
          </a:p>
          <a:p>
            <a:endParaRPr lang="fi-FI" sz="2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8094D56-5AE8-4EFE-8C56-BA00245C6B8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3345" y="3074040"/>
            <a:ext cx="495218" cy="46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591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DFDB3-5198-4D6B-8D90-7391871BA9F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i-FI" dirty="0"/>
              <a:t>Voidaan hakea mille tahansa menetelmälle</a:t>
            </a:r>
          </a:p>
          <a:p>
            <a:r>
              <a:rPr lang="fi-FI" dirty="0"/>
              <a:t>Ei kerro soveltuvuutta asumisterveysanalytiikkaan</a:t>
            </a:r>
          </a:p>
          <a:p>
            <a:r>
              <a:rPr lang="fi-FI" dirty="0"/>
              <a:t>Kertoo kuitenkin menetelmän huolellisesta valmistelusta, jäljitettävyydestä ja ylläpidosta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ED6048-A41A-403A-92D7-97D735B1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Akkreditointi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880E0-C6F2-4AC6-80D2-9D56D2C1027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90601" y="711096"/>
            <a:ext cx="5040000" cy="387720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fi-FI" b="1" dirty="0"/>
          </a:p>
          <a:p>
            <a:r>
              <a:rPr lang="fi-FI" b="1" dirty="0"/>
              <a:t>Asumisterveys-analytiikassa</a:t>
            </a:r>
            <a:r>
              <a:rPr lang="fi-FI" dirty="0"/>
              <a:t> hyväksyntää ei tarvita fysikaalisiin RH, ilmavirtaus-,  melu-, lämpötila- </a:t>
            </a:r>
            <a:r>
              <a:rPr lang="fi-FI" dirty="0" err="1"/>
              <a:t>jne</a:t>
            </a:r>
            <a:r>
              <a:rPr lang="fi-FI" dirty="0"/>
              <a:t> fysikaaliset mittauksiin (sekä radon)</a:t>
            </a:r>
          </a:p>
          <a:p>
            <a:pPr lvl="1"/>
            <a:r>
              <a:rPr lang="fi-FI" dirty="0"/>
              <a:t>Mittausten laatu tekijän vastuulla</a:t>
            </a:r>
          </a:p>
        </p:txBody>
      </p:sp>
    </p:spTree>
    <p:extLst>
      <p:ext uri="{BB962C8B-B14F-4D97-AF65-F5344CB8AC3E}">
        <p14:creationId xmlns:p14="http://schemas.microsoft.com/office/powerpoint/2010/main" val="323214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Autofit/>
          </a:bodyPr>
          <a:lstStyle/>
          <a:p>
            <a:r>
              <a:rPr lang="fi-FI" sz="3600" dirty="0"/>
              <a:t>Muita kuin asetuksen mukaisia menetelmiä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/>
          <a:lstStyle/>
          <a:p>
            <a:r>
              <a:rPr lang="fi-FI" dirty="0"/>
              <a:t>Hyväksyttyjä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i-FI" dirty="0"/>
              <a:t>Suoraviljely – sisäinen menetelmä</a:t>
            </a:r>
          </a:p>
          <a:p>
            <a:pPr lvl="1"/>
            <a:r>
              <a:rPr lang="fi-FI" dirty="0"/>
              <a:t>Aerobiologia, </a:t>
            </a:r>
            <a:r>
              <a:rPr lang="fi-FI" dirty="0" err="1"/>
              <a:t>Labroc</a:t>
            </a:r>
            <a:endParaRPr lang="fi-FI" dirty="0"/>
          </a:p>
          <a:p>
            <a:r>
              <a:rPr lang="fi-FI" dirty="0" err="1"/>
              <a:t>qPCR</a:t>
            </a:r>
            <a:r>
              <a:rPr lang="fi-FI" dirty="0"/>
              <a:t> (DNA-pohjainen menetelmä) </a:t>
            </a:r>
          </a:p>
          <a:p>
            <a:pPr lvl="1"/>
            <a:r>
              <a:rPr lang="fi-FI" dirty="0"/>
              <a:t>TTL, </a:t>
            </a:r>
            <a:r>
              <a:rPr lang="fi-FI" dirty="0" err="1"/>
              <a:t>Labroc</a:t>
            </a:r>
            <a:endParaRPr lang="fi-FI" dirty="0"/>
          </a:p>
          <a:p>
            <a:pPr lvl="1"/>
            <a:endParaRPr lang="fi-FI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/>
          <a:lstStyle/>
          <a:p>
            <a:r>
              <a:rPr lang="fi-FI" dirty="0"/>
              <a:t>Ei hyväksyttyjä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 fontScale="92500"/>
          </a:bodyPr>
          <a:lstStyle/>
          <a:p>
            <a:r>
              <a:rPr lang="fi-FI" dirty="0"/>
              <a:t>Suoraviljeltävät pintasively/ pintapyyhintänäytteet </a:t>
            </a:r>
          </a:p>
          <a:p>
            <a:r>
              <a:rPr lang="fi-FI" dirty="0"/>
              <a:t>NGS-</a:t>
            </a:r>
            <a:r>
              <a:rPr lang="fi-FI" dirty="0" err="1"/>
              <a:t>sekvenointi</a:t>
            </a:r>
            <a:r>
              <a:rPr lang="fi-FI" dirty="0"/>
              <a:t> </a:t>
            </a:r>
            <a:r>
              <a:rPr lang="fi-FI" dirty="0">
                <a:sym typeface="Wingdings" panose="05000000000000000000" pitchFamily="2" charset="2"/>
              </a:rPr>
              <a:t></a:t>
            </a:r>
            <a:r>
              <a:rPr lang="fi-FI" dirty="0"/>
              <a:t>kehitteillä / tutkimuskäytössä</a:t>
            </a:r>
          </a:p>
          <a:p>
            <a:r>
              <a:rPr lang="fi-FI" dirty="0"/>
              <a:t>Toksisuusnäytteet </a:t>
            </a:r>
            <a:r>
              <a:rPr lang="fi-FI" dirty="0">
                <a:sym typeface="Wingdings" panose="05000000000000000000" pitchFamily="2" charset="2"/>
              </a:rPr>
              <a:t> </a:t>
            </a:r>
            <a:r>
              <a:rPr lang="fi-FI" dirty="0"/>
              <a:t>kehitteillä / käytössä</a:t>
            </a:r>
          </a:p>
          <a:p>
            <a:r>
              <a:rPr lang="fi-FI" dirty="0"/>
              <a:t>Biomarkkerit, mm. </a:t>
            </a:r>
            <a:r>
              <a:rPr lang="fi-FI" dirty="0" err="1"/>
              <a:t>Mycometer</a:t>
            </a:r>
            <a:endParaRPr lang="fi-FI" dirty="0"/>
          </a:p>
          <a:p>
            <a:r>
              <a:rPr lang="fi-FI" dirty="0"/>
              <a:t>Lahottaja-analyysit </a:t>
            </a:r>
          </a:p>
          <a:p>
            <a:pPr lvl="1"/>
            <a:endParaRPr lang="fi-FI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90AA9D-EA52-400F-A846-EE7AF4852322}"/>
              </a:ext>
            </a:extLst>
          </p:cNvPr>
          <p:cNvSpPr txBox="1"/>
          <p:nvPr/>
        </p:nvSpPr>
        <p:spPr>
          <a:xfrm>
            <a:off x="836612" y="1991073"/>
            <a:ext cx="4479667" cy="397031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b">
            <a:spAutoFit/>
          </a:bodyPr>
          <a:lstStyle/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b="1" dirty="0"/>
              <a:t>Vertailtu asetuksen mukaiseen menetelmään</a:t>
            </a:r>
          </a:p>
        </p:txBody>
      </p:sp>
    </p:spTree>
    <p:extLst>
      <p:ext uri="{BB962C8B-B14F-4D97-AF65-F5344CB8AC3E}">
        <p14:creationId xmlns:p14="http://schemas.microsoft.com/office/powerpoint/2010/main" val="3902478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915" y="511026"/>
            <a:ext cx="10453578" cy="1325563"/>
          </a:xfrm>
        </p:spPr>
        <p:txBody>
          <a:bodyPr>
            <a:normAutofit/>
          </a:bodyPr>
          <a:lstStyle/>
          <a:p>
            <a:r>
              <a:rPr lang="fi-FI" sz="4000" b="1" dirty="0"/>
              <a:t>Menetelmän (</a:t>
            </a:r>
            <a:r>
              <a:rPr lang="fi-FI" sz="4000" b="1" dirty="0" err="1"/>
              <a:t>viranomais</a:t>
            </a:r>
            <a:r>
              <a:rPr lang="fi-FI" sz="4000" b="1" dirty="0"/>
              <a:t>)käyttö, silloin jos ei Ruokaviraston hyväksyntää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15" y="1992792"/>
            <a:ext cx="10453578" cy="4351338"/>
          </a:xfrm>
        </p:spPr>
        <p:txBody>
          <a:bodyPr/>
          <a:lstStyle/>
          <a:p>
            <a:r>
              <a:rPr lang="fi-FI" sz="2400" dirty="0"/>
              <a:t>Vaurion paikallistamiseen voi myös käyttää muita menetelmiä, jos varmentaminen tehdään tarvittaessa Ruokaviraston hyväksymillä menetelmillä</a:t>
            </a:r>
          </a:p>
          <a:p>
            <a:pPr marL="457200" lvl="1" indent="0">
              <a:spcBef>
                <a:spcPts val="1000"/>
              </a:spcBef>
              <a:buNone/>
            </a:pPr>
            <a:br>
              <a:rPr lang="fi-FI" sz="2000" i="1" dirty="0"/>
            </a:br>
            <a:r>
              <a:rPr lang="fi-FI" sz="2000" i="1" dirty="0"/>
              <a:t>Esim. </a:t>
            </a:r>
          </a:p>
          <a:p>
            <a:pPr marL="457200" lvl="1" indent="0">
              <a:spcBef>
                <a:spcPts val="1000"/>
              </a:spcBef>
              <a:buNone/>
            </a:pPr>
            <a:r>
              <a:rPr lang="fi-FI" sz="2000" i="1" dirty="0"/>
              <a:t>Muu menetelmä osoittaa rakenneavauspaikan </a:t>
            </a:r>
          </a:p>
          <a:p>
            <a:pPr marL="457200" lvl="1" indent="0">
              <a:spcBef>
                <a:spcPts val="1000"/>
              </a:spcBef>
              <a:buNone/>
            </a:pPr>
            <a:r>
              <a:rPr lang="fi-FI" sz="2000" i="1" dirty="0">
                <a:sym typeface="Wingdings" panose="05000000000000000000" pitchFamily="2" charset="2"/>
              </a:rPr>
              <a:t>  Rakenneavauksessa todetaan visuaalisesti lahovaurio  </a:t>
            </a:r>
          </a:p>
          <a:p>
            <a:pPr marL="457200" lvl="1" indent="0">
              <a:spcBef>
                <a:spcPts val="1000"/>
              </a:spcBef>
              <a:buNone/>
            </a:pPr>
            <a:r>
              <a:rPr lang="fi-FI" sz="2000" i="1" dirty="0">
                <a:sym typeface="Wingdings" panose="05000000000000000000" pitchFamily="2" charset="2"/>
              </a:rPr>
              <a:t>  Rakenteesta yhteys sisäilmaan</a:t>
            </a:r>
          </a:p>
          <a:p>
            <a:pPr marL="457200" lvl="1" indent="0">
              <a:spcBef>
                <a:spcPts val="1000"/>
              </a:spcBef>
              <a:buNone/>
            </a:pPr>
            <a:r>
              <a:rPr lang="fi-FI" sz="2000" i="1" dirty="0">
                <a:sym typeface="Wingdings" panose="05000000000000000000" pitchFamily="2" charset="2"/>
              </a:rPr>
              <a:t> Toimenpiderajan ylitys</a:t>
            </a:r>
            <a:endParaRPr lang="fi-FI" sz="2000" i="1" dirty="0"/>
          </a:p>
          <a:p>
            <a:endParaRPr lang="fi-FI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81905D-C477-45EE-93A1-B79C78B0DAD3}"/>
              </a:ext>
            </a:extLst>
          </p:cNvPr>
          <p:cNvSpPr/>
          <p:nvPr/>
        </p:nvSpPr>
        <p:spPr>
          <a:xfrm>
            <a:off x="8482330" y="-244365"/>
            <a:ext cx="3709670" cy="70173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5000" b="1" cap="none" spc="0" dirty="0">
                <a:ln w="12700" cmpd="sng">
                  <a:noFill/>
                  <a:prstDash val="solid"/>
                </a:ln>
                <a:gradFill>
                  <a:gsLst>
                    <a:gs pos="0">
                      <a:schemeClr val="accent4">
                        <a:alpha val="40000"/>
                      </a:schemeClr>
                    </a:gs>
                    <a:gs pos="4000">
                      <a:schemeClr val="accent4">
                        <a:lumMod val="60000"/>
                        <a:lumOff val="40000"/>
                        <a:alpha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  <a:alpha val="40000"/>
                      </a:schemeClr>
                    </a:gs>
                  </a:gsLst>
                  <a:lin ang="5400000"/>
                </a:gradFill>
                <a:effectLst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95964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1874" y="511027"/>
            <a:ext cx="10515600" cy="565298"/>
          </a:xfrm>
        </p:spPr>
        <p:txBody>
          <a:bodyPr>
            <a:normAutofit/>
          </a:bodyPr>
          <a:lstStyle/>
          <a:p>
            <a:r>
              <a:rPr lang="fi-FI" dirty="0"/>
              <a:t>Akkreditointi ja Ruokaviraston hyväksyntä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28752F-8067-4F97-A156-6AD801B1E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838" y="1178073"/>
            <a:ext cx="5157787" cy="1076029"/>
          </a:xfrm>
        </p:spPr>
        <p:txBody>
          <a:bodyPr anchor="t"/>
          <a:lstStyle/>
          <a:p>
            <a:r>
              <a:rPr lang="fi-FI" dirty="0"/>
              <a:t>A. </a:t>
            </a:r>
            <a:r>
              <a:rPr lang="fi-FI" b="1" dirty="0"/>
              <a:t>FINAS</a:t>
            </a:r>
            <a:r>
              <a:rPr lang="fi-FI" dirty="0"/>
              <a:t> </a:t>
            </a:r>
            <a:r>
              <a:rPr lang="fi-FI" b="0" dirty="0"/>
              <a:t>tarkistaa, täyttääkö laboratorio laatuvaatimukset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CD7A2-7031-4ADD-8B94-32CF9246B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1838" y="2254841"/>
            <a:ext cx="5157787" cy="4068762"/>
          </a:xfrm>
        </p:spPr>
        <p:txBody>
          <a:bodyPr/>
          <a:lstStyle/>
          <a:p>
            <a:r>
              <a:rPr lang="fi-FI" sz="2000" dirty="0"/>
              <a:t>Noudattaa laboratoriostandardia ISO 17025:2017 </a:t>
            </a:r>
          </a:p>
          <a:p>
            <a:pPr lvl="1"/>
            <a:r>
              <a:rPr lang="fi-FI" sz="1800" dirty="0"/>
              <a:t>Laadukkaat toimintatavat</a:t>
            </a:r>
          </a:p>
          <a:p>
            <a:pPr lvl="1"/>
            <a:r>
              <a:rPr lang="fi-FI" sz="1800" dirty="0"/>
              <a:t>Jäljitettävyys tulosten takana</a:t>
            </a:r>
          </a:p>
          <a:p>
            <a:pPr lvl="1"/>
            <a:r>
              <a:rPr lang="fi-FI" sz="1800" dirty="0"/>
              <a:t>Vertailumittauksiin osallistuminen</a:t>
            </a:r>
          </a:p>
          <a:p>
            <a:pPr marL="457200" lvl="1" indent="0">
              <a:buNone/>
            </a:pPr>
            <a:r>
              <a:rPr lang="fi-FI" sz="1800" dirty="0">
                <a:sym typeface="Wingdings" panose="05000000000000000000" pitchFamily="2" charset="2"/>
              </a:rPr>
              <a:t> Laboratoriotyön tekninen toteutus, ei arvioi menetelmien soveltuvuutta (asumisterveystutkimuksiin)</a:t>
            </a:r>
            <a:endParaRPr lang="fi-FI" sz="1800" dirty="0"/>
          </a:p>
          <a:p>
            <a:pPr lvl="1"/>
            <a:endParaRPr lang="fi-FI" sz="1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5DBDD8-F90D-4DE4-979C-B1AA45C7E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64250" y="1178073"/>
            <a:ext cx="5525238" cy="1076029"/>
          </a:xfrm>
        </p:spPr>
        <p:txBody>
          <a:bodyPr anchor="t"/>
          <a:lstStyle/>
          <a:p>
            <a:r>
              <a:rPr lang="fi-FI" dirty="0"/>
              <a:t>B. </a:t>
            </a:r>
            <a:r>
              <a:rPr lang="fi-FI" b="1" dirty="0"/>
              <a:t>Ruokavirasto </a:t>
            </a:r>
            <a:r>
              <a:rPr lang="fi-FI" b="0" dirty="0"/>
              <a:t>hyväksyy terveys-viranomaisten asumisterveys-tutkimuksien tekijäksi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680DDAE-8F9D-4F99-ABFF-3872CAFE07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64286" y="2254102"/>
            <a:ext cx="5183188" cy="4069944"/>
          </a:xfrm>
        </p:spPr>
        <p:txBody>
          <a:bodyPr/>
          <a:lstStyle/>
          <a:p>
            <a:r>
              <a:rPr lang="fi-FI" sz="2000" dirty="0" err="1"/>
              <a:t>Finasin</a:t>
            </a:r>
            <a:r>
              <a:rPr lang="fi-FI" sz="2000" dirty="0"/>
              <a:t> akkreditoima /arvioima</a:t>
            </a:r>
          </a:p>
          <a:p>
            <a:r>
              <a:rPr lang="fi-FI" sz="2000" dirty="0"/>
              <a:t>Viranomaistutkimuksiin hyväksytyt menetelmä(t)</a:t>
            </a:r>
          </a:p>
          <a:p>
            <a:pPr marL="0" indent="0">
              <a:buNone/>
            </a:pPr>
            <a:r>
              <a:rPr lang="fi-FI" sz="20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 Jos muu kuin Asumisterveysasetuksen menetelmä, on arvioitava menetelmän soveltuvuutta</a:t>
            </a:r>
          </a:p>
          <a:p>
            <a:pPr marL="0" indent="0">
              <a:buNone/>
            </a:pPr>
            <a:r>
              <a:rPr lang="fi-FI" sz="1600" i="1" dirty="0">
                <a:solidFill>
                  <a:schemeClr val="accent1">
                    <a:lumMod val="75000"/>
                  </a:schemeClr>
                </a:solidFill>
              </a:rPr>
              <a:t>= mitä mittaa, mitä tulos kertoo, raja-arvot, tulkinta, miten ympäristöolosuhteet vaikuttavat </a:t>
            </a:r>
          </a:p>
          <a:p>
            <a:pPr marL="0" indent="0">
              <a:buNone/>
            </a:pPr>
            <a:r>
              <a:rPr lang="fi-FI" sz="1600" i="1" dirty="0">
                <a:solidFill>
                  <a:schemeClr val="accent1">
                    <a:lumMod val="75000"/>
                  </a:schemeClr>
                </a:solidFill>
              </a:rPr>
              <a:t>Menetelmän kehittäjä tehtävä validointiraportti, jonka STM:n nimeämä arvioija arvioi</a:t>
            </a:r>
          </a:p>
          <a:p>
            <a:endParaRPr lang="fi-FI" sz="2000" dirty="0"/>
          </a:p>
        </p:txBody>
      </p:sp>
      <p:pic>
        <p:nvPicPr>
          <p:cNvPr id="13" name="Picture 12">
            <a:hlinkClick r:id="rId3"/>
            <a:extLst>
              <a:ext uri="{FF2B5EF4-FFF2-40B4-BE49-F238E27FC236}">
                <a16:creationId xmlns:a16="http://schemas.microsoft.com/office/drawing/2014/main" id="{F9597C30-9B1C-4381-899B-D27E36D6B48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75" y="5210344"/>
            <a:ext cx="1489710" cy="93916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F6F67ED-DBD5-47C6-A50F-4271C999A913}"/>
              </a:ext>
            </a:extLst>
          </p:cNvPr>
          <p:cNvSpPr txBox="1"/>
          <p:nvPr/>
        </p:nvSpPr>
        <p:spPr>
          <a:xfrm>
            <a:off x="2645770" y="5503178"/>
            <a:ext cx="2349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Seuraa linkkiä </a:t>
            </a:r>
            <a:r>
              <a:rPr lang="fi-FI" dirty="0" err="1"/>
              <a:t>Finasin</a:t>
            </a:r>
            <a:r>
              <a:rPr lang="fi-FI" dirty="0"/>
              <a:t> sivuille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297215-7E3B-482B-B671-6042E5ED595A}"/>
              </a:ext>
            </a:extLst>
          </p:cNvPr>
          <p:cNvSpPr txBox="1"/>
          <p:nvPr/>
        </p:nvSpPr>
        <p:spPr>
          <a:xfrm>
            <a:off x="2311385" y="5679926"/>
            <a:ext cx="2349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ym typeface="Wingdings" panose="05000000000000000000" pitchFamily="2" charset="2"/>
              </a:rPr>
              <a:t>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3998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74" y="511026"/>
            <a:ext cx="10515600" cy="1325563"/>
          </a:xfrm>
        </p:spPr>
        <p:txBody>
          <a:bodyPr/>
          <a:lstStyle/>
          <a:p>
            <a:r>
              <a:rPr lang="fi-FI" dirty="0"/>
              <a:t>Validointi ja verifiointi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838" y="1992313"/>
            <a:ext cx="7614720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b="1" dirty="0"/>
              <a:t>Validointi, varmentaminen (kelpuutus)</a:t>
            </a:r>
          </a:p>
          <a:p>
            <a:r>
              <a:rPr lang="fi-FI" sz="2400" dirty="0"/>
              <a:t>menetelmän sopivuuden ja suorituskyvyn osoittaminen aiottuun käyttötarkoitukseen </a:t>
            </a:r>
          </a:p>
          <a:p>
            <a:r>
              <a:rPr lang="fi-FI" sz="2400" dirty="0"/>
              <a:t>objektiiviseen näyttöön perustuva varmistuminen siitä, että tiettyä käyttöä tai soveltamista koskevat vaatimukset on täytetty. </a:t>
            </a:r>
          </a:p>
          <a:p>
            <a:pPr marL="0" indent="0">
              <a:buNone/>
            </a:pPr>
            <a:r>
              <a:rPr lang="fi-FI" sz="2400" b="1" dirty="0"/>
              <a:t>Verifiointi (todentaminen) </a:t>
            </a:r>
          </a:p>
          <a:p>
            <a:r>
              <a:rPr lang="fi-FI" sz="2400" dirty="0"/>
              <a:t>objektiiviseen näyttöön perustuva varmistuminen siitä, että määritellyt vaatimukset on täytetty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299" y="1623220"/>
            <a:ext cx="324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cap="small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 Uusi menetelmä todella selvittää mitä on tarkoitus selvittää </a:t>
            </a:r>
            <a:endParaRPr lang="fi-FI" sz="2400" b="1" cap="smal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96299" y="4229240"/>
            <a:ext cx="324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cap="small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 käyttöönotettu (Jonkin muun validoima) menetelmä toimii kuten pitäisi toimia</a:t>
            </a:r>
            <a:endParaRPr lang="fi-FI" sz="2400" b="1" cap="small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7625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1874" y="511026"/>
            <a:ext cx="10515600" cy="1325563"/>
          </a:xfrm>
        </p:spPr>
        <p:txBody>
          <a:bodyPr>
            <a:normAutofit/>
          </a:bodyPr>
          <a:lstStyle/>
          <a:p>
            <a:r>
              <a:rPr lang="fi-FI" sz="3600" dirty="0"/>
              <a:t>Uusien menetelmien validointi ja hyväksyttäminen 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1874" y="199279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fi-FI" b="1" dirty="0"/>
              <a:t>1. Menetelmän kehittäjä: </a:t>
            </a:r>
            <a:r>
              <a:rPr lang="fi-FI" dirty="0"/>
              <a:t>Menetelmän validointi</a:t>
            </a:r>
          </a:p>
          <a:p>
            <a:pPr lvl="1"/>
            <a:r>
              <a:rPr lang="fi-FI" dirty="0"/>
              <a:t>Oikeellisuuden, täsmällisyyden ja tarkkuuden testaaminen</a:t>
            </a:r>
          </a:p>
          <a:p>
            <a:r>
              <a:rPr lang="fi-FI" b="1" dirty="0"/>
              <a:t>2. Menetelmän kehittäjä: </a:t>
            </a:r>
            <a:r>
              <a:rPr lang="fi-FI" dirty="0"/>
              <a:t>Vertailuaineiston kerääminen</a:t>
            </a:r>
          </a:p>
          <a:p>
            <a:pPr lvl="1"/>
            <a:r>
              <a:rPr lang="fi-FI" dirty="0"/>
              <a:t>Ohjearvojen määrittäminen vertailuaineiston perusteella</a:t>
            </a:r>
          </a:p>
          <a:p>
            <a:pPr lvl="1"/>
            <a:r>
              <a:rPr lang="fi-FI" dirty="0"/>
              <a:t>Saatujen ohjearvojen testaaminen uudessa vertailuaineistossa</a:t>
            </a:r>
          </a:p>
          <a:p>
            <a:r>
              <a:rPr lang="fi-FI" b="1" dirty="0"/>
              <a:t>3. Viranomaistutkimuksiin soveltuvuus</a:t>
            </a:r>
          </a:p>
          <a:p>
            <a:pPr lvl="1"/>
            <a:r>
              <a:rPr lang="fi-FI" dirty="0" err="1"/>
              <a:t>Sosiaali-ja</a:t>
            </a:r>
            <a:r>
              <a:rPr lang="fi-FI" dirty="0"/>
              <a:t> terveysministeriön hyväksymä toimija arvioi soveltuvuuden</a:t>
            </a:r>
          </a:p>
          <a:p>
            <a:r>
              <a:rPr lang="fi-FI" dirty="0"/>
              <a:t>(</a:t>
            </a:r>
            <a:r>
              <a:rPr lang="fi-FI" b="1" dirty="0"/>
              <a:t>4. Laboratorion akkreditointi ja hyväksyntä menetelmän käyttäjäksi</a:t>
            </a:r>
            <a:r>
              <a:rPr lang="fi-FI" dirty="0"/>
              <a:t>)</a:t>
            </a:r>
          </a:p>
          <a:p>
            <a:pPr lvl="1"/>
            <a:r>
              <a:rPr lang="fi-FI" b="1" dirty="0"/>
              <a:t>FINAS</a:t>
            </a:r>
            <a:r>
              <a:rPr lang="fi-FI" dirty="0"/>
              <a:t> tarkistaa, täyttääkö laboratorio laatuvaatimukset</a:t>
            </a:r>
          </a:p>
          <a:p>
            <a:pPr lvl="1"/>
            <a:r>
              <a:rPr lang="fi-FI" b="1" dirty="0"/>
              <a:t>Ruokavirasto</a:t>
            </a:r>
            <a:r>
              <a:rPr lang="fi-FI" dirty="0"/>
              <a:t> hyväksyy laboratorion hyväksytyn menetelmän käyttäjäksi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B30F6DA3-7C2B-4561-8590-EF707EA99E0C}"/>
              </a:ext>
            </a:extLst>
          </p:cNvPr>
          <p:cNvSpPr txBox="1"/>
          <p:nvPr/>
        </p:nvSpPr>
        <p:spPr>
          <a:xfrm>
            <a:off x="6843986" y="117366"/>
            <a:ext cx="535326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1600" dirty="0">
                <a:solidFill>
                  <a:srgbClr val="0563C1"/>
                </a:solidFill>
                <a:cs typeface="Segoe UI"/>
                <a:hlinkClick r:id="rId2"/>
              </a:rPr>
              <a:t>Kati Huttunen, 2019: Uudet tutkimusmenetelmät sisäilmaongelmien ratkomisessa – tapaus toksisuustesti</a:t>
            </a:r>
            <a:r>
              <a:rPr lang="fi-FI" sz="1600" dirty="0">
                <a:cs typeface="Calibri"/>
              </a:rPr>
              <a:t>​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456605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E64BD8-A288-4AC7-B838-9B7F5EBF31C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31875" y="1344821"/>
            <a:ext cx="5040000" cy="3877204"/>
          </a:xfrm>
        </p:spPr>
        <p:txBody>
          <a:bodyPr/>
          <a:lstStyle/>
          <a:p>
            <a:r>
              <a:rPr lang="fi-FI" sz="1800" b="1" dirty="0"/>
              <a:t>Puolueettomuus</a:t>
            </a:r>
          </a:p>
          <a:p>
            <a:r>
              <a:rPr lang="fi-FI" sz="1800" b="1" dirty="0"/>
              <a:t>Luottamuksellisuus ja luottamuksellisten tietojen turvaaminen</a:t>
            </a:r>
          </a:p>
          <a:p>
            <a:r>
              <a:rPr lang="fi-FI" sz="1800" b="1" dirty="0"/>
              <a:t>Perusasiat: ylläpito ja toimivuuden osoittaminen </a:t>
            </a:r>
            <a:r>
              <a:rPr lang="fi-FI" sz="1800" dirty="0"/>
              <a:t>(Resurssivaatimukset)</a:t>
            </a:r>
          </a:p>
          <a:p>
            <a:pPr lvl="1"/>
            <a:r>
              <a:rPr lang="fi-FI" sz="1600" dirty="0"/>
              <a:t>Henkilöstö: pätevyyden todistaminen, ylläpito, perehdytys </a:t>
            </a:r>
          </a:p>
          <a:p>
            <a:pPr lvl="1"/>
            <a:r>
              <a:rPr lang="fi-FI" sz="1600" dirty="0"/>
              <a:t>Toimitilat ja ympäristöolosuhteet: oikeat lämpötilat ja puhtaus</a:t>
            </a:r>
          </a:p>
          <a:p>
            <a:pPr lvl="1"/>
            <a:r>
              <a:rPr lang="fi-FI" sz="1600" dirty="0"/>
              <a:t>Laitteet, kemikaalit, laboratoriotarvikkeet ja referenssimateriaalit: mistä ja miksi - ylläpito ja toimivuuden osoittaminen</a:t>
            </a:r>
          </a:p>
          <a:p>
            <a:pPr lvl="1"/>
            <a:r>
              <a:rPr lang="fi-FI" sz="1600" dirty="0"/>
              <a:t>Metrologinen jäljitettävyys: mittojen oikeellisuuden osoittaminen</a:t>
            </a:r>
          </a:p>
          <a:p>
            <a:pPr lvl="1"/>
            <a:endParaRPr lang="fi-FI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DF32F33-9F34-4CD8-918C-41EA485D0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sz="4000" dirty="0"/>
              <a:t>Laboratoriostandardi (ISO 17025:2017) 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C2657F-6303-4BB2-8C6F-33D1DB8E657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07475" y="1344821"/>
            <a:ext cx="5040000" cy="3877204"/>
          </a:xfrm>
        </p:spPr>
        <p:txBody>
          <a:bodyPr/>
          <a:lstStyle/>
          <a:p>
            <a:r>
              <a:rPr lang="fi-FI" sz="1800" b="1" dirty="0"/>
              <a:t>Laboratorion prosessit</a:t>
            </a:r>
          </a:p>
          <a:p>
            <a:pPr lvl="1"/>
            <a:r>
              <a:rPr lang="fi-FI" sz="1600" dirty="0"/>
              <a:t>Tutkimusmenetelmien valinta, verifiointi ja validointi</a:t>
            </a:r>
          </a:p>
          <a:p>
            <a:pPr lvl="1"/>
            <a:r>
              <a:rPr lang="fi-FI" sz="1600" dirty="0"/>
              <a:t>Näytteenottojärjestelmä: näytteiden käsittely ja näytteenoton ohjaus </a:t>
            </a:r>
          </a:p>
          <a:p>
            <a:pPr lvl="1"/>
            <a:r>
              <a:rPr lang="fi-FI" sz="1600" dirty="0"/>
              <a:t>Tekniset tallenteet</a:t>
            </a:r>
          </a:p>
          <a:p>
            <a:pPr lvl="1"/>
            <a:r>
              <a:rPr lang="fi-FI" sz="1600" dirty="0"/>
              <a:t>Mittausepävarmuuden määritys</a:t>
            </a:r>
          </a:p>
          <a:p>
            <a:pPr lvl="1"/>
            <a:r>
              <a:rPr lang="fi-FI" sz="1600" dirty="0"/>
              <a:t>Tulosten oikeellisuuden varmistaminen </a:t>
            </a:r>
          </a:p>
          <a:p>
            <a:pPr lvl="1"/>
            <a:r>
              <a:rPr lang="fi-FI" sz="1600" dirty="0"/>
              <a:t>Tulosten raportointi </a:t>
            </a:r>
          </a:p>
          <a:p>
            <a:pPr lvl="1"/>
            <a:r>
              <a:rPr lang="fi-FI" sz="1600" dirty="0"/>
              <a:t>Valitukset </a:t>
            </a:r>
          </a:p>
          <a:p>
            <a:pPr lvl="1"/>
            <a:r>
              <a:rPr lang="fi-FI" sz="1600" dirty="0"/>
              <a:t>Poikkeava työ (menettely­tavoista poikkeaminen)</a:t>
            </a:r>
          </a:p>
          <a:p>
            <a:pPr lvl="1"/>
            <a:r>
              <a:rPr lang="fi-FI" sz="1600" dirty="0"/>
              <a:t>Laboratorion tiedonhallinta 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BC5056D6-76C2-4445-AB9D-85C6A9CBDD84}"/>
              </a:ext>
            </a:extLst>
          </p:cNvPr>
          <p:cNvSpPr>
            <a:spLocks/>
          </p:cNvSpPr>
          <p:nvPr/>
        </p:nvSpPr>
        <p:spPr>
          <a:xfrm rot="5400000">
            <a:off x="5498980" y="156437"/>
            <a:ext cx="971091" cy="10095391"/>
          </a:xfrm>
          <a:prstGeom prst="rightBrace">
            <a:avLst>
              <a:gd name="adj1" fmla="val 8333"/>
              <a:gd name="adj2" fmla="val 5011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AEF060-26A2-4E1C-9EA1-B7863C1E038D}"/>
              </a:ext>
            </a:extLst>
          </p:cNvPr>
          <p:cNvSpPr txBox="1"/>
          <p:nvPr/>
        </p:nvSpPr>
        <p:spPr>
          <a:xfrm>
            <a:off x="1535791" y="5313124"/>
            <a:ext cx="8291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dirty="0">
                <a:solidFill>
                  <a:schemeClr val="accent1">
                    <a:lumMod val="75000"/>
                  </a:schemeClr>
                </a:solidFill>
              </a:rPr>
              <a:t>Johtojärjestelmä, laatujärjestelmä:        kuvaus, miten, auditoinnit…</a:t>
            </a:r>
          </a:p>
        </p:txBody>
      </p:sp>
    </p:spTree>
    <p:extLst>
      <p:ext uri="{BB962C8B-B14F-4D97-AF65-F5344CB8AC3E}">
        <p14:creationId xmlns:p14="http://schemas.microsoft.com/office/powerpoint/2010/main" val="14848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43D03C-319F-41E7-BEE3-8B5E49784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382571"/>
            <a:ext cx="5157787" cy="823912"/>
          </a:xfrm>
        </p:spPr>
        <p:txBody>
          <a:bodyPr/>
          <a:lstStyle/>
          <a:p>
            <a:r>
              <a:rPr lang="fi-FI" sz="2800"/>
              <a:t>Puolueettomuus</a:t>
            </a:r>
            <a:endParaRPr lang="fi-FI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797D4A-7550-40AC-BE99-72BB7A9B3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1206483"/>
            <a:ext cx="5157787" cy="3684588"/>
          </a:xfrm>
        </p:spPr>
        <p:txBody>
          <a:bodyPr/>
          <a:lstStyle/>
          <a:p>
            <a:r>
              <a:rPr lang="fi-FI" sz="2400" dirty="0"/>
              <a:t>Analyysitoiminta, näytteenottotoiminta ja niistä tehtävät toimenpidesuositukset  eivät saa sekoittua </a:t>
            </a:r>
          </a:p>
          <a:p>
            <a:pPr lvl="1"/>
            <a:r>
              <a:rPr lang="fi-FI" sz="2000" dirty="0"/>
              <a:t>Esim. RTA ei voi työskennellä laboratoriossa analysoijana, antaa tulkintaa tuloksista ja tehdä lopullista tulkintaa kohteessa</a:t>
            </a:r>
          </a:p>
          <a:p>
            <a:r>
              <a:rPr lang="fi-FI" sz="2400" dirty="0"/>
              <a:t>Esteellisyyden tunnistaminen etukäteen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92364AD-3A1B-4178-955D-AF21E9DD8B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382571"/>
            <a:ext cx="5183188" cy="823912"/>
          </a:xfrm>
        </p:spPr>
        <p:txBody>
          <a:bodyPr/>
          <a:lstStyle/>
          <a:p>
            <a:r>
              <a:rPr lang="fi-FI" sz="2800" dirty="0"/>
              <a:t>Luottamuksellisuus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3937C-4A27-48B9-BB4C-BCB2AD65A6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1206483"/>
            <a:ext cx="5183188" cy="3684588"/>
          </a:xfrm>
        </p:spPr>
        <p:txBody>
          <a:bodyPr/>
          <a:lstStyle/>
          <a:p>
            <a:r>
              <a:rPr lang="fi-FI" sz="2400" dirty="0"/>
              <a:t>Salassapito</a:t>
            </a:r>
          </a:p>
          <a:p>
            <a:r>
              <a:rPr lang="fi-FI" sz="2400" dirty="0"/>
              <a:t>Tietojen suojaaminen (IT)</a:t>
            </a:r>
          </a:p>
          <a:p>
            <a:endParaRPr lang="fi-FI" sz="2400" dirty="0"/>
          </a:p>
          <a:p>
            <a:endParaRPr lang="fi-FI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F91383-C94D-400B-91C6-65A39BD23FC3}"/>
              </a:ext>
            </a:extLst>
          </p:cNvPr>
          <p:cNvSpPr/>
          <p:nvPr/>
        </p:nvSpPr>
        <p:spPr>
          <a:xfrm>
            <a:off x="1022997" y="4930153"/>
            <a:ext cx="102920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i="1" dirty="0">
                <a:latin typeface="Calibri" panose="020F0502020204030204" pitchFamily="34" charset="0"/>
                <a:ea typeface="Calibri" panose="020F0502020204030204" pitchFamily="34" charset="0"/>
                <a:cs typeface="Helvetica" pitchFamily="34" charset="0"/>
              </a:rPr>
              <a:t>”Jos laboratorio on osa organisaatiota, jossa on muita kuin testaus- ja/tai kalibrointitoimintoja, on mahdollisten eturistiriitojen tunnistamiseksi määriteltävä organisaation sellaisten avainhenkilöiden vastuut, jotka osallistuvat laboratorion testaus- ja/tai kalibrointitoimintaan.”</a:t>
            </a:r>
            <a:endParaRPr lang="fi-FI" sz="2400" i="1" dirty="0"/>
          </a:p>
        </p:txBody>
      </p:sp>
    </p:spTree>
    <p:extLst>
      <p:ext uri="{BB962C8B-B14F-4D97-AF65-F5344CB8AC3E}">
        <p14:creationId xmlns:p14="http://schemas.microsoft.com/office/powerpoint/2010/main" val="233580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E64BD8-A288-4AC7-B838-9B7F5EBF31C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31875" y="1711842"/>
            <a:ext cx="5040000" cy="4265095"/>
          </a:xfrm>
        </p:spPr>
        <p:txBody>
          <a:bodyPr/>
          <a:lstStyle/>
          <a:p>
            <a:r>
              <a:rPr lang="fi-FI" sz="2000" dirty="0"/>
              <a:t>Henkilöstö: pätevyyden todistaminen, ylläpito, perehdytys </a:t>
            </a:r>
          </a:p>
          <a:p>
            <a:r>
              <a:rPr lang="fi-FI" sz="2000" dirty="0"/>
              <a:t>Toimitilat ja ympäristöolosuhteet: oikeat lämpötilat ja puhtaus</a:t>
            </a:r>
          </a:p>
          <a:p>
            <a:r>
              <a:rPr lang="fi-FI" sz="2000" dirty="0"/>
              <a:t>Laitteet, kemikaalit, laboratoriotarvikkeet ja referenssimateriaalit: mistä ja miksi - ylläpito ja toimivuuden osoittaminen</a:t>
            </a:r>
          </a:p>
          <a:p>
            <a:r>
              <a:rPr lang="fi-FI" sz="2000" dirty="0"/>
              <a:t>Metrologinen jäljitettävyys: mittojen oikeellisuuden osoittaminen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DF32F33-9F34-4CD8-918C-41EA485D0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74" y="511027"/>
            <a:ext cx="10515600" cy="1020062"/>
          </a:xfrm>
        </p:spPr>
        <p:txBody>
          <a:bodyPr>
            <a:normAutofit fontScale="90000"/>
          </a:bodyPr>
          <a:lstStyle/>
          <a:p>
            <a:r>
              <a:rPr lang="fi-FI" sz="4000" dirty="0"/>
              <a:t>Perusasiat: ylläpito ja toimivuuden osoittaminen (Resurssivaatimukset)</a:t>
            </a:r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08570C7D-0170-4AE5-94A1-D688FC0C59B4}"/>
              </a:ext>
            </a:extLst>
          </p:cNvPr>
          <p:cNvSpPr/>
          <p:nvPr/>
        </p:nvSpPr>
        <p:spPr>
          <a:xfrm>
            <a:off x="6337005" y="1836589"/>
            <a:ext cx="5040000" cy="693960"/>
          </a:xfrm>
          <a:prstGeom prst="borderCallout1">
            <a:avLst>
              <a:gd name="adj1" fmla="val 36423"/>
              <a:gd name="adj2" fmla="val -1793"/>
              <a:gd name="adj3" fmla="val 34255"/>
              <a:gd name="adj4" fmla="val -20190"/>
            </a:avLst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Miten valitaan henkilöstö – miten todetaan päteväksi? Miten ylläpidetään pätevyys? </a:t>
            </a:r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D209E5FD-3F09-4638-825D-1E9F5F282449}"/>
              </a:ext>
            </a:extLst>
          </p:cNvPr>
          <p:cNvSpPr/>
          <p:nvPr/>
        </p:nvSpPr>
        <p:spPr>
          <a:xfrm>
            <a:off x="5989674" y="2626942"/>
            <a:ext cx="5257800" cy="924331"/>
          </a:xfrm>
          <a:prstGeom prst="borderCallout1">
            <a:avLst>
              <a:gd name="adj1" fmla="val 36423"/>
              <a:gd name="adj2" fmla="val -1793"/>
              <a:gd name="adj3" fmla="val 10838"/>
              <a:gd name="adj4" fmla="val -21730"/>
            </a:avLst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Puhtausvaatimukset, testaaminen </a:t>
            </a:r>
            <a:r>
              <a:rPr lang="fi-FI" dirty="0">
                <a:sym typeface="Wingdings" panose="05000000000000000000" pitchFamily="2" charset="2"/>
              </a:rPr>
              <a:t> ei saa vaikuttaa tulokseen</a:t>
            </a:r>
            <a:r>
              <a:rPr lang="fi-FI" dirty="0"/>
              <a:t>; Lämpötilojen tarkkailu, kirjaaminen ylös, ”onko koko kaapissa 25C?”</a:t>
            </a:r>
          </a:p>
        </p:txBody>
      </p:sp>
      <p:sp>
        <p:nvSpPr>
          <p:cNvPr id="7" name="Callout: Line 6">
            <a:extLst>
              <a:ext uri="{FF2B5EF4-FFF2-40B4-BE49-F238E27FC236}">
                <a16:creationId xmlns:a16="http://schemas.microsoft.com/office/drawing/2014/main" id="{9C8E1516-4642-44D4-8DE7-D14BEB4C9FD0}"/>
              </a:ext>
            </a:extLst>
          </p:cNvPr>
          <p:cNvSpPr/>
          <p:nvPr/>
        </p:nvSpPr>
        <p:spPr>
          <a:xfrm>
            <a:off x="6420127" y="3647666"/>
            <a:ext cx="5257800" cy="924331"/>
          </a:xfrm>
          <a:prstGeom prst="borderCallout1">
            <a:avLst>
              <a:gd name="adj1" fmla="val 36423"/>
              <a:gd name="adj2" fmla="val -1793"/>
              <a:gd name="adj3" fmla="val 29243"/>
              <a:gd name="adj4" fmla="val -19101"/>
            </a:avLst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Onko vesi puhdasta? Onko hankittu kemikaali laadukasta? Onko uuden toimittajan kasvualusta samanlaista kuin edellisen? </a:t>
            </a:r>
          </a:p>
        </p:txBody>
      </p:sp>
      <p:sp>
        <p:nvSpPr>
          <p:cNvPr id="8" name="Callout: Line 7">
            <a:extLst>
              <a:ext uri="{FF2B5EF4-FFF2-40B4-BE49-F238E27FC236}">
                <a16:creationId xmlns:a16="http://schemas.microsoft.com/office/drawing/2014/main" id="{24B34DD8-6F2C-4967-ABCD-E492DA5391CE}"/>
              </a:ext>
            </a:extLst>
          </p:cNvPr>
          <p:cNvSpPr/>
          <p:nvPr/>
        </p:nvSpPr>
        <p:spPr>
          <a:xfrm>
            <a:off x="6096000" y="4764783"/>
            <a:ext cx="5257800" cy="924331"/>
          </a:xfrm>
          <a:prstGeom prst="borderCallout1">
            <a:avLst>
              <a:gd name="adj1" fmla="val 36423"/>
              <a:gd name="adj2" fmla="val -1793"/>
              <a:gd name="adj3" fmla="val -16769"/>
              <a:gd name="adj4" fmla="val -25774"/>
            </a:avLst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Mistä tietää että pumpun m³ = m³, pipetin µl = µl, vaa’an g = g ja lämpömittarin 25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°C</a:t>
            </a:r>
            <a:r>
              <a:rPr lang="fi-FI" dirty="0"/>
              <a:t> = 25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°C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502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593324-79BD-41AC-801F-77A2D52AF3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i-FI" sz="2400" dirty="0">
                <a:solidFill>
                  <a:schemeClr val="accent1">
                    <a:lumMod val="75000"/>
                  </a:schemeClr>
                </a:solidFill>
              </a:rPr>
              <a:t>Jotta tulokset ovat vertailukelpoisia, kaikki yksittäiset mittaustulokset tulee olla linkitetty johonkin yhteisesti tunnettuun mittanormaaliin (SI-mittayksiköt) tai stabiiliin vertailumateriaaliin (kemia) katkeamattomalla kalibrointien ketjulla. 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fi-FI" sz="2000" dirty="0">
                <a:solidFill>
                  <a:schemeClr val="accent1">
                    <a:lumMod val="75000"/>
                  </a:schemeClr>
                </a:solidFill>
              </a:rPr>
              <a:t>tuloksille saadaan jäljitettävyys 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fi-FI" sz="2000" dirty="0">
                <a:solidFill>
                  <a:schemeClr val="accent1">
                    <a:lumMod val="75000"/>
                  </a:schemeClr>
                </a:solidFill>
              </a:rPr>
              <a:t>mittausepävarmuus voidaan määrittää.</a:t>
            </a:r>
          </a:p>
          <a:p>
            <a:r>
              <a:rPr lang="fi-FI" sz="2400" dirty="0">
                <a:solidFill>
                  <a:schemeClr val="accent1">
                    <a:lumMod val="75000"/>
                  </a:schemeClr>
                </a:solidFill>
              </a:rPr>
              <a:t>Varmistaa, että eri paikoissa, eri laitteilla ja eri menetelmillä tuotetut analyysitulokset olisivat vertailukelpoisia. </a:t>
            </a:r>
          </a:p>
          <a:p>
            <a:pPr marL="0" indent="0">
              <a:buNone/>
            </a:pPr>
            <a:endParaRPr lang="fi-FI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FCF34E3-FE3D-40FF-A0FA-144DADC42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Jäljitettävyys</a:t>
            </a:r>
          </a:p>
        </p:txBody>
      </p:sp>
    </p:spTree>
    <p:extLst>
      <p:ext uri="{BB962C8B-B14F-4D97-AF65-F5344CB8AC3E}">
        <p14:creationId xmlns:p14="http://schemas.microsoft.com/office/powerpoint/2010/main" val="2637542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E64BD8-A288-4AC7-B838-9B7F5EBF31C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31875" y="1286540"/>
            <a:ext cx="5040000" cy="4690397"/>
          </a:xfrm>
        </p:spPr>
        <p:txBody>
          <a:bodyPr/>
          <a:lstStyle/>
          <a:p>
            <a:r>
              <a:rPr lang="fi-FI" sz="2000" dirty="0"/>
              <a:t>Tutkimusmenetelmien valinta, verifiointi ja validointi</a:t>
            </a:r>
          </a:p>
          <a:p>
            <a:r>
              <a:rPr lang="fi-FI" sz="2000" dirty="0"/>
              <a:t>Näytteenottojärjestelmä: näytteiden käsittely ja näytteenoton ohjaus </a:t>
            </a:r>
          </a:p>
          <a:p>
            <a:r>
              <a:rPr lang="fi-FI" sz="2000" dirty="0"/>
              <a:t>Tekniset tallenteet</a:t>
            </a:r>
          </a:p>
          <a:p>
            <a:r>
              <a:rPr lang="fi-FI" sz="2000" dirty="0"/>
              <a:t>Mittausepävarmuuden määritys</a:t>
            </a:r>
          </a:p>
          <a:p>
            <a:r>
              <a:rPr lang="fi-FI" sz="2000" dirty="0"/>
              <a:t>Tulosten oikeellisuuden varmistaminen </a:t>
            </a:r>
          </a:p>
          <a:p>
            <a:r>
              <a:rPr lang="fi-FI" sz="2000" dirty="0"/>
              <a:t>Tulosten raportointi </a:t>
            </a:r>
          </a:p>
          <a:p>
            <a:r>
              <a:rPr lang="fi-FI" sz="2000" dirty="0"/>
              <a:t>Valitukset </a:t>
            </a:r>
          </a:p>
          <a:p>
            <a:r>
              <a:rPr lang="fi-FI" sz="2000" dirty="0"/>
              <a:t>Poikkeava työ (menettely­tavoista poikkeaminen)</a:t>
            </a:r>
          </a:p>
          <a:p>
            <a:r>
              <a:rPr lang="fi-FI" sz="2000" dirty="0"/>
              <a:t>Laboratorion tiedonhallinta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DF32F33-9F34-4CD8-918C-41EA485D0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74" y="511027"/>
            <a:ext cx="10515600" cy="657860"/>
          </a:xfrm>
        </p:spPr>
        <p:txBody>
          <a:bodyPr/>
          <a:lstStyle/>
          <a:p>
            <a:r>
              <a:rPr lang="fi-FI" sz="4000" dirty="0"/>
              <a:t>Laboratorion prosessit</a:t>
            </a:r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01BC0492-D9EF-4DA3-BF00-7E192BDE6ACC}"/>
              </a:ext>
            </a:extLst>
          </p:cNvPr>
          <p:cNvSpPr/>
          <p:nvPr/>
        </p:nvSpPr>
        <p:spPr>
          <a:xfrm>
            <a:off x="6581552" y="186774"/>
            <a:ext cx="3232298" cy="693960"/>
          </a:xfrm>
          <a:prstGeom prst="borderCallout1">
            <a:avLst>
              <a:gd name="adj1" fmla="val 96177"/>
              <a:gd name="adj2" fmla="val -2215"/>
              <a:gd name="adj3" fmla="val 181342"/>
              <a:gd name="adj4" fmla="val -59447"/>
            </a:avLst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Menetelmien sisäänajo </a:t>
            </a:r>
            <a:r>
              <a:rPr lang="fi-FI" dirty="0">
                <a:sym typeface="Wingdings" panose="05000000000000000000" pitchFamily="2" charset="2"/>
              </a:rPr>
              <a:t> </a:t>
            </a:r>
            <a:r>
              <a:rPr lang="fi-FI" dirty="0"/>
              <a:t> antaa oikean tuloksen</a:t>
            </a:r>
          </a:p>
        </p:txBody>
      </p:sp>
      <p:sp>
        <p:nvSpPr>
          <p:cNvPr id="7" name="Callout: Line 6">
            <a:extLst>
              <a:ext uri="{FF2B5EF4-FFF2-40B4-BE49-F238E27FC236}">
                <a16:creationId xmlns:a16="http://schemas.microsoft.com/office/drawing/2014/main" id="{07BA6D6A-A011-4D50-B115-E19C437242D3}"/>
              </a:ext>
            </a:extLst>
          </p:cNvPr>
          <p:cNvSpPr/>
          <p:nvPr/>
        </p:nvSpPr>
        <p:spPr>
          <a:xfrm>
            <a:off x="6934200" y="884610"/>
            <a:ext cx="5257800" cy="924331"/>
          </a:xfrm>
          <a:prstGeom prst="borderCallout1">
            <a:avLst>
              <a:gd name="adj1" fmla="val 36423"/>
              <a:gd name="adj2" fmla="val -1793"/>
              <a:gd name="adj3" fmla="val 120116"/>
              <a:gd name="adj4" fmla="val -47412"/>
            </a:avLst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Näytteenoton ohjaus; näytteiden sisääntulo, kirjaus; sekaantumisen </a:t>
            </a:r>
            <a:r>
              <a:rPr lang="fi-FI" dirty="0" err="1"/>
              <a:t>estämienen</a:t>
            </a:r>
            <a:endParaRPr lang="fi-FI" dirty="0"/>
          </a:p>
        </p:txBody>
      </p:sp>
      <p:sp>
        <p:nvSpPr>
          <p:cNvPr id="8" name="Callout: Line 7">
            <a:extLst>
              <a:ext uri="{FF2B5EF4-FFF2-40B4-BE49-F238E27FC236}">
                <a16:creationId xmlns:a16="http://schemas.microsoft.com/office/drawing/2014/main" id="{26C70459-FE40-45DC-8084-E186E115C3F0}"/>
              </a:ext>
            </a:extLst>
          </p:cNvPr>
          <p:cNvSpPr/>
          <p:nvPr/>
        </p:nvSpPr>
        <p:spPr>
          <a:xfrm>
            <a:off x="5815733" y="1812817"/>
            <a:ext cx="3703509" cy="924331"/>
          </a:xfrm>
          <a:prstGeom prst="borderCallout1">
            <a:avLst>
              <a:gd name="adj1" fmla="val 83585"/>
              <a:gd name="adj2" fmla="val 791"/>
              <a:gd name="adj3" fmla="val 109763"/>
              <a:gd name="adj4" fmla="val -65948"/>
            </a:avLst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Säilyttämisajat; korjaukset ja merkinnät siten että muutokset näkyvät</a:t>
            </a:r>
          </a:p>
        </p:txBody>
      </p:sp>
      <p:sp>
        <p:nvSpPr>
          <p:cNvPr id="10" name="Callout: Line 9">
            <a:extLst>
              <a:ext uri="{FF2B5EF4-FFF2-40B4-BE49-F238E27FC236}">
                <a16:creationId xmlns:a16="http://schemas.microsoft.com/office/drawing/2014/main" id="{CA6808F2-534D-43DF-9FFC-E95215592A22}"/>
              </a:ext>
            </a:extLst>
          </p:cNvPr>
          <p:cNvSpPr/>
          <p:nvPr/>
        </p:nvSpPr>
        <p:spPr>
          <a:xfrm>
            <a:off x="9675407" y="2219026"/>
            <a:ext cx="2360428" cy="924331"/>
          </a:xfrm>
          <a:prstGeom prst="borderCallout1">
            <a:avLst>
              <a:gd name="adj1" fmla="val 36423"/>
              <a:gd name="adj2" fmla="val -1793"/>
              <a:gd name="adj3" fmla="val 99411"/>
              <a:gd name="adj4" fmla="val -200785"/>
            </a:avLst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Labran tarkkuus, välineiden tarkkuus</a:t>
            </a:r>
          </a:p>
        </p:txBody>
      </p:sp>
      <p:sp>
        <p:nvSpPr>
          <p:cNvPr id="11" name="Callout: Line 10">
            <a:extLst>
              <a:ext uri="{FF2B5EF4-FFF2-40B4-BE49-F238E27FC236}">
                <a16:creationId xmlns:a16="http://schemas.microsoft.com/office/drawing/2014/main" id="{94B17DD1-5C0E-464D-9289-8B7915C960D5}"/>
              </a:ext>
            </a:extLst>
          </p:cNvPr>
          <p:cNvSpPr/>
          <p:nvPr/>
        </p:nvSpPr>
        <p:spPr>
          <a:xfrm>
            <a:off x="6581552" y="3097725"/>
            <a:ext cx="5257800" cy="1336052"/>
          </a:xfrm>
          <a:prstGeom prst="borderCallout1">
            <a:avLst>
              <a:gd name="adj1" fmla="val 36423"/>
              <a:gd name="adj2" fmla="val -1793"/>
              <a:gd name="adj3" fmla="val 38894"/>
              <a:gd name="adj4" fmla="val -15865"/>
            </a:avLst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Vertailut laboratorion sisällä (tunnistuskokeet, pipetointi…), Vertailukokeet = tulosten yhtenevyys labrojen välillä, Kontrollinäytteet, nollanäytteet, puhtausvarmistukset, maljojen toimivuuskontrollit</a:t>
            </a:r>
          </a:p>
        </p:txBody>
      </p:sp>
      <p:sp>
        <p:nvSpPr>
          <p:cNvPr id="12" name="Callout: Line 11">
            <a:extLst>
              <a:ext uri="{FF2B5EF4-FFF2-40B4-BE49-F238E27FC236}">
                <a16:creationId xmlns:a16="http://schemas.microsoft.com/office/drawing/2014/main" id="{B4E60DEF-6D75-45EA-BB65-E06F8DF28ED6}"/>
              </a:ext>
            </a:extLst>
          </p:cNvPr>
          <p:cNvSpPr/>
          <p:nvPr/>
        </p:nvSpPr>
        <p:spPr>
          <a:xfrm>
            <a:off x="5824427" y="4388145"/>
            <a:ext cx="5257800" cy="924331"/>
          </a:xfrm>
          <a:prstGeom prst="borderCallout1">
            <a:avLst>
              <a:gd name="adj1" fmla="val 36423"/>
              <a:gd name="adj2" fmla="val -1793"/>
              <a:gd name="adj3" fmla="val -36323"/>
              <a:gd name="adj4" fmla="val -43773"/>
            </a:avLst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Mitä tietoja pitää olla; tarkkuus; poikkeamatilanteet, toimenpiderajojen tulkinta, korvaavien raporttien merkinnät</a:t>
            </a:r>
          </a:p>
        </p:txBody>
      </p:sp>
      <p:sp>
        <p:nvSpPr>
          <p:cNvPr id="13" name="Callout: Line 12">
            <a:extLst>
              <a:ext uri="{FF2B5EF4-FFF2-40B4-BE49-F238E27FC236}">
                <a16:creationId xmlns:a16="http://schemas.microsoft.com/office/drawing/2014/main" id="{C723B028-E07C-4A47-AAA7-30085388A32A}"/>
              </a:ext>
            </a:extLst>
          </p:cNvPr>
          <p:cNvSpPr/>
          <p:nvPr/>
        </p:nvSpPr>
        <p:spPr>
          <a:xfrm>
            <a:off x="5568801" y="5413183"/>
            <a:ext cx="5257800" cy="924331"/>
          </a:xfrm>
          <a:prstGeom prst="borderCallout1">
            <a:avLst>
              <a:gd name="adj1" fmla="val 36423"/>
              <a:gd name="adj2" fmla="val -1793"/>
              <a:gd name="adj3" fmla="val -36323"/>
              <a:gd name="adj4" fmla="val -43773"/>
            </a:avLst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Miten toimitaan jos… </a:t>
            </a:r>
            <a:br>
              <a:rPr lang="fi-FI" dirty="0"/>
            </a:br>
            <a:r>
              <a:rPr lang="fi-FI" dirty="0"/>
              <a:t>liian vanha näyte, väärä kasvualusta, näyte ei ohjeen mukainen, laboratorion virhe, …</a:t>
            </a:r>
          </a:p>
        </p:txBody>
      </p:sp>
    </p:spTree>
    <p:extLst>
      <p:ext uri="{BB962C8B-B14F-4D97-AF65-F5344CB8AC3E}">
        <p14:creationId xmlns:p14="http://schemas.microsoft.com/office/powerpoint/2010/main" val="706311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A8A4506-4C7E-43B3-B985-C7162C476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>
                <a:solidFill>
                  <a:schemeClr val="accent1">
                    <a:lumMod val="75000"/>
                  </a:schemeClr>
                </a:solidFill>
              </a:rPr>
              <a:t>ISO  17025:2017 Raportointi:</a:t>
            </a:r>
            <a:br>
              <a:rPr lang="fi-FI" sz="3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i-FI" dirty="0"/>
              <a:t> Laboratorio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B76605-D04A-4803-ACC9-89D99BEFE7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Ei saa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5D0EF5-FF9B-474C-90C5-5C02E154E7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sz="2400" b="1" dirty="0"/>
              <a:t>esittää testausselosteessa </a:t>
            </a:r>
            <a:r>
              <a:rPr lang="fi-FI" sz="2400" b="1" dirty="0" err="1"/>
              <a:t>jatkotutkimuksiaeikä</a:t>
            </a:r>
            <a:r>
              <a:rPr lang="fi-FI" sz="2400" b="1" dirty="0"/>
              <a:t> toimenpiteitä</a:t>
            </a:r>
            <a:endParaRPr lang="fi-FI" sz="2400" dirty="0"/>
          </a:p>
          <a:p>
            <a:endParaRPr lang="fi-FI" sz="2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96E643A-1E07-4738-A8B5-23E855C7EB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/>
              <a:t>Saa (/pitää)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364D5C-2431-4B09-AF17-9DD1755E2B3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i-FI" sz="2400" b="1" dirty="0"/>
              <a:t>Tulkita täyttävätkö tulokset vaatimukset (toimenpiderajan ylitys)</a:t>
            </a:r>
          </a:p>
          <a:p>
            <a:r>
              <a:rPr lang="fi-FI" sz="2400" dirty="0"/>
              <a:t>Kun testausselosteissa on mielipiteitä ja tulkintoja, laboratorion tulee dokumentoida, millä perusteella mielipiteet ja tulkinnat on tehty. Ne tulee myös selkeästi merkitä sellaisina testausselosteeseen.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3653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06A165-8AE7-4C3E-885C-8F40CE0ACE0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31875" y="2099733"/>
            <a:ext cx="6759970" cy="3877204"/>
          </a:xfrm>
        </p:spPr>
        <p:txBody>
          <a:bodyPr/>
          <a:lstStyle/>
          <a:p>
            <a:r>
              <a:rPr lang="fi-FI" dirty="0"/>
              <a:t>Julkaisemisen jälkeen testausselosteisiin tai kalibrointitodistuksiin tehtävät merkittävät muutokset tulee tehdä vain lisäasiakirjoilla tai tiedonsiirroilla, joissa on maininta: "Täydennys testausselosteeseen [tai kalibrointitodistukseen] juokseva numero ... [tai muu yksilöinti]" tai vastaava teksti.</a:t>
            </a:r>
          </a:p>
          <a:p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D63F02-8D69-4159-86F6-2A2C62726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200" dirty="0">
                <a:solidFill>
                  <a:schemeClr val="accent1">
                    <a:lumMod val="75000"/>
                  </a:schemeClr>
                </a:solidFill>
              </a:rPr>
              <a:t>ISO  17025:2017 Raportointi: </a:t>
            </a:r>
            <a:br>
              <a:rPr lang="fi-FI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i-FI" sz="3600" dirty="0"/>
              <a:t>Testausselosteisiin ja kalibrointitodistuksiin tehtävät muutokset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D7CD0BCE-CC5B-4072-BEFB-3DDD3D572EDC}"/>
              </a:ext>
            </a:extLst>
          </p:cNvPr>
          <p:cNvSpPr/>
          <p:nvPr/>
        </p:nvSpPr>
        <p:spPr>
          <a:xfrm>
            <a:off x="8000999" y="2452255"/>
            <a:ext cx="4010891" cy="2441863"/>
          </a:xfrm>
          <a:prstGeom prst="wedgeRectCallout">
            <a:avLst>
              <a:gd name="adj1" fmla="val -64167"/>
              <a:gd name="adj2" fmla="val -991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800" b="1" dirty="0"/>
              <a:t>Huomioi korjausten mahdollisuus ja versioiden erottuminen myös RTA-työssä! </a:t>
            </a:r>
          </a:p>
        </p:txBody>
      </p:sp>
    </p:spTree>
    <p:extLst>
      <p:ext uri="{BB962C8B-B14F-4D97-AF65-F5344CB8AC3E}">
        <p14:creationId xmlns:p14="http://schemas.microsoft.com/office/powerpoint/2010/main" val="2276287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Custom 13">
      <a:dk1>
        <a:sysClr val="windowText" lastClr="000000"/>
      </a:dk1>
      <a:lt1>
        <a:sysClr val="window" lastClr="FFFFFF"/>
      </a:lt1>
      <a:dk2>
        <a:srgbClr val="3F3F3F"/>
      </a:dk2>
      <a:lt2>
        <a:srgbClr val="D9D9D9"/>
      </a:lt2>
      <a:accent1>
        <a:srgbClr val="A1BF39"/>
      </a:accent1>
      <a:accent2>
        <a:srgbClr val="000000"/>
      </a:accent2>
      <a:accent3>
        <a:srgbClr val="D8D8D8"/>
      </a:accent3>
      <a:accent4>
        <a:srgbClr val="505F1C"/>
      </a:accent4>
      <a:accent5>
        <a:srgbClr val="DAE6AE"/>
      </a:accent5>
      <a:accent6>
        <a:srgbClr val="FFFFFF"/>
      </a:accent6>
      <a:hlink>
        <a:srgbClr val="0070C0"/>
      </a:hlink>
      <a:folHlink>
        <a:srgbClr val="3E797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odiversiteettiyksikkö-pohja" id="{BFDBAAE5-F704-B443-B5C0-B2FA5051CCAC}" vid="{E78EE7F0-37C4-5F49-AFFB-B81A2872E082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dc94dd5-532f-40d4-b4ea-fbb0e6ac6bf7" xsi:nil="true"/>
    <lcf76f155ced4ddcb4097134ff3c332f xmlns="1361f658-df8d-4d6d-a468-f1d1b52f774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5C9CA196EAF524E92704BC2E9D729F1" ma:contentTypeVersion="12" ma:contentTypeDescription="Luo uusi asiakirja." ma:contentTypeScope="" ma:versionID="6721b7785b0c52a7270640f179cabe82">
  <xsd:schema xmlns:xsd="http://www.w3.org/2001/XMLSchema" xmlns:xs="http://www.w3.org/2001/XMLSchema" xmlns:p="http://schemas.microsoft.com/office/2006/metadata/properties" xmlns:ns2="1361f658-df8d-4d6d-a468-f1d1b52f774f" xmlns:ns3="5dc94dd5-532f-40d4-b4ea-fbb0e6ac6bf7" targetNamespace="http://schemas.microsoft.com/office/2006/metadata/properties" ma:root="true" ma:fieldsID="7aada2372d28d04c6b041772bdb2e52c" ns2:_="" ns3:_="">
    <xsd:import namespace="1361f658-df8d-4d6d-a468-f1d1b52f774f"/>
    <xsd:import namespace="5dc94dd5-532f-40d4-b4ea-fbb0e6ac6b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1f658-df8d-4d6d-a468-f1d1b52f77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4" nillable="true" ma:taxonomy="true" ma:internalName="lcf76f155ced4ddcb4097134ff3c332f" ma:taxonomyFieldName="MediaServiceImageTags" ma:displayName="Kuvien tunnisteet" ma:readOnly="false" ma:fieldId="{5cf76f15-5ced-4ddc-b409-7134ff3c332f}" ma:taxonomyMulti="true" ma:sspId="c067328a-6e1e-4ec3-8fd3-946d902504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94dd5-532f-40d4-b4ea-fbb0e6ac6bf7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a5d16399-bfc4-4892-9329-78efc92ff815}" ma:internalName="TaxCatchAll" ma:showField="CatchAllData" ma:web="5dc94dd5-532f-40d4-b4ea-fbb0e6ac6b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BA5542-A44A-47FE-8184-C45F88ED62C0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361f658-df8d-4d6d-a468-f1d1b52f774f"/>
    <ds:schemaRef ds:uri="http://purl.org/dc/dcmitype/"/>
    <ds:schemaRef ds:uri="http://schemas.microsoft.com/office/infopath/2007/PartnerControls"/>
    <ds:schemaRef ds:uri="http://purl.org/dc/elements/1.1/"/>
    <ds:schemaRef ds:uri="5dc94dd5-532f-40d4-b4ea-fbb0e6ac6bf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96DDE75-8303-42E6-BCEC-6EAB01A383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ECB8A1-CC55-46A8-AFC0-36B46F821A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61f658-df8d-4d6d-a468-f1d1b52f774f"/>
    <ds:schemaRef ds:uri="5dc94dd5-532f-40d4-b4ea-fbb0e6ac6b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biodiversiteettiyksikkö-pohja (1)</Template>
  <TotalTime>319</TotalTime>
  <Words>1539</Words>
  <Application>Microsoft Office PowerPoint</Application>
  <PresentationFormat>Widescreen</PresentationFormat>
  <Paragraphs>238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Helvetica</vt:lpstr>
      <vt:lpstr>Roboto</vt:lpstr>
      <vt:lpstr>Segoe UI</vt:lpstr>
      <vt:lpstr>Wingdings</vt:lpstr>
      <vt:lpstr>Office-teema</vt:lpstr>
      <vt:lpstr>Custom Design</vt:lpstr>
      <vt:lpstr>Laboratorion laatuvaatimukset – miksi ja miten</vt:lpstr>
      <vt:lpstr>Akkreditointi ja Ruokaviraston hyväksyntä</vt:lpstr>
      <vt:lpstr>Laboratoriostandardi (ISO 17025:2017) </vt:lpstr>
      <vt:lpstr>PowerPoint Presentation</vt:lpstr>
      <vt:lpstr>Perusasiat: ylläpito ja toimivuuden osoittaminen (Resurssivaatimukset)</vt:lpstr>
      <vt:lpstr>Jäljitettävyys</vt:lpstr>
      <vt:lpstr>Laboratorion prosessit</vt:lpstr>
      <vt:lpstr>ISO  17025:2017 Raportointi:  Laboratorio</vt:lpstr>
      <vt:lpstr>ISO  17025:2017 Raportointi:  Testausselosteisiin ja kalibrointitodistuksiin tehtävät muutokset</vt:lpstr>
      <vt:lpstr>Terveydensuojelulain nojalla hyväksytyt asumisterveyslaboratoriot</vt:lpstr>
      <vt:lpstr>Terveydensuojelulain nojalla hyväksytyt asumisterveyslaboratoriot</vt:lpstr>
      <vt:lpstr>Hyväksyttyjä  asumisterveys-menetelmiä</vt:lpstr>
      <vt:lpstr>1. Viranomaisnäytteet ja Ruokaviraston hyväksyntä</vt:lpstr>
      <vt:lpstr>Ruokaviraston hyväksytyt laboratoriot / hyväksytyt menetelmät</vt:lpstr>
      <vt:lpstr>Ruokaviraston hyväksytyt laboratoriot / hyväksytyt menetelmät</vt:lpstr>
      <vt:lpstr>PowerPoint Presentation</vt:lpstr>
      <vt:lpstr>Akkreditointi</vt:lpstr>
      <vt:lpstr>Muita kuin asetuksen mukaisia menetelmiä</vt:lpstr>
      <vt:lpstr>Menetelmän (viranomais)käyttö, silloin jos ei Ruokaviraston hyväksyntää</vt:lpstr>
      <vt:lpstr>Validointi ja verifiointi</vt:lpstr>
      <vt:lpstr>Uusien menetelmien validointi ja hyväksyttäminen 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Anna-Mari Pessi</dc:creator>
  <cp:keywords>biodiversiteetti</cp:keywords>
  <dc:description/>
  <cp:lastModifiedBy>Anna-Mari Pessi</cp:lastModifiedBy>
  <cp:revision>35</cp:revision>
  <cp:lastPrinted>2022-10-06T08:40:01Z</cp:lastPrinted>
  <dcterms:created xsi:type="dcterms:W3CDTF">2022-10-05T09:13:11Z</dcterms:created>
  <dcterms:modified xsi:type="dcterms:W3CDTF">2022-10-06T08:46:22Z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0x010100D5C9CA196EAF524E92704BC2E9D729F1</vt:lpwstr>
  </property>
  <property fmtid="{D5CDD505-2E9C-101B-9397-08002B2CF9AE}" pid="3" name="MediaServiceImageTags">
    <vt:lpwstr/>
  </property>
</Properties>
</file>