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Override1.xml" ContentType="application/vnd.openxmlformats-officedocument.themeOverrid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156" r:id="rId1"/>
    <p:sldMasterId id="2147484168" r:id="rId2"/>
  </p:sldMasterIdLst>
  <p:notesMasterIdLst>
    <p:notesMasterId r:id="rId33"/>
  </p:notesMasterIdLst>
  <p:sldIdLst>
    <p:sldId id="258" r:id="rId3"/>
    <p:sldId id="259" r:id="rId4"/>
    <p:sldId id="260" r:id="rId5"/>
    <p:sldId id="273" r:id="rId6"/>
    <p:sldId id="294" r:id="rId7"/>
    <p:sldId id="262" r:id="rId8"/>
    <p:sldId id="277" r:id="rId9"/>
    <p:sldId id="297" r:id="rId10"/>
    <p:sldId id="303" r:id="rId11"/>
    <p:sldId id="299" r:id="rId12"/>
    <p:sldId id="280" r:id="rId13"/>
    <p:sldId id="298" r:id="rId14"/>
    <p:sldId id="284" r:id="rId15"/>
    <p:sldId id="286" r:id="rId16"/>
    <p:sldId id="287" r:id="rId17"/>
    <p:sldId id="296" r:id="rId18"/>
    <p:sldId id="300" r:id="rId19"/>
    <p:sldId id="269" r:id="rId20"/>
    <p:sldId id="288" r:id="rId21"/>
    <p:sldId id="305" r:id="rId22"/>
    <p:sldId id="301" r:id="rId23"/>
    <p:sldId id="290" r:id="rId24"/>
    <p:sldId id="306" r:id="rId25"/>
    <p:sldId id="289" r:id="rId26"/>
    <p:sldId id="304" r:id="rId27"/>
    <p:sldId id="291" r:id="rId28"/>
    <p:sldId id="302" r:id="rId29"/>
    <p:sldId id="307" r:id="rId30"/>
    <p:sldId id="308" r:id="rId31"/>
    <p:sldId id="309" r:id="rId32"/>
  </p:sldIdLst>
  <p:sldSz cx="9144000" cy="6858000" type="screen4x3"/>
  <p:notesSz cx="6858000" cy="9144000"/>
  <p:custDataLst>
    <p:tags r:id="rId34"/>
  </p:custDataLst>
  <p:defaultTextStyle>
    <a:defPPr>
      <a:defRPr lang="fi-FI"/>
    </a:defPPr>
    <a:lvl1pPr algn="l" rtl="0" fontAlgn="base">
      <a:spcBef>
        <a:spcPct val="0"/>
      </a:spcBef>
      <a:spcAft>
        <a:spcPct val="0"/>
      </a:spcAft>
      <a:defRPr sz="2400" kern="1200">
        <a:solidFill>
          <a:schemeClr val="tx1"/>
        </a:solidFill>
        <a:latin typeface="Arial" charset="0"/>
        <a:ea typeface="+mn-ea"/>
        <a:cs typeface="+mn-cs"/>
      </a:defRPr>
    </a:lvl1pPr>
    <a:lvl2pPr marL="457200" algn="l" rtl="0" fontAlgn="base">
      <a:spcBef>
        <a:spcPct val="0"/>
      </a:spcBef>
      <a:spcAft>
        <a:spcPct val="0"/>
      </a:spcAft>
      <a:defRPr sz="2400" kern="1200">
        <a:solidFill>
          <a:schemeClr val="tx1"/>
        </a:solidFill>
        <a:latin typeface="Arial" charset="0"/>
        <a:ea typeface="+mn-ea"/>
        <a:cs typeface="+mn-cs"/>
      </a:defRPr>
    </a:lvl2pPr>
    <a:lvl3pPr marL="914400" algn="l" rtl="0" fontAlgn="base">
      <a:spcBef>
        <a:spcPct val="0"/>
      </a:spcBef>
      <a:spcAft>
        <a:spcPct val="0"/>
      </a:spcAft>
      <a:defRPr sz="2400" kern="1200">
        <a:solidFill>
          <a:schemeClr val="tx1"/>
        </a:solidFill>
        <a:latin typeface="Arial" charset="0"/>
        <a:ea typeface="+mn-ea"/>
        <a:cs typeface="+mn-cs"/>
      </a:defRPr>
    </a:lvl3pPr>
    <a:lvl4pPr marL="1371600" algn="l" rtl="0" fontAlgn="base">
      <a:spcBef>
        <a:spcPct val="0"/>
      </a:spcBef>
      <a:spcAft>
        <a:spcPct val="0"/>
      </a:spcAft>
      <a:defRPr sz="2400" kern="1200">
        <a:solidFill>
          <a:schemeClr val="tx1"/>
        </a:solidFill>
        <a:latin typeface="Arial" charset="0"/>
        <a:ea typeface="+mn-ea"/>
        <a:cs typeface="+mn-cs"/>
      </a:defRPr>
    </a:lvl4pPr>
    <a:lvl5pPr marL="1828800" algn="l" rtl="0" fontAlgn="base">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Nils" initials="" lastIdx="9"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99"/>
    <a:srgbClr val="BA8F2D"/>
    <a:srgbClr val="C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Normaali tyyli 2 - Korostu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911" autoAdjust="0"/>
    <p:restoredTop sz="84526" autoAdjust="0"/>
  </p:normalViewPr>
  <p:slideViewPr>
    <p:cSldViewPr snapToGrid="0">
      <p:cViewPr varScale="1">
        <p:scale>
          <a:sx n="50" d="100"/>
          <a:sy n="50" d="100"/>
        </p:scale>
        <p:origin x="842" y="38"/>
      </p:cViewPr>
      <p:guideLst>
        <p:guide orient="horz" pos="2160"/>
        <p:guide pos="2880"/>
      </p:guideLst>
    </p:cSldViewPr>
  </p:slideViewPr>
  <p:notesTextViewPr>
    <p:cViewPr>
      <p:scale>
        <a:sx n="90" d="100"/>
        <a:sy n="9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gs" Target="tags/tag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fi-FI"/>
          </a:p>
        </p:txBody>
      </p:sp>
      <p:sp>
        <p:nvSpPr>
          <p:cNvPr id="3" name="Päivämäärän paikkamerkki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82528436-8004-49BB-8B65-7EA98455F850}" type="datetimeFigureOut">
              <a:rPr lang="fi-FI"/>
              <a:pPr>
                <a:defRPr/>
              </a:pPr>
              <a:t>23.8.2013</a:t>
            </a:fld>
            <a:endParaRPr lang="fi-FI"/>
          </a:p>
        </p:txBody>
      </p:sp>
      <p:sp>
        <p:nvSpPr>
          <p:cNvPr id="4" name="Dian kuvan paikkamerkki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fi-FI" noProof="0"/>
          </a:p>
        </p:txBody>
      </p:sp>
      <p:sp>
        <p:nvSpPr>
          <p:cNvPr id="5" name="Huomautusten paikkamerkki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i-FI" noProof="0" smtClean="0"/>
              <a:t>Muokkaa tekstin perustyylejä napsauttamalla</a:t>
            </a:r>
          </a:p>
          <a:p>
            <a:pPr lvl="1"/>
            <a:r>
              <a:rPr lang="fi-FI" noProof="0" smtClean="0"/>
              <a:t>toinen taso</a:t>
            </a:r>
          </a:p>
          <a:p>
            <a:pPr lvl="2"/>
            <a:r>
              <a:rPr lang="fi-FI" noProof="0" smtClean="0"/>
              <a:t>kolmas taso</a:t>
            </a:r>
          </a:p>
          <a:p>
            <a:pPr lvl="3"/>
            <a:r>
              <a:rPr lang="fi-FI" noProof="0" smtClean="0"/>
              <a:t>neljäs taso</a:t>
            </a:r>
          </a:p>
          <a:p>
            <a:pPr lvl="4"/>
            <a:r>
              <a:rPr lang="fi-FI" noProof="0" smtClean="0"/>
              <a:t>viides taso</a:t>
            </a:r>
            <a:endParaRPr lang="fi-FI" noProof="0"/>
          </a:p>
        </p:txBody>
      </p:sp>
      <p:sp>
        <p:nvSpPr>
          <p:cNvPr id="6" name="Alatunnisteen paikkamerkki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fi-FI"/>
          </a:p>
        </p:txBody>
      </p:sp>
      <p:sp>
        <p:nvSpPr>
          <p:cNvPr id="7" name="Dian numeron paikkamerkki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B51EF002-B1F6-47FF-91BE-96C2825CC4D5}" type="slidenum">
              <a:rPr lang="fi-FI"/>
              <a:pPr>
                <a:defRPr/>
              </a:pPr>
              <a:t>‹#›</a:t>
            </a:fld>
            <a:endParaRPr lang="fi-FI"/>
          </a:p>
        </p:txBody>
      </p:sp>
    </p:spTree>
    <p:extLst>
      <p:ext uri="{BB962C8B-B14F-4D97-AF65-F5344CB8AC3E}">
        <p14:creationId xmlns:p14="http://schemas.microsoft.com/office/powerpoint/2010/main" val="16643244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Dian kuvan paikkamerkki 1"/>
          <p:cNvSpPr>
            <a:spLocks noGrp="1" noRot="1" noChangeAspect="1" noTextEdit="1"/>
          </p:cNvSpPr>
          <p:nvPr>
            <p:ph type="sldImg"/>
          </p:nvPr>
        </p:nvSpPr>
        <p:spPr bwMode="auto">
          <a:noFill/>
          <a:ln>
            <a:solidFill>
              <a:srgbClr val="000000"/>
            </a:solidFill>
            <a:miter lim="800000"/>
            <a:headEnd/>
            <a:tailEnd/>
          </a:ln>
        </p:spPr>
      </p:sp>
      <p:sp>
        <p:nvSpPr>
          <p:cNvPr id="27650" name="Huomautusten paikkamerkki 2"/>
          <p:cNvSpPr>
            <a:spLocks noGrp="1"/>
          </p:cNvSpPr>
          <p:nvPr>
            <p:ph type="body" idx="1"/>
          </p:nvPr>
        </p:nvSpPr>
        <p:spPr bwMode="auto">
          <a:noFill/>
        </p:spPr>
        <p:txBody>
          <a:bodyPr wrap="square" numCol="1" anchor="t" anchorCtr="0" compatLnSpc="1">
            <a:prstTxWarp prst="textNoShape">
              <a:avLst/>
            </a:prstTxWarp>
          </a:bodyPr>
          <a:lstStyle/>
          <a:p>
            <a:endParaRPr lang="fi-FI" smtClean="0"/>
          </a:p>
        </p:txBody>
      </p:sp>
      <p:sp>
        <p:nvSpPr>
          <p:cNvPr id="4" name="Dian numeron paikkamerkki 3"/>
          <p:cNvSpPr>
            <a:spLocks noGrp="1"/>
          </p:cNvSpPr>
          <p:nvPr>
            <p:ph type="sldNum" sz="quarter" idx="5"/>
          </p:nvPr>
        </p:nvSpPr>
        <p:spPr/>
        <p:txBody>
          <a:bodyPr/>
          <a:lstStyle/>
          <a:p>
            <a:pPr>
              <a:defRPr/>
            </a:pPr>
            <a:fld id="{377F53A7-19A9-4849-81A5-084734C1B73B}" type="slidenum">
              <a:rPr lang="fi-FI" smtClean="0"/>
              <a:pPr>
                <a:defRPr/>
              </a:pPr>
              <a:t>1</a:t>
            </a:fld>
            <a:endParaRPr lang="fi-FI"/>
          </a:p>
        </p:txBody>
      </p:sp>
    </p:spTree>
    <p:extLst>
      <p:ext uri="{BB962C8B-B14F-4D97-AF65-F5344CB8AC3E}">
        <p14:creationId xmlns:p14="http://schemas.microsoft.com/office/powerpoint/2010/main" val="18121257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Dian kuvan paikkamerkki 1"/>
          <p:cNvSpPr>
            <a:spLocks noGrp="1" noRot="1" noChangeAspect="1" noTextEdit="1"/>
          </p:cNvSpPr>
          <p:nvPr>
            <p:ph type="sldImg"/>
          </p:nvPr>
        </p:nvSpPr>
        <p:spPr bwMode="auto">
          <a:noFill/>
          <a:ln>
            <a:solidFill>
              <a:srgbClr val="000000"/>
            </a:solidFill>
            <a:miter lim="800000"/>
            <a:headEnd/>
            <a:tailEnd/>
          </a:ln>
        </p:spPr>
      </p:sp>
      <p:sp>
        <p:nvSpPr>
          <p:cNvPr id="46082" name="Huomautusten paikkamerkki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b="1" dirty="0" err="1" smtClean="0"/>
              <a:t>Kuormanvarmistus</a:t>
            </a:r>
            <a:r>
              <a:rPr lang="en-US" b="1" dirty="0" smtClean="0"/>
              <a:t> </a:t>
            </a:r>
            <a:r>
              <a:rPr lang="en-US" b="1" dirty="0" err="1" smtClean="0"/>
              <a:t>rautatiekuljetuksissa</a:t>
            </a:r>
            <a:endParaRPr lang="en-US" b="1" dirty="0" smtClean="0"/>
          </a:p>
          <a:p>
            <a:pPr eaLnBrk="1" hangingPunct="1">
              <a:spcBef>
                <a:spcPct val="0"/>
              </a:spcBef>
            </a:pPr>
            <a:endParaRPr lang="fi-FI" b="1" dirty="0" smtClean="0"/>
          </a:p>
          <a:p>
            <a:r>
              <a:rPr lang="fi-FI" b="1" i="1" dirty="0" smtClean="0"/>
              <a:t>Junanvaunut</a:t>
            </a:r>
          </a:p>
          <a:p>
            <a:endParaRPr lang="fi-FI" dirty="0" smtClean="0"/>
          </a:p>
          <a:p>
            <a:r>
              <a:rPr lang="fi-FI" dirty="0" smtClean="0"/>
              <a:t>Yhdistettyjen</a:t>
            </a:r>
            <a:r>
              <a:rPr lang="fi-FI" baseline="0" dirty="0" smtClean="0"/>
              <a:t> kuljetusten tarpeisiin on olemassa useita erilaisia vaunuja tarjolla.  Yleisimpiä ovat avovaunut, jotka on varustettu vaihtokuormatilojen tai konttien kiinnityslaitteilla.  </a:t>
            </a:r>
            <a:endParaRPr lang="fi-FI" dirty="0" smtClean="0"/>
          </a:p>
          <a:p>
            <a:endParaRPr lang="fi-FI" dirty="0" smtClean="0"/>
          </a:p>
          <a:p>
            <a:r>
              <a:rPr lang="fi-FI" dirty="0" smtClean="0"/>
              <a:t>Puoliperävaunujen ja yhdistelmäajoneuvojen kuljetukseen</a:t>
            </a:r>
            <a:r>
              <a:rPr lang="fi-FI" baseline="0" dirty="0" smtClean="0"/>
              <a:t> on valmistettu matalalattiavaunuja tai vaunuja, joissa on syvennykset pyöriä varten.  </a:t>
            </a:r>
            <a:endParaRPr lang="fi-FI" dirty="0" smtClean="0"/>
          </a:p>
          <a:p>
            <a:endParaRPr lang="en-US" b="1" dirty="0" smtClean="0"/>
          </a:p>
          <a:p>
            <a:endParaRPr lang="fi-FI" dirty="0" smtClean="0"/>
          </a:p>
          <a:p>
            <a:r>
              <a:rPr lang="fi-FI" dirty="0" smtClean="0"/>
              <a:t>Lähteet: </a:t>
            </a:r>
          </a:p>
          <a:p>
            <a:pPr marL="0" marR="0" indent="0" algn="l" defTabSz="914400" rtl="0" eaLnBrk="0" fontAlgn="base" latinLnBrk="0" hangingPunct="0">
              <a:lnSpc>
                <a:spcPct val="100000"/>
              </a:lnSpc>
              <a:spcBef>
                <a:spcPct val="30000"/>
              </a:spcBef>
              <a:spcAft>
                <a:spcPct val="0"/>
              </a:spcAft>
              <a:buClrTx/>
              <a:buSzTx/>
              <a:buFontTx/>
              <a:buNone/>
              <a:tabLst/>
              <a:defRPr/>
            </a:pPr>
            <a:r>
              <a:rPr lang="en-US" b="0" dirty="0" smtClean="0"/>
              <a:t>UIC “Safe loading” </a:t>
            </a:r>
            <a:r>
              <a:rPr lang="en-US" b="0" dirty="0" err="1" smtClean="0"/>
              <a:t>seminarParis</a:t>
            </a:r>
            <a:r>
              <a:rPr lang="en-US" b="0" dirty="0" smtClean="0"/>
              <a:t>, 12 October 2011 http://www.uic.org/</a:t>
            </a:r>
          </a:p>
          <a:p>
            <a:r>
              <a:rPr lang="fi-FI" dirty="0" smtClean="0"/>
              <a:t>Juhani Lepikkö, </a:t>
            </a:r>
            <a:r>
              <a:rPr lang="fi-FI" dirty="0" err="1" smtClean="0"/>
              <a:t>VR-Transpoint</a:t>
            </a:r>
            <a:r>
              <a:rPr lang="fi-FI" dirty="0" smtClean="0"/>
              <a:t> Oy</a:t>
            </a:r>
          </a:p>
        </p:txBody>
      </p:sp>
      <p:sp>
        <p:nvSpPr>
          <p:cNvPr id="4" name="Dian numeron paikkamerkki 3"/>
          <p:cNvSpPr>
            <a:spLocks noGrp="1"/>
          </p:cNvSpPr>
          <p:nvPr>
            <p:ph type="sldNum" sz="quarter" idx="5"/>
          </p:nvPr>
        </p:nvSpPr>
        <p:spPr/>
        <p:txBody>
          <a:bodyPr/>
          <a:lstStyle/>
          <a:p>
            <a:pPr>
              <a:defRPr/>
            </a:pPr>
            <a:fld id="{BB292028-253A-4822-BF2F-C380B936190E}" type="slidenum">
              <a:rPr lang="fi-FI" smtClean="0"/>
              <a:pPr>
                <a:defRPr/>
              </a:pPr>
              <a:t>10</a:t>
            </a:fld>
            <a:endParaRPr lang="fi-FI"/>
          </a:p>
        </p:txBody>
      </p:sp>
    </p:spTree>
    <p:extLst>
      <p:ext uri="{BB962C8B-B14F-4D97-AF65-F5344CB8AC3E}">
        <p14:creationId xmlns:p14="http://schemas.microsoft.com/office/powerpoint/2010/main" val="13982603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Dian kuvan paikkamerkki 1"/>
          <p:cNvSpPr>
            <a:spLocks noGrp="1" noRot="1" noChangeAspect="1" noTextEdit="1"/>
          </p:cNvSpPr>
          <p:nvPr>
            <p:ph type="sldImg"/>
          </p:nvPr>
        </p:nvSpPr>
        <p:spPr bwMode="auto">
          <a:noFill/>
          <a:ln>
            <a:solidFill>
              <a:srgbClr val="000000"/>
            </a:solidFill>
            <a:miter lim="800000"/>
            <a:headEnd/>
            <a:tailEnd/>
          </a:ln>
        </p:spPr>
      </p:sp>
      <p:sp>
        <p:nvSpPr>
          <p:cNvPr id="48130" name="Huomautusten paikkamerkki 2"/>
          <p:cNvSpPr>
            <a:spLocks noGrp="1"/>
          </p:cNvSpPr>
          <p:nvPr>
            <p:ph type="body" idx="1"/>
          </p:nvPr>
        </p:nvSpPr>
        <p:spPr bwMode="auto">
          <a:noFill/>
        </p:spPr>
        <p:txBody>
          <a:bodyPr wrap="square" numCol="1" anchor="t" anchorCtr="0" compatLnSpc="1">
            <a:prstTxWarp prst="textNoShape">
              <a:avLst/>
            </a:prstTxWarp>
          </a:bodyPr>
          <a:lstStyle/>
          <a:p>
            <a:r>
              <a:rPr lang="fi-FI" b="1" dirty="0" smtClean="0"/>
              <a:t>Kuormanvarmistus rautatiekuljetuksissa</a:t>
            </a:r>
          </a:p>
          <a:p>
            <a:endParaRPr lang="fi-FI" b="1" dirty="0" smtClean="0"/>
          </a:p>
          <a:p>
            <a:r>
              <a:rPr lang="fi-FI" b="1" i="1" dirty="0" smtClean="0"/>
              <a:t>Vastuut</a:t>
            </a:r>
          </a:p>
          <a:p>
            <a:endParaRPr lang="fi-FI" i="1" dirty="0" smtClean="0"/>
          </a:p>
          <a:p>
            <a:r>
              <a:rPr lang="fi-FI" dirty="0" smtClean="0"/>
              <a:t>Pääperiaate on,</a:t>
            </a:r>
            <a:r>
              <a:rPr lang="fi-FI" baseline="0" dirty="0" smtClean="0"/>
              <a:t> että lähettäjä on vastuussa rahdinkuljetusyksikön kuormaamisesta ja kuormanvarmistuksesta.  </a:t>
            </a:r>
          </a:p>
          <a:p>
            <a:endParaRPr lang="fi-FI" baseline="0" dirty="0" smtClean="0"/>
          </a:p>
          <a:p>
            <a:r>
              <a:rPr lang="fi-FI" baseline="0" dirty="0" smtClean="0"/>
              <a:t>Huom.</a:t>
            </a:r>
          </a:p>
          <a:p>
            <a:r>
              <a:rPr lang="fi-FI" baseline="0" dirty="0" smtClean="0"/>
              <a:t>Rautatieterminaalissa rautatiekuljetusyrityksen henkilökunta kuormaa rahdinkuljetusyksikön junanvaunuun kurotintrukilla eikä tarkista rahdinkuljetusyksikön kuormaa ja sen varmistusta. </a:t>
            </a:r>
            <a:endParaRPr lang="fi-FI" dirty="0" smtClean="0"/>
          </a:p>
        </p:txBody>
      </p:sp>
      <p:sp>
        <p:nvSpPr>
          <p:cNvPr id="4" name="Dian numeron paikkamerkki 3"/>
          <p:cNvSpPr>
            <a:spLocks noGrp="1"/>
          </p:cNvSpPr>
          <p:nvPr>
            <p:ph type="sldNum" sz="quarter" idx="5"/>
          </p:nvPr>
        </p:nvSpPr>
        <p:spPr/>
        <p:txBody>
          <a:bodyPr/>
          <a:lstStyle/>
          <a:p>
            <a:pPr>
              <a:defRPr/>
            </a:pPr>
            <a:fld id="{77B4F232-D9D4-4121-B7C7-B0AC87FC17DA}" type="slidenum">
              <a:rPr lang="fi-FI" smtClean="0"/>
              <a:pPr>
                <a:defRPr/>
              </a:pPr>
              <a:t>11</a:t>
            </a:fld>
            <a:endParaRPr lang="fi-FI"/>
          </a:p>
        </p:txBody>
      </p:sp>
    </p:spTree>
    <p:extLst>
      <p:ext uri="{BB962C8B-B14F-4D97-AF65-F5344CB8AC3E}">
        <p14:creationId xmlns:p14="http://schemas.microsoft.com/office/powerpoint/2010/main" val="42342462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Dian kuvan paikkamerkki 1"/>
          <p:cNvSpPr>
            <a:spLocks noGrp="1" noRot="1" noChangeAspect="1" noTextEdit="1"/>
          </p:cNvSpPr>
          <p:nvPr>
            <p:ph type="sldImg"/>
          </p:nvPr>
        </p:nvSpPr>
        <p:spPr bwMode="auto">
          <a:noFill/>
          <a:ln>
            <a:solidFill>
              <a:srgbClr val="000000"/>
            </a:solidFill>
            <a:miter lim="800000"/>
            <a:headEnd/>
            <a:tailEnd/>
          </a:ln>
        </p:spPr>
      </p:sp>
      <p:sp>
        <p:nvSpPr>
          <p:cNvPr id="50178" name="Huomautusten paikkamerkki 2"/>
          <p:cNvSpPr>
            <a:spLocks noGrp="1"/>
          </p:cNvSpPr>
          <p:nvPr>
            <p:ph type="body" idx="1"/>
          </p:nvPr>
        </p:nvSpPr>
        <p:spPr bwMode="auto">
          <a:noFill/>
        </p:spPr>
        <p:txBody>
          <a:bodyPr wrap="square" numCol="1" anchor="t" anchorCtr="0" compatLnSpc="1">
            <a:prstTxWarp prst="textNoShape">
              <a:avLst/>
            </a:prstTxWarp>
          </a:bodyPr>
          <a:lstStyle/>
          <a:p>
            <a:r>
              <a:rPr lang="fi-FI" b="1" dirty="0" smtClean="0"/>
              <a:t>Kuormanvarmistus rautatiekuljetuksissa</a:t>
            </a:r>
          </a:p>
          <a:p>
            <a:endParaRPr lang="fi-FI" b="1" dirty="0" smtClean="0"/>
          </a:p>
          <a:p>
            <a:r>
              <a:rPr lang="fi-FI" b="1" dirty="0" smtClean="0"/>
              <a:t>Määräykset, standardit ja ohjeet</a:t>
            </a:r>
          </a:p>
          <a:p>
            <a:endParaRPr lang="fi-FI" dirty="0" smtClean="0"/>
          </a:p>
          <a:p>
            <a:r>
              <a:rPr lang="fi-FI" b="1" i="1" dirty="0" smtClean="0"/>
              <a:t>Euroopan parlamentin ja neuvoston direktiivi 2004/49/EY</a:t>
            </a:r>
          </a:p>
          <a:p>
            <a:r>
              <a:rPr lang="fi-FI" dirty="0" smtClean="0"/>
              <a:t>Euroopan parlamentin ja neuvoston antama direktiivi 2004/49/EY on Euroopan rautateiden turvallisuutta koskeva yhteinen sääntelykehys. Direktiivin tarkoituksena on kehittää yhteisön rautateiden kaikkinaista turvallisuutta ja parantaa pääsymahdollisuuksia rautatiepalvelujen markkinoille.  Direktiivillä pyritään määrittelemään myös yhteisiä turvallisuustavoitteita.  Direktiivi edellyttää myös, että jäsenvaltioon perustetaan turvallisuusviranomainen ja elin onnettomuustutkintaa varten.  Lisäksi direktiivi antaa periaatteet turvallisuusjohtamiselle.  Direktiivi ei suoranaisesti siis anna mitään ohjeita kuormanvarmistuksesta. </a:t>
            </a:r>
          </a:p>
          <a:p>
            <a:endParaRPr lang="fi-FI" dirty="0" smtClean="0"/>
          </a:p>
          <a:p>
            <a:r>
              <a:rPr lang="fi-FI" b="1" i="1" dirty="0" smtClean="0"/>
              <a:t>Kansalliset määräykset</a:t>
            </a:r>
          </a:p>
          <a:p>
            <a:r>
              <a:rPr lang="fi-FI" dirty="0" smtClean="0"/>
              <a:t>Kansalliset määräykset lastiturvallisuudesta ja kuormanvarmistuksesta esitetään laissa ja asetuksissa. </a:t>
            </a:r>
          </a:p>
          <a:p>
            <a:r>
              <a:rPr lang="fi-FI" dirty="0" smtClean="0"/>
              <a:t>Rautatielaki</a:t>
            </a:r>
            <a:r>
              <a:rPr lang="en-US" dirty="0" smtClean="0"/>
              <a:t> </a:t>
            </a:r>
            <a:r>
              <a:rPr lang="fi-FI" dirty="0" smtClean="0"/>
              <a:t>8.4.2011/304</a:t>
            </a:r>
          </a:p>
          <a:p>
            <a:r>
              <a:rPr lang="fi-FI" dirty="0" smtClean="0"/>
              <a:t>  Toteuttaa turvallisuuden osalta direktiivin 2004/49/EY tavoitteita</a:t>
            </a:r>
          </a:p>
          <a:p>
            <a:r>
              <a:rPr lang="fi-FI" dirty="0" smtClean="0"/>
              <a:t>  Säätelee rautatieliikenteen harjoittamisen edellytyksiä ja vaatii liikenteenharjoittajalta turvallisuustodistuksen että turvallisuusjohtamisjärjestelmän</a:t>
            </a:r>
          </a:p>
          <a:p>
            <a:endParaRPr lang="fi-FI" dirty="0" smtClean="0"/>
          </a:p>
          <a:p>
            <a:r>
              <a:rPr lang="fi-FI" dirty="0" smtClean="0"/>
              <a:t>Rautatiekuljetuslaki 15.12.2000/1119</a:t>
            </a:r>
          </a:p>
          <a:p>
            <a:r>
              <a:rPr lang="fi-FI" dirty="0" smtClean="0"/>
              <a:t>	7 § Matkustajan ja tavaranlähettäjän vastuu</a:t>
            </a:r>
          </a:p>
          <a:p>
            <a:r>
              <a:rPr lang="fi-FI" dirty="0" smtClean="0"/>
              <a:t>	    Tavaran lähettäjä on velvollinen korvaamaan rautatieyritykselle vahingon, joka on aiheutunut tavaran</a:t>
            </a:r>
          </a:p>
          <a:p>
            <a:r>
              <a:rPr lang="fi-FI" dirty="0" smtClean="0"/>
              <a:t>	     puutteellisesta pakkaamisesta tai lähettäjän tekemästä virheellisestä kuormasta.</a:t>
            </a:r>
          </a:p>
          <a:p>
            <a:r>
              <a:rPr lang="fi-FI" dirty="0" smtClean="0"/>
              <a:t> 	13 § Vastuu tavarasta</a:t>
            </a:r>
          </a:p>
          <a:p>
            <a:r>
              <a:rPr lang="fi-FI" dirty="0" smtClean="0"/>
              <a:t>	     Lähettäjä on vastuussa virheestään tai laiminlyönnistään</a:t>
            </a:r>
          </a:p>
          <a:p>
            <a:r>
              <a:rPr lang="fi-FI" dirty="0" smtClean="0"/>
              <a:t>	14 § Vastuu erityisestä riskistä</a:t>
            </a:r>
          </a:p>
          <a:p>
            <a:r>
              <a:rPr lang="fi-FI" dirty="0" smtClean="0"/>
              <a:t>	    Lähettäjä on tehnyt kuorman puutteellisesti – vastuu lähettäjällä</a:t>
            </a:r>
          </a:p>
          <a:p>
            <a:r>
              <a:rPr lang="fi-FI" dirty="0" smtClean="0"/>
              <a:t>Valtioneuvoston</a:t>
            </a:r>
            <a:r>
              <a:rPr lang="en-US" dirty="0" smtClean="0"/>
              <a:t> </a:t>
            </a:r>
            <a:r>
              <a:rPr lang="fi-FI" dirty="0" smtClean="0"/>
              <a:t>asetus vaarallisten aineiden kuljetuksesta rautatiellä: 195/2002</a:t>
            </a:r>
          </a:p>
          <a:p>
            <a:endParaRPr lang="en-US" dirty="0" smtClean="0"/>
          </a:p>
          <a:p>
            <a:r>
              <a:rPr lang="en-US" dirty="0" err="1" smtClean="0"/>
              <a:t>Vaarallisten</a:t>
            </a:r>
            <a:r>
              <a:rPr lang="en-US" dirty="0" smtClean="0"/>
              <a:t> </a:t>
            </a:r>
            <a:r>
              <a:rPr lang="en-US" dirty="0" err="1" smtClean="0"/>
              <a:t>aineiden</a:t>
            </a:r>
            <a:r>
              <a:rPr lang="en-US" dirty="0" smtClean="0"/>
              <a:t> </a:t>
            </a:r>
            <a:r>
              <a:rPr lang="en-US" dirty="0" err="1" smtClean="0"/>
              <a:t>kuljetus</a:t>
            </a:r>
            <a:r>
              <a:rPr lang="en-US" dirty="0" smtClean="0"/>
              <a:t> </a:t>
            </a:r>
            <a:r>
              <a:rPr lang="en-US" dirty="0" err="1" smtClean="0"/>
              <a:t>rautateillä</a:t>
            </a:r>
            <a:r>
              <a:rPr lang="en-US" dirty="0" smtClean="0"/>
              <a:t> (</a:t>
            </a:r>
            <a:r>
              <a:rPr lang="en-US" dirty="0" err="1" smtClean="0"/>
              <a:t>Liikenne</a:t>
            </a:r>
            <a:r>
              <a:rPr lang="en-US" dirty="0" smtClean="0"/>
              <a:t>- </a:t>
            </a:r>
            <a:r>
              <a:rPr lang="en-US" dirty="0" err="1" smtClean="0"/>
              <a:t>ja</a:t>
            </a:r>
            <a:r>
              <a:rPr lang="en-US" dirty="0" smtClean="0"/>
              <a:t> </a:t>
            </a:r>
            <a:r>
              <a:rPr lang="en-US" dirty="0" err="1" smtClean="0"/>
              <a:t>viestintäministeriön</a:t>
            </a:r>
            <a:r>
              <a:rPr lang="en-US" dirty="0" smtClean="0"/>
              <a:t> </a:t>
            </a:r>
            <a:r>
              <a:rPr lang="en-US" dirty="0" err="1" smtClean="0"/>
              <a:t>asetus</a:t>
            </a:r>
            <a:r>
              <a:rPr lang="en-US" dirty="0" smtClean="0"/>
              <a:t> 27.3.2002/278)</a:t>
            </a:r>
          </a:p>
          <a:p>
            <a:endParaRPr lang="fi-FI" dirty="0" smtClean="0"/>
          </a:p>
          <a:p>
            <a:r>
              <a:rPr lang="fi-FI" b="1" i="1" dirty="0" smtClean="0"/>
              <a:t>Kansainvälinen yleissopimus tavarankuljetuksesta rautateitse </a:t>
            </a:r>
            <a:r>
              <a:rPr lang="en-US" b="1" i="1" dirty="0" smtClean="0"/>
              <a:t>CIM (Uniform Rules Concerning the Contract of International Carriage of Goods by Rail)</a:t>
            </a:r>
          </a:p>
          <a:p>
            <a:endParaRPr lang="fi-FI" dirty="0" smtClean="0"/>
          </a:p>
          <a:p>
            <a:r>
              <a:rPr lang="fi-FI" dirty="0" smtClean="0"/>
              <a:t>Yleissopimusta sovelletaan jokaiseen korvausta vastaan rautateillä tehtävään tavarankuljetussopimukseen silloin, kun tavaran lähtöpaikka ja sen määräpaikka sijaitsevat eri jäsenmaassa.  Näitä sääntöjä sovelletaan myös tapauksessa, jossa toinen osapuoli sijaitsee EU:n jäsenmaassa, mutta osapuolet sopivat, että tähän sopimukseen sovelletaan </a:t>
            </a:r>
            <a:r>
              <a:rPr lang="fi-FI" dirty="0" err="1" smtClean="0"/>
              <a:t>CIM:n</a:t>
            </a:r>
            <a:r>
              <a:rPr lang="fi-FI" dirty="0" smtClean="0"/>
              <a:t> sääntöjä. </a:t>
            </a:r>
          </a:p>
          <a:p>
            <a:endParaRPr lang="fi-FI" dirty="0" smtClean="0"/>
          </a:p>
          <a:p>
            <a:r>
              <a:rPr lang="fi-FI" dirty="0" smtClean="0"/>
              <a:t>Artiklat 6 – 12 tarkastelevat kuljetussopimuksen sisältöä. Artiklassa 9 kerrotaan lyhyesti, että vaarallisten aineiden kuljetus tulee toteuttaa </a:t>
            </a:r>
            <a:r>
              <a:rPr lang="fi-FI" dirty="0" err="1" smtClean="0"/>
              <a:t>RID-määräysten</a:t>
            </a:r>
            <a:r>
              <a:rPr lang="fi-FI" dirty="0" smtClean="0"/>
              <a:t> mukaan. (RID selvitetään alla.)  Artikla 11 sisältää tarkastusmenettelyn, jossa kuljetusliikkeellä on oikeus tarkastaa kuljetusväline ja vastaako kuorman sisältö sitä, mitä rahtikirjassa kerrotaan.  </a:t>
            </a:r>
          </a:p>
          <a:p>
            <a:endParaRPr lang="fi-FI" dirty="0" smtClean="0"/>
          </a:p>
          <a:p>
            <a:r>
              <a:rPr lang="fi-FI" dirty="0" smtClean="0"/>
              <a:t>Artikla 13 on tärkeä tavaranlähettäjän näkökulmasta. Tavaran kuormauksesta ja purkamisesta on sovittava.  Ellei sopimusta ole, tavaranlähettäjä on vastuussa koko vaunukuormallisen lastin kuormaamisesta eli toisin sanoen esim. kontin kuormaamisesta vastaa lähettäjä.</a:t>
            </a:r>
          </a:p>
          <a:p>
            <a:endParaRPr lang="fi-FI" dirty="0" smtClean="0"/>
          </a:p>
          <a:p>
            <a:r>
              <a:rPr lang="fi-FI" dirty="0" smtClean="0"/>
              <a:t>Artiklat 23, 24 ja 25 tarkastelevat vastuita ja velvollisuuksia tarkemmin. </a:t>
            </a:r>
          </a:p>
          <a:p>
            <a:endParaRPr lang="fi-FI" b="1" i="1" dirty="0" smtClean="0"/>
          </a:p>
          <a:p>
            <a:r>
              <a:rPr lang="fi-FI" b="1" i="1" dirty="0" err="1" smtClean="0"/>
              <a:t>UIC:n</a:t>
            </a:r>
            <a:r>
              <a:rPr lang="fi-FI" b="1" i="1" dirty="0" smtClean="0"/>
              <a:t> laatimat kuormausohjeet</a:t>
            </a:r>
          </a:p>
          <a:p>
            <a:endParaRPr lang="fi-FI" dirty="0" smtClean="0"/>
          </a:p>
          <a:p>
            <a:r>
              <a:rPr lang="fi-FI" dirty="0" smtClean="0"/>
              <a:t>UIC on kansainvälinen rautatieliitto (</a:t>
            </a:r>
            <a:r>
              <a:rPr lang="fi-FI" dirty="0" err="1" smtClean="0"/>
              <a:t>Internationaler</a:t>
            </a:r>
            <a:r>
              <a:rPr lang="fi-FI" dirty="0" smtClean="0"/>
              <a:t> </a:t>
            </a:r>
            <a:r>
              <a:rPr lang="fi-FI" dirty="0" err="1" smtClean="0"/>
              <a:t>Eisenbahnverband</a:t>
            </a:r>
            <a:r>
              <a:rPr lang="fi-FI" dirty="0" smtClean="0"/>
              <a:t>; International Union of </a:t>
            </a:r>
            <a:r>
              <a:rPr lang="fi-FI" dirty="0" err="1" smtClean="0"/>
              <a:t>Railways</a:t>
            </a:r>
            <a:r>
              <a:rPr lang="fi-FI" dirty="0" smtClean="0"/>
              <a:t>; Union </a:t>
            </a:r>
            <a:r>
              <a:rPr lang="fi-FI" dirty="0" err="1" smtClean="0"/>
              <a:t>Internationale</a:t>
            </a:r>
            <a:r>
              <a:rPr lang="fi-FI" dirty="0" smtClean="0"/>
              <a:t> des </a:t>
            </a:r>
            <a:r>
              <a:rPr lang="fi-FI" dirty="0" err="1" smtClean="0"/>
              <a:t>Chemins</a:t>
            </a:r>
            <a:r>
              <a:rPr lang="fi-FI" dirty="0" smtClean="0"/>
              <a:t> de </a:t>
            </a:r>
            <a:r>
              <a:rPr lang="fi-FI" dirty="0" err="1" smtClean="0"/>
              <a:t>fer</a:t>
            </a:r>
            <a:r>
              <a:rPr lang="fi-FI" dirty="0" smtClean="0"/>
              <a:t>). Liitto on perustettu v. 1922 ja sen toimipaikkana on Pariisi. Jäseninä on eri maiden rautatiet yli maanosien.  Liitto toimii jäseniensä edustajana kansainvälisellä tasolla. ORE on </a:t>
            </a:r>
            <a:r>
              <a:rPr lang="fi-FI" dirty="0" err="1" smtClean="0"/>
              <a:t>UIC:n</a:t>
            </a:r>
            <a:r>
              <a:rPr lang="fi-FI" dirty="0" smtClean="0"/>
              <a:t> alainen tutkimus- ja koelaitos; </a:t>
            </a:r>
            <a:r>
              <a:rPr lang="fi-FI" dirty="0" err="1" smtClean="0"/>
              <a:t>Forschungs-</a:t>
            </a:r>
            <a:r>
              <a:rPr lang="fi-FI" dirty="0" smtClean="0"/>
              <a:t> </a:t>
            </a:r>
            <a:r>
              <a:rPr lang="fi-FI" dirty="0" err="1" smtClean="0"/>
              <a:t>und</a:t>
            </a:r>
            <a:r>
              <a:rPr lang="fi-FI" dirty="0" smtClean="0"/>
              <a:t> </a:t>
            </a:r>
            <a:r>
              <a:rPr lang="fi-FI" dirty="0" err="1" smtClean="0"/>
              <a:t>Versuchsamt</a:t>
            </a:r>
            <a:r>
              <a:rPr lang="fi-FI" dirty="0" smtClean="0"/>
              <a:t>; Office de </a:t>
            </a:r>
            <a:r>
              <a:rPr lang="fi-FI" dirty="0" err="1" smtClean="0"/>
              <a:t>Recherches</a:t>
            </a:r>
            <a:r>
              <a:rPr lang="fi-FI" dirty="0" smtClean="0"/>
              <a:t> et </a:t>
            </a:r>
            <a:r>
              <a:rPr lang="fi-FI" dirty="0" err="1" smtClean="0"/>
              <a:t>d´Essais</a:t>
            </a:r>
            <a:r>
              <a:rPr lang="fi-FI" dirty="0" smtClean="0"/>
              <a:t>. Perustettu v. 1950, päämaja Utrecht. Käytännön kokeita varten toimii </a:t>
            </a:r>
            <a:r>
              <a:rPr lang="fi-FI" dirty="0" err="1" smtClean="0"/>
              <a:t>OREn</a:t>
            </a:r>
            <a:r>
              <a:rPr lang="fi-FI" dirty="0" smtClean="0"/>
              <a:t> alainen </a:t>
            </a:r>
            <a:r>
              <a:rPr lang="fi-FI" dirty="0" err="1" smtClean="0"/>
              <a:t>Wien-Arsenal</a:t>
            </a:r>
            <a:r>
              <a:rPr lang="fi-FI" dirty="0" smtClean="0"/>
              <a:t> Itävallassa.</a:t>
            </a:r>
            <a:br>
              <a:rPr lang="fi-FI" dirty="0" smtClean="0"/>
            </a:br>
            <a:endParaRPr lang="fi-FI" dirty="0" smtClean="0"/>
          </a:p>
          <a:p>
            <a:r>
              <a:rPr lang="fi-FI" dirty="0" smtClean="0"/>
              <a:t>UIC on julkaissut teknisen raportin ”Kuormausohjeet”.  Kuormausohjeet sisältävät kuormaamisen periaatteita ja niitä täydennetään lisäohjeilla. </a:t>
            </a:r>
          </a:p>
          <a:p>
            <a:endParaRPr lang="fi-FI" dirty="0" smtClean="0"/>
          </a:p>
          <a:p>
            <a:r>
              <a:rPr lang="fi-FI" dirty="0" smtClean="0"/>
              <a:t>Suomen rautatiekuljetuksissa noudatetaan VR:n määräyksiä (VR2653, Tavaran kuormausohjeet TKO). Ulkomaille tapahtuvissa rautatiekuljetuksissa noudatetaan </a:t>
            </a:r>
            <a:r>
              <a:rPr lang="fi-FI" dirty="0" err="1" smtClean="0"/>
              <a:t>UIC:n</a:t>
            </a:r>
            <a:r>
              <a:rPr lang="fi-FI" dirty="0" smtClean="0"/>
              <a:t> laatimia </a:t>
            </a:r>
            <a:r>
              <a:rPr lang="fi-FI" dirty="0" err="1" smtClean="0"/>
              <a:t>RIV:n</a:t>
            </a:r>
            <a:r>
              <a:rPr lang="fi-FI" dirty="0" smtClean="0"/>
              <a:t> kuormausohjeita. </a:t>
            </a:r>
          </a:p>
          <a:p>
            <a:endParaRPr lang="fi-FI" dirty="0" smtClean="0"/>
          </a:p>
          <a:p>
            <a:endParaRPr lang="fi-FI" dirty="0" smtClean="0"/>
          </a:p>
          <a:p>
            <a:r>
              <a:rPr lang="en-US" b="1" i="1" dirty="0" err="1" smtClean="0"/>
              <a:t>Määräykset</a:t>
            </a:r>
            <a:r>
              <a:rPr lang="en-US" b="1" i="1" dirty="0" smtClean="0"/>
              <a:t> </a:t>
            </a:r>
            <a:r>
              <a:rPr lang="en-US" b="1" i="1" dirty="0" err="1" smtClean="0"/>
              <a:t>koskien</a:t>
            </a:r>
            <a:r>
              <a:rPr lang="en-US" b="1" i="1" dirty="0" smtClean="0"/>
              <a:t> </a:t>
            </a:r>
            <a:r>
              <a:rPr lang="en-US" b="1" i="1" dirty="0" err="1" smtClean="0"/>
              <a:t>kansainvälisiä</a:t>
            </a:r>
            <a:r>
              <a:rPr lang="en-US" b="1" i="1" dirty="0" smtClean="0"/>
              <a:t> </a:t>
            </a:r>
            <a:r>
              <a:rPr lang="en-US" b="1" i="1" dirty="0" err="1" smtClean="0"/>
              <a:t>vaarallisten</a:t>
            </a:r>
            <a:r>
              <a:rPr lang="en-US" b="1" i="1" dirty="0" smtClean="0"/>
              <a:t> </a:t>
            </a:r>
            <a:r>
              <a:rPr lang="en-US" b="1" i="1" dirty="0" err="1" smtClean="0"/>
              <a:t>aineiden</a:t>
            </a:r>
            <a:r>
              <a:rPr lang="en-US" b="1" i="1" dirty="0" smtClean="0"/>
              <a:t> </a:t>
            </a:r>
            <a:r>
              <a:rPr lang="en-US" b="1" i="1" dirty="0" err="1" smtClean="0"/>
              <a:t>kuljetuksia</a:t>
            </a:r>
            <a:r>
              <a:rPr lang="en-US" b="1" i="1" dirty="0" smtClean="0"/>
              <a:t> </a:t>
            </a:r>
            <a:r>
              <a:rPr lang="en-US" b="1" i="1" dirty="0" err="1" smtClean="0"/>
              <a:t>rautateitse</a:t>
            </a:r>
            <a:r>
              <a:rPr lang="en-US" b="1" i="1" dirty="0" smtClean="0"/>
              <a:t> (RID-</a:t>
            </a:r>
            <a:r>
              <a:rPr lang="en-US" b="1" i="1" dirty="0" err="1" smtClean="0"/>
              <a:t>määräykset</a:t>
            </a:r>
            <a:r>
              <a:rPr lang="en-US" b="1" i="1" dirty="0" smtClean="0"/>
              <a:t>)</a:t>
            </a:r>
          </a:p>
          <a:p>
            <a:r>
              <a:rPr lang="en-US" i="1" dirty="0" smtClean="0"/>
              <a:t>Regulations concerning the International Carriage of Dangerous Goods by Rail (RID)</a:t>
            </a:r>
            <a:r>
              <a:rPr lang="en-US" b="1" i="1" dirty="0" smtClean="0"/>
              <a:t> </a:t>
            </a:r>
            <a:r>
              <a:rPr lang="fi-FI" dirty="0" smtClean="0"/>
              <a:t>(</a:t>
            </a:r>
            <a:r>
              <a:rPr lang="en-US" i="1" dirty="0" err="1" smtClean="0"/>
              <a:t>Ordnung</a:t>
            </a:r>
            <a:r>
              <a:rPr lang="en-US" i="1" dirty="0" smtClean="0"/>
              <a:t> </a:t>
            </a:r>
            <a:r>
              <a:rPr lang="en-US" i="1" dirty="0" err="1" smtClean="0"/>
              <a:t>für</a:t>
            </a:r>
            <a:r>
              <a:rPr lang="en-US" i="1" dirty="0" smtClean="0"/>
              <a:t> die </a:t>
            </a:r>
            <a:r>
              <a:rPr lang="en-US" i="1" dirty="0" err="1" smtClean="0"/>
              <a:t>Internationale</a:t>
            </a:r>
            <a:r>
              <a:rPr lang="en-US" i="1" dirty="0" smtClean="0"/>
              <a:t> </a:t>
            </a:r>
            <a:r>
              <a:rPr lang="en-US" i="1" dirty="0" err="1" smtClean="0"/>
              <a:t>Eisenbahnbeförderung</a:t>
            </a:r>
            <a:r>
              <a:rPr lang="en-US" i="1" dirty="0" smtClean="0"/>
              <a:t> </a:t>
            </a:r>
            <a:r>
              <a:rPr lang="en-US" i="1" dirty="0" err="1" smtClean="0"/>
              <a:t>gefährlicher</a:t>
            </a:r>
            <a:r>
              <a:rPr lang="en-US" i="1" dirty="0" smtClean="0"/>
              <a:t> </a:t>
            </a:r>
            <a:r>
              <a:rPr lang="en-US" i="1" dirty="0" err="1" smtClean="0"/>
              <a:t>Güter</a:t>
            </a:r>
            <a:r>
              <a:rPr lang="en-US" i="1" dirty="0" smtClean="0"/>
              <a:t>)</a:t>
            </a:r>
          </a:p>
          <a:p>
            <a:endParaRPr lang="fi-FI" i="1" dirty="0" smtClean="0"/>
          </a:p>
          <a:p>
            <a:r>
              <a:rPr lang="fi-FI" dirty="0" err="1" smtClean="0"/>
              <a:t>RID-määräyksillä</a:t>
            </a:r>
            <a:r>
              <a:rPr lang="fi-FI" dirty="0" smtClean="0"/>
              <a:t> tarkoitetaan kansainvälisiä rautatiekuljetuksia koskevan yleissopimuksen (COTIF) (</a:t>
            </a:r>
            <a:r>
              <a:rPr lang="fi-FI" dirty="0" err="1" smtClean="0"/>
              <a:t>SopS</a:t>
            </a:r>
            <a:r>
              <a:rPr lang="fi-FI" dirty="0" smtClean="0"/>
              <a:t> 5/1985) liitteen B (CIM) liitteenä olevia vaarallisten tavaroiden kansainvälisiä rautatiekuljetusmääräyksiä.</a:t>
            </a:r>
          </a:p>
          <a:p>
            <a:endParaRPr lang="en-US" dirty="0" smtClean="0"/>
          </a:p>
          <a:p>
            <a:r>
              <a:rPr lang="en-US" dirty="0" err="1" smtClean="0"/>
              <a:t>Näitä</a:t>
            </a:r>
            <a:r>
              <a:rPr lang="en-US" dirty="0" smtClean="0"/>
              <a:t> </a:t>
            </a:r>
            <a:r>
              <a:rPr lang="en-US" dirty="0" err="1" smtClean="0"/>
              <a:t>määräyksiä</a:t>
            </a:r>
            <a:r>
              <a:rPr lang="en-US" dirty="0" smtClean="0"/>
              <a:t> </a:t>
            </a:r>
            <a:r>
              <a:rPr lang="en-US" dirty="0" err="1" smtClean="0"/>
              <a:t>sovelletaan</a:t>
            </a:r>
            <a:r>
              <a:rPr lang="en-US" dirty="0" smtClean="0"/>
              <a:t> </a:t>
            </a:r>
            <a:r>
              <a:rPr lang="en-US" dirty="0" err="1" smtClean="0"/>
              <a:t>kansainväliseen</a:t>
            </a:r>
            <a:r>
              <a:rPr lang="en-US" dirty="0" smtClean="0"/>
              <a:t> </a:t>
            </a:r>
            <a:r>
              <a:rPr lang="en-US" dirty="0" err="1" smtClean="0"/>
              <a:t>vaarallisten</a:t>
            </a:r>
            <a:r>
              <a:rPr lang="en-US" dirty="0" smtClean="0"/>
              <a:t> </a:t>
            </a:r>
            <a:r>
              <a:rPr lang="en-US" dirty="0" err="1" smtClean="0"/>
              <a:t>aineiden</a:t>
            </a:r>
            <a:r>
              <a:rPr lang="en-US" dirty="0" smtClean="0"/>
              <a:t> </a:t>
            </a:r>
            <a:r>
              <a:rPr lang="en-US" dirty="0" err="1" smtClean="0"/>
              <a:t>kuljetukseen</a:t>
            </a:r>
            <a:r>
              <a:rPr lang="en-US" dirty="0" smtClean="0"/>
              <a:t> </a:t>
            </a:r>
            <a:r>
              <a:rPr lang="en-US" dirty="0" err="1" smtClean="0"/>
              <a:t>rautateitse</a:t>
            </a:r>
            <a:r>
              <a:rPr lang="en-US" dirty="0" smtClean="0"/>
              <a:t> </a:t>
            </a:r>
            <a:r>
              <a:rPr lang="en-US" dirty="0" err="1" smtClean="0"/>
              <a:t>niin</a:t>
            </a:r>
            <a:r>
              <a:rPr lang="en-US" dirty="0" smtClean="0"/>
              <a:t> </a:t>
            </a:r>
            <a:r>
              <a:rPr lang="en-US" dirty="0" err="1" smtClean="0"/>
              <a:t>kutsutulla</a:t>
            </a:r>
            <a:r>
              <a:rPr lang="en-US" dirty="0" smtClean="0"/>
              <a:t> </a:t>
            </a:r>
            <a:r>
              <a:rPr lang="en-US" dirty="0" err="1" smtClean="0"/>
              <a:t>sopimusalueella</a:t>
            </a:r>
            <a:r>
              <a:rPr lang="en-US" dirty="0" smtClean="0"/>
              <a:t>.  </a:t>
            </a:r>
            <a:r>
              <a:rPr lang="en-US" dirty="0" err="1" smtClean="0"/>
              <a:t>Sopimusalue</a:t>
            </a:r>
            <a:r>
              <a:rPr lang="en-US" dirty="0" smtClean="0"/>
              <a:t> </a:t>
            </a:r>
            <a:r>
              <a:rPr lang="en-US" dirty="0" err="1" smtClean="0"/>
              <a:t>tarkoittaa</a:t>
            </a:r>
            <a:r>
              <a:rPr lang="en-US" dirty="0" smtClean="0"/>
              <a:t> </a:t>
            </a:r>
            <a:r>
              <a:rPr lang="en-US" dirty="0" err="1" smtClean="0"/>
              <a:t>Euroopan</a:t>
            </a:r>
            <a:r>
              <a:rPr lang="en-US" dirty="0" smtClean="0"/>
              <a:t> </a:t>
            </a:r>
            <a:r>
              <a:rPr lang="en-US" dirty="0" err="1" smtClean="0"/>
              <a:t>maita</a:t>
            </a:r>
            <a:r>
              <a:rPr lang="en-US" dirty="0" smtClean="0"/>
              <a:t> </a:t>
            </a:r>
            <a:r>
              <a:rPr lang="en-US" dirty="0" err="1" smtClean="0"/>
              <a:t>ja</a:t>
            </a:r>
            <a:r>
              <a:rPr lang="en-US" dirty="0" smtClean="0"/>
              <a:t> </a:t>
            </a:r>
            <a:r>
              <a:rPr lang="en-US" dirty="0" err="1" smtClean="0"/>
              <a:t>Venäjää</a:t>
            </a:r>
            <a:r>
              <a:rPr lang="en-US" dirty="0" smtClean="0"/>
              <a:t>, </a:t>
            </a:r>
            <a:r>
              <a:rPr lang="en-US" dirty="0" err="1" smtClean="0"/>
              <a:t>jotka</a:t>
            </a:r>
            <a:r>
              <a:rPr lang="en-US" dirty="0" smtClean="0"/>
              <a:t> </a:t>
            </a:r>
            <a:r>
              <a:rPr lang="en-US" dirty="0" err="1" smtClean="0"/>
              <a:t>ovat</a:t>
            </a:r>
            <a:r>
              <a:rPr lang="en-US" dirty="0" smtClean="0"/>
              <a:t> </a:t>
            </a:r>
            <a:r>
              <a:rPr lang="en-US" dirty="0" err="1" smtClean="0"/>
              <a:t>allekirjoittaneet</a:t>
            </a:r>
            <a:r>
              <a:rPr lang="en-US" dirty="0" smtClean="0"/>
              <a:t> </a:t>
            </a:r>
            <a:r>
              <a:rPr lang="en-US" dirty="0" err="1" smtClean="0"/>
              <a:t>tämän</a:t>
            </a:r>
            <a:r>
              <a:rPr lang="en-US" dirty="0" smtClean="0"/>
              <a:t> </a:t>
            </a:r>
            <a:r>
              <a:rPr lang="en-US" dirty="0" err="1" smtClean="0"/>
              <a:t>sopimuksen</a:t>
            </a:r>
            <a:r>
              <a:rPr lang="en-US" dirty="0" smtClean="0"/>
              <a:t>.  RID-</a:t>
            </a:r>
            <a:r>
              <a:rPr lang="en-US" dirty="0" err="1" smtClean="0"/>
              <a:t>määräykset</a:t>
            </a:r>
            <a:r>
              <a:rPr lang="en-US" dirty="0" smtClean="0"/>
              <a:t> </a:t>
            </a:r>
            <a:r>
              <a:rPr lang="en-US" dirty="0" err="1" smtClean="0"/>
              <a:t>määrittävät</a:t>
            </a:r>
            <a:r>
              <a:rPr lang="en-US" dirty="0" smtClean="0"/>
              <a:t> </a:t>
            </a:r>
            <a:r>
              <a:rPr lang="en-US" dirty="0" err="1" smtClean="0"/>
              <a:t>tarkasti</a:t>
            </a:r>
            <a:r>
              <a:rPr lang="en-US" dirty="0" smtClean="0"/>
              <a:t> </a:t>
            </a:r>
            <a:r>
              <a:rPr lang="en-US" dirty="0" err="1" smtClean="0"/>
              <a:t>valtuutetun</a:t>
            </a:r>
            <a:r>
              <a:rPr lang="en-US" dirty="0" smtClean="0"/>
              <a:t> </a:t>
            </a:r>
            <a:r>
              <a:rPr lang="en-US" dirty="0" err="1" smtClean="0"/>
              <a:t>kuljetuksen</a:t>
            </a:r>
            <a:r>
              <a:rPr lang="en-US" dirty="0" smtClean="0"/>
              <a:t>.  </a:t>
            </a:r>
            <a:r>
              <a:rPr lang="en-US" dirty="0" err="1" smtClean="0"/>
              <a:t>Kuljetuksessa</a:t>
            </a:r>
            <a:r>
              <a:rPr lang="en-US" dirty="0" smtClean="0"/>
              <a:t> </a:t>
            </a:r>
            <a:r>
              <a:rPr lang="en-US" dirty="0" err="1" smtClean="0"/>
              <a:t>määritetään</a:t>
            </a:r>
            <a:r>
              <a:rPr lang="en-US" dirty="0" smtClean="0"/>
              <a:t> </a:t>
            </a:r>
            <a:r>
              <a:rPr lang="en-US" dirty="0" err="1" smtClean="0"/>
              <a:t>tavaroiden</a:t>
            </a:r>
            <a:r>
              <a:rPr lang="en-US" dirty="0" smtClean="0"/>
              <a:t> </a:t>
            </a:r>
            <a:r>
              <a:rPr lang="en-US" dirty="0" err="1" smtClean="0"/>
              <a:t>vaarallisuusluokka</a:t>
            </a:r>
            <a:r>
              <a:rPr lang="en-US" dirty="0" smtClean="0"/>
              <a:t>, </a:t>
            </a:r>
            <a:r>
              <a:rPr lang="en-US" dirty="0" err="1" smtClean="0"/>
              <a:t>käytetty</a:t>
            </a:r>
            <a:r>
              <a:rPr lang="en-US" dirty="0" smtClean="0"/>
              <a:t> </a:t>
            </a:r>
            <a:r>
              <a:rPr lang="en-US" dirty="0" err="1" smtClean="0"/>
              <a:t>pakkaus</a:t>
            </a:r>
            <a:r>
              <a:rPr lang="en-US" dirty="0" smtClean="0"/>
              <a:t>, </a:t>
            </a:r>
            <a:r>
              <a:rPr lang="en-US" dirty="0" err="1" smtClean="0"/>
              <a:t>käytetty</a:t>
            </a:r>
            <a:r>
              <a:rPr lang="en-US" dirty="0" smtClean="0"/>
              <a:t> </a:t>
            </a:r>
            <a:r>
              <a:rPr lang="en-US" dirty="0" err="1" smtClean="0"/>
              <a:t>tankki</a:t>
            </a:r>
            <a:r>
              <a:rPr lang="en-US" dirty="0" smtClean="0"/>
              <a:t>, </a:t>
            </a:r>
            <a:r>
              <a:rPr lang="en-US" dirty="0" err="1" smtClean="0"/>
              <a:t>lähetysmenettelyt</a:t>
            </a:r>
            <a:r>
              <a:rPr lang="en-US" dirty="0" smtClean="0"/>
              <a:t> </a:t>
            </a:r>
            <a:r>
              <a:rPr lang="en-US" dirty="0" err="1" smtClean="0"/>
              <a:t>ja</a:t>
            </a:r>
            <a:r>
              <a:rPr lang="en-US" dirty="0" smtClean="0"/>
              <a:t> </a:t>
            </a:r>
            <a:r>
              <a:rPr lang="en-US" dirty="0" err="1" smtClean="0"/>
              <a:t>käytettävä</a:t>
            </a:r>
            <a:r>
              <a:rPr lang="en-US" dirty="0" smtClean="0"/>
              <a:t> </a:t>
            </a:r>
            <a:r>
              <a:rPr lang="en-US" dirty="0" err="1" smtClean="0"/>
              <a:t>kuljetusväline</a:t>
            </a:r>
            <a:r>
              <a:rPr lang="en-US" dirty="0" smtClean="0"/>
              <a:t>. </a:t>
            </a:r>
          </a:p>
          <a:p>
            <a:r>
              <a:rPr lang="en-US" dirty="0" smtClean="0"/>
              <a:t> </a:t>
            </a:r>
          </a:p>
          <a:p>
            <a:endParaRPr lang="en-US" dirty="0" smtClean="0"/>
          </a:p>
          <a:p>
            <a:r>
              <a:rPr lang="fi-FI" b="1" i="1" dirty="0" err="1" smtClean="0"/>
              <a:t>ADR-sopimus</a:t>
            </a:r>
            <a:r>
              <a:rPr lang="fi-FI" b="1" i="1" dirty="0" smtClean="0"/>
              <a:t> (</a:t>
            </a:r>
            <a:r>
              <a:rPr lang="fi-FI" b="1" i="1" dirty="0" err="1" smtClean="0"/>
              <a:t>European</a:t>
            </a:r>
            <a:r>
              <a:rPr lang="fi-FI" b="1" i="1" dirty="0" smtClean="0"/>
              <a:t> </a:t>
            </a:r>
            <a:r>
              <a:rPr lang="fi-FI" b="1" i="1" dirty="0" err="1" smtClean="0"/>
              <a:t>Agreement</a:t>
            </a:r>
            <a:r>
              <a:rPr lang="fi-FI" b="1" i="1" dirty="0" smtClean="0"/>
              <a:t> </a:t>
            </a:r>
            <a:r>
              <a:rPr lang="fi-FI" b="1" i="1" dirty="0" err="1" smtClean="0"/>
              <a:t>concerning</a:t>
            </a:r>
            <a:r>
              <a:rPr lang="fi-FI" b="1" i="1" dirty="0" smtClean="0"/>
              <a:t> the international </a:t>
            </a:r>
            <a:r>
              <a:rPr lang="fi-FI" b="1" i="1" dirty="0" err="1" smtClean="0"/>
              <a:t>carriage</a:t>
            </a:r>
            <a:r>
              <a:rPr lang="fi-FI" b="1" i="1" dirty="0" smtClean="0"/>
              <a:t> of Dangerous </a:t>
            </a:r>
            <a:r>
              <a:rPr lang="fi-FI" b="1" i="1" dirty="0" err="1" smtClean="0"/>
              <a:t>goods</a:t>
            </a:r>
            <a:r>
              <a:rPr lang="fi-FI" b="1" i="1" dirty="0" smtClean="0"/>
              <a:t> </a:t>
            </a:r>
            <a:r>
              <a:rPr lang="fi-FI" b="1" i="1" dirty="0" err="1" smtClean="0"/>
              <a:t>by</a:t>
            </a:r>
            <a:r>
              <a:rPr lang="fi-FI" b="1" i="1" dirty="0" smtClean="0"/>
              <a:t> Road)</a:t>
            </a:r>
            <a:endParaRPr lang="en-US" b="1" i="1" dirty="0" smtClean="0"/>
          </a:p>
          <a:p>
            <a:r>
              <a:rPr lang="fi-FI" dirty="0" smtClean="0"/>
              <a:t>ADR on sopimus vaarallisten aineiden kansainvälisistä tiekuljetuksista. Sopimuksessa on määritelty eri osapuolten vastuut ja velvollisuudet kuljetustapahtuman aikana.  Sopimusteksti itsessään on aika lyhyt, mutta se sisältää kaksi erittäin laajaa liitettä.  Ensimmäinen liite tarkastelee ja kuvaa vaaralliset aineet luokittain sekä antaa ohjeita pakkaamiseen ja merkitsemiseen.  Toinen liite tarkastelee ajoneuvon rakennetta sen valintaa vaaralliselle aineelle ja eri ajoneuvon eri laitteita.  Lisäksi liite antaa ohjeita kuljetustapahtumaan.  Myös koulutusta tarkastellaan.  </a:t>
            </a:r>
            <a:endParaRPr lang="en-US" dirty="0" smtClean="0"/>
          </a:p>
          <a:p>
            <a:endParaRPr lang="en-US" dirty="0" smtClean="0"/>
          </a:p>
          <a:p>
            <a:r>
              <a:rPr lang="en-US" dirty="0" smtClean="0"/>
              <a:t>On </a:t>
            </a:r>
            <a:r>
              <a:rPr lang="en-US" dirty="0" err="1" smtClean="0"/>
              <a:t>hyvä</a:t>
            </a:r>
            <a:r>
              <a:rPr lang="en-US" dirty="0" smtClean="0"/>
              <a:t> </a:t>
            </a:r>
            <a:r>
              <a:rPr lang="en-US" dirty="0" err="1" smtClean="0"/>
              <a:t>huomata</a:t>
            </a:r>
            <a:r>
              <a:rPr lang="en-US" dirty="0" smtClean="0"/>
              <a:t>, </a:t>
            </a:r>
            <a:r>
              <a:rPr lang="en-US" dirty="0" err="1" smtClean="0"/>
              <a:t>että</a:t>
            </a:r>
            <a:r>
              <a:rPr lang="en-US" dirty="0" smtClean="0"/>
              <a:t> RID-</a:t>
            </a:r>
            <a:r>
              <a:rPr lang="en-US" dirty="0" err="1" smtClean="0"/>
              <a:t>määräyksissä</a:t>
            </a:r>
            <a:r>
              <a:rPr lang="en-US" dirty="0" smtClean="0"/>
              <a:t> </a:t>
            </a:r>
            <a:r>
              <a:rPr lang="en-US" dirty="0" err="1" smtClean="0"/>
              <a:t>kerrotaan</a:t>
            </a:r>
            <a:r>
              <a:rPr lang="en-US" dirty="0" smtClean="0"/>
              <a:t>, </a:t>
            </a:r>
            <a:r>
              <a:rPr lang="en-US" dirty="0" err="1" smtClean="0"/>
              <a:t>että</a:t>
            </a:r>
            <a:r>
              <a:rPr lang="en-US" dirty="0" smtClean="0"/>
              <a:t> ADR-</a:t>
            </a:r>
            <a:r>
              <a:rPr lang="en-US" dirty="0" err="1" smtClean="0"/>
              <a:t>säännöt</a:t>
            </a:r>
            <a:r>
              <a:rPr lang="en-US" dirty="0" smtClean="0"/>
              <a:t> </a:t>
            </a:r>
            <a:r>
              <a:rPr lang="en-US" dirty="0" err="1" smtClean="0"/>
              <a:t>ovat</a:t>
            </a:r>
            <a:r>
              <a:rPr lang="en-US" dirty="0" smtClean="0"/>
              <a:t> </a:t>
            </a:r>
            <a:r>
              <a:rPr lang="en-US" dirty="0" err="1" smtClean="0"/>
              <a:t>riittäviä</a:t>
            </a:r>
            <a:r>
              <a:rPr lang="en-US" dirty="0" smtClean="0"/>
              <a:t> </a:t>
            </a:r>
            <a:r>
              <a:rPr lang="en-US" dirty="0" err="1" smtClean="0"/>
              <a:t>yhdistettyjen</a:t>
            </a:r>
            <a:r>
              <a:rPr lang="en-US" dirty="0" smtClean="0"/>
              <a:t> </a:t>
            </a:r>
            <a:r>
              <a:rPr lang="en-US" dirty="0" err="1" smtClean="0"/>
              <a:t>kuljetuksissa</a:t>
            </a:r>
            <a:r>
              <a:rPr lang="en-US" dirty="0" smtClean="0"/>
              <a:t>. </a:t>
            </a:r>
            <a:r>
              <a:rPr lang="en-US" dirty="0" err="1" smtClean="0"/>
              <a:t>Lisäksi</a:t>
            </a:r>
            <a:r>
              <a:rPr lang="en-US" dirty="0" smtClean="0"/>
              <a:t> on </a:t>
            </a:r>
            <a:r>
              <a:rPr lang="en-US" dirty="0" err="1" smtClean="0"/>
              <a:t>huomioitava</a:t>
            </a:r>
            <a:r>
              <a:rPr lang="en-US" dirty="0" smtClean="0"/>
              <a:t>, </a:t>
            </a:r>
            <a:r>
              <a:rPr lang="en-US" dirty="0" err="1" smtClean="0"/>
              <a:t>että</a:t>
            </a:r>
            <a:r>
              <a:rPr lang="en-US" dirty="0" smtClean="0"/>
              <a:t> 1. </a:t>
            </a:r>
            <a:r>
              <a:rPr lang="en-US" dirty="0" err="1" smtClean="0"/>
              <a:t>heinäkuuta</a:t>
            </a:r>
            <a:r>
              <a:rPr lang="en-US" dirty="0" smtClean="0"/>
              <a:t> 2013 </a:t>
            </a:r>
            <a:r>
              <a:rPr lang="en-US" dirty="0" err="1" smtClean="0"/>
              <a:t>lähtien</a:t>
            </a:r>
            <a:r>
              <a:rPr lang="en-US" dirty="0" smtClean="0"/>
              <a:t> </a:t>
            </a:r>
            <a:r>
              <a:rPr lang="en-US" dirty="0" err="1" smtClean="0"/>
              <a:t>standardi</a:t>
            </a:r>
            <a:r>
              <a:rPr lang="en-US" dirty="0" smtClean="0"/>
              <a:t> EN 12195-1 on </a:t>
            </a:r>
            <a:r>
              <a:rPr lang="en-US" dirty="0" err="1" smtClean="0"/>
              <a:t>riittävä</a:t>
            </a:r>
            <a:r>
              <a:rPr lang="en-US" dirty="0" smtClean="0"/>
              <a:t> ADR-</a:t>
            </a:r>
            <a:r>
              <a:rPr lang="en-US" dirty="0" err="1" smtClean="0"/>
              <a:t>kuljetuksissa</a:t>
            </a:r>
            <a:r>
              <a:rPr lang="en-US" dirty="0" smtClean="0"/>
              <a:t>. </a:t>
            </a:r>
          </a:p>
          <a:p>
            <a:endParaRPr lang="en-US" dirty="0" smtClean="0"/>
          </a:p>
          <a:p>
            <a:r>
              <a:rPr lang="en-US" b="1" i="1" dirty="0" err="1" smtClean="0"/>
              <a:t>Yhdistettyjen</a:t>
            </a:r>
            <a:r>
              <a:rPr lang="en-US" b="1" i="1" dirty="0" smtClean="0"/>
              <a:t> </a:t>
            </a:r>
            <a:r>
              <a:rPr lang="en-US" b="1" i="1" dirty="0" err="1" smtClean="0"/>
              <a:t>kuljetusten</a:t>
            </a:r>
            <a:r>
              <a:rPr lang="en-US" b="1" i="1" dirty="0" smtClean="0"/>
              <a:t> </a:t>
            </a:r>
            <a:r>
              <a:rPr lang="en-US" b="1" i="1" dirty="0" err="1" smtClean="0"/>
              <a:t>ohjeet</a:t>
            </a:r>
            <a:endParaRPr lang="en-US" b="1" i="1" dirty="0" smtClean="0"/>
          </a:p>
          <a:p>
            <a:r>
              <a:rPr lang="en-US" dirty="0" err="1" smtClean="0"/>
              <a:t>Rautatiekuljetusyritykset</a:t>
            </a:r>
            <a:r>
              <a:rPr lang="en-US" dirty="0" smtClean="0"/>
              <a:t> </a:t>
            </a:r>
            <a:r>
              <a:rPr lang="en-US" dirty="0" err="1" smtClean="0"/>
              <a:t>toimivat</a:t>
            </a:r>
            <a:r>
              <a:rPr lang="en-US" dirty="0" smtClean="0"/>
              <a:t> </a:t>
            </a:r>
            <a:r>
              <a:rPr lang="en-US" dirty="0" err="1" smtClean="0"/>
              <a:t>nykyisin</a:t>
            </a:r>
            <a:r>
              <a:rPr lang="en-US" dirty="0" smtClean="0"/>
              <a:t> </a:t>
            </a:r>
            <a:r>
              <a:rPr lang="en-US" dirty="0" err="1" smtClean="0"/>
              <a:t>yhä</a:t>
            </a:r>
            <a:r>
              <a:rPr lang="en-US" dirty="0" smtClean="0"/>
              <a:t> </a:t>
            </a:r>
            <a:r>
              <a:rPr lang="en-US" dirty="0" err="1" smtClean="0"/>
              <a:t>enemmän</a:t>
            </a:r>
            <a:r>
              <a:rPr lang="en-US" dirty="0" smtClean="0"/>
              <a:t> </a:t>
            </a:r>
            <a:r>
              <a:rPr lang="en-US" dirty="0" err="1" smtClean="0"/>
              <a:t>yhdistettyjen</a:t>
            </a:r>
            <a:r>
              <a:rPr lang="en-US" dirty="0" smtClean="0"/>
              <a:t> </a:t>
            </a:r>
            <a:r>
              <a:rPr lang="en-US" dirty="0" err="1" smtClean="0"/>
              <a:t>kuljetusten</a:t>
            </a:r>
            <a:r>
              <a:rPr lang="en-US" dirty="0" smtClean="0"/>
              <a:t> </a:t>
            </a:r>
            <a:r>
              <a:rPr lang="en-US" dirty="0" err="1" smtClean="0"/>
              <a:t>parissa</a:t>
            </a:r>
            <a:r>
              <a:rPr lang="en-US" dirty="0" smtClean="0"/>
              <a:t>.  </a:t>
            </a:r>
            <a:r>
              <a:rPr lang="en-US" dirty="0" err="1" smtClean="0"/>
              <a:t>Tämä</a:t>
            </a:r>
            <a:r>
              <a:rPr lang="en-US" dirty="0" smtClean="0"/>
              <a:t> </a:t>
            </a:r>
            <a:r>
              <a:rPr lang="en-US" dirty="0" err="1" smtClean="0"/>
              <a:t>vaatii</a:t>
            </a:r>
            <a:r>
              <a:rPr lang="en-US" dirty="0" smtClean="0"/>
              <a:t> </a:t>
            </a:r>
            <a:r>
              <a:rPr lang="en-US" dirty="0" err="1" smtClean="0"/>
              <a:t>tietoa</a:t>
            </a:r>
            <a:r>
              <a:rPr lang="en-US" dirty="0" smtClean="0"/>
              <a:t> </a:t>
            </a:r>
            <a:r>
              <a:rPr lang="en-US" dirty="0" err="1" smtClean="0"/>
              <a:t>kuljetusketjun</a:t>
            </a:r>
            <a:r>
              <a:rPr lang="en-US" dirty="0" smtClean="0"/>
              <a:t> </a:t>
            </a:r>
            <a:r>
              <a:rPr lang="en-US" dirty="0" err="1" smtClean="0"/>
              <a:t>eri</a:t>
            </a:r>
            <a:r>
              <a:rPr lang="en-US" dirty="0" smtClean="0"/>
              <a:t> </a:t>
            </a:r>
            <a:r>
              <a:rPr lang="en-US" dirty="0" err="1" smtClean="0"/>
              <a:t>osapuolille</a:t>
            </a:r>
            <a:r>
              <a:rPr lang="en-US" dirty="0" smtClean="0"/>
              <a:t> </a:t>
            </a:r>
            <a:r>
              <a:rPr lang="en-US" dirty="0" err="1" smtClean="0"/>
              <a:t>siitä</a:t>
            </a:r>
            <a:r>
              <a:rPr lang="en-US" dirty="0" smtClean="0"/>
              <a:t>, </a:t>
            </a:r>
            <a:r>
              <a:rPr lang="en-US" dirty="0" err="1" smtClean="0"/>
              <a:t>miten</a:t>
            </a:r>
            <a:r>
              <a:rPr lang="en-US" dirty="0" smtClean="0"/>
              <a:t> </a:t>
            </a:r>
            <a:r>
              <a:rPr lang="en-US" dirty="0" err="1" smtClean="0"/>
              <a:t>kuljetus</a:t>
            </a:r>
            <a:r>
              <a:rPr lang="en-US" dirty="0" smtClean="0"/>
              <a:t> </a:t>
            </a:r>
            <a:r>
              <a:rPr lang="en-US" dirty="0" err="1" smtClean="0"/>
              <a:t>rautateitse</a:t>
            </a:r>
            <a:r>
              <a:rPr lang="en-US" dirty="0" smtClean="0"/>
              <a:t> </a:t>
            </a:r>
            <a:r>
              <a:rPr lang="en-US" dirty="0" err="1" smtClean="0"/>
              <a:t>tapahtuu</a:t>
            </a:r>
            <a:r>
              <a:rPr lang="en-US" dirty="0" smtClean="0"/>
              <a:t> </a:t>
            </a:r>
            <a:r>
              <a:rPr lang="en-US" dirty="0" err="1" smtClean="0"/>
              <a:t>ja</a:t>
            </a:r>
            <a:r>
              <a:rPr lang="en-US" dirty="0" smtClean="0"/>
              <a:t> </a:t>
            </a:r>
            <a:r>
              <a:rPr lang="en-US" dirty="0" err="1" smtClean="0"/>
              <a:t>miten</a:t>
            </a:r>
            <a:r>
              <a:rPr lang="en-US" dirty="0" smtClean="0"/>
              <a:t> </a:t>
            </a:r>
            <a:r>
              <a:rPr lang="en-US" dirty="0" err="1" smtClean="0"/>
              <a:t>kuormaus</a:t>
            </a:r>
            <a:r>
              <a:rPr lang="en-US" dirty="0" smtClean="0"/>
              <a:t> </a:t>
            </a:r>
            <a:r>
              <a:rPr lang="en-US" dirty="0" err="1" smtClean="0"/>
              <a:t>tehdään</a:t>
            </a:r>
            <a:r>
              <a:rPr lang="en-US" dirty="0" smtClean="0"/>
              <a:t>.  </a:t>
            </a:r>
          </a:p>
          <a:p>
            <a:endParaRPr lang="en-US" dirty="0" smtClean="0"/>
          </a:p>
          <a:p>
            <a:endParaRPr lang="fi-FI" dirty="0" smtClean="0"/>
          </a:p>
        </p:txBody>
      </p:sp>
      <p:sp>
        <p:nvSpPr>
          <p:cNvPr id="4" name="Dian numeron paikkamerkki 3"/>
          <p:cNvSpPr>
            <a:spLocks noGrp="1"/>
          </p:cNvSpPr>
          <p:nvPr>
            <p:ph type="sldNum" sz="quarter" idx="5"/>
          </p:nvPr>
        </p:nvSpPr>
        <p:spPr/>
        <p:txBody>
          <a:bodyPr/>
          <a:lstStyle/>
          <a:p>
            <a:pPr>
              <a:defRPr/>
            </a:pPr>
            <a:fld id="{4D63B04D-CAAF-4917-AD96-1300666C73E1}" type="slidenum">
              <a:rPr lang="fi-FI" smtClean="0"/>
              <a:pPr>
                <a:defRPr/>
              </a:pPr>
              <a:t>12</a:t>
            </a:fld>
            <a:endParaRPr lang="fi-FI"/>
          </a:p>
        </p:txBody>
      </p:sp>
    </p:spTree>
    <p:extLst>
      <p:ext uri="{BB962C8B-B14F-4D97-AF65-F5344CB8AC3E}">
        <p14:creationId xmlns:p14="http://schemas.microsoft.com/office/powerpoint/2010/main" val="7385745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Dian kuvan paikkamerkki 1"/>
          <p:cNvSpPr>
            <a:spLocks noGrp="1" noRot="1" noChangeAspect="1" noTextEdit="1"/>
          </p:cNvSpPr>
          <p:nvPr>
            <p:ph type="sldImg"/>
          </p:nvPr>
        </p:nvSpPr>
        <p:spPr bwMode="auto">
          <a:noFill/>
          <a:ln>
            <a:solidFill>
              <a:srgbClr val="000000"/>
            </a:solidFill>
            <a:miter lim="800000"/>
            <a:headEnd/>
            <a:tailEnd/>
          </a:ln>
        </p:spPr>
      </p:sp>
      <p:sp>
        <p:nvSpPr>
          <p:cNvPr id="52226" name="Huomautusten paikkamerkki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b="1" dirty="0" err="1" smtClean="0"/>
              <a:t>Kuormanvarmistus</a:t>
            </a:r>
            <a:r>
              <a:rPr lang="en-US" b="1" dirty="0" smtClean="0"/>
              <a:t> </a:t>
            </a:r>
            <a:r>
              <a:rPr lang="en-US" b="1" dirty="0" err="1" smtClean="0"/>
              <a:t>rautatiekuljetuksissa</a:t>
            </a:r>
            <a:endParaRPr lang="en-US" b="1" dirty="0" smtClean="0"/>
          </a:p>
          <a:p>
            <a:pPr eaLnBrk="1" hangingPunct="1">
              <a:spcBef>
                <a:spcPct val="0"/>
              </a:spcBef>
            </a:pPr>
            <a:endParaRPr lang="fi-FI" b="1" dirty="0" smtClean="0"/>
          </a:p>
          <a:p>
            <a:r>
              <a:rPr lang="fi-FI" b="1" i="1" dirty="0" smtClean="0"/>
              <a:t>Rautatieaseman materiaalinkäsittely</a:t>
            </a:r>
          </a:p>
          <a:p>
            <a:endParaRPr lang="fi-FI" dirty="0" smtClean="0"/>
          </a:p>
          <a:p>
            <a:r>
              <a:rPr lang="fi-FI" dirty="0" smtClean="0"/>
              <a:t>Rautatieverkossa on pääteasemia,</a:t>
            </a:r>
            <a:r>
              <a:rPr lang="fi-FI" baseline="0" dirty="0" smtClean="0"/>
              <a:t> kauttakulkuasemia ja terminaaleja eli varastotiloja.  Asemilla on järjestelyratapiha junien kokoamista varten.  Asemilla kuormanvarmistus kohdistuu ainoastaan rahdinkuljetusyksikön turvalliseen kiinnittämiseen junanvaunuun. </a:t>
            </a:r>
          </a:p>
          <a:p>
            <a:endParaRPr lang="fi-FI" baseline="0" dirty="0" smtClean="0"/>
          </a:p>
          <a:p>
            <a:r>
              <a:rPr lang="fi-FI" baseline="0" dirty="0" smtClean="0"/>
              <a:t>Rahdinkuljetusyksikön kuorma tarkistetaan vain, jos epäillään, että kuormanvarmistus puuttuu tai se on huonosti tehty. </a:t>
            </a:r>
            <a:endParaRPr lang="fi-FI" dirty="0" smtClean="0"/>
          </a:p>
        </p:txBody>
      </p:sp>
      <p:sp>
        <p:nvSpPr>
          <p:cNvPr id="4" name="Dian numeron paikkamerkki 3"/>
          <p:cNvSpPr>
            <a:spLocks noGrp="1"/>
          </p:cNvSpPr>
          <p:nvPr>
            <p:ph type="sldNum" sz="quarter" idx="5"/>
          </p:nvPr>
        </p:nvSpPr>
        <p:spPr/>
        <p:txBody>
          <a:bodyPr/>
          <a:lstStyle/>
          <a:p>
            <a:pPr>
              <a:defRPr/>
            </a:pPr>
            <a:fld id="{A57C61FA-F21B-4185-A19D-865D8EF1381E}" type="slidenum">
              <a:rPr lang="fi-FI" smtClean="0"/>
              <a:pPr>
                <a:defRPr/>
              </a:pPr>
              <a:t>13</a:t>
            </a:fld>
            <a:endParaRPr lang="fi-FI"/>
          </a:p>
        </p:txBody>
      </p:sp>
    </p:spTree>
    <p:extLst>
      <p:ext uri="{BB962C8B-B14F-4D97-AF65-F5344CB8AC3E}">
        <p14:creationId xmlns:p14="http://schemas.microsoft.com/office/powerpoint/2010/main" val="38481468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Dian kuvan paikkamerkki 1"/>
          <p:cNvSpPr>
            <a:spLocks noGrp="1" noRot="1" noChangeAspect="1" noTextEdit="1"/>
          </p:cNvSpPr>
          <p:nvPr>
            <p:ph type="sldImg"/>
          </p:nvPr>
        </p:nvSpPr>
        <p:spPr bwMode="auto">
          <a:noFill/>
          <a:ln>
            <a:solidFill>
              <a:srgbClr val="000000"/>
            </a:solidFill>
            <a:miter lim="800000"/>
            <a:headEnd/>
            <a:tailEnd/>
          </a:ln>
        </p:spPr>
      </p:sp>
      <p:sp>
        <p:nvSpPr>
          <p:cNvPr id="54274" name="Huomautusten paikkamerkki 2"/>
          <p:cNvSpPr>
            <a:spLocks noGrp="1"/>
          </p:cNvSpPr>
          <p:nvPr>
            <p:ph type="body" idx="1"/>
          </p:nvPr>
        </p:nvSpPr>
        <p:spPr bwMode="auto">
          <a:noFill/>
        </p:spPr>
        <p:txBody>
          <a:bodyPr wrap="square" numCol="1" anchor="t" anchorCtr="0" compatLnSpc="1">
            <a:prstTxWarp prst="textNoShape">
              <a:avLst/>
            </a:prstTxWarp>
          </a:bodyPr>
          <a:lstStyle/>
          <a:p>
            <a:pPr eaLnBrk="1" hangingPunct="1">
              <a:lnSpc>
                <a:spcPct val="90000"/>
              </a:lnSpc>
              <a:spcBef>
                <a:spcPct val="0"/>
              </a:spcBef>
            </a:pPr>
            <a:r>
              <a:rPr lang="en-US" sz="1000" b="1" dirty="0" err="1" smtClean="0"/>
              <a:t>Kuormanvarmistus</a:t>
            </a:r>
            <a:r>
              <a:rPr lang="en-US" sz="1000" b="1" dirty="0" smtClean="0"/>
              <a:t> </a:t>
            </a:r>
            <a:r>
              <a:rPr lang="en-US" sz="1000" b="1" dirty="0" err="1" smtClean="0"/>
              <a:t>rautatiekuljetuksissa</a:t>
            </a:r>
            <a:endParaRPr lang="en-US" sz="1000" b="1" dirty="0" smtClean="0"/>
          </a:p>
          <a:p>
            <a:pPr>
              <a:lnSpc>
                <a:spcPct val="90000"/>
              </a:lnSpc>
            </a:pPr>
            <a:endParaRPr lang="fi-FI" sz="1000" b="1" dirty="0" smtClean="0"/>
          </a:p>
          <a:p>
            <a:pPr>
              <a:lnSpc>
                <a:spcPct val="90000"/>
              </a:lnSpc>
            </a:pPr>
            <a:r>
              <a:rPr lang="fi-FI" sz="1000" b="1" i="1" dirty="0" smtClean="0"/>
              <a:t>Vaikuttavat voimat</a:t>
            </a:r>
          </a:p>
          <a:p>
            <a:pPr>
              <a:lnSpc>
                <a:spcPct val="90000"/>
              </a:lnSpc>
            </a:pPr>
            <a:endParaRPr lang="en-US" sz="1000" i="1" dirty="0" smtClean="0"/>
          </a:p>
          <a:p>
            <a:pPr marL="0" indent="0" eaLnBrk="1" hangingPunct="1">
              <a:lnSpc>
                <a:spcPct val="80000"/>
              </a:lnSpc>
              <a:buFont typeface="Arial" charset="0"/>
              <a:buNone/>
            </a:pPr>
            <a:r>
              <a:rPr lang="fi-FI" sz="1800" dirty="0" smtClean="0"/>
              <a:t>Voimat, jotka vaikuttavat kuljetuksen aikana riippuvat vaunun rakenteesta, kuorman sijoittamisesta vaunuun ja junan liikkumisnopeudesta. </a:t>
            </a:r>
          </a:p>
          <a:p>
            <a:pPr marL="0" indent="0" eaLnBrk="1" hangingPunct="1">
              <a:lnSpc>
                <a:spcPct val="80000"/>
              </a:lnSpc>
              <a:buFont typeface="Arial" charset="0"/>
              <a:buNone/>
            </a:pPr>
            <a:endParaRPr lang="fi-FI" sz="1800" dirty="0" smtClean="0"/>
          </a:p>
          <a:p>
            <a:pPr marL="0" indent="0" eaLnBrk="1" hangingPunct="1">
              <a:lnSpc>
                <a:spcPct val="80000"/>
              </a:lnSpc>
              <a:buFont typeface="Arial" charset="0"/>
              <a:buNone/>
            </a:pPr>
            <a:r>
              <a:rPr lang="fi-FI" sz="1800" dirty="0" smtClean="0"/>
              <a:t>Yhdistetyissä kuljetuksissa normaalisti vältetään vaunujen vaihtotyötä, koska se aiheuttaa suuria voimia.  Vaunujen vaihto ja junien</a:t>
            </a:r>
            <a:r>
              <a:rPr lang="fi-FI" sz="1800" baseline="0" dirty="0" smtClean="0"/>
              <a:t> kokoaminen järjestelyratapihalla on jokapäiväistä työtä rautatiekuljetusjärjestelmässä.  Järjestelyratapihalla käytetään hyväksi ns. laskumäkeä, jolloin vaunujen annetaan itsestään kulkea kohti toista vaunua.  Vaunun törmätessä toiseen, muodostuu iskusta suuri kiihtyvyys, joka voi olla jopa 4 g.  Vaunujen vaihtoa ja kokoamista väliasemilla pyritään vähentämään rakentamalla kokojuna lähtöasemalla ja kuljettamalla se suoraan pääteasemalle. Jos vaihtotyötä ja kokoamista joudutaan tekemään, iskuja pyritään pienentämään vaimentimilla, jotka asennetaan puskulevyihin.  Iskuja pienennetään myös käyttämällä vaunujen siirtokonetta. </a:t>
            </a:r>
          </a:p>
          <a:p>
            <a:pPr marL="0" indent="0" eaLnBrk="1" hangingPunct="1">
              <a:lnSpc>
                <a:spcPct val="80000"/>
              </a:lnSpc>
              <a:buFont typeface="Arial" charset="0"/>
              <a:buNone/>
            </a:pPr>
            <a:endParaRPr lang="fi-FI" sz="1800" dirty="0" smtClean="0"/>
          </a:p>
          <a:p>
            <a:pPr marL="0" indent="0" eaLnBrk="1" hangingPunct="1">
              <a:lnSpc>
                <a:spcPct val="80000"/>
              </a:lnSpc>
              <a:buFont typeface="Arial" charset="0"/>
              <a:buNone/>
            </a:pPr>
            <a:r>
              <a:rPr lang="fi-FI" sz="1800" dirty="0" smtClean="0"/>
              <a:t>Vaikuttavia voimia</a:t>
            </a:r>
            <a:r>
              <a:rPr lang="fi-FI" sz="1800" baseline="0" dirty="0" smtClean="0"/>
              <a:t> junakuljetuksessa</a:t>
            </a:r>
            <a:r>
              <a:rPr lang="fi-FI" sz="1800" dirty="0" smtClean="0"/>
              <a:t> ovat:</a:t>
            </a:r>
          </a:p>
          <a:p>
            <a:pPr marL="0" indent="0" eaLnBrk="1" hangingPunct="1">
              <a:lnSpc>
                <a:spcPct val="80000"/>
              </a:lnSpc>
            </a:pPr>
            <a:r>
              <a:rPr lang="fi-FI" sz="1800" dirty="0" smtClean="0"/>
              <a:t> Junan kulkusuunnan vaakasuuntaiset voimat </a:t>
            </a:r>
          </a:p>
          <a:p>
            <a:pPr lvl="1" eaLnBrk="1" hangingPunct="1">
              <a:lnSpc>
                <a:spcPct val="80000"/>
              </a:lnSpc>
            </a:pPr>
            <a:r>
              <a:rPr lang="fi-FI" sz="1400" dirty="0" smtClean="0"/>
              <a:t>Jarrutuksen aikana</a:t>
            </a:r>
          </a:p>
          <a:p>
            <a:pPr lvl="1" eaLnBrk="1" hangingPunct="1">
              <a:lnSpc>
                <a:spcPct val="80000"/>
              </a:lnSpc>
            </a:pPr>
            <a:r>
              <a:rPr lang="fi-FI" sz="1400" dirty="0" smtClean="0"/>
              <a:t>Kiihdytettäessä</a:t>
            </a:r>
          </a:p>
          <a:p>
            <a:pPr lvl="1" eaLnBrk="1" hangingPunct="1">
              <a:lnSpc>
                <a:spcPct val="80000"/>
              </a:lnSpc>
            </a:pPr>
            <a:r>
              <a:rPr lang="fi-FI" sz="1400" dirty="0" smtClean="0"/>
              <a:t>Junan kokoamisessa</a:t>
            </a:r>
          </a:p>
          <a:p>
            <a:pPr marL="0" indent="0" eaLnBrk="1" hangingPunct="1">
              <a:lnSpc>
                <a:spcPct val="80000"/>
              </a:lnSpc>
            </a:pPr>
            <a:r>
              <a:rPr lang="fi-FI" sz="1800" dirty="0" smtClean="0"/>
              <a:t> Poikittaiset vaakasuuntaiset voimat </a:t>
            </a:r>
          </a:p>
          <a:p>
            <a:pPr lvl="1" eaLnBrk="1" hangingPunct="1">
              <a:lnSpc>
                <a:spcPct val="80000"/>
              </a:lnSpc>
            </a:pPr>
            <a:r>
              <a:rPr lang="fi-FI" sz="1400" dirty="0" smtClean="0"/>
              <a:t>Vaunujen heilahtelu sivusuunnassa kuljetuksen aikana </a:t>
            </a:r>
          </a:p>
          <a:p>
            <a:pPr marL="0" indent="0" eaLnBrk="1" hangingPunct="1">
              <a:lnSpc>
                <a:spcPct val="80000"/>
              </a:lnSpc>
            </a:pPr>
            <a:r>
              <a:rPr lang="fi-FI" sz="1800" dirty="0" smtClean="0"/>
              <a:t> Keskipakoisvoima</a:t>
            </a:r>
          </a:p>
          <a:p>
            <a:pPr marL="0" indent="0" eaLnBrk="1" hangingPunct="1">
              <a:lnSpc>
                <a:spcPct val="80000"/>
              </a:lnSpc>
            </a:pPr>
            <a:r>
              <a:rPr lang="fi-FI" sz="1800" dirty="0" smtClean="0"/>
              <a:t> Painovoima</a:t>
            </a:r>
          </a:p>
          <a:p>
            <a:pPr marL="0" indent="0" eaLnBrk="1" hangingPunct="1">
              <a:lnSpc>
                <a:spcPct val="80000"/>
              </a:lnSpc>
            </a:pPr>
            <a:r>
              <a:rPr lang="fi-FI" sz="1800" dirty="0" smtClean="0"/>
              <a:t> Tärinä</a:t>
            </a:r>
          </a:p>
          <a:p>
            <a:pPr>
              <a:lnSpc>
                <a:spcPct val="90000"/>
              </a:lnSpc>
            </a:pPr>
            <a:endParaRPr lang="en-US" sz="1000" dirty="0" smtClean="0"/>
          </a:p>
          <a:p>
            <a:pPr>
              <a:lnSpc>
                <a:spcPct val="90000"/>
              </a:lnSpc>
            </a:pPr>
            <a:r>
              <a:rPr lang="en-US" sz="1000" dirty="0" err="1" smtClean="0"/>
              <a:t>Nämä</a:t>
            </a:r>
            <a:r>
              <a:rPr lang="en-US" sz="1000" dirty="0" smtClean="0"/>
              <a:t> </a:t>
            </a:r>
            <a:r>
              <a:rPr lang="en-US" sz="1000" dirty="0" err="1" smtClean="0"/>
              <a:t>voimat</a:t>
            </a:r>
            <a:r>
              <a:rPr lang="en-US" sz="1000" baseline="0" dirty="0" smtClean="0"/>
              <a:t> </a:t>
            </a:r>
            <a:r>
              <a:rPr lang="en-US" sz="1000" baseline="0" dirty="0" err="1" smtClean="0"/>
              <a:t>aiheuttavat</a:t>
            </a:r>
            <a:r>
              <a:rPr lang="en-US" sz="1000" baseline="0" dirty="0" smtClean="0"/>
              <a:t> </a:t>
            </a:r>
            <a:r>
              <a:rPr lang="en-US" sz="1000" baseline="0" dirty="0" err="1" smtClean="0"/>
              <a:t>kuorman</a:t>
            </a:r>
            <a:r>
              <a:rPr lang="en-US" sz="1000" baseline="0" dirty="0" smtClean="0"/>
              <a:t> </a:t>
            </a:r>
            <a:r>
              <a:rPr lang="en-US" sz="1000" baseline="0" dirty="0" err="1" smtClean="0"/>
              <a:t>liukumisen</a:t>
            </a:r>
            <a:r>
              <a:rPr lang="en-US" sz="1000" baseline="0" dirty="0" smtClean="0"/>
              <a:t>, </a:t>
            </a:r>
            <a:r>
              <a:rPr lang="en-US" sz="1000" baseline="0" dirty="0" err="1" smtClean="0"/>
              <a:t>kaatumisen</a:t>
            </a:r>
            <a:r>
              <a:rPr lang="en-US" sz="1000" baseline="0" dirty="0" smtClean="0"/>
              <a:t> </a:t>
            </a:r>
            <a:r>
              <a:rPr lang="en-US" sz="1000" baseline="0" dirty="0" err="1" smtClean="0"/>
              <a:t>ja</a:t>
            </a:r>
            <a:r>
              <a:rPr lang="en-US" sz="1000" baseline="0" dirty="0" smtClean="0"/>
              <a:t> </a:t>
            </a:r>
            <a:r>
              <a:rPr lang="en-US" sz="1000" baseline="0" dirty="0" err="1" smtClean="0"/>
              <a:t>ryömimisen</a:t>
            </a:r>
            <a:r>
              <a:rPr lang="en-US" sz="1000" baseline="0" dirty="0" smtClean="0"/>
              <a:t> </a:t>
            </a:r>
            <a:r>
              <a:rPr lang="en-US" sz="1000" baseline="0" dirty="0" err="1" smtClean="0"/>
              <a:t>kuormatilassa</a:t>
            </a:r>
            <a:r>
              <a:rPr lang="en-US" sz="1000" baseline="0" dirty="0" smtClean="0"/>
              <a:t>. </a:t>
            </a:r>
            <a:endParaRPr lang="en-US" sz="1000" dirty="0" smtClean="0"/>
          </a:p>
          <a:p>
            <a:pPr>
              <a:lnSpc>
                <a:spcPct val="90000"/>
              </a:lnSpc>
            </a:pPr>
            <a:endParaRPr lang="en-US" sz="1000" dirty="0" smtClean="0"/>
          </a:p>
          <a:p>
            <a:pPr>
              <a:lnSpc>
                <a:spcPct val="90000"/>
              </a:lnSpc>
            </a:pPr>
            <a:endParaRPr lang="en-US" sz="1000" dirty="0" smtClean="0"/>
          </a:p>
        </p:txBody>
      </p:sp>
      <p:sp>
        <p:nvSpPr>
          <p:cNvPr id="4" name="Dian numeron paikkamerkki 3"/>
          <p:cNvSpPr>
            <a:spLocks noGrp="1"/>
          </p:cNvSpPr>
          <p:nvPr>
            <p:ph type="sldNum" sz="quarter" idx="5"/>
          </p:nvPr>
        </p:nvSpPr>
        <p:spPr/>
        <p:txBody>
          <a:bodyPr/>
          <a:lstStyle/>
          <a:p>
            <a:pPr>
              <a:defRPr/>
            </a:pPr>
            <a:fld id="{47EF619C-1EDD-4F1F-AE11-D4A0EFF9B410}" type="slidenum">
              <a:rPr lang="fi-FI" smtClean="0"/>
              <a:pPr>
                <a:defRPr/>
              </a:pPr>
              <a:t>14</a:t>
            </a:fld>
            <a:endParaRPr lang="fi-FI"/>
          </a:p>
        </p:txBody>
      </p:sp>
    </p:spTree>
    <p:extLst>
      <p:ext uri="{BB962C8B-B14F-4D97-AF65-F5344CB8AC3E}">
        <p14:creationId xmlns:p14="http://schemas.microsoft.com/office/powerpoint/2010/main" val="19173326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Dian kuvan paikkamerkki 1"/>
          <p:cNvSpPr>
            <a:spLocks noGrp="1" noRot="1" noChangeAspect="1" noTextEdit="1"/>
          </p:cNvSpPr>
          <p:nvPr>
            <p:ph type="sldImg"/>
          </p:nvPr>
        </p:nvSpPr>
        <p:spPr bwMode="auto">
          <a:noFill/>
          <a:ln>
            <a:solidFill>
              <a:srgbClr val="000000"/>
            </a:solidFill>
            <a:miter lim="800000"/>
            <a:headEnd/>
            <a:tailEnd/>
          </a:ln>
        </p:spPr>
      </p:sp>
      <p:sp>
        <p:nvSpPr>
          <p:cNvPr id="56322" name="Huomautusten paikkamerkki 2"/>
          <p:cNvSpPr>
            <a:spLocks noGrp="1"/>
          </p:cNvSpPr>
          <p:nvPr>
            <p:ph type="body" idx="1"/>
          </p:nvPr>
        </p:nvSpPr>
        <p:spPr bwMode="auto">
          <a:noFill/>
        </p:spPr>
        <p:txBody>
          <a:bodyPr wrap="square" numCol="1" anchor="t" anchorCtr="0" compatLnSpc="1">
            <a:prstTxWarp prst="textNoShape">
              <a:avLst/>
            </a:prstTxWarp>
          </a:bodyPr>
          <a:lstStyle/>
          <a:p>
            <a:r>
              <a:rPr lang="fi-FI" b="1" dirty="0" smtClean="0"/>
              <a:t>Kuormanvarmistus rautatiekuljetuksissa</a:t>
            </a:r>
          </a:p>
          <a:p>
            <a:endParaRPr lang="fi-FI" b="1" dirty="0" smtClean="0"/>
          </a:p>
          <a:p>
            <a:r>
              <a:rPr lang="fi-FI" b="1" i="1" dirty="0" smtClean="0"/>
              <a:t>Vaikuttavat voimat</a:t>
            </a:r>
          </a:p>
          <a:p>
            <a:r>
              <a:rPr lang="fi-FI" b="0" i="0" dirty="0" smtClean="0"/>
              <a:t>Kuljetusvälineiden kiihtyvyyskertoimet kuljetuksen aikana esitetään dian taulukossa, joka on suoraan otettu standardista EN 12195-1:2010.</a:t>
            </a:r>
          </a:p>
          <a:p>
            <a:endParaRPr lang="fi-FI" b="0" i="0" dirty="0" smtClean="0"/>
          </a:p>
          <a:p>
            <a:r>
              <a:rPr lang="fi-FI" b="0" i="0" dirty="0" smtClean="0"/>
              <a:t>Pituussuuntainen kiihtyvyyskerroin</a:t>
            </a:r>
            <a:r>
              <a:rPr lang="fi-FI" b="0" i="0" baseline="0" dirty="0" smtClean="0"/>
              <a:t> molempiin suuntiin on 1 g.  Kuljetuksen aikana esiintyy myös pystysuuntaista kiihtyvyyttä.  Tämän ns. dynaamisen kiihtyvyyden kerroin on ± 0,3 g.</a:t>
            </a:r>
            <a:endParaRPr lang="fi-FI" b="0" i="0" dirty="0" smtClean="0"/>
          </a:p>
          <a:p>
            <a:endParaRPr lang="fi-FI" dirty="0" smtClean="0"/>
          </a:p>
        </p:txBody>
      </p:sp>
      <p:sp>
        <p:nvSpPr>
          <p:cNvPr id="4" name="Dian numeron paikkamerkki 3"/>
          <p:cNvSpPr>
            <a:spLocks noGrp="1"/>
          </p:cNvSpPr>
          <p:nvPr>
            <p:ph type="sldNum" sz="quarter" idx="5"/>
          </p:nvPr>
        </p:nvSpPr>
        <p:spPr/>
        <p:txBody>
          <a:bodyPr/>
          <a:lstStyle/>
          <a:p>
            <a:pPr>
              <a:defRPr/>
            </a:pPr>
            <a:fld id="{27E2B8E6-AF69-435A-99B9-5C1F40323232}" type="slidenum">
              <a:rPr lang="fi-FI" smtClean="0"/>
              <a:pPr>
                <a:defRPr/>
              </a:pPr>
              <a:t>15</a:t>
            </a:fld>
            <a:endParaRPr lang="fi-FI"/>
          </a:p>
        </p:txBody>
      </p:sp>
    </p:spTree>
    <p:extLst>
      <p:ext uri="{BB962C8B-B14F-4D97-AF65-F5344CB8AC3E}">
        <p14:creationId xmlns:p14="http://schemas.microsoft.com/office/powerpoint/2010/main" val="15197791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Dian kuvan paikkamerkki 1"/>
          <p:cNvSpPr>
            <a:spLocks noGrp="1" noRot="1" noChangeAspect="1" noTextEdit="1"/>
          </p:cNvSpPr>
          <p:nvPr>
            <p:ph type="sldImg"/>
          </p:nvPr>
        </p:nvSpPr>
        <p:spPr bwMode="auto">
          <a:noFill/>
          <a:ln>
            <a:solidFill>
              <a:srgbClr val="000000"/>
            </a:solidFill>
            <a:miter lim="800000"/>
            <a:headEnd/>
            <a:tailEnd/>
          </a:ln>
        </p:spPr>
      </p:sp>
      <p:sp>
        <p:nvSpPr>
          <p:cNvPr id="58370" name="Huomautusten paikkamerkki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b="1" dirty="0" err="1" smtClean="0"/>
              <a:t>Kuormanvarmistus</a:t>
            </a:r>
            <a:r>
              <a:rPr lang="en-US" b="1" dirty="0" smtClean="0"/>
              <a:t> </a:t>
            </a:r>
            <a:r>
              <a:rPr lang="en-US" b="1" dirty="0" err="1" smtClean="0"/>
              <a:t>rautatiekuljetuksissa</a:t>
            </a:r>
            <a:endParaRPr lang="en-US" b="1" dirty="0" smtClean="0"/>
          </a:p>
          <a:p>
            <a:endParaRPr lang="fi-FI" b="1" dirty="0" smtClean="0"/>
          </a:p>
          <a:p>
            <a:r>
              <a:rPr lang="fi-FI" b="1" i="1" dirty="0" smtClean="0"/>
              <a:t>Kiihtyvyyskertoimet auto-juna –kuljetuksen aikana</a:t>
            </a:r>
          </a:p>
          <a:p>
            <a:endParaRPr lang="sv-SE" dirty="0" smtClean="0"/>
          </a:p>
          <a:p>
            <a:r>
              <a:rPr lang="sv-SE" dirty="0" smtClean="0"/>
              <a:t>Tässä </a:t>
            </a:r>
            <a:r>
              <a:rPr lang="sv-SE" dirty="0" err="1" smtClean="0"/>
              <a:t>diassa</a:t>
            </a:r>
            <a:r>
              <a:rPr lang="sv-SE" dirty="0" smtClean="0"/>
              <a:t> </a:t>
            </a:r>
            <a:r>
              <a:rPr lang="sv-SE" dirty="0" err="1" smtClean="0"/>
              <a:t>havainnollistetaan</a:t>
            </a:r>
            <a:r>
              <a:rPr lang="sv-SE" baseline="0" dirty="0" smtClean="0"/>
              <a:t> </a:t>
            </a:r>
            <a:r>
              <a:rPr lang="sv-SE" baseline="0" dirty="0" err="1" smtClean="0"/>
              <a:t>vielä</a:t>
            </a:r>
            <a:r>
              <a:rPr lang="sv-SE" baseline="0" dirty="0" smtClean="0"/>
              <a:t> </a:t>
            </a:r>
            <a:r>
              <a:rPr lang="sv-SE" baseline="0" dirty="0" err="1" smtClean="0"/>
              <a:t>kuvan</a:t>
            </a:r>
            <a:r>
              <a:rPr lang="sv-SE" baseline="0" dirty="0" smtClean="0"/>
              <a:t> </a:t>
            </a:r>
            <a:r>
              <a:rPr lang="sv-SE" baseline="0" dirty="0" err="1" smtClean="0"/>
              <a:t>kanssa</a:t>
            </a:r>
            <a:r>
              <a:rPr lang="sv-SE" baseline="0" dirty="0" smtClean="0"/>
              <a:t> </a:t>
            </a:r>
            <a:r>
              <a:rPr lang="sv-SE" baseline="0" dirty="0" err="1" smtClean="0"/>
              <a:t>kuormalle</a:t>
            </a:r>
            <a:r>
              <a:rPr lang="sv-SE" baseline="0" dirty="0" smtClean="0"/>
              <a:t> </a:t>
            </a:r>
            <a:r>
              <a:rPr lang="sv-SE" baseline="0" dirty="0" err="1" smtClean="0"/>
              <a:t>aiheutuvaa</a:t>
            </a:r>
            <a:r>
              <a:rPr lang="sv-SE" baseline="0" dirty="0" smtClean="0"/>
              <a:t> </a:t>
            </a:r>
            <a:r>
              <a:rPr lang="sv-SE" baseline="0" dirty="0" err="1" smtClean="0"/>
              <a:t>kiihtyvyyttä</a:t>
            </a:r>
            <a:r>
              <a:rPr lang="sv-SE" baseline="0" dirty="0" smtClean="0"/>
              <a:t> </a:t>
            </a:r>
            <a:r>
              <a:rPr lang="sv-SE" baseline="0" dirty="0" err="1" smtClean="0"/>
              <a:t>eri</a:t>
            </a:r>
            <a:r>
              <a:rPr lang="sv-SE" baseline="0" dirty="0" smtClean="0"/>
              <a:t> </a:t>
            </a:r>
            <a:r>
              <a:rPr lang="sv-SE" baseline="0" dirty="0" err="1" smtClean="0"/>
              <a:t>suuntiin</a:t>
            </a:r>
            <a:r>
              <a:rPr lang="sv-SE" baseline="0" dirty="0" smtClean="0"/>
              <a:t>.  </a:t>
            </a:r>
            <a:r>
              <a:rPr lang="sv-SE" baseline="0" dirty="0" err="1" smtClean="0"/>
              <a:t>Huomaa</a:t>
            </a:r>
            <a:r>
              <a:rPr lang="sv-SE" baseline="0" dirty="0" smtClean="0"/>
              <a:t>, </a:t>
            </a:r>
            <a:r>
              <a:rPr lang="sv-SE" baseline="0" dirty="0" err="1" smtClean="0"/>
              <a:t>että</a:t>
            </a:r>
            <a:r>
              <a:rPr lang="sv-SE" baseline="0" dirty="0" smtClean="0"/>
              <a:t> </a:t>
            </a:r>
            <a:r>
              <a:rPr lang="sv-SE" baseline="0" dirty="0" err="1" smtClean="0"/>
              <a:t>poikittaissuunnassa</a:t>
            </a:r>
            <a:r>
              <a:rPr lang="sv-SE" baseline="0" dirty="0" smtClean="0"/>
              <a:t> </a:t>
            </a:r>
            <a:r>
              <a:rPr lang="sv-SE" baseline="0" dirty="0" err="1" smtClean="0"/>
              <a:t>kiihtyvysarvot</a:t>
            </a:r>
            <a:r>
              <a:rPr lang="sv-SE" baseline="0" dirty="0" smtClean="0"/>
              <a:t> </a:t>
            </a:r>
            <a:r>
              <a:rPr lang="sv-SE" baseline="0" dirty="0" err="1" smtClean="0"/>
              <a:t>ovat</a:t>
            </a:r>
            <a:r>
              <a:rPr lang="sv-SE" baseline="0" dirty="0" smtClean="0"/>
              <a:t> </a:t>
            </a:r>
            <a:r>
              <a:rPr lang="sv-SE" baseline="0" dirty="0" err="1" smtClean="0"/>
              <a:t>samat</a:t>
            </a:r>
            <a:r>
              <a:rPr lang="sv-SE" baseline="0" dirty="0" smtClean="0"/>
              <a:t> </a:t>
            </a:r>
            <a:r>
              <a:rPr lang="sv-SE" baseline="0" dirty="0" err="1" smtClean="0"/>
              <a:t>kuin</a:t>
            </a:r>
            <a:r>
              <a:rPr lang="sv-SE" baseline="0" dirty="0" smtClean="0"/>
              <a:t> </a:t>
            </a:r>
            <a:r>
              <a:rPr lang="sv-SE" baseline="0" dirty="0" err="1" smtClean="0"/>
              <a:t>autokuljetuksessa</a:t>
            </a:r>
            <a:r>
              <a:rPr lang="sv-SE" baseline="0" dirty="0" smtClean="0"/>
              <a:t>. </a:t>
            </a:r>
            <a:endParaRPr lang="sv-SE" dirty="0" smtClean="0"/>
          </a:p>
          <a:p>
            <a:endParaRPr lang="sv-SE" dirty="0" smtClean="0"/>
          </a:p>
        </p:txBody>
      </p:sp>
      <p:sp>
        <p:nvSpPr>
          <p:cNvPr id="4" name="Dian numeron paikkamerkki 3"/>
          <p:cNvSpPr>
            <a:spLocks noGrp="1"/>
          </p:cNvSpPr>
          <p:nvPr>
            <p:ph type="sldNum" sz="quarter" idx="5"/>
          </p:nvPr>
        </p:nvSpPr>
        <p:spPr/>
        <p:txBody>
          <a:bodyPr/>
          <a:lstStyle/>
          <a:p>
            <a:pPr>
              <a:defRPr/>
            </a:pPr>
            <a:fld id="{4A0CFDA3-363E-4FB8-8DF9-C0C50CAE291F}" type="slidenum">
              <a:rPr lang="fi-FI" smtClean="0"/>
              <a:pPr>
                <a:defRPr/>
              </a:pPr>
              <a:t>16</a:t>
            </a:fld>
            <a:endParaRPr lang="fi-FI"/>
          </a:p>
        </p:txBody>
      </p:sp>
    </p:spTree>
    <p:extLst>
      <p:ext uri="{BB962C8B-B14F-4D97-AF65-F5344CB8AC3E}">
        <p14:creationId xmlns:p14="http://schemas.microsoft.com/office/powerpoint/2010/main" val="42866038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Dian kuvan paikkamerkki 1"/>
          <p:cNvSpPr>
            <a:spLocks noGrp="1" noRot="1" noChangeAspect="1" noTextEdit="1"/>
          </p:cNvSpPr>
          <p:nvPr>
            <p:ph type="sldImg"/>
          </p:nvPr>
        </p:nvSpPr>
        <p:spPr bwMode="auto">
          <a:noFill/>
          <a:ln>
            <a:solidFill>
              <a:srgbClr val="000000"/>
            </a:solidFill>
            <a:miter lim="800000"/>
            <a:headEnd/>
            <a:tailEnd/>
          </a:ln>
        </p:spPr>
      </p:sp>
      <p:sp>
        <p:nvSpPr>
          <p:cNvPr id="60418" name="Huomautusten paikkamerkki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b="1" dirty="0" err="1" smtClean="0"/>
              <a:t>Kuormanvarmistus</a:t>
            </a:r>
            <a:r>
              <a:rPr lang="en-US" b="1" dirty="0" smtClean="0"/>
              <a:t> </a:t>
            </a:r>
            <a:r>
              <a:rPr lang="en-US" b="1" dirty="0" err="1" smtClean="0"/>
              <a:t>rautatiekuljetuksissa</a:t>
            </a:r>
            <a:endParaRPr lang="en-US" b="1" dirty="0" smtClean="0"/>
          </a:p>
          <a:p>
            <a:endParaRPr lang="en-US" b="1" dirty="0" smtClean="0"/>
          </a:p>
          <a:p>
            <a:r>
              <a:rPr lang="en-US" b="1" dirty="0" smtClean="0"/>
              <a:t>Load distribution in a container</a:t>
            </a:r>
          </a:p>
          <a:p>
            <a:r>
              <a:rPr lang="en-US" dirty="0" err="1" smtClean="0"/>
              <a:t>Kontissa</a:t>
            </a:r>
            <a:r>
              <a:rPr lang="en-US" dirty="0" smtClean="0"/>
              <a:t> </a:t>
            </a:r>
            <a:r>
              <a:rPr lang="en-US" dirty="0" err="1" smtClean="0"/>
              <a:t>kuorman</a:t>
            </a:r>
            <a:r>
              <a:rPr lang="en-US" dirty="0" smtClean="0"/>
              <a:t> </a:t>
            </a:r>
            <a:r>
              <a:rPr lang="en-US" dirty="0" err="1" smtClean="0"/>
              <a:t>painojakauma</a:t>
            </a:r>
            <a:r>
              <a:rPr lang="en-US" dirty="0" smtClean="0"/>
              <a:t> </a:t>
            </a:r>
            <a:r>
              <a:rPr lang="en-US" dirty="0" err="1" smtClean="0"/>
              <a:t>tulee</a:t>
            </a:r>
            <a:r>
              <a:rPr lang="en-US" dirty="0" smtClean="0"/>
              <a:t> olla </a:t>
            </a:r>
            <a:r>
              <a:rPr lang="en-US" dirty="0" err="1" smtClean="0"/>
              <a:t>maksimissaan</a:t>
            </a:r>
            <a:r>
              <a:rPr lang="en-US" dirty="0" smtClean="0"/>
              <a:t> 60 % </a:t>
            </a:r>
            <a:r>
              <a:rPr lang="en-US" dirty="0" err="1" smtClean="0"/>
              <a:t>kontin</a:t>
            </a:r>
            <a:r>
              <a:rPr lang="en-US" dirty="0" smtClean="0"/>
              <a:t> </a:t>
            </a:r>
            <a:r>
              <a:rPr lang="en-US" dirty="0" err="1" smtClean="0"/>
              <a:t>ensimmäisellä</a:t>
            </a:r>
            <a:r>
              <a:rPr lang="en-US" dirty="0" smtClean="0"/>
              <a:t> </a:t>
            </a:r>
            <a:r>
              <a:rPr lang="en-US" dirty="0" err="1" smtClean="0"/>
              <a:t>puolikkaalla</a:t>
            </a:r>
            <a:r>
              <a:rPr lang="en-US" dirty="0" smtClean="0"/>
              <a:t> </a:t>
            </a:r>
            <a:r>
              <a:rPr lang="en-US" dirty="0" err="1" smtClean="0"/>
              <a:t>ja</a:t>
            </a:r>
            <a:r>
              <a:rPr lang="en-US" dirty="0" smtClean="0"/>
              <a:t> </a:t>
            </a:r>
            <a:r>
              <a:rPr lang="en-US" dirty="0" err="1" smtClean="0"/>
              <a:t>minimissään</a:t>
            </a:r>
            <a:r>
              <a:rPr lang="en-US" dirty="0" smtClean="0"/>
              <a:t> 40 % </a:t>
            </a:r>
            <a:r>
              <a:rPr lang="en-US" dirty="0" err="1" smtClean="0"/>
              <a:t>toisella</a:t>
            </a:r>
            <a:r>
              <a:rPr lang="en-US" dirty="0" smtClean="0"/>
              <a:t> </a:t>
            </a:r>
            <a:r>
              <a:rPr lang="en-US" dirty="0" err="1" smtClean="0"/>
              <a:t>puolikkaalla</a:t>
            </a:r>
            <a:r>
              <a:rPr lang="en-US" dirty="0" smtClean="0"/>
              <a:t>.  </a:t>
            </a:r>
          </a:p>
          <a:p>
            <a:endParaRPr lang="en-US" dirty="0" smtClean="0"/>
          </a:p>
          <a:p>
            <a:pPr marL="0" marR="0" indent="0" algn="l" defTabSz="914400" rtl="0" eaLnBrk="0" fontAlgn="base" latinLnBrk="0" hangingPunct="0">
              <a:lnSpc>
                <a:spcPct val="100000"/>
              </a:lnSpc>
              <a:spcBef>
                <a:spcPct val="30000"/>
              </a:spcBef>
              <a:spcAft>
                <a:spcPct val="0"/>
              </a:spcAft>
              <a:buClrTx/>
              <a:buSzTx/>
              <a:buFontTx/>
              <a:buNone/>
              <a:tabLst/>
              <a:defRPr/>
            </a:pPr>
            <a:r>
              <a:rPr lang="fi-FI" sz="1200" dirty="0" smtClean="0">
                <a:cs typeface="Times New Roman" pitchFamily="18" charset="0"/>
              </a:rPr>
              <a:t>Kuormausohjeet esittävät myös, että kuorman painopisteen tulee olla mahdollisimman alhaalla.  Tähän annetaan</a:t>
            </a:r>
            <a:r>
              <a:rPr lang="fi-FI" sz="1200" baseline="0" dirty="0" smtClean="0">
                <a:cs typeface="Times New Roman" pitchFamily="18" charset="0"/>
              </a:rPr>
              <a:t> yleensä ohje, että kevyt tavara painavan päälle ja kuiva tavara paljon nestettä sisältävän päälle. </a:t>
            </a:r>
            <a:endParaRPr lang="fi-FI" sz="1200" dirty="0" smtClean="0">
              <a:cs typeface="Times New Roman" pitchFamily="18" charset="0"/>
            </a:endParaRPr>
          </a:p>
          <a:p>
            <a:endParaRPr lang="en-US" dirty="0" smtClean="0"/>
          </a:p>
          <a:p>
            <a:endParaRPr lang="en-US" dirty="0" smtClean="0"/>
          </a:p>
          <a:p>
            <a:endParaRPr lang="en-US" dirty="0" smtClean="0"/>
          </a:p>
          <a:p>
            <a:r>
              <a:rPr lang="en-US" dirty="0" smtClean="0"/>
              <a:t>Nils	7.5.2013</a:t>
            </a:r>
          </a:p>
          <a:p>
            <a:r>
              <a:rPr lang="en-US" dirty="0" smtClean="0"/>
              <a:t>Suggest corrections:</a:t>
            </a:r>
          </a:p>
          <a:p>
            <a:r>
              <a:rPr lang="en-US" dirty="0" smtClean="0"/>
              <a:t>- </a:t>
            </a:r>
          </a:p>
          <a:p>
            <a:r>
              <a:rPr lang="en-US" dirty="0" smtClean="0"/>
              <a:t>- I have added the picture we use for this reason.</a:t>
            </a:r>
          </a:p>
          <a:p>
            <a:endParaRPr lang="en-US" dirty="0" smtClean="0"/>
          </a:p>
          <a:p>
            <a:r>
              <a:rPr lang="en-US" dirty="0" smtClean="0"/>
              <a:t>The text may be a little more detailed.</a:t>
            </a:r>
            <a:endParaRPr lang="fi-FI" dirty="0" smtClean="0"/>
          </a:p>
        </p:txBody>
      </p:sp>
      <p:sp>
        <p:nvSpPr>
          <p:cNvPr id="4" name="Dian numeron paikkamerkki 3"/>
          <p:cNvSpPr>
            <a:spLocks noGrp="1"/>
          </p:cNvSpPr>
          <p:nvPr>
            <p:ph type="sldNum" sz="quarter" idx="5"/>
          </p:nvPr>
        </p:nvSpPr>
        <p:spPr/>
        <p:txBody>
          <a:bodyPr/>
          <a:lstStyle/>
          <a:p>
            <a:pPr>
              <a:defRPr/>
            </a:pPr>
            <a:fld id="{2C4C5AD5-6F60-4AB5-9156-262B3A320C6D}" type="slidenum">
              <a:rPr lang="fi-FI" smtClean="0"/>
              <a:pPr>
                <a:defRPr/>
              </a:pPr>
              <a:t>17</a:t>
            </a:fld>
            <a:endParaRPr lang="fi-FI"/>
          </a:p>
        </p:txBody>
      </p:sp>
    </p:spTree>
    <p:extLst>
      <p:ext uri="{BB962C8B-B14F-4D97-AF65-F5344CB8AC3E}">
        <p14:creationId xmlns:p14="http://schemas.microsoft.com/office/powerpoint/2010/main" val="30237485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Dian kuvan paikkamerkki 1"/>
          <p:cNvSpPr>
            <a:spLocks noGrp="1" noRot="1" noChangeAspect="1" noTextEdit="1"/>
          </p:cNvSpPr>
          <p:nvPr>
            <p:ph type="sldImg"/>
          </p:nvPr>
        </p:nvSpPr>
        <p:spPr bwMode="auto">
          <a:noFill/>
          <a:ln>
            <a:solidFill>
              <a:srgbClr val="000000"/>
            </a:solidFill>
            <a:miter lim="800000"/>
            <a:headEnd/>
            <a:tailEnd/>
          </a:ln>
        </p:spPr>
      </p:sp>
      <p:sp>
        <p:nvSpPr>
          <p:cNvPr id="62466" name="Huomautusten paikkamerkki 2"/>
          <p:cNvSpPr>
            <a:spLocks noGrp="1"/>
          </p:cNvSpPr>
          <p:nvPr>
            <p:ph type="body" idx="1"/>
          </p:nvPr>
        </p:nvSpPr>
        <p:spPr bwMode="auto">
          <a:noFill/>
        </p:spPr>
        <p:txBody>
          <a:bodyPr wrap="square" numCol="1" anchor="t" anchorCtr="0" compatLnSpc="1">
            <a:prstTxWarp prst="textNoShape">
              <a:avLst/>
            </a:prstTxWarp>
          </a:bodyPr>
          <a:lstStyle/>
          <a:p>
            <a:pPr>
              <a:lnSpc>
                <a:spcPct val="90000"/>
              </a:lnSpc>
              <a:spcBef>
                <a:spcPct val="0"/>
              </a:spcBef>
            </a:pPr>
            <a:r>
              <a:rPr lang="fi-FI" b="1" dirty="0" smtClean="0"/>
              <a:t>Kuormanvarmistus rautatiekuljetuksissa</a:t>
            </a:r>
          </a:p>
          <a:p>
            <a:pPr>
              <a:lnSpc>
                <a:spcPct val="90000"/>
              </a:lnSpc>
              <a:spcBef>
                <a:spcPct val="0"/>
              </a:spcBef>
            </a:pPr>
            <a:endParaRPr lang="en-US" b="1" dirty="0" smtClean="0"/>
          </a:p>
          <a:p>
            <a:pPr>
              <a:lnSpc>
                <a:spcPct val="90000"/>
              </a:lnSpc>
              <a:spcBef>
                <a:spcPct val="0"/>
              </a:spcBef>
            </a:pPr>
            <a:r>
              <a:rPr lang="fi-FI" b="1" dirty="0" smtClean="0">
                <a:solidFill>
                  <a:schemeClr val="tx2"/>
                </a:solidFill>
              </a:rPr>
              <a:t>Kuormanvarmistusmenetelmiä</a:t>
            </a:r>
          </a:p>
          <a:p>
            <a:pPr>
              <a:lnSpc>
                <a:spcPct val="90000"/>
              </a:lnSpc>
              <a:spcBef>
                <a:spcPct val="0"/>
              </a:spcBef>
            </a:pPr>
            <a:endParaRPr lang="en-US" b="1" dirty="0" smtClean="0"/>
          </a:p>
          <a:p>
            <a:pPr>
              <a:lnSpc>
                <a:spcPct val="90000"/>
              </a:lnSpc>
              <a:spcBef>
                <a:spcPct val="0"/>
              </a:spcBef>
            </a:pPr>
            <a:r>
              <a:rPr lang="fi-FI" sz="300" dirty="0" smtClean="0"/>
              <a:t>Kuvat esittävät eri varmistusmenetelmiä.  Perusmenetelmä on tukeminen lisätarvikkeiden kanssa tai ilman. Kun tukeminen ei ole riittävä menetelmä estämään kuormaa liukumasta ja kaatumasta, seuraava vaihe on täydentää tukemista sidonnalla tai käyttää vain sitomista</a:t>
            </a:r>
            <a:r>
              <a:rPr lang="en-GB" sz="300" dirty="0" smtClean="0"/>
              <a:t>. </a:t>
            </a:r>
            <a:r>
              <a:rPr lang="en-GB" sz="300" dirty="0" err="1" smtClean="0"/>
              <a:t>Kuormanvarmistusmenetelmien</a:t>
            </a:r>
            <a:r>
              <a:rPr lang="en-GB" sz="300" dirty="0" smtClean="0"/>
              <a:t> </a:t>
            </a:r>
            <a:r>
              <a:rPr lang="en-GB" sz="300" dirty="0" err="1" smtClean="0"/>
              <a:t>tulee</a:t>
            </a:r>
            <a:r>
              <a:rPr lang="en-GB" sz="300" dirty="0" smtClean="0"/>
              <a:t> </a:t>
            </a:r>
            <a:r>
              <a:rPr lang="en-GB" sz="300" dirty="0" err="1" smtClean="0"/>
              <a:t>taata</a:t>
            </a:r>
            <a:r>
              <a:rPr lang="en-GB" sz="300" dirty="0" smtClean="0"/>
              <a:t>, </a:t>
            </a:r>
            <a:r>
              <a:rPr lang="en-GB" sz="300" dirty="0" err="1" smtClean="0"/>
              <a:t>että</a:t>
            </a:r>
            <a:r>
              <a:rPr lang="en-GB" sz="300" dirty="0" smtClean="0"/>
              <a:t> </a:t>
            </a:r>
            <a:r>
              <a:rPr lang="en-GB" sz="300" dirty="0" err="1" smtClean="0"/>
              <a:t>kuorma</a:t>
            </a:r>
            <a:r>
              <a:rPr lang="en-GB" sz="300" dirty="0" smtClean="0"/>
              <a:t> </a:t>
            </a:r>
            <a:r>
              <a:rPr lang="en-GB" sz="300" dirty="0" err="1" smtClean="0"/>
              <a:t>pysyy</a:t>
            </a:r>
            <a:r>
              <a:rPr lang="en-GB" sz="300" dirty="0" smtClean="0"/>
              <a:t> </a:t>
            </a:r>
            <a:r>
              <a:rPr lang="en-GB" sz="300" dirty="0" err="1" smtClean="0"/>
              <a:t>varmistettuna</a:t>
            </a:r>
            <a:r>
              <a:rPr lang="en-GB" sz="300" dirty="0" smtClean="0"/>
              <a:t> </a:t>
            </a:r>
            <a:r>
              <a:rPr lang="en-GB" sz="300" dirty="0" err="1" smtClean="0"/>
              <a:t>kuljetusketjun</a:t>
            </a:r>
            <a:r>
              <a:rPr lang="en-GB" sz="300" dirty="0" smtClean="0"/>
              <a:t> </a:t>
            </a:r>
            <a:r>
              <a:rPr lang="en-GB" sz="300" dirty="0" err="1" smtClean="0"/>
              <a:t>kaikissa</a:t>
            </a:r>
            <a:r>
              <a:rPr lang="en-GB" sz="300" dirty="0" smtClean="0"/>
              <a:t> </a:t>
            </a:r>
            <a:r>
              <a:rPr lang="en-GB" sz="300" dirty="0" err="1" smtClean="0"/>
              <a:t>vaiheissa</a:t>
            </a:r>
            <a:r>
              <a:rPr lang="en-GB" sz="300" dirty="0" smtClean="0"/>
              <a:t>.</a:t>
            </a:r>
            <a:endParaRPr lang="sv-SE" sz="300" dirty="0" smtClean="0"/>
          </a:p>
          <a:p>
            <a:pPr>
              <a:lnSpc>
                <a:spcPct val="90000"/>
              </a:lnSpc>
              <a:spcBef>
                <a:spcPct val="0"/>
              </a:spcBef>
            </a:pPr>
            <a:r>
              <a:rPr lang="en-GB" sz="300" b="1" i="1" dirty="0" smtClean="0"/>
              <a:t> </a:t>
            </a:r>
            <a:endParaRPr lang="sv-SE" sz="300" dirty="0" smtClean="0"/>
          </a:p>
          <a:p>
            <a:pPr>
              <a:lnSpc>
                <a:spcPct val="90000"/>
              </a:lnSpc>
              <a:spcBef>
                <a:spcPct val="0"/>
              </a:spcBef>
            </a:pPr>
            <a:r>
              <a:rPr lang="fi-FI" sz="300" b="1" i="1" dirty="0" smtClean="0"/>
              <a:t>Lukitseminen</a:t>
            </a:r>
            <a:endParaRPr lang="fi-FI" sz="300" dirty="0" smtClean="0"/>
          </a:p>
          <a:p>
            <a:pPr>
              <a:lnSpc>
                <a:spcPct val="90000"/>
              </a:lnSpc>
              <a:spcBef>
                <a:spcPct val="0"/>
              </a:spcBef>
            </a:pPr>
            <a:r>
              <a:rPr lang="fi-FI" sz="300" dirty="0" smtClean="0"/>
              <a:t>Rahtikontin lukitseminen ajoneuvoon tai merialukseen kierrelukolla on tyypillinen tapa lukita.</a:t>
            </a:r>
            <a:r>
              <a:rPr lang="en-GB" sz="300" dirty="0" smtClean="0"/>
              <a:t> </a:t>
            </a:r>
            <a:endParaRPr lang="sv-SE" sz="300" dirty="0" smtClean="0"/>
          </a:p>
          <a:p>
            <a:pPr>
              <a:lnSpc>
                <a:spcPct val="90000"/>
              </a:lnSpc>
              <a:spcBef>
                <a:spcPct val="0"/>
              </a:spcBef>
            </a:pPr>
            <a:r>
              <a:rPr lang="en-GB" sz="300" dirty="0" smtClean="0"/>
              <a:t> </a:t>
            </a:r>
            <a:endParaRPr lang="sv-SE" sz="300" dirty="0" smtClean="0"/>
          </a:p>
          <a:p>
            <a:pPr>
              <a:lnSpc>
                <a:spcPct val="90000"/>
              </a:lnSpc>
              <a:spcBef>
                <a:spcPct val="0"/>
              </a:spcBef>
            </a:pPr>
            <a:r>
              <a:rPr lang="fi-FI" sz="300" b="1" i="1" dirty="0" smtClean="0"/>
              <a:t>Tukeminen</a:t>
            </a:r>
            <a:endParaRPr lang="fi-FI" sz="300" dirty="0" smtClean="0"/>
          </a:p>
          <a:p>
            <a:pPr>
              <a:lnSpc>
                <a:spcPct val="90000"/>
              </a:lnSpc>
              <a:spcBef>
                <a:spcPct val="0"/>
              </a:spcBef>
            </a:pPr>
            <a:r>
              <a:rPr lang="fi-FI" sz="300" dirty="0" smtClean="0"/>
              <a:t>Ajoneuvon eri osiin tukeminen merkitsee, että kuorma sijoitetaan etupäätyä tai sivuseiniä vasten. Jos lasti sisältää useita kuormayksiköitä,  ne   pitää kuormata niin lähelle toisiaan kuin mahdollista. Tyhjää tilaa saattaa muodostua tavaroiden muodon takia ja tyhjä tila tulee täyttää lavoilla tai ahtaussäkeillä. Kuorman liukumisen estämiseksi valitaan ensisijaisesti tukeminen.  Jos tuenta ulottuu kuorman painopisteen tasolle tai yli, silloin tuenta estää myös kaatumisen. Tuentaa tulisi käyttää niin paljon kuin mahdollista.</a:t>
            </a:r>
            <a:r>
              <a:rPr lang="en-GB" sz="300" dirty="0" smtClean="0"/>
              <a:t>   </a:t>
            </a:r>
            <a:endParaRPr lang="sv-SE" sz="300" dirty="0" smtClean="0"/>
          </a:p>
          <a:p>
            <a:pPr>
              <a:lnSpc>
                <a:spcPct val="90000"/>
              </a:lnSpc>
              <a:spcBef>
                <a:spcPct val="0"/>
              </a:spcBef>
            </a:pPr>
            <a:r>
              <a:rPr lang="en-GB" sz="300" dirty="0" smtClean="0"/>
              <a:t> </a:t>
            </a:r>
            <a:endParaRPr lang="sv-SE" sz="300" dirty="0" smtClean="0"/>
          </a:p>
          <a:p>
            <a:pPr>
              <a:lnSpc>
                <a:spcPct val="90000"/>
              </a:lnSpc>
              <a:spcBef>
                <a:spcPct val="0"/>
              </a:spcBef>
            </a:pPr>
            <a:r>
              <a:rPr lang="fi-FI" sz="300" b="1" i="1" dirty="0" smtClean="0"/>
              <a:t>Ylitsesidonta</a:t>
            </a:r>
            <a:endParaRPr lang="fi-FI" sz="300" dirty="0" smtClean="0"/>
          </a:p>
          <a:p>
            <a:pPr>
              <a:lnSpc>
                <a:spcPct val="90000"/>
              </a:lnSpc>
              <a:spcBef>
                <a:spcPct val="0"/>
              </a:spcBef>
            </a:pPr>
            <a:r>
              <a:rPr lang="fi-FI" sz="300" dirty="0" smtClean="0"/>
              <a:t>Standardissa EN 12195-1:2010 ylitsesidonta on muutettu nimeksi kitkasidonta.  Ylitsesidonnassa sidontavyö asetetaan kuorman yli ja sen tarkoituksena on lisätä painetta kuorman ja lattian väliin, jolloin kitka lisääntyy.  Tämä on hyvä varmistusmenetelmä, mutta sillä on merkittävä rajoite.  Sidonta on tehokkain silloin, kun vyön ja lattian välinen kulma on 90</a:t>
            </a:r>
            <a:r>
              <a:rPr lang="fi-FI" sz="300" dirty="0" smtClean="0">
                <a:sym typeface="Symbol" pitchFamily="18" charset="2"/>
              </a:rPr>
              <a:t></a:t>
            </a:r>
            <a:r>
              <a:rPr lang="fi-FI" sz="300" dirty="0" smtClean="0"/>
              <a:t>.  Jos kulma pienenee, sidonta menettää tehokkuuttaan.  Tämän projektin tuotoksena tehdyssä sidonnan pikaoppaassa olevat arvot pätevät kulmille 75-90</a:t>
            </a:r>
            <a:r>
              <a:rPr lang="fi-FI" sz="300" dirty="0" smtClean="0">
                <a:sym typeface="Symbol" pitchFamily="18" charset="2"/>
              </a:rPr>
              <a:t></a:t>
            </a:r>
            <a:r>
              <a:rPr lang="fi-FI" sz="300" dirty="0" smtClean="0"/>
              <a:t>.  Jos kulma on välillä 30-75</a:t>
            </a:r>
            <a:r>
              <a:rPr lang="fi-FI" sz="300" dirty="0" smtClean="0">
                <a:sym typeface="Symbol" pitchFamily="18" charset="2"/>
              </a:rPr>
              <a:t></a:t>
            </a:r>
            <a:r>
              <a:rPr lang="fi-FI" sz="300" dirty="0" smtClean="0"/>
              <a:t> sidontavälineiden lukumäärä täytyy kaksinkertaistaa. Jos kulma on alle 30</a:t>
            </a:r>
            <a:r>
              <a:rPr lang="fi-FI" sz="300" dirty="0" smtClean="0">
                <a:sym typeface="Symbol" pitchFamily="18" charset="2"/>
              </a:rPr>
              <a:t>, toinen sidontamenetelmä tulee valita. Sidontavyön sijoittaminen on myös tärkeä, ensisijaisesti sen takia, että silloin estetään mahdollinen kaatuminen eteenpäin/taaksepäin.  Kun yhtä sidontavyötä käytetään, se tulee sijoittaa kuorman keskelle</a:t>
            </a:r>
            <a:r>
              <a:rPr lang="en-GB" sz="300" dirty="0" smtClean="0">
                <a:sym typeface="Symbol" pitchFamily="18" charset="2"/>
              </a:rPr>
              <a:t>.</a:t>
            </a:r>
          </a:p>
          <a:p>
            <a:pPr>
              <a:lnSpc>
                <a:spcPct val="90000"/>
              </a:lnSpc>
              <a:spcBef>
                <a:spcPct val="0"/>
              </a:spcBef>
            </a:pPr>
            <a:endParaRPr lang="sv-SE" sz="300" dirty="0" smtClean="0"/>
          </a:p>
          <a:p>
            <a:pPr>
              <a:lnSpc>
                <a:spcPct val="90000"/>
              </a:lnSpc>
              <a:spcBef>
                <a:spcPct val="0"/>
              </a:spcBef>
            </a:pPr>
            <a:r>
              <a:rPr lang="en-GB" sz="300" dirty="0" smtClean="0"/>
              <a:t> </a:t>
            </a:r>
            <a:endParaRPr lang="sv-SE" sz="300" dirty="0" smtClean="0"/>
          </a:p>
          <a:p>
            <a:pPr>
              <a:lnSpc>
                <a:spcPct val="90000"/>
              </a:lnSpc>
              <a:spcBef>
                <a:spcPct val="0"/>
              </a:spcBef>
            </a:pPr>
            <a:r>
              <a:rPr lang="fi-FI" sz="300" b="1" i="1" dirty="0" smtClean="0"/>
              <a:t>Silmukkasidonta</a:t>
            </a:r>
            <a:endParaRPr lang="fi-FI" sz="300" dirty="0" smtClean="0"/>
          </a:p>
          <a:p>
            <a:pPr>
              <a:lnSpc>
                <a:spcPct val="90000"/>
              </a:lnSpc>
              <a:spcBef>
                <a:spcPct val="0"/>
              </a:spcBef>
            </a:pPr>
            <a:r>
              <a:rPr lang="fi-FI" sz="300" dirty="0" smtClean="0"/>
              <a:t>Silmukkasidonta estää kuorman liukumisen ja kaatumisen sivullepäin.  Silmukkasidonta saadaan kahdella sidontavyöllä. Minimissään yksi pari kuormalohkoa kohden tulee käyttää. Kun pitkä kuormalohko varmistetaan silmukkasidonnalla, kaksi paria sidontavöitä tulee käyttää estääkseen kuormaa kääntymästä</a:t>
            </a:r>
            <a:r>
              <a:rPr lang="en-GB" sz="300" dirty="0" smtClean="0"/>
              <a:t>. </a:t>
            </a:r>
          </a:p>
          <a:p>
            <a:pPr>
              <a:lnSpc>
                <a:spcPct val="90000"/>
              </a:lnSpc>
              <a:spcBef>
                <a:spcPct val="0"/>
              </a:spcBef>
            </a:pPr>
            <a:r>
              <a:rPr lang="en-GB" sz="300" b="1" i="1" dirty="0" smtClean="0"/>
              <a:t> </a:t>
            </a:r>
            <a:endParaRPr lang="sv-SE" sz="300" dirty="0" smtClean="0"/>
          </a:p>
          <a:p>
            <a:pPr>
              <a:lnSpc>
                <a:spcPct val="90000"/>
              </a:lnSpc>
              <a:spcBef>
                <a:spcPct val="0"/>
              </a:spcBef>
            </a:pPr>
            <a:r>
              <a:rPr lang="fi-FI" sz="300" b="1" i="1" dirty="0" smtClean="0"/>
              <a:t>Valjassidonta</a:t>
            </a:r>
            <a:endParaRPr lang="fi-FI" sz="300" dirty="0" smtClean="0"/>
          </a:p>
          <a:p>
            <a:pPr>
              <a:lnSpc>
                <a:spcPct val="90000"/>
              </a:lnSpc>
              <a:spcBef>
                <a:spcPct val="0"/>
              </a:spcBef>
            </a:pPr>
            <a:r>
              <a:rPr lang="fi-FI" sz="300" dirty="0" smtClean="0"/>
              <a:t>Valjassidontaa käytetään pääasiassa estämään kuorma liukumasta ja kaatumasta eteenpäin ja taaksepäin.  Tällä sidonnalla voidaan ratkaista monia kuormausongelmia, erityisesti kun kuorma sijoitetaan toiseksi kerrokseksi eikä sitä voi tukea. Usein ylempää kuormakerrosta ei voi sijoittaa etupäätyä vasten akselipainojen ylittymisen takia.  Valjassidonta on silloin hyvä ratkaisu</a:t>
            </a:r>
            <a:r>
              <a:rPr lang="en-GB" sz="300" dirty="0" smtClean="0"/>
              <a:t>. </a:t>
            </a:r>
            <a:endParaRPr lang="sv-SE" sz="300" dirty="0" smtClean="0"/>
          </a:p>
          <a:p>
            <a:pPr>
              <a:lnSpc>
                <a:spcPct val="90000"/>
              </a:lnSpc>
              <a:spcBef>
                <a:spcPct val="0"/>
              </a:spcBef>
            </a:pPr>
            <a:r>
              <a:rPr lang="en-GB" sz="300" dirty="0" smtClean="0"/>
              <a:t> </a:t>
            </a:r>
            <a:endParaRPr lang="sv-SE" sz="300" dirty="0" smtClean="0"/>
          </a:p>
          <a:p>
            <a:pPr>
              <a:lnSpc>
                <a:spcPct val="90000"/>
              </a:lnSpc>
              <a:spcBef>
                <a:spcPct val="0"/>
              </a:spcBef>
            </a:pPr>
            <a:r>
              <a:rPr lang="fi-FI" sz="300" dirty="0" smtClean="0"/>
              <a:t>Valjassidonta voidaan tehdä monella eri tavalla, mutta yleistä on, että sidontavälineen ja lattian välinen kulma on mahdollisimman pieni.  Valjassidonta menettää nopeasti tehokkuutensa, jos kulma on suuri. Pikaoppaassa olevien taulukoiden arvot ovat kulmille, jotka ovat alle 45</a:t>
            </a:r>
            <a:r>
              <a:rPr lang="fi-FI" sz="300" baseline="30000" dirty="0" smtClean="0"/>
              <a:t>o</a:t>
            </a:r>
            <a:r>
              <a:rPr lang="en-GB" sz="300" dirty="0" smtClean="0"/>
              <a:t>.  </a:t>
            </a:r>
          </a:p>
          <a:p>
            <a:pPr>
              <a:lnSpc>
                <a:spcPct val="90000"/>
              </a:lnSpc>
              <a:spcBef>
                <a:spcPct val="0"/>
              </a:spcBef>
            </a:pPr>
            <a:endParaRPr lang="sv-SE" sz="300" dirty="0" smtClean="0"/>
          </a:p>
          <a:p>
            <a:pPr>
              <a:lnSpc>
                <a:spcPct val="90000"/>
              </a:lnSpc>
              <a:spcBef>
                <a:spcPct val="0"/>
              </a:spcBef>
            </a:pPr>
            <a:r>
              <a:rPr lang="fi-FI" sz="300" b="1" i="1" dirty="0" smtClean="0"/>
              <a:t>Suorasidonta (Ristikkäissidonta</a:t>
            </a:r>
            <a:r>
              <a:rPr lang="en-GB" sz="300" b="1" i="1" dirty="0" smtClean="0"/>
              <a:t>)</a:t>
            </a:r>
            <a:endParaRPr lang="sv-SE" sz="300" dirty="0" smtClean="0"/>
          </a:p>
          <a:p>
            <a:pPr>
              <a:lnSpc>
                <a:spcPct val="90000"/>
              </a:lnSpc>
              <a:spcBef>
                <a:spcPct val="0"/>
              </a:spcBef>
            </a:pPr>
            <a:endParaRPr lang="en-GB" sz="300" dirty="0" smtClean="0"/>
          </a:p>
          <a:p>
            <a:pPr>
              <a:lnSpc>
                <a:spcPct val="90000"/>
              </a:lnSpc>
              <a:spcBef>
                <a:spcPct val="0"/>
              </a:spcBef>
            </a:pPr>
            <a:r>
              <a:rPr lang="fi-FI" sz="300" dirty="0" smtClean="0"/>
              <a:t>Standardissa EN 12195-1:2010 suorasidontatyyppejä ovat vinosidonta ja ristikkäissidonta. Suorasidontaa käytetään ensisijaisesti suurten koneiden varmistuksessa ja kuormien, joihin voidaan kiinnittää sidontaväline.  Suorasidonta estää sekä liukumisen ja kaatumisen. Riippuen kuormassa olevan sidontapisteen ja lattiassa olevan sidontapisteen muodostamasta kulmasta kaatumisen estämisen vaikutus on erilainen kuin liukumisen</a:t>
            </a:r>
            <a:r>
              <a:rPr lang="en-GB" sz="300" dirty="0" smtClean="0"/>
              <a:t>. </a:t>
            </a:r>
            <a:endParaRPr lang="en-US" sz="300" dirty="0" smtClean="0"/>
          </a:p>
          <a:p>
            <a:pPr>
              <a:lnSpc>
                <a:spcPct val="90000"/>
              </a:lnSpc>
            </a:pPr>
            <a:endParaRPr lang="en-US" dirty="0" smtClean="0"/>
          </a:p>
          <a:p>
            <a:pPr>
              <a:lnSpc>
                <a:spcPct val="90000"/>
              </a:lnSpc>
            </a:pPr>
            <a:endParaRPr lang="en-US" dirty="0" smtClean="0"/>
          </a:p>
          <a:p>
            <a:pPr>
              <a:lnSpc>
                <a:spcPct val="90000"/>
              </a:lnSpc>
            </a:pPr>
            <a:endParaRPr lang="en-US" dirty="0" smtClean="0"/>
          </a:p>
        </p:txBody>
      </p:sp>
      <p:sp>
        <p:nvSpPr>
          <p:cNvPr id="4" name="Dian numeron paikkamerkki 3"/>
          <p:cNvSpPr>
            <a:spLocks noGrp="1"/>
          </p:cNvSpPr>
          <p:nvPr>
            <p:ph type="sldNum" sz="quarter" idx="5"/>
          </p:nvPr>
        </p:nvSpPr>
        <p:spPr/>
        <p:txBody>
          <a:bodyPr/>
          <a:lstStyle/>
          <a:p>
            <a:pPr>
              <a:defRPr/>
            </a:pPr>
            <a:fld id="{7F04BE4E-7689-45EB-BD59-70482EA3DD61}" type="slidenum">
              <a:rPr lang="fi-FI" smtClean="0"/>
              <a:pPr>
                <a:defRPr/>
              </a:pPr>
              <a:t>18</a:t>
            </a:fld>
            <a:endParaRPr lang="fi-FI"/>
          </a:p>
        </p:txBody>
      </p:sp>
    </p:spTree>
    <p:extLst>
      <p:ext uri="{BB962C8B-B14F-4D97-AF65-F5344CB8AC3E}">
        <p14:creationId xmlns:p14="http://schemas.microsoft.com/office/powerpoint/2010/main" val="27206302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Dian kuvan paikkamerkki 1"/>
          <p:cNvSpPr>
            <a:spLocks noGrp="1" noRot="1" noChangeAspect="1" noTextEdit="1"/>
          </p:cNvSpPr>
          <p:nvPr>
            <p:ph type="sldImg"/>
          </p:nvPr>
        </p:nvSpPr>
        <p:spPr bwMode="auto">
          <a:noFill/>
          <a:ln>
            <a:solidFill>
              <a:srgbClr val="000000"/>
            </a:solidFill>
            <a:miter lim="800000"/>
            <a:headEnd/>
            <a:tailEnd/>
          </a:ln>
        </p:spPr>
      </p:sp>
      <p:sp>
        <p:nvSpPr>
          <p:cNvPr id="64514" name="Huomautusten paikkamerkki 2"/>
          <p:cNvSpPr>
            <a:spLocks noGrp="1"/>
          </p:cNvSpPr>
          <p:nvPr>
            <p:ph type="body" idx="1"/>
          </p:nvPr>
        </p:nvSpPr>
        <p:spPr bwMode="auto">
          <a:noFill/>
        </p:spPr>
        <p:txBody>
          <a:bodyPr wrap="square" numCol="1" anchor="t" anchorCtr="0" compatLnSpc="1">
            <a:prstTxWarp prst="textNoShape">
              <a:avLst/>
            </a:prstTxWarp>
          </a:bodyPr>
          <a:lstStyle/>
          <a:p>
            <a:pPr eaLnBrk="1" hangingPunct="1">
              <a:lnSpc>
                <a:spcPct val="80000"/>
              </a:lnSpc>
              <a:spcBef>
                <a:spcPct val="0"/>
              </a:spcBef>
            </a:pPr>
            <a:r>
              <a:rPr lang="en-US" sz="800" b="1" dirty="0" err="1" smtClean="0"/>
              <a:t>Kuormanvarmistus</a:t>
            </a:r>
            <a:r>
              <a:rPr lang="en-US" sz="800" b="1" dirty="0" smtClean="0"/>
              <a:t> </a:t>
            </a:r>
            <a:r>
              <a:rPr lang="en-US" sz="800" b="1" dirty="0" err="1" smtClean="0"/>
              <a:t>rautatiekuljetuksissa</a:t>
            </a:r>
            <a:endParaRPr lang="en-US" sz="800" b="1" dirty="0" smtClean="0"/>
          </a:p>
          <a:p>
            <a:pPr>
              <a:lnSpc>
                <a:spcPct val="80000"/>
              </a:lnSpc>
            </a:pPr>
            <a:endParaRPr lang="en-US" sz="800" b="1" dirty="0" smtClean="0"/>
          </a:p>
          <a:p>
            <a:pPr>
              <a:lnSpc>
                <a:spcPct val="80000"/>
              </a:lnSpc>
            </a:pPr>
            <a:r>
              <a:rPr lang="en-US" sz="800" b="1" dirty="0" smtClean="0"/>
              <a:t>Securing in different directions - lengthways</a:t>
            </a:r>
          </a:p>
          <a:p>
            <a:pPr>
              <a:lnSpc>
                <a:spcPct val="80000"/>
              </a:lnSpc>
            </a:pPr>
            <a:endParaRPr lang="en-US" sz="800" dirty="0" smtClean="0"/>
          </a:p>
          <a:p>
            <a:pPr>
              <a:lnSpc>
                <a:spcPct val="80000"/>
              </a:lnSpc>
            </a:pPr>
            <a:r>
              <a:rPr lang="en-US" sz="800" dirty="0" err="1" smtClean="0"/>
              <a:t>Tuenta</a:t>
            </a:r>
            <a:r>
              <a:rPr lang="en-US" sz="800" dirty="0" smtClean="0"/>
              <a:t> on </a:t>
            </a:r>
            <a:r>
              <a:rPr lang="en-US" sz="800" dirty="0" err="1" smtClean="0"/>
              <a:t>siis</a:t>
            </a:r>
            <a:r>
              <a:rPr lang="en-US" sz="800" dirty="0" smtClean="0"/>
              <a:t> </a:t>
            </a:r>
            <a:r>
              <a:rPr lang="en-US" sz="800" dirty="0" err="1" smtClean="0"/>
              <a:t>ensisijainen</a:t>
            </a:r>
            <a:r>
              <a:rPr lang="en-US" sz="800" baseline="0" dirty="0" smtClean="0"/>
              <a:t> </a:t>
            </a:r>
            <a:r>
              <a:rPr lang="en-US" sz="800" baseline="0" dirty="0" err="1" smtClean="0"/>
              <a:t>kuormanvarmistuksen</a:t>
            </a:r>
            <a:r>
              <a:rPr lang="en-US" sz="800" baseline="0" dirty="0" smtClean="0"/>
              <a:t> </a:t>
            </a:r>
            <a:r>
              <a:rPr lang="en-US" sz="800" baseline="0" dirty="0" err="1" smtClean="0"/>
              <a:t>menetelmä</a:t>
            </a:r>
            <a:r>
              <a:rPr lang="en-US" sz="800" baseline="0" dirty="0" smtClean="0"/>
              <a:t>.  </a:t>
            </a:r>
            <a:r>
              <a:rPr lang="en-US" sz="800" baseline="0" dirty="0" err="1" smtClean="0"/>
              <a:t>Tuenta</a:t>
            </a:r>
            <a:r>
              <a:rPr lang="en-US" sz="800" baseline="0" dirty="0" smtClean="0"/>
              <a:t> </a:t>
            </a:r>
            <a:r>
              <a:rPr lang="en-US" sz="800" baseline="0" dirty="0" err="1" smtClean="0"/>
              <a:t>saadaan</a:t>
            </a:r>
            <a:r>
              <a:rPr lang="en-US" sz="800" baseline="0" dirty="0" smtClean="0"/>
              <a:t> </a:t>
            </a:r>
            <a:r>
              <a:rPr lang="en-US" sz="800" baseline="0" dirty="0" err="1" smtClean="0"/>
              <a:t>aikaan</a:t>
            </a:r>
            <a:r>
              <a:rPr lang="en-US" sz="800" baseline="0" dirty="0" smtClean="0"/>
              <a:t> </a:t>
            </a:r>
            <a:r>
              <a:rPr lang="en-US" sz="800" baseline="0" dirty="0" err="1" smtClean="0"/>
              <a:t>käyttämällä</a:t>
            </a:r>
            <a:r>
              <a:rPr lang="en-US" sz="800" baseline="0" dirty="0" smtClean="0"/>
              <a:t> </a:t>
            </a:r>
            <a:r>
              <a:rPr lang="en-US" sz="800" baseline="0" dirty="0" err="1" smtClean="0"/>
              <a:t>rahdinkuljetusyksikön</a:t>
            </a:r>
            <a:r>
              <a:rPr lang="en-US" sz="800" baseline="0" dirty="0" smtClean="0"/>
              <a:t> </a:t>
            </a:r>
            <a:r>
              <a:rPr lang="en-US" sz="800" baseline="0" dirty="0" err="1" smtClean="0"/>
              <a:t>rakenteita</a:t>
            </a:r>
            <a:r>
              <a:rPr lang="en-US" sz="800" baseline="0" dirty="0" smtClean="0"/>
              <a:t> </a:t>
            </a:r>
            <a:r>
              <a:rPr lang="en-US" sz="800" baseline="0" dirty="0" err="1" smtClean="0"/>
              <a:t>hyväksi</a:t>
            </a:r>
            <a:r>
              <a:rPr lang="en-US" sz="800" baseline="0" dirty="0" smtClean="0"/>
              <a:t> tai </a:t>
            </a:r>
            <a:r>
              <a:rPr lang="en-US" sz="800" baseline="0" dirty="0" err="1" smtClean="0"/>
              <a:t>käyttämällä</a:t>
            </a:r>
            <a:r>
              <a:rPr lang="en-US" sz="800" baseline="0" dirty="0" smtClean="0"/>
              <a:t> </a:t>
            </a:r>
            <a:r>
              <a:rPr lang="en-US" sz="800" baseline="0" dirty="0" err="1" smtClean="0"/>
              <a:t>erilaisia</a:t>
            </a:r>
            <a:r>
              <a:rPr lang="en-US" sz="800" baseline="0" dirty="0" smtClean="0"/>
              <a:t> </a:t>
            </a:r>
            <a:r>
              <a:rPr lang="en-US" sz="800" baseline="0" dirty="0" err="1" smtClean="0"/>
              <a:t>apuvälineitä</a:t>
            </a:r>
            <a:r>
              <a:rPr lang="en-US" sz="800" baseline="0" dirty="0" smtClean="0"/>
              <a:t>.  </a:t>
            </a:r>
            <a:r>
              <a:rPr lang="en-US" sz="800" baseline="0" dirty="0" err="1" smtClean="0"/>
              <a:t>Rahdinkuljetusyksikön</a:t>
            </a:r>
            <a:r>
              <a:rPr lang="en-US" sz="800" baseline="0" dirty="0" smtClean="0"/>
              <a:t> </a:t>
            </a:r>
            <a:r>
              <a:rPr lang="en-US" sz="800" baseline="0" dirty="0" err="1" smtClean="0"/>
              <a:t>päätyseinää</a:t>
            </a:r>
            <a:r>
              <a:rPr lang="en-US" sz="800" baseline="0" dirty="0" smtClean="0"/>
              <a:t> </a:t>
            </a:r>
            <a:r>
              <a:rPr lang="en-US" sz="800" baseline="0" dirty="0" err="1" smtClean="0"/>
              <a:t>voidaan</a:t>
            </a:r>
            <a:r>
              <a:rPr lang="en-US" sz="800" baseline="0" dirty="0" smtClean="0"/>
              <a:t> </a:t>
            </a:r>
            <a:r>
              <a:rPr lang="en-US" sz="800" baseline="0" dirty="0" err="1" smtClean="0"/>
              <a:t>käyttää</a:t>
            </a:r>
            <a:r>
              <a:rPr lang="en-US" sz="800" baseline="0" dirty="0" smtClean="0"/>
              <a:t> </a:t>
            </a:r>
            <a:r>
              <a:rPr lang="en-US" sz="800" baseline="0" dirty="0" err="1" smtClean="0"/>
              <a:t>hyödyksi</a:t>
            </a:r>
            <a:r>
              <a:rPr lang="en-US" sz="800" baseline="0" dirty="0" smtClean="0"/>
              <a:t>, </a:t>
            </a:r>
            <a:r>
              <a:rPr lang="en-US" sz="800" baseline="0" dirty="0" err="1" smtClean="0"/>
              <a:t>jos</a:t>
            </a:r>
            <a:r>
              <a:rPr lang="en-US" sz="800" baseline="0" dirty="0" smtClean="0"/>
              <a:t> se on </a:t>
            </a:r>
            <a:r>
              <a:rPr lang="en-US" sz="800" baseline="0" dirty="0" err="1" smtClean="0"/>
              <a:t>riittävän</a:t>
            </a:r>
            <a:r>
              <a:rPr lang="en-US" sz="800" baseline="0" dirty="0" smtClean="0"/>
              <a:t> </a:t>
            </a:r>
            <a:r>
              <a:rPr lang="en-US" sz="800" baseline="0" dirty="0" err="1" smtClean="0"/>
              <a:t>vahva</a:t>
            </a:r>
            <a:r>
              <a:rPr lang="en-US" sz="800" baseline="0" dirty="0" smtClean="0"/>
              <a:t>.  </a:t>
            </a:r>
            <a:r>
              <a:rPr lang="en-US" sz="800" baseline="0" dirty="0" err="1" smtClean="0"/>
              <a:t>Huomaa</a:t>
            </a:r>
            <a:r>
              <a:rPr lang="en-US" sz="800" baseline="0" dirty="0" smtClean="0"/>
              <a:t>, </a:t>
            </a:r>
            <a:r>
              <a:rPr lang="en-US" sz="800" baseline="0" dirty="0" err="1" smtClean="0"/>
              <a:t>että</a:t>
            </a:r>
            <a:r>
              <a:rPr lang="en-US" sz="800" baseline="0" dirty="0" smtClean="0"/>
              <a:t> </a:t>
            </a:r>
            <a:r>
              <a:rPr lang="en-US" sz="800" baseline="0" dirty="0" err="1" smtClean="0"/>
              <a:t>standardin</a:t>
            </a:r>
            <a:r>
              <a:rPr lang="en-US" sz="800" baseline="0" dirty="0" smtClean="0"/>
              <a:t> </a:t>
            </a:r>
            <a:r>
              <a:rPr lang="en-US" sz="800" baseline="0" dirty="0" err="1" smtClean="0"/>
              <a:t>mukaisen</a:t>
            </a:r>
            <a:r>
              <a:rPr lang="en-US" sz="800" baseline="0" dirty="0" smtClean="0"/>
              <a:t> </a:t>
            </a:r>
            <a:r>
              <a:rPr lang="en-US" sz="800" baseline="0" dirty="0" err="1" smtClean="0"/>
              <a:t>kontin</a:t>
            </a:r>
            <a:r>
              <a:rPr lang="en-US" sz="800" baseline="0" dirty="0" smtClean="0"/>
              <a:t> </a:t>
            </a:r>
            <a:r>
              <a:rPr lang="en-US" sz="800" baseline="0" dirty="0" err="1" smtClean="0"/>
              <a:t>päätyseinän</a:t>
            </a:r>
            <a:r>
              <a:rPr lang="en-US" sz="800" baseline="0" dirty="0" smtClean="0"/>
              <a:t> </a:t>
            </a:r>
            <a:r>
              <a:rPr lang="en-US" sz="800" baseline="0" dirty="0" err="1" smtClean="0"/>
              <a:t>kestää</a:t>
            </a:r>
            <a:r>
              <a:rPr lang="en-US" sz="800" baseline="0" dirty="0" smtClean="0"/>
              <a:t> 0,4 x </a:t>
            </a:r>
            <a:r>
              <a:rPr lang="en-US" sz="800" baseline="0" dirty="0" err="1" smtClean="0"/>
              <a:t>kuorman</a:t>
            </a:r>
            <a:r>
              <a:rPr lang="en-US" sz="800" baseline="0" dirty="0" smtClean="0"/>
              <a:t> </a:t>
            </a:r>
            <a:r>
              <a:rPr lang="en-US" sz="800" baseline="0" dirty="0" err="1" smtClean="0"/>
              <a:t>paino</a:t>
            </a:r>
            <a:r>
              <a:rPr lang="en-US" sz="800" baseline="0" dirty="0" smtClean="0"/>
              <a:t>.  </a:t>
            </a:r>
            <a:r>
              <a:rPr lang="en-US" sz="800" baseline="0" dirty="0" err="1" smtClean="0"/>
              <a:t>Rautatiekuljetusyritykset</a:t>
            </a:r>
            <a:r>
              <a:rPr lang="en-US" sz="800" baseline="0" dirty="0" smtClean="0"/>
              <a:t> </a:t>
            </a:r>
            <a:r>
              <a:rPr lang="en-US" sz="800" baseline="0" dirty="0" err="1" smtClean="0"/>
              <a:t>käyttävät</a:t>
            </a:r>
            <a:r>
              <a:rPr lang="en-US" sz="800" baseline="0" dirty="0" smtClean="0"/>
              <a:t> </a:t>
            </a:r>
            <a:r>
              <a:rPr lang="en-US" sz="800" baseline="0" dirty="0" err="1" smtClean="0"/>
              <a:t>ohjeissaan</a:t>
            </a:r>
            <a:r>
              <a:rPr lang="en-US" sz="800" baseline="0" dirty="0" smtClean="0"/>
              <a:t>, </a:t>
            </a:r>
            <a:r>
              <a:rPr lang="en-US" sz="800" baseline="0" dirty="0" err="1" smtClean="0"/>
              <a:t>että</a:t>
            </a:r>
            <a:r>
              <a:rPr lang="en-US" sz="800" baseline="0" dirty="0" smtClean="0"/>
              <a:t> </a:t>
            </a:r>
            <a:r>
              <a:rPr lang="en-US" sz="800" baseline="0" dirty="0" err="1" smtClean="0"/>
              <a:t>voimat</a:t>
            </a:r>
            <a:r>
              <a:rPr lang="en-US" sz="800" baseline="0" dirty="0" smtClean="0"/>
              <a:t> </a:t>
            </a:r>
            <a:r>
              <a:rPr lang="en-US" sz="800" baseline="0" dirty="0" err="1" smtClean="0"/>
              <a:t>voivat</a:t>
            </a:r>
            <a:r>
              <a:rPr lang="en-US" sz="800" baseline="0" dirty="0" smtClean="0"/>
              <a:t> olla 0,8 x </a:t>
            </a:r>
            <a:r>
              <a:rPr lang="en-US" sz="800" baseline="0" dirty="0" err="1" smtClean="0"/>
              <a:t>kuorman</a:t>
            </a:r>
            <a:r>
              <a:rPr lang="en-US" sz="800" baseline="0" dirty="0" smtClean="0"/>
              <a:t> </a:t>
            </a:r>
            <a:r>
              <a:rPr lang="en-US" sz="800" baseline="0" dirty="0" err="1" smtClean="0"/>
              <a:t>paino</a:t>
            </a:r>
            <a:r>
              <a:rPr lang="en-US" sz="800" baseline="0" dirty="0" smtClean="0"/>
              <a:t>.   </a:t>
            </a:r>
            <a:r>
              <a:rPr lang="en-US" sz="800" baseline="0" dirty="0" err="1" smtClean="0"/>
              <a:t>Kaikki</a:t>
            </a:r>
            <a:r>
              <a:rPr lang="en-US" sz="800" baseline="0" dirty="0" smtClean="0"/>
              <a:t> </a:t>
            </a:r>
            <a:r>
              <a:rPr lang="en-US" sz="800" baseline="0" dirty="0" err="1" smtClean="0"/>
              <a:t>ovat</a:t>
            </a:r>
            <a:r>
              <a:rPr lang="en-US" sz="800" baseline="0" dirty="0" smtClean="0"/>
              <a:t> </a:t>
            </a:r>
            <a:r>
              <a:rPr lang="en-US" sz="800" baseline="0" dirty="0" err="1" smtClean="0"/>
              <a:t>ilmeisesti</a:t>
            </a:r>
            <a:r>
              <a:rPr lang="en-US" sz="800" baseline="0" dirty="0" smtClean="0"/>
              <a:t> </a:t>
            </a:r>
            <a:r>
              <a:rPr lang="en-US" sz="800" baseline="0" dirty="0" err="1" smtClean="0"/>
              <a:t>hyväksyneet</a:t>
            </a:r>
            <a:r>
              <a:rPr lang="en-US" sz="800" baseline="0" dirty="0" smtClean="0"/>
              <a:t> </a:t>
            </a:r>
            <a:r>
              <a:rPr lang="en-US" sz="800" baseline="0" dirty="0" err="1" smtClean="0"/>
              <a:t>tämän</a:t>
            </a:r>
            <a:r>
              <a:rPr lang="en-US" sz="800" baseline="0" dirty="0" smtClean="0"/>
              <a:t> </a:t>
            </a:r>
            <a:r>
              <a:rPr lang="en-US" sz="800" baseline="0" dirty="0" err="1" smtClean="0"/>
              <a:t>tosiasian</a:t>
            </a:r>
            <a:r>
              <a:rPr lang="en-US" sz="800" baseline="0" dirty="0" smtClean="0"/>
              <a:t>; </a:t>
            </a:r>
            <a:r>
              <a:rPr lang="en-US" sz="800" baseline="0" dirty="0" err="1" smtClean="0"/>
              <a:t>mitään</a:t>
            </a:r>
            <a:r>
              <a:rPr lang="en-US" sz="800" baseline="0" dirty="0" smtClean="0"/>
              <a:t> </a:t>
            </a:r>
            <a:r>
              <a:rPr lang="en-US" sz="800" baseline="0" dirty="0" err="1" smtClean="0"/>
              <a:t>ongelmia</a:t>
            </a:r>
            <a:r>
              <a:rPr lang="en-US" sz="800" baseline="0" dirty="0" smtClean="0"/>
              <a:t> </a:t>
            </a:r>
            <a:r>
              <a:rPr lang="en-US" sz="800" baseline="0" dirty="0" err="1" smtClean="0"/>
              <a:t>ei</a:t>
            </a:r>
            <a:r>
              <a:rPr lang="en-US" sz="800" baseline="0" dirty="0" smtClean="0"/>
              <a:t> ole </a:t>
            </a:r>
            <a:r>
              <a:rPr lang="en-US" sz="800" baseline="0" dirty="0" err="1" smtClean="0"/>
              <a:t>havaittu</a:t>
            </a:r>
            <a:r>
              <a:rPr lang="en-US" sz="800" baseline="0" dirty="0" smtClean="0"/>
              <a:t>.  </a:t>
            </a:r>
          </a:p>
          <a:p>
            <a:pPr>
              <a:lnSpc>
                <a:spcPct val="80000"/>
              </a:lnSpc>
            </a:pPr>
            <a:endParaRPr lang="en-US" sz="800" baseline="0" dirty="0" smtClean="0"/>
          </a:p>
          <a:p>
            <a:pPr>
              <a:lnSpc>
                <a:spcPct val="80000"/>
              </a:lnSpc>
            </a:pPr>
            <a:r>
              <a:rPr lang="en-US" sz="800" baseline="0" dirty="0" smtClean="0"/>
              <a:t>Jos </a:t>
            </a:r>
            <a:r>
              <a:rPr lang="en-US" sz="800" baseline="0" dirty="0" err="1" smtClean="0"/>
              <a:t>muodostuu</a:t>
            </a:r>
            <a:r>
              <a:rPr lang="en-US" sz="800" baseline="0" dirty="0" smtClean="0"/>
              <a:t> </a:t>
            </a:r>
            <a:r>
              <a:rPr lang="en-US" sz="800" baseline="0" dirty="0" err="1" smtClean="0"/>
              <a:t>tyhjää</a:t>
            </a:r>
            <a:r>
              <a:rPr lang="en-US" sz="800" baseline="0" dirty="0" smtClean="0"/>
              <a:t> </a:t>
            </a:r>
            <a:r>
              <a:rPr lang="en-US" sz="800" baseline="0" dirty="0" err="1" smtClean="0"/>
              <a:t>tilaa</a:t>
            </a:r>
            <a:r>
              <a:rPr lang="en-US" sz="800" baseline="0" dirty="0" smtClean="0"/>
              <a:t> </a:t>
            </a:r>
            <a:r>
              <a:rPr lang="en-US" sz="800" baseline="0" dirty="0" err="1" smtClean="0"/>
              <a:t>päätyseinän</a:t>
            </a:r>
            <a:r>
              <a:rPr lang="en-US" sz="800" baseline="0" dirty="0" smtClean="0"/>
              <a:t> </a:t>
            </a:r>
            <a:r>
              <a:rPr lang="en-US" sz="800" baseline="0" dirty="0" err="1" smtClean="0"/>
              <a:t>ja</a:t>
            </a:r>
            <a:r>
              <a:rPr lang="en-US" sz="800" baseline="0" dirty="0" smtClean="0"/>
              <a:t> </a:t>
            </a:r>
            <a:r>
              <a:rPr lang="en-US" sz="800" baseline="0" dirty="0" err="1" smtClean="0"/>
              <a:t>kuorman</a:t>
            </a:r>
            <a:r>
              <a:rPr lang="en-US" sz="800" baseline="0" dirty="0" smtClean="0"/>
              <a:t> </a:t>
            </a:r>
            <a:r>
              <a:rPr lang="en-US" sz="800" baseline="0" dirty="0" err="1" smtClean="0"/>
              <a:t>väliin</a:t>
            </a:r>
            <a:r>
              <a:rPr lang="en-US" sz="800" baseline="0" dirty="0" smtClean="0"/>
              <a:t>, </a:t>
            </a:r>
            <a:r>
              <a:rPr lang="en-US" sz="800" baseline="0" dirty="0" err="1" smtClean="0"/>
              <a:t>erilaisia</a:t>
            </a:r>
            <a:r>
              <a:rPr lang="en-US" sz="800" baseline="0" dirty="0" smtClean="0"/>
              <a:t> </a:t>
            </a:r>
            <a:r>
              <a:rPr lang="en-US" sz="800" baseline="0" dirty="0" err="1" smtClean="0"/>
              <a:t>tukirakenteita</a:t>
            </a:r>
            <a:r>
              <a:rPr lang="en-US" sz="800" baseline="0" dirty="0" smtClean="0"/>
              <a:t> </a:t>
            </a:r>
            <a:r>
              <a:rPr lang="en-US" sz="800" baseline="0" dirty="0" err="1" smtClean="0"/>
              <a:t>voidaan</a:t>
            </a:r>
            <a:r>
              <a:rPr lang="en-US" sz="800" baseline="0" dirty="0" smtClean="0"/>
              <a:t> </a:t>
            </a:r>
            <a:r>
              <a:rPr lang="en-US" sz="800" baseline="0" dirty="0" err="1" smtClean="0"/>
              <a:t>käyttää</a:t>
            </a:r>
            <a:r>
              <a:rPr lang="en-US" sz="800" baseline="0" dirty="0" smtClean="0"/>
              <a:t> </a:t>
            </a:r>
            <a:r>
              <a:rPr lang="en-US" sz="800" baseline="0" dirty="0" err="1" smtClean="0"/>
              <a:t>kunnollisen</a:t>
            </a:r>
            <a:r>
              <a:rPr lang="en-US" sz="800" baseline="0" dirty="0" smtClean="0"/>
              <a:t> </a:t>
            </a:r>
            <a:r>
              <a:rPr lang="en-US" sz="800" baseline="0" dirty="0" err="1" smtClean="0"/>
              <a:t>varmistuksen</a:t>
            </a:r>
            <a:r>
              <a:rPr lang="en-US" sz="800" baseline="0" dirty="0" smtClean="0"/>
              <a:t> </a:t>
            </a:r>
            <a:r>
              <a:rPr lang="en-US" sz="800" baseline="0" dirty="0" err="1" smtClean="0"/>
              <a:t>aikaansaamiseksi</a:t>
            </a:r>
            <a:r>
              <a:rPr lang="en-US" sz="800" baseline="0" dirty="0" smtClean="0"/>
              <a:t>.   </a:t>
            </a:r>
            <a:r>
              <a:rPr lang="en-US" sz="800" baseline="0" dirty="0" err="1" smtClean="0"/>
              <a:t>Voi</a:t>
            </a:r>
            <a:r>
              <a:rPr lang="en-US" sz="800" baseline="0" dirty="0" smtClean="0"/>
              <a:t> </a:t>
            </a:r>
            <a:r>
              <a:rPr lang="en-US" sz="800" baseline="0" dirty="0" err="1" smtClean="0"/>
              <a:t>myös</a:t>
            </a:r>
            <a:r>
              <a:rPr lang="en-US" sz="800" baseline="0" dirty="0" smtClean="0"/>
              <a:t> </a:t>
            </a:r>
            <a:r>
              <a:rPr lang="en-US" sz="800" baseline="0" dirty="0" err="1" smtClean="0"/>
              <a:t>käyttää</a:t>
            </a:r>
            <a:r>
              <a:rPr lang="en-US" sz="800" baseline="0" dirty="0" smtClean="0"/>
              <a:t> </a:t>
            </a:r>
            <a:r>
              <a:rPr lang="en-US" sz="800" baseline="0" dirty="0" err="1" smtClean="0"/>
              <a:t>apuna</a:t>
            </a:r>
            <a:r>
              <a:rPr lang="en-US" sz="800" baseline="0" dirty="0" smtClean="0"/>
              <a:t> </a:t>
            </a:r>
            <a:r>
              <a:rPr lang="en-US" sz="800" baseline="0" dirty="0" err="1" smtClean="0"/>
              <a:t>toisia</a:t>
            </a:r>
            <a:r>
              <a:rPr lang="en-US" sz="800" baseline="0" dirty="0" smtClean="0"/>
              <a:t> </a:t>
            </a:r>
            <a:r>
              <a:rPr lang="en-US" sz="800" baseline="0" dirty="0" err="1" smtClean="0"/>
              <a:t>kuormayksiköitä</a:t>
            </a:r>
            <a:r>
              <a:rPr lang="en-US" sz="800" baseline="0" dirty="0" smtClean="0"/>
              <a:t>.   </a:t>
            </a:r>
            <a:endParaRPr lang="en-US" sz="800" dirty="0" smtClean="0"/>
          </a:p>
          <a:p>
            <a:pPr>
              <a:lnSpc>
                <a:spcPct val="80000"/>
              </a:lnSpc>
            </a:pPr>
            <a:endParaRPr lang="en-US" sz="800" dirty="0" smtClean="0"/>
          </a:p>
          <a:p>
            <a:pPr>
              <a:lnSpc>
                <a:spcPct val="80000"/>
              </a:lnSpc>
            </a:pPr>
            <a:endParaRPr lang="en-US" sz="800" dirty="0" smtClean="0"/>
          </a:p>
        </p:txBody>
      </p:sp>
      <p:sp>
        <p:nvSpPr>
          <p:cNvPr id="4" name="Dian numeron paikkamerkki 3"/>
          <p:cNvSpPr>
            <a:spLocks noGrp="1"/>
          </p:cNvSpPr>
          <p:nvPr>
            <p:ph type="sldNum" sz="quarter" idx="5"/>
          </p:nvPr>
        </p:nvSpPr>
        <p:spPr/>
        <p:txBody>
          <a:bodyPr/>
          <a:lstStyle/>
          <a:p>
            <a:pPr>
              <a:defRPr/>
            </a:pPr>
            <a:fld id="{7259C902-B194-44CA-8AEF-DF1194E96CF2}" type="slidenum">
              <a:rPr lang="fi-FI" smtClean="0"/>
              <a:pPr>
                <a:defRPr/>
              </a:pPr>
              <a:t>19</a:t>
            </a:fld>
            <a:endParaRPr lang="fi-FI"/>
          </a:p>
        </p:txBody>
      </p:sp>
    </p:spTree>
    <p:extLst>
      <p:ext uri="{BB962C8B-B14F-4D97-AF65-F5344CB8AC3E}">
        <p14:creationId xmlns:p14="http://schemas.microsoft.com/office/powerpoint/2010/main" val="15805531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Dian kuvan paikkamerkki 1"/>
          <p:cNvSpPr>
            <a:spLocks noGrp="1" noRot="1" noChangeAspect="1" noTextEdit="1"/>
          </p:cNvSpPr>
          <p:nvPr>
            <p:ph type="sldImg"/>
          </p:nvPr>
        </p:nvSpPr>
        <p:spPr bwMode="auto">
          <a:noFill/>
          <a:ln>
            <a:solidFill>
              <a:srgbClr val="000000"/>
            </a:solidFill>
            <a:miter lim="800000"/>
            <a:headEnd/>
            <a:tailEnd/>
          </a:ln>
        </p:spPr>
      </p:sp>
      <p:sp>
        <p:nvSpPr>
          <p:cNvPr id="29698" name="Huomautusten paikkamerkki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b="1" smtClean="0"/>
              <a:t>Kuormanvarmistus rautatiekuljetuksissa</a:t>
            </a:r>
          </a:p>
          <a:p>
            <a:pPr eaLnBrk="1" hangingPunct="1">
              <a:spcBef>
                <a:spcPct val="0"/>
              </a:spcBef>
            </a:pPr>
            <a:endParaRPr lang="fi-FI" b="1" smtClean="0"/>
          </a:p>
          <a:p>
            <a:pPr eaLnBrk="1" hangingPunct="1">
              <a:spcBef>
                <a:spcPct val="0"/>
              </a:spcBef>
            </a:pPr>
            <a:r>
              <a:rPr lang="fi-FI" b="1" i="1" smtClean="0"/>
              <a:t>Yleistä</a:t>
            </a:r>
          </a:p>
          <a:p>
            <a:endParaRPr lang="fi-FI" i="1" smtClean="0"/>
          </a:p>
        </p:txBody>
      </p:sp>
      <p:sp>
        <p:nvSpPr>
          <p:cNvPr id="4" name="Dian numeron paikkamerkki 3"/>
          <p:cNvSpPr>
            <a:spLocks noGrp="1"/>
          </p:cNvSpPr>
          <p:nvPr>
            <p:ph type="sldNum" sz="quarter" idx="5"/>
          </p:nvPr>
        </p:nvSpPr>
        <p:spPr/>
        <p:txBody>
          <a:bodyPr/>
          <a:lstStyle/>
          <a:p>
            <a:pPr>
              <a:defRPr/>
            </a:pPr>
            <a:fld id="{2428D225-5C5C-41DF-8DAE-CCD7854BEFCD}" type="slidenum">
              <a:rPr lang="fi-FI" smtClean="0"/>
              <a:pPr>
                <a:defRPr/>
              </a:pPr>
              <a:t>2</a:t>
            </a:fld>
            <a:endParaRPr lang="fi-FI"/>
          </a:p>
        </p:txBody>
      </p:sp>
    </p:spTree>
    <p:extLst>
      <p:ext uri="{BB962C8B-B14F-4D97-AF65-F5344CB8AC3E}">
        <p14:creationId xmlns:p14="http://schemas.microsoft.com/office/powerpoint/2010/main" val="21707054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Dian kuvan paikkamerkki 1"/>
          <p:cNvSpPr>
            <a:spLocks noGrp="1" noRot="1" noChangeAspect="1" noTextEdit="1"/>
          </p:cNvSpPr>
          <p:nvPr>
            <p:ph type="sldImg"/>
          </p:nvPr>
        </p:nvSpPr>
        <p:spPr bwMode="auto">
          <a:noFill/>
          <a:ln>
            <a:solidFill>
              <a:srgbClr val="000000"/>
            </a:solidFill>
            <a:miter lim="800000"/>
            <a:headEnd/>
            <a:tailEnd/>
          </a:ln>
        </p:spPr>
      </p:sp>
      <p:sp>
        <p:nvSpPr>
          <p:cNvPr id="66562" name="Huomautusten paikkamerkki 2"/>
          <p:cNvSpPr>
            <a:spLocks noGrp="1"/>
          </p:cNvSpPr>
          <p:nvPr>
            <p:ph type="body" idx="1"/>
          </p:nvPr>
        </p:nvSpPr>
        <p:spPr bwMode="auto">
          <a:noFill/>
        </p:spPr>
        <p:txBody>
          <a:bodyPr wrap="square" numCol="1" anchor="t" anchorCtr="0" compatLnSpc="1">
            <a:prstTxWarp prst="textNoShape">
              <a:avLst/>
            </a:prstTxWarp>
          </a:bodyPr>
          <a:lstStyle/>
          <a:p>
            <a:pPr eaLnBrk="1" hangingPunct="1">
              <a:lnSpc>
                <a:spcPct val="80000"/>
              </a:lnSpc>
              <a:spcBef>
                <a:spcPct val="0"/>
              </a:spcBef>
            </a:pPr>
            <a:r>
              <a:rPr lang="en-US" sz="800" b="1" dirty="0" err="1" smtClean="0"/>
              <a:t>Kuormanvarmistus</a:t>
            </a:r>
            <a:r>
              <a:rPr lang="en-US" sz="800" b="1" dirty="0" smtClean="0"/>
              <a:t> </a:t>
            </a:r>
            <a:r>
              <a:rPr lang="en-US" sz="800" b="1" dirty="0" err="1" smtClean="0"/>
              <a:t>rautatiekuljetuksissa</a:t>
            </a:r>
            <a:endParaRPr lang="en-US" sz="800" b="1" dirty="0" smtClean="0"/>
          </a:p>
          <a:p>
            <a:pPr eaLnBrk="1" hangingPunct="1">
              <a:lnSpc>
                <a:spcPct val="80000"/>
              </a:lnSpc>
              <a:spcBef>
                <a:spcPct val="0"/>
              </a:spcBef>
            </a:pPr>
            <a:endParaRPr lang="en-US" sz="800" b="1" dirty="0" smtClean="0"/>
          </a:p>
          <a:p>
            <a:pPr>
              <a:lnSpc>
                <a:spcPct val="80000"/>
              </a:lnSpc>
            </a:pPr>
            <a:endParaRPr lang="en-US" sz="800" b="1" i="1" dirty="0" smtClean="0"/>
          </a:p>
          <a:p>
            <a:pPr>
              <a:lnSpc>
                <a:spcPct val="80000"/>
              </a:lnSpc>
            </a:pPr>
            <a:r>
              <a:rPr lang="en-US" sz="800" b="1" i="1" dirty="0" err="1" smtClean="0"/>
              <a:t>Kuormanvarmistus</a:t>
            </a:r>
            <a:r>
              <a:rPr lang="en-US" sz="800" b="1" i="1" baseline="0" dirty="0" smtClean="0"/>
              <a:t> </a:t>
            </a:r>
            <a:r>
              <a:rPr lang="en-US" sz="800" b="1" i="1" baseline="0" dirty="0" err="1" smtClean="0"/>
              <a:t>eri</a:t>
            </a:r>
            <a:r>
              <a:rPr lang="en-US" sz="800" b="1" i="1" baseline="0" dirty="0" smtClean="0"/>
              <a:t> </a:t>
            </a:r>
            <a:r>
              <a:rPr lang="en-US" sz="800" b="1" i="1" baseline="0" dirty="0" err="1" smtClean="0"/>
              <a:t>suunnissa</a:t>
            </a:r>
            <a:r>
              <a:rPr lang="en-US" sz="800" b="1" i="1" baseline="0" dirty="0" smtClean="0"/>
              <a:t> </a:t>
            </a:r>
            <a:r>
              <a:rPr lang="en-US" sz="800" b="1" i="1" dirty="0" smtClean="0"/>
              <a:t>– </a:t>
            </a:r>
            <a:r>
              <a:rPr lang="en-US" sz="800" b="1" i="1" dirty="0" err="1" smtClean="0"/>
              <a:t>pitkittäissuunta</a:t>
            </a:r>
            <a:endParaRPr lang="en-US" sz="800" b="1" i="1" dirty="0" smtClean="0"/>
          </a:p>
          <a:p>
            <a:pPr>
              <a:lnSpc>
                <a:spcPct val="80000"/>
              </a:lnSpc>
            </a:pPr>
            <a:r>
              <a:rPr lang="en-US" sz="800" b="0" dirty="0" err="1" smtClean="0"/>
              <a:t>Esimerkkejä</a:t>
            </a:r>
            <a:r>
              <a:rPr lang="en-US" sz="800" b="0" baseline="0" dirty="0" smtClean="0"/>
              <a:t> </a:t>
            </a:r>
            <a:r>
              <a:rPr lang="en-US" sz="800" b="0" baseline="0" dirty="0" err="1" smtClean="0"/>
              <a:t>tuennan</a:t>
            </a:r>
            <a:r>
              <a:rPr lang="en-US" sz="800" b="0" baseline="0" dirty="0" smtClean="0"/>
              <a:t> </a:t>
            </a:r>
            <a:r>
              <a:rPr lang="en-US" sz="800" b="0" baseline="0" dirty="0" err="1" smtClean="0"/>
              <a:t>käyttämisestä</a:t>
            </a:r>
            <a:r>
              <a:rPr lang="en-US" sz="800" b="0" baseline="0" dirty="0" smtClean="0"/>
              <a:t> </a:t>
            </a:r>
            <a:r>
              <a:rPr lang="en-US" sz="800" b="0" baseline="0" dirty="0" err="1" smtClean="0"/>
              <a:t>pitkittäissuunnassa</a:t>
            </a:r>
            <a:r>
              <a:rPr lang="en-US" sz="800" b="0" baseline="0" dirty="0" smtClean="0"/>
              <a:t> </a:t>
            </a:r>
            <a:r>
              <a:rPr lang="en-US" sz="800" b="0" baseline="0" dirty="0" err="1" smtClean="0"/>
              <a:t>tehdyistä</a:t>
            </a:r>
            <a:r>
              <a:rPr lang="en-US" sz="800" b="0" baseline="0" dirty="0" smtClean="0"/>
              <a:t> </a:t>
            </a:r>
            <a:r>
              <a:rPr lang="en-US" sz="800" b="0" baseline="0" dirty="0" err="1" smtClean="0"/>
              <a:t>kuorman</a:t>
            </a:r>
            <a:r>
              <a:rPr lang="en-US" sz="800" b="0" baseline="0" dirty="0" smtClean="0"/>
              <a:t> </a:t>
            </a:r>
            <a:r>
              <a:rPr lang="en-US" sz="800" b="0" baseline="0" dirty="0" err="1" smtClean="0"/>
              <a:t>varmistuksista</a:t>
            </a:r>
            <a:r>
              <a:rPr lang="en-US" sz="800" b="0" baseline="0" dirty="0" smtClean="0"/>
              <a:t>.</a:t>
            </a:r>
          </a:p>
          <a:p>
            <a:pPr marL="171450" indent="-171450">
              <a:lnSpc>
                <a:spcPct val="80000"/>
              </a:lnSpc>
              <a:buFontTx/>
              <a:buChar char="-"/>
            </a:pPr>
            <a:r>
              <a:rPr lang="en-US" sz="800" b="0" baseline="0" dirty="0" err="1" smtClean="0"/>
              <a:t>Tuenta</a:t>
            </a:r>
            <a:r>
              <a:rPr lang="en-US" sz="800" b="0" baseline="0" dirty="0" smtClean="0"/>
              <a:t> </a:t>
            </a:r>
            <a:r>
              <a:rPr lang="en-US" sz="800" b="0" baseline="0" dirty="0" err="1" smtClean="0"/>
              <a:t>palkeilla</a:t>
            </a:r>
            <a:endParaRPr lang="en-US" sz="800" b="0" baseline="0" dirty="0" smtClean="0"/>
          </a:p>
          <a:p>
            <a:pPr marL="171450" indent="-171450">
              <a:lnSpc>
                <a:spcPct val="80000"/>
              </a:lnSpc>
              <a:buFontTx/>
              <a:buChar char="-"/>
            </a:pPr>
            <a:r>
              <a:rPr lang="en-US" sz="800" b="0" baseline="0" dirty="0" err="1" smtClean="0"/>
              <a:t>Tuenta</a:t>
            </a:r>
            <a:r>
              <a:rPr lang="en-US" sz="800" b="0" baseline="0" dirty="0" smtClean="0"/>
              <a:t> H-</a:t>
            </a:r>
            <a:r>
              <a:rPr lang="en-US" sz="800" b="0" baseline="0" dirty="0" err="1" smtClean="0"/>
              <a:t>estimillä</a:t>
            </a:r>
            <a:endParaRPr lang="en-US" sz="800" b="0" baseline="0" dirty="0" smtClean="0"/>
          </a:p>
          <a:p>
            <a:pPr marL="171450" indent="-171450">
              <a:lnSpc>
                <a:spcPct val="80000"/>
              </a:lnSpc>
              <a:buFontTx/>
              <a:buChar char="-"/>
            </a:pPr>
            <a:r>
              <a:rPr lang="en-US" sz="800" b="0" baseline="0" dirty="0" err="1" smtClean="0"/>
              <a:t>Tuenta</a:t>
            </a:r>
            <a:r>
              <a:rPr lang="en-US" sz="800" b="0" baseline="0" dirty="0" smtClean="0"/>
              <a:t> </a:t>
            </a:r>
            <a:r>
              <a:rPr lang="en-US" sz="800" b="0" baseline="0" dirty="0" err="1" smtClean="0"/>
              <a:t>tyhjillä</a:t>
            </a:r>
            <a:r>
              <a:rPr lang="en-US" sz="800" b="0" baseline="0" dirty="0" smtClean="0"/>
              <a:t> </a:t>
            </a:r>
            <a:r>
              <a:rPr lang="en-US" sz="800" b="0" baseline="0" dirty="0" err="1" smtClean="0"/>
              <a:t>lavoilla</a:t>
            </a:r>
            <a:endParaRPr lang="en-US" sz="800" b="0" baseline="0" dirty="0" smtClean="0"/>
          </a:p>
          <a:p>
            <a:pPr marL="171450" indent="-171450">
              <a:lnSpc>
                <a:spcPct val="80000"/>
              </a:lnSpc>
              <a:buFontTx/>
              <a:buChar char="-"/>
            </a:pPr>
            <a:r>
              <a:rPr lang="en-US" sz="800" b="0" baseline="0" dirty="0" err="1" smtClean="0"/>
              <a:t>Tuenta</a:t>
            </a:r>
            <a:r>
              <a:rPr lang="en-US" sz="800" b="0" baseline="0" dirty="0" smtClean="0"/>
              <a:t> </a:t>
            </a:r>
            <a:r>
              <a:rPr lang="en-US" sz="800" b="0" baseline="0" dirty="0" err="1" smtClean="0"/>
              <a:t>aluspuilla</a:t>
            </a:r>
            <a:endParaRPr lang="en-US" sz="800" b="0" baseline="0" dirty="0" smtClean="0"/>
          </a:p>
          <a:p>
            <a:pPr marL="171450" indent="-171450">
              <a:lnSpc>
                <a:spcPct val="80000"/>
              </a:lnSpc>
              <a:buFontTx/>
              <a:buChar char="-"/>
            </a:pPr>
            <a:r>
              <a:rPr lang="en-US" sz="800" b="0" baseline="0" dirty="0" err="1" smtClean="0"/>
              <a:t>Tuenta</a:t>
            </a:r>
            <a:r>
              <a:rPr lang="en-US" sz="800" b="0" baseline="0" dirty="0" smtClean="0"/>
              <a:t> </a:t>
            </a:r>
            <a:r>
              <a:rPr lang="en-US" sz="800" b="0" baseline="0" dirty="0" err="1" smtClean="0"/>
              <a:t>toisella</a:t>
            </a:r>
            <a:r>
              <a:rPr lang="en-US" sz="800" b="0" baseline="0" dirty="0" smtClean="0"/>
              <a:t> </a:t>
            </a:r>
            <a:r>
              <a:rPr lang="en-US" sz="800" b="0" baseline="0" dirty="0" err="1" smtClean="0"/>
              <a:t>kuormalla</a:t>
            </a:r>
            <a:endParaRPr lang="en-US" sz="800" b="0" baseline="0" dirty="0" smtClean="0"/>
          </a:p>
          <a:p>
            <a:pPr marL="171450" indent="-171450">
              <a:lnSpc>
                <a:spcPct val="80000"/>
              </a:lnSpc>
              <a:buFontTx/>
              <a:buChar char="-"/>
            </a:pPr>
            <a:r>
              <a:rPr lang="en-US" sz="800" b="0" baseline="0" dirty="0" err="1" smtClean="0"/>
              <a:t>Tuenta</a:t>
            </a:r>
            <a:r>
              <a:rPr lang="en-US" sz="800" b="0" baseline="0" dirty="0" smtClean="0"/>
              <a:t> </a:t>
            </a:r>
            <a:r>
              <a:rPr lang="en-US" sz="800" b="0" baseline="0" dirty="0" err="1" smtClean="0"/>
              <a:t>kiiloilla</a:t>
            </a:r>
            <a:endParaRPr lang="en-US" sz="800" b="0" dirty="0" smtClean="0"/>
          </a:p>
          <a:p>
            <a:pPr>
              <a:lnSpc>
                <a:spcPct val="80000"/>
              </a:lnSpc>
            </a:pPr>
            <a:endParaRPr lang="en-US" sz="800" dirty="0" smtClean="0"/>
          </a:p>
          <a:p>
            <a:pPr>
              <a:lnSpc>
                <a:spcPct val="80000"/>
              </a:lnSpc>
            </a:pPr>
            <a:endParaRPr lang="en-US" sz="800" dirty="0" smtClean="0"/>
          </a:p>
          <a:p>
            <a:pPr>
              <a:lnSpc>
                <a:spcPct val="80000"/>
              </a:lnSpc>
            </a:pPr>
            <a:endParaRPr lang="en-US" sz="800" dirty="0" smtClean="0"/>
          </a:p>
        </p:txBody>
      </p:sp>
      <p:sp>
        <p:nvSpPr>
          <p:cNvPr id="4" name="Dian numeron paikkamerkki 3"/>
          <p:cNvSpPr>
            <a:spLocks noGrp="1"/>
          </p:cNvSpPr>
          <p:nvPr>
            <p:ph type="sldNum" sz="quarter" idx="5"/>
          </p:nvPr>
        </p:nvSpPr>
        <p:spPr/>
        <p:txBody>
          <a:bodyPr/>
          <a:lstStyle/>
          <a:p>
            <a:pPr>
              <a:defRPr/>
            </a:pPr>
            <a:fld id="{BAD67F09-E79A-4AAC-ACC8-F70D18BA9DBD}" type="slidenum">
              <a:rPr lang="fi-FI" smtClean="0"/>
              <a:pPr>
                <a:defRPr/>
              </a:pPr>
              <a:t>20</a:t>
            </a:fld>
            <a:endParaRPr lang="fi-FI"/>
          </a:p>
        </p:txBody>
      </p:sp>
    </p:spTree>
    <p:extLst>
      <p:ext uri="{BB962C8B-B14F-4D97-AF65-F5344CB8AC3E}">
        <p14:creationId xmlns:p14="http://schemas.microsoft.com/office/powerpoint/2010/main" val="31922365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Dian kuvan paikkamerkki 1"/>
          <p:cNvSpPr>
            <a:spLocks noGrp="1" noRot="1" noChangeAspect="1" noTextEdit="1"/>
          </p:cNvSpPr>
          <p:nvPr>
            <p:ph type="sldImg"/>
          </p:nvPr>
        </p:nvSpPr>
        <p:spPr bwMode="auto">
          <a:noFill/>
          <a:ln>
            <a:solidFill>
              <a:srgbClr val="000000"/>
            </a:solidFill>
            <a:miter lim="800000"/>
            <a:headEnd/>
            <a:tailEnd/>
          </a:ln>
        </p:spPr>
      </p:sp>
      <p:sp>
        <p:nvSpPr>
          <p:cNvPr id="68610" name="Huomautusten paikkamerkki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b="1" dirty="0" err="1" smtClean="0"/>
              <a:t>Kuormanvarmistus</a:t>
            </a:r>
            <a:r>
              <a:rPr lang="en-US" b="1" dirty="0" smtClean="0"/>
              <a:t> </a:t>
            </a:r>
            <a:r>
              <a:rPr lang="en-US" b="1" dirty="0" err="1" smtClean="0"/>
              <a:t>rautatiekuljetuksissa</a:t>
            </a:r>
            <a:endParaRPr lang="en-US" b="1" dirty="0" smtClean="0"/>
          </a:p>
          <a:p>
            <a:endParaRPr lang="en-US" dirty="0" smtClean="0"/>
          </a:p>
          <a:p>
            <a:r>
              <a:rPr lang="en-US" b="1" i="1" dirty="0" err="1" smtClean="0"/>
              <a:t>Kuormanvarmistus</a:t>
            </a:r>
            <a:r>
              <a:rPr lang="en-US" b="1" i="1" dirty="0" smtClean="0"/>
              <a:t> </a:t>
            </a:r>
            <a:r>
              <a:rPr lang="en-US" b="1" i="1" dirty="0" err="1" smtClean="0"/>
              <a:t>eri</a:t>
            </a:r>
            <a:r>
              <a:rPr lang="en-US" b="1" i="1" dirty="0" smtClean="0"/>
              <a:t> </a:t>
            </a:r>
            <a:r>
              <a:rPr lang="en-US" b="1" i="1" dirty="0" err="1" smtClean="0"/>
              <a:t>suunnissa</a:t>
            </a:r>
            <a:r>
              <a:rPr lang="en-US" b="1" i="1" dirty="0" smtClean="0"/>
              <a:t> – </a:t>
            </a:r>
            <a:r>
              <a:rPr lang="en-US" b="1" i="1" dirty="0" err="1" smtClean="0"/>
              <a:t>pitikittäisuunta</a:t>
            </a:r>
            <a:endParaRPr lang="en-US" b="1" i="1" dirty="0" smtClean="0"/>
          </a:p>
          <a:p>
            <a:endParaRPr lang="en-US" dirty="0" smtClean="0"/>
          </a:p>
          <a:p>
            <a:r>
              <a:rPr lang="en-US" dirty="0" smtClean="0"/>
              <a:t>Jos </a:t>
            </a:r>
            <a:r>
              <a:rPr lang="en-US" dirty="0" err="1" smtClean="0"/>
              <a:t>tuentaa</a:t>
            </a:r>
            <a:r>
              <a:rPr lang="en-US" dirty="0" smtClean="0"/>
              <a:t> </a:t>
            </a:r>
            <a:r>
              <a:rPr lang="en-US" dirty="0" err="1" smtClean="0"/>
              <a:t>ei</a:t>
            </a:r>
            <a:r>
              <a:rPr lang="en-US" dirty="0" smtClean="0"/>
              <a:t> </a:t>
            </a:r>
            <a:r>
              <a:rPr lang="en-US" dirty="0" err="1" smtClean="0"/>
              <a:t>voidaa</a:t>
            </a:r>
            <a:r>
              <a:rPr lang="en-US" dirty="0" smtClean="0"/>
              <a:t> </a:t>
            </a:r>
            <a:r>
              <a:rPr lang="en-US" dirty="0" err="1" smtClean="0"/>
              <a:t>käyttää</a:t>
            </a:r>
            <a:r>
              <a:rPr lang="en-US" dirty="0" smtClean="0"/>
              <a:t> </a:t>
            </a:r>
            <a:r>
              <a:rPr lang="en-US" dirty="0" err="1" smtClean="0"/>
              <a:t>riittävän</a:t>
            </a:r>
            <a:r>
              <a:rPr lang="en-US" baseline="0" dirty="0" smtClean="0"/>
              <a:t> </a:t>
            </a:r>
            <a:r>
              <a:rPr lang="en-US" baseline="0" dirty="0" err="1" smtClean="0"/>
              <a:t>hyvin</a:t>
            </a:r>
            <a:r>
              <a:rPr lang="en-US" baseline="0" dirty="0" smtClean="0"/>
              <a:t>, </a:t>
            </a:r>
            <a:r>
              <a:rPr lang="en-US" baseline="0" dirty="0" err="1" smtClean="0"/>
              <a:t>kuormanvarmistusta</a:t>
            </a:r>
            <a:r>
              <a:rPr lang="en-US" baseline="0" dirty="0" smtClean="0"/>
              <a:t> </a:t>
            </a:r>
            <a:r>
              <a:rPr lang="en-US" baseline="0" dirty="0" err="1" smtClean="0"/>
              <a:t>voidaan</a:t>
            </a:r>
            <a:r>
              <a:rPr lang="en-US" baseline="0" dirty="0" smtClean="0"/>
              <a:t> </a:t>
            </a:r>
            <a:r>
              <a:rPr lang="en-US" baseline="0" dirty="0" err="1" smtClean="0"/>
              <a:t>täydentää</a:t>
            </a:r>
            <a:r>
              <a:rPr lang="en-US" baseline="0" dirty="0" smtClean="0"/>
              <a:t> </a:t>
            </a:r>
            <a:r>
              <a:rPr lang="en-US" baseline="0" dirty="0" err="1" smtClean="0"/>
              <a:t>sidonnalla</a:t>
            </a:r>
            <a:r>
              <a:rPr lang="en-US" baseline="0" dirty="0" smtClean="0"/>
              <a:t> tai </a:t>
            </a:r>
            <a:r>
              <a:rPr lang="en-US" baseline="0" dirty="0" err="1" smtClean="0"/>
              <a:t>varmistaa</a:t>
            </a:r>
            <a:r>
              <a:rPr lang="en-US" baseline="0" dirty="0" smtClean="0"/>
              <a:t> </a:t>
            </a:r>
            <a:r>
              <a:rPr lang="en-US" baseline="0" dirty="0" err="1" smtClean="0"/>
              <a:t>yksistään</a:t>
            </a:r>
            <a:r>
              <a:rPr lang="en-US" baseline="0" dirty="0" smtClean="0"/>
              <a:t> </a:t>
            </a:r>
            <a:r>
              <a:rPr lang="en-US" baseline="0" dirty="0" err="1" smtClean="0"/>
              <a:t>sidonnalla</a:t>
            </a:r>
            <a:r>
              <a:rPr lang="en-US" baseline="0" dirty="0" smtClean="0"/>
              <a:t>.</a:t>
            </a:r>
          </a:p>
          <a:p>
            <a:endParaRPr lang="en-US" baseline="0" dirty="0" smtClean="0"/>
          </a:p>
          <a:p>
            <a:r>
              <a:rPr lang="en-US" baseline="0" dirty="0" err="1" smtClean="0"/>
              <a:t>Sidontamenetelmiä</a:t>
            </a:r>
            <a:r>
              <a:rPr lang="en-US" baseline="0" dirty="0" smtClean="0"/>
              <a:t>:</a:t>
            </a:r>
          </a:p>
          <a:p>
            <a:r>
              <a:rPr lang="en-US" baseline="0" dirty="0" smtClean="0"/>
              <a:t> </a:t>
            </a:r>
          </a:p>
          <a:p>
            <a:r>
              <a:rPr lang="en-GB" sz="1200" b="1" i="1" kern="1200" dirty="0" err="1" smtClean="0">
                <a:solidFill>
                  <a:schemeClr val="tx1"/>
                </a:solidFill>
                <a:effectLst/>
                <a:latin typeface="+mn-lt"/>
                <a:ea typeface="+mn-ea"/>
                <a:cs typeface="+mn-cs"/>
              </a:rPr>
              <a:t>Ylitsesidonta</a:t>
            </a:r>
            <a:r>
              <a:rPr lang="en-GB" sz="1200" b="1" i="1" kern="1200" dirty="0" smtClean="0">
                <a:solidFill>
                  <a:schemeClr val="tx1"/>
                </a:solidFill>
                <a:effectLst/>
                <a:latin typeface="+mn-lt"/>
                <a:ea typeface="+mn-ea"/>
                <a:cs typeface="+mn-cs"/>
              </a:rPr>
              <a:t>  </a:t>
            </a:r>
            <a:r>
              <a:rPr lang="en-US" baseline="0" dirty="0" smtClean="0"/>
              <a:t>(</a:t>
            </a:r>
            <a:r>
              <a:rPr lang="en-US" baseline="0" dirty="0" err="1" smtClean="0"/>
              <a:t>Kitkasidonta</a:t>
            </a:r>
            <a:r>
              <a:rPr lang="en-US" baseline="0" dirty="0" smtClean="0"/>
              <a:t>)</a:t>
            </a:r>
            <a:endParaRPr lang="sv-SE" sz="1200" kern="1200" dirty="0" smtClean="0">
              <a:solidFill>
                <a:schemeClr val="tx1"/>
              </a:solidFill>
              <a:effectLst/>
              <a:latin typeface="+mn-lt"/>
              <a:ea typeface="+mn-ea"/>
              <a:cs typeface="+mn-cs"/>
            </a:endParaRPr>
          </a:p>
          <a:p>
            <a:r>
              <a:rPr lang="en-GB" sz="1200" kern="1200" dirty="0" err="1" smtClean="0">
                <a:solidFill>
                  <a:schemeClr val="tx1"/>
                </a:solidFill>
                <a:effectLst/>
                <a:latin typeface="+mn-lt"/>
                <a:ea typeface="+mn-ea"/>
                <a:cs typeface="+mn-cs"/>
              </a:rPr>
              <a:t>Ylitse</a:t>
            </a:r>
            <a:r>
              <a:rPr lang="en-GB" sz="1200" kern="1200" baseline="0" dirty="0" err="1" smtClean="0">
                <a:solidFill>
                  <a:schemeClr val="tx1"/>
                </a:solidFill>
                <a:effectLst/>
                <a:latin typeface="+mn-lt"/>
                <a:ea typeface="+mn-ea"/>
                <a:cs typeface="+mn-cs"/>
              </a:rPr>
              <a:t>sidonnassa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sidontavälinen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vedetään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kuorman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yli</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sivulta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sivulle</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Ylitsesidonta</a:t>
            </a:r>
            <a:r>
              <a:rPr lang="en-GB" sz="1200" kern="1200" baseline="0" dirty="0" smtClean="0">
                <a:solidFill>
                  <a:schemeClr val="tx1"/>
                </a:solidFill>
                <a:effectLst/>
                <a:latin typeface="+mn-lt"/>
                <a:ea typeface="+mn-ea"/>
                <a:cs typeface="+mn-cs"/>
              </a:rPr>
              <a:t> on </a:t>
            </a:r>
            <a:r>
              <a:rPr lang="en-GB" sz="1200" kern="1200" baseline="0" dirty="0" err="1" smtClean="0">
                <a:solidFill>
                  <a:schemeClr val="tx1"/>
                </a:solidFill>
                <a:effectLst/>
                <a:latin typeface="+mn-lt"/>
                <a:ea typeface="+mn-ea"/>
                <a:cs typeface="+mn-cs"/>
              </a:rPr>
              <a:t>tehokkain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jos</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sidontavälineen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ja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kuormatilan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lattian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välinen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kulma</a:t>
            </a:r>
            <a:r>
              <a:rPr lang="en-GB" sz="1200" kern="1200" baseline="0" dirty="0" smtClean="0">
                <a:solidFill>
                  <a:schemeClr val="tx1"/>
                </a:solidFill>
                <a:effectLst/>
                <a:latin typeface="+mn-lt"/>
                <a:ea typeface="+mn-ea"/>
                <a:cs typeface="+mn-cs"/>
              </a:rPr>
              <a:t> on </a:t>
            </a:r>
            <a:r>
              <a:rPr lang="en-GB" sz="1200" kern="1200" baseline="0" dirty="0" err="1" smtClean="0">
                <a:solidFill>
                  <a:schemeClr val="tx1"/>
                </a:solidFill>
                <a:effectLst/>
                <a:latin typeface="+mn-lt"/>
                <a:ea typeface="+mn-ea"/>
                <a:cs typeface="+mn-cs"/>
              </a:rPr>
              <a:t>lähellä</a:t>
            </a:r>
            <a:r>
              <a:rPr lang="en-GB" sz="1200" kern="1200" baseline="0" dirty="0" smtClean="0">
                <a:solidFill>
                  <a:schemeClr val="tx1"/>
                </a:solidFill>
                <a:effectLst/>
                <a:latin typeface="+mn-lt"/>
                <a:ea typeface="+mn-ea"/>
                <a:cs typeface="+mn-cs"/>
              </a:rPr>
              <a:t> 90 </a:t>
            </a:r>
            <a:r>
              <a:rPr lang="en-GB" sz="1200" kern="1200" baseline="30000" dirty="0" smtClean="0">
                <a:solidFill>
                  <a:schemeClr val="tx1"/>
                </a:solidFill>
                <a:effectLst/>
                <a:latin typeface="+mn-lt"/>
                <a:ea typeface="+mn-ea"/>
                <a:cs typeface="+mn-cs"/>
              </a:rPr>
              <a:t>o</a:t>
            </a:r>
            <a:r>
              <a:rPr lang="en-GB" sz="1200" kern="1200" baseline="0" dirty="0" smtClean="0">
                <a:solidFill>
                  <a:schemeClr val="tx1"/>
                </a:solidFill>
                <a:effectLst/>
                <a:latin typeface="+mn-lt"/>
                <a:ea typeface="+mn-ea"/>
                <a:cs typeface="+mn-cs"/>
              </a:rPr>
              <a:t>. Jos </a:t>
            </a:r>
            <a:r>
              <a:rPr lang="en-GB" sz="1200" kern="1200" baseline="0" dirty="0" err="1" smtClean="0">
                <a:solidFill>
                  <a:schemeClr val="tx1"/>
                </a:solidFill>
                <a:effectLst/>
                <a:latin typeface="+mn-lt"/>
                <a:ea typeface="+mn-ea"/>
                <a:cs typeface="+mn-cs"/>
              </a:rPr>
              <a:t>kulma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pienenee</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sidonta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menettää</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tehoaan</a:t>
            </a:r>
            <a:r>
              <a:rPr lang="en-GB" sz="1200" kern="1200" baseline="0" dirty="0" smtClean="0">
                <a:solidFill>
                  <a:schemeClr val="tx1"/>
                </a:solidFill>
                <a:effectLst/>
                <a:latin typeface="+mn-lt"/>
                <a:ea typeface="+mn-ea"/>
                <a:cs typeface="+mn-cs"/>
              </a:rPr>
              <a:t>. </a:t>
            </a:r>
          </a:p>
          <a:p>
            <a:endParaRPr lang="sv-SE" sz="1200" kern="1200" dirty="0" smtClean="0">
              <a:solidFill>
                <a:schemeClr val="tx1"/>
              </a:solidFill>
              <a:effectLst/>
              <a:latin typeface="+mn-lt"/>
              <a:ea typeface="+mn-ea"/>
              <a:cs typeface="+mn-cs"/>
            </a:endParaRPr>
          </a:p>
          <a:p>
            <a:r>
              <a:rPr lang="sv-SE" sz="1200" kern="1200" dirty="0" err="1" smtClean="0">
                <a:solidFill>
                  <a:schemeClr val="tx1"/>
                </a:solidFill>
                <a:effectLst/>
                <a:latin typeface="+mn-lt"/>
                <a:ea typeface="+mn-ea"/>
                <a:cs typeface="+mn-cs"/>
              </a:rPr>
              <a:t>Pikaoppaassa</a:t>
            </a:r>
            <a:r>
              <a:rPr lang="sv-SE" sz="1200" kern="1200" dirty="0" smtClean="0">
                <a:solidFill>
                  <a:schemeClr val="tx1"/>
                </a:solidFill>
                <a:effectLst/>
                <a:latin typeface="+mn-lt"/>
                <a:ea typeface="+mn-ea"/>
                <a:cs typeface="+mn-cs"/>
              </a:rPr>
              <a:t> </a:t>
            </a:r>
            <a:r>
              <a:rPr lang="sv-SE" sz="1200" kern="1200" dirty="0" err="1" smtClean="0">
                <a:solidFill>
                  <a:schemeClr val="tx1"/>
                </a:solidFill>
                <a:effectLst/>
                <a:latin typeface="+mn-lt"/>
                <a:ea typeface="+mn-ea"/>
                <a:cs typeface="+mn-cs"/>
              </a:rPr>
              <a:t>sidontavälineiden</a:t>
            </a:r>
            <a:r>
              <a:rPr lang="sv-SE" sz="1200" kern="1200" baseline="0" dirty="0" smtClean="0">
                <a:solidFill>
                  <a:schemeClr val="tx1"/>
                </a:solidFill>
                <a:effectLst/>
                <a:latin typeface="+mn-lt"/>
                <a:ea typeface="+mn-ea"/>
                <a:cs typeface="+mn-cs"/>
              </a:rPr>
              <a:t> </a:t>
            </a:r>
            <a:r>
              <a:rPr lang="sv-SE" sz="1200" kern="1200" baseline="0" dirty="0" err="1" smtClean="0">
                <a:solidFill>
                  <a:schemeClr val="tx1"/>
                </a:solidFill>
                <a:effectLst/>
                <a:latin typeface="+mn-lt"/>
                <a:ea typeface="+mn-ea"/>
                <a:cs typeface="+mn-cs"/>
              </a:rPr>
              <a:t>lukumäärä</a:t>
            </a:r>
            <a:r>
              <a:rPr lang="sv-SE" sz="1200" kern="1200" baseline="0" dirty="0" smtClean="0">
                <a:solidFill>
                  <a:schemeClr val="tx1"/>
                </a:solidFill>
                <a:effectLst/>
                <a:latin typeface="+mn-lt"/>
                <a:ea typeface="+mn-ea"/>
                <a:cs typeface="+mn-cs"/>
              </a:rPr>
              <a:t> </a:t>
            </a:r>
            <a:r>
              <a:rPr lang="sv-SE" sz="1200" kern="1200" baseline="0" dirty="0" err="1" smtClean="0">
                <a:solidFill>
                  <a:schemeClr val="tx1"/>
                </a:solidFill>
                <a:effectLst/>
                <a:latin typeface="+mn-lt"/>
                <a:ea typeface="+mn-ea"/>
                <a:cs typeface="+mn-cs"/>
              </a:rPr>
              <a:t>lasketaan</a:t>
            </a:r>
            <a:r>
              <a:rPr lang="sv-SE" sz="1200" kern="1200" baseline="0" dirty="0" smtClean="0">
                <a:solidFill>
                  <a:schemeClr val="tx1"/>
                </a:solidFill>
                <a:effectLst/>
                <a:latin typeface="+mn-lt"/>
                <a:ea typeface="+mn-ea"/>
                <a:cs typeface="+mn-cs"/>
              </a:rPr>
              <a:t> </a:t>
            </a:r>
            <a:r>
              <a:rPr lang="sv-SE" sz="1200" kern="1200" baseline="0" dirty="0" err="1" smtClean="0">
                <a:solidFill>
                  <a:schemeClr val="tx1"/>
                </a:solidFill>
                <a:effectLst/>
                <a:latin typeface="+mn-lt"/>
                <a:ea typeface="+mn-ea"/>
                <a:cs typeface="+mn-cs"/>
              </a:rPr>
              <a:t>sidontakulmille</a:t>
            </a:r>
            <a:r>
              <a:rPr lang="sv-SE" sz="1200" kern="1200" baseline="0" dirty="0" smtClean="0">
                <a:solidFill>
                  <a:schemeClr val="tx1"/>
                </a:solidFill>
                <a:effectLst/>
                <a:latin typeface="+mn-lt"/>
                <a:ea typeface="+mn-ea"/>
                <a:cs typeface="+mn-cs"/>
              </a:rPr>
              <a:t> 75 </a:t>
            </a:r>
            <a:r>
              <a:rPr lang="sv-SE" sz="1200" kern="1200" baseline="30000" dirty="0" smtClean="0">
                <a:solidFill>
                  <a:schemeClr val="tx1"/>
                </a:solidFill>
                <a:effectLst/>
                <a:latin typeface="+mn-lt"/>
                <a:ea typeface="+mn-ea"/>
                <a:cs typeface="+mn-cs"/>
              </a:rPr>
              <a:t>o</a:t>
            </a:r>
            <a:r>
              <a:rPr lang="sv-SE" sz="1200" kern="1200" baseline="0" dirty="0" smtClean="0">
                <a:solidFill>
                  <a:schemeClr val="tx1"/>
                </a:solidFill>
                <a:effectLst/>
                <a:latin typeface="+mn-lt"/>
                <a:ea typeface="+mn-ea"/>
                <a:cs typeface="+mn-cs"/>
              </a:rPr>
              <a:t> -  90 </a:t>
            </a:r>
            <a:r>
              <a:rPr lang="sv-SE" sz="1200" kern="1200" baseline="30000" dirty="0" smtClean="0">
                <a:solidFill>
                  <a:schemeClr val="tx1"/>
                </a:solidFill>
                <a:effectLst/>
                <a:latin typeface="+mn-lt"/>
                <a:ea typeface="+mn-ea"/>
                <a:cs typeface="+mn-cs"/>
              </a:rPr>
              <a:t>o</a:t>
            </a:r>
            <a:r>
              <a:rPr lang="sv-SE" sz="1200" kern="1200" baseline="0" dirty="0" smtClean="0">
                <a:solidFill>
                  <a:schemeClr val="tx1"/>
                </a:solidFill>
                <a:effectLst/>
                <a:latin typeface="+mn-lt"/>
                <a:ea typeface="+mn-ea"/>
                <a:cs typeface="+mn-cs"/>
              </a:rPr>
              <a:t>.  Jos </a:t>
            </a:r>
            <a:r>
              <a:rPr lang="sv-SE" sz="1200" kern="1200" baseline="0" dirty="0" err="1" smtClean="0">
                <a:solidFill>
                  <a:schemeClr val="tx1"/>
                </a:solidFill>
                <a:effectLst/>
                <a:latin typeface="+mn-lt"/>
                <a:ea typeface="+mn-ea"/>
                <a:cs typeface="+mn-cs"/>
              </a:rPr>
              <a:t>kulma</a:t>
            </a:r>
            <a:r>
              <a:rPr lang="sv-SE" sz="1200" kern="1200" baseline="0" dirty="0" smtClean="0">
                <a:solidFill>
                  <a:schemeClr val="tx1"/>
                </a:solidFill>
                <a:effectLst/>
                <a:latin typeface="+mn-lt"/>
                <a:ea typeface="+mn-ea"/>
                <a:cs typeface="+mn-cs"/>
              </a:rPr>
              <a:t> on 75 </a:t>
            </a:r>
            <a:r>
              <a:rPr lang="sv-SE" sz="1200" kern="1200" baseline="30000" dirty="0" smtClean="0">
                <a:solidFill>
                  <a:schemeClr val="tx1"/>
                </a:solidFill>
                <a:effectLst/>
                <a:latin typeface="+mn-lt"/>
                <a:ea typeface="+mn-ea"/>
                <a:cs typeface="+mn-cs"/>
              </a:rPr>
              <a:t>o</a:t>
            </a:r>
            <a:r>
              <a:rPr lang="sv-SE" sz="1200" kern="1200" baseline="0" dirty="0" smtClean="0">
                <a:solidFill>
                  <a:schemeClr val="tx1"/>
                </a:solidFill>
                <a:effectLst/>
                <a:latin typeface="+mn-lt"/>
                <a:ea typeface="+mn-ea"/>
                <a:cs typeface="+mn-cs"/>
              </a:rPr>
              <a:t> – 30 </a:t>
            </a:r>
            <a:r>
              <a:rPr lang="sv-SE" sz="1200" kern="1200" baseline="30000" dirty="0" smtClean="0">
                <a:solidFill>
                  <a:schemeClr val="tx1"/>
                </a:solidFill>
                <a:effectLst/>
                <a:latin typeface="+mn-lt"/>
                <a:ea typeface="+mn-ea"/>
                <a:cs typeface="+mn-cs"/>
              </a:rPr>
              <a:t>o</a:t>
            </a:r>
            <a:r>
              <a:rPr lang="sv-SE" sz="1200" kern="1200" baseline="0" dirty="0" smtClean="0">
                <a:solidFill>
                  <a:schemeClr val="tx1"/>
                </a:solidFill>
                <a:effectLst/>
                <a:latin typeface="+mn-lt"/>
                <a:ea typeface="+mn-ea"/>
                <a:cs typeface="+mn-cs"/>
              </a:rPr>
              <a:t> </a:t>
            </a:r>
            <a:r>
              <a:rPr lang="sv-SE" sz="1200" kern="1200" baseline="0" dirty="0" err="1" smtClean="0">
                <a:solidFill>
                  <a:schemeClr val="tx1"/>
                </a:solidFill>
                <a:effectLst/>
                <a:latin typeface="+mn-lt"/>
                <a:ea typeface="+mn-ea"/>
                <a:cs typeface="+mn-cs"/>
              </a:rPr>
              <a:t>sidontavälineiden</a:t>
            </a:r>
            <a:r>
              <a:rPr lang="sv-SE" sz="1200" kern="1200" baseline="0" dirty="0" smtClean="0">
                <a:solidFill>
                  <a:schemeClr val="tx1"/>
                </a:solidFill>
                <a:effectLst/>
                <a:latin typeface="+mn-lt"/>
                <a:ea typeface="+mn-ea"/>
                <a:cs typeface="+mn-cs"/>
              </a:rPr>
              <a:t> </a:t>
            </a:r>
            <a:r>
              <a:rPr lang="sv-SE" sz="1200" kern="1200" baseline="0" dirty="0" err="1" smtClean="0">
                <a:solidFill>
                  <a:schemeClr val="tx1"/>
                </a:solidFill>
                <a:effectLst/>
                <a:latin typeface="+mn-lt"/>
                <a:ea typeface="+mn-ea"/>
                <a:cs typeface="+mn-cs"/>
              </a:rPr>
              <a:t>lukumäärä</a:t>
            </a:r>
            <a:r>
              <a:rPr lang="sv-SE" sz="1200" kern="1200" baseline="0" dirty="0" smtClean="0">
                <a:solidFill>
                  <a:schemeClr val="tx1"/>
                </a:solidFill>
                <a:effectLst/>
                <a:latin typeface="+mn-lt"/>
                <a:ea typeface="+mn-ea"/>
                <a:cs typeface="+mn-cs"/>
              </a:rPr>
              <a:t> </a:t>
            </a:r>
            <a:r>
              <a:rPr lang="sv-SE" sz="1200" kern="1200" baseline="0" dirty="0" err="1" smtClean="0">
                <a:solidFill>
                  <a:schemeClr val="tx1"/>
                </a:solidFill>
                <a:effectLst/>
                <a:latin typeface="+mn-lt"/>
                <a:ea typeface="+mn-ea"/>
                <a:cs typeface="+mn-cs"/>
              </a:rPr>
              <a:t>täytyy</a:t>
            </a:r>
            <a:r>
              <a:rPr lang="sv-SE" sz="1200" kern="1200" baseline="0" dirty="0" smtClean="0">
                <a:solidFill>
                  <a:schemeClr val="tx1"/>
                </a:solidFill>
                <a:effectLst/>
                <a:latin typeface="+mn-lt"/>
                <a:ea typeface="+mn-ea"/>
                <a:cs typeface="+mn-cs"/>
              </a:rPr>
              <a:t> </a:t>
            </a:r>
            <a:r>
              <a:rPr lang="sv-SE" sz="1200" kern="1200" baseline="0" dirty="0" err="1" smtClean="0">
                <a:solidFill>
                  <a:schemeClr val="tx1"/>
                </a:solidFill>
                <a:effectLst/>
                <a:latin typeface="+mn-lt"/>
                <a:ea typeface="+mn-ea"/>
                <a:cs typeface="+mn-cs"/>
              </a:rPr>
              <a:t>kaksinkertaistaa</a:t>
            </a:r>
            <a:r>
              <a:rPr lang="sv-SE" sz="1200" kern="1200" baseline="0" dirty="0" smtClean="0">
                <a:solidFill>
                  <a:schemeClr val="tx1"/>
                </a:solidFill>
                <a:effectLst/>
                <a:latin typeface="+mn-lt"/>
                <a:ea typeface="+mn-ea"/>
                <a:cs typeface="+mn-cs"/>
              </a:rPr>
              <a:t>. Jos </a:t>
            </a:r>
            <a:r>
              <a:rPr lang="sv-SE" sz="1200" kern="1200" baseline="0" dirty="0" err="1" smtClean="0">
                <a:solidFill>
                  <a:schemeClr val="tx1"/>
                </a:solidFill>
                <a:effectLst/>
                <a:latin typeface="+mn-lt"/>
                <a:ea typeface="+mn-ea"/>
                <a:cs typeface="+mn-cs"/>
              </a:rPr>
              <a:t>taas</a:t>
            </a:r>
            <a:r>
              <a:rPr lang="sv-SE" sz="1200" kern="1200" baseline="0" dirty="0" smtClean="0">
                <a:solidFill>
                  <a:schemeClr val="tx1"/>
                </a:solidFill>
                <a:effectLst/>
                <a:latin typeface="+mn-lt"/>
                <a:ea typeface="+mn-ea"/>
                <a:cs typeface="+mn-cs"/>
              </a:rPr>
              <a:t> </a:t>
            </a:r>
            <a:r>
              <a:rPr lang="sv-SE" sz="1200" kern="1200" baseline="0" dirty="0" err="1" smtClean="0">
                <a:solidFill>
                  <a:schemeClr val="tx1"/>
                </a:solidFill>
                <a:effectLst/>
                <a:latin typeface="+mn-lt"/>
                <a:ea typeface="+mn-ea"/>
                <a:cs typeface="+mn-cs"/>
              </a:rPr>
              <a:t>kulma</a:t>
            </a:r>
            <a:r>
              <a:rPr lang="sv-SE" sz="1200" kern="1200" baseline="0" dirty="0" smtClean="0">
                <a:solidFill>
                  <a:schemeClr val="tx1"/>
                </a:solidFill>
                <a:effectLst/>
                <a:latin typeface="+mn-lt"/>
                <a:ea typeface="+mn-ea"/>
                <a:cs typeface="+mn-cs"/>
              </a:rPr>
              <a:t> on </a:t>
            </a:r>
            <a:r>
              <a:rPr lang="sv-SE" sz="1200" kern="1200" baseline="0" dirty="0" err="1" smtClean="0">
                <a:solidFill>
                  <a:schemeClr val="tx1"/>
                </a:solidFill>
                <a:effectLst/>
                <a:latin typeface="+mn-lt"/>
                <a:ea typeface="+mn-ea"/>
                <a:cs typeface="+mn-cs"/>
              </a:rPr>
              <a:t>alle</a:t>
            </a:r>
            <a:r>
              <a:rPr lang="sv-SE" sz="1200" kern="1200" baseline="0" dirty="0" smtClean="0">
                <a:solidFill>
                  <a:schemeClr val="tx1"/>
                </a:solidFill>
                <a:effectLst/>
                <a:latin typeface="+mn-lt"/>
                <a:ea typeface="+mn-ea"/>
                <a:cs typeface="+mn-cs"/>
              </a:rPr>
              <a:t> 30 </a:t>
            </a:r>
            <a:r>
              <a:rPr lang="sv-SE" sz="1200" kern="1200" baseline="30000" dirty="0" smtClean="0">
                <a:solidFill>
                  <a:schemeClr val="tx1"/>
                </a:solidFill>
                <a:effectLst/>
                <a:latin typeface="+mn-lt"/>
                <a:ea typeface="+mn-ea"/>
                <a:cs typeface="+mn-cs"/>
              </a:rPr>
              <a:t>o</a:t>
            </a:r>
            <a:r>
              <a:rPr lang="sv-SE" sz="1200" kern="1200" baseline="0" dirty="0" smtClean="0">
                <a:solidFill>
                  <a:schemeClr val="tx1"/>
                </a:solidFill>
                <a:effectLst/>
                <a:latin typeface="+mn-lt"/>
                <a:ea typeface="+mn-ea"/>
                <a:cs typeface="+mn-cs"/>
              </a:rPr>
              <a:t> sidonnalla </a:t>
            </a:r>
            <a:r>
              <a:rPr lang="sv-SE" sz="1200" kern="1200" baseline="0" dirty="0" err="1" smtClean="0">
                <a:solidFill>
                  <a:schemeClr val="tx1"/>
                </a:solidFill>
                <a:effectLst/>
                <a:latin typeface="+mn-lt"/>
                <a:ea typeface="+mn-ea"/>
                <a:cs typeface="+mn-cs"/>
              </a:rPr>
              <a:t>ei</a:t>
            </a:r>
            <a:r>
              <a:rPr lang="sv-SE" sz="1200" kern="1200" baseline="0" dirty="0" smtClean="0">
                <a:solidFill>
                  <a:schemeClr val="tx1"/>
                </a:solidFill>
                <a:effectLst/>
                <a:latin typeface="+mn-lt"/>
                <a:ea typeface="+mn-ea"/>
                <a:cs typeface="+mn-cs"/>
              </a:rPr>
              <a:t> </a:t>
            </a:r>
            <a:r>
              <a:rPr lang="sv-SE" sz="1200" kern="1200" baseline="0" dirty="0" err="1" smtClean="0">
                <a:solidFill>
                  <a:schemeClr val="tx1"/>
                </a:solidFill>
                <a:effectLst/>
                <a:latin typeface="+mn-lt"/>
                <a:ea typeface="+mn-ea"/>
                <a:cs typeface="+mn-cs"/>
              </a:rPr>
              <a:t>ole</a:t>
            </a:r>
            <a:r>
              <a:rPr lang="sv-SE" sz="1200" kern="1200" baseline="0" dirty="0" smtClean="0">
                <a:solidFill>
                  <a:schemeClr val="tx1"/>
                </a:solidFill>
                <a:effectLst/>
                <a:latin typeface="+mn-lt"/>
                <a:ea typeface="+mn-ea"/>
                <a:cs typeface="+mn-cs"/>
              </a:rPr>
              <a:t> </a:t>
            </a:r>
            <a:r>
              <a:rPr lang="sv-SE" sz="1200" kern="1200" baseline="0" dirty="0" err="1" smtClean="0">
                <a:solidFill>
                  <a:schemeClr val="tx1"/>
                </a:solidFill>
                <a:effectLst/>
                <a:latin typeface="+mn-lt"/>
                <a:ea typeface="+mn-ea"/>
                <a:cs typeface="+mn-cs"/>
              </a:rPr>
              <a:t>vaikutusta</a:t>
            </a:r>
            <a:r>
              <a:rPr lang="sv-SE" sz="1200" kern="1200" baseline="0" dirty="0" smtClean="0">
                <a:solidFill>
                  <a:schemeClr val="tx1"/>
                </a:solidFill>
                <a:effectLst/>
                <a:latin typeface="+mn-lt"/>
                <a:ea typeface="+mn-ea"/>
                <a:cs typeface="+mn-cs"/>
              </a:rPr>
              <a:t> ja siten </a:t>
            </a:r>
            <a:r>
              <a:rPr lang="sv-SE" sz="1200" kern="1200" baseline="0" dirty="0" err="1" smtClean="0">
                <a:solidFill>
                  <a:schemeClr val="tx1"/>
                </a:solidFill>
                <a:effectLst/>
                <a:latin typeface="+mn-lt"/>
                <a:ea typeface="+mn-ea"/>
                <a:cs typeface="+mn-cs"/>
              </a:rPr>
              <a:t>toista</a:t>
            </a:r>
            <a:r>
              <a:rPr lang="sv-SE" sz="1200" kern="1200" baseline="0" dirty="0" smtClean="0">
                <a:solidFill>
                  <a:schemeClr val="tx1"/>
                </a:solidFill>
                <a:effectLst/>
                <a:latin typeface="+mn-lt"/>
                <a:ea typeface="+mn-ea"/>
                <a:cs typeface="+mn-cs"/>
              </a:rPr>
              <a:t> </a:t>
            </a:r>
            <a:r>
              <a:rPr lang="sv-SE" sz="1200" kern="1200" baseline="0" dirty="0" err="1" smtClean="0">
                <a:solidFill>
                  <a:schemeClr val="tx1"/>
                </a:solidFill>
                <a:effectLst/>
                <a:latin typeface="+mn-lt"/>
                <a:ea typeface="+mn-ea"/>
                <a:cs typeface="+mn-cs"/>
              </a:rPr>
              <a:t>varmistusmenetelmää</a:t>
            </a:r>
            <a:r>
              <a:rPr lang="sv-SE" sz="1200" kern="1200" baseline="0" dirty="0" smtClean="0">
                <a:solidFill>
                  <a:schemeClr val="tx1"/>
                </a:solidFill>
                <a:effectLst/>
                <a:latin typeface="+mn-lt"/>
                <a:ea typeface="+mn-ea"/>
                <a:cs typeface="+mn-cs"/>
              </a:rPr>
              <a:t> </a:t>
            </a:r>
            <a:r>
              <a:rPr lang="sv-SE" sz="1200" kern="1200" baseline="0" dirty="0" err="1" smtClean="0">
                <a:solidFill>
                  <a:schemeClr val="tx1"/>
                </a:solidFill>
                <a:effectLst/>
                <a:latin typeface="+mn-lt"/>
                <a:ea typeface="+mn-ea"/>
                <a:cs typeface="+mn-cs"/>
              </a:rPr>
              <a:t>täytyy</a:t>
            </a:r>
            <a:r>
              <a:rPr lang="sv-SE" sz="1200" kern="1200" baseline="0" dirty="0" smtClean="0">
                <a:solidFill>
                  <a:schemeClr val="tx1"/>
                </a:solidFill>
                <a:effectLst/>
                <a:latin typeface="+mn-lt"/>
                <a:ea typeface="+mn-ea"/>
                <a:cs typeface="+mn-cs"/>
              </a:rPr>
              <a:t> </a:t>
            </a:r>
            <a:r>
              <a:rPr lang="sv-SE" sz="1200" kern="1200" baseline="0" dirty="0" err="1" smtClean="0">
                <a:solidFill>
                  <a:schemeClr val="tx1"/>
                </a:solidFill>
                <a:effectLst/>
                <a:latin typeface="+mn-lt"/>
                <a:ea typeface="+mn-ea"/>
                <a:cs typeface="+mn-cs"/>
              </a:rPr>
              <a:t>käyttää</a:t>
            </a:r>
            <a:r>
              <a:rPr lang="sv-SE" sz="1200" kern="1200" baseline="0" dirty="0" smtClean="0">
                <a:solidFill>
                  <a:schemeClr val="tx1"/>
                </a:solidFill>
                <a:effectLst/>
                <a:latin typeface="+mn-lt"/>
                <a:ea typeface="+mn-ea"/>
                <a:cs typeface="+mn-cs"/>
              </a:rPr>
              <a:t>. </a:t>
            </a:r>
            <a:r>
              <a:rPr lang="sv-SE" sz="1200" kern="1200" baseline="0" dirty="0" err="1" smtClean="0">
                <a:solidFill>
                  <a:schemeClr val="tx1"/>
                </a:solidFill>
                <a:effectLst/>
                <a:latin typeface="+mn-lt"/>
                <a:ea typeface="+mn-ea"/>
                <a:cs typeface="+mn-cs"/>
              </a:rPr>
              <a:t>Kun</a:t>
            </a:r>
            <a:r>
              <a:rPr lang="sv-SE" sz="1200" kern="1200" baseline="0" dirty="0" smtClean="0">
                <a:solidFill>
                  <a:schemeClr val="tx1"/>
                </a:solidFill>
                <a:effectLst/>
                <a:latin typeface="+mn-lt"/>
                <a:ea typeface="+mn-ea"/>
                <a:cs typeface="+mn-cs"/>
              </a:rPr>
              <a:t> </a:t>
            </a:r>
            <a:r>
              <a:rPr lang="sv-SE" sz="1200" kern="1200" baseline="0" dirty="0" err="1" smtClean="0">
                <a:solidFill>
                  <a:schemeClr val="tx1"/>
                </a:solidFill>
                <a:effectLst/>
                <a:latin typeface="+mn-lt"/>
                <a:ea typeface="+mn-ea"/>
                <a:cs typeface="+mn-cs"/>
              </a:rPr>
              <a:t>halutaan</a:t>
            </a:r>
            <a:r>
              <a:rPr lang="sv-SE" sz="1200" kern="1200" baseline="0" dirty="0" smtClean="0">
                <a:solidFill>
                  <a:schemeClr val="tx1"/>
                </a:solidFill>
                <a:effectLst/>
                <a:latin typeface="+mn-lt"/>
                <a:ea typeface="+mn-ea"/>
                <a:cs typeface="+mn-cs"/>
              </a:rPr>
              <a:t> </a:t>
            </a:r>
            <a:r>
              <a:rPr lang="sv-SE" sz="1200" kern="1200" baseline="0" dirty="0" err="1" smtClean="0">
                <a:solidFill>
                  <a:schemeClr val="tx1"/>
                </a:solidFill>
                <a:effectLst/>
                <a:latin typeface="+mn-lt"/>
                <a:ea typeface="+mn-ea"/>
                <a:cs typeface="+mn-cs"/>
              </a:rPr>
              <a:t>estää</a:t>
            </a:r>
            <a:r>
              <a:rPr lang="sv-SE" sz="1200" kern="1200" baseline="0" dirty="0" smtClean="0">
                <a:solidFill>
                  <a:schemeClr val="tx1"/>
                </a:solidFill>
                <a:effectLst/>
                <a:latin typeface="+mn-lt"/>
                <a:ea typeface="+mn-ea"/>
                <a:cs typeface="+mn-cs"/>
              </a:rPr>
              <a:t> </a:t>
            </a:r>
            <a:r>
              <a:rPr lang="sv-SE" sz="1200" kern="1200" baseline="0" dirty="0" err="1" smtClean="0">
                <a:solidFill>
                  <a:schemeClr val="tx1"/>
                </a:solidFill>
                <a:effectLst/>
                <a:latin typeface="+mn-lt"/>
                <a:ea typeface="+mn-ea"/>
                <a:cs typeface="+mn-cs"/>
              </a:rPr>
              <a:t>kaatuminen</a:t>
            </a:r>
            <a:r>
              <a:rPr lang="sv-SE" sz="1200" kern="1200" baseline="0" dirty="0" smtClean="0">
                <a:solidFill>
                  <a:schemeClr val="tx1"/>
                </a:solidFill>
                <a:effectLst/>
                <a:latin typeface="+mn-lt"/>
                <a:ea typeface="+mn-ea"/>
                <a:cs typeface="+mn-cs"/>
              </a:rPr>
              <a:t> </a:t>
            </a:r>
            <a:r>
              <a:rPr lang="sv-SE" sz="1200" kern="1200" baseline="0" dirty="0" err="1" smtClean="0">
                <a:solidFill>
                  <a:schemeClr val="tx1"/>
                </a:solidFill>
                <a:effectLst/>
                <a:latin typeface="+mn-lt"/>
                <a:ea typeface="+mn-ea"/>
                <a:cs typeface="+mn-cs"/>
              </a:rPr>
              <a:t>pitkittäissuunnassa</a:t>
            </a:r>
            <a:r>
              <a:rPr lang="sv-SE" sz="1200" kern="1200" baseline="0" dirty="0" smtClean="0">
                <a:solidFill>
                  <a:schemeClr val="tx1"/>
                </a:solidFill>
                <a:effectLst/>
                <a:latin typeface="+mn-lt"/>
                <a:ea typeface="+mn-ea"/>
                <a:cs typeface="+mn-cs"/>
              </a:rPr>
              <a:t>, </a:t>
            </a:r>
            <a:r>
              <a:rPr lang="sv-SE" sz="1200" kern="1200" baseline="0" dirty="0" err="1" smtClean="0">
                <a:solidFill>
                  <a:schemeClr val="tx1"/>
                </a:solidFill>
                <a:effectLst/>
                <a:latin typeface="+mn-lt"/>
                <a:ea typeface="+mn-ea"/>
                <a:cs typeface="+mn-cs"/>
              </a:rPr>
              <a:t>sidontavälineet</a:t>
            </a:r>
            <a:r>
              <a:rPr lang="sv-SE" sz="1200" kern="1200" baseline="0" dirty="0" smtClean="0">
                <a:solidFill>
                  <a:schemeClr val="tx1"/>
                </a:solidFill>
                <a:effectLst/>
                <a:latin typeface="+mn-lt"/>
                <a:ea typeface="+mn-ea"/>
                <a:cs typeface="+mn-cs"/>
              </a:rPr>
              <a:t> </a:t>
            </a:r>
            <a:r>
              <a:rPr lang="sv-SE" sz="1200" kern="1200" baseline="0" dirty="0" err="1" smtClean="0">
                <a:solidFill>
                  <a:schemeClr val="tx1"/>
                </a:solidFill>
                <a:effectLst/>
                <a:latin typeface="+mn-lt"/>
                <a:ea typeface="+mn-ea"/>
                <a:cs typeface="+mn-cs"/>
              </a:rPr>
              <a:t>täytyy</a:t>
            </a:r>
            <a:r>
              <a:rPr lang="sv-SE" sz="1200" kern="1200" baseline="0" dirty="0" smtClean="0">
                <a:solidFill>
                  <a:schemeClr val="tx1"/>
                </a:solidFill>
                <a:effectLst/>
                <a:latin typeface="+mn-lt"/>
                <a:ea typeface="+mn-ea"/>
                <a:cs typeface="+mn-cs"/>
              </a:rPr>
              <a:t> </a:t>
            </a:r>
            <a:r>
              <a:rPr lang="sv-SE" sz="1200" kern="1200" baseline="0" dirty="0" err="1" smtClean="0">
                <a:solidFill>
                  <a:schemeClr val="tx1"/>
                </a:solidFill>
                <a:effectLst/>
                <a:latin typeface="+mn-lt"/>
                <a:ea typeface="+mn-ea"/>
                <a:cs typeface="+mn-cs"/>
              </a:rPr>
              <a:t>sijoittaa</a:t>
            </a:r>
            <a:r>
              <a:rPr lang="sv-SE" sz="1200" kern="1200" baseline="0" dirty="0" smtClean="0">
                <a:solidFill>
                  <a:schemeClr val="tx1"/>
                </a:solidFill>
                <a:effectLst/>
                <a:latin typeface="+mn-lt"/>
                <a:ea typeface="+mn-ea"/>
                <a:cs typeface="+mn-cs"/>
              </a:rPr>
              <a:t> </a:t>
            </a:r>
            <a:r>
              <a:rPr lang="sv-SE" sz="1200" kern="1200" baseline="0" dirty="0" err="1" smtClean="0">
                <a:solidFill>
                  <a:schemeClr val="tx1"/>
                </a:solidFill>
                <a:effectLst/>
                <a:latin typeface="+mn-lt"/>
                <a:ea typeface="+mn-ea"/>
                <a:cs typeface="+mn-cs"/>
              </a:rPr>
              <a:t>kuorman</a:t>
            </a:r>
            <a:r>
              <a:rPr lang="sv-SE" sz="1200" kern="1200" baseline="0" dirty="0" smtClean="0">
                <a:solidFill>
                  <a:schemeClr val="tx1"/>
                </a:solidFill>
                <a:effectLst/>
                <a:latin typeface="+mn-lt"/>
                <a:ea typeface="+mn-ea"/>
                <a:cs typeface="+mn-cs"/>
              </a:rPr>
              <a:t> </a:t>
            </a:r>
            <a:r>
              <a:rPr lang="sv-SE" sz="1200" kern="1200" baseline="0" dirty="0" err="1" smtClean="0">
                <a:solidFill>
                  <a:schemeClr val="tx1"/>
                </a:solidFill>
                <a:effectLst/>
                <a:latin typeface="+mn-lt"/>
                <a:ea typeface="+mn-ea"/>
                <a:cs typeface="+mn-cs"/>
              </a:rPr>
              <a:t>yli</a:t>
            </a:r>
            <a:r>
              <a:rPr lang="sv-SE" sz="1200" kern="1200" baseline="0" dirty="0" smtClean="0">
                <a:solidFill>
                  <a:schemeClr val="tx1"/>
                </a:solidFill>
                <a:effectLst/>
                <a:latin typeface="+mn-lt"/>
                <a:ea typeface="+mn-ea"/>
                <a:cs typeface="+mn-cs"/>
              </a:rPr>
              <a:t> </a:t>
            </a:r>
            <a:r>
              <a:rPr lang="sv-SE" sz="1200" kern="1200" baseline="0" dirty="0" err="1" smtClean="0">
                <a:solidFill>
                  <a:schemeClr val="tx1"/>
                </a:solidFill>
                <a:effectLst/>
                <a:latin typeface="+mn-lt"/>
                <a:ea typeface="+mn-ea"/>
                <a:cs typeface="+mn-cs"/>
              </a:rPr>
              <a:t>symmetrisesti</a:t>
            </a:r>
            <a:r>
              <a:rPr lang="sv-SE" sz="1200" kern="1200" baseline="0" dirty="0" smtClean="0">
                <a:solidFill>
                  <a:schemeClr val="tx1"/>
                </a:solidFill>
                <a:effectLst/>
                <a:latin typeface="+mn-lt"/>
                <a:ea typeface="+mn-ea"/>
                <a:cs typeface="+mn-cs"/>
              </a:rPr>
              <a:t>.  </a:t>
            </a:r>
          </a:p>
          <a:p>
            <a:endParaRPr lang="sv-SE" sz="1200" kern="1200" baseline="0" dirty="0" smtClean="0">
              <a:solidFill>
                <a:schemeClr val="tx1"/>
              </a:solidFill>
              <a:effectLst/>
              <a:latin typeface="+mn-lt"/>
              <a:ea typeface="+mn-ea"/>
              <a:cs typeface="+mn-cs"/>
            </a:endParaRPr>
          </a:p>
          <a:p>
            <a:r>
              <a:rPr lang="sv-SE" sz="1200" kern="1200" baseline="0" dirty="0" err="1" smtClean="0">
                <a:solidFill>
                  <a:schemeClr val="tx1"/>
                </a:solidFill>
                <a:effectLst/>
                <a:latin typeface="+mn-lt"/>
                <a:ea typeface="+mn-ea"/>
                <a:cs typeface="+mn-cs"/>
              </a:rPr>
              <a:t>Vasemmalla</a:t>
            </a:r>
            <a:r>
              <a:rPr lang="sv-SE" sz="1200" kern="1200" baseline="0" dirty="0" smtClean="0">
                <a:solidFill>
                  <a:schemeClr val="tx1"/>
                </a:solidFill>
                <a:effectLst/>
                <a:latin typeface="+mn-lt"/>
                <a:ea typeface="+mn-ea"/>
                <a:cs typeface="+mn-cs"/>
              </a:rPr>
              <a:t> </a:t>
            </a:r>
            <a:r>
              <a:rPr lang="sv-SE" sz="1200" kern="1200" baseline="0" dirty="0" err="1" smtClean="0">
                <a:solidFill>
                  <a:schemeClr val="tx1"/>
                </a:solidFill>
                <a:effectLst/>
                <a:latin typeface="+mn-lt"/>
                <a:ea typeface="+mn-ea"/>
                <a:cs typeface="+mn-cs"/>
              </a:rPr>
              <a:t>olevassa</a:t>
            </a:r>
            <a:r>
              <a:rPr lang="sv-SE" sz="1200" kern="1200" baseline="0" dirty="0" smtClean="0">
                <a:solidFill>
                  <a:schemeClr val="tx1"/>
                </a:solidFill>
                <a:effectLst/>
                <a:latin typeface="+mn-lt"/>
                <a:ea typeface="+mn-ea"/>
                <a:cs typeface="+mn-cs"/>
              </a:rPr>
              <a:t> </a:t>
            </a:r>
            <a:r>
              <a:rPr lang="sv-SE" sz="1200" kern="1200" baseline="0" dirty="0" err="1" smtClean="0">
                <a:solidFill>
                  <a:schemeClr val="tx1"/>
                </a:solidFill>
                <a:effectLst/>
                <a:latin typeface="+mn-lt"/>
                <a:ea typeface="+mn-ea"/>
                <a:cs typeface="+mn-cs"/>
              </a:rPr>
              <a:t>kuvassa</a:t>
            </a:r>
            <a:r>
              <a:rPr lang="sv-SE" sz="1200" kern="1200" baseline="0" dirty="0" smtClean="0">
                <a:solidFill>
                  <a:schemeClr val="tx1"/>
                </a:solidFill>
                <a:effectLst/>
                <a:latin typeface="+mn-lt"/>
                <a:ea typeface="+mn-ea"/>
                <a:cs typeface="+mn-cs"/>
              </a:rPr>
              <a:t> </a:t>
            </a:r>
            <a:r>
              <a:rPr lang="sv-SE" sz="1200" kern="1200" baseline="0" dirty="0" err="1" smtClean="0">
                <a:solidFill>
                  <a:schemeClr val="tx1"/>
                </a:solidFill>
                <a:effectLst/>
                <a:latin typeface="+mn-lt"/>
                <a:ea typeface="+mn-ea"/>
                <a:cs typeface="+mn-cs"/>
              </a:rPr>
              <a:t>käytetään</a:t>
            </a:r>
            <a:r>
              <a:rPr lang="sv-SE" sz="1200" kern="1200" baseline="0" dirty="0" smtClean="0">
                <a:solidFill>
                  <a:schemeClr val="tx1"/>
                </a:solidFill>
                <a:effectLst/>
                <a:latin typeface="+mn-lt"/>
                <a:ea typeface="+mn-ea"/>
                <a:cs typeface="+mn-cs"/>
              </a:rPr>
              <a:t> </a:t>
            </a:r>
            <a:r>
              <a:rPr lang="sv-SE" sz="1200" kern="1200" baseline="0" dirty="0" err="1" smtClean="0">
                <a:solidFill>
                  <a:schemeClr val="tx1"/>
                </a:solidFill>
                <a:effectLst/>
                <a:latin typeface="+mn-lt"/>
                <a:ea typeface="+mn-ea"/>
                <a:cs typeface="+mn-cs"/>
              </a:rPr>
              <a:t>ylitsesidontaa</a:t>
            </a:r>
            <a:r>
              <a:rPr lang="sv-SE" sz="1200" kern="1200" baseline="0" dirty="0" smtClean="0">
                <a:solidFill>
                  <a:schemeClr val="tx1"/>
                </a:solidFill>
                <a:effectLst/>
                <a:latin typeface="+mn-lt"/>
                <a:ea typeface="+mn-ea"/>
                <a:cs typeface="+mn-cs"/>
              </a:rPr>
              <a:t> </a:t>
            </a:r>
            <a:r>
              <a:rPr lang="sv-SE" sz="1200" kern="1200" baseline="0" dirty="0" err="1" smtClean="0">
                <a:solidFill>
                  <a:schemeClr val="tx1"/>
                </a:solidFill>
                <a:effectLst/>
                <a:latin typeface="+mn-lt"/>
                <a:ea typeface="+mn-ea"/>
                <a:cs typeface="+mn-cs"/>
              </a:rPr>
              <a:t>tuennan</a:t>
            </a:r>
            <a:r>
              <a:rPr lang="sv-SE" sz="1200" kern="1200" baseline="0" dirty="0" smtClean="0">
                <a:solidFill>
                  <a:schemeClr val="tx1"/>
                </a:solidFill>
                <a:effectLst/>
                <a:latin typeface="+mn-lt"/>
                <a:ea typeface="+mn-ea"/>
                <a:cs typeface="+mn-cs"/>
              </a:rPr>
              <a:t> </a:t>
            </a:r>
            <a:r>
              <a:rPr lang="sv-SE" sz="1200" kern="1200" baseline="0" dirty="0" err="1" smtClean="0">
                <a:solidFill>
                  <a:schemeClr val="tx1"/>
                </a:solidFill>
                <a:effectLst/>
                <a:latin typeface="+mn-lt"/>
                <a:ea typeface="+mn-ea"/>
                <a:cs typeface="+mn-cs"/>
              </a:rPr>
              <a:t>ohella</a:t>
            </a:r>
            <a:r>
              <a:rPr lang="sv-SE" sz="1200" kern="1200" baseline="0" dirty="0" smtClean="0">
                <a:solidFill>
                  <a:schemeClr val="tx1"/>
                </a:solidFill>
                <a:effectLst/>
                <a:latin typeface="+mn-lt"/>
                <a:ea typeface="+mn-ea"/>
                <a:cs typeface="+mn-cs"/>
              </a:rPr>
              <a:t>.  </a:t>
            </a:r>
            <a:r>
              <a:rPr lang="sv-SE" sz="1200" kern="1200" baseline="0" dirty="0" err="1" smtClean="0">
                <a:solidFill>
                  <a:schemeClr val="tx1"/>
                </a:solidFill>
                <a:effectLst/>
                <a:latin typeface="+mn-lt"/>
                <a:ea typeface="+mn-ea"/>
                <a:cs typeface="+mn-cs"/>
              </a:rPr>
              <a:t>Kuormana</a:t>
            </a:r>
            <a:r>
              <a:rPr lang="sv-SE" sz="1200" kern="1200" baseline="0" dirty="0" smtClean="0">
                <a:solidFill>
                  <a:schemeClr val="tx1"/>
                </a:solidFill>
                <a:effectLst/>
                <a:latin typeface="+mn-lt"/>
                <a:ea typeface="+mn-ea"/>
                <a:cs typeface="+mn-cs"/>
              </a:rPr>
              <a:t> </a:t>
            </a:r>
            <a:r>
              <a:rPr lang="sv-SE" sz="1200" kern="1200" baseline="0" dirty="0" err="1" smtClean="0">
                <a:solidFill>
                  <a:schemeClr val="tx1"/>
                </a:solidFill>
                <a:effectLst/>
                <a:latin typeface="+mn-lt"/>
                <a:ea typeface="+mn-ea"/>
                <a:cs typeface="+mn-cs"/>
              </a:rPr>
              <a:t>ilmeisesti</a:t>
            </a:r>
            <a:r>
              <a:rPr lang="sv-SE" sz="1200" kern="1200" baseline="0" dirty="0" smtClean="0">
                <a:solidFill>
                  <a:schemeClr val="tx1"/>
                </a:solidFill>
                <a:effectLst/>
                <a:latin typeface="+mn-lt"/>
                <a:ea typeface="+mn-ea"/>
                <a:cs typeface="+mn-cs"/>
              </a:rPr>
              <a:t> </a:t>
            </a:r>
            <a:r>
              <a:rPr lang="sv-SE" sz="1200" kern="1200" baseline="0" dirty="0" err="1" smtClean="0">
                <a:solidFill>
                  <a:schemeClr val="tx1"/>
                </a:solidFill>
                <a:effectLst/>
                <a:latin typeface="+mn-lt"/>
                <a:ea typeface="+mn-ea"/>
                <a:cs typeface="+mn-cs"/>
              </a:rPr>
              <a:t>johdinkeloja</a:t>
            </a:r>
            <a:r>
              <a:rPr lang="sv-SE" sz="1200" kern="1200" baseline="0" dirty="0" smtClean="0">
                <a:solidFill>
                  <a:schemeClr val="tx1"/>
                </a:solidFill>
                <a:effectLst/>
                <a:latin typeface="+mn-lt"/>
                <a:ea typeface="+mn-ea"/>
                <a:cs typeface="+mn-cs"/>
              </a:rPr>
              <a:t>. </a:t>
            </a:r>
            <a:r>
              <a:rPr lang="sv-SE" sz="1200" kern="1200" dirty="0" smtClean="0">
                <a:solidFill>
                  <a:schemeClr val="tx1"/>
                </a:solidFill>
                <a:effectLst/>
                <a:latin typeface="+mn-lt"/>
                <a:ea typeface="+mn-ea"/>
                <a:cs typeface="+mn-cs"/>
              </a:rPr>
              <a:t>  </a:t>
            </a:r>
          </a:p>
          <a:p>
            <a:endParaRPr lang="sv-SE" sz="1200" kern="1200" dirty="0" smtClean="0">
              <a:solidFill>
                <a:schemeClr val="tx1"/>
              </a:solidFill>
              <a:effectLst/>
              <a:latin typeface="+mn-lt"/>
              <a:ea typeface="+mn-ea"/>
              <a:cs typeface="+mn-cs"/>
            </a:endParaRPr>
          </a:p>
          <a:p>
            <a:r>
              <a:rPr lang="en-GB" sz="1200" b="1" i="1" kern="1200" dirty="0" err="1" smtClean="0">
                <a:solidFill>
                  <a:schemeClr val="tx1"/>
                </a:solidFill>
                <a:effectLst/>
                <a:latin typeface="+mn-lt"/>
                <a:ea typeface="+mn-ea"/>
                <a:cs typeface="+mn-cs"/>
              </a:rPr>
              <a:t>Valjassidonta</a:t>
            </a:r>
            <a:r>
              <a:rPr lang="en-GB" sz="1200" b="1" i="1"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endParaRPr lang="sv-SE" sz="1200" b="1" i="1" kern="1200" dirty="0" smtClean="0">
              <a:solidFill>
                <a:schemeClr val="tx1"/>
              </a:solidFill>
              <a:effectLst/>
              <a:latin typeface="+mn-lt"/>
              <a:ea typeface="+mn-ea"/>
              <a:cs typeface="+mn-cs"/>
            </a:endParaRPr>
          </a:p>
          <a:p>
            <a:r>
              <a:rPr lang="en-GB" sz="1200" kern="1200" dirty="0" err="1" smtClean="0">
                <a:solidFill>
                  <a:schemeClr val="tx1"/>
                </a:solidFill>
                <a:effectLst/>
                <a:latin typeface="+mn-lt"/>
                <a:ea typeface="+mn-ea"/>
                <a:cs typeface="+mn-cs"/>
              </a:rPr>
              <a:t>Valjassidontaa</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käytetään</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estämään</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kuorman</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liukuminen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ja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kaatuminen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pitkittäissuunnassa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Valjassidonnalla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voidaan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ratkaista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monia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vaikeita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kuormanvarmistustapauksia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Katso</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esim</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alhaalla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oikealla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olevaa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kuvaa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jossa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sidontavyö</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asetetaan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metallilevyjen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lavan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pohjapalkkiin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estämään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paketin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liukuminen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eteenpäin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Pikaoppaassa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sidontavälineiden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lukumäärä</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lasketaan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tapauksille</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jossa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sidontavälineen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ja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kuormatilan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lattian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välinen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kulma</a:t>
            </a:r>
            <a:r>
              <a:rPr lang="en-GB" sz="1200" kern="1200" baseline="0" dirty="0" smtClean="0">
                <a:solidFill>
                  <a:schemeClr val="tx1"/>
                </a:solidFill>
                <a:effectLst/>
                <a:latin typeface="+mn-lt"/>
                <a:ea typeface="+mn-ea"/>
                <a:cs typeface="+mn-cs"/>
              </a:rPr>
              <a:t> on </a:t>
            </a:r>
            <a:r>
              <a:rPr lang="en-GB" sz="1200" kern="1200" baseline="0" dirty="0" err="1" smtClean="0">
                <a:solidFill>
                  <a:schemeClr val="tx1"/>
                </a:solidFill>
                <a:effectLst/>
                <a:latin typeface="+mn-lt"/>
                <a:ea typeface="+mn-ea"/>
                <a:cs typeface="+mn-cs"/>
              </a:rPr>
              <a:t>maksimissaan</a:t>
            </a:r>
            <a:r>
              <a:rPr lang="en-GB" sz="1200" kern="1200" baseline="0" dirty="0" smtClean="0">
                <a:solidFill>
                  <a:schemeClr val="tx1"/>
                </a:solidFill>
                <a:effectLst/>
                <a:latin typeface="+mn-lt"/>
                <a:ea typeface="+mn-ea"/>
                <a:cs typeface="+mn-cs"/>
              </a:rPr>
              <a:t> 45 </a:t>
            </a:r>
            <a:r>
              <a:rPr lang="en-GB" sz="1200" kern="1200" baseline="30000" dirty="0" smtClean="0">
                <a:solidFill>
                  <a:schemeClr val="tx1"/>
                </a:solidFill>
                <a:effectLst/>
                <a:latin typeface="+mn-lt"/>
                <a:ea typeface="+mn-ea"/>
                <a:cs typeface="+mn-cs"/>
              </a:rPr>
              <a:t>o</a:t>
            </a:r>
            <a:r>
              <a:rPr lang="en-GB" sz="1200" kern="1200" baseline="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GB" sz="1200" b="1" i="1"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GB" sz="1200" b="1" i="1" kern="1200" dirty="0" err="1" smtClean="0">
                <a:solidFill>
                  <a:schemeClr val="tx1"/>
                </a:solidFill>
                <a:effectLst/>
                <a:latin typeface="+mn-lt"/>
                <a:ea typeface="+mn-ea"/>
                <a:cs typeface="+mn-cs"/>
              </a:rPr>
              <a:t>Suora</a:t>
            </a:r>
            <a:r>
              <a:rPr lang="en-GB" sz="1200" b="1" i="1" kern="1200" dirty="0" smtClean="0">
                <a:solidFill>
                  <a:schemeClr val="tx1"/>
                </a:solidFill>
                <a:effectLst/>
                <a:latin typeface="+mn-lt"/>
                <a:ea typeface="+mn-ea"/>
                <a:cs typeface="+mn-cs"/>
              </a:rPr>
              <a:t> </a:t>
            </a:r>
            <a:r>
              <a:rPr lang="en-GB" sz="1200" b="1" i="1" kern="1200" dirty="0" err="1" smtClean="0">
                <a:solidFill>
                  <a:schemeClr val="tx1"/>
                </a:solidFill>
                <a:effectLst/>
                <a:latin typeface="+mn-lt"/>
                <a:ea typeface="+mn-ea"/>
                <a:cs typeface="+mn-cs"/>
              </a:rPr>
              <a:t>sidonta</a:t>
            </a:r>
            <a:r>
              <a:rPr lang="en-GB" sz="1200" b="1" i="1" kern="1200" dirty="0" smtClean="0">
                <a:solidFill>
                  <a:schemeClr val="tx1"/>
                </a:solidFill>
                <a:effectLst/>
                <a:latin typeface="+mn-lt"/>
                <a:ea typeface="+mn-ea"/>
                <a:cs typeface="+mn-cs"/>
              </a:rPr>
              <a:t> - </a:t>
            </a:r>
            <a:r>
              <a:rPr lang="en-GB" sz="1200" b="1" i="1" kern="1200" dirty="0" err="1" smtClean="0">
                <a:solidFill>
                  <a:schemeClr val="tx1"/>
                </a:solidFill>
                <a:effectLst/>
                <a:latin typeface="+mn-lt"/>
                <a:ea typeface="+mn-ea"/>
                <a:cs typeface="+mn-cs"/>
              </a:rPr>
              <a:t>Ristikkäissidonta</a:t>
            </a:r>
            <a:endParaRPr lang="en-GB" sz="1200" b="1" i="1" kern="1200" dirty="0" smtClean="0">
              <a:solidFill>
                <a:schemeClr val="tx1"/>
              </a:solidFill>
              <a:effectLst/>
              <a:latin typeface="+mn-lt"/>
              <a:ea typeface="+mn-ea"/>
              <a:cs typeface="+mn-cs"/>
            </a:endParaRPr>
          </a:p>
          <a:p>
            <a:endParaRPr lang="en-GB"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fi-FI" sz="1200" kern="1200" noProof="0" dirty="0" smtClean="0">
                <a:solidFill>
                  <a:schemeClr val="tx1"/>
                </a:solidFill>
                <a:effectLst/>
                <a:latin typeface="+mn-lt"/>
                <a:ea typeface="+mn-ea"/>
                <a:cs typeface="+mn-cs"/>
              </a:rPr>
              <a:t>Suorasidontaa</a:t>
            </a:r>
            <a:r>
              <a:rPr lang="fi-FI" sz="1200" kern="1200" baseline="0" noProof="0" dirty="0" smtClean="0">
                <a:solidFill>
                  <a:schemeClr val="tx1"/>
                </a:solidFill>
                <a:effectLst/>
                <a:latin typeface="+mn-lt"/>
                <a:ea typeface="+mn-ea"/>
                <a:cs typeface="+mn-cs"/>
              </a:rPr>
              <a:t> käytetään ensisijaisesti suurten koneiden varmistuksessa ja kuormien, joihin voidaan kiinnittää sidontaväline.  Suorasidonta estää sekä liukumisen ja kaatumisen. Riippuen kuormassa olevan sidontapisteen ja lattiassa olevan sidontapisteen muodostamasta kulmasta kaatumisen estämisen vaikutus on erilainen kuin liukumisen</a:t>
            </a:r>
            <a:r>
              <a:rPr lang="en-GB" sz="1200" kern="1200" baseline="0" dirty="0" smtClean="0">
                <a:solidFill>
                  <a:schemeClr val="tx1"/>
                </a:solidFill>
                <a:effectLst/>
                <a:latin typeface="+mn-lt"/>
                <a:ea typeface="+mn-ea"/>
                <a:cs typeface="+mn-cs"/>
              </a:rPr>
              <a:t>. </a:t>
            </a:r>
            <a:endParaRPr lang="en-US" dirty="0" smtClean="0"/>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Jos </a:t>
            </a:r>
            <a:r>
              <a:rPr lang="en-GB" sz="1200" kern="1200" dirty="0" err="1" smtClean="0">
                <a:solidFill>
                  <a:schemeClr val="tx1"/>
                </a:solidFill>
                <a:effectLst/>
                <a:latin typeface="+mn-lt"/>
                <a:ea typeface="+mn-ea"/>
                <a:cs typeface="+mn-cs"/>
              </a:rPr>
              <a:t>sidontavälineet</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asetetaan</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ristikkäin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ristikkäissidonta</a:t>
            </a:r>
            <a:r>
              <a:rPr lang="en-GB" sz="1200" kern="1200" baseline="0" dirty="0" smtClean="0">
                <a:solidFill>
                  <a:schemeClr val="tx1"/>
                </a:solidFill>
                <a:effectLst/>
                <a:latin typeface="+mn-lt"/>
                <a:ea typeface="+mn-ea"/>
                <a:cs typeface="+mn-cs"/>
              </a:rPr>
              <a:t>), on </a:t>
            </a:r>
            <a:r>
              <a:rPr lang="en-GB" sz="1200" kern="1200" baseline="0" dirty="0" err="1" smtClean="0">
                <a:solidFill>
                  <a:schemeClr val="tx1"/>
                </a:solidFill>
                <a:effectLst/>
                <a:latin typeface="+mn-lt"/>
                <a:ea typeface="+mn-ea"/>
                <a:cs typeface="+mn-cs"/>
              </a:rPr>
              <a:t>tärkeää</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että</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sidontavälineet</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menevät</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ristiin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kuorman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painopisteen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yläpuolella</a:t>
            </a:r>
            <a:r>
              <a:rPr lang="en-GB" sz="1200" kern="1200" baseline="0" dirty="0" smtClean="0">
                <a:solidFill>
                  <a:schemeClr val="tx1"/>
                </a:solidFill>
                <a:effectLst/>
                <a:latin typeface="+mn-lt"/>
                <a:ea typeface="+mn-ea"/>
                <a:cs typeface="+mn-cs"/>
              </a:rPr>
              <a:t> – </a:t>
            </a:r>
            <a:r>
              <a:rPr lang="en-GB" sz="1200" kern="1200" baseline="0" dirty="0" err="1" smtClean="0">
                <a:solidFill>
                  <a:schemeClr val="tx1"/>
                </a:solidFill>
                <a:effectLst/>
                <a:latin typeface="+mn-lt"/>
                <a:ea typeface="+mn-ea"/>
                <a:cs typeface="+mn-cs"/>
              </a:rPr>
              <a:t>muussa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tapauksessa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kuorma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voi</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kaatua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Pikaoppaassa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sidontavälineiden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lukumäärä</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lasketaan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vaaka-akselin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ja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pystyakselin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välisille</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kulmille</a:t>
            </a:r>
            <a:r>
              <a:rPr lang="en-GB" sz="1200" kern="1200" baseline="0" dirty="0" smtClean="0">
                <a:solidFill>
                  <a:schemeClr val="tx1"/>
                </a:solidFill>
                <a:effectLst/>
                <a:latin typeface="+mn-lt"/>
                <a:ea typeface="+mn-ea"/>
                <a:cs typeface="+mn-cs"/>
              </a:rPr>
              <a:t> 30 </a:t>
            </a:r>
            <a:r>
              <a:rPr lang="en-GB" sz="1200" kern="1200" baseline="30000" dirty="0" smtClean="0">
                <a:solidFill>
                  <a:schemeClr val="tx1"/>
                </a:solidFill>
                <a:effectLst/>
                <a:latin typeface="+mn-lt"/>
                <a:ea typeface="+mn-ea"/>
                <a:cs typeface="+mn-cs"/>
              </a:rPr>
              <a:t>o</a:t>
            </a:r>
            <a:r>
              <a:rPr lang="en-GB" sz="1200" kern="1200" baseline="0" dirty="0" smtClean="0">
                <a:solidFill>
                  <a:schemeClr val="tx1"/>
                </a:solidFill>
                <a:effectLst/>
                <a:latin typeface="+mn-lt"/>
                <a:ea typeface="+mn-ea"/>
                <a:cs typeface="+mn-cs"/>
              </a:rPr>
              <a:t> – 60 </a:t>
            </a:r>
            <a:r>
              <a:rPr lang="en-GB" sz="1200" kern="1200" baseline="30000" dirty="0" smtClean="0">
                <a:solidFill>
                  <a:schemeClr val="tx1"/>
                </a:solidFill>
                <a:effectLst/>
                <a:latin typeface="+mn-lt"/>
                <a:ea typeface="+mn-ea"/>
                <a:cs typeface="+mn-cs"/>
              </a:rPr>
              <a:t>o</a:t>
            </a:r>
            <a:r>
              <a:rPr lang="en-GB" sz="1200" kern="1200" baseline="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pPr eaLnBrk="1" hangingPunct="1">
              <a:spcBef>
                <a:spcPct val="0"/>
              </a:spcBef>
            </a:pPr>
            <a:endParaRPr lang="en-US" dirty="0" smtClean="0"/>
          </a:p>
          <a:p>
            <a:r>
              <a:rPr lang="en-US" b="1" dirty="0" err="1" smtClean="0"/>
              <a:t>Ympärisidonta</a:t>
            </a:r>
            <a:endParaRPr lang="en-US" b="1" dirty="0" smtClean="0"/>
          </a:p>
          <a:p>
            <a:endParaRPr lang="en-US" dirty="0" smtClean="0"/>
          </a:p>
          <a:p>
            <a:r>
              <a:rPr lang="en-US" dirty="0" err="1" smtClean="0"/>
              <a:t>Paperirullien</a:t>
            </a:r>
            <a:r>
              <a:rPr lang="en-US" dirty="0" smtClean="0"/>
              <a:t> </a:t>
            </a:r>
            <a:r>
              <a:rPr lang="en-US" dirty="0" err="1" smtClean="0"/>
              <a:t>varmistuksessa</a:t>
            </a:r>
            <a:r>
              <a:rPr lang="en-US" dirty="0" smtClean="0"/>
              <a:t> </a:t>
            </a:r>
            <a:r>
              <a:rPr lang="en-US" dirty="0" err="1" smtClean="0"/>
              <a:t>käytetään</a:t>
            </a:r>
            <a:r>
              <a:rPr lang="en-US" dirty="0" smtClean="0"/>
              <a:t> </a:t>
            </a:r>
            <a:r>
              <a:rPr lang="en-US" dirty="0" err="1" smtClean="0"/>
              <a:t>ympärisidontaa</a:t>
            </a:r>
            <a:r>
              <a:rPr lang="en-US" baseline="0" dirty="0" smtClean="0"/>
              <a:t> </a:t>
            </a:r>
            <a:r>
              <a:rPr lang="en-US" baseline="0" dirty="0" err="1" smtClean="0"/>
              <a:t>tuennan</a:t>
            </a:r>
            <a:r>
              <a:rPr lang="en-US" baseline="0" dirty="0" smtClean="0"/>
              <a:t> </a:t>
            </a:r>
            <a:r>
              <a:rPr lang="en-US" baseline="0" dirty="0" err="1" smtClean="0"/>
              <a:t>apuna</a:t>
            </a:r>
            <a:r>
              <a:rPr lang="en-US" baseline="0" dirty="0" smtClean="0"/>
              <a:t>. </a:t>
            </a:r>
            <a:endParaRPr lang="en-US" dirty="0" smtClean="0"/>
          </a:p>
          <a:p>
            <a:endParaRPr lang="en-US" dirty="0" smtClean="0"/>
          </a:p>
        </p:txBody>
      </p:sp>
      <p:sp>
        <p:nvSpPr>
          <p:cNvPr id="4" name="Dian numeron paikkamerkki 3"/>
          <p:cNvSpPr>
            <a:spLocks noGrp="1"/>
          </p:cNvSpPr>
          <p:nvPr>
            <p:ph type="sldNum" sz="quarter" idx="5"/>
          </p:nvPr>
        </p:nvSpPr>
        <p:spPr/>
        <p:txBody>
          <a:bodyPr/>
          <a:lstStyle/>
          <a:p>
            <a:pPr>
              <a:defRPr/>
            </a:pPr>
            <a:fld id="{7ACE83EE-5E75-4E4C-93AF-A8E8C8A78F24}" type="slidenum">
              <a:rPr lang="fi-FI" smtClean="0"/>
              <a:pPr>
                <a:defRPr/>
              </a:pPr>
              <a:t>21</a:t>
            </a:fld>
            <a:endParaRPr lang="fi-FI"/>
          </a:p>
        </p:txBody>
      </p:sp>
    </p:spTree>
    <p:extLst>
      <p:ext uri="{BB962C8B-B14F-4D97-AF65-F5344CB8AC3E}">
        <p14:creationId xmlns:p14="http://schemas.microsoft.com/office/powerpoint/2010/main" val="16144016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Dian kuvan paikkamerkki 1"/>
          <p:cNvSpPr>
            <a:spLocks noGrp="1" noRot="1" noChangeAspect="1" noTextEdit="1"/>
          </p:cNvSpPr>
          <p:nvPr>
            <p:ph type="sldImg"/>
          </p:nvPr>
        </p:nvSpPr>
        <p:spPr bwMode="auto">
          <a:noFill/>
          <a:ln>
            <a:solidFill>
              <a:srgbClr val="000000"/>
            </a:solidFill>
            <a:miter lim="800000"/>
            <a:headEnd/>
            <a:tailEnd/>
          </a:ln>
        </p:spPr>
      </p:sp>
      <p:sp>
        <p:nvSpPr>
          <p:cNvPr id="70658" name="Huomautusten paikkamerkki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b="1" dirty="0" err="1" smtClean="0"/>
              <a:t>Kuormanvarmistus</a:t>
            </a:r>
            <a:r>
              <a:rPr lang="en-US" b="1" dirty="0" smtClean="0"/>
              <a:t> </a:t>
            </a:r>
            <a:r>
              <a:rPr lang="en-US" b="1" dirty="0" err="1" smtClean="0"/>
              <a:t>rautatiekuljetuksissa</a:t>
            </a:r>
            <a:endParaRPr lang="en-US" b="1" dirty="0" smtClean="0"/>
          </a:p>
          <a:p>
            <a:pPr eaLnBrk="1" hangingPunct="1"/>
            <a:endParaRPr lang="en-US" dirty="0" smtClean="0"/>
          </a:p>
          <a:p>
            <a:pPr eaLnBrk="1" hangingPunct="1">
              <a:spcBef>
                <a:spcPct val="0"/>
              </a:spcBef>
            </a:pPr>
            <a:r>
              <a:rPr lang="en-US" sz="1200" b="1" dirty="0" err="1" smtClean="0"/>
              <a:t>Kuormanvarmistus</a:t>
            </a:r>
            <a:r>
              <a:rPr lang="en-US" sz="1200" b="1" baseline="0" dirty="0" smtClean="0"/>
              <a:t> </a:t>
            </a:r>
            <a:r>
              <a:rPr lang="en-US" sz="1200" b="1" baseline="0" dirty="0" err="1" smtClean="0"/>
              <a:t>eri</a:t>
            </a:r>
            <a:r>
              <a:rPr lang="en-US" sz="1200" b="1" baseline="0" dirty="0" smtClean="0"/>
              <a:t> </a:t>
            </a:r>
            <a:r>
              <a:rPr lang="en-US" sz="1200" b="1" baseline="0" dirty="0" err="1" smtClean="0"/>
              <a:t>suuntiin</a:t>
            </a:r>
            <a:r>
              <a:rPr lang="en-US" sz="1200" b="1" baseline="0" dirty="0" smtClean="0"/>
              <a:t> </a:t>
            </a:r>
            <a:r>
              <a:rPr lang="en-US" sz="1200" b="1" dirty="0" smtClean="0"/>
              <a:t> – </a:t>
            </a:r>
            <a:r>
              <a:rPr lang="en-US" sz="1200" b="1" dirty="0" err="1" smtClean="0"/>
              <a:t>poikittaissuunta</a:t>
            </a:r>
            <a:endParaRPr lang="en-US" sz="1200" b="1" dirty="0" smtClean="0"/>
          </a:p>
          <a:p>
            <a:pPr eaLnBrk="1" hangingPunct="1">
              <a:spcBef>
                <a:spcPct val="0"/>
              </a:spcBef>
            </a:pPr>
            <a:endParaRPr lang="en-US" dirty="0" smtClean="0"/>
          </a:p>
          <a:p>
            <a:r>
              <a:rPr lang="en-GB" sz="1200" kern="1200" dirty="0" err="1" smtClean="0">
                <a:solidFill>
                  <a:schemeClr val="tx1"/>
                </a:solidFill>
                <a:effectLst/>
                <a:latin typeface="+mn-lt"/>
                <a:ea typeface="+mn-ea"/>
                <a:cs typeface="+mn-cs"/>
              </a:rPr>
              <a:t>Mahdollisuus</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tukea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kuorma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poikittaissuunnassa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riippuu</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rahdinkuljetusyksikön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päällirakenteen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seinien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lujuudesta</a:t>
            </a:r>
            <a:r>
              <a:rPr lang="en-GB" sz="1200" kern="1200" baseline="0" dirty="0" smtClean="0">
                <a:solidFill>
                  <a:schemeClr val="tx1"/>
                </a:solidFill>
                <a:effectLst/>
                <a:latin typeface="+mn-lt"/>
                <a:ea typeface="+mn-ea"/>
                <a:cs typeface="+mn-cs"/>
              </a:rPr>
              <a:t>. Jos </a:t>
            </a:r>
            <a:r>
              <a:rPr lang="en-GB" sz="1200" kern="1200" baseline="0" dirty="0" err="1" smtClean="0">
                <a:solidFill>
                  <a:schemeClr val="tx1"/>
                </a:solidFill>
                <a:effectLst/>
                <a:latin typeface="+mn-lt"/>
                <a:ea typeface="+mn-ea"/>
                <a:cs typeface="+mn-cs"/>
              </a:rPr>
              <a:t>tyhjä</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tila</a:t>
            </a:r>
            <a:r>
              <a:rPr lang="en-GB" sz="1200" kern="1200" baseline="0" dirty="0" smtClean="0">
                <a:solidFill>
                  <a:schemeClr val="tx1"/>
                </a:solidFill>
                <a:effectLst/>
                <a:latin typeface="+mn-lt"/>
                <a:ea typeface="+mn-ea"/>
                <a:cs typeface="+mn-cs"/>
              </a:rPr>
              <a:t> on </a:t>
            </a:r>
            <a:r>
              <a:rPr lang="en-GB" sz="1200" kern="1200" baseline="0" dirty="0" err="1" smtClean="0">
                <a:solidFill>
                  <a:schemeClr val="tx1"/>
                </a:solidFill>
                <a:effectLst/>
                <a:latin typeface="+mn-lt"/>
                <a:ea typeface="+mn-ea"/>
                <a:cs typeface="+mn-cs"/>
              </a:rPr>
              <a:t>liian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suuri</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riippuen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kansallisista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säädöksistä</a:t>
            </a:r>
            <a:r>
              <a:rPr lang="en-GB" sz="1200" kern="1200" baseline="0" dirty="0" smtClean="0">
                <a:solidFill>
                  <a:schemeClr val="tx1"/>
                </a:solidFill>
                <a:effectLst/>
                <a:latin typeface="+mn-lt"/>
                <a:ea typeface="+mn-ea"/>
                <a:cs typeface="+mn-cs"/>
              </a:rPr>
              <a:t>, se </a:t>
            </a:r>
            <a:r>
              <a:rPr lang="en-GB" sz="1200" kern="1200" baseline="0" dirty="0" err="1" smtClean="0">
                <a:solidFill>
                  <a:schemeClr val="tx1"/>
                </a:solidFill>
                <a:effectLst/>
                <a:latin typeface="+mn-lt"/>
                <a:ea typeface="+mn-ea"/>
                <a:cs typeface="+mn-cs"/>
              </a:rPr>
              <a:t>voidaan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täyttää</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seuraavasti</a:t>
            </a:r>
            <a:r>
              <a:rPr lang="en-GB" sz="1200" kern="1200" baseline="0" dirty="0" smtClean="0">
                <a:solidFill>
                  <a:schemeClr val="tx1"/>
                </a:solidFill>
                <a:effectLst/>
                <a:latin typeface="+mn-lt"/>
                <a:ea typeface="+mn-ea"/>
                <a:cs typeface="+mn-cs"/>
              </a:rPr>
              <a:t>:</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Muulla</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kuormayksiköllä</a:t>
            </a:r>
            <a:r>
              <a:rPr lang="en-GB" sz="1200"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Tyhjällä</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lavalla</a:t>
            </a:r>
            <a:r>
              <a:rPr lang="en-GB" sz="1200"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Ahtaussäkillä</a:t>
            </a:r>
            <a:r>
              <a:rPr lang="en-GB" sz="1200" kern="1200" baseline="0" dirty="0" smtClean="0">
                <a:solidFill>
                  <a:schemeClr val="tx1"/>
                </a:solidFill>
                <a:effectLst/>
                <a:latin typeface="+mn-lt"/>
                <a:ea typeface="+mn-ea"/>
                <a:cs typeface="+mn-cs"/>
              </a:rPr>
              <a:t> tai </a:t>
            </a:r>
            <a:r>
              <a:rPr lang="en-GB" sz="1200" kern="1200" baseline="0" dirty="0" err="1" smtClean="0">
                <a:solidFill>
                  <a:schemeClr val="tx1"/>
                </a:solidFill>
                <a:effectLst/>
                <a:latin typeface="+mn-lt"/>
                <a:ea typeface="+mn-ea"/>
                <a:cs typeface="+mn-cs"/>
              </a:rPr>
              <a:t>muilla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sopivilla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välineillä</a:t>
            </a:r>
            <a:r>
              <a:rPr lang="en-GB" sz="1200" kern="1200" baseline="0" dirty="0" smtClean="0">
                <a:solidFill>
                  <a:schemeClr val="tx1"/>
                </a:solidFill>
                <a:effectLst/>
                <a:latin typeface="+mn-lt"/>
                <a:ea typeface="+mn-ea"/>
                <a:cs typeface="+mn-cs"/>
              </a:rPr>
              <a:t> </a:t>
            </a:r>
            <a:r>
              <a:rPr lang="en-GB" sz="1200"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Puisella</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rakenteella</a:t>
            </a:r>
            <a:r>
              <a:rPr lang="en-GB" sz="1200"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Pylväillä</a:t>
            </a:r>
            <a:r>
              <a:rPr lang="en-GB" sz="1200" kern="1200" baseline="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Kuorma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voidaan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vaihtoehtoisesti</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tukea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pystypalkeilla</a:t>
            </a:r>
            <a:r>
              <a:rPr lang="en-GB" sz="1200" kern="1200" baseline="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GB" sz="1200" b="1" i="1" kern="1200" dirty="0" err="1" smtClean="0">
                <a:solidFill>
                  <a:schemeClr val="tx1"/>
                </a:solidFill>
                <a:effectLst/>
                <a:latin typeface="+mn-lt"/>
                <a:ea typeface="+mn-ea"/>
                <a:cs typeface="+mn-cs"/>
              </a:rPr>
              <a:t>Tukeminen</a:t>
            </a:r>
            <a:r>
              <a:rPr lang="en-GB" sz="1200" b="1" i="1" kern="1200" dirty="0" smtClean="0">
                <a:solidFill>
                  <a:schemeClr val="tx1"/>
                </a:solidFill>
                <a:effectLst/>
                <a:latin typeface="+mn-lt"/>
                <a:ea typeface="+mn-ea"/>
                <a:cs typeface="+mn-cs"/>
              </a:rPr>
              <a:t> </a:t>
            </a:r>
            <a:r>
              <a:rPr lang="en-GB" sz="1200" b="1" i="1" kern="1200" dirty="0" err="1" smtClean="0">
                <a:solidFill>
                  <a:schemeClr val="tx1"/>
                </a:solidFill>
                <a:effectLst/>
                <a:latin typeface="+mn-lt"/>
                <a:ea typeface="+mn-ea"/>
                <a:cs typeface="+mn-cs"/>
              </a:rPr>
              <a:t>rahdinkuljetusyksikön</a:t>
            </a:r>
            <a:r>
              <a:rPr lang="en-GB" sz="1200" b="1" i="1" kern="1200" dirty="0" smtClean="0">
                <a:solidFill>
                  <a:schemeClr val="tx1"/>
                </a:solidFill>
                <a:effectLst/>
                <a:latin typeface="+mn-lt"/>
                <a:ea typeface="+mn-ea"/>
                <a:cs typeface="+mn-cs"/>
              </a:rPr>
              <a:t> </a:t>
            </a:r>
            <a:r>
              <a:rPr lang="en-GB" sz="1200" b="1" i="1" kern="1200" dirty="0" err="1" smtClean="0">
                <a:solidFill>
                  <a:schemeClr val="tx1"/>
                </a:solidFill>
                <a:effectLst/>
                <a:latin typeface="+mn-lt"/>
                <a:ea typeface="+mn-ea"/>
                <a:cs typeface="+mn-cs"/>
              </a:rPr>
              <a:t>muihin</a:t>
            </a:r>
            <a:r>
              <a:rPr lang="en-GB" sz="1200" b="1" i="1" kern="1200" dirty="0" smtClean="0">
                <a:solidFill>
                  <a:schemeClr val="tx1"/>
                </a:solidFill>
                <a:effectLst/>
                <a:latin typeface="+mn-lt"/>
                <a:ea typeface="+mn-ea"/>
                <a:cs typeface="+mn-cs"/>
              </a:rPr>
              <a:t> </a:t>
            </a:r>
            <a:r>
              <a:rPr lang="en-GB" sz="1200" b="1" i="1" kern="1200" dirty="0" err="1" smtClean="0">
                <a:solidFill>
                  <a:schemeClr val="tx1"/>
                </a:solidFill>
                <a:effectLst/>
                <a:latin typeface="+mn-lt"/>
                <a:ea typeface="+mn-ea"/>
                <a:cs typeface="+mn-cs"/>
              </a:rPr>
              <a:t>osiin</a:t>
            </a:r>
            <a:endParaRPr lang="en-GB" sz="1200" b="1" i="1" kern="1200" dirty="0" smtClean="0">
              <a:solidFill>
                <a:schemeClr val="tx1"/>
              </a:solidFill>
              <a:effectLst/>
              <a:latin typeface="+mn-lt"/>
              <a:ea typeface="+mn-ea"/>
              <a:cs typeface="+mn-cs"/>
            </a:endParaRPr>
          </a:p>
          <a:p>
            <a:r>
              <a:rPr lang="en-GB" sz="1200" kern="1200" dirty="0" err="1" smtClean="0">
                <a:solidFill>
                  <a:schemeClr val="tx1"/>
                </a:solidFill>
                <a:effectLst/>
                <a:latin typeface="+mn-lt"/>
                <a:ea typeface="+mn-ea"/>
                <a:cs typeface="+mn-cs"/>
              </a:rPr>
              <a:t>Tukeminen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rahdinkuljetusyksikön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muita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osia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vasten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merkitsee</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että</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kuorma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sijoitetaan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vasten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etupäätyä</a:t>
            </a:r>
            <a:r>
              <a:rPr lang="en-GB" sz="1200" kern="1200" baseline="0" dirty="0" smtClean="0">
                <a:solidFill>
                  <a:schemeClr val="tx1"/>
                </a:solidFill>
                <a:effectLst/>
                <a:latin typeface="+mn-lt"/>
                <a:ea typeface="+mn-ea"/>
                <a:cs typeface="+mn-cs"/>
              </a:rPr>
              <a:t> tai </a:t>
            </a:r>
            <a:r>
              <a:rPr lang="en-GB" sz="1200" kern="1200" baseline="0" dirty="0" err="1" smtClean="0">
                <a:solidFill>
                  <a:schemeClr val="tx1"/>
                </a:solidFill>
                <a:effectLst/>
                <a:latin typeface="+mn-lt"/>
                <a:ea typeface="+mn-ea"/>
                <a:cs typeface="+mn-cs"/>
              </a:rPr>
              <a:t>sivuseiniä</a:t>
            </a:r>
            <a:r>
              <a:rPr lang="en-GB" sz="1200" kern="1200" baseline="0" dirty="0" smtClean="0">
                <a:solidFill>
                  <a:schemeClr val="tx1"/>
                </a:solidFill>
                <a:effectLst/>
                <a:latin typeface="+mn-lt"/>
                <a:ea typeface="+mn-ea"/>
                <a:cs typeface="+mn-cs"/>
              </a:rPr>
              <a:t>.  Jos </a:t>
            </a:r>
            <a:r>
              <a:rPr lang="en-GB" sz="1200" kern="1200" baseline="0" dirty="0" err="1" smtClean="0">
                <a:solidFill>
                  <a:schemeClr val="tx1"/>
                </a:solidFill>
                <a:effectLst/>
                <a:latin typeface="+mn-lt"/>
                <a:ea typeface="+mn-ea"/>
                <a:cs typeface="+mn-cs"/>
              </a:rPr>
              <a:t>kuorma</a:t>
            </a:r>
            <a:r>
              <a:rPr lang="en-GB" sz="1200" kern="1200" baseline="0" dirty="0" smtClean="0">
                <a:solidFill>
                  <a:schemeClr val="tx1"/>
                </a:solidFill>
                <a:effectLst/>
                <a:latin typeface="+mn-lt"/>
                <a:ea typeface="+mn-ea"/>
                <a:cs typeface="+mn-cs"/>
              </a:rPr>
              <a:t> on </a:t>
            </a:r>
            <a:r>
              <a:rPr lang="en-GB" sz="1200" kern="1200" baseline="0" dirty="0" err="1" smtClean="0">
                <a:solidFill>
                  <a:schemeClr val="tx1"/>
                </a:solidFill>
                <a:effectLst/>
                <a:latin typeface="+mn-lt"/>
                <a:ea typeface="+mn-ea"/>
                <a:cs typeface="+mn-cs"/>
              </a:rPr>
              <a:t>muodoltaan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ja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kooltaan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säännöllistä</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tulee</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kuormayksiköt</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lastata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tiukasti</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toisiinsa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kiinni</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laidasta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laitaan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Monissa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tapauksissa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muodostuu</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kuitenkin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tyhjää</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tilaa</a:t>
            </a:r>
            <a:r>
              <a:rPr lang="en-GB" sz="1200" kern="1200" baseline="0" dirty="0" smtClean="0">
                <a:solidFill>
                  <a:schemeClr val="tx1"/>
                </a:solidFill>
                <a:effectLst/>
                <a:latin typeface="+mn-lt"/>
                <a:ea typeface="+mn-ea"/>
                <a:cs typeface="+mn-cs"/>
              </a:rPr>
              <a:t>.  Jos </a:t>
            </a:r>
            <a:r>
              <a:rPr lang="en-GB" sz="1200" kern="1200" baseline="0" dirty="0" err="1" smtClean="0">
                <a:solidFill>
                  <a:schemeClr val="tx1"/>
                </a:solidFill>
                <a:effectLst/>
                <a:latin typeface="+mn-lt"/>
                <a:ea typeface="+mn-ea"/>
                <a:cs typeface="+mn-cs"/>
              </a:rPr>
              <a:t>tyhjä</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tila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kuljetuspakkausten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välissä</a:t>
            </a:r>
            <a:r>
              <a:rPr lang="en-GB" sz="1200" kern="1200" baseline="0" dirty="0" smtClean="0">
                <a:solidFill>
                  <a:schemeClr val="tx1"/>
                </a:solidFill>
                <a:effectLst/>
                <a:latin typeface="+mn-lt"/>
                <a:ea typeface="+mn-ea"/>
                <a:cs typeface="+mn-cs"/>
              </a:rPr>
              <a:t> on </a:t>
            </a:r>
            <a:r>
              <a:rPr lang="en-GB" sz="1200" kern="1200" baseline="0" dirty="0" err="1" smtClean="0">
                <a:solidFill>
                  <a:schemeClr val="tx1"/>
                </a:solidFill>
                <a:effectLst/>
                <a:latin typeface="+mn-lt"/>
                <a:ea typeface="+mn-ea"/>
                <a:cs typeface="+mn-cs"/>
              </a:rPr>
              <a:t>liian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suuri</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tulee</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tilan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täyttämiseen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käyttää</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tyhjiä</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lavoja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ahtaussäkkiä</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taitettuja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pahveja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ilmatyynyjä</a:t>
            </a:r>
            <a:r>
              <a:rPr lang="en-GB" sz="1200" kern="1200" baseline="0" dirty="0" smtClean="0">
                <a:solidFill>
                  <a:schemeClr val="tx1"/>
                </a:solidFill>
                <a:effectLst/>
                <a:latin typeface="+mn-lt"/>
                <a:ea typeface="+mn-ea"/>
                <a:cs typeface="+mn-cs"/>
              </a:rPr>
              <a:t> tai </a:t>
            </a:r>
            <a:r>
              <a:rPr lang="en-GB" sz="1200" kern="1200" baseline="0" dirty="0" err="1" smtClean="0">
                <a:solidFill>
                  <a:schemeClr val="tx1"/>
                </a:solidFill>
                <a:effectLst/>
                <a:latin typeface="+mn-lt"/>
                <a:ea typeface="+mn-ea"/>
                <a:cs typeface="+mn-cs"/>
              </a:rPr>
              <a:t>muita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sopivia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materiaaleja</a:t>
            </a:r>
            <a:r>
              <a:rPr lang="en-GB" sz="1200" kern="1200" baseline="0" dirty="0" smtClean="0">
                <a:solidFill>
                  <a:schemeClr val="tx1"/>
                </a:solidFill>
                <a:effectLst/>
                <a:latin typeface="+mn-lt"/>
                <a:ea typeface="+mn-ea"/>
                <a:cs typeface="+mn-cs"/>
              </a:rPr>
              <a:t>. Jos </a:t>
            </a:r>
            <a:r>
              <a:rPr lang="en-GB" sz="1200" kern="1200" baseline="0" dirty="0" err="1" smtClean="0">
                <a:solidFill>
                  <a:schemeClr val="tx1"/>
                </a:solidFill>
                <a:effectLst/>
                <a:latin typeface="+mn-lt"/>
                <a:ea typeface="+mn-ea"/>
                <a:cs typeface="+mn-cs"/>
              </a:rPr>
              <a:t>saadaan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vältettyä</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tarpeeton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tyhjän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tilan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muodostuminen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saadaan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kuormatilaan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enemmän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kuormayksiköitä</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ja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siten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ajoneuvon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kantavuus</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paremmin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hyödyksi</a:t>
            </a:r>
            <a:r>
              <a:rPr lang="en-GB" sz="1200" kern="1200" baseline="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r>
              <a:rPr lang="en-GB" sz="1200" b="1" i="1"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GB" sz="1200" b="1" i="1" kern="1200" dirty="0" err="1" smtClean="0">
                <a:solidFill>
                  <a:schemeClr val="tx1"/>
                </a:solidFill>
                <a:effectLst/>
                <a:latin typeface="+mn-lt"/>
                <a:ea typeface="+mn-ea"/>
                <a:cs typeface="+mn-cs"/>
              </a:rPr>
              <a:t>Puurakenteisella</a:t>
            </a:r>
            <a:r>
              <a:rPr lang="en-GB" sz="1200" b="1" i="1" kern="1200" dirty="0" smtClean="0">
                <a:solidFill>
                  <a:schemeClr val="tx1"/>
                </a:solidFill>
                <a:effectLst/>
                <a:latin typeface="+mn-lt"/>
                <a:ea typeface="+mn-ea"/>
                <a:cs typeface="+mn-cs"/>
              </a:rPr>
              <a:t> </a:t>
            </a:r>
            <a:r>
              <a:rPr lang="en-GB" sz="1200" b="1" i="1" kern="1200" dirty="0" err="1" smtClean="0">
                <a:solidFill>
                  <a:schemeClr val="tx1"/>
                </a:solidFill>
                <a:effectLst/>
                <a:latin typeface="+mn-lt"/>
                <a:ea typeface="+mn-ea"/>
                <a:cs typeface="+mn-cs"/>
              </a:rPr>
              <a:t>pönkällä</a:t>
            </a:r>
            <a:r>
              <a:rPr lang="en-GB" sz="1200" b="1" i="1" kern="1200" dirty="0" smtClean="0">
                <a:solidFill>
                  <a:schemeClr val="tx1"/>
                </a:solidFill>
                <a:effectLst/>
                <a:latin typeface="+mn-lt"/>
                <a:ea typeface="+mn-ea"/>
                <a:cs typeface="+mn-cs"/>
              </a:rPr>
              <a:t> </a:t>
            </a:r>
            <a:r>
              <a:rPr lang="en-GB" sz="1200" b="1" i="1" kern="1200" dirty="0" err="1" smtClean="0">
                <a:solidFill>
                  <a:schemeClr val="tx1"/>
                </a:solidFill>
                <a:effectLst/>
                <a:latin typeface="+mn-lt"/>
                <a:ea typeface="+mn-ea"/>
                <a:cs typeface="+mn-cs"/>
              </a:rPr>
              <a:t>tukeminen</a:t>
            </a:r>
            <a:endParaRPr lang="en-GB" sz="1200" b="1" i="1" kern="1200" dirty="0" smtClean="0">
              <a:solidFill>
                <a:schemeClr val="tx1"/>
              </a:solidFill>
              <a:effectLst/>
              <a:latin typeface="+mn-lt"/>
              <a:ea typeface="+mn-ea"/>
              <a:cs typeface="+mn-cs"/>
            </a:endParaRPr>
          </a:p>
          <a:p>
            <a:r>
              <a:rPr lang="en-GB" sz="1200" kern="1200" dirty="0" err="1" smtClean="0">
                <a:solidFill>
                  <a:schemeClr val="tx1"/>
                </a:solidFill>
                <a:effectLst/>
                <a:latin typeface="+mn-lt"/>
                <a:ea typeface="+mn-ea"/>
                <a:cs typeface="+mn-cs"/>
              </a:rPr>
              <a:t>Kuorma</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täytyy</a:t>
            </a:r>
            <a:r>
              <a:rPr lang="en-GB" sz="1200" kern="1200" dirty="0" smtClean="0">
                <a:solidFill>
                  <a:schemeClr val="tx1"/>
                </a:solidFill>
                <a:effectLst/>
                <a:latin typeface="+mn-lt"/>
                <a:ea typeface="+mn-ea"/>
                <a:cs typeface="+mn-cs"/>
              </a:rPr>
              <a:t> </a:t>
            </a:r>
            <a:r>
              <a:rPr lang="en-GB" sz="1200" kern="1200" dirty="0" err="1" smtClean="0">
                <a:solidFill>
                  <a:schemeClr val="tx1"/>
                </a:solidFill>
                <a:effectLst/>
                <a:latin typeface="+mn-lt"/>
                <a:ea typeface="+mn-ea"/>
                <a:cs typeface="+mn-cs"/>
              </a:rPr>
              <a:t>joskus</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muotonsa</a:t>
            </a:r>
            <a:r>
              <a:rPr lang="en-GB" sz="1200" kern="1200" baseline="0" dirty="0" smtClean="0">
                <a:solidFill>
                  <a:schemeClr val="tx1"/>
                </a:solidFill>
                <a:effectLst/>
                <a:latin typeface="+mn-lt"/>
                <a:ea typeface="+mn-ea"/>
                <a:cs typeface="+mn-cs"/>
              </a:rPr>
              <a:t> tai </a:t>
            </a:r>
            <a:r>
              <a:rPr lang="en-GB" sz="1200" kern="1200" baseline="0" dirty="0" err="1" smtClean="0">
                <a:solidFill>
                  <a:schemeClr val="tx1"/>
                </a:solidFill>
                <a:effectLst/>
                <a:latin typeface="+mn-lt"/>
                <a:ea typeface="+mn-ea"/>
                <a:cs typeface="+mn-cs"/>
              </a:rPr>
              <a:t>painonsa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takia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sijoittaa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kuormatilassa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kauemmaksi</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päädystä</a:t>
            </a:r>
            <a:r>
              <a:rPr lang="en-GB" sz="1200" kern="1200" baseline="0" dirty="0" smtClean="0">
                <a:solidFill>
                  <a:schemeClr val="tx1"/>
                </a:solidFill>
                <a:effectLst/>
                <a:latin typeface="+mn-lt"/>
                <a:ea typeface="+mn-ea"/>
                <a:cs typeface="+mn-cs"/>
              </a:rPr>
              <a:t> tai </a:t>
            </a:r>
            <a:r>
              <a:rPr lang="en-GB" sz="1200" kern="1200" baseline="0" dirty="0" err="1" smtClean="0">
                <a:solidFill>
                  <a:schemeClr val="tx1"/>
                </a:solidFill>
                <a:effectLst/>
                <a:latin typeface="+mn-lt"/>
                <a:ea typeface="+mn-ea"/>
                <a:cs typeface="+mn-cs"/>
              </a:rPr>
              <a:t>sivuseinistä</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Tässä</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tilanteessa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puurakenteisen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pönkällä</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voidaan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estää</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kuorma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liukumasta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Tiekuljetusta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varten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lautojen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lukumäärä</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ja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koko</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tulee</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arvioida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jotta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pönkkä</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kestää</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kuorman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koko</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painon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eteenpäin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puolet</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painosta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sivulle</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päin</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ja</a:t>
            </a:r>
            <a:r>
              <a:rPr lang="en-GB" sz="1200" kern="1200" baseline="0" dirty="0" smtClean="0">
                <a:solidFill>
                  <a:schemeClr val="tx1"/>
                </a:solidFill>
                <a:effectLst/>
                <a:latin typeface="+mn-lt"/>
                <a:ea typeface="+mn-ea"/>
                <a:cs typeface="+mn-cs"/>
              </a:rPr>
              <a:t> </a:t>
            </a:r>
            <a:r>
              <a:rPr lang="en-GB" sz="1200" kern="1200" baseline="0" dirty="0" err="1" smtClean="0">
                <a:solidFill>
                  <a:schemeClr val="tx1"/>
                </a:solidFill>
                <a:effectLst/>
                <a:latin typeface="+mn-lt"/>
                <a:ea typeface="+mn-ea"/>
                <a:cs typeface="+mn-cs"/>
              </a:rPr>
              <a:t>taaksepäin</a:t>
            </a:r>
            <a:r>
              <a:rPr lang="en-GB" sz="1200" kern="1200" baseline="0" dirty="0" smtClean="0">
                <a:solidFill>
                  <a:schemeClr val="tx1"/>
                </a:solidFill>
                <a:effectLst/>
                <a:latin typeface="+mn-lt"/>
                <a:ea typeface="+mn-ea"/>
                <a:cs typeface="+mn-cs"/>
              </a:rPr>
              <a:t>. </a:t>
            </a:r>
          </a:p>
          <a:p>
            <a:endParaRPr lang="en-US" dirty="0" smtClean="0"/>
          </a:p>
          <a:p>
            <a:pPr eaLnBrk="1" hangingPunct="1"/>
            <a:r>
              <a:rPr lang="en-US" dirty="0" err="1" smtClean="0"/>
              <a:t>Esimerkkejä</a:t>
            </a:r>
            <a:r>
              <a:rPr lang="en-US" dirty="0" smtClean="0"/>
              <a:t>:</a:t>
            </a:r>
          </a:p>
          <a:p>
            <a:pPr eaLnBrk="1" hangingPunct="1"/>
            <a:r>
              <a:rPr lang="en-US" dirty="0" err="1" smtClean="0"/>
              <a:t>Kuva</a:t>
            </a:r>
            <a:r>
              <a:rPr lang="en-US" dirty="0" smtClean="0"/>
              <a:t> </a:t>
            </a:r>
            <a:r>
              <a:rPr lang="en-US" dirty="0" err="1" smtClean="0"/>
              <a:t>ylhäällä</a:t>
            </a:r>
            <a:r>
              <a:rPr lang="en-US" baseline="0" dirty="0" smtClean="0"/>
              <a:t>:  </a:t>
            </a:r>
            <a:r>
              <a:rPr lang="en-US" baseline="0" dirty="0" err="1" smtClean="0"/>
              <a:t>Avokontissa</a:t>
            </a:r>
            <a:r>
              <a:rPr lang="en-US" baseline="0" dirty="0" smtClean="0"/>
              <a:t> </a:t>
            </a:r>
            <a:r>
              <a:rPr lang="en-US" baseline="0" dirty="0" err="1" smtClean="0"/>
              <a:t>oleva</a:t>
            </a:r>
            <a:r>
              <a:rPr lang="en-US" baseline="0" dirty="0" smtClean="0"/>
              <a:t> </a:t>
            </a:r>
            <a:r>
              <a:rPr lang="en-US" baseline="0" dirty="0" err="1" smtClean="0"/>
              <a:t>tela</a:t>
            </a:r>
            <a:r>
              <a:rPr lang="en-US" baseline="0" dirty="0" smtClean="0"/>
              <a:t> on </a:t>
            </a:r>
            <a:r>
              <a:rPr lang="en-US" baseline="0" dirty="0" err="1" smtClean="0"/>
              <a:t>varmistettu</a:t>
            </a:r>
            <a:r>
              <a:rPr lang="en-US" baseline="0" dirty="0" smtClean="0"/>
              <a:t> </a:t>
            </a:r>
            <a:r>
              <a:rPr lang="en-US" baseline="0" dirty="0" err="1" smtClean="0"/>
              <a:t>silmukkasidonnalla</a:t>
            </a:r>
            <a:r>
              <a:rPr lang="en-US" baseline="0" dirty="0" smtClean="0"/>
              <a:t>.  </a:t>
            </a:r>
            <a:r>
              <a:rPr lang="en-US" baseline="0" dirty="0" err="1" smtClean="0"/>
              <a:t>Apuna</a:t>
            </a:r>
            <a:r>
              <a:rPr lang="en-US" baseline="0" dirty="0" smtClean="0"/>
              <a:t> on </a:t>
            </a:r>
            <a:r>
              <a:rPr lang="en-US" baseline="0" dirty="0" err="1" smtClean="0"/>
              <a:t>käytetty</a:t>
            </a:r>
            <a:r>
              <a:rPr lang="en-US" baseline="0" dirty="0" smtClean="0"/>
              <a:t> </a:t>
            </a:r>
            <a:r>
              <a:rPr lang="en-US" baseline="0" dirty="0" err="1" smtClean="0"/>
              <a:t>myös</a:t>
            </a:r>
            <a:r>
              <a:rPr lang="en-US" baseline="0" dirty="0" smtClean="0"/>
              <a:t> </a:t>
            </a:r>
            <a:r>
              <a:rPr lang="en-US" baseline="0" dirty="0" err="1" smtClean="0"/>
              <a:t>kiiloja</a:t>
            </a:r>
            <a:r>
              <a:rPr lang="en-US" baseline="0" dirty="0" smtClean="0"/>
              <a:t>. </a:t>
            </a:r>
            <a:endParaRPr lang="en-US" dirty="0" smtClean="0"/>
          </a:p>
          <a:p>
            <a:pPr eaLnBrk="1" hangingPunct="1"/>
            <a:endParaRPr lang="en-US" dirty="0" smtClean="0"/>
          </a:p>
          <a:p>
            <a:pPr eaLnBrk="1" hangingPunct="1"/>
            <a:r>
              <a:rPr lang="en-US" dirty="0" err="1" smtClean="0"/>
              <a:t>Oikealla</a:t>
            </a:r>
            <a:r>
              <a:rPr lang="en-US" baseline="0" dirty="0" smtClean="0"/>
              <a:t> </a:t>
            </a:r>
            <a:r>
              <a:rPr lang="en-US" baseline="0" dirty="0" err="1" smtClean="0"/>
              <a:t>alhaalla</a:t>
            </a:r>
            <a:r>
              <a:rPr lang="en-US" baseline="0" dirty="0" smtClean="0"/>
              <a:t> </a:t>
            </a:r>
            <a:r>
              <a:rPr lang="en-US" baseline="0" dirty="0" err="1" smtClean="0"/>
              <a:t>oleva</a:t>
            </a:r>
            <a:r>
              <a:rPr lang="en-US" baseline="0" dirty="0" smtClean="0"/>
              <a:t> </a:t>
            </a:r>
            <a:r>
              <a:rPr lang="en-US" baseline="0" dirty="0" err="1" smtClean="0"/>
              <a:t>kuva</a:t>
            </a:r>
            <a:r>
              <a:rPr lang="en-US" baseline="0" dirty="0" smtClean="0"/>
              <a:t>: </a:t>
            </a:r>
            <a:endParaRPr lang="en-US" dirty="0" smtClean="0"/>
          </a:p>
          <a:p>
            <a:pPr eaLnBrk="1" hangingPunct="1"/>
            <a:r>
              <a:rPr lang="en-US" dirty="0" err="1" smtClean="0"/>
              <a:t>Kuormana</a:t>
            </a:r>
            <a:r>
              <a:rPr lang="en-US" baseline="0" dirty="0" smtClean="0"/>
              <a:t> </a:t>
            </a:r>
            <a:r>
              <a:rPr lang="en-US" baseline="0" dirty="0" err="1" smtClean="0"/>
              <a:t>oleva</a:t>
            </a:r>
            <a:r>
              <a:rPr lang="en-US" baseline="0" dirty="0" smtClean="0"/>
              <a:t> </a:t>
            </a:r>
            <a:r>
              <a:rPr lang="en-US" baseline="0" dirty="0" err="1" smtClean="0"/>
              <a:t>sälelaatikko</a:t>
            </a:r>
            <a:r>
              <a:rPr lang="en-US" baseline="0" dirty="0" smtClean="0"/>
              <a:t> on </a:t>
            </a:r>
            <a:r>
              <a:rPr lang="en-US" baseline="0" dirty="0" err="1" smtClean="0"/>
              <a:t>tuettu</a:t>
            </a:r>
            <a:r>
              <a:rPr lang="en-US" baseline="0" dirty="0" smtClean="0"/>
              <a:t> </a:t>
            </a:r>
            <a:r>
              <a:rPr lang="en-US" baseline="0" dirty="0" err="1" smtClean="0"/>
              <a:t>sivuseiniin</a:t>
            </a:r>
            <a:r>
              <a:rPr lang="en-US" baseline="0" dirty="0" smtClean="0"/>
              <a:t> </a:t>
            </a:r>
            <a:r>
              <a:rPr lang="en-US" baseline="0" dirty="0" err="1" smtClean="0"/>
              <a:t>käyttämällä</a:t>
            </a:r>
            <a:r>
              <a:rPr lang="en-US" baseline="0" dirty="0" smtClean="0"/>
              <a:t> </a:t>
            </a:r>
            <a:r>
              <a:rPr lang="en-US" baseline="0" dirty="0" err="1" smtClean="0"/>
              <a:t>toisella</a:t>
            </a:r>
            <a:r>
              <a:rPr lang="en-US" baseline="0" dirty="0" smtClean="0"/>
              <a:t> </a:t>
            </a:r>
            <a:r>
              <a:rPr lang="en-US" baseline="0" dirty="0" err="1" smtClean="0"/>
              <a:t>sivulla</a:t>
            </a:r>
            <a:r>
              <a:rPr lang="en-US" baseline="0" dirty="0" smtClean="0"/>
              <a:t> </a:t>
            </a:r>
            <a:r>
              <a:rPr lang="en-US" baseline="0" dirty="0" err="1" smtClean="0"/>
              <a:t>ahtaussäkkejä</a:t>
            </a:r>
            <a:r>
              <a:rPr lang="en-US" baseline="0" dirty="0" smtClean="0"/>
              <a:t> </a:t>
            </a:r>
            <a:r>
              <a:rPr lang="en-US" baseline="0" dirty="0" err="1" smtClean="0"/>
              <a:t>ja</a:t>
            </a:r>
            <a:r>
              <a:rPr lang="en-US" baseline="0" dirty="0" smtClean="0"/>
              <a:t> </a:t>
            </a:r>
            <a:r>
              <a:rPr lang="en-US" baseline="0" dirty="0" err="1" smtClean="0"/>
              <a:t>toisella</a:t>
            </a:r>
            <a:r>
              <a:rPr lang="en-US" baseline="0" dirty="0" smtClean="0"/>
              <a:t> </a:t>
            </a:r>
            <a:r>
              <a:rPr lang="en-US" baseline="0" dirty="0" err="1" smtClean="0"/>
              <a:t>sivulla</a:t>
            </a:r>
            <a:r>
              <a:rPr lang="en-US" baseline="0" dirty="0" smtClean="0"/>
              <a:t> </a:t>
            </a:r>
            <a:r>
              <a:rPr lang="en-US" baseline="0" dirty="0" err="1" smtClean="0"/>
              <a:t>tyhjiä</a:t>
            </a:r>
            <a:r>
              <a:rPr lang="en-US" baseline="0" dirty="0" smtClean="0"/>
              <a:t> </a:t>
            </a:r>
            <a:r>
              <a:rPr lang="en-US" baseline="0" dirty="0" err="1" smtClean="0"/>
              <a:t>lavoja</a:t>
            </a:r>
            <a:r>
              <a:rPr lang="en-US" baseline="0" dirty="0" smtClean="0"/>
              <a:t>. </a:t>
            </a:r>
            <a:endParaRPr lang="en-US" dirty="0" smtClean="0"/>
          </a:p>
          <a:p>
            <a:endParaRPr lang="fi-FI" dirty="0" smtClean="0"/>
          </a:p>
        </p:txBody>
      </p:sp>
      <p:sp>
        <p:nvSpPr>
          <p:cNvPr id="4" name="Dian numeron paikkamerkki 3"/>
          <p:cNvSpPr>
            <a:spLocks noGrp="1"/>
          </p:cNvSpPr>
          <p:nvPr>
            <p:ph type="sldNum" sz="quarter" idx="5"/>
          </p:nvPr>
        </p:nvSpPr>
        <p:spPr/>
        <p:txBody>
          <a:bodyPr/>
          <a:lstStyle/>
          <a:p>
            <a:pPr>
              <a:defRPr/>
            </a:pPr>
            <a:fld id="{2E34C3D6-9374-4E2D-A1DE-9F5A4DBCC08A}" type="slidenum">
              <a:rPr lang="fi-FI" smtClean="0"/>
              <a:pPr>
                <a:defRPr/>
              </a:pPr>
              <a:t>22</a:t>
            </a:fld>
            <a:endParaRPr lang="fi-FI"/>
          </a:p>
        </p:txBody>
      </p:sp>
    </p:spTree>
    <p:extLst>
      <p:ext uri="{BB962C8B-B14F-4D97-AF65-F5344CB8AC3E}">
        <p14:creationId xmlns:p14="http://schemas.microsoft.com/office/powerpoint/2010/main" val="5444223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Dian kuvan paikkamerkki 1"/>
          <p:cNvSpPr>
            <a:spLocks noGrp="1" noRot="1" noChangeAspect="1" noTextEdit="1"/>
          </p:cNvSpPr>
          <p:nvPr>
            <p:ph type="sldImg"/>
          </p:nvPr>
        </p:nvSpPr>
        <p:spPr bwMode="auto">
          <a:noFill/>
          <a:ln>
            <a:solidFill>
              <a:srgbClr val="000000"/>
            </a:solidFill>
            <a:miter lim="800000"/>
            <a:headEnd/>
            <a:tailEnd/>
          </a:ln>
        </p:spPr>
      </p:sp>
      <p:sp>
        <p:nvSpPr>
          <p:cNvPr id="72706" name="Huomautusten paikkamerkki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b="1" dirty="0" err="1" smtClean="0"/>
              <a:t>Kuormanvarmistus</a:t>
            </a:r>
            <a:r>
              <a:rPr lang="en-US" b="1" dirty="0" smtClean="0"/>
              <a:t> </a:t>
            </a:r>
            <a:r>
              <a:rPr lang="en-US" b="1" dirty="0" err="1" smtClean="0"/>
              <a:t>rautatiekuljetuksissa</a:t>
            </a:r>
            <a:endParaRPr lang="en-US" b="1" dirty="0" smtClean="0"/>
          </a:p>
          <a:p>
            <a:pPr eaLnBrk="1" hangingPunct="1"/>
            <a:endParaRPr lang="en-US" dirty="0" smtClean="0"/>
          </a:p>
          <a:p>
            <a:pPr eaLnBrk="1" hangingPunct="1"/>
            <a:r>
              <a:rPr lang="en-US" b="1" i="1" dirty="0" err="1" smtClean="0"/>
              <a:t>Kuormanvarmistus</a:t>
            </a:r>
            <a:r>
              <a:rPr lang="en-US" b="1" i="1" baseline="0" dirty="0" smtClean="0"/>
              <a:t> </a:t>
            </a:r>
            <a:r>
              <a:rPr lang="en-US" b="1" i="1" baseline="0" dirty="0" err="1" smtClean="0"/>
              <a:t>eri</a:t>
            </a:r>
            <a:r>
              <a:rPr lang="en-US" b="1" i="1" baseline="0" dirty="0" smtClean="0"/>
              <a:t> </a:t>
            </a:r>
            <a:r>
              <a:rPr lang="en-US" b="1" i="1" baseline="0" dirty="0" err="1" smtClean="0"/>
              <a:t>suunnissa</a:t>
            </a:r>
            <a:r>
              <a:rPr lang="en-US" b="1" i="1" baseline="0" dirty="0" smtClean="0"/>
              <a:t> – </a:t>
            </a:r>
            <a:r>
              <a:rPr lang="en-US" b="1" i="1" baseline="0" dirty="0" err="1" smtClean="0"/>
              <a:t>poikittaissuunta</a:t>
            </a:r>
            <a:endParaRPr lang="en-US" b="1" i="1" baseline="0" dirty="0" smtClean="0"/>
          </a:p>
          <a:p>
            <a:pPr eaLnBrk="1" hangingPunct="1"/>
            <a:endParaRPr lang="en-US" dirty="0" smtClean="0"/>
          </a:p>
          <a:p>
            <a:pPr eaLnBrk="1" hangingPunct="1"/>
            <a:r>
              <a:rPr lang="en-US" dirty="0" err="1" smtClean="0"/>
              <a:t>Tässä</a:t>
            </a:r>
            <a:r>
              <a:rPr lang="en-US" baseline="0" dirty="0" smtClean="0"/>
              <a:t> </a:t>
            </a:r>
            <a:r>
              <a:rPr lang="en-US" baseline="0" dirty="0" err="1" smtClean="0"/>
              <a:t>diassa</a:t>
            </a:r>
            <a:r>
              <a:rPr lang="en-US" baseline="0" dirty="0" smtClean="0"/>
              <a:t> </a:t>
            </a:r>
            <a:r>
              <a:rPr lang="en-US" baseline="0" dirty="0" err="1" smtClean="0"/>
              <a:t>esitetään</a:t>
            </a:r>
            <a:r>
              <a:rPr lang="en-US" baseline="0" dirty="0" smtClean="0"/>
              <a:t> vain </a:t>
            </a:r>
            <a:r>
              <a:rPr lang="en-US" baseline="0" dirty="0" err="1" smtClean="0"/>
              <a:t>muutama</a:t>
            </a:r>
            <a:r>
              <a:rPr lang="en-US" baseline="0" dirty="0" smtClean="0"/>
              <a:t> </a:t>
            </a:r>
            <a:r>
              <a:rPr lang="en-US" baseline="0" dirty="0" err="1" smtClean="0"/>
              <a:t>esimerkki</a:t>
            </a:r>
            <a:r>
              <a:rPr lang="en-US" baseline="0" dirty="0" smtClean="0"/>
              <a:t> </a:t>
            </a:r>
            <a:r>
              <a:rPr lang="en-US" baseline="0" dirty="0" err="1" smtClean="0"/>
              <a:t>poikittaissuuntaisesta</a:t>
            </a:r>
            <a:r>
              <a:rPr lang="en-US" baseline="0" dirty="0" smtClean="0"/>
              <a:t> </a:t>
            </a:r>
            <a:r>
              <a:rPr lang="en-US" baseline="0" dirty="0" err="1" smtClean="0"/>
              <a:t>tuennasta</a:t>
            </a:r>
            <a:r>
              <a:rPr lang="en-US" baseline="0" dirty="0" smtClean="0"/>
              <a:t>. </a:t>
            </a:r>
          </a:p>
          <a:p>
            <a:pPr eaLnBrk="1" hangingPunct="1"/>
            <a:endParaRPr lang="en-US" baseline="0" dirty="0" smtClean="0"/>
          </a:p>
          <a:p>
            <a:pPr eaLnBrk="1" hangingPunct="1"/>
            <a:r>
              <a:rPr lang="en-US" baseline="0" dirty="0" err="1" smtClean="0"/>
              <a:t>Säännöllisen</a:t>
            </a:r>
            <a:r>
              <a:rPr lang="en-US" baseline="0" dirty="0" smtClean="0"/>
              <a:t> </a:t>
            </a:r>
            <a:r>
              <a:rPr lang="en-US" baseline="0" dirty="0" err="1" smtClean="0"/>
              <a:t>muotoisissa</a:t>
            </a:r>
            <a:r>
              <a:rPr lang="en-US" baseline="0" dirty="0" smtClean="0"/>
              <a:t> </a:t>
            </a:r>
            <a:r>
              <a:rPr lang="en-US" baseline="0" dirty="0" err="1" smtClean="0"/>
              <a:t>ja</a:t>
            </a:r>
            <a:r>
              <a:rPr lang="en-US" baseline="0" dirty="0" smtClean="0"/>
              <a:t> </a:t>
            </a:r>
            <a:r>
              <a:rPr lang="en-US" baseline="0" dirty="0" err="1" smtClean="0"/>
              <a:t>kokoisissa</a:t>
            </a:r>
            <a:r>
              <a:rPr lang="en-US" baseline="0" dirty="0" smtClean="0"/>
              <a:t> </a:t>
            </a:r>
            <a:r>
              <a:rPr lang="en-US" baseline="0" dirty="0" err="1" smtClean="0"/>
              <a:t>kuormissa</a:t>
            </a:r>
            <a:r>
              <a:rPr lang="en-US" baseline="0" dirty="0" smtClean="0"/>
              <a:t> </a:t>
            </a:r>
            <a:r>
              <a:rPr lang="en-US" baseline="0" dirty="0" err="1" smtClean="0"/>
              <a:t>tulee</a:t>
            </a:r>
            <a:r>
              <a:rPr lang="en-US" baseline="0" dirty="0" smtClean="0"/>
              <a:t> </a:t>
            </a:r>
            <a:r>
              <a:rPr lang="en-US" baseline="0" dirty="0" err="1" smtClean="0"/>
              <a:t>etsiä</a:t>
            </a:r>
            <a:r>
              <a:rPr lang="en-US" baseline="0" dirty="0" smtClean="0"/>
              <a:t> </a:t>
            </a:r>
            <a:r>
              <a:rPr lang="en-US" baseline="0" dirty="0" err="1" smtClean="0"/>
              <a:t>tiukkaa</a:t>
            </a:r>
            <a:r>
              <a:rPr lang="en-US" baseline="0" dirty="0" smtClean="0"/>
              <a:t> </a:t>
            </a:r>
            <a:r>
              <a:rPr lang="en-US" baseline="0" dirty="0" err="1" smtClean="0"/>
              <a:t>seinästä</a:t>
            </a:r>
            <a:r>
              <a:rPr lang="en-US" baseline="0" dirty="0" smtClean="0"/>
              <a:t> </a:t>
            </a:r>
            <a:r>
              <a:rPr lang="en-US" baseline="0" dirty="0" err="1" smtClean="0"/>
              <a:t>seinään</a:t>
            </a:r>
            <a:r>
              <a:rPr lang="en-US" baseline="0" dirty="0" smtClean="0"/>
              <a:t> </a:t>
            </a:r>
            <a:r>
              <a:rPr lang="en-US" baseline="0" dirty="0" err="1" smtClean="0"/>
              <a:t>asettuvaa</a:t>
            </a:r>
            <a:r>
              <a:rPr lang="en-US" baseline="0" dirty="0" smtClean="0"/>
              <a:t> </a:t>
            </a:r>
            <a:r>
              <a:rPr lang="en-US" baseline="0" dirty="0" err="1" smtClean="0"/>
              <a:t>kuorman</a:t>
            </a:r>
            <a:r>
              <a:rPr lang="en-US" baseline="0" dirty="0" smtClean="0"/>
              <a:t> </a:t>
            </a:r>
            <a:r>
              <a:rPr lang="en-US" baseline="0" dirty="0" err="1" smtClean="0"/>
              <a:t>sijoitusta</a:t>
            </a:r>
            <a:r>
              <a:rPr lang="en-US" baseline="0" dirty="0" smtClean="0"/>
              <a:t>.  </a:t>
            </a:r>
            <a:r>
              <a:rPr lang="en-US" baseline="0" dirty="0" err="1" smtClean="0"/>
              <a:t>Usein</a:t>
            </a:r>
            <a:r>
              <a:rPr lang="en-US" baseline="0" dirty="0" smtClean="0"/>
              <a:t> </a:t>
            </a:r>
            <a:r>
              <a:rPr lang="en-US" baseline="0" dirty="0" err="1" smtClean="0"/>
              <a:t>kuitenkin</a:t>
            </a:r>
            <a:r>
              <a:rPr lang="en-US" baseline="0" dirty="0" smtClean="0"/>
              <a:t> </a:t>
            </a:r>
            <a:r>
              <a:rPr lang="en-US" baseline="0" dirty="0" err="1" smtClean="0"/>
              <a:t>tiukkaa</a:t>
            </a:r>
            <a:r>
              <a:rPr lang="en-US" baseline="0" dirty="0" smtClean="0"/>
              <a:t> </a:t>
            </a:r>
            <a:r>
              <a:rPr lang="en-US" baseline="0" dirty="0" err="1" smtClean="0"/>
              <a:t>kuormausta</a:t>
            </a:r>
            <a:r>
              <a:rPr lang="en-US" baseline="0" dirty="0" smtClean="0"/>
              <a:t> </a:t>
            </a:r>
            <a:r>
              <a:rPr lang="en-US" baseline="0" dirty="0" err="1" smtClean="0"/>
              <a:t>ei</a:t>
            </a:r>
            <a:r>
              <a:rPr lang="en-US" baseline="0" dirty="0" smtClean="0"/>
              <a:t> </a:t>
            </a:r>
            <a:r>
              <a:rPr lang="en-US" baseline="0" dirty="0" err="1" smtClean="0"/>
              <a:t>saada</a:t>
            </a:r>
            <a:r>
              <a:rPr lang="en-US" baseline="0" dirty="0" smtClean="0"/>
              <a:t> </a:t>
            </a:r>
            <a:r>
              <a:rPr lang="en-US" baseline="0" dirty="0" err="1" smtClean="0"/>
              <a:t>aikaan</a:t>
            </a:r>
            <a:r>
              <a:rPr lang="en-US" baseline="0" dirty="0" smtClean="0"/>
              <a:t> </a:t>
            </a:r>
            <a:r>
              <a:rPr lang="en-US" baseline="0" dirty="0" err="1" smtClean="0"/>
              <a:t>vaan</a:t>
            </a:r>
            <a:r>
              <a:rPr lang="en-US" baseline="0" dirty="0" smtClean="0"/>
              <a:t> </a:t>
            </a:r>
            <a:r>
              <a:rPr lang="en-US" baseline="0" dirty="0" err="1" smtClean="0"/>
              <a:t>jää</a:t>
            </a:r>
            <a:r>
              <a:rPr lang="en-US" baseline="0" dirty="0" smtClean="0"/>
              <a:t> </a:t>
            </a:r>
            <a:r>
              <a:rPr lang="en-US" baseline="0" dirty="0" err="1" smtClean="0"/>
              <a:t>tyhjää</a:t>
            </a:r>
            <a:r>
              <a:rPr lang="en-US" baseline="0" dirty="0" smtClean="0"/>
              <a:t> </a:t>
            </a:r>
            <a:r>
              <a:rPr lang="en-US" baseline="0" dirty="0" err="1" smtClean="0"/>
              <a:t>tilaa</a:t>
            </a:r>
            <a:r>
              <a:rPr lang="en-US" baseline="0" dirty="0" smtClean="0"/>
              <a:t>.  </a:t>
            </a:r>
            <a:r>
              <a:rPr lang="en-US" baseline="0" dirty="0" err="1" smtClean="0"/>
              <a:t>Tyhjä</a:t>
            </a:r>
            <a:r>
              <a:rPr lang="en-US" baseline="0" dirty="0" smtClean="0"/>
              <a:t> </a:t>
            </a:r>
            <a:r>
              <a:rPr lang="en-US" baseline="0" dirty="0" err="1" smtClean="0"/>
              <a:t>tila</a:t>
            </a:r>
            <a:r>
              <a:rPr lang="en-US" baseline="0" dirty="0" smtClean="0"/>
              <a:t> </a:t>
            </a:r>
            <a:r>
              <a:rPr lang="en-US" baseline="0" dirty="0" err="1" smtClean="0"/>
              <a:t>voidaan</a:t>
            </a:r>
            <a:r>
              <a:rPr lang="en-US" baseline="0" dirty="0" smtClean="0"/>
              <a:t> </a:t>
            </a:r>
            <a:r>
              <a:rPr lang="en-US" baseline="0" dirty="0" err="1" smtClean="0"/>
              <a:t>täyttää</a:t>
            </a:r>
            <a:r>
              <a:rPr lang="en-US" baseline="0" dirty="0" smtClean="0"/>
              <a:t> </a:t>
            </a:r>
            <a:r>
              <a:rPr lang="en-US" baseline="0" dirty="0" err="1" smtClean="0"/>
              <a:t>esim</a:t>
            </a:r>
            <a:r>
              <a:rPr lang="en-US" baseline="0" dirty="0" smtClean="0"/>
              <a:t>. </a:t>
            </a:r>
            <a:r>
              <a:rPr lang="en-US" baseline="0" dirty="0" err="1" smtClean="0"/>
              <a:t>Tyhjillä</a:t>
            </a:r>
            <a:r>
              <a:rPr lang="en-US" baseline="0" dirty="0" smtClean="0"/>
              <a:t> </a:t>
            </a:r>
            <a:r>
              <a:rPr lang="en-US" baseline="0" dirty="0" err="1" smtClean="0"/>
              <a:t>lavoilla</a:t>
            </a:r>
            <a:r>
              <a:rPr lang="en-US" baseline="0" dirty="0" smtClean="0"/>
              <a:t>.  </a:t>
            </a:r>
            <a:r>
              <a:rPr lang="en-US" baseline="0" dirty="0" err="1" smtClean="0"/>
              <a:t>Vasemmalla</a:t>
            </a:r>
            <a:r>
              <a:rPr lang="en-US" baseline="0" dirty="0" smtClean="0"/>
              <a:t> </a:t>
            </a:r>
            <a:r>
              <a:rPr lang="en-US" baseline="0" dirty="0" err="1" smtClean="0"/>
              <a:t>alhaalla</a:t>
            </a:r>
            <a:r>
              <a:rPr lang="en-US" baseline="0" dirty="0" smtClean="0"/>
              <a:t> </a:t>
            </a:r>
            <a:r>
              <a:rPr lang="en-US" baseline="0" dirty="0" err="1" smtClean="0"/>
              <a:t>olevassa</a:t>
            </a:r>
            <a:r>
              <a:rPr lang="en-US" baseline="0" dirty="0" smtClean="0"/>
              <a:t> </a:t>
            </a:r>
            <a:r>
              <a:rPr lang="en-US" baseline="0" dirty="0" err="1" smtClean="0"/>
              <a:t>kuvassa</a:t>
            </a:r>
            <a:r>
              <a:rPr lang="en-US" baseline="0" dirty="0" smtClean="0"/>
              <a:t> on </a:t>
            </a:r>
            <a:r>
              <a:rPr lang="en-US" baseline="0" dirty="0" err="1" smtClean="0"/>
              <a:t>saatu</a:t>
            </a:r>
            <a:r>
              <a:rPr lang="en-US" baseline="0" dirty="0" smtClean="0"/>
              <a:t> </a:t>
            </a:r>
            <a:r>
              <a:rPr lang="en-US" baseline="0" dirty="0" err="1" smtClean="0"/>
              <a:t>tiukka</a:t>
            </a:r>
            <a:r>
              <a:rPr lang="en-US" baseline="0" dirty="0" smtClean="0"/>
              <a:t> </a:t>
            </a:r>
            <a:r>
              <a:rPr lang="en-US" baseline="0" dirty="0" err="1" smtClean="0"/>
              <a:t>kuorma</a:t>
            </a:r>
            <a:r>
              <a:rPr lang="en-US" baseline="0" dirty="0" smtClean="0"/>
              <a:t> </a:t>
            </a:r>
            <a:r>
              <a:rPr lang="en-US" baseline="0" dirty="0" err="1" smtClean="0"/>
              <a:t>sijoittamalla</a:t>
            </a:r>
            <a:r>
              <a:rPr lang="en-US" baseline="0" dirty="0" smtClean="0"/>
              <a:t> </a:t>
            </a:r>
            <a:r>
              <a:rPr lang="en-US" baseline="0" dirty="0" err="1" smtClean="0"/>
              <a:t>lavoja</a:t>
            </a:r>
            <a:r>
              <a:rPr lang="en-US" baseline="0" dirty="0" smtClean="0"/>
              <a:t> </a:t>
            </a:r>
            <a:r>
              <a:rPr lang="en-US" baseline="0" dirty="0" err="1" smtClean="0"/>
              <a:t>kuorman</a:t>
            </a:r>
            <a:r>
              <a:rPr lang="en-US" baseline="0" dirty="0" smtClean="0"/>
              <a:t> </a:t>
            </a:r>
            <a:r>
              <a:rPr lang="en-US" baseline="0" dirty="0" err="1" smtClean="0"/>
              <a:t>sivuille</a:t>
            </a:r>
            <a:r>
              <a:rPr lang="en-US" baseline="0" dirty="0" smtClean="0"/>
              <a:t>.  </a:t>
            </a:r>
            <a:r>
              <a:rPr lang="en-US" baseline="0" dirty="0" err="1" smtClean="0"/>
              <a:t>Lavat</a:t>
            </a:r>
            <a:r>
              <a:rPr lang="en-US" baseline="0" dirty="0" smtClean="0"/>
              <a:t> </a:t>
            </a:r>
            <a:r>
              <a:rPr lang="en-US" baseline="0" dirty="0" err="1" smtClean="0"/>
              <a:t>tukeutuvat</a:t>
            </a:r>
            <a:r>
              <a:rPr lang="en-US" baseline="0" dirty="0" smtClean="0"/>
              <a:t> </a:t>
            </a:r>
            <a:r>
              <a:rPr lang="en-US" baseline="0" dirty="0" err="1" smtClean="0"/>
              <a:t>sivuseiniin</a:t>
            </a:r>
            <a:r>
              <a:rPr lang="en-US" baseline="0" dirty="0" smtClean="0"/>
              <a:t>.  </a:t>
            </a:r>
            <a:r>
              <a:rPr lang="en-US" baseline="0" dirty="0" err="1" smtClean="0"/>
              <a:t>Huomaa</a:t>
            </a:r>
            <a:r>
              <a:rPr lang="en-US" baseline="0" dirty="0" smtClean="0"/>
              <a:t>, </a:t>
            </a:r>
            <a:r>
              <a:rPr lang="en-US" baseline="0" dirty="0" err="1" smtClean="0"/>
              <a:t>että</a:t>
            </a:r>
            <a:r>
              <a:rPr lang="en-US" baseline="0" dirty="0" smtClean="0"/>
              <a:t> </a:t>
            </a:r>
            <a:r>
              <a:rPr lang="en-US" baseline="0" dirty="0" err="1" smtClean="0"/>
              <a:t>sivuseinien</a:t>
            </a:r>
            <a:r>
              <a:rPr lang="en-US" baseline="0" dirty="0" smtClean="0"/>
              <a:t> </a:t>
            </a:r>
            <a:r>
              <a:rPr lang="en-US" baseline="0" dirty="0" err="1" smtClean="0"/>
              <a:t>tulee</a:t>
            </a:r>
            <a:r>
              <a:rPr lang="en-US" baseline="0" dirty="0" smtClean="0"/>
              <a:t> </a:t>
            </a:r>
            <a:r>
              <a:rPr lang="en-US" baseline="0" dirty="0" err="1" smtClean="0"/>
              <a:t>kestää</a:t>
            </a:r>
            <a:r>
              <a:rPr lang="en-US" baseline="0" dirty="0" smtClean="0"/>
              <a:t> </a:t>
            </a:r>
            <a:r>
              <a:rPr lang="en-US" baseline="0" dirty="0" err="1" smtClean="0"/>
              <a:t>kuormasta</a:t>
            </a:r>
            <a:r>
              <a:rPr lang="en-US" baseline="0" dirty="0" smtClean="0"/>
              <a:t> </a:t>
            </a:r>
            <a:r>
              <a:rPr lang="en-US" baseline="0" dirty="0" err="1" smtClean="0"/>
              <a:t>muodostuva</a:t>
            </a:r>
            <a:r>
              <a:rPr lang="en-US" baseline="0" dirty="0" smtClean="0"/>
              <a:t> </a:t>
            </a:r>
            <a:r>
              <a:rPr lang="en-US" baseline="0" dirty="0" err="1" smtClean="0"/>
              <a:t>rasitus</a:t>
            </a:r>
            <a:r>
              <a:rPr lang="en-US" baseline="0" dirty="0" smtClean="0"/>
              <a:t>. </a:t>
            </a:r>
          </a:p>
          <a:p>
            <a:pPr eaLnBrk="1" hangingPunct="1"/>
            <a:endParaRPr lang="en-US" baseline="0" dirty="0" smtClean="0"/>
          </a:p>
          <a:p>
            <a:pPr eaLnBrk="1" hangingPunct="1"/>
            <a:r>
              <a:rPr lang="en-US" baseline="0" dirty="0" err="1" smtClean="0"/>
              <a:t>Vasemmalla</a:t>
            </a:r>
            <a:r>
              <a:rPr lang="en-US" baseline="0" dirty="0" smtClean="0"/>
              <a:t> </a:t>
            </a:r>
            <a:r>
              <a:rPr lang="en-US" baseline="0" dirty="0" err="1" smtClean="0"/>
              <a:t>ylhäällä</a:t>
            </a:r>
            <a:r>
              <a:rPr lang="en-US" baseline="0" dirty="0" smtClean="0"/>
              <a:t> </a:t>
            </a:r>
            <a:r>
              <a:rPr lang="en-US" baseline="0" dirty="0" err="1" smtClean="0"/>
              <a:t>olevassa</a:t>
            </a:r>
            <a:r>
              <a:rPr lang="en-US" baseline="0" dirty="0" smtClean="0"/>
              <a:t> </a:t>
            </a:r>
            <a:r>
              <a:rPr lang="en-US" baseline="0" dirty="0" err="1" smtClean="0"/>
              <a:t>kuvassa</a:t>
            </a:r>
            <a:r>
              <a:rPr lang="en-US" baseline="0" dirty="0" smtClean="0"/>
              <a:t> </a:t>
            </a:r>
            <a:r>
              <a:rPr lang="en-US" baseline="0" dirty="0" err="1" smtClean="0"/>
              <a:t>paperirullat</a:t>
            </a:r>
            <a:r>
              <a:rPr lang="en-US" baseline="0" dirty="0" smtClean="0"/>
              <a:t> on </a:t>
            </a:r>
            <a:r>
              <a:rPr lang="en-US" baseline="0" dirty="0" err="1" smtClean="0"/>
              <a:t>sijoitettu</a:t>
            </a:r>
            <a:r>
              <a:rPr lang="en-US" baseline="0" dirty="0" smtClean="0"/>
              <a:t> </a:t>
            </a:r>
            <a:r>
              <a:rPr lang="en-US" baseline="0" dirty="0" err="1" smtClean="0"/>
              <a:t>kuormatilaan</a:t>
            </a:r>
            <a:r>
              <a:rPr lang="en-US" baseline="0" dirty="0" smtClean="0"/>
              <a:t> </a:t>
            </a:r>
            <a:r>
              <a:rPr lang="en-US" baseline="0" dirty="0" err="1" smtClean="0"/>
              <a:t>siksak-tyyppisesti</a:t>
            </a:r>
            <a:r>
              <a:rPr lang="en-US" baseline="0" dirty="0" smtClean="0"/>
              <a:t>, </a:t>
            </a:r>
            <a:r>
              <a:rPr lang="en-US" baseline="0" dirty="0" err="1" smtClean="0"/>
              <a:t>koska</a:t>
            </a:r>
            <a:r>
              <a:rPr lang="en-US" baseline="0" dirty="0" smtClean="0"/>
              <a:t> </a:t>
            </a:r>
            <a:r>
              <a:rPr lang="en-US" baseline="0" dirty="0" err="1" smtClean="0"/>
              <a:t>rullein</a:t>
            </a:r>
            <a:r>
              <a:rPr lang="en-US" baseline="0" dirty="0" smtClean="0"/>
              <a:t> </a:t>
            </a:r>
            <a:r>
              <a:rPr lang="en-US" baseline="0" dirty="0" err="1" smtClean="0"/>
              <a:t>halkaisija</a:t>
            </a:r>
            <a:r>
              <a:rPr lang="en-US" baseline="0" dirty="0" smtClean="0"/>
              <a:t> on </a:t>
            </a:r>
            <a:r>
              <a:rPr lang="en-US" baseline="0" dirty="0" err="1" smtClean="0"/>
              <a:t>suuri</a:t>
            </a:r>
            <a:r>
              <a:rPr lang="en-US" baseline="0" dirty="0" smtClean="0"/>
              <a:t> </a:t>
            </a:r>
            <a:r>
              <a:rPr lang="en-US" baseline="0" dirty="0" err="1" smtClean="0"/>
              <a:t>ja</a:t>
            </a:r>
            <a:r>
              <a:rPr lang="en-US" baseline="0" dirty="0" smtClean="0"/>
              <a:t> ne </a:t>
            </a:r>
            <a:r>
              <a:rPr lang="en-US" baseline="0" dirty="0" err="1" smtClean="0"/>
              <a:t>eivät</a:t>
            </a:r>
            <a:r>
              <a:rPr lang="en-US" baseline="0" dirty="0" smtClean="0"/>
              <a:t> </a:t>
            </a:r>
            <a:r>
              <a:rPr lang="en-US" baseline="0" dirty="0" err="1" smtClean="0"/>
              <a:t>siten</a:t>
            </a:r>
            <a:r>
              <a:rPr lang="en-US" baseline="0" dirty="0" smtClean="0"/>
              <a:t> </a:t>
            </a:r>
            <a:r>
              <a:rPr lang="en-US" baseline="0" dirty="0" err="1" smtClean="0"/>
              <a:t>mahdu</a:t>
            </a:r>
            <a:r>
              <a:rPr lang="en-US" baseline="0" dirty="0" smtClean="0"/>
              <a:t> </a:t>
            </a:r>
            <a:r>
              <a:rPr lang="en-US" baseline="0" dirty="0" err="1" smtClean="0"/>
              <a:t>rinnakkain</a:t>
            </a:r>
            <a:r>
              <a:rPr lang="en-US" baseline="0" dirty="0" smtClean="0"/>
              <a:t>.  </a:t>
            </a:r>
            <a:r>
              <a:rPr lang="en-US" baseline="0" dirty="0" err="1" smtClean="0"/>
              <a:t>Tässä</a:t>
            </a:r>
            <a:r>
              <a:rPr lang="en-US" baseline="0" dirty="0" smtClean="0"/>
              <a:t> </a:t>
            </a:r>
            <a:r>
              <a:rPr lang="en-US" baseline="0" dirty="0" err="1" smtClean="0"/>
              <a:t>siis</a:t>
            </a:r>
            <a:r>
              <a:rPr lang="en-US" baseline="0" dirty="0" smtClean="0"/>
              <a:t> </a:t>
            </a:r>
            <a:r>
              <a:rPr lang="en-US" baseline="0" dirty="0" err="1" smtClean="0"/>
              <a:t>kuorma</a:t>
            </a:r>
            <a:r>
              <a:rPr lang="en-US" baseline="0" dirty="0" smtClean="0"/>
              <a:t> </a:t>
            </a:r>
            <a:r>
              <a:rPr lang="en-US" baseline="0" dirty="0" err="1" smtClean="0"/>
              <a:t>tukee</a:t>
            </a:r>
            <a:r>
              <a:rPr lang="en-US" baseline="0" dirty="0" smtClean="0"/>
              <a:t> </a:t>
            </a:r>
            <a:r>
              <a:rPr lang="en-US" baseline="0" dirty="0" err="1" smtClean="0"/>
              <a:t>poikittaissuunnassa</a:t>
            </a:r>
            <a:r>
              <a:rPr lang="en-US" baseline="0" dirty="0" smtClean="0"/>
              <a:t>.  </a:t>
            </a:r>
          </a:p>
          <a:p>
            <a:pPr eaLnBrk="1" hangingPunct="1"/>
            <a:endParaRPr lang="en-US" baseline="0" dirty="0" smtClean="0"/>
          </a:p>
          <a:p>
            <a:pPr eaLnBrk="1" hangingPunct="1"/>
            <a:endParaRPr lang="en-US" baseline="0" dirty="0" smtClean="0"/>
          </a:p>
          <a:p>
            <a:r>
              <a:rPr lang="fi-FI" b="1" i="1" dirty="0" smtClean="0"/>
              <a:t>Tuenta käyttäen</a:t>
            </a:r>
            <a:r>
              <a:rPr lang="fi-FI" b="1" i="1" baseline="0" dirty="0" smtClean="0"/>
              <a:t> apulaitetta</a:t>
            </a:r>
          </a:p>
          <a:p>
            <a:r>
              <a:rPr lang="fi-FI" baseline="0" dirty="0" smtClean="0"/>
              <a:t>Oikealla olevassa kuvassa on kelalla oleva terästuote varmistettu käyttämällä kelkkaa.  </a:t>
            </a:r>
          </a:p>
          <a:p>
            <a:endParaRPr lang="fi-FI" baseline="0" dirty="0" smtClean="0"/>
          </a:p>
          <a:p>
            <a:r>
              <a:rPr lang="fi-FI" baseline="0" dirty="0" smtClean="0"/>
              <a:t>Muita tuennalla poikittaissuuntaan tehtyjä kuormanvarmistuksia ovat:</a:t>
            </a:r>
          </a:p>
          <a:p>
            <a:r>
              <a:rPr lang="fi-FI" baseline="0" dirty="0" smtClean="0"/>
              <a:t>Tuenta muulla kuormalla</a:t>
            </a:r>
          </a:p>
          <a:p>
            <a:r>
              <a:rPr lang="fi-FI" baseline="0" dirty="0" smtClean="0"/>
              <a:t>Tuenta ahtaussäkillä</a:t>
            </a:r>
          </a:p>
          <a:p>
            <a:r>
              <a:rPr lang="fi-FI" baseline="0" dirty="0" smtClean="0"/>
              <a:t>Tuenta lankuilla, laudoilla</a:t>
            </a:r>
          </a:p>
          <a:p>
            <a:r>
              <a:rPr lang="fi-FI" baseline="0" dirty="0" smtClean="0"/>
              <a:t>Tuenta tyhjillä lavoilla</a:t>
            </a:r>
          </a:p>
          <a:p>
            <a:r>
              <a:rPr lang="fi-FI" baseline="0" dirty="0" smtClean="0"/>
              <a:t>Tuenta aluspuilla</a:t>
            </a:r>
          </a:p>
          <a:p>
            <a:endParaRPr lang="fi-FI" baseline="0" dirty="0" smtClean="0"/>
          </a:p>
          <a:p>
            <a:endParaRPr lang="fi-FI" dirty="0" smtClean="0"/>
          </a:p>
        </p:txBody>
      </p:sp>
      <p:sp>
        <p:nvSpPr>
          <p:cNvPr id="4" name="Dian numeron paikkamerkki 3"/>
          <p:cNvSpPr>
            <a:spLocks noGrp="1"/>
          </p:cNvSpPr>
          <p:nvPr>
            <p:ph type="sldNum" sz="quarter" idx="5"/>
          </p:nvPr>
        </p:nvSpPr>
        <p:spPr/>
        <p:txBody>
          <a:bodyPr/>
          <a:lstStyle/>
          <a:p>
            <a:pPr>
              <a:defRPr/>
            </a:pPr>
            <a:fld id="{55D3CCA6-CF20-4005-B42B-7A82C2B75408}" type="slidenum">
              <a:rPr lang="fi-FI" smtClean="0"/>
              <a:pPr>
                <a:defRPr/>
              </a:pPr>
              <a:t>23</a:t>
            </a:fld>
            <a:endParaRPr lang="fi-FI"/>
          </a:p>
        </p:txBody>
      </p:sp>
    </p:spTree>
    <p:extLst>
      <p:ext uri="{BB962C8B-B14F-4D97-AF65-F5344CB8AC3E}">
        <p14:creationId xmlns:p14="http://schemas.microsoft.com/office/powerpoint/2010/main" val="1661368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Dian kuvan paikkamerkki 1"/>
          <p:cNvSpPr>
            <a:spLocks noGrp="1" noRot="1" noChangeAspect="1" noTextEdit="1"/>
          </p:cNvSpPr>
          <p:nvPr>
            <p:ph type="sldImg"/>
          </p:nvPr>
        </p:nvSpPr>
        <p:spPr bwMode="auto">
          <a:noFill/>
          <a:ln>
            <a:solidFill>
              <a:srgbClr val="000000"/>
            </a:solidFill>
            <a:miter lim="800000"/>
            <a:headEnd/>
            <a:tailEnd/>
          </a:ln>
        </p:spPr>
      </p:sp>
      <p:sp>
        <p:nvSpPr>
          <p:cNvPr id="74754" name="Huomautusten paikkamerkki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b="1" dirty="0" err="1" smtClean="0"/>
              <a:t>Kuormanvarmistus</a:t>
            </a:r>
            <a:r>
              <a:rPr lang="en-US" b="1" dirty="0" smtClean="0"/>
              <a:t> </a:t>
            </a:r>
            <a:r>
              <a:rPr lang="en-US" b="1" dirty="0" err="1" smtClean="0"/>
              <a:t>rautatiekuljetuksissa</a:t>
            </a:r>
            <a:endParaRPr lang="en-US" b="1" dirty="0" smtClean="0"/>
          </a:p>
          <a:p>
            <a:pPr eaLnBrk="1" hangingPunct="1"/>
            <a:endParaRPr lang="en-US" dirty="0" smtClean="0"/>
          </a:p>
          <a:p>
            <a:pPr eaLnBrk="1" hangingPunct="1"/>
            <a:r>
              <a:rPr lang="en-US" b="1" i="1" dirty="0" err="1" smtClean="0"/>
              <a:t>Kuormanvarmistus</a:t>
            </a:r>
            <a:r>
              <a:rPr lang="en-US" b="1" i="1" dirty="0" smtClean="0"/>
              <a:t> </a:t>
            </a:r>
            <a:r>
              <a:rPr lang="en-US" b="1" i="1" dirty="0" err="1" smtClean="0"/>
              <a:t>eri</a:t>
            </a:r>
            <a:r>
              <a:rPr lang="en-US" b="1" i="1" dirty="0" smtClean="0"/>
              <a:t> </a:t>
            </a:r>
            <a:r>
              <a:rPr lang="en-US" b="1" i="1" dirty="0" err="1" smtClean="0"/>
              <a:t>suunnissa</a:t>
            </a:r>
            <a:r>
              <a:rPr lang="en-US" b="1" i="1" dirty="0" smtClean="0"/>
              <a:t> - </a:t>
            </a:r>
            <a:r>
              <a:rPr lang="en-US" b="1" i="1" dirty="0" err="1" smtClean="0"/>
              <a:t>poikittaissuunta</a:t>
            </a:r>
            <a:endParaRPr lang="en-US" b="1" i="1" dirty="0" smtClean="0"/>
          </a:p>
          <a:p>
            <a:pPr eaLnBrk="1" hangingPunct="1"/>
            <a:endParaRPr lang="en-US" b="1" i="1" dirty="0" smtClean="0"/>
          </a:p>
          <a:p>
            <a:pPr eaLnBrk="1" hangingPunct="1"/>
            <a:r>
              <a:rPr lang="en-US" dirty="0" err="1" smtClean="0"/>
              <a:t>Ilmatäytteisiä</a:t>
            </a:r>
            <a:r>
              <a:rPr lang="en-US" dirty="0" smtClean="0"/>
              <a:t> </a:t>
            </a:r>
            <a:r>
              <a:rPr lang="en-US" dirty="0" err="1" smtClean="0"/>
              <a:t>ahtaussäkkejä</a:t>
            </a:r>
            <a:r>
              <a:rPr lang="en-US" dirty="0" smtClean="0"/>
              <a:t> </a:t>
            </a:r>
            <a:r>
              <a:rPr lang="en-US" dirty="0" err="1" smtClean="0"/>
              <a:t>voidaan</a:t>
            </a:r>
            <a:r>
              <a:rPr lang="en-US" dirty="0" smtClean="0"/>
              <a:t> </a:t>
            </a:r>
            <a:r>
              <a:rPr lang="en-US" dirty="0" err="1" smtClean="0"/>
              <a:t>käyttää</a:t>
            </a:r>
            <a:r>
              <a:rPr lang="en-US" baseline="0" dirty="0" smtClean="0"/>
              <a:t> </a:t>
            </a:r>
            <a:r>
              <a:rPr lang="en-US" baseline="0" dirty="0" err="1" smtClean="0"/>
              <a:t>monella</a:t>
            </a:r>
            <a:r>
              <a:rPr lang="en-US" baseline="0" dirty="0" smtClean="0"/>
              <a:t> </a:t>
            </a:r>
            <a:r>
              <a:rPr lang="en-US" baseline="0" dirty="0" err="1" smtClean="0"/>
              <a:t>tavoin</a:t>
            </a:r>
            <a:r>
              <a:rPr lang="en-US" baseline="0" dirty="0" smtClean="0"/>
              <a:t> </a:t>
            </a:r>
            <a:r>
              <a:rPr lang="en-US" baseline="0" dirty="0" err="1" smtClean="0"/>
              <a:t>estämään</a:t>
            </a:r>
            <a:r>
              <a:rPr lang="en-US" baseline="0" dirty="0" smtClean="0"/>
              <a:t> </a:t>
            </a:r>
            <a:r>
              <a:rPr lang="en-US" baseline="0" dirty="0" err="1" smtClean="0"/>
              <a:t>kuorma</a:t>
            </a:r>
            <a:r>
              <a:rPr lang="en-US" baseline="0" dirty="0" smtClean="0"/>
              <a:t> </a:t>
            </a:r>
            <a:r>
              <a:rPr lang="en-US" baseline="0" dirty="0" err="1" smtClean="0"/>
              <a:t>liukumasta</a:t>
            </a:r>
            <a:r>
              <a:rPr lang="en-US" baseline="0" dirty="0" smtClean="0"/>
              <a:t> </a:t>
            </a:r>
            <a:r>
              <a:rPr lang="en-US" baseline="0" dirty="0" err="1" smtClean="0"/>
              <a:t>poikittaissuunnassa</a:t>
            </a:r>
            <a:r>
              <a:rPr lang="en-US" baseline="0" dirty="0" smtClean="0"/>
              <a:t>.  </a:t>
            </a:r>
            <a:r>
              <a:rPr lang="en-US" baseline="0" dirty="0" err="1" smtClean="0"/>
              <a:t>Ilmanpaine</a:t>
            </a:r>
            <a:r>
              <a:rPr lang="en-US" baseline="0" dirty="0" smtClean="0"/>
              <a:t> </a:t>
            </a:r>
            <a:r>
              <a:rPr lang="en-US" baseline="0" dirty="0" err="1" smtClean="0"/>
              <a:t>tulee</a:t>
            </a:r>
            <a:r>
              <a:rPr lang="en-US" baseline="0" dirty="0" smtClean="0"/>
              <a:t> olla </a:t>
            </a:r>
            <a:r>
              <a:rPr lang="en-US" baseline="0" dirty="0" err="1" smtClean="0"/>
              <a:t>valmistajan</a:t>
            </a:r>
            <a:r>
              <a:rPr lang="en-US" baseline="0" dirty="0" smtClean="0"/>
              <a:t> </a:t>
            </a:r>
            <a:r>
              <a:rPr lang="en-US" baseline="0" dirty="0" err="1" smtClean="0"/>
              <a:t>suositusten</a:t>
            </a:r>
            <a:r>
              <a:rPr lang="en-US" baseline="0" dirty="0" smtClean="0"/>
              <a:t> </a:t>
            </a:r>
            <a:r>
              <a:rPr lang="en-US" baseline="0" dirty="0" err="1" smtClean="0"/>
              <a:t>mukainen</a:t>
            </a:r>
            <a:r>
              <a:rPr lang="en-US" baseline="0" dirty="0" smtClean="0"/>
              <a:t>.  </a:t>
            </a:r>
            <a:r>
              <a:rPr lang="en-US" baseline="0" dirty="0" err="1" smtClean="0"/>
              <a:t>Ahtaussäkin</a:t>
            </a:r>
            <a:r>
              <a:rPr lang="en-US" baseline="0" dirty="0" smtClean="0"/>
              <a:t> </a:t>
            </a:r>
            <a:r>
              <a:rPr lang="en-US" baseline="0" dirty="0" err="1" smtClean="0"/>
              <a:t>etuja</a:t>
            </a:r>
            <a:r>
              <a:rPr lang="en-US" baseline="0" dirty="0" smtClean="0"/>
              <a:t> </a:t>
            </a:r>
            <a:r>
              <a:rPr lang="en-US" baseline="0" dirty="0" err="1" smtClean="0"/>
              <a:t>ovat</a:t>
            </a:r>
            <a:r>
              <a:rPr lang="en-US" baseline="0" dirty="0" smtClean="0"/>
              <a:t>: </a:t>
            </a:r>
          </a:p>
          <a:p>
            <a:pPr marL="171450" indent="-171450" eaLnBrk="1" hangingPunct="1">
              <a:buFontTx/>
              <a:buChar char="-"/>
            </a:pPr>
            <a:r>
              <a:rPr lang="en-US" baseline="0" dirty="0" err="1" smtClean="0"/>
              <a:t>Muotoutuvat</a:t>
            </a:r>
            <a:r>
              <a:rPr lang="en-US" baseline="0" dirty="0" smtClean="0"/>
              <a:t> </a:t>
            </a:r>
            <a:r>
              <a:rPr lang="en-US" baseline="0" dirty="0" err="1" smtClean="0"/>
              <a:t>hyvin</a:t>
            </a:r>
            <a:r>
              <a:rPr lang="en-US" baseline="0" dirty="0" smtClean="0"/>
              <a:t> </a:t>
            </a:r>
            <a:r>
              <a:rPr lang="en-US" baseline="0" dirty="0" err="1" smtClean="0"/>
              <a:t>kuorman</a:t>
            </a:r>
            <a:r>
              <a:rPr lang="en-US" baseline="0" dirty="0" smtClean="0"/>
              <a:t> </a:t>
            </a:r>
            <a:r>
              <a:rPr lang="en-US" baseline="0" dirty="0" err="1" smtClean="0"/>
              <a:t>mukaan</a:t>
            </a:r>
            <a:endParaRPr lang="en-US" baseline="0" dirty="0" smtClean="0"/>
          </a:p>
          <a:p>
            <a:pPr marL="171450" indent="-171450" eaLnBrk="1" hangingPunct="1">
              <a:buFontTx/>
              <a:buChar char="-"/>
            </a:pPr>
            <a:r>
              <a:rPr lang="en-US" dirty="0" err="1" smtClean="0"/>
              <a:t>Muodostavat</a:t>
            </a:r>
            <a:r>
              <a:rPr lang="en-US" dirty="0" smtClean="0"/>
              <a:t> </a:t>
            </a:r>
            <a:r>
              <a:rPr lang="en-US" dirty="0" err="1" smtClean="0"/>
              <a:t>tiiviin</a:t>
            </a:r>
            <a:r>
              <a:rPr lang="en-US" dirty="0" smtClean="0"/>
              <a:t> </a:t>
            </a:r>
            <a:r>
              <a:rPr lang="en-US" dirty="0" err="1" smtClean="0"/>
              <a:t>kuorman</a:t>
            </a:r>
            <a:endParaRPr lang="en-US" dirty="0" smtClean="0"/>
          </a:p>
          <a:p>
            <a:pPr eaLnBrk="1" hangingPunct="1"/>
            <a:endParaRPr lang="en-US" dirty="0" smtClean="0"/>
          </a:p>
          <a:p>
            <a:endParaRPr lang="fi-FI" dirty="0" smtClean="0"/>
          </a:p>
        </p:txBody>
      </p:sp>
      <p:sp>
        <p:nvSpPr>
          <p:cNvPr id="4" name="Dian numeron paikkamerkki 3"/>
          <p:cNvSpPr>
            <a:spLocks noGrp="1"/>
          </p:cNvSpPr>
          <p:nvPr>
            <p:ph type="sldNum" sz="quarter" idx="5"/>
          </p:nvPr>
        </p:nvSpPr>
        <p:spPr/>
        <p:txBody>
          <a:bodyPr/>
          <a:lstStyle/>
          <a:p>
            <a:pPr>
              <a:defRPr/>
            </a:pPr>
            <a:fld id="{633ABA3F-36BD-4260-869D-7632AE737750}" type="slidenum">
              <a:rPr lang="fi-FI" smtClean="0"/>
              <a:pPr>
                <a:defRPr/>
              </a:pPr>
              <a:t>24</a:t>
            </a:fld>
            <a:endParaRPr lang="fi-FI"/>
          </a:p>
        </p:txBody>
      </p:sp>
    </p:spTree>
    <p:extLst>
      <p:ext uri="{BB962C8B-B14F-4D97-AF65-F5344CB8AC3E}">
        <p14:creationId xmlns:p14="http://schemas.microsoft.com/office/powerpoint/2010/main" val="28483699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Dian kuvan paikkamerkki 1"/>
          <p:cNvSpPr>
            <a:spLocks noGrp="1" noRot="1" noChangeAspect="1" noTextEdit="1"/>
          </p:cNvSpPr>
          <p:nvPr>
            <p:ph type="sldImg"/>
          </p:nvPr>
        </p:nvSpPr>
        <p:spPr bwMode="auto">
          <a:noFill/>
          <a:ln>
            <a:solidFill>
              <a:srgbClr val="000000"/>
            </a:solidFill>
            <a:miter lim="800000"/>
            <a:headEnd/>
            <a:tailEnd/>
          </a:ln>
        </p:spPr>
      </p:sp>
      <p:sp>
        <p:nvSpPr>
          <p:cNvPr id="76802" name="Huomautusten paikkamerkki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b="1" dirty="0" err="1" smtClean="0"/>
              <a:t>Kuormanvarmistus</a:t>
            </a:r>
            <a:r>
              <a:rPr lang="en-US" b="1" dirty="0" smtClean="0"/>
              <a:t> </a:t>
            </a:r>
            <a:r>
              <a:rPr lang="en-US" b="1" dirty="0" err="1" smtClean="0"/>
              <a:t>rautatiekuljetuksissa</a:t>
            </a:r>
            <a:endParaRPr lang="en-US" b="1" dirty="0" smtClean="0"/>
          </a:p>
          <a:p>
            <a:pPr eaLnBrk="1" hangingPunct="1"/>
            <a:endParaRPr lang="en-US" dirty="0" smtClean="0"/>
          </a:p>
          <a:p>
            <a:pPr eaLnBrk="1" hangingPunct="1"/>
            <a:r>
              <a:rPr lang="en-US" b="1" i="1" dirty="0" err="1" smtClean="0"/>
              <a:t>Kuormanvarmistus</a:t>
            </a:r>
            <a:r>
              <a:rPr lang="en-US" b="1" i="1" dirty="0" smtClean="0"/>
              <a:t> </a:t>
            </a:r>
            <a:r>
              <a:rPr lang="en-US" b="1" i="1" dirty="0" err="1" smtClean="0"/>
              <a:t>eri</a:t>
            </a:r>
            <a:r>
              <a:rPr lang="en-US" b="1" i="1" dirty="0" smtClean="0"/>
              <a:t> </a:t>
            </a:r>
            <a:r>
              <a:rPr lang="en-US" b="1" i="1" dirty="0" err="1" smtClean="0"/>
              <a:t>suunnissa</a:t>
            </a:r>
            <a:r>
              <a:rPr lang="en-US" b="1" i="1" dirty="0" smtClean="0"/>
              <a:t> – </a:t>
            </a:r>
            <a:r>
              <a:rPr lang="en-US" b="1" i="1" dirty="0" err="1" smtClean="0"/>
              <a:t>poikittaissuunta</a:t>
            </a:r>
            <a:endParaRPr lang="en-US" b="1" i="1" dirty="0" smtClean="0"/>
          </a:p>
          <a:p>
            <a:pPr eaLnBrk="1" hangingPunct="1"/>
            <a:endParaRPr lang="en-US" dirty="0" smtClean="0"/>
          </a:p>
          <a:p>
            <a:pPr eaLnBrk="1" hangingPunct="1">
              <a:spcBef>
                <a:spcPct val="0"/>
              </a:spcBef>
            </a:pPr>
            <a:r>
              <a:rPr lang="fi-FI" noProof="0" dirty="0" smtClean="0"/>
              <a:t>Jos tuentaa ei voida</a:t>
            </a:r>
            <a:r>
              <a:rPr lang="fi-FI" baseline="0" noProof="0" dirty="0" smtClean="0"/>
              <a:t> järjestää riittävän hyvin, kuormanvarmistusta täydennetään sidonnalla tai varmistetaan vain sidonnalla. </a:t>
            </a:r>
            <a:endParaRPr lang="fi-FI" noProof="0" dirty="0" smtClean="0"/>
          </a:p>
          <a:p>
            <a:endParaRPr lang="sv-SE" sz="1200" kern="1200" dirty="0" smtClean="0">
              <a:solidFill>
                <a:schemeClr val="tx1"/>
              </a:solidFill>
              <a:effectLst/>
              <a:latin typeface="+mn-lt"/>
              <a:ea typeface="+mn-ea"/>
              <a:cs typeface="+mn-cs"/>
            </a:endParaRPr>
          </a:p>
          <a:p>
            <a:r>
              <a:rPr lang="en-GB" sz="1200" b="1" i="1"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r>
              <a:rPr lang="en-GB" sz="1200" b="1" i="1" kern="1200" dirty="0" smtClean="0">
                <a:solidFill>
                  <a:schemeClr val="tx1"/>
                </a:solidFill>
                <a:effectLst/>
                <a:latin typeface="+mn-lt"/>
                <a:ea typeface="+mn-ea"/>
                <a:cs typeface="+mn-cs"/>
              </a:rPr>
              <a:t>Top-over lashings</a:t>
            </a:r>
            <a:endParaRPr lang="sv-SE" sz="1200" kern="1200" dirty="0" smtClean="0">
              <a:solidFill>
                <a:schemeClr val="tx1"/>
              </a:solidFill>
              <a:effectLst/>
              <a:latin typeface="+mn-lt"/>
              <a:ea typeface="+mn-ea"/>
              <a:cs typeface="+mn-cs"/>
            </a:endParaRPr>
          </a:p>
          <a:p>
            <a:r>
              <a:rPr lang="fi-FI" sz="1200" kern="1200" noProof="0" dirty="0" smtClean="0">
                <a:solidFill>
                  <a:schemeClr val="tx1"/>
                </a:solidFill>
                <a:effectLst/>
                <a:latin typeface="+mn-lt"/>
                <a:ea typeface="+mn-ea"/>
                <a:cs typeface="+mn-cs"/>
              </a:rPr>
              <a:t>Ylitse</a:t>
            </a:r>
            <a:r>
              <a:rPr lang="fi-FI" sz="1200" kern="1200" baseline="0" noProof="0" dirty="0" smtClean="0">
                <a:solidFill>
                  <a:schemeClr val="tx1"/>
                </a:solidFill>
                <a:effectLst/>
                <a:latin typeface="+mn-lt"/>
                <a:ea typeface="+mn-ea"/>
                <a:cs typeface="+mn-cs"/>
              </a:rPr>
              <a:t>sidonnassa sidontaväline vedetään kuorman yli sivulta sivulle. Ylitsesidonta on tehokkain, jos sidontavälineen ja kuormatilan lattian välinen kulma on lähellä 90 </a:t>
            </a:r>
            <a:r>
              <a:rPr lang="fi-FI" sz="1200" kern="1200" baseline="30000" noProof="0" dirty="0" smtClean="0">
                <a:solidFill>
                  <a:schemeClr val="tx1"/>
                </a:solidFill>
                <a:effectLst/>
                <a:latin typeface="+mn-lt"/>
                <a:ea typeface="+mn-ea"/>
                <a:cs typeface="+mn-cs"/>
              </a:rPr>
              <a:t>o</a:t>
            </a:r>
            <a:r>
              <a:rPr lang="fi-FI" sz="1200" kern="1200" baseline="0" noProof="0" dirty="0" smtClean="0">
                <a:solidFill>
                  <a:schemeClr val="tx1"/>
                </a:solidFill>
                <a:effectLst/>
                <a:latin typeface="+mn-lt"/>
                <a:ea typeface="+mn-ea"/>
                <a:cs typeface="+mn-cs"/>
              </a:rPr>
              <a:t>. Jos kulma pienenee, sidonta menettää tehoaan.</a:t>
            </a:r>
            <a:r>
              <a:rPr lang="en-GB" sz="1200" kern="1200" baseline="0" dirty="0" smtClean="0">
                <a:solidFill>
                  <a:schemeClr val="tx1"/>
                </a:solidFill>
                <a:effectLst/>
                <a:latin typeface="+mn-lt"/>
                <a:ea typeface="+mn-ea"/>
                <a:cs typeface="+mn-cs"/>
              </a:rPr>
              <a:t> </a:t>
            </a:r>
          </a:p>
          <a:p>
            <a:endParaRPr lang="sv-SE" sz="1200" kern="1200" dirty="0" smtClean="0">
              <a:solidFill>
                <a:schemeClr val="tx1"/>
              </a:solidFill>
              <a:effectLst/>
              <a:latin typeface="+mn-lt"/>
              <a:ea typeface="+mn-ea"/>
              <a:cs typeface="+mn-cs"/>
            </a:endParaRPr>
          </a:p>
          <a:p>
            <a:r>
              <a:rPr lang="fi-FI" sz="1200" kern="1200" noProof="0" dirty="0" smtClean="0">
                <a:solidFill>
                  <a:schemeClr val="tx1"/>
                </a:solidFill>
                <a:effectLst/>
                <a:latin typeface="+mn-lt"/>
                <a:ea typeface="+mn-ea"/>
                <a:cs typeface="+mn-cs"/>
              </a:rPr>
              <a:t>Pikaoppaassa sidontavälineiden</a:t>
            </a:r>
            <a:r>
              <a:rPr lang="fi-FI" sz="1200" kern="1200" baseline="0" noProof="0" dirty="0" smtClean="0">
                <a:solidFill>
                  <a:schemeClr val="tx1"/>
                </a:solidFill>
                <a:effectLst/>
                <a:latin typeface="+mn-lt"/>
                <a:ea typeface="+mn-ea"/>
                <a:cs typeface="+mn-cs"/>
              </a:rPr>
              <a:t> lukumäärä lasketaan sidontakulmille 75 </a:t>
            </a:r>
            <a:r>
              <a:rPr lang="fi-FI" sz="1200" kern="1200" baseline="30000" noProof="0" dirty="0" smtClean="0">
                <a:solidFill>
                  <a:schemeClr val="tx1"/>
                </a:solidFill>
                <a:effectLst/>
                <a:latin typeface="+mn-lt"/>
                <a:ea typeface="+mn-ea"/>
                <a:cs typeface="+mn-cs"/>
              </a:rPr>
              <a:t>o</a:t>
            </a:r>
            <a:r>
              <a:rPr lang="fi-FI" sz="1200" kern="1200" baseline="0" noProof="0" dirty="0" smtClean="0">
                <a:solidFill>
                  <a:schemeClr val="tx1"/>
                </a:solidFill>
                <a:effectLst/>
                <a:latin typeface="+mn-lt"/>
                <a:ea typeface="+mn-ea"/>
                <a:cs typeface="+mn-cs"/>
              </a:rPr>
              <a:t> -  90 </a:t>
            </a:r>
            <a:r>
              <a:rPr lang="fi-FI" sz="1200" kern="1200" baseline="30000" noProof="0" dirty="0" smtClean="0">
                <a:solidFill>
                  <a:schemeClr val="tx1"/>
                </a:solidFill>
                <a:effectLst/>
                <a:latin typeface="+mn-lt"/>
                <a:ea typeface="+mn-ea"/>
                <a:cs typeface="+mn-cs"/>
              </a:rPr>
              <a:t>o</a:t>
            </a:r>
            <a:r>
              <a:rPr lang="fi-FI" sz="1200" kern="1200" baseline="0" noProof="0" dirty="0" smtClean="0">
                <a:solidFill>
                  <a:schemeClr val="tx1"/>
                </a:solidFill>
                <a:effectLst/>
                <a:latin typeface="+mn-lt"/>
                <a:ea typeface="+mn-ea"/>
                <a:cs typeface="+mn-cs"/>
              </a:rPr>
              <a:t>.  Jos kulma on 75 </a:t>
            </a:r>
            <a:r>
              <a:rPr lang="fi-FI" sz="1200" kern="1200" baseline="30000" noProof="0" dirty="0" smtClean="0">
                <a:solidFill>
                  <a:schemeClr val="tx1"/>
                </a:solidFill>
                <a:effectLst/>
                <a:latin typeface="+mn-lt"/>
                <a:ea typeface="+mn-ea"/>
                <a:cs typeface="+mn-cs"/>
              </a:rPr>
              <a:t>o</a:t>
            </a:r>
            <a:r>
              <a:rPr lang="fi-FI" sz="1200" kern="1200" baseline="0" noProof="0" dirty="0" smtClean="0">
                <a:solidFill>
                  <a:schemeClr val="tx1"/>
                </a:solidFill>
                <a:effectLst/>
                <a:latin typeface="+mn-lt"/>
                <a:ea typeface="+mn-ea"/>
                <a:cs typeface="+mn-cs"/>
              </a:rPr>
              <a:t> – 30 </a:t>
            </a:r>
            <a:r>
              <a:rPr lang="fi-FI" sz="1200" kern="1200" baseline="30000" noProof="0" dirty="0" smtClean="0">
                <a:solidFill>
                  <a:schemeClr val="tx1"/>
                </a:solidFill>
                <a:effectLst/>
                <a:latin typeface="+mn-lt"/>
                <a:ea typeface="+mn-ea"/>
                <a:cs typeface="+mn-cs"/>
              </a:rPr>
              <a:t>o</a:t>
            </a:r>
            <a:r>
              <a:rPr lang="fi-FI" sz="1200" kern="1200" baseline="0" noProof="0" dirty="0" smtClean="0">
                <a:solidFill>
                  <a:schemeClr val="tx1"/>
                </a:solidFill>
                <a:effectLst/>
                <a:latin typeface="+mn-lt"/>
                <a:ea typeface="+mn-ea"/>
                <a:cs typeface="+mn-cs"/>
              </a:rPr>
              <a:t> sidontavälineiden lukumäärä täytyy kaksinkertaistaa. Jos taas kulma on alle 30 </a:t>
            </a:r>
            <a:r>
              <a:rPr lang="fi-FI" sz="1200" kern="1200" baseline="30000" noProof="0" dirty="0" smtClean="0">
                <a:solidFill>
                  <a:schemeClr val="tx1"/>
                </a:solidFill>
                <a:effectLst/>
                <a:latin typeface="+mn-lt"/>
                <a:ea typeface="+mn-ea"/>
                <a:cs typeface="+mn-cs"/>
              </a:rPr>
              <a:t>o</a:t>
            </a:r>
            <a:r>
              <a:rPr lang="fi-FI" sz="1200" kern="1200" baseline="0" noProof="0" dirty="0" smtClean="0">
                <a:solidFill>
                  <a:schemeClr val="tx1"/>
                </a:solidFill>
                <a:effectLst/>
                <a:latin typeface="+mn-lt"/>
                <a:ea typeface="+mn-ea"/>
                <a:cs typeface="+mn-cs"/>
              </a:rPr>
              <a:t> sidonnalla ei ole vaikutusta ja siten toista varmistusmenetelmää täytyy käyttää. Kun halutaan estää kaatuminen pitkittäissuunnassa, sidontavälineet täytyy sijoittaa kuorman yli symmetrisesti</a:t>
            </a:r>
            <a:r>
              <a:rPr lang="sv-SE" sz="1200" kern="1200" baseline="0" dirty="0" smtClean="0">
                <a:solidFill>
                  <a:schemeClr val="tx1"/>
                </a:solidFill>
                <a:effectLst/>
                <a:latin typeface="+mn-lt"/>
                <a:ea typeface="+mn-ea"/>
                <a:cs typeface="+mn-cs"/>
              </a:rPr>
              <a:t>.</a:t>
            </a:r>
          </a:p>
          <a:p>
            <a:endParaRPr lang="sv-SE" sz="1200" kern="1200" baseline="0" dirty="0" smtClean="0">
              <a:solidFill>
                <a:schemeClr val="tx1"/>
              </a:solidFill>
              <a:effectLst/>
              <a:latin typeface="+mn-lt"/>
              <a:ea typeface="+mn-ea"/>
              <a:cs typeface="+mn-cs"/>
            </a:endParaRPr>
          </a:p>
          <a:p>
            <a:r>
              <a:rPr lang="sv-SE" sz="1200" kern="1200" baseline="0" dirty="0" err="1" smtClean="0">
                <a:solidFill>
                  <a:schemeClr val="tx1"/>
                </a:solidFill>
                <a:effectLst/>
                <a:latin typeface="+mn-lt"/>
                <a:ea typeface="+mn-ea"/>
                <a:cs typeface="+mn-cs"/>
              </a:rPr>
              <a:t>Huom</a:t>
            </a:r>
            <a:r>
              <a:rPr lang="sv-SE" sz="1200" kern="1200" baseline="0" dirty="0" smtClean="0">
                <a:solidFill>
                  <a:schemeClr val="tx1"/>
                </a:solidFill>
                <a:effectLst/>
                <a:latin typeface="+mn-lt"/>
                <a:ea typeface="+mn-ea"/>
                <a:cs typeface="+mn-cs"/>
              </a:rPr>
              <a:t>.  </a:t>
            </a:r>
            <a:r>
              <a:rPr lang="sv-SE" sz="1200" kern="1200" baseline="0" dirty="0" err="1" smtClean="0">
                <a:solidFill>
                  <a:schemeClr val="tx1"/>
                </a:solidFill>
                <a:effectLst/>
                <a:latin typeface="+mn-lt"/>
                <a:ea typeface="+mn-ea"/>
                <a:cs typeface="+mn-cs"/>
              </a:rPr>
              <a:t>Jotkut</a:t>
            </a:r>
            <a:r>
              <a:rPr lang="sv-SE" sz="1200" kern="1200" baseline="0" dirty="0" smtClean="0">
                <a:solidFill>
                  <a:schemeClr val="tx1"/>
                </a:solidFill>
                <a:effectLst/>
                <a:latin typeface="+mn-lt"/>
                <a:ea typeface="+mn-ea"/>
                <a:cs typeface="+mn-cs"/>
              </a:rPr>
              <a:t> </a:t>
            </a:r>
            <a:r>
              <a:rPr lang="sv-SE" sz="1200" kern="1200" baseline="0" dirty="0" err="1" smtClean="0">
                <a:solidFill>
                  <a:schemeClr val="tx1"/>
                </a:solidFill>
                <a:effectLst/>
                <a:latin typeface="+mn-lt"/>
                <a:ea typeface="+mn-ea"/>
                <a:cs typeface="+mn-cs"/>
              </a:rPr>
              <a:t>viranomaiset</a:t>
            </a:r>
            <a:r>
              <a:rPr lang="sv-SE" sz="1200" kern="1200" baseline="0" dirty="0" smtClean="0">
                <a:solidFill>
                  <a:schemeClr val="tx1"/>
                </a:solidFill>
                <a:effectLst/>
                <a:latin typeface="+mn-lt"/>
                <a:ea typeface="+mn-ea"/>
                <a:cs typeface="+mn-cs"/>
              </a:rPr>
              <a:t> </a:t>
            </a:r>
            <a:r>
              <a:rPr lang="sv-SE" sz="1200" kern="1200" baseline="0" dirty="0" err="1" smtClean="0">
                <a:solidFill>
                  <a:schemeClr val="tx1"/>
                </a:solidFill>
                <a:effectLst/>
                <a:latin typeface="+mn-lt"/>
                <a:ea typeface="+mn-ea"/>
                <a:cs typeface="+mn-cs"/>
              </a:rPr>
              <a:t>vaativat</a:t>
            </a:r>
            <a:r>
              <a:rPr lang="sv-SE" sz="1200" kern="1200" baseline="0" dirty="0" smtClean="0">
                <a:solidFill>
                  <a:schemeClr val="tx1"/>
                </a:solidFill>
                <a:effectLst/>
                <a:latin typeface="+mn-lt"/>
                <a:ea typeface="+mn-ea"/>
                <a:cs typeface="+mn-cs"/>
              </a:rPr>
              <a:t> </a:t>
            </a:r>
            <a:r>
              <a:rPr lang="sv-SE" sz="1200" kern="1200" baseline="0" dirty="0" err="1" smtClean="0">
                <a:solidFill>
                  <a:schemeClr val="tx1"/>
                </a:solidFill>
                <a:effectLst/>
                <a:latin typeface="+mn-lt"/>
                <a:ea typeface="+mn-ea"/>
                <a:cs typeface="+mn-cs"/>
              </a:rPr>
              <a:t>ylitsesidonnan</a:t>
            </a:r>
            <a:r>
              <a:rPr lang="sv-SE" sz="1200" kern="1200" baseline="0" dirty="0" smtClean="0">
                <a:solidFill>
                  <a:schemeClr val="tx1"/>
                </a:solidFill>
                <a:effectLst/>
                <a:latin typeface="+mn-lt"/>
                <a:ea typeface="+mn-ea"/>
                <a:cs typeface="+mn-cs"/>
              </a:rPr>
              <a:t> </a:t>
            </a:r>
            <a:r>
              <a:rPr lang="sv-SE" sz="1200" kern="1200" baseline="0" dirty="0" err="1" smtClean="0">
                <a:solidFill>
                  <a:schemeClr val="tx1"/>
                </a:solidFill>
                <a:effectLst/>
                <a:latin typeface="+mn-lt"/>
                <a:ea typeface="+mn-ea"/>
                <a:cs typeface="+mn-cs"/>
              </a:rPr>
              <a:t>lisäksi</a:t>
            </a:r>
            <a:r>
              <a:rPr lang="sv-SE" sz="1200" kern="1200" baseline="0" dirty="0" smtClean="0">
                <a:solidFill>
                  <a:schemeClr val="tx1"/>
                </a:solidFill>
                <a:effectLst/>
                <a:latin typeface="+mn-lt"/>
                <a:ea typeface="+mn-ea"/>
                <a:cs typeface="+mn-cs"/>
              </a:rPr>
              <a:t> </a:t>
            </a:r>
            <a:r>
              <a:rPr lang="sv-SE" sz="1200" kern="1200" baseline="0" dirty="0" err="1" smtClean="0">
                <a:solidFill>
                  <a:schemeClr val="tx1"/>
                </a:solidFill>
                <a:effectLst/>
                <a:latin typeface="+mn-lt"/>
                <a:ea typeface="+mn-ea"/>
                <a:cs typeface="+mn-cs"/>
              </a:rPr>
              <a:t>tuennan</a:t>
            </a:r>
            <a:r>
              <a:rPr lang="sv-SE" sz="1200" kern="1200" baseline="0" dirty="0" smtClean="0">
                <a:solidFill>
                  <a:schemeClr val="tx1"/>
                </a:solidFill>
                <a:effectLst/>
                <a:latin typeface="+mn-lt"/>
                <a:ea typeface="+mn-ea"/>
                <a:cs typeface="+mn-cs"/>
              </a:rPr>
              <a:t> </a:t>
            </a:r>
            <a:r>
              <a:rPr lang="sv-SE" sz="1200" kern="1200" baseline="0" dirty="0" err="1" smtClean="0">
                <a:solidFill>
                  <a:schemeClr val="tx1"/>
                </a:solidFill>
                <a:effectLst/>
                <a:latin typeface="+mn-lt"/>
                <a:ea typeface="+mn-ea"/>
                <a:cs typeface="+mn-cs"/>
              </a:rPr>
              <a:t>poikittaisuunnassa</a:t>
            </a:r>
            <a:r>
              <a:rPr lang="sv-SE" sz="1200" kern="1200" baseline="0" dirty="0" smtClean="0">
                <a:solidFill>
                  <a:schemeClr val="tx1"/>
                </a:solidFill>
                <a:effectLst/>
                <a:latin typeface="+mn-lt"/>
                <a:ea typeface="+mn-ea"/>
                <a:cs typeface="+mn-cs"/>
              </a:rPr>
              <a:t>!</a:t>
            </a:r>
          </a:p>
          <a:p>
            <a:endParaRPr lang="en-GB" sz="1200" kern="1200" dirty="0" smtClean="0">
              <a:solidFill>
                <a:schemeClr val="tx1"/>
              </a:solidFill>
              <a:effectLst/>
              <a:latin typeface="+mn-lt"/>
              <a:ea typeface="+mn-ea"/>
              <a:cs typeface="+mn-cs"/>
            </a:endParaRPr>
          </a:p>
          <a:p>
            <a:endParaRPr lang="sv-SE" sz="1200" kern="1200" dirty="0" smtClean="0">
              <a:solidFill>
                <a:schemeClr val="tx1"/>
              </a:solidFill>
              <a:effectLst/>
              <a:latin typeface="+mn-lt"/>
              <a:ea typeface="+mn-ea"/>
              <a:cs typeface="+mn-cs"/>
            </a:endParaRPr>
          </a:p>
          <a:p>
            <a:r>
              <a:rPr lang="en-GB" sz="1200" b="1" i="1" kern="1200" dirty="0" err="1" smtClean="0">
                <a:solidFill>
                  <a:schemeClr val="tx1"/>
                </a:solidFill>
                <a:effectLst/>
                <a:latin typeface="+mn-lt"/>
                <a:ea typeface="+mn-ea"/>
                <a:cs typeface="+mn-cs"/>
              </a:rPr>
              <a:t>Silmukkasidonta</a:t>
            </a:r>
            <a:r>
              <a:rPr lang="en-GB" sz="1200" b="1" i="1" kern="1200" dirty="0" smtClean="0">
                <a:solidFill>
                  <a:schemeClr val="tx1"/>
                </a:solidFill>
                <a:effectLst/>
                <a:latin typeface="+mn-lt"/>
                <a:ea typeface="+mn-ea"/>
                <a:cs typeface="+mn-cs"/>
              </a:rPr>
              <a:t> </a:t>
            </a:r>
            <a:endParaRPr lang="sv-SE" sz="1200" kern="1200" dirty="0" smtClean="0">
              <a:solidFill>
                <a:schemeClr val="tx1"/>
              </a:solidFill>
              <a:effectLst/>
              <a:latin typeface="+mn-lt"/>
              <a:ea typeface="+mn-ea"/>
              <a:cs typeface="+mn-cs"/>
            </a:endParaRPr>
          </a:p>
          <a:p>
            <a:endParaRPr lang="sv-SE" sz="1200" kern="1200" dirty="0" smtClean="0">
              <a:solidFill>
                <a:schemeClr val="tx1"/>
              </a:solidFill>
              <a:effectLst/>
              <a:latin typeface="+mn-lt"/>
              <a:ea typeface="+mn-ea"/>
              <a:cs typeface="+mn-cs"/>
            </a:endParaRPr>
          </a:p>
          <a:p>
            <a:r>
              <a:rPr lang="fi-FI" sz="1200" kern="1200" noProof="0" dirty="0" smtClean="0">
                <a:solidFill>
                  <a:schemeClr val="tx1"/>
                </a:solidFill>
                <a:effectLst/>
                <a:latin typeface="+mn-lt"/>
                <a:ea typeface="+mn-ea"/>
                <a:cs typeface="+mn-cs"/>
              </a:rPr>
              <a:t>Silmukkasidontaa ei saada</a:t>
            </a:r>
            <a:r>
              <a:rPr lang="fi-FI" sz="1200" kern="1200" baseline="0" noProof="0" dirty="0" smtClean="0">
                <a:solidFill>
                  <a:schemeClr val="tx1"/>
                </a:solidFill>
                <a:effectLst/>
                <a:latin typeface="+mn-lt"/>
                <a:ea typeface="+mn-ea"/>
                <a:cs typeface="+mn-cs"/>
              </a:rPr>
              <a:t> aikaan yhdellä sidontavälineellä. Se toteutetaan sidontavälineparilla – ensimmäinen sidontaväline yhdeltä sivulta ja toinen sidontaväline toiselta sivulta. Silmukkasidonta estää tehokkaasti kuormaa liukumasta ja kaatumasta.  Kuitenkin silmukkasidonta tarvitsee lisävarmistuksen eteenpäin ja taaksepäin. Lisävarmistus voidaan tehdä esim. Tuennalla. Jokainen kuormayksikkö täytyy sitoa vähintään kahdella sidontavälineparilla, ettei kuorma käänny. Jos eri kuormayksiköt tuetaan toisiinsa ja näin estetään kuorman kääntyminen, tarvitaan mahdollisesti vain yksi sidontavälinepari per kuormayksikkö</a:t>
            </a:r>
            <a:r>
              <a:rPr lang="en-GB" sz="1200" kern="1200" baseline="0" dirty="0" smtClean="0">
                <a:solidFill>
                  <a:schemeClr val="tx1"/>
                </a:solidFill>
                <a:effectLst/>
                <a:latin typeface="+mn-lt"/>
                <a:ea typeface="+mn-ea"/>
                <a:cs typeface="+mn-cs"/>
              </a:rPr>
              <a:t>.  </a:t>
            </a:r>
            <a:endParaRPr lang="en-GB" sz="1200" kern="1200" dirty="0" smtClean="0">
              <a:solidFill>
                <a:schemeClr val="tx1"/>
              </a:solidFill>
              <a:effectLst/>
              <a:latin typeface="+mn-lt"/>
              <a:ea typeface="+mn-ea"/>
              <a:cs typeface="+mn-cs"/>
            </a:endParaRPr>
          </a:p>
          <a:p>
            <a:endParaRPr lang="sv-SE" sz="1200" kern="1200" dirty="0" smtClean="0">
              <a:solidFill>
                <a:schemeClr val="tx1"/>
              </a:solidFill>
              <a:effectLst/>
              <a:latin typeface="+mn-lt"/>
              <a:ea typeface="+mn-ea"/>
              <a:cs typeface="+mn-cs"/>
            </a:endParaRPr>
          </a:p>
          <a:p>
            <a:r>
              <a:rPr lang="sv-SE" sz="1200" b="1" kern="1200" dirty="0" err="1" smtClean="0">
                <a:solidFill>
                  <a:schemeClr val="tx1"/>
                </a:solidFill>
                <a:effectLst/>
                <a:latin typeface="+mn-lt"/>
                <a:ea typeface="+mn-ea"/>
                <a:cs typeface="+mn-cs"/>
              </a:rPr>
              <a:t>Suora</a:t>
            </a:r>
            <a:r>
              <a:rPr lang="sv-SE" sz="1200" b="1" kern="1200" dirty="0" smtClean="0">
                <a:solidFill>
                  <a:schemeClr val="tx1"/>
                </a:solidFill>
                <a:effectLst/>
                <a:latin typeface="+mn-lt"/>
                <a:ea typeface="+mn-ea"/>
                <a:cs typeface="+mn-cs"/>
              </a:rPr>
              <a:t> </a:t>
            </a:r>
            <a:r>
              <a:rPr lang="sv-SE" sz="1200" b="1" kern="1200" dirty="0" err="1" smtClean="0">
                <a:solidFill>
                  <a:schemeClr val="tx1"/>
                </a:solidFill>
                <a:effectLst/>
                <a:latin typeface="+mn-lt"/>
                <a:ea typeface="+mn-ea"/>
                <a:cs typeface="+mn-cs"/>
              </a:rPr>
              <a:t>sidonta</a:t>
            </a:r>
            <a:r>
              <a:rPr lang="sv-SE" sz="1200" b="1" kern="1200" dirty="0" smtClean="0">
                <a:solidFill>
                  <a:schemeClr val="tx1"/>
                </a:solidFill>
                <a:effectLst/>
                <a:latin typeface="+mn-lt"/>
                <a:ea typeface="+mn-ea"/>
                <a:cs typeface="+mn-cs"/>
              </a:rPr>
              <a:t> -</a:t>
            </a:r>
            <a:r>
              <a:rPr lang="sv-SE" sz="1200" b="1" kern="1200" baseline="0" dirty="0" smtClean="0">
                <a:solidFill>
                  <a:schemeClr val="tx1"/>
                </a:solidFill>
                <a:effectLst/>
                <a:latin typeface="+mn-lt"/>
                <a:ea typeface="+mn-ea"/>
                <a:cs typeface="+mn-cs"/>
              </a:rPr>
              <a:t> </a:t>
            </a:r>
            <a:r>
              <a:rPr lang="sv-SE" sz="1200" b="1" kern="1200" baseline="0" dirty="0" err="1" smtClean="0">
                <a:solidFill>
                  <a:schemeClr val="tx1"/>
                </a:solidFill>
                <a:effectLst/>
                <a:latin typeface="+mn-lt"/>
                <a:ea typeface="+mn-ea"/>
                <a:cs typeface="+mn-cs"/>
              </a:rPr>
              <a:t>ristikkäissidonta</a:t>
            </a:r>
            <a:endParaRPr lang="sv-SE" sz="1200" b="1" kern="1200" dirty="0" smtClean="0">
              <a:solidFill>
                <a:schemeClr val="tx1"/>
              </a:solidFill>
              <a:effectLst/>
              <a:latin typeface="+mn-lt"/>
              <a:ea typeface="+mn-ea"/>
              <a:cs typeface="+mn-cs"/>
            </a:endParaRPr>
          </a:p>
          <a:p>
            <a:endParaRPr lang="en-GB" sz="1200" b="1" i="1"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fi-FI" sz="1200" kern="1200" noProof="0" dirty="0" smtClean="0">
                <a:solidFill>
                  <a:schemeClr val="tx1"/>
                </a:solidFill>
                <a:effectLst/>
                <a:latin typeface="+mn-lt"/>
                <a:ea typeface="+mn-ea"/>
                <a:cs typeface="+mn-cs"/>
              </a:rPr>
              <a:t>Suorasidontaa</a:t>
            </a:r>
            <a:r>
              <a:rPr lang="fi-FI" sz="1200" kern="1200" baseline="0" noProof="0" dirty="0" smtClean="0">
                <a:solidFill>
                  <a:schemeClr val="tx1"/>
                </a:solidFill>
                <a:effectLst/>
                <a:latin typeface="+mn-lt"/>
                <a:ea typeface="+mn-ea"/>
                <a:cs typeface="+mn-cs"/>
              </a:rPr>
              <a:t> käytetään ensisijaisesti suurten koneiden varmistuksessa ja kuormien, joihin voidaan kiinnittää sidontaväline.  Suorasidonta estää sekä liukumisen ja kaatumisen. Riippuen kuormassa olevan sidontapisteen ja lattiassa olevan sidontapisteen muodostamasta kulmasta kaatumisen estämisen vaikutus on erilainen kuin liukumisen</a:t>
            </a:r>
            <a:r>
              <a:rPr lang="en-GB" sz="1200" kern="1200" baseline="0" dirty="0" smtClean="0">
                <a:solidFill>
                  <a:schemeClr val="tx1"/>
                </a:solidFill>
                <a:effectLst/>
                <a:latin typeface="+mn-lt"/>
                <a:ea typeface="+mn-ea"/>
                <a:cs typeface="+mn-cs"/>
              </a:rPr>
              <a:t>. </a:t>
            </a:r>
            <a:endParaRPr lang="en-US" dirty="0" smtClean="0"/>
          </a:p>
          <a:p>
            <a:endParaRPr lang="en-GB" sz="1200" kern="1200" dirty="0" smtClean="0">
              <a:solidFill>
                <a:schemeClr val="tx1"/>
              </a:solidFill>
              <a:effectLst/>
              <a:latin typeface="+mn-lt"/>
              <a:ea typeface="+mn-ea"/>
              <a:cs typeface="+mn-cs"/>
            </a:endParaRPr>
          </a:p>
          <a:p>
            <a:r>
              <a:rPr lang="fi-FI" sz="1200" kern="1200" noProof="0" dirty="0" smtClean="0">
                <a:solidFill>
                  <a:schemeClr val="tx1"/>
                </a:solidFill>
                <a:effectLst/>
                <a:latin typeface="+mn-lt"/>
                <a:ea typeface="+mn-ea"/>
                <a:cs typeface="+mn-cs"/>
              </a:rPr>
              <a:t>Jos sidontavälineet asetetaan ristikkäin</a:t>
            </a:r>
            <a:r>
              <a:rPr lang="fi-FI" sz="1200" kern="1200" baseline="0" noProof="0" dirty="0" smtClean="0">
                <a:solidFill>
                  <a:schemeClr val="tx1"/>
                </a:solidFill>
                <a:effectLst/>
                <a:latin typeface="+mn-lt"/>
                <a:ea typeface="+mn-ea"/>
                <a:cs typeface="+mn-cs"/>
              </a:rPr>
              <a:t> (ristikkäissidonta), on tärkeää, että sidontavälineet menevät ristiin kuorman painopisteen yläpuolella – muussa tapauksessa kuorma voi kaatua.  Pikaoppaassa sidontavälineiden lukumäärä lasketaan vaaka-akselin ja pystyakselin välisille kulmille 30 </a:t>
            </a:r>
            <a:r>
              <a:rPr lang="fi-FI" sz="1200" kern="1200" baseline="30000" noProof="0" dirty="0" smtClean="0">
                <a:solidFill>
                  <a:schemeClr val="tx1"/>
                </a:solidFill>
                <a:effectLst/>
                <a:latin typeface="+mn-lt"/>
                <a:ea typeface="+mn-ea"/>
                <a:cs typeface="+mn-cs"/>
              </a:rPr>
              <a:t>o</a:t>
            </a:r>
            <a:r>
              <a:rPr lang="fi-FI" sz="1200" kern="1200" baseline="0" noProof="0" dirty="0" smtClean="0">
                <a:solidFill>
                  <a:schemeClr val="tx1"/>
                </a:solidFill>
                <a:effectLst/>
                <a:latin typeface="+mn-lt"/>
                <a:ea typeface="+mn-ea"/>
                <a:cs typeface="+mn-cs"/>
              </a:rPr>
              <a:t> – 60</a:t>
            </a:r>
            <a:r>
              <a:rPr lang="en-GB" sz="1200" kern="1200" baseline="0" dirty="0" smtClean="0">
                <a:solidFill>
                  <a:schemeClr val="tx1"/>
                </a:solidFill>
                <a:effectLst/>
                <a:latin typeface="+mn-lt"/>
                <a:ea typeface="+mn-ea"/>
                <a:cs typeface="+mn-cs"/>
              </a:rPr>
              <a:t> </a:t>
            </a:r>
            <a:r>
              <a:rPr lang="en-GB" sz="1200" kern="1200" baseline="30000" dirty="0" smtClean="0">
                <a:solidFill>
                  <a:schemeClr val="tx1"/>
                </a:solidFill>
                <a:effectLst/>
                <a:latin typeface="+mn-lt"/>
                <a:ea typeface="+mn-ea"/>
                <a:cs typeface="+mn-cs"/>
              </a:rPr>
              <a:t>o</a:t>
            </a:r>
            <a:endParaRPr lang="sv-SE" sz="1200" kern="1200" dirty="0" smtClean="0">
              <a:solidFill>
                <a:schemeClr val="tx1"/>
              </a:solidFill>
              <a:effectLst/>
              <a:latin typeface="+mn-lt"/>
              <a:ea typeface="+mn-ea"/>
              <a:cs typeface="+mn-cs"/>
            </a:endParaRPr>
          </a:p>
          <a:p>
            <a:pPr eaLnBrk="1" hangingPunct="1">
              <a:spcBef>
                <a:spcPct val="0"/>
              </a:spcBef>
            </a:pPr>
            <a:endParaRPr lang="en-US" dirty="0" smtClean="0"/>
          </a:p>
          <a:p>
            <a:pPr eaLnBrk="1" hangingPunct="1"/>
            <a:r>
              <a:rPr lang="en-US" dirty="0" err="1" smtClean="0"/>
              <a:t>Huom</a:t>
            </a:r>
            <a:r>
              <a:rPr lang="en-US" dirty="0" smtClean="0"/>
              <a:t>.  </a:t>
            </a:r>
            <a:r>
              <a:rPr lang="en-US" dirty="0" err="1" smtClean="0"/>
              <a:t>Suojaa</a:t>
            </a:r>
            <a:r>
              <a:rPr lang="en-US" dirty="0" smtClean="0"/>
              <a:t> </a:t>
            </a:r>
            <a:r>
              <a:rPr lang="en-US" dirty="0" err="1" smtClean="0"/>
              <a:t>sidontavyöt</a:t>
            </a:r>
            <a:r>
              <a:rPr lang="en-US" dirty="0" smtClean="0"/>
              <a:t> </a:t>
            </a:r>
            <a:r>
              <a:rPr lang="en-US" dirty="0" err="1" smtClean="0"/>
              <a:t>teräviltä</a:t>
            </a:r>
            <a:r>
              <a:rPr lang="en-US" dirty="0" smtClean="0"/>
              <a:t> </a:t>
            </a:r>
            <a:r>
              <a:rPr lang="en-US" dirty="0" err="1" smtClean="0"/>
              <a:t>reunoilta</a:t>
            </a:r>
            <a:r>
              <a:rPr lang="en-US" dirty="0" smtClean="0"/>
              <a:t> </a:t>
            </a:r>
            <a:r>
              <a:rPr lang="en-US" dirty="0" err="1" smtClean="0"/>
              <a:t>reunasuojilla</a:t>
            </a:r>
            <a:r>
              <a:rPr lang="en-US" dirty="0" smtClean="0"/>
              <a:t>!</a:t>
            </a:r>
          </a:p>
          <a:p>
            <a:endParaRPr lang="fi-FI" dirty="0" smtClean="0"/>
          </a:p>
        </p:txBody>
      </p:sp>
      <p:sp>
        <p:nvSpPr>
          <p:cNvPr id="4" name="Dian numeron paikkamerkki 3"/>
          <p:cNvSpPr>
            <a:spLocks noGrp="1"/>
          </p:cNvSpPr>
          <p:nvPr>
            <p:ph type="sldNum" sz="quarter" idx="5"/>
          </p:nvPr>
        </p:nvSpPr>
        <p:spPr/>
        <p:txBody>
          <a:bodyPr/>
          <a:lstStyle/>
          <a:p>
            <a:pPr>
              <a:defRPr/>
            </a:pPr>
            <a:fld id="{D15816CD-048D-440F-879D-466451A5309B}" type="slidenum">
              <a:rPr lang="fi-FI" smtClean="0"/>
              <a:pPr>
                <a:defRPr/>
              </a:pPr>
              <a:t>25</a:t>
            </a:fld>
            <a:endParaRPr lang="fi-FI"/>
          </a:p>
        </p:txBody>
      </p:sp>
    </p:spTree>
    <p:extLst>
      <p:ext uri="{BB962C8B-B14F-4D97-AF65-F5344CB8AC3E}">
        <p14:creationId xmlns:p14="http://schemas.microsoft.com/office/powerpoint/2010/main" val="39094074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Dian kuvan paikkamerkki 1"/>
          <p:cNvSpPr>
            <a:spLocks noGrp="1" noRot="1" noChangeAspect="1" noTextEdit="1"/>
          </p:cNvSpPr>
          <p:nvPr>
            <p:ph type="sldImg"/>
          </p:nvPr>
        </p:nvSpPr>
        <p:spPr bwMode="auto">
          <a:noFill/>
          <a:ln>
            <a:solidFill>
              <a:srgbClr val="000000"/>
            </a:solidFill>
            <a:miter lim="800000"/>
            <a:headEnd/>
            <a:tailEnd/>
          </a:ln>
        </p:spPr>
      </p:sp>
      <p:sp>
        <p:nvSpPr>
          <p:cNvPr id="78850" name="Huomautusten paikkamerkki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b="1" dirty="0" err="1" smtClean="0"/>
              <a:t>Kuormanvarmistus</a:t>
            </a:r>
            <a:r>
              <a:rPr lang="en-US" b="1" dirty="0" smtClean="0"/>
              <a:t> </a:t>
            </a:r>
            <a:r>
              <a:rPr lang="en-US" b="1" dirty="0" err="1" smtClean="0"/>
              <a:t>rautatiekuljetuksissa</a:t>
            </a:r>
            <a:endParaRPr lang="en-US" b="1" dirty="0" smtClean="0"/>
          </a:p>
          <a:p>
            <a:endParaRPr lang="fi-FI" b="1" dirty="0" smtClean="0"/>
          </a:p>
          <a:p>
            <a:r>
              <a:rPr lang="fi-FI" b="1" i="1" dirty="0" smtClean="0"/>
              <a:t>Kuormanvarmistus eri suunnissa – takapääty</a:t>
            </a:r>
          </a:p>
          <a:p>
            <a:endParaRPr lang="fi-FI" b="1" i="1" dirty="0" smtClean="0"/>
          </a:p>
          <a:p>
            <a:r>
              <a:rPr lang="fi-FI" b="0" i="0" dirty="0" smtClean="0"/>
              <a:t>Rahdinkuljetusyksikön</a:t>
            </a:r>
            <a:r>
              <a:rPr lang="fi-FI" b="0" i="0" baseline="0" dirty="0" smtClean="0"/>
              <a:t> takapääty täytyy varmistaa:</a:t>
            </a:r>
          </a:p>
          <a:p>
            <a:pPr marL="171450" indent="-171450">
              <a:buFontTx/>
              <a:buChar char="-"/>
            </a:pPr>
            <a:r>
              <a:rPr lang="fi-FI" b="0" i="0" baseline="0" dirty="0" smtClean="0"/>
              <a:t>Puulistoilla tai –laudoilla</a:t>
            </a:r>
          </a:p>
          <a:p>
            <a:pPr marL="171450" indent="-171450">
              <a:buFontTx/>
              <a:buChar char="-"/>
            </a:pPr>
            <a:r>
              <a:rPr lang="fi-FI" b="0" i="0" baseline="0" dirty="0" smtClean="0"/>
              <a:t>Levyillä</a:t>
            </a:r>
          </a:p>
          <a:p>
            <a:pPr marL="171450" indent="-171450">
              <a:buFontTx/>
              <a:buChar char="-"/>
            </a:pPr>
            <a:r>
              <a:rPr lang="fi-FI" b="0" i="0" baseline="0" dirty="0" smtClean="0"/>
              <a:t>Tyhjillä lavoilla</a:t>
            </a:r>
          </a:p>
          <a:p>
            <a:pPr marL="171450" indent="-171450">
              <a:buFontTx/>
              <a:buChar char="-"/>
            </a:pPr>
            <a:r>
              <a:rPr lang="fi-FI" b="0" i="0" baseline="0" dirty="0" smtClean="0"/>
              <a:t>Aluspuilla ja sidonnalla</a:t>
            </a:r>
          </a:p>
          <a:p>
            <a:pPr marL="171450" indent="-171450">
              <a:buFontTx/>
              <a:buChar char="-"/>
            </a:pPr>
            <a:endParaRPr lang="fi-FI" b="0" i="0" dirty="0" smtClean="0"/>
          </a:p>
        </p:txBody>
      </p:sp>
      <p:sp>
        <p:nvSpPr>
          <p:cNvPr id="4" name="Dian numeron paikkamerkki 3"/>
          <p:cNvSpPr>
            <a:spLocks noGrp="1"/>
          </p:cNvSpPr>
          <p:nvPr>
            <p:ph type="sldNum" sz="quarter" idx="5"/>
          </p:nvPr>
        </p:nvSpPr>
        <p:spPr/>
        <p:txBody>
          <a:bodyPr/>
          <a:lstStyle/>
          <a:p>
            <a:pPr>
              <a:defRPr/>
            </a:pPr>
            <a:fld id="{85A9EAF6-9662-48A4-8FD5-E61459212109}" type="slidenum">
              <a:rPr lang="fi-FI" smtClean="0"/>
              <a:pPr>
                <a:defRPr/>
              </a:pPr>
              <a:t>26</a:t>
            </a:fld>
            <a:endParaRPr lang="fi-FI"/>
          </a:p>
        </p:txBody>
      </p:sp>
    </p:spTree>
    <p:extLst>
      <p:ext uri="{BB962C8B-B14F-4D97-AF65-F5344CB8AC3E}">
        <p14:creationId xmlns:p14="http://schemas.microsoft.com/office/powerpoint/2010/main" val="1742838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Dian kuvan paikkamerkki 1"/>
          <p:cNvSpPr>
            <a:spLocks noGrp="1" noRot="1" noChangeAspect="1" noTextEdit="1"/>
          </p:cNvSpPr>
          <p:nvPr>
            <p:ph type="sldImg"/>
          </p:nvPr>
        </p:nvSpPr>
        <p:spPr bwMode="auto">
          <a:noFill/>
          <a:ln>
            <a:solidFill>
              <a:srgbClr val="000000"/>
            </a:solidFill>
            <a:miter lim="800000"/>
            <a:headEnd/>
            <a:tailEnd/>
          </a:ln>
        </p:spPr>
      </p:sp>
      <p:sp>
        <p:nvSpPr>
          <p:cNvPr id="80898" name="Huomautusten paikkamerkki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b="1" dirty="0" err="1" smtClean="0"/>
              <a:t>Kuormanvarmistus</a:t>
            </a:r>
            <a:r>
              <a:rPr lang="en-US" b="1" dirty="0" smtClean="0"/>
              <a:t> </a:t>
            </a:r>
            <a:r>
              <a:rPr lang="en-US" b="1" dirty="0" err="1" smtClean="0"/>
              <a:t>rautatiekuljetuksissa</a:t>
            </a:r>
            <a:endParaRPr lang="en-US" b="1" dirty="0" smtClean="0"/>
          </a:p>
          <a:p>
            <a:endParaRPr lang="fi-FI" dirty="0" smtClean="0"/>
          </a:p>
          <a:p>
            <a:pPr eaLnBrk="1" hangingPunct="1"/>
            <a:r>
              <a:rPr lang="fi-FI" b="1" i="1" dirty="0" smtClean="0"/>
              <a:t>Huom. </a:t>
            </a:r>
            <a:r>
              <a:rPr lang="fi-FI" dirty="0" smtClean="0"/>
              <a:t>– Älä käytä ahtaussäkkiä rahdinkuljetusyksikön ovia vasten! Käytä puisia lankkuja tai </a:t>
            </a:r>
            <a:r>
              <a:rPr lang="fi-FI" smtClean="0"/>
              <a:t>lautoja ja </a:t>
            </a:r>
            <a:r>
              <a:rPr lang="fi-FI" dirty="0" smtClean="0"/>
              <a:t>sijoita ahtaussäkki viimeisen ja toiseksi viimeisen lohkon väliin.  </a:t>
            </a:r>
          </a:p>
          <a:p>
            <a:endParaRPr lang="fi-FI" dirty="0" smtClean="0"/>
          </a:p>
        </p:txBody>
      </p:sp>
      <p:sp>
        <p:nvSpPr>
          <p:cNvPr id="4" name="Dian numeron paikkamerkki 3"/>
          <p:cNvSpPr>
            <a:spLocks noGrp="1"/>
          </p:cNvSpPr>
          <p:nvPr>
            <p:ph type="sldNum" sz="quarter" idx="5"/>
          </p:nvPr>
        </p:nvSpPr>
        <p:spPr/>
        <p:txBody>
          <a:bodyPr/>
          <a:lstStyle/>
          <a:p>
            <a:pPr>
              <a:defRPr/>
            </a:pPr>
            <a:fld id="{7FD5C605-1BD2-44E5-89B1-28B09694DD3D}" type="slidenum">
              <a:rPr lang="fi-FI" smtClean="0"/>
              <a:pPr>
                <a:defRPr/>
              </a:pPr>
              <a:t>27</a:t>
            </a:fld>
            <a:endParaRPr lang="fi-FI"/>
          </a:p>
        </p:txBody>
      </p:sp>
    </p:spTree>
    <p:extLst>
      <p:ext uri="{BB962C8B-B14F-4D97-AF65-F5344CB8AC3E}">
        <p14:creationId xmlns:p14="http://schemas.microsoft.com/office/powerpoint/2010/main" val="219387821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Dian kuvan paikkamerkki 1"/>
          <p:cNvSpPr>
            <a:spLocks noGrp="1" noRot="1" noChangeAspect="1" noTextEdit="1"/>
          </p:cNvSpPr>
          <p:nvPr>
            <p:ph type="sldImg"/>
          </p:nvPr>
        </p:nvSpPr>
        <p:spPr bwMode="auto">
          <a:noFill/>
          <a:ln>
            <a:solidFill>
              <a:srgbClr val="000000"/>
            </a:solidFill>
            <a:miter lim="800000"/>
            <a:headEnd/>
            <a:tailEnd/>
          </a:ln>
        </p:spPr>
      </p:sp>
      <p:sp>
        <p:nvSpPr>
          <p:cNvPr id="82946" name="Huomautusten paikkamerkki 2"/>
          <p:cNvSpPr>
            <a:spLocks noGrp="1"/>
          </p:cNvSpPr>
          <p:nvPr>
            <p:ph type="body" idx="1"/>
          </p:nvPr>
        </p:nvSpPr>
        <p:spPr bwMode="auto">
          <a:xfrm>
            <a:off x="685800" y="4343400"/>
            <a:ext cx="5486400" cy="3079750"/>
          </a:xfrm>
          <a:noFill/>
        </p:spPr>
        <p:txBody>
          <a:bodyPr wrap="square" numCol="1" anchor="t" anchorCtr="0" compatLnSpc="1">
            <a:prstTxWarp prst="textNoShape">
              <a:avLst/>
            </a:prstTxWarp>
          </a:bodyPr>
          <a:lstStyle/>
          <a:p>
            <a:pPr eaLnBrk="1" hangingPunct="1">
              <a:lnSpc>
                <a:spcPct val="90000"/>
              </a:lnSpc>
              <a:spcBef>
                <a:spcPct val="0"/>
              </a:spcBef>
            </a:pPr>
            <a:r>
              <a:rPr lang="en-US" sz="900" b="1" smtClean="0"/>
              <a:t>Kuormanvarmistus rautatiekuljetuksissa</a:t>
            </a:r>
          </a:p>
          <a:p>
            <a:pPr eaLnBrk="1" hangingPunct="1">
              <a:lnSpc>
                <a:spcPct val="90000"/>
              </a:lnSpc>
              <a:spcBef>
                <a:spcPct val="0"/>
              </a:spcBef>
            </a:pPr>
            <a:endParaRPr lang="en-US" sz="900" b="1" smtClean="0"/>
          </a:p>
          <a:p>
            <a:pPr eaLnBrk="1" hangingPunct="1">
              <a:lnSpc>
                <a:spcPct val="90000"/>
              </a:lnSpc>
              <a:spcBef>
                <a:spcPct val="0"/>
              </a:spcBef>
            </a:pPr>
            <a:r>
              <a:rPr lang="en-US" sz="900" b="1" i="1" smtClean="0"/>
              <a:t>Terästuotteiden kuormanvarmistus</a:t>
            </a:r>
          </a:p>
          <a:p>
            <a:pPr eaLnBrk="1" hangingPunct="1">
              <a:lnSpc>
                <a:spcPct val="90000"/>
              </a:lnSpc>
              <a:spcBef>
                <a:spcPct val="0"/>
              </a:spcBef>
            </a:pPr>
            <a:endParaRPr lang="en-US" sz="900" b="1" smtClean="0"/>
          </a:p>
          <a:p>
            <a:pPr eaLnBrk="1" hangingPunct="1">
              <a:lnSpc>
                <a:spcPct val="90000"/>
              </a:lnSpc>
              <a:spcBef>
                <a:spcPct val="0"/>
              </a:spcBef>
            </a:pPr>
            <a:endParaRPr lang="en-US" sz="900" b="1" smtClean="0"/>
          </a:p>
          <a:p>
            <a:pPr>
              <a:lnSpc>
                <a:spcPct val="90000"/>
              </a:lnSpc>
            </a:pPr>
            <a:r>
              <a:rPr lang="en-GB" sz="200" b="1" i="1" smtClean="0"/>
              <a:t>Steel coils</a:t>
            </a:r>
            <a:endParaRPr lang="sv-SE" sz="200" smtClean="0"/>
          </a:p>
          <a:p>
            <a:pPr>
              <a:lnSpc>
                <a:spcPct val="90000"/>
              </a:lnSpc>
            </a:pPr>
            <a:r>
              <a:rPr lang="en-GB" sz="200" smtClean="0"/>
              <a:t> Coils, steel or other metals, can be transported laying on the end or standing on the roll. Contrarily to paper reels, coils transported on the roll are called “standing” and coils transported on the ends are called “lying”. However, this may differ between steelworks depending on the widths and diameters of the produced coils.</a:t>
            </a:r>
            <a:endParaRPr lang="sv-SE" sz="200" smtClean="0"/>
          </a:p>
          <a:p>
            <a:pPr>
              <a:lnSpc>
                <a:spcPct val="90000"/>
              </a:lnSpc>
            </a:pPr>
            <a:r>
              <a:rPr lang="en-GB" sz="200" b="1" i="1" smtClean="0"/>
              <a:t> </a:t>
            </a:r>
            <a:endParaRPr lang="sv-SE" sz="200" smtClean="0"/>
          </a:p>
          <a:p>
            <a:pPr>
              <a:lnSpc>
                <a:spcPct val="90000"/>
              </a:lnSpc>
            </a:pPr>
            <a:r>
              <a:rPr lang="en-GB" sz="200" b="1" i="1" smtClean="0"/>
              <a:t> Lying coils</a:t>
            </a:r>
            <a:endParaRPr lang="sv-SE" sz="200" smtClean="0"/>
          </a:p>
          <a:p>
            <a:pPr>
              <a:lnSpc>
                <a:spcPct val="90000"/>
              </a:lnSpc>
            </a:pPr>
            <a:r>
              <a:rPr lang="en-GB" sz="200" smtClean="0"/>
              <a:t> The coils should be placed close together on a surface with a high coefficient of friction. Depending on the number of coils and their sizes, it may be necessary to place them in groups on the CTU to obtain good weight distribution.</a:t>
            </a:r>
            <a:endParaRPr lang="sv-SE" sz="200" smtClean="0"/>
          </a:p>
          <a:p>
            <a:pPr>
              <a:lnSpc>
                <a:spcPct val="90000"/>
              </a:lnSpc>
            </a:pPr>
            <a:r>
              <a:rPr lang="en-GB" sz="200" smtClean="0"/>
              <a:t> The coils should be bottom blocked and secured by top-over lashings with heavy edge protectors. It may be necessary to attach spring lashings in both travelling directions. </a:t>
            </a:r>
            <a:endParaRPr lang="sv-SE" sz="200" smtClean="0"/>
          </a:p>
          <a:p>
            <a:pPr>
              <a:lnSpc>
                <a:spcPct val="90000"/>
              </a:lnSpc>
            </a:pPr>
            <a:r>
              <a:rPr lang="en-GB" sz="200" smtClean="0"/>
              <a:t>  If the cargo is placed in groups, each group should be individually secured.</a:t>
            </a:r>
            <a:endParaRPr lang="sv-SE" sz="200" smtClean="0"/>
          </a:p>
          <a:p>
            <a:pPr>
              <a:lnSpc>
                <a:spcPct val="90000"/>
              </a:lnSpc>
            </a:pPr>
            <a:r>
              <a:rPr lang="en-GB" sz="200" b="1" i="1" smtClean="0"/>
              <a:t> </a:t>
            </a:r>
            <a:endParaRPr lang="sv-SE" sz="200" smtClean="0"/>
          </a:p>
          <a:p>
            <a:pPr>
              <a:lnSpc>
                <a:spcPct val="90000"/>
              </a:lnSpc>
            </a:pPr>
            <a:r>
              <a:rPr lang="en-GB" sz="200" b="1" i="1" smtClean="0"/>
              <a:t>Standing coils </a:t>
            </a:r>
            <a:endParaRPr lang="sv-SE" sz="200" smtClean="0"/>
          </a:p>
          <a:p>
            <a:pPr>
              <a:lnSpc>
                <a:spcPct val="90000"/>
              </a:lnSpc>
            </a:pPr>
            <a:r>
              <a:rPr lang="en-GB" sz="200" i="1" smtClean="0"/>
              <a:t>Narrow standing coils</a:t>
            </a:r>
            <a:endParaRPr lang="sv-SE" sz="200" smtClean="0"/>
          </a:p>
          <a:p>
            <a:pPr>
              <a:lnSpc>
                <a:spcPct val="90000"/>
              </a:lnSpc>
            </a:pPr>
            <a:r>
              <a:rPr lang="en-GB" sz="200" smtClean="0"/>
              <a:t>Due to the weight distribution, the coils are spread out on the platform. Many coils are transported completely covered with closed centre cores. To be able to secure coils with closed cores efficiently, they should be placed with the axes along the CTU.</a:t>
            </a:r>
            <a:endParaRPr lang="sv-SE" sz="200" smtClean="0"/>
          </a:p>
          <a:p>
            <a:pPr>
              <a:lnSpc>
                <a:spcPct val="90000"/>
              </a:lnSpc>
            </a:pPr>
            <a:r>
              <a:rPr lang="en-GB" sz="200" smtClean="0"/>
              <a:t> Longitudinal dunnage at the bottom of the coils prevents sliding forwards and backwards both at braking and shunting. Long battens on top of the coils secured by loop lashings prevent tipping longitudinally.</a:t>
            </a:r>
            <a:endParaRPr lang="sv-SE" sz="200" smtClean="0"/>
          </a:p>
          <a:p>
            <a:pPr>
              <a:lnSpc>
                <a:spcPct val="90000"/>
              </a:lnSpc>
            </a:pPr>
            <a:r>
              <a:rPr lang="en-GB" sz="200" smtClean="0"/>
              <a:t> </a:t>
            </a:r>
            <a:endParaRPr lang="sv-SE" sz="200" smtClean="0"/>
          </a:p>
          <a:p>
            <a:pPr>
              <a:lnSpc>
                <a:spcPct val="90000"/>
              </a:lnSpc>
            </a:pPr>
            <a:r>
              <a:rPr lang="en-GB" sz="200" smtClean="0"/>
              <a:t>One pair of loop lashings per coil secured to the sides of the CTU prevents the coils from sliding or rolling transversally. The loop lashings are designed for the stress that may occur during the transportation. This means that the strongest lashings are required at sea transport in area C. </a:t>
            </a:r>
            <a:endParaRPr lang="sv-SE" sz="200" smtClean="0"/>
          </a:p>
          <a:p>
            <a:pPr>
              <a:lnSpc>
                <a:spcPct val="90000"/>
              </a:lnSpc>
            </a:pPr>
            <a:r>
              <a:rPr lang="en-GB" sz="200" i="1" smtClean="0"/>
              <a:t> </a:t>
            </a:r>
            <a:endParaRPr lang="sv-SE" sz="200" smtClean="0"/>
          </a:p>
          <a:p>
            <a:pPr>
              <a:lnSpc>
                <a:spcPct val="90000"/>
              </a:lnSpc>
            </a:pPr>
            <a:r>
              <a:rPr lang="en-GB" sz="200" i="1" smtClean="0"/>
              <a:t>Wide standing coils</a:t>
            </a:r>
            <a:endParaRPr lang="sv-SE" sz="200" smtClean="0"/>
          </a:p>
          <a:p>
            <a:pPr>
              <a:lnSpc>
                <a:spcPct val="90000"/>
              </a:lnSpc>
            </a:pPr>
            <a:r>
              <a:rPr lang="en-GB" sz="200" smtClean="0"/>
              <a:t>Wide standing coils can be loaded and secured in the same way as narrow coils. Since wide coils are often heavy, the longitudinal distance between them can be large. To minimise the risk of cracking the blocking battens, the top as well as the bottom batten is supported to the platform floor. The horizontal battens and the supports should be nailed to the floor of the CTU. Double pairs of loop lashings may be required to secure the coils transversally.</a:t>
            </a:r>
            <a:endParaRPr lang="sv-SE" sz="200" smtClean="0"/>
          </a:p>
          <a:p>
            <a:pPr>
              <a:lnSpc>
                <a:spcPct val="90000"/>
              </a:lnSpc>
            </a:pPr>
            <a:r>
              <a:rPr lang="en-GB" sz="200" smtClean="0"/>
              <a:t> </a:t>
            </a:r>
            <a:endParaRPr lang="sv-SE" sz="200" smtClean="0"/>
          </a:p>
          <a:p>
            <a:pPr>
              <a:lnSpc>
                <a:spcPct val="90000"/>
              </a:lnSpc>
            </a:pPr>
            <a:r>
              <a:rPr lang="en-GB" sz="200" i="1" smtClean="0"/>
              <a:t>Standing coils with open cores</a:t>
            </a:r>
            <a:endParaRPr lang="sv-SE" sz="200" smtClean="0"/>
          </a:p>
          <a:p>
            <a:pPr>
              <a:lnSpc>
                <a:spcPct val="90000"/>
              </a:lnSpc>
            </a:pPr>
            <a:r>
              <a:rPr lang="en-GB" sz="200" smtClean="0"/>
              <a:t>Standing coils with open cores can be loaded and secured according to the same principles as for coils with closed cores.</a:t>
            </a:r>
            <a:endParaRPr lang="sv-SE" sz="200" smtClean="0"/>
          </a:p>
          <a:p>
            <a:pPr>
              <a:lnSpc>
                <a:spcPct val="90000"/>
              </a:lnSpc>
            </a:pPr>
            <a:r>
              <a:rPr lang="en-GB" sz="200" smtClean="0"/>
              <a:t> </a:t>
            </a:r>
            <a:endParaRPr lang="sv-SE" sz="200" smtClean="0"/>
          </a:p>
          <a:p>
            <a:pPr>
              <a:lnSpc>
                <a:spcPct val="90000"/>
              </a:lnSpc>
            </a:pPr>
            <a:r>
              <a:rPr lang="en-GB" sz="200" smtClean="0"/>
              <a:t>In general, lashings applied through the centre of the coils should be performed with chain or wire. Web lashings are easily damaged by the sharp steel edges and should be avoided or carefully protected.</a:t>
            </a:r>
            <a:endParaRPr lang="sv-SE" sz="200" smtClean="0"/>
          </a:p>
          <a:p>
            <a:pPr>
              <a:lnSpc>
                <a:spcPct val="90000"/>
              </a:lnSpc>
            </a:pPr>
            <a:r>
              <a:rPr lang="en-GB" sz="200" smtClean="0"/>
              <a:t> </a:t>
            </a:r>
            <a:endParaRPr lang="sv-SE" sz="200" smtClean="0"/>
          </a:p>
          <a:p>
            <a:pPr>
              <a:lnSpc>
                <a:spcPct val="90000"/>
              </a:lnSpc>
            </a:pPr>
            <a:r>
              <a:rPr lang="en-GB" sz="200" b="1" i="1" smtClean="0"/>
              <a:t>Rod wire </a:t>
            </a:r>
            <a:endParaRPr lang="sv-SE" sz="200" smtClean="0"/>
          </a:p>
          <a:p>
            <a:pPr>
              <a:lnSpc>
                <a:spcPct val="90000"/>
              </a:lnSpc>
            </a:pPr>
            <a:r>
              <a:rPr lang="en-GB" sz="200" smtClean="0"/>
              <a:t>Rod wire is mostly transported in coils, packed to large units of 4-6 wire coils in each. Even if the coils may seem rigid during loading, they may act like living snakes during transport. The coils should if possible be placed in rows with the centre axis longitudinally to the load carrier. The different rows are lashed together in sections. One loop lashing is used from each side of the section, secured to the platform bed on each side and through the centre of the opposite coil. </a:t>
            </a:r>
            <a:endParaRPr lang="sv-SE" sz="200" smtClean="0"/>
          </a:p>
          <a:p>
            <a:pPr>
              <a:lnSpc>
                <a:spcPct val="90000"/>
              </a:lnSpc>
            </a:pPr>
            <a:r>
              <a:rPr lang="en-GB" sz="200" smtClean="0"/>
              <a:t> </a:t>
            </a:r>
            <a:endParaRPr lang="sv-SE" sz="200" smtClean="0"/>
          </a:p>
          <a:p>
            <a:pPr>
              <a:lnSpc>
                <a:spcPct val="90000"/>
              </a:lnSpc>
            </a:pPr>
            <a:r>
              <a:rPr lang="en-GB" sz="200" smtClean="0"/>
              <a:t>Rod wire is often loaded by forklifts equipped with a pole. Loading to trailers is often performed from the side demanding another cargo securing method. The rod wire can be loaded in individual heaps to meet the weight distribution required in the trailer. To prevent movements forwards and backwards, battens are nailed in front of and behind each section of the rod wire. The sections are lashed together and secured to the cargo transport unit. The best way to prevent the wire coils from tipping sideways is to use centre stanchions.</a:t>
            </a:r>
            <a:endParaRPr lang="sv-SE" sz="200" smtClean="0"/>
          </a:p>
          <a:p>
            <a:pPr>
              <a:lnSpc>
                <a:spcPct val="90000"/>
              </a:lnSpc>
            </a:pPr>
            <a:r>
              <a:rPr lang="en-GB" sz="200" smtClean="0"/>
              <a:t> </a:t>
            </a:r>
            <a:endParaRPr lang="sv-SE" sz="200" smtClean="0"/>
          </a:p>
          <a:p>
            <a:pPr>
              <a:lnSpc>
                <a:spcPct val="90000"/>
              </a:lnSpc>
            </a:pPr>
            <a:r>
              <a:rPr lang="en-GB" sz="200" smtClean="0"/>
              <a:t>The rod wire can also be spread into two rows on the platform. In this case, blocking battens are placed along the sides of the wire coils. Loop lashings are attached to either side to prevent tipping sideways. At the rear end a bar or wedge is placed.</a:t>
            </a:r>
            <a:endParaRPr lang="sv-SE" sz="200" smtClean="0"/>
          </a:p>
          <a:p>
            <a:pPr>
              <a:lnSpc>
                <a:spcPct val="90000"/>
              </a:lnSpc>
            </a:pPr>
            <a:r>
              <a:rPr lang="en-GB" sz="200" smtClean="0"/>
              <a:t>If the weight capacity and width of the trailer admit, the number of coils can be increased to three in some of the sections. In some cases the coils are too wide to be loaded three per cross section. In this case some coils are loaded in an upper layer. These coils are carefully secured to the coils in the bottom layer. At sections with two layers, the loop lashings are attached to the coils in the upper layer as extra support.</a:t>
            </a:r>
            <a:endParaRPr lang="sv-SE" sz="200" smtClean="0"/>
          </a:p>
          <a:p>
            <a:pPr>
              <a:lnSpc>
                <a:spcPct val="90000"/>
              </a:lnSpc>
            </a:pPr>
            <a:r>
              <a:rPr lang="en-GB" sz="200" smtClean="0"/>
              <a:t> </a:t>
            </a:r>
            <a:endParaRPr lang="sv-SE" sz="200" smtClean="0"/>
          </a:p>
          <a:p>
            <a:pPr>
              <a:lnSpc>
                <a:spcPct val="90000"/>
              </a:lnSpc>
            </a:pPr>
            <a:r>
              <a:rPr lang="en-GB" sz="200" smtClean="0"/>
              <a:t>In containers the rod wire is loaded with forklift trucks equipped with a pole. The coils can often be loaded in two rows in the container. If a 20ft container is used, the cargo often covers the container floor and the only securing required is to prevent the coils from leaning towards the doors. </a:t>
            </a:r>
            <a:endParaRPr lang="sv-SE" sz="200" smtClean="0"/>
          </a:p>
          <a:p>
            <a:pPr>
              <a:lnSpc>
                <a:spcPct val="90000"/>
              </a:lnSpc>
            </a:pPr>
            <a:r>
              <a:rPr lang="en-GB" sz="200" smtClean="0"/>
              <a:t> </a:t>
            </a:r>
            <a:endParaRPr lang="sv-SE" sz="200" smtClean="0"/>
          </a:p>
          <a:p>
            <a:pPr>
              <a:lnSpc>
                <a:spcPct val="90000"/>
              </a:lnSpc>
            </a:pPr>
            <a:r>
              <a:rPr lang="en-GB" sz="200" smtClean="0"/>
              <a:t>A 40ft container has a larger volume/weight capacity ratio than a 20ft container. Thus void space occurs which cannot be used. An alternative loading pattern that fills the entire length of the container is a load of single and double rows.</a:t>
            </a:r>
            <a:endParaRPr lang="sv-SE" sz="200" smtClean="0"/>
          </a:p>
          <a:p>
            <a:pPr>
              <a:lnSpc>
                <a:spcPct val="90000"/>
              </a:lnSpc>
            </a:pPr>
            <a:r>
              <a:rPr lang="en-GB" sz="200" smtClean="0"/>
              <a:t>The single loaded coils can be secured sideways by a lashing of for example heavy steel straps or wire applied through the centre hole of the coils. If a single coil is loaded in the front of the container or at the end doors, the lashing is applied around a firm bar in order to secure also the coils at the ends. The lashing also prevents the coils from leaning towards the doors.</a:t>
            </a:r>
            <a:endParaRPr lang="sv-SE" sz="200" smtClean="0"/>
          </a:p>
          <a:p>
            <a:pPr>
              <a:lnSpc>
                <a:spcPct val="90000"/>
              </a:lnSpc>
            </a:pPr>
            <a:r>
              <a:rPr lang="en-GB" sz="200" smtClean="0"/>
              <a:t> </a:t>
            </a:r>
            <a:endParaRPr lang="sv-SE" sz="200" smtClean="0"/>
          </a:p>
          <a:p>
            <a:pPr>
              <a:lnSpc>
                <a:spcPct val="90000"/>
              </a:lnSpc>
            </a:pPr>
            <a:r>
              <a:rPr lang="en-GB" sz="200" b="1" i="1" smtClean="0"/>
              <a:t>Metal and steel bars</a:t>
            </a:r>
            <a:endParaRPr lang="sv-SE" sz="200" smtClean="0"/>
          </a:p>
          <a:p>
            <a:pPr>
              <a:lnSpc>
                <a:spcPct val="90000"/>
              </a:lnSpc>
            </a:pPr>
            <a:r>
              <a:rPr lang="en-GB" sz="200" smtClean="0"/>
              <a:t>To secure bars they must be sorted due to length and blocked by firm H-braces both forwards and backwards. Loop lashings can be used to reduce the pressure from the cylindrical bars onto the sideboards. If square-shaped slabs are transported with cylindrical bars the best placement for the square-shaped bars is close to the sideboards.</a:t>
            </a:r>
            <a:endParaRPr lang="sv-SE" sz="200" smtClean="0"/>
          </a:p>
          <a:p>
            <a:pPr>
              <a:lnSpc>
                <a:spcPct val="90000"/>
              </a:lnSpc>
            </a:pPr>
            <a:r>
              <a:rPr lang="en-GB" sz="200" b="1" i="1" smtClean="0"/>
              <a:t> </a:t>
            </a:r>
            <a:endParaRPr lang="sv-SE" sz="200" smtClean="0"/>
          </a:p>
          <a:p>
            <a:pPr>
              <a:lnSpc>
                <a:spcPct val="90000"/>
              </a:lnSpc>
            </a:pPr>
            <a:r>
              <a:rPr lang="en-GB" sz="200" b="1" i="1" smtClean="0"/>
              <a:t>Steel sheets </a:t>
            </a:r>
            <a:endParaRPr lang="sv-SE" sz="200" smtClean="0"/>
          </a:p>
          <a:p>
            <a:pPr>
              <a:lnSpc>
                <a:spcPct val="90000"/>
              </a:lnSpc>
            </a:pPr>
            <a:r>
              <a:rPr lang="en-GB" sz="200" smtClean="0"/>
              <a:t>Steel sheets are a large transport commodity and demands quite a lot of cargo securing since the friction is rather low and the weight is considerable.</a:t>
            </a:r>
            <a:endParaRPr lang="sv-SE" sz="200" smtClean="0"/>
          </a:p>
          <a:p>
            <a:pPr>
              <a:lnSpc>
                <a:spcPct val="90000"/>
              </a:lnSpc>
            </a:pPr>
            <a:r>
              <a:rPr lang="en-GB" sz="200" smtClean="0"/>
              <a:t> </a:t>
            </a:r>
            <a:endParaRPr lang="sv-SE" sz="200" smtClean="0"/>
          </a:p>
          <a:p>
            <a:pPr>
              <a:lnSpc>
                <a:spcPct val="90000"/>
              </a:lnSpc>
            </a:pPr>
            <a:r>
              <a:rPr lang="en-GB" sz="200" smtClean="0"/>
              <a:t>To make sure that the steel sheets can stand the longitudinal forces which may occur at braking and shunting accelerations, stable blocking like H-braces or spring lashings of wire or chain backwards and forwards are needed. </a:t>
            </a:r>
            <a:endParaRPr lang="sv-SE" sz="200" smtClean="0"/>
          </a:p>
          <a:p>
            <a:pPr>
              <a:lnSpc>
                <a:spcPct val="90000"/>
              </a:lnSpc>
            </a:pPr>
            <a:r>
              <a:rPr lang="en-GB" sz="200" smtClean="0"/>
              <a:t> </a:t>
            </a:r>
            <a:endParaRPr lang="sv-SE" sz="200" smtClean="0"/>
          </a:p>
          <a:p>
            <a:pPr>
              <a:lnSpc>
                <a:spcPct val="90000"/>
              </a:lnSpc>
            </a:pPr>
            <a:r>
              <a:rPr lang="en-GB" sz="200" smtClean="0"/>
              <a:t>The sideways blocking is done by wire or chain loop lashings. If the plates are wider than the CTU, straight ( cross ) lashings may be used. If only top-over lashings are used, the number of lashings must be increased.</a:t>
            </a:r>
            <a:endParaRPr lang="sv-SE" sz="200" smtClean="0"/>
          </a:p>
          <a:p>
            <a:pPr>
              <a:lnSpc>
                <a:spcPct val="90000"/>
              </a:lnSpc>
            </a:pPr>
            <a:r>
              <a:rPr lang="en-GB" sz="200" smtClean="0"/>
              <a:t> </a:t>
            </a:r>
            <a:endParaRPr lang="sv-SE" sz="200" smtClean="0"/>
          </a:p>
          <a:p>
            <a:pPr>
              <a:lnSpc>
                <a:spcPct val="90000"/>
              </a:lnSpc>
            </a:pPr>
            <a:r>
              <a:rPr lang="en-GB" sz="200" smtClean="0"/>
              <a:t>At sea transport of heavy steel sheets strong wire or chain lashings alternatively stanchions are required to prevent cargo sliding sideways.</a:t>
            </a:r>
            <a:endParaRPr lang="sv-SE" sz="200" smtClean="0"/>
          </a:p>
          <a:p>
            <a:pPr>
              <a:lnSpc>
                <a:spcPct val="90000"/>
              </a:lnSpc>
            </a:pPr>
            <a:r>
              <a:rPr lang="en-GB" sz="200" smtClean="0"/>
              <a:t>Quite a lot of special steel sheets are transported in racks and boxes. For these transports friction sheets combined with loop lashings can be used with a good result for securing against transverse forces. The longitudinal forces at shunting and braking are absorbed by braces.</a:t>
            </a:r>
            <a:endParaRPr lang="en-US" sz="200" smtClean="0"/>
          </a:p>
        </p:txBody>
      </p:sp>
      <p:sp>
        <p:nvSpPr>
          <p:cNvPr id="19459" name="Dian numeron paikkamerkki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2308E1F-F5D1-492E-8BEC-E96A55E1535A}" type="slidenum">
              <a:rPr lang="en-US"/>
              <a:pPr fontAlgn="base">
                <a:spcBef>
                  <a:spcPct val="0"/>
                </a:spcBef>
                <a:spcAft>
                  <a:spcPct val="0"/>
                </a:spcAft>
                <a:defRPr/>
              </a:pPr>
              <a:t>28</a:t>
            </a:fld>
            <a:endParaRPr lang="en-US"/>
          </a:p>
        </p:txBody>
      </p:sp>
    </p:spTree>
    <p:extLst>
      <p:ext uri="{BB962C8B-B14F-4D97-AF65-F5344CB8AC3E}">
        <p14:creationId xmlns:p14="http://schemas.microsoft.com/office/powerpoint/2010/main" val="27747938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Dian kuvan paikkamerkki 1"/>
          <p:cNvSpPr>
            <a:spLocks noGrp="1" noRot="1" noChangeAspect="1" noTextEdit="1"/>
          </p:cNvSpPr>
          <p:nvPr>
            <p:ph type="sldImg"/>
          </p:nvPr>
        </p:nvSpPr>
        <p:spPr bwMode="auto">
          <a:noFill/>
          <a:ln>
            <a:solidFill>
              <a:srgbClr val="000000"/>
            </a:solidFill>
            <a:miter lim="800000"/>
            <a:headEnd/>
            <a:tailEnd/>
          </a:ln>
        </p:spPr>
      </p:sp>
      <p:sp>
        <p:nvSpPr>
          <p:cNvPr id="84994" name="Huomautusten paikkamerkki 2"/>
          <p:cNvSpPr>
            <a:spLocks noGrp="1"/>
          </p:cNvSpPr>
          <p:nvPr>
            <p:ph type="body" idx="1"/>
          </p:nvPr>
        </p:nvSpPr>
        <p:spPr bwMode="auto">
          <a:noFill/>
        </p:spPr>
        <p:txBody>
          <a:bodyPr wrap="square" numCol="1" anchor="t" anchorCtr="0" compatLnSpc="1">
            <a:prstTxWarp prst="textNoShape">
              <a:avLst/>
            </a:prstTxWarp>
          </a:bodyPr>
          <a:lstStyle/>
          <a:p>
            <a:pPr eaLnBrk="1" hangingPunct="1">
              <a:lnSpc>
                <a:spcPct val="80000"/>
              </a:lnSpc>
              <a:spcBef>
                <a:spcPct val="0"/>
              </a:spcBef>
            </a:pPr>
            <a:r>
              <a:rPr lang="en-US" sz="800" b="1" smtClean="0"/>
              <a:t>Kuormanvarmistus rautatiekuljetuksissa</a:t>
            </a:r>
          </a:p>
          <a:p>
            <a:pPr eaLnBrk="1" hangingPunct="1">
              <a:lnSpc>
                <a:spcPct val="80000"/>
              </a:lnSpc>
              <a:spcBef>
                <a:spcPct val="0"/>
              </a:spcBef>
            </a:pPr>
            <a:endParaRPr lang="en-US" sz="900" smtClean="0"/>
          </a:p>
          <a:p>
            <a:pPr eaLnBrk="1" hangingPunct="1">
              <a:lnSpc>
                <a:spcPct val="80000"/>
              </a:lnSpc>
              <a:spcBef>
                <a:spcPct val="0"/>
              </a:spcBef>
            </a:pPr>
            <a:r>
              <a:rPr lang="en-US" sz="900" b="1" smtClean="0"/>
              <a:t>Securing Sawn Timber and Round Timber</a:t>
            </a:r>
          </a:p>
          <a:p>
            <a:pPr eaLnBrk="1" hangingPunct="1">
              <a:lnSpc>
                <a:spcPct val="80000"/>
              </a:lnSpc>
              <a:spcBef>
                <a:spcPct val="0"/>
              </a:spcBef>
            </a:pPr>
            <a:endParaRPr lang="en-US" sz="900" b="1" smtClean="0"/>
          </a:p>
          <a:p>
            <a:pPr>
              <a:lnSpc>
                <a:spcPct val="80000"/>
              </a:lnSpc>
            </a:pPr>
            <a:r>
              <a:rPr lang="en-GB" sz="900" b="1" i="1" smtClean="0"/>
              <a:t>Sawn and planed wood  </a:t>
            </a:r>
            <a:endParaRPr lang="sv-SE" sz="900" smtClean="0"/>
          </a:p>
          <a:p>
            <a:pPr>
              <a:lnSpc>
                <a:spcPct val="80000"/>
              </a:lnSpc>
            </a:pPr>
            <a:r>
              <a:rPr lang="en-GB" sz="900" smtClean="0"/>
              <a:t>Today wood is mainly transported in packages. There are packages of descending lengths and boards cut to a standardised length. If packages of both kinds are to be loaded on the same CTU, the packages of the same length should normally be loaded at the bottom to obtain a compact and stable first layer and to keep the centre of gravity as low as possible. The cargo should be secured by centre stanchions and top-over lashings. Also in the longitudinal direction the cargo must be secured, mainly by blocking against the headboard. Stable packages can be secured without centre stanchions or by long heavy pieces of dunnage between the layers.</a:t>
            </a:r>
            <a:endParaRPr lang="sv-SE" sz="900" smtClean="0"/>
          </a:p>
          <a:p>
            <a:pPr>
              <a:lnSpc>
                <a:spcPct val="80000"/>
              </a:lnSpc>
            </a:pPr>
            <a:r>
              <a:rPr lang="en-GB" sz="900" smtClean="0"/>
              <a:t> </a:t>
            </a:r>
            <a:endParaRPr lang="sv-SE" sz="900" smtClean="0"/>
          </a:p>
          <a:p>
            <a:pPr>
              <a:lnSpc>
                <a:spcPct val="80000"/>
              </a:lnSpc>
            </a:pPr>
            <a:r>
              <a:rPr lang="en-GB" sz="900" b="1" i="1" smtClean="0"/>
              <a:t>Round timber</a:t>
            </a:r>
            <a:endParaRPr lang="sv-SE" sz="900" smtClean="0"/>
          </a:p>
          <a:p>
            <a:pPr>
              <a:lnSpc>
                <a:spcPct val="80000"/>
              </a:lnSpc>
            </a:pPr>
            <a:r>
              <a:rPr lang="en-GB" sz="900" smtClean="0"/>
              <a:t>Transporting round timber</a:t>
            </a:r>
            <a:endParaRPr lang="sv-SE" sz="900" smtClean="0"/>
          </a:p>
          <a:p>
            <a:pPr>
              <a:lnSpc>
                <a:spcPct val="80000"/>
              </a:lnSpc>
            </a:pPr>
            <a:r>
              <a:rPr lang="en-GB" sz="900" smtClean="0"/>
              <a:t>- Place the load, whenever possible, against the headboard or similar restrains</a:t>
            </a:r>
            <a:endParaRPr lang="sv-SE" sz="900" smtClean="0"/>
          </a:p>
          <a:p>
            <a:pPr>
              <a:lnSpc>
                <a:spcPct val="80000"/>
              </a:lnSpc>
            </a:pPr>
            <a:r>
              <a:rPr lang="en-GB" sz="900" smtClean="0"/>
              <a:t>- The load is transversely supported by stanchions with at least the same height as the load</a:t>
            </a:r>
            <a:endParaRPr lang="sv-SE" sz="900" smtClean="0"/>
          </a:p>
          <a:p>
            <a:pPr>
              <a:lnSpc>
                <a:spcPct val="80000"/>
              </a:lnSpc>
            </a:pPr>
            <a:r>
              <a:rPr lang="en-GB" sz="900" smtClean="0"/>
              <a:t>- Use chain or web lashings with toggle or load binder</a:t>
            </a:r>
            <a:endParaRPr lang="sv-SE" sz="900" smtClean="0"/>
          </a:p>
          <a:p>
            <a:pPr>
              <a:lnSpc>
                <a:spcPct val="80000"/>
              </a:lnSpc>
            </a:pPr>
            <a:r>
              <a:rPr lang="en-GB" sz="900" smtClean="0"/>
              <a:t>- Timber stacked transversely is not recommended. It is safer to transport longitudinally</a:t>
            </a:r>
            <a:endParaRPr lang="sv-SE" sz="900" smtClean="0"/>
          </a:p>
          <a:p>
            <a:pPr>
              <a:lnSpc>
                <a:spcPct val="80000"/>
              </a:lnSpc>
            </a:pPr>
            <a:r>
              <a:rPr lang="en-GB" sz="900" smtClean="0"/>
              <a:t>- Check the load and lashing before passing from forest road to public road</a:t>
            </a:r>
            <a:endParaRPr lang="sv-SE" sz="900" smtClean="0"/>
          </a:p>
          <a:p>
            <a:pPr>
              <a:lnSpc>
                <a:spcPct val="80000"/>
              </a:lnSpc>
            </a:pPr>
            <a:r>
              <a:rPr lang="en-GB" sz="900" smtClean="0"/>
              <a:t>- Recheck the load and lashing regularly during the transport</a:t>
            </a:r>
            <a:endParaRPr lang="sv-SE" sz="900" smtClean="0"/>
          </a:p>
          <a:p>
            <a:pPr>
              <a:lnSpc>
                <a:spcPct val="80000"/>
              </a:lnSpc>
            </a:pPr>
            <a:r>
              <a:rPr lang="en-GB" sz="900" b="1" i="1" smtClean="0"/>
              <a:t> </a:t>
            </a:r>
            <a:endParaRPr lang="sv-SE" sz="900" smtClean="0"/>
          </a:p>
          <a:p>
            <a:pPr>
              <a:lnSpc>
                <a:spcPct val="80000"/>
              </a:lnSpc>
            </a:pPr>
            <a:r>
              <a:rPr lang="en-GB" sz="900" b="1" i="1" smtClean="0"/>
              <a:t>Round timber stacked longitudinally</a:t>
            </a:r>
            <a:endParaRPr lang="sv-SE" sz="900" smtClean="0"/>
          </a:p>
          <a:p>
            <a:pPr>
              <a:lnSpc>
                <a:spcPct val="80000"/>
              </a:lnSpc>
            </a:pPr>
            <a:r>
              <a:rPr lang="en-GB" sz="900" smtClean="0"/>
              <a:t>- Each log shall be restrained by at least two stanchions</a:t>
            </a:r>
            <a:endParaRPr lang="sv-SE" sz="900" smtClean="0"/>
          </a:p>
          <a:p>
            <a:pPr>
              <a:lnSpc>
                <a:spcPct val="80000"/>
              </a:lnSpc>
            </a:pPr>
            <a:r>
              <a:rPr lang="en-GB" sz="900" smtClean="0"/>
              <a:t>- Shorter timber should be placed in the center of the load</a:t>
            </a:r>
            <a:endParaRPr lang="sv-SE" sz="900" smtClean="0"/>
          </a:p>
          <a:p>
            <a:pPr>
              <a:lnSpc>
                <a:spcPct val="80000"/>
              </a:lnSpc>
            </a:pPr>
            <a:r>
              <a:rPr lang="en-GB" sz="900" smtClean="0"/>
              <a:t>- The top of the load not higher than the stanchions</a:t>
            </a:r>
            <a:endParaRPr lang="sv-SE" sz="900" smtClean="0"/>
          </a:p>
          <a:p>
            <a:pPr>
              <a:lnSpc>
                <a:spcPct val="80000"/>
              </a:lnSpc>
            </a:pPr>
            <a:r>
              <a:rPr lang="en-GB" sz="900" smtClean="0"/>
              <a:t>- The top middle must be higher than the side timber</a:t>
            </a:r>
            <a:endParaRPr lang="sv-SE" sz="900" smtClean="0"/>
          </a:p>
          <a:p>
            <a:pPr>
              <a:lnSpc>
                <a:spcPct val="80000"/>
              </a:lnSpc>
            </a:pPr>
            <a:r>
              <a:rPr lang="en-GB" sz="900" smtClean="0"/>
              <a:t>- Each cargo section consisting of timber with bark under 3.3 m should be lashed with at least 1 top-over lashing</a:t>
            </a:r>
            <a:endParaRPr lang="sv-SE" sz="900" smtClean="0"/>
          </a:p>
          <a:p>
            <a:pPr>
              <a:lnSpc>
                <a:spcPct val="80000"/>
              </a:lnSpc>
            </a:pPr>
            <a:r>
              <a:rPr lang="en-GB" sz="900" smtClean="0"/>
              <a:t>- Each cargo section over 3.3 m and sections consisting of timber with removed bark should be lashed with at least 2 top-over lashings.</a:t>
            </a:r>
            <a:endParaRPr lang="sv-SE" sz="900" smtClean="0"/>
          </a:p>
          <a:p>
            <a:pPr eaLnBrk="1" hangingPunct="1">
              <a:lnSpc>
                <a:spcPct val="80000"/>
              </a:lnSpc>
              <a:spcBef>
                <a:spcPct val="0"/>
              </a:spcBef>
            </a:pPr>
            <a:endParaRPr lang="en-US" sz="900" smtClean="0"/>
          </a:p>
        </p:txBody>
      </p:sp>
      <p:sp>
        <p:nvSpPr>
          <p:cNvPr id="19459" name="Dian numeron paikkamerkki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97A01E3B-7C53-4933-B42E-3FD13DF3B619}" type="slidenum">
              <a:rPr lang="en-US"/>
              <a:pPr fontAlgn="base">
                <a:spcBef>
                  <a:spcPct val="0"/>
                </a:spcBef>
                <a:spcAft>
                  <a:spcPct val="0"/>
                </a:spcAft>
                <a:defRPr/>
              </a:pPr>
              <a:t>29</a:t>
            </a:fld>
            <a:endParaRPr lang="en-US"/>
          </a:p>
        </p:txBody>
      </p:sp>
    </p:spTree>
    <p:extLst>
      <p:ext uri="{BB962C8B-B14F-4D97-AF65-F5344CB8AC3E}">
        <p14:creationId xmlns:p14="http://schemas.microsoft.com/office/powerpoint/2010/main" val="26342617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Dian kuvan paikkamerkki 1"/>
          <p:cNvSpPr>
            <a:spLocks noGrp="1" noRot="1" noChangeAspect="1" noTextEdit="1"/>
          </p:cNvSpPr>
          <p:nvPr>
            <p:ph type="sldImg"/>
          </p:nvPr>
        </p:nvSpPr>
        <p:spPr bwMode="auto">
          <a:noFill/>
          <a:ln>
            <a:solidFill>
              <a:srgbClr val="000000"/>
            </a:solidFill>
            <a:miter lim="800000"/>
            <a:headEnd/>
            <a:tailEnd/>
          </a:ln>
        </p:spPr>
      </p:sp>
      <p:sp>
        <p:nvSpPr>
          <p:cNvPr id="31746" name="Huomautusten paikkamerkki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b="1" smtClean="0"/>
              <a:t>Kuormanvarmistus rautatiekuljetuksissa</a:t>
            </a:r>
          </a:p>
          <a:p>
            <a:pPr eaLnBrk="1" hangingPunct="1">
              <a:spcBef>
                <a:spcPct val="0"/>
              </a:spcBef>
            </a:pPr>
            <a:endParaRPr lang="fi-FI" smtClean="0"/>
          </a:p>
          <a:p>
            <a:r>
              <a:rPr lang="fi-FI" b="1" i="1" smtClean="0"/>
              <a:t>Yleistä</a:t>
            </a:r>
          </a:p>
          <a:p>
            <a:pPr eaLnBrk="1" hangingPunct="1"/>
            <a:endParaRPr lang="fi-FI" b="1" smtClean="0"/>
          </a:p>
          <a:p>
            <a:pPr eaLnBrk="1" hangingPunct="1"/>
            <a:endParaRPr lang="fi-FI" smtClean="0"/>
          </a:p>
          <a:p>
            <a:pPr eaLnBrk="1" hangingPunct="1"/>
            <a:r>
              <a:rPr lang="fi-FI" smtClean="0"/>
              <a:t>In intermodal transport goods are in lorries, trailers, swap bodies or containers and these cargo transport units are not to be unloaded in terminal.  So goods are untouched in these CTUs. </a:t>
            </a:r>
          </a:p>
          <a:p>
            <a:pPr eaLnBrk="1" hangingPunct="1"/>
            <a:r>
              <a:rPr lang="fi-FI" smtClean="0"/>
              <a:t>  </a:t>
            </a:r>
          </a:p>
        </p:txBody>
      </p:sp>
      <p:sp>
        <p:nvSpPr>
          <p:cNvPr id="4" name="Dian numeron paikkamerkki 3"/>
          <p:cNvSpPr>
            <a:spLocks noGrp="1"/>
          </p:cNvSpPr>
          <p:nvPr>
            <p:ph type="sldNum" sz="quarter" idx="5"/>
          </p:nvPr>
        </p:nvSpPr>
        <p:spPr/>
        <p:txBody>
          <a:bodyPr/>
          <a:lstStyle/>
          <a:p>
            <a:pPr>
              <a:defRPr/>
            </a:pPr>
            <a:fld id="{EAA92900-E0DD-4D8D-B91E-D03CE715A421}" type="slidenum">
              <a:rPr lang="fi-FI" smtClean="0"/>
              <a:pPr>
                <a:defRPr/>
              </a:pPr>
              <a:t>3</a:t>
            </a:fld>
            <a:endParaRPr lang="fi-FI"/>
          </a:p>
        </p:txBody>
      </p:sp>
    </p:spTree>
    <p:extLst>
      <p:ext uri="{BB962C8B-B14F-4D97-AF65-F5344CB8AC3E}">
        <p14:creationId xmlns:p14="http://schemas.microsoft.com/office/powerpoint/2010/main" val="15704916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Dian kuvan paikkamerkki 1"/>
          <p:cNvSpPr>
            <a:spLocks noGrp="1" noRot="1" noChangeAspect="1" noTextEdit="1"/>
          </p:cNvSpPr>
          <p:nvPr>
            <p:ph type="sldImg"/>
          </p:nvPr>
        </p:nvSpPr>
        <p:spPr bwMode="auto">
          <a:noFill/>
          <a:ln>
            <a:solidFill>
              <a:srgbClr val="000000"/>
            </a:solidFill>
            <a:miter lim="800000"/>
            <a:headEnd/>
            <a:tailEnd/>
          </a:ln>
        </p:spPr>
      </p:sp>
      <p:sp>
        <p:nvSpPr>
          <p:cNvPr id="87042" name="Huomautusten paikkamerkki 2"/>
          <p:cNvSpPr>
            <a:spLocks noGrp="1"/>
          </p:cNvSpPr>
          <p:nvPr>
            <p:ph type="body" idx="1"/>
          </p:nvPr>
        </p:nvSpPr>
        <p:spPr bwMode="auto">
          <a:xfrm>
            <a:off x="685800" y="4343400"/>
            <a:ext cx="5505450" cy="2946400"/>
          </a:xfrm>
          <a:noFill/>
        </p:spPr>
        <p:txBody>
          <a:bodyPr wrap="square" numCol="1" anchor="t" anchorCtr="0" compatLnSpc="1">
            <a:prstTxWarp prst="textNoShape">
              <a:avLst/>
            </a:prstTxWarp>
          </a:bodyPr>
          <a:lstStyle/>
          <a:p>
            <a:pPr eaLnBrk="1" hangingPunct="1">
              <a:lnSpc>
                <a:spcPct val="90000"/>
              </a:lnSpc>
              <a:spcBef>
                <a:spcPct val="0"/>
              </a:spcBef>
            </a:pPr>
            <a:r>
              <a:rPr lang="en-US" sz="900" b="1" smtClean="0"/>
              <a:t>Kuormanvarmistus rautatiekuljetuksissa</a:t>
            </a:r>
          </a:p>
          <a:p>
            <a:pPr eaLnBrk="1" hangingPunct="1">
              <a:lnSpc>
                <a:spcPct val="90000"/>
              </a:lnSpc>
              <a:spcBef>
                <a:spcPct val="0"/>
              </a:spcBef>
            </a:pPr>
            <a:endParaRPr lang="en-US" sz="900" smtClean="0"/>
          </a:p>
          <a:p>
            <a:pPr>
              <a:lnSpc>
                <a:spcPct val="90000"/>
              </a:lnSpc>
            </a:pPr>
            <a:r>
              <a:rPr lang="en-GB" sz="200" b="1" i="1" smtClean="0"/>
              <a:t>Sellupaalien ja paperirullien kuormanvarmistus</a:t>
            </a:r>
            <a:endParaRPr lang="sv-SE" sz="200" smtClean="0"/>
          </a:p>
          <a:p>
            <a:pPr>
              <a:lnSpc>
                <a:spcPct val="90000"/>
              </a:lnSpc>
              <a:spcBef>
                <a:spcPct val="0"/>
              </a:spcBef>
            </a:pPr>
            <a:r>
              <a:rPr lang="fi-FI" sz="200" smtClean="0"/>
              <a:t>Paperituotteet ovat merkittävä tuoteryhmä kuljetuksissa.  Metsäteollisuuden organisaatiot kuljettavat niitä  meritse ja rautateitse joko konventionaalisella eli perinteisellä tavalla tai rahdinkuljetusyksikössä, yleensä kontissa</a:t>
            </a:r>
            <a:r>
              <a:rPr lang="en-GB" sz="200" smtClean="0"/>
              <a:t>. </a:t>
            </a:r>
            <a:endParaRPr lang="sv-SE" sz="200" smtClean="0"/>
          </a:p>
          <a:p>
            <a:pPr>
              <a:lnSpc>
                <a:spcPct val="90000"/>
              </a:lnSpc>
              <a:spcBef>
                <a:spcPct val="0"/>
              </a:spcBef>
            </a:pPr>
            <a:r>
              <a:rPr lang="en-GB" sz="200" smtClean="0"/>
              <a:t> </a:t>
            </a:r>
            <a:endParaRPr lang="sv-SE" sz="200" smtClean="0"/>
          </a:p>
          <a:p>
            <a:pPr>
              <a:lnSpc>
                <a:spcPct val="90000"/>
              </a:lnSpc>
              <a:spcBef>
                <a:spcPct val="0"/>
              </a:spcBef>
            </a:pPr>
            <a:r>
              <a:rPr lang="fi-FI" sz="200" b="1" i="1" smtClean="0"/>
              <a:t>Paperirulla</a:t>
            </a:r>
            <a:endParaRPr lang="fi-FI" sz="200" smtClean="0"/>
          </a:p>
          <a:p>
            <a:pPr>
              <a:lnSpc>
                <a:spcPct val="90000"/>
              </a:lnSpc>
              <a:spcBef>
                <a:spcPct val="0"/>
              </a:spcBef>
            </a:pPr>
            <a:r>
              <a:rPr lang="fi-FI" sz="200" smtClean="0"/>
              <a:t>Paperirullan kuljetuksessa tavallisesti seuraavat parametrit ovat kiinnostuksen kohteena</a:t>
            </a:r>
            <a:r>
              <a:rPr lang="en-GB" sz="200" smtClean="0"/>
              <a:t>:  </a:t>
            </a:r>
            <a:endParaRPr lang="sv-SE" sz="200" smtClean="0"/>
          </a:p>
          <a:p>
            <a:pPr>
              <a:lnSpc>
                <a:spcPct val="90000"/>
              </a:lnSpc>
              <a:spcBef>
                <a:spcPct val="0"/>
              </a:spcBef>
            </a:pPr>
            <a:r>
              <a:rPr lang="fi-FI" sz="200" smtClean="0"/>
              <a:t>Paino: normaalisti ei ylitä 5 tonnia</a:t>
            </a:r>
          </a:p>
          <a:p>
            <a:pPr>
              <a:lnSpc>
                <a:spcPct val="90000"/>
              </a:lnSpc>
              <a:spcBef>
                <a:spcPct val="0"/>
              </a:spcBef>
            </a:pPr>
            <a:r>
              <a:rPr lang="fi-FI" sz="200" smtClean="0"/>
              <a:t>Halkaisija: normaalisti ei ylitä 2 metriä</a:t>
            </a:r>
          </a:p>
          <a:p>
            <a:pPr>
              <a:lnSpc>
                <a:spcPct val="90000"/>
              </a:lnSpc>
              <a:spcBef>
                <a:spcPct val="0"/>
              </a:spcBef>
            </a:pPr>
            <a:r>
              <a:rPr lang="fi-FI" sz="200" smtClean="0"/>
              <a:t>Leveys: normaalisti ei ylitä 3 metriä</a:t>
            </a:r>
            <a:r>
              <a:rPr lang="en-GB" sz="200" smtClean="0"/>
              <a:t> </a:t>
            </a:r>
            <a:endParaRPr lang="sv-SE" sz="200" smtClean="0"/>
          </a:p>
          <a:p>
            <a:pPr>
              <a:lnSpc>
                <a:spcPct val="90000"/>
              </a:lnSpc>
              <a:spcBef>
                <a:spcPct val="0"/>
              </a:spcBef>
            </a:pPr>
            <a:r>
              <a:rPr lang="en-GB" sz="200" smtClean="0"/>
              <a:t> </a:t>
            </a:r>
            <a:endParaRPr lang="sv-SE" sz="200" smtClean="0"/>
          </a:p>
          <a:p>
            <a:pPr>
              <a:lnSpc>
                <a:spcPct val="90000"/>
              </a:lnSpc>
              <a:spcBef>
                <a:spcPct val="0"/>
              </a:spcBef>
            </a:pPr>
            <a:r>
              <a:rPr lang="fi-FI" sz="200" smtClean="0"/>
              <a:t>Paperirullat voidaan kuljettaa vaaka-asennossa, jolloin rullan kylki on lattiaa vasten tai pystyasennossa, jolloin rullan pääty on lattiaa vasten. Pystyasennossa kuljetettaessa vahinkoriskit ovat vähäiset. Jos asiakkaalla ei ole mahdollisuutta käsitellä paperirullaa pystyasennossa käsittelylaitteen puuttuessa, silloin paperirulla kuljetetaan vaaka-asennossa.</a:t>
            </a:r>
            <a:r>
              <a:rPr lang="en-GB" sz="200" smtClean="0"/>
              <a:t> </a:t>
            </a:r>
          </a:p>
          <a:p>
            <a:pPr>
              <a:lnSpc>
                <a:spcPct val="90000"/>
              </a:lnSpc>
              <a:spcBef>
                <a:spcPct val="0"/>
              </a:spcBef>
            </a:pPr>
            <a:r>
              <a:rPr lang="en-GB" sz="200" smtClean="0"/>
              <a:t> </a:t>
            </a:r>
            <a:endParaRPr lang="sv-SE" sz="200" smtClean="0"/>
          </a:p>
          <a:p>
            <a:pPr>
              <a:lnSpc>
                <a:spcPct val="90000"/>
              </a:lnSpc>
              <a:spcBef>
                <a:spcPct val="0"/>
              </a:spcBef>
            </a:pPr>
            <a:r>
              <a:rPr lang="fi-FI" sz="200" b="1" i="1" smtClean="0"/>
              <a:t>Lavalla oleva paperiarkki </a:t>
            </a:r>
            <a:r>
              <a:rPr lang="en-GB" sz="200" b="1" i="1" smtClean="0"/>
              <a:t> </a:t>
            </a:r>
            <a:endParaRPr lang="sv-SE" sz="200" smtClean="0"/>
          </a:p>
          <a:p>
            <a:pPr>
              <a:lnSpc>
                <a:spcPct val="90000"/>
              </a:lnSpc>
              <a:spcBef>
                <a:spcPct val="0"/>
              </a:spcBef>
            </a:pPr>
            <a:r>
              <a:rPr lang="fi-FI" sz="200" smtClean="0"/>
              <a:t>Paperiarkit pakataan lavalle, jolloin materiaalinkäsittely helpottuu. Paperiarkit sidotaan lavalla kutistemuovilla tai sidontavälineillä. Lava voidaan päällystää kannella suojaamaan paketin päällä olevaa paperia, kun lavat pinotaan päällekkäin</a:t>
            </a:r>
            <a:r>
              <a:rPr lang="en-GB" sz="200" smtClean="0"/>
              <a:t>. </a:t>
            </a:r>
          </a:p>
          <a:p>
            <a:pPr>
              <a:lnSpc>
                <a:spcPct val="90000"/>
              </a:lnSpc>
              <a:spcBef>
                <a:spcPct val="0"/>
              </a:spcBef>
            </a:pPr>
            <a:endParaRPr lang="sv-SE" sz="200" smtClean="0"/>
          </a:p>
          <a:p>
            <a:pPr>
              <a:lnSpc>
                <a:spcPct val="90000"/>
              </a:lnSpc>
              <a:spcBef>
                <a:spcPct val="0"/>
              </a:spcBef>
            </a:pPr>
            <a:r>
              <a:rPr lang="fi-FI" sz="200" smtClean="0"/>
              <a:t>Paperiarkit valmistetaan asiakkaan vaatimusten mukaan.  Arkkikokoja on lukematon määrä. Siksi lavatkin voidaan räätälöidä paperiarkin mukaan.  Paperitehtaat pyrkivät kuitenkin käyttämään standardoituja lavoja. Paperiarkkeja pakattaessa standardikokoiselle lavalle muodostuu usein tyhjää tilaa.  Se on usein kuljetusvahinkojen lähde</a:t>
            </a:r>
            <a:r>
              <a:rPr lang="en-GB" sz="200" smtClean="0"/>
              <a:t>.   </a:t>
            </a:r>
          </a:p>
          <a:p>
            <a:pPr>
              <a:lnSpc>
                <a:spcPct val="90000"/>
              </a:lnSpc>
              <a:spcBef>
                <a:spcPct val="0"/>
              </a:spcBef>
            </a:pPr>
            <a:endParaRPr lang="en-GB" sz="200" b="1" i="1" smtClean="0"/>
          </a:p>
          <a:p>
            <a:pPr>
              <a:lnSpc>
                <a:spcPct val="90000"/>
              </a:lnSpc>
              <a:spcBef>
                <a:spcPct val="0"/>
              </a:spcBef>
            </a:pPr>
            <a:r>
              <a:rPr lang="fi-FI" sz="200" b="1" i="1" smtClean="0"/>
              <a:t>Yleisohjeet pakattaessa ja varmistettaessa paperituotteita </a:t>
            </a:r>
          </a:p>
          <a:p>
            <a:pPr>
              <a:lnSpc>
                <a:spcPct val="90000"/>
              </a:lnSpc>
              <a:spcBef>
                <a:spcPct val="0"/>
              </a:spcBef>
            </a:pPr>
            <a:endParaRPr lang="en-GB" sz="200" b="1" i="1" smtClean="0"/>
          </a:p>
          <a:p>
            <a:pPr>
              <a:lnSpc>
                <a:spcPct val="90000"/>
              </a:lnSpc>
              <a:spcBef>
                <a:spcPct val="0"/>
              </a:spcBef>
            </a:pPr>
            <a:r>
              <a:rPr lang="fi-FI" sz="200" smtClean="0"/>
              <a:t>Paperituotteet, erityisesti paperirullat ovat kooltaan suuria tuotteita.  Suurten ja säännöllisten lähetysten materiaalinkäsittely ja kuljetus noudattavat totuttuja toimenpiteitä. Kun lähetyserät ovat pieniä, tuotteiden kuormanvarmistus on usein hankalaa erityisesti silloin, kun käytetään useampaa kuin yhtä kuljetusmuotoa, esimerkiksi maantie-merikuljetusta.  Paperituotteiden kuormanvarmistukseen pätevät kuitenkin samat perussäännöt kuin muihinkin tuotteisiin.  Koska monet näistä säännöistä ovat tärkeitä ja sovellettavissa kaikkiin rahdinkuljetusyksiköihin, on tärkeää esittää kuorman suunnittelu näitä sääntöjä vasten</a:t>
            </a:r>
            <a:r>
              <a:rPr lang="en-GB" sz="200" smtClean="0"/>
              <a:t>. </a:t>
            </a:r>
          </a:p>
          <a:p>
            <a:pPr>
              <a:lnSpc>
                <a:spcPct val="90000"/>
              </a:lnSpc>
              <a:spcBef>
                <a:spcPct val="0"/>
              </a:spcBef>
            </a:pPr>
            <a:endParaRPr lang="sv-SE" sz="200" smtClean="0"/>
          </a:p>
          <a:p>
            <a:pPr>
              <a:lnSpc>
                <a:spcPct val="90000"/>
              </a:lnSpc>
              <a:spcBef>
                <a:spcPct val="0"/>
              </a:spcBef>
            </a:pPr>
            <a:r>
              <a:rPr lang="fi-FI" sz="200" smtClean="0"/>
              <a:t>Rahdinkuljetusyksikön yhdistetyllä tuentajärjestelmällä, kuten konttien kulmakiinnitys ja seinätuenta, perävaunujen ja avovaunujen pääty- ja sivuseinätuenta, pystyssä olevat paperirullat voidaan varmistaa tiiviillä kuormauksella, joissakin tapauksissa täydentämällä ylitsesidonnalla.  Pikaoppaan avulla voidaan laskea kuormaan vaikuttavien voimia vastaan tarvittavien sidontavälineiden lukumäärä perustuen todelliseen kitkakertoimeen</a:t>
            </a:r>
            <a:r>
              <a:rPr lang="sv-SE" sz="200" smtClean="0"/>
              <a:t>. </a:t>
            </a:r>
          </a:p>
          <a:p>
            <a:pPr>
              <a:lnSpc>
                <a:spcPct val="90000"/>
              </a:lnSpc>
              <a:spcBef>
                <a:spcPct val="0"/>
              </a:spcBef>
            </a:pPr>
            <a:r>
              <a:rPr lang="en-GB" sz="200" smtClean="0"/>
              <a:t> </a:t>
            </a:r>
            <a:endParaRPr lang="sv-SE" sz="200" smtClean="0"/>
          </a:p>
          <a:p>
            <a:pPr>
              <a:lnSpc>
                <a:spcPct val="90000"/>
              </a:lnSpc>
              <a:spcBef>
                <a:spcPct val="0"/>
              </a:spcBef>
            </a:pPr>
            <a:r>
              <a:rPr lang="fi-FI" sz="200" smtClean="0"/>
              <a:t>Jos rahdinkuljetusyksikössä ei ole mahdollista käyttää yhdistettyä tuentajärjestelmää, paperirullat täytyy varmistaa toisella tavalla.  Erilaisia menetelmiä voidaan käyttää yksittäin tai yhdessä</a:t>
            </a:r>
            <a:r>
              <a:rPr lang="en-GB" sz="200" smtClean="0"/>
              <a:t>.  </a:t>
            </a:r>
            <a:endParaRPr lang="sv-SE" sz="200" smtClean="0"/>
          </a:p>
          <a:p>
            <a:pPr>
              <a:lnSpc>
                <a:spcPct val="90000"/>
              </a:lnSpc>
              <a:spcBef>
                <a:spcPct val="0"/>
              </a:spcBef>
            </a:pPr>
            <a:endParaRPr lang="sv-SE" sz="200" smtClean="0"/>
          </a:p>
          <a:p>
            <a:pPr>
              <a:lnSpc>
                <a:spcPct val="90000"/>
              </a:lnSpc>
              <a:spcBef>
                <a:spcPct val="0"/>
              </a:spcBef>
            </a:pPr>
            <a:r>
              <a:rPr lang="fi-FI" sz="200" smtClean="0"/>
              <a:t>Kuorman alaosan tuenta voidaan tehdä sivuseiniä tai pylväitä käyttämällä, mutta ylemmän tason tuenta on vaikeampaa.  Ylemman tason varmistukseen suositellaan ylitsesidontaa, jossa käytetään myös rullien reunaan asetettua reunalistaa.  Kitkamatto rullien välissä parantaa varmistusta</a:t>
            </a:r>
            <a:r>
              <a:rPr lang="sv-SE" sz="200" smtClean="0"/>
              <a:t>. </a:t>
            </a:r>
          </a:p>
          <a:p>
            <a:pPr>
              <a:lnSpc>
                <a:spcPct val="90000"/>
              </a:lnSpc>
              <a:spcBef>
                <a:spcPct val="0"/>
              </a:spcBef>
            </a:pPr>
            <a:endParaRPr lang="en-GB" sz="200" smtClean="0"/>
          </a:p>
          <a:p>
            <a:pPr>
              <a:lnSpc>
                <a:spcPct val="90000"/>
              </a:lnSpc>
              <a:spcBef>
                <a:spcPct val="0"/>
              </a:spcBef>
            </a:pPr>
            <a:r>
              <a:rPr lang="fi-FI" sz="200" smtClean="0"/>
              <a:t>Rullien ympärisidonnalla paketin korkeus/leveys –suhde voi laskea, jolloin muodostuu kaatumisriski.  Jos rullat ovat korkeita ja kapeita ympärisidontaa voidaan käyttää</a:t>
            </a:r>
            <a:r>
              <a:rPr lang="en-GB" sz="200" smtClean="0"/>
              <a:t>.   </a:t>
            </a:r>
            <a:endParaRPr lang="sv-SE" sz="200" smtClean="0"/>
          </a:p>
          <a:p>
            <a:pPr>
              <a:lnSpc>
                <a:spcPct val="90000"/>
              </a:lnSpc>
              <a:spcBef>
                <a:spcPct val="0"/>
              </a:spcBef>
            </a:pPr>
            <a:endParaRPr lang="sv-SE" sz="200" smtClean="0"/>
          </a:p>
          <a:p>
            <a:pPr>
              <a:lnSpc>
                <a:spcPct val="90000"/>
              </a:lnSpc>
              <a:spcBef>
                <a:spcPct val="0"/>
              </a:spcBef>
            </a:pPr>
            <a:r>
              <a:rPr lang="en-GB" sz="200" smtClean="0"/>
              <a:t> </a:t>
            </a:r>
            <a:endParaRPr lang="sv-SE" sz="200" smtClean="0"/>
          </a:p>
          <a:p>
            <a:pPr>
              <a:lnSpc>
                <a:spcPct val="90000"/>
              </a:lnSpc>
              <a:spcBef>
                <a:spcPct val="0"/>
              </a:spcBef>
            </a:pPr>
            <a:r>
              <a:rPr lang="fi-FI" sz="200" b="1" i="1" smtClean="0"/>
              <a:t>Pystyssä olevien eri kokoisten paperirullien  kuormanvarmistus  rahdinkuljetusyksikössä, jossa seinät eivät ole lujia</a:t>
            </a:r>
            <a:endParaRPr lang="fi-FI" sz="200" smtClean="0"/>
          </a:p>
          <a:p>
            <a:pPr>
              <a:lnSpc>
                <a:spcPct val="90000"/>
              </a:lnSpc>
              <a:spcBef>
                <a:spcPct val="0"/>
              </a:spcBef>
            </a:pPr>
            <a:r>
              <a:rPr lang="fi-FI" sz="200" smtClean="0"/>
              <a:t>Monet paperilaadut ja paperirullien koot täytyy kuormata yhdellä levellä paperirullalla ja yhdellä kapealla rullalla, joka tulee ensimmäisen päälle, jos halutaan käyttää rahdinkuljetusyksikön koko kantavuus hyödyksi.  Paperirullat toisessa tasossa estetään liikkumasta eteenpäin ja taaksepäin nostamalla yksiköitä rullien edessä ja takana.  Estämällä paperirullia kaatumasta eteenpäin tai taaksepäin toisessa tasossa rullat varmistetaan kiinnittämällä valjassidonta tai vaakasuuntainen ympärisidonta</a:t>
            </a:r>
            <a:r>
              <a:rPr lang="en-GB" sz="200" smtClean="0"/>
              <a:t>.  </a:t>
            </a:r>
          </a:p>
          <a:p>
            <a:pPr>
              <a:lnSpc>
                <a:spcPct val="90000"/>
              </a:lnSpc>
              <a:spcBef>
                <a:spcPct val="0"/>
              </a:spcBef>
            </a:pPr>
            <a:endParaRPr lang="sv-SE" sz="200" smtClean="0"/>
          </a:p>
          <a:p>
            <a:pPr>
              <a:lnSpc>
                <a:spcPct val="90000"/>
              </a:lnSpc>
              <a:spcBef>
                <a:spcPct val="0"/>
              </a:spcBef>
            </a:pPr>
            <a:r>
              <a:rPr lang="fi-FI" sz="200" smtClean="0"/>
              <a:t>Mutkittelevassa eli nk. siksak-kuvioisessa kuormauksessa saattaa muodostua suuri paketin hajoamisvaikutus.  Silloin kuorman kiinnitysjärjestely täytyy tehdä huolellisesti.  Estettäessä siksak-tyyppisesti tehdyn toisen tason rullien liikkuminen sivusuunnassa kovassa jarrutuksessa tai kiihdytyksessä ainakin yksi ympärisidonta kolmea kuormalohkoa kohti tarvitaan</a:t>
            </a:r>
            <a:r>
              <a:rPr lang="sv-SE" sz="200" smtClean="0"/>
              <a:t>.</a:t>
            </a:r>
          </a:p>
          <a:p>
            <a:pPr>
              <a:lnSpc>
                <a:spcPct val="90000"/>
              </a:lnSpc>
              <a:spcBef>
                <a:spcPct val="0"/>
              </a:spcBef>
            </a:pPr>
            <a:r>
              <a:rPr lang="en-GB" sz="200" smtClean="0"/>
              <a:t> </a:t>
            </a:r>
            <a:endParaRPr lang="sv-SE" sz="200" smtClean="0"/>
          </a:p>
          <a:p>
            <a:pPr>
              <a:lnSpc>
                <a:spcPct val="90000"/>
              </a:lnSpc>
              <a:spcBef>
                <a:spcPct val="0"/>
              </a:spcBef>
            </a:pPr>
            <a:endParaRPr lang="sv-SE" sz="200" smtClean="0"/>
          </a:p>
          <a:p>
            <a:pPr>
              <a:lnSpc>
                <a:spcPct val="90000"/>
              </a:lnSpc>
              <a:spcBef>
                <a:spcPct val="0"/>
              </a:spcBef>
            </a:pPr>
            <a:r>
              <a:rPr lang="en-GB" sz="200" smtClean="0"/>
              <a:t> </a:t>
            </a:r>
            <a:endParaRPr lang="sv-SE" sz="200" smtClean="0"/>
          </a:p>
          <a:p>
            <a:pPr>
              <a:lnSpc>
                <a:spcPct val="90000"/>
              </a:lnSpc>
              <a:spcBef>
                <a:spcPct val="0"/>
              </a:spcBef>
            </a:pPr>
            <a:r>
              <a:rPr lang="fi-FI" sz="200" b="1" i="1" smtClean="0"/>
              <a:t>Pystyssä olevien eri kokoisten paperirullien  kuormanvarmistus  rahdinkuljetusyksikössä, jossa seinät ovat lujia </a:t>
            </a:r>
          </a:p>
          <a:p>
            <a:pPr>
              <a:lnSpc>
                <a:spcPct val="90000"/>
              </a:lnSpc>
              <a:spcBef>
                <a:spcPct val="0"/>
              </a:spcBef>
            </a:pPr>
            <a:endParaRPr lang="en-GB" sz="200" b="1" i="1" smtClean="0"/>
          </a:p>
          <a:p>
            <a:pPr>
              <a:lnSpc>
                <a:spcPct val="90000"/>
              </a:lnSpc>
              <a:spcBef>
                <a:spcPct val="0"/>
              </a:spcBef>
            </a:pPr>
            <a:r>
              <a:rPr lang="fi-FI" sz="200" smtClean="0"/>
              <a:t>Myös vahvaseinäisissä rahdinkuljetusyksiköissä kuten konteissa täytyy paperirullia säännönmukaisesti kuormata siten, että ensimmäinen taso on korkea ja toinen taso on sen puolikas, jotta saadaan hyödynnettyä koko kantavuus.  Paperirullat, joiden halkaisija on suurempi kuin puolet rahdinkuljetusyksikön leveydestä, voidaan kuormata vain yhteen riviin, kun taas kapeammat rullat voidaan kuormata useampaan riviin</a:t>
            </a:r>
            <a:r>
              <a:rPr lang="en-GB" sz="200" smtClean="0"/>
              <a:t>. </a:t>
            </a:r>
          </a:p>
          <a:p>
            <a:pPr>
              <a:lnSpc>
                <a:spcPct val="90000"/>
              </a:lnSpc>
              <a:spcBef>
                <a:spcPct val="0"/>
              </a:spcBef>
            </a:pPr>
            <a:endParaRPr lang="en-GB" sz="200" smtClean="0"/>
          </a:p>
          <a:p>
            <a:pPr>
              <a:lnSpc>
                <a:spcPct val="90000"/>
              </a:lnSpc>
              <a:spcBef>
                <a:spcPct val="0"/>
              </a:spcBef>
            </a:pPr>
            <a:r>
              <a:rPr lang="fi-FI" sz="200" smtClean="0"/>
              <a:t>Kuorman painojakauman takia toinen taso sijoitetaan rahdinkuljetusyksikön keskelle.  Pohjataso kuormataan tiiviisti etuseinää vasten ja oven eteen jätetään tyhjää tilaa tuentamateriaalia varten</a:t>
            </a:r>
            <a:r>
              <a:rPr lang="en-GB" sz="200" smtClean="0"/>
              <a:t>. </a:t>
            </a:r>
          </a:p>
          <a:p>
            <a:pPr>
              <a:lnSpc>
                <a:spcPct val="90000"/>
              </a:lnSpc>
              <a:spcBef>
                <a:spcPct val="0"/>
              </a:spcBef>
            </a:pPr>
            <a:endParaRPr lang="sv-SE" sz="200" smtClean="0"/>
          </a:p>
          <a:p>
            <a:pPr>
              <a:lnSpc>
                <a:spcPct val="90000"/>
              </a:lnSpc>
              <a:spcBef>
                <a:spcPct val="0"/>
              </a:spcBef>
            </a:pPr>
            <a:r>
              <a:rPr lang="fi-FI" sz="200" smtClean="0"/>
              <a:t>Ylimmän tason eteen ja taakse sijoitetaan korkeat paperirullat.  Jos taas rullat ovat samankorkuisia, ylimmän tason etummaisen ja taaimmaisen rullalohkon alle asetetaan lava tai sälytyspuut.  Ylimmän tason paperirullien ja alimman tason taaimmaisen lohkon paperirullien kaatumisen estämiseksi voidaan käyttää ympärisidontaa</a:t>
            </a:r>
            <a:r>
              <a:rPr lang="sv-SE" sz="200" smtClean="0"/>
              <a:t>.</a:t>
            </a:r>
          </a:p>
          <a:p>
            <a:pPr>
              <a:lnSpc>
                <a:spcPct val="90000"/>
              </a:lnSpc>
              <a:spcBef>
                <a:spcPct val="0"/>
              </a:spcBef>
            </a:pPr>
            <a:r>
              <a:rPr lang="en-GB" sz="200" smtClean="0"/>
              <a:t> </a:t>
            </a:r>
            <a:endParaRPr lang="sv-SE" sz="200" smtClean="0"/>
          </a:p>
          <a:p>
            <a:pPr>
              <a:lnSpc>
                <a:spcPct val="90000"/>
              </a:lnSpc>
              <a:spcBef>
                <a:spcPct val="0"/>
              </a:spcBef>
            </a:pPr>
            <a:r>
              <a:rPr lang="fi-FI" sz="200" b="1" smtClean="0"/>
              <a:t>Pystyssä olevien halkaisijaltaan suurien paperirullien pakkaaminen ja kuormanvarmistus yhteen tai useampaan tasoon vahvaseinäisessä rahdinkuljetusyksikössä</a:t>
            </a:r>
          </a:p>
          <a:p>
            <a:pPr>
              <a:lnSpc>
                <a:spcPct val="90000"/>
              </a:lnSpc>
              <a:spcBef>
                <a:spcPct val="0"/>
              </a:spcBef>
            </a:pPr>
            <a:r>
              <a:rPr lang="fi-FI" sz="200" smtClean="0"/>
              <a:t>Kun paperirullien halkaisija on suurempi kuin rahdinkuljetusyksikön leveys, rullat voidaan kuormata vain yhteen riviin.  Rahdinkuljetusyksikön pituuden maksimihyödyn saamiseksi rullat voidaan kuormata tiiviisti siksak-muotoon alkaen rahdinkuljetusyksikön etuseinästä. Samalla paperirullat saavat tukea vähintään kolmeen kohtaan.  Takana olevat rullat voidaan varmistaa käyttämällä ahtaussäkkiä kahden viimeisen lohkon välissä ja muuta täytemateriaalia viimeisen lohkon ja oven välissä.  Kontissa tuenta täytyy tehdä vasten vasenta ovea.  Huom! Älä käytä ilmatäytteistä täytemateriaalia suoraan ovea vasten</a:t>
            </a:r>
            <a:r>
              <a:rPr lang="en-GB" sz="200" smtClean="0"/>
              <a:t>.  </a:t>
            </a:r>
          </a:p>
          <a:p>
            <a:pPr>
              <a:lnSpc>
                <a:spcPct val="90000"/>
              </a:lnSpc>
              <a:spcBef>
                <a:spcPct val="0"/>
              </a:spcBef>
            </a:pPr>
            <a:endParaRPr lang="en-GB" sz="200" smtClean="0"/>
          </a:p>
          <a:p>
            <a:pPr>
              <a:lnSpc>
                <a:spcPct val="90000"/>
              </a:lnSpc>
              <a:spcBef>
                <a:spcPct val="0"/>
              </a:spcBef>
            </a:pPr>
            <a:r>
              <a:rPr lang="fi-FI" sz="200" smtClean="0"/>
              <a:t>Kuorman painojakauman takia toinen taso täytyy sijoittaa rahdinkuljetusyksikön keskelle.  Ylimmän tason ensimmäiseen ja viimeiseen lohkoon sijoitetaan korkeat paperirullat. Jos paperirullat ovat samankorkuisia ensimmäisen ja viimeisen lohkon rullien alle sijoitetaan lava tai sälytyspu</a:t>
            </a:r>
            <a:r>
              <a:rPr lang="en-GB" sz="200" smtClean="0"/>
              <a:t>ut. </a:t>
            </a:r>
          </a:p>
          <a:p>
            <a:pPr>
              <a:lnSpc>
                <a:spcPct val="90000"/>
              </a:lnSpc>
              <a:spcBef>
                <a:spcPct val="0"/>
              </a:spcBef>
            </a:pPr>
            <a:endParaRPr lang="en-GB" sz="200" smtClean="0"/>
          </a:p>
          <a:p>
            <a:pPr>
              <a:lnSpc>
                <a:spcPct val="90000"/>
              </a:lnSpc>
              <a:spcBef>
                <a:spcPct val="0"/>
              </a:spcBef>
            </a:pPr>
            <a:endParaRPr lang="en-GB" sz="200" smtClean="0"/>
          </a:p>
          <a:p>
            <a:pPr>
              <a:lnSpc>
                <a:spcPct val="90000"/>
              </a:lnSpc>
              <a:spcBef>
                <a:spcPct val="0"/>
              </a:spcBef>
            </a:pPr>
            <a:r>
              <a:rPr lang="fi-FI" sz="200" b="1" i="1" smtClean="0"/>
              <a:t>Vaaka-asennossa olevien eri kokoisten paperirullien pakkaaminen ja kuormanvarmistus rahdinkuljetusyksikössä, jossa seinät eivät ole lujia</a:t>
            </a:r>
            <a:endParaRPr lang="fi-FI" sz="200" smtClean="0"/>
          </a:p>
          <a:p>
            <a:pPr>
              <a:lnSpc>
                <a:spcPct val="90000"/>
              </a:lnSpc>
              <a:spcBef>
                <a:spcPct val="0"/>
              </a:spcBef>
            </a:pPr>
            <a:r>
              <a:rPr lang="fi-FI" sz="200" smtClean="0"/>
              <a:t>Jos asiakas vaatii, paperirullat voidaan kuljettaa vaaka-asennossa.  Rullat on kuormattava kuormatilaan poikittain.  Rullia voidaan lastata myös toistensa päälle, jolloin saadaan useita tasoja. Pohjataso on sijoitettava tiiviisti etupäätyä vasten ja jokainen paperirulla on varmistettava kiilalla käsittelyn helpottamiseksi.  Rahdinkuljetusyksikön takaosassa olevat paperirullat täytyy varmistaa taaksepäin tapahtuvaa liikettä vastaan huolellisesti kiinnitetyillä kiiloilla, joiden korkeus on puolet paperirullan säteen pituudesta. Rautatiekuljetuksessa kiilojen korkeus täytyy olla vähintään 20 cm halkaisijaltaan yli 80 cm paperirullille</a:t>
            </a:r>
            <a:r>
              <a:rPr lang="sv-SE" sz="200" smtClean="0"/>
              <a:t>. </a:t>
            </a:r>
          </a:p>
          <a:p>
            <a:pPr>
              <a:lnSpc>
                <a:spcPct val="90000"/>
              </a:lnSpc>
              <a:spcBef>
                <a:spcPct val="0"/>
              </a:spcBef>
            </a:pPr>
            <a:endParaRPr lang="en-GB" sz="200" smtClean="0"/>
          </a:p>
          <a:p>
            <a:pPr>
              <a:lnSpc>
                <a:spcPct val="90000"/>
              </a:lnSpc>
              <a:spcBef>
                <a:spcPct val="0"/>
              </a:spcBef>
            </a:pPr>
            <a:r>
              <a:rPr lang="fi-FI" sz="200" smtClean="0"/>
              <a:t>Ylimmän tason paperirullat tulee varmistaa rahdinkuljetusyksikössä eteenpäin tapahtuvaa liikettä vastaan siten, että ensimmäinen rulla jokaisessa rivissä kiinnitetään alemman tason rullaan ympärisidonnalla. Kaatumista estävä kuormanvarmistus tai toisen tason rullien liukumisen esto tulee suunnitella perusmenetelmien avulla</a:t>
            </a:r>
            <a:r>
              <a:rPr lang="en-GB" sz="200" smtClean="0"/>
              <a:t>.  </a:t>
            </a:r>
            <a:endParaRPr lang="sv-SE" sz="200" smtClean="0"/>
          </a:p>
          <a:p>
            <a:pPr>
              <a:lnSpc>
                <a:spcPct val="90000"/>
              </a:lnSpc>
              <a:spcBef>
                <a:spcPct val="0"/>
              </a:spcBef>
            </a:pPr>
            <a:endParaRPr lang="sv-SE" sz="200" smtClean="0"/>
          </a:p>
          <a:p>
            <a:pPr>
              <a:lnSpc>
                <a:spcPct val="90000"/>
              </a:lnSpc>
              <a:spcBef>
                <a:spcPct val="0"/>
              </a:spcBef>
            </a:pPr>
            <a:r>
              <a:rPr lang="en-GB" sz="200" smtClean="0"/>
              <a:t> </a:t>
            </a:r>
          </a:p>
          <a:p>
            <a:pPr>
              <a:lnSpc>
                <a:spcPct val="90000"/>
              </a:lnSpc>
              <a:spcBef>
                <a:spcPct val="0"/>
              </a:spcBef>
            </a:pPr>
            <a:r>
              <a:rPr lang="fi-FI" sz="200" b="1" i="1" smtClean="0"/>
              <a:t>Vaaka-asennossa olevien eri kokoisten paperirullien pakkaaminen ja kuormanvarmistus rahdinkuljetusyksikössä, jossa seinät ovat lujia</a:t>
            </a:r>
            <a:endParaRPr lang="fi-FI" sz="200" smtClean="0"/>
          </a:p>
          <a:p>
            <a:pPr>
              <a:lnSpc>
                <a:spcPct val="90000"/>
              </a:lnSpc>
              <a:spcBef>
                <a:spcPct val="0"/>
              </a:spcBef>
            </a:pPr>
            <a:r>
              <a:rPr lang="fi-FI" sz="200" smtClean="0"/>
              <a:t>Kun paperirullat kuormataan lujaseinäiseen kuormatilaan vaaka-asentoon, seiniä voi käyttää kuormanvarmistukseen. Rullat asetetaan sivuseiniä vasten ja keskelle jää mahdollisesti tyhjää tilaa, joka täytetään esimerkiksi ahtaussäkillä.  Myös tyhjiä lavoja tai tuentaestimiä voi käyttää.  Rullat varmistetaan pitkittäissuunnassa samalla tavalla kuten mainittiin edellisessä kohdassa</a:t>
            </a:r>
            <a:r>
              <a:rPr lang="sv-SE" sz="200" smtClean="0"/>
              <a:t> ”</a:t>
            </a:r>
            <a:r>
              <a:rPr lang="fi-FI" sz="200" b="1" i="1" smtClean="0"/>
              <a:t>Vaaka-asennossa olevien eri kokoisten paperirullien pakkaaminen ja kuormanvarmistus rahdinkuljetusyksikössä, jossa seinät eivät ole lujia”</a:t>
            </a:r>
            <a:endParaRPr lang="fi-FI" sz="200" smtClean="0"/>
          </a:p>
          <a:p>
            <a:pPr>
              <a:lnSpc>
                <a:spcPct val="90000"/>
              </a:lnSpc>
              <a:spcBef>
                <a:spcPct val="0"/>
              </a:spcBef>
            </a:pPr>
            <a:endParaRPr lang="sv-SE" sz="200" smtClean="0"/>
          </a:p>
          <a:p>
            <a:pPr>
              <a:lnSpc>
                <a:spcPct val="90000"/>
              </a:lnSpc>
              <a:spcBef>
                <a:spcPct val="0"/>
              </a:spcBef>
            </a:pPr>
            <a:endParaRPr lang="sv-SE" sz="200" smtClean="0"/>
          </a:p>
          <a:p>
            <a:pPr>
              <a:lnSpc>
                <a:spcPct val="90000"/>
              </a:lnSpc>
              <a:spcBef>
                <a:spcPct val="0"/>
              </a:spcBef>
            </a:pPr>
            <a:r>
              <a:rPr lang="en-GB" sz="200" smtClean="0"/>
              <a:t> </a:t>
            </a:r>
            <a:endParaRPr lang="sv-SE" sz="200" smtClean="0"/>
          </a:p>
          <a:p>
            <a:pPr>
              <a:lnSpc>
                <a:spcPct val="90000"/>
              </a:lnSpc>
              <a:spcBef>
                <a:spcPct val="0"/>
              </a:spcBef>
            </a:pPr>
            <a:r>
              <a:rPr lang="fi-FI" sz="200" b="1" i="1" smtClean="0"/>
              <a:t>Lavayksikössä olevien paperiarkkien  pakkaaminen ja kuormanvarmistus  yhteen ja puoleen</a:t>
            </a:r>
            <a:r>
              <a:rPr lang="en-GB" sz="200" b="1" i="1" smtClean="0"/>
              <a:t> </a:t>
            </a:r>
            <a:r>
              <a:rPr lang="fi-FI" sz="200" b="1" i="1" smtClean="0"/>
              <a:t>kerrokseen rahdinkuljetusyksikössä, jossa ei ole vahvoja seiniä </a:t>
            </a:r>
          </a:p>
          <a:p>
            <a:pPr>
              <a:lnSpc>
                <a:spcPct val="90000"/>
              </a:lnSpc>
              <a:spcBef>
                <a:spcPct val="0"/>
              </a:spcBef>
            </a:pPr>
            <a:r>
              <a:rPr lang="fi-FI" sz="200" smtClean="0"/>
              <a:t>Poikittaissuunnassa kaatumisen riskin vähentämiseksi lavayksiköt on kuormataan mielellään pidempi sivu rahdinkuljetusyksikön poikittaissuunnassa. Jos rahdinkuljetusyksikkö kuormataan paperiarkkikuormalla kantavuusrajaan saakka, on tarpeellista useimmille lavadimensioille asettaa tietty määrä lavoja toiseen tasoon.  Pohjatason lavayksiköt sijoitetaan tiiviisti etuseinää vasten, jolloin estetään ensimmäisen tason liikkuminen eteenpäin.  Kuorman liikkuminen taaksepäin estetään täyttämällä viimeisen lavayksikön ja takaseinän (oven) välinen tila tyhjillä lavoilla</a:t>
            </a:r>
            <a:r>
              <a:rPr lang="en-GB" sz="200" smtClean="0"/>
              <a:t>. </a:t>
            </a:r>
            <a:endParaRPr lang="en-GB" sz="200" i="1" smtClean="0"/>
          </a:p>
          <a:p>
            <a:pPr>
              <a:lnSpc>
                <a:spcPct val="90000"/>
              </a:lnSpc>
              <a:spcBef>
                <a:spcPct val="0"/>
              </a:spcBef>
            </a:pPr>
            <a:r>
              <a:rPr lang="en-GB" sz="200" smtClean="0"/>
              <a:t> </a:t>
            </a:r>
            <a:endParaRPr lang="sv-SE" sz="200" smtClean="0"/>
          </a:p>
          <a:p>
            <a:pPr>
              <a:lnSpc>
                <a:spcPct val="90000"/>
              </a:lnSpc>
              <a:spcBef>
                <a:spcPct val="0"/>
              </a:spcBef>
            </a:pPr>
            <a:r>
              <a:rPr lang="fi-FI" sz="200" smtClean="0"/>
              <a:t>Jos lavayksiköitä ei saa tiiviisti kuormattua sivuseinien väliin, niiden liukuminen ja kaatuminen poikittain täytyy estää tuennalla ja/tai sidonnalla kuormavarmistuksen perusmenetelmien mukaan.  Jos rahdinkuljetusyksikön kuorman painojakauma sallii, myös toisen kerroksen lavayksiköt tulisi sijoittaa tiiiviisti etuseinää vasten. Jos lavayksiköt täytyy sijoittaa rahdinkuljetusyksikön keskiosaan, niiden liikkuminen eteenpäin voidaan estää valjassidonnalla, joka tulee tehdä lavayksikön yli, jolloin estetään kuorman vahingoittuminen. Vaihtoehtoisesti kova pahvi voidaan sijoittaa lavojen väliin alemmassa kerroksessa. Pahvin tulee olla riittävän korkea, jotta se antaa riittävää tukea ylemmän tason lavayksiköille. Jos rahdinkuljetusyksikkö kuljetetaan rautateitse, tarvitaan luja tuenta estämään lavayksiköiden liikkuminen taaksepäin. Ylimmän tason lavayksiköt estetään liikkumasta poikittain kuormanvarmistuksen perusmenetelmiä käyttäen</a:t>
            </a:r>
            <a:r>
              <a:rPr lang="en-GB" sz="200" smtClean="0"/>
              <a:t>. </a:t>
            </a:r>
          </a:p>
          <a:p>
            <a:pPr>
              <a:lnSpc>
                <a:spcPct val="90000"/>
              </a:lnSpc>
              <a:spcBef>
                <a:spcPct val="0"/>
              </a:spcBef>
            </a:pPr>
            <a:endParaRPr lang="en-GB" sz="200" smtClean="0"/>
          </a:p>
          <a:p>
            <a:pPr>
              <a:lnSpc>
                <a:spcPct val="90000"/>
              </a:lnSpc>
              <a:spcBef>
                <a:spcPct val="0"/>
              </a:spcBef>
            </a:pPr>
            <a:endParaRPr lang="en-GB" sz="200" smtClean="0"/>
          </a:p>
          <a:p>
            <a:pPr>
              <a:lnSpc>
                <a:spcPct val="90000"/>
              </a:lnSpc>
              <a:spcBef>
                <a:spcPct val="0"/>
              </a:spcBef>
            </a:pPr>
            <a:r>
              <a:rPr lang="fi-FI" sz="200" b="1" smtClean="0"/>
              <a:t>Lavayksiköissä olevien paperiarkkien pakkaaminen ja varmistaminen yhteen ja puoleen kerrokseen rahdinkuljetusyksikössä, jossa on vahvat seinät </a:t>
            </a:r>
          </a:p>
          <a:p>
            <a:pPr>
              <a:lnSpc>
                <a:spcPct val="90000"/>
              </a:lnSpc>
              <a:spcBef>
                <a:spcPct val="0"/>
              </a:spcBef>
            </a:pPr>
            <a:endParaRPr lang="sv-SE" sz="200" smtClean="0"/>
          </a:p>
          <a:p>
            <a:pPr>
              <a:lnSpc>
                <a:spcPct val="90000"/>
              </a:lnSpc>
              <a:spcBef>
                <a:spcPct val="0"/>
              </a:spcBef>
            </a:pPr>
            <a:r>
              <a:rPr lang="fi-FI" sz="200" smtClean="0"/>
              <a:t>Rahdinkuljetusyksikön vahvoja seiniä voidaan käyttää kuorman tukemiseen poikittaissuunnassa.  Lavayksiköt kuormataan tiiviisti seiniä vasten ja mahdollinen tyhjä tila jätetään keskelle. Jos lavayksiköt eivät ole neliön muotoisia, tyhjä tila täytyy sijoittaa oikealle ja vasemmalle sivulle siten, että kuorman painopiste on poikittaissuunnassa keskellä rahdinkuljetusyksikköä. Sivuilla oleva tyhjä tila voidaan täyttää ahtaussäkeillä, tyhjillä lavoilla tai estimillä.  Jos käytetään ahtaussäkkiä, voi olla tarpeellista käyttää myös kuitulevyä suojaamaan ahtaussäkkejä teräviltä kulmilta</a:t>
            </a:r>
            <a:r>
              <a:rPr lang="en-GB" sz="200" smtClean="0"/>
              <a:t>. </a:t>
            </a:r>
            <a:endParaRPr lang="sv-SE" sz="200" smtClean="0"/>
          </a:p>
          <a:p>
            <a:pPr>
              <a:lnSpc>
                <a:spcPct val="90000"/>
              </a:lnSpc>
              <a:spcBef>
                <a:spcPct val="0"/>
              </a:spcBef>
            </a:pPr>
            <a:endParaRPr lang="en-GB" sz="200" smtClean="0"/>
          </a:p>
          <a:p>
            <a:pPr>
              <a:lnSpc>
                <a:spcPct val="90000"/>
              </a:lnSpc>
              <a:spcBef>
                <a:spcPct val="0"/>
              </a:spcBef>
            </a:pPr>
            <a:r>
              <a:rPr lang="fi-FI" sz="200" smtClean="0"/>
              <a:t>Pohjakerros tulisi kuormata tiiviisti etuseinää vasten ja mahdollinen tyhjä tila oven edessä tulisi täyttää tuennalla.  Ylimmässä kerroksessa olevat lavayksiköt voidaan estää liikkumasta eteenpäin ja taaksepäin pahvin avulla ja pystysuuntaisella ympärisidonnalla.  Rautatiekuljetuksessa tuenta molempiin suuntiin on tarpeellinen</a:t>
            </a:r>
            <a:r>
              <a:rPr lang="en-GB" sz="200" smtClean="0"/>
              <a:t>. </a:t>
            </a:r>
            <a:endParaRPr lang="sv-SE" sz="200" smtClean="0"/>
          </a:p>
          <a:p>
            <a:pPr>
              <a:lnSpc>
                <a:spcPct val="90000"/>
              </a:lnSpc>
              <a:spcBef>
                <a:spcPct val="0"/>
              </a:spcBef>
            </a:pPr>
            <a:endParaRPr lang="sv-SE" sz="200" smtClean="0"/>
          </a:p>
        </p:txBody>
      </p:sp>
      <p:sp>
        <p:nvSpPr>
          <p:cNvPr id="19459" name="Dian numeron paikkamerkki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14EAACE1-3FF8-4411-B1EE-B127FE33C2F6}" type="slidenum">
              <a:rPr lang="en-US"/>
              <a:pPr fontAlgn="base">
                <a:spcBef>
                  <a:spcPct val="0"/>
                </a:spcBef>
                <a:spcAft>
                  <a:spcPct val="0"/>
                </a:spcAft>
                <a:defRPr/>
              </a:pPr>
              <a:t>30</a:t>
            </a:fld>
            <a:endParaRPr lang="en-US"/>
          </a:p>
        </p:txBody>
      </p:sp>
    </p:spTree>
    <p:extLst>
      <p:ext uri="{BB962C8B-B14F-4D97-AF65-F5344CB8AC3E}">
        <p14:creationId xmlns:p14="http://schemas.microsoft.com/office/powerpoint/2010/main" val="41099631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Dian kuvan paikkamerkki 1"/>
          <p:cNvSpPr>
            <a:spLocks noGrp="1" noRot="1" noChangeAspect="1" noTextEdit="1"/>
          </p:cNvSpPr>
          <p:nvPr>
            <p:ph type="sldImg"/>
          </p:nvPr>
        </p:nvSpPr>
        <p:spPr bwMode="auto">
          <a:noFill/>
          <a:ln>
            <a:solidFill>
              <a:srgbClr val="000000"/>
            </a:solidFill>
            <a:miter lim="800000"/>
            <a:headEnd/>
            <a:tailEnd/>
          </a:ln>
        </p:spPr>
      </p:sp>
      <p:sp>
        <p:nvSpPr>
          <p:cNvPr id="33794" name="Huomautusten paikkamerkki 2"/>
          <p:cNvSpPr>
            <a:spLocks noGrp="1"/>
          </p:cNvSpPr>
          <p:nvPr>
            <p:ph type="body" idx="1"/>
          </p:nvPr>
        </p:nvSpPr>
        <p:spPr bwMode="auto">
          <a:noFill/>
        </p:spPr>
        <p:txBody>
          <a:bodyPr wrap="square" numCol="1" anchor="t" anchorCtr="0" compatLnSpc="1">
            <a:prstTxWarp prst="textNoShape">
              <a:avLst/>
            </a:prstTxWarp>
          </a:bodyPr>
          <a:lstStyle/>
          <a:p>
            <a:pPr>
              <a:lnSpc>
                <a:spcPct val="80000"/>
              </a:lnSpc>
            </a:pPr>
            <a:r>
              <a:rPr lang="fi-FI" sz="800" b="1" dirty="0" smtClean="0"/>
              <a:t>Kuormanvarmistus rautatiekuljetuksissa</a:t>
            </a:r>
          </a:p>
          <a:p>
            <a:pPr>
              <a:lnSpc>
                <a:spcPct val="80000"/>
              </a:lnSpc>
            </a:pPr>
            <a:endParaRPr lang="fi-FI" sz="800" b="1" dirty="0" smtClean="0"/>
          </a:p>
          <a:p>
            <a:pPr>
              <a:lnSpc>
                <a:spcPct val="80000"/>
              </a:lnSpc>
            </a:pPr>
            <a:r>
              <a:rPr lang="fi-FI" sz="800" b="1" i="1" dirty="0" smtClean="0"/>
              <a:t>Rautatiekuljetuksen tyypillisiä tekijöitä</a:t>
            </a:r>
            <a:r>
              <a:rPr lang="fi-FI" sz="800" b="1" dirty="0" smtClean="0"/>
              <a:t> </a:t>
            </a:r>
          </a:p>
          <a:p>
            <a:pPr>
              <a:lnSpc>
                <a:spcPct val="80000"/>
              </a:lnSpc>
            </a:pPr>
            <a:endParaRPr lang="fi-FI" sz="800" dirty="0" smtClean="0"/>
          </a:p>
          <a:p>
            <a:pPr>
              <a:lnSpc>
                <a:spcPct val="80000"/>
              </a:lnSpc>
            </a:pPr>
            <a:r>
              <a:rPr lang="fi-FI" sz="800" dirty="0" smtClean="0"/>
              <a:t>Rautatiekuljetukseen liittyviä tyypillisiä tekijöitä ovat:</a:t>
            </a:r>
          </a:p>
          <a:p>
            <a:pPr eaLnBrk="1" hangingPunct="1">
              <a:lnSpc>
                <a:spcPct val="80000"/>
              </a:lnSpc>
              <a:buFontTx/>
              <a:buChar char="-"/>
            </a:pPr>
            <a:r>
              <a:rPr lang="en-US" sz="1400" dirty="0" err="1" smtClean="0"/>
              <a:t>Eteenpäin</a:t>
            </a:r>
            <a:r>
              <a:rPr lang="en-US" sz="1400" dirty="0" smtClean="0"/>
              <a:t> </a:t>
            </a:r>
            <a:r>
              <a:rPr lang="en-US" sz="1400" dirty="0" err="1" smtClean="0"/>
              <a:t>ja</a:t>
            </a:r>
            <a:r>
              <a:rPr lang="en-US" sz="1400" dirty="0" smtClean="0"/>
              <a:t> </a:t>
            </a:r>
            <a:r>
              <a:rPr lang="en-US" sz="1400" dirty="0" err="1" smtClean="0"/>
              <a:t>taaksepäin</a:t>
            </a:r>
            <a:r>
              <a:rPr lang="en-US" sz="1400" dirty="0" smtClean="0"/>
              <a:t> </a:t>
            </a:r>
            <a:r>
              <a:rPr lang="en-US" sz="1400" dirty="0" err="1" smtClean="0"/>
              <a:t>vaikuttavat</a:t>
            </a:r>
            <a:r>
              <a:rPr lang="en-US" sz="1400" dirty="0" smtClean="0"/>
              <a:t> </a:t>
            </a:r>
            <a:r>
              <a:rPr lang="en-US" sz="1400" dirty="0" err="1" smtClean="0"/>
              <a:t>voimat</a:t>
            </a:r>
            <a:r>
              <a:rPr lang="en-US" sz="1400" dirty="0" smtClean="0"/>
              <a:t> </a:t>
            </a:r>
            <a:r>
              <a:rPr lang="en-US" sz="1400" dirty="0" err="1" smtClean="0"/>
              <a:t>voivat</a:t>
            </a:r>
            <a:r>
              <a:rPr lang="en-US" sz="1400" dirty="0" smtClean="0"/>
              <a:t> olla </a:t>
            </a:r>
            <a:r>
              <a:rPr lang="en-US" sz="1400" dirty="0" err="1" smtClean="0"/>
              <a:t>suuria</a:t>
            </a:r>
            <a:r>
              <a:rPr lang="en-US" sz="1400" dirty="0" smtClean="0"/>
              <a:t>.  </a:t>
            </a:r>
            <a:r>
              <a:rPr lang="en-US" sz="1400" dirty="0" err="1" smtClean="0"/>
              <a:t>Voimat</a:t>
            </a:r>
            <a:r>
              <a:rPr lang="en-US" sz="1400" dirty="0" smtClean="0"/>
              <a:t> </a:t>
            </a:r>
            <a:r>
              <a:rPr lang="en-US" sz="1400" dirty="0" err="1" smtClean="0"/>
              <a:t>muodostuvat</a:t>
            </a:r>
            <a:r>
              <a:rPr lang="en-US" sz="1400" dirty="0" smtClean="0"/>
              <a:t> </a:t>
            </a:r>
            <a:r>
              <a:rPr lang="en-US" sz="1400" dirty="0" err="1" smtClean="0"/>
              <a:t>junan</a:t>
            </a:r>
            <a:r>
              <a:rPr lang="en-US" sz="1400" dirty="0" smtClean="0"/>
              <a:t> </a:t>
            </a:r>
            <a:r>
              <a:rPr lang="en-US" sz="1400" dirty="0" err="1" smtClean="0"/>
              <a:t>kokoamisessa</a:t>
            </a:r>
            <a:r>
              <a:rPr lang="en-US" sz="1400" dirty="0" smtClean="0"/>
              <a:t> </a:t>
            </a:r>
            <a:r>
              <a:rPr lang="en-US" sz="1400" dirty="0" err="1" smtClean="0"/>
              <a:t>aiheutuvista</a:t>
            </a:r>
            <a:r>
              <a:rPr lang="en-US" sz="1400" dirty="0" smtClean="0"/>
              <a:t> </a:t>
            </a:r>
            <a:r>
              <a:rPr lang="en-US" sz="1400" dirty="0" err="1" smtClean="0"/>
              <a:t>vaunujen</a:t>
            </a:r>
            <a:r>
              <a:rPr lang="en-US" sz="1400" dirty="0" smtClean="0"/>
              <a:t> </a:t>
            </a:r>
            <a:r>
              <a:rPr lang="en-US" sz="1400" dirty="0" err="1" smtClean="0"/>
              <a:t>törmäyksistä</a:t>
            </a:r>
            <a:r>
              <a:rPr lang="en-US" sz="1400" dirty="0" smtClean="0"/>
              <a:t>  </a:t>
            </a:r>
            <a:r>
              <a:rPr lang="en-US" sz="1400" dirty="0" err="1" smtClean="0"/>
              <a:t>ja</a:t>
            </a:r>
            <a:r>
              <a:rPr lang="en-US" sz="1400" dirty="0" smtClean="0"/>
              <a:t> </a:t>
            </a:r>
            <a:r>
              <a:rPr lang="en-US" sz="1400" dirty="0" err="1" smtClean="0"/>
              <a:t>junan</a:t>
            </a:r>
            <a:r>
              <a:rPr lang="en-US" sz="1400" dirty="0" smtClean="0"/>
              <a:t> </a:t>
            </a:r>
            <a:r>
              <a:rPr lang="en-US" sz="1400" dirty="0" err="1" smtClean="0"/>
              <a:t>liikkuessa</a:t>
            </a:r>
            <a:r>
              <a:rPr lang="en-US" sz="1400" dirty="0" smtClean="0"/>
              <a:t> </a:t>
            </a:r>
            <a:r>
              <a:rPr lang="en-US" sz="1400" dirty="0" err="1" smtClean="0"/>
              <a:t>myös</a:t>
            </a:r>
            <a:r>
              <a:rPr lang="en-US" sz="1400" dirty="0" smtClean="0"/>
              <a:t> </a:t>
            </a:r>
            <a:r>
              <a:rPr lang="en-US" sz="1400" dirty="0" err="1" smtClean="0"/>
              <a:t>jarrutuksesta</a:t>
            </a:r>
            <a:r>
              <a:rPr lang="en-US" sz="1400" dirty="0" smtClean="0"/>
              <a:t>. </a:t>
            </a:r>
            <a:r>
              <a:rPr lang="fi-FI" sz="800" dirty="0" smtClean="0"/>
              <a:t>Rautatiekuljetuksissa tärinät ja pitkittäiset voimat vaikuttavat enemmän kuin muilla kuljetusmuodoilla. </a:t>
            </a:r>
            <a:endParaRPr lang="en-US" sz="1400" dirty="0" smtClean="0"/>
          </a:p>
          <a:p>
            <a:pPr eaLnBrk="1" hangingPunct="1">
              <a:lnSpc>
                <a:spcPct val="80000"/>
              </a:lnSpc>
              <a:buFontTx/>
              <a:buChar char="-"/>
            </a:pPr>
            <a:r>
              <a:rPr lang="en-US" sz="1400" dirty="0" err="1" smtClean="0"/>
              <a:t>Poikittaissuuntaiset</a:t>
            </a:r>
            <a:r>
              <a:rPr lang="en-US" sz="1400" dirty="0" smtClean="0"/>
              <a:t> </a:t>
            </a:r>
            <a:r>
              <a:rPr lang="en-US" sz="1400" dirty="0" err="1" smtClean="0"/>
              <a:t>voimat</a:t>
            </a:r>
            <a:r>
              <a:rPr lang="en-US" sz="1400" dirty="0" smtClean="0"/>
              <a:t> </a:t>
            </a:r>
            <a:r>
              <a:rPr lang="en-US" sz="1400" dirty="0" err="1" smtClean="0"/>
              <a:t>voivat</a:t>
            </a:r>
            <a:r>
              <a:rPr lang="en-US" sz="1400" dirty="0" smtClean="0"/>
              <a:t> olla </a:t>
            </a:r>
            <a:r>
              <a:rPr lang="en-US" sz="1400" dirty="0" err="1" smtClean="0"/>
              <a:t>myös</a:t>
            </a:r>
            <a:r>
              <a:rPr lang="en-US" sz="1400" dirty="0" smtClean="0"/>
              <a:t> </a:t>
            </a:r>
            <a:r>
              <a:rPr lang="en-US" sz="1400" dirty="0" err="1" smtClean="0"/>
              <a:t>suuria</a:t>
            </a:r>
            <a:r>
              <a:rPr lang="en-US" sz="1400" dirty="0" smtClean="0"/>
              <a:t> </a:t>
            </a:r>
            <a:r>
              <a:rPr lang="en-US" sz="1400" dirty="0" err="1" smtClean="0"/>
              <a:t>ja</a:t>
            </a:r>
            <a:r>
              <a:rPr lang="en-US" sz="1400" dirty="0" smtClean="0"/>
              <a:t> ne </a:t>
            </a:r>
            <a:r>
              <a:rPr lang="en-US" sz="1400" dirty="0" err="1" smtClean="0"/>
              <a:t>johtuvat</a:t>
            </a:r>
            <a:r>
              <a:rPr lang="en-US" sz="1400" dirty="0" smtClean="0"/>
              <a:t> </a:t>
            </a:r>
            <a:r>
              <a:rPr lang="en-US" sz="1400" dirty="0" err="1" smtClean="0"/>
              <a:t>vaunujen</a:t>
            </a:r>
            <a:r>
              <a:rPr lang="en-US" sz="1400" dirty="0" smtClean="0"/>
              <a:t> </a:t>
            </a:r>
            <a:r>
              <a:rPr lang="en-US" sz="1400" dirty="0" err="1" smtClean="0"/>
              <a:t>heilahtelusta</a:t>
            </a:r>
            <a:r>
              <a:rPr lang="en-US" sz="1400" dirty="0" smtClean="0"/>
              <a:t> </a:t>
            </a:r>
            <a:r>
              <a:rPr lang="en-US" sz="1400" dirty="0" err="1" smtClean="0"/>
              <a:t>kuljetuksen</a:t>
            </a:r>
            <a:r>
              <a:rPr lang="en-US" sz="1400" dirty="0" smtClean="0"/>
              <a:t> </a:t>
            </a:r>
            <a:r>
              <a:rPr lang="en-US" sz="1400" dirty="0" err="1" smtClean="0"/>
              <a:t>aikana</a:t>
            </a:r>
            <a:r>
              <a:rPr lang="en-US" sz="1400" dirty="0" smtClean="0"/>
              <a:t>.</a:t>
            </a:r>
          </a:p>
          <a:p>
            <a:pPr eaLnBrk="1" hangingPunct="1">
              <a:lnSpc>
                <a:spcPct val="80000"/>
              </a:lnSpc>
              <a:buFontTx/>
              <a:buChar char="-"/>
            </a:pPr>
            <a:r>
              <a:rPr lang="en-US" sz="1400" dirty="0" err="1" smtClean="0"/>
              <a:t>Pitkät</a:t>
            </a:r>
            <a:r>
              <a:rPr lang="en-US" sz="1400" dirty="0" smtClean="0"/>
              <a:t> </a:t>
            </a:r>
            <a:r>
              <a:rPr lang="en-US" sz="1400" dirty="0" err="1" smtClean="0"/>
              <a:t>kuljetusmatkat</a:t>
            </a:r>
            <a:r>
              <a:rPr lang="en-US" sz="1400" dirty="0" smtClean="0"/>
              <a:t> </a:t>
            </a:r>
            <a:r>
              <a:rPr lang="en-US" sz="1400" dirty="0" err="1" smtClean="0"/>
              <a:t>aiheuttavat</a:t>
            </a:r>
            <a:r>
              <a:rPr lang="en-US" sz="1400" dirty="0" smtClean="0"/>
              <a:t> </a:t>
            </a:r>
            <a:r>
              <a:rPr lang="en-US" sz="1400" dirty="0" err="1" smtClean="0"/>
              <a:t>pitkään</a:t>
            </a:r>
            <a:r>
              <a:rPr lang="en-US" sz="1400" dirty="0" smtClean="0"/>
              <a:t> </a:t>
            </a:r>
            <a:r>
              <a:rPr lang="en-US" sz="1400" dirty="0" err="1" smtClean="0"/>
              <a:t>kestävät</a:t>
            </a:r>
            <a:r>
              <a:rPr lang="en-US" sz="1400" dirty="0" smtClean="0"/>
              <a:t> </a:t>
            </a:r>
            <a:r>
              <a:rPr lang="en-US" sz="1400" dirty="0" err="1" smtClean="0"/>
              <a:t>kuormaan</a:t>
            </a:r>
            <a:r>
              <a:rPr lang="en-US" sz="1400" dirty="0" smtClean="0"/>
              <a:t> </a:t>
            </a:r>
            <a:r>
              <a:rPr lang="en-US" sz="1400" dirty="0" err="1" smtClean="0"/>
              <a:t>kohdistuvat</a:t>
            </a:r>
            <a:r>
              <a:rPr lang="en-US" sz="1400" dirty="0" smtClean="0"/>
              <a:t> </a:t>
            </a:r>
            <a:r>
              <a:rPr lang="en-US" sz="1400" dirty="0" err="1" smtClean="0"/>
              <a:t>rasitukset</a:t>
            </a:r>
            <a:endParaRPr lang="en-US" sz="1400" dirty="0" smtClean="0"/>
          </a:p>
          <a:p>
            <a:pPr eaLnBrk="1" hangingPunct="1">
              <a:lnSpc>
                <a:spcPct val="80000"/>
              </a:lnSpc>
              <a:buFontTx/>
              <a:buChar char="-"/>
            </a:pPr>
            <a:r>
              <a:rPr lang="en-GB" sz="1400" dirty="0" err="1" smtClean="0"/>
              <a:t>Rautateillä</a:t>
            </a:r>
            <a:r>
              <a:rPr lang="en-GB" sz="1400" dirty="0" smtClean="0"/>
              <a:t> </a:t>
            </a:r>
            <a:r>
              <a:rPr lang="en-GB" sz="1400" dirty="0" err="1" smtClean="0"/>
              <a:t>kuljetetaan</a:t>
            </a:r>
            <a:r>
              <a:rPr lang="en-GB" sz="1400" dirty="0" smtClean="0"/>
              <a:t> </a:t>
            </a:r>
            <a:r>
              <a:rPr lang="en-GB" sz="1400" dirty="0" err="1" smtClean="0"/>
              <a:t>paljon</a:t>
            </a:r>
            <a:r>
              <a:rPr lang="en-GB" sz="1400" dirty="0" smtClean="0"/>
              <a:t> </a:t>
            </a:r>
            <a:r>
              <a:rPr lang="en-GB" sz="1400" dirty="0" err="1" smtClean="0"/>
              <a:t>raskasta</a:t>
            </a:r>
            <a:r>
              <a:rPr lang="en-GB" sz="1400" dirty="0" smtClean="0"/>
              <a:t> </a:t>
            </a:r>
            <a:r>
              <a:rPr lang="en-GB" sz="1400" dirty="0" err="1" smtClean="0"/>
              <a:t>tavaraa</a:t>
            </a:r>
            <a:r>
              <a:rPr lang="en-GB" sz="1400" dirty="0" smtClean="0"/>
              <a:t>. </a:t>
            </a:r>
          </a:p>
          <a:p>
            <a:pPr eaLnBrk="1" hangingPunct="1">
              <a:lnSpc>
                <a:spcPct val="80000"/>
              </a:lnSpc>
              <a:buFontTx/>
              <a:buChar char="-"/>
            </a:pPr>
            <a:r>
              <a:rPr lang="en-GB" sz="1400" dirty="0" err="1" smtClean="0"/>
              <a:t>Maantiekuljetusta</a:t>
            </a:r>
            <a:r>
              <a:rPr lang="en-GB" sz="1400" dirty="0" smtClean="0"/>
              <a:t> </a:t>
            </a:r>
            <a:r>
              <a:rPr lang="en-GB" sz="1400" dirty="0" err="1" smtClean="0"/>
              <a:t>harjoittavan</a:t>
            </a:r>
            <a:r>
              <a:rPr lang="en-GB" sz="1400" dirty="0" smtClean="0"/>
              <a:t> </a:t>
            </a:r>
            <a:r>
              <a:rPr lang="en-GB" sz="1400" dirty="0" err="1" smtClean="0"/>
              <a:t>yrityksen</a:t>
            </a:r>
            <a:r>
              <a:rPr lang="en-GB" sz="1400" dirty="0" smtClean="0"/>
              <a:t> on </a:t>
            </a:r>
            <a:r>
              <a:rPr lang="en-GB" sz="1400" dirty="0" err="1" smtClean="0"/>
              <a:t>otettava</a:t>
            </a:r>
            <a:r>
              <a:rPr lang="en-GB" sz="1400" dirty="0" smtClean="0"/>
              <a:t> </a:t>
            </a:r>
            <a:r>
              <a:rPr lang="en-GB" sz="1400" dirty="0" err="1" smtClean="0"/>
              <a:t>huomioon</a:t>
            </a:r>
            <a:r>
              <a:rPr lang="en-GB" sz="1400" dirty="0" smtClean="0"/>
              <a:t> </a:t>
            </a:r>
            <a:r>
              <a:rPr lang="en-GB" sz="1400" dirty="0" err="1" smtClean="0"/>
              <a:t>rautatiekuljetukseen</a:t>
            </a:r>
            <a:r>
              <a:rPr lang="en-GB" sz="1400" dirty="0" smtClean="0"/>
              <a:t> </a:t>
            </a:r>
            <a:r>
              <a:rPr lang="en-GB" sz="1400" dirty="0" err="1" smtClean="0"/>
              <a:t>liittyvät</a:t>
            </a:r>
            <a:r>
              <a:rPr lang="en-GB" sz="1400" dirty="0" smtClean="0"/>
              <a:t> </a:t>
            </a:r>
            <a:r>
              <a:rPr lang="en-GB" sz="1400" dirty="0" err="1" smtClean="0"/>
              <a:t>vaatimukset</a:t>
            </a:r>
            <a:r>
              <a:rPr lang="en-GB" sz="1400" dirty="0" smtClean="0"/>
              <a:t> </a:t>
            </a:r>
            <a:r>
              <a:rPr lang="en-GB" sz="1400" dirty="0" err="1" smtClean="0"/>
              <a:t>yhdistettyjen</a:t>
            </a:r>
            <a:r>
              <a:rPr lang="en-GB" sz="1400" dirty="0" smtClean="0"/>
              <a:t> </a:t>
            </a:r>
            <a:r>
              <a:rPr lang="en-GB" sz="1400" dirty="0" err="1" smtClean="0"/>
              <a:t>kuljetusten</a:t>
            </a:r>
            <a:r>
              <a:rPr lang="en-GB" sz="1400" dirty="0" smtClean="0"/>
              <a:t> </a:t>
            </a:r>
            <a:r>
              <a:rPr lang="en-GB" sz="1400" dirty="0" err="1" smtClean="0"/>
              <a:t>tapauksessa</a:t>
            </a:r>
            <a:r>
              <a:rPr lang="en-GB" sz="1400" dirty="0" smtClean="0"/>
              <a:t>. </a:t>
            </a:r>
          </a:p>
          <a:p>
            <a:pPr marL="342900" lvl="2" indent="-342900" eaLnBrk="1" hangingPunct="1">
              <a:lnSpc>
                <a:spcPct val="80000"/>
              </a:lnSpc>
              <a:buFontTx/>
              <a:buChar char="-"/>
            </a:pPr>
            <a:r>
              <a:rPr lang="en-GB" sz="1400" dirty="0" err="1" smtClean="0"/>
              <a:t>Rautatiekuljetusyrityksellä</a:t>
            </a:r>
            <a:r>
              <a:rPr lang="en-GB" sz="1400" dirty="0" smtClean="0"/>
              <a:t> on </a:t>
            </a:r>
            <a:r>
              <a:rPr lang="en-GB" sz="1400" dirty="0" err="1" smtClean="0"/>
              <a:t>kaksi</a:t>
            </a:r>
            <a:r>
              <a:rPr lang="en-GB" sz="1400" dirty="0" smtClean="0"/>
              <a:t> </a:t>
            </a:r>
            <a:r>
              <a:rPr lang="en-GB" sz="1400" dirty="0" err="1" smtClean="0"/>
              <a:t>kuljetuspalvelumuotoa</a:t>
            </a:r>
            <a:r>
              <a:rPr lang="en-GB" sz="1400" dirty="0" smtClean="0"/>
              <a:t>: </a:t>
            </a:r>
            <a:r>
              <a:rPr lang="en-GB" sz="1400" dirty="0" err="1" smtClean="0"/>
              <a:t>perinteinen</a:t>
            </a:r>
            <a:r>
              <a:rPr lang="en-GB" sz="1400" dirty="0" smtClean="0"/>
              <a:t> </a:t>
            </a:r>
            <a:r>
              <a:rPr lang="en-GB" sz="1400" dirty="0" err="1" smtClean="0"/>
              <a:t>ja</a:t>
            </a:r>
            <a:r>
              <a:rPr lang="en-GB" sz="1400" dirty="0" smtClean="0"/>
              <a:t> </a:t>
            </a:r>
            <a:r>
              <a:rPr lang="en-GB" sz="1400" dirty="0" err="1" smtClean="0"/>
              <a:t>yhdistetty</a:t>
            </a:r>
            <a:r>
              <a:rPr lang="en-GB" sz="1400" dirty="0" smtClean="0"/>
              <a:t> </a:t>
            </a:r>
            <a:r>
              <a:rPr lang="en-GB" sz="1400" dirty="0" err="1" smtClean="0"/>
              <a:t>kuljetusmuoto</a:t>
            </a:r>
            <a:r>
              <a:rPr lang="en-GB" sz="1400" dirty="0" smtClean="0"/>
              <a:t>.</a:t>
            </a:r>
            <a:endParaRPr lang="fi-FI" sz="800" dirty="0" smtClean="0"/>
          </a:p>
          <a:p>
            <a:pPr>
              <a:lnSpc>
                <a:spcPct val="80000"/>
              </a:lnSpc>
            </a:pPr>
            <a:endParaRPr lang="fi-FI" sz="800" dirty="0" smtClean="0"/>
          </a:p>
          <a:p>
            <a:pPr>
              <a:lnSpc>
                <a:spcPct val="80000"/>
              </a:lnSpc>
            </a:pPr>
            <a:endParaRPr lang="fi-FI" sz="800" dirty="0" smtClean="0"/>
          </a:p>
          <a:p>
            <a:pPr>
              <a:lnSpc>
                <a:spcPct val="80000"/>
              </a:lnSpc>
            </a:pPr>
            <a:endParaRPr lang="fi-FI" sz="800" dirty="0" smtClean="0"/>
          </a:p>
          <a:p>
            <a:pPr>
              <a:lnSpc>
                <a:spcPct val="80000"/>
              </a:lnSpc>
            </a:pPr>
            <a:endParaRPr lang="fi-FI" sz="800" dirty="0" smtClean="0"/>
          </a:p>
        </p:txBody>
      </p:sp>
      <p:sp>
        <p:nvSpPr>
          <p:cNvPr id="4" name="Dian numeron paikkamerkki 3"/>
          <p:cNvSpPr>
            <a:spLocks noGrp="1"/>
          </p:cNvSpPr>
          <p:nvPr>
            <p:ph type="sldNum" sz="quarter" idx="5"/>
          </p:nvPr>
        </p:nvSpPr>
        <p:spPr/>
        <p:txBody>
          <a:bodyPr/>
          <a:lstStyle/>
          <a:p>
            <a:pPr>
              <a:defRPr/>
            </a:pPr>
            <a:fld id="{6A7004AE-5D84-42DE-B56F-42C4335D7B7A}" type="slidenum">
              <a:rPr lang="fi-FI" smtClean="0"/>
              <a:pPr>
                <a:defRPr/>
              </a:pPr>
              <a:t>4</a:t>
            </a:fld>
            <a:endParaRPr lang="fi-FI"/>
          </a:p>
        </p:txBody>
      </p:sp>
    </p:spTree>
    <p:extLst>
      <p:ext uri="{BB962C8B-B14F-4D97-AF65-F5344CB8AC3E}">
        <p14:creationId xmlns:p14="http://schemas.microsoft.com/office/powerpoint/2010/main" val="34398919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Dian kuvan paikkamerkki 1"/>
          <p:cNvSpPr>
            <a:spLocks noGrp="1" noRot="1" noChangeAspect="1" noTextEdit="1"/>
          </p:cNvSpPr>
          <p:nvPr>
            <p:ph type="sldImg"/>
          </p:nvPr>
        </p:nvSpPr>
        <p:spPr bwMode="auto">
          <a:noFill/>
          <a:ln>
            <a:solidFill>
              <a:srgbClr val="000000"/>
            </a:solidFill>
            <a:miter lim="800000"/>
            <a:headEnd/>
            <a:tailEnd/>
          </a:ln>
        </p:spPr>
      </p:sp>
      <p:sp>
        <p:nvSpPr>
          <p:cNvPr id="43011" name="Huomautusten paikkamerkki 2"/>
          <p:cNvSpPr>
            <a:spLocks noGrp="1"/>
          </p:cNvSpPr>
          <p:nvPr>
            <p:ph type="body" idx="1"/>
          </p:nvPr>
        </p:nvSpPr>
        <p:spPr bwMode="auto"/>
        <p:txBody>
          <a:bodyPr wrap="square" numCol="1" anchor="t" anchorCtr="0" compatLnSpc="1">
            <a:prstTxWarp prst="textNoShape">
              <a:avLst/>
            </a:prstTxWarp>
          </a:bodyPr>
          <a:lstStyle/>
          <a:p>
            <a:r>
              <a:rPr lang="fi-FI" b="1" dirty="0" smtClean="0"/>
              <a:t>Kuormanvarmistus rautatiekuljetuksissa</a:t>
            </a:r>
          </a:p>
          <a:p>
            <a:endParaRPr lang="fi-FI" b="1" dirty="0" smtClean="0"/>
          </a:p>
          <a:p>
            <a:r>
              <a:rPr lang="fi-FI" b="1" i="1" dirty="0" smtClean="0"/>
              <a:t>Puutteellisen kuormanvarmistuksen seurauksia</a:t>
            </a:r>
          </a:p>
          <a:p>
            <a:endParaRPr lang="fi-FI" dirty="0" smtClean="0"/>
          </a:p>
          <a:p>
            <a:r>
              <a:rPr lang="fi-FI" dirty="0" smtClean="0"/>
              <a:t>Puutteellisesti tehty kuormanvarmistus yhdessä ajoneuvossa tai vaihtokuormatilassa aiheuttaa ketjureaktion, joka voi päätyä seuraaviin välittömiin seurauksiin: </a:t>
            </a:r>
          </a:p>
          <a:p>
            <a:pPr marL="628650" lvl="2" indent="-273050" eaLnBrk="1" hangingPunct="1">
              <a:buFontTx/>
              <a:buChar char="•"/>
            </a:pPr>
            <a:r>
              <a:rPr lang="fi-FI" sz="2000" dirty="0" smtClean="0"/>
              <a:t>Kuorman ja rahdinkuljetusyksikön menetys </a:t>
            </a:r>
          </a:p>
          <a:p>
            <a:pPr marL="628650" lvl="2" indent="-273050" eaLnBrk="1" hangingPunct="1">
              <a:buFontTx/>
              <a:buChar char="•"/>
            </a:pPr>
            <a:r>
              <a:rPr lang="fi-FI" sz="2000" dirty="0" smtClean="0"/>
              <a:t>Veturin ja vaunujen vahingot </a:t>
            </a:r>
          </a:p>
          <a:p>
            <a:pPr marL="628650" lvl="2" indent="-273050" eaLnBrk="1" hangingPunct="1">
              <a:buFontTx/>
              <a:buChar char="•"/>
            </a:pPr>
            <a:r>
              <a:rPr lang="fi-FI" sz="2000" dirty="0" smtClean="0"/>
              <a:t>Ratakiskojen vahingot ja </a:t>
            </a:r>
          </a:p>
          <a:p>
            <a:pPr marL="628650" lvl="2" indent="-273050" eaLnBrk="1" hangingPunct="1">
              <a:buFontTx/>
              <a:buChar char="•"/>
            </a:pPr>
            <a:r>
              <a:rPr lang="fi-FI" sz="2000" dirty="0" smtClean="0"/>
              <a:t>Ympäristövahingot </a:t>
            </a:r>
          </a:p>
          <a:p>
            <a:pPr marL="628650" lvl="2" indent="-273050" eaLnBrk="1" hangingPunct="1"/>
            <a:endParaRPr lang="fi-FI" sz="1400" dirty="0" smtClean="0"/>
          </a:p>
          <a:p>
            <a:pPr marL="628650" lvl="2" indent="-273050" eaLnBrk="1" hangingPunct="1"/>
            <a:r>
              <a:rPr lang="fi-FI" sz="2000" dirty="0" smtClean="0"/>
              <a:t>ja pahimmassa tapauksessa</a:t>
            </a:r>
          </a:p>
          <a:p>
            <a:pPr marL="628650" lvl="2" indent="-273050" eaLnBrk="1" hangingPunct="1"/>
            <a:endParaRPr lang="fi-FI" sz="1400" dirty="0" smtClean="0"/>
          </a:p>
          <a:p>
            <a:pPr marL="628650" lvl="2" indent="-273050" eaLnBrk="1" hangingPunct="1">
              <a:buFontTx/>
              <a:buChar char="•"/>
            </a:pPr>
            <a:r>
              <a:rPr lang="fi-FI" sz="2000" dirty="0" smtClean="0"/>
              <a:t>Veturin ja vaunujen menetykset</a:t>
            </a:r>
          </a:p>
          <a:p>
            <a:pPr marL="628650" lvl="2" indent="-273050" eaLnBrk="1" hangingPunct="1">
              <a:buFontTx/>
              <a:buChar char="•"/>
            </a:pPr>
            <a:r>
              <a:rPr lang="fi-FI" sz="2000" dirty="0" smtClean="0"/>
              <a:t>Ihmishenkien menetykset</a:t>
            </a:r>
            <a:endParaRPr lang="fi-FI" dirty="0" smtClean="0"/>
          </a:p>
          <a:p>
            <a:endParaRPr lang="en-US" dirty="0" smtClean="0"/>
          </a:p>
          <a:p>
            <a:r>
              <a:rPr lang="en-US" dirty="0" err="1" smtClean="0"/>
              <a:t>Ylin</a:t>
            </a:r>
            <a:r>
              <a:rPr lang="en-US" dirty="0" smtClean="0"/>
              <a:t> </a:t>
            </a:r>
            <a:r>
              <a:rPr lang="en-US" dirty="0" err="1" smtClean="0"/>
              <a:t>kuva</a:t>
            </a:r>
            <a:r>
              <a:rPr lang="en-US" dirty="0" smtClean="0"/>
              <a:t> </a:t>
            </a:r>
            <a:r>
              <a:rPr lang="en-US" dirty="0" err="1" smtClean="0"/>
              <a:t>esittää</a:t>
            </a:r>
            <a:r>
              <a:rPr lang="en-US" dirty="0" smtClean="0"/>
              <a:t> </a:t>
            </a:r>
            <a:r>
              <a:rPr lang="en-US" dirty="0" err="1" smtClean="0"/>
              <a:t>onnettomuutta</a:t>
            </a:r>
            <a:r>
              <a:rPr lang="en-US" dirty="0" smtClean="0"/>
              <a:t>,</a:t>
            </a:r>
            <a:r>
              <a:rPr lang="en-US" baseline="0" dirty="0" smtClean="0"/>
              <a:t> </a:t>
            </a:r>
            <a:r>
              <a:rPr lang="en-US" baseline="0" dirty="0" err="1" smtClean="0"/>
              <a:t>jossa</a:t>
            </a:r>
            <a:r>
              <a:rPr lang="en-US" baseline="0" dirty="0" smtClean="0"/>
              <a:t> </a:t>
            </a:r>
            <a:r>
              <a:rPr lang="en-US" baseline="0" dirty="0" err="1" smtClean="0"/>
              <a:t>teräskela</a:t>
            </a:r>
            <a:r>
              <a:rPr lang="en-US" baseline="0" dirty="0" smtClean="0"/>
              <a:t> </a:t>
            </a:r>
            <a:r>
              <a:rPr lang="en-US" baseline="0" dirty="0" err="1" smtClean="0"/>
              <a:t>murskautui</a:t>
            </a:r>
            <a:r>
              <a:rPr lang="en-US" baseline="0" dirty="0" smtClean="0"/>
              <a:t> </a:t>
            </a:r>
            <a:r>
              <a:rPr lang="en-US" baseline="0" dirty="0" err="1" smtClean="0"/>
              <a:t>kontin</a:t>
            </a:r>
            <a:r>
              <a:rPr lang="en-US" baseline="0" dirty="0" smtClean="0"/>
              <a:t> </a:t>
            </a:r>
            <a:r>
              <a:rPr lang="en-US" baseline="0" dirty="0" err="1" smtClean="0"/>
              <a:t>seinän</a:t>
            </a:r>
            <a:r>
              <a:rPr lang="en-US" baseline="0" dirty="0" smtClean="0"/>
              <a:t> </a:t>
            </a:r>
            <a:r>
              <a:rPr lang="en-US" baseline="0" dirty="0" err="1" smtClean="0"/>
              <a:t>läpi</a:t>
            </a:r>
            <a:r>
              <a:rPr lang="en-US" baseline="0" dirty="0" smtClean="0"/>
              <a:t> </a:t>
            </a:r>
            <a:r>
              <a:rPr lang="en-US" baseline="0" dirty="0" err="1" smtClean="0"/>
              <a:t>aiheuttaen</a:t>
            </a:r>
            <a:r>
              <a:rPr lang="en-US" baseline="0" dirty="0" smtClean="0"/>
              <a:t> </a:t>
            </a:r>
            <a:r>
              <a:rPr lang="en-US" baseline="0" dirty="0" err="1" smtClean="0"/>
              <a:t>suuria</a:t>
            </a:r>
            <a:r>
              <a:rPr lang="en-US" baseline="0" dirty="0" smtClean="0"/>
              <a:t> </a:t>
            </a:r>
            <a:r>
              <a:rPr lang="en-US" baseline="0" dirty="0" err="1" smtClean="0"/>
              <a:t>vahinkoja</a:t>
            </a:r>
            <a:r>
              <a:rPr lang="en-US" baseline="0" dirty="0" smtClean="0"/>
              <a:t>.  </a:t>
            </a:r>
            <a:r>
              <a:rPr lang="en-US" baseline="0" dirty="0" err="1" smtClean="0"/>
              <a:t>Keskellä</a:t>
            </a:r>
            <a:r>
              <a:rPr lang="en-US" baseline="0" dirty="0" smtClean="0"/>
              <a:t> </a:t>
            </a:r>
            <a:r>
              <a:rPr lang="en-US" baseline="0" dirty="0" err="1" smtClean="0"/>
              <a:t>olevassa</a:t>
            </a:r>
            <a:r>
              <a:rPr lang="en-US" baseline="0" dirty="0" smtClean="0"/>
              <a:t> </a:t>
            </a:r>
            <a:r>
              <a:rPr lang="en-US" baseline="0" dirty="0" err="1" smtClean="0"/>
              <a:t>kuvassa</a:t>
            </a:r>
            <a:r>
              <a:rPr lang="en-US" baseline="0" dirty="0" smtClean="0"/>
              <a:t> </a:t>
            </a:r>
            <a:r>
              <a:rPr lang="en-US" baseline="0" dirty="0" err="1" smtClean="0"/>
              <a:t>huonosti</a:t>
            </a:r>
            <a:r>
              <a:rPr lang="en-US" baseline="0" dirty="0" smtClean="0"/>
              <a:t> </a:t>
            </a:r>
            <a:r>
              <a:rPr lang="en-US" baseline="0" dirty="0" err="1" smtClean="0"/>
              <a:t>tehty</a:t>
            </a:r>
            <a:r>
              <a:rPr lang="en-US" baseline="0" dirty="0" smtClean="0"/>
              <a:t> </a:t>
            </a:r>
            <a:r>
              <a:rPr lang="en-US" baseline="0" dirty="0" err="1" smtClean="0"/>
              <a:t>kuormanvarmistus</a:t>
            </a:r>
            <a:r>
              <a:rPr lang="en-US" baseline="0" dirty="0" smtClean="0"/>
              <a:t> </a:t>
            </a:r>
            <a:r>
              <a:rPr lang="en-US" baseline="0" dirty="0" err="1" smtClean="0"/>
              <a:t>metallilevyille</a:t>
            </a:r>
            <a:r>
              <a:rPr lang="en-US" baseline="0" dirty="0" smtClean="0"/>
              <a:t> </a:t>
            </a:r>
            <a:r>
              <a:rPr lang="en-US" baseline="0" dirty="0" err="1" smtClean="0"/>
              <a:t>aiheutti</a:t>
            </a:r>
            <a:r>
              <a:rPr lang="en-US" baseline="0" dirty="0" smtClean="0"/>
              <a:t> </a:t>
            </a:r>
            <a:r>
              <a:rPr lang="en-US" baseline="0" dirty="0" err="1" smtClean="0"/>
              <a:t>vahinkoa</a:t>
            </a:r>
            <a:r>
              <a:rPr lang="en-US" baseline="0" dirty="0" smtClean="0"/>
              <a:t> </a:t>
            </a:r>
            <a:r>
              <a:rPr lang="en-US" baseline="0" dirty="0" err="1" smtClean="0"/>
              <a:t>kolmelle</a:t>
            </a:r>
            <a:r>
              <a:rPr lang="en-US" baseline="0" dirty="0" smtClean="0"/>
              <a:t> </a:t>
            </a:r>
            <a:r>
              <a:rPr lang="en-US" baseline="0" dirty="0" err="1" smtClean="0"/>
              <a:t>junanvaunulle</a:t>
            </a:r>
            <a:r>
              <a:rPr lang="en-US" baseline="0" dirty="0" smtClean="0"/>
              <a:t>.  </a:t>
            </a:r>
            <a:r>
              <a:rPr lang="en-US" baseline="0" dirty="0" err="1" smtClean="0"/>
              <a:t>Alhaalla</a:t>
            </a:r>
            <a:r>
              <a:rPr lang="en-US" baseline="0" dirty="0" smtClean="0"/>
              <a:t> </a:t>
            </a:r>
            <a:r>
              <a:rPr lang="en-US" baseline="0" dirty="0" err="1" smtClean="0"/>
              <a:t>oleva</a:t>
            </a:r>
            <a:r>
              <a:rPr lang="en-US" baseline="0" dirty="0" smtClean="0"/>
              <a:t> </a:t>
            </a:r>
            <a:r>
              <a:rPr lang="en-US" baseline="0" dirty="0" err="1" smtClean="0"/>
              <a:t>kuva</a:t>
            </a:r>
            <a:r>
              <a:rPr lang="en-US" baseline="0" dirty="0" smtClean="0"/>
              <a:t> </a:t>
            </a:r>
            <a:r>
              <a:rPr lang="en-US" baseline="0" dirty="0" err="1" smtClean="0"/>
              <a:t>esittää</a:t>
            </a:r>
            <a:r>
              <a:rPr lang="en-US" baseline="0" dirty="0" smtClean="0"/>
              <a:t> </a:t>
            </a:r>
            <a:r>
              <a:rPr lang="en-US" baseline="0" dirty="0" err="1" smtClean="0"/>
              <a:t>onnettomuutta</a:t>
            </a:r>
            <a:r>
              <a:rPr lang="en-US" baseline="0" dirty="0" smtClean="0"/>
              <a:t>, </a:t>
            </a:r>
            <a:r>
              <a:rPr lang="en-US" baseline="0" dirty="0" err="1" smtClean="0"/>
              <a:t>jossa</a:t>
            </a:r>
            <a:r>
              <a:rPr lang="en-US" baseline="0" dirty="0" smtClean="0"/>
              <a:t> </a:t>
            </a:r>
            <a:r>
              <a:rPr lang="en-US" baseline="0" dirty="0" err="1" smtClean="0"/>
              <a:t>putkikuorma</a:t>
            </a:r>
            <a:r>
              <a:rPr lang="en-US" baseline="0" dirty="0" smtClean="0"/>
              <a:t> </a:t>
            </a:r>
            <a:r>
              <a:rPr lang="en-US" baseline="0" dirty="0" err="1" smtClean="0"/>
              <a:t>liikkui</a:t>
            </a:r>
            <a:r>
              <a:rPr lang="en-US" baseline="0" dirty="0" smtClean="0"/>
              <a:t> </a:t>
            </a:r>
            <a:r>
              <a:rPr lang="en-US" baseline="0" dirty="0" err="1" smtClean="0"/>
              <a:t>avokontissa</a:t>
            </a:r>
            <a:r>
              <a:rPr lang="en-US" baseline="0" dirty="0" smtClean="0"/>
              <a:t> </a:t>
            </a:r>
            <a:r>
              <a:rPr lang="en-US" baseline="0" dirty="0" err="1" smtClean="0"/>
              <a:t>auheuttaen</a:t>
            </a:r>
            <a:r>
              <a:rPr lang="en-US" baseline="0" dirty="0" smtClean="0"/>
              <a:t> </a:t>
            </a:r>
            <a:r>
              <a:rPr lang="en-US" baseline="0" dirty="0" err="1" smtClean="0"/>
              <a:t>vahinkoa</a:t>
            </a:r>
            <a:r>
              <a:rPr lang="en-US" baseline="0" dirty="0" smtClean="0"/>
              <a:t> </a:t>
            </a:r>
            <a:r>
              <a:rPr lang="en-US" baseline="0" dirty="0" err="1" smtClean="0"/>
              <a:t>yhdelle</a:t>
            </a:r>
            <a:r>
              <a:rPr lang="en-US" baseline="0" dirty="0" smtClean="0"/>
              <a:t> </a:t>
            </a:r>
            <a:r>
              <a:rPr lang="en-US" baseline="0" dirty="0" err="1" smtClean="0"/>
              <a:t>vaunulle</a:t>
            </a:r>
            <a:r>
              <a:rPr lang="en-US" baseline="0" dirty="0" smtClean="0"/>
              <a:t>. </a:t>
            </a:r>
            <a:endParaRPr lang="en-US" dirty="0" smtClean="0"/>
          </a:p>
          <a:p>
            <a:endParaRPr lang="en-US" dirty="0" smtClean="0"/>
          </a:p>
          <a:p>
            <a:r>
              <a:rPr lang="en-US" dirty="0" err="1" smtClean="0"/>
              <a:t>Onnettomuuksia</a:t>
            </a:r>
            <a:r>
              <a:rPr lang="en-US" baseline="0" dirty="0" smtClean="0"/>
              <a:t> </a:t>
            </a:r>
            <a:r>
              <a:rPr lang="en-US" baseline="0" dirty="0" err="1" smtClean="0"/>
              <a:t>voi</a:t>
            </a:r>
            <a:r>
              <a:rPr lang="en-US" baseline="0" dirty="0" smtClean="0"/>
              <a:t> </a:t>
            </a:r>
            <a:r>
              <a:rPr lang="en-US" baseline="0" dirty="0" err="1" smtClean="0"/>
              <a:t>sattua</a:t>
            </a:r>
            <a:r>
              <a:rPr lang="en-US" baseline="0" dirty="0" smtClean="0"/>
              <a:t> </a:t>
            </a:r>
            <a:r>
              <a:rPr lang="en-US" baseline="0" dirty="0" err="1" smtClean="0"/>
              <a:t>myös</a:t>
            </a:r>
            <a:r>
              <a:rPr lang="en-US" baseline="0" dirty="0" smtClean="0"/>
              <a:t> </a:t>
            </a:r>
            <a:r>
              <a:rPr lang="en-US" baseline="0" dirty="0" err="1" smtClean="0"/>
              <a:t>materiaalinkäsittelypaikoilla</a:t>
            </a:r>
            <a:r>
              <a:rPr lang="en-US" baseline="0" dirty="0" smtClean="0"/>
              <a:t>, </a:t>
            </a:r>
            <a:r>
              <a:rPr lang="en-US" baseline="0" dirty="0" err="1" smtClean="0"/>
              <a:t>kuten</a:t>
            </a:r>
            <a:r>
              <a:rPr lang="en-US" baseline="0" dirty="0" smtClean="0"/>
              <a:t> </a:t>
            </a:r>
            <a:r>
              <a:rPr lang="en-US" baseline="0" dirty="0" err="1" smtClean="0"/>
              <a:t>järjestelyratapihoilla</a:t>
            </a:r>
            <a:r>
              <a:rPr lang="en-US" baseline="0" dirty="0" smtClean="0"/>
              <a:t>, kun </a:t>
            </a:r>
            <a:r>
              <a:rPr lang="en-US" baseline="0" dirty="0" err="1" smtClean="0"/>
              <a:t>käsitellään</a:t>
            </a:r>
            <a:r>
              <a:rPr lang="en-US" baseline="0" dirty="0" smtClean="0"/>
              <a:t> </a:t>
            </a:r>
            <a:r>
              <a:rPr lang="en-US" baseline="0" dirty="0" err="1" smtClean="0"/>
              <a:t>rahdinkuljetusyksikköä</a:t>
            </a:r>
            <a:r>
              <a:rPr lang="en-US" baseline="0" dirty="0" smtClean="0"/>
              <a:t> </a:t>
            </a:r>
            <a:r>
              <a:rPr lang="en-US" baseline="0" dirty="0" err="1" smtClean="0"/>
              <a:t>kuten</a:t>
            </a:r>
            <a:r>
              <a:rPr lang="en-US" baseline="0" dirty="0" smtClean="0"/>
              <a:t> </a:t>
            </a:r>
            <a:r>
              <a:rPr lang="en-US" baseline="0" dirty="0" err="1" smtClean="0"/>
              <a:t>vaihtokuormatilaa</a:t>
            </a:r>
            <a:r>
              <a:rPr lang="en-US" baseline="0" dirty="0" smtClean="0"/>
              <a:t>, </a:t>
            </a:r>
            <a:r>
              <a:rPr lang="en-US" baseline="0" dirty="0" err="1" smtClean="0"/>
              <a:t>perävaunua</a:t>
            </a:r>
            <a:r>
              <a:rPr lang="en-US" baseline="0" dirty="0" smtClean="0"/>
              <a:t> tai </a:t>
            </a:r>
            <a:r>
              <a:rPr lang="en-US" baseline="0" dirty="0" err="1" smtClean="0"/>
              <a:t>ajoneuvoa</a:t>
            </a:r>
            <a:r>
              <a:rPr lang="en-US" baseline="0" dirty="0" smtClean="0"/>
              <a:t>.  </a:t>
            </a:r>
            <a:r>
              <a:rPr lang="en-US" baseline="0" dirty="0" err="1" smtClean="0"/>
              <a:t>Ihmiset</a:t>
            </a:r>
            <a:r>
              <a:rPr lang="en-US" baseline="0" dirty="0" smtClean="0"/>
              <a:t> </a:t>
            </a:r>
            <a:r>
              <a:rPr lang="en-US" baseline="0" dirty="0" err="1" smtClean="0"/>
              <a:t>ovat</a:t>
            </a:r>
            <a:r>
              <a:rPr lang="en-US" baseline="0" dirty="0" smtClean="0"/>
              <a:t> </a:t>
            </a:r>
            <a:r>
              <a:rPr lang="en-US" baseline="0" dirty="0" err="1" smtClean="0"/>
              <a:t>jatkuvasti</a:t>
            </a:r>
            <a:r>
              <a:rPr lang="en-US" baseline="0" dirty="0" smtClean="0"/>
              <a:t> </a:t>
            </a:r>
            <a:r>
              <a:rPr lang="en-US" baseline="0" dirty="0" err="1" smtClean="0"/>
              <a:t>alttiina</a:t>
            </a:r>
            <a:r>
              <a:rPr lang="en-US" baseline="0" dirty="0" smtClean="0"/>
              <a:t> </a:t>
            </a:r>
            <a:r>
              <a:rPr lang="en-US" baseline="0" dirty="0" err="1" smtClean="0"/>
              <a:t>vaaroille</a:t>
            </a:r>
            <a:r>
              <a:rPr lang="en-US" baseline="0" dirty="0" smtClean="0"/>
              <a:t>, </a:t>
            </a:r>
            <a:r>
              <a:rPr lang="en-US" baseline="0" dirty="0" err="1" smtClean="0"/>
              <a:t>joista</a:t>
            </a:r>
            <a:r>
              <a:rPr lang="en-US" baseline="0" dirty="0" smtClean="0"/>
              <a:t> </a:t>
            </a:r>
            <a:r>
              <a:rPr lang="en-US" baseline="0" dirty="0" err="1" smtClean="0"/>
              <a:t>voi</a:t>
            </a:r>
            <a:r>
              <a:rPr lang="en-US" baseline="0" dirty="0" smtClean="0"/>
              <a:t> </a:t>
            </a:r>
            <a:r>
              <a:rPr lang="en-US" baseline="0" dirty="0" err="1" smtClean="0"/>
              <a:t>aiheutua</a:t>
            </a:r>
            <a:r>
              <a:rPr lang="en-US" baseline="0" dirty="0" smtClean="0"/>
              <a:t> </a:t>
            </a:r>
            <a:r>
              <a:rPr lang="en-US" baseline="0" dirty="0" err="1" smtClean="0"/>
              <a:t>onnettomuus</a:t>
            </a:r>
            <a:r>
              <a:rPr lang="en-US" baseline="0" dirty="0" smtClean="0"/>
              <a:t> </a:t>
            </a:r>
            <a:r>
              <a:rPr lang="en-US" baseline="0" dirty="0" err="1" smtClean="0"/>
              <a:t>kuormanvarmistuksen</a:t>
            </a:r>
            <a:r>
              <a:rPr lang="en-US" baseline="0" dirty="0" smtClean="0"/>
              <a:t> </a:t>
            </a:r>
            <a:r>
              <a:rPr lang="en-US" baseline="0" dirty="0" err="1" smtClean="0"/>
              <a:t>pettämisen</a:t>
            </a:r>
            <a:r>
              <a:rPr lang="en-US" baseline="0" dirty="0" smtClean="0"/>
              <a:t> tai </a:t>
            </a:r>
            <a:r>
              <a:rPr lang="en-US" baseline="0" dirty="0" err="1" smtClean="0"/>
              <a:t>jopa</a:t>
            </a:r>
            <a:r>
              <a:rPr lang="en-US" baseline="0" dirty="0" smtClean="0"/>
              <a:t> </a:t>
            </a:r>
            <a:r>
              <a:rPr lang="en-US" baseline="0" dirty="0" err="1" smtClean="0"/>
              <a:t>puuttumisen</a:t>
            </a:r>
            <a:r>
              <a:rPr lang="en-US" baseline="0" dirty="0" smtClean="0"/>
              <a:t> </a:t>
            </a:r>
            <a:r>
              <a:rPr lang="en-US" baseline="0" dirty="0" err="1" smtClean="0"/>
              <a:t>takia</a:t>
            </a:r>
            <a:r>
              <a:rPr lang="en-US" baseline="0" dirty="0" smtClean="0"/>
              <a:t>.</a:t>
            </a:r>
            <a:r>
              <a:rPr lang="en-US" dirty="0" smtClean="0"/>
              <a:t> </a:t>
            </a:r>
            <a:endParaRPr lang="fi-FI" dirty="0" smtClean="0"/>
          </a:p>
          <a:p>
            <a:endParaRPr lang="en-US" dirty="0" smtClean="0"/>
          </a:p>
          <a:p>
            <a:r>
              <a:rPr lang="en-US" dirty="0" err="1" smtClean="0"/>
              <a:t>Vahingoista</a:t>
            </a:r>
            <a:r>
              <a:rPr lang="en-US" baseline="0" dirty="0" smtClean="0"/>
              <a:t> </a:t>
            </a:r>
            <a:r>
              <a:rPr lang="en-US" baseline="0" dirty="0" err="1" smtClean="0"/>
              <a:t>seuraa</a:t>
            </a:r>
            <a:r>
              <a:rPr lang="en-US" baseline="0" dirty="0" smtClean="0"/>
              <a:t> </a:t>
            </a:r>
            <a:r>
              <a:rPr lang="en-US" baseline="0" dirty="0" err="1" smtClean="0"/>
              <a:t>ylimääräisiä</a:t>
            </a:r>
            <a:r>
              <a:rPr lang="en-US" baseline="0" dirty="0" smtClean="0"/>
              <a:t> </a:t>
            </a:r>
            <a:r>
              <a:rPr lang="en-US" baseline="0" dirty="0" err="1" smtClean="0"/>
              <a:t>kustannuksia</a:t>
            </a:r>
            <a:r>
              <a:rPr lang="en-US" baseline="0" dirty="0" smtClean="0"/>
              <a:t>.  </a:t>
            </a:r>
            <a:r>
              <a:rPr lang="en-US" baseline="0" dirty="0" err="1" smtClean="0"/>
              <a:t>Vahingot</a:t>
            </a:r>
            <a:r>
              <a:rPr lang="en-US" baseline="0" dirty="0" smtClean="0"/>
              <a:t> </a:t>
            </a:r>
            <a:r>
              <a:rPr lang="en-US" baseline="0" dirty="0" err="1" smtClean="0"/>
              <a:t>ihmisille</a:t>
            </a:r>
            <a:r>
              <a:rPr lang="en-US" baseline="0" dirty="0" smtClean="0"/>
              <a:t> </a:t>
            </a:r>
            <a:r>
              <a:rPr lang="en-US" baseline="0" dirty="0" err="1" smtClean="0"/>
              <a:t>ja</a:t>
            </a:r>
            <a:r>
              <a:rPr lang="en-US" baseline="0" dirty="0" smtClean="0"/>
              <a:t> </a:t>
            </a:r>
            <a:r>
              <a:rPr lang="en-US" baseline="0" dirty="0" err="1" smtClean="0"/>
              <a:t>ympäristölle</a:t>
            </a:r>
            <a:r>
              <a:rPr lang="en-US" baseline="0" dirty="0" smtClean="0"/>
              <a:t> </a:t>
            </a:r>
            <a:r>
              <a:rPr lang="en-US" baseline="0" dirty="0" err="1" smtClean="0"/>
              <a:t>aiheuttavat</a:t>
            </a:r>
            <a:r>
              <a:rPr lang="en-US" baseline="0" dirty="0" smtClean="0"/>
              <a:t> </a:t>
            </a:r>
            <a:r>
              <a:rPr lang="en-US" baseline="0" dirty="0" err="1" smtClean="0"/>
              <a:t>suuria</a:t>
            </a:r>
            <a:r>
              <a:rPr lang="en-US" baseline="0" dirty="0" smtClean="0"/>
              <a:t> </a:t>
            </a:r>
            <a:r>
              <a:rPr lang="en-US" baseline="0" dirty="0" err="1" smtClean="0"/>
              <a:t>kustannuksia</a:t>
            </a:r>
            <a:r>
              <a:rPr lang="en-US" baseline="0" dirty="0" smtClean="0"/>
              <a:t> </a:t>
            </a:r>
            <a:r>
              <a:rPr lang="en-US" baseline="0" dirty="0" err="1" smtClean="0"/>
              <a:t>yhteiskunnalle</a:t>
            </a:r>
            <a:r>
              <a:rPr lang="en-US" baseline="0" dirty="0" smtClean="0"/>
              <a:t>, </a:t>
            </a:r>
            <a:r>
              <a:rPr lang="en-US" baseline="0" dirty="0" err="1" smtClean="0"/>
              <a:t>yrityksille</a:t>
            </a:r>
            <a:r>
              <a:rPr lang="en-US" baseline="0" dirty="0" smtClean="0"/>
              <a:t> </a:t>
            </a:r>
            <a:r>
              <a:rPr lang="en-US" baseline="0" dirty="0" err="1" smtClean="0"/>
              <a:t>ja</a:t>
            </a:r>
            <a:r>
              <a:rPr lang="en-US" baseline="0" dirty="0" smtClean="0"/>
              <a:t> </a:t>
            </a:r>
            <a:r>
              <a:rPr lang="en-US" baseline="0" dirty="0" err="1" smtClean="0"/>
              <a:t>tietenkin</a:t>
            </a:r>
            <a:r>
              <a:rPr lang="en-US" baseline="0" dirty="0" smtClean="0"/>
              <a:t> </a:t>
            </a:r>
            <a:r>
              <a:rPr lang="en-US" baseline="0" dirty="0" err="1" smtClean="0"/>
              <a:t>ihmisille</a:t>
            </a:r>
            <a:r>
              <a:rPr lang="en-US" baseline="0" dirty="0" smtClean="0"/>
              <a:t>.  Jos </a:t>
            </a:r>
            <a:r>
              <a:rPr lang="en-US" baseline="0" dirty="0" err="1" smtClean="0"/>
              <a:t>rahdinkuljetusyksikkö</a:t>
            </a:r>
            <a:r>
              <a:rPr lang="en-US" baseline="0" dirty="0" smtClean="0"/>
              <a:t> </a:t>
            </a:r>
            <a:r>
              <a:rPr lang="en-US" baseline="0" dirty="0" err="1" smtClean="0"/>
              <a:t>vahingoittuu</a:t>
            </a:r>
            <a:r>
              <a:rPr lang="en-US" baseline="0" dirty="0" smtClean="0"/>
              <a:t> tai </a:t>
            </a:r>
            <a:r>
              <a:rPr lang="en-US" baseline="0" dirty="0" err="1" smtClean="0"/>
              <a:t>tuhoutuu</a:t>
            </a:r>
            <a:r>
              <a:rPr lang="en-US" baseline="0" dirty="0" smtClean="0"/>
              <a:t> </a:t>
            </a:r>
            <a:r>
              <a:rPr lang="en-US" baseline="0" dirty="0" err="1" smtClean="0"/>
              <a:t>onnettomuudessa</a:t>
            </a:r>
            <a:r>
              <a:rPr lang="en-US" baseline="0" dirty="0" smtClean="0"/>
              <a:t>, </a:t>
            </a:r>
            <a:r>
              <a:rPr lang="en-US" baseline="0" dirty="0" err="1" smtClean="0"/>
              <a:t>kuorma</a:t>
            </a:r>
            <a:r>
              <a:rPr lang="en-US" baseline="0" dirty="0" smtClean="0"/>
              <a:t> </a:t>
            </a:r>
            <a:r>
              <a:rPr lang="en-US" baseline="0" dirty="0" err="1" smtClean="0"/>
              <a:t>täytyy</a:t>
            </a:r>
            <a:r>
              <a:rPr lang="en-US" baseline="0" dirty="0" smtClean="0"/>
              <a:t> </a:t>
            </a:r>
            <a:r>
              <a:rPr lang="en-US" baseline="0" dirty="0" err="1" smtClean="0"/>
              <a:t>siirtää</a:t>
            </a:r>
            <a:r>
              <a:rPr lang="en-US" baseline="0" dirty="0" smtClean="0"/>
              <a:t> </a:t>
            </a:r>
            <a:r>
              <a:rPr lang="en-US" baseline="0" dirty="0" err="1" smtClean="0"/>
              <a:t>toiseen</a:t>
            </a:r>
            <a:r>
              <a:rPr lang="en-US" baseline="0" dirty="0" smtClean="0"/>
              <a:t> </a:t>
            </a:r>
            <a:r>
              <a:rPr lang="en-US" baseline="0" dirty="0" err="1" smtClean="0"/>
              <a:t>kuljetusyksikköön</a:t>
            </a:r>
            <a:r>
              <a:rPr lang="en-US" baseline="0" dirty="0" smtClean="0"/>
              <a:t> </a:t>
            </a:r>
            <a:r>
              <a:rPr lang="en-US" baseline="0" dirty="0" err="1" smtClean="0"/>
              <a:t>sikäli</a:t>
            </a:r>
            <a:r>
              <a:rPr lang="en-US" baseline="0" dirty="0" smtClean="0"/>
              <a:t> kun se on </a:t>
            </a:r>
            <a:r>
              <a:rPr lang="en-US" baseline="0" dirty="0" err="1" smtClean="0"/>
              <a:t>säilynyt</a:t>
            </a:r>
            <a:r>
              <a:rPr lang="en-US" baseline="0" dirty="0" smtClean="0"/>
              <a:t> </a:t>
            </a:r>
            <a:r>
              <a:rPr lang="en-US" baseline="0" dirty="0" err="1" smtClean="0"/>
              <a:t>ehjänä</a:t>
            </a:r>
            <a:r>
              <a:rPr lang="en-US" baseline="0" dirty="0" smtClean="0"/>
              <a:t>, </a:t>
            </a:r>
            <a:r>
              <a:rPr lang="en-US" baseline="0" dirty="0" err="1" smtClean="0"/>
              <a:t>muutoin</a:t>
            </a:r>
            <a:r>
              <a:rPr lang="en-US" baseline="0" dirty="0" smtClean="0"/>
              <a:t> </a:t>
            </a:r>
            <a:r>
              <a:rPr lang="en-US" baseline="0" dirty="0" err="1" smtClean="0"/>
              <a:t>tavarantoimittajan</a:t>
            </a:r>
            <a:r>
              <a:rPr lang="en-US" baseline="0" dirty="0" smtClean="0"/>
              <a:t> </a:t>
            </a:r>
            <a:r>
              <a:rPr lang="en-US" baseline="0" dirty="0" err="1" smtClean="0"/>
              <a:t>täytyy</a:t>
            </a:r>
            <a:r>
              <a:rPr lang="en-US" baseline="0" dirty="0" smtClean="0"/>
              <a:t> </a:t>
            </a:r>
            <a:r>
              <a:rPr lang="en-US" baseline="0" dirty="0" err="1" smtClean="0"/>
              <a:t>valmistaa</a:t>
            </a:r>
            <a:r>
              <a:rPr lang="en-US" baseline="0" dirty="0" smtClean="0"/>
              <a:t> </a:t>
            </a:r>
            <a:r>
              <a:rPr lang="en-US" baseline="0" dirty="0" err="1" smtClean="0"/>
              <a:t>uusi</a:t>
            </a:r>
            <a:r>
              <a:rPr lang="en-US" baseline="0" dirty="0" smtClean="0"/>
              <a:t> </a:t>
            </a:r>
            <a:r>
              <a:rPr lang="en-US" baseline="0" dirty="0" err="1" smtClean="0"/>
              <a:t>erä</a:t>
            </a:r>
            <a:r>
              <a:rPr lang="en-US" baseline="0" dirty="0" smtClean="0"/>
              <a:t>.  </a:t>
            </a:r>
            <a:r>
              <a:rPr lang="en-US" baseline="0" dirty="0" err="1" smtClean="0"/>
              <a:t>Tämä</a:t>
            </a:r>
            <a:r>
              <a:rPr lang="en-US" baseline="0" dirty="0" smtClean="0"/>
              <a:t> </a:t>
            </a:r>
            <a:r>
              <a:rPr lang="en-US" baseline="0" dirty="0" err="1" smtClean="0"/>
              <a:t>aiheuttaa</a:t>
            </a:r>
            <a:r>
              <a:rPr lang="en-US" baseline="0" dirty="0" smtClean="0"/>
              <a:t> </a:t>
            </a:r>
            <a:r>
              <a:rPr lang="en-US" baseline="0" dirty="0" err="1" smtClean="0"/>
              <a:t>viivytyksiä</a:t>
            </a:r>
            <a:r>
              <a:rPr lang="en-US" baseline="0" dirty="0" smtClean="0"/>
              <a:t> </a:t>
            </a:r>
            <a:r>
              <a:rPr lang="en-US" baseline="0" dirty="0" err="1" smtClean="0"/>
              <a:t>ja</a:t>
            </a:r>
            <a:r>
              <a:rPr lang="en-US" baseline="0" dirty="0" smtClean="0"/>
              <a:t> </a:t>
            </a:r>
            <a:r>
              <a:rPr lang="en-US" baseline="0" dirty="0" err="1" smtClean="0"/>
              <a:t>kustannuksia</a:t>
            </a:r>
            <a:r>
              <a:rPr lang="en-US" baseline="0" dirty="0" smtClean="0"/>
              <a:t>.</a:t>
            </a:r>
            <a:r>
              <a:rPr lang="en-US" dirty="0" smtClean="0"/>
              <a:t> </a:t>
            </a:r>
            <a:endParaRPr lang="fi-FI" dirty="0" smtClean="0"/>
          </a:p>
          <a:p>
            <a:endParaRPr lang="fi-FI" dirty="0" smtClean="0"/>
          </a:p>
        </p:txBody>
      </p:sp>
      <p:sp>
        <p:nvSpPr>
          <p:cNvPr id="4" name="Dian numeron paikkamerkki 3"/>
          <p:cNvSpPr>
            <a:spLocks noGrp="1"/>
          </p:cNvSpPr>
          <p:nvPr>
            <p:ph type="sldNum" sz="quarter" idx="5"/>
          </p:nvPr>
        </p:nvSpPr>
        <p:spPr/>
        <p:txBody>
          <a:bodyPr/>
          <a:lstStyle/>
          <a:p>
            <a:pPr>
              <a:defRPr/>
            </a:pPr>
            <a:fld id="{C1C31A5D-B882-4044-84BF-C01D4FFA0287}" type="slidenum">
              <a:rPr lang="fi-FI" smtClean="0"/>
              <a:pPr>
                <a:defRPr/>
              </a:pPr>
              <a:t>5</a:t>
            </a:fld>
            <a:endParaRPr lang="fi-FI"/>
          </a:p>
        </p:txBody>
      </p:sp>
    </p:spTree>
    <p:extLst>
      <p:ext uri="{BB962C8B-B14F-4D97-AF65-F5344CB8AC3E}">
        <p14:creationId xmlns:p14="http://schemas.microsoft.com/office/powerpoint/2010/main" val="14851920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Dian kuvan paikkamerkki 1"/>
          <p:cNvSpPr>
            <a:spLocks noGrp="1" noRot="1" noChangeAspect="1" noTextEdit="1"/>
          </p:cNvSpPr>
          <p:nvPr>
            <p:ph type="sldImg"/>
          </p:nvPr>
        </p:nvSpPr>
        <p:spPr bwMode="auto">
          <a:noFill/>
          <a:ln>
            <a:solidFill>
              <a:srgbClr val="000000"/>
            </a:solidFill>
            <a:miter lim="800000"/>
            <a:headEnd/>
            <a:tailEnd/>
          </a:ln>
        </p:spPr>
      </p:sp>
      <p:sp>
        <p:nvSpPr>
          <p:cNvPr id="37890" name="Huomautusten paikkamerkki 2"/>
          <p:cNvSpPr>
            <a:spLocks noGrp="1"/>
          </p:cNvSpPr>
          <p:nvPr>
            <p:ph type="body" idx="1"/>
          </p:nvPr>
        </p:nvSpPr>
        <p:spPr bwMode="auto">
          <a:noFill/>
        </p:spPr>
        <p:txBody>
          <a:bodyPr wrap="square" numCol="1" anchor="t" anchorCtr="0" compatLnSpc="1">
            <a:prstTxWarp prst="textNoShape">
              <a:avLst/>
            </a:prstTxWarp>
          </a:bodyPr>
          <a:lstStyle/>
          <a:p>
            <a:r>
              <a:rPr lang="fi-FI" b="1" dirty="0" smtClean="0"/>
              <a:t>Kuormanvarmistus rautatiekuljetuksissa</a:t>
            </a:r>
          </a:p>
          <a:p>
            <a:endParaRPr lang="fi-FI" b="1" dirty="0" smtClean="0"/>
          </a:p>
          <a:p>
            <a:r>
              <a:rPr lang="fi-FI" b="1" i="1" dirty="0" smtClean="0"/>
              <a:t>Tyypillisiä rahdinkuljetusyksiköitä ja kuormia</a:t>
            </a:r>
          </a:p>
          <a:p>
            <a:endParaRPr lang="fi-FI" i="1" dirty="0" smtClean="0"/>
          </a:p>
          <a:p>
            <a:endParaRPr lang="fi-FI" dirty="0" smtClean="0"/>
          </a:p>
          <a:p>
            <a:endParaRPr lang="fi-FI" dirty="0" smtClean="0"/>
          </a:p>
          <a:p>
            <a:endParaRPr lang="fi-FI" dirty="0" smtClean="0"/>
          </a:p>
          <a:p>
            <a:endParaRPr lang="fi-FI" dirty="0" smtClean="0"/>
          </a:p>
          <a:p>
            <a:endParaRPr lang="fi-FI" dirty="0" smtClean="0"/>
          </a:p>
          <a:p>
            <a:endParaRPr lang="fi-FI" dirty="0" smtClean="0"/>
          </a:p>
          <a:p>
            <a:r>
              <a:rPr lang="fi-FI" dirty="0" smtClean="0"/>
              <a:t>Kuvat: http://www.vrtranspoint.fi/attachments/newfolder_5/65TKmT7Hf/Vaunukuvasto_Kotimaa.pdf</a:t>
            </a:r>
          </a:p>
          <a:p>
            <a:endParaRPr lang="fi-FI" dirty="0" smtClean="0"/>
          </a:p>
          <a:p>
            <a:r>
              <a:rPr lang="fi-FI" dirty="0" smtClean="0"/>
              <a:t>http://www.kaupe.fi/vaihtokuormatilat.html</a:t>
            </a:r>
          </a:p>
        </p:txBody>
      </p:sp>
      <p:sp>
        <p:nvSpPr>
          <p:cNvPr id="4" name="Dian numeron paikkamerkki 3"/>
          <p:cNvSpPr>
            <a:spLocks noGrp="1"/>
          </p:cNvSpPr>
          <p:nvPr>
            <p:ph type="sldNum" sz="quarter" idx="5"/>
          </p:nvPr>
        </p:nvSpPr>
        <p:spPr/>
        <p:txBody>
          <a:bodyPr/>
          <a:lstStyle/>
          <a:p>
            <a:pPr>
              <a:defRPr/>
            </a:pPr>
            <a:fld id="{CD06420C-2BCD-44BC-B754-64A4F630CDD5}" type="slidenum">
              <a:rPr lang="fi-FI" smtClean="0"/>
              <a:pPr>
                <a:defRPr/>
              </a:pPr>
              <a:t>6</a:t>
            </a:fld>
            <a:endParaRPr lang="fi-FI"/>
          </a:p>
        </p:txBody>
      </p:sp>
    </p:spTree>
    <p:extLst>
      <p:ext uri="{BB962C8B-B14F-4D97-AF65-F5344CB8AC3E}">
        <p14:creationId xmlns:p14="http://schemas.microsoft.com/office/powerpoint/2010/main" val="42933707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Dian kuvan paikkamerkki 1"/>
          <p:cNvSpPr>
            <a:spLocks noGrp="1" noRot="1" noChangeAspect="1" noTextEdit="1"/>
          </p:cNvSpPr>
          <p:nvPr>
            <p:ph type="sldImg"/>
          </p:nvPr>
        </p:nvSpPr>
        <p:spPr bwMode="auto">
          <a:noFill/>
          <a:ln>
            <a:solidFill>
              <a:srgbClr val="000000"/>
            </a:solidFill>
            <a:miter lim="800000"/>
            <a:headEnd/>
            <a:tailEnd/>
          </a:ln>
        </p:spPr>
      </p:sp>
      <p:sp>
        <p:nvSpPr>
          <p:cNvPr id="39938" name="Huomautusten paikkamerkki 2"/>
          <p:cNvSpPr>
            <a:spLocks noGrp="1"/>
          </p:cNvSpPr>
          <p:nvPr>
            <p:ph type="body" idx="1"/>
          </p:nvPr>
        </p:nvSpPr>
        <p:spPr bwMode="auto">
          <a:noFill/>
        </p:spPr>
        <p:txBody>
          <a:bodyPr wrap="square" numCol="1" anchor="t" anchorCtr="0" compatLnSpc="1">
            <a:prstTxWarp prst="textNoShape">
              <a:avLst/>
            </a:prstTxWarp>
          </a:bodyPr>
          <a:lstStyle/>
          <a:p>
            <a:pPr>
              <a:lnSpc>
                <a:spcPct val="80000"/>
              </a:lnSpc>
            </a:pPr>
            <a:r>
              <a:rPr lang="fi-FI" sz="1000" b="1" dirty="0" smtClean="0"/>
              <a:t>Kuormanvarmistus rautatiekuljetuksissa</a:t>
            </a:r>
          </a:p>
          <a:p>
            <a:pPr>
              <a:lnSpc>
                <a:spcPct val="80000"/>
              </a:lnSpc>
            </a:pPr>
            <a:endParaRPr lang="fi-FI" sz="1000" b="1" dirty="0" smtClean="0"/>
          </a:p>
          <a:p>
            <a:pPr>
              <a:lnSpc>
                <a:spcPct val="80000"/>
              </a:lnSpc>
            </a:pPr>
            <a:r>
              <a:rPr lang="fi-FI" sz="1000" b="1" i="1" dirty="0" smtClean="0"/>
              <a:t>Rahdinkuljetusyksiköitä – rahtikontti</a:t>
            </a:r>
          </a:p>
          <a:p>
            <a:pPr>
              <a:lnSpc>
                <a:spcPct val="80000"/>
              </a:lnSpc>
            </a:pPr>
            <a:endParaRPr lang="fi-FI" sz="1000" dirty="0" smtClean="0"/>
          </a:p>
          <a:p>
            <a:pPr>
              <a:lnSpc>
                <a:spcPct val="80000"/>
              </a:lnSpc>
            </a:pPr>
            <a:endParaRPr lang="fi-FI" sz="1000" dirty="0" smtClean="0"/>
          </a:p>
          <a:p>
            <a:pPr>
              <a:lnSpc>
                <a:spcPct val="80000"/>
              </a:lnSpc>
              <a:spcBef>
                <a:spcPct val="0"/>
              </a:spcBef>
            </a:pPr>
            <a:r>
              <a:rPr lang="en-GB" sz="1000" dirty="0" smtClean="0"/>
              <a:t>Jos </a:t>
            </a:r>
            <a:r>
              <a:rPr lang="en-GB" sz="1000" dirty="0" err="1" smtClean="0"/>
              <a:t>kontti</a:t>
            </a:r>
            <a:r>
              <a:rPr lang="en-GB" sz="1000" dirty="0" smtClean="0"/>
              <a:t> on </a:t>
            </a:r>
            <a:r>
              <a:rPr lang="en-GB" sz="1000" dirty="0" err="1" smtClean="0"/>
              <a:t>suunniteltu</a:t>
            </a:r>
            <a:r>
              <a:rPr lang="en-GB" sz="1000" dirty="0" smtClean="0"/>
              <a:t> ISO-</a:t>
            </a:r>
            <a:r>
              <a:rPr lang="en-GB" sz="1000" dirty="0" err="1" smtClean="0"/>
              <a:t>standardin</a:t>
            </a:r>
            <a:r>
              <a:rPr lang="en-GB" sz="1000" dirty="0" smtClean="0"/>
              <a:t> 1496-1 </a:t>
            </a:r>
            <a:r>
              <a:rPr lang="en-GB" sz="1000" dirty="0" err="1" smtClean="0"/>
              <a:t>mukaan</a:t>
            </a:r>
            <a:r>
              <a:rPr lang="en-GB" sz="1000" dirty="0" smtClean="0"/>
              <a:t>, </a:t>
            </a:r>
            <a:r>
              <a:rPr lang="en-GB" sz="1000" dirty="0" err="1" smtClean="0"/>
              <a:t>kuorma</a:t>
            </a:r>
            <a:r>
              <a:rPr lang="en-GB" sz="1000" dirty="0" smtClean="0"/>
              <a:t> </a:t>
            </a:r>
            <a:r>
              <a:rPr lang="en-GB" sz="1000" dirty="0" err="1" smtClean="0"/>
              <a:t>voidaan</a:t>
            </a:r>
            <a:r>
              <a:rPr lang="en-GB" sz="1000" dirty="0" smtClean="0"/>
              <a:t> </a:t>
            </a:r>
            <a:r>
              <a:rPr lang="en-GB" sz="1000" dirty="0" err="1" smtClean="0"/>
              <a:t>tukea</a:t>
            </a:r>
            <a:r>
              <a:rPr lang="en-GB" sz="1000" dirty="0" smtClean="0"/>
              <a:t> </a:t>
            </a:r>
            <a:r>
              <a:rPr lang="en-GB" sz="1000" dirty="0" err="1" smtClean="0"/>
              <a:t>tasaisesti</a:t>
            </a:r>
            <a:r>
              <a:rPr lang="en-GB" sz="1000" dirty="0" smtClean="0"/>
              <a:t> </a:t>
            </a:r>
            <a:r>
              <a:rPr lang="en-GB" sz="1000" dirty="0" err="1" smtClean="0"/>
              <a:t>kontin</a:t>
            </a:r>
            <a:r>
              <a:rPr lang="en-GB" sz="1000" dirty="0" smtClean="0"/>
              <a:t> </a:t>
            </a:r>
            <a:r>
              <a:rPr lang="en-GB" sz="1000" dirty="0" err="1" smtClean="0"/>
              <a:t>sivu</a:t>
            </a:r>
            <a:r>
              <a:rPr lang="en-GB" sz="1000" dirty="0" smtClean="0"/>
              <a:t>- </a:t>
            </a:r>
            <a:r>
              <a:rPr lang="en-GB" sz="1000" dirty="0" err="1" smtClean="0"/>
              <a:t>että</a:t>
            </a:r>
            <a:r>
              <a:rPr lang="en-GB" sz="1000" dirty="0" smtClean="0"/>
              <a:t> </a:t>
            </a:r>
            <a:r>
              <a:rPr lang="en-GB" sz="1000" dirty="0" err="1" smtClean="0"/>
              <a:t>päätyseiniin</a:t>
            </a:r>
            <a:r>
              <a:rPr lang="en-GB" sz="1000" dirty="0" smtClean="0"/>
              <a:t>. </a:t>
            </a:r>
          </a:p>
          <a:p>
            <a:pPr>
              <a:lnSpc>
                <a:spcPct val="80000"/>
              </a:lnSpc>
              <a:spcBef>
                <a:spcPct val="0"/>
              </a:spcBef>
            </a:pPr>
            <a:endParaRPr lang="sv-SE" sz="1000" dirty="0" smtClean="0"/>
          </a:p>
          <a:p>
            <a:pPr>
              <a:lnSpc>
                <a:spcPct val="80000"/>
              </a:lnSpc>
              <a:spcBef>
                <a:spcPct val="0"/>
              </a:spcBef>
            </a:pPr>
            <a:r>
              <a:rPr lang="fi-FI" sz="1000" dirty="0" smtClean="0"/>
              <a:t>Standardi-kokoisen rahtikontin haitta on se, että </a:t>
            </a:r>
            <a:r>
              <a:rPr lang="fi-FI" sz="1000" dirty="0" err="1" smtClean="0"/>
              <a:t>EURO-lava</a:t>
            </a:r>
            <a:r>
              <a:rPr lang="fi-FI" sz="1000" dirty="0" smtClean="0"/>
              <a:t> 1200 mm x 800 mm ei sovi kovin hyvin kontin sisämittoihin, jotka ovat 5867 mm x 2330 mm.  Tämä epäkohta johtaa siihen, että kuormauksessa muodostuu tyhjää tilaa kuormayksiköiden väliin tai kuormayksiköiden ja seinien väliin.  Tyhjän tilan täyttäminen tulee ottaa huomioon kuormaa varmistettaessa</a:t>
            </a:r>
            <a:r>
              <a:rPr lang="en-GB" sz="1000" dirty="0" smtClean="0"/>
              <a:t>. </a:t>
            </a:r>
          </a:p>
          <a:p>
            <a:pPr>
              <a:lnSpc>
                <a:spcPct val="80000"/>
              </a:lnSpc>
              <a:spcBef>
                <a:spcPct val="0"/>
              </a:spcBef>
            </a:pPr>
            <a:endParaRPr lang="en-GB" sz="1000" dirty="0" smtClean="0"/>
          </a:p>
          <a:p>
            <a:pPr>
              <a:lnSpc>
                <a:spcPct val="80000"/>
              </a:lnSpc>
              <a:spcBef>
                <a:spcPct val="0"/>
              </a:spcBef>
            </a:pPr>
            <a:r>
              <a:rPr lang="fi-FI" sz="1000" dirty="0" smtClean="0"/>
              <a:t>Sidonnan käyttämisessä kontin kuorman varmistamisessa on otettava huomioon se, että sidontapisteiden lujuusvaatimukset ovat alhaiset ja siten sidontapisteet ovat kuormanvarmistuksen “heikko lenkki”</a:t>
            </a:r>
            <a:r>
              <a:rPr lang="en-GB" sz="1000" dirty="0" smtClean="0"/>
              <a:t>.</a:t>
            </a:r>
            <a:endParaRPr lang="sv-SE" sz="1000" dirty="0" smtClean="0"/>
          </a:p>
          <a:p>
            <a:pPr>
              <a:lnSpc>
                <a:spcPct val="80000"/>
              </a:lnSpc>
              <a:spcBef>
                <a:spcPct val="0"/>
              </a:spcBef>
            </a:pPr>
            <a:r>
              <a:rPr lang="en-GB" sz="1000" dirty="0" smtClean="0"/>
              <a:t> </a:t>
            </a:r>
            <a:endParaRPr lang="sv-SE" sz="1000" dirty="0" smtClean="0"/>
          </a:p>
          <a:p>
            <a:pPr>
              <a:lnSpc>
                <a:spcPct val="80000"/>
              </a:lnSpc>
              <a:spcBef>
                <a:spcPct val="0"/>
              </a:spcBef>
            </a:pPr>
            <a:endParaRPr lang="en-GB" sz="1000" dirty="0" smtClean="0"/>
          </a:p>
          <a:p>
            <a:pPr>
              <a:lnSpc>
                <a:spcPct val="80000"/>
              </a:lnSpc>
              <a:spcBef>
                <a:spcPct val="0"/>
              </a:spcBef>
            </a:pPr>
            <a:r>
              <a:rPr lang="en-GB" sz="1000" dirty="0" smtClean="0"/>
              <a:t>-  </a:t>
            </a:r>
            <a:r>
              <a:rPr lang="fi-FI" sz="1000" dirty="0" smtClean="0"/>
              <a:t>Yleiskäyttöön tarkoitetussa kontissa kuormanvarmistuksen välineet ovat vapaaehtoisia</a:t>
            </a:r>
            <a:r>
              <a:rPr lang="en-GB" sz="1000" dirty="0" smtClean="0"/>
              <a:t>. </a:t>
            </a:r>
            <a:endParaRPr lang="sv-SE" sz="1000" dirty="0" smtClean="0"/>
          </a:p>
          <a:p>
            <a:pPr>
              <a:lnSpc>
                <a:spcPct val="80000"/>
              </a:lnSpc>
              <a:spcBef>
                <a:spcPct val="0"/>
              </a:spcBef>
              <a:buFontTx/>
              <a:buChar char="-"/>
            </a:pPr>
            <a:r>
              <a:rPr lang="fi-FI" sz="1000" dirty="0" smtClean="0"/>
              <a:t>Ankkuripisteet tulee suunnitella ja asentaa siten, että ne kestävät turvallisesti 1000 kg:n kuorman joka suuntaan. </a:t>
            </a:r>
          </a:p>
          <a:p>
            <a:pPr>
              <a:lnSpc>
                <a:spcPct val="80000"/>
              </a:lnSpc>
              <a:spcBef>
                <a:spcPct val="0"/>
              </a:spcBef>
              <a:buFontTx/>
              <a:buChar char="-"/>
            </a:pPr>
            <a:r>
              <a:rPr lang="fi-FI" sz="1000" dirty="0" smtClean="0"/>
              <a:t>Sidontapisteet tulee suunnitella ja asentaa siten, että ne kestävät turvallisesti 500 kg:n kuorman joka suuntaan.</a:t>
            </a:r>
            <a:r>
              <a:rPr lang="en-GB" sz="1000" dirty="0" smtClean="0"/>
              <a:t> </a:t>
            </a:r>
            <a:endParaRPr lang="sv-SE" sz="1000" dirty="0" smtClean="0"/>
          </a:p>
          <a:p>
            <a:pPr>
              <a:lnSpc>
                <a:spcPct val="80000"/>
              </a:lnSpc>
              <a:spcBef>
                <a:spcPct val="0"/>
              </a:spcBef>
            </a:pPr>
            <a:endParaRPr lang="en-US" sz="1000" dirty="0" smtClean="0"/>
          </a:p>
          <a:p>
            <a:pPr>
              <a:lnSpc>
                <a:spcPct val="80000"/>
              </a:lnSpc>
              <a:spcBef>
                <a:spcPct val="0"/>
              </a:spcBef>
            </a:pPr>
            <a:endParaRPr lang="en-US" sz="1000" dirty="0" smtClean="0"/>
          </a:p>
          <a:p>
            <a:pPr>
              <a:lnSpc>
                <a:spcPct val="80000"/>
              </a:lnSpc>
              <a:spcBef>
                <a:spcPct val="0"/>
              </a:spcBef>
            </a:pPr>
            <a:endParaRPr lang="en-US" sz="1000" dirty="0" smtClean="0"/>
          </a:p>
          <a:p>
            <a:pPr>
              <a:lnSpc>
                <a:spcPct val="80000"/>
              </a:lnSpc>
            </a:pPr>
            <a:r>
              <a:rPr lang="fi-FI" sz="1000" dirty="0" smtClean="0"/>
              <a:t>Lähde</a:t>
            </a:r>
            <a:r>
              <a:rPr lang="fi-FI" sz="1000" baseline="0" dirty="0" smtClean="0"/>
              <a:t> joihinkin tietoihin:</a:t>
            </a:r>
            <a:endParaRPr lang="fi-FI" sz="1000" dirty="0" smtClean="0"/>
          </a:p>
          <a:p>
            <a:pPr>
              <a:lnSpc>
                <a:spcPct val="80000"/>
              </a:lnSpc>
            </a:pPr>
            <a:r>
              <a:rPr lang="fi-FI" sz="1000" dirty="0" smtClean="0"/>
              <a:t>Marc </a:t>
            </a:r>
            <a:r>
              <a:rPr lang="fi-FI" sz="1000" dirty="0" err="1" smtClean="0"/>
              <a:t>Wiltzius</a:t>
            </a:r>
            <a:r>
              <a:rPr lang="fi-FI" sz="1000" dirty="0" smtClean="0"/>
              <a:t>–</a:t>
            </a:r>
            <a:r>
              <a:rPr lang="fi-FI" sz="1000" dirty="0" err="1" smtClean="0"/>
              <a:t>Fastening</a:t>
            </a:r>
            <a:r>
              <a:rPr lang="fi-FI" sz="1000" dirty="0" smtClean="0"/>
              <a:t> </a:t>
            </a:r>
            <a:r>
              <a:rPr lang="fi-FI" sz="1000" dirty="0" err="1" smtClean="0"/>
              <a:t>expert</a:t>
            </a:r>
            <a:r>
              <a:rPr lang="fi-FI" sz="1000" dirty="0" smtClean="0"/>
              <a:t> </a:t>
            </a:r>
            <a:r>
              <a:rPr lang="fi-FI" sz="1000" dirty="0" err="1" smtClean="0"/>
              <a:t>www.arrimage-charges.com</a:t>
            </a:r>
            <a:r>
              <a:rPr lang="fi-FI" sz="1000" dirty="0" smtClean="0"/>
              <a:t> </a:t>
            </a:r>
            <a:r>
              <a:rPr lang="fi-FI" sz="1000" dirty="0" err="1" smtClean="0"/>
              <a:t>presentation</a:t>
            </a:r>
            <a:r>
              <a:rPr lang="fi-FI" sz="1000" dirty="0" smtClean="0"/>
              <a:t> in IUC </a:t>
            </a:r>
            <a:r>
              <a:rPr lang="fi-FI" sz="1000" dirty="0" err="1" smtClean="0"/>
              <a:t>seminar</a:t>
            </a:r>
            <a:r>
              <a:rPr lang="fi-FI" sz="1000" dirty="0" smtClean="0"/>
              <a:t> 2011.  Picture in </a:t>
            </a:r>
            <a:r>
              <a:rPr lang="fi-FI" sz="1000" dirty="0" err="1" smtClean="0"/>
              <a:t>teacher’s</a:t>
            </a:r>
            <a:r>
              <a:rPr lang="fi-FI" sz="1000" dirty="0" smtClean="0"/>
              <a:t> </a:t>
            </a:r>
            <a:r>
              <a:rPr lang="fi-FI" sz="1000" dirty="0" err="1" smtClean="0"/>
              <a:t>manual</a:t>
            </a:r>
            <a:endParaRPr lang="fi-FI" sz="1000" dirty="0" smtClean="0"/>
          </a:p>
          <a:p>
            <a:pPr>
              <a:lnSpc>
                <a:spcPct val="80000"/>
              </a:lnSpc>
            </a:pPr>
            <a:endParaRPr lang="fi-FI" sz="1000" dirty="0" smtClean="0"/>
          </a:p>
          <a:p>
            <a:pPr>
              <a:lnSpc>
                <a:spcPct val="80000"/>
              </a:lnSpc>
            </a:pPr>
            <a:endParaRPr lang="fi-FI" sz="1000" dirty="0" smtClean="0"/>
          </a:p>
        </p:txBody>
      </p:sp>
      <p:sp>
        <p:nvSpPr>
          <p:cNvPr id="4" name="Dian numeron paikkamerkki 3"/>
          <p:cNvSpPr>
            <a:spLocks noGrp="1"/>
          </p:cNvSpPr>
          <p:nvPr>
            <p:ph type="sldNum" sz="quarter" idx="5"/>
          </p:nvPr>
        </p:nvSpPr>
        <p:spPr/>
        <p:txBody>
          <a:bodyPr/>
          <a:lstStyle/>
          <a:p>
            <a:pPr>
              <a:defRPr/>
            </a:pPr>
            <a:fld id="{07C92050-3DA8-41B4-A732-783CE39C5FC1}" type="slidenum">
              <a:rPr lang="fi-FI" smtClean="0"/>
              <a:pPr>
                <a:defRPr/>
              </a:pPr>
              <a:t>7</a:t>
            </a:fld>
            <a:endParaRPr lang="fi-FI"/>
          </a:p>
        </p:txBody>
      </p:sp>
    </p:spTree>
    <p:extLst>
      <p:ext uri="{BB962C8B-B14F-4D97-AF65-F5344CB8AC3E}">
        <p14:creationId xmlns:p14="http://schemas.microsoft.com/office/powerpoint/2010/main" val="34302061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Dian kuvan paikkamerkki 1"/>
          <p:cNvSpPr>
            <a:spLocks noGrp="1" noRot="1" noChangeAspect="1" noTextEdit="1"/>
          </p:cNvSpPr>
          <p:nvPr>
            <p:ph type="sldImg"/>
          </p:nvPr>
        </p:nvSpPr>
        <p:spPr bwMode="auto">
          <a:noFill/>
          <a:ln>
            <a:solidFill>
              <a:srgbClr val="000000"/>
            </a:solidFill>
            <a:miter lim="800000"/>
            <a:headEnd/>
            <a:tailEnd/>
          </a:ln>
        </p:spPr>
      </p:sp>
      <p:sp>
        <p:nvSpPr>
          <p:cNvPr id="41986" name="Huomautusten paikkamerkki 2"/>
          <p:cNvSpPr>
            <a:spLocks noGrp="1"/>
          </p:cNvSpPr>
          <p:nvPr>
            <p:ph type="body" idx="1"/>
          </p:nvPr>
        </p:nvSpPr>
        <p:spPr bwMode="auto">
          <a:noFill/>
        </p:spPr>
        <p:txBody>
          <a:bodyPr wrap="square" numCol="1" anchor="t" anchorCtr="0" compatLnSpc="1">
            <a:prstTxWarp prst="textNoShape">
              <a:avLst/>
            </a:prstTxWarp>
          </a:bodyPr>
          <a:lstStyle/>
          <a:p>
            <a:r>
              <a:rPr lang="fi-FI" b="1" dirty="0" smtClean="0"/>
              <a:t>Kuormanvarmistus rautatiekuljetuksissa</a:t>
            </a:r>
          </a:p>
          <a:p>
            <a:endParaRPr lang="fi-FI" b="1" dirty="0" smtClean="0"/>
          </a:p>
          <a:p>
            <a:r>
              <a:rPr lang="fi-FI" b="1" i="1" dirty="0" smtClean="0"/>
              <a:t>Rahdinkuljetusyksiköitä – vaihtokuormatila</a:t>
            </a:r>
          </a:p>
          <a:p>
            <a:endParaRPr lang="fi-FI" dirty="0" smtClean="0"/>
          </a:p>
          <a:p>
            <a:r>
              <a:rPr lang="fi-FI" dirty="0" smtClean="0"/>
              <a:t>Vaihtokuormatila on standardoitu rahdinkuljetusyksikkö (standardi EN 283) ja sopii yhtä hyvin maantieajoneuvoihin että junanvaunuihin. Pohjoismaissa vaihtokuormatilaa käytetään kuitenkin vain maantieajoneuvoissa.  Keski-Euroopassa vaihtokuormatilaa käytetään paljon auto-juna kuljetusjärjestelmässä.  Laajaa käyttöä puoltavat yksinkertainen rakenne, edullisuus ja sopivuus monenlaiseen kuormaan.</a:t>
            </a:r>
          </a:p>
          <a:p>
            <a:endParaRPr lang="fi-FI" dirty="0" smtClean="0"/>
          </a:p>
          <a:p>
            <a:r>
              <a:rPr lang="fi-FI" dirty="0" smtClean="0"/>
              <a:t>Vaihtokuormatilaa ei käytetä kovinkaan paljon auto-laiva kuljetusjärjestelmässä, koska vaihtokuormatilan siirtoon satamaterminaalista laivaan tarvitaan pyöräalustainen lavetti.</a:t>
            </a:r>
          </a:p>
          <a:p>
            <a:r>
              <a:rPr lang="fi-FI" dirty="0" smtClean="0"/>
              <a:t>   </a:t>
            </a:r>
          </a:p>
          <a:p>
            <a:r>
              <a:rPr lang="en-US" b="0" dirty="0" err="1" smtClean="0"/>
              <a:t>Lähteet</a:t>
            </a:r>
            <a:r>
              <a:rPr lang="en-US" b="0" dirty="0" smtClean="0"/>
              <a:t>: </a:t>
            </a:r>
          </a:p>
          <a:p>
            <a:r>
              <a:rPr lang="en-US" b="0" dirty="0" smtClean="0"/>
              <a:t>UIC “Safe loading” </a:t>
            </a:r>
            <a:r>
              <a:rPr lang="en-US" b="0" dirty="0" err="1" smtClean="0"/>
              <a:t>seminarParis</a:t>
            </a:r>
            <a:r>
              <a:rPr lang="en-US" b="0" dirty="0" smtClean="0"/>
              <a:t>, 12 October 2011 http://www.uic.org/</a:t>
            </a:r>
          </a:p>
          <a:p>
            <a:r>
              <a:rPr lang="en-US" b="0" dirty="0" smtClean="0"/>
              <a:t>Nils </a:t>
            </a:r>
            <a:r>
              <a:rPr lang="en-US" b="0" dirty="0" err="1" smtClean="0"/>
              <a:t>Andersson</a:t>
            </a:r>
            <a:r>
              <a:rPr lang="en-US" b="0" dirty="0" smtClean="0"/>
              <a:t>, </a:t>
            </a:r>
            <a:r>
              <a:rPr lang="en-US" b="0" dirty="0" err="1" smtClean="0"/>
              <a:t>MariTerm</a:t>
            </a:r>
            <a:r>
              <a:rPr lang="en-US" b="0" baseline="0" dirty="0" smtClean="0"/>
              <a:t> </a:t>
            </a:r>
            <a:r>
              <a:rPr lang="en-US" b="0" baseline="0" dirty="0" err="1" smtClean="0"/>
              <a:t>Ab</a:t>
            </a:r>
            <a:endParaRPr lang="en-US" b="0" dirty="0" smtClean="0"/>
          </a:p>
          <a:p>
            <a:endParaRPr lang="en-US" b="1" dirty="0" smtClean="0"/>
          </a:p>
        </p:txBody>
      </p:sp>
      <p:sp>
        <p:nvSpPr>
          <p:cNvPr id="4" name="Dian numeron paikkamerkki 3"/>
          <p:cNvSpPr>
            <a:spLocks noGrp="1"/>
          </p:cNvSpPr>
          <p:nvPr>
            <p:ph type="sldNum" sz="quarter" idx="5"/>
          </p:nvPr>
        </p:nvSpPr>
        <p:spPr/>
        <p:txBody>
          <a:bodyPr/>
          <a:lstStyle/>
          <a:p>
            <a:pPr>
              <a:defRPr/>
            </a:pPr>
            <a:fld id="{28EC69FA-C869-4CFD-9D3A-7244E1D47E21}" type="slidenum">
              <a:rPr lang="fi-FI" smtClean="0"/>
              <a:pPr>
                <a:defRPr/>
              </a:pPr>
              <a:t>8</a:t>
            </a:fld>
            <a:endParaRPr lang="fi-FI"/>
          </a:p>
        </p:txBody>
      </p:sp>
    </p:spTree>
    <p:extLst>
      <p:ext uri="{BB962C8B-B14F-4D97-AF65-F5344CB8AC3E}">
        <p14:creationId xmlns:p14="http://schemas.microsoft.com/office/powerpoint/2010/main" val="38227374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Dian kuvan paikkamerkki 1"/>
          <p:cNvSpPr>
            <a:spLocks noGrp="1" noRot="1" noChangeAspect="1" noTextEdit="1"/>
          </p:cNvSpPr>
          <p:nvPr>
            <p:ph type="sldImg"/>
          </p:nvPr>
        </p:nvSpPr>
        <p:spPr bwMode="auto">
          <a:noFill/>
          <a:ln>
            <a:solidFill>
              <a:srgbClr val="000000"/>
            </a:solidFill>
            <a:miter lim="800000"/>
            <a:headEnd/>
            <a:tailEnd/>
          </a:ln>
        </p:spPr>
      </p:sp>
      <p:sp>
        <p:nvSpPr>
          <p:cNvPr id="44034" name="Huomautusten paikkamerkki 2"/>
          <p:cNvSpPr>
            <a:spLocks noGrp="1"/>
          </p:cNvSpPr>
          <p:nvPr>
            <p:ph type="body" idx="1"/>
          </p:nvPr>
        </p:nvSpPr>
        <p:spPr bwMode="auto">
          <a:noFill/>
        </p:spPr>
        <p:txBody>
          <a:bodyPr wrap="square" numCol="1" anchor="t" anchorCtr="0" compatLnSpc="1">
            <a:prstTxWarp prst="textNoShape">
              <a:avLst/>
            </a:prstTxWarp>
          </a:bodyPr>
          <a:lstStyle/>
          <a:p>
            <a:pPr>
              <a:lnSpc>
                <a:spcPct val="80000"/>
              </a:lnSpc>
              <a:spcBef>
                <a:spcPct val="0"/>
              </a:spcBef>
            </a:pPr>
            <a:r>
              <a:rPr lang="fi-FI" sz="1000" b="1" dirty="0" smtClean="0"/>
              <a:t>Merikuljetuksen kuormanvarmistus</a:t>
            </a:r>
          </a:p>
          <a:p>
            <a:pPr>
              <a:lnSpc>
                <a:spcPct val="80000"/>
              </a:lnSpc>
              <a:spcBef>
                <a:spcPct val="0"/>
              </a:spcBef>
            </a:pPr>
            <a:endParaRPr lang="fi-FI" sz="1000" dirty="0" smtClean="0"/>
          </a:p>
          <a:p>
            <a:pPr>
              <a:lnSpc>
                <a:spcPct val="80000"/>
              </a:lnSpc>
              <a:spcBef>
                <a:spcPct val="0"/>
              </a:spcBef>
            </a:pPr>
            <a:r>
              <a:rPr lang="fi-FI" sz="1000" b="1" i="1" dirty="0" smtClean="0"/>
              <a:t>Rahdinkuljetusyksiköt  – Avokontit</a:t>
            </a:r>
          </a:p>
          <a:p>
            <a:pPr>
              <a:lnSpc>
                <a:spcPct val="80000"/>
              </a:lnSpc>
              <a:spcBef>
                <a:spcPct val="0"/>
              </a:spcBef>
            </a:pPr>
            <a:endParaRPr lang="en-GB" sz="1000" i="1" dirty="0" smtClean="0">
              <a:cs typeface="Arial" charset="0"/>
            </a:endParaRPr>
          </a:p>
          <a:p>
            <a:pPr>
              <a:lnSpc>
                <a:spcPct val="80000"/>
              </a:lnSpc>
              <a:spcBef>
                <a:spcPct val="0"/>
              </a:spcBef>
            </a:pPr>
            <a:r>
              <a:rPr lang="fi-FI" sz="1000" dirty="0" smtClean="0"/>
              <a:t>Avokontti on tavarankuljetusväline, jossa ei ole kattoa eikä sivuseiniä.  Kun avokonttia käsitellään kuljetusjärjestelmän eri vaiheissa, tulee kontin päätyseinien kestää samat voimat kuin tavallisen rahtikontin</a:t>
            </a:r>
            <a:r>
              <a:rPr lang="en-GB" sz="1000" dirty="0" smtClean="0"/>
              <a:t>. </a:t>
            </a:r>
            <a:endParaRPr lang="sv-SE" sz="1000" dirty="0" smtClean="0"/>
          </a:p>
          <a:p>
            <a:pPr>
              <a:lnSpc>
                <a:spcPct val="80000"/>
              </a:lnSpc>
              <a:spcBef>
                <a:spcPct val="0"/>
              </a:spcBef>
            </a:pPr>
            <a:r>
              <a:rPr lang="en-GB" sz="1000" dirty="0" smtClean="0"/>
              <a:t> </a:t>
            </a:r>
            <a:endParaRPr lang="sv-SE" sz="1000" dirty="0" smtClean="0"/>
          </a:p>
          <a:p>
            <a:pPr>
              <a:lnSpc>
                <a:spcPct val="80000"/>
              </a:lnSpc>
              <a:spcBef>
                <a:spcPct val="0"/>
              </a:spcBef>
            </a:pPr>
            <a:r>
              <a:rPr lang="fi-FI" sz="1000" dirty="0" smtClean="0"/>
              <a:t>Avokontin pituudet ovat 20 jalkaa ja 40 jalkaa samalla tavoin kuin </a:t>
            </a:r>
            <a:r>
              <a:rPr lang="fi-FI" sz="1000" dirty="0" err="1" smtClean="0"/>
              <a:t>ISO-standardin</a:t>
            </a:r>
            <a:r>
              <a:rPr lang="fi-FI" sz="1000" dirty="0" smtClean="0"/>
              <a:t> mukaiset tavalliset rahtikontit</a:t>
            </a:r>
            <a:r>
              <a:rPr lang="en-GB" sz="1000" dirty="0" smtClean="0"/>
              <a:t>. </a:t>
            </a:r>
          </a:p>
          <a:p>
            <a:pPr>
              <a:lnSpc>
                <a:spcPct val="80000"/>
              </a:lnSpc>
              <a:spcBef>
                <a:spcPct val="0"/>
              </a:spcBef>
            </a:pPr>
            <a:endParaRPr lang="en-GB" sz="1000" dirty="0" smtClean="0"/>
          </a:p>
          <a:p>
            <a:pPr>
              <a:lnSpc>
                <a:spcPct val="80000"/>
              </a:lnSpc>
              <a:spcBef>
                <a:spcPct val="0"/>
              </a:spcBef>
            </a:pPr>
            <a:r>
              <a:rPr lang="fi-FI" sz="1000" dirty="0" smtClean="0"/>
              <a:t>Avokontin taarapaino on sama tai vähän korkeampi kuin vastaavan kokoisen tavallisen rahtikontin.  20 jalan päätyseinäisen avokontin kokonaismassa on 24 000 kg ja taarapaino noin 2 500 kg.  Kontin kantavuus on siten 21 500 kg.  40 jalan päätyseinäisen avokontin kokonaismassa on 30 480 kg ja taarapaino  5000 kg. Kontin kantavuus on siten 25 500 kg. </a:t>
            </a:r>
          </a:p>
          <a:p>
            <a:pPr>
              <a:lnSpc>
                <a:spcPct val="80000"/>
              </a:lnSpc>
              <a:spcBef>
                <a:spcPct val="0"/>
              </a:spcBef>
            </a:pPr>
            <a:endParaRPr lang="fi-FI" sz="1000" dirty="0" smtClean="0"/>
          </a:p>
          <a:p>
            <a:pPr>
              <a:lnSpc>
                <a:spcPct val="80000"/>
              </a:lnSpc>
              <a:spcBef>
                <a:spcPct val="0"/>
              </a:spcBef>
            </a:pPr>
            <a:r>
              <a:rPr lang="fi-FI" sz="1000" dirty="0" smtClean="0"/>
              <a:t>Päätyseinäinen avokontti antaa paremman varmistuksen kuormalle kuin avokontti ilman päätyseiniä.  Myös kuormanvarmistuksen eri vaihtoehdot lisääntyvät.  Päätyseinäisiä avokontteja voidaan pinota päällekkäin terminaalissa ja laivalla aiheuttamatta rasitusta kuormalle</a:t>
            </a:r>
            <a:r>
              <a:rPr lang="en-GB" sz="1000" dirty="0" smtClean="0"/>
              <a:t>.  </a:t>
            </a:r>
            <a:endParaRPr lang="sv-SE" sz="1000" dirty="0" smtClean="0"/>
          </a:p>
          <a:p>
            <a:pPr>
              <a:lnSpc>
                <a:spcPct val="80000"/>
              </a:lnSpc>
              <a:spcBef>
                <a:spcPct val="0"/>
              </a:spcBef>
            </a:pPr>
            <a:endParaRPr lang="en-GB" sz="1000" dirty="0" smtClean="0"/>
          </a:p>
          <a:p>
            <a:pPr>
              <a:lnSpc>
                <a:spcPct val="80000"/>
              </a:lnSpc>
              <a:spcBef>
                <a:spcPct val="0"/>
              </a:spcBef>
            </a:pPr>
            <a:r>
              <a:rPr lang="fi-FI" sz="1000" dirty="0" smtClean="0"/>
              <a:t>Jos avokontissa on taitettavat päätyseinät, se vie vähän tilaa, kun sitä kuljetetaan tyhjänä.  </a:t>
            </a:r>
          </a:p>
          <a:p>
            <a:pPr>
              <a:lnSpc>
                <a:spcPct val="80000"/>
              </a:lnSpc>
              <a:spcBef>
                <a:spcPct val="0"/>
              </a:spcBef>
            </a:pPr>
            <a:endParaRPr lang="fi-FI" sz="1000" dirty="0" smtClean="0"/>
          </a:p>
          <a:p>
            <a:pPr>
              <a:lnSpc>
                <a:spcPct val="80000"/>
              </a:lnSpc>
              <a:spcBef>
                <a:spcPct val="0"/>
              </a:spcBef>
            </a:pPr>
            <a:r>
              <a:rPr lang="fi-FI" sz="1000" dirty="0" smtClean="0"/>
              <a:t>Standardin mukaisen avokontin sisäkorkeus on pienempi kuin vastaavan tavallisen rahtikontin. Sisäkorkeus mitataan avokontin lattiatasosta päätyseinän yläreunaan.  Sisäkorkeutta ei saa kuitenkaan kokonaan hyödynnettyä, koska päälle asetetun avokontin lattia painuu jonkin verran ja saattaa särkeä alapuolella olevan tavaran</a:t>
            </a:r>
            <a:r>
              <a:rPr lang="en-GB" sz="1000" dirty="0" smtClean="0"/>
              <a:t>.      </a:t>
            </a:r>
            <a:endParaRPr lang="sv-SE" sz="1000" dirty="0" smtClean="0"/>
          </a:p>
          <a:p>
            <a:pPr>
              <a:lnSpc>
                <a:spcPct val="80000"/>
              </a:lnSpc>
              <a:spcBef>
                <a:spcPct val="0"/>
              </a:spcBef>
            </a:pPr>
            <a:endParaRPr lang="en-GB" sz="1000" dirty="0" smtClean="0"/>
          </a:p>
          <a:p>
            <a:pPr>
              <a:lnSpc>
                <a:spcPct val="80000"/>
              </a:lnSpc>
              <a:spcBef>
                <a:spcPct val="0"/>
              </a:spcBef>
            </a:pPr>
            <a:r>
              <a:rPr lang="fi-FI" sz="1000" dirty="0" smtClean="0"/>
              <a:t>Avokontin lattian korkeus on noin 600 mm, joten tämä pienentää merkittävästi sisäkorkeutta.  Avokontin sisäpituus voi myös olla lyhyempi kuin tavallisen rahtikontin, koska päätyseinät täytyy rakentaa vahvoiksi kestämään eri lähteistä muodostuvia rasituksia</a:t>
            </a:r>
            <a:r>
              <a:rPr lang="en-GB" sz="1000" dirty="0" smtClean="0"/>
              <a:t>.  </a:t>
            </a:r>
            <a:br>
              <a:rPr lang="en-GB" sz="1000" dirty="0" smtClean="0"/>
            </a:br>
            <a:r>
              <a:rPr lang="en-GB" sz="1000" dirty="0" smtClean="0"/>
              <a:t> </a:t>
            </a:r>
            <a:endParaRPr lang="sv-SE" sz="1000" dirty="0" smtClean="0"/>
          </a:p>
        </p:txBody>
      </p:sp>
      <p:sp>
        <p:nvSpPr>
          <p:cNvPr id="4" name="Dian numeron paikkamerkki 3"/>
          <p:cNvSpPr>
            <a:spLocks noGrp="1"/>
          </p:cNvSpPr>
          <p:nvPr>
            <p:ph type="sldNum" sz="quarter" idx="5"/>
          </p:nvPr>
        </p:nvSpPr>
        <p:spPr/>
        <p:txBody>
          <a:bodyPr/>
          <a:lstStyle/>
          <a:p>
            <a:pPr>
              <a:defRPr/>
            </a:pPr>
            <a:fld id="{F128D0A0-7FB5-4D36-A0D4-4832E848BCB8}" type="slidenum">
              <a:rPr lang="fi-FI" smtClean="0"/>
              <a:pPr>
                <a:defRPr/>
              </a:pPr>
              <a:t>9</a:t>
            </a:fld>
            <a:endParaRPr lang="fi-FI"/>
          </a:p>
        </p:txBody>
      </p:sp>
    </p:spTree>
    <p:extLst>
      <p:ext uri="{BB962C8B-B14F-4D97-AF65-F5344CB8AC3E}">
        <p14:creationId xmlns:p14="http://schemas.microsoft.com/office/powerpoint/2010/main" val="24294199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Otsikkodia">
    <p:spTree>
      <p:nvGrpSpPr>
        <p:cNvPr id="1" name=""/>
        <p:cNvGrpSpPr/>
        <p:nvPr/>
      </p:nvGrpSpPr>
      <p:grpSpPr>
        <a:xfrm>
          <a:off x="0" y="0"/>
          <a:ext cx="0" cy="0"/>
          <a:chOff x="0" y="0"/>
          <a:chExt cx="0" cy="0"/>
        </a:xfrm>
      </p:grpSpPr>
      <p:cxnSp>
        <p:nvCxnSpPr>
          <p:cNvPr id="4" name="Straight Connector 7"/>
          <p:cNvCxnSpPr/>
          <p:nvPr/>
        </p:nvCxnSpPr>
        <p:spPr>
          <a:xfrm>
            <a:off x="685800" y="3398838"/>
            <a:ext cx="7848600" cy="1587"/>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685800" y="1371600"/>
            <a:ext cx="7848600" cy="1927225"/>
          </a:xfrm>
        </p:spPr>
        <p:txBody>
          <a:bodyPr anchor="b">
            <a:noAutofit/>
          </a:bodyPr>
          <a:lstStyle>
            <a:lvl1pPr>
              <a:defRPr sz="5400" cap="all" baseline="0"/>
            </a:lvl1pPr>
          </a:lstStyle>
          <a:p>
            <a:r>
              <a:rPr lang="fi-FI" smtClean="0"/>
              <a:t>Muokkaa perustyyl. napsautt.</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smtClean="0"/>
              <a:t>Muokkaa alaotsikon perustyyliä napsautt.</a:t>
            </a:r>
            <a:endParaRPr lang="en-US" dirty="0"/>
          </a:p>
        </p:txBody>
      </p:sp>
      <p:sp>
        <p:nvSpPr>
          <p:cNvPr id="5" name="Date Placeholder 3"/>
          <p:cNvSpPr>
            <a:spLocks noGrp="1"/>
          </p:cNvSpPr>
          <p:nvPr>
            <p:ph type="dt" sz="half" idx="10"/>
          </p:nvPr>
        </p:nvSpPr>
        <p:spPr/>
        <p:txBody>
          <a:bodyPr/>
          <a:lstStyle>
            <a:lvl1pPr>
              <a:defRPr/>
            </a:lvl1pPr>
          </a:lstStyle>
          <a:p>
            <a:pPr>
              <a:defRPr/>
            </a:pPr>
            <a:fld id="{A9677F65-82D2-48C9-9862-ED6A9D3FC2AD}" type="datetimeFigureOut">
              <a:rPr lang="fi-FI"/>
              <a:pPr>
                <a:defRPr/>
              </a:pPr>
              <a:t>23.8.2013</a:t>
            </a:fld>
            <a:endParaRPr lang="fi-FI"/>
          </a:p>
        </p:txBody>
      </p:sp>
      <p:sp>
        <p:nvSpPr>
          <p:cNvPr id="6" name="Footer Placeholder 4"/>
          <p:cNvSpPr>
            <a:spLocks noGrp="1"/>
          </p:cNvSpPr>
          <p:nvPr>
            <p:ph type="ftr" sz="quarter" idx="11"/>
          </p:nvPr>
        </p:nvSpPr>
        <p:spPr/>
        <p:txBody>
          <a:bodyPr/>
          <a:lstStyle>
            <a:lvl1pPr>
              <a:defRPr/>
            </a:lvl1pPr>
          </a:lstStyle>
          <a:p>
            <a:pPr>
              <a:defRPr/>
            </a:pPr>
            <a:endParaRPr lang="fi-FI"/>
          </a:p>
        </p:txBody>
      </p:sp>
      <p:sp>
        <p:nvSpPr>
          <p:cNvPr id="7" name="Slide Number Placeholder 5"/>
          <p:cNvSpPr>
            <a:spLocks noGrp="1"/>
          </p:cNvSpPr>
          <p:nvPr>
            <p:ph type="sldNum" sz="quarter" idx="12"/>
          </p:nvPr>
        </p:nvSpPr>
        <p:spPr/>
        <p:txBody>
          <a:bodyPr/>
          <a:lstStyle>
            <a:lvl1pPr>
              <a:defRPr/>
            </a:lvl1pPr>
          </a:lstStyle>
          <a:p>
            <a:pPr>
              <a:defRPr/>
            </a:pPr>
            <a:fld id="{D636C46E-BFB7-4564-A2BE-0BF9BCDAD72D}" type="slidenum">
              <a:rPr lang="fi-FI"/>
              <a:pPr>
                <a:defRPr/>
              </a:pPr>
              <a:t>‹#›</a:t>
            </a:fld>
            <a:endParaRPr lang="fi-FI"/>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Otsikko ja pystysuora teks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noProof="0" smtClean="0"/>
              <a:t>Muokkaa perustyyl. napsautt.</a:t>
            </a:r>
            <a:endParaRPr lang="en-US" noProof="0"/>
          </a:p>
        </p:txBody>
      </p:sp>
      <p:sp>
        <p:nvSpPr>
          <p:cNvPr id="3" name="Vertical Text Placeholder 2"/>
          <p:cNvSpPr>
            <a:spLocks noGrp="1"/>
          </p:cNvSpPr>
          <p:nvPr>
            <p:ph type="body" orient="vert" idx="1"/>
          </p:nvPr>
        </p:nvSpPr>
        <p:spPr/>
        <p:txBody>
          <a:bodyPr vert="eaVert"/>
          <a:lstStyle/>
          <a:p>
            <a:pPr lvl="0"/>
            <a:r>
              <a:rPr lang="fi-FI" noProof="0" smtClean="0"/>
              <a:t>Muokkaa tekstin perustyylejä napsauttamalla</a:t>
            </a:r>
          </a:p>
          <a:p>
            <a:pPr lvl="1"/>
            <a:r>
              <a:rPr lang="fi-FI" noProof="0" smtClean="0"/>
              <a:t>toinen taso</a:t>
            </a:r>
          </a:p>
          <a:p>
            <a:pPr lvl="2"/>
            <a:r>
              <a:rPr lang="fi-FI" noProof="0" smtClean="0"/>
              <a:t>kolmas taso</a:t>
            </a:r>
          </a:p>
          <a:p>
            <a:pPr lvl="3"/>
            <a:r>
              <a:rPr lang="fi-FI" noProof="0" smtClean="0"/>
              <a:t>neljäs taso</a:t>
            </a:r>
          </a:p>
          <a:p>
            <a:pPr lvl="4"/>
            <a:r>
              <a:rPr lang="fi-FI" noProof="0" smtClean="0"/>
              <a:t>viides taso</a:t>
            </a:r>
            <a:endParaRPr lang="en-US" noProof="0"/>
          </a:p>
        </p:txBody>
      </p:sp>
      <p:sp>
        <p:nvSpPr>
          <p:cNvPr id="4" name="Date Placeholder 3"/>
          <p:cNvSpPr>
            <a:spLocks noGrp="1"/>
          </p:cNvSpPr>
          <p:nvPr>
            <p:ph type="dt" sz="half" idx="10"/>
          </p:nvPr>
        </p:nvSpPr>
        <p:spPr/>
        <p:txBody>
          <a:bodyPr/>
          <a:lstStyle>
            <a:lvl1pPr>
              <a:defRPr/>
            </a:lvl1pPr>
          </a:lstStyle>
          <a:p>
            <a:pPr>
              <a:defRPr/>
            </a:pPr>
            <a:fld id="{B342615A-4B4C-4ABB-9D1C-FC0BE8773A49}" type="datetimeFigureOut">
              <a:rPr lang="fi-FI"/>
              <a:pPr>
                <a:defRPr/>
              </a:pPr>
              <a:t>23.8.2013</a:t>
            </a:fld>
            <a:endParaRPr lang="fi-FI" dirty="0"/>
          </a:p>
        </p:txBody>
      </p:sp>
      <p:sp>
        <p:nvSpPr>
          <p:cNvPr id="5" name="Footer Placeholder 4"/>
          <p:cNvSpPr>
            <a:spLocks noGrp="1"/>
          </p:cNvSpPr>
          <p:nvPr>
            <p:ph type="ftr" sz="quarter" idx="11"/>
          </p:nvPr>
        </p:nvSpPr>
        <p:spPr/>
        <p:txBody>
          <a:bodyPr/>
          <a:lstStyle>
            <a:lvl1pPr>
              <a:defRPr/>
            </a:lvl1pPr>
          </a:lstStyle>
          <a:p>
            <a:pPr>
              <a:defRPr/>
            </a:pPr>
            <a:endParaRPr lang="fi-FI"/>
          </a:p>
        </p:txBody>
      </p:sp>
      <p:sp>
        <p:nvSpPr>
          <p:cNvPr id="6" name="Slide Number Placeholder 5"/>
          <p:cNvSpPr>
            <a:spLocks noGrp="1"/>
          </p:cNvSpPr>
          <p:nvPr>
            <p:ph type="sldNum" sz="quarter" idx="12"/>
          </p:nvPr>
        </p:nvSpPr>
        <p:spPr/>
        <p:txBody>
          <a:bodyPr/>
          <a:lstStyle>
            <a:lvl1pPr>
              <a:defRPr/>
            </a:lvl1pPr>
          </a:lstStyle>
          <a:p>
            <a:pPr>
              <a:defRPr/>
            </a:pPr>
            <a:fld id="{D371172C-3ADC-4AA6-A7AC-498FD5FF8B9C}" type="slidenum">
              <a:rPr lang="fi-FI"/>
              <a:pPr>
                <a:defRPr/>
              </a:pPr>
              <a:t>‹#›</a:t>
            </a:fld>
            <a:endParaRPr lang="fi-FI"/>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Pystysuora otsikko ja teksti">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fi-FI" noProof="0" smtClean="0"/>
              <a:t>Muokkaa perustyyl. napsautt.</a:t>
            </a:r>
            <a:endParaRPr lang="en-US" noProof="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fi-FI" noProof="0" smtClean="0"/>
              <a:t>Muokkaa tekstin perustyylejä napsauttamalla</a:t>
            </a:r>
          </a:p>
          <a:p>
            <a:pPr lvl="1"/>
            <a:r>
              <a:rPr lang="fi-FI" noProof="0" smtClean="0"/>
              <a:t>toinen taso</a:t>
            </a:r>
          </a:p>
          <a:p>
            <a:pPr lvl="2"/>
            <a:r>
              <a:rPr lang="fi-FI" noProof="0" smtClean="0"/>
              <a:t>kolmas taso</a:t>
            </a:r>
          </a:p>
          <a:p>
            <a:pPr lvl="3"/>
            <a:r>
              <a:rPr lang="fi-FI" noProof="0" smtClean="0"/>
              <a:t>neljäs taso</a:t>
            </a:r>
          </a:p>
          <a:p>
            <a:pPr lvl="4"/>
            <a:r>
              <a:rPr lang="fi-FI" noProof="0" smtClean="0"/>
              <a:t>viides taso</a:t>
            </a:r>
            <a:endParaRPr lang="en-US" noProof="0"/>
          </a:p>
        </p:txBody>
      </p:sp>
      <p:sp>
        <p:nvSpPr>
          <p:cNvPr id="4" name="Date Placeholder 3"/>
          <p:cNvSpPr>
            <a:spLocks noGrp="1"/>
          </p:cNvSpPr>
          <p:nvPr>
            <p:ph type="dt" sz="half" idx="10"/>
          </p:nvPr>
        </p:nvSpPr>
        <p:spPr/>
        <p:txBody>
          <a:bodyPr/>
          <a:lstStyle>
            <a:lvl1pPr>
              <a:defRPr/>
            </a:lvl1pPr>
          </a:lstStyle>
          <a:p>
            <a:pPr>
              <a:defRPr/>
            </a:pPr>
            <a:fld id="{2B0FEED7-B532-4603-BC17-F1FD3968756A}" type="datetimeFigureOut">
              <a:rPr lang="fi-FI"/>
              <a:pPr>
                <a:defRPr/>
              </a:pPr>
              <a:t>23.8.2013</a:t>
            </a:fld>
            <a:endParaRPr lang="fi-FI" dirty="0"/>
          </a:p>
        </p:txBody>
      </p:sp>
      <p:sp>
        <p:nvSpPr>
          <p:cNvPr id="5" name="Footer Placeholder 4"/>
          <p:cNvSpPr>
            <a:spLocks noGrp="1"/>
          </p:cNvSpPr>
          <p:nvPr>
            <p:ph type="ftr" sz="quarter" idx="11"/>
          </p:nvPr>
        </p:nvSpPr>
        <p:spPr/>
        <p:txBody>
          <a:bodyPr/>
          <a:lstStyle>
            <a:lvl1pPr>
              <a:defRPr/>
            </a:lvl1pPr>
          </a:lstStyle>
          <a:p>
            <a:pPr>
              <a:defRPr/>
            </a:pPr>
            <a:endParaRPr lang="fi-FI"/>
          </a:p>
        </p:txBody>
      </p:sp>
      <p:sp>
        <p:nvSpPr>
          <p:cNvPr id="6" name="Slide Number Placeholder 5"/>
          <p:cNvSpPr>
            <a:spLocks noGrp="1"/>
          </p:cNvSpPr>
          <p:nvPr>
            <p:ph type="sldNum" sz="quarter" idx="12"/>
          </p:nvPr>
        </p:nvSpPr>
        <p:spPr/>
        <p:txBody>
          <a:bodyPr/>
          <a:lstStyle>
            <a:lvl1pPr>
              <a:defRPr/>
            </a:lvl1pPr>
          </a:lstStyle>
          <a:p>
            <a:pPr>
              <a:defRPr/>
            </a:pPr>
            <a:fld id="{BDF770B2-E9F8-40CA-AFC6-CDDF2F0B6708}" type="slidenum">
              <a:rPr lang="fi-FI"/>
              <a:pPr>
                <a:defRPr/>
              </a:pPr>
              <a:t>‹#›</a:t>
            </a:fld>
            <a:endParaRPr lang="fi-FI"/>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685800" y="2130425"/>
            <a:ext cx="7772400" cy="1470025"/>
          </a:xfrm>
        </p:spPr>
        <p:txBody>
          <a:bodyPr/>
          <a:lstStyle/>
          <a:p>
            <a:r>
              <a:rPr lang="fi-FI" smtClean="0"/>
              <a:t>Muokkaa perustyyl. napsautt.</a:t>
            </a:r>
            <a:endParaRPr lang="sv-SE"/>
          </a:p>
        </p:txBody>
      </p:sp>
      <p:sp>
        <p:nvSpPr>
          <p:cNvPr id="3" name="Underrubrik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i-FI" smtClean="0"/>
              <a:t>Muokkaa alaotsikon perustyyliä napsautt.</a:t>
            </a:r>
            <a:endParaRPr lang="sv-SE"/>
          </a:p>
        </p:txBody>
      </p:sp>
      <p:sp>
        <p:nvSpPr>
          <p:cNvPr id="4" name="Platshållare för datum 3"/>
          <p:cNvSpPr>
            <a:spLocks noGrp="1"/>
          </p:cNvSpPr>
          <p:nvPr>
            <p:ph type="dt" sz="half" idx="10"/>
          </p:nvPr>
        </p:nvSpPr>
        <p:spPr/>
        <p:txBody>
          <a:bodyPr/>
          <a:lstStyle>
            <a:lvl1pPr>
              <a:defRPr/>
            </a:lvl1pPr>
          </a:lstStyle>
          <a:p>
            <a:pPr>
              <a:defRPr/>
            </a:pPr>
            <a:fld id="{9DF941A4-330B-4C28-9F69-D9613194114D}" type="datetimeFigureOut">
              <a:rPr lang="sv-SE"/>
              <a:pPr>
                <a:defRPr/>
              </a:pPr>
              <a:t>2013-08-23</a:t>
            </a:fld>
            <a:endParaRPr lang="sv-SE"/>
          </a:p>
        </p:txBody>
      </p:sp>
      <p:sp>
        <p:nvSpPr>
          <p:cNvPr id="5" name="Platshållare för sidfot 4"/>
          <p:cNvSpPr>
            <a:spLocks noGrp="1"/>
          </p:cNvSpPr>
          <p:nvPr>
            <p:ph type="ftr" sz="quarter" idx="11"/>
          </p:nvPr>
        </p:nvSpPr>
        <p:spPr/>
        <p:txBody>
          <a:bodyPr/>
          <a:lstStyle>
            <a:lvl1pPr>
              <a:defRPr/>
            </a:lvl1pPr>
          </a:lstStyle>
          <a:p>
            <a:pPr>
              <a:defRPr/>
            </a:pPr>
            <a:endParaRPr lang="sv-SE"/>
          </a:p>
        </p:txBody>
      </p:sp>
      <p:sp>
        <p:nvSpPr>
          <p:cNvPr id="6" name="Platshållare för bildnummer 5"/>
          <p:cNvSpPr>
            <a:spLocks noGrp="1"/>
          </p:cNvSpPr>
          <p:nvPr>
            <p:ph type="sldNum" sz="quarter" idx="12"/>
          </p:nvPr>
        </p:nvSpPr>
        <p:spPr/>
        <p:txBody>
          <a:bodyPr/>
          <a:lstStyle>
            <a:lvl1pPr>
              <a:defRPr/>
            </a:lvl1pPr>
          </a:lstStyle>
          <a:p>
            <a:pPr>
              <a:defRPr/>
            </a:pPr>
            <a:fld id="{B5A854BC-8CB9-4357-BA69-A5A2B4067FC1}" type="slidenum">
              <a:rPr lang="sv-SE"/>
              <a:pPr>
                <a:defRPr/>
              </a:pPr>
              <a:t>‹#›</a:t>
            </a:fld>
            <a:endParaRPr lang="sv-S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fi-FI" smtClean="0"/>
              <a:t>Muokkaa perustyyl. napsautt.</a:t>
            </a:r>
            <a:endParaRPr lang="sv-SE"/>
          </a:p>
        </p:txBody>
      </p:sp>
      <p:sp>
        <p:nvSpPr>
          <p:cNvPr id="3" name="Platshållare för innehåll 2"/>
          <p:cNvSpPr>
            <a:spLocks noGrp="1"/>
          </p:cNvSpPr>
          <p:nvPr>
            <p:ph idx="1"/>
          </p:nvPr>
        </p:nvSpPr>
        <p:spPr/>
        <p:txBody>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sv-SE"/>
          </a:p>
        </p:txBody>
      </p:sp>
      <p:sp>
        <p:nvSpPr>
          <p:cNvPr id="4" name="Platshållare för datum 3"/>
          <p:cNvSpPr>
            <a:spLocks noGrp="1"/>
          </p:cNvSpPr>
          <p:nvPr>
            <p:ph type="dt" sz="half" idx="10"/>
          </p:nvPr>
        </p:nvSpPr>
        <p:spPr/>
        <p:txBody>
          <a:bodyPr/>
          <a:lstStyle>
            <a:lvl1pPr>
              <a:defRPr/>
            </a:lvl1pPr>
          </a:lstStyle>
          <a:p>
            <a:pPr>
              <a:defRPr/>
            </a:pPr>
            <a:fld id="{09F74BE1-89D4-4F96-B67A-C0E9D73064A0}" type="datetimeFigureOut">
              <a:rPr lang="sv-SE"/>
              <a:pPr>
                <a:defRPr/>
              </a:pPr>
              <a:t>2013-08-23</a:t>
            </a:fld>
            <a:endParaRPr lang="sv-SE"/>
          </a:p>
        </p:txBody>
      </p:sp>
      <p:sp>
        <p:nvSpPr>
          <p:cNvPr id="5" name="Platshållare för sidfot 4"/>
          <p:cNvSpPr>
            <a:spLocks noGrp="1"/>
          </p:cNvSpPr>
          <p:nvPr>
            <p:ph type="ftr" sz="quarter" idx="11"/>
          </p:nvPr>
        </p:nvSpPr>
        <p:spPr/>
        <p:txBody>
          <a:bodyPr/>
          <a:lstStyle>
            <a:lvl1pPr>
              <a:defRPr/>
            </a:lvl1pPr>
          </a:lstStyle>
          <a:p>
            <a:pPr>
              <a:defRPr/>
            </a:pPr>
            <a:endParaRPr lang="sv-SE"/>
          </a:p>
        </p:txBody>
      </p:sp>
      <p:sp>
        <p:nvSpPr>
          <p:cNvPr id="6" name="Platshållare för bildnummer 5"/>
          <p:cNvSpPr>
            <a:spLocks noGrp="1"/>
          </p:cNvSpPr>
          <p:nvPr>
            <p:ph type="sldNum" sz="quarter" idx="12"/>
          </p:nvPr>
        </p:nvSpPr>
        <p:spPr/>
        <p:txBody>
          <a:bodyPr/>
          <a:lstStyle>
            <a:lvl1pPr>
              <a:defRPr/>
            </a:lvl1pPr>
          </a:lstStyle>
          <a:p>
            <a:pPr>
              <a:defRPr/>
            </a:pPr>
            <a:fld id="{6F0C8657-63AA-420C-B8D3-10F8428C72AA}" type="slidenum">
              <a:rPr lang="sv-SE"/>
              <a:pPr>
                <a:defRPr/>
              </a:pPr>
              <a:t>‹#›</a:t>
            </a:fld>
            <a:endParaRPr lang="sv-S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722313" y="4406900"/>
            <a:ext cx="7772400" cy="1362075"/>
          </a:xfrm>
        </p:spPr>
        <p:txBody>
          <a:bodyPr anchor="t"/>
          <a:lstStyle>
            <a:lvl1pPr algn="l">
              <a:defRPr sz="4000" b="1" cap="all"/>
            </a:lvl1pPr>
          </a:lstStyle>
          <a:p>
            <a:r>
              <a:rPr lang="fi-FI" smtClean="0"/>
              <a:t>Muokkaa perustyyl. napsautt.</a:t>
            </a:r>
            <a:endParaRPr lang="sv-SE"/>
          </a:p>
        </p:txBody>
      </p:sp>
      <p:sp>
        <p:nvSpPr>
          <p:cNvPr id="3" name="Platshållare för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smtClean="0"/>
              <a:t>Muokkaa tekstin perustyylejä napsauttamalla</a:t>
            </a:r>
          </a:p>
        </p:txBody>
      </p:sp>
      <p:sp>
        <p:nvSpPr>
          <p:cNvPr id="4" name="Platshållare för datum 3"/>
          <p:cNvSpPr>
            <a:spLocks noGrp="1"/>
          </p:cNvSpPr>
          <p:nvPr>
            <p:ph type="dt" sz="half" idx="10"/>
          </p:nvPr>
        </p:nvSpPr>
        <p:spPr/>
        <p:txBody>
          <a:bodyPr/>
          <a:lstStyle>
            <a:lvl1pPr>
              <a:defRPr/>
            </a:lvl1pPr>
          </a:lstStyle>
          <a:p>
            <a:pPr>
              <a:defRPr/>
            </a:pPr>
            <a:fld id="{810F5F12-6BAC-430D-9EEA-FAD79F7CFFC3}" type="datetimeFigureOut">
              <a:rPr lang="sv-SE"/>
              <a:pPr>
                <a:defRPr/>
              </a:pPr>
              <a:t>2013-08-23</a:t>
            </a:fld>
            <a:endParaRPr lang="sv-SE"/>
          </a:p>
        </p:txBody>
      </p:sp>
      <p:sp>
        <p:nvSpPr>
          <p:cNvPr id="5" name="Platshållare för sidfot 4"/>
          <p:cNvSpPr>
            <a:spLocks noGrp="1"/>
          </p:cNvSpPr>
          <p:nvPr>
            <p:ph type="ftr" sz="quarter" idx="11"/>
          </p:nvPr>
        </p:nvSpPr>
        <p:spPr/>
        <p:txBody>
          <a:bodyPr/>
          <a:lstStyle>
            <a:lvl1pPr>
              <a:defRPr/>
            </a:lvl1pPr>
          </a:lstStyle>
          <a:p>
            <a:pPr>
              <a:defRPr/>
            </a:pPr>
            <a:endParaRPr lang="sv-SE"/>
          </a:p>
        </p:txBody>
      </p:sp>
      <p:sp>
        <p:nvSpPr>
          <p:cNvPr id="6" name="Platshållare för bildnummer 5"/>
          <p:cNvSpPr>
            <a:spLocks noGrp="1"/>
          </p:cNvSpPr>
          <p:nvPr>
            <p:ph type="sldNum" sz="quarter" idx="12"/>
          </p:nvPr>
        </p:nvSpPr>
        <p:spPr/>
        <p:txBody>
          <a:bodyPr/>
          <a:lstStyle>
            <a:lvl1pPr>
              <a:defRPr/>
            </a:lvl1pPr>
          </a:lstStyle>
          <a:p>
            <a:pPr>
              <a:defRPr/>
            </a:pPr>
            <a:fld id="{0FD6DF90-D6F9-4199-A2A3-2A0B8B24419A}" type="slidenum">
              <a:rPr lang="sv-SE"/>
              <a:pPr>
                <a:defRPr/>
              </a:pPr>
              <a:t>‹#›</a:t>
            </a:fld>
            <a:endParaRPr lang="sv-S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fi-FI" smtClean="0"/>
              <a:t>Muokkaa perustyyl. napsautt.</a:t>
            </a:r>
            <a:endParaRPr lang="sv-SE"/>
          </a:p>
        </p:txBody>
      </p:sp>
      <p:sp>
        <p:nvSpPr>
          <p:cNvPr id="3" name="Platshållare för innehåll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sv-SE"/>
          </a:p>
        </p:txBody>
      </p:sp>
      <p:sp>
        <p:nvSpPr>
          <p:cNvPr id="4" name="Platshållare för innehåll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sv-SE"/>
          </a:p>
        </p:txBody>
      </p:sp>
      <p:sp>
        <p:nvSpPr>
          <p:cNvPr id="5" name="Platshållare för datum 3"/>
          <p:cNvSpPr>
            <a:spLocks noGrp="1"/>
          </p:cNvSpPr>
          <p:nvPr>
            <p:ph type="dt" sz="half" idx="10"/>
          </p:nvPr>
        </p:nvSpPr>
        <p:spPr/>
        <p:txBody>
          <a:bodyPr/>
          <a:lstStyle>
            <a:lvl1pPr>
              <a:defRPr/>
            </a:lvl1pPr>
          </a:lstStyle>
          <a:p>
            <a:pPr>
              <a:defRPr/>
            </a:pPr>
            <a:fld id="{BF76808C-14D0-4ED8-88FB-3F8ED39FD397}" type="datetimeFigureOut">
              <a:rPr lang="sv-SE"/>
              <a:pPr>
                <a:defRPr/>
              </a:pPr>
              <a:t>2013-08-23</a:t>
            </a:fld>
            <a:endParaRPr lang="sv-SE"/>
          </a:p>
        </p:txBody>
      </p:sp>
      <p:sp>
        <p:nvSpPr>
          <p:cNvPr id="6" name="Platshållare för sidfot 4"/>
          <p:cNvSpPr>
            <a:spLocks noGrp="1"/>
          </p:cNvSpPr>
          <p:nvPr>
            <p:ph type="ftr" sz="quarter" idx="11"/>
          </p:nvPr>
        </p:nvSpPr>
        <p:spPr/>
        <p:txBody>
          <a:bodyPr/>
          <a:lstStyle>
            <a:lvl1pPr>
              <a:defRPr/>
            </a:lvl1pPr>
          </a:lstStyle>
          <a:p>
            <a:pPr>
              <a:defRPr/>
            </a:pPr>
            <a:endParaRPr lang="sv-SE"/>
          </a:p>
        </p:txBody>
      </p:sp>
      <p:sp>
        <p:nvSpPr>
          <p:cNvPr id="7" name="Platshållare för bildnummer 5"/>
          <p:cNvSpPr>
            <a:spLocks noGrp="1"/>
          </p:cNvSpPr>
          <p:nvPr>
            <p:ph type="sldNum" sz="quarter" idx="12"/>
          </p:nvPr>
        </p:nvSpPr>
        <p:spPr/>
        <p:txBody>
          <a:bodyPr/>
          <a:lstStyle>
            <a:lvl1pPr>
              <a:defRPr/>
            </a:lvl1pPr>
          </a:lstStyle>
          <a:p>
            <a:pPr>
              <a:defRPr/>
            </a:pPr>
            <a:fld id="{1976D43E-D76B-4064-AF25-DFC10E334A24}" type="slidenum">
              <a:rPr lang="sv-SE"/>
              <a:pPr>
                <a:defRPr/>
              </a:pPr>
              <a:t>‹#›</a:t>
            </a:fld>
            <a:endParaRPr lang="sv-S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lvl1pPr>
              <a:defRPr/>
            </a:lvl1pPr>
          </a:lstStyle>
          <a:p>
            <a:r>
              <a:rPr lang="fi-FI" smtClean="0"/>
              <a:t>Muokkaa perustyyl. napsautt.</a:t>
            </a:r>
            <a:endParaRPr lang="sv-SE"/>
          </a:p>
        </p:txBody>
      </p:sp>
      <p:sp>
        <p:nvSpPr>
          <p:cNvPr id="3" name="Platshållare för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smtClean="0"/>
              <a:t>Muokkaa tekstin perustyylejä napsauttamalla</a:t>
            </a:r>
          </a:p>
        </p:txBody>
      </p:sp>
      <p:sp>
        <p:nvSpPr>
          <p:cNvPr id="4" name="Platshållare för innehåll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sv-SE"/>
          </a:p>
        </p:txBody>
      </p:sp>
      <p:sp>
        <p:nvSpPr>
          <p:cNvPr id="5" name="Platshållare för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smtClean="0"/>
              <a:t>Muokkaa tekstin perustyylejä napsauttamalla</a:t>
            </a:r>
          </a:p>
        </p:txBody>
      </p:sp>
      <p:sp>
        <p:nvSpPr>
          <p:cNvPr id="6" name="Platshållare för innehåll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sv-SE"/>
          </a:p>
        </p:txBody>
      </p:sp>
      <p:sp>
        <p:nvSpPr>
          <p:cNvPr id="7" name="Platshållare för datum 3"/>
          <p:cNvSpPr>
            <a:spLocks noGrp="1"/>
          </p:cNvSpPr>
          <p:nvPr>
            <p:ph type="dt" sz="half" idx="10"/>
          </p:nvPr>
        </p:nvSpPr>
        <p:spPr/>
        <p:txBody>
          <a:bodyPr/>
          <a:lstStyle>
            <a:lvl1pPr>
              <a:defRPr/>
            </a:lvl1pPr>
          </a:lstStyle>
          <a:p>
            <a:pPr>
              <a:defRPr/>
            </a:pPr>
            <a:fld id="{EFB64EB7-2A33-4818-A97C-3BBEBEBD2F98}" type="datetimeFigureOut">
              <a:rPr lang="sv-SE"/>
              <a:pPr>
                <a:defRPr/>
              </a:pPr>
              <a:t>2013-08-23</a:t>
            </a:fld>
            <a:endParaRPr lang="sv-SE"/>
          </a:p>
        </p:txBody>
      </p:sp>
      <p:sp>
        <p:nvSpPr>
          <p:cNvPr id="8" name="Platshållare för sidfot 4"/>
          <p:cNvSpPr>
            <a:spLocks noGrp="1"/>
          </p:cNvSpPr>
          <p:nvPr>
            <p:ph type="ftr" sz="quarter" idx="11"/>
          </p:nvPr>
        </p:nvSpPr>
        <p:spPr/>
        <p:txBody>
          <a:bodyPr/>
          <a:lstStyle>
            <a:lvl1pPr>
              <a:defRPr/>
            </a:lvl1pPr>
          </a:lstStyle>
          <a:p>
            <a:pPr>
              <a:defRPr/>
            </a:pPr>
            <a:endParaRPr lang="sv-SE"/>
          </a:p>
        </p:txBody>
      </p:sp>
      <p:sp>
        <p:nvSpPr>
          <p:cNvPr id="9" name="Platshållare för bildnummer 5"/>
          <p:cNvSpPr>
            <a:spLocks noGrp="1"/>
          </p:cNvSpPr>
          <p:nvPr>
            <p:ph type="sldNum" sz="quarter" idx="12"/>
          </p:nvPr>
        </p:nvSpPr>
        <p:spPr/>
        <p:txBody>
          <a:bodyPr/>
          <a:lstStyle>
            <a:lvl1pPr>
              <a:defRPr/>
            </a:lvl1pPr>
          </a:lstStyle>
          <a:p>
            <a:pPr>
              <a:defRPr/>
            </a:pPr>
            <a:fld id="{F1B1F9E2-A884-4537-896A-05CD1FE4CC79}" type="slidenum">
              <a:rPr lang="sv-SE"/>
              <a:pPr>
                <a:defRPr/>
              </a:pPr>
              <a:t>‹#›</a:t>
            </a:fld>
            <a:endParaRPr lang="sv-S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fi-FI" smtClean="0"/>
              <a:t>Muokkaa perustyyl. napsautt.</a:t>
            </a:r>
            <a:endParaRPr lang="sv-SE"/>
          </a:p>
        </p:txBody>
      </p:sp>
      <p:sp>
        <p:nvSpPr>
          <p:cNvPr id="3" name="Platshållare för datum 3"/>
          <p:cNvSpPr>
            <a:spLocks noGrp="1"/>
          </p:cNvSpPr>
          <p:nvPr>
            <p:ph type="dt" sz="half" idx="10"/>
          </p:nvPr>
        </p:nvSpPr>
        <p:spPr/>
        <p:txBody>
          <a:bodyPr/>
          <a:lstStyle>
            <a:lvl1pPr>
              <a:defRPr/>
            </a:lvl1pPr>
          </a:lstStyle>
          <a:p>
            <a:pPr>
              <a:defRPr/>
            </a:pPr>
            <a:fld id="{8E8C0387-750F-43CA-9F46-5D2F3AEDD356}" type="datetimeFigureOut">
              <a:rPr lang="sv-SE"/>
              <a:pPr>
                <a:defRPr/>
              </a:pPr>
              <a:t>2013-08-23</a:t>
            </a:fld>
            <a:endParaRPr lang="sv-SE"/>
          </a:p>
        </p:txBody>
      </p:sp>
      <p:sp>
        <p:nvSpPr>
          <p:cNvPr id="4" name="Platshållare för sidfot 4"/>
          <p:cNvSpPr>
            <a:spLocks noGrp="1"/>
          </p:cNvSpPr>
          <p:nvPr>
            <p:ph type="ftr" sz="quarter" idx="11"/>
          </p:nvPr>
        </p:nvSpPr>
        <p:spPr/>
        <p:txBody>
          <a:bodyPr/>
          <a:lstStyle>
            <a:lvl1pPr>
              <a:defRPr/>
            </a:lvl1pPr>
          </a:lstStyle>
          <a:p>
            <a:pPr>
              <a:defRPr/>
            </a:pPr>
            <a:endParaRPr lang="sv-SE"/>
          </a:p>
        </p:txBody>
      </p:sp>
      <p:sp>
        <p:nvSpPr>
          <p:cNvPr id="5" name="Platshållare för bildnummer 5"/>
          <p:cNvSpPr>
            <a:spLocks noGrp="1"/>
          </p:cNvSpPr>
          <p:nvPr>
            <p:ph type="sldNum" sz="quarter" idx="12"/>
          </p:nvPr>
        </p:nvSpPr>
        <p:spPr/>
        <p:txBody>
          <a:bodyPr/>
          <a:lstStyle>
            <a:lvl1pPr>
              <a:defRPr/>
            </a:lvl1pPr>
          </a:lstStyle>
          <a:p>
            <a:pPr>
              <a:defRPr/>
            </a:pPr>
            <a:fld id="{1AEB561D-A155-4660-B7B0-484AE48131C3}" type="slidenum">
              <a:rPr lang="sv-SE"/>
              <a:pPr>
                <a:defRPr/>
              </a:pPr>
              <a:t>‹#›</a:t>
            </a:fld>
            <a:endParaRPr lang="sv-S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3"/>
          <p:cNvSpPr>
            <a:spLocks noGrp="1"/>
          </p:cNvSpPr>
          <p:nvPr>
            <p:ph type="dt" sz="half" idx="10"/>
          </p:nvPr>
        </p:nvSpPr>
        <p:spPr/>
        <p:txBody>
          <a:bodyPr/>
          <a:lstStyle>
            <a:lvl1pPr>
              <a:defRPr/>
            </a:lvl1pPr>
          </a:lstStyle>
          <a:p>
            <a:pPr>
              <a:defRPr/>
            </a:pPr>
            <a:fld id="{A8544D6B-B69B-4DCC-A5CF-4E07C54BD115}" type="datetimeFigureOut">
              <a:rPr lang="sv-SE"/>
              <a:pPr>
                <a:defRPr/>
              </a:pPr>
              <a:t>2013-08-23</a:t>
            </a:fld>
            <a:endParaRPr lang="sv-SE"/>
          </a:p>
        </p:txBody>
      </p:sp>
      <p:sp>
        <p:nvSpPr>
          <p:cNvPr id="3" name="Platshållare för sidfot 4"/>
          <p:cNvSpPr>
            <a:spLocks noGrp="1"/>
          </p:cNvSpPr>
          <p:nvPr>
            <p:ph type="ftr" sz="quarter" idx="11"/>
          </p:nvPr>
        </p:nvSpPr>
        <p:spPr/>
        <p:txBody>
          <a:bodyPr/>
          <a:lstStyle>
            <a:lvl1pPr>
              <a:defRPr/>
            </a:lvl1pPr>
          </a:lstStyle>
          <a:p>
            <a:pPr>
              <a:defRPr/>
            </a:pPr>
            <a:endParaRPr lang="sv-SE"/>
          </a:p>
        </p:txBody>
      </p:sp>
      <p:sp>
        <p:nvSpPr>
          <p:cNvPr id="4" name="Platshållare för bildnummer 5"/>
          <p:cNvSpPr>
            <a:spLocks noGrp="1"/>
          </p:cNvSpPr>
          <p:nvPr>
            <p:ph type="sldNum" sz="quarter" idx="12"/>
          </p:nvPr>
        </p:nvSpPr>
        <p:spPr/>
        <p:txBody>
          <a:bodyPr/>
          <a:lstStyle>
            <a:lvl1pPr>
              <a:defRPr/>
            </a:lvl1pPr>
          </a:lstStyle>
          <a:p>
            <a:pPr>
              <a:defRPr/>
            </a:pPr>
            <a:fld id="{848BE6B0-2FD8-406E-9783-1A167D3EAFE9}" type="slidenum">
              <a:rPr lang="sv-SE"/>
              <a:pPr>
                <a:defRPr/>
              </a:pPr>
              <a:t>‹#›</a:t>
            </a:fld>
            <a:endParaRPr lang="sv-S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Innehåll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457200" y="273050"/>
            <a:ext cx="3008313" cy="1162050"/>
          </a:xfrm>
        </p:spPr>
        <p:txBody>
          <a:bodyPr anchor="b"/>
          <a:lstStyle>
            <a:lvl1pPr algn="l">
              <a:defRPr sz="2000" b="1"/>
            </a:lvl1pPr>
          </a:lstStyle>
          <a:p>
            <a:r>
              <a:rPr lang="fi-FI" smtClean="0"/>
              <a:t>Muokkaa perustyyl. napsautt.</a:t>
            </a:r>
            <a:endParaRPr lang="sv-SE"/>
          </a:p>
        </p:txBody>
      </p:sp>
      <p:sp>
        <p:nvSpPr>
          <p:cNvPr id="3" name="Platshållare för innehåll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sv-SE"/>
          </a:p>
        </p:txBody>
      </p:sp>
      <p:sp>
        <p:nvSpPr>
          <p:cNvPr id="4" name="Platshållare för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smtClean="0"/>
              <a:t>Muokkaa tekstin perustyylejä napsauttamalla</a:t>
            </a:r>
          </a:p>
        </p:txBody>
      </p:sp>
      <p:sp>
        <p:nvSpPr>
          <p:cNvPr id="5" name="Platshållare för datum 3"/>
          <p:cNvSpPr>
            <a:spLocks noGrp="1"/>
          </p:cNvSpPr>
          <p:nvPr>
            <p:ph type="dt" sz="half" idx="10"/>
          </p:nvPr>
        </p:nvSpPr>
        <p:spPr/>
        <p:txBody>
          <a:bodyPr/>
          <a:lstStyle>
            <a:lvl1pPr>
              <a:defRPr/>
            </a:lvl1pPr>
          </a:lstStyle>
          <a:p>
            <a:pPr>
              <a:defRPr/>
            </a:pPr>
            <a:fld id="{6BC45715-3685-4E11-A68C-10A657CA36F3}" type="datetimeFigureOut">
              <a:rPr lang="sv-SE"/>
              <a:pPr>
                <a:defRPr/>
              </a:pPr>
              <a:t>2013-08-23</a:t>
            </a:fld>
            <a:endParaRPr lang="sv-SE"/>
          </a:p>
        </p:txBody>
      </p:sp>
      <p:sp>
        <p:nvSpPr>
          <p:cNvPr id="6" name="Platshållare för sidfot 4"/>
          <p:cNvSpPr>
            <a:spLocks noGrp="1"/>
          </p:cNvSpPr>
          <p:nvPr>
            <p:ph type="ftr" sz="quarter" idx="11"/>
          </p:nvPr>
        </p:nvSpPr>
        <p:spPr/>
        <p:txBody>
          <a:bodyPr/>
          <a:lstStyle>
            <a:lvl1pPr>
              <a:defRPr/>
            </a:lvl1pPr>
          </a:lstStyle>
          <a:p>
            <a:pPr>
              <a:defRPr/>
            </a:pPr>
            <a:endParaRPr lang="sv-SE"/>
          </a:p>
        </p:txBody>
      </p:sp>
      <p:sp>
        <p:nvSpPr>
          <p:cNvPr id="7" name="Platshållare för bildnummer 5"/>
          <p:cNvSpPr>
            <a:spLocks noGrp="1"/>
          </p:cNvSpPr>
          <p:nvPr>
            <p:ph type="sldNum" sz="quarter" idx="12"/>
          </p:nvPr>
        </p:nvSpPr>
        <p:spPr/>
        <p:txBody>
          <a:bodyPr/>
          <a:lstStyle>
            <a:lvl1pPr>
              <a:defRPr/>
            </a:lvl1pPr>
          </a:lstStyle>
          <a:p>
            <a:pPr>
              <a:defRPr/>
            </a:pPr>
            <a:fld id="{3388F30E-562C-4E3D-A4C8-A28FC4DD3DAB}" type="slidenum">
              <a:rPr lang="sv-SE"/>
              <a:pPr>
                <a:defRPr/>
              </a:pPr>
              <a:t>‹#›</a:t>
            </a:fld>
            <a:endParaRPr lang="sv-S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Otsikko ja sisält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noProof="0" smtClean="0"/>
              <a:t>Muokkaa perustyyl. napsautt.</a:t>
            </a:r>
            <a:endParaRPr lang="en-US" noProof="0"/>
          </a:p>
        </p:txBody>
      </p:sp>
      <p:sp>
        <p:nvSpPr>
          <p:cNvPr id="3" name="Content Placeholder 2"/>
          <p:cNvSpPr>
            <a:spLocks noGrp="1"/>
          </p:cNvSpPr>
          <p:nvPr>
            <p:ph idx="1"/>
          </p:nvPr>
        </p:nvSpPr>
        <p:spPr>
          <a:xfrm>
            <a:off x="467544" y="1556792"/>
            <a:ext cx="8229600" cy="4487331"/>
          </a:xfrm>
        </p:spPr>
        <p:txBody>
          <a:bodyPr/>
          <a:lstStyle/>
          <a:p>
            <a:pPr lvl="0"/>
            <a:r>
              <a:rPr lang="fi-FI" noProof="0" smtClean="0"/>
              <a:t>Muokkaa tekstin perustyylejä napsauttamalla</a:t>
            </a:r>
          </a:p>
          <a:p>
            <a:pPr lvl="1"/>
            <a:r>
              <a:rPr lang="fi-FI" noProof="0" smtClean="0"/>
              <a:t>toinen taso</a:t>
            </a:r>
          </a:p>
          <a:p>
            <a:pPr lvl="2"/>
            <a:r>
              <a:rPr lang="fi-FI" noProof="0" smtClean="0"/>
              <a:t>kolmas taso</a:t>
            </a:r>
          </a:p>
          <a:p>
            <a:pPr lvl="3"/>
            <a:r>
              <a:rPr lang="fi-FI" noProof="0" smtClean="0"/>
              <a:t>neljäs taso</a:t>
            </a:r>
          </a:p>
          <a:p>
            <a:pPr lvl="4"/>
            <a:r>
              <a:rPr lang="fi-FI" noProof="0" smtClean="0"/>
              <a:t>viides taso</a:t>
            </a:r>
            <a:endParaRPr lang="en-US" noProof="0"/>
          </a:p>
        </p:txBody>
      </p:sp>
      <p:sp>
        <p:nvSpPr>
          <p:cNvPr id="4" name="Date Placeholder 3"/>
          <p:cNvSpPr>
            <a:spLocks noGrp="1"/>
          </p:cNvSpPr>
          <p:nvPr>
            <p:ph type="dt" sz="half" idx="10"/>
          </p:nvPr>
        </p:nvSpPr>
        <p:spPr/>
        <p:txBody>
          <a:bodyPr/>
          <a:lstStyle>
            <a:lvl1pPr>
              <a:defRPr/>
            </a:lvl1pPr>
          </a:lstStyle>
          <a:p>
            <a:pPr>
              <a:defRPr/>
            </a:pPr>
            <a:fld id="{E7F3C1B7-0330-4088-936A-316A912B8D52}" type="datetimeFigureOut">
              <a:rPr lang="fi-FI"/>
              <a:pPr>
                <a:defRPr/>
              </a:pPr>
              <a:t>23.8.2013</a:t>
            </a:fld>
            <a:endParaRPr lang="fi-FI" dirty="0"/>
          </a:p>
        </p:txBody>
      </p:sp>
      <p:sp>
        <p:nvSpPr>
          <p:cNvPr id="5" name="Footer Placeholder 4"/>
          <p:cNvSpPr>
            <a:spLocks noGrp="1"/>
          </p:cNvSpPr>
          <p:nvPr>
            <p:ph type="ftr" sz="quarter" idx="11"/>
          </p:nvPr>
        </p:nvSpPr>
        <p:spPr/>
        <p:txBody>
          <a:bodyPr/>
          <a:lstStyle>
            <a:lvl1pPr>
              <a:defRPr/>
            </a:lvl1pPr>
          </a:lstStyle>
          <a:p>
            <a:pPr>
              <a:defRPr/>
            </a:pPr>
            <a:endParaRPr lang="fi-FI"/>
          </a:p>
        </p:txBody>
      </p:sp>
      <p:sp>
        <p:nvSpPr>
          <p:cNvPr id="6" name="Slide Number Placeholder 5"/>
          <p:cNvSpPr>
            <a:spLocks noGrp="1"/>
          </p:cNvSpPr>
          <p:nvPr>
            <p:ph type="sldNum" sz="quarter" idx="12"/>
          </p:nvPr>
        </p:nvSpPr>
        <p:spPr/>
        <p:txBody>
          <a:bodyPr/>
          <a:lstStyle>
            <a:lvl1pPr>
              <a:defRPr/>
            </a:lvl1pPr>
          </a:lstStyle>
          <a:p>
            <a:pPr>
              <a:defRPr/>
            </a:pPr>
            <a:fld id="{7509E457-AC0C-4B63-8E23-437733410E5B}" type="slidenum">
              <a:rPr lang="fi-FI"/>
              <a:pPr>
                <a:defRPr/>
              </a:pPr>
              <a:t>‹#›</a:t>
            </a:fld>
            <a:endParaRPr lang="fi-FI"/>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Bild med bildtext">
    <p:spTree>
      <p:nvGrpSpPr>
        <p:cNvPr id="1" name=""/>
        <p:cNvGrpSpPr/>
        <p:nvPr/>
      </p:nvGrpSpPr>
      <p:grpSpPr>
        <a:xfrm>
          <a:off x="0" y="0"/>
          <a:ext cx="0" cy="0"/>
          <a:chOff x="0" y="0"/>
          <a:chExt cx="0" cy="0"/>
        </a:xfrm>
      </p:grpSpPr>
      <p:sp>
        <p:nvSpPr>
          <p:cNvPr id="2" name="Rubrik 1"/>
          <p:cNvSpPr>
            <a:spLocks noGrp="1"/>
          </p:cNvSpPr>
          <p:nvPr>
            <p:ph type="title"/>
          </p:nvPr>
        </p:nvSpPr>
        <p:spPr>
          <a:xfrm>
            <a:off x="1792288" y="4800600"/>
            <a:ext cx="5486400" cy="566738"/>
          </a:xfrm>
        </p:spPr>
        <p:txBody>
          <a:bodyPr anchor="b"/>
          <a:lstStyle>
            <a:lvl1pPr algn="l">
              <a:defRPr sz="2000" b="1"/>
            </a:lvl1pPr>
          </a:lstStyle>
          <a:p>
            <a:r>
              <a:rPr lang="fi-FI" smtClean="0"/>
              <a:t>Muokkaa perustyyl. napsautt.</a:t>
            </a:r>
            <a:endParaRPr lang="sv-SE"/>
          </a:p>
        </p:txBody>
      </p:sp>
      <p:sp>
        <p:nvSpPr>
          <p:cNvPr id="3" name="Platshållare för bild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fi-FI" noProof="0" smtClean="0"/>
              <a:t>Lisää kuva napsauttamalla kuvaketta</a:t>
            </a:r>
            <a:endParaRPr lang="sv-SE" noProof="0"/>
          </a:p>
        </p:txBody>
      </p:sp>
      <p:sp>
        <p:nvSpPr>
          <p:cNvPr id="4" name="Platshållare för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smtClean="0"/>
              <a:t>Muokkaa tekstin perustyylejä napsauttamalla</a:t>
            </a:r>
          </a:p>
        </p:txBody>
      </p:sp>
      <p:sp>
        <p:nvSpPr>
          <p:cNvPr id="5" name="Platshållare för datum 3"/>
          <p:cNvSpPr>
            <a:spLocks noGrp="1"/>
          </p:cNvSpPr>
          <p:nvPr>
            <p:ph type="dt" sz="half" idx="10"/>
          </p:nvPr>
        </p:nvSpPr>
        <p:spPr/>
        <p:txBody>
          <a:bodyPr/>
          <a:lstStyle>
            <a:lvl1pPr>
              <a:defRPr/>
            </a:lvl1pPr>
          </a:lstStyle>
          <a:p>
            <a:pPr>
              <a:defRPr/>
            </a:pPr>
            <a:fld id="{FDA999CB-5118-471D-B582-CA32662745C0}" type="datetimeFigureOut">
              <a:rPr lang="sv-SE"/>
              <a:pPr>
                <a:defRPr/>
              </a:pPr>
              <a:t>2013-08-23</a:t>
            </a:fld>
            <a:endParaRPr lang="sv-SE"/>
          </a:p>
        </p:txBody>
      </p:sp>
      <p:sp>
        <p:nvSpPr>
          <p:cNvPr id="6" name="Platshållare för sidfot 4"/>
          <p:cNvSpPr>
            <a:spLocks noGrp="1"/>
          </p:cNvSpPr>
          <p:nvPr>
            <p:ph type="ftr" sz="quarter" idx="11"/>
          </p:nvPr>
        </p:nvSpPr>
        <p:spPr/>
        <p:txBody>
          <a:bodyPr/>
          <a:lstStyle>
            <a:lvl1pPr>
              <a:defRPr/>
            </a:lvl1pPr>
          </a:lstStyle>
          <a:p>
            <a:pPr>
              <a:defRPr/>
            </a:pPr>
            <a:endParaRPr lang="sv-SE"/>
          </a:p>
        </p:txBody>
      </p:sp>
      <p:sp>
        <p:nvSpPr>
          <p:cNvPr id="7" name="Platshållare för bildnummer 5"/>
          <p:cNvSpPr>
            <a:spLocks noGrp="1"/>
          </p:cNvSpPr>
          <p:nvPr>
            <p:ph type="sldNum" sz="quarter" idx="12"/>
          </p:nvPr>
        </p:nvSpPr>
        <p:spPr/>
        <p:txBody>
          <a:bodyPr/>
          <a:lstStyle>
            <a:lvl1pPr>
              <a:defRPr/>
            </a:lvl1pPr>
          </a:lstStyle>
          <a:p>
            <a:pPr>
              <a:defRPr/>
            </a:pPr>
            <a:fld id="{576C39F6-B87B-4B4D-B60F-18F72EF76C2D}" type="slidenum">
              <a:rPr lang="sv-SE"/>
              <a:pPr>
                <a:defRPr/>
              </a:pPr>
              <a:t>‹#›</a:t>
            </a:fld>
            <a:endParaRPr lang="sv-S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fi-FI" smtClean="0"/>
              <a:t>Muokkaa perustyyl. napsautt.</a:t>
            </a:r>
            <a:endParaRPr lang="sv-SE"/>
          </a:p>
        </p:txBody>
      </p:sp>
      <p:sp>
        <p:nvSpPr>
          <p:cNvPr id="3" name="Platshållare för lodrät text 2"/>
          <p:cNvSpPr>
            <a:spLocks noGrp="1"/>
          </p:cNvSpPr>
          <p:nvPr>
            <p:ph type="body" orient="vert" idx="1"/>
          </p:nvPr>
        </p:nvSpPr>
        <p:spPr/>
        <p:txBody>
          <a:bodyPr vert="eaVert"/>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sv-SE"/>
          </a:p>
        </p:txBody>
      </p:sp>
      <p:sp>
        <p:nvSpPr>
          <p:cNvPr id="4" name="Platshållare för datum 3"/>
          <p:cNvSpPr>
            <a:spLocks noGrp="1"/>
          </p:cNvSpPr>
          <p:nvPr>
            <p:ph type="dt" sz="half" idx="10"/>
          </p:nvPr>
        </p:nvSpPr>
        <p:spPr/>
        <p:txBody>
          <a:bodyPr/>
          <a:lstStyle>
            <a:lvl1pPr>
              <a:defRPr/>
            </a:lvl1pPr>
          </a:lstStyle>
          <a:p>
            <a:pPr>
              <a:defRPr/>
            </a:pPr>
            <a:fld id="{72F1CB54-9129-4D82-9E12-EEFBF12D1BAB}" type="datetimeFigureOut">
              <a:rPr lang="sv-SE"/>
              <a:pPr>
                <a:defRPr/>
              </a:pPr>
              <a:t>2013-08-23</a:t>
            </a:fld>
            <a:endParaRPr lang="sv-SE"/>
          </a:p>
        </p:txBody>
      </p:sp>
      <p:sp>
        <p:nvSpPr>
          <p:cNvPr id="5" name="Platshållare för sidfot 4"/>
          <p:cNvSpPr>
            <a:spLocks noGrp="1"/>
          </p:cNvSpPr>
          <p:nvPr>
            <p:ph type="ftr" sz="quarter" idx="11"/>
          </p:nvPr>
        </p:nvSpPr>
        <p:spPr/>
        <p:txBody>
          <a:bodyPr/>
          <a:lstStyle>
            <a:lvl1pPr>
              <a:defRPr/>
            </a:lvl1pPr>
          </a:lstStyle>
          <a:p>
            <a:pPr>
              <a:defRPr/>
            </a:pPr>
            <a:endParaRPr lang="sv-SE"/>
          </a:p>
        </p:txBody>
      </p:sp>
      <p:sp>
        <p:nvSpPr>
          <p:cNvPr id="6" name="Platshållare för bildnummer 5"/>
          <p:cNvSpPr>
            <a:spLocks noGrp="1"/>
          </p:cNvSpPr>
          <p:nvPr>
            <p:ph type="sldNum" sz="quarter" idx="12"/>
          </p:nvPr>
        </p:nvSpPr>
        <p:spPr/>
        <p:txBody>
          <a:bodyPr/>
          <a:lstStyle>
            <a:lvl1pPr>
              <a:defRPr/>
            </a:lvl1pPr>
          </a:lstStyle>
          <a:p>
            <a:pPr>
              <a:defRPr/>
            </a:pPr>
            <a:fld id="{99FF52A6-E288-4A94-AC4C-BC81E14834CD}" type="slidenum">
              <a:rPr lang="sv-SE"/>
              <a:pPr>
                <a:defRPr/>
              </a:pPr>
              <a:t>‹#›</a:t>
            </a:fld>
            <a:endParaRPr lang="sv-S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6629400" y="274638"/>
            <a:ext cx="2057400" cy="5851525"/>
          </a:xfrm>
        </p:spPr>
        <p:txBody>
          <a:bodyPr vert="eaVert"/>
          <a:lstStyle/>
          <a:p>
            <a:r>
              <a:rPr lang="fi-FI" smtClean="0"/>
              <a:t>Muokkaa perustyyl. napsautt.</a:t>
            </a:r>
            <a:endParaRPr lang="sv-SE"/>
          </a:p>
        </p:txBody>
      </p:sp>
      <p:sp>
        <p:nvSpPr>
          <p:cNvPr id="3" name="Platshållare för lodrät text 2"/>
          <p:cNvSpPr>
            <a:spLocks noGrp="1"/>
          </p:cNvSpPr>
          <p:nvPr>
            <p:ph type="body" orient="vert" idx="1"/>
          </p:nvPr>
        </p:nvSpPr>
        <p:spPr>
          <a:xfrm>
            <a:off x="457200" y="274638"/>
            <a:ext cx="6019800" cy="5851525"/>
          </a:xfrm>
        </p:spPr>
        <p:txBody>
          <a:bodyPr vert="eaVert"/>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sv-SE"/>
          </a:p>
        </p:txBody>
      </p:sp>
      <p:sp>
        <p:nvSpPr>
          <p:cNvPr id="4" name="Platshållare för datum 3"/>
          <p:cNvSpPr>
            <a:spLocks noGrp="1"/>
          </p:cNvSpPr>
          <p:nvPr>
            <p:ph type="dt" sz="half" idx="10"/>
          </p:nvPr>
        </p:nvSpPr>
        <p:spPr/>
        <p:txBody>
          <a:bodyPr/>
          <a:lstStyle>
            <a:lvl1pPr>
              <a:defRPr/>
            </a:lvl1pPr>
          </a:lstStyle>
          <a:p>
            <a:pPr>
              <a:defRPr/>
            </a:pPr>
            <a:fld id="{DE690E92-03B4-4AE4-9701-A04EEEA58A7F}" type="datetimeFigureOut">
              <a:rPr lang="sv-SE"/>
              <a:pPr>
                <a:defRPr/>
              </a:pPr>
              <a:t>2013-08-23</a:t>
            </a:fld>
            <a:endParaRPr lang="sv-SE"/>
          </a:p>
        </p:txBody>
      </p:sp>
      <p:sp>
        <p:nvSpPr>
          <p:cNvPr id="5" name="Platshållare för sidfot 4"/>
          <p:cNvSpPr>
            <a:spLocks noGrp="1"/>
          </p:cNvSpPr>
          <p:nvPr>
            <p:ph type="ftr" sz="quarter" idx="11"/>
          </p:nvPr>
        </p:nvSpPr>
        <p:spPr/>
        <p:txBody>
          <a:bodyPr/>
          <a:lstStyle>
            <a:lvl1pPr>
              <a:defRPr/>
            </a:lvl1pPr>
          </a:lstStyle>
          <a:p>
            <a:pPr>
              <a:defRPr/>
            </a:pPr>
            <a:endParaRPr lang="sv-SE"/>
          </a:p>
        </p:txBody>
      </p:sp>
      <p:sp>
        <p:nvSpPr>
          <p:cNvPr id="6" name="Platshållare för bildnummer 5"/>
          <p:cNvSpPr>
            <a:spLocks noGrp="1"/>
          </p:cNvSpPr>
          <p:nvPr>
            <p:ph type="sldNum" sz="quarter" idx="12"/>
          </p:nvPr>
        </p:nvSpPr>
        <p:spPr/>
        <p:txBody>
          <a:bodyPr/>
          <a:lstStyle>
            <a:lvl1pPr>
              <a:defRPr/>
            </a:lvl1pPr>
          </a:lstStyle>
          <a:p>
            <a:pPr>
              <a:defRPr/>
            </a:pPr>
            <a:fld id="{803763B8-3638-4868-B149-0F3F0C4BA99E}" type="slidenum">
              <a:rPr lang="sv-SE"/>
              <a:pPr>
                <a:defRPr/>
              </a:pPr>
              <a:t>‹#›</a:t>
            </a:fld>
            <a:endParaRPr lang="sv-S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Osan ylätunniste">
    <p:bg>
      <p:bgRef idx="1001">
        <a:schemeClr val="bg2"/>
      </p:bgRef>
    </p:bg>
    <p:spTree>
      <p:nvGrpSpPr>
        <p:cNvPr id="1" name=""/>
        <p:cNvGrpSpPr/>
        <p:nvPr/>
      </p:nvGrpSpPr>
      <p:grpSpPr>
        <a:xfrm>
          <a:off x="0" y="0"/>
          <a:ext cx="0" cy="0"/>
          <a:chOff x="0" y="0"/>
          <a:chExt cx="0" cy="0"/>
        </a:xfrm>
      </p:grpSpPr>
      <p:cxnSp>
        <p:nvCxnSpPr>
          <p:cNvPr id="4" name="Straight Connector 6"/>
          <p:cNvCxnSpPr/>
          <p:nvPr/>
        </p:nvCxnSpPr>
        <p:spPr>
          <a:xfrm>
            <a:off x="731838" y="4598988"/>
            <a:ext cx="7848600" cy="1587"/>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722313" y="2362200"/>
            <a:ext cx="7772400" cy="2200275"/>
          </a:xfrm>
        </p:spPr>
        <p:txBody>
          <a:bodyPr anchor="b"/>
          <a:lstStyle>
            <a:lvl1pPr algn="l">
              <a:defRPr sz="4800" b="0" cap="all"/>
            </a:lvl1pPr>
          </a:lstStyle>
          <a:p>
            <a:r>
              <a:rPr lang="fi-FI" noProof="0" smtClean="0"/>
              <a:t>Muokkaa perustyyl. napsautt.</a:t>
            </a:r>
            <a:endParaRPr lang="en-US" noProof="0"/>
          </a:p>
        </p:txBody>
      </p:sp>
      <p:sp>
        <p:nvSpPr>
          <p:cNvPr id="3" name="Text Placeholder 2"/>
          <p:cNvSpPr>
            <a:spLocks noGrp="1"/>
          </p:cNvSpPr>
          <p:nvPr>
            <p:ph type="body" idx="1"/>
          </p:nvPr>
        </p:nvSpPr>
        <p:spPr>
          <a:xfrm>
            <a:off x="722313" y="4626864"/>
            <a:ext cx="7772400" cy="1500187"/>
          </a:xfrm>
        </p:spPr>
        <p:txBody>
          <a:bodyPr>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i-FI" noProof="0" smtClean="0"/>
              <a:t>Muokkaa tekstin perustyylejä napsauttamalla</a:t>
            </a:r>
          </a:p>
        </p:txBody>
      </p:sp>
      <p:sp>
        <p:nvSpPr>
          <p:cNvPr id="5" name="Date Placeholder 3"/>
          <p:cNvSpPr>
            <a:spLocks noGrp="1"/>
          </p:cNvSpPr>
          <p:nvPr>
            <p:ph type="dt" sz="half" idx="10"/>
          </p:nvPr>
        </p:nvSpPr>
        <p:spPr/>
        <p:txBody>
          <a:bodyPr/>
          <a:lstStyle>
            <a:lvl1pPr>
              <a:defRPr/>
            </a:lvl1pPr>
          </a:lstStyle>
          <a:p>
            <a:pPr>
              <a:defRPr/>
            </a:pPr>
            <a:fld id="{5FD53F81-57F4-45E2-8DB0-A928052F8294}" type="datetimeFigureOut">
              <a:rPr lang="fi-FI"/>
              <a:pPr>
                <a:defRPr/>
              </a:pPr>
              <a:t>23.8.2013</a:t>
            </a:fld>
            <a:endParaRPr lang="fi-FI"/>
          </a:p>
        </p:txBody>
      </p:sp>
      <p:sp>
        <p:nvSpPr>
          <p:cNvPr id="6" name="Footer Placeholder 4"/>
          <p:cNvSpPr>
            <a:spLocks noGrp="1"/>
          </p:cNvSpPr>
          <p:nvPr>
            <p:ph type="ftr" sz="quarter" idx="11"/>
          </p:nvPr>
        </p:nvSpPr>
        <p:spPr/>
        <p:txBody>
          <a:bodyPr/>
          <a:lstStyle>
            <a:lvl1pPr>
              <a:defRPr/>
            </a:lvl1pPr>
          </a:lstStyle>
          <a:p>
            <a:pPr>
              <a:defRPr/>
            </a:pPr>
            <a:endParaRPr lang="fi-FI"/>
          </a:p>
        </p:txBody>
      </p:sp>
      <p:sp>
        <p:nvSpPr>
          <p:cNvPr id="7" name="Slide Number Placeholder 5"/>
          <p:cNvSpPr>
            <a:spLocks noGrp="1"/>
          </p:cNvSpPr>
          <p:nvPr>
            <p:ph type="sldNum" sz="quarter" idx="12"/>
          </p:nvPr>
        </p:nvSpPr>
        <p:spPr/>
        <p:txBody>
          <a:bodyPr/>
          <a:lstStyle>
            <a:lvl1pPr>
              <a:defRPr/>
            </a:lvl1pPr>
          </a:lstStyle>
          <a:p>
            <a:pPr>
              <a:defRPr/>
            </a:pPr>
            <a:fld id="{9E311E41-BCDB-4B4E-AEA7-66E2905A06AE}" type="slidenum">
              <a:rPr lang="fi-FI"/>
              <a:pPr>
                <a:defRPr/>
              </a:pPr>
              <a:t>‹#›</a:t>
            </a:fld>
            <a:endParaRPr lang="fi-FI"/>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Kaksi sisältökohdett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noProof="0" smtClean="0"/>
              <a:t>Muokkaa perustyyl. napsautt.</a:t>
            </a:r>
            <a:endParaRPr lang="en-US" noProof="0"/>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noProof="0" smtClean="0"/>
              <a:t>Muokkaa tekstin perustyylejä napsauttamalla</a:t>
            </a:r>
          </a:p>
          <a:p>
            <a:pPr lvl="1"/>
            <a:r>
              <a:rPr lang="fi-FI" noProof="0" smtClean="0"/>
              <a:t>toinen taso</a:t>
            </a:r>
          </a:p>
          <a:p>
            <a:pPr lvl="2"/>
            <a:r>
              <a:rPr lang="fi-FI" noProof="0" smtClean="0"/>
              <a:t>kolmas taso</a:t>
            </a:r>
          </a:p>
          <a:p>
            <a:pPr lvl="3"/>
            <a:r>
              <a:rPr lang="fi-FI" noProof="0" smtClean="0"/>
              <a:t>neljäs taso</a:t>
            </a:r>
          </a:p>
          <a:p>
            <a:pPr lvl="4"/>
            <a:r>
              <a:rPr lang="fi-FI" noProof="0" smtClean="0"/>
              <a:t>viides taso</a:t>
            </a:r>
            <a:endParaRPr lang="en-US" noProof="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i-FI" noProof="0" smtClean="0"/>
              <a:t>Muokkaa tekstin perustyylejä napsauttamalla</a:t>
            </a:r>
          </a:p>
          <a:p>
            <a:pPr lvl="1"/>
            <a:r>
              <a:rPr lang="fi-FI" noProof="0" smtClean="0"/>
              <a:t>toinen taso</a:t>
            </a:r>
          </a:p>
          <a:p>
            <a:pPr lvl="2"/>
            <a:r>
              <a:rPr lang="fi-FI" noProof="0" smtClean="0"/>
              <a:t>kolmas taso</a:t>
            </a:r>
          </a:p>
          <a:p>
            <a:pPr lvl="3"/>
            <a:r>
              <a:rPr lang="fi-FI" noProof="0" smtClean="0"/>
              <a:t>neljäs taso</a:t>
            </a:r>
          </a:p>
          <a:p>
            <a:pPr lvl="4"/>
            <a:r>
              <a:rPr lang="fi-FI" noProof="0" smtClean="0"/>
              <a:t>viides taso</a:t>
            </a:r>
            <a:endParaRPr lang="en-US" noProof="0"/>
          </a:p>
        </p:txBody>
      </p:sp>
      <p:sp>
        <p:nvSpPr>
          <p:cNvPr id="5" name="Date Placeholder 3"/>
          <p:cNvSpPr>
            <a:spLocks noGrp="1"/>
          </p:cNvSpPr>
          <p:nvPr>
            <p:ph type="dt" sz="half" idx="10"/>
          </p:nvPr>
        </p:nvSpPr>
        <p:spPr/>
        <p:txBody>
          <a:bodyPr/>
          <a:lstStyle>
            <a:lvl1pPr>
              <a:defRPr/>
            </a:lvl1pPr>
          </a:lstStyle>
          <a:p>
            <a:pPr>
              <a:defRPr/>
            </a:pPr>
            <a:fld id="{CB6419B6-99BB-45A1-B4ED-FE4AE6D54500}" type="datetimeFigureOut">
              <a:rPr lang="fi-FI"/>
              <a:pPr>
                <a:defRPr/>
              </a:pPr>
              <a:t>23.8.2013</a:t>
            </a:fld>
            <a:endParaRPr lang="fi-FI" dirty="0"/>
          </a:p>
        </p:txBody>
      </p:sp>
      <p:sp>
        <p:nvSpPr>
          <p:cNvPr id="6" name="Footer Placeholder 4"/>
          <p:cNvSpPr>
            <a:spLocks noGrp="1"/>
          </p:cNvSpPr>
          <p:nvPr>
            <p:ph type="ftr" sz="quarter" idx="11"/>
          </p:nvPr>
        </p:nvSpPr>
        <p:spPr/>
        <p:txBody>
          <a:bodyPr/>
          <a:lstStyle>
            <a:lvl1pPr>
              <a:defRPr/>
            </a:lvl1pPr>
          </a:lstStyle>
          <a:p>
            <a:pPr>
              <a:defRPr/>
            </a:pPr>
            <a:endParaRPr lang="fi-FI"/>
          </a:p>
        </p:txBody>
      </p:sp>
      <p:sp>
        <p:nvSpPr>
          <p:cNvPr id="7" name="Slide Number Placeholder 5"/>
          <p:cNvSpPr>
            <a:spLocks noGrp="1"/>
          </p:cNvSpPr>
          <p:nvPr>
            <p:ph type="sldNum" sz="quarter" idx="12"/>
          </p:nvPr>
        </p:nvSpPr>
        <p:spPr/>
        <p:txBody>
          <a:bodyPr/>
          <a:lstStyle>
            <a:lvl1pPr>
              <a:defRPr/>
            </a:lvl1pPr>
          </a:lstStyle>
          <a:p>
            <a:pPr>
              <a:defRPr/>
            </a:pPr>
            <a:fld id="{87E64C2E-9413-4970-874E-952FD674C13D}" type="slidenum">
              <a:rPr lang="fi-FI"/>
              <a:pPr>
                <a:defRPr/>
              </a:pPr>
              <a:t>‹#›</a:t>
            </a:fld>
            <a:endParaRPr lang="fi-FI"/>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tailu">
    <p:spTree>
      <p:nvGrpSpPr>
        <p:cNvPr id="1" name=""/>
        <p:cNvGrpSpPr/>
        <p:nvPr/>
      </p:nvGrpSpPr>
      <p:grpSpPr>
        <a:xfrm>
          <a:off x="0" y="0"/>
          <a:ext cx="0" cy="0"/>
          <a:chOff x="0" y="0"/>
          <a:chExt cx="0" cy="0"/>
        </a:xfrm>
      </p:grpSpPr>
      <p:cxnSp>
        <p:nvCxnSpPr>
          <p:cNvPr id="7" name="Straight Connector 10"/>
          <p:cNvCxnSpPr/>
          <p:nvPr/>
        </p:nvCxnSpPr>
        <p:spPr>
          <a:xfrm rot="5400000">
            <a:off x="2218531" y="4045744"/>
            <a:ext cx="4708525"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90344" y="544512"/>
            <a:ext cx="8229600" cy="990600"/>
          </a:xfrm>
        </p:spPr>
        <p:txBody>
          <a:bodyPr/>
          <a:lstStyle>
            <a:lvl1pPr>
              <a:defRPr/>
            </a:lvl1pPr>
          </a:lstStyle>
          <a:p>
            <a:r>
              <a:rPr lang="fi-FI" noProof="0" smtClean="0"/>
              <a:t>Muokkaa perustyyl. napsautt.</a:t>
            </a:r>
            <a:endParaRPr lang="en-US" noProof="0"/>
          </a:p>
        </p:txBody>
      </p:sp>
      <p:sp>
        <p:nvSpPr>
          <p:cNvPr id="3" name="Text Placeholder 2"/>
          <p:cNvSpPr>
            <a:spLocks noGrp="1"/>
          </p:cNvSpPr>
          <p:nvPr>
            <p:ph type="body" idx="1"/>
          </p:nvPr>
        </p:nvSpPr>
        <p:spPr>
          <a:xfrm>
            <a:off x="490344" y="1687512"/>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smtClean="0"/>
              <a:t>Muokkaa tekstin perustyylejä napsauttamalla</a:t>
            </a:r>
          </a:p>
        </p:txBody>
      </p:sp>
      <p:sp>
        <p:nvSpPr>
          <p:cNvPr id="4" name="Content Placeholder 3"/>
          <p:cNvSpPr>
            <a:spLocks noGrp="1"/>
          </p:cNvSpPr>
          <p:nvPr>
            <p:ph sz="half" idx="2"/>
          </p:nvPr>
        </p:nvSpPr>
        <p:spPr>
          <a:xfrm>
            <a:off x="490344" y="2449512"/>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noProof="0" smtClean="0"/>
              <a:t>Muokkaa tekstin perustyylejä napsauttamalla</a:t>
            </a:r>
          </a:p>
          <a:p>
            <a:pPr lvl="1"/>
            <a:r>
              <a:rPr lang="fi-FI" noProof="0" smtClean="0"/>
              <a:t>toinen taso</a:t>
            </a:r>
          </a:p>
          <a:p>
            <a:pPr lvl="2"/>
            <a:r>
              <a:rPr lang="fi-FI" noProof="0" smtClean="0"/>
              <a:t>kolmas taso</a:t>
            </a:r>
          </a:p>
          <a:p>
            <a:pPr lvl="3"/>
            <a:r>
              <a:rPr lang="fi-FI" noProof="0" smtClean="0"/>
              <a:t>neljäs taso</a:t>
            </a:r>
          </a:p>
          <a:p>
            <a:pPr lvl="4"/>
            <a:r>
              <a:rPr lang="fi-FI" noProof="0" smtClean="0"/>
              <a:t>viides taso</a:t>
            </a:r>
            <a:endParaRPr lang="en-US" noProof="0"/>
          </a:p>
        </p:txBody>
      </p:sp>
      <p:sp>
        <p:nvSpPr>
          <p:cNvPr id="5" name="Text Placeholder 4"/>
          <p:cNvSpPr>
            <a:spLocks noGrp="1"/>
          </p:cNvSpPr>
          <p:nvPr>
            <p:ph type="body" sz="quarter" idx="3"/>
          </p:nvPr>
        </p:nvSpPr>
        <p:spPr>
          <a:xfrm>
            <a:off x="4788024"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i-FI" noProof="0" smtClean="0"/>
              <a:t>Muokkaa tekstin perustyylejä napsauttamalla</a:t>
            </a:r>
          </a:p>
        </p:txBody>
      </p:sp>
      <p:sp>
        <p:nvSpPr>
          <p:cNvPr id="6" name="Content Placeholder 5"/>
          <p:cNvSpPr>
            <a:spLocks noGrp="1"/>
          </p:cNvSpPr>
          <p:nvPr>
            <p:ph sz="quarter" idx="4"/>
          </p:nvPr>
        </p:nvSpPr>
        <p:spPr>
          <a:xfrm>
            <a:off x="4788024"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i-FI" noProof="0" smtClean="0"/>
              <a:t>Muokkaa tekstin perustyylejä napsauttamalla</a:t>
            </a:r>
          </a:p>
          <a:p>
            <a:pPr lvl="1"/>
            <a:r>
              <a:rPr lang="fi-FI" noProof="0" smtClean="0"/>
              <a:t>toinen taso</a:t>
            </a:r>
          </a:p>
          <a:p>
            <a:pPr lvl="2"/>
            <a:r>
              <a:rPr lang="fi-FI" noProof="0" smtClean="0"/>
              <a:t>kolmas taso</a:t>
            </a:r>
          </a:p>
          <a:p>
            <a:pPr lvl="3"/>
            <a:r>
              <a:rPr lang="fi-FI" noProof="0" smtClean="0"/>
              <a:t>neljäs taso</a:t>
            </a:r>
          </a:p>
          <a:p>
            <a:pPr lvl="4"/>
            <a:r>
              <a:rPr lang="fi-FI" noProof="0" smtClean="0"/>
              <a:t>viides taso</a:t>
            </a:r>
            <a:endParaRPr lang="en-US" noProof="0"/>
          </a:p>
        </p:txBody>
      </p:sp>
      <p:sp>
        <p:nvSpPr>
          <p:cNvPr id="8" name="Date Placeholder 6"/>
          <p:cNvSpPr>
            <a:spLocks noGrp="1"/>
          </p:cNvSpPr>
          <p:nvPr>
            <p:ph type="dt" sz="half" idx="10"/>
          </p:nvPr>
        </p:nvSpPr>
        <p:spPr/>
        <p:txBody>
          <a:bodyPr/>
          <a:lstStyle>
            <a:lvl1pPr>
              <a:defRPr/>
            </a:lvl1pPr>
          </a:lstStyle>
          <a:p>
            <a:pPr>
              <a:defRPr/>
            </a:pPr>
            <a:fld id="{032D0333-04AB-431E-9768-3DCAC2938418}" type="datetimeFigureOut">
              <a:rPr lang="fi-FI"/>
              <a:pPr>
                <a:defRPr/>
              </a:pPr>
              <a:t>23.8.2013</a:t>
            </a:fld>
            <a:endParaRPr lang="fi-FI"/>
          </a:p>
        </p:txBody>
      </p:sp>
      <p:sp>
        <p:nvSpPr>
          <p:cNvPr id="9" name="Footer Placeholder 7"/>
          <p:cNvSpPr>
            <a:spLocks noGrp="1"/>
          </p:cNvSpPr>
          <p:nvPr>
            <p:ph type="ftr" sz="quarter" idx="11"/>
          </p:nvPr>
        </p:nvSpPr>
        <p:spPr/>
        <p:txBody>
          <a:bodyPr/>
          <a:lstStyle>
            <a:lvl1pPr>
              <a:defRPr/>
            </a:lvl1pPr>
          </a:lstStyle>
          <a:p>
            <a:pPr>
              <a:defRPr/>
            </a:pPr>
            <a:endParaRPr lang="fi-FI"/>
          </a:p>
        </p:txBody>
      </p:sp>
      <p:sp>
        <p:nvSpPr>
          <p:cNvPr id="10" name="Slide Number Placeholder 8"/>
          <p:cNvSpPr>
            <a:spLocks noGrp="1"/>
          </p:cNvSpPr>
          <p:nvPr>
            <p:ph type="sldNum" sz="quarter" idx="12"/>
          </p:nvPr>
        </p:nvSpPr>
        <p:spPr/>
        <p:txBody>
          <a:bodyPr/>
          <a:lstStyle>
            <a:lvl1pPr>
              <a:defRPr/>
            </a:lvl1pPr>
          </a:lstStyle>
          <a:p>
            <a:pPr>
              <a:defRPr/>
            </a:pPr>
            <a:fld id="{0E3B8502-7524-4C6C-BC5F-3F24FE4462B0}" type="slidenum">
              <a:rPr lang="fi-FI"/>
              <a:pPr>
                <a:defRPr/>
              </a:pPr>
              <a:t>‹#›</a:t>
            </a:fld>
            <a:endParaRPr lang="fi-FI"/>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Vain otsikk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noProof="0" smtClean="0"/>
              <a:t>Muokkaa perustyyl. napsautt.</a:t>
            </a:r>
            <a:endParaRPr lang="en-US" noProof="0"/>
          </a:p>
        </p:txBody>
      </p:sp>
      <p:sp>
        <p:nvSpPr>
          <p:cNvPr id="3" name="Date Placeholder 3"/>
          <p:cNvSpPr>
            <a:spLocks noGrp="1"/>
          </p:cNvSpPr>
          <p:nvPr>
            <p:ph type="dt" sz="half" idx="10"/>
          </p:nvPr>
        </p:nvSpPr>
        <p:spPr/>
        <p:txBody>
          <a:bodyPr/>
          <a:lstStyle>
            <a:lvl1pPr>
              <a:defRPr/>
            </a:lvl1pPr>
          </a:lstStyle>
          <a:p>
            <a:pPr>
              <a:defRPr/>
            </a:pPr>
            <a:fld id="{52202FEC-1C00-479A-BBE6-9CCA62CC4F90}" type="datetimeFigureOut">
              <a:rPr lang="fi-FI"/>
              <a:pPr>
                <a:defRPr/>
              </a:pPr>
              <a:t>23.8.2013</a:t>
            </a:fld>
            <a:endParaRPr lang="fi-FI" dirty="0"/>
          </a:p>
        </p:txBody>
      </p:sp>
      <p:sp>
        <p:nvSpPr>
          <p:cNvPr id="4" name="Footer Placeholder 4"/>
          <p:cNvSpPr>
            <a:spLocks noGrp="1"/>
          </p:cNvSpPr>
          <p:nvPr>
            <p:ph type="ftr" sz="quarter" idx="11"/>
          </p:nvPr>
        </p:nvSpPr>
        <p:spPr/>
        <p:txBody>
          <a:bodyPr/>
          <a:lstStyle>
            <a:lvl1pPr>
              <a:defRPr/>
            </a:lvl1pPr>
          </a:lstStyle>
          <a:p>
            <a:pPr>
              <a:defRPr/>
            </a:pPr>
            <a:endParaRPr lang="fi-FI"/>
          </a:p>
        </p:txBody>
      </p:sp>
      <p:sp>
        <p:nvSpPr>
          <p:cNvPr id="5" name="Slide Number Placeholder 5"/>
          <p:cNvSpPr>
            <a:spLocks noGrp="1"/>
          </p:cNvSpPr>
          <p:nvPr>
            <p:ph type="sldNum" sz="quarter" idx="12"/>
          </p:nvPr>
        </p:nvSpPr>
        <p:spPr/>
        <p:txBody>
          <a:bodyPr/>
          <a:lstStyle>
            <a:lvl1pPr>
              <a:defRPr/>
            </a:lvl1pPr>
          </a:lstStyle>
          <a:p>
            <a:pPr>
              <a:defRPr/>
            </a:pPr>
            <a:fld id="{740C17EB-B2EC-4189-927A-656078374984}" type="slidenum">
              <a:rPr lang="fi-FI"/>
              <a:pPr>
                <a:defRPr/>
              </a:pPr>
              <a:t>‹#›</a:t>
            </a:fld>
            <a:endParaRPr lang="fi-FI"/>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F9467D68-D150-4895-9839-686817E68C35}" type="datetimeFigureOut">
              <a:rPr lang="fi-FI"/>
              <a:pPr>
                <a:defRPr/>
              </a:pPr>
              <a:t>23.8.2013</a:t>
            </a:fld>
            <a:endParaRPr lang="fi-FI" dirty="0"/>
          </a:p>
        </p:txBody>
      </p:sp>
      <p:sp>
        <p:nvSpPr>
          <p:cNvPr id="3" name="Footer Placeholder 4"/>
          <p:cNvSpPr>
            <a:spLocks noGrp="1"/>
          </p:cNvSpPr>
          <p:nvPr>
            <p:ph type="ftr" sz="quarter" idx="11"/>
          </p:nvPr>
        </p:nvSpPr>
        <p:spPr/>
        <p:txBody>
          <a:bodyPr/>
          <a:lstStyle>
            <a:lvl1pPr>
              <a:defRPr/>
            </a:lvl1pPr>
          </a:lstStyle>
          <a:p>
            <a:pPr>
              <a:defRPr/>
            </a:pPr>
            <a:endParaRPr lang="fi-FI"/>
          </a:p>
        </p:txBody>
      </p:sp>
      <p:sp>
        <p:nvSpPr>
          <p:cNvPr id="4" name="Slide Number Placeholder 5"/>
          <p:cNvSpPr>
            <a:spLocks noGrp="1"/>
          </p:cNvSpPr>
          <p:nvPr>
            <p:ph type="sldNum" sz="quarter" idx="12"/>
          </p:nvPr>
        </p:nvSpPr>
        <p:spPr/>
        <p:txBody>
          <a:bodyPr/>
          <a:lstStyle>
            <a:lvl1pPr>
              <a:defRPr/>
            </a:lvl1pPr>
          </a:lstStyle>
          <a:p>
            <a:pPr>
              <a:defRPr/>
            </a:pPr>
            <a:fld id="{A851AA96-38E5-49AF-A269-D629F4B75F94}" type="slidenum">
              <a:rPr lang="fi-FI"/>
              <a:pPr>
                <a:defRPr/>
              </a:pPr>
              <a:t>‹#›</a:t>
            </a:fld>
            <a:endParaRPr lang="fi-FI"/>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tsikollinen sisältö">
    <p:spTree>
      <p:nvGrpSpPr>
        <p:cNvPr id="1" name=""/>
        <p:cNvGrpSpPr/>
        <p:nvPr/>
      </p:nvGrpSpPr>
      <p:grpSpPr>
        <a:xfrm>
          <a:off x="0" y="0"/>
          <a:ext cx="0" cy="0"/>
          <a:chOff x="0" y="0"/>
          <a:chExt cx="0" cy="0"/>
        </a:xfrm>
      </p:grpSpPr>
      <p:cxnSp>
        <p:nvCxnSpPr>
          <p:cNvPr id="5" name="Straight Connector 8"/>
          <p:cNvCxnSpPr/>
          <p:nvPr/>
        </p:nvCxnSpPr>
        <p:spPr>
          <a:xfrm rot="5400000">
            <a:off x="-13494" y="3580607"/>
            <a:ext cx="5578475"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fi-FI" noProof="0" smtClean="0"/>
              <a:t>Muokkaa perustyyl. napsautt.</a:t>
            </a:r>
            <a:endParaRPr lang="en-US" noProof="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i-FI" noProof="0" smtClean="0"/>
              <a:t>Muokkaa tekstin perustyylejä napsauttamalla</a:t>
            </a:r>
          </a:p>
          <a:p>
            <a:pPr lvl="1"/>
            <a:r>
              <a:rPr lang="fi-FI" noProof="0" smtClean="0"/>
              <a:t>toinen taso</a:t>
            </a:r>
          </a:p>
          <a:p>
            <a:pPr lvl="2"/>
            <a:r>
              <a:rPr lang="fi-FI" noProof="0" smtClean="0"/>
              <a:t>kolmas taso</a:t>
            </a:r>
          </a:p>
          <a:p>
            <a:pPr lvl="3"/>
            <a:r>
              <a:rPr lang="fi-FI" noProof="0" smtClean="0"/>
              <a:t>neljäs taso</a:t>
            </a:r>
          </a:p>
          <a:p>
            <a:pPr lvl="4"/>
            <a:r>
              <a:rPr lang="fi-FI" noProof="0" smtClean="0"/>
              <a:t>viides taso</a:t>
            </a:r>
            <a:endParaRPr lang="en-US" noProof="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smtClean="0"/>
              <a:t>Muokkaa tekstin perustyylejä napsauttamalla</a:t>
            </a:r>
          </a:p>
        </p:txBody>
      </p:sp>
      <p:sp>
        <p:nvSpPr>
          <p:cNvPr id="6" name="Date Placeholder 4"/>
          <p:cNvSpPr>
            <a:spLocks noGrp="1"/>
          </p:cNvSpPr>
          <p:nvPr>
            <p:ph type="dt" sz="half" idx="10"/>
          </p:nvPr>
        </p:nvSpPr>
        <p:spPr/>
        <p:txBody>
          <a:bodyPr/>
          <a:lstStyle>
            <a:lvl1pPr>
              <a:defRPr/>
            </a:lvl1pPr>
          </a:lstStyle>
          <a:p>
            <a:pPr>
              <a:defRPr/>
            </a:pPr>
            <a:fld id="{F56014F9-7FCD-4D76-ABB8-21A0413849D5}" type="datetimeFigureOut">
              <a:rPr lang="fi-FI"/>
              <a:pPr>
                <a:defRPr/>
              </a:pPr>
              <a:t>23.8.2013</a:t>
            </a:fld>
            <a:endParaRPr lang="fi-FI"/>
          </a:p>
        </p:txBody>
      </p:sp>
      <p:sp>
        <p:nvSpPr>
          <p:cNvPr id="7" name="Footer Placeholder 5"/>
          <p:cNvSpPr>
            <a:spLocks noGrp="1"/>
          </p:cNvSpPr>
          <p:nvPr>
            <p:ph type="ftr" sz="quarter" idx="11"/>
          </p:nvPr>
        </p:nvSpPr>
        <p:spPr/>
        <p:txBody>
          <a:bodyPr/>
          <a:lstStyle>
            <a:lvl1pPr>
              <a:defRPr/>
            </a:lvl1pPr>
          </a:lstStyle>
          <a:p>
            <a:pPr>
              <a:defRPr/>
            </a:pPr>
            <a:endParaRPr lang="fi-FI"/>
          </a:p>
        </p:txBody>
      </p:sp>
      <p:sp>
        <p:nvSpPr>
          <p:cNvPr id="8" name="Slide Number Placeholder 6"/>
          <p:cNvSpPr>
            <a:spLocks noGrp="1"/>
          </p:cNvSpPr>
          <p:nvPr>
            <p:ph type="sldNum" sz="quarter" idx="12"/>
          </p:nvPr>
        </p:nvSpPr>
        <p:spPr/>
        <p:txBody>
          <a:bodyPr/>
          <a:lstStyle>
            <a:lvl1pPr>
              <a:defRPr/>
            </a:lvl1pPr>
          </a:lstStyle>
          <a:p>
            <a:pPr>
              <a:defRPr/>
            </a:pPr>
            <a:fld id="{7224A00B-FB49-4FF3-9F26-FC31A8901ECC}" type="slidenum">
              <a:rPr lang="fi-FI"/>
              <a:pPr>
                <a:defRPr/>
              </a:pPr>
              <a:t>‹#›</a:t>
            </a:fld>
            <a:endParaRPr lang="fi-FI"/>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tsikollinen kuva">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lstStyle>
            <a:lvl1pPr algn="l">
              <a:defRPr sz="2400" b="0"/>
            </a:lvl1pPr>
          </a:lstStyle>
          <a:p>
            <a:r>
              <a:rPr lang="fi-FI" noProof="0" smtClean="0"/>
              <a:t>Muokkaa perustyyl. napsautt.</a:t>
            </a:r>
            <a:endParaRPr lang="en-US" noProof="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fi-FI" noProof="0" smtClean="0"/>
              <a:t>Lisää kuva napsauttamalla kuvaketta</a:t>
            </a:r>
            <a:endParaRPr lang="en-US" noProof="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i-FI" noProof="0" smtClean="0"/>
              <a:t>Muokkaa tekstin perustyylejä napsauttamalla</a:t>
            </a:r>
          </a:p>
        </p:txBody>
      </p:sp>
      <p:sp>
        <p:nvSpPr>
          <p:cNvPr id="5" name="Date Placeholder 3"/>
          <p:cNvSpPr>
            <a:spLocks noGrp="1"/>
          </p:cNvSpPr>
          <p:nvPr>
            <p:ph type="dt" sz="half" idx="10"/>
          </p:nvPr>
        </p:nvSpPr>
        <p:spPr/>
        <p:txBody>
          <a:bodyPr/>
          <a:lstStyle>
            <a:lvl1pPr>
              <a:defRPr/>
            </a:lvl1pPr>
          </a:lstStyle>
          <a:p>
            <a:pPr>
              <a:defRPr/>
            </a:pPr>
            <a:fld id="{9707AD52-A291-4515-A998-FC37EA001146}" type="datetimeFigureOut">
              <a:rPr lang="fi-FI"/>
              <a:pPr>
                <a:defRPr/>
              </a:pPr>
              <a:t>23.8.2013</a:t>
            </a:fld>
            <a:endParaRPr lang="fi-FI" dirty="0"/>
          </a:p>
        </p:txBody>
      </p:sp>
      <p:sp>
        <p:nvSpPr>
          <p:cNvPr id="6" name="Footer Placeholder 4"/>
          <p:cNvSpPr>
            <a:spLocks noGrp="1"/>
          </p:cNvSpPr>
          <p:nvPr>
            <p:ph type="ftr" sz="quarter" idx="11"/>
          </p:nvPr>
        </p:nvSpPr>
        <p:spPr/>
        <p:txBody>
          <a:bodyPr/>
          <a:lstStyle>
            <a:lvl1pPr>
              <a:defRPr/>
            </a:lvl1pPr>
          </a:lstStyle>
          <a:p>
            <a:pPr>
              <a:defRPr/>
            </a:pPr>
            <a:endParaRPr lang="fi-FI"/>
          </a:p>
        </p:txBody>
      </p:sp>
      <p:sp>
        <p:nvSpPr>
          <p:cNvPr id="7" name="Slide Number Placeholder 5"/>
          <p:cNvSpPr>
            <a:spLocks noGrp="1"/>
          </p:cNvSpPr>
          <p:nvPr>
            <p:ph type="sldNum" sz="quarter" idx="12"/>
          </p:nvPr>
        </p:nvSpPr>
        <p:spPr/>
        <p:txBody>
          <a:bodyPr/>
          <a:lstStyle>
            <a:lvl1pPr>
              <a:defRPr/>
            </a:lvl1pPr>
          </a:lstStyle>
          <a:p>
            <a:pPr>
              <a:defRPr/>
            </a:pPr>
            <a:fld id="{7E4E2E17-711D-4B0E-92B0-00B1A8E5AC61}" type="slidenum">
              <a:rPr lang="fi-FI"/>
              <a:pPr>
                <a:defRPr/>
              </a:pPr>
              <a:t>‹#›</a:t>
            </a:fld>
            <a:endParaRPr lang="fi-FI"/>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663"/>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800"/>
          </a:p>
        </p:txBody>
      </p:sp>
      <p:sp>
        <p:nvSpPr>
          <p:cNvPr id="2" name="Title Placeholder 1"/>
          <p:cNvSpPr>
            <a:spLocks noGrp="1"/>
          </p:cNvSpPr>
          <p:nvPr>
            <p:ph type="title"/>
          </p:nvPr>
        </p:nvSpPr>
        <p:spPr>
          <a:xfrm>
            <a:off x="457200" y="533400"/>
            <a:ext cx="8229600" cy="990600"/>
          </a:xfrm>
          <a:prstGeom prst="rect">
            <a:avLst/>
          </a:prstGeom>
        </p:spPr>
        <p:txBody>
          <a:bodyPr vert="horz" lIns="91440" tIns="45720" rIns="91440" bIns="45720" rtlCol="0" anchor="ctr">
            <a:normAutofit/>
          </a:bodyPr>
          <a:lstStyle/>
          <a:p>
            <a:r>
              <a:rPr lang="fi-FI" dirty="0" smtClean="0"/>
              <a:t>Muokkaa </a:t>
            </a:r>
            <a:r>
              <a:rPr lang="fi-FI" dirty="0" err="1" smtClean="0"/>
              <a:t>perustyyl</a:t>
            </a:r>
            <a:r>
              <a:rPr lang="fi-FI" dirty="0" smtClean="0"/>
              <a:t>. </a:t>
            </a:r>
            <a:r>
              <a:rPr lang="fi-FI" dirty="0" err="1" smtClean="0"/>
              <a:t>napsautt</a:t>
            </a:r>
            <a:r>
              <a:rPr lang="fi-FI" dirty="0" smtClean="0"/>
              <a:t>.</a:t>
            </a:r>
            <a:endParaRPr lang="en-US" dirty="0"/>
          </a:p>
        </p:txBody>
      </p:sp>
      <p:sp>
        <p:nvSpPr>
          <p:cNvPr id="1028" name="Text Placeholder 2"/>
          <p:cNvSpPr>
            <a:spLocks noGrp="1"/>
          </p:cNvSpPr>
          <p:nvPr>
            <p:ph type="body" idx="1"/>
          </p:nvPr>
        </p:nvSpPr>
        <p:spPr bwMode="auto">
          <a:xfrm>
            <a:off x="457200" y="1600200"/>
            <a:ext cx="8229600" cy="44878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i-FI" smtClean="0"/>
              <a:t>Muokkaa tekstin perustyylejä napsauttamalla</a:t>
            </a:r>
          </a:p>
          <a:p>
            <a:pPr lvl="1"/>
            <a:r>
              <a:rPr lang="fi-FI" smtClean="0"/>
              <a:t>toinen taso</a:t>
            </a:r>
          </a:p>
          <a:p>
            <a:pPr lvl="2"/>
            <a:r>
              <a:rPr lang="fi-FI" smtClean="0"/>
              <a:t>kolmas taso</a:t>
            </a:r>
          </a:p>
          <a:p>
            <a:pPr lvl="3"/>
            <a:r>
              <a:rPr lang="fi-FI" smtClean="0"/>
              <a:t>neljäs taso</a:t>
            </a:r>
          </a:p>
          <a:p>
            <a:pPr lvl="4"/>
            <a:r>
              <a:rPr lang="fi-FI" smtClean="0"/>
              <a:t>viides taso</a:t>
            </a:r>
            <a:endParaRPr lang="en-US" smtClean="0"/>
          </a:p>
        </p:txBody>
      </p:sp>
      <p:sp>
        <p:nvSpPr>
          <p:cNvPr id="4" name="Date Placeholder 3"/>
          <p:cNvSpPr>
            <a:spLocks noGrp="1"/>
          </p:cNvSpPr>
          <p:nvPr>
            <p:ph type="dt" sz="half" idx="2"/>
          </p:nvPr>
        </p:nvSpPr>
        <p:spPr>
          <a:xfrm>
            <a:off x="457200" y="19050"/>
            <a:ext cx="2895600" cy="328613"/>
          </a:xfrm>
          <a:prstGeom prst="rect">
            <a:avLst/>
          </a:prstGeom>
        </p:spPr>
        <p:txBody>
          <a:bodyPr vert="horz" lIns="91440" tIns="45720" rIns="91440" bIns="45720" rtlCol="0" anchor="ctr"/>
          <a:lstStyle>
            <a:lvl1pPr algn="l">
              <a:defRPr sz="1200">
                <a:solidFill>
                  <a:srgbClr val="FFFFFF"/>
                </a:solidFill>
              </a:defRPr>
            </a:lvl1pPr>
          </a:lstStyle>
          <a:p>
            <a:pPr>
              <a:defRPr/>
            </a:pPr>
            <a:fld id="{2F75999A-998E-4CF4-B96A-495431EF612C}" type="datetimeFigureOut">
              <a:rPr lang="fi-FI"/>
              <a:pPr>
                <a:defRPr/>
              </a:pPr>
              <a:t>23.8.2013</a:t>
            </a:fld>
            <a:endParaRPr lang="fi-FI" dirty="0"/>
          </a:p>
        </p:txBody>
      </p:sp>
      <p:sp>
        <p:nvSpPr>
          <p:cNvPr id="5" name="Footer Placeholder 4"/>
          <p:cNvSpPr>
            <a:spLocks noGrp="1"/>
          </p:cNvSpPr>
          <p:nvPr>
            <p:ph type="ftr" sz="quarter" idx="3"/>
          </p:nvPr>
        </p:nvSpPr>
        <p:spPr>
          <a:xfrm>
            <a:off x="3429000" y="19050"/>
            <a:ext cx="4114800" cy="328613"/>
          </a:xfrm>
          <a:prstGeom prst="rect">
            <a:avLst/>
          </a:prstGeom>
        </p:spPr>
        <p:txBody>
          <a:bodyPr vert="horz" lIns="91440" tIns="45720" rIns="91440" bIns="45720" rtlCol="0" anchor="ctr"/>
          <a:lstStyle>
            <a:lvl1pPr algn="ctr">
              <a:defRPr sz="1200">
                <a:solidFill>
                  <a:srgbClr val="FFFFFF"/>
                </a:solidFill>
              </a:defRPr>
            </a:lvl1pPr>
          </a:lstStyle>
          <a:p>
            <a:pPr>
              <a:defRPr/>
            </a:pPr>
            <a:endParaRPr lang="fi-FI"/>
          </a:p>
        </p:txBody>
      </p:sp>
      <p:sp>
        <p:nvSpPr>
          <p:cNvPr id="6" name="Slide Number Placeholder 5"/>
          <p:cNvSpPr>
            <a:spLocks noGrp="1"/>
          </p:cNvSpPr>
          <p:nvPr>
            <p:ph type="sldNum" sz="quarter" idx="4"/>
          </p:nvPr>
        </p:nvSpPr>
        <p:spPr>
          <a:xfrm>
            <a:off x="7620000" y="19050"/>
            <a:ext cx="1066800" cy="328613"/>
          </a:xfrm>
          <a:prstGeom prst="rect">
            <a:avLst/>
          </a:prstGeom>
        </p:spPr>
        <p:txBody>
          <a:bodyPr vert="horz" lIns="91440" tIns="45720" rIns="91440" bIns="45720" rtlCol="0" anchor="ctr"/>
          <a:lstStyle>
            <a:lvl1pPr algn="l">
              <a:defRPr sz="1400" b="1">
                <a:solidFill>
                  <a:srgbClr val="FFFFFF"/>
                </a:solidFill>
              </a:defRPr>
            </a:lvl1pPr>
          </a:lstStyle>
          <a:p>
            <a:pPr>
              <a:defRPr/>
            </a:pPr>
            <a:fld id="{3B00133D-4039-4420-865D-F66F1FE4812D}" type="slidenum">
              <a:rPr lang="fi-FI"/>
              <a:pPr>
                <a:defRPr/>
              </a:pPr>
              <a:t>‹#›</a:t>
            </a:fld>
            <a:endParaRPr lang="fi-FI"/>
          </a:p>
        </p:txBody>
      </p:sp>
      <p:pic>
        <p:nvPicPr>
          <p:cNvPr id="1032" name="Kuva 6"/>
          <p:cNvPicPr>
            <a:picLocks noChangeAspect="1"/>
          </p:cNvPicPr>
          <p:nvPr/>
        </p:nvPicPr>
        <p:blipFill>
          <a:blip r:embed="rId13"/>
          <a:srcRect/>
          <a:stretch>
            <a:fillRect/>
          </a:stretch>
        </p:blipFill>
        <p:spPr bwMode="auto">
          <a:xfrm>
            <a:off x="5618163" y="6191250"/>
            <a:ext cx="1546225" cy="546100"/>
          </a:xfrm>
          <a:prstGeom prst="rect">
            <a:avLst/>
          </a:prstGeom>
          <a:noFill/>
          <a:ln w="9525">
            <a:noFill/>
            <a:miter lim="800000"/>
            <a:headEnd/>
            <a:tailEnd/>
          </a:ln>
        </p:spPr>
      </p:pic>
      <p:pic>
        <p:nvPicPr>
          <p:cNvPr id="1033" name="Kuva 8"/>
          <p:cNvPicPr>
            <a:picLocks noChangeAspect="1"/>
          </p:cNvPicPr>
          <p:nvPr/>
        </p:nvPicPr>
        <p:blipFill>
          <a:blip r:embed="rId14"/>
          <a:srcRect/>
          <a:stretch>
            <a:fillRect/>
          </a:stretch>
        </p:blipFill>
        <p:spPr bwMode="auto">
          <a:xfrm>
            <a:off x="7380288" y="6035675"/>
            <a:ext cx="1511300" cy="755650"/>
          </a:xfrm>
          <a:prstGeom prst="rect">
            <a:avLst/>
          </a:prstGeom>
          <a:noFill/>
          <a:ln w="9525">
            <a:noFill/>
            <a:miter lim="800000"/>
            <a:headEnd/>
            <a:tailEnd/>
          </a:ln>
        </p:spPr>
      </p:pic>
      <p:pic>
        <p:nvPicPr>
          <p:cNvPr id="1034" name="Kuva 10"/>
          <p:cNvPicPr>
            <a:picLocks noChangeAspect="1"/>
          </p:cNvPicPr>
          <p:nvPr/>
        </p:nvPicPr>
        <p:blipFill>
          <a:blip r:embed="rId13"/>
          <a:srcRect/>
          <a:stretch>
            <a:fillRect/>
          </a:stretch>
        </p:blipFill>
        <p:spPr bwMode="auto">
          <a:xfrm>
            <a:off x="5618163" y="6191250"/>
            <a:ext cx="1546225" cy="546100"/>
          </a:xfrm>
          <a:prstGeom prst="rect">
            <a:avLst/>
          </a:prstGeom>
          <a:noFill/>
          <a:ln w="9525">
            <a:noFill/>
            <a:miter lim="800000"/>
            <a:headEnd/>
            <a:tailEnd/>
          </a:ln>
        </p:spPr>
      </p:pic>
      <p:pic>
        <p:nvPicPr>
          <p:cNvPr id="1035" name="Kuva 11"/>
          <p:cNvPicPr>
            <a:picLocks noChangeAspect="1"/>
          </p:cNvPicPr>
          <p:nvPr/>
        </p:nvPicPr>
        <p:blipFill>
          <a:blip r:embed="rId14"/>
          <a:srcRect/>
          <a:stretch>
            <a:fillRect/>
          </a:stretch>
        </p:blipFill>
        <p:spPr bwMode="auto">
          <a:xfrm>
            <a:off x="7380288" y="6035675"/>
            <a:ext cx="1511300" cy="755650"/>
          </a:xfrm>
          <a:prstGeom prst="rect">
            <a:avLst/>
          </a:prstGeom>
          <a:noFill/>
          <a:ln w="9525">
            <a:noFill/>
            <a:miter lim="800000"/>
            <a:headEnd/>
            <a:tailEnd/>
          </a:ln>
        </p:spPr>
      </p:pic>
      <p:sp>
        <p:nvSpPr>
          <p:cNvPr id="1036" name="Suorakulmio 12"/>
          <p:cNvSpPr>
            <a:spLocks noChangeArrowheads="1"/>
          </p:cNvSpPr>
          <p:nvPr/>
        </p:nvSpPr>
        <p:spPr bwMode="auto">
          <a:xfrm>
            <a:off x="103188" y="6381750"/>
            <a:ext cx="5332412" cy="414338"/>
          </a:xfrm>
          <a:prstGeom prst="rect">
            <a:avLst/>
          </a:prstGeom>
          <a:noFill/>
          <a:ln w="9525">
            <a:noFill/>
            <a:miter lim="800000"/>
            <a:headEnd/>
            <a:tailEnd/>
          </a:ln>
        </p:spPr>
        <p:txBody>
          <a:bodyPr>
            <a:spAutoFit/>
          </a:bodyPr>
          <a:lstStyle/>
          <a:p>
            <a:pPr algn="just">
              <a:defRPr/>
            </a:pPr>
            <a:r>
              <a:rPr lang="fi-FI" sz="700" i="1">
                <a:solidFill>
                  <a:srgbClr val="002E89"/>
                </a:solidFill>
              </a:rPr>
              <a:t>CARING is partially financed by the Leonardo da Vinci programme of the European Union. In Finland the Centre for International Mobility CIMO administers and is responsible for implementing the Leonardo da Vinci Programme. This publication has been funded by the European Commission. The Commission accepts no responsibility for the contents of the publication.</a:t>
            </a:r>
          </a:p>
        </p:txBody>
      </p:sp>
      <p:pic>
        <p:nvPicPr>
          <p:cNvPr id="1037" name="Kuva 6"/>
          <p:cNvPicPr>
            <a:picLocks noChangeAspect="1"/>
          </p:cNvPicPr>
          <p:nvPr userDrawn="1"/>
        </p:nvPicPr>
        <p:blipFill>
          <a:blip r:embed="rId13"/>
          <a:srcRect/>
          <a:stretch>
            <a:fillRect/>
          </a:stretch>
        </p:blipFill>
        <p:spPr bwMode="auto">
          <a:xfrm>
            <a:off x="5618163" y="6191250"/>
            <a:ext cx="1546225" cy="546100"/>
          </a:xfrm>
          <a:prstGeom prst="rect">
            <a:avLst/>
          </a:prstGeom>
          <a:noFill/>
          <a:ln w="9525">
            <a:noFill/>
            <a:miter lim="800000"/>
            <a:headEnd/>
            <a:tailEnd/>
          </a:ln>
        </p:spPr>
      </p:pic>
      <p:pic>
        <p:nvPicPr>
          <p:cNvPr id="1038" name="Kuva 8"/>
          <p:cNvPicPr>
            <a:picLocks noChangeAspect="1"/>
          </p:cNvPicPr>
          <p:nvPr userDrawn="1"/>
        </p:nvPicPr>
        <p:blipFill>
          <a:blip r:embed="rId14"/>
          <a:srcRect/>
          <a:stretch>
            <a:fillRect/>
          </a:stretch>
        </p:blipFill>
        <p:spPr bwMode="auto">
          <a:xfrm>
            <a:off x="7380288" y="6035675"/>
            <a:ext cx="1511300" cy="75565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4191" r:id="rId1"/>
    <p:sldLayoutId id="2147484173" r:id="rId2"/>
    <p:sldLayoutId id="2147484192" r:id="rId3"/>
    <p:sldLayoutId id="2147484174" r:id="rId4"/>
    <p:sldLayoutId id="2147484193" r:id="rId5"/>
    <p:sldLayoutId id="2147484175" r:id="rId6"/>
    <p:sldLayoutId id="2147484176" r:id="rId7"/>
    <p:sldLayoutId id="2147484194" r:id="rId8"/>
    <p:sldLayoutId id="2147484177" r:id="rId9"/>
    <p:sldLayoutId id="2147484178" r:id="rId10"/>
    <p:sldLayoutId id="2147484179" r:id="rId11"/>
  </p:sldLayoutIdLst>
  <p:timing>
    <p:tnLst>
      <p:par>
        <p:cTn id="1" dur="indefinite" restart="never" nodeType="tmRoot"/>
      </p:par>
    </p:tnLst>
  </p:timing>
  <p:txStyles>
    <p:titleStyle>
      <a:lvl1pPr algn="l" rtl="0" eaLnBrk="0" fontAlgn="base" hangingPunct="0">
        <a:spcBef>
          <a:spcPct val="0"/>
        </a:spcBef>
        <a:spcAft>
          <a:spcPct val="0"/>
        </a:spcAft>
        <a:defRPr sz="4000" kern="1200" spc="-1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Arial" charset="0"/>
        </a:defRPr>
      </a:lvl2pPr>
      <a:lvl3pPr algn="l" rtl="0" eaLnBrk="0" fontAlgn="base" hangingPunct="0">
        <a:spcBef>
          <a:spcPct val="0"/>
        </a:spcBef>
        <a:spcAft>
          <a:spcPct val="0"/>
        </a:spcAft>
        <a:defRPr sz="4000">
          <a:solidFill>
            <a:schemeClr val="tx2"/>
          </a:solidFill>
          <a:latin typeface="Arial" charset="0"/>
        </a:defRPr>
      </a:lvl3pPr>
      <a:lvl4pPr algn="l" rtl="0" eaLnBrk="0" fontAlgn="base" hangingPunct="0">
        <a:spcBef>
          <a:spcPct val="0"/>
        </a:spcBef>
        <a:spcAft>
          <a:spcPct val="0"/>
        </a:spcAft>
        <a:defRPr sz="4000">
          <a:solidFill>
            <a:schemeClr val="tx2"/>
          </a:solidFill>
          <a:latin typeface="Arial" charset="0"/>
        </a:defRPr>
      </a:lvl4pPr>
      <a:lvl5pPr algn="l" rtl="0" eaLnBrk="0" fontAlgn="base" hangingPunct="0">
        <a:spcBef>
          <a:spcPct val="0"/>
        </a:spcBef>
        <a:spcAft>
          <a:spcPct val="0"/>
        </a:spcAft>
        <a:defRPr sz="4000">
          <a:solidFill>
            <a:schemeClr val="tx2"/>
          </a:solidFill>
          <a:latin typeface="Arial" charset="0"/>
        </a:defRPr>
      </a:lvl5pPr>
      <a:lvl6pPr marL="457200" algn="l" rtl="0" fontAlgn="base">
        <a:spcBef>
          <a:spcPct val="0"/>
        </a:spcBef>
        <a:spcAft>
          <a:spcPct val="0"/>
        </a:spcAft>
        <a:defRPr sz="4000">
          <a:solidFill>
            <a:schemeClr val="tx2"/>
          </a:solidFill>
          <a:latin typeface="Arial" charset="0"/>
        </a:defRPr>
      </a:lvl6pPr>
      <a:lvl7pPr marL="914400" algn="l" rtl="0" fontAlgn="base">
        <a:spcBef>
          <a:spcPct val="0"/>
        </a:spcBef>
        <a:spcAft>
          <a:spcPct val="0"/>
        </a:spcAft>
        <a:defRPr sz="4000">
          <a:solidFill>
            <a:schemeClr val="tx2"/>
          </a:solidFill>
          <a:latin typeface="Arial" charset="0"/>
        </a:defRPr>
      </a:lvl7pPr>
      <a:lvl8pPr marL="1371600" algn="l" rtl="0" fontAlgn="base">
        <a:spcBef>
          <a:spcPct val="0"/>
        </a:spcBef>
        <a:spcAft>
          <a:spcPct val="0"/>
        </a:spcAft>
        <a:defRPr sz="4000">
          <a:solidFill>
            <a:schemeClr val="tx2"/>
          </a:solidFill>
          <a:latin typeface="Arial" charset="0"/>
        </a:defRPr>
      </a:lvl8pPr>
      <a:lvl9pPr marL="1828800" algn="l" rtl="0" fontAlgn="base">
        <a:spcBef>
          <a:spcPct val="0"/>
        </a:spcBef>
        <a:spcAft>
          <a:spcPct val="0"/>
        </a:spcAft>
        <a:defRPr sz="4000">
          <a:solidFill>
            <a:schemeClr val="tx2"/>
          </a:solidFill>
          <a:latin typeface="Arial" charset="0"/>
        </a:defRPr>
      </a:lvl9pPr>
    </p:titleStyle>
    <p:bodyStyle>
      <a:lvl1pPr marL="182563" indent="-182563" algn="l" rtl="0" eaLnBrk="0" fontAlgn="base" hangingPunct="0">
        <a:spcBef>
          <a:spcPct val="20000"/>
        </a:spcBef>
        <a:spcAft>
          <a:spcPct val="0"/>
        </a:spcAft>
        <a:buClr>
          <a:schemeClr val="accent1"/>
        </a:buClr>
        <a:buSzPct val="85000"/>
        <a:buFont typeface="Arial" charset="0"/>
        <a:buChar char="•"/>
        <a:defRPr sz="2400" kern="1200">
          <a:solidFill>
            <a:schemeClr val="tx1"/>
          </a:solidFill>
          <a:latin typeface="+mn-lt"/>
          <a:ea typeface="+mn-ea"/>
          <a:cs typeface="+mn-cs"/>
        </a:defRPr>
      </a:lvl1pPr>
      <a:lvl2pPr marL="457200" indent="-182563" algn="l" rtl="0" eaLnBrk="0" fontAlgn="base" hangingPunct="0">
        <a:spcBef>
          <a:spcPct val="20000"/>
        </a:spcBef>
        <a:spcAft>
          <a:spcPct val="0"/>
        </a:spcAft>
        <a:buClr>
          <a:schemeClr val="accent1"/>
        </a:buClr>
        <a:buSzPct val="85000"/>
        <a:buFont typeface="Arial" charset="0"/>
        <a:buChar char="•"/>
        <a:defRPr sz="2000" kern="1200">
          <a:solidFill>
            <a:schemeClr val="tx1"/>
          </a:solidFill>
          <a:latin typeface="+mn-lt"/>
          <a:ea typeface="+mn-ea"/>
          <a:cs typeface="+mn-cs"/>
        </a:defRPr>
      </a:lvl2pPr>
      <a:lvl3pPr marL="730250" indent="-182563" algn="l" rtl="0" eaLnBrk="0" fontAlgn="base" hangingPunct="0">
        <a:spcBef>
          <a:spcPct val="20000"/>
        </a:spcBef>
        <a:spcAft>
          <a:spcPct val="0"/>
        </a:spcAft>
        <a:buClr>
          <a:schemeClr val="accent1"/>
        </a:buClr>
        <a:buSzPct val="90000"/>
        <a:buFont typeface="Arial" charset="0"/>
        <a:buChar char="•"/>
        <a:defRPr kern="1200">
          <a:solidFill>
            <a:schemeClr val="tx1"/>
          </a:solidFill>
          <a:latin typeface="+mn-lt"/>
          <a:ea typeface="+mn-ea"/>
          <a:cs typeface="+mn-cs"/>
        </a:defRPr>
      </a:lvl3pPr>
      <a:lvl4pPr marL="1004888" indent="-182563" algn="l" rtl="0" eaLnBrk="0" fontAlgn="base" hangingPunct="0">
        <a:spcBef>
          <a:spcPct val="20000"/>
        </a:spcBef>
        <a:spcAft>
          <a:spcPct val="0"/>
        </a:spcAft>
        <a:buClr>
          <a:schemeClr val="accent1"/>
        </a:buClr>
        <a:buFont typeface="Arial" charset="0"/>
        <a:buChar char="•"/>
        <a:defRPr sz="1600" kern="1200">
          <a:solidFill>
            <a:schemeClr val="tx1"/>
          </a:solidFill>
          <a:latin typeface="+mn-lt"/>
          <a:ea typeface="+mn-ea"/>
          <a:cs typeface="+mn-cs"/>
        </a:defRPr>
      </a:lvl4pPr>
      <a:lvl5pPr marL="1187450" indent="-136525" algn="l" rtl="0" eaLnBrk="0" fontAlgn="base" hangingPunct="0">
        <a:spcBef>
          <a:spcPct val="20000"/>
        </a:spcBef>
        <a:spcAft>
          <a:spcPct val="0"/>
        </a:spcAft>
        <a:buClr>
          <a:schemeClr val="accent1"/>
        </a:buClr>
        <a:buSzPct val="100000"/>
        <a:buFont typeface="Arial" charset="0"/>
        <a:buChar char="•"/>
        <a:defRPr sz="1400" kern="120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3314" name="Platshållare för rubrik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sv-SE" smtClean="0"/>
              <a:t>Klicka här för att ändra format</a:t>
            </a:r>
          </a:p>
        </p:txBody>
      </p:sp>
      <p:sp>
        <p:nvSpPr>
          <p:cNvPr id="13315" name="Platshållare för text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p>
        </p:txBody>
      </p:sp>
      <p:sp>
        <p:nvSpPr>
          <p:cNvPr id="4" name="Platshållare fö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prstClr val="black">
                    <a:tint val="75000"/>
                  </a:prstClr>
                </a:solidFill>
              </a:defRPr>
            </a:lvl1pPr>
          </a:lstStyle>
          <a:p>
            <a:pPr>
              <a:defRPr/>
            </a:pPr>
            <a:fld id="{848155AE-1718-4F6B-9870-9CF2EB3FE554}" type="datetimeFigureOut">
              <a:rPr lang="sv-SE"/>
              <a:pPr>
                <a:defRPr/>
              </a:pPr>
              <a:t>2013-08-23</a:t>
            </a:fld>
            <a:endParaRPr lang="sv-SE"/>
          </a:p>
        </p:txBody>
      </p:sp>
      <p:sp>
        <p:nvSpPr>
          <p:cNvPr id="5" name="Platshållare för sidfo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prstClr val="black">
                    <a:tint val="75000"/>
                  </a:prstClr>
                </a:solidFill>
              </a:defRPr>
            </a:lvl1pPr>
          </a:lstStyle>
          <a:p>
            <a:pPr>
              <a:defRPr/>
            </a:pPr>
            <a:endParaRPr lang="sv-SE"/>
          </a:p>
        </p:txBody>
      </p:sp>
      <p:sp>
        <p:nvSpPr>
          <p:cNvPr id="6" name="Platshållare för bild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prstClr val="black">
                    <a:tint val="75000"/>
                  </a:prstClr>
                </a:solidFill>
              </a:defRPr>
            </a:lvl1pPr>
          </a:lstStyle>
          <a:p>
            <a:pPr>
              <a:defRPr/>
            </a:pPr>
            <a:fld id="{9C02C7A6-4FD8-4A5D-A749-E749CD5E19F5}" type="slidenum">
              <a:rPr lang="sv-SE"/>
              <a:pPr>
                <a:defRPr/>
              </a:pPr>
              <a:t>‹#›</a:t>
            </a:fld>
            <a:endParaRPr lang="sv-SE"/>
          </a:p>
        </p:txBody>
      </p:sp>
    </p:spTree>
  </p:cSld>
  <p:clrMap bg1="lt1" tx1="dk1" bg2="lt2" tx2="dk2" accent1="accent1" accent2="accent2" accent3="accent3" accent4="accent4" accent5="accent5" accent6="accent6" hlink="hlink" folHlink="folHlink"/>
  <p:sldLayoutIdLst>
    <p:sldLayoutId id="2147484180" r:id="rId1"/>
    <p:sldLayoutId id="2147484181" r:id="rId2"/>
    <p:sldLayoutId id="2147484182" r:id="rId3"/>
    <p:sldLayoutId id="2147484183" r:id="rId4"/>
    <p:sldLayoutId id="2147484184" r:id="rId5"/>
    <p:sldLayoutId id="2147484185" r:id="rId6"/>
    <p:sldLayoutId id="2147484186" r:id="rId7"/>
    <p:sldLayoutId id="2147484187" r:id="rId8"/>
    <p:sldLayoutId id="2147484188" r:id="rId9"/>
    <p:sldLayoutId id="2147484189" r:id="rId10"/>
    <p:sldLayoutId id="2147484190"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5.jpeg"/><Relationship Id="rId5" Type="http://schemas.openxmlformats.org/officeDocument/2006/relationships/image" Target="../media/image24.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6.wmf"/><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6.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hyperlink" Target="../../../Videofilmer/Rangerprov%20Malm&#246;%202006-02-23.avi" TargetMode="External"/><Relationship Id="rId5" Type="http://schemas.openxmlformats.org/officeDocument/2006/relationships/image" Target="../media/image35.wmf"/><Relationship Id="rId4" Type="http://schemas.openxmlformats.org/officeDocument/2006/relationships/image" Target="../media/image34.jpe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6.xml"/><Relationship Id="rId1" Type="http://schemas.openxmlformats.org/officeDocument/2006/relationships/slideLayout" Target="../slideLayouts/slideLayout6.xml"/><Relationship Id="rId5" Type="http://schemas.openxmlformats.org/officeDocument/2006/relationships/image" Target="../media/image39.jpeg"/><Relationship Id="rId4" Type="http://schemas.openxmlformats.org/officeDocument/2006/relationships/image" Target="../media/image38.jpeg"/></Relationships>
</file>

<file path=ppt/slides/_rels/slide1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emf"/></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46.jpeg"/><Relationship Id="rId4" Type="http://schemas.openxmlformats.org/officeDocument/2006/relationships/image" Target="../media/image45.jpe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7.jpeg"/><Relationship Id="rId7" Type="http://schemas.openxmlformats.org/officeDocument/2006/relationships/image" Target="../media/image51.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png"/></Relationships>
</file>

<file path=ppt/slides/_rels/slide2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54.jpeg"/><Relationship Id="rId4" Type="http://schemas.openxmlformats.org/officeDocument/2006/relationships/image" Target="../media/image53.jpeg"/></Relationships>
</file>

<file path=ppt/slides/_rels/slide2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57.jpeg"/><Relationship Id="rId4" Type="http://schemas.openxmlformats.org/officeDocument/2006/relationships/image" Target="../media/image56.png"/></Relationships>
</file>

<file path=ppt/slides/_rels/slide2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59.png"/></Relationships>
</file>

<file path=ppt/slides/_rels/slide2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2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65.jpeg"/><Relationship Id="rId4" Type="http://schemas.openxmlformats.org/officeDocument/2006/relationships/image" Target="../media/image64.jpeg"/></Relationships>
</file>

<file path=ppt/slides/_rels/slide2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2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2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71.jpeg"/><Relationship Id="rId4" Type="http://schemas.openxmlformats.org/officeDocument/2006/relationships/image" Target="../media/image70.jpeg"/></Relationships>
</file>

<file path=ppt/slides/_rels/slide2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75.jpeg"/><Relationship Id="rId5" Type="http://schemas.openxmlformats.org/officeDocument/2006/relationships/image" Target="../media/image74.jpeg"/><Relationship Id="rId4" Type="http://schemas.openxmlformats.org/officeDocument/2006/relationships/image" Target="../media/image73.jpe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78.jpeg"/><Relationship Id="rId4" Type="http://schemas.openxmlformats.org/officeDocument/2006/relationships/image" Target="../media/image77.jpe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image" Target="../media/image13.jpe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tsikko 1"/>
          <p:cNvSpPr>
            <a:spLocks noGrp="1"/>
          </p:cNvSpPr>
          <p:nvPr>
            <p:ph type="title"/>
          </p:nvPr>
        </p:nvSpPr>
        <p:spPr>
          <a:xfrm>
            <a:off x="457200" y="4292600"/>
            <a:ext cx="8229600" cy="990600"/>
          </a:xfrm>
        </p:spPr>
        <p:txBody>
          <a:bodyPr wrap="square" numCol="1" anchorCtr="0" compatLnSpc="1">
            <a:prstTxWarp prst="textNoShape">
              <a:avLst/>
            </a:prstTxWarp>
            <a:normAutofit fontScale="90000"/>
          </a:bodyPr>
          <a:lstStyle/>
          <a:p>
            <a:pPr algn="ctr" eaLnBrk="1" hangingPunct="1">
              <a:defRPr/>
            </a:pPr>
            <a:r>
              <a:rPr lang="fi-FI" sz="3200" b="1" smtClean="0"/>
              <a:t>Kuormanvarmistus maantie-, meri-, </a:t>
            </a:r>
            <a:r>
              <a:rPr lang="fi-FI" sz="3200" b="1" smtClean="0">
                <a:solidFill>
                  <a:srgbClr val="000099"/>
                </a:solidFill>
              </a:rPr>
              <a:t>rautatie</a:t>
            </a:r>
            <a:r>
              <a:rPr lang="fi-FI" sz="3200" b="1" smtClean="0"/>
              <a:t>- ja ilmakuljetuksissa</a:t>
            </a:r>
            <a:br>
              <a:rPr lang="fi-FI" sz="3200" b="1" smtClean="0"/>
            </a:br>
            <a:endParaRPr lang="fi-FI" sz="3200" b="1" smtClean="0"/>
          </a:p>
        </p:txBody>
      </p:sp>
      <p:pic>
        <p:nvPicPr>
          <p:cNvPr id="26626" name="Kuva 4"/>
          <p:cNvPicPr>
            <a:picLocks noChangeAspect="1"/>
          </p:cNvPicPr>
          <p:nvPr/>
        </p:nvPicPr>
        <p:blipFill>
          <a:blip r:embed="rId3"/>
          <a:srcRect/>
          <a:stretch>
            <a:fillRect/>
          </a:stretch>
        </p:blipFill>
        <p:spPr bwMode="auto">
          <a:xfrm>
            <a:off x="1979613" y="620713"/>
            <a:ext cx="5118100" cy="2559050"/>
          </a:xfrm>
          <a:prstGeom prst="rect">
            <a:avLst/>
          </a:prstGeom>
          <a:noFill/>
          <a:ln w="9525">
            <a:noFill/>
            <a:miter lim="800000"/>
            <a:headEnd/>
            <a:tailEnd/>
          </a:ln>
        </p:spPr>
      </p:pic>
      <p:sp>
        <p:nvSpPr>
          <p:cNvPr id="26627" name="textruta 5"/>
          <p:cNvSpPr txBox="1">
            <a:spLocks noChangeArrowheads="1"/>
          </p:cNvSpPr>
          <p:nvPr/>
        </p:nvSpPr>
        <p:spPr bwMode="auto">
          <a:xfrm>
            <a:off x="6824663" y="115888"/>
            <a:ext cx="2211387" cy="307975"/>
          </a:xfrm>
          <a:prstGeom prst="rect">
            <a:avLst/>
          </a:prstGeom>
          <a:noFill/>
          <a:ln w="9525">
            <a:noFill/>
            <a:miter lim="800000"/>
            <a:headEnd/>
            <a:tailEnd/>
          </a:ln>
        </p:spPr>
        <p:txBody>
          <a:bodyPr>
            <a:spAutoFit/>
          </a:bodyPr>
          <a:lstStyle/>
          <a:p>
            <a:pPr algn="ctr"/>
            <a:r>
              <a:rPr lang="fi-FI" sz="1400">
                <a:solidFill>
                  <a:schemeClr val="tx2"/>
                </a:solidFill>
              </a:rPr>
              <a:t>Rautatiekuljetus dia </a:t>
            </a:r>
            <a:fld id="{CEBD2711-2265-4D62-90A8-E3F48F306DDE}" type="slidenum">
              <a:rPr lang="fi-FI" sz="1400">
                <a:solidFill>
                  <a:schemeClr val="tx2"/>
                </a:solidFill>
              </a:rPr>
              <a:pPr algn="ctr"/>
              <a:t>1</a:t>
            </a:fld>
            <a:endParaRPr lang="fi-FI" sz="1400">
              <a:solidFill>
                <a:schemeClr val="tx2"/>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4"/>
          <p:cNvSpPr>
            <a:spLocks noGrp="1"/>
          </p:cNvSpPr>
          <p:nvPr>
            <p:ph idx="1"/>
          </p:nvPr>
        </p:nvSpPr>
        <p:spPr>
          <a:xfrm>
            <a:off x="476250" y="1527175"/>
            <a:ext cx="4678363" cy="3455988"/>
          </a:xfrm>
        </p:spPr>
        <p:txBody>
          <a:bodyPr/>
          <a:lstStyle/>
          <a:p>
            <a:pPr marL="0" indent="0">
              <a:buFont typeface="Arial" charset="0"/>
              <a:buNone/>
            </a:pPr>
            <a:r>
              <a:rPr lang="fi-FI" sz="1800" dirty="0" smtClean="0"/>
              <a:t>Yhdistetyn kuljetuksen toteuttamiseen on tarjolla useita junanvaunuja. </a:t>
            </a:r>
          </a:p>
          <a:p>
            <a:pPr marL="0" indent="0">
              <a:buFont typeface="Arial" charset="0"/>
              <a:buNone/>
            </a:pPr>
            <a:endParaRPr lang="fi-FI" sz="1800" dirty="0" smtClean="0"/>
          </a:p>
          <a:p>
            <a:pPr marL="0" indent="0">
              <a:buFont typeface="Arial" charset="0"/>
              <a:buNone/>
            </a:pPr>
            <a:r>
              <a:rPr lang="fi-FI" sz="1800" dirty="0" smtClean="0"/>
              <a:t>Yleisimpiä vaunuja ovat avovaunut varustettuna erilaisine lukitus- ja kiilalaitteilla vaihtokuormatiloja ja kontteja varten</a:t>
            </a:r>
          </a:p>
          <a:p>
            <a:pPr marL="0" indent="0"/>
            <a:r>
              <a:rPr lang="fi-FI" sz="1800" dirty="0" smtClean="0"/>
              <a:t>Pohjalevyvaunuja vaihtokuormatiloille</a:t>
            </a:r>
          </a:p>
          <a:p>
            <a:pPr marL="0" indent="0"/>
            <a:r>
              <a:rPr lang="fi-FI" sz="1800" dirty="0" smtClean="0"/>
              <a:t>Matalalattiavaunuja yhdistelmäajoneuvoille ja perävaunuille</a:t>
            </a:r>
          </a:p>
          <a:p>
            <a:pPr marL="0" indent="0"/>
            <a:r>
              <a:rPr lang="fi-FI" sz="1800" dirty="0" smtClean="0"/>
              <a:t>Pyörätaskuilla varustettuja vaunuja puoliperävaunuille </a:t>
            </a:r>
          </a:p>
        </p:txBody>
      </p:sp>
      <p:sp>
        <p:nvSpPr>
          <p:cNvPr id="45058" name="Tekstiruutu 13"/>
          <p:cNvSpPr txBox="1">
            <a:spLocks noChangeArrowheads="1"/>
          </p:cNvSpPr>
          <p:nvPr/>
        </p:nvSpPr>
        <p:spPr bwMode="auto">
          <a:xfrm>
            <a:off x="468313" y="6015038"/>
            <a:ext cx="3375025" cy="396875"/>
          </a:xfrm>
          <a:prstGeom prst="rect">
            <a:avLst/>
          </a:prstGeom>
          <a:noFill/>
          <a:ln w="9525">
            <a:noFill/>
            <a:miter lim="800000"/>
            <a:headEnd/>
            <a:tailEnd/>
          </a:ln>
        </p:spPr>
        <p:txBody>
          <a:bodyPr>
            <a:spAutoFit/>
          </a:bodyPr>
          <a:lstStyle/>
          <a:p>
            <a:r>
              <a:rPr lang="en-US" sz="1000"/>
              <a:t>Lähde: Marc Wiltzius–Fastening expert www.arrimage-charges.com presentation in http://www.uic.org/</a:t>
            </a:r>
          </a:p>
        </p:txBody>
      </p:sp>
      <p:pic>
        <p:nvPicPr>
          <p:cNvPr id="45059" name="Picture 2"/>
          <p:cNvPicPr>
            <a:picLocks noChangeAspect="1" noChangeArrowheads="1"/>
          </p:cNvPicPr>
          <p:nvPr/>
        </p:nvPicPr>
        <p:blipFill>
          <a:blip r:embed="rId3"/>
          <a:srcRect/>
          <a:stretch>
            <a:fillRect/>
          </a:stretch>
        </p:blipFill>
        <p:spPr bwMode="auto">
          <a:xfrm>
            <a:off x="5359400" y="4411663"/>
            <a:ext cx="3676650" cy="1357312"/>
          </a:xfrm>
          <a:prstGeom prst="rect">
            <a:avLst/>
          </a:prstGeom>
          <a:noFill/>
          <a:ln w="9525">
            <a:noFill/>
            <a:miter lim="800000"/>
            <a:headEnd/>
            <a:tailEnd/>
          </a:ln>
        </p:spPr>
      </p:pic>
      <p:pic>
        <p:nvPicPr>
          <p:cNvPr id="45060" name="Picture 3"/>
          <p:cNvPicPr>
            <a:picLocks noChangeAspect="1" noChangeArrowheads="1"/>
          </p:cNvPicPr>
          <p:nvPr/>
        </p:nvPicPr>
        <p:blipFill>
          <a:blip r:embed="rId4"/>
          <a:srcRect/>
          <a:stretch>
            <a:fillRect/>
          </a:stretch>
        </p:blipFill>
        <p:spPr bwMode="auto">
          <a:xfrm>
            <a:off x="5359400" y="3125788"/>
            <a:ext cx="3552825" cy="1381125"/>
          </a:xfrm>
          <a:prstGeom prst="rect">
            <a:avLst/>
          </a:prstGeom>
          <a:noFill/>
          <a:ln w="9525">
            <a:noFill/>
            <a:miter lim="800000"/>
            <a:headEnd/>
            <a:tailEnd/>
          </a:ln>
        </p:spPr>
      </p:pic>
      <p:pic>
        <p:nvPicPr>
          <p:cNvPr id="45061" name="Picture 4"/>
          <p:cNvPicPr>
            <a:picLocks noChangeAspect="1" noChangeArrowheads="1"/>
          </p:cNvPicPr>
          <p:nvPr/>
        </p:nvPicPr>
        <p:blipFill>
          <a:blip r:embed="rId5"/>
          <a:srcRect/>
          <a:stretch>
            <a:fillRect/>
          </a:stretch>
        </p:blipFill>
        <p:spPr bwMode="auto">
          <a:xfrm>
            <a:off x="2489200" y="4738688"/>
            <a:ext cx="2965450" cy="1104900"/>
          </a:xfrm>
          <a:prstGeom prst="rect">
            <a:avLst/>
          </a:prstGeom>
          <a:noFill/>
          <a:ln w="9525">
            <a:noFill/>
            <a:miter lim="800000"/>
            <a:headEnd/>
            <a:tailEnd/>
          </a:ln>
        </p:spPr>
      </p:pic>
      <p:sp>
        <p:nvSpPr>
          <p:cNvPr id="45062" name="Tekstiruutu 14"/>
          <p:cNvSpPr txBox="1">
            <a:spLocks noChangeArrowheads="1"/>
          </p:cNvSpPr>
          <p:nvPr/>
        </p:nvSpPr>
        <p:spPr bwMode="auto">
          <a:xfrm>
            <a:off x="5661025" y="5768975"/>
            <a:ext cx="3375025" cy="246063"/>
          </a:xfrm>
          <a:prstGeom prst="rect">
            <a:avLst/>
          </a:prstGeom>
          <a:noFill/>
          <a:ln w="9525">
            <a:noFill/>
            <a:miter lim="800000"/>
            <a:headEnd/>
            <a:tailEnd/>
          </a:ln>
        </p:spPr>
        <p:txBody>
          <a:bodyPr>
            <a:spAutoFit/>
          </a:bodyPr>
          <a:lstStyle/>
          <a:p>
            <a:r>
              <a:rPr lang="fi-FI" sz="1000"/>
              <a:t>Photos: VR-Transpoint Ltd, http://www.vrtranspoint.fi/</a:t>
            </a:r>
          </a:p>
        </p:txBody>
      </p:sp>
      <p:sp>
        <p:nvSpPr>
          <p:cNvPr id="45063" name="Tekstiruutu 13"/>
          <p:cNvSpPr txBox="1">
            <a:spLocks noChangeArrowheads="1"/>
          </p:cNvSpPr>
          <p:nvPr/>
        </p:nvSpPr>
        <p:spPr bwMode="auto">
          <a:xfrm>
            <a:off x="468313" y="5768975"/>
            <a:ext cx="2663825" cy="246063"/>
          </a:xfrm>
          <a:prstGeom prst="rect">
            <a:avLst/>
          </a:prstGeom>
          <a:noFill/>
          <a:ln w="9525">
            <a:noFill/>
            <a:miter lim="800000"/>
            <a:headEnd/>
            <a:tailEnd/>
          </a:ln>
        </p:spPr>
        <p:txBody>
          <a:bodyPr>
            <a:spAutoFit/>
          </a:bodyPr>
          <a:lstStyle/>
          <a:p>
            <a:r>
              <a:rPr lang="en-US" sz="1000"/>
              <a:t>Lähde:  Juhani Lepikkö, VRTranspont Ltd </a:t>
            </a:r>
          </a:p>
        </p:txBody>
      </p:sp>
      <p:sp>
        <p:nvSpPr>
          <p:cNvPr id="12" name="Otsikko 1"/>
          <p:cNvSpPr>
            <a:spLocks noGrp="1"/>
          </p:cNvSpPr>
          <p:nvPr>
            <p:ph type="title"/>
          </p:nvPr>
        </p:nvSpPr>
        <p:spPr/>
        <p:txBody>
          <a:bodyPr wrap="square" numCol="1" anchorCtr="0" compatLnSpc="1">
            <a:prstTxWarp prst="textNoShape">
              <a:avLst/>
            </a:prstTxWarp>
          </a:bodyPr>
          <a:lstStyle/>
          <a:p>
            <a:pPr eaLnBrk="1" hangingPunct="1">
              <a:defRPr/>
            </a:pPr>
            <a:r>
              <a:rPr lang="fi-FI" sz="3200" smtClean="0"/>
              <a:t>Kuormanvarmistus rautatiekuljetuksissa </a:t>
            </a:r>
            <a:r>
              <a:rPr lang="en-US" sz="3600" smtClean="0"/>
              <a:t/>
            </a:r>
            <a:br>
              <a:rPr lang="en-US" sz="3600" smtClean="0"/>
            </a:br>
            <a:r>
              <a:rPr lang="fi-FI" sz="2500" b="1" smtClean="0"/>
              <a:t>Junanvaunut</a:t>
            </a:r>
          </a:p>
        </p:txBody>
      </p:sp>
      <p:pic>
        <p:nvPicPr>
          <p:cNvPr id="45065" name="Kuva 1"/>
          <p:cNvPicPr>
            <a:picLocks noChangeAspect="1"/>
          </p:cNvPicPr>
          <p:nvPr/>
        </p:nvPicPr>
        <p:blipFill>
          <a:blip r:embed="rId6"/>
          <a:srcRect/>
          <a:stretch>
            <a:fillRect/>
          </a:stretch>
        </p:blipFill>
        <p:spPr bwMode="auto">
          <a:xfrm>
            <a:off x="6061075" y="1177925"/>
            <a:ext cx="2559050" cy="1919288"/>
          </a:xfrm>
          <a:prstGeom prst="rect">
            <a:avLst/>
          </a:prstGeom>
          <a:noFill/>
          <a:ln w="9525">
            <a:noFill/>
            <a:miter lim="800000"/>
            <a:headEnd/>
            <a:tailEnd/>
          </a:ln>
        </p:spPr>
      </p:pic>
      <p:sp>
        <p:nvSpPr>
          <p:cNvPr id="45066" name="textruta 5"/>
          <p:cNvSpPr txBox="1">
            <a:spLocks noChangeArrowheads="1"/>
          </p:cNvSpPr>
          <p:nvPr/>
        </p:nvSpPr>
        <p:spPr bwMode="auto">
          <a:xfrm>
            <a:off x="6715125" y="184150"/>
            <a:ext cx="2211388" cy="307975"/>
          </a:xfrm>
          <a:prstGeom prst="rect">
            <a:avLst/>
          </a:prstGeom>
          <a:noFill/>
          <a:ln w="9525">
            <a:noFill/>
            <a:miter lim="800000"/>
            <a:headEnd/>
            <a:tailEnd/>
          </a:ln>
        </p:spPr>
        <p:txBody>
          <a:bodyPr>
            <a:spAutoFit/>
          </a:bodyPr>
          <a:lstStyle/>
          <a:p>
            <a:pPr algn="ctr"/>
            <a:r>
              <a:rPr lang="fi-FI" sz="1400">
                <a:solidFill>
                  <a:schemeClr val="tx2"/>
                </a:solidFill>
              </a:rPr>
              <a:t>Rautatiekuljetus dia </a:t>
            </a:r>
            <a:fld id="{0EBD388E-BB0A-4740-A0ED-1544F5D55F5E}" type="slidenum">
              <a:rPr lang="fi-FI" sz="1400">
                <a:solidFill>
                  <a:schemeClr val="tx2"/>
                </a:solidFill>
              </a:rPr>
              <a:pPr algn="ctr"/>
              <a:t>10</a:t>
            </a:fld>
            <a:endParaRPr lang="fi-FI" sz="1400">
              <a:solidFill>
                <a:schemeClr val="tx2"/>
              </a:solidFill>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3"/>
          <p:cNvSpPr>
            <a:spLocks noGrp="1"/>
          </p:cNvSpPr>
          <p:nvPr>
            <p:ph idx="1"/>
          </p:nvPr>
        </p:nvSpPr>
        <p:spPr>
          <a:xfrm>
            <a:off x="468313" y="1557338"/>
            <a:ext cx="4979987" cy="4773612"/>
          </a:xfrm>
        </p:spPr>
        <p:txBody>
          <a:bodyPr/>
          <a:lstStyle/>
          <a:p>
            <a:r>
              <a:rPr lang="fi-FI" sz="1800" dirty="0" smtClean="0"/>
              <a:t>Rautatiekuljetuksia hoitava henkilökunta tarkistaa ja vastaa siitä, että lähetys sopii rautateitse kuljetettavaksi</a:t>
            </a:r>
          </a:p>
          <a:p>
            <a:pPr eaLnBrk="1" hangingPunct="1">
              <a:lnSpc>
                <a:spcPct val="80000"/>
              </a:lnSpc>
              <a:buFont typeface="Arial" charset="0"/>
              <a:buNone/>
            </a:pPr>
            <a:endParaRPr lang="fi-FI" sz="1800" dirty="0" smtClean="0"/>
          </a:p>
          <a:p>
            <a:pPr eaLnBrk="1" hangingPunct="1">
              <a:lnSpc>
                <a:spcPct val="80000"/>
              </a:lnSpc>
            </a:pPr>
            <a:r>
              <a:rPr lang="fi-FI" sz="1800" dirty="0" smtClean="0"/>
              <a:t>Lähettäjä on vastuussa rahdinkuljetusyksikön kuormaamisesta</a:t>
            </a:r>
          </a:p>
          <a:p>
            <a:pPr lvl="1" eaLnBrk="1" hangingPunct="1">
              <a:lnSpc>
                <a:spcPct val="80000"/>
              </a:lnSpc>
            </a:pPr>
            <a:r>
              <a:rPr lang="fi-FI" sz="1400" dirty="0" smtClean="0"/>
              <a:t>Lähettäjä on vastuussa kaikista niistä seurauksista, jotka johtuvat riittämättömästä kuormanvarmistuksesta (Rautatiekuljetusyrityksen on kuitenkin todistettava, että kuormanvarmistus on riittämätön)</a:t>
            </a:r>
          </a:p>
          <a:p>
            <a:pPr lvl="1" eaLnBrk="1" hangingPunct="1">
              <a:lnSpc>
                <a:spcPct val="80000"/>
              </a:lnSpc>
            </a:pPr>
            <a:endParaRPr lang="fi-FI" sz="1400" dirty="0" smtClean="0"/>
          </a:p>
          <a:p>
            <a:pPr lvl="1" eaLnBrk="1" hangingPunct="1">
              <a:lnSpc>
                <a:spcPct val="80000"/>
              </a:lnSpc>
            </a:pPr>
            <a:r>
              <a:rPr lang="fi-FI" sz="1400" dirty="0" smtClean="0"/>
              <a:t>Huom.  Rautatiekuljetusyritys on vastuussa, jos se tietää, että kuorma on riittämättömästi varmistettu, mutta silti lähettää junan matkaan. </a:t>
            </a:r>
          </a:p>
          <a:p>
            <a:pPr lvl="1" eaLnBrk="1" hangingPunct="1">
              <a:lnSpc>
                <a:spcPct val="80000"/>
              </a:lnSpc>
            </a:pPr>
            <a:endParaRPr lang="fi-FI" sz="1000" dirty="0" smtClean="0"/>
          </a:p>
          <a:p>
            <a:pPr eaLnBrk="1" hangingPunct="1">
              <a:lnSpc>
                <a:spcPct val="80000"/>
              </a:lnSpc>
              <a:buFont typeface="Arial" charset="0"/>
              <a:buNone/>
            </a:pPr>
            <a:r>
              <a:rPr lang="fi-FI" sz="1800" i="1" dirty="0" smtClean="0">
                <a:solidFill>
                  <a:srgbClr val="0070C0"/>
                </a:solidFill>
              </a:rPr>
              <a:t>Huom</a:t>
            </a:r>
            <a:r>
              <a:rPr lang="fi-FI" sz="1800" i="1" dirty="0">
                <a:solidFill>
                  <a:srgbClr val="0070C0"/>
                </a:solidFill>
              </a:rPr>
              <a:t>.</a:t>
            </a:r>
            <a:r>
              <a:rPr lang="fi-FI" sz="1800" i="1" dirty="0" smtClean="0">
                <a:solidFill>
                  <a:srgbClr val="0070C0"/>
                </a:solidFill>
              </a:rPr>
              <a:t> </a:t>
            </a:r>
          </a:p>
          <a:p>
            <a:pPr eaLnBrk="1" hangingPunct="1">
              <a:lnSpc>
                <a:spcPct val="80000"/>
              </a:lnSpc>
              <a:buFont typeface="Arial" charset="0"/>
              <a:buNone/>
            </a:pPr>
            <a:r>
              <a:rPr lang="fi-FI" sz="1800" dirty="0" smtClean="0"/>
              <a:t>	</a:t>
            </a:r>
            <a:r>
              <a:rPr lang="fi-FI" sz="1600" dirty="0" smtClean="0"/>
              <a:t>Rautatieterminaalissa rautatiekuljetusyrityksen henkilökunta kuormaa rahdinkuljetusyksikön junanvaunuun kurotintrukilla eikä tarkista rahdinkuljetusyksikön kuormaa ja sen varmistusta. </a:t>
            </a:r>
          </a:p>
        </p:txBody>
      </p:sp>
      <p:pic>
        <p:nvPicPr>
          <p:cNvPr id="47106" name="Picture 8"/>
          <p:cNvPicPr>
            <a:picLocks noChangeAspect="1" noChangeArrowheads="1"/>
          </p:cNvPicPr>
          <p:nvPr/>
        </p:nvPicPr>
        <p:blipFill>
          <a:blip r:embed="rId3"/>
          <a:srcRect/>
          <a:stretch>
            <a:fillRect/>
          </a:stretch>
        </p:blipFill>
        <p:spPr bwMode="auto">
          <a:xfrm>
            <a:off x="5580063" y="1411288"/>
            <a:ext cx="3168650" cy="1914525"/>
          </a:xfrm>
          <a:prstGeom prst="rect">
            <a:avLst/>
          </a:prstGeom>
          <a:noFill/>
          <a:ln w="9525">
            <a:noFill/>
            <a:miter lim="800000"/>
            <a:headEnd/>
            <a:tailEnd/>
          </a:ln>
        </p:spPr>
      </p:pic>
      <p:sp>
        <p:nvSpPr>
          <p:cNvPr id="7" name="Otsikko 1"/>
          <p:cNvSpPr>
            <a:spLocks noGrp="1"/>
          </p:cNvSpPr>
          <p:nvPr>
            <p:ph type="title"/>
          </p:nvPr>
        </p:nvSpPr>
        <p:spPr/>
        <p:txBody>
          <a:bodyPr wrap="square" numCol="1" anchorCtr="0" compatLnSpc="1">
            <a:prstTxWarp prst="textNoShape">
              <a:avLst/>
            </a:prstTxWarp>
          </a:bodyPr>
          <a:lstStyle/>
          <a:p>
            <a:pPr eaLnBrk="1" hangingPunct="1">
              <a:defRPr/>
            </a:pPr>
            <a:r>
              <a:rPr lang="fi-FI" sz="3200" smtClean="0"/>
              <a:t>Kuormanvarmistus rautatiekuljetuksissa </a:t>
            </a:r>
            <a:r>
              <a:rPr lang="en-US" sz="3600" smtClean="0"/>
              <a:t/>
            </a:r>
            <a:br>
              <a:rPr lang="en-US" sz="3600" smtClean="0"/>
            </a:br>
            <a:r>
              <a:rPr lang="fi-FI" sz="2500" b="1" smtClean="0"/>
              <a:t>Vastuut</a:t>
            </a:r>
          </a:p>
        </p:txBody>
      </p:sp>
      <p:pic>
        <p:nvPicPr>
          <p:cNvPr id="47108" name="Kuva 2"/>
          <p:cNvPicPr>
            <a:picLocks noChangeAspect="1"/>
          </p:cNvPicPr>
          <p:nvPr/>
        </p:nvPicPr>
        <p:blipFill>
          <a:blip r:embed="rId4"/>
          <a:srcRect/>
          <a:stretch>
            <a:fillRect/>
          </a:stretch>
        </p:blipFill>
        <p:spPr bwMode="auto">
          <a:xfrm>
            <a:off x="5580063" y="3463925"/>
            <a:ext cx="3168650" cy="2266950"/>
          </a:xfrm>
          <a:prstGeom prst="rect">
            <a:avLst/>
          </a:prstGeom>
          <a:noFill/>
          <a:ln w="9525">
            <a:noFill/>
            <a:miter lim="800000"/>
            <a:headEnd/>
            <a:tailEnd/>
          </a:ln>
        </p:spPr>
      </p:pic>
      <p:sp>
        <p:nvSpPr>
          <p:cNvPr id="47109" name="Tekstiruutu 3"/>
          <p:cNvSpPr txBox="1">
            <a:spLocks noChangeArrowheads="1"/>
          </p:cNvSpPr>
          <p:nvPr/>
        </p:nvSpPr>
        <p:spPr bwMode="auto">
          <a:xfrm>
            <a:off x="6040438" y="5730875"/>
            <a:ext cx="2101850" cy="276225"/>
          </a:xfrm>
          <a:prstGeom prst="rect">
            <a:avLst/>
          </a:prstGeom>
          <a:noFill/>
          <a:ln w="9525">
            <a:noFill/>
            <a:miter lim="800000"/>
            <a:headEnd/>
            <a:tailEnd/>
          </a:ln>
        </p:spPr>
        <p:txBody>
          <a:bodyPr>
            <a:spAutoFit/>
          </a:bodyPr>
          <a:lstStyle/>
          <a:p>
            <a:pPr algn="ctr"/>
            <a:r>
              <a:rPr lang="fi-FI" sz="1200"/>
              <a:t>Photo: Kari Erho</a:t>
            </a:r>
          </a:p>
        </p:txBody>
      </p:sp>
      <p:sp>
        <p:nvSpPr>
          <p:cNvPr id="47110" name="textruta 5"/>
          <p:cNvSpPr txBox="1">
            <a:spLocks noChangeArrowheads="1"/>
          </p:cNvSpPr>
          <p:nvPr/>
        </p:nvSpPr>
        <p:spPr bwMode="auto">
          <a:xfrm>
            <a:off x="6715125" y="225425"/>
            <a:ext cx="2211388" cy="307975"/>
          </a:xfrm>
          <a:prstGeom prst="rect">
            <a:avLst/>
          </a:prstGeom>
          <a:noFill/>
          <a:ln w="9525">
            <a:noFill/>
            <a:miter lim="800000"/>
            <a:headEnd/>
            <a:tailEnd/>
          </a:ln>
        </p:spPr>
        <p:txBody>
          <a:bodyPr>
            <a:spAutoFit/>
          </a:bodyPr>
          <a:lstStyle/>
          <a:p>
            <a:pPr algn="ctr"/>
            <a:r>
              <a:rPr lang="fi-FI" sz="1400">
                <a:solidFill>
                  <a:schemeClr val="tx2"/>
                </a:solidFill>
              </a:rPr>
              <a:t>Rautatiekuljetus dia </a:t>
            </a:r>
            <a:fld id="{E4BD2376-A258-471B-A531-EF0987665FEF}" type="slidenum">
              <a:rPr lang="fi-FI" sz="1400">
                <a:solidFill>
                  <a:schemeClr val="tx2"/>
                </a:solidFill>
              </a:rPr>
              <a:pPr algn="ctr"/>
              <a:t>11</a:t>
            </a:fld>
            <a:endParaRPr lang="fi-FI" sz="1400">
              <a:solidFill>
                <a:schemeClr val="tx2"/>
              </a:solidFill>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3"/>
          <p:cNvSpPr>
            <a:spLocks noGrp="1"/>
          </p:cNvSpPr>
          <p:nvPr>
            <p:ph idx="1"/>
          </p:nvPr>
        </p:nvSpPr>
        <p:spPr>
          <a:xfrm>
            <a:off x="468313" y="1700213"/>
            <a:ext cx="4679950" cy="3368675"/>
          </a:xfrm>
        </p:spPr>
        <p:txBody>
          <a:bodyPr/>
          <a:lstStyle/>
          <a:p>
            <a:pPr lvl="1" eaLnBrk="1" hangingPunct="1">
              <a:lnSpc>
                <a:spcPct val="80000"/>
              </a:lnSpc>
            </a:pPr>
            <a:endParaRPr lang="en-US" sz="1400" smtClean="0"/>
          </a:p>
          <a:p>
            <a:pPr eaLnBrk="1" hangingPunct="1">
              <a:lnSpc>
                <a:spcPct val="80000"/>
              </a:lnSpc>
            </a:pPr>
            <a:r>
              <a:rPr lang="en-US" sz="1800" smtClean="0"/>
              <a:t>Euroopan parlamentin ja neuvoston direktiivi 2004/49/EY on Euroopan rautateiden turvallisuutta koskeva yhteinen sääntelykehys </a:t>
            </a:r>
          </a:p>
          <a:p>
            <a:pPr eaLnBrk="1" hangingPunct="1">
              <a:lnSpc>
                <a:spcPct val="80000"/>
              </a:lnSpc>
            </a:pPr>
            <a:r>
              <a:rPr lang="en-US" sz="1800" smtClean="0"/>
              <a:t>Kansalliset määräykset</a:t>
            </a:r>
          </a:p>
          <a:p>
            <a:pPr eaLnBrk="1" hangingPunct="1">
              <a:lnSpc>
                <a:spcPct val="80000"/>
              </a:lnSpc>
            </a:pPr>
            <a:r>
              <a:rPr lang="en-US" sz="1800" smtClean="0"/>
              <a:t>CIM</a:t>
            </a:r>
          </a:p>
          <a:p>
            <a:pPr eaLnBrk="1" hangingPunct="1">
              <a:lnSpc>
                <a:spcPct val="80000"/>
              </a:lnSpc>
            </a:pPr>
            <a:r>
              <a:rPr lang="en-US" sz="1800" smtClean="0"/>
              <a:t>Loading guidelines by UIC</a:t>
            </a:r>
          </a:p>
          <a:p>
            <a:pPr eaLnBrk="1" hangingPunct="1">
              <a:lnSpc>
                <a:spcPct val="80000"/>
              </a:lnSpc>
            </a:pPr>
            <a:r>
              <a:rPr lang="en-US" sz="1800" smtClean="0"/>
              <a:t>Guidelines of the combined transport operator</a:t>
            </a:r>
          </a:p>
          <a:p>
            <a:pPr eaLnBrk="1" hangingPunct="1">
              <a:lnSpc>
                <a:spcPct val="80000"/>
              </a:lnSpc>
            </a:pPr>
            <a:r>
              <a:rPr lang="en-US" sz="1800" smtClean="0"/>
              <a:t>RID</a:t>
            </a:r>
          </a:p>
          <a:p>
            <a:pPr eaLnBrk="1" hangingPunct="1">
              <a:lnSpc>
                <a:spcPct val="80000"/>
              </a:lnSpc>
            </a:pPr>
            <a:r>
              <a:rPr lang="en-US" sz="1800" smtClean="0"/>
              <a:t>ADR</a:t>
            </a:r>
          </a:p>
          <a:p>
            <a:pPr eaLnBrk="1" hangingPunct="1">
              <a:lnSpc>
                <a:spcPct val="80000"/>
              </a:lnSpc>
            </a:pPr>
            <a:r>
              <a:rPr lang="en-US" sz="1800" smtClean="0"/>
              <a:t>European Standard: EN-12195-1:2010</a:t>
            </a:r>
          </a:p>
        </p:txBody>
      </p:sp>
      <p:pic>
        <p:nvPicPr>
          <p:cNvPr id="49154" name="Picture 2"/>
          <p:cNvPicPr>
            <a:picLocks noChangeAspect="1" noChangeArrowheads="1"/>
          </p:cNvPicPr>
          <p:nvPr/>
        </p:nvPicPr>
        <p:blipFill>
          <a:blip r:embed="rId3"/>
          <a:srcRect/>
          <a:stretch>
            <a:fillRect/>
          </a:stretch>
        </p:blipFill>
        <p:spPr bwMode="auto">
          <a:xfrm>
            <a:off x="6003925" y="2020888"/>
            <a:ext cx="1882775" cy="1250950"/>
          </a:xfrm>
          <a:prstGeom prst="rect">
            <a:avLst/>
          </a:prstGeom>
          <a:noFill/>
          <a:ln w="9525">
            <a:noFill/>
            <a:miter lim="800000"/>
            <a:headEnd/>
            <a:tailEnd/>
          </a:ln>
        </p:spPr>
      </p:pic>
      <p:sp>
        <p:nvSpPr>
          <p:cNvPr id="49155" name="Tekstiruutu 8"/>
          <p:cNvSpPr txBox="1">
            <a:spLocks noChangeArrowheads="1"/>
          </p:cNvSpPr>
          <p:nvPr/>
        </p:nvSpPr>
        <p:spPr bwMode="auto">
          <a:xfrm>
            <a:off x="611188" y="5649913"/>
            <a:ext cx="3375025" cy="549275"/>
          </a:xfrm>
          <a:prstGeom prst="rect">
            <a:avLst/>
          </a:prstGeom>
          <a:noFill/>
          <a:ln w="9525">
            <a:noFill/>
            <a:miter lim="800000"/>
            <a:headEnd/>
            <a:tailEnd/>
          </a:ln>
        </p:spPr>
        <p:txBody>
          <a:bodyPr>
            <a:spAutoFit/>
          </a:bodyPr>
          <a:lstStyle/>
          <a:p>
            <a:r>
              <a:rPr lang="en-US" sz="1000"/>
              <a:t>Lähteet: Marc Wiltzius–Fastening expert www.arrimage-charges.com presentation in http://www.uic.org/</a:t>
            </a:r>
          </a:p>
          <a:p>
            <a:r>
              <a:rPr lang="en-US" sz="1000"/>
              <a:t>Juhani Lepikkö, VRTranspoiint Ltd</a:t>
            </a:r>
          </a:p>
        </p:txBody>
      </p:sp>
      <p:pic>
        <p:nvPicPr>
          <p:cNvPr id="49156" name="Picture 2"/>
          <p:cNvPicPr>
            <a:picLocks noChangeAspect="1" noChangeArrowheads="1"/>
          </p:cNvPicPr>
          <p:nvPr/>
        </p:nvPicPr>
        <p:blipFill>
          <a:blip r:embed="rId4"/>
          <a:srcRect/>
          <a:stretch>
            <a:fillRect/>
          </a:stretch>
        </p:blipFill>
        <p:spPr bwMode="auto">
          <a:xfrm>
            <a:off x="6994525" y="3468688"/>
            <a:ext cx="1752600" cy="2481262"/>
          </a:xfrm>
          <a:prstGeom prst="rect">
            <a:avLst/>
          </a:prstGeom>
          <a:noFill/>
          <a:ln w="9525">
            <a:noFill/>
            <a:miter lim="800000"/>
            <a:headEnd/>
            <a:tailEnd/>
          </a:ln>
        </p:spPr>
      </p:pic>
      <p:pic>
        <p:nvPicPr>
          <p:cNvPr id="49157" name="Picture 11"/>
          <p:cNvPicPr>
            <a:picLocks noChangeAspect="1" noChangeArrowheads="1"/>
          </p:cNvPicPr>
          <p:nvPr/>
        </p:nvPicPr>
        <p:blipFill>
          <a:blip r:embed="rId5"/>
          <a:srcRect/>
          <a:stretch>
            <a:fillRect/>
          </a:stretch>
        </p:blipFill>
        <p:spPr bwMode="auto">
          <a:xfrm>
            <a:off x="5203825" y="3468688"/>
            <a:ext cx="1744663" cy="2481262"/>
          </a:xfrm>
          <a:prstGeom prst="rect">
            <a:avLst/>
          </a:prstGeom>
          <a:noFill/>
          <a:ln w="9525">
            <a:noFill/>
            <a:miter lim="800000"/>
            <a:headEnd/>
            <a:tailEnd/>
          </a:ln>
        </p:spPr>
      </p:pic>
      <p:sp>
        <p:nvSpPr>
          <p:cNvPr id="10" name="Otsikko 1"/>
          <p:cNvSpPr>
            <a:spLocks noGrp="1"/>
          </p:cNvSpPr>
          <p:nvPr>
            <p:ph type="title"/>
          </p:nvPr>
        </p:nvSpPr>
        <p:spPr/>
        <p:txBody>
          <a:bodyPr wrap="square" numCol="1" anchorCtr="0" compatLnSpc="1">
            <a:prstTxWarp prst="textNoShape">
              <a:avLst/>
            </a:prstTxWarp>
          </a:bodyPr>
          <a:lstStyle/>
          <a:p>
            <a:pPr eaLnBrk="1" hangingPunct="1">
              <a:defRPr/>
            </a:pPr>
            <a:r>
              <a:rPr lang="fi-FI" sz="3200" smtClean="0"/>
              <a:t>Kuormanvarmistus rautatiekuljetuksissa </a:t>
            </a:r>
            <a:r>
              <a:rPr lang="en-US" sz="3600" smtClean="0"/>
              <a:t/>
            </a:r>
            <a:br>
              <a:rPr lang="en-US" sz="3600" smtClean="0"/>
            </a:br>
            <a:r>
              <a:rPr lang="fi-FI" sz="2500" b="1" smtClean="0"/>
              <a:t>Määräykset, standardit ja ohjeet</a:t>
            </a:r>
            <a:r>
              <a:rPr lang="en-US" sz="2500" b="1" smtClean="0"/>
              <a:t> </a:t>
            </a:r>
          </a:p>
        </p:txBody>
      </p:sp>
      <p:sp>
        <p:nvSpPr>
          <p:cNvPr id="49159" name="textruta 5"/>
          <p:cNvSpPr txBox="1">
            <a:spLocks noChangeArrowheads="1"/>
          </p:cNvSpPr>
          <p:nvPr/>
        </p:nvSpPr>
        <p:spPr bwMode="auto">
          <a:xfrm>
            <a:off x="6715125" y="204788"/>
            <a:ext cx="2211388" cy="307975"/>
          </a:xfrm>
          <a:prstGeom prst="rect">
            <a:avLst/>
          </a:prstGeom>
          <a:noFill/>
          <a:ln w="9525">
            <a:noFill/>
            <a:miter lim="800000"/>
            <a:headEnd/>
            <a:tailEnd/>
          </a:ln>
        </p:spPr>
        <p:txBody>
          <a:bodyPr>
            <a:spAutoFit/>
          </a:bodyPr>
          <a:lstStyle/>
          <a:p>
            <a:pPr algn="ctr"/>
            <a:r>
              <a:rPr lang="fi-FI" sz="1400">
                <a:solidFill>
                  <a:schemeClr val="tx2"/>
                </a:solidFill>
              </a:rPr>
              <a:t>Rautatiekuljetus dia </a:t>
            </a:r>
            <a:fld id="{C3F11C3D-39CB-4A18-9BE2-D8FB4C9DA188}" type="slidenum">
              <a:rPr lang="fi-FI" sz="1400">
                <a:solidFill>
                  <a:schemeClr val="tx2"/>
                </a:solidFill>
              </a:rPr>
              <a:pPr algn="ctr"/>
              <a:t>12</a:t>
            </a:fld>
            <a:endParaRPr lang="fi-FI" sz="1400">
              <a:solidFill>
                <a:schemeClr val="tx2"/>
              </a:solidFill>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ctangle 8"/>
          <p:cNvSpPr>
            <a:spLocks noGrp="1"/>
          </p:cNvSpPr>
          <p:nvPr>
            <p:ph idx="1"/>
          </p:nvPr>
        </p:nvSpPr>
        <p:spPr>
          <a:xfrm>
            <a:off x="468313" y="1592263"/>
            <a:ext cx="4918075" cy="4489450"/>
          </a:xfrm>
        </p:spPr>
        <p:txBody>
          <a:bodyPr/>
          <a:lstStyle/>
          <a:p>
            <a:pPr eaLnBrk="1" hangingPunct="1"/>
            <a:endParaRPr lang="en-US" sz="1800" smtClean="0"/>
          </a:p>
          <a:p>
            <a:pPr eaLnBrk="1" hangingPunct="1">
              <a:buFont typeface="Arial" charset="0"/>
              <a:buNone/>
            </a:pPr>
            <a:r>
              <a:rPr lang="fi-FI" sz="2000" smtClean="0"/>
              <a:t>Yhdistetyn kuljetuksen rahdinkuljetusyksikön kuormanvarmistus tarkastetaan rautatieasemalla tai kauttakulkuasemalla vain jos epäillään, että kuorma on riittämättömästi varmistettu</a:t>
            </a:r>
            <a:r>
              <a:rPr lang="en-GB" sz="2000" smtClean="0"/>
              <a:t>.</a:t>
            </a:r>
            <a:r>
              <a:rPr lang="en-US" sz="2000" smtClean="0"/>
              <a:t> </a:t>
            </a:r>
          </a:p>
          <a:p>
            <a:pPr eaLnBrk="1" hangingPunct="1">
              <a:buFont typeface="Arial" charset="0"/>
              <a:buNone/>
            </a:pPr>
            <a:endParaRPr lang="en-US" sz="2000" smtClean="0"/>
          </a:p>
          <a:p>
            <a:pPr eaLnBrk="1" hangingPunct="1">
              <a:buFont typeface="Arial" charset="0"/>
              <a:buNone/>
            </a:pPr>
            <a:r>
              <a:rPr lang="fi-FI" sz="2000" smtClean="0"/>
              <a:t>Rautatieasemalla nostokoneen kuljettaja tai kurotintrukin kuljettaja vastaa siitä, että rahdinkuljetusyksikkö kiinnitetään turvallisesti junanvaunuun.</a:t>
            </a:r>
          </a:p>
        </p:txBody>
      </p:sp>
      <p:pic>
        <p:nvPicPr>
          <p:cNvPr id="51202" name="Picture 9" descr="800px-Container-terminal-ost-ffm004"/>
          <p:cNvPicPr>
            <a:picLocks noChangeAspect="1" noChangeArrowheads="1"/>
          </p:cNvPicPr>
          <p:nvPr/>
        </p:nvPicPr>
        <p:blipFill>
          <a:blip r:embed="rId3"/>
          <a:srcRect/>
          <a:stretch>
            <a:fillRect/>
          </a:stretch>
        </p:blipFill>
        <p:spPr bwMode="auto">
          <a:xfrm>
            <a:off x="5651500" y="1989138"/>
            <a:ext cx="2519363" cy="1847850"/>
          </a:xfrm>
          <a:prstGeom prst="rect">
            <a:avLst/>
          </a:prstGeom>
          <a:noFill/>
          <a:ln w="9525">
            <a:noFill/>
            <a:miter lim="800000"/>
            <a:headEnd/>
            <a:tailEnd/>
          </a:ln>
        </p:spPr>
      </p:pic>
      <p:pic>
        <p:nvPicPr>
          <p:cNvPr id="51203" name="Picture 3" descr="Tvärrand smal"/>
          <p:cNvPicPr>
            <a:picLocks noChangeAspect="1" noChangeArrowheads="1"/>
          </p:cNvPicPr>
          <p:nvPr/>
        </p:nvPicPr>
        <p:blipFill>
          <a:blip r:embed="rId4"/>
          <a:srcRect/>
          <a:stretch>
            <a:fillRect/>
          </a:stretch>
        </p:blipFill>
        <p:spPr bwMode="auto">
          <a:xfrm>
            <a:off x="5651500" y="4005263"/>
            <a:ext cx="2519363" cy="1809750"/>
          </a:xfrm>
          <a:prstGeom prst="rect">
            <a:avLst/>
          </a:prstGeom>
          <a:noFill/>
          <a:ln w="19050">
            <a:noFill/>
            <a:miter lim="800000"/>
            <a:headEnd type="none" w="sm" len="sm"/>
            <a:tailEnd type="none" w="sm" len="sm"/>
          </a:ln>
        </p:spPr>
      </p:pic>
      <p:sp>
        <p:nvSpPr>
          <p:cNvPr id="8" name="Otsikko 1"/>
          <p:cNvSpPr>
            <a:spLocks noGrp="1"/>
          </p:cNvSpPr>
          <p:nvPr>
            <p:ph type="title"/>
          </p:nvPr>
        </p:nvSpPr>
        <p:spPr/>
        <p:txBody>
          <a:bodyPr wrap="square" numCol="1" anchorCtr="0" compatLnSpc="1">
            <a:prstTxWarp prst="textNoShape">
              <a:avLst/>
            </a:prstTxWarp>
          </a:bodyPr>
          <a:lstStyle/>
          <a:p>
            <a:pPr eaLnBrk="1" hangingPunct="1">
              <a:defRPr/>
            </a:pPr>
            <a:r>
              <a:rPr lang="fi-FI" sz="3200" smtClean="0"/>
              <a:t>Kuormanvarmistus rautatiekuljetuksissa </a:t>
            </a:r>
            <a:r>
              <a:rPr lang="en-US" sz="3600" smtClean="0"/>
              <a:t/>
            </a:r>
            <a:br>
              <a:rPr lang="en-US" sz="3600" smtClean="0"/>
            </a:br>
            <a:r>
              <a:rPr lang="fi-FI" sz="2500" b="1" smtClean="0"/>
              <a:t>Rautatieaseman materiaalinkäsittely</a:t>
            </a:r>
          </a:p>
        </p:txBody>
      </p:sp>
      <p:sp>
        <p:nvSpPr>
          <p:cNvPr id="51205" name="textruta 5"/>
          <p:cNvSpPr txBox="1">
            <a:spLocks noChangeArrowheads="1"/>
          </p:cNvSpPr>
          <p:nvPr/>
        </p:nvSpPr>
        <p:spPr bwMode="auto">
          <a:xfrm>
            <a:off x="6727825" y="198438"/>
            <a:ext cx="2212975" cy="306387"/>
          </a:xfrm>
          <a:prstGeom prst="rect">
            <a:avLst/>
          </a:prstGeom>
          <a:noFill/>
          <a:ln w="9525">
            <a:noFill/>
            <a:miter lim="800000"/>
            <a:headEnd/>
            <a:tailEnd/>
          </a:ln>
        </p:spPr>
        <p:txBody>
          <a:bodyPr>
            <a:spAutoFit/>
          </a:bodyPr>
          <a:lstStyle/>
          <a:p>
            <a:pPr algn="ctr"/>
            <a:r>
              <a:rPr lang="fi-FI" sz="1400">
                <a:solidFill>
                  <a:schemeClr val="tx2"/>
                </a:solidFill>
              </a:rPr>
              <a:t>Rautatiekuljetus dia </a:t>
            </a:r>
            <a:fld id="{A7317075-4514-43B5-A845-ED1D85D5D650}" type="slidenum">
              <a:rPr lang="fi-FI" sz="1400">
                <a:solidFill>
                  <a:schemeClr val="tx2"/>
                </a:solidFill>
              </a:rPr>
              <a:pPr algn="ctr"/>
              <a:t>13</a:t>
            </a:fld>
            <a:endParaRPr lang="fi-FI" sz="1400">
              <a:solidFill>
                <a:schemeClr val="tx2"/>
              </a:solidFill>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3"/>
          <p:cNvSpPr>
            <a:spLocks noGrp="1"/>
          </p:cNvSpPr>
          <p:nvPr>
            <p:ph idx="1"/>
          </p:nvPr>
        </p:nvSpPr>
        <p:spPr>
          <a:xfrm>
            <a:off x="457200" y="1600200"/>
            <a:ext cx="5267325" cy="4492625"/>
          </a:xfrm>
        </p:spPr>
        <p:txBody>
          <a:bodyPr/>
          <a:lstStyle/>
          <a:p>
            <a:pPr marL="0" indent="0" eaLnBrk="1" hangingPunct="1">
              <a:lnSpc>
                <a:spcPct val="80000"/>
              </a:lnSpc>
              <a:buFont typeface="Arial" charset="0"/>
              <a:buNone/>
            </a:pPr>
            <a:r>
              <a:rPr lang="fi-FI" sz="1800" dirty="0" smtClean="0"/>
              <a:t>Voimat, jotka vaikuttavat </a:t>
            </a:r>
            <a:r>
              <a:rPr lang="fi-FI" sz="1800" dirty="0" smtClean="0"/>
              <a:t>kuormaan kuljetuksen </a:t>
            </a:r>
            <a:r>
              <a:rPr lang="fi-FI" sz="1800" dirty="0" smtClean="0"/>
              <a:t>aikana riippuvat vaunun rakenteesta, </a:t>
            </a:r>
            <a:r>
              <a:rPr lang="fi-FI" sz="1800" dirty="0" smtClean="0"/>
              <a:t>rataolosuhteista sekä </a:t>
            </a:r>
            <a:r>
              <a:rPr lang="fi-FI" sz="1800" dirty="0" smtClean="0"/>
              <a:t>junan </a:t>
            </a:r>
            <a:r>
              <a:rPr lang="fi-FI" sz="1800" dirty="0" smtClean="0"/>
              <a:t>liikkumisnopeudesta. </a:t>
            </a:r>
          </a:p>
          <a:p>
            <a:pPr marL="0" indent="0" eaLnBrk="1" hangingPunct="1">
              <a:lnSpc>
                <a:spcPct val="80000"/>
              </a:lnSpc>
              <a:buFont typeface="Arial" charset="0"/>
              <a:buNone/>
            </a:pPr>
            <a:r>
              <a:rPr lang="fi-FI" sz="1800" dirty="0" smtClean="0"/>
              <a:t>Yhdistetyissä kuljetuksissa normaalisti vältetään vaunujen vaihtotyötä, koska se aiheuttaa suuria voimia.</a:t>
            </a:r>
          </a:p>
          <a:p>
            <a:pPr marL="0" indent="0" eaLnBrk="1" hangingPunct="1">
              <a:lnSpc>
                <a:spcPct val="80000"/>
              </a:lnSpc>
              <a:buFont typeface="Arial" charset="0"/>
              <a:buNone/>
            </a:pPr>
            <a:r>
              <a:rPr lang="fi-FI" sz="1800" dirty="0" smtClean="0"/>
              <a:t>Vaikuttavat voimat ovat:</a:t>
            </a:r>
          </a:p>
          <a:p>
            <a:pPr marL="0" indent="0" eaLnBrk="1" hangingPunct="1">
              <a:lnSpc>
                <a:spcPct val="80000"/>
              </a:lnSpc>
            </a:pPr>
            <a:r>
              <a:rPr lang="fi-FI" sz="1800" dirty="0" smtClean="0"/>
              <a:t> Junan kulkusuunnan vaakasuuntaiset voimat </a:t>
            </a:r>
          </a:p>
          <a:p>
            <a:pPr lvl="1" eaLnBrk="1" hangingPunct="1">
              <a:lnSpc>
                <a:spcPct val="80000"/>
              </a:lnSpc>
            </a:pPr>
            <a:r>
              <a:rPr lang="fi-FI" sz="1400" dirty="0" smtClean="0"/>
              <a:t>Jarrutuksen aikana</a:t>
            </a:r>
          </a:p>
          <a:p>
            <a:pPr lvl="1" eaLnBrk="1" hangingPunct="1">
              <a:lnSpc>
                <a:spcPct val="80000"/>
              </a:lnSpc>
            </a:pPr>
            <a:r>
              <a:rPr lang="fi-FI" sz="1400" dirty="0" smtClean="0"/>
              <a:t>Kiihdytettäessä</a:t>
            </a:r>
          </a:p>
          <a:p>
            <a:pPr marL="0" indent="0" eaLnBrk="1" hangingPunct="1">
              <a:lnSpc>
                <a:spcPct val="80000"/>
              </a:lnSpc>
            </a:pPr>
            <a:r>
              <a:rPr lang="fi-FI" sz="1800" dirty="0" smtClean="0"/>
              <a:t> Poikittaiset vaakasuuntaiset voimat </a:t>
            </a:r>
          </a:p>
          <a:p>
            <a:pPr lvl="1" eaLnBrk="1" hangingPunct="1">
              <a:lnSpc>
                <a:spcPct val="80000"/>
              </a:lnSpc>
            </a:pPr>
            <a:r>
              <a:rPr lang="fi-FI" sz="1400" dirty="0" smtClean="0"/>
              <a:t>Vaunujen heilahtelu sivusuunnassa kuljetuksen aikana </a:t>
            </a:r>
          </a:p>
          <a:p>
            <a:pPr marL="0" indent="0" eaLnBrk="1" hangingPunct="1">
              <a:lnSpc>
                <a:spcPct val="80000"/>
              </a:lnSpc>
            </a:pPr>
            <a:r>
              <a:rPr lang="fi-FI" sz="1800" dirty="0" smtClean="0"/>
              <a:t> Keskipakoisvoima</a:t>
            </a:r>
          </a:p>
          <a:p>
            <a:pPr marL="0" indent="0" eaLnBrk="1" hangingPunct="1">
              <a:lnSpc>
                <a:spcPct val="80000"/>
              </a:lnSpc>
            </a:pPr>
            <a:r>
              <a:rPr lang="fi-FI" sz="1800" dirty="0" smtClean="0"/>
              <a:t> Painovoima</a:t>
            </a:r>
          </a:p>
          <a:p>
            <a:pPr marL="0" indent="0" eaLnBrk="1" hangingPunct="1">
              <a:lnSpc>
                <a:spcPct val="80000"/>
              </a:lnSpc>
            </a:pPr>
            <a:r>
              <a:rPr lang="fi-FI" sz="1800" dirty="0" smtClean="0"/>
              <a:t> Tärinä</a:t>
            </a:r>
          </a:p>
        </p:txBody>
      </p:sp>
      <p:grpSp>
        <p:nvGrpSpPr>
          <p:cNvPr id="53250" name="Ryhmä 11"/>
          <p:cNvGrpSpPr>
            <a:grpSpLocks/>
          </p:cNvGrpSpPr>
          <p:nvPr/>
        </p:nvGrpSpPr>
        <p:grpSpPr bwMode="auto">
          <a:xfrm>
            <a:off x="4413250" y="4876800"/>
            <a:ext cx="4283075" cy="755650"/>
            <a:chOff x="3924300" y="4817269"/>
            <a:chExt cx="5256212" cy="1193005"/>
          </a:xfrm>
        </p:grpSpPr>
        <p:pic>
          <p:nvPicPr>
            <p:cNvPr id="53262" name="Picture 3"/>
            <p:cNvPicPr>
              <a:picLocks noChangeAspect="1" noChangeArrowheads="1"/>
            </p:cNvPicPr>
            <p:nvPr/>
          </p:nvPicPr>
          <p:blipFill>
            <a:blip r:embed="rId3"/>
            <a:srcRect/>
            <a:stretch>
              <a:fillRect/>
            </a:stretch>
          </p:blipFill>
          <p:spPr bwMode="auto">
            <a:xfrm>
              <a:off x="3924300" y="5157787"/>
              <a:ext cx="5256212" cy="852487"/>
            </a:xfrm>
            <a:prstGeom prst="rect">
              <a:avLst/>
            </a:prstGeom>
            <a:noFill/>
            <a:ln w="9525">
              <a:noFill/>
              <a:miter lim="800000"/>
              <a:headEnd/>
              <a:tailEnd/>
            </a:ln>
          </p:spPr>
        </p:pic>
        <p:sp>
          <p:nvSpPr>
            <p:cNvPr id="53263" name="AutoShape 12"/>
            <p:cNvSpPr>
              <a:spLocks noChangeArrowheads="1"/>
            </p:cNvSpPr>
            <p:nvPr/>
          </p:nvSpPr>
          <p:spPr bwMode="auto">
            <a:xfrm>
              <a:off x="4683919" y="4817269"/>
              <a:ext cx="1512887" cy="360362"/>
            </a:xfrm>
            <a:prstGeom prst="leftRightArrow">
              <a:avLst>
                <a:gd name="adj1" fmla="val 50000"/>
                <a:gd name="adj2" fmla="val 83965"/>
              </a:avLst>
            </a:prstGeom>
            <a:solidFill>
              <a:srgbClr val="FF0000"/>
            </a:solidFill>
            <a:ln w="9525">
              <a:solidFill>
                <a:schemeClr val="tx1"/>
              </a:solidFill>
              <a:miter lim="800000"/>
              <a:headEnd/>
              <a:tailEnd/>
            </a:ln>
          </p:spPr>
          <p:txBody>
            <a:bodyPr wrap="none" anchor="ctr"/>
            <a:lstStyle/>
            <a:p>
              <a:pPr algn="ctr"/>
              <a:endParaRPr lang="sv-SE" sz="1800"/>
            </a:p>
          </p:txBody>
        </p:sp>
        <p:sp>
          <p:nvSpPr>
            <p:cNvPr id="53264" name="AutoShape 13"/>
            <p:cNvSpPr>
              <a:spLocks noChangeArrowheads="1"/>
            </p:cNvSpPr>
            <p:nvPr/>
          </p:nvSpPr>
          <p:spPr bwMode="auto">
            <a:xfrm>
              <a:off x="7020272" y="4817269"/>
              <a:ext cx="1512888" cy="360362"/>
            </a:xfrm>
            <a:prstGeom prst="leftRightArrow">
              <a:avLst>
                <a:gd name="adj1" fmla="val 50000"/>
                <a:gd name="adj2" fmla="val 83965"/>
              </a:avLst>
            </a:prstGeom>
            <a:solidFill>
              <a:srgbClr val="FF0000"/>
            </a:solidFill>
            <a:ln w="9525">
              <a:solidFill>
                <a:schemeClr val="tx1"/>
              </a:solidFill>
              <a:miter lim="800000"/>
              <a:headEnd/>
              <a:tailEnd/>
            </a:ln>
          </p:spPr>
          <p:txBody>
            <a:bodyPr wrap="none" anchor="ctr"/>
            <a:lstStyle/>
            <a:p>
              <a:pPr algn="ctr"/>
              <a:endParaRPr lang="sv-SE" sz="1800"/>
            </a:p>
          </p:txBody>
        </p:sp>
      </p:grpSp>
      <p:pic>
        <p:nvPicPr>
          <p:cNvPr id="53251" name="Picture 19" descr="kombitåg"/>
          <p:cNvPicPr>
            <a:picLocks noChangeAspect="1" noChangeArrowheads="1"/>
          </p:cNvPicPr>
          <p:nvPr/>
        </p:nvPicPr>
        <p:blipFill>
          <a:blip r:embed="rId4"/>
          <a:srcRect/>
          <a:stretch>
            <a:fillRect/>
          </a:stretch>
        </p:blipFill>
        <p:spPr bwMode="auto">
          <a:xfrm>
            <a:off x="6858000" y="1863725"/>
            <a:ext cx="1835150" cy="1000125"/>
          </a:xfrm>
          <a:prstGeom prst="rect">
            <a:avLst/>
          </a:prstGeom>
          <a:noFill/>
          <a:ln w="9525">
            <a:noFill/>
            <a:miter lim="800000"/>
            <a:headEnd/>
            <a:tailEnd/>
          </a:ln>
        </p:spPr>
      </p:pic>
      <p:grpSp>
        <p:nvGrpSpPr>
          <p:cNvPr id="53252" name="Grupp 14"/>
          <p:cNvGrpSpPr>
            <a:grpSpLocks/>
          </p:cNvGrpSpPr>
          <p:nvPr/>
        </p:nvGrpSpPr>
        <p:grpSpPr bwMode="auto">
          <a:xfrm>
            <a:off x="5465763" y="2744788"/>
            <a:ext cx="3330575" cy="1912937"/>
            <a:chOff x="4491038" y="4106863"/>
            <a:chExt cx="3330575" cy="1912937"/>
          </a:xfrm>
        </p:grpSpPr>
        <p:pic>
          <p:nvPicPr>
            <p:cNvPr id="53256" name="Picture 5"/>
            <p:cNvPicPr>
              <a:picLocks noChangeAspect="1" noChangeArrowheads="1"/>
            </p:cNvPicPr>
            <p:nvPr/>
          </p:nvPicPr>
          <p:blipFill>
            <a:blip r:embed="rId5"/>
            <a:srcRect/>
            <a:stretch>
              <a:fillRect/>
            </a:stretch>
          </p:blipFill>
          <p:spPr bwMode="auto">
            <a:xfrm>
              <a:off x="4537075" y="4173538"/>
              <a:ext cx="3284538" cy="1846262"/>
            </a:xfrm>
            <a:prstGeom prst="rect">
              <a:avLst/>
            </a:prstGeom>
            <a:noFill/>
            <a:ln w="12700">
              <a:noFill/>
              <a:miter lim="800000"/>
              <a:headEnd/>
              <a:tailEnd/>
            </a:ln>
          </p:spPr>
        </p:pic>
        <p:grpSp>
          <p:nvGrpSpPr>
            <p:cNvPr id="53257" name="Group 22"/>
            <p:cNvGrpSpPr>
              <a:grpSpLocks/>
            </p:cNvGrpSpPr>
            <p:nvPr/>
          </p:nvGrpSpPr>
          <p:grpSpPr bwMode="auto">
            <a:xfrm>
              <a:off x="4491038" y="4106863"/>
              <a:ext cx="3251200" cy="1441450"/>
              <a:chOff x="2829" y="2547"/>
              <a:chExt cx="2048" cy="908"/>
            </a:xfrm>
          </p:grpSpPr>
          <p:sp>
            <p:nvSpPr>
              <p:cNvPr id="53258" name="Freeform 24"/>
              <p:cNvSpPr>
                <a:spLocks/>
              </p:cNvSpPr>
              <p:nvPr/>
            </p:nvSpPr>
            <p:spPr bwMode="auto">
              <a:xfrm>
                <a:off x="4559" y="2547"/>
                <a:ext cx="318" cy="150"/>
              </a:xfrm>
              <a:custGeom>
                <a:avLst/>
                <a:gdLst>
                  <a:gd name="T0" fmla="*/ 0 w 960"/>
                  <a:gd name="T1" fmla="*/ 0 h 465"/>
                  <a:gd name="T2" fmla="*/ 0 w 960"/>
                  <a:gd name="T3" fmla="*/ 0 h 465"/>
                  <a:gd name="T4" fmla="*/ 0 w 960"/>
                  <a:gd name="T5" fmla="*/ 0 h 465"/>
                  <a:gd name="T6" fmla="*/ 0 w 960"/>
                  <a:gd name="T7" fmla="*/ 0 h 465"/>
                  <a:gd name="T8" fmla="*/ 0 w 960"/>
                  <a:gd name="T9" fmla="*/ 0 h 465"/>
                  <a:gd name="T10" fmla="*/ 0 w 960"/>
                  <a:gd name="T11" fmla="*/ 0 h 465"/>
                  <a:gd name="T12" fmla="*/ 0 w 960"/>
                  <a:gd name="T13" fmla="*/ 0 h 465"/>
                  <a:gd name="T14" fmla="*/ 0 w 960"/>
                  <a:gd name="T15" fmla="*/ 0 h 465"/>
                  <a:gd name="T16" fmla="*/ 0 60000 65536"/>
                  <a:gd name="T17" fmla="*/ 0 60000 65536"/>
                  <a:gd name="T18" fmla="*/ 0 60000 65536"/>
                  <a:gd name="T19" fmla="*/ 0 60000 65536"/>
                  <a:gd name="T20" fmla="*/ 0 60000 65536"/>
                  <a:gd name="T21" fmla="*/ 0 60000 65536"/>
                  <a:gd name="T22" fmla="*/ 0 60000 65536"/>
                  <a:gd name="T23" fmla="*/ 0 60000 65536"/>
                  <a:gd name="T24" fmla="*/ 0 w 960"/>
                  <a:gd name="T25" fmla="*/ 0 h 465"/>
                  <a:gd name="T26" fmla="*/ 960 w 960"/>
                  <a:gd name="T27" fmla="*/ 465 h 46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960" h="465">
                    <a:moveTo>
                      <a:pt x="0" y="465"/>
                    </a:moveTo>
                    <a:lnTo>
                      <a:pt x="645" y="180"/>
                    </a:lnTo>
                    <a:lnTo>
                      <a:pt x="795" y="195"/>
                    </a:lnTo>
                    <a:lnTo>
                      <a:pt x="960" y="0"/>
                    </a:lnTo>
                    <a:lnTo>
                      <a:pt x="315" y="135"/>
                    </a:lnTo>
                    <a:lnTo>
                      <a:pt x="540" y="150"/>
                    </a:lnTo>
                    <a:lnTo>
                      <a:pt x="15" y="360"/>
                    </a:lnTo>
                    <a:lnTo>
                      <a:pt x="0" y="465"/>
                    </a:lnTo>
                    <a:close/>
                  </a:path>
                </a:pathLst>
              </a:custGeom>
              <a:gradFill rotWithShape="0">
                <a:gsLst>
                  <a:gs pos="0">
                    <a:srgbClr val="FF0000"/>
                  </a:gs>
                  <a:gs pos="100000">
                    <a:srgbClr val="FFAAAA"/>
                  </a:gs>
                </a:gsLst>
                <a:lin ang="5400000" scaled="1"/>
              </a:gradFill>
              <a:ln w="9525">
                <a:solidFill>
                  <a:srgbClr val="000000"/>
                </a:solidFill>
                <a:round/>
                <a:headEnd/>
                <a:tailEnd/>
              </a:ln>
            </p:spPr>
            <p:txBody>
              <a:bodyPr/>
              <a:lstStyle/>
              <a:p>
                <a:endParaRPr lang="fi-FI"/>
              </a:p>
            </p:txBody>
          </p:sp>
          <p:sp>
            <p:nvSpPr>
              <p:cNvPr id="53259" name="Freeform 25"/>
              <p:cNvSpPr>
                <a:spLocks/>
              </p:cNvSpPr>
              <p:nvPr/>
            </p:nvSpPr>
            <p:spPr bwMode="auto">
              <a:xfrm>
                <a:off x="2829" y="3191"/>
                <a:ext cx="564" cy="264"/>
              </a:xfrm>
              <a:custGeom>
                <a:avLst/>
                <a:gdLst>
                  <a:gd name="T0" fmla="*/ 0 w 2385"/>
                  <a:gd name="T1" fmla="*/ 0 h 1080"/>
                  <a:gd name="T2" fmla="*/ 0 w 2385"/>
                  <a:gd name="T3" fmla="*/ 0 h 1080"/>
                  <a:gd name="T4" fmla="*/ 0 w 2385"/>
                  <a:gd name="T5" fmla="*/ 0 h 1080"/>
                  <a:gd name="T6" fmla="*/ 0 w 2385"/>
                  <a:gd name="T7" fmla="*/ 0 h 1080"/>
                  <a:gd name="T8" fmla="*/ 0 w 2385"/>
                  <a:gd name="T9" fmla="*/ 0 h 1080"/>
                  <a:gd name="T10" fmla="*/ 0 w 2385"/>
                  <a:gd name="T11" fmla="*/ 0 h 1080"/>
                  <a:gd name="T12" fmla="*/ 0 w 2385"/>
                  <a:gd name="T13" fmla="*/ 0 h 1080"/>
                  <a:gd name="T14" fmla="*/ 0 w 2385"/>
                  <a:gd name="T15" fmla="*/ 0 h 1080"/>
                  <a:gd name="T16" fmla="*/ 0 60000 65536"/>
                  <a:gd name="T17" fmla="*/ 0 60000 65536"/>
                  <a:gd name="T18" fmla="*/ 0 60000 65536"/>
                  <a:gd name="T19" fmla="*/ 0 60000 65536"/>
                  <a:gd name="T20" fmla="*/ 0 60000 65536"/>
                  <a:gd name="T21" fmla="*/ 0 60000 65536"/>
                  <a:gd name="T22" fmla="*/ 0 60000 65536"/>
                  <a:gd name="T23" fmla="*/ 0 60000 65536"/>
                  <a:gd name="T24" fmla="*/ 0 w 2385"/>
                  <a:gd name="T25" fmla="*/ 0 h 1080"/>
                  <a:gd name="T26" fmla="*/ 2385 w 2385"/>
                  <a:gd name="T27" fmla="*/ 1080 h 108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385" h="1080">
                    <a:moveTo>
                      <a:pt x="2070" y="0"/>
                    </a:moveTo>
                    <a:lnTo>
                      <a:pt x="840" y="495"/>
                    </a:lnTo>
                    <a:lnTo>
                      <a:pt x="645" y="405"/>
                    </a:lnTo>
                    <a:lnTo>
                      <a:pt x="0" y="1080"/>
                    </a:lnTo>
                    <a:lnTo>
                      <a:pt x="1515" y="870"/>
                    </a:lnTo>
                    <a:lnTo>
                      <a:pt x="1215" y="735"/>
                    </a:lnTo>
                    <a:lnTo>
                      <a:pt x="2385" y="180"/>
                    </a:lnTo>
                    <a:lnTo>
                      <a:pt x="2070" y="0"/>
                    </a:lnTo>
                    <a:close/>
                  </a:path>
                </a:pathLst>
              </a:custGeom>
              <a:gradFill rotWithShape="0">
                <a:gsLst>
                  <a:gs pos="0">
                    <a:srgbClr val="FFC1C1"/>
                  </a:gs>
                  <a:gs pos="100000">
                    <a:srgbClr val="FF0000"/>
                  </a:gs>
                </a:gsLst>
                <a:lin ang="5400000" scaled="1"/>
              </a:gradFill>
              <a:ln w="9525">
                <a:solidFill>
                  <a:srgbClr val="000000"/>
                </a:solidFill>
                <a:round/>
                <a:headEnd/>
                <a:tailEnd/>
              </a:ln>
            </p:spPr>
            <p:txBody>
              <a:bodyPr/>
              <a:lstStyle/>
              <a:p>
                <a:endParaRPr lang="fi-FI"/>
              </a:p>
            </p:txBody>
          </p:sp>
          <p:sp>
            <p:nvSpPr>
              <p:cNvPr id="53260" name="Freeform 26"/>
              <p:cNvSpPr>
                <a:spLocks/>
              </p:cNvSpPr>
              <p:nvPr/>
            </p:nvSpPr>
            <p:spPr bwMode="auto">
              <a:xfrm>
                <a:off x="4095" y="2933"/>
                <a:ext cx="576" cy="204"/>
              </a:xfrm>
              <a:custGeom>
                <a:avLst/>
                <a:gdLst>
                  <a:gd name="T0" fmla="*/ 0 w 1440"/>
                  <a:gd name="T1" fmla="*/ 0 h 510"/>
                  <a:gd name="T2" fmla="*/ 0 w 1440"/>
                  <a:gd name="T3" fmla="*/ 0 h 510"/>
                  <a:gd name="T4" fmla="*/ 0 w 1440"/>
                  <a:gd name="T5" fmla="*/ 0 h 510"/>
                  <a:gd name="T6" fmla="*/ 0 w 1440"/>
                  <a:gd name="T7" fmla="*/ 0 h 510"/>
                  <a:gd name="T8" fmla="*/ 0 w 1440"/>
                  <a:gd name="T9" fmla="*/ 0 h 510"/>
                  <a:gd name="T10" fmla="*/ 0 w 1440"/>
                  <a:gd name="T11" fmla="*/ 0 h 510"/>
                  <a:gd name="T12" fmla="*/ 0 w 1440"/>
                  <a:gd name="T13" fmla="*/ 0 h 510"/>
                  <a:gd name="T14" fmla="*/ 0 w 1440"/>
                  <a:gd name="T15" fmla="*/ 0 h 510"/>
                  <a:gd name="T16" fmla="*/ 0 60000 65536"/>
                  <a:gd name="T17" fmla="*/ 0 60000 65536"/>
                  <a:gd name="T18" fmla="*/ 0 60000 65536"/>
                  <a:gd name="T19" fmla="*/ 0 60000 65536"/>
                  <a:gd name="T20" fmla="*/ 0 60000 65536"/>
                  <a:gd name="T21" fmla="*/ 0 60000 65536"/>
                  <a:gd name="T22" fmla="*/ 0 60000 65536"/>
                  <a:gd name="T23" fmla="*/ 0 60000 65536"/>
                  <a:gd name="T24" fmla="*/ 0 w 1440"/>
                  <a:gd name="T25" fmla="*/ 0 h 510"/>
                  <a:gd name="T26" fmla="*/ 1440 w 1440"/>
                  <a:gd name="T27" fmla="*/ 510 h 51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440" h="510">
                    <a:moveTo>
                      <a:pt x="0" y="60"/>
                    </a:moveTo>
                    <a:lnTo>
                      <a:pt x="990" y="390"/>
                    </a:lnTo>
                    <a:lnTo>
                      <a:pt x="870" y="465"/>
                    </a:lnTo>
                    <a:lnTo>
                      <a:pt x="1440" y="510"/>
                    </a:lnTo>
                    <a:lnTo>
                      <a:pt x="1155" y="240"/>
                    </a:lnTo>
                    <a:lnTo>
                      <a:pt x="1065" y="315"/>
                    </a:lnTo>
                    <a:lnTo>
                      <a:pt x="135" y="0"/>
                    </a:lnTo>
                    <a:lnTo>
                      <a:pt x="0" y="60"/>
                    </a:lnTo>
                    <a:close/>
                  </a:path>
                </a:pathLst>
              </a:custGeom>
              <a:gradFill rotWithShape="0">
                <a:gsLst>
                  <a:gs pos="0">
                    <a:srgbClr val="FFAAAA"/>
                  </a:gs>
                  <a:gs pos="100000">
                    <a:srgbClr val="FF0000"/>
                  </a:gs>
                </a:gsLst>
                <a:lin ang="5400000" scaled="1"/>
              </a:gradFill>
              <a:ln w="9525">
                <a:solidFill>
                  <a:srgbClr val="000000"/>
                </a:solidFill>
                <a:round/>
                <a:headEnd/>
                <a:tailEnd/>
              </a:ln>
            </p:spPr>
            <p:txBody>
              <a:bodyPr/>
              <a:lstStyle/>
              <a:p>
                <a:endParaRPr lang="fi-FI"/>
              </a:p>
            </p:txBody>
          </p:sp>
          <p:sp>
            <p:nvSpPr>
              <p:cNvPr id="53261" name="Freeform 27"/>
              <p:cNvSpPr>
                <a:spLocks/>
              </p:cNvSpPr>
              <p:nvPr/>
            </p:nvSpPr>
            <p:spPr bwMode="auto">
              <a:xfrm>
                <a:off x="3472" y="2759"/>
                <a:ext cx="246" cy="67"/>
              </a:xfrm>
              <a:custGeom>
                <a:avLst/>
                <a:gdLst>
                  <a:gd name="T0" fmla="*/ 0 w 615"/>
                  <a:gd name="T1" fmla="*/ 0 h 165"/>
                  <a:gd name="T2" fmla="*/ 0 w 615"/>
                  <a:gd name="T3" fmla="*/ 0 h 165"/>
                  <a:gd name="T4" fmla="*/ 0 w 615"/>
                  <a:gd name="T5" fmla="*/ 0 h 165"/>
                  <a:gd name="T6" fmla="*/ 0 w 615"/>
                  <a:gd name="T7" fmla="*/ 0 h 165"/>
                  <a:gd name="T8" fmla="*/ 0 w 615"/>
                  <a:gd name="T9" fmla="*/ 0 h 165"/>
                  <a:gd name="T10" fmla="*/ 0 w 615"/>
                  <a:gd name="T11" fmla="*/ 0 h 165"/>
                  <a:gd name="T12" fmla="*/ 0 w 615"/>
                  <a:gd name="T13" fmla="*/ 0 h 165"/>
                  <a:gd name="T14" fmla="*/ 0 w 615"/>
                  <a:gd name="T15" fmla="*/ 0 h 165"/>
                  <a:gd name="T16" fmla="*/ 0 60000 65536"/>
                  <a:gd name="T17" fmla="*/ 0 60000 65536"/>
                  <a:gd name="T18" fmla="*/ 0 60000 65536"/>
                  <a:gd name="T19" fmla="*/ 0 60000 65536"/>
                  <a:gd name="T20" fmla="*/ 0 60000 65536"/>
                  <a:gd name="T21" fmla="*/ 0 60000 65536"/>
                  <a:gd name="T22" fmla="*/ 0 60000 65536"/>
                  <a:gd name="T23" fmla="*/ 0 60000 65536"/>
                  <a:gd name="T24" fmla="*/ 0 w 615"/>
                  <a:gd name="T25" fmla="*/ 0 h 165"/>
                  <a:gd name="T26" fmla="*/ 615 w 615"/>
                  <a:gd name="T27" fmla="*/ 165 h 16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615" h="165">
                    <a:moveTo>
                      <a:pt x="510" y="165"/>
                    </a:moveTo>
                    <a:lnTo>
                      <a:pt x="240" y="90"/>
                    </a:lnTo>
                    <a:lnTo>
                      <a:pt x="135" y="105"/>
                    </a:lnTo>
                    <a:lnTo>
                      <a:pt x="0" y="0"/>
                    </a:lnTo>
                    <a:lnTo>
                      <a:pt x="465" y="15"/>
                    </a:lnTo>
                    <a:lnTo>
                      <a:pt x="300" y="45"/>
                    </a:lnTo>
                    <a:lnTo>
                      <a:pt x="615" y="135"/>
                    </a:lnTo>
                    <a:lnTo>
                      <a:pt x="510" y="165"/>
                    </a:lnTo>
                    <a:close/>
                  </a:path>
                </a:pathLst>
              </a:custGeom>
              <a:gradFill rotWithShape="0">
                <a:gsLst>
                  <a:gs pos="0">
                    <a:srgbClr val="FF0000"/>
                  </a:gs>
                  <a:gs pos="100000">
                    <a:srgbClr val="FFA2A2"/>
                  </a:gs>
                </a:gsLst>
                <a:lin ang="5400000" scaled="1"/>
              </a:gradFill>
              <a:ln w="9525">
                <a:solidFill>
                  <a:srgbClr val="000000"/>
                </a:solidFill>
                <a:round/>
                <a:headEnd/>
                <a:tailEnd/>
              </a:ln>
            </p:spPr>
            <p:txBody>
              <a:bodyPr/>
              <a:lstStyle/>
              <a:p>
                <a:endParaRPr lang="fi-FI"/>
              </a:p>
            </p:txBody>
          </p:sp>
        </p:grpSp>
      </p:grpSp>
      <p:pic>
        <p:nvPicPr>
          <p:cNvPr id="53253" name="Picture 16" descr="tåg">
            <a:hlinkClick r:id="rId6" action="ppaction://hlinkfile"/>
          </p:cNvPr>
          <p:cNvPicPr>
            <a:picLocks noChangeAspect="1" noChangeArrowheads="1"/>
          </p:cNvPicPr>
          <p:nvPr/>
        </p:nvPicPr>
        <p:blipFill>
          <a:blip r:embed="rId7"/>
          <a:srcRect/>
          <a:stretch>
            <a:fillRect/>
          </a:stretch>
        </p:blipFill>
        <p:spPr bwMode="auto">
          <a:xfrm>
            <a:off x="5868988" y="1450975"/>
            <a:ext cx="1577975" cy="749300"/>
          </a:xfrm>
          <a:prstGeom prst="rect">
            <a:avLst/>
          </a:prstGeom>
          <a:noFill/>
          <a:ln w="9525">
            <a:noFill/>
            <a:miter lim="800000"/>
            <a:headEnd/>
            <a:tailEnd/>
          </a:ln>
        </p:spPr>
      </p:pic>
      <p:sp>
        <p:nvSpPr>
          <p:cNvPr id="19" name="Otsikko 1"/>
          <p:cNvSpPr>
            <a:spLocks noGrp="1"/>
          </p:cNvSpPr>
          <p:nvPr>
            <p:ph type="title"/>
          </p:nvPr>
        </p:nvSpPr>
        <p:spPr/>
        <p:txBody>
          <a:bodyPr wrap="square" numCol="1" anchorCtr="0" compatLnSpc="1">
            <a:prstTxWarp prst="textNoShape">
              <a:avLst/>
            </a:prstTxWarp>
          </a:bodyPr>
          <a:lstStyle/>
          <a:p>
            <a:pPr eaLnBrk="1" hangingPunct="1">
              <a:defRPr/>
            </a:pPr>
            <a:r>
              <a:rPr lang="fi-FI" sz="3200" smtClean="0"/>
              <a:t>Kuormanvarmistus rautatiekuljetuksissa </a:t>
            </a:r>
            <a:r>
              <a:rPr lang="en-US" sz="3600" smtClean="0"/>
              <a:t/>
            </a:r>
            <a:br>
              <a:rPr lang="en-US" sz="3600" smtClean="0"/>
            </a:br>
            <a:r>
              <a:rPr lang="fi-FI" sz="2500" b="1" smtClean="0"/>
              <a:t>Vaikuttavat voimat</a:t>
            </a:r>
          </a:p>
        </p:txBody>
      </p:sp>
      <p:sp>
        <p:nvSpPr>
          <p:cNvPr id="53255" name="textruta 5"/>
          <p:cNvSpPr txBox="1">
            <a:spLocks noChangeArrowheads="1"/>
          </p:cNvSpPr>
          <p:nvPr/>
        </p:nvSpPr>
        <p:spPr bwMode="auto">
          <a:xfrm>
            <a:off x="6700838" y="211138"/>
            <a:ext cx="2212975" cy="307975"/>
          </a:xfrm>
          <a:prstGeom prst="rect">
            <a:avLst/>
          </a:prstGeom>
          <a:noFill/>
          <a:ln w="9525">
            <a:noFill/>
            <a:miter lim="800000"/>
            <a:headEnd/>
            <a:tailEnd/>
          </a:ln>
        </p:spPr>
        <p:txBody>
          <a:bodyPr>
            <a:spAutoFit/>
          </a:bodyPr>
          <a:lstStyle/>
          <a:p>
            <a:pPr algn="ctr"/>
            <a:r>
              <a:rPr lang="fi-FI" sz="1400">
                <a:solidFill>
                  <a:schemeClr val="tx2"/>
                </a:solidFill>
              </a:rPr>
              <a:t>Rautatiekuljetus dia </a:t>
            </a:r>
            <a:fld id="{D22B4808-C52F-449B-A4D3-FF4E8EC85E83}" type="slidenum">
              <a:rPr lang="fi-FI" sz="1400">
                <a:solidFill>
                  <a:schemeClr val="tx2"/>
                </a:solidFill>
              </a:rPr>
              <a:pPr algn="ctr"/>
              <a:t>14</a:t>
            </a:fld>
            <a:endParaRPr lang="fi-FI" sz="1400">
              <a:solidFill>
                <a:schemeClr val="tx2"/>
              </a:solidFill>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Rectangle 3"/>
          <p:cNvSpPr>
            <a:spLocks noGrp="1"/>
          </p:cNvSpPr>
          <p:nvPr>
            <p:ph idx="1"/>
          </p:nvPr>
        </p:nvSpPr>
        <p:spPr>
          <a:xfrm>
            <a:off x="457200" y="1484313"/>
            <a:ext cx="7354888" cy="4603750"/>
          </a:xfrm>
        </p:spPr>
        <p:txBody>
          <a:bodyPr/>
          <a:lstStyle/>
          <a:p>
            <a:pPr marL="0" indent="0" eaLnBrk="1" hangingPunct="1">
              <a:lnSpc>
                <a:spcPct val="80000"/>
              </a:lnSpc>
              <a:buFont typeface="Arial" charset="0"/>
              <a:buNone/>
            </a:pPr>
            <a:r>
              <a:rPr lang="fi-FI" sz="1800" smtClean="0"/>
              <a:t>Kuljetusvälineiden kiihtyvyyskertoimien tulee kuljetuksen aikana olla alla olevan taulukon mukaisia</a:t>
            </a:r>
            <a:r>
              <a:rPr lang="en-US" sz="1800" smtClean="0"/>
              <a:t>: </a:t>
            </a:r>
            <a:endParaRPr lang="fi-FI" sz="1800" smtClean="0"/>
          </a:p>
          <a:p>
            <a:pPr marL="0" indent="0" eaLnBrk="1" hangingPunct="1">
              <a:lnSpc>
                <a:spcPct val="80000"/>
              </a:lnSpc>
              <a:buFont typeface="Arial" charset="0"/>
              <a:buNone/>
            </a:pPr>
            <a:endParaRPr lang="fi-FI" sz="1800" smtClean="0"/>
          </a:p>
          <a:p>
            <a:pPr marL="0" indent="0" eaLnBrk="1" hangingPunct="1">
              <a:lnSpc>
                <a:spcPct val="80000"/>
              </a:lnSpc>
              <a:buFont typeface="Arial" charset="0"/>
              <a:buNone/>
            </a:pPr>
            <a:endParaRPr lang="fi-FI" sz="1800" smtClean="0"/>
          </a:p>
          <a:p>
            <a:pPr marL="0" indent="0" eaLnBrk="1" hangingPunct="1">
              <a:lnSpc>
                <a:spcPct val="80000"/>
              </a:lnSpc>
              <a:buFont typeface="Arial" charset="0"/>
              <a:buNone/>
            </a:pPr>
            <a:endParaRPr lang="fi-FI" sz="1800" smtClean="0"/>
          </a:p>
          <a:p>
            <a:pPr marL="0" indent="0" eaLnBrk="1" hangingPunct="1">
              <a:lnSpc>
                <a:spcPct val="80000"/>
              </a:lnSpc>
              <a:buFont typeface="Arial" charset="0"/>
              <a:buNone/>
            </a:pPr>
            <a:endParaRPr lang="fi-FI" sz="1800" smtClean="0"/>
          </a:p>
          <a:p>
            <a:pPr marL="0" indent="0" eaLnBrk="1" hangingPunct="1">
              <a:lnSpc>
                <a:spcPct val="80000"/>
              </a:lnSpc>
              <a:buFont typeface="Arial" charset="0"/>
              <a:buNone/>
            </a:pPr>
            <a:endParaRPr lang="fi-FI" sz="1800" smtClean="0"/>
          </a:p>
          <a:p>
            <a:pPr marL="0" indent="0" eaLnBrk="1" hangingPunct="1">
              <a:lnSpc>
                <a:spcPct val="80000"/>
              </a:lnSpc>
              <a:buFont typeface="Arial" charset="0"/>
              <a:buNone/>
            </a:pPr>
            <a:endParaRPr lang="fi-FI" sz="1800" smtClean="0"/>
          </a:p>
          <a:p>
            <a:pPr marL="0" indent="0" eaLnBrk="1" hangingPunct="1">
              <a:lnSpc>
                <a:spcPct val="80000"/>
              </a:lnSpc>
              <a:buFont typeface="Arial" charset="0"/>
              <a:buNone/>
            </a:pPr>
            <a:endParaRPr lang="fi-FI" sz="1800" smtClean="0"/>
          </a:p>
          <a:p>
            <a:pPr marL="0" indent="0" eaLnBrk="1" hangingPunct="1">
              <a:lnSpc>
                <a:spcPct val="80000"/>
              </a:lnSpc>
              <a:buFont typeface="Arial" charset="0"/>
              <a:buNone/>
            </a:pPr>
            <a:endParaRPr lang="fi-FI" sz="1800" smtClean="0"/>
          </a:p>
          <a:p>
            <a:pPr marL="0" indent="0" eaLnBrk="1" hangingPunct="1">
              <a:lnSpc>
                <a:spcPct val="80000"/>
              </a:lnSpc>
              <a:buFont typeface="Arial" charset="0"/>
              <a:buNone/>
            </a:pPr>
            <a:endParaRPr lang="fi-FI" sz="1800" smtClean="0"/>
          </a:p>
          <a:p>
            <a:pPr marL="0" indent="0" eaLnBrk="1" hangingPunct="1">
              <a:lnSpc>
                <a:spcPct val="80000"/>
              </a:lnSpc>
              <a:buFont typeface="Arial" charset="0"/>
              <a:buNone/>
            </a:pPr>
            <a:endParaRPr lang="fi-FI" sz="1800" smtClean="0"/>
          </a:p>
          <a:p>
            <a:pPr marL="0" indent="0" eaLnBrk="1" hangingPunct="1">
              <a:lnSpc>
                <a:spcPct val="80000"/>
              </a:lnSpc>
              <a:buFont typeface="Arial" charset="0"/>
              <a:buNone/>
            </a:pPr>
            <a:endParaRPr lang="fi-FI" sz="1800" smtClean="0"/>
          </a:p>
          <a:p>
            <a:pPr marL="0" indent="0" eaLnBrk="1" hangingPunct="1">
              <a:lnSpc>
                <a:spcPct val="80000"/>
              </a:lnSpc>
              <a:buFont typeface="Arial" charset="0"/>
              <a:buNone/>
            </a:pPr>
            <a:r>
              <a:rPr lang="fi-FI" sz="1800" smtClean="0"/>
              <a:t>Koska junan kulkusuunta voi vaihtua, eteenpäin ja taaksepäin vaikuttavat kiihtyvyyskertoimet ovat samat</a:t>
            </a:r>
            <a:r>
              <a:rPr lang="en-US" sz="1800" smtClean="0"/>
              <a:t>.</a:t>
            </a:r>
          </a:p>
          <a:p>
            <a:pPr marL="0" indent="0" eaLnBrk="1" hangingPunct="1">
              <a:lnSpc>
                <a:spcPct val="80000"/>
              </a:lnSpc>
              <a:buFont typeface="Arial" charset="0"/>
              <a:buNone/>
            </a:pPr>
            <a:endParaRPr lang="fi-FI" sz="1800" smtClean="0">
              <a:solidFill>
                <a:schemeClr val="accent2"/>
              </a:solidFill>
            </a:endParaRPr>
          </a:p>
        </p:txBody>
      </p:sp>
      <p:graphicFrame>
        <p:nvGraphicFramePr>
          <p:cNvPr id="55342" name="Group 46"/>
          <p:cNvGraphicFramePr>
            <a:graphicFrameLocks noGrp="1"/>
          </p:cNvGraphicFramePr>
          <p:nvPr/>
        </p:nvGraphicFramePr>
        <p:xfrm>
          <a:off x="625475" y="2125663"/>
          <a:ext cx="7907338" cy="2392141"/>
        </p:xfrm>
        <a:graphic>
          <a:graphicData uri="http://schemas.openxmlformats.org/drawingml/2006/table">
            <a:tbl>
              <a:tblPr/>
              <a:tblGrid>
                <a:gridCol w="2463800"/>
                <a:gridCol w="915988"/>
                <a:gridCol w="876300"/>
                <a:gridCol w="1419225"/>
                <a:gridCol w="1023937"/>
                <a:gridCol w="1208088"/>
              </a:tblGrid>
              <a:tr h="3651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1" i="0" u="none" strike="noStrike" cap="none" normalizeH="0" baseline="0" smtClean="0">
                        <a:ln>
                          <a:noFill/>
                        </a:ln>
                        <a:solidFill>
                          <a:srgbClr val="FFFFFF"/>
                        </a:solidFill>
                        <a:effectLst/>
                        <a:latin typeface="Arial" charset="0"/>
                      </a:endParaRPr>
                    </a:p>
                  </a:txBody>
                  <a:tcPr marL="91442" marR="91442" marT="45732" marB="4573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gridSpan="5">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i-FI" sz="1800" b="1" i="0" u="none" strike="noStrike" cap="none" normalizeH="0" baseline="0" smtClean="0">
                          <a:ln>
                            <a:noFill/>
                          </a:ln>
                          <a:solidFill>
                            <a:srgbClr val="FFFFFF"/>
                          </a:solidFill>
                          <a:effectLst/>
                          <a:latin typeface="Arial" charset="0"/>
                        </a:rPr>
                        <a:t>Kiihtyvyyskertoimet </a:t>
                      </a:r>
                    </a:p>
                  </a:txBody>
                  <a:tcPr marL="91442" marR="91442" marT="45732" marB="4573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hMerge="1">
                  <a:txBody>
                    <a:bodyPr/>
                    <a:lstStyle/>
                    <a:p>
                      <a:endParaRPr lang="fi-FI"/>
                    </a:p>
                  </a:txBody>
                  <a:tcPr/>
                </a:tc>
                <a:tc hMerge="1">
                  <a:txBody>
                    <a:bodyPr/>
                    <a:lstStyle/>
                    <a:p>
                      <a:endParaRPr lang="fi-FI"/>
                    </a:p>
                  </a:txBody>
                  <a:tcPr/>
                </a:tc>
                <a:tc hMerge="1">
                  <a:txBody>
                    <a:bodyPr/>
                    <a:lstStyle/>
                    <a:p>
                      <a:endParaRPr lang="fi-FI"/>
                    </a:p>
                  </a:txBody>
                  <a:tcPr/>
                </a:tc>
                <a:tc hMerge="1">
                  <a:txBody>
                    <a:bodyPr/>
                    <a:lstStyle/>
                    <a:p>
                      <a:endParaRPr lang="fi-FI"/>
                    </a:p>
                  </a:txBody>
                  <a:tcPr/>
                </a:tc>
              </a:tr>
              <a:tr h="639763">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i-FI" sz="1800" b="0" i="0" u="none" strike="noStrike" cap="none" normalizeH="0" baseline="0" smtClean="0">
                          <a:ln>
                            <a:noFill/>
                          </a:ln>
                          <a:solidFill>
                            <a:srgbClr val="000000"/>
                          </a:solidFill>
                          <a:effectLst/>
                          <a:latin typeface="Arial" charset="0"/>
                        </a:rPr>
                        <a:t>Kuormanvarmistuksen suunta</a:t>
                      </a:r>
                    </a:p>
                  </a:txBody>
                  <a:tcPr marL="91442" marR="91442" marT="45732" marB="4573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CCD2"/>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i-FI" sz="1800" b="0" i="0" u="none" strike="noStrike" cap="none" normalizeH="0" baseline="0" smtClean="0">
                          <a:ln>
                            <a:noFill/>
                          </a:ln>
                          <a:solidFill>
                            <a:srgbClr val="000000"/>
                          </a:solidFill>
                          <a:effectLst/>
                          <a:latin typeface="Arial" charset="0"/>
                        </a:rPr>
                        <a:t>Pituussuun-nassa</a:t>
                      </a:r>
                    </a:p>
                  </a:txBody>
                  <a:tcPr marL="91442" marR="91442" marT="45732" marB="4573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CCD2"/>
                    </a:solidFill>
                  </a:tcPr>
                </a:tc>
                <a:tc hMerge="1">
                  <a:txBody>
                    <a:bodyPr/>
                    <a:lstStyle/>
                    <a:p>
                      <a:endParaRPr lang="fi-FI"/>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i-FI" sz="1800" b="0" i="0" u="none" strike="noStrike" cap="none" normalizeH="0" baseline="0" smtClean="0">
                          <a:ln>
                            <a:noFill/>
                          </a:ln>
                          <a:solidFill>
                            <a:srgbClr val="000000"/>
                          </a:solidFill>
                          <a:effectLst/>
                          <a:latin typeface="Arial" charset="0"/>
                        </a:rPr>
                        <a:t>Poikittais-suunnassa</a:t>
                      </a:r>
                    </a:p>
                  </a:txBody>
                  <a:tcPr marL="91442" marR="91442" marT="45732" marB="4573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CCD2"/>
                    </a:solid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i-FI" sz="1800" b="0" i="0" u="none" strike="noStrike" cap="none" normalizeH="0" baseline="0" smtClean="0">
                          <a:ln>
                            <a:noFill/>
                          </a:ln>
                          <a:solidFill>
                            <a:srgbClr val="000000"/>
                          </a:solidFill>
                          <a:effectLst/>
                          <a:latin typeface="Arial" charset="0"/>
                        </a:rPr>
                        <a:t>Vähimmäiskerroin pystysuoraan alas </a:t>
                      </a:r>
                    </a:p>
                  </a:txBody>
                  <a:tcPr marL="91442" marR="91442" marT="45732" marB="4573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CCD2"/>
                    </a:solidFill>
                  </a:tcPr>
                </a:tc>
                <a:tc hMerge="1">
                  <a:txBody>
                    <a:bodyPr/>
                    <a:lstStyle/>
                    <a:p>
                      <a:endParaRPr lang="fi-FI"/>
                    </a:p>
                  </a:txBody>
                  <a:tcPr/>
                </a:tc>
              </a:tr>
              <a:tr h="334963">
                <a:tc vMerge="1">
                  <a:txBody>
                    <a:bodyPr/>
                    <a:lstStyle/>
                    <a:p>
                      <a:endParaRPr lang="fi-FI"/>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i-FI" sz="1600" b="0" i="0" u="none" strike="noStrike" cap="none" normalizeH="0" baseline="0" smtClean="0">
                          <a:ln>
                            <a:noFill/>
                          </a:ln>
                          <a:solidFill>
                            <a:srgbClr val="000000"/>
                          </a:solidFill>
                          <a:effectLst/>
                          <a:latin typeface="Arial" charset="0"/>
                        </a:rPr>
                        <a:t>Liuku-minen</a:t>
                      </a:r>
                    </a:p>
                  </a:txBody>
                  <a:tcPr marL="91442" marR="91442" marT="45732" marB="4573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7E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i-FI" sz="1600" b="0" i="0" u="none" strike="noStrike" cap="none" normalizeH="0" baseline="0" smtClean="0">
                          <a:ln>
                            <a:noFill/>
                          </a:ln>
                          <a:solidFill>
                            <a:srgbClr val="000000"/>
                          </a:solidFill>
                          <a:effectLst/>
                          <a:latin typeface="Arial" charset="0"/>
                        </a:rPr>
                        <a:t>Kaatuminen</a:t>
                      </a:r>
                    </a:p>
                  </a:txBody>
                  <a:tcPr marL="91442" marR="91442" marT="45732" marB="4573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7E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fi-FI" sz="1600" b="0" i="0" u="none" strike="noStrike" cap="none" normalizeH="0" baseline="0" smtClean="0">
                        <a:ln>
                          <a:noFill/>
                        </a:ln>
                        <a:solidFill>
                          <a:srgbClr val="000000"/>
                        </a:solidFill>
                        <a:effectLst/>
                        <a:latin typeface="Arial" charset="0"/>
                      </a:endParaRPr>
                    </a:p>
                  </a:txBody>
                  <a:tcPr marL="91442" marR="91442" marT="45732" marB="4573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7E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i-FI" sz="1600" b="0" i="0" u="none" strike="noStrike" cap="none" normalizeH="0" baseline="0" smtClean="0">
                          <a:ln>
                            <a:noFill/>
                          </a:ln>
                          <a:solidFill>
                            <a:srgbClr val="000000"/>
                          </a:solidFill>
                          <a:effectLst/>
                          <a:latin typeface="Arial" charset="0"/>
                        </a:rPr>
                        <a:t>Liuku-minen</a:t>
                      </a:r>
                    </a:p>
                  </a:txBody>
                  <a:tcPr marL="91442" marR="91442" marT="45732" marB="4573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7E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i-FI" sz="1600" b="0" i="0" u="none" strike="noStrike" cap="none" normalizeH="0" baseline="0" smtClean="0">
                          <a:ln>
                            <a:noFill/>
                          </a:ln>
                          <a:solidFill>
                            <a:srgbClr val="000000"/>
                          </a:solidFill>
                          <a:effectLst/>
                          <a:latin typeface="Arial" charset="0"/>
                        </a:rPr>
                        <a:t>Kaatu-minen</a:t>
                      </a:r>
                    </a:p>
                  </a:txBody>
                  <a:tcPr marL="91442" marR="91442" marT="45732" marB="4573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7EA"/>
                    </a:solidFill>
                  </a:tcPr>
                </a:tc>
              </a:tr>
              <a:tr h="4413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i-FI" sz="1800" b="0" i="0" u="none" strike="noStrike" cap="none" normalizeH="0" baseline="0" smtClean="0">
                          <a:ln>
                            <a:noFill/>
                          </a:ln>
                          <a:solidFill>
                            <a:srgbClr val="000000"/>
                          </a:solidFill>
                          <a:effectLst/>
                          <a:latin typeface="Arial" charset="0"/>
                        </a:rPr>
                        <a:t>Pituussuunta</a:t>
                      </a:r>
                    </a:p>
                  </a:txBody>
                  <a:tcPr marL="91442" marR="91442" marT="45732" marB="4573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CCD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i-FI" sz="1800" b="0" i="0" u="none" strike="noStrike" cap="none" normalizeH="0" baseline="0" smtClean="0">
                          <a:ln>
                            <a:noFill/>
                          </a:ln>
                          <a:solidFill>
                            <a:srgbClr val="000000"/>
                          </a:solidFill>
                          <a:effectLst/>
                          <a:latin typeface="Arial" charset="0"/>
                        </a:rPr>
                        <a:t>1,0</a:t>
                      </a:r>
                    </a:p>
                  </a:txBody>
                  <a:tcPr marL="91442" marR="91442" marT="45732" marB="4573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CCD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i-FI" sz="1800" b="0" i="0" u="none" strike="noStrike" cap="none" normalizeH="0" baseline="0" smtClean="0">
                          <a:ln>
                            <a:noFill/>
                          </a:ln>
                          <a:solidFill>
                            <a:srgbClr val="000000"/>
                          </a:solidFill>
                          <a:effectLst/>
                          <a:latin typeface="Arial" charset="0"/>
                        </a:rPr>
                        <a:t>0,6</a:t>
                      </a:r>
                    </a:p>
                  </a:txBody>
                  <a:tcPr marL="91442" marR="91442" marT="45732" marB="4573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CCD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i-FI" sz="1800" b="0" i="0" u="none" strike="noStrike" cap="none" normalizeH="0" baseline="0" smtClean="0">
                          <a:ln>
                            <a:noFill/>
                          </a:ln>
                          <a:solidFill>
                            <a:srgbClr val="000000"/>
                          </a:solidFill>
                          <a:effectLst/>
                          <a:latin typeface="Arial" charset="0"/>
                        </a:rPr>
                        <a:t> -</a:t>
                      </a:r>
                    </a:p>
                  </a:txBody>
                  <a:tcPr marL="91442" marR="91442" marT="45732" marB="4573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CCD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i-FI" sz="1800" b="0" i="0" u="none" strike="noStrike" cap="none" normalizeH="0" baseline="0" smtClean="0">
                          <a:ln>
                            <a:noFill/>
                          </a:ln>
                          <a:solidFill>
                            <a:srgbClr val="000000"/>
                          </a:solidFill>
                          <a:effectLst/>
                          <a:latin typeface="Arial" charset="0"/>
                        </a:rPr>
                        <a:t>1,0</a:t>
                      </a:r>
                    </a:p>
                  </a:txBody>
                  <a:tcPr marL="91442" marR="91442" marT="45732" marB="4573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CCD2"/>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i-FI" sz="1800" b="0" i="0" u="none" strike="noStrike" cap="none" normalizeH="0" baseline="0" smtClean="0">
                          <a:ln>
                            <a:noFill/>
                          </a:ln>
                          <a:solidFill>
                            <a:srgbClr val="000000"/>
                          </a:solidFill>
                          <a:effectLst/>
                          <a:latin typeface="Arial" charset="0"/>
                        </a:rPr>
                        <a:t>1,0</a:t>
                      </a:r>
                    </a:p>
                  </a:txBody>
                  <a:tcPr marL="91442" marR="91442" marT="45732" marB="4573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CBCCD2"/>
                    </a:solidFill>
                  </a:tcPr>
                </a:tc>
              </a:tr>
              <a:tr h="36512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i-FI" sz="1800" b="0" i="0" u="none" strike="noStrike" cap="none" normalizeH="0" baseline="0" smtClean="0">
                          <a:ln>
                            <a:noFill/>
                          </a:ln>
                          <a:solidFill>
                            <a:srgbClr val="000000"/>
                          </a:solidFill>
                          <a:effectLst/>
                          <a:latin typeface="Arial" charset="0"/>
                        </a:rPr>
                        <a:t>Poikittaissuunta</a:t>
                      </a:r>
                    </a:p>
                  </a:txBody>
                  <a:tcPr marL="91442" marR="91442" marT="45732" marB="4573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7E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fi-FI" sz="1800" b="0" i="0" u="none" strike="noStrike" cap="none" normalizeH="0" baseline="0" smtClean="0">
                        <a:ln>
                          <a:noFill/>
                        </a:ln>
                        <a:solidFill>
                          <a:srgbClr val="000000"/>
                        </a:solidFill>
                        <a:effectLst/>
                        <a:latin typeface="Arial" charset="0"/>
                      </a:endParaRPr>
                    </a:p>
                  </a:txBody>
                  <a:tcPr marL="91442" marR="91442" marT="45732" marB="4573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7E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fi-FI" sz="1800" b="0" i="0" u="none" strike="noStrike" cap="none" normalizeH="0" baseline="0" smtClean="0">
                        <a:ln>
                          <a:noFill/>
                        </a:ln>
                        <a:solidFill>
                          <a:srgbClr val="000000"/>
                        </a:solidFill>
                        <a:effectLst/>
                        <a:latin typeface="Arial" charset="0"/>
                      </a:endParaRPr>
                    </a:p>
                  </a:txBody>
                  <a:tcPr marL="91442" marR="91442" marT="45732" marB="4573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7E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i-FI" sz="1800" b="0" i="0" u="none" strike="noStrike" cap="none" normalizeH="0" baseline="0" smtClean="0">
                          <a:ln>
                            <a:noFill/>
                          </a:ln>
                          <a:solidFill>
                            <a:srgbClr val="000000"/>
                          </a:solidFill>
                          <a:effectLst/>
                          <a:latin typeface="Arial" charset="0"/>
                        </a:rPr>
                        <a:t>0,5</a:t>
                      </a:r>
                    </a:p>
                  </a:txBody>
                  <a:tcPr marL="91442" marR="91442" marT="45732" marB="4573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7E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i-FI" sz="1800" b="0" i="0" u="none" strike="noStrike" cap="none" normalizeH="0" baseline="0" smtClean="0">
                          <a:ln>
                            <a:noFill/>
                          </a:ln>
                          <a:solidFill>
                            <a:srgbClr val="000000"/>
                          </a:solidFill>
                          <a:effectLst/>
                          <a:latin typeface="Arial" charset="0"/>
                        </a:rPr>
                        <a:t>0,7</a:t>
                      </a:r>
                    </a:p>
                  </a:txBody>
                  <a:tcPr marL="91442" marR="91442" marT="45732" marB="4573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7EA"/>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fi-FI" sz="1800" b="0" i="0" u="none" strike="noStrike" cap="none" normalizeH="0" baseline="0" smtClean="0">
                          <a:ln>
                            <a:noFill/>
                          </a:ln>
                          <a:solidFill>
                            <a:srgbClr val="000000"/>
                          </a:solidFill>
                          <a:effectLst/>
                          <a:latin typeface="Arial" charset="0"/>
                        </a:rPr>
                        <a:t>1,0</a:t>
                      </a:r>
                    </a:p>
                  </a:txBody>
                  <a:tcPr marL="91442" marR="91442" marT="45732" marB="45732"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E7EA"/>
                    </a:solidFill>
                  </a:tcPr>
                </a:tc>
              </a:tr>
            </a:tbl>
          </a:graphicData>
        </a:graphic>
      </p:graphicFrame>
      <p:sp>
        <p:nvSpPr>
          <p:cNvPr id="55335" name="Tekstiruutu 4"/>
          <p:cNvSpPr txBox="1">
            <a:spLocks noChangeArrowheads="1"/>
          </p:cNvSpPr>
          <p:nvPr/>
        </p:nvSpPr>
        <p:spPr bwMode="auto">
          <a:xfrm>
            <a:off x="6545263" y="4476750"/>
            <a:ext cx="2016125" cy="366713"/>
          </a:xfrm>
          <a:prstGeom prst="rect">
            <a:avLst/>
          </a:prstGeom>
          <a:noFill/>
          <a:ln w="9525">
            <a:noFill/>
            <a:miter lim="800000"/>
            <a:headEnd/>
            <a:tailEnd/>
          </a:ln>
        </p:spPr>
        <p:txBody>
          <a:bodyPr>
            <a:spAutoFit/>
          </a:bodyPr>
          <a:lstStyle/>
          <a:p>
            <a:pPr algn="ctr"/>
            <a:r>
              <a:rPr lang="fi-FI" sz="1800" i="1">
                <a:solidFill>
                  <a:srgbClr val="0070C0"/>
                </a:solidFill>
              </a:rPr>
              <a:t>EN 12195-1:2010</a:t>
            </a:r>
          </a:p>
        </p:txBody>
      </p:sp>
      <p:sp>
        <p:nvSpPr>
          <p:cNvPr id="8" name="Otsikko 1"/>
          <p:cNvSpPr>
            <a:spLocks noGrp="1"/>
          </p:cNvSpPr>
          <p:nvPr>
            <p:ph type="title"/>
          </p:nvPr>
        </p:nvSpPr>
        <p:spPr/>
        <p:txBody>
          <a:bodyPr wrap="square" numCol="1" anchorCtr="0" compatLnSpc="1">
            <a:prstTxWarp prst="textNoShape">
              <a:avLst/>
            </a:prstTxWarp>
          </a:bodyPr>
          <a:lstStyle/>
          <a:p>
            <a:pPr eaLnBrk="1" hangingPunct="1">
              <a:defRPr/>
            </a:pPr>
            <a:r>
              <a:rPr lang="fi-FI" sz="3200" smtClean="0"/>
              <a:t>Kuormanvarmistus rautatiekuljetuksissa </a:t>
            </a:r>
            <a:r>
              <a:rPr lang="en-US" sz="3600" smtClean="0"/>
              <a:t/>
            </a:r>
            <a:br>
              <a:rPr lang="en-US" sz="3600" smtClean="0"/>
            </a:br>
            <a:r>
              <a:rPr lang="fi-FI" sz="2500" b="1" smtClean="0"/>
              <a:t>Vaikuttavat voimat</a:t>
            </a:r>
          </a:p>
        </p:txBody>
      </p:sp>
      <p:sp>
        <p:nvSpPr>
          <p:cNvPr id="55337" name="textruta 5"/>
          <p:cNvSpPr txBox="1">
            <a:spLocks noChangeArrowheads="1"/>
          </p:cNvSpPr>
          <p:nvPr/>
        </p:nvSpPr>
        <p:spPr bwMode="auto">
          <a:xfrm>
            <a:off x="6742113" y="169863"/>
            <a:ext cx="2211387" cy="307975"/>
          </a:xfrm>
          <a:prstGeom prst="rect">
            <a:avLst/>
          </a:prstGeom>
          <a:noFill/>
          <a:ln w="9525">
            <a:noFill/>
            <a:miter lim="800000"/>
            <a:headEnd/>
            <a:tailEnd/>
          </a:ln>
        </p:spPr>
        <p:txBody>
          <a:bodyPr>
            <a:spAutoFit/>
          </a:bodyPr>
          <a:lstStyle/>
          <a:p>
            <a:pPr algn="ctr"/>
            <a:r>
              <a:rPr lang="fi-FI" sz="1400">
                <a:solidFill>
                  <a:schemeClr val="tx2"/>
                </a:solidFill>
              </a:rPr>
              <a:t>Rautatiekuljetus dia </a:t>
            </a:r>
            <a:fld id="{6845AB8E-0CAB-4546-95FE-26352F386508}" type="slidenum">
              <a:rPr lang="fi-FI" sz="1400">
                <a:solidFill>
                  <a:schemeClr val="tx2"/>
                </a:solidFill>
              </a:rPr>
              <a:pPr algn="ctr"/>
              <a:t>15</a:t>
            </a:fld>
            <a:endParaRPr lang="fi-FI" sz="1400">
              <a:solidFill>
                <a:schemeClr val="tx2"/>
              </a:solidFill>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7345" name="Group 24"/>
          <p:cNvGrpSpPr>
            <a:grpSpLocks/>
          </p:cNvGrpSpPr>
          <p:nvPr/>
        </p:nvGrpSpPr>
        <p:grpSpPr bwMode="auto">
          <a:xfrm>
            <a:off x="252413" y="2066925"/>
            <a:ext cx="5473700" cy="2481263"/>
            <a:chOff x="159" y="1302"/>
            <a:chExt cx="3448" cy="1563"/>
          </a:xfrm>
        </p:grpSpPr>
        <p:cxnSp>
          <p:nvCxnSpPr>
            <p:cNvPr id="6" name="Suora yhdysviiva 5"/>
            <p:cNvCxnSpPr/>
            <p:nvPr/>
          </p:nvCxnSpPr>
          <p:spPr bwMode="auto">
            <a:xfrm flipH="1">
              <a:off x="1159" y="2120"/>
              <a:ext cx="1859" cy="0"/>
            </a:xfrm>
            <a:prstGeom prst="line">
              <a:avLst/>
            </a:prstGeom>
            <a:ln w="19050">
              <a:prstDash val="dash"/>
            </a:ln>
          </p:spPr>
          <p:style>
            <a:lnRef idx="1">
              <a:schemeClr val="accent1"/>
            </a:lnRef>
            <a:fillRef idx="0">
              <a:schemeClr val="accent1"/>
            </a:fillRef>
            <a:effectRef idx="0">
              <a:schemeClr val="accent1"/>
            </a:effectRef>
            <a:fontRef idx="minor">
              <a:schemeClr val="tx1"/>
            </a:fontRef>
          </p:style>
        </p:cxnSp>
        <p:sp>
          <p:nvSpPr>
            <p:cNvPr id="3" name="Kuutio 2"/>
            <p:cNvSpPr/>
            <p:nvPr/>
          </p:nvSpPr>
          <p:spPr bwMode="auto">
            <a:xfrm>
              <a:off x="817" y="1302"/>
              <a:ext cx="2223" cy="1159"/>
            </a:xfrm>
            <a:prstGeom prst="cube">
              <a:avLst>
                <a:gd name="adj" fmla="val 23785"/>
              </a:avLst>
            </a:prstGeom>
            <a:noFill/>
          </p:spPr>
          <p:style>
            <a:lnRef idx="2">
              <a:schemeClr val="accent1"/>
            </a:lnRef>
            <a:fillRef idx="1">
              <a:schemeClr val="lt1"/>
            </a:fillRef>
            <a:effectRef idx="0">
              <a:schemeClr val="accent1"/>
            </a:effectRef>
            <a:fontRef idx="minor">
              <a:schemeClr val="dk1"/>
            </a:fontRef>
          </p:style>
          <p:txBody>
            <a:bodyPr anchor="ctr"/>
            <a:lstStyle/>
            <a:p>
              <a:pPr algn="ctr">
                <a:defRPr/>
              </a:pPr>
              <a:endParaRPr lang="fi-FI" sz="1800"/>
            </a:p>
          </p:txBody>
        </p:sp>
        <p:sp>
          <p:nvSpPr>
            <p:cNvPr id="4" name="Kuutio 3"/>
            <p:cNvSpPr/>
            <p:nvPr/>
          </p:nvSpPr>
          <p:spPr bwMode="auto">
            <a:xfrm>
              <a:off x="1248" y="1713"/>
              <a:ext cx="1179" cy="658"/>
            </a:xfrm>
            <a:prstGeom prst="cub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i-FI" sz="1800"/>
            </a:p>
          </p:txBody>
        </p:sp>
        <p:cxnSp>
          <p:nvCxnSpPr>
            <p:cNvPr id="8" name="Suora yhdysviiva 7"/>
            <p:cNvCxnSpPr/>
            <p:nvPr/>
          </p:nvCxnSpPr>
          <p:spPr bwMode="auto">
            <a:xfrm>
              <a:off x="1136" y="1302"/>
              <a:ext cx="0" cy="796"/>
            </a:xfrm>
            <a:prstGeom prst="line">
              <a:avLst/>
            </a:prstGeom>
            <a:ln w="19050">
              <a:prstDash val="dash"/>
            </a:ln>
          </p:spPr>
          <p:style>
            <a:lnRef idx="1">
              <a:schemeClr val="accent1"/>
            </a:lnRef>
            <a:fillRef idx="0">
              <a:schemeClr val="accent1"/>
            </a:fillRef>
            <a:effectRef idx="0">
              <a:schemeClr val="accent1"/>
            </a:effectRef>
            <a:fontRef idx="minor">
              <a:schemeClr val="tx1"/>
            </a:fontRef>
          </p:style>
        </p:cxnSp>
        <p:cxnSp>
          <p:nvCxnSpPr>
            <p:cNvPr id="10" name="Suora yhdysviiva 9"/>
            <p:cNvCxnSpPr/>
            <p:nvPr/>
          </p:nvCxnSpPr>
          <p:spPr bwMode="auto">
            <a:xfrm flipH="1">
              <a:off x="773" y="2098"/>
              <a:ext cx="363" cy="363"/>
            </a:xfrm>
            <a:prstGeom prst="line">
              <a:avLst/>
            </a:prstGeom>
            <a:ln w="19050">
              <a:prstDash val="dash"/>
            </a:ln>
          </p:spPr>
          <p:style>
            <a:lnRef idx="1">
              <a:schemeClr val="accent1"/>
            </a:lnRef>
            <a:fillRef idx="0">
              <a:schemeClr val="accent1"/>
            </a:fillRef>
            <a:effectRef idx="0">
              <a:schemeClr val="accent1"/>
            </a:effectRef>
            <a:fontRef idx="minor">
              <a:schemeClr val="tx1"/>
            </a:fontRef>
          </p:style>
        </p:cxnSp>
        <p:cxnSp>
          <p:nvCxnSpPr>
            <p:cNvPr id="12" name="Suora nuoliyhdysviiva 11"/>
            <p:cNvCxnSpPr/>
            <p:nvPr/>
          </p:nvCxnSpPr>
          <p:spPr bwMode="auto">
            <a:xfrm>
              <a:off x="2382" y="2042"/>
              <a:ext cx="998" cy="0"/>
            </a:xfrm>
            <a:prstGeom prst="straightConnector1">
              <a:avLst/>
            </a:prstGeom>
            <a:ln w="28575">
              <a:solidFill>
                <a:schemeClr val="accent1">
                  <a:lumMod val="50000"/>
                  <a:lumOff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4" name="Suora nuoliyhdysviiva 13"/>
            <p:cNvCxnSpPr/>
            <p:nvPr/>
          </p:nvCxnSpPr>
          <p:spPr bwMode="auto">
            <a:xfrm flipH="1">
              <a:off x="386" y="2042"/>
              <a:ext cx="862" cy="0"/>
            </a:xfrm>
            <a:prstGeom prst="straightConnector1">
              <a:avLst/>
            </a:prstGeom>
            <a:ln w="28575">
              <a:solidFill>
                <a:schemeClr val="accent1">
                  <a:lumMod val="50000"/>
                  <a:lumOff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6" name="Suora nuoliyhdysviiva 15"/>
            <p:cNvCxnSpPr/>
            <p:nvPr/>
          </p:nvCxnSpPr>
          <p:spPr bwMode="auto">
            <a:xfrm flipV="1">
              <a:off x="1838" y="1463"/>
              <a:ext cx="0" cy="318"/>
            </a:xfrm>
            <a:prstGeom prst="straightConnector1">
              <a:avLst/>
            </a:prstGeom>
            <a:ln w="28575">
              <a:solidFill>
                <a:schemeClr val="accent1">
                  <a:lumMod val="50000"/>
                  <a:lumOff val="50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8" name="Suora nuoliyhdysviiva 17"/>
            <p:cNvCxnSpPr/>
            <p:nvPr/>
          </p:nvCxnSpPr>
          <p:spPr bwMode="auto">
            <a:xfrm flipH="1">
              <a:off x="1475" y="2042"/>
              <a:ext cx="272" cy="329"/>
            </a:xfrm>
            <a:prstGeom prst="straightConnector1">
              <a:avLst/>
            </a:prstGeom>
            <a:ln w="28575">
              <a:solidFill>
                <a:schemeClr val="accent1">
                  <a:lumMod val="50000"/>
                  <a:lumOff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57363" name="Tekstiruutu 19"/>
            <p:cNvSpPr txBox="1">
              <a:spLocks noChangeArrowheads="1"/>
            </p:cNvSpPr>
            <p:nvPr/>
          </p:nvSpPr>
          <p:spPr bwMode="auto">
            <a:xfrm>
              <a:off x="3289" y="1713"/>
              <a:ext cx="318" cy="232"/>
            </a:xfrm>
            <a:prstGeom prst="rect">
              <a:avLst/>
            </a:prstGeom>
            <a:noFill/>
            <a:ln w="9525">
              <a:noFill/>
              <a:miter lim="800000"/>
              <a:headEnd/>
              <a:tailEnd/>
            </a:ln>
          </p:spPr>
          <p:txBody>
            <a:bodyPr>
              <a:spAutoFit/>
            </a:bodyPr>
            <a:lstStyle/>
            <a:p>
              <a:pPr algn="ctr"/>
              <a:r>
                <a:rPr lang="fi-FI" sz="1800"/>
                <a:t>1,0</a:t>
              </a:r>
            </a:p>
          </p:txBody>
        </p:sp>
        <p:sp>
          <p:nvSpPr>
            <p:cNvPr id="57364" name="Tekstiruutu 20"/>
            <p:cNvSpPr txBox="1">
              <a:spLocks noChangeArrowheads="1"/>
            </p:cNvSpPr>
            <p:nvPr/>
          </p:nvSpPr>
          <p:spPr bwMode="auto">
            <a:xfrm>
              <a:off x="159" y="1781"/>
              <a:ext cx="318" cy="231"/>
            </a:xfrm>
            <a:prstGeom prst="rect">
              <a:avLst/>
            </a:prstGeom>
            <a:noFill/>
            <a:ln w="9525">
              <a:noFill/>
              <a:miter lim="800000"/>
              <a:headEnd/>
              <a:tailEnd/>
            </a:ln>
          </p:spPr>
          <p:txBody>
            <a:bodyPr>
              <a:spAutoFit/>
            </a:bodyPr>
            <a:lstStyle/>
            <a:p>
              <a:pPr algn="ctr"/>
              <a:r>
                <a:rPr lang="fi-FI" sz="1800"/>
                <a:t>1,0</a:t>
              </a:r>
            </a:p>
          </p:txBody>
        </p:sp>
        <p:sp>
          <p:nvSpPr>
            <p:cNvPr id="57365" name="Tekstiruutu 21"/>
            <p:cNvSpPr txBox="1">
              <a:spLocks noChangeArrowheads="1"/>
            </p:cNvSpPr>
            <p:nvPr/>
          </p:nvSpPr>
          <p:spPr bwMode="auto">
            <a:xfrm>
              <a:off x="1974" y="1389"/>
              <a:ext cx="317" cy="231"/>
            </a:xfrm>
            <a:prstGeom prst="rect">
              <a:avLst/>
            </a:prstGeom>
            <a:noFill/>
            <a:ln w="9525">
              <a:noFill/>
              <a:miter lim="800000"/>
              <a:headEnd/>
              <a:tailEnd/>
            </a:ln>
          </p:spPr>
          <p:txBody>
            <a:bodyPr>
              <a:spAutoFit/>
            </a:bodyPr>
            <a:lstStyle/>
            <a:p>
              <a:pPr algn="ctr"/>
              <a:r>
                <a:rPr lang="fi-FI" sz="1800"/>
                <a:t>0,3</a:t>
              </a:r>
            </a:p>
          </p:txBody>
        </p:sp>
        <p:sp>
          <p:nvSpPr>
            <p:cNvPr id="57366" name="Tekstiruutu 22"/>
            <p:cNvSpPr txBox="1">
              <a:spLocks noChangeArrowheads="1"/>
            </p:cNvSpPr>
            <p:nvPr/>
          </p:nvSpPr>
          <p:spPr bwMode="auto">
            <a:xfrm>
              <a:off x="1293" y="2461"/>
              <a:ext cx="1496" cy="404"/>
            </a:xfrm>
            <a:prstGeom prst="rect">
              <a:avLst/>
            </a:prstGeom>
            <a:noFill/>
            <a:ln w="9525">
              <a:noFill/>
              <a:miter lim="800000"/>
              <a:headEnd/>
              <a:tailEnd/>
            </a:ln>
          </p:spPr>
          <p:txBody>
            <a:bodyPr>
              <a:spAutoFit/>
            </a:bodyPr>
            <a:lstStyle/>
            <a:p>
              <a:pPr algn="ctr"/>
              <a:r>
                <a:rPr lang="fi-FI" sz="1800"/>
                <a:t>0,5 liukuminen</a:t>
              </a:r>
            </a:p>
            <a:p>
              <a:pPr algn="ctr"/>
              <a:r>
                <a:rPr lang="fi-FI" sz="1800"/>
                <a:t>0,6 kaatuminen</a:t>
              </a:r>
            </a:p>
          </p:txBody>
        </p:sp>
      </p:grpSp>
      <p:sp>
        <p:nvSpPr>
          <p:cNvPr id="57346" name="Tekstiruutu 6"/>
          <p:cNvSpPr txBox="1">
            <a:spLocks noChangeArrowheads="1"/>
          </p:cNvSpPr>
          <p:nvPr/>
        </p:nvSpPr>
        <p:spPr bwMode="auto">
          <a:xfrm>
            <a:off x="469900" y="4862513"/>
            <a:ext cx="4895850" cy="1190625"/>
          </a:xfrm>
          <a:prstGeom prst="rect">
            <a:avLst/>
          </a:prstGeom>
          <a:noFill/>
          <a:ln w="9525">
            <a:noFill/>
            <a:miter lim="800000"/>
            <a:headEnd/>
            <a:tailEnd/>
          </a:ln>
        </p:spPr>
        <p:txBody>
          <a:bodyPr>
            <a:spAutoFit/>
          </a:bodyPr>
          <a:lstStyle/>
          <a:p>
            <a:r>
              <a:rPr lang="fi-FI" sz="1800"/>
              <a:t>Kuormanvarmistuksen vaatimukset esim. kontissa:</a:t>
            </a:r>
          </a:p>
          <a:p>
            <a:pPr>
              <a:buFontTx/>
              <a:buChar char="-"/>
            </a:pPr>
            <a:r>
              <a:rPr lang="fi-FI" sz="1800"/>
              <a:t>100 % painosta eteenpäin ja taaksepäin  </a:t>
            </a:r>
          </a:p>
          <a:p>
            <a:pPr>
              <a:buFontTx/>
              <a:buChar char="-"/>
            </a:pPr>
            <a:r>
              <a:rPr lang="fi-FI" sz="1800"/>
              <a:t>50 % (60 %) painosta poikittaissuunnassa </a:t>
            </a:r>
          </a:p>
        </p:txBody>
      </p:sp>
      <p:pic>
        <p:nvPicPr>
          <p:cNvPr id="57347" name="Kuva 20"/>
          <p:cNvPicPr>
            <a:picLocks noChangeAspect="1"/>
          </p:cNvPicPr>
          <p:nvPr/>
        </p:nvPicPr>
        <p:blipFill>
          <a:blip r:embed="rId3"/>
          <a:srcRect/>
          <a:stretch>
            <a:fillRect/>
          </a:stretch>
        </p:blipFill>
        <p:spPr bwMode="auto">
          <a:xfrm>
            <a:off x="5726113" y="2322513"/>
            <a:ext cx="3390900" cy="1617662"/>
          </a:xfrm>
          <a:prstGeom prst="rect">
            <a:avLst/>
          </a:prstGeom>
          <a:noFill/>
          <a:ln w="9525">
            <a:noFill/>
            <a:miter lim="800000"/>
            <a:headEnd/>
            <a:tailEnd/>
          </a:ln>
        </p:spPr>
      </p:pic>
      <p:pic>
        <p:nvPicPr>
          <p:cNvPr id="57348" name="Kuva 21"/>
          <p:cNvPicPr>
            <a:picLocks noChangeAspect="1"/>
          </p:cNvPicPr>
          <p:nvPr/>
        </p:nvPicPr>
        <p:blipFill>
          <a:blip r:embed="rId4"/>
          <a:srcRect/>
          <a:stretch>
            <a:fillRect/>
          </a:stretch>
        </p:blipFill>
        <p:spPr bwMode="auto">
          <a:xfrm>
            <a:off x="6011863" y="1412875"/>
            <a:ext cx="730250" cy="1285875"/>
          </a:xfrm>
          <a:prstGeom prst="rect">
            <a:avLst/>
          </a:prstGeom>
          <a:noFill/>
          <a:ln w="9525">
            <a:noFill/>
            <a:miter lim="800000"/>
            <a:headEnd/>
            <a:tailEnd/>
          </a:ln>
        </p:spPr>
      </p:pic>
      <p:pic>
        <p:nvPicPr>
          <p:cNvPr id="57349" name="Kuva 4"/>
          <p:cNvPicPr>
            <a:picLocks noChangeAspect="1"/>
          </p:cNvPicPr>
          <p:nvPr/>
        </p:nvPicPr>
        <p:blipFill>
          <a:blip r:embed="rId5"/>
          <a:srcRect/>
          <a:stretch>
            <a:fillRect/>
          </a:stretch>
        </p:blipFill>
        <p:spPr bwMode="auto">
          <a:xfrm>
            <a:off x="5838825" y="4371975"/>
            <a:ext cx="2486025" cy="1400175"/>
          </a:xfrm>
          <a:prstGeom prst="rect">
            <a:avLst/>
          </a:prstGeom>
          <a:noFill/>
          <a:ln w="9525">
            <a:noFill/>
            <a:miter lim="800000"/>
            <a:headEnd/>
            <a:tailEnd/>
          </a:ln>
        </p:spPr>
      </p:pic>
      <p:sp>
        <p:nvSpPr>
          <p:cNvPr id="22" name="Otsikko 1"/>
          <p:cNvSpPr>
            <a:spLocks noGrp="1"/>
          </p:cNvSpPr>
          <p:nvPr>
            <p:ph type="title"/>
          </p:nvPr>
        </p:nvSpPr>
        <p:spPr/>
        <p:txBody>
          <a:bodyPr wrap="square" numCol="1" anchorCtr="0" compatLnSpc="1">
            <a:prstTxWarp prst="textNoShape">
              <a:avLst/>
            </a:prstTxWarp>
          </a:bodyPr>
          <a:lstStyle/>
          <a:p>
            <a:pPr eaLnBrk="1" hangingPunct="1">
              <a:defRPr/>
            </a:pPr>
            <a:r>
              <a:rPr lang="fi-FI" sz="3200" smtClean="0"/>
              <a:t>Kuormanvarmistus rautatiekuljetuksissa </a:t>
            </a:r>
            <a:r>
              <a:rPr lang="en-US" sz="3600" smtClean="0"/>
              <a:t/>
            </a:r>
            <a:br>
              <a:rPr lang="en-US" sz="3600" smtClean="0"/>
            </a:br>
            <a:r>
              <a:rPr lang="fi-FI" sz="2500" b="1" smtClean="0"/>
              <a:t>Kiihtyvyyskertoimet auto-juna kuljetuksen aikana</a:t>
            </a:r>
          </a:p>
        </p:txBody>
      </p:sp>
      <p:sp>
        <p:nvSpPr>
          <p:cNvPr id="57351" name="Suorakulmio 1"/>
          <p:cNvSpPr>
            <a:spLocks noChangeArrowheads="1"/>
          </p:cNvSpPr>
          <p:nvPr/>
        </p:nvSpPr>
        <p:spPr bwMode="auto">
          <a:xfrm>
            <a:off x="6011863" y="5772150"/>
            <a:ext cx="2525712" cy="276225"/>
          </a:xfrm>
          <a:prstGeom prst="rect">
            <a:avLst/>
          </a:prstGeom>
          <a:noFill/>
          <a:ln w="9525">
            <a:noFill/>
            <a:miter lim="800000"/>
            <a:headEnd/>
            <a:tailEnd/>
          </a:ln>
        </p:spPr>
        <p:txBody>
          <a:bodyPr>
            <a:spAutoFit/>
          </a:bodyPr>
          <a:lstStyle/>
          <a:p>
            <a:pPr algn="ctr"/>
            <a:r>
              <a:rPr lang="fi-FI" sz="1200"/>
              <a:t>http://www.matts-place.com/</a:t>
            </a:r>
          </a:p>
        </p:txBody>
      </p:sp>
      <p:sp>
        <p:nvSpPr>
          <p:cNvPr id="57352" name="Tekstiruutu 13"/>
          <p:cNvSpPr txBox="1">
            <a:spLocks noChangeArrowheads="1"/>
          </p:cNvSpPr>
          <p:nvPr/>
        </p:nvSpPr>
        <p:spPr bwMode="auto">
          <a:xfrm>
            <a:off x="5473700" y="3905250"/>
            <a:ext cx="3375025" cy="396875"/>
          </a:xfrm>
          <a:prstGeom prst="rect">
            <a:avLst/>
          </a:prstGeom>
          <a:noFill/>
          <a:ln w="9525">
            <a:noFill/>
            <a:miter lim="800000"/>
            <a:headEnd/>
            <a:tailEnd/>
          </a:ln>
        </p:spPr>
        <p:txBody>
          <a:bodyPr>
            <a:spAutoFit/>
          </a:bodyPr>
          <a:lstStyle/>
          <a:p>
            <a:r>
              <a:rPr lang="fi-FI" sz="1000"/>
              <a:t>Lähde: Onorato Zanini, presentation in UIC conference 2011, http://www.uic.org/</a:t>
            </a:r>
          </a:p>
        </p:txBody>
      </p:sp>
      <p:sp>
        <p:nvSpPr>
          <p:cNvPr id="57353" name="textruta 5"/>
          <p:cNvSpPr txBox="1">
            <a:spLocks noChangeArrowheads="1"/>
          </p:cNvSpPr>
          <p:nvPr/>
        </p:nvSpPr>
        <p:spPr bwMode="auto">
          <a:xfrm>
            <a:off x="6715125" y="198438"/>
            <a:ext cx="2211388" cy="306387"/>
          </a:xfrm>
          <a:prstGeom prst="rect">
            <a:avLst/>
          </a:prstGeom>
          <a:noFill/>
          <a:ln w="9525">
            <a:noFill/>
            <a:miter lim="800000"/>
            <a:headEnd/>
            <a:tailEnd/>
          </a:ln>
        </p:spPr>
        <p:txBody>
          <a:bodyPr>
            <a:spAutoFit/>
          </a:bodyPr>
          <a:lstStyle/>
          <a:p>
            <a:pPr algn="ctr"/>
            <a:r>
              <a:rPr lang="fi-FI" sz="1400">
                <a:solidFill>
                  <a:schemeClr val="tx2"/>
                </a:solidFill>
              </a:rPr>
              <a:t>Rautatiekuljetus dia </a:t>
            </a:r>
            <a:fld id="{0E4EE02E-F2CA-42B5-BCAF-C5301C66AA44}" type="slidenum">
              <a:rPr lang="fi-FI" sz="1400">
                <a:solidFill>
                  <a:schemeClr val="tx2"/>
                </a:solidFill>
              </a:rPr>
              <a:pPr algn="ctr"/>
              <a:t>16</a:t>
            </a:fld>
            <a:endParaRPr lang="fi-FI" sz="1400">
              <a:solidFill>
                <a:schemeClr val="tx2"/>
              </a:solidFill>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Sisällön paikkamerkki 2"/>
          <p:cNvSpPr>
            <a:spLocks noGrp="1"/>
          </p:cNvSpPr>
          <p:nvPr>
            <p:ph sz="half" idx="1"/>
          </p:nvPr>
        </p:nvSpPr>
        <p:spPr>
          <a:xfrm>
            <a:off x="454025" y="1743075"/>
            <a:ext cx="4038600" cy="3543300"/>
          </a:xfrm>
        </p:spPr>
        <p:txBody>
          <a:bodyPr/>
          <a:lstStyle/>
          <a:p>
            <a:r>
              <a:rPr lang="fi-FI" sz="2400" dirty="0" smtClean="0">
                <a:cs typeface="Times New Roman" pitchFamily="18" charset="0"/>
              </a:rPr>
              <a:t>Kontissa kuorman painojakauma tulee olla maksimissaan 60 % kontin ensimmäisellä puolikkaalla ja minimissään 40 % toisella puolikkaalla</a:t>
            </a:r>
          </a:p>
          <a:p>
            <a:r>
              <a:rPr lang="fi-FI" sz="2400" dirty="0" smtClean="0">
                <a:cs typeface="Times New Roman" pitchFamily="18" charset="0"/>
              </a:rPr>
              <a:t>Kuormausohjeet esittävät myös, että kuorman painopisteen tulee olla mahdollisimman alhaalla.  </a:t>
            </a:r>
          </a:p>
          <a:p>
            <a:pPr marL="0" indent="0">
              <a:buNone/>
            </a:pPr>
            <a:endParaRPr lang="en-US" sz="2400" dirty="0" smtClean="0">
              <a:cs typeface="Times New Roman" pitchFamily="18" charset="0"/>
            </a:endParaRPr>
          </a:p>
        </p:txBody>
      </p:sp>
      <p:grpSp>
        <p:nvGrpSpPr>
          <p:cNvPr id="59394" name="Group 3"/>
          <p:cNvGrpSpPr>
            <a:grpSpLocks/>
          </p:cNvGrpSpPr>
          <p:nvPr/>
        </p:nvGrpSpPr>
        <p:grpSpPr bwMode="auto">
          <a:xfrm>
            <a:off x="4787900" y="1843088"/>
            <a:ext cx="3594100" cy="1968500"/>
            <a:chOff x="1418" y="1797"/>
            <a:chExt cx="4507" cy="3192"/>
          </a:xfrm>
        </p:grpSpPr>
        <p:pic>
          <p:nvPicPr>
            <p:cNvPr id="59397" name="Picture 4" descr="images28519_Bai-container-1"/>
            <p:cNvPicPr>
              <a:picLocks noChangeAspect="1" noChangeArrowheads="1"/>
            </p:cNvPicPr>
            <p:nvPr/>
          </p:nvPicPr>
          <p:blipFill>
            <a:blip r:embed="rId3"/>
            <a:srcRect/>
            <a:stretch>
              <a:fillRect/>
            </a:stretch>
          </p:blipFill>
          <p:spPr bwMode="auto">
            <a:xfrm>
              <a:off x="1418" y="1797"/>
              <a:ext cx="4507" cy="3192"/>
            </a:xfrm>
            <a:prstGeom prst="rect">
              <a:avLst/>
            </a:prstGeom>
            <a:noFill/>
            <a:ln w="25400">
              <a:solidFill>
                <a:srgbClr val="000080"/>
              </a:solidFill>
              <a:miter lim="800000"/>
              <a:headEnd/>
              <a:tailEnd/>
            </a:ln>
          </p:spPr>
        </p:pic>
        <p:grpSp>
          <p:nvGrpSpPr>
            <p:cNvPr id="59398" name="Group 5"/>
            <p:cNvGrpSpPr>
              <a:grpSpLocks/>
            </p:cNvGrpSpPr>
            <p:nvPr/>
          </p:nvGrpSpPr>
          <p:grpSpPr bwMode="auto">
            <a:xfrm>
              <a:off x="1549" y="1873"/>
              <a:ext cx="3515" cy="2882"/>
              <a:chOff x="1549" y="1873"/>
              <a:chExt cx="3515" cy="2882"/>
            </a:xfrm>
          </p:grpSpPr>
          <p:grpSp>
            <p:nvGrpSpPr>
              <p:cNvPr id="59399" name="Group 6"/>
              <p:cNvGrpSpPr>
                <a:grpSpLocks/>
              </p:cNvGrpSpPr>
              <p:nvPr/>
            </p:nvGrpSpPr>
            <p:grpSpPr bwMode="auto">
              <a:xfrm>
                <a:off x="3534" y="1873"/>
                <a:ext cx="15" cy="2882"/>
                <a:chOff x="3937" y="1597"/>
                <a:chExt cx="15" cy="2882"/>
              </a:xfrm>
            </p:grpSpPr>
            <p:sp>
              <p:nvSpPr>
                <p:cNvPr id="59402" name="Line 7"/>
                <p:cNvSpPr>
                  <a:spLocks noChangeShapeType="1"/>
                </p:cNvSpPr>
                <p:nvPr/>
              </p:nvSpPr>
              <p:spPr bwMode="auto">
                <a:xfrm>
                  <a:off x="3952" y="1599"/>
                  <a:ext cx="0" cy="2880"/>
                </a:xfrm>
                <a:prstGeom prst="line">
                  <a:avLst/>
                </a:prstGeom>
                <a:noFill/>
                <a:ln w="38100">
                  <a:solidFill>
                    <a:srgbClr val="969696"/>
                  </a:solidFill>
                  <a:round/>
                  <a:headEnd/>
                  <a:tailEnd/>
                </a:ln>
              </p:spPr>
              <p:txBody>
                <a:bodyPr/>
                <a:lstStyle/>
                <a:p>
                  <a:endParaRPr lang="fi-FI"/>
                </a:p>
              </p:txBody>
            </p:sp>
            <p:sp>
              <p:nvSpPr>
                <p:cNvPr id="59403" name="Line 8"/>
                <p:cNvSpPr>
                  <a:spLocks noChangeShapeType="1"/>
                </p:cNvSpPr>
                <p:nvPr/>
              </p:nvSpPr>
              <p:spPr bwMode="auto">
                <a:xfrm>
                  <a:off x="3937" y="1597"/>
                  <a:ext cx="0" cy="2880"/>
                </a:xfrm>
                <a:prstGeom prst="line">
                  <a:avLst/>
                </a:prstGeom>
                <a:noFill/>
                <a:ln w="38100">
                  <a:solidFill>
                    <a:srgbClr val="FF6600"/>
                  </a:solidFill>
                  <a:round/>
                  <a:headEnd/>
                  <a:tailEnd/>
                </a:ln>
              </p:spPr>
              <p:txBody>
                <a:bodyPr/>
                <a:lstStyle/>
                <a:p>
                  <a:endParaRPr lang="fi-FI"/>
                </a:p>
              </p:txBody>
            </p:sp>
          </p:grpSp>
          <p:sp>
            <p:nvSpPr>
              <p:cNvPr id="15" name="Text Box 9"/>
              <p:cNvSpPr txBox="1">
                <a:spLocks noChangeArrowheads="1"/>
              </p:cNvSpPr>
              <p:nvPr/>
            </p:nvSpPr>
            <p:spPr bwMode="auto">
              <a:xfrm>
                <a:off x="3263" y="2605"/>
                <a:ext cx="1756" cy="1081"/>
              </a:xfrm>
              <a:prstGeom prst="rect">
                <a:avLst/>
              </a:prstGeom>
              <a:noFill/>
              <a:ln>
                <a:noFill/>
              </a:ln>
              <a:extLst/>
            </p:spPr>
            <p:txBody>
              <a:bodyPr/>
              <a:lstStyle/>
              <a:p>
                <a:pPr algn="ctr">
                  <a:defRPr/>
                </a:pPr>
                <a:r>
                  <a:rPr lang="sv-SE" sz="2800" b="1" dirty="0">
                    <a:solidFill>
                      <a:srgbClr val="FF6600"/>
                    </a:solidFill>
                    <a:effectLst>
                      <a:outerShdw blurRad="38100" dist="38100" dir="2700000" algn="tl">
                        <a:srgbClr val="C0C0C0"/>
                      </a:outerShdw>
                    </a:effectLst>
                  </a:rPr>
                  <a:t>    60%</a:t>
                </a:r>
                <a:endParaRPr lang="sv-SE" sz="1800" dirty="0"/>
              </a:p>
            </p:txBody>
          </p:sp>
          <p:sp>
            <p:nvSpPr>
              <p:cNvPr id="16" name="Text Box 10"/>
              <p:cNvSpPr txBox="1">
                <a:spLocks noChangeArrowheads="1"/>
              </p:cNvSpPr>
              <p:nvPr/>
            </p:nvSpPr>
            <p:spPr bwMode="auto">
              <a:xfrm>
                <a:off x="1549" y="2574"/>
                <a:ext cx="1800" cy="1079"/>
              </a:xfrm>
              <a:prstGeom prst="rect">
                <a:avLst/>
              </a:prstGeom>
              <a:noFill/>
              <a:ln>
                <a:noFill/>
              </a:ln>
              <a:extLst/>
            </p:spPr>
            <p:txBody>
              <a:bodyPr/>
              <a:lstStyle/>
              <a:p>
                <a:pPr algn="ctr">
                  <a:defRPr/>
                </a:pPr>
                <a:r>
                  <a:rPr lang="sv-SE" sz="2800" b="1" dirty="0">
                    <a:solidFill>
                      <a:srgbClr val="FF6600"/>
                    </a:solidFill>
                    <a:effectLst>
                      <a:outerShdw blurRad="38100" dist="38100" dir="2700000" algn="tl">
                        <a:srgbClr val="C0C0C0"/>
                      </a:outerShdw>
                    </a:effectLst>
                  </a:rPr>
                  <a:t> 40%</a:t>
                </a:r>
                <a:endParaRPr lang="sv-SE" sz="1800" dirty="0"/>
              </a:p>
            </p:txBody>
          </p:sp>
        </p:grpSp>
      </p:grpSp>
      <p:sp>
        <p:nvSpPr>
          <p:cNvPr id="13" name="Otsikko 1"/>
          <p:cNvSpPr>
            <a:spLocks noGrp="1"/>
          </p:cNvSpPr>
          <p:nvPr>
            <p:ph type="title"/>
          </p:nvPr>
        </p:nvSpPr>
        <p:spPr/>
        <p:txBody>
          <a:bodyPr wrap="square" numCol="1" anchorCtr="0" compatLnSpc="1">
            <a:prstTxWarp prst="textNoShape">
              <a:avLst/>
            </a:prstTxWarp>
          </a:bodyPr>
          <a:lstStyle/>
          <a:p>
            <a:pPr eaLnBrk="1" hangingPunct="1">
              <a:defRPr/>
            </a:pPr>
            <a:r>
              <a:rPr lang="fi-FI" sz="3200" smtClean="0"/>
              <a:t>Kuormanvarmistus rautatiekuljetuksissa </a:t>
            </a:r>
            <a:r>
              <a:rPr lang="en-US" sz="3600" smtClean="0"/>
              <a:t/>
            </a:r>
            <a:br>
              <a:rPr lang="en-US" sz="3600" smtClean="0"/>
            </a:br>
            <a:r>
              <a:rPr lang="fi-FI" sz="2500" b="1" smtClean="0"/>
              <a:t>Kuorman painon jakautuminen kontissa</a:t>
            </a:r>
            <a:r>
              <a:rPr lang="en-US" sz="2500" b="1" smtClean="0"/>
              <a:t> </a:t>
            </a:r>
          </a:p>
        </p:txBody>
      </p:sp>
      <p:sp>
        <p:nvSpPr>
          <p:cNvPr id="59396" name="textruta 5"/>
          <p:cNvSpPr txBox="1">
            <a:spLocks noChangeArrowheads="1"/>
          </p:cNvSpPr>
          <p:nvPr/>
        </p:nvSpPr>
        <p:spPr bwMode="auto">
          <a:xfrm>
            <a:off x="6742113" y="190500"/>
            <a:ext cx="2211387" cy="307975"/>
          </a:xfrm>
          <a:prstGeom prst="rect">
            <a:avLst/>
          </a:prstGeom>
          <a:noFill/>
          <a:ln w="9525">
            <a:noFill/>
            <a:miter lim="800000"/>
            <a:headEnd/>
            <a:tailEnd/>
          </a:ln>
        </p:spPr>
        <p:txBody>
          <a:bodyPr>
            <a:spAutoFit/>
          </a:bodyPr>
          <a:lstStyle/>
          <a:p>
            <a:pPr algn="ctr"/>
            <a:r>
              <a:rPr lang="fi-FI" sz="1400">
                <a:solidFill>
                  <a:schemeClr val="tx2"/>
                </a:solidFill>
              </a:rPr>
              <a:t>Rautatiekuljetus dia </a:t>
            </a:r>
            <a:fld id="{D1CA2F0A-9D65-49C9-A82C-8D27034FAE1F}" type="slidenum">
              <a:rPr lang="fi-FI" sz="1400">
                <a:solidFill>
                  <a:schemeClr val="tx2"/>
                </a:solidFill>
              </a:rPr>
              <a:pPr algn="ctr"/>
              <a:t>17</a:t>
            </a:fld>
            <a:endParaRPr lang="fi-FI" sz="1400">
              <a:solidFill>
                <a:schemeClr val="tx2"/>
              </a:solidFill>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3"/>
          <p:cNvSpPr>
            <a:spLocks noGrp="1"/>
          </p:cNvSpPr>
          <p:nvPr>
            <p:ph idx="1"/>
          </p:nvPr>
        </p:nvSpPr>
        <p:spPr>
          <a:xfrm>
            <a:off x="468313" y="1557338"/>
            <a:ext cx="4659312" cy="4486275"/>
          </a:xfrm>
        </p:spPr>
        <p:txBody>
          <a:bodyPr/>
          <a:lstStyle/>
          <a:p>
            <a:pPr marL="0" indent="0" eaLnBrk="1" hangingPunct="1">
              <a:buFont typeface="Arial" charset="0"/>
              <a:buNone/>
            </a:pPr>
            <a:r>
              <a:rPr lang="fi-FI" sz="2000" b="1" smtClean="0"/>
              <a:t>Kuormanvarmistuksen menetelmiä:</a:t>
            </a:r>
          </a:p>
          <a:p>
            <a:pPr lvl="1" eaLnBrk="1" hangingPunct="1"/>
            <a:r>
              <a:rPr lang="fi-FI" smtClean="0"/>
              <a:t>Tuenta</a:t>
            </a:r>
          </a:p>
          <a:p>
            <a:pPr lvl="1" eaLnBrk="1" hangingPunct="1"/>
            <a:r>
              <a:rPr lang="fi-FI" smtClean="0"/>
              <a:t>Lukitseminen</a:t>
            </a:r>
          </a:p>
          <a:p>
            <a:pPr lvl="1" eaLnBrk="1" hangingPunct="1"/>
            <a:r>
              <a:rPr lang="fi-FI" smtClean="0"/>
              <a:t>Sidonta</a:t>
            </a:r>
          </a:p>
          <a:p>
            <a:pPr lvl="2" indent="-285750" eaLnBrk="1" hangingPunct="1">
              <a:buFont typeface="Arial" charset="0"/>
              <a:buChar char="–"/>
            </a:pPr>
            <a:r>
              <a:rPr lang="fi-FI" sz="2000" smtClean="0"/>
              <a:t>Ylitsesidonta (kitkasidonta standardissa)</a:t>
            </a:r>
          </a:p>
          <a:p>
            <a:pPr lvl="2" indent="-285750" eaLnBrk="1" hangingPunct="1">
              <a:buFont typeface="Arial" charset="0"/>
              <a:buChar char="–"/>
            </a:pPr>
            <a:r>
              <a:rPr lang="fi-FI" sz="2000" smtClean="0"/>
              <a:t>Silmukkasidonta</a:t>
            </a:r>
          </a:p>
          <a:p>
            <a:pPr lvl="2" indent="-285750" eaLnBrk="1" hangingPunct="1">
              <a:buFont typeface="Arial" charset="0"/>
              <a:buChar char="–"/>
            </a:pPr>
            <a:r>
              <a:rPr lang="fi-FI" sz="2000" smtClean="0"/>
              <a:t>Valjassidonta</a:t>
            </a:r>
          </a:p>
          <a:p>
            <a:pPr lvl="2" indent="-285750" eaLnBrk="1" hangingPunct="1">
              <a:buFont typeface="Arial" charset="0"/>
              <a:buChar char="–"/>
            </a:pPr>
            <a:r>
              <a:rPr lang="fi-FI" sz="2000" smtClean="0"/>
              <a:t>Suora-/ristikkäissidonta</a:t>
            </a:r>
          </a:p>
          <a:p>
            <a:pPr lvl="2" indent="-285750" eaLnBrk="1" hangingPunct="1">
              <a:buFont typeface="Arial" charset="0"/>
              <a:buNone/>
            </a:pPr>
            <a:endParaRPr lang="en-GB" sz="1000" smtClean="0"/>
          </a:p>
          <a:p>
            <a:pPr marL="0" indent="0" eaLnBrk="1" hangingPunct="1">
              <a:buFont typeface="Arial" charset="0"/>
              <a:buNone/>
            </a:pPr>
            <a:r>
              <a:rPr lang="fi-FI" sz="2000" smtClean="0"/>
              <a:t>Kuormanvarmistusmenetelmien tulee taata, että kuorma pysyy varmistettuna kuljetusketjun kaikissa vaiheissa (maantiekuljetus, terminaalivaihe, rautatiekuljetus).</a:t>
            </a:r>
          </a:p>
          <a:p>
            <a:pPr marL="0" indent="0" eaLnBrk="1" hangingPunct="1">
              <a:buFont typeface="Arial" charset="0"/>
              <a:buChar char="–"/>
            </a:pPr>
            <a:endParaRPr lang="fi-FI" sz="2000" smtClean="0"/>
          </a:p>
        </p:txBody>
      </p:sp>
      <p:sp>
        <p:nvSpPr>
          <p:cNvPr id="61442" name="textruta 5"/>
          <p:cNvSpPr txBox="1">
            <a:spLocks noChangeArrowheads="1"/>
          </p:cNvSpPr>
          <p:nvPr/>
        </p:nvSpPr>
        <p:spPr bwMode="auto">
          <a:xfrm>
            <a:off x="7667625" y="115888"/>
            <a:ext cx="1368425" cy="307975"/>
          </a:xfrm>
          <a:prstGeom prst="rect">
            <a:avLst/>
          </a:prstGeom>
          <a:noFill/>
          <a:ln w="9525">
            <a:noFill/>
            <a:miter lim="800000"/>
            <a:headEnd/>
            <a:tailEnd/>
          </a:ln>
        </p:spPr>
        <p:txBody>
          <a:bodyPr>
            <a:spAutoFit/>
          </a:bodyPr>
          <a:lstStyle/>
          <a:p>
            <a:pPr algn="ctr"/>
            <a:r>
              <a:rPr lang="en-GB" sz="1400">
                <a:solidFill>
                  <a:schemeClr val="tx2"/>
                </a:solidFill>
              </a:rPr>
              <a:t>Slide Rail </a:t>
            </a:r>
            <a:fld id="{4055EE61-4742-4408-8FD0-37CEBBAC47C3}" type="slidenum">
              <a:rPr lang="en-GB" sz="1400">
                <a:solidFill>
                  <a:schemeClr val="tx2"/>
                </a:solidFill>
              </a:rPr>
              <a:pPr algn="ctr"/>
              <a:t>18</a:t>
            </a:fld>
            <a:endParaRPr lang="en-GB" sz="1400">
              <a:solidFill>
                <a:schemeClr val="tx2"/>
              </a:solidFill>
            </a:endParaRPr>
          </a:p>
        </p:txBody>
      </p:sp>
      <p:pic>
        <p:nvPicPr>
          <p:cNvPr id="61443" name="Picture 10"/>
          <p:cNvPicPr>
            <a:picLocks noChangeAspect="1" noChangeArrowheads="1"/>
          </p:cNvPicPr>
          <p:nvPr/>
        </p:nvPicPr>
        <p:blipFill>
          <a:blip r:embed="rId3"/>
          <a:srcRect/>
          <a:stretch>
            <a:fillRect/>
          </a:stretch>
        </p:blipFill>
        <p:spPr bwMode="auto">
          <a:xfrm>
            <a:off x="5246688" y="2052638"/>
            <a:ext cx="1125537" cy="1100137"/>
          </a:xfrm>
          <a:prstGeom prst="rect">
            <a:avLst/>
          </a:prstGeom>
          <a:noFill/>
          <a:ln w="9525">
            <a:noFill/>
            <a:miter lim="800000"/>
            <a:headEnd/>
            <a:tailEnd/>
          </a:ln>
        </p:spPr>
      </p:pic>
      <p:sp>
        <p:nvSpPr>
          <p:cNvPr id="50" name="Otsikko 1"/>
          <p:cNvSpPr>
            <a:spLocks noGrp="1"/>
          </p:cNvSpPr>
          <p:nvPr>
            <p:ph type="title"/>
          </p:nvPr>
        </p:nvSpPr>
        <p:spPr/>
        <p:txBody>
          <a:bodyPr wrap="square" numCol="1" anchorCtr="0" compatLnSpc="1">
            <a:prstTxWarp prst="textNoShape">
              <a:avLst/>
            </a:prstTxWarp>
          </a:bodyPr>
          <a:lstStyle/>
          <a:p>
            <a:pPr eaLnBrk="1" hangingPunct="1">
              <a:defRPr/>
            </a:pPr>
            <a:r>
              <a:rPr lang="fi-FI" sz="3200" smtClean="0"/>
              <a:t>Kuormanvarmistus rautatiekuljetuksissa </a:t>
            </a:r>
            <a:br>
              <a:rPr lang="fi-FI" sz="3200" smtClean="0"/>
            </a:br>
            <a:r>
              <a:rPr lang="fi-FI" sz="2500" b="1" smtClean="0"/>
              <a:t>Kuormanvarmistusmenetelmiä</a:t>
            </a:r>
          </a:p>
        </p:txBody>
      </p:sp>
      <p:pic>
        <p:nvPicPr>
          <p:cNvPr id="61445" name="Picture 47"/>
          <p:cNvPicPr>
            <a:picLocks noChangeAspect="1" noChangeArrowheads="1"/>
          </p:cNvPicPr>
          <p:nvPr/>
        </p:nvPicPr>
        <p:blipFill>
          <a:blip r:embed="rId4"/>
          <a:srcRect/>
          <a:stretch>
            <a:fillRect/>
          </a:stretch>
        </p:blipFill>
        <p:spPr bwMode="auto">
          <a:xfrm>
            <a:off x="5157788" y="3314700"/>
            <a:ext cx="3762375" cy="2341563"/>
          </a:xfrm>
          <a:prstGeom prst="rect">
            <a:avLst/>
          </a:prstGeom>
          <a:noFill/>
          <a:ln w="9525">
            <a:noFill/>
            <a:miter lim="800000"/>
            <a:headEnd/>
            <a:tailEnd/>
          </a:ln>
        </p:spPr>
      </p:pic>
      <p:sp>
        <p:nvSpPr>
          <p:cNvPr id="61446" name="textruta 5"/>
          <p:cNvSpPr txBox="1">
            <a:spLocks noChangeArrowheads="1"/>
          </p:cNvSpPr>
          <p:nvPr/>
        </p:nvSpPr>
        <p:spPr bwMode="auto">
          <a:xfrm>
            <a:off x="5445125" y="211138"/>
            <a:ext cx="2212975" cy="307975"/>
          </a:xfrm>
          <a:prstGeom prst="rect">
            <a:avLst/>
          </a:prstGeom>
          <a:noFill/>
          <a:ln w="9525">
            <a:noFill/>
            <a:miter lim="800000"/>
            <a:headEnd/>
            <a:tailEnd/>
          </a:ln>
        </p:spPr>
        <p:txBody>
          <a:bodyPr>
            <a:spAutoFit/>
          </a:bodyPr>
          <a:lstStyle/>
          <a:p>
            <a:pPr algn="ctr"/>
            <a:r>
              <a:rPr lang="fi-FI" sz="1400">
                <a:solidFill>
                  <a:schemeClr val="tx2"/>
                </a:solidFill>
              </a:rPr>
              <a:t>Rautatiekuljetus dia </a:t>
            </a:r>
            <a:fld id="{E45CB5F4-9A8A-4D98-93D0-C63D1909EA4C}" type="slidenum">
              <a:rPr lang="fi-FI" sz="1400">
                <a:solidFill>
                  <a:schemeClr val="tx2"/>
                </a:solidFill>
              </a:rPr>
              <a:pPr algn="ctr"/>
              <a:t>18</a:t>
            </a:fld>
            <a:endParaRPr lang="fi-FI" sz="1400">
              <a:solidFill>
                <a:schemeClr val="tx2"/>
              </a:solidFill>
            </a:endParaRPr>
          </a:p>
        </p:txBody>
      </p:sp>
      <p:grpSp>
        <p:nvGrpSpPr>
          <p:cNvPr id="61447" name="Group 10"/>
          <p:cNvGrpSpPr>
            <a:grpSpLocks noChangeAspect="1"/>
          </p:cNvGrpSpPr>
          <p:nvPr/>
        </p:nvGrpSpPr>
        <p:grpSpPr bwMode="auto">
          <a:xfrm>
            <a:off x="6569075" y="1890713"/>
            <a:ext cx="2255838" cy="1387475"/>
            <a:chOff x="4138" y="1191"/>
            <a:chExt cx="1421" cy="874"/>
          </a:xfrm>
        </p:grpSpPr>
        <p:sp>
          <p:nvSpPr>
            <p:cNvPr id="61448" name="AutoShape 9"/>
            <p:cNvSpPr>
              <a:spLocks noChangeAspect="1" noChangeArrowheads="1" noTextEdit="1"/>
            </p:cNvSpPr>
            <p:nvPr/>
          </p:nvSpPr>
          <p:spPr bwMode="auto">
            <a:xfrm>
              <a:off x="4138" y="1191"/>
              <a:ext cx="1421" cy="873"/>
            </a:xfrm>
            <a:prstGeom prst="rect">
              <a:avLst/>
            </a:prstGeom>
            <a:noFill/>
            <a:ln w="9525">
              <a:noFill/>
              <a:miter lim="800000"/>
              <a:headEnd/>
              <a:tailEnd/>
            </a:ln>
          </p:spPr>
          <p:txBody>
            <a:bodyPr/>
            <a:lstStyle/>
            <a:p>
              <a:endParaRPr lang="fi-FI"/>
            </a:p>
          </p:txBody>
        </p:sp>
        <p:pic>
          <p:nvPicPr>
            <p:cNvPr id="61449" name="Picture 11"/>
            <p:cNvPicPr>
              <a:picLocks noChangeAspect="1" noChangeArrowheads="1"/>
            </p:cNvPicPr>
            <p:nvPr/>
          </p:nvPicPr>
          <p:blipFill>
            <a:blip r:embed="rId5"/>
            <a:srcRect/>
            <a:stretch>
              <a:fillRect/>
            </a:stretch>
          </p:blipFill>
          <p:spPr bwMode="auto">
            <a:xfrm>
              <a:off x="4138" y="1415"/>
              <a:ext cx="1410" cy="650"/>
            </a:xfrm>
            <a:prstGeom prst="rect">
              <a:avLst/>
            </a:prstGeom>
            <a:noFill/>
            <a:ln w="9525">
              <a:noFill/>
              <a:miter lim="800000"/>
              <a:headEnd/>
              <a:tailEnd/>
            </a:ln>
          </p:spPr>
        </p:pic>
        <p:grpSp>
          <p:nvGrpSpPr>
            <p:cNvPr id="61450" name="Group 22"/>
            <p:cNvGrpSpPr>
              <a:grpSpLocks/>
            </p:cNvGrpSpPr>
            <p:nvPr/>
          </p:nvGrpSpPr>
          <p:grpSpPr bwMode="auto">
            <a:xfrm>
              <a:off x="5227" y="1543"/>
              <a:ext cx="257" cy="287"/>
              <a:chOff x="5227" y="1543"/>
              <a:chExt cx="257" cy="287"/>
            </a:xfrm>
          </p:grpSpPr>
          <p:sp>
            <p:nvSpPr>
              <p:cNvPr id="61529" name="Rectangle 12"/>
              <p:cNvSpPr>
                <a:spLocks noChangeArrowheads="1"/>
              </p:cNvSpPr>
              <p:nvPr/>
            </p:nvSpPr>
            <p:spPr bwMode="auto">
              <a:xfrm>
                <a:off x="5238" y="1552"/>
                <a:ext cx="235" cy="236"/>
              </a:xfrm>
              <a:prstGeom prst="rect">
                <a:avLst/>
              </a:prstGeom>
              <a:solidFill>
                <a:srgbClr val="FFCC99"/>
              </a:solidFill>
              <a:ln w="9525">
                <a:noFill/>
                <a:miter lim="800000"/>
                <a:headEnd/>
                <a:tailEnd/>
              </a:ln>
            </p:spPr>
            <p:txBody>
              <a:bodyPr/>
              <a:lstStyle/>
              <a:p>
                <a:endParaRPr lang="fi-FI"/>
              </a:p>
            </p:txBody>
          </p:sp>
          <p:sp>
            <p:nvSpPr>
              <p:cNvPr id="61530" name="Rectangle 13"/>
              <p:cNvSpPr>
                <a:spLocks noChangeArrowheads="1"/>
              </p:cNvSpPr>
              <p:nvPr/>
            </p:nvSpPr>
            <p:spPr bwMode="auto">
              <a:xfrm>
                <a:off x="5238" y="1552"/>
                <a:ext cx="235" cy="236"/>
              </a:xfrm>
              <a:prstGeom prst="rect">
                <a:avLst/>
              </a:prstGeom>
              <a:noFill/>
              <a:ln w="4763" cap="rnd">
                <a:solidFill>
                  <a:srgbClr val="000000"/>
                </a:solidFill>
                <a:miter lim="800000"/>
                <a:headEnd/>
                <a:tailEnd/>
              </a:ln>
            </p:spPr>
            <p:txBody>
              <a:bodyPr/>
              <a:lstStyle/>
              <a:p>
                <a:endParaRPr lang="fi-FI"/>
              </a:p>
            </p:txBody>
          </p:sp>
          <p:sp>
            <p:nvSpPr>
              <p:cNvPr id="61531" name="Freeform 14"/>
              <p:cNvSpPr>
                <a:spLocks noEditPoints="1"/>
              </p:cNvSpPr>
              <p:nvPr/>
            </p:nvSpPr>
            <p:spPr bwMode="auto">
              <a:xfrm>
                <a:off x="5227" y="1788"/>
                <a:ext cx="257" cy="42"/>
              </a:xfrm>
              <a:custGeom>
                <a:avLst/>
                <a:gdLst>
                  <a:gd name="T0" fmla="*/ 257 w 257"/>
                  <a:gd name="T1" fmla="*/ 0 h 42"/>
                  <a:gd name="T2" fmla="*/ 0 w 257"/>
                  <a:gd name="T3" fmla="*/ 0 h 42"/>
                  <a:gd name="T4" fmla="*/ 0 w 257"/>
                  <a:gd name="T5" fmla="*/ 42 h 42"/>
                  <a:gd name="T6" fmla="*/ 257 w 257"/>
                  <a:gd name="T7" fmla="*/ 42 h 42"/>
                  <a:gd name="T8" fmla="*/ 257 w 257"/>
                  <a:gd name="T9" fmla="*/ 0 h 42"/>
                  <a:gd name="T10" fmla="*/ 250 w 257"/>
                  <a:gd name="T11" fmla="*/ 12 h 42"/>
                  <a:gd name="T12" fmla="*/ 132 w 257"/>
                  <a:gd name="T13" fmla="*/ 12 h 42"/>
                  <a:gd name="T14" fmla="*/ 132 w 257"/>
                  <a:gd name="T15" fmla="*/ 31 h 42"/>
                  <a:gd name="T16" fmla="*/ 250 w 257"/>
                  <a:gd name="T17" fmla="*/ 31 h 42"/>
                  <a:gd name="T18" fmla="*/ 250 w 257"/>
                  <a:gd name="T19" fmla="*/ 12 h 42"/>
                  <a:gd name="T20" fmla="*/ 125 w 257"/>
                  <a:gd name="T21" fmla="*/ 12 h 42"/>
                  <a:gd name="T22" fmla="*/ 8 w 257"/>
                  <a:gd name="T23" fmla="*/ 12 h 42"/>
                  <a:gd name="T24" fmla="*/ 8 w 257"/>
                  <a:gd name="T25" fmla="*/ 31 h 42"/>
                  <a:gd name="T26" fmla="*/ 125 w 257"/>
                  <a:gd name="T27" fmla="*/ 31 h 42"/>
                  <a:gd name="T28" fmla="*/ 125 w 257"/>
                  <a:gd name="T29" fmla="*/ 12 h 4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57"/>
                  <a:gd name="T46" fmla="*/ 0 h 42"/>
                  <a:gd name="T47" fmla="*/ 257 w 257"/>
                  <a:gd name="T48" fmla="*/ 42 h 4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57" h="42">
                    <a:moveTo>
                      <a:pt x="257" y="0"/>
                    </a:moveTo>
                    <a:lnTo>
                      <a:pt x="0" y="0"/>
                    </a:lnTo>
                    <a:lnTo>
                      <a:pt x="0" y="42"/>
                    </a:lnTo>
                    <a:lnTo>
                      <a:pt x="257" y="42"/>
                    </a:lnTo>
                    <a:lnTo>
                      <a:pt x="257" y="0"/>
                    </a:lnTo>
                    <a:close/>
                    <a:moveTo>
                      <a:pt x="250" y="12"/>
                    </a:moveTo>
                    <a:lnTo>
                      <a:pt x="132" y="12"/>
                    </a:lnTo>
                    <a:lnTo>
                      <a:pt x="132" y="31"/>
                    </a:lnTo>
                    <a:lnTo>
                      <a:pt x="250" y="31"/>
                    </a:lnTo>
                    <a:lnTo>
                      <a:pt x="250" y="12"/>
                    </a:lnTo>
                    <a:close/>
                    <a:moveTo>
                      <a:pt x="125" y="12"/>
                    </a:moveTo>
                    <a:lnTo>
                      <a:pt x="8" y="12"/>
                    </a:lnTo>
                    <a:lnTo>
                      <a:pt x="8" y="31"/>
                    </a:lnTo>
                    <a:lnTo>
                      <a:pt x="125" y="31"/>
                    </a:lnTo>
                    <a:lnTo>
                      <a:pt x="125" y="12"/>
                    </a:lnTo>
                    <a:close/>
                  </a:path>
                </a:pathLst>
              </a:custGeom>
              <a:solidFill>
                <a:srgbClr val="CC6633"/>
              </a:solidFill>
              <a:ln w="9525">
                <a:noFill/>
                <a:round/>
                <a:headEnd/>
                <a:tailEnd/>
              </a:ln>
            </p:spPr>
            <p:txBody>
              <a:bodyPr/>
              <a:lstStyle/>
              <a:p>
                <a:endParaRPr lang="fi-FI"/>
              </a:p>
            </p:txBody>
          </p:sp>
          <p:sp>
            <p:nvSpPr>
              <p:cNvPr id="61532" name="Rectangle 15"/>
              <p:cNvSpPr>
                <a:spLocks noChangeArrowheads="1"/>
              </p:cNvSpPr>
              <p:nvPr/>
            </p:nvSpPr>
            <p:spPr bwMode="auto">
              <a:xfrm>
                <a:off x="5227" y="1788"/>
                <a:ext cx="257" cy="42"/>
              </a:xfrm>
              <a:prstGeom prst="rect">
                <a:avLst/>
              </a:prstGeom>
              <a:noFill/>
              <a:ln w="4763" cap="rnd">
                <a:solidFill>
                  <a:srgbClr val="000000"/>
                </a:solidFill>
                <a:miter lim="800000"/>
                <a:headEnd/>
                <a:tailEnd/>
              </a:ln>
            </p:spPr>
            <p:txBody>
              <a:bodyPr/>
              <a:lstStyle/>
              <a:p>
                <a:endParaRPr lang="fi-FI"/>
              </a:p>
            </p:txBody>
          </p:sp>
          <p:sp>
            <p:nvSpPr>
              <p:cNvPr id="61533" name="Rectangle 16"/>
              <p:cNvSpPr>
                <a:spLocks noChangeArrowheads="1"/>
              </p:cNvSpPr>
              <p:nvPr/>
            </p:nvSpPr>
            <p:spPr bwMode="auto">
              <a:xfrm>
                <a:off x="5359" y="1800"/>
                <a:ext cx="118" cy="19"/>
              </a:xfrm>
              <a:prstGeom prst="rect">
                <a:avLst/>
              </a:prstGeom>
              <a:noFill/>
              <a:ln w="4763" cap="rnd">
                <a:solidFill>
                  <a:srgbClr val="000000"/>
                </a:solidFill>
                <a:miter lim="800000"/>
                <a:headEnd/>
                <a:tailEnd/>
              </a:ln>
            </p:spPr>
            <p:txBody>
              <a:bodyPr/>
              <a:lstStyle/>
              <a:p>
                <a:endParaRPr lang="fi-FI"/>
              </a:p>
            </p:txBody>
          </p:sp>
          <p:sp>
            <p:nvSpPr>
              <p:cNvPr id="61534" name="Rectangle 17"/>
              <p:cNvSpPr>
                <a:spLocks noChangeArrowheads="1"/>
              </p:cNvSpPr>
              <p:nvPr/>
            </p:nvSpPr>
            <p:spPr bwMode="auto">
              <a:xfrm>
                <a:off x="5235" y="1800"/>
                <a:ext cx="117" cy="19"/>
              </a:xfrm>
              <a:prstGeom prst="rect">
                <a:avLst/>
              </a:prstGeom>
              <a:noFill/>
              <a:ln w="4763" cap="rnd">
                <a:solidFill>
                  <a:srgbClr val="000000"/>
                </a:solidFill>
                <a:miter lim="800000"/>
                <a:headEnd/>
                <a:tailEnd/>
              </a:ln>
            </p:spPr>
            <p:txBody>
              <a:bodyPr/>
              <a:lstStyle/>
              <a:p>
                <a:endParaRPr lang="fi-FI"/>
              </a:p>
            </p:txBody>
          </p:sp>
          <p:sp>
            <p:nvSpPr>
              <p:cNvPr id="61535" name="Rectangle 18"/>
              <p:cNvSpPr>
                <a:spLocks noChangeArrowheads="1"/>
              </p:cNvSpPr>
              <p:nvPr/>
            </p:nvSpPr>
            <p:spPr bwMode="auto">
              <a:xfrm>
                <a:off x="5350" y="1543"/>
                <a:ext cx="11" cy="245"/>
              </a:xfrm>
              <a:prstGeom prst="rect">
                <a:avLst/>
              </a:prstGeom>
              <a:solidFill>
                <a:srgbClr val="CCCCCC"/>
              </a:solidFill>
              <a:ln w="9525">
                <a:noFill/>
                <a:miter lim="800000"/>
                <a:headEnd/>
                <a:tailEnd/>
              </a:ln>
            </p:spPr>
            <p:txBody>
              <a:bodyPr/>
              <a:lstStyle/>
              <a:p>
                <a:endParaRPr lang="fi-FI"/>
              </a:p>
            </p:txBody>
          </p:sp>
          <p:sp>
            <p:nvSpPr>
              <p:cNvPr id="61536" name="Rectangle 19"/>
              <p:cNvSpPr>
                <a:spLocks noChangeArrowheads="1"/>
              </p:cNvSpPr>
              <p:nvPr/>
            </p:nvSpPr>
            <p:spPr bwMode="auto">
              <a:xfrm>
                <a:off x="5350" y="1543"/>
                <a:ext cx="11" cy="245"/>
              </a:xfrm>
              <a:prstGeom prst="rect">
                <a:avLst/>
              </a:prstGeom>
              <a:noFill/>
              <a:ln w="4763" cap="rnd">
                <a:solidFill>
                  <a:srgbClr val="000000"/>
                </a:solidFill>
                <a:miter lim="800000"/>
                <a:headEnd/>
                <a:tailEnd/>
              </a:ln>
            </p:spPr>
            <p:txBody>
              <a:bodyPr/>
              <a:lstStyle/>
              <a:p>
                <a:endParaRPr lang="fi-FI"/>
              </a:p>
            </p:txBody>
          </p:sp>
          <p:sp>
            <p:nvSpPr>
              <p:cNvPr id="61537" name="Rectangle 20"/>
              <p:cNvSpPr>
                <a:spLocks noChangeArrowheads="1"/>
              </p:cNvSpPr>
              <p:nvPr/>
            </p:nvSpPr>
            <p:spPr bwMode="auto">
              <a:xfrm>
                <a:off x="5232" y="1670"/>
                <a:ext cx="247" cy="17"/>
              </a:xfrm>
              <a:prstGeom prst="rect">
                <a:avLst/>
              </a:prstGeom>
              <a:solidFill>
                <a:srgbClr val="CCCCCC"/>
              </a:solidFill>
              <a:ln w="9525">
                <a:noFill/>
                <a:miter lim="800000"/>
                <a:headEnd/>
                <a:tailEnd/>
              </a:ln>
            </p:spPr>
            <p:txBody>
              <a:bodyPr/>
              <a:lstStyle/>
              <a:p>
                <a:endParaRPr lang="fi-FI"/>
              </a:p>
            </p:txBody>
          </p:sp>
          <p:sp>
            <p:nvSpPr>
              <p:cNvPr id="61538" name="Rectangle 21"/>
              <p:cNvSpPr>
                <a:spLocks noChangeArrowheads="1"/>
              </p:cNvSpPr>
              <p:nvPr/>
            </p:nvSpPr>
            <p:spPr bwMode="auto">
              <a:xfrm>
                <a:off x="5232" y="1670"/>
                <a:ext cx="247" cy="17"/>
              </a:xfrm>
              <a:prstGeom prst="rect">
                <a:avLst/>
              </a:prstGeom>
              <a:noFill/>
              <a:ln w="4763" cap="rnd">
                <a:solidFill>
                  <a:srgbClr val="000000"/>
                </a:solidFill>
                <a:miter lim="800000"/>
                <a:headEnd/>
                <a:tailEnd/>
              </a:ln>
            </p:spPr>
            <p:txBody>
              <a:bodyPr/>
              <a:lstStyle/>
              <a:p>
                <a:endParaRPr lang="fi-FI"/>
              </a:p>
            </p:txBody>
          </p:sp>
        </p:grpSp>
        <p:grpSp>
          <p:nvGrpSpPr>
            <p:cNvPr id="61451" name="Group 45"/>
            <p:cNvGrpSpPr>
              <a:grpSpLocks/>
            </p:cNvGrpSpPr>
            <p:nvPr/>
          </p:nvGrpSpPr>
          <p:grpSpPr bwMode="auto">
            <a:xfrm>
              <a:off x="4160" y="1492"/>
              <a:ext cx="111" cy="344"/>
              <a:chOff x="4160" y="1492"/>
              <a:chExt cx="111" cy="344"/>
            </a:xfrm>
          </p:grpSpPr>
          <p:sp>
            <p:nvSpPr>
              <p:cNvPr id="61507" name="Rectangle 23"/>
              <p:cNvSpPr>
                <a:spLocks noChangeArrowheads="1"/>
              </p:cNvSpPr>
              <p:nvPr/>
            </p:nvSpPr>
            <p:spPr bwMode="auto">
              <a:xfrm>
                <a:off x="4163" y="1492"/>
                <a:ext cx="15" cy="344"/>
              </a:xfrm>
              <a:prstGeom prst="rect">
                <a:avLst/>
              </a:prstGeom>
              <a:solidFill>
                <a:srgbClr val="FF9933"/>
              </a:solidFill>
              <a:ln w="9525">
                <a:noFill/>
                <a:miter lim="800000"/>
                <a:headEnd/>
                <a:tailEnd/>
              </a:ln>
            </p:spPr>
            <p:txBody>
              <a:bodyPr/>
              <a:lstStyle/>
              <a:p>
                <a:endParaRPr lang="fi-FI"/>
              </a:p>
            </p:txBody>
          </p:sp>
          <p:sp>
            <p:nvSpPr>
              <p:cNvPr id="61508" name="Rectangle 24"/>
              <p:cNvSpPr>
                <a:spLocks noChangeArrowheads="1"/>
              </p:cNvSpPr>
              <p:nvPr/>
            </p:nvSpPr>
            <p:spPr bwMode="auto">
              <a:xfrm>
                <a:off x="4163" y="1492"/>
                <a:ext cx="15" cy="344"/>
              </a:xfrm>
              <a:prstGeom prst="rect">
                <a:avLst/>
              </a:prstGeom>
              <a:noFill/>
              <a:ln w="3175" cap="rnd">
                <a:solidFill>
                  <a:srgbClr val="000000"/>
                </a:solidFill>
                <a:miter lim="800000"/>
                <a:headEnd/>
                <a:tailEnd/>
              </a:ln>
            </p:spPr>
            <p:txBody>
              <a:bodyPr/>
              <a:lstStyle/>
              <a:p>
                <a:endParaRPr lang="fi-FI"/>
              </a:p>
            </p:txBody>
          </p:sp>
          <p:sp>
            <p:nvSpPr>
              <p:cNvPr id="61509" name="Rectangle 25"/>
              <p:cNvSpPr>
                <a:spLocks noChangeArrowheads="1"/>
              </p:cNvSpPr>
              <p:nvPr/>
            </p:nvSpPr>
            <p:spPr bwMode="auto">
              <a:xfrm>
                <a:off x="4178" y="1492"/>
                <a:ext cx="15" cy="344"/>
              </a:xfrm>
              <a:prstGeom prst="rect">
                <a:avLst/>
              </a:prstGeom>
              <a:solidFill>
                <a:srgbClr val="FF9933"/>
              </a:solidFill>
              <a:ln w="9525">
                <a:noFill/>
                <a:miter lim="800000"/>
                <a:headEnd/>
                <a:tailEnd/>
              </a:ln>
            </p:spPr>
            <p:txBody>
              <a:bodyPr/>
              <a:lstStyle/>
              <a:p>
                <a:endParaRPr lang="fi-FI"/>
              </a:p>
            </p:txBody>
          </p:sp>
          <p:sp>
            <p:nvSpPr>
              <p:cNvPr id="61510" name="Rectangle 26"/>
              <p:cNvSpPr>
                <a:spLocks noChangeArrowheads="1"/>
              </p:cNvSpPr>
              <p:nvPr/>
            </p:nvSpPr>
            <p:spPr bwMode="auto">
              <a:xfrm>
                <a:off x="4178" y="1492"/>
                <a:ext cx="15" cy="344"/>
              </a:xfrm>
              <a:prstGeom prst="rect">
                <a:avLst/>
              </a:prstGeom>
              <a:noFill/>
              <a:ln w="3175" cap="rnd">
                <a:solidFill>
                  <a:srgbClr val="000000"/>
                </a:solidFill>
                <a:miter lim="800000"/>
                <a:headEnd/>
                <a:tailEnd/>
              </a:ln>
            </p:spPr>
            <p:txBody>
              <a:bodyPr/>
              <a:lstStyle/>
              <a:p>
                <a:endParaRPr lang="fi-FI"/>
              </a:p>
            </p:txBody>
          </p:sp>
          <p:sp>
            <p:nvSpPr>
              <p:cNvPr id="61511" name="Rectangle 27"/>
              <p:cNvSpPr>
                <a:spLocks noChangeArrowheads="1"/>
              </p:cNvSpPr>
              <p:nvPr/>
            </p:nvSpPr>
            <p:spPr bwMode="auto">
              <a:xfrm>
                <a:off x="4193" y="1492"/>
                <a:ext cx="15" cy="344"/>
              </a:xfrm>
              <a:prstGeom prst="rect">
                <a:avLst/>
              </a:prstGeom>
              <a:solidFill>
                <a:srgbClr val="FF9933"/>
              </a:solidFill>
              <a:ln w="9525">
                <a:noFill/>
                <a:miter lim="800000"/>
                <a:headEnd/>
                <a:tailEnd/>
              </a:ln>
            </p:spPr>
            <p:txBody>
              <a:bodyPr/>
              <a:lstStyle/>
              <a:p>
                <a:endParaRPr lang="fi-FI"/>
              </a:p>
            </p:txBody>
          </p:sp>
          <p:sp>
            <p:nvSpPr>
              <p:cNvPr id="61512" name="Rectangle 28"/>
              <p:cNvSpPr>
                <a:spLocks noChangeArrowheads="1"/>
              </p:cNvSpPr>
              <p:nvPr/>
            </p:nvSpPr>
            <p:spPr bwMode="auto">
              <a:xfrm>
                <a:off x="4193" y="1492"/>
                <a:ext cx="15" cy="344"/>
              </a:xfrm>
              <a:prstGeom prst="rect">
                <a:avLst/>
              </a:prstGeom>
              <a:noFill/>
              <a:ln w="3175" cap="rnd">
                <a:solidFill>
                  <a:srgbClr val="000000"/>
                </a:solidFill>
                <a:miter lim="800000"/>
                <a:headEnd/>
                <a:tailEnd/>
              </a:ln>
            </p:spPr>
            <p:txBody>
              <a:bodyPr/>
              <a:lstStyle/>
              <a:p>
                <a:endParaRPr lang="fi-FI"/>
              </a:p>
            </p:txBody>
          </p:sp>
          <p:sp>
            <p:nvSpPr>
              <p:cNvPr id="61513" name="Rectangle 29"/>
              <p:cNvSpPr>
                <a:spLocks noChangeArrowheads="1"/>
              </p:cNvSpPr>
              <p:nvPr/>
            </p:nvSpPr>
            <p:spPr bwMode="auto">
              <a:xfrm>
                <a:off x="4208" y="1492"/>
                <a:ext cx="15" cy="344"/>
              </a:xfrm>
              <a:prstGeom prst="rect">
                <a:avLst/>
              </a:prstGeom>
              <a:solidFill>
                <a:srgbClr val="FF9933"/>
              </a:solidFill>
              <a:ln w="9525">
                <a:noFill/>
                <a:miter lim="800000"/>
                <a:headEnd/>
                <a:tailEnd/>
              </a:ln>
            </p:spPr>
            <p:txBody>
              <a:bodyPr/>
              <a:lstStyle/>
              <a:p>
                <a:endParaRPr lang="fi-FI"/>
              </a:p>
            </p:txBody>
          </p:sp>
          <p:sp>
            <p:nvSpPr>
              <p:cNvPr id="61514" name="Rectangle 30"/>
              <p:cNvSpPr>
                <a:spLocks noChangeArrowheads="1"/>
              </p:cNvSpPr>
              <p:nvPr/>
            </p:nvSpPr>
            <p:spPr bwMode="auto">
              <a:xfrm>
                <a:off x="4208" y="1492"/>
                <a:ext cx="15" cy="344"/>
              </a:xfrm>
              <a:prstGeom prst="rect">
                <a:avLst/>
              </a:prstGeom>
              <a:noFill/>
              <a:ln w="3175" cap="rnd">
                <a:solidFill>
                  <a:srgbClr val="000000"/>
                </a:solidFill>
                <a:miter lim="800000"/>
                <a:headEnd/>
                <a:tailEnd/>
              </a:ln>
            </p:spPr>
            <p:txBody>
              <a:bodyPr/>
              <a:lstStyle/>
              <a:p>
                <a:endParaRPr lang="fi-FI"/>
              </a:p>
            </p:txBody>
          </p:sp>
          <p:sp>
            <p:nvSpPr>
              <p:cNvPr id="61515" name="Rectangle 31"/>
              <p:cNvSpPr>
                <a:spLocks noChangeArrowheads="1"/>
              </p:cNvSpPr>
              <p:nvPr/>
            </p:nvSpPr>
            <p:spPr bwMode="auto">
              <a:xfrm>
                <a:off x="4223" y="1492"/>
                <a:ext cx="15" cy="344"/>
              </a:xfrm>
              <a:prstGeom prst="rect">
                <a:avLst/>
              </a:prstGeom>
              <a:solidFill>
                <a:srgbClr val="FF9933"/>
              </a:solidFill>
              <a:ln w="9525">
                <a:noFill/>
                <a:miter lim="800000"/>
                <a:headEnd/>
                <a:tailEnd/>
              </a:ln>
            </p:spPr>
            <p:txBody>
              <a:bodyPr/>
              <a:lstStyle/>
              <a:p>
                <a:endParaRPr lang="fi-FI"/>
              </a:p>
            </p:txBody>
          </p:sp>
          <p:sp>
            <p:nvSpPr>
              <p:cNvPr id="61516" name="Rectangle 32"/>
              <p:cNvSpPr>
                <a:spLocks noChangeArrowheads="1"/>
              </p:cNvSpPr>
              <p:nvPr/>
            </p:nvSpPr>
            <p:spPr bwMode="auto">
              <a:xfrm>
                <a:off x="4223" y="1492"/>
                <a:ext cx="15" cy="344"/>
              </a:xfrm>
              <a:prstGeom prst="rect">
                <a:avLst/>
              </a:prstGeom>
              <a:noFill/>
              <a:ln w="3175" cap="rnd">
                <a:solidFill>
                  <a:srgbClr val="000000"/>
                </a:solidFill>
                <a:miter lim="800000"/>
                <a:headEnd/>
                <a:tailEnd/>
              </a:ln>
            </p:spPr>
            <p:txBody>
              <a:bodyPr/>
              <a:lstStyle/>
              <a:p>
                <a:endParaRPr lang="fi-FI"/>
              </a:p>
            </p:txBody>
          </p:sp>
          <p:sp>
            <p:nvSpPr>
              <p:cNvPr id="61517" name="Rectangle 33"/>
              <p:cNvSpPr>
                <a:spLocks noChangeArrowheads="1"/>
              </p:cNvSpPr>
              <p:nvPr/>
            </p:nvSpPr>
            <p:spPr bwMode="auto">
              <a:xfrm>
                <a:off x="4238" y="1492"/>
                <a:ext cx="15" cy="344"/>
              </a:xfrm>
              <a:prstGeom prst="rect">
                <a:avLst/>
              </a:prstGeom>
              <a:solidFill>
                <a:srgbClr val="FF9933"/>
              </a:solidFill>
              <a:ln w="9525">
                <a:noFill/>
                <a:miter lim="800000"/>
                <a:headEnd/>
                <a:tailEnd/>
              </a:ln>
            </p:spPr>
            <p:txBody>
              <a:bodyPr/>
              <a:lstStyle/>
              <a:p>
                <a:endParaRPr lang="fi-FI"/>
              </a:p>
            </p:txBody>
          </p:sp>
          <p:sp>
            <p:nvSpPr>
              <p:cNvPr id="61518" name="Rectangle 34"/>
              <p:cNvSpPr>
                <a:spLocks noChangeArrowheads="1"/>
              </p:cNvSpPr>
              <p:nvPr/>
            </p:nvSpPr>
            <p:spPr bwMode="auto">
              <a:xfrm>
                <a:off x="4238" y="1492"/>
                <a:ext cx="15" cy="344"/>
              </a:xfrm>
              <a:prstGeom prst="rect">
                <a:avLst/>
              </a:prstGeom>
              <a:noFill/>
              <a:ln w="3175" cap="rnd">
                <a:solidFill>
                  <a:srgbClr val="000000"/>
                </a:solidFill>
                <a:miter lim="800000"/>
                <a:headEnd/>
                <a:tailEnd/>
              </a:ln>
            </p:spPr>
            <p:txBody>
              <a:bodyPr/>
              <a:lstStyle/>
              <a:p>
                <a:endParaRPr lang="fi-FI"/>
              </a:p>
            </p:txBody>
          </p:sp>
          <p:sp>
            <p:nvSpPr>
              <p:cNvPr id="61519" name="Rectangle 35"/>
              <p:cNvSpPr>
                <a:spLocks noChangeArrowheads="1"/>
              </p:cNvSpPr>
              <p:nvPr/>
            </p:nvSpPr>
            <p:spPr bwMode="auto">
              <a:xfrm>
                <a:off x="4253" y="1492"/>
                <a:ext cx="14" cy="344"/>
              </a:xfrm>
              <a:prstGeom prst="rect">
                <a:avLst/>
              </a:prstGeom>
              <a:solidFill>
                <a:srgbClr val="FF9933"/>
              </a:solidFill>
              <a:ln w="9525">
                <a:noFill/>
                <a:miter lim="800000"/>
                <a:headEnd/>
                <a:tailEnd/>
              </a:ln>
            </p:spPr>
            <p:txBody>
              <a:bodyPr/>
              <a:lstStyle/>
              <a:p>
                <a:endParaRPr lang="fi-FI"/>
              </a:p>
            </p:txBody>
          </p:sp>
          <p:sp>
            <p:nvSpPr>
              <p:cNvPr id="61520" name="Rectangle 36"/>
              <p:cNvSpPr>
                <a:spLocks noChangeArrowheads="1"/>
              </p:cNvSpPr>
              <p:nvPr/>
            </p:nvSpPr>
            <p:spPr bwMode="auto">
              <a:xfrm>
                <a:off x="4253" y="1492"/>
                <a:ext cx="14" cy="344"/>
              </a:xfrm>
              <a:prstGeom prst="rect">
                <a:avLst/>
              </a:prstGeom>
              <a:noFill/>
              <a:ln w="3175" cap="rnd">
                <a:solidFill>
                  <a:srgbClr val="000000"/>
                </a:solidFill>
                <a:miter lim="800000"/>
                <a:headEnd/>
                <a:tailEnd/>
              </a:ln>
            </p:spPr>
            <p:txBody>
              <a:bodyPr/>
              <a:lstStyle/>
              <a:p>
                <a:endParaRPr lang="fi-FI"/>
              </a:p>
            </p:txBody>
          </p:sp>
          <p:sp>
            <p:nvSpPr>
              <p:cNvPr id="61521" name="Rectangle 37"/>
              <p:cNvSpPr>
                <a:spLocks noChangeArrowheads="1"/>
              </p:cNvSpPr>
              <p:nvPr/>
            </p:nvSpPr>
            <p:spPr bwMode="auto">
              <a:xfrm>
                <a:off x="4163" y="1492"/>
                <a:ext cx="15" cy="344"/>
              </a:xfrm>
              <a:prstGeom prst="rect">
                <a:avLst/>
              </a:prstGeom>
              <a:solidFill>
                <a:srgbClr val="FF9933"/>
              </a:solidFill>
              <a:ln w="9525">
                <a:noFill/>
                <a:miter lim="800000"/>
                <a:headEnd/>
                <a:tailEnd/>
              </a:ln>
            </p:spPr>
            <p:txBody>
              <a:bodyPr/>
              <a:lstStyle/>
              <a:p>
                <a:endParaRPr lang="fi-FI"/>
              </a:p>
            </p:txBody>
          </p:sp>
          <p:sp>
            <p:nvSpPr>
              <p:cNvPr id="61522" name="Rectangle 38"/>
              <p:cNvSpPr>
                <a:spLocks noChangeArrowheads="1"/>
              </p:cNvSpPr>
              <p:nvPr/>
            </p:nvSpPr>
            <p:spPr bwMode="auto">
              <a:xfrm>
                <a:off x="4163" y="1492"/>
                <a:ext cx="15" cy="344"/>
              </a:xfrm>
              <a:prstGeom prst="rect">
                <a:avLst/>
              </a:prstGeom>
              <a:noFill/>
              <a:ln w="3175" cap="rnd">
                <a:solidFill>
                  <a:srgbClr val="000000"/>
                </a:solidFill>
                <a:miter lim="800000"/>
                <a:headEnd/>
                <a:tailEnd/>
              </a:ln>
            </p:spPr>
            <p:txBody>
              <a:bodyPr/>
              <a:lstStyle/>
              <a:p>
                <a:endParaRPr lang="fi-FI"/>
              </a:p>
            </p:txBody>
          </p:sp>
          <p:sp>
            <p:nvSpPr>
              <p:cNvPr id="61523" name="Rectangle 39"/>
              <p:cNvSpPr>
                <a:spLocks noChangeArrowheads="1"/>
              </p:cNvSpPr>
              <p:nvPr/>
            </p:nvSpPr>
            <p:spPr bwMode="auto">
              <a:xfrm>
                <a:off x="4160" y="1517"/>
                <a:ext cx="111" cy="55"/>
              </a:xfrm>
              <a:prstGeom prst="rect">
                <a:avLst/>
              </a:prstGeom>
              <a:solidFill>
                <a:srgbClr val="FF6633"/>
              </a:solidFill>
              <a:ln w="9525">
                <a:noFill/>
                <a:miter lim="800000"/>
                <a:headEnd/>
                <a:tailEnd/>
              </a:ln>
            </p:spPr>
            <p:txBody>
              <a:bodyPr/>
              <a:lstStyle/>
              <a:p>
                <a:endParaRPr lang="fi-FI"/>
              </a:p>
            </p:txBody>
          </p:sp>
          <p:sp>
            <p:nvSpPr>
              <p:cNvPr id="61524" name="Rectangle 40"/>
              <p:cNvSpPr>
                <a:spLocks noChangeArrowheads="1"/>
              </p:cNvSpPr>
              <p:nvPr/>
            </p:nvSpPr>
            <p:spPr bwMode="auto">
              <a:xfrm>
                <a:off x="4160" y="1517"/>
                <a:ext cx="111" cy="55"/>
              </a:xfrm>
              <a:prstGeom prst="rect">
                <a:avLst/>
              </a:prstGeom>
              <a:noFill/>
              <a:ln w="3175" cap="rnd">
                <a:solidFill>
                  <a:srgbClr val="000000"/>
                </a:solidFill>
                <a:miter lim="800000"/>
                <a:headEnd/>
                <a:tailEnd/>
              </a:ln>
            </p:spPr>
            <p:txBody>
              <a:bodyPr/>
              <a:lstStyle/>
              <a:p>
                <a:endParaRPr lang="fi-FI"/>
              </a:p>
            </p:txBody>
          </p:sp>
          <p:sp>
            <p:nvSpPr>
              <p:cNvPr id="61525" name="Rectangle 41"/>
              <p:cNvSpPr>
                <a:spLocks noChangeArrowheads="1"/>
              </p:cNvSpPr>
              <p:nvPr/>
            </p:nvSpPr>
            <p:spPr bwMode="auto">
              <a:xfrm>
                <a:off x="4160" y="1763"/>
                <a:ext cx="111" cy="54"/>
              </a:xfrm>
              <a:prstGeom prst="rect">
                <a:avLst/>
              </a:prstGeom>
              <a:solidFill>
                <a:srgbClr val="FF6633"/>
              </a:solidFill>
              <a:ln w="9525">
                <a:noFill/>
                <a:miter lim="800000"/>
                <a:headEnd/>
                <a:tailEnd/>
              </a:ln>
            </p:spPr>
            <p:txBody>
              <a:bodyPr/>
              <a:lstStyle/>
              <a:p>
                <a:endParaRPr lang="fi-FI"/>
              </a:p>
            </p:txBody>
          </p:sp>
          <p:sp>
            <p:nvSpPr>
              <p:cNvPr id="61526" name="Rectangle 42"/>
              <p:cNvSpPr>
                <a:spLocks noChangeArrowheads="1"/>
              </p:cNvSpPr>
              <p:nvPr/>
            </p:nvSpPr>
            <p:spPr bwMode="auto">
              <a:xfrm>
                <a:off x="4160" y="1763"/>
                <a:ext cx="111" cy="54"/>
              </a:xfrm>
              <a:prstGeom prst="rect">
                <a:avLst/>
              </a:prstGeom>
              <a:noFill/>
              <a:ln w="3175" cap="rnd">
                <a:solidFill>
                  <a:srgbClr val="000000"/>
                </a:solidFill>
                <a:miter lim="800000"/>
                <a:headEnd/>
                <a:tailEnd/>
              </a:ln>
            </p:spPr>
            <p:txBody>
              <a:bodyPr/>
              <a:lstStyle/>
              <a:p>
                <a:endParaRPr lang="fi-FI"/>
              </a:p>
            </p:txBody>
          </p:sp>
          <p:sp>
            <p:nvSpPr>
              <p:cNvPr id="61527" name="Rectangle 43"/>
              <p:cNvSpPr>
                <a:spLocks noChangeArrowheads="1"/>
              </p:cNvSpPr>
              <p:nvPr/>
            </p:nvSpPr>
            <p:spPr bwMode="auto">
              <a:xfrm>
                <a:off x="4197" y="1639"/>
                <a:ext cx="52" cy="62"/>
              </a:xfrm>
              <a:prstGeom prst="rect">
                <a:avLst/>
              </a:prstGeom>
              <a:solidFill>
                <a:srgbClr val="E5E5E5"/>
              </a:solidFill>
              <a:ln w="9525">
                <a:noFill/>
                <a:miter lim="800000"/>
                <a:headEnd/>
                <a:tailEnd/>
              </a:ln>
            </p:spPr>
            <p:txBody>
              <a:bodyPr/>
              <a:lstStyle/>
              <a:p>
                <a:endParaRPr lang="fi-FI"/>
              </a:p>
            </p:txBody>
          </p:sp>
          <p:sp>
            <p:nvSpPr>
              <p:cNvPr id="61528" name="Rectangle 44"/>
              <p:cNvSpPr>
                <a:spLocks noChangeArrowheads="1"/>
              </p:cNvSpPr>
              <p:nvPr/>
            </p:nvSpPr>
            <p:spPr bwMode="auto">
              <a:xfrm>
                <a:off x="4197" y="1639"/>
                <a:ext cx="52" cy="62"/>
              </a:xfrm>
              <a:prstGeom prst="rect">
                <a:avLst/>
              </a:prstGeom>
              <a:noFill/>
              <a:ln w="3175" cap="rnd">
                <a:solidFill>
                  <a:srgbClr val="000000"/>
                </a:solidFill>
                <a:miter lim="800000"/>
                <a:headEnd/>
                <a:tailEnd/>
              </a:ln>
            </p:spPr>
            <p:txBody>
              <a:bodyPr/>
              <a:lstStyle/>
              <a:p>
                <a:endParaRPr lang="fi-FI"/>
              </a:p>
            </p:txBody>
          </p:sp>
        </p:grpSp>
        <p:grpSp>
          <p:nvGrpSpPr>
            <p:cNvPr id="61452" name="Group 56"/>
            <p:cNvGrpSpPr>
              <a:grpSpLocks/>
            </p:cNvGrpSpPr>
            <p:nvPr/>
          </p:nvGrpSpPr>
          <p:grpSpPr bwMode="auto">
            <a:xfrm>
              <a:off x="4938" y="1549"/>
              <a:ext cx="297" cy="287"/>
              <a:chOff x="4938" y="1549"/>
              <a:chExt cx="297" cy="287"/>
            </a:xfrm>
          </p:grpSpPr>
          <p:sp>
            <p:nvSpPr>
              <p:cNvPr id="61497" name="Rectangle 46"/>
              <p:cNvSpPr>
                <a:spLocks noChangeArrowheads="1"/>
              </p:cNvSpPr>
              <p:nvPr/>
            </p:nvSpPr>
            <p:spPr bwMode="auto">
              <a:xfrm>
                <a:off x="4950" y="1557"/>
                <a:ext cx="272" cy="237"/>
              </a:xfrm>
              <a:prstGeom prst="rect">
                <a:avLst/>
              </a:prstGeom>
              <a:solidFill>
                <a:srgbClr val="FFCC99"/>
              </a:solidFill>
              <a:ln w="9525">
                <a:noFill/>
                <a:miter lim="800000"/>
                <a:headEnd/>
                <a:tailEnd/>
              </a:ln>
            </p:spPr>
            <p:txBody>
              <a:bodyPr/>
              <a:lstStyle/>
              <a:p>
                <a:endParaRPr lang="fi-FI"/>
              </a:p>
            </p:txBody>
          </p:sp>
          <p:sp>
            <p:nvSpPr>
              <p:cNvPr id="61498" name="Rectangle 47"/>
              <p:cNvSpPr>
                <a:spLocks noChangeArrowheads="1"/>
              </p:cNvSpPr>
              <p:nvPr/>
            </p:nvSpPr>
            <p:spPr bwMode="auto">
              <a:xfrm>
                <a:off x="4950" y="1557"/>
                <a:ext cx="272" cy="237"/>
              </a:xfrm>
              <a:prstGeom prst="rect">
                <a:avLst/>
              </a:prstGeom>
              <a:noFill/>
              <a:ln w="6350" cap="rnd">
                <a:solidFill>
                  <a:srgbClr val="000000"/>
                </a:solidFill>
                <a:miter lim="800000"/>
                <a:headEnd/>
                <a:tailEnd/>
              </a:ln>
            </p:spPr>
            <p:txBody>
              <a:bodyPr/>
              <a:lstStyle/>
              <a:p>
                <a:endParaRPr lang="fi-FI"/>
              </a:p>
            </p:txBody>
          </p:sp>
          <p:sp>
            <p:nvSpPr>
              <p:cNvPr id="61499" name="Freeform 48"/>
              <p:cNvSpPr>
                <a:spLocks noEditPoints="1"/>
              </p:cNvSpPr>
              <p:nvPr/>
            </p:nvSpPr>
            <p:spPr bwMode="auto">
              <a:xfrm>
                <a:off x="4938" y="1794"/>
                <a:ext cx="297" cy="42"/>
              </a:xfrm>
              <a:custGeom>
                <a:avLst/>
                <a:gdLst>
                  <a:gd name="T0" fmla="*/ 297 w 297"/>
                  <a:gd name="T1" fmla="*/ 0 h 42"/>
                  <a:gd name="T2" fmla="*/ 0 w 297"/>
                  <a:gd name="T3" fmla="*/ 0 h 42"/>
                  <a:gd name="T4" fmla="*/ 0 w 297"/>
                  <a:gd name="T5" fmla="*/ 42 h 42"/>
                  <a:gd name="T6" fmla="*/ 297 w 297"/>
                  <a:gd name="T7" fmla="*/ 42 h 42"/>
                  <a:gd name="T8" fmla="*/ 297 w 297"/>
                  <a:gd name="T9" fmla="*/ 0 h 42"/>
                  <a:gd name="T10" fmla="*/ 288 w 297"/>
                  <a:gd name="T11" fmla="*/ 11 h 42"/>
                  <a:gd name="T12" fmla="*/ 152 w 297"/>
                  <a:gd name="T13" fmla="*/ 11 h 42"/>
                  <a:gd name="T14" fmla="*/ 152 w 297"/>
                  <a:gd name="T15" fmla="*/ 30 h 42"/>
                  <a:gd name="T16" fmla="*/ 288 w 297"/>
                  <a:gd name="T17" fmla="*/ 30 h 42"/>
                  <a:gd name="T18" fmla="*/ 288 w 297"/>
                  <a:gd name="T19" fmla="*/ 11 h 42"/>
                  <a:gd name="T20" fmla="*/ 144 w 297"/>
                  <a:gd name="T21" fmla="*/ 11 h 42"/>
                  <a:gd name="T22" fmla="*/ 8 w 297"/>
                  <a:gd name="T23" fmla="*/ 11 h 42"/>
                  <a:gd name="T24" fmla="*/ 8 w 297"/>
                  <a:gd name="T25" fmla="*/ 30 h 42"/>
                  <a:gd name="T26" fmla="*/ 144 w 297"/>
                  <a:gd name="T27" fmla="*/ 30 h 42"/>
                  <a:gd name="T28" fmla="*/ 144 w 297"/>
                  <a:gd name="T29" fmla="*/ 11 h 4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297"/>
                  <a:gd name="T46" fmla="*/ 0 h 42"/>
                  <a:gd name="T47" fmla="*/ 297 w 297"/>
                  <a:gd name="T48" fmla="*/ 42 h 4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297" h="42">
                    <a:moveTo>
                      <a:pt x="297" y="0"/>
                    </a:moveTo>
                    <a:lnTo>
                      <a:pt x="0" y="0"/>
                    </a:lnTo>
                    <a:lnTo>
                      <a:pt x="0" y="42"/>
                    </a:lnTo>
                    <a:lnTo>
                      <a:pt x="297" y="42"/>
                    </a:lnTo>
                    <a:lnTo>
                      <a:pt x="297" y="0"/>
                    </a:lnTo>
                    <a:close/>
                    <a:moveTo>
                      <a:pt x="288" y="11"/>
                    </a:moveTo>
                    <a:lnTo>
                      <a:pt x="152" y="11"/>
                    </a:lnTo>
                    <a:lnTo>
                      <a:pt x="152" y="30"/>
                    </a:lnTo>
                    <a:lnTo>
                      <a:pt x="288" y="30"/>
                    </a:lnTo>
                    <a:lnTo>
                      <a:pt x="288" y="11"/>
                    </a:lnTo>
                    <a:close/>
                    <a:moveTo>
                      <a:pt x="144" y="11"/>
                    </a:moveTo>
                    <a:lnTo>
                      <a:pt x="8" y="11"/>
                    </a:lnTo>
                    <a:lnTo>
                      <a:pt x="8" y="30"/>
                    </a:lnTo>
                    <a:lnTo>
                      <a:pt x="144" y="30"/>
                    </a:lnTo>
                    <a:lnTo>
                      <a:pt x="144" y="11"/>
                    </a:lnTo>
                    <a:close/>
                  </a:path>
                </a:pathLst>
              </a:custGeom>
              <a:solidFill>
                <a:srgbClr val="CC6633"/>
              </a:solidFill>
              <a:ln w="9525">
                <a:noFill/>
                <a:round/>
                <a:headEnd/>
                <a:tailEnd/>
              </a:ln>
            </p:spPr>
            <p:txBody>
              <a:bodyPr/>
              <a:lstStyle/>
              <a:p>
                <a:endParaRPr lang="fi-FI"/>
              </a:p>
            </p:txBody>
          </p:sp>
          <p:sp>
            <p:nvSpPr>
              <p:cNvPr id="61500" name="Rectangle 49"/>
              <p:cNvSpPr>
                <a:spLocks noChangeArrowheads="1"/>
              </p:cNvSpPr>
              <p:nvPr/>
            </p:nvSpPr>
            <p:spPr bwMode="auto">
              <a:xfrm>
                <a:off x="4938" y="1794"/>
                <a:ext cx="297" cy="42"/>
              </a:xfrm>
              <a:prstGeom prst="rect">
                <a:avLst/>
              </a:prstGeom>
              <a:noFill/>
              <a:ln w="6350" cap="rnd">
                <a:solidFill>
                  <a:srgbClr val="000000"/>
                </a:solidFill>
                <a:miter lim="800000"/>
                <a:headEnd/>
                <a:tailEnd/>
              </a:ln>
            </p:spPr>
            <p:txBody>
              <a:bodyPr/>
              <a:lstStyle/>
              <a:p>
                <a:endParaRPr lang="fi-FI"/>
              </a:p>
            </p:txBody>
          </p:sp>
          <p:sp>
            <p:nvSpPr>
              <p:cNvPr id="61501" name="Rectangle 50"/>
              <p:cNvSpPr>
                <a:spLocks noChangeArrowheads="1"/>
              </p:cNvSpPr>
              <p:nvPr/>
            </p:nvSpPr>
            <p:spPr bwMode="auto">
              <a:xfrm>
                <a:off x="5090" y="1805"/>
                <a:ext cx="136" cy="19"/>
              </a:xfrm>
              <a:prstGeom prst="rect">
                <a:avLst/>
              </a:prstGeom>
              <a:noFill/>
              <a:ln w="6350" cap="rnd">
                <a:solidFill>
                  <a:srgbClr val="000000"/>
                </a:solidFill>
                <a:miter lim="800000"/>
                <a:headEnd/>
                <a:tailEnd/>
              </a:ln>
            </p:spPr>
            <p:txBody>
              <a:bodyPr/>
              <a:lstStyle/>
              <a:p>
                <a:endParaRPr lang="fi-FI"/>
              </a:p>
            </p:txBody>
          </p:sp>
          <p:sp>
            <p:nvSpPr>
              <p:cNvPr id="61502" name="Rectangle 51"/>
              <p:cNvSpPr>
                <a:spLocks noChangeArrowheads="1"/>
              </p:cNvSpPr>
              <p:nvPr/>
            </p:nvSpPr>
            <p:spPr bwMode="auto">
              <a:xfrm>
                <a:off x="4946" y="1805"/>
                <a:ext cx="136" cy="19"/>
              </a:xfrm>
              <a:prstGeom prst="rect">
                <a:avLst/>
              </a:prstGeom>
              <a:noFill/>
              <a:ln w="6350" cap="rnd">
                <a:solidFill>
                  <a:srgbClr val="000000"/>
                </a:solidFill>
                <a:miter lim="800000"/>
                <a:headEnd/>
                <a:tailEnd/>
              </a:ln>
            </p:spPr>
            <p:txBody>
              <a:bodyPr/>
              <a:lstStyle/>
              <a:p>
                <a:endParaRPr lang="fi-FI"/>
              </a:p>
            </p:txBody>
          </p:sp>
          <p:sp>
            <p:nvSpPr>
              <p:cNvPr id="61503" name="Rectangle 52"/>
              <p:cNvSpPr>
                <a:spLocks noChangeArrowheads="1"/>
              </p:cNvSpPr>
              <p:nvPr/>
            </p:nvSpPr>
            <p:spPr bwMode="auto">
              <a:xfrm>
                <a:off x="5079" y="1549"/>
                <a:ext cx="13" cy="245"/>
              </a:xfrm>
              <a:prstGeom prst="rect">
                <a:avLst/>
              </a:prstGeom>
              <a:solidFill>
                <a:srgbClr val="CCCCCC"/>
              </a:solidFill>
              <a:ln w="9525">
                <a:noFill/>
                <a:miter lim="800000"/>
                <a:headEnd/>
                <a:tailEnd/>
              </a:ln>
            </p:spPr>
            <p:txBody>
              <a:bodyPr/>
              <a:lstStyle/>
              <a:p>
                <a:endParaRPr lang="fi-FI"/>
              </a:p>
            </p:txBody>
          </p:sp>
          <p:sp>
            <p:nvSpPr>
              <p:cNvPr id="61504" name="Rectangle 53"/>
              <p:cNvSpPr>
                <a:spLocks noChangeArrowheads="1"/>
              </p:cNvSpPr>
              <p:nvPr/>
            </p:nvSpPr>
            <p:spPr bwMode="auto">
              <a:xfrm>
                <a:off x="5079" y="1549"/>
                <a:ext cx="13" cy="245"/>
              </a:xfrm>
              <a:prstGeom prst="rect">
                <a:avLst/>
              </a:prstGeom>
              <a:noFill/>
              <a:ln w="6350" cap="rnd">
                <a:solidFill>
                  <a:srgbClr val="000000"/>
                </a:solidFill>
                <a:miter lim="800000"/>
                <a:headEnd/>
                <a:tailEnd/>
              </a:ln>
            </p:spPr>
            <p:txBody>
              <a:bodyPr/>
              <a:lstStyle/>
              <a:p>
                <a:endParaRPr lang="fi-FI"/>
              </a:p>
            </p:txBody>
          </p:sp>
          <p:sp>
            <p:nvSpPr>
              <p:cNvPr id="61505" name="Rectangle 54"/>
              <p:cNvSpPr>
                <a:spLocks noChangeArrowheads="1"/>
              </p:cNvSpPr>
              <p:nvPr/>
            </p:nvSpPr>
            <p:spPr bwMode="auto">
              <a:xfrm>
                <a:off x="4943" y="1675"/>
                <a:ext cx="285" cy="17"/>
              </a:xfrm>
              <a:prstGeom prst="rect">
                <a:avLst/>
              </a:prstGeom>
              <a:solidFill>
                <a:srgbClr val="CCCCCC"/>
              </a:solidFill>
              <a:ln w="9525">
                <a:noFill/>
                <a:miter lim="800000"/>
                <a:headEnd/>
                <a:tailEnd/>
              </a:ln>
            </p:spPr>
            <p:txBody>
              <a:bodyPr/>
              <a:lstStyle/>
              <a:p>
                <a:endParaRPr lang="fi-FI"/>
              </a:p>
            </p:txBody>
          </p:sp>
          <p:sp>
            <p:nvSpPr>
              <p:cNvPr id="61506" name="Rectangle 55"/>
              <p:cNvSpPr>
                <a:spLocks noChangeArrowheads="1"/>
              </p:cNvSpPr>
              <p:nvPr/>
            </p:nvSpPr>
            <p:spPr bwMode="auto">
              <a:xfrm>
                <a:off x="4943" y="1675"/>
                <a:ext cx="285" cy="17"/>
              </a:xfrm>
              <a:prstGeom prst="rect">
                <a:avLst/>
              </a:prstGeom>
              <a:noFill/>
              <a:ln w="6350" cap="rnd">
                <a:solidFill>
                  <a:srgbClr val="000000"/>
                </a:solidFill>
                <a:miter lim="800000"/>
                <a:headEnd/>
                <a:tailEnd/>
              </a:ln>
            </p:spPr>
            <p:txBody>
              <a:bodyPr/>
              <a:lstStyle/>
              <a:p>
                <a:endParaRPr lang="fi-FI"/>
              </a:p>
            </p:txBody>
          </p:sp>
        </p:grpSp>
        <p:grpSp>
          <p:nvGrpSpPr>
            <p:cNvPr id="61453" name="Group 67"/>
            <p:cNvGrpSpPr>
              <a:grpSpLocks/>
            </p:cNvGrpSpPr>
            <p:nvPr/>
          </p:nvGrpSpPr>
          <p:grpSpPr bwMode="auto">
            <a:xfrm>
              <a:off x="4263" y="1546"/>
              <a:ext cx="373" cy="286"/>
              <a:chOff x="4263" y="1546"/>
              <a:chExt cx="373" cy="286"/>
            </a:xfrm>
          </p:grpSpPr>
          <p:sp>
            <p:nvSpPr>
              <p:cNvPr id="61487" name="Rectangle 57"/>
              <p:cNvSpPr>
                <a:spLocks noChangeArrowheads="1"/>
              </p:cNvSpPr>
              <p:nvPr/>
            </p:nvSpPr>
            <p:spPr bwMode="auto">
              <a:xfrm>
                <a:off x="4279" y="1554"/>
                <a:ext cx="341" cy="236"/>
              </a:xfrm>
              <a:prstGeom prst="rect">
                <a:avLst/>
              </a:prstGeom>
              <a:solidFill>
                <a:srgbClr val="FFCC99"/>
              </a:solidFill>
              <a:ln w="9525">
                <a:noFill/>
                <a:miter lim="800000"/>
                <a:headEnd/>
                <a:tailEnd/>
              </a:ln>
            </p:spPr>
            <p:txBody>
              <a:bodyPr/>
              <a:lstStyle/>
              <a:p>
                <a:endParaRPr lang="fi-FI"/>
              </a:p>
            </p:txBody>
          </p:sp>
          <p:sp>
            <p:nvSpPr>
              <p:cNvPr id="61488" name="Rectangle 58"/>
              <p:cNvSpPr>
                <a:spLocks noChangeArrowheads="1"/>
              </p:cNvSpPr>
              <p:nvPr/>
            </p:nvSpPr>
            <p:spPr bwMode="auto">
              <a:xfrm>
                <a:off x="4279" y="1554"/>
                <a:ext cx="341" cy="236"/>
              </a:xfrm>
              <a:prstGeom prst="rect">
                <a:avLst/>
              </a:prstGeom>
              <a:noFill/>
              <a:ln w="6350" cap="rnd">
                <a:solidFill>
                  <a:srgbClr val="000000"/>
                </a:solidFill>
                <a:miter lim="800000"/>
                <a:headEnd/>
                <a:tailEnd/>
              </a:ln>
            </p:spPr>
            <p:txBody>
              <a:bodyPr/>
              <a:lstStyle/>
              <a:p>
                <a:endParaRPr lang="fi-FI"/>
              </a:p>
            </p:txBody>
          </p:sp>
          <p:sp>
            <p:nvSpPr>
              <p:cNvPr id="61489" name="Freeform 59"/>
              <p:cNvSpPr>
                <a:spLocks noEditPoints="1"/>
              </p:cNvSpPr>
              <p:nvPr/>
            </p:nvSpPr>
            <p:spPr bwMode="auto">
              <a:xfrm>
                <a:off x="4263" y="1790"/>
                <a:ext cx="373" cy="42"/>
              </a:xfrm>
              <a:custGeom>
                <a:avLst/>
                <a:gdLst>
                  <a:gd name="T0" fmla="*/ 373 w 373"/>
                  <a:gd name="T1" fmla="*/ 0 h 42"/>
                  <a:gd name="T2" fmla="*/ 0 w 373"/>
                  <a:gd name="T3" fmla="*/ 0 h 42"/>
                  <a:gd name="T4" fmla="*/ 0 w 373"/>
                  <a:gd name="T5" fmla="*/ 42 h 42"/>
                  <a:gd name="T6" fmla="*/ 373 w 373"/>
                  <a:gd name="T7" fmla="*/ 42 h 42"/>
                  <a:gd name="T8" fmla="*/ 373 w 373"/>
                  <a:gd name="T9" fmla="*/ 0 h 42"/>
                  <a:gd name="T10" fmla="*/ 362 w 373"/>
                  <a:gd name="T11" fmla="*/ 11 h 42"/>
                  <a:gd name="T12" fmla="*/ 192 w 373"/>
                  <a:gd name="T13" fmla="*/ 11 h 42"/>
                  <a:gd name="T14" fmla="*/ 192 w 373"/>
                  <a:gd name="T15" fmla="*/ 30 h 42"/>
                  <a:gd name="T16" fmla="*/ 362 w 373"/>
                  <a:gd name="T17" fmla="*/ 30 h 42"/>
                  <a:gd name="T18" fmla="*/ 362 w 373"/>
                  <a:gd name="T19" fmla="*/ 11 h 42"/>
                  <a:gd name="T20" fmla="*/ 181 w 373"/>
                  <a:gd name="T21" fmla="*/ 11 h 42"/>
                  <a:gd name="T22" fmla="*/ 12 w 373"/>
                  <a:gd name="T23" fmla="*/ 11 h 42"/>
                  <a:gd name="T24" fmla="*/ 12 w 373"/>
                  <a:gd name="T25" fmla="*/ 30 h 42"/>
                  <a:gd name="T26" fmla="*/ 181 w 373"/>
                  <a:gd name="T27" fmla="*/ 30 h 42"/>
                  <a:gd name="T28" fmla="*/ 181 w 373"/>
                  <a:gd name="T29" fmla="*/ 11 h 4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73"/>
                  <a:gd name="T46" fmla="*/ 0 h 42"/>
                  <a:gd name="T47" fmla="*/ 373 w 373"/>
                  <a:gd name="T48" fmla="*/ 42 h 4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73" h="42">
                    <a:moveTo>
                      <a:pt x="373" y="0"/>
                    </a:moveTo>
                    <a:lnTo>
                      <a:pt x="0" y="0"/>
                    </a:lnTo>
                    <a:lnTo>
                      <a:pt x="0" y="42"/>
                    </a:lnTo>
                    <a:lnTo>
                      <a:pt x="373" y="42"/>
                    </a:lnTo>
                    <a:lnTo>
                      <a:pt x="373" y="0"/>
                    </a:lnTo>
                    <a:close/>
                    <a:moveTo>
                      <a:pt x="362" y="11"/>
                    </a:moveTo>
                    <a:lnTo>
                      <a:pt x="192" y="11"/>
                    </a:lnTo>
                    <a:lnTo>
                      <a:pt x="192" y="30"/>
                    </a:lnTo>
                    <a:lnTo>
                      <a:pt x="362" y="30"/>
                    </a:lnTo>
                    <a:lnTo>
                      <a:pt x="362" y="11"/>
                    </a:lnTo>
                    <a:close/>
                    <a:moveTo>
                      <a:pt x="181" y="11"/>
                    </a:moveTo>
                    <a:lnTo>
                      <a:pt x="12" y="11"/>
                    </a:lnTo>
                    <a:lnTo>
                      <a:pt x="12" y="30"/>
                    </a:lnTo>
                    <a:lnTo>
                      <a:pt x="181" y="30"/>
                    </a:lnTo>
                    <a:lnTo>
                      <a:pt x="181" y="11"/>
                    </a:lnTo>
                    <a:close/>
                  </a:path>
                </a:pathLst>
              </a:custGeom>
              <a:solidFill>
                <a:srgbClr val="CC6633"/>
              </a:solidFill>
              <a:ln w="9525">
                <a:noFill/>
                <a:round/>
                <a:headEnd/>
                <a:tailEnd/>
              </a:ln>
            </p:spPr>
            <p:txBody>
              <a:bodyPr/>
              <a:lstStyle/>
              <a:p>
                <a:endParaRPr lang="fi-FI"/>
              </a:p>
            </p:txBody>
          </p:sp>
          <p:sp>
            <p:nvSpPr>
              <p:cNvPr id="61490" name="Rectangle 60"/>
              <p:cNvSpPr>
                <a:spLocks noChangeArrowheads="1"/>
              </p:cNvSpPr>
              <p:nvPr/>
            </p:nvSpPr>
            <p:spPr bwMode="auto">
              <a:xfrm>
                <a:off x="4263" y="1790"/>
                <a:ext cx="373" cy="42"/>
              </a:xfrm>
              <a:prstGeom prst="rect">
                <a:avLst/>
              </a:prstGeom>
              <a:noFill/>
              <a:ln w="6350" cap="rnd">
                <a:solidFill>
                  <a:srgbClr val="000000"/>
                </a:solidFill>
                <a:miter lim="800000"/>
                <a:headEnd/>
                <a:tailEnd/>
              </a:ln>
            </p:spPr>
            <p:txBody>
              <a:bodyPr/>
              <a:lstStyle/>
              <a:p>
                <a:endParaRPr lang="fi-FI"/>
              </a:p>
            </p:txBody>
          </p:sp>
          <p:sp>
            <p:nvSpPr>
              <p:cNvPr id="61491" name="Rectangle 61"/>
              <p:cNvSpPr>
                <a:spLocks noChangeArrowheads="1"/>
              </p:cNvSpPr>
              <p:nvPr/>
            </p:nvSpPr>
            <p:spPr bwMode="auto">
              <a:xfrm>
                <a:off x="4455" y="1801"/>
                <a:ext cx="170" cy="19"/>
              </a:xfrm>
              <a:prstGeom prst="rect">
                <a:avLst/>
              </a:prstGeom>
              <a:noFill/>
              <a:ln w="6350" cap="rnd">
                <a:solidFill>
                  <a:srgbClr val="000000"/>
                </a:solidFill>
                <a:miter lim="800000"/>
                <a:headEnd/>
                <a:tailEnd/>
              </a:ln>
            </p:spPr>
            <p:txBody>
              <a:bodyPr/>
              <a:lstStyle/>
              <a:p>
                <a:endParaRPr lang="fi-FI"/>
              </a:p>
            </p:txBody>
          </p:sp>
          <p:sp>
            <p:nvSpPr>
              <p:cNvPr id="61492" name="Rectangle 62"/>
              <p:cNvSpPr>
                <a:spLocks noChangeArrowheads="1"/>
              </p:cNvSpPr>
              <p:nvPr/>
            </p:nvSpPr>
            <p:spPr bwMode="auto">
              <a:xfrm>
                <a:off x="4275" y="1801"/>
                <a:ext cx="169" cy="19"/>
              </a:xfrm>
              <a:prstGeom prst="rect">
                <a:avLst/>
              </a:prstGeom>
              <a:noFill/>
              <a:ln w="6350" cap="rnd">
                <a:solidFill>
                  <a:srgbClr val="000000"/>
                </a:solidFill>
                <a:miter lim="800000"/>
                <a:headEnd/>
                <a:tailEnd/>
              </a:ln>
            </p:spPr>
            <p:txBody>
              <a:bodyPr/>
              <a:lstStyle/>
              <a:p>
                <a:endParaRPr lang="fi-FI"/>
              </a:p>
            </p:txBody>
          </p:sp>
          <p:sp>
            <p:nvSpPr>
              <p:cNvPr id="61493" name="Rectangle 63"/>
              <p:cNvSpPr>
                <a:spLocks noChangeArrowheads="1"/>
              </p:cNvSpPr>
              <p:nvPr/>
            </p:nvSpPr>
            <p:spPr bwMode="auto">
              <a:xfrm>
                <a:off x="4441" y="1546"/>
                <a:ext cx="16" cy="244"/>
              </a:xfrm>
              <a:prstGeom prst="rect">
                <a:avLst/>
              </a:prstGeom>
              <a:solidFill>
                <a:srgbClr val="CCCCCC"/>
              </a:solidFill>
              <a:ln w="9525">
                <a:noFill/>
                <a:miter lim="800000"/>
                <a:headEnd/>
                <a:tailEnd/>
              </a:ln>
            </p:spPr>
            <p:txBody>
              <a:bodyPr/>
              <a:lstStyle/>
              <a:p>
                <a:endParaRPr lang="fi-FI"/>
              </a:p>
            </p:txBody>
          </p:sp>
          <p:sp>
            <p:nvSpPr>
              <p:cNvPr id="61494" name="Rectangle 64"/>
              <p:cNvSpPr>
                <a:spLocks noChangeArrowheads="1"/>
              </p:cNvSpPr>
              <p:nvPr/>
            </p:nvSpPr>
            <p:spPr bwMode="auto">
              <a:xfrm>
                <a:off x="4441" y="1546"/>
                <a:ext cx="16" cy="244"/>
              </a:xfrm>
              <a:prstGeom prst="rect">
                <a:avLst/>
              </a:prstGeom>
              <a:noFill/>
              <a:ln w="6350" cap="rnd">
                <a:solidFill>
                  <a:srgbClr val="000000"/>
                </a:solidFill>
                <a:miter lim="800000"/>
                <a:headEnd/>
                <a:tailEnd/>
              </a:ln>
            </p:spPr>
            <p:txBody>
              <a:bodyPr/>
              <a:lstStyle/>
              <a:p>
                <a:endParaRPr lang="fi-FI"/>
              </a:p>
            </p:txBody>
          </p:sp>
          <p:sp>
            <p:nvSpPr>
              <p:cNvPr id="61495" name="Rectangle 65"/>
              <p:cNvSpPr>
                <a:spLocks noChangeArrowheads="1"/>
              </p:cNvSpPr>
              <p:nvPr/>
            </p:nvSpPr>
            <p:spPr bwMode="auto">
              <a:xfrm>
                <a:off x="4271" y="1672"/>
                <a:ext cx="357" cy="17"/>
              </a:xfrm>
              <a:prstGeom prst="rect">
                <a:avLst/>
              </a:prstGeom>
              <a:solidFill>
                <a:srgbClr val="CCCCCC"/>
              </a:solidFill>
              <a:ln w="9525">
                <a:noFill/>
                <a:miter lim="800000"/>
                <a:headEnd/>
                <a:tailEnd/>
              </a:ln>
            </p:spPr>
            <p:txBody>
              <a:bodyPr/>
              <a:lstStyle/>
              <a:p>
                <a:endParaRPr lang="fi-FI"/>
              </a:p>
            </p:txBody>
          </p:sp>
          <p:sp>
            <p:nvSpPr>
              <p:cNvPr id="61496" name="Rectangle 66"/>
              <p:cNvSpPr>
                <a:spLocks noChangeArrowheads="1"/>
              </p:cNvSpPr>
              <p:nvPr/>
            </p:nvSpPr>
            <p:spPr bwMode="auto">
              <a:xfrm>
                <a:off x="4271" y="1672"/>
                <a:ext cx="357" cy="17"/>
              </a:xfrm>
              <a:prstGeom prst="rect">
                <a:avLst/>
              </a:prstGeom>
              <a:noFill/>
              <a:ln w="6350" cap="rnd">
                <a:solidFill>
                  <a:srgbClr val="000000"/>
                </a:solidFill>
                <a:miter lim="800000"/>
                <a:headEnd/>
                <a:tailEnd/>
              </a:ln>
            </p:spPr>
            <p:txBody>
              <a:bodyPr/>
              <a:lstStyle/>
              <a:p>
                <a:endParaRPr lang="fi-FI"/>
              </a:p>
            </p:txBody>
          </p:sp>
        </p:grpSp>
        <p:grpSp>
          <p:nvGrpSpPr>
            <p:cNvPr id="61454" name="Group 78"/>
            <p:cNvGrpSpPr>
              <a:grpSpLocks/>
            </p:cNvGrpSpPr>
            <p:nvPr/>
          </p:nvGrpSpPr>
          <p:grpSpPr bwMode="auto">
            <a:xfrm>
              <a:off x="4627" y="1546"/>
              <a:ext cx="312" cy="286"/>
              <a:chOff x="4627" y="1546"/>
              <a:chExt cx="312" cy="286"/>
            </a:xfrm>
          </p:grpSpPr>
          <p:sp>
            <p:nvSpPr>
              <p:cNvPr id="61477" name="Rectangle 68"/>
              <p:cNvSpPr>
                <a:spLocks noChangeArrowheads="1"/>
              </p:cNvSpPr>
              <p:nvPr/>
            </p:nvSpPr>
            <p:spPr bwMode="auto">
              <a:xfrm>
                <a:off x="4640" y="1554"/>
                <a:ext cx="285" cy="236"/>
              </a:xfrm>
              <a:prstGeom prst="rect">
                <a:avLst/>
              </a:prstGeom>
              <a:solidFill>
                <a:srgbClr val="FFCC99"/>
              </a:solidFill>
              <a:ln w="9525">
                <a:noFill/>
                <a:miter lim="800000"/>
                <a:headEnd/>
                <a:tailEnd/>
              </a:ln>
            </p:spPr>
            <p:txBody>
              <a:bodyPr/>
              <a:lstStyle/>
              <a:p>
                <a:endParaRPr lang="fi-FI"/>
              </a:p>
            </p:txBody>
          </p:sp>
          <p:sp>
            <p:nvSpPr>
              <p:cNvPr id="61478" name="Rectangle 69"/>
              <p:cNvSpPr>
                <a:spLocks noChangeArrowheads="1"/>
              </p:cNvSpPr>
              <p:nvPr/>
            </p:nvSpPr>
            <p:spPr bwMode="auto">
              <a:xfrm>
                <a:off x="4640" y="1554"/>
                <a:ext cx="285" cy="236"/>
              </a:xfrm>
              <a:prstGeom prst="rect">
                <a:avLst/>
              </a:prstGeom>
              <a:noFill/>
              <a:ln w="6350" cap="rnd">
                <a:solidFill>
                  <a:srgbClr val="000000"/>
                </a:solidFill>
                <a:miter lim="800000"/>
                <a:headEnd/>
                <a:tailEnd/>
              </a:ln>
            </p:spPr>
            <p:txBody>
              <a:bodyPr/>
              <a:lstStyle/>
              <a:p>
                <a:endParaRPr lang="fi-FI"/>
              </a:p>
            </p:txBody>
          </p:sp>
          <p:sp>
            <p:nvSpPr>
              <p:cNvPr id="61479" name="Freeform 70"/>
              <p:cNvSpPr>
                <a:spLocks noEditPoints="1"/>
              </p:cNvSpPr>
              <p:nvPr/>
            </p:nvSpPr>
            <p:spPr bwMode="auto">
              <a:xfrm>
                <a:off x="4627" y="1790"/>
                <a:ext cx="312" cy="42"/>
              </a:xfrm>
              <a:custGeom>
                <a:avLst/>
                <a:gdLst>
                  <a:gd name="T0" fmla="*/ 312 w 312"/>
                  <a:gd name="T1" fmla="*/ 0 h 42"/>
                  <a:gd name="T2" fmla="*/ 0 w 312"/>
                  <a:gd name="T3" fmla="*/ 0 h 42"/>
                  <a:gd name="T4" fmla="*/ 0 w 312"/>
                  <a:gd name="T5" fmla="*/ 42 h 42"/>
                  <a:gd name="T6" fmla="*/ 312 w 312"/>
                  <a:gd name="T7" fmla="*/ 42 h 42"/>
                  <a:gd name="T8" fmla="*/ 312 w 312"/>
                  <a:gd name="T9" fmla="*/ 0 h 42"/>
                  <a:gd name="T10" fmla="*/ 303 w 312"/>
                  <a:gd name="T11" fmla="*/ 11 h 42"/>
                  <a:gd name="T12" fmla="*/ 160 w 312"/>
                  <a:gd name="T13" fmla="*/ 11 h 42"/>
                  <a:gd name="T14" fmla="*/ 160 w 312"/>
                  <a:gd name="T15" fmla="*/ 30 h 42"/>
                  <a:gd name="T16" fmla="*/ 303 w 312"/>
                  <a:gd name="T17" fmla="*/ 30 h 42"/>
                  <a:gd name="T18" fmla="*/ 303 w 312"/>
                  <a:gd name="T19" fmla="*/ 11 h 42"/>
                  <a:gd name="T20" fmla="*/ 151 w 312"/>
                  <a:gd name="T21" fmla="*/ 11 h 42"/>
                  <a:gd name="T22" fmla="*/ 9 w 312"/>
                  <a:gd name="T23" fmla="*/ 11 h 42"/>
                  <a:gd name="T24" fmla="*/ 9 w 312"/>
                  <a:gd name="T25" fmla="*/ 30 h 42"/>
                  <a:gd name="T26" fmla="*/ 151 w 312"/>
                  <a:gd name="T27" fmla="*/ 30 h 42"/>
                  <a:gd name="T28" fmla="*/ 151 w 312"/>
                  <a:gd name="T29" fmla="*/ 11 h 42"/>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12"/>
                  <a:gd name="T46" fmla="*/ 0 h 42"/>
                  <a:gd name="T47" fmla="*/ 312 w 312"/>
                  <a:gd name="T48" fmla="*/ 42 h 42"/>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12" h="42">
                    <a:moveTo>
                      <a:pt x="312" y="0"/>
                    </a:moveTo>
                    <a:lnTo>
                      <a:pt x="0" y="0"/>
                    </a:lnTo>
                    <a:lnTo>
                      <a:pt x="0" y="42"/>
                    </a:lnTo>
                    <a:lnTo>
                      <a:pt x="312" y="42"/>
                    </a:lnTo>
                    <a:lnTo>
                      <a:pt x="312" y="0"/>
                    </a:lnTo>
                    <a:close/>
                    <a:moveTo>
                      <a:pt x="303" y="11"/>
                    </a:moveTo>
                    <a:lnTo>
                      <a:pt x="160" y="11"/>
                    </a:lnTo>
                    <a:lnTo>
                      <a:pt x="160" y="30"/>
                    </a:lnTo>
                    <a:lnTo>
                      <a:pt x="303" y="30"/>
                    </a:lnTo>
                    <a:lnTo>
                      <a:pt x="303" y="11"/>
                    </a:lnTo>
                    <a:close/>
                    <a:moveTo>
                      <a:pt x="151" y="11"/>
                    </a:moveTo>
                    <a:lnTo>
                      <a:pt x="9" y="11"/>
                    </a:lnTo>
                    <a:lnTo>
                      <a:pt x="9" y="30"/>
                    </a:lnTo>
                    <a:lnTo>
                      <a:pt x="151" y="30"/>
                    </a:lnTo>
                    <a:lnTo>
                      <a:pt x="151" y="11"/>
                    </a:lnTo>
                    <a:close/>
                  </a:path>
                </a:pathLst>
              </a:custGeom>
              <a:solidFill>
                <a:srgbClr val="CC6633"/>
              </a:solidFill>
              <a:ln w="9525">
                <a:noFill/>
                <a:round/>
                <a:headEnd/>
                <a:tailEnd/>
              </a:ln>
            </p:spPr>
            <p:txBody>
              <a:bodyPr/>
              <a:lstStyle/>
              <a:p>
                <a:endParaRPr lang="fi-FI"/>
              </a:p>
            </p:txBody>
          </p:sp>
          <p:sp>
            <p:nvSpPr>
              <p:cNvPr id="61480" name="Rectangle 71"/>
              <p:cNvSpPr>
                <a:spLocks noChangeArrowheads="1"/>
              </p:cNvSpPr>
              <p:nvPr/>
            </p:nvSpPr>
            <p:spPr bwMode="auto">
              <a:xfrm>
                <a:off x="4627" y="1790"/>
                <a:ext cx="312" cy="42"/>
              </a:xfrm>
              <a:prstGeom prst="rect">
                <a:avLst/>
              </a:prstGeom>
              <a:noFill/>
              <a:ln w="6350" cap="rnd">
                <a:solidFill>
                  <a:srgbClr val="000000"/>
                </a:solidFill>
                <a:miter lim="800000"/>
                <a:headEnd/>
                <a:tailEnd/>
              </a:ln>
            </p:spPr>
            <p:txBody>
              <a:bodyPr/>
              <a:lstStyle/>
              <a:p>
                <a:endParaRPr lang="fi-FI"/>
              </a:p>
            </p:txBody>
          </p:sp>
          <p:sp>
            <p:nvSpPr>
              <p:cNvPr id="61481" name="Rectangle 72"/>
              <p:cNvSpPr>
                <a:spLocks noChangeArrowheads="1"/>
              </p:cNvSpPr>
              <p:nvPr/>
            </p:nvSpPr>
            <p:spPr bwMode="auto">
              <a:xfrm>
                <a:off x="4787" y="1801"/>
                <a:ext cx="143" cy="19"/>
              </a:xfrm>
              <a:prstGeom prst="rect">
                <a:avLst/>
              </a:prstGeom>
              <a:noFill/>
              <a:ln w="6350" cap="rnd">
                <a:solidFill>
                  <a:srgbClr val="000000"/>
                </a:solidFill>
                <a:miter lim="800000"/>
                <a:headEnd/>
                <a:tailEnd/>
              </a:ln>
            </p:spPr>
            <p:txBody>
              <a:bodyPr/>
              <a:lstStyle/>
              <a:p>
                <a:endParaRPr lang="fi-FI"/>
              </a:p>
            </p:txBody>
          </p:sp>
          <p:sp>
            <p:nvSpPr>
              <p:cNvPr id="61482" name="Rectangle 73"/>
              <p:cNvSpPr>
                <a:spLocks noChangeArrowheads="1"/>
              </p:cNvSpPr>
              <p:nvPr/>
            </p:nvSpPr>
            <p:spPr bwMode="auto">
              <a:xfrm>
                <a:off x="4636" y="1801"/>
                <a:ext cx="142" cy="19"/>
              </a:xfrm>
              <a:prstGeom prst="rect">
                <a:avLst/>
              </a:prstGeom>
              <a:noFill/>
              <a:ln w="6350" cap="rnd">
                <a:solidFill>
                  <a:srgbClr val="000000"/>
                </a:solidFill>
                <a:miter lim="800000"/>
                <a:headEnd/>
                <a:tailEnd/>
              </a:ln>
            </p:spPr>
            <p:txBody>
              <a:bodyPr/>
              <a:lstStyle/>
              <a:p>
                <a:endParaRPr lang="fi-FI"/>
              </a:p>
            </p:txBody>
          </p:sp>
          <p:sp>
            <p:nvSpPr>
              <p:cNvPr id="61483" name="Rectangle 74"/>
              <p:cNvSpPr>
                <a:spLocks noChangeArrowheads="1"/>
              </p:cNvSpPr>
              <p:nvPr/>
            </p:nvSpPr>
            <p:spPr bwMode="auto">
              <a:xfrm>
                <a:off x="4776" y="1546"/>
                <a:ext cx="13" cy="244"/>
              </a:xfrm>
              <a:prstGeom prst="rect">
                <a:avLst/>
              </a:prstGeom>
              <a:solidFill>
                <a:srgbClr val="CCCCCC"/>
              </a:solidFill>
              <a:ln w="9525">
                <a:noFill/>
                <a:miter lim="800000"/>
                <a:headEnd/>
                <a:tailEnd/>
              </a:ln>
            </p:spPr>
            <p:txBody>
              <a:bodyPr/>
              <a:lstStyle/>
              <a:p>
                <a:endParaRPr lang="fi-FI"/>
              </a:p>
            </p:txBody>
          </p:sp>
          <p:sp>
            <p:nvSpPr>
              <p:cNvPr id="61484" name="Rectangle 75"/>
              <p:cNvSpPr>
                <a:spLocks noChangeArrowheads="1"/>
              </p:cNvSpPr>
              <p:nvPr/>
            </p:nvSpPr>
            <p:spPr bwMode="auto">
              <a:xfrm>
                <a:off x="4776" y="1546"/>
                <a:ext cx="13" cy="244"/>
              </a:xfrm>
              <a:prstGeom prst="rect">
                <a:avLst/>
              </a:prstGeom>
              <a:noFill/>
              <a:ln w="6350" cap="rnd">
                <a:solidFill>
                  <a:srgbClr val="000000"/>
                </a:solidFill>
                <a:miter lim="800000"/>
                <a:headEnd/>
                <a:tailEnd/>
              </a:ln>
            </p:spPr>
            <p:txBody>
              <a:bodyPr/>
              <a:lstStyle/>
              <a:p>
                <a:endParaRPr lang="fi-FI"/>
              </a:p>
            </p:txBody>
          </p:sp>
          <p:sp>
            <p:nvSpPr>
              <p:cNvPr id="61485" name="Rectangle 76"/>
              <p:cNvSpPr>
                <a:spLocks noChangeArrowheads="1"/>
              </p:cNvSpPr>
              <p:nvPr/>
            </p:nvSpPr>
            <p:spPr bwMode="auto">
              <a:xfrm>
                <a:off x="4633" y="1672"/>
                <a:ext cx="299" cy="17"/>
              </a:xfrm>
              <a:prstGeom prst="rect">
                <a:avLst/>
              </a:prstGeom>
              <a:solidFill>
                <a:srgbClr val="CCCCCC"/>
              </a:solidFill>
              <a:ln w="9525">
                <a:noFill/>
                <a:miter lim="800000"/>
                <a:headEnd/>
                <a:tailEnd/>
              </a:ln>
            </p:spPr>
            <p:txBody>
              <a:bodyPr/>
              <a:lstStyle/>
              <a:p>
                <a:endParaRPr lang="fi-FI"/>
              </a:p>
            </p:txBody>
          </p:sp>
          <p:sp>
            <p:nvSpPr>
              <p:cNvPr id="61486" name="Rectangle 77"/>
              <p:cNvSpPr>
                <a:spLocks noChangeArrowheads="1"/>
              </p:cNvSpPr>
              <p:nvPr/>
            </p:nvSpPr>
            <p:spPr bwMode="auto">
              <a:xfrm>
                <a:off x="4633" y="1672"/>
                <a:ext cx="299" cy="17"/>
              </a:xfrm>
              <a:prstGeom prst="rect">
                <a:avLst/>
              </a:prstGeom>
              <a:noFill/>
              <a:ln w="6350" cap="rnd">
                <a:solidFill>
                  <a:srgbClr val="000000"/>
                </a:solidFill>
                <a:miter lim="800000"/>
                <a:headEnd/>
                <a:tailEnd/>
              </a:ln>
            </p:spPr>
            <p:txBody>
              <a:bodyPr/>
              <a:lstStyle/>
              <a:p>
                <a:endParaRPr lang="fi-FI"/>
              </a:p>
            </p:txBody>
          </p:sp>
        </p:grpSp>
        <p:sp>
          <p:nvSpPr>
            <p:cNvPr id="61455" name="Rectangle 79"/>
            <p:cNvSpPr>
              <a:spLocks noChangeArrowheads="1"/>
            </p:cNvSpPr>
            <p:nvPr/>
          </p:nvSpPr>
          <p:spPr bwMode="auto">
            <a:xfrm>
              <a:off x="5286" y="1540"/>
              <a:ext cx="19" cy="288"/>
            </a:xfrm>
            <a:prstGeom prst="rect">
              <a:avLst/>
            </a:prstGeom>
            <a:solidFill>
              <a:srgbClr val="00B0F0"/>
            </a:solidFill>
            <a:ln w="9525">
              <a:noFill/>
              <a:miter lim="800000"/>
              <a:headEnd/>
              <a:tailEnd/>
            </a:ln>
          </p:spPr>
          <p:txBody>
            <a:bodyPr/>
            <a:lstStyle/>
            <a:p>
              <a:endParaRPr lang="fi-FI"/>
            </a:p>
          </p:txBody>
        </p:sp>
        <p:sp>
          <p:nvSpPr>
            <p:cNvPr id="61456" name="Freeform 80"/>
            <p:cNvSpPr>
              <a:spLocks noEditPoints="1"/>
            </p:cNvSpPr>
            <p:nvPr/>
          </p:nvSpPr>
          <p:spPr bwMode="auto">
            <a:xfrm>
              <a:off x="5282" y="1536"/>
              <a:ext cx="27" cy="297"/>
            </a:xfrm>
            <a:custGeom>
              <a:avLst/>
              <a:gdLst>
                <a:gd name="T0" fmla="*/ 0 w 528"/>
                <a:gd name="T1" fmla="*/ 4 h 5824"/>
                <a:gd name="T2" fmla="*/ 4 w 528"/>
                <a:gd name="T3" fmla="*/ 0 h 5824"/>
                <a:gd name="T4" fmla="*/ 23 w 528"/>
                <a:gd name="T5" fmla="*/ 0 h 5824"/>
                <a:gd name="T6" fmla="*/ 27 w 528"/>
                <a:gd name="T7" fmla="*/ 4 h 5824"/>
                <a:gd name="T8" fmla="*/ 27 w 528"/>
                <a:gd name="T9" fmla="*/ 293 h 5824"/>
                <a:gd name="T10" fmla="*/ 23 w 528"/>
                <a:gd name="T11" fmla="*/ 297 h 5824"/>
                <a:gd name="T12" fmla="*/ 4 w 528"/>
                <a:gd name="T13" fmla="*/ 297 h 5824"/>
                <a:gd name="T14" fmla="*/ 0 w 528"/>
                <a:gd name="T15" fmla="*/ 293 h 5824"/>
                <a:gd name="T16" fmla="*/ 0 w 528"/>
                <a:gd name="T17" fmla="*/ 4 h 5824"/>
                <a:gd name="T18" fmla="*/ 8 w 528"/>
                <a:gd name="T19" fmla="*/ 293 h 5824"/>
                <a:gd name="T20" fmla="*/ 4 w 528"/>
                <a:gd name="T21" fmla="*/ 289 h 5824"/>
                <a:gd name="T22" fmla="*/ 23 w 528"/>
                <a:gd name="T23" fmla="*/ 289 h 5824"/>
                <a:gd name="T24" fmla="*/ 19 w 528"/>
                <a:gd name="T25" fmla="*/ 293 h 5824"/>
                <a:gd name="T26" fmla="*/ 19 w 528"/>
                <a:gd name="T27" fmla="*/ 4 h 5824"/>
                <a:gd name="T28" fmla="*/ 23 w 528"/>
                <a:gd name="T29" fmla="*/ 8 h 5824"/>
                <a:gd name="T30" fmla="*/ 4 w 528"/>
                <a:gd name="T31" fmla="*/ 8 h 5824"/>
                <a:gd name="T32" fmla="*/ 8 w 528"/>
                <a:gd name="T33" fmla="*/ 4 h 5824"/>
                <a:gd name="T34" fmla="*/ 8 w 528"/>
                <a:gd name="T35" fmla="*/ 293 h 582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28"/>
                <a:gd name="T55" fmla="*/ 0 h 5824"/>
                <a:gd name="T56" fmla="*/ 528 w 528"/>
                <a:gd name="T57" fmla="*/ 5824 h 582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28" h="5824">
                  <a:moveTo>
                    <a:pt x="0" y="80"/>
                  </a:moveTo>
                  <a:cubicBezTo>
                    <a:pt x="0" y="36"/>
                    <a:pt x="36" y="0"/>
                    <a:pt x="80" y="0"/>
                  </a:cubicBezTo>
                  <a:lnTo>
                    <a:pt x="448" y="0"/>
                  </a:lnTo>
                  <a:cubicBezTo>
                    <a:pt x="493" y="0"/>
                    <a:pt x="528" y="36"/>
                    <a:pt x="528" y="80"/>
                  </a:cubicBezTo>
                  <a:lnTo>
                    <a:pt x="528" y="5744"/>
                  </a:lnTo>
                  <a:cubicBezTo>
                    <a:pt x="528" y="5789"/>
                    <a:pt x="493" y="5824"/>
                    <a:pt x="448" y="5824"/>
                  </a:cubicBezTo>
                  <a:lnTo>
                    <a:pt x="80" y="5824"/>
                  </a:lnTo>
                  <a:cubicBezTo>
                    <a:pt x="36" y="5824"/>
                    <a:pt x="0" y="5789"/>
                    <a:pt x="0" y="5744"/>
                  </a:cubicBezTo>
                  <a:lnTo>
                    <a:pt x="0" y="80"/>
                  </a:lnTo>
                  <a:close/>
                  <a:moveTo>
                    <a:pt x="160" y="5744"/>
                  </a:moveTo>
                  <a:lnTo>
                    <a:pt x="80" y="5664"/>
                  </a:lnTo>
                  <a:lnTo>
                    <a:pt x="448" y="5664"/>
                  </a:lnTo>
                  <a:lnTo>
                    <a:pt x="368" y="5744"/>
                  </a:lnTo>
                  <a:lnTo>
                    <a:pt x="368" y="80"/>
                  </a:lnTo>
                  <a:lnTo>
                    <a:pt x="448" y="160"/>
                  </a:lnTo>
                  <a:lnTo>
                    <a:pt x="80" y="160"/>
                  </a:lnTo>
                  <a:lnTo>
                    <a:pt x="160" y="80"/>
                  </a:lnTo>
                  <a:lnTo>
                    <a:pt x="160" y="5744"/>
                  </a:lnTo>
                  <a:close/>
                </a:path>
              </a:pathLst>
            </a:custGeom>
            <a:solidFill>
              <a:srgbClr val="00B0F0"/>
            </a:solidFill>
            <a:ln w="0" cap="flat">
              <a:solidFill>
                <a:srgbClr val="00B0F0"/>
              </a:solidFill>
              <a:prstDash val="solid"/>
              <a:round/>
              <a:headEnd/>
              <a:tailEnd/>
            </a:ln>
          </p:spPr>
          <p:txBody>
            <a:bodyPr/>
            <a:lstStyle/>
            <a:p>
              <a:endParaRPr lang="fi-FI"/>
            </a:p>
          </p:txBody>
        </p:sp>
        <p:sp>
          <p:nvSpPr>
            <p:cNvPr id="61457" name="Rectangle 81"/>
            <p:cNvSpPr>
              <a:spLocks noChangeArrowheads="1"/>
            </p:cNvSpPr>
            <p:nvPr/>
          </p:nvSpPr>
          <p:spPr bwMode="auto">
            <a:xfrm>
              <a:off x="5402" y="1542"/>
              <a:ext cx="18" cy="288"/>
            </a:xfrm>
            <a:prstGeom prst="rect">
              <a:avLst/>
            </a:prstGeom>
            <a:solidFill>
              <a:srgbClr val="00B0F0"/>
            </a:solidFill>
            <a:ln w="9525">
              <a:noFill/>
              <a:miter lim="800000"/>
              <a:headEnd/>
              <a:tailEnd/>
            </a:ln>
          </p:spPr>
          <p:txBody>
            <a:bodyPr/>
            <a:lstStyle/>
            <a:p>
              <a:endParaRPr lang="fi-FI"/>
            </a:p>
          </p:txBody>
        </p:sp>
        <p:sp>
          <p:nvSpPr>
            <p:cNvPr id="61458" name="Freeform 82"/>
            <p:cNvSpPr>
              <a:spLocks noEditPoints="1"/>
            </p:cNvSpPr>
            <p:nvPr/>
          </p:nvSpPr>
          <p:spPr bwMode="auto">
            <a:xfrm>
              <a:off x="5398" y="1538"/>
              <a:ext cx="27" cy="296"/>
            </a:xfrm>
            <a:custGeom>
              <a:avLst/>
              <a:gdLst>
                <a:gd name="T0" fmla="*/ 0 w 528"/>
                <a:gd name="T1" fmla="*/ 4 h 5824"/>
                <a:gd name="T2" fmla="*/ 4 w 528"/>
                <a:gd name="T3" fmla="*/ 0 h 5824"/>
                <a:gd name="T4" fmla="*/ 23 w 528"/>
                <a:gd name="T5" fmla="*/ 0 h 5824"/>
                <a:gd name="T6" fmla="*/ 27 w 528"/>
                <a:gd name="T7" fmla="*/ 4 h 5824"/>
                <a:gd name="T8" fmla="*/ 27 w 528"/>
                <a:gd name="T9" fmla="*/ 292 h 5824"/>
                <a:gd name="T10" fmla="*/ 23 w 528"/>
                <a:gd name="T11" fmla="*/ 296 h 5824"/>
                <a:gd name="T12" fmla="*/ 4 w 528"/>
                <a:gd name="T13" fmla="*/ 296 h 5824"/>
                <a:gd name="T14" fmla="*/ 0 w 528"/>
                <a:gd name="T15" fmla="*/ 292 h 5824"/>
                <a:gd name="T16" fmla="*/ 0 w 528"/>
                <a:gd name="T17" fmla="*/ 4 h 5824"/>
                <a:gd name="T18" fmla="*/ 8 w 528"/>
                <a:gd name="T19" fmla="*/ 292 h 5824"/>
                <a:gd name="T20" fmla="*/ 4 w 528"/>
                <a:gd name="T21" fmla="*/ 288 h 5824"/>
                <a:gd name="T22" fmla="*/ 23 w 528"/>
                <a:gd name="T23" fmla="*/ 288 h 5824"/>
                <a:gd name="T24" fmla="*/ 19 w 528"/>
                <a:gd name="T25" fmla="*/ 292 h 5824"/>
                <a:gd name="T26" fmla="*/ 19 w 528"/>
                <a:gd name="T27" fmla="*/ 4 h 5824"/>
                <a:gd name="T28" fmla="*/ 23 w 528"/>
                <a:gd name="T29" fmla="*/ 8 h 5824"/>
                <a:gd name="T30" fmla="*/ 4 w 528"/>
                <a:gd name="T31" fmla="*/ 8 h 5824"/>
                <a:gd name="T32" fmla="*/ 8 w 528"/>
                <a:gd name="T33" fmla="*/ 4 h 5824"/>
                <a:gd name="T34" fmla="*/ 8 w 528"/>
                <a:gd name="T35" fmla="*/ 292 h 582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28"/>
                <a:gd name="T55" fmla="*/ 0 h 5824"/>
                <a:gd name="T56" fmla="*/ 528 w 528"/>
                <a:gd name="T57" fmla="*/ 5824 h 582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28" h="5824">
                  <a:moveTo>
                    <a:pt x="0" y="80"/>
                  </a:moveTo>
                  <a:cubicBezTo>
                    <a:pt x="0" y="36"/>
                    <a:pt x="36" y="0"/>
                    <a:pt x="80" y="0"/>
                  </a:cubicBezTo>
                  <a:lnTo>
                    <a:pt x="448" y="0"/>
                  </a:lnTo>
                  <a:cubicBezTo>
                    <a:pt x="493" y="0"/>
                    <a:pt x="528" y="36"/>
                    <a:pt x="528" y="80"/>
                  </a:cubicBezTo>
                  <a:lnTo>
                    <a:pt x="528" y="5744"/>
                  </a:lnTo>
                  <a:cubicBezTo>
                    <a:pt x="528" y="5789"/>
                    <a:pt x="493" y="5824"/>
                    <a:pt x="448" y="5824"/>
                  </a:cubicBezTo>
                  <a:lnTo>
                    <a:pt x="80" y="5824"/>
                  </a:lnTo>
                  <a:cubicBezTo>
                    <a:pt x="36" y="5824"/>
                    <a:pt x="0" y="5789"/>
                    <a:pt x="0" y="5744"/>
                  </a:cubicBezTo>
                  <a:lnTo>
                    <a:pt x="0" y="80"/>
                  </a:lnTo>
                  <a:close/>
                  <a:moveTo>
                    <a:pt x="160" y="5744"/>
                  </a:moveTo>
                  <a:lnTo>
                    <a:pt x="80" y="5664"/>
                  </a:lnTo>
                  <a:lnTo>
                    <a:pt x="448" y="5664"/>
                  </a:lnTo>
                  <a:lnTo>
                    <a:pt x="368" y="5744"/>
                  </a:lnTo>
                  <a:lnTo>
                    <a:pt x="368" y="80"/>
                  </a:lnTo>
                  <a:lnTo>
                    <a:pt x="448" y="160"/>
                  </a:lnTo>
                  <a:lnTo>
                    <a:pt x="80" y="160"/>
                  </a:lnTo>
                  <a:lnTo>
                    <a:pt x="160" y="80"/>
                  </a:lnTo>
                  <a:lnTo>
                    <a:pt x="160" y="5744"/>
                  </a:lnTo>
                  <a:close/>
                </a:path>
              </a:pathLst>
            </a:custGeom>
            <a:solidFill>
              <a:srgbClr val="00B0F0"/>
            </a:solidFill>
            <a:ln w="0" cap="flat">
              <a:solidFill>
                <a:srgbClr val="00B0F0"/>
              </a:solidFill>
              <a:prstDash val="solid"/>
              <a:round/>
              <a:headEnd/>
              <a:tailEnd/>
            </a:ln>
          </p:spPr>
          <p:txBody>
            <a:bodyPr/>
            <a:lstStyle/>
            <a:p>
              <a:endParaRPr lang="fi-FI"/>
            </a:p>
          </p:txBody>
        </p:sp>
        <p:sp>
          <p:nvSpPr>
            <p:cNvPr id="61459" name="Rectangle 83"/>
            <p:cNvSpPr>
              <a:spLocks noChangeArrowheads="1"/>
            </p:cNvSpPr>
            <p:nvPr/>
          </p:nvSpPr>
          <p:spPr bwMode="auto">
            <a:xfrm>
              <a:off x="5156" y="1540"/>
              <a:ext cx="19" cy="288"/>
            </a:xfrm>
            <a:prstGeom prst="rect">
              <a:avLst/>
            </a:prstGeom>
            <a:solidFill>
              <a:srgbClr val="00B0F0"/>
            </a:solidFill>
            <a:ln w="9525">
              <a:noFill/>
              <a:miter lim="800000"/>
              <a:headEnd/>
              <a:tailEnd/>
            </a:ln>
          </p:spPr>
          <p:txBody>
            <a:bodyPr/>
            <a:lstStyle/>
            <a:p>
              <a:endParaRPr lang="fi-FI"/>
            </a:p>
          </p:txBody>
        </p:sp>
        <p:sp>
          <p:nvSpPr>
            <p:cNvPr id="61460" name="Freeform 84"/>
            <p:cNvSpPr>
              <a:spLocks noEditPoints="1"/>
            </p:cNvSpPr>
            <p:nvPr/>
          </p:nvSpPr>
          <p:spPr bwMode="auto">
            <a:xfrm>
              <a:off x="5152" y="1536"/>
              <a:ext cx="27" cy="297"/>
            </a:xfrm>
            <a:custGeom>
              <a:avLst/>
              <a:gdLst>
                <a:gd name="T0" fmla="*/ 0 w 528"/>
                <a:gd name="T1" fmla="*/ 4 h 5824"/>
                <a:gd name="T2" fmla="*/ 4 w 528"/>
                <a:gd name="T3" fmla="*/ 0 h 5824"/>
                <a:gd name="T4" fmla="*/ 23 w 528"/>
                <a:gd name="T5" fmla="*/ 0 h 5824"/>
                <a:gd name="T6" fmla="*/ 27 w 528"/>
                <a:gd name="T7" fmla="*/ 4 h 5824"/>
                <a:gd name="T8" fmla="*/ 27 w 528"/>
                <a:gd name="T9" fmla="*/ 293 h 5824"/>
                <a:gd name="T10" fmla="*/ 23 w 528"/>
                <a:gd name="T11" fmla="*/ 297 h 5824"/>
                <a:gd name="T12" fmla="*/ 4 w 528"/>
                <a:gd name="T13" fmla="*/ 297 h 5824"/>
                <a:gd name="T14" fmla="*/ 0 w 528"/>
                <a:gd name="T15" fmla="*/ 293 h 5824"/>
                <a:gd name="T16" fmla="*/ 0 w 528"/>
                <a:gd name="T17" fmla="*/ 4 h 5824"/>
                <a:gd name="T18" fmla="*/ 8 w 528"/>
                <a:gd name="T19" fmla="*/ 293 h 5824"/>
                <a:gd name="T20" fmla="*/ 4 w 528"/>
                <a:gd name="T21" fmla="*/ 289 h 5824"/>
                <a:gd name="T22" fmla="*/ 23 w 528"/>
                <a:gd name="T23" fmla="*/ 289 h 5824"/>
                <a:gd name="T24" fmla="*/ 19 w 528"/>
                <a:gd name="T25" fmla="*/ 293 h 5824"/>
                <a:gd name="T26" fmla="*/ 19 w 528"/>
                <a:gd name="T27" fmla="*/ 4 h 5824"/>
                <a:gd name="T28" fmla="*/ 23 w 528"/>
                <a:gd name="T29" fmla="*/ 8 h 5824"/>
                <a:gd name="T30" fmla="*/ 4 w 528"/>
                <a:gd name="T31" fmla="*/ 8 h 5824"/>
                <a:gd name="T32" fmla="*/ 8 w 528"/>
                <a:gd name="T33" fmla="*/ 4 h 5824"/>
                <a:gd name="T34" fmla="*/ 8 w 528"/>
                <a:gd name="T35" fmla="*/ 293 h 582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28"/>
                <a:gd name="T55" fmla="*/ 0 h 5824"/>
                <a:gd name="T56" fmla="*/ 528 w 528"/>
                <a:gd name="T57" fmla="*/ 5824 h 582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28" h="5824">
                  <a:moveTo>
                    <a:pt x="0" y="80"/>
                  </a:moveTo>
                  <a:cubicBezTo>
                    <a:pt x="0" y="36"/>
                    <a:pt x="36" y="0"/>
                    <a:pt x="80" y="0"/>
                  </a:cubicBezTo>
                  <a:lnTo>
                    <a:pt x="448" y="0"/>
                  </a:lnTo>
                  <a:cubicBezTo>
                    <a:pt x="493" y="0"/>
                    <a:pt x="528" y="36"/>
                    <a:pt x="528" y="80"/>
                  </a:cubicBezTo>
                  <a:lnTo>
                    <a:pt x="528" y="5744"/>
                  </a:lnTo>
                  <a:cubicBezTo>
                    <a:pt x="528" y="5789"/>
                    <a:pt x="493" y="5824"/>
                    <a:pt x="448" y="5824"/>
                  </a:cubicBezTo>
                  <a:lnTo>
                    <a:pt x="80" y="5824"/>
                  </a:lnTo>
                  <a:cubicBezTo>
                    <a:pt x="36" y="5824"/>
                    <a:pt x="0" y="5789"/>
                    <a:pt x="0" y="5744"/>
                  </a:cubicBezTo>
                  <a:lnTo>
                    <a:pt x="0" y="80"/>
                  </a:lnTo>
                  <a:close/>
                  <a:moveTo>
                    <a:pt x="160" y="5744"/>
                  </a:moveTo>
                  <a:lnTo>
                    <a:pt x="80" y="5664"/>
                  </a:lnTo>
                  <a:lnTo>
                    <a:pt x="448" y="5664"/>
                  </a:lnTo>
                  <a:lnTo>
                    <a:pt x="368" y="5744"/>
                  </a:lnTo>
                  <a:lnTo>
                    <a:pt x="368" y="80"/>
                  </a:lnTo>
                  <a:lnTo>
                    <a:pt x="448" y="160"/>
                  </a:lnTo>
                  <a:lnTo>
                    <a:pt x="80" y="160"/>
                  </a:lnTo>
                  <a:lnTo>
                    <a:pt x="160" y="80"/>
                  </a:lnTo>
                  <a:lnTo>
                    <a:pt x="160" y="5744"/>
                  </a:lnTo>
                  <a:close/>
                </a:path>
              </a:pathLst>
            </a:custGeom>
            <a:solidFill>
              <a:srgbClr val="00B0F0"/>
            </a:solidFill>
            <a:ln w="0" cap="flat">
              <a:solidFill>
                <a:srgbClr val="00B0F0"/>
              </a:solidFill>
              <a:prstDash val="solid"/>
              <a:round/>
              <a:headEnd/>
              <a:tailEnd/>
            </a:ln>
          </p:spPr>
          <p:txBody>
            <a:bodyPr/>
            <a:lstStyle/>
            <a:p>
              <a:endParaRPr lang="fi-FI"/>
            </a:p>
          </p:txBody>
        </p:sp>
        <p:sp>
          <p:nvSpPr>
            <p:cNvPr id="61461" name="Rectangle 85"/>
            <p:cNvSpPr>
              <a:spLocks noChangeArrowheads="1"/>
            </p:cNvSpPr>
            <p:nvPr/>
          </p:nvSpPr>
          <p:spPr bwMode="auto">
            <a:xfrm>
              <a:off x="5007" y="1540"/>
              <a:ext cx="19" cy="288"/>
            </a:xfrm>
            <a:prstGeom prst="rect">
              <a:avLst/>
            </a:prstGeom>
            <a:solidFill>
              <a:srgbClr val="00B0F0"/>
            </a:solidFill>
            <a:ln w="9525">
              <a:noFill/>
              <a:miter lim="800000"/>
              <a:headEnd/>
              <a:tailEnd/>
            </a:ln>
          </p:spPr>
          <p:txBody>
            <a:bodyPr/>
            <a:lstStyle/>
            <a:p>
              <a:endParaRPr lang="fi-FI"/>
            </a:p>
          </p:txBody>
        </p:sp>
        <p:sp>
          <p:nvSpPr>
            <p:cNvPr id="61462" name="Freeform 86"/>
            <p:cNvSpPr>
              <a:spLocks noEditPoints="1"/>
            </p:cNvSpPr>
            <p:nvPr/>
          </p:nvSpPr>
          <p:spPr bwMode="auto">
            <a:xfrm>
              <a:off x="5003" y="1536"/>
              <a:ext cx="27" cy="297"/>
            </a:xfrm>
            <a:custGeom>
              <a:avLst/>
              <a:gdLst>
                <a:gd name="T0" fmla="*/ 0 w 528"/>
                <a:gd name="T1" fmla="*/ 4 h 5824"/>
                <a:gd name="T2" fmla="*/ 4 w 528"/>
                <a:gd name="T3" fmla="*/ 0 h 5824"/>
                <a:gd name="T4" fmla="*/ 23 w 528"/>
                <a:gd name="T5" fmla="*/ 0 h 5824"/>
                <a:gd name="T6" fmla="*/ 27 w 528"/>
                <a:gd name="T7" fmla="*/ 4 h 5824"/>
                <a:gd name="T8" fmla="*/ 27 w 528"/>
                <a:gd name="T9" fmla="*/ 293 h 5824"/>
                <a:gd name="T10" fmla="*/ 23 w 528"/>
                <a:gd name="T11" fmla="*/ 297 h 5824"/>
                <a:gd name="T12" fmla="*/ 4 w 528"/>
                <a:gd name="T13" fmla="*/ 297 h 5824"/>
                <a:gd name="T14" fmla="*/ 0 w 528"/>
                <a:gd name="T15" fmla="*/ 293 h 5824"/>
                <a:gd name="T16" fmla="*/ 0 w 528"/>
                <a:gd name="T17" fmla="*/ 4 h 5824"/>
                <a:gd name="T18" fmla="*/ 8 w 528"/>
                <a:gd name="T19" fmla="*/ 293 h 5824"/>
                <a:gd name="T20" fmla="*/ 4 w 528"/>
                <a:gd name="T21" fmla="*/ 289 h 5824"/>
                <a:gd name="T22" fmla="*/ 23 w 528"/>
                <a:gd name="T23" fmla="*/ 289 h 5824"/>
                <a:gd name="T24" fmla="*/ 19 w 528"/>
                <a:gd name="T25" fmla="*/ 293 h 5824"/>
                <a:gd name="T26" fmla="*/ 19 w 528"/>
                <a:gd name="T27" fmla="*/ 4 h 5824"/>
                <a:gd name="T28" fmla="*/ 23 w 528"/>
                <a:gd name="T29" fmla="*/ 8 h 5824"/>
                <a:gd name="T30" fmla="*/ 4 w 528"/>
                <a:gd name="T31" fmla="*/ 8 h 5824"/>
                <a:gd name="T32" fmla="*/ 8 w 528"/>
                <a:gd name="T33" fmla="*/ 4 h 5824"/>
                <a:gd name="T34" fmla="*/ 8 w 528"/>
                <a:gd name="T35" fmla="*/ 293 h 582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28"/>
                <a:gd name="T55" fmla="*/ 0 h 5824"/>
                <a:gd name="T56" fmla="*/ 528 w 528"/>
                <a:gd name="T57" fmla="*/ 5824 h 582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28" h="5824">
                  <a:moveTo>
                    <a:pt x="0" y="80"/>
                  </a:moveTo>
                  <a:cubicBezTo>
                    <a:pt x="0" y="36"/>
                    <a:pt x="36" y="0"/>
                    <a:pt x="80" y="0"/>
                  </a:cubicBezTo>
                  <a:lnTo>
                    <a:pt x="448" y="0"/>
                  </a:lnTo>
                  <a:cubicBezTo>
                    <a:pt x="493" y="0"/>
                    <a:pt x="528" y="36"/>
                    <a:pt x="528" y="80"/>
                  </a:cubicBezTo>
                  <a:lnTo>
                    <a:pt x="528" y="5744"/>
                  </a:lnTo>
                  <a:cubicBezTo>
                    <a:pt x="528" y="5789"/>
                    <a:pt x="493" y="5824"/>
                    <a:pt x="448" y="5824"/>
                  </a:cubicBezTo>
                  <a:lnTo>
                    <a:pt x="80" y="5824"/>
                  </a:lnTo>
                  <a:cubicBezTo>
                    <a:pt x="36" y="5824"/>
                    <a:pt x="0" y="5789"/>
                    <a:pt x="0" y="5744"/>
                  </a:cubicBezTo>
                  <a:lnTo>
                    <a:pt x="0" y="80"/>
                  </a:lnTo>
                  <a:close/>
                  <a:moveTo>
                    <a:pt x="160" y="5744"/>
                  </a:moveTo>
                  <a:lnTo>
                    <a:pt x="80" y="5664"/>
                  </a:lnTo>
                  <a:lnTo>
                    <a:pt x="448" y="5664"/>
                  </a:lnTo>
                  <a:lnTo>
                    <a:pt x="368" y="5744"/>
                  </a:lnTo>
                  <a:lnTo>
                    <a:pt x="368" y="80"/>
                  </a:lnTo>
                  <a:lnTo>
                    <a:pt x="448" y="160"/>
                  </a:lnTo>
                  <a:lnTo>
                    <a:pt x="80" y="160"/>
                  </a:lnTo>
                  <a:lnTo>
                    <a:pt x="160" y="80"/>
                  </a:lnTo>
                  <a:lnTo>
                    <a:pt x="160" y="5744"/>
                  </a:lnTo>
                  <a:close/>
                </a:path>
              </a:pathLst>
            </a:custGeom>
            <a:solidFill>
              <a:srgbClr val="00B0F0"/>
            </a:solidFill>
            <a:ln w="0" cap="flat">
              <a:solidFill>
                <a:srgbClr val="00B0F0"/>
              </a:solidFill>
              <a:prstDash val="solid"/>
              <a:round/>
              <a:headEnd/>
              <a:tailEnd/>
            </a:ln>
          </p:spPr>
          <p:txBody>
            <a:bodyPr/>
            <a:lstStyle/>
            <a:p>
              <a:endParaRPr lang="fi-FI"/>
            </a:p>
          </p:txBody>
        </p:sp>
        <p:sp>
          <p:nvSpPr>
            <p:cNvPr id="61463" name="Rectangle 87"/>
            <p:cNvSpPr>
              <a:spLocks noChangeArrowheads="1"/>
            </p:cNvSpPr>
            <p:nvPr/>
          </p:nvSpPr>
          <p:spPr bwMode="auto">
            <a:xfrm>
              <a:off x="4859" y="1540"/>
              <a:ext cx="18" cy="288"/>
            </a:xfrm>
            <a:prstGeom prst="rect">
              <a:avLst/>
            </a:prstGeom>
            <a:solidFill>
              <a:srgbClr val="00B0F0"/>
            </a:solidFill>
            <a:ln w="9525">
              <a:noFill/>
              <a:miter lim="800000"/>
              <a:headEnd/>
              <a:tailEnd/>
            </a:ln>
          </p:spPr>
          <p:txBody>
            <a:bodyPr/>
            <a:lstStyle/>
            <a:p>
              <a:endParaRPr lang="fi-FI"/>
            </a:p>
          </p:txBody>
        </p:sp>
        <p:sp>
          <p:nvSpPr>
            <p:cNvPr id="61464" name="Freeform 88"/>
            <p:cNvSpPr>
              <a:spLocks noEditPoints="1"/>
            </p:cNvSpPr>
            <p:nvPr/>
          </p:nvSpPr>
          <p:spPr bwMode="auto">
            <a:xfrm>
              <a:off x="4855" y="1536"/>
              <a:ext cx="26" cy="297"/>
            </a:xfrm>
            <a:custGeom>
              <a:avLst/>
              <a:gdLst>
                <a:gd name="T0" fmla="*/ 0 w 528"/>
                <a:gd name="T1" fmla="*/ 4 h 5824"/>
                <a:gd name="T2" fmla="*/ 4 w 528"/>
                <a:gd name="T3" fmla="*/ 0 h 5824"/>
                <a:gd name="T4" fmla="*/ 22 w 528"/>
                <a:gd name="T5" fmla="*/ 0 h 5824"/>
                <a:gd name="T6" fmla="*/ 26 w 528"/>
                <a:gd name="T7" fmla="*/ 4 h 5824"/>
                <a:gd name="T8" fmla="*/ 26 w 528"/>
                <a:gd name="T9" fmla="*/ 293 h 5824"/>
                <a:gd name="T10" fmla="*/ 22 w 528"/>
                <a:gd name="T11" fmla="*/ 297 h 5824"/>
                <a:gd name="T12" fmla="*/ 4 w 528"/>
                <a:gd name="T13" fmla="*/ 297 h 5824"/>
                <a:gd name="T14" fmla="*/ 0 w 528"/>
                <a:gd name="T15" fmla="*/ 293 h 5824"/>
                <a:gd name="T16" fmla="*/ 0 w 528"/>
                <a:gd name="T17" fmla="*/ 4 h 5824"/>
                <a:gd name="T18" fmla="*/ 8 w 528"/>
                <a:gd name="T19" fmla="*/ 293 h 5824"/>
                <a:gd name="T20" fmla="*/ 4 w 528"/>
                <a:gd name="T21" fmla="*/ 289 h 5824"/>
                <a:gd name="T22" fmla="*/ 22 w 528"/>
                <a:gd name="T23" fmla="*/ 289 h 5824"/>
                <a:gd name="T24" fmla="*/ 18 w 528"/>
                <a:gd name="T25" fmla="*/ 293 h 5824"/>
                <a:gd name="T26" fmla="*/ 18 w 528"/>
                <a:gd name="T27" fmla="*/ 4 h 5824"/>
                <a:gd name="T28" fmla="*/ 22 w 528"/>
                <a:gd name="T29" fmla="*/ 8 h 5824"/>
                <a:gd name="T30" fmla="*/ 4 w 528"/>
                <a:gd name="T31" fmla="*/ 8 h 5824"/>
                <a:gd name="T32" fmla="*/ 8 w 528"/>
                <a:gd name="T33" fmla="*/ 4 h 5824"/>
                <a:gd name="T34" fmla="*/ 8 w 528"/>
                <a:gd name="T35" fmla="*/ 293 h 582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28"/>
                <a:gd name="T55" fmla="*/ 0 h 5824"/>
                <a:gd name="T56" fmla="*/ 528 w 528"/>
                <a:gd name="T57" fmla="*/ 5824 h 582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28" h="5824">
                  <a:moveTo>
                    <a:pt x="0" y="80"/>
                  </a:moveTo>
                  <a:cubicBezTo>
                    <a:pt x="0" y="36"/>
                    <a:pt x="36" y="0"/>
                    <a:pt x="80" y="0"/>
                  </a:cubicBezTo>
                  <a:lnTo>
                    <a:pt x="448" y="0"/>
                  </a:lnTo>
                  <a:cubicBezTo>
                    <a:pt x="493" y="0"/>
                    <a:pt x="528" y="36"/>
                    <a:pt x="528" y="80"/>
                  </a:cubicBezTo>
                  <a:lnTo>
                    <a:pt x="528" y="5744"/>
                  </a:lnTo>
                  <a:cubicBezTo>
                    <a:pt x="528" y="5789"/>
                    <a:pt x="493" y="5824"/>
                    <a:pt x="448" y="5824"/>
                  </a:cubicBezTo>
                  <a:lnTo>
                    <a:pt x="80" y="5824"/>
                  </a:lnTo>
                  <a:cubicBezTo>
                    <a:pt x="36" y="5824"/>
                    <a:pt x="0" y="5789"/>
                    <a:pt x="0" y="5744"/>
                  </a:cubicBezTo>
                  <a:lnTo>
                    <a:pt x="0" y="80"/>
                  </a:lnTo>
                  <a:close/>
                  <a:moveTo>
                    <a:pt x="160" y="5744"/>
                  </a:moveTo>
                  <a:lnTo>
                    <a:pt x="80" y="5664"/>
                  </a:lnTo>
                  <a:lnTo>
                    <a:pt x="448" y="5664"/>
                  </a:lnTo>
                  <a:lnTo>
                    <a:pt x="368" y="5744"/>
                  </a:lnTo>
                  <a:lnTo>
                    <a:pt x="368" y="80"/>
                  </a:lnTo>
                  <a:lnTo>
                    <a:pt x="448" y="160"/>
                  </a:lnTo>
                  <a:lnTo>
                    <a:pt x="80" y="160"/>
                  </a:lnTo>
                  <a:lnTo>
                    <a:pt x="160" y="80"/>
                  </a:lnTo>
                  <a:lnTo>
                    <a:pt x="160" y="5744"/>
                  </a:lnTo>
                  <a:close/>
                </a:path>
              </a:pathLst>
            </a:custGeom>
            <a:solidFill>
              <a:srgbClr val="00B0F0"/>
            </a:solidFill>
            <a:ln w="0" cap="flat">
              <a:solidFill>
                <a:srgbClr val="00B0F0"/>
              </a:solidFill>
              <a:prstDash val="solid"/>
              <a:round/>
              <a:headEnd/>
              <a:tailEnd/>
            </a:ln>
          </p:spPr>
          <p:txBody>
            <a:bodyPr/>
            <a:lstStyle/>
            <a:p>
              <a:endParaRPr lang="fi-FI"/>
            </a:p>
          </p:txBody>
        </p:sp>
        <p:sp>
          <p:nvSpPr>
            <p:cNvPr id="61465" name="Rectangle 89"/>
            <p:cNvSpPr>
              <a:spLocks noChangeArrowheads="1"/>
            </p:cNvSpPr>
            <p:nvPr/>
          </p:nvSpPr>
          <p:spPr bwMode="auto">
            <a:xfrm>
              <a:off x="4711" y="1540"/>
              <a:ext cx="18" cy="288"/>
            </a:xfrm>
            <a:prstGeom prst="rect">
              <a:avLst/>
            </a:prstGeom>
            <a:solidFill>
              <a:srgbClr val="00B0F0"/>
            </a:solidFill>
            <a:ln w="9525">
              <a:noFill/>
              <a:miter lim="800000"/>
              <a:headEnd/>
              <a:tailEnd/>
            </a:ln>
          </p:spPr>
          <p:txBody>
            <a:bodyPr/>
            <a:lstStyle/>
            <a:p>
              <a:endParaRPr lang="fi-FI"/>
            </a:p>
          </p:txBody>
        </p:sp>
        <p:sp>
          <p:nvSpPr>
            <p:cNvPr id="61466" name="Freeform 90"/>
            <p:cNvSpPr>
              <a:spLocks noEditPoints="1"/>
            </p:cNvSpPr>
            <p:nvPr/>
          </p:nvSpPr>
          <p:spPr bwMode="auto">
            <a:xfrm>
              <a:off x="4707" y="1536"/>
              <a:ext cx="26" cy="297"/>
            </a:xfrm>
            <a:custGeom>
              <a:avLst/>
              <a:gdLst>
                <a:gd name="T0" fmla="*/ 0 w 512"/>
                <a:gd name="T1" fmla="*/ 4 h 5824"/>
                <a:gd name="T2" fmla="*/ 4 w 512"/>
                <a:gd name="T3" fmla="*/ 0 h 5824"/>
                <a:gd name="T4" fmla="*/ 22 w 512"/>
                <a:gd name="T5" fmla="*/ 0 h 5824"/>
                <a:gd name="T6" fmla="*/ 26 w 512"/>
                <a:gd name="T7" fmla="*/ 4 h 5824"/>
                <a:gd name="T8" fmla="*/ 26 w 512"/>
                <a:gd name="T9" fmla="*/ 293 h 5824"/>
                <a:gd name="T10" fmla="*/ 22 w 512"/>
                <a:gd name="T11" fmla="*/ 297 h 5824"/>
                <a:gd name="T12" fmla="*/ 4 w 512"/>
                <a:gd name="T13" fmla="*/ 297 h 5824"/>
                <a:gd name="T14" fmla="*/ 0 w 512"/>
                <a:gd name="T15" fmla="*/ 293 h 5824"/>
                <a:gd name="T16" fmla="*/ 0 w 512"/>
                <a:gd name="T17" fmla="*/ 4 h 5824"/>
                <a:gd name="T18" fmla="*/ 8 w 512"/>
                <a:gd name="T19" fmla="*/ 293 h 5824"/>
                <a:gd name="T20" fmla="*/ 4 w 512"/>
                <a:gd name="T21" fmla="*/ 289 h 5824"/>
                <a:gd name="T22" fmla="*/ 22 w 512"/>
                <a:gd name="T23" fmla="*/ 289 h 5824"/>
                <a:gd name="T24" fmla="*/ 18 w 512"/>
                <a:gd name="T25" fmla="*/ 293 h 5824"/>
                <a:gd name="T26" fmla="*/ 18 w 512"/>
                <a:gd name="T27" fmla="*/ 4 h 5824"/>
                <a:gd name="T28" fmla="*/ 22 w 512"/>
                <a:gd name="T29" fmla="*/ 8 h 5824"/>
                <a:gd name="T30" fmla="*/ 4 w 512"/>
                <a:gd name="T31" fmla="*/ 8 h 5824"/>
                <a:gd name="T32" fmla="*/ 8 w 512"/>
                <a:gd name="T33" fmla="*/ 4 h 5824"/>
                <a:gd name="T34" fmla="*/ 8 w 512"/>
                <a:gd name="T35" fmla="*/ 293 h 582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12"/>
                <a:gd name="T55" fmla="*/ 0 h 5824"/>
                <a:gd name="T56" fmla="*/ 512 w 512"/>
                <a:gd name="T57" fmla="*/ 5824 h 582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12" h="5824">
                  <a:moveTo>
                    <a:pt x="0" y="80"/>
                  </a:moveTo>
                  <a:cubicBezTo>
                    <a:pt x="0" y="36"/>
                    <a:pt x="36" y="0"/>
                    <a:pt x="80" y="0"/>
                  </a:cubicBezTo>
                  <a:lnTo>
                    <a:pt x="432" y="0"/>
                  </a:lnTo>
                  <a:cubicBezTo>
                    <a:pt x="477" y="0"/>
                    <a:pt x="512" y="36"/>
                    <a:pt x="512" y="80"/>
                  </a:cubicBezTo>
                  <a:lnTo>
                    <a:pt x="512" y="5744"/>
                  </a:lnTo>
                  <a:cubicBezTo>
                    <a:pt x="512" y="5789"/>
                    <a:pt x="477" y="5824"/>
                    <a:pt x="432" y="5824"/>
                  </a:cubicBezTo>
                  <a:lnTo>
                    <a:pt x="80" y="5824"/>
                  </a:lnTo>
                  <a:cubicBezTo>
                    <a:pt x="36" y="5824"/>
                    <a:pt x="0" y="5789"/>
                    <a:pt x="0" y="5744"/>
                  </a:cubicBezTo>
                  <a:lnTo>
                    <a:pt x="0" y="80"/>
                  </a:lnTo>
                  <a:close/>
                  <a:moveTo>
                    <a:pt x="160" y="5744"/>
                  </a:moveTo>
                  <a:lnTo>
                    <a:pt x="80" y="5664"/>
                  </a:lnTo>
                  <a:lnTo>
                    <a:pt x="432" y="5664"/>
                  </a:lnTo>
                  <a:lnTo>
                    <a:pt x="352" y="5744"/>
                  </a:lnTo>
                  <a:lnTo>
                    <a:pt x="352" y="80"/>
                  </a:lnTo>
                  <a:lnTo>
                    <a:pt x="432" y="160"/>
                  </a:lnTo>
                  <a:lnTo>
                    <a:pt x="80" y="160"/>
                  </a:lnTo>
                  <a:lnTo>
                    <a:pt x="160" y="80"/>
                  </a:lnTo>
                  <a:lnTo>
                    <a:pt x="160" y="5744"/>
                  </a:lnTo>
                  <a:close/>
                </a:path>
              </a:pathLst>
            </a:custGeom>
            <a:solidFill>
              <a:srgbClr val="00B0F0"/>
            </a:solidFill>
            <a:ln w="0" cap="flat">
              <a:solidFill>
                <a:srgbClr val="00B0F0"/>
              </a:solidFill>
              <a:prstDash val="solid"/>
              <a:round/>
              <a:headEnd/>
              <a:tailEnd/>
            </a:ln>
          </p:spPr>
          <p:txBody>
            <a:bodyPr/>
            <a:lstStyle/>
            <a:p>
              <a:endParaRPr lang="fi-FI"/>
            </a:p>
          </p:txBody>
        </p:sp>
        <p:sp>
          <p:nvSpPr>
            <p:cNvPr id="61467" name="Rectangle 91"/>
            <p:cNvSpPr>
              <a:spLocks noChangeArrowheads="1"/>
            </p:cNvSpPr>
            <p:nvPr/>
          </p:nvSpPr>
          <p:spPr bwMode="auto">
            <a:xfrm>
              <a:off x="4525" y="1540"/>
              <a:ext cx="18" cy="288"/>
            </a:xfrm>
            <a:prstGeom prst="rect">
              <a:avLst/>
            </a:prstGeom>
            <a:solidFill>
              <a:srgbClr val="00B0F0"/>
            </a:solidFill>
            <a:ln w="9525">
              <a:noFill/>
              <a:miter lim="800000"/>
              <a:headEnd/>
              <a:tailEnd/>
            </a:ln>
          </p:spPr>
          <p:txBody>
            <a:bodyPr/>
            <a:lstStyle/>
            <a:p>
              <a:endParaRPr lang="fi-FI"/>
            </a:p>
          </p:txBody>
        </p:sp>
        <p:sp>
          <p:nvSpPr>
            <p:cNvPr id="61468" name="Freeform 92"/>
            <p:cNvSpPr>
              <a:spLocks noEditPoints="1"/>
            </p:cNvSpPr>
            <p:nvPr/>
          </p:nvSpPr>
          <p:spPr bwMode="auto">
            <a:xfrm>
              <a:off x="4520" y="1536"/>
              <a:ext cx="27" cy="297"/>
            </a:xfrm>
            <a:custGeom>
              <a:avLst/>
              <a:gdLst>
                <a:gd name="T0" fmla="*/ 0 w 528"/>
                <a:gd name="T1" fmla="*/ 4 h 5824"/>
                <a:gd name="T2" fmla="*/ 4 w 528"/>
                <a:gd name="T3" fmla="*/ 0 h 5824"/>
                <a:gd name="T4" fmla="*/ 23 w 528"/>
                <a:gd name="T5" fmla="*/ 0 h 5824"/>
                <a:gd name="T6" fmla="*/ 27 w 528"/>
                <a:gd name="T7" fmla="*/ 4 h 5824"/>
                <a:gd name="T8" fmla="*/ 27 w 528"/>
                <a:gd name="T9" fmla="*/ 293 h 5824"/>
                <a:gd name="T10" fmla="*/ 23 w 528"/>
                <a:gd name="T11" fmla="*/ 297 h 5824"/>
                <a:gd name="T12" fmla="*/ 4 w 528"/>
                <a:gd name="T13" fmla="*/ 297 h 5824"/>
                <a:gd name="T14" fmla="*/ 0 w 528"/>
                <a:gd name="T15" fmla="*/ 293 h 5824"/>
                <a:gd name="T16" fmla="*/ 0 w 528"/>
                <a:gd name="T17" fmla="*/ 4 h 5824"/>
                <a:gd name="T18" fmla="*/ 8 w 528"/>
                <a:gd name="T19" fmla="*/ 293 h 5824"/>
                <a:gd name="T20" fmla="*/ 4 w 528"/>
                <a:gd name="T21" fmla="*/ 289 h 5824"/>
                <a:gd name="T22" fmla="*/ 23 w 528"/>
                <a:gd name="T23" fmla="*/ 289 h 5824"/>
                <a:gd name="T24" fmla="*/ 19 w 528"/>
                <a:gd name="T25" fmla="*/ 293 h 5824"/>
                <a:gd name="T26" fmla="*/ 19 w 528"/>
                <a:gd name="T27" fmla="*/ 4 h 5824"/>
                <a:gd name="T28" fmla="*/ 23 w 528"/>
                <a:gd name="T29" fmla="*/ 8 h 5824"/>
                <a:gd name="T30" fmla="*/ 4 w 528"/>
                <a:gd name="T31" fmla="*/ 8 h 5824"/>
                <a:gd name="T32" fmla="*/ 8 w 528"/>
                <a:gd name="T33" fmla="*/ 4 h 5824"/>
                <a:gd name="T34" fmla="*/ 8 w 528"/>
                <a:gd name="T35" fmla="*/ 293 h 582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28"/>
                <a:gd name="T55" fmla="*/ 0 h 5824"/>
                <a:gd name="T56" fmla="*/ 528 w 528"/>
                <a:gd name="T57" fmla="*/ 5824 h 582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28" h="5824">
                  <a:moveTo>
                    <a:pt x="0" y="80"/>
                  </a:moveTo>
                  <a:cubicBezTo>
                    <a:pt x="0" y="36"/>
                    <a:pt x="36" y="0"/>
                    <a:pt x="80" y="0"/>
                  </a:cubicBezTo>
                  <a:lnTo>
                    <a:pt x="448" y="0"/>
                  </a:lnTo>
                  <a:cubicBezTo>
                    <a:pt x="493" y="0"/>
                    <a:pt x="528" y="36"/>
                    <a:pt x="528" y="80"/>
                  </a:cubicBezTo>
                  <a:lnTo>
                    <a:pt x="528" y="5744"/>
                  </a:lnTo>
                  <a:cubicBezTo>
                    <a:pt x="528" y="5789"/>
                    <a:pt x="493" y="5824"/>
                    <a:pt x="448" y="5824"/>
                  </a:cubicBezTo>
                  <a:lnTo>
                    <a:pt x="80" y="5824"/>
                  </a:lnTo>
                  <a:cubicBezTo>
                    <a:pt x="36" y="5824"/>
                    <a:pt x="0" y="5789"/>
                    <a:pt x="0" y="5744"/>
                  </a:cubicBezTo>
                  <a:lnTo>
                    <a:pt x="0" y="80"/>
                  </a:lnTo>
                  <a:close/>
                  <a:moveTo>
                    <a:pt x="160" y="5744"/>
                  </a:moveTo>
                  <a:lnTo>
                    <a:pt x="80" y="5664"/>
                  </a:lnTo>
                  <a:lnTo>
                    <a:pt x="448" y="5664"/>
                  </a:lnTo>
                  <a:lnTo>
                    <a:pt x="368" y="5744"/>
                  </a:lnTo>
                  <a:lnTo>
                    <a:pt x="368" y="80"/>
                  </a:lnTo>
                  <a:lnTo>
                    <a:pt x="448" y="160"/>
                  </a:lnTo>
                  <a:lnTo>
                    <a:pt x="80" y="160"/>
                  </a:lnTo>
                  <a:lnTo>
                    <a:pt x="160" y="80"/>
                  </a:lnTo>
                  <a:lnTo>
                    <a:pt x="160" y="5744"/>
                  </a:lnTo>
                  <a:close/>
                </a:path>
              </a:pathLst>
            </a:custGeom>
            <a:solidFill>
              <a:srgbClr val="00B0F0"/>
            </a:solidFill>
            <a:ln w="0" cap="flat">
              <a:solidFill>
                <a:srgbClr val="00B0F0"/>
              </a:solidFill>
              <a:prstDash val="solid"/>
              <a:round/>
              <a:headEnd/>
              <a:tailEnd/>
            </a:ln>
          </p:spPr>
          <p:txBody>
            <a:bodyPr/>
            <a:lstStyle/>
            <a:p>
              <a:endParaRPr lang="fi-FI"/>
            </a:p>
          </p:txBody>
        </p:sp>
        <p:sp>
          <p:nvSpPr>
            <p:cNvPr id="61469" name="Rectangle 93"/>
            <p:cNvSpPr>
              <a:spLocks noChangeArrowheads="1"/>
            </p:cNvSpPr>
            <p:nvPr/>
          </p:nvSpPr>
          <p:spPr bwMode="auto">
            <a:xfrm>
              <a:off x="4339" y="1540"/>
              <a:ext cx="18" cy="288"/>
            </a:xfrm>
            <a:prstGeom prst="rect">
              <a:avLst/>
            </a:prstGeom>
            <a:solidFill>
              <a:srgbClr val="00B0F0"/>
            </a:solidFill>
            <a:ln w="9525">
              <a:noFill/>
              <a:miter lim="800000"/>
              <a:headEnd/>
              <a:tailEnd/>
            </a:ln>
          </p:spPr>
          <p:txBody>
            <a:bodyPr/>
            <a:lstStyle/>
            <a:p>
              <a:endParaRPr lang="fi-FI"/>
            </a:p>
          </p:txBody>
        </p:sp>
        <p:sp>
          <p:nvSpPr>
            <p:cNvPr id="61470" name="Freeform 94"/>
            <p:cNvSpPr>
              <a:spLocks noEditPoints="1"/>
            </p:cNvSpPr>
            <p:nvPr/>
          </p:nvSpPr>
          <p:spPr bwMode="auto">
            <a:xfrm>
              <a:off x="4335" y="1536"/>
              <a:ext cx="26" cy="297"/>
            </a:xfrm>
            <a:custGeom>
              <a:avLst/>
              <a:gdLst>
                <a:gd name="T0" fmla="*/ 0 w 512"/>
                <a:gd name="T1" fmla="*/ 4 h 5824"/>
                <a:gd name="T2" fmla="*/ 4 w 512"/>
                <a:gd name="T3" fmla="*/ 0 h 5824"/>
                <a:gd name="T4" fmla="*/ 22 w 512"/>
                <a:gd name="T5" fmla="*/ 0 h 5824"/>
                <a:gd name="T6" fmla="*/ 26 w 512"/>
                <a:gd name="T7" fmla="*/ 4 h 5824"/>
                <a:gd name="T8" fmla="*/ 26 w 512"/>
                <a:gd name="T9" fmla="*/ 293 h 5824"/>
                <a:gd name="T10" fmla="*/ 22 w 512"/>
                <a:gd name="T11" fmla="*/ 297 h 5824"/>
                <a:gd name="T12" fmla="*/ 4 w 512"/>
                <a:gd name="T13" fmla="*/ 297 h 5824"/>
                <a:gd name="T14" fmla="*/ 0 w 512"/>
                <a:gd name="T15" fmla="*/ 293 h 5824"/>
                <a:gd name="T16" fmla="*/ 0 w 512"/>
                <a:gd name="T17" fmla="*/ 4 h 5824"/>
                <a:gd name="T18" fmla="*/ 8 w 512"/>
                <a:gd name="T19" fmla="*/ 293 h 5824"/>
                <a:gd name="T20" fmla="*/ 4 w 512"/>
                <a:gd name="T21" fmla="*/ 289 h 5824"/>
                <a:gd name="T22" fmla="*/ 22 w 512"/>
                <a:gd name="T23" fmla="*/ 289 h 5824"/>
                <a:gd name="T24" fmla="*/ 18 w 512"/>
                <a:gd name="T25" fmla="*/ 293 h 5824"/>
                <a:gd name="T26" fmla="*/ 18 w 512"/>
                <a:gd name="T27" fmla="*/ 4 h 5824"/>
                <a:gd name="T28" fmla="*/ 22 w 512"/>
                <a:gd name="T29" fmla="*/ 8 h 5824"/>
                <a:gd name="T30" fmla="*/ 4 w 512"/>
                <a:gd name="T31" fmla="*/ 8 h 5824"/>
                <a:gd name="T32" fmla="*/ 8 w 512"/>
                <a:gd name="T33" fmla="*/ 4 h 5824"/>
                <a:gd name="T34" fmla="*/ 8 w 512"/>
                <a:gd name="T35" fmla="*/ 293 h 582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12"/>
                <a:gd name="T55" fmla="*/ 0 h 5824"/>
                <a:gd name="T56" fmla="*/ 512 w 512"/>
                <a:gd name="T57" fmla="*/ 5824 h 582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12" h="5824">
                  <a:moveTo>
                    <a:pt x="0" y="80"/>
                  </a:moveTo>
                  <a:cubicBezTo>
                    <a:pt x="0" y="36"/>
                    <a:pt x="36" y="0"/>
                    <a:pt x="80" y="0"/>
                  </a:cubicBezTo>
                  <a:lnTo>
                    <a:pt x="432" y="0"/>
                  </a:lnTo>
                  <a:cubicBezTo>
                    <a:pt x="477" y="0"/>
                    <a:pt x="512" y="36"/>
                    <a:pt x="512" y="80"/>
                  </a:cubicBezTo>
                  <a:lnTo>
                    <a:pt x="512" y="5744"/>
                  </a:lnTo>
                  <a:cubicBezTo>
                    <a:pt x="512" y="5789"/>
                    <a:pt x="477" y="5824"/>
                    <a:pt x="432" y="5824"/>
                  </a:cubicBezTo>
                  <a:lnTo>
                    <a:pt x="80" y="5824"/>
                  </a:lnTo>
                  <a:cubicBezTo>
                    <a:pt x="36" y="5824"/>
                    <a:pt x="0" y="5789"/>
                    <a:pt x="0" y="5744"/>
                  </a:cubicBezTo>
                  <a:lnTo>
                    <a:pt x="0" y="80"/>
                  </a:lnTo>
                  <a:close/>
                  <a:moveTo>
                    <a:pt x="160" y="5744"/>
                  </a:moveTo>
                  <a:lnTo>
                    <a:pt x="80" y="5664"/>
                  </a:lnTo>
                  <a:lnTo>
                    <a:pt x="432" y="5664"/>
                  </a:lnTo>
                  <a:lnTo>
                    <a:pt x="352" y="5744"/>
                  </a:lnTo>
                  <a:lnTo>
                    <a:pt x="352" y="80"/>
                  </a:lnTo>
                  <a:lnTo>
                    <a:pt x="432" y="160"/>
                  </a:lnTo>
                  <a:lnTo>
                    <a:pt x="80" y="160"/>
                  </a:lnTo>
                  <a:lnTo>
                    <a:pt x="160" y="80"/>
                  </a:lnTo>
                  <a:lnTo>
                    <a:pt x="160" y="5744"/>
                  </a:lnTo>
                  <a:close/>
                </a:path>
              </a:pathLst>
            </a:custGeom>
            <a:solidFill>
              <a:srgbClr val="00B0F0"/>
            </a:solidFill>
            <a:ln w="0" cap="flat">
              <a:solidFill>
                <a:srgbClr val="00B0F0"/>
              </a:solidFill>
              <a:prstDash val="solid"/>
              <a:round/>
              <a:headEnd/>
              <a:tailEnd/>
            </a:ln>
          </p:spPr>
          <p:txBody>
            <a:bodyPr/>
            <a:lstStyle/>
            <a:p>
              <a:endParaRPr lang="fi-FI"/>
            </a:p>
          </p:txBody>
        </p:sp>
        <p:sp>
          <p:nvSpPr>
            <p:cNvPr id="61471" name="Freeform 95"/>
            <p:cNvSpPr>
              <a:spLocks noEditPoints="1"/>
            </p:cNvSpPr>
            <p:nvPr/>
          </p:nvSpPr>
          <p:spPr bwMode="auto">
            <a:xfrm>
              <a:off x="5283" y="1335"/>
              <a:ext cx="198" cy="213"/>
            </a:xfrm>
            <a:custGeom>
              <a:avLst/>
              <a:gdLst>
                <a:gd name="T0" fmla="*/ 8 w 3893"/>
                <a:gd name="T1" fmla="*/ 0 h 4187"/>
                <a:gd name="T2" fmla="*/ 195 w 3893"/>
                <a:gd name="T3" fmla="*/ 202 h 4187"/>
                <a:gd name="T4" fmla="*/ 187 w 3893"/>
                <a:gd name="T5" fmla="*/ 209 h 4187"/>
                <a:gd name="T6" fmla="*/ 0 w 3893"/>
                <a:gd name="T7" fmla="*/ 7 h 4187"/>
                <a:gd name="T8" fmla="*/ 8 w 3893"/>
                <a:gd name="T9" fmla="*/ 0 h 4187"/>
                <a:gd name="T10" fmla="*/ 186 w 3893"/>
                <a:gd name="T11" fmla="*/ 158 h 4187"/>
                <a:gd name="T12" fmla="*/ 198 w 3893"/>
                <a:gd name="T13" fmla="*/ 213 h 4187"/>
                <a:gd name="T14" fmla="*/ 144 w 3893"/>
                <a:gd name="T15" fmla="*/ 197 h 4187"/>
                <a:gd name="T16" fmla="*/ 141 w 3893"/>
                <a:gd name="T17" fmla="*/ 190 h 4187"/>
                <a:gd name="T18" fmla="*/ 147 w 3893"/>
                <a:gd name="T19" fmla="*/ 187 h 4187"/>
                <a:gd name="T20" fmla="*/ 192 w 3893"/>
                <a:gd name="T21" fmla="*/ 200 h 4187"/>
                <a:gd name="T22" fmla="*/ 186 w 3893"/>
                <a:gd name="T23" fmla="*/ 206 h 4187"/>
                <a:gd name="T24" fmla="*/ 175 w 3893"/>
                <a:gd name="T25" fmla="*/ 161 h 4187"/>
                <a:gd name="T26" fmla="*/ 179 w 3893"/>
                <a:gd name="T27" fmla="*/ 154 h 4187"/>
                <a:gd name="T28" fmla="*/ 186 w 3893"/>
                <a:gd name="T29" fmla="*/ 158 h 418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893"/>
                <a:gd name="T46" fmla="*/ 0 h 4187"/>
                <a:gd name="T47" fmla="*/ 3893 w 3893"/>
                <a:gd name="T48" fmla="*/ 4187 h 418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893" h="4187">
                  <a:moveTo>
                    <a:pt x="153" y="0"/>
                  </a:moveTo>
                  <a:lnTo>
                    <a:pt x="3829" y="3965"/>
                  </a:lnTo>
                  <a:lnTo>
                    <a:pt x="3677" y="4107"/>
                  </a:lnTo>
                  <a:lnTo>
                    <a:pt x="0" y="141"/>
                  </a:lnTo>
                  <a:lnTo>
                    <a:pt x="153" y="0"/>
                  </a:lnTo>
                  <a:close/>
                  <a:moveTo>
                    <a:pt x="3653" y="3110"/>
                  </a:moveTo>
                  <a:lnTo>
                    <a:pt x="3893" y="4187"/>
                  </a:lnTo>
                  <a:lnTo>
                    <a:pt x="2837" y="3866"/>
                  </a:lnTo>
                  <a:cubicBezTo>
                    <a:pt x="2782" y="3850"/>
                    <a:pt x="2751" y="3791"/>
                    <a:pt x="2767" y="3737"/>
                  </a:cubicBezTo>
                  <a:cubicBezTo>
                    <a:pt x="2784" y="3682"/>
                    <a:pt x="2842" y="3651"/>
                    <a:pt x="2897" y="3667"/>
                  </a:cubicBezTo>
                  <a:lnTo>
                    <a:pt x="3783" y="3937"/>
                  </a:lnTo>
                  <a:lnTo>
                    <a:pt x="3652" y="4059"/>
                  </a:lnTo>
                  <a:lnTo>
                    <a:pt x="3450" y="3155"/>
                  </a:lnTo>
                  <a:cubicBezTo>
                    <a:pt x="3437" y="3099"/>
                    <a:pt x="3473" y="3043"/>
                    <a:pt x="3529" y="3031"/>
                  </a:cubicBezTo>
                  <a:cubicBezTo>
                    <a:pt x="3585" y="3018"/>
                    <a:pt x="3640" y="3053"/>
                    <a:pt x="3653" y="3110"/>
                  </a:cubicBezTo>
                  <a:close/>
                </a:path>
              </a:pathLst>
            </a:custGeom>
            <a:solidFill>
              <a:srgbClr val="404040"/>
            </a:solidFill>
            <a:ln w="0" cap="flat">
              <a:solidFill>
                <a:srgbClr val="404040"/>
              </a:solidFill>
              <a:prstDash val="solid"/>
              <a:round/>
              <a:headEnd/>
              <a:tailEnd/>
            </a:ln>
          </p:spPr>
          <p:txBody>
            <a:bodyPr/>
            <a:lstStyle/>
            <a:p>
              <a:endParaRPr lang="fi-FI"/>
            </a:p>
          </p:txBody>
        </p:sp>
        <p:sp>
          <p:nvSpPr>
            <p:cNvPr id="61472" name="Freeform 96"/>
            <p:cNvSpPr>
              <a:spLocks noEditPoints="1"/>
            </p:cNvSpPr>
            <p:nvPr/>
          </p:nvSpPr>
          <p:spPr bwMode="auto">
            <a:xfrm>
              <a:off x="4285" y="1295"/>
              <a:ext cx="253" cy="238"/>
            </a:xfrm>
            <a:custGeom>
              <a:avLst/>
              <a:gdLst>
                <a:gd name="T0" fmla="*/ 246 w 4972"/>
                <a:gd name="T1" fmla="*/ 0 h 4676"/>
                <a:gd name="T2" fmla="*/ 4 w 4972"/>
                <a:gd name="T3" fmla="*/ 227 h 4676"/>
                <a:gd name="T4" fmla="*/ 11 w 4972"/>
                <a:gd name="T5" fmla="*/ 235 h 4676"/>
                <a:gd name="T6" fmla="*/ 253 w 4972"/>
                <a:gd name="T7" fmla="*/ 8 h 4676"/>
                <a:gd name="T8" fmla="*/ 246 w 4972"/>
                <a:gd name="T9" fmla="*/ 0 h 4676"/>
                <a:gd name="T10" fmla="*/ 16 w 4972"/>
                <a:gd name="T11" fmla="*/ 184 h 4676"/>
                <a:gd name="T12" fmla="*/ 0 w 4972"/>
                <a:gd name="T13" fmla="*/ 238 h 4676"/>
                <a:gd name="T14" fmla="*/ 55 w 4972"/>
                <a:gd name="T15" fmla="*/ 225 h 4676"/>
                <a:gd name="T16" fmla="*/ 59 w 4972"/>
                <a:gd name="T17" fmla="*/ 219 h 4676"/>
                <a:gd name="T18" fmla="*/ 52 w 4972"/>
                <a:gd name="T19" fmla="*/ 215 h 4676"/>
                <a:gd name="T20" fmla="*/ 6 w 4972"/>
                <a:gd name="T21" fmla="*/ 226 h 4676"/>
                <a:gd name="T22" fmla="*/ 13 w 4972"/>
                <a:gd name="T23" fmla="*/ 232 h 4676"/>
                <a:gd name="T24" fmla="*/ 26 w 4972"/>
                <a:gd name="T25" fmla="*/ 187 h 4676"/>
                <a:gd name="T26" fmla="*/ 23 w 4972"/>
                <a:gd name="T27" fmla="*/ 181 h 4676"/>
                <a:gd name="T28" fmla="*/ 16 w 4972"/>
                <a:gd name="T29" fmla="*/ 184 h 467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4972"/>
                <a:gd name="T46" fmla="*/ 0 h 4676"/>
                <a:gd name="T47" fmla="*/ 4972 w 4972"/>
                <a:gd name="T48" fmla="*/ 4676 h 467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4972" h="4676">
                  <a:moveTo>
                    <a:pt x="4829" y="0"/>
                  </a:moveTo>
                  <a:lnTo>
                    <a:pt x="79" y="4459"/>
                  </a:lnTo>
                  <a:lnTo>
                    <a:pt x="222" y="4610"/>
                  </a:lnTo>
                  <a:lnTo>
                    <a:pt x="4972" y="151"/>
                  </a:lnTo>
                  <a:lnTo>
                    <a:pt x="4829" y="0"/>
                  </a:lnTo>
                  <a:close/>
                  <a:moveTo>
                    <a:pt x="315" y="3617"/>
                  </a:moveTo>
                  <a:lnTo>
                    <a:pt x="0" y="4676"/>
                  </a:lnTo>
                  <a:lnTo>
                    <a:pt x="1077" y="4429"/>
                  </a:lnTo>
                  <a:cubicBezTo>
                    <a:pt x="1133" y="4416"/>
                    <a:pt x="1167" y="4360"/>
                    <a:pt x="1155" y="4304"/>
                  </a:cubicBezTo>
                  <a:cubicBezTo>
                    <a:pt x="1142" y="4248"/>
                    <a:pt x="1086" y="4213"/>
                    <a:pt x="1030" y="4226"/>
                  </a:cubicBezTo>
                  <a:lnTo>
                    <a:pt x="127" y="4433"/>
                  </a:lnTo>
                  <a:lnTo>
                    <a:pt x="250" y="4564"/>
                  </a:lnTo>
                  <a:lnTo>
                    <a:pt x="514" y="3676"/>
                  </a:lnTo>
                  <a:cubicBezTo>
                    <a:pt x="531" y="3621"/>
                    <a:pt x="499" y="3563"/>
                    <a:pt x="444" y="3547"/>
                  </a:cubicBezTo>
                  <a:cubicBezTo>
                    <a:pt x="389" y="3531"/>
                    <a:pt x="331" y="3562"/>
                    <a:pt x="315" y="3617"/>
                  </a:cubicBezTo>
                  <a:close/>
                </a:path>
              </a:pathLst>
            </a:custGeom>
            <a:solidFill>
              <a:srgbClr val="404040"/>
            </a:solidFill>
            <a:ln w="0" cap="flat">
              <a:solidFill>
                <a:srgbClr val="404040"/>
              </a:solidFill>
              <a:prstDash val="solid"/>
              <a:round/>
              <a:headEnd/>
              <a:tailEnd/>
            </a:ln>
          </p:spPr>
          <p:txBody>
            <a:bodyPr/>
            <a:lstStyle/>
            <a:p>
              <a:endParaRPr lang="fi-FI"/>
            </a:p>
          </p:txBody>
        </p:sp>
        <p:sp>
          <p:nvSpPr>
            <p:cNvPr id="61473" name="Freeform 97"/>
            <p:cNvSpPr>
              <a:spLocks noEditPoints="1"/>
            </p:cNvSpPr>
            <p:nvPr/>
          </p:nvSpPr>
          <p:spPr bwMode="auto">
            <a:xfrm>
              <a:off x="4958" y="1335"/>
              <a:ext cx="198" cy="213"/>
            </a:xfrm>
            <a:custGeom>
              <a:avLst/>
              <a:gdLst>
                <a:gd name="T0" fmla="*/ 8 w 3893"/>
                <a:gd name="T1" fmla="*/ 0 h 4187"/>
                <a:gd name="T2" fmla="*/ 195 w 3893"/>
                <a:gd name="T3" fmla="*/ 202 h 4187"/>
                <a:gd name="T4" fmla="*/ 187 w 3893"/>
                <a:gd name="T5" fmla="*/ 209 h 4187"/>
                <a:gd name="T6" fmla="*/ 0 w 3893"/>
                <a:gd name="T7" fmla="*/ 7 h 4187"/>
                <a:gd name="T8" fmla="*/ 8 w 3893"/>
                <a:gd name="T9" fmla="*/ 0 h 4187"/>
                <a:gd name="T10" fmla="*/ 186 w 3893"/>
                <a:gd name="T11" fmla="*/ 158 h 4187"/>
                <a:gd name="T12" fmla="*/ 198 w 3893"/>
                <a:gd name="T13" fmla="*/ 213 h 4187"/>
                <a:gd name="T14" fmla="*/ 144 w 3893"/>
                <a:gd name="T15" fmla="*/ 197 h 4187"/>
                <a:gd name="T16" fmla="*/ 141 w 3893"/>
                <a:gd name="T17" fmla="*/ 190 h 4187"/>
                <a:gd name="T18" fmla="*/ 147 w 3893"/>
                <a:gd name="T19" fmla="*/ 187 h 4187"/>
                <a:gd name="T20" fmla="*/ 192 w 3893"/>
                <a:gd name="T21" fmla="*/ 200 h 4187"/>
                <a:gd name="T22" fmla="*/ 186 w 3893"/>
                <a:gd name="T23" fmla="*/ 206 h 4187"/>
                <a:gd name="T24" fmla="*/ 175 w 3893"/>
                <a:gd name="T25" fmla="*/ 161 h 4187"/>
                <a:gd name="T26" fmla="*/ 179 w 3893"/>
                <a:gd name="T27" fmla="*/ 154 h 4187"/>
                <a:gd name="T28" fmla="*/ 186 w 3893"/>
                <a:gd name="T29" fmla="*/ 158 h 4187"/>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3893"/>
                <a:gd name="T46" fmla="*/ 0 h 4187"/>
                <a:gd name="T47" fmla="*/ 3893 w 3893"/>
                <a:gd name="T48" fmla="*/ 4187 h 4187"/>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3893" h="4187">
                  <a:moveTo>
                    <a:pt x="153" y="0"/>
                  </a:moveTo>
                  <a:lnTo>
                    <a:pt x="3829" y="3965"/>
                  </a:lnTo>
                  <a:lnTo>
                    <a:pt x="3677" y="4107"/>
                  </a:lnTo>
                  <a:lnTo>
                    <a:pt x="0" y="141"/>
                  </a:lnTo>
                  <a:lnTo>
                    <a:pt x="153" y="0"/>
                  </a:lnTo>
                  <a:close/>
                  <a:moveTo>
                    <a:pt x="3653" y="3110"/>
                  </a:moveTo>
                  <a:lnTo>
                    <a:pt x="3893" y="4187"/>
                  </a:lnTo>
                  <a:lnTo>
                    <a:pt x="2837" y="3866"/>
                  </a:lnTo>
                  <a:cubicBezTo>
                    <a:pt x="2782" y="3850"/>
                    <a:pt x="2751" y="3791"/>
                    <a:pt x="2768" y="3737"/>
                  </a:cubicBezTo>
                  <a:cubicBezTo>
                    <a:pt x="2784" y="3682"/>
                    <a:pt x="2842" y="3651"/>
                    <a:pt x="2897" y="3667"/>
                  </a:cubicBezTo>
                  <a:lnTo>
                    <a:pt x="3783" y="3937"/>
                  </a:lnTo>
                  <a:lnTo>
                    <a:pt x="3652" y="4059"/>
                  </a:lnTo>
                  <a:lnTo>
                    <a:pt x="3450" y="3155"/>
                  </a:lnTo>
                  <a:cubicBezTo>
                    <a:pt x="3437" y="3099"/>
                    <a:pt x="3473" y="3043"/>
                    <a:pt x="3529" y="3031"/>
                  </a:cubicBezTo>
                  <a:cubicBezTo>
                    <a:pt x="3585" y="3018"/>
                    <a:pt x="3640" y="3053"/>
                    <a:pt x="3653" y="3110"/>
                  </a:cubicBezTo>
                  <a:close/>
                </a:path>
              </a:pathLst>
            </a:custGeom>
            <a:solidFill>
              <a:srgbClr val="404040"/>
            </a:solidFill>
            <a:ln w="0" cap="flat">
              <a:solidFill>
                <a:srgbClr val="404040"/>
              </a:solidFill>
              <a:prstDash val="solid"/>
              <a:round/>
              <a:headEnd/>
              <a:tailEnd/>
            </a:ln>
          </p:spPr>
          <p:txBody>
            <a:bodyPr/>
            <a:lstStyle/>
            <a:p>
              <a:endParaRPr lang="fi-FI"/>
            </a:p>
          </p:txBody>
        </p:sp>
        <p:sp>
          <p:nvSpPr>
            <p:cNvPr id="61474" name="Rectangle 98"/>
            <p:cNvSpPr>
              <a:spLocks noChangeArrowheads="1"/>
            </p:cNvSpPr>
            <p:nvPr/>
          </p:nvSpPr>
          <p:spPr bwMode="auto">
            <a:xfrm>
              <a:off x="5203" y="1222"/>
              <a:ext cx="247" cy="96"/>
            </a:xfrm>
            <a:prstGeom prst="rect">
              <a:avLst/>
            </a:prstGeom>
            <a:noFill/>
            <a:ln w="9525">
              <a:noFill/>
              <a:miter lim="800000"/>
              <a:headEnd/>
              <a:tailEnd/>
            </a:ln>
          </p:spPr>
          <p:txBody>
            <a:bodyPr wrap="none" lIns="0" tIns="0" rIns="0" bIns="0">
              <a:spAutoFit/>
            </a:bodyPr>
            <a:lstStyle/>
            <a:p>
              <a:r>
                <a:rPr lang="fi-FI" sz="1000">
                  <a:solidFill>
                    <a:srgbClr val="000000"/>
                  </a:solidFill>
                </a:rPr>
                <a:t>Tuenta</a:t>
              </a:r>
              <a:endParaRPr lang="fi-FI"/>
            </a:p>
          </p:txBody>
        </p:sp>
        <p:sp>
          <p:nvSpPr>
            <p:cNvPr id="61475" name="Rectangle 99"/>
            <p:cNvSpPr>
              <a:spLocks noChangeArrowheads="1"/>
            </p:cNvSpPr>
            <p:nvPr/>
          </p:nvSpPr>
          <p:spPr bwMode="auto">
            <a:xfrm>
              <a:off x="4453" y="1235"/>
              <a:ext cx="247" cy="96"/>
            </a:xfrm>
            <a:prstGeom prst="rect">
              <a:avLst/>
            </a:prstGeom>
            <a:noFill/>
            <a:ln w="9525">
              <a:noFill/>
              <a:miter lim="800000"/>
              <a:headEnd/>
              <a:tailEnd/>
            </a:ln>
          </p:spPr>
          <p:txBody>
            <a:bodyPr wrap="none" lIns="0" tIns="0" rIns="0" bIns="0">
              <a:spAutoFit/>
            </a:bodyPr>
            <a:lstStyle/>
            <a:p>
              <a:r>
                <a:rPr lang="fi-FI" sz="1000">
                  <a:solidFill>
                    <a:srgbClr val="000000"/>
                  </a:solidFill>
                </a:rPr>
                <a:t>Tuenta</a:t>
              </a:r>
              <a:endParaRPr lang="fi-FI"/>
            </a:p>
          </p:txBody>
        </p:sp>
        <p:sp>
          <p:nvSpPr>
            <p:cNvPr id="61476" name="Rectangle 100"/>
            <p:cNvSpPr>
              <a:spLocks noChangeArrowheads="1"/>
            </p:cNvSpPr>
            <p:nvPr/>
          </p:nvSpPr>
          <p:spPr bwMode="auto">
            <a:xfrm>
              <a:off x="4822" y="1256"/>
              <a:ext cx="269" cy="96"/>
            </a:xfrm>
            <a:prstGeom prst="rect">
              <a:avLst/>
            </a:prstGeom>
            <a:noFill/>
            <a:ln w="9525">
              <a:noFill/>
              <a:miter lim="800000"/>
              <a:headEnd/>
              <a:tailEnd/>
            </a:ln>
          </p:spPr>
          <p:txBody>
            <a:bodyPr wrap="none" lIns="0" tIns="0" rIns="0" bIns="0">
              <a:spAutoFit/>
            </a:bodyPr>
            <a:lstStyle/>
            <a:p>
              <a:r>
                <a:rPr lang="fi-FI" sz="1000">
                  <a:solidFill>
                    <a:srgbClr val="000000"/>
                  </a:solidFill>
                </a:rPr>
                <a:t>Sidonta</a:t>
              </a:r>
              <a:endParaRPr lang="fi-FI"/>
            </a:p>
          </p:txBody>
        </p:sp>
      </p:gr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89" name="Picture 9"/>
          <p:cNvPicPr>
            <a:picLocks noChangeAspect="1" noChangeArrowheads="1"/>
          </p:cNvPicPr>
          <p:nvPr/>
        </p:nvPicPr>
        <p:blipFill>
          <a:blip r:embed="rId3"/>
          <a:srcRect/>
          <a:stretch>
            <a:fillRect/>
          </a:stretch>
        </p:blipFill>
        <p:spPr bwMode="auto">
          <a:xfrm>
            <a:off x="7061200" y="4824413"/>
            <a:ext cx="1733550" cy="1185862"/>
          </a:xfrm>
          <a:prstGeom prst="rect">
            <a:avLst/>
          </a:prstGeom>
          <a:noFill/>
          <a:ln w="9525">
            <a:noFill/>
            <a:miter lim="800000"/>
            <a:headEnd/>
            <a:tailEnd/>
          </a:ln>
        </p:spPr>
      </p:pic>
      <p:sp>
        <p:nvSpPr>
          <p:cNvPr id="54274" name="Rectangle 2"/>
          <p:cNvSpPr>
            <a:spLocks noGrp="1"/>
          </p:cNvSpPr>
          <p:nvPr>
            <p:ph type="title"/>
          </p:nvPr>
        </p:nvSpPr>
        <p:spPr bwMode="auto">
          <a:extLst/>
        </p:spPr>
        <p:txBody>
          <a:bodyPr wrap="square" numCol="1" anchorCtr="0" compatLnSpc="1">
            <a:prstTxWarp prst="textNoShape">
              <a:avLst/>
            </a:prstTxWarp>
          </a:bodyPr>
          <a:lstStyle/>
          <a:p>
            <a:pPr eaLnBrk="1" hangingPunct="1">
              <a:defRPr/>
            </a:pPr>
            <a:r>
              <a:rPr lang="fi-FI" sz="3200" smtClean="0"/>
              <a:t>Kuormanvarmistus rautatiekuljetuksissa</a:t>
            </a:r>
            <a:r>
              <a:rPr lang="en-US" sz="3200" smtClean="0"/>
              <a:t/>
            </a:r>
            <a:br>
              <a:rPr lang="en-US" sz="3200" smtClean="0"/>
            </a:br>
            <a:r>
              <a:rPr lang="fi-FI" sz="2500" b="1" smtClean="0"/>
              <a:t>Kuormanvarmistus eri suunnissa – pitkittäissuunta</a:t>
            </a:r>
            <a:endParaRPr lang="de-DE" sz="2500" b="1" smtClean="0"/>
          </a:p>
        </p:txBody>
      </p:sp>
      <p:sp>
        <p:nvSpPr>
          <p:cNvPr id="63491" name="Rectangle 3"/>
          <p:cNvSpPr>
            <a:spLocks noGrp="1"/>
          </p:cNvSpPr>
          <p:nvPr>
            <p:ph idx="1"/>
          </p:nvPr>
        </p:nvSpPr>
        <p:spPr>
          <a:xfrm>
            <a:off x="503238" y="1946275"/>
            <a:ext cx="4972050" cy="4064000"/>
          </a:xfrm>
        </p:spPr>
        <p:txBody>
          <a:bodyPr/>
          <a:lstStyle/>
          <a:p>
            <a:pPr marL="0" indent="0">
              <a:buFont typeface="Arial" charset="0"/>
              <a:buNone/>
            </a:pPr>
            <a:r>
              <a:rPr lang="fi-FI" smtClean="0"/>
              <a:t>Jos mahdollista, tue kuorma pitkittäissuunnassa</a:t>
            </a:r>
            <a:r>
              <a:rPr lang="en-GB" smtClean="0"/>
              <a:t> </a:t>
            </a:r>
          </a:p>
          <a:p>
            <a:pPr marL="0" indent="0"/>
            <a:r>
              <a:rPr lang="en-US" sz="2000" smtClean="0"/>
              <a:t> </a:t>
            </a:r>
            <a:r>
              <a:rPr lang="fi-FI" sz="2000" smtClean="0"/>
              <a:t>Vasten rahdinkuljetusyksikön lujia rakenteita </a:t>
            </a:r>
          </a:p>
          <a:p>
            <a:pPr marL="0" indent="0" eaLnBrk="1" hangingPunct="1"/>
            <a:r>
              <a:rPr lang="fi-FI" sz="2000" smtClean="0"/>
              <a:t> Levyillä</a:t>
            </a:r>
          </a:p>
          <a:p>
            <a:pPr marL="0" indent="0" eaLnBrk="1" hangingPunct="1"/>
            <a:r>
              <a:rPr lang="fi-FI" sz="2000" smtClean="0"/>
              <a:t> Tyhjillä lavoilla</a:t>
            </a:r>
          </a:p>
          <a:p>
            <a:pPr marL="0" indent="0" eaLnBrk="1" hangingPunct="1"/>
            <a:r>
              <a:rPr lang="fi-FI" sz="2000" smtClean="0"/>
              <a:t> Muulla kuormalla</a:t>
            </a:r>
          </a:p>
          <a:p>
            <a:pPr marL="0" indent="0" eaLnBrk="1" hangingPunct="1"/>
            <a:r>
              <a:rPr lang="fi-FI" sz="2000" smtClean="0"/>
              <a:t> Muista kuormayksiköistä tehdyillä kynnyksillä </a:t>
            </a:r>
          </a:p>
          <a:p>
            <a:pPr marL="0" indent="0" eaLnBrk="1" hangingPunct="1"/>
            <a:r>
              <a:rPr lang="fi-FI" sz="2000" smtClean="0"/>
              <a:t> H-estimillä</a:t>
            </a:r>
          </a:p>
          <a:p>
            <a:pPr marL="0" indent="0" eaLnBrk="1" hangingPunct="1"/>
            <a:r>
              <a:rPr lang="fi-FI" sz="2000" smtClean="0"/>
              <a:t> Aluspuilla</a:t>
            </a:r>
          </a:p>
        </p:txBody>
      </p:sp>
      <p:pic>
        <p:nvPicPr>
          <p:cNvPr id="63492" name="Kuva 1"/>
          <p:cNvPicPr>
            <a:picLocks noChangeAspect="1"/>
          </p:cNvPicPr>
          <p:nvPr/>
        </p:nvPicPr>
        <p:blipFill>
          <a:blip r:embed="rId4"/>
          <a:srcRect/>
          <a:stretch>
            <a:fillRect/>
          </a:stretch>
        </p:blipFill>
        <p:spPr bwMode="auto">
          <a:xfrm>
            <a:off x="6345238" y="1404938"/>
            <a:ext cx="1755775" cy="1792287"/>
          </a:xfrm>
          <a:prstGeom prst="rect">
            <a:avLst/>
          </a:prstGeom>
          <a:noFill/>
          <a:ln w="9525">
            <a:noFill/>
            <a:miter lim="800000"/>
            <a:headEnd/>
            <a:tailEnd/>
          </a:ln>
        </p:spPr>
      </p:pic>
      <p:pic>
        <p:nvPicPr>
          <p:cNvPr id="63493" name="Kuva 2"/>
          <p:cNvPicPr>
            <a:picLocks noChangeAspect="1"/>
          </p:cNvPicPr>
          <p:nvPr/>
        </p:nvPicPr>
        <p:blipFill>
          <a:blip r:embed="rId5"/>
          <a:srcRect/>
          <a:stretch>
            <a:fillRect/>
          </a:stretch>
        </p:blipFill>
        <p:spPr bwMode="auto">
          <a:xfrm>
            <a:off x="5838825" y="3197225"/>
            <a:ext cx="2770188" cy="1704975"/>
          </a:xfrm>
          <a:prstGeom prst="rect">
            <a:avLst/>
          </a:prstGeom>
          <a:noFill/>
          <a:ln w="9525">
            <a:noFill/>
            <a:miter lim="800000"/>
            <a:headEnd/>
            <a:tailEnd/>
          </a:ln>
        </p:spPr>
      </p:pic>
      <p:sp>
        <p:nvSpPr>
          <p:cNvPr id="63494" name="textruta 5"/>
          <p:cNvSpPr txBox="1">
            <a:spLocks noChangeArrowheads="1"/>
          </p:cNvSpPr>
          <p:nvPr/>
        </p:nvSpPr>
        <p:spPr bwMode="auto">
          <a:xfrm>
            <a:off x="6727825" y="198438"/>
            <a:ext cx="2212975" cy="306387"/>
          </a:xfrm>
          <a:prstGeom prst="rect">
            <a:avLst/>
          </a:prstGeom>
          <a:noFill/>
          <a:ln w="9525">
            <a:noFill/>
            <a:miter lim="800000"/>
            <a:headEnd/>
            <a:tailEnd/>
          </a:ln>
        </p:spPr>
        <p:txBody>
          <a:bodyPr>
            <a:spAutoFit/>
          </a:bodyPr>
          <a:lstStyle/>
          <a:p>
            <a:pPr algn="ctr"/>
            <a:r>
              <a:rPr lang="fi-FI" sz="1400">
                <a:solidFill>
                  <a:schemeClr val="tx2"/>
                </a:solidFill>
              </a:rPr>
              <a:t>Rautatiekuljetus dia </a:t>
            </a:r>
            <a:fld id="{AD21082B-1B5B-4EA2-9692-BD9CDA01114A}" type="slidenum">
              <a:rPr lang="fi-FI" sz="1400">
                <a:solidFill>
                  <a:schemeClr val="tx2"/>
                </a:solidFill>
              </a:rPr>
              <a:pPr algn="ctr"/>
              <a:t>19</a:t>
            </a:fld>
            <a:endParaRPr lang="fi-FI" sz="1400">
              <a:solidFill>
                <a:schemeClr val="tx2"/>
              </a:solidFil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9"/>
          <p:cNvPicPr>
            <a:picLocks noChangeAspect="1" noChangeArrowheads="1"/>
          </p:cNvPicPr>
          <p:nvPr/>
        </p:nvPicPr>
        <p:blipFill>
          <a:blip r:embed="rId3">
            <a:lum bright="70000" contrast="-70000"/>
          </a:blip>
          <a:srcRect/>
          <a:stretch>
            <a:fillRect/>
          </a:stretch>
        </p:blipFill>
        <p:spPr bwMode="auto">
          <a:xfrm>
            <a:off x="684213" y="1844675"/>
            <a:ext cx="7667625" cy="3752850"/>
          </a:xfrm>
          <a:prstGeom prst="rect">
            <a:avLst/>
          </a:prstGeom>
          <a:noFill/>
          <a:ln w="9525">
            <a:noFill/>
            <a:miter lim="800000"/>
            <a:headEnd/>
            <a:tailEnd/>
          </a:ln>
        </p:spPr>
      </p:pic>
      <p:sp>
        <p:nvSpPr>
          <p:cNvPr id="28674" name="Rectangle 5"/>
          <p:cNvSpPr>
            <a:spLocks/>
          </p:cNvSpPr>
          <p:nvPr/>
        </p:nvSpPr>
        <p:spPr bwMode="auto">
          <a:xfrm>
            <a:off x="457200" y="1600200"/>
            <a:ext cx="8229600" cy="4487863"/>
          </a:xfrm>
          <a:prstGeom prst="rect">
            <a:avLst/>
          </a:prstGeom>
          <a:noFill/>
          <a:ln w="9525">
            <a:noFill/>
            <a:miter lim="800000"/>
            <a:headEnd/>
            <a:tailEnd/>
          </a:ln>
        </p:spPr>
        <p:txBody>
          <a:bodyPr/>
          <a:lstStyle/>
          <a:p>
            <a:pPr marL="182563" indent="-182563" eaLnBrk="0" hangingPunct="0">
              <a:spcBef>
                <a:spcPct val="20000"/>
              </a:spcBef>
              <a:buClr>
                <a:schemeClr val="accent1"/>
              </a:buClr>
              <a:buSzPct val="85000"/>
              <a:buFont typeface="Arial" charset="0"/>
              <a:buChar char="•"/>
            </a:pPr>
            <a:endParaRPr lang="fi-FI"/>
          </a:p>
          <a:p>
            <a:pPr marL="182563" indent="-182563" eaLnBrk="0" hangingPunct="0">
              <a:spcBef>
                <a:spcPct val="20000"/>
              </a:spcBef>
              <a:buClr>
                <a:schemeClr val="accent1"/>
              </a:buClr>
              <a:buSzPct val="85000"/>
              <a:buFont typeface="Arial" charset="0"/>
              <a:buNone/>
            </a:pPr>
            <a:r>
              <a:rPr lang="fi-FI"/>
              <a:t>	Rautatiekuljetuksia käytetään pitkillä etäisyyksillä	</a:t>
            </a:r>
          </a:p>
          <a:p>
            <a:pPr marL="182563" indent="-182563" eaLnBrk="0" hangingPunct="0">
              <a:spcBef>
                <a:spcPct val="20000"/>
              </a:spcBef>
              <a:buClr>
                <a:schemeClr val="accent1"/>
              </a:buClr>
              <a:buSzPct val="85000"/>
              <a:buFont typeface="Arial" charset="0"/>
              <a:buNone/>
            </a:pPr>
            <a:r>
              <a:rPr lang="fi-FI"/>
              <a:t>	Tavaroita siirretään usein toisesta kuljetusmuodosta rautatiekuljetukseen. Tällöin puhutaan yhdistetyistä kuljetuksista ja kuorman purkaminen sekä kuormaaminen uudestaan on välttämättömiä toimia.</a:t>
            </a:r>
          </a:p>
          <a:p>
            <a:pPr marL="182563" indent="-182563" eaLnBrk="0" hangingPunct="0">
              <a:spcBef>
                <a:spcPct val="20000"/>
              </a:spcBef>
              <a:buClr>
                <a:schemeClr val="accent1"/>
              </a:buClr>
              <a:buSzPct val="85000"/>
              <a:buFont typeface="Arial" charset="0"/>
              <a:buNone/>
            </a:pPr>
            <a:r>
              <a:rPr lang="fi-FI"/>
              <a:t>	Kuormanvarmistuksen näkökulma tässä osassa on yhdistetty kuljetus.  Rautatiekuljetusyrityksen perinteistä kuljetuspalvelua ei tarkastella.</a:t>
            </a:r>
          </a:p>
          <a:p>
            <a:pPr marL="182563" indent="-182563" eaLnBrk="0" hangingPunct="0">
              <a:spcBef>
                <a:spcPct val="20000"/>
              </a:spcBef>
              <a:buClr>
                <a:schemeClr val="accent1"/>
              </a:buClr>
              <a:buSzPct val="85000"/>
              <a:buFont typeface="Arial" charset="0"/>
              <a:buNone/>
            </a:pPr>
            <a:r>
              <a:rPr lang="fi-FI"/>
              <a:t>	</a:t>
            </a:r>
          </a:p>
          <a:p>
            <a:pPr marL="182563" indent="-182563" eaLnBrk="0" hangingPunct="0">
              <a:spcBef>
                <a:spcPct val="20000"/>
              </a:spcBef>
              <a:buClr>
                <a:schemeClr val="accent1"/>
              </a:buClr>
              <a:buSzPct val="85000"/>
              <a:buFont typeface="Arial" charset="0"/>
              <a:buNone/>
            </a:pPr>
            <a:r>
              <a:rPr lang="fi-FI"/>
              <a:t>	</a:t>
            </a:r>
          </a:p>
        </p:txBody>
      </p:sp>
      <p:sp>
        <p:nvSpPr>
          <p:cNvPr id="7" name="Otsikko 1"/>
          <p:cNvSpPr>
            <a:spLocks noGrp="1"/>
          </p:cNvSpPr>
          <p:nvPr>
            <p:ph type="title"/>
          </p:nvPr>
        </p:nvSpPr>
        <p:spPr>
          <a:xfrm>
            <a:off x="484188" y="601663"/>
            <a:ext cx="8229600" cy="990600"/>
          </a:xfrm>
        </p:spPr>
        <p:txBody>
          <a:bodyPr>
            <a:normAutofit fontScale="90000"/>
          </a:bodyPr>
          <a:lstStyle/>
          <a:p>
            <a:pPr eaLnBrk="1" hangingPunct="1">
              <a:defRPr/>
            </a:pPr>
            <a:r>
              <a:rPr lang="fi-FI" sz="3600" dirty="0" smtClean="0"/>
              <a:t>Kuormanvarmistus rautatiekuljetuksissa</a:t>
            </a:r>
            <a:r>
              <a:rPr lang="fi-FI" dirty="0" smtClean="0"/>
              <a:t/>
            </a:r>
            <a:br>
              <a:rPr lang="fi-FI" dirty="0" smtClean="0"/>
            </a:br>
            <a:r>
              <a:rPr lang="fi-FI" sz="2800" b="1" dirty="0" smtClean="0"/>
              <a:t>Yleistä</a:t>
            </a:r>
          </a:p>
        </p:txBody>
      </p:sp>
      <p:sp>
        <p:nvSpPr>
          <p:cNvPr id="28676" name="textruta 5"/>
          <p:cNvSpPr txBox="1">
            <a:spLocks noChangeArrowheads="1"/>
          </p:cNvSpPr>
          <p:nvPr/>
        </p:nvSpPr>
        <p:spPr bwMode="auto">
          <a:xfrm>
            <a:off x="6727825" y="211138"/>
            <a:ext cx="2212975" cy="307975"/>
          </a:xfrm>
          <a:prstGeom prst="rect">
            <a:avLst/>
          </a:prstGeom>
          <a:noFill/>
          <a:ln w="9525">
            <a:noFill/>
            <a:miter lim="800000"/>
            <a:headEnd/>
            <a:tailEnd/>
          </a:ln>
        </p:spPr>
        <p:txBody>
          <a:bodyPr>
            <a:spAutoFit/>
          </a:bodyPr>
          <a:lstStyle/>
          <a:p>
            <a:pPr algn="ctr"/>
            <a:r>
              <a:rPr lang="fi-FI" sz="1400">
                <a:solidFill>
                  <a:schemeClr val="tx2"/>
                </a:solidFill>
              </a:rPr>
              <a:t>Rautatiekuljetus dia </a:t>
            </a:r>
            <a:fld id="{6A43808A-60F2-4F2E-91DE-104A49BAAD6F}" type="slidenum">
              <a:rPr lang="fi-FI" sz="1400">
                <a:solidFill>
                  <a:schemeClr val="tx2"/>
                </a:solidFill>
              </a:rPr>
              <a:pPr algn="ctr"/>
              <a:t>2</a:t>
            </a:fld>
            <a:endParaRPr lang="fi-FI" sz="1400">
              <a:solidFill>
                <a:schemeClr val="tx2"/>
              </a:solidFil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p:cNvSpPr>
          <p:nvPr>
            <p:ph type="title"/>
          </p:nvPr>
        </p:nvSpPr>
        <p:spPr bwMode="auto">
          <a:extLst/>
        </p:spPr>
        <p:txBody>
          <a:bodyPr wrap="square" numCol="1" anchorCtr="0" compatLnSpc="1">
            <a:prstTxWarp prst="textNoShape">
              <a:avLst/>
            </a:prstTxWarp>
          </a:bodyPr>
          <a:lstStyle/>
          <a:p>
            <a:pPr eaLnBrk="1" hangingPunct="1">
              <a:defRPr/>
            </a:pPr>
            <a:r>
              <a:rPr lang="fi-FI" sz="3200" smtClean="0"/>
              <a:t>Kuormanvarmistus rautatiekuljetuksissa </a:t>
            </a:r>
            <a:r>
              <a:rPr lang="en-US" sz="3200" smtClean="0"/>
              <a:t/>
            </a:r>
            <a:br>
              <a:rPr lang="en-US" sz="3200" smtClean="0"/>
            </a:br>
            <a:r>
              <a:rPr lang="fi-FI" sz="2500" b="1" smtClean="0"/>
              <a:t>Kuormanvarmistus eri suunnissa – pitkittäissuunta</a:t>
            </a:r>
            <a:endParaRPr lang="de-DE" sz="2500" b="1" smtClean="0"/>
          </a:p>
        </p:txBody>
      </p:sp>
      <p:pic>
        <p:nvPicPr>
          <p:cNvPr id="65538" name="Sisällön paikkamerkki 1"/>
          <p:cNvPicPr>
            <a:picLocks noGrp="1" noChangeAspect="1"/>
          </p:cNvPicPr>
          <p:nvPr>
            <p:ph idx="1"/>
          </p:nvPr>
        </p:nvPicPr>
        <p:blipFill>
          <a:blip r:embed="rId3"/>
          <a:srcRect/>
          <a:stretch>
            <a:fillRect/>
          </a:stretch>
        </p:blipFill>
        <p:spPr>
          <a:xfrm>
            <a:off x="257175" y="2182813"/>
            <a:ext cx="4972050" cy="1112837"/>
          </a:xfrm>
        </p:spPr>
      </p:pic>
      <p:sp>
        <p:nvSpPr>
          <p:cNvPr id="65539" name="Suorakulmio 1"/>
          <p:cNvSpPr>
            <a:spLocks noChangeArrowheads="1"/>
          </p:cNvSpPr>
          <p:nvPr/>
        </p:nvSpPr>
        <p:spPr bwMode="auto">
          <a:xfrm>
            <a:off x="514350" y="1435100"/>
            <a:ext cx="8286750" cy="628650"/>
          </a:xfrm>
          <a:prstGeom prst="rect">
            <a:avLst/>
          </a:prstGeom>
          <a:noFill/>
          <a:ln w="9525">
            <a:noFill/>
            <a:miter lim="800000"/>
            <a:headEnd/>
            <a:tailEnd/>
          </a:ln>
        </p:spPr>
        <p:txBody>
          <a:bodyPr>
            <a:spAutoFit/>
          </a:bodyPr>
          <a:lstStyle/>
          <a:p>
            <a:pPr>
              <a:lnSpc>
                <a:spcPct val="80000"/>
              </a:lnSpc>
              <a:spcBef>
                <a:spcPct val="20000"/>
              </a:spcBef>
              <a:buClr>
                <a:schemeClr val="accent1"/>
              </a:buClr>
              <a:buSzPct val="85000"/>
              <a:buFont typeface="Arial" charset="0"/>
              <a:buNone/>
            </a:pPr>
            <a:r>
              <a:rPr lang="fi-FI" sz="2000"/>
              <a:t>Esimerkkejä tuennan käyttämisestä pitkittäissuunnassa tehdyistä kuorman varmistuksista</a:t>
            </a:r>
            <a:r>
              <a:rPr lang="fi-FI"/>
              <a:t> </a:t>
            </a:r>
          </a:p>
        </p:txBody>
      </p:sp>
      <p:pic>
        <p:nvPicPr>
          <p:cNvPr id="65540" name="Picture 6"/>
          <p:cNvPicPr>
            <a:picLocks noChangeAspect="1" noChangeArrowheads="1"/>
          </p:cNvPicPr>
          <p:nvPr/>
        </p:nvPicPr>
        <p:blipFill>
          <a:blip r:embed="rId4"/>
          <a:srcRect/>
          <a:stretch>
            <a:fillRect/>
          </a:stretch>
        </p:blipFill>
        <p:spPr bwMode="auto">
          <a:xfrm>
            <a:off x="5611813" y="2073275"/>
            <a:ext cx="2921000" cy="1420813"/>
          </a:xfrm>
          <a:prstGeom prst="rect">
            <a:avLst/>
          </a:prstGeom>
          <a:noFill/>
          <a:ln w="9525">
            <a:noFill/>
            <a:miter lim="800000"/>
            <a:headEnd/>
            <a:tailEnd/>
          </a:ln>
        </p:spPr>
      </p:pic>
      <p:sp>
        <p:nvSpPr>
          <p:cNvPr id="65541" name="Tekstiruutu 2"/>
          <p:cNvSpPr txBox="1">
            <a:spLocks noChangeArrowheads="1"/>
          </p:cNvSpPr>
          <p:nvPr/>
        </p:nvSpPr>
        <p:spPr bwMode="auto">
          <a:xfrm>
            <a:off x="5967413" y="3494088"/>
            <a:ext cx="2565400" cy="276225"/>
          </a:xfrm>
          <a:prstGeom prst="rect">
            <a:avLst/>
          </a:prstGeom>
          <a:noFill/>
          <a:ln w="9525">
            <a:noFill/>
            <a:miter lim="800000"/>
            <a:headEnd/>
            <a:tailEnd/>
          </a:ln>
        </p:spPr>
        <p:txBody>
          <a:bodyPr>
            <a:spAutoFit/>
          </a:bodyPr>
          <a:lstStyle/>
          <a:p>
            <a:pPr algn="ctr"/>
            <a:r>
              <a:rPr lang="fi-FI" sz="1200"/>
              <a:t>Kuva: www.upm.com/safety</a:t>
            </a:r>
          </a:p>
        </p:txBody>
      </p:sp>
      <p:sp>
        <p:nvSpPr>
          <p:cNvPr id="65542" name="Tekstiruutu 8"/>
          <p:cNvSpPr txBox="1">
            <a:spLocks noChangeArrowheads="1"/>
          </p:cNvSpPr>
          <p:nvPr/>
        </p:nvSpPr>
        <p:spPr bwMode="auto">
          <a:xfrm>
            <a:off x="733425" y="3349625"/>
            <a:ext cx="2565400" cy="274638"/>
          </a:xfrm>
          <a:prstGeom prst="rect">
            <a:avLst/>
          </a:prstGeom>
          <a:noFill/>
          <a:ln w="9525">
            <a:noFill/>
            <a:miter lim="800000"/>
            <a:headEnd/>
            <a:tailEnd/>
          </a:ln>
        </p:spPr>
        <p:txBody>
          <a:bodyPr>
            <a:spAutoFit/>
          </a:bodyPr>
          <a:lstStyle/>
          <a:p>
            <a:pPr algn="ctr"/>
            <a:r>
              <a:rPr lang="fi-FI" sz="1200"/>
              <a:t>Lähde: www.upm.com/safety</a:t>
            </a:r>
          </a:p>
        </p:txBody>
      </p:sp>
      <p:pic>
        <p:nvPicPr>
          <p:cNvPr id="65543" name="Kuva 1"/>
          <p:cNvPicPr>
            <a:picLocks noChangeAspect="1"/>
          </p:cNvPicPr>
          <p:nvPr/>
        </p:nvPicPr>
        <p:blipFill>
          <a:blip r:embed="rId5"/>
          <a:srcRect/>
          <a:stretch>
            <a:fillRect/>
          </a:stretch>
        </p:blipFill>
        <p:spPr bwMode="auto">
          <a:xfrm>
            <a:off x="671513" y="3770313"/>
            <a:ext cx="2689225" cy="2078037"/>
          </a:xfrm>
          <a:prstGeom prst="rect">
            <a:avLst/>
          </a:prstGeom>
          <a:noFill/>
          <a:ln w="9525">
            <a:noFill/>
            <a:miter lim="800000"/>
            <a:headEnd/>
            <a:tailEnd/>
          </a:ln>
        </p:spPr>
      </p:pic>
      <p:sp>
        <p:nvSpPr>
          <p:cNvPr id="65544" name="Suorakulmio 3"/>
          <p:cNvSpPr>
            <a:spLocks noChangeArrowheads="1"/>
          </p:cNvSpPr>
          <p:nvPr/>
        </p:nvSpPr>
        <p:spPr bwMode="auto">
          <a:xfrm>
            <a:off x="733425" y="5945188"/>
            <a:ext cx="2490788" cy="274637"/>
          </a:xfrm>
          <a:prstGeom prst="rect">
            <a:avLst/>
          </a:prstGeom>
          <a:noFill/>
          <a:ln w="9525">
            <a:noFill/>
            <a:miter lim="800000"/>
            <a:headEnd/>
            <a:tailEnd/>
          </a:ln>
        </p:spPr>
        <p:txBody>
          <a:bodyPr>
            <a:spAutoFit/>
          </a:bodyPr>
          <a:lstStyle/>
          <a:p>
            <a:pPr algn="ctr"/>
            <a:r>
              <a:rPr lang="fi-FI" sz="1200"/>
              <a:t>Lähde: www.gdv.de</a:t>
            </a:r>
          </a:p>
        </p:txBody>
      </p:sp>
      <p:pic>
        <p:nvPicPr>
          <p:cNvPr id="65545" name="Kuva 1"/>
          <p:cNvPicPr>
            <a:picLocks noChangeAspect="1"/>
          </p:cNvPicPr>
          <p:nvPr/>
        </p:nvPicPr>
        <p:blipFill>
          <a:blip r:embed="rId6"/>
          <a:srcRect/>
          <a:stretch>
            <a:fillRect/>
          </a:stretch>
        </p:blipFill>
        <p:spPr bwMode="auto">
          <a:xfrm>
            <a:off x="3590925" y="3870325"/>
            <a:ext cx="2636838" cy="1978025"/>
          </a:xfrm>
          <a:prstGeom prst="rect">
            <a:avLst/>
          </a:prstGeom>
          <a:noFill/>
          <a:ln w="9525">
            <a:noFill/>
            <a:miter lim="800000"/>
            <a:headEnd/>
            <a:tailEnd/>
          </a:ln>
        </p:spPr>
      </p:pic>
      <p:sp>
        <p:nvSpPr>
          <p:cNvPr id="65546" name="Suorakulmio 3"/>
          <p:cNvSpPr>
            <a:spLocks noChangeArrowheads="1"/>
          </p:cNvSpPr>
          <p:nvPr/>
        </p:nvSpPr>
        <p:spPr bwMode="auto">
          <a:xfrm>
            <a:off x="3609975" y="5854700"/>
            <a:ext cx="2490788" cy="274638"/>
          </a:xfrm>
          <a:prstGeom prst="rect">
            <a:avLst/>
          </a:prstGeom>
          <a:noFill/>
          <a:ln w="9525">
            <a:noFill/>
            <a:miter lim="800000"/>
            <a:headEnd/>
            <a:tailEnd/>
          </a:ln>
        </p:spPr>
        <p:txBody>
          <a:bodyPr>
            <a:spAutoFit/>
          </a:bodyPr>
          <a:lstStyle/>
          <a:p>
            <a:pPr algn="ctr"/>
            <a:r>
              <a:rPr lang="fi-FI" sz="1200"/>
              <a:t>Kuva: Kari Erho</a:t>
            </a:r>
          </a:p>
        </p:txBody>
      </p:sp>
      <p:pic>
        <p:nvPicPr>
          <p:cNvPr id="65547" name="Kuva 2"/>
          <p:cNvPicPr>
            <a:picLocks noChangeAspect="1"/>
          </p:cNvPicPr>
          <p:nvPr/>
        </p:nvPicPr>
        <p:blipFill>
          <a:blip r:embed="rId7"/>
          <a:srcRect/>
          <a:stretch>
            <a:fillRect/>
          </a:stretch>
        </p:blipFill>
        <p:spPr bwMode="auto">
          <a:xfrm>
            <a:off x="6380163" y="3870325"/>
            <a:ext cx="2574925" cy="1930400"/>
          </a:xfrm>
          <a:prstGeom prst="rect">
            <a:avLst/>
          </a:prstGeom>
          <a:noFill/>
          <a:ln w="9525">
            <a:noFill/>
            <a:miter lim="800000"/>
            <a:headEnd/>
            <a:tailEnd/>
          </a:ln>
        </p:spPr>
      </p:pic>
      <p:sp>
        <p:nvSpPr>
          <p:cNvPr id="65548" name="Suorakulmio 3"/>
          <p:cNvSpPr>
            <a:spLocks noChangeArrowheads="1"/>
          </p:cNvSpPr>
          <p:nvPr/>
        </p:nvSpPr>
        <p:spPr bwMode="auto">
          <a:xfrm>
            <a:off x="6464300" y="5800725"/>
            <a:ext cx="2490788" cy="274638"/>
          </a:xfrm>
          <a:prstGeom prst="rect">
            <a:avLst/>
          </a:prstGeom>
          <a:noFill/>
          <a:ln w="9525">
            <a:noFill/>
            <a:miter lim="800000"/>
            <a:headEnd/>
            <a:tailEnd/>
          </a:ln>
        </p:spPr>
        <p:txBody>
          <a:bodyPr>
            <a:spAutoFit/>
          </a:bodyPr>
          <a:lstStyle/>
          <a:p>
            <a:pPr algn="ctr"/>
            <a:r>
              <a:rPr lang="fi-FI" sz="1200"/>
              <a:t>Kuva: Kari Erho</a:t>
            </a:r>
          </a:p>
        </p:txBody>
      </p:sp>
      <p:sp>
        <p:nvSpPr>
          <p:cNvPr id="65549" name="textruta 5"/>
          <p:cNvSpPr txBox="1">
            <a:spLocks noChangeArrowheads="1"/>
          </p:cNvSpPr>
          <p:nvPr/>
        </p:nvSpPr>
        <p:spPr bwMode="auto">
          <a:xfrm>
            <a:off x="6715125" y="198438"/>
            <a:ext cx="2211388" cy="306387"/>
          </a:xfrm>
          <a:prstGeom prst="rect">
            <a:avLst/>
          </a:prstGeom>
          <a:noFill/>
          <a:ln w="9525">
            <a:noFill/>
            <a:miter lim="800000"/>
            <a:headEnd/>
            <a:tailEnd/>
          </a:ln>
        </p:spPr>
        <p:txBody>
          <a:bodyPr>
            <a:spAutoFit/>
          </a:bodyPr>
          <a:lstStyle/>
          <a:p>
            <a:pPr algn="ctr"/>
            <a:r>
              <a:rPr lang="fi-FI" sz="1400">
                <a:solidFill>
                  <a:schemeClr val="tx2"/>
                </a:solidFill>
              </a:rPr>
              <a:t>Rautatiekuljetus dia </a:t>
            </a:r>
            <a:fld id="{8F22FD09-DEF6-4CCD-8695-C3A26CEABA9B}" type="slidenum">
              <a:rPr lang="fi-FI" sz="1400">
                <a:solidFill>
                  <a:schemeClr val="tx2"/>
                </a:solidFill>
              </a:rPr>
              <a:pPr algn="ctr"/>
              <a:t>20</a:t>
            </a:fld>
            <a:endParaRPr lang="fi-FI" sz="1400">
              <a:solidFill>
                <a:schemeClr val="tx2"/>
              </a:solidFill>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p:cNvSpPr>
          <p:nvPr>
            <p:ph type="title"/>
          </p:nvPr>
        </p:nvSpPr>
        <p:spPr bwMode="auto">
          <a:extLst/>
        </p:spPr>
        <p:txBody>
          <a:bodyPr wrap="square" numCol="1" anchorCtr="0" compatLnSpc="1">
            <a:prstTxWarp prst="textNoShape">
              <a:avLst/>
            </a:prstTxWarp>
          </a:bodyPr>
          <a:lstStyle/>
          <a:p>
            <a:pPr eaLnBrk="1" hangingPunct="1">
              <a:defRPr/>
            </a:pPr>
            <a:r>
              <a:rPr lang="fi-FI" sz="3200" smtClean="0"/>
              <a:t>Kuormanvarmistus rautatiekuljetuksissa </a:t>
            </a:r>
            <a:r>
              <a:rPr lang="en-US" sz="3200" smtClean="0"/>
              <a:t/>
            </a:r>
            <a:br>
              <a:rPr lang="en-US" sz="3200" smtClean="0"/>
            </a:br>
            <a:r>
              <a:rPr lang="fi-FI" sz="2500" b="1" smtClean="0"/>
              <a:t>Kuormanvarmistus eri suunnissa – pitkittäissuunta</a:t>
            </a:r>
            <a:endParaRPr lang="de-DE" sz="2500" b="1" smtClean="0"/>
          </a:p>
        </p:txBody>
      </p:sp>
      <p:sp>
        <p:nvSpPr>
          <p:cNvPr id="67586" name="Sisällön paikkamerkki 1"/>
          <p:cNvSpPr>
            <a:spLocks noGrp="1"/>
          </p:cNvSpPr>
          <p:nvPr>
            <p:ph idx="1"/>
          </p:nvPr>
        </p:nvSpPr>
        <p:spPr>
          <a:xfrm>
            <a:off x="592138" y="1470025"/>
            <a:ext cx="3975100" cy="3875088"/>
          </a:xfrm>
        </p:spPr>
        <p:txBody>
          <a:bodyPr/>
          <a:lstStyle/>
          <a:p>
            <a:pPr marL="0" indent="0">
              <a:spcBef>
                <a:spcPct val="0"/>
              </a:spcBef>
              <a:buClrTx/>
              <a:buSzTx/>
              <a:buFontTx/>
              <a:buNone/>
            </a:pPr>
            <a:r>
              <a:rPr lang="fi-FI" sz="2000" smtClean="0"/>
              <a:t>Jos mahdollista, käytä sidontaa yhdessä tuennan kanssa</a:t>
            </a:r>
            <a:endParaRPr lang="en-GB" sz="2000" smtClean="0"/>
          </a:p>
          <a:p>
            <a:pPr marL="0" indent="0">
              <a:buFont typeface="Arial" charset="0"/>
              <a:buNone/>
            </a:pPr>
            <a:r>
              <a:rPr lang="fi-FI" sz="2000" smtClean="0"/>
              <a:t>Sidontamenetelmiä:</a:t>
            </a:r>
          </a:p>
          <a:p>
            <a:pPr marL="0" indent="0"/>
            <a:r>
              <a:rPr lang="fi-FI" sz="1800" smtClean="0"/>
              <a:t>Ylitsesidonta (kitkasidonta)</a:t>
            </a:r>
          </a:p>
          <a:p>
            <a:pPr marL="0" indent="0"/>
            <a:r>
              <a:rPr lang="fi-FI" sz="1800" smtClean="0"/>
              <a:t>Valjassidonta</a:t>
            </a:r>
          </a:p>
          <a:p>
            <a:pPr marL="0" indent="0"/>
            <a:r>
              <a:rPr lang="fi-FI" sz="1800" smtClean="0"/>
              <a:t>Suora/ristikkäissidonta</a:t>
            </a:r>
          </a:p>
          <a:p>
            <a:pPr marL="0" indent="0"/>
            <a:r>
              <a:rPr lang="fi-FI" sz="1800" smtClean="0"/>
              <a:t>Ympärisidonta</a:t>
            </a:r>
          </a:p>
        </p:txBody>
      </p:sp>
      <p:sp>
        <p:nvSpPr>
          <p:cNvPr id="67587" name="Suorakulmio 2"/>
          <p:cNvSpPr>
            <a:spLocks noChangeArrowheads="1"/>
          </p:cNvSpPr>
          <p:nvPr/>
        </p:nvSpPr>
        <p:spPr bwMode="auto">
          <a:xfrm>
            <a:off x="587375" y="4003675"/>
            <a:ext cx="2827338" cy="2289175"/>
          </a:xfrm>
          <a:prstGeom prst="rect">
            <a:avLst/>
          </a:prstGeom>
          <a:noFill/>
          <a:ln w="9525">
            <a:noFill/>
            <a:miter lim="800000"/>
            <a:headEnd/>
            <a:tailEnd/>
          </a:ln>
        </p:spPr>
        <p:txBody>
          <a:bodyPr>
            <a:spAutoFit/>
          </a:bodyPr>
          <a:lstStyle/>
          <a:p>
            <a:r>
              <a:rPr lang="fi-FI" sz="1800" i="1">
                <a:solidFill>
                  <a:srgbClr val="0070C0"/>
                </a:solidFill>
              </a:rPr>
              <a:t>Huom!</a:t>
            </a:r>
          </a:p>
          <a:p>
            <a:r>
              <a:rPr lang="fi-FI" sz="1800"/>
              <a:t>Kontin sidontapisteet ovat kuormanvarmistuksen heikoin lenkki!</a:t>
            </a:r>
          </a:p>
          <a:p>
            <a:r>
              <a:rPr lang="fi-FI" sz="1800" i="1">
                <a:solidFill>
                  <a:srgbClr val="0070C0"/>
                </a:solidFill>
              </a:rPr>
              <a:t>Huom!</a:t>
            </a:r>
          </a:p>
          <a:p>
            <a:r>
              <a:rPr lang="fi-FI" sz="1800"/>
              <a:t>Perävaunun tyyppi tulee olla standardin EN 12642 XL mukainen</a:t>
            </a:r>
            <a:r>
              <a:rPr lang="en-US" sz="1800"/>
              <a:t>!</a:t>
            </a:r>
          </a:p>
        </p:txBody>
      </p:sp>
      <p:sp>
        <p:nvSpPr>
          <p:cNvPr id="67588" name="Tekstiruutu 8"/>
          <p:cNvSpPr txBox="1">
            <a:spLocks noChangeArrowheads="1"/>
          </p:cNvSpPr>
          <p:nvPr/>
        </p:nvSpPr>
        <p:spPr bwMode="auto">
          <a:xfrm>
            <a:off x="5661025" y="5661025"/>
            <a:ext cx="3375025" cy="396875"/>
          </a:xfrm>
          <a:prstGeom prst="rect">
            <a:avLst/>
          </a:prstGeom>
          <a:noFill/>
          <a:ln w="9525">
            <a:noFill/>
            <a:miter lim="800000"/>
            <a:headEnd/>
            <a:tailEnd/>
          </a:ln>
        </p:spPr>
        <p:txBody>
          <a:bodyPr>
            <a:spAutoFit/>
          </a:bodyPr>
          <a:lstStyle/>
          <a:p>
            <a:pPr algn="ctr"/>
            <a:r>
              <a:rPr lang="fi-FI" sz="1000"/>
              <a:t>Lähde: Marc Wiltzius–Fastening expert www.arrimage-charges.com presentation in http://www.uic.org/</a:t>
            </a:r>
          </a:p>
        </p:txBody>
      </p:sp>
      <p:pic>
        <p:nvPicPr>
          <p:cNvPr id="67589" name="Picture 12"/>
          <p:cNvPicPr>
            <a:picLocks noChangeAspect="1" noChangeArrowheads="1"/>
          </p:cNvPicPr>
          <p:nvPr/>
        </p:nvPicPr>
        <p:blipFill>
          <a:blip r:embed="rId3"/>
          <a:srcRect/>
          <a:stretch>
            <a:fillRect/>
          </a:stretch>
        </p:blipFill>
        <p:spPr bwMode="auto">
          <a:xfrm>
            <a:off x="6094413" y="3659188"/>
            <a:ext cx="2724150" cy="2033587"/>
          </a:xfrm>
          <a:prstGeom prst="rect">
            <a:avLst/>
          </a:prstGeom>
          <a:noFill/>
          <a:ln w="9525">
            <a:noFill/>
            <a:miter lim="800000"/>
            <a:headEnd/>
            <a:tailEnd/>
          </a:ln>
        </p:spPr>
      </p:pic>
      <p:pic>
        <p:nvPicPr>
          <p:cNvPr id="67590" name="Kuva 1"/>
          <p:cNvPicPr>
            <a:picLocks noChangeAspect="1"/>
          </p:cNvPicPr>
          <p:nvPr/>
        </p:nvPicPr>
        <p:blipFill>
          <a:blip r:embed="rId4"/>
          <a:srcRect/>
          <a:stretch>
            <a:fillRect/>
          </a:stretch>
        </p:blipFill>
        <p:spPr bwMode="auto">
          <a:xfrm>
            <a:off x="3676650" y="3659188"/>
            <a:ext cx="2417763" cy="1812925"/>
          </a:xfrm>
          <a:prstGeom prst="rect">
            <a:avLst/>
          </a:prstGeom>
          <a:noFill/>
          <a:ln w="9525">
            <a:noFill/>
            <a:miter lim="800000"/>
            <a:headEnd/>
            <a:tailEnd/>
          </a:ln>
        </p:spPr>
      </p:pic>
      <p:sp>
        <p:nvSpPr>
          <p:cNvPr id="67591" name="Suorakulmio 3"/>
          <p:cNvSpPr>
            <a:spLocks noChangeArrowheads="1"/>
          </p:cNvSpPr>
          <p:nvPr/>
        </p:nvSpPr>
        <p:spPr bwMode="auto">
          <a:xfrm>
            <a:off x="3676650" y="5553075"/>
            <a:ext cx="2490788" cy="274638"/>
          </a:xfrm>
          <a:prstGeom prst="rect">
            <a:avLst/>
          </a:prstGeom>
          <a:noFill/>
          <a:ln w="9525">
            <a:noFill/>
            <a:miter lim="800000"/>
            <a:headEnd/>
            <a:tailEnd/>
          </a:ln>
        </p:spPr>
        <p:txBody>
          <a:bodyPr>
            <a:spAutoFit/>
          </a:bodyPr>
          <a:lstStyle/>
          <a:p>
            <a:pPr algn="ctr"/>
            <a:r>
              <a:rPr lang="fi-FI" sz="1200"/>
              <a:t>Kuva: Kari Erho</a:t>
            </a:r>
          </a:p>
        </p:txBody>
      </p:sp>
      <p:pic>
        <p:nvPicPr>
          <p:cNvPr id="67592" name="Kuva 2"/>
          <p:cNvPicPr>
            <a:picLocks noChangeAspect="1"/>
          </p:cNvPicPr>
          <p:nvPr/>
        </p:nvPicPr>
        <p:blipFill>
          <a:blip r:embed="rId5"/>
          <a:srcRect/>
          <a:stretch>
            <a:fillRect/>
          </a:stretch>
        </p:blipFill>
        <p:spPr bwMode="auto">
          <a:xfrm>
            <a:off x="6094413" y="1549400"/>
            <a:ext cx="2490787" cy="1866900"/>
          </a:xfrm>
          <a:prstGeom prst="rect">
            <a:avLst/>
          </a:prstGeom>
          <a:noFill/>
          <a:ln w="9525">
            <a:noFill/>
            <a:miter lim="800000"/>
            <a:headEnd/>
            <a:tailEnd/>
          </a:ln>
        </p:spPr>
      </p:pic>
      <p:sp>
        <p:nvSpPr>
          <p:cNvPr id="67593" name="Suorakulmio 3"/>
          <p:cNvSpPr>
            <a:spLocks noChangeArrowheads="1"/>
          </p:cNvSpPr>
          <p:nvPr/>
        </p:nvSpPr>
        <p:spPr bwMode="auto">
          <a:xfrm>
            <a:off x="6210300" y="3416300"/>
            <a:ext cx="2490788" cy="274638"/>
          </a:xfrm>
          <a:prstGeom prst="rect">
            <a:avLst/>
          </a:prstGeom>
          <a:noFill/>
          <a:ln w="9525">
            <a:noFill/>
            <a:miter lim="800000"/>
            <a:headEnd/>
            <a:tailEnd/>
          </a:ln>
        </p:spPr>
        <p:txBody>
          <a:bodyPr>
            <a:spAutoFit/>
          </a:bodyPr>
          <a:lstStyle/>
          <a:p>
            <a:pPr algn="ctr"/>
            <a:r>
              <a:rPr lang="fi-FI" sz="1200"/>
              <a:t>Kuva: Kari Erho</a:t>
            </a:r>
          </a:p>
        </p:txBody>
      </p:sp>
      <p:sp>
        <p:nvSpPr>
          <p:cNvPr id="67594" name="textruta 5"/>
          <p:cNvSpPr txBox="1">
            <a:spLocks noChangeArrowheads="1"/>
          </p:cNvSpPr>
          <p:nvPr/>
        </p:nvSpPr>
        <p:spPr bwMode="auto">
          <a:xfrm>
            <a:off x="6742113" y="184150"/>
            <a:ext cx="2211387" cy="307975"/>
          </a:xfrm>
          <a:prstGeom prst="rect">
            <a:avLst/>
          </a:prstGeom>
          <a:noFill/>
          <a:ln w="9525">
            <a:noFill/>
            <a:miter lim="800000"/>
            <a:headEnd/>
            <a:tailEnd/>
          </a:ln>
        </p:spPr>
        <p:txBody>
          <a:bodyPr>
            <a:spAutoFit/>
          </a:bodyPr>
          <a:lstStyle/>
          <a:p>
            <a:pPr algn="ctr"/>
            <a:r>
              <a:rPr lang="fi-FI" sz="1400">
                <a:solidFill>
                  <a:schemeClr val="tx2"/>
                </a:solidFill>
              </a:rPr>
              <a:t>Rautatiekuljetus dia </a:t>
            </a:r>
            <a:fld id="{09678D2C-CEFC-4F67-8AB9-021C49580822}" type="slidenum">
              <a:rPr lang="fi-FI" sz="1400">
                <a:solidFill>
                  <a:schemeClr val="tx2"/>
                </a:solidFill>
              </a:rPr>
              <a:pPr algn="ctr"/>
              <a:t>21</a:t>
            </a:fld>
            <a:endParaRPr lang="fi-FI" sz="1400">
              <a:solidFill>
                <a:schemeClr val="tx2"/>
              </a:solidFill>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3" name="Picture 10"/>
          <p:cNvPicPr>
            <a:picLocks noChangeAspect="1" noChangeArrowheads="1"/>
          </p:cNvPicPr>
          <p:nvPr/>
        </p:nvPicPr>
        <p:blipFill>
          <a:blip r:embed="rId3"/>
          <a:srcRect/>
          <a:stretch>
            <a:fillRect/>
          </a:stretch>
        </p:blipFill>
        <p:spPr bwMode="auto">
          <a:xfrm>
            <a:off x="6078538" y="3781425"/>
            <a:ext cx="2792412" cy="2016125"/>
          </a:xfrm>
          <a:prstGeom prst="rect">
            <a:avLst/>
          </a:prstGeom>
          <a:noFill/>
          <a:ln w="9525">
            <a:noFill/>
            <a:miter lim="800000"/>
            <a:headEnd/>
            <a:tailEnd/>
          </a:ln>
        </p:spPr>
      </p:pic>
      <p:sp>
        <p:nvSpPr>
          <p:cNvPr id="69634" name="Rectangle 4"/>
          <p:cNvSpPr>
            <a:spLocks noGrp="1"/>
          </p:cNvSpPr>
          <p:nvPr>
            <p:ph idx="1"/>
          </p:nvPr>
        </p:nvSpPr>
        <p:spPr>
          <a:xfrm>
            <a:off x="263525" y="1916113"/>
            <a:ext cx="5399088" cy="3276600"/>
          </a:xfrm>
        </p:spPr>
        <p:txBody>
          <a:bodyPr/>
          <a:lstStyle/>
          <a:p>
            <a:pPr marL="0" indent="0">
              <a:buFont typeface="Arial" charset="0"/>
              <a:buNone/>
            </a:pPr>
            <a:r>
              <a:rPr lang="fi-FI" sz="2000" smtClean="0"/>
              <a:t>Jos mahdollista, tue kuorma poikittaissuunnassa </a:t>
            </a:r>
          </a:p>
          <a:p>
            <a:pPr marL="0" indent="0"/>
            <a:r>
              <a:rPr lang="fi-FI" sz="1800" smtClean="0"/>
              <a:t>Vasten rahdinkuljetusyksikön lujia rakenteita </a:t>
            </a:r>
          </a:p>
          <a:p>
            <a:pPr marL="0" indent="0"/>
            <a:r>
              <a:rPr lang="fi-FI" sz="1800" smtClean="0"/>
              <a:t> Muuhun kuormaan</a:t>
            </a:r>
          </a:p>
          <a:p>
            <a:pPr marL="0" indent="0"/>
            <a:r>
              <a:rPr lang="fi-FI" sz="1800" smtClean="0"/>
              <a:t> Tyhjillä lavoilla</a:t>
            </a:r>
          </a:p>
          <a:p>
            <a:pPr marL="0" indent="0"/>
            <a:r>
              <a:rPr lang="fi-FI" sz="1800" smtClean="0"/>
              <a:t> Ahtaussäkeillä</a:t>
            </a:r>
          </a:p>
          <a:p>
            <a:pPr marL="0" indent="0"/>
            <a:r>
              <a:rPr lang="fi-FI" sz="1800" smtClean="0"/>
              <a:t> Aluspuilla</a:t>
            </a:r>
          </a:p>
          <a:p>
            <a:pPr marL="0" indent="0"/>
            <a:r>
              <a:rPr lang="fi-FI" sz="1800" smtClean="0"/>
              <a:t> Pylväillä</a:t>
            </a:r>
          </a:p>
          <a:p>
            <a:pPr marL="0" indent="0"/>
            <a:r>
              <a:rPr lang="fi-FI" sz="1800" smtClean="0"/>
              <a:t> Kiiloilla</a:t>
            </a:r>
          </a:p>
          <a:p>
            <a:pPr marL="0" indent="0" eaLnBrk="1" hangingPunct="1"/>
            <a:endParaRPr lang="fi-FI" sz="1800" smtClean="0"/>
          </a:p>
          <a:p>
            <a:pPr marL="0" indent="0" eaLnBrk="1" hangingPunct="1"/>
            <a:endParaRPr lang="en-US" sz="1800" smtClean="0"/>
          </a:p>
        </p:txBody>
      </p:sp>
      <p:pic>
        <p:nvPicPr>
          <p:cNvPr id="69635" name="Picture 7"/>
          <p:cNvPicPr>
            <a:picLocks noChangeAspect="1" noChangeArrowheads="1"/>
          </p:cNvPicPr>
          <p:nvPr/>
        </p:nvPicPr>
        <p:blipFill>
          <a:blip r:embed="rId4"/>
          <a:srcRect/>
          <a:stretch>
            <a:fillRect/>
          </a:stretch>
        </p:blipFill>
        <p:spPr bwMode="auto">
          <a:xfrm>
            <a:off x="4518025" y="4079875"/>
            <a:ext cx="1362075" cy="1419225"/>
          </a:xfrm>
          <a:prstGeom prst="rect">
            <a:avLst/>
          </a:prstGeom>
          <a:noFill/>
          <a:ln w="9525">
            <a:noFill/>
            <a:miter lim="800000"/>
            <a:headEnd/>
            <a:tailEnd/>
          </a:ln>
        </p:spPr>
      </p:pic>
      <p:pic>
        <p:nvPicPr>
          <p:cNvPr id="69636" name="Kuva 1"/>
          <p:cNvPicPr>
            <a:picLocks noChangeAspect="1"/>
          </p:cNvPicPr>
          <p:nvPr/>
        </p:nvPicPr>
        <p:blipFill>
          <a:blip r:embed="rId5"/>
          <a:srcRect/>
          <a:stretch>
            <a:fillRect/>
          </a:stretch>
        </p:blipFill>
        <p:spPr bwMode="auto">
          <a:xfrm>
            <a:off x="5880100" y="1520825"/>
            <a:ext cx="2760663" cy="1892300"/>
          </a:xfrm>
          <a:prstGeom prst="rect">
            <a:avLst/>
          </a:prstGeom>
          <a:noFill/>
          <a:ln w="9525">
            <a:noFill/>
            <a:miter lim="800000"/>
            <a:headEnd/>
            <a:tailEnd/>
          </a:ln>
        </p:spPr>
      </p:pic>
      <p:sp>
        <p:nvSpPr>
          <p:cNvPr id="69637" name="Tekstiruutu 8"/>
          <p:cNvSpPr txBox="1">
            <a:spLocks noChangeArrowheads="1"/>
          </p:cNvSpPr>
          <p:nvPr/>
        </p:nvSpPr>
        <p:spPr bwMode="auto">
          <a:xfrm>
            <a:off x="5653088" y="3381375"/>
            <a:ext cx="3375025" cy="396875"/>
          </a:xfrm>
          <a:prstGeom prst="rect">
            <a:avLst/>
          </a:prstGeom>
          <a:noFill/>
          <a:ln w="9525">
            <a:noFill/>
            <a:miter lim="800000"/>
            <a:headEnd/>
            <a:tailEnd/>
          </a:ln>
        </p:spPr>
        <p:txBody>
          <a:bodyPr>
            <a:spAutoFit/>
          </a:bodyPr>
          <a:lstStyle/>
          <a:p>
            <a:pPr algn="ctr"/>
            <a:r>
              <a:rPr lang="fi-FI" sz="1000"/>
              <a:t>Lähde: Marc Wiltzius–Fastening expert www.arrimage-charges.com presentation in http://www.uic.org/</a:t>
            </a:r>
          </a:p>
        </p:txBody>
      </p:sp>
      <p:sp>
        <p:nvSpPr>
          <p:cNvPr id="10" name="Rectangle 2"/>
          <p:cNvSpPr>
            <a:spLocks noGrp="1"/>
          </p:cNvSpPr>
          <p:nvPr>
            <p:ph type="title"/>
          </p:nvPr>
        </p:nvSpPr>
        <p:spPr bwMode="auto">
          <a:extLst/>
        </p:spPr>
        <p:txBody>
          <a:bodyPr wrap="square" numCol="1" anchorCtr="0" compatLnSpc="1">
            <a:prstTxWarp prst="textNoShape">
              <a:avLst/>
            </a:prstTxWarp>
          </a:bodyPr>
          <a:lstStyle/>
          <a:p>
            <a:pPr eaLnBrk="1" hangingPunct="1">
              <a:defRPr/>
            </a:pPr>
            <a:r>
              <a:rPr lang="fi-FI" sz="3200" smtClean="0"/>
              <a:t>Kuormanvarmistus rautatiekuljetuksissa </a:t>
            </a:r>
            <a:r>
              <a:rPr lang="en-US" sz="3200" smtClean="0"/>
              <a:t/>
            </a:r>
            <a:br>
              <a:rPr lang="en-US" sz="3200" smtClean="0"/>
            </a:br>
            <a:r>
              <a:rPr lang="fi-FI" sz="2500" b="1" smtClean="0"/>
              <a:t>Kuormanvarmistus eri suunnissa – poikittaissuunta</a:t>
            </a:r>
            <a:endParaRPr lang="de-DE" sz="2500" b="1" smtClean="0"/>
          </a:p>
        </p:txBody>
      </p:sp>
      <p:sp>
        <p:nvSpPr>
          <p:cNvPr id="69639" name="Suorakulmio 2"/>
          <p:cNvSpPr>
            <a:spLocks noChangeArrowheads="1"/>
          </p:cNvSpPr>
          <p:nvPr/>
        </p:nvSpPr>
        <p:spPr bwMode="auto">
          <a:xfrm>
            <a:off x="523875" y="5060950"/>
            <a:ext cx="3128963" cy="1190625"/>
          </a:xfrm>
          <a:prstGeom prst="rect">
            <a:avLst/>
          </a:prstGeom>
          <a:noFill/>
          <a:ln w="9525">
            <a:noFill/>
            <a:miter lim="800000"/>
            <a:headEnd/>
            <a:tailEnd/>
          </a:ln>
        </p:spPr>
        <p:txBody>
          <a:bodyPr>
            <a:spAutoFit/>
          </a:bodyPr>
          <a:lstStyle/>
          <a:p>
            <a:r>
              <a:rPr lang="fi-FI" sz="1800" i="1">
                <a:solidFill>
                  <a:srgbClr val="0070C0"/>
                </a:solidFill>
              </a:rPr>
              <a:t>Huom!</a:t>
            </a:r>
          </a:p>
          <a:p>
            <a:r>
              <a:rPr lang="fi-FI" sz="1800"/>
              <a:t>Kontin sidontapisteet ovat kuormanvarmistuksen heikoin lenkki!</a:t>
            </a:r>
          </a:p>
        </p:txBody>
      </p:sp>
      <p:sp>
        <p:nvSpPr>
          <p:cNvPr id="69640" name="Tekstiruutu 8"/>
          <p:cNvSpPr txBox="1">
            <a:spLocks noChangeArrowheads="1"/>
          </p:cNvSpPr>
          <p:nvPr/>
        </p:nvSpPr>
        <p:spPr bwMode="auto">
          <a:xfrm>
            <a:off x="7218363" y="5545138"/>
            <a:ext cx="1809750" cy="246062"/>
          </a:xfrm>
          <a:prstGeom prst="rect">
            <a:avLst/>
          </a:prstGeom>
          <a:noFill/>
          <a:ln w="9525">
            <a:noFill/>
            <a:miter lim="800000"/>
            <a:headEnd/>
            <a:tailEnd/>
          </a:ln>
        </p:spPr>
        <p:txBody>
          <a:bodyPr>
            <a:spAutoFit/>
          </a:bodyPr>
          <a:lstStyle/>
          <a:p>
            <a:pPr algn="ctr"/>
            <a:r>
              <a:rPr lang="fi-FI" sz="1000"/>
              <a:t>Lähde Hapag-Lloyd AG</a:t>
            </a:r>
          </a:p>
        </p:txBody>
      </p:sp>
      <p:sp>
        <p:nvSpPr>
          <p:cNvPr id="69641" name="textruta 5"/>
          <p:cNvSpPr txBox="1">
            <a:spLocks noChangeArrowheads="1"/>
          </p:cNvSpPr>
          <p:nvPr/>
        </p:nvSpPr>
        <p:spPr bwMode="auto">
          <a:xfrm>
            <a:off x="6727825" y="198438"/>
            <a:ext cx="2212975" cy="306387"/>
          </a:xfrm>
          <a:prstGeom prst="rect">
            <a:avLst/>
          </a:prstGeom>
          <a:noFill/>
          <a:ln w="9525">
            <a:noFill/>
            <a:miter lim="800000"/>
            <a:headEnd/>
            <a:tailEnd/>
          </a:ln>
        </p:spPr>
        <p:txBody>
          <a:bodyPr>
            <a:spAutoFit/>
          </a:bodyPr>
          <a:lstStyle/>
          <a:p>
            <a:pPr algn="ctr"/>
            <a:r>
              <a:rPr lang="fi-FI" sz="1400">
                <a:solidFill>
                  <a:schemeClr val="tx2"/>
                </a:solidFill>
              </a:rPr>
              <a:t>Rautatiekuljetus dia </a:t>
            </a:r>
            <a:fld id="{A342B3C8-AFB9-4401-8C9A-7C50D1616DBA}" type="slidenum">
              <a:rPr lang="fi-FI" sz="1400">
                <a:solidFill>
                  <a:schemeClr val="tx2"/>
                </a:solidFill>
              </a:rPr>
              <a:pPr algn="ctr"/>
              <a:t>22</a:t>
            </a:fld>
            <a:endParaRPr lang="fi-FI" sz="1400">
              <a:solidFill>
                <a:schemeClr val="tx2"/>
              </a:solidFill>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1" name="Sisällön paikkamerkki 1"/>
          <p:cNvPicPr>
            <a:picLocks noGrp="1" noChangeAspect="1"/>
          </p:cNvPicPr>
          <p:nvPr>
            <p:ph idx="1"/>
          </p:nvPr>
        </p:nvPicPr>
        <p:blipFill>
          <a:blip r:embed="rId3"/>
          <a:srcRect/>
          <a:stretch>
            <a:fillRect/>
          </a:stretch>
        </p:blipFill>
        <p:spPr>
          <a:xfrm>
            <a:off x="474663" y="1974850"/>
            <a:ext cx="4168775" cy="1054100"/>
          </a:xfrm>
        </p:spPr>
      </p:pic>
      <p:sp>
        <p:nvSpPr>
          <p:cNvPr id="10" name="Rectangle 2"/>
          <p:cNvSpPr>
            <a:spLocks noGrp="1"/>
          </p:cNvSpPr>
          <p:nvPr>
            <p:ph type="title"/>
          </p:nvPr>
        </p:nvSpPr>
        <p:spPr bwMode="auto">
          <a:extLst/>
        </p:spPr>
        <p:txBody>
          <a:bodyPr wrap="square" numCol="1" anchorCtr="0" compatLnSpc="1">
            <a:prstTxWarp prst="textNoShape">
              <a:avLst/>
            </a:prstTxWarp>
          </a:bodyPr>
          <a:lstStyle/>
          <a:p>
            <a:pPr eaLnBrk="1" hangingPunct="1">
              <a:defRPr/>
            </a:pPr>
            <a:r>
              <a:rPr lang="fi-FI" sz="3200" smtClean="0"/>
              <a:t>Kuormanvarmistus rautatiekuljetuksissa </a:t>
            </a:r>
            <a:r>
              <a:rPr lang="en-US" sz="3200" smtClean="0"/>
              <a:t/>
            </a:r>
            <a:br>
              <a:rPr lang="en-US" sz="3200" smtClean="0"/>
            </a:br>
            <a:r>
              <a:rPr lang="fi-FI" sz="2500" b="1" smtClean="0"/>
              <a:t>Kuormanvarmistus eri suunnissa – poikittaissuunta</a:t>
            </a:r>
            <a:endParaRPr lang="de-DE" sz="2500" b="1" smtClean="0"/>
          </a:p>
        </p:txBody>
      </p:sp>
      <p:sp>
        <p:nvSpPr>
          <p:cNvPr id="71683" name="Tekstiruutu 3"/>
          <p:cNvSpPr txBox="1">
            <a:spLocks noChangeArrowheads="1"/>
          </p:cNvSpPr>
          <p:nvPr/>
        </p:nvSpPr>
        <p:spPr bwMode="auto">
          <a:xfrm>
            <a:off x="688975" y="3016250"/>
            <a:ext cx="2700338" cy="274638"/>
          </a:xfrm>
          <a:prstGeom prst="rect">
            <a:avLst/>
          </a:prstGeom>
          <a:noFill/>
          <a:ln w="9525">
            <a:noFill/>
            <a:miter lim="800000"/>
            <a:headEnd/>
            <a:tailEnd/>
          </a:ln>
        </p:spPr>
        <p:txBody>
          <a:bodyPr>
            <a:spAutoFit/>
          </a:bodyPr>
          <a:lstStyle/>
          <a:p>
            <a:pPr algn="ctr"/>
            <a:r>
              <a:rPr lang="fi-FI" sz="1200"/>
              <a:t>Lähde: www.upm.com/safety</a:t>
            </a:r>
          </a:p>
        </p:txBody>
      </p:sp>
      <p:pic>
        <p:nvPicPr>
          <p:cNvPr id="71684" name="Picture 7"/>
          <p:cNvPicPr>
            <a:picLocks noChangeAspect="1" noChangeArrowheads="1"/>
          </p:cNvPicPr>
          <p:nvPr/>
        </p:nvPicPr>
        <p:blipFill>
          <a:blip r:embed="rId4"/>
          <a:srcRect/>
          <a:stretch>
            <a:fillRect/>
          </a:stretch>
        </p:blipFill>
        <p:spPr bwMode="auto">
          <a:xfrm>
            <a:off x="4835525" y="2000250"/>
            <a:ext cx="3143250" cy="2357438"/>
          </a:xfrm>
          <a:prstGeom prst="rect">
            <a:avLst/>
          </a:prstGeom>
          <a:noFill/>
          <a:ln w="9525">
            <a:noFill/>
            <a:miter lim="800000"/>
            <a:headEnd/>
            <a:tailEnd/>
          </a:ln>
        </p:spPr>
      </p:pic>
      <p:sp>
        <p:nvSpPr>
          <p:cNvPr id="71685" name="Tekstiruutu 3"/>
          <p:cNvSpPr txBox="1">
            <a:spLocks noChangeArrowheads="1"/>
          </p:cNvSpPr>
          <p:nvPr/>
        </p:nvSpPr>
        <p:spPr bwMode="auto">
          <a:xfrm>
            <a:off x="5411788" y="4397375"/>
            <a:ext cx="1598612" cy="274638"/>
          </a:xfrm>
          <a:prstGeom prst="rect">
            <a:avLst/>
          </a:prstGeom>
          <a:noFill/>
          <a:ln w="9525">
            <a:noFill/>
            <a:miter lim="800000"/>
            <a:headEnd/>
            <a:tailEnd/>
          </a:ln>
        </p:spPr>
        <p:txBody>
          <a:bodyPr>
            <a:spAutoFit/>
          </a:bodyPr>
          <a:lstStyle/>
          <a:p>
            <a:pPr algn="ctr"/>
            <a:r>
              <a:rPr lang="fi-FI" sz="1200"/>
              <a:t>Kuva: Kari Erho</a:t>
            </a:r>
          </a:p>
        </p:txBody>
      </p:sp>
      <p:pic>
        <p:nvPicPr>
          <p:cNvPr id="71686" name="Picture 8"/>
          <p:cNvPicPr>
            <a:picLocks noChangeAspect="1" noChangeArrowheads="1"/>
          </p:cNvPicPr>
          <p:nvPr/>
        </p:nvPicPr>
        <p:blipFill>
          <a:blip r:embed="rId5"/>
          <a:srcRect/>
          <a:stretch>
            <a:fillRect/>
          </a:stretch>
        </p:blipFill>
        <p:spPr bwMode="auto">
          <a:xfrm>
            <a:off x="627063" y="3384550"/>
            <a:ext cx="3295650" cy="2109788"/>
          </a:xfrm>
          <a:prstGeom prst="rect">
            <a:avLst/>
          </a:prstGeom>
          <a:noFill/>
          <a:ln w="9525">
            <a:noFill/>
            <a:miter lim="800000"/>
            <a:headEnd/>
            <a:tailEnd/>
          </a:ln>
        </p:spPr>
      </p:pic>
      <p:sp>
        <p:nvSpPr>
          <p:cNvPr id="71687" name="Suorakulmio 3"/>
          <p:cNvSpPr>
            <a:spLocks noChangeArrowheads="1"/>
          </p:cNvSpPr>
          <p:nvPr/>
        </p:nvSpPr>
        <p:spPr bwMode="auto">
          <a:xfrm>
            <a:off x="539750" y="5487988"/>
            <a:ext cx="3141663" cy="639762"/>
          </a:xfrm>
          <a:prstGeom prst="rect">
            <a:avLst/>
          </a:prstGeom>
          <a:noFill/>
          <a:ln w="9525">
            <a:noFill/>
            <a:miter lim="800000"/>
            <a:headEnd/>
            <a:tailEnd/>
          </a:ln>
        </p:spPr>
        <p:txBody>
          <a:bodyPr>
            <a:spAutoFit/>
          </a:bodyPr>
          <a:lstStyle/>
          <a:p>
            <a:r>
              <a:rPr lang="fi-FI" sz="1200"/>
              <a:t>Lähde: http://www.tes.bam.de/en/regelwerke/ladungssicherung/index.htm</a:t>
            </a:r>
          </a:p>
        </p:txBody>
      </p:sp>
      <p:sp>
        <p:nvSpPr>
          <p:cNvPr id="71688" name="Tekstiruutu 1"/>
          <p:cNvSpPr txBox="1">
            <a:spLocks noChangeArrowheads="1"/>
          </p:cNvSpPr>
          <p:nvPr/>
        </p:nvSpPr>
        <p:spPr bwMode="auto">
          <a:xfrm>
            <a:off x="7718425" y="2781300"/>
            <a:ext cx="1249363" cy="304800"/>
          </a:xfrm>
          <a:prstGeom prst="rect">
            <a:avLst/>
          </a:prstGeom>
          <a:noFill/>
          <a:ln w="9525">
            <a:noFill/>
            <a:miter lim="800000"/>
            <a:headEnd/>
            <a:tailEnd/>
          </a:ln>
        </p:spPr>
        <p:txBody>
          <a:bodyPr>
            <a:spAutoFit/>
          </a:bodyPr>
          <a:lstStyle/>
          <a:p>
            <a:pPr algn="ctr"/>
            <a:r>
              <a:rPr lang="fi-FI" sz="1400"/>
              <a:t>Kelkka</a:t>
            </a:r>
          </a:p>
        </p:txBody>
      </p:sp>
      <p:cxnSp>
        <p:nvCxnSpPr>
          <p:cNvPr id="4" name="Suora nuoliyhdysviiva 3"/>
          <p:cNvCxnSpPr/>
          <p:nvPr/>
        </p:nvCxnSpPr>
        <p:spPr>
          <a:xfrm flipH="1">
            <a:off x="6834188" y="3036888"/>
            <a:ext cx="1157287" cy="307975"/>
          </a:xfrm>
          <a:prstGeom prst="straightConnector1">
            <a:avLst/>
          </a:prstGeom>
          <a:ln w="19050">
            <a:solidFill>
              <a:srgbClr val="FF0000"/>
            </a:solidFill>
            <a:tailEnd type="stealth" w="lg" len="lg"/>
          </a:ln>
        </p:spPr>
        <p:style>
          <a:lnRef idx="1">
            <a:schemeClr val="accent1"/>
          </a:lnRef>
          <a:fillRef idx="0">
            <a:schemeClr val="accent1"/>
          </a:fillRef>
          <a:effectRef idx="0">
            <a:schemeClr val="accent1"/>
          </a:effectRef>
          <a:fontRef idx="minor">
            <a:schemeClr val="tx1"/>
          </a:fontRef>
        </p:style>
      </p:cxnSp>
      <p:sp>
        <p:nvSpPr>
          <p:cNvPr id="71690" name="textruta 5"/>
          <p:cNvSpPr txBox="1">
            <a:spLocks noChangeArrowheads="1"/>
          </p:cNvSpPr>
          <p:nvPr/>
        </p:nvSpPr>
        <p:spPr bwMode="auto">
          <a:xfrm>
            <a:off x="6727825" y="225425"/>
            <a:ext cx="2212975" cy="307975"/>
          </a:xfrm>
          <a:prstGeom prst="rect">
            <a:avLst/>
          </a:prstGeom>
          <a:noFill/>
          <a:ln w="9525">
            <a:noFill/>
            <a:miter lim="800000"/>
            <a:headEnd/>
            <a:tailEnd/>
          </a:ln>
        </p:spPr>
        <p:txBody>
          <a:bodyPr>
            <a:spAutoFit/>
          </a:bodyPr>
          <a:lstStyle/>
          <a:p>
            <a:pPr algn="ctr"/>
            <a:r>
              <a:rPr lang="fi-FI" sz="1400">
                <a:solidFill>
                  <a:schemeClr val="tx2"/>
                </a:solidFill>
              </a:rPr>
              <a:t>Rautatiekuljetus dia </a:t>
            </a:r>
            <a:fld id="{55B67D14-72C5-409E-B547-985783253622}" type="slidenum">
              <a:rPr lang="fi-FI" sz="1400">
                <a:solidFill>
                  <a:schemeClr val="tx2"/>
                </a:solidFill>
              </a:rPr>
              <a:pPr algn="ctr"/>
              <a:t>23</a:t>
            </a:fld>
            <a:endParaRPr lang="fi-FI" sz="1400">
              <a:solidFill>
                <a:schemeClr val="tx2"/>
              </a:solidFill>
            </a:endParaRPr>
          </a:p>
        </p:txBody>
      </p:sp>
      <p:sp>
        <p:nvSpPr>
          <p:cNvPr id="71691" name="Text Box 13"/>
          <p:cNvSpPr txBox="1">
            <a:spLocks noChangeArrowheads="1"/>
          </p:cNvSpPr>
          <p:nvPr/>
        </p:nvSpPr>
        <p:spPr bwMode="auto">
          <a:xfrm>
            <a:off x="660400" y="1460500"/>
            <a:ext cx="8140700" cy="366713"/>
          </a:xfrm>
          <a:prstGeom prst="rect">
            <a:avLst/>
          </a:prstGeom>
          <a:noFill/>
          <a:ln w="9525">
            <a:noFill/>
            <a:miter lim="800000"/>
            <a:headEnd/>
            <a:tailEnd/>
          </a:ln>
        </p:spPr>
        <p:txBody>
          <a:bodyPr>
            <a:spAutoFit/>
          </a:bodyPr>
          <a:lstStyle/>
          <a:p>
            <a:pPr>
              <a:spcBef>
                <a:spcPct val="50000"/>
              </a:spcBef>
            </a:pPr>
            <a:r>
              <a:rPr lang="fi-FI" sz="1800"/>
              <a:t>Esimerkkejä tuennalla poikittaissuuntaan tehdyistä kuorman varmistuksista</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9" name="Rectangle 3"/>
          <p:cNvSpPr>
            <a:spLocks noGrp="1"/>
          </p:cNvSpPr>
          <p:nvPr>
            <p:ph idx="1"/>
          </p:nvPr>
        </p:nvSpPr>
        <p:spPr>
          <a:xfrm>
            <a:off x="395288" y="1765300"/>
            <a:ext cx="4616450" cy="4565650"/>
          </a:xfrm>
        </p:spPr>
        <p:txBody>
          <a:bodyPr/>
          <a:lstStyle/>
          <a:p>
            <a:pPr marL="0" indent="0">
              <a:buFont typeface="Arial" charset="0"/>
              <a:buNone/>
            </a:pPr>
            <a:r>
              <a:rPr lang="fi-FI" dirty="0" smtClean="0"/>
              <a:t>Käytä ahtaussäkkejä poikittaissuunnan kuormanvarmistuksessa </a:t>
            </a:r>
          </a:p>
          <a:p>
            <a:pPr marL="0" indent="0"/>
            <a:r>
              <a:rPr lang="fi-FI" sz="2000" dirty="0" smtClean="0"/>
              <a:t>Vain niissä rahdinkuljetusyksiköissä, joissa on lujat sivuseinät  </a:t>
            </a:r>
          </a:p>
          <a:p>
            <a:pPr marL="0" indent="0">
              <a:buFont typeface="Arial" charset="0"/>
              <a:buNone/>
            </a:pPr>
            <a:endParaRPr lang="fi-FI" sz="2000" dirty="0" smtClean="0"/>
          </a:p>
          <a:p>
            <a:pPr marL="0" indent="0">
              <a:buFont typeface="Arial" charset="0"/>
              <a:buNone/>
            </a:pPr>
            <a:r>
              <a:rPr lang="fi-FI" sz="2000" dirty="0" smtClean="0"/>
              <a:t>Ahtaussäkin etuja:</a:t>
            </a:r>
          </a:p>
          <a:p>
            <a:pPr marL="0" indent="0"/>
            <a:r>
              <a:rPr lang="fi-FI" sz="2000" dirty="0" smtClean="0"/>
              <a:t>Muotoutuvat hyvin kuorman mukaan</a:t>
            </a:r>
          </a:p>
          <a:p>
            <a:pPr marL="0" indent="0"/>
            <a:r>
              <a:rPr lang="fi-FI" sz="2000" dirty="0" smtClean="0"/>
              <a:t>Muodostavat tiiviin kuorman</a:t>
            </a:r>
          </a:p>
          <a:p>
            <a:pPr marL="0" indent="0">
              <a:buFont typeface="Arial" charset="0"/>
              <a:buNone/>
            </a:pPr>
            <a:endParaRPr lang="fi-FI" sz="2000" dirty="0" smtClean="0"/>
          </a:p>
          <a:p>
            <a:pPr marL="0" indent="0">
              <a:buFont typeface="Arial" charset="0"/>
              <a:buNone/>
            </a:pPr>
            <a:r>
              <a:rPr lang="fi-FI" sz="2000" dirty="0" err="1" smtClean="0"/>
              <a:t>Huom</a:t>
            </a:r>
            <a:r>
              <a:rPr lang="fi-FI" sz="2000" dirty="0" smtClean="0"/>
              <a:t>!</a:t>
            </a:r>
          </a:p>
          <a:p>
            <a:pPr marL="0" indent="0"/>
            <a:r>
              <a:rPr lang="fi-FI" sz="2000" dirty="0" smtClean="0"/>
              <a:t>Suojaa ahtaussäkki teräviltä reunoilta </a:t>
            </a:r>
          </a:p>
        </p:txBody>
      </p:sp>
      <p:sp>
        <p:nvSpPr>
          <p:cNvPr id="13" name="Rectangle 2"/>
          <p:cNvSpPr>
            <a:spLocks noGrp="1"/>
          </p:cNvSpPr>
          <p:nvPr>
            <p:ph type="title"/>
          </p:nvPr>
        </p:nvSpPr>
        <p:spPr bwMode="auto">
          <a:extLst/>
        </p:spPr>
        <p:txBody>
          <a:bodyPr wrap="square" numCol="1" anchorCtr="0" compatLnSpc="1">
            <a:prstTxWarp prst="textNoShape">
              <a:avLst/>
            </a:prstTxWarp>
          </a:bodyPr>
          <a:lstStyle/>
          <a:p>
            <a:pPr eaLnBrk="1" hangingPunct="1">
              <a:defRPr/>
            </a:pPr>
            <a:r>
              <a:rPr lang="fi-FI" sz="3200" smtClean="0"/>
              <a:t>Kuormanvarmistus rautatiekuljetuksissa </a:t>
            </a:r>
            <a:r>
              <a:rPr lang="en-US" sz="3200" smtClean="0"/>
              <a:t/>
            </a:r>
            <a:br>
              <a:rPr lang="en-US" sz="3200" smtClean="0"/>
            </a:br>
            <a:r>
              <a:rPr lang="fi-FI" sz="2500" b="1" smtClean="0"/>
              <a:t>Kuormanvarmistus eri suunnissa – poikittaissuunta</a:t>
            </a:r>
            <a:endParaRPr lang="de-DE" sz="2500" b="1" smtClean="0"/>
          </a:p>
        </p:txBody>
      </p:sp>
      <p:pic>
        <p:nvPicPr>
          <p:cNvPr id="73731" name="Picture 5"/>
          <p:cNvPicPr>
            <a:picLocks noChangeAspect="1" noChangeArrowheads="1"/>
          </p:cNvPicPr>
          <p:nvPr/>
        </p:nvPicPr>
        <p:blipFill>
          <a:blip r:embed="rId3"/>
          <a:srcRect/>
          <a:stretch>
            <a:fillRect/>
          </a:stretch>
        </p:blipFill>
        <p:spPr bwMode="auto">
          <a:xfrm>
            <a:off x="5765800" y="3576638"/>
            <a:ext cx="2806700" cy="1781175"/>
          </a:xfrm>
          <a:prstGeom prst="rect">
            <a:avLst/>
          </a:prstGeom>
          <a:noFill/>
          <a:ln w="9525">
            <a:noFill/>
            <a:miter lim="800000"/>
            <a:headEnd/>
            <a:tailEnd/>
          </a:ln>
        </p:spPr>
      </p:pic>
      <p:sp>
        <p:nvSpPr>
          <p:cNvPr id="73732" name="Suorakulmio 3"/>
          <p:cNvSpPr>
            <a:spLocks noChangeArrowheads="1"/>
          </p:cNvSpPr>
          <p:nvPr/>
        </p:nvSpPr>
        <p:spPr bwMode="auto">
          <a:xfrm>
            <a:off x="5995988" y="5357813"/>
            <a:ext cx="2828925" cy="639762"/>
          </a:xfrm>
          <a:prstGeom prst="rect">
            <a:avLst/>
          </a:prstGeom>
          <a:noFill/>
          <a:ln w="9525">
            <a:noFill/>
            <a:miter lim="800000"/>
            <a:headEnd/>
            <a:tailEnd/>
          </a:ln>
        </p:spPr>
        <p:txBody>
          <a:bodyPr>
            <a:spAutoFit/>
          </a:bodyPr>
          <a:lstStyle/>
          <a:p>
            <a:r>
              <a:rPr lang="fi-FI" sz="1200"/>
              <a:t>Lähde: http://www.tes.bam.de/en/regelwerke/ladungssicherung/index.htm</a:t>
            </a:r>
          </a:p>
        </p:txBody>
      </p:sp>
      <p:pic>
        <p:nvPicPr>
          <p:cNvPr id="73733" name="Picture 6"/>
          <p:cNvPicPr>
            <a:picLocks noChangeAspect="1" noChangeArrowheads="1"/>
          </p:cNvPicPr>
          <p:nvPr/>
        </p:nvPicPr>
        <p:blipFill>
          <a:blip r:embed="rId4"/>
          <a:srcRect/>
          <a:stretch>
            <a:fillRect/>
          </a:stretch>
        </p:blipFill>
        <p:spPr bwMode="auto">
          <a:xfrm>
            <a:off x="5765800" y="1625600"/>
            <a:ext cx="2806700" cy="1790700"/>
          </a:xfrm>
          <a:prstGeom prst="rect">
            <a:avLst/>
          </a:prstGeom>
          <a:noFill/>
          <a:ln w="9525">
            <a:noFill/>
            <a:miter lim="800000"/>
            <a:headEnd/>
            <a:tailEnd/>
          </a:ln>
        </p:spPr>
      </p:pic>
      <p:sp>
        <p:nvSpPr>
          <p:cNvPr id="73734" name="textruta 5"/>
          <p:cNvSpPr txBox="1">
            <a:spLocks noChangeArrowheads="1"/>
          </p:cNvSpPr>
          <p:nvPr/>
        </p:nvSpPr>
        <p:spPr bwMode="auto">
          <a:xfrm>
            <a:off x="6688138" y="225425"/>
            <a:ext cx="2211387" cy="307975"/>
          </a:xfrm>
          <a:prstGeom prst="rect">
            <a:avLst/>
          </a:prstGeom>
          <a:noFill/>
          <a:ln w="9525">
            <a:noFill/>
            <a:miter lim="800000"/>
            <a:headEnd/>
            <a:tailEnd/>
          </a:ln>
        </p:spPr>
        <p:txBody>
          <a:bodyPr>
            <a:spAutoFit/>
          </a:bodyPr>
          <a:lstStyle/>
          <a:p>
            <a:pPr algn="ctr"/>
            <a:r>
              <a:rPr lang="fi-FI" sz="1400">
                <a:solidFill>
                  <a:schemeClr val="tx2"/>
                </a:solidFill>
              </a:rPr>
              <a:t>Rautatiekuljetus dia </a:t>
            </a:r>
            <a:fld id="{B8E10BB9-37D2-4F0B-96C0-03F69EFC2F5B}" type="slidenum">
              <a:rPr lang="fi-FI" sz="1400">
                <a:solidFill>
                  <a:schemeClr val="tx2"/>
                </a:solidFill>
              </a:rPr>
              <a:pPr algn="ctr"/>
              <a:t>24</a:t>
            </a:fld>
            <a:endParaRPr lang="fi-FI" sz="1400">
              <a:solidFill>
                <a:schemeClr val="tx2"/>
              </a:solidFill>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3"/>
          <p:cNvSpPr>
            <a:spLocks noGrp="1"/>
          </p:cNvSpPr>
          <p:nvPr>
            <p:ph idx="1"/>
          </p:nvPr>
        </p:nvSpPr>
        <p:spPr>
          <a:xfrm>
            <a:off x="476250" y="1482725"/>
            <a:ext cx="4795838" cy="2767013"/>
          </a:xfrm>
        </p:spPr>
        <p:txBody>
          <a:bodyPr/>
          <a:lstStyle/>
          <a:p>
            <a:pPr marL="0" indent="0">
              <a:buFont typeface="Arial" charset="0"/>
              <a:buNone/>
            </a:pPr>
            <a:r>
              <a:rPr lang="fi-FI" sz="2000" smtClean="0"/>
              <a:t>Jos tarpeellista, käytä sidontaa tuennan yhteydessä.</a:t>
            </a:r>
          </a:p>
          <a:p>
            <a:pPr marL="0" indent="0">
              <a:buFont typeface="Arial" charset="0"/>
              <a:buNone/>
            </a:pPr>
            <a:endParaRPr lang="fi-FI" sz="2000" smtClean="0"/>
          </a:p>
          <a:p>
            <a:pPr marL="0" indent="0">
              <a:buFont typeface="Arial" charset="0"/>
              <a:buNone/>
            </a:pPr>
            <a:r>
              <a:rPr lang="fi-FI" sz="2000" smtClean="0"/>
              <a:t>Sidontamenetelmiä:</a:t>
            </a:r>
          </a:p>
          <a:p>
            <a:pPr marL="0" indent="0"/>
            <a:r>
              <a:rPr lang="fi-FI" sz="1800" smtClean="0"/>
              <a:t>Ylitsesidonta (kitkasidonta)</a:t>
            </a:r>
          </a:p>
          <a:p>
            <a:pPr marL="0" indent="0"/>
            <a:r>
              <a:rPr lang="fi-FI" sz="1800" smtClean="0"/>
              <a:t>Silmukkasidonta</a:t>
            </a:r>
          </a:p>
          <a:p>
            <a:pPr marL="0" indent="0"/>
            <a:r>
              <a:rPr lang="fi-FI" sz="1800" smtClean="0"/>
              <a:t>Suorasidonta/ristikkäissidonta</a:t>
            </a:r>
          </a:p>
          <a:p>
            <a:pPr marL="0" indent="0" eaLnBrk="1" hangingPunct="1">
              <a:buFont typeface="Arial" charset="0"/>
              <a:buNone/>
            </a:pPr>
            <a:endParaRPr lang="fi-FI" sz="2000" smtClean="0"/>
          </a:p>
        </p:txBody>
      </p:sp>
      <p:sp>
        <p:nvSpPr>
          <p:cNvPr id="9" name="Rectangle 2"/>
          <p:cNvSpPr>
            <a:spLocks noGrp="1"/>
          </p:cNvSpPr>
          <p:nvPr>
            <p:ph type="title"/>
          </p:nvPr>
        </p:nvSpPr>
        <p:spPr bwMode="auto">
          <a:extLst/>
        </p:spPr>
        <p:txBody>
          <a:bodyPr wrap="square" numCol="1" anchorCtr="0" compatLnSpc="1">
            <a:prstTxWarp prst="textNoShape">
              <a:avLst/>
            </a:prstTxWarp>
          </a:bodyPr>
          <a:lstStyle/>
          <a:p>
            <a:pPr eaLnBrk="1" hangingPunct="1">
              <a:defRPr/>
            </a:pPr>
            <a:r>
              <a:rPr lang="fi-FI" sz="3200" smtClean="0"/>
              <a:t>Kuormanvarmistus rautatiekuljetuksissa </a:t>
            </a:r>
            <a:r>
              <a:rPr lang="en-US" sz="3200" smtClean="0"/>
              <a:t/>
            </a:r>
            <a:br>
              <a:rPr lang="en-US" sz="3200" smtClean="0"/>
            </a:br>
            <a:r>
              <a:rPr lang="fi-FI" sz="2500" b="1" smtClean="0"/>
              <a:t>Kuormanvarmistus eri suunnissa – poikittaissuunta</a:t>
            </a:r>
            <a:endParaRPr lang="de-DE" sz="2500" b="1" smtClean="0"/>
          </a:p>
        </p:txBody>
      </p:sp>
      <p:sp>
        <p:nvSpPr>
          <p:cNvPr id="75779" name="Suorakulmio 2"/>
          <p:cNvSpPr>
            <a:spLocks noChangeArrowheads="1"/>
          </p:cNvSpPr>
          <p:nvPr/>
        </p:nvSpPr>
        <p:spPr bwMode="auto">
          <a:xfrm>
            <a:off x="473075" y="3976688"/>
            <a:ext cx="3128963" cy="2014537"/>
          </a:xfrm>
          <a:prstGeom prst="rect">
            <a:avLst/>
          </a:prstGeom>
          <a:noFill/>
          <a:ln w="9525">
            <a:noFill/>
            <a:miter lim="800000"/>
            <a:headEnd/>
            <a:tailEnd/>
          </a:ln>
        </p:spPr>
        <p:txBody>
          <a:bodyPr>
            <a:spAutoFit/>
          </a:bodyPr>
          <a:lstStyle/>
          <a:p>
            <a:r>
              <a:rPr lang="fi-FI" sz="1800" i="1" dirty="0" err="1">
                <a:solidFill>
                  <a:srgbClr val="0070C0"/>
                </a:solidFill>
              </a:rPr>
              <a:t>Huom</a:t>
            </a:r>
            <a:r>
              <a:rPr lang="fi-FI" sz="1800" i="1" dirty="0">
                <a:solidFill>
                  <a:srgbClr val="0070C0"/>
                </a:solidFill>
              </a:rPr>
              <a:t>!</a:t>
            </a:r>
          </a:p>
          <a:p>
            <a:r>
              <a:rPr lang="fi-FI" sz="1800" dirty="0"/>
              <a:t>Jotkut viranomaiset vaativat ylitsesidonnan lisäksi tuennan poikittaissuunnassa</a:t>
            </a:r>
          </a:p>
          <a:p>
            <a:r>
              <a:rPr lang="fi-FI" sz="1800" i="1" dirty="0" err="1">
                <a:solidFill>
                  <a:srgbClr val="0070C0"/>
                </a:solidFill>
              </a:rPr>
              <a:t>Huom</a:t>
            </a:r>
            <a:r>
              <a:rPr lang="fi-FI" sz="1800" i="1" dirty="0">
                <a:solidFill>
                  <a:srgbClr val="0070C0"/>
                </a:solidFill>
              </a:rPr>
              <a:t>!</a:t>
            </a:r>
          </a:p>
          <a:p>
            <a:r>
              <a:rPr lang="fi-FI" sz="1800" dirty="0"/>
              <a:t>Suojaa sidontavyöt teräviltä reunoilta reunasuojilla </a:t>
            </a:r>
          </a:p>
        </p:txBody>
      </p:sp>
      <p:pic>
        <p:nvPicPr>
          <p:cNvPr id="75780" name="Picture 12"/>
          <p:cNvPicPr>
            <a:picLocks noChangeAspect="1" noChangeArrowheads="1"/>
          </p:cNvPicPr>
          <p:nvPr/>
        </p:nvPicPr>
        <p:blipFill>
          <a:blip r:embed="rId3"/>
          <a:srcRect/>
          <a:stretch>
            <a:fillRect/>
          </a:stretch>
        </p:blipFill>
        <p:spPr bwMode="auto">
          <a:xfrm>
            <a:off x="6365875" y="4017963"/>
            <a:ext cx="2566988" cy="1706562"/>
          </a:xfrm>
          <a:prstGeom prst="rect">
            <a:avLst/>
          </a:prstGeom>
          <a:noFill/>
          <a:ln w="9525">
            <a:noFill/>
            <a:miter lim="800000"/>
            <a:headEnd/>
            <a:tailEnd/>
          </a:ln>
        </p:spPr>
      </p:pic>
      <p:sp>
        <p:nvSpPr>
          <p:cNvPr id="75781" name="Suorakulmio 1"/>
          <p:cNvSpPr>
            <a:spLocks noChangeArrowheads="1"/>
          </p:cNvSpPr>
          <p:nvPr/>
        </p:nvSpPr>
        <p:spPr bwMode="auto">
          <a:xfrm>
            <a:off x="4117975" y="5730875"/>
            <a:ext cx="1617663" cy="274638"/>
          </a:xfrm>
          <a:prstGeom prst="rect">
            <a:avLst/>
          </a:prstGeom>
          <a:noFill/>
          <a:ln w="9525">
            <a:noFill/>
            <a:miter lim="800000"/>
            <a:headEnd/>
            <a:tailEnd/>
          </a:ln>
        </p:spPr>
        <p:txBody>
          <a:bodyPr>
            <a:spAutoFit/>
          </a:bodyPr>
          <a:lstStyle/>
          <a:p>
            <a:pPr algn="ctr"/>
            <a:r>
              <a:rPr lang="fi-FI" sz="1200"/>
              <a:t>Kuva: Kari Erho</a:t>
            </a:r>
          </a:p>
        </p:txBody>
      </p:sp>
      <p:pic>
        <p:nvPicPr>
          <p:cNvPr id="75782" name="Kuva 2"/>
          <p:cNvPicPr>
            <a:picLocks noChangeAspect="1"/>
          </p:cNvPicPr>
          <p:nvPr/>
        </p:nvPicPr>
        <p:blipFill>
          <a:blip r:embed="rId4"/>
          <a:srcRect/>
          <a:stretch>
            <a:fillRect/>
          </a:stretch>
        </p:blipFill>
        <p:spPr bwMode="auto">
          <a:xfrm>
            <a:off x="3724275" y="2287588"/>
            <a:ext cx="2532063" cy="3378200"/>
          </a:xfrm>
          <a:prstGeom prst="rect">
            <a:avLst/>
          </a:prstGeom>
          <a:noFill/>
          <a:ln w="9525">
            <a:noFill/>
            <a:miter lim="800000"/>
            <a:headEnd/>
            <a:tailEnd/>
          </a:ln>
        </p:spPr>
      </p:pic>
      <p:pic>
        <p:nvPicPr>
          <p:cNvPr id="75783" name="Kuva 3"/>
          <p:cNvPicPr>
            <a:picLocks noChangeAspect="1"/>
          </p:cNvPicPr>
          <p:nvPr/>
        </p:nvPicPr>
        <p:blipFill>
          <a:blip r:embed="rId5"/>
          <a:srcRect/>
          <a:stretch>
            <a:fillRect/>
          </a:stretch>
        </p:blipFill>
        <p:spPr bwMode="auto">
          <a:xfrm>
            <a:off x="6429375" y="1674813"/>
            <a:ext cx="2503488" cy="1878012"/>
          </a:xfrm>
          <a:prstGeom prst="rect">
            <a:avLst/>
          </a:prstGeom>
          <a:noFill/>
          <a:ln w="9525">
            <a:noFill/>
            <a:miter lim="800000"/>
            <a:headEnd/>
            <a:tailEnd/>
          </a:ln>
        </p:spPr>
      </p:pic>
      <p:sp>
        <p:nvSpPr>
          <p:cNvPr id="75784" name="Suorakulmio 1"/>
          <p:cNvSpPr>
            <a:spLocks noChangeArrowheads="1"/>
          </p:cNvSpPr>
          <p:nvPr/>
        </p:nvSpPr>
        <p:spPr bwMode="auto">
          <a:xfrm>
            <a:off x="6859588" y="3589338"/>
            <a:ext cx="1616075" cy="276225"/>
          </a:xfrm>
          <a:prstGeom prst="rect">
            <a:avLst/>
          </a:prstGeom>
          <a:noFill/>
          <a:ln w="9525">
            <a:noFill/>
            <a:miter lim="800000"/>
            <a:headEnd/>
            <a:tailEnd/>
          </a:ln>
        </p:spPr>
        <p:txBody>
          <a:bodyPr>
            <a:spAutoFit/>
          </a:bodyPr>
          <a:lstStyle/>
          <a:p>
            <a:pPr algn="ctr"/>
            <a:r>
              <a:rPr lang="fi-FI" sz="1200"/>
              <a:t>Kuva: Kari Erho</a:t>
            </a:r>
          </a:p>
        </p:txBody>
      </p:sp>
      <p:sp>
        <p:nvSpPr>
          <p:cNvPr id="75785" name="textruta 5"/>
          <p:cNvSpPr txBox="1">
            <a:spLocks noChangeArrowheads="1"/>
          </p:cNvSpPr>
          <p:nvPr/>
        </p:nvSpPr>
        <p:spPr bwMode="auto">
          <a:xfrm>
            <a:off x="6756400" y="238125"/>
            <a:ext cx="2211388" cy="307975"/>
          </a:xfrm>
          <a:prstGeom prst="rect">
            <a:avLst/>
          </a:prstGeom>
          <a:noFill/>
          <a:ln w="9525">
            <a:noFill/>
            <a:miter lim="800000"/>
            <a:headEnd/>
            <a:tailEnd/>
          </a:ln>
        </p:spPr>
        <p:txBody>
          <a:bodyPr>
            <a:spAutoFit/>
          </a:bodyPr>
          <a:lstStyle/>
          <a:p>
            <a:pPr algn="ctr"/>
            <a:r>
              <a:rPr lang="fi-FI" sz="1400">
                <a:solidFill>
                  <a:schemeClr val="tx2"/>
                </a:solidFill>
              </a:rPr>
              <a:t>Rautatiekuljetus dia </a:t>
            </a:r>
            <a:fld id="{631FBB68-5535-41D8-BF3E-F33ED6016E84}" type="slidenum">
              <a:rPr lang="fi-FI" sz="1400">
                <a:solidFill>
                  <a:schemeClr val="tx2"/>
                </a:solidFill>
              </a:rPr>
              <a:pPr algn="ctr"/>
              <a:t>25</a:t>
            </a:fld>
            <a:endParaRPr lang="fi-FI" sz="1400">
              <a:solidFill>
                <a:schemeClr val="tx2"/>
              </a:solidFill>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Rectangle 4"/>
          <p:cNvSpPr>
            <a:spLocks noGrp="1"/>
          </p:cNvSpPr>
          <p:nvPr>
            <p:ph idx="1"/>
          </p:nvPr>
        </p:nvSpPr>
        <p:spPr>
          <a:xfrm>
            <a:off x="541338" y="1776413"/>
            <a:ext cx="4640262" cy="3016250"/>
          </a:xfrm>
        </p:spPr>
        <p:txBody>
          <a:bodyPr/>
          <a:lstStyle/>
          <a:p>
            <a:pPr eaLnBrk="1" hangingPunct="1">
              <a:buFont typeface="Arial" charset="0"/>
              <a:buNone/>
            </a:pPr>
            <a:endParaRPr lang="fi-FI" sz="1800" dirty="0" smtClean="0"/>
          </a:p>
          <a:p>
            <a:pPr eaLnBrk="1" hangingPunct="1">
              <a:buFont typeface="Arial" charset="0"/>
              <a:buNone/>
            </a:pPr>
            <a:r>
              <a:rPr lang="fi-FI" dirty="0" smtClean="0"/>
              <a:t>Kuorman takapääty rahdinkuljetusyksikössä on varmistettava:</a:t>
            </a:r>
          </a:p>
          <a:p>
            <a:pPr lvl="1" eaLnBrk="1" hangingPunct="1"/>
            <a:r>
              <a:rPr lang="fi-FI" dirty="0" smtClean="0"/>
              <a:t>Puulistoilla tai </a:t>
            </a:r>
          </a:p>
          <a:p>
            <a:pPr lvl="1" eaLnBrk="1" hangingPunct="1"/>
            <a:r>
              <a:rPr lang="fi-FI" dirty="0" smtClean="0"/>
              <a:t>Levyillä tai</a:t>
            </a:r>
          </a:p>
          <a:p>
            <a:pPr lvl="1" eaLnBrk="1" hangingPunct="1"/>
            <a:r>
              <a:rPr lang="fi-FI" dirty="0" smtClean="0"/>
              <a:t>Tyhjillä lavoilla tai jopa </a:t>
            </a:r>
          </a:p>
          <a:p>
            <a:pPr lvl="1" eaLnBrk="1" hangingPunct="1"/>
            <a:r>
              <a:rPr lang="fi-FI" dirty="0" smtClean="0"/>
              <a:t>Aluspuilla ja sidonnalla </a:t>
            </a:r>
          </a:p>
          <a:p>
            <a:pPr eaLnBrk="1" hangingPunct="1">
              <a:buFont typeface="Arial" charset="0"/>
              <a:buNone/>
            </a:pPr>
            <a:endParaRPr lang="fi-FI" sz="2000" dirty="0" smtClean="0"/>
          </a:p>
        </p:txBody>
      </p:sp>
      <p:pic>
        <p:nvPicPr>
          <p:cNvPr id="77826" name="Picture 9"/>
          <p:cNvPicPr>
            <a:picLocks noChangeAspect="1" noChangeArrowheads="1"/>
          </p:cNvPicPr>
          <p:nvPr/>
        </p:nvPicPr>
        <p:blipFill>
          <a:blip r:embed="rId3"/>
          <a:srcRect/>
          <a:stretch>
            <a:fillRect/>
          </a:stretch>
        </p:blipFill>
        <p:spPr bwMode="auto">
          <a:xfrm>
            <a:off x="5867400" y="1501775"/>
            <a:ext cx="2630488" cy="1974850"/>
          </a:xfrm>
          <a:prstGeom prst="rect">
            <a:avLst/>
          </a:prstGeom>
          <a:noFill/>
          <a:ln w="9525">
            <a:noFill/>
            <a:miter lim="800000"/>
            <a:headEnd/>
            <a:tailEnd/>
          </a:ln>
        </p:spPr>
      </p:pic>
      <p:sp>
        <p:nvSpPr>
          <p:cNvPr id="10" name="Rectangle 2"/>
          <p:cNvSpPr>
            <a:spLocks noGrp="1"/>
          </p:cNvSpPr>
          <p:nvPr>
            <p:ph type="title"/>
          </p:nvPr>
        </p:nvSpPr>
        <p:spPr bwMode="auto">
          <a:extLst/>
        </p:spPr>
        <p:txBody>
          <a:bodyPr wrap="square" numCol="1" anchorCtr="0" compatLnSpc="1">
            <a:prstTxWarp prst="textNoShape">
              <a:avLst/>
            </a:prstTxWarp>
          </a:bodyPr>
          <a:lstStyle/>
          <a:p>
            <a:pPr eaLnBrk="1" hangingPunct="1">
              <a:defRPr/>
            </a:pPr>
            <a:r>
              <a:rPr lang="fi-FI" sz="3200" smtClean="0"/>
              <a:t>Kuormanvarmistus rautatiekuljetuksissa </a:t>
            </a:r>
            <a:r>
              <a:rPr lang="en-US" sz="3200" smtClean="0"/>
              <a:t/>
            </a:r>
            <a:br>
              <a:rPr lang="en-US" sz="3200" smtClean="0"/>
            </a:br>
            <a:r>
              <a:rPr lang="fi-FI" sz="2500" b="1" smtClean="0"/>
              <a:t>Kuormanvarmistus eri suunnissa – takapääty</a:t>
            </a:r>
            <a:endParaRPr lang="de-DE" sz="2500" b="1" smtClean="0"/>
          </a:p>
        </p:txBody>
      </p:sp>
      <p:pic>
        <p:nvPicPr>
          <p:cNvPr id="77828" name="Picture 7"/>
          <p:cNvPicPr>
            <a:picLocks noChangeAspect="1" noChangeArrowheads="1"/>
          </p:cNvPicPr>
          <p:nvPr/>
        </p:nvPicPr>
        <p:blipFill>
          <a:blip r:embed="rId4"/>
          <a:srcRect/>
          <a:stretch>
            <a:fillRect/>
          </a:stretch>
        </p:blipFill>
        <p:spPr bwMode="auto">
          <a:xfrm>
            <a:off x="6094413" y="3506788"/>
            <a:ext cx="2257425" cy="2244725"/>
          </a:xfrm>
          <a:prstGeom prst="rect">
            <a:avLst/>
          </a:prstGeom>
          <a:noFill/>
          <a:ln w="9525">
            <a:noFill/>
            <a:miter lim="800000"/>
            <a:headEnd/>
            <a:tailEnd/>
          </a:ln>
        </p:spPr>
      </p:pic>
      <p:sp>
        <p:nvSpPr>
          <p:cNvPr id="77829" name="Suorakulmio 3"/>
          <p:cNvSpPr>
            <a:spLocks noChangeArrowheads="1"/>
          </p:cNvSpPr>
          <p:nvPr/>
        </p:nvSpPr>
        <p:spPr bwMode="auto">
          <a:xfrm>
            <a:off x="5705475" y="5794375"/>
            <a:ext cx="2490788" cy="274638"/>
          </a:xfrm>
          <a:prstGeom prst="rect">
            <a:avLst/>
          </a:prstGeom>
          <a:noFill/>
          <a:ln w="9525">
            <a:noFill/>
            <a:miter lim="800000"/>
            <a:headEnd/>
            <a:tailEnd/>
          </a:ln>
        </p:spPr>
        <p:txBody>
          <a:bodyPr>
            <a:spAutoFit/>
          </a:bodyPr>
          <a:lstStyle/>
          <a:p>
            <a:pPr algn="ctr"/>
            <a:r>
              <a:rPr lang="fi-FI" sz="1200"/>
              <a:t>Kuva: www.gdv.de</a:t>
            </a:r>
          </a:p>
        </p:txBody>
      </p:sp>
      <p:sp>
        <p:nvSpPr>
          <p:cNvPr id="77830" name="textruta 5"/>
          <p:cNvSpPr txBox="1">
            <a:spLocks noChangeArrowheads="1"/>
          </p:cNvSpPr>
          <p:nvPr/>
        </p:nvSpPr>
        <p:spPr bwMode="auto">
          <a:xfrm>
            <a:off x="6756400" y="238125"/>
            <a:ext cx="2211388" cy="307975"/>
          </a:xfrm>
          <a:prstGeom prst="rect">
            <a:avLst/>
          </a:prstGeom>
          <a:noFill/>
          <a:ln w="9525">
            <a:noFill/>
            <a:miter lim="800000"/>
            <a:headEnd/>
            <a:tailEnd/>
          </a:ln>
        </p:spPr>
        <p:txBody>
          <a:bodyPr>
            <a:spAutoFit/>
          </a:bodyPr>
          <a:lstStyle/>
          <a:p>
            <a:pPr algn="ctr"/>
            <a:r>
              <a:rPr lang="fi-FI" sz="1400">
                <a:solidFill>
                  <a:schemeClr val="tx2"/>
                </a:solidFill>
              </a:rPr>
              <a:t>Rautatiekuljetus dia </a:t>
            </a:r>
            <a:fld id="{C750F0F3-F248-4B68-A938-18ADC960FC15}" type="slidenum">
              <a:rPr lang="fi-FI" sz="1400">
                <a:solidFill>
                  <a:schemeClr val="tx2"/>
                </a:solidFill>
              </a:rPr>
              <a:pPr algn="ctr"/>
              <a:t>26</a:t>
            </a:fld>
            <a:endParaRPr lang="fi-FI" sz="1400">
              <a:solidFill>
                <a:schemeClr val="tx2"/>
              </a:solidFill>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4"/>
          <p:cNvSpPr>
            <a:spLocks noGrp="1"/>
          </p:cNvSpPr>
          <p:nvPr>
            <p:ph idx="1"/>
          </p:nvPr>
        </p:nvSpPr>
        <p:spPr>
          <a:xfrm>
            <a:off x="1055688" y="1639888"/>
            <a:ext cx="4819650" cy="1792287"/>
          </a:xfrm>
        </p:spPr>
        <p:txBody>
          <a:bodyPr/>
          <a:lstStyle/>
          <a:p>
            <a:pPr eaLnBrk="1" hangingPunct="1">
              <a:buFont typeface="Arial" charset="0"/>
              <a:buNone/>
            </a:pPr>
            <a:r>
              <a:rPr lang="en-US" sz="1800" b="1" i="1" smtClean="0"/>
              <a:t>Huom!</a:t>
            </a:r>
          </a:p>
          <a:p>
            <a:pPr eaLnBrk="1" hangingPunct="1">
              <a:buFont typeface="Arial" charset="0"/>
              <a:buNone/>
            </a:pPr>
            <a:r>
              <a:rPr lang="en-US" sz="1800" b="1" i="1" smtClean="0"/>
              <a:t> </a:t>
            </a:r>
            <a:r>
              <a:rPr lang="en-US" sz="1800" smtClean="0"/>
              <a:t>- </a:t>
            </a:r>
            <a:r>
              <a:rPr lang="fi-FI" sz="2000" smtClean="0"/>
              <a:t>Huonosti varmistettu rahdinkuljetusyksikön takapääty voi olla kohtalokas!</a:t>
            </a:r>
            <a:r>
              <a:rPr lang="en-US" sz="1800" b="1" i="1" smtClean="0"/>
              <a:t> </a:t>
            </a:r>
          </a:p>
          <a:p>
            <a:pPr eaLnBrk="1" hangingPunct="1">
              <a:buFont typeface="Arial" charset="0"/>
              <a:buNone/>
            </a:pPr>
            <a:r>
              <a:rPr lang="en-US" sz="1800" smtClean="0"/>
              <a:t>–	</a:t>
            </a:r>
            <a:r>
              <a:rPr lang="fi-FI" sz="1800" smtClean="0"/>
              <a:t>Älä käytä ahtaussäkkiä rahdinkuljetusyksikön ovia vasten! </a:t>
            </a:r>
          </a:p>
          <a:p>
            <a:pPr eaLnBrk="1" hangingPunct="1">
              <a:buFont typeface="Arial" charset="0"/>
              <a:buNone/>
            </a:pPr>
            <a:endParaRPr lang="fi-FI" sz="1800" smtClean="0"/>
          </a:p>
        </p:txBody>
      </p:sp>
      <p:pic>
        <p:nvPicPr>
          <p:cNvPr id="79874" name="Picture 2"/>
          <p:cNvPicPr>
            <a:picLocks noChangeAspect="1" noChangeArrowheads="1"/>
          </p:cNvPicPr>
          <p:nvPr/>
        </p:nvPicPr>
        <p:blipFill>
          <a:blip r:embed="rId3"/>
          <a:srcRect/>
          <a:stretch>
            <a:fillRect/>
          </a:stretch>
        </p:blipFill>
        <p:spPr bwMode="auto">
          <a:xfrm>
            <a:off x="1517650" y="3649663"/>
            <a:ext cx="6834188" cy="2420937"/>
          </a:xfrm>
          <a:prstGeom prst="rect">
            <a:avLst/>
          </a:prstGeom>
          <a:noFill/>
          <a:ln w="9525">
            <a:noFill/>
            <a:miter lim="800000"/>
            <a:headEnd/>
            <a:tailEnd/>
          </a:ln>
        </p:spPr>
      </p:pic>
      <p:grpSp>
        <p:nvGrpSpPr>
          <p:cNvPr id="79875" name="Grupp 2"/>
          <p:cNvGrpSpPr>
            <a:grpSpLocks/>
          </p:cNvGrpSpPr>
          <p:nvPr/>
        </p:nvGrpSpPr>
        <p:grpSpPr bwMode="auto">
          <a:xfrm>
            <a:off x="6281738" y="1700213"/>
            <a:ext cx="2022475" cy="1798637"/>
            <a:chOff x="6856413" y="1595438"/>
            <a:chExt cx="2022475" cy="1798637"/>
          </a:xfrm>
        </p:grpSpPr>
        <p:pic>
          <p:nvPicPr>
            <p:cNvPr id="79878" name="Picture 8"/>
            <p:cNvPicPr>
              <a:picLocks noChangeAspect="1" noChangeArrowheads="1"/>
            </p:cNvPicPr>
            <p:nvPr/>
          </p:nvPicPr>
          <p:blipFill>
            <a:blip r:embed="rId4"/>
            <a:srcRect/>
            <a:stretch>
              <a:fillRect/>
            </a:stretch>
          </p:blipFill>
          <p:spPr bwMode="auto">
            <a:xfrm>
              <a:off x="6873875" y="1595438"/>
              <a:ext cx="2005013" cy="1798637"/>
            </a:xfrm>
            <a:prstGeom prst="rect">
              <a:avLst/>
            </a:prstGeom>
            <a:noFill/>
            <a:ln w="9525">
              <a:noFill/>
              <a:miter lim="800000"/>
              <a:headEnd/>
              <a:tailEnd/>
            </a:ln>
          </p:spPr>
        </p:pic>
        <p:sp>
          <p:nvSpPr>
            <p:cNvPr id="79879" name="Freeform 4"/>
            <p:cNvSpPr>
              <a:spLocks noChangeAspect="1"/>
            </p:cNvSpPr>
            <p:nvPr/>
          </p:nvSpPr>
          <p:spPr bwMode="auto">
            <a:xfrm>
              <a:off x="6856413" y="1595438"/>
              <a:ext cx="1928812" cy="1735137"/>
            </a:xfrm>
            <a:custGeom>
              <a:avLst/>
              <a:gdLst>
                <a:gd name="T0" fmla="*/ 2147483647 w 1802"/>
                <a:gd name="T1" fmla="*/ 2147483647 h 1620"/>
                <a:gd name="T2" fmla="*/ 2147483647 w 1802"/>
                <a:gd name="T3" fmla="*/ 2147483647 h 1620"/>
                <a:gd name="T4" fmla="*/ 2147483647 w 1802"/>
                <a:gd name="T5" fmla="*/ 2147483647 h 1620"/>
                <a:gd name="T6" fmla="*/ 2147483647 w 1802"/>
                <a:gd name="T7" fmla="*/ 2147483647 h 1620"/>
                <a:gd name="T8" fmla="*/ 2147483647 w 1802"/>
                <a:gd name="T9" fmla="*/ 2147483647 h 1620"/>
                <a:gd name="T10" fmla="*/ 2147483647 w 1802"/>
                <a:gd name="T11" fmla="*/ 2147483647 h 1620"/>
                <a:gd name="T12" fmla="*/ 2147483647 w 1802"/>
                <a:gd name="T13" fmla="*/ 2147483647 h 1620"/>
                <a:gd name="T14" fmla="*/ 2147483647 w 1802"/>
                <a:gd name="T15" fmla="*/ 2147483647 h 1620"/>
                <a:gd name="T16" fmla="*/ 2147483647 w 1802"/>
                <a:gd name="T17" fmla="*/ 2147483647 h 1620"/>
                <a:gd name="T18" fmla="*/ 2147483647 w 1802"/>
                <a:gd name="T19" fmla="*/ 2147483647 h 1620"/>
                <a:gd name="T20" fmla="*/ 2147483647 w 1802"/>
                <a:gd name="T21" fmla="*/ 2147483647 h 1620"/>
                <a:gd name="T22" fmla="*/ 2147483647 w 1802"/>
                <a:gd name="T23" fmla="*/ 2147483647 h 1620"/>
                <a:gd name="T24" fmla="*/ 2147483647 w 1802"/>
                <a:gd name="T25" fmla="*/ 2147483647 h 1620"/>
                <a:gd name="T26" fmla="*/ 2147483647 w 1802"/>
                <a:gd name="T27" fmla="*/ 2147483647 h 1620"/>
                <a:gd name="T28" fmla="*/ 2147483647 w 1802"/>
                <a:gd name="T29" fmla="*/ 2147483647 h 1620"/>
                <a:gd name="T30" fmla="*/ 2147483647 w 1802"/>
                <a:gd name="T31" fmla="*/ 2147483647 h 1620"/>
                <a:gd name="T32" fmla="*/ 2147483647 w 1802"/>
                <a:gd name="T33" fmla="*/ 2147483647 h 1620"/>
                <a:gd name="T34" fmla="*/ 2147483647 w 1802"/>
                <a:gd name="T35" fmla="*/ 2147483647 h 1620"/>
                <a:gd name="T36" fmla="*/ 2147483647 w 1802"/>
                <a:gd name="T37" fmla="*/ 2147483647 h 1620"/>
                <a:gd name="T38" fmla="*/ 2147483647 w 1802"/>
                <a:gd name="T39" fmla="*/ 2147483647 h 1620"/>
                <a:gd name="T40" fmla="*/ 2147483647 w 1802"/>
                <a:gd name="T41" fmla="*/ 2147483647 h 1620"/>
                <a:gd name="T42" fmla="*/ 2147483647 w 1802"/>
                <a:gd name="T43" fmla="*/ 2147483647 h 1620"/>
                <a:gd name="T44" fmla="*/ 2147483647 w 1802"/>
                <a:gd name="T45" fmla="*/ 2147483647 h 1620"/>
                <a:gd name="T46" fmla="*/ 2147483647 w 1802"/>
                <a:gd name="T47" fmla="*/ 2147483647 h 1620"/>
                <a:gd name="T48" fmla="*/ 2147483647 w 1802"/>
                <a:gd name="T49" fmla="*/ 2147483647 h 1620"/>
                <a:gd name="T50" fmla="*/ 2147483647 w 1802"/>
                <a:gd name="T51" fmla="*/ 2147483647 h 1620"/>
                <a:gd name="T52" fmla="*/ 2147483647 w 1802"/>
                <a:gd name="T53" fmla="*/ 2147483647 h 1620"/>
                <a:gd name="T54" fmla="*/ 2147483647 w 1802"/>
                <a:gd name="T55" fmla="*/ 2147483647 h 1620"/>
                <a:gd name="T56" fmla="*/ 2147483647 w 1802"/>
                <a:gd name="T57" fmla="*/ 2147483647 h 1620"/>
                <a:gd name="T58" fmla="*/ 2147483647 w 1802"/>
                <a:gd name="T59" fmla="*/ 2147483647 h 1620"/>
                <a:gd name="T60" fmla="*/ 2147483647 w 1802"/>
                <a:gd name="T61" fmla="*/ 2147483647 h 1620"/>
                <a:gd name="T62" fmla="*/ 2147483647 w 1802"/>
                <a:gd name="T63" fmla="*/ 2147483647 h 1620"/>
                <a:gd name="T64" fmla="*/ 2147483647 w 1802"/>
                <a:gd name="T65" fmla="*/ 2147483647 h 1620"/>
                <a:gd name="T66" fmla="*/ 2147483647 w 1802"/>
                <a:gd name="T67" fmla="*/ 2147483647 h 1620"/>
                <a:gd name="T68" fmla="*/ 2147483647 w 1802"/>
                <a:gd name="T69" fmla="*/ 2147483647 h 162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802"/>
                <a:gd name="T106" fmla="*/ 0 h 1620"/>
                <a:gd name="T107" fmla="*/ 1802 w 1802"/>
                <a:gd name="T108" fmla="*/ 1620 h 1620"/>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802" h="1620">
                  <a:moveTo>
                    <a:pt x="1023" y="498"/>
                  </a:moveTo>
                  <a:cubicBezTo>
                    <a:pt x="1063" y="457"/>
                    <a:pt x="1111" y="407"/>
                    <a:pt x="1152" y="369"/>
                  </a:cubicBezTo>
                  <a:cubicBezTo>
                    <a:pt x="1193" y="331"/>
                    <a:pt x="1229" y="297"/>
                    <a:pt x="1269" y="270"/>
                  </a:cubicBezTo>
                  <a:cubicBezTo>
                    <a:pt x="1309" y="243"/>
                    <a:pt x="1360" y="220"/>
                    <a:pt x="1391" y="207"/>
                  </a:cubicBezTo>
                  <a:cubicBezTo>
                    <a:pt x="1422" y="194"/>
                    <a:pt x="1434" y="195"/>
                    <a:pt x="1455" y="192"/>
                  </a:cubicBezTo>
                  <a:cubicBezTo>
                    <a:pt x="1476" y="189"/>
                    <a:pt x="1495" y="183"/>
                    <a:pt x="1518" y="189"/>
                  </a:cubicBezTo>
                  <a:cubicBezTo>
                    <a:pt x="1541" y="195"/>
                    <a:pt x="1572" y="211"/>
                    <a:pt x="1593" y="225"/>
                  </a:cubicBezTo>
                  <a:cubicBezTo>
                    <a:pt x="1614" y="239"/>
                    <a:pt x="1632" y="253"/>
                    <a:pt x="1647" y="273"/>
                  </a:cubicBezTo>
                  <a:cubicBezTo>
                    <a:pt x="1662" y="293"/>
                    <a:pt x="1685" y="330"/>
                    <a:pt x="1686" y="345"/>
                  </a:cubicBezTo>
                  <a:cubicBezTo>
                    <a:pt x="1687" y="360"/>
                    <a:pt x="1676" y="350"/>
                    <a:pt x="1653" y="363"/>
                  </a:cubicBezTo>
                  <a:cubicBezTo>
                    <a:pt x="1630" y="376"/>
                    <a:pt x="1583" y="401"/>
                    <a:pt x="1548" y="423"/>
                  </a:cubicBezTo>
                  <a:cubicBezTo>
                    <a:pt x="1513" y="445"/>
                    <a:pt x="1479" y="470"/>
                    <a:pt x="1443" y="498"/>
                  </a:cubicBezTo>
                  <a:cubicBezTo>
                    <a:pt x="1407" y="526"/>
                    <a:pt x="1363" y="563"/>
                    <a:pt x="1332" y="591"/>
                  </a:cubicBezTo>
                  <a:cubicBezTo>
                    <a:pt x="1301" y="619"/>
                    <a:pt x="1280" y="639"/>
                    <a:pt x="1254" y="664"/>
                  </a:cubicBezTo>
                  <a:cubicBezTo>
                    <a:pt x="1228" y="689"/>
                    <a:pt x="1204" y="715"/>
                    <a:pt x="1176" y="744"/>
                  </a:cubicBezTo>
                  <a:cubicBezTo>
                    <a:pt x="1148" y="773"/>
                    <a:pt x="1114" y="812"/>
                    <a:pt x="1089" y="837"/>
                  </a:cubicBezTo>
                  <a:cubicBezTo>
                    <a:pt x="1064" y="862"/>
                    <a:pt x="1038" y="879"/>
                    <a:pt x="1026" y="894"/>
                  </a:cubicBezTo>
                  <a:cubicBezTo>
                    <a:pt x="1014" y="909"/>
                    <a:pt x="1003" y="903"/>
                    <a:pt x="1017" y="927"/>
                  </a:cubicBezTo>
                  <a:cubicBezTo>
                    <a:pt x="1031" y="951"/>
                    <a:pt x="1077" y="1007"/>
                    <a:pt x="1107" y="1039"/>
                  </a:cubicBezTo>
                  <a:cubicBezTo>
                    <a:pt x="1137" y="1071"/>
                    <a:pt x="1167" y="1092"/>
                    <a:pt x="1200" y="1119"/>
                  </a:cubicBezTo>
                  <a:cubicBezTo>
                    <a:pt x="1233" y="1146"/>
                    <a:pt x="1263" y="1173"/>
                    <a:pt x="1305" y="1203"/>
                  </a:cubicBezTo>
                  <a:cubicBezTo>
                    <a:pt x="1347" y="1233"/>
                    <a:pt x="1399" y="1277"/>
                    <a:pt x="1455" y="1299"/>
                  </a:cubicBezTo>
                  <a:cubicBezTo>
                    <a:pt x="1511" y="1321"/>
                    <a:pt x="1588" y="1336"/>
                    <a:pt x="1641" y="1338"/>
                  </a:cubicBezTo>
                  <a:cubicBezTo>
                    <a:pt x="1694" y="1340"/>
                    <a:pt x="1750" y="1316"/>
                    <a:pt x="1776" y="1311"/>
                  </a:cubicBezTo>
                  <a:cubicBezTo>
                    <a:pt x="1802" y="1306"/>
                    <a:pt x="1797" y="1296"/>
                    <a:pt x="1797" y="1305"/>
                  </a:cubicBezTo>
                  <a:cubicBezTo>
                    <a:pt x="1797" y="1314"/>
                    <a:pt x="1788" y="1343"/>
                    <a:pt x="1776" y="1368"/>
                  </a:cubicBezTo>
                  <a:cubicBezTo>
                    <a:pt x="1764" y="1393"/>
                    <a:pt x="1745" y="1427"/>
                    <a:pt x="1728" y="1455"/>
                  </a:cubicBezTo>
                  <a:cubicBezTo>
                    <a:pt x="1711" y="1483"/>
                    <a:pt x="1693" y="1513"/>
                    <a:pt x="1671" y="1536"/>
                  </a:cubicBezTo>
                  <a:cubicBezTo>
                    <a:pt x="1649" y="1559"/>
                    <a:pt x="1628" y="1578"/>
                    <a:pt x="1596" y="1590"/>
                  </a:cubicBezTo>
                  <a:cubicBezTo>
                    <a:pt x="1564" y="1602"/>
                    <a:pt x="1517" y="1611"/>
                    <a:pt x="1482" y="1611"/>
                  </a:cubicBezTo>
                  <a:cubicBezTo>
                    <a:pt x="1447" y="1611"/>
                    <a:pt x="1428" y="1608"/>
                    <a:pt x="1386" y="1590"/>
                  </a:cubicBezTo>
                  <a:cubicBezTo>
                    <a:pt x="1344" y="1572"/>
                    <a:pt x="1280" y="1538"/>
                    <a:pt x="1227" y="1503"/>
                  </a:cubicBezTo>
                  <a:cubicBezTo>
                    <a:pt x="1174" y="1468"/>
                    <a:pt x="1109" y="1413"/>
                    <a:pt x="1071" y="1380"/>
                  </a:cubicBezTo>
                  <a:cubicBezTo>
                    <a:pt x="1033" y="1347"/>
                    <a:pt x="1021" y="1329"/>
                    <a:pt x="998" y="1304"/>
                  </a:cubicBezTo>
                  <a:cubicBezTo>
                    <a:pt x="975" y="1279"/>
                    <a:pt x="955" y="1253"/>
                    <a:pt x="934" y="1231"/>
                  </a:cubicBezTo>
                  <a:cubicBezTo>
                    <a:pt x="913" y="1209"/>
                    <a:pt x="888" y="1186"/>
                    <a:pt x="873" y="1170"/>
                  </a:cubicBezTo>
                  <a:cubicBezTo>
                    <a:pt x="858" y="1154"/>
                    <a:pt x="851" y="1139"/>
                    <a:pt x="843" y="1134"/>
                  </a:cubicBezTo>
                  <a:cubicBezTo>
                    <a:pt x="835" y="1129"/>
                    <a:pt x="851" y="1112"/>
                    <a:pt x="825" y="1140"/>
                  </a:cubicBezTo>
                  <a:cubicBezTo>
                    <a:pt x="799" y="1168"/>
                    <a:pt x="727" y="1258"/>
                    <a:pt x="687" y="1305"/>
                  </a:cubicBezTo>
                  <a:cubicBezTo>
                    <a:pt x="647" y="1352"/>
                    <a:pt x="625" y="1381"/>
                    <a:pt x="585" y="1422"/>
                  </a:cubicBezTo>
                  <a:cubicBezTo>
                    <a:pt x="545" y="1463"/>
                    <a:pt x="492" y="1516"/>
                    <a:pt x="447" y="1548"/>
                  </a:cubicBezTo>
                  <a:cubicBezTo>
                    <a:pt x="402" y="1580"/>
                    <a:pt x="360" y="1608"/>
                    <a:pt x="315" y="1614"/>
                  </a:cubicBezTo>
                  <a:cubicBezTo>
                    <a:pt x="270" y="1620"/>
                    <a:pt x="218" y="1607"/>
                    <a:pt x="177" y="1587"/>
                  </a:cubicBezTo>
                  <a:cubicBezTo>
                    <a:pt x="136" y="1567"/>
                    <a:pt x="95" y="1522"/>
                    <a:pt x="66" y="1491"/>
                  </a:cubicBezTo>
                  <a:cubicBezTo>
                    <a:pt x="37" y="1460"/>
                    <a:pt x="0" y="1418"/>
                    <a:pt x="6" y="1404"/>
                  </a:cubicBezTo>
                  <a:cubicBezTo>
                    <a:pt x="12" y="1390"/>
                    <a:pt x="66" y="1411"/>
                    <a:pt x="102" y="1405"/>
                  </a:cubicBezTo>
                  <a:cubicBezTo>
                    <a:pt x="138" y="1399"/>
                    <a:pt x="181" y="1385"/>
                    <a:pt x="222" y="1365"/>
                  </a:cubicBezTo>
                  <a:cubicBezTo>
                    <a:pt x="263" y="1345"/>
                    <a:pt x="309" y="1318"/>
                    <a:pt x="348" y="1287"/>
                  </a:cubicBezTo>
                  <a:cubicBezTo>
                    <a:pt x="387" y="1256"/>
                    <a:pt x="416" y="1224"/>
                    <a:pt x="456" y="1182"/>
                  </a:cubicBezTo>
                  <a:cubicBezTo>
                    <a:pt x="496" y="1140"/>
                    <a:pt x="555" y="1069"/>
                    <a:pt x="588" y="1032"/>
                  </a:cubicBezTo>
                  <a:cubicBezTo>
                    <a:pt x="621" y="995"/>
                    <a:pt x="644" y="974"/>
                    <a:pt x="657" y="960"/>
                  </a:cubicBezTo>
                  <a:cubicBezTo>
                    <a:pt x="670" y="946"/>
                    <a:pt x="674" y="960"/>
                    <a:pt x="666" y="945"/>
                  </a:cubicBezTo>
                  <a:cubicBezTo>
                    <a:pt x="658" y="930"/>
                    <a:pt x="637" y="905"/>
                    <a:pt x="609" y="870"/>
                  </a:cubicBezTo>
                  <a:cubicBezTo>
                    <a:pt x="581" y="835"/>
                    <a:pt x="533" y="779"/>
                    <a:pt x="501" y="738"/>
                  </a:cubicBezTo>
                  <a:cubicBezTo>
                    <a:pt x="469" y="697"/>
                    <a:pt x="447" y="668"/>
                    <a:pt x="417" y="624"/>
                  </a:cubicBezTo>
                  <a:cubicBezTo>
                    <a:pt x="387" y="580"/>
                    <a:pt x="348" y="522"/>
                    <a:pt x="321" y="471"/>
                  </a:cubicBezTo>
                  <a:cubicBezTo>
                    <a:pt x="294" y="420"/>
                    <a:pt x="265" y="363"/>
                    <a:pt x="258" y="321"/>
                  </a:cubicBezTo>
                  <a:cubicBezTo>
                    <a:pt x="251" y="279"/>
                    <a:pt x="266" y="254"/>
                    <a:pt x="279" y="219"/>
                  </a:cubicBezTo>
                  <a:cubicBezTo>
                    <a:pt x="292" y="184"/>
                    <a:pt x="317" y="140"/>
                    <a:pt x="339" y="108"/>
                  </a:cubicBezTo>
                  <a:cubicBezTo>
                    <a:pt x="361" y="76"/>
                    <a:pt x="392" y="44"/>
                    <a:pt x="411" y="27"/>
                  </a:cubicBezTo>
                  <a:cubicBezTo>
                    <a:pt x="430" y="10"/>
                    <a:pt x="448" y="0"/>
                    <a:pt x="456" y="3"/>
                  </a:cubicBezTo>
                  <a:cubicBezTo>
                    <a:pt x="464" y="6"/>
                    <a:pt x="452" y="16"/>
                    <a:pt x="462" y="48"/>
                  </a:cubicBezTo>
                  <a:cubicBezTo>
                    <a:pt x="472" y="80"/>
                    <a:pt x="499" y="150"/>
                    <a:pt x="516" y="195"/>
                  </a:cubicBezTo>
                  <a:cubicBezTo>
                    <a:pt x="533" y="240"/>
                    <a:pt x="546" y="280"/>
                    <a:pt x="564" y="321"/>
                  </a:cubicBezTo>
                  <a:cubicBezTo>
                    <a:pt x="582" y="362"/>
                    <a:pt x="596" y="392"/>
                    <a:pt x="627" y="444"/>
                  </a:cubicBezTo>
                  <a:cubicBezTo>
                    <a:pt x="658" y="496"/>
                    <a:pt x="725" y="594"/>
                    <a:pt x="753" y="636"/>
                  </a:cubicBezTo>
                  <a:cubicBezTo>
                    <a:pt x="781" y="678"/>
                    <a:pt x="785" y="680"/>
                    <a:pt x="795" y="693"/>
                  </a:cubicBezTo>
                  <a:cubicBezTo>
                    <a:pt x="805" y="706"/>
                    <a:pt x="808" y="710"/>
                    <a:pt x="813" y="714"/>
                  </a:cubicBezTo>
                  <a:cubicBezTo>
                    <a:pt x="818" y="718"/>
                    <a:pt x="812" y="734"/>
                    <a:pt x="828" y="720"/>
                  </a:cubicBezTo>
                  <a:cubicBezTo>
                    <a:pt x="844" y="706"/>
                    <a:pt x="880" y="667"/>
                    <a:pt x="912" y="630"/>
                  </a:cubicBezTo>
                  <a:cubicBezTo>
                    <a:pt x="944" y="593"/>
                    <a:pt x="1000" y="525"/>
                    <a:pt x="1023" y="498"/>
                  </a:cubicBezTo>
                  <a:close/>
                </a:path>
              </a:pathLst>
            </a:custGeom>
            <a:solidFill>
              <a:srgbClr val="FF0000">
                <a:alpha val="27843"/>
              </a:srgbClr>
            </a:solidFill>
            <a:ln w="19050" cap="flat" cmpd="sng">
              <a:solidFill>
                <a:srgbClr val="FF0000"/>
              </a:solidFill>
              <a:prstDash val="solid"/>
              <a:round/>
              <a:headEnd type="none" w="sm" len="sm"/>
              <a:tailEnd type="none" w="sm" len="sm"/>
            </a:ln>
          </p:spPr>
          <p:txBody>
            <a:bodyPr/>
            <a:lstStyle/>
            <a:p>
              <a:endParaRPr lang="fi-FI"/>
            </a:p>
          </p:txBody>
        </p:sp>
      </p:grpSp>
      <p:sp>
        <p:nvSpPr>
          <p:cNvPr id="9" name="Rectangle 2"/>
          <p:cNvSpPr>
            <a:spLocks noGrp="1"/>
          </p:cNvSpPr>
          <p:nvPr>
            <p:ph type="title"/>
          </p:nvPr>
        </p:nvSpPr>
        <p:spPr bwMode="auto">
          <a:extLst/>
        </p:spPr>
        <p:txBody>
          <a:bodyPr wrap="square" numCol="1" anchorCtr="0" compatLnSpc="1">
            <a:prstTxWarp prst="textNoShape">
              <a:avLst/>
            </a:prstTxWarp>
          </a:bodyPr>
          <a:lstStyle/>
          <a:p>
            <a:pPr eaLnBrk="1" hangingPunct="1">
              <a:defRPr/>
            </a:pPr>
            <a:r>
              <a:rPr lang="fi-FI" sz="3200" smtClean="0"/>
              <a:t>Kuormanvarmistus rautatiekuljetuksissa </a:t>
            </a:r>
            <a:r>
              <a:rPr lang="en-US" sz="3200" smtClean="0"/>
              <a:t/>
            </a:r>
            <a:br>
              <a:rPr lang="en-US" sz="3200" smtClean="0"/>
            </a:br>
            <a:r>
              <a:rPr lang="fi-FI" sz="2500" b="1" smtClean="0"/>
              <a:t>Kuormanvarmistus eri suunnissa – takapääty</a:t>
            </a:r>
            <a:endParaRPr lang="de-DE" sz="2500" b="1" smtClean="0"/>
          </a:p>
        </p:txBody>
      </p:sp>
      <p:sp>
        <p:nvSpPr>
          <p:cNvPr id="79877" name="textruta 5"/>
          <p:cNvSpPr txBox="1">
            <a:spLocks noChangeArrowheads="1"/>
          </p:cNvSpPr>
          <p:nvPr/>
        </p:nvSpPr>
        <p:spPr bwMode="auto">
          <a:xfrm>
            <a:off x="6688138" y="238125"/>
            <a:ext cx="2211387" cy="307975"/>
          </a:xfrm>
          <a:prstGeom prst="rect">
            <a:avLst/>
          </a:prstGeom>
          <a:noFill/>
          <a:ln w="9525">
            <a:noFill/>
            <a:miter lim="800000"/>
            <a:headEnd/>
            <a:tailEnd/>
          </a:ln>
        </p:spPr>
        <p:txBody>
          <a:bodyPr>
            <a:spAutoFit/>
          </a:bodyPr>
          <a:lstStyle/>
          <a:p>
            <a:pPr algn="ctr"/>
            <a:r>
              <a:rPr lang="fi-FI" sz="1400">
                <a:solidFill>
                  <a:schemeClr val="tx2"/>
                </a:solidFill>
              </a:rPr>
              <a:t>Rautatiekuljetus dia </a:t>
            </a:r>
            <a:fld id="{7E30DCA5-12C8-4465-BBA8-C3C10CC92C21}" type="slidenum">
              <a:rPr lang="fi-FI" sz="1400">
                <a:solidFill>
                  <a:schemeClr val="tx2"/>
                </a:solidFill>
              </a:rPr>
              <a:pPr algn="ctr"/>
              <a:t>27</a:t>
            </a:fld>
            <a:endParaRPr lang="fi-FI" sz="1400">
              <a:solidFill>
                <a:schemeClr val="tx2"/>
              </a:solidFill>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Otsikko 1"/>
          <p:cNvSpPr>
            <a:spLocks noGrp="1"/>
          </p:cNvSpPr>
          <p:nvPr>
            <p:ph type="title"/>
          </p:nvPr>
        </p:nvSpPr>
        <p:spPr/>
        <p:txBody>
          <a:bodyPr wrap="square" numCol="1" anchorCtr="0" compatLnSpc="1">
            <a:prstTxWarp prst="textNoShape">
              <a:avLst/>
            </a:prstTxWarp>
          </a:bodyPr>
          <a:lstStyle/>
          <a:p>
            <a:pPr eaLnBrk="1" hangingPunct="1">
              <a:defRPr/>
            </a:pPr>
            <a:r>
              <a:rPr lang="fi-FI" sz="3200" smtClean="0"/>
              <a:t>Kuormanvarmistus rautatiekuljetuksissa </a:t>
            </a:r>
            <a:r>
              <a:rPr lang="en-US" sz="3600" smtClean="0"/>
              <a:t/>
            </a:r>
            <a:br>
              <a:rPr lang="en-US" sz="3600" smtClean="0"/>
            </a:br>
            <a:r>
              <a:rPr lang="fi-FI" sz="2500" b="1" smtClean="0"/>
              <a:t>Terästuotteiden kuormanvarmistus</a:t>
            </a:r>
            <a:endParaRPr lang="en-US" sz="2500" b="1" smtClean="0"/>
          </a:p>
        </p:txBody>
      </p:sp>
      <p:sp>
        <p:nvSpPr>
          <p:cNvPr id="81922" name="Platshållare för innehåll 1"/>
          <p:cNvSpPr>
            <a:spLocks noGrp="1"/>
          </p:cNvSpPr>
          <p:nvPr>
            <p:ph idx="1"/>
          </p:nvPr>
        </p:nvSpPr>
        <p:spPr>
          <a:xfrm>
            <a:off x="457200" y="1600200"/>
            <a:ext cx="4402138" cy="4467225"/>
          </a:xfrm>
        </p:spPr>
        <p:txBody>
          <a:bodyPr/>
          <a:lstStyle/>
          <a:p>
            <a:pPr marL="0" indent="0">
              <a:buFont typeface="Arial" charset="0"/>
              <a:buNone/>
            </a:pPr>
            <a:r>
              <a:rPr lang="fi-FI" smtClean="0"/>
              <a:t>Terästuotteet ovat painavia ja ne varmistetaan tukemalla -  jos tarpeellista myös sitomalla  </a:t>
            </a:r>
          </a:p>
          <a:p>
            <a:pPr marL="0" indent="0">
              <a:buFont typeface="Arial" charset="0"/>
              <a:buNone/>
            </a:pPr>
            <a:r>
              <a:rPr lang="fi-FI" b="1" i="1" smtClean="0"/>
              <a:t>Huom.</a:t>
            </a:r>
          </a:p>
          <a:p>
            <a:pPr marL="0" indent="0">
              <a:buFontTx/>
              <a:buChar char="-"/>
            </a:pPr>
            <a:r>
              <a:rPr lang="fi-FI" sz="2000" smtClean="0"/>
              <a:t>Silmukkasidonta on usein tehokkaampi kuin ylitsesidonta</a:t>
            </a:r>
          </a:p>
          <a:p>
            <a:pPr marL="0" indent="0">
              <a:buFontTx/>
              <a:buChar char="-"/>
            </a:pPr>
            <a:r>
              <a:rPr lang="fi-FI" sz="2000" smtClean="0"/>
              <a:t>Teräskela tulee kuljettaa lujatekoisessa kelkassa </a:t>
            </a:r>
          </a:p>
          <a:p>
            <a:pPr marL="0" indent="0">
              <a:buFontTx/>
              <a:buChar char="-"/>
            </a:pPr>
            <a:r>
              <a:rPr lang="fi-FI" sz="2000" smtClean="0"/>
              <a:t>Suojaa sidontavyö teräviltä reunoilta reunasuojalla</a:t>
            </a:r>
          </a:p>
          <a:p>
            <a:pPr marL="0" indent="0">
              <a:buFontTx/>
              <a:buChar char="-"/>
            </a:pPr>
            <a:r>
              <a:rPr lang="fi-FI" sz="2000" smtClean="0"/>
              <a:t>Käytä kitkamattoa kitkan lisäämiseksi</a:t>
            </a:r>
            <a:endParaRPr lang="en-GB" smtClean="0"/>
          </a:p>
          <a:p>
            <a:pPr marL="0" indent="0">
              <a:buFont typeface="Arial" charset="0"/>
              <a:buNone/>
            </a:pPr>
            <a:endParaRPr lang="en-GB" smtClean="0"/>
          </a:p>
        </p:txBody>
      </p:sp>
      <p:sp>
        <p:nvSpPr>
          <p:cNvPr id="81923" name="Tekstiruutu 1"/>
          <p:cNvSpPr txBox="1">
            <a:spLocks noChangeArrowheads="1"/>
          </p:cNvSpPr>
          <p:nvPr/>
        </p:nvSpPr>
        <p:spPr bwMode="auto">
          <a:xfrm>
            <a:off x="6729413" y="5746750"/>
            <a:ext cx="1876425" cy="274638"/>
          </a:xfrm>
          <a:prstGeom prst="rect">
            <a:avLst/>
          </a:prstGeom>
          <a:noFill/>
          <a:ln w="9525">
            <a:noFill/>
            <a:miter lim="800000"/>
            <a:headEnd/>
            <a:tailEnd/>
          </a:ln>
        </p:spPr>
        <p:txBody>
          <a:bodyPr>
            <a:spAutoFit/>
          </a:bodyPr>
          <a:lstStyle/>
          <a:p>
            <a:pPr algn="ctr"/>
            <a:r>
              <a:rPr lang="fi-FI" sz="1200"/>
              <a:t>Kuvat: Kari Erho</a:t>
            </a:r>
          </a:p>
        </p:txBody>
      </p:sp>
      <p:pic>
        <p:nvPicPr>
          <p:cNvPr id="81924" name="Kuva 2"/>
          <p:cNvPicPr>
            <a:picLocks noChangeAspect="1"/>
          </p:cNvPicPr>
          <p:nvPr/>
        </p:nvPicPr>
        <p:blipFill>
          <a:blip r:embed="rId3"/>
          <a:srcRect/>
          <a:stretch>
            <a:fillRect/>
          </a:stretch>
        </p:blipFill>
        <p:spPr bwMode="auto">
          <a:xfrm>
            <a:off x="5722938" y="3451225"/>
            <a:ext cx="3062287" cy="2295525"/>
          </a:xfrm>
          <a:prstGeom prst="rect">
            <a:avLst/>
          </a:prstGeom>
          <a:noFill/>
          <a:ln w="9525">
            <a:noFill/>
            <a:miter lim="800000"/>
            <a:headEnd/>
            <a:tailEnd/>
          </a:ln>
        </p:spPr>
      </p:pic>
      <p:pic>
        <p:nvPicPr>
          <p:cNvPr id="81925" name="Kuva 4"/>
          <p:cNvPicPr>
            <a:picLocks noChangeAspect="1"/>
          </p:cNvPicPr>
          <p:nvPr/>
        </p:nvPicPr>
        <p:blipFill>
          <a:blip r:embed="rId4"/>
          <a:srcRect/>
          <a:stretch>
            <a:fillRect/>
          </a:stretch>
        </p:blipFill>
        <p:spPr bwMode="auto">
          <a:xfrm>
            <a:off x="6853238" y="1579563"/>
            <a:ext cx="2124075" cy="1592262"/>
          </a:xfrm>
          <a:prstGeom prst="rect">
            <a:avLst/>
          </a:prstGeom>
          <a:noFill/>
          <a:ln w="9525">
            <a:noFill/>
            <a:miter lim="800000"/>
            <a:headEnd/>
            <a:tailEnd/>
          </a:ln>
        </p:spPr>
      </p:pic>
      <p:pic>
        <p:nvPicPr>
          <p:cNvPr id="81926" name="Kuva 6"/>
          <p:cNvPicPr>
            <a:picLocks noChangeAspect="1"/>
          </p:cNvPicPr>
          <p:nvPr/>
        </p:nvPicPr>
        <p:blipFill>
          <a:blip r:embed="rId5"/>
          <a:srcRect/>
          <a:stretch>
            <a:fillRect/>
          </a:stretch>
        </p:blipFill>
        <p:spPr bwMode="auto">
          <a:xfrm>
            <a:off x="4787900" y="1579563"/>
            <a:ext cx="2065338" cy="1547812"/>
          </a:xfrm>
          <a:prstGeom prst="rect">
            <a:avLst/>
          </a:prstGeom>
          <a:noFill/>
          <a:ln w="9525">
            <a:noFill/>
            <a:miter lim="800000"/>
            <a:headEnd/>
            <a:tailEnd/>
          </a:ln>
        </p:spPr>
      </p:pic>
      <p:sp>
        <p:nvSpPr>
          <p:cNvPr id="81927" name="textruta 5"/>
          <p:cNvSpPr txBox="1">
            <a:spLocks noChangeArrowheads="1"/>
          </p:cNvSpPr>
          <p:nvPr/>
        </p:nvSpPr>
        <p:spPr bwMode="auto">
          <a:xfrm>
            <a:off x="6756400" y="225425"/>
            <a:ext cx="2211388" cy="307975"/>
          </a:xfrm>
          <a:prstGeom prst="rect">
            <a:avLst/>
          </a:prstGeom>
          <a:noFill/>
          <a:ln w="9525">
            <a:noFill/>
            <a:miter lim="800000"/>
            <a:headEnd/>
            <a:tailEnd/>
          </a:ln>
        </p:spPr>
        <p:txBody>
          <a:bodyPr>
            <a:spAutoFit/>
          </a:bodyPr>
          <a:lstStyle/>
          <a:p>
            <a:pPr algn="ctr"/>
            <a:r>
              <a:rPr lang="fi-FI" sz="1400">
                <a:solidFill>
                  <a:schemeClr val="tx2"/>
                </a:solidFill>
              </a:rPr>
              <a:t>Rautatiekuljetus dia </a:t>
            </a:r>
            <a:fld id="{369A5DA2-557D-4926-BED3-26656E1A3740}" type="slidenum">
              <a:rPr lang="fi-FI" sz="1400">
                <a:solidFill>
                  <a:schemeClr val="tx2"/>
                </a:solidFill>
              </a:rPr>
              <a:pPr algn="ctr"/>
              <a:t>28</a:t>
            </a:fld>
            <a:endParaRPr lang="fi-FI" sz="1400">
              <a:solidFill>
                <a:schemeClr val="tx2"/>
              </a:solidFill>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Otsikko 1"/>
          <p:cNvSpPr>
            <a:spLocks noGrp="1"/>
          </p:cNvSpPr>
          <p:nvPr>
            <p:ph type="title"/>
          </p:nvPr>
        </p:nvSpPr>
        <p:spPr>
          <a:xfrm>
            <a:off x="536575" y="333375"/>
            <a:ext cx="8229600" cy="990600"/>
          </a:xfrm>
        </p:spPr>
        <p:txBody>
          <a:bodyPr wrap="square" numCol="1" anchorCtr="0" compatLnSpc="1">
            <a:prstTxWarp prst="textNoShape">
              <a:avLst/>
            </a:prstTxWarp>
          </a:bodyPr>
          <a:lstStyle/>
          <a:p>
            <a:pPr eaLnBrk="1" hangingPunct="1">
              <a:defRPr/>
            </a:pPr>
            <a:r>
              <a:rPr lang="fi-FI" sz="3200" smtClean="0"/>
              <a:t>Kuormanvarmistus rautatiekuljetuksissa </a:t>
            </a:r>
            <a:r>
              <a:rPr lang="en-US" sz="3600" smtClean="0"/>
              <a:t/>
            </a:r>
            <a:br>
              <a:rPr lang="en-US" sz="3600" smtClean="0"/>
            </a:br>
            <a:r>
              <a:rPr lang="fi-FI" sz="2500" b="1" smtClean="0"/>
              <a:t>Sahatavaran ja pyöreän puun kuormanvarmistus</a:t>
            </a:r>
            <a:endParaRPr lang="en-US" sz="2500" b="1" smtClean="0"/>
          </a:p>
        </p:txBody>
      </p:sp>
      <p:pic>
        <p:nvPicPr>
          <p:cNvPr id="83970" name="Picture 4" descr="MVC-013S"/>
          <p:cNvPicPr>
            <a:picLocks noChangeAspect="1" noChangeArrowheads="1"/>
          </p:cNvPicPr>
          <p:nvPr/>
        </p:nvPicPr>
        <p:blipFill>
          <a:blip r:embed="rId3"/>
          <a:srcRect/>
          <a:stretch>
            <a:fillRect/>
          </a:stretch>
        </p:blipFill>
        <p:spPr bwMode="auto">
          <a:xfrm>
            <a:off x="3992563" y="1762125"/>
            <a:ext cx="1901825" cy="1427163"/>
          </a:xfrm>
          <a:prstGeom prst="rect">
            <a:avLst/>
          </a:prstGeom>
          <a:noFill/>
          <a:ln w="9525">
            <a:noFill/>
            <a:miter lim="800000"/>
            <a:headEnd/>
            <a:tailEnd/>
          </a:ln>
        </p:spPr>
      </p:pic>
      <p:sp>
        <p:nvSpPr>
          <p:cNvPr id="83971" name="Platshållare för innehåll 1"/>
          <p:cNvSpPr>
            <a:spLocks noGrp="1"/>
          </p:cNvSpPr>
          <p:nvPr>
            <p:ph idx="1"/>
          </p:nvPr>
        </p:nvSpPr>
        <p:spPr>
          <a:xfrm>
            <a:off x="412750" y="1476375"/>
            <a:ext cx="3659188" cy="4813300"/>
          </a:xfrm>
        </p:spPr>
        <p:txBody>
          <a:bodyPr/>
          <a:lstStyle/>
          <a:p>
            <a:pPr marL="0" indent="0">
              <a:buFont typeface="Arial" charset="0"/>
              <a:buNone/>
            </a:pPr>
            <a:r>
              <a:rPr lang="fi-FI" smtClean="0"/>
              <a:t>Sahatavara</a:t>
            </a:r>
          </a:p>
          <a:p>
            <a:pPr marL="0" indent="0">
              <a:buFontTx/>
              <a:buChar char="-"/>
            </a:pPr>
            <a:r>
              <a:rPr lang="fi-FI" sz="2000" smtClean="0"/>
              <a:t>Sahatavara tulee tukea kaikkiin suuntiin rahtikontissa</a:t>
            </a:r>
          </a:p>
          <a:p>
            <a:pPr marL="0" indent="0">
              <a:buFontTx/>
              <a:buNone/>
            </a:pPr>
            <a:r>
              <a:rPr lang="fi-FI" sz="2000" smtClean="0"/>
              <a:t>Huom. </a:t>
            </a:r>
          </a:p>
          <a:p>
            <a:pPr marL="0" indent="0">
              <a:buFontTx/>
              <a:buNone/>
            </a:pPr>
            <a:r>
              <a:rPr lang="fi-FI" sz="2000" smtClean="0"/>
              <a:t> Sama voima vaikuttaa sekä eteenpäin että taaksepäin! </a:t>
            </a:r>
          </a:p>
          <a:p>
            <a:pPr marL="0" indent="0">
              <a:buFontTx/>
              <a:buNone/>
            </a:pPr>
            <a:r>
              <a:rPr lang="fi-FI" smtClean="0"/>
              <a:t>Pyöreä puu</a:t>
            </a:r>
          </a:p>
          <a:p>
            <a:pPr marL="0" indent="0">
              <a:buFontTx/>
              <a:buChar char="-"/>
            </a:pPr>
            <a:r>
              <a:rPr lang="fi-FI" sz="2000" smtClean="0"/>
              <a:t> Kuljetetaan rautateitse vain puunkuljetukseen tarkoitetuissa vaunuissa</a:t>
            </a:r>
          </a:p>
          <a:p>
            <a:pPr marL="0" indent="0">
              <a:buFontTx/>
              <a:buChar char="-"/>
            </a:pPr>
            <a:r>
              <a:rPr lang="fi-FI" sz="2000" smtClean="0"/>
              <a:t> Kuormanvarmistus rautatievaunuun rautatieyhtiön omien ohjeiden mukaan </a:t>
            </a:r>
          </a:p>
        </p:txBody>
      </p:sp>
      <p:pic>
        <p:nvPicPr>
          <p:cNvPr id="83972" name="Picture 3" descr="J:\KUNDPROJEKT\ÖPLK - Övriga Öppna Kurser\Stuvarkurs, 2011, Halmstad #1768\virkesstuff 003.jpg"/>
          <p:cNvPicPr>
            <a:picLocks noChangeAspect="1" noChangeArrowheads="1"/>
          </p:cNvPicPr>
          <p:nvPr/>
        </p:nvPicPr>
        <p:blipFill>
          <a:blip r:embed="rId4"/>
          <a:srcRect l="9587" r="14455"/>
          <a:stretch>
            <a:fillRect/>
          </a:stretch>
        </p:blipFill>
        <p:spPr bwMode="auto">
          <a:xfrm>
            <a:off x="6692900" y="3556000"/>
            <a:ext cx="2082800" cy="2058988"/>
          </a:xfrm>
          <a:prstGeom prst="rect">
            <a:avLst/>
          </a:prstGeom>
          <a:noFill/>
          <a:ln w="9525">
            <a:noFill/>
            <a:miter lim="800000"/>
            <a:headEnd/>
            <a:tailEnd/>
          </a:ln>
        </p:spPr>
      </p:pic>
      <p:pic>
        <p:nvPicPr>
          <p:cNvPr id="83973" name="Kuva 1"/>
          <p:cNvPicPr>
            <a:picLocks noChangeAspect="1"/>
          </p:cNvPicPr>
          <p:nvPr/>
        </p:nvPicPr>
        <p:blipFill>
          <a:blip r:embed="rId5"/>
          <a:srcRect/>
          <a:stretch>
            <a:fillRect/>
          </a:stretch>
        </p:blipFill>
        <p:spPr bwMode="auto">
          <a:xfrm>
            <a:off x="5972175" y="1576388"/>
            <a:ext cx="2908300" cy="1612900"/>
          </a:xfrm>
          <a:prstGeom prst="rect">
            <a:avLst/>
          </a:prstGeom>
          <a:noFill/>
          <a:ln w="9525">
            <a:noFill/>
            <a:miter lim="800000"/>
            <a:headEnd/>
            <a:tailEnd/>
          </a:ln>
        </p:spPr>
      </p:pic>
      <p:sp>
        <p:nvSpPr>
          <p:cNvPr id="83974" name="Tekstiruutu 3"/>
          <p:cNvSpPr txBox="1">
            <a:spLocks noChangeArrowheads="1"/>
          </p:cNvSpPr>
          <p:nvPr/>
        </p:nvSpPr>
        <p:spPr bwMode="auto">
          <a:xfrm>
            <a:off x="5795963" y="3189288"/>
            <a:ext cx="2700337" cy="274637"/>
          </a:xfrm>
          <a:prstGeom prst="rect">
            <a:avLst/>
          </a:prstGeom>
          <a:noFill/>
          <a:ln w="9525">
            <a:noFill/>
            <a:miter lim="800000"/>
            <a:headEnd/>
            <a:tailEnd/>
          </a:ln>
        </p:spPr>
        <p:txBody>
          <a:bodyPr>
            <a:spAutoFit/>
          </a:bodyPr>
          <a:lstStyle/>
          <a:p>
            <a:pPr algn="ctr"/>
            <a:r>
              <a:rPr lang="fi-FI" sz="1200"/>
              <a:t>Lähde: www.upm.com/safety</a:t>
            </a:r>
          </a:p>
        </p:txBody>
      </p:sp>
      <p:pic>
        <p:nvPicPr>
          <p:cNvPr id="83975" name="Kuva 1"/>
          <p:cNvPicPr>
            <a:picLocks noChangeAspect="1"/>
          </p:cNvPicPr>
          <p:nvPr/>
        </p:nvPicPr>
        <p:blipFill>
          <a:blip r:embed="rId6"/>
          <a:srcRect/>
          <a:stretch>
            <a:fillRect/>
          </a:stretch>
        </p:blipFill>
        <p:spPr bwMode="auto">
          <a:xfrm>
            <a:off x="4064000" y="3662363"/>
            <a:ext cx="2459038" cy="1844675"/>
          </a:xfrm>
          <a:prstGeom prst="rect">
            <a:avLst/>
          </a:prstGeom>
          <a:noFill/>
          <a:ln w="9525">
            <a:noFill/>
            <a:miter lim="800000"/>
            <a:headEnd/>
            <a:tailEnd/>
          </a:ln>
        </p:spPr>
      </p:pic>
      <p:sp>
        <p:nvSpPr>
          <p:cNvPr id="83976" name="Tekstiruutu 3"/>
          <p:cNvSpPr txBox="1">
            <a:spLocks noChangeArrowheads="1"/>
          </p:cNvSpPr>
          <p:nvPr/>
        </p:nvSpPr>
        <p:spPr bwMode="auto">
          <a:xfrm>
            <a:off x="3992563" y="5599113"/>
            <a:ext cx="2700337" cy="274637"/>
          </a:xfrm>
          <a:prstGeom prst="rect">
            <a:avLst/>
          </a:prstGeom>
          <a:noFill/>
          <a:ln w="9525">
            <a:noFill/>
            <a:miter lim="800000"/>
            <a:headEnd/>
            <a:tailEnd/>
          </a:ln>
        </p:spPr>
        <p:txBody>
          <a:bodyPr>
            <a:spAutoFit/>
          </a:bodyPr>
          <a:lstStyle/>
          <a:p>
            <a:pPr algn="ctr"/>
            <a:r>
              <a:rPr lang="fi-FI" sz="1200"/>
              <a:t>Kuva: Kari Erho</a:t>
            </a:r>
          </a:p>
        </p:txBody>
      </p:sp>
      <p:sp>
        <p:nvSpPr>
          <p:cNvPr id="83977" name="textruta 5"/>
          <p:cNvSpPr txBox="1">
            <a:spLocks noChangeArrowheads="1"/>
          </p:cNvSpPr>
          <p:nvPr/>
        </p:nvSpPr>
        <p:spPr bwMode="auto">
          <a:xfrm>
            <a:off x="6715125" y="177800"/>
            <a:ext cx="2211388" cy="307975"/>
          </a:xfrm>
          <a:prstGeom prst="rect">
            <a:avLst/>
          </a:prstGeom>
          <a:noFill/>
          <a:ln w="9525">
            <a:noFill/>
            <a:miter lim="800000"/>
            <a:headEnd/>
            <a:tailEnd/>
          </a:ln>
        </p:spPr>
        <p:txBody>
          <a:bodyPr>
            <a:spAutoFit/>
          </a:bodyPr>
          <a:lstStyle/>
          <a:p>
            <a:pPr algn="ctr"/>
            <a:r>
              <a:rPr lang="fi-FI" sz="1400">
                <a:solidFill>
                  <a:schemeClr val="tx2"/>
                </a:solidFill>
              </a:rPr>
              <a:t>Rautatiekuljetus dia </a:t>
            </a:r>
            <a:fld id="{C973AFCF-995E-4C50-B9E4-FD9308104691}" type="slidenum">
              <a:rPr lang="fi-FI" sz="1400">
                <a:solidFill>
                  <a:schemeClr val="tx2"/>
                </a:solidFill>
              </a:rPr>
              <a:pPr algn="ctr"/>
              <a:t>29</a:t>
            </a:fld>
            <a:endParaRPr lang="fi-FI" sz="1400">
              <a:solidFill>
                <a:schemeClr val="tx2"/>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3"/>
          <p:cNvSpPr>
            <a:spLocks noGrp="1"/>
          </p:cNvSpPr>
          <p:nvPr>
            <p:ph idx="1"/>
          </p:nvPr>
        </p:nvSpPr>
        <p:spPr>
          <a:xfrm>
            <a:off x="336550" y="1414463"/>
            <a:ext cx="5141913" cy="4918075"/>
          </a:xfrm>
        </p:spPr>
        <p:txBody>
          <a:bodyPr/>
          <a:lstStyle/>
          <a:p>
            <a:pPr eaLnBrk="1" hangingPunct="1">
              <a:buFont typeface="Arial" charset="0"/>
              <a:buNone/>
            </a:pPr>
            <a:r>
              <a:rPr lang="fi-FI" sz="2000" smtClean="0"/>
              <a:t>	Yhdistettyjen kuljetusten kaksi muotoa:</a:t>
            </a:r>
          </a:p>
          <a:p>
            <a:pPr eaLnBrk="1" hangingPunct="1">
              <a:buFont typeface="Arial" charset="0"/>
              <a:buNone/>
            </a:pPr>
            <a:r>
              <a:rPr lang="fi-FI" sz="2000" smtClean="0"/>
              <a:t>1	Kuorma lastataan rahdinkuljetusyksikköön (esim. kontti tai ajoneuvoyhdistelmä), jota käytetään koko kuljetusketjussa ilman, että kuormaa puretaan ja lastataan välillä.</a:t>
            </a:r>
          </a:p>
          <a:p>
            <a:pPr eaLnBrk="1" hangingPunct="1">
              <a:buFont typeface="Arial" charset="0"/>
              <a:buNone/>
            </a:pPr>
            <a:endParaRPr lang="fi-FI" sz="2000" smtClean="0"/>
          </a:p>
          <a:p>
            <a:pPr eaLnBrk="1" hangingPunct="1">
              <a:buFont typeface="Arial" charset="0"/>
              <a:buNone/>
            </a:pPr>
            <a:r>
              <a:rPr lang="fi-FI" sz="2000" smtClean="0"/>
              <a:t>2	Kuorma puretaan rahdinkuljetusyksiköstä jossakin kohtaa kuljetusketjussa johonkin toiseen yksikköön</a:t>
            </a:r>
          </a:p>
          <a:p>
            <a:pPr eaLnBrk="1" hangingPunct="1">
              <a:buFont typeface="Arial" charset="0"/>
              <a:buNone/>
            </a:pPr>
            <a:endParaRPr lang="fi-FI" sz="2000" smtClean="0"/>
          </a:p>
          <a:p>
            <a:pPr eaLnBrk="1" hangingPunct="1">
              <a:buFont typeface="Arial" charset="0"/>
              <a:buNone/>
            </a:pPr>
            <a:r>
              <a:rPr lang="fi-FI" sz="2000" smtClean="0"/>
              <a:t>	Rautatiekuljetusyrityksen perinteisessä kuljetuspalvelussa vaunut siirretään lastattavaksi rahdinantajan varastolle kuormattavaksi ja sitten kuorma kuljetetaan asiakkaalle.</a:t>
            </a:r>
          </a:p>
        </p:txBody>
      </p:sp>
      <p:sp>
        <p:nvSpPr>
          <p:cNvPr id="8" name="Otsikko 1"/>
          <p:cNvSpPr>
            <a:spLocks noGrp="1"/>
          </p:cNvSpPr>
          <p:nvPr>
            <p:ph type="title"/>
          </p:nvPr>
        </p:nvSpPr>
        <p:spPr/>
        <p:txBody>
          <a:bodyPr>
            <a:normAutofit fontScale="90000"/>
          </a:bodyPr>
          <a:lstStyle/>
          <a:p>
            <a:pPr eaLnBrk="1" hangingPunct="1">
              <a:defRPr/>
            </a:pPr>
            <a:r>
              <a:rPr lang="fi-FI" sz="3600" smtClean="0"/>
              <a:t>Kuormanvarmistus rautatiekuljetuksissa </a:t>
            </a:r>
            <a:r>
              <a:rPr lang="fi-FI" smtClean="0"/>
              <a:t/>
            </a:r>
            <a:br>
              <a:rPr lang="fi-FI" smtClean="0"/>
            </a:br>
            <a:r>
              <a:rPr lang="fi-FI" sz="2800" b="1" smtClean="0"/>
              <a:t>Yleistä</a:t>
            </a:r>
          </a:p>
        </p:txBody>
      </p:sp>
      <p:grpSp>
        <p:nvGrpSpPr>
          <p:cNvPr id="30723" name="Group 8"/>
          <p:cNvGrpSpPr>
            <a:grpSpLocks noChangeAspect="1"/>
          </p:cNvGrpSpPr>
          <p:nvPr/>
        </p:nvGrpSpPr>
        <p:grpSpPr bwMode="auto">
          <a:xfrm>
            <a:off x="5681663" y="1614488"/>
            <a:ext cx="2870200" cy="1733550"/>
            <a:chOff x="-78" y="1159"/>
            <a:chExt cx="2965" cy="1791"/>
          </a:xfrm>
        </p:grpSpPr>
        <p:sp>
          <p:nvSpPr>
            <p:cNvPr id="30727" name="AutoShape 7"/>
            <p:cNvSpPr>
              <a:spLocks noChangeAspect="1" noChangeArrowheads="1" noTextEdit="1"/>
            </p:cNvSpPr>
            <p:nvPr/>
          </p:nvSpPr>
          <p:spPr bwMode="auto">
            <a:xfrm>
              <a:off x="-78" y="1159"/>
              <a:ext cx="2965" cy="1791"/>
            </a:xfrm>
            <a:prstGeom prst="rect">
              <a:avLst/>
            </a:prstGeom>
            <a:noFill/>
            <a:ln w="9525">
              <a:noFill/>
              <a:miter lim="800000"/>
              <a:headEnd/>
              <a:tailEnd/>
            </a:ln>
          </p:spPr>
          <p:txBody>
            <a:bodyPr/>
            <a:lstStyle/>
            <a:p>
              <a:endParaRPr lang="fi-FI"/>
            </a:p>
          </p:txBody>
        </p:sp>
        <p:pic>
          <p:nvPicPr>
            <p:cNvPr id="30728" name="Picture 9"/>
            <p:cNvPicPr>
              <a:picLocks noChangeAspect="1" noChangeArrowheads="1"/>
            </p:cNvPicPr>
            <p:nvPr/>
          </p:nvPicPr>
          <p:blipFill>
            <a:blip r:embed="rId3"/>
            <a:srcRect/>
            <a:stretch>
              <a:fillRect/>
            </a:stretch>
          </p:blipFill>
          <p:spPr bwMode="auto">
            <a:xfrm>
              <a:off x="-78" y="1159"/>
              <a:ext cx="2969" cy="1795"/>
            </a:xfrm>
            <a:prstGeom prst="rect">
              <a:avLst/>
            </a:prstGeom>
            <a:noFill/>
            <a:ln w="9525">
              <a:noFill/>
              <a:miter lim="800000"/>
              <a:headEnd/>
              <a:tailEnd/>
            </a:ln>
          </p:spPr>
        </p:pic>
      </p:grpSp>
      <p:pic>
        <p:nvPicPr>
          <p:cNvPr id="30724" name="Kuva 3"/>
          <p:cNvPicPr>
            <a:picLocks noChangeAspect="1"/>
          </p:cNvPicPr>
          <p:nvPr/>
        </p:nvPicPr>
        <p:blipFill>
          <a:blip r:embed="rId4"/>
          <a:srcRect/>
          <a:stretch>
            <a:fillRect/>
          </a:stretch>
        </p:blipFill>
        <p:spPr bwMode="auto">
          <a:xfrm>
            <a:off x="5681663" y="3513138"/>
            <a:ext cx="2963862" cy="2222500"/>
          </a:xfrm>
          <a:prstGeom prst="rect">
            <a:avLst/>
          </a:prstGeom>
          <a:noFill/>
          <a:ln w="9525">
            <a:noFill/>
            <a:miter lim="800000"/>
            <a:headEnd/>
            <a:tailEnd/>
          </a:ln>
        </p:spPr>
      </p:pic>
      <p:sp>
        <p:nvSpPr>
          <p:cNvPr id="30725" name="Tekstiruutu 4"/>
          <p:cNvSpPr txBox="1">
            <a:spLocks noChangeArrowheads="1"/>
          </p:cNvSpPr>
          <p:nvPr/>
        </p:nvSpPr>
        <p:spPr bwMode="auto">
          <a:xfrm>
            <a:off x="6269038" y="5765800"/>
            <a:ext cx="1792287" cy="277813"/>
          </a:xfrm>
          <a:prstGeom prst="rect">
            <a:avLst/>
          </a:prstGeom>
          <a:noFill/>
          <a:ln w="9525">
            <a:noFill/>
            <a:miter lim="800000"/>
            <a:headEnd/>
            <a:tailEnd/>
          </a:ln>
        </p:spPr>
        <p:txBody>
          <a:bodyPr>
            <a:spAutoFit/>
          </a:bodyPr>
          <a:lstStyle/>
          <a:p>
            <a:pPr algn="ctr"/>
            <a:r>
              <a:rPr lang="fi-FI" sz="1200"/>
              <a:t>Photo: Kari Erho</a:t>
            </a:r>
          </a:p>
        </p:txBody>
      </p:sp>
      <p:sp>
        <p:nvSpPr>
          <p:cNvPr id="30726" name="textruta 5"/>
          <p:cNvSpPr txBox="1">
            <a:spLocks noChangeArrowheads="1"/>
          </p:cNvSpPr>
          <p:nvPr/>
        </p:nvSpPr>
        <p:spPr bwMode="auto">
          <a:xfrm>
            <a:off x="6742113" y="169863"/>
            <a:ext cx="2211387" cy="307975"/>
          </a:xfrm>
          <a:prstGeom prst="rect">
            <a:avLst/>
          </a:prstGeom>
          <a:noFill/>
          <a:ln w="9525">
            <a:noFill/>
            <a:miter lim="800000"/>
            <a:headEnd/>
            <a:tailEnd/>
          </a:ln>
        </p:spPr>
        <p:txBody>
          <a:bodyPr>
            <a:spAutoFit/>
          </a:bodyPr>
          <a:lstStyle/>
          <a:p>
            <a:pPr algn="ctr"/>
            <a:r>
              <a:rPr lang="fi-FI" sz="1400">
                <a:solidFill>
                  <a:schemeClr val="tx2"/>
                </a:solidFill>
              </a:rPr>
              <a:t>Rautatiekuljetus dia </a:t>
            </a:r>
            <a:fld id="{16E6BD6F-E9FD-48B4-AFB5-DC2D1B744EBF}" type="slidenum">
              <a:rPr lang="fi-FI" sz="1400">
                <a:solidFill>
                  <a:schemeClr val="tx2"/>
                </a:solidFill>
              </a:rPr>
              <a:pPr algn="ctr"/>
              <a:t>3</a:t>
            </a:fld>
            <a:endParaRPr lang="fi-FI" sz="1400">
              <a:solidFill>
                <a:schemeClr val="tx2"/>
              </a:solidFill>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Otsikko 1"/>
          <p:cNvSpPr>
            <a:spLocks noGrp="1"/>
          </p:cNvSpPr>
          <p:nvPr>
            <p:ph type="title"/>
          </p:nvPr>
        </p:nvSpPr>
        <p:spPr/>
        <p:txBody>
          <a:bodyPr wrap="square" numCol="1" anchorCtr="0" compatLnSpc="1">
            <a:prstTxWarp prst="textNoShape">
              <a:avLst/>
            </a:prstTxWarp>
          </a:bodyPr>
          <a:lstStyle/>
          <a:p>
            <a:pPr eaLnBrk="1" hangingPunct="1">
              <a:defRPr/>
            </a:pPr>
            <a:r>
              <a:rPr lang="fi-FI" sz="3200" smtClean="0"/>
              <a:t>Kuormanvarmistus rautatiekuljetuksissa </a:t>
            </a:r>
            <a:r>
              <a:rPr lang="en-US" sz="3600" smtClean="0"/>
              <a:t/>
            </a:r>
            <a:br>
              <a:rPr lang="en-US" sz="3600" smtClean="0"/>
            </a:br>
            <a:r>
              <a:rPr lang="fi-FI" sz="2500" b="1" smtClean="0"/>
              <a:t>Sellupaalien ja paperirullien kuormanvarmistus</a:t>
            </a:r>
            <a:endParaRPr lang="en-US" sz="2500" b="1" smtClean="0"/>
          </a:p>
        </p:txBody>
      </p:sp>
      <p:pic>
        <p:nvPicPr>
          <p:cNvPr id="86018" name="Picture 3" descr="J:\KUNDPROJEKT\LI - Lastsäkringsinstruktioner\Nymölla bruk #952\Prov\Nymölla bilder\IMGP2268.JPG"/>
          <p:cNvPicPr>
            <a:picLocks noChangeAspect="1" noChangeArrowheads="1"/>
          </p:cNvPicPr>
          <p:nvPr/>
        </p:nvPicPr>
        <p:blipFill>
          <a:blip r:embed="rId3"/>
          <a:srcRect/>
          <a:stretch>
            <a:fillRect/>
          </a:stretch>
        </p:blipFill>
        <p:spPr bwMode="auto">
          <a:xfrm>
            <a:off x="6710363" y="1739900"/>
            <a:ext cx="2193925" cy="1644650"/>
          </a:xfrm>
          <a:prstGeom prst="rect">
            <a:avLst/>
          </a:prstGeom>
          <a:noFill/>
          <a:ln w="9525">
            <a:noFill/>
            <a:miter lim="800000"/>
            <a:headEnd/>
            <a:tailEnd/>
          </a:ln>
        </p:spPr>
      </p:pic>
      <p:sp>
        <p:nvSpPr>
          <p:cNvPr id="86019" name="Platshållare för innehåll 1"/>
          <p:cNvSpPr>
            <a:spLocks noGrp="1"/>
          </p:cNvSpPr>
          <p:nvPr>
            <p:ph idx="1"/>
          </p:nvPr>
        </p:nvSpPr>
        <p:spPr>
          <a:xfrm>
            <a:off x="442913" y="1584325"/>
            <a:ext cx="4619625" cy="4730750"/>
          </a:xfrm>
        </p:spPr>
        <p:txBody>
          <a:bodyPr/>
          <a:lstStyle/>
          <a:p>
            <a:pPr marL="0" indent="0">
              <a:lnSpc>
                <a:spcPct val="90000"/>
              </a:lnSpc>
              <a:buFont typeface="Arial" charset="0"/>
              <a:buNone/>
            </a:pPr>
            <a:r>
              <a:rPr lang="fi-FI" smtClean="0"/>
              <a:t>Sellupaalien ja paperirullien kuormanvarmistus tulee tehdä tukemalla, tarvittaessa sitomalla</a:t>
            </a:r>
            <a:endParaRPr lang="en-GB" sz="2200" smtClean="0"/>
          </a:p>
          <a:p>
            <a:pPr marL="0" indent="0">
              <a:lnSpc>
                <a:spcPct val="90000"/>
              </a:lnSpc>
              <a:buFont typeface="Arial" charset="0"/>
              <a:buNone/>
            </a:pPr>
            <a:r>
              <a:rPr lang="en-GB" sz="2200" b="1" i="1" smtClean="0"/>
              <a:t>Huom.</a:t>
            </a:r>
          </a:p>
          <a:p>
            <a:pPr marL="0" indent="0">
              <a:spcBef>
                <a:spcPct val="0"/>
              </a:spcBef>
              <a:buClrTx/>
              <a:buSzTx/>
              <a:buFontTx/>
              <a:buNone/>
            </a:pPr>
            <a:r>
              <a:rPr lang="fi-FI" sz="2000" smtClean="0"/>
              <a:t>- Reunalistat suojaavat paperirullaa ja saavat aikaan tehokkaamman sidonnan</a:t>
            </a:r>
            <a:r>
              <a:rPr lang="en-GB" sz="1900" smtClean="0"/>
              <a:t> </a:t>
            </a:r>
          </a:p>
          <a:p>
            <a:pPr marL="0" indent="0">
              <a:spcBef>
                <a:spcPct val="0"/>
              </a:spcBef>
              <a:buClrTx/>
              <a:buSzTx/>
              <a:buFontTx/>
              <a:buNone/>
            </a:pPr>
            <a:r>
              <a:rPr lang="fi-FI" sz="2000" smtClean="0"/>
              <a:t>- Suojaa paperirullat vahingoilta käyttämällä reunasuojia</a:t>
            </a:r>
          </a:p>
          <a:p>
            <a:pPr marL="0" indent="0">
              <a:buFontTx/>
              <a:buChar char="-"/>
            </a:pPr>
            <a:r>
              <a:rPr lang="fi-FI" sz="2000" smtClean="0"/>
              <a:t> Vähäinen kitka puulavan ja muovin välissä </a:t>
            </a:r>
          </a:p>
          <a:p>
            <a:pPr marL="0" indent="0">
              <a:buFontTx/>
              <a:buChar char="-"/>
            </a:pPr>
            <a:r>
              <a:rPr lang="fi-FI" sz="2000" smtClean="0"/>
              <a:t> Sellupaali ei ole jäykkä kappale ja saattaa vaatia lisäsidontaa</a:t>
            </a:r>
          </a:p>
          <a:p>
            <a:pPr marL="0" indent="0">
              <a:lnSpc>
                <a:spcPct val="90000"/>
              </a:lnSpc>
              <a:buFontTx/>
              <a:buChar char="-"/>
            </a:pPr>
            <a:r>
              <a:rPr lang="en-GB" sz="1900" smtClean="0"/>
              <a:t> </a:t>
            </a:r>
            <a:r>
              <a:rPr lang="fi-FI" sz="1900" smtClean="0"/>
              <a:t>Sama</a:t>
            </a:r>
            <a:r>
              <a:rPr lang="en-GB" sz="1900" smtClean="0"/>
              <a:t> </a:t>
            </a:r>
            <a:r>
              <a:rPr lang="fi-FI" sz="1900" smtClean="0"/>
              <a:t>voima vaikuttaa sekä eteenpäin että taaksepäin</a:t>
            </a:r>
          </a:p>
        </p:txBody>
      </p:sp>
      <p:pic>
        <p:nvPicPr>
          <p:cNvPr id="86020" name="Kuva 2"/>
          <p:cNvPicPr>
            <a:picLocks noChangeAspect="1"/>
          </p:cNvPicPr>
          <p:nvPr/>
        </p:nvPicPr>
        <p:blipFill>
          <a:blip r:embed="rId4"/>
          <a:srcRect/>
          <a:stretch>
            <a:fillRect/>
          </a:stretch>
        </p:blipFill>
        <p:spPr bwMode="auto">
          <a:xfrm>
            <a:off x="5113338" y="3508375"/>
            <a:ext cx="3859212" cy="1250950"/>
          </a:xfrm>
          <a:prstGeom prst="rect">
            <a:avLst/>
          </a:prstGeom>
          <a:noFill/>
          <a:ln w="9525">
            <a:noFill/>
            <a:miter lim="800000"/>
            <a:headEnd/>
            <a:tailEnd/>
          </a:ln>
        </p:spPr>
      </p:pic>
      <p:sp>
        <p:nvSpPr>
          <p:cNvPr id="86021" name="Tekstiruutu 3"/>
          <p:cNvSpPr txBox="1">
            <a:spLocks noChangeArrowheads="1"/>
          </p:cNvSpPr>
          <p:nvPr/>
        </p:nvSpPr>
        <p:spPr bwMode="auto">
          <a:xfrm>
            <a:off x="5607050" y="4733925"/>
            <a:ext cx="2700338" cy="274638"/>
          </a:xfrm>
          <a:prstGeom prst="rect">
            <a:avLst/>
          </a:prstGeom>
          <a:noFill/>
          <a:ln w="9525">
            <a:noFill/>
            <a:miter lim="800000"/>
            <a:headEnd/>
            <a:tailEnd/>
          </a:ln>
        </p:spPr>
        <p:txBody>
          <a:bodyPr>
            <a:spAutoFit/>
          </a:bodyPr>
          <a:lstStyle/>
          <a:p>
            <a:pPr algn="ctr"/>
            <a:r>
              <a:rPr lang="fi-FI" sz="1200"/>
              <a:t>Lähde: www.upm.com/safety</a:t>
            </a:r>
          </a:p>
        </p:txBody>
      </p:sp>
      <p:pic>
        <p:nvPicPr>
          <p:cNvPr id="86022" name="Kuva 2"/>
          <p:cNvPicPr>
            <a:picLocks noChangeAspect="1"/>
          </p:cNvPicPr>
          <p:nvPr/>
        </p:nvPicPr>
        <p:blipFill>
          <a:blip r:embed="rId5"/>
          <a:srcRect/>
          <a:stretch>
            <a:fillRect/>
          </a:stretch>
        </p:blipFill>
        <p:spPr bwMode="auto">
          <a:xfrm>
            <a:off x="5059363" y="5022850"/>
            <a:ext cx="3968750" cy="887413"/>
          </a:xfrm>
          <a:prstGeom prst="rect">
            <a:avLst/>
          </a:prstGeom>
          <a:noFill/>
          <a:ln w="9525">
            <a:noFill/>
            <a:miter lim="800000"/>
            <a:headEnd/>
            <a:tailEnd/>
          </a:ln>
        </p:spPr>
      </p:pic>
      <p:sp>
        <p:nvSpPr>
          <p:cNvPr id="86023" name="Tekstiruutu 3"/>
          <p:cNvSpPr txBox="1">
            <a:spLocks noChangeArrowheads="1"/>
          </p:cNvSpPr>
          <p:nvPr/>
        </p:nvSpPr>
        <p:spPr bwMode="auto">
          <a:xfrm>
            <a:off x="5651500" y="5875338"/>
            <a:ext cx="2700338" cy="274637"/>
          </a:xfrm>
          <a:prstGeom prst="rect">
            <a:avLst/>
          </a:prstGeom>
          <a:noFill/>
          <a:ln w="9525">
            <a:noFill/>
            <a:miter lim="800000"/>
            <a:headEnd/>
            <a:tailEnd/>
          </a:ln>
        </p:spPr>
        <p:txBody>
          <a:bodyPr>
            <a:spAutoFit/>
          </a:bodyPr>
          <a:lstStyle/>
          <a:p>
            <a:pPr algn="ctr"/>
            <a:r>
              <a:rPr lang="fi-FI" sz="1200"/>
              <a:t>Lähde: www.upm.com/safety</a:t>
            </a:r>
          </a:p>
        </p:txBody>
      </p:sp>
      <p:sp>
        <p:nvSpPr>
          <p:cNvPr id="86024" name="textruta 5"/>
          <p:cNvSpPr txBox="1">
            <a:spLocks noChangeArrowheads="1"/>
          </p:cNvSpPr>
          <p:nvPr/>
        </p:nvSpPr>
        <p:spPr bwMode="auto">
          <a:xfrm>
            <a:off x="6688138" y="169863"/>
            <a:ext cx="2211387" cy="307975"/>
          </a:xfrm>
          <a:prstGeom prst="rect">
            <a:avLst/>
          </a:prstGeom>
          <a:noFill/>
          <a:ln w="9525">
            <a:noFill/>
            <a:miter lim="800000"/>
            <a:headEnd/>
            <a:tailEnd/>
          </a:ln>
        </p:spPr>
        <p:txBody>
          <a:bodyPr>
            <a:spAutoFit/>
          </a:bodyPr>
          <a:lstStyle/>
          <a:p>
            <a:pPr algn="ctr"/>
            <a:r>
              <a:rPr lang="fi-FI" sz="1400">
                <a:solidFill>
                  <a:schemeClr val="tx2"/>
                </a:solidFill>
              </a:rPr>
              <a:t>Rautatiekuljetus dia </a:t>
            </a:r>
            <a:fld id="{76A1DE2B-81EC-4B81-B364-DF77E3C0936F}" type="slidenum">
              <a:rPr lang="fi-FI" sz="1400">
                <a:solidFill>
                  <a:schemeClr val="tx2"/>
                </a:solidFill>
              </a:rPr>
              <a:pPr algn="ctr"/>
              <a:t>30</a:t>
            </a:fld>
            <a:endParaRPr lang="fi-FI" sz="1400">
              <a:solidFill>
                <a:schemeClr val="tx2"/>
              </a:solidFil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3"/>
          <p:cNvSpPr>
            <a:spLocks noGrp="1"/>
          </p:cNvSpPr>
          <p:nvPr>
            <p:ph idx="1"/>
          </p:nvPr>
        </p:nvSpPr>
        <p:spPr>
          <a:xfrm>
            <a:off x="468313" y="1557338"/>
            <a:ext cx="5386387" cy="4748212"/>
          </a:xfrm>
        </p:spPr>
        <p:txBody>
          <a:bodyPr/>
          <a:lstStyle/>
          <a:p>
            <a:pPr eaLnBrk="1" hangingPunct="1">
              <a:buFont typeface="Arial" charset="0"/>
              <a:buNone/>
            </a:pPr>
            <a:r>
              <a:rPr lang="fi-FI" smtClean="0"/>
              <a:t>	Rautatiekuljetukseen liittyviä tyypillisiä tekijöitä ovat:</a:t>
            </a:r>
          </a:p>
          <a:p>
            <a:pPr eaLnBrk="1" hangingPunct="1"/>
            <a:r>
              <a:rPr lang="fi-FI" sz="2000" smtClean="0"/>
              <a:t>Eteenpäin ja taaksepäin vaikuttavat voimat voivat olla suuria.  </a:t>
            </a:r>
          </a:p>
          <a:p>
            <a:pPr eaLnBrk="1" hangingPunct="1"/>
            <a:r>
              <a:rPr lang="fi-FI" sz="2000" smtClean="0"/>
              <a:t>Poikittaissuuntaiset voimat voivat olla myös suuria ja ne johtuvat vaunujen heilahtelusta kuljetuksen aikana.</a:t>
            </a:r>
          </a:p>
          <a:p>
            <a:pPr eaLnBrk="1" hangingPunct="1"/>
            <a:r>
              <a:rPr lang="fi-FI" sz="2000" smtClean="0"/>
              <a:t>Pitkät kuljetusmatkat – pitkäkestoiset kuormaan kohdistuvat rasitukset </a:t>
            </a:r>
          </a:p>
          <a:p>
            <a:pPr marL="182563" lvl="2" eaLnBrk="1" hangingPunct="1">
              <a:buSzPct val="85000"/>
            </a:pPr>
            <a:r>
              <a:rPr lang="fi-FI" sz="2000" smtClean="0"/>
              <a:t>Rautateillä kuljetetaan paljon raskasta tavaraa. </a:t>
            </a:r>
          </a:p>
          <a:p>
            <a:pPr marL="182563" lvl="2" eaLnBrk="1" hangingPunct="1">
              <a:buSzPct val="85000"/>
            </a:pPr>
            <a:r>
              <a:rPr lang="fi-FI" sz="2000" smtClean="0"/>
              <a:t>Maantiekuljetusta harjoittavan yrityksen on otettava huomioon rautatiekuljetukseen liittyvät vaatimukset. </a:t>
            </a:r>
          </a:p>
        </p:txBody>
      </p:sp>
      <p:pic>
        <p:nvPicPr>
          <p:cNvPr id="32770" name="Picture 5"/>
          <p:cNvPicPr>
            <a:picLocks noChangeAspect="1" noChangeArrowheads="1"/>
          </p:cNvPicPr>
          <p:nvPr/>
        </p:nvPicPr>
        <p:blipFill>
          <a:blip r:embed="rId3"/>
          <a:srcRect/>
          <a:stretch>
            <a:fillRect/>
          </a:stretch>
        </p:blipFill>
        <p:spPr bwMode="auto">
          <a:xfrm>
            <a:off x="5867400" y="1762125"/>
            <a:ext cx="2871788" cy="1735138"/>
          </a:xfrm>
          <a:prstGeom prst="rect">
            <a:avLst/>
          </a:prstGeom>
          <a:noFill/>
          <a:ln w="9525">
            <a:noFill/>
            <a:miter lim="800000"/>
            <a:headEnd/>
            <a:tailEnd/>
          </a:ln>
        </p:spPr>
      </p:pic>
      <p:sp>
        <p:nvSpPr>
          <p:cNvPr id="11" name="Otsikko 1"/>
          <p:cNvSpPr>
            <a:spLocks noGrp="1"/>
          </p:cNvSpPr>
          <p:nvPr>
            <p:ph type="title"/>
          </p:nvPr>
        </p:nvSpPr>
        <p:spPr/>
        <p:txBody>
          <a:bodyPr wrap="square" numCol="1" anchorCtr="0" compatLnSpc="1">
            <a:prstTxWarp prst="textNoShape">
              <a:avLst/>
            </a:prstTxWarp>
          </a:bodyPr>
          <a:lstStyle/>
          <a:p>
            <a:pPr eaLnBrk="1" hangingPunct="1"/>
            <a:r>
              <a:rPr lang="fi-FI" sz="3200" smtClean="0"/>
              <a:t>Kuormanvarmistus rautatiekuljetuksissa </a:t>
            </a:r>
            <a:r>
              <a:rPr lang="fi-FI" sz="3600" smtClean="0"/>
              <a:t/>
            </a:r>
            <a:br>
              <a:rPr lang="fi-FI" sz="3600" smtClean="0"/>
            </a:br>
            <a:r>
              <a:rPr lang="fi-FI" sz="2500" b="1" smtClean="0"/>
              <a:t>Rautatiekuljetuksen tyypillisiä tekijöitä</a:t>
            </a:r>
          </a:p>
        </p:txBody>
      </p:sp>
      <p:pic>
        <p:nvPicPr>
          <p:cNvPr id="32772" name="Kuva 1"/>
          <p:cNvPicPr>
            <a:picLocks noChangeAspect="1"/>
          </p:cNvPicPr>
          <p:nvPr/>
        </p:nvPicPr>
        <p:blipFill>
          <a:blip r:embed="rId4"/>
          <a:srcRect/>
          <a:stretch>
            <a:fillRect/>
          </a:stretch>
        </p:blipFill>
        <p:spPr bwMode="auto">
          <a:xfrm>
            <a:off x="5867400" y="3597275"/>
            <a:ext cx="2905125" cy="2179638"/>
          </a:xfrm>
          <a:prstGeom prst="rect">
            <a:avLst/>
          </a:prstGeom>
          <a:noFill/>
          <a:ln w="9525">
            <a:noFill/>
            <a:miter lim="800000"/>
            <a:headEnd/>
            <a:tailEnd/>
          </a:ln>
        </p:spPr>
      </p:pic>
      <p:sp>
        <p:nvSpPr>
          <p:cNvPr id="32773" name="Tekstiruutu 7"/>
          <p:cNvSpPr txBox="1">
            <a:spLocks noChangeArrowheads="1"/>
          </p:cNvSpPr>
          <p:nvPr/>
        </p:nvSpPr>
        <p:spPr bwMode="auto">
          <a:xfrm>
            <a:off x="6269038" y="5778500"/>
            <a:ext cx="1792287" cy="277813"/>
          </a:xfrm>
          <a:prstGeom prst="rect">
            <a:avLst/>
          </a:prstGeom>
          <a:noFill/>
          <a:ln w="9525">
            <a:noFill/>
            <a:miter lim="800000"/>
            <a:headEnd/>
            <a:tailEnd/>
          </a:ln>
        </p:spPr>
        <p:txBody>
          <a:bodyPr>
            <a:spAutoFit/>
          </a:bodyPr>
          <a:lstStyle/>
          <a:p>
            <a:pPr algn="ctr"/>
            <a:r>
              <a:rPr lang="fi-FI" sz="1200"/>
              <a:t>Photo: Kari Erho</a:t>
            </a:r>
          </a:p>
        </p:txBody>
      </p:sp>
      <p:sp>
        <p:nvSpPr>
          <p:cNvPr id="32774" name="textruta 5"/>
          <p:cNvSpPr txBox="1">
            <a:spLocks noChangeArrowheads="1"/>
          </p:cNvSpPr>
          <p:nvPr/>
        </p:nvSpPr>
        <p:spPr bwMode="auto">
          <a:xfrm>
            <a:off x="6715125" y="177800"/>
            <a:ext cx="2211388" cy="307975"/>
          </a:xfrm>
          <a:prstGeom prst="rect">
            <a:avLst/>
          </a:prstGeom>
          <a:noFill/>
          <a:ln w="9525">
            <a:noFill/>
            <a:miter lim="800000"/>
            <a:headEnd/>
            <a:tailEnd/>
          </a:ln>
        </p:spPr>
        <p:txBody>
          <a:bodyPr>
            <a:spAutoFit/>
          </a:bodyPr>
          <a:lstStyle/>
          <a:p>
            <a:pPr algn="ctr"/>
            <a:r>
              <a:rPr lang="fi-FI" sz="1400">
                <a:solidFill>
                  <a:schemeClr val="tx2"/>
                </a:solidFill>
              </a:rPr>
              <a:t>Rautatiekuljetus dia </a:t>
            </a:r>
            <a:fld id="{399DD9AA-DEC8-4716-8793-700BD025B1F7}" type="slidenum">
              <a:rPr lang="fi-FI" sz="1400">
                <a:solidFill>
                  <a:schemeClr val="tx2"/>
                </a:solidFill>
              </a:rPr>
              <a:pPr algn="ctr"/>
              <a:t>4</a:t>
            </a:fld>
            <a:endParaRPr lang="fi-FI" sz="1400">
              <a:solidFill>
                <a:schemeClr val="tx2"/>
              </a:solidFil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7" name="Rectangle 3"/>
          <p:cNvSpPr>
            <a:spLocks noGrp="1"/>
          </p:cNvSpPr>
          <p:nvPr>
            <p:ph idx="1"/>
          </p:nvPr>
        </p:nvSpPr>
        <p:spPr>
          <a:xfrm>
            <a:off x="468313" y="1749425"/>
            <a:ext cx="5618162" cy="4200525"/>
          </a:xfrm>
        </p:spPr>
        <p:txBody>
          <a:bodyPr rtlCol="0">
            <a:normAutofit fontScale="92500"/>
          </a:bodyPr>
          <a:lstStyle/>
          <a:p>
            <a:pPr marL="274637" lvl="1" indent="0" eaLnBrk="1" fontAlgn="auto" hangingPunct="1">
              <a:spcAft>
                <a:spcPts val="0"/>
              </a:spcAft>
              <a:buFont typeface="Arial" charset="0"/>
              <a:buNone/>
              <a:defRPr/>
            </a:pPr>
            <a:r>
              <a:rPr lang="fi-FI" dirty="0" smtClean="0"/>
              <a:t>Puutteellisesti tehty kuormanvarmistus yhdessä ajoneuvossa tai vaihtokuormatilassa aiheuttaa ketjureaktion, joka voi päätyä seuraaviin välittömiin seurauksiin: </a:t>
            </a:r>
          </a:p>
          <a:p>
            <a:pPr marL="628650" lvl="2" indent="-273050" eaLnBrk="1" fontAlgn="auto" hangingPunct="1">
              <a:spcAft>
                <a:spcPts val="0"/>
              </a:spcAft>
              <a:buFont typeface="Arial" pitchFamily="34" charset="0"/>
              <a:buChar char="•"/>
              <a:defRPr/>
            </a:pPr>
            <a:r>
              <a:rPr lang="fi-FI" sz="2000" dirty="0" smtClean="0"/>
              <a:t>Kuorman ja rahdinkuljetusyksikön menetys </a:t>
            </a:r>
          </a:p>
          <a:p>
            <a:pPr marL="628650" lvl="2" indent="-273050" eaLnBrk="1" fontAlgn="auto" hangingPunct="1">
              <a:spcAft>
                <a:spcPts val="0"/>
              </a:spcAft>
              <a:buFont typeface="Arial" pitchFamily="34" charset="0"/>
              <a:buChar char="•"/>
              <a:defRPr/>
            </a:pPr>
            <a:r>
              <a:rPr lang="fi-FI" sz="2000" dirty="0" smtClean="0"/>
              <a:t>Veturin ja vaunujen vahingot </a:t>
            </a:r>
          </a:p>
          <a:p>
            <a:pPr marL="628650" lvl="2" indent="-273050" eaLnBrk="1" fontAlgn="auto" hangingPunct="1">
              <a:spcAft>
                <a:spcPts val="0"/>
              </a:spcAft>
              <a:buFont typeface="Arial" pitchFamily="34" charset="0"/>
              <a:buChar char="•"/>
              <a:defRPr/>
            </a:pPr>
            <a:r>
              <a:rPr lang="fi-FI" sz="2000" dirty="0" smtClean="0"/>
              <a:t>Ratakiskojen vahingot ja </a:t>
            </a:r>
          </a:p>
          <a:p>
            <a:pPr marL="628650" lvl="2" indent="-273050" eaLnBrk="1" fontAlgn="auto" hangingPunct="1">
              <a:spcAft>
                <a:spcPts val="0"/>
              </a:spcAft>
              <a:buFont typeface="Arial" pitchFamily="34" charset="0"/>
              <a:buChar char="•"/>
              <a:defRPr/>
            </a:pPr>
            <a:r>
              <a:rPr lang="fi-FI" sz="2000" dirty="0" smtClean="0"/>
              <a:t>Ympäristövahingot </a:t>
            </a:r>
          </a:p>
          <a:p>
            <a:pPr marL="355600" lvl="2" indent="0" eaLnBrk="1" fontAlgn="auto" hangingPunct="1">
              <a:spcAft>
                <a:spcPts val="0"/>
              </a:spcAft>
              <a:buFont typeface="Arial" pitchFamily="34" charset="0"/>
              <a:buNone/>
              <a:defRPr/>
            </a:pPr>
            <a:endParaRPr lang="fi-FI" sz="1400" dirty="0" smtClean="0"/>
          </a:p>
          <a:p>
            <a:pPr marL="355600" lvl="2" indent="0" eaLnBrk="1" fontAlgn="auto" hangingPunct="1">
              <a:spcAft>
                <a:spcPts val="0"/>
              </a:spcAft>
              <a:buFont typeface="Arial" pitchFamily="34" charset="0"/>
              <a:buNone/>
              <a:defRPr/>
            </a:pPr>
            <a:r>
              <a:rPr lang="fi-FI" sz="2000" dirty="0" smtClean="0"/>
              <a:t>ja pahimmassa tapauksessa</a:t>
            </a:r>
          </a:p>
          <a:p>
            <a:pPr marL="355600" lvl="2" indent="0" eaLnBrk="1" fontAlgn="auto" hangingPunct="1">
              <a:spcAft>
                <a:spcPts val="0"/>
              </a:spcAft>
              <a:buFont typeface="Arial" pitchFamily="34" charset="0"/>
              <a:buNone/>
              <a:defRPr/>
            </a:pPr>
            <a:endParaRPr lang="fi-FI" sz="1400" dirty="0" smtClean="0"/>
          </a:p>
          <a:p>
            <a:pPr marL="628650" lvl="2" indent="-273050" eaLnBrk="1" fontAlgn="auto" hangingPunct="1">
              <a:spcAft>
                <a:spcPts val="0"/>
              </a:spcAft>
              <a:buFont typeface="Arial" pitchFamily="34" charset="0"/>
              <a:buChar char="•"/>
              <a:defRPr/>
            </a:pPr>
            <a:r>
              <a:rPr lang="fi-FI" sz="2000" dirty="0" smtClean="0"/>
              <a:t>Veturin ja vaunujen menetykset</a:t>
            </a:r>
          </a:p>
          <a:p>
            <a:pPr marL="628650" lvl="2" indent="-273050" eaLnBrk="1" fontAlgn="auto" hangingPunct="1">
              <a:spcAft>
                <a:spcPts val="0"/>
              </a:spcAft>
              <a:buFont typeface="Arial" pitchFamily="34" charset="0"/>
              <a:buChar char="•"/>
              <a:defRPr/>
            </a:pPr>
            <a:r>
              <a:rPr lang="fi-FI" sz="2000" dirty="0" smtClean="0"/>
              <a:t>Ihmishenkien menetykset</a:t>
            </a:r>
            <a:endParaRPr lang="fi-FI" dirty="0"/>
          </a:p>
        </p:txBody>
      </p:sp>
      <p:pic>
        <p:nvPicPr>
          <p:cNvPr id="34818" name="Picture 6" descr="Tornesch"/>
          <p:cNvPicPr>
            <a:picLocks noChangeAspect="1" noChangeArrowheads="1"/>
          </p:cNvPicPr>
          <p:nvPr/>
        </p:nvPicPr>
        <p:blipFill>
          <a:blip r:embed="rId3"/>
          <a:srcRect/>
          <a:stretch>
            <a:fillRect/>
          </a:stretch>
        </p:blipFill>
        <p:spPr bwMode="auto">
          <a:xfrm>
            <a:off x="6764338" y="1700213"/>
            <a:ext cx="2124075" cy="1397000"/>
          </a:xfrm>
          <a:prstGeom prst="rect">
            <a:avLst/>
          </a:prstGeom>
          <a:noFill/>
          <a:ln w="9525">
            <a:noFill/>
            <a:miter lim="800000"/>
            <a:headEnd/>
            <a:tailEnd/>
          </a:ln>
        </p:spPr>
      </p:pic>
      <p:pic>
        <p:nvPicPr>
          <p:cNvPr id="34819" name="Picture 8" descr="17122002TKLangenhorn01200"/>
          <p:cNvPicPr>
            <a:picLocks noChangeAspect="1" noChangeArrowheads="1"/>
          </p:cNvPicPr>
          <p:nvPr/>
        </p:nvPicPr>
        <p:blipFill>
          <a:blip r:embed="rId4"/>
          <a:srcRect/>
          <a:stretch>
            <a:fillRect/>
          </a:stretch>
        </p:blipFill>
        <p:spPr bwMode="auto">
          <a:xfrm>
            <a:off x="6764338" y="4581525"/>
            <a:ext cx="2124075" cy="1368425"/>
          </a:xfrm>
          <a:prstGeom prst="rect">
            <a:avLst/>
          </a:prstGeom>
          <a:noFill/>
          <a:ln w="9525">
            <a:noFill/>
            <a:miter lim="800000"/>
            <a:headEnd/>
            <a:tailEnd/>
          </a:ln>
        </p:spPr>
      </p:pic>
      <p:pic>
        <p:nvPicPr>
          <p:cNvPr id="34820" name="Picture 5" descr="verschobene_Ladung"/>
          <p:cNvPicPr>
            <a:picLocks noChangeAspect="1" noChangeArrowheads="1"/>
          </p:cNvPicPr>
          <p:nvPr/>
        </p:nvPicPr>
        <p:blipFill>
          <a:blip r:embed="rId5"/>
          <a:srcRect/>
          <a:stretch>
            <a:fillRect/>
          </a:stretch>
        </p:blipFill>
        <p:spPr bwMode="auto">
          <a:xfrm>
            <a:off x="5795963" y="2882900"/>
            <a:ext cx="1400175" cy="1841500"/>
          </a:xfrm>
          <a:prstGeom prst="rect">
            <a:avLst/>
          </a:prstGeom>
          <a:noFill/>
          <a:ln w="9525">
            <a:noFill/>
            <a:miter lim="800000"/>
            <a:headEnd/>
            <a:tailEnd/>
          </a:ln>
        </p:spPr>
      </p:pic>
      <p:sp>
        <p:nvSpPr>
          <p:cNvPr id="9" name="Otsikko 1"/>
          <p:cNvSpPr>
            <a:spLocks noGrp="1"/>
          </p:cNvSpPr>
          <p:nvPr>
            <p:ph type="title"/>
          </p:nvPr>
        </p:nvSpPr>
        <p:spPr/>
        <p:txBody>
          <a:bodyPr>
            <a:normAutofit fontScale="90000"/>
          </a:bodyPr>
          <a:lstStyle/>
          <a:p>
            <a:pPr eaLnBrk="1" hangingPunct="1">
              <a:defRPr/>
            </a:pPr>
            <a:r>
              <a:rPr lang="fi-FI" sz="3600" smtClean="0"/>
              <a:t>Kuormanvarmistus rautatiekuljetuksissa </a:t>
            </a:r>
            <a:r>
              <a:rPr lang="fi-FI" smtClean="0"/>
              <a:t/>
            </a:r>
            <a:br>
              <a:rPr lang="fi-FI" smtClean="0"/>
            </a:br>
            <a:r>
              <a:rPr lang="fi-FI" sz="2800" b="1" smtClean="0"/>
              <a:t>Puutteellisen kuormanvarmistuksen seurauksia </a:t>
            </a:r>
          </a:p>
        </p:txBody>
      </p:sp>
      <p:sp>
        <p:nvSpPr>
          <p:cNvPr id="34822" name="textruta 5"/>
          <p:cNvSpPr txBox="1">
            <a:spLocks noChangeArrowheads="1"/>
          </p:cNvSpPr>
          <p:nvPr/>
        </p:nvSpPr>
        <p:spPr bwMode="auto">
          <a:xfrm>
            <a:off x="6727825" y="198438"/>
            <a:ext cx="2212975" cy="306387"/>
          </a:xfrm>
          <a:prstGeom prst="rect">
            <a:avLst/>
          </a:prstGeom>
          <a:noFill/>
          <a:ln w="9525">
            <a:noFill/>
            <a:miter lim="800000"/>
            <a:headEnd/>
            <a:tailEnd/>
          </a:ln>
        </p:spPr>
        <p:txBody>
          <a:bodyPr>
            <a:spAutoFit/>
          </a:bodyPr>
          <a:lstStyle/>
          <a:p>
            <a:pPr algn="ctr"/>
            <a:r>
              <a:rPr lang="fi-FI" sz="1400">
                <a:solidFill>
                  <a:schemeClr val="tx2"/>
                </a:solidFill>
              </a:rPr>
              <a:t>Rautatiekuljetus dia </a:t>
            </a:r>
            <a:fld id="{ED480F22-C01C-4761-8015-EDEDF87595C4}" type="slidenum">
              <a:rPr lang="fi-FI" sz="1400">
                <a:solidFill>
                  <a:schemeClr val="tx2"/>
                </a:solidFill>
              </a:rPr>
              <a:pPr algn="ctr"/>
              <a:t>5</a:t>
            </a:fld>
            <a:endParaRPr lang="fi-FI" sz="1400">
              <a:solidFill>
                <a:schemeClr val="tx2"/>
              </a:solidFil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3"/>
          <p:cNvSpPr>
            <a:spLocks noGrp="1"/>
          </p:cNvSpPr>
          <p:nvPr>
            <p:ph idx="1"/>
          </p:nvPr>
        </p:nvSpPr>
        <p:spPr>
          <a:xfrm>
            <a:off x="684213" y="1628775"/>
            <a:ext cx="4211637" cy="5113338"/>
          </a:xfrm>
        </p:spPr>
        <p:txBody>
          <a:bodyPr/>
          <a:lstStyle/>
          <a:p>
            <a:pPr marL="0" indent="0" eaLnBrk="1" hangingPunct="1">
              <a:lnSpc>
                <a:spcPct val="70000"/>
              </a:lnSpc>
              <a:buFont typeface="Arial" charset="0"/>
              <a:buNone/>
            </a:pPr>
            <a:r>
              <a:rPr lang="fi-FI" sz="2000" smtClean="0"/>
              <a:t>Auto-juna –yhdistettyjen kuljetusten järjestelmässä junanvaunut voidaan kuormata: </a:t>
            </a:r>
          </a:p>
          <a:p>
            <a:pPr marL="0" indent="0" eaLnBrk="1" hangingPunct="1">
              <a:lnSpc>
                <a:spcPct val="70000"/>
              </a:lnSpc>
              <a:buFont typeface="Arial" charset="0"/>
              <a:buNone/>
            </a:pPr>
            <a:endParaRPr lang="fi-FI" sz="1000" smtClean="0"/>
          </a:p>
          <a:p>
            <a:pPr marL="0" indent="0" eaLnBrk="1" hangingPunct="1">
              <a:lnSpc>
                <a:spcPct val="70000"/>
              </a:lnSpc>
            </a:pPr>
            <a:r>
              <a:rPr lang="fi-FI" sz="2000" smtClean="0"/>
              <a:t>Ajoneuvoilla ja perävaunuilla</a:t>
            </a:r>
          </a:p>
          <a:p>
            <a:pPr lvl="1" eaLnBrk="1" hangingPunct="1">
              <a:lnSpc>
                <a:spcPct val="70000"/>
              </a:lnSpc>
              <a:buFontTx/>
              <a:buChar char="-"/>
            </a:pPr>
            <a:r>
              <a:rPr lang="fi-FI" sz="1800" smtClean="0"/>
              <a:t>Kappaletavara</a:t>
            </a:r>
          </a:p>
          <a:p>
            <a:pPr lvl="1" eaLnBrk="1" hangingPunct="1">
              <a:lnSpc>
                <a:spcPct val="70000"/>
              </a:lnSpc>
              <a:buFontTx/>
              <a:buChar char="-"/>
            </a:pPr>
            <a:r>
              <a:rPr lang="fi-FI" sz="1800" smtClean="0"/>
              <a:t>Sellu- ja paperituotteet</a:t>
            </a:r>
          </a:p>
          <a:p>
            <a:pPr lvl="1" eaLnBrk="1" hangingPunct="1">
              <a:lnSpc>
                <a:spcPct val="70000"/>
              </a:lnSpc>
              <a:buFontTx/>
              <a:buChar char="-"/>
            </a:pPr>
            <a:r>
              <a:rPr lang="fi-FI" sz="1800" smtClean="0"/>
              <a:t>Metalli- ja terästuotteet</a:t>
            </a:r>
          </a:p>
          <a:p>
            <a:pPr marL="0" indent="0" eaLnBrk="1" hangingPunct="1">
              <a:lnSpc>
                <a:spcPct val="70000"/>
              </a:lnSpc>
              <a:buFont typeface="Arial" charset="0"/>
              <a:buNone/>
            </a:pPr>
            <a:endParaRPr lang="fi-FI" sz="1000" smtClean="0"/>
          </a:p>
          <a:p>
            <a:pPr marL="0" indent="0" eaLnBrk="1" hangingPunct="1">
              <a:lnSpc>
                <a:spcPct val="70000"/>
              </a:lnSpc>
            </a:pPr>
            <a:r>
              <a:rPr lang="fi-FI" sz="2000" smtClean="0"/>
              <a:t>Vaihtokuormatila</a:t>
            </a:r>
          </a:p>
          <a:p>
            <a:pPr lvl="1" eaLnBrk="1" hangingPunct="1">
              <a:lnSpc>
                <a:spcPct val="70000"/>
              </a:lnSpc>
              <a:buFontTx/>
              <a:buChar char="-"/>
            </a:pPr>
            <a:r>
              <a:rPr lang="fi-FI" sz="1800" smtClean="0"/>
              <a:t>Kappaletavara</a:t>
            </a:r>
          </a:p>
          <a:p>
            <a:pPr marL="0" indent="0" eaLnBrk="1" hangingPunct="1">
              <a:lnSpc>
                <a:spcPct val="70000"/>
              </a:lnSpc>
              <a:buFont typeface="Arial" charset="0"/>
              <a:buNone/>
            </a:pPr>
            <a:endParaRPr lang="fi-FI" sz="1000" smtClean="0"/>
          </a:p>
          <a:p>
            <a:pPr marL="0" indent="0" eaLnBrk="1" hangingPunct="1">
              <a:lnSpc>
                <a:spcPct val="70000"/>
              </a:lnSpc>
            </a:pPr>
            <a:r>
              <a:rPr lang="fi-FI" sz="2000" smtClean="0"/>
              <a:t>Kontti (ISO)</a:t>
            </a:r>
          </a:p>
          <a:p>
            <a:pPr lvl="1" eaLnBrk="1" hangingPunct="1">
              <a:lnSpc>
                <a:spcPct val="70000"/>
              </a:lnSpc>
              <a:buFontTx/>
              <a:buChar char="-"/>
            </a:pPr>
            <a:r>
              <a:rPr lang="fi-FI" sz="1800" smtClean="0"/>
              <a:t>Kappaletavara</a:t>
            </a:r>
          </a:p>
          <a:p>
            <a:pPr lvl="1" eaLnBrk="1" hangingPunct="1">
              <a:lnSpc>
                <a:spcPct val="70000"/>
              </a:lnSpc>
              <a:buFontTx/>
              <a:buChar char="-"/>
            </a:pPr>
            <a:r>
              <a:rPr lang="fi-FI" sz="1800" smtClean="0"/>
              <a:t>Sellu- ja paperituotteet</a:t>
            </a:r>
          </a:p>
          <a:p>
            <a:pPr lvl="1" eaLnBrk="1" hangingPunct="1">
              <a:lnSpc>
                <a:spcPct val="70000"/>
              </a:lnSpc>
              <a:buFontTx/>
              <a:buChar char="-"/>
            </a:pPr>
            <a:r>
              <a:rPr lang="fi-FI" sz="1800" smtClean="0"/>
              <a:t>Metalli- ja terästuotteet</a:t>
            </a:r>
          </a:p>
          <a:p>
            <a:pPr lvl="1" eaLnBrk="1" hangingPunct="1">
              <a:lnSpc>
                <a:spcPct val="70000"/>
              </a:lnSpc>
              <a:buFontTx/>
              <a:buChar char="-"/>
            </a:pPr>
            <a:r>
              <a:rPr lang="fi-FI" sz="1800" smtClean="0"/>
              <a:t>Koneet</a:t>
            </a:r>
          </a:p>
          <a:p>
            <a:pPr lvl="1" eaLnBrk="1" hangingPunct="1">
              <a:lnSpc>
                <a:spcPct val="70000"/>
              </a:lnSpc>
              <a:buFont typeface="Arial" charset="0"/>
              <a:buNone/>
            </a:pPr>
            <a:endParaRPr lang="fi-FI" sz="1000" smtClean="0"/>
          </a:p>
          <a:p>
            <a:pPr marL="0" indent="0" eaLnBrk="1" hangingPunct="1">
              <a:lnSpc>
                <a:spcPct val="70000"/>
              </a:lnSpc>
            </a:pPr>
            <a:r>
              <a:rPr lang="fi-FI" sz="2000" smtClean="0"/>
              <a:t>Avonaiset kontit (ISO)</a:t>
            </a:r>
          </a:p>
          <a:p>
            <a:pPr lvl="1" eaLnBrk="1" hangingPunct="1">
              <a:lnSpc>
                <a:spcPct val="70000"/>
              </a:lnSpc>
              <a:buFontTx/>
              <a:buChar char="-"/>
            </a:pPr>
            <a:r>
              <a:rPr lang="fi-FI" sz="1800" smtClean="0"/>
              <a:t>Koneet</a:t>
            </a:r>
          </a:p>
          <a:p>
            <a:pPr lvl="1" eaLnBrk="1" hangingPunct="1">
              <a:lnSpc>
                <a:spcPct val="70000"/>
              </a:lnSpc>
              <a:buFontTx/>
              <a:buChar char="-"/>
            </a:pPr>
            <a:r>
              <a:rPr lang="fi-FI" sz="1800" smtClean="0"/>
              <a:t>Metalli- ja terästuotteet</a:t>
            </a:r>
          </a:p>
        </p:txBody>
      </p:sp>
      <p:pic>
        <p:nvPicPr>
          <p:cNvPr id="36866" name="Picture 10"/>
          <p:cNvPicPr>
            <a:picLocks noChangeAspect="1" noChangeArrowheads="1"/>
          </p:cNvPicPr>
          <p:nvPr/>
        </p:nvPicPr>
        <p:blipFill>
          <a:blip r:embed="rId3"/>
          <a:srcRect/>
          <a:stretch>
            <a:fillRect/>
          </a:stretch>
        </p:blipFill>
        <p:spPr bwMode="auto">
          <a:xfrm>
            <a:off x="6946900" y="1395413"/>
            <a:ext cx="1863725" cy="1673225"/>
          </a:xfrm>
          <a:prstGeom prst="rect">
            <a:avLst/>
          </a:prstGeom>
          <a:noFill/>
          <a:ln w="9525">
            <a:noFill/>
            <a:miter lim="800000"/>
            <a:headEnd/>
            <a:tailEnd/>
          </a:ln>
        </p:spPr>
      </p:pic>
      <p:pic>
        <p:nvPicPr>
          <p:cNvPr id="36867" name="Kuva 1"/>
          <p:cNvPicPr>
            <a:picLocks noChangeAspect="1"/>
          </p:cNvPicPr>
          <p:nvPr/>
        </p:nvPicPr>
        <p:blipFill>
          <a:blip r:embed="rId4"/>
          <a:srcRect/>
          <a:stretch>
            <a:fillRect/>
          </a:stretch>
        </p:blipFill>
        <p:spPr bwMode="auto">
          <a:xfrm>
            <a:off x="5549900" y="3213100"/>
            <a:ext cx="2794000" cy="1039813"/>
          </a:xfrm>
          <a:prstGeom prst="rect">
            <a:avLst/>
          </a:prstGeom>
          <a:noFill/>
          <a:ln w="9525">
            <a:noFill/>
            <a:miter lim="800000"/>
            <a:headEnd/>
            <a:tailEnd/>
          </a:ln>
        </p:spPr>
      </p:pic>
      <p:pic>
        <p:nvPicPr>
          <p:cNvPr id="36868" name="Kuva 2"/>
          <p:cNvPicPr>
            <a:picLocks noChangeAspect="1"/>
          </p:cNvPicPr>
          <p:nvPr/>
        </p:nvPicPr>
        <p:blipFill>
          <a:blip r:embed="rId5"/>
          <a:srcRect/>
          <a:stretch>
            <a:fillRect/>
          </a:stretch>
        </p:blipFill>
        <p:spPr bwMode="auto">
          <a:xfrm>
            <a:off x="5334000" y="4365625"/>
            <a:ext cx="3227388" cy="1250950"/>
          </a:xfrm>
          <a:prstGeom prst="rect">
            <a:avLst/>
          </a:prstGeom>
          <a:noFill/>
          <a:ln w="9525">
            <a:noFill/>
            <a:miter lim="800000"/>
            <a:headEnd/>
            <a:tailEnd/>
          </a:ln>
        </p:spPr>
      </p:pic>
      <p:pic>
        <p:nvPicPr>
          <p:cNvPr id="36869" name="Picture 13"/>
          <p:cNvPicPr>
            <a:picLocks noChangeAspect="1" noChangeArrowheads="1"/>
          </p:cNvPicPr>
          <p:nvPr/>
        </p:nvPicPr>
        <p:blipFill>
          <a:blip r:embed="rId6"/>
          <a:srcRect/>
          <a:stretch>
            <a:fillRect/>
          </a:stretch>
        </p:blipFill>
        <p:spPr bwMode="auto">
          <a:xfrm>
            <a:off x="4892675" y="1725613"/>
            <a:ext cx="1943100" cy="1343025"/>
          </a:xfrm>
          <a:prstGeom prst="rect">
            <a:avLst/>
          </a:prstGeom>
          <a:noFill/>
          <a:ln w="9525">
            <a:noFill/>
            <a:miter lim="800000"/>
            <a:headEnd/>
            <a:tailEnd/>
          </a:ln>
        </p:spPr>
      </p:pic>
      <p:sp>
        <p:nvSpPr>
          <p:cNvPr id="10" name="Otsikko 1"/>
          <p:cNvSpPr>
            <a:spLocks noGrp="1"/>
          </p:cNvSpPr>
          <p:nvPr>
            <p:ph type="title"/>
          </p:nvPr>
        </p:nvSpPr>
        <p:spPr/>
        <p:txBody>
          <a:bodyPr wrap="square" numCol="1" anchorCtr="0" compatLnSpc="1">
            <a:prstTxWarp prst="textNoShape">
              <a:avLst/>
            </a:prstTxWarp>
          </a:bodyPr>
          <a:lstStyle/>
          <a:p>
            <a:pPr eaLnBrk="1" hangingPunct="1">
              <a:defRPr/>
            </a:pPr>
            <a:r>
              <a:rPr lang="fi-FI" sz="3200" smtClean="0"/>
              <a:t>Kuormanvarmistus rautatiekuljetuksissa </a:t>
            </a:r>
            <a:r>
              <a:rPr lang="en-US" sz="3600" smtClean="0"/>
              <a:t/>
            </a:r>
            <a:br>
              <a:rPr lang="en-US" sz="3600" smtClean="0"/>
            </a:br>
            <a:r>
              <a:rPr lang="fi-FI" sz="2500" b="1" smtClean="0"/>
              <a:t>Tyypillisiä rahdinkuljetusyksiköitä</a:t>
            </a:r>
            <a:r>
              <a:rPr lang="en-US" sz="2500" b="1" smtClean="0"/>
              <a:t> </a:t>
            </a:r>
            <a:r>
              <a:rPr lang="fi-FI" sz="2500" b="1" smtClean="0"/>
              <a:t>ja kuormia</a:t>
            </a:r>
          </a:p>
        </p:txBody>
      </p:sp>
      <p:sp>
        <p:nvSpPr>
          <p:cNvPr id="36871" name="Suorakulmio 1"/>
          <p:cNvSpPr>
            <a:spLocks noChangeArrowheads="1"/>
          </p:cNvSpPr>
          <p:nvPr/>
        </p:nvSpPr>
        <p:spPr bwMode="auto">
          <a:xfrm>
            <a:off x="4100513" y="3059113"/>
            <a:ext cx="2784475" cy="261937"/>
          </a:xfrm>
          <a:prstGeom prst="rect">
            <a:avLst/>
          </a:prstGeom>
          <a:noFill/>
          <a:ln w="9525">
            <a:noFill/>
            <a:miter lim="800000"/>
            <a:headEnd/>
            <a:tailEnd/>
          </a:ln>
        </p:spPr>
        <p:txBody>
          <a:bodyPr wrap="none">
            <a:spAutoFit/>
          </a:bodyPr>
          <a:lstStyle/>
          <a:p>
            <a:pPr algn="ctr"/>
            <a:r>
              <a:rPr lang="fi-FI" sz="1100"/>
              <a:t>http://www.kaupe.fi/vaihtokuormatilat.html</a:t>
            </a:r>
          </a:p>
        </p:txBody>
      </p:sp>
      <p:sp>
        <p:nvSpPr>
          <p:cNvPr id="36872" name="Suorakulmio 2"/>
          <p:cNvSpPr>
            <a:spLocks noChangeArrowheads="1"/>
          </p:cNvSpPr>
          <p:nvPr/>
        </p:nvSpPr>
        <p:spPr bwMode="auto">
          <a:xfrm>
            <a:off x="4464050" y="5641975"/>
            <a:ext cx="4572000" cy="431800"/>
          </a:xfrm>
          <a:prstGeom prst="rect">
            <a:avLst/>
          </a:prstGeom>
          <a:noFill/>
          <a:ln w="9525">
            <a:noFill/>
            <a:miter lim="800000"/>
            <a:headEnd/>
            <a:tailEnd/>
          </a:ln>
        </p:spPr>
        <p:txBody>
          <a:bodyPr>
            <a:spAutoFit/>
          </a:bodyPr>
          <a:lstStyle/>
          <a:p>
            <a:pPr algn="ctr"/>
            <a:r>
              <a:rPr lang="fi-FI" sz="1100"/>
              <a:t>http://www.vrtranspoint.fi/attachments/newfolder_5/65TKmT7Hf/Vaunukuvasto_Kotimaa.pdf</a:t>
            </a:r>
          </a:p>
        </p:txBody>
      </p:sp>
      <p:sp>
        <p:nvSpPr>
          <p:cNvPr id="36873" name="textruta 5"/>
          <p:cNvSpPr txBox="1">
            <a:spLocks noChangeArrowheads="1"/>
          </p:cNvSpPr>
          <p:nvPr/>
        </p:nvSpPr>
        <p:spPr bwMode="auto">
          <a:xfrm>
            <a:off x="6700838" y="198438"/>
            <a:ext cx="2212975" cy="306387"/>
          </a:xfrm>
          <a:prstGeom prst="rect">
            <a:avLst/>
          </a:prstGeom>
          <a:noFill/>
          <a:ln w="9525">
            <a:noFill/>
            <a:miter lim="800000"/>
            <a:headEnd/>
            <a:tailEnd/>
          </a:ln>
        </p:spPr>
        <p:txBody>
          <a:bodyPr>
            <a:spAutoFit/>
          </a:bodyPr>
          <a:lstStyle/>
          <a:p>
            <a:pPr algn="ctr"/>
            <a:r>
              <a:rPr lang="fi-FI" sz="1400">
                <a:solidFill>
                  <a:schemeClr val="tx2"/>
                </a:solidFill>
              </a:rPr>
              <a:t>Rautatiekuljetus dia </a:t>
            </a:r>
            <a:fld id="{4F8DE5B1-B828-45EA-85ED-DA9CA7BB3477}" type="slidenum">
              <a:rPr lang="fi-FI" sz="1400">
                <a:solidFill>
                  <a:schemeClr val="tx2"/>
                </a:solidFill>
              </a:rPr>
              <a:pPr algn="ctr"/>
              <a:t>6</a:t>
            </a:fld>
            <a:endParaRPr lang="fi-FI" sz="1400">
              <a:solidFill>
                <a:schemeClr val="tx2"/>
              </a:solid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4"/>
          <p:cNvSpPr>
            <a:spLocks noGrp="1"/>
          </p:cNvSpPr>
          <p:nvPr>
            <p:ph idx="1"/>
          </p:nvPr>
        </p:nvSpPr>
        <p:spPr>
          <a:xfrm>
            <a:off x="514350" y="1679575"/>
            <a:ext cx="5180013" cy="4486275"/>
          </a:xfrm>
        </p:spPr>
        <p:txBody>
          <a:bodyPr/>
          <a:lstStyle/>
          <a:p>
            <a:pPr eaLnBrk="1" hangingPunct="1">
              <a:buFont typeface="Arial" charset="0"/>
              <a:buNone/>
            </a:pPr>
            <a:r>
              <a:rPr lang="fi-FI" sz="1800" dirty="0" smtClean="0"/>
              <a:t>	ISO standardin mukaan valmistettujen rahtikonttien ominaisuuksia ovat: </a:t>
            </a:r>
          </a:p>
          <a:p>
            <a:pPr eaLnBrk="1" hangingPunct="1">
              <a:buFont typeface="Arial" charset="0"/>
              <a:buNone/>
            </a:pPr>
            <a:endParaRPr lang="fi-FI" sz="1000" dirty="0" smtClean="0"/>
          </a:p>
          <a:p>
            <a:pPr eaLnBrk="1" hangingPunct="1">
              <a:buFont typeface="Arial" charset="0"/>
              <a:buNone/>
            </a:pPr>
            <a:r>
              <a:rPr lang="fi-FI" sz="1800" dirty="0" smtClean="0"/>
              <a:t>+ Luja rakenne mahdollistaa kuorman tukemisen sekä sivu- että päätyseiniin. </a:t>
            </a:r>
          </a:p>
          <a:p>
            <a:pPr eaLnBrk="1" hangingPunct="1">
              <a:buFont typeface="Arial" charset="0"/>
              <a:buNone/>
            </a:pPr>
            <a:r>
              <a:rPr lang="fi-FI" sz="1800" dirty="0" smtClean="0"/>
              <a:t>+ Kontteja voidaan kuormata päällekkäin</a:t>
            </a:r>
          </a:p>
          <a:p>
            <a:pPr eaLnBrk="1" hangingPunct="1">
              <a:buFont typeface="Arial" charset="0"/>
              <a:buNone/>
            </a:pPr>
            <a:r>
              <a:rPr lang="fi-FI" sz="1800" dirty="0" smtClean="0"/>
              <a:t>+ Hyvin yleinen kuorman kuljetusväline</a:t>
            </a:r>
          </a:p>
          <a:p>
            <a:pPr eaLnBrk="1" hangingPunct="1">
              <a:buFont typeface="Arial" charset="0"/>
              <a:buNone/>
            </a:pPr>
            <a:r>
              <a:rPr lang="fi-FI" sz="1800" dirty="0" smtClean="0"/>
              <a:t>+ Sopii monenlaisen kuorman kuljetukseen</a:t>
            </a:r>
          </a:p>
          <a:p>
            <a:pPr eaLnBrk="1" hangingPunct="1">
              <a:buFont typeface="Arial" charset="0"/>
              <a:buNone/>
            </a:pPr>
            <a:r>
              <a:rPr lang="fi-FI" sz="1800" dirty="0" smtClean="0"/>
              <a:t>- Kontin sidontapisteet eivät kestä suurta rasitusta </a:t>
            </a:r>
          </a:p>
          <a:p>
            <a:pPr eaLnBrk="1" hangingPunct="1">
              <a:buFont typeface="Arial" charset="0"/>
              <a:buNone/>
            </a:pPr>
            <a:r>
              <a:rPr lang="fi-FI" sz="1800" dirty="0" smtClean="0"/>
              <a:t>- </a:t>
            </a:r>
            <a:r>
              <a:rPr lang="fi-FI" sz="1800" dirty="0" err="1" smtClean="0"/>
              <a:t>EURO-lavat</a:t>
            </a:r>
            <a:r>
              <a:rPr lang="fi-FI" sz="1800" dirty="0" smtClean="0"/>
              <a:t> sopivat huonosti </a:t>
            </a:r>
          </a:p>
        </p:txBody>
      </p:sp>
      <p:pic>
        <p:nvPicPr>
          <p:cNvPr id="38914" name="Picture 12"/>
          <p:cNvPicPr>
            <a:picLocks noChangeAspect="1" noChangeArrowheads="1"/>
          </p:cNvPicPr>
          <p:nvPr/>
        </p:nvPicPr>
        <p:blipFill>
          <a:blip r:embed="rId3"/>
          <a:srcRect/>
          <a:stretch>
            <a:fillRect/>
          </a:stretch>
        </p:blipFill>
        <p:spPr bwMode="auto">
          <a:xfrm>
            <a:off x="5684838" y="3978275"/>
            <a:ext cx="3121025" cy="1931988"/>
          </a:xfrm>
          <a:prstGeom prst="rect">
            <a:avLst/>
          </a:prstGeom>
          <a:noFill/>
          <a:ln w="9525">
            <a:noFill/>
            <a:miter lim="800000"/>
            <a:headEnd/>
            <a:tailEnd/>
          </a:ln>
        </p:spPr>
      </p:pic>
      <p:pic>
        <p:nvPicPr>
          <p:cNvPr id="38915" name="Picture 2"/>
          <p:cNvPicPr>
            <a:picLocks noChangeAspect="1" noChangeArrowheads="1"/>
          </p:cNvPicPr>
          <p:nvPr/>
        </p:nvPicPr>
        <p:blipFill>
          <a:blip r:embed="rId4"/>
          <a:srcRect/>
          <a:stretch>
            <a:fillRect/>
          </a:stretch>
        </p:blipFill>
        <p:spPr bwMode="auto">
          <a:xfrm>
            <a:off x="5783263" y="1816100"/>
            <a:ext cx="3022600" cy="1946275"/>
          </a:xfrm>
          <a:prstGeom prst="rect">
            <a:avLst/>
          </a:prstGeom>
          <a:noFill/>
          <a:ln w="25400">
            <a:solidFill>
              <a:srgbClr val="000080"/>
            </a:solidFill>
            <a:miter lim="800000"/>
            <a:headEnd type="none" w="sm" len="sm"/>
            <a:tailEnd type="none" w="sm" len="sm"/>
          </a:ln>
        </p:spPr>
      </p:pic>
      <p:sp>
        <p:nvSpPr>
          <p:cNvPr id="9" name="Otsikko 1"/>
          <p:cNvSpPr>
            <a:spLocks noGrp="1"/>
          </p:cNvSpPr>
          <p:nvPr>
            <p:ph type="title"/>
          </p:nvPr>
        </p:nvSpPr>
        <p:spPr/>
        <p:txBody>
          <a:bodyPr wrap="square" numCol="1" anchorCtr="0" compatLnSpc="1">
            <a:prstTxWarp prst="textNoShape">
              <a:avLst/>
            </a:prstTxWarp>
          </a:bodyPr>
          <a:lstStyle/>
          <a:p>
            <a:pPr eaLnBrk="1" hangingPunct="1">
              <a:defRPr/>
            </a:pPr>
            <a:r>
              <a:rPr lang="fi-FI" sz="3200" smtClean="0"/>
              <a:t>Kuormanvarmistus rautatiekuljetuksissa </a:t>
            </a:r>
            <a:r>
              <a:rPr lang="en-US" sz="3600" smtClean="0"/>
              <a:t/>
            </a:r>
            <a:br>
              <a:rPr lang="en-US" sz="3600" smtClean="0"/>
            </a:br>
            <a:r>
              <a:rPr lang="fi-FI" sz="2500" b="1" smtClean="0"/>
              <a:t>Rahdinkuljetusyksiköitä – rahtikontti</a:t>
            </a:r>
          </a:p>
        </p:txBody>
      </p:sp>
      <p:sp>
        <p:nvSpPr>
          <p:cNvPr id="38917" name="textruta 5"/>
          <p:cNvSpPr txBox="1">
            <a:spLocks noChangeArrowheads="1"/>
          </p:cNvSpPr>
          <p:nvPr/>
        </p:nvSpPr>
        <p:spPr bwMode="auto">
          <a:xfrm>
            <a:off x="6715125" y="211138"/>
            <a:ext cx="2211388" cy="307975"/>
          </a:xfrm>
          <a:prstGeom prst="rect">
            <a:avLst/>
          </a:prstGeom>
          <a:noFill/>
          <a:ln w="9525">
            <a:noFill/>
            <a:miter lim="800000"/>
            <a:headEnd/>
            <a:tailEnd/>
          </a:ln>
        </p:spPr>
        <p:txBody>
          <a:bodyPr>
            <a:spAutoFit/>
          </a:bodyPr>
          <a:lstStyle/>
          <a:p>
            <a:pPr algn="ctr"/>
            <a:r>
              <a:rPr lang="fi-FI" sz="1400">
                <a:solidFill>
                  <a:schemeClr val="tx2"/>
                </a:solidFill>
              </a:rPr>
              <a:t>Rautatiekuljetus dia </a:t>
            </a:r>
            <a:fld id="{A2718CD1-6444-4F1D-AB1A-D938A46E8452}" type="slidenum">
              <a:rPr lang="fi-FI" sz="1400">
                <a:solidFill>
                  <a:schemeClr val="tx2"/>
                </a:solidFill>
              </a:rPr>
              <a:pPr algn="ctr"/>
              <a:t>7</a:t>
            </a:fld>
            <a:endParaRPr lang="fi-FI" sz="1400">
              <a:solidFill>
                <a:schemeClr val="tx2"/>
              </a:solidFil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ekstiruutu 9"/>
          <p:cNvSpPr txBox="1">
            <a:spLocks noChangeArrowheads="1"/>
          </p:cNvSpPr>
          <p:nvPr/>
        </p:nvSpPr>
        <p:spPr bwMode="auto">
          <a:xfrm>
            <a:off x="5045075" y="3130550"/>
            <a:ext cx="774700" cy="338138"/>
          </a:xfrm>
          <a:prstGeom prst="rect">
            <a:avLst/>
          </a:prstGeom>
          <a:noFill/>
          <a:ln w="9525">
            <a:noFill/>
            <a:miter lim="800000"/>
            <a:headEnd/>
            <a:tailEnd/>
          </a:ln>
        </p:spPr>
        <p:txBody>
          <a:bodyPr>
            <a:spAutoFit/>
          </a:bodyPr>
          <a:lstStyle/>
          <a:p>
            <a:r>
              <a:rPr lang="fi-FI" sz="1600"/>
              <a:t>Jalka</a:t>
            </a:r>
          </a:p>
        </p:txBody>
      </p:sp>
      <p:sp>
        <p:nvSpPr>
          <p:cNvPr id="40962" name="Rectangle 4"/>
          <p:cNvSpPr>
            <a:spLocks noGrp="1"/>
          </p:cNvSpPr>
          <p:nvPr>
            <p:ph idx="1"/>
          </p:nvPr>
        </p:nvSpPr>
        <p:spPr>
          <a:xfrm>
            <a:off x="500063" y="2074863"/>
            <a:ext cx="4678362" cy="4343190"/>
          </a:xfrm>
        </p:spPr>
        <p:txBody>
          <a:bodyPr/>
          <a:lstStyle/>
          <a:p>
            <a:pPr marL="0" indent="0">
              <a:buFont typeface="Arial" charset="0"/>
              <a:buNone/>
            </a:pPr>
            <a:r>
              <a:rPr lang="fi-FI" sz="1800" dirty="0" smtClean="0"/>
              <a:t>Myös vaihtokuormatilat ovat standardoituja rahdinkuljetusyksiköitä (Standardi EN 283)</a:t>
            </a:r>
          </a:p>
          <a:p>
            <a:pPr marL="0" indent="0"/>
            <a:endParaRPr lang="fi-FI" sz="1800" dirty="0" smtClean="0"/>
          </a:p>
          <a:p>
            <a:pPr marL="0" indent="0" eaLnBrk="1" hangingPunct="1">
              <a:buFont typeface="Arial" charset="0"/>
              <a:buNone/>
            </a:pPr>
            <a:r>
              <a:rPr lang="fi-FI" sz="1800" dirty="0" smtClean="0"/>
              <a:t>+ Sopii hyvin sekä maantieajoneuvoihin että junanvainuihin </a:t>
            </a:r>
            <a:r>
              <a:rPr lang="en-US" sz="1800" dirty="0" smtClean="0"/>
              <a:t> </a:t>
            </a:r>
          </a:p>
          <a:p>
            <a:pPr marL="0" indent="0" eaLnBrk="1" hangingPunct="1">
              <a:buFont typeface="Arial" charset="0"/>
              <a:buNone/>
            </a:pPr>
            <a:r>
              <a:rPr lang="en-US" sz="1800" dirty="0" smtClean="0"/>
              <a:t>+ </a:t>
            </a:r>
            <a:r>
              <a:rPr lang="fi-FI" sz="1800" dirty="0" smtClean="0"/>
              <a:t>yksinkertainen rakenne ja edullinen  </a:t>
            </a:r>
          </a:p>
          <a:p>
            <a:pPr marL="0" indent="0" eaLnBrk="1" hangingPunct="1">
              <a:buFont typeface="Arial" charset="0"/>
              <a:buNone/>
            </a:pPr>
            <a:r>
              <a:rPr lang="fi-FI" sz="1800" dirty="0" smtClean="0"/>
              <a:t>+ hyvin yleinen rahdinkuljetusyksikkö</a:t>
            </a:r>
            <a:r>
              <a:rPr lang="en-US" sz="1800" dirty="0" smtClean="0"/>
              <a:t> </a:t>
            </a:r>
            <a:r>
              <a:rPr lang="fi-FI" sz="1800" dirty="0" smtClean="0"/>
              <a:t>maantiekuljetuksissa ja </a:t>
            </a:r>
            <a:r>
              <a:rPr lang="fi-FI" sz="1800" dirty="0" err="1" smtClean="0"/>
              <a:t>Keski</a:t>
            </a:r>
            <a:r>
              <a:rPr lang="fi-FI" sz="1800" dirty="0" smtClean="0"/>
              <a:t>-Euroopassa auto-juna –kuljetusjärjestelmässä </a:t>
            </a:r>
            <a:endParaRPr lang="fi-FI" sz="1800" dirty="0" smtClean="0"/>
          </a:p>
          <a:p>
            <a:pPr marL="0" indent="0" eaLnBrk="1" hangingPunct="1">
              <a:buFont typeface="Arial" charset="0"/>
              <a:buNone/>
            </a:pPr>
            <a:r>
              <a:rPr lang="fi-FI" sz="1800" dirty="0" smtClean="0"/>
              <a:t>+ EURO-lava sopii hyvin vaihtokuormatilaan</a:t>
            </a:r>
            <a:endParaRPr lang="fi-FI" sz="1800" dirty="0" smtClean="0"/>
          </a:p>
          <a:p>
            <a:pPr eaLnBrk="1" hangingPunct="1">
              <a:buFontTx/>
              <a:buChar char="-"/>
            </a:pPr>
            <a:r>
              <a:rPr lang="fi-FI" sz="1800" dirty="0" smtClean="0"/>
              <a:t>Rakenteen </a:t>
            </a:r>
            <a:r>
              <a:rPr lang="fi-FI" sz="1800" dirty="0" smtClean="0"/>
              <a:t>kestävyys ei ole yhtä hyvä kuin kontissa </a:t>
            </a:r>
            <a:endParaRPr lang="fi-FI" sz="1800" dirty="0" smtClean="0"/>
          </a:p>
          <a:p>
            <a:pPr eaLnBrk="1" hangingPunct="1">
              <a:buFontTx/>
              <a:buChar char="-"/>
            </a:pPr>
            <a:r>
              <a:rPr lang="fi-FI" sz="1800" dirty="0" smtClean="0"/>
              <a:t>Vaihtokuormatilaa ei hyväksytä Euroopan ulkopuolella</a:t>
            </a:r>
            <a:endParaRPr lang="fi-FI" sz="1800" dirty="0" smtClean="0"/>
          </a:p>
        </p:txBody>
      </p:sp>
      <p:pic>
        <p:nvPicPr>
          <p:cNvPr id="40963" name="Picture 2"/>
          <p:cNvPicPr>
            <a:picLocks noChangeAspect="1" noChangeArrowheads="1"/>
          </p:cNvPicPr>
          <p:nvPr/>
        </p:nvPicPr>
        <p:blipFill>
          <a:blip r:embed="rId3"/>
          <a:srcRect/>
          <a:stretch>
            <a:fillRect/>
          </a:stretch>
        </p:blipFill>
        <p:spPr bwMode="auto">
          <a:xfrm>
            <a:off x="5667375" y="1360488"/>
            <a:ext cx="3078163" cy="2174875"/>
          </a:xfrm>
          <a:prstGeom prst="rect">
            <a:avLst/>
          </a:prstGeom>
          <a:noFill/>
          <a:ln w="9525">
            <a:noFill/>
            <a:miter lim="800000"/>
            <a:headEnd/>
            <a:tailEnd/>
          </a:ln>
        </p:spPr>
      </p:pic>
      <p:sp>
        <p:nvSpPr>
          <p:cNvPr id="40964" name="Tekstiruutu 1"/>
          <p:cNvSpPr txBox="1">
            <a:spLocks noChangeArrowheads="1"/>
          </p:cNvSpPr>
          <p:nvPr/>
        </p:nvSpPr>
        <p:spPr bwMode="auto">
          <a:xfrm>
            <a:off x="5499100" y="3552825"/>
            <a:ext cx="2344738" cy="304800"/>
          </a:xfrm>
          <a:prstGeom prst="rect">
            <a:avLst/>
          </a:prstGeom>
          <a:noFill/>
          <a:ln w="9525">
            <a:noFill/>
            <a:miter lim="800000"/>
            <a:headEnd/>
            <a:tailEnd/>
          </a:ln>
        </p:spPr>
        <p:txBody>
          <a:bodyPr>
            <a:spAutoFit/>
          </a:bodyPr>
          <a:lstStyle/>
          <a:p>
            <a:r>
              <a:rPr lang="fi-FI" sz="1400"/>
              <a:t>Trukin haarukkapihtien urat</a:t>
            </a:r>
          </a:p>
        </p:txBody>
      </p:sp>
      <p:sp>
        <p:nvSpPr>
          <p:cNvPr id="40965" name="Tekstiruutu 10"/>
          <p:cNvSpPr txBox="1">
            <a:spLocks noChangeArrowheads="1"/>
          </p:cNvSpPr>
          <p:nvPr/>
        </p:nvSpPr>
        <p:spPr bwMode="auto">
          <a:xfrm>
            <a:off x="7624763" y="3290888"/>
            <a:ext cx="954087" cy="304800"/>
          </a:xfrm>
          <a:prstGeom prst="rect">
            <a:avLst/>
          </a:prstGeom>
          <a:noFill/>
          <a:ln w="9525">
            <a:noFill/>
            <a:miter lim="800000"/>
            <a:headEnd/>
            <a:tailEnd/>
          </a:ln>
        </p:spPr>
        <p:txBody>
          <a:bodyPr>
            <a:spAutoFit/>
          </a:bodyPr>
          <a:lstStyle/>
          <a:p>
            <a:r>
              <a:rPr lang="fi-FI" sz="1400"/>
              <a:t>Valutuki</a:t>
            </a:r>
          </a:p>
        </p:txBody>
      </p:sp>
      <p:cxnSp>
        <p:nvCxnSpPr>
          <p:cNvPr id="5" name="Suora yhdysviiva 4"/>
          <p:cNvCxnSpPr/>
          <p:nvPr/>
        </p:nvCxnSpPr>
        <p:spPr>
          <a:xfrm>
            <a:off x="7499350" y="2800350"/>
            <a:ext cx="269875" cy="349250"/>
          </a:xfrm>
          <a:prstGeom prst="line">
            <a:avLst/>
          </a:prstGeom>
        </p:spPr>
        <p:style>
          <a:lnRef idx="1">
            <a:schemeClr val="accent1"/>
          </a:lnRef>
          <a:fillRef idx="0">
            <a:schemeClr val="accent1"/>
          </a:fillRef>
          <a:effectRef idx="0">
            <a:schemeClr val="accent1"/>
          </a:effectRef>
          <a:fontRef idx="minor">
            <a:schemeClr val="tx1"/>
          </a:fontRef>
        </p:style>
      </p:cxnSp>
      <p:sp>
        <p:nvSpPr>
          <p:cNvPr id="40967" name="Tekstiruutu 13"/>
          <p:cNvSpPr txBox="1">
            <a:spLocks noChangeArrowheads="1"/>
          </p:cNvSpPr>
          <p:nvPr/>
        </p:nvSpPr>
        <p:spPr bwMode="auto">
          <a:xfrm>
            <a:off x="5499100" y="3827463"/>
            <a:ext cx="3375025" cy="396875"/>
          </a:xfrm>
          <a:prstGeom prst="rect">
            <a:avLst/>
          </a:prstGeom>
          <a:noFill/>
          <a:ln w="9525">
            <a:noFill/>
            <a:miter lim="800000"/>
            <a:headEnd/>
            <a:tailEnd/>
          </a:ln>
        </p:spPr>
        <p:txBody>
          <a:bodyPr>
            <a:spAutoFit/>
          </a:bodyPr>
          <a:lstStyle/>
          <a:p>
            <a:r>
              <a:rPr lang="fi-FI" sz="1000"/>
              <a:t>Lähde: Marc Wiltzius–Fastening expert www.arrimage-charges.com presentation in http://www.uic.org/</a:t>
            </a:r>
          </a:p>
        </p:txBody>
      </p:sp>
      <p:sp>
        <p:nvSpPr>
          <p:cNvPr id="12" name="Otsikko 1"/>
          <p:cNvSpPr>
            <a:spLocks noGrp="1"/>
          </p:cNvSpPr>
          <p:nvPr>
            <p:ph type="title"/>
          </p:nvPr>
        </p:nvSpPr>
        <p:spPr/>
        <p:txBody>
          <a:bodyPr wrap="square" numCol="1" anchorCtr="0" compatLnSpc="1">
            <a:prstTxWarp prst="textNoShape">
              <a:avLst/>
            </a:prstTxWarp>
          </a:bodyPr>
          <a:lstStyle/>
          <a:p>
            <a:pPr eaLnBrk="1" hangingPunct="1">
              <a:defRPr/>
            </a:pPr>
            <a:r>
              <a:rPr lang="fi-FI" sz="3200" smtClean="0"/>
              <a:t>Kuormanvarmistus rautatiekuljetuksissa </a:t>
            </a:r>
            <a:r>
              <a:rPr lang="en-US" sz="3600" smtClean="0"/>
              <a:t/>
            </a:r>
            <a:br>
              <a:rPr lang="en-US" sz="3600" smtClean="0"/>
            </a:br>
            <a:r>
              <a:rPr lang="fi-FI" sz="2500" b="1" smtClean="0"/>
              <a:t>Rahdinkuljetusyksiköitä – vaihtokuormatila</a:t>
            </a:r>
          </a:p>
        </p:txBody>
      </p:sp>
      <p:pic>
        <p:nvPicPr>
          <p:cNvPr id="40969" name="Picture 11"/>
          <p:cNvPicPr>
            <a:picLocks noChangeAspect="1" noChangeArrowheads="1"/>
          </p:cNvPicPr>
          <p:nvPr/>
        </p:nvPicPr>
        <p:blipFill>
          <a:blip r:embed="rId4"/>
          <a:srcRect/>
          <a:stretch>
            <a:fillRect/>
          </a:stretch>
        </p:blipFill>
        <p:spPr bwMode="auto">
          <a:xfrm>
            <a:off x="5932488" y="4275138"/>
            <a:ext cx="2449512" cy="1593850"/>
          </a:xfrm>
          <a:prstGeom prst="rect">
            <a:avLst/>
          </a:prstGeom>
          <a:noFill/>
          <a:ln w="9525">
            <a:noFill/>
            <a:miter lim="800000"/>
            <a:headEnd/>
            <a:tailEnd/>
          </a:ln>
        </p:spPr>
      </p:pic>
      <p:sp>
        <p:nvSpPr>
          <p:cNvPr id="40970" name="Suorakulmio 3"/>
          <p:cNvSpPr>
            <a:spLocks noChangeArrowheads="1"/>
          </p:cNvSpPr>
          <p:nvPr/>
        </p:nvSpPr>
        <p:spPr bwMode="auto">
          <a:xfrm>
            <a:off x="4943475" y="5840413"/>
            <a:ext cx="3848100" cy="396875"/>
          </a:xfrm>
          <a:prstGeom prst="rect">
            <a:avLst/>
          </a:prstGeom>
          <a:noFill/>
          <a:ln w="9525">
            <a:noFill/>
            <a:miter lim="800000"/>
            <a:headEnd/>
            <a:tailEnd/>
          </a:ln>
        </p:spPr>
        <p:txBody>
          <a:bodyPr>
            <a:spAutoFit/>
          </a:bodyPr>
          <a:lstStyle/>
          <a:p>
            <a:pPr algn="ctr"/>
            <a:r>
              <a:rPr lang="fi-FI" sz="1000"/>
              <a:t>Lähde: http://www.tes.bam.de/en/regelwerke/</a:t>
            </a:r>
          </a:p>
          <a:p>
            <a:pPr algn="ctr"/>
            <a:r>
              <a:rPr lang="fi-FI" sz="1000"/>
              <a:t>ladungssicherung/index.htm</a:t>
            </a:r>
          </a:p>
        </p:txBody>
      </p:sp>
      <p:sp>
        <p:nvSpPr>
          <p:cNvPr id="40971" name="textruta 5"/>
          <p:cNvSpPr txBox="1">
            <a:spLocks noChangeArrowheads="1"/>
          </p:cNvSpPr>
          <p:nvPr/>
        </p:nvSpPr>
        <p:spPr bwMode="auto">
          <a:xfrm>
            <a:off x="6659563" y="169863"/>
            <a:ext cx="2212975" cy="307975"/>
          </a:xfrm>
          <a:prstGeom prst="rect">
            <a:avLst/>
          </a:prstGeom>
          <a:noFill/>
          <a:ln w="9525">
            <a:noFill/>
            <a:miter lim="800000"/>
            <a:headEnd/>
            <a:tailEnd/>
          </a:ln>
        </p:spPr>
        <p:txBody>
          <a:bodyPr>
            <a:spAutoFit/>
          </a:bodyPr>
          <a:lstStyle/>
          <a:p>
            <a:pPr algn="ctr"/>
            <a:r>
              <a:rPr lang="fi-FI" sz="1400">
                <a:solidFill>
                  <a:schemeClr val="tx2"/>
                </a:solidFill>
              </a:rPr>
              <a:t>Rautatiekuljetus dia </a:t>
            </a:r>
            <a:fld id="{3B065CCA-62B5-47A1-88F0-7E6D7FC74EE2}" type="slidenum">
              <a:rPr lang="fi-FI" sz="1400">
                <a:solidFill>
                  <a:schemeClr val="tx2"/>
                </a:solidFill>
              </a:rPr>
              <a:pPr algn="ctr"/>
              <a:t>8</a:t>
            </a:fld>
            <a:endParaRPr lang="fi-FI" sz="1400">
              <a:solidFill>
                <a:schemeClr val="tx2"/>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4"/>
          <p:cNvSpPr>
            <a:spLocks noGrp="1"/>
          </p:cNvSpPr>
          <p:nvPr>
            <p:ph idx="1"/>
          </p:nvPr>
        </p:nvSpPr>
        <p:spPr>
          <a:xfrm>
            <a:off x="176213" y="1700213"/>
            <a:ext cx="4678362" cy="3455987"/>
          </a:xfrm>
        </p:spPr>
        <p:txBody>
          <a:bodyPr/>
          <a:lstStyle/>
          <a:p>
            <a:pPr marL="0" indent="0">
              <a:buFont typeface="Arial" charset="0"/>
              <a:buNone/>
            </a:pPr>
            <a:r>
              <a:rPr lang="fi-FI" sz="1800" smtClean="0"/>
              <a:t>ISO-standardin mukaisten avokonttien ominaisuuksia ovat:</a:t>
            </a:r>
          </a:p>
          <a:p>
            <a:pPr marL="0" indent="0"/>
            <a:endParaRPr lang="fi-FI" sz="1800" smtClean="0"/>
          </a:p>
          <a:p>
            <a:pPr marL="0" indent="0" eaLnBrk="1" hangingPunct="1">
              <a:buFont typeface="Arial" charset="0"/>
              <a:buNone/>
            </a:pPr>
            <a:r>
              <a:rPr lang="fi-FI" sz="1800" smtClean="0"/>
              <a:t>+ sopivat painavien, ylipitkien ja ylikorkeiden kuormien kuljetukseen</a:t>
            </a:r>
            <a:endParaRPr lang="en-US" sz="1800" smtClean="0"/>
          </a:p>
          <a:p>
            <a:pPr marL="0" indent="0" eaLnBrk="1" hangingPunct="1">
              <a:buFont typeface="Arial" charset="0"/>
              <a:buNone/>
            </a:pPr>
            <a:r>
              <a:rPr lang="en-US" sz="1800" smtClean="0"/>
              <a:t>+ </a:t>
            </a:r>
            <a:r>
              <a:rPr lang="fi-FI" sz="1800" smtClean="0"/>
              <a:t>yksinkertainen rakenne</a:t>
            </a:r>
          </a:p>
          <a:p>
            <a:pPr marL="0" indent="0" eaLnBrk="1" hangingPunct="1">
              <a:buFont typeface="Arial" charset="0"/>
              <a:buNone/>
            </a:pPr>
            <a:r>
              <a:rPr lang="fi-FI" sz="1800" smtClean="0"/>
              <a:t>+ käytetään laajasti maantiekuljetuksessa, auto-juna- sekä auto-laiva kuljetusjärjestelmissä </a:t>
            </a:r>
          </a:p>
          <a:p>
            <a:pPr marL="0" indent="0" eaLnBrk="1" hangingPunct="1">
              <a:buFont typeface="Arial" charset="0"/>
              <a:buNone/>
            </a:pPr>
            <a:r>
              <a:rPr lang="en-US" sz="1800" smtClean="0"/>
              <a:t>+ </a:t>
            </a:r>
            <a:r>
              <a:rPr lang="fi-FI" sz="1800" smtClean="0"/>
              <a:t>kuorma on helppo varmistaa käytettävissä olevilla varmistusmenetelmillä</a:t>
            </a:r>
          </a:p>
          <a:p>
            <a:pPr marL="0" indent="0">
              <a:buFontTx/>
              <a:buNone/>
            </a:pPr>
            <a:r>
              <a:rPr lang="fi-FI" sz="1800" smtClean="0"/>
              <a:t>+ kiinnityspisteiden sallittu kuorma vähintään 5 tonnia</a:t>
            </a:r>
            <a:r>
              <a:rPr lang="fi-FI" sz="2000" smtClean="0"/>
              <a:t> </a:t>
            </a:r>
          </a:p>
          <a:p>
            <a:pPr marL="0" indent="0" eaLnBrk="1" hangingPunct="1">
              <a:buFont typeface="Arial" charset="0"/>
              <a:buNone/>
            </a:pPr>
            <a:endParaRPr lang="fi-FI" sz="1800" smtClean="0"/>
          </a:p>
        </p:txBody>
      </p:sp>
      <p:sp>
        <p:nvSpPr>
          <p:cNvPr id="43010" name="Tekstiruutu 13"/>
          <p:cNvSpPr txBox="1">
            <a:spLocks noChangeArrowheads="1"/>
          </p:cNvSpPr>
          <p:nvPr/>
        </p:nvSpPr>
        <p:spPr bwMode="auto">
          <a:xfrm>
            <a:off x="5661025" y="3213100"/>
            <a:ext cx="3375025" cy="396875"/>
          </a:xfrm>
          <a:prstGeom prst="rect">
            <a:avLst/>
          </a:prstGeom>
          <a:noFill/>
          <a:ln w="9525">
            <a:noFill/>
            <a:miter lim="800000"/>
            <a:headEnd/>
            <a:tailEnd/>
          </a:ln>
        </p:spPr>
        <p:txBody>
          <a:bodyPr>
            <a:spAutoFit/>
          </a:bodyPr>
          <a:lstStyle/>
          <a:p>
            <a:r>
              <a:rPr lang="en-US" sz="1000"/>
              <a:t>Lähde: Marc Wiltzius–Fastening expert www.arrimage-charges.com presentation in http://www.uic.org/</a:t>
            </a:r>
          </a:p>
        </p:txBody>
      </p:sp>
      <p:pic>
        <p:nvPicPr>
          <p:cNvPr id="43011" name="Picture 2"/>
          <p:cNvPicPr>
            <a:picLocks noChangeAspect="1" noChangeArrowheads="1"/>
          </p:cNvPicPr>
          <p:nvPr/>
        </p:nvPicPr>
        <p:blipFill>
          <a:blip r:embed="rId3"/>
          <a:srcRect/>
          <a:stretch>
            <a:fillRect/>
          </a:stretch>
        </p:blipFill>
        <p:spPr bwMode="auto">
          <a:xfrm>
            <a:off x="5730875" y="1557338"/>
            <a:ext cx="3065463" cy="1655762"/>
          </a:xfrm>
          <a:prstGeom prst="rect">
            <a:avLst/>
          </a:prstGeom>
          <a:noFill/>
          <a:ln w="9525">
            <a:noFill/>
            <a:miter lim="800000"/>
            <a:headEnd/>
            <a:tailEnd/>
          </a:ln>
        </p:spPr>
      </p:pic>
      <p:pic>
        <p:nvPicPr>
          <p:cNvPr id="43012" name="Kuva 1"/>
          <p:cNvPicPr>
            <a:picLocks noChangeAspect="1"/>
          </p:cNvPicPr>
          <p:nvPr/>
        </p:nvPicPr>
        <p:blipFill>
          <a:blip r:embed="rId4"/>
          <a:srcRect/>
          <a:stretch>
            <a:fillRect/>
          </a:stretch>
        </p:blipFill>
        <p:spPr bwMode="auto">
          <a:xfrm>
            <a:off x="5967413" y="3716338"/>
            <a:ext cx="2592387" cy="1944687"/>
          </a:xfrm>
          <a:prstGeom prst="rect">
            <a:avLst/>
          </a:prstGeom>
          <a:noFill/>
          <a:ln w="9525">
            <a:noFill/>
            <a:miter lim="800000"/>
            <a:headEnd/>
            <a:tailEnd/>
          </a:ln>
        </p:spPr>
      </p:pic>
      <p:sp>
        <p:nvSpPr>
          <p:cNvPr id="43013" name="Suorakulmio 2"/>
          <p:cNvSpPr>
            <a:spLocks noChangeArrowheads="1"/>
          </p:cNvSpPr>
          <p:nvPr/>
        </p:nvSpPr>
        <p:spPr bwMode="auto">
          <a:xfrm>
            <a:off x="5938838" y="5661025"/>
            <a:ext cx="2736850" cy="400050"/>
          </a:xfrm>
          <a:prstGeom prst="rect">
            <a:avLst/>
          </a:prstGeom>
          <a:noFill/>
          <a:ln w="9525">
            <a:noFill/>
            <a:miter lim="800000"/>
            <a:headEnd/>
            <a:tailEnd/>
          </a:ln>
        </p:spPr>
        <p:txBody>
          <a:bodyPr>
            <a:spAutoFit/>
          </a:bodyPr>
          <a:lstStyle/>
          <a:p>
            <a:r>
              <a:rPr lang="fi-FI" sz="1000"/>
              <a:t>http://www.matts-place.com/intermodal/ part2/flatracks.htm</a:t>
            </a:r>
          </a:p>
        </p:txBody>
      </p:sp>
      <p:sp>
        <p:nvSpPr>
          <p:cNvPr id="10" name="Otsikko 1"/>
          <p:cNvSpPr>
            <a:spLocks noGrp="1"/>
          </p:cNvSpPr>
          <p:nvPr>
            <p:ph type="title"/>
          </p:nvPr>
        </p:nvSpPr>
        <p:spPr/>
        <p:txBody>
          <a:bodyPr wrap="square" numCol="1" anchorCtr="0" compatLnSpc="1">
            <a:prstTxWarp prst="textNoShape">
              <a:avLst/>
            </a:prstTxWarp>
          </a:bodyPr>
          <a:lstStyle/>
          <a:p>
            <a:pPr eaLnBrk="1" hangingPunct="1">
              <a:defRPr/>
            </a:pPr>
            <a:r>
              <a:rPr lang="fi-FI" sz="3200" smtClean="0"/>
              <a:t>Kuormanvarmistus rautatiekuljetuksissa </a:t>
            </a:r>
            <a:r>
              <a:rPr lang="en-US" sz="3600" smtClean="0"/>
              <a:t/>
            </a:r>
            <a:br>
              <a:rPr lang="en-US" sz="3600" smtClean="0"/>
            </a:br>
            <a:r>
              <a:rPr lang="fi-FI" sz="2500" b="1" smtClean="0"/>
              <a:t>Rahdinkuljetusyksiköitä – avokontti</a:t>
            </a:r>
          </a:p>
        </p:txBody>
      </p:sp>
      <p:sp>
        <p:nvSpPr>
          <p:cNvPr id="43015" name="textruta 5"/>
          <p:cNvSpPr txBox="1">
            <a:spLocks noChangeArrowheads="1"/>
          </p:cNvSpPr>
          <p:nvPr/>
        </p:nvSpPr>
        <p:spPr bwMode="auto">
          <a:xfrm>
            <a:off x="6715125" y="184150"/>
            <a:ext cx="2211388" cy="307975"/>
          </a:xfrm>
          <a:prstGeom prst="rect">
            <a:avLst/>
          </a:prstGeom>
          <a:noFill/>
          <a:ln w="9525">
            <a:noFill/>
            <a:miter lim="800000"/>
            <a:headEnd/>
            <a:tailEnd/>
          </a:ln>
        </p:spPr>
        <p:txBody>
          <a:bodyPr>
            <a:spAutoFit/>
          </a:bodyPr>
          <a:lstStyle/>
          <a:p>
            <a:pPr algn="ctr"/>
            <a:r>
              <a:rPr lang="fi-FI" sz="1400">
                <a:solidFill>
                  <a:schemeClr val="tx2"/>
                </a:solidFill>
              </a:rPr>
              <a:t>Rautatiekuljetus dia </a:t>
            </a:r>
            <a:fld id="{3BA44460-F232-4B25-B29C-480AE69D6239}" type="slidenum">
              <a:rPr lang="fi-FI" sz="1400">
                <a:solidFill>
                  <a:schemeClr val="tx2"/>
                </a:solidFill>
              </a:rPr>
              <a:pPr algn="ctr"/>
              <a:t>9</a:t>
            </a:fld>
            <a:endParaRPr lang="fi-FI" sz="1400">
              <a:solidFill>
                <a:schemeClr val="tx2"/>
              </a:solidFill>
            </a:endParaRPr>
          </a:p>
        </p:txBody>
      </p:sp>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4&quot;&gt;&lt;property id=&quot;20148&quot; value=&quot;5&quot;/&gt;&lt;property id=&quot;20300&quot; value=&quot;Folie 1 - &amp;quot;Cargo securing to prevent cargo damages on road, sea, rail and air&amp;#x0D;&amp;#x0A;&amp;quot;&quot;/&gt;&lt;property id=&quot;20307&quot; value=&quot;258&quot;/&gt;&lt;/object&gt;&lt;object type=&quot;3&quot; unique_id=&quot;10006&quot;&gt;&lt;property id=&quot;20148&quot; value=&quot;5&quot;/&gt;&lt;property id=&quot;20300&quot; value=&quot;Folie 2 - &amp;quot;General Part&amp;quot;&quot;/&gt;&lt;property id=&quot;20307&quot; value=&quot;259&quot;/&gt;&lt;/object&gt;&lt;object type=&quot;3&quot; unique_id=&quot;10102&quot;&gt;&lt;property id=&quot;20148&quot; value=&quot;5&quot;/&gt;&lt;property id=&quot;20300&quot; value=&quot;Folie 3 - &amp;quot;Typical factors for Rail Transport&amp;quot;&quot;/&gt;&lt;property id=&quot;20307&quot; value=&quot;260&quot;/&gt;&lt;/object&gt;&lt;object type=&quot;3&quot; unique_id=&quot;10104&quot;&gt;&lt;property id=&quot;20148&quot; value=&quot;5&quot;/&gt;&lt;property id=&quot;20300&quot; value=&quot;Folie 6 - &amp;quot;Typical Cargo and Transport Units&amp;quot;&quot;/&gt;&lt;property id=&quot;20307&quot; value=&quot;262&quot;/&gt;&lt;/object&gt;&lt;object type=&quot;3&quot; unique_id=&quot;10105&quot;&gt;&lt;property id=&quot;20148&quot; value=&quot;5&quot;/&gt;&lt;property id=&quot;20300&quot; value=&quot;Folie 8 - &amp;quot;Cargo Transport Units - Vehicle/Trailers&amp;quot;&quot;/&gt;&lt;property id=&quot;20307&quot; value=&quot;263&quot;/&gt;&lt;/object&gt;&lt;object type=&quot;3&quot; unique_id=&quot;10108&quot;&gt;&lt;property id=&quot;20148&quot; value=&quot;5&quot;/&gt;&lt;property id=&quot;20300&quot; value=&quot;Folie 14 - &amp;quot;Regulations and Standards&amp;quot;&quot;/&gt;&lt;property id=&quot;20307&quot; value=&quot;266&quot;/&gt;&lt;/object&gt;&lt;object type=&quot;3&quot; unique_id=&quot;10111&quot;&gt;&lt;property id=&quot;20148&quot; value=&quot;5&quot;/&gt;&lt;property id=&quot;20300&quot; value=&quot;Folie 21 - &amp;quot;Securing in CTUs - Securing Methods&amp;quot;&quot;/&gt;&lt;property id=&quot;20307&quot; value=&quot;269&quot;/&gt;&lt;/object&gt;&lt;object type=&quot;3&quot; unique_id=&quot;10483&quot;&gt;&lt;property id=&quot;20148&quot; value=&quot;5&quot;/&gt;&lt;property id=&quot;20300&quot; value=&quot;Folie 7 - &amp;quot;Combined Transport &amp;quot;&quot;/&gt;&lt;property id=&quot;20307&quot; value=&quot;273&quot;/&gt;&lt;/object&gt;&lt;object type=&quot;3&quot; unique_id=&quot;10520&quot;&gt;&lt;property id=&quot;20148&quot; value=&quot;5&quot;/&gt;&lt;property id=&quot;20300&quot; value=&quot;Folie 4 - &amp;quot;Accidents in Rail Transport&amp;quot;&quot;/&gt;&lt;property id=&quot;20307&quot; value=&quot;274&quot;/&gt;&lt;/object&gt;&lt;object type=&quot;3&quot; unique_id=&quot;10521&quot;&gt;&lt;property id=&quot;20148&quot; value=&quot;5&quot;/&gt;&lt;property id=&quot;20300&quot; value=&quot;Folie 5 - &amp;quot;Accidents from bad cargo securing &amp;quot;&quot;/&gt;&lt;property id=&quot;20307&quot; value=&quot;275&quot;/&gt;&lt;/object&gt;&lt;object type=&quot;3&quot; unique_id=&quot;10600&quot;&gt;&lt;property id=&quot;20148&quot; value=&quot;5&quot;/&gt;&lt;property id=&quot;20300&quot; value=&quot;Folie 9 - &amp;quot;Cargo Transport Units - Vehicle/Trailers&amp;quot;&quot;/&gt;&lt;property id=&quot;20307&quot; value=&quot;276&quot;/&gt;&lt;/object&gt;&lt;object type=&quot;3&quot; unique_id=&quot;10661&quot;&gt;&lt;property id=&quot;20148&quot; value=&quot;5&quot;/&gt;&lt;property id=&quot;20300&quot; value=&quot;Folie 10 - &amp;quot;Cargo Transport Units - Freight Container&amp;quot;&quot;/&gt;&lt;property id=&quot;20307&quot; value=&quot;277&quot;/&gt;&lt;/object&gt;&lt;object type=&quot;3&quot; unique_id=&quot;10746&quot;&gt;&lt;property id=&quot;20148&quot; value=&quot;5&quot;/&gt;&lt;property id=&quot;20300&quot; value=&quot;Folie 11 - &amp;quot;Cargo Transport Units - Freight Container&amp;quot;&quot;/&gt;&lt;property id=&quot;20307&quot; value=&quot;278&quot;/&gt;&lt;/object&gt;&lt;object type=&quot;3&quot; unique_id=&quot;10747&quot;&gt;&lt;property id=&quot;20148&quot; value=&quot;5&quot;/&gt;&lt;property id=&quot;20300&quot; value=&quot;Folie 12 - &amp;quot;Cargo Transport Units - Flat Racks&amp;quot;&quot;/&gt;&lt;property id=&quot;20307&quot; value=&quot;279&quot;/&gt;&lt;/object&gt;&lt;object type=&quot;3&quot; unique_id=&quot;10903&quot;&gt;&lt;property id=&quot;20148&quot; value=&quot;5&quot;/&gt;&lt;property id=&quot;20300&quot; value=&quot;Folie 13 - &amp;quot;Liabilities&amp;quot;&quot;/&gt;&lt;property id=&quot;20307&quot; value=&quot;280&quot;/&gt;&lt;/object&gt;&lt;object type=&quot;3&quot; unique_id=&quot;10904&quot;&gt;&lt;property id=&quot;20148&quot; value=&quot;5&quot;/&gt;&lt;property id=&quot;20300&quot; value=&quot;Folie 15 - &amp;quot;Regulations and Standards&amp;quot;&quot;/&gt;&lt;property id=&quot;20307&quot; value=&quot;281&quot;/&gt;&lt;/object&gt;&lt;object type=&quot;3&quot; unique_id=&quot;10905&quot;&gt;&lt;property id=&quot;20148&quot; value=&quot;5&quot;/&gt;&lt;property id=&quot;20300&quot; value=&quot;Folie 16 - &amp;quot;Regulations and Standards&amp;quot;&quot;/&gt;&lt;property id=&quot;20307&quot; value=&quot;282&quot;/&gt;&lt;/object&gt;&lt;object type=&quot;3&quot; unique_id=&quot;10906&quot;&gt;&lt;property id=&quot;20148&quot; value=&quot;5&quot;/&gt;&lt;property id=&quot;20300&quot; value=&quot;Folie 17 - &amp;quot;Regulations and Standards&amp;quot;&quot;/&gt;&lt;property id=&quot;20307&quot; value=&quot;283&quot;/&gt;&lt;/object&gt;&lt;object type=&quot;3&quot; unique_id=&quot;10999&quot;&gt;&lt;property id=&quot;20148&quot; value=&quot;5&quot;/&gt;&lt;property id=&quot;20300&quot; value=&quot;Folie 18 - &amp;quot;Handling at the Rail Depot &amp;quot;&quot;/&gt;&lt;property id=&quot;20307&quot; value=&quot;284&quot;/&gt;&lt;/object&gt;&lt;object type=&quot;3&quot; unique_id=&quot;11247&quot;&gt;&lt;property id=&quot;20148&quot; value=&quot;5&quot;/&gt;&lt;property id=&quot;20300&quot; value=&quot;Folie 19 - &amp;quot;Acting forces&amp;quot;&quot;/&gt;&lt;property id=&quot;20307&quot; value=&quot;286&quot;/&gt;&lt;/object&gt;&lt;object type=&quot;3&quot; unique_id=&quot;11248&quot;&gt;&lt;property id=&quot;20148&quot; value=&quot;5&quot;/&gt;&lt;property id=&quot;20300&quot; value=&quot;Folie 20 - &amp;quot;Acting forces&amp;quot;&quot;/&gt;&lt;property id=&quot;20307&quot; value=&quot;287&quot;/&gt;&lt;/object&gt;&lt;object type=&quot;3&quot; unique_id=&quot;11249&quot;&gt;&lt;property id=&quot;20148&quot; value=&quot;5&quot;/&gt;&lt;property id=&quot;20300&quot; value=&quot;Folie 22 - &amp;quot;Securing in CTUs - Lengthways&amp;quot;&quot;/&gt;&lt;property id=&quot;20307&quot; value=&quot;288&quot;/&gt;&lt;/object&gt;&lt;object type=&quot;3&quot; unique_id=&quot;11332&quot;&gt;&lt;property id=&quot;20148&quot; value=&quot;5&quot;/&gt;&lt;property id=&quot;20300&quot; value=&quot;Folie 24 - &amp;quot;Securing in CTUs - Length &amp;amp; Sideways&amp;quot;&quot;/&gt;&lt;property id=&quot;20307&quot; value=&quot;289&quot;/&gt;&lt;/object&gt;&lt;object type=&quot;3&quot; unique_id=&quot;11550&quot;&gt;&lt;property id=&quot;20148&quot; value=&quot;5&quot;/&gt;&lt;property id=&quot;20300&quot; value=&quot;Folie 23 - &amp;quot;Securing in CTUs - Sideways&amp;quot;&quot;/&gt;&lt;property id=&quot;20307&quot; value=&quot;290&quot;/&gt;&lt;/object&gt;&lt;object type=&quot;3&quot; unique_id=&quot;11551&quot;&gt;&lt;property id=&quot;20148&quot; value=&quot;5&quot;/&gt;&lt;property id=&quot;20300&quot; value=&quot;Folie 25 - &amp;quot;Securing in CTUs - End Section&amp;quot;&quot;/&gt;&lt;property id=&quot;20307&quot; value=&quot;291&quot;/&gt;&lt;/object&gt;&lt;object type=&quot;3&quot; unique_id=&quot;11552&quot;&gt;&lt;property id=&quot;20148&quot; value=&quot;5&quot;/&gt;&lt;property id=&quot;20300&quot; value=&quot;Folie 26 - &amp;quot;Securing in CTUs - End Section&amp;quot;&quot;/&gt;&lt;property id=&quot;20307&quot; value=&quot;292&quot;/&gt;&lt;/object&gt;&lt;/object&gt;&lt;/object&gt;&lt;/database&gt;"/>
  <p:tag name="SECTOMILLISECCONVERTED" val="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Kirkkaus">
  <a:themeElements>
    <a:clrScheme name="Mukautettu 1">
      <a:dk1>
        <a:sysClr val="windowText" lastClr="000000"/>
      </a:dk1>
      <a:lt1>
        <a:srgbClr val="FFFFFF"/>
      </a:lt1>
      <a:dk2>
        <a:srgbClr val="63B2DF"/>
      </a:dk2>
      <a:lt2>
        <a:srgbClr val="EBDDC3"/>
      </a:lt2>
      <a:accent1>
        <a:srgbClr val="002060"/>
      </a:accent1>
      <a:accent2>
        <a:srgbClr val="DD8047"/>
      </a:accent2>
      <a:accent3>
        <a:srgbClr val="A5AB81"/>
      </a:accent3>
      <a:accent4>
        <a:srgbClr val="D8B25C"/>
      </a:accent4>
      <a:accent5>
        <a:srgbClr val="7BA79D"/>
      </a:accent5>
      <a:accent6>
        <a:srgbClr val="968C8C"/>
      </a:accent6>
      <a:hlink>
        <a:srgbClr val="0042C7"/>
      </a:hlink>
      <a:folHlink>
        <a:srgbClr val="704404"/>
      </a:folHlink>
    </a:clrScheme>
    <a:fontScheme name="Office, klassinen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irkkaus">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spDef>
      <a:spPr>
        <a:ln w="19050">
          <a:solidFill>
            <a:srgbClr val="FF0000"/>
          </a:solidFill>
        </a:ln>
      </a:spPr>
      <a:bodyPr rtlCol="0" anchor="ctr"/>
      <a:lstStyle>
        <a:defPPr algn="ctr">
          <a:defRPr/>
        </a:defPPr>
      </a:lstStyle>
      <a:style>
        <a:lnRef idx="1">
          <a:schemeClr val="accent1"/>
        </a:lnRef>
        <a:fillRef idx="0">
          <a:schemeClr val="accent1"/>
        </a:fillRef>
        <a:effectRef idx="0">
          <a:schemeClr val="accent1"/>
        </a:effectRef>
        <a:fontRef idx="minor">
          <a:schemeClr val="tx1"/>
        </a:fontRef>
      </a:style>
    </a:spDef>
  </a:objectDefaults>
  <a:extraClrScheme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te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Mukautettu 1">
    <a:dk1>
      <a:sysClr val="windowText" lastClr="000000"/>
    </a:dk1>
    <a:lt1>
      <a:srgbClr val="FFFFFF"/>
    </a:lt1>
    <a:dk2>
      <a:srgbClr val="63B2DF"/>
    </a:dk2>
    <a:lt2>
      <a:srgbClr val="EBDDC3"/>
    </a:lt2>
    <a:accent1>
      <a:srgbClr val="002060"/>
    </a:accent1>
    <a:accent2>
      <a:srgbClr val="DD8047"/>
    </a:accent2>
    <a:accent3>
      <a:srgbClr val="A5AB81"/>
    </a:accent3>
    <a:accent4>
      <a:srgbClr val="D8B25C"/>
    </a:accent4>
    <a:accent5>
      <a:srgbClr val="7BA79D"/>
    </a:accent5>
    <a:accent6>
      <a:srgbClr val="968C8C"/>
    </a:accent6>
    <a:hlink>
      <a:srgbClr val="0042C7"/>
    </a:hlink>
    <a:folHlink>
      <a:srgbClr val="704404"/>
    </a:folHlink>
  </a:clrScheme>
</a:themeOverride>
</file>

<file path=docProps/app.xml><?xml version="1.0" encoding="utf-8"?>
<Properties xmlns="http://schemas.openxmlformats.org/officeDocument/2006/extended-properties" xmlns:vt="http://schemas.openxmlformats.org/officeDocument/2006/docPropsVTypes">
  <Template>Caring-ROAD</Template>
  <TotalTime>6905</TotalTime>
  <Words>2842</Words>
  <Application>Microsoft Office PowerPoint</Application>
  <PresentationFormat>Näytössä katseltava diaesitys (4:3)</PresentationFormat>
  <Paragraphs>928</Paragraphs>
  <Slides>30</Slides>
  <Notes>30</Notes>
  <HiddenSlides>0</HiddenSlides>
  <MMClips>0</MMClips>
  <ScaleCrop>false</ScaleCrop>
  <HeadingPairs>
    <vt:vector size="6" baseType="variant">
      <vt:variant>
        <vt:lpstr>Käytetyt fontit</vt:lpstr>
      </vt:variant>
      <vt:variant>
        <vt:i4>4</vt:i4>
      </vt:variant>
      <vt:variant>
        <vt:lpstr>Teema</vt:lpstr>
      </vt:variant>
      <vt:variant>
        <vt:i4>2</vt:i4>
      </vt:variant>
      <vt:variant>
        <vt:lpstr>Dian otsikot</vt:lpstr>
      </vt:variant>
      <vt:variant>
        <vt:i4>30</vt:i4>
      </vt:variant>
    </vt:vector>
  </HeadingPairs>
  <TitlesOfParts>
    <vt:vector size="36" baseType="lpstr">
      <vt:lpstr>Arial</vt:lpstr>
      <vt:lpstr>Calibri</vt:lpstr>
      <vt:lpstr>Symbol</vt:lpstr>
      <vt:lpstr>Times New Roman</vt:lpstr>
      <vt:lpstr>Kirkkaus</vt:lpstr>
      <vt:lpstr>Office-tema</vt:lpstr>
      <vt:lpstr>Kuormanvarmistus maantie-, meri-, rautatie- ja ilmakuljetuksissa </vt:lpstr>
      <vt:lpstr>Kuormanvarmistus rautatiekuljetuksissa Yleistä</vt:lpstr>
      <vt:lpstr>Kuormanvarmistus rautatiekuljetuksissa  Yleistä</vt:lpstr>
      <vt:lpstr>Kuormanvarmistus rautatiekuljetuksissa  Rautatiekuljetuksen tyypillisiä tekijöitä</vt:lpstr>
      <vt:lpstr>Kuormanvarmistus rautatiekuljetuksissa  Puutteellisen kuormanvarmistuksen seurauksia </vt:lpstr>
      <vt:lpstr>Kuormanvarmistus rautatiekuljetuksissa  Tyypillisiä rahdinkuljetusyksiköitä ja kuormia</vt:lpstr>
      <vt:lpstr>Kuormanvarmistus rautatiekuljetuksissa  Rahdinkuljetusyksiköitä – rahtikontti</vt:lpstr>
      <vt:lpstr>Kuormanvarmistus rautatiekuljetuksissa  Rahdinkuljetusyksiköitä – vaihtokuormatila</vt:lpstr>
      <vt:lpstr>Kuormanvarmistus rautatiekuljetuksissa  Rahdinkuljetusyksiköitä – avokontti</vt:lpstr>
      <vt:lpstr>Kuormanvarmistus rautatiekuljetuksissa  Junanvaunut</vt:lpstr>
      <vt:lpstr>Kuormanvarmistus rautatiekuljetuksissa  Vastuut</vt:lpstr>
      <vt:lpstr>Kuormanvarmistus rautatiekuljetuksissa  Määräykset, standardit ja ohjeet </vt:lpstr>
      <vt:lpstr>Kuormanvarmistus rautatiekuljetuksissa  Rautatieaseman materiaalinkäsittely</vt:lpstr>
      <vt:lpstr>Kuormanvarmistus rautatiekuljetuksissa  Vaikuttavat voimat</vt:lpstr>
      <vt:lpstr>Kuormanvarmistus rautatiekuljetuksissa  Vaikuttavat voimat</vt:lpstr>
      <vt:lpstr>Kuormanvarmistus rautatiekuljetuksissa  Kiihtyvyyskertoimet auto-juna kuljetuksen aikana</vt:lpstr>
      <vt:lpstr>Kuormanvarmistus rautatiekuljetuksissa  Kuorman painon jakautuminen kontissa </vt:lpstr>
      <vt:lpstr>Kuormanvarmistus rautatiekuljetuksissa  Kuormanvarmistusmenetelmiä</vt:lpstr>
      <vt:lpstr>Kuormanvarmistus rautatiekuljetuksissa Kuormanvarmistus eri suunnissa – pitkittäissuunta</vt:lpstr>
      <vt:lpstr>Kuormanvarmistus rautatiekuljetuksissa  Kuormanvarmistus eri suunnissa – pitkittäissuunta</vt:lpstr>
      <vt:lpstr>Kuormanvarmistus rautatiekuljetuksissa  Kuormanvarmistus eri suunnissa – pitkittäissuunta</vt:lpstr>
      <vt:lpstr>Kuormanvarmistus rautatiekuljetuksissa  Kuormanvarmistus eri suunnissa – poikittaissuunta</vt:lpstr>
      <vt:lpstr>Kuormanvarmistus rautatiekuljetuksissa  Kuormanvarmistus eri suunnissa – poikittaissuunta</vt:lpstr>
      <vt:lpstr>Kuormanvarmistus rautatiekuljetuksissa  Kuormanvarmistus eri suunnissa – poikittaissuunta</vt:lpstr>
      <vt:lpstr>Kuormanvarmistus rautatiekuljetuksissa  Kuormanvarmistus eri suunnissa – poikittaissuunta</vt:lpstr>
      <vt:lpstr>Kuormanvarmistus rautatiekuljetuksissa  Kuormanvarmistus eri suunnissa – takapääty</vt:lpstr>
      <vt:lpstr>Kuormanvarmistus rautatiekuljetuksissa  Kuormanvarmistus eri suunnissa – takapääty</vt:lpstr>
      <vt:lpstr>Kuormanvarmistus rautatiekuljetuksissa  Terästuotteiden kuormanvarmistus</vt:lpstr>
      <vt:lpstr>Kuormanvarmistus rautatiekuljetuksissa  Sahatavaran ja pyöreän puun kuormanvarmistus</vt:lpstr>
      <vt:lpstr>Kuormanvarmistus rautatiekuljetuksissa  Sellupaalien ja paperirullien kuormanvarmistus</vt:lpstr>
    </vt:vector>
  </TitlesOfParts>
  <Company>University of Turku</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PowerPoint-esitys</dc:title>
  <dc:creator>Mariikka Servanto</dc:creator>
  <cp:lastModifiedBy>Lähdevaara Hannu</cp:lastModifiedBy>
  <cp:revision>309</cp:revision>
  <dcterms:created xsi:type="dcterms:W3CDTF">2011-12-19T10:06:33Z</dcterms:created>
  <dcterms:modified xsi:type="dcterms:W3CDTF">2013-08-23T15:34:28Z</dcterms:modified>
</cp:coreProperties>
</file>