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40" r:id="rId1"/>
  </p:sldMasterIdLst>
  <p:notesMasterIdLst>
    <p:notesMasterId r:id="rId35"/>
  </p:notesMasterIdLst>
  <p:handoutMasterIdLst>
    <p:handoutMasterId r:id="rId36"/>
  </p:handoutMasterIdLst>
  <p:sldIdLst>
    <p:sldId id="258" r:id="rId2"/>
    <p:sldId id="260" r:id="rId3"/>
    <p:sldId id="261" r:id="rId4"/>
    <p:sldId id="263" r:id="rId5"/>
    <p:sldId id="262" r:id="rId6"/>
    <p:sldId id="264" r:id="rId7"/>
    <p:sldId id="265" r:id="rId8"/>
    <p:sldId id="266" r:id="rId9"/>
    <p:sldId id="267" r:id="rId10"/>
    <p:sldId id="268" r:id="rId11"/>
    <p:sldId id="269" r:id="rId12"/>
    <p:sldId id="270" r:id="rId13"/>
    <p:sldId id="271" r:id="rId14"/>
    <p:sldId id="272" r:id="rId15"/>
    <p:sldId id="273" r:id="rId16"/>
    <p:sldId id="274" r:id="rId17"/>
    <p:sldId id="291"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6858000" type="screen4x3"/>
  <p:notesSz cx="6794500" cy="99314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8">
          <p15:clr>
            <a:srgbClr val="A4A3A4"/>
          </p15:clr>
        </p15:guide>
        <p15:guide id="2" pos="214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1868" autoAdjust="0"/>
  </p:normalViewPr>
  <p:slideViewPr>
    <p:cSldViewPr>
      <p:cViewPr varScale="1">
        <p:scale>
          <a:sx n="50" d="100"/>
          <a:sy n="50" d="100"/>
        </p:scale>
        <p:origin x="837" y="49"/>
      </p:cViewPr>
      <p:guideLst>
        <p:guide orient="horz" pos="2160"/>
        <p:guide pos="2880"/>
      </p:guideLst>
    </p:cSldViewPr>
  </p:slideViewPr>
  <p:notesTextViewPr>
    <p:cViewPr>
      <p:scale>
        <a:sx n="1" d="1"/>
        <a:sy n="1" d="1"/>
      </p:scale>
      <p:origin x="0" y="0"/>
    </p:cViewPr>
  </p:notesTextViewPr>
  <p:notesViewPr>
    <p:cSldViewPr>
      <p:cViewPr varScale="1">
        <p:scale>
          <a:sx n="44" d="100"/>
          <a:sy n="44" d="100"/>
        </p:scale>
        <p:origin x="-1896" y="-82"/>
      </p:cViewPr>
      <p:guideLst>
        <p:guide orient="horz" pos="3128"/>
        <p:guide pos="214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813" cy="4968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sz="quarter" idx="1"/>
          </p:nvPr>
        </p:nvSpPr>
        <p:spPr>
          <a:xfrm>
            <a:off x="3848100" y="0"/>
            <a:ext cx="2944813" cy="496888"/>
          </a:xfrm>
          <a:prstGeom prst="rect">
            <a:avLst/>
          </a:prstGeom>
        </p:spPr>
        <p:txBody>
          <a:bodyPr vert="horz" lIns="91440" tIns="45720" rIns="91440" bIns="45720" rtlCol="0"/>
          <a:lstStyle>
            <a:lvl1pPr algn="r">
              <a:defRPr sz="1200"/>
            </a:lvl1pPr>
          </a:lstStyle>
          <a:p>
            <a:fld id="{6F518018-B4D2-4FCC-8644-96BC75CB10C1}" type="datetimeFigureOut">
              <a:rPr lang="fi-FI" smtClean="0"/>
              <a:t>20.12.2013</a:t>
            </a:fld>
            <a:endParaRPr lang="fi-FI"/>
          </a:p>
        </p:txBody>
      </p:sp>
      <p:sp>
        <p:nvSpPr>
          <p:cNvPr id="4" name="Alatunnisteen paikkamerkki 3"/>
          <p:cNvSpPr>
            <a:spLocks noGrp="1"/>
          </p:cNvSpPr>
          <p:nvPr>
            <p:ph type="ftr" sz="quarter" idx="2"/>
          </p:nvPr>
        </p:nvSpPr>
        <p:spPr>
          <a:xfrm>
            <a:off x="0" y="9432925"/>
            <a:ext cx="2944813" cy="496888"/>
          </a:xfrm>
          <a:prstGeom prst="rect">
            <a:avLst/>
          </a:prstGeom>
        </p:spPr>
        <p:txBody>
          <a:bodyPr vert="horz" lIns="91440" tIns="45720" rIns="91440" bIns="45720" rtlCol="0" anchor="b"/>
          <a:lstStyle>
            <a:lvl1pPr algn="l">
              <a:defRPr sz="1200"/>
            </a:lvl1pPr>
          </a:lstStyle>
          <a:p>
            <a:endParaRPr lang="fi-FI"/>
          </a:p>
        </p:txBody>
      </p:sp>
      <p:sp>
        <p:nvSpPr>
          <p:cNvPr id="6" name="Dian numeron paikkamerkki 5"/>
          <p:cNvSpPr>
            <a:spLocks noGrp="1"/>
          </p:cNvSpPr>
          <p:nvPr>
            <p:ph type="sldNum" sz="quarter" idx="3"/>
          </p:nvPr>
        </p:nvSpPr>
        <p:spPr>
          <a:xfrm>
            <a:off x="3848100" y="9432925"/>
            <a:ext cx="2944813" cy="496888"/>
          </a:xfrm>
          <a:prstGeom prst="rect">
            <a:avLst/>
          </a:prstGeom>
        </p:spPr>
        <p:txBody>
          <a:bodyPr vert="horz" lIns="91440" tIns="45720" rIns="91440" bIns="45720" rtlCol="0" anchor="b"/>
          <a:lstStyle>
            <a:lvl1pPr algn="r">
              <a:defRPr sz="1200"/>
            </a:lvl1pPr>
          </a:lstStyle>
          <a:p>
            <a:fld id="{9E7A68D1-16ED-4CC1-98EC-0BF3BFB3B758}" type="slidenum">
              <a:rPr lang="fi-FI" smtClean="0"/>
              <a:t>‹#›</a:t>
            </a:fld>
            <a:endParaRPr lang="fi-FI"/>
          </a:p>
        </p:txBody>
      </p:sp>
    </p:spTree>
    <p:extLst>
      <p:ext uri="{BB962C8B-B14F-4D97-AF65-F5344CB8AC3E}">
        <p14:creationId xmlns:p14="http://schemas.microsoft.com/office/powerpoint/2010/main" val="167829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A358DD03-4BF2-461B-9728-269AFCBED70C}" type="datetimeFigureOut">
              <a:rPr lang="fi-FI" smtClean="0"/>
              <a:t>20.12.2013</a:t>
            </a:fld>
            <a:endParaRPr lang="fi-FI"/>
          </a:p>
        </p:txBody>
      </p:sp>
      <p:sp>
        <p:nvSpPr>
          <p:cNvPr id="4" name="Dian kuvan paikkamerkki 3"/>
          <p:cNvSpPr>
            <a:spLocks noGrp="1" noRot="1" noChangeAspect="1"/>
          </p:cNvSpPr>
          <p:nvPr>
            <p:ph type="sldImg" idx="2"/>
          </p:nvPr>
        </p:nvSpPr>
        <p:spPr>
          <a:xfrm>
            <a:off x="914400" y="744538"/>
            <a:ext cx="4965700" cy="3724275"/>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fi-FI"/>
          </a:p>
        </p:txBody>
      </p:sp>
      <p:sp>
        <p:nvSpPr>
          <p:cNvPr id="6" name="Alatunnisteen paikkamerkki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A0B595F2-8437-4A29-A251-623F891150BD}" type="slidenum">
              <a:rPr lang="fi-FI" smtClean="0"/>
              <a:t>‹#›</a:t>
            </a:fld>
            <a:endParaRPr lang="fi-FI"/>
          </a:p>
        </p:txBody>
      </p:sp>
    </p:spTree>
    <p:extLst>
      <p:ext uri="{BB962C8B-B14F-4D97-AF65-F5344CB8AC3E}">
        <p14:creationId xmlns:p14="http://schemas.microsoft.com/office/powerpoint/2010/main" val="365077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A0B595F2-8437-4A29-A251-623F891150BD}" type="slidenum">
              <a:rPr lang="fi-FI" smtClean="0"/>
              <a:t>1</a:t>
            </a:fld>
            <a:endParaRPr lang="fi-FI" dirty="0"/>
          </a:p>
        </p:txBody>
      </p:sp>
    </p:spTree>
    <p:extLst>
      <p:ext uri="{BB962C8B-B14F-4D97-AF65-F5344CB8AC3E}">
        <p14:creationId xmlns:p14="http://schemas.microsoft.com/office/powerpoint/2010/main" val="836544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2"/>
          <p:cNvSpPr>
            <a:spLocks noGrp="1" noRot="1" noChangeAspect="1" noChangeArrowheads="1" noTextEdit="1"/>
          </p:cNvSpPr>
          <p:nvPr>
            <p:ph type="sldImg"/>
          </p:nvPr>
        </p:nvSpPr>
        <p:spPr bwMode="auto">
          <a:xfrm>
            <a:off x="914400" y="744538"/>
            <a:ext cx="4965700" cy="3724275"/>
          </a:xfrm>
          <a:prstGeom prst="rect">
            <a:avLst/>
          </a:prstGeom>
          <a:no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33155" name="Rectangle 3"/>
          <p:cNvSpPr>
            <a:spLocks noGrp="1" noChangeArrowheads="1"/>
          </p:cNvSpPr>
          <p:nvPr>
            <p:ph type="body" idx="1"/>
          </p:nvPr>
        </p:nvSpPr>
        <p:spPr bwMode="auto">
          <a:xfrm>
            <a:off x="679774" y="4716655"/>
            <a:ext cx="5434957" cy="4470010"/>
          </a:xfrm>
          <a:prstGeom prst="rect">
            <a:avLst/>
          </a:prstGeom>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spcBef>
                <a:spcPct val="0"/>
              </a:spcBef>
            </a:pPr>
            <a:r>
              <a:rPr lang="fi-FI" b="1" noProof="0" dirty="0" smtClean="0"/>
              <a:t>Merikuljetuksen</a:t>
            </a:r>
            <a:r>
              <a:rPr lang="fi-FI" b="1" baseline="0" noProof="0" dirty="0" smtClean="0"/>
              <a:t> kuormanvarmistus</a:t>
            </a:r>
            <a:endParaRPr lang="fi-FI" b="1" noProof="0" dirty="0" smtClean="0"/>
          </a:p>
          <a:p>
            <a:pPr eaLnBrk="1" hangingPunct="1">
              <a:spcBef>
                <a:spcPct val="0"/>
              </a:spcBef>
            </a:pPr>
            <a:endParaRPr lang="en-US" dirty="0" smtClean="0"/>
          </a:p>
          <a:p>
            <a:pPr eaLnBrk="1" hangingPunct="1">
              <a:spcBef>
                <a:spcPct val="0"/>
              </a:spcBef>
            </a:pPr>
            <a:r>
              <a:rPr lang="fi-FI" sz="1200" b="1" noProof="0" dirty="0" smtClean="0"/>
              <a:t>Rahdinkuljetusyksiköt – Rahtikontti</a:t>
            </a:r>
          </a:p>
          <a:p>
            <a:endParaRPr lang="en-US" dirty="0" smtClean="0"/>
          </a:p>
          <a:p>
            <a:r>
              <a:rPr lang="fi-FI" sz="1200" kern="1200" noProof="0" dirty="0" smtClean="0">
                <a:solidFill>
                  <a:schemeClr val="tx1"/>
                </a:solidFill>
                <a:effectLst/>
                <a:latin typeface="+mn-lt"/>
                <a:ea typeface="+mn-ea"/>
                <a:cs typeface="+mn-cs"/>
              </a:rPr>
              <a:t>Jos rahtikontti on suunniteltu </a:t>
            </a:r>
            <a:r>
              <a:rPr lang="fi-FI" sz="1200" kern="1200" noProof="0" dirty="0" err="1" smtClean="0">
                <a:solidFill>
                  <a:schemeClr val="tx1"/>
                </a:solidFill>
                <a:effectLst/>
                <a:latin typeface="+mn-lt"/>
                <a:ea typeface="+mn-ea"/>
                <a:cs typeface="+mn-cs"/>
              </a:rPr>
              <a:t>ISO-standardin</a:t>
            </a:r>
            <a:r>
              <a:rPr lang="fi-FI" sz="1200" kern="1200" baseline="0" noProof="0" dirty="0" smtClean="0">
                <a:solidFill>
                  <a:schemeClr val="tx1"/>
                </a:solidFill>
                <a:effectLst/>
                <a:latin typeface="+mn-lt"/>
                <a:ea typeface="+mn-ea"/>
                <a:cs typeface="+mn-cs"/>
              </a:rPr>
              <a:t> 1496-1 mukaan, kuorma voidaan tukea kontin sivuseiniä ja päätyseiniä vasten</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fi-FI" sz="1200" kern="1200" baseline="0" noProof="0" dirty="0" smtClean="0">
                <a:solidFill>
                  <a:schemeClr val="tx1"/>
                </a:solidFill>
                <a:effectLst/>
                <a:latin typeface="+mn-lt"/>
                <a:ea typeface="+mn-ea"/>
                <a:cs typeface="+mn-cs"/>
              </a:rPr>
              <a:t>Rahtikonttien yksi heikkous on, että Euro-lava 1200 mm x 800 mm sovi hyvin </a:t>
            </a:r>
            <a:r>
              <a:rPr lang="fi-FI" sz="1200" kern="1200" baseline="0" noProof="0" dirty="0" err="1" smtClean="0">
                <a:solidFill>
                  <a:schemeClr val="tx1"/>
                </a:solidFill>
                <a:effectLst/>
                <a:latin typeface="+mn-lt"/>
                <a:ea typeface="+mn-ea"/>
                <a:cs typeface="+mn-cs"/>
              </a:rPr>
              <a:t>ISO-kontin</a:t>
            </a:r>
            <a:r>
              <a:rPr lang="fi-FI" sz="1200" kern="1200" baseline="0" noProof="0" dirty="0" smtClean="0">
                <a:solidFill>
                  <a:schemeClr val="tx1"/>
                </a:solidFill>
                <a:effectLst/>
                <a:latin typeface="+mn-lt"/>
                <a:ea typeface="+mn-ea"/>
                <a:cs typeface="+mn-cs"/>
              </a:rPr>
              <a:t> sisämittoihin, koska 20 jalan kontin sisämitat ovat 5867 mm x 2330 mm.  Tämä johtaa siihen, että kuormattaessa jää tyhjää tilaa lavayksiköiden väliin tai lavayksiköiden ja seinien väliin.  Siksi kuormanvarmistuksessa täytyy huolehtia tyhjän tilan täyttäminen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Kun käytetään sidontaa kuormanvarmistuksen menetelmänä,</a:t>
            </a:r>
            <a:r>
              <a:rPr lang="fi-FI" sz="1200" kern="1200" baseline="0" noProof="0" dirty="0" smtClean="0">
                <a:solidFill>
                  <a:schemeClr val="tx1"/>
                </a:solidFill>
                <a:effectLst/>
                <a:latin typeface="+mn-lt"/>
                <a:ea typeface="+mn-ea"/>
                <a:cs typeface="+mn-cs"/>
              </a:rPr>
              <a:t> on muistettava, että kiinnityspisteiden lujuusvaatimukset ovat alhaisempia kuin esimerkiksi perävaunussa.  Tästä syystä kiinnityspisteet ovat “heikko lenkki” </a:t>
            </a:r>
            <a:r>
              <a:rPr lang="fi-FI" sz="1200" kern="1200" baseline="0" noProof="0" dirty="0" err="1" smtClean="0">
                <a:solidFill>
                  <a:schemeClr val="tx1"/>
                </a:solidFill>
                <a:effectLst/>
                <a:latin typeface="+mn-lt"/>
                <a:ea typeface="+mn-ea"/>
                <a:cs typeface="+mn-cs"/>
              </a:rPr>
              <a:t>ISO-standardin</a:t>
            </a:r>
            <a:r>
              <a:rPr lang="fi-FI" sz="1200" kern="1200" baseline="0" noProof="0" dirty="0" smtClean="0">
                <a:solidFill>
                  <a:schemeClr val="tx1"/>
                </a:solidFill>
                <a:effectLst/>
                <a:latin typeface="+mn-lt"/>
                <a:ea typeface="+mn-ea"/>
                <a:cs typeface="+mn-cs"/>
              </a:rPr>
              <a:t> mukaan rakennetussa kontissa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Yleiskäyttöisessä kontissa kuormanvarmistuksen välineet on</a:t>
            </a:r>
            <a:r>
              <a:rPr lang="fi-FI" sz="1200" kern="1200" baseline="0" noProof="0" dirty="0" smtClean="0">
                <a:solidFill>
                  <a:schemeClr val="tx1"/>
                </a:solidFill>
                <a:effectLst/>
                <a:latin typeface="+mn-lt"/>
                <a:ea typeface="+mn-ea"/>
                <a:cs typeface="+mn-cs"/>
              </a:rPr>
              <a:t> vapaaehtoisia. </a:t>
            </a:r>
          </a:p>
          <a:p>
            <a:pPr marL="171450" indent="-171450">
              <a:buFontTx/>
              <a:buChar char="-"/>
            </a:pPr>
            <a:r>
              <a:rPr lang="fi-FI" sz="1200" kern="1200" noProof="0" dirty="0" smtClean="0">
                <a:solidFill>
                  <a:schemeClr val="tx1"/>
                </a:solidFill>
                <a:effectLst/>
                <a:latin typeface="+mn-lt"/>
                <a:ea typeface="+mn-ea"/>
                <a:cs typeface="+mn-cs"/>
              </a:rPr>
              <a:t>Ankkuripisteet</a:t>
            </a:r>
            <a:r>
              <a:rPr lang="fi-FI" sz="1200" kern="1200" baseline="0" noProof="0" dirty="0" smtClean="0">
                <a:solidFill>
                  <a:schemeClr val="tx1"/>
                </a:solidFill>
                <a:effectLst/>
                <a:latin typeface="+mn-lt"/>
                <a:ea typeface="+mn-ea"/>
                <a:cs typeface="+mn-cs"/>
              </a:rPr>
              <a:t> tulee suunnitella ja asentaa siten, että ne kestävät turvallisesti 1000 kg:n kuorman joka suuntaan. </a:t>
            </a:r>
          </a:p>
          <a:p>
            <a:pPr marL="171450" indent="-171450">
              <a:buFontTx/>
              <a:buChar char="-"/>
            </a:pPr>
            <a:r>
              <a:rPr lang="fi-FI" sz="1200" kern="1200" noProof="0" dirty="0" smtClean="0">
                <a:solidFill>
                  <a:schemeClr val="tx1"/>
                </a:solidFill>
                <a:effectLst/>
                <a:latin typeface="+mn-lt"/>
                <a:ea typeface="+mn-ea"/>
                <a:cs typeface="+mn-cs"/>
              </a:rPr>
              <a:t>Sidontapisteet</a:t>
            </a:r>
            <a:r>
              <a:rPr lang="fi-FI" sz="1200" kern="1200" baseline="0" noProof="0" dirty="0" smtClean="0">
                <a:solidFill>
                  <a:schemeClr val="tx1"/>
                </a:solidFill>
                <a:effectLst/>
                <a:latin typeface="+mn-lt"/>
                <a:ea typeface="+mn-ea"/>
                <a:cs typeface="+mn-cs"/>
              </a:rPr>
              <a:t> tulee suunnitella ja asentaa siten, että ne kestävät turvallisesti 500 kg:n kuorman joka suuntaan.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US" dirty="0"/>
          </a:p>
        </p:txBody>
      </p:sp>
    </p:spTree>
    <p:extLst>
      <p:ext uri="{BB962C8B-B14F-4D97-AF65-F5344CB8AC3E}">
        <p14:creationId xmlns:p14="http://schemas.microsoft.com/office/powerpoint/2010/main" val="31398807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fi-FI" b="1" noProof="0" dirty="0" smtClean="0"/>
              <a:t>Merikuljetuksen kuormanvarmistus</a:t>
            </a:r>
          </a:p>
          <a:p>
            <a:pPr eaLnBrk="1" hangingPunct="1">
              <a:spcBef>
                <a:spcPct val="0"/>
              </a:spcBef>
            </a:pPr>
            <a:endParaRPr lang="fi-FI" noProof="0" dirty="0" smtClean="0"/>
          </a:p>
          <a:p>
            <a:pPr eaLnBrk="1" hangingPunct="1">
              <a:spcBef>
                <a:spcPct val="0"/>
              </a:spcBef>
            </a:pPr>
            <a:r>
              <a:rPr lang="fi-FI" sz="1200" b="1" noProof="0" dirty="0" smtClean="0"/>
              <a:t>Rahdinkuljetusyksiköt</a:t>
            </a:r>
            <a:r>
              <a:rPr lang="fi-FI" sz="1200" b="1" baseline="0" noProof="0" dirty="0" smtClean="0"/>
              <a:t>  – Avokontit</a:t>
            </a:r>
            <a:endParaRPr lang="fi-FI" sz="1200" b="1" noProof="0" dirty="0" smtClean="0"/>
          </a:p>
          <a:p>
            <a:pPr eaLnBrk="1" hangingPunct="1"/>
            <a:endParaRPr lang="en-GB" dirty="0" smtClean="0">
              <a:cs typeface="Arial" charset="0"/>
            </a:endParaRPr>
          </a:p>
          <a:p>
            <a:r>
              <a:rPr lang="fi-FI" sz="1200" kern="1200" noProof="0" dirty="0" smtClean="0">
                <a:solidFill>
                  <a:schemeClr val="tx1"/>
                </a:solidFill>
                <a:effectLst/>
                <a:latin typeface="+mn-lt"/>
                <a:ea typeface="+mn-ea"/>
                <a:cs typeface="+mn-cs"/>
              </a:rPr>
              <a:t>Avokontti on tavarankuljetusväline,</a:t>
            </a:r>
            <a:r>
              <a:rPr lang="fi-FI" sz="1200" kern="1200" baseline="0" noProof="0" dirty="0" smtClean="0">
                <a:solidFill>
                  <a:schemeClr val="tx1"/>
                </a:solidFill>
                <a:effectLst/>
                <a:latin typeface="+mn-lt"/>
                <a:ea typeface="+mn-ea"/>
                <a:cs typeface="+mn-cs"/>
              </a:rPr>
              <a:t> jossa ei ole kattoa eikä sivuseiniä.  Kun avokonttia käsitellään kuljetusjärjestelmän eri vaiheissa, tulee kontin päätyseinien kestää samat voimat kuin tavallisen rahtikontin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Avokontin</a:t>
            </a:r>
            <a:r>
              <a:rPr lang="fi-FI" sz="1200" kern="1200" baseline="0" noProof="0" dirty="0" smtClean="0">
                <a:solidFill>
                  <a:schemeClr val="tx1"/>
                </a:solidFill>
                <a:effectLst/>
                <a:latin typeface="+mn-lt"/>
                <a:ea typeface="+mn-ea"/>
                <a:cs typeface="+mn-cs"/>
              </a:rPr>
              <a:t> pituudet ovat 20 jalkaa ja 40 jalkaa samalla tavoin kuin </a:t>
            </a:r>
            <a:r>
              <a:rPr lang="fi-FI" sz="1200" kern="1200" baseline="0" noProof="0" dirty="0" err="1" smtClean="0">
                <a:solidFill>
                  <a:schemeClr val="tx1"/>
                </a:solidFill>
                <a:effectLst/>
                <a:latin typeface="+mn-lt"/>
                <a:ea typeface="+mn-ea"/>
                <a:cs typeface="+mn-cs"/>
              </a:rPr>
              <a:t>ISO-standardin</a:t>
            </a:r>
            <a:r>
              <a:rPr lang="fi-FI" sz="1200" kern="1200" baseline="0" noProof="0" dirty="0" smtClean="0">
                <a:solidFill>
                  <a:schemeClr val="tx1"/>
                </a:solidFill>
                <a:effectLst/>
                <a:latin typeface="+mn-lt"/>
                <a:ea typeface="+mn-ea"/>
                <a:cs typeface="+mn-cs"/>
              </a:rPr>
              <a:t> mukaiset tavalliset rahtikontit</a:t>
            </a:r>
            <a:r>
              <a:rPr lang="en-GB"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Avokontin taarapaino</a:t>
            </a:r>
            <a:r>
              <a:rPr lang="fi-FI" sz="1200" kern="1200" baseline="0" noProof="0" dirty="0" smtClean="0">
                <a:solidFill>
                  <a:schemeClr val="tx1"/>
                </a:solidFill>
                <a:effectLst/>
                <a:latin typeface="+mn-lt"/>
                <a:ea typeface="+mn-ea"/>
                <a:cs typeface="+mn-cs"/>
              </a:rPr>
              <a:t> on sama tai vähän korkeampi kuin vastaavan kokoisen tavallisen rahtikontin.  20 jalan päätyseinäisen avokontin kokonaismassa on 24 000 kg ja taarapaino noin 2 500 kg.  Kontin kantavuus on siten 21 500 kg.  40 jalan päätyseinäisen avokontin kokonaismassa on 30 480 kg ja taarapaino  5000 kg. Kontin kantavuus on siten 25 500 kg. </a:t>
            </a:r>
          </a:p>
          <a:p>
            <a:endParaRPr lang="fi-FI" sz="1200" kern="1200" baseline="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Päätyseinäinen avokontti antaa paremman varmistuksen</a:t>
            </a:r>
            <a:r>
              <a:rPr lang="fi-FI" sz="1200" kern="1200" baseline="0" noProof="0" dirty="0" smtClean="0">
                <a:solidFill>
                  <a:schemeClr val="tx1"/>
                </a:solidFill>
                <a:effectLst/>
                <a:latin typeface="+mn-lt"/>
                <a:ea typeface="+mn-ea"/>
                <a:cs typeface="+mn-cs"/>
              </a:rPr>
              <a:t> kuormalle kuin avokontti ilman päätyseiniä.  Myös kuormanvarmistuksen eri vaihtoehdot lisääntyvät.  Päätyseinäisiä avokontteja voidaan pinota päällekkäin terminaalissa ja laivalla aiheuttamatta rasitusta kuormalle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avokontissa on taitettavat</a:t>
            </a:r>
            <a:r>
              <a:rPr lang="fi-FI" sz="1200" kern="1200" baseline="0" noProof="0" dirty="0" smtClean="0">
                <a:solidFill>
                  <a:schemeClr val="tx1"/>
                </a:solidFill>
                <a:effectLst/>
                <a:latin typeface="+mn-lt"/>
                <a:ea typeface="+mn-ea"/>
                <a:cs typeface="+mn-cs"/>
              </a:rPr>
              <a:t> päätyseinät, se vie vähän tilaa, kun sitä kuljetetaan tyhjänä.  </a:t>
            </a:r>
            <a:endParaRPr lang="fi-FI" sz="1200" kern="1200" noProof="0" dirty="0" smtClean="0">
              <a:solidFill>
                <a:schemeClr val="tx1"/>
              </a:solidFill>
              <a:effectLst/>
              <a:latin typeface="+mn-lt"/>
              <a:ea typeface="+mn-ea"/>
              <a:cs typeface="+mn-cs"/>
            </a:endParaRPr>
          </a:p>
          <a:p>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Standardin mukaisen avokontin sisäkorkeus on pienempi</a:t>
            </a:r>
            <a:r>
              <a:rPr lang="fi-FI" sz="1200" kern="1200" baseline="0" noProof="0" dirty="0" smtClean="0">
                <a:solidFill>
                  <a:schemeClr val="tx1"/>
                </a:solidFill>
                <a:effectLst/>
                <a:latin typeface="+mn-lt"/>
                <a:ea typeface="+mn-ea"/>
                <a:cs typeface="+mn-cs"/>
              </a:rPr>
              <a:t> kuin vastaavan tavallisen rahtikontin. Sisäkorkeus mitataan avokontin lattiatasosta päätyseinän yläreunaan.  Sisäkorkeutta ei saa kuitenkaan kokonaan hyödynnettyä, koska päälle asetetun avokontin lattia painuu jonkin verran ja saattaa särkeä alapuolella olevan tavaran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Avokontin lattian</a:t>
            </a:r>
            <a:r>
              <a:rPr lang="fi-FI" sz="1200" kern="1200" baseline="0" noProof="0" dirty="0" smtClean="0">
                <a:solidFill>
                  <a:schemeClr val="tx1"/>
                </a:solidFill>
                <a:effectLst/>
                <a:latin typeface="+mn-lt"/>
                <a:ea typeface="+mn-ea"/>
                <a:cs typeface="+mn-cs"/>
              </a:rPr>
              <a:t> korkeus on noin 600 mm, joten tämä pienentää merkittävästi sisäkorkeutta.  Avokontin sisäpituus voi myös olla lyhyempi kuin tavallisen rahtikontin, koska päätyseinät täytyy rakentaa vahvoiksi kestämään eri lähteistä muodostuvia rasituksia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11</a:t>
            </a:fld>
            <a:endParaRPr lang="en-US"/>
          </a:p>
        </p:txBody>
      </p:sp>
    </p:spTree>
    <p:extLst>
      <p:ext uri="{BB962C8B-B14F-4D97-AF65-F5344CB8AC3E}">
        <p14:creationId xmlns:p14="http://schemas.microsoft.com/office/powerpoint/2010/main" val="11544126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fi-FI" b="1" noProof="0" dirty="0" smtClean="0"/>
              <a:t>Merikuljetuksen kuormanvarmistus</a:t>
            </a:r>
          </a:p>
          <a:p>
            <a:pPr eaLnBrk="1" hangingPunct="1">
              <a:spcBef>
                <a:spcPct val="0"/>
              </a:spcBef>
            </a:pPr>
            <a:endParaRPr lang="en-US" dirty="0" smtClean="0"/>
          </a:p>
          <a:p>
            <a:pPr eaLnBrk="1" hangingPunct="1">
              <a:spcBef>
                <a:spcPct val="0"/>
              </a:spcBef>
            </a:pPr>
            <a:r>
              <a:rPr lang="fi-FI" sz="1200" b="1" noProof="0" dirty="0" smtClean="0"/>
              <a:t>Vastuut</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Kuljetusketjun eri osapuolet normaalisti vakuutetaan vahinkoja</a:t>
            </a:r>
            <a:r>
              <a:rPr lang="fi-FI" sz="1200" kern="1200" baseline="0" noProof="0" dirty="0" smtClean="0">
                <a:solidFill>
                  <a:schemeClr val="tx1"/>
                </a:solidFill>
                <a:effectLst/>
                <a:latin typeface="+mn-lt"/>
                <a:ea typeface="+mn-ea"/>
                <a:cs typeface="+mn-cs"/>
              </a:rPr>
              <a:t> vastaan.  Vastuut vahingoista kansainvälisen tiekuljetuksen aikana säädetään nk. CMR yleissopimuksella.  </a:t>
            </a:r>
            <a:r>
              <a:rPr lang="fi-FI" sz="1200" kern="1200" noProof="0" dirty="0" smtClean="0">
                <a:solidFill>
                  <a:schemeClr val="tx1"/>
                </a:solidFill>
                <a:effectLst/>
                <a:latin typeface="+mn-lt"/>
                <a:ea typeface="+mn-ea"/>
                <a:cs typeface="+mn-cs"/>
              </a:rPr>
              <a:t> ( CMR = </a:t>
            </a:r>
            <a:r>
              <a:rPr lang="fi-FI" sz="1200" kern="1200" noProof="0" dirty="0" err="1" smtClean="0">
                <a:solidFill>
                  <a:schemeClr val="tx1"/>
                </a:solidFill>
                <a:effectLst/>
                <a:latin typeface="+mn-lt"/>
                <a:ea typeface="+mn-ea"/>
                <a:cs typeface="+mn-cs"/>
              </a:rPr>
              <a:t>Convention</a:t>
            </a:r>
            <a:r>
              <a:rPr lang="fi-FI" sz="1200" kern="1200" noProof="0" dirty="0" smtClean="0">
                <a:solidFill>
                  <a:schemeClr val="tx1"/>
                </a:solidFill>
                <a:effectLst/>
                <a:latin typeface="+mn-lt"/>
                <a:ea typeface="+mn-ea"/>
                <a:cs typeface="+mn-cs"/>
              </a:rPr>
              <a:t> </a:t>
            </a:r>
            <a:r>
              <a:rPr lang="fi-FI" sz="1200" kern="1200" noProof="0" dirty="0" err="1" smtClean="0">
                <a:solidFill>
                  <a:schemeClr val="tx1"/>
                </a:solidFill>
                <a:effectLst/>
                <a:latin typeface="+mn-lt"/>
                <a:ea typeface="+mn-ea"/>
                <a:cs typeface="+mn-cs"/>
              </a:rPr>
              <a:t>relative</a:t>
            </a:r>
            <a:r>
              <a:rPr lang="fi-FI" sz="1200" kern="1200" noProof="0" dirty="0" smtClean="0">
                <a:solidFill>
                  <a:schemeClr val="tx1"/>
                </a:solidFill>
                <a:effectLst/>
                <a:latin typeface="+mn-lt"/>
                <a:ea typeface="+mn-ea"/>
                <a:cs typeface="+mn-cs"/>
              </a:rPr>
              <a:t> au contrat de transport international de </a:t>
            </a:r>
            <a:r>
              <a:rPr lang="fi-FI" sz="1200" kern="1200" noProof="0" dirty="0" err="1" smtClean="0">
                <a:solidFill>
                  <a:schemeClr val="tx1"/>
                </a:solidFill>
                <a:effectLst/>
                <a:latin typeface="+mn-lt"/>
                <a:ea typeface="+mn-ea"/>
                <a:cs typeface="+mn-cs"/>
              </a:rPr>
              <a:t>Marchandises</a:t>
            </a:r>
            <a:r>
              <a:rPr lang="fi-FI" sz="1200" kern="1200" noProof="0" dirty="0" smtClean="0">
                <a:solidFill>
                  <a:schemeClr val="tx1"/>
                </a:solidFill>
                <a:effectLst/>
                <a:latin typeface="+mn-lt"/>
                <a:ea typeface="+mn-ea"/>
                <a:cs typeface="+mn-cs"/>
              </a:rPr>
              <a:t> par </a:t>
            </a:r>
            <a:r>
              <a:rPr lang="fi-FI" sz="1200" kern="1200" noProof="0" dirty="0" err="1" smtClean="0">
                <a:solidFill>
                  <a:schemeClr val="tx1"/>
                </a:solidFill>
                <a:effectLst/>
                <a:latin typeface="+mn-lt"/>
                <a:ea typeface="+mn-ea"/>
                <a:cs typeface="+mn-cs"/>
              </a:rPr>
              <a:t>Route</a:t>
            </a:r>
            <a:r>
              <a:rPr lang="fi-FI" sz="1200" kern="1200" noProof="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Toisaalta</a:t>
            </a:r>
            <a:r>
              <a:rPr lang="fi-FI" sz="1200" kern="1200" baseline="0" noProof="0" dirty="0" smtClean="0">
                <a:solidFill>
                  <a:schemeClr val="tx1"/>
                </a:solidFill>
                <a:effectLst/>
                <a:latin typeface="+mn-lt"/>
                <a:ea typeface="+mn-ea"/>
                <a:cs typeface="+mn-cs"/>
              </a:rPr>
              <a:t> jos haverissa tai tapaturmassa vahingoittuu kolmas osapuoli, esim. Ihmisiä tai turmeltuu ympäristöä, silloin vahinkojen vastuita tarkastellaan julkisen lainsäädännön mukaan. Vahinkotutkinta ja vastuiden tutkiminen on monimutkainen asia ja vaatii juridista asiantuntijuutta</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Lainsäädäntö</a:t>
            </a:r>
            <a:r>
              <a:rPr lang="fi-FI" sz="1200" kern="1200" baseline="0" noProof="0" dirty="0" smtClean="0">
                <a:solidFill>
                  <a:schemeClr val="tx1"/>
                </a:solidFill>
                <a:effectLst/>
                <a:latin typeface="+mn-lt"/>
                <a:ea typeface="+mn-ea"/>
                <a:cs typeface="+mn-cs"/>
              </a:rPr>
              <a:t> vaihtelee eri maissa paljon ja siksi seuraavassa esitetty on vain yleiskatsaus eri osapuolien vastuista kuljetusketjussa. Hyvän kuvan ja ymmärryksen saamiseksi vastuista täytyy hankkia tietoa kunkin maan kansallisesta lainsäädännöstä</a:t>
            </a:r>
            <a:r>
              <a:rPr lang="sv-SE"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b="1" i="1" kern="1200" noProof="0" dirty="0" smtClean="0">
                <a:solidFill>
                  <a:schemeClr val="tx1"/>
                </a:solidFill>
                <a:effectLst/>
                <a:latin typeface="+mn-lt"/>
                <a:ea typeface="+mn-ea"/>
                <a:cs typeface="+mn-cs"/>
              </a:rPr>
              <a:t>merikuljetus</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Laivan kapteeni vastuussa</a:t>
            </a:r>
            <a:r>
              <a:rPr lang="fi-FI" sz="1200" kern="1200" baseline="0" noProof="0" dirty="0" smtClean="0">
                <a:solidFill>
                  <a:schemeClr val="tx1"/>
                </a:solidFill>
                <a:effectLst/>
                <a:latin typeface="+mn-lt"/>
                <a:ea typeface="+mn-ea"/>
                <a:cs typeface="+mn-cs"/>
              </a:rPr>
              <a:t> laivansa merikelpoisuudesta mukaan lukien kuormanvarmistus.  Joidenkin maiden merilakien mukaan laivan kapteeni ei kuitenkaan ole vastuussa tavaran rikkoontumisesta, jos se on johtunut rahdinkuljetusyksikön sisällä olevan kuorman riittämättömästä varmistamisesta. Jos kuitenkin epäillään, että kuorma on huonosti varmistettu, eikä siihen puututa, on laivan kapteeni silloin vastuussa onnettomuuden sattuessa.  Epäily voi herätä esimerkiksi silloin, jos kuorma osittain työntyy esiin kuormatilasta.  Vastuu on yleensä laivan omistajan kanssa sopimuksen tehnyt osapuoli, joka useissa tapauksissa on huolitsija.</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12</a:t>
            </a:fld>
            <a:endParaRPr lang="en-US"/>
          </a:p>
        </p:txBody>
      </p:sp>
    </p:spTree>
    <p:extLst>
      <p:ext uri="{BB962C8B-B14F-4D97-AF65-F5344CB8AC3E}">
        <p14:creationId xmlns:p14="http://schemas.microsoft.com/office/powerpoint/2010/main" val="32667705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fi-FI" b="1" noProof="0" dirty="0" smtClean="0"/>
              <a:t>Meritiekuljetuksen kuormanvarmistus</a:t>
            </a:r>
          </a:p>
          <a:p>
            <a:pPr eaLnBrk="1" hangingPunct="1">
              <a:spcBef>
                <a:spcPct val="0"/>
              </a:spcBef>
            </a:pPr>
            <a:endParaRPr lang="en-US" dirty="0" smtClean="0"/>
          </a:p>
          <a:p>
            <a:pPr eaLnBrk="1" hangingPunct="1">
              <a:spcBef>
                <a:spcPct val="0"/>
              </a:spcBef>
            </a:pPr>
            <a:r>
              <a:rPr lang="fi-FI" sz="1200" b="1" noProof="0" dirty="0" smtClean="0"/>
              <a:t>Vastuut – Vaaralliset aineet</a:t>
            </a: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Tavaranlähettäjän (rahdinantajan) vastuu</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Tunnistaa</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kuuluu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piiriin</a:t>
            </a:r>
            <a:r>
              <a:rPr lang="en-GB" sz="1200" kern="1200" dirty="0" smtClean="0">
                <a:solidFill>
                  <a:schemeClr val="tx1"/>
                </a:solidFill>
                <a:effectLst/>
                <a:latin typeface="+mn-lt"/>
                <a:ea typeface="+mn-ea"/>
                <a:cs typeface="+mn-cs"/>
              </a:rPr>
              <a:t> </a:t>
            </a:r>
          </a:p>
          <a:p>
            <a:pPr marL="171450" indent="-171450">
              <a:buFontTx/>
              <a:buChar char="-"/>
            </a:pPr>
            <a:r>
              <a:rPr lang="en-GB" sz="1200" kern="1200" dirty="0" err="1" smtClean="0">
                <a:solidFill>
                  <a:schemeClr val="tx1"/>
                </a:solidFill>
                <a:effectLst/>
                <a:latin typeface="+mn-lt"/>
                <a:ea typeface="+mn-ea"/>
                <a:cs typeface="+mn-cs"/>
              </a:rPr>
              <a:t>Varmistaa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että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vaarallinen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luokiteltu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mukaan</a:t>
            </a:r>
            <a:endParaRPr lang="en-GB" sz="1200" kern="1200" baseline="0" dirty="0" smtClean="0">
              <a:solidFill>
                <a:schemeClr val="tx1"/>
              </a:solidFill>
              <a:effectLst/>
              <a:latin typeface="+mn-lt"/>
              <a:ea typeface="+mn-ea"/>
              <a:cs typeface="+mn-cs"/>
            </a:endParaRPr>
          </a:p>
          <a:p>
            <a:pPr marL="171450" indent="-171450">
              <a:buFontTx/>
              <a:buChar char="-"/>
            </a:pP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pakkaaminen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merkitseminen</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sv-SE" sz="1200" kern="1200" dirty="0" err="1" smtClean="0">
                <a:solidFill>
                  <a:schemeClr val="tx1"/>
                </a:solidFill>
                <a:effectLst/>
                <a:latin typeface="+mn-lt"/>
                <a:ea typeface="+mn-ea"/>
                <a:cs typeface="+mn-cs"/>
              </a:rPr>
              <a:t>Yhteenkuormaussääntöjen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noudattaminen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kun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kuormataan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rahdinkuljetusyksikköä</a:t>
            </a:r>
            <a:endParaRPr lang="sv-SE" sz="1200" kern="1200" baseline="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Antaa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lähetyksestä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seuraavat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asiakirjat</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ilmoitus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Kontin</a:t>
            </a:r>
            <a:r>
              <a:rPr lang="en-GB" sz="1200" kern="1200" dirty="0" smtClean="0">
                <a:solidFill>
                  <a:schemeClr val="tx1"/>
                </a:solidFill>
                <a:effectLst/>
                <a:latin typeface="+mn-lt"/>
                <a:ea typeface="+mn-ea"/>
                <a:cs typeface="+mn-cs"/>
              </a:rPr>
              <a:t> tai </a:t>
            </a:r>
            <a:r>
              <a:rPr lang="en-GB" sz="1200" kern="1200" dirty="0" err="1" smtClean="0">
                <a:solidFill>
                  <a:schemeClr val="tx1"/>
                </a:solidFill>
                <a:effectLst/>
                <a:latin typeface="+mn-lt"/>
                <a:ea typeface="+mn-ea"/>
                <a:cs typeface="+mn-cs"/>
              </a:rPr>
              <a:t>ajoneuvon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pakkaustodistus</a:t>
            </a:r>
            <a:endParaRPr lang="sv-SE" sz="1200" kern="1200" dirty="0" smtClean="0">
              <a:solidFill>
                <a:schemeClr val="tx1"/>
              </a:solidFill>
              <a:effectLst/>
              <a:latin typeface="+mn-lt"/>
              <a:ea typeface="+mn-ea"/>
              <a:cs typeface="+mn-cs"/>
            </a:endParaRPr>
          </a:p>
          <a:p>
            <a:pPr marL="0" indent="0">
              <a:buFont typeface="Arial" pitchFamily="34" charset="0"/>
              <a:buNone/>
            </a:pP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riittävä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koulutus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henkilöille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joutuvat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käsittelemään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aineita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hoitamaan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lähetysasiakirjoja</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Kuljetusyrityksen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vastuu</a:t>
            </a:r>
            <a:endParaRPr lang="en-GB" sz="1200" b="1"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että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vaarallinen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hyväksytty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kuljetettavaksi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aluksessa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vaarallisen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ilmoitus</a:t>
            </a:r>
            <a:r>
              <a:rPr lang="en-GB" sz="1200" kern="1200" dirty="0" smtClean="0">
                <a:solidFill>
                  <a:schemeClr val="tx1"/>
                </a:solidFill>
                <a:effectLst/>
                <a:latin typeface="+mn-lt"/>
                <a:ea typeface="+mn-ea"/>
                <a:cs typeface="+mn-cs"/>
              </a:rPr>
              <a:t> Check the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kontin</a:t>
            </a:r>
            <a:r>
              <a:rPr lang="en-GB" sz="1200" kern="1200" baseline="0" dirty="0" smtClean="0">
                <a:solidFill>
                  <a:schemeClr val="tx1"/>
                </a:solidFill>
                <a:effectLst/>
                <a:latin typeface="+mn-lt"/>
                <a:ea typeface="+mn-ea"/>
                <a:cs typeface="+mn-cs"/>
              </a:rPr>
              <a:t>/</a:t>
            </a:r>
            <a:r>
              <a:rPr lang="en-GB" sz="1200" kern="1200" baseline="0" dirty="0" err="1" smtClean="0">
                <a:solidFill>
                  <a:schemeClr val="tx1"/>
                </a:solidFill>
                <a:effectLst/>
                <a:latin typeface="+mn-lt"/>
                <a:ea typeface="+mn-ea"/>
                <a:cs typeface="+mn-cs"/>
              </a:rPr>
              <a:t>ajoneuvon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pakkaustodistus</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allekirjoitettu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kuormauksesta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vastaavan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toimesta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Varmistettava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lipukkeet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merkinnät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Noudatettava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ahtaus</a:t>
            </a:r>
            <a:r>
              <a:rPr lang="en-GB" sz="1200" kern="1200" baseline="0" dirty="0" err="1" smtClean="0">
                <a:solidFill>
                  <a:schemeClr val="tx1"/>
                </a:solidFill>
                <a:effectLst/>
                <a:latin typeface="+mn-lt"/>
                <a:ea typeface="+mn-ea"/>
                <a:cs typeface="+mn-cs"/>
              </a:rPr>
              <a:t>luokkia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Noudatettava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yhteenkuormaussääntöjä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rahdinkuljetusyksikköä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kuormattaessa</a:t>
            </a:r>
            <a:r>
              <a:rPr lang="en-GB"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err="1" smtClean="0">
                <a:solidFill>
                  <a:schemeClr val="tx1"/>
                </a:solidFill>
                <a:effectLst/>
                <a:latin typeface="+mn-lt"/>
                <a:ea typeface="+mn-ea"/>
                <a:cs typeface="+mn-cs"/>
              </a:rPr>
              <a:t>Annettava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riittävä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koulutus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henkilöille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käsittelevät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niiden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asiapapereita</a:t>
            </a:r>
            <a:r>
              <a:rPr lang="en-GB" sz="1200" kern="1200" baseline="0" dirty="0" smtClean="0">
                <a:solidFill>
                  <a:schemeClr val="tx1"/>
                </a:solidFill>
                <a:effectLst/>
                <a:latin typeface="+mn-lt"/>
                <a:ea typeface="+mn-ea"/>
                <a:cs typeface="+mn-cs"/>
              </a:rPr>
              <a:t> </a:t>
            </a:r>
          </a:p>
          <a:p>
            <a:pPr marL="171450" indent="-171450">
              <a:buFontTx/>
              <a:buChar char="-"/>
            </a:pPr>
            <a:endParaRPr lang="sv-SE" sz="1200" kern="1200" dirty="0" smtClean="0">
              <a:solidFill>
                <a:schemeClr val="tx1"/>
              </a:solidFill>
              <a:effectLst/>
              <a:latin typeface="+mn-lt"/>
              <a:ea typeface="+mn-ea"/>
              <a:cs typeface="+mn-cs"/>
            </a:endParaRPr>
          </a:p>
          <a:p>
            <a:pPr marL="171450" indent="-171450">
              <a:buFontTx/>
              <a:buChar char="-"/>
            </a:pPr>
            <a:endParaRPr lang="en-GB" sz="1200" b="1" i="1" kern="1200" baseline="0" dirty="0" smtClean="0">
              <a:solidFill>
                <a:schemeClr val="tx1"/>
              </a:solidFill>
              <a:effectLst/>
              <a:latin typeface="+mn-lt"/>
              <a:ea typeface="+mn-ea"/>
              <a:cs typeface="+mn-cs"/>
            </a:endParaRPr>
          </a:p>
          <a:p>
            <a:pPr marL="0" indent="0">
              <a:buFontTx/>
              <a:buNone/>
            </a:pP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Kontin/ajoneuvon</a:t>
            </a:r>
            <a:r>
              <a:rPr lang="fi-FI" sz="1200" b="1" i="1" kern="1200" baseline="0" noProof="0" dirty="0" smtClean="0">
                <a:solidFill>
                  <a:schemeClr val="tx1"/>
                </a:solidFill>
                <a:effectLst/>
                <a:latin typeface="+mn-lt"/>
                <a:ea typeface="+mn-ea"/>
                <a:cs typeface="+mn-cs"/>
              </a:rPr>
              <a:t> kuormaajan todistettava</a:t>
            </a:r>
            <a:r>
              <a:rPr lang="en-GB" sz="1200" b="1" i="1"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Kontti/Ajoneuvo oli puhdas/kuiva/sopiva lähetystä varten</a:t>
            </a:r>
          </a:p>
          <a:p>
            <a:pPr marL="171450" indent="-171450">
              <a:buFontTx/>
              <a:buChar char="-"/>
            </a:pPr>
            <a:r>
              <a:rPr lang="fi-FI" sz="1200" kern="1200" noProof="0" dirty="0" smtClean="0">
                <a:solidFill>
                  <a:schemeClr val="tx1"/>
                </a:solidFill>
                <a:effectLst/>
                <a:latin typeface="+mn-lt"/>
                <a:ea typeface="+mn-ea"/>
                <a:cs typeface="+mn-cs"/>
              </a:rPr>
              <a:t>Kuormaus on </a:t>
            </a:r>
            <a:r>
              <a:rPr lang="fi-FI" sz="1200" kern="1200" noProof="0" dirty="0" err="1" smtClean="0">
                <a:solidFill>
                  <a:schemeClr val="tx1"/>
                </a:solidFill>
                <a:effectLst/>
                <a:latin typeface="+mn-lt"/>
                <a:ea typeface="+mn-ea"/>
                <a:cs typeface="+mn-cs"/>
              </a:rPr>
              <a:t>yhteenkuormaussäännön</a:t>
            </a:r>
            <a:r>
              <a:rPr lang="fi-FI" sz="1200" kern="1200" baseline="0" noProof="0" dirty="0" smtClean="0">
                <a:solidFill>
                  <a:schemeClr val="tx1"/>
                </a:solidFill>
                <a:effectLst/>
                <a:latin typeface="+mn-lt"/>
                <a:ea typeface="+mn-ea"/>
                <a:cs typeface="+mn-cs"/>
              </a:rPr>
              <a:t> mukainen</a:t>
            </a:r>
            <a:endParaRPr lang="fi-FI" sz="1200" kern="1200" noProof="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Ulkoisessa tarkastuksessa</a:t>
            </a:r>
            <a:r>
              <a:rPr lang="fi-FI" sz="1200" kern="1200" baseline="0" noProof="0" dirty="0" smtClean="0">
                <a:solidFill>
                  <a:schemeClr val="tx1"/>
                </a:solidFill>
                <a:effectLst/>
                <a:latin typeface="+mn-lt"/>
                <a:ea typeface="+mn-ea"/>
                <a:cs typeface="+mn-cs"/>
              </a:rPr>
              <a:t> ei vahinkoja </a:t>
            </a:r>
            <a:endParaRPr lang="fi-FI" sz="1200" kern="1200" noProof="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Tynnyrit</a:t>
            </a:r>
            <a:r>
              <a:rPr lang="fi-FI" sz="1200" kern="1200" baseline="0" noProof="0" dirty="0" smtClean="0">
                <a:solidFill>
                  <a:schemeClr val="tx1"/>
                </a:solidFill>
                <a:effectLst/>
                <a:latin typeface="+mn-lt"/>
                <a:ea typeface="+mn-ea"/>
                <a:cs typeface="+mn-cs"/>
              </a:rPr>
              <a:t> ovat oikein päin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Kaikki tavarat on huolellisesti kuormattu ja varmistettu sekä rahdinkuljetusyksikkö</a:t>
            </a:r>
            <a:r>
              <a:rPr lang="fi-FI" sz="1200" kern="1200" baseline="0" noProof="0" dirty="0" smtClean="0">
                <a:solidFill>
                  <a:schemeClr val="tx1"/>
                </a:solidFill>
                <a:effectLst/>
                <a:latin typeface="+mn-lt"/>
                <a:ea typeface="+mn-ea"/>
                <a:cs typeface="+mn-cs"/>
              </a:rPr>
              <a:t> soveltuu kuljetustehtävään </a:t>
            </a:r>
          </a:p>
          <a:p>
            <a:pPr marL="171450" indent="-171450">
              <a:buFontTx/>
              <a:buChar char="-"/>
            </a:pPr>
            <a:r>
              <a:rPr lang="fi-FI" sz="1200" kern="1200" noProof="0" dirty="0" smtClean="0">
                <a:solidFill>
                  <a:schemeClr val="tx1"/>
                </a:solidFill>
                <a:effectLst/>
                <a:latin typeface="+mn-lt"/>
                <a:ea typeface="+mn-ea"/>
                <a:cs typeface="+mn-cs"/>
              </a:rPr>
              <a:t>Joukkotavara</a:t>
            </a:r>
            <a:r>
              <a:rPr lang="fi-FI" sz="1200" kern="1200" baseline="0" noProof="0" dirty="0" smtClean="0">
                <a:solidFill>
                  <a:schemeClr val="tx1"/>
                </a:solidFill>
                <a:effectLst/>
                <a:latin typeface="+mn-lt"/>
                <a:ea typeface="+mn-ea"/>
                <a:cs typeface="+mn-cs"/>
              </a:rPr>
              <a:t> jakaantuu tasaisesti kuormatilaan</a:t>
            </a:r>
          </a:p>
          <a:p>
            <a:pPr marL="171450" indent="-171450">
              <a:buFontTx/>
              <a:buChar char="-"/>
            </a:pPr>
            <a:r>
              <a:rPr lang="fi-FI" sz="1200" kern="1200" baseline="0" noProof="0" dirty="0" smtClean="0">
                <a:solidFill>
                  <a:schemeClr val="tx1"/>
                </a:solidFill>
                <a:effectLst/>
                <a:latin typeface="+mn-lt"/>
                <a:ea typeface="+mn-ea"/>
                <a:cs typeface="+mn-cs"/>
              </a:rPr>
              <a:t>Rakenteellisesti käyttökelpoinen</a:t>
            </a:r>
          </a:p>
          <a:p>
            <a:pPr marL="171450" indent="-171450">
              <a:buFontTx/>
              <a:buChar char="-"/>
            </a:pPr>
            <a:r>
              <a:rPr lang="fi-FI" sz="1200" kern="1200" baseline="0" noProof="0" dirty="0" smtClean="0">
                <a:solidFill>
                  <a:schemeClr val="tx1"/>
                </a:solidFill>
                <a:effectLst/>
                <a:latin typeface="+mn-lt"/>
                <a:ea typeface="+mn-ea"/>
                <a:cs typeface="+mn-cs"/>
              </a:rPr>
              <a:t>Huolellisesti merkitty ja lipukkeet asetettu</a:t>
            </a:r>
          </a:p>
          <a:p>
            <a:pPr marL="171450" indent="-171450">
              <a:buFontTx/>
              <a:buChar char="-"/>
            </a:pPr>
            <a:r>
              <a:rPr lang="fi-FI" sz="1200" kern="1200" baseline="0" noProof="0" dirty="0" smtClean="0">
                <a:solidFill>
                  <a:schemeClr val="tx1"/>
                </a:solidFill>
                <a:effectLst/>
                <a:latin typeface="+mn-lt"/>
                <a:ea typeface="+mn-ea"/>
                <a:cs typeface="+mn-cs"/>
              </a:rPr>
              <a:t>Hiilidioksidi (CO2) merkitty – hiilihappojää tarvittaessa</a:t>
            </a:r>
          </a:p>
          <a:p>
            <a:pPr marL="171450" indent="-171450">
              <a:buFontTx/>
              <a:buChar char="-"/>
            </a:pPr>
            <a:r>
              <a:rPr lang="fi-FI" sz="1200" kern="1200" baseline="0" noProof="0" dirty="0" smtClean="0">
                <a:solidFill>
                  <a:schemeClr val="tx1"/>
                </a:solidFill>
                <a:effectLst/>
                <a:latin typeface="+mn-lt"/>
                <a:ea typeface="+mn-ea"/>
                <a:cs typeface="+mn-cs"/>
              </a:rPr>
              <a:t>Rahtikirja saatu jokaisesta vaarallisen aineen lähetyksestä</a:t>
            </a:r>
            <a:endParaRPr lang="fi-FI" sz="1200" kern="1200" noProof="0" dirty="0" smtClean="0">
              <a:solidFill>
                <a:schemeClr val="tx1"/>
              </a:solidFill>
              <a:effectLst/>
              <a:latin typeface="+mn-lt"/>
              <a:ea typeface="+mn-ea"/>
              <a:cs typeface="+mn-cs"/>
            </a:endParaRPr>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13</a:t>
            </a:fld>
            <a:endParaRPr lang="en-US"/>
          </a:p>
        </p:txBody>
      </p:sp>
    </p:spTree>
    <p:extLst>
      <p:ext uri="{BB962C8B-B14F-4D97-AF65-F5344CB8AC3E}">
        <p14:creationId xmlns:p14="http://schemas.microsoft.com/office/powerpoint/2010/main" val="16148482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en-US" b="1" dirty="0" err="1" smtClean="0"/>
              <a:t>Kuormanvarmistus</a:t>
            </a:r>
            <a:r>
              <a:rPr lang="en-US" b="1" baseline="0" dirty="0" smtClean="0"/>
              <a:t> </a:t>
            </a:r>
            <a:r>
              <a:rPr lang="en-US" b="1" baseline="0" dirty="0" err="1" smtClean="0"/>
              <a:t>meritiekuljetuksessa</a:t>
            </a:r>
            <a:endParaRPr lang="en-US" b="1" dirty="0" smtClean="0"/>
          </a:p>
          <a:p>
            <a:pPr eaLnBrk="1" hangingPunct="1">
              <a:spcBef>
                <a:spcPct val="0"/>
              </a:spcBef>
            </a:pPr>
            <a:endParaRPr lang="en-US" dirty="0" smtClean="0"/>
          </a:p>
          <a:p>
            <a:pPr eaLnBrk="1" hangingPunct="1">
              <a:spcBef>
                <a:spcPct val="0"/>
              </a:spcBef>
            </a:pPr>
            <a:r>
              <a:rPr lang="en-US" sz="1200" b="1" dirty="0" err="1" smtClean="0"/>
              <a:t>Vastuut</a:t>
            </a:r>
            <a:r>
              <a:rPr lang="en-US" sz="1200" b="1" dirty="0" smtClean="0"/>
              <a:t> – </a:t>
            </a:r>
            <a:r>
              <a:rPr lang="en-US" sz="1200" b="1" dirty="0" err="1" smtClean="0"/>
              <a:t>Vaaralliset</a:t>
            </a:r>
            <a:r>
              <a:rPr lang="en-US" sz="1200" b="1" baseline="0" dirty="0" smtClean="0"/>
              <a:t> </a:t>
            </a:r>
            <a:r>
              <a:rPr lang="en-US" sz="1200" b="1" baseline="0" dirty="0" err="1" smtClean="0"/>
              <a:t>aineet</a:t>
            </a:r>
            <a:endParaRPr lang="en-US" sz="1200" b="1"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Tavaranlähettäjän (rahdinantajan) vastuu</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Tunnistaa</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kuuluu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piiriin</a:t>
            </a:r>
            <a:r>
              <a:rPr lang="en-GB" sz="1200" kern="1200" dirty="0" smtClean="0">
                <a:solidFill>
                  <a:schemeClr val="tx1"/>
                </a:solidFill>
                <a:effectLst/>
                <a:latin typeface="+mn-lt"/>
                <a:ea typeface="+mn-ea"/>
                <a:cs typeface="+mn-cs"/>
              </a:rPr>
              <a:t> </a:t>
            </a:r>
          </a:p>
          <a:p>
            <a:pPr marL="171450" indent="-171450">
              <a:buFontTx/>
              <a:buChar char="-"/>
            </a:pPr>
            <a:r>
              <a:rPr lang="en-GB" sz="1200" kern="1200" dirty="0" err="1" smtClean="0">
                <a:solidFill>
                  <a:schemeClr val="tx1"/>
                </a:solidFill>
                <a:effectLst/>
                <a:latin typeface="+mn-lt"/>
                <a:ea typeface="+mn-ea"/>
                <a:cs typeface="+mn-cs"/>
              </a:rPr>
              <a:t>Varmistaa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että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vaarallinen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luokiteltu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mukaan</a:t>
            </a:r>
            <a:endParaRPr lang="en-GB" sz="1200" kern="1200" baseline="0" dirty="0" smtClean="0">
              <a:solidFill>
                <a:schemeClr val="tx1"/>
              </a:solidFill>
              <a:effectLst/>
              <a:latin typeface="+mn-lt"/>
              <a:ea typeface="+mn-ea"/>
              <a:cs typeface="+mn-cs"/>
            </a:endParaRPr>
          </a:p>
          <a:p>
            <a:pPr marL="171450" indent="-171450">
              <a:buFontTx/>
              <a:buChar char="-"/>
            </a:pP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pakkaaminen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merkitseminen</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sv-SE" sz="1200" kern="1200" dirty="0" err="1" smtClean="0">
                <a:solidFill>
                  <a:schemeClr val="tx1"/>
                </a:solidFill>
                <a:effectLst/>
                <a:latin typeface="+mn-lt"/>
                <a:ea typeface="+mn-ea"/>
                <a:cs typeface="+mn-cs"/>
              </a:rPr>
              <a:t>Yhteenkuormaussääntöjen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noudattaminen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kun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kuormataan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rahdinkuljetusyksikköä</a:t>
            </a:r>
            <a:endParaRPr lang="sv-SE" sz="1200" kern="1200" baseline="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Antaa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lähetyksestä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seuraavat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asiakirjat</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ilmoitus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 </a:t>
            </a:r>
            <a:r>
              <a:rPr lang="en-GB" sz="1200" kern="1200" dirty="0" err="1" smtClean="0">
                <a:solidFill>
                  <a:schemeClr val="tx1"/>
                </a:solidFill>
                <a:effectLst/>
                <a:latin typeface="+mn-lt"/>
                <a:ea typeface="+mn-ea"/>
                <a:cs typeface="+mn-cs"/>
              </a:rPr>
              <a:t>Kontin</a:t>
            </a:r>
            <a:r>
              <a:rPr lang="en-GB" sz="1200" kern="1200" dirty="0" smtClean="0">
                <a:solidFill>
                  <a:schemeClr val="tx1"/>
                </a:solidFill>
                <a:effectLst/>
                <a:latin typeface="+mn-lt"/>
                <a:ea typeface="+mn-ea"/>
                <a:cs typeface="+mn-cs"/>
              </a:rPr>
              <a:t> tai </a:t>
            </a:r>
            <a:r>
              <a:rPr lang="en-GB" sz="1200" kern="1200" dirty="0" err="1" smtClean="0">
                <a:solidFill>
                  <a:schemeClr val="tx1"/>
                </a:solidFill>
                <a:effectLst/>
                <a:latin typeface="+mn-lt"/>
                <a:ea typeface="+mn-ea"/>
                <a:cs typeface="+mn-cs"/>
              </a:rPr>
              <a:t>ajoneuvon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pakkaustodistus</a:t>
            </a:r>
            <a:endParaRPr lang="sv-SE" sz="1200" kern="1200" dirty="0" smtClean="0">
              <a:solidFill>
                <a:schemeClr val="tx1"/>
              </a:solidFill>
              <a:effectLst/>
              <a:latin typeface="+mn-lt"/>
              <a:ea typeface="+mn-ea"/>
              <a:cs typeface="+mn-cs"/>
            </a:endParaRPr>
          </a:p>
          <a:p>
            <a:pPr marL="0" indent="0">
              <a:buFont typeface="Arial" pitchFamily="34" charset="0"/>
              <a:buNone/>
            </a:pP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Antaa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riittävä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koulutus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henkilöille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joutuvat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käsittelemään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aineita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hoitamaan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lähetysasiakirjoja</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Kuljetusyrityksen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vastuu</a:t>
            </a:r>
            <a:endParaRPr lang="en-GB" sz="1200" b="1" i="1"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että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vaarallinen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a:t>
            </a:r>
            <a:r>
              <a:rPr lang="en-GB" sz="1200" kern="1200" dirty="0" smtClean="0">
                <a:solidFill>
                  <a:schemeClr val="tx1"/>
                </a:solidFill>
                <a:effectLst/>
                <a:latin typeface="+mn-lt"/>
                <a:ea typeface="+mn-ea"/>
                <a:cs typeface="+mn-cs"/>
              </a:rPr>
              <a:t> 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hyväksytty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kuljetettavaksi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aluksessa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vaarallisen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aineen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ilmoitus</a:t>
            </a:r>
            <a:r>
              <a:rPr lang="en-GB" sz="1200" kern="1200" dirty="0" smtClean="0">
                <a:solidFill>
                  <a:schemeClr val="tx1"/>
                </a:solidFill>
                <a:effectLst/>
                <a:latin typeface="+mn-lt"/>
                <a:ea typeface="+mn-ea"/>
                <a:cs typeface="+mn-cs"/>
              </a:rPr>
              <a:t> Check the Dangerous Goods Declaration.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kontin</a:t>
            </a:r>
            <a:r>
              <a:rPr lang="en-GB" sz="1200" kern="1200" baseline="0" dirty="0" smtClean="0">
                <a:solidFill>
                  <a:schemeClr val="tx1"/>
                </a:solidFill>
                <a:effectLst/>
                <a:latin typeface="+mn-lt"/>
                <a:ea typeface="+mn-ea"/>
                <a:cs typeface="+mn-cs"/>
              </a:rPr>
              <a:t>/</a:t>
            </a:r>
            <a:r>
              <a:rPr lang="en-GB" sz="1200" kern="1200" baseline="0" dirty="0" err="1" smtClean="0">
                <a:solidFill>
                  <a:schemeClr val="tx1"/>
                </a:solidFill>
                <a:effectLst/>
                <a:latin typeface="+mn-lt"/>
                <a:ea typeface="+mn-ea"/>
                <a:cs typeface="+mn-cs"/>
              </a:rPr>
              <a:t>ajoneuvon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pakkaustodistus</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allekirjoitettu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kuormauksesta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vastaavan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toimesta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Varmistettava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lipukkeet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merkinnät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Noudatettava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ahtaus</a:t>
            </a:r>
            <a:r>
              <a:rPr lang="en-GB" sz="1200" kern="1200" baseline="0" dirty="0" err="1" smtClean="0">
                <a:solidFill>
                  <a:schemeClr val="tx1"/>
                </a:solidFill>
                <a:effectLst/>
                <a:latin typeface="+mn-lt"/>
                <a:ea typeface="+mn-ea"/>
                <a:cs typeface="+mn-cs"/>
              </a:rPr>
              <a:t>luokkia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Noudatettava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yhteenkuormaussääntöjä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rahdinkuljetusyksikköä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kuormattaessa</a:t>
            </a:r>
            <a:r>
              <a:rPr lang="en-GB" sz="1200" kern="1200" dirty="0" smtClean="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GB" sz="1200" kern="1200" dirty="0" err="1" smtClean="0">
                <a:solidFill>
                  <a:schemeClr val="tx1"/>
                </a:solidFill>
                <a:effectLst/>
                <a:latin typeface="+mn-lt"/>
                <a:ea typeface="+mn-ea"/>
                <a:cs typeface="+mn-cs"/>
              </a:rPr>
              <a:t>Annettava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riittävä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koulutus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henkilöille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käsittelevät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vaarallisia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niiden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asiapapereita</a:t>
            </a:r>
            <a:r>
              <a:rPr lang="en-GB" sz="1200" kern="1200" baseline="0" dirty="0" smtClean="0">
                <a:solidFill>
                  <a:schemeClr val="tx1"/>
                </a:solidFill>
                <a:effectLst/>
                <a:latin typeface="+mn-lt"/>
                <a:ea typeface="+mn-ea"/>
                <a:cs typeface="+mn-cs"/>
              </a:rPr>
              <a:t> </a:t>
            </a:r>
          </a:p>
          <a:p>
            <a:pPr marL="171450" indent="-171450">
              <a:buFontTx/>
              <a:buChar char="-"/>
            </a:pPr>
            <a:endParaRPr lang="sv-SE" sz="1200" kern="1200" dirty="0" smtClean="0">
              <a:solidFill>
                <a:schemeClr val="tx1"/>
              </a:solidFill>
              <a:effectLst/>
              <a:latin typeface="+mn-lt"/>
              <a:ea typeface="+mn-ea"/>
              <a:cs typeface="+mn-cs"/>
            </a:endParaRPr>
          </a:p>
          <a:p>
            <a:pPr marL="171450" indent="-171450">
              <a:buFontTx/>
              <a:buChar char="-"/>
            </a:pPr>
            <a:endParaRPr lang="en-GB" sz="1200" b="1" i="1" kern="1200" baseline="0" dirty="0" smtClean="0">
              <a:solidFill>
                <a:schemeClr val="tx1"/>
              </a:solidFill>
              <a:effectLst/>
              <a:latin typeface="+mn-lt"/>
              <a:ea typeface="+mn-ea"/>
              <a:cs typeface="+mn-cs"/>
            </a:endParaRPr>
          </a:p>
          <a:p>
            <a:pPr marL="0" indent="0">
              <a:buFontTx/>
              <a:buNone/>
            </a:pP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Kontin/ajoneuvon</a:t>
            </a:r>
            <a:r>
              <a:rPr lang="fi-FI" sz="1200" b="1" i="1" kern="1200" baseline="0" noProof="0" dirty="0" smtClean="0">
                <a:solidFill>
                  <a:schemeClr val="tx1"/>
                </a:solidFill>
                <a:effectLst/>
                <a:latin typeface="+mn-lt"/>
                <a:ea typeface="+mn-ea"/>
                <a:cs typeface="+mn-cs"/>
              </a:rPr>
              <a:t> kuormaajan todistettava</a:t>
            </a:r>
            <a:r>
              <a:rPr lang="en-GB" sz="1200" b="1" i="1"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Kontti/Ajoneuvo oli puhdas/kuiva/sopiva lähetystä varten</a:t>
            </a:r>
          </a:p>
          <a:p>
            <a:pPr marL="171450" indent="-171450">
              <a:buFontTx/>
              <a:buChar char="-"/>
            </a:pPr>
            <a:r>
              <a:rPr lang="fi-FI" sz="1200" kern="1200" noProof="0" dirty="0" smtClean="0">
                <a:solidFill>
                  <a:schemeClr val="tx1"/>
                </a:solidFill>
                <a:effectLst/>
                <a:latin typeface="+mn-lt"/>
                <a:ea typeface="+mn-ea"/>
                <a:cs typeface="+mn-cs"/>
              </a:rPr>
              <a:t>Kuormaus on </a:t>
            </a:r>
            <a:r>
              <a:rPr lang="fi-FI" sz="1200" kern="1200" noProof="0" dirty="0" err="1" smtClean="0">
                <a:solidFill>
                  <a:schemeClr val="tx1"/>
                </a:solidFill>
                <a:effectLst/>
                <a:latin typeface="+mn-lt"/>
                <a:ea typeface="+mn-ea"/>
                <a:cs typeface="+mn-cs"/>
              </a:rPr>
              <a:t>yhteenkuormaussäännön</a:t>
            </a:r>
            <a:r>
              <a:rPr lang="fi-FI" sz="1200" kern="1200" baseline="0" noProof="0" dirty="0" smtClean="0">
                <a:solidFill>
                  <a:schemeClr val="tx1"/>
                </a:solidFill>
                <a:effectLst/>
                <a:latin typeface="+mn-lt"/>
                <a:ea typeface="+mn-ea"/>
                <a:cs typeface="+mn-cs"/>
              </a:rPr>
              <a:t> mukainen</a:t>
            </a:r>
            <a:endParaRPr lang="fi-FI" sz="1200" kern="1200" noProof="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Ulkoisessa tarkastuksessa</a:t>
            </a:r>
            <a:r>
              <a:rPr lang="fi-FI" sz="1200" kern="1200" baseline="0" noProof="0" dirty="0" smtClean="0">
                <a:solidFill>
                  <a:schemeClr val="tx1"/>
                </a:solidFill>
                <a:effectLst/>
                <a:latin typeface="+mn-lt"/>
                <a:ea typeface="+mn-ea"/>
                <a:cs typeface="+mn-cs"/>
              </a:rPr>
              <a:t> ei vahinkoja </a:t>
            </a:r>
            <a:endParaRPr lang="fi-FI" sz="1200" kern="1200" noProof="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Tynnyrit</a:t>
            </a:r>
            <a:r>
              <a:rPr lang="fi-FI" sz="1200" kern="1200" baseline="0" noProof="0" dirty="0" smtClean="0">
                <a:solidFill>
                  <a:schemeClr val="tx1"/>
                </a:solidFill>
                <a:effectLst/>
                <a:latin typeface="+mn-lt"/>
                <a:ea typeface="+mn-ea"/>
                <a:cs typeface="+mn-cs"/>
              </a:rPr>
              <a:t> ovat oikein päin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Kaikki tavarat on huolellisesti kuormattu ja varmistettu sekä rahdinkuljetusyksikkö</a:t>
            </a:r>
            <a:r>
              <a:rPr lang="fi-FI" sz="1200" kern="1200" baseline="0" noProof="0" dirty="0" smtClean="0">
                <a:solidFill>
                  <a:schemeClr val="tx1"/>
                </a:solidFill>
                <a:effectLst/>
                <a:latin typeface="+mn-lt"/>
                <a:ea typeface="+mn-ea"/>
                <a:cs typeface="+mn-cs"/>
              </a:rPr>
              <a:t> soveltuu kuljetustehtävään </a:t>
            </a:r>
          </a:p>
          <a:p>
            <a:pPr marL="171450" indent="-171450">
              <a:buFontTx/>
              <a:buChar char="-"/>
            </a:pPr>
            <a:r>
              <a:rPr lang="fi-FI" sz="1200" kern="1200" noProof="0" dirty="0" smtClean="0">
                <a:solidFill>
                  <a:schemeClr val="tx1"/>
                </a:solidFill>
                <a:effectLst/>
                <a:latin typeface="+mn-lt"/>
                <a:ea typeface="+mn-ea"/>
                <a:cs typeface="+mn-cs"/>
              </a:rPr>
              <a:t>Joukkotavara</a:t>
            </a:r>
            <a:r>
              <a:rPr lang="fi-FI" sz="1200" kern="1200" baseline="0" noProof="0" dirty="0" smtClean="0">
                <a:solidFill>
                  <a:schemeClr val="tx1"/>
                </a:solidFill>
                <a:effectLst/>
                <a:latin typeface="+mn-lt"/>
                <a:ea typeface="+mn-ea"/>
                <a:cs typeface="+mn-cs"/>
              </a:rPr>
              <a:t> jakaantuu tasaisesti kuormatilaan</a:t>
            </a:r>
          </a:p>
          <a:p>
            <a:pPr marL="171450" indent="-171450">
              <a:buFontTx/>
              <a:buChar char="-"/>
            </a:pPr>
            <a:r>
              <a:rPr lang="fi-FI" sz="1200" kern="1200" baseline="0" noProof="0" dirty="0" smtClean="0">
                <a:solidFill>
                  <a:schemeClr val="tx1"/>
                </a:solidFill>
                <a:effectLst/>
                <a:latin typeface="+mn-lt"/>
                <a:ea typeface="+mn-ea"/>
                <a:cs typeface="+mn-cs"/>
              </a:rPr>
              <a:t>Rakenteellisesti käyttökelpoinen</a:t>
            </a:r>
          </a:p>
          <a:p>
            <a:pPr marL="171450" indent="-171450">
              <a:buFontTx/>
              <a:buChar char="-"/>
            </a:pPr>
            <a:r>
              <a:rPr lang="fi-FI" sz="1200" kern="1200" baseline="0" noProof="0" dirty="0" smtClean="0">
                <a:solidFill>
                  <a:schemeClr val="tx1"/>
                </a:solidFill>
                <a:effectLst/>
                <a:latin typeface="+mn-lt"/>
                <a:ea typeface="+mn-ea"/>
                <a:cs typeface="+mn-cs"/>
              </a:rPr>
              <a:t>Huolellisesti merkitty ja lipukkeet asetettu</a:t>
            </a:r>
          </a:p>
          <a:p>
            <a:pPr marL="171450" indent="-171450">
              <a:buFontTx/>
              <a:buChar char="-"/>
            </a:pPr>
            <a:r>
              <a:rPr lang="fi-FI" sz="1200" kern="1200" baseline="0" noProof="0" dirty="0" smtClean="0">
                <a:solidFill>
                  <a:schemeClr val="tx1"/>
                </a:solidFill>
                <a:effectLst/>
                <a:latin typeface="+mn-lt"/>
                <a:ea typeface="+mn-ea"/>
                <a:cs typeface="+mn-cs"/>
              </a:rPr>
              <a:t>Hiilidioksidi (CO2) merkitty – hiilihappojää tarvittaessa</a:t>
            </a:r>
          </a:p>
          <a:p>
            <a:pPr marL="171450" indent="-171450">
              <a:buFontTx/>
              <a:buChar char="-"/>
            </a:pPr>
            <a:r>
              <a:rPr lang="fi-FI" sz="1200" kern="1200" baseline="0" noProof="0" dirty="0" smtClean="0">
                <a:solidFill>
                  <a:schemeClr val="tx1"/>
                </a:solidFill>
                <a:effectLst/>
                <a:latin typeface="+mn-lt"/>
                <a:ea typeface="+mn-ea"/>
                <a:cs typeface="+mn-cs"/>
              </a:rPr>
              <a:t>Rahtikirja saatu jokaisesta vaarallisen aineen lähetyksestä</a:t>
            </a:r>
            <a:endParaRPr lang="fi-FI" sz="1200" kern="1200" noProof="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14</a:t>
            </a:fld>
            <a:endParaRPr lang="en-US"/>
          </a:p>
        </p:txBody>
      </p:sp>
    </p:spTree>
    <p:extLst>
      <p:ext uri="{BB962C8B-B14F-4D97-AF65-F5344CB8AC3E}">
        <p14:creationId xmlns:p14="http://schemas.microsoft.com/office/powerpoint/2010/main" val="38403179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5000812"/>
          </a:xfrm>
          <a:noFill/>
        </p:spPr>
        <p:txBody>
          <a:bodyPr wrap="square" numCol="1" anchor="t" anchorCtr="0" compatLnSpc="1">
            <a:prstTxWarp prst="textNoShape">
              <a:avLst/>
            </a:prstTxWarp>
            <a:normAutofit fontScale="32500" lnSpcReduction="20000"/>
          </a:bodyPr>
          <a:lstStyle/>
          <a:p>
            <a:pPr eaLnBrk="1" hangingPunct="1">
              <a:spcBef>
                <a:spcPct val="0"/>
              </a:spcBef>
            </a:pPr>
            <a:r>
              <a:rPr lang="en-US" sz="4800" b="1" dirty="0" err="1" smtClean="0"/>
              <a:t>Kuormanvarmistus</a:t>
            </a:r>
            <a:r>
              <a:rPr lang="en-US" sz="4800" b="1" baseline="0" dirty="0" smtClean="0"/>
              <a:t> </a:t>
            </a:r>
            <a:r>
              <a:rPr lang="en-US" sz="4800" b="1" baseline="0" dirty="0" err="1" smtClean="0"/>
              <a:t>merikuljetuksissa</a:t>
            </a:r>
            <a:endParaRPr lang="en-US" sz="4800" b="1" dirty="0" smtClean="0"/>
          </a:p>
          <a:p>
            <a:pPr eaLnBrk="1" hangingPunct="1">
              <a:spcBef>
                <a:spcPct val="0"/>
              </a:spcBef>
            </a:pPr>
            <a:endParaRPr lang="en-US" sz="4800" dirty="0" smtClean="0"/>
          </a:p>
          <a:p>
            <a:pPr eaLnBrk="1" hangingPunct="1">
              <a:spcBef>
                <a:spcPct val="0"/>
              </a:spcBef>
            </a:pPr>
            <a:r>
              <a:rPr lang="en-US" sz="4800" b="1" dirty="0" err="1" smtClean="0"/>
              <a:t>Säädökset</a:t>
            </a:r>
            <a:r>
              <a:rPr lang="en-US" sz="4800" b="1" baseline="0" dirty="0" smtClean="0"/>
              <a:t> </a:t>
            </a:r>
            <a:r>
              <a:rPr lang="en-US" sz="4800" b="1" baseline="0" dirty="0" err="1" smtClean="0"/>
              <a:t>ja</a:t>
            </a:r>
            <a:r>
              <a:rPr lang="en-US" sz="4800" b="1" baseline="0" dirty="0" smtClean="0"/>
              <a:t> </a:t>
            </a:r>
            <a:r>
              <a:rPr lang="en-US" sz="4800" b="1" baseline="0" dirty="0" err="1" smtClean="0"/>
              <a:t>standardit</a:t>
            </a:r>
            <a:endParaRPr lang="en-US" sz="4800" b="1" dirty="0" smtClean="0"/>
          </a:p>
          <a:p>
            <a:pPr eaLnBrk="1" hangingPunct="1">
              <a:spcBef>
                <a:spcPct val="0"/>
              </a:spcBef>
            </a:pPr>
            <a:endParaRPr lang="en-US" sz="4800" dirty="0" smtClean="0"/>
          </a:p>
          <a:p>
            <a:r>
              <a:rPr lang="fi-FI" sz="1200" b="1" i="1" kern="1200" noProof="0" dirty="0" smtClean="0">
                <a:solidFill>
                  <a:schemeClr val="tx1"/>
                </a:solidFill>
                <a:effectLst/>
                <a:latin typeface="+mn-lt"/>
                <a:ea typeface="+mn-ea"/>
                <a:cs typeface="+mn-cs"/>
              </a:rPr>
              <a:t>Yleissopimukset</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Tärkein meritiekuljetuksen turvallisuuden kansainvälinen yleissopimus on </a:t>
            </a:r>
            <a:r>
              <a:rPr lang="fi-FI" sz="1200" kern="1200" noProof="0" dirty="0" err="1" smtClean="0">
                <a:solidFill>
                  <a:schemeClr val="tx1"/>
                </a:solidFill>
                <a:effectLst/>
                <a:latin typeface="+mn-lt"/>
                <a:ea typeface="+mn-ea"/>
                <a:cs typeface="+mn-cs"/>
              </a:rPr>
              <a:t>SOLAS-yleissopimus</a:t>
            </a:r>
            <a:r>
              <a:rPr lang="fi-FI" sz="1200" kern="1200" noProof="0" dirty="0" smtClean="0">
                <a:solidFill>
                  <a:schemeClr val="tx1"/>
                </a:solidFill>
                <a:effectLst/>
                <a:latin typeface="+mn-lt"/>
                <a:ea typeface="+mn-ea"/>
                <a:cs typeface="+mn-cs"/>
              </a:rPr>
              <a:t>,</a:t>
            </a:r>
            <a:r>
              <a:rPr lang="fi-FI" sz="1200" kern="1200" baseline="0" noProof="0" dirty="0" smtClean="0">
                <a:solidFill>
                  <a:schemeClr val="tx1"/>
                </a:solidFill>
                <a:effectLst/>
                <a:latin typeface="+mn-lt"/>
                <a:ea typeface="+mn-ea"/>
                <a:cs typeface="+mn-cs"/>
              </a:rPr>
              <a:t> jolla tarkoitetaan vuonna 1974 solmittua kansainvälistä yleissopimusta ihmishengen turvaamista merellä.  Tämä sopimus kattaa monia toimenpiteitä, joilla </a:t>
            </a:r>
            <a:r>
              <a:rPr lang="fi-FI" sz="1200" kern="1200" baseline="0" noProof="0" dirty="0" err="1" smtClean="0">
                <a:solidFill>
                  <a:schemeClr val="tx1"/>
                </a:solidFill>
                <a:effectLst/>
                <a:latin typeface="+mn-lt"/>
                <a:ea typeface="+mn-ea"/>
                <a:cs typeface="+mn-cs"/>
              </a:rPr>
              <a:t>voidan</a:t>
            </a:r>
            <a:r>
              <a:rPr lang="fi-FI" sz="1200" kern="1200" baseline="0" noProof="0" dirty="0" smtClean="0">
                <a:solidFill>
                  <a:schemeClr val="tx1"/>
                </a:solidFill>
                <a:effectLst/>
                <a:latin typeface="+mn-lt"/>
                <a:ea typeface="+mn-ea"/>
                <a:cs typeface="+mn-cs"/>
              </a:rPr>
              <a:t> parantaa merenkulun turvallisuutta</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Sopimushallintoja</a:t>
            </a:r>
            <a:r>
              <a:rPr lang="fi-FI" sz="1200" kern="1200" baseline="0" noProof="0" dirty="0" smtClean="0">
                <a:solidFill>
                  <a:schemeClr val="tx1"/>
                </a:solidFill>
                <a:effectLst/>
                <a:latin typeface="+mn-lt"/>
                <a:ea typeface="+mn-ea"/>
                <a:cs typeface="+mn-cs"/>
              </a:rPr>
              <a:t> ovat maat, jotka ovat Kansainvälisen merenkulkuorganisaation (IMO) jäseniä ja hyväksyvät IMO:n työn ja julkaisut</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IMO:n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julkaisema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yleissopimus</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laki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laivoissa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kantavat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sopimushallinnon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lippua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osoituksena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hyväksytystä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sopimuksesta</a:t>
            </a:r>
            <a:r>
              <a:rPr lang="en-GB" sz="1200" kern="1200" baseline="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SOLAS-</a:t>
            </a:r>
            <a:r>
              <a:rPr lang="en-GB" sz="1200" kern="1200" dirty="0" err="1" smtClean="0">
                <a:solidFill>
                  <a:schemeClr val="tx1"/>
                </a:solidFill>
                <a:effectLst/>
                <a:latin typeface="+mn-lt"/>
                <a:ea typeface="+mn-ea"/>
                <a:cs typeface="+mn-cs"/>
              </a:rPr>
              <a:t>yleissopimus</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vanhin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laatuaan</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Ensimmäinen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versio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hyväksyttiin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vuonna</a:t>
            </a:r>
            <a:r>
              <a:rPr lang="en-GB" sz="1200" kern="1200" baseline="0" dirty="0" smtClean="0">
                <a:solidFill>
                  <a:schemeClr val="tx1"/>
                </a:solidFill>
                <a:effectLst/>
                <a:latin typeface="+mn-lt"/>
                <a:ea typeface="+mn-ea"/>
                <a:cs typeface="+mn-cs"/>
              </a:rPr>
              <a:t> 1914 </a:t>
            </a:r>
            <a:r>
              <a:rPr lang="en-GB" sz="1200" kern="1200" baseline="0" dirty="0" err="1" smtClean="0">
                <a:solidFill>
                  <a:schemeClr val="tx1"/>
                </a:solidFill>
                <a:effectLst/>
                <a:latin typeface="+mn-lt"/>
                <a:ea typeface="+mn-ea"/>
                <a:cs typeface="+mn-cs"/>
              </a:rPr>
              <a:t>heti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jälkeen</a:t>
            </a:r>
            <a:r>
              <a:rPr lang="en-GB" sz="1200" kern="1200" baseline="0" dirty="0" smtClean="0">
                <a:solidFill>
                  <a:schemeClr val="tx1"/>
                </a:solidFill>
                <a:effectLst/>
                <a:latin typeface="+mn-lt"/>
                <a:ea typeface="+mn-ea"/>
                <a:cs typeface="+mn-cs"/>
              </a:rPr>
              <a:t>, kun Titanic </a:t>
            </a:r>
            <a:r>
              <a:rPr lang="en-GB" sz="1200" kern="1200" baseline="0" dirty="0" err="1" smtClean="0">
                <a:solidFill>
                  <a:schemeClr val="tx1"/>
                </a:solidFill>
                <a:effectLst/>
                <a:latin typeface="+mn-lt"/>
                <a:ea typeface="+mn-ea"/>
                <a:cs typeface="+mn-cs"/>
              </a:rPr>
              <a:t>upposi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vieden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mukanaan</a:t>
            </a:r>
            <a:r>
              <a:rPr lang="en-GB" sz="1200" kern="1200" baseline="0" dirty="0" smtClean="0">
                <a:solidFill>
                  <a:schemeClr val="tx1"/>
                </a:solidFill>
                <a:effectLst/>
                <a:latin typeface="+mn-lt"/>
                <a:ea typeface="+mn-ea"/>
                <a:cs typeface="+mn-cs"/>
              </a:rPr>
              <a:t> 1500 </a:t>
            </a:r>
            <a:r>
              <a:rPr lang="en-GB" sz="1200" kern="1200" baseline="0" dirty="0" err="1" smtClean="0">
                <a:solidFill>
                  <a:schemeClr val="tx1"/>
                </a:solidFill>
                <a:effectLst/>
                <a:latin typeface="+mn-lt"/>
                <a:ea typeface="+mn-ea"/>
                <a:cs typeface="+mn-cs"/>
              </a:rPr>
              <a:t>ihmistä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jälkeen</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julkaistu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useita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versioita</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vaatimuksia</a:t>
            </a:r>
            <a:r>
              <a:rPr lang="en-GB" sz="1200" kern="1200" baseline="0" dirty="0" smtClean="0">
                <a:solidFill>
                  <a:schemeClr val="tx1"/>
                </a:solidFill>
                <a:effectLst/>
                <a:latin typeface="+mn-lt"/>
                <a:ea typeface="+mn-ea"/>
                <a:cs typeface="+mn-cs"/>
              </a:rPr>
              <a:t> on SOLAS-</a:t>
            </a:r>
            <a:r>
              <a:rPr lang="en-GB" sz="1200" kern="1200" baseline="0" dirty="0" err="1" smtClean="0">
                <a:solidFill>
                  <a:schemeClr val="tx1"/>
                </a:solidFill>
                <a:effectLst/>
                <a:latin typeface="+mn-lt"/>
                <a:ea typeface="+mn-ea"/>
                <a:cs typeface="+mn-cs"/>
              </a:rPr>
              <a:t>sopimuksesta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pelkästään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yleisellä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tasolla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Kuitenkin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säädöksen</a:t>
            </a:r>
            <a:r>
              <a:rPr lang="en-GB" sz="1200" kern="1200" baseline="0" dirty="0" smtClean="0">
                <a:solidFill>
                  <a:schemeClr val="tx1"/>
                </a:solidFill>
                <a:effectLst/>
                <a:latin typeface="+mn-lt"/>
                <a:ea typeface="+mn-ea"/>
                <a:cs typeface="+mn-cs"/>
              </a:rPr>
              <a:t> 5 </a:t>
            </a:r>
            <a:r>
              <a:rPr lang="en-GB" sz="1200" kern="1200" baseline="0" dirty="0" err="1" smtClean="0">
                <a:solidFill>
                  <a:schemeClr val="tx1"/>
                </a:solidFill>
                <a:effectLst/>
                <a:latin typeface="+mn-lt"/>
                <a:ea typeface="+mn-ea"/>
                <a:cs typeface="+mn-cs"/>
              </a:rPr>
              <a:t>pykälä</a:t>
            </a:r>
            <a:r>
              <a:rPr lang="en-GB" sz="1200" kern="1200" baseline="0" dirty="0" smtClean="0">
                <a:solidFill>
                  <a:schemeClr val="tx1"/>
                </a:solidFill>
                <a:effectLst/>
                <a:latin typeface="+mn-lt"/>
                <a:ea typeface="+mn-ea"/>
                <a:cs typeface="+mn-cs"/>
              </a:rPr>
              <a:t> 6 </a:t>
            </a:r>
            <a:r>
              <a:rPr lang="en-GB" sz="1200" kern="1200" baseline="0" dirty="0" err="1" smtClean="0">
                <a:solidFill>
                  <a:schemeClr val="tx1"/>
                </a:solidFill>
                <a:effectLst/>
                <a:latin typeface="+mn-lt"/>
                <a:ea typeface="+mn-ea"/>
                <a:cs typeface="+mn-cs"/>
              </a:rPr>
              <a:t>luku</a:t>
            </a:r>
            <a:r>
              <a:rPr lang="en-GB" sz="1200" kern="1200" baseline="0" dirty="0" smtClean="0">
                <a:solidFill>
                  <a:schemeClr val="tx1"/>
                </a:solidFill>
                <a:effectLst/>
                <a:latin typeface="+mn-lt"/>
                <a:ea typeface="+mn-ea"/>
                <a:cs typeface="+mn-cs"/>
              </a:rPr>
              <a:t> VI </a:t>
            </a:r>
            <a:r>
              <a:rPr lang="en-GB" sz="1200" kern="1200" baseline="0" dirty="0" err="1" smtClean="0">
                <a:solidFill>
                  <a:schemeClr val="tx1"/>
                </a:solidFill>
                <a:effectLst/>
                <a:latin typeface="+mn-lt"/>
                <a:ea typeface="+mn-ea"/>
                <a:cs typeface="+mn-cs"/>
              </a:rPr>
              <a:t>sisältää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yksityiskohtaisia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vaatimuksia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seuraavanlaisia</a:t>
            </a:r>
            <a:r>
              <a:rPr lang="en-GB" sz="1200" kern="1200" baseline="0" dirty="0" smtClean="0">
                <a:solidFill>
                  <a:schemeClr val="tx1"/>
                </a:solidFill>
                <a:effectLst/>
                <a:latin typeface="+mn-lt"/>
                <a:ea typeface="+mn-ea"/>
                <a:cs typeface="+mn-cs"/>
              </a:rPr>
              <a:t>:</a:t>
            </a: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“Koko </a:t>
            </a:r>
            <a:r>
              <a:rPr lang="en-GB" sz="1200" kern="1200" dirty="0" err="1" smtClean="0">
                <a:solidFill>
                  <a:schemeClr val="tx1"/>
                </a:solidFill>
                <a:effectLst/>
                <a:latin typeface="+mn-lt"/>
                <a:ea typeface="+mn-ea"/>
                <a:cs typeface="+mn-cs"/>
              </a:rPr>
              <a:t>kuorma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muut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kiinteä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nestemäinen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joukkotavara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sekä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ahdata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kuljetusmatkaa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Hallinnon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hyväksymän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Kuormanvarmistusohjekirjan</a:t>
            </a:r>
            <a:r>
              <a:rPr lang="en-GB" sz="1200" kern="1200" baseline="0" dirty="0" smtClean="0">
                <a:solidFill>
                  <a:schemeClr val="tx1"/>
                </a:solidFill>
                <a:effectLst/>
                <a:latin typeface="+mn-lt"/>
                <a:ea typeface="+mn-ea"/>
                <a:cs typeface="+mn-cs"/>
              </a:rPr>
              <a:t> (Cargo Securing Manual) </a:t>
            </a:r>
            <a:r>
              <a:rPr lang="en-GB" sz="1200" kern="1200" baseline="0" dirty="0" err="1" smtClean="0">
                <a:solidFill>
                  <a:schemeClr val="tx1"/>
                </a:solidFill>
                <a:effectLst/>
                <a:latin typeface="+mn-lt"/>
                <a:ea typeface="+mn-ea"/>
                <a:cs typeface="+mn-cs"/>
              </a:rPr>
              <a:t>mukaan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Laivoissa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joissa</a:t>
            </a:r>
            <a:r>
              <a:rPr lang="en-GB" sz="1200" kern="1200" baseline="0" dirty="0" smtClean="0">
                <a:solidFill>
                  <a:schemeClr val="tx1"/>
                </a:solidFill>
                <a:effectLst/>
                <a:latin typeface="+mn-lt"/>
                <a:ea typeface="+mn-ea"/>
                <a:cs typeface="+mn-cs"/>
              </a:rPr>
              <a:t> on “RO-RO” </a:t>
            </a:r>
            <a:r>
              <a:rPr lang="en-GB" sz="1200" kern="1200" baseline="0" dirty="0" err="1" smtClean="0">
                <a:solidFill>
                  <a:schemeClr val="tx1"/>
                </a:solidFill>
                <a:effectLst/>
                <a:latin typeface="+mn-lt"/>
                <a:ea typeface="+mn-ea"/>
                <a:cs typeface="+mn-cs"/>
              </a:rPr>
              <a:t>lastitilaa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kuin</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määritelty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säädöksessä</a:t>
            </a:r>
            <a:r>
              <a:rPr lang="en-GB" sz="1200" kern="1200" baseline="0" dirty="0" smtClean="0">
                <a:solidFill>
                  <a:schemeClr val="tx1"/>
                </a:solidFill>
                <a:effectLst/>
                <a:latin typeface="+mn-lt"/>
                <a:ea typeface="+mn-ea"/>
                <a:cs typeface="+mn-cs"/>
              </a:rPr>
              <a:t> II-2/3.41,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kaikki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siihen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lukeutuva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Kuormanvarmistusohjekirjan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mukaan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laiva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lähtee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satamasta</a:t>
            </a:r>
            <a:r>
              <a:rPr lang="en-GB" sz="1200" kern="1200" baseline="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Organisaation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tulee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laatia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ohjekirja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standardiksi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samanlaisessa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Organisaation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muut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kehitetyt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asiaankuuluvat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ohjeet</a:t>
            </a:r>
            <a:r>
              <a:rPr lang="en-GB" sz="1200" kern="1200" baseline="0" dirty="0" smtClean="0">
                <a:solidFill>
                  <a:schemeClr val="tx1"/>
                </a:solidFill>
                <a:effectLst/>
                <a:latin typeface="+mn-lt"/>
                <a:ea typeface="+mn-ea"/>
                <a:cs typeface="+mn-cs"/>
              </a:rPr>
              <a:t>.”</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r>
            <a:br>
              <a:rPr lang="en-GB" sz="1200" b="1" i="1" kern="1200" dirty="0" smtClean="0">
                <a:solidFill>
                  <a:schemeClr val="tx1"/>
                </a:solidFill>
                <a:effectLst/>
                <a:latin typeface="+mn-lt"/>
                <a:ea typeface="+mn-ea"/>
                <a:cs typeface="+mn-cs"/>
              </a:rPr>
            </a:b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Säädöskokoelma</a:t>
            </a:r>
            <a:r>
              <a:rPr lang="en-GB" sz="1200" b="1" i="1" kern="1200" dirty="0" smtClean="0">
                <a:solidFill>
                  <a:schemeClr val="tx1"/>
                </a:solidFill>
                <a:effectLst/>
                <a:latin typeface="+mn-lt"/>
                <a:ea typeface="+mn-ea"/>
                <a:cs typeface="+mn-cs"/>
              </a:rPr>
              <a:t> (Codes)</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Säädöskokoelma</a:t>
            </a:r>
            <a:r>
              <a:rPr lang="en-GB" sz="1200" kern="1200" baseline="0" dirty="0" smtClean="0">
                <a:solidFill>
                  <a:schemeClr val="tx1"/>
                </a:solidFill>
                <a:effectLst/>
                <a:latin typeface="+mn-lt"/>
                <a:ea typeface="+mn-ea"/>
                <a:cs typeface="+mn-cs"/>
              </a:rPr>
              <a:t> (C</a:t>
            </a:r>
            <a:r>
              <a:rPr lang="en-GB" sz="1200" kern="1200" dirty="0" smtClean="0">
                <a:solidFill>
                  <a:schemeClr val="tx1"/>
                </a:solidFill>
                <a:effectLst/>
                <a:latin typeface="+mn-lt"/>
                <a:ea typeface="+mn-ea"/>
                <a:cs typeface="+mn-cs"/>
              </a:rPr>
              <a:t>ode) 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IMO:n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asiakirja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vaatii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kuvaa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kuinka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tehdä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kunnolla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vältetään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turvallisuuden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vaarantaminen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Säädöskokoelma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voi</a:t>
            </a:r>
            <a:r>
              <a:rPr lang="en-GB" sz="1200" kern="1200" dirty="0" smtClean="0">
                <a:solidFill>
                  <a:schemeClr val="tx1"/>
                </a:solidFill>
                <a:effectLst/>
                <a:latin typeface="+mn-lt"/>
                <a:ea typeface="+mn-ea"/>
                <a:cs typeface="+mn-cs"/>
              </a:rPr>
              <a:t> olla </a:t>
            </a:r>
            <a:r>
              <a:rPr lang="en-GB" sz="1200" kern="1200" dirty="0" err="1" smtClean="0">
                <a:solidFill>
                  <a:schemeClr val="tx1"/>
                </a:solidFill>
                <a:effectLst/>
                <a:latin typeface="+mn-lt"/>
                <a:ea typeface="+mn-ea"/>
                <a:cs typeface="+mn-cs"/>
              </a:rPr>
              <a:t>osa</a:t>
            </a:r>
            <a:r>
              <a:rPr lang="en-GB" sz="1200" kern="1200" dirty="0" smtClean="0">
                <a:solidFill>
                  <a:schemeClr val="tx1"/>
                </a:solidFill>
                <a:effectLst/>
                <a:latin typeface="+mn-lt"/>
                <a:ea typeface="+mn-ea"/>
                <a:cs typeface="+mn-cs"/>
              </a:rPr>
              <a:t> SOLAS-</a:t>
            </a:r>
            <a:r>
              <a:rPr lang="en-GB" sz="1200" kern="1200" dirty="0" err="1" smtClean="0">
                <a:solidFill>
                  <a:schemeClr val="tx1"/>
                </a:solidFill>
                <a:effectLst/>
                <a:latin typeface="+mn-lt"/>
                <a:ea typeface="+mn-ea"/>
                <a:cs typeface="+mn-cs"/>
              </a:rPr>
              <a:t>yleissopimusta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mikä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silloin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tulee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pakolliseksi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Sopimushallinnon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maassa</a:t>
            </a:r>
            <a:r>
              <a:rPr lang="en-GB" sz="1200" kern="1200" baseline="0" dirty="0" smtClean="0">
                <a:solidFill>
                  <a:schemeClr val="tx1"/>
                </a:solidFill>
                <a:effectLst/>
                <a:latin typeface="+mn-lt"/>
                <a:ea typeface="+mn-ea"/>
                <a:cs typeface="+mn-cs"/>
              </a:rPr>
              <a:t>, tai se </a:t>
            </a:r>
            <a:r>
              <a:rPr lang="en-GB" sz="1200" kern="1200" baseline="0" dirty="0" err="1" smtClean="0">
                <a:solidFill>
                  <a:schemeClr val="tx1"/>
                </a:solidFill>
                <a:effectLst/>
                <a:latin typeface="+mn-lt"/>
                <a:ea typeface="+mn-ea"/>
                <a:cs typeface="+mn-cs"/>
              </a:rPr>
              <a:t>voi</a:t>
            </a:r>
            <a:r>
              <a:rPr lang="en-GB" sz="1200" kern="1200" baseline="0" dirty="0" smtClean="0">
                <a:solidFill>
                  <a:schemeClr val="tx1"/>
                </a:solidFill>
                <a:effectLst/>
                <a:latin typeface="+mn-lt"/>
                <a:ea typeface="+mn-ea"/>
                <a:cs typeface="+mn-cs"/>
              </a:rPr>
              <a:t> olla </a:t>
            </a:r>
            <a:r>
              <a:rPr lang="en-GB" sz="1200" kern="1200" baseline="0" dirty="0" err="1" smtClean="0">
                <a:solidFill>
                  <a:schemeClr val="tx1"/>
                </a:solidFill>
                <a:effectLst/>
                <a:latin typeface="+mn-lt"/>
                <a:ea typeface="+mn-ea"/>
                <a:cs typeface="+mn-cs"/>
              </a:rPr>
              <a:t>asiakirja</a:t>
            </a:r>
            <a:r>
              <a:rPr lang="en-GB" sz="1200" kern="1200" baseline="0" dirty="0" smtClean="0">
                <a:solidFill>
                  <a:schemeClr val="tx1"/>
                </a:solidFill>
                <a:effectLst/>
                <a:latin typeface="+mn-lt"/>
                <a:ea typeface="+mn-ea"/>
                <a:cs typeface="+mn-cs"/>
              </a:rPr>
              <a:t>, jota IMO </a:t>
            </a:r>
            <a:r>
              <a:rPr lang="en-GB" sz="1200" kern="1200" baseline="0" dirty="0" err="1" smtClean="0">
                <a:solidFill>
                  <a:schemeClr val="tx1"/>
                </a:solidFill>
                <a:effectLst/>
                <a:latin typeface="+mn-lt"/>
                <a:ea typeface="+mn-ea"/>
                <a:cs typeface="+mn-cs"/>
              </a:rPr>
              <a:t>suosittelee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otettavaksi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käyttöön</a:t>
            </a:r>
            <a:r>
              <a:rPr lang="en-GB" sz="1200" kern="1200" baseline="0" dirty="0" smtClean="0">
                <a:solidFill>
                  <a:schemeClr val="tx1"/>
                </a:solidFill>
                <a:effectLst/>
                <a:latin typeface="+mn-lt"/>
                <a:ea typeface="+mn-ea"/>
                <a:cs typeface="+mn-cs"/>
              </a:rPr>
              <a:t>.</a:t>
            </a:r>
          </a:p>
          <a:p>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code may either be part of SOLAS, which thereby become mandatory in the country of the Contracting Governments, or a document that the assembly at IMO recommends being implemented by the Governments.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CSS </a:t>
            </a:r>
            <a:r>
              <a:rPr lang="en-GB" sz="1200" kern="1200" dirty="0" err="1" smtClean="0">
                <a:solidFill>
                  <a:schemeClr val="tx1"/>
                </a:solidFill>
                <a:effectLst/>
                <a:latin typeface="+mn-lt"/>
                <a:ea typeface="+mn-ea"/>
                <a:cs typeface="+mn-cs"/>
              </a:rPr>
              <a:t>säädöskokoelma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sisältää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seuraavat</a:t>
            </a:r>
            <a:r>
              <a:rPr lang="en-GB" sz="1200" kern="1200" baseline="0" dirty="0" smtClean="0">
                <a:solidFill>
                  <a:schemeClr val="tx1"/>
                </a:solidFill>
                <a:effectLst/>
                <a:latin typeface="+mn-lt"/>
                <a:ea typeface="+mn-ea"/>
                <a:cs typeface="+mn-cs"/>
              </a:rPr>
              <a:t> 7 </a:t>
            </a:r>
            <a:r>
              <a:rPr lang="en-GB" sz="1200" kern="1200" baseline="0" dirty="0" err="1" smtClean="0">
                <a:solidFill>
                  <a:schemeClr val="tx1"/>
                </a:solidFill>
                <a:effectLst/>
                <a:latin typeface="+mn-lt"/>
                <a:ea typeface="+mn-ea"/>
                <a:cs typeface="+mn-cs"/>
              </a:rPr>
              <a:t>lukua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1 - 	</a:t>
            </a:r>
            <a:r>
              <a:rPr lang="en-GB" sz="1200" kern="1200" dirty="0" err="1" smtClean="0">
                <a:solidFill>
                  <a:schemeClr val="tx1"/>
                </a:solidFill>
                <a:effectLst/>
                <a:latin typeface="+mn-lt"/>
                <a:ea typeface="+mn-ea"/>
                <a:cs typeface="+mn-cs"/>
              </a:rPr>
              <a:t>Yleistä</a:t>
            </a:r>
            <a:endParaRPr lang="sv-SE" sz="1200" kern="1200" dirty="0" smtClean="0">
              <a:solidFill>
                <a:schemeClr val="tx1"/>
              </a:solidFill>
              <a:effectLst/>
              <a:latin typeface="+mn-lt"/>
              <a:ea typeface="+mn-ea"/>
              <a:cs typeface="+mn-cs"/>
            </a:endParaRPr>
          </a:p>
          <a:p>
            <a:r>
              <a:rPr lang="sv-SE"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2 </a:t>
            </a:r>
            <a:r>
              <a:rPr lang="en-GB" sz="1200" b="1" kern="120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Turvallisen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periaatteet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3 - 	</a:t>
            </a:r>
            <a:r>
              <a:rPr lang="en-GB" sz="1200" kern="1200" dirty="0" err="1" smtClean="0">
                <a:solidFill>
                  <a:schemeClr val="tx1"/>
                </a:solidFill>
                <a:effectLst/>
                <a:latin typeface="+mn-lt"/>
                <a:ea typeface="+mn-ea"/>
                <a:cs typeface="+mn-cs"/>
              </a:rPr>
              <a:t>Standardoitu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kuormanvarmistusjärjestelmät</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4 - 	</a:t>
            </a:r>
            <a:r>
              <a:rPr lang="en-GB" sz="1200" kern="1200" dirty="0" err="1" smtClean="0">
                <a:solidFill>
                  <a:schemeClr val="tx1"/>
                </a:solidFill>
                <a:effectLst/>
                <a:latin typeface="+mn-lt"/>
                <a:ea typeface="+mn-ea"/>
                <a:cs typeface="+mn-cs"/>
              </a:rPr>
              <a:t>Osittain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standardoitu</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kuormanvarmistus</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5 - 	</a:t>
            </a:r>
            <a:r>
              <a:rPr lang="en-GB" sz="1200" kern="1200" dirty="0" err="1" smtClean="0">
                <a:solidFill>
                  <a:schemeClr val="tx1"/>
                </a:solidFill>
                <a:effectLst/>
                <a:latin typeface="+mn-lt"/>
                <a:ea typeface="+mn-ea"/>
                <a:cs typeface="+mn-cs"/>
              </a:rPr>
              <a:t>Ei-standardoitu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6 - 	</a:t>
            </a:r>
            <a:r>
              <a:rPr lang="en-GB" sz="1200" kern="1200" dirty="0" err="1" smtClean="0">
                <a:solidFill>
                  <a:schemeClr val="tx1"/>
                </a:solidFill>
                <a:effectLst/>
                <a:latin typeface="+mn-lt"/>
                <a:ea typeface="+mn-ea"/>
                <a:cs typeface="+mn-cs"/>
              </a:rPr>
              <a:t>Toimenpiteet</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käyttöön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ankarissa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sääolosuhteissa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Luku</a:t>
            </a:r>
            <a:r>
              <a:rPr lang="en-GB" sz="1200" kern="1200" dirty="0" smtClean="0">
                <a:solidFill>
                  <a:schemeClr val="tx1"/>
                </a:solidFill>
                <a:effectLst/>
                <a:latin typeface="+mn-lt"/>
                <a:ea typeface="+mn-ea"/>
                <a:cs typeface="+mn-cs"/>
              </a:rPr>
              <a:t> 7 - 	</a:t>
            </a:r>
            <a:r>
              <a:rPr lang="en-GB" sz="1200" kern="1200" dirty="0" err="1" smtClean="0">
                <a:solidFill>
                  <a:schemeClr val="tx1"/>
                </a:solidFill>
                <a:effectLst/>
                <a:latin typeface="+mn-lt"/>
                <a:ea typeface="+mn-ea"/>
                <a:cs typeface="+mn-cs"/>
              </a:rPr>
              <a:t>Toimenpiteet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jotka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voidaan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ottaa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käyttöön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silloin</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kun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siirtynyt</a:t>
            </a:r>
            <a:r>
              <a:rPr lang="en-GB" sz="1200" kern="1200" baseline="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Lisäksi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säädökokoelma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sisältää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seuraavat</a:t>
            </a:r>
            <a:r>
              <a:rPr lang="en-GB" sz="1200" kern="1200" baseline="0" dirty="0" smtClean="0">
                <a:solidFill>
                  <a:schemeClr val="tx1"/>
                </a:solidFill>
                <a:effectLst/>
                <a:latin typeface="+mn-lt"/>
                <a:ea typeface="+mn-ea"/>
                <a:cs typeface="+mn-cs"/>
              </a:rPr>
              <a:t> 13 </a:t>
            </a:r>
            <a:r>
              <a:rPr lang="en-GB" sz="1200" kern="1200" baseline="0" dirty="0" err="1" smtClean="0">
                <a:solidFill>
                  <a:schemeClr val="tx1"/>
                </a:solidFill>
                <a:effectLst/>
                <a:latin typeface="+mn-lt"/>
                <a:ea typeface="+mn-ea"/>
                <a:cs typeface="+mn-cs"/>
              </a:rPr>
              <a:t>liitettä</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1 - 	</a:t>
            </a:r>
            <a:r>
              <a:rPr lang="en-GB" sz="1200" kern="1200" dirty="0" err="1" smtClean="0">
                <a:solidFill>
                  <a:schemeClr val="tx1"/>
                </a:solidFill>
                <a:effectLst/>
                <a:latin typeface="+mn-lt"/>
                <a:ea typeface="+mn-ea"/>
                <a:cs typeface="+mn-cs"/>
              </a:rPr>
              <a:t>Konttien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turvallinen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laivoissa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eivät</a:t>
            </a:r>
            <a:r>
              <a:rPr lang="en-GB" sz="1200" kern="1200" baseline="0" dirty="0" smtClean="0">
                <a:solidFill>
                  <a:schemeClr val="tx1"/>
                </a:solidFill>
                <a:effectLst/>
                <a:latin typeface="+mn-lt"/>
                <a:ea typeface="+mn-ea"/>
                <a:cs typeface="+mn-cs"/>
              </a:rPr>
              <a:t> ole </a:t>
            </a:r>
            <a:r>
              <a:rPr lang="en-GB" sz="1200" kern="1200" baseline="0" dirty="0" err="1" smtClean="0">
                <a:solidFill>
                  <a:schemeClr val="tx1"/>
                </a:solidFill>
                <a:effectLst/>
                <a:latin typeface="+mn-lt"/>
                <a:ea typeface="+mn-ea"/>
                <a:cs typeface="+mn-cs"/>
              </a:rPr>
              <a:t>suunniteltu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rakennettu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konttien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kuljetukseen</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2 - 	</a:t>
            </a:r>
            <a:r>
              <a:rPr lang="en-GB" sz="1200" kern="1200" dirty="0" err="1" smtClean="0">
                <a:solidFill>
                  <a:schemeClr val="tx1"/>
                </a:solidFill>
                <a:effectLst/>
                <a:latin typeface="+mn-lt"/>
                <a:ea typeface="+mn-ea"/>
                <a:cs typeface="+mn-cs"/>
              </a:rPr>
              <a:t>Siirrettävien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suursäiliöiden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3 - 	</a:t>
            </a:r>
            <a:r>
              <a:rPr lang="en-GB" sz="1200" kern="1200" dirty="0" err="1" smtClean="0">
                <a:solidFill>
                  <a:schemeClr val="tx1"/>
                </a:solidFill>
                <a:effectLst/>
                <a:latin typeface="+mn-lt"/>
                <a:ea typeface="+mn-ea"/>
                <a:cs typeface="+mn-cs"/>
              </a:rPr>
              <a:t>Siirrettävien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piensäiliöiden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4 - 	</a:t>
            </a:r>
            <a:r>
              <a:rPr lang="en-GB" sz="1200" kern="1200" dirty="0" err="1" smtClean="0">
                <a:solidFill>
                  <a:schemeClr val="tx1"/>
                </a:solidFill>
                <a:effectLst/>
                <a:latin typeface="+mn-lt"/>
                <a:ea typeface="+mn-ea"/>
                <a:cs typeface="+mn-cs"/>
              </a:rPr>
              <a:t>Pyöräalustaisten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kuormien</a:t>
            </a:r>
            <a:r>
              <a:rPr lang="en-GB" sz="1200" kern="120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5 - 	</a:t>
            </a:r>
            <a:r>
              <a:rPr lang="en-GB" sz="1200" kern="1200" dirty="0" err="1" smtClean="0">
                <a:solidFill>
                  <a:schemeClr val="tx1"/>
                </a:solidFill>
                <a:effectLst/>
                <a:latin typeface="+mn-lt"/>
                <a:ea typeface="+mn-ea"/>
                <a:cs typeface="+mn-cs"/>
              </a:rPr>
              <a:t>Raskaiden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kuorma-artikkeleiden</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junien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muuntajien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6 - 	</a:t>
            </a:r>
            <a:r>
              <a:rPr lang="en-GB" sz="1200" kern="1200" dirty="0" err="1" smtClean="0">
                <a:solidFill>
                  <a:schemeClr val="tx1"/>
                </a:solidFill>
                <a:effectLst/>
                <a:latin typeface="+mn-lt"/>
                <a:ea typeface="+mn-ea"/>
                <a:cs typeface="+mn-cs"/>
              </a:rPr>
              <a:t>Kelalla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olevien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teräslevyjen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7 - 	</a:t>
            </a:r>
            <a:r>
              <a:rPr lang="en-GB" sz="1200" kern="1200" dirty="0" err="1" smtClean="0">
                <a:solidFill>
                  <a:schemeClr val="tx1"/>
                </a:solidFill>
                <a:effectLst/>
                <a:latin typeface="+mn-lt"/>
                <a:ea typeface="+mn-ea"/>
                <a:cs typeface="+mn-cs"/>
              </a:rPr>
              <a:t>Raskaiden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metallituotteiden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8 - 	</a:t>
            </a:r>
            <a:r>
              <a:rPr lang="en-GB" sz="1200" kern="1200" dirty="0" err="1" smtClean="0">
                <a:solidFill>
                  <a:schemeClr val="tx1"/>
                </a:solidFill>
                <a:effectLst/>
                <a:latin typeface="+mn-lt"/>
                <a:ea typeface="+mn-ea"/>
                <a:cs typeface="+mn-cs"/>
              </a:rPr>
              <a:t>Ankkuriketjujen</a:t>
            </a:r>
            <a:r>
              <a:rPr lang="en-GB" sz="1200" kern="120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9 - 	</a:t>
            </a:r>
            <a:r>
              <a:rPr lang="en-GB" sz="1200" kern="1200" dirty="0" err="1" smtClean="0">
                <a:solidFill>
                  <a:schemeClr val="tx1"/>
                </a:solidFill>
                <a:effectLst/>
                <a:latin typeface="+mn-lt"/>
                <a:ea typeface="+mn-ea"/>
                <a:cs typeface="+mn-cs"/>
              </a:rPr>
              <a:t>Joukkotavarana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käsiteltävän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metalliromun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10 - 	</a:t>
            </a:r>
            <a:r>
              <a:rPr lang="en-GB" sz="1200" kern="1200" dirty="0" err="1" smtClean="0">
                <a:solidFill>
                  <a:schemeClr val="tx1"/>
                </a:solidFill>
                <a:effectLst/>
                <a:latin typeface="+mn-lt"/>
                <a:ea typeface="+mn-ea"/>
                <a:cs typeface="+mn-cs"/>
              </a:rPr>
              <a:t>Joustavien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pienkonttien</a:t>
            </a:r>
            <a:r>
              <a:rPr lang="en-GB" sz="1200" kern="120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11 -	</a:t>
            </a:r>
            <a:r>
              <a:rPr lang="en-GB" sz="1200" kern="1200" dirty="0" err="1" smtClean="0">
                <a:solidFill>
                  <a:schemeClr val="tx1"/>
                </a:solidFill>
                <a:effectLst/>
                <a:latin typeface="+mn-lt"/>
                <a:ea typeface="+mn-ea"/>
                <a:cs typeface="+mn-cs"/>
              </a:rPr>
              <a:t>Yleiset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ohjeet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pyöreän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ahtaamiseen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ruumassa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12 - 	</a:t>
            </a:r>
            <a:r>
              <a:rPr lang="en-GB" sz="1200" kern="1200" dirty="0" err="1" smtClean="0">
                <a:solidFill>
                  <a:schemeClr val="tx1"/>
                </a:solidFill>
                <a:effectLst/>
                <a:latin typeface="+mn-lt"/>
                <a:ea typeface="+mn-ea"/>
                <a:cs typeface="+mn-cs"/>
              </a:rPr>
              <a:t>Yksikkökuormien</a:t>
            </a:r>
            <a:r>
              <a:rPr lang="en-GB" sz="1200" kern="120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Liite</a:t>
            </a:r>
            <a:r>
              <a:rPr lang="en-GB" sz="1200" kern="1200" dirty="0" smtClean="0">
                <a:solidFill>
                  <a:schemeClr val="tx1"/>
                </a:solidFill>
                <a:effectLst/>
                <a:latin typeface="+mn-lt"/>
                <a:ea typeface="+mn-ea"/>
                <a:cs typeface="+mn-cs"/>
              </a:rPr>
              <a:t> 13 - 	</a:t>
            </a:r>
            <a:r>
              <a:rPr lang="en-GB" sz="1200" kern="1200" dirty="0" err="1" smtClean="0">
                <a:solidFill>
                  <a:schemeClr val="tx1"/>
                </a:solidFill>
                <a:effectLst/>
                <a:latin typeface="+mn-lt"/>
                <a:ea typeface="+mn-ea"/>
                <a:cs typeface="+mn-cs"/>
              </a:rPr>
              <a:t>Ei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standardoidun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varmistusjärjestelyjen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tehokkuuden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arviointimenetelmät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Nykyisin</a:t>
            </a:r>
            <a:r>
              <a:rPr lang="en-GB" sz="1200" kern="1200" baseline="0" dirty="0" smtClean="0">
                <a:solidFill>
                  <a:schemeClr val="tx1"/>
                </a:solidFill>
                <a:effectLst/>
                <a:latin typeface="+mn-lt"/>
                <a:ea typeface="+mn-ea"/>
                <a:cs typeface="+mn-cs"/>
              </a:rPr>
              <a:t> CSS </a:t>
            </a:r>
            <a:r>
              <a:rPr lang="en-GB" sz="1200" kern="1200" baseline="0" dirty="0" err="1" smtClean="0">
                <a:solidFill>
                  <a:schemeClr val="tx1"/>
                </a:solidFill>
                <a:effectLst/>
                <a:latin typeface="+mn-lt"/>
                <a:ea typeface="+mn-ea"/>
                <a:cs typeface="+mn-cs"/>
              </a:rPr>
              <a:t>säädöskokoelmassa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olevat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vaatimukset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sisällytetään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kuormanvarmistusohjeisiin</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Päätökset</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IMO:n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alatyöryhmät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laativat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tärkeitä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päätöksiä</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IMO:n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kokous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Merenkulun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Turvallisuuskomitea</a:t>
            </a:r>
            <a:r>
              <a:rPr lang="en-GB" sz="1200" kern="1200" baseline="0" dirty="0" smtClean="0">
                <a:solidFill>
                  <a:schemeClr val="tx1"/>
                </a:solidFill>
                <a:effectLst/>
                <a:latin typeface="+mn-lt"/>
                <a:ea typeface="+mn-ea"/>
                <a:cs typeface="+mn-cs"/>
              </a:rPr>
              <a:t> (Maritime Safety Committee) tai </a:t>
            </a:r>
            <a:r>
              <a:rPr lang="en-GB" sz="1200" kern="1200" baseline="0" dirty="0" err="1" smtClean="0">
                <a:solidFill>
                  <a:schemeClr val="tx1"/>
                </a:solidFill>
                <a:effectLst/>
                <a:latin typeface="+mn-lt"/>
                <a:ea typeface="+mn-ea"/>
                <a:cs typeface="+mn-cs"/>
              </a:rPr>
              <a:t>Meriympäristön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Turvakomitea</a:t>
            </a:r>
            <a:r>
              <a:rPr lang="en-GB" sz="1200" kern="1200" baseline="0" dirty="0" smtClean="0">
                <a:solidFill>
                  <a:schemeClr val="tx1"/>
                </a:solidFill>
                <a:effectLst/>
                <a:latin typeface="+mn-lt"/>
                <a:ea typeface="+mn-ea"/>
                <a:cs typeface="+mn-cs"/>
              </a:rPr>
              <a:t> (Marine Environment Protection Committee) tai </a:t>
            </a:r>
            <a:r>
              <a:rPr lang="en-GB" sz="1200" kern="1200" baseline="0" dirty="0" err="1" smtClean="0">
                <a:solidFill>
                  <a:schemeClr val="tx1"/>
                </a:solidFill>
                <a:effectLst/>
                <a:latin typeface="+mn-lt"/>
                <a:ea typeface="+mn-ea"/>
                <a:cs typeface="+mn-cs"/>
              </a:rPr>
              <a:t>joku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alakomitea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olevat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päätökset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koskevat</a:t>
            </a:r>
            <a:r>
              <a:rPr lang="en-GB" sz="1200" kern="1200" baseline="0" dirty="0" smtClean="0">
                <a:solidFill>
                  <a:schemeClr val="tx1"/>
                </a:solidFill>
                <a:effectLst/>
                <a:latin typeface="+mn-lt"/>
                <a:ea typeface="+mn-ea"/>
                <a:cs typeface="+mn-cs"/>
              </a:rPr>
              <a:t> Ro-Ro –</a:t>
            </a:r>
            <a:r>
              <a:rPr lang="en-GB" sz="1200" kern="1200" baseline="0" dirty="0" err="1" smtClean="0">
                <a:solidFill>
                  <a:schemeClr val="tx1"/>
                </a:solidFill>
                <a:effectLst/>
                <a:latin typeface="+mn-lt"/>
                <a:ea typeface="+mn-ea"/>
                <a:cs typeface="+mn-cs"/>
              </a:rPr>
              <a:t>aluksia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ovat</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A.489: “</a:t>
            </a:r>
            <a:r>
              <a:rPr lang="en-GB" sz="1200" kern="1200" dirty="0" err="1" smtClean="0">
                <a:solidFill>
                  <a:schemeClr val="tx1"/>
                </a:solidFill>
                <a:effectLst/>
                <a:latin typeface="+mn-lt"/>
                <a:ea typeface="+mn-ea"/>
                <a:cs typeface="+mn-cs"/>
              </a:rPr>
              <a:t>Kuormayksiköiden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muiden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yksiköiden</a:t>
            </a:r>
            <a:r>
              <a:rPr lang="en-GB" sz="1200" kern="120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osastoin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varustetuissa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laivoissa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sisältää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perusmääritelmän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siihen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miten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kuormanvarmistusohje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suunnitella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laatia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A. 533: </a:t>
            </a:r>
            <a:r>
              <a:rPr lang="en-GB" sz="1200" kern="1200" dirty="0" err="1" smtClean="0">
                <a:solidFill>
                  <a:schemeClr val="tx1"/>
                </a:solidFill>
                <a:effectLst/>
                <a:latin typeface="+mn-lt"/>
                <a:ea typeface="+mn-ea"/>
                <a:cs typeface="+mn-cs"/>
              </a:rPr>
              <a:t>Turvallisen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t>
            </a:r>
            <a:r>
              <a:rPr lang="en-GB" sz="1200" kern="1200" dirty="0" err="1" smtClean="0">
                <a:solidFill>
                  <a:schemeClr val="tx1"/>
                </a:solidFill>
                <a:effectLst/>
                <a:latin typeface="+mn-lt"/>
                <a:ea typeface="+mn-ea"/>
                <a:cs typeface="+mn-cs"/>
              </a:rPr>
              <a:t>erusedellytykset</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huomioon</a:t>
            </a:r>
            <a:r>
              <a:rPr lang="en-GB" sz="1200" kern="1200" baseline="0" dirty="0" smtClean="0">
                <a:solidFill>
                  <a:schemeClr val="tx1"/>
                </a:solidFill>
                <a:effectLst/>
                <a:latin typeface="+mn-lt"/>
                <a:ea typeface="+mn-ea"/>
                <a:cs typeface="+mn-cs"/>
              </a:rPr>
              <a:t>, kun </a:t>
            </a:r>
            <a:r>
              <a:rPr lang="en-GB" sz="1200" kern="1200" baseline="0" dirty="0" err="1" smtClean="0">
                <a:solidFill>
                  <a:schemeClr val="tx1"/>
                </a:solidFill>
                <a:effectLst/>
                <a:latin typeface="+mn-lt"/>
                <a:ea typeface="+mn-ea"/>
                <a:cs typeface="+mn-cs"/>
              </a:rPr>
              <a:t>kuormayksiköitä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ajoneuvoja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laivaan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 581: </a:t>
            </a:r>
            <a:r>
              <a:rPr lang="en-GB" sz="1200" kern="120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järjestelyn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kuljetettaessa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maantieajoneuvoja</a:t>
            </a:r>
            <a:r>
              <a:rPr lang="en-GB" sz="1200" kern="1200" baseline="0" dirty="0" smtClean="0">
                <a:solidFill>
                  <a:schemeClr val="tx1"/>
                </a:solidFill>
                <a:effectLst/>
                <a:latin typeface="+mn-lt"/>
                <a:ea typeface="+mn-ea"/>
                <a:cs typeface="+mn-cs"/>
              </a:rPr>
              <a:t> Ro-Ro –</a:t>
            </a:r>
            <a:r>
              <a:rPr lang="en-GB" sz="1200" kern="1200" baseline="0" dirty="0" err="1" smtClean="0">
                <a:solidFill>
                  <a:schemeClr val="tx1"/>
                </a:solidFill>
                <a:effectLst/>
                <a:latin typeface="+mn-lt"/>
                <a:ea typeface="+mn-ea"/>
                <a:cs typeface="+mn-cs"/>
              </a:rPr>
              <a:t>aluksella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Kiertokirjeet</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ja</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ohjeet</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Yleistietoa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selityksineen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usein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IMO:n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alakomiteoiden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kiertokirjeillä</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“IMO/ILO/UN </a:t>
            </a:r>
            <a:r>
              <a:rPr lang="en-GB" sz="1200" kern="1200" dirty="0" err="1" smtClean="0">
                <a:solidFill>
                  <a:schemeClr val="tx1"/>
                </a:solidFill>
                <a:effectLst/>
                <a:latin typeface="+mn-lt"/>
                <a:ea typeface="+mn-ea"/>
                <a:cs typeface="+mn-cs"/>
              </a:rPr>
              <a:t>ECE:n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rahdinkuljetusyksikön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kuormauksen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ohjeet</a:t>
            </a:r>
            <a:r>
              <a:rPr lang="en-GB" sz="1200" kern="1200" dirty="0" smtClean="0">
                <a:solidFill>
                  <a:schemeClr val="tx1"/>
                </a:solidFill>
                <a:effectLst/>
                <a:latin typeface="+mn-lt"/>
                <a:ea typeface="+mn-ea"/>
                <a:cs typeface="+mn-cs"/>
              </a:rPr>
              <a:t>” (IMO/ILO/UN ECE guidelines for packing of cargo transport units (CTU’s)) </a:t>
            </a:r>
            <a:r>
              <a:rPr lang="en-GB" sz="1200" kern="1200" dirty="0" err="1" smtClean="0">
                <a:solidFill>
                  <a:schemeClr val="tx1"/>
                </a:solidFill>
                <a:effectLst/>
                <a:latin typeface="+mn-lt"/>
                <a:ea typeface="+mn-ea"/>
                <a:cs typeface="+mn-cs"/>
              </a:rPr>
              <a:t>sisältävät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yleistohjeita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turvallisesta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ahtaamisesta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kuormanvarmistamisesta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ajoneuvoihin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kontteihin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myös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sanoa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tässä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ohjeessa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tietoa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varmistamisesta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laatikoiden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sisässä</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MSC </a:t>
            </a:r>
            <a:r>
              <a:rPr lang="en-GB" sz="1200" kern="1200" dirty="0" err="1" smtClean="0">
                <a:solidFill>
                  <a:schemeClr val="tx1"/>
                </a:solidFill>
                <a:effectLst/>
                <a:latin typeface="+mn-lt"/>
                <a:ea typeface="+mn-ea"/>
                <a:cs typeface="+mn-cs"/>
              </a:rPr>
              <a:t>Kiertokirje</a:t>
            </a:r>
            <a:r>
              <a:rPr lang="en-GB" sz="1200" kern="1200" baseline="0" dirty="0" smtClean="0">
                <a:solidFill>
                  <a:schemeClr val="tx1"/>
                </a:solidFill>
                <a:effectLst/>
                <a:latin typeface="+mn-lt"/>
                <a:ea typeface="+mn-ea"/>
                <a:cs typeface="+mn-cs"/>
              </a:rPr>
              <a:t> 745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ohjekirjan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laatimisen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ohjeet</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tärkeä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ohjekirjoja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laadittaessa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b="1" i="1"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Luokitteluyhteisön</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s</a:t>
            </a:r>
            <a:r>
              <a:rPr lang="en-GB" sz="1200" b="1" i="1" kern="1200" dirty="0" err="1" smtClean="0">
                <a:solidFill>
                  <a:schemeClr val="tx1"/>
                </a:solidFill>
                <a:effectLst/>
                <a:latin typeface="+mn-lt"/>
                <a:ea typeface="+mn-ea"/>
                <a:cs typeface="+mn-cs"/>
              </a:rPr>
              <a:t>äännöt</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ja</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säädökset</a:t>
            </a:r>
            <a:r>
              <a:rPr lang="en-GB" sz="1200" b="1" i="1" kern="1200" baseline="0" dirty="0" smtClean="0">
                <a:solidFill>
                  <a:schemeClr val="tx1"/>
                </a:solidFill>
                <a:effectLst/>
                <a:latin typeface="+mn-lt"/>
                <a:ea typeface="+mn-ea"/>
                <a:cs typeface="+mn-cs"/>
              </a:rPr>
              <a:t>   </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Luokitteluyhteisöllä</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kattavat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säädökset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kaikkia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luokassa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kattavat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pääasiassa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konttialuksen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järjestelysuunnitelmat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Kansallinen</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säätely</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Eri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lippuvaltiot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voivat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hyväksyä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kansallisia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säädöksiä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kansainvälisten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sääntöjen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lisäksi</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Kuormanvarmistuksen</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ohjekirja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SOLAS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yleissopimuksen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mukaan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kaikilla</a:t>
            </a:r>
            <a:r>
              <a:rPr lang="en-GB" sz="1200" kern="1200" baseline="0" dirty="0" smtClean="0">
                <a:solidFill>
                  <a:schemeClr val="tx1"/>
                </a:solidFill>
                <a:effectLst/>
                <a:latin typeface="+mn-lt"/>
                <a:ea typeface="+mn-ea"/>
                <a:cs typeface="+mn-cs"/>
              </a:rPr>
              <a:t> Ro-Ro –</a:t>
            </a:r>
            <a:r>
              <a:rPr lang="en-GB" sz="1200" kern="1200" baseline="0" dirty="0" err="1" smtClean="0">
                <a:solidFill>
                  <a:schemeClr val="tx1"/>
                </a:solidFill>
                <a:effectLst/>
                <a:latin typeface="+mn-lt"/>
                <a:ea typeface="+mn-ea"/>
                <a:cs typeface="+mn-cs"/>
              </a:rPr>
              <a:t>aluksilla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olla </a:t>
            </a:r>
            <a:r>
              <a:rPr lang="en-GB" sz="1200" kern="1200" baseline="0" dirty="0" err="1" smtClean="0">
                <a:solidFill>
                  <a:schemeClr val="tx1"/>
                </a:solidFill>
                <a:effectLst/>
                <a:latin typeface="+mn-lt"/>
                <a:ea typeface="+mn-ea"/>
                <a:cs typeface="+mn-cs"/>
              </a:rPr>
              <a:t>hyväksytty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ohjekirja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Kohta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Yleissopimukset</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ccording</a:t>
            </a:r>
            <a:r>
              <a:rPr lang="en-GB" sz="1200" kern="1200" dirty="0" smtClean="0">
                <a:solidFill>
                  <a:schemeClr val="tx1"/>
                </a:solidFill>
                <a:effectLst/>
                <a:latin typeface="+mn-lt"/>
                <a:ea typeface="+mn-ea"/>
                <a:cs typeface="+mn-cs"/>
              </a:rPr>
              <a:t> to SOLAS Convention all Ro-</a:t>
            </a:r>
            <a:r>
              <a:rPr lang="en-GB" sz="1200" kern="1200" dirty="0" err="1" smtClean="0">
                <a:solidFill>
                  <a:schemeClr val="tx1"/>
                </a:solidFill>
                <a:effectLst/>
                <a:latin typeface="+mn-lt"/>
                <a:ea typeface="+mn-ea"/>
                <a:cs typeface="+mn-cs"/>
              </a:rPr>
              <a:t>ro</a:t>
            </a:r>
            <a:r>
              <a:rPr lang="en-GB" sz="1200" kern="1200" dirty="0" smtClean="0">
                <a:solidFill>
                  <a:schemeClr val="tx1"/>
                </a:solidFill>
                <a:effectLst/>
                <a:latin typeface="+mn-lt"/>
                <a:ea typeface="+mn-ea"/>
                <a:cs typeface="+mn-cs"/>
              </a:rPr>
              <a:t> vessels shall have an approved Cargo Securing Manual, see section </a:t>
            </a:r>
            <a:r>
              <a:rPr lang="en-GB" sz="1200" i="1" kern="1200" dirty="0" smtClean="0">
                <a:solidFill>
                  <a:schemeClr val="tx1"/>
                </a:solidFill>
                <a:effectLst/>
                <a:latin typeface="+mn-lt"/>
                <a:ea typeface="+mn-ea"/>
                <a:cs typeface="+mn-cs"/>
              </a:rPr>
              <a:t>Conventions</a:t>
            </a:r>
            <a:r>
              <a:rPr lang="en-GB" sz="1200" kern="1200" dirty="0" smtClean="0">
                <a:solidFill>
                  <a:schemeClr val="tx1"/>
                </a:solidFill>
                <a:effectLst/>
                <a:latin typeface="+mn-lt"/>
                <a:ea typeface="+mn-ea"/>
                <a:cs typeface="+mn-cs"/>
              </a:rPr>
              <a:t>. </a:t>
            </a:r>
            <a:endParaRPr lang="sv-SE" b="1" i="1" dirty="0" smtClean="0"/>
          </a:p>
          <a:p>
            <a:endParaRPr lang="sv-SE" b="1" i="1"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15</a:t>
            </a:fld>
            <a:endParaRPr lang="en-US"/>
          </a:p>
        </p:txBody>
      </p:sp>
    </p:spTree>
    <p:extLst>
      <p:ext uri="{BB962C8B-B14F-4D97-AF65-F5344CB8AC3E}">
        <p14:creationId xmlns:p14="http://schemas.microsoft.com/office/powerpoint/2010/main" val="15833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fi-FI" b="1" noProof="0" dirty="0" smtClean="0"/>
              <a:t>Kuormanvarmistus meritiekuljetuksissa</a:t>
            </a:r>
          </a:p>
          <a:p>
            <a:pPr eaLnBrk="1" hangingPunct="1">
              <a:spcBef>
                <a:spcPct val="0"/>
              </a:spcBef>
            </a:pPr>
            <a:endParaRPr lang="en-US" b="1" dirty="0" smtClean="0"/>
          </a:p>
          <a:p>
            <a:pPr eaLnBrk="1" hangingPunct="1">
              <a:spcBef>
                <a:spcPct val="0"/>
              </a:spcBef>
            </a:pPr>
            <a:r>
              <a:rPr lang="fi-FI" b="1" noProof="0" dirty="0" smtClean="0"/>
              <a:t>Sääntely</a:t>
            </a:r>
            <a:r>
              <a:rPr lang="fi-FI" b="1" baseline="0" noProof="0" dirty="0" smtClean="0"/>
              <a:t> ja standardit</a:t>
            </a:r>
            <a:endParaRPr lang="fi-FI" b="1" noProof="0" dirty="0" smtClean="0"/>
          </a:p>
          <a:p>
            <a:pPr eaLnBrk="1" hangingPunct="1">
              <a:spcBef>
                <a:spcPct val="0"/>
              </a:spcBef>
            </a:pPr>
            <a:endParaRPr lang="en-US" dirty="0" smtClean="0"/>
          </a:p>
          <a:p>
            <a:r>
              <a:rPr lang="fi-FI" sz="1200" kern="1200" noProof="0" dirty="0" smtClean="0">
                <a:solidFill>
                  <a:schemeClr val="tx1"/>
                </a:solidFill>
                <a:effectLst/>
                <a:latin typeface="+mn-lt"/>
                <a:ea typeface="+mn-ea"/>
                <a:cs typeface="+mn-cs"/>
              </a:rPr>
              <a:t>Rahdinkuljetusyksiköiden kuormanvarmistusta koskevat tärkeimmät säännöt ja säädökset ovat</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IMO/ILO/UN ECE :n </a:t>
            </a:r>
            <a:r>
              <a:rPr lang="en-GB" sz="1200" i="1" kern="1200" dirty="0" err="1" smtClean="0">
                <a:solidFill>
                  <a:schemeClr val="tx1"/>
                </a:solidFill>
                <a:effectLst/>
                <a:latin typeface="+mn-lt"/>
                <a:ea typeface="+mn-ea"/>
                <a:cs typeface="+mn-cs"/>
              </a:rPr>
              <a:t>rahdinkuljetusyksiköiden</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pakkaamista</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koskevat</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ohjeet</a:t>
            </a:r>
            <a:r>
              <a:rPr lang="en-GB" sz="1200" i="1" kern="1200" baseline="0" dirty="0" smtClean="0">
                <a:solidFill>
                  <a:schemeClr val="tx1"/>
                </a:solidFill>
                <a:effectLst/>
                <a:latin typeface="+mn-lt"/>
                <a:ea typeface="+mn-ea"/>
                <a:cs typeface="+mn-cs"/>
              </a:rPr>
              <a:t> (</a:t>
            </a:r>
            <a:r>
              <a:rPr lang="en-GB" sz="1200" i="1" kern="1200" dirty="0" smtClean="0">
                <a:solidFill>
                  <a:schemeClr val="tx1"/>
                </a:solidFill>
                <a:effectLst/>
                <a:latin typeface="+mn-lt"/>
                <a:ea typeface="+mn-ea"/>
                <a:cs typeface="+mn-cs"/>
              </a:rPr>
              <a:t>Guidelines for packing of cargo transport units (CTUs))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“IMO/ILO/UN ECE :n </a:t>
            </a:r>
            <a:r>
              <a:rPr lang="en-GB" sz="1200" kern="1200" dirty="0" err="1" smtClean="0">
                <a:solidFill>
                  <a:schemeClr val="tx1"/>
                </a:solidFill>
                <a:effectLst/>
                <a:latin typeface="+mn-lt"/>
                <a:ea typeface="+mn-ea"/>
                <a:cs typeface="+mn-cs"/>
              </a:rPr>
              <a:t>rahdinkuljetusyksiköiden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kuormausohjeet</a:t>
            </a:r>
            <a:r>
              <a:rPr lang="en-GB" sz="1200" kern="1200" dirty="0" smtClean="0">
                <a:solidFill>
                  <a:schemeClr val="tx1"/>
                </a:solidFill>
                <a:effectLst/>
                <a:latin typeface="+mn-lt"/>
                <a:ea typeface="+mn-ea"/>
                <a:cs typeface="+mn-cs"/>
              </a:rPr>
              <a:t> (guidelines for packing of cargo transport units (CTU’s))” </a:t>
            </a:r>
            <a:r>
              <a:rPr lang="en-GB" sz="1200" kern="1200" dirty="0" err="1" smtClean="0">
                <a:solidFill>
                  <a:schemeClr val="tx1"/>
                </a:solidFill>
                <a:effectLst/>
                <a:latin typeface="+mn-lt"/>
                <a:ea typeface="+mn-ea"/>
                <a:cs typeface="+mn-cs"/>
              </a:rPr>
              <a:t>sisältää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yleistä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tietoa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turvallisesta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ahtaamisesta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varmistamisesta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ajoneuvoihin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kontteihin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t>
            </a:r>
            <a:r>
              <a:rPr lang="en-GB" sz="1200" kern="1200" dirty="0" err="1" smtClean="0">
                <a:solidFill>
                  <a:schemeClr val="tx1"/>
                </a:solidFill>
                <a:effectLst/>
                <a:latin typeface="+mn-lt"/>
                <a:ea typeface="+mn-ea"/>
                <a:cs typeface="+mn-cs"/>
              </a:rPr>
              <a:t>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myös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sanoa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tässä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ohjeessa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tietoa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varmistamisesta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laatikoiden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sisässä</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IMO Model Course 3.18 “</a:t>
            </a:r>
            <a:r>
              <a:rPr lang="en-GB" sz="1200" i="1" kern="1200" dirty="0" err="1" smtClean="0">
                <a:solidFill>
                  <a:schemeClr val="tx1"/>
                </a:solidFill>
                <a:effectLst/>
                <a:latin typeface="+mn-lt"/>
                <a:ea typeface="+mn-ea"/>
                <a:cs typeface="+mn-cs"/>
              </a:rPr>
              <a:t>Rahdinkuljetusyksiköiden</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turvallinen</a:t>
            </a:r>
            <a:r>
              <a:rPr lang="en-GB" sz="1200" i="1" kern="1200" baseline="0" dirty="0" smtClean="0">
                <a:solidFill>
                  <a:schemeClr val="tx1"/>
                </a:solidFill>
                <a:effectLst/>
                <a:latin typeface="+mn-lt"/>
                <a:ea typeface="+mn-ea"/>
                <a:cs typeface="+mn-cs"/>
              </a:rPr>
              <a:t> </a:t>
            </a:r>
            <a:r>
              <a:rPr lang="en-GB" sz="1200" i="1" kern="1200" baseline="0" dirty="0" err="1" smtClean="0">
                <a:solidFill>
                  <a:schemeClr val="tx1"/>
                </a:solidFill>
                <a:effectLst/>
                <a:latin typeface="+mn-lt"/>
                <a:ea typeface="+mn-ea"/>
                <a:cs typeface="+mn-cs"/>
              </a:rPr>
              <a:t>kuormaaminen</a:t>
            </a:r>
            <a:r>
              <a:rPr lang="en-GB" sz="1200" i="1"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IMO </a:t>
            </a:r>
            <a:r>
              <a:rPr lang="en-GB" sz="1200" kern="1200" dirty="0" err="1" smtClean="0">
                <a:solidFill>
                  <a:schemeClr val="tx1"/>
                </a:solidFill>
                <a:effectLst/>
                <a:latin typeface="+mn-lt"/>
                <a:ea typeface="+mn-ea"/>
                <a:cs typeface="+mn-cs"/>
              </a:rPr>
              <a:t>kehittää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tuottaa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myös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mallikursseja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aihepiireistä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Kuormanvarmistuksesta</a:t>
            </a:r>
            <a:r>
              <a:rPr lang="en-GB" sz="1200" kern="1200" baseline="0" dirty="0" smtClean="0">
                <a:solidFill>
                  <a:schemeClr val="tx1"/>
                </a:solidFill>
                <a:effectLst/>
                <a:latin typeface="+mn-lt"/>
                <a:ea typeface="+mn-ea"/>
                <a:cs typeface="+mn-cs"/>
              </a:rPr>
              <a:t> IMO on </a:t>
            </a:r>
            <a:r>
              <a:rPr lang="en-GB" sz="1200" kern="1200" baseline="0" dirty="0" err="1" smtClean="0">
                <a:solidFill>
                  <a:schemeClr val="tx1"/>
                </a:solidFill>
                <a:effectLst/>
                <a:latin typeface="+mn-lt"/>
                <a:ea typeface="+mn-ea"/>
                <a:cs typeface="+mn-cs"/>
              </a:rPr>
              <a:t>julkaissut</a:t>
            </a:r>
            <a:r>
              <a:rPr lang="en-GB" sz="1200" kern="1200" dirty="0" smtClean="0">
                <a:solidFill>
                  <a:schemeClr val="tx1"/>
                </a:solidFill>
                <a:effectLst/>
                <a:latin typeface="+mn-lt"/>
                <a:ea typeface="+mn-ea"/>
                <a:cs typeface="+mn-cs"/>
              </a:rPr>
              <a:t> “Model Course 3.18 </a:t>
            </a:r>
            <a:r>
              <a:rPr lang="en-GB" sz="1200" i="1" kern="1200" dirty="0" smtClean="0">
                <a:solidFill>
                  <a:schemeClr val="tx1"/>
                </a:solidFill>
                <a:effectLst/>
                <a:latin typeface="+mn-lt"/>
                <a:ea typeface="+mn-ea"/>
                <a:cs typeface="+mn-cs"/>
              </a:rPr>
              <a:t>Safe packing of cargo transport units”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Tämä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mallikurssi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täydentää</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IMO/ILO/UN </a:t>
            </a:r>
            <a:r>
              <a:rPr lang="en-GB" sz="1200" kern="1200" dirty="0" err="1" smtClean="0">
                <a:solidFill>
                  <a:schemeClr val="tx1"/>
                </a:solidFill>
                <a:effectLst/>
                <a:latin typeface="+mn-lt"/>
                <a:ea typeface="+mn-ea"/>
                <a:cs typeface="+mn-cs"/>
              </a:rPr>
              <a:t>ECE:n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rahdinkuljetusyksiköiden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kuormausohjeita</a:t>
            </a:r>
            <a:r>
              <a:rPr lang="en-GB" sz="1200" kern="1200" dirty="0" smtClean="0">
                <a:solidFill>
                  <a:schemeClr val="tx1"/>
                </a:solidFill>
                <a:effectLst/>
                <a:latin typeface="+mn-lt"/>
                <a:ea typeface="+mn-ea"/>
                <a:cs typeface="+mn-cs"/>
              </a:rPr>
              <a:t> “Guidelines for packing of cargo transport units”.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Mallikurssi sisältää</a:t>
            </a:r>
            <a:r>
              <a:rPr lang="fi-FI" sz="1200" kern="1200" baseline="0" noProof="0" dirty="0" smtClean="0">
                <a:solidFill>
                  <a:schemeClr val="tx1"/>
                </a:solidFill>
                <a:effectLst/>
                <a:latin typeface="+mn-lt"/>
                <a:ea typeface="+mn-ea"/>
                <a:cs typeface="+mn-cs"/>
              </a:rPr>
              <a:t> myös sitomisen pikaoppaan, jossa annetaan ohjeet vaadittavien sidontavöiden lukumäärille eri sidontatyypeillä ja eri merialueilla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spcBef>
                <a:spcPct val="0"/>
              </a:spcBef>
            </a:pPr>
            <a:endParaRPr lang="en-US" dirty="0" smtClean="0"/>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16</a:t>
            </a:fld>
            <a:endParaRPr lang="en-US"/>
          </a:p>
        </p:txBody>
      </p:sp>
    </p:spTree>
    <p:extLst>
      <p:ext uri="{BB962C8B-B14F-4D97-AF65-F5344CB8AC3E}">
        <p14:creationId xmlns:p14="http://schemas.microsoft.com/office/powerpoint/2010/main" val="205588954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fi-FI" b="1" noProof="0" dirty="0" smtClean="0"/>
              <a:t>Kuormanvarmistus</a:t>
            </a:r>
            <a:r>
              <a:rPr lang="fi-FI" b="1" baseline="0" noProof="0" dirty="0" smtClean="0"/>
              <a:t> meritiekuljetuksessa</a:t>
            </a:r>
            <a:endParaRPr lang="fi-FI" b="1" noProof="0" dirty="0" smtClean="0"/>
          </a:p>
          <a:p>
            <a:pPr eaLnBrk="1" hangingPunct="1">
              <a:spcBef>
                <a:spcPct val="0"/>
              </a:spcBef>
            </a:pPr>
            <a:endParaRPr lang="en-US" dirty="0" smtClean="0"/>
          </a:p>
          <a:p>
            <a:pPr eaLnBrk="1" hangingPunct="1">
              <a:spcBef>
                <a:spcPct val="0"/>
              </a:spcBef>
            </a:pPr>
            <a:r>
              <a:rPr lang="fi-FI" sz="1200" b="1" noProof="0" dirty="0" smtClean="0"/>
              <a:t>Satamaterminaalin</a:t>
            </a:r>
            <a:r>
              <a:rPr lang="fi-FI" sz="1200" b="1" baseline="0" noProof="0" dirty="0" smtClean="0"/>
              <a:t> materiaalinkäsittely</a:t>
            </a:r>
            <a:endParaRPr lang="fi-FI" sz="1200" b="1" noProof="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fi-FI" sz="1200" i="1" kern="1200" dirty="0" smtClean="0">
                <a:solidFill>
                  <a:schemeClr val="tx1"/>
                </a:solidFill>
                <a:effectLst/>
                <a:latin typeface="+mn-lt"/>
                <a:ea typeface="+mn-ea"/>
                <a:cs typeface="+mn-cs"/>
              </a:rPr>
              <a:t>Yhdistetyn kuljetuksen rahdinkuljetusyksikön kuormanvarmistus tarkastetaan satamaterminaalissa vain jos epäillään, että kuorma on riittämättömästi varmistettu.</a:t>
            </a:r>
          </a:p>
          <a:p>
            <a:endParaRPr lang="en-GB" sz="1200" i="1"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Takavuosina, ennen kuin erilaisiin rahdinkuljetusyksiköihin</a:t>
            </a:r>
            <a:r>
              <a:rPr lang="fi-FI" sz="1200" kern="1200" baseline="0" noProof="0" dirty="0" smtClean="0">
                <a:solidFill>
                  <a:schemeClr val="tx1"/>
                </a:solidFill>
                <a:effectLst/>
                <a:latin typeface="+mn-lt"/>
                <a:ea typeface="+mn-ea"/>
                <a:cs typeface="+mn-cs"/>
              </a:rPr>
              <a:t> perustuvat kuljetusjärjestelmät yleistyivät, kuorma kuljetettiin irtotavarana satamaan, jossa se ahdattiin ja varmistettiin laivaan.  Kuormauksen tekivät ahtaajat, joilla oli myös merimieskokemusta ja tunsivat siten merenkäynnin lastiin vaikuttavat voimat</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Nykyisin ahtaajat</a:t>
            </a:r>
            <a:r>
              <a:rPr lang="fi-FI" sz="1200" kern="1200" baseline="0" noProof="0" dirty="0" smtClean="0">
                <a:solidFill>
                  <a:schemeClr val="tx1"/>
                </a:solidFill>
                <a:effectLst/>
                <a:latin typeface="+mn-lt"/>
                <a:ea typeface="+mn-ea"/>
                <a:cs typeface="+mn-cs"/>
              </a:rPr>
              <a:t> eivät useinkaan näe rahdinkuljetusyksiköihin kuormattua ja sinetöityä kuormaa, vaan heidän työnsä sisältää rahdinkuljetusyksiköiden käsittelyä suurilla materiaalinkäsittelylaitteilla ja näiden yksiköiden ahtaamista laivaan. Laivan sisällä suoritetaan yksikön sidonta</a:t>
            </a:r>
            <a:r>
              <a:rPr lang="en-GB"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Nämä rahdinkuljetusyksiköt on yleensä</a:t>
            </a:r>
            <a:r>
              <a:rPr lang="fi-FI" sz="1200" kern="1200" baseline="0" noProof="0" dirty="0" smtClean="0">
                <a:solidFill>
                  <a:schemeClr val="tx1"/>
                </a:solidFill>
                <a:effectLst/>
                <a:latin typeface="+mn-lt"/>
                <a:ea typeface="+mn-ea"/>
                <a:cs typeface="+mn-cs"/>
              </a:rPr>
              <a:t> lastattu sisämaan teollisuusyrityksessä, jossa henkilöstöllä ei ole samaa tietämystä meriolosuhteiden vaikutuksesta kuormaan ja rahdinkuljetusyksikköön.  Tiedon puutteen vuoksi seuraukset voivat olla kohtalokkaita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fi-FI" sz="1200" i="1" kern="1200" noProof="0" dirty="0" smtClean="0">
                <a:solidFill>
                  <a:schemeClr val="tx1"/>
                </a:solidFill>
                <a:effectLst/>
                <a:latin typeface="+mn-lt"/>
                <a:ea typeface="+mn-ea"/>
                <a:cs typeface="+mn-cs"/>
              </a:rPr>
              <a:t>Ahtaajat varmistavat kuorman rahdinkuljetusyksikössä</a:t>
            </a:r>
            <a:r>
              <a:rPr lang="fi-FI" sz="1200" i="1" kern="1200" baseline="0" noProof="0" dirty="0" smtClean="0">
                <a:solidFill>
                  <a:schemeClr val="tx1"/>
                </a:solidFill>
                <a:effectLst/>
                <a:latin typeface="+mn-lt"/>
                <a:ea typeface="+mn-ea"/>
                <a:cs typeface="+mn-cs"/>
              </a:rPr>
              <a:t> vain jos yksikkö kuormataan sataman terminaalissa.</a:t>
            </a:r>
            <a:endParaRPr lang="fi-FI" sz="1200" i="1"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Yllä mainittiin, että ahtaajat</a:t>
            </a:r>
            <a:r>
              <a:rPr lang="fi-FI" sz="1200" kern="1200" baseline="0" noProof="0" dirty="0" smtClean="0">
                <a:solidFill>
                  <a:schemeClr val="tx1"/>
                </a:solidFill>
                <a:effectLst/>
                <a:latin typeface="+mn-lt"/>
                <a:ea typeface="+mn-ea"/>
                <a:cs typeface="+mn-cs"/>
              </a:rPr>
              <a:t> eivät tavallisesti osallistu rahdinkuljetusyksikön kuormanvarmistukseen. Usein kuitenkin kuorma ahdataan rahdinkuljetusyksikköön satamassa and silloin tietenkin ahtaajat osallistuvat kuormanvarmistukseen. Tyypillisiä kuormia ovat projektituotteet kuten suuret koneet, rakennusajoneuvot jne.  Näissä tapauksissa kuorma voidaan lastata vain sellaisiin rahdinkuljetusyksiköihin, jotka ovat suunniteltu meritiekuljetuksia varten.  Esimerkkeinä ovat pyöräalustaiset perävaunut, </a:t>
            </a:r>
            <a:r>
              <a:rPr lang="fi-FI" sz="1200" kern="1200" baseline="0" noProof="0" dirty="0" err="1" smtClean="0">
                <a:solidFill>
                  <a:schemeClr val="tx1"/>
                </a:solidFill>
                <a:effectLst/>
                <a:latin typeface="+mn-lt"/>
                <a:ea typeface="+mn-ea"/>
                <a:cs typeface="+mn-cs"/>
              </a:rPr>
              <a:t>mafi-perävaunut</a:t>
            </a:r>
            <a:r>
              <a:rPr lang="fi-FI" sz="1200" kern="1200" baseline="0" noProof="0" dirty="0" smtClean="0">
                <a:solidFill>
                  <a:schemeClr val="tx1"/>
                </a:solidFill>
                <a:effectLst/>
                <a:latin typeface="+mn-lt"/>
                <a:ea typeface="+mn-ea"/>
                <a:cs typeface="+mn-cs"/>
              </a:rPr>
              <a:t> ja kasetit.  </a:t>
            </a:r>
            <a:endParaRPr lang="fi-FI" sz="1200" kern="1200" noProof="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i="1" kern="1200" dirty="0" smtClean="0">
              <a:solidFill>
                <a:schemeClr val="tx1"/>
              </a:solidFill>
              <a:effectLst/>
              <a:latin typeface="+mn-lt"/>
              <a:ea typeface="+mn-ea"/>
              <a:cs typeface="+mn-cs"/>
            </a:endParaRPr>
          </a:p>
          <a:p>
            <a:r>
              <a:rPr lang="fi-FI" sz="1200" i="1" kern="1200" noProof="0" dirty="0" smtClean="0">
                <a:solidFill>
                  <a:schemeClr val="tx1"/>
                </a:solidFill>
                <a:effectLst/>
                <a:latin typeface="+mn-lt"/>
                <a:ea typeface="+mn-ea"/>
                <a:cs typeface="+mn-cs"/>
              </a:rPr>
              <a:t>Ahtaajien ja laivan miehistön</a:t>
            </a:r>
            <a:r>
              <a:rPr lang="fi-FI" sz="1200" i="1" kern="1200" baseline="0" noProof="0" dirty="0" smtClean="0">
                <a:solidFill>
                  <a:schemeClr val="tx1"/>
                </a:solidFill>
                <a:effectLst/>
                <a:latin typeface="+mn-lt"/>
                <a:ea typeface="+mn-ea"/>
                <a:cs typeface="+mn-cs"/>
              </a:rPr>
              <a:t> suorittama r</a:t>
            </a:r>
            <a:r>
              <a:rPr lang="fi-FI" sz="1200" i="1" kern="1200" noProof="0" dirty="0" smtClean="0">
                <a:solidFill>
                  <a:schemeClr val="tx1"/>
                </a:solidFill>
                <a:effectLst/>
                <a:latin typeface="+mn-lt"/>
                <a:ea typeface="+mn-ea"/>
                <a:cs typeface="+mn-cs"/>
              </a:rPr>
              <a:t>ahdinkuljetusyksikön</a:t>
            </a:r>
            <a:r>
              <a:rPr lang="fi-FI" sz="1200" i="1" kern="1200" baseline="0" noProof="0" dirty="0" smtClean="0">
                <a:solidFill>
                  <a:schemeClr val="tx1"/>
                </a:solidFill>
                <a:effectLst/>
                <a:latin typeface="+mn-lt"/>
                <a:ea typeface="+mn-ea"/>
                <a:cs typeface="+mn-cs"/>
              </a:rPr>
              <a:t> kuormanvarmistus </a:t>
            </a:r>
            <a:endParaRPr lang="fi-FI" sz="1200" i="1"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Jokaisella laivalla on kuormanvarmistuksen ohjekirja,</a:t>
            </a:r>
            <a:r>
              <a:rPr lang="fi-FI" sz="1200" kern="1200" baseline="0" noProof="0" dirty="0" smtClean="0">
                <a:solidFill>
                  <a:schemeClr val="tx1"/>
                </a:solidFill>
                <a:effectLst/>
                <a:latin typeface="+mn-lt"/>
                <a:ea typeface="+mn-ea"/>
                <a:cs typeface="+mn-cs"/>
              </a:rPr>
              <a:t> jota ahtaajat ja laivan miehistön tulee noudattaa, kun he suorittavat kappaletavaran tai rahdinkuljetusyksikön ahtausta ja kuormanvarmistusta alukseen</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17</a:t>
            </a:fld>
            <a:endParaRPr lang="en-US"/>
          </a:p>
        </p:txBody>
      </p:sp>
    </p:spTree>
    <p:extLst>
      <p:ext uri="{BB962C8B-B14F-4D97-AF65-F5344CB8AC3E}">
        <p14:creationId xmlns:p14="http://schemas.microsoft.com/office/powerpoint/2010/main" val="23938827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i-FI" b="1" noProof="0" dirty="0" smtClean="0"/>
              <a:t>Kuormanvarmistus</a:t>
            </a:r>
            <a:r>
              <a:rPr lang="fi-FI" b="1" baseline="0" noProof="0" dirty="0" smtClean="0"/>
              <a:t> meritiekuljetuksissa </a:t>
            </a:r>
            <a:endParaRPr lang="fi-FI" b="1" noProof="0" dirty="0" smtClean="0"/>
          </a:p>
          <a:p>
            <a:pPr eaLnBrk="1" hangingPunct="1">
              <a:spcBef>
                <a:spcPct val="0"/>
              </a:spcBef>
            </a:pPr>
            <a:endParaRPr lang="en-US" b="1" dirty="0" smtClean="0"/>
          </a:p>
          <a:p>
            <a:pPr eaLnBrk="1" hangingPunct="1">
              <a:spcBef>
                <a:spcPct val="0"/>
              </a:spcBef>
            </a:pPr>
            <a:r>
              <a:rPr lang="fi-FI" b="1" baseline="0" noProof="0" dirty="0" smtClean="0"/>
              <a:t>Vaikuttavat voimat</a:t>
            </a:r>
          </a:p>
          <a:p>
            <a:pPr eaLnBrk="1" hangingPunct="1">
              <a:spcBef>
                <a:spcPct val="0"/>
              </a:spcBef>
            </a:pPr>
            <a:endParaRPr lang="en-US" b="1" baseline="0" dirty="0" smtClean="0"/>
          </a:p>
          <a:p>
            <a:r>
              <a:rPr lang="fi-FI" sz="1200" kern="1200" noProof="0" dirty="0" smtClean="0">
                <a:solidFill>
                  <a:schemeClr val="tx1"/>
                </a:solidFill>
                <a:effectLst/>
                <a:latin typeface="+mn-lt"/>
                <a:ea typeface="+mn-ea"/>
                <a:cs typeface="+mn-cs"/>
              </a:rPr>
              <a:t>Aallot ja mainingit vaikuttavat merellä laivan</a:t>
            </a:r>
            <a:r>
              <a:rPr lang="fi-FI" sz="1200" kern="1200" baseline="0" noProof="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liikkeisiin. Liikkeiden</a:t>
            </a:r>
            <a:r>
              <a:rPr lang="fi-FI" sz="1200" kern="1200" baseline="0" noProof="0" dirty="0" smtClean="0">
                <a:solidFill>
                  <a:schemeClr val="tx1"/>
                </a:solidFill>
                <a:effectLst/>
                <a:latin typeface="+mn-lt"/>
                <a:ea typeface="+mn-ea"/>
                <a:cs typeface="+mn-cs"/>
              </a:rPr>
              <a:t> suuruus riippuu laivan merenkulkuominaisuuksista sekä aaltojen ja maininkien korkeudesta. </a:t>
            </a:r>
            <a:r>
              <a:rPr lang="fi-FI" sz="1200" kern="1200" noProof="0" dirty="0" smtClean="0">
                <a:solidFill>
                  <a:schemeClr val="tx1"/>
                </a:solidFill>
                <a:effectLst/>
                <a:latin typeface="+mn-lt"/>
                <a:ea typeface="+mn-ea"/>
                <a:cs typeface="+mn-cs"/>
              </a:rPr>
              <a:t> Mitä suuremmat ovat liikkeet, sitä suuremmat ovat kiihtyvyydet kannella. Nämä</a:t>
            </a:r>
            <a:r>
              <a:rPr lang="fi-FI" sz="1200" kern="1200" baseline="0" noProof="0" dirty="0" smtClean="0">
                <a:solidFill>
                  <a:schemeClr val="tx1"/>
                </a:solidFill>
                <a:effectLst/>
                <a:latin typeface="+mn-lt"/>
                <a:ea typeface="+mn-ea"/>
                <a:cs typeface="+mn-cs"/>
              </a:rPr>
              <a:t> kiihtyvyydet voidaan laskea, mikä osoitetaan seuraavassa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Aluksella on kuusi liikkeen vapausastetta, kolme pyörimiseen liittyvää ja kolme lineaarista</a:t>
            </a:r>
            <a:r>
              <a:rPr lang="en-GB" sz="1200" kern="1200" dirty="0" smtClean="0">
                <a:solidFill>
                  <a:schemeClr val="tx1"/>
                </a:solidFill>
                <a:effectLst/>
                <a:latin typeface="+mn-lt"/>
                <a:ea typeface="+mn-ea"/>
                <a:cs typeface="+mn-cs"/>
              </a:rPr>
              <a:t>:</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fi-FI" sz="1200" i="1" kern="1200" noProof="0" dirty="0" smtClean="0">
                <a:solidFill>
                  <a:schemeClr val="tx1"/>
                </a:solidFill>
                <a:effectLst/>
                <a:latin typeface="+mn-lt"/>
                <a:ea typeface="+mn-ea"/>
                <a:cs typeface="+mn-cs"/>
              </a:rPr>
              <a:t>Keinuminen, Heiluminen</a:t>
            </a:r>
            <a:r>
              <a:rPr lang="fi-FI" sz="1200" kern="1200" noProof="0" dirty="0" smtClean="0">
                <a:solidFill>
                  <a:schemeClr val="tx1"/>
                </a:solidFill>
                <a:effectLst/>
                <a:latin typeface="+mn-lt"/>
                <a:ea typeface="+mn-ea"/>
                <a:cs typeface="+mn-cs"/>
              </a:rPr>
              <a:t> ja</a:t>
            </a:r>
            <a:r>
              <a:rPr lang="fi-FI" sz="1200" kern="1200" baseline="0" noProof="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Mutkittelu</a:t>
            </a:r>
            <a:r>
              <a:rPr lang="fi-FI" sz="1200" kern="1200" noProof="0" dirty="0" smtClean="0">
                <a:solidFill>
                  <a:schemeClr val="tx1"/>
                </a:solidFill>
                <a:effectLst/>
                <a:latin typeface="+mn-lt"/>
                <a:ea typeface="+mn-ea"/>
                <a:cs typeface="+mn-cs"/>
              </a:rPr>
              <a:t> </a:t>
            </a:r>
            <a:r>
              <a:rPr lang="fi-FI" sz="1200" kern="1200" baseline="0" noProof="0" dirty="0" smtClean="0">
                <a:solidFill>
                  <a:schemeClr val="tx1"/>
                </a:solidFill>
                <a:effectLst/>
                <a:latin typeface="+mn-lt"/>
                <a:ea typeface="+mn-ea"/>
                <a:cs typeface="+mn-cs"/>
              </a:rPr>
              <a:t>sekä </a:t>
            </a:r>
            <a:r>
              <a:rPr lang="fi-FI" sz="1200" i="1" kern="1200" noProof="0" dirty="0" smtClean="0">
                <a:solidFill>
                  <a:schemeClr val="tx1"/>
                </a:solidFill>
                <a:effectLst/>
                <a:latin typeface="+mn-lt"/>
                <a:ea typeface="+mn-ea"/>
                <a:cs typeface="+mn-cs"/>
              </a:rPr>
              <a:t>Kiikkuminen, Syöksyminen</a:t>
            </a:r>
            <a:r>
              <a:rPr lang="fi-FI" sz="1200" kern="1200" noProof="0" dirty="0" smtClean="0">
                <a:solidFill>
                  <a:schemeClr val="tx1"/>
                </a:solidFill>
                <a:effectLst/>
                <a:latin typeface="+mn-lt"/>
                <a:ea typeface="+mn-ea"/>
                <a:cs typeface="+mn-cs"/>
              </a:rPr>
              <a:t> ja </a:t>
            </a:r>
            <a:r>
              <a:rPr lang="fi-FI" sz="1200" i="1" kern="1200" noProof="0" dirty="0" smtClean="0">
                <a:solidFill>
                  <a:schemeClr val="tx1"/>
                </a:solidFill>
                <a:effectLst/>
                <a:latin typeface="+mn-lt"/>
                <a:ea typeface="+mn-ea"/>
                <a:cs typeface="+mn-cs"/>
              </a:rPr>
              <a:t>Kohoilu</a:t>
            </a:r>
            <a:r>
              <a:rPr lang="fi-FI" sz="1200" kern="1200" noProof="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fi-FI" sz="1200" kern="1200" noProof="0" dirty="0" smtClean="0">
                <a:solidFill>
                  <a:schemeClr val="tx1"/>
                </a:solidFill>
                <a:effectLst/>
                <a:latin typeface="+mn-lt"/>
                <a:ea typeface="+mn-ea"/>
                <a:cs typeface="+mn-cs"/>
              </a:rPr>
              <a:t>Näistä liikkeistä keinuminen, heiluminen ja kohoilu ovat tunnetuimmat</a:t>
            </a:r>
            <a:r>
              <a:rPr lang="fi-FI" sz="1200" kern="1200" baseline="0" noProof="0" dirty="0" smtClean="0">
                <a:solidFill>
                  <a:schemeClr val="tx1"/>
                </a:solidFill>
                <a:effectLst/>
                <a:latin typeface="+mn-lt"/>
                <a:ea typeface="+mn-ea"/>
                <a:cs typeface="+mn-cs"/>
              </a:rPr>
              <a:t> ja vaikuttavat eniten kiihtyvyyteen ja laivan kannella olevan kuorman voimiin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eaLnBrk="1" hangingPunct="1">
              <a:spcBef>
                <a:spcPct val="0"/>
              </a:spcBef>
            </a:pPr>
            <a:endParaRPr lang="en-US" b="1"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18</a:t>
            </a:fld>
            <a:endParaRPr lang="en-US"/>
          </a:p>
        </p:txBody>
      </p:sp>
    </p:spTree>
    <p:extLst>
      <p:ext uri="{BB962C8B-B14F-4D97-AF65-F5344CB8AC3E}">
        <p14:creationId xmlns:p14="http://schemas.microsoft.com/office/powerpoint/2010/main" val="2869649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5000812"/>
          </a:xfrm>
          <a:noFill/>
        </p:spPr>
        <p:txBody>
          <a:bodyPr wrap="square" numCol="1" anchor="t" anchorCtr="0" compatLnSpc="1">
            <a:prstTxWarp prst="textNoShape">
              <a:avLst/>
            </a:prstTxWarp>
            <a:normAutofit fontScale="25000" lnSpcReduction="20000"/>
          </a:bodyPr>
          <a:lstStyle/>
          <a:p>
            <a:pPr eaLnBrk="1" hangingPunct="1">
              <a:spcBef>
                <a:spcPct val="0"/>
              </a:spcBef>
            </a:pPr>
            <a:r>
              <a:rPr lang="fi-FI" sz="4800" b="1" noProof="0" dirty="0" smtClean="0"/>
              <a:t>Kuormanvarmistus</a:t>
            </a:r>
            <a:r>
              <a:rPr lang="fi-FI" sz="4800" b="1" baseline="0" noProof="0" dirty="0" smtClean="0"/>
              <a:t> merikuljetuksissa</a:t>
            </a:r>
            <a:endParaRPr lang="fi-FI" sz="4800" b="1" noProof="0" dirty="0" smtClean="0"/>
          </a:p>
          <a:p>
            <a:pPr eaLnBrk="1" hangingPunct="1">
              <a:spcBef>
                <a:spcPct val="0"/>
              </a:spcBef>
            </a:pPr>
            <a:endParaRPr lang="en-US" sz="4800" b="1" dirty="0" smtClean="0"/>
          </a:p>
          <a:p>
            <a:pPr eaLnBrk="1" hangingPunct="1">
              <a:spcBef>
                <a:spcPct val="0"/>
              </a:spcBef>
            </a:pPr>
            <a:r>
              <a:rPr lang="fi-FI" sz="4800" b="1" baseline="0" noProof="0" dirty="0" smtClean="0"/>
              <a:t>Vaikuttavat voimat</a:t>
            </a:r>
          </a:p>
          <a:p>
            <a:pPr eaLnBrk="1" hangingPunct="1">
              <a:spcBef>
                <a:spcPct val="0"/>
              </a:spcBef>
            </a:pPr>
            <a:endParaRPr lang="en-US" sz="4800" b="1" baseline="0" dirty="0" smtClean="0"/>
          </a:p>
          <a:p>
            <a:r>
              <a:rPr lang="fi-FI" sz="4800" b="1" i="1" kern="1200" noProof="0" dirty="0" smtClean="0">
                <a:solidFill>
                  <a:schemeClr val="tx1"/>
                </a:solidFill>
                <a:effectLst/>
                <a:latin typeface="+mn-lt"/>
                <a:ea typeface="+mn-ea"/>
                <a:cs typeface="+mn-cs"/>
              </a:rPr>
              <a:t>Kiihtyvyydet</a:t>
            </a:r>
            <a:r>
              <a:rPr lang="fi-FI" sz="4800" b="1" i="1" kern="1200" baseline="0" noProof="0" dirty="0" smtClean="0">
                <a:solidFill>
                  <a:schemeClr val="tx1"/>
                </a:solidFill>
                <a:effectLst/>
                <a:latin typeface="+mn-lt"/>
                <a:ea typeface="+mn-ea"/>
                <a:cs typeface="+mn-cs"/>
              </a:rPr>
              <a:t> ja massavoimat </a:t>
            </a:r>
            <a:endParaRPr lang="fi-FI" sz="4800" kern="1200" noProof="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Mikään</a:t>
            </a:r>
            <a:r>
              <a:rPr lang="fi-FI" sz="4800" kern="1200" baseline="0" noProof="0" dirty="0" smtClean="0">
                <a:solidFill>
                  <a:schemeClr val="tx1"/>
                </a:solidFill>
                <a:effectLst/>
                <a:latin typeface="+mn-lt"/>
                <a:ea typeface="+mn-ea"/>
                <a:cs typeface="+mn-cs"/>
              </a:rPr>
              <a:t> vakionopeudella etenevä kappale ei ilman vaikuttavaa voimaa vaihda nopeutta tai suuntaa. Jos ajat autolla katua alas ja jarruta yhtäkkiä, kehosi jatkaisi liikettä eteenpäin alkuperäisellä nopeudella, ellei turvavyö estäisi.  Lentokoneessa sen lähtiessä kiitoradalla matkaan kehosi työntyy istuimen selkänojaa vasten kiihdytysvaiheessa.   Näissä tilanteissa koet massavoiman</a:t>
            </a:r>
            <a:r>
              <a:rPr lang="en-GB" sz="4800" kern="1200" baseline="0" dirty="0" smtClean="0">
                <a:solidFill>
                  <a:schemeClr val="tx1"/>
                </a:solidFill>
                <a:effectLst/>
                <a:latin typeface="+mn-lt"/>
                <a:ea typeface="+mn-ea"/>
                <a:cs typeface="+mn-cs"/>
              </a:rPr>
              <a:t>.</a:t>
            </a:r>
            <a:endParaRPr lang="en-GB" sz="4800" kern="1200" dirty="0" smtClean="0">
              <a:solidFill>
                <a:schemeClr val="tx1"/>
              </a:solidFill>
              <a:effectLst/>
              <a:latin typeface="+mn-lt"/>
              <a:ea typeface="+mn-ea"/>
              <a:cs typeface="+mn-cs"/>
            </a:endParaRPr>
          </a:p>
          <a:p>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Hidastuvuus</a:t>
            </a:r>
            <a:r>
              <a:rPr lang="en-GB" sz="4800" kern="1200" dirty="0" smtClean="0">
                <a:solidFill>
                  <a:schemeClr val="tx1"/>
                </a:solidFill>
                <a:effectLst/>
                <a:latin typeface="+mn-lt"/>
                <a:ea typeface="+mn-ea"/>
                <a:cs typeface="+mn-cs"/>
              </a:rPr>
              <a:t> on </a:t>
            </a:r>
            <a:r>
              <a:rPr lang="en-GB" sz="4800" kern="1200" dirty="0" err="1" smtClean="0">
                <a:solidFill>
                  <a:schemeClr val="tx1"/>
                </a:solidFill>
                <a:effectLst/>
                <a:latin typeface="+mn-lt"/>
                <a:ea typeface="+mn-ea"/>
                <a:cs typeface="+mn-cs"/>
              </a:rPr>
              <a:t>kiihtyvyyden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vastakohta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ja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matemaattisesti</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ilmaistuna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negatiivinen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kiihtyvyys</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Kiihtyvyys</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ilmaistaan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joko</a:t>
            </a:r>
            <a:r>
              <a:rPr lang="en-GB" sz="4800" kern="1200" baseline="0" dirty="0" smtClean="0">
                <a:solidFill>
                  <a:schemeClr val="tx1"/>
                </a:solidFill>
                <a:effectLst/>
                <a:latin typeface="+mn-lt"/>
                <a:ea typeface="+mn-ea"/>
                <a:cs typeface="+mn-cs"/>
              </a:rPr>
              <a:t> g-</a:t>
            </a:r>
            <a:r>
              <a:rPr lang="en-GB" sz="4800" kern="1200" baseline="0" dirty="0" err="1" smtClean="0">
                <a:solidFill>
                  <a:schemeClr val="tx1"/>
                </a:solidFill>
                <a:effectLst/>
                <a:latin typeface="+mn-lt"/>
                <a:ea typeface="+mn-ea"/>
                <a:cs typeface="+mn-cs"/>
              </a:rPr>
              <a:t>arvolla</a:t>
            </a:r>
            <a:r>
              <a:rPr lang="en-GB" sz="4800" kern="1200" baseline="0" dirty="0" smtClean="0">
                <a:solidFill>
                  <a:schemeClr val="tx1"/>
                </a:solidFill>
                <a:effectLst/>
                <a:latin typeface="+mn-lt"/>
                <a:ea typeface="+mn-ea"/>
                <a:cs typeface="+mn-cs"/>
              </a:rPr>
              <a:t> 9.81 m/s</a:t>
            </a:r>
            <a:r>
              <a:rPr lang="en-GB" sz="4800" kern="1200" baseline="30000" dirty="0" smtClean="0">
                <a:solidFill>
                  <a:schemeClr val="tx1"/>
                </a:solidFill>
                <a:effectLst/>
                <a:latin typeface="+mn-lt"/>
                <a:ea typeface="+mn-ea"/>
                <a:cs typeface="+mn-cs"/>
              </a:rPr>
              <a:t>2</a:t>
            </a:r>
            <a:r>
              <a:rPr lang="en-GB" sz="4800" kern="1200" baseline="0" dirty="0" smtClean="0">
                <a:solidFill>
                  <a:schemeClr val="tx1"/>
                </a:solidFill>
                <a:effectLst/>
                <a:latin typeface="+mn-lt"/>
                <a:ea typeface="+mn-ea"/>
                <a:cs typeface="+mn-cs"/>
              </a:rPr>
              <a:t> = 1 g tai m/s</a:t>
            </a:r>
            <a:r>
              <a:rPr lang="en-GB" sz="4800" kern="1200" baseline="30000" dirty="0" smtClean="0">
                <a:solidFill>
                  <a:schemeClr val="tx1"/>
                </a:solidFill>
                <a:effectLst/>
                <a:latin typeface="+mn-lt"/>
                <a:ea typeface="+mn-ea"/>
                <a:cs typeface="+mn-cs"/>
              </a:rPr>
              <a:t>2</a:t>
            </a: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endParaRPr lang="sv-SE" sz="4800" kern="1200" dirty="0" smtClean="0">
              <a:solidFill>
                <a:schemeClr val="tx1"/>
              </a:solidFill>
              <a:effectLst/>
              <a:latin typeface="+mn-lt"/>
              <a:ea typeface="+mn-ea"/>
              <a:cs typeface="+mn-cs"/>
            </a:endParaRPr>
          </a:p>
          <a:p>
            <a:r>
              <a:rPr lang="sv-SE" sz="4800" kern="1200" dirty="0" err="1" smtClean="0">
                <a:solidFill>
                  <a:schemeClr val="tx1"/>
                </a:solidFill>
                <a:effectLst/>
                <a:latin typeface="+mn-lt"/>
                <a:ea typeface="+mn-ea"/>
                <a:cs typeface="+mn-cs"/>
              </a:rPr>
              <a:t>Kappaleen</a:t>
            </a:r>
            <a:r>
              <a:rPr lang="sv-SE" sz="4800" kern="1200" dirty="0" smtClean="0">
                <a:solidFill>
                  <a:schemeClr val="tx1"/>
                </a:solidFill>
                <a:effectLst/>
                <a:latin typeface="+mn-lt"/>
                <a:ea typeface="+mn-ea"/>
                <a:cs typeface="+mn-cs"/>
              </a:rPr>
              <a:t> </a:t>
            </a:r>
            <a:r>
              <a:rPr lang="sv-SE" sz="4800" kern="1200" dirty="0" err="1" smtClean="0">
                <a:solidFill>
                  <a:schemeClr val="tx1"/>
                </a:solidFill>
                <a:effectLst/>
                <a:latin typeface="+mn-lt"/>
                <a:ea typeface="+mn-ea"/>
                <a:cs typeface="+mn-cs"/>
              </a:rPr>
              <a:t>massavoima</a:t>
            </a:r>
            <a:r>
              <a:rPr lang="sv-SE" sz="4800" kern="1200" dirty="0" smtClean="0">
                <a:solidFill>
                  <a:schemeClr val="tx1"/>
                </a:solidFill>
                <a:effectLst/>
                <a:latin typeface="+mn-lt"/>
                <a:ea typeface="+mn-ea"/>
                <a:cs typeface="+mn-cs"/>
              </a:rPr>
              <a:t> </a:t>
            </a:r>
            <a:r>
              <a:rPr lang="sv-SE" sz="4800" kern="1200" dirty="0" err="1" smtClean="0">
                <a:solidFill>
                  <a:schemeClr val="tx1"/>
                </a:solidFill>
                <a:effectLst/>
                <a:latin typeface="+mn-lt"/>
                <a:ea typeface="+mn-ea"/>
                <a:cs typeface="+mn-cs"/>
              </a:rPr>
              <a:t>lasketaan</a:t>
            </a:r>
            <a:r>
              <a:rPr lang="sv-SE" sz="4800" kern="1200" dirty="0" smtClean="0">
                <a:solidFill>
                  <a:schemeClr val="tx1"/>
                </a:solidFill>
                <a:effectLst/>
                <a:latin typeface="+mn-lt"/>
                <a:ea typeface="+mn-ea"/>
                <a:cs typeface="+mn-cs"/>
              </a:rPr>
              <a:t> </a:t>
            </a:r>
            <a:r>
              <a:rPr lang="sv-SE" sz="4800" kern="1200" dirty="0" err="1" smtClean="0">
                <a:solidFill>
                  <a:schemeClr val="tx1"/>
                </a:solidFill>
                <a:effectLst/>
                <a:latin typeface="+mn-lt"/>
                <a:ea typeface="+mn-ea"/>
                <a:cs typeface="+mn-cs"/>
              </a:rPr>
              <a:t>kertomalla</a:t>
            </a:r>
            <a:r>
              <a:rPr lang="sv-SE" sz="4800" kern="1200" dirty="0" smtClean="0">
                <a:solidFill>
                  <a:schemeClr val="tx1"/>
                </a:solidFill>
                <a:effectLst/>
                <a:latin typeface="+mn-lt"/>
                <a:ea typeface="+mn-ea"/>
                <a:cs typeface="+mn-cs"/>
              </a:rPr>
              <a:t> massa (M)</a:t>
            </a:r>
            <a:r>
              <a:rPr lang="sv-SE" sz="4800" kern="1200" baseline="0" dirty="0" smtClean="0">
                <a:solidFill>
                  <a:schemeClr val="tx1"/>
                </a:solidFill>
                <a:effectLst/>
                <a:latin typeface="+mn-lt"/>
                <a:ea typeface="+mn-ea"/>
                <a:cs typeface="+mn-cs"/>
              </a:rPr>
              <a:t> </a:t>
            </a:r>
            <a:r>
              <a:rPr lang="sv-SE" sz="4800" kern="1200" baseline="0" dirty="0" err="1" smtClean="0">
                <a:solidFill>
                  <a:schemeClr val="tx1"/>
                </a:solidFill>
                <a:effectLst/>
                <a:latin typeface="+mn-lt"/>
                <a:ea typeface="+mn-ea"/>
                <a:cs typeface="+mn-cs"/>
              </a:rPr>
              <a:t>kiihtyvyydellä</a:t>
            </a:r>
            <a:r>
              <a:rPr lang="sv-SE" sz="4800" kern="1200" baseline="0" dirty="0" smtClean="0">
                <a:solidFill>
                  <a:schemeClr val="tx1"/>
                </a:solidFill>
                <a:effectLst/>
                <a:latin typeface="+mn-lt"/>
                <a:ea typeface="+mn-ea"/>
                <a:cs typeface="+mn-cs"/>
              </a:rPr>
              <a:t> (a) </a:t>
            </a:r>
            <a:r>
              <a:rPr lang="sv-SE" sz="4800" kern="1200" baseline="0" dirty="0" err="1" smtClean="0">
                <a:solidFill>
                  <a:schemeClr val="tx1"/>
                </a:solidFill>
                <a:effectLst/>
                <a:latin typeface="+mn-lt"/>
                <a:ea typeface="+mn-ea"/>
                <a:cs typeface="+mn-cs"/>
              </a:rPr>
              <a:t>seuraavasti</a:t>
            </a:r>
            <a:r>
              <a:rPr lang="sv-SE" sz="4800" kern="1200" baseline="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F = M ∙ a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Massavoiman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yksikkö</a:t>
            </a:r>
            <a:r>
              <a:rPr lang="en-GB" sz="4800" kern="1200" dirty="0" smtClean="0">
                <a:solidFill>
                  <a:schemeClr val="tx1"/>
                </a:solidFill>
                <a:effectLst/>
                <a:latin typeface="+mn-lt"/>
                <a:ea typeface="+mn-ea"/>
                <a:cs typeface="+mn-cs"/>
              </a:rPr>
              <a:t> on Newton</a:t>
            </a:r>
            <a:r>
              <a:rPr lang="en-GB" sz="4800" kern="1200" baseline="0" dirty="0" smtClean="0">
                <a:solidFill>
                  <a:schemeClr val="tx1"/>
                </a:solidFill>
                <a:effectLst/>
                <a:latin typeface="+mn-lt"/>
                <a:ea typeface="+mn-ea"/>
                <a:cs typeface="+mn-cs"/>
              </a:rPr>
              <a:t> (N) tai </a:t>
            </a:r>
            <a:r>
              <a:rPr lang="en-GB" sz="4800" kern="1200" baseline="0" dirty="0" err="1" smtClean="0">
                <a:solidFill>
                  <a:schemeClr val="tx1"/>
                </a:solidFill>
                <a:effectLst/>
                <a:latin typeface="+mn-lt"/>
                <a:ea typeface="+mn-ea"/>
                <a:cs typeface="+mn-cs"/>
              </a:rPr>
              <a:t>kuormanvarmistuksen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laskuissa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yleensä</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ilmaistuna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tonni</a:t>
            </a:r>
            <a:r>
              <a:rPr lang="en-GB" sz="4800" kern="1200" baseline="0" dirty="0" smtClean="0">
                <a:solidFill>
                  <a:schemeClr val="tx1"/>
                </a:solidFill>
                <a:effectLst/>
                <a:latin typeface="+mn-lt"/>
                <a:ea typeface="+mn-ea"/>
                <a:cs typeface="+mn-cs"/>
              </a:rPr>
              <a:t>; 1 </a:t>
            </a:r>
            <a:r>
              <a:rPr lang="en-GB" sz="4800" kern="1200" baseline="0" dirty="0" err="1" smtClean="0">
                <a:solidFill>
                  <a:schemeClr val="tx1"/>
                </a:solidFill>
                <a:effectLst/>
                <a:latin typeface="+mn-lt"/>
                <a:ea typeface="+mn-ea"/>
                <a:cs typeface="+mn-cs"/>
              </a:rPr>
              <a:t>tonni</a:t>
            </a:r>
            <a:r>
              <a:rPr lang="en-GB" sz="4800" kern="1200" baseline="0" dirty="0" smtClean="0">
                <a:solidFill>
                  <a:schemeClr val="tx1"/>
                </a:solidFill>
                <a:effectLst/>
                <a:latin typeface="+mn-lt"/>
                <a:ea typeface="+mn-ea"/>
                <a:cs typeface="+mn-cs"/>
              </a:rPr>
              <a:t> on 10 </a:t>
            </a:r>
            <a:r>
              <a:rPr lang="en-GB" sz="4800" kern="1200" baseline="0" dirty="0" err="1" smtClean="0">
                <a:solidFill>
                  <a:schemeClr val="tx1"/>
                </a:solidFill>
                <a:effectLst/>
                <a:latin typeface="+mn-lt"/>
                <a:ea typeface="+mn-ea"/>
                <a:cs typeface="+mn-cs"/>
              </a:rPr>
              <a:t>kN.</a:t>
            </a:r>
            <a:endParaRPr lang="en-GB"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Jos </a:t>
            </a:r>
            <a:r>
              <a:rPr lang="en-GB" sz="4800" kern="1200" dirty="0" err="1" smtClean="0">
                <a:solidFill>
                  <a:schemeClr val="tx1"/>
                </a:solidFill>
                <a:effectLst/>
                <a:latin typeface="+mn-lt"/>
                <a:ea typeface="+mn-ea"/>
                <a:cs typeface="+mn-cs"/>
              </a:rPr>
              <a:t>massa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ilmaistaan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tonneina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ja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kiihtyvyys</a:t>
            </a:r>
            <a:r>
              <a:rPr lang="en-GB" sz="4800" kern="1200" baseline="0" dirty="0" smtClean="0">
                <a:solidFill>
                  <a:schemeClr val="tx1"/>
                </a:solidFill>
                <a:effectLst/>
                <a:latin typeface="+mn-lt"/>
                <a:ea typeface="+mn-ea"/>
                <a:cs typeface="+mn-cs"/>
              </a:rPr>
              <a:t> g-</a:t>
            </a:r>
            <a:r>
              <a:rPr lang="en-GB" sz="4800" kern="1200" baseline="0" dirty="0" err="1" smtClean="0">
                <a:solidFill>
                  <a:schemeClr val="tx1"/>
                </a:solidFill>
                <a:effectLst/>
                <a:latin typeface="+mn-lt"/>
                <a:ea typeface="+mn-ea"/>
                <a:cs typeface="+mn-cs"/>
              </a:rPr>
              <a:t>arvolla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yllä</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olevassa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lausekkeessa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silloin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voima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voidaan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ilmaista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tonneina</a:t>
            </a:r>
            <a:r>
              <a:rPr lang="en-GB" sz="4800" kern="1200" baseline="0" dirty="0" smtClean="0">
                <a:solidFill>
                  <a:schemeClr val="tx1"/>
                </a:solidFill>
                <a:effectLst/>
                <a:latin typeface="+mn-lt"/>
                <a:ea typeface="+mn-ea"/>
                <a:cs typeface="+mn-cs"/>
              </a:rPr>
              <a:t>. </a:t>
            </a:r>
            <a:r>
              <a:rPr lang="en-GB" sz="4800" kern="1200" dirty="0" smtClean="0">
                <a:solidFill>
                  <a:schemeClr val="tx1"/>
                </a:solidFill>
                <a:effectLst/>
                <a:latin typeface="+mn-lt"/>
                <a:ea typeface="+mn-ea"/>
                <a:cs typeface="+mn-cs"/>
              </a:rPr>
              <a:t/>
            </a:r>
            <a:br>
              <a:rPr lang="en-GB" sz="4800" kern="1200" dirty="0" smtClean="0">
                <a:solidFill>
                  <a:schemeClr val="tx1"/>
                </a:solidFill>
                <a:effectLst/>
                <a:latin typeface="+mn-lt"/>
                <a:ea typeface="+mn-ea"/>
                <a:cs typeface="+mn-cs"/>
              </a:rPr>
            </a:b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Jos </a:t>
            </a:r>
            <a:r>
              <a:rPr lang="en-GB" sz="4800" kern="1200" dirty="0" err="1" smtClean="0">
                <a:solidFill>
                  <a:schemeClr val="tx1"/>
                </a:solidFill>
                <a:effectLst/>
                <a:latin typeface="+mn-lt"/>
                <a:ea typeface="+mn-ea"/>
                <a:cs typeface="+mn-cs"/>
              </a:rPr>
              <a:t>massa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ilmaistaan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tonneina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ja</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kiihtyvyys</a:t>
            </a:r>
            <a:r>
              <a:rPr lang="en-GB" sz="4800" kern="1200" dirty="0" smtClean="0">
                <a:solidFill>
                  <a:schemeClr val="tx1"/>
                </a:solidFill>
                <a:effectLst/>
                <a:latin typeface="+mn-lt"/>
                <a:ea typeface="+mn-ea"/>
                <a:cs typeface="+mn-cs"/>
              </a:rPr>
              <a:t> [m/s</a:t>
            </a:r>
            <a:r>
              <a:rPr lang="en-GB" sz="4800" kern="1200" baseline="30000" dirty="0" smtClean="0">
                <a:solidFill>
                  <a:schemeClr val="tx1"/>
                </a:solidFill>
                <a:effectLst/>
                <a:latin typeface="+mn-lt"/>
                <a:ea typeface="+mn-ea"/>
                <a:cs typeface="+mn-cs"/>
              </a:rPr>
              <a:t>2</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yllä</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olevassa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lausekkeessa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silloin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voima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ilmaistaan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kilonewtoneina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Aaltojen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seurauksena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laiva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muuttaa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jatkuvasti</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nopeuttaan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ja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suuntaansa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Massavoimat</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vaikuttavat</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siis</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kaiken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aikaa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kuormaan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eri</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suunnissa</a:t>
            </a:r>
            <a:r>
              <a:rPr lang="en-GB" sz="4800" kern="1200" baseline="0" dirty="0" smtClean="0">
                <a:solidFill>
                  <a:schemeClr val="tx1"/>
                </a:solidFill>
                <a:effectLst/>
                <a:latin typeface="+mn-lt"/>
                <a:ea typeface="+mn-ea"/>
                <a:cs typeface="+mn-cs"/>
              </a:rPr>
              <a:t>.</a:t>
            </a: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b="1" i="1" kern="1200" dirty="0" err="1" smtClean="0">
                <a:solidFill>
                  <a:schemeClr val="tx1"/>
                </a:solidFill>
                <a:effectLst/>
                <a:latin typeface="+mn-lt"/>
                <a:ea typeface="+mn-ea"/>
                <a:cs typeface="+mn-cs"/>
              </a:rPr>
              <a:t>Painovoima</a:t>
            </a:r>
            <a:endParaRPr lang="sv-SE" sz="4800" kern="120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Luonto on antanut maapallon</a:t>
            </a:r>
            <a:r>
              <a:rPr lang="fi-FI" sz="4800" kern="1200" baseline="0" noProof="0" dirty="0" smtClean="0">
                <a:solidFill>
                  <a:schemeClr val="tx1"/>
                </a:solidFill>
                <a:effectLst/>
                <a:latin typeface="+mn-lt"/>
                <a:ea typeface="+mn-ea"/>
                <a:cs typeface="+mn-cs"/>
              </a:rPr>
              <a:t> olennoille lahjan, jota ihmiset eivät useinkaan tule ajatelleeksi. Tämä tärkeä lahja on alati vaikuttava maan vetovoima eli painovoima.  Jos joku voisi poistaa painovoiman, tulisi siitä melkoinen sekamelska, koska silloin kaikki esineet lentäisivät ympäriinsä</a:t>
            </a:r>
            <a:r>
              <a:rPr lang="en-GB" sz="4800" kern="1200" baseline="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Kaikkia kappaleita</a:t>
            </a:r>
            <a:r>
              <a:rPr lang="fi-FI" sz="4800" kern="1200" baseline="0" noProof="0" dirty="0" smtClean="0">
                <a:solidFill>
                  <a:schemeClr val="tx1"/>
                </a:solidFill>
                <a:effectLst/>
                <a:latin typeface="+mn-lt"/>
                <a:ea typeface="+mn-ea"/>
                <a:cs typeface="+mn-cs"/>
              </a:rPr>
              <a:t> maan vetovoima vetää alaspäin voimalla 1,0 g, joka voidaan myös ilmaista kiihtyvyydellä 9.81 m/s</a:t>
            </a:r>
            <a:r>
              <a:rPr lang="fi-FI" sz="4800" kern="1200" baseline="30000" noProof="0" dirty="0" smtClean="0">
                <a:solidFill>
                  <a:schemeClr val="tx1"/>
                </a:solidFill>
                <a:effectLst/>
                <a:latin typeface="+mn-lt"/>
                <a:ea typeface="+mn-ea"/>
                <a:cs typeface="+mn-cs"/>
              </a:rPr>
              <a:t>2</a:t>
            </a:r>
            <a:r>
              <a:rPr lang="en-GB" sz="4800" kern="1200" baseline="0" dirty="0" smtClean="0">
                <a:solidFill>
                  <a:schemeClr val="tx1"/>
                </a:solidFill>
                <a:effectLst/>
                <a:latin typeface="+mn-lt"/>
                <a:ea typeface="+mn-ea"/>
                <a:cs typeface="+mn-cs"/>
              </a:rPr>
              <a:t>.  </a:t>
            </a:r>
            <a:endParaRPr lang="en-GB" sz="4800" kern="1200" dirty="0" smtClean="0">
              <a:solidFill>
                <a:schemeClr val="tx1"/>
              </a:solidFill>
              <a:effectLst/>
              <a:latin typeface="+mn-lt"/>
              <a:ea typeface="+mn-ea"/>
              <a:cs typeface="+mn-cs"/>
            </a:endParaRPr>
          </a:p>
          <a:p>
            <a:endParaRPr lang="sv-SE" sz="4800" kern="120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Painovoima voidaan laskea samalla tapaa kuin massavoima</a:t>
            </a:r>
            <a:r>
              <a:rPr lang="fi-FI" sz="4800" kern="1200" baseline="0" noProof="0" dirty="0" smtClean="0">
                <a:solidFill>
                  <a:schemeClr val="tx1"/>
                </a:solidFill>
                <a:effectLst/>
                <a:latin typeface="+mn-lt"/>
                <a:ea typeface="+mn-ea"/>
                <a:cs typeface="+mn-cs"/>
              </a:rPr>
              <a:t> kertomalla kappaleen massa M painovoiman kiihtyvyydellä:</a:t>
            </a:r>
            <a:endParaRPr lang="fi-FI" sz="4800" kern="1200" noProof="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F = M ∙ 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Jos alus kallistuu,</a:t>
            </a:r>
            <a:r>
              <a:rPr lang="fi-FI" sz="4800" kern="1200" baseline="0" noProof="0" dirty="0" smtClean="0">
                <a:solidFill>
                  <a:schemeClr val="tx1"/>
                </a:solidFill>
                <a:effectLst/>
                <a:latin typeface="+mn-lt"/>
                <a:ea typeface="+mn-ea"/>
                <a:cs typeface="+mn-cs"/>
              </a:rPr>
              <a:t> painovoiman vaikutuksesta kappale lähtee liukumaan laivan kannella. </a:t>
            </a:r>
            <a:endParaRPr lang="fi-FI" sz="4800" kern="1200" noProof="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Laivassa kuormaan vaikuttavat voimat jaetaan kahteen komponenttiin: dynaaminen komponentti kiihtyvyyden</a:t>
            </a:r>
            <a:r>
              <a:rPr lang="fi-FI" sz="4800" kern="1200" baseline="0" noProof="0" dirty="0" smtClean="0">
                <a:solidFill>
                  <a:schemeClr val="tx1"/>
                </a:solidFill>
                <a:effectLst/>
                <a:latin typeface="+mn-lt"/>
                <a:ea typeface="+mn-ea"/>
                <a:cs typeface="+mn-cs"/>
              </a:rPr>
              <a:t> aiheuttamasta</a:t>
            </a:r>
            <a:r>
              <a:rPr lang="fi-FI" sz="4800" kern="1200" noProof="0" dirty="0" smtClean="0">
                <a:solidFill>
                  <a:schemeClr val="tx1"/>
                </a:solidFill>
                <a:effectLst/>
                <a:latin typeface="+mn-lt"/>
                <a:ea typeface="+mn-ea"/>
                <a:cs typeface="+mn-cs"/>
              </a:rPr>
              <a:t> massavoimasta</a:t>
            </a:r>
            <a:r>
              <a:rPr lang="fi-FI" sz="4800" kern="1200" baseline="0" noProof="0" dirty="0" smtClean="0">
                <a:solidFill>
                  <a:schemeClr val="tx1"/>
                </a:solidFill>
                <a:effectLst/>
                <a:latin typeface="+mn-lt"/>
                <a:ea typeface="+mn-ea"/>
                <a:cs typeface="+mn-cs"/>
              </a:rPr>
              <a:t> ja staattinen komponentti painovoimasta.  Meritiekuljetuksen kuormanvarmistuksen rasitusten laskenta on ohjeessa:  </a:t>
            </a:r>
            <a:r>
              <a:rPr lang="fi-FI" sz="4800" kern="1200" noProof="0" dirty="0" smtClean="0">
                <a:solidFill>
                  <a:schemeClr val="tx1"/>
                </a:solidFill>
                <a:effectLst/>
                <a:latin typeface="+mn-lt"/>
                <a:ea typeface="+mn-ea"/>
                <a:cs typeface="+mn-cs"/>
              </a:rPr>
              <a:t>IMO/ILO/UN ECE </a:t>
            </a:r>
            <a:r>
              <a:rPr lang="fi-FI" sz="4800" kern="1200" noProof="0" dirty="0" err="1" smtClean="0">
                <a:solidFill>
                  <a:schemeClr val="tx1"/>
                </a:solidFill>
                <a:effectLst/>
                <a:latin typeface="+mn-lt"/>
                <a:ea typeface="+mn-ea"/>
                <a:cs typeface="+mn-cs"/>
              </a:rPr>
              <a:t>guidelines</a:t>
            </a:r>
            <a:r>
              <a:rPr lang="fi-FI" sz="4800" kern="1200" noProof="0" dirty="0" smtClean="0">
                <a:solidFill>
                  <a:schemeClr val="tx1"/>
                </a:solidFill>
                <a:effectLst/>
                <a:latin typeface="+mn-lt"/>
                <a:ea typeface="+mn-ea"/>
                <a:cs typeface="+mn-cs"/>
              </a:rPr>
              <a:t> for </a:t>
            </a:r>
            <a:r>
              <a:rPr lang="fi-FI" sz="4800" kern="1200" noProof="0" dirty="0" err="1" smtClean="0">
                <a:solidFill>
                  <a:schemeClr val="tx1"/>
                </a:solidFill>
                <a:effectLst/>
                <a:latin typeface="+mn-lt"/>
                <a:ea typeface="+mn-ea"/>
                <a:cs typeface="+mn-cs"/>
              </a:rPr>
              <a:t>Packing</a:t>
            </a:r>
            <a:r>
              <a:rPr lang="fi-FI" sz="4800" kern="1200" noProof="0" dirty="0" smtClean="0">
                <a:solidFill>
                  <a:schemeClr val="tx1"/>
                </a:solidFill>
                <a:effectLst/>
                <a:latin typeface="+mn-lt"/>
                <a:ea typeface="+mn-ea"/>
                <a:cs typeface="+mn-cs"/>
              </a:rPr>
              <a:t> of </a:t>
            </a:r>
            <a:r>
              <a:rPr lang="fi-FI" sz="4800" kern="1200" noProof="0" dirty="0" err="1" smtClean="0">
                <a:solidFill>
                  <a:schemeClr val="tx1"/>
                </a:solidFill>
                <a:effectLst/>
                <a:latin typeface="+mn-lt"/>
                <a:ea typeface="+mn-ea"/>
                <a:cs typeface="+mn-cs"/>
              </a:rPr>
              <a:t>Cargo</a:t>
            </a:r>
            <a:r>
              <a:rPr lang="fi-FI" sz="4800" kern="1200" noProof="0" dirty="0" smtClean="0">
                <a:solidFill>
                  <a:schemeClr val="tx1"/>
                </a:solidFill>
                <a:effectLst/>
                <a:latin typeface="+mn-lt"/>
                <a:ea typeface="+mn-ea"/>
                <a:cs typeface="+mn-cs"/>
              </a:rPr>
              <a:t> Transport </a:t>
            </a:r>
            <a:r>
              <a:rPr lang="fi-FI" sz="4800" kern="1200" noProof="0" dirty="0" err="1" smtClean="0">
                <a:solidFill>
                  <a:schemeClr val="tx1"/>
                </a:solidFill>
                <a:effectLst/>
                <a:latin typeface="+mn-lt"/>
                <a:ea typeface="+mn-ea"/>
                <a:cs typeface="+mn-cs"/>
              </a:rPr>
              <a:t>Units</a:t>
            </a: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endParaRPr lang="en-GB" sz="4800" b="1" i="1" kern="1200" dirty="0" smtClean="0">
              <a:solidFill>
                <a:schemeClr val="tx1"/>
              </a:solidFill>
              <a:effectLst/>
              <a:latin typeface="+mn-lt"/>
              <a:ea typeface="+mn-ea"/>
              <a:cs typeface="+mn-cs"/>
            </a:endParaRPr>
          </a:p>
          <a:p>
            <a:r>
              <a:rPr lang="en-GB" sz="4800" b="1" i="1" kern="1200" dirty="0" err="1" smtClean="0">
                <a:solidFill>
                  <a:schemeClr val="tx1"/>
                </a:solidFill>
                <a:effectLst/>
                <a:latin typeface="+mn-lt"/>
                <a:ea typeface="+mn-ea"/>
                <a:cs typeface="+mn-cs"/>
              </a:rPr>
              <a:t>Merialueet</a:t>
            </a:r>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Pohjois-Euroopassa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merialueet</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voidaan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jakaa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voimien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suuruuden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mukaan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kolmeen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alueeseen</a:t>
            </a:r>
            <a:r>
              <a:rPr lang="en-GB" sz="4800" kern="1200" baseline="0" dirty="0" smtClean="0">
                <a:solidFill>
                  <a:schemeClr val="tx1"/>
                </a:solidFill>
                <a:effectLst/>
                <a:latin typeface="+mn-lt"/>
                <a:ea typeface="+mn-ea"/>
                <a:cs typeface="+mn-cs"/>
              </a:rPr>
              <a:t>: A, B </a:t>
            </a:r>
            <a:r>
              <a:rPr lang="en-GB" sz="4800" kern="1200" baseline="0" dirty="0" err="1" smtClean="0">
                <a:solidFill>
                  <a:schemeClr val="tx1"/>
                </a:solidFill>
                <a:effectLst/>
                <a:latin typeface="+mn-lt"/>
                <a:ea typeface="+mn-ea"/>
                <a:cs typeface="+mn-cs"/>
              </a:rPr>
              <a:t>ja</a:t>
            </a:r>
            <a:r>
              <a:rPr lang="en-GB" sz="4800" kern="1200" baseline="0" dirty="0" smtClean="0">
                <a:solidFill>
                  <a:schemeClr val="tx1"/>
                </a:solidFill>
                <a:effectLst/>
                <a:latin typeface="+mn-lt"/>
                <a:ea typeface="+mn-ea"/>
                <a:cs typeface="+mn-cs"/>
              </a:rPr>
              <a:t> C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Merialue</a:t>
            </a:r>
            <a:r>
              <a:rPr lang="en-GB" sz="4800" kern="1200" dirty="0" smtClean="0">
                <a:solidFill>
                  <a:schemeClr val="tx1"/>
                </a:solidFill>
                <a:effectLst/>
                <a:latin typeface="+mn-lt"/>
                <a:ea typeface="+mn-ea"/>
                <a:cs typeface="+mn-cs"/>
              </a:rPr>
              <a:t> A:	</a:t>
            </a:r>
            <a:r>
              <a:rPr lang="en-GB" sz="4800" kern="1200" dirty="0" err="1" smtClean="0">
                <a:solidFill>
                  <a:schemeClr val="tx1"/>
                </a:solidFill>
                <a:effectLst/>
                <a:latin typeface="+mn-lt"/>
                <a:ea typeface="+mn-ea"/>
                <a:cs typeface="+mn-cs"/>
              </a:rPr>
              <a:t>Itämeri</a:t>
            </a:r>
            <a:r>
              <a:rPr lang="en-GB" sz="4800" kern="1200" dirty="0" smtClean="0">
                <a:solidFill>
                  <a:schemeClr val="tx1"/>
                </a:solidFill>
                <a:effectLst/>
                <a:latin typeface="+mn-lt"/>
                <a:ea typeface="+mn-ea"/>
                <a:cs typeface="+mn-cs"/>
              </a:rPr>
              <a:t>;</a:t>
            </a:r>
            <a:r>
              <a:rPr lang="en-GB" sz="4800" kern="1200" baseline="0" dirty="0" smtClean="0">
                <a:solidFill>
                  <a:schemeClr val="tx1"/>
                </a:solidFill>
                <a:effectLst/>
                <a:latin typeface="+mn-lt"/>
                <a:ea typeface="+mn-ea"/>
                <a:cs typeface="+mn-cs"/>
              </a:rPr>
              <a:t> raja </a:t>
            </a:r>
            <a:r>
              <a:rPr lang="en-GB" sz="4800" kern="1200" baseline="0" dirty="0" err="1" smtClean="0">
                <a:solidFill>
                  <a:schemeClr val="tx1"/>
                </a:solidFill>
                <a:effectLst/>
                <a:latin typeface="+mn-lt"/>
                <a:ea typeface="+mn-ea"/>
                <a:cs typeface="+mn-cs"/>
              </a:rPr>
              <a:t>kulkee</a:t>
            </a:r>
            <a:r>
              <a:rPr lang="en-GB" sz="4800" kern="1200" baseline="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Lysekil</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Ruotsi</a:t>
            </a:r>
            <a:r>
              <a:rPr lang="en-GB" sz="4800" kern="1200" dirty="0" smtClean="0">
                <a:solidFill>
                  <a:schemeClr val="tx1"/>
                </a:solidFill>
                <a:effectLst/>
                <a:latin typeface="+mn-lt"/>
                <a:ea typeface="+mn-ea"/>
                <a:cs typeface="+mn-cs"/>
              </a:rPr>
              <a:t> - </a:t>
            </a:r>
            <a:r>
              <a:rPr lang="en-GB" sz="4800" kern="1200" dirty="0" err="1" smtClean="0">
                <a:solidFill>
                  <a:schemeClr val="tx1"/>
                </a:solidFill>
                <a:effectLst/>
                <a:latin typeface="+mn-lt"/>
                <a:ea typeface="+mn-ea"/>
                <a:cs typeface="+mn-cs"/>
              </a:rPr>
              <a:t>Skagen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Tanska</a:t>
            </a:r>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Merialue</a:t>
            </a:r>
            <a:r>
              <a:rPr lang="en-GB" sz="4800" kern="1200" dirty="0" smtClean="0">
                <a:solidFill>
                  <a:schemeClr val="tx1"/>
                </a:solidFill>
                <a:effectLst/>
                <a:latin typeface="+mn-lt"/>
                <a:ea typeface="+mn-ea"/>
                <a:cs typeface="+mn-cs"/>
              </a:rPr>
              <a:t> B:	</a:t>
            </a:r>
            <a:r>
              <a:rPr lang="en-GB" sz="4800" kern="1200" dirty="0" err="1" smtClean="0">
                <a:solidFill>
                  <a:schemeClr val="tx1"/>
                </a:solidFill>
                <a:effectLst/>
                <a:latin typeface="+mn-lt"/>
                <a:ea typeface="+mn-ea"/>
                <a:cs typeface="+mn-cs"/>
              </a:rPr>
              <a:t>Pohjanmeren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keskiosa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ja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Englannin</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kanaali</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ja</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Välimeri</a:t>
            </a:r>
            <a:r>
              <a:rPr lang="en-GB" sz="4800" kern="1200" dirty="0" smtClean="0">
                <a:solidFill>
                  <a:schemeClr val="tx1"/>
                </a:solidFill>
                <a:effectLst/>
                <a:latin typeface="+mn-lt"/>
                <a:ea typeface="+mn-ea"/>
                <a:cs typeface="+mn-cs"/>
              </a:rPr>
              <a:t>.</a:t>
            </a:r>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Merialue</a:t>
            </a:r>
            <a:r>
              <a:rPr lang="en-GB" sz="4800" kern="1200" dirty="0" smtClean="0">
                <a:solidFill>
                  <a:schemeClr val="tx1"/>
                </a:solidFill>
                <a:effectLst/>
                <a:latin typeface="+mn-lt"/>
                <a:ea typeface="+mn-ea"/>
                <a:cs typeface="+mn-cs"/>
              </a:rPr>
              <a:t> C:	</a:t>
            </a:r>
            <a:r>
              <a:rPr lang="en-GB" sz="4800" kern="1200" dirty="0" err="1" smtClean="0">
                <a:solidFill>
                  <a:schemeClr val="tx1"/>
                </a:solidFill>
                <a:effectLst/>
                <a:latin typeface="+mn-lt"/>
                <a:ea typeface="+mn-ea"/>
                <a:cs typeface="+mn-cs"/>
              </a:rPr>
              <a:t>Rajoittamattomat</a:t>
            </a:r>
            <a:r>
              <a:rPr lang="en-GB" sz="4800" kern="1200" baseline="0" dirty="0" smtClean="0">
                <a:solidFill>
                  <a:schemeClr val="tx1"/>
                </a:solidFill>
                <a:effectLst/>
                <a:latin typeface="+mn-lt"/>
                <a:ea typeface="+mn-ea"/>
                <a:cs typeface="+mn-cs"/>
              </a:rPr>
              <a:t> </a:t>
            </a:r>
            <a:r>
              <a:rPr lang="en-GB" sz="4800" kern="1200" baseline="0" dirty="0" err="1" smtClean="0">
                <a:solidFill>
                  <a:schemeClr val="tx1"/>
                </a:solidFill>
                <a:effectLst/>
                <a:latin typeface="+mn-lt"/>
                <a:ea typeface="+mn-ea"/>
                <a:cs typeface="+mn-cs"/>
              </a:rPr>
              <a:t>vesialueet</a:t>
            </a:r>
            <a:r>
              <a:rPr lang="en-GB" sz="4800" kern="1200" dirty="0" smtClean="0">
                <a:solidFill>
                  <a:schemeClr val="tx1"/>
                </a:solidFill>
                <a:effectLst/>
                <a:latin typeface="+mn-lt"/>
                <a:ea typeface="+mn-ea"/>
                <a:cs typeface="+mn-cs"/>
              </a:rPr>
              <a:t>.</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fi-FI" sz="4800" kern="1200" noProof="0" dirty="0" smtClean="0">
                <a:solidFill>
                  <a:schemeClr val="tx1"/>
                </a:solidFill>
                <a:effectLst/>
                <a:latin typeface="+mn-lt"/>
                <a:ea typeface="+mn-ea"/>
                <a:cs typeface="+mn-cs"/>
              </a:rPr>
              <a:t>Kuormaan vaikuttavat suurimmat voimat merimatkan</a:t>
            </a:r>
            <a:r>
              <a:rPr lang="fi-FI" sz="4800" kern="1200" baseline="0" noProof="0" dirty="0" smtClean="0">
                <a:solidFill>
                  <a:schemeClr val="tx1"/>
                </a:solidFill>
                <a:effectLst/>
                <a:latin typeface="+mn-lt"/>
                <a:ea typeface="+mn-ea"/>
                <a:cs typeface="+mn-cs"/>
              </a:rPr>
              <a:t> aikana muodostuvat silloin, kun tuuli ja aallot tulevat laivan sivulta ja silloin laiva keinuu. Pitkittäissuunnassa vaikuttavat voimat voivat olla voimakkaita silloin, kun laiva kiikkuu, mutta voimakkuus on vähemmän kuin voimakas jarrutus maantiekuljetuksessa</a:t>
            </a:r>
            <a:r>
              <a:rPr lang="en-GB" sz="4800" kern="1200" baseline="0" dirty="0" smtClean="0">
                <a:solidFill>
                  <a:schemeClr val="tx1"/>
                </a:solidFill>
                <a:effectLst/>
                <a:latin typeface="+mn-lt"/>
                <a:ea typeface="+mn-ea"/>
                <a:cs typeface="+mn-cs"/>
              </a:rPr>
              <a:t>. </a:t>
            </a: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r>
            <a:br>
              <a:rPr lang="en-GB" sz="4800" kern="1200" dirty="0" smtClean="0">
                <a:solidFill>
                  <a:schemeClr val="tx1"/>
                </a:solidFill>
                <a:effectLst/>
                <a:latin typeface="+mn-lt"/>
                <a:ea typeface="+mn-ea"/>
                <a:cs typeface="+mn-cs"/>
              </a:rPr>
            </a:br>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en-GB" sz="4800" kern="1200" dirty="0" err="1" smtClean="0">
                <a:solidFill>
                  <a:schemeClr val="tx1"/>
                </a:solidFill>
                <a:effectLst/>
                <a:latin typeface="+mn-lt"/>
                <a:ea typeface="+mn-ea"/>
                <a:cs typeface="+mn-cs"/>
              </a:rPr>
              <a:t>Merialue</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Eteenpäin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Taaksepäin</a:t>
            </a:r>
            <a:r>
              <a:rPr lang="en-GB" sz="4800" kern="1200" dirty="0" smtClean="0">
                <a:solidFill>
                  <a:schemeClr val="tx1"/>
                </a:solidFill>
                <a:effectLst/>
                <a:latin typeface="+mn-lt"/>
                <a:ea typeface="+mn-ea"/>
                <a:cs typeface="+mn-cs"/>
              </a:rPr>
              <a:t>	</a:t>
            </a:r>
            <a:r>
              <a:rPr lang="en-GB" sz="4800" kern="1200" dirty="0" err="1" smtClean="0">
                <a:solidFill>
                  <a:schemeClr val="tx1"/>
                </a:solidFill>
                <a:effectLst/>
                <a:latin typeface="+mn-lt"/>
                <a:ea typeface="+mn-ea"/>
                <a:cs typeface="+mn-cs"/>
              </a:rPr>
              <a:t>Sivulle</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A: </a:t>
            </a:r>
            <a:r>
              <a:rPr lang="en-GB" sz="4800" kern="1200" dirty="0" err="1" smtClean="0">
                <a:solidFill>
                  <a:schemeClr val="tx1"/>
                </a:solidFill>
                <a:effectLst/>
                <a:latin typeface="+mn-lt"/>
                <a:ea typeface="+mn-ea"/>
                <a:cs typeface="+mn-cs"/>
              </a:rPr>
              <a:t>Itämeri</a:t>
            </a:r>
            <a:r>
              <a:rPr lang="en-GB" sz="4800" kern="1200" dirty="0" smtClean="0">
                <a:solidFill>
                  <a:schemeClr val="tx1"/>
                </a:solidFill>
                <a:effectLst/>
                <a:latin typeface="+mn-lt"/>
                <a:ea typeface="+mn-ea"/>
                <a:cs typeface="+mn-cs"/>
              </a:rPr>
              <a:t>		0.3g (a)	0.3g (a)	0.5g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B: </a:t>
            </a:r>
            <a:r>
              <a:rPr lang="en-GB" sz="4800" kern="1200" dirty="0" err="1" smtClean="0">
                <a:solidFill>
                  <a:schemeClr val="tx1"/>
                </a:solidFill>
                <a:effectLst/>
                <a:latin typeface="+mn-lt"/>
                <a:ea typeface="+mn-ea"/>
                <a:cs typeface="+mn-cs"/>
              </a:rPr>
              <a:t>Pohjanmeri</a:t>
            </a:r>
            <a:r>
              <a:rPr lang="en-GB" sz="4800" kern="1200" baseline="0" dirty="0" smtClean="0">
                <a:solidFill>
                  <a:schemeClr val="tx1"/>
                </a:solidFill>
                <a:effectLst/>
                <a:latin typeface="+mn-lt"/>
                <a:ea typeface="+mn-ea"/>
                <a:cs typeface="+mn-cs"/>
              </a:rPr>
              <a:t> </a:t>
            </a:r>
            <a:r>
              <a:rPr lang="en-GB" sz="4800" kern="1200" dirty="0" smtClean="0">
                <a:solidFill>
                  <a:schemeClr val="tx1"/>
                </a:solidFill>
                <a:effectLst/>
                <a:latin typeface="+mn-lt"/>
                <a:ea typeface="+mn-ea"/>
                <a:cs typeface="+mn-cs"/>
              </a:rPr>
              <a:t>	0.3g (b)	0.3g (b)	0.7g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C: </a:t>
            </a:r>
            <a:r>
              <a:rPr lang="en-GB" sz="4800" kern="1200" dirty="0" err="1" smtClean="0">
                <a:solidFill>
                  <a:schemeClr val="tx1"/>
                </a:solidFill>
                <a:effectLst/>
                <a:latin typeface="+mn-lt"/>
                <a:ea typeface="+mn-ea"/>
                <a:cs typeface="+mn-cs"/>
              </a:rPr>
              <a:t>Rajoittamaton</a:t>
            </a:r>
            <a:r>
              <a:rPr lang="en-GB" sz="4800" kern="1200" dirty="0" smtClean="0">
                <a:solidFill>
                  <a:schemeClr val="tx1"/>
                </a:solidFill>
                <a:effectLst/>
                <a:latin typeface="+mn-lt"/>
                <a:ea typeface="+mn-ea"/>
                <a:cs typeface="+mn-cs"/>
              </a:rPr>
              <a:t>	0.4g (c)	0.4g (c)	0.8g </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1g = 9.81 m/s2</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a:t>
            </a:r>
            <a:endParaRPr lang="sv-SE" sz="4800" kern="1200" dirty="0" smtClean="0">
              <a:solidFill>
                <a:schemeClr val="tx1"/>
              </a:solidFill>
              <a:effectLst/>
              <a:latin typeface="+mn-lt"/>
              <a:ea typeface="+mn-ea"/>
              <a:cs typeface="+mn-cs"/>
            </a:endParaRPr>
          </a:p>
          <a:p>
            <a:r>
              <a:rPr lang="fi-FI" sz="4800" kern="1200" dirty="0" smtClean="0">
                <a:solidFill>
                  <a:schemeClr val="tx1"/>
                </a:solidFill>
                <a:effectLst/>
                <a:latin typeface="+mn-lt"/>
                <a:ea typeface="+mn-ea"/>
                <a:cs typeface="+mn-cs"/>
              </a:rPr>
              <a:t>Eri merialueilla</a:t>
            </a:r>
            <a:r>
              <a:rPr lang="fi-FI" sz="4800" kern="1200" baseline="0" dirty="0" smtClean="0">
                <a:solidFill>
                  <a:schemeClr val="tx1"/>
                </a:solidFill>
                <a:effectLst/>
                <a:latin typeface="+mn-lt"/>
                <a:ea typeface="+mn-ea"/>
                <a:cs typeface="+mn-cs"/>
              </a:rPr>
              <a:t> vaikuttaa staattisen painovoiman </a:t>
            </a:r>
            <a:r>
              <a:rPr lang="fi-FI" sz="4800" kern="1200" baseline="0" dirty="0" err="1" smtClean="0">
                <a:solidFill>
                  <a:schemeClr val="tx1"/>
                </a:solidFill>
                <a:effectLst/>
                <a:latin typeface="+mn-lt"/>
                <a:ea typeface="+mn-ea"/>
                <a:cs typeface="+mn-cs"/>
              </a:rPr>
              <a:t>kiíhtyvyyden</a:t>
            </a:r>
            <a:r>
              <a:rPr lang="fi-FI" sz="4800" kern="1200" baseline="0" dirty="0" smtClean="0">
                <a:solidFill>
                  <a:schemeClr val="tx1"/>
                </a:solidFill>
                <a:effectLst/>
                <a:latin typeface="+mn-lt"/>
                <a:ea typeface="+mn-ea"/>
                <a:cs typeface="+mn-cs"/>
              </a:rPr>
              <a:t> 1,0g lisäksi dynaamisten voimien vaihtelua seuraavasti: </a:t>
            </a:r>
            <a:endParaRPr lang="en-GB"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0.5g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0.7g</a:t>
            </a:r>
            <a:endParaRPr lang="sv-SE" sz="4800" kern="1200" dirty="0" smtClean="0">
              <a:solidFill>
                <a:schemeClr val="tx1"/>
              </a:solidFill>
              <a:effectLst/>
              <a:latin typeface="+mn-lt"/>
              <a:ea typeface="+mn-ea"/>
              <a:cs typeface="+mn-cs"/>
            </a:endParaRPr>
          </a:p>
          <a:p>
            <a:r>
              <a:rPr lang="en-GB" sz="4800" kern="1200" dirty="0" smtClean="0">
                <a:solidFill>
                  <a:schemeClr val="tx1"/>
                </a:solidFill>
                <a:effectLst/>
                <a:latin typeface="+mn-lt"/>
                <a:ea typeface="+mn-ea"/>
                <a:cs typeface="+mn-cs"/>
              </a:rPr>
              <a:t>± 0.8g</a:t>
            </a:r>
            <a:endParaRPr lang="sv-SE" sz="4800" kern="1200" dirty="0" smtClean="0">
              <a:solidFill>
                <a:schemeClr val="tx1"/>
              </a:solidFill>
              <a:effectLst/>
              <a:latin typeface="+mn-lt"/>
              <a:ea typeface="+mn-ea"/>
              <a:cs typeface="+mn-cs"/>
            </a:endParaRPr>
          </a:p>
          <a:p>
            <a:pPr rtl="0" eaLnBrk="1" fontAlgn="t" latinLnBrk="0" hangingPunct="1"/>
            <a:endParaRPr lang="sv-SE" sz="4800" dirty="0"/>
          </a:p>
          <a:p>
            <a:endParaRPr lang="en-GB" sz="4800" dirty="0"/>
          </a:p>
          <a:p>
            <a:pPr eaLnBrk="1" hangingPunct="1">
              <a:spcBef>
                <a:spcPct val="0"/>
              </a:spcBef>
            </a:pPr>
            <a:endParaRPr lang="en-US" sz="4800"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19</a:t>
            </a:fld>
            <a:endParaRPr lang="en-US"/>
          </a:p>
        </p:txBody>
      </p:sp>
    </p:spTree>
    <p:extLst>
      <p:ext uri="{BB962C8B-B14F-4D97-AF65-F5344CB8AC3E}">
        <p14:creationId xmlns:p14="http://schemas.microsoft.com/office/powerpoint/2010/main" val="3858114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i-FI" b="1" noProof="0" dirty="0" smtClean="0"/>
              <a:t>Meritiekuljetuksen</a:t>
            </a:r>
            <a:r>
              <a:rPr lang="fi-FI" b="1" baseline="0" noProof="0" dirty="0" smtClean="0"/>
              <a:t> kuormanvarmistus</a:t>
            </a:r>
            <a:endParaRPr lang="fi-FI" b="1" noProof="0" dirty="0" smtClean="0"/>
          </a:p>
          <a:p>
            <a:pPr eaLnBrk="1" hangingPunct="1">
              <a:spcBef>
                <a:spcPct val="0"/>
              </a:spcBef>
            </a:pPr>
            <a:endParaRPr lang="en-US" sz="1200" b="0" dirty="0" smtClean="0"/>
          </a:p>
          <a:p>
            <a:pPr eaLnBrk="1" hangingPunct="1">
              <a:spcBef>
                <a:spcPct val="0"/>
              </a:spcBef>
            </a:pPr>
            <a:r>
              <a:rPr lang="fi-FI" sz="1200" b="0" noProof="0" dirty="0" smtClean="0"/>
              <a:t>Yleistä</a:t>
            </a:r>
            <a:endParaRPr lang="fi-FI" sz="1200" b="1" noProof="0" dirty="0" smtClean="0"/>
          </a:p>
          <a:p>
            <a:pPr eaLnBrk="1" hangingPunct="1">
              <a:spcBef>
                <a:spcPct val="0"/>
              </a:spcBef>
            </a:pPr>
            <a:endParaRPr lang="en-US" sz="1200" b="1" baseline="0" dirty="0" smtClean="0"/>
          </a:p>
          <a:p>
            <a:r>
              <a:rPr lang="fi-FI" sz="1200" kern="1200" noProof="0" dirty="0" smtClean="0">
                <a:solidFill>
                  <a:schemeClr val="tx1"/>
                </a:solidFill>
                <a:effectLst/>
                <a:latin typeface="+mn-lt"/>
                <a:ea typeface="+mn-ea"/>
                <a:cs typeface="+mn-cs"/>
              </a:rPr>
              <a:t>Lukuun ottamatta sisävesien purjehtijoita</a:t>
            </a:r>
            <a:r>
              <a:rPr lang="fi-FI" sz="1200" kern="1200" baseline="0" noProof="0" dirty="0" smtClean="0">
                <a:solidFill>
                  <a:schemeClr val="tx1"/>
                </a:solidFill>
                <a:effectLst/>
                <a:latin typeface="+mn-lt"/>
                <a:ea typeface="+mn-ea"/>
                <a:cs typeface="+mn-cs"/>
              </a:rPr>
              <a:t> lähes kaikki merenkulkijat ovat olleet alttiina kovalle merenkäynnille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fi-FI" sz="1200" kern="1200" noProof="0" dirty="0" smtClean="0">
                <a:solidFill>
                  <a:schemeClr val="tx1"/>
                </a:solidFill>
                <a:effectLst/>
                <a:latin typeface="+mn-lt"/>
                <a:ea typeface="+mn-ea"/>
                <a:cs typeface="+mn-cs"/>
              </a:rPr>
              <a:t>Jos kuorma ei ole kunnolla kiinnitetty ja varmistettu, kun laiva</a:t>
            </a:r>
            <a:r>
              <a:rPr lang="fi-FI" sz="1200" kern="1200" baseline="0" noProof="0" dirty="0" smtClean="0">
                <a:solidFill>
                  <a:schemeClr val="tx1"/>
                </a:solidFill>
                <a:effectLst/>
                <a:latin typeface="+mn-lt"/>
                <a:ea typeface="+mn-ea"/>
                <a:cs typeface="+mn-cs"/>
              </a:rPr>
              <a:t> alkaa keinua ja kiikkua kovassa merenkäynnissä, on ilmeistä, että seuraukset voivat olla surullisia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Ankarissa</a:t>
            </a:r>
            <a:r>
              <a:rPr lang="fi-FI" sz="1200" kern="1200" baseline="0" noProof="0" dirty="0" smtClean="0">
                <a:solidFill>
                  <a:schemeClr val="tx1"/>
                </a:solidFill>
                <a:effectLst/>
                <a:latin typeface="+mn-lt"/>
                <a:ea typeface="+mn-ea"/>
                <a:cs typeface="+mn-cs"/>
              </a:rPr>
              <a:t> sääolosuhteissa, nopeutta tulee tarvittaessa vähentää ja kurssia muuttaa. Nämä varotoimenpiteet vähentävät voimakasta altistumista voimakkaalle merenkäynnille ja saattavat näin vähentää kuormaan ja laivan rakenteeseen kohdistuvaa </a:t>
            </a:r>
            <a:r>
              <a:rPr lang="fi-FI" sz="1200" kern="1200" baseline="0" noProof="0" dirty="0" err="1" smtClean="0">
                <a:solidFill>
                  <a:schemeClr val="tx1"/>
                </a:solidFill>
                <a:effectLst/>
                <a:latin typeface="+mn-lt"/>
                <a:ea typeface="+mn-ea"/>
                <a:cs typeface="+mn-cs"/>
              </a:rPr>
              <a:t>rasitust</a:t>
            </a:r>
            <a:r>
              <a:rPr lang="en-GB" sz="1200" kern="1200" baseline="0" dirty="0" smtClean="0">
                <a:solidFill>
                  <a:schemeClr val="tx1"/>
                </a:solidFill>
                <a:effectLst/>
                <a:latin typeface="+mn-lt"/>
                <a:ea typeface="+mn-ea"/>
                <a:cs typeface="+mn-cs"/>
              </a:rPr>
              <a:t>a. </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a:t>
            </a:fld>
            <a:endParaRPr lang="en-US"/>
          </a:p>
        </p:txBody>
      </p:sp>
    </p:spTree>
    <p:extLst>
      <p:ext uri="{BB962C8B-B14F-4D97-AF65-F5344CB8AC3E}">
        <p14:creationId xmlns:p14="http://schemas.microsoft.com/office/powerpoint/2010/main" val="26939786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6"/>
            <a:ext cx="5435600" cy="3200612"/>
          </a:xfrm>
          <a:noFill/>
        </p:spPr>
        <p:txBody>
          <a:bodyPr wrap="square" numCol="1" anchor="t" anchorCtr="0" compatLnSpc="1">
            <a:prstTxWarp prst="textNoShape">
              <a:avLst/>
            </a:prstTxWarp>
            <a:normAutofit fontScale="32500" lnSpcReduction="20000"/>
          </a:bodyPr>
          <a:lstStyle/>
          <a:p>
            <a:pPr eaLnBrk="1" hangingPunct="1">
              <a:spcBef>
                <a:spcPct val="0"/>
              </a:spcBef>
            </a:pPr>
            <a:r>
              <a:rPr lang="fi-FI" sz="4800" b="1" noProof="0" dirty="0" smtClean="0"/>
              <a:t>Kuormanvarmistus</a:t>
            </a:r>
            <a:r>
              <a:rPr lang="fi-FI" sz="4800" b="1" baseline="0" noProof="0" dirty="0" smtClean="0"/>
              <a:t> merikuljetuksissa</a:t>
            </a:r>
            <a:endParaRPr lang="fi-FI" sz="4800" b="1" noProof="0" dirty="0" smtClean="0"/>
          </a:p>
          <a:p>
            <a:pPr eaLnBrk="1" hangingPunct="1">
              <a:spcBef>
                <a:spcPct val="0"/>
              </a:spcBef>
            </a:pPr>
            <a:endParaRPr lang="en-US" sz="4800" b="1" dirty="0" smtClean="0"/>
          </a:p>
          <a:p>
            <a:pPr eaLnBrk="1" hangingPunct="1">
              <a:spcBef>
                <a:spcPct val="0"/>
              </a:spcBef>
            </a:pPr>
            <a:r>
              <a:rPr lang="fi-FI" sz="4800" b="1" noProof="0" dirty="0" smtClean="0">
                <a:solidFill>
                  <a:schemeClr val="tx2"/>
                </a:solidFill>
              </a:rPr>
              <a:t>Rahdinkuljetusyksiköiden</a:t>
            </a:r>
            <a:r>
              <a:rPr lang="fi-FI" sz="4800" b="1" baseline="0" noProof="0" dirty="0" smtClean="0">
                <a:solidFill>
                  <a:schemeClr val="tx2"/>
                </a:solidFill>
              </a:rPr>
              <a:t> kuormanvarmistus</a:t>
            </a:r>
            <a:r>
              <a:rPr lang="fi-FI" sz="4800" b="1" noProof="0" dirty="0" smtClean="0">
                <a:solidFill>
                  <a:schemeClr val="tx2"/>
                </a:solidFill>
              </a:rPr>
              <a:t> – Varmistusmenetelmät</a:t>
            </a:r>
          </a:p>
          <a:p>
            <a:pPr eaLnBrk="1" hangingPunct="1">
              <a:spcBef>
                <a:spcPct val="0"/>
              </a:spcBef>
            </a:pPr>
            <a:endParaRPr lang="en-US" sz="4800" b="1" baseline="0" dirty="0" smtClean="0"/>
          </a:p>
          <a:p>
            <a:r>
              <a:rPr lang="fi-FI" sz="1200" kern="1200" noProof="0" dirty="0" smtClean="0">
                <a:solidFill>
                  <a:schemeClr val="tx1"/>
                </a:solidFill>
                <a:effectLst/>
                <a:latin typeface="+mn-lt"/>
                <a:ea typeface="+mn-ea"/>
                <a:cs typeface="+mn-cs"/>
              </a:rPr>
              <a:t>Kuvat esittävät eri varmistusmenetelmiä.</a:t>
            </a:r>
            <a:r>
              <a:rPr lang="fi-FI" sz="1200" kern="1200" baseline="0" noProof="0" dirty="0" smtClean="0">
                <a:solidFill>
                  <a:schemeClr val="tx1"/>
                </a:solidFill>
                <a:effectLst/>
                <a:latin typeface="+mn-lt"/>
                <a:ea typeface="+mn-ea"/>
                <a:cs typeface="+mn-cs"/>
              </a:rPr>
              <a:t>  Perusmenetelmä on tukeminen lisätarvikkeiden kanssa tai ilman. Kun tukeminen ei ole riittävä menetelmä estämään kuormaa liukumasta ja kaatumasta, seuraava vaihe on täydentää tukemista sidonnalla tai käyttää vain sitomista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Lukitseminen</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Rahtikontin</a:t>
            </a:r>
            <a:r>
              <a:rPr lang="fi-FI" sz="1200" kern="1200" baseline="0" noProof="0" dirty="0" smtClean="0">
                <a:solidFill>
                  <a:schemeClr val="tx1"/>
                </a:solidFill>
                <a:effectLst/>
                <a:latin typeface="+mn-lt"/>
                <a:ea typeface="+mn-ea"/>
                <a:cs typeface="+mn-cs"/>
              </a:rPr>
              <a:t> lukitseminen ajoneuvoon tai merialukseen kierrelukolla on tyypillinen tapa lukita.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Tukeminen</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Ajoneuvon eri osiin tukeminen merkitsee, että kuorma sijoitetaan etupäätyä tai</a:t>
            </a:r>
            <a:r>
              <a:rPr lang="fi-FI" sz="1200" kern="1200" baseline="0" noProof="0" dirty="0" smtClean="0">
                <a:solidFill>
                  <a:schemeClr val="tx1"/>
                </a:solidFill>
                <a:effectLst/>
                <a:latin typeface="+mn-lt"/>
                <a:ea typeface="+mn-ea"/>
                <a:cs typeface="+mn-cs"/>
              </a:rPr>
              <a:t> sivuseiniä vasten. Jos lasti sisältää useita kuormayksiköitä,  ne   pitää kuormata niin lähelle toisiaan kuin mahdollista. Tyhjää tilaa saattaa muodostua tavaroiden muodon takia ja tyhjä tila tulee täyttää lavoilla tai ahtaussäkeillä. Kuorman liukumisen estämiseksi valitaan ensisijaisesti tukeminen.  Jos tuenta ulottuu kuorman painopisteen tasolle tai yli, silloin tuenta estää myös kaatumisen. Tuentaa tulisi käyttää niin paljon kuin mahdollista.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Ylitsesidonta</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Standardissa</a:t>
            </a:r>
            <a:r>
              <a:rPr lang="fi-FI" sz="1200" kern="1200" baseline="0" noProof="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EN 12195-1:2010 ylitsesidonta on muutettu nimeksi kitkasidonta.  Ylitsesidonnassa</a:t>
            </a:r>
            <a:r>
              <a:rPr lang="fi-FI" sz="1200" kern="1200" baseline="0" noProof="0" dirty="0" smtClean="0">
                <a:solidFill>
                  <a:schemeClr val="tx1"/>
                </a:solidFill>
                <a:effectLst/>
                <a:latin typeface="+mn-lt"/>
                <a:ea typeface="+mn-ea"/>
                <a:cs typeface="+mn-cs"/>
              </a:rPr>
              <a:t> sidontavyö asetetaan kuorman yli ja sen tarkoituksena on lisätä painetta kuorman ja lattian väliin, jolloin kitka lisääntyy.  Tämä on hyvä varmistusmenetelmä, mutta sillä on merkittävä rajoite.  Sidonta on tehokkain silloin, kun vyön ja lattian välinen kulma on </a:t>
            </a:r>
            <a:r>
              <a:rPr lang="fi-FI" sz="1200" kern="1200" noProof="0" dirty="0" smtClean="0">
                <a:solidFill>
                  <a:schemeClr val="tx1"/>
                </a:solidFill>
                <a:effectLst/>
                <a:latin typeface="+mn-lt"/>
                <a:ea typeface="+mn-ea"/>
                <a:cs typeface="+mn-cs"/>
              </a:rPr>
              <a:t>90</a:t>
            </a:r>
            <a:r>
              <a:rPr lang="fi-FI" sz="1200" kern="1200" noProof="0" dirty="0" smtClean="0">
                <a:solidFill>
                  <a:schemeClr val="tx1"/>
                </a:solidFill>
                <a:effectLst/>
                <a:latin typeface="+mn-lt"/>
                <a:ea typeface="+mn-ea"/>
                <a:cs typeface="+mn-cs"/>
                <a:sym typeface="Symbol"/>
              </a:rPr>
              <a:t></a:t>
            </a:r>
            <a:r>
              <a:rPr lang="fi-FI" sz="1200" kern="1200" noProof="0" dirty="0" smtClean="0">
                <a:solidFill>
                  <a:schemeClr val="tx1"/>
                </a:solidFill>
                <a:effectLst/>
                <a:latin typeface="+mn-lt"/>
                <a:ea typeface="+mn-ea"/>
                <a:cs typeface="+mn-cs"/>
              </a:rPr>
              <a:t>.  Jos</a:t>
            </a:r>
            <a:r>
              <a:rPr lang="fi-FI" sz="1200" kern="1200" baseline="0" noProof="0" dirty="0" smtClean="0">
                <a:solidFill>
                  <a:schemeClr val="tx1"/>
                </a:solidFill>
                <a:effectLst/>
                <a:latin typeface="+mn-lt"/>
                <a:ea typeface="+mn-ea"/>
                <a:cs typeface="+mn-cs"/>
              </a:rPr>
              <a:t> kulma pienenee, sidonta menettää tehokkuuttaan.  Tämän projektin tuotoksena tehdyssä sidonnan pikaoppaassa olevat arvot pätevät kulmille </a:t>
            </a:r>
            <a:r>
              <a:rPr lang="fi-FI" sz="1200" kern="1200" noProof="0" dirty="0" smtClean="0">
                <a:solidFill>
                  <a:schemeClr val="tx1"/>
                </a:solidFill>
                <a:effectLst/>
                <a:latin typeface="+mn-lt"/>
                <a:ea typeface="+mn-ea"/>
                <a:cs typeface="+mn-cs"/>
              </a:rPr>
              <a:t>75-90</a:t>
            </a:r>
            <a:r>
              <a:rPr lang="fi-FI" sz="1200" kern="1200" noProof="0" dirty="0" smtClean="0">
                <a:solidFill>
                  <a:schemeClr val="tx1"/>
                </a:solidFill>
                <a:effectLst/>
                <a:latin typeface="+mn-lt"/>
                <a:ea typeface="+mn-ea"/>
                <a:cs typeface="+mn-cs"/>
                <a:sym typeface="Symbol"/>
              </a:rPr>
              <a:t></a:t>
            </a:r>
            <a:r>
              <a:rPr lang="fi-FI" sz="1200" kern="1200" noProof="0" dirty="0" smtClean="0">
                <a:solidFill>
                  <a:schemeClr val="tx1"/>
                </a:solidFill>
                <a:effectLst/>
                <a:latin typeface="+mn-lt"/>
                <a:ea typeface="+mn-ea"/>
                <a:cs typeface="+mn-cs"/>
              </a:rPr>
              <a:t>.  Jos kulma on välillä 30-75</a:t>
            </a:r>
            <a:r>
              <a:rPr lang="fi-FI" sz="1200" kern="1200" noProof="0" dirty="0" smtClean="0">
                <a:solidFill>
                  <a:schemeClr val="tx1"/>
                </a:solidFill>
                <a:effectLst/>
                <a:latin typeface="+mn-lt"/>
                <a:ea typeface="+mn-ea"/>
                <a:cs typeface="+mn-cs"/>
                <a:sym typeface="Symbol"/>
              </a:rPr>
              <a:t></a:t>
            </a:r>
            <a:r>
              <a:rPr lang="fi-FI" sz="1200" kern="1200" noProof="0" dirty="0" smtClean="0">
                <a:solidFill>
                  <a:schemeClr val="tx1"/>
                </a:solidFill>
                <a:effectLst/>
                <a:latin typeface="+mn-lt"/>
                <a:ea typeface="+mn-ea"/>
                <a:cs typeface="+mn-cs"/>
              </a:rPr>
              <a:t> sidontavälineiden lukumäärä täytyy kaksinkertaistaa.</a:t>
            </a:r>
            <a:r>
              <a:rPr lang="fi-FI" sz="1200" kern="1200" baseline="0" noProof="0" dirty="0" smtClean="0">
                <a:solidFill>
                  <a:schemeClr val="tx1"/>
                </a:solidFill>
                <a:effectLst/>
                <a:latin typeface="+mn-lt"/>
                <a:ea typeface="+mn-ea"/>
                <a:cs typeface="+mn-cs"/>
              </a:rPr>
              <a:t> Jos kulma on alle </a:t>
            </a:r>
            <a:r>
              <a:rPr lang="fi-FI" sz="1200" kern="1200" noProof="0" dirty="0" smtClean="0">
                <a:solidFill>
                  <a:schemeClr val="tx1"/>
                </a:solidFill>
                <a:effectLst/>
                <a:latin typeface="+mn-lt"/>
                <a:ea typeface="+mn-ea"/>
                <a:cs typeface="+mn-cs"/>
              </a:rPr>
              <a:t>30</a:t>
            </a:r>
            <a:r>
              <a:rPr lang="fi-FI" sz="1200" kern="1200" noProof="0" dirty="0" smtClean="0">
                <a:solidFill>
                  <a:schemeClr val="tx1"/>
                </a:solidFill>
                <a:effectLst/>
                <a:latin typeface="+mn-lt"/>
                <a:ea typeface="+mn-ea"/>
                <a:cs typeface="+mn-cs"/>
                <a:sym typeface="Symbol"/>
              </a:rPr>
              <a:t>,</a:t>
            </a:r>
            <a:r>
              <a:rPr lang="fi-FI" sz="1200" kern="1200" baseline="0" noProof="0" dirty="0" smtClean="0">
                <a:solidFill>
                  <a:schemeClr val="tx1"/>
                </a:solidFill>
                <a:effectLst/>
                <a:latin typeface="+mn-lt"/>
                <a:ea typeface="+mn-ea"/>
                <a:cs typeface="+mn-cs"/>
                <a:sym typeface="Symbol"/>
              </a:rPr>
              <a:t> toinen sidontamenetelmä tulee valita. Sidontavyön sijoittaminen on myös tärkeä, ensisijaisesti sen takia, että silloin estetään mahdollinen kaatuminen eteenpäin/taaksepäin.  Kun yhtä sidontavyötä käytetään, se tulee sijoittaa kuorman keskelle</a:t>
            </a:r>
            <a:r>
              <a:rPr lang="en-GB" sz="1200" kern="1200" baseline="0" dirty="0" smtClean="0">
                <a:solidFill>
                  <a:schemeClr val="tx1"/>
                </a:solidFill>
                <a:effectLst/>
                <a:latin typeface="+mn-lt"/>
                <a:ea typeface="+mn-ea"/>
                <a:cs typeface="+mn-cs"/>
                <a:sym typeface="Symbol"/>
              </a:rPr>
              <a:t>.</a:t>
            </a: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Silmukkasidonta</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Silmukkasidonta estää kuorman liukumisen ja kaatumisen sivullepäin.</a:t>
            </a:r>
            <a:r>
              <a:rPr lang="fi-FI" sz="1200" kern="1200" baseline="0" noProof="0" dirty="0" smtClean="0">
                <a:solidFill>
                  <a:schemeClr val="tx1"/>
                </a:solidFill>
                <a:effectLst/>
                <a:latin typeface="+mn-lt"/>
                <a:ea typeface="+mn-ea"/>
                <a:cs typeface="+mn-cs"/>
              </a:rPr>
              <a:t>  Silmukkasidonta saadaan kahdella sidontavyöllä. Minimissään yksi pari kuormalohkoa kohden tulee käyttää. Kun pitkä kuormalohko varmistetaan silmukkasidonnalla, kaksi paria sidontavöitä tulee käyttää estääkseen kuormaa kääntymästä</a:t>
            </a:r>
            <a:r>
              <a:rPr lang="en-GB" sz="1200" kern="1200" baseline="0" dirty="0" smtClean="0">
                <a:solidFill>
                  <a:schemeClr val="tx1"/>
                </a:solidFill>
                <a:effectLst/>
                <a:latin typeface="+mn-lt"/>
                <a:ea typeface="+mn-ea"/>
                <a:cs typeface="+mn-cs"/>
              </a:rPr>
              <a:t>. </a:t>
            </a: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Valjassidonta</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Valjassidontaa</a:t>
            </a:r>
            <a:r>
              <a:rPr lang="fi-FI" sz="1200" kern="1200" baseline="0" noProof="0" dirty="0" smtClean="0">
                <a:solidFill>
                  <a:schemeClr val="tx1"/>
                </a:solidFill>
                <a:effectLst/>
                <a:latin typeface="+mn-lt"/>
                <a:ea typeface="+mn-ea"/>
                <a:cs typeface="+mn-cs"/>
              </a:rPr>
              <a:t> käytetään pääasiassa estämään kuorma liukumasta ja kaatumasta eteenpäin ja taaksepäin.  Tällä sidonnalla voidaan ratkaista monia kuormausongelmia, erityisesti kun kuorma sijoitetaan toiseksi kerrokseksi eikä sitä voi tukea. Usein ylempää kuormakerrosta ei voi sijoittaa etupäätyä vasten akselipainojen ylittymisen takia.  Valjassidonta on silloin hyvä ratkaisu</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Valjassidonta</a:t>
            </a:r>
            <a:r>
              <a:rPr lang="fi-FI" sz="1200" kern="1200" baseline="0" noProof="0" dirty="0" smtClean="0">
                <a:solidFill>
                  <a:schemeClr val="tx1"/>
                </a:solidFill>
                <a:effectLst/>
                <a:latin typeface="+mn-lt"/>
                <a:ea typeface="+mn-ea"/>
                <a:cs typeface="+mn-cs"/>
              </a:rPr>
              <a:t> voidaan tehdä monella eri tavalla, mutta yleistä on, että sidontavälineen ja lattian välinen kulma on mahdollisimman pieni.  Valjassidonta menettää nopeasti tehokkuutensa, jos kulma on suuri. Pikaoppaassa olevien taulukoiden arvot ovat kulmille, jotka ovat alle 45</a:t>
            </a:r>
            <a:r>
              <a:rPr lang="fi-FI" sz="1200" kern="1200" baseline="30000" noProof="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Suorasidonta (Ristikkäissidonta</a:t>
            </a:r>
            <a:r>
              <a:rPr lang="en-GB" sz="1200" b="1" i="1"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Standardissa EN 12195-1:2010 suorasidontatyyppejä ovat vinosidonta ja ristikkäissidonta. Suorasidontaa</a:t>
            </a:r>
            <a:r>
              <a:rPr lang="fi-FI" sz="1200" kern="1200" baseline="0" noProof="0" dirty="0" smtClean="0">
                <a:solidFill>
                  <a:schemeClr val="tx1"/>
                </a:solidFill>
                <a:effectLst/>
                <a:latin typeface="+mn-lt"/>
                <a:ea typeface="+mn-ea"/>
                <a:cs typeface="+mn-cs"/>
              </a:rPr>
              <a:t> käytetään ensisijaisesti suurten koneiden varmistuksessa ja kuormien, joihin voidaan kiinnittää sidontaväline.  Suorasidonta estää sekä liukumisen ja kaatumisen. Riippuen kuormassa olevan sidontapisteen ja lattiassa olevan sidontapisteen muodostamasta kulmasta kaatumisen estämisen vaikutus on erilainen kuin liukumisen</a:t>
            </a:r>
            <a:r>
              <a:rPr lang="en-GB" sz="1200" kern="1200" baseline="0" dirty="0" smtClean="0">
                <a:solidFill>
                  <a:schemeClr val="tx1"/>
                </a:solidFill>
                <a:effectLst/>
                <a:latin typeface="+mn-lt"/>
                <a:ea typeface="+mn-ea"/>
                <a:cs typeface="+mn-cs"/>
              </a:rPr>
              <a:t>. </a:t>
            </a: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20</a:t>
            </a:fld>
            <a:endParaRPr lang="en-US"/>
          </a:p>
        </p:txBody>
      </p:sp>
    </p:spTree>
    <p:extLst>
      <p:ext uri="{BB962C8B-B14F-4D97-AF65-F5344CB8AC3E}">
        <p14:creationId xmlns:p14="http://schemas.microsoft.com/office/powerpoint/2010/main" val="29795937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a:bodyPr>
          <a:lstStyle/>
          <a:p>
            <a:pPr eaLnBrk="1" hangingPunct="1">
              <a:spcBef>
                <a:spcPct val="0"/>
              </a:spcBef>
            </a:pPr>
            <a:r>
              <a:rPr lang="en-US" b="1" dirty="0" err="1" smtClean="0"/>
              <a:t>Kuorman</a:t>
            </a:r>
            <a:r>
              <a:rPr lang="en-US" b="1" dirty="0" smtClean="0"/>
              <a:t> </a:t>
            </a:r>
            <a:r>
              <a:rPr lang="en-US" b="1" dirty="0" err="1" smtClean="0"/>
              <a:t>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pitkittäissuunta</a:t>
            </a:r>
            <a:endParaRPr lang="en-US" sz="1200" b="1" dirty="0" smtClean="0"/>
          </a:p>
          <a:p>
            <a:pPr eaLnBrk="1" hangingPunct="1">
              <a:spcBef>
                <a:spcPct val="0"/>
              </a:spcBef>
            </a:pPr>
            <a:endParaRPr lang="en-US" sz="1200" b="1" dirty="0" smtClean="0"/>
          </a:p>
          <a:p>
            <a:r>
              <a:rPr lang="en-GB" sz="1200" kern="1200" dirty="0" err="1" smtClean="0">
                <a:solidFill>
                  <a:schemeClr val="tx1"/>
                </a:solidFill>
                <a:effectLst/>
                <a:latin typeface="+mn-lt"/>
                <a:ea typeface="+mn-ea"/>
                <a:cs typeface="+mn-cs"/>
              </a:rPr>
              <a:t>Paras</a:t>
            </a:r>
            <a:r>
              <a:rPr lang="en-GB" sz="1200" kern="1200" dirty="0" smtClean="0">
                <a:solidFill>
                  <a:schemeClr val="tx1"/>
                </a:solidFill>
                <a:effectLst/>
                <a:latin typeface="+mn-lt"/>
                <a:ea typeface="+mn-ea"/>
                <a:cs typeface="+mn-cs"/>
              </a:rPr>
              <a:t> tapa </a:t>
            </a:r>
            <a:r>
              <a:rPr lang="en-GB" sz="1200" kern="1200" dirty="0" err="1" smtClean="0">
                <a:solidFill>
                  <a:schemeClr val="tx1"/>
                </a:solidFill>
                <a:effectLst/>
                <a:latin typeface="+mn-lt"/>
                <a:ea typeface="+mn-ea"/>
                <a:cs typeface="+mn-cs"/>
              </a:rPr>
              <a:t>estää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liike</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eteenpäin</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tukea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kaikki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pakkaukset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tiukalla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ahtauksella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etupäätyä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vasten</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kuljetuspakkaukset</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tuettu</a:t>
            </a:r>
            <a:r>
              <a:rPr lang="en-GB" sz="1200" kern="1200" baseline="0" dirty="0" smtClean="0">
                <a:solidFill>
                  <a:schemeClr val="tx1"/>
                </a:solidFill>
                <a:effectLst/>
                <a:latin typeface="+mn-lt"/>
                <a:ea typeface="+mn-ea"/>
                <a:cs typeface="+mn-cs"/>
              </a:rPr>
              <a:t> vain </a:t>
            </a:r>
            <a:r>
              <a:rPr lang="en-GB" sz="1200" kern="1200" baseline="0" dirty="0" err="1" smtClean="0">
                <a:solidFill>
                  <a:schemeClr val="tx1"/>
                </a:solidFill>
                <a:effectLst/>
                <a:latin typeface="+mn-lt"/>
                <a:ea typeface="+mn-ea"/>
                <a:cs typeface="+mn-cs"/>
              </a:rPr>
              <a:t>alareunasta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estää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liukumasta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taas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tuenta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ulottuu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korkeussuunnassa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painopisteen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kohdalle</a:t>
            </a:r>
            <a:r>
              <a:rPr lang="en-GB" sz="1200" kern="1200" baseline="0" dirty="0" smtClean="0">
                <a:solidFill>
                  <a:schemeClr val="tx1"/>
                </a:solidFill>
                <a:effectLst/>
                <a:latin typeface="+mn-lt"/>
                <a:ea typeface="+mn-ea"/>
                <a:cs typeface="+mn-cs"/>
              </a:rPr>
              <a:t>, se </a:t>
            </a:r>
            <a:r>
              <a:rPr lang="en-GB" sz="1200" kern="1200" baseline="0" dirty="0" err="1" smtClean="0">
                <a:solidFill>
                  <a:schemeClr val="tx1"/>
                </a:solidFill>
                <a:effectLst/>
                <a:latin typeface="+mn-lt"/>
                <a:ea typeface="+mn-ea"/>
                <a:cs typeface="+mn-cs"/>
              </a:rPr>
              <a:t>estää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myös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kaatumisen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Tuenta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voidaan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järjestää</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sv-SE" sz="1200" kern="1200" dirty="0" err="1" smtClean="0">
                <a:solidFill>
                  <a:schemeClr val="tx1"/>
                </a:solidFill>
                <a:effectLst/>
                <a:latin typeface="+mn-lt"/>
                <a:ea typeface="+mn-ea"/>
                <a:cs typeface="+mn-cs"/>
              </a:rPr>
              <a:t>Rahdinkuljetusyksikön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lujiin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rakenteisiin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esimerkiksi</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tukemalla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etupäätyyn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sivuseinän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alaosaan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kontin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päätyseiniin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jne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Huom</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Jotkut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maat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vaativat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että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päällirakenteen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lujuus</a:t>
            </a:r>
            <a:r>
              <a:rPr lang="sv-SE" sz="1200" kern="1200" baseline="0" dirty="0" smtClean="0">
                <a:solidFill>
                  <a:schemeClr val="tx1"/>
                </a:solidFill>
                <a:effectLst/>
                <a:latin typeface="+mn-lt"/>
                <a:ea typeface="+mn-ea"/>
                <a:cs typeface="+mn-cs"/>
              </a:rPr>
              <a:t> on </a:t>
            </a:r>
            <a:r>
              <a:rPr lang="sv-SE" sz="1200" kern="1200" baseline="0" dirty="0" err="1" smtClean="0">
                <a:solidFill>
                  <a:schemeClr val="tx1"/>
                </a:solidFill>
                <a:effectLst/>
                <a:latin typeface="+mn-lt"/>
                <a:ea typeface="+mn-ea"/>
                <a:cs typeface="+mn-cs"/>
              </a:rPr>
              <a:t>varmistettu</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valmistajan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todistuksella</a:t>
            </a:r>
            <a:r>
              <a:rPr lang="sv-SE" sz="1200" kern="1200" baseline="0" dirty="0" smtClean="0">
                <a:solidFill>
                  <a:schemeClr val="tx1"/>
                </a:solidFill>
                <a:effectLst/>
                <a:latin typeface="+mn-lt"/>
                <a:ea typeface="+mn-ea"/>
                <a:cs typeface="+mn-cs"/>
              </a:rPr>
              <a:t>. </a:t>
            </a:r>
          </a:p>
          <a:p>
            <a:pPr marL="0" indent="0">
              <a:buFontTx/>
              <a:buNone/>
            </a:pPr>
            <a:endParaRPr lang="sv-SE" sz="1200" kern="1200" dirty="0" smtClean="0">
              <a:solidFill>
                <a:schemeClr val="tx1"/>
              </a:solidFill>
              <a:effectLst/>
              <a:latin typeface="+mn-lt"/>
              <a:ea typeface="+mn-ea"/>
              <a:cs typeface="+mn-cs"/>
            </a:endParaRPr>
          </a:p>
          <a:p>
            <a:pPr marL="0" indent="0">
              <a:buFontTx/>
              <a:buNone/>
            </a:pPr>
            <a:r>
              <a:rPr lang="sv-SE" sz="1200" kern="1200" dirty="0" err="1" smtClean="0">
                <a:solidFill>
                  <a:schemeClr val="tx1"/>
                </a:solidFill>
                <a:effectLst/>
                <a:latin typeface="+mn-lt"/>
                <a:ea typeface="+mn-ea"/>
                <a:cs typeface="+mn-cs"/>
              </a:rPr>
              <a:t>Lisäksi</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voidaan</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käyttää</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seuraavia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apuvälineitä</a:t>
            </a:r>
            <a:r>
              <a:rPr lang="sv-SE"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Levyjä</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Tyhjiä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lavoja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Muuta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kuormayksikköä</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Muista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kuljetuspakkauksista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tehtyä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kynnystä</a:t>
            </a:r>
            <a:r>
              <a:rPr lang="en-GB" sz="1200" kern="1200" dirty="0" err="1" smtClean="0">
                <a:solidFill>
                  <a:schemeClr val="tx1"/>
                </a:solidFill>
                <a:effectLst/>
                <a:latin typeface="+mn-lt"/>
                <a:ea typeface="+mn-ea"/>
                <a:cs typeface="+mn-cs"/>
              </a:rPr>
              <a:t>Threshold</a:t>
            </a:r>
            <a:r>
              <a:rPr lang="en-GB" sz="1200" kern="1200" dirty="0" smtClean="0">
                <a:solidFill>
                  <a:schemeClr val="tx1"/>
                </a:solidFill>
                <a:effectLst/>
                <a:latin typeface="+mn-lt"/>
                <a:ea typeface="+mn-ea"/>
                <a:cs typeface="+mn-cs"/>
              </a:rPr>
              <a:t> made of other packages</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H-</a:t>
            </a:r>
            <a:r>
              <a:rPr lang="en-GB" sz="1200" kern="1200" dirty="0" err="1" smtClean="0">
                <a:solidFill>
                  <a:schemeClr val="tx1"/>
                </a:solidFill>
                <a:effectLst/>
                <a:latin typeface="+mn-lt"/>
                <a:ea typeface="+mn-ea"/>
                <a:cs typeface="+mn-cs"/>
              </a:rPr>
              <a:t>estintä</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Aluspuita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muita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rakenteita</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21</a:t>
            </a:fld>
            <a:endParaRPr lang="en-US"/>
          </a:p>
        </p:txBody>
      </p:sp>
    </p:spTree>
    <p:extLst>
      <p:ext uri="{BB962C8B-B14F-4D97-AF65-F5344CB8AC3E}">
        <p14:creationId xmlns:p14="http://schemas.microsoft.com/office/powerpoint/2010/main" val="20286849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pitkittäissuunta</a:t>
            </a:r>
            <a:endParaRPr lang="en-US" sz="1200" b="1" dirty="0" smtClean="0"/>
          </a:p>
          <a:p>
            <a:pPr eaLnBrk="1" hangingPunct="1">
              <a:spcBef>
                <a:spcPct val="0"/>
              </a:spcBef>
            </a:pPr>
            <a:endParaRPr lang="en-US" dirty="0" smtClean="0"/>
          </a:p>
          <a:p>
            <a:r>
              <a:rPr lang="en-GB" sz="1200" kern="1200" dirty="0" err="1" smtClean="0">
                <a:solidFill>
                  <a:schemeClr val="tx1"/>
                </a:solidFill>
                <a:effectLst/>
                <a:latin typeface="+mn-lt"/>
                <a:ea typeface="+mn-ea"/>
                <a:cs typeface="+mn-cs"/>
              </a:rPr>
              <a:t>Esimerkkejä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tuennan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käyttämisestä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pitkittäissuunnassa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tehdyissä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kuormanvarmistuksissa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palkeilla</a:t>
            </a:r>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baseline="0" dirty="0" smtClean="0">
                <a:solidFill>
                  <a:schemeClr val="tx1"/>
                </a:solidFill>
                <a:effectLst/>
                <a:latin typeface="+mn-lt"/>
                <a:ea typeface="+mn-ea"/>
                <a:cs typeface="+mn-cs"/>
              </a:rPr>
              <a:t> H-</a:t>
            </a:r>
            <a:r>
              <a:rPr lang="en-US" sz="1200" kern="1200" baseline="0" dirty="0" err="1" smtClean="0">
                <a:solidFill>
                  <a:schemeClr val="tx1"/>
                </a:solidFill>
                <a:effectLst/>
                <a:latin typeface="+mn-lt"/>
                <a:ea typeface="+mn-ea"/>
                <a:cs typeface="+mn-cs"/>
              </a:rPr>
              <a:t>estimillä</a:t>
            </a:r>
            <a:endParaRPr lang="sv-SE"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tyhjillä</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lavoilla</a:t>
            </a:r>
            <a:endParaRPr lang="sv-SE"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aluspuilla</a:t>
            </a:r>
            <a:r>
              <a:rPr lang="en-US" sz="1200" kern="1200" baseline="0" dirty="0" smtClean="0">
                <a:solidFill>
                  <a:schemeClr val="tx1"/>
                </a:solidFill>
                <a:effectLst/>
                <a:latin typeface="+mn-lt"/>
                <a:ea typeface="+mn-ea"/>
                <a:cs typeface="+mn-cs"/>
              </a:rPr>
              <a:t> (H-</a:t>
            </a:r>
            <a:r>
              <a:rPr lang="en-US" sz="1200" kern="1200" baseline="0" dirty="0" err="1" smtClean="0">
                <a:solidFill>
                  <a:schemeClr val="tx1"/>
                </a:solidFill>
                <a:effectLst/>
                <a:latin typeface="+mn-lt"/>
                <a:ea typeface="+mn-ea"/>
                <a:cs typeface="+mn-cs"/>
              </a:rPr>
              <a:t>estin</a:t>
            </a:r>
            <a:r>
              <a:rPr lang="en-US"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toisella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kuormayksiköllä</a:t>
            </a:r>
            <a:endParaRPr lang="en-US"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22</a:t>
            </a:fld>
            <a:endParaRPr lang="en-US"/>
          </a:p>
        </p:txBody>
      </p:sp>
    </p:spTree>
    <p:extLst>
      <p:ext uri="{BB962C8B-B14F-4D97-AF65-F5344CB8AC3E}">
        <p14:creationId xmlns:p14="http://schemas.microsoft.com/office/powerpoint/2010/main" val="42233346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pitkittäissuunta</a:t>
            </a:r>
            <a:endParaRPr lang="en-US" sz="1200" b="1" dirty="0" smtClean="0"/>
          </a:p>
          <a:p>
            <a:pPr eaLnBrk="1" hangingPunct="1">
              <a:spcBef>
                <a:spcPct val="0"/>
              </a:spcBef>
            </a:pPr>
            <a:endParaRPr lang="en-US" sz="1200" dirty="0" smtClean="0"/>
          </a:p>
          <a:p>
            <a:pPr eaLnBrk="1" hangingPunct="1">
              <a:spcBef>
                <a:spcPct val="0"/>
              </a:spcBef>
            </a:pPr>
            <a:r>
              <a:rPr lang="en-US" sz="1200" dirty="0" smtClean="0"/>
              <a:t>Jos </a:t>
            </a:r>
            <a:r>
              <a:rPr lang="en-US" sz="1200" dirty="0" err="1" smtClean="0"/>
              <a:t>tuentaa</a:t>
            </a:r>
            <a:r>
              <a:rPr lang="en-US" sz="1200" dirty="0" smtClean="0"/>
              <a:t> </a:t>
            </a:r>
            <a:r>
              <a:rPr lang="en-US" sz="1200" dirty="0" err="1" smtClean="0"/>
              <a:t>ei</a:t>
            </a:r>
            <a:r>
              <a:rPr lang="en-US" sz="1200" dirty="0" smtClean="0"/>
              <a:t> </a:t>
            </a:r>
            <a:r>
              <a:rPr lang="en-US" sz="1200" dirty="0" err="1" smtClean="0"/>
              <a:t>voi</a:t>
            </a:r>
            <a:r>
              <a:rPr lang="en-US" sz="1200" dirty="0" smtClean="0"/>
              <a:t> </a:t>
            </a:r>
            <a:r>
              <a:rPr lang="en-US" sz="1200" dirty="0" err="1" smtClean="0"/>
              <a:t>järjestää</a:t>
            </a:r>
            <a:r>
              <a:rPr lang="en-US" sz="1200" baseline="0" dirty="0" smtClean="0"/>
              <a:t> </a:t>
            </a:r>
            <a:r>
              <a:rPr lang="en-US" sz="1200" baseline="0" dirty="0" err="1" smtClean="0"/>
              <a:t>riittävän</a:t>
            </a:r>
            <a:r>
              <a:rPr lang="en-US" sz="1200" baseline="0" dirty="0" smtClean="0"/>
              <a:t> </a:t>
            </a:r>
            <a:r>
              <a:rPr lang="en-US" sz="1200" baseline="0" dirty="0" err="1" smtClean="0"/>
              <a:t>hyvin</a:t>
            </a:r>
            <a:r>
              <a:rPr lang="en-US" sz="1200" baseline="0" dirty="0" smtClean="0"/>
              <a:t>, </a:t>
            </a:r>
            <a:r>
              <a:rPr lang="en-US" sz="1200" baseline="0" dirty="0" err="1" smtClean="0"/>
              <a:t>varmistusta</a:t>
            </a:r>
            <a:r>
              <a:rPr lang="en-US" sz="1200" baseline="0" dirty="0" smtClean="0"/>
              <a:t> </a:t>
            </a:r>
            <a:r>
              <a:rPr lang="en-US" sz="1200" baseline="0" dirty="0" err="1" smtClean="0"/>
              <a:t>täydennetään</a:t>
            </a:r>
            <a:r>
              <a:rPr lang="en-US" sz="1200" baseline="0" dirty="0" smtClean="0"/>
              <a:t> </a:t>
            </a:r>
            <a:r>
              <a:rPr lang="en-US" sz="1200" baseline="0" dirty="0" err="1" smtClean="0"/>
              <a:t>sidonnalla</a:t>
            </a:r>
            <a:r>
              <a:rPr lang="en-US" sz="1200" baseline="0" dirty="0" smtClean="0"/>
              <a:t> tai </a:t>
            </a:r>
            <a:r>
              <a:rPr lang="en-US" sz="1200" baseline="0" dirty="0" err="1" smtClean="0"/>
              <a:t>tehdään</a:t>
            </a:r>
            <a:r>
              <a:rPr lang="en-US" sz="1200" baseline="0" dirty="0" smtClean="0"/>
              <a:t> </a:t>
            </a:r>
            <a:r>
              <a:rPr lang="en-US" sz="1200" baseline="0" dirty="0" err="1" smtClean="0"/>
              <a:t>yksinomaan</a:t>
            </a:r>
            <a:r>
              <a:rPr lang="en-US" sz="1200" baseline="0" dirty="0" smtClean="0"/>
              <a:t> </a:t>
            </a:r>
            <a:r>
              <a:rPr lang="en-US" sz="1200" baseline="0" dirty="0" err="1" smtClean="0"/>
              <a:t>sitomalla</a:t>
            </a:r>
            <a:r>
              <a:rPr lang="en-US" sz="1200" baseline="0" dirty="0" smtClean="0"/>
              <a:t>. </a:t>
            </a:r>
            <a:endParaRPr lang="en-US" sz="1200" dirty="0" smtClean="0"/>
          </a:p>
          <a:p>
            <a:endParaRPr lang="en-GB" sz="1200" b="1" i="1"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Ylitsesidonta</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Ylitse</a:t>
            </a:r>
            <a:r>
              <a:rPr lang="en-GB" sz="1200" kern="1200" baseline="0" dirty="0" err="1" smtClean="0">
                <a:solidFill>
                  <a:schemeClr val="tx1"/>
                </a:solidFill>
                <a:effectLst/>
                <a:latin typeface="+mn-lt"/>
                <a:ea typeface="+mn-ea"/>
                <a:cs typeface="+mn-cs"/>
              </a:rPr>
              <a:t>sidonnassa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vedetään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sivulta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Ylitsesidonta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tehokkain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lattian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lähellä</a:t>
            </a:r>
            <a:r>
              <a:rPr lang="en-GB" sz="1200" kern="1200" baseline="0" dirty="0" smtClean="0">
                <a:solidFill>
                  <a:schemeClr val="tx1"/>
                </a:solidFill>
                <a:effectLst/>
                <a:latin typeface="+mn-lt"/>
                <a:ea typeface="+mn-ea"/>
                <a:cs typeface="+mn-cs"/>
              </a:rPr>
              <a:t> 90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kulma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pienenee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tehoaan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sv-SE" sz="1200" kern="1200" dirty="0" err="1" smtClean="0">
                <a:solidFill>
                  <a:schemeClr val="tx1"/>
                </a:solidFill>
                <a:effectLst/>
                <a:latin typeface="+mn-lt"/>
                <a:ea typeface="+mn-ea"/>
                <a:cs typeface="+mn-cs"/>
              </a:rPr>
              <a:t>Pikaoppaassa</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sidontavälineiden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lukumäärä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lasketaan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sidontakulmille</a:t>
            </a:r>
            <a:r>
              <a:rPr lang="sv-SE" sz="1200" kern="1200" baseline="0" dirty="0" smtClean="0">
                <a:solidFill>
                  <a:schemeClr val="tx1"/>
                </a:solidFill>
                <a:effectLst/>
                <a:latin typeface="+mn-lt"/>
                <a:ea typeface="+mn-ea"/>
                <a:cs typeface="+mn-cs"/>
              </a:rPr>
              <a:t> 75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  90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Jos </a:t>
            </a:r>
            <a:r>
              <a:rPr lang="sv-SE" sz="1200" kern="1200" baseline="0" dirty="0" err="1" smtClean="0">
                <a:solidFill>
                  <a:schemeClr val="tx1"/>
                </a:solidFill>
                <a:effectLst/>
                <a:latin typeface="+mn-lt"/>
                <a:ea typeface="+mn-ea"/>
                <a:cs typeface="+mn-cs"/>
              </a:rPr>
              <a:t>kulma</a:t>
            </a:r>
            <a:r>
              <a:rPr lang="sv-SE" sz="1200" kern="1200" baseline="0" dirty="0" smtClean="0">
                <a:solidFill>
                  <a:schemeClr val="tx1"/>
                </a:solidFill>
                <a:effectLst/>
                <a:latin typeface="+mn-lt"/>
                <a:ea typeface="+mn-ea"/>
                <a:cs typeface="+mn-cs"/>
              </a:rPr>
              <a:t> on 75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 30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sidontavälineiden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lukumäärä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täytyy</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kaksinkertaistaa</a:t>
            </a:r>
            <a:r>
              <a:rPr lang="sv-SE" sz="1200" kern="1200" baseline="0" dirty="0" smtClean="0">
                <a:solidFill>
                  <a:schemeClr val="tx1"/>
                </a:solidFill>
                <a:effectLst/>
                <a:latin typeface="+mn-lt"/>
                <a:ea typeface="+mn-ea"/>
                <a:cs typeface="+mn-cs"/>
              </a:rPr>
              <a:t>. Jos </a:t>
            </a:r>
            <a:r>
              <a:rPr lang="sv-SE" sz="1200" kern="1200" baseline="0" dirty="0" err="1" smtClean="0">
                <a:solidFill>
                  <a:schemeClr val="tx1"/>
                </a:solidFill>
                <a:effectLst/>
                <a:latin typeface="+mn-lt"/>
                <a:ea typeface="+mn-ea"/>
                <a:cs typeface="+mn-cs"/>
              </a:rPr>
              <a:t>taas</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kulma</a:t>
            </a:r>
            <a:r>
              <a:rPr lang="sv-SE" sz="1200" kern="1200" baseline="0" dirty="0" smtClean="0">
                <a:solidFill>
                  <a:schemeClr val="tx1"/>
                </a:solidFill>
                <a:effectLst/>
                <a:latin typeface="+mn-lt"/>
                <a:ea typeface="+mn-ea"/>
                <a:cs typeface="+mn-cs"/>
              </a:rPr>
              <a:t> on </a:t>
            </a:r>
            <a:r>
              <a:rPr lang="sv-SE" sz="1200" kern="1200" baseline="0" dirty="0" err="1" smtClean="0">
                <a:solidFill>
                  <a:schemeClr val="tx1"/>
                </a:solidFill>
                <a:effectLst/>
                <a:latin typeface="+mn-lt"/>
                <a:ea typeface="+mn-ea"/>
                <a:cs typeface="+mn-cs"/>
              </a:rPr>
              <a:t>alle</a:t>
            </a:r>
            <a:r>
              <a:rPr lang="sv-SE" sz="1200" kern="1200" baseline="0" dirty="0" smtClean="0">
                <a:solidFill>
                  <a:schemeClr val="tx1"/>
                </a:solidFill>
                <a:effectLst/>
                <a:latin typeface="+mn-lt"/>
                <a:ea typeface="+mn-ea"/>
                <a:cs typeface="+mn-cs"/>
              </a:rPr>
              <a:t> 30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sidonnalla </a:t>
            </a:r>
            <a:r>
              <a:rPr lang="sv-SE" sz="1200" kern="1200" baseline="0" dirty="0" err="1" smtClean="0">
                <a:solidFill>
                  <a:schemeClr val="tx1"/>
                </a:solidFill>
                <a:effectLst/>
                <a:latin typeface="+mn-lt"/>
                <a:ea typeface="+mn-ea"/>
                <a:cs typeface="+mn-cs"/>
              </a:rPr>
              <a:t>ei</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ole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vaikutusta</a:t>
            </a:r>
            <a:r>
              <a:rPr lang="sv-SE" sz="1200" kern="1200" baseline="0" dirty="0" smtClean="0">
                <a:solidFill>
                  <a:schemeClr val="tx1"/>
                </a:solidFill>
                <a:effectLst/>
                <a:latin typeface="+mn-lt"/>
                <a:ea typeface="+mn-ea"/>
                <a:cs typeface="+mn-cs"/>
              </a:rPr>
              <a:t> ja siten </a:t>
            </a:r>
            <a:r>
              <a:rPr lang="sv-SE" sz="1200" kern="1200" baseline="0" dirty="0" err="1" smtClean="0">
                <a:solidFill>
                  <a:schemeClr val="tx1"/>
                </a:solidFill>
                <a:effectLst/>
                <a:latin typeface="+mn-lt"/>
                <a:ea typeface="+mn-ea"/>
                <a:cs typeface="+mn-cs"/>
              </a:rPr>
              <a:t>toista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varmistusmenetelmää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täytyy</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käyttää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halutaan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estää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kaatuminen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pitkittäissuunnassa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sidontavälineet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täytyy</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sijoittaa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kuorman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yli</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symmetrisesti</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Valjassidonta</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b="1" i="1"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Valjassidontaa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käytetään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estämään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liukuminen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kaatuminen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pitkittäissuunnassa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Valjassidonnalla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ratkaista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monia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vaikeita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kuormanvarmistustapauksia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Pikaoppaassa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lukumäärä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lasketaan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tapauksille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lattian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maksimissaan</a:t>
            </a:r>
            <a:r>
              <a:rPr lang="en-GB" sz="1200" kern="1200" baseline="0" dirty="0" smtClean="0">
                <a:solidFill>
                  <a:schemeClr val="tx1"/>
                </a:solidFill>
                <a:effectLst/>
                <a:latin typeface="+mn-lt"/>
                <a:ea typeface="+mn-ea"/>
                <a:cs typeface="+mn-cs"/>
              </a:rPr>
              <a:t> 45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Suora</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sidonta</a:t>
            </a:r>
            <a:r>
              <a:rPr lang="en-GB" sz="1200" b="1" i="1" kern="1200" dirty="0" smtClean="0">
                <a:solidFill>
                  <a:schemeClr val="tx1"/>
                </a:solidFill>
                <a:effectLst/>
                <a:latin typeface="+mn-lt"/>
                <a:ea typeface="+mn-ea"/>
                <a:cs typeface="+mn-cs"/>
              </a:rPr>
              <a:t> - </a:t>
            </a:r>
            <a:r>
              <a:rPr lang="en-GB" sz="1200" b="1" i="1" kern="1200" dirty="0" err="1" smtClean="0">
                <a:solidFill>
                  <a:schemeClr val="tx1"/>
                </a:solidFill>
                <a:effectLst/>
                <a:latin typeface="+mn-lt"/>
                <a:ea typeface="+mn-ea"/>
                <a:cs typeface="+mn-cs"/>
              </a:rPr>
              <a:t>Ristikkäissidonta</a:t>
            </a:r>
            <a:endParaRPr lang="en-GB" sz="1200" b="1" i="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kern="1200" noProof="0" dirty="0" smtClean="0">
                <a:solidFill>
                  <a:schemeClr val="tx1"/>
                </a:solidFill>
                <a:effectLst/>
                <a:latin typeface="+mn-lt"/>
                <a:ea typeface="+mn-ea"/>
                <a:cs typeface="+mn-cs"/>
              </a:rPr>
              <a:t>Suorasidontaa</a:t>
            </a:r>
            <a:r>
              <a:rPr lang="fi-FI" sz="1200" kern="1200" baseline="0" noProof="0" dirty="0" smtClean="0">
                <a:solidFill>
                  <a:schemeClr val="tx1"/>
                </a:solidFill>
                <a:effectLst/>
                <a:latin typeface="+mn-lt"/>
                <a:ea typeface="+mn-ea"/>
                <a:cs typeface="+mn-cs"/>
              </a:rPr>
              <a:t> käytetään ensisijaisesti suurten koneiden varmistuksessa ja kuormien, joihin voidaan kiinnittää sidontaväline.  Suorasidonta estää sekä liukumisen ja kaatumisen. Riippuen kuormassa olevan sidontapisteen ja lattiassa olevan sidontapisteen muodostamasta kulmasta kaatumisen estämisen vaikutus on erilainen kuin liukumisen</a:t>
            </a:r>
            <a:r>
              <a:rPr lang="en-GB" sz="1200" kern="1200" baseline="0" dirty="0" smtClean="0">
                <a:solidFill>
                  <a:schemeClr val="tx1"/>
                </a:solidFill>
                <a:effectLst/>
                <a:latin typeface="+mn-lt"/>
                <a:ea typeface="+mn-ea"/>
                <a:cs typeface="+mn-cs"/>
              </a:rPr>
              <a:t>. </a:t>
            </a:r>
            <a:endParaRPr lang="en-US"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Jos </a:t>
            </a:r>
            <a:r>
              <a:rPr lang="en-GB" sz="1200" kern="1200" dirty="0" err="1" smtClean="0">
                <a:solidFill>
                  <a:schemeClr val="tx1"/>
                </a:solidFill>
                <a:effectLst/>
                <a:latin typeface="+mn-lt"/>
                <a:ea typeface="+mn-ea"/>
                <a:cs typeface="+mn-cs"/>
              </a:rPr>
              <a:t>sidontavälineet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asetetaan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ristikkäin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ristikkäissidonta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tärkeää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menevät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ristiin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painopisteen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yläpuolella</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muussa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tapauksessa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kaatua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Pikaoppaassa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lukumäärä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lasketaan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vaaka-akselin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pystyakselin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välisille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kulmille</a:t>
            </a:r>
            <a:r>
              <a:rPr lang="en-GB" sz="1200" kern="1200" baseline="0" dirty="0" smtClean="0">
                <a:solidFill>
                  <a:schemeClr val="tx1"/>
                </a:solidFill>
                <a:effectLst/>
                <a:latin typeface="+mn-lt"/>
                <a:ea typeface="+mn-ea"/>
                <a:cs typeface="+mn-cs"/>
              </a:rPr>
              <a:t> 30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 60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23</a:t>
            </a:fld>
            <a:endParaRPr lang="en-US"/>
          </a:p>
        </p:txBody>
      </p:sp>
    </p:spTree>
    <p:extLst>
      <p:ext uri="{BB962C8B-B14F-4D97-AF65-F5344CB8AC3E}">
        <p14:creationId xmlns:p14="http://schemas.microsoft.com/office/powerpoint/2010/main" val="3726320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20000"/>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poikittaissuunta</a:t>
            </a:r>
            <a:endParaRPr lang="en-US" sz="1200" b="1" dirty="0" smtClean="0"/>
          </a:p>
          <a:p>
            <a:pPr eaLnBrk="1" hangingPunct="1">
              <a:spcBef>
                <a:spcPct val="0"/>
              </a:spcBef>
            </a:pPr>
            <a:endParaRPr lang="en-US" dirty="0" smtClean="0"/>
          </a:p>
          <a:p>
            <a:r>
              <a:rPr lang="en-GB" sz="1200" kern="1200" dirty="0" err="1" smtClean="0">
                <a:solidFill>
                  <a:schemeClr val="tx1"/>
                </a:solidFill>
                <a:effectLst/>
                <a:latin typeface="+mn-lt"/>
                <a:ea typeface="+mn-ea"/>
                <a:cs typeface="+mn-cs"/>
              </a:rPr>
              <a:t>Mahdollisuus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tukea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poikittaissuunnassa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riippuu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päällirakenteen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seinien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lujuudesta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tyhjä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liian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riippuen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kansallisista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säädöksistä</a:t>
            </a:r>
            <a:r>
              <a:rPr lang="en-GB" sz="1200" kern="1200" baseline="0" dirty="0" smtClean="0">
                <a:solidFill>
                  <a:schemeClr val="tx1"/>
                </a:solidFill>
                <a:effectLst/>
                <a:latin typeface="+mn-lt"/>
                <a:ea typeface="+mn-ea"/>
                <a:cs typeface="+mn-cs"/>
              </a:rPr>
              <a:t>, se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täyttää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seuraavasti</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Muulla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kuormayksiköllä</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Tyhjällä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lavalla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Ahtaussäkillä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muilla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sopivilla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välineillä</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Puisella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rakenteella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Pylväillä</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vaihtoehtoisesti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tukea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pystypalkeilla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Tukeminen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rahdinkuljetusyksikön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muihin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osiin</a:t>
            </a:r>
            <a:endParaRPr lang="en-GB" sz="1200" b="1" i="1"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Tukeminen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merkitsee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sijoitetaan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etupäätyä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sivuseiniä</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muodoltaan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kooltaan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säännöllistä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lastata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tiukasti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toisiinsa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kiinni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laidasta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Monissa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tapauksissa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muodostuu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kuitenkin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tyhjää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tyhjä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kuljetuspakkausten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välissä</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liian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täyttämiseen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käyttää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tyhjiä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lavoja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ahtaussäkkiä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taitettuja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pahveja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ilmatyynyjä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muita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sopivia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materiaaleja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saadaan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vältettyä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tarpeeton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tyhjän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muodostuminen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enemmän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kuormayksiköitä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ajoneuvon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kantavuus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paremmin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hyödyksi</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Puurakenteisella</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pönkällä</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tukeminen</a:t>
            </a:r>
            <a:endParaRPr lang="en-GB" sz="1200" b="1" i="1"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Kuorma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täytyy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joskus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muotonsa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painonsa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takia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sijoittaa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kauemmaksi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päädystä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sivuseinistä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Tässä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tilanteessa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puurakenteisen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pönkällä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estää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liukumasta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Tiekuljetusta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lautojen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lukumäärä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koko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arvioida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pönkkä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koko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eteenpäin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puolet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taaksepäin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24</a:t>
            </a:fld>
            <a:endParaRPr lang="en-US"/>
          </a:p>
        </p:txBody>
      </p:sp>
    </p:spTree>
    <p:extLst>
      <p:ext uri="{BB962C8B-B14F-4D97-AF65-F5344CB8AC3E}">
        <p14:creationId xmlns:p14="http://schemas.microsoft.com/office/powerpoint/2010/main" val="2707021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poikittaissuunta</a:t>
            </a:r>
            <a:endParaRPr lang="en-US" sz="1200" b="1" dirty="0" smtClean="0"/>
          </a:p>
          <a:p>
            <a:pPr eaLnBrk="1" hangingPunct="1">
              <a:spcBef>
                <a:spcPct val="0"/>
              </a:spcBef>
            </a:pPr>
            <a:endParaRPr lang="en-US" dirty="0" smtClean="0"/>
          </a:p>
          <a:p>
            <a:pPr eaLnBrk="1" hangingPunct="1">
              <a:spcBef>
                <a:spcPct val="0"/>
              </a:spcBef>
            </a:pPr>
            <a:r>
              <a:rPr lang="en-US" dirty="0" err="1" smtClean="0"/>
              <a:t>Esimerkkejä</a:t>
            </a:r>
            <a:r>
              <a:rPr lang="en-US" baseline="0" dirty="0" smtClean="0"/>
              <a:t> </a:t>
            </a:r>
            <a:r>
              <a:rPr lang="en-US" baseline="0" dirty="0" err="1" smtClean="0"/>
              <a:t>tukemisesta</a:t>
            </a:r>
            <a:r>
              <a:rPr lang="en-US" baseline="0" dirty="0" smtClean="0"/>
              <a:t> </a:t>
            </a:r>
            <a:r>
              <a:rPr lang="en-US" baseline="0" dirty="0" err="1" smtClean="0"/>
              <a:t>poikittaissuunnassa</a:t>
            </a:r>
            <a:endParaRPr lang="en-US" dirty="0" smtClean="0"/>
          </a:p>
          <a:p>
            <a:pPr lvl="0"/>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muulla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kuormalla</a:t>
            </a:r>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ahtaussäkillä</a:t>
            </a:r>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puisilla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aluspuilla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rimoilla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laudoilla</a:t>
            </a:r>
            <a:endParaRPr lang="en-US" sz="1200" kern="1200" dirty="0" smtClean="0">
              <a:solidFill>
                <a:schemeClr val="tx1"/>
              </a:solidFill>
              <a:effectLst/>
              <a:latin typeface="+mn-lt"/>
              <a:ea typeface="+mn-ea"/>
              <a:cs typeface="+mn-cs"/>
            </a:endParaRPr>
          </a:p>
          <a:p>
            <a:pPr lvl="0"/>
            <a:r>
              <a:rPr lang="en-US" sz="1200" kern="1200" dirty="0" err="1" smtClean="0">
                <a:solidFill>
                  <a:schemeClr val="tx1"/>
                </a:solidFill>
                <a:effectLst/>
                <a:latin typeface="+mn-lt"/>
                <a:ea typeface="+mn-ea"/>
                <a:cs typeface="+mn-cs"/>
              </a:rPr>
              <a:t>Tukeminen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tyhjillä</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lavoilla</a:t>
            </a:r>
            <a:endParaRPr lang="en-US" sz="1200" kern="1200" dirty="0" smtClean="0">
              <a:solidFill>
                <a:schemeClr val="tx1"/>
              </a:solidFill>
              <a:effectLst/>
              <a:latin typeface="+mn-lt"/>
              <a:ea typeface="+mn-ea"/>
              <a:cs typeface="+mn-cs"/>
            </a:endParaRPr>
          </a:p>
          <a:p>
            <a:pPr lvl="0"/>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25</a:t>
            </a:fld>
            <a:endParaRPr lang="en-US"/>
          </a:p>
        </p:txBody>
      </p:sp>
    </p:spTree>
    <p:extLst>
      <p:ext uri="{BB962C8B-B14F-4D97-AF65-F5344CB8AC3E}">
        <p14:creationId xmlns:p14="http://schemas.microsoft.com/office/powerpoint/2010/main" val="1348817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baseline="0" dirty="0" smtClean="0"/>
              <a:t> </a:t>
            </a:r>
            <a:r>
              <a:rPr lang="en-US" b="1" baseline="0" dirty="0" err="1" smtClean="0"/>
              <a:t>merikuljetuksissa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poikittaissuunta</a:t>
            </a:r>
            <a:endParaRPr lang="en-US" sz="1200" b="1" dirty="0" smtClean="0"/>
          </a:p>
          <a:p>
            <a:pPr eaLnBrk="1" hangingPunct="1">
              <a:spcBef>
                <a:spcPct val="0"/>
              </a:spcBef>
            </a:pPr>
            <a:endParaRPr lang="en-US" dirty="0" smtClean="0"/>
          </a:p>
          <a:p>
            <a:pPr eaLnBrk="1" hangingPunct="1">
              <a:spcBef>
                <a:spcPct val="0"/>
              </a:spcBef>
            </a:pPr>
            <a:r>
              <a:rPr lang="en-US" dirty="0" err="1" smtClean="0"/>
              <a:t>Ahtaussäkit</a:t>
            </a:r>
            <a:r>
              <a:rPr lang="en-US" dirty="0" smtClean="0"/>
              <a:t> (</a:t>
            </a:r>
            <a:r>
              <a:rPr lang="en-US" dirty="0" err="1" smtClean="0"/>
              <a:t>ilmatyynyt</a:t>
            </a:r>
            <a:r>
              <a:rPr lang="en-US" dirty="0" smtClean="0"/>
              <a:t>)</a:t>
            </a:r>
          </a:p>
          <a:p>
            <a:r>
              <a:rPr lang="en-GB" sz="1200" kern="1200" dirty="0" smtClean="0">
                <a:solidFill>
                  <a:schemeClr val="tx1"/>
                </a:solidFill>
                <a:effectLst/>
                <a:latin typeface="+mn-lt"/>
                <a:ea typeface="+mn-ea"/>
                <a:cs typeface="+mn-cs"/>
              </a:rPr>
              <a:t>Jos </a:t>
            </a:r>
            <a:r>
              <a:rPr lang="en-GB" sz="1200" kern="1200" dirty="0" err="1" smtClean="0">
                <a:solidFill>
                  <a:schemeClr val="tx1"/>
                </a:solidFill>
                <a:effectLst/>
                <a:latin typeface="+mn-lt"/>
                <a:ea typeface="+mn-ea"/>
                <a:cs typeface="+mn-cs"/>
              </a:rPr>
              <a:t>rahdinkuljetusyksiköllä</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vahvat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seinät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ahtaussäkkejä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käyttää</a:t>
            </a:r>
            <a:r>
              <a:rPr lang="en-GB" sz="1200" kern="1200" baseline="0" dirty="0" smtClean="0">
                <a:solidFill>
                  <a:schemeClr val="tx1"/>
                </a:solidFill>
                <a:effectLst/>
                <a:latin typeface="+mn-lt"/>
                <a:ea typeface="+mn-ea"/>
                <a:cs typeface="+mn-cs"/>
              </a:rPr>
              <a:t>. Ne </a:t>
            </a:r>
            <a:r>
              <a:rPr lang="en-GB" sz="1200" kern="1200" baseline="0" dirty="0" err="1" smtClean="0">
                <a:solidFill>
                  <a:schemeClr val="tx1"/>
                </a:solidFill>
                <a:effectLst/>
                <a:latin typeface="+mn-lt"/>
                <a:ea typeface="+mn-ea"/>
                <a:cs typeface="+mn-cs"/>
              </a:rPr>
              <a:t>ovat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tehokkaita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mutta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vahingoittaa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sivuseinää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säkkeihin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puhalletaan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liikaa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Ilmanpaine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valmistajan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suositusarvoja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26</a:t>
            </a:fld>
            <a:endParaRPr lang="en-US"/>
          </a:p>
        </p:txBody>
      </p:sp>
    </p:spTree>
    <p:extLst>
      <p:ext uri="{BB962C8B-B14F-4D97-AF65-F5344CB8AC3E}">
        <p14:creationId xmlns:p14="http://schemas.microsoft.com/office/powerpoint/2010/main" val="10338828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poikittaissuunta</a:t>
            </a:r>
            <a:endParaRPr lang="en-US" sz="1200" b="1" dirty="0" smtClean="0"/>
          </a:p>
          <a:p>
            <a:pPr eaLnBrk="1" hangingPunct="1">
              <a:spcBef>
                <a:spcPct val="0"/>
              </a:spcBef>
            </a:pPr>
            <a:endParaRPr lang="en-US" dirty="0" smtClean="0"/>
          </a:p>
          <a:p>
            <a:pPr eaLnBrk="1" hangingPunct="1">
              <a:spcBef>
                <a:spcPct val="0"/>
              </a:spcBef>
            </a:pPr>
            <a:r>
              <a:rPr lang="fi-FI" noProof="0" dirty="0" smtClean="0"/>
              <a:t>Jos tuentaa ei voida</a:t>
            </a:r>
            <a:r>
              <a:rPr lang="fi-FI" baseline="0" noProof="0" dirty="0" smtClean="0"/>
              <a:t> järjestää riittävän hyvin, kuormanvarmistusta täydennetään sidonnalla tai varmistetaan vain sidonnalla. </a:t>
            </a:r>
            <a:endParaRPr lang="fi-FI" noProof="0" dirty="0" smtClean="0"/>
          </a:p>
          <a:p>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Ylitse</a:t>
            </a:r>
            <a:r>
              <a:rPr lang="fi-FI" sz="1200" kern="1200" baseline="0" noProof="0" dirty="0" smtClean="0">
                <a:solidFill>
                  <a:schemeClr val="tx1"/>
                </a:solidFill>
                <a:effectLst/>
                <a:latin typeface="+mn-lt"/>
                <a:ea typeface="+mn-ea"/>
                <a:cs typeface="+mn-cs"/>
              </a:rPr>
              <a:t>sidonnassa sidontaväline vedetään kuorman yli sivulta sivulle. Ylitsesidonta on tehokkain, jos sidontavälineen ja kuormatilan lattian välinen kulma on lähellä 90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Jos kulma pienenee, sidonta menettää tehoaan.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Pikaoppaassa sidontavälineiden</a:t>
            </a:r>
            <a:r>
              <a:rPr lang="fi-FI" sz="1200" kern="1200" baseline="0" noProof="0" dirty="0" smtClean="0">
                <a:solidFill>
                  <a:schemeClr val="tx1"/>
                </a:solidFill>
                <a:effectLst/>
                <a:latin typeface="+mn-lt"/>
                <a:ea typeface="+mn-ea"/>
                <a:cs typeface="+mn-cs"/>
              </a:rPr>
              <a:t> lukumäärä lasketaan sidontakulmille 75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  90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Jos kulma on 75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 30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sidontavälineiden lukumäärä täytyy kaksinkertaistaa. Jos taas kulma on alle 30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sidonnalla ei ole vaikutusta ja siten toista varmistusmenetelmää täytyy käyttää. Kun halutaan estää kaatuminen pitkittäissuunnassa, sidontavälineet täytyy sijoittaa kuorman yli symmetrisesti</a:t>
            </a:r>
            <a:r>
              <a:rPr lang="sv-SE" sz="1200" kern="1200" baseline="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Silmukkasidonta</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Silmukkasidontaa ei saada</a:t>
            </a:r>
            <a:r>
              <a:rPr lang="fi-FI" sz="1200" kern="1200" baseline="0" noProof="0" dirty="0" smtClean="0">
                <a:solidFill>
                  <a:schemeClr val="tx1"/>
                </a:solidFill>
                <a:effectLst/>
                <a:latin typeface="+mn-lt"/>
                <a:ea typeface="+mn-ea"/>
                <a:cs typeface="+mn-cs"/>
              </a:rPr>
              <a:t> aikaan yhdellä sidontavälineellä. Se toteutetaan sidontavälineparilla – ensimmäinen sidontaväline yhdeltä sivulta ja toinen sidontaväline toiselta sivulta. Silmukkasidonta estää tehokkaasti kuormaa liukumasta ja kaatumasta.  Kuitenkin silmukkasidonta tarvitsee lisävarmistuksen eteenpäin ja taaksepäin. Lisävarmistus voidaan tehdä esim. Tuennalla. Jokainen kuormayksikkö täytyy sitoa vähintään kahdella sidontavälineparilla, ettei kuorma käänny. Jos eri kuormayksiköt tuetaan toisiinsa ja näin estetään kuorman kääntyminen, tarvitaan mahdollisesti vain yksi sidontavälinepari per kuormayksikkö</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sv-SE" sz="1200" b="1" kern="1200" dirty="0" err="1" smtClean="0">
                <a:solidFill>
                  <a:schemeClr val="tx1"/>
                </a:solidFill>
                <a:effectLst/>
                <a:latin typeface="+mn-lt"/>
                <a:ea typeface="+mn-ea"/>
                <a:cs typeface="+mn-cs"/>
              </a:rPr>
              <a:t>Suora</a:t>
            </a:r>
            <a:r>
              <a:rPr lang="sv-SE" sz="1200" b="1" kern="1200" dirty="0" smtClean="0">
                <a:solidFill>
                  <a:schemeClr val="tx1"/>
                </a:solidFill>
                <a:effectLst/>
                <a:latin typeface="+mn-lt"/>
                <a:ea typeface="+mn-ea"/>
                <a:cs typeface="+mn-cs"/>
              </a:rPr>
              <a:t> </a:t>
            </a:r>
            <a:r>
              <a:rPr lang="sv-SE" sz="1200" b="1" kern="1200" dirty="0" err="1" smtClean="0">
                <a:solidFill>
                  <a:schemeClr val="tx1"/>
                </a:solidFill>
                <a:effectLst/>
                <a:latin typeface="+mn-lt"/>
                <a:ea typeface="+mn-ea"/>
                <a:cs typeface="+mn-cs"/>
              </a:rPr>
              <a:t>sidonta</a:t>
            </a:r>
            <a:r>
              <a:rPr lang="sv-SE" sz="1200" b="1" kern="1200" dirty="0" smtClean="0">
                <a:solidFill>
                  <a:schemeClr val="tx1"/>
                </a:solidFill>
                <a:effectLst/>
                <a:latin typeface="+mn-lt"/>
                <a:ea typeface="+mn-ea"/>
                <a:cs typeface="+mn-cs"/>
              </a:rPr>
              <a:t> -</a:t>
            </a:r>
            <a:r>
              <a:rPr lang="sv-SE" sz="1200" b="1" kern="1200" baseline="0" dirty="0" smtClean="0">
                <a:solidFill>
                  <a:schemeClr val="tx1"/>
                </a:solidFill>
                <a:effectLst/>
                <a:latin typeface="+mn-lt"/>
                <a:ea typeface="+mn-ea"/>
                <a:cs typeface="+mn-cs"/>
              </a:rPr>
              <a:t> </a:t>
            </a:r>
            <a:r>
              <a:rPr lang="sv-SE" sz="1200" b="1" kern="1200" baseline="0" dirty="0" err="1" smtClean="0">
                <a:solidFill>
                  <a:schemeClr val="tx1"/>
                </a:solidFill>
                <a:effectLst/>
                <a:latin typeface="+mn-lt"/>
                <a:ea typeface="+mn-ea"/>
                <a:cs typeface="+mn-cs"/>
              </a:rPr>
              <a:t>ristikkäissidonta</a:t>
            </a:r>
            <a:endParaRPr lang="sv-SE" sz="1200" b="1" kern="1200" dirty="0" smtClean="0">
              <a:solidFill>
                <a:schemeClr val="tx1"/>
              </a:solidFill>
              <a:effectLst/>
              <a:latin typeface="+mn-lt"/>
              <a:ea typeface="+mn-ea"/>
              <a:cs typeface="+mn-cs"/>
            </a:endParaRPr>
          </a:p>
          <a:p>
            <a:endParaRPr lang="en-GB"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kern="1200" noProof="0" dirty="0" smtClean="0">
                <a:solidFill>
                  <a:schemeClr val="tx1"/>
                </a:solidFill>
                <a:effectLst/>
                <a:latin typeface="+mn-lt"/>
                <a:ea typeface="+mn-ea"/>
                <a:cs typeface="+mn-cs"/>
              </a:rPr>
              <a:t>Suorasidontaa</a:t>
            </a:r>
            <a:r>
              <a:rPr lang="fi-FI" sz="1200" kern="1200" baseline="0" noProof="0" dirty="0" smtClean="0">
                <a:solidFill>
                  <a:schemeClr val="tx1"/>
                </a:solidFill>
                <a:effectLst/>
                <a:latin typeface="+mn-lt"/>
                <a:ea typeface="+mn-ea"/>
                <a:cs typeface="+mn-cs"/>
              </a:rPr>
              <a:t> käytetään ensisijaisesti suurten koneiden varmistuksessa ja kuormien, joihin voidaan kiinnittää sidontaväline.  Suorasidonta estää sekä liukumisen ja kaatumisen. Riippuen kuormassa olevan sidontapisteen ja lattiassa olevan sidontapisteen muodostamasta kulmasta kaatumisen estämisen vaikutus on erilainen kuin liukumisen</a:t>
            </a:r>
            <a:r>
              <a:rPr lang="en-GB" sz="1200" kern="1200" baseline="0" dirty="0" smtClean="0">
                <a:solidFill>
                  <a:schemeClr val="tx1"/>
                </a:solidFill>
                <a:effectLst/>
                <a:latin typeface="+mn-lt"/>
                <a:ea typeface="+mn-ea"/>
                <a:cs typeface="+mn-cs"/>
              </a:rPr>
              <a:t>. </a:t>
            </a:r>
            <a:endParaRPr lang="en-US" dirty="0" smtClean="0"/>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sidontavälineet asetetaan ristikkäin</a:t>
            </a:r>
            <a:r>
              <a:rPr lang="fi-FI" sz="1200" kern="1200" baseline="0" noProof="0" dirty="0" smtClean="0">
                <a:solidFill>
                  <a:schemeClr val="tx1"/>
                </a:solidFill>
                <a:effectLst/>
                <a:latin typeface="+mn-lt"/>
                <a:ea typeface="+mn-ea"/>
                <a:cs typeface="+mn-cs"/>
              </a:rPr>
              <a:t> (ristikkäissidonta), on tärkeää, että sidontavälineet menevät ristiin kuorman painopisteen yläpuolella – muussa tapauksessa kuorma voi kaatua.  Pikaoppaassa sidontavälineiden lukumäärä lasketaan vaaka-akselin ja pystyakselin välisille kulmille 30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 60</a:t>
            </a:r>
            <a:r>
              <a:rPr lang="en-GB" sz="1200" kern="1200" baseline="0" dirty="0" smtClean="0">
                <a:solidFill>
                  <a:schemeClr val="tx1"/>
                </a:solidFill>
                <a:effectLst/>
                <a:latin typeface="+mn-lt"/>
                <a:ea typeface="+mn-ea"/>
                <a:cs typeface="+mn-cs"/>
              </a:rPr>
              <a:t> </a:t>
            </a:r>
            <a:r>
              <a:rPr lang="en-GB" sz="1200" kern="1200" baseline="30000" dirty="0" smtClean="0">
                <a:solidFill>
                  <a:schemeClr val="tx1"/>
                </a:solidFill>
                <a:effectLst/>
                <a:latin typeface="+mn-lt"/>
                <a:ea typeface="+mn-ea"/>
                <a:cs typeface="+mn-cs"/>
              </a:rPr>
              <a:t>o</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27</a:t>
            </a:fld>
            <a:endParaRPr lang="en-US"/>
          </a:p>
        </p:txBody>
      </p:sp>
    </p:spTree>
    <p:extLst>
      <p:ext uri="{BB962C8B-B14F-4D97-AF65-F5344CB8AC3E}">
        <p14:creationId xmlns:p14="http://schemas.microsoft.com/office/powerpoint/2010/main" val="10561546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takaosa</a:t>
            </a:r>
            <a:endParaRPr lang="en-US" sz="1200" b="1" dirty="0" smtClean="0"/>
          </a:p>
          <a:p>
            <a:pPr eaLnBrk="1" hangingPunct="1">
              <a:spcBef>
                <a:spcPct val="0"/>
              </a:spcBef>
            </a:pPr>
            <a:endParaRPr lang="en-US" dirty="0" smtClean="0"/>
          </a:p>
          <a:p>
            <a:r>
              <a:rPr lang="en-GB" sz="1200" kern="1200" dirty="0" err="1" smtClean="0">
                <a:solidFill>
                  <a:schemeClr val="tx1"/>
                </a:solidFill>
                <a:effectLst/>
                <a:latin typeface="+mn-lt"/>
                <a:ea typeface="+mn-ea"/>
                <a:cs typeface="+mn-cs"/>
              </a:rPr>
              <a:t>Kuorman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purkaminen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a:t>
            </a:r>
            <a:r>
              <a:rPr lang="en-GB" sz="1200" kern="1200" baseline="0" dirty="0" smtClean="0">
                <a:solidFill>
                  <a:schemeClr val="tx1"/>
                </a:solidFill>
                <a:effectLst/>
                <a:latin typeface="+mn-lt"/>
                <a:ea typeface="+mn-ea"/>
                <a:cs typeface="+mn-cs"/>
              </a:rPr>
              <a:t> olla </a:t>
            </a:r>
            <a:r>
              <a:rPr lang="en-GB" sz="1200" kern="1200" baseline="0" dirty="0" err="1" smtClean="0">
                <a:solidFill>
                  <a:schemeClr val="tx1"/>
                </a:solidFill>
                <a:effectLst/>
                <a:latin typeface="+mn-lt"/>
                <a:ea typeface="+mn-ea"/>
                <a:cs typeface="+mn-cs"/>
              </a:rPr>
              <a:t>vaarallista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liikkunut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rahdinkuljetusyksikössä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Vaara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syntyy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etenkin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ovea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avattaessa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Puutteellisen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takia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tämä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tilanne</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aika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yleinen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tapaturman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aiheuttava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Kuormattaessa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siis</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huolehdittava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kuljetuspakkaukset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asianmukaisesti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jottei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purkamisen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alkaessa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putoa</a:t>
            </a:r>
            <a:r>
              <a:rPr lang="en-GB" sz="1200" kern="1200" baseline="0" dirty="0" smtClean="0">
                <a:solidFill>
                  <a:schemeClr val="tx1"/>
                </a:solidFill>
                <a:effectLst/>
                <a:latin typeface="+mn-lt"/>
                <a:ea typeface="+mn-ea"/>
                <a:cs typeface="+mn-cs"/>
              </a:rPr>
              <a:t> oven </a:t>
            </a:r>
            <a:r>
              <a:rPr lang="en-GB" sz="1200" kern="1200" baseline="0" dirty="0" err="1" smtClean="0">
                <a:solidFill>
                  <a:schemeClr val="tx1"/>
                </a:solidFill>
                <a:effectLst/>
                <a:latin typeface="+mn-lt"/>
                <a:ea typeface="+mn-ea"/>
                <a:cs typeface="+mn-cs"/>
              </a:rPr>
              <a:t>avaamishetkellä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työntekijän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päälle</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Kontin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takaosan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varmistettava</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Puisilla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rakenteilla</a:t>
            </a:r>
            <a:r>
              <a:rPr lang="en-GB" sz="1200" kern="1200" baseline="0" dirty="0" smtClean="0">
                <a:solidFill>
                  <a:schemeClr val="tx1"/>
                </a:solidFill>
                <a:effectLst/>
                <a:latin typeface="+mn-lt"/>
                <a:ea typeface="+mn-ea"/>
                <a:cs typeface="+mn-cs"/>
              </a:rPr>
              <a:t> tai</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Levyillä</a:t>
            </a:r>
            <a:r>
              <a:rPr lang="en-GB" sz="1200" kern="1200" baseline="0" dirty="0" smtClean="0">
                <a:solidFill>
                  <a:schemeClr val="tx1"/>
                </a:solidFill>
                <a:effectLst/>
                <a:latin typeface="+mn-lt"/>
                <a:ea typeface="+mn-ea"/>
                <a:cs typeface="+mn-cs"/>
              </a:rPr>
              <a:t> tai</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Tyhjillä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lavoilla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18169071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baseline="0" dirty="0" smtClean="0"/>
              <a:t> </a:t>
            </a:r>
            <a:r>
              <a:rPr lang="en-US" b="1" baseline="0" dirty="0" err="1" smtClean="0"/>
              <a:t>meritiekuljetuksissa</a:t>
            </a:r>
            <a:endParaRPr lang="en-US" b="1" dirty="0" smtClean="0"/>
          </a:p>
          <a:p>
            <a:pPr eaLnBrk="1" hangingPunct="1">
              <a:spcBef>
                <a:spcPct val="0"/>
              </a:spcBef>
            </a:pPr>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takaosa</a:t>
            </a:r>
            <a:endParaRPr lang="en-US" sz="1200" b="1" dirty="0" smtClean="0"/>
          </a:p>
          <a:p>
            <a:pPr eaLnBrk="1" hangingPunct="1">
              <a:spcBef>
                <a:spcPct val="0"/>
              </a:spcBef>
            </a:pPr>
            <a:endParaRPr lang="en-US" dirty="0" smtClean="0"/>
          </a:p>
          <a:p>
            <a:r>
              <a:rPr lang="en-US" sz="1200" kern="1200" dirty="0" err="1" smtClean="0">
                <a:solidFill>
                  <a:schemeClr val="tx1"/>
                </a:solidFill>
                <a:effectLst/>
                <a:latin typeface="+mn-lt"/>
                <a:ea typeface="+mn-ea"/>
                <a:cs typeface="+mn-cs"/>
              </a:rPr>
              <a:t>Kuljetuksen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aikana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kuorma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liikkua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ja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muodostaa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kovan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paineen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ahtamissäkkeihin</a:t>
            </a:r>
            <a:r>
              <a:rPr lang="en-US" sz="1200" kern="1200" dirty="0" smtClean="0">
                <a:solidFill>
                  <a:schemeClr val="tx1"/>
                </a:solidFill>
                <a:effectLst/>
                <a:latin typeface="+mn-lt"/>
                <a:ea typeface="+mn-ea"/>
                <a:cs typeface="+mn-cs"/>
              </a:rPr>
              <a:t>. Jos </a:t>
            </a:r>
            <a:r>
              <a:rPr lang="en-US" sz="1200" kern="1200" dirty="0" err="1" smtClean="0">
                <a:solidFill>
                  <a:schemeClr val="tx1"/>
                </a:solidFill>
                <a:effectLst/>
                <a:latin typeface="+mn-lt"/>
                <a:ea typeface="+mn-ea"/>
                <a:cs typeface="+mn-cs"/>
              </a:rPr>
              <a:t>ahtaussäkki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sijoitetaan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rahdinkuljetusyksikön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ovea</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vasten</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ovi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voi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salpaa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avattaessa</a:t>
            </a:r>
            <a:r>
              <a:rPr lang="en-US" sz="1200" kern="1200" baseline="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lennähtää</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auki</a:t>
            </a:r>
            <a:r>
              <a:rPr lang="en-US" sz="1200" kern="1200" dirty="0" smtClean="0">
                <a:solidFill>
                  <a:schemeClr val="tx1"/>
                </a:solidFill>
                <a:effectLst/>
                <a:latin typeface="+mn-lt"/>
                <a:ea typeface="+mn-ea"/>
                <a:cs typeface="+mn-cs"/>
              </a:rPr>
              <a:t> </a:t>
            </a:r>
            <a:r>
              <a:rPr lang="en-US" sz="1200" kern="1200" dirty="0" err="1" smtClean="0">
                <a:solidFill>
                  <a:schemeClr val="tx1"/>
                </a:solidFill>
                <a:effectLst/>
                <a:latin typeface="+mn-lt"/>
                <a:ea typeface="+mn-ea"/>
                <a:cs typeface="+mn-cs"/>
              </a:rPr>
              <a:t>työntekijän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kasvoille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Siksi</a:t>
            </a:r>
            <a:r>
              <a:rPr lang="en-US"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US" sz="1200" b="0" i="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Huom</a:t>
            </a:r>
            <a:r>
              <a:rPr lang="en-GB" sz="1200" b="1" i="1" kern="1200" baseline="0" dirty="0" smtClean="0">
                <a:solidFill>
                  <a:schemeClr val="tx1"/>
                </a:solidFill>
                <a:effectLst/>
                <a:latin typeface="+mn-lt"/>
                <a:ea typeface="+mn-ea"/>
                <a:cs typeface="+mn-cs"/>
              </a:rPr>
              <a:t> </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Älä</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käytä</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ahtaussäkkiä</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suoraan</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kontin</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ovia</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vasten</a:t>
            </a:r>
            <a:r>
              <a:rPr lang="en-GB" sz="1200" b="1" i="1"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Käytä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sijaan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rakenteita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sijoita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ahtaussäkki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viimeisen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viimeistä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edellisen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pakkauksen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6106826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fi-FI" b="1" noProof="0" dirty="0" smtClean="0"/>
              <a:t>Kuormanvarmistus</a:t>
            </a:r>
            <a:r>
              <a:rPr lang="fi-FI" b="1" baseline="0" noProof="0" dirty="0" smtClean="0"/>
              <a:t> meritiekuljetuksissa</a:t>
            </a:r>
            <a:endParaRPr lang="fi-FI" b="1" noProof="0" dirty="0" smtClean="0"/>
          </a:p>
          <a:p>
            <a:pPr eaLnBrk="1" hangingPunct="1">
              <a:spcBef>
                <a:spcPct val="0"/>
              </a:spcBef>
            </a:pPr>
            <a:endParaRPr lang="fi-FI" noProof="0" dirty="0" smtClean="0"/>
          </a:p>
          <a:p>
            <a:pPr eaLnBrk="1" hangingPunct="1">
              <a:spcBef>
                <a:spcPct val="0"/>
              </a:spcBef>
            </a:pPr>
            <a:r>
              <a:rPr lang="fi-FI" sz="1200" b="1" noProof="0" dirty="0" smtClean="0"/>
              <a:t>Tyypillisiä</a:t>
            </a:r>
            <a:r>
              <a:rPr lang="fi-FI" sz="1200" b="1" baseline="0" noProof="0" dirty="0" smtClean="0"/>
              <a:t> meritiekuljetuksen tekijöitä</a:t>
            </a:r>
            <a:endParaRPr lang="fi-FI" sz="1200" b="1" noProof="0" dirty="0" smtClean="0"/>
          </a:p>
          <a:p>
            <a:pPr marL="0" marR="0" indent="0" algn="l" defTabSz="914400" rtl="0" eaLnBrk="1" fontAlgn="base" latinLnBrk="0" hangingPunct="1">
              <a:lnSpc>
                <a:spcPct val="100000"/>
              </a:lnSpc>
              <a:spcBef>
                <a:spcPct val="0"/>
              </a:spcBef>
              <a:spcAft>
                <a:spcPct val="0"/>
              </a:spcAft>
              <a:buClrTx/>
              <a:buSzTx/>
              <a:buFontTx/>
              <a:buNone/>
              <a:tabLst/>
              <a:defRPr/>
            </a:pPr>
            <a:endParaRPr lang="en-GB" dirty="0" smtClean="0"/>
          </a:p>
          <a:p>
            <a:r>
              <a:rPr lang="fi-FI" sz="1200" kern="1200" noProof="0" dirty="0" smtClean="0">
                <a:solidFill>
                  <a:schemeClr val="tx1"/>
                </a:solidFill>
                <a:effectLst/>
                <a:latin typeface="+mn-lt"/>
                <a:ea typeface="+mn-ea"/>
                <a:cs typeface="+mn-cs"/>
              </a:rPr>
              <a:t>Tyypillisiä meritiekuljetuksen tekijöitä ovat</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Sivuvoimat</a:t>
            </a:r>
            <a:r>
              <a:rPr lang="fi-FI" sz="1200" kern="1200" baseline="0" noProof="0" dirty="0" smtClean="0">
                <a:solidFill>
                  <a:schemeClr val="tx1"/>
                </a:solidFill>
                <a:effectLst/>
                <a:latin typeface="+mn-lt"/>
                <a:ea typeface="+mn-ea"/>
                <a:cs typeface="+mn-cs"/>
              </a:rPr>
              <a:t> voivat olla suuria keinumisen takia. Sen huomaa, kun astuu laivan sisätiloista laivan kannelle kovassa merenkäynnissä: on vaikeata pysyä pystyssä, kun laiva alkaa keinua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Merellä</a:t>
            </a:r>
            <a:r>
              <a:rPr lang="fi-FI" sz="1200" kern="1200" baseline="0" noProof="0" dirty="0" smtClean="0">
                <a:solidFill>
                  <a:schemeClr val="tx1"/>
                </a:solidFill>
                <a:effectLst/>
                <a:latin typeface="+mn-lt"/>
                <a:ea typeface="+mn-ea"/>
                <a:cs typeface="+mn-cs"/>
              </a:rPr>
              <a:t> vaikuttavat laivan liikkeet voivat vähentää painovoiman vaikutusta (laivan nousu ja lasku aalloilla</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Suuren voimat</a:t>
            </a:r>
            <a:r>
              <a:rPr lang="fi-FI" sz="1200" kern="1200" baseline="0" noProof="0" dirty="0" smtClean="0">
                <a:solidFill>
                  <a:schemeClr val="tx1"/>
                </a:solidFill>
                <a:effectLst/>
                <a:latin typeface="+mn-lt"/>
                <a:ea typeface="+mn-ea"/>
                <a:cs typeface="+mn-cs"/>
              </a:rPr>
              <a:t> vaikuttavat pitkän aikaa, koska laivamatkat ovat pitkiä kestoltaan.  Esimerkiksi matka Euroopasta Itä-Aasiaan kestää kaksi viikkoa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Meriteitse kuljetetaan paljon</a:t>
            </a:r>
            <a:r>
              <a:rPr lang="fi-FI" sz="1200" kern="1200" baseline="0" noProof="0" dirty="0" smtClean="0">
                <a:solidFill>
                  <a:schemeClr val="tx1"/>
                </a:solidFill>
                <a:effectLst/>
                <a:latin typeface="+mn-lt"/>
                <a:ea typeface="+mn-ea"/>
                <a:cs typeface="+mn-cs"/>
              </a:rPr>
              <a:t> painavaa tavaraa, esim. Teräskeloja, koneita jne. Jos nämä tavarat irtoavat kuormatilassa, seuraukset voivat olla kohtalokkaita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Yhdessä</a:t>
            </a:r>
            <a:r>
              <a:rPr lang="fi-FI" sz="1200" kern="1200" baseline="0" noProof="0" dirty="0" smtClean="0">
                <a:solidFill>
                  <a:schemeClr val="tx1"/>
                </a:solidFill>
                <a:effectLst/>
                <a:latin typeface="+mn-lt"/>
                <a:ea typeface="+mn-ea"/>
                <a:cs typeface="+mn-cs"/>
              </a:rPr>
              <a:t> laivassa kuljetetaan paljon tavaraa, esimerkiksi suuren konttilaivan kapasiteetti on yli 14 000 </a:t>
            </a:r>
            <a:r>
              <a:rPr lang="fi-FI" sz="1200" kern="1200" baseline="0" noProof="0" dirty="0" err="1" smtClean="0">
                <a:solidFill>
                  <a:schemeClr val="tx1"/>
                </a:solidFill>
                <a:effectLst/>
                <a:latin typeface="+mn-lt"/>
                <a:ea typeface="+mn-ea"/>
                <a:cs typeface="+mn-cs"/>
              </a:rPr>
              <a:t>TEU:ta</a:t>
            </a:r>
            <a:r>
              <a:rPr lang="fi-FI" sz="1200" kern="1200" baseline="0" noProof="0" dirty="0" smtClean="0">
                <a:solidFill>
                  <a:schemeClr val="tx1"/>
                </a:solidFill>
                <a:effectLst/>
                <a:latin typeface="+mn-lt"/>
                <a:ea typeface="+mn-ea"/>
                <a:cs typeface="+mn-cs"/>
              </a:rPr>
              <a:t> (TEU= </a:t>
            </a:r>
            <a:r>
              <a:rPr lang="fi-FI" sz="1200" kern="1200" baseline="0" noProof="0" dirty="0" err="1" smtClean="0">
                <a:solidFill>
                  <a:schemeClr val="tx1"/>
                </a:solidFill>
                <a:effectLst/>
                <a:latin typeface="+mn-lt"/>
                <a:ea typeface="+mn-ea"/>
                <a:cs typeface="+mn-cs"/>
              </a:rPr>
              <a:t>Twenty</a:t>
            </a:r>
            <a:r>
              <a:rPr lang="fi-FI" sz="1200" kern="1200" baseline="0" noProof="0" dirty="0" smtClean="0">
                <a:solidFill>
                  <a:schemeClr val="tx1"/>
                </a:solidFill>
                <a:effectLst/>
                <a:latin typeface="+mn-lt"/>
                <a:ea typeface="+mn-ea"/>
                <a:cs typeface="+mn-cs"/>
              </a:rPr>
              <a:t> </a:t>
            </a:r>
            <a:r>
              <a:rPr lang="fi-FI" sz="1200" kern="1200" baseline="0" noProof="0" dirty="0" err="1" smtClean="0">
                <a:solidFill>
                  <a:schemeClr val="tx1"/>
                </a:solidFill>
                <a:effectLst/>
                <a:latin typeface="+mn-lt"/>
                <a:ea typeface="+mn-ea"/>
                <a:cs typeface="+mn-cs"/>
              </a:rPr>
              <a:t>foot</a:t>
            </a:r>
            <a:r>
              <a:rPr lang="fi-FI" sz="1200" kern="1200" baseline="0" noProof="0" dirty="0" smtClean="0">
                <a:solidFill>
                  <a:schemeClr val="tx1"/>
                </a:solidFill>
                <a:effectLst/>
                <a:latin typeface="+mn-lt"/>
                <a:ea typeface="+mn-ea"/>
                <a:cs typeface="+mn-cs"/>
              </a:rPr>
              <a:t> </a:t>
            </a:r>
            <a:r>
              <a:rPr lang="fi-FI" sz="1200" kern="1200" baseline="0" noProof="0" dirty="0" err="1" smtClean="0">
                <a:solidFill>
                  <a:schemeClr val="tx1"/>
                </a:solidFill>
                <a:effectLst/>
                <a:latin typeface="+mn-lt"/>
                <a:ea typeface="+mn-ea"/>
                <a:cs typeface="+mn-cs"/>
              </a:rPr>
              <a:t>Equivalent</a:t>
            </a:r>
            <a:r>
              <a:rPr lang="fi-FI" sz="1200" kern="1200" baseline="0" noProof="0" dirty="0" smtClean="0">
                <a:solidFill>
                  <a:schemeClr val="tx1"/>
                </a:solidFill>
                <a:effectLst/>
                <a:latin typeface="+mn-lt"/>
                <a:ea typeface="+mn-ea"/>
                <a:cs typeface="+mn-cs"/>
              </a:rPr>
              <a:t> </a:t>
            </a:r>
            <a:r>
              <a:rPr lang="fi-FI" sz="1200" kern="1200" baseline="0" noProof="0" dirty="0" err="1" smtClean="0">
                <a:solidFill>
                  <a:schemeClr val="tx1"/>
                </a:solidFill>
                <a:effectLst/>
                <a:latin typeface="+mn-lt"/>
                <a:ea typeface="+mn-ea"/>
                <a:cs typeface="+mn-cs"/>
              </a:rPr>
              <a:t>Unit</a:t>
            </a:r>
            <a:r>
              <a:rPr lang="fi-FI" sz="1200" kern="1200" baseline="0" noProof="0" dirty="0" smtClean="0">
                <a:solidFill>
                  <a:schemeClr val="tx1"/>
                </a:solidFill>
                <a:effectLst/>
                <a:latin typeface="+mn-lt"/>
                <a:ea typeface="+mn-ea"/>
                <a:cs typeface="+mn-cs"/>
              </a:rPr>
              <a:t>) ja kuorman arvo on yli ½ miljardia 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Vaikka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siirtymisen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riski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tunnetaan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hyvin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merenkulkijoiden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keskuudessa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suuria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onnettomuuksia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sattuu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jatkuvasti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valtamerillä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tosiasia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siirtyminen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toiminnalliset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virheet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edustavat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suurinta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osaa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kaikista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jotka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johtaneet</a:t>
            </a:r>
            <a:r>
              <a:rPr lang="en-GB" sz="1200" kern="1200" baseline="0" dirty="0" smtClean="0">
                <a:solidFill>
                  <a:schemeClr val="tx1"/>
                </a:solidFill>
                <a:effectLst/>
                <a:latin typeface="+mn-lt"/>
                <a:ea typeface="+mn-ea"/>
                <a:cs typeface="+mn-cs"/>
              </a:rPr>
              <a:t> Ro-Ro –</a:t>
            </a:r>
            <a:r>
              <a:rPr lang="en-GB" sz="1200" kern="1200" baseline="0" dirty="0" err="1" smtClean="0">
                <a:solidFill>
                  <a:schemeClr val="tx1"/>
                </a:solidFill>
                <a:effectLst/>
                <a:latin typeface="+mn-lt"/>
                <a:ea typeface="+mn-ea"/>
                <a:cs typeface="+mn-cs"/>
              </a:rPr>
              <a:t>alusten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menetykseen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Luokitteluyhteisön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tilaston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mukaan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tiettynä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ajanjaksona</a:t>
            </a:r>
            <a:r>
              <a:rPr lang="en-GB" sz="1200" kern="1200" baseline="0" dirty="0" smtClean="0">
                <a:solidFill>
                  <a:schemeClr val="tx1"/>
                </a:solidFill>
                <a:effectLst/>
                <a:latin typeface="+mn-lt"/>
                <a:ea typeface="+mn-ea"/>
                <a:cs typeface="+mn-cs"/>
              </a:rPr>
              <a:t> 43 % </a:t>
            </a:r>
            <a:r>
              <a:rPr lang="en-GB" sz="1200" kern="1200" baseline="0" dirty="0" err="1" smtClean="0">
                <a:solidFill>
                  <a:schemeClr val="tx1"/>
                </a:solidFill>
                <a:effectLst/>
                <a:latin typeface="+mn-lt"/>
                <a:ea typeface="+mn-ea"/>
                <a:cs typeface="+mn-cs"/>
              </a:rPr>
              <a:t>kaikista</a:t>
            </a:r>
            <a:r>
              <a:rPr lang="en-GB" sz="1200" kern="1200" baseline="0" dirty="0" smtClean="0">
                <a:solidFill>
                  <a:schemeClr val="tx1"/>
                </a:solidFill>
                <a:effectLst/>
                <a:latin typeface="+mn-lt"/>
                <a:ea typeface="+mn-ea"/>
                <a:cs typeface="+mn-cs"/>
              </a:rPr>
              <a:t> Ro-Ro –</a:t>
            </a:r>
            <a:r>
              <a:rPr lang="en-GB" sz="1200" kern="1200" baseline="0" dirty="0" err="1" smtClean="0">
                <a:solidFill>
                  <a:schemeClr val="tx1"/>
                </a:solidFill>
                <a:effectLst/>
                <a:latin typeface="+mn-lt"/>
                <a:ea typeface="+mn-ea"/>
                <a:cs typeface="+mn-cs"/>
              </a:rPr>
              <a:t>alusten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menetyksistä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johtuu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juuri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näistä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syistä</a:t>
            </a:r>
            <a:r>
              <a:rPr lang="en-GB"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Onnettomuudet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selitetään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usein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sekä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tietämättömyydellä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koulutuksen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puutteella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miehistön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keskuudessa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Myös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sellaisia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selityksiä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kuullaan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onnettomuuksiin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johtaineita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syitä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voitu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ennalta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havaita</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sz="1200" kern="1200" dirty="0" smtClean="0">
                <a:solidFill>
                  <a:schemeClr val="tx1"/>
                </a:solidFill>
                <a:effectLst/>
                <a:latin typeface="+mn-lt"/>
                <a:ea typeface="+mn-ea"/>
                <a:cs typeface="+mn-cs"/>
              </a:rPr>
              <a:t/>
            </a:r>
            <a:br>
              <a:rPr lang="en-GB" sz="1200" kern="1200" dirty="0" smtClean="0">
                <a:solidFill>
                  <a:schemeClr val="tx1"/>
                </a:solidFill>
                <a:effectLst/>
                <a:latin typeface="+mn-lt"/>
                <a:ea typeface="+mn-ea"/>
                <a:cs typeface="+mn-cs"/>
              </a:rPr>
            </a:br>
            <a:r>
              <a:rPr lang="en-GB" dirty="0" smtClean="0"/>
              <a:t/>
            </a:r>
            <a:br>
              <a:rPr lang="en-GB" dirty="0" smtClean="0"/>
            </a:b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a:t>
            </a:fld>
            <a:endParaRPr lang="en-US"/>
          </a:p>
        </p:txBody>
      </p:sp>
    </p:spTree>
    <p:extLst>
      <p:ext uri="{BB962C8B-B14F-4D97-AF65-F5344CB8AC3E}">
        <p14:creationId xmlns:p14="http://schemas.microsoft.com/office/powerpoint/2010/main" val="25140335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i-FI" b="1" noProof="0" dirty="0" smtClean="0"/>
              <a:t>Kuormanvarmistus</a:t>
            </a:r>
            <a:r>
              <a:rPr lang="fi-FI" b="1" baseline="0" noProof="0" dirty="0" smtClean="0"/>
              <a:t> meritiekuljetuksissa</a:t>
            </a:r>
            <a:endParaRPr lang="fi-FI" b="1" noProof="0" dirty="0" smtClean="0"/>
          </a:p>
          <a:p>
            <a:pPr eaLnBrk="1" hangingPunct="1">
              <a:spcBef>
                <a:spcPct val="0"/>
              </a:spcBef>
            </a:pPr>
            <a:endParaRPr lang="en-US" dirty="0" smtClean="0"/>
          </a:p>
          <a:p>
            <a:pPr eaLnBrk="1" hangingPunct="1">
              <a:spcBef>
                <a:spcPct val="0"/>
              </a:spcBef>
            </a:pPr>
            <a:r>
              <a:rPr lang="fi-FI" sz="1200" b="1" noProof="0" dirty="0" smtClean="0"/>
              <a:t>Kuorman</a:t>
            </a:r>
            <a:r>
              <a:rPr lang="fi-FI" sz="1200" b="1" baseline="0" noProof="0" dirty="0" smtClean="0"/>
              <a:t> jakautuminen kuormatilassa</a:t>
            </a:r>
            <a:endParaRPr lang="fi-FI" sz="1200" b="1" noProof="0" dirty="0" smtClean="0"/>
          </a:p>
          <a:p>
            <a:pPr eaLnBrk="1" hangingPunct="1">
              <a:spcBef>
                <a:spcPct val="0"/>
              </a:spcBef>
            </a:pPr>
            <a:endParaRPr lang="fi-FI" noProof="0" dirty="0" smtClean="0"/>
          </a:p>
          <a:p>
            <a:r>
              <a:rPr lang="en-US" sz="1200" kern="1200" dirty="0" smtClean="0">
                <a:solidFill>
                  <a:schemeClr val="tx1"/>
                </a:solidFill>
                <a:effectLst/>
                <a:latin typeface="+mn-lt"/>
                <a:ea typeface="+mn-ea"/>
                <a:cs typeface="+mn-cs"/>
              </a:rPr>
              <a:t>E</a:t>
            </a:r>
            <a:r>
              <a:rPr lang="fi-FI" sz="1200" kern="1200" noProof="0" dirty="0" smtClean="0">
                <a:solidFill>
                  <a:schemeClr val="tx1"/>
                </a:solidFill>
                <a:effectLst/>
                <a:latin typeface="+mn-lt"/>
                <a:ea typeface="+mn-ea"/>
                <a:cs typeface="+mn-cs"/>
              </a:rPr>
              <a:t>i ole olemassa mitään</a:t>
            </a:r>
            <a:r>
              <a:rPr lang="fi-FI" sz="1200" kern="1200" baseline="0" noProof="0" dirty="0" smtClean="0">
                <a:solidFill>
                  <a:schemeClr val="tx1"/>
                </a:solidFill>
                <a:effectLst/>
                <a:latin typeface="+mn-lt"/>
                <a:ea typeface="+mn-ea"/>
                <a:cs typeface="+mn-cs"/>
              </a:rPr>
              <a:t> standardia tai säädöstä kuorman jakautumiseen kontissa tai yleensäkään rahdinkuljetusyksikössä, mutta peukalosääntö on</a:t>
            </a:r>
            <a:r>
              <a:rPr lang="en-US" sz="1200" kern="1200" baseline="0" dirty="0" smtClean="0">
                <a:solidFill>
                  <a:schemeClr val="tx1"/>
                </a:solidFill>
                <a:effectLst/>
                <a:latin typeface="+mn-lt"/>
                <a:ea typeface="+mn-ea"/>
                <a:cs typeface="+mn-cs"/>
              </a:rPr>
              <a:t>:</a:t>
            </a:r>
          </a:p>
          <a:p>
            <a:endParaRPr lang="en-US" sz="1200" kern="1200" baseline="0" dirty="0" smtClean="0">
              <a:solidFill>
                <a:schemeClr val="tx1"/>
              </a:solidFill>
              <a:effectLst/>
              <a:latin typeface="+mn-lt"/>
              <a:ea typeface="+mn-ea"/>
              <a:cs typeface="+mn-cs"/>
            </a:endParaRPr>
          </a:p>
          <a:p>
            <a:r>
              <a:rPr lang="fi-FI" sz="1200" kern="1200" baseline="0" noProof="0" dirty="0" smtClean="0">
                <a:solidFill>
                  <a:schemeClr val="tx1"/>
                </a:solidFill>
                <a:effectLst/>
                <a:latin typeface="+mn-lt"/>
                <a:ea typeface="+mn-ea"/>
                <a:cs typeface="+mn-cs"/>
              </a:rPr>
              <a:t>Kuorman painon tulee jakautua kontissa siten, että maksimissaan 60 % kuormasta tulee ensimmäiselle puolikkaalle ja 40 % toiselle puolikkaalle.</a:t>
            </a:r>
            <a:r>
              <a:rPr lang="en-US" sz="1200" kern="1200" baseline="0" dirty="0" smtClean="0">
                <a:solidFill>
                  <a:schemeClr val="tx1"/>
                </a:solidFill>
                <a:effectLst/>
                <a:latin typeface="+mn-lt"/>
                <a:ea typeface="+mn-ea"/>
                <a:cs typeface="+mn-cs"/>
              </a:rPr>
              <a:t> </a:t>
            </a:r>
            <a:r>
              <a:rPr lang="fi-FI" sz="1200" kern="1200" baseline="0" noProof="0" dirty="0" smtClean="0">
                <a:solidFill>
                  <a:schemeClr val="tx1"/>
                </a:solidFill>
                <a:effectLst/>
                <a:latin typeface="+mn-lt"/>
                <a:ea typeface="+mn-ea"/>
                <a:cs typeface="+mn-cs"/>
              </a:rPr>
              <a:t>Tämä pätee sekä pitkittäissuunnassa että poikittaissuunnassa. </a:t>
            </a:r>
            <a:r>
              <a:rPr lang="en-US" sz="1200" kern="1200" baseline="0" dirty="0" smtClean="0">
                <a:solidFill>
                  <a:schemeClr val="tx1"/>
                </a:solidFill>
                <a:effectLst/>
                <a:latin typeface="+mn-lt"/>
                <a:ea typeface="+mn-ea"/>
                <a:cs typeface="+mn-cs"/>
              </a:rPr>
              <a:t> 20 </a:t>
            </a:r>
            <a:r>
              <a:rPr lang="en-US" sz="1200" kern="1200" baseline="0" dirty="0" err="1" smtClean="0">
                <a:solidFill>
                  <a:schemeClr val="tx1"/>
                </a:solidFill>
                <a:effectLst/>
                <a:latin typeface="+mn-lt"/>
                <a:ea typeface="+mn-ea"/>
                <a:cs typeface="+mn-cs"/>
              </a:rPr>
              <a:t>jalan</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kontissa</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painopiste</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voi</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erota</a:t>
            </a:r>
            <a:r>
              <a:rPr lang="en-US"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30 cm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geometrisestä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keskipisteestä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40 </a:t>
            </a:r>
            <a:r>
              <a:rPr lang="en-GB" sz="1200" kern="1200" baseline="0" dirty="0" err="1" smtClean="0">
                <a:solidFill>
                  <a:schemeClr val="tx1"/>
                </a:solidFill>
                <a:effectLst/>
                <a:latin typeface="+mn-lt"/>
                <a:ea typeface="+mn-ea"/>
                <a:cs typeface="+mn-cs"/>
              </a:rPr>
              <a:t>jalan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kontissa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60 cm.  </a:t>
            </a:r>
            <a:r>
              <a:rPr lang="en-GB" sz="1200" kern="1200" dirty="0" err="1" smtClean="0">
                <a:solidFill>
                  <a:schemeClr val="tx1"/>
                </a:solidFill>
                <a:effectLst/>
                <a:latin typeface="+mn-lt"/>
                <a:ea typeface="+mn-ea"/>
                <a:cs typeface="+mn-cs"/>
              </a:rPr>
              <a:t>Lastattaessa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konttia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vihjeeksi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sanoa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kun </a:t>
            </a:r>
            <a:r>
              <a:rPr lang="en-GB" sz="1200" kern="1200" baseline="0" dirty="0" err="1" smtClean="0">
                <a:solidFill>
                  <a:schemeClr val="tx1"/>
                </a:solidFill>
                <a:effectLst/>
                <a:latin typeface="+mn-lt"/>
                <a:ea typeface="+mn-ea"/>
                <a:cs typeface="+mn-cs"/>
              </a:rPr>
              <a:t>lastaus</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edennyt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puoleen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lasketaan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yhteen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a:t>
            </a:r>
            <a:r>
              <a:rPr lang="en-GB" sz="1200" kern="1200" baseline="0" dirty="0" smtClean="0">
                <a:solidFill>
                  <a:schemeClr val="tx1"/>
                </a:solidFill>
                <a:effectLst/>
                <a:latin typeface="+mn-lt"/>
                <a:ea typeface="+mn-ea"/>
                <a:cs typeface="+mn-cs"/>
              </a:rPr>
              <a:t> olla </a:t>
            </a:r>
            <a:r>
              <a:rPr lang="en-GB" sz="1200" kern="1200" baseline="0" dirty="0" err="1" smtClean="0">
                <a:solidFill>
                  <a:schemeClr val="tx1"/>
                </a:solidFill>
                <a:effectLst/>
                <a:latin typeface="+mn-lt"/>
                <a:ea typeface="+mn-ea"/>
                <a:cs typeface="+mn-cs"/>
              </a:rPr>
              <a:t>yli</a:t>
            </a:r>
            <a:r>
              <a:rPr lang="en-GB" sz="1200" kern="1200" baseline="0" dirty="0" smtClean="0">
                <a:solidFill>
                  <a:schemeClr val="tx1"/>
                </a:solidFill>
                <a:effectLst/>
                <a:latin typeface="+mn-lt"/>
                <a:ea typeface="+mn-ea"/>
                <a:cs typeface="+mn-cs"/>
              </a:rPr>
              <a:t> 60 % </a:t>
            </a:r>
            <a:r>
              <a:rPr lang="en-GB" sz="1200" kern="1200" baseline="0" dirty="0" err="1" smtClean="0">
                <a:solidFill>
                  <a:schemeClr val="tx1"/>
                </a:solidFill>
                <a:effectLst/>
                <a:latin typeface="+mn-lt"/>
                <a:ea typeface="+mn-ea"/>
                <a:cs typeface="+mn-cs"/>
              </a:rPr>
              <a:t>kaikkien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painosta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30</a:t>
            </a:fld>
            <a:endParaRPr lang="en-US"/>
          </a:p>
        </p:txBody>
      </p:sp>
    </p:spTree>
    <p:extLst>
      <p:ext uri="{BB962C8B-B14F-4D97-AF65-F5344CB8AC3E}">
        <p14:creationId xmlns:p14="http://schemas.microsoft.com/office/powerpoint/2010/main" val="8102188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0" y="4717417"/>
            <a:ext cx="5435600" cy="3344627"/>
          </a:xfrm>
          <a:noFill/>
        </p:spPr>
        <p:txBody>
          <a:bodyPr wrap="square" numCol="1" anchor="t" anchorCtr="0" compatLnSpc="1">
            <a:prstTxWarp prst="textNoShape">
              <a:avLst/>
            </a:prstTxWarp>
            <a:normAutofit fontScale="25000" lnSpcReduction="20000"/>
          </a:bodyPr>
          <a:lstStyle/>
          <a:p>
            <a:pPr eaLnBrk="1" hangingPunct="1">
              <a:spcBef>
                <a:spcPct val="0"/>
              </a:spcBef>
            </a:pPr>
            <a:r>
              <a:rPr lang="en-US" sz="4800" b="1" dirty="0" err="1" smtClean="0"/>
              <a:t>Kuormanvarmistus</a:t>
            </a:r>
            <a:r>
              <a:rPr lang="en-US" sz="4800" b="1" baseline="0" dirty="0" smtClean="0"/>
              <a:t> </a:t>
            </a:r>
            <a:r>
              <a:rPr lang="en-US" sz="4800" b="1" baseline="0" dirty="0" err="1" smtClean="0"/>
              <a:t>meritiekuljetuksissa</a:t>
            </a:r>
            <a:endParaRPr lang="en-US" sz="4800" b="1" dirty="0" smtClean="0"/>
          </a:p>
          <a:p>
            <a:pPr eaLnBrk="1" hangingPunct="1">
              <a:spcBef>
                <a:spcPct val="0"/>
              </a:spcBef>
            </a:pPr>
            <a:endParaRPr lang="en-US" sz="4800" dirty="0" smtClean="0"/>
          </a:p>
          <a:p>
            <a:pPr eaLnBrk="1" hangingPunct="1">
              <a:spcBef>
                <a:spcPct val="0"/>
              </a:spcBef>
            </a:pPr>
            <a:r>
              <a:rPr lang="en-US" sz="4800" b="1" dirty="0" err="1" smtClean="0"/>
              <a:t>Terästuotteiden</a:t>
            </a:r>
            <a:r>
              <a:rPr lang="en-US" sz="4800" b="1" dirty="0" smtClean="0"/>
              <a:t> </a:t>
            </a:r>
            <a:r>
              <a:rPr lang="en-US" sz="4800" b="1" dirty="0" err="1" smtClean="0"/>
              <a:t>kuormanvarmistus</a:t>
            </a:r>
            <a:endParaRPr lang="en-US" sz="4800" b="1" dirty="0" smtClean="0"/>
          </a:p>
          <a:p>
            <a:pPr eaLnBrk="1" hangingPunct="1">
              <a:spcBef>
                <a:spcPct val="0"/>
              </a:spcBef>
            </a:pPr>
            <a:endParaRPr lang="en-US" sz="4800" b="1" kern="1200" dirty="0" smtClean="0">
              <a:solidFill>
                <a:schemeClr val="tx1"/>
              </a:solidFill>
              <a:effectLst/>
            </a:endParaRPr>
          </a:p>
          <a:p>
            <a:r>
              <a:rPr lang="en-GB" sz="1200" b="1" i="1" kern="1200" dirty="0" err="1" smtClean="0">
                <a:solidFill>
                  <a:schemeClr val="tx1"/>
                </a:solidFill>
                <a:effectLst/>
                <a:latin typeface="+mn-lt"/>
                <a:ea typeface="+mn-ea"/>
                <a:cs typeface="+mn-cs"/>
              </a:rPr>
              <a:t>Teräskela</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Kelat</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teräs</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muut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metallikelat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makuulla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pystyssä</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a:t>
            </a:r>
            <a:r>
              <a:rPr lang="en-GB" sz="1200" i="1" kern="1200" dirty="0" smtClean="0">
                <a:solidFill>
                  <a:srgbClr val="FF0000"/>
                </a:solidFill>
                <a:effectLst/>
                <a:latin typeface="+mn-lt"/>
                <a:ea typeface="+mn-ea"/>
                <a:cs typeface="+mn-cs"/>
              </a:rPr>
              <a:t>Contrarily to paper reels, coils transported on the roll are called “standing” and coils transported on the ends are called “lying”. However, this may differ between steelworks depending on the widths and diameters of the produced coils.””  </a:t>
            </a:r>
            <a:r>
              <a:rPr lang="en-GB" sz="1200" kern="1200" dirty="0" err="1" smtClean="0">
                <a:solidFill>
                  <a:schemeClr val="tx1"/>
                </a:solidFill>
                <a:effectLst/>
                <a:latin typeface="+mn-lt"/>
                <a:ea typeface="+mn-ea"/>
                <a:cs typeface="+mn-cs"/>
              </a:rPr>
              <a:t>Tämän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jätämme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kääntämättä</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r>
              <a:rPr lang="fi-FI" sz="1200" b="1" i="1" kern="1200" noProof="0" dirty="0" smtClean="0">
                <a:solidFill>
                  <a:schemeClr val="tx1"/>
                </a:solidFill>
                <a:effectLst/>
                <a:latin typeface="+mn-lt"/>
                <a:ea typeface="+mn-ea"/>
                <a:cs typeface="+mn-cs"/>
              </a:rPr>
              <a:t>Makuulla</a:t>
            </a:r>
            <a:r>
              <a:rPr lang="fi-FI" sz="1200" b="1" i="1" kern="1200" baseline="0" noProof="0" dirty="0" smtClean="0">
                <a:solidFill>
                  <a:schemeClr val="tx1"/>
                </a:solidFill>
                <a:effectLst/>
                <a:latin typeface="+mn-lt"/>
                <a:ea typeface="+mn-ea"/>
                <a:cs typeface="+mn-cs"/>
              </a:rPr>
              <a:t> olevat kelat</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Kelat tulee sijoittaa lähelle</a:t>
            </a:r>
            <a:r>
              <a:rPr lang="fi-FI" sz="1200" kern="1200" baseline="0" noProof="0" dirty="0" smtClean="0">
                <a:solidFill>
                  <a:schemeClr val="tx1"/>
                </a:solidFill>
                <a:effectLst/>
                <a:latin typeface="+mn-lt"/>
                <a:ea typeface="+mn-ea"/>
                <a:cs typeface="+mn-cs"/>
              </a:rPr>
              <a:t> toisiaan ja pinnalle, jossa on hyvä kitka. Riippuen kelojen lukumäärästä ja niiden koosta, voi olla tarpeellista sijoittaa ne ryhmään, jolloin voidaan saada aikaan hyvä kuorman painojakauma. </a:t>
            </a:r>
          </a:p>
          <a:p>
            <a:r>
              <a:rPr lang="fi-FI" sz="1200" kern="1200" baseline="0" noProof="0" dirty="0" smtClean="0">
                <a:solidFill>
                  <a:schemeClr val="tx1"/>
                </a:solidFill>
                <a:effectLst/>
                <a:latin typeface="+mn-lt"/>
                <a:ea typeface="+mn-ea"/>
                <a:cs typeface="+mn-cs"/>
              </a:rPr>
              <a:t>Kelat tulee tukea alhaalta korkeilla kiiloilla ja varmistaa vielä ylitsesidonnalla.  Voi olla tarpeellista kiinnittää vielä valjassidonta eteenpäin ja taaksepäin. Jos kuorma sijoitetaan ryhmiin, jokainen ryhmä tulee varmistaa yksittäin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r>
              <a:rPr lang="fi-FI" sz="1200" b="1" i="1" kern="1200" noProof="0" dirty="0" smtClean="0">
                <a:solidFill>
                  <a:schemeClr val="tx1"/>
                </a:solidFill>
                <a:effectLst/>
                <a:latin typeface="+mn-lt"/>
                <a:ea typeface="+mn-ea"/>
                <a:cs typeface="+mn-cs"/>
              </a:rPr>
              <a:t>Pystyssä olevat kelat</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i="1" kern="1200" noProof="0" dirty="0" smtClean="0">
                <a:solidFill>
                  <a:schemeClr val="tx1"/>
                </a:solidFill>
                <a:effectLst/>
                <a:latin typeface="+mn-lt"/>
                <a:ea typeface="+mn-ea"/>
                <a:cs typeface="+mn-cs"/>
              </a:rPr>
              <a:t>Kapeat</a:t>
            </a:r>
            <a:r>
              <a:rPr lang="fi-FI" sz="1200" i="1" kern="1200" baseline="0" noProof="0" dirty="0" smtClean="0">
                <a:solidFill>
                  <a:schemeClr val="tx1"/>
                </a:solidFill>
                <a:effectLst/>
                <a:latin typeface="+mn-lt"/>
                <a:ea typeface="+mn-ea"/>
                <a:cs typeface="+mn-cs"/>
              </a:rPr>
              <a:t> kelat </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Kuorman</a:t>
            </a:r>
            <a:r>
              <a:rPr lang="fi-FI" sz="1200" kern="1200" baseline="0" noProof="0" dirty="0" smtClean="0">
                <a:solidFill>
                  <a:schemeClr val="tx1"/>
                </a:solidFill>
                <a:effectLst/>
                <a:latin typeface="+mn-lt"/>
                <a:ea typeface="+mn-ea"/>
                <a:cs typeface="+mn-cs"/>
              </a:rPr>
              <a:t> painojakauman takia kelat tulee jakaa tasaisesti koko kuormatilaan. Kelat kuljetetaan yleensä täysin paketoituna, jolloin keskiöreikä ei ole näkyvissä</a:t>
            </a:r>
            <a:r>
              <a:rPr lang="en-GB" sz="1200" kern="1200" baseline="0" dirty="0" smtClean="0">
                <a:solidFill>
                  <a:schemeClr val="tx1"/>
                </a:solidFill>
                <a:effectLst/>
                <a:latin typeface="+mn-lt"/>
                <a:ea typeface="+mn-ea"/>
                <a:cs typeface="+mn-cs"/>
              </a:rPr>
              <a:t>. </a:t>
            </a:r>
          </a:p>
          <a:p>
            <a:r>
              <a:rPr lang="fi-FI" sz="1200" kern="1200" baseline="0" noProof="0" dirty="0" smtClean="0">
                <a:solidFill>
                  <a:schemeClr val="tx1"/>
                </a:solidFill>
                <a:effectLst/>
                <a:latin typeface="+mn-lt"/>
                <a:ea typeface="+mn-ea"/>
                <a:cs typeface="+mn-cs"/>
              </a:rPr>
              <a:t>Kelojen alapuolella pitkittäissuunnassa olevat tuet estävät keloja liukumasta eteenpäin ja taaksepäin sekä jarrutettaessa että kiihdytettäessä. Silmukkasidonta estää kaatumisen pitkittäissuunnassa.  Sidonta tarvitsee kelojen yläreunaan pitkät puulistat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Yksi </a:t>
            </a:r>
            <a:r>
              <a:rPr lang="fi-FI" sz="1200" kern="1200" noProof="0" dirty="0" err="1" smtClean="0">
                <a:solidFill>
                  <a:schemeClr val="tx1"/>
                </a:solidFill>
                <a:effectLst/>
                <a:latin typeface="+mn-lt"/>
                <a:ea typeface="+mn-ea"/>
                <a:cs typeface="+mn-cs"/>
              </a:rPr>
              <a:t>silmukkkasidontapari</a:t>
            </a:r>
            <a:r>
              <a:rPr lang="fi-FI" sz="1200" kern="1200" baseline="0" noProof="0" dirty="0" smtClean="0">
                <a:solidFill>
                  <a:schemeClr val="tx1"/>
                </a:solidFill>
                <a:effectLst/>
                <a:latin typeface="+mn-lt"/>
                <a:ea typeface="+mn-ea"/>
                <a:cs typeface="+mn-cs"/>
              </a:rPr>
              <a:t> per kela kiinnitettynä rahdinkuljetusyksikön kiinnityspisteisiin estää keloja liukumasta poikittaissuunnassa. Silmukkasidonta suunnitellaan kuljetuksen aikana muodostuvaa rasitusta varten. Tämä tarkoittaa, että esimerkiksi meritiekuljetuksen ollessa merialueella C, sidonta on vahvin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i="1" kern="1200" noProof="0" dirty="0" smtClean="0">
                <a:solidFill>
                  <a:schemeClr val="tx1"/>
                </a:solidFill>
                <a:effectLst/>
                <a:latin typeface="+mn-lt"/>
                <a:ea typeface="+mn-ea"/>
                <a:cs typeface="+mn-cs"/>
              </a:rPr>
              <a:t>Leveät kelat</a:t>
            </a:r>
            <a:r>
              <a:rPr lang="en-GB" sz="1200"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Leveät kelat voidaan</a:t>
            </a:r>
            <a:r>
              <a:rPr lang="fi-FI" sz="1200" kern="1200" baseline="0" noProof="0" dirty="0" smtClean="0">
                <a:solidFill>
                  <a:schemeClr val="tx1"/>
                </a:solidFill>
                <a:effectLst/>
                <a:latin typeface="+mn-lt"/>
                <a:ea typeface="+mn-ea"/>
                <a:cs typeface="+mn-cs"/>
              </a:rPr>
              <a:t> kuormata ja varmistaa samalla tavoin kuin kapeat kelat.  Koska leveät kelat ovat usein painavia, pitkittäissuunnassa kelojen välinen etäisyys voi olla suuri. Halkeamisriskin minimoimiseksi tuentalaudat sekä ylhäältä että alhaalta tuetaan kuormatilan lattiaan. Vaakasuuntaiset laudat ja tuet pitää naulata rahdinkuljetusyksikön lattiaan. Kaksi silmukkasidontaparia voidaan tarvita varmistamaan kelat poikittaissuunnassa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i="1" kern="1200" noProof="0" dirty="0" smtClean="0">
                <a:solidFill>
                  <a:schemeClr val="tx1"/>
                </a:solidFill>
                <a:effectLst/>
                <a:latin typeface="+mn-lt"/>
                <a:ea typeface="+mn-ea"/>
                <a:cs typeface="+mn-cs"/>
              </a:rPr>
              <a:t>Pystyssä olevat kelat , avoin keskiöreikä </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Avoimet</a:t>
            </a:r>
            <a:r>
              <a:rPr lang="fi-FI" sz="1200" kern="1200" baseline="0" noProof="0" dirty="0" smtClean="0">
                <a:solidFill>
                  <a:schemeClr val="tx1"/>
                </a:solidFill>
                <a:effectLst/>
                <a:latin typeface="+mn-lt"/>
                <a:ea typeface="+mn-ea"/>
                <a:cs typeface="+mn-cs"/>
              </a:rPr>
              <a:t> keskiöreikäiset pystyssä olevat kelat voidaan kuormata ja varmistaa samojen periaatteiden mukaan kuin täysin peitetyt kelat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Yleensä sidonta tehdään keskiöreiän kautta ketjulla tai metallivanteella. Sidontavyöt</a:t>
            </a:r>
            <a:r>
              <a:rPr lang="fi-FI" sz="1200" kern="1200" baseline="0" noProof="0" dirty="0" smtClean="0">
                <a:solidFill>
                  <a:schemeClr val="tx1"/>
                </a:solidFill>
                <a:effectLst/>
                <a:latin typeface="+mn-lt"/>
                <a:ea typeface="+mn-ea"/>
                <a:cs typeface="+mn-cs"/>
              </a:rPr>
              <a:t> vahingoittuvat helposti teräskelan terävissä reunoissa.  Sidontavöitä tulisi siten välttää tai sitten suojata ne huolellisesti</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Kaapeli</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Kaapeli</a:t>
            </a:r>
            <a:r>
              <a:rPr lang="fi-FI" sz="1200" kern="1200" baseline="0" noProof="0" dirty="0" smtClean="0">
                <a:solidFill>
                  <a:schemeClr val="tx1"/>
                </a:solidFill>
                <a:effectLst/>
                <a:latin typeface="+mn-lt"/>
                <a:ea typeface="+mn-ea"/>
                <a:cs typeface="+mn-cs"/>
              </a:rPr>
              <a:t> kuljetetaan keloissa.  Kaapelit pakataan 4 – 6 kaapelikelan yksiköihin. Vaikka kelat saattavat näyttää jäykiltä kuormauksen aikana, ne voivat käyttäytyä kuin elävät käärmeet kuljetuksen aikana.  Kelat tulisi, jos mahdollista sijoittaa riveihin keskelle kuormatilaa.  Eri rivit sidotaan yhteen lohkoittain.  Jokainen lohko varmistetaan yhdellä silmukkasidontaparilla kuorma-alustaan molemmilta puolilta ja vastapäisen kelan keskiön läpi</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Kaapelikela kuormataan tangolla varustetulla trukilla. Jos kela kuormataan perävaunuun sivulta, vaatii se toisenlaisen kiinnitysmenetelmän.</a:t>
            </a:r>
            <a:r>
              <a:rPr lang="fi-FI" sz="1200" kern="1200" baseline="0" noProof="0" dirty="0" smtClean="0">
                <a:solidFill>
                  <a:schemeClr val="tx1"/>
                </a:solidFill>
                <a:effectLst/>
                <a:latin typeface="+mn-lt"/>
                <a:ea typeface="+mn-ea"/>
                <a:cs typeface="+mn-cs"/>
              </a:rPr>
              <a:t>  Kaapelikela voidaan kuormata yksittäisinä kasoina, jolloin voidaan saavuttaa vaadittu kuormajakauma perävaunuun.  Eteenpäin ja taaksepäin liikkumisen estämiseksi lankut naulataan jokaisen kelaosaston eteen ja taakse.  Lohkot sidotaan sen jälkeen yhteen ja kiinnitetään rahdinkuljetusyksikköön. Paras tapa estää kaapelikeloja kaatumasta sivuttain on käyttää pylväitä keskellä</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Kaapelikela voidaan myös asettaa</a:t>
            </a:r>
            <a:r>
              <a:rPr lang="fi-FI" sz="1200" kern="1200" baseline="0" noProof="0" dirty="0" smtClean="0">
                <a:solidFill>
                  <a:schemeClr val="tx1"/>
                </a:solidFill>
                <a:effectLst/>
                <a:latin typeface="+mn-lt"/>
                <a:ea typeface="+mn-ea"/>
                <a:cs typeface="+mn-cs"/>
              </a:rPr>
              <a:t> kahteen riviin kuorma-alustalla.  Tässä tapauksessa tuenta-aluspuut sijoitetaan kaapelikelojen sivuille.  Silmukkasidonta estää kaatumasta poikittaissuunnassa. Takaosaan sijoitetaan puupalkki tai kiila</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perävaunun kantavuus ja leveys sallivat, kelojen lukumäärää</a:t>
            </a:r>
            <a:r>
              <a:rPr lang="fi-FI" sz="1200" kern="1200" baseline="0" noProof="0" dirty="0" smtClean="0">
                <a:solidFill>
                  <a:schemeClr val="tx1"/>
                </a:solidFill>
                <a:effectLst/>
                <a:latin typeface="+mn-lt"/>
                <a:ea typeface="+mn-ea"/>
                <a:cs typeface="+mn-cs"/>
              </a:rPr>
              <a:t> voidaan lisätä kolmeen joissakin osastoissa.  Joissakin tapauksissa kelat ovat liian leveitä kuormattavaksi kolme rinnakkain per lohko. Tässä tapauksessa kelat kuormataan seuraavaan kerrokseen eli toisen päälle. Sitten nämä kelat kiinnitetään huolellisesti alemman tason keloihin.  Lohkoihin, joissa on kaksi kerrosta silmukkasidonta kiinnitetään lisätueksi ylemmän tason keloihin</a:t>
            </a:r>
            <a:endParaRPr lang="fi-FI" sz="1200" kern="1200" noProof="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Kaapelikelat kuormataan kontteihin trukilla,</a:t>
            </a:r>
            <a:r>
              <a:rPr lang="fi-FI" sz="1200" kern="1200" baseline="0" noProof="0" dirty="0" smtClean="0">
                <a:solidFill>
                  <a:schemeClr val="tx1"/>
                </a:solidFill>
                <a:effectLst/>
                <a:latin typeface="+mn-lt"/>
                <a:ea typeface="+mn-ea"/>
                <a:cs typeface="+mn-cs"/>
              </a:rPr>
              <a:t> jossa on tanko.  Kelat kuormataan usein kahteen riviin.  20 jalan </a:t>
            </a:r>
            <a:r>
              <a:rPr lang="fi-FI" sz="1200" kern="1200" baseline="0" noProof="0" dirty="0" err="1" smtClean="0">
                <a:solidFill>
                  <a:schemeClr val="tx1"/>
                </a:solidFill>
                <a:effectLst/>
                <a:latin typeface="+mn-lt"/>
                <a:ea typeface="+mn-ea"/>
                <a:cs typeface="+mn-cs"/>
              </a:rPr>
              <a:t>konttissa</a:t>
            </a:r>
            <a:r>
              <a:rPr lang="fi-FI" sz="1200" kern="1200" baseline="0" noProof="0" dirty="0" smtClean="0">
                <a:solidFill>
                  <a:schemeClr val="tx1"/>
                </a:solidFill>
                <a:effectLst/>
                <a:latin typeface="+mn-lt"/>
                <a:ea typeface="+mn-ea"/>
                <a:cs typeface="+mn-cs"/>
              </a:rPr>
              <a:t> kuorma täyttää usein koko lattian ja ainut varmistus, joka tulee tehdä, on estää keloja nojaamasta ovia vasten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40 jalan</a:t>
            </a:r>
            <a:r>
              <a:rPr lang="fi-FI" sz="1200" kern="1200" baseline="0" noProof="0" dirty="0" smtClean="0">
                <a:solidFill>
                  <a:schemeClr val="tx1"/>
                </a:solidFill>
                <a:effectLst/>
                <a:latin typeface="+mn-lt"/>
                <a:ea typeface="+mn-ea"/>
                <a:cs typeface="+mn-cs"/>
              </a:rPr>
              <a:t> kontissa on suurempi tilavuus per kapasiteetti –suhde kuin 20 jalan kontissa.  Tästä syystä muodostuu tyhjää tilaa, jota ei voi käyttää.  Vaihtoehtoinen kuormaustapa, joka täyttää kontin koko pituuden, on yksirivinen tai kaksirivinen kuorma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Yksittäin</a:t>
            </a:r>
            <a:r>
              <a:rPr lang="fi-FI" sz="1200" kern="1200" baseline="0" noProof="0" dirty="0" smtClean="0">
                <a:solidFill>
                  <a:schemeClr val="tx1"/>
                </a:solidFill>
                <a:effectLst/>
                <a:latin typeface="+mn-lt"/>
                <a:ea typeface="+mn-ea"/>
                <a:cs typeface="+mn-cs"/>
              </a:rPr>
              <a:t> kuormatut</a:t>
            </a:r>
            <a:r>
              <a:rPr lang="fi-FI" sz="1200" kern="1200" noProof="0" dirty="0" smtClean="0">
                <a:solidFill>
                  <a:schemeClr val="tx1"/>
                </a:solidFill>
                <a:effectLst/>
                <a:latin typeface="+mn-lt"/>
                <a:ea typeface="+mn-ea"/>
                <a:cs typeface="+mn-cs"/>
              </a:rPr>
              <a:t> kelat</a:t>
            </a:r>
            <a:r>
              <a:rPr lang="fi-FI" sz="1200" kern="1200" baseline="0" noProof="0" dirty="0" smtClean="0">
                <a:solidFill>
                  <a:schemeClr val="tx1"/>
                </a:solidFill>
                <a:effectLst/>
                <a:latin typeface="+mn-lt"/>
                <a:ea typeface="+mn-ea"/>
                <a:cs typeface="+mn-cs"/>
              </a:rPr>
              <a:t> voidaan varmistaa sivusuunnassa sitomalla kelat vahvalla teräsnauhalla kelojen keskiöreiän läpi. Jos kelat kuormataan yksittäin, silloin käytetään lujaa lankkua keloihin, jotka ovat kuormatilan etuosassa ja takaosassa.  Sitominen estää myös keloja nojaamasta ovia vasten</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Metalli-</a:t>
            </a:r>
            <a:r>
              <a:rPr lang="fi-FI" sz="1200" b="1" i="1" kern="1200" baseline="0" noProof="0" dirty="0" smtClean="0">
                <a:solidFill>
                  <a:schemeClr val="tx1"/>
                </a:solidFill>
                <a:effectLst/>
                <a:latin typeface="+mn-lt"/>
                <a:ea typeface="+mn-ea"/>
                <a:cs typeface="+mn-cs"/>
              </a:rPr>
              <a:t> ja terästangot</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Metalli- ja terästankojen</a:t>
            </a:r>
            <a:r>
              <a:rPr lang="fi-FI" sz="1200" kern="1200" baseline="0" noProof="0" dirty="0" smtClean="0">
                <a:solidFill>
                  <a:schemeClr val="tx1"/>
                </a:solidFill>
                <a:effectLst/>
                <a:latin typeface="+mn-lt"/>
                <a:ea typeface="+mn-ea"/>
                <a:cs typeface="+mn-cs"/>
              </a:rPr>
              <a:t> kuormanvarmistuksessa tangot täytyy ensin lajitella pituuden mukaan ja tukea lujalla </a:t>
            </a:r>
            <a:r>
              <a:rPr lang="fi-FI" sz="1200" kern="1200" baseline="0" noProof="0" dirty="0" err="1" smtClean="0">
                <a:solidFill>
                  <a:schemeClr val="tx1"/>
                </a:solidFill>
                <a:effectLst/>
                <a:latin typeface="+mn-lt"/>
                <a:ea typeface="+mn-ea"/>
                <a:cs typeface="+mn-cs"/>
              </a:rPr>
              <a:t>H-estimellä</a:t>
            </a:r>
            <a:r>
              <a:rPr lang="fi-FI" sz="1200" kern="1200" baseline="0" noProof="0" dirty="0" smtClean="0">
                <a:solidFill>
                  <a:schemeClr val="tx1"/>
                </a:solidFill>
                <a:effectLst/>
                <a:latin typeface="+mn-lt"/>
                <a:ea typeface="+mn-ea"/>
                <a:cs typeface="+mn-cs"/>
              </a:rPr>
              <a:t> sekä eteenpäin että taaksepäin.  Silmukkasidonnalla vähennetään sylinterimäisten tankojen paineen muodostus sivuseiniin.  Jos neliönmuotoisia tankoja kuljetetaan sylinterimäisten tankojen kanssa, paras paikka neliönmuotoisille tangoille on sivuseinien vieressä</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b="0" i="0" kern="1200" dirty="0" smtClean="0">
              <a:solidFill>
                <a:schemeClr val="tx1"/>
              </a:solidFill>
              <a:effectLst/>
              <a:latin typeface="+mn-lt"/>
              <a:ea typeface="+mn-ea"/>
              <a:cs typeface="+mn-cs"/>
            </a:endParaRPr>
          </a:p>
          <a:p>
            <a:r>
              <a:rPr lang="fi-FI" sz="1200" b="1" i="0" kern="1200" noProof="0" dirty="0" smtClean="0">
                <a:solidFill>
                  <a:schemeClr val="tx1"/>
                </a:solidFill>
                <a:effectLst/>
                <a:latin typeface="+mn-lt"/>
                <a:ea typeface="+mn-ea"/>
                <a:cs typeface="+mn-cs"/>
              </a:rPr>
              <a:t>Teräs</a:t>
            </a:r>
            <a:r>
              <a:rPr lang="fi-FI" sz="1200" b="1" i="0" kern="1200" baseline="0" noProof="0" dirty="0" smtClean="0">
                <a:solidFill>
                  <a:schemeClr val="tx1"/>
                </a:solidFill>
                <a:effectLst/>
                <a:latin typeface="+mn-lt"/>
                <a:ea typeface="+mn-ea"/>
                <a:cs typeface="+mn-cs"/>
              </a:rPr>
              <a:t>levyt</a:t>
            </a:r>
            <a:endParaRPr lang="fi-FI" sz="1200" b="1"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Teräslevyt</a:t>
            </a:r>
            <a:r>
              <a:rPr lang="fi-FI" sz="1200" kern="1200" baseline="0" noProof="0" dirty="0" smtClean="0">
                <a:solidFill>
                  <a:schemeClr val="tx1"/>
                </a:solidFill>
                <a:effectLst/>
                <a:latin typeface="+mn-lt"/>
                <a:ea typeface="+mn-ea"/>
                <a:cs typeface="+mn-cs"/>
              </a:rPr>
              <a:t> ovat yleinen kuljetushyödyke ja vaatii paljon kuormanvarmistusta, koska kitka on varsin alhainen vaikka teräslevypaketti on painava</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fi-FI" sz="1200" kern="1200" baseline="0" noProof="0" dirty="0" smtClean="0">
                <a:solidFill>
                  <a:schemeClr val="tx1"/>
                </a:solidFill>
                <a:effectLst/>
                <a:latin typeface="+mn-lt"/>
                <a:ea typeface="+mn-ea"/>
                <a:cs typeface="+mn-cs"/>
              </a:rPr>
              <a:t>Varmistaaksemme, että teräslevyt kestävät pitkittäissuuntaiset voimat, jotka muodostuvat jarrutuksessa tai kiihdytyksessä, tarvitaan </a:t>
            </a:r>
            <a:r>
              <a:rPr lang="fi-FI" sz="1200" kern="1200" baseline="0" noProof="0" dirty="0" err="1" smtClean="0">
                <a:solidFill>
                  <a:schemeClr val="tx1"/>
                </a:solidFill>
                <a:effectLst/>
                <a:latin typeface="+mn-lt"/>
                <a:ea typeface="+mn-ea"/>
                <a:cs typeface="+mn-cs"/>
              </a:rPr>
              <a:t>H-estimiä</a:t>
            </a:r>
            <a:r>
              <a:rPr lang="fi-FI" sz="1200" kern="1200" baseline="0" noProof="0" dirty="0" smtClean="0">
                <a:solidFill>
                  <a:schemeClr val="tx1"/>
                </a:solidFill>
                <a:effectLst/>
                <a:latin typeface="+mn-lt"/>
                <a:ea typeface="+mn-ea"/>
                <a:cs typeface="+mn-cs"/>
              </a:rPr>
              <a:t> tueksi tai teräsnauhalla tai ketjulla toteutettu valjassidonta taaksepäin ja eteenpäin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Poikittaissuunnassa</a:t>
            </a:r>
            <a:r>
              <a:rPr lang="fi-FI" sz="1200" kern="1200" baseline="0" noProof="0" dirty="0" smtClean="0">
                <a:solidFill>
                  <a:schemeClr val="tx1"/>
                </a:solidFill>
                <a:effectLst/>
                <a:latin typeface="+mn-lt"/>
                <a:ea typeface="+mn-ea"/>
                <a:cs typeface="+mn-cs"/>
              </a:rPr>
              <a:t> teräslevyt varmistetaan teräsnauhalla tai ketjulla toteutetulla silmukkasidonnalla. Jos levyt ovat leveämpiä kuin rahdinkuljetusyksikkö, suoraa sidontaa voi ehkä käyttää. Jos käytetään ylitsesidontaa, sidontavöiden lukumäärää täytyy lisätä</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merikuljetusta</a:t>
            </a:r>
            <a:r>
              <a:rPr lang="fi-FI" sz="1200" kern="1200" baseline="0" noProof="0" dirty="0" smtClean="0">
                <a:solidFill>
                  <a:schemeClr val="tx1"/>
                </a:solidFill>
                <a:effectLst/>
                <a:latin typeface="+mn-lt"/>
                <a:ea typeface="+mn-ea"/>
                <a:cs typeface="+mn-cs"/>
              </a:rPr>
              <a:t> varten</a:t>
            </a:r>
            <a:r>
              <a:rPr lang="fi-FI" sz="1200" kern="1200" noProof="0" dirty="0" smtClean="0">
                <a:solidFill>
                  <a:schemeClr val="tx1"/>
                </a:solidFill>
                <a:effectLst/>
                <a:latin typeface="+mn-lt"/>
                <a:ea typeface="+mn-ea"/>
                <a:cs typeface="+mn-cs"/>
              </a:rPr>
              <a:t> raskaat metallilevyt kiinnitetään</a:t>
            </a:r>
            <a:r>
              <a:rPr lang="fi-FI" sz="1200" kern="1200" baseline="0" noProof="0" dirty="0" smtClean="0">
                <a:solidFill>
                  <a:schemeClr val="tx1"/>
                </a:solidFill>
                <a:effectLst/>
                <a:latin typeface="+mn-lt"/>
                <a:ea typeface="+mn-ea"/>
                <a:cs typeface="+mn-cs"/>
              </a:rPr>
              <a:t> vahvalla teräsnauhalla tai ketjulla, vaihtoehtoisesti pylväillä estämään kuorman liukuminen poikittaissuunnassa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Erikoisteräslevyjä</a:t>
            </a:r>
            <a:r>
              <a:rPr lang="fi-FI" sz="1200" kern="1200" baseline="0" noProof="0" dirty="0" smtClean="0">
                <a:solidFill>
                  <a:schemeClr val="tx1"/>
                </a:solidFill>
                <a:effectLst/>
                <a:latin typeface="+mn-lt"/>
                <a:ea typeface="+mn-ea"/>
                <a:cs typeface="+mn-cs"/>
              </a:rPr>
              <a:t> kuljetetaan paljon häkeissä ja laatikoissa.  Näiden yksiköiden kuormanvarmistus toteutetaan silmukkasidonnalla ja kitkamatolla, jolloin saadaan hyvä varmistus poikittaissuuntaisia voimia vastaan. Pitkittäissuunnan voimia vastaan käytetään </a:t>
            </a:r>
            <a:r>
              <a:rPr lang="fi-FI" sz="1200" kern="1200" baseline="0" noProof="0" dirty="0" err="1" smtClean="0">
                <a:solidFill>
                  <a:schemeClr val="tx1"/>
                </a:solidFill>
                <a:effectLst/>
                <a:latin typeface="+mn-lt"/>
                <a:ea typeface="+mn-ea"/>
                <a:cs typeface="+mn-cs"/>
              </a:rPr>
              <a:t>estimiä</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31</a:t>
            </a:fld>
            <a:endParaRPr lang="en-US"/>
          </a:p>
        </p:txBody>
      </p:sp>
    </p:spTree>
    <p:extLst>
      <p:ext uri="{BB962C8B-B14F-4D97-AF65-F5344CB8AC3E}">
        <p14:creationId xmlns:p14="http://schemas.microsoft.com/office/powerpoint/2010/main" val="3033343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85000" lnSpcReduction="20000"/>
          </a:bodyPr>
          <a:lstStyle/>
          <a:p>
            <a:pPr eaLnBrk="1" hangingPunct="1">
              <a:spcBef>
                <a:spcPct val="0"/>
              </a:spcBef>
            </a:pPr>
            <a:r>
              <a:rPr lang="en-US" sz="1200" b="1" dirty="0" err="1" smtClean="0"/>
              <a:t>Kuormanvarmistus</a:t>
            </a:r>
            <a:r>
              <a:rPr lang="en-US" sz="1200" b="1" baseline="0" dirty="0" smtClean="0"/>
              <a:t> </a:t>
            </a:r>
            <a:r>
              <a:rPr lang="en-US" sz="1200" b="1" baseline="0" dirty="0" err="1" smtClean="0"/>
              <a:t>meritiekuljetuksissa</a:t>
            </a:r>
            <a:endParaRPr lang="en-US" sz="1200" b="1" dirty="0" smtClean="0"/>
          </a:p>
          <a:p>
            <a:pPr eaLnBrk="1" hangingPunct="1">
              <a:spcBef>
                <a:spcPct val="0"/>
              </a:spcBef>
            </a:pPr>
            <a:endParaRPr lang="en-US" dirty="0" smtClean="0"/>
          </a:p>
          <a:p>
            <a:pPr eaLnBrk="1" hangingPunct="1">
              <a:spcBef>
                <a:spcPct val="0"/>
              </a:spcBef>
            </a:pPr>
            <a:r>
              <a:rPr lang="en-US" b="1" dirty="0" err="1" smtClean="0"/>
              <a:t>Sahatavaran</a:t>
            </a:r>
            <a:r>
              <a:rPr lang="en-US" b="1" dirty="0" smtClean="0"/>
              <a:t> </a:t>
            </a:r>
            <a:r>
              <a:rPr lang="en-US" b="1" dirty="0" err="1" smtClean="0"/>
              <a:t>ja</a:t>
            </a:r>
            <a:r>
              <a:rPr lang="en-US" b="1" dirty="0" smtClean="0"/>
              <a:t> </a:t>
            </a:r>
            <a:r>
              <a:rPr lang="en-US" b="1" dirty="0" err="1" smtClean="0"/>
              <a:t>pyöreän</a:t>
            </a:r>
            <a:r>
              <a:rPr lang="en-US" b="1" dirty="0" smtClean="0"/>
              <a:t> </a:t>
            </a:r>
            <a:r>
              <a:rPr lang="en-US" b="1" dirty="0" err="1" smtClean="0"/>
              <a:t>puun</a:t>
            </a:r>
            <a:r>
              <a:rPr lang="en-US" b="1" dirty="0" smtClean="0"/>
              <a:t> </a:t>
            </a:r>
            <a:r>
              <a:rPr lang="en-US" b="1" dirty="0" err="1" smtClean="0"/>
              <a:t>kuormanvarmistus</a:t>
            </a:r>
            <a:endParaRPr lang="en-US" b="1" dirty="0" smtClean="0"/>
          </a:p>
          <a:p>
            <a:pPr eaLnBrk="1" hangingPunct="1">
              <a:spcBef>
                <a:spcPct val="0"/>
              </a:spcBef>
            </a:pPr>
            <a:endParaRPr lang="en-US" sz="1200" b="1" dirty="0" smtClean="0"/>
          </a:p>
          <a:p>
            <a:pPr eaLnBrk="1" hangingPunct="1">
              <a:spcBef>
                <a:spcPct val="0"/>
              </a:spcBef>
            </a:pPr>
            <a:endParaRPr lang="en-US" sz="1200" b="1"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Sahattuja</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höylätty</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puu</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Nykyisin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sahatavara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kuljetetaan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paketoituna</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Paketit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tasapituisesta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sahatavarasta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eripituisesta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sahatavarasta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jolloin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muodostuu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liuhuvaksi</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molempia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paketteja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samaan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rahdinkuljetusyksikköön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tasapituinen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sahatavara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alimmaksi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tasoksi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jolloin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aikaan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tiivis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vakaa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ensimmäinen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kerros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Samalla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menettelyllä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autetaan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saamaan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painopiste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mahdollisimman</a:t>
            </a:r>
            <a:r>
              <a:rPr lang="en-GB" sz="1200" kern="1200" baseline="0" dirty="0" smtClean="0">
                <a:solidFill>
                  <a:schemeClr val="tx1"/>
                </a:solidFill>
                <a:effectLst/>
                <a:latin typeface="+mn-lt"/>
                <a:ea typeface="+mn-ea"/>
                <a:cs typeface="+mn-cs"/>
              </a:rPr>
              <a:t> alas.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täytyy</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keskuspylväillä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ylitsesidonnalla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Pitkittäissuunnassa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varmistetaan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tukemalla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etuseinään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Vakaat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paketit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kiinnittää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keskuspylväitä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varmistus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tehdään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asettamalla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pitkät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tukevat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tasojen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Pyöreä</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puu</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Pyöreän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kuljetus</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Sijoita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aina</a:t>
            </a:r>
            <a:r>
              <a:rPr lang="en-GB" sz="1200" kern="1200" baseline="0" dirty="0" smtClean="0">
                <a:solidFill>
                  <a:schemeClr val="tx1"/>
                </a:solidFill>
                <a:effectLst/>
                <a:latin typeface="+mn-lt"/>
                <a:ea typeface="+mn-ea"/>
                <a:cs typeface="+mn-cs"/>
              </a:rPr>
              <a:t> kun </a:t>
            </a:r>
            <a:r>
              <a:rPr lang="en-GB" sz="1200" kern="1200" baseline="0" dirty="0" err="1" smtClean="0">
                <a:solidFill>
                  <a:schemeClr val="tx1"/>
                </a:solidFill>
                <a:effectLst/>
                <a:latin typeface="+mn-lt"/>
                <a:ea typeface="+mn-ea"/>
                <a:cs typeface="+mn-cs"/>
              </a:rPr>
              <a:t>mahdollista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etupäätyä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vastaavaa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tukea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poikittaissuunnassa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pylväisiin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ulottua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pylvään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Käytä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sidontaketjua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Pyöreää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puuta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ei</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suositella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kuormattavaksi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poikittain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Pitkittäin</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turvallinen</a:t>
            </a:r>
            <a:r>
              <a:rPr lang="en-GB" sz="1200" kern="1200" baseline="0" dirty="0" smtClean="0">
                <a:solidFill>
                  <a:schemeClr val="tx1"/>
                </a:solidFill>
                <a:effectLst/>
                <a:latin typeface="+mn-lt"/>
                <a:ea typeface="+mn-ea"/>
                <a:cs typeface="+mn-cs"/>
              </a:rPr>
              <a:t> tapa.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Tarkista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sidonta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ennen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ajat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metsätieltä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julkiselle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tielle</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en-GB" sz="1200" kern="1200" dirty="0" err="1" smtClean="0">
                <a:solidFill>
                  <a:schemeClr val="tx1"/>
                </a:solidFill>
                <a:effectLst/>
                <a:latin typeface="+mn-lt"/>
                <a:ea typeface="+mn-ea"/>
                <a:cs typeface="+mn-cs"/>
              </a:rPr>
              <a:t>Tarkista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säännöllisesti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kuljetuksen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aikana</a:t>
            </a:r>
            <a:r>
              <a:rPr lang="en-GB" sz="1200" kern="1200" baseline="0" dirty="0" smtClean="0">
                <a:solidFill>
                  <a:schemeClr val="tx1"/>
                </a:solidFill>
                <a:effectLst/>
                <a:latin typeface="+mn-lt"/>
                <a:ea typeface="+mn-ea"/>
                <a:cs typeface="+mn-cs"/>
              </a:rPr>
              <a:t>. </a:t>
            </a:r>
          </a:p>
          <a:p>
            <a:pPr marL="0" indent="0">
              <a:buFontTx/>
              <a:buNone/>
            </a:pP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Pyöreä</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puu</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pinottuna</a:t>
            </a:r>
            <a:r>
              <a:rPr lang="en-GB" sz="1200" b="1" i="1" kern="1200" baseline="0" dirty="0" smtClean="0">
                <a:solidFill>
                  <a:schemeClr val="tx1"/>
                </a:solidFill>
                <a:effectLst/>
                <a:latin typeface="+mn-lt"/>
                <a:ea typeface="+mn-ea"/>
                <a:cs typeface="+mn-cs"/>
              </a:rPr>
              <a:t> </a:t>
            </a:r>
            <a:r>
              <a:rPr lang="en-GB" sz="1200" b="1" i="1" kern="1200" baseline="0" dirty="0" err="1" smtClean="0">
                <a:solidFill>
                  <a:schemeClr val="tx1"/>
                </a:solidFill>
                <a:effectLst/>
                <a:latin typeface="+mn-lt"/>
                <a:ea typeface="+mn-ea"/>
                <a:cs typeface="+mn-cs"/>
              </a:rPr>
              <a:t>pitkittäissuuntaan</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Jokaisen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puunrungon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ulottua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vähintään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kahteen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pylvääseen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Lyhyetä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puunrungot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sijoittaa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keskelle</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korkeus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pylväiden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korkeutta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tulee</a:t>
            </a:r>
            <a:r>
              <a:rPr lang="en-GB" sz="1200" kern="1200" dirty="0" smtClean="0">
                <a:solidFill>
                  <a:schemeClr val="tx1"/>
                </a:solidFill>
                <a:effectLst/>
                <a:latin typeface="+mn-lt"/>
                <a:ea typeface="+mn-ea"/>
                <a:cs typeface="+mn-cs"/>
              </a:rPr>
              <a:t> olla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korkeampi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keskeltä</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Jokainen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kuormalohko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puunrungon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pituus</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alle</a:t>
            </a:r>
            <a:r>
              <a:rPr lang="en-GB" sz="1200" kern="1200" baseline="0" dirty="0" smtClean="0">
                <a:solidFill>
                  <a:schemeClr val="tx1"/>
                </a:solidFill>
                <a:effectLst/>
                <a:latin typeface="+mn-lt"/>
                <a:ea typeface="+mn-ea"/>
                <a:cs typeface="+mn-cs"/>
              </a:rPr>
              <a:t> 3,3 m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jossa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kuori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sitoa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vähintään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yhdellä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ylitsesidonnalla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Yli</a:t>
            </a:r>
            <a:r>
              <a:rPr lang="en-GB" sz="1200" kern="1200" dirty="0" smtClean="0">
                <a:solidFill>
                  <a:schemeClr val="tx1"/>
                </a:solidFill>
                <a:effectLst/>
                <a:latin typeface="+mn-lt"/>
                <a:ea typeface="+mn-ea"/>
                <a:cs typeface="+mn-cs"/>
              </a:rPr>
              <a:t> 3.3 </a:t>
            </a:r>
            <a:r>
              <a:rPr lang="en-GB" sz="1200" kern="1200" dirty="0" err="1" smtClean="0">
                <a:solidFill>
                  <a:schemeClr val="tx1"/>
                </a:solidFill>
                <a:effectLst/>
                <a:latin typeface="+mn-lt"/>
                <a:ea typeface="+mn-ea"/>
                <a:cs typeface="+mn-cs"/>
              </a:rPr>
              <a:t>metrin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kuormalohko</a:t>
            </a:r>
            <a:r>
              <a:rPr lang="en-GB" sz="1200" kern="1200" dirty="0" smtClean="0">
                <a:solidFill>
                  <a:schemeClr val="tx1"/>
                </a:solidFill>
                <a:effectLst/>
                <a:latin typeface="+mn-lt"/>
                <a:ea typeface="+mn-ea"/>
                <a:cs typeface="+mn-cs"/>
              </a:rPr>
              <a: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ei</a:t>
            </a:r>
            <a:r>
              <a:rPr lang="en-GB" sz="1200" kern="1200" baseline="0" dirty="0" smtClean="0">
                <a:solidFill>
                  <a:schemeClr val="tx1"/>
                </a:solidFill>
                <a:effectLst/>
                <a:latin typeface="+mn-lt"/>
                <a:ea typeface="+mn-ea"/>
                <a:cs typeface="+mn-cs"/>
              </a:rPr>
              <a:t> ole </a:t>
            </a:r>
            <a:r>
              <a:rPr lang="en-GB" sz="1200" kern="1200" baseline="0" dirty="0" err="1" smtClean="0">
                <a:solidFill>
                  <a:schemeClr val="tx1"/>
                </a:solidFill>
                <a:effectLst/>
                <a:latin typeface="+mn-lt"/>
                <a:ea typeface="+mn-ea"/>
                <a:cs typeface="+mn-cs"/>
              </a:rPr>
              <a:t>kuorta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sitoa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vähintään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kahdella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ylitsesidonnalla</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32</a:t>
            </a:fld>
            <a:endParaRPr lang="en-US"/>
          </a:p>
        </p:txBody>
      </p:sp>
    </p:spTree>
    <p:extLst>
      <p:ext uri="{BB962C8B-B14F-4D97-AF65-F5344CB8AC3E}">
        <p14:creationId xmlns:p14="http://schemas.microsoft.com/office/powerpoint/2010/main" val="1341465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xfrm>
            <a:off x="679451" y="4717417"/>
            <a:ext cx="5454104" cy="3200611"/>
          </a:xfrm>
          <a:noFill/>
        </p:spPr>
        <p:txBody>
          <a:bodyPr wrap="square" numCol="1" anchor="t" anchorCtr="0" compatLnSpc="1">
            <a:prstTxWarp prst="textNoShape">
              <a:avLst/>
            </a:prstTxWarp>
            <a:normAutofit fontScale="25000" lnSpcReduction="20000"/>
          </a:bodyPr>
          <a:lstStyle/>
          <a:p>
            <a:pPr eaLnBrk="1" hangingPunct="1">
              <a:spcBef>
                <a:spcPct val="0"/>
              </a:spcBef>
            </a:pPr>
            <a:r>
              <a:rPr lang="fi-FI" sz="4800" b="1" noProof="0" dirty="0" smtClean="0"/>
              <a:t>Kuormanvarmistus</a:t>
            </a:r>
            <a:r>
              <a:rPr lang="fi-FI" sz="4800" b="1" baseline="0" noProof="0" dirty="0" smtClean="0"/>
              <a:t> meritiekuljetuksissa</a:t>
            </a:r>
            <a:endParaRPr lang="fi-FI" sz="4800" b="1" noProof="0" dirty="0" smtClean="0"/>
          </a:p>
          <a:p>
            <a:pPr eaLnBrk="1" hangingPunct="1">
              <a:spcBef>
                <a:spcPct val="0"/>
              </a:spcBef>
            </a:pPr>
            <a:endParaRPr lang="en-US" sz="4800" dirty="0" smtClean="0"/>
          </a:p>
          <a:p>
            <a:r>
              <a:rPr lang="fi-FI" sz="1200" b="1" i="1" kern="1200" noProof="0" dirty="0" smtClean="0">
                <a:solidFill>
                  <a:schemeClr val="tx1"/>
                </a:solidFill>
                <a:effectLst/>
                <a:latin typeface="+mn-lt"/>
                <a:ea typeface="+mn-ea"/>
                <a:cs typeface="+mn-cs"/>
              </a:rPr>
              <a:t>Sellupaalien</a:t>
            </a:r>
            <a:r>
              <a:rPr lang="fi-FI" sz="1200" b="1" i="1" kern="1200" baseline="0" noProof="0" dirty="0" smtClean="0">
                <a:solidFill>
                  <a:schemeClr val="tx1"/>
                </a:solidFill>
                <a:effectLst/>
                <a:latin typeface="+mn-lt"/>
                <a:ea typeface="+mn-ea"/>
                <a:cs typeface="+mn-cs"/>
              </a:rPr>
              <a:t> ja paperin kuormanvarmistus</a:t>
            </a:r>
            <a:r>
              <a:rPr lang="en-GB" sz="1200" b="1" i="1"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Paperituotteet ovat merkittävä tuoteryhmä kuljetuksissa.</a:t>
            </a:r>
            <a:r>
              <a:rPr lang="fi-FI" sz="1200" kern="1200" baseline="0" noProof="0" dirty="0" smtClean="0">
                <a:solidFill>
                  <a:schemeClr val="tx1"/>
                </a:solidFill>
                <a:effectLst/>
                <a:latin typeface="+mn-lt"/>
                <a:ea typeface="+mn-ea"/>
                <a:cs typeface="+mn-cs"/>
              </a:rPr>
              <a:t>  Metsäteollisuuden organisaatiot kuljettavat niitä  meritse ja rautateitse joko konventionaalisella eli perinteisellä tavalla tai rahdinkuljetusyksikössä, yleensä kontissa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Paperirulla</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Paperirullan</a:t>
            </a:r>
            <a:r>
              <a:rPr lang="fi-FI" sz="1200" kern="1200" baseline="0" noProof="0" dirty="0" smtClean="0">
                <a:solidFill>
                  <a:schemeClr val="tx1"/>
                </a:solidFill>
                <a:effectLst/>
                <a:latin typeface="+mn-lt"/>
                <a:ea typeface="+mn-ea"/>
                <a:cs typeface="+mn-cs"/>
              </a:rPr>
              <a:t> kuljetuksessa tavallisesti seuraavat parametrit ovat kiinnostuksen kohteena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Paino: normaalisti</a:t>
            </a:r>
            <a:r>
              <a:rPr lang="fi-FI" sz="1200" kern="1200" baseline="0" noProof="0" dirty="0" smtClean="0">
                <a:solidFill>
                  <a:schemeClr val="tx1"/>
                </a:solidFill>
                <a:effectLst/>
                <a:latin typeface="+mn-lt"/>
                <a:ea typeface="+mn-ea"/>
                <a:cs typeface="+mn-cs"/>
              </a:rPr>
              <a:t> ei ylitä </a:t>
            </a:r>
            <a:r>
              <a:rPr lang="fi-FI" sz="1200" kern="1200" noProof="0" dirty="0" smtClean="0">
                <a:solidFill>
                  <a:schemeClr val="tx1"/>
                </a:solidFill>
                <a:effectLst/>
                <a:latin typeface="+mn-lt"/>
                <a:ea typeface="+mn-ea"/>
                <a:cs typeface="+mn-cs"/>
              </a:rPr>
              <a:t>5 tonnia</a:t>
            </a:r>
          </a:p>
          <a:p>
            <a:r>
              <a:rPr lang="fi-FI" sz="1200" kern="1200" noProof="0" dirty="0" smtClean="0">
                <a:solidFill>
                  <a:schemeClr val="tx1"/>
                </a:solidFill>
                <a:effectLst/>
                <a:latin typeface="+mn-lt"/>
                <a:ea typeface="+mn-ea"/>
                <a:cs typeface="+mn-cs"/>
              </a:rPr>
              <a:t>Halkaisija: normaalisti</a:t>
            </a:r>
            <a:r>
              <a:rPr lang="fi-FI" sz="1200" kern="1200" baseline="0" noProof="0" dirty="0" smtClean="0">
                <a:solidFill>
                  <a:schemeClr val="tx1"/>
                </a:solidFill>
                <a:effectLst/>
                <a:latin typeface="+mn-lt"/>
                <a:ea typeface="+mn-ea"/>
                <a:cs typeface="+mn-cs"/>
              </a:rPr>
              <a:t> ei ylitä </a:t>
            </a:r>
            <a:r>
              <a:rPr lang="fi-FI" sz="1200" kern="1200" noProof="0" dirty="0" smtClean="0">
                <a:solidFill>
                  <a:schemeClr val="tx1"/>
                </a:solidFill>
                <a:effectLst/>
                <a:latin typeface="+mn-lt"/>
                <a:ea typeface="+mn-ea"/>
                <a:cs typeface="+mn-cs"/>
              </a:rPr>
              <a:t>2 metriä</a:t>
            </a:r>
          </a:p>
          <a:p>
            <a:r>
              <a:rPr lang="fi-FI" sz="1200" kern="1200" noProof="0" dirty="0" smtClean="0">
                <a:solidFill>
                  <a:schemeClr val="tx1"/>
                </a:solidFill>
                <a:effectLst/>
                <a:latin typeface="+mn-lt"/>
                <a:ea typeface="+mn-ea"/>
                <a:cs typeface="+mn-cs"/>
              </a:rPr>
              <a:t>Leveys: normaalisti</a:t>
            </a:r>
            <a:r>
              <a:rPr lang="fi-FI" sz="1200" kern="1200" baseline="0" noProof="0" dirty="0" smtClean="0">
                <a:solidFill>
                  <a:schemeClr val="tx1"/>
                </a:solidFill>
                <a:effectLst/>
                <a:latin typeface="+mn-lt"/>
                <a:ea typeface="+mn-ea"/>
                <a:cs typeface="+mn-cs"/>
              </a:rPr>
              <a:t> ei ylitä </a:t>
            </a:r>
            <a:r>
              <a:rPr lang="fi-FI" sz="1200" kern="1200" noProof="0" dirty="0" smtClean="0">
                <a:solidFill>
                  <a:schemeClr val="tx1"/>
                </a:solidFill>
                <a:effectLst/>
                <a:latin typeface="+mn-lt"/>
                <a:ea typeface="+mn-ea"/>
                <a:cs typeface="+mn-cs"/>
              </a:rPr>
              <a:t>3 metriä</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Paperirullat voidaan kuljettaa vaaka-asennossa, jolloin rullan kylki on lattiaa vasten tai pystyasennossa, jolloin</a:t>
            </a:r>
            <a:r>
              <a:rPr lang="fi-FI" sz="1200" kern="1200" baseline="0" noProof="0" dirty="0" smtClean="0">
                <a:solidFill>
                  <a:schemeClr val="tx1"/>
                </a:solidFill>
                <a:effectLst/>
                <a:latin typeface="+mn-lt"/>
                <a:ea typeface="+mn-ea"/>
                <a:cs typeface="+mn-cs"/>
              </a:rPr>
              <a:t> rullan pääty on lattiaa vasten. Pystyasennossa kuljetettaessa vahinkoriskit ovat vähäiset. Jos asiakkaalla ei ole mahdollisuutta käsitellä paperirullaa pystyasennossa käsittelylaitteen puuttuessa, silloin paperirulla kuljetetaan vaaka-asennossa.</a:t>
            </a:r>
            <a:r>
              <a:rPr lang="en-GB" sz="1200" kern="1200" baseline="0" dirty="0" smtClean="0">
                <a:solidFill>
                  <a:schemeClr val="tx1"/>
                </a:solidFill>
                <a:effectLst/>
                <a:latin typeface="+mn-lt"/>
                <a:ea typeface="+mn-ea"/>
                <a:cs typeface="+mn-cs"/>
              </a:rPr>
              <a:t> </a:t>
            </a: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Lavalla oleva paperiarkki </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Paperiarkit pakataan lavalle</a:t>
            </a:r>
            <a:r>
              <a:rPr lang="fi-FI" sz="1200" kern="1200" baseline="0" noProof="0" dirty="0" smtClean="0">
                <a:solidFill>
                  <a:schemeClr val="tx1"/>
                </a:solidFill>
                <a:effectLst/>
                <a:latin typeface="+mn-lt"/>
                <a:ea typeface="+mn-ea"/>
                <a:cs typeface="+mn-cs"/>
              </a:rPr>
              <a:t>, jolloin materiaalinkäsittely helpottuu. Paperiarkit sidotaan lavalla kutistemuovilla tai sidontavälineillä. Lava voidaan päällystää kannella suojaamaan paketin päällä olevaa paperia, kun lavat pinotaan päällekkäin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Paperiarkit</a:t>
            </a:r>
            <a:r>
              <a:rPr lang="fi-FI" sz="1200" kern="1200" baseline="0" noProof="0" dirty="0" smtClean="0">
                <a:solidFill>
                  <a:schemeClr val="tx1"/>
                </a:solidFill>
                <a:effectLst/>
                <a:latin typeface="+mn-lt"/>
                <a:ea typeface="+mn-ea"/>
                <a:cs typeface="+mn-cs"/>
              </a:rPr>
              <a:t> valmistetaan asiakkaan vaatimusten mukaan.  Arkkikokoja on lukematon määrä. Siksi lavatkin voidaan räätälöidä paperiarkin mukaan.  Paperitehtaat pyrkivät kuitenkin käyttämään standardoituja lavoja. Paperiarkkeja pakattaessa standardikokoiselle lavalle muodostuu usein tyhjää tilaa.  Se on usein kuljetusvahinkojen lähde</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b="1" i="1"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Yleisohjeet pakattaessa ja varmistettaessa paperituotteita </a:t>
            </a:r>
          </a:p>
          <a:p>
            <a:endParaRPr lang="en-GB" sz="1200" b="1" i="1"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Paperituotteet, erityisesti paperirullat ovat kooltaan</a:t>
            </a:r>
            <a:r>
              <a:rPr lang="fi-FI" sz="1200" kern="1200" baseline="0" noProof="0" dirty="0" smtClean="0">
                <a:solidFill>
                  <a:schemeClr val="tx1"/>
                </a:solidFill>
                <a:effectLst/>
                <a:latin typeface="+mn-lt"/>
                <a:ea typeface="+mn-ea"/>
                <a:cs typeface="+mn-cs"/>
              </a:rPr>
              <a:t> suuria tuotteita.  Suurten ja säännöllisten lähetysten materiaalinkäsittely ja kuljetus noudattavat totuttuja toimenpiteitä. Kun lähetyserät ovat pieniä, tuotteiden kuormanvarmistus on usein hankalaa erityisesti silloin, kun käytetään useampaa kuin yhtä kuljetusmuotoa, esimerkiksi maantie-merikuljetusta.  Paperituotteiden kuormanvarmistukseen pätevät kuitenkin samat perussäännöt kuin muihinkin tuotteisiin.  Koska monet näistä säännöistä ovat tärkeitä ja sovellettavissa kaikkiin rahdinkuljetusyksiköihin, on tärkeää esittää kuorman suunnittelu näitä sääntöjä vasten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Rahdinkuljetusyksikön</a:t>
            </a:r>
            <a:r>
              <a:rPr lang="fi-FI" sz="1200" kern="1200" baseline="0" noProof="0" dirty="0" smtClean="0">
                <a:solidFill>
                  <a:schemeClr val="tx1"/>
                </a:solidFill>
                <a:effectLst/>
                <a:latin typeface="+mn-lt"/>
                <a:ea typeface="+mn-ea"/>
                <a:cs typeface="+mn-cs"/>
              </a:rPr>
              <a:t> yhdistetyllä tuentajärjestelmällä, kuten konttien kulmakiinnitys ja seinätuenta, perävaunujen ja avovaunujen pääty- ja sivuseinätuenta, pystyssä olevat paperirullat voidaan varmistaa tiiviillä kuormauksella, joissakin tapauksissa täydentämällä ylitsesidonnalla.  Pikaoppaan avulla voidaan laskea kuormaan vaikuttavien voimia vastaan tarvittavien sidontavälineiden lukumäärä perustuen todelliseen kitkakertoimeen</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rahdinkuljetusyksikössä ei ole mahdollista käyttää yhdistettyä</a:t>
            </a:r>
            <a:r>
              <a:rPr lang="fi-FI" sz="1200" kern="1200" baseline="0" noProof="0" dirty="0" smtClean="0">
                <a:solidFill>
                  <a:schemeClr val="tx1"/>
                </a:solidFill>
                <a:effectLst/>
                <a:latin typeface="+mn-lt"/>
                <a:ea typeface="+mn-ea"/>
                <a:cs typeface="+mn-cs"/>
              </a:rPr>
              <a:t> tuentajärjestelmää, paperirullat täytyy varmistaa toisella tavalla.  Erilaisia menetelmiä voidaan käyttää yksittäin tai yhdessä</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Kuorman alaosan tuenta voidaan tehdä sivuseiniä tai pylväitä käyttämällä, mutta ylemmän tason tuenta</a:t>
            </a:r>
            <a:r>
              <a:rPr lang="fi-FI" sz="1200" kern="1200" baseline="0" noProof="0" dirty="0" smtClean="0">
                <a:solidFill>
                  <a:schemeClr val="tx1"/>
                </a:solidFill>
                <a:effectLst/>
                <a:latin typeface="+mn-lt"/>
                <a:ea typeface="+mn-ea"/>
                <a:cs typeface="+mn-cs"/>
              </a:rPr>
              <a:t> on vaikeampaa.  </a:t>
            </a:r>
            <a:r>
              <a:rPr lang="fi-FI" sz="1200" kern="1200" baseline="0" noProof="0" dirty="0" err="1" smtClean="0">
                <a:solidFill>
                  <a:schemeClr val="tx1"/>
                </a:solidFill>
                <a:effectLst/>
                <a:latin typeface="+mn-lt"/>
                <a:ea typeface="+mn-ea"/>
                <a:cs typeface="+mn-cs"/>
              </a:rPr>
              <a:t>Ylemman</a:t>
            </a:r>
            <a:r>
              <a:rPr lang="fi-FI" sz="1200" kern="1200" baseline="0" noProof="0" dirty="0" smtClean="0">
                <a:solidFill>
                  <a:schemeClr val="tx1"/>
                </a:solidFill>
                <a:effectLst/>
                <a:latin typeface="+mn-lt"/>
                <a:ea typeface="+mn-ea"/>
                <a:cs typeface="+mn-cs"/>
              </a:rPr>
              <a:t> tason varmistukseen suositellaan ylitsesidontaa, jossa käytetään myös rullien reunaan asetettua reunalistaa.  Kitkamatto rullien välissä parantaa varmistusta</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Rullien</a:t>
            </a:r>
            <a:r>
              <a:rPr lang="fi-FI" sz="1200" kern="1200" baseline="0" noProof="0" dirty="0" smtClean="0">
                <a:solidFill>
                  <a:schemeClr val="tx1"/>
                </a:solidFill>
                <a:effectLst/>
                <a:latin typeface="+mn-lt"/>
                <a:ea typeface="+mn-ea"/>
                <a:cs typeface="+mn-cs"/>
              </a:rPr>
              <a:t> ympärisidonnalla paketin korkeus/leveys –suhde voi laskea, jolloin muodostuu kaatumisriski.  Jos rullat ovat korkeita ja kapeita ympärisidontaa voidaan käyttää</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Pystyssä olevien eri</a:t>
            </a:r>
            <a:r>
              <a:rPr lang="fi-FI" sz="1200" b="1" i="1" kern="1200" baseline="0" noProof="0" dirty="0" smtClean="0">
                <a:solidFill>
                  <a:schemeClr val="tx1"/>
                </a:solidFill>
                <a:effectLst/>
                <a:latin typeface="+mn-lt"/>
                <a:ea typeface="+mn-ea"/>
                <a:cs typeface="+mn-cs"/>
              </a:rPr>
              <a:t> kokoisten </a:t>
            </a:r>
            <a:r>
              <a:rPr lang="fi-FI" sz="1200" b="1" i="1" kern="1200" noProof="0" dirty="0" smtClean="0">
                <a:solidFill>
                  <a:schemeClr val="tx1"/>
                </a:solidFill>
                <a:effectLst/>
                <a:latin typeface="+mn-lt"/>
                <a:ea typeface="+mn-ea"/>
                <a:cs typeface="+mn-cs"/>
              </a:rPr>
              <a:t>paperirullien  kuormanvarmistus</a:t>
            </a:r>
            <a:r>
              <a:rPr lang="fi-FI" sz="1200" b="1" i="1" kern="1200" baseline="0" noProof="0" dirty="0" smtClean="0">
                <a:solidFill>
                  <a:schemeClr val="tx1"/>
                </a:solidFill>
                <a:effectLst/>
                <a:latin typeface="+mn-lt"/>
                <a:ea typeface="+mn-ea"/>
                <a:cs typeface="+mn-cs"/>
              </a:rPr>
              <a:t>  rahdinkuljetusyksikössä, jossa seinät eivät ole lujia</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Monet paperilaadut ja paperirullien koot täytyy kuormata yhdellä </a:t>
            </a:r>
            <a:r>
              <a:rPr lang="fi-FI" sz="1200" kern="1200" noProof="0" dirty="0" err="1" smtClean="0">
                <a:solidFill>
                  <a:schemeClr val="tx1"/>
                </a:solidFill>
                <a:effectLst/>
                <a:latin typeface="+mn-lt"/>
                <a:ea typeface="+mn-ea"/>
                <a:cs typeface="+mn-cs"/>
              </a:rPr>
              <a:t>levellä</a:t>
            </a:r>
            <a:r>
              <a:rPr lang="fi-FI" sz="1200" kern="1200" noProof="0" dirty="0" smtClean="0">
                <a:solidFill>
                  <a:schemeClr val="tx1"/>
                </a:solidFill>
                <a:effectLst/>
                <a:latin typeface="+mn-lt"/>
                <a:ea typeface="+mn-ea"/>
                <a:cs typeface="+mn-cs"/>
              </a:rPr>
              <a:t> paperirullalla ja yhdellä kapealla rullalla, joka tulee ensimmäisen päälle,</a:t>
            </a:r>
            <a:r>
              <a:rPr lang="fi-FI" sz="1200" kern="1200" baseline="0" noProof="0" dirty="0" smtClean="0">
                <a:solidFill>
                  <a:schemeClr val="tx1"/>
                </a:solidFill>
                <a:effectLst/>
                <a:latin typeface="+mn-lt"/>
                <a:ea typeface="+mn-ea"/>
                <a:cs typeface="+mn-cs"/>
              </a:rPr>
              <a:t> jos halutaan käyttää rahdinkuljetusyksikön koko kantavuus hyödyksi. </a:t>
            </a:r>
            <a:r>
              <a:rPr lang="fi-FI" sz="1200" kern="1200" noProof="0" dirty="0" smtClean="0">
                <a:solidFill>
                  <a:schemeClr val="tx1"/>
                </a:solidFill>
                <a:effectLst/>
                <a:latin typeface="+mn-lt"/>
                <a:ea typeface="+mn-ea"/>
                <a:cs typeface="+mn-cs"/>
              </a:rPr>
              <a:t> Paperirullat toisessa tasossa estetään</a:t>
            </a:r>
            <a:r>
              <a:rPr lang="fi-FI" sz="1200" kern="1200" baseline="0" noProof="0" dirty="0" smtClean="0">
                <a:solidFill>
                  <a:schemeClr val="tx1"/>
                </a:solidFill>
                <a:effectLst/>
                <a:latin typeface="+mn-lt"/>
                <a:ea typeface="+mn-ea"/>
                <a:cs typeface="+mn-cs"/>
              </a:rPr>
              <a:t> liikkumasta eteenpäin ja taaksepäin nostamalla yksiköitä rullien edessä ja takana.  Estämällä paperirullia kaatumasta eteenpäin tai taaksepäin toisessa tasossa rullat varmistetaan kiinnittämällä valjassidonta tai vaakasuuntainen ympärisidonta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Mutkittelevassa eli nk.</a:t>
            </a:r>
            <a:r>
              <a:rPr lang="fi-FI" sz="1200" kern="1200" baseline="0" noProof="0" dirty="0" smtClean="0">
                <a:solidFill>
                  <a:schemeClr val="tx1"/>
                </a:solidFill>
                <a:effectLst/>
                <a:latin typeface="+mn-lt"/>
                <a:ea typeface="+mn-ea"/>
                <a:cs typeface="+mn-cs"/>
              </a:rPr>
              <a:t> siksak-kuvioisessa kuormauksessa saattaa muodostua suuri paketin hajoamisvaikutus.  Silloin kuorman kiinnitysjärjestely täytyy tehdä huolellisesti.  Estettäessä siksak-tyyppisesti tehdyn toisen tason rullien liikkuminen sivusuunnassa kovassa jarrutuksessa tai kiihdytyksessä ainakin yksi ympärisidonta kolmea kuormalohkoa kohti tarvitaan</a:t>
            </a:r>
            <a:r>
              <a:rPr lang="sv-SE"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Pystyssä olevien eri kokoisten paperirullien  kuormanvarmistus</a:t>
            </a:r>
            <a:r>
              <a:rPr lang="fi-FI" sz="1200" b="1" i="1" kern="1200" baseline="0" noProof="0" dirty="0" smtClean="0">
                <a:solidFill>
                  <a:schemeClr val="tx1"/>
                </a:solidFill>
                <a:effectLst/>
                <a:latin typeface="+mn-lt"/>
                <a:ea typeface="+mn-ea"/>
                <a:cs typeface="+mn-cs"/>
              </a:rPr>
              <a:t>  rahdinkuljetusyksikössä, jossa seinät ovat lujia </a:t>
            </a:r>
          </a:p>
          <a:p>
            <a:endParaRPr lang="en-GB" sz="1200" b="1" i="1" kern="1200" baseline="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Myös vahvaseinäisissä</a:t>
            </a:r>
            <a:r>
              <a:rPr lang="fi-FI" sz="1200" kern="1200" baseline="0" noProof="0" dirty="0" smtClean="0">
                <a:solidFill>
                  <a:schemeClr val="tx1"/>
                </a:solidFill>
                <a:effectLst/>
                <a:latin typeface="+mn-lt"/>
                <a:ea typeface="+mn-ea"/>
                <a:cs typeface="+mn-cs"/>
              </a:rPr>
              <a:t> rahdinkuljetusyksiköissä kuten konteissa täytyy paperirullia säännönmukaisesti kuormata siten, että ensimmäinen taso on korkea ja toinen taso on sen puolikas, jotta saadaan hyödynnettyä koko kantavuus.  Paperirullat, joiden halkaisija on suurempi kuin puolet rahdinkuljetusyksikön leveydestä, voidaan kuormata vain yhteen riviin, kun taas kapeammat rullat voidaan kuormata useampaan riviin</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fi-FI" sz="1200" kern="1200" baseline="0" noProof="0" dirty="0" smtClean="0">
                <a:solidFill>
                  <a:schemeClr val="tx1"/>
                </a:solidFill>
                <a:effectLst/>
                <a:latin typeface="+mn-lt"/>
                <a:ea typeface="+mn-ea"/>
                <a:cs typeface="+mn-cs"/>
              </a:rPr>
              <a:t>Kuorman painojakauman takia toinen taso sijoitetaan rahdinkuljetusyksikön keskelle.  Pohjataso kuormataan tiiviisti etuseinää vasten ja oven eteen jätetään tyhjää tilaa tuentamateriaalia varten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Ylimmän tason eteen ja taakse sijoitetaan korkeat paperirullat.  Jos taas rullat ovat samankorkuisia</a:t>
            </a:r>
            <a:r>
              <a:rPr lang="fi-FI" sz="1200" kern="1200" baseline="0" noProof="0" dirty="0" smtClean="0">
                <a:solidFill>
                  <a:schemeClr val="tx1"/>
                </a:solidFill>
                <a:effectLst/>
                <a:latin typeface="+mn-lt"/>
                <a:ea typeface="+mn-ea"/>
                <a:cs typeface="+mn-cs"/>
              </a:rPr>
              <a:t>, ylimmän tason etummaisen ja taaimmaisen rullalohkon alle asetetaan lava tai sälytyspuut.  Ylimmän tason paperirullien ja alimman tason taaimmaisen lohkon paperirullien kaatumisen estämiseksi voidaan käyttää ympärisidontaa</a:t>
            </a:r>
            <a:r>
              <a:rPr lang="sv-SE"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kern="1200" noProof="0" dirty="0" smtClean="0">
                <a:solidFill>
                  <a:schemeClr val="tx1"/>
                </a:solidFill>
                <a:effectLst/>
                <a:latin typeface="+mn-lt"/>
                <a:ea typeface="+mn-ea"/>
                <a:cs typeface="+mn-cs"/>
              </a:rPr>
              <a:t>Pystyssä olevien halkaisijaltaan suurien paperirullien pakkaaminen ja kuormanvarmistus yhteen tai useampaan tasoon vahvaseinäisessä rahdinkuljetusyksikössä</a:t>
            </a:r>
          </a:p>
          <a:p>
            <a:r>
              <a:rPr lang="fi-FI" sz="1200" kern="1200" noProof="0" dirty="0" smtClean="0">
                <a:solidFill>
                  <a:schemeClr val="tx1"/>
                </a:solidFill>
                <a:effectLst/>
                <a:latin typeface="+mn-lt"/>
                <a:ea typeface="+mn-ea"/>
                <a:cs typeface="+mn-cs"/>
              </a:rPr>
              <a:t>Kun paperirullien</a:t>
            </a:r>
            <a:r>
              <a:rPr lang="fi-FI" sz="1200" kern="1200" baseline="0" noProof="0" dirty="0" smtClean="0">
                <a:solidFill>
                  <a:schemeClr val="tx1"/>
                </a:solidFill>
                <a:effectLst/>
                <a:latin typeface="+mn-lt"/>
                <a:ea typeface="+mn-ea"/>
                <a:cs typeface="+mn-cs"/>
              </a:rPr>
              <a:t> halkaisija on suurempi kuin rahdinkuljetusyksikön leveys, rullat voidaan kuormata vain yhteen riviin.  Rahdinkuljetusyksikön pituuden maksimihyödyn saamiseksi rullat voidaan kuormata tiiviisti siksak-muotoon alkaen rahdinkuljetusyksikön etuseinästä. Samalla paperirullat saavat tukea vähintään kolmeen kohtaan.  Takana olevat rullat voidaan varmistaa käyttämällä ahtaussäkkiä kahden viimeisen lohkon välissä ja muuta täytemateriaalia viimeisen lohkon ja oven välissä.  Kontissa tuenta täytyy tehdä vasten vasenta ovea.  </a:t>
            </a:r>
            <a:r>
              <a:rPr lang="fi-FI" sz="1200" kern="1200" baseline="0" noProof="0" dirty="0" err="1" smtClean="0">
                <a:solidFill>
                  <a:schemeClr val="tx1"/>
                </a:solidFill>
                <a:effectLst/>
                <a:latin typeface="+mn-lt"/>
                <a:ea typeface="+mn-ea"/>
                <a:cs typeface="+mn-cs"/>
              </a:rPr>
              <a:t>Huom</a:t>
            </a:r>
            <a:r>
              <a:rPr lang="fi-FI" sz="1200" kern="1200" baseline="0" noProof="0" dirty="0" smtClean="0">
                <a:solidFill>
                  <a:schemeClr val="tx1"/>
                </a:solidFill>
                <a:effectLst/>
                <a:latin typeface="+mn-lt"/>
                <a:ea typeface="+mn-ea"/>
                <a:cs typeface="+mn-cs"/>
              </a:rPr>
              <a:t>! Älä käytä ilmatäytteistä täytemateriaalia suoraan ovea vasten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Kuorman painojakauman</a:t>
            </a:r>
            <a:r>
              <a:rPr lang="fi-FI" sz="1200" kern="1200" baseline="0" noProof="0" dirty="0" smtClean="0">
                <a:solidFill>
                  <a:schemeClr val="tx1"/>
                </a:solidFill>
                <a:effectLst/>
                <a:latin typeface="+mn-lt"/>
                <a:ea typeface="+mn-ea"/>
                <a:cs typeface="+mn-cs"/>
              </a:rPr>
              <a:t> takia toinen taso täytyy sijoittaa rahdinkuljetusyksikön keskelle.  Ylimmän tason ensimmäiseen ja viimeiseen lohkoon sijoitetaan korkeat paperirullat. Jos paperirullat ovat samankorkuisia ensimmäisen ja viimeisen lohkon rullien alle sijoitetaan lava tai </a:t>
            </a:r>
            <a:r>
              <a:rPr lang="fi-FI" sz="1200" kern="1200" baseline="0" noProof="0" dirty="0" err="1" smtClean="0">
                <a:solidFill>
                  <a:schemeClr val="tx1"/>
                </a:solidFill>
                <a:effectLst/>
                <a:latin typeface="+mn-lt"/>
                <a:ea typeface="+mn-ea"/>
                <a:cs typeface="+mn-cs"/>
              </a:rPr>
              <a:t>sälytyspu</a:t>
            </a:r>
            <a:r>
              <a:rPr lang="en-GB" sz="1200" kern="1200" baseline="0" dirty="0" err="1" smtClean="0">
                <a:solidFill>
                  <a:schemeClr val="tx1"/>
                </a:solidFill>
                <a:effectLst/>
                <a:latin typeface="+mn-lt"/>
                <a:ea typeface="+mn-ea"/>
                <a:cs typeface="+mn-cs"/>
              </a:rPr>
              <a:t>ut.</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b="1" i="1" kern="1200" noProof="0" dirty="0" smtClean="0">
                <a:solidFill>
                  <a:schemeClr val="tx1"/>
                </a:solidFill>
                <a:effectLst/>
                <a:latin typeface="+mn-lt"/>
                <a:ea typeface="+mn-ea"/>
                <a:cs typeface="+mn-cs"/>
              </a:rPr>
              <a:t>Vaaka-asennossa</a:t>
            </a:r>
            <a:r>
              <a:rPr lang="fi-FI" sz="1200" b="1" i="1" kern="1200" baseline="0" noProof="0" dirty="0" smtClean="0">
                <a:solidFill>
                  <a:schemeClr val="tx1"/>
                </a:solidFill>
                <a:effectLst/>
                <a:latin typeface="+mn-lt"/>
                <a:ea typeface="+mn-ea"/>
                <a:cs typeface="+mn-cs"/>
              </a:rPr>
              <a:t> olevien eri kokoisten paperirullien pakkaaminen ja kuormanvarmistus rahdinkuljetusyksikössä, jossa seinät eivät ole lujia</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asiakas vaatii, paperirullat voidaan kuljettaa vaaka-asennossa.  Rullat on kuormattava</a:t>
            </a:r>
            <a:r>
              <a:rPr lang="fi-FI" sz="1200" kern="1200" baseline="0" noProof="0" dirty="0" smtClean="0">
                <a:solidFill>
                  <a:schemeClr val="tx1"/>
                </a:solidFill>
                <a:effectLst/>
                <a:latin typeface="+mn-lt"/>
                <a:ea typeface="+mn-ea"/>
                <a:cs typeface="+mn-cs"/>
              </a:rPr>
              <a:t> kuormatilaan poikittain.  Rullia voidaan lastata myös toistensa päälle, jolloin saadaan useita tasoja. Pohjataso on sijoitettava tiiviisti etupäätyä vasten ja jokainen paperirulla on varmistettava kiilalla käsittelyn helpottamiseksi.  Rahdinkuljetusyksikön takaosassa olevat paperirullat täytyy varmistaa taaksepäin tapahtuvaa liikettä vastaan huolellisesti kiinnitetyillä kiiloilla, joiden korkeus on puolet paperirullan säteen pituudesta. Rautatiekuljetuksessa kiilojen korkeus täytyy olla vähintään 20 cm halkaisijaltaan yli 80 cm paperirullille</a:t>
            </a:r>
            <a:r>
              <a:rPr lang="sv-SE"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Ylimmän tason paperirullat tulee varmistaa rahdinkuljetusyksikössä</a:t>
            </a:r>
            <a:r>
              <a:rPr lang="fi-FI" sz="1200" kern="1200" baseline="0" noProof="0" dirty="0" smtClean="0">
                <a:solidFill>
                  <a:schemeClr val="tx1"/>
                </a:solidFill>
                <a:effectLst/>
                <a:latin typeface="+mn-lt"/>
                <a:ea typeface="+mn-ea"/>
                <a:cs typeface="+mn-cs"/>
              </a:rPr>
              <a:t> eteenpäin tapahtuvaa liikettä vastaan siten, että ensimmäinen rulla jokaisessa rivissä kiinnitetään alemman tason rullaan ympärisidonnalla. Kaatumista estävä kuormanvarmistus tai toisen tason rullien liukumisen esto tulee suunnitella perusmenetelmien avulla</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fi-FI" sz="1200" b="1" i="1" kern="1200" noProof="0" dirty="0" smtClean="0">
                <a:solidFill>
                  <a:schemeClr val="tx1"/>
                </a:solidFill>
                <a:effectLst/>
                <a:latin typeface="+mn-lt"/>
                <a:ea typeface="+mn-ea"/>
                <a:cs typeface="+mn-cs"/>
              </a:rPr>
              <a:t>Vaaka-asennossa</a:t>
            </a:r>
            <a:r>
              <a:rPr lang="fi-FI" sz="1200" b="1" i="1" kern="1200" baseline="0" noProof="0" dirty="0" smtClean="0">
                <a:solidFill>
                  <a:schemeClr val="tx1"/>
                </a:solidFill>
                <a:effectLst/>
                <a:latin typeface="+mn-lt"/>
                <a:ea typeface="+mn-ea"/>
                <a:cs typeface="+mn-cs"/>
              </a:rPr>
              <a:t> olevien eri kokoisten paperirullien pakkaaminen ja kuormanvarmistus rahdinkuljetusyksikössä, jossa seinät ovat lujia</a:t>
            </a:r>
            <a:endParaRPr lang="fi-FI" sz="1200" kern="1200" noProof="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kern="1200" noProof="0" dirty="0" smtClean="0">
                <a:solidFill>
                  <a:schemeClr val="tx1"/>
                </a:solidFill>
                <a:effectLst/>
                <a:latin typeface="+mn-lt"/>
                <a:ea typeface="+mn-ea"/>
                <a:cs typeface="+mn-cs"/>
              </a:rPr>
              <a:t>Kun</a:t>
            </a:r>
            <a:r>
              <a:rPr lang="fi-FI" sz="1200" kern="1200" baseline="0" noProof="0" dirty="0" smtClean="0">
                <a:solidFill>
                  <a:schemeClr val="tx1"/>
                </a:solidFill>
                <a:effectLst/>
                <a:latin typeface="+mn-lt"/>
                <a:ea typeface="+mn-ea"/>
                <a:cs typeface="+mn-cs"/>
              </a:rPr>
              <a:t> paperirullat kuormataan lujaseinäiseen kuormatilaan vaaka-asentoon, seiniä voi käyttää kuormanvarmistukseen. Rullat asetetaan sivuseiniä vasten ja keskelle jää mahdollisesti tyhjää tilaa, joka täytetään esimerkiksi ahtaussäkillä.  Myös tyhjiä lavoja tai </a:t>
            </a:r>
            <a:r>
              <a:rPr lang="fi-FI" sz="1200" kern="1200" baseline="0" noProof="0" dirty="0" err="1" smtClean="0">
                <a:solidFill>
                  <a:schemeClr val="tx1"/>
                </a:solidFill>
                <a:effectLst/>
                <a:latin typeface="+mn-lt"/>
                <a:ea typeface="+mn-ea"/>
                <a:cs typeface="+mn-cs"/>
              </a:rPr>
              <a:t>tuentaestimiä</a:t>
            </a:r>
            <a:r>
              <a:rPr lang="fi-FI" sz="1200" kern="1200" baseline="0" noProof="0" dirty="0" smtClean="0">
                <a:solidFill>
                  <a:schemeClr val="tx1"/>
                </a:solidFill>
                <a:effectLst/>
                <a:latin typeface="+mn-lt"/>
                <a:ea typeface="+mn-ea"/>
                <a:cs typeface="+mn-cs"/>
              </a:rPr>
              <a:t> voi käyttää.  Rullat varmistetaan pitkittäissuunnassa samalla tavalla kuten mainittiin edellisessä kohdassa</a:t>
            </a:r>
            <a:r>
              <a:rPr lang="sv-SE" sz="1200" kern="1200" baseline="0" dirty="0" smtClean="0">
                <a:solidFill>
                  <a:schemeClr val="tx1"/>
                </a:solidFill>
                <a:effectLst/>
                <a:latin typeface="+mn-lt"/>
                <a:ea typeface="+mn-ea"/>
                <a:cs typeface="+mn-cs"/>
              </a:rPr>
              <a:t> ”</a:t>
            </a:r>
            <a:r>
              <a:rPr lang="fi-FI" sz="1200" b="1" i="1" kern="1200" noProof="0" dirty="0" smtClean="0">
                <a:solidFill>
                  <a:schemeClr val="tx1"/>
                </a:solidFill>
                <a:effectLst/>
                <a:latin typeface="+mn-lt"/>
                <a:ea typeface="+mn-ea"/>
                <a:cs typeface="+mn-cs"/>
              </a:rPr>
              <a:t>Vaaka-asennossa</a:t>
            </a:r>
            <a:r>
              <a:rPr lang="fi-FI" sz="1200" b="1" i="1" kern="1200" baseline="0" noProof="0" dirty="0" smtClean="0">
                <a:solidFill>
                  <a:schemeClr val="tx1"/>
                </a:solidFill>
                <a:effectLst/>
                <a:latin typeface="+mn-lt"/>
                <a:ea typeface="+mn-ea"/>
                <a:cs typeface="+mn-cs"/>
              </a:rPr>
              <a:t> olevien eri kokoisten paperirullien pakkaaminen </a:t>
            </a:r>
            <a:r>
              <a:rPr lang="fi-FI" sz="1200" b="1" i="1" kern="1200" baseline="0" dirty="0" smtClean="0">
                <a:solidFill>
                  <a:schemeClr val="tx1"/>
                </a:solidFill>
                <a:effectLst/>
                <a:latin typeface="+mn-lt"/>
                <a:ea typeface="+mn-ea"/>
                <a:cs typeface="+mn-cs"/>
              </a:rPr>
              <a:t>ja kuormanvarmistus </a:t>
            </a:r>
            <a:r>
              <a:rPr lang="fi-FI" sz="1200" b="1" i="1" kern="1200" baseline="0" noProof="0" dirty="0" smtClean="0">
                <a:solidFill>
                  <a:schemeClr val="tx1"/>
                </a:solidFill>
                <a:effectLst/>
                <a:latin typeface="+mn-lt"/>
                <a:ea typeface="+mn-ea"/>
                <a:cs typeface="+mn-cs"/>
              </a:rPr>
              <a:t>rahdinkuljetusyksikössä, jossa seinät eivät ole lujia”</a:t>
            </a:r>
            <a:endParaRPr lang="fi-FI" sz="1200" kern="1200" noProof="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Lavayksikössä</a:t>
            </a:r>
            <a:r>
              <a:rPr lang="fi-FI" sz="1200" b="1" i="1" kern="1200" baseline="0" noProof="0" dirty="0" smtClean="0">
                <a:solidFill>
                  <a:schemeClr val="tx1"/>
                </a:solidFill>
                <a:effectLst/>
                <a:latin typeface="+mn-lt"/>
                <a:ea typeface="+mn-ea"/>
                <a:cs typeface="+mn-cs"/>
              </a:rPr>
              <a:t> olevien paperiarkkien  pakkaaminen ja kuormanvarmistus  yhteen ja puoleen</a:t>
            </a:r>
            <a:r>
              <a:rPr lang="en-GB" sz="1200" b="1" i="1" kern="1200" baseline="0" dirty="0" smtClean="0">
                <a:solidFill>
                  <a:schemeClr val="tx1"/>
                </a:solidFill>
                <a:effectLst/>
                <a:latin typeface="+mn-lt"/>
                <a:ea typeface="+mn-ea"/>
                <a:cs typeface="+mn-cs"/>
              </a:rPr>
              <a:t> </a:t>
            </a:r>
            <a:r>
              <a:rPr lang="fi-FI" sz="1200" b="1" i="1" kern="1200" baseline="0" noProof="0" dirty="0" smtClean="0">
                <a:solidFill>
                  <a:schemeClr val="tx1"/>
                </a:solidFill>
                <a:effectLst/>
                <a:latin typeface="+mn-lt"/>
                <a:ea typeface="+mn-ea"/>
                <a:cs typeface="+mn-cs"/>
              </a:rPr>
              <a:t>kerrokseen rahdinkuljetusyksikössä, jossa ei ole vahvoja seiniä </a:t>
            </a:r>
          </a:p>
          <a:p>
            <a:r>
              <a:rPr lang="fi-FI" sz="1200" b="0" i="0" kern="1200" baseline="0" noProof="0" dirty="0" smtClean="0">
                <a:solidFill>
                  <a:schemeClr val="tx1"/>
                </a:solidFill>
                <a:effectLst/>
                <a:latin typeface="+mn-lt"/>
                <a:ea typeface="+mn-ea"/>
                <a:cs typeface="+mn-cs"/>
              </a:rPr>
              <a:t>Poikittaissuunnassa kaatumisen riskin vähentämiseksi lavayksiköt on kuormataan mielellään pidempi sivu rahdinkuljetusyksikön poikittaissuunnassa. Jos rahdinkuljetusyksikkö kuormataan paperiarkkikuormalla kantavuusrajaan saakka, on tarpeellista useimmille lavadimensioille asettaa tietty määrä lavoja toiseen tasoon.  Pohjatason lavayksiköt sijoitetaan tiiviisti etuseinää vasten, jolloin estetään ensimmäisen tason liikkuminen eteenpäin.  Kuorman liikkuminen taaksepäin estetään täyttämällä viimeisen lavayksikön ja takaseinän (oven) välinen tila tyhjillä lavoilla</a:t>
            </a:r>
            <a:r>
              <a:rPr lang="en-GB" sz="1200" b="0" i="0" kern="1200" baseline="0" dirty="0" smtClean="0">
                <a:solidFill>
                  <a:schemeClr val="tx1"/>
                </a:solidFill>
                <a:effectLst/>
                <a:latin typeface="+mn-lt"/>
                <a:ea typeface="+mn-ea"/>
                <a:cs typeface="+mn-cs"/>
              </a:rPr>
              <a:t>. </a:t>
            </a:r>
            <a:endParaRPr lang="en-GB" sz="1200" b="0" i="1" kern="1200" baseline="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lavayksiköitä</a:t>
            </a:r>
            <a:r>
              <a:rPr lang="fi-FI" sz="1200" kern="1200" baseline="0" noProof="0" dirty="0" smtClean="0">
                <a:solidFill>
                  <a:schemeClr val="tx1"/>
                </a:solidFill>
                <a:effectLst/>
                <a:latin typeface="+mn-lt"/>
                <a:ea typeface="+mn-ea"/>
                <a:cs typeface="+mn-cs"/>
              </a:rPr>
              <a:t> ei saa tiiviisti kuormattua sivuseinien väliin, niiden liukuminen ja kaatuminen poikittain täytyy estää tuennalla ja/tai sidonnalla kuormavarmistuksen perusmenetelmien mukaan.  Jos rahdinkuljetusyksikön kuorman painojakauma sallii, myös toisen kerroksen lavayksiköt tulisi sijoittaa </a:t>
            </a:r>
            <a:r>
              <a:rPr lang="fi-FI" sz="1200" kern="1200" baseline="0" noProof="0" dirty="0" err="1" smtClean="0">
                <a:solidFill>
                  <a:schemeClr val="tx1"/>
                </a:solidFill>
                <a:effectLst/>
                <a:latin typeface="+mn-lt"/>
                <a:ea typeface="+mn-ea"/>
                <a:cs typeface="+mn-cs"/>
              </a:rPr>
              <a:t>tiiiviisti</a:t>
            </a:r>
            <a:r>
              <a:rPr lang="fi-FI" sz="1200" kern="1200" baseline="0" noProof="0" dirty="0" smtClean="0">
                <a:solidFill>
                  <a:schemeClr val="tx1"/>
                </a:solidFill>
                <a:effectLst/>
                <a:latin typeface="+mn-lt"/>
                <a:ea typeface="+mn-ea"/>
                <a:cs typeface="+mn-cs"/>
              </a:rPr>
              <a:t> etuseinää vasten. Jos lavayksiköt täytyy sijoittaa rahdinkuljetusyksikön keskiosaan, niiden liikkuminen eteenpäin voidaan estää valjassidonnalla, joka tulee tehdä lavayksikön yli, jolloin estetään kuorman vahingoittuminen. Vaihtoehtoisesti kova pahvi voidaan sijoittaa lavojen väliin alemmassa kerroksessa. Pahvin tulee olla riittävän korkea, jotta se antaa riittävää tukea ylemmän tason lavayksiköille. Jos rahdinkuljetusyksikkö kuljetetaan rautateitse, tarvitaan luja tuenta estämään lavayksiköiden liikkuminen taaksepäin. Ylimmän tason lavayksiköt estetään liikkumasta poikittain kuormanvarmistuksen perusmenetelmiä käyttäen</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b="1" kern="1200" noProof="0" dirty="0" smtClean="0">
                <a:solidFill>
                  <a:schemeClr val="tx1"/>
                </a:solidFill>
                <a:effectLst/>
                <a:latin typeface="+mn-lt"/>
                <a:ea typeface="+mn-ea"/>
                <a:cs typeface="+mn-cs"/>
              </a:rPr>
              <a:t>Lavayksiköissä olevien paperiarkkien pakkaaminen ja varmistaminen yhteen ja puoleen kerrokseen rahdinkuljetusyksikössä,</a:t>
            </a:r>
            <a:r>
              <a:rPr lang="fi-FI" sz="1200" b="1" kern="1200" baseline="0" noProof="0" dirty="0" smtClean="0">
                <a:solidFill>
                  <a:schemeClr val="tx1"/>
                </a:solidFill>
                <a:effectLst/>
                <a:latin typeface="+mn-lt"/>
                <a:ea typeface="+mn-ea"/>
                <a:cs typeface="+mn-cs"/>
              </a:rPr>
              <a:t> jossa on vahvat seinät </a:t>
            </a:r>
            <a:endParaRPr lang="fi-FI" sz="1200" b="1" kern="1200" noProof="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Rahdinkuljetusyksikön vahvoja seiniä voidaan käyttää kuorman tukemiseen poikittaissuunnassa.</a:t>
            </a:r>
            <a:r>
              <a:rPr lang="fi-FI" sz="1200" kern="1200" baseline="0" noProof="0" dirty="0" smtClean="0">
                <a:solidFill>
                  <a:schemeClr val="tx1"/>
                </a:solidFill>
                <a:effectLst/>
                <a:latin typeface="+mn-lt"/>
                <a:ea typeface="+mn-ea"/>
                <a:cs typeface="+mn-cs"/>
              </a:rPr>
              <a:t>  Lavayksiköt kuormataan tiiviisti seiniä vasten ja mahdollinen tyhjä tila jätetään keskelle. Jos lavayksiköt eivät ole neliön muotoisia, tyhjä tila täytyy sijoittaa oikealle ja vasemmalle sivulle siten, että kuorman painopiste on poikittaissuunnassa keskellä rahdinkuljetusyksikköä. Sivuilla oleva tyhjä tila voidaan täyttää ahtaussäkeillä, tyhjillä lavoilla tai </a:t>
            </a:r>
            <a:r>
              <a:rPr lang="fi-FI" sz="1200" kern="1200" baseline="0" noProof="0" dirty="0" err="1" smtClean="0">
                <a:solidFill>
                  <a:schemeClr val="tx1"/>
                </a:solidFill>
                <a:effectLst/>
                <a:latin typeface="+mn-lt"/>
                <a:ea typeface="+mn-ea"/>
                <a:cs typeface="+mn-cs"/>
              </a:rPr>
              <a:t>estimillä</a:t>
            </a:r>
            <a:r>
              <a:rPr lang="fi-FI" sz="1200" kern="1200" baseline="0" noProof="0" dirty="0" smtClean="0">
                <a:solidFill>
                  <a:schemeClr val="tx1"/>
                </a:solidFill>
                <a:effectLst/>
                <a:latin typeface="+mn-lt"/>
                <a:ea typeface="+mn-ea"/>
                <a:cs typeface="+mn-cs"/>
              </a:rPr>
              <a:t>.  Jos käytetään ahtaussäkkiä, voi olla tarpeellista käyttää myös kuitulevyä</a:t>
            </a:r>
            <a:r>
              <a:rPr lang="fi-FI" sz="1200" kern="1200" noProof="0" dirty="0" smtClean="0">
                <a:solidFill>
                  <a:schemeClr val="tx1"/>
                </a:solidFill>
                <a:effectLst/>
                <a:latin typeface="+mn-lt"/>
                <a:ea typeface="+mn-ea"/>
                <a:cs typeface="+mn-cs"/>
              </a:rPr>
              <a:t> suojaamaan ahtaussäkkejä</a:t>
            </a:r>
            <a:r>
              <a:rPr lang="fi-FI" sz="1200" kern="1200" baseline="0" noProof="0" dirty="0" smtClean="0">
                <a:solidFill>
                  <a:schemeClr val="tx1"/>
                </a:solidFill>
                <a:effectLst/>
                <a:latin typeface="+mn-lt"/>
                <a:ea typeface="+mn-ea"/>
                <a:cs typeface="+mn-cs"/>
              </a:rPr>
              <a:t> teräviltä kulmilta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Pohjakerros tulisi kuormata tiiviisti</a:t>
            </a:r>
            <a:r>
              <a:rPr lang="fi-FI" sz="1200" kern="1200" baseline="0" noProof="0" dirty="0" smtClean="0">
                <a:solidFill>
                  <a:schemeClr val="tx1"/>
                </a:solidFill>
                <a:effectLst/>
                <a:latin typeface="+mn-lt"/>
                <a:ea typeface="+mn-ea"/>
                <a:cs typeface="+mn-cs"/>
              </a:rPr>
              <a:t> etuseinää vasten ja mahdollinen tyhjä tila oven edessä tulisi täyttää tuennalla. </a:t>
            </a:r>
            <a:r>
              <a:rPr lang="fi-FI" sz="1200" kern="1200" noProof="0" dirty="0" smtClean="0">
                <a:solidFill>
                  <a:schemeClr val="tx1"/>
                </a:solidFill>
                <a:effectLst/>
                <a:latin typeface="+mn-lt"/>
                <a:ea typeface="+mn-ea"/>
                <a:cs typeface="+mn-cs"/>
              </a:rPr>
              <a:t> Ylimmässä</a:t>
            </a:r>
            <a:r>
              <a:rPr lang="fi-FI" sz="1200" kern="1200" baseline="0" noProof="0" dirty="0" smtClean="0">
                <a:solidFill>
                  <a:schemeClr val="tx1"/>
                </a:solidFill>
                <a:effectLst/>
                <a:latin typeface="+mn-lt"/>
                <a:ea typeface="+mn-ea"/>
                <a:cs typeface="+mn-cs"/>
              </a:rPr>
              <a:t> kerroksessa olevat lavayksiköt voidaan estää liikkumasta eteenpäin ja taaksepäin pahvin avulla ja pystysuuntaisella ympärisidonnalla.  Rautatiekuljetuksessa tuenta molempiin suuntiin on tarpeellinen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33</a:t>
            </a:fld>
            <a:endParaRPr lang="en-US"/>
          </a:p>
        </p:txBody>
      </p:sp>
    </p:spTree>
    <p:extLst>
      <p:ext uri="{BB962C8B-B14F-4D97-AF65-F5344CB8AC3E}">
        <p14:creationId xmlns:p14="http://schemas.microsoft.com/office/powerpoint/2010/main" val="21632904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i-FI" b="1" noProof="0" dirty="0" smtClean="0"/>
              <a:t>Kuormanvarmistus meritiekuljetuksissa</a:t>
            </a:r>
          </a:p>
          <a:p>
            <a:pPr eaLnBrk="1" hangingPunct="1">
              <a:spcBef>
                <a:spcPct val="0"/>
              </a:spcBef>
            </a:pPr>
            <a:endParaRPr lang="en-US" dirty="0" smtClean="0"/>
          </a:p>
          <a:p>
            <a:pPr eaLnBrk="1" hangingPunct="1">
              <a:spcBef>
                <a:spcPct val="0"/>
              </a:spcBef>
            </a:pPr>
            <a:r>
              <a:rPr lang="fi-FI" sz="900" b="1" noProof="0" dirty="0" smtClean="0"/>
              <a:t>Puutteellisen</a:t>
            </a:r>
            <a:r>
              <a:rPr lang="fi-FI" sz="900" b="1" baseline="0" noProof="0" dirty="0" smtClean="0"/>
              <a:t> kuormanvarmistuksen seuraukset </a:t>
            </a:r>
          </a:p>
          <a:p>
            <a:r>
              <a:rPr lang="fi-FI" sz="1200" kern="1200" noProof="0" dirty="0" smtClean="0">
                <a:solidFill>
                  <a:schemeClr val="tx1"/>
                </a:solidFill>
                <a:effectLst/>
                <a:latin typeface="+mn-lt"/>
                <a:ea typeface="+mn-ea"/>
                <a:cs typeface="+mn-cs"/>
              </a:rPr>
              <a:t>Puutteellisen kuormanvarmistuksen</a:t>
            </a:r>
            <a:r>
              <a:rPr lang="fi-FI" sz="1200" kern="1200" baseline="0" noProof="0" dirty="0" smtClean="0">
                <a:solidFill>
                  <a:schemeClr val="tx1"/>
                </a:solidFill>
                <a:effectLst/>
                <a:latin typeface="+mn-lt"/>
                <a:ea typeface="+mn-ea"/>
                <a:cs typeface="+mn-cs"/>
              </a:rPr>
              <a:t> seuraukset voidaan jakaa kahteen ryhmään: välittömät ja välilliset seuraukset</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kern="1200" noProof="0" dirty="0" smtClean="0">
                <a:solidFill>
                  <a:schemeClr val="tx1"/>
                </a:solidFill>
                <a:effectLst/>
                <a:latin typeface="+mn-lt"/>
                <a:ea typeface="+mn-ea"/>
                <a:cs typeface="+mn-cs"/>
              </a:rPr>
              <a:t>Välittömät seuraukset</a:t>
            </a:r>
            <a:r>
              <a:rPr lang="en-GB" sz="1200" b="1"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Kuorman</a:t>
            </a:r>
            <a:r>
              <a:rPr lang="fi-FI" sz="1200" kern="1200" baseline="0" noProof="0" dirty="0" smtClean="0">
                <a:solidFill>
                  <a:schemeClr val="tx1"/>
                </a:solidFill>
                <a:effectLst/>
                <a:latin typeface="+mn-lt"/>
                <a:ea typeface="+mn-ea"/>
                <a:cs typeface="+mn-cs"/>
              </a:rPr>
              <a:t> ja rahtikuljetusyksikön menetys</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Laivan</a:t>
            </a:r>
            <a:r>
              <a:rPr lang="fi-FI" sz="1200" kern="1200" baseline="0" noProof="0" dirty="0" smtClean="0">
                <a:solidFill>
                  <a:schemeClr val="tx1"/>
                </a:solidFill>
                <a:effectLst/>
                <a:latin typeface="+mn-lt"/>
                <a:ea typeface="+mn-ea"/>
                <a:cs typeface="+mn-cs"/>
              </a:rPr>
              <a:t> vaurioituminen</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tai</a:t>
            </a:r>
            <a:r>
              <a:rPr lang="en-GB" sz="1200" kern="1200" baseline="0" dirty="0" smtClean="0">
                <a:solidFill>
                  <a:schemeClr val="tx1"/>
                </a:solidFill>
                <a:effectLst/>
                <a:latin typeface="+mn-lt"/>
                <a:ea typeface="+mn-ea"/>
                <a:cs typeface="+mn-cs"/>
              </a:rPr>
              <a:t> </a:t>
            </a:r>
            <a:r>
              <a:rPr lang="fi-FI" sz="1200" kern="1200" baseline="0" noProof="0" dirty="0" smtClean="0">
                <a:solidFill>
                  <a:schemeClr val="tx1"/>
                </a:solidFill>
                <a:effectLst/>
                <a:latin typeface="+mn-lt"/>
                <a:ea typeface="+mn-ea"/>
                <a:cs typeface="+mn-cs"/>
              </a:rPr>
              <a:t>pahimmassa tapauksessa</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Laivan</a:t>
            </a:r>
            <a:r>
              <a:rPr lang="fi-FI" sz="1200" kern="1200" baseline="0" noProof="0" dirty="0" smtClean="0">
                <a:solidFill>
                  <a:schemeClr val="tx1"/>
                </a:solidFill>
                <a:effectLst/>
                <a:latin typeface="+mn-lt"/>
                <a:ea typeface="+mn-ea"/>
                <a:cs typeface="+mn-cs"/>
              </a:rPr>
              <a:t> menetys</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Ihmishenkien</a:t>
            </a:r>
            <a:r>
              <a:rPr lang="fi-FI" sz="1200" kern="1200" baseline="0" noProof="0" dirty="0" smtClean="0">
                <a:solidFill>
                  <a:schemeClr val="tx1"/>
                </a:solidFill>
                <a:effectLst/>
                <a:latin typeface="+mn-lt"/>
                <a:ea typeface="+mn-ea"/>
                <a:cs typeface="+mn-cs"/>
              </a:rPr>
              <a:t> menetys</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Huonosti kuormatun</a:t>
            </a:r>
            <a:r>
              <a:rPr lang="fi-FI" sz="1200" kern="1200" baseline="0" noProof="0" dirty="0" smtClean="0">
                <a:solidFill>
                  <a:schemeClr val="tx1"/>
                </a:solidFill>
                <a:effectLst/>
                <a:latin typeface="+mn-lt"/>
                <a:ea typeface="+mn-ea"/>
                <a:cs typeface="+mn-cs"/>
              </a:rPr>
              <a:t> rahdinkuljetusyksikön ja puutteellisesti tehdyn kuormanvarmistuksen pahin seuraus on ihmishengen menetys tai ihmisen loukkaantuminen.  Rahtikuljetusyksiköiden, kuten vaihtokuormatilojen tai perävaunujen kuljetuksessa ja käsittelyssä terminaali- tai satamahenkilökunta sekä muut ihmiset ovat alttiina vaaralle, jos puutteellisesti sidottu kuorma murtautuu ulos kuormatilasta.  Myös kuorman purkamisvaiheessa henkilökunta on alttiina vaaralle, jos kuorma on liikkunut kuormatilassa.  Kuormatilan ovia avattaessa kuorma voi pudota työntekijän </a:t>
            </a:r>
            <a:r>
              <a:rPr lang="fi-FI" sz="1200" kern="1200" baseline="0" noProof="0" dirty="0" err="1" smtClean="0">
                <a:solidFill>
                  <a:schemeClr val="tx1"/>
                </a:solidFill>
                <a:effectLst/>
                <a:latin typeface="+mn-lt"/>
                <a:ea typeface="+mn-ea"/>
                <a:cs typeface="+mn-cs"/>
              </a:rPr>
              <a:t>pääl</a:t>
            </a:r>
            <a:r>
              <a:rPr lang="en-GB" sz="1200" kern="1200" baseline="0" dirty="0" smtClean="0">
                <a:solidFill>
                  <a:schemeClr val="tx1"/>
                </a:solidFill>
                <a:effectLst/>
                <a:latin typeface="+mn-lt"/>
                <a:ea typeface="+mn-ea"/>
                <a:cs typeface="+mn-cs"/>
              </a:rPr>
              <a:t>le.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Vahinkoriskit</a:t>
            </a:r>
            <a:r>
              <a:rPr lang="fi-FI" sz="1200" kern="1200" baseline="0" noProof="0" dirty="0" smtClean="0">
                <a:solidFill>
                  <a:schemeClr val="tx1"/>
                </a:solidFill>
                <a:effectLst/>
                <a:latin typeface="+mn-lt"/>
                <a:ea typeface="+mn-ea"/>
                <a:cs typeface="+mn-cs"/>
              </a:rPr>
              <a:t> ovat hyvin suuret sekä ihmisille että ympäristölle, jos kysymyksessä on puutteellisesti sidottu vaarallisiin aineisiin lukeutuva kuorma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kuorma alkaa liikkua merimatkalla kovan merenkäynnin takia,</a:t>
            </a:r>
            <a:r>
              <a:rPr lang="fi-FI" sz="1200" kern="1200" baseline="0" noProof="0" dirty="0" smtClean="0">
                <a:solidFill>
                  <a:schemeClr val="tx1"/>
                </a:solidFill>
                <a:effectLst/>
                <a:latin typeface="+mn-lt"/>
                <a:ea typeface="+mn-ea"/>
                <a:cs typeface="+mn-cs"/>
              </a:rPr>
              <a:t> voi tilanne olla hyvin vaarallinen laivan miehistölle siirtymistä estettäessä. Laivan kapteenin on ohjattava laivaa siten, että tilanne vakiintuu.  Sen jälkeen kuorma voidaan varmistaa uudelleen, jos se on </a:t>
            </a:r>
            <a:r>
              <a:rPr lang="fi-FI" sz="1200" kern="1200" baseline="0" noProof="0" dirty="0" err="1" smtClean="0">
                <a:solidFill>
                  <a:schemeClr val="tx1"/>
                </a:solidFill>
                <a:effectLst/>
                <a:latin typeface="+mn-lt"/>
                <a:ea typeface="+mn-ea"/>
                <a:cs typeface="+mn-cs"/>
              </a:rPr>
              <a:t>mahdollsta</a:t>
            </a:r>
            <a:r>
              <a:rPr lang="fi-FI" sz="1200" kern="1200" baseline="0" noProof="0" dirty="0" smtClean="0">
                <a:solidFill>
                  <a:schemeClr val="tx1"/>
                </a:solidFill>
                <a:effectLst/>
                <a:latin typeface="+mn-lt"/>
                <a:ea typeface="+mn-ea"/>
                <a:cs typeface="+mn-cs"/>
              </a:rPr>
              <a:t> merellä, muutoin varmistus täytyy tehdä satamassa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4</a:t>
            </a:fld>
            <a:endParaRPr lang="en-US"/>
          </a:p>
        </p:txBody>
      </p:sp>
    </p:spTree>
    <p:extLst>
      <p:ext uri="{BB962C8B-B14F-4D97-AF65-F5344CB8AC3E}">
        <p14:creationId xmlns:p14="http://schemas.microsoft.com/office/powerpoint/2010/main" val="19192196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92500" lnSpcReduction="10000"/>
          </a:bodyPr>
          <a:lstStyle/>
          <a:p>
            <a:pPr eaLnBrk="1" hangingPunct="1">
              <a:spcBef>
                <a:spcPct val="0"/>
              </a:spcBef>
            </a:pPr>
            <a:r>
              <a:rPr lang="fi-FI" b="1" noProof="0" dirty="0" smtClean="0"/>
              <a:t>Kuorman</a:t>
            </a:r>
            <a:r>
              <a:rPr lang="fi-FI" b="1" baseline="0" noProof="0" dirty="0" smtClean="0"/>
              <a:t> varmistus merikuljetuksissa</a:t>
            </a:r>
            <a:endParaRPr lang="fi-FI" b="1" noProof="0" dirty="0" smtClean="0"/>
          </a:p>
          <a:p>
            <a:pPr eaLnBrk="1" hangingPunct="1">
              <a:spcBef>
                <a:spcPct val="0"/>
              </a:spcBef>
            </a:pPr>
            <a:endParaRPr lang="fi-FI" sz="1200" b="0" baseline="0" noProof="0" dirty="0" smtClean="0"/>
          </a:p>
          <a:p>
            <a:pPr eaLnBrk="1" hangingPunct="1">
              <a:spcBef>
                <a:spcPct val="0"/>
              </a:spcBef>
            </a:pPr>
            <a:endParaRPr lang="en-US" sz="1200" b="0" i="1" baseline="0" dirty="0" smtClean="0"/>
          </a:p>
          <a:p>
            <a:r>
              <a:rPr lang="fi-FI" sz="1200" b="1" kern="1200" noProof="0" dirty="0" smtClean="0">
                <a:solidFill>
                  <a:schemeClr val="tx1"/>
                </a:solidFill>
                <a:effectLst/>
                <a:latin typeface="+mn-lt"/>
                <a:ea typeface="+mn-ea"/>
                <a:cs typeface="+mn-cs"/>
              </a:rPr>
              <a:t>Välilliset</a:t>
            </a:r>
            <a:r>
              <a:rPr lang="fi-FI" sz="1200" b="1" kern="1200" baseline="0" noProof="0" dirty="0" smtClean="0">
                <a:solidFill>
                  <a:schemeClr val="tx1"/>
                </a:solidFill>
                <a:effectLst/>
                <a:latin typeface="+mn-lt"/>
                <a:ea typeface="+mn-ea"/>
                <a:cs typeface="+mn-cs"/>
              </a:rPr>
              <a:t> seuraukset</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Taloudelliset</a:t>
            </a:r>
            <a:r>
              <a:rPr lang="fi-FI" sz="1200" kern="1200" baseline="0" noProof="0" dirty="0" smtClean="0">
                <a:solidFill>
                  <a:schemeClr val="tx1"/>
                </a:solidFill>
                <a:effectLst/>
                <a:latin typeface="+mn-lt"/>
                <a:ea typeface="+mn-ea"/>
                <a:cs typeface="+mn-cs"/>
              </a:rPr>
              <a:t> seuraukset</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Ympäristövahingot</a:t>
            </a: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Yrityksen</a:t>
            </a:r>
            <a:r>
              <a:rPr lang="fi-FI" sz="1200" kern="1200" baseline="0" noProof="0" dirty="0" smtClean="0">
                <a:solidFill>
                  <a:schemeClr val="tx1"/>
                </a:solidFill>
                <a:effectLst/>
                <a:latin typeface="+mn-lt"/>
                <a:ea typeface="+mn-ea"/>
                <a:cs typeface="+mn-cs"/>
              </a:rPr>
              <a:t> maine kärsii</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Kuljetuksen aikana tapahtuvien</a:t>
            </a:r>
            <a:r>
              <a:rPr lang="fi-FI" sz="1200" kern="1200" baseline="0" noProof="0" dirty="0" smtClean="0">
                <a:solidFill>
                  <a:schemeClr val="tx1"/>
                </a:solidFill>
                <a:effectLst/>
                <a:latin typeface="+mn-lt"/>
                <a:ea typeface="+mn-ea"/>
                <a:cs typeface="+mn-cs"/>
              </a:rPr>
              <a:t> vahinkojen taloudelliset seuraukset ovat suuria. Yksistään yhden syksyn ja talven aikana Pohjanmerellä tapahtuvien vahinkojen taloudellinen arvo voi olla 20 miljoonaa dollaria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Henkilövahingot ja ympäristövahingot aiheuttavat</a:t>
            </a:r>
            <a:r>
              <a:rPr lang="fi-FI" sz="1200" kern="1200" baseline="0" noProof="0" dirty="0" smtClean="0">
                <a:solidFill>
                  <a:schemeClr val="tx1"/>
                </a:solidFill>
                <a:effectLst/>
                <a:latin typeface="+mn-lt"/>
                <a:ea typeface="+mn-ea"/>
                <a:cs typeface="+mn-cs"/>
              </a:rPr>
              <a:t> yhteiskunnalle suuria kustannuksia.  Vahinkojen aiheuttamia kustannuksia on usein hyvin vaikea arvioida rahassa.  Esimerkiksi, vahingoittuneet tuotteet täytyy valmistaa uudelleen, jolloin tuotantoaikatauluja täytyy muuttaa. Tämän takia muiden tuotteiden tuotanto viivästyy. </a:t>
            </a:r>
            <a:endParaRPr lang="fi-FI" sz="1200" kern="1200" noProof="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Laivan, ajoneuvon, rautatievaunun</a:t>
            </a:r>
            <a:r>
              <a:rPr lang="fi-FI" sz="1200" kern="1200" baseline="0" noProof="0" dirty="0" smtClean="0">
                <a:solidFill>
                  <a:schemeClr val="tx1"/>
                </a:solidFill>
                <a:effectLst/>
                <a:latin typeface="+mn-lt"/>
                <a:ea typeface="+mn-ea"/>
                <a:cs typeface="+mn-cs"/>
              </a:rPr>
              <a:t> tai jonkin muun rahdinkuljetusyksikön </a:t>
            </a:r>
            <a:r>
              <a:rPr lang="fi-FI" sz="1200" kern="1200" baseline="0" noProof="0" dirty="0" err="1" smtClean="0">
                <a:solidFill>
                  <a:schemeClr val="tx1"/>
                </a:solidFill>
                <a:effectLst/>
                <a:latin typeface="+mn-lt"/>
                <a:ea typeface="+mn-ea"/>
                <a:cs typeface="+mn-cs"/>
              </a:rPr>
              <a:t>vahingoiduttua</a:t>
            </a:r>
            <a:r>
              <a:rPr lang="fi-FI" sz="1200" kern="1200" baseline="0" noProof="0" dirty="0" smtClean="0">
                <a:solidFill>
                  <a:schemeClr val="tx1"/>
                </a:solidFill>
                <a:effectLst/>
                <a:latin typeface="+mn-lt"/>
                <a:ea typeface="+mn-ea"/>
                <a:cs typeface="+mn-cs"/>
              </a:rPr>
              <a:t> tavarat täytyy siirtää toiseen rahdinkuljetusyksikköön.  Siirrosta muodostuu lisäkustannuksia ja viiveitä toimituksiin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Laivatapaturmien</a:t>
            </a:r>
            <a:r>
              <a:rPr lang="fi-FI" sz="1200" kern="1200" baseline="0" noProof="0" dirty="0" smtClean="0">
                <a:solidFill>
                  <a:schemeClr val="tx1"/>
                </a:solidFill>
                <a:effectLst/>
                <a:latin typeface="+mn-lt"/>
                <a:ea typeface="+mn-ea"/>
                <a:cs typeface="+mn-cs"/>
              </a:rPr>
              <a:t> seurauksena täytyy yleensä koko laivan lasti siirtää toiseen alukseen.  Toisen aluksen tilaaminen haveripaikalle maksaa samoin kuin lastin siirtotyö.  Tämän lisäksi koko lasti on tarkistettava sen takia, että tavara on saattanut vahingoittua</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Monilla teollisuudenaloilla on pitkiä laivakuljetuksia tavarantoimituksissaan.</a:t>
            </a:r>
            <a:r>
              <a:rPr lang="fi-FI" sz="1200" kern="1200" baseline="0" noProof="0" dirty="0" smtClean="0">
                <a:solidFill>
                  <a:schemeClr val="tx1"/>
                </a:solidFill>
                <a:effectLst/>
                <a:latin typeface="+mn-lt"/>
                <a:ea typeface="+mn-ea"/>
                <a:cs typeface="+mn-cs"/>
              </a:rPr>
              <a:t>  Pitkällä tähtäimellä toimittajat menettävät hyvän maineensa, jos kuorma toistuvasti vahingoittuu ennen kuin se saavuttaa asiakkaan</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5</a:t>
            </a:fld>
            <a:endParaRPr lang="en-US"/>
          </a:p>
        </p:txBody>
      </p:sp>
    </p:spTree>
    <p:extLst>
      <p:ext uri="{BB962C8B-B14F-4D97-AF65-F5344CB8AC3E}">
        <p14:creationId xmlns:p14="http://schemas.microsoft.com/office/powerpoint/2010/main" val="33242165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fi-FI" b="1" noProof="0" dirty="0" smtClean="0"/>
              <a:t>Kuorman varmistus merikuljetuksissa</a:t>
            </a:r>
          </a:p>
          <a:p>
            <a:pPr eaLnBrk="1" hangingPunct="1">
              <a:spcBef>
                <a:spcPct val="0"/>
              </a:spcBef>
            </a:pPr>
            <a:endParaRPr lang="en-US" dirty="0" smtClean="0"/>
          </a:p>
          <a:p>
            <a:pPr eaLnBrk="1" hangingPunct="1">
              <a:spcBef>
                <a:spcPct val="0"/>
              </a:spcBef>
            </a:pPr>
            <a:r>
              <a:rPr lang="fi-FI" sz="1200" b="1" noProof="0" dirty="0" smtClean="0"/>
              <a:t>Tyypillisiä</a:t>
            </a:r>
            <a:r>
              <a:rPr lang="fi-FI" sz="1200" b="1" baseline="0" noProof="0" dirty="0" smtClean="0"/>
              <a:t> rahdinkuljetusyksiköitä ja niiden kuormia</a:t>
            </a:r>
          </a:p>
          <a:p>
            <a:pPr eaLnBrk="1" hangingPunct="1">
              <a:spcBef>
                <a:spcPct val="0"/>
              </a:spcBef>
            </a:pPr>
            <a:endParaRPr lang="en-US" sz="1200" b="1" baseline="0" dirty="0" smtClean="0"/>
          </a:p>
          <a:p>
            <a:r>
              <a:rPr lang="fi-FI" sz="1200" b="1" i="1" kern="1200" noProof="0" dirty="0" smtClean="0">
                <a:solidFill>
                  <a:schemeClr val="tx1"/>
                </a:solidFill>
                <a:effectLst/>
                <a:latin typeface="+mn-lt"/>
                <a:ea typeface="+mn-ea"/>
                <a:cs typeface="+mn-cs"/>
              </a:rPr>
              <a:t>Ajoneuvot, puoliperävaunut</a:t>
            </a:r>
            <a:r>
              <a:rPr lang="fi-FI" sz="1200" b="1" i="1" kern="1200" baseline="0" noProof="0" dirty="0" smtClean="0">
                <a:solidFill>
                  <a:schemeClr val="tx1"/>
                </a:solidFill>
                <a:effectLst/>
                <a:latin typeface="+mn-lt"/>
                <a:ea typeface="+mn-ea"/>
                <a:cs typeface="+mn-cs"/>
              </a:rPr>
              <a:t> ja perävaunut  </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Pääasiassa maantiekuljetuksen</a:t>
            </a:r>
            <a:r>
              <a:rPr lang="fi-FI" sz="1200" kern="1200" baseline="0" noProof="0" dirty="0" smtClean="0">
                <a:solidFill>
                  <a:schemeClr val="tx1"/>
                </a:solidFill>
                <a:effectLst/>
                <a:latin typeface="+mn-lt"/>
                <a:ea typeface="+mn-ea"/>
                <a:cs typeface="+mn-cs"/>
              </a:rPr>
              <a:t> ajoneuvoja, mutta näitä käytetään myös yhdistetyssä kuljetuksessa (auto-juna tai auto-laiva).  Rahdinkuljetusyksiköt eivät ole kuitenkaan valtamerilaivoihin soveltuvia.  Valtamerikuljetuksissa käytetään merikontteja. Ajoneuvojen kuormatilalla on suuri merkitys vaadittavaan kuormanvarmistuksen toteuttamiseen.  Esimerkkinä mainittakoon kuormatilan seinien lujuudet, kiinnityspisteiden lujuudet ja lukumäärä</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Rahtikontit</a:t>
            </a:r>
            <a:r>
              <a:rPr lang="fi-FI" sz="1200" b="1" i="1" kern="1200" baseline="0" noProof="0" dirty="0" smtClean="0">
                <a:solidFill>
                  <a:schemeClr val="tx1"/>
                </a:solidFill>
                <a:effectLst/>
                <a:latin typeface="+mn-lt"/>
                <a:ea typeface="+mn-ea"/>
                <a:cs typeface="+mn-cs"/>
              </a:rPr>
              <a:t> ja avokontit</a:t>
            </a:r>
            <a:r>
              <a:rPr lang="en-GB" sz="1200" b="1" i="1"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Kontteja</a:t>
            </a:r>
            <a:r>
              <a:rPr lang="fi-FI" sz="1200" kern="1200" baseline="0" noProof="0" dirty="0" smtClean="0">
                <a:solidFill>
                  <a:schemeClr val="tx1"/>
                </a:solidFill>
                <a:effectLst/>
                <a:latin typeface="+mn-lt"/>
                <a:ea typeface="+mn-ea"/>
                <a:cs typeface="+mn-cs"/>
              </a:rPr>
              <a:t> käytetään pääasiassa meritiekuljetuksissa, mutta ne ovat yleisiä myös maantie- ja rautatiekuljetuksissa. </a:t>
            </a:r>
            <a:r>
              <a:rPr lang="fi-FI" sz="1200" kern="1200" noProof="0" dirty="0" err="1" smtClean="0">
                <a:solidFill>
                  <a:schemeClr val="tx1"/>
                </a:solidFill>
                <a:effectLst/>
                <a:latin typeface="+mn-lt"/>
                <a:ea typeface="+mn-ea"/>
                <a:cs typeface="+mn-cs"/>
              </a:rPr>
              <a:t>ISO-standardin</a:t>
            </a:r>
            <a:r>
              <a:rPr lang="fi-FI" sz="1200" kern="1200" noProof="0" dirty="0" smtClean="0">
                <a:solidFill>
                  <a:schemeClr val="tx1"/>
                </a:solidFill>
                <a:effectLst/>
                <a:latin typeface="+mn-lt"/>
                <a:ea typeface="+mn-ea"/>
                <a:cs typeface="+mn-cs"/>
              </a:rPr>
              <a:t> mukaisesti rakennetun kontin</a:t>
            </a:r>
            <a:r>
              <a:rPr lang="fi-FI" sz="1200" kern="1200" baseline="0" noProof="0" dirty="0" smtClean="0">
                <a:solidFill>
                  <a:schemeClr val="tx1"/>
                </a:solidFill>
                <a:effectLst/>
                <a:latin typeface="+mn-lt"/>
                <a:ea typeface="+mn-ea"/>
                <a:cs typeface="+mn-cs"/>
              </a:rPr>
              <a:t> seinät</a:t>
            </a:r>
            <a:r>
              <a:rPr lang="fi-FI" sz="1200" kern="1200" noProof="0" dirty="0" smtClean="0">
                <a:solidFill>
                  <a:schemeClr val="tx1"/>
                </a:solidFill>
                <a:effectLst/>
                <a:latin typeface="+mn-lt"/>
                <a:ea typeface="+mn-ea"/>
                <a:cs typeface="+mn-cs"/>
              </a:rPr>
              <a:t> kestävät hyvin kuormasta aiheutuvia</a:t>
            </a:r>
            <a:r>
              <a:rPr lang="fi-FI" sz="1200" kern="1200" baseline="0" noProof="0" dirty="0" smtClean="0">
                <a:solidFill>
                  <a:schemeClr val="tx1"/>
                </a:solidFill>
                <a:effectLst/>
                <a:latin typeface="+mn-lt"/>
                <a:ea typeface="+mn-ea"/>
                <a:cs typeface="+mn-cs"/>
              </a:rPr>
              <a:t> voimia</a:t>
            </a:r>
            <a:r>
              <a:rPr lang="en-GB" sz="1200" kern="1200" baseline="0" dirty="0" smtClean="0">
                <a:solidFill>
                  <a:schemeClr val="tx1"/>
                </a:solidFill>
                <a:effectLst/>
                <a:latin typeface="+mn-lt"/>
                <a:ea typeface="+mn-ea"/>
                <a:cs typeface="+mn-cs"/>
              </a:rPr>
              <a:t>.</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kern="1200" noProof="0" dirty="0" smtClean="0">
                <a:solidFill>
                  <a:schemeClr val="tx1"/>
                </a:solidFill>
                <a:effectLst/>
                <a:latin typeface="+mn-lt"/>
                <a:ea typeface="+mn-ea"/>
                <a:cs typeface="+mn-cs"/>
              </a:rPr>
              <a:t>Tavallisimmat</a:t>
            </a:r>
            <a:r>
              <a:rPr lang="fi-FI" sz="1200" b="1" kern="1200" baseline="0" noProof="0" dirty="0" smtClean="0">
                <a:solidFill>
                  <a:schemeClr val="tx1"/>
                </a:solidFill>
                <a:effectLst/>
                <a:latin typeface="+mn-lt"/>
                <a:ea typeface="+mn-ea"/>
                <a:cs typeface="+mn-cs"/>
              </a:rPr>
              <a:t> kuormat</a:t>
            </a:r>
            <a:r>
              <a:rPr lang="en-GB" sz="1200" b="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Kappaletavara:</a:t>
            </a:r>
            <a:r>
              <a:rPr lang="fi-FI" sz="1200" kern="1200" noProof="0" dirty="0" smtClean="0">
                <a:solidFill>
                  <a:schemeClr val="tx1"/>
                </a:solidFill>
                <a:effectLst/>
                <a:latin typeface="+mn-lt"/>
                <a:ea typeface="+mn-ea"/>
                <a:cs typeface="+mn-cs"/>
              </a:rPr>
              <a:t> Kemikaalituotteet, elektroniikkatuotteet, ruoka</a:t>
            </a:r>
            <a:r>
              <a:rPr lang="fi-FI" sz="1200" kern="1200" baseline="0" noProof="0" dirty="0" smtClean="0">
                <a:solidFill>
                  <a:schemeClr val="tx1"/>
                </a:solidFill>
                <a:effectLst/>
                <a:latin typeface="+mn-lt"/>
                <a:ea typeface="+mn-ea"/>
                <a:cs typeface="+mn-cs"/>
              </a:rPr>
              <a:t>- ja juomatuotteet </a:t>
            </a:r>
            <a:r>
              <a:rPr lang="fi-FI" sz="1200" kern="1200" baseline="0" noProof="0" dirty="0" err="1" smtClean="0">
                <a:solidFill>
                  <a:schemeClr val="tx1"/>
                </a:solidFill>
                <a:effectLst/>
                <a:latin typeface="+mn-lt"/>
                <a:ea typeface="+mn-ea"/>
                <a:cs typeface="+mn-cs"/>
              </a:rPr>
              <a:t>jne</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Sellu</a:t>
            </a:r>
            <a:r>
              <a:rPr lang="fi-FI" sz="1200" i="1" kern="1200" baseline="0" noProof="0" dirty="0" smtClean="0">
                <a:solidFill>
                  <a:schemeClr val="tx1"/>
                </a:solidFill>
                <a:effectLst/>
                <a:latin typeface="+mn-lt"/>
                <a:ea typeface="+mn-ea"/>
                <a:cs typeface="+mn-cs"/>
              </a:rPr>
              <a:t> ja paperi</a:t>
            </a:r>
            <a:r>
              <a:rPr lang="fi-FI" sz="1200" i="1" kern="1200" noProof="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paperirulla, paperiarkit kuormalavoilla, sellupaalit</a:t>
            </a:r>
          </a:p>
          <a:p>
            <a:r>
              <a:rPr lang="en-GB" sz="1200" kern="120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Terästuotteet:</a:t>
            </a:r>
            <a:r>
              <a:rPr lang="fi-FI" sz="1200" kern="1200" noProof="0" dirty="0" smtClean="0">
                <a:solidFill>
                  <a:schemeClr val="tx1"/>
                </a:solidFill>
                <a:effectLst/>
                <a:latin typeface="+mn-lt"/>
                <a:ea typeface="+mn-ea"/>
                <a:cs typeface="+mn-cs"/>
              </a:rPr>
              <a:t> teräspalkit, teräslevyt, kelat, putket </a:t>
            </a:r>
            <a:r>
              <a:rPr lang="fi-FI" sz="1200" kern="1200" noProof="0" dirty="0" err="1" smtClean="0">
                <a:solidFill>
                  <a:schemeClr val="tx1"/>
                </a:solidFill>
                <a:effectLst/>
                <a:latin typeface="+mn-lt"/>
                <a:ea typeface="+mn-ea"/>
                <a:cs typeface="+mn-cs"/>
              </a:rPr>
              <a:t>jne</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Koneet</a:t>
            </a:r>
            <a:r>
              <a:rPr lang="fi-FI" sz="1200" i="1" kern="1200" baseline="0" noProof="0" dirty="0" smtClean="0">
                <a:solidFill>
                  <a:schemeClr val="tx1"/>
                </a:solidFill>
                <a:effectLst/>
                <a:latin typeface="+mn-lt"/>
                <a:ea typeface="+mn-ea"/>
                <a:cs typeface="+mn-cs"/>
              </a:rPr>
              <a:t> ja laitteet</a:t>
            </a:r>
            <a:r>
              <a:rPr lang="fi-FI" sz="1200" i="1" kern="1200" noProof="0" dirty="0" smtClean="0">
                <a:solidFill>
                  <a:schemeClr val="tx1"/>
                </a:solidFill>
                <a:effectLst/>
                <a:latin typeface="+mn-lt"/>
                <a:ea typeface="+mn-ea"/>
                <a:cs typeface="+mn-cs"/>
              </a:rPr>
              <a:t>:</a:t>
            </a:r>
            <a:r>
              <a:rPr lang="fi-FI" sz="1200" kern="1200" noProof="0" dirty="0" smtClean="0">
                <a:solidFill>
                  <a:schemeClr val="tx1"/>
                </a:solidFill>
                <a:effectLst/>
                <a:latin typeface="+mn-lt"/>
                <a:ea typeface="+mn-ea"/>
                <a:cs typeface="+mn-cs"/>
              </a:rPr>
              <a:t> sorvit, hiomakoneet,</a:t>
            </a:r>
            <a:r>
              <a:rPr lang="fi-FI" sz="1200" kern="1200" baseline="0" noProof="0" dirty="0" smtClean="0">
                <a:solidFill>
                  <a:schemeClr val="tx1"/>
                </a:solidFill>
                <a:effectLst/>
                <a:latin typeface="+mn-lt"/>
                <a:ea typeface="+mn-ea"/>
                <a:cs typeface="+mn-cs"/>
              </a:rPr>
              <a:t> levyntyöstökoneet</a:t>
            </a:r>
            <a:r>
              <a:rPr lang="fi-FI" sz="1200" kern="1200" noProof="0" dirty="0" smtClean="0">
                <a:solidFill>
                  <a:schemeClr val="tx1"/>
                </a:solidFill>
                <a:effectLst/>
                <a:latin typeface="+mn-lt"/>
                <a:ea typeface="+mn-ea"/>
                <a:cs typeface="+mn-cs"/>
              </a:rPr>
              <a:t> </a:t>
            </a:r>
            <a:r>
              <a:rPr lang="fi-FI" sz="1200" kern="1200" noProof="0" dirty="0" err="1" smtClean="0">
                <a:solidFill>
                  <a:schemeClr val="tx1"/>
                </a:solidFill>
                <a:effectLst/>
                <a:latin typeface="+mn-lt"/>
                <a:ea typeface="+mn-ea"/>
                <a:cs typeface="+mn-cs"/>
              </a:rPr>
              <a:t>jne</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Ajoneuvot</a:t>
            </a:r>
            <a:r>
              <a:rPr lang="fi-FI" sz="1200" kern="1200" noProof="0" dirty="0" smtClean="0">
                <a:solidFill>
                  <a:schemeClr val="tx1"/>
                </a:solidFill>
                <a:effectLst/>
                <a:latin typeface="+mn-lt"/>
                <a:ea typeface="+mn-ea"/>
                <a:cs typeface="+mn-cs"/>
              </a:rPr>
              <a:t>: henkilöautot, kuorma-autot, rakennuskoneet </a:t>
            </a:r>
            <a:r>
              <a:rPr lang="fi-FI" sz="1200" kern="1200" noProof="0" dirty="0" err="1" smtClean="0">
                <a:solidFill>
                  <a:schemeClr val="tx1"/>
                </a:solidFill>
                <a:effectLst/>
                <a:latin typeface="+mn-lt"/>
                <a:ea typeface="+mn-ea"/>
                <a:cs typeface="+mn-cs"/>
              </a:rPr>
              <a:t>jne</a:t>
            </a:r>
            <a:r>
              <a:rPr lang="en-GB" sz="1200" kern="120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i="1" kern="1200" noProof="0" dirty="0" smtClean="0">
                <a:solidFill>
                  <a:schemeClr val="tx1"/>
                </a:solidFill>
                <a:effectLst/>
                <a:latin typeface="+mn-lt"/>
                <a:ea typeface="+mn-ea"/>
                <a:cs typeface="+mn-cs"/>
              </a:rPr>
              <a:t>Projektikuormat</a:t>
            </a:r>
            <a:r>
              <a:rPr lang="fi-FI" sz="1200" kern="1200" noProof="0" dirty="0" smtClean="0">
                <a:solidFill>
                  <a:schemeClr val="tx1"/>
                </a:solidFill>
                <a:effectLst/>
                <a:latin typeface="+mn-lt"/>
                <a:ea typeface="+mn-ea"/>
                <a:cs typeface="+mn-cs"/>
              </a:rPr>
              <a:t>: nosturit, raskaat</a:t>
            </a:r>
            <a:r>
              <a:rPr lang="fi-FI" sz="1200" kern="1200" baseline="0" noProof="0" dirty="0" smtClean="0">
                <a:solidFill>
                  <a:schemeClr val="tx1"/>
                </a:solidFill>
                <a:effectLst/>
                <a:latin typeface="+mn-lt"/>
                <a:ea typeface="+mn-ea"/>
                <a:cs typeface="+mn-cs"/>
              </a:rPr>
              <a:t> nostokoneet esim. Lukkinosturi, </a:t>
            </a:r>
            <a:r>
              <a:rPr lang="fi-FI" sz="1200" kern="1200" baseline="0" noProof="0" dirty="0" err="1" smtClean="0">
                <a:solidFill>
                  <a:schemeClr val="tx1"/>
                </a:solidFill>
                <a:effectLst/>
                <a:latin typeface="+mn-lt"/>
                <a:ea typeface="+mn-ea"/>
                <a:cs typeface="+mn-cs"/>
              </a:rPr>
              <a:t>kurotintrukki</a:t>
            </a:r>
            <a:r>
              <a:rPr lang="fi-FI" sz="1200" kern="1200" noProof="0" dirty="0" smtClean="0">
                <a:solidFill>
                  <a:schemeClr val="tx1"/>
                </a:solidFill>
                <a:effectLst/>
                <a:latin typeface="+mn-lt"/>
                <a:ea typeface="+mn-ea"/>
                <a:cs typeface="+mn-cs"/>
              </a:rPr>
              <a:t>, tuulimyllyt, kallioporakoneet, paperikoneet </a:t>
            </a:r>
            <a:r>
              <a:rPr lang="fi-FI" sz="1200" kern="1200" noProof="0" dirty="0" err="1" smtClean="0">
                <a:solidFill>
                  <a:schemeClr val="tx1"/>
                </a:solidFill>
                <a:effectLst/>
                <a:latin typeface="+mn-lt"/>
                <a:ea typeface="+mn-ea"/>
                <a:cs typeface="+mn-cs"/>
              </a:rPr>
              <a:t>jne</a:t>
            </a:r>
            <a:r>
              <a:rPr lang="en-GB" sz="1200" kern="1200" dirty="0" smtClean="0">
                <a:solidFill>
                  <a:schemeClr val="tx1"/>
                </a:solidFill>
                <a:effectLst/>
                <a:latin typeface="+mn-lt"/>
                <a:ea typeface="+mn-ea"/>
                <a:cs typeface="+mn-cs"/>
              </a:rPr>
              <a:t>.</a:t>
            </a:r>
            <a:endParaRPr lang="sv-SE" sz="1200" kern="1200" dirty="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6</a:t>
            </a:fld>
            <a:endParaRPr lang="en-US"/>
          </a:p>
        </p:txBody>
      </p:sp>
    </p:spTree>
    <p:extLst>
      <p:ext uri="{BB962C8B-B14F-4D97-AF65-F5344CB8AC3E}">
        <p14:creationId xmlns:p14="http://schemas.microsoft.com/office/powerpoint/2010/main" val="10661670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fontScale="77500" lnSpcReduction="20000"/>
          </a:bodyPr>
          <a:lstStyle/>
          <a:p>
            <a:pPr eaLnBrk="1" hangingPunct="1">
              <a:spcBef>
                <a:spcPct val="0"/>
              </a:spcBef>
            </a:pPr>
            <a:r>
              <a:rPr lang="fi-FI" b="1" noProof="0" dirty="0" smtClean="0"/>
              <a:t>Kuormanvarmistus meritiekuljetuksissa  </a:t>
            </a:r>
          </a:p>
          <a:p>
            <a:pPr eaLnBrk="1" hangingPunct="1">
              <a:spcBef>
                <a:spcPct val="0"/>
              </a:spcBef>
            </a:pPr>
            <a:endParaRPr lang="en-US" dirty="0" smtClean="0"/>
          </a:p>
          <a:p>
            <a:pPr eaLnBrk="1" hangingPunct="1">
              <a:spcBef>
                <a:spcPct val="0"/>
              </a:spcBef>
            </a:pPr>
            <a:r>
              <a:rPr lang="fi-FI" sz="1400" b="1" noProof="0" dirty="0" smtClean="0"/>
              <a:t>Rahdinkuljetusyksiköitä</a:t>
            </a:r>
            <a:r>
              <a:rPr lang="fi-FI" sz="1400" b="1" baseline="0" noProof="0" dirty="0" smtClean="0"/>
              <a:t>  – Ajoneuvot ja perävaunut </a:t>
            </a:r>
            <a:endParaRPr lang="fi-FI" sz="1400" b="1" noProof="0" dirty="0" smtClean="0"/>
          </a:p>
          <a:p>
            <a:pPr eaLnBrk="1" hangingPunct="1"/>
            <a:endParaRPr lang="en-GB" dirty="0" smtClean="0">
              <a:cs typeface="Arial" charset="0"/>
            </a:endParaRPr>
          </a:p>
          <a:p>
            <a:r>
              <a:rPr lang="fi-FI" sz="1200" kern="1200" noProof="0" dirty="0" smtClean="0">
                <a:solidFill>
                  <a:schemeClr val="tx1"/>
                </a:solidFill>
                <a:effectLst/>
                <a:latin typeface="+mn-lt"/>
                <a:ea typeface="+mn-ea"/>
                <a:cs typeface="+mn-cs"/>
              </a:rPr>
              <a:t>Erilaiset</a:t>
            </a:r>
            <a:r>
              <a:rPr lang="fi-FI" sz="1200" kern="1200" baseline="0" noProof="0" dirty="0" smtClean="0">
                <a:solidFill>
                  <a:schemeClr val="tx1"/>
                </a:solidFill>
                <a:effectLst/>
                <a:latin typeface="+mn-lt"/>
                <a:ea typeface="+mn-ea"/>
                <a:cs typeface="+mn-cs"/>
              </a:rPr>
              <a:t> </a:t>
            </a:r>
            <a:r>
              <a:rPr lang="fi-FI" sz="1200" kern="1200" baseline="0" noProof="0" dirty="0" err="1" smtClean="0">
                <a:solidFill>
                  <a:schemeClr val="tx1"/>
                </a:solidFill>
                <a:effectLst/>
                <a:latin typeface="+mn-lt"/>
                <a:ea typeface="+mn-ea"/>
                <a:cs typeface="+mn-cs"/>
              </a:rPr>
              <a:t>päällirakenteet</a:t>
            </a:r>
            <a:r>
              <a:rPr lang="fi-FI" sz="1200" kern="1200" baseline="0" noProof="0" dirty="0" smtClean="0">
                <a:solidFill>
                  <a:schemeClr val="tx1"/>
                </a:solidFill>
                <a:effectLst/>
                <a:latin typeface="+mn-lt"/>
                <a:ea typeface="+mn-ea"/>
                <a:cs typeface="+mn-cs"/>
              </a:rPr>
              <a:t> ovat enemmän tai vähemmän sopivia merikuljetusta varten tehdylle kuormanvarmistukselle.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etuseinä on normaalisti riittävän vahva käytettäväksi tukemiseen. Joissakin maissa on selkeät lujuusvaatimukset etuseinälle ja tietyissä maissa vaaditaan, että ajoneuvon kuljettajalla tulee olla todistus, joka osoittaa etuseinän lujuuden.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lujuusvaatimukset ja sidonnan kiinnityspisteet ovat seuraavissa standardeissa</a:t>
            </a:r>
            <a:r>
              <a:rPr lang="en-GB" sz="1200" kern="1200" baseline="0" dirty="0" smtClean="0">
                <a:solidFill>
                  <a:schemeClr val="tx1"/>
                </a:solidFill>
                <a:effectLst/>
                <a:latin typeface="+mn-lt"/>
                <a:ea typeface="+mn-ea"/>
                <a:cs typeface="+mn-cs"/>
              </a:rPr>
              <a:t>:</a:t>
            </a:r>
          </a:p>
          <a:p>
            <a:r>
              <a:rPr lang="en-GB" sz="1200" kern="1200" baseline="0" dirty="0" smtClean="0">
                <a:solidFill>
                  <a:schemeClr val="tx1"/>
                </a:solidFill>
                <a:effectLst/>
                <a:latin typeface="+mn-lt"/>
                <a:ea typeface="+mn-ea"/>
                <a:cs typeface="+mn-cs"/>
              </a:rPr>
              <a:t>EN 283 – </a:t>
            </a:r>
            <a:r>
              <a:rPr lang="fi-FI" sz="1200" kern="1200" baseline="0" noProof="0" dirty="0" smtClean="0">
                <a:solidFill>
                  <a:schemeClr val="tx1"/>
                </a:solidFill>
                <a:effectLst/>
                <a:latin typeface="+mn-lt"/>
                <a:ea typeface="+mn-ea"/>
                <a:cs typeface="+mn-cs"/>
              </a:rPr>
              <a:t>vaihtokuormatila</a:t>
            </a:r>
          </a:p>
          <a:p>
            <a:r>
              <a:rPr lang="en-GB" sz="1200" kern="1200" baseline="0" dirty="0" smtClean="0">
                <a:solidFill>
                  <a:schemeClr val="tx1"/>
                </a:solidFill>
                <a:effectLst/>
                <a:latin typeface="+mn-lt"/>
                <a:ea typeface="+mn-ea"/>
                <a:cs typeface="+mn-cs"/>
              </a:rPr>
              <a:t>EN 12642 L – </a:t>
            </a:r>
            <a:r>
              <a:rPr lang="fi-FI" sz="1200" kern="1200" baseline="0" noProof="0" dirty="0" smtClean="0">
                <a:solidFill>
                  <a:schemeClr val="tx1"/>
                </a:solidFill>
                <a:effectLst/>
                <a:latin typeface="+mn-lt"/>
                <a:ea typeface="+mn-ea"/>
                <a:cs typeface="+mn-cs"/>
              </a:rPr>
              <a:t>ajoneuvojen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lujuusvaatimukset, vanhat </a:t>
            </a:r>
            <a:r>
              <a:rPr lang="fi-FI" sz="1200" kern="1200" baseline="0" noProof="0" dirty="0" err="1" smtClean="0">
                <a:solidFill>
                  <a:schemeClr val="tx1"/>
                </a:solidFill>
                <a:effectLst/>
                <a:latin typeface="+mn-lt"/>
                <a:ea typeface="+mn-ea"/>
                <a:cs typeface="+mn-cs"/>
              </a:rPr>
              <a:t>päällirakenteet</a:t>
            </a:r>
            <a:endParaRPr lang="fi-FI" sz="1200" kern="1200" baseline="0" noProof="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EN 12642 XL – </a:t>
            </a:r>
            <a:r>
              <a:rPr lang="fi-FI" sz="1200" kern="1200" baseline="0" noProof="0" dirty="0" smtClean="0">
                <a:solidFill>
                  <a:schemeClr val="tx1"/>
                </a:solidFill>
                <a:effectLst/>
                <a:latin typeface="+mn-lt"/>
                <a:ea typeface="+mn-ea"/>
                <a:cs typeface="+mn-cs"/>
              </a:rPr>
              <a:t>ajoneuvojen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lujuusvaatimukset, uudet </a:t>
            </a:r>
            <a:r>
              <a:rPr lang="fi-FI" sz="1200" kern="1200" baseline="0" noProof="0" dirty="0" err="1" smtClean="0">
                <a:solidFill>
                  <a:schemeClr val="tx1"/>
                </a:solidFill>
                <a:effectLst/>
                <a:latin typeface="+mn-lt"/>
                <a:ea typeface="+mn-ea"/>
                <a:cs typeface="+mn-cs"/>
              </a:rPr>
              <a:t>päällirakenteet</a:t>
            </a:r>
            <a:endParaRPr lang="fi-FI" sz="1200" kern="1200" baseline="0" noProof="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EN 12640 L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XL </a:t>
            </a:r>
            <a:r>
              <a:rPr lang="fi-FI" sz="1200" kern="1200" baseline="0" noProof="0" dirty="0" smtClean="0">
                <a:solidFill>
                  <a:schemeClr val="tx1"/>
                </a:solidFill>
                <a:effectLst/>
                <a:latin typeface="+mn-lt"/>
                <a:ea typeface="+mn-ea"/>
                <a:cs typeface="+mn-cs"/>
              </a:rPr>
              <a:t>– sidonnan kiinnityspisteiden lujuusvaatimukset </a:t>
            </a:r>
          </a:p>
          <a:p>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smtClean="0">
                <a:solidFill>
                  <a:schemeClr val="tx1"/>
                </a:solidFill>
                <a:effectLst/>
                <a:latin typeface="+mn-lt"/>
                <a:ea typeface="+mn-ea"/>
                <a:cs typeface="+mn-cs"/>
              </a:rPr>
              <a:t>Avolava</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avolavan</a:t>
            </a:r>
            <a:r>
              <a:rPr lang="fi-FI" sz="1200" kern="1200" baseline="0" noProof="0" dirty="0" smtClean="0">
                <a:solidFill>
                  <a:schemeClr val="tx1"/>
                </a:solidFill>
                <a:effectLst/>
                <a:latin typeface="+mn-lt"/>
                <a:ea typeface="+mn-ea"/>
                <a:cs typeface="+mn-cs"/>
              </a:rPr>
              <a:t> etuseinä on riittävän vahva, sitä voidaan käyttää tukemiseen. Muuten kuormanvarmistus täytyy täydentää joko sidonnalla tai muulla tavoin tukemalla.  Tukemiseen voidaan käyttää esimerkiksi lautoja, puupalkkeja tai puusta tehtyjä </a:t>
            </a:r>
            <a:r>
              <a:rPr lang="fi-FI" sz="1200" kern="1200" baseline="0" noProof="0" dirty="0" err="1" smtClean="0">
                <a:solidFill>
                  <a:schemeClr val="tx1"/>
                </a:solidFill>
                <a:effectLst/>
                <a:latin typeface="+mn-lt"/>
                <a:ea typeface="+mn-ea"/>
                <a:cs typeface="+mn-cs"/>
              </a:rPr>
              <a:t>estimiä</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b="1" i="1" kern="1200" noProof="0" dirty="0" err="1" smtClean="0">
                <a:solidFill>
                  <a:schemeClr val="tx1"/>
                </a:solidFill>
                <a:effectLst/>
                <a:latin typeface="+mn-lt"/>
                <a:ea typeface="+mn-ea"/>
                <a:cs typeface="+mn-cs"/>
              </a:rPr>
              <a:t>Kapellikori</a:t>
            </a:r>
            <a:endParaRPr lang="fi-FI" sz="1200" kern="1200" noProof="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Etuseinän vaatimukset ovat samat kuin avolavan tapauksessa.  </a:t>
            </a:r>
            <a:r>
              <a:rPr lang="fi-FI" sz="1200" kern="1200" noProof="0" dirty="0" err="1" smtClean="0">
                <a:solidFill>
                  <a:schemeClr val="tx1"/>
                </a:solidFill>
                <a:effectLst/>
                <a:latin typeface="+mn-lt"/>
                <a:ea typeface="+mn-ea"/>
                <a:cs typeface="+mn-cs"/>
              </a:rPr>
              <a:t>Kapellikorin</a:t>
            </a:r>
            <a:r>
              <a:rPr lang="fi-FI" sz="1200" kern="1200" baseline="0" noProof="0" dirty="0" smtClean="0">
                <a:solidFill>
                  <a:schemeClr val="tx1"/>
                </a:solidFill>
                <a:effectLst/>
                <a:latin typeface="+mn-lt"/>
                <a:ea typeface="+mn-ea"/>
                <a:cs typeface="+mn-cs"/>
              </a:rPr>
              <a:t> sivuseiniä voivaan käyttää tukemiseen vain, jos seinät on suunniteltu kestämään kuormaa, katso standardi </a:t>
            </a:r>
            <a:r>
              <a:rPr lang="fi-FI" sz="1200" kern="1200" noProof="0" dirty="0" smtClean="0">
                <a:solidFill>
                  <a:schemeClr val="tx1"/>
                </a:solidFill>
                <a:effectLst/>
                <a:latin typeface="+mn-lt"/>
                <a:ea typeface="+mn-ea"/>
                <a:cs typeface="+mn-cs"/>
              </a:rPr>
              <a:t>EN 12642 L tai XL (tai EN 283).  Seinän käyttöä tukemiseen rajoitetaan</a:t>
            </a:r>
            <a:r>
              <a:rPr lang="fi-FI" sz="1200" kern="1200" baseline="0" noProof="0" dirty="0" smtClean="0">
                <a:solidFill>
                  <a:schemeClr val="tx1"/>
                </a:solidFill>
                <a:effectLst/>
                <a:latin typeface="+mn-lt"/>
                <a:ea typeface="+mn-ea"/>
                <a:cs typeface="+mn-cs"/>
              </a:rPr>
              <a:t> kuitenkin korkeussuunnassa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Umpikori</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sivuovilla</a:t>
            </a:r>
            <a:r>
              <a:rPr lang="en-GB" sz="1200" b="1" i="1" kern="1200" dirty="0" smtClean="0">
                <a:solidFill>
                  <a:schemeClr val="tx1"/>
                </a:solidFill>
                <a:effectLst/>
                <a:latin typeface="+mn-lt"/>
                <a:ea typeface="+mn-ea"/>
                <a:cs typeface="+mn-cs"/>
              </a:rPr>
              <a:t> tai </a:t>
            </a:r>
            <a:r>
              <a:rPr lang="en-GB" sz="1200" b="1" i="1" kern="1200" dirty="0" err="1" smtClean="0">
                <a:solidFill>
                  <a:schemeClr val="tx1"/>
                </a:solidFill>
                <a:effectLst/>
                <a:latin typeface="+mn-lt"/>
                <a:ea typeface="+mn-ea"/>
                <a:cs typeface="+mn-cs"/>
              </a:rPr>
              <a:t>ilman</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Etuseinän vaatimukset ovat samat kuin avolavan tapauksessa</a:t>
            </a:r>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Sivuseiniä</a:t>
            </a:r>
            <a:r>
              <a:rPr lang="fi-FI" sz="1200" kern="1200" baseline="0" noProof="0" dirty="0" smtClean="0">
                <a:solidFill>
                  <a:schemeClr val="tx1"/>
                </a:solidFill>
                <a:effectLst/>
                <a:latin typeface="+mn-lt"/>
                <a:ea typeface="+mn-ea"/>
                <a:cs typeface="+mn-cs"/>
              </a:rPr>
              <a:t> voidaan käyttää kuorman tukemiseen, jos ne on suunniteltu kestämään kuormitusta, katso standardi</a:t>
            </a:r>
            <a:r>
              <a:rPr lang="en-GB" sz="1200" kern="1200" baseline="0" dirty="0" smtClean="0">
                <a:solidFill>
                  <a:schemeClr val="tx1"/>
                </a:solidFill>
                <a:effectLst/>
                <a:latin typeface="+mn-lt"/>
                <a:ea typeface="+mn-ea"/>
                <a:cs typeface="+mn-cs"/>
              </a:rPr>
              <a:t>t </a:t>
            </a:r>
            <a:r>
              <a:rPr lang="en-GB" sz="1200" kern="1200" dirty="0" smtClean="0">
                <a:solidFill>
                  <a:schemeClr val="tx1"/>
                </a:solidFill>
                <a:effectLst/>
                <a:latin typeface="+mn-lt"/>
                <a:ea typeface="+mn-ea"/>
                <a:cs typeface="+mn-cs"/>
              </a:rPr>
              <a:t>EN 12642 L tai XL (tai EN 283).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Verhokapelli</a:t>
            </a:r>
            <a:endParaRPr lang="sv-SE" sz="1200" kern="1200" dirty="0" smtClean="0">
              <a:solidFill>
                <a:schemeClr val="tx1"/>
              </a:solidFill>
              <a:effectLst/>
              <a:latin typeface="+mn-lt"/>
              <a:ea typeface="+mn-ea"/>
              <a:cs typeface="+mn-cs"/>
            </a:endParaRPr>
          </a:p>
          <a:p>
            <a:r>
              <a:rPr lang="fi-FI" sz="1200" kern="1200" noProof="0" dirty="0" err="1" smtClean="0">
                <a:solidFill>
                  <a:schemeClr val="tx1"/>
                </a:solidFill>
                <a:effectLst/>
                <a:latin typeface="+mn-lt"/>
                <a:ea typeface="+mn-ea"/>
                <a:cs typeface="+mn-cs"/>
              </a:rPr>
              <a:t>Verhokapellipäällirakenne</a:t>
            </a:r>
            <a:r>
              <a:rPr lang="fi-FI" sz="1200" kern="1200" baseline="0" noProof="0" dirty="0" smtClean="0">
                <a:solidFill>
                  <a:schemeClr val="tx1"/>
                </a:solidFill>
                <a:effectLst/>
                <a:latin typeface="+mn-lt"/>
                <a:ea typeface="+mn-ea"/>
                <a:cs typeface="+mn-cs"/>
              </a:rPr>
              <a:t> on yleinen, koska se on helppo kuormata ja purkaa sekä sivuilta että päältä. </a:t>
            </a:r>
            <a:r>
              <a:rPr lang="fi-FI" sz="1200" kern="1200" baseline="0" noProof="0" dirty="0" err="1" smtClean="0">
                <a:solidFill>
                  <a:schemeClr val="tx1"/>
                </a:solidFill>
                <a:effectLst/>
                <a:latin typeface="+mn-lt"/>
                <a:ea typeface="+mn-ea"/>
                <a:cs typeface="+mn-cs"/>
              </a:rPr>
              <a:t>Verhokapellikori</a:t>
            </a:r>
            <a:r>
              <a:rPr lang="fi-FI" sz="1200" kern="1200" baseline="0" noProof="0" dirty="0" smtClean="0">
                <a:solidFill>
                  <a:schemeClr val="tx1"/>
                </a:solidFill>
                <a:effectLst/>
                <a:latin typeface="+mn-lt"/>
                <a:ea typeface="+mn-ea"/>
                <a:cs typeface="+mn-cs"/>
              </a:rPr>
              <a:t> painaa vähemmän kuin umpikori tai </a:t>
            </a:r>
            <a:r>
              <a:rPr lang="fi-FI" sz="1200" kern="1200" baseline="0" noProof="0" dirty="0" err="1" smtClean="0">
                <a:solidFill>
                  <a:schemeClr val="tx1"/>
                </a:solidFill>
                <a:effectLst/>
                <a:latin typeface="+mn-lt"/>
                <a:ea typeface="+mn-ea"/>
                <a:cs typeface="+mn-cs"/>
              </a:rPr>
              <a:t>kapellikori</a:t>
            </a:r>
            <a:r>
              <a:rPr lang="fi-FI" sz="1200" kern="1200" baseline="0" noProof="0" dirty="0" smtClean="0">
                <a:solidFill>
                  <a:schemeClr val="tx1"/>
                </a:solidFill>
                <a:effectLst/>
                <a:latin typeface="+mn-lt"/>
                <a:ea typeface="+mn-ea"/>
                <a:cs typeface="+mn-cs"/>
              </a:rPr>
              <a:t>, mistä syystä voidaan kuljettaa enemmän kuormaa ja tämän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valmistuskustannukset ovat alhaisemmat kuin umpikorin. </a:t>
            </a:r>
            <a:r>
              <a:rPr lang="fi-FI" sz="1200" kern="1200" baseline="0" noProof="0" dirty="0" err="1" smtClean="0">
                <a:solidFill>
                  <a:schemeClr val="tx1"/>
                </a:solidFill>
                <a:effectLst/>
                <a:latin typeface="+mn-lt"/>
                <a:ea typeface="+mn-ea"/>
                <a:cs typeface="+mn-cs"/>
              </a:rPr>
              <a:t>Verhokapellin</a:t>
            </a:r>
            <a:r>
              <a:rPr lang="fi-FI" sz="1200" kern="1200" baseline="0" noProof="0" dirty="0" smtClean="0">
                <a:solidFill>
                  <a:schemeClr val="tx1"/>
                </a:solidFill>
                <a:effectLst/>
                <a:latin typeface="+mn-lt"/>
                <a:ea typeface="+mn-ea"/>
                <a:cs typeface="+mn-cs"/>
              </a:rPr>
              <a:t> haittapuolena on se, että sivuseinät eivät kestä minkäänlaista kuormitusta, jolloin tukemista ei voida käyttää.  Jos </a:t>
            </a:r>
            <a:r>
              <a:rPr lang="fi-FI" sz="1200" kern="1200" baseline="0" noProof="0" dirty="0" err="1" smtClean="0">
                <a:solidFill>
                  <a:schemeClr val="tx1"/>
                </a:solidFill>
                <a:effectLst/>
                <a:latin typeface="+mn-lt"/>
                <a:ea typeface="+mn-ea"/>
                <a:cs typeface="+mn-cs"/>
              </a:rPr>
              <a:t>verhokapelli</a:t>
            </a:r>
            <a:r>
              <a:rPr lang="fi-FI" sz="1200" kern="1200" baseline="0" noProof="0" dirty="0" smtClean="0">
                <a:solidFill>
                  <a:schemeClr val="tx1"/>
                </a:solidFill>
                <a:effectLst/>
                <a:latin typeface="+mn-lt"/>
                <a:ea typeface="+mn-ea"/>
                <a:cs typeface="+mn-cs"/>
              </a:rPr>
              <a:t> rakennetaan standardin EN 12642 XL mukaan, rakenteella on samat sivuseinän lujuusvaatimukset kuin umpikorilla ja </a:t>
            </a:r>
            <a:r>
              <a:rPr lang="fi-FI" sz="1200" kern="1200" baseline="0" noProof="0" dirty="0" err="1" smtClean="0">
                <a:solidFill>
                  <a:schemeClr val="tx1"/>
                </a:solidFill>
                <a:effectLst/>
                <a:latin typeface="+mn-lt"/>
                <a:ea typeface="+mn-ea"/>
                <a:cs typeface="+mn-cs"/>
              </a:rPr>
              <a:t>kapellikorilla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7</a:t>
            </a:fld>
            <a:endParaRPr lang="en-US"/>
          </a:p>
        </p:txBody>
      </p:sp>
    </p:spTree>
    <p:extLst>
      <p:ext uri="{BB962C8B-B14F-4D97-AF65-F5344CB8AC3E}">
        <p14:creationId xmlns:p14="http://schemas.microsoft.com/office/powerpoint/2010/main" val="3650135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normAutofit lnSpcReduction="10000"/>
          </a:bodyPr>
          <a:lstStyle/>
          <a:p>
            <a:pPr eaLnBrk="1" hangingPunct="1">
              <a:spcBef>
                <a:spcPct val="0"/>
              </a:spcBef>
            </a:pPr>
            <a:r>
              <a:rPr lang="fi-FI" b="1" noProof="0" dirty="0" smtClean="0"/>
              <a:t>Kuormanvarmistus merikuljetuksissa  </a:t>
            </a:r>
          </a:p>
          <a:p>
            <a:pPr eaLnBrk="1" hangingPunct="1">
              <a:spcBef>
                <a:spcPct val="0"/>
              </a:spcBef>
            </a:pPr>
            <a:endParaRPr lang="en-US" dirty="0" smtClean="0"/>
          </a:p>
          <a:p>
            <a:pPr eaLnBrk="1" hangingPunct="1">
              <a:spcBef>
                <a:spcPct val="0"/>
              </a:spcBef>
            </a:pPr>
            <a:r>
              <a:rPr lang="fi-FI" sz="1200" b="1" noProof="0" dirty="0" smtClean="0"/>
              <a:t>Rahdinkuljetusyksiköitä</a:t>
            </a:r>
            <a:r>
              <a:rPr lang="fi-FI" sz="1200" b="1" baseline="0" noProof="0" dirty="0" smtClean="0"/>
              <a:t>  – Ajoneuvot ja perävaunut </a:t>
            </a:r>
            <a:endParaRPr lang="fi-FI" sz="1200" b="1" noProof="0" dirty="0" smtClean="0"/>
          </a:p>
          <a:p>
            <a:pPr eaLnBrk="1" hangingPunct="1"/>
            <a:endParaRPr lang="en-GB" dirty="0" smtClean="0">
              <a:cs typeface="Arial" charset="0"/>
            </a:endParaRPr>
          </a:p>
          <a:p>
            <a:r>
              <a:rPr lang="fi-FI" sz="1200" kern="1200" noProof="0" dirty="0" smtClean="0">
                <a:solidFill>
                  <a:schemeClr val="tx1"/>
                </a:solidFill>
                <a:effectLst/>
                <a:latin typeface="+mn-lt"/>
                <a:ea typeface="+mn-ea"/>
                <a:cs typeface="+mn-cs"/>
              </a:rPr>
              <a:t>Erilaiset</a:t>
            </a:r>
            <a:r>
              <a:rPr lang="fi-FI" sz="1200" kern="1200" baseline="0" noProof="0" dirty="0" smtClean="0">
                <a:solidFill>
                  <a:schemeClr val="tx1"/>
                </a:solidFill>
                <a:effectLst/>
                <a:latin typeface="+mn-lt"/>
                <a:ea typeface="+mn-ea"/>
                <a:cs typeface="+mn-cs"/>
              </a:rPr>
              <a:t> </a:t>
            </a:r>
            <a:r>
              <a:rPr lang="fi-FI" sz="1200" kern="1200" baseline="0" noProof="0" dirty="0" err="1" smtClean="0">
                <a:solidFill>
                  <a:schemeClr val="tx1"/>
                </a:solidFill>
                <a:effectLst/>
                <a:latin typeface="+mn-lt"/>
                <a:ea typeface="+mn-ea"/>
                <a:cs typeface="+mn-cs"/>
              </a:rPr>
              <a:t>päällirakenteet</a:t>
            </a:r>
            <a:r>
              <a:rPr lang="fi-FI" sz="1200" kern="1200" baseline="0" noProof="0" dirty="0" smtClean="0">
                <a:solidFill>
                  <a:schemeClr val="tx1"/>
                </a:solidFill>
                <a:effectLst/>
                <a:latin typeface="+mn-lt"/>
                <a:ea typeface="+mn-ea"/>
                <a:cs typeface="+mn-cs"/>
              </a:rPr>
              <a:t> ovat enemmän tai vähemmän sopivia merikuljetusta varten tehdylle kuormanvarmistukselle.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etuseinä on normaalisti riittävän vahva käytettäväksi tukemiseen. Joissakin maissa on selkeät lujuusvaatimukset etuseinälle ja tietyissä maissa vaaditaan, että ajoneuvon kuljettajalla tulee olla todistus, joka osoittaa etuseinän lujuuden.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lujuusvaatimukset ja sidonnan kiinnityspisteet ovat seuraavissa standardeissa</a:t>
            </a:r>
            <a:r>
              <a:rPr lang="en-GB" sz="1200" kern="1200" baseline="0" dirty="0" smtClean="0">
                <a:solidFill>
                  <a:schemeClr val="tx1"/>
                </a:solidFill>
                <a:effectLst/>
                <a:latin typeface="+mn-lt"/>
                <a:ea typeface="+mn-ea"/>
                <a:cs typeface="+mn-cs"/>
              </a:rPr>
              <a:t>:</a:t>
            </a:r>
          </a:p>
          <a:p>
            <a:r>
              <a:rPr lang="en-GB" sz="1200" kern="1200" baseline="0" dirty="0" smtClean="0">
                <a:solidFill>
                  <a:schemeClr val="tx1"/>
                </a:solidFill>
                <a:effectLst/>
                <a:latin typeface="+mn-lt"/>
                <a:ea typeface="+mn-ea"/>
                <a:cs typeface="+mn-cs"/>
              </a:rPr>
              <a:t>EN 283 – </a:t>
            </a:r>
            <a:r>
              <a:rPr lang="fi-FI" sz="1200" kern="1200" baseline="0" noProof="0" dirty="0" smtClean="0">
                <a:solidFill>
                  <a:schemeClr val="tx1"/>
                </a:solidFill>
                <a:effectLst/>
                <a:latin typeface="+mn-lt"/>
                <a:ea typeface="+mn-ea"/>
                <a:cs typeface="+mn-cs"/>
              </a:rPr>
              <a:t>vaihtokuormatila</a:t>
            </a:r>
          </a:p>
          <a:p>
            <a:r>
              <a:rPr lang="en-GB" sz="1200" kern="1200" baseline="0" dirty="0" smtClean="0">
                <a:solidFill>
                  <a:schemeClr val="tx1"/>
                </a:solidFill>
                <a:effectLst/>
                <a:latin typeface="+mn-lt"/>
                <a:ea typeface="+mn-ea"/>
                <a:cs typeface="+mn-cs"/>
              </a:rPr>
              <a:t>EN 12642 L – </a:t>
            </a:r>
            <a:r>
              <a:rPr lang="fi-FI" sz="1200" kern="1200" baseline="0" noProof="0" dirty="0" smtClean="0">
                <a:solidFill>
                  <a:schemeClr val="tx1"/>
                </a:solidFill>
                <a:effectLst/>
                <a:latin typeface="+mn-lt"/>
                <a:ea typeface="+mn-ea"/>
                <a:cs typeface="+mn-cs"/>
              </a:rPr>
              <a:t>ajoneuvojen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lujuusvaatimukset, vanhat </a:t>
            </a:r>
            <a:r>
              <a:rPr lang="fi-FI" sz="1200" kern="1200" baseline="0" noProof="0" dirty="0" err="1" smtClean="0">
                <a:solidFill>
                  <a:schemeClr val="tx1"/>
                </a:solidFill>
                <a:effectLst/>
                <a:latin typeface="+mn-lt"/>
                <a:ea typeface="+mn-ea"/>
                <a:cs typeface="+mn-cs"/>
              </a:rPr>
              <a:t>päällirakenteet</a:t>
            </a:r>
            <a:endParaRPr lang="fi-FI" sz="1200" kern="1200" baseline="0" noProof="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EN 12642 XL – </a:t>
            </a:r>
            <a:r>
              <a:rPr lang="fi-FI" sz="1200" kern="1200" baseline="0" noProof="0" dirty="0" smtClean="0">
                <a:solidFill>
                  <a:schemeClr val="tx1"/>
                </a:solidFill>
                <a:effectLst/>
                <a:latin typeface="+mn-lt"/>
                <a:ea typeface="+mn-ea"/>
                <a:cs typeface="+mn-cs"/>
              </a:rPr>
              <a:t>ajoneuvojen </a:t>
            </a:r>
            <a:r>
              <a:rPr lang="fi-FI" sz="1200" kern="1200" baseline="0" noProof="0" dirty="0" err="1" smtClean="0">
                <a:solidFill>
                  <a:schemeClr val="tx1"/>
                </a:solidFill>
                <a:effectLst/>
                <a:latin typeface="+mn-lt"/>
                <a:ea typeface="+mn-ea"/>
                <a:cs typeface="+mn-cs"/>
              </a:rPr>
              <a:t>päällirakenteen</a:t>
            </a:r>
            <a:r>
              <a:rPr lang="fi-FI" sz="1200" kern="1200" baseline="0" noProof="0" dirty="0" smtClean="0">
                <a:solidFill>
                  <a:schemeClr val="tx1"/>
                </a:solidFill>
                <a:effectLst/>
                <a:latin typeface="+mn-lt"/>
                <a:ea typeface="+mn-ea"/>
                <a:cs typeface="+mn-cs"/>
              </a:rPr>
              <a:t> lujuusvaatimukset, uudet </a:t>
            </a:r>
            <a:r>
              <a:rPr lang="fi-FI" sz="1200" kern="1200" baseline="0" noProof="0" dirty="0" err="1" smtClean="0">
                <a:solidFill>
                  <a:schemeClr val="tx1"/>
                </a:solidFill>
                <a:effectLst/>
                <a:latin typeface="+mn-lt"/>
                <a:ea typeface="+mn-ea"/>
                <a:cs typeface="+mn-cs"/>
              </a:rPr>
              <a:t>päällirakenteet</a:t>
            </a:r>
            <a:endParaRPr lang="fi-FI" sz="1200" kern="1200" baseline="0" noProof="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EN 12640 L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XL </a:t>
            </a:r>
            <a:r>
              <a:rPr lang="fi-FI" sz="1200" kern="1200" baseline="0" noProof="0" dirty="0" smtClean="0">
                <a:solidFill>
                  <a:schemeClr val="tx1"/>
                </a:solidFill>
                <a:effectLst/>
                <a:latin typeface="+mn-lt"/>
                <a:ea typeface="+mn-ea"/>
                <a:cs typeface="+mn-cs"/>
              </a:rPr>
              <a:t>– sidonnan kiinnityspisteiden lujuusvaatimukset </a:t>
            </a:r>
          </a:p>
          <a:p>
            <a:r>
              <a:rPr lang="en-GB" sz="1200" b="1" i="1" kern="1200" dirty="0" smtClean="0">
                <a:solidFill>
                  <a:schemeClr val="tx1"/>
                </a:solidFill>
                <a:effectLst/>
                <a:latin typeface="+mn-lt"/>
                <a:ea typeface="+mn-ea"/>
                <a:cs typeface="+mn-cs"/>
              </a:rPr>
              <a:t> </a:t>
            </a:r>
          </a:p>
          <a:p>
            <a:r>
              <a:rPr lang="fi-FI" sz="1200" b="0" i="0" kern="1200" noProof="0" dirty="0" smtClean="0">
                <a:solidFill>
                  <a:schemeClr val="tx1"/>
                </a:solidFill>
                <a:effectLst/>
                <a:latin typeface="+mn-lt"/>
                <a:ea typeface="+mn-ea"/>
                <a:cs typeface="+mn-cs"/>
              </a:rPr>
              <a:t>EN12642</a:t>
            </a:r>
            <a:r>
              <a:rPr lang="fi-FI" sz="1200" b="0" i="0" kern="1200" baseline="0" noProof="0" dirty="0" smtClean="0">
                <a:solidFill>
                  <a:schemeClr val="tx1"/>
                </a:solidFill>
                <a:effectLst/>
                <a:latin typeface="+mn-lt"/>
                <a:ea typeface="+mn-ea"/>
                <a:cs typeface="+mn-cs"/>
              </a:rPr>
              <a:t> L mukaan umpikorin koko seinä voi ottaa vastaan 30 % hyötykuormasta.  </a:t>
            </a:r>
            <a:r>
              <a:rPr lang="fi-FI" sz="1200" b="0" i="0" kern="1200" baseline="0" noProof="0" dirty="0" err="1" smtClean="0">
                <a:solidFill>
                  <a:schemeClr val="tx1"/>
                </a:solidFill>
                <a:effectLst/>
                <a:latin typeface="+mn-lt"/>
                <a:ea typeface="+mn-ea"/>
                <a:cs typeface="+mn-cs"/>
              </a:rPr>
              <a:t>Kapellikorissa</a:t>
            </a:r>
            <a:r>
              <a:rPr lang="fi-FI" sz="1200" b="0" i="0" kern="1200" baseline="0" noProof="0" dirty="0" smtClean="0">
                <a:solidFill>
                  <a:schemeClr val="tx1"/>
                </a:solidFill>
                <a:effectLst/>
                <a:latin typeface="+mn-lt"/>
                <a:ea typeface="+mn-ea"/>
                <a:cs typeface="+mn-cs"/>
              </a:rPr>
              <a:t> on rajoituksia sivuseinän korkeussuunnassa. 25 % korkeudesta voi ottaa vastaan 24 % hyötykuorman painosta ja loppuosa seinästä kestää vain 6 % hyötykuorman painoa.  </a:t>
            </a:r>
            <a:r>
              <a:rPr lang="fi-FI" sz="1200" b="0" i="0" kern="1200" baseline="0" noProof="0" dirty="0" err="1" smtClean="0">
                <a:solidFill>
                  <a:schemeClr val="tx1"/>
                </a:solidFill>
                <a:effectLst/>
                <a:latin typeface="+mn-lt"/>
                <a:ea typeface="+mn-ea"/>
                <a:cs typeface="+mn-cs"/>
              </a:rPr>
              <a:t>Verhokapellin</a:t>
            </a:r>
            <a:r>
              <a:rPr lang="fi-FI" sz="1200" b="0" i="0" kern="1200" baseline="0" noProof="0" dirty="0" smtClean="0">
                <a:solidFill>
                  <a:schemeClr val="tx1"/>
                </a:solidFill>
                <a:effectLst/>
                <a:latin typeface="+mn-lt"/>
                <a:ea typeface="+mn-ea"/>
                <a:cs typeface="+mn-cs"/>
              </a:rPr>
              <a:t> seinät eivät kestä kuormitusta</a:t>
            </a:r>
            <a:r>
              <a:rPr lang="en-GB" sz="1200" b="0" i="0" kern="1200" baseline="0" dirty="0" smtClean="0">
                <a:solidFill>
                  <a:schemeClr val="tx1"/>
                </a:solidFill>
                <a:effectLst/>
                <a:latin typeface="+mn-lt"/>
                <a:ea typeface="+mn-ea"/>
                <a:cs typeface="+mn-cs"/>
              </a:rPr>
              <a:t>. </a:t>
            </a:r>
          </a:p>
          <a:p>
            <a:endParaRPr lang="en-GB" sz="1200" b="0" i="0" kern="1200" baseline="0" dirty="0" smtClean="0">
              <a:solidFill>
                <a:schemeClr val="tx1"/>
              </a:solidFill>
              <a:effectLst/>
              <a:latin typeface="+mn-lt"/>
              <a:ea typeface="+mn-ea"/>
              <a:cs typeface="+mn-cs"/>
            </a:endParaRPr>
          </a:p>
          <a:p>
            <a:r>
              <a:rPr lang="fi-FI" sz="1200" b="0" i="0" kern="1200" baseline="0" noProof="0" dirty="0" smtClean="0">
                <a:solidFill>
                  <a:schemeClr val="tx1"/>
                </a:solidFill>
                <a:effectLst/>
                <a:latin typeface="+mn-lt"/>
                <a:ea typeface="+mn-ea"/>
                <a:cs typeface="+mn-cs"/>
              </a:rPr>
              <a:t>EN 12642 XL mukaan umpikorin seinän korkeudesta 75 % osa voi ottaa vastaan 40 % kuorman painosta. Samalla tavalla myös </a:t>
            </a:r>
            <a:r>
              <a:rPr lang="fi-FI" sz="1200" b="0" i="0" kern="1200" baseline="0" noProof="0" dirty="0" err="1" smtClean="0">
                <a:solidFill>
                  <a:schemeClr val="tx1"/>
                </a:solidFill>
                <a:effectLst/>
                <a:latin typeface="+mn-lt"/>
                <a:ea typeface="+mn-ea"/>
                <a:cs typeface="+mn-cs"/>
              </a:rPr>
              <a:t>kapellikorin</a:t>
            </a:r>
            <a:r>
              <a:rPr lang="fi-FI" sz="1200" b="0" i="0" kern="1200" baseline="0" noProof="0" dirty="0" smtClean="0">
                <a:solidFill>
                  <a:schemeClr val="tx1"/>
                </a:solidFill>
                <a:effectLst/>
                <a:latin typeface="+mn-lt"/>
                <a:ea typeface="+mn-ea"/>
                <a:cs typeface="+mn-cs"/>
              </a:rPr>
              <a:t> seinään ja </a:t>
            </a:r>
            <a:r>
              <a:rPr lang="fi-FI" sz="1200" b="0" i="0" kern="1200" baseline="0" noProof="0" dirty="0" err="1" smtClean="0">
                <a:solidFill>
                  <a:schemeClr val="tx1"/>
                </a:solidFill>
                <a:effectLst/>
                <a:latin typeface="+mn-lt"/>
                <a:ea typeface="+mn-ea"/>
                <a:cs typeface="+mn-cs"/>
              </a:rPr>
              <a:t>verhokapellikorin</a:t>
            </a:r>
            <a:r>
              <a:rPr lang="fi-FI" sz="1200" b="0" i="0" kern="1200" baseline="0" noProof="0" dirty="0" smtClean="0">
                <a:solidFill>
                  <a:schemeClr val="tx1"/>
                </a:solidFill>
                <a:effectLst/>
                <a:latin typeface="+mn-lt"/>
                <a:ea typeface="+mn-ea"/>
                <a:cs typeface="+mn-cs"/>
              </a:rPr>
              <a:t> seinään voidaan tukea kuormaa 75 % korkeudesta ja 40 % kuorman painosta. </a:t>
            </a:r>
          </a:p>
          <a:p>
            <a:r>
              <a:rPr lang="fi-FI" sz="1200" b="0" i="0" kern="1200" baseline="0" noProof="0" dirty="0" smtClean="0">
                <a:solidFill>
                  <a:schemeClr val="tx1"/>
                </a:solidFill>
                <a:effectLst/>
                <a:latin typeface="+mn-lt"/>
                <a:ea typeface="+mn-ea"/>
                <a:cs typeface="+mn-cs"/>
              </a:rPr>
              <a:t> </a:t>
            </a:r>
            <a:endParaRPr lang="fi-FI" sz="1200" b="0" i="0" kern="1200" noProof="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8</a:t>
            </a:fld>
            <a:endParaRPr lang="en-US"/>
          </a:p>
        </p:txBody>
      </p:sp>
    </p:spTree>
    <p:extLst>
      <p:ext uri="{BB962C8B-B14F-4D97-AF65-F5344CB8AC3E}">
        <p14:creationId xmlns:p14="http://schemas.microsoft.com/office/powerpoint/2010/main" val="1274237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Dian kuvan paikkamerkki 1"/>
          <p:cNvSpPr>
            <a:spLocks noGrp="1" noRot="1" noChangeAspect="1"/>
          </p:cNvSpPr>
          <p:nvPr>
            <p:ph type="sldImg"/>
          </p:nvPr>
        </p:nvSpPr>
        <p:spPr bwMode="auto">
          <a:noFill/>
          <a:ln>
            <a:solidFill>
              <a:srgbClr val="000000"/>
            </a:solidFill>
            <a:miter lim="800000"/>
            <a:headEnd/>
            <a:tailEnd/>
          </a:ln>
        </p:spPr>
      </p:sp>
      <p:sp>
        <p:nvSpPr>
          <p:cNvPr id="194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fi-FI" b="1" noProof="0" dirty="0" smtClean="0"/>
              <a:t>Kuormanvarmistus meritiekuljetuksissa  </a:t>
            </a:r>
          </a:p>
          <a:p>
            <a:pPr eaLnBrk="1" hangingPunct="1">
              <a:spcBef>
                <a:spcPct val="0"/>
              </a:spcBef>
            </a:pPr>
            <a:endParaRPr lang="en-US" dirty="0" smtClean="0"/>
          </a:p>
          <a:p>
            <a:pPr eaLnBrk="1" hangingPunct="1">
              <a:spcBef>
                <a:spcPct val="0"/>
              </a:spcBef>
            </a:pPr>
            <a:r>
              <a:rPr lang="fi-FI" sz="1200" b="1" noProof="0" dirty="0" smtClean="0"/>
              <a:t>Rahdinkuljetusyksiköitä</a:t>
            </a:r>
            <a:r>
              <a:rPr lang="fi-FI" sz="1200" b="1" baseline="0" noProof="0" dirty="0" smtClean="0"/>
              <a:t>  – Rahtikontit</a:t>
            </a:r>
            <a:endParaRPr lang="fi-FI" sz="1200" b="1" noProof="0" dirty="0" smtClean="0"/>
          </a:p>
          <a:p>
            <a:pPr eaLnBrk="1" hangingPunct="1"/>
            <a:endParaRPr lang="en-GB" dirty="0" smtClean="0">
              <a:cs typeface="Arial" charset="0"/>
            </a:endParaRPr>
          </a:p>
          <a:p>
            <a:r>
              <a:rPr lang="en-GB" sz="1200" kern="1200" dirty="0" smtClean="0">
                <a:solidFill>
                  <a:schemeClr val="tx1"/>
                </a:solidFill>
                <a:effectLst/>
                <a:latin typeface="+mn-lt"/>
                <a:ea typeface="+mn-ea"/>
                <a:cs typeface="+mn-cs"/>
              </a:rPr>
              <a:t>Jos </a:t>
            </a:r>
            <a:r>
              <a:rPr lang="en-GB" sz="1200" kern="1200" dirty="0" err="1" smtClean="0">
                <a:solidFill>
                  <a:schemeClr val="tx1"/>
                </a:solidFill>
                <a:effectLst/>
                <a:latin typeface="+mn-lt"/>
                <a:ea typeface="+mn-ea"/>
                <a:cs typeface="+mn-cs"/>
              </a:rPr>
              <a:t>kontti</a:t>
            </a:r>
            <a:r>
              <a:rPr lang="en-GB" sz="1200" kern="1200" dirty="0" smtClean="0">
                <a:solidFill>
                  <a:schemeClr val="tx1"/>
                </a:solidFill>
                <a:effectLst/>
                <a:latin typeface="+mn-lt"/>
                <a:ea typeface="+mn-ea"/>
                <a:cs typeface="+mn-cs"/>
              </a:rPr>
              <a:t> on </a:t>
            </a:r>
            <a:r>
              <a:rPr lang="en-GB" sz="1200" kern="1200" dirty="0" err="1" smtClean="0">
                <a:solidFill>
                  <a:schemeClr val="tx1"/>
                </a:solidFill>
                <a:effectLst/>
                <a:latin typeface="+mn-lt"/>
                <a:ea typeface="+mn-ea"/>
                <a:cs typeface="+mn-cs"/>
              </a:rPr>
              <a:t>suunniteltu</a:t>
            </a:r>
            <a:r>
              <a:rPr lang="en-GB" sz="1200" kern="1200" dirty="0" smtClean="0">
                <a:solidFill>
                  <a:schemeClr val="tx1"/>
                </a:solidFill>
                <a:effectLst/>
                <a:latin typeface="+mn-lt"/>
                <a:ea typeface="+mn-ea"/>
                <a:cs typeface="+mn-cs"/>
              </a:rPr>
              <a:t> ISO-</a:t>
            </a:r>
            <a:r>
              <a:rPr lang="en-GB" sz="1200" kern="1200" dirty="0" err="1" smtClean="0">
                <a:solidFill>
                  <a:schemeClr val="tx1"/>
                </a:solidFill>
                <a:effectLst/>
                <a:latin typeface="+mn-lt"/>
                <a:ea typeface="+mn-ea"/>
                <a:cs typeface="+mn-cs"/>
              </a:rPr>
              <a:t>standardin</a:t>
            </a:r>
            <a:r>
              <a:rPr lang="en-GB" sz="1200" kern="1200" baseline="0" dirty="0" smtClean="0">
                <a:solidFill>
                  <a:schemeClr val="tx1"/>
                </a:solidFill>
                <a:effectLst/>
                <a:latin typeface="+mn-lt"/>
                <a:ea typeface="+mn-ea"/>
                <a:cs typeface="+mn-cs"/>
              </a:rPr>
              <a:t> 1496-1 </a:t>
            </a:r>
            <a:r>
              <a:rPr lang="en-GB" sz="1200" kern="1200" baseline="0" dirty="0" err="1" smtClean="0">
                <a:solidFill>
                  <a:schemeClr val="tx1"/>
                </a:solidFill>
                <a:effectLst/>
                <a:latin typeface="+mn-lt"/>
                <a:ea typeface="+mn-ea"/>
                <a:cs typeface="+mn-cs"/>
              </a:rPr>
              <a:t>mukaan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tukea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tasaisesti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kontin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päätyseiniin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Standardi-kokoisen</a:t>
            </a:r>
            <a:r>
              <a:rPr lang="fi-FI" sz="1200" kern="1200" baseline="0" noProof="0" dirty="0" smtClean="0">
                <a:solidFill>
                  <a:schemeClr val="tx1"/>
                </a:solidFill>
                <a:effectLst/>
                <a:latin typeface="+mn-lt"/>
                <a:ea typeface="+mn-ea"/>
                <a:cs typeface="+mn-cs"/>
              </a:rPr>
              <a:t> rahtikontin haitta on se, että </a:t>
            </a:r>
            <a:r>
              <a:rPr lang="fi-FI" sz="1200" kern="1200" baseline="0" noProof="0" dirty="0" err="1" smtClean="0">
                <a:solidFill>
                  <a:schemeClr val="tx1"/>
                </a:solidFill>
                <a:effectLst/>
                <a:latin typeface="+mn-lt"/>
                <a:ea typeface="+mn-ea"/>
                <a:cs typeface="+mn-cs"/>
              </a:rPr>
              <a:t>EURO-lava</a:t>
            </a:r>
            <a:r>
              <a:rPr lang="fi-FI" sz="1200" kern="1200" baseline="0" noProof="0" dirty="0" smtClean="0">
                <a:solidFill>
                  <a:schemeClr val="tx1"/>
                </a:solidFill>
                <a:effectLst/>
                <a:latin typeface="+mn-lt"/>
                <a:ea typeface="+mn-ea"/>
                <a:cs typeface="+mn-cs"/>
              </a:rPr>
              <a:t> 1200 mm x 800 mm ei sovi kovin hyvin kontin sisämittoihin, jotka ovat 5867 mm x 2330 mm.  Tämä epäkohta johtaa siihen, että kuormauksessa muodostuu tyhjää tilaa kuormayksiköiden väliin tai kuormayksiköiden ja seinien väliin.  Tyhjän tilan täyttäminen tulee ottaa huomioon kuormaa varmistettaessa</a:t>
            </a:r>
            <a:r>
              <a:rPr lang="en-GB" sz="1200" kern="1200" baseline="0" dirty="0" smtClean="0">
                <a:solidFill>
                  <a:schemeClr val="tx1"/>
                </a:solidFill>
                <a:effectLst/>
                <a:latin typeface="+mn-lt"/>
                <a:ea typeface="+mn-ea"/>
                <a:cs typeface="+mn-cs"/>
              </a:rPr>
              <a:t>. </a:t>
            </a:r>
          </a:p>
          <a:p>
            <a:endParaRPr lang="en-GB" sz="1200" kern="1200" baseline="0" dirty="0" smtClean="0">
              <a:solidFill>
                <a:schemeClr val="tx1"/>
              </a:solidFill>
              <a:effectLst/>
              <a:latin typeface="+mn-lt"/>
              <a:ea typeface="+mn-ea"/>
              <a:cs typeface="+mn-cs"/>
            </a:endParaRPr>
          </a:p>
          <a:p>
            <a:r>
              <a:rPr lang="fi-FI" sz="1200" kern="1200" baseline="0" noProof="0" dirty="0" smtClean="0">
                <a:solidFill>
                  <a:schemeClr val="tx1"/>
                </a:solidFill>
                <a:effectLst/>
                <a:latin typeface="+mn-lt"/>
                <a:ea typeface="+mn-ea"/>
                <a:cs typeface="+mn-cs"/>
              </a:rPr>
              <a:t>Sidonnan käyttämisessä kontin kuorman varmistamisessa on otettava huomioon se, että sidontapisteiden lujuusvaatimukset ovat alhaiset ja siten sidontapisteet ovat kuormanvarmistuksen “heikko lenkki”</a:t>
            </a:r>
            <a:r>
              <a:rPr lang="en-GB" sz="1200" kern="1200" baseline="0" dirty="0" smtClean="0">
                <a:solidFill>
                  <a:schemeClr val="tx1"/>
                </a:solidFill>
                <a:effectLst/>
                <a:latin typeface="+mn-lt"/>
                <a:ea typeface="+mn-ea"/>
                <a:cs typeface="+mn-cs"/>
              </a:rPr>
              <a:t>.</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fi-FI" sz="1200" kern="1200" noProof="0" dirty="0" smtClean="0">
                <a:solidFill>
                  <a:schemeClr val="tx1"/>
                </a:solidFill>
                <a:effectLst/>
                <a:latin typeface="+mn-lt"/>
                <a:ea typeface="+mn-ea"/>
                <a:cs typeface="+mn-cs"/>
              </a:rPr>
              <a:t>Yleiskäyttöön tarkoitetussa kontissa kuormanvarmistuksen välineet ovat vapaaehtoisia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pPr marL="171450" indent="-171450">
              <a:buFontTx/>
              <a:buChar char="-"/>
            </a:pPr>
            <a:r>
              <a:rPr lang="fi-FI" sz="1200" kern="1200" noProof="0" dirty="0" smtClean="0">
                <a:solidFill>
                  <a:schemeClr val="tx1"/>
                </a:solidFill>
                <a:effectLst/>
                <a:latin typeface="+mn-lt"/>
                <a:ea typeface="+mn-ea"/>
                <a:cs typeface="+mn-cs"/>
              </a:rPr>
              <a:t>Ankkuripisteet</a:t>
            </a:r>
            <a:r>
              <a:rPr lang="fi-FI" sz="1200" kern="1200" baseline="0" noProof="0" dirty="0" smtClean="0">
                <a:solidFill>
                  <a:schemeClr val="tx1"/>
                </a:solidFill>
                <a:effectLst/>
                <a:latin typeface="+mn-lt"/>
                <a:ea typeface="+mn-ea"/>
                <a:cs typeface="+mn-cs"/>
              </a:rPr>
              <a:t> tulee suunnitella ja asentaa siten, että ne kestävät turvallisesti 1000 kg:n kuorman joka suuntaan. </a:t>
            </a:r>
          </a:p>
          <a:p>
            <a:pPr marL="171450" indent="-171450">
              <a:buFontTx/>
              <a:buChar char="-"/>
            </a:pPr>
            <a:r>
              <a:rPr lang="fi-FI" sz="1200" kern="1200" noProof="0" dirty="0" smtClean="0">
                <a:solidFill>
                  <a:schemeClr val="tx1"/>
                </a:solidFill>
                <a:effectLst/>
                <a:latin typeface="+mn-lt"/>
                <a:ea typeface="+mn-ea"/>
                <a:cs typeface="+mn-cs"/>
              </a:rPr>
              <a:t>Sidontapisteet</a:t>
            </a:r>
            <a:r>
              <a:rPr lang="fi-FI" sz="1200" kern="1200" baseline="0" noProof="0" dirty="0" smtClean="0">
                <a:solidFill>
                  <a:schemeClr val="tx1"/>
                </a:solidFill>
                <a:effectLst/>
                <a:latin typeface="+mn-lt"/>
                <a:ea typeface="+mn-ea"/>
                <a:cs typeface="+mn-cs"/>
              </a:rPr>
              <a:t> tulee suunnitella ja asentaa siten, että ne kestävät turvallisesti 500 kg:n kuorman joka suuntaan.</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en-US" dirty="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DC13AC0-DF79-4D76-BFBE-79C12A12EAB3}" type="slidenum">
              <a:rPr lang="en-US"/>
              <a:pPr fontAlgn="base">
                <a:spcBef>
                  <a:spcPct val="0"/>
                </a:spcBef>
                <a:spcAft>
                  <a:spcPct val="0"/>
                </a:spcAft>
                <a:defRPr/>
              </a:pPr>
              <a:t>9</a:t>
            </a:fld>
            <a:endParaRPr lang="en-US"/>
          </a:p>
        </p:txBody>
      </p:sp>
    </p:spTree>
    <p:extLst>
      <p:ext uri="{BB962C8B-B14F-4D97-AF65-F5344CB8AC3E}">
        <p14:creationId xmlns:p14="http://schemas.microsoft.com/office/powerpoint/2010/main" val="2780966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sv-SE" smtClean="0"/>
              <a:t>Klicka här för att ändra format</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Vertical Text Placeholder 2"/>
          <p:cNvSpPr>
            <a:spLocks noGrp="1"/>
          </p:cNvSpPr>
          <p:nvPr>
            <p:ph type="body" orient="vert" idx="1"/>
          </p:nvPr>
        </p:nvSpPr>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sv-SE" smtClean="0"/>
              <a:t>Klicka här för att ändra format</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Rubrik, innehåll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456640" y="274638"/>
            <a:ext cx="8230721" cy="1143000"/>
          </a:xfrm>
          <a:prstGeom prst="rect">
            <a:avLst/>
          </a:prstGeom>
        </p:spPr>
        <p:txBody>
          <a:bodyPr/>
          <a:lstStyle/>
          <a:p>
            <a:r>
              <a:rPr lang="sv-SE" smtClean="0"/>
              <a:t>Klicka här för att ändra format</a:t>
            </a:r>
            <a:endParaRPr lang="en-GB"/>
          </a:p>
        </p:txBody>
      </p:sp>
      <p:sp>
        <p:nvSpPr>
          <p:cNvPr id="3" name="Platshållare för innehåll 2"/>
          <p:cNvSpPr>
            <a:spLocks noGrp="1"/>
          </p:cNvSpPr>
          <p:nvPr>
            <p:ph sz="half" idx="1"/>
          </p:nvPr>
        </p:nvSpPr>
        <p:spPr>
          <a:xfrm>
            <a:off x="456640" y="1600201"/>
            <a:ext cx="4048125" cy="4525963"/>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4" name="Platshållare för innehåll 3"/>
          <p:cNvSpPr>
            <a:spLocks noGrp="1"/>
          </p:cNvSpPr>
          <p:nvPr>
            <p:ph sz="quarter" idx="2"/>
          </p:nvPr>
        </p:nvSpPr>
        <p:spPr>
          <a:xfrm>
            <a:off x="4639236" y="1600200"/>
            <a:ext cx="4048125" cy="2185988"/>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
        <p:nvSpPr>
          <p:cNvPr id="5" name="Platshållare för innehåll 4"/>
          <p:cNvSpPr>
            <a:spLocks noGrp="1"/>
          </p:cNvSpPr>
          <p:nvPr>
            <p:ph sz="quarter" idx="3"/>
          </p:nvPr>
        </p:nvSpPr>
        <p:spPr>
          <a:xfrm>
            <a:off x="4639236" y="3938589"/>
            <a:ext cx="4048125" cy="2187575"/>
          </a:xfrm>
          <a:prstGeom prst="rect">
            <a:avLst/>
          </a:prstGeom>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GB"/>
          </a:p>
        </p:txBody>
      </p:sp>
    </p:spTree>
    <p:extLst>
      <p:ext uri="{BB962C8B-B14F-4D97-AF65-F5344CB8AC3E}">
        <p14:creationId xmlns:p14="http://schemas.microsoft.com/office/powerpoint/2010/main" val="1788777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smtClean="0"/>
              <a:t>Klicka här för att ändra format</a:t>
            </a:r>
            <a:endParaRPr lang="en-US" dirty="0"/>
          </a:p>
        </p:txBody>
      </p:sp>
      <p:sp>
        <p:nvSpPr>
          <p:cNvPr id="3" name="Content Placeholder 2"/>
          <p:cNvSpPr>
            <a:spLocks noGrp="1"/>
          </p:cNvSpPr>
          <p:nvPr>
            <p:ph idx="1"/>
          </p:nvPr>
        </p:nvSpPr>
        <p:spPr/>
        <p:txBody>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en-US" dirty="0"/>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sv-SE" smtClean="0"/>
              <a:t>Klicka här för att ändra format</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sv-SE" smtClean="0"/>
              <a:t>Klicka här för att ändra format på bakgrundstexten</a:t>
            </a:r>
          </a:p>
        </p:txBody>
      </p:sp>
      <p:sp>
        <p:nvSpPr>
          <p:cNvPr id="4" name="Date Placeholder 3"/>
          <p:cNvSpPr>
            <a:spLocks noGrp="1"/>
          </p:cNvSpPr>
          <p:nvPr>
            <p:ph type="dt" sz="half" idx="10"/>
          </p:nvPr>
        </p:nvSpPr>
        <p:spPr/>
        <p:txBody>
          <a:bodyPr/>
          <a:lstStyle/>
          <a:p>
            <a:fld id="{582B9435-CF9C-4E34-9BA2-164C300DAEE6}" type="datetimeFigureOut">
              <a:rPr lang="fi-FI" smtClean="0"/>
              <a:t>20.12.2013</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85AE9C53-DC4C-4173-99F4-9DD758E5B679}" type="slidenum">
              <a:rPr lang="fi-FI" smtClean="0"/>
              <a:t>‹#›</a:t>
            </a:fld>
            <a:endParaRPr lang="fi-FI"/>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sv-SE" smtClean="0"/>
              <a:t>Klicka här för att ändra format</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smtClean="0"/>
              <a:t>Klicka här för att ändra format på bakgrundstexten</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7" name="Date Placeholder 6"/>
          <p:cNvSpPr>
            <a:spLocks noGrp="1"/>
          </p:cNvSpPr>
          <p:nvPr>
            <p:ph type="dt" sz="half" idx="10"/>
          </p:nvPr>
        </p:nvSpPr>
        <p:spPr/>
        <p:txBody>
          <a:bodyPr/>
          <a:lstStyle/>
          <a:p>
            <a:fld id="{582B9435-CF9C-4E34-9BA2-164C300DAEE6}" type="datetimeFigureOut">
              <a:rPr lang="fi-FI" smtClean="0"/>
              <a:t>20.12.2013</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85AE9C53-DC4C-4173-99F4-9DD758E5B679}" type="slidenum">
              <a:rPr lang="fi-FI" smtClean="0"/>
              <a:t>‹#›</a:t>
            </a:fld>
            <a:endParaRPr lang="fi-FI"/>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mtClean="0"/>
              <a:t>Klicka här för att ändra format</a:t>
            </a:r>
            <a:endParaRPr lang="en-US"/>
          </a:p>
        </p:txBody>
      </p:sp>
      <p:sp>
        <p:nvSpPr>
          <p:cNvPr id="3" name="Date Placeholder 2"/>
          <p:cNvSpPr>
            <a:spLocks noGrp="1"/>
          </p:cNvSpPr>
          <p:nvPr>
            <p:ph type="dt" sz="half" idx="10"/>
          </p:nvPr>
        </p:nvSpPr>
        <p:spPr/>
        <p:txBody>
          <a:bodyPr/>
          <a:lstStyle/>
          <a:p>
            <a:fld id="{582B9435-CF9C-4E34-9BA2-164C300DAEE6}" type="datetimeFigureOut">
              <a:rPr lang="fi-FI" smtClean="0"/>
              <a:t>20.12.2013</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82B9435-CF9C-4E34-9BA2-164C300DAEE6}" type="datetimeFigureOut">
              <a:rPr lang="fi-FI" smtClean="0"/>
              <a:t>20.12.2013</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sv-SE" smtClean="0"/>
              <a:t>Klicka här för att ändra format</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sv-SE" smtClean="0"/>
              <a:t>Klicka här för att ändra format</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smtClean="0"/>
              <a:t>Klicka på ikonen för att lägga till en bild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smtClean="0"/>
              <a:t>Klicka här för att ändra format på bakgrundstexten</a:t>
            </a:r>
          </a:p>
        </p:txBody>
      </p:sp>
      <p:sp>
        <p:nvSpPr>
          <p:cNvPr id="5" name="Date Placeholder 4"/>
          <p:cNvSpPr>
            <a:spLocks noGrp="1"/>
          </p:cNvSpPr>
          <p:nvPr>
            <p:ph type="dt" sz="half" idx="10"/>
          </p:nvPr>
        </p:nvSpPr>
        <p:spPr/>
        <p:txBody>
          <a:bodyPr/>
          <a:lstStyle/>
          <a:p>
            <a:fld id="{582B9435-CF9C-4E34-9BA2-164C300DAEE6}" type="datetimeFigureOut">
              <a:rPr lang="fi-FI" smtClean="0"/>
              <a:t>20.12.2013</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85AE9C53-DC4C-4173-99F4-9DD758E5B679}" type="slidenum">
              <a:rPr lang="fi-FI" smtClean="0"/>
              <a:t>‹#›</a:t>
            </a:fld>
            <a:endParaRPr lang="fi-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3" name="Text Placeholder 2"/>
          <p:cNvSpPr>
            <a:spLocks noGrp="1"/>
          </p:cNvSpPr>
          <p:nvPr>
            <p:ph type="body" idx="1"/>
          </p:nvPr>
        </p:nvSpPr>
        <p:spPr>
          <a:xfrm>
            <a:off x="457200" y="1600200"/>
            <a:ext cx="8229600" cy="4487331"/>
          </a:xfrm>
          <a:prstGeom prst="rect">
            <a:avLst/>
          </a:prstGeom>
        </p:spPr>
        <p:txBody>
          <a:bodyPr vert="horz" lIns="91440" tIns="45720" rIns="91440" bIns="45720" rtlCol="0">
            <a:normAutofit/>
          </a:bodyPr>
          <a:lstStyle/>
          <a:p>
            <a:pPr lvl="0"/>
            <a:r>
              <a:rPr lang="fi-FI" dirty="0" smtClean="0"/>
              <a:t>Muokkaa tekstin perustyylejä napsauttamalla</a:t>
            </a:r>
          </a:p>
          <a:p>
            <a:pPr lvl="1"/>
            <a:r>
              <a:rPr lang="fi-FI" dirty="0" smtClean="0"/>
              <a:t>toinen taso</a:t>
            </a:r>
          </a:p>
          <a:p>
            <a:pPr lvl="2"/>
            <a:r>
              <a:rPr lang="fi-FI" dirty="0" smtClean="0"/>
              <a:t>kolmas taso</a:t>
            </a:r>
          </a:p>
          <a:p>
            <a:pPr lvl="3"/>
            <a:r>
              <a:rPr lang="fi-FI" dirty="0" smtClean="0"/>
              <a:t>neljäs taso</a:t>
            </a:r>
          </a:p>
          <a:p>
            <a:pPr lvl="4"/>
            <a:r>
              <a:rPr lang="fi-FI" dirty="0" smtClean="0"/>
              <a:t>viides taso</a:t>
            </a:r>
            <a:endParaRPr lang="en-US" dirty="0"/>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582B9435-CF9C-4E34-9BA2-164C300DAEE6}" type="datetimeFigureOut">
              <a:rPr lang="fi-FI" smtClean="0"/>
              <a:t>20.12.2013</a:t>
            </a:fld>
            <a:endParaRPr lang="fi-FI"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endParaRPr lang="fi-FI"/>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85AE9C53-DC4C-4173-99F4-9DD758E5B679}" type="slidenum">
              <a:rPr lang="fi-FI" smtClean="0"/>
              <a:t>‹#›</a:t>
            </a:fld>
            <a:endParaRPr lang="fi-FI"/>
          </a:p>
        </p:txBody>
      </p:sp>
      <p:pic>
        <p:nvPicPr>
          <p:cNvPr id="7" name="Kuva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618956" y="6191047"/>
            <a:ext cx="1545332" cy="546329"/>
          </a:xfrm>
          <a:prstGeom prst="rect">
            <a:avLst/>
          </a:prstGeom>
        </p:spPr>
      </p:pic>
      <p:pic>
        <p:nvPicPr>
          <p:cNvPr id="9" name="Kuva 8"/>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380312" y="6035822"/>
            <a:ext cx="1511404" cy="755702"/>
          </a:xfrm>
          <a:prstGeom prst="rect">
            <a:avLst/>
          </a:prstGeom>
        </p:spPr>
      </p:pic>
      <p:sp>
        <p:nvSpPr>
          <p:cNvPr id="8" name="Rektangel 7"/>
          <p:cNvSpPr/>
          <p:nvPr/>
        </p:nvSpPr>
        <p:spPr>
          <a:xfrm>
            <a:off x="467544" y="6260203"/>
            <a:ext cx="5846896" cy="369332"/>
          </a:xfrm>
          <a:prstGeom prst="rect">
            <a:avLst/>
          </a:prstGeom>
        </p:spPr>
        <p:txBody>
          <a:bodyPr wrap="square">
            <a:spAutoFit/>
          </a:bodyPr>
          <a:lstStyle/>
          <a:p>
            <a:r>
              <a:rPr lang="en-US" sz="600" b="1" i="1" dirty="0" smtClean="0">
                <a:solidFill>
                  <a:schemeClr val="accent1">
                    <a:lumMod val="90000"/>
                    <a:lumOff val="10000"/>
                  </a:schemeClr>
                </a:solidFill>
              </a:rPr>
              <a:t>CARING is partially financed by the Leonardo da Vinci programme of the European Union. In Finland the Centre for International</a:t>
            </a:r>
          </a:p>
          <a:p>
            <a:r>
              <a:rPr lang="en-US" sz="600" b="1" i="1" dirty="0" smtClean="0">
                <a:solidFill>
                  <a:schemeClr val="accent1">
                    <a:lumMod val="90000"/>
                    <a:lumOff val="10000"/>
                  </a:schemeClr>
                </a:solidFill>
              </a:rPr>
              <a:t>Mobility CIMO administers and is responsible for implementing the Leonardo da Vinci Programme. This publication has been</a:t>
            </a:r>
          </a:p>
          <a:p>
            <a:r>
              <a:rPr lang="en-US" sz="600" b="1" i="1" dirty="0" smtClean="0">
                <a:solidFill>
                  <a:schemeClr val="accent1">
                    <a:lumMod val="90000"/>
                    <a:lumOff val="10000"/>
                  </a:schemeClr>
                </a:solidFill>
              </a:rPr>
              <a:t>funded by the European Commission. The Commission accepts no responsibility for the contents of the publication.</a:t>
            </a:r>
            <a:endParaRPr lang="en-GB" sz="600" b="1" i="1" dirty="0">
              <a:solidFill>
                <a:schemeClr val="accent1">
                  <a:lumMod val="90000"/>
                  <a:lumOff val="10000"/>
                </a:schemeClr>
              </a:solidFill>
            </a:endParaRPr>
          </a:p>
        </p:txBody>
      </p:sp>
    </p:spTree>
  </p:cSld>
  <p:clrMap bg1="lt1" tx1="dk1" bg2="lt2" tx2="dk2" accent1="accent1" accent2="accent2" accent3="accent3" accent4="accent4" accent5="accent5" accent6="accent6" hlink="hlink" folHlink="folHlink"/>
  <p:sldLayoutIdLst>
    <p:sldLayoutId id="2147484141" r:id="rId1"/>
    <p:sldLayoutId id="2147484142" r:id="rId2"/>
    <p:sldLayoutId id="2147484143" r:id="rId3"/>
    <p:sldLayoutId id="2147484144" r:id="rId4"/>
    <p:sldLayoutId id="2147484145" r:id="rId5"/>
    <p:sldLayoutId id="2147484146" r:id="rId6"/>
    <p:sldLayoutId id="2147484147" r:id="rId7"/>
    <p:sldLayoutId id="2147484148" r:id="rId8"/>
    <p:sldLayoutId id="2147484149" r:id="rId9"/>
    <p:sldLayoutId id="2147484150" r:id="rId10"/>
    <p:sldLayoutId id="2147484151" r:id="rId11"/>
    <p:sldLayoutId id="2147484152" r:id="rId12"/>
  </p:sldLayoutIdLst>
  <p:timing>
    <p:tnLst>
      <p:par>
        <p:cTn id="1" dur="indefinite" restart="never" nodeType="tmRoot"/>
      </p:par>
    </p:tnLst>
  </p:timing>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jpeg"/><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jpe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15.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png"/><Relationship Id="rId7"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jpe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1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png"/></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8" Type="http://schemas.openxmlformats.org/officeDocument/2006/relationships/image" Target="../media/image61.emf"/><Relationship Id="rId3" Type="http://schemas.openxmlformats.org/officeDocument/2006/relationships/image" Target="../media/image56.png"/><Relationship Id="rId7" Type="http://schemas.openxmlformats.org/officeDocument/2006/relationships/image" Target="../media/image60.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emf"/><Relationship Id="rId5" Type="http://schemas.openxmlformats.org/officeDocument/2006/relationships/image" Target="../media/image58.emf"/><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8.png"/><Relationship Id="rId5" Type="http://schemas.openxmlformats.org/officeDocument/2006/relationships/image" Target="../media/image67.jpeg"/><Relationship Id="rId4" Type="http://schemas.openxmlformats.org/officeDocument/2006/relationships/image" Target="../media/image66.jpeg"/><Relationship Id="rId9"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4.jpeg"/><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png"/><Relationship Id="rId7" Type="http://schemas.openxmlformats.org/officeDocument/2006/relationships/image" Target="../media/image80.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pn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86.png"/><Relationship Id="rId4" Type="http://schemas.openxmlformats.org/officeDocument/2006/relationships/image" Target="../media/image85.jpeg"/></Relationships>
</file>

<file path=ppt/slides/_rels/slide28.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jpe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jpeg"/><Relationship Id="rId4" Type="http://schemas.openxmlformats.org/officeDocument/2006/relationships/image" Target="../media/image88.jpeg"/></Relationships>
</file>

<file path=ppt/slides/_rels/slide29.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94.jpeg"/><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3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106.jpeg"/><Relationship Id="rId4" Type="http://schemas.openxmlformats.org/officeDocument/2006/relationships/image" Target="../media/image105.jpeg"/></Relationships>
</file>

<file path=ppt/slides/_rels/slide4.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notesSlide" Target="../notesSlides/notesSlide4.xml"/><Relationship Id="rId7" Type="http://schemas.openxmlformats.org/officeDocument/2006/relationships/image" Target="../media/image9.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png"/><Relationship Id="rId7" Type="http://schemas.openxmlformats.org/officeDocument/2006/relationships/image" Target="../media/image18.jpeg"/><Relationship Id="rId12"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jpeg"/><Relationship Id="rId5" Type="http://schemas.openxmlformats.org/officeDocument/2006/relationships/image" Target="../media/image16.png"/><Relationship Id="rId10" Type="http://schemas.openxmlformats.org/officeDocument/2006/relationships/image" Target="../media/image21.jpeg"/><Relationship Id="rId4" Type="http://schemas.openxmlformats.org/officeDocument/2006/relationships/image" Target="../media/image15.png"/><Relationship Id="rId9"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hyperlink" Target="Opening%20of%20CTU.ppt"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a:xfrm>
            <a:off x="457200" y="4005064"/>
            <a:ext cx="8229600" cy="1278632"/>
          </a:xfrm>
        </p:spPr>
        <p:txBody>
          <a:bodyPr>
            <a:normAutofit fontScale="90000"/>
          </a:bodyPr>
          <a:lstStyle/>
          <a:p>
            <a:pPr algn="ctr"/>
            <a:r>
              <a:rPr lang="fi-FI" b="1" dirty="0" smtClean="0"/>
              <a:t>Kuormanvarmistus maantie-, </a:t>
            </a:r>
            <a:r>
              <a:rPr lang="fi-FI" b="1" dirty="0" smtClean="0">
                <a:solidFill>
                  <a:schemeClr val="accent1">
                    <a:lumMod val="90000"/>
                    <a:lumOff val="10000"/>
                  </a:schemeClr>
                </a:solidFill>
              </a:rPr>
              <a:t>meri</a:t>
            </a:r>
            <a:r>
              <a:rPr lang="fi-FI" b="1" dirty="0" smtClean="0"/>
              <a:t>-, rautatie- ja ilmakuljetuksissa</a:t>
            </a:r>
            <a:endParaRPr lang="fi-FI" b="1" dirty="0"/>
          </a:p>
        </p:txBody>
      </p:sp>
      <p:pic>
        <p:nvPicPr>
          <p:cNvPr id="5" name="Kuv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9712" y="620688"/>
            <a:ext cx="5117728" cy="2558864"/>
          </a:xfrm>
          <a:prstGeom prst="rect">
            <a:avLst/>
          </a:prstGeom>
        </p:spPr>
      </p:pic>
      <p:sp>
        <p:nvSpPr>
          <p:cNvPr id="6" name="textruta 5"/>
          <p:cNvSpPr txBox="1"/>
          <p:nvPr/>
        </p:nvSpPr>
        <p:spPr>
          <a:xfrm>
            <a:off x="7097440" y="116632"/>
            <a:ext cx="1939056"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a:t>
            </a:fld>
            <a:endParaRPr lang="fi-FI" sz="1400" dirty="0">
              <a:solidFill>
                <a:schemeClr val="tx2"/>
              </a:solidFill>
            </a:endParaRPr>
          </a:p>
        </p:txBody>
      </p:sp>
    </p:spTree>
    <p:extLst>
      <p:ext uri="{BB962C8B-B14F-4D97-AF65-F5344CB8AC3E}">
        <p14:creationId xmlns:p14="http://schemas.microsoft.com/office/powerpoint/2010/main" val="39752814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35" name="Picture 7"/>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95936" y="4354064"/>
            <a:ext cx="1800200" cy="1800993"/>
          </a:xfrm>
          <a:prstGeom prst="rect">
            <a:avLst/>
          </a:prstGeom>
          <a:noFill/>
          <a:ln>
            <a:noFill/>
          </a:ln>
          <a:effectLst/>
          <a:extLst>
            <a:ext uri="{909E8E84-426E-40DD-AFC4-6F175D3DCCD1}">
              <a14:hiddenFill xmlns:a14="http://schemas.microsoft.com/office/drawing/2010/main">
                <a:gradFill rotWithShape="0">
                  <a:gsLst>
                    <a:gs pos="0">
                      <a:srgbClr val="993300">
                        <a:gamma/>
                        <a:tint val="54510"/>
                        <a:invGamma/>
                      </a:srgbClr>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Platshållare för innehåll 1"/>
          <p:cNvSpPr>
            <a:spLocks noGrp="1"/>
          </p:cNvSpPr>
          <p:nvPr>
            <p:ph idx="1"/>
          </p:nvPr>
        </p:nvSpPr>
        <p:spPr>
          <a:xfrm>
            <a:off x="457200" y="1600200"/>
            <a:ext cx="5626968" cy="3485083"/>
          </a:xfrm>
        </p:spPr>
        <p:txBody>
          <a:bodyPr>
            <a:normAutofit/>
          </a:bodyPr>
          <a:lstStyle/>
          <a:p>
            <a:pPr marL="0" indent="0">
              <a:buNone/>
            </a:pPr>
            <a:r>
              <a:rPr lang="fi-FI" sz="2400" dirty="0" smtClean="0"/>
              <a:t>Kontin kiinnityspisteet ovat “heikko lenkki</a:t>
            </a:r>
            <a:r>
              <a:rPr lang="en-GB" sz="2400" dirty="0" smtClean="0"/>
              <a:t>”.</a:t>
            </a:r>
          </a:p>
          <a:p>
            <a:pPr marL="0" indent="0">
              <a:buNone/>
            </a:pPr>
            <a:r>
              <a:rPr lang="fi-FI" sz="2400" dirty="0" err="1" smtClean="0"/>
              <a:t>ISO-standardin</a:t>
            </a:r>
            <a:r>
              <a:rPr lang="fi-FI" sz="2400" dirty="0" smtClean="0"/>
              <a:t> mukaan</a:t>
            </a:r>
            <a:r>
              <a:rPr lang="en-GB" sz="2400" dirty="0" smtClean="0"/>
              <a:t>:</a:t>
            </a:r>
          </a:p>
          <a:p>
            <a:pPr marL="174625" indent="-174625" defTabSz="762000">
              <a:buFontTx/>
              <a:buChar char="-"/>
            </a:pPr>
            <a:r>
              <a:rPr lang="fi-FI" sz="2000" dirty="0" smtClean="0">
                <a:cs typeface="Times New Roman" pitchFamily="18" charset="0"/>
              </a:rPr>
              <a:t>Yleiskäyttöisessä kontissa kuormankäsittelyvälineet ovat vapaaehtoisia</a:t>
            </a:r>
            <a:r>
              <a:rPr lang="en-US" sz="2000" dirty="0" smtClean="0">
                <a:cs typeface="Times New Roman" pitchFamily="18" charset="0"/>
              </a:rPr>
              <a:t>. </a:t>
            </a:r>
            <a:endParaRPr lang="en-US" sz="2000" dirty="0">
              <a:cs typeface="Times New Roman" pitchFamily="18" charset="0"/>
            </a:endParaRPr>
          </a:p>
          <a:p>
            <a:pPr marL="174625" indent="-174625" defTabSz="762000">
              <a:buFontTx/>
              <a:buChar char="-"/>
            </a:pPr>
            <a:r>
              <a:rPr lang="fi-FI" sz="2000" dirty="0" smtClean="0">
                <a:cs typeface="Times New Roman" pitchFamily="18" charset="0"/>
              </a:rPr>
              <a:t>Ankkuripisteiden minimikestävyys: 1000 kg:n kuorma</a:t>
            </a:r>
          </a:p>
          <a:p>
            <a:pPr marL="174625" indent="-174625" defTabSz="762000">
              <a:buFontTx/>
              <a:buChar char="-"/>
            </a:pPr>
            <a:r>
              <a:rPr lang="fi-FI" sz="2000" dirty="0" smtClean="0">
                <a:cs typeface="Times New Roman" pitchFamily="18" charset="0"/>
              </a:rPr>
              <a:t>Kiinnityspisteiden minimikestävyys 500 kg:n kuorma </a:t>
            </a:r>
            <a:endParaRPr lang="fi-FI" sz="2000" dirty="0"/>
          </a:p>
        </p:txBody>
      </p:sp>
      <p:grpSp>
        <p:nvGrpSpPr>
          <p:cNvPr id="15" name="Grupp 14"/>
          <p:cNvGrpSpPr/>
          <p:nvPr/>
        </p:nvGrpSpPr>
        <p:grpSpPr>
          <a:xfrm>
            <a:off x="6006036" y="3248857"/>
            <a:ext cx="2745147" cy="2570699"/>
            <a:chOff x="1691680" y="4149079"/>
            <a:chExt cx="2185988" cy="1912937"/>
          </a:xfrm>
        </p:grpSpPr>
        <p:pic>
          <p:nvPicPr>
            <p:cNvPr id="11" name="Picture 7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1680" y="4149079"/>
              <a:ext cx="2185988" cy="1912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ruta 1"/>
            <p:cNvSpPr txBox="1"/>
            <p:nvPr/>
          </p:nvSpPr>
          <p:spPr>
            <a:xfrm>
              <a:off x="2195736" y="5515621"/>
              <a:ext cx="1512168" cy="251929"/>
            </a:xfrm>
            <a:prstGeom prst="rect">
              <a:avLst/>
            </a:prstGeom>
            <a:noFill/>
            <a:ln>
              <a:noFill/>
            </a:ln>
          </p:spPr>
          <p:txBody>
            <a:bodyPr wrap="square" rtlCol="0">
              <a:spAutoFit/>
            </a:bodyPr>
            <a:lstStyle/>
            <a:p>
              <a:r>
                <a:rPr lang="en-GB" sz="1600" dirty="0" err="1" smtClean="0">
                  <a:solidFill>
                    <a:schemeClr val="bg1"/>
                  </a:solidFill>
                </a:rPr>
                <a:t>Ankkuripisteet</a:t>
              </a:r>
              <a:endParaRPr lang="en-GB" sz="1600" dirty="0">
                <a:solidFill>
                  <a:schemeClr val="bg1"/>
                </a:solidFill>
              </a:endParaRPr>
            </a:p>
          </p:txBody>
        </p:sp>
        <p:cxnSp>
          <p:nvCxnSpPr>
            <p:cNvPr id="4" name="Rak pil 3"/>
            <p:cNvCxnSpPr>
              <a:stCxn id="2" idx="1"/>
            </p:cNvCxnSpPr>
            <p:nvPr/>
          </p:nvCxnSpPr>
          <p:spPr>
            <a:xfrm flipH="1" flipV="1">
              <a:off x="2083318" y="5523365"/>
              <a:ext cx="112418" cy="118221"/>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textruta 18"/>
            <p:cNvSpPr txBox="1"/>
            <p:nvPr/>
          </p:nvSpPr>
          <p:spPr>
            <a:xfrm>
              <a:off x="2083318" y="4437112"/>
              <a:ext cx="1512168" cy="251929"/>
            </a:xfrm>
            <a:prstGeom prst="rect">
              <a:avLst/>
            </a:prstGeom>
            <a:noFill/>
            <a:ln>
              <a:noFill/>
            </a:ln>
          </p:spPr>
          <p:txBody>
            <a:bodyPr wrap="square" rtlCol="0">
              <a:spAutoFit/>
            </a:bodyPr>
            <a:lstStyle/>
            <a:p>
              <a:r>
                <a:rPr lang="en-GB" sz="1600" dirty="0" err="1" smtClean="0">
                  <a:solidFill>
                    <a:schemeClr val="bg1"/>
                  </a:solidFill>
                </a:rPr>
                <a:t>Kiinnityspisteet</a:t>
              </a:r>
              <a:endParaRPr lang="en-GB" sz="1600" dirty="0">
                <a:solidFill>
                  <a:schemeClr val="bg1"/>
                </a:solidFill>
              </a:endParaRPr>
            </a:p>
          </p:txBody>
        </p:sp>
        <p:cxnSp>
          <p:nvCxnSpPr>
            <p:cNvPr id="14" name="Rak pil 13"/>
            <p:cNvCxnSpPr/>
            <p:nvPr/>
          </p:nvCxnSpPr>
          <p:spPr>
            <a:xfrm flipH="1" flipV="1">
              <a:off x="2267744" y="4221088"/>
              <a:ext cx="216024" cy="216024"/>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grpSp>
      <p:pic>
        <p:nvPicPr>
          <p:cNvPr id="12" name="Bild 78" descr="04-forankringsogla-1"/>
          <p:cNvPicPr>
            <a:picLocks noChangeAspect="1" noChangeArrowheads="1"/>
          </p:cNvPicPr>
          <p:nvPr/>
        </p:nvPicPr>
        <p:blipFill>
          <a:blip r:embed="rId5">
            <a:extLst>
              <a:ext uri="{28A0092B-C50C-407E-A947-70E740481C1C}">
                <a14:useLocalDpi xmlns:a14="http://schemas.microsoft.com/office/drawing/2010/main" val="0"/>
              </a:ext>
            </a:extLst>
          </a:blip>
          <a:srcRect t="22501" b="26875"/>
          <a:stretch>
            <a:fillRect/>
          </a:stretch>
        </p:blipFill>
        <p:spPr bwMode="auto">
          <a:xfrm>
            <a:off x="6156176" y="1700808"/>
            <a:ext cx="2724150" cy="138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Otsikko 1"/>
          <p:cNvSpPr>
            <a:spLocks noGrp="1"/>
          </p:cNvSpPr>
          <p:nvPr>
            <p:ph type="title"/>
          </p:nvPr>
        </p:nvSpPr>
        <p:spPr>
          <a:xfrm>
            <a:off x="457200" y="533400"/>
            <a:ext cx="8229600" cy="990600"/>
          </a:xfrm>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Rahdinkuljetusyksiköitä</a:t>
            </a:r>
            <a:r>
              <a:rPr lang="fi-FI" sz="2800" b="1" dirty="0" smtClean="0">
                <a:solidFill>
                  <a:schemeClr val="tx2"/>
                </a:solidFill>
              </a:rPr>
              <a:t> – </a:t>
            </a:r>
            <a:r>
              <a:rPr lang="fi-FI" sz="2800" b="1" dirty="0" smtClean="0"/>
              <a:t>rahtikontti</a:t>
            </a:r>
            <a:endParaRPr lang="fi-FI" sz="2800" b="1" dirty="0" smtClean="0">
              <a:solidFill>
                <a:schemeClr val="tx2"/>
              </a:solidFill>
            </a:endParaRPr>
          </a:p>
        </p:txBody>
      </p:sp>
      <p:sp>
        <p:nvSpPr>
          <p:cNvPr id="16" name="textruta 5"/>
          <p:cNvSpPr txBox="1"/>
          <p:nvPr/>
        </p:nvSpPr>
        <p:spPr>
          <a:xfrm>
            <a:off x="7164288" y="116632"/>
            <a:ext cx="1872208"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10</a:t>
            </a:fld>
            <a:endParaRPr lang="fi-FI" sz="1400" dirty="0">
              <a:solidFill>
                <a:schemeClr val="tx2"/>
              </a:solidFill>
            </a:endParaRPr>
          </a:p>
        </p:txBody>
      </p:sp>
    </p:spTree>
    <p:extLst>
      <p:ext uri="{BB962C8B-B14F-4D97-AF65-F5344CB8AC3E}">
        <p14:creationId xmlns:p14="http://schemas.microsoft.com/office/powerpoint/2010/main" val="37547659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Rahdinkuljetusyksiköt</a:t>
            </a:r>
            <a:r>
              <a:rPr lang="fi-FI" sz="2800" b="1" dirty="0" smtClean="0">
                <a:solidFill>
                  <a:schemeClr val="tx2"/>
                </a:solidFill>
              </a:rPr>
              <a:t> – </a:t>
            </a:r>
            <a:r>
              <a:rPr lang="fi-FI" sz="2800" b="1" dirty="0" smtClean="0"/>
              <a:t>avokontti</a:t>
            </a:r>
            <a:endParaRPr lang="fi-FI" sz="2800" b="1" dirty="0" smtClean="0">
              <a:solidFill>
                <a:schemeClr val="tx2"/>
              </a:solidFill>
            </a:endParaRPr>
          </a:p>
        </p:txBody>
      </p:sp>
      <p:pic>
        <p:nvPicPr>
          <p:cNvPr id="4" name="Picture 3" descr="lastning 2010-06-21 002"/>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18575" t="18827" r="3157" b="17530"/>
          <a:stretch/>
        </p:blipFill>
        <p:spPr bwMode="auto">
          <a:xfrm>
            <a:off x="5823286" y="3284984"/>
            <a:ext cx="2210431" cy="1348158"/>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24632" y="1628800"/>
            <a:ext cx="2226064" cy="1669670"/>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834880" cy="4525963"/>
          </a:xfrm>
        </p:spPr>
        <p:txBody>
          <a:bodyPr>
            <a:normAutofit/>
          </a:bodyPr>
          <a:lstStyle/>
          <a:p>
            <a:pPr marL="0" indent="0">
              <a:buNone/>
            </a:pPr>
            <a:r>
              <a:rPr lang="fi-FI" sz="2400" dirty="0" smtClean="0"/>
              <a:t>Avokontit rakennetaan tavallisesti </a:t>
            </a:r>
            <a:r>
              <a:rPr lang="fi-FI" sz="2400" dirty="0" err="1" smtClean="0"/>
              <a:t>ISO-standardin</a:t>
            </a:r>
            <a:r>
              <a:rPr lang="fi-FI" sz="2400" dirty="0" smtClean="0"/>
              <a:t> mukaisen laatikkokontin mittojen mukaan</a:t>
            </a:r>
            <a:r>
              <a:rPr lang="en-GB" sz="2400" dirty="0" smtClean="0"/>
              <a:t>.</a:t>
            </a:r>
          </a:p>
          <a:p>
            <a:pPr>
              <a:buFontTx/>
              <a:buChar char="-"/>
            </a:pPr>
            <a:r>
              <a:rPr lang="fi-FI" sz="2000" dirty="0" smtClean="0"/>
              <a:t>Ei kattoa eikä sivuseiniä </a:t>
            </a:r>
          </a:p>
          <a:p>
            <a:pPr>
              <a:buFontTx/>
              <a:buChar char="-"/>
            </a:pPr>
            <a:r>
              <a:rPr lang="fi-FI" sz="2000" dirty="0" smtClean="0"/>
              <a:t>Päätyseinillä normaalisti sama lujuus kuin rahtikontilla</a:t>
            </a:r>
            <a:r>
              <a:rPr lang="en-GB" sz="2000" dirty="0" smtClean="0"/>
              <a:t> </a:t>
            </a:r>
          </a:p>
          <a:p>
            <a:pPr>
              <a:buFontTx/>
              <a:buChar char="-"/>
            </a:pPr>
            <a:r>
              <a:rPr lang="fi-FI" sz="2000" dirty="0" smtClean="0"/>
              <a:t>Kokoontaitettavat päätyseinät  </a:t>
            </a:r>
          </a:p>
          <a:p>
            <a:pPr>
              <a:buFontTx/>
              <a:buChar char="-"/>
            </a:pPr>
            <a:r>
              <a:rPr lang="fi-FI" sz="2000" dirty="0" smtClean="0"/>
              <a:t>Sisäkorkeus usein vähemmän kuin samankokoisella rahtikontilla </a:t>
            </a:r>
          </a:p>
          <a:p>
            <a:pPr>
              <a:buFontTx/>
              <a:buChar char="-"/>
            </a:pPr>
            <a:r>
              <a:rPr lang="fi-FI" sz="2000" dirty="0" smtClean="0"/>
              <a:t>Kiinnityspisteiden sallittu kuorma vähintään 5 tonnia </a:t>
            </a:r>
          </a:p>
          <a:p>
            <a:endParaRPr lang="sv-SE" sz="2400" dirty="0"/>
          </a:p>
        </p:txBody>
      </p:sp>
      <p:pic>
        <p:nvPicPr>
          <p:cNvPr id="9" name="Picture 4"/>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b="9746"/>
          <a:stretch/>
        </p:blipFill>
        <p:spPr bwMode="auto">
          <a:xfrm>
            <a:off x="5813590" y="4581128"/>
            <a:ext cx="2229821" cy="150948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ruta 5"/>
          <p:cNvSpPr txBox="1"/>
          <p:nvPr/>
        </p:nvSpPr>
        <p:spPr>
          <a:xfrm>
            <a:off x="7092280" y="116632"/>
            <a:ext cx="1944216"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11</a:t>
            </a:fld>
            <a:endParaRPr lang="fi-FI" sz="1400" dirty="0">
              <a:solidFill>
                <a:schemeClr val="tx2"/>
              </a:solidFill>
            </a:endParaRPr>
          </a:p>
        </p:txBody>
      </p:sp>
    </p:spTree>
    <p:extLst>
      <p:ext uri="{BB962C8B-B14F-4D97-AF65-F5344CB8AC3E}">
        <p14:creationId xmlns:p14="http://schemas.microsoft.com/office/powerpoint/2010/main" val="402268391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sz="2800" b="1" dirty="0"/>
              <a:t/>
            </a:r>
            <a:br>
              <a:rPr lang="en-US" sz="2800" b="1" dirty="0"/>
            </a:br>
            <a:r>
              <a:rPr lang="fi-FI" sz="2800" b="1" dirty="0" smtClean="0"/>
              <a:t>Vastuut</a:t>
            </a:r>
            <a:endParaRPr lang="fi-FI" sz="2800" b="1" dirty="0" smtClean="0">
              <a:solidFill>
                <a:schemeClr val="tx2"/>
              </a:solidFill>
            </a:endParaRPr>
          </a:p>
        </p:txBody>
      </p:sp>
      <p:pic>
        <p:nvPicPr>
          <p:cNvPr id="5" name="Picture 10" descr="IMGP067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580112" y="4509120"/>
            <a:ext cx="2304256" cy="15244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etra Pak 1"/>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444208" y="3140968"/>
            <a:ext cx="2063818" cy="165585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7" name="Platshållare för innehåll 1"/>
          <p:cNvSpPr>
            <a:spLocks noGrp="1"/>
          </p:cNvSpPr>
          <p:nvPr>
            <p:ph idx="1"/>
          </p:nvPr>
        </p:nvSpPr>
        <p:spPr>
          <a:xfrm>
            <a:off x="457200" y="1600200"/>
            <a:ext cx="4834880" cy="4525963"/>
          </a:xfrm>
        </p:spPr>
        <p:txBody>
          <a:bodyPr>
            <a:normAutofit/>
          </a:bodyPr>
          <a:lstStyle/>
          <a:p>
            <a:pPr marL="0" indent="0">
              <a:buNone/>
            </a:pPr>
            <a:r>
              <a:rPr lang="fi-FI" sz="2000" dirty="0" smtClean="0"/>
              <a:t>Laivan kapteeni on vastuussa laivansa merikelpoisuudesta ja myös kuormanvarmistuksesta.</a:t>
            </a:r>
          </a:p>
          <a:p>
            <a:pPr marL="0" indent="0">
              <a:buNone/>
            </a:pPr>
            <a:endParaRPr lang="fi-FI" sz="2000" dirty="0" smtClean="0"/>
          </a:p>
          <a:p>
            <a:pPr marL="0" indent="0">
              <a:buNone/>
            </a:pPr>
            <a:r>
              <a:rPr lang="fi-FI" sz="2000" dirty="0" smtClean="0"/>
              <a:t>Laivan kapteeni ei ole kuitenkaan vastuussa riittämättömän kuormanvarmistuksen takia aiheutuneista vahingoista.</a:t>
            </a:r>
          </a:p>
          <a:p>
            <a:pPr marL="0" indent="0">
              <a:buNone/>
            </a:pPr>
            <a:endParaRPr lang="fi-FI" sz="2000" dirty="0" smtClean="0"/>
          </a:p>
          <a:p>
            <a:pPr marL="0" indent="0">
              <a:buNone/>
            </a:pPr>
            <a:r>
              <a:rPr lang="fi-FI" sz="2000" dirty="0" smtClean="0"/>
              <a:t>Jos kuitenkin epäillään, että kuorma on huonosti varmistettu, eikä siihen puututa, on laivan kapteeni vastuussa</a:t>
            </a:r>
            <a:r>
              <a:rPr lang="en-GB" sz="2000" dirty="0" smtClean="0"/>
              <a:t>. </a:t>
            </a:r>
          </a:p>
          <a:p>
            <a:pPr marL="0" indent="0">
              <a:buNone/>
            </a:pPr>
            <a:endParaRPr lang="sv-SE" sz="2000" dirty="0"/>
          </a:p>
        </p:txBody>
      </p:sp>
      <p:pic>
        <p:nvPicPr>
          <p:cNvPr id="8" name="Picture 8"/>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613967" y="1700808"/>
            <a:ext cx="2054377" cy="148120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9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5"/>
          <p:cNvSpPr txBox="1"/>
          <p:nvPr/>
        </p:nvSpPr>
        <p:spPr>
          <a:xfrm>
            <a:off x="7020272" y="116632"/>
            <a:ext cx="2016224"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12</a:t>
            </a:fld>
            <a:endParaRPr lang="fi-FI" sz="1400" dirty="0">
              <a:solidFill>
                <a:schemeClr val="tx2"/>
              </a:solidFill>
            </a:endParaRPr>
          </a:p>
        </p:txBody>
      </p:sp>
    </p:spTree>
    <p:extLst>
      <p:ext uri="{BB962C8B-B14F-4D97-AF65-F5344CB8AC3E}">
        <p14:creationId xmlns:p14="http://schemas.microsoft.com/office/powerpoint/2010/main" val="11712060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Vastuut</a:t>
            </a:r>
            <a:r>
              <a:rPr lang="fi-FI" sz="2800" b="1" dirty="0" smtClean="0">
                <a:solidFill>
                  <a:schemeClr val="tx2"/>
                </a:solidFill>
              </a:rPr>
              <a:t> – </a:t>
            </a:r>
            <a:r>
              <a:rPr lang="fi-FI" sz="2800" b="1" dirty="0" smtClean="0"/>
              <a:t>vaaralliset aineet</a:t>
            </a:r>
            <a:endParaRPr lang="fi-FI" sz="2800" b="1" dirty="0" smtClean="0">
              <a:solidFill>
                <a:schemeClr val="tx2"/>
              </a:solidFill>
            </a:endParaRPr>
          </a:p>
        </p:txBody>
      </p:sp>
      <p:pic>
        <p:nvPicPr>
          <p:cNvPr id="7" name="Picture 13" descr="IMGP065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79086" y="4526773"/>
            <a:ext cx="2149298" cy="1422507"/>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264476" y="1484784"/>
            <a:ext cx="169190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IMG_1203"/>
          <p:cNvPicPr>
            <a:picLocks noChangeAspect="1" noChangeArrowheads="1"/>
          </p:cNvPicPr>
          <p:nvPr/>
        </p:nvPicPr>
        <p:blipFill>
          <a:blip r:embed="rId5" cstate="email">
            <a:extLst>
              <a:ext uri="{28A0092B-C50C-407E-A947-70E740481C1C}">
                <a14:useLocalDpi xmlns:a14="http://schemas.microsoft.com/office/drawing/2010/main"/>
              </a:ext>
            </a:extLst>
          </a:blip>
          <a:srcRect t="554" r="15492"/>
          <a:stretch>
            <a:fillRect/>
          </a:stretch>
        </p:blipFill>
        <p:spPr bwMode="auto">
          <a:xfrm>
            <a:off x="7369856" y="3173794"/>
            <a:ext cx="1450615" cy="1280972"/>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14" descr="IMG_1206"/>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517731" y="3165439"/>
            <a:ext cx="1718565" cy="1289326"/>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5194920" cy="4853136"/>
          </a:xfrm>
        </p:spPr>
        <p:txBody>
          <a:bodyPr>
            <a:normAutofit fontScale="92500" lnSpcReduction="20000"/>
          </a:bodyPr>
          <a:lstStyle/>
          <a:p>
            <a:pPr marL="0" indent="0">
              <a:buNone/>
            </a:pPr>
            <a:r>
              <a:rPr lang="fi-FI" sz="2400" dirty="0" smtClean="0"/>
              <a:t>Vaarallisten aineiden kuljetuksista säädellään kansainvälisen meriliikenteen vaarallisten aineiden kuljetussäännöissä nk. </a:t>
            </a:r>
            <a:r>
              <a:rPr lang="fi-FI" sz="2400" dirty="0" err="1" smtClean="0"/>
              <a:t>IMDG-koodissa</a:t>
            </a:r>
            <a:r>
              <a:rPr lang="fi-FI" sz="2400" dirty="0" smtClean="0"/>
              <a:t> (IMDG </a:t>
            </a:r>
            <a:r>
              <a:rPr lang="fi-FI" dirty="0" err="1"/>
              <a:t>C</a:t>
            </a:r>
            <a:r>
              <a:rPr lang="fi-FI" sz="2400" dirty="0" err="1" smtClean="0"/>
              <a:t>ode</a:t>
            </a:r>
            <a:r>
              <a:rPr lang="fi-FI" sz="2400" dirty="0" smtClean="0"/>
              <a:t>)</a:t>
            </a:r>
          </a:p>
          <a:p>
            <a:pPr marL="0" indent="0">
              <a:buNone/>
            </a:pPr>
            <a:endParaRPr lang="fi-FI" sz="1800" dirty="0" smtClean="0"/>
          </a:p>
          <a:p>
            <a:pPr marL="0" indent="0">
              <a:buNone/>
            </a:pPr>
            <a:r>
              <a:rPr lang="fi-FI" sz="2400" dirty="0" smtClean="0"/>
              <a:t>Tavaran lähettäjä on vastuussa:</a:t>
            </a:r>
          </a:p>
          <a:p>
            <a:pPr marL="0" indent="0">
              <a:buNone/>
            </a:pPr>
            <a:endParaRPr lang="fi-FI" sz="2400" dirty="0" smtClean="0"/>
          </a:p>
          <a:p>
            <a:pPr eaLnBrk="1" hangingPunct="1">
              <a:spcBef>
                <a:spcPct val="0"/>
              </a:spcBef>
              <a:buFontTx/>
              <a:buChar char="-"/>
              <a:defRPr/>
            </a:pPr>
            <a:r>
              <a:rPr lang="fi-FI" sz="2000" dirty="0" smtClean="0"/>
              <a:t>Vaarallisen aineen tunnistamisesta ja luokittelusta </a:t>
            </a:r>
          </a:p>
          <a:p>
            <a:pPr eaLnBrk="1" hangingPunct="1">
              <a:spcBef>
                <a:spcPct val="0"/>
              </a:spcBef>
              <a:buFontTx/>
              <a:buChar char="-"/>
              <a:defRPr/>
            </a:pPr>
            <a:r>
              <a:rPr lang="fi-FI" sz="2000" dirty="0" smtClean="0"/>
              <a:t>Kuorman pakkaamisesta ja sen merkitsemisestä</a:t>
            </a:r>
          </a:p>
          <a:p>
            <a:pPr eaLnBrk="1" hangingPunct="1">
              <a:spcBef>
                <a:spcPct val="0"/>
              </a:spcBef>
              <a:buFontTx/>
              <a:buChar char="-"/>
              <a:defRPr/>
            </a:pPr>
            <a:r>
              <a:rPr lang="fi-FI" sz="2000" dirty="0" smtClean="0"/>
              <a:t>Erottelusääntöjen noudattamisesta, kun kuormataan rahdinkuljetusyksikköä </a:t>
            </a:r>
          </a:p>
          <a:p>
            <a:pPr eaLnBrk="1" hangingPunct="1">
              <a:spcBef>
                <a:spcPct val="0"/>
              </a:spcBef>
              <a:buFontTx/>
              <a:buChar char="-"/>
              <a:defRPr/>
            </a:pPr>
            <a:r>
              <a:rPr lang="fi-FI" sz="2000" dirty="0" smtClean="0"/>
              <a:t>Seuraavien lähetystä koskevien asiakirjojen antamisesta: </a:t>
            </a:r>
          </a:p>
          <a:p>
            <a:pPr marL="0" lvl="1" indent="0">
              <a:buClr>
                <a:schemeClr val="tx1"/>
              </a:buClr>
              <a:buNone/>
            </a:pPr>
            <a:r>
              <a:rPr lang="fi-FI" sz="2000" dirty="0" smtClean="0"/>
              <a:t>     - vaarallisen aineen ilmoitus </a:t>
            </a:r>
          </a:p>
          <a:p>
            <a:pPr marL="0" lvl="1" indent="0">
              <a:buClr>
                <a:schemeClr val="tx1"/>
              </a:buClr>
              <a:buNone/>
            </a:pPr>
            <a:r>
              <a:rPr lang="fi-FI" sz="2000" dirty="0" smtClean="0"/>
              <a:t>    - kontin tai ajoneuvon pakkaustodistus </a:t>
            </a:r>
            <a:endParaRPr lang="fi-FI" sz="2000" dirty="0"/>
          </a:p>
        </p:txBody>
      </p:sp>
      <p:sp>
        <p:nvSpPr>
          <p:cNvPr id="13" name="textruta 5"/>
          <p:cNvSpPr txBox="1"/>
          <p:nvPr/>
        </p:nvSpPr>
        <p:spPr>
          <a:xfrm>
            <a:off x="7110426" y="116632"/>
            <a:ext cx="1926070"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13</a:t>
            </a:fld>
            <a:endParaRPr lang="fi-FI" sz="1400" dirty="0">
              <a:solidFill>
                <a:schemeClr val="tx2"/>
              </a:solidFill>
            </a:endParaRPr>
          </a:p>
        </p:txBody>
      </p:sp>
    </p:spTree>
    <p:extLst>
      <p:ext uri="{BB962C8B-B14F-4D97-AF65-F5344CB8AC3E}">
        <p14:creationId xmlns:p14="http://schemas.microsoft.com/office/powerpoint/2010/main" val="1156807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923928" y="3525535"/>
            <a:ext cx="4890234"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Vastuut</a:t>
            </a:r>
            <a:r>
              <a:rPr lang="fi-FI" sz="2800" b="1" dirty="0" smtClean="0">
                <a:solidFill>
                  <a:schemeClr val="tx2"/>
                </a:solidFill>
              </a:rPr>
              <a:t> – </a:t>
            </a:r>
            <a:r>
              <a:rPr lang="fi-FI" sz="2800" b="1" dirty="0" smtClean="0"/>
              <a:t>vaaralliset aineet</a:t>
            </a:r>
            <a:endParaRPr lang="fi-FI" sz="2800" b="1" dirty="0" smtClean="0">
              <a:solidFill>
                <a:schemeClr val="tx2"/>
              </a:solidFill>
            </a:endParaRPr>
          </a:p>
        </p:txBody>
      </p:sp>
      <p:pic>
        <p:nvPicPr>
          <p:cNvPr id="4098" name="Picture 2" descr="J:\KUNDPROJEKT\ISK - Interna Sjökurser\IMO Thailand IMDG + IMSBC #1813\Photos\IMO 17-21 Oct 11\DSC_3546.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292080" y="1628800"/>
            <a:ext cx="2863716" cy="1896735"/>
          </a:xfrm>
          <a:prstGeom prst="rect">
            <a:avLst/>
          </a:prstGeom>
          <a:noFill/>
          <a:extLst>
            <a:ext uri="{909E8E84-426E-40DD-AFC4-6F175D3DCCD1}">
              <a14:hiddenFill xmlns:a14="http://schemas.microsoft.com/office/drawing/2010/main">
                <a:solidFill>
                  <a:srgbClr val="FFFFFF"/>
                </a:solidFill>
              </a14:hiddenFill>
            </a:ext>
          </a:extLst>
        </p:spPr>
      </p:pic>
      <p:sp>
        <p:nvSpPr>
          <p:cNvPr id="11" name="Platshållare för innehåll 1"/>
          <p:cNvSpPr>
            <a:spLocks noGrp="1"/>
          </p:cNvSpPr>
          <p:nvPr>
            <p:ph idx="1"/>
          </p:nvPr>
        </p:nvSpPr>
        <p:spPr>
          <a:xfrm>
            <a:off x="457200" y="1600200"/>
            <a:ext cx="3610744" cy="4525963"/>
          </a:xfrm>
        </p:spPr>
        <p:txBody>
          <a:bodyPr>
            <a:normAutofit lnSpcReduction="10000"/>
          </a:bodyPr>
          <a:lstStyle/>
          <a:p>
            <a:pPr marL="0" indent="0" eaLnBrk="1" hangingPunct="1">
              <a:lnSpc>
                <a:spcPct val="90000"/>
              </a:lnSpc>
              <a:spcBef>
                <a:spcPct val="0"/>
              </a:spcBef>
              <a:buFontTx/>
              <a:buNone/>
            </a:pPr>
            <a:r>
              <a:rPr lang="fi-FI" sz="2400" dirty="0" smtClean="0"/>
              <a:t>Kontin tai ajoneuvon pakkaustodistus</a:t>
            </a:r>
          </a:p>
          <a:p>
            <a:pPr marL="0" indent="0" eaLnBrk="1" hangingPunct="1">
              <a:lnSpc>
                <a:spcPct val="90000"/>
              </a:lnSpc>
              <a:spcBef>
                <a:spcPct val="0"/>
              </a:spcBef>
              <a:buFontTx/>
              <a:buNone/>
            </a:pPr>
            <a:endParaRPr lang="en-AU" sz="1800" i="1" dirty="0" smtClean="0">
              <a:latin typeface="Arial" charset="0"/>
            </a:endParaRPr>
          </a:p>
          <a:p>
            <a:pPr marL="0" indent="0" eaLnBrk="1" hangingPunct="1">
              <a:lnSpc>
                <a:spcPct val="90000"/>
              </a:lnSpc>
              <a:spcBef>
                <a:spcPct val="0"/>
              </a:spcBef>
              <a:buFontTx/>
              <a:buNone/>
            </a:pPr>
            <a:r>
              <a:rPr lang="fi-FI" sz="2000" dirty="0" smtClean="0">
                <a:latin typeface="Arial" charset="0"/>
              </a:rPr>
              <a:t>Henkilöiden, jotka kuormaavat kontin tai ajoneuvon, tulee todistaa että</a:t>
            </a:r>
            <a:r>
              <a:rPr lang="en-AU" sz="2000" dirty="0" smtClean="0">
                <a:latin typeface="Arial" charset="0"/>
              </a:rPr>
              <a:t>:</a:t>
            </a:r>
          </a:p>
          <a:p>
            <a:pPr marL="0" indent="0" eaLnBrk="1" hangingPunct="1">
              <a:lnSpc>
                <a:spcPct val="90000"/>
              </a:lnSpc>
              <a:spcBef>
                <a:spcPct val="0"/>
              </a:spcBef>
              <a:buFontTx/>
              <a:buNone/>
            </a:pPr>
            <a:endParaRPr lang="en-AU" sz="1600" i="1" dirty="0">
              <a:latin typeface="Arial" charset="0"/>
            </a:endParaRPr>
          </a:p>
          <a:p>
            <a:pPr eaLnBrk="1" hangingPunct="1">
              <a:lnSpc>
                <a:spcPct val="90000"/>
              </a:lnSpc>
              <a:spcBef>
                <a:spcPct val="0"/>
              </a:spcBef>
              <a:buFontTx/>
              <a:buChar char="-"/>
            </a:pPr>
            <a:r>
              <a:rPr lang="fi-FI" sz="2000" dirty="0" smtClean="0">
                <a:latin typeface="Arial" charset="0"/>
              </a:rPr>
              <a:t>Tynnyrit on sijoitettu pystyasentoon ja varmistettu. </a:t>
            </a:r>
          </a:p>
          <a:p>
            <a:pPr eaLnBrk="1" hangingPunct="1">
              <a:lnSpc>
                <a:spcPct val="90000"/>
              </a:lnSpc>
              <a:spcBef>
                <a:spcPct val="0"/>
              </a:spcBef>
              <a:buFontTx/>
              <a:buChar char="-"/>
            </a:pPr>
            <a:r>
              <a:rPr lang="fi-FI" sz="2000" dirty="0" smtClean="0">
                <a:latin typeface="Arial" charset="0"/>
              </a:rPr>
              <a:t>Kaikki tavarat on huolellisesti kuormattu ja varmistettu. </a:t>
            </a:r>
          </a:p>
          <a:p>
            <a:pPr eaLnBrk="1" hangingPunct="1">
              <a:lnSpc>
                <a:spcPct val="90000"/>
              </a:lnSpc>
              <a:spcBef>
                <a:spcPct val="0"/>
              </a:spcBef>
              <a:buFontTx/>
              <a:buChar char="-"/>
            </a:pPr>
            <a:r>
              <a:rPr lang="fi-FI" sz="2000" dirty="0" smtClean="0">
                <a:latin typeface="Arial" charset="0"/>
              </a:rPr>
              <a:t>Tavarat on huolellisesti merkitty ja lipukkeet asetettu. </a:t>
            </a:r>
          </a:p>
          <a:p>
            <a:pPr eaLnBrk="1" hangingPunct="1">
              <a:lnSpc>
                <a:spcPct val="90000"/>
              </a:lnSpc>
              <a:spcBef>
                <a:spcPct val="0"/>
              </a:spcBef>
              <a:buFontTx/>
              <a:buChar char="-"/>
            </a:pPr>
            <a:r>
              <a:rPr lang="fi-FI" sz="2000" dirty="0" err="1" smtClean="0">
                <a:latin typeface="Arial" charset="0"/>
              </a:rPr>
              <a:t>Yhteenkuormaus</a:t>
            </a:r>
            <a:r>
              <a:rPr lang="fi-FI" sz="2000" dirty="0" smtClean="0">
                <a:latin typeface="Arial" charset="0"/>
              </a:rPr>
              <a:t> on oikein suoritettu. </a:t>
            </a:r>
          </a:p>
          <a:p>
            <a:endParaRPr lang="sv-SE" sz="2400" dirty="0"/>
          </a:p>
        </p:txBody>
      </p:sp>
      <p:sp>
        <p:nvSpPr>
          <p:cNvPr id="8" name="textruta 5"/>
          <p:cNvSpPr txBox="1"/>
          <p:nvPr/>
        </p:nvSpPr>
        <p:spPr>
          <a:xfrm>
            <a:off x="7020272" y="116632"/>
            <a:ext cx="2016224"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14</a:t>
            </a:fld>
            <a:endParaRPr lang="fi-FI" sz="1400" dirty="0">
              <a:solidFill>
                <a:schemeClr val="tx2"/>
              </a:solidFill>
            </a:endParaRPr>
          </a:p>
        </p:txBody>
      </p:sp>
    </p:spTree>
    <p:extLst>
      <p:ext uri="{BB962C8B-B14F-4D97-AF65-F5344CB8AC3E}">
        <p14:creationId xmlns:p14="http://schemas.microsoft.com/office/powerpoint/2010/main" val="37547696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Määräykset ja standardit</a:t>
            </a:r>
            <a:endParaRPr lang="fi-FI" sz="2800" b="1" dirty="0" smtClean="0">
              <a:solidFill>
                <a:schemeClr val="tx2"/>
              </a:solidFill>
            </a:endParaRPr>
          </a:p>
        </p:txBody>
      </p:sp>
      <p:sp>
        <p:nvSpPr>
          <p:cNvPr id="2" name="Platshållare för innehåll 1"/>
          <p:cNvSpPr>
            <a:spLocks noGrp="1"/>
          </p:cNvSpPr>
          <p:nvPr>
            <p:ph idx="1"/>
          </p:nvPr>
        </p:nvSpPr>
        <p:spPr>
          <a:xfrm>
            <a:off x="457200" y="1600200"/>
            <a:ext cx="5442929" cy="4525963"/>
          </a:xfrm>
        </p:spPr>
        <p:txBody>
          <a:bodyPr>
            <a:normAutofit/>
          </a:bodyPr>
          <a:lstStyle/>
          <a:p>
            <a:r>
              <a:rPr lang="fi-FI" sz="2000" dirty="0" smtClean="0"/>
              <a:t>Yleissopimukset</a:t>
            </a:r>
            <a:r>
              <a:rPr lang="en-GB" sz="2000" dirty="0" smtClean="0"/>
              <a:t>: </a:t>
            </a:r>
            <a:r>
              <a:rPr lang="en-GB" sz="2000" i="1" dirty="0" smtClean="0">
                <a:solidFill>
                  <a:schemeClr val="tx2"/>
                </a:solidFill>
              </a:rPr>
              <a:t>SOLAS</a:t>
            </a:r>
          </a:p>
          <a:p>
            <a:r>
              <a:rPr lang="fi-FI" sz="2000" dirty="0" smtClean="0"/>
              <a:t>Säädöskokoelma: </a:t>
            </a:r>
            <a:r>
              <a:rPr lang="fi-FI" sz="2000" i="1" dirty="0" smtClean="0">
                <a:solidFill>
                  <a:schemeClr val="tx2"/>
                </a:solidFill>
              </a:rPr>
              <a:t>CSS </a:t>
            </a:r>
            <a:r>
              <a:rPr lang="fi-FI" sz="2000" i="1" dirty="0" err="1" smtClean="0">
                <a:solidFill>
                  <a:schemeClr val="tx2"/>
                </a:solidFill>
              </a:rPr>
              <a:t>Code</a:t>
            </a:r>
            <a:endParaRPr lang="fi-FI" sz="2000" i="1" dirty="0" smtClean="0">
              <a:solidFill>
                <a:schemeClr val="tx2"/>
              </a:solidFill>
            </a:endParaRPr>
          </a:p>
          <a:p>
            <a:r>
              <a:rPr lang="fi-FI" sz="2000" dirty="0" smtClean="0"/>
              <a:t>Päätökset: </a:t>
            </a:r>
            <a:r>
              <a:rPr lang="fi-FI" sz="2000" i="1" dirty="0" smtClean="0">
                <a:solidFill>
                  <a:schemeClr val="tx2"/>
                </a:solidFill>
              </a:rPr>
              <a:t>A.489</a:t>
            </a:r>
            <a:r>
              <a:rPr lang="en-GB" sz="2000" i="1" dirty="0" smtClean="0">
                <a:solidFill>
                  <a:schemeClr val="tx2"/>
                </a:solidFill>
              </a:rPr>
              <a:t>, </a:t>
            </a:r>
            <a:r>
              <a:rPr lang="en-GB" sz="2000" i="1" dirty="0">
                <a:solidFill>
                  <a:schemeClr val="tx2"/>
                </a:solidFill>
              </a:rPr>
              <a:t>A.533, A.581</a:t>
            </a:r>
          </a:p>
          <a:p>
            <a:r>
              <a:rPr lang="fi-FI" sz="2000" dirty="0" smtClean="0"/>
              <a:t>Kiertokirjeet ja ohjeet</a:t>
            </a:r>
            <a:r>
              <a:rPr lang="en-GB" sz="2000" dirty="0" smtClean="0"/>
              <a:t>: </a:t>
            </a:r>
            <a:r>
              <a:rPr lang="en-GB" sz="2000" i="1" dirty="0">
                <a:solidFill>
                  <a:schemeClr val="tx2"/>
                </a:solidFill>
              </a:rPr>
              <a:t>IMO/ILO/UN ECE Guidelines for packing of cargo transport units </a:t>
            </a:r>
          </a:p>
          <a:p>
            <a:r>
              <a:rPr lang="fi-FI" sz="2000" dirty="0" smtClean="0"/>
              <a:t>Luokitteluyhteisön säännöt ja säädökset  </a:t>
            </a:r>
          </a:p>
          <a:p>
            <a:r>
              <a:rPr lang="fi-FI" sz="2000" dirty="0" smtClean="0"/>
              <a:t>Kansalliset säädökset </a:t>
            </a:r>
          </a:p>
          <a:p>
            <a:r>
              <a:rPr lang="fi-FI" sz="2000" dirty="0" smtClean="0"/>
              <a:t>Kuormanvarmistuksen käsikirja </a:t>
            </a:r>
            <a:r>
              <a:rPr lang="en-GB" sz="2000" dirty="0" smtClean="0"/>
              <a:t>(Cargo Securing Manual)</a:t>
            </a:r>
            <a:endParaRPr lang="en-GB" sz="2000" dirty="0"/>
          </a:p>
        </p:txBody>
      </p:sp>
      <p:pic>
        <p:nvPicPr>
          <p:cNvPr id="4"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796136" y="1412776"/>
            <a:ext cx="1379058" cy="1379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descr="Safe Practice for Cargo Stowage &amp; Securing (CSS) Code, 2011 Edition IB292E. $38.00 - (800) 596-7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316384" y="1628800"/>
            <a:ext cx="1047750" cy="14954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 descr="aulan_01s"/>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796136" y="2924944"/>
            <a:ext cx="12525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16384" y="3212976"/>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524328" y="4820302"/>
            <a:ext cx="841043" cy="1190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084168" y="3933056"/>
            <a:ext cx="964506" cy="1362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ruta 5"/>
          <p:cNvSpPr txBox="1"/>
          <p:nvPr/>
        </p:nvSpPr>
        <p:spPr>
          <a:xfrm>
            <a:off x="7175194" y="116632"/>
            <a:ext cx="1861302"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15</a:t>
            </a:fld>
            <a:endParaRPr lang="fi-FI" sz="1400" dirty="0">
              <a:solidFill>
                <a:schemeClr val="tx2"/>
              </a:solidFill>
            </a:endParaRPr>
          </a:p>
        </p:txBody>
      </p:sp>
    </p:spTree>
    <p:extLst>
      <p:ext uri="{BB962C8B-B14F-4D97-AF65-F5344CB8AC3E}">
        <p14:creationId xmlns:p14="http://schemas.microsoft.com/office/powerpoint/2010/main" val="42769089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Määräykset </a:t>
            </a:r>
            <a:r>
              <a:rPr lang="fi-FI" sz="2800" b="1" dirty="0"/>
              <a:t>ja standardit</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5442929" cy="4525963"/>
          </a:xfrm>
        </p:spPr>
        <p:txBody>
          <a:bodyPr/>
          <a:lstStyle/>
          <a:p>
            <a:pPr marL="0" indent="0">
              <a:buNone/>
            </a:pPr>
            <a:r>
              <a:rPr lang="fi-FI" sz="2400" dirty="0" smtClean="0"/>
              <a:t>Rahdinkuljetusyksiköiden kuormanvarmistusta koskevat tärkeimmät säännöt ja säädökset ovat:</a:t>
            </a:r>
          </a:p>
          <a:p>
            <a:pPr marL="0" indent="0">
              <a:buNone/>
            </a:pPr>
            <a:endParaRPr lang="fi-FI" sz="1800" i="1" dirty="0" smtClean="0">
              <a:solidFill>
                <a:schemeClr val="tx2"/>
              </a:solidFill>
            </a:endParaRPr>
          </a:p>
          <a:p>
            <a:r>
              <a:rPr lang="fi-FI" sz="2000" dirty="0" smtClean="0"/>
              <a:t>IMO/ILO/UN </a:t>
            </a:r>
            <a:r>
              <a:rPr lang="fi-FI" sz="2000" dirty="0" err="1" smtClean="0"/>
              <a:t>ECE:n</a:t>
            </a:r>
            <a:r>
              <a:rPr lang="fi-FI" sz="2000" dirty="0" smtClean="0"/>
              <a:t> rahdinkuljetusyksiköiden kuormaamista koskevat ohjeet ((</a:t>
            </a:r>
            <a:r>
              <a:rPr lang="fi-FI" sz="2000" dirty="0" err="1" smtClean="0"/>
              <a:t>Guidelines</a:t>
            </a:r>
            <a:r>
              <a:rPr lang="fi-FI" sz="2000" dirty="0" smtClean="0"/>
              <a:t> for </a:t>
            </a:r>
            <a:r>
              <a:rPr lang="fi-FI" sz="2000" dirty="0" err="1" smtClean="0"/>
              <a:t>packing</a:t>
            </a:r>
            <a:r>
              <a:rPr lang="fi-FI" sz="2000" dirty="0" smtClean="0"/>
              <a:t> of </a:t>
            </a:r>
            <a:r>
              <a:rPr lang="fi-FI" sz="2000" dirty="0" err="1" smtClean="0"/>
              <a:t>cargo</a:t>
            </a:r>
            <a:r>
              <a:rPr lang="fi-FI" sz="2000" dirty="0" smtClean="0"/>
              <a:t> transport </a:t>
            </a:r>
            <a:r>
              <a:rPr lang="fi-FI" sz="2000" dirty="0" err="1" smtClean="0"/>
              <a:t>units</a:t>
            </a:r>
            <a:r>
              <a:rPr lang="fi-FI" sz="2000" dirty="0" smtClean="0"/>
              <a:t> (</a:t>
            </a:r>
            <a:r>
              <a:rPr lang="fi-FI" sz="2000" dirty="0" err="1" smtClean="0"/>
              <a:t>CTUs</a:t>
            </a:r>
            <a:r>
              <a:rPr lang="fi-FI" sz="2000" dirty="0" smtClean="0"/>
              <a:t>))</a:t>
            </a:r>
          </a:p>
          <a:p>
            <a:r>
              <a:rPr lang="fi-FI" sz="2000" dirty="0" smtClean="0"/>
              <a:t>IMO </a:t>
            </a:r>
            <a:r>
              <a:rPr lang="fi-FI" sz="2000" dirty="0" err="1" smtClean="0"/>
              <a:t>Model</a:t>
            </a:r>
            <a:r>
              <a:rPr lang="fi-FI" sz="2000" dirty="0" smtClean="0"/>
              <a:t> Course 3.18 Rahdinkuljetusyksiköiden turvallinen kuormaaminen (</a:t>
            </a:r>
            <a:r>
              <a:rPr lang="fi-FI" sz="2000" i="1" dirty="0" err="1" smtClean="0"/>
              <a:t>Safe</a:t>
            </a:r>
            <a:r>
              <a:rPr lang="fi-FI" sz="2000" i="1" dirty="0" smtClean="0"/>
              <a:t> </a:t>
            </a:r>
            <a:r>
              <a:rPr lang="fi-FI" sz="2000" i="1" dirty="0" err="1" smtClean="0"/>
              <a:t>packing</a:t>
            </a:r>
            <a:r>
              <a:rPr lang="fi-FI" sz="2000" i="1" dirty="0" smtClean="0"/>
              <a:t> of </a:t>
            </a:r>
            <a:r>
              <a:rPr lang="fi-FI" sz="2000" i="1" dirty="0" err="1" smtClean="0"/>
              <a:t>cargo</a:t>
            </a:r>
            <a:r>
              <a:rPr lang="fi-FI" sz="2000" i="1" dirty="0" smtClean="0"/>
              <a:t> transport </a:t>
            </a:r>
            <a:r>
              <a:rPr lang="fi-FI" sz="2000" i="1" dirty="0" err="1" smtClean="0"/>
              <a:t>units</a:t>
            </a:r>
            <a:r>
              <a:rPr lang="fi-FI" sz="2000" i="1" dirty="0" smtClean="0"/>
              <a:t>)</a:t>
            </a:r>
            <a:r>
              <a:rPr lang="fi-FI" sz="2000" dirty="0" smtClean="0"/>
              <a:t> </a:t>
            </a:r>
            <a:endParaRPr lang="fi-FI" sz="2000" dirty="0"/>
          </a:p>
        </p:txBody>
      </p:sp>
      <p:pic>
        <p:nvPicPr>
          <p:cNvPr id="7" name="Picture 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09931" y="1700808"/>
            <a:ext cx="1047750" cy="147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 descr="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00129" y="3780915"/>
            <a:ext cx="26003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ruta 11"/>
          <p:cNvSpPr txBox="1"/>
          <p:nvPr/>
        </p:nvSpPr>
        <p:spPr>
          <a:xfrm>
            <a:off x="5796136" y="5607537"/>
            <a:ext cx="2808312" cy="261610"/>
          </a:xfrm>
          <a:prstGeom prst="rect">
            <a:avLst/>
          </a:prstGeom>
          <a:noFill/>
        </p:spPr>
        <p:txBody>
          <a:bodyPr wrap="square" rtlCol="0">
            <a:spAutoFit/>
          </a:bodyPr>
          <a:lstStyle/>
          <a:p>
            <a:pPr algn="ctr"/>
            <a:r>
              <a:rPr lang="en-GB" sz="1100" i="1" smtClean="0"/>
              <a:t>IMO Model Course 3.18</a:t>
            </a:r>
            <a:endParaRPr lang="en-GB" sz="1100" i="1"/>
          </a:p>
        </p:txBody>
      </p:sp>
      <p:sp>
        <p:nvSpPr>
          <p:cNvPr id="13" name="textruta 12"/>
          <p:cNvSpPr txBox="1"/>
          <p:nvPr/>
        </p:nvSpPr>
        <p:spPr>
          <a:xfrm>
            <a:off x="5727651" y="3214137"/>
            <a:ext cx="2808312" cy="430887"/>
          </a:xfrm>
          <a:prstGeom prst="rect">
            <a:avLst/>
          </a:prstGeom>
          <a:noFill/>
        </p:spPr>
        <p:txBody>
          <a:bodyPr wrap="square" rtlCol="0">
            <a:spAutoFit/>
          </a:bodyPr>
          <a:lstStyle/>
          <a:p>
            <a:pPr algn="ctr"/>
            <a:r>
              <a:rPr lang="en-GB" sz="1100" i="1" dirty="0" smtClean="0"/>
              <a:t>IMO/ILO/ UN ECE Guidelines for Packing of Cargo Transport Units (CTU’s)</a:t>
            </a:r>
            <a:endParaRPr lang="en-GB" sz="1100" i="1" dirty="0"/>
          </a:p>
        </p:txBody>
      </p:sp>
      <p:sp>
        <p:nvSpPr>
          <p:cNvPr id="10" name="textruta 5"/>
          <p:cNvSpPr txBox="1"/>
          <p:nvPr/>
        </p:nvSpPr>
        <p:spPr>
          <a:xfrm>
            <a:off x="7131807" y="116632"/>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16</a:t>
            </a:fld>
            <a:endParaRPr lang="fi-FI" sz="1400" dirty="0">
              <a:solidFill>
                <a:schemeClr val="tx2"/>
              </a:solidFill>
            </a:endParaRPr>
          </a:p>
        </p:txBody>
      </p:sp>
    </p:spTree>
    <p:extLst>
      <p:ext uri="{BB962C8B-B14F-4D97-AF65-F5344CB8AC3E}">
        <p14:creationId xmlns:p14="http://schemas.microsoft.com/office/powerpoint/2010/main" val="77570453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Kuormankäsittely satamassa</a:t>
            </a:r>
            <a:endParaRPr lang="fi-FI" sz="2800" b="1" dirty="0" smtClean="0">
              <a:solidFill>
                <a:schemeClr val="tx2"/>
              </a:solidFill>
            </a:endParaRPr>
          </a:p>
        </p:txBody>
      </p:sp>
      <p:sp>
        <p:nvSpPr>
          <p:cNvPr id="4" name="Platshållare för innehåll 1"/>
          <p:cNvSpPr txBox="1">
            <a:spLocks/>
          </p:cNvSpPr>
          <p:nvPr/>
        </p:nvSpPr>
        <p:spPr bwMode="auto">
          <a:xfrm>
            <a:off x="457200" y="1772816"/>
            <a:ext cx="444767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2000" dirty="0" smtClean="0"/>
              <a:t>Yhdistetyn kuljetuksen rahdinkuljetusyksikön kuormanvarmistus tarkastetaan satamaterminaalissa vain jos epäillään, että kuorma on riittämättömästi varmistettu</a:t>
            </a:r>
            <a:r>
              <a:rPr lang="en-GB" sz="2000" dirty="0" smtClean="0"/>
              <a:t>.</a:t>
            </a:r>
          </a:p>
          <a:p>
            <a:pPr marL="0" indent="0">
              <a:buNone/>
            </a:pPr>
            <a:r>
              <a:rPr lang="fi-FI" sz="2000" dirty="0" smtClean="0"/>
              <a:t>Kuormanvarmistus suoritetaan satamassa vain jos rahdinkuljetusyksikkö ahdataan sataman terminaalirakennuksessa</a:t>
            </a:r>
            <a:r>
              <a:rPr lang="en-GB" sz="2000" dirty="0" smtClean="0"/>
              <a:t>.</a:t>
            </a:r>
            <a:endParaRPr lang="en-GB" sz="2000" dirty="0"/>
          </a:p>
          <a:p>
            <a:pPr marL="0" indent="0">
              <a:buFont typeface="Arial" charset="0"/>
              <a:buNone/>
            </a:pPr>
            <a:r>
              <a:rPr lang="fi-FI" sz="2000" dirty="0" smtClean="0"/>
              <a:t>Merialukseen tulevan rahdinkuljetusyksikön kuorman varmistuksen suorittavat sataman ahtaajat tai aluksen miehistö</a:t>
            </a:r>
            <a:r>
              <a:rPr lang="en-GB" sz="2000" dirty="0" smtClean="0"/>
              <a:t>.</a:t>
            </a:r>
          </a:p>
          <a:p>
            <a:pPr marL="0" indent="0">
              <a:buFont typeface="Arial" charset="0"/>
              <a:buNone/>
            </a:pPr>
            <a:endParaRPr lang="en-GB" sz="2000" dirty="0" smtClean="0"/>
          </a:p>
        </p:txBody>
      </p:sp>
      <p:sp>
        <p:nvSpPr>
          <p:cNvPr id="7" name="textruta 6"/>
          <p:cNvSpPr txBox="1"/>
          <p:nvPr/>
        </p:nvSpPr>
        <p:spPr>
          <a:xfrm>
            <a:off x="6608786" y="3082171"/>
            <a:ext cx="2132076" cy="261610"/>
          </a:xfrm>
          <a:prstGeom prst="rect">
            <a:avLst/>
          </a:prstGeom>
          <a:noFill/>
        </p:spPr>
        <p:txBody>
          <a:bodyPr wrap="square" rtlCol="0">
            <a:spAutoFit/>
          </a:bodyPr>
          <a:lstStyle/>
          <a:p>
            <a:pPr algn="ctr"/>
            <a:r>
              <a:rPr lang="fi-FI" sz="1100" i="1" smtClean="0"/>
              <a:t>Rahtikonttien kuormaus</a:t>
            </a:r>
            <a:endParaRPr lang="fi-FI" sz="1100" i="1"/>
          </a:p>
        </p:txBody>
      </p:sp>
      <p:pic>
        <p:nvPicPr>
          <p:cNvPr id="3074" name="Picture 2" descr="http://www.bildarchiv-hamburg.de/hamburg/hafenelbe/container/06_container_hafen/011_14864_containerkran_ladu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8786" y="1604393"/>
            <a:ext cx="2121674" cy="1464568"/>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6016" y="3212976"/>
            <a:ext cx="2132077" cy="1473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8"/>
          <p:cNvSpPr txBox="1"/>
          <p:nvPr/>
        </p:nvSpPr>
        <p:spPr>
          <a:xfrm>
            <a:off x="4788024" y="4670285"/>
            <a:ext cx="2235753" cy="600164"/>
          </a:xfrm>
          <a:prstGeom prst="rect">
            <a:avLst/>
          </a:prstGeom>
          <a:noFill/>
        </p:spPr>
        <p:txBody>
          <a:bodyPr wrap="square" rtlCol="0">
            <a:spAutoFit/>
          </a:bodyPr>
          <a:lstStyle/>
          <a:p>
            <a:pPr algn="ctr"/>
            <a:r>
              <a:rPr lang="fi-FI" sz="1100" i="1" smtClean="0"/>
              <a:t>Kuormanvarmistusta suoritetaan pyöräalustaisella perävaunulla satamaterminaalissa</a:t>
            </a:r>
            <a:endParaRPr lang="fi-FI" sz="1100" i="1"/>
          </a:p>
        </p:txBody>
      </p:sp>
      <p:pic>
        <p:nvPicPr>
          <p:cNvPr id="10" name="Picture 29" descr="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4288" y="3645024"/>
            <a:ext cx="1576574" cy="1616621"/>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sp>
        <p:nvSpPr>
          <p:cNvPr id="11" name="textruta 10"/>
          <p:cNvSpPr txBox="1"/>
          <p:nvPr/>
        </p:nvSpPr>
        <p:spPr>
          <a:xfrm>
            <a:off x="7102526" y="5229200"/>
            <a:ext cx="1685947" cy="769441"/>
          </a:xfrm>
          <a:prstGeom prst="rect">
            <a:avLst/>
          </a:prstGeom>
          <a:noFill/>
        </p:spPr>
        <p:txBody>
          <a:bodyPr wrap="square" rtlCol="0">
            <a:spAutoFit/>
          </a:bodyPr>
          <a:lstStyle/>
          <a:p>
            <a:r>
              <a:rPr lang="fi-FI" sz="1100" i="1" smtClean="0"/>
              <a:t>Laivan henkilökunta valmistautuu rahdinkuljetusyksikön kuormanvarmistukseen</a:t>
            </a:r>
            <a:endParaRPr lang="fi-FI" sz="1100" i="1"/>
          </a:p>
        </p:txBody>
      </p:sp>
      <p:sp>
        <p:nvSpPr>
          <p:cNvPr id="13" name="textruta 5"/>
          <p:cNvSpPr txBox="1"/>
          <p:nvPr/>
        </p:nvSpPr>
        <p:spPr>
          <a:xfrm>
            <a:off x="7086059" y="146405"/>
            <a:ext cx="1904689" cy="307777"/>
          </a:xfrm>
          <a:prstGeom prst="rect">
            <a:avLst/>
          </a:prstGeom>
          <a:noFill/>
        </p:spPr>
        <p:txBody>
          <a:bodyPr wrap="square" rtlCol="0">
            <a:spAutoFit/>
          </a:bodyPr>
          <a:lstStyle/>
          <a:p>
            <a:pPr algn="ctr"/>
            <a:r>
              <a:rPr lang="fi-FI" sz="1400" dirty="0" smtClean="0">
                <a:solidFill>
                  <a:schemeClr val="tx2"/>
                </a:solidFill>
              </a:rPr>
              <a:t>Merikuljetus dia </a:t>
            </a:r>
            <a:fld id="{111B04A0-4BA7-48DF-9672-02D029FDAF1F}" type="slidenum">
              <a:rPr lang="fi-FI" sz="1400" smtClean="0">
                <a:solidFill>
                  <a:schemeClr val="tx2"/>
                </a:solidFill>
              </a:rPr>
              <a:t>17</a:t>
            </a:fld>
            <a:endParaRPr lang="fi-FI" sz="1400" dirty="0">
              <a:solidFill>
                <a:schemeClr val="tx2"/>
              </a:solidFill>
            </a:endParaRPr>
          </a:p>
        </p:txBody>
      </p:sp>
    </p:spTree>
    <p:extLst>
      <p:ext uri="{BB962C8B-B14F-4D97-AF65-F5344CB8AC3E}">
        <p14:creationId xmlns:p14="http://schemas.microsoft.com/office/powerpoint/2010/main" val="358866837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a:xfrm>
            <a:off x="457201" y="424409"/>
            <a:ext cx="8229600" cy="990600"/>
          </a:xfrm>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Vaikuttavat voimat</a:t>
            </a:r>
            <a:endParaRPr lang="fi-FI" sz="2800" b="1" dirty="0" smtClean="0">
              <a:solidFill>
                <a:schemeClr val="tx2"/>
              </a:solidFill>
            </a:endParaRPr>
          </a:p>
        </p:txBody>
      </p:sp>
      <p:pic>
        <p:nvPicPr>
          <p:cNvPr id="4" name="Picture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bwMode="auto">
          <a:xfrm>
            <a:off x="1475656" y="4221088"/>
            <a:ext cx="2457450" cy="1800225"/>
          </a:xfrm>
          <a:prstGeom prst="rect">
            <a:avLst/>
          </a:prstGeom>
          <a:noFill/>
          <a:ln w="9525">
            <a:solidFill>
              <a:srgbClr val="3333CC"/>
            </a:solidFill>
            <a:miter lim="800000"/>
            <a:headEnd type="none" w="sm" len="sm"/>
            <a:tailEnd type="none" w="sm" len="sm"/>
          </a:ln>
          <a:effectLst/>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l="4804" r="6052"/>
          <a:stretch/>
        </p:blipFill>
        <p:spPr bwMode="auto">
          <a:xfrm>
            <a:off x="4941306" y="1993153"/>
            <a:ext cx="3907748" cy="38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txBox="1">
            <a:spLocks/>
          </p:cNvSpPr>
          <p:nvPr/>
        </p:nvSpPr>
        <p:spPr bwMode="auto">
          <a:xfrm>
            <a:off x="394458" y="1484784"/>
            <a:ext cx="4546848"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2400" dirty="0" smtClean="0"/>
              <a:t>Aluksessa vaikuttavat seuraavat kuusi liikkeen vapausastetta: </a:t>
            </a:r>
          </a:p>
          <a:p>
            <a:pPr marL="0" indent="0">
              <a:buNone/>
            </a:pPr>
            <a:r>
              <a:rPr lang="fi-FI" sz="1600" dirty="0" smtClean="0"/>
              <a:t/>
            </a:r>
            <a:br>
              <a:rPr lang="fi-FI" sz="1600" dirty="0" smtClean="0"/>
            </a:br>
            <a:r>
              <a:rPr lang="en-GB" sz="2400" dirty="0" smtClean="0"/>
              <a:t>	</a:t>
            </a:r>
            <a:r>
              <a:rPr lang="en-GB" sz="1600" dirty="0" smtClean="0"/>
              <a:t>• </a:t>
            </a:r>
            <a:r>
              <a:rPr lang="fi-FI" sz="1600" dirty="0" smtClean="0"/>
              <a:t>Keinuminen	 • Heiluminen</a:t>
            </a:r>
          </a:p>
          <a:p>
            <a:pPr marL="0" indent="0">
              <a:buNone/>
            </a:pPr>
            <a:r>
              <a:rPr lang="fi-FI" sz="1600" dirty="0" smtClean="0"/>
              <a:t>	• Kiikkuminen	 • Syöksyminen</a:t>
            </a:r>
          </a:p>
          <a:p>
            <a:pPr marL="0" indent="0">
              <a:buNone/>
            </a:pPr>
            <a:r>
              <a:rPr lang="fi-FI" sz="1600" dirty="0" smtClean="0"/>
              <a:t>	• Mutkittelu 	 • Kohoilu</a:t>
            </a:r>
            <a:endParaRPr lang="fi-FI" sz="1600" dirty="0"/>
          </a:p>
        </p:txBody>
      </p:sp>
      <p:sp>
        <p:nvSpPr>
          <p:cNvPr id="2" name="Tekstiruutu 1"/>
          <p:cNvSpPr txBox="1"/>
          <p:nvPr/>
        </p:nvSpPr>
        <p:spPr>
          <a:xfrm>
            <a:off x="5436096" y="3038763"/>
            <a:ext cx="936104" cy="246221"/>
          </a:xfrm>
          <a:prstGeom prst="rect">
            <a:avLst/>
          </a:prstGeom>
          <a:solidFill>
            <a:schemeClr val="bg1"/>
          </a:solidFill>
        </p:spPr>
        <p:txBody>
          <a:bodyPr wrap="square" rtlCol="0">
            <a:spAutoFit/>
          </a:bodyPr>
          <a:lstStyle/>
          <a:p>
            <a:r>
              <a:rPr lang="fi-FI" sz="1000" dirty="0" smtClean="0"/>
              <a:t>keinuminen</a:t>
            </a:r>
            <a:endParaRPr lang="fi-FI" sz="1000" dirty="0"/>
          </a:p>
        </p:txBody>
      </p:sp>
      <p:sp>
        <p:nvSpPr>
          <p:cNvPr id="8" name="Tekstiruutu 7"/>
          <p:cNvSpPr txBox="1"/>
          <p:nvPr/>
        </p:nvSpPr>
        <p:spPr>
          <a:xfrm>
            <a:off x="7560332" y="3068052"/>
            <a:ext cx="936104" cy="246221"/>
          </a:xfrm>
          <a:prstGeom prst="rect">
            <a:avLst/>
          </a:prstGeom>
          <a:solidFill>
            <a:schemeClr val="bg1"/>
          </a:solidFill>
        </p:spPr>
        <p:txBody>
          <a:bodyPr wrap="square" rtlCol="0">
            <a:spAutoFit/>
          </a:bodyPr>
          <a:lstStyle/>
          <a:p>
            <a:r>
              <a:rPr lang="fi-FI" sz="1000" dirty="0" smtClean="0"/>
              <a:t>heiluminen</a:t>
            </a:r>
            <a:endParaRPr lang="fi-FI" sz="1000" dirty="0"/>
          </a:p>
        </p:txBody>
      </p:sp>
      <p:sp>
        <p:nvSpPr>
          <p:cNvPr id="9" name="Tekstiruutu 8"/>
          <p:cNvSpPr txBox="1"/>
          <p:nvPr/>
        </p:nvSpPr>
        <p:spPr>
          <a:xfrm>
            <a:off x="5433375" y="4357291"/>
            <a:ext cx="936104" cy="223837"/>
          </a:xfrm>
          <a:prstGeom prst="rect">
            <a:avLst/>
          </a:prstGeom>
          <a:solidFill>
            <a:schemeClr val="bg1"/>
          </a:solidFill>
        </p:spPr>
        <p:txBody>
          <a:bodyPr wrap="square" rtlCol="0">
            <a:spAutoFit/>
          </a:bodyPr>
          <a:lstStyle/>
          <a:p>
            <a:r>
              <a:rPr lang="fi-FI" sz="1000" dirty="0" smtClean="0"/>
              <a:t>kiikkuminen</a:t>
            </a:r>
            <a:endParaRPr lang="fi-FI" sz="1000" dirty="0"/>
          </a:p>
        </p:txBody>
      </p:sp>
      <p:sp>
        <p:nvSpPr>
          <p:cNvPr id="10" name="Tekstiruutu 9"/>
          <p:cNvSpPr txBox="1"/>
          <p:nvPr/>
        </p:nvSpPr>
        <p:spPr>
          <a:xfrm>
            <a:off x="7452320" y="4334907"/>
            <a:ext cx="936104" cy="246221"/>
          </a:xfrm>
          <a:prstGeom prst="rect">
            <a:avLst/>
          </a:prstGeom>
          <a:solidFill>
            <a:schemeClr val="bg1"/>
          </a:solidFill>
        </p:spPr>
        <p:txBody>
          <a:bodyPr wrap="square" rtlCol="0">
            <a:spAutoFit/>
          </a:bodyPr>
          <a:lstStyle/>
          <a:p>
            <a:r>
              <a:rPr lang="fi-FI" sz="1000" dirty="0" smtClean="0"/>
              <a:t>Syöksyminen</a:t>
            </a:r>
            <a:endParaRPr lang="fi-FI" sz="1000" dirty="0"/>
          </a:p>
        </p:txBody>
      </p:sp>
      <p:sp>
        <p:nvSpPr>
          <p:cNvPr id="11" name="Tekstiruutu 10"/>
          <p:cNvSpPr txBox="1"/>
          <p:nvPr/>
        </p:nvSpPr>
        <p:spPr>
          <a:xfrm>
            <a:off x="5433375" y="5630808"/>
            <a:ext cx="936104" cy="246221"/>
          </a:xfrm>
          <a:prstGeom prst="rect">
            <a:avLst/>
          </a:prstGeom>
          <a:solidFill>
            <a:schemeClr val="bg1"/>
          </a:solidFill>
        </p:spPr>
        <p:txBody>
          <a:bodyPr wrap="square" rtlCol="0">
            <a:spAutoFit/>
          </a:bodyPr>
          <a:lstStyle/>
          <a:p>
            <a:r>
              <a:rPr lang="fi-FI" sz="1000" dirty="0" smtClean="0"/>
              <a:t>mutkittelu</a:t>
            </a:r>
            <a:endParaRPr lang="fi-FI" sz="1000" dirty="0"/>
          </a:p>
        </p:txBody>
      </p:sp>
      <p:sp>
        <p:nvSpPr>
          <p:cNvPr id="12" name="Tekstiruutu 11"/>
          <p:cNvSpPr txBox="1"/>
          <p:nvPr/>
        </p:nvSpPr>
        <p:spPr>
          <a:xfrm>
            <a:off x="7563241" y="5635364"/>
            <a:ext cx="936104" cy="246221"/>
          </a:xfrm>
          <a:prstGeom prst="rect">
            <a:avLst/>
          </a:prstGeom>
          <a:solidFill>
            <a:schemeClr val="bg1"/>
          </a:solidFill>
        </p:spPr>
        <p:txBody>
          <a:bodyPr wrap="square" rtlCol="0">
            <a:spAutoFit/>
          </a:bodyPr>
          <a:lstStyle/>
          <a:p>
            <a:r>
              <a:rPr lang="fi-FI" sz="1000" dirty="0" smtClean="0"/>
              <a:t>kohoilu</a:t>
            </a:r>
            <a:endParaRPr lang="fi-FI" sz="1000" dirty="0"/>
          </a:p>
        </p:txBody>
      </p:sp>
      <p:sp>
        <p:nvSpPr>
          <p:cNvPr id="13" name="textruta 5"/>
          <p:cNvSpPr txBox="1"/>
          <p:nvPr/>
        </p:nvSpPr>
        <p:spPr>
          <a:xfrm>
            <a:off x="7076039" y="116631"/>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18</a:t>
            </a:fld>
            <a:endParaRPr lang="fi-FI" sz="1400" dirty="0">
              <a:solidFill>
                <a:schemeClr val="tx2"/>
              </a:solidFill>
            </a:endParaRPr>
          </a:p>
        </p:txBody>
      </p:sp>
    </p:spTree>
    <p:extLst>
      <p:ext uri="{BB962C8B-B14F-4D97-AF65-F5344CB8AC3E}">
        <p14:creationId xmlns:p14="http://schemas.microsoft.com/office/powerpoint/2010/main" val="113967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Vaikuttavat voimat</a:t>
            </a:r>
            <a:endParaRPr lang="fi-FI" sz="2800" b="1" dirty="0" smtClean="0">
              <a:solidFill>
                <a:schemeClr val="tx2"/>
              </a:solidFill>
            </a:endParaRPr>
          </a:p>
        </p:txBody>
      </p:sp>
      <p:sp>
        <p:nvSpPr>
          <p:cNvPr id="6" name="Platshållare för innehåll 1"/>
          <p:cNvSpPr txBox="1">
            <a:spLocks/>
          </p:cNvSpPr>
          <p:nvPr/>
        </p:nvSpPr>
        <p:spPr bwMode="auto">
          <a:xfrm>
            <a:off x="451300" y="1532910"/>
            <a:ext cx="5442929" cy="82068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fi-FI" sz="2000" dirty="0" smtClean="0"/>
              <a:t>Vaikuttavat voimat julkaisun </a:t>
            </a:r>
            <a:r>
              <a:rPr lang="en-GB" sz="2000" dirty="0" smtClean="0"/>
              <a:t>IMO/ILO/UNECE, </a:t>
            </a:r>
            <a:r>
              <a:rPr lang="en-US" sz="2000" dirty="0"/>
              <a:t>Guidelines for packing of cargo transport units (</a:t>
            </a:r>
            <a:r>
              <a:rPr lang="en-US" sz="2000" dirty="0" smtClean="0"/>
              <a:t>CTUs) </a:t>
            </a:r>
            <a:r>
              <a:rPr lang="fi-FI" sz="2000" dirty="0" smtClean="0"/>
              <a:t>mukaan ovat: </a:t>
            </a:r>
            <a:endParaRPr lang="fi-FI" sz="2000" dirty="0"/>
          </a:p>
        </p:txBody>
      </p:sp>
      <p:grpSp>
        <p:nvGrpSpPr>
          <p:cNvPr id="9" name="Grupp 8"/>
          <p:cNvGrpSpPr/>
          <p:nvPr/>
        </p:nvGrpSpPr>
        <p:grpSpPr>
          <a:xfrm>
            <a:off x="6012160" y="1943254"/>
            <a:ext cx="2808312" cy="4150042"/>
            <a:chOff x="6012160" y="1772816"/>
            <a:chExt cx="2808312" cy="4150042"/>
          </a:xfrm>
        </p:grpSpPr>
        <p:sp>
          <p:nvSpPr>
            <p:cNvPr id="7" name="textruta 6"/>
            <p:cNvSpPr txBox="1"/>
            <p:nvPr/>
          </p:nvSpPr>
          <p:spPr>
            <a:xfrm>
              <a:off x="6012160" y="5661248"/>
              <a:ext cx="2808312" cy="261610"/>
            </a:xfrm>
            <a:prstGeom prst="rect">
              <a:avLst/>
            </a:prstGeom>
            <a:noFill/>
          </p:spPr>
          <p:txBody>
            <a:bodyPr wrap="square" rtlCol="0">
              <a:spAutoFit/>
            </a:bodyPr>
            <a:lstStyle/>
            <a:p>
              <a:pPr algn="ctr"/>
              <a:r>
                <a:rPr lang="sv-SE" sz="1100" i="1" dirty="0" smtClean="0"/>
                <a:t>Sea Areas</a:t>
              </a:r>
              <a:endParaRPr lang="sv-SE" sz="1100" i="1"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24328" y="1772816"/>
              <a:ext cx="2679839"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aphicFrame>
        <p:nvGraphicFramePr>
          <p:cNvPr id="3" name="Tabell 2"/>
          <p:cNvGraphicFramePr>
            <a:graphicFrameLocks noGrp="1"/>
          </p:cNvGraphicFramePr>
          <p:nvPr>
            <p:extLst>
              <p:ext uri="{D42A27DB-BD31-4B8C-83A1-F6EECF244321}">
                <p14:modId xmlns:p14="http://schemas.microsoft.com/office/powerpoint/2010/main" val="2134583625"/>
              </p:ext>
            </p:extLst>
          </p:nvPr>
        </p:nvGraphicFramePr>
        <p:xfrm>
          <a:off x="539300" y="2538691"/>
          <a:ext cx="5266931" cy="1962188"/>
        </p:xfrm>
        <a:graphic>
          <a:graphicData uri="http://schemas.openxmlformats.org/drawingml/2006/table">
            <a:tbl>
              <a:tblPr firstRow="1" bandRow="1">
                <a:tableStyleId>{5C22544A-7EE6-4342-B048-85BDC9FD1C3A}</a:tableStyleId>
              </a:tblPr>
              <a:tblGrid>
                <a:gridCol w="1728444"/>
                <a:gridCol w="1152129"/>
                <a:gridCol w="1296145"/>
                <a:gridCol w="1090213"/>
              </a:tblGrid>
              <a:tr h="388323">
                <a:tc>
                  <a:txBody>
                    <a:bodyPr/>
                    <a:lstStyle/>
                    <a:p>
                      <a:r>
                        <a:rPr lang="en-GB" noProof="0" dirty="0" err="1" smtClean="0"/>
                        <a:t>Merialue</a:t>
                      </a:r>
                      <a:endParaRPr lang="en-GB" noProof="0" dirty="0"/>
                    </a:p>
                  </a:txBody>
                  <a:tcPr/>
                </a:tc>
                <a:tc>
                  <a:txBody>
                    <a:bodyPr/>
                    <a:lstStyle/>
                    <a:p>
                      <a:pPr algn="ctr"/>
                      <a:r>
                        <a:rPr lang="en-GB" sz="1600" noProof="0" dirty="0" err="1" smtClean="0"/>
                        <a:t>Eteenpäin</a:t>
                      </a:r>
                      <a:endParaRPr lang="en-GB" sz="1600" noProof="0" dirty="0"/>
                    </a:p>
                  </a:txBody>
                  <a:tcPr/>
                </a:tc>
                <a:tc>
                  <a:txBody>
                    <a:bodyPr/>
                    <a:lstStyle/>
                    <a:p>
                      <a:pPr algn="ctr"/>
                      <a:r>
                        <a:rPr lang="en-GB" sz="1600" noProof="0" dirty="0" err="1" smtClean="0"/>
                        <a:t>Taaksepäin</a:t>
                      </a:r>
                      <a:endParaRPr lang="en-GB" sz="1600" noProof="0" dirty="0"/>
                    </a:p>
                  </a:txBody>
                  <a:tcPr/>
                </a:tc>
                <a:tc>
                  <a:txBody>
                    <a:bodyPr/>
                    <a:lstStyle/>
                    <a:p>
                      <a:pPr algn="ctr"/>
                      <a:r>
                        <a:rPr lang="en-GB" sz="1600" noProof="0" dirty="0" err="1" smtClean="0"/>
                        <a:t>Sivuttain</a:t>
                      </a:r>
                      <a:endParaRPr lang="en-GB" sz="1600" noProof="0" dirty="0"/>
                    </a:p>
                  </a:txBody>
                  <a:tcPr/>
                </a:tc>
              </a:tr>
              <a:tr h="388323">
                <a:tc>
                  <a:txBody>
                    <a:bodyPr/>
                    <a:lstStyle/>
                    <a:p>
                      <a:r>
                        <a:rPr lang="fi-FI" sz="1600" noProof="0" smtClean="0"/>
                        <a:t>A:</a:t>
                      </a:r>
                      <a:r>
                        <a:rPr lang="fi-FI" sz="1600" baseline="0" noProof="0" smtClean="0"/>
                        <a:t> Itämeri</a:t>
                      </a:r>
                      <a:endParaRPr lang="fi-FI" sz="1600" noProof="0"/>
                    </a:p>
                  </a:txBody>
                  <a:tcPr/>
                </a:tc>
                <a:tc>
                  <a:txBody>
                    <a:bodyPr/>
                    <a:lstStyle/>
                    <a:p>
                      <a:pPr algn="ctr"/>
                      <a:r>
                        <a:rPr lang="en-GB" sz="1600" noProof="0" dirty="0" smtClean="0"/>
                        <a:t>0.3g (a)</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0.3g (a)</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0.5g </a:t>
                      </a:r>
                      <a:endParaRPr lang="en-GB" sz="1600" noProof="0" dirty="0"/>
                    </a:p>
                  </a:txBody>
                  <a:tcPr anchor="ctr"/>
                </a:tc>
              </a:tr>
              <a:tr h="606422">
                <a:tc>
                  <a:txBody>
                    <a:bodyPr/>
                    <a:lstStyle/>
                    <a:p>
                      <a:r>
                        <a:rPr lang="fi-FI" sz="1600" noProof="0" dirty="0" smtClean="0"/>
                        <a:t>B:</a:t>
                      </a:r>
                      <a:r>
                        <a:rPr lang="fi-FI" sz="1600" baseline="0" noProof="0" dirty="0" smtClean="0"/>
                        <a:t> Pohjanmeri ja Välimeri</a:t>
                      </a:r>
                      <a:endParaRPr lang="fi-FI" sz="1600" noProof="0" dirty="0"/>
                    </a:p>
                  </a:txBody>
                  <a:tcPr/>
                </a:tc>
                <a:tc>
                  <a:txBody>
                    <a:bodyPr/>
                    <a:lstStyle/>
                    <a:p>
                      <a:pPr algn="ctr"/>
                      <a:r>
                        <a:rPr lang="en-GB" sz="1600" noProof="0" dirty="0" smtClean="0"/>
                        <a:t>0.3g (b)</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0.3g (b)</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0.7g </a:t>
                      </a:r>
                      <a:endParaRPr lang="en-GB" sz="1600" noProof="0" dirty="0"/>
                    </a:p>
                  </a:txBody>
                  <a:tcPr anchor="ctr"/>
                </a:tc>
              </a:tr>
              <a:tr h="388323">
                <a:tc>
                  <a:txBody>
                    <a:bodyPr/>
                    <a:lstStyle/>
                    <a:p>
                      <a:r>
                        <a:rPr lang="en-GB" sz="1600" noProof="0" dirty="0" smtClean="0"/>
                        <a:t>C:</a:t>
                      </a:r>
                      <a:r>
                        <a:rPr lang="en-GB" sz="1600" baseline="0" noProof="0" dirty="0" smtClean="0"/>
                        <a:t> </a:t>
                      </a:r>
                      <a:r>
                        <a:rPr lang="fi-FI" sz="1600" baseline="0" noProof="0" dirty="0" smtClean="0"/>
                        <a:t>Rajoittamaton</a:t>
                      </a:r>
                      <a:endParaRPr lang="fi-FI" sz="1600" noProof="0" dirty="0"/>
                    </a:p>
                  </a:txBody>
                  <a:tcPr/>
                </a:tc>
                <a:tc>
                  <a:txBody>
                    <a:bodyPr/>
                    <a:lstStyle/>
                    <a:p>
                      <a:pPr algn="ctr"/>
                      <a:r>
                        <a:rPr lang="en-GB" sz="1600" noProof="0" dirty="0" smtClean="0"/>
                        <a:t>0.4g (c)</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0.4g (c)</a:t>
                      </a:r>
                      <a:endParaRPr lang="en-GB" sz="1600" noProof="0"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GB" sz="1600" noProof="0" dirty="0" smtClean="0"/>
                        <a:t>0.8g </a:t>
                      </a:r>
                      <a:endParaRPr lang="en-GB" sz="1600" noProof="0" dirty="0"/>
                    </a:p>
                  </a:txBody>
                  <a:tcPr anchor="ctr"/>
                </a:tc>
              </a:tr>
            </a:tbl>
          </a:graphicData>
        </a:graphic>
      </p:graphicFrame>
      <p:sp>
        <p:nvSpPr>
          <p:cNvPr id="11" name="Platshållare för innehåll 1"/>
          <p:cNvSpPr txBox="1">
            <a:spLocks/>
          </p:cNvSpPr>
          <p:nvPr/>
        </p:nvSpPr>
        <p:spPr bwMode="auto">
          <a:xfrm>
            <a:off x="466947" y="4509120"/>
            <a:ext cx="5442929" cy="17832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1400" dirty="0" smtClean="0"/>
              <a:t>1g = 9.81 m/s</a:t>
            </a:r>
            <a:r>
              <a:rPr lang="en-GB" sz="1400" baseline="30000" dirty="0" smtClean="0"/>
              <a:t>2</a:t>
            </a:r>
          </a:p>
          <a:p>
            <a:pPr marL="0" indent="0">
              <a:buNone/>
            </a:pPr>
            <a:r>
              <a:rPr lang="en-GB" sz="1400" dirty="0" err="1" smtClean="0"/>
              <a:t>Eri</a:t>
            </a:r>
            <a:r>
              <a:rPr lang="en-GB" sz="1400" dirty="0" smtClean="0"/>
              <a:t> </a:t>
            </a:r>
            <a:r>
              <a:rPr lang="en-GB" sz="1400" dirty="0" err="1" smtClean="0"/>
              <a:t>merialueilla</a:t>
            </a:r>
            <a:r>
              <a:rPr lang="en-GB" sz="1400" dirty="0" smtClean="0"/>
              <a:t> </a:t>
            </a:r>
            <a:r>
              <a:rPr lang="en-GB" sz="1400" dirty="0" err="1" smtClean="0"/>
              <a:t>vaikuttaa</a:t>
            </a:r>
            <a:r>
              <a:rPr lang="en-GB" sz="1400" dirty="0" smtClean="0"/>
              <a:t> </a:t>
            </a:r>
            <a:r>
              <a:rPr lang="en-GB" sz="1400" dirty="0" err="1" smtClean="0"/>
              <a:t>staattisen</a:t>
            </a:r>
            <a:r>
              <a:rPr lang="en-GB" sz="1400" dirty="0" smtClean="0"/>
              <a:t> 1,0g </a:t>
            </a:r>
            <a:r>
              <a:rPr lang="en-GB" sz="1400" dirty="0" err="1" smtClean="0"/>
              <a:t>painovoiman</a:t>
            </a:r>
            <a:r>
              <a:rPr lang="en-GB" sz="1400" dirty="0" smtClean="0"/>
              <a:t> </a:t>
            </a:r>
            <a:r>
              <a:rPr lang="en-GB" sz="1400" dirty="0" err="1" smtClean="0"/>
              <a:t>kiihtyvyyden</a:t>
            </a:r>
            <a:r>
              <a:rPr lang="en-GB" sz="1400" dirty="0" smtClean="0"/>
              <a:t> </a:t>
            </a:r>
            <a:r>
              <a:rPr lang="en-GB" sz="1400" dirty="0" err="1" smtClean="0"/>
              <a:t>lisäksi</a:t>
            </a:r>
            <a:r>
              <a:rPr lang="en-GB" sz="1400" dirty="0" smtClean="0"/>
              <a:t> </a:t>
            </a:r>
            <a:r>
              <a:rPr lang="en-GB" sz="1400" dirty="0" err="1" smtClean="0"/>
              <a:t>dynaamisten</a:t>
            </a:r>
            <a:r>
              <a:rPr lang="en-GB" sz="1400" dirty="0" smtClean="0"/>
              <a:t> </a:t>
            </a:r>
            <a:r>
              <a:rPr lang="en-GB" sz="1400" dirty="0" err="1" smtClean="0"/>
              <a:t>voimien</a:t>
            </a:r>
            <a:r>
              <a:rPr lang="en-GB" sz="1400" dirty="0" smtClean="0"/>
              <a:t> </a:t>
            </a:r>
            <a:r>
              <a:rPr lang="en-GB" sz="1400" dirty="0" err="1" smtClean="0"/>
              <a:t>vaihtelua</a:t>
            </a:r>
            <a:r>
              <a:rPr lang="en-GB" sz="1400" dirty="0" smtClean="0"/>
              <a:t> </a:t>
            </a:r>
            <a:r>
              <a:rPr lang="en-GB" sz="1400" dirty="0" err="1" smtClean="0"/>
              <a:t>seuraavasti</a:t>
            </a:r>
            <a:r>
              <a:rPr lang="en-GB" sz="1400" dirty="0" smtClean="0"/>
              <a:t>:</a:t>
            </a:r>
          </a:p>
          <a:p>
            <a:pPr marL="0" indent="0">
              <a:buNone/>
            </a:pPr>
            <a:endParaRPr lang="en-GB" sz="1400" dirty="0" smtClean="0"/>
          </a:p>
          <a:p>
            <a:pPr>
              <a:buAutoNum type="alphaLcParenBoth"/>
            </a:pPr>
            <a:r>
              <a:rPr lang="en-GB" sz="1400" dirty="0" smtClean="0"/>
              <a:t>1,0 ± 0.5g</a:t>
            </a:r>
          </a:p>
          <a:p>
            <a:pPr>
              <a:buFont typeface="Arial" charset="0"/>
              <a:buAutoNum type="alphaLcParenBoth"/>
            </a:pPr>
            <a:r>
              <a:rPr lang="en-GB" sz="1400" dirty="0" smtClean="0"/>
              <a:t>1,0 ± 0.7g</a:t>
            </a:r>
            <a:endParaRPr lang="en-GB" sz="1400" dirty="0"/>
          </a:p>
          <a:p>
            <a:pPr>
              <a:buFont typeface="Arial" charset="0"/>
              <a:buAutoNum type="alphaLcParenBoth"/>
            </a:pPr>
            <a:r>
              <a:rPr lang="en-GB" sz="1400" dirty="0" smtClean="0"/>
              <a:t>1,0 ± 0.8g</a:t>
            </a:r>
          </a:p>
          <a:p>
            <a:pPr>
              <a:buAutoNum type="alphaLcParenBoth"/>
            </a:pPr>
            <a:endParaRPr lang="en-GB" sz="1400" baseline="30000" dirty="0"/>
          </a:p>
          <a:p>
            <a:pPr marL="0" indent="0">
              <a:buNone/>
            </a:pPr>
            <a:r>
              <a:rPr lang="en-GB" sz="1800" dirty="0" smtClean="0"/>
              <a:t>	</a:t>
            </a:r>
          </a:p>
          <a:p>
            <a:pPr marL="0" indent="0">
              <a:buNone/>
            </a:pPr>
            <a:endParaRPr lang="en-GB" sz="1800" dirty="0"/>
          </a:p>
        </p:txBody>
      </p:sp>
      <p:sp>
        <p:nvSpPr>
          <p:cNvPr id="12" name="textruta 5"/>
          <p:cNvSpPr txBox="1"/>
          <p:nvPr/>
        </p:nvSpPr>
        <p:spPr>
          <a:xfrm>
            <a:off x="7092280" y="146404"/>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19</a:t>
            </a:fld>
            <a:endParaRPr lang="fi-FI" sz="1400" dirty="0">
              <a:solidFill>
                <a:schemeClr val="tx2"/>
              </a:solidFill>
            </a:endParaRPr>
          </a:p>
        </p:txBody>
      </p:sp>
    </p:spTree>
    <p:extLst>
      <p:ext uri="{BB962C8B-B14F-4D97-AF65-F5344CB8AC3E}">
        <p14:creationId xmlns:p14="http://schemas.microsoft.com/office/powerpoint/2010/main" val="38650027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pPr eaLnBrk="1" hangingPunct="1"/>
            <a:r>
              <a:rPr lang="fi-FI" sz="3600" dirty="0" smtClean="0"/>
              <a:t>Kuorman varmistaminen merikuljetuksissa </a:t>
            </a:r>
            <a:r>
              <a:rPr lang="fi-FI" sz="2800" b="1" dirty="0" smtClean="0"/>
              <a:t>Yleistä</a:t>
            </a:r>
            <a:endParaRPr lang="fi-FI" sz="2800" b="1" dirty="0" smtClean="0">
              <a:solidFill>
                <a:schemeClr val="tx2"/>
              </a:solidFill>
            </a:endParaRPr>
          </a:p>
        </p:txBody>
      </p:sp>
      <p:pic>
        <p:nvPicPr>
          <p:cNvPr id="6" name="Picture 2"/>
          <p:cNvPicPr>
            <a:picLocks noChangeAspect="1" noChangeArrowheads="1"/>
          </p:cNvPicPr>
          <p:nvPr/>
        </p:nvPicPr>
        <p:blipFill rotWithShape="1">
          <a:blip r:embed="rId3">
            <a:extLst>
              <a:ext uri="{28A0092B-C50C-407E-A947-70E740481C1C}">
                <a14:useLocalDpi xmlns:a14="http://schemas.microsoft.com/office/drawing/2010/main"/>
              </a:ext>
            </a:extLst>
          </a:blip>
          <a:srcRect l="7466" b="6719"/>
          <a:stretch/>
        </p:blipFill>
        <p:spPr bwMode="auto">
          <a:xfrm>
            <a:off x="5220072" y="1716017"/>
            <a:ext cx="2891168" cy="20010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12160" y="3852911"/>
            <a:ext cx="2736304" cy="205222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Platshållare för innehåll 1"/>
          <p:cNvSpPr>
            <a:spLocks noGrp="1"/>
          </p:cNvSpPr>
          <p:nvPr>
            <p:ph idx="1"/>
          </p:nvPr>
        </p:nvSpPr>
        <p:spPr>
          <a:xfrm>
            <a:off x="457200" y="1600200"/>
            <a:ext cx="4546848" cy="4709120"/>
          </a:xfrm>
        </p:spPr>
        <p:txBody>
          <a:bodyPr>
            <a:normAutofit/>
          </a:bodyPr>
          <a:lstStyle/>
          <a:p>
            <a:pPr marL="0" indent="0">
              <a:buNone/>
            </a:pPr>
            <a:r>
              <a:rPr lang="fi-FI" sz="2000" dirty="0" smtClean="0"/>
              <a:t>Lähes kaikki merenkulkijat ovat olleet alttiina ja ovat tietoisia </a:t>
            </a:r>
          </a:p>
          <a:p>
            <a:r>
              <a:rPr lang="fi-FI" sz="2000" dirty="0" smtClean="0"/>
              <a:t>Rajujen sääolosuhteiden vaikutuksista. </a:t>
            </a:r>
          </a:p>
          <a:p>
            <a:r>
              <a:rPr lang="fi-FI" sz="2000" dirty="0" smtClean="0"/>
              <a:t>Kohtalokkaista seurauksista, jotka aiheutuvat huonosti kiinnitetystä kuormasta. </a:t>
            </a:r>
          </a:p>
          <a:p>
            <a:r>
              <a:rPr lang="fi-FI" sz="2000" dirty="0" smtClean="0"/>
              <a:t>Laivan kannella olevan kuorman alttiudesta kovalle merenkäynnille</a:t>
            </a:r>
            <a:r>
              <a:rPr lang="en-GB" sz="2000" dirty="0" smtClean="0"/>
              <a:t>. </a:t>
            </a:r>
          </a:p>
          <a:p>
            <a:endParaRPr lang="sv-SE" sz="2000" dirty="0"/>
          </a:p>
          <a:p>
            <a:endParaRPr lang="sv-SE" sz="2000" dirty="0"/>
          </a:p>
        </p:txBody>
      </p:sp>
      <p:sp>
        <p:nvSpPr>
          <p:cNvPr id="10" name="textruta 9"/>
          <p:cNvSpPr txBox="1"/>
          <p:nvPr/>
        </p:nvSpPr>
        <p:spPr>
          <a:xfrm>
            <a:off x="7164288" y="116632"/>
            <a:ext cx="1872208" cy="307777"/>
          </a:xfrm>
          <a:prstGeom prst="rect">
            <a:avLst/>
          </a:prstGeom>
          <a:noFill/>
        </p:spPr>
        <p:txBody>
          <a:bodyPr wrap="square" rtlCol="0">
            <a:spAutoFit/>
          </a:bodyPr>
          <a:lstStyle/>
          <a:p>
            <a:pPr algn="ctr"/>
            <a:r>
              <a:rPr lang="fi-FI" sz="1400" dirty="0">
                <a:solidFill>
                  <a:schemeClr val="tx2"/>
                </a:solidFill>
              </a:rPr>
              <a:t>Merikuljetus d</a:t>
            </a:r>
            <a:r>
              <a:rPr lang="fi-FI" sz="1400" dirty="0" smtClean="0">
                <a:solidFill>
                  <a:schemeClr val="tx2"/>
                </a:solidFill>
              </a:rPr>
              <a:t>ia </a:t>
            </a:r>
            <a:fld id="{111B04A0-4BA7-48DF-9672-02D029FDAF1F}" type="slidenum">
              <a:rPr lang="fi-FI" sz="1400" smtClean="0">
                <a:solidFill>
                  <a:schemeClr val="tx2"/>
                </a:solidFill>
              </a:rPr>
              <a:t>2</a:t>
            </a:fld>
            <a:endParaRPr lang="fi-FI" sz="1400" dirty="0">
              <a:solidFill>
                <a:schemeClr val="tx2"/>
              </a:solidFill>
            </a:endParaRPr>
          </a:p>
        </p:txBody>
      </p:sp>
    </p:spTree>
    <p:extLst>
      <p:ext uri="{BB962C8B-B14F-4D97-AF65-F5344CB8AC3E}">
        <p14:creationId xmlns:p14="http://schemas.microsoft.com/office/powerpoint/2010/main" val="35448525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Rahdinkuljetusyksiköiden kuormanvarmistus</a:t>
            </a:r>
            <a:r>
              <a:rPr lang="fi-FI" sz="2800" b="1" dirty="0" smtClean="0">
                <a:solidFill>
                  <a:schemeClr val="tx2"/>
                </a:solidFill>
              </a:rPr>
              <a:t> – </a:t>
            </a:r>
            <a:r>
              <a:rPr lang="fi-FI" sz="2800" b="1" dirty="0" smtClean="0"/>
              <a:t>varmistusmenetelmät </a:t>
            </a:r>
            <a:endParaRPr lang="fi-FI" sz="2800" b="1" dirty="0" smtClean="0">
              <a:solidFill>
                <a:schemeClr val="tx2"/>
              </a:solidFill>
            </a:endParaRPr>
          </a:p>
        </p:txBody>
      </p:sp>
      <p:sp>
        <p:nvSpPr>
          <p:cNvPr id="2" name="Platshållare för innehåll 1"/>
          <p:cNvSpPr>
            <a:spLocks noGrp="1"/>
          </p:cNvSpPr>
          <p:nvPr>
            <p:ph idx="1"/>
          </p:nvPr>
        </p:nvSpPr>
        <p:spPr>
          <a:xfrm>
            <a:off x="467544" y="1875716"/>
            <a:ext cx="3814763" cy="4061048"/>
          </a:xfrm>
        </p:spPr>
        <p:txBody>
          <a:bodyPr/>
          <a:lstStyle/>
          <a:p>
            <a:pPr marL="0" indent="0">
              <a:buNone/>
            </a:pPr>
            <a:r>
              <a:rPr lang="fi-FI" sz="2400" smtClean="0"/>
              <a:t>Rahdinkuljetusyksikön varmistusmenetelmät ovat:</a:t>
            </a:r>
          </a:p>
          <a:p>
            <a:r>
              <a:rPr lang="fi-FI" sz="2000" smtClean="0"/>
              <a:t>Tukeminen</a:t>
            </a:r>
          </a:p>
          <a:p>
            <a:r>
              <a:rPr lang="fi-FI" sz="2000" smtClean="0"/>
              <a:t>Lukitseminen</a:t>
            </a:r>
          </a:p>
          <a:p>
            <a:r>
              <a:rPr lang="fi-FI" sz="2000" smtClean="0"/>
              <a:t>Ylitsesidonta</a:t>
            </a:r>
          </a:p>
          <a:p>
            <a:r>
              <a:rPr lang="fi-FI" sz="2000" smtClean="0"/>
              <a:t>Silmukkasidonta</a:t>
            </a:r>
          </a:p>
          <a:p>
            <a:r>
              <a:rPr lang="fi-FI" sz="2000" smtClean="0"/>
              <a:t>Valjassidonta</a:t>
            </a:r>
          </a:p>
          <a:p>
            <a:r>
              <a:rPr lang="fi-FI" sz="2000" smtClean="0"/>
              <a:t>Suora/Ristikkäissidonta </a:t>
            </a:r>
            <a:endParaRPr lang="fi-FI" sz="2000"/>
          </a:p>
        </p:txBody>
      </p:sp>
      <p:pic>
        <p:nvPicPr>
          <p:cNvPr id="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60232" y="1772815"/>
            <a:ext cx="1532331" cy="1512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427735" y="1772816"/>
            <a:ext cx="1728441" cy="121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24868" y="3068960"/>
            <a:ext cx="1550591"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6613586" y="3356992"/>
            <a:ext cx="1578977" cy="1466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8"/>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624867" y="4509120"/>
            <a:ext cx="1550777"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625120" y="4797152"/>
            <a:ext cx="1567443" cy="145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5"/>
          <p:cNvSpPr txBox="1"/>
          <p:nvPr/>
        </p:nvSpPr>
        <p:spPr>
          <a:xfrm>
            <a:off x="7020272" y="136779"/>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20</a:t>
            </a:fld>
            <a:endParaRPr lang="fi-FI" sz="1400" dirty="0">
              <a:solidFill>
                <a:schemeClr val="tx2"/>
              </a:solidFill>
            </a:endParaRPr>
          </a:p>
        </p:txBody>
      </p:sp>
    </p:spTree>
    <p:extLst>
      <p:ext uri="{BB962C8B-B14F-4D97-AF65-F5344CB8AC3E}">
        <p14:creationId xmlns:p14="http://schemas.microsoft.com/office/powerpoint/2010/main" val="16709146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latshållare för innehåll 1"/>
          <p:cNvSpPr>
            <a:spLocks noGrp="1"/>
          </p:cNvSpPr>
          <p:nvPr>
            <p:ph idx="1"/>
          </p:nvPr>
        </p:nvSpPr>
        <p:spPr>
          <a:xfrm>
            <a:off x="457200" y="1600200"/>
            <a:ext cx="4330824" cy="4525963"/>
          </a:xfrm>
        </p:spPr>
        <p:txBody>
          <a:bodyPr>
            <a:normAutofit/>
          </a:bodyPr>
          <a:lstStyle/>
          <a:p>
            <a:pPr marL="0" indent="0">
              <a:buNone/>
            </a:pPr>
            <a:r>
              <a:rPr lang="fi-FI" sz="2400" dirty="0" smtClean="0"/>
              <a:t>Jos mahdollista</a:t>
            </a:r>
            <a:r>
              <a:rPr lang="fi-FI" dirty="0" smtClean="0"/>
              <a:t>, tue kuorma pitkittäissuunnassa</a:t>
            </a:r>
            <a:endParaRPr lang="fi-FI" sz="2400" dirty="0" smtClean="0"/>
          </a:p>
          <a:p>
            <a:r>
              <a:rPr lang="fi-FI" sz="2000" dirty="0" smtClean="0"/>
              <a:t>Vasten rahdinkuljetusyksikön lujia rakenteita </a:t>
            </a:r>
          </a:p>
          <a:p>
            <a:r>
              <a:rPr lang="fi-FI" sz="2000" dirty="0" smtClean="0"/>
              <a:t>Levyillä</a:t>
            </a:r>
          </a:p>
          <a:p>
            <a:r>
              <a:rPr lang="fi-FI" sz="2000" dirty="0" smtClean="0"/>
              <a:t>Tyhjillä lavoilla</a:t>
            </a:r>
          </a:p>
          <a:p>
            <a:r>
              <a:rPr lang="fi-FI" sz="2000" dirty="0" smtClean="0"/>
              <a:t>Muulla kuormalla</a:t>
            </a:r>
          </a:p>
          <a:p>
            <a:r>
              <a:rPr lang="fi-FI" sz="2000" dirty="0" smtClean="0"/>
              <a:t>Muista kuormayksiköistä tehdyillä kynnyksillä </a:t>
            </a:r>
          </a:p>
          <a:p>
            <a:r>
              <a:rPr lang="fi-FI" sz="2000" dirty="0" err="1" smtClean="0"/>
              <a:t>H-estimillä</a:t>
            </a:r>
            <a:endParaRPr lang="fi-FI" sz="2000" dirty="0" smtClean="0"/>
          </a:p>
          <a:p>
            <a:r>
              <a:rPr lang="fi-FI" sz="2000" dirty="0" smtClean="0"/>
              <a:t>Aluspuilla</a:t>
            </a:r>
            <a:endParaRPr lang="fi-FI" sz="2000" dirty="0"/>
          </a:p>
        </p:txBody>
      </p:sp>
      <p:sp>
        <p:nvSpPr>
          <p:cNvPr id="18433" name="Otsikko 1"/>
          <p:cNvSpPr>
            <a:spLocks noGrp="1"/>
          </p:cNvSpPr>
          <p:nvPr>
            <p:ph type="title"/>
          </p:nvPr>
        </p:nvSpPr>
        <p:spPr/>
        <p:txBody>
          <a:bodyPr>
            <a:normAutofit fontScale="90000"/>
          </a:bodyPr>
          <a:lstStyle/>
          <a:p>
            <a:r>
              <a:rPr lang="fi-FI" sz="3600" dirty="0" smtClean="0"/>
              <a:t>Kuormanvarmistus merikuljetuksissa</a:t>
            </a:r>
            <a:r>
              <a:rPr lang="en-US" dirty="0" smtClean="0"/>
              <a:t/>
            </a:r>
            <a:br>
              <a:rPr lang="en-US" dirty="0" smtClean="0"/>
            </a:br>
            <a:r>
              <a:rPr lang="fi-FI" sz="2800" b="1" dirty="0" smtClean="0"/>
              <a:t>Kuormanvarmistus eri suuntiin - pitkittäissuunta </a:t>
            </a:r>
            <a:endParaRPr lang="fi-FI" sz="2800" b="1" dirty="0" smtClean="0">
              <a:solidFill>
                <a:schemeClr val="tx2"/>
              </a:solidFill>
            </a:endParaRPr>
          </a:p>
        </p:txBody>
      </p:sp>
      <p:pic>
        <p:nvPicPr>
          <p:cNvPr id="11"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084168" y="1628800"/>
            <a:ext cx="2537972" cy="1550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18409" y="4509120"/>
            <a:ext cx="2302114" cy="1440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898869" y="3258843"/>
            <a:ext cx="2370597" cy="14324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5"/>
          <p:cNvSpPr txBox="1"/>
          <p:nvPr/>
        </p:nvSpPr>
        <p:spPr>
          <a:xfrm>
            <a:off x="7020272" y="116631"/>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21</a:t>
            </a:fld>
            <a:endParaRPr lang="fi-FI" sz="1400" dirty="0">
              <a:solidFill>
                <a:schemeClr val="tx2"/>
              </a:solidFill>
            </a:endParaRPr>
          </a:p>
        </p:txBody>
      </p:sp>
    </p:spTree>
    <p:extLst>
      <p:ext uri="{BB962C8B-B14F-4D97-AF65-F5344CB8AC3E}">
        <p14:creationId xmlns:p14="http://schemas.microsoft.com/office/powerpoint/2010/main" val="2963077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a:t>
            </a:r>
            <a:r>
              <a:rPr lang="fi-FI" sz="3600" dirty="0"/>
              <a:t>meritiekuljetuksissa</a:t>
            </a:r>
            <a:r>
              <a:rPr lang="en-US" dirty="0" smtClean="0"/>
              <a:t/>
            </a:r>
            <a:br>
              <a:rPr lang="en-US" dirty="0" smtClean="0"/>
            </a:br>
            <a:r>
              <a:rPr lang="fi-FI" sz="2800" b="1" dirty="0"/>
              <a:t>Kuormanvarmistus eri suunnissa – </a:t>
            </a:r>
            <a:r>
              <a:rPr lang="fi-FI" sz="2800" b="1" dirty="0" smtClean="0"/>
              <a:t>pitkittäissuunta</a:t>
            </a:r>
            <a:endParaRPr lang="en-US" sz="2800" b="1" dirty="0" smtClean="0">
              <a:solidFill>
                <a:schemeClr val="tx2"/>
              </a:solidFill>
            </a:endParaRPr>
          </a:p>
        </p:txBody>
      </p:sp>
      <p:sp>
        <p:nvSpPr>
          <p:cNvPr id="13" name="Platshållare för innehåll 1"/>
          <p:cNvSpPr>
            <a:spLocks noGrp="1"/>
          </p:cNvSpPr>
          <p:nvPr>
            <p:ph idx="1"/>
          </p:nvPr>
        </p:nvSpPr>
        <p:spPr>
          <a:xfrm>
            <a:off x="457200" y="1600201"/>
            <a:ext cx="8291264" cy="460648"/>
          </a:xfrm>
        </p:spPr>
        <p:txBody>
          <a:bodyPr>
            <a:normAutofit fontScale="62500" lnSpcReduction="20000"/>
          </a:bodyPr>
          <a:lstStyle/>
          <a:p>
            <a:pPr marL="0" indent="0">
              <a:buNone/>
            </a:pPr>
            <a:r>
              <a:rPr lang="fi-FI" dirty="0" smtClean="0"/>
              <a:t>Esimerkkejä tuennan käyttämisestä pitkittäissuunnassa tehdyistä kuorman varmistuksista </a:t>
            </a:r>
            <a:endParaRPr lang="fi-FI" sz="2400" dirty="0"/>
          </a:p>
        </p:txBody>
      </p:sp>
      <p:pic>
        <p:nvPicPr>
          <p:cNvPr id="1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83568" y="2072263"/>
            <a:ext cx="1941330" cy="1921740"/>
          </a:xfrm>
          <a:prstGeom prst="rect">
            <a:avLst/>
          </a:prstGeom>
          <a:noFill/>
          <a:ln w="9525">
            <a:solidFill>
              <a:srgbClr val="000080"/>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l="5505" t="8905" r="12590"/>
          <a:stretch>
            <a:fillRect/>
          </a:stretch>
        </p:blipFill>
        <p:spPr bwMode="auto">
          <a:xfrm>
            <a:off x="4792199" y="4367549"/>
            <a:ext cx="2070684" cy="1726942"/>
          </a:xfrm>
          <a:prstGeom prst="rect">
            <a:avLst/>
          </a:prstGeom>
          <a:noFill/>
          <a:ln w="9525" algn="ctr">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066558" y="4077072"/>
            <a:ext cx="1296144" cy="972249"/>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r="10322" b="8584"/>
          <a:stretch/>
        </p:blipFill>
        <p:spPr bwMode="auto">
          <a:xfrm>
            <a:off x="1640995" y="4367142"/>
            <a:ext cx="2259035" cy="1727348"/>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101735" y="4077072"/>
            <a:ext cx="1296144" cy="1009307"/>
          </a:xfrm>
          <a:prstGeom prst="rect">
            <a:avLst/>
          </a:prstGeom>
          <a:noFill/>
          <a:ln w="9525">
            <a:solidFill>
              <a:srgbClr val="333399"/>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p9110004"/>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l="11852" r="10460"/>
          <a:stretch/>
        </p:blipFill>
        <p:spPr bwMode="auto">
          <a:xfrm>
            <a:off x="6385831" y="2060848"/>
            <a:ext cx="2002593" cy="1933154"/>
          </a:xfrm>
          <a:prstGeom prst="rect">
            <a:avLst/>
          </a:prstGeom>
          <a:noFill/>
          <a:ln w="9525">
            <a:solidFill>
              <a:srgbClr val="000080"/>
            </a:solid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3346444" y="2072262"/>
            <a:ext cx="2562694" cy="1921739"/>
          </a:xfrm>
          <a:prstGeom prst="rect">
            <a:avLst/>
          </a:prstGeom>
          <a:noFill/>
          <a:ln w="9525" algn="ctr">
            <a:solidFill>
              <a:srgbClr val="000080"/>
            </a:solid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ruta 5"/>
          <p:cNvSpPr txBox="1"/>
          <p:nvPr/>
        </p:nvSpPr>
        <p:spPr>
          <a:xfrm>
            <a:off x="7092280" y="146405"/>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22</a:t>
            </a:fld>
            <a:endParaRPr lang="fi-FI" sz="1400" dirty="0">
              <a:solidFill>
                <a:schemeClr val="tx2"/>
              </a:solidFill>
            </a:endParaRPr>
          </a:p>
        </p:txBody>
      </p:sp>
    </p:spTree>
    <p:extLst>
      <p:ext uri="{BB962C8B-B14F-4D97-AF65-F5344CB8AC3E}">
        <p14:creationId xmlns:p14="http://schemas.microsoft.com/office/powerpoint/2010/main" val="40437514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a:t>
            </a:r>
            <a:r>
              <a:rPr lang="fi-FI" sz="3600" dirty="0"/>
              <a:t>meritiekuljetuksissa</a:t>
            </a:r>
            <a:r>
              <a:rPr lang="en-US" dirty="0" smtClean="0"/>
              <a:t/>
            </a:r>
            <a:br>
              <a:rPr lang="en-US" dirty="0" smtClean="0"/>
            </a:br>
            <a:r>
              <a:rPr lang="fi-FI" sz="2800" b="1" dirty="0"/>
              <a:t>Kuormanvarmistus eri suunnissa – </a:t>
            </a:r>
            <a:r>
              <a:rPr lang="fi-FI" sz="2800" b="1" dirty="0" smtClean="0"/>
              <a:t>pitkittäissuunta</a:t>
            </a:r>
            <a:endParaRPr lang="en-US" sz="2800" b="1" dirty="0" smtClean="0">
              <a:solidFill>
                <a:schemeClr val="tx2"/>
              </a:solidFill>
            </a:endParaRPr>
          </a:p>
        </p:txBody>
      </p:sp>
      <p:sp>
        <p:nvSpPr>
          <p:cNvPr id="11" name="Platshållare för innehåll 1"/>
          <p:cNvSpPr>
            <a:spLocks noGrp="1"/>
          </p:cNvSpPr>
          <p:nvPr>
            <p:ph idx="1"/>
          </p:nvPr>
        </p:nvSpPr>
        <p:spPr>
          <a:xfrm>
            <a:off x="457200" y="1600200"/>
            <a:ext cx="4330824" cy="4525963"/>
          </a:xfrm>
        </p:spPr>
        <p:txBody>
          <a:bodyPr/>
          <a:lstStyle/>
          <a:p>
            <a:pPr marL="0" indent="0">
              <a:buNone/>
            </a:pPr>
            <a:r>
              <a:rPr lang="fi-FI" sz="2400" smtClean="0"/>
              <a:t>Jos mahdollista</a:t>
            </a:r>
            <a:r>
              <a:rPr lang="fi-FI" smtClean="0"/>
              <a:t>, käytä sidontaa yhdessä tuennan kanssa </a:t>
            </a:r>
            <a:endParaRPr lang="fi-FI" sz="2400" smtClean="0"/>
          </a:p>
          <a:p>
            <a:pPr marL="0" indent="0">
              <a:buNone/>
            </a:pPr>
            <a:endParaRPr lang="fi-FI" sz="2400" smtClean="0"/>
          </a:p>
          <a:p>
            <a:pPr marL="0" indent="0">
              <a:buNone/>
            </a:pPr>
            <a:r>
              <a:rPr lang="fi-FI" smtClean="0"/>
              <a:t>Sidontamenetelmiä</a:t>
            </a:r>
            <a:r>
              <a:rPr lang="fi-FI" sz="2400" smtClean="0"/>
              <a:t>:</a:t>
            </a:r>
          </a:p>
          <a:p>
            <a:r>
              <a:rPr lang="fi-FI" sz="2000" smtClean="0"/>
              <a:t>Ylitsesidonta</a:t>
            </a:r>
          </a:p>
          <a:p>
            <a:r>
              <a:rPr lang="fi-FI" sz="2000" smtClean="0"/>
              <a:t>Valjassidonta</a:t>
            </a:r>
          </a:p>
          <a:p>
            <a:r>
              <a:rPr lang="fi-FI" sz="2000" smtClean="0"/>
              <a:t>Suora/ristikkäissidonta</a:t>
            </a:r>
            <a:endParaRPr lang="fi-FI" sz="2000"/>
          </a:p>
        </p:txBody>
      </p:sp>
      <p:pic>
        <p:nvPicPr>
          <p:cNvPr id="12" name="Picture 3" descr="AA ABB 2011-02-24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80366" y="1772816"/>
            <a:ext cx="2208244" cy="165618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355976" y="3152728"/>
            <a:ext cx="2207934" cy="1656184"/>
          </a:xfrm>
          <a:prstGeom prst="rect">
            <a:avLst/>
          </a:prstGeom>
          <a:noFill/>
          <a:ln>
            <a:noFill/>
          </a:ln>
          <a:effectLst/>
          <a:extLst>
            <a:ext uri="{909E8E84-426E-40DD-AFC4-6F175D3DCCD1}">
              <a14:hiddenFill xmlns:a14="http://schemas.microsoft.com/office/drawing/2010/main">
                <a:pattFill prst="narHorz">
                  <a:fgClr>
                    <a:srgbClr val="969696"/>
                  </a:fgClr>
                  <a:bgClr>
                    <a:schemeClr val="accent2"/>
                  </a:bgClr>
                </a:patt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180367" y="4509120"/>
            <a:ext cx="2208244" cy="1610568"/>
          </a:xfrm>
          <a:prstGeom prst="rect">
            <a:avLst/>
          </a:prstGeom>
          <a:noFill/>
          <a:ln w="9525" algn="ctr">
            <a:noFill/>
            <a:miter lim="800000"/>
            <a:headEnd/>
            <a:tailEnd/>
          </a:ln>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5"/>
          <p:cNvSpPr txBox="1"/>
          <p:nvPr/>
        </p:nvSpPr>
        <p:spPr>
          <a:xfrm>
            <a:off x="7092280" y="136780"/>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23</a:t>
            </a:fld>
            <a:endParaRPr lang="fi-FI" sz="1400" dirty="0">
              <a:solidFill>
                <a:schemeClr val="tx2"/>
              </a:solidFill>
            </a:endParaRPr>
          </a:p>
        </p:txBody>
      </p:sp>
    </p:spTree>
    <p:extLst>
      <p:ext uri="{BB962C8B-B14F-4D97-AF65-F5344CB8AC3E}">
        <p14:creationId xmlns:p14="http://schemas.microsoft.com/office/powerpoint/2010/main" val="34305467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a:t>
            </a:r>
            <a:r>
              <a:rPr lang="fi-FI" sz="3600" dirty="0"/>
              <a:t>meritiekuljetuksissa</a:t>
            </a:r>
            <a:r>
              <a:rPr lang="en-US" dirty="0" smtClean="0"/>
              <a:t/>
            </a:r>
            <a:br>
              <a:rPr lang="en-US" dirty="0" smtClean="0"/>
            </a:br>
            <a:r>
              <a:rPr lang="fi-FI" sz="2800" b="1" dirty="0"/>
              <a:t>Kuormanvarmistus eri suunnissa – </a:t>
            </a:r>
            <a:r>
              <a:rPr lang="fi-FI" sz="2800" b="1" dirty="0" smtClean="0"/>
              <a:t>poikittaissuunta</a:t>
            </a:r>
            <a:endParaRPr lang="en-US" sz="2800" b="1" dirty="0" smtClean="0">
              <a:solidFill>
                <a:schemeClr val="tx2"/>
              </a:solidFill>
            </a:endParaRPr>
          </a:p>
        </p:txBody>
      </p:sp>
      <p:sp>
        <p:nvSpPr>
          <p:cNvPr id="4" name="Platshållare för innehåll 1"/>
          <p:cNvSpPr>
            <a:spLocks noGrp="1"/>
          </p:cNvSpPr>
          <p:nvPr>
            <p:ph idx="1"/>
          </p:nvPr>
        </p:nvSpPr>
        <p:spPr>
          <a:xfrm>
            <a:off x="457200" y="1600200"/>
            <a:ext cx="4194608" cy="4525963"/>
          </a:xfrm>
        </p:spPr>
        <p:txBody>
          <a:bodyPr/>
          <a:lstStyle/>
          <a:p>
            <a:pPr marL="0" indent="0">
              <a:buNone/>
            </a:pPr>
            <a:r>
              <a:rPr lang="fi-FI" sz="2400" dirty="0" smtClean="0"/>
              <a:t>Jos mahdollista</a:t>
            </a:r>
            <a:r>
              <a:rPr lang="fi-FI" dirty="0" smtClean="0"/>
              <a:t>, tue kuorma poikittaissuunnassa </a:t>
            </a:r>
            <a:endParaRPr lang="fi-FI" sz="2400" dirty="0" smtClean="0"/>
          </a:p>
          <a:p>
            <a:r>
              <a:rPr lang="fi-FI" sz="2000" dirty="0" smtClean="0"/>
              <a:t>Vasten rahdinkuljetusyksikön lujia rakenteita </a:t>
            </a:r>
          </a:p>
          <a:p>
            <a:r>
              <a:rPr lang="fi-FI" sz="2000" dirty="0" smtClean="0"/>
              <a:t>Muuhun kuormaan</a:t>
            </a:r>
          </a:p>
          <a:p>
            <a:r>
              <a:rPr lang="fi-FI" sz="2000" dirty="0" smtClean="0"/>
              <a:t>Tyhjillä lavoilla</a:t>
            </a:r>
          </a:p>
          <a:p>
            <a:r>
              <a:rPr lang="fi-FI" sz="2000" dirty="0" smtClean="0"/>
              <a:t>Ahtaussäkeillä</a:t>
            </a:r>
          </a:p>
          <a:p>
            <a:r>
              <a:rPr lang="fi-FI" sz="2000" dirty="0" smtClean="0"/>
              <a:t>Aluspuilla</a:t>
            </a:r>
          </a:p>
          <a:p>
            <a:r>
              <a:rPr lang="fi-FI" sz="2000" dirty="0" smtClean="0"/>
              <a:t>Pylväillä</a:t>
            </a:r>
            <a:endParaRPr lang="fi-FI" sz="2000" dirty="0"/>
          </a:p>
        </p:txBody>
      </p:sp>
      <p:grpSp>
        <p:nvGrpSpPr>
          <p:cNvPr id="8" name="Group 2"/>
          <p:cNvGrpSpPr>
            <a:grpSpLocks/>
          </p:cNvGrpSpPr>
          <p:nvPr/>
        </p:nvGrpSpPr>
        <p:grpSpPr bwMode="auto">
          <a:xfrm>
            <a:off x="4913300" y="3702607"/>
            <a:ext cx="1746932" cy="1886633"/>
            <a:chOff x="585" y="2776"/>
            <a:chExt cx="1156" cy="1172"/>
          </a:xfrm>
        </p:grpSpPr>
        <p:sp>
          <p:nvSpPr>
            <p:cNvPr id="9" name="Rectangle 3"/>
            <p:cNvSpPr>
              <a:spLocks noChangeAspect="1" noChangeArrowheads="1"/>
            </p:cNvSpPr>
            <p:nvPr/>
          </p:nvSpPr>
          <p:spPr bwMode="auto">
            <a:xfrm>
              <a:off x="620" y="3910"/>
              <a:ext cx="1096" cy="38"/>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Rectangle 4"/>
            <p:cNvSpPr>
              <a:spLocks noChangeAspect="1" noChangeArrowheads="1"/>
            </p:cNvSpPr>
            <p:nvPr/>
          </p:nvSpPr>
          <p:spPr bwMode="auto">
            <a:xfrm>
              <a:off x="620" y="2793"/>
              <a:ext cx="1092" cy="1112"/>
            </a:xfrm>
            <a:prstGeom prst="rect">
              <a:avLst/>
            </a:prstGeom>
            <a:gradFill rotWithShape="1">
              <a:gsLst>
                <a:gs pos="0">
                  <a:srgbClr val="808080"/>
                </a:gs>
                <a:gs pos="100000">
                  <a:srgbClr val="808080">
                    <a:gamma/>
                    <a:tint val="45490"/>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 name="Freeform 5"/>
            <p:cNvSpPr>
              <a:spLocks noChangeAspect="1"/>
            </p:cNvSpPr>
            <p:nvPr/>
          </p:nvSpPr>
          <p:spPr bwMode="auto">
            <a:xfrm>
              <a:off x="1722"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 name="Freeform 6"/>
            <p:cNvSpPr>
              <a:spLocks noChangeAspect="1"/>
            </p:cNvSpPr>
            <p:nvPr/>
          </p:nvSpPr>
          <p:spPr bwMode="auto">
            <a:xfrm>
              <a:off x="1726" y="3309"/>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 name="Freeform 7"/>
            <p:cNvSpPr>
              <a:spLocks noChangeAspect="1"/>
            </p:cNvSpPr>
            <p:nvPr/>
          </p:nvSpPr>
          <p:spPr bwMode="auto">
            <a:xfrm>
              <a:off x="1726" y="3700"/>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 name="Freeform 8"/>
            <p:cNvSpPr>
              <a:spLocks noChangeAspect="1"/>
            </p:cNvSpPr>
            <p:nvPr/>
          </p:nvSpPr>
          <p:spPr bwMode="auto">
            <a:xfrm flipH="1">
              <a:off x="605" y="2926"/>
              <a:ext cx="2"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 name="Freeform 9"/>
            <p:cNvSpPr>
              <a:spLocks noChangeAspect="1"/>
            </p:cNvSpPr>
            <p:nvPr/>
          </p:nvSpPr>
          <p:spPr bwMode="auto">
            <a:xfrm flipH="1">
              <a:off x="602" y="3309"/>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 name="Freeform 10"/>
            <p:cNvSpPr>
              <a:spLocks noChangeAspect="1"/>
            </p:cNvSpPr>
            <p:nvPr/>
          </p:nvSpPr>
          <p:spPr bwMode="auto">
            <a:xfrm flipH="1">
              <a:off x="602" y="3700"/>
              <a:ext cx="1" cy="157"/>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solidFill>
              <a:srgbClr val="993300"/>
            </a:solidFill>
            <a:ln w="28575" cap="flat"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 name="Line 11"/>
            <p:cNvSpPr>
              <a:spLocks noChangeAspect="1" noChangeShapeType="1"/>
            </p:cNvSpPr>
            <p:nvPr/>
          </p:nvSpPr>
          <p:spPr bwMode="auto">
            <a:xfrm>
              <a:off x="585" y="2793"/>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8" name="Rectangle 12"/>
            <p:cNvSpPr>
              <a:spLocks noChangeAspect="1" noChangeArrowheads="1"/>
            </p:cNvSpPr>
            <p:nvPr/>
          </p:nvSpPr>
          <p:spPr bwMode="auto">
            <a:xfrm flipH="1">
              <a:off x="640" y="3157"/>
              <a:ext cx="500" cy="684"/>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9" name="Rectangle 13" descr="Ek"/>
            <p:cNvSpPr>
              <a:spLocks noChangeAspect="1" noChangeArrowheads="1"/>
            </p:cNvSpPr>
            <p:nvPr/>
          </p:nvSpPr>
          <p:spPr bwMode="auto">
            <a:xfrm flipH="1" flipV="1">
              <a:off x="666" y="3883"/>
              <a:ext cx="439" cy="12"/>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 name="Rectangle 14" descr="Ek"/>
            <p:cNvSpPr>
              <a:spLocks noChangeAspect="1" noChangeArrowheads="1"/>
            </p:cNvSpPr>
            <p:nvPr/>
          </p:nvSpPr>
          <p:spPr bwMode="auto">
            <a:xfrm flipH="1" flipV="1">
              <a:off x="1054"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 name="Rectangle 15" descr="Ek"/>
            <p:cNvSpPr>
              <a:spLocks noChangeAspect="1" noChangeArrowheads="1"/>
            </p:cNvSpPr>
            <p:nvPr/>
          </p:nvSpPr>
          <p:spPr bwMode="auto">
            <a:xfrm flipH="1" flipV="1">
              <a:off x="1054"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 name="Rectangle 16" descr="Ek"/>
            <p:cNvSpPr>
              <a:spLocks noChangeAspect="1" noChangeArrowheads="1"/>
            </p:cNvSpPr>
            <p:nvPr/>
          </p:nvSpPr>
          <p:spPr bwMode="auto">
            <a:xfrm flipH="1" flipV="1">
              <a:off x="859" y="3872"/>
              <a:ext cx="53"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 name="Rectangle 17" descr="Ek"/>
            <p:cNvSpPr>
              <a:spLocks noChangeAspect="1" noChangeArrowheads="1"/>
            </p:cNvSpPr>
            <p:nvPr/>
          </p:nvSpPr>
          <p:spPr bwMode="auto">
            <a:xfrm flipH="1" flipV="1">
              <a:off x="666" y="3840"/>
              <a:ext cx="441" cy="9"/>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 name="Rectangle 18" descr="Ek"/>
            <p:cNvSpPr>
              <a:spLocks noChangeAspect="1" noChangeArrowheads="1"/>
            </p:cNvSpPr>
            <p:nvPr/>
          </p:nvSpPr>
          <p:spPr bwMode="auto">
            <a:xfrm flipH="1" flipV="1">
              <a:off x="859" y="3849"/>
              <a:ext cx="53"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 name="Rectangle 19" descr="Ek"/>
            <p:cNvSpPr>
              <a:spLocks noChangeAspect="1" noChangeArrowheads="1"/>
            </p:cNvSpPr>
            <p:nvPr/>
          </p:nvSpPr>
          <p:spPr bwMode="auto">
            <a:xfrm flipH="1" flipV="1">
              <a:off x="666" y="3873"/>
              <a:ext cx="51" cy="10"/>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 name="Rectangle 20" descr="Ek"/>
            <p:cNvSpPr>
              <a:spLocks noChangeAspect="1" noChangeArrowheads="1"/>
            </p:cNvSpPr>
            <p:nvPr/>
          </p:nvSpPr>
          <p:spPr bwMode="auto">
            <a:xfrm flipH="1" flipV="1">
              <a:off x="666" y="3850"/>
              <a:ext cx="51" cy="23"/>
            </a:xfrm>
            <a:prstGeom prst="rect">
              <a:avLst/>
            </a:prstGeom>
            <a:blipFill dpi="0" rotWithShape="0">
              <a:blip r:embed="rId3"/>
              <a:srcRect/>
              <a:tile tx="0" ty="0" sx="100000" sy="100000" flip="none" algn="tl"/>
            </a:blip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7" name="Line 21"/>
            <p:cNvSpPr>
              <a:spLocks noChangeShapeType="1"/>
            </p:cNvSpPr>
            <p:nvPr/>
          </p:nvSpPr>
          <p:spPr bwMode="auto">
            <a:xfrm>
              <a:off x="630" y="2804"/>
              <a:ext cx="0" cy="1091"/>
            </a:xfrm>
            <a:prstGeom prst="line">
              <a:avLst/>
            </a:prstGeom>
            <a:noFill/>
            <a:ln w="127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GB"/>
            </a:p>
          </p:txBody>
        </p:sp>
        <p:sp>
          <p:nvSpPr>
            <p:cNvPr id="28" name="Line 22"/>
            <p:cNvSpPr>
              <a:spLocks noChangeAspect="1" noChangeShapeType="1"/>
            </p:cNvSpPr>
            <p:nvPr/>
          </p:nvSpPr>
          <p:spPr bwMode="auto">
            <a:xfrm>
              <a:off x="1737" y="2776"/>
              <a:ext cx="4" cy="1121"/>
            </a:xfrm>
            <a:prstGeom prst="line">
              <a:avLst/>
            </a:prstGeom>
            <a:noFill/>
            <a:ln w="28575">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9" name="Rectangle 23"/>
            <p:cNvSpPr>
              <a:spLocks noChangeArrowheads="1"/>
            </p:cNvSpPr>
            <p:nvPr/>
          </p:nvSpPr>
          <p:spPr bwMode="auto">
            <a:xfrm flipH="1">
              <a:off x="1316" y="3570"/>
              <a:ext cx="385"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30" name="Group 24"/>
            <p:cNvGrpSpPr>
              <a:grpSpLocks/>
            </p:cNvGrpSpPr>
            <p:nvPr/>
          </p:nvGrpSpPr>
          <p:grpSpPr bwMode="auto">
            <a:xfrm>
              <a:off x="1305" y="3839"/>
              <a:ext cx="396" cy="54"/>
              <a:chOff x="2233" y="1375"/>
              <a:chExt cx="444" cy="54"/>
            </a:xfrm>
          </p:grpSpPr>
          <p:sp>
            <p:nvSpPr>
              <p:cNvPr id="45" name="Rectangle 25"/>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6" name="Rectangle 26"/>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7" name="Rectangle 27"/>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8" name="Rectangle 28"/>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9" name="Rectangle 29"/>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0" name="Rectangle 30"/>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1" name="Rectangle 31"/>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2" name="Rectangle 32"/>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31" name="Group 33"/>
            <p:cNvGrpSpPr>
              <a:grpSpLocks/>
            </p:cNvGrpSpPr>
            <p:nvPr/>
          </p:nvGrpSpPr>
          <p:grpSpPr bwMode="auto">
            <a:xfrm>
              <a:off x="1319" y="2951"/>
              <a:ext cx="374" cy="618"/>
              <a:chOff x="1319" y="3063"/>
              <a:chExt cx="326" cy="618"/>
            </a:xfrm>
          </p:grpSpPr>
          <p:sp>
            <p:nvSpPr>
              <p:cNvPr id="39" name="Rectangle 34"/>
              <p:cNvSpPr>
                <a:spLocks noChangeArrowheads="1"/>
              </p:cNvSpPr>
              <p:nvPr/>
            </p:nvSpPr>
            <p:spPr bwMode="auto">
              <a:xfrm flipH="1">
                <a:off x="1321" y="3063"/>
                <a:ext cx="324" cy="5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Rectangle 35"/>
              <p:cNvSpPr>
                <a:spLocks noChangeAspect="1" noChangeArrowheads="1"/>
              </p:cNvSpPr>
              <p:nvPr/>
            </p:nvSpPr>
            <p:spPr bwMode="auto">
              <a:xfrm flipH="1" flipV="1">
                <a:off x="1597"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1" name="Rectangle 36"/>
              <p:cNvSpPr>
                <a:spLocks noChangeAspect="1" noChangeArrowheads="1"/>
              </p:cNvSpPr>
              <p:nvPr/>
            </p:nvSpPr>
            <p:spPr bwMode="auto">
              <a:xfrm flipH="1" flipV="1">
                <a:off x="1597"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 name="Rectangle 37"/>
              <p:cNvSpPr>
                <a:spLocks noChangeAspect="1" noChangeArrowheads="1"/>
              </p:cNvSpPr>
              <p:nvPr/>
            </p:nvSpPr>
            <p:spPr bwMode="auto">
              <a:xfrm flipH="1" flipV="1">
                <a:off x="1319" y="3632"/>
                <a:ext cx="326"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Rectangle 38"/>
              <p:cNvSpPr>
                <a:spLocks noChangeAspect="1" noChangeArrowheads="1"/>
              </p:cNvSpPr>
              <p:nvPr/>
            </p:nvSpPr>
            <p:spPr bwMode="auto">
              <a:xfrm flipH="1" flipV="1">
                <a:off x="1321" y="3669"/>
                <a:ext cx="46" cy="12"/>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Rectangle 39"/>
              <p:cNvSpPr>
                <a:spLocks noChangeAspect="1" noChangeArrowheads="1"/>
              </p:cNvSpPr>
              <p:nvPr/>
            </p:nvSpPr>
            <p:spPr bwMode="auto">
              <a:xfrm flipH="1" flipV="1">
                <a:off x="1321" y="3643"/>
                <a:ext cx="46" cy="2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2" name="Freeform 40"/>
            <p:cNvSpPr>
              <a:spLocks/>
            </p:cNvSpPr>
            <p:nvPr/>
          </p:nvSpPr>
          <p:spPr bwMode="auto">
            <a:xfrm>
              <a:off x="1136" y="3042"/>
              <a:ext cx="184" cy="812"/>
            </a:xfrm>
            <a:custGeom>
              <a:avLst/>
              <a:gdLst>
                <a:gd name="T0" fmla="*/ 64 w 184"/>
                <a:gd name="T1" fmla="*/ 812 h 812"/>
                <a:gd name="T2" fmla="*/ 74 w 184"/>
                <a:gd name="T3" fmla="*/ 748 h 812"/>
                <a:gd name="T4" fmla="*/ 60 w 184"/>
                <a:gd name="T5" fmla="*/ 728 h 812"/>
                <a:gd name="T6" fmla="*/ 30 w 184"/>
                <a:gd name="T7" fmla="*/ 714 h 812"/>
                <a:gd name="T8" fmla="*/ 4 w 184"/>
                <a:gd name="T9" fmla="*/ 668 h 812"/>
                <a:gd name="T10" fmla="*/ 0 w 184"/>
                <a:gd name="T11" fmla="*/ 512 h 812"/>
                <a:gd name="T12" fmla="*/ 8 w 184"/>
                <a:gd name="T13" fmla="*/ 444 h 812"/>
                <a:gd name="T14" fmla="*/ 4 w 184"/>
                <a:gd name="T15" fmla="*/ 356 h 812"/>
                <a:gd name="T16" fmla="*/ 6 w 184"/>
                <a:gd name="T17" fmla="*/ 224 h 812"/>
                <a:gd name="T18" fmla="*/ 8 w 184"/>
                <a:gd name="T19" fmla="*/ 130 h 812"/>
                <a:gd name="T20" fmla="*/ 16 w 184"/>
                <a:gd name="T21" fmla="*/ 86 h 812"/>
                <a:gd name="T22" fmla="*/ 48 w 184"/>
                <a:gd name="T23" fmla="*/ 26 h 812"/>
                <a:gd name="T24" fmla="*/ 102 w 184"/>
                <a:gd name="T25" fmla="*/ 8 h 812"/>
                <a:gd name="T26" fmla="*/ 128 w 184"/>
                <a:gd name="T27" fmla="*/ 0 h 812"/>
                <a:gd name="T28" fmla="*/ 138 w 184"/>
                <a:gd name="T29" fmla="*/ 26 h 812"/>
                <a:gd name="T30" fmla="*/ 164 w 184"/>
                <a:gd name="T31" fmla="*/ 44 h 812"/>
                <a:gd name="T32" fmla="*/ 182 w 184"/>
                <a:gd name="T33" fmla="*/ 92 h 812"/>
                <a:gd name="T34" fmla="*/ 184 w 184"/>
                <a:gd name="T35" fmla="*/ 302 h 812"/>
                <a:gd name="T36" fmla="*/ 182 w 184"/>
                <a:gd name="T37" fmla="*/ 408 h 812"/>
                <a:gd name="T38" fmla="*/ 170 w 184"/>
                <a:gd name="T39" fmla="*/ 530 h 812"/>
                <a:gd name="T40" fmla="*/ 174 w 184"/>
                <a:gd name="T41" fmla="*/ 634 h 812"/>
                <a:gd name="T42" fmla="*/ 158 w 184"/>
                <a:gd name="T43" fmla="*/ 730 h 812"/>
                <a:gd name="T44" fmla="*/ 106 w 184"/>
                <a:gd name="T45" fmla="*/ 746 h 812"/>
                <a:gd name="T46" fmla="*/ 76 w 184"/>
                <a:gd name="T47" fmla="*/ 736 h 812"/>
                <a:gd name="T48" fmla="*/ 64 w 184"/>
                <a:gd name="T49" fmla="*/ 812 h 8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4" h="812">
                  <a:moveTo>
                    <a:pt x="64" y="812"/>
                  </a:moveTo>
                  <a:lnTo>
                    <a:pt x="74" y="748"/>
                  </a:lnTo>
                  <a:lnTo>
                    <a:pt x="60" y="728"/>
                  </a:lnTo>
                  <a:lnTo>
                    <a:pt x="30" y="714"/>
                  </a:lnTo>
                  <a:lnTo>
                    <a:pt x="4" y="668"/>
                  </a:lnTo>
                  <a:lnTo>
                    <a:pt x="0" y="512"/>
                  </a:lnTo>
                  <a:lnTo>
                    <a:pt x="8" y="444"/>
                  </a:lnTo>
                  <a:lnTo>
                    <a:pt x="4" y="356"/>
                  </a:lnTo>
                  <a:lnTo>
                    <a:pt x="6" y="224"/>
                  </a:lnTo>
                  <a:lnTo>
                    <a:pt x="8" y="130"/>
                  </a:lnTo>
                  <a:lnTo>
                    <a:pt x="16" y="86"/>
                  </a:lnTo>
                  <a:lnTo>
                    <a:pt x="48" y="26"/>
                  </a:lnTo>
                  <a:lnTo>
                    <a:pt x="102" y="8"/>
                  </a:lnTo>
                  <a:lnTo>
                    <a:pt x="128" y="0"/>
                  </a:lnTo>
                  <a:lnTo>
                    <a:pt x="138" y="26"/>
                  </a:lnTo>
                  <a:lnTo>
                    <a:pt x="164" y="44"/>
                  </a:lnTo>
                  <a:lnTo>
                    <a:pt x="182" y="92"/>
                  </a:lnTo>
                  <a:lnTo>
                    <a:pt x="184" y="302"/>
                  </a:lnTo>
                  <a:lnTo>
                    <a:pt x="182" y="408"/>
                  </a:lnTo>
                  <a:lnTo>
                    <a:pt x="170" y="530"/>
                  </a:lnTo>
                  <a:lnTo>
                    <a:pt x="174" y="634"/>
                  </a:lnTo>
                  <a:lnTo>
                    <a:pt x="158" y="730"/>
                  </a:lnTo>
                  <a:lnTo>
                    <a:pt x="106" y="746"/>
                  </a:lnTo>
                  <a:lnTo>
                    <a:pt x="76" y="736"/>
                  </a:lnTo>
                  <a:lnTo>
                    <a:pt x="64" y="812"/>
                  </a:lnTo>
                  <a:close/>
                </a:path>
              </a:pathLst>
            </a:custGeom>
            <a:solidFill>
              <a:srgbClr val="FFFF00"/>
            </a:solidFill>
            <a:ln w="952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nvGrpSpPr>
            <p:cNvPr id="33" name="Group 41"/>
            <p:cNvGrpSpPr>
              <a:grpSpLocks/>
            </p:cNvGrpSpPr>
            <p:nvPr/>
          </p:nvGrpSpPr>
          <p:grpSpPr bwMode="auto">
            <a:xfrm>
              <a:off x="1242" y="3012"/>
              <a:ext cx="47" cy="156"/>
              <a:chOff x="1276" y="3012"/>
              <a:chExt cx="47" cy="156"/>
            </a:xfrm>
          </p:grpSpPr>
          <p:sp>
            <p:nvSpPr>
              <p:cNvPr id="35" name="Oval 42"/>
              <p:cNvSpPr>
                <a:spLocks noChangeAspect="1" noChangeArrowheads="1"/>
              </p:cNvSpPr>
              <p:nvPr/>
            </p:nvSpPr>
            <p:spPr bwMode="auto">
              <a:xfrm flipH="1">
                <a:off x="1276" y="3089"/>
                <a:ext cx="36" cy="45"/>
              </a:xfrm>
              <a:prstGeom prst="ellipse">
                <a:avLst/>
              </a:prstGeom>
              <a:noFill/>
              <a:ln w="127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6" name="Freeform 43"/>
              <p:cNvSpPr>
                <a:spLocks noChangeAspect="1"/>
              </p:cNvSpPr>
              <p:nvPr/>
            </p:nvSpPr>
            <p:spPr bwMode="auto">
              <a:xfrm flipH="1">
                <a:off x="1301" y="3130"/>
                <a:ext cx="22" cy="38"/>
              </a:xfrm>
              <a:custGeom>
                <a:avLst/>
                <a:gdLst>
                  <a:gd name="T0" fmla="*/ 18 w 24"/>
                  <a:gd name="T1" fmla="*/ 0 h 27"/>
                  <a:gd name="T2" fmla="*/ 0 w 24"/>
                  <a:gd name="T3" fmla="*/ 18 h 27"/>
                  <a:gd name="T4" fmla="*/ 24 w 24"/>
                  <a:gd name="T5" fmla="*/ 27 h 27"/>
                  <a:gd name="T6" fmla="*/ 18 w 24"/>
                  <a:gd name="T7" fmla="*/ 0 h 27"/>
                </a:gdLst>
                <a:ahLst/>
                <a:cxnLst>
                  <a:cxn ang="0">
                    <a:pos x="T0" y="T1"/>
                  </a:cxn>
                  <a:cxn ang="0">
                    <a:pos x="T2" y="T3"/>
                  </a:cxn>
                  <a:cxn ang="0">
                    <a:pos x="T4" y="T5"/>
                  </a:cxn>
                  <a:cxn ang="0">
                    <a:pos x="T6" y="T7"/>
                  </a:cxn>
                </a:cxnLst>
                <a:rect l="0" t="0" r="r" b="b"/>
                <a:pathLst>
                  <a:path w="24" h="27">
                    <a:moveTo>
                      <a:pt x="18" y="0"/>
                    </a:moveTo>
                    <a:lnTo>
                      <a:pt x="0" y="18"/>
                    </a:lnTo>
                    <a:lnTo>
                      <a:pt x="24" y="27"/>
                    </a:lnTo>
                    <a:lnTo>
                      <a:pt x="18" y="0"/>
                    </a:lnTo>
                    <a:close/>
                  </a:path>
                </a:pathLst>
              </a:custGeom>
              <a:noFill/>
              <a:ln w="12700"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7" name="Line 44"/>
              <p:cNvSpPr>
                <a:spLocks noChangeAspect="1" noChangeShapeType="1"/>
              </p:cNvSpPr>
              <p:nvPr/>
            </p:nvSpPr>
            <p:spPr bwMode="auto">
              <a:xfrm flipH="1">
                <a:off x="1292" y="3110"/>
                <a:ext cx="6"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38" name="Freeform 45"/>
              <p:cNvSpPr>
                <a:spLocks noChangeAspect="1"/>
              </p:cNvSpPr>
              <p:nvPr/>
            </p:nvSpPr>
            <p:spPr bwMode="auto">
              <a:xfrm>
                <a:off x="1293" y="3012"/>
                <a:ext cx="20" cy="63"/>
              </a:xfrm>
              <a:custGeom>
                <a:avLst/>
                <a:gdLst>
                  <a:gd name="T0" fmla="*/ 0 w 21"/>
                  <a:gd name="T1" fmla="*/ 21 h 45"/>
                  <a:gd name="T2" fmla="*/ 18 w 21"/>
                  <a:gd name="T3" fmla="*/ 0 h 45"/>
                  <a:gd name="T4" fmla="*/ 15 w 21"/>
                  <a:gd name="T5" fmla="*/ 9 h 45"/>
                  <a:gd name="T6" fmla="*/ 3 w 21"/>
                  <a:gd name="T7" fmla="*/ 45 h 45"/>
                </a:gdLst>
                <a:ahLst/>
                <a:cxnLst>
                  <a:cxn ang="0">
                    <a:pos x="T0" y="T1"/>
                  </a:cxn>
                  <a:cxn ang="0">
                    <a:pos x="T2" y="T3"/>
                  </a:cxn>
                  <a:cxn ang="0">
                    <a:pos x="T4" y="T5"/>
                  </a:cxn>
                  <a:cxn ang="0">
                    <a:pos x="T6" y="T7"/>
                  </a:cxn>
                </a:cxnLst>
                <a:rect l="0" t="0" r="r" b="b"/>
                <a:pathLst>
                  <a:path w="21" h="45">
                    <a:moveTo>
                      <a:pt x="0" y="21"/>
                    </a:moveTo>
                    <a:cubicBezTo>
                      <a:pt x="9" y="18"/>
                      <a:pt x="18" y="0"/>
                      <a:pt x="18" y="0"/>
                    </a:cubicBezTo>
                    <a:cubicBezTo>
                      <a:pt x="21" y="0"/>
                      <a:pt x="17" y="6"/>
                      <a:pt x="15" y="9"/>
                    </a:cubicBezTo>
                    <a:cubicBezTo>
                      <a:pt x="0" y="37"/>
                      <a:pt x="3" y="16"/>
                      <a:pt x="3" y="45"/>
                    </a:cubicBezTo>
                  </a:path>
                </a:pathLst>
              </a:custGeom>
              <a:noFill/>
              <a:ln w="12700"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34" name="Freeform 46"/>
            <p:cNvSpPr>
              <a:spLocks/>
            </p:cNvSpPr>
            <p:nvPr/>
          </p:nvSpPr>
          <p:spPr bwMode="auto">
            <a:xfrm>
              <a:off x="1208" y="3096"/>
              <a:ext cx="28" cy="650"/>
            </a:xfrm>
            <a:custGeom>
              <a:avLst/>
              <a:gdLst>
                <a:gd name="T0" fmla="*/ 4 w 28"/>
                <a:gd name="T1" fmla="*/ 650 h 650"/>
                <a:gd name="T2" fmla="*/ 0 w 28"/>
                <a:gd name="T3" fmla="*/ 622 h 650"/>
                <a:gd name="T4" fmla="*/ 0 w 28"/>
                <a:gd name="T5" fmla="*/ 536 h 650"/>
                <a:gd name="T6" fmla="*/ 12 w 28"/>
                <a:gd name="T7" fmla="*/ 406 h 650"/>
                <a:gd name="T8" fmla="*/ 28 w 28"/>
                <a:gd name="T9" fmla="*/ 258 h 650"/>
                <a:gd name="T10" fmla="*/ 22 w 28"/>
                <a:gd name="T11" fmla="*/ 144 h 650"/>
                <a:gd name="T12" fmla="*/ 2 w 28"/>
                <a:gd name="T13" fmla="*/ 80 h 650"/>
                <a:gd name="T14" fmla="*/ 20 w 28"/>
                <a:gd name="T15" fmla="*/ 0 h 6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50">
                  <a:moveTo>
                    <a:pt x="4" y="650"/>
                  </a:moveTo>
                  <a:lnTo>
                    <a:pt x="0" y="622"/>
                  </a:lnTo>
                  <a:lnTo>
                    <a:pt x="0" y="536"/>
                  </a:lnTo>
                  <a:lnTo>
                    <a:pt x="12" y="406"/>
                  </a:lnTo>
                  <a:lnTo>
                    <a:pt x="28" y="258"/>
                  </a:lnTo>
                  <a:lnTo>
                    <a:pt x="22" y="144"/>
                  </a:lnTo>
                  <a:lnTo>
                    <a:pt x="2" y="80"/>
                  </a:lnTo>
                  <a:lnTo>
                    <a:pt x="20" y="0"/>
                  </a:ln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53" name="Group 47"/>
          <p:cNvGrpSpPr>
            <a:grpSpLocks noChangeAspect="1"/>
          </p:cNvGrpSpPr>
          <p:nvPr/>
        </p:nvGrpSpPr>
        <p:grpSpPr bwMode="auto">
          <a:xfrm>
            <a:off x="6927572" y="2163442"/>
            <a:ext cx="1703896" cy="1712918"/>
            <a:chOff x="2218" y="264"/>
            <a:chExt cx="1158" cy="1164"/>
          </a:xfrm>
        </p:grpSpPr>
        <p:sp>
          <p:nvSpPr>
            <p:cNvPr id="54" name="Rectangle 48"/>
            <p:cNvSpPr>
              <a:spLocks noChangeAspect="1" noChangeArrowheads="1"/>
            </p:cNvSpPr>
            <p:nvPr/>
          </p:nvSpPr>
          <p:spPr bwMode="auto">
            <a:xfrm>
              <a:off x="2236" y="1372"/>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5" name="Rectangle 49"/>
            <p:cNvSpPr>
              <a:spLocks noChangeAspect="1" noChangeArrowheads="1"/>
            </p:cNvSpPr>
            <p:nvPr/>
          </p:nvSpPr>
          <p:spPr bwMode="auto">
            <a:xfrm>
              <a:off x="2250" y="264"/>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Freeform 50"/>
            <p:cNvSpPr>
              <a:spLocks noChangeAspect="1"/>
            </p:cNvSpPr>
            <p:nvPr/>
          </p:nvSpPr>
          <p:spPr bwMode="auto">
            <a:xfrm>
              <a:off x="3354"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7" name="Freeform 51"/>
            <p:cNvSpPr>
              <a:spLocks noChangeAspect="1"/>
            </p:cNvSpPr>
            <p:nvPr/>
          </p:nvSpPr>
          <p:spPr bwMode="auto">
            <a:xfrm>
              <a:off x="3358"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8" name="Freeform 52"/>
            <p:cNvSpPr>
              <a:spLocks noChangeAspect="1"/>
            </p:cNvSpPr>
            <p:nvPr/>
          </p:nvSpPr>
          <p:spPr bwMode="auto">
            <a:xfrm>
              <a:off x="3358"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 name="Line 53"/>
            <p:cNvSpPr>
              <a:spLocks noChangeAspect="1" noChangeShapeType="1"/>
            </p:cNvSpPr>
            <p:nvPr/>
          </p:nvSpPr>
          <p:spPr bwMode="auto">
            <a:xfrm>
              <a:off x="3376" y="264"/>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0" name="Freeform 54"/>
            <p:cNvSpPr>
              <a:spLocks noChangeAspect="1"/>
            </p:cNvSpPr>
            <p:nvPr/>
          </p:nvSpPr>
          <p:spPr bwMode="auto">
            <a:xfrm flipH="1">
              <a:off x="2230" y="39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1" name="Freeform 55"/>
            <p:cNvSpPr>
              <a:spLocks noChangeAspect="1"/>
            </p:cNvSpPr>
            <p:nvPr/>
          </p:nvSpPr>
          <p:spPr bwMode="auto">
            <a:xfrm flipH="1">
              <a:off x="2226" y="776"/>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2" name="Freeform 56"/>
            <p:cNvSpPr>
              <a:spLocks noChangeAspect="1"/>
            </p:cNvSpPr>
            <p:nvPr/>
          </p:nvSpPr>
          <p:spPr bwMode="auto">
            <a:xfrm flipH="1">
              <a:off x="2226" y="116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63" name="Line 57"/>
            <p:cNvSpPr>
              <a:spLocks noChangeAspect="1" noChangeShapeType="1"/>
            </p:cNvSpPr>
            <p:nvPr/>
          </p:nvSpPr>
          <p:spPr bwMode="auto">
            <a:xfrm>
              <a:off x="2218" y="264"/>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4" name="Group 58"/>
            <p:cNvGrpSpPr>
              <a:grpSpLocks noChangeAspect="1"/>
            </p:cNvGrpSpPr>
            <p:nvPr/>
          </p:nvGrpSpPr>
          <p:grpSpPr bwMode="auto">
            <a:xfrm flipH="1">
              <a:off x="2984" y="1317"/>
              <a:ext cx="349" cy="42"/>
              <a:chOff x="918" y="3023"/>
              <a:chExt cx="1278" cy="127"/>
            </a:xfrm>
          </p:grpSpPr>
          <p:sp>
            <p:nvSpPr>
              <p:cNvPr id="137" name="Rectangle 59"/>
              <p:cNvSpPr>
                <a:spLocks noChangeAspect="1" noChangeArrowheads="1"/>
              </p:cNvSpPr>
              <p:nvPr/>
            </p:nvSpPr>
            <p:spPr bwMode="auto">
              <a:xfrm>
                <a:off x="918" y="3023"/>
                <a:ext cx="1278"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8" name="Rectangle 60"/>
              <p:cNvSpPr>
                <a:spLocks noChangeAspect="1" noChangeArrowheads="1"/>
              </p:cNvSpPr>
              <p:nvPr/>
            </p:nvSpPr>
            <p:spPr bwMode="auto">
              <a:xfrm>
                <a:off x="918"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9" name="Rectangle 61"/>
              <p:cNvSpPr>
                <a:spLocks noChangeAspect="1" noChangeArrowheads="1"/>
              </p:cNvSpPr>
              <p:nvPr/>
            </p:nvSpPr>
            <p:spPr bwMode="auto">
              <a:xfrm>
                <a:off x="918"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0" name="Rectangle 62"/>
              <p:cNvSpPr>
                <a:spLocks noChangeAspect="1" noChangeArrowheads="1"/>
              </p:cNvSpPr>
              <p:nvPr/>
            </p:nvSpPr>
            <p:spPr bwMode="auto">
              <a:xfrm>
                <a:off x="1482" y="3123"/>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1" name="Rectangle 63"/>
              <p:cNvSpPr>
                <a:spLocks noChangeAspect="1" noChangeArrowheads="1"/>
              </p:cNvSpPr>
              <p:nvPr/>
            </p:nvSpPr>
            <p:spPr bwMode="auto">
              <a:xfrm>
                <a:off x="1482" y="3057"/>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2" name="Rectangle 64"/>
              <p:cNvSpPr>
                <a:spLocks noChangeAspect="1" noChangeArrowheads="1"/>
              </p:cNvSpPr>
              <p:nvPr/>
            </p:nvSpPr>
            <p:spPr bwMode="auto">
              <a:xfrm>
                <a:off x="2046" y="3120"/>
                <a:ext cx="150" cy="27"/>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3" name="Rectangle 65"/>
              <p:cNvSpPr>
                <a:spLocks noChangeAspect="1" noChangeArrowheads="1"/>
              </p:cNvSpPr>
              <p:nvPr/>
            </p:nvSpPr>
            <p:spPr bwMode="auto">
              <a:xfrm>
                <a:off x="2046" y="3054"/>
                <a:ext cx="150" cy="66"/>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nvGrpSpPr>
            <p:cNvPr id="65" name="Group 66"/>
            <p:cNvGrpSpPr>
              <a:grpSpLocks noChangeAspect="1"/>
            </p:cNvGrpSpPr>
            <p:nvPr/>
          </p:nvGrpSpPr>
          <p:grpSpPr bwMode="auto">
            <a:xfrm>
              <a:off x="2984" y="1308"/>
              <a:ext cx="349" cy="10"/>
              <a:chOff x="2960" y="1380"/>
              <a:chExt cx="349" cy="10"/>
            </a:xfrm>
          </p:grpSpPr>
          <p:sp>
            <p:nvSpPr>
              <p:cNvPr id="132" name="Rectangle 67"/>
              <p:cNvSpPr>
                <a:spLocks noChangeAspect="1" noChangeArrowheads="1"/>
              </p:cNvSpPr>
              <p:nvPr/>
            </p:nvSpPr>
            <p:spPr bwMode="auto">
              <a:xfrm flipH="1">
                <a:off x="3238" y="1381"/>
                <a:ext cx="71"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3" name="Rectangle 68"/>
              <p:cNvSpPr>
                <a:spLocks noChangeAspect="1" noChangeArrowheads="1"/>
              </p:cNvSpPr>
              <p:nvPr/>
            </p:nvSpPr>
            <p:spPr bwMode="auto">
              <a:xfrm flipH="1">
                <a:off x="3162" y="1381"/>
                <a:ext cx="69"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4" name="Rectangle 69"/>
              <p:cNvSpPr>
                <a:spLocks noChangeAspect="1" noChangeArrowheads="1"/>
              </p:cNvSpPr>
              <p:nvPr/>
            </p:nvSpPr>
            <p:spPr bwMode="auto">
              <a:xfrm flipH="1">
                <a:off x="3091" y="1380"/>
                <a:ext cx="6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5" name="Rectangle 70"/>
              <p:cNvSpPr>
                <a:spLocks noChangeAspect="1" noChangeArrowheads="1"/>
              </p:cNvSpPr>
              <p:nvPr/>
            </p:nvSpPr>
            <p:spPr bwMode="auto">
              <a:xfrm flipH="1">
                <a:off x="3020" y="1380"/>
                <a:ext cx="63"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6" name="Rectangle 71"/>
              <p:cNvSpPr>
                <a:spLocks noChangeAspect="1" noChangeArrowheads="1"/>
              </p:cNvSpPr>
              <p:nvPr/>
            </p:nvSpPr>
            <p:spPr bwMode="auto">
              <a:xfrm flipH="1">
                <a:off x="2960" y="1380"/>
                <a:ext cx="54"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sp>
          <p:nvSpPr>
            <p:cNvPr id="66" name="Rectangle 72"/>
            <p:cNvSpPr>
              <a:spLocks noChangeAspect="1" noChangeArrowheads="1"/>
            </p:cNvSpPr>
            <p:nvPr/>
          </p:nvSpPr>
          <p:spPr bwMode="auto">
            <a:xfrm flipH="1">
              <a:off x="3007" y="464"/>
              <a:ext cx="294" cy="843"/>
            </a:xfrm>
            <a:prstGeom prst="rect">
              <a:avLst/>
            </a:prstGeom>
            <a:gradFill rotWithShape="0">
              <a:gsLst>
                <a:gs pos="0">
                  <a:srgbClr val="CC3300"/>
                </a:gs>
                <a:gs pos="100000">
                  <a:srgbClr val="CC3300">
                    <a:gamma/>
                    <a:tint val="39216"/>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7" name="Group 73"/>
            <p:cNvGrpSpPr>
              <a:grpSpLocks noChangeAspect="1"/>
            </p:cNvGrpSpPr>
            <p:nvPr/>
          </p:nvGrpSpPr>
          <p:grpSpPr bwMode="auto">
            <a:xfrm>
              <a:off x="2257" y="1034"/>
              <a:ext cx="444" cy="323"/>
              <a:chOff x="2257" y="1034"/>
              <a:chExt cx="444" cy="323"/>
            </a:xfrm>
          </p:grpSpPr>
          <p:sp>
            <p:nvSpPr>
              <p:cNvPr id="122" name="Rectangle 74"/>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23" name="Group 75"/>
              <p:cNvGrpSpPr>
                <a:grpSpLocks noChangeAspect="1"/>
              </p:cNvGrpSpPr>
              <p:nvPr/>
            </p:nvGrpSpPr>
            <p:grpSpPr bwMode="auto">
              <a:xfrm>
                <a:off x="2257" y="1303"/>
                <a:ext cx="444" cy="54"/>
                <a:chOff x="2233" y="1375"/>
                <a:chExt cx="444" cy="54"/>
              </a:xfrm>
            </p:grpSpPr>
            <p:sp>
              <p:nvSpPr>
                <p:cNvPr id="124" name="Rectangle 76"/>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5" name="Rectangle 77"/>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6" name="Rectangle 78"/>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7" name="Rectangle 79"/>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Rectangle 80"/>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 name="Rectangle 81"/>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0" name="Rectangle 82"/>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31" name="Rectangle 83"/>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68" name="Freeform 84"/>
            <p:cNvSpPr>
              <a:spLocks noChangeAspect="1"/>
            </p:cNvSpPr>
            <p:nvPr/>
          </p:nvSpPr>
          <p:spPr bwMode="auto">
            <a:xfrm flipH="1">
              <a:off x="2986" y="454"/>
              <a:ext cx="345" cy="858"/>
            </a:xfrm>
            <a:custGeom>
              <a:avLst/>
              <a:gdLst>
                <a:gd name="T0" fmla="*/ 0 w 345"/>
                <a:gd name="T1" fmla="*/ 855 h 858"/>
                <a:gd name="T2" fmla="*/ 24 w 345"/>
                <a:gd name="T3" fmla="*/ 0 h 858"/>
                <a:gd name="T4" fmla="*/ 315 w 345"/>
                <a:gd name="T5" fmla="*/ 6 h 858"/>
                <a:gd name="T6" fmla="*/ 327 w 345"/>
                <a:gd name="T7" fmla="*/ 21 h 858"/>
                <a:gd name="T8" fmla="*/ 345 w 345"/>
                <a:gd name="T9" fmla="*/ 858 h 858"/>
              </a:gdLst>
              <a:ahLst/>
              <a:cxnLst>
                <a:cxn ang="0">
                  <a:pos x="T0" y="T1"/>
                </a:cxn>
                <a:cxn ang="0">
                  <a:pos x="T2" y="T3"/>
                </a:cxn>
                <a:cxn ang="0">
                  <a:pos x="T4" y="T5"/>
                </a:cxn>
                <a:cxn ang="0">
                  <a:pos x="T6" y="T7"/>
                </a:cxn>
                <a:cxn ang="0">
                  <a:pos x="T8" y="T9"/>
                </a:cxn>
              </a:cxnLst>
              <a:rect l="0" t="0" r="r" b="b"/>
              <a:pathLst>
                <a:path w="345" h="858">
                  <a:moveTo>
                    <a:pt x="0" y="855"/>
                  </a:moveTo>
                  <a:lnTo>
                    <a:pt x="24" y="0"/>
                  </a:lnTo>
                  <a:lnTo>
                    <a:pt x="315" y="6"/>
                  </a:lnTo>
                  <a:lnTo>
                    <a:pt x="327" y="21"/>
                  </a:lnTo>
                  <a:lnTo>
                    <a:pt x="345" y="858"/>
                  </a:lnTo>
                </a:path>
              </a:pathLst>
            </a:custGeom>
            <a:noFill/>
            <a:ln w="12700" cap="flat" cmpd="sng">
              <a:solidFill>
                <a:schemeClr val="accent2"/>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69" name="Group 85"/>
            <p:cNvGrpSpPr>
              <a:grpSpLocks noChangeAspect="1"/>
            </p:cNvGrpSpPr>
            <p:nvPr/>
          </p:nvGrpSpPr>
          <p:grpSpPr bwMode="auto">
            <a:xfrm>
              <a:off x="2702" y="915"/>
              <a:ext cx="279" cy="447"/>
              <a:chOff x="2678" y="987"/>
              <a:chExt cx="279" cy="447"/>
            </a:xfrm>
          </p:grpSpPr>
          <p:sp>
            <p:nvSpPr>
              <p:cNvPr id="81" name="Rectangle 86"/>
              <p:cNvSpPr>
                <a:spLocks noChangeAspect="1" noChangeArrowheads="1"/>
              </p:cNvSpPr>
              <p:nvPr/>
            </p:nvSpPr>
            <p:spPr bwMode="auto">
              <a:xfrm rot="5400000" flipH="1" flipV="1">
                <a:off x="2688"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2" name="Rectangle 87"/>
              <p:cNvSpPr>
                <a:spLocks noChangeAspect="1" noChangeArrowheads="1"/>
              </p:cNvSpPr>
              <p:nvPr/>
            </p:nvSpPr>
            <p:spPr bwMode="auto">
              <a:xfrm rot="5400000" flipH="1" flipV="1">
                <a:off x="2893"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3" name="Rectangle 88"/>
              <p:cNvSpPr>
                <a:spLocks noChangeAspect="1" noChangeArrowheads="1"/>
              </p:cNvSpPr>
              <p:nvPr/>
            </p:nvSpPr>
            <p:spPr bwMode="auto">
              <a:xfrm rot="5400000" flipH="1" flipV="1">
                <a:off x="2910"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4" name="Rectangle 89"/>
              <p:cNvSpPr>
                <a:spLocks noChangeAspect="1" noChangeArrowheads="1"/>
              </p:cNvSpPr>
              <p:nvPr/>
            </p:nvSpPr>
            <p:spPr bwMode="auto">
              <a:xfrm rot="5400000" flipH="1" flipV="1">
                <a:off x="2894"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5" name="Rectangle 90"/>
              <p:cNvSpPr>
                <a:spLocks noChangeAspect="1" noChangeArrowheads="1"/>
              </p:cNvSpPr>
              <p:nvPr/>
            </p:nvSpPr>
            <p:spPr bwMode="auto">
              <a:xfrm rot="5400000" flipH="1" flipV="1">
                <a:off x="2731"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6" name="Rectangle 91"/>
              <p:cNvSpPr>
                <a:spLocks noChangeAspect="1" noChangeArrowheads="1"/>
              </p:cNvSpPr>
              <p:nvPr/>
            </p:nvSpPr>
            <p:spPr bwMode="auto">
              <a:xfrm rot="5400000" flipH="1" flipV="1">
                <a:off x="2911"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7" name="Rectangle 92"/>
              <p:cNvSpPr>
                <a:spLocks noChangeAspect="1" noChangeArrowheads="1"/>
              </p:cNvSpPr>
              <p:nvPr/>
            </p:nvSpPr>
            <p:spPr bwMode="auto">
              <a:xfrm rot="5400000" flipH="1" flipV="1">
                <a:off x="2893"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8" name="Rectangle 93"/>
              <p:cNvSpPr>
                <a:spLocks noChangeAspect="1" noChangeArrowheads="1"/>
              </p:cNvSpPr>
              <p:nvPr/>
            </p:nvSpPr>
            <p:spPr bwMode="auto">
              <a:xfrm rot="5400000" flipH="1" flipV="1">
                <a:off x="2910"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9" name="Rectangle 94"/>
              <p:cNvSpPr>
                <a:spLocks noChangeAspect="1" noChangeArrowheads="1"/>
              </p:cNvSpPr>
              <p:nvPr/>
            </p:nvSpPr>
            <p:spPr bwMode="auto">
              <a:xfrm rot="5400000" flipH="1" flipV="1">
                <a:off x="2631"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0" name="Rectangle 95"/>
              <p:cNvSpPr>
                <a:spLocks noChangeAspect="1" noChangeArrowheads="1"/>
              </p:cNvSpPr>
              <p:nvPr/>
            </p:nvSpPr>
            <p:spPr bwMode="auto">
              <a:xfrm rot="5400000" flipH="1" flipV="1">
                <a:off x="2836"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1" name="Rectangle 96"/>
              <p:cNvSpPr>
                <a:spLocks noChangeAspect="1" noChangeArrowheads="1"/>
              </p:cNvSpPr>
              <p:nvPr/>
            </p:nvSpPr>
            <p:spPr bwMode="auto">
              <a:xfrm rot="5400000" flipH="1" flipV="1">
                <a:off x="2853"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2" name="Rectangle 97"/>
              <p:cNvSpPr>
                <a:spLocks noChangeAspect="1" noChangeArrowheads="1"/>
              </p:cNvSpPr>
              <p:nvPr/>
            </p:nvSpPr>
            <p:spPr bwMode="auto">
              <a:xfrm rot="5400000" flipH="1" flipV="1">
                <a:off x="2837"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3" name="Rectangle 98"/>
              <p:cNvSpPr>
                <a:spLocks noChangeAspect="1" noChangeArrowheads="1"/>
              </p:cNvSpPr>
              <p:nvPr/>
            </p:nvSpPr>
            <p:spPr bwMode="auto">
              <a:xfrm rot="5400000" flipH="1" flipV="1">
                <a:off x="2674"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4" name="Rectangle 99"/>
              <p:cNvSpPr>
                <a:spLocks noChangeAspect="1" noChangeArrowheads="1"/>
              </p:cNvSpPr>
              <p:nvPr/>
            </p:nvSpPr>
            <p:spPr bwMode="auto">
              <a:xfrm rot="5400000" flipH="1" flipV="1">
                <a:off x="2854"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5" name="Rectangle 100"/>
              <p:cNvSpPr>
                <a:spLocks noChangeAspect="1" noChangeArrowheads="1"/>
              </p:cNvSpPr>
              <p:nvPr/>
            </p:nvSpPr>
            <p:spPr bwMode="auto">
              <a:xfrm rot="5400000" flipH="1" flipV="1">
                <a:off x="2836"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6" name="Rectangle 101"/>
              <p:cNvSpPr>
                <a:spLocks noChangeAspect="1" noChangeArrowheads="1"/>
              </p:cNvSpPr>
              <p:nvPr/>
            </p:nvSpPr>
            <p:spPr bwMode="auto">
              <a:xfrm rot="5400000" flipH="1" flipV="1">
                <a:off x="2853"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7" name="Rectangle 102"/>
              <p:cNvSpPr>
                <a:spLocks noChangeAspect="1" noChangeArrowheads="1"/>
              </p:cNvSpPr>
              <p:nvPr/>
            </p:nvSpPr>
            <p:spPr bwMode="auto">
              <a:xfrm rot="5400000" flipH="1" flipV="1">
                <a:off x="2577" y="1202"/>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8" name="Rectangle 103"/>
              <p:cNvSpPr>
                <a:spLocks noChangeAspect="1" noChangeArrowheads="1"/>
              </p:cNvSpPr>
              <p:nvPr/>
            </p:nvSpPr>
            <p:spPr bwMode="auto">
              <a:xfrm rot="5400000" flipH="1" flipV="1">
                <a:off x="2781" y="139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9" name="Rectangle 104"/>
              <p:cNvSpPr>
                <a:spLocks noChangeAspect="1" noChangeArrowheads="1"/>
              </p:cNvSpPr>
              <p:nvPr/>
            </p:nvSpPr>
            <p:spPr bwMode="auto">
              <a:xfrm rot="5400000" flipH="1" flipV="1">
                <a:off x="2798" y="139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0" name="Rectangle 105"/>
              <p:cNvSpPr>
                <a:spLocks noChangeAspect="1" noChangeArrowheads="1"/>
              </p:cNvSpPr>
              <p:nvPr/>
            </p:nvSpPr>
            <p:spPr bwMode="auto">
              <a:xfrm rot="5400000" flipH="1" flipV="1">
                <a:off x="2783" y="1203"/>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1" name="Rectangle 106"/>
              <p:cNvSpPr>
                <a:spLocks noChangeAspect="1" noChangeArrowheads="1"/>
              </p:cNvSpPr>
              <p:nvPr/>
            </p:nvSpPr>
            <p:spPr bwMode="auto">
              <a:xfrm rot="5400000" flipH="1" flipV="1">
                <a:off x="2620" y="1204"/>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2" name="Rectangle 107"/>
              <p:cNvSpPr>
                <a:spLocks noChangeAspect="1" noChangeArrowheads="1"/>
              </p:cNvSpPr>
              <p:nvPr/>
            </p:nvSpPr>
            <p:spPr bwMode="auto">
              <a:xfrm rot="5400000" flipH="1" flipV="1">
                <a:off x="2800" y="1196"/>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3" name="Rectangle 108"/>
              <p:cNvSpPr>
                <a:spLocks noChangeAspect="1" noChangeArrowheads="1"/>
              </p:cNvSpPr>
              <p:nvPr/>
            </p:nvSpPr>
            <p:spPr bwMode="auto">
              <a:xfrm rot="5400000" flipH="1" flipV="1">
                <a:off x="2782" y="1008"/>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4" name="Rectangle 109"/>
              <p:cNvSpPr>
                <a:spLocks noChangeAspect="1" noChangeArrowheads="1"/>
              </p:cNvSpPr>
              <p:nvPr/>
            </p:nvSpPr>
            <p:spPr bwMode="auto">
              <a:xfrm rot="5400000" flipH="1" flipV="1">
                <a:off x="2799" y="1001"/>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5" name="Rectangle 110"/>
              <p:cNvSpPr>
                <a:spLocks noChangeAspect="1" noChangeArrowheads="1"/>
              </p:cNvSpPr>
              <p:nvPr/>
            </p:nvSpPr>
            <p:spPr bwMode="auto">
              <a:xfrm rot="5400000" flipH="1" flipV="1">
                <a:off x="2523" y="120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6" name="Rectangle 111"/>
              <p:cNvSpPr>
                <a:spLocks noChangeAspect="1" noChangeArrowheads="1"/>
              </p:cNvSpPr>
              <p:nvPr/>
            </p:nvSpPr>
            <p:spPr bwMode="auto">
              <a:xfrm rot="5400000" flipH="1" flipV="1">
                <a:off x="2727" y="140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7" name="Rectangle 112"/>
              <p:cNvSpPr>
                <a:spLocks noChangeAspect="1" noChangeArrowheads="1"/>
              </p:cNvSpPr>
              <p:nvPr/>
            </p:nvSpPr>
            <p:spPr bwMode="auto">
              <a:xfrm rot="5400000" flipH="1" flipV="1">
                <a:off x="2744" y="139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8" name="Rectangle 113"/>
              <p:cNvSpPr>
                <a:spLocks noChangeAspect="1" noChangeArrowheads="1"/>
              </p:cNvSpPr>
              <p:nvPr/>
            </p:nvSpPr>
            <p:spPr bwMode="auto">
              <a:xfrm rot="5400000" flipH="1" flipV="1">
                <a:off x="2729" y="120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9" name="Rectangle 114"/>
              <p:cNvSpPr>
                <a:spLocks noChangeAspect="1" noChangeArrowheads="1"/>
              </p:cNvSpPr>
              <p:nvPr/>
            </p:nvSpPr>
            <p:spPr bwMode="auto">
              <a:xfrm rot="5400000" flipH="1" flipV="1">
                <a:off x="2566" y="120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0" name="Rectangle 115"/>
              <p:cNvSpPr>
                <a:spLocks noChangeAspect="1" noChangeArrowheads="1"/>
              </p:cNvSpPr>
              <p:nvPr/>
            </p:nvSpPr>
            <p:spPr bwMode="auto">
              <a:xfrm rot="5400000" flipH="1" flipV="1">
                <a:off x="2746" y="119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1" name="Rectangle 116"/>
              <p:cNvSpPr>
                <a:spLocks noChangeAspect="1" noChangeArrowheads="1"/>
              </p:cNvSpPr>
              <p:nvPr/>
            </p:nvSpPr>
            <p:spPr bwMode="auto">
              <a:xfrm rot="5400000" flipH="1" flipV="1">
                <a:off x="2728" y="101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2" name="Rectangle 117"/>
              <p:cNvSpPr>
                <a:spLocks noChangeAspect="1" noChangeArrowheads="1"/>
              </p:cNvSpPr>
              <p:nvPr/>
            </p:nvSpPr>
            <p:spPr bwMode="auto">
              <a:xfrm rot="5400000" flipH="1" flipV="1">
                <a:off x="2745" y="100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3" name="Group 118"/>
              <p:cNvGrpSpPr>
                <a:grpSpLocks noChangeAspect="1"/>
              </p:cNvGrpSpPr>
              <p:nvPr/>
            </p:nvGrpSpPr>
            <p:grpSpPr bwMode="auto">
              <a:xfrm>
                <a:off x="2678" y="990"/>
                <a:ext cx="54" cy="444"/>
                <a:chOff x="3604" y="1440"/>
                <a:chExt cx="54" cy="444"/>
              </a:xfrm>
            </p:grpSpPr>
            <p:sp>
              <p:nvSpPr>
                <p:cNvPr id="114" name="Rectangle 119"/>
                <p:cNvSpPr>
                  <a:spLocks noChangeAspect="1" noChangeArrowheads="1"/>
                </p:cNvSpPr>
                <p:nvPr/>
              </p:nvSpPr>
              <p:spPr bwMode="auto">
                <a:xfrm rot="5400000" flipH="1" flipV="1">
                  <a:off x="3389" y="1655"/>
                  <a:ext cx="442" cy="11"/>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5" name="Rectangle 120"/>
                <p:cNvSpPr>
                  <a:spLocks noChangeAspect="1" noChangeArrowheads="1"/>
                </p:cNvSpPr>
                <p:nvPr/>
              </p:nvSpPr>
              <p:spPr bwMode="auto">
                <a:xfrm rot="5400000" flipH="1" flipV="1">
                  <a:off x="3593" y="185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6" name="Rectangle 121"/>
                <p:cNvSpPr>
                  <a:spLocks noChangeAspect="1" noChangeArrowheads="1"/>
                </p:cNvSpPr>
                <p:nvPr/>
              </p:nvSpPr>
              <p:spPr bwMode="auto">
                <a:xfrm rot="5400000" flipH="1" flipV="1">
                  <a:off x="3610" y="184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7" name="Rectangle 122"/>
                <p:cNvSpPr>
                  <a:spLocks noChangeAspect="1" noChangeArrowheads="1"/>
                </p:cNvSpPr>
                <p:nvPr/>
              </p:nvSpPr>
              <p:spPr bwMode="auto">
                <a:xfrm rot="5400000" flipH="1" flipV="1">
                  <a:off x="3595" y="1656"/>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8" name="Rectangle 123"/>
                <p:cNvSpPr>
                  <a:spLocks noChangeAspect="1" noChangeArrowheads="1"/>
                </p:cNvSpPr>
                <p:nvPr/>
              </p:nvSpPr>
              <p:spPr bwMode="auto">
                <a:xfrm rot="5400000" flipH="1" flipV="1">
                  <a:off x="3432" y="1657"/>
                  <a:ext cx="444" cy="9"/>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19" name="Rectangle 124"/>
                <p:cNvSpPr>
                  <a:spLocks noChangeAspect="1" noChangeArrowheads="1"/>
                </p:cNvSpPr>
                <p:nvPr/>
              </p:nvSpPr>
              <p:spPr bwMode="auto">
                <a:xfrm rot="5400000" flipH="1" flipV="1">
                  <a:off x="3612" y="1649"/>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0" name="Rectangle 125"/>
                <p:cNvSpPr>
                  <a:spLocks noChangeAspect="1" noChangeArrowheads="1"/>
                </p:cNvSpPr>
                <p:nvPr/>
              </p:nvSpPr>
              <p:spPr bwMode="auto">
                <a:xfrm rot="5400000" flipH="1" flipV="1">
                  <a:off x="3594" y="1461"/>
                  <a:ext cx="52" cy="10"/>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1" name="Rectangle 126"/>
                <p:cNvSpPr>
                  <a:spLocks noChangeAspect="1" noChangeArrowheads="1"/>
                </p:cNvSpPr>
                <p:nvPr/>
              </p:nvSpPr>
              <p:spPr bwMode="auto">
                <a:xfrm rot="5400000" flipH="1" flipV="1">
                  <a:off x="3611" y="1454"/>
                  <a:ext cx="52" cy="23"/>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70" name="Group 127"/>
            <p:cNvGrpSpPr>
              <a:grpSpLocks noChangeAspect="1"/>
            </p:cNvGrpSpPr>
            <p:nvPr/>
          </p:nvGrpSpPr>
          <p:grpSpPr bwMode="auto">
            <a:xfrm>
              <a:off x="2257" y="706"/>
              <a:ext cx="444" cy="323"/>
              <a:chOff x="2265" y="1586"/>
              <a:chExt cx="444" cy="323"/>
            </a:xfrm>
          </p:grpSpPr>
          <p:sp>
            <p:nvSpPr>
              <p:cNvPr id="71" name="Rectangle 128"/>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72" name="Group 129"/>
              <p:cNvGrpSpPr>
                <a:grpSpLocks noChangeAspect="1"/>
              </p:cNvGrpSpPr>
              <p:nvPr/>
            </p:nvGrpSpPr>
            <p:grpSpPr bwMode="auto">
              <a:xfrm>
                <a:off x="2265" y="1855"/>
                <a:ext cx="444" cy="54"/>
                <a:chOff x="2233" y="1375"/>
                <a:chExt cx="444" cy="54"/>
              </a:xfrm>
            </p:grpSpPr>
            <p:sp>
              <p:nvSpPr>
                <p:cNvPr id="73" name="Rectangle 13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4" name="Rectangle 13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5" name="Rectangle 13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6" name="Rectangle 13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7" name="Rectangle 13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8" name="Rectangle 13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79" name="Rectangle 13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80" name="Rectangle 13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grpSp>
        <p:nvGrpSpPr>
          <p:cNvPr id="144" name="Group 138"/>
          <p:cNvGrpSpPr>
            <a:grpSpLocks/>
          </p:cNvGrpSpPr>
          <p:nvPr/>
        </p:nvGrpSpPr>
        <p:grpSpPr bwMode="auto">
          <a:xfrm>
            <a:off x="4913299" y="1772816"/>
            <a:ext cx="1713425" cy="1694754"/>
            <a:chOff x="1039" y="937"/>
            <a:chExt cx="1356" cy="1363"/>
          </a:xfrm>
        </p:grpSpPr>
        <p:sp>
          <p:nvSpPr>
            <p:cNvPr id="145" name="Rectangle 139"/>
            <p:cNvSpPr>
              <a:spLocks noChangeAspect="1" noChangeArrowheads="1"/>
            </p:cNvSpPr>
            <p:nvPr/>
          </p:nvSpPr>
          <p:spPr bwMode="auto">
            <a:xfrm>
              <a:off x="1060" y="2234"/>
              <a:ext cx="1302" cy="6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6" name="Rectangle 140"/>
            <p:cNvSpPr>
              <a:spLocks noChangeAspect="1" noChangeArrowheads="1"/>
            </p:cNvSpPr>
            <p:nvPr/>
          </p:nvSpPr>
          <p:spPr bwMode="auto">
            <a:xfrm>
              <a:off x="1076" y="937"/>
              <a:ext cx="1289" cy="1293"/>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7" name="Freeform 141"/>
            <p:cNvSpPr>
              <a:spLocks noChangeAspect="1"/>
            </p:cNvSpPr>
            <p:nvPr/>
          </p:nvSpPr>
          <p:spPr bwMode="auto">
            <a:xfrm>
              <a:off x="2369" y="1092"/>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8" name="Freeform 142"/>
            <p:cNvSpPr>
              <a:spLocks noChangeAspect="1"/>
            </p:cNvSpPr>
            <p:nvPr/>
          </p:nvSpPr>
          <p:spPr bwMode="auto">
            <a:xfrm>
              <a:off x="2374" y="1537"/>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49" name="Freeform 143"/>
            <p:cNvSpPr>
              <a:spLocks noChangeAspect="1"/>
            </p:cNvSpPr>
            <p:nvPr/>
          </p:nvSpPr>
          <p:spPr bwMode="auto">
            <a:xfrm>
              <a:off x="2374" y="1991"/>
              <a:ext cx="2"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0" name="Line 144"/>
            <p:cNvSpPr>
              <a:spLocks noChangeAspect="1" noChangeShapeType="1"/>
            </p:cNvSpPr>
            <p:nvPr/>
          </p:nvSpPr>
          <p:spPr bwMode="auto">
            <a:xfrm>
              <a:off x="2395" y="937"/>
              <a:ext cx="0"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1" name="Freeform 145"/>
            <p:cNvSpPr>
              <a:spLocks noChangeAspect="1"/>
            </p:cNvSpPr>
            <p:nvPr/>
          </p:nvSpPr>
          <p:spPr bwMode="auto">
            <a:xfrm flipH="1">
              <a:off x="1053" y="1092"/>
              <a:ext cx="2"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2" name="Freeform 146"/>
            <p:cNvSpPr>
              <a:spLocks noChangeAspect="1"/>
            </p:cNvSpPr>
            <p:nvPr/>
          </p:nvSpPr>
          <p:spPr bwMode="auto">
            <a:xfrm flipH="1">
              <a:off x="1048" y="1537"/>
              <a:ext cx="3" cy="182"/>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3" name="Freeform 147"/>
            <p:cNvSpPr>
              <a:spLocks noChangeAspect="1"/>
            </p:cNvSpPr>
            <p:nvPr/>
          </p:nvSpPr>
          <p:spPr bwMode="auto">
            <a:xfrm flipH="1">
              <a:off x="1048" y="1991"/>
              <a:ext cx="3" cy="183"/>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4" name="Line 148"/>
            <p:cNvSpPr>
              <a:spLocks noChangeAspect="1" noChangeShapeType="1"/>
            </p:cNvSpPr>
            <p:nvPr/>
          </p:nvSpPr>
          <p:spPr bwMode="auto">
            <a:xfrm>
              <a:off x="1039" y="937"/>
              <a:ext cx="5" cy="130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5" name="Rectangle 149"/>
            <p:cNvSpPr>
              <a:spLocks noChangeAspect="1" noChangeArrowheads="1"/>
            </p:cNvSpPr>
            <p:nvPr/>
          </p:nvSpPr>
          <p:spPr bwMode="auto">
            <a:xfrm>
              <a:off x="1584" y="1966"/>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6" name="Rectangle 150"/>
            <p:cNvSpPr>
              <a:spLocks noChangeAspect="1" noChangeArrowheads="1"/>
            </p:cNvSpPr>
            <p:nvPr/>
          </p:nvSpPr>
          <p:spPr bwMode="auto">
            <a:xfrm>
              <a:off x="1584" y="1720"/>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7" name="Rectangle 151"/>
            <p:cNvSpPr>
              <a:spLocks noChangeAspect="1" noChangeArrowheads="1"/>
            </p:cNvSpPr>
            <p:nvPr/>
          </p:nvSpPr>
          <p:spPr bwMode="auto">
            <a:xfrm>
              <a:off x="1584" y="1475"/>
              <a:ext cx="371"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8" name="Rectangle 152"/>
            <p:cNvSpPr>
              <a:spLocks noChangeAspect="1" noChangeArrowheads="1"/>
            </p:cNvSpPr>
            <p:nvPr/>
          </p:nvSpPr>
          <p:spPr bwMode="auto">
            <a:xfrm>
              <a:off x="1584" y="1229"/>
              <a:ext cx="37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59" name="Rectangle 153"/>
            <p:cNvSpPr>
              <a:spLocks noChangeAspect="1" noChangeArrowheads="1"/>
            </p:cNvSpPr>
            <p:nvPr/>
          </p:nvSpPr>
          <p:spPr bwMode="auto">
            <a:xfrm>
              <a:off x="1107" y="1966"/>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0" name="Rectangle 154"/>
            <p:cNvSpPr>
              <a:spLocks noChangeAspect="1" noChangeArrowheads="1"/>
            </p:cNvSpPr>
            <p:nvPr/>
          </p:nvSpPr>
          <p:spPr bwMode="auto">
            <a:xfrm>
              <a:off x="1107" y="1720"/>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1" name="Rectangle 155"/>
            <p:cNvSpPr>
              <a:spLocks noChangeAspect="1" noChangeArrowheads="1"/>
            </p:cNvSpPr>
            <p:nvPr/>
          </p:nvSpPr>
          <p:spPr bwMode="auto">
            <a:xfrm>
              <a:off x="1107" y="1475"/>
              <a:ext cx="436"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2" name="Rectangle 156"/>
            <p:cNvSpPr>
              <a:spLocks noChangeAspect="1" noChangeArrowheads="1"/>
            </p:cNvSpPr>
            <p:nvPr/>
          </p:nvSpPr>
          <p:spPr bwMode="auto">
            <a:xfrm>
              <a:off x="1107" y="1229"/>
              <a:ext cx="436"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3" name="Line 157"/>
            <p:cNvSpPr>
              <a:spLocks noChangeAspect="1" noChangeShapeType="1"/>
            </p:cNvSpPr>
            <p:nvPr/>
          </p:nvSpPr>
          <p:spPr bwMode="auto">
            <a:xfrm>
              <a:off x="1327" y="1218"/>
              <a:ext cx="9" cy="1012"/>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Line 158"/>
            <p:cNvSpPr>
              <a:spLocks noChangeAspect="1" noChangeShapeType="1"/>
            </p:cNvSpPr>
            <p:nvPr/>
          </p:nvSpPr>
          <p:spPr bwMode="auto">
            <a:xfrm>
              <a:off x="1177" y="1209"/>
              <a:ext cx="0" cy="1002"/>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Line 159"/>
            <p:cNvSpPr>
              <a:spLocks noChangeAspect="1" noChangeShapeType="1"/>
            </p:cNvSpPr>
            <p:nvPr/>
          </p:nvSpPr>
          <p:spPr bwMode="auto">
            <a:xfrm>
              <a:off x="1468" y="1227"/>
              <a:ext cx="0" cy="993"/>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Rectangle 160"/>
            <p:cNvSpPr>
              <a:spLocks noChangeAspect="1" noChangeArrowheads="1"/>
            </p:cNvSpPr>
            <p:nvPr/>
          </p:nvSpPr>
          <p:spPr bwMode="auto">
            <a:xfrm>
              <a:off x="1959" y="1965"/>
              <a:ext cx="370"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7" name="Rectangle 161"/>
            <p:cNvSpPr>
              <a:spLocks noChangeAspect="1" noChangeArrowheads="1"/>
            </p:cNvSpPr>
            <p:nvPr/>
          </p:nvSpPr>
          <p:spPr bwMode="auto">
            <a:xfrm>
              <a:off x="1959" y="1720"/>
              <a:ext cx="370" cy="245"/>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8" name="Rectangle 162"/>
            <p:cNvSpPr>
              <a:spLocks noChangeAspect="1" noChangeArrowheads="1"/>
            </p:cNvSpPr>
            <p:nvPr/>
          </p:nvSpPr>
          <p:spPr bwMode="auto">
            <a:xfrm>
              <a:off x="1978" y="1474"/>
              <a:ext cx="351" cy="246"/>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69" name="Rectangle 163"/>
            <p:cNvSpPr>
              <a:spLocks noChangeAspect="1" noChangeArrowheads="1"/>
            </p:cNvSpPr>
            <p:nvPr/>
          </p:nvSpPr>
          <p:spPr bwMode="auto">
            <a:xfrm>
              <a:off x="1959" y="1230"/>
              <a:ext cx="370" cy="244"/>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70" name="Group 164"/>
            <p:cNvGrpSpPr>
              <a:grpSpLocks noChangeAspect="1"/>
            </p:cNvGrpSpPr>
            <p:nvPr/>
          </p:nvGrpSpPr>
          <p:grpSpPr bwMode="auto">
            <a:xfrm>
              <a:off x="1589" y="1218"/>
              <a:ext cx="356" cy="262"/>
              <a:chOff x="4296" y="504"/>
              <a:chExt cx="304" cy="224"/>
            </a:xfrm>
          </p:grpSpPr>
          <p:sp>
            <p:nvSpPr>
              <p:cNvPr id="199" name="Freeform 16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0" name="Line 16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1" name="Line 16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1" name="Group 168"/>
            <p:cNvGrpSpPr>
              <a:grpSpLocks noChangeAspect="1"/>
            </p:cNvGrpSpPr>
            <p:nvPr/>
          </p:nvGrpSpPr>
          <p:grpSpPr bwMode="auto">
            <a:xfrm>
              <a:off x="1973" y="1227"/>
              <a:ext cx="356" cy="263"/>
              <a:chOff x="4296" y="504"/>
              <a:chExt cx="304" cy="224"/>
            </a:xfrm>
          </p:grpSpPr>
          <p:sp>
            <p:nvSpPr>
              <p:cNvPr id="196" name="Freeform 16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7" name="Line 17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8" name="Line 17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2" name="Group 172"/>
            <p:cNvGrpSpPr>
              <a:grpSpLocks noChangeAspect="1"/>
            </p:cNvGrpSpPr>
            <p:nvPr/>
          </p:nvGrpSpPr>
          <p:grpSpPr bwMode="auto">
            <a:xfrm>
              <a:off x="1608" y="1462"/>
              <a:ext cx="356" cy="262"/>
              <a:chOff x="4296" y="504"/>
              <a:chExt cx="304" cy="224"/>
            </a:xfrm>
          </p:grpSpPr>
          <p:sp>
            <p:nvSpPr>
              <p:cNvPr id="193" name="Freeform 17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4" name="Line 17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5" name="Line 17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3" name="Group 176"/>
            <p:cNvGrpSpPr>
              <a:grpSpLocks noChangeAspect="1"/>
            </p:cNvGrpSpPr>
            <p:nvPr/>
          </p:nvGrpSpPr>
          <p:grpSpPr bwMode="auto">
            <a:xfrm>
              <a:off x="1599" y="1705"/>
              <a:ext cx="356" cy="262"/>
              <a:chOff x="4296" y="504"/>
              <a:chExt cx="304" cy="224"/>
            </a:xfrm>
          </p:grpSpPr>
          <p:sp>
            <p:nvSpPr>
              <p:cNvPr id="190" name="Freeform 177"/>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1" name="Line 178"/>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2" name="Line 179"/>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4" name="Group 180"/>
            <p:cNvGrpSpPr>
              <a:grpSpLocks noChangeAspect="1"/>
            </p:cNvGrpSpPr>
            <p:nvPr/>
          </p:nvGrpSpPr>
          <p:grpSpPr bwMode="auto">
            <a:xfrm>
              <a:off x="1608" y="1958"/>
              <a:ext cx="356" cy="262"/>
              <a:chOff x="4296" y="504"/>
              <a:chExt cx="304" cy="224"/>
            </a:xfrm>
          </p:grpSpPr>
          <p:sp>
            <p:nvSpPr>
              <p:cNvPr id="187" name="Freeform 181"/>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8" name="Line 182"/>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9" name="Line 183"/>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5" name="Group 184"/>
            <p:cNvGrpSpPr>
              <a:grpSpLocks noChangeAspect="1"/>
            </p:cNvGrpSpPr>
            <p:nvPr/>
          </p:nvGrpSpPr>
          <p:grpSpPr bwMode="auto">
            <a:xfrm>
              <a:off x="1945" y="1958"/>
              <a:ext cx="356" cy="262"/>
              <a:chOff x="4296" y="504"/>
              <a:chExt cx="304" cy="224"/>
            </a:xfrm>
          </p:grpSpPr>
          <p:sp>
            <p:nvSpPr>
              <p:cNvPr id="184" name="Freeform 185"/>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5" name="Line 186"/>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6" name="Line 187"/>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6" name="Group 188"/>
            <p:cNvGrpSpPr>
              <a:grpSpLocks noChangeAspect="1"/>
            </p:cNvGrpSpPr>
            <p:nvPr/>
          </p:nvGrpSpPr>
          <p:grpSpPr bwMode="auto">
            <a:xfrm>
              <a:off x="1964" y="1715"/>
              <a:ext cx="356" cy="262"/>
              <a:chOff x="4296" y="504"/>
              <a:chExt cx="304" cy="224"/>
            </a:xfrm>
          </p:grpSpPr>
          <p:sp>
            <p:nvSpPr>
              <p:cNvPr id="181" name="Freeform 189"/>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2" name="Line 190"/>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3" name="Line 191"/>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nvGrpSpPr>
            <p:cNvPr id="177" name="Group 192"/>
            <p:cNvGrpSpPr>
              <a:grpSpLocks noChangeAspect="1"/>
            </p:cNvGrpSpPr>
            <p:nvPr/>
          </p:nvGrpSpPr>
          <p:grpSpPr bwMode="auto">
            <a:xfrm>
              <a:off x="1973" y="1462"/>
              <a:ext cx="356" cy="262"/>
              <a:chOff x="4296" y="504"/>
              <a:chExt cx="304" cy="224"/>
            </a:xfrm>
          </p:grpSpPr>
          <p:sp>
            <p:nvSpPr>
              <p:cNvPr id="178" name="Freeform 193"/>
              <p:cNvSpPr>
                <a:spLocks noChangeAspect="1"/>
              </p:cNvSpPr>
              <p:nvPr/>
            </p:nvSpPr>
            <p:spPr bwMode="auto">
              <a:xfrm>
                <a:off x="4296" y="512"/>
                <a:ext cx="304" cy="144"/>
              </a:xfrm>
              <a:custGeom>
                <a:avLst/>
                <a:gdLst>
                  <a:gd name="T0" fmla="*/ 0 w 304"/>
                  <a:gd name="T1" fmla="*/ 8 h 144"/>
                  <a:gd name="T2" fmla="*/ 48 w 304"/>
                  <a:gd name="T3" fmla="*/ 144 h 144"/>
                  <a:gd name="T4" fmla="*/ 248 w 304"/>
                  <a:gd name="T5" fmla="*/ 144 h 144"/>
                  <a:gd name="T6" fmla="*/ 304 w 304"/>
                  <a:gd name="T7" fmla="*/ 0 h 144"/>
                </a:gdLst>
                <a:ahLst/>
                <a:cxnLst>
                  <a:cxn ang="0">
                    <a:pos x="T0" y="T1"/>
                  </a:cxn>
                  <a:cxn ang="0">
                    <a:pos x="T2" y="T3"/>
                  </a:cxn>
                  <a:cxn ang="0">
                    <a:pos x="T4" y="T5"/>
                  </a:cxn>
                  <a:cxn ang="0">
                    <a:pos x="T6" y="T7"/>
                  </a:cxn>
                </a:cxnLst>
                <a:rect l="0" t="0" r="r" b="b"/>
                <a:pathLst>
                  <a:path w="304" h="144">
                    <a:moveTo>
                      <a:pt x="0" y="8"/>
                    </a:moveTo>
                    <a:lnTo>
                      <a:pt x="48" y="144"/>
                    </a:lnTo>
                    <a:lnTo>
                      <a:pt x="248" y="144"/>
                    </a:lnTo>
                    <a:lnTo>
                      <a:pt x="304" y="0"/>
                    </a:lnTo>
                  </a:path>
                </a:pathLst>
              </a:custGeom>
              <a:noFill/>
              <a:ln w="6350" cap="flat" cmpd="sng">
                <a:solidFill>
                  <a:schemeClr val="bg2"/>
                </a:solidFill>
                <a:prstDash val="solid"/>
                <a:round/>
                <a:headEnd type="none" w="med" len="med"/>
                <a:tailEnd type="none" w="med" len="me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9" name="Line 194"/>
              <p:cNvSpPr>
                <a:spLocks noChangeAspect="1" noChangeShapeType="1"/>
              </p:cNvSpPr>
              <p:nvPr/>
            </p:nvSpPr>
            <p:spPr bwMode="auto">
              <a:xfrm>
                <a:off x="4344" y="512"/>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0" name="Line 195"/>
              <p:cNvSpPr>
                <a:spLocks noChangeAspect="1" noChangeShapeType="1"/>
              </p:cNvSpPr>
              <p:nvPr/>
            </p:nvSpPr>
            <p:spPr bwMode="auto">
              <a:xfrm>
                <a:off x="4512" y="504"/>
                <a:ext cx="8" cy="216"/>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grpSp>
      </p:grpSp>
      <p:grpSp>
        <p:nvGrpSpPr>
          <p:cNvPr id="202" name="Group 196"/>
          <p:cNvGrpSpPr>
            <a:grpSpLocks noChangeAspect="1"/>
          </p:cNvGrpSpPr>
          <p:nvPr/>
        </p:nvGrpSpPr>
        <p:grpSpPr bwMode="auto">
          <a:xfrm>
            <a:off x="6927416" y="4120599"/>
            <a:ext cx="1781936" cy="1828681"/>
            <a:chOff x="2218" y="1712"/>
            <a:chExt cx="1158" cy="1164"/>
          </a:xfrm>
        </p:grpSpPr>
        <p:sp>
          <p:nvSpPr>
            <p:cNvPr id="203" name="Rectangle 197"/>
            <p:cNvSpPr>
              <a:spLocks noChangeAspect="1" noChangeArrowheads="1"/>
            </p:cNvSpPr>
            <p:nvPr/>
          </p:nvSpPr>
          <p:spPr bwMode="auto">
            <a:xfrm>
              <a:off x="2236" y="2820"/>
              <a:ext cx="1112" cy="56"/>
            </a:xfrm>
            <a:prstGeom prst="rect">
              <a:avLst/>
            </a:prstGeom>
            <a:solidFill>
              <a:srgbClr val="993300"/>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4" name="Rectangle 198"/>
            <p:cNvSpPr>
              <a:spLocks noChangeAspect="1" noChangeArrowheads="1"/>
            </p:cNvSpPr>
            <p:nvPr/>
          </p:nvSpPr>
          <p:spPr bwMode="auto">
            <a:xfrm>
              <a:off x="2250" y="1712"/>
              <a:ext cx="1100" cy="1104"/>
            </a:xfrm>
            <a:prstGeom prst="rect">
              <a:avLst/>
            </a:prstGeom>
            <a:gradFill rotWithShape="1">
              <a:gsLst>
                <a:gs pos="0">
                  <a:srgbClr val="808080"/>
                </a:gs>
                <a:gs pos="100000">
                  <a:srgbClr val="808080">
                    <a:gamma/>
                    <a:tint val="36471"/>
                    <a:invGamma/>
                  </a:srgbClr>
                </a:gs>
              </a:gsLst>
              <a:lin ang="5400000" scaled="1"/>
            </a:gradFill>
            <a:ln w="28575">
              <a:solidFill>
                <a:srgbClr val="9933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5" name="Freeform 199"/>
            <p:cNvSpPr>
              <a:spLocks noChangeAspect="1"/>
            </p:cNvSpPr>
            <p:nvPr/>
          </p:nvSpPr>
          <p:spPr bwMode="auto">
            <a:xfrm>
              <a:off x="3354"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6" name="Freeform 200"/>
            <p:cNvSpPr>
              <a:spLocks noChangeAspect="1"/>
            </p:cNvSpPr>
            <p:nvPr/>
          </p:nvSpPr>
          <p:spPr bwMode="auto">
            <a:xfrm>
              <a:off x="3358"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7" name="Freeform 201"/>
            <p:cNvSpPr>
              <a:spLocks noChangeAspect="1"/>
            </p:cNvSpPr>
            <p:nvPr/>
          </p:nvSpPr>
          <p:spPr bwMode="auto">
            <a:xfrm>
              <a:off x="3358"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8" name="Line 202"/>
            <p:cNvSpPr>
              <a:spLocks noChangeAspect="1" noChangeShapeType="1"/>
            </p:cNvSpPr>
            <p:nvPr/>
          </p:nvSpPr>
          <p:spPr bwMode="auto">
            <a:xfrm>
              <a:off x="3376" y="1712"/>
              <a:ext cx="0"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09" name="Freeform 203"/>
            <p:cNvSpPr>
              <a:spLocks noChangeAspect="1"/>
            </p:cNvSpPr>
            <p:nvPr/>
          </p:nvSpPr>
          <p:spPr bwMode="auto">
            <a:xfrm flipH="1">
              <a:off x="2230" y="184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0" name="Freeform 204"/>
            <p:cNvSpPr>
              <a:spLocks noChangeAspect="1"/>
            </p:cNvSpPr>
            <p:nvPr/>
          </p:nvSpPr>
          <p:spPr bwMode="auto">
            <a:xfrm flipH="1">
              <a:off x="2226" y="2224"/>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1" name="Freeform 205"/>
            <p:cNvSpPr>
              <a:spLocks noChangeAspect="1"/>
            </p:cNvSpPr>
            <p:nvPr/>
          </p:nvSpPr>
          <p:spPr bwMode="auto">
            <a:xfrm flipH="1">
              <a:off x="2226" y="2612"/>
              <a:ext cx="2" cy="156"/>
            </a:xfrm>
            <a:custGeom>
              <a:avLst/>
              <a:gdLst>
                <a:gd name="T0" fmla="*/ 2 w 2"/>
                <a:gd name="T1" fmla="*/ 0 h 156"/>
                <a:gd name="T2" fmla="*/ 2 w 2"/>
                <a:gd name="T3" fmla="*/ 156 h 156"/>
              </a:gdLst>
              <a:ahLst/>
              <a:cxnLst>
                <a:cxn ang="0">
                  <a:pos x="T0" y="T1"/>
                </a:cxn>
                <a:cxn ang="0">
                  <a:pos x="T2" y="T3"/>
                </a:cxn>
              </a:cxnLst>
              <a:rect l="0" t="0" r="r" b="b"/>
              <a:pathLst>
                <a:path w="2" h="156">
                  <a:moveTo>
                    <a:pt x="2" y="0"/>
                  </a:moveTo>
                  <a:cubicBezTo>
                    <a:pt x="1" y="65"/>
                    <a:pt x="0" y="130"/>
                    <a:pt x="2" y="156"/>
                  </a:cubicBezTo>
                </a:path>
              </a:pathLst>
            </a:custGeom>
            <a:noFill/>
            <a:ln w="28575" cap="flat" cmpd="sng">
              <a:solidFill>
                <a:schemeClr val="tx1"/>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2" name="Line 206"/>
            <p:cNvSpPr>
              <a:spLocks noChangeAspect="1" noChangeShapeType="1"/>
            </p:cNvSpPr>
            <p:nvPr/>
          </p:nvSpPr>
          <p:spPr bwMode="auto">
            <a:xfrm>
              <a:off x="2218" y="1712"/>
              <a:ext cx="4" cy="1112"/>
            </a:xfrm>
            <a:prstGeom prst="line">
              <a:avLst/>
            </a:prstGeom>
            <a:noFill/>
            <a:ln w="25400">
              <a:solidFill>
                <a:srgbClr val="99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13" name="Group 207"/>
            <p:cNvGrpSpPr>
              <a:grpSpLocks noChangeAspect="1"/>
            </p:cNvGrpSpPr>
            <p:nvPr/>
          </p:nvGrpSpPr>
          <p:grpSpPr bwMode="auto">
            <a:xfrm>
              <a:off x="2257" y="2482"/>
              <a:ext cx="396" cy="323"/>
              <a:chOff x="2257" y="1034"/>
              <a:chExt cx="444" cy="323"/>
            </a:xfrm>
          </p:grpSpPr>
          <p:sp>
            <p:nvSpPr>
              <p:cNvPr id="253" name="Rectangle 208"/>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54" name="Group 209"/>
              <p:cNvGrpSpPr>
                <a:grpSpLocks noChangeAspect="1"/>
              </p:cNvGrpSpPr>
              <p:nvPr/>
            </p:nvGrpSpPr>
            <p:grpSpPr bwMode="auto">
              <a:xfrm>
                <a:off x="2257" y="1303"/>
                <a:ext cx="444" cy="54"/>
                <a:chOff x="2233" y="1375"/>
                <a:chExt cx="444" cy="54"/>
              </a:xfrm>
            </p:grpSpPr>
            <p:sp>
              <p:nvSpPr>
                <p:cNvPr id="255" name="Rectangle 210"/>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6" name="Rectangle 211"/>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7" name="Rectangle 212"/>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8" name="Rectangle 213"/>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9" name="Rectangle 214"/>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0" name="Rectangle 215"/>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1" name="Rectangle 216"/>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62" name="Rectangle 217"/>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4" name="Group 218"/>
            <p:cNvGrpSpPr>
              <a:grpSpLocks noChangeAspect="1"/>
            </p:cNvGrpSpPr>
            <p:nvPr/>
          </p:nvGrpSpPr>
          <p:grpSpPr bwMode="auto">
            <a:xfrm>
              <a:off x="2257" y="2154"/>
              <a:ext cx="396" cy="323"/>
              <a:chOff x="2265" y="1586"/>
              <a:chExt cx="444" cy="323"/>
            </a:xfrm>
          </p:grpSpPr>
          <p:sp>
            <p:nvSpPr>
              <p:cNvPr id="243" name="Rectangle 219"/>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44" name="Group 220"/>
              <p:cNvGrpSpPr>
                <a:grpSpLocks noChangeAspect="1"/>
              </p:cNvGrpSpPr>
              <p:nvPr/>
            </p:nvGrpSpPr>
            <p:grpSpPr bwMode="auto">
              <a:xfrm>
                <a:off x="2265" y="1855"/>
                <a:ext cx="444" cy="54"/>
                <a:chOff x="2233" y="1375"/>
                <a:chExt cx="444" cy="54"/>
              </a:xfrm>
            </p:grpSpPr>
            <p:sp>
              <p:nvSpPr>
                <p:cNvPr id="245" name="Rectangle 221"/>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6" name="Rectangle 222"/>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7" name="Rectangle 223"/>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8" name="Rectangle 224"/>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9" name="Rectangle 225"/>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0" name="Rectangle 226"/>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1" name="Rectangle 227"/>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52" name="Rectangle 228"/>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5" name="Group 229"/>
            <p:cNvGrpSpPr>
              <a:grpSpLocks noChangeAspect="1"/>
            </p:cNvGrpSpPr>
            <p:nvPr/>
          </p:nvGrpSpPr>
          <p:grpSpPr bwMode="auto">
            <a:xfrm>
              <a:off x="2937" y="2482"/>
              <a:ext cx="396" cy="323"/>
              <a:chOff x="2257" y="1034"/>
              <a:chExt cx="444" cy="323"/>
            </a:xfrm>
          </p:grpSpPr>
          <p:sp>
            <p:nvSpPr>
              <p:cNvPr id="233" name="Rectangle 230"/>
              <p:cNvSpPr>
                <a:spLocks noChangeAspect="1" noChangeArrowheads="1"/>
              </p:cNvSpPr>
              <p:nvPr/>
            </p:nvSpPr>
            <p:spPr bwMode="auto">
              <a:xfrm flipH="1">
                <a:off x="2260" y="1034"/>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34" name="Group 231"/>
              <p:cNvGrpSpPr>
                <a:grpSpLocks noChangeAspect="1"/>
              </p:cNvGrpSpPr>
              <p:nvPr/>
            </p:nvGrpSpPr>
            <p:grpSpPr bwMode="auto">
              <a:xfrm>
                <a:off x="2257" y="1303"/>
                <a:ext cx="444" cy="54"/>
                <a:chOff x="2233" y="1375"/>
                <a:chExt cx="444" cy="54"/>
              </a:xfrm>
            </p:grpSpPr>
            <p:sp>
              <p:nvSpPr>
                <p:cNvPr id="235" name="Rectangle 232"/>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6" name="Rectangle 233"/>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7" name="Rectangle 234"/>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8" name="Rectangle 235"/>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9" name="Rectangle 236"/>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0" name="Rectangle 237"/>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1" name="Rectangle 238"/>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42" name="Rectangle 239"/>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6" name="Group 240"/>
            <p:cNvGrpSpPr>
              <a:grpSpLocks noChangeAspect="1"/>
            </p:cNvGrpSpPr>
            <p:nvPr/>
          </p:nvGrpSpPr>
          <p:grpSpPr bwMode="auto">
            <a:xfrm>
              <a:off x="2937" y="2154"/>
              <a:ext cx="396" cy="323"/>
              <a:chOff x="2265" y="1586"/>
              <a:chExt cx="444" cy="323"/>
            </a:xfrm>
          </p:grpSpPr>
          <p:sp>
            <p:nvSpPr>
              <p:cNvPr id="223" name="Rectangle 241"/>
              <p:cNvSpPr>
                <a:spLocks noChangeAspect="1" noChangeArrowheads="1"/>
              </p:cNvSpPr>
              <p:nvPr/>
            </p:nvSpPr>
            <p:spPr bwMode="auto">
              <a:xfrm flipH="1">
                <a:off x="2268" y="1586"/>
                <a:ext cx="441" cy="270"/>
              </a:xfrm>
              <a:prstGeom prst="rect">
                <a:avLst/>
              </a:prstGeom>
              <a:gradFill rotWithShape="0">
                <a:gsLst>
                  <a:gs pos="0">
                    <a:srgbClr val="CC3300"/>
                  </a:gs>
                  <a:gs pos="100000">
                    <a:srgbClr val="CC3300">
                      <a:gamma/>
                      <a:tint val="33333"/>
                      <a:invGamma/>
                    </a:srgbClr>
                  </a:gs>
                </a:gsLst>
                <a:lin ang="5400000" scaled="1"/>
              </a:gra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224" name="Group 242"/>
              <p:cNvGrpSpPr>
                <a:grpSpLocks noChangeAspect="1"/>
              </p:cNvGrpSpPr>
              <p:nvPr/>
            </p:nvGrpSpPr>
            <p:grpSpPr bwMode="auto">
              <a:xfrm>
                <a:off x="2265" y="1855"/>
                <a:ext cx="444" cy="54"/>
                <a:chOff x="2233" y="1375"/>
                <a:chExt cx="444" cy="54"/>
              </a:xfrm>
            </p:grpSpPr>
            <p:sp>
              <p:nvSpPr>
                <p:cNvPr id="225" name="Rectangle 243"/>
                <p:cNvSpPr>
                  <a:spLocks noChangeAspect="1" noChangeArrowheads="1"/>
                </p:cNvSpPr>
                <p:nvPr/>
              </p:nvSpPr>
              <p:spPr bwMode="auto">
                <a:xfrm flipH="1" flipV="1">
                  <a:off x="2233" y="1418"/>
                  <a:ext cx="442" cy="11"/>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6" name="Rectangle 244"/>
                <p:cNvSpPr>
                  <a:spLocks noChangeAspect="1" noChangeArrowheads="1"/>
                </p:cNvSpPr>
                <p:nvPr/>
              </p:nvSpPr>
              <p:spPr bwMode="auto">
                <a:xfrm flipH="1" flipV="1">
                  <a:off x="262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7" name="Rectangle 245"/>
                <p:cNvSpPr>
                  <a:spLocks noChangeAspect="1" noChangeArrowheads="1"/>
                </p:cNvSpPr>
                <p:nvPr/>
              </p:nvSpPr>
              <p:spPr bwMode="auto">
                <a:xfrm flipH="1" flipV="1">
                  <a:off x="262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8" name="Rectangle 246"/>
                <p:cNvSpPr>
                  <a:spLocks noChangeAspect="1" noChangeArrowheads="1"/>
                </p:cNvSpPr>
                <p:nvPr/>
              </p:nvSpPr>
              <p:spPr bwMode="auto">
                <a:xfrm flipH="1" flipV="1">
                  <a:off x="2428" y="1407"/>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9" name="Rectangle 247"/>
                <p:cNvSpPr>
                  <a:spLocks noChangeAspect="1" noChangeArrowheads="1"/>
                </p:cNvSpPr>
                <p:nvPr/>
              </p:nvSpPr>
              <p:spPr bwMode="auto">
                <a:xfrm flipH="1" flipV="1">
                  <a:off x="2233" y="1375"/>
                  <a:ext cx="444" cy="9"/>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0" name="Rectangle 248"/>
                <p:cNvSpPr>
                  <a:spLocks noChangeAspect="1" noChangeArrowheads="1"/>
                </p:cNvSpPr>
                <p:nvPr/>
              </p:nvSpPr>
              <p:spPr bwMode="auto">
                <a:xfrm flipH="1" flipV="1">
                  <a:off x="2428" y="1384"/>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1" name="Rectangle 249"/>
                <p:cNvSpPr>
                  <a:spLocks noChangeAspect="1" noChangeArrowheads="1"/>
                </p:cNvSpPr>
                <p:nvPr/>
              </p:nvSpPr>
              <p:spPr bwMode="auto">
                <a:xfrm flipH="1" flipV="1">
                  <a:off x="2233" y="1408"/>
                  <a:ext cx="52" cy="10"/>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32" name="Rectangle 250"/>
                <p:cNvSpPr>
                  <a:spLocks noChangeAspect="1" noChangeArrowheads="1"/>
                </p:cNvSpPr>
                <p:nvPr/>
              </p:nvSpPr>
              <p:spPr bwMode="auto">
                <a:xfrm flipH="1" flipV="1">
                  <a:off x="2233" y="1385"/>
                  <a:ext cx="52" cy="23"/>
                </a:xfrm>
                <a:prstGeom prst="rect">
                  <a:avLst/>
                </a:prstGeom>
                <a:solidFill>
                  <a:srgbClr val="FFCC99"/>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grpSp>
          <p:nvGrpSpPr>
            <p:cNvPr id="217" name="Group 251"/>
            <p:cNvGrpSpPr>
              <a:grpSpLocks noChangeAspect="1"/>
            </p:cNvGrpSpPr>
            <p:nvPr/>
          </p:nvGrpSpPr>
          <p:grpSpPr bwMode="auto">
            <a:xfrm>
              <a:off x="2662" y="2366"/>
              <a:ext cx="275" cy="442"/>
              <a:chOff x="2662" y="2366"/>
              <a:chExt cx="275" cy="442"/>
            </a:xfrm>
          </p:grpSpPr>
          <p:sp>
            <p:nvSpPr>
              <p:cNvPr id="218" name="Rectangle 252"/>
              <p:cNvSpPr>
                <a:spLocks noChangeAspect="1" noChangeArrowheads="1"/>
              </p:cNvSpPr>
              <p:nvPr/>
            </p:nvSpPr>
            <p:spPr bwMode="auto">
              <a:xfrm>
                <a:off x="2680" y="2416"/>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19" name="Rectangle 253"/>
              <p:cNvSpPr>
                <a:spLocks noChangeAspect="1" noChangeArrowheads="1"/>
              </p:cNvSpPr>
              <p:nvPr/>
            </p:nvSpPr>
            <p:spPr bwMode="auto">
              <a:xfrm>
                <a:off x="2688" y="2568"/>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0" name="Rectangle 254"/>
              <p:cNvSpPr>
                <a:spLocks noChangeAspect="1" noChangeArrowheads="1"/>
              </p:cNvSpPr>
              <p:nvPr/>
            </p:nvSpPr>
            <p:spPr bwMode="auto">
              <a:xfrm>
                <a:off x="2688" y="2744"/>
                <a:ext cx="224" cy="40"/>
              </a:xfrm>
              <a:prstGeom prst="rect">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1" name="Rectangle 255"/>
              <p:cNvSpPr>
                <a:spLocks noChangeAspect="1" noChangeArrowheads="1"/>
              </p:cNvSpPr>
              <p:nvPr/>
            </p:nvSpPr>
            <p:spPr bwMode="auto">
              <a:xfrm rot="5400000" flipH="1" flipV="1">
                <a:off x="245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222" name="Rectangle 256"/>
              <p:cNvSpPr>
                <a:spLocks noChangeAspect="1" noChangeArrowheads="1"/>
              </p:cNvSpPr>
              <p:nvPr/>
            </p:nvSpPr>
            <p:spPr bwMode="auto">
              <a:xfrm rot="5400000" flipH="1" flipV="1">
                <a:off x="2699" y="2569"/>
                <a:ext cx="442" cy="35"/>
              </a:xfrm>
              <a:prstGeom prst="rect">
                <a:avLst/>
              </a:prstGeom>
              <a:solidFill>
                <a:srgbClr val="FFFF00"/>
              </a:solidFill>
              <a:ln w="63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grpSp>
      <p:sp>
        <p:nvSpPr>
          <p:cNvPr id="263" name="textruta 5"/>
          <p:cNvSpPr txBox="1"/>
          <p:nvPr/>
        </p:nvSpPr>
        <p:spPr>
          <a:xfrm>
            <a:off x="7098652" y="119324"/>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24</a:t>
            </a:fld>
            <a:endParaRPr lang="fi-FI" sz="1400" dirty="0">
              <a:solidFill>
                <a:schemeClr val="tx2"/>
              </a:solidFill>
            </a:endParaRPr>
          </a:p>
        </p:txBody>
      </p:sp>
    </p:spTree>
    <p:extLst>
      <p:ext uri="{BB962C8B-B14F-4D97-AF65-F5344CB8AC3E}">
        <p14:creationId xmlns:p14="http://schemas.microsoft.com/office/powerpoint/2010/main" val="31017513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smtClean="0"/>
              <a:t>Kuormanvarmistus </a:t>
            </a:r>
            <a:r>
              <a:rPr lang="fi-FI" sz="3600" dirty="0"/>
              <a:t>meritiekuljetuksissa</a:t>
            </a:r>
            <a:r>
              <a:rPr lang="en-US" dirty="0" smtClean="0"/>
              <a:t/>
            </a:r>
            <a:br>
              <a:rPr lang="en-US" dirty="0" smtClean="0"/>
            </a:br>
            <a:r>
              <a:rPr lang="fi-FI" sz="2800" b="1" dirty="0"/>
              <a:t>Kuormanvarmistus eri suunnissa – </a:t>
            </a:r>
            <a:r>
              <a:rPr lang="fi-FI" sz="2800" b="1" dirty="0" smtClean="0"/>
              <a:t>poikittaissuunta</a:t>
            </a:r>
            <a:endParaRPr lang="en-US" sz="2800" b="1" dirty="0" smtClean="0">
              <a:solidFill>
                <a:schemeClr val="tx2"/>
              </a:solidFill>
            </a:endParaRPr>
          </a:p>
        </p:txBody>
      </p:sp>
      <p:sp>
        <p:nvSpPr>
          <p:cNvPr id="13" name="Platshållare för innehåll 1"/>
          <p:cNvSpPr>
            <a:spLocks noGrp="1"/>
          </p:cNvSpPr>
          <p:nvPr>
            <p:ph idx="1"/>
          </p:nvPr>
        </p:nvSpPr>
        <p:spPr>
          <a:xfrm>
            <a:off x="457200" y="1600201"/>
            <a:ext cx="7787208" cy="460647"/>
          </a:xfrm>
        </p:spPr>
        <p:txBody>
          <a:bodyPr>
            <a:normAutofit fontScale="70000" lnSpcReduction="20000"/>
          </a:bodyPr>
          <a:lstStyle/>
          <a:p>
            <a:pPr marL="0" indent="0">
              <a:buNone/>
            </a:pPr>
            <a:r>
              <a:rPr lang="fi-FI" sz="2400" smtClean="0"/>
              <a:t>Esimerkkejä tuennalla poikittaissuuntaan tehdyistä kuorman varmistuksista </a:t>
            </a:r>
            <a:endParaRPr lang="fi-FI" sz="2400"/>
          </a:p>
        </p:txBody>
      </p:sp>
      <p:pic>
        <p:nvPicPr>
          <p:cNvPr id="5" name="Picture 5"/>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2341" y="2060848"/>
            <a:ext cx="2553893" cy="2004461"/>
          </a:xfrm>
          <a:prstGeom prst="rect">
            <a:avLst/>
          </a:prstGeom>
          <a:noFill/>
          <a:ln w="9525" algn="ctr">
            <a:solidFill>
              <a:srgbClr val="000080"/>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1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46701" y="2060850"/>
            <a:ext cx="2341723" cy="2004460"/>
          </a:xfrm>
          <a:prstGeom prst="rect">
            <a:avLst/>
          </a:prstGeom>
          <a:noFill/>
          <a:ln w="9525" algn="ctr">
            <a:solidFill>
              <a:srgbClr val="000099"/>
            </a:solidFill>
            <a:miter lim="800000"/>
            <a:headEnd/>
            <a:tailEnd/>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2" descr="SAPA Containe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65430" y="4149080"/>
            <a:ext cx="2243678" cy="1915111"/>
          </a:xfrm>
          <a:prstGeom prst="rect">
            <a:avLst/>
          </a:prstGeom>
          <a:noFill/>
          <a:ln w="952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3" descr="AUT1080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707904" y="4149080"/>
            <a:ext cx="2553893" cy="1915111"/>
          </a:xfrm>
          <a:prstGeom prst="rect">
            <a:avLst/>
          </a:prstGeom>
          <a:noFill/>
          <a:ln w="9525">
            <a:solidFill>
              <a:srgbClr val="000080"/>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2" descr="%2531_multipart%253F12_DSC_0020"/>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l="10425" r="7034"/>
          <a:stretch/>
        </p:blipFill>
        <p:spPr bwMode="auto">
          <a:xfrm>
            <a:off x="3450653" y="2060850"/>
            <a:ext cx="2485787" cy="2004459"/>
          </a:xfrm>
          <a:prstGeom prst="rect">
            <a:avLst/>
          </a:prstGeom>
          <a:noFill/>
          <a:ln w="9525">
            <a:solidFill>
              <a:srgbClr val="333399"/>
            </a:solidFill>
            <a:miter lim="800000"/>
            <a:headEnd/>
            <a:tailEnd/>
          </a:ln>
          <a:extLst>
            <a:ext uri="{909E8E84-426E-40DD-AFC4-6F175D3DCCD1}">
              <a14:hiddenFill xmlns:a14="http://schemas.microsoft.com/office/drawing/2010/main">
                <a:solidFill>
                  <a:srgbClr val="FFFFFF"/>
                </a:solidFill>
              </a14:hiddenFill>
            </a:ext>
          </a:extLst>
        </p:spPr>
      </p:pic>
      <p:pic>
        <p:nvPicPr>
          <p:cNvPr id="9" name="Picture 3" descr="IMGP296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588224" y="4149080"/>
            <a:ext cx="1402206" cy="1868889"/>
          </a:xfrm>
          <a:prstGeom prst="rect">
            <a:avLst/>
          </a:prstGeom>
          <a:noFill/>
          <a:ln>
            <a:solidFill>
              <a:schemeClr val="tx2"/>
            </a:solidFill>
          </a:ln>
          <a:extLst>
            <a:ext uri="{909E8E84-426E-40DD-AFC4-6F175D3DCCD1}">
              <a14:hiddenFill xmlns:a14="http://schemas.microsoft.com/office/drawing/2010/main">
                <a:solidFill>
                  <a:srgbClr val="FFFFFF"/>
                </a:solidFill>
              </a14:hiddenFill>
            </a:ext>
          </a:extLst>
        </p:spPr>
      </p:pic>
      <p:sp>
        <p:nvSpPr>
          <p:cNvPr id="14" name="textruta 5"/>
          <p:cNvSpPr txBox="1"/>
          <p:nvPr/>
        </p:nvSpPr>
        <p:spPr>
          <a:xfrm>
            <a:off x="7038085" y="157826"/>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25</a:t>
            </a:fld>
            <a:endParaRPr lang="fi-FI" sz="1400" dirty="0">
              <a:solidFill>
                <a:schemeClr val="tx2"/>
              </a:solidFill>
            </a:endParaRPr>
          </a:p>
        </p:txBody>
      </p:sp>
    </p:spTree>
    <p:extLst>
      <p:ext uri="{BB962C8B-B14F-4D97-AF65-F5344CB8AC3E}">
        <p14:creationId xmlns:p14="http://schemas.microsoft.com/office/powerpoint/2010/main" val="205604608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72000" y="1556792"/>
            <a:ext cx="2808312" cy="2114183"/>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Tvärrand smal"/>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868144" y="3717032"/>
            <a:ext cx="2448272" cy="2226492"/>
          </a:xfrm>
          <a:prstGeom prst="rect">
            <a:avLst/>
          </a:prstGeom>
          <a:noFill/>
          <a:ln w="19050" cap="flat" cmpd="sng">
            <a:noFill/>
            <a:prstDash val="solid"/>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Platshållare för innehåll 1"/>
          <p:cNvSpPr>
            <a:spLocks noGrp="1"/>
          </p:cNvSpPr>
          <p:nvPr>
            <p:ph idx="1"/>
          </p:nvPr>
        </p:nvSpPr>
        <p:spPr>
          <a:xfrm>
            <a:off x="457200" y="1600200"/>
            <a:ext cx="3814763" cy="4525963"/>
          </a:xfrm>
        </p:spPr>
        <p:txBody>
          <a:bodyPr>
            <a:normAutofit fontScale="92500" lnSpcReduction="20000"/>
          </a:bodyPr>
          <a:lstStyle/>
          <a:p>
            <a:pPr marL="0" indent="0">
              <a:buNone/>
            </a:pPr>
            <a:r>
              <a:rPr lang="fi-FI" sz="2400" dirty="0" smtClean="0"/>
              <a:t>Käytä ahtaussäkkejä poikittaissuunnan kuormanvarmistuksessa </a:t>
            </a:r>
          </a:p>
          <a:p>
            <a:r>
              <a:rPr lang="fi-FI" sz="2000" dirty="0" smtClean="0"/>
              <a:t>Vain niissä rahdinkuljetusyksiköissä, joissa on lujat sivuseinät </a:t>
            </a:r>
          </a:p>
          <a:p>
            <a:pPr marL="0" indent="0">
              <a:buNone/>
            </a:pPr>
            <a:endParaRPr lang="fi-FI" sz="2000" dirty="0" smtClean="0"/>
          </a:p>
          <a:p>
            <a:pPr marL="0" indent="0">
              <a:buNone/>
            </a:pPr>
            <a:r>
              <a:rPr lang="fi-FI" sz="2000" dirty="0" smtClean="0"/>
              <a:t>Ahtaussäkin etuja:</a:t>
            </a:r>
          </a:p>
          <a:p>
            <a:r>
              <a:rPr lang="fi-FI" sz="2000" dirty="0" smtClean="0"/>
              <a:t>Muotoutuvat hyvin kuorman mukaan </a:t>
            </a:r>
          </a:p>
          <a:p>
            <a:r>
              <a:rPr lang="fi-FI" sz="2000" dirty="0" smtClean="0"/>
              <a:t>Muodostavat tiiviin kuorman</a:t>
            </a:r>
          </a:p>
          <a:p>
            <a:pPr marL="0" indent="0">
              <a:buNone/>
            </a:pPr>
            <a:endParaRPr lang="fi-FI" sz="2000" dirty="0" smtClean="0"/>
          </a:p>
          <a:p>
            <a:pPr marL="0" indent="0">
              <a:buNone/>
            </a:pPr>
            <a:r>
              <a:rPr lang="fi-FI" sz="2000" i="1" dirty="0" smtClean="0"/>
              <a:t>Huom</a:t>
            </a:r>
            <a:r>
              <a:rPr lang="fi-FI" sz="2000" i="1" dirty="0"/>
              <a:t>.</a:t>
            </a:r>
            <a:endParaRPr lang="fi-FI" sz="2000" i="1" dirty="0" smtClean="0"/>
          </a:p>
          <a:p>
            <a:r>
              <a:rPr lang="fi-FI" sz="2000" dirty="0" smtClean="0"/>
              <a:t>Suojaa ahtaussäkki teräviltä reunoilta </a:t>
            </a:r>
          </a:p>
          <a:p>
            <a:pPr marL="0" indent="0">
              <a:buNone/>
            </a:pPr>
            <a:endParaRPr lang="fi-FI" sz="2400" dirty="0"/>
          </a:p>
        </p:txBody>
      </p:sp>
      <p:sp>
        <p:nvSpPr>
          <p:cNvPr id="10" name="Otsikko 1"/>
          <p:cNvSpPr>
            <a:spLocks noGrp="1"/>
          </p:cNvSpPr>
          <p:nvPr>
            <p:ph type="title"/>
          </p:nvPr>
        </p:nvSpPr>
        <p:spPr>
          <a:xfrm>
            <a:off x="457200" y="533400"/>
            <a:ext cx="8229600" cy="990600"/>
          </a:xfrm>
        </p:spPr>
        <p:txBody>
          <a:bodyPr>
            <a:normAutofit fontScale="90000"/>
          </a:bodyPr>
          <a:lstStyle/>
          <a:p>
            <a:r>
              <a:rPr lang="fi-FI" sz="3600" dirty="0" smtClean="0"/>
              <a:t>Kuormanvarmistus merikuljetuksissa </a:t>
            </a:r>
            <a:r>
              <a:rPr lang="fi-FI" sz="2800" b="1" dirty="0" smtClean="0"/>
              <a:t>Kuormanvarmistus </a:t>
            </a:r>
            <a:r>
              <a:rPr lang="fi-FI" sz="2800" b="1" dirty="0"/>
              <a:t>eri suunnissa – </a:t>
            </a:r>
            <a:r>
              <a:rPr lang="fi-FI" sz="2800" b="1" dirty="0" smtClean="0"/>
              <a:t>poikittaissuunta </a:t>
            </a:r>
            <a:endParaRPr lang="en-US" sz="2800" b="1" dirty="0" smtClean="0">
              <a:solidFill>
                <a:schemeClr val="tx2"/>
              </a:solidFill>
            </a:endParaRPr>
          </a:p>
        </p:txBody>
      </p:sp>
      <p:sp>
        <p:nvSpPr>
          <p:cNvPr id="8" name="textruta 5"/>
          <p:cNvSpPr txBox="1"/>
          <p:nvPr/>
        </p:nvSpPr>
        <p:spPr>
          <a:xfrm>
            <a:off x="7072216" y="148200"/>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26</a:t>
            </a:fld>
            <a:endParaRPr lang="fi-FI" sz="1400" dirty="0">
              <a:solidFill>
                <a:schemeClr val="tx2"/>
              </a:solidFill>
            </a:endParaRPr>
          </a:p>
        </p:txBody>
      </p:sp>
    </p:spTree>
    <p:extLst>
      <p:ext uri="{BB962C8B-B14F-4D97-AF65-F5344CB8AC3E}">
        <p14:creationId xmlns:p14="http://schemas.microsoft.com/office/powerpoint/2010/main" val="426571740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a:xfrm>
            <a:off x="518864" y="609600"/>
            <a:ext cx="8229600" cy="990600"/>
          </a:xfrm>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a:t>Kuormanvarmistus eri suunnissa – </a:t>
            </a:r>
            <a:r>
              <a:rPr lang="fi-FI" sz="2800" b="1" dirty="0" smtClean="0"/>
              <a:t>poikittaissuunta</a:t>
            </a:r>
            <a:endParaRPr lang="en-US" sz="2800" b="1" dirty="0" smtClean="0">
              <a:solidFill>
                <a:schemeClr val="tx2"/>
              </a:solidFill>
            </a:endParaRPr>
          </a:p>
        </p:txBody>
      </p:sp>
      <p:sp>
        <p:nvSpPr>
          <p:cNvPr id="5" name="Platshållare för innehåll 1"/>
          <p:cNvSpPr txBox="1">
            <a:spLocks/>
          </p:cNvSpPr>
          <p:nvPr/>
        </p:nvSpPr>
        <p:spPr bwMode="auto">
          <a:xfrm>
            <a:off x="457200" y="1600200"/>
            <a:ext cx="381476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fi-FI" sz="2400" dirty="0" smtClean="0"/>
              <a:t>Jos mahdollista, käytä sidontaa tuennan yhteydessä. </a:t>
            </a:r>
          </a:p>
          <a:p>
            <a:pPr marL="0" indent="0">
              <a:buNone/>
            </a:pPr>
            <a:endParaRPr lang="fi-FI" sz="2400" dirty="0" smtClean="0"/>
          </a:p>
          <a:p>
            <a:pPr marL="0" indent="0">
              <a:buNone/>
            </a:pPr>
            <a:r>
              <a:rPr lang="fi-FI" sz="2400" dirty="0" smtClean="0"/>
              <a:t>Sidontamenetelmiä:</a:t>
            </a:r>
          </a:p>
          <a:p>
            <a:r>
              <a:rPr lang="fi-FI" sz="2000" dirty="0" smtClean="0"/>
              <a:t>Ylitsesidonta</a:t>
            </a:r>
          </a:p>
          <a:p>
            <a:r>
              <a:rPr lang="fi-FI" sz="2000" dirty="0" smtClean="0"/>
              <a:t>Silmukkasidonta</a:t>
            </a:r>
          </a:p>
          <a:p>
            <a:r>
              <a:rPr lang="fi-FI" sz="2000" dirty="0" smtClean="0"/>
              <a:t>Suora/ristikkäissidonta</a:t>
            </a:r>
            <a:endParaRPr lang="fi-FI" sz="2000" dirty="0"/>
          </a:p>
        </p:txBody>
      </p:sp>
      <p:pic>
        <p:nvPicPr>
          <p:cNvPr id="9"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108200" y="4005064"/>
            <a:ext cx="2640264" cy="198048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5" descr="DSC0024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156176" y="1600200"/>
            <a:ext cx="2592288" cy="1944216"/>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Grp="1" noChangeAspect="1" noChangeArrowheads="1"/>
          </p:cNvPicPr>
          <p:nvPr>
            <p:ph sz="half" idx="1"/>
          </p:nvPr>
        </p:nvPicPr>
        <p:blipFill>
          <a:blip r:embed="rId5" cstate="email">
            <a:extLst>
              <a:ext uri="{28A0092B-C50C-407E-A947-70E740481C1C}">
                <a14:useLocalDpi xmlns:a14="http://schemas.microsoft.com/office/drawing/2010/main"/>
              </a:ext>
            </a:extLst>
          </a:blip>
          <a:srcRect/>
          <a:stretch>
            <a:fillRect/>
          </a:stretch>
        </p:blipFill>
        <p:spPr bwMode="auto">
          <a:xfrm>
            <a:off x="4376878" y="2924944"/>
            <a:ext cx="2571386" cy="1709291"/>
          </a:xfr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ruta 5"/>
          <p:cNvSpPr txBox="1"/>
          <p:nvPr/>
        </p:nvSpPr>
        <p:spPr>
          <a:xfrm>
            <a:off x="7020272" y="157825"/>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27</a:t>
            </a:fld>
            <a:endParaRPr lang="fi-FI" sz="1400" dirty="0">
              <a:solidFill>
                <a:schemeClr val="tx2"/>
              </a:solidFill>
            </a:endParaRPr>
          </a:p>
        </p:txBody>
      </p:sp>
    </p:spTree>
    <p:extLst>
      <p:ext uri="{BB962C8B-B14F-4D97-AF65-F5344CB8AC3E}">
        <p14:creationId xmlns:p14="http://schemas.microsoft.com/office/powerpoint/2010/main" val="35001296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latshållare för innehåll 1"/>
          <p:cNvSpPr>
            <a:spLocks noGrp="1"/>
          </p:cNvSpPr>
          <p:nvPr>
            <p:ph idx="1"/>
          </p:nvPr>
        </p:nvSpPr>
        <p:spPr>
          <a:xfrm>
            <a:off x="457200" y="1600200"/>
            <a:ext cx="4258816" cy="4525963"/>
          </a:xfrm>
        </p:spPr>
        <p:txBody>
          <a:bodyPr/>
          <a:lstStyle/>
          <a:p>
            <a:pPr marL="0" indent="0">
              <a:buNone/>
            </a:pPr>
            <a:r>
              <a:rPr lang="fi-FI" dirty="0" smtClean="0"/>
              <a:t>Kuorman takapääty rahdinkuljetusyksikössä on varmistettava: </a:t>
            </a:r>
            <a:endParaRPr lang="fi-FI" sz="2400" dirty="0" smtClean="0"/>
          </a:p>
          <a:p>
            <a:pPr>
              <a:buFontTx/>
              <a:buChar char="-"/>
            </a:pPr>
            <a:r>
              <a:rPr lang="fi-FI" sz="2000" dirty="0" smtClean="0"/>
              <a:t>Puulistoilla tai</a:t>
            </a:r>
          </a:p>
          <a:p>
            <a:pPr>
              <a:buFontTx/>
              <a:buChar char="-"/>
            </a:pPr>
            <a:r>
              <a:rPr lang="fi-FI" sz="2000" dirty="0" smtClean="0"/>
              <a:t>Levyillä tai</a:t>
            </a:r>
          </a:p>
          <a:p>
            <a:pPr>
              <a:buFontTx/>
              <a:buChar char="-"/>
            </a:pPr>
            <a:r>
              <a:rPr lang="fi-FI" sz="2000" dirty="0" smtClean="0"/>
              <a:t>Tyhjillä lavoilla</a:t>
            </a:r>
          </a:p>
          <a:p>
            <a:pPr marL="0" indent="0">
              <a:buNone/>
            </a:pPr>
            <a:r>
              <a:rPr lang="fi-FI" sz="2000" b="1" i="1" dirty="0" smtClean="0"/>
              <a:t>Huom</a:t>
            </a:r>
            <a:r>
              <a:rPr lang="fi-FI" sz="2000" b="1" i="1" dirty="0"/>
              <a:t>.</a:t>
            </a:r>
            <a:r>
              <a:rPr lang="fi-FI" sz="2000" dirty="0" smtClean="0"/>
              <a:t> – Huonosti varmistettu rahdinkuljetusyksikön takapääty voi olla kohtalokas! </a:t>
            </a:r>
            <a:endParaRPr lang="fi-FI" sz="2000" dirty="0"/>
          </a:p>
        </p:txBody>
      </p:sp>
      <p:pic>
        <p:nvPicPr>
          <p:cNvPr id="8" name="Picture 2"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620271" y="3717032"/>
            <a:ext cx="2251775" cy="1688952"/>
          </a:xfrm>
          <a:prstGeom prst="rect">
            <a:avLst/>
          </a:prstGeom>
          <a:noFill/>
          <a:ln w="19050">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descr="IMGP436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647410" y="1627282"/>
            <a:ext cx="2197499" cy="16478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11" name="Picture 2"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449309" y="4773980"/>
            <a:ext cx="1671636" cy="1264007"/>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4"/>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2462959" y="4784263"/>
            <a:ext cx="1800200" cy="1253724"/>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MVC-010F"/>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4394785" y="2436511"/>
            <a:ext cx="2160240" cy="162018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13" name="Otsikko 1"/>
          <p:cNvSpPr>
            <a:spLocks noGrp="1"/>
          </p:cNvSpPr>
          <p:nvPr>
            <p:ph type="title"/>
          </p:nvPr>
        </p:nvSpPr>
        <p:spPr>
          <a:xfrm>
            <a:off x="457200" y="533400"/>
            <a:ext cx="8229600" cy="990600"/>
          </a:xfrm>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a:t>Kuormanvarmistus eri suunnissa – </a:t>
            </a:r>
            <a:r>
              <a:rPr lang="fi-FI" sz="2800" b="1" dirty="0" smtClean="0"/>
              <a:t>takapääty</a:t>
            </a:r>
            <a:endParaRPr lang="en-US" sz="2800" b="1" dirty="0" smtClean="0">
              <a:solidFill>
                <a:schemeClr val="tx2"/>
              </a:solidFill>
            </a:endParaRPr>
          </a:p>
        </p:txBody>
      </p:sp>
      <p:sp>
        <p:nvSpPr>
          <p:cNvPr id="14" name="textruta 5"/>
          <p:cNvSpPr txBox="1"/>
          <p:nvPr/>
        </p:nvSpPr>
        <p:spPr>
          <a:xfrm>
            <a:off x="7092280" y="174036"/>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28</a:t>
            </a:fld>
            <a:endParaRPr lang="fi-FI" sz="1400" dirty="0">
              <a:solidFill>
                <a:schemeClr val="tx2"/>
              </a:solidFill>
            </a:endParaRPr>
          </a:p>
        </p:txBody>
      </p:sp>
    </p:spTree>
    <p:extLst>
      <p:ext uri="{BB962C8B-B14F-4D97-AF65-F5344CB8AC3E}">
        <p14:creationId xmlns:p14="http://schemas.microsoft.com/office/powerpoint/2010/main" val="37166870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ntainerlastning mönster för diam 1000mm 001"/>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03365" y="4221088"/>
            <a:ext cx="2304705" cy="1728260"/>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516216" y="3198172"/>
            <a:ext cx="2318680" cy="1728260"/>
          </a:xfrm>
          <a:prstGeom prst="rect">
            <a:avLst/>
          </a:prstGeom>
          <a:noFill/>
          <a:ln w="9525">
            <a:noFill/>
            <a:miter lim="800000"/>
            <a:headEnd/>
            <a:tailEnd/>
          </a:ln>
          <a:effectLst/>
          <a:extLst>
            <a:ext uri="{909E8E84-426E-40DD-AFC4-6F175D3DCCD1}">
              <a14:hiddenFill xmlns:a14="http://schemas.microsoft.com/office/drawing/2010/main">
                <a:solidFill>
                  <a:srgbClr val="00CC99"/>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Platshållare för innehåll 1"/>
          <p:cNvSpPr>
            <a:spLocks noGrp="1"/>
          </p:cNvSpPr>
          <p:nvPr>
            <p:ph idx="1"/>
          </p:nvPr>
        </p:nvSpPr>
        <p:spPr>
          <a:xfrm>
            <a:off x="457200" y="1600200"/>
            <a:ext cx="4258816" cy="4525963"/>
          </a:xfrm>
        </p:spPr>
        <p:txBody>
          <a:bodyPr/>
          <a:lstStyle/>
          <a:p>
            <a:pPr marL="0" indent="0">
              <a:buNone/>
            </a:pPr>
            <a:r>
              <a:rPr lang="fi-FI" b="1" i="1" dirty="0" smtClean="0"/>
              <a:t>Huom.</a:t>
            </a:r>
            <a:r>
              <a:rPr lang="fi-FI" sz="2400" dirty="0" smtClean="0"/>
              <a:t> – </a:t>
            </a:r>
            <a:r>
              <a:rPr lang="fi-FI" dirty="0" smtClean="0"/>
              <a:t>Älä käytä ahtaussäkkejä suoraan vasten kontin ovia! </a:t>
            </a:r>
            <a:endParaRPr lang="fi-FI" sz="2400" dirty="0" smtClean="0"/>
          </a:p>
          <a:p>
            <a:pPr>
              <a:buFontTx/>
              <a:buChar char="-"/>
            </a:pPr>
            <a:r>
              <a:rPr lang="fi-FI" sz="2000" dirty="0" smtClean="0"/>
              <a:t>Käytä puulistoja tai</a:t>
            </a:r>
          </a:p>
          <a:p>
            <a:pPr>
              <a:buFontTx/>
              <a:buChar char="-"/>
            </a:pPr>
            <a:r>
              <a:rPr lang="fi-FI" sz="2000" dirty="0" smtClean="0"/>
              <a:t>Sijoita ahtaussäkit viimeisen ja viimeistä edellisen kuormayksikön väliin </a:t>
            </a:r>
          </a:p>
          <a:p>
            <a:pPr marL="0" indent="0">
              <a:buNone/>
            </a:pPr>
            <a:endParaRPr lang="fi-FI" sz="2400" dirty="0"/>
          </a:p>
        </p:txBody>
      </p:sp>
      <p:pic>
        <p:nvPicPr>
          <p:cNvPr id="10" name="Picture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662013" y="1772816"/>
            <a:ext cx="2009027" cy="1800199"/>
          </a:xfrm>
          <a:prstGeom prst="rect">
            <a:avLst/>
          </a:prstGeom>
          <a:noFill/>
          <a:ln w="25400">
            <a:noFill/>
            <a:miter lim="800000"/>
            <a:headEnd/>
            <a:tailEnd/>
          </a:ln>
          <a:extLst>
            <a:ext uri="{909E8E84-426E-40DD-AFC4-6F175D3DCCD1}">
              <a14:hiddenFill xmlns:a14="http://schemas.microsoft.com/office/drawing/2010/main">
                <a:solidFill>
                  <a:srgbClr val="FFFFFF"/>
                </a:solidFill>
              </a14:hiddenFill>
            </a:ext>
          </a:extLst>
        </p:spPr>
      </p:pic>
      <p:sp>
        <p:nvSpPr>
          <p:cNvPr id="14" name="Freeform 4"/>
          <p:cNvSpPr>
            <a:spLocks noChangeAspect="1"/>
          </p:cNvSpPr>
          <p:nvPr/>
        </p:nvSpPr>
        <p:spPr bwMode="auto">
          <a:xfrm>
            <a:off x="4619956" y="1628801"/>
            <a:ext cx="1929358" cy="1733949"/>
          </a:xfrm>
          <a:custGeom>
            <a:avLst/>
            <a:gdLst>
              <a:gd name="T0" fmla="*/ 1152 w 1802"/>
              <a:gd name="T1" fmla="*/ 369 h 1620"/>
              <a:gd name="T2" fmla="*/ 1391 w 1802"/>
              <a:gd name="T3" fmla="*/ 207 h 1620"/>
              <a:gd name="T4" fmla="*/ 1518 w 1802"/>
              <a:gd name="T5" fmla="*/ 189 h 1620"/>
              <a:gd name="T6" fmla="*/ 1647 w 1802"/>
              <a:gd name="T7" fmla="*/ 273 h 1620"/>
              <a:gd name="T8" fmla="*/ 1653 w 1802"/>
              <a:gd name="T9" fmla="*/ 363 h 1620"/>
              <a:gd name="T10" fmla="*/ 1443 w 1802"/>
              <a:gd name="T11" fmla="*/ 498 h 1620"/>
              <a:gd name="T12" fmla="*/ 1254 w 1802"/>
              <a:gd name="T13" fmla="*/ 664 h 1620"/>
              <a:gd name="T14" fmla="*/ 1089 w 1802"/>
              <a:gd name="T15" fmla="*/ 837 h 1620"/>
              <a:gd name="T16" fmla="*/ 1017 w 1802"/>
              <a:gd name="T17" fmla="*/ 927 h 1620"/>
              <a:gd name="T18" fmla="*/ 1200 w 1802"/>
              <a:gd name="T19" fmla="*/ 1119 h 1620"/>
              <a:gd name="T20" fmla="*/ 1455 w 1802"/>
              <a:gd name="T21" fmla="*/ 1299 h 1620"/>
              <a:gd name="T22" fmla="*/ 1776 w 1802"/>
              <a:gd name="T23" fmla="*/ 1311 h 1620"/>
              <a:gd name="T24" fmla="*/ 1776 w 1802"/>
              <a:gd name="T25" fmla="*/ 1368 h 1620"/>
              <a:gd name="T26" fmla="*/ 1671 w 1802"/>
              <a:gd name="T27" fmla="*/ 1536 h 1620"/>
              <a:gd name="T28" fmla="*/ 1482 w 1802"/>
              <a:gd name="T29" fmla="*/ 1611 h 1620"/>
              <a:gd name="T30" fmla="*/ 1227 w 1802"/>
              <a:gd name="T31" fmla="*/ 1503 h 1620"/>
              <a:gd name="T32" fmla="*/ 998 w 1802"/>
              <a:gd name="T33" fmla="*/ 1304 h 1620"/>
              <a:gd name="T34" fmla="*/ 873 w 1802"/>
              <a:gd name="T35" fmla="*/ 1170 h 1620"/>
              <a:gd name="T36" fmla="*/ 825 w 1802"/>
              <a:gd name="T37" fmla="*/ 1140 h 1620"/>
              <a:gd name="T38" fmla="*/ 585 w 1802"/>
              <a:gd name="T39" fmla="*/ 1422 h 1620"/>
              <a:gd name="T40" fmla="*/ 315 w 1802"/>
              <a:gd name="T41" fmla="*/ 1614 h 1620"/>
              <a:gd name="T42" fmla="*/ 66 w 1802"/>
              <a:gd name="T43" fmla="*/ 1491 h 1620"/>
              <a:gd name="T44" fmla="*/ 102 w 1802"/>
              <a:gd name="T45" fmla="*/ 1405 h 1620"/>
              <a:gd name="T46" fmla="*/ 348 w 1802"/>
              <a:gd name="T47" fmla="*/ 1287 h 1620"/>
              <a:gd name="T48" fmla="*/ 588 w 1802"/>
              <a:gd name="T49" fmla="*/ 1032 h 1620"/>
              <a:gd name="T50" fmla="*/ 666 w 1802"/>
              <a:gd name="T51" fmla="*/ 945 h 1620"/>
              <a:gd name="T52" fmla="*/ 501 w 1802"/>
              <a:gd name="T53" fmla="*/ 738 h 1620"/>
              <a:gd name="T54" fmla="*/ 321 w 1802"/>
              <a:gd name="T55" fmla="*/ 471 h 1620"/>
              <a:gd name="T56" fmla="*/ 279 w 1802"/>
              <a:gd name="T57" fmla="*/ 219 h 1620"/>
              <a:gd name="T58" fmla="*/ 411 w 1802"/>
              <a:gd name="T59" fmla="*/ 27 h 1620"/>
              <a:gd name="T60" fmla="*/ 462 w 1802"/>
              <a:gd name="T61" fmla="*/ 48 h 1620"/>
              <a:gd name="T62" fmla="*/ 564 w 1802"/>
              <a:gd name="T63" fmla="*/ 321 h 1620"/>
              <a:gd name="T64" fmla="*/ 753 w 1802"/>
              <a:gd name="T65" fmla="*/ 636 h 1620"/>
              <a:gd name="T66" fmla="*/ 813 w 1802"/>
              <a:gd name="T67" fmla="*/ 714 h 1620"/>
              <a:gd name="T68" fmla="*/ 912 w 1802"/>
              <a:gd name="T69" fmla="*/ 630 h 1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802" h="1620">
                <a:moveTo>
                  <a:pt x="1023" y="498"/>
                </a:moveTo>
                <a:cubicBezTo>
                  <a:pt x="1063" y="457"/>
                  <a:pt x="1111" y="407"/>
                  <a:pt x="1152" y="369"/>
                </a:cubicBezTo>
                <a:cubicBezTo>
                  <a:pt x="1193" y="331"/>
                  <a:pt x="1229" y="297"/>
                  <a:pt x="1269" y="270"/>
                </a:cubicBezTo>
                <a:cubicBezTo>
                  <a:pt x="1309" y="243"/>
                  <a:pt x="1360" y="220"/>
                  <a:pt x="1391" y="207"/>
                </a:cubicBezTo>
                <a:cubicBezTo>
                  <a:pt x="1422" y="194"/>
                  <a:pt x="1434" y="195"/>
                  <a:pt x="1455" y="192"/>
                </a:cubicBezTo>
                <a:cubicBezTo>
                  <a:pt x="1476" y="189"/>
                  <a:pt x="1495" y="183"/>
                  <a:pt x="1518" y="189"/>
                </a:cubicBezTo>
                <a:cubicBezTo>
                  <a:pt x="1541" y="195"/>
                  <a:pt x="1572" y="211"/>
                  <a:pt x="1593" y="225"/>
                </a:cubicBezTo>
                <a:cubicBezTo>
                  <a:pt x="1614" y="239"/>
                  <a:pt x="1632" y="253"/>
                  <a:pt x="1647" y="273"/>
                </a:cubicBezTo>
                <a:cubicBezTo>
                  <a:pt x="1662" y="293"/>
                  <a:pt x="1685" y="330"/>
                  <a:pt x="1686" y="345"/>
                </a:cubicBezTo>
                <a:cubicBezTo>
                  <a:pt x="1687" y="360"/>
                  <a:pt x="1676" y="350"/>
                  <a:pt x="1653" y="363"/>
                </a:cubicBezTo>
                <a:cubicBezTo>
                  <a:pt x="1630" y="376"/>
                  <a:pt x="1583" y="401"/>
                  <a:pt x="1548" y="423"/>
                </a:cubicBezTo>
                <a:cubicBezTo>
                  <a:pt x="1513" y="445"/>
                  <a:pt x="1479" y="470"/>
                  <a:pt x="1443" y="498"/>
                </a:cubicBezTo>
                <a:cubicBezTo>
                  <a:pt x="1407" y="526"/>
                  <a:pt x="1363" y="563"/>
                  <a:pt x="1332" y="591"/>
                </a:cubicBezTo>
                <a:cubicBezTo>
                  <a:pt x="1301" y="619"/>
                  <a:pt x="1280" y="639"/>
                  <a:pt x="1254" y="664"/>
                </a:cubicBezTo>
                <a:cubicBezTo>
                  <a:pt x="1228" y="689"/>
                  <a:pt x="1204" y="715"/>
                  <a:pt x="1176" y="744"/>
                </a:cubicBezTo>
                <a:cubicBezTo>
                  <a:pt x="1148" y="773"/>
                  <a:pt x="1114" y="812"/>
                  <a:pt x="1089" y="837"/>
                </a:cubicBezTo>
                <a:cubicBezTo>
                  <a:pt x="1064" y="862"/>
                  <a:pt x="1038" y="879"/>
                  <a:pt x="1026" y="894"/>
                </a:cubicBezTo>
                <a:cubicBezTo>
                  <a:pt x="1014" y="909"/>
                  <a:pt x="1003" y="903"/>
                  <a:pt x="1017" y="927"/>
                </a:cubicBezTo>
                <a:cubicBezTo>
                  <a:pt x="1031" y="951"/>
                  <a:pt x="1077" y="1007"/>
                  <a:pt x="1107" y="1039"/>
                </a:cubicBezTo>
                <a:cubicBezTo>
                  <a:pt x="1137" y="1071"/>
                  <a:pt x="1167" y="1092"/>
                  <a:pt x="1200" y="1119"/>
                </a:cubicBezTo>
                <a:cubicBezTo>
                  <a:pt x="1233" y="1146"/>
                  <a:pt x="1263" y="1173"/>
                  <a:pt x="1305" y="1203"/>
                </a:cubicBezTo>
                <a:cubicBezTo>
                  <a:pt x="1347" y="1233"/>
                  <a:pt x="1399" y="1277"/>
                  <a:pt x="1455" y="1299"/>
                </a:cubicBezTo>
                <a:cubicBezTo>
                  <a:pt x="1511" y="1321"/>
                  <a:pt x="1588" y="1336"/>
                  <a:pt x="1641" y="1338"/>
                </a:cubicBezTo>
                <a:cubicBezTo>
                  <a:pt x="1694" y="1340"/>
                  <a:pt x="1750" y="1316"/>
                  <a:pt x="1776" y="1311"/>
                </a:cubicBezTo>
                <a:cubicBezTo>
                  <a:pt x="1802" y="1306"/>
                  <a:pt x="1797" y="1296"/>
                  <a:pt x="1797" y="1305"/>
                </a:cubicBezTo>
                <a:cubicBezTo>
                  <a:pt x="1797" y="1314"/>
                  <a:pt x="1788" y="1343"/>
                  <a:pt x="1776" y="1368"/>
                </a:cubicBezTo>
                <a:cubicBezTo>
                  <a:pt x="1764" y="1393"/>
                  <a:pt x="1745" y="1427"/>
                  <a:pt x="1728" y="1455"/>
                </a:cubicBezTo>
                <a:cubicBezTo>
                  <a:pt x="1711" y="1483"/>
                  <a:pt x="1693" y="1513"/>
                  <a:pt x="1671" y="1536"/>
                </a:cubicBezTo>
                <a:cubicBezTo>
                  <a:pt x="1649" y="1559"/>
                  <a:pt x="1628" y="1578"/>
                  <a:pt x="1596" y="1590"/>
                </a:cubicBezTo>
                <a:cubicBezTo>
                  <a:pt x="1564" y="1602"/>
                  <a:pt x="1517" y="1611"/>
                  <a:pt x="1482" y="1611"/>
                </a:cubicBezTo>
                <a:cubicBezTo>
                  <a:pt x="1447" y="1611"/>
                  <a:pt x="1428" y="1608"/>
                  <a:pt x="1386" y="1590"/>
                </a:cubicBezTo>
                <a:cubicBezTo>
                  <a:pt x="1344" y="1572"/>
                  <a:pt x="1280" y="1538"/>
                  <a:pt x="1227" y="1503"/>
                </a:cubicBezTo>
                <a:cubicBezTo>
                  <a:pt x="1174" y="1468"/>
                  <a:pt x="1109" y="1413"/>
                  <a:pt x="1071" y="1380"/>
                </a:cubicBezTo>
                <a:cubicBezTo>
                  <a:pt x="1033" y="1347"/>
                  <a:pt x="1021" y="1329"/>
                  <a:pt x="998" y="1304"/>
                </a:cubicBezTo>
                <a:cubicBezTo>
                  <a:pt x="975" y="1279"/>
                  <a:pt x="955" y="1253"/>
                  <a:pt x="934" y="1231"/>
                </a:cubicBezTo>
                <a:cubicBezTo>
                  <a:pt x="913" y="1209"/>
                  <a:pt x="888" y="1186"/>
                  <a:pt x="873" y="1170"/>
                </a:cubicBezTo>
                <a:cubicBezTo>
                  <a:pt x="858" y="1154"/>
                  <a:pt x="851" y="1139"/>
                  <a:pt x="843" y="1134"/>
                </a:cubicBezTo>
                <a:cubicBezTo>
                  <a:pt x="835" y="1129"/>
                  <a:pt x="851" y="1112"/>
                  <a:pt x="825" y="1140"/>
                </a:cubicBezTo>
                <a:cubicBezTo>
                  <a:pt x="799" y="1168"/>
                  <a:pt x="727" y="1258"/>
                  <a:pt x="687" y="1305"/>
                </a:cubicBezTo>
                <a:cubicBezTo>
                  <a:pt x="647" y="1352"/>
                  <a:pt x="625" y="1381"/>
                  <a:pt x="585" y="1422"/>
                </a:cubicBezTo>
                <a:cubicBezTo>
                  <a:pt x="545" y="1463"/>
                  <a:pt x="492" y="1516"/>
                  <a:pt x="447" y="1548"/>
                </a:cubicBezTo>
                <a:cubicBezTo>
                  <a:pt x="402" y="1580"/>
                  <a:pt x="360" y="1608"/>
                  <a:pt x="315" y="1614"/>
                </a:cubicBezTo>
                <a:cubicBezTo>
                  <a:pt x="270" y="1620"/>
                  <a:pt x="218" y="1607"/>
                  <a:pt x="177" y="1587"/>
                </a:cubicBezTo>
                <a:cubicBezTo>
                  <a:pt x="136" y="1567"/>
                  <a:pt x="95" y="1522"/>
                  <a:pt x="66" y="1491"/>
                </a:cubicBezTo>
                <a:cubicBezTo>
                  <a:pt x="37" y="1460"/>
                  <a:pt x="0" y="1418"/>
                  <a:pt x="6" y="1404"/>
                </a:cubicBezTo>
                <a:cubicBezTo>
                  <a:pt x="12" y="1390"/>
                  <a:pt x="66" y="1411"/>
                  <a:pt x="102" y="1405"/>
                </a:cubicBezTo>
                <a:cubicBezTo>
                  <a:pt x="138" y="1399"/>
                  <a:pt x="181" y="1385"/>
                  <a:pt x="222" y="1365"/>
                </a:cubicBezTo>
                <a:cubicBezTo>
                  <a:pt x="263" y="1345"/>
                  <a:pt x="309" y="1318"/>
                  <a:pt x="348" y="1287"/>
                </a:cubicBezTo>
                <a:cubicBezTo>
                  <a:pt x="387" y="1256"/>
                  <a:pt x="416" y="1224"/>
                  <a:pt x="456" y="1182"/>
                </a:cubicBezTo>
                <a:cubicBezTo>
                  <a:pt x="496" y="1140"/>
                  <a:pt x="555" y="1069"/>
                  <a:pt x="588" y="1032"/>
                </a:cubicBezTo>
                <a:cubicBezTo>
                  <a:pt x="621" y="995"/>
                  <a:pt x="644" y="974"/>
                  <a:pt x="657" y="960"/>
                </a:cubicBezTo>
                <a:cubicBezTo>
                  <a:pt x="670" y="946"/>
                  <a:pt x="674" y="960"/>
                  <a:pt x="666" y="945"/>
                </a:cubicBezTo>
                <a:cubicBezTo>
                  <a:pt x="658" y="930"/>
                  <a:pt x="637" y="905"/>
                  <a:pt x="609" y="870"/>
                </a:cubicBezTo>
                <a:cubicBezTo>
                  <a:pt x="581" y="835"/>
                  <a:pt x="533" y="779"/>
                  <a:pt x="501" y="738"/>
                </a:cubicBezTo>
                <a:cubicBezTo>
                  <a:pt x="469" y="697"/>
                  <a:pt x="447" y="668"/>
                  <a:pt x="417" y="624"/>
                </a:cubicBezTo>
                <a:cubicBezTo>
                  <a:pt x="387" y="580"/>
                  <a:pt x="348" y="522"/>
                  <a:pt x="321" y="471"/>
                </a:cubicBezTo>
                <a:cubicBezTo>
                  <a:pt x="294" y="420"/>
                  <a:pt x="265" y="363"/>
                  <a:pt x="258" y="321"/>
                </a:cubicBezTo>
                <a:cubicBezTo>
                  <a:pt x="251" y="279"/>
                  <a:pt x="266" y="254"/>
                  <a:pt x="279" y="219"/>
                </a:cubicBezTo>
                <a:cubicBezTo>
                  <a:pt x="292" y="184"/>
                  <a:pt x="317" y="140"/>
                  <a:pt x="339" y="108"/>
                </a:cubicBezTo>
                <a:cubicBezTo>
                  <a:pt x="361" y="76"/>
                  <a:pt x="392" y="44"/>
                  <a:pt x="411" y="27"/>
                </a:cubicBezTo>
                <a:cubicBezTo>
                  <a:pt x="430" y="10"/>
                  <a:pt x="448" y="0"/>
                  <a:pt x="456" y="3"/>
                </a:cubicBezTo>
                <a:cubicBezTo>
                  <a:pt x="464" y="6"/>
                  <a:pt x="452" y="16"/>
                  <a:pt x="462" y="48"/>
                </a:cubicBezTo>
                <a:cubicBezTo>
                  <a:pt x="472" y="80"/>
                  <a:pt x="499" y="150"/>
                  <a:pt x="516" y="195"/>
                </a:cubicBezTo>
                <a:cubicBezTo>
                  <a:pt x="533" y="240"/>
                  <a:pt x="546" y="280"/>
                  <a:pt x="564" y="321"/>
                </a:cubicBezTo>
                <a:cubicBezTo>
                  <a:pt x="582" y="362"/>
                  <a:pt x="596" y="392"/>
                  <a:pt x="627" y="444"/>
                </a:cubicBezTo>
                <a:cubicBezTo>
                  <a:pt x="658" y="496"/>
                  <a:pt x="725" y="594"/>
                  <a:pt x="753" y="636"/>
                </a:cubicBezTo>
                <a:cubicBezTo>
                  <a:pt x="781" y="678"/>
                  <a:pt x="785" y="680"/>
                  <a:pt x="795" y="693"/>
                </a:cubicBezTo>
                <a:cubicBezTo>
                  <a:pt x="805" y="706"/>
                  <a:pt x="808" y="710"/>
                  <a:pt x="813" y="714"/>
                </a:cubicBezTo>
                <a:cubicBezTo>
                  <a:pt x="818" y="718"/>
                  <a:pt x="812" y="734"/>
                  <a:pt x="828" y="720"/>
                </a:cubicBezTo>
                <a:cubicBezTo>
                  <a:pt x="844" y="706"/>
                  <a:pt x="880" y="667"/>
                  <a:pt x="912" y="630"/>
                </a:cubicBezTo>
                <a:cubicBezTo>
                  <a:pt x="944" y="593"/>
                  <a:pt x="1000" y="525"/>
                  <a:pt x="1023" y="498"/>
                </a:cubicBezTo>
                <a:close/>
              </a:path>
            </a:pathLst>
          </a:custGeom>
          <a:solidFill>
            <a:srgbClr val="FF0000">
              <a:alpha val="28000"/>
            </a:srgbClr>
          </a:solidFill>
          <a:ln w="19050" cap="flat" cmpd="sng">
            <a:solidFill>
              <a:srgbClr val="FF0000"/>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Otsikko 1"/>
          <p:cNvSpPr>
            <a:spLocks noGrp="1"/>
          </p:cNvSpPr>
          <p:nvPr>
            <p:ph type="title"/>
          </p:nvPr>
        </p:nvSpPr>
        <p:spPr>
          <a:xfrm>
            <a:off x="457200" y="533400"/>
            <a:ext cx="8229600" cy="990600"/>
          </a:xfrm>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a:t>Kuormanvarmistus eri suunnissa – </a:t>
            </a:r>
            <a:r>
              <a:rPr lang="fi-FI" sz="2800" b="1" dirty="0" smtClean="0"/>
              <a:t>takapääty</a:t>
            </a:r>
            <a:endParaRPr lang="en-US" sz="2800" b="1" dirty="0" smtClean="0">
              <a:solidFill>
                <a:schemeClr val="tx2"/>
              </a:solidFill>
            </a:endParaRPr>
          </a:p>
        </p:txBody>
      </p:sp>
      <p:sp>
        <p:nvSpPr>
          <p:cNvPr id="12" name="textruta 5"/>
          <p:cNvSpPr txBox="1"/>
          <p:nvPr/>
        </p:nvSpPr>
        <p:spPr>
          <a:xfrm>
            <a:off x="7092280" y="174036"/>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29</a:t>
            </a:fld>
            <a:endParaRPr lang="fi-FI" sz="1400" dirty="0">
              <a:solidFill>
                <a:schemeClr val="tx2"/>
              </a:solidFill>
            </a:endParaRPr>
          </a:p>
        </p:txBody>
      </p:sp>
    </p:spTree>
    <p:extLst>
      <p:ext uri="{BB962C8B-B14F-4D97-AF65-F5344CB8AC3E}">
        <p14:creationId xmlns:p14="http://schemas.microsoft.com/office/powerpoint/2010/main" val="10043849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Merikuljetuksen tyypillisiä tekijöitä</a:t>
            </a:r>
            <a:endParaRPr lang="fi-FI" sz="2800" b="1" dirty="0" smtClean="0">
              <a:solidFill>
                <a:schemeClr val="tx2"/>
              </a:solidFill>
            </a:endParaRPr>
          </a:p>
        </p:txBody>
      </p:sp>
      <p:sp>
        <p:nvSpPr>
          <p:cNvPr id="4" name="Platshållare för innehåll 1"/>
          <p:cNvSpPr txBox="1">
            <a:spLocks/>
          </p:cNvSpPr>
          <p:nvPr/>
        </p:nvSpPr>
        <p:spPr bwMode="auto">
          <a:xfrm>
            <a:off x="457200" y="1600200"/>
            <a:ext cx="5338934"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fi-FI" sz="2400" dirty="0" smtClean="0"/>
              <a:t>Merikuljetuksen tyypillisiä tekijöitä ovat:</a:t>
            </a:r>
          </a:p>
          <a:p>
            <a:pPr marL="0" indent="0">
              <a:buFont typeface="Arial" charset="0"/>
              <a:buNone/>
            </a:pPr>
            <a:endParaRPr lang="en-GB" sz="1800" dirty="0" smtClean="0"/>
          </a:p>
          <a:p>
            <a:pPr marL="628650" lvl="2" indent="-273050">
              <a:buFont typeface="Arial" pitchFamily="34" charset="0"/>
              <a:buChar char="•"/>
            </a:pPr>
            <a:r>
              <a:rPr lang="fi-FI" sz="2000" dirty="0" smtClean="0"/>
              <a:t>Poikittaissuuntaiset voimat voivat olla suuria keinumisen takia</a:t>
            </a:r>
            <a:r>
              <a:rPr lang="en-GB" sz="2000" dirty="0" smtClean="0"/>
              <a:t>. </a:t>
            </a:r>
            <a:endParaRPr lang="sv-SE" sz="2000" dirty="0" smtClean="0"/>
          </a:p>
          <a:p>
            <a:pPr marL="628650" lvl="2" indent="-273050">
              <a:buFont typeface="Arial" pitchFamily="34" charset="0"/>
              <a:buChar char="•"/>
            </a:pPr>
            <a:r>
              <a:rPr lang="fi-FI" sz="2000" dirty="0" smtClean="0"/>
              <a:t>Kuorma ja laiva ovat alttiina suurille voimille pitkän aikaa.</a:t>
            </a:r>
          </a:p>
          <a:p>
            <a:pPr marL="628650" lvl="2" indent="-273050">
              <a:buFont typeface="Arial" pitchFamily="34" charset="0"/>
              <a:buChar char="•"/>
            </a:pPr>
            <a:r>
              <a:rPr lang="fi-FI" sz="2000" dirty="0" smtClean="0"/>
              <a:t>Meren päällä tapahtuva liike voi vähentää laivaan kohdistuvaa painovoiman vaikutusta. </a:t>
            </a:r>
          </a:p>
          <a:p>
            <a:pPr marL="628650" lvl="2" indent="-273050">
              <a:buFont typeface="Arial" pitchFamily="34" charset="0"/>
              <a:buChar char="•"/>
            </a:pPr>
            <a:r>
              <a:rPr lang="fi-FI" sz="2000" dirty="0" smtClean="0"/>
              <a:t>Meritse kuljetetaan paljon painavaa tavaraa</a:t>
            </a:r>
            <a:r>
              <a:rPr lang="en-GB" sz="2000" dirty="0" smtClean="0"/>
              <a:t>.</a:t>
            </a:r>
          </a:p>
          <a:p>
            <a:pPr marL="628650" lvl="2" indent="-273050">
              <a:buFont typeface="Arial" pitchFamily="34" charset="0"/>
              <a:buChar char="•"/>
            </a:pPr>
            <a:r>
              <a:rPr lang="fi-FI" sz="2000" dirty="0" smtClean="0"/>
              <a:t>Yhdessä laivassa kuljetetaan paljon tavaraa</a:t>
            </a:r>
            <a:r>
              <a:rPr lang="en-GB" sz="2000" dirty="0" smtClean="0"/>
              <a:t>.</a:t>
            </a:r>
          </a:p>
          <a:p>
            <a:pPr marL="0" indent="0">
              <a:buFont typeface="Arial" charset="0"/>
              <a:buNone/>
            </a:pPr>
            <a:endParaRPr lang="en-GB" sz="2000" dirty="0" smtClean="0"/>
          </a:p>
          <a:p>
            <a:endParaRPr lang="sv-SE" sz="2000" dirty="0" smtClean="0"/>
          </a:p>
          <a:p>
            <a:endParaRPr lang="sv-SE" sz="2000" dirty="0"/>
          </a:p>
        </p:txBody>
      </p:sp>
      <p:pic>
        <p:nvPicPr>
          <p:cNvPr id="6" name="Picture 3"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84169" y="1628800"/>
            <a:ext cx="2082908" cy="424790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ruta 6"/>
          <p:cNvSpPr txBox="1"/>
          <p:nvPr/>
        </p:nvSpPr>
        <p:spPr>
          <a:xfrm>
            <a:off x="5796134" y="5903694"/>
            <a:ext cx="2808312" cy="261610"/>
          </a:xfrm>
          <a:prstGeom prst="rect">
            <a:avLst/>
          </a:prstGeom>
          <a:noFill/>
        </p:spPr>
        <p:txBody>
          <a:bodyPr wrap="square" rtlCol="0">
            <a:spAutoFit/>
          </a:bodyPr>
          <a:lstStyle/>
          <a:p>
            <a:pPr algn="ctr"/>
            <a:r>
              <a:rPr lang="sv-SE" sz="1100" i="1" dirty="0" err="1" smtClean="0"/>
              <a:t>Heeling</a:t>
            </a:r>
            <a:r>
              <a:rPr lang="sv-SE" sz="1100" i="1" dirty="0" smtClean="0"/>
              <a:t> </a:t>
            </a:r>
            <a:r>
              <a:rPr lang="sv-SE" sz="1100" i="1" dirty="0" err="1" smtClean="0"/>
              <a:t>vessel</a:t>
            </a:r>
            <a:endParaRPr lang="sv-SE" sz="1100" i="1" dirty="0"/>
          </a:p>
        </p:txBody>
      </p:sp>
      <p:sp>
        <p:nvSpPr>
          <p:cNvPr id="8" name="textruta 9"/>
          <p:cNvSpPr txBox="1"/>
          <p:nvPr/>
        </p:nvSpPr>
        <p:spPr>
          <a:xfrm>
            <a:off x="7125623" y="133268"/>
            <a:ext cx="1872208" cy="307777"/>
          </a:xfrm>
          <a:prstGeom prst="rect">
            <a:avLst/>
          </a:prstGeom>
          <a:noFill/>
        </p:spPr>
        <p:txBody>
          <a:bodyPr wrap="square" rtlCol="0">
            <a:spAutoFit/>
          </a:bodyPr>
          <a:lstStyle/>
          <a:p>
            <a:pPr algn="ctr"/>
            <a:r>
              <a:rPr lang="fi-FI" sz="1400" dirty="0">
                <a:solidFill>
                  <a:schemeClr val="tx2"/>
                </a:solidFill>
              </a:rPr>
              <a:t>Merikuljetus d</a:t>
            </a:r>
            <a:r>
              <a:rPr lang="fi-FI" sz="1400" dirty="0" smtClean="0">
                <a:solidFill>
                  <a:schemeClr val="tx2"/>
                </a:solidFill>
              </a:rPr>
              <a:t>ia </a:t>
            </a:r>
            <a:fld id="{111B04A0-4BA7-48DF-9672-02D029FDAF1F}" type="slidenum">
              <a:rPr lang="fi-FI" sz="1400" smtClean="0">
                <a:solidFill>
                  <a:schemeClr val="tx2"/>
                </a:solidFill>
              </a:rPr>
              <a:t>3</a:t>
            </a:fld>
            <a:endParaRPr lang="fi-FI" sz="1400" dirty="0">
              <a:solidFill>
                <a:schemeClr val="tx2"/>
              </a:solidFill>
            </a:endParaRPr>
          </a:p>
        </p:txBody>
      </p:sp>
    </p:spTree>
    <p:extLst>
      <p:ext uri="{BB962C8B-B14F-4D97-AF65-F5344CB8AC3E}">
        <p14:creationId xmlns:p14="http://schemas.microsoft.com/office/powerpoint/2010/main" val="30701931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Kuorman painon jakautuminen</a:t>
            </a:r>
            <a:endParaRPr lang="fi-FI" sz="2800" b="1" dirty="0" smtClean="0">
              <a:solidFill>
                <a:schemeClr val="tx2"/>
              </a:solidFill>
            </a:endParaRPr>
          </a:p>
        </p:txBody>
      </p:sp>
      <p:sp>
        <p:nvSpPr>
          <p:cNvPr id="4" name="Platshållare för innehåll 1"/>
          <p:cNvSpPr>
            <a:spLocks noGrp="1"/>
          </p:cNvSpPr>
          <p:nvPr>
            <p:ph idx="1"/>
          </p:nvPr>
        </p:nvSpPr>
        <p:spPr>
          <a:xfrm>
            <a:off x="251520" y="1600201"/>
            <a:ext cx="8280920" cy="892695"/>
          </a:xfrm>
        </p:spPr>
        <p:txBody>
          <a:bodyPr>
            <a:normAutofit/>
          </a:bodyPr>
          <a:lstStyle/>
          <a:p>
            <a:pPr marL="0" indent="0" algn="ctr">
              <a:buNone/>
            </a:pPr>
            <a:r>
              <a:rPr lang="fi-FI" sz="2000" dirty="0" smtClean="0">
                <a:cs typeface="Times New Roman" pitchFamily="18" charset="0"/>
              </a:rPr>
              <a:t>Kontissa kuorman painojakauma tulee olla maksimissaan 60 % kontin ensimmäisellä puolikkaalla ja minimissään 40 % toisella puolikkaalla </a:t>
            </a:r>
            <a:endParaRPr lang="fi-FI" sz="2000"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35695" y="2420888"/>
            <a:ext cx="5487625" cy="352839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7092280" y="156030"/>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30</a:t>
            </a:fld>
            <a:endParaRPr lang="fi-FI" sz="1400" dirty="0">
              <a:solidFill>
                <a:schemeClr val="tx2"/>
              </a:solidFill>
            </a:endParaRPr>
          </a:p>
        </p:txBody>
      </p:sp>
    </p:spTree>
    <p:extLst>
      <p:ext uri="{BB962C8B-B14F-4D97-AF65-F5344CB8AC3E}">
        <p14:creationId xmlns:p14="http://schemas.microsoft.com/office/powerpoint/2010/main" val="1451610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KUNDPROJEKT\CSM - Cargo Securing Manual\TorLine Stålkasetter #1054\Bilder\Test 070220\IMGP3427.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l="21589" t="18662" r="19249" b="16961"/>
          <a:stretch/>
        </p:blipFill>
        <p:spPr bwMode="auto">
          <a:xfrm>
            <a:off x="4942249" y="1556792"/>
            <a:ext cx="2294047" cy="1872208"/>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Terästuotteiden kuormanvarmistus</a:t>
            </a:r>
            <a:endParaRPr lang="fi-FI" sz="2800" b="1" dirty="0" smtClean="0">
              <a:solidFill>
                <a:schemeClr val="tx2"/>
              </a:solidFill>
            </a:endParaRPr>
          </a:p>
        </p:txBody>
      </p:sp>
      <p:pic>
        <p:nvPicPr>
          <p:cNvPr id="5" name="Picture 6"/>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300192" y="2348880"/>
            <a:ext cx="2400081" cy="1800200"/>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199" y="1600200"/>
            <a:ext cx="4402833" cy="4925144"/>
          </a:xfrm>
        </p:spPr>
        <p:txBody>
          <a:bodyPr>
            <a:normAutofit/>
          </a:bodyPr>
          <a:lstStyle/>
          <a:p>
            <a:pPr marL="0" indent="0">
              <a:buNone/>
            </a:pPr>
            <a:r>
              <a:rPr lang="fi-FI" sz="2400" dirty="0" smtClean="0"/>
              <a:t>Terästuotteet ovat painavia ja ne </a:t>
            </a:r>
            <a:r>
              <a:rPr lang="fi-FI" dirty="0" smtClean="0"/>
              <a:t>varmistetaan tukemalla -  jos tarpeellista myös sitomalla </a:t>
            </a:r>
            <a:r>
              <a:rPr lang="fi-FI" sz="2400" dirty="0" smtClean="0"/>
              <a:t> </a:t>
            </a:r>
          </a:p>
          <a:p>
            <a:pPr marL="0" indent="0">
              <a:buNone/>
            </a:pPr>
            <a:r>
              <a:rPr lang="fi-FI" b="1" i="1" dirty="0" smtClean="0"/>
              <a:t>Huom</a:t>
            </a:r>
            <a:r>
              <a:rPr lang="fi-FI" b="1" i="1" dirty="0"/>
              <a:t>.</a:t>
            </a:r>
            <a:endParaRPr lang="fi-FI" sz="2400" b="1" i="1" dirty="0" smtClean="0"/>
          </a:p>
          <a:p>
            <a:pPr>
              <a:buFontTx/>
              <a:buChar char="-"/>
            </a:pPr>
            <a:r>
              <a:rPr lang="fi-FI" sz="2000" dirty="0" smtClean="0"/>
              <a:t>Silmukkasidonta on usein tehokkaampi kuin ylitsesidonta</a:t>
            </a:r>
          </a:p>
          <a:p>
            <a:pPr>
              <a:buFontTx/>
              <a:buChar char="-"/>
            </a:pPr>
            <a:r>
              <a:rPr lang="fi-FI" sz="2000" dirty="0" smtClean="0"/>
              <a:t>Teräskela tulee kuljettaa lujatekoisessa kelkassa </a:t>
            </a:r>
          </a:p>
          <a:p>
            <a:pPr>
              <a:buFontTx/>
              <a:buChar char="-"/>
            </a:pPr>
            <a:r>
              <a:rPr lang="fi-FI" sz="2000" dirty="0" smtClean="0"/>
              <a:t>Suojaa sidontavyö teräviltä reunoilta reunasuojalla</a:t>
            </a:r>
          </a:p>
          <a:p>
            <a:pPr>
              <a:buFontTx/>
              <a:buChar char="-"/>
            </a:pPr>
            <a:r>
              <a:rPr lang="fi-FI" sz="2000" dirty="0" smtClean="0"/>
              <a:t>Käytä kitkamattoa kitkan lisäämiseksi </a:t>
            </a:r>
          </a:p>
          <a:p>
            <a:pPr>
              <a:buFontTx/>
              <a:buChar char="-"/>
            </a:pPr>
            <a:endParaRPr lang="fi-FI" sz="2400" dirty="0" smtClean="0"/>
          </a:p>
          <a:p>
            <a:pPr marL="0" indent="0">
              <a:buNone/>
            </a:pPr>
            <a:endParaRPr lang="fi-FI" sz="2400" dirty="0"/>
          </a:p>
        </p:txBody>
      </p:sp>
      <p:pic>
        <p:nvPicPr>
          <p:cNvPr id="5124" name="Picture 4"/>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942249" y="3501008"/>
            <a:ext cx="2327232" cy="1744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5" name="Picture 5"/>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7342639" y="4221088"/>
            <a:ext cx="1376695" cy="18153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ruta 5"/>
          <p:cNvSpPr txBox="1"/>
          <p:nvPr/>
        </p:nvSpPr>
        <p:spPr>
          <a:xfrm>
            <a:off x="7078641" y="148202"/>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31</a:t>
            </a:fld>
            <a:endParaRPr lang="fi-FI" sz="1400" dirty="0">
              <a:solidFill>
                <a:schemeClr val="tx2"/>
              </a:solidFill>
            </a:endParaRPr>
          </a:p>
        </p:txBody>
      </p:sp>
    </p:spTree>
    <p:extLst>
      <p:ext uri="{BB962C8B-B14F-4D97-AF65-F5344CB8AC3E}">
        <p14:creationId xmlns:p14="http://schemas.microsoft.com/office/powerpoint/2010/main" val="261913380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KUNDPROJEKT\CSM - Cargo Securing Manual\MV Rhapsody\Fartygsbilder\Rhapsody3.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88224" y="3789040"/>
            <a:ext cx="2222083" cy="2161701"/>
          </a:xfrm>
          <a:prstGeom prst="rect">
            <a:avLst/>
          </a:prstGeom>
          <a:noFill/>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Sahatavaran ja pyöreän puun kuormanvarmistus</a:t>
            </a:r>
            <a:endParaRPr lang="fi-FI" sz="2800" b="1" dirty="0" smtClean="0">
              <a:solidFill>
                <a:schemeClr val="tx2"/>
              </a:solidFill>
            </a:endParaRPr>
          </a:p>
        </p:txBody>
      </p:sp>
      <p:pic>
        <p:nvPicPr>
          <p:cNvPr id="4" name="Picture 4" descr="MVC-013S"/>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716016" y="1617588"/>
            <a:ext cx="2222083" cy="1667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Tvärrand smal"/>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6588224" y="2060848"/>
            <a:ext cx="2232248" cy="1671783"/>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chemeClr val="accent2"/>
                  </a:bgClr>
                </a:patt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Platshållare för innehåll 1"/>
          <p:cNvSpPr>
            <a:spLocks noGrp="1"/>
          </p:cNvSpPr>
          <p:nvPr>
            <p:ph idx="1"/>
          </p:nvPr>
        </p:nvSpPr>
        <p:spPr>
          <a:xfrm>
            <a:off x="457200" y="1600200"/>
            <a:ext cx="4258816" cy="4812526"/>
          </a:xfrm>
        </p:spPr>
        <p:txBody>
          <a:bodyPr>
            <a:normAutofit/>
          </a:bodyPr>
          <a:lstStyle/>
          <a:p>
            <a:pPr marL="0" indent="0">
              <a:buNone/>
            </a:pPr>
            <a:r>
              <a:rPr lang="fi-FI" smtClean="0"/>
              <a:t>Sahatavara</a:t>
            </a:r>
            <a:endParaRPr lang="fi-FI" sz="2400" smtClean="0"/>
          </a:p>
          <a:p>
            <a:pPr>
              <a:buFontTx/>
              <a:buChar char="-"/>
            </a:pPr>
            <a:r>
              <a:rPr lang="fi-FI" sz="2000" smtClean="0"/>
              <a:t>Ylimääräinen sidonta tarvitaan merialueella B verrattuna autokuljetuksen sidontavöiden lukumäärään </a:t>
            </a:r>
          </a:p>
          <a:p>
            <a:pPr>
              <a:buFontTx/>
              <a:buChar char="-"/>
            </a:pPr>
            <a:r>
              <a:rPr lang="fi-FI" sz="2000" smtClean="0"/>
              <a:t>Sahatavara tulee tukea kaikkiin suuntiin rahtikontissa</a:t>
            </a:r>
          </a:p>
          <a:p>
            <a:pPr marL="0" indent="0">
              <a:buNone/>
            </a:pPr>
            <a:r>
              <a:rPr lang="fi-FI" smtClean="0"/>
              <a:t>Pyöreä puu</a:t>
            </a:r>
            <a:endParaRPr lang="fi-FI" sz="2400" smtClean="0"/>
          </a:p>
          <a:p>
            <a:pPr>
              <a:buFontTx/>
              <a:buChar char="-"/>
            </a:pPr>
            <a:r>
              <a:rPr lang="fi-FI" sz="2000" smtClean="0"/>
              <a:t>Ei tavallisesti kuljeteta rahdinkuljetusyksikössä. </a:t>
            </a:r>
          </a:p>
          <a:p>
            <a:pPr>
              <a:buFontTx/>
              <a:buChar char="-"/>
            </a:pPr>
            <a:r>
              <a:rPr lang="fi-FI" sz="2000" smtClean="0"/>
              <a:t>Jos kuljetetaan aluksen kannella, tulee kuormanvarmistus toteuttaa erityissääntöjen mukaan</a:t>
            </a:r>
            <a:endParaRPr lang="fi-FI" sz="2000"/>
          </a:p>
        </p:txBody>
      </p:sp>
      <p:pic>
        <p:nvPicPr>
          <p:cNvPr id="6147" name="Picture 3" descr="J:\KUNDPROJEKT\ÖPLK - Övriga Öppna Kurser\Stuvarkurs, 2011, Halmstad #1768\virkesstuff 003.jpg"/>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l="9587" r="14455"/>
          <a:stretch/>
        </p:blipFill>
        <p:spPr bwMode="auto">
          <a:xfrm>
            <a:off x="4719058" y="3356992"/>
            <a:ext cx="2219041" cy="2191031"/>
          </a:xfrm>
          <a:prstGeom prst="rect">
            <a:avLst/>
          </a:prstGeom>
          <a:noFill/>
          <a:extLst>
            <a:ext uri="{909E8E84-426E-40DD-AFC4-6F175D3DCCD1}">
              <a14:hiddenFill xmlns:a14="http://schemas.microsoft.com/office/drawing/2010/main">
                <a:solidFill>
                  <a:srgbClr val="FFFFFF"/>
                </a:solidFill>
              </a14:hiddenFill>
            </a:ext>
          </a:extLst>
        </p:spPr>
      </p:pic>
      <p:sp>
        <p:nvSpPr>
          <p:cNvPr id="9" name="textruta 5"/>
          <p:cNvSpPr txBox="1"/>
          <p:nvPr/>
        </p:nvSpPr>
        <p:spPr>
          <a:xfrm>
            <a:off x="7092280" y="146288"/>
            <a:ext cx="1904689"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32</a:t>
            </a:fld>
            <a:endParaRPr lang="fi-FI" sz="1400" dirty="0">
              <a:solidFill>
                <a:schemeClr val="tx2"/>
              </a:solidFill>
            </a:endParaRPr>
          </a:p>
        </p:txBody>
      </p:sp>
    </p:spTree>
    <p:extLst>
      <p:ext uri="{BB962C8B-B14F-4D97-AF65-F5344CB8AC3E}">
        <p14:creationId xmlns:p14="http://schemas.microsoft.com/office/powerpoint/2010/main" val="118132361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61261" y="2943900"/>
            <a:ext cx="2194297" cy="1637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descr="J:\KUNDPROJEKT\LI - Lastsäkringsinstruktioner\Arctic Paper Håfreström 2006 #913\Bilder\PICT0835.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83415" y="1700808"/>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Sellupaalien ja paperirullien kuormanvarmistus</a:t>
            </a:r>
            <a:endParaRPr lang="fi-FI" sz="2800" b="1" dirty="0" smtClean="0">
              <a:solidFill>
                <a:schemeClr val="tx2"/>
              </a:solidFill>
            </a:endParaRPr>
          </a:p>
        </p:txBody>
      </p:sp>
      <p:pic>
        <p:nvPicPr>
          <p:cNvPr id="7171" name="Picture 3" descr="J:\KUNDPROJEKT\LI - Lastsäkringsinstruktioner\Nymölla bruk #952\Prov\Nymölla bilder\IMGP226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83415" y="4231549"/>
            <a:ext cx="2194297" cy="164572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8" name="Platshållare för innehåll 1"/>
          <p:cNvSpPr>
            <a:spLocks noGrp="1"/>
          </p:cNvSpPr>
          <p:nvPr>
            <p:ph idx="1"/>
          </p:nvPr>
        </p:nvSpPr>
        <p:spPr>
          <a:xfrm>
            <a:off x="457200" y="1600200"/>
            <a:ext cx="4618856" cy="4925144"/>
          </a:xfrm>
        </p:spPr>
        <p:txBody>
          <a:bodyPr>
            <a:normAutofit/>
          </a:bodyPr>
          <a:lstStyle/>
          <a:p>
            <a:pPr marL="0" indent="0">
              <a:buNone/>
            </a:pPr>
            <a:r>
              <a:rPr lang="fi-FI" dirty="0" smtClean="0"/>
              <a:t>Sellupaalien ja paperirullien kuormanvarmistus tulee tehdä tukemalla, tarvittaessa sitomalla</a:t>
            </a:r>
            <a:r>
              <a:rPr lang="fi-FI" sz="2400" dirty="0" smtClean="0"/>
              <a:t> </a:t>
            </a:r>
            <a:r>
              <a:rPr lang="fi-FI" b="1" i="1" dirty="0" smtClean="0"/>
              <a:t>Huom</a:t>
            </a:r>
            <a:r>
              <a:rPr lang="fi-FI" b="1" i="1" dirty="0"/>
              <a:t>.</a:t>
            </a:r>
            <a:endParaRPr lang="fi-FI" sz="2400" b="1" i="1" dirty="0" smtClean="0"/>
          </a:p>
          <a:p>
            <a:pPr>
              <a:buFontTx/>
              <a:buChar char="-"/>
            </a:pPr>
            <a:r>
              <a:rPr lang="fi-FI" sz="2000" dirty="0" smtClean="0"/>
              <a:t>Reunalistat suojaavat paperirullaa ja saavat aikaan tehokkaamman sidonnan</a:t>
            </a:r>
          </a:p>
          <a:p>
            <a:pPr>
              <a:buFontTx/>
              <a:buChar char="-"/>
            </a:pPr>
            <a:r>
              <a:rPr lang="fi-FI" sz="2000" dirty="0" smtClean="0"/>
              <a:t>Suojaa paperirullat vahingoilta käyttämällä reunasuojia</a:t>
            </a:r>
          </a:p>
          <a:p>
            <a:pPr>
              <a:buFontTx/>
              <a:buChar char="-"/>
            </a:pPr>
            <a:r>
              <a:rPr lang="fi-FI" sz="2000" dirty="0" smtClean="0"/>
              <a:t>Vähäinen kitka puulavan ja muovin välissä </a:t>
            </a:r>
          </a:p>
          <a:p>
            <a:pPr>
              <a:buFontTx/>
              <a:buChar char="-"/>
            </a:pPr>
            <a:r>
              <a:rPr lang="fi-FI" sz="2000" dirty="0" smtClean="0"/>
              <a:t>Sellupaali ei ole jäykkä kappale ja saattaa vaatia lisäsidontaa</a:t>
            </a:r>
          </a:p>
          <a:p>
            <a:pPr>
              <a:buFontTx/>
              <a:buChar char="-"/>
            </a:pPr>
            <a:endParaRPr lang="fi-FI" sz="2400" dirty="0" smtClean="0"/>
          </a:p>
          <a:p>
            <a:pPr marL="0" indent="0">
              <a:buNone/>
            </a:pPr>
            <a:endParaRPr lang="fi-FI" sz="2400" dirty="0"/>
          </a:p>
        </p:txBody>
      </p:sp>
      <p:sp>
        <p:nvSpPr>
          <p:cNvPr id="9" name="textruta 5"/>
          <p:cNvSpPr txBox="1"/>
          <p:nvPr/>
        </p:nvSpPr>
        <p:spPr>
          <a:xfrm>
            <a:off x="7084071" y="156029"/>
            <a:ext cx="1904689" cy="307777"/>
          </a:xfrm>
          <a:prstGeom prst="rect">
            <a:avLst/>
          </a:prstGeom>
          <a:noFill/>
        </p:spPr>
        <p:txBody>
          <a:bodyPr wrap="square" rtlCol="0">
            <a:spAutoFit/>
          </a:bodyPr>
          <a:lstStyle/>
          <a:p>
            <a:pPr algn="ctr"/>
            <a:r>
              <a:rPr lang="fi-FI" sz="1400" dirty="0" smtClean="0">
                <a:solidFill>
                  <a:schemeClr val="tx2"/>
                </a:solidFill>
              </a:rPr>
              <a:t>Merikuljetus dia </a:t>
            </a:r>
            <a:fld id="{111B04A0-4BA7-48DF-9672-02D029FDAF1F}" type="slidenum">
              <a:rPr lang="fi-FI" sz="1400" smtClean="0">
                <a:solidFill>
                  <a:schemeClr val="tx2"/>
                </a:solidFill>
              </a:rPr>
              <a:t>33</a:t>
            </a:fld>
            <a:endParaRPr lang="fi-FI" sz="1400" dirty="0">
              <a:solidFill>
                <a:schemeClr val="tx2"/>
              </a:solidFill>
            </a:endParaRPr>
          </a:p>
        </p:txBody>
      </p:sp>
    </p:spTree>
    <p:extLst>
      <p:ext uri="{BB962C8B-B14F-4D97-AF65-F5344CB8AC3E}">
        <p14:creationId xmlns:p14="http://schemas.microsoft.com/office/powerpoint/2010/main" val="74931458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a:xfrm>
            <a:off x="412080" y="549639"/>
            <a:ext cx="8229600" cy="990600"/>
          </a:xfrm>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Puutteellisen</a:t>
            </a:r>
            <a:r>
              <a:rPr lang="fi-FI" sz="2800" b="1" dirty="0" smtClean="0">
                <a:solidFill>
                  <a:schemeClr val="tx2"/>
                </a:solidFill>
              </a:rPr>
              <a:t> kuormanvarmistuksen seurauksia</a:t>
            </a:r>
          </a:p>
        </p:txBody>
      </p:sp>
      <p:sp>
        <p:nvSpPr>
          <p:cNvPr id="4" name="Platshållare för innehåll 1"/>
          <p:cNvSpPr>
            <a:spLocks noGrp="1"/>
          </p:cNvSpPr>
          <p:nvPr>
            <p:ph idx="1"/>
          </p:nvPr>
        </p:nvSpPr>
        <p:spPr>
          <a:xfrm>
            <a:off x="430847" y="1587398"/>
            <a:ext cx="3898776" cy="4525963"/>
          </a:xfrm>
        </p:spPr>
        <p:txBody>
          <a:bodyPr>
            <a:normAutofit/>
          </a:bodyPr>
          <a:lstStyle/>
          <a:p>
            <a:pPr marL="0" indent="0">
              <a:buNone/>
            </a:pPr>
            <a:r>
              <a:rPr lang="fi-FI" sz="2000" dirty="0" smtClean="0"/>
              <a:t>Puutteellinen kuormanvarmistus yhdessä kontissa voi aiheuttaa ketjureaktion, mikä voi päätyä seuraavanlaisiin seurauksiin</a:t>
            </a:r>
            <a:r>
              <a:rPr lang="en-GB" sz="2000" dirty="0" smtClean="0"/>
              <a:t>: </a:t>
            </a:r>
          </a:p>
          <a:p>
            <a:pPr marL="0" indent="0">
              <a:buNone/>
            </a:pPr>
            <a:endParaRPr lang="sv-SE" sz="1400" dirty="0"/>
          </a:p>
          <a:p>
            <a:pPr marL="628650" lvl="2" indent="-273050">
              <a:buFont typeface="Arial" pitchFamily="34" charset="0"/>
              <a:buChar char="•"/>
            </a:pPr>
            <a:r>
              <a:rPr lang="fi-FI" sz="2000" dirty="0" smtClean="0"/>
              <a:t>Kuorman ja rahtikuljetusyksikön menetys </a:t>
            </a:r>
          </a:p>
          <a:p>
            <a:pPr marL="628650" lvl="2" indent="-273050">
              <a:buFont typeface="Arial" pitchFamily="34" charset="0"/>
              <a:buChar char="•"/>
            </a:pPr>
            <a:r>
              <a:rPr lang="fi-FI" sz="2000" dirty="0" smtClean="0"/>
              <a:t>Laivan vaurioituminen </a:t>
            </a:r>
          </a:p>
          <a:p>
            <a:pPr marL="355600" lvl="2" indent="0">
              <a:buNone/>
            </a:pPr>
            <a:endParaRPr lang="en-GB" sz="1400" dirty="0" smtClean="0"/>
          </a:p>
          <a:p>
            <a:pPr marL="355600" lvl="2" indent="0">
              <a:buNone/>
            </a:pPr>
            <a:r>
              <a:rPr lang="fi-FI" sz="2000" dirty="0" smtClean="0"/>
              <a:t>ja pahimmassa tapauksessa</a:t>
            </a:r>
          </a:p>
          <a:p>
            <a:pPr marL="355600" lvl="2" indent="0">
              <a:buNone/>
            </a:pPr>
            <a:endParaRPr lang="en-GB" sz="1400" dirty="0" smtClean="0"/>
          </a:p>
          <a:p>
            <a:pPr marL="628650" lvl="2" indent="-273050">
              <a:buFont typeface="Arial" pitchFamily="34" charset="0"/>
              <a:buChar char="•"/>
            </a:pPr>
            <a:r>
              <a:rPr lang="fi-FI" sz="2000" dirty="0" smtClean="0"/>
              <a:t>Laivan menetys</a:t>
            </a:r>
          </a:p>
          <a:p>
            <a:pPr marL="628650" lvl="2" indent="-273050">
              <a:buFont typeface="Arial" pitchFamily="34" charset="0"/>
              <a:buChar char="•"/>
            </a:pPr>
            <a:r>
              <a:rPr lang="fi-FI" sz="2000" dirty="0" smtClean="0"/>
              <a:t>Ihmishenkien menetys</a:t>
            </a:r>
            <a:endParaRPr lang="sv-SE" sz="2000" dirty="0"/>
          </a:p>
          <a:p>
            <a:pPr marL="0" indent="0">
              <a:buNone/>
            </a:pPr>
            <a:endParaRPr lang="en-GB" sz="2000" dirty="0" smtClean="0"/>
          </a:p>
          <a:p>
            <a:endParaRPr lang="sv-SE" sz="2000" dirty="0"/>
          </a:p>
          <a:p>
            <a:endParaRPr lang="sv-SE" sz="2000" dirty="0"/>
          </a:p>
        </p:txBody>
      </p:sp>
      <p:sp>
        <p:nvSpPr>
          <p:cNvPr id="5" name="textruta 4"/>
          <p:cNvSpPr txBox="1"/>
          <p:nvPr/>
        </p:nvSpPr>
        <p:spPr>
          <a:xfrm>
            <a:off x="5449086" y="5805264"/>
            <a:ext cx="3184262" cy="261610"/>
          </a:xfrm>
          <a:prstGeom prst="rect">
            <a:avLst/>
          </a:prstGeom>
          <a:noFill/>
        </p:spPr>
        <p:txBody>
          <a:bodyPr wrap="square" rtlCol="0">
            <a:spAutoFit/>
          </a:bodyPr>
          <a:lstStyle/>
          <a:p>
            <a:pPr algn="ctr"/>
            <a:r>
              <a:rPr lang="en-GB" sz="1100" i="1" dirty="0" smtClean="0"/>
              <a:t>Photos of cargo shifting on Container vessel</a:t>
            </a:r>
            <a:endParaRPr lang="en-GB" sz="1100" i="1" dirty="0"/>
          </a:p>
        </p:txBody>
      </p:sp>
      <p:graphicFrame>
        <p:nvGraphicFramePr>
          <p:cNvPr id="3" name="Objekt 2"/>
          <p:cNvGraphicFramePr>
            <a:graphicFrameLocks noChangeAspect="1"/>
          </p:cNvGraphicFramePr>
          <p:nvPr>
            <p:extLst>
              <p:ext uri="{D42A27DB-BD31-4B8C-83A1-F6EECF244321}">
                <p14:modId xmlns:p14="http://schemas.microsoft.com/office/powerpoint/2010/main" val="197873012"/>
              </p:ext>
            </p:extLst>
          </p:nvPr>
        </p:nvGraphicFramePr>
        <p:xfrm>
          <a:off x="6742918" y="3521032"/>
          <a:ext cx="2103086" cy="1368152"/>
        </p:xfrm>
        <a:graphic>
          <a:graphicData uri="http://schemas.openxmlformats.org/presentationml/2006/ole">
            <mc:AlternateContent xmlns:mc="http://schemas.openxmlformats.org/markup-compatibility/2006">
              <mc:Choice xmlns:v="urn:schemas-microsoft-com:vml" Requires="v">
                <p:oleObj spid="_x0000_s2201" name="Photo Editor-foto" r:id="rId4" imgW="9476190" imgH="6163535" progId="MSPhotoEd.3">
                  <p:embed/>
                </p:oleObj>
              </mc:Choice>
              <mc:Fallback>
                <p:oleObj name="Photo Editor-foto" r:id="rId4" imgW="9476190" imgH="6163535" progId="MSPhotoEd.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2918" y="3521032"/>
                        <a:ext cx="2103086" cy="1368152"/>
                      </a:xfrm>
                      <a:prstGeom prst="rect">
                        <a:avLst/>
                      </a:prstGeom>
                      <a:noFill/>
                      <a:ln w="9525">
                        <a:solidFill>
                          <a:srgbClr val="000080"/>
                        </a:solidFill>
                        <a:miter lim="800000"/>
                        <a:headEnd type="none" w="sm" len="sm"/>
                        <a:tailEnd type="none" w="sm" len="sm"/>
                      </a:ln>
                      <a:effectLst/>
                    </p:spPr>
                  </p:pic>
                </p:oleObj>
              </mc:Fallback>
            </mc:AlternateContent>
          </a:graphicData>
        </a:graphic>
      </p:graphicFrame>
      <p:pic>
        <p:nvPicPr>
          <p:cNvPr id="12" name="Picture 2"/>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4307421" y="2192725"/>
            <a:ext cx="2249349" cy="1688121"/>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6689079" y="1504584"/>
            <a:ext cx="2156925" cy="1656184"/>
          </a:xfrm>
          <a:prstGeom prst="rect">
            <a:avLst/>
          </a:prstGeom>
          <a:noFill/>
          <a:ln w="9525" algn="ctr">
            <a:noFill/>
            <a:miter lim="800000"/>
            <a:headEnd/>
            <a:tailEnd/>
          </a:ln>
          <a:extLst>
            <a:ext uri="{909E8E84-426E-40DD-AFC4-6F175D3DCCD1}">
              <a14:hiddenFill xmlns:a14="http://schemas.microsoft.com/office/drawing/2010/main">
                <a:solidFill>
                  <a:srgbClr val="FFFF99"/>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ruta 9"/>
          <p:cNvSpPr txBox="1"/>
          <p:nvPr/>
        </p:nvSpPr>
        <p:spPr>
          <a:xfrm>
            <a:off x="7164288" y="116632"/>
            <a:ext cx="1872208"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4</a:t>
            </a:fld>
            <a:endParaRPr lang="fi-FI" sz="1400" dirty="0">
              <a:solidFill>
                <a:schemeClr val="tx2"/>
              </a:solidFill>
            </a:endParaRPr>
          </a:p>
        </p:txBody>
      </p:sp>
      <p:pic>
        <p:nvPicPr>
          <p:cNvPr id="2200" name="Picture 21" descr="image0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9623" y="4005064"/>
            <a:ext cx="2299387" cy="1656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78328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fi-FI" sz="2800" b="1" dirty="0" smtClean="0"/>
              <a:t> Puutteellisen kuormanvarmistuksen seurauksia</a:t>
            </a:r>
            <a:endParaRPr lang="en-US" sz="2800" b="1" dirty="0" smtClean="0">
              <a:solidFill>
                <a:schemeClr val="tx2"/>
              </a:solidFill>
            </a:endParaRPr>
          </a:p>
        </p:txBody>
      </p:sp>
      <p:sp>
        <p:nvSpPr>
          <p:cNvPr id="2" name="Platshållare för innehåll 1"/>
          <p:cNvSpPr>
            <a:spLocks noGrp="1"/>
          </p:cNvSpPr>
          <p:nvPr>
            <p:ph idx="1"/>
          </p:nvPr>
        </p:nvSpPr>
        <p:spPr>
          <a:xfrm>
            <a:off x="457200" y="1600200"/>
            <a:ext cx="4690864" cy="4525963"/>
          </a:xfrm>
        </p:spPr>
        <p:txBody>
          <a:bodyPr/>
          <a:lstStyle/>
          <a:p>
            <a:pPr marL="0" indent="0">
              <a:buNone/>
            </a:pPr>
            <a:r>
              <a:rPr lang="fi-FI" sz="2000" dirty="0" smtClean="0"/>
              <a:t>Välittömien</a:t>
            </a:r>
            <a:r>
              <a:rPr lang="en-GB" sz="2000" dirty="0" smtClean="0"/>
              <a:t> </a:t>
            </a:r>
            <a:r>
              <a:rPr lang="fi-FI" sz="2000" dirty="0" smtClean="0"/>
              <a:t>vahinkojen lisäksi kuten kuormavahingot tai laivaan kohdistuvat vahingot, riittämätön kuormanvarmistus voi johtaa välillisiin seurauksiin</a:t>
            </a:r>
            <a:r>
              <a:rPr lang="en-GB" sz="2000" dirty="0" smtClean="0"/>
              <a:t>, </a:t>
            </a:r>
            <a:r>
              <a:rPr lang="en-GB" sz="2000" dirty="0" err="1" smtClean="0"/>
              <a:t>kuten</a:t>
            </a:r>
            <a:r>
              <a:rPr lang="en-GB" sz="2000" dirty="0" smtClean="0"/>
              <a:t>:</a:t>
            </a:r>
          </a:p>
          <a:p>
            <a:pPr marL="0" indent="0">
              <a:buNone/>
            </a:pPr>
            <a:endParaRPr lang="en-GB" sz="1800" dirty="0" smtClean="0"/>
          </a:p>
          <a:p>
            <a:pPr marL="628650" lvl="2" indent="-273050">
              <a:buFont typeface="Arial" pitchFamily="34" charset="0"/>
              <a:buChar char="•"/>
            </a:pPr>
            <a:r>
              <a:rPr lang="fi-FI" sz="2000" dirty="0" smtClean="0"/>
              <a:t>Taloudelliset seuraukset</a:t>
            </a:r>
          </a:p>
          <a:p>
            <a:pPr marL="628650" lvl="2" indent="-273050">
              <a:buFont typeface="Arial" pitchFamily="34" charset="0"/>
              <a:buChar char="•"/>
            </a:pPr>
            <a:r>
              <a:rPr lang="fi-FI" sz="2000" dirty="0" smtClean="0"/>
              <a:t>Ympäristövahingot</a:t>
            </a:r>
            <a:r>
              <a:rPr lang="en-GB" sz="2000" dirty="0" smtClean="0"/>
              <a:t> </a:t>
            </a:r>
            <a:endParaRPr lang="sv-SE" sz="2000" dirty="0"/>
          </a:p>
          <a:p>
            <a:pPr marL="628650" lvl="2" indent="-273050"/>
            <a:r>
              <a:rPr lang="fi-FI" sz="2000" dirty="0" smtClean="0"/>
              <a:t>Yrityksen maine kärsii</a:t>
            </a:r>
          </a:p>
          <a:p>
            <a:pPr marL="0" indent="0">
              <a:buNone/>
            </a:pPr>
            <a:endParaRPr lang="en-GB" sz="2000" dirty="0" smtClean="0"/>
          </a:p>
          <a:p>
            <a:endParaRPr lang="sv-SE" sz="2000" dirty="0"/>
          </a:p>
          <a:p>
            <a:endParaRPr lang="sv-SE" sz="2000" dirty="0"/>
          </a:p>
        </p:txBody>
      </p:sp>
      <p:pic>
        <p:nvPicPr>
          <p:cNvPr id="4" name="Picture 5" descr="Tvärrand smal"/>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284233" y="1664768"/>
            <a:ext cx="2322029" cy="1640305"/>
          </a:xfrm>
          <a:prstGeom prst="rect">
            <a:avLst/>
          </a:prstGeom>
          <a:noFill/>
          <a:ln w="9525">
            <a:noFill/>
            <a:miter lim="800000"/>
            <a:headEnd type="none" w="sm" len="sm"/>
            <a:tailEnd type="none" w="sm" len="sm"/>
          </a:ln>
          <a:effectLst/>
          <a:extLst>
            <a:ext uri="{909E8E84-426E-40DD-AFC4-6F175D3DCCD1}">
              <a14:hiddenFill xmlns:a14="http://schemas.microsoft.com/office/drawing/2010/main">
                <a:pattFill prst="narHorz">
                  <a:fgClr>
                    <a:srgbClr val="969696"/>
                  </a:fgClr>
                  <a:bgClr>
                    <a:srgbClr val="3333CC"/>
                  </a:bgClr>
                </a:pattFill>
              </a14:hiddenFill>
            </a:ext>
            <a:ext uri="{AF507438-7753-43E0-B8FC-AC1667EBCBE1}">
              <a14:hiddenEffects xmlns:a14="http://schemas.microsoft.com/office/drawing/2010/main">
                <a:effectLst>
                  <a:outerShdw dist="35921" dir="2700000" algn="ctr" rotWithShape="0">
                    <a:srgbClr val="FFFFFF"/>
                  </a:outerShdw>
                </a:effectLst>
              </a14:hiddenEffects>
            </a:ext>
          </a:extLst>
        </p:spPr>
      </p:pic>
      <p:pic>
        <p:nvPicPr>
          <p:cNvPr id="5" name="Picture 3"/>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052509" y="3144765"/>
            <a:ext cx="2637826" cy="1652387"/>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descr="Tilted Mafi 2"/>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284233" y="4437112"/>
            <a:ext cx="1877698" cy="141902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
        <p:nvSpPr>
          <p:cNvPr id="8" name="textruta 7"/>
          <p:cNvSpPr txBox="1"/>
          <p:nvPr/>
        </p:nvSpPr>
        <p:spPr>
          <a:xfrm>
            <a:off x="5757775" y="5877272"/>
            <a:ext cx="2808312" cy="261610"/>
          </a:xfrm>
          <a:prstGeom prst="rect">
            <a:avLst/>
          </a:prstGeom>
          <a:noFill/>
        </p:spPr>
        <p:txBody>
          <a:bodyPr wrap="square" rtlCol="0">
            <a:spAutoFit/>
          </a:bodyPr>
          <a:lstStyle/>
          <a:p>
            <a:pPr algn="ctr"/>
            <a:r>
              <a:rPr lang="en-GB" sz="1100" i="1" dirty="0" smtClean="0"/>
              <a:t>Photos of cargo shifting on RoRo vessel</a:t>
            </a:r>
            <a:endParaRPr lang="en-GB" sz="1100" i="1" dirty="0"/>
          </a:p>
        </p:txBody>
      </p:sp>
      <p:sp>
        <p:nvSpPr>
          <p:cNvPr id="9" name="textruta 5"/>
          <p:cNvSpPr txBox="1"/>
          <p:nvPr/>
        </p:nvSpPr>
        <p:spPr>
          <a:xfrm>
            <a:off x="7161931" y="116632"/>
            <a:ext cx="1874565"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5</a:t>
            </a:fld>
            <a:endParaRPr lang="fi-FI" sz="1400" dirty="0">
              <a:solidFill>
                <a:schemeClr val="tx2"/>
              </a:solidFill>
            </a:endParaRPr>
          </a:p>
        </p:txBody>
      </p:sp>
    </p:spTree>
    <p:extLst>
      <p:ext uri="{BB962C8B-B14F-4D97-AF65-F5344CB8AC3E}">
        <p14:creationId xmlns:p14="http://schemas.microsoft.com/office/powerpoint/2010/main" val="9729037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solidFill>
                  <a:schemeClr val="tx2"/>
                </a:solidFill>
              </a:rPr>
              <a:t>Tyypillisiä rahdinkuljetusyksiköitä ja niiden kuormia</a:t>
            </a:r>
          </a:p>
        </p:txBody>
      </p:sp>
      <p:sp>
        <p:nvSpPr>
          <p:cNvPr id="2" name="Platshållare för innehåll 1"/>
          <p:cNvSpPr>
            <a:spLocks noGrp="1"/>
          </p:cNvSpPr>
          <p:nvPr>
            <p:ph idx="1"/>
          </p:nvPr>
        </p:nvSpPr>
        <p:spPr>
          <a:xfrm>
            <a:off x="457200" y="1600200"/>
            <a:ext cx="3970784" cy="5012939"/>
          </a:xfrm>
        </p:spPr>
        <p:txBody>
          <a:bodyPr/>
          <a:lstStyle/>
          <a:p>
            <a:r>
              <a:rPr lang="fi-FI" dirty="0" smtClean="0"/>
              <a:t>Ajoneuvot</a:t>
            </a:r>
            <a:r>
              <a:rPr lang="fi-FI" sz="2400" dirty="0" smtClean="0"/>
              <a:t> </a:t>
            </a:r>
            <a:r>
              <a:rPr lang="fi-FI" dirty="0" smtClean="0"/>
              <a:t>ja</a:t>
            </a:r>
            <a:r>
              <a:rPr lang="fi-FI" sz="2400" dirty="0" smtClean="0"/>
              <a:t> </a:t>
            </a:r>
            <a:r>
              <a:rPr lang="fi-FI" dirty="0" smtClean="0"/>
              <a:t>perävaunut</a:t>
            </a:r>
            <a:r>
              <a:rPr lang="fi-FI" sz="2400" dirty="0" smtClean="0"/>
              <a:t> </a:t>
            </a:r>
          </a:p>
          <a:p>
            <a:pPr lvl="1">
              <a:buFont typeface="Calibri" pitchFamily="34" charset="0"/>
              <a:buChar char="–"/>
            </a:pPr>
            <a:r>
              <a:rPr lang="fi-FI" sz="1600" dirty="0" smtClean="0"/>
              <a:t>Kappaletavara</a:t>
            </a:r>
          </a:p>
          <a:p>
            <a:pPr lvl="1">
              <a:buFont typeface="Calibri" pitchFamily="34" charset="0"/>
              <a:buChar char="–"/>
            </a:pPr>
            <a:r>
              <a:rPr lang="fi-FI" sz="1600" dirty="0" smtClean="0"/>
              <a:t>Sellupaalit ja paperirullat</a:t>
            </a:r>
          </a:p>
          <a:p>
            <a:pPr lvl="1">
              <a:buFont typeface="Calibri" pitchFamily="34" charset="0"/>
              <a:buChar char="–"/>
            </a:pPr>
            <a:r>
              <a:rPr lang="fi-FI" sz="1600" dirty="0" smtClean="0"/>
              <a:t>Metallituotteet</a:t>
            </a:r>
          </a:p>
          <a:p>
            <a:r>
              <a:rPr lang="fi-FI" dirty="0" smtClean="0"/>
              <a:t>Rahtikontit</a:t>
            </a:r>
            <a:endParaRPr lang="fi-FI" sz="2400" dirty="0" smtClean="0"/>
          </a:p>
          <a:p>
            <a:pPr lvl="1">
              <a:buFont typeface="Calibri" pitchFamily="34" charset="0"/>
              <a:buChar char="–"/>
            </a:pPr>
            <a:r>
              <a:rPr lang="fi-FI" sz="1600" dirty="0" smtClean="0"/>
              <a:t>Kappaletavara</a:t>
            </a:r>
          </a:p>
          <a:p>
            <a:pPr lvl="1">
              <a:buFont typeface="Calibri" pitchFamily="34" charset="0"/>
              <a:buChar char="–"/>
            </a:pPr>
            <a:r>
              <a:rPr lang="fi-FI" sz="1600" dirty="0" smtClean="0"/>
              <a:t>Sellupaalit ja paperirullat</a:t>
            </a:r>
          </a:p>
          <a:p>
            <a:pPr lvl="1">
              <a:buFont typeface="Calibri" pitchFamily="34" charset="0"/>
              <a:buChar char="–"/>
            </a:pPr>
            <a:r>
              <a:rPr lang="fi-FI" sz="1600" dirty="0" smtClean="0"/>
              <a:t>Metallituotteet</a:t>
            </a:r>
          </a:p>
          <a:p>
            <a:pPr lvl="1">
              <a:buFont typeface="Calibri" pitchFamily="34" charset="0"/>
              <a:buChar char="–"/>
            </a:pPr>
            <a:r>
              <a:rPr lang="fi-FI" sz="1600" dirty="0" smtClean="0"/>
              <a:t>Koneet</a:t>
            </a:r>
            <a:endParaRPr lang="fi-FI" sz="2400" dirty="0" smtClean="0"/>
          </a:p>
          <a:p>
            <a:r>
              <a:rPr lang="fi-FI" dirty="0" smtClean="0"/>
              <a:t>Avokontit</a:t>
            </a:r>
            <a:endParaRPr lang="fi-FI" sz="2400" dirty="0" smtClean="0"/>
          </a:p>
          <a:p>
            <a:pPr lvl="1">
              <a:buFont typeface="Calibri" pitchFamily="34" charset="0"/>
              <a:buChar char="–"/>
            </a:pPr>
            <a:r>
              <a:rPr lang="fi-FI" sz="1600" dirty="0" smtClean="0"/>
              <a:t>Koneet ja laitteet</a:t>
            </a:r>
          </a:p>
          <a:p>
            <a:pPr lvl="1">
              <a:buFont typeface="Calibri" pitchFamily="34" charset="0"/>
              <a:buChar char="–"/>
            </a:pPr>
            <a:r>
              <a:rPr lang="fi-FI" sz="1600" dirty="0" smtClean="0"/>
              <a:t>Ajoneuvot</a:t>
            </a:r>
          </a:p>
          <a:p>
            <a:pPr lvl="1">
              <a:buFont typeface="Calibri" pitchFamily="34" charset="0"/>
              <a:buChar char="–"/>
            </a:pPr>
            <a:r>
              <a:rPr lang="fi-FI" sz="1600" dirty="0" smtClean="0"/>
              <a:t>Projektituotteet</a:t>
            </a:r>
          </a:p>
          <a:p>
            <a:endParaRPr lang="fi-FI" sz="2400" dirty="0"/>
          </a:p>
        </p:txBody>
      </p:sp>
      <p:pic>
        <p:nvPicPr>
          <p:cNvPr id="5"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3809573" y="2047712"/>
            <a:ext cx="708983" cy="57133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flipH="1">
            <a:off x="3723251" y="2784427"/>
            <a:ext cx="650001" cy="407189"/>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flipH="1">
            <a:off x="4601145" y="2372882"/>
            <a:ext cx="647365" cy="480053"/>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13"/>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29562" y="3664197"/>
            <a:ext cx="882409" cy="682092"/>
          </a:xfrm>
          <a:prstGeom prst="rect">
            <a:avLst/>
          </a:prstGeom>
          <a:noFill/>
          <a:ln>
            <a:noFill/>
          </a:ln>
          <a:effectLst/>
          <a:extLst>
            <a:ext uri="{909E8E84-426E-40DD-AFC4-6F175D3DCCD1}">
              <a14:hiddenFill xmlns:a14="http://schemas.microsoft.com/office/drawing/2010/main">
                <a:gradFill rotWithShape="0">
                  <a:gsLst>
                    <a:gs pos="0">
                      <a:srgbClr val="C79074"/>
                    </a:gs>
                    <a:gs pos="100000">
                      <a:srgbClr val="993300"/>
                    </a:gs>
                  </a:gsLst>
                  <a:path path="shape">
                    <a:fillToRect l="50000" t="50000" r="50000" b="50000"/>
                  </a:path>
                </a:gradFill>
              </a14:hiddenFill>
            </a:ext>
            <a:ext uri="{91240B29-F687-4F45-9708-019B960494DF}">
              <a14:hiddenLine xmlns:a14="http://schemas.microsoft.com/office/drawing/2010/main" w="1905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 14"/>
          <p:cNvGrpSpPr>
            <a:grpSpLocks noChangeAspect="1"/>
          </p:cNvGrpSpPr>
          <p:nvPr/>
        </p:nvGrpSpPr>
        <p:grpSpPr bwMode="auto">
          <a:xfrm>
            <a:off x="3806189" y="4668512"/>
            <a:ext cx="756873" cy="650658"/>
            <a:chOff x="2656" y="337"/>
            <a:chExt cx="1998" cy="1663"/>
          </a:xfrm>
        </p:grpSpPr>
        <p:sp>
          <p:nvSpPr>
            <p:cNvPr id="10" name="Freeform 15"/>
            <p:cNvSpPr>
              <a:spLocks noChangeAspect="1"/>
            </p:cNvSpPr>
            <p:nvPr/>
          </p:nvSpPr>
          <p:spPr bwMode="auto">
            <a:xfrm>
              <a:off x="2656" y="1248"/>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grpSp>
          <p:nvGrpSpPr>
            <p:cNvPr id="11" name="Group 16"/>
            <p:cNvGrpSpPr>
              <a:grpSpLocks noChangeAspect="1"/>
            </p:cNvGrpSpPr>
            <p:nvPr/>
          </p:nvGrpSpPr>
          <p:grpSpPr bwMode="auto">
            <a:xfrm>
              <a:off x="2689" y="337"/>
              <a:ext cx="1965" cy="1520"/>
              <a:chOff x="2689" y="337"/>
              <a:chExt cx="1965" cy="1520"/>
            </a:xfrm>
          </p:grpSpPr>
          <p:sp>
            <p:nvSpPr>
              <p:cNvPr id="12" name="Freeform 17"/>
              <p:cNvSpPr>
                <a:spLocks noChangeAspect="1"/>
              </p:cNvSpPr>
              <p:nvPr/>
            </p:nvSpPr>
            <p:spPr bwMode="auto">
              <a:xfrm>
                <a:off x="3909" y="911"/>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3" name="Freeform 18"/>
              <p:cNvSpPr>
                <a:spLocks noChangeAspect="1"/>
              </p:cNvSpPr>
              <p:nvPr/>
            </p:nvSpPr>
            <p:spPr bwMode="auto">
              <a:xfrm>
                <a:off x="2691" y="915"/>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4" name="Freeform 19"/>
              <p:cNvSpPr>
                <a:spLocks noChangeAspect="1"/>
              </p:cNvSpPr>
              <p:nvPr/>
            </p:nvSpPr>
            <p:spPr bwMode="auto">
              <a:xfrm>
                <a:off x="2693" y="1429"/>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5" name="Freeform 20"/>
              <p:cNvSpPr>
                <a:spLocks noChangeAspect="1"/>
              </p:cNvSpPr>
              <p:nvPr/>
            </p:nvSpPr>
            <p:spPr bwMode="auto">
              <a:xfrm>
                <a:off x="3910" y="337"/>
                <a:ext cx="734" cy="132"/>
              </a:xfrm>
              <a:custGeom>
                <a:avLst/>
                <a:gdLst>
                  <a:gd name="T0" fmla="*/ 2 w 2444"/>
                  <a:gd name="T1" fmla="*/ 0 h 439"/>
                  <a:gd name="T2" fmla="*/ 2 w 2444"/>
                  <a:gd name="T3" fmla="*/ 0 h 439"/>
                  <a:gd name="T4" fmla="*/ 0 w 2444"/>
                  <a:gd name="T5" fmla="*/ 0 h 439"/>
                  <a:gd name="T6" fmla="*/ 0 w 2444"/>
                  <a:gd name="T7" fmla="*/ 0 h 439"/>
                  <a:gd name="T8" fmla="*/ 2 w 2444"/>
                  <a:gd name="T9" fmla="*/ 0 h 4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44" h="439">
                    <a:moveTo>
                      <a:pt x="2437" y="439"/>
                    </a:moveTo>
                    <a:lnTo>
                      <a:pt x="2444" y="398"/>
                    </a:lnTo>
                    <a:lnTo>
                      <a:pt x="8" y="0"/>
                    </a:lnTo>
                    <a:lnTo>
                      <a:pt x="0" y="41"/>
                    </a:lnTo>
                    <a:lnTo>
                      <a:pt x="2437" y="43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6" name="Freeform 21"/>
              <p:cNvSpPr>
                <a:spLocks noChangeAspect="1"/>
              </p:cNvSpPr>
              <p:nvPr/>
            </p:nvSpPr>
            <p:spPr bwMode="auto">
              <a:xfrm>
                <a:off x="4638" y="454"/>
                <a:ext cx="14" cy="654"/>
              </a:xfrm>
              <a:custGeom>
                <a:avLst/>
                <a:gdLst>
                  <a:gd name="T0" fmla="*/ 0 w 45"/>
                  <a:gd name="T1" fmla="*/ 2 h 2175"/>
                  <a:gd name="T2" fmla="*/ 0 w 45"/>
                  <a:gd name="T3" fmla="*/ 2 h 2175"/>
                  <a:gd name="T4" fmla="*/ 0 w 45"/>
                  <a:gd name="T5" fmla="*/ 0 h 2175"/>
                  <a:gd name="T6" fmla="*/ 0 w 45"/>
                  <a:gd name="T7" fmla="*/ 0 h 2175"/>
                  <a:gd name="T8" fmla="*/ 0 w 45"/>
                  <a:gd name="T9" fmla="*/ 2 h 2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 h="2175">
                    <a:moveTo>
                      <a:pt x="2" y="2175"/>
                    </a:moveTo>
                    <a:lnTo>
                      <a:pt x="45" y="2175"/>
                    </a:lnTo>
                    <a:lnTo>
                      <a:pt x="43" y="0"/>
                    </a:lnTo>
                    <a:lnTo>
                      <a:pt x="0" y="0"/>
                    </a:lnTo>
                    <a:lnTo>
                      <a:pt x="2" y="217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7" name="Freeform 22"/>
              <p:cNvSpPr>
                <a:spLocks noChangeAspect="1"/>
              </p:cNvSpPr>
              <p:nvPr/>
            </p:nvSpPr>
            <p:spPr bwMode="auto">
              <a:xfrm>
                <a:off x="2689" y="1441"/>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18" name="Rectangle 23"/>
              <p:cNvSpPr>
                <a:spLocks noChangeAspect="1" noChangeArrowheads="1"/>
              </p:cNvSpPr>
              <p:nvPr/>
            </p:nvSpPr>
            <p:spPr bwMode="auto">
              <a:xfrm>
                <a:off x="3903" y="905"/>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19" name="Freeform 24"/>
              <p:cNvSpPr>
                <a:spLocks noChangeAspect="1"/>
              </p:cNvSpPr>
              <p:nvPr/>
            </p:nvSpPr>
            <p:spPr bwMode="auto">
              <a:xfrm>
                <a:off x="2698" y="1111"/>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E06464"/>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0" name="Freeform 25"/>
              <p:cNvSpPr>
                <a:spLocks noChangeAspect="1"/>
              </p:cNvSpPr>
              <p:nvPr/>
            </p:nvSpPr>
            <p:spPr bwMode="auto">
              <a:xfrm>
                <a:off x="2698" y="923"/>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21" name="Freeform 26"/>
              <p:cNvSpPr>
                <a:spLocks noChangeAspect="1"/>
              </p:cNvSpPr>
              <p:nvPr/>
            </p:nvSpPr>
            <p:spPr bwMode="auto">
              <a:xfrm>
                <a:off x="2699" y="649"/>
                <a:ext cx="740" cy="233"/>
              </a:xfrm>
              <a:custGeom>
                <a:avLst/>
                <a:gdLst>
                  <a:gd name="T0" fmla="*/ 0 w 2463"/>
                  <a:gd name="T1" fmla="*/ 0 h 772"/>
                  <a:gd name="T2" fmla="*/ 0 w 2463"/>
                  <a:gd name="T3" fmla="*/ 0 h 772"/>
                  <a:gd name="T4" fmla="*/ 2 w 2463"/>
                  <a:gd name="T5" fmla="*/ 1 h 772"/>
                  <a:gd name="T6" fmla="*/ 2 w 2463"/>
                  <a:gd name="T7" fmla="*/ 1 h 772"/>
                  <a:gd name="T8" fmla="*/ 0 w 2463"/>
                  <a:gd name="T9" fmla="*/ 0 h 7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3" h="772">
                    <a:moveTo>
                      <a:pt x="13" y="0"/>
                    </a:moveTo>
                    <a:lnTo>
                      <a:pt x="0" y="41"/>
                    </a:lnTo>
                    <a:lnTo>
                      <a:pt x="2451" y="772"/>
                    </a:lnTo>
                    <a:lnTo>
                      <a:pt x="2463" y="731"/>
                    </a:lnTo>
                    <a:lnTo>
                      <a:pt x="1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2" name="Freeform 27"/>
              <p:cNvSpPr>
                <a:spLocks noChangeAspect="1"/>
              </p:cNvSpPr>
              <p:nvPr/>
            </p:nvSpPr>
            <p:spPr bwMode="auto">
              <a:xfrm>
                <a:off x="2690" y="649"/>
                <a:ext cx="16" cy="790"/>
              </a:xfrm>
              <a:custGeom>
                <a:avLst/>
                <a:gdLst>
                  <a:gd name="T0" fmla="*/ 0 w 54"/>
                  <a:gd name="T1" fmla="*/ 2 h 2626"/>
                  <a:gd name="T2" fmla="*/ 0 w 54"/>
                  <a:gd name="T3" fmla="*/ 2 h 2626"/>
                  <a:gd name="T4" fmla="*/ 0 w 54"/>
                  <a:gd name="T5" fmla="*/ 0 h 2626"/>
                  <a:gd name="T6" fmla="*/ 0 w 54"/>
                  <a:gd name="T7" fmla="*/ 0 h 2626"/>
                  <a:gd name="T8" fmla="*/ 0 w 54"/>
                  <a:gd name="T9" fmla="*/ 2 h 26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 h="2626">
                    <a:moveTo>
                      <a:pt x="11" y="2626"/>
                    </a:moveTo>
                    <a:lnTo>
                      <a:pt x="54" y="2626"/>
                    </a:lnTo>
                    <a:lnTo>
                      <a:pt x="44" y="0"/>
                    </a:lnTo>
                    <a:lnTo>
                      <a:pt x="0" y="0"/>
                    </a:lnTo>
                    <a:lnTo>
                      <a:pt x="11" y="262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3" name="Freeform 28"/>
              <p:cNvSpPr>
                <a:spLocks noChangeAspect="1"/>
              </p:cNvSpPr>
              <p:nvPr/>
            </p:nvSpPr>
            <p:spPr bwMode="auto">
              <a:xfrm>
                <a:off x="3424" y="872"/>
                <a:ext cx="16" cy="855"/>
              </a:xfrm>
              <a:custGeom>
                <a:avLst/>
                <a:gdLst>
                  <a:gd name="T0" fmla="*/ 0 w 55"/>
                  <a:gd name="T1" fmla="*/ 2 h 2843"/>
                  <a:gd name="T2" fmla="*/ 0 w 55"/>
                  <a:gd name="T3" fmla="*/ 2 h 2843"/>
                  <a:gd name="T4" fmla="*/ 0 w 55"/>
                  <a:gd name="T5" fmla="*/ 0 h 2843"/>
                  <a:gd name="T6" fmla="*/ 0 w 55"/>
                  <a:gd name="T7" fmla="*/ 0 h 2843"/>
                  <a:gd name="T8" fmla="*/ 0 w 55"/>
                  <a:gd name="T9" fmla="*/ 2 h 284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 h="2843">
                    <a:moveTo>
                      <a:pt x="11" y="2843"/>
                    </a:moveTo>
                    <a:lnTo>
                      <a:pt x="55" y="2843"/>
                    </a:lnTo>
                    <a:lnTo>
                      <a:pt x="44" y="0"/>
                    </a:lnTo>
                    <a:lnTo>
                      <a:pt x="0" y="0"/>
                    </a:lnTo>
                    <a:lnTo>
                      <a:pt x="11" y="284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4" name="Freeform 29"/>
              <p:cNvSpPr>
                <a:spLocks noChangeAspect="1"/>
              </p:cNvSpPr>
              <p:nvPr/>
            </p:nvSpPr>
            <p:spPr bwMode="auto">
              <a:xfrm>
                <a:off x="3427" y="1114"/>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5" name="Freeform 30"/>
              <p:cNvSpPr>
                <a:spLocks noChangeAspect="1"/>
              </p:cNvSpPr>
              <p:nvPr/>
            </p:nvSpPr>
            <p:spPr bwMode="auto">
              <a:xfrm>
                <a:off x="3428" y="1098"/>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6" name="Freeform 31"/>
              <p:cNvSpPr>
                <a:spLocks noChangeAspect="1"/>
              </p:cNvSpPr>
              <p:nvPr/>
            </p:nvSpPr>
            <p:spPr bwMode="auto">
              <a:xfrm>
                <a:off x="3898" y="1505"/>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7" name="Freeform 32"/>
              <p:cNvSpPr>
                <a:spLocks noChangeAspect="1"/>
              </p:cNvSpPr>
              <p:nvPr/>
            </p:nvSpPr>
            <p:spPr bwMode="auto">
              <a:xfrm>
                <a:off x="4195" y="1356"/>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28" name="Freeform 33"/>
              <p:cNvSpPr>
                <a:spLocks noChangeAspect="1"/>
              </p:cNvSpPr>
              <p:nvPr/>
            </p:nvSpPr>
            <p:spPr bwMode="auto">
              <a:xfrm>
                <a:off x="3753" y="163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29" name="Freeform 34"/>
              <p:cNvSpPr>
                <a:spLocks noChangeAspect="1"/>
              </p:cNvSpPr>
              <p:nvPr/>
            </p:nvSpPr>
            <p:spPr bwMode="auto">
              <a:xfrm>
                <a:off x="4079" y="1469"/>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0" name="Freeform 35"/>
              <p:cNvSpPr>
                <a:spLocks noChangeAspect="1"/>
              </p:cNvSpPr>
              <p:nvPr/>
            </p:nvSpPr>
            <p:spPr bwMode="auto">
              <a:xfrm>
                <a:off x="4402" y="1303"/>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1" name="Freeform 36"/>
              <p:cNvSpPr>
                <a:spLocks noChangeAspect="1"/>
              </p:cNvSpPr>
              <p:nvPr/>
            </p:nvSpPr>
            <p:spPr bwMode="auto">
              <a:xfrm>
                <a:off x="4531" y="1237"/>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2" name="Line 37"/>
              <p:cNvSpPr>
                <a:spLocks noChangeAspect="1" noChangeShapeType="1"/>
              </p:cNvSpPr>
              <p:nvPr/>
            </p:nvSpPr>
            <p:spPr bwMode="auto">
              <a:xfrm flipH="1">
                <a:off x="3439" y="1207"/>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33" name="Freeform 38"/>
              <p:cNvSpPr>
                <a:spLocks noChangeAspect="1"/>
              </p:cNvSpPr>
              <p:nvPr/>
            </p:nvSpPr>
            <p:spPr bwMode="auto">
              <a:xfrm>
                <a:off x="3582" y="1721"/>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34" name="Freeform 39"/>
              <p:cNvSpPr>
                <a:spLocks noChangeAspect="1"/>
              </p:cNvSpPr>
              <p:nvPr/>
            </p:nvSpPr>
            <p:spPr bwMode="auto">
              <a:xfrm>
                <a:off x="3910" y="346"/>
                <a:ext cx="736" cy="760"/>
              </a:xfrm>
              <a:custGeom>
                <a:avLst/>
                <a:gdLst>
                  <a:gd name="T0" fmla="*/ 0 w 1224"/>
                  <a:gd name="T1" fmla="*/ 0 h 1264"/>
                  <a:gd name="T2" fmla="*/ 0 w 1224"/>
                  <a:gd name="T3" fmla="*/ 46 h 1264"/>
                  <a:gd name="T4" fmla="*/ 58 w 1224"/>
                  <a:gd name="T5" fmla="*/ 60 h 1264"/>
                  <a:gd name="T6" fmla="*/ 58 w 1224"/>
                  <a:gd name="T7" fmla="*/ 10 h 1264"/>
                  <a:gd name="T8" fmla="*/ 0 w 1224"/>
                  <a:gd name="T9" fmla="*/ 0 h 12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4" h="1264">
                    <a:moveTo>
                      <a:pt x="0" y="0"/>
                    </a:moveTo>
                    <a:lnTo>
                      <a:pt x="0" y="968"/>
                    </a:lnTo>
                    <a:lnTo>
                      <a:pt x="1224" y="1264"/>
                    </a:lnTo>
                    <a:lnTo>
                      <a:pt x="1216" y="200"/>
                    </a:lnTo>
                    <a:lnTo>
                      <a:pt x="0" y="0"/>
                    </a:lnTo>
                    <a:close/>
                  </a:path>
                </a:pathLst>
              </a:custGeom>
              <a:gradFill rotWithShape="0">
                <a:gsLst>
                  <a:gs pos="0">
                    <a:srgbClr val="E06464"/>
                  </a:gs>
                  <a:gs pos="100000">
                    <a:srgbClr val="CC0000"/>
                  </a:gs>
                </a:gsLst>
                <a:lin ang="54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35" name="Freeform 40"/>
              <p:cNvSpPr>
                <a:spLocks noChangeAspect="1"/>
              </p:cNvSpPr>
              <p:nvPr/>
            </p:nvSpPr>
            <p:spPr bwMode="auto">
              <a:xfrm>
                <a:off x="2693" y="663"/>
                <a:ext cx="746" cy="1054"/>
              </a:xfrm>
              <a:custGeom>
                <a:avLst/>
                <a:gdLst>
                  <a:gd name="T0" fmla="*/ 0 w 1240"/>
                  <a:gd name="T1" fmla="*/ 61 h 1752"/>
                  <a:gd name="T2" fmla="*/ 1 w 1240"/>
                  <a:gd name="T3" fmla="*/ 0 h 1752"/>
                  <a:gd name="T4" fmla="*/ 58 w 1240"/>
                  <a:gd name="T5" fmla="*/ 17 h 1752"/>
                  <a:gd name="T6" fmla="*/ 58 w 1240"/>
                  <a:gd name="T7" fmla="*/ 83 h 1752"/>
                  <a:gd name="T8" fmla="*/ 0 w 1240"/>
                  <a:gd name="T9" fmla="*/ 61 h 175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40" h="1752">
                    <a:moveTo>
                      <a:pt x="0" y="1296"/>
                    </a:moveTo>
                    <a:lnTo>
                      <a:pt x="8" y="0"/>
                    </a:lnTo>
                    <a:lnTo>
                      <a:pt x="1240" y="360"/>
                    </a:lnTo>
                    <a:lnTo>
                      <a:pt x="1232" y="1752"/>
                    </a:lnTo>
                    <a:lnTo>
                      <a:pt x="0" y="1296"/>
                    </a:lnTo>
                    <a:close/>
                  </a:path>
                </a:pathLst>
              </a:custGeom>
              <a:gradFill rotWithShape="0">
                <a:gsLst>
                  <a:gs pos="0">
                    <a:srgbClr val="E06464"/>
                  </a:gs>
                  <a:gs pos="100000">
                    <a:srgbClr val="CC0000"/>
                  </a:gs>
                </a:gsLst>
                <a:lin ang="5400000" scaled="1"/>
              </a:gradFill>
              <a:ln w="28575"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grpSp>
      </p:grpSp>
      <p:grpSp>
        <p:nvGrpSpPr>
          <p:cNvPr id="36" name="Group 41"/>
          <p:cNvGrpSpPr>
            <a:grpSpLocks noChangeAspect="1"/>
          </p:cNvGrpSpPr>
          <p:nvPr/>
        </p:nvGrpSpPr>
        <p:grpSpPr bwMode="auto">
          <a:xfrm>
            <a:off x="4300354" y="5419450"/>
            <a:ext cx="788310" cy="447025"/>
            <a:chOff x="3544" y="2649"/>
            <a:chExt cx="1992" cy="1095"/>
          </a:xfrm>
        </p:grpSpPr>
        <p:sp>
          <p:nvSpPr>
            <p:cNvPr id="37" name="Freeform 42"/>
            <p:cNvSpPr>
              <a:spLocks noChangeAspect="1"/>
            </p:cNvSpPr>
            <p:nvPr/>
          </p:nvSpPr>
          <p:spPr bwMode="auto">
            <a:xfrm>
              <a:off x="3544" y="2992"/>
              <a:ext cx="1992" cy="752"/>
            </a:xfrm>
            <a:custGeom>
              <a:avLst/>
              <a:gdLst>
                <a:gd name="T0" fmla="*/ 1992 w 1992"/>
                <a:gd name="T1" fmla="*/ 0 h 752"/>
                <a:gd name="T2" fmla="*/ 768 w 1992"/>
                <a:gd name="T3" fmla="*/ 752 h 752"/>
                <a:gd name="T4" fmla="*/ 0 w 1992"/>
                <a:gd name="T5" fmla="*/ 456 h 752"/>
                <a:gd name="T6" fmla="*/ 32 w 1992"/>
                <a:gd name="T7" fmla="*/ 320 h 7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992" h="752">
                  <a:moveTo>
                    <a:pt x="1992" y="0"/>
                  </a:moveTo>
                  <a:lnTo>
                    <a:pt x="768" y="752"/>
                  </a:lnTo>
                  <a:lnTo>
                    <a:pt x="0" y="456"/>
                  </a:lnTo>
                  <a:lnTo>
                    <a:pt x="32" y="320"/>
                  </a:lnTo>
                </a:path>
              </a:pathLst>
            </a:custGeom>
            <a:solidFill>
              <a:srgbClr val="C0C0C0"/>
            </a:solidFill>
            <a:ln>
              <a:noFill/>
            </a:ln>
            <a:effectLst/>
            <a:extLst>
              <a:ext uri="{91240B29-F687-4F45-9708-019B960494DF}">
                <a14:hiddenLine xmlns:a14="http://schemas.microsoft.com/office/drawing/2010/main" w="19050" cap="flat" cmpd="sng">
                  <a:solidFill>
                    <a:srgbClr val="121415"/>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sv-SE"/>
            </a:p>
          </p:txBody>
        </p:sp>
        <p:sp>
          <p:nvSpPr>
            <p:cNvPr id="38" name="Freeform 43"/>
            <p:cNvSpPr>
              <a:spLocks noChangeAspect="1"/>
            </p:cNvSpPr>
            <p:nvPr/>
          </p:nvSpPr>
          <p:spPr bwMode="auto">
            <a:xfrm>
              <a:off x="4789" y="2655"/>
              <a:ext cx="740" cy="202"/>
            </a:xfrm>
            <a:custGeom>
              <a:avLst/>
              <a:gdLst>
                <a:gd name="T0" fmla="*/ 2 w 2461"/>
                <a:gd name="T1" fmla="*/ 1 h 671"/>
                <a:gd name="T2" fmla="*/ 2 w 2461"/>
                <a:gd name="T3" fmla="*/ 1 h 671"/>
                <a:gd name="T4" fmla="*/ 0 w 2461"/>
                <a:gd name="T5" fmla="*/ 0 h 671"/>
                <a:gd name="T6" fmla="*/ 0 w 2461"/>
                <a:gd name="T7" fmla="*/ 0 h 671"/>
                <a:gd name="T8" fmla="*/ 2 w 2461"/>
                <a:gd name="T9" fmla="*/ 1 h 67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1" h="671">
                  <a:moveTo>
                    <a:pt x="2450" y="671"/>
                  </a:moveTo>
                  <a:lnTo>
                    <a:pt x="2461" y="629"/>
                  </a:lnTo>
                  <a:lnTo>
                    <a:pt x="10" y="0"/>
                  </a:lnTo>
                  <a:lnTo>
                    <a:pt x="0" y="41"/>
                  </a:lnTo>
                  <a:lnTo>
                    <a:pt x="2450" y="67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39" name="Freeform 44"/>
            <p:cNvSpPr>
              <a:spLocks noChangeAspect="1"/>
            </p:cNvSpPr>
            <p:nvPr/>
          </p:nvSpPr>
          <p:spPr bwMode="auto">
            <a:xfrm>
              <a:off x="3571" y="2659"/>
              <a:ext cx="1222" cy="527"/>
            </a:xfrm>
            <a:custGeom>
              <a:avLst/>
              <a:gdLst>
                <a:gd name="T0" fmla="*/ 0 w 4066"/>
                <a:gd name="T1" fmla="*/ 1 h 1755"/>
                <a:gd name="T2" fmla="*/ 0 w 4066"/>
                <a:gd name="T3" fmla="*/ 1 h 1755"/>
                <a:gd name="T4" fmla="*/ 3 w 4066"/>
                <a:gd name="T5" fmla="*/ 0 h 1755"/>
                <a:gd name="T6" fmla="*/ 3 w 4066"/>
                <a:gd name="T7" fmla="*/ 0 h 1755"/>
                <a:gd name="T8" fmla="*/ 0 w 4066"/>
                <a:gd name="T9" fmla="*/ 1 h 1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66" h="1755">
                  <a:moveTo>
                    <a:pt x="0" y="1715"/>
                  </a:moveTo>
                  <a:lnTo>
                    <a:pt x="17" y="1755"/>
                  </a:lnTo>
                  <a:lnTo>
                    <a:pt x="4066" y="40"/>
                  </a:lnTo>
                  <a:lnTo>
                    <a:pt x="4050" y="0"/>
                  </a:lnTo>
                  <a:lnTo>
                    <a:pt x="0" y="1715"/>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0" name="Freeform 45"/>
            <p:cNvSpPr>
              <a:spLocks noChangeAspect="1"/>
            </p:cNvSpPr>
            <p:nvPr/>
          </p:nvSpPr>
          <p:spPr bwMode="auto">
            <a:xfrm>
              <a:off x="3573" y="3173"/>
              <a:ext cx="741" cy="293"/>
            </a:xfrm>
            <a:custGeom>
              <a:avLst/>
              <a:gdLst>
                <a:gd name="T0" fmla="*/ 2 w 2467"/>
                <a:gd name="T1" fmla="*/ 1 h 974"/>
                <a:gd name="T2" fmla="*/ 2 w 2467"/>
                <a:gd name="T3" fmla="*/ 1 h 974"/>
                <a:gd name="T4" fmla="*/ 0 w 2467"/>
                <a:gd name="T5" fmla="*/ 0 h 974"/>
                <a:gd name="T6" fmla="*/ 0 w 2467"/>
                <a:gd name="T7" fmla="*/ 0 h 974"/>
                <a:gd name="T8" fmla="*/ 2 w 2467"/>
                <a:gd name="T9" fmla="*/ 1 h 97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67" h="974">
                  <a:moveTo>
                    <a:pt x="2451" y="974"/>
                  </a:moveTo>
                  <a:lnTo>
                    <a:pt x="2467" y="934"/>
                  </a:lnTo>
                  <a:lnTo>
                    <a:pt x="16" y="0"/>
                  </a:lnTo>
                  <a:lnTo>
                    <a:pt x="0" y="40"/>
                  </a:lnTo>
                  <a:lnTo>
                    <a:pt x="2451" y="97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1" name="Freeform 46"/>
            <p:cNvSpPr>
              <a:spLocks noChangeAspect="1"/>
            </p:cNvSpPr>
            <p:nvPr/>
          </p:nvSpPr>
          <p:spPr bwMode="auto">
            <a:xfrm>
              <a:off x="3569" y="3185"/>
              <a:ext cx="751" cy="416"/>
            </a:xfrm>
            <a:custGeom>
              <a:avLst/>
              <a:gdLst>
                <a:gd name="T0" fmla="*/ 0 w 2498"/>
                <a:gd name="T1" fmla="*/ 0 h 1384"/>
                <a:gd name="T2" fmla="*/ 0 w 2498"/>
                <a:gd name="T3" fmla="*/ 0 h 1384"/>
                <a:gd name="T4" fmla="*/ 0 w 2498"/>
                <a:gd name="T5" fmla="*/ 0 h 1384"/>
                <a:gd name="T6" fmla="*/ 0 w 2498"/>
                <a:gd name="T7" fmla="*/ 0 h 1384"/>
                <a:gd name="T8" fmla="*/ 0 w 2498"/>
                <a:gd name="T9" fmla="*/ 0 h 1384"/>
                <a:gd name="T10" fmla="*/ 0 w 2498"/>
                <a:gd name="T11" fmla="*/ 0 h 1384"/>
                <a:gd name="T12" fmla="*/ 0 w 2498"/>
                <a:gd name="T13" fmla="*/ 0 h 1384"/>
                <a:gd name="T14" fmla="*/ 0 w 2498"/>
                <a:gd name="T15" fmla="*/ 0 h 1384"/>
                <a:gd name="T16" fmla="*/ 2 w 2498"/>
                <a:gd name="T17" fmla="*/ 1 h 1384"/>
                <a:gd name="T18" fmla="*/ 2 w 2498"/>
                <a:gd name="T19" fmla="*/ 1 h 1384"/>
                <a:gd name="T20" fmla="*/ 2 w 2498"/>
                <a:gd name="T21" fmla="*/ 1 h 1384"/>
                <a:gd name="T22" fmla="*/ 2 w 2498"/>
                <a:gd name="T23" fmla="*/ 1 h 1384"/>
                <a:gd name="T24" fmla="*/ 2 w 2498"/>
                <a:gd name="T25" fmla="*/ 1 h 1384"/>
                <a:gd name="T26" fmla="*/ 2 w 2498"/>
                <a:gd name="T27" fmla="*/ 1 h 1384"/>
                <a:gd name="T28" fmla="*/ 2 w 2498"/>
                <a:gd name="T29" fmla="*/ 1 h 1384"/>
                <a:gd name="T30" fmla="*/ 2 w 2498"/>
                <a:gd name="T31" fmla="*/ 1 h 1384"/>
                <a:gd name="T32" fmla="*/ 2 w 2498"/>
                <a:gd name="T33" fmla="*/ 1 h 1384"/>
                <a:gd name="T34" fmla="*/ 2 w 2498"/>
                <a:gd name="T35" fmla="*/ 1 h 1384"/>
                <a:gd name="T36" fmla="*/ 2 w 2498"/>
                <a:gd name="T37" fmla="*/ 1 h 1384"/>
                <a:gd name="T38" fmla="*/ 2 w 2498"/>
                <a:gd name="T39" fmla="*/ 1 h 1384"/>
                <a:gd name="T40" fmla="*/ 2 w 2498"/>
                <a:gd name="T41" fmla="*/ 1 h 1384"/>
                <a:gd name="T42" fmla="*/ 2 w 2498"/>
                <a:gd name="T43" fmla="*/ 1 h 1384"/>
                <a:gd name="T44" fmla="*/ 2 w 2498"/>
                <a:gd name="T45" fmla="*/ 1 h 1384"/>
                <a:gd name="T46" fmla="*/ 2 w 2498"/>
                <a:gd name="T47" fmla="*/ 1 h 1384"/>
                <a:gd name="T48" fmla="*/ 0 w 2498"/>
                <a:gd name="T49" fmla="*/ 0 h 1384"/>
                <a:gd name="T50" fmla="*/ 0 w 2498"/>
                <a:gd name="T51" fmla="*/ 0 h 1384"/>
                <a:gd name="T52" fmla="*/ 0 w 2498"/>
                <a:gd name="T53" fmla="*/ 0 h 1384"/>
                <a:gd name="T54" fmla="*/ 0 w 2498"/>
                <a:gd name="T55" fmla="*/ 0 h 1384"/>
                <a:gd name="T56" fmla="*/ 0 w 2498"/>
                <a:gd name="T57" fmla="*/ 0 h 1384"/>
                <a:gd name="T58" fmla="*/ 0 w 2498"/>
                <a:gd name="T59" fmla="*/ 0 h 1384"/>
                <a:gd name="T60" fmla="*/ 0 w 2498"/>
                <a:gd name="T61" fmla="*/ 0 h 1384"/>
                <a:gd name="T62" fmla="*/ 0 w 2498"/>
                <a:gd name="T63" fmla="*/ 0 h 138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498" h="1384">
                  <a:moveTo>
                    <a:pt x="44" y="0"/>
                  </a:moveTo>
                  <a:lnTo>
                    <a:pt x="0" y="0"/>
                  </a:lnTo>
                  <a:lnTo>
                    <a:pt x="0" y="411"/>
                  </a:lnTo>
                  <a:lnTo>
                    <a:pt x="2" y="420"/>
                  </a:lnTo>
                  <a:lnTo>
                    <a:pt x="8" y="425"/>
                  </a:lnTo>
                  <a:lnTo>
                    <a:pt x="13" y="431"/>
                  </a:lnTo>
                  <a:lnTo>
                    <a:pt x="15" y="431"/>
                  </a:lnTo>
                  <a:lnTo>
                    <a:pt x="2469" y="1382"/>
                  </a:lnTo>
                  <a:lnTo>
                    <a:pt x="2476" y="1384"/>
                  </a:lnTo>
                  <a:lnTo>
                    <a:pt x="2485" y="1382"/>
                  </a:lnTo>
                  <a:lnTo>
                    <a:pt x="2491" y="1377"/>
                  </a:lnTo>
                  <a:lnTo>
                    <a:pt x="2496" y="1371"/>
                  </a:lnTo>
                  <a:lnTo>
                    <a:pt x="2498" y="1362"/>
                  </a:lnTo>
                  <a:lnTo>
                    <a:pt x="2498" y="914"/>
                  </a:lnTo>
                  <a:lnTo>
                    <a:pt x="2455" y="914"/>
                  </a:lnTo>
                  <a:lnTo>
                    <a:pt x="2455" y="1362"/>
                  </a:lnTo>
                  <a:lnTo>
                    <a:pt x="2476" y="1341"/>
                  </a:lnTo>
                  <a:lnTo>
                    <a:pt x="2467" y="1342"/>
                  </a:lnTo>
                  <a:lnTo>
                    <a:pt x="2462" y="1348"/>
                  </a:lnTo>
                  <a:lnTo>
                    <a:pt x="2456" y="1353"/>
                  </a:lnTo>
                  <a:lnTo>
                    <a:pt x="2455" y="1362"/>
                  </a:lnTo>
                  <a:lnTo>
                    <a:pt x="2476" y="1362"/>
                  </a:lnTo>
                  <a:lnTo>
                    <a:pt x="2485" y="1342"/>
                  </a:lnTo>
                  <a:lnTo>
                    <a:pt x="31" y="391"/>
                  </a:lnTo>
                  <a:lnTo>
                    <a:pt x="44" y="411"/>
                  </a:lnTo>
                  <a:lnTo>
                    <a:pt x="42" y="402"/>
                  </a:lnTo>
                  <a:lnTo>
                    <a:pt x="37" y="396"/>
                  </a:lnTo>
                  <a:lnTo>
                    <a:pt x="31" y="391"/>
                  </a:lnTo>
                  <a:lnTo>
                    <a:pt x="22" y="411"/>
                  </a:lnTo>
                  <a:lnTo>
                    <a:pt x="44" y="411"/>
                  </a:lnTo>
                  <a:lnTo>
                    <a:pt x="4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2" name="Rectangle 47"/>
            <p:cNvSpPr>
              <a:spLocks noChangeAspect="1" noChangeArrowheads="1"/>
            </p:cNvSpPr>
            <p:nvPr/>
          </p:nvSpPr>
          <p:spPr bwMode="auto">
            <a:xfrm>
              <a:off x="4783" y="2649"/>
              <a:ext cx="489" cy="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p>
          </p:txBody>
        </p:sp>
        <p:sp>
          <p:nvSpPr>
            <p:cNvPr id="43" name="Freeform 48"/>
            <p:cNvSpPr>
              <a:spLocks noChangeAspect="1"/>
            </p:cNvSpPr>
            <p:nvPr/>
          </p:nvSpPr>
          <p:spPr bwMode="auto">
            <a:xfrm>
              <a:off x="3578" y="2855"/>
              <a:ext cx="1952" cy="741"/>
            </a:xfrm>
            <a:custGeom>
              <a:avLst/>
              <a:gdLst>
                <a:gd name="T0" fmla="*/ 0 w 3248"/>
                <a:gd name="T1" fmla="*/ 26 h 1232"/>
                <a:gd name="T2" fmla="*/ 58 w 3248"/>
                <a:gd name="T3" fmla="*/ 48 h 1232"/>
                <a:gd name="T4" fmla="*/ 152 w 3248"/>
                <a:gd name="T5" fmla="*/ 0 h 1232"/>
                <a:gd name="T6" fmla="*/ 153 w 3248"/>
                <a:gd name="T7" fmla="*/ 10 h 1232"/>
                <a:gd name="T8" fmla="*/ 58 w 3248"/>
                <a:gd name="T9" fmla="*/ 58 h 1232"/>
                <a:gd name="T10" fmla="*/ 0 w 3248"/>
                <a:gd name="T11" fmla="*/ 35 h 1232"/>
                <a:gd name="T12" fmla="*/ 0 w 3248"/>
                <a:gd name="T13" fmla="*/ 26 h 12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248" h="1232">
                  <a:moveTo>
                    <a:pt x="0" y="552"/>
                  </a:moveTo>
                  <a:lnTo>
                    <a:pt x="1240" y="1016"/>
                  </a:lnTo>
                  <a:lnTo>
                    <a:pt x="3232" y="0"/>
                  </a:lnTo>
                  <a:lnTo>
                    <a:pt x="3248" y="216"/>
                  </a:lnTo>
                  <a:lnTo>
                    <a:pt x="1216" y="1232"/>
                  </a:lnTo>
                  <a:lnTo>
                    <a:pt x="0" y="744"/>
                  </a:lnTo>
                  <a:lnTo>
                    <a:pt x="0" y="552"/>
                  </a:lnTo>
                  <a:close/>
                </a:path>
              </a:pathLst>
            </a:custGeom>
            <a:gradFill rotWithShape="0">
              <a:gsLst>
                <a:gs pos="0">
                  <a:srgbClr val="F3C1C1"/>
                </a:gs>
                <a:gs pos="100000">
                  <a:srgbClr val="CC0000"/>
                </a:gs>
              </a:gsLst>
              <a:lin ang="5400000" scaled="1"/>
            </a:gradFill>
            <a:ln>
              <a:noFill/>
            </a:ln>
            <a:effectLst/>
            <a:extLst>
              <a:ext uri="{91240B29-F687-4F45-9708-019B960494DF}">
                <a14:hiddenLine xmlns:a14="http://schemas.microsoft.com/office/drawing/2010/main" w="12700" cap="flat" cmpd="sng">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4" name="Freeform 49"/>
            <p:cNvSpPr>
              <a:spLocks noChangeAspect="1"/>
            </p:cNvSpPr>
            <p:nvPr/>
          </p:nvSpPr>
          <p:spPr bwMode="auto">
            <a:xfrm>
              <a:off x="3578" y="2667"/>
              <a:ext cx="1948" cy="794"/>
            </a:xfrm>
            <a:custGeom>
              <a:avLst/>
              <a:gdLst>
                <a:gd name="T0" fmla="*/ 0 w 3240"/>
                <a:gd name="T1" fmla="*/ 41 h 1320"/>
                <a:gd name="T2" fmla="*/ 58 w 3240"/>
                <a:gd name="T3" fmla="*/ 63 h 1320"/>
                <a:gd name="T4" fmla="*/ 153 w 3240"/>
                <a:gd name="T5" fmla="*/ 14 h 1320"/>
                <a:gd name="T6" fmla="*/ 96 w 3240"/>
                <a:gd name="T7" fmla="*/ 0 h 1320"/>
                <a:gd name="T8" fmla="*/ 0 w 3240"/>
                <a:gd name="T9" fmla="*/ 41 h 13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40" h="1320">
                  <a:moveTo>
                    <a:pt x="0" y="864"/>
                  </a:moveTo>
                  <a:lnTo>
                    <a:pt x="1232" y="1320"/>
                  </a:lnTo>
                  <a:lnTo>
                    <a:pt x="3240" y="304"/>
                  </a:lnTo>
                  <a:lnTo>
                    <a:pt x="2032" y="0"/>
                  </a:lnTo>
                  <a:lnTo>
                    <a:pt x="0" y="864"/>
                  </a:lnTo>
                  <a:close/>
                </a:path>
              </a:pathLst>
            </a:custGeom>
            <a:gradFill rotWithShape="0">
              <a:gsLst>
                <a:gs pos="0">
                  <a:srgbClr val="996633"/>
                </a:gs>
                <a:gs pos="100000">
                  <a:srgbClr val="C1A283"/>
                </a:gs>
              </a:gsLst>
              <a:lin ang="18900000" scaled="1"/>
            </a:gradFill>
            <a:ln w="1270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sv-SE"/>
            </a:p>
          </p:txBody>
        </p:sp>
        <p:sp>
          <p:nvSpPr>
            <p:cNvPr id="45" name="Freeform 50"/>
            <p:cNvSpPr>
              <a:spLocks noChangeAspect="1"/>
            </p:cNvSpPr>
            <p:nvPr/>
          </p:nvSpPr>
          <p:spPr bwMode="auto">
            <a:xfrm>
              <a:off x="4307" y="2858"/>
              <a:ext cx="1227" cy="743"/>
            </a:xfrm>
            <a:custGeom>
              <a:avLst/>
              <a:gdLst>
                <a:gd name="T0" fmla="*/ 0 w 4083"/>
                <a:gd name="T1" fmla="*/ 2 h 2471"/>
                <a:gd name="T2" fmla="*/ 0 w 4083"/>
                <a:gd name="T3" fmla="*/ 2 h 2471"/>
                <a:gd name="T4" fmla="*/ 0 w 4083"/>
                <a:gd name="T5" fmla="*/ 2 h 2471"/>
                <a:gd name="T6" fmla="*/ 0 w 4083"/>
                <a:gd name="T7" fmla="*/ 2 h 2471"/>
                <a:gd name="T8" fmla="*/ 0 w 4083"/>
                <a:gd name="T9" fmla="*/ 2 h 2471"/>
                <a:gd name="T10" fmla="*/ 0 w 4083"/>
                <a:gd name="T11" fmla="*/ 2 h 2471"/>
                <a:gd name="T12" fmla="*/ 0 w 4083"/>
                <a:gd name="T13" fmla="*/ 2 h 2471"/>
                <a:gd name="T14" fmla="*/ 0 w 4083"/>
                <a:gd name="T15" fmla="*/ 2 h 2471"/>
                <a:gd name="T16" fmla="*/ 0 w 4083"/>
                <a:gd name="T17" fmla="*/ 2 h 2471"/>
                <a:gd name="T18" fmla="*/ 0 w 4083"/>
                <a:gd name="T19" fmla="*/ 2 h 2471"/>
                <a:gd name="T20" fmla="*/ 3 w 4083"/>
                <a:gd name="T21" fmla="*/ 0 h 2471"/>
                <a:gd name="T22" fmla="*/ 3 w 4083"/>
                <a:gd name="T23" fmla="*/ 0 h 2471"/>
                <a:gd name="T24" fmla="*/ 3 w 4083"/>
                <a:gd name="T25" fmla="*/ 0 h 2471"/>
                <a:gd name="T26" fmla="*/ 3 w 4083"/>
                <a:gd name="T27" fmla="*/ 0 h 2471"/>
                <a:gd name="T28" fmla="*/ 3 w 4083"/>
                <a:gd name="T29" fmla="*/ 0 h 2471"/>
                <a:gd name="T30" fmla="*/ 3 w 4083"/>
                <a:gd name="T31" fmla="*/ 0 h 2471"/>
                <a:gd name="T32" fmla="*/ 3 w 4083"/>
                <a:gd name="T33" fmla="*/ 0 h 2471"/>
                <a:gd name="T34" fmla="*/ 3 w 4083"/>
                <a:gd name="T35" fmla="*/ 0 h 2471"/>
                <a:gd name="T36" fmla="*/ 3 w 4083"/>
                <a:gd name="T37" fmla="*/ 0 h 2471"/>
                <a:gd name="T38" fmla="*/ 3 w 4083"/>
                <a:gd name="T39" fmla="*/ 0 h 2471"/>
                <a:gd name="T40" fmla="*/ 3 w 4083"/>
                <a:gd name="T41" fmla="*/ 0 h 2471"/>
                <a:gd name="T42" fmla="*/ 3 w 4083"/>
                <a:gd name="T43" fmla="*/ 0 h 2471"/>
                <a:gd name="T44" fmla="*/ 0 w 4083"/>
                <a:gd name="T45" fmla="*/ 2 h 2471"/>
                <a:gd name="T46" fmla="*/ 0 w 4083"/>
                <a:gd name="T47" fmla="*/ 2 h 2471"/>
                <a:gd name="T48" fmla="*/ 0 w 4083"/>
                <a:gd name="T49" fmla="*/ 2 h 2471"/>
                <a:gd name="T50" fmla="*/ 0 w 4083"/>
                <a:gd name="T51" fmla="*/ 2 h 2471"/>
                <a:gd name="T52" fmla="*/ 0 w 4083"/>
                <a:gd name="T53" fmla="*/ 2 h 2471"/>
                <a:gd name="T54" fmla="*/ 0 w 4083"/>
                <a:gd name="T55" fmla="*/ 2 h 2471"/>
                <a:gd name="T56" fmla="*/ 0 w 4083"/>
                <a:gd name="T57" fmla="*/ 2 h 2471"/>
                <a:gd name="T58" fmla="*/ 0 w 4083"/>
                <a:gd name="T59" fmla="*/ 2 h 2471"/>
                <a:gd name="T60" fmla="*/ 0 w 4083"/>
                <a:gd name="T61" fmla="*/ 2 h 2471"/>
                <a:gd name="T62" fmla="*/ 0 w 4083"/>
                <a:gd name="T63" fmla="*/ 2 h 2471"/>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083" h="2471">
                  <a:moveTo>
                    <a:pt x="43" y="2010"/>
                  </a:moveTo>
                  <a:lnTo>
                    <a:pt x="0" y="2010"/>
                  </a:lnTo>
                  <a:lnTo>
                    <a:pt x="0" y="2449"/>
                  </a:lnTo>
                  <a:lnTo>
                    <a:pt x="1" y="2458"/>
                  </a:lnTo>
                  <a:lnTo>
                    <a:pt x="7" y="2464"/>
                  </a:lnTo>
                  <a:lnTo>
                    <a:pt x="12" y="2469"/>
                  </a:lnTo>
                  <a:lnTo>
                    <a:pt x="21" y="2471"/>
                  </a:lnTo>
                  <a:lnTo>
                    <a:pt x="30" y="2469"/>
                  </a:lnTo>
                  <a:lnTo>
                    <a:pt x="32" y="2469"/>
                  </a:lnTo>
                  <a:lnTo>
                    <a:pt x="4063" y="404"/>
                  </a:lnTo>
                  <a:lnTo>
                    <a:pt x="4067" y="398"/>
                  </a:lnTo>
                  <a:lnTo>
                    <a:pt x="4073" y="393"/>
                  </a:lnTo>
                  <a:lnTo>
                    <a:pt x="4074" y="386"/>
                  </a:lnTo>
                  <a:lnTo>
                    <a:pt x="4083" y="2"/>
                  </a:lnTo>
                  <a:lnTo>
                    <a:pt x="4040" y="0"/>
                  </a:lnTo>
                  <a:lnTo>
                    <a:pt x="4031" y="384"/>
                  </a:lnTo>
                  <a:lnTo>
                    <a:pt x="4038" y="369"/>
                  </a:lnTo>
                  <a:lnTo>
                    <a:pt x="4033" y="375"/>
                  </a:lnTo>
                  <a:lnTo>
                    <a:pt x="4031" y="384"/>
                  </a:lnTo>
                  <a:lnTo>
                    <a:pt x="4053" y="384"/>
                  </a:lnTo>
                  <a:lnTo>
                    <a:pt x="4044" y="366"/>
                  </a:lnTo>
                  <a:lnTo>
                    <a:pt x="12" y="2431"/>
                  </a:lnTo>
                  <a:lnTo>
                    <a:pt x="43" y="2449"/>
                  </a:lnTo>
                  <a:lnTo>
                    <a:pt x="41" y="2440"/>
                  </a:lnTo>
                  <a:lnTo>
                    <a:pt x="36" y="2435"/>
                  </a:lnTo>
                  <a:lnTo>
                    <a:pt x="30" y="2429"/>
                  </a:lnTo>
                  <a:lnTo>
                    <a:pt x="21" y="2428"/>
                  </a:lnTo>
                  <a:lnTo>
                    <a:pt x="12" y="2429"/>
                  </a:lnTo>
                  <a:lnTo>
                    <a:pt x="21" y="2449"/>
                  </a:lnTo>
                  <a:lnTo>
                    <a:pt x="43" y="2449"/>
                  </a:lnTo>
                  <a:lnTo>
                    <a:pt x="43" y="20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6" name="Freeform 51"/>
            <p:cNvSpPr>
              <a:spLocks noChangeAspect="1"/>
            </p:cNvSpPr>
            <p:nvPr/>
          </p:nvSpPr>
          <p:spPr bwMode="auto">
            <a:xfrm>
              <a:off x="4308" y="2842"/>
              <a:ext cx="1222" cy="631"/>
            </a:xfrm>
            <a:custGeom>
              <a:avLst/>
              <a:gdLst>
                <a:gd name="T0" fmla="*/ 0 w 4070"/>
                <a:gd name="T1" fmla="*/ 2 h 2100"/>
                <a:gd name="T2" fmla="*/ 0 w 4070"/>
                <a:gd name="T3" fmla="*/ 2 h 2100"/>
                <a:gd name="T4" fmla="*/ 3 w 4070"/>
                <a:gd name="T5" fmla="*/ 0 h 2100"/>
                <a:gd name="T6" fmla="*/ 3 w 4070"/>
                <a:gd name="T7" fmla="*/ 0 h 2100"/>
                <a:gd name="T8" fmla="*/ 0 w 4070"/>
                <a:gd name="T9" fmla="*/ 2 h 21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70" h="2100">
                  <a:moveTo>
                    <a:pt x="0" y="2062"/>
                  </a:moveTo>
                  <a:lnTo>
                    <a:pt x="20" y="2100"/>
                  </a:lnTo>
                  <a:lnTo>
                    <a:pt x="4070" y="38"/>
                  </a:lnTo>
                  <a:lnTo>
                    <a:pt x="4050" y="0"/>
                  </a:lnTo>
                  <a:lnTo>
                    <a:pt x="0" y="20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7" name="Freeform 52"/>
            <p:cNvSpPr>
              <a:spLocks noChangeAspect="1"/>
            </p:cNvSpPr>
            <p:nvPr/>
          </p:nvSpPr>
          <p:spPr bwMode="auto">
            <a:xfrm>
              <a:off x="4778" y="3249"/>
              <a:ext cx="93" cy="79"/>
            </a:xfrm>
            <a:custGeom>
              <a:avLst/>
              <a:gdLst>
                <a:gd name="T0" fmla="*/ 0 w 308"/>
                <a:gd name="T1" fmla="*/ 0 h 264"/>
                <a:gd name="T2" fmla="*/ 0 w 308"/>
                <a:gd name="T3" fmla="*/ 0 h 264"/>
                <a:gd name="T4" fmla="*/ 0 w 308"/>
                <a:gd name="T5" fmla="*/ 0 h 264"/>
                <a:gd name="T6" fmla="*/ 0 w 308"/>
                <a:gd name="T7" fmla="*/ 0 h 264"/>
                <a:gd name="T8" fmla="*/ 0 w 308"/>
                <a:gd name="T9" fmla="*/ 0 h 264"/>
                <a:gd name="T10" fmla="*/ 0 w 308"/>
                <a:gd name="T11" fmla="*/ 0 h 264"/>
                <a:gd name="T12" fmla="*/ 0 w 308"/>
                <a:gd name="T13" fmla="*/ 0 h 264"/>
                <a:gd name="T14" fmla="*/ 0 w 308"/>
                <a:gd name="T15" fmla="*/ 0 h 264"/>
                <a:gd name="T16" fmla="*/ 0 w 308"/>
                <a:gd name="T17" fmla="*/ 0 h 264"/>
                <a:gd name="T18" fmla="*/ 0 w 308"/>
                <a:gd name="T19" fmla="*/ 0 h 264"/>
                <a:gd name="T20" fmla="*/ 0 w 308"/>
                <a:gd name="T21" fmla="*/ 0 h 264"/>
                <a:gd name="T22" fmla="*/ 0 w 308"/>
                <a:gd name="T23" fmla="*/ 0 h 264"/>
                <a:gd name="T24" fmla="*/ 0 w 308"/>
                <a:gd name="T25" fmla="*/ 0 h 264"/>
                <a:gd name="T26" fmla="*/ 0 w 308"/>
                <a:gd name="T27" fmla="*/ 0 h 264"/>
                <a:gd name="T28" fmla="*/ 0 w 308"/>
                <a:gd name="T29" fmla="*/ 0 h 264"/>
                <a:gd name="T30" fmla="*/ 0 w 308"/>
                <a:gd name="T31" fmla="*/ 0 h 264"/>
                <a:gd name="T32" fmla="*/ 0 w 308"/>
                <a:gd name="T33" fmla="*/ 0 h 264"/>
                <a:gd name="T34" fmla="*/ 0 w 308"/>
                <a:gd name="T35" fmla="*/ 0 h 264"/>
                <a:gd name="T36" fmla="*/ 0 w 308"/>
                <a:gd name="T37" fmla="*/ 0 h 264"/>
                <a:gd name="T38" fmla="*/ 0 w 308"/>
                <a:gd name="T39" fmla="*/ 0 h 264"/>
                <a:gd name="T40" fmla="*/ 0 w 308"/>
                <a:gd name="T41" fmla="*/ 0 h 264"/>
                <a:gd name="T42" fmla="*/ 0 w 308"/>
                <a:gd name="T43" fmla="*/ 0 h 264"/>
                <a:gd name="T44" fmla="*/ 0 w 308"/>
                <a:gd name="T45" fmla="*/ 0 h 264"/>
                <a:gd name="T46" fmla="*/ 0 w 308"/>
                <a:gd name="T47" fmla="*/ 0 h 264"/>
                <a:gd name="T48" fmla="*/ 0 w 308"/>
                <a:gd name="T49" fmla="*/ 0 h 264"/>
                <a:gd name="T50" fmla="*/ 0 w 308"/>
                <a:gd name="T51" fmla="*/ 0 h 264"/>
                <a:gd name="T52" fmla="*/ 0 w 308"/>
                <a:gd name="T53" fmla="*/ 0 h 264"/>
                <a:gd name="T54" fmla="*/ 0 w 308"/>
                <a:gd name="T55" fmla="*/ 0 h 264"/>
                <a:gd name="T56" fmla="*/ 0 w 308"/>
                <a:gd name="T57" fmla="*/ 0 h 264"/>
                <a:gd name="T58" fmla="*/ 0 w 308"/>
                <a:gd name="T59" fmla="*/ 0 h 26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08" h="264">
                  <a:moveTo>
                    <a:pt x="0" y="262"/>
                  </a:moveTo>
                  <a:lnTo>
                    <a:pt x="44" y="264"/>
                  </a:lnTo>
                  <a:lnTo>
                    <a:pt x="46" y="154"/>
                  </a:lnTo>
                  <a:lnTo>
                    <a:pt x="24" y="152"/>
                  </a:lnTo>
                  <a:lnTo>
                    <a:pt x="38" y="166"/>
                  </a:lnTo>
                  <a:lnTo>
                    <a:pt x="44" y="161"/>
                  </a:lnTo>
                  <a:lnTo>
                    <a:pt x="35" y="172"/>
                  </a:lnTo>
                  <a:lnTo>
                    <a:pt x="296" y="41"/>
                  </a:lnTo>
                  <a:lnTo>
                    <a:pt x="285" y="22"/>
                  </a:lnTo>
                  <a:lnTo>
                    <a:pt x="265" y="31"/>
                  </a:lnTo>
                  <a:lnTo>
                    <a:pt x="270" y="36"/>
                  </a:lnTo>
                  <a:lnTo>
                    <a:pt x="276" y="41"/>
                  </a:lnTo>
                  <a:lnTo>
                    <a:pt x="285" y="43"/>
                  </a:lnTo>
                  <a:lnTo>
                    <a:pt x="294" y="41"/>
                  </a:lnTo>
                  <a:lnTo>
                    <a:pt x="263" y="22"/>
                  </a:lnTo>
                  <a:lnTo>
                    <a:pt x="265" y="141"/>
                  </a:lnTo>
                  <a:lnTo>
                    <a:pt x="308" y="141"/>
                  </a:lnTo>
                  <a:lnTo>
                    <a:pt x="307" y="22"/>
                  </a:lnTo>
                  <a:lnTo>
                    <a:pt x="305" y="13"/>
                  </a:lnTo>
                  <a:lnTo>
                    <a:pt x="299" y="7"/>
                  </a:lnTo>
                  <a:lnTo>
                    <a:pt x="294" y="2"/>
                  </a:lnTo>
                  <a:lnTo>
                    <a:pt x="285" y="0"/>
                  </a:lnTo>
                  <a:lnTo>
                    <a:pt x="276" y="2"/>
                  </a:lnTo>
                  <a:lnTo>
                    <a:pt x="276" y="4"/>
                  </a:lnTo>
                  <a:lnTo>
                    <a:pt x="15" y="134"/>
                  </a:lnTo>
                  <a:lnTo>
                    <a:pt x="9" y="137"/>
                  </a:lnTo>
                  <a:lnTo>
                    <a:pt x="4" y="143"/>
                  </a:lnTo>
                  <a:lnTo>
                    <a:pt x="2" y="152"/>
                  </a:lnTo>
                  <a:lnTo>
                    <a:pt x="0" y="26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8" name="Freeform 53"/>
            <p:cNvSpPr>
              <a:spLocks noChangeAspect="1"/>
            </p:cNvSpPr>
            <p:nvPr/>
          </p:nvSpPr>
          <p:spPr bwMode="auto">
            <a:xfrm>
              <a:off x="5075" y="3100"/>
              <a:ext cx="94" cy="82"/>
            </a:xfrm>
            <a:custGeom>
              <a:avLst/>
              <a:gdLst>
                <a:gd name="T0" fmla="*/ 0 w 312"/>
                <a:gd name="T1" fmla="*/ 0 h 273"/>
                <a:gd name="T2" fmla="*/ 0 w 312"/>
                <a:gd name="T3" fmla="*/ 0 h 273"/>
                <a:gd name="T4" fmla="*/ 0 w 312"/>
                <a:gd name="T5" fmla="*/ 0 h 273"/>
                <a:gd name="T6" fmla="*/ 0 w 312"/>
                <a:gd name="T7" fmla="*/ 0 h 273"/>
                <a:gd name="T8" fmla="*/ 0 w 312"/>
                <a:gd name="T9" fmla="*/ 0 h 273"/>
                <a:gd name="T10" fmla="*/ 0 w 312"/>
                <a:gd name="T11" fmla="*/ 0 h 273"/>
                <a:gd name="T12" fmla="*/ 0 w 312"/>
                <a:gd name="T13" fmla="*/ 0 h 273"/>
                <a:gd name="T14" fmla="*/ 0 w 312"/>
                <a:gd name="T15" fmla="*/ 0 h 273"/>
                <a:gd name="T16" fmla="*/ 0 w 312"/>
                <a:gd name="T17" fmla="*/ 0 h 273"/>
                <a:gd name="T18" fmla="*/ 0 w 312"/>
                <a:gd name="T19" fmla="*/ 0 h 273"/>
                <a:gd name="T20" fmla="*/ 0 w 312"/>
                <a:gd name="T21" fmla="*/ 0 h 273"/>
                <a:gd name="T22" fmla="*/ 0 w 312"/>
                <a:gd name="T23" fmla="*/ 0 h 273"/>
                <a:gd name="T24" fmla="*/ 0 w 312"/>
                <a:gd name="T25" fmla="*/ 0 h 273"/>
                <a:gd name="T26" fmla="*/ 0 w 312"/>
                <a:gd name="T27" fmla="*/ 0 h 273"/>
                <a:gd name="T28" fmla="*/ 0 w 312"/>
                <a:gd name="T29" fmla="*/ 0 h 273"/>
                <a:gd name="T30" fmla="*/ 0 w 312"/>
                <a:gd name="T31" fmla="*/ 0 h 273"/>
                <a:gd name="T32" fmla="*/ 0 w 312"/>
                <a:gd name="T33" fmla="*/ 0 h 273"/>
                <a:gd name="T34" fmla="*/ 0 w 312"/>
                <a:gd name="T35" fmla="*/ 0 h 273"/>
                <a:gd name="T36" fmla="*/ 0 w 312"/>
                <a:gd name="T37" fmla="*/ 0 h 273"/>
                <a:gd name="T38" fmla="*/ 0 w 312"/>
                <a:gd name="T39" fmla="*/ 0 h 273"/>
                <a:gd name="T40" fmla="*/ 0 w 312"/>
                <a:gd name="T41" fmla="*/ 0 h 273"/>
                <a:gd name="T42" fmla="*/ 0 w 312"/>
                <a:gd name="T43" fmla="*/ 0 h 273"/>
                <a:gd name="T44" fmla="*/ 0 w 312"/>
                <a:gd name="T45" fmla="*/ 0 h 273"/>
                <a:gd name="T46" fmla="*/ 0 w 312"/>
                <a:gd name="T47" fmla="*/ 0 h 273"/>
                <a:gd name="T48" fmla="*/ 0 w 312"/>
                <a:gd name="T49" fmla="*/ 0 h 273"/>
                <a:gd name="T50" fmla="*/ 0 w 312"/>
                <a:gd name="T51" fmla="*/ 0 h 273"/>
                <a:gd name="T52" fmla="*/ 0 w 312"/>
                <a:gd name="T53" fmla="*/ 0 h 273"/>
                <a:gd name="T54" fmla="*/ 0 w 312"/>
                <a:gd name="T55" fmla="*/ 0 h 273"/>
                <a:gd name="T56" fmla="*/ 0 w 312"/>
                <a:gd name="T57" fmla="*/ 0 h 273"/>
                <a:gd name="T58" fmla="*/ 0 w 312"/>
                <a:gd name="T59" fmla="*/ 0 h 273"/>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12" h="273">
                  <a:moveTo>
                    <a:pt x="0" y="273"/>
                  </a:moveTo>
                  <a:lnTo>
                    <a:pt x="44" y="273"/>
                  </a:lnTo>
                  <a:lnTo>
                    <a:pt x="46" y="154"/>
                  </a:lnTo>
                  <a:lnTo>
                    <a:pt x="24" y="154"/>
                  </a:lnTo>
                  <a:lnTo>
                    <a:pt x="38" y="169"/>
                  </a:lnTo>
                  <a:lnTo>
                    <a:pt x="44" y="163"/>
                  </a:lnTo>
                  <a:lnTo>
                    <a:pt x="35" y="174"/>
                  </a:lnTo>
                  <a:lnTo>
                    <a:pt x="299" y="42"/>
                  </a:lnTo>
                  <a:lnTo>
                    <a:pt x="289" y="22"/>
                  </a:lnTo>
                  <a:lnTo>
                    <a:pt x="269" y="31"/>
                  </a:lnTo>
                  <a:lnTo>
                    <a:pt x="274" y="36"/>
                  </a:lnTo>
                  <a:lnTo>
                    <a:pt x="280" y="42"/>
                  </a:lnTo>
                  <a:lnTo>
                    <a:pt x="289" y="44"/>
                  </a:lnTo>
                  <a:lnTo>
                    <a:pt x="298" y="42"/>
                  </a:lnTo>
                  <a:lnTo>
                    <a:pt x="267" y="22"/>
                  </a:lnTo>
                  <a:lnTo>
                    <a:pt x="269" y="145"/>
                  </a:lnTo>
                  <a:lnTo>
                    <a:pt x="312" y="145"/>
                  </a:lnTo>
                  <a:lnTo>
                    <a:pt x="310" y="22"/>
                  </a:lnTo>
                  <a:lnTo>
                    <a:pt x="309" y="13"/>
                  </a:lnTo>
                  <a:lnTo>
                    <a:pt x="303" y="8"/>
                  </a:lnTo>
                  <a:lnTo>
                    <a:pt x="298" y="2"/>
                  </a:lnTo>
                  <a:lnTo>
                    <a:pt x="289" y="0"/>
                  </a:lnTo>
                  <a:lnTo>
                    <a:pt x="280" y="2"/>
                  </a:lnTo>
                  <a:lnTo>
                    <a:pt x="280" y="4"/>
                  </a:lnTo>
                  <a:lnTo>
                    <a:pt x="15" y="136"/>
                  </a:lnTo>
                  <a:lnTo>
                    <a:pt x="9" y="140"/>
                  </a:lnTo>
                  <a:lnTo>
                    <a:pt x="4" y="145"/>
                  </a:lnTo>
                  <a:lnTo>
                    <a:pt x="2" y="154"/>
                  </a:lnTo>
                  <a:lnTo>
                    <a:pt x="0" y="2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sv-SE"/>
            </a:p>
          </p:txBody>
        </p:sp>
        <p:sp>
          <p:nvSpPr>
            <p:cNvPr id="49" name="Freeform 54"/>
            <p:cNvSpPr>
              <a:spLocks noChangeAspect="1"/>
            </p:cNvSpPr>
            <p:nvPr/>
          </p:nvSpPr>
          <p:spPr bwMode="auto">
            <a:xfrm>
              <a:off x="4633" y="3379"/>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0" name="Freeform 55"/>
            <p:cNvSpPr>
              <a:spLocks noChangeAspect="1"/>
            </p:cNvSpPr>
            <p:nvPr/>
          </p:nvSpPr>
          <p:spPr bwMode="auto">
            <a:xfrm>
              <a:off x="4959" y="3213"/>
              <a:ext cx="34"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59"/>
                  </a:lnTo>
                  <a:lnTo>
                    <a:pt x="110" y="0"/>
                  </a:lnTo>
                  <a:lnTo>
                    <a:pt x="110" y="75"/>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1" name="Freeform 56"/>
            <p:cNvSpPr>
              <a:spLocks noChangeAspect="1"/>
            </p:cNvSpPr>
            <p:nvPr/>
          </p:nvSpPr>
          <p:spPr bwMode="auto">
            <a:xfrm>
              <a:off x="5282" y="3047"/>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59"/>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2" name="Freeform 57"/>
            <p:cNvSpPr>
              <a:spLocks noChangeAspect="1"/>
            </p:cNvSpPr>
            <p:nvPr/>
          </p:nvSpPr>
          <p:spPr bwMode="auto">
            <a:xfrm>
              <a:off x="5411" y="2981"/>
              <a:ext cx="33" cy="39"/>
            </a:xfrm>
            <a:custGeom>
              <a:avLst/>
              <a:gdLst>
                <a:gd name="T0" fmla="*/ 0 w 110"/>
                <a:gd name="T1" fmla="*/ 0 h 130"/>
                <a:gd name="T2" fmla="*/ 0 w 110"/>
                <a:gd name="T3" fmla="*/ 0 h 130"/>
                <a:gd name="T4" fmla="*/ 0 w 110"/>
                <a:gd name="T5" fmla="*/ 0 h 130"/>
                <a:gd name="T6" fmla="*/ 0 w 110"/>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0" h="130">
                  <a:moveTo>
                    <a:pt x="0" y="130"/>
                  </a:moveTo>
                  <a:lnTo>
                    <a:pt x="0" y="60"/>
                  </a:lnTo>
                  <a:lnTo>
                    <a:pt x="110" y="0"/>
                  </a:lnTo>
                  <a:lnTo>
                    <a:pt x="110"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sp>
          <p:nvSpPr>
            <p:cNvPr id="53" name="Line 58"/>
            <p:cNvSpPr>
              <a:spLocks noChangeAspect="1" noChangeShapeType="1"/>
            </p:cNvSpPr>
            <p:nvPr/>
          </p:nvSpPr>
          <p:spPr bwMode="auto">
            <a:xfrm flipH="1">
              <a:off x="4319" y="2951"/>
              <a:ext cx="1204" cy="613"/>
            </a:xfrm>
            <a:prstGeom prst="line">
              <a:avLst/>
            </a:prstGeom>
            <a:noFill/>
            <a:ln w="11113">
              <a:solidFill>
                <a:srgbClr val="000000"/>
              </a:solidFill>
              <a:round/>
              <a:headEnd/>
              <a:tailEnd/>
            </a:ln>
            <a:extLst>
              <a:ext uri="{909E8E84-426E-40DD-AFC4-6F175D3DCCD1}">
                <a14:hiddenFill xmlns:a14="http://schemas.microsoft.com/office/drawing/2010/main">
                  <a:noFill/>
                </a14:hiddenFill>
              </a:ext>
            </a:extLst>
          </p:spPr>
          <p:txBody>
            <a:bodyPr/>
            <a:lstStyle/>
            <a:p>
              <a:endParaRPr lang="sv-SE"/>
            </a:p>
          </p:txBody>
        </p:sp>
        <p:sp>
          <p:nvSpPr>
            <p:cNvPr id="54" name="Freeform 59"/>
            <p:cNvSpPr>
              <a:spLocks noChangeAspect="1"/>
            </p:cNvSpPr>
            <p:nvPr/>
          </p:nvSpPr>
          <p:spPr bwMode="auto">
            <a:xfrm>
              <a:off x="4462" y="3465"/>
              <a:ext cx="33" cy="39"/>
            </a:xfrm>
            <a:custGeom>
              <a:avLst/>
              <a:gdLst>
                <a:gd name="T0" fmla="*/ 0 w 111"/>
                <a:gd name="T1" fmla="*/ 0 h 130"/>
                <a:gd name="T2" fmla="*/ 0 w 111"/>
                <a:gd name="T3" fmla="*/ 0 h 130"/>
                <a:gd name="T4" fmla="*/ 0 w 111"/>
                <a:gd name="T5" fmla="*/ 0 h 130"/>
                <a:gd name="T6" fmla="*/ 0 w 111"/>
                <a:gd name="T7" fmla="*/ 0 h 13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11" h="130">
                  <a:moveTo>
                    <a:pt x="0" y="130"/>
                  </a:moveTo>
                  <a:lnTo>
                    <a:pt x="0" y="60"/>
                  </a:lnTo>
                  <a:lnTo>
                    <a:pt x="111" y="0"/>
                  </a:lnTo>
                  <a:lnTo>
                    <a:pt x="111" y="76"/>
                  </a:lnTo>
                </a:path>
              </a:pathLst>
            </a:custGeom>
            <a:noFill/>
            <a:ln w="1111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sv-SE"/>
            </a:p>
          </p:txBody>
        </p:sp>
      </p:grpSp>
      <p:pic>
        <p:nvPicPr>
          <p:cNvPr id="55" name="Picture 2" descr="DSC00185"/>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5436096" y="4481384"/>
            <a:ext cx="1502794" cy="125800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 name="Picture 9"/>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006724" y="2996952"/>
            <a:ext cx="1525715" cy="1340416"/>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descr="J:\KUNDPROJEKT\LI - Lastsäkringsinstruktioner\Volvo Lastvagnar - KD satser #1284\Bilder 080307\Container 1.JPG"/>
          <p:cNvPicPr>
            <a:picLocks noChangeAspect="1" noChangeArrowheads="1"/>
          </p:cNvPicPr>
          <p:nvPr/>
        </p:nvPicPr>
        <p:blipFill rotWithShape="1">
          <a:blip r:embed="rId9" cstate="email">
            <a:extLst>
              <a:ext uri="{28A0092B-C50C-407E-A947-70E740481C1C}">
                <a14:useLocalDpi xmlns:a14="http://schemas.microsoft.com/office/drawing/2010/main"/>
              </a:ext>
            </a:extLst>
          </a:blip>
          <a:srcRect t="12804"/>
          <a:stretch/>
        </p:blipFill>
        <p:spPr bwMode="auto">
          <a:xfrm>
            <a:off x="5436095" y="2996952"/>
            <a:ext cx="1502795" cy="1340416"/>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59" name="Picture 4" descr="MVC-013S"/>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7023537" y="1720691"/>
            <a:ext cx="1508903" cy="1132244"/>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pic>
        <p:nvPicPr>
          <p:cNvPr id="3076" name="Picture 4" descr="J:\KUNDPROJEKT\ÖPLK - Övriga Öppna Kurser\Ansvarskurs\2010\Maj 2010\Bilder\IMG_1693.JPG"/>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436096" y="1725736"/>
            <a:ext cx="1502795" cy="1127199"/>
          </a:xfrm>
          <a:prstGeom prst="rect">
            <a:avLst/>
          </a:prstGeom>
          <a:noFill/>
          <a:ln w="9525">
            <a:noFill/>
          </a:ln>
          <a:extLst>
            <a:ext uri="{909E8E84-426E-40DD-AFC4-6F175D3DCCD1}">
              <a14:hiddenFill xmlns:a14="http://schemas.microsoft.com/office/drawing/2010/main">
                <a:solidFill>
                  <a:srgbClr val="FFFFFF"/>
                </a:solidFill>
              </a14:hiddenFill>
            </a:ext>
          </a:extLst>
        </p:spPr>
      </p:pic>
      <p:pic>
        <p:nvPicPr>
          <p:cNvPr id="60" name="Picture 4"/>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r="10029"/>
          <a:stretch/>
        </p:blipFill>
        <p:spPr bwMode="auto">
          <a:xfrm>
            <a:off x="7023537" y="4481384"/>
            <a:ext cx="1508902" cy="1258005"/>
          </a:xfrm>
          <a:prstGeom prst="rect">
            <a:avLst/>
          </a:prstGeom>
          <a:noFill/>
          <a:ln w="9525">
            <a:noFill/>
            <a:miter lim="800000"/>
            <a:headEnd type="none" w="sm" len="sm"/>
            <a:tailEnd type="none" w="sm" len="sm"/>
          </a:ln>
          <a:effectLst/>
          <a:extLst>
            <a:ext uri="{909E8E84-426E-40DD-AFC4-6F175D3DCCD1}">
              <a14:hiddenFill xmlns:a14="http://schemas.microsoft.com/office/drawing/2010/main">
                <a:solidFill>
                  <a:srgbClr val="96969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 name="textruta 5"/>
          <p:cNvSpPr txBox="1"/>
          <p:nvPr/>
        </p:nvSpPr>
        <p:spPr>
          <a:xfrm>
            <a:off x="7164288" y="116632"/>
            <a:ext cx="1872208"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6</a:t>
            </a:fld>
            <a:endParaRPr lang="fi-FI" sz="1400" dirty="0">
              <a:solidFill>
                <a:schemeClr val="tx2"/>
              </a:solidFill>
            </a:endParaRPr>
          </a:p>
        </p:txBody>
      </p:sp>
    </p:spTree>
    <p:extLst>
      <p:ext uri="{BB962C8B-B14F-4D97-AF65-F5344CB8AC3E}">
        <p14:creationId xmlns:p14="http://schemas.microsoft.com/office/powerpoint/2010/main" val="41482695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Rahdinkuljetusyksiköitä</a:t>
            </a:r>
            <a:r>
              <a:rPr lang="fi-FI" sz="2800" b="1" dirty="0" smtClean="0">
                <a:solidFill>
                  <a:schemeClr val="tx2"/>
                </a:solidFill>
              </a:rPr>
              <a:t> – </a:t>
            </a:r>
            <a:r>
              <a:rPr lang="fi-FI" sz="2800" b="1" dirty="0" smtClean="0"/>
              <a:t>ajoneuvot ja perävaunut</a:t>
            </a:r>
            <a:endParaRPr lang="fi-FI" sz="2800" b="1" dirty="0" smtClean="0">
              <a:solidFill>
                <a:schemeClr val="tx2"/>
              </a:solidFill>
            </a:endParaRPr>
          </a:p>
        </p:txBody>
      </p:sp>
      <p:sp>
        <p:nvSpPr>
          <p:cNvPr id="2" name="Platshållare för innehåll 1"/>
          <p:cNvSpPr>
            <a:spLocks noGrp="1"/>
          </p:cNvSpPr>
          <p:nvPr>
            <p:ph idx="1"/>
          </p:nvPr>
        </p:nvSpPr>
        <p:spPr>
          <a:xfrm>
            <a:off x="457200" y="1600200"/>
            <a:ext cx="4603993" cy="4525963"/>
          </a:xfrm>
        </p:spPr>
        <p:txBody>
          <a:bodyPr>
            <a:normAutofit/>
          </a:bodyPr>
          <a:lstStyle/>
          <a:p>
            <a:pPr marL="0" indent="0">
              <a:buNone/>
            </a:pPr>
            <a:r>
              <a:rPr lang="fi-FI" sz="2000" dirty="0" smtClean="0"/>
              <a:t>Ajoneuvoyhdistelmiä ja perävaunuja käytetään merikuljetuksissa Pohjanmerellä, Itämerellä ja Välimerellä.</a:t>
            </a:r>
          </a:p>
          <a:p>
            <a:pPr marL="0" indent="0">
              <a:buNone/>
            </a:pPr>
            <a:endParaRPr lang="en-GB" sz="2400" dirty="0" smtClean="0"/>
          </a:p>
          <a:p>
            <a:pPr marL="0" indent="0">
              <a:buNone/>
              <a:defRPr/>
            </a:pPr>
            <a:r>
              <a:rPr lang="fi-FI" sz="2000" dirty="0"/>
              <a:t>Erityyppisiä ajoneuvorakenteita</a:t>
            </a:r>
            <a:r>
              <a:rPr lang="fi-FI" dirty="0"/>
              <a:t>:</a:t>
            </a:r>
          </a:p>
          <a:p>
            <a:pPr marL="0" indent="0">
              <a:buNone/>
              <a:defRPr/>
            </a:pPr>
            <a:endParaRPr lang="fi-FI" sz="1000" dirty="0"/>
          </a:p>
          <a:p>
            <a:pPr lvl="1">
              <a:defRPr/>
            </a:pPr>
            <a:r>
              <a:rPr lang="fi-FI" dirty="0"/>
              <a:t>Avolava</a:t>
            </a:r>
          </a:p>
          <a:p>
            <a:pPr lvl="1">
              <a:defRPr/>
            </a:pPr>
            <a:r>
              <a:rPr lang="fi-FI" dirty="0" err="1"/>
              <a:t>Kapellikori</a:t>
            </a:r>
            <a:r>
              <a:rPr lang="fi-FI" dirty="0"/>
              <a:t> alumiini-/vanerilaidalla</a:t>
            </a:r>
          </a:p>
          <a:p>
            <a:pPr lvl="1">
              <a:defRPr/>
            </a:pPr>
            <a:r>
              <a:rPr lang="fi-FI" dirty="0"/>
              <a:t>Umpikori sivuovilla tai ilman</a:t>
            </a:r>
          </a:p>
          <a:p>
            <a:pPr lvl="1">
              <a:defRPr/>
            </a:pPr>
            <a:r>
              <a:rPr lang="fi-FI" dirty="0" err="1"/>
              <a:t>Verhokapelli</a:t>
            </a:r>
            <a:endParaRPr lang="fi-FI" dirty="0"/>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772816"/>
            <a:ext cx="3346450" cy="393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ruta 5"/>
          <p:cNvSpPr txBox="1"/>
          <p:nvPr/>
        </p:nvSpPr>
        <p:spPr>
          <a:xfrm>
            <a:off x="6948264" y="116632"/>
            <a:ext cx="2088232"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7</a:t>
            </a:fld>
            <a:endParaRPr lang="fi-FI" sz="1400" dirty="0">
              <a:solidFill>
                <a:schemeClr val="tx2"/>
              </a:solidFill>
            </a:endParaRPr>
          </a:p>
        </p:txBody>
      </p:sp>
    </p:spTree>
    <p:extLst>
      <p:ext uri="{BB962C8B-B14F-4D97-AF65-F5344CB8AC3E}">
        <p14:creationId xmlns:p14="http://schemas.microsoft.com/office/powerpoint/2010/main" val="401163992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a:xfrm>
            <a:off x="383061" y="572492"/>
            <a:ext cx="8229600" cy="990600"/>
          </a:xfrm>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a:t>Rahdinkuljetusyksiköitä – </a:t>
            </a:r>
            <a:r>
              <a:rPr lang="fi-FI" sz="2800" b="1" dirty="0" smtClean="0"/>
              <a:t>ajoneuvot </a:t>
            </a:r>
            <a:r>
              <a:rPr lang="fi-FI" sz="2800" b="1" dirty="0"/>
              <a:t>ja perävaunut</a:t>
            </a:r>
            <a:endParaRPr lang="en-US" sz="2800" b="1" dirty="0" smtClean="0">
              <a:solidFill>
                <a:schemeClr val="tx2"/>
              </a:solidFill>
            </a:endParaRPr>
          </a:p>
        </p:txBody>
      </p:sp>
      <p:sp>
        <p:nvSpPr>
          <p:cNvPr id="10" name="Platshållare för innehåll 1"/>
          <p:cNvSpPr txBox="1">
            <a:spLocks/>
          </p:cNvSpPr>
          <p:nvPr/>
        </p:nvSpPr>
        <p:spPr>
          <a:xfrm>
            <a:off x="457200" y="1563092"/>
            <a:ext cx="4762872" cy="4525963"/>
          </a:xfrm>
          <a:prstGeom prst="rect">
            <a:avLst/>
          </a:prstGeom>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762000">
              <a:buNone/>
            </a:pPr>
            <a:r>
              <a:rPr lang="fi-FI" sz="2000" dirty="0" err="1" smtClean="0"/>
              <a:t>Päällirakenteen</a:t>
            </a:r>
            <a:r>
              <a:rPr lang="fi-FI" sz="2000" dirty="0" smtClean="0"/>
              <a:t> </a:t>
            </a:r>
            <a:r>
              <a:rPr lang="fi-FI" sz="2000" dirty="0"/>
              <a:t>lujuusvaatimus </a:t>
            </a:r>
          </a:p>
          <a:p>
            <a:pPr marL="0" indent="0">
              <a:buNone/>
            </a:pPr>
            <a:endParaRPr lang="fi-FI" sz="2000" dirty="0"/>
          </a:p>
          <a:p>
            <a:pPr marL="0" indent="0">
              <a:buNone/>
            </a:pPr>
            <a:r>
              <a:rPr lang="fi-FI" sz="2000" dirty="0"/>
              <a:t>Lujuusvaatimukset </a:t>
            </a:r>
            <a:r>
              <a:rPr lang="fi-FI" sz="2000" dirty="0" smtClean="0"/>
              <a:t>poikittaissuunnassa eurooppalaisten </a:t>
            </a:r>
            <a:r>
              <a:rPr lang="fi-FI" sz="2000" dirty="0"/>
              <a:t>standardien mukaan</a:t>
            </a:r>
          </a:p>
          <a:p>
            <a:pPr>
              <a:buFontTx/>
              <a:buChar char="-"/>
            </a:pPr>
            <a:r>
              <a:rPr lang="fi-FI" sz="2000" dirty="0"/>
              <a:t>EN 12642 L </a:t>
            </a:r>
            <a:r>
              <a:rPr lang="fi-FI" sz="2000" dirty="0" smtClean="0"/>
              <a:t>ja </a:t>
            </a:r>
            <a:endParaRPr lang="fi-FI" sz="2000" dirty="0"/>
          </a:p>
          <a:p>
            <a:pPr>
              <a:buFontTx/>
              <a:buChar char="-"/>
            </a:pPr>
            <a:r>
              <a:rPr lang="fi-FI" sz="2000" dirty="0"/>
              <a:t>EN 12642 XL</a:t>
            </a:r>
          </a:p>
        </p:txBody>
      </p:sp>
      <p:sp>
        <p:nvSpPr>
          <p:cNvPr id="7" name="Tekstiruutu 6"/>
          <p:cNvSpPr txBox="1"/>
          <p:nvPr/>
        </p:nvSpPr>
        <p:spPr>
          <a:xfrm>
            <a:off x="5220072" y="1916832"/>
            <a:ext cx="1159768" cy="307777"/>
          </a:xfrm>
          <a:prstGeom prst="rect">
            <a:avLst/>
          </a:prstGeom>
          <a:noFill/>
        </p:spPr>
        <p:txBody>
          <a:bodyPr wrap="square" rtlCol="0">
            <a:spAutoFit/>
          </a:bodyPr>
          <a:lstStyle/>
          <a:p>
            <a:pPr algn="ctr"/>
            <a:r>
              <a:rPr lang="fi-FI" sz="1400" dirty="0" smtClean="0">
                <a:solidFill>
                  <a:schemeClr val="bg1"/>
                </a:solidFill>
              </a:rPr>
              <a:t>Umpikori</a:t>
            </a:r>
            <a:endParaRPr lang="fi-FI" sz="1400" dirty="0">
              <a:solidFill>
                <a:schemeClr val="bg1"/>
              </a:solidFill>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64088" y="1967905"/>
            <a:ext cx="3511550" cy="412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ruta 5"/>
          <p:cNvSpPr txBox="1"/>
          <p:nvPr/>
        </p:nvSpPr>
        <p:spPr>
          <a:xfrm>
            <a:off x="6948264" y="116632"/>
            <a:ext cx="2088232"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8</a:t>
            </a:fld>
            <a:endParaRPr lang="fi-FI" sz="1400" dirty="0">
              <a:solidFill>
                <a:schemeClr val="tx2"/>
              </a:solidFill>
            </a:endParaRPr>
          </a:p>
        </p:txBody>
      </p:sp>
    </p:spTree>
    <p:extLst>
      <p:ext uri="{BB962C8B-B14F-4D97-AF65-F5344CB8AC3E}">
        <p14:creationId xmlns:p14="http://schemas.microsoft.com/office/powerpoint/2010/main" val="425279402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a:normAutofit fontScale="90000"/>
          </a:bodyPr>
          <a:lstStyle/>
          <a:p>
            <a:r>
              <a:rPr lang="fi-FI" sz="3600" dirty="0"/>
              <a:t>Kuorman varmistaminen </a:t>
            </a:r>
            <a:r>
              <a:rPr lang="fi-FI" sz="3600" dirty="0" smtClean="0"/>
              <a:t>merikuljetuksissa</a:t>
            </a:r>
            <a:r>
              <a:rPr lang="en-US" dirty="0" smtClean="0"/>
              <a:t/>
            </a:r>
            <a:br>
              <a:rPr lang="en-US" dirty="0" smtClean="0"/>
            </a:br>
            <a:r>
              <a:rPr lang="fi-FI" sz="2800" b="1" dirty="0" smtClean="0"/>
              <a:t>Rahdinkuljetusyksiköitä</a:t>
            </a:r>
            <a:r>
              <a:rPr lang="fi-FI" sz="2800" b="1" dirty="0" smtClean="0">
                <a:solidFill>
                  <a:schemeClr val="tx2"/>
                </a:solidFill>
              </a:rPr>
              <a:t> – </a:t>
            </a:r>
            <a:r>
              <a:rPr lang="fi-FI" sz="2800" b="1" dirty="0" smtClean="0"/>
              <a:t>rahtikontti</a:t>
            </a:r>
            <a:endParaRPr lang="fi-FI" sz="2800" b="1" dirty="0" smtClean="0">
              <a:solidFill>
                <a:schemeClr val="tx2"/>
              </a:solidFill>
            </a:endParaRPr>
          </a:p>
        </p:txBody>
      </p:sp>
      <p:sp>
        <p:nvSpPr>
          <p:cNvPr id="2" name="Platshållare för innehåll 1"/>
          <p:cNvSpPr>
            <a:spLocks noGrp="1"/>
          </p:cNvSpPr>
          <p:nvPr>
            <p:ph idx="1"/>
          </p:nvPr>
        </p:nvSpPr>
        <p:spPr>
          <a:xfrm>
            <a:off x="457200" y="1600200"/>
            <a:ext cx="4834880" cy="4525963"/>
          </a:xfrm>
        </p:spPr>
        <p:txBody>
          <a:bodyPr/>
          <a:lstStyle/>
          <a:p>
            <a:pPr marL="0" indent="0">
              <a:buNone/>
            </a:pPr>
            <a:r>
              <a:rPr lang="fi-FI" dirty="0" smtClean="0"/>
              <a:t>ISO standardin mukaisten konttien etuja ja haittoja</a:t>
            </a:r>
            <a:r>
              <a:rPr lang="en-GB" dirty="0" smtClean="0"/>
              <a:t>: </a:t>
            </a:r>
            <a:endParaRPr lang="en-GB" sz="2400" dirty="0"/>
          </a:p>
          <a:p>
            <a:pPr marL="266700" indent="-266700">
              <a:buNone/>
            </a:pPr>
            <a:r>
              <a:rPr lang="en-GB" sz="2000" dirty="0" smtClean="0"/>
              <a:t>+ </a:t>
            </a:r>
            <a:r>
              <a:rPr lang="fi-FI" sz="2000" dirty="0" smtClean="0"/>
              <a:t>Luja rakenne mahdollistaa kuorman tukemisen sekä pääty- että sivuseiniin. </a:t>
            </a:r>
          </a:p>
          <a:p>
            <a:pPr marL="266700" indent="-266700">
              <a:buNone/>
            </a:pPr>
            <a:r>
              <a:rPr lang="fi-FI" sz="2000" dirty="0" smtClean="0"/>
              <a:t>+ Hyvin yleinen kuorman kuljetusväline. </a:t>
            </a:r>
          </a:p>
          <a:p>
            <a:pPr marL="0" indent="0">
              <a:buNone/>
            </a:pPr>
            <a:r>
              <a:rPr lang="fi-FI" sz="2000" dirty="0" smtClean="0"/>
              <a:t>-  </a:t>
            </a:r>
            <a:r>
              <a:rPr lang="fi-FI" sz="2000" dirty="0" err="1" smtClean="0"/>
              <a:t>EURO-lavat</a:t>
            </a:r>
            <a:r>
              <a:rPr lang="fi-FI" sz="2000" dirty="0" smtClean="0"/>
              <a:t> sopivat huonosti </a:t>
            </a:r>
            <a:endParaRPr lang="fi-FI" sz="2000" dirty="0"/>
          </a:p>
        </p:txBody>
      </p:sp>
      <p:sp>
        <p:nvSpPr>
          <p:cNvPr id="8" name="textruta 7"/>
          <p:cNvSpPr txBox="1"/>
          <p:nvPr/>
        </p:nvSpPr>
        <p:spPr>
          <a:xfrm>
            <a:off x="5531760" y="3937918"/>
            <a:ext cx="2808312" cy="261610"/>
          </a:xfrm>
          <a:prstGeom prst="rect">
            <a:avLst/>
          </a:prstGeom>
          <a:noFill/>
        </p:spPr>
        <p:txBody>
          <a:bodyPr wrap="square" rtlCol="0">
            <a:spAutoFit/>
          </a:bodyPr>
          <a:lstStyle/>
          <a:p>
            <a:pPr algn="ctr"/>
            <a:r>
              <a:rPr lang="sv-SE" sz="1100" i="1" dirty="0" smtClean="0"/>
              <a:t>Containers</a:t>
            </a:r>
            <a:endParaRPr lang="sv-SE" sz="1100" i="1" dirty="0"/>
          </a:p>
        </p:txBody>
      </p:sp>
      <p:pic>
        <p:nvPicPr>
          <p:cNvPr id="9" name="Picture 2" descr="Fig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80152" y="1700808"/>
            <a:ext cx="2990789" cy="223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1" descr="container">
            <a:hlinkClick r:id="rId4" action="ppaction://hlinkpres?slideindex=1&amp;slidetitle="/>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82148" y="4293096"/>
            <a:ext cx="2815680" cy="1742575"/>
          </a:xfrm>
          <a:prstGeom prst="rect">
            <a:avLst/>
          </a:prstGeom>
          <a:solidFill>
            <a:srgbClr val="FFCC00"/>
          </a:solidFill>
          <a:ln>
            <a:noFill/>
          </a:ln>
          <a:extLst>
            <a:ext uri="{91240B29-F687-4F45-9708-019B960494DF}">
              <a14:hiddenLine xmlns:a14="http://schemas.microsoft.com/office/drawing/2010/main" w="25400">
                <a:solidFill>
                  <a:schemeClr val="accent2"/>
                </a:solidFill>
                <a:miter lim="800000"/>
                <a:headEnd/>
                <a:tailEnd/>
              </a14:hiddenLine>
            </a:ext>
          </a:extLst>
        </p:spPr>
      </p:pic>
      <p:sp>
        <p:nvSpPr>
          <p:cNvPr id="12" name="textruta 5"/>
          <p:cNvSpPr txBox="1"/>
          <p:nvPr/>
        </p:nvSpPr>
        <p:spPr>
          <a:xfrm>
            <a:off x="7092280" y="116632"/>
            <a:ext cx="1944216" cy="307777"/>
          </a:xfrm>
          <a:prstGeom prst="rect">
            <a:avLst/>
          </a:prstGeom>
          <a:noFill/>
        </p:spPr>
        <p:txBody>
          <a:bodyPr wrap="square" rtlCol="0">
            <a:spAutoFit/>
          </a:bodyPr>
          <a:lstStyle/>
          <a:p>
            <a:pPr algn="ctr"/>
            <a:r>
              <a:rPr lang="fi-FI" sz="1400" dirty="0">
                <a:solidFill>
                  <a:schemeClr val="tx2"/>
                </a:solidFill>
              </a:rPr>
              <a:t>Merikuljetus </a:t>
            </a:r>
            <a:r>
              <a:rPr lang="fi-FI" sz="1400" dirty="0" smtClean="0">
                <a:solidFill>
                  <a:schemeClr val="tx2"/>
                </a:solidFill>
              </a:rPr>
              <a:t>dia </a:t>
            </a:r>
            <a:fld id="{111B04A0-4BA7-48DF-9672-02D029FDAF1F}" type="slidenum">
              <a:rPr lang="fi-FI" sz="1400" smtClean="0">
                <a:solidFill>
                  <a:schemeClr val="tx2"/>
                </a:solidFill>
              </a:rPr>
              <a:t>9</a:t>
            </a:fld>
            <a:endParaRPr lang="fi-FI" sz="1400" dirty="0">
              <a:solidFill>
                <a:schemeClr val="tx2"/>
              </a:solidFill>
            </a:endParaRPr>
          </a:p>
        </p:txBody>
      </p:sp>
    </p:spTree>
    <p:extLst>
      <p:ext uri="{BB962C8B-B14F-4D97-AF65-F5344CB8AC3E}">
        <p14:creationId xmlns:p14="http://schemas.microsoft.com/office/powerpoint/2010/main" val="297819768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aring-template">
  <a:themeElements>
    <a:clrScheme name="Mukautettu 1">
      <a:dk1>
        <a:sysClr val="windowText" lastClr="000000"/>
      </a:dk1>
      <a:lt1>
        <a:srgbClr val="FFFFFF"/>
      </a:lt1>
      <a:dk2>
        <a:srgbClr val="63B2DF"/>
      </a:dk2>
      <a:lt2>
        <a:srgbClr val="EBDDC3"/>
      </a:lt2>
      <a:accent1>
        <a:srgbClr val="002060"/>
      </a:accent1>
      <a:accent2>
        <a:srgbClr val="DD8047"/>
      </a:accent2>
      <a:accent3>
        <a:srgbClr val="A5AB81"/>
      </a:accent3>
      <a:accent4>
        <a:srgbClr val="D8B25C"/>
      </a:accent4>
      <a:accent5>
        <a:srgbClr val="7BA79D"/>
      </a:accent5>
      <a:accent6>
        <a:srgbClr val="968C8C"/>
      </a:accent6>
      <a:hlink>
        <a:srgbClr val="0042C7"/>
      </a:hlink>
      <a:folHlink>
        <a:srgbClr val="704404"/>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rkkaus">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Caring-template</Template>
  <TotalTime>4635</TotalTime>
  <Words>3079</Words>
  <Application>Microsoft Office PowerPoint</Application>
  <PresentationFormat>On-screen Show (4:3)</PresentationFormat>
  <Paragraphs>1040</Paragraphs>
  <Slides>33</Slides>
  <Notes>33</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33</vt:i4>
      </vt:variant>
    </vt:vector>
  </HeadingPairs>
  <TitlesOfParts>
    <vt:vector size="39" baseType="lpstr">
      <vt:lpstr>Arial</vt:lpstr>
      <vt:lpstr>Calibri</vt:lpstr>
      <vt:lpstr>Symbol</vt:lpstr>
      <vt:lpstr>Times New Roman</vt:lpstr>
      <vt:lpstr>Caring-template</vt:lpstr>
      <vt:lpstr>Photo Editor-foto</vt:lpstr>
      <vt:lpstr>Kuormanvarmistus maantie-, meri-, rautatie- ja ilmakuljetuksissa</vt:lpstr>
      <vt:lpstr>Kuorman varmistaminen merikuljetuksissa Yleistä</vt:lpstr>
      <vt:lpstr>Kuorman varmistaminen merikuljetuksissa Merikuljetuksen tyypillisiä tekijöitä</vt:lpstr>
      <vt:lpstr>Kuorman varmistaminen merikuljetuksissa Puutteellisen kuormanvarmistuksen seurauksia</vt:lpstr>
      <vt:lpstr>Kuorman varmistaminen merikuljetuksissa Puutteellisen kuormanvarmistuksen seurauksia</vt:lpstr>
      <vt:lpstr>Kuorman varmistaminen merikuljetuksissa Tyypillisiä rahdinkuljetusyksiköitä ja niiden kuormia</vt:lpstr>
      <vt:lpstr>Kuorman varmistaminen merikuljetuksissa Rahdinkuljetusyksiköitä – ajoneuvot ja perävaunut</vt:lpstr>
      <vt:lpstr>Kuorman varmistaminen merikuljetuksissa Rahdinkuljetusyksiköitä – ajoneuvot ja perävaunut</vt:lpstr>
      <vt:lpstr>Kuorman varmistaminen merikuljetuksissa Rahdinkuljetusyksiköitä – rahtikontti</vt:lpstr>
      <vt:lpstr>Kuorman varmistaminen merikuljetuksissa Rahdinkuljetusyksiköitä – rahtikontti</vt:lpstr>
      <vt:lpstr>Kuorman varmistaminen merikuljetuksissa Rahdinkuljetusyksiköt – avokontti</vt:lpstr>
      <vt:lpstr>Kuorman varmistaminen merikuljetuksissa Vastuut</vt:lpstr>
      <vt:lpstr>Kuorman varmistaminen merikuljetuksissa Vastuut – vaaralliset aineet</vt:lpstr>
      <vt:lpstr>Kuorman varmistaminen merikuljetuksissa Vastuut – vaaralliset aineet</vt:lpstr>
      <vt:lpstr>Kuormanvarmistus merikuljetuksissa Määräykset ja standardit</vt:lpstr>
      <vt:lpstr>Kuormanvarmistus merikuljetuksissa Määräykset ja standardit</vt:lpstr>
      <vt:lpstr>Kuormanvarmistus merikuljetuksissa Kuormankäsittely satamassa</vt:lpstr>
      <vt:lpstr>Kuormanvarmistus merikuljetuksissa Vaikuttavat voimat</vt:lpstr>
      <vt:lpstr>Kuormanvarmistus merikuljetuksissa Vaikuttavat voimat</vt:lpstr>
      <vt:lpstr>Kuormanvarmistus merikuljetuksissa Rahdinkuljetusyksiköiden kuormanvarmistus – varmistusmenetelmät </vt:lpstr>
      <vt:lpstr>Kuormanvarmistus merikuljetuksissa Kuormanvarmistus eri suuntiin - pitkittäissuunta </vt:lpstr>
      <vt:lpstr>Kuormanvarmistus meritiekuljetuksissa Kuormanvarmistus eri suunnissa – pitkittäissuunta</vt:lpstr>
      <vt:lpstr>Kuormanvarmistus meritiekuljetuksissa Kuormanvarmistus eri suunnissa – pitkittäissuunta</vt:lpstr>
      <vt:lpstr>Kuormanvarmistus meritiekuljetuksissa Kuormanvarmistus eri suunnissa – poikittaissuunta</vt:lpstr>
      <vt:lpstr>Kuormanvarmistus meritiekuljetuksissa Kuormanvarmistus eri suunnissa – poikittaissuunta</vt:lpstr>
      <vt:lpstr>Kuormanvarmistus merikuljetuksissa Kuormanvarmistus eri suunnissa – poikittaissuunta </vt:lpstr>
      <vt:lpstr>Kuorman varmistaminen merikuljetuksissa Kuormanvarmistus eri suunnissa – poikittaissuunta</vt:lpstr>
      <vt:lpstr>Kuorman varmistaminen merikuljetuksissa Kuormanvarmistus eri suunnissa – takapääty</vt:lpstr>
      <vt:lpstr>Kuorman varmistaminen merikuljetuksissa Kuormanvarmistus eri suunnissa – takapääty</vt:lpstr>
      <vt:lpstr>Kuorman varmistaminen merikuljetuksissa Kuorman painon jakautuminen</vt:lpstr>
      <vt:lpstr>Kuorman varmistaminen merikuljetuksissa Terästuotteiden kuormanvarmistus</vt:lpstr>
      <vt:lpstr>Kuorman varmistaminen merikuljetuksissa Sahatavaran ja pyöreän puun kuormanvarmistus</vt:lpstr>
      <vt:lpstr>Kuorman varmistaminen merikuljetuksissa Sellupaalien ja paperirullien kuormanvarmistus</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Cargo securing to prevent cargo damages on road, sea, rail and air</dc:title>
  <dc:creator>Nils</dc:creator>
  <cp:lastModifiedBy>Lähdevaara Hannu</cp:lastModifiedBy>
  <cp:revision>270</cp:revision>
  <cp:lastPrinted>2012-06-29T11:47:08Z</cp:lastPrinted>
  <dcterms:created xsi:type="dcterms:W3CDTF">2012-06-11T05:27:46Z</dcterms:created>
  <dcterms:modified xsi:type="dcterms:W3CDTF">2013-12-20T10:47:40Z</dcterms:modified>
</cp:coreProperties>
</file>