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0" r:id="rId1"/>
  </p:sldMasterIdLst>
  <p:notesMasterIdLst>
    <p:notesMasterId r:id="rId35"/>
  </p:notesMasterIdLst>
  <p:handoutMasterIdLst>
    <p:handoutMasterId r:id="rId36"/>
  </p:handoutMasterIdLst>
  <p:sldIdLst>
    <p:sldId id="258" r:id="rId2"/>
    <p:sldId id="301" r:id="rId3"/>
    <p:sldId id="302" r:id="rId4"/>
    <p:sldId id="291" r:id="rId5"/>
    <p:sldId id="292" r:id="rId6"/>
    <p:sldId id="264" r:id="rId7"/>
    <p:sldId id="265" r:id="rId8"/>
    <p:sldId id="303" r:id="rId9"/>
    <p:sldId id="304" r:id="rId10"/>
    <p:sldId id="293" r:id="rId11"/>
    <p:sldId id="294" r:id="rId12"/>
    <p:sldId id="270" r:id="rId13"/>
    <p:sldId id="271" r:id="rId14"/>
    <p:sldId id="305" r:id="rId15"/>
    <p:sldId id="306" r:id="rId16"/>
    <p:sldId id="295" r:id="rId17"/>
    <p:sldId id="296" r:id="rId18"/>
    <p:sldId id="275" r:id="rId19"/>
    <p:sldId id="276" r:id="rId20"/>
    <p:sldId id="307" r:id="rId21"/>
    <p:sldId id="308" r:id="rId22"/>
    <p:sldId id="297" r:id="rId23"/>
    <p:sldId id="298" r:id="rId24"/>
    <p:sldId id="281" r:id="rId25"/>
    <p:sldId id="282" r:id="rId26"/>
    <p:sldId id="309" r:id="rId27"/>
    <p:sldId id="310" r:id="rId28"/>
    <p:sldId id="299" r:id="rId29"/>
    <p:sldId id="300" r:id="rId30"/>
    <p:sldId id="287" r:id="rId31"/>
    <p:sldId id="288" r:id="rId32"/>
    <p:sldId id="289" r:id="rId33"/>
    <p:sldId id="290" r:id="rId34"/>
  </p:sldIdLst>
  <p:sldSz cx="9144000" cy="6858000" type="screen4x3"/>
  <p:notesSz cx="6799263" cy="99298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0533" autoAdjust="0"/>
  </p:normalViewPr>
  <p:slideViewPr>
    <p:cSldViewPr>
      <p:cViewPr varScale="1">
        <p:scale>
          <a:sx n="56" d="100"/>
          <a:sy n="56" d="100"/>
        </p:scale>
        <p:origin x="674" y="4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80" d="100"/>
          <a:sy n="80" d="100"/>
        </p:scale>
        <p:origin x="-1398" y="576"/>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7088" cy="497047"/>
          </a:xfrm>
          <a:prstGeom prst="rect">
            <a:avLst/>
          </a:prstGeom>
        </p:spPr>
        <p:txBody>
          <a:bodyPr vert="horz" lIns="91458" tIns="45729" rIns="91458" bIns="45729" rtlCol="0"/>
          <a:lstStyle>
            <a:lvl1pPr algn="l">
              <a:defRPr sz="1200"/>
            </a:lvl1pPr>
          </a:lstStyle>
          <a:p>
            <a:endParaRPr lang="sv-SE"/>
          </a:p>
        </p:txBody>
      </p:sp>
      <p:sp>
        <p:nvSpPr>
          <p:cNvPr id="3" name="Platshållare för datum 2"/>
          <p:cNvSpPr>
            <a:spLocks noGrp="1"/>
          </p:cNvSpPr>
          <p:nvPr>
            <p:ph type="dt" sz="quarter" idx="1"/>
          </p:nvPr>
        </p:nvSpPr>
        <p:spPr>
          <a:xfrm>
            <a:off x="3850587" y="0"/>
            <a:ext cx="2947088" cy="497047"/>
          </a:xfrm>
          <a:prstGeom prst="rect">
            <a:avLst/>
          </a:prstGeom>
        </p:spPr>
        <p:txBody>
          <a:bodyPr vert="horz" lIns="91458" tIns="45729" rIns="91458" bIns="45729" rtlCol="0"/>
          <a:lstStyle>
            <a:lvl1pPr algn="r">
              <a:defRPr sz="1200"/>
            </a:lvl1pPr>
          </a:lstStyle>
          <a:p>
            <a:fld id="{DDA33D02-9AA4-4D0A-AFB1-230AA12A379D}" type="datetimeFigureOut">
              <a:rPr lang="sv-SE" smtClean="0"/>
              <a:t>2013-12-20</a:t>
            </a:fld>
            <a:endParaRPr lang="sv-SE"/>
          </a:p>
        </p:txBody>
      </p:sp>
      <p:sp>
        <p:nvSpPr>
          <p:cNvPr id="4" name="Platshållare för sidfot 3"/>
          <p:cNvSpPr>
            <a:spLocks noGrp="1"/>
          </p:cNvSpPr>
          <p:nvPr>
            <p:ph type="ftr" sz="quarter" idx="2"/>
          </p:nvPr>
        </p:nvSpPr>
        <p:spPr>
          <a:xfrm>
            <a:off x="0" y="9431179"/>
            <a:ext cx="2947088" cy="497046"/>
          </a:xfrm>
          <a:prstGeom prst="rect">
            <a:avLst/>
          </a:prstGeom>
        </p:spPr>
        <p:txBody>
          <a:bodyPr vert="horz" lIns="91458" tIns="45729" rIns="91458" bIns="45729"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587" y="9431179"/>
            <a:ext cx="2947088" cy="497046"/>
          </a:xfrm>
          <a:prstGeom prst="rect">
            <a:avLst/>
          </a:prstGeom>
        </p:spPr>
        <p:txBody>
          <a:bodyPr vert="horz" lIns="91458" tIns="45729" rIns="91458" bIns="45729" rtlCol="0" anchor="b"/>
          <a:lstStyle>
            <a:lvl1pPr algn="r">
              <a:defRPr sz="1200"/>
            </a:lvl1pPr>
          </a:lstStyle>
          <a:p>
            <a:fld id="{4ADCF537-B069-4614-92CC-A9EFC4485DC5}" type="slidenum">
              <a:rPr lang="sv-SE" smtClean="0"/>
              <a:t>‹#›</a:t>
            </a:fld>
            <a:endParaRPr lang="sv-SE"/>
          </a:p>
        </p:txBody>
      </p:sp>
    </p:spTree>
    <p:extLst>
      <p:ext uri="{BB962C8B-B14F-4D97-AF65-F5344CB8AC3E}">
        <p14:creationId xmlns:p14="http://schemas.microsoft.com/office/powerpoint/2010/main" val="2843254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1" y="0"/>
            <a:ext cx="2946347" cy="496491"/>
          </a:xfrm>
          <a:prstGeom prst="rect">
            <a:avLst/>
          </a:prstGeom>
        </p:spPr>
        <p:txBody>
          <a:bodyPr vert="horz" lIns="91458" tIns="45729" rIns="91458" bIns="45729" rtlCol="0"/>
          <a:lstStyle>
            <a:lvl1pPr algn="l">
              <a:defRPr sz="1200"/>
            </a:lvl1pPr>
          </a:lstStyle>
          <a:p>
            <a:endParaRPr lang="fi-FI"/>
          </a:p>
        </p:txBody>
      </p:sp>
      <p:sp>
        <p:nvSpPr>
          <p:cNvPr id="3" name="Päivämäärän paikkamerkki 2"/>
          <p:cNvSpPr>
            <a:spLocks noGrp="1"/>
          </p:cNvSpPr>
          <p:nvPr>
            <p:ph type="dt" idx="1"/>
          </p:nvPr>
        </p:nvSpPr>
        <p:spPr>
          <a:xfrm>
            <a:off x="3851344" y="0"/>
            <a:ext cx="2946347" cy="496491"/>
          </a:xfrm>
          <a:prstGeom prst="rect">
            <a:avLst/>
          </a:prstGeom>
        </p:spPr>
        <p:txBody>
          <a:bodyPr vert="horz" lIns="91458" tIns="45729" rIns="91458" bIns="45729" rtlCol="0"/>
          <a:lstStyle>
            <a:lvl1pPr algn="r">
              <a:defRPr sz="1200"/>
            </a:lvl1pPr>
          </a:lstStyle>
          <a:p>
            <a:fld id="{A358DD03-4BF2-461B-9728-269AFCBED70C}" type="datetimeFigureOut">
              <a:rPr lang="fi-FI" smtClean="0"/>
              <a:t>20.12.2013</a:t>
            </a:fld>
            <a:endParaRPr lang="fi-FI"/>
          </a:p>
        </p:txBody>
      </p:sp>
      <p:sp>
        <p:nvSpPr>
          <p:cNvPr id="4" name="Dian kuvan paikkamerkki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58" tIns="45729" rIns="91458" bIns="45729" rtlCol="0" anchor="ctr"/>
          <a:lstStyle/>
          <a:p>
            <a:endParaRPr lang="fi-FI"/>
          </a:p>
        </p:txBody>
      </p:sp>
      <p:sp>
        <p:nvSpPr>
          <p:cNvPr id="5" name="Huomautusten paikkamerkki 4"/>
          <p:cNvSpPr>
            <a:spLocks noGrp="1"/>
          </p:cNvSpPr>
          <p:nvPr>
            <p:ph type="body" sz="quarter" idx="3"/>
          </p:nvPr>
        </p:nvSpPr>
        <p:spPr>
          <a:xfrm>
            <a:off x="679927" y="4716662"/>
            <a:ext cx="5439410" cy="4468416"/>
          </a:xfrm>
          <a:prstGeom prst="rect">
            <a:avLst/>
          </a:prstGeom>
        </p:spPr>
        <p:txBody>
          <a:bodyPr vert="horz" lIns="91458" tIns="45729" rIns="91458" bIns="45729"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1" y="9431599"/>
            <a:ext cx="2946347" cy="496491"/>
          </a:xfrm>
          <a:prstGeom prst="rect">
            <a:avLst/>
          </a:prstGeom>
        </p:spPr>
        <p:txBody>
          <a:bodyPr vert="horz" lIns="91458" tIns="45729" rIns="91458" bIns="45729" rtlCol="0" anchor="b"/>
          <a:lstStyle>
            <a:lvl1pPr algn="l">
              <a:defRPr sz="1200"/>
            </a:lvl1pPr>
          </a:lstStyle>
          <a:p>
            <a:endParaRPr lang="fi-FI"/>
          </a:p>
        </p:txBody>
      </p:sp>
      <p:sp>
        <p:nvSpPr>
          <p:cNvPr id="7" name="Dian numeron paikkamerkki 6"/>
          <p:cNvSpPr>
            <a:spLocks noGrp="1"/>
          </p:cNvSpPr>
          <p:nvPr>
            <p:ph type="sldNum" sz="quarter" idx="5"/>
          </p:nvPr>
        </p:nvSpPr>
        <p:spPr>
          <a:xfrm>
            <a:off x="3851344" y="9431599"/>
            <a:ext cx="2946347" cy="496491"/>
          </a:xfrm>
          <a:prstGeom prst="rect">
            <a:avLst/>
          </a:prstGeom>
        </p:spPr>
        <p:txBody>
          <a:bodyPr vert="horz" lIns="91458" tIns="45729" rIns="91458" bIns="45729" rtlCol="0" anchor="b"/>
          <a:lstStyle>
            <a:lvl1pPr algn="r">
              <a:defRPr sz="1200"/>
            </a:lvl1pPr>
          </a:lstStyle>
          <a:p>
            <a:fld id="{A0B595F2-8437-4A29-A251-623F891150BD}" type="slidenum">
              <a:rPr lang="fi-FI" smtClean="0"/>
              <a:t>‹#›</a:t>
            </a:fld>
            <a:endParaRPr lang="fi-FI"/>
          </a:p>
        </p:txBody>
      </p:sp>
    </p:spTree>
    <p:extLst>
      <p:ext uri="{BB962C8B-B14F-4D97-AF65-F5344CB8AC3E}">
        <p14:creationId xmlns:p14="http://schemas.microsoft.com/office/powerpoint/2010/main" val="365077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10"/>
          </p:nvPr>
        </p:nvSpPr>
        <p:spPr/>
        <p:txBody>
          <a:bodyPr/>
          <a:lstStyle/>
          <a:p>
            <a:fld id="{A0B595F2-8437-4A29-A251-623F891150BD}" type="slidenum">
              <a:rPr lang="fi-FI" smtClean="0"/>
              <a:t>1</a:t>
            </a:fld>
            <a:endParaRPr lang="fi-FI"/>
          </a:p>
        </p:txBody>
      </p:sp>
    </p:spTree>
    <p:extLst>
      <p:ext uri="{BB962C8B-B14F-4D97-AF65-F5344CB8AC3E}">
        <p14:creationId xmlns:p14="http://schemas.microsoft.com/office/powerpoint/2010/main" val="836544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Rot="1" noChangeAspect="1" noChangeArrowheads="1" noTextEdit="1"/>
          </p:cNvSpPr>
          <p:nvPr>
            <p:ph type="sldImg"/>
          </p:nvPr>
        </p:nvSpPr>
        <p:spPr bwMode="auto">
          <a:xfrm>
            <a:off x="917575" y="744538"/>
            <a:ext cx="4964113" cy="372427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3155" name="Rectangle 3"/>
          <p:cNvSpPr>
            <a:spLocks noGrp="1" noChangeArrowheads="1"/>
          </p:cNvSpPr>
          <p:nvPr>
            <p:ph type="body" idx="1"/>
          </p:nvPr>
        </p:nvSpPr>
        <p:spPr bwMode="auto">
          <a:xfrm>
            <a:off x="680252" y="4715901"/>
            <a:ext cx="5438767" cy="446929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sv-SE" b="1" dirty="0" smtClean="0"/>
              <a:t>Lastsäkring för sjötransport</a:t>
            </a:r>
          </a:p>
          <a:p>
            <a:pPr eaLnBrk="1" hangingPunct="1">
              <a:spcBef>
                <a:spcPct val="0"/>
              </a:spcBef>
            </a:pPr>
            <a:endParaRPr lang="en-US" dirty="0" smtClean="0"/>
          </a:p>
          <a:p>
            <a:pPr eaLnBrk="1" hangingPunct="1">
              <a:spcBef>
                <a:spcPct val="0"/>
              </a:spcBef>
            </a:pPr>
            <a:r>
              <a:rPr lang="en-US" b="1" dirty="0"/>
              <a:t>Lastbärare – Container</a:t>
            </a:r>
          </a:p>
          <a:p>
            <a:endParaRPr lang="en-US" dirty="0" smtClean="0"/>
          </a:p>
          <a:p>
            <a:r>
              <a:rPr lang="sv-SE" dirty="0"/>
              <a:t>Enligt ISO-standarden kan surrningspunkten vara en “svag länk”</a:t>
            </a:r>
          </a:p>
          <a:p>
            <a:pPr lvl="0"/>
            <a:endParaRPr lang="sv-SE" dirty="0" smtClean="0"/>
          </a:p>
          <a:p>
            <a:pPr marL="171484" indent="-171484">
              <a:buFont typeface="Arial" pitchFamily="34" charset="0"/>
              <a:buChar char="•"/>
            </a:pPr>
            <a:r>
              <a:rPr lang="sv-SE" dirty="0" smtClean="0"/>
              <a:t>I </a:t>
            </a:r>
            <a:r>
              <a:rPr lang="sv-SE" dirty="0"/>
              <a:t>containers för allmänbruk, är lastsäkringsutrustning valfri</a:t>
            </a:r>
          </a:p>
          <a:p>
            <a:pPr marL="171484" indent="-171484">
              <a:buFont typeface="Arial" pitchFamily="34" charset="0"/>
              <a:buChar char="•"/>
            </a:pPr>
            <a:endParaRPr lang="sv-SE" dirty="0" smtClean="0"/>
          </a:p>
          <a:p>
            <a:pPr marL="171484" indent="-171484">
              <a:buFont typeface="Arial" pitchFamily="34" charset="0"/>
              <a:buChar char="•"/>
            </a:pPr>
            <a:r>
              <a:rPr lang="sv-SE" dirty="0" smtClean="0"/>
              <a:t>Surrningsfästen </a:t>
            </a:r>
            <a:r>
              <a:rPr lang="sv-SE" dirty="0"/>
              <a:t>på golvnivå  ska vara konstruerade och placerade så att en last på minst 1000 kg kan lastsäkras i alla riktningar.</a:t>
            </a:r>
          </a:p>
          <a:p>
            <a:pPr marL="171484" indent="-171484">
              <a:buFont typeface="Arial" pitchFamily="34" charset="0"/>
              <a:buChar char="•"/>
            </a:pPr>
            <a:endParaRPr lang="sv-SE" dirty="0" smtClean="0"/>
          </a:p>
          <a:p>
            <a:pPr marL="171484" indent="-171484">
              <a:buFont typeface="Arial" pitchFamily="34" charset="0"/>
              <a:buChar char="•"/>
            </a:pPr>
            <a:r>
              <a:rPr lang="sv-SE" dirty="0" smtClean="0"/>
              <a:t>Surrningspunkter </a:t>
            </a:r>
            <a:r>
              <a:rPr lang="sv-SE" dirty="0"/>
              <a:t>ska vara konstruerade och placerade så att en last på minst 500 kg kan lastsäkras i alla riktningar.</a:t>
            </a:r>
            <a:endParaRPr lang="en-US" dirty="0">
              <a:cs typeface="Times New Roman" pitchFamily="18" charset="0"/>
            </a:endParaRPr>
          </a:p>
        </p:txBody>
      </p:sp>
    </p:spTree>
    <p:extLst>
      <p:ext uri="{BB962C8B-B14F-4D97-AF65-F5344CB8AC3E}">
        <p14:creationId xmlns:p14="http://schemas.microsoft.com/office/powerpoint/2010/main" val="3682524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sv-SE" b="1" dirty="0" smtClean="0"/>
              <a:t>Lastsäkring för sjötransport</a:t>
            </a:r>
          </a:p>
          <a:p>
            <a:pPr eaLnBrk="1" hangingPunct="1">
              <a:spcBef>
                <a:spcPct val="0"/>
              </a:spcBef>
            </a:pPr>
            <a:endParaRPr lang="sv-SE" dirty="0" smtClean="0"/>
          </a:p>
          <a:p>
            <a:pPr eaLnBrk="1" hangingPunct="1">
              <a:spcBef>
                <a:spcPct val="0"/>
              </a:spcBef>
            </a:pPr>
            <a:r>
              <a:rPr lang="sv-SE" b="1" dirty="0" smtClean="0"/>
              <a:t>Lastbärare</a:t>
            </a:r>
            <a:r>
              <a:rPr lang="sv-SE" b="1" dirty="0"/>
              <a:t> – Öppet containerflak</a:t>
            </a:r>
          </a:p>
          <a:p>
            <a:pPr eaLnBrk="1" hangingPunct="1"/>
            <a:endParaRPr lang="sv-SE" dirty="0" smtClean="0">
              <a:cs typeface="Arial" charset="0"/>
            </a:endParaRPr>
          </a:p>
          <a:p>
            <a:r>
              <a:rPr lang="sv-SE" dirty="0"/>
              <a:t>Containerflak är lastenheter som saknar tak och väggar. Flaken kan antingen vara gavellösa eller försedda med gavlar. För att containerflak med gavlar skall kunna hanteras på normalt sätt i containersystemet ställs samma krav på förmågan hos gavlarna att ta upp yttre krafter som på en standardcontainer.</a:t>
            </a:r>
          </a:p>
          <a:p>
            <a:r>
              <a:rPr lang="sv-SE" dirty="0"/>
              <a:t> </a:t>
            </a:r>
          </a:p>
          <a:p>
            <a:r>
              <a:rPr lang="sv-SE" dirty="0"/>
              <a:t>Containerflak brukar tillverkas inom ramen för ISO containerstandarden och huvudsakligen i längderna 20-fots eller 40-fots flak.  </a:t>
            </a:r>
          </a:p>
          <a:p>
            <a:r>
              <a:rPr lang="sv-SE" i="1" dirty="0"/>
              <a:t> </a:t>
            </a:r>
            <a:endParaRPr lang="sv-SE" dirty="0"/>
          </a:p>
          <a:p>
            <a:r>
              <a:rPr lang="sv-SE" dirty="0"/>
              <a:t>Det öppna flakets lättvikt är samma eller något högre än motsvarande lättvikt för en vanlig torrlastcontainer. Ett normalt 20-fots gavelflak med en maximal bruttovikt på 24 000 kg har en lättvikt på ca 2500 kg och kan således ta en maximal last på ca 21 500 kg. Ett 40-fots gavelflak med en maximal bruttovikt på 30 480 kg har en lättvikt på ca 5000 kg och maximal lastvikt blir därmed ca 25 500 kg på ett 40-fots flak. </a:t>
            </a:r>
          </a:p>
          <a:p>
            <a:r>
              <a:rPr lang="sv-SE" dirty="0"/>
              <a:t> </a:t>
            </a:r>
          </a:p>
          <a:p>
            <a:r>
              <a:rPr lang="sv-SE" dirty="0"/>
              <a:t>Gavelflak utgör ett bättre skydd för lasten än flak utan gavlar samtidigt som det innebär större möjligheter till en god säkring av godset. Flak med gavlar kan </a:t>
            </a:r>
            <a:r>
              <a:rPr lang="sv-SE" dirty="0" err="1"/>
              <a:t>dubbelstaplas</a:t>
            </a:r>
            <a:r>
              <a:rPr lang="sv-SE" dirty="0"/>
              <a:t> i terminaler och fartyg utan att godset på flaket belastas.</a:t>
            </a:r>
          </a:p>
          <a:p>
            <a:r>
              <a:rPr lang="sv-SE" dirty="0"/>
              <a:t>Det gavellösa flaket tar emellertid mindre utrymme vid tomtransporter och just på grund av detta är vissa flak utrustade med fällbara gavlar. </a:t>
            </a:r>
          </a:p>
          <a:p>
            <a:endParaRPr lang="sv-SE" dirty="0" smtClean="0"/>
          </a:p>
          <a:p>
            <a:r>
              <a:rPr lang="sv-SE" dirty="0" smtClean="0"/>
              <a:t>För </a:t>
            </a:r>
            <a:r>
              <a:rPr lang="sv-SE" dirty="0"/>
              <a:t>ett gavelflak som kan lastas med maximal bruttovikt enligt ISO-standarden blir oftast den fria invändiga höjden mindre än den som anges enligt containerstandarden. Med fri invändig höjd på ett gavelflak menas höjden mellan överkant av golvet och överkant av de övre hörnlådorna. Man bör dock inte utnyttja hela denna höjd för lasten eftersom en container eller ett flak som placeras ovanpå gavelflaket kan svikta ner och ge tryckskador på lasten.</a:t>
            </a:r>
          </a:p>
          <a:p>
            <a:r>
              <a:rPr lang="sv-SE" dirty="0"/>
              <a:t/>
            </a:r>
            <a:br>
              <a:rPr lang="sv-SE" dirty="0"/>
            </a:br>
            <a:r>
              <a:rPr lang="sv-SE" dirty="0"/>
              <a:t>För att klara lastpåkänningarna krävs på 40-fots flaken golvhöjder på ca 600 mm, vilket medför att den fria invändiga höjden blir betydligt mindre än för motsvarande container. Även den invändiga fria längden kan i vissa fall bli mindre än motsvarande containerlängd, beroende på att gavlarna måste göras kraftiga för att klara av standarden för fastställda påkänningar.</a:t>
            </a: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11</a:t>
            </a:fld>
            <a:endParaRPr lang="en-US"/>
          </a:p>
        </p:txBody>
      </p:sp>
    </p:spTree>
    <p:extLst>
      <p:ext uri="{BB962C8B-B14F-4D97-AF65-F5344CB8AC3E}">
        <p14:creationId xmlns:p14="http://schemas.microsoft.com/office/powerpoint/2010/main" val="4252370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spcBef>
                <a:spcPct val="0"/>
              </a:spcBef>
            </a:pPr>
            <a:r>
              <a:rPr lang="sv-SE" b="1" dirty="0" smtClean="0"/>
              <a:t>Lastsäkring för sjötransport</a:t>
            </a:r>
          </a:p>
          <a:p>
            <a:pPr eaLnBrk="1" hangingPunct="1">
              <a:spcBef>
                <a:spcPct val="0"/>
              </a:spcBef>
            </a:pPr>
            <a:endParaRPr lang="sv-SE" dirty="0" smtClean="0"/>
          </a:p>
          <a:p>
            <a:pPr eaLnBrk="1" hangingPunct="1">
              <a:spcBef>
                <a:spcPct val="0"/>
              </a:spcBef>
            </a:pPr>
            <a:r>
              <a:rPr lang="sv-SE" b="1" dirty="0"/>
              <a:t>Ansvar</a:t>
            </a:r>
          </a:p>
          <a:p>
            <a:pPr defTabSz="914583" fontAlgn="base">
              <a:spcBef>
                <a:spcPct val="0"/>
              </a:spcBef>
              <a:spcAft>
                <a:spcPct val="0"/>
              </a:spcAft>
              <a:defRPr/>
            </a:pPr>
            <a:endParaRPr lang="sv-SE" dirty="0"/>
          </a:p>
          <a:p>
            <a:r>
              <a:rPr lang="sv-SE" dirty="0"/>
              <a:t>De olika parterna i transportkedjan är normalt försäkrade mot lastskador och ansvaret för skador under en internationell vägtransport är bl.a. reglerade i ”CMR-</a:t>
            </a:r>
            <a:r>
              <a:rPr lang="sv-SE" dirty="0" err="1"/>
              <a:t>conventionen</a:t>
            </a:r>
            <a:r>
              <a:rPr lang="sv-SE" dirty="0"/>
              <a:t>” (CMR = Convention relative au </a:t>
            </a:r>
            <a:r>
              <a:rPr lang="sv-SE" dirty="0" err="1"/>
              <a:t>contrat</a:t>
            </a:r>
            <a:r>
              <a:rPr lang="sv-SE" dirty="0"/>
              <a:t> de transport international de Marchandises par Route).</a:t>
            </a:r>
          </a:p>
          <a:p>
            <a:endParaRPr lang="sv-SE" dirty="0" smtClean="0"/>
          </a:p>
          <a:p>
            <a:r>
              <a:rPr lang="sv-SE" dirty="0" smtClean="0"/>
              <a:t>Har </a:t>
            </a:r>
            <a:r>
              <a:rPr lang="sv-SE" dirty="0"/>
              <a:t>däremot ”tredje man”, t.ex. person eller miljö kommit till skada skall man beakta offentligrättsliga regler för lastsäkring och det kan bli mycket komplicerat att reda ut ansvaret, och oftast krävs juridisk expertis.</a:t>
            </a:r>
          </a:p>
          <a:p>
            <a:endParaRPr lang="sv-SE" dirty="0" smtClean="0"/>
          </a:p>
          <a:p>
            <a:r>
              <a:rPr lang="sv-SE" dirty="0" smtClean="0"/>
              <a:t>Lagstiftningen </a:t>
            </a:r>
            <a:r>
              <a:rPr lang="sv-SE" dirty="0"/>
              <a:t>i olika länder varierar mycket och därför är beskrivningen nedan en generell översikt över ansvaret för olika parter i transportkedjan. För att få hela bilden över ansvaret måsten man begära in nationell information från det specifika landet.</a:t>
            </a:r>
            <a:br>
              <a:rPr lang="sv-SE" dirty="0"/>
            </a:br>
            <a:r>
              <a:rPr lang="sv-SE" dirty="0"/>
              <a:t> </a:t>
            </a:r>
          </a:p>
          <a:p>
            <a:r>
              <a:rPr lang="sv-SE" i="1" dirty="0"/>
              <a:t>Sjötransport</a:t>
            </a:r>
            <a:endParaRPr lang="sv-SE" dirty="0"/>
          </a:p>
          <a:p>
            <a:r>
              <a:rPr lang="sv-SE" dirty="0"/>
              <a:t>Befälhavaren på ett fartyg är ansvarig för att fartyget är lastat på ett sjövärdigt sätt. Men enligt vissa länders maritima lagar, så är befälhavaren inte ansvarig för skador på last som är orsakat av bristfällig lastsäkring inuti en täckt lastbärare, om det inte har gått att misstänka dålig lastsäkring. T.ex. om lasten delvis sticker fram ur lastbäraren eller om den är dåligt fördelar i lastbäraren. Ansvaret ligger hos den part som har skrivit avtal med fartygsägaren, vilket i de flesta fall är speditören.</a:t>
            </a:r>
            <a:endParaRPr lang="en-GB" dirty="0"/>
          </a:p>
          <a:p>
            <a:r>
              <a:rPr lang="en-GB" dirty="0"/>
              <a:t> </a:t>
            </a:r>
            <a:endParaRPr lang="sv-SE" dirty="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12</a:t>
            </a:fld>
            <a:endParaRPr lang="en-US"/>
          </a:p>
        </p:txBody>
      </p:sp>
    </p:spTree>
    <p:extLst>
      <p:ext uri="{BB962C8B-B14F-4D97-AF65-F5344CB8AC3E}">
        <p14:creationId xmlns:p14="http://schemas.microsoft.com/office/powerpoint/2010/main" val="2434328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b="1" dirty="0" err="1" smtClean="0"/>
              <a:t>Lastsäkring</a:t>
            </a:r>
            <a:r>
              <a:rPr lang="en-US" b="1" dirty="0" smtClean="0"/>
              <a:t> </a:t>
            </a:r>
            <a:r>
              <a:rPr lang="en-US" b="1" dirty="0" err="1" smtClean="0"/>
              <a:t>för</a:t>
            </a:r>
            <a:r>
              <a:rPr lang="en-US" b="1" dirty="0" smtClean="0"/>
              <a:t> </a:t>
            </a:r>
            <a:r>
              <a:rPr lang="en-US" b="1" dirty="0" err="1" smtClean="0"/>
              <a:t>sjötransport</a:t>
            </a:r>
            <a:endParaRPr lang="en-US" b="1" dirty="0" smtClean="0"/>
          </a:p>
          <a:p>
            <a:pPr eaLnBrk="1" hangingPunct="1">
              <a:spcBef>
                <a:spcPct val="0"/>
              </a:spcBef>
            </a:pPr>
            <a:endParaRPr lang="en-US" dirty="0" smtClean="0"/>
          </a:p>
          <a:p>
            <a:pPr eaLnBrk="1" hangingPunct="1">
              <a:spcBef>
                <a:spcPct val="0"/>
              </a:spcBef>
            </a:pPr>
            <a:r>
              <a:rPr lang="en-US" b="1" dirty="0" err="1"/>
              <a:t>Ansvar</a:t>
            </a:r>
            <a:r>
              <a:rPr lang="en-US" b="1" dirty="0"/>
              <a:t> – </a:t>
            </a:r>
            <a:r>
              <a:rPr lang="en-US" b="1" dirty="0" err="1"/>
              <a:t>Farligt</a:t>
            </a:r>
            <a:r>
              <a:rPr lang="en-US" b="1" dirty="0"/>
              <a:t> gods</a:t>
            </a:r>
          </a:p>
          <a:p>
            <a:pPr defTabSz="914583" fontAlgn="base">
              <a:spcBef>
                <a:spcPct val="0"/>
              </a:spcBef>
              <a:spcAft>
                <a:spcPct val="0"/>
              </a:spcAft>
              <a:defRPr/>
            </a:pPr>
            <a:endParaRPr lang="en-GB" dirty="0"/>
          </a:p>
          <a:p>
            <a:pPr defTabSz="914583" fontAlgn="base">
              <a:spcBef>
                <a:spcPct val="0"/>
              </a:spcBef>
              <a:spcAft>
                <a:spcPct val="0"/>
              </a:spcAft>
              <a:defRPr/>
            </a:pPr>
            <a:r>
              <a:rPr lang="sv-SE" i="1" dirty="0"/>
              <a:t>Avsändaransvaret är:</a:t>
            </a:r>
          </a:p>
          <a:p>
            <a:pPr marL="171484" indent="-171484" defTabSz="914583" fontAlgn="base">
              <a:spcBef>
                <a:spcPct val="0"/>
              </a:spcBef>
              <a:spcAft>
                <a:spcPct val="0"/>
              </a:spcAft>
              <a:buFontTx/>
              <a:buChar char="-"/>
              <a:defRPr/>
            </a:pPr>
            <a:r>
              <a:rPr lang="sv-SE" dirty="0"/>
              <a:t>Klassificera och identifiera Farligt gods</a:t>
            </a:r>
          </a:p>
          <a:p>
            <a:pPr marL="171484" indent="-171484" defTabSz="914583" fontAlgn="base">
              <a:spcBef>
                <a:spcPct val="0"/>
              </a:spcBef>
              <a:spcAft>
                <a:spcPct val="0"/>
              </a:spcAft>
              <a:buFontTx/>
              <a:buChar char="-"/>
              <a:defRPr/>
            </a:pPr>
            <a:r>
              <a:rPr lang="sv-SE" dirty="0"/>
              <a:t>Packa</a:t>
            </a:r>
            <a:r>
              <a:rPr lang="sv-SE" dirty="0" smtClean="0"/>
              <a:t> lasten i godkända behållare</a:t>
            </a:r>
            <a:endParaRPr lang="sv-SE" dirty="0"/>
          </a:p>
          <a:p>
            <a:pPr marL="171484" indent="-171484" defTabSz="914583" fontAlgn="base">
              <a:spcBef>
                <a:spcPct val="0"/>
              </a:spcBef>
              <a:spcAft>
                <a:spcPct val="0"/>
              </a:spcAft>
              <a:buFontTx/>
              <a:buChar char="-"/>
              <a:defRPr/>
            </a:pPr>
            <a:r>
              <a:rPr lang="sv-SE" dirty="0" smtClean="0"/>
              <a:t>Markera och märka godset</a:t>
            </a:r>
            <a:endParaRPr lang="sv-SE" dirty="0"/>
          </a:p>
          <a:p>
            <a:pPr marL="171484" indent="-171484" defTabSz="914583" fontAlgn="base">
              <a:spcBef>
                <a:spcPct val="0"/>
              </a:spcBef>
              <a:spcAft>
                <a:spcPct val="0"/>
              </a:spcAft>
              <a:buFontTx/>
              <a:buChar char="-"/>
              <a:defRPr/>
            </a:pPr>
            <a:r>
              <a:rPr lang="sv-SE" dirty="0" smtClean="0"/>
              <a:t>Följa bestämmelserna när lastbäraren lastas</a:t>
            </a:r>
            <a:endParaRPr lang="sv-SE" dirty="0"/>
          </a:p>
          <a:p>
            <a:pPr marL="171484" indent="-171484" defTabSz="914583" fontAlgn="base">
              <a:spcBef>
                <a:spcPct val="0"/>
              </a:spcBef>
              <a:spcAft>
                <a:spcPct val="0"/>
              </a:spcAft>
              <a:buFontTx/>
              <a:buChar char="-"/>
              <a:defRPr/>
            </a:pPr>
            <a:r>
              <a:rPr lang="sv-SE" dirty="0"/>
              <a:t>Sörja för att avsändaren har tillgång till följande dokument:</a:t>
            </a:r>
          </a:p>
          <a:p>
            <a:pPr lvl="1" algn="l">
              <a:buClr>
                <a:schemeClr val="tx1"/>
              </a:buClr>
              <a:buFontTx/>
              <a:buChar char="–"/>
            </a:pPr>
            <a:r>
              <a:rPr lang="sv-SE" dirty="0"/>
              <a:t> </a:t>
            </a:r>
            <a:r>
              <a:rPr lang="sv-SE" dirty="0" err="1"/>
              <a:t>Dangerous</a:t>
            </a:r>
            <a:r>
              <a:rPr lang="sv-SE" dirty="0"/>
              <a:t> </a:t>
            </a:r>
            <a:r>
              <a:rPr lang="sv-SE" dirty="0" err="1"/>
              <a:t>Goods</a:t>
            </a:r>
            <a:r>
              <a:rPr lang="sv-SE" dirty="0"/>
              <a:t> </a:t>
            </a:r>
            <a:r>
              <a:rPr lang="sv-SE" dirty="0" err="1"/>
              <a:t>Declaration</a:t>
            </a:r>
            <a:endParaRPr lang="sv-SE" dirty="0"/>
          </a:p>
          <a:p>
            <a:pPr lvl="1" algn="l">
              <a:buClr>
                <a:schemeClr val="tx1"/>
              </a:buClr>
              <a:buFontTx/>
              <a:buChar char="–"/>
            </a:pPr>
            <a:r>
              <a:rPr lang="sv-SE" dirty="0"/>
              <a:t> Container/</a:t>
            </a:r>
            <a:r>
              <a:rPr lang="sv-SE" dirty="0" err="1"/>
              <a:t>Vehicle</a:t>
            </a:r>
            <a:r>
              <a:rPr lang="sv-SE" dirty="0"/>
              <a:t> </a:t>
            </a:r>
            <a:r>
              <a:rPr lang="sv-SE" dirty="0" err="1"/>
              <a:t>Packing</a:t>
            </a:r>
            <a:r>
              <a:rPr lang="sv-SE" dirty="0"/>
              <a:t> </a:t>
            </a:r>
            <a:r>
              <a:rPr lang="sv-SE" dirty="0" err="1"/>
              <a:t>Certificate</a:t>
            </a:r>
            <a:endParaRPr lang="sv-SE" dirty="0"/>
          </a:p>
          <a:p>
            <a:pPr defTabSz="914583" fontAlgn="base">
              <a:spcBef>
                <a:spcPct val="0"/>
              </a:spcBef>
              <a:spcAft>
                <a:spcPct val="0"/>
              </a:spcAft>
              <a:defRPr/>
            </a:pPr>
            <a:r>
              <a:rPr lang="sv-SE" dirty="0"/>
              <a:t>-  Tillhandahålla lämplig utbildning för aktuell personal</a:t>
            </a:r>
          </a:p>
          <a:p>
            <a:pPr defTabSz="914583" fontAlgn="base">
              <a:spcBef>
                <a:spcPct val="0"/>
              </a:spcBef>
              <a:spcAft>
                <a:spcPct val="0"/>
              </a:spcAft>
              <a:defRPr/>
            </a:pPr>
            <a:endParaRPr lang="en-GB" dirty="0"/>
          </a:p>
          <a:p>
            <a:pPr defTabSz="914583" fontAlgn="base">
              <a:spcBef>
                <a:spcPct val="0"/>
              </a:spcBef>
              <a:spcAft>
                <a:spcPct val="0"/>
              </a:spcAft>
              <a:defRPr/>
            </a:pPr>
            <a:r>
              <a:rPr lang="sv-SE" i="1" dirty="0"/>
              <a:t>Ansvaret för rederiet(transportören) är</a:t>
            </a:r>
            <a:r>
              <a:rPr lang="en-GB" i="1" dirty="0"/>
              <a:t>:</a:t>
            </a:r>
          </a:p>
          <a:p>
            <a:pPr marL="171484" indent="-171484" fontAlgn="base">
              <a:spcBef>
                <a:spcPct val="0"/>
              </a:spcBef>
              <a:spcAft>
                <a:spcPct val="0"/>
              </a:spcAft>
              <a:buFontTx/>
              <a:buChar char="-"/>
              <a:defRPr/>
            </a:pPr>
            <a:r>
              <a:rPr lang="sv-SE" dirty="0"/>
              <a:t>Kontrollera att det Farliga godset är godkänt för sjötransport</a:t>
            </a:r>
          </a:p>
          <a:p>
            <a:pPr marL="171484" indent="-171484" fontAlgn="base">
              <a:spcBef>
                <a:spcPct val="0"/>
              </a:spcBef>
              <a:spcAft>
                <a:spcPct val="0"/>
              </a:spcAft>
              <a:buFontTx/>
              <a:buChar char="-"/>
              <a:defRPr/>
            </a:pPr>
            <a:r>
              <a:rPr lang="sv-SE" dirty="0"/>
              <a:t>Kontrollera att de finns en “</a:t>
            </a:r>
            <a:r>
              <a:rPr lang="sv-SE" dirty="0" err="1"/>
              <a:t>Dangerous</a:t>
            </a:r>
            <a:r>
              <a:rPr lang="sv-SE" dirty="0"/>
              <a:t> </a:t>
            </a:r>
            <a:r>
              <a:rPr lang="sv-SE" dirty="0" err="1"/>
              <a:t>Goods</a:t>
            </a:r>
            <a:r>
              <a:rPr lang="sv-SE" dirty="0"/>
              <a:t> </a:t>
            </a:r>
            <a:r>
              <a:rPr lang="sv-SE" dirty="0" err="1"/>
              <a:t>Declaration</a:t>
            </a:r>
            <a:r>
              <a:rPr lang="sv-SE" dirty="0"/>
              <a:t>”.</a:t>
            </a:r>
          </a:p>
          <a:p>
            <a:pPr marL="171484" indent="-171484" fontAlgn="base">
              <a:spcBef>
                <a:spcPct val="0"/>
              </a:spcBef>
              <a:spcAft>
                <a:spcPct val="0"/>
              </a:spcAft>
              <a:buFontTx/>
              <a:buChar char="-"/>
              <a:defRPr/>
            </a:pPr>
            <a:r>
              <a:rPr lang="sv-SE" dirty="0"/>
              <a:t>Kontrollera att lastbärarens stuvningscertifikat är signerad av ansvarig lastare (om tillämpligt)</a:t>
            </a:r>
          </a:p>
          <a:p>
            <a:pPr marL="171484" indent="-171484" fontAlgn="base">
              <a:spcBef>
                <a:spcPct val="0"/>
              </a:spcBef>
              <a:spcAft>
                <a:spcPct val="0"/>
              </a:spcAft>
              <a:buFontTx/>
              <a:buChar char="-"/>
              <a:defRPr/>
            </a:pPr>
            <a:r>
              <a:rPr lang="sv-SE" dirty="0"/>
              <a:t>Kontrollera märkningen av lastbäraren</a:t>
            </a:r>
          </a:p>
          <a:p>
            <a:pPr marL="171484" indent="-171484" fontAlgn="base">
              <a:spcBef>
                <a:spcPct val="0"/>
              </a:spcBef>
              <a:spcAft>
                <a:spcPct val="0"/>
              </a:spcAft>
              <a:buFontTx/>
              <a:buChar char="-"/>
              <a:defRPr/>
            </a:pPr>
            <a:r>
              <a:rPr lang="sv-SE" dirty="0"/>
              <a:t>Följa stuvningsregler</a:t>
            </a:r>
          </a:p>
          <a:p>
            <a:pPr marL="171484" indent="-171484" fontAlgn="base">
              <a:spcBef>
                <a:spcPct val="0"/>
              </a:spcBef>
              <a:spcAft>
                <a:spcPct val="0"/>
              </a:spcAft>
              <a:buFontTx/>
              <a:buChar char="-"/>
              <a:defRPr/>
            </a:pPr>
            <a:r>
              <a:rPr lang="sv-SE" dirty="0"/>
              <a:t>Följa aktuella bestämmelserna när lastbärarna lastas</a:t>
            </a:r>
          </a:p>
          <a:p>
            <a:pPr marL="171484" indent="-171484" fontAlgn="base">
              <a:spcBef>
                <a:spcPct val="0"/>
              </a:spcBef>
              <a:spcAft>
                <a:spcPct val="0"/>
              </a:spcAft>
              <a:buFontTx/>
              <a:buChar char="-"/>
              <a:defRPr/>
            </a:pPr>
            <a:r>
              <a:rPr lang="sv-SE" dirty="0"/>
              <a:t>Tillhandahålla lämplig utbildning för aktuell personal</a:t>
            </a:r>
          </a:p>
          <a:p>
            <a:pPr defTabSz="914583" fontAlgn="base">
              <a:spcBef>
                <a:spcPct val="0"/>
              </a:spcBef>
              <a:spcAft>
                <a:spcPct val="0"/>
              </a:spcAft>
              <a:defRPr/>
            </a:pPr>
            <a:endParaRPr lang="en-GB" dirty="0"/>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13</a:t>
            </a:fld>
            <a:endParaRPr lang="en-US"/>
          </a:p>
        </p:txBody>
      </p:sp>
    </p:spTree>
    <p:extLst>
      <p:ext uri="{BB962C8B-B14F-4D97-AF65-F5344CB8AC3E}">
        <p14:creationId xmlns:p14="http://schemas.microsoft.com/office/powerpoint/2010/main" val="3290557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sv-SE" b="1" dirty="0" smtClean="0"/>
              <a:t>Lastsäkring för sjötransport</a:t>
            </a:r>
          </a:p>
          <a:p>
            <a:pPr eaLnBrk="1" hangingPunct="1">
              <a:spcBef>
                <a:spcPct val="0"/>
              </a:spcBef>
            </a:pPr>
            <a:endParaRPr lang="sv-SE" dirty="0" smtClean="0"/>
          </a:p>
          <a:p>
            <a:pPr eaLnBrk="1" hangingPunct="1">
              <a:spcBef>
                <a:spcPct val="0"/>
              </a:spcBef>
            </a:pPr>
            <a:r>
              <a:rPr lang="sv-SE" b="1" dirty="0"/>
              <a:t>Ansvar – Farligt gods</a:t>
            </a:r>
          </a:p>
          <a:p>
            <a:pPr defTabSz="914583" fontAlgn="base">
              <a:spcBef>
                <a:spcPct val="0"/>
              </a:spcBef>
              <a:spcAft>
                <a:spcPct val="0"/>
              </a:spcAft>
              <a:defRPr/>
            </a:pPr>
            <a:endParaRPr lang="sv-SE" dirty="0"/>
          </a:p>
          <a:p>
            <a:pPr eaLnBrk="1" hangingPunct="1">
              <a:lnSpc>
                <a:spcPct val="90000"/>
              </a:lnSpc>
              <a:spcBef>
                <a:spcPct val="0"/>
              </a:spcBef>
              <a:buFontTx/>
              <a:buNone/>
            </a:pPr>
            <a:r>
              <a:rPr lang="sv-SE" i="1" dirty="0">
                <a:latin typeface="Arial" charset="0"/>
              </a:rPr>
              <a:t>Personer som lastar containers/fordon ska kunna intyga att:</a:t>
            </a:r>
          </a:p>
          <a:p>
            <a:pPr marL="171484" indent="-171484" fontAlgn="base">
              <a:spcBef>
                <a:spcPct val="0"/>
              </a:spcBef>
              <a:spcAft>
                <a:spcPct val="0"/>
              </a:spcAft>
              <a:buFontTx/>
              <a:buChar char="-"/>
              <a:defRPr/>
            </a:pPr>
            <a:r>
              <a:rPr lang="sv-SE" dirty="0"/>
              <a:t>Containern/fordonet var rent/torrt/lämpligt för att ta emot gods</a:t>
            </a:r>
          </a:p>
          <a:p>
            <a:pPr marL="171484" indent="-171484" fontAlgn="base">
              <a:spcBef>
                <a:spcPct val="0"/>
              </a:spcBef>
              <a:spcAft>
                <a:spcPct val="0"/>
              </a:spcAft>
              <a:buFontTx/>
              <a:buChar char="-"/>
              <a:defRPr/>
            </a:pPr>
            <a:r>
              <a:rPr lang="en-AU" dirty="0" err="1"/>
              <a:t>Jämnt</a:t>
            </a:r>
            <a:r>
              <a:rPr lang="en-AU" dirty="0"/>
              <a:t> </a:t>
            </a:r>
            <a:r>
              <a:rPr lang="en-AU" dirty="0" err="1"/>
              <a:t>fördelat</a:t>
            </a:r>
            <a:endParaRPr lang="sv-SE" dirty="0"/>
          </a:p>
          <a:p>
            <a:pPr marL="171484" indent="-171484" fontAlgn="base">
              <a:spcBef>
                <a:spcPct val="0"/>
              </a:spcBef>
              <a:spcAft>
                <a:spcPct val="0"/>
              </a:spcAft>
              <a:buFontTx/>
              <a:buChar char="-"/>
              <a:defRPr/>
            </a:pPr>
            <a:r>
              <a:rPr lang="sv-SE" dirty="0"/>
              <a:t>Utvändig inspektion inte visar några skador</a:t>
            </a:r>
          </a:p>
          <a:p>
            <a:pPr marL="171484" indent="-171484" fontAlgn="base">
              <a:spcBef>
                <a:spcPct val="0"/>
              </a:spcBef>
              <a:spcAft>
                <a:spcPct val="0"/>
              </a:spcAft>
              <a:buFontTx/>
              <a:buChar char="-"/>
              <a:defRPr/>
            </a:pPr>
            <a:r>
              <a:rPr lang="sv-SE" dirty="0"/>
              <a:t>Att tunnor är korrekt stuvade upprätt</a:t>
            </a:r>
          </a:p>
          <a:p>
            <a:pPr marL="171484" indent="-171484" fontAlgn="base">
              <a:spcBef>
                <a:spcPct val="0"/>
              </a:spcBef>
              <a:spcAft>
                <a:spcPct val="0"/>
              </a:spcAft>
              <a:buFontTx/>
              <a:buChar char="-"/>
              <a:defRPr/>
            </a:pPr>
            <a:r>
              <a:rPr lang="sv-SE" dirty="0"/>
              <a:t>Att allt gods är korrekt lastat och säkrat för att passa den kommande transporten</a:t>
            </a:r>
          </a:p>
          <a:p>
            <a:pPr marL="171484" indent="-171484" fontAlgn="base">
              <a:spcBef>
                <a:spcPct val="0"/>
              </a:spcBef>
              <a:spcAft>
                <a:spcPct val="0"/>
              </a:spcAft>
              <a:buFontTx/>
              <a:buChar char="-"/>
              <a:defRPr/>
            </a:pPr>
            <a:r>
              <a:rPr lang="en-AU" dirty="0" err="1"/>
              <a:t>Jämn</a:t>
            </a:r>
            <a:r>
              <a:rPr lang="en-AU" dirty="0"/>
              <a:t> </a:t>
            </a:r>
            <a:r>
              <a:rPr lang="en-AU" dirty="0" err="1"/>
              <a:t>fördelning</a:t>
            </a:r>
            <a:r>
              <a:rPr lang="en-AU" dirty="0"/>
              <a:t> </a:t>
            </a:r>
            <a:r>
              <a:rPr lang="en-AU" dirty="0" err="1"/>
              <a:t>av</a:t>
            </a:r>
            <a:r>
              <a:rPr lang="en-AU" dirty="0"/>
              <a:t> </a:t>
            </a:r>
            <a:r>
              <a:rPr lang="en-AU" dirty="0" err="1"/>
              <a:t>bulklast</a:t>
            </a:r>
            <a:endParaRPr lang="sv-SE" dirty="0"/>
          </a:p>
          <a:p>
            <a:pPr marL="171484" indent="-171484" fontAlgn="base">
              <a:spcBef>
                <a:spcPct val="0"/>
              </a:spcBef>
              <a:spcAft>
                <a:spcPct val="0"/>
              </a:spcAft>
              <a:buFontTx/>
              <a:buChar char="-"/>
              <a:defRPr/>
            </a:pPr>
            <a:r>
              <a:rPr lang="en-AU" dirty="0" err="1"/>
              <a:t>Driftsäker</a:t>
            </a:r>
            <a:r>
              <a:rPr lang="en-AU" dirty="0"/>
              <a:t>? </a:t>
            </a:r>
            <a:endParaRPr lang="sv-SE" dirty="0"/>
          </a:p>
          <a:p>
            <a:pPr marL="171484" indent="-171484" fontAlgn="base">
              <a:spcBef>
                <a:spcPct val="0"/>
              </a:spcBef>
              <a:spcAft>
                <a:spcPct val="0"/>
              </a:spcAft>
              <a:buFontTx/>
              <a:buChar char="-"/>
              <a:defRPr/>
            </a:pPr>
            <a:r>
              <a:rPr lang="en-AU" dirty="0" err="1"/>
              <a:t>Korrekt</a:t>
            </a:r>
            <a:r>
              <a:rPr lang="en-AU" dirty="0"/>
              <a:t> </a:t>
            </a:r>
            <a:r>
              <a:rPr lang="en-AU" dirty="0" err="1"/>
              <a:t>markerat</a:t>
            </a:r>
            <a:r>
              <a:rPr lang="en-AU" dirty="0"/>
              <a:t>/</a:t>
            </a:r>
            <a:r>
              <a:rPr lang="en-AU" dirty="0" err="1"/>
              <a:t>märkt</a:t>
            </a:r>
            <a:r>
              <a:rPr lang="en-AU" dirty="0"/>
              <a:t>/</a:t>
            </a:r>
            <a:r>
              <a:rPr lang="en-AU" dirty="0" err="1"/>
              <a:t>placerat</a:t>
            </a:r>
            <a:endParaRPr lang="sv-SE" dirty="0"/>
          </a:p>
          <a:p>
            <a:pPr marL="171484" indent="-171484" fontAlgn="base">
              <a:spcBef>
                <a:spcPct val="0"/>
              </a:spcBef>
              <a:spcAft>
                <a:spcPct val="0"/>
              </a:spcAft>
              <a:buFontTx/>
              <a:buChar char="-"/>
              <a:defRPr/>
            </a:pPr>
            <a:r>
              <a:rPr lang="sv-SE" dirty="0"/>
              <a:t>CO2 är markerat/märkt – torr is lämpligt  </a:t>
            </a:r>
          </a:p>
          <a:p>
            <a:pPr marL="171484" indent="-171484" fontAlgn="base">
              <a:spcBef>
                <a:spcPct val="0"/>
              </a:spcBef>
              <a:spcAft>
                <a:spcPct val="0"/>
              </a:spcAft>
              <a:buFontTx/>
              <a:buChar char="-"/>
              <a:defRPr/>
            </a:pPr>
            <a:r>
              <a:rPr lang="sv-SE" dirty="0"/>
              <a:t>Det finns transportdokument för varje överlämnat farligt gods</a:t>
            </a: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14</a:t>
            </a:fld>
            <a:endParaRPr lang="en-US"/>
          </a:p>
        </p:txBody>
      </p:sp>
    </p:spTree>
    <p:extLst>
      <p:ext uri="{BB962C8B-B14F-4D97-AF65-F5344CB8AC3E}">
        <p14:creationId xmlns:p14="http://schemas.microsoft.com/office/powerpoint/2010/main" val="345160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927" y="4716661"/>
            <a:ext cx="5439410" cy="7235255"/>
          </a:xfrm>
          <a:noFill/>
        </p:spPr>
        <p:txBody>
          <a:bodyPr wrap="square" numCol="1" anchor="t" anchorCtr="0" compatLnSpc="1">
            <a:prstTxWarp prst="textNoShape">
              <a:avLst/>
            </a:prstTxWarp>
            <a:normAutofit fontScale="25000" lnSpcReduction="20000"/>
          </a:bodyPr>
          <a:lstStyle/>
          <a:p>
            <a:pPr eaLnBrk="1" hangingPunct="1">
              <a:spcBef>
                <a:spcPct val="0"/>
              </a:spcBef>
            </a:pPr>
            <a:r>
              <a:rPr lang="sv-SE" sz="4800" b="1" dirty="0"/>
              <a:t>Lastsäkring för sjötransport</a:t>
            </a:r>
          </a:p>
          <a:p>
            <a:pPr eaLnBrk="1" hangingPunct="1">
              <a:spcBef>
                <a:spcPct val="0"/>
              </a:spcBef>
            </a:pPr>
            <a:endParaRPr lang="sv-SE" sz="4800" dirty="0"/>
          </a:p>
          <a:p>
            <a:pPr eaLnBrk="1" hangingPunct="1">
              <a:spcBef>
                <a:spcPct val="0"/>
              </a:spcBef>
            </a:pPr>
            <a:r>
              <a:rPr lang="sv-SE" sz="4800" b="1" dirty="0"/>
              <a:t>Regelverk och standarder</a:t>
            </a:r>
          </a:p>
          <a:p>
            <a:pPr eaLnBrk="1" hangingPunct="1">
              <a:spcBef>
                <a:spcPct val="0"/>
              </a:spcBef>
            </a:pPr>
            <a:endParaRPr lang="en-US" sz="2000" dirty="0"/>
          </a:p>
          <a:p>
            <a:r>
              <a:rPr lang="sv-SE" sz="4400" dirty="0"/>
              <a:t>Av alla internationella överenskommelser som behandlar maritim säkerhet, är den allra viktigaste ”International Convention for the </a:t>
            </a:r>
            <a:r>
              <a:rPr lang="sv-SE" sz="4400" dirty="0" err="1"/>
              <a:t>Safety</a:t>
            </a:r>
            <a:r>
              <a:rPr lang="sv-SE" sz="4400" dirty="0"/>
              <a:t> </a:t>
            </a:r>
            <a:r>
              <a:rPr lang="sv-SE" sz="4400" dirty="0" err="1"/>
              <a:t>of</a:t>
            </a:r>
            <a:r>
              <a:rPr lang="sv-SE" sz="4400" dirty="0"/>
              <a:t> Life at Sea”, mer känd som SOLAS. Denna överenskommelse täcker en stor del av de åtgärder som syftar till att förbättra säkerheten ombord. </a:t>
            </a:r>
          </a:p>
          <a:p>
            <a:r>
              <a:rPr lang="sv-SE" sz="4400" dirty="0"/>
              <a:t> </a:t>
            </a:r>
          </a:p>
          <a:p>
            <a:r>
              <a:rPr lang="sv-SE" sz="4400" dirty="0"/>
              <a:t>Fördragsslutande stater är de länder som är medlemmar i IMO och tar sig an arbete och publikationer från IMO.</a:t>
            </a:r>
          </a:p>
          <a:p>
            <a:r>
              <a:rPr lang="en-GB" sz="4400" dirty="0"/>
              <a:t> </a:t>
            </a:r>
            <a:endParaRPr lang="sv-SE" sz="4400" dirty="0"/>
          </a:p>
          <a:p>
            <a:r>
              <a:rPr lang="sv-SE" sz="4400" dirty="0"/>
              <a:t>En överenskommelse som publiceras av IMO är lag i det land och på de fartyg som bär de fördragsslutande staternas flagg då dessa stater antagit överenskommelsen.</a:t>
            </a:r>
            <a:br>
              <a:rPr lang="sv-SE" sz="4400" dirty="0"/>
            </a:br>
            <a:r>
              <a:rPr lang="sv-SE" sz="4400" dirty="0"/>
              <a:t/>
            </a:r>
            <a:br>
              <a:rPr lang="sv-SE" sz="4400" dirty="0"/>
            </a:br>
            <a:r>
              <a:rPr lang="sv-SE" sz="4400" dirty="0"/>
              <a:t>SOLAS överenskommelsen är en av de äldsta av sin sort. Den första versionen antogs redan 1914 som en följd av det förlista Titanic, med en förlust av mer än 1500 liv. Efter det har flera versioner av SOLAS blivit publicerade.</a:t>
            </a:r>
          </a:p>
          <a:p>
            <a:r>
              <a:rPr lang="sv-SE" sz="4400" dirty="0"/>
              <a:t>SOLAS krav på lastsäkring har en mer allmän nivå. §6 i föreskrift 5 kapitel VI innehåller dock väldigt specifika krav som uttrycks enligt följande:</a:t>
            </a:r>
          </a:p>
          <a:p>
            <a:r>
              <a:rPr lang="en-US" sz="4400" dirty="0"/>
              <a:t/>
            </a:r>
            <a:br>
              <a:rPr lang="en-US" sz="4400" dirty="0"/>
            </a:br>
            <a:r>
              <a:rPr lang="en-GB" sz="4400" dirty="0"/>
              <a:t>“All cargoes, other than solid and liquid bulk cargoes, cargo units and cargo transport units shall be loaded, stowed and secured throughout the voyage in accordance with the Cargo Securing Manual approved by the Administration. In ships with </a:t>
            </a:r>
            <a:r>
              <a:rPr lang="en-GB" sz="4400" dirty="0" err="1"/>
              <a:t>ro-ro</a:t>
            </a:r>
            <a:r>
              <a:rPr lang="en-GB" sz="4400" dirty="0"/>
              <a:t> spaces, as defined in regulation II-2/3.41, all securing of such cargoes, cargo units and cargo transport units, in accordance with the Cargo Securing Manual, shall be completed before the ship leaves the berth. The Cargo Securing Manual shall be drawn up to a standard at least equivalent to relevant guidelines developed by the Organization”</a:t>
            </a:r>
            <a:endParaRPr lang="sv-SE" sz="4400" dirty="0"/>
          </a:p>
          <a:p>
            <a:r>
              <a:rPr lang="en-GB" sz="4400" b="1" i="1" dirty="0"/>
              <a:t> </a:t>
            </a:r>
            <a:endParaRPr lang="sv-SE" sz="4400" dirty="0"/>
          </a:p>
          <a:p>
            <a:r>
              <a:rPr lang="en-GB" sz="4400" b="1" i="1" dirty="0"/>
              <a:t/>
            </a:r>
            <a:br>
              <a:rPr lang="en-GB" sz="4400" b="1" i="1" dirty="0"/>
            </a:br>
            <a:r>
              <a:rPr lang="en-GB" sz="4400" b="1" i="1" dirty="0"/>
              <a:t> </a:t>
            </a:r>
            <a:endParaRPr lang="sv-SE" sz="4400" dirty="0"/>
          </a:p>
          <a:p>
            <a:r>
              <a:rPr lang="sv-SE" sz="4400" b="1" i="1" dirty="0"/>
              <a:t>Koder</a:t>
            </a:r>
            <a:endParaRPr lang="sv-SE" sz="4400" dirty="0"/>
          </a:p>
          <a:p>
            <a:r>
              <a:rPr lang="sv-SE" sz="4400" dirty="0"/>
              <a:t>En kod är ett dokument från IMO som ställer krav på och beskriver hur saker korrekt ska utföras för att undvika att äventyra säkerheten. </a:t>
            </a:r>
          </a:p>
          <a:p>
            <a:r>
              <a:rPr lang="sv-SE" sz="4400" dirty="0"/>
              <a:t>En kod kan antingen vara en del av SOLAS och därför bli obligatorisk i ett som land som är fördragsslutande stat eller vara ett dokument som IMO rekommenderar att bli infört av regeringen.</a:t>
            </a:r>
            <a:r>
              <a:rPr lang="en-GB" sz="4400" dirty="0"/>
              <a:t> </a:t>
            </a:r>
          </a:p>
          <a:p>
            <a:endParaRPr lang="sv-SE" sz="4400" dirty="0"/>
          </a:p>
          <a:p>
            <a:r>
              <a:rPr lang="sv-SE" sz="4400" dirty="0"/>
              <a:t>CSS koden innehåller följande 7 kapitel: </a:t>
            </a:r>
          </a:p>
          <a:p>
            <a:r>
              <a:rPr lang="en-GB" sz="4400" dirty="0"/>
              <a:t>Chapter 1 - 	General</a:t>
            </a:r>
            <a:endParaRPr lang="sv-SE" sz="4400" dirty="0"/>
          </a:p>
          <a:p>
            <a:r>
              <a:rPr lang="en-GB" sz="4400" dirty="0"/>
              <a:t>Chapter 2 </a:t>
            </a:r>
            <a:r>
              <a:rPr lang="en-GB" sz="4400" b="1" dirty="0"/>
              <a:t>- </a:t>
            </a:r>
            <a:r>
              <a:rPr lang="en-GB" sz="4400" dirty="0"/>
              <a:t>	Principles of Safe Stowage and Securing of Cargoes</a:t>
            </a:r>
            <a:endParaRPr lang="sv-SE" sz="4400" dirty="0"/>
          </a:p>
          <a:p>
            <a:r>
              <a:rPr lang="en-GB" sz="4400" dirty="0"/>
              <a:t>Chapter 3 - 	Standardized Stowage and Securing Systems</a:t>
            </a:r>
            <a:endParaRPr lang="sv-SE" sz="4400" dirty="0"/>
          </a:p>
          <a:p>
            <a:r>
              <a:rPr lang="en-GB" sz="4400" dirty="0"/>
              <a:t>Chapter 4 - 	Semi-Standardized Stowage and Securing</a:t>
            </a:r>
            <a:endParaRPr lang="sv-SE" sz="4400" dirty="0"/>
          </a:p>
          <a:p>
            <a:r>
              <a:rPr lang="en-GB" sz="4400" dirty="0"/>
              <a:t>Chapter 5 - 	Non-Standardized Stowage and Securing</a:t>
            </a:r>
            <a:endParaRPr lang="sv-SE" sz="4400" dirty="0"/>
          </a:p>
          <a:p>
            <a:r>
              <a:rPr lang="en-GB" sz="4400" dirty="0"/>
              <a:t>Chapter 6 - 	Actions Which may be Taken in Heavy Weather</a:t>
            </a:r>
            <a:endParaRPr lang="sv-SE" sz="4400" dirty="0"/>
          </a:p>
          <a:p>
            <a:r>
              <a:rPr lang="en-GB" sz="4400" dirty="0"/>
              <a:t>Chapter 7 - 	Actions Which may be Taken once Cargo has Shifted</a:t>
            </a:r>
            <a:endParaRPr lang="sv-SE" sz="4400" dirty="0"/>
          </a:p>
          <a:p>
            <a:r>
              <a:rPr lang="en-GB" sz="4400" dirty="0"/>
              <a:t> </a:t>
            </a:r>
            <a:endParaRPr lang="sv-SE" sz="4400" dirty="0"/>
          </a:p>
          <a:p>
            <a:r>
              <a:rPr lang="sv-SE" sz="4400" dirty="0"/>
              <a:t>Dessutom innehåller koden följande 13 bilagor: </a:t>
            </a:r>
          </a:p>
          <a:p>
            <a:pPr marL="898705" indent="-898705"/>
            <a:r>
              <a:rPr lang="en-GB" sz="4400" dirty="0"/>
              <a:t>Annex 1 - 	Safe stowage and securing of containers on deck of ships which are not specially designed and fitted for the purpose of carrying containers</a:t>
            </a:r>
            <a:endParaRPr lang="sv-SE" sz="4400" dirty="0"/>
          </a:p>
          <a:p>
            <a:pPr marL="898705" indent="-898705"/>
            <a:r>
              <a:rPr lang="en-GB" sz="4400" dirty="0"/>
              <a:t>Annex 2 - 	Safe Stowage and securing of portable tanks</a:t>
            </a:r>
            <a:endParaRPr lang="sv-SE" sz="4400" dirty="0"/>
          </a:p>
          <a:p>
            <a:pPr marL="898705" indent="-898705"/>
            <a:r>
              <a:rPr lang="en-GB" sz="4400" dirty="0"/>
              <a:t>Annex 3 - 	Safe stowage and securing of portable receptacles</a:t>
            </a:r>
            <a:endParaRPr lang="sv-SE" sz="4400" dirty="0"/>
          </a:p>
          <a:p>
            <a:pPr marL="898705" indent="-898705"/>
            <a:r>
              <a:rPr lang="en-GB" sz="4400" dirty="0"/>
              <a:t>Annex 4 - 	Safe Stowage and Securing of Wheel-Based (Rolling) Cargoes</a:t>
            </a:r>
            <a:endParaRPr lang="sv-SE" sz="4400" dirty="0"/>
          </a:p>
          <a:p>
            <a:pPr marL="898705" indent="-898705"/>
            <a:r>
              <a:rPr lang="en-GB" sz="4400" dirty="0"/>
              <a:t>Annex 5 - 	Safe Stowage and Securing of Heavy Cargo Items such as Locomotives, Transformers, etc.</a:t>
            </a:r>
            <a:endParaRPr lang="sv-SE" sz="4400" dirty="0"/>
          </a:p>
          <a:p>
            <a:pPr marL="898705" indent="-898705"/>
            <a:r>
              <a:rPr lang="en-GB" sz="4400" dirty="0"/>
              <a:t>Annex 6 - 	Safe Stowage and Securing of Coiled Sheet Steel</a:t>
            </a:r>
            <a:endParaRPr lang="sv-SE" sz="4400" dirty="0"/>
          </a:p>
          <a:p>
            <a:pPr marL="898705" indent="-898705"/>
            <a:r>
              <a:rPr lang="en-GB" sz="4400" dirty="0"/>
              <a:t>Annex 7 - 	Safe Stowage and Securing of Heavy Metal Products</a:t>
            </a:r>
            <a:endParaRPr lang="sv-SE" sz="4400" dirty="0"/>
          </a:p>
          <a:p>
            <a:pPr marL="898705" indent="-898705"/>
            <a:r>
              <a:rPr lang="en-GB" sz="4400" dirty="0"/>
              <a:t>Annex 8 - 	Safe Stowage and Securing of Anchor Chains</a:t>
            </a:r>
            <a:endParaRPr lang="sv-SE" sz="4400" dirty="0"/>
          </a:p>
          <a:p>
            <a:pPr marL="898705" indent="-898705"/>
            <a:r>
              <a:rPr lang="en-GB" sz="4400" dirty="0"/>
              <a:t>Annex 9 - 	Safe Stowage and Securing of Metal Scrap in Bulk</a:t>
            </a:r>
            <a:endParaRPr lang="sv-SE" sz="4400" dirty="0"/>
          </a:p>
          <a:p>
            <a:pPr marL="898705" indent="-898705"/>
            <a:r>
              <a:rPr lang="en-GB" sz="4400" dirty="0"/>
              <a:t>Annex 10 - 	Safe Stowage and Securing of Flexible Intermediate Bulk Containers</a:t>
            </a:r>
            <a:endParaRPr lang="sv-SE" sz="4400" dirty="0"/>
          </a:p>
          <a:p>
            <a:pPr marL="898705" indent="-898705"/>
            <a:r>
              <a:rPr lang="en-GB" sz="4400" dirty="0"/>
              <a:t>Annex 11 -	General Guidelines for the Under-Deck Stowage of Logs</a:t>
            </a:r>
            <a:endParaRPr lang="sv-SE" sz="4400" dirty="0"/>
          </a:p>
          <a:p>
            <a:pPr marL="898705" indent="-898705"/>
            <a:r>
              <a:rPr lang="en-GB" sz="4400" dirty="0"/>
              <a:t>Annex 12 - 	Safe Stowage and Securing of Unit Loads</a:t>
            </a:r>
            <a:endParaRPr lang="sv-SE" sz="4400" dirty="0"/>
          </a:p>
          <a:p>
            <a:pPr marL="898705" indent="-898705"/>
            <a:r>
              <a:rPr lang="en-GB" sz="4400" dirty="0"/>
              <a:t>Annex 13 - 	Methods to assess the efficiency of securing arrangements for non-standardized cargo</a:t>
            </a:r>
            <a:endParaRPr lang="sv-SE" sz="4400" dirty="0"/>
          </a:p>
          <a:p>
            <a:r>
              <a:rPr lang="en-GB" sz="4400" dirty="0"/>
              <a:t> </a:t>
            </a:r>
            <a:endParaRPr lang="sv-SE" sz="4400" dirty="0"/>
          </a:p>
          <a:p>
            <a:r>
              <a:rPr lang="sv-SE" sz="4400" dirty="0"/>
              <a:t>I dag är kraven i CSS koden integrerade i ett fartygs CSM.</a:t>
            </a:r>
          </a:p>
          <a:p>
            <a:r>
              <a:rPr lang="sv-SE" sz="4400" dirty="0"/>
              <a:t> </a:t>
            </a:r>
          </a:p>
          <a:p>
            <a:r>
              <a:rPr lang="sv-SE" sz="4400" b="1" i="1" dirty="0"/>
              <a:t>Beslut</a:t>
            </a:r>
            <a:endParaRPr lang="sv-SE" sz="4400" dirty="0"/>
          </a:p>
          <a:p>
            <a:r>
              <a:rPr lang="sv-SE" sz="4400" dirty="0"/>
              <a:t>Arbetet i </a:t>
            </a:r>
            <a:r>
              <a:rPr lang="sv-SE" sz="4400" dirty="0" err="1"/>
              <a:t>IMO’s</a:t>
            </a:r>
            <a:r>
              <a:rPr lang="sv-SE" sz="4400" dirty="0"/>
              <a:t> underkommittéer leder ofta till att viktiga beslut fattas. </a:t>
            </a:r>
          </a:p>
          <a:p>
            <a:r>
              <a:rPr lang="sv-SE" sz="4400" dirty="0"/>
              <a:t/>
            </a:r>
            <a:br>
              <a:rPr lang="sv-SE" sz="4400" dirty="0"/>
            </a:br>
            <a:r>
              <a:rPr lang="sv-SE" sz="4400" dirty="0"/>
              <a:t>Besluten kan bli antagna av IMO </a:t>
            </a:r>
            <a:r>
              <a:rPr lang="sv-SE" sz="4400" dirty="0" err="1"/>
              <a:t>Assembly</a:t>
            </a:r>
            <a:r>
              <a:rPr lang="sv-SE" sz="4400" dirty="0"/>
              <a:t>, MSC - </a:t>
            </a:r>
            <a:r>
              <a:rPr lang="sv-SE" sz="4400" dirty="0" err="1"/>
              <a:t>Maritime</a:t>
            </a:r>
            <a:r>
              <a:rPr lang="sv-SE" sz="4400" dirty="0"/>
              <a:t> </a:t>
            </a:r>
            <a:r>
              <a:rPr lang="sv-SE" sz="4400" dirty="0" err="1"/>
              <a:t>Safety</a:t>
            </a:r>
            <a:r>
              <a:rPr lang="sv-SE" sz="4400" dirty="0"/>
              <a:t> </a:t>
            </a:r>
            <a:r>
              <a:rPr lang="sv-SE" sz="4400" dirty="0" err="1"/>
              <a:t>Committee</a:t>
            </a:r>
            <a:r>
              <a:rPr lang="sv-SE" sz="4400" dirty="0"/>
              <a:t> eller the MEPC - Marine Environment </a:t>
            </a:r>
            <a:r>
              <a:rPr lang="sv-SE" sz="4400" dirty="0" err="1"/>
              <a:t>Protection</a:t>
            </a:r>
            <a:r>
              <a:rPr lang="sv-SE" sz="4400" dirty="0"/>
              <a:t> </a:t>
            </a:r>
            <a:r>
              <a:rPr lang="sv-SE" sz="4400" dirty="0" err="1"/>
              <a:t>Committee</a:t>
            </a:r>
            <a:r>
              <a:rPr lang="sv-SE" sz="4400" dirty="0"/>
              <a:t> eller av andra underkommittéer. </a:t>
            </a:r>
            <a:r>
              <a:rPr lang="en-US" sz="4400" dirty="0" err="1"/>
              <a:t>Besluten</a:t>
            </a:r>
            <a:r>
              <a:rPr lang="en-US" sz="4400" dirty="0"/>
              <a:t> </a:t>
            </a:r>
            <a:r>
              <a:rPr lang="en-US" sz="4400" dirty="0" err="1"/>
              <a:t>inom</a:t>
            </a:r>
            <a:r>
              <a:rPr lang="en-US" sz="4400" dirty="0"/>
              <a:t> </a:t>
            </a:r>
            <a:r>
              <a:rPr lang="en-US" sz="4400" dirty="0" err="1"/>
              <a:t>lastsäkringsområdet</a:t>
            </a:r>
            <a:r>
              <a:rPr lang="en-US" sz="4400" dirty="0"/>
              <a:t> </a:t>
            </a:r>
            <a:r>
              <a:rPr lang="en-US" sz="4400" dirty="0" err="1"/>
              <a:t>som</a:t>
            </a:r>
            <a:r>
              <a:rPr lang="en-US" sz="4400" dirty="0"/>
              <a:t> </a:t>
            </a:r>
            <a:r>
              <a:rPr lang="en-US" sz="4400" dirty="0" err="1"/>
              <a:t>rör</a:t>
            </a:r>
            <a:r>
              <a:rPr lang="en-US" sz="4400" dirty="0"/>
              <a:t> </a:t>
            </a:r>
            <a:r>
              <a:rPr lang="en-US" sz="4400" dirty="0" err="1"/>
              <a:t>RoRo</a:t>
            </a:r>
            <a:r>
              <a:rPr lang="en-US" sz="4400" dirty="0"/>
              <a:t> </a:t>
            </a:r>
            <a:r>
              <a:rPr lang="en-US" sz="4400" dirty="0" err="1"/>
              <a:t>fartyg</a:t>
            </a:r>
            <a:r>
              <a:rPr lang="en-US" sz="4400" dirty="0"/>
              <a:t> </a:t>
            </a:r>
            <a:r>
              <a:rPr lang="en-US" sz="4400" dirty="0" err="1"/>
              <a:t>är</a:t>
            </a:r>
            <a:r>
              <a:rPr lang="en-US" sz="4400" dirty="0"/>
              <a:t>:</a:t>
            </a:r>
            <a:endParaRPr lang="sv-SE" sz="4400" dirty="0"/>
          </a:p>
          <a:p>
            <a:r>
              <a:rPr lang="en-GB" sz="4400" dirty="0"/>
              <a:t/>
            </a:r>
            <a:br>
              <a:rPr lang="en-GB" sz="4400" dirty="0"/>
            </a:br>
            <a:r>
              <a:rPr lang="en-GB" sz="4400" dirty="0"/>
              <a:t>A.489: “Safe stowage and securing of cargo units and other entities in ships other than cellular container ships” </a:t>
            </a:r>
            <a:r>
              <a:rPr lang="en-GB" sz="4400" dirty="0" err="1"/>
              <a:t>innehåller</a:t>
            </a:r>
            <a:r>
              <a:rPr lang="en-GB" sz="4400" dirty="0"/>
              <a:t> en mall </a:t>
            </a:r>
            <a:r>
              <a:rPr lang="en-GB" sz="4400" dirty="0" err="1"/>
              <a:t>för</a:t>
            </a:r>
            <a:r>
              <a:rPr lang="en-GB" sz="4400" dirty="0"/>
              <a:t> </a:t>
            </a:r>
            <a:r>
              <a:rPr lang="en-GB" sz="4400" dirty="0" err="1"/>
              <a:t>hur</a:t>
            </a:r>
            <a:r>
              <a:rPr lang="en-GB" sz="4400" dirty="0"/>
              <a:t> en </a:t>
            </a:r>
            <a:r>
              <a:rPr lang="en-GB" sz="4400" dirty="0" err="1"/>
              <a:t>lastsäkringsmanual</a:t>
            </a:r>
            <a:r>
              <a:rPr lang="en-GB" sz="4400" dirty="0"/>
              <a:t> </a:t>
            </a:r>
            <a:r>
              <a:rPr lang="en-GB" sz="4400" dirty="0" err="1"/>
              <a:t>ska</a:t>
            </a:r>
            <a:r>
              <a:rPr lang="en-GB" sz="4400" dirty="0"/>
              <a:t> </a:t>
            </a:r>
            <a:r>
              <a:rPr lang="en-GB" sz="4400" dirty="0" err="1"/>
              <a:t>utformas</a:t>
            </a:r>
            <a:r>
              <a:rPr lang="en-GB" sz="4400" dirty="0"/>
              <a:t>. </a:t>
            </a:r>
          </a:p>
          <a:p>
            <a:r>
              <a:rPr lang="en-GB" sz="4400" dirty="0"/>
              <a:t/>
            </a:r>
            <a:br>
              <a:rPr lang="en-GB" sz="4400" dirty="0"/>
            </a:br>
            <a:r>
              <a:rPr lang="en-GB" sz="4400" dirty="0"/>
              <a:t>A. 533: Elements to be taken into account when considering the safe stowage and securing of cargo units and vehicles in ships.</a:t>
            </a:r>
            <a:endParaRPr lang="sv-SE" sz="4400" dirty="0"/>
          </a:p>
          <a:p>
            <a:r>
              <a:rPr lang="en-GB" sz="4400" dirty="0"/>
              <a:t> </a:t>
            </a:r>
          </a:p>
          <a:p>
            <a:r>
              <a:rPr lang="en-GB" sz="4400" dirty="0"/>
              <a:t>A. 581: Guidelines for securing arrangements for the transport of road vehicles on </a:t>
            </a:r>
            <a:r>
              <a:rPr lang="en-GB" sz="4400" dirty="0" err="1"/>
              <a:t>RoRo</a:t>
            </a:r>
            <a:r>
              <a:rPr lang="en-GB" sz="4400" dirty="0"/>
              <a:t> ships.</a:t>
            </a:r>
            <a:endParaRPr lang="sv-SE" sz="4400" dirty="0"/>
          </a:p>
          <a:p>
            <a:r>
              <a:rPr lang="en-GB" sz="4400" dirty="0"/>
              <a:t> </a:t>
            </a:r>
            <a:endParaRPr lang="sv-SE" sz="4400" dirty="0"/>
          </a:p>
          <a:p>
            <a:r>
              <a:rPr lang="sv-SE" sz="4400" b="1" i="1" dirty="0"/>
              <a:t>Cirkulär och riktlinjer</a:t>
            </a:r>
            <a:endParaRPr lang="sv-SE" sz="4400" dirty="0"/>
          </a:p>
          <a:p>
            <a:r>
              <a:rPr lang="sv-SE" sz="4400" dirty="0"/>
              <a:t>Cirkulär med allmän information om förtydliganden och riktlinjer distribueras från </a:t>
            </a:r>
            <a:r>
              <a:rPr lang="sv-SE" sz="4400" dirty="0" err="1"/>
              <a:t>IMO’s</a:t>
            </a:r>
            <a:r>
              <a:rPr lang="sv-SE" sz="4400" dirty="0"/>
              <a:t> underkommittéer.</a:t>
            </a:r>
          </a:p>
          <a:p>
            <a:r>
              <a:rPr lang="sv-SE" sz="4400" dirty="0"/>
              <a:t/>
            </a:r>
            <a:br>
              <a:rPr lang="sv-SE" sz="4400" dirty="0"/>
            </a:br>
            <a:r>
              <a:rPr lang="sv-SE" sz="4400" dirty="0"/>
              <a:t>“IMO/ILO/UN ECE </a:t>
            </a:r>
            <a:r>
              <a:rPr lang="sv-SE" sz="4400" dirty="0" err="1"/>
              <a:t>guidelines</a:t>
            </a:r>
            <a:r>
              <a:rPr lang="sv-SE" sz="4400" dirty="0"/>
              <a:t> for </a:t>
            </a:r>
            <a:r>
              <a:rPr lang="sv-SE" sz="4400" dirty="0" err="1"/>
              <a:t>packing</a:t>
            </a:r>
            <a:r>
              <a:rPr lang="sv-SE" sz="4400" dirty="0"/>
              <a:t> </a:t>
            </a:r>
            <a:r>
              <a:rPr lang="sv-SE" sz="4400" dirty="0" err="1"/>
              <a:t>of</a:t>
            </a:r>
            <a:r>
              <a:rPr lang="sv-SE" sz="4400" dirty="0"/>
              <a:t> </a:t>
            </a:r>
            <a:r>
              <a:rPr lang="sv-SE" sz="4400" dirty="0" err="1"/>
              <a:t>cargo</a:t>
            </a:r>
            <a:r>
              <a:rPr lang="sv-SE" sz="4400" dirty="0"/>
              <a:t> transport </a:t>
            </a:r>
            <a:r>
              <a:rPr lang="sv-SE" sz="4400" dirty="0" err="1"/>
              <a:t>units</a:t>
            </a:r>
            <a:r>
              <a:rPr lang="sv-SE" sz="4400" dirty="0"/>
              <a:t> (</a:t>
            </a:r>
            <a:r>
              <a:rPr lang="sv-SE" sz="4400" dirty="0" err="1"/>
              <a:t>CTU’s</a:t>
            </a:r>
            <a:r>
              <a:rPr lang="sv-SE" sz="4400" dirty="0"/>
              <a:t>)” innehåller allmän information om säker stuvning och lasting av last i fordon och containerns. Den är även relevant för säkring av last i skåptrailers.</a:t>
            </a:r>
          </a:p>
          <a:p>
            <a:r>
              <a:rPr lang="sv-SE" sz="4400" dirty="0"/>
              <a:t>Cirkuläret MSC 745 “</a:t>
            </a:r>
            <a:r>
              <a:rPr lang="sv-SE" sz="4400" dirty="0" err="1"/>
              <a:t>Guidelines</a:t>
            </a:r>
            <a:r>
              <a:rPr lang="sv-SE" sz="4400" dirty="0"/>
              <a:t> for the preparation </a:t>
            </a:r>
            <a:r>
              <a:rPr lang="sv-SE" sz="4400" dirty="0" err="1"/>
              <a:t>of</a:t>
            </a:r>
            <a:r>
              <a:rPr lang="sv-SE" sz="4400" dirty="0"/>
              <a:t> the </a:t>
            </a:r>
            <a:r>
              <a:rPr lang="sv-SE" sz="4400" dirty="0" err="1"/>
              <a:t>Cargo</a:t>
            </a:r>
            <a:r>
              <a:rPr lang="sv-SE" sz="4400" dirty="0"/>
              <a:t> </a:t>
            </a:r>
            <a:r>
              <a:rPr lang="sv-SE" sz="4400" dirty="0" err="1"/>
              <a:t>Securing</a:t>
            </a:r>
            <a:r>
              <a:rPr lang="sv-SE" sz="4400" dirty="0"/>
              <a:t> Manual” är viktigt för utvecklingen av Lastsäkringsmanualer.</a:t>
            </a:r>
          </a:p>
          <a:p>
            <a:r>
              <a:rPr lang="sv-SE" sz="4400" b="1" i="1" dirty="0"/>
              <a:t> </a:t>
            </a:r>
            <a:endParaRPr lang="sv-SE" sz="4400" dirty="0"/>
          </a:p>
          <a:p>
            <a:r>
              <a:rPr lang="sv-SE" sz="4400" b="1" i="1" dirty="0"/>
              <a:t>Regler och bestämmelser från klassificeringssällskapet</a:t>
            </a:r>
            <a:endParaRPr lang="sv-SE" sz="4400" dirty="0"/>
          </a:p>
          <a:p>
            <a:r>
              <a:rPr lang="sv-SE" sz="4400" dirty="0"/>
              <a:t>Klassificeringssällskapet har omfattande regler och bestämmelser för att delar av ett fartyg. När det handlar om lastsäkring omfattar klassificeringsreglerna i huvudsak lastsäkring anpassat för containerfartyg.</a:t>
            </a:r>
          </a:p>
          <a:p>
            <a:r>
              <a:rPr lang="sv-SE" sz="4400" b="1" i="1" dirty="0"/>
              <a:t> </a:t>
            </a:r>
            <a:endParaRPr lang="sv-SE" sz="4400" dirty="0"/>
          </a:p>
          <a:p>
            <a:r>
              <a:rPr lang="sv-SE" sz="4400" b="1" i="1" dirty="0"/>
              <a:t>Nationella bestämmelser</a:t>
            </a:r>
            <a:endParaRPr lang="sv-SE" sz="4400" dirty="0"/>
          </a:p>
          <a:p>
            <a:r>
              <a:rPr lang="sv-SE" sz="4400" dirty="0"/>
              <a:t>Different flag stats kan ta nationella bestämmelser förutom de internationella bestämmelserna.</a:t>
            </a:r>
          </a:p>
          <a:p>
            <a:r>
              <a:rPr lang="sv-SE" sz="4400" dirty="0"/>
              <a:t> </a:t>
            </a:r>
          </a:p>
          <a:p>
            <a:r>
              <a:rPr lang="sv-SE" sz="4400" b="1" i="1" dirty="0"/>
              <a:t>Lastsäkringsmanual</a:t>
            </a:r>
            <a:endParaRPr lang="sv-SE" sz="4400" dirty="0"/>
          </a:p>
          <a:p>
            <a:r>
              <a:rPr lang="sv-SE" sz="4400" dirty="0"/>
              <a:t>Enligt SOLAS överenskommelsen ska alla </a:t>
            </a:r>
            <a:r>
              <a:rPr lang="sv-SE" sz="4400" dirty="0" err="1"/>
              <a:t>RoRo</a:t>
            </a:r>
            <a:r>
              <a:rPr lang="sv-SE" sz="4400" dirty="0"/>
              <a:t> fartyg ha en godkänd Lastsäkringsmanual, se även </a:t>
            </a:r>
            <a:r>
              <a:rPr lang="sv-SE" sz="4400" i="1" dirty="0"/>
              <a:t>Överenskommelser</a:t>
            </a:r>
            <a:r>
              <a:rPr lang="sv-SE" sz="4400" dirty="0"/>
              <a:t>.</a:t>
            </a:r>
            <a:endParaRPr lang="sv-SE" sz="4400" b="1" i="1" dirty="0"/>
          </a:p>
          <a:p>
            <a:endParaRPr lang="sv-SE" sz="4400" b="1" i="1" dirty="0"/>
          </a:p>
          <a:p>
            <a:pPr eaLnBrk="1" hangingPunct="1">
              <a:spcBef>
                <a:spcPct val="0"/>
              </a:spcBef>
            </a:pPr>
            <a:endParaRPr lang="en-US" sz="4400" dirty="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15</a:t>
            </a:fld>
            <a:endParaRPr lang="en-US" dirty="0"/>
          </a:p>
        </p:txBody>
      </p:sp>
    </p:spTree>
    <p:extLst>
      <p:ext uri="{BB962C8B-B14F-4D97-AF65-F5344CB8AC3E}">
        <p14:creationId xmlns:p14="http://schemas.microsoft.com/office/powerpoint/2010/main" val="2181169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sv-SE" b="1" dirty="0" smtClean="0"/>
              <a:t>Lastsäkring för sjötransport</a:t>
            </a:r>
          </a:p>
          <a:p>
            <a:pPr eaLnBrk="1" hangingPunct="1">
              <a:spcBef>
                <a:spcPct val="0"/>
              </a:spcBef>
            </a:pPr>
            <a:endParaRPr lang="sv-SE" b="1" dirty="0" smtClean="0"/>
          </a:p>
          <a:p>
            <a:pPr eaLnBrk="1" hangingPunct="1">
              <a:spcBef>
                <a:spcPct val="0"/>
              </a:spcBef>
            </a:pPr>
            <a:r>
              <a:rPr lang="sv-SE" b="1" dirty="0" smtClean="0"/>
              <a:t>Regler och standarder</a:t>
            </a:r>
          </a:p>
          <a:p>
            <a:pPr eaLnBrk="1" hangingPunct="1">
              <a:spcBef>
                <a:spcPct val="0"/>
              </a:spcBef>
            </a:pPr>
            <a:endParaRPr lang="sv-SE" dirty="0" smtClean="0"/>
          </a:p>
          <a:p>
            <a:r>
              <a:rPr lang="sv-SE" dirty="0" smtClean="0"/>
              <a:t>De allra viktigaste regler och bestämmelser för lastsäkring på en är lastbärare är:</a:t>
            </a:r>
          </a:p>
          <a:p>
            <a:r>
              <a:rPr lang="sv-SE" i="1" dirty="0" smtClean="0"/>
              <a:t>IMO/ILO/UN ECE </a:t>
            </a:r>
            <a:r>
              <a:rPr lang="sv-SE" i="1" dirty="0" err="1" smtClean="0"/>
              <a:t>Guidelines</a:t>
            </a:r>
            <a:r>
              <a:rPr lang="sv-SE" i="1" dirty="0" smtClean="0"/>
              <a:t> for </a:t>
            </a:r>
            <a:r>
              <a:rPr lang="sv-SE" i="1" dirty="0" err="1" smtClean="0"/>
              <a:t>packing</a:t>
            </a:r>
            <a:r>
              <a:rPr lang="sv-SE" i="1" dirty="0" smtClean="0"/>
              <a:t> </a:t>
            </a:r>
            <a:r>
              <a:rPr lang="sv-SE" i="1" dirty="0" err="1" smtClean="0"/>
              <a:t>of</a:t>
            </a:r>
            <a:r>
              <a:rPr lang="sv-SE" i="1" dirty="0" smtClean="0"/>
              <a:t> </a:t>
            </a:r>
            <a:r>
              <a:rPr lang="sv-SE" i="1" dirty="0" err="1" smtClean="0"/>
              <a:t>cargo</a:t>
            </a:r>
            <a:r>
              <a:rPr lang="sv-SE" i="1" dirty="0" smtClean="0"/>
              <a:t> transport </a:t>
            </a:r>
            <a:r>
              <a:rPr lang="sv-SE" i="1" dirty="0" err="1" smtClean="0"/>
              <a:t>units</a:t>
            </a:r>
            <a:r>
              <a:rPr lang="sv-SE" i="1" dirty="0" smtClean="0"/>
              <a:t> (</a:t>
            </a:r>
            <a:r>
              <a:rPr lang="sv-SE" i="1" dirty="0" err="1" smtClean="0"/>
              <a:t>CTUs</a:t>
            </a:r>
            <a:r>
              <a:rPr lang="sv-SE" i="1" dirty="0" smtClean="0"/>
              <a:t>)</a:t>
            </a:r>
            <a:endParaRPr lang="sv-SE" dirty="0" smtClean="0"/>
          </a:p>
          <a:p>
            <a:endParaRPr lang="sv-SE" dirty="0" smtClean="0"/>
          </a:p>
          <a:p>
            <a:r>
              <a:rPr lang="sv-SE" dirty="0" smtClean="0"/>
              <a:t>“IMO/ILO/UN ECE </a:t>
            </a:r>
            <a:r>
              <a:rPr lang="sv-SE" dirty="0" err="1" smtClean="0"/>
              <a:t>guidelines</a:t>
            </a:r>
            <a:r>
              <a:rPr lang="sv-SE" dirty="0" smtClean="0"/>
              <a:t> for </a:t>
            </a:r>
            <a:r>
              <a:rPr lang="sv-SE" dirty="0" err="1" smtClean="0"/>
              <a:t>packing</a:t>
            </a:r>
            <a:r>
              <a:rPr lang="sv-SE" dirty="0" smtClean="0"/>
              <a:t> </a:t>
            </a:r>
            <a:r>
              <a:rPr lang="sv-SE" dirty="0" err="1" smtClean="0"/>
              <a:t>of</a:t>
            </a:r>
            <a:r>
              <a:rPr lang="sv-SE" dirty="0" smtClean="0"/>
              <a:t> </a:t>
            </a:r>
            <a:r>
              <a:rPr lang="sv-SE" dirty="0" err="1" smtClean="0"/>
              <a:t>cargo</a:t>
            </a:r>
            <a:r>
              <a:rPr lang="sv-SE" dirty="0" smtClean="0"/>
              <a:t> transport </a:t>
            </a:r>
            <a:r>
              <a:rPr lang="sv-SE" dirty="0" err="1" smtClean="0"/>
              <a:t>units</a:t>
            </a:r>
            <a:r>
              <a:rPr lang="sv-SE" dirty="0" smtClean="0"/>
              <a:t> (</a:t>
            </a:r>
            <a:r>
              <a:rPr lang="sv-SE" dirty="0" err="1" smtClean="0"/>
              <a:t>CTU’s</a:t>
            </a:r>
            <a:r>
              <a:rPr lang="sv-SE" dirty="0" smtClean="0"/>
              <a:t>)” innehåller allmän information om säker stuvning och lasting av last i fordon och containerns. Den är även relevant för säkring av last i skåptrailers.</a:t>
            </a:r>
          </a:p>
          <a:p>
            <a:endParaRPr lang="sv-SE" i="1" dirty="0" smtClean="0"/>
          </a:p>
          <a:p>
            <a:r>
              <a:rPr lang="sv-SE" i="1" dirty="0" smtClean="0"/>
              <a:t>IMO </a:t>
            </a:r>
            <a:r>
              <a:rPr lang="sv-SE" i="1" dirty="0" err="1" smtClean="0"/>
              <a:t>Model</a:t>
            </a:r>
            <a:r>
              <a:rPr lang="sv-SE" i="1" dirty="0" smtClean="0"/>
              <a:t> Course 3.18 “</a:t>
            </a:r>
            <a:r>
              <a:rPr lang="sv-SE" i="1" dirty="0" err="1" smtClean="0"/>
              <a:t>Safe</a:t>
            </a:r>
            <a:r>
              <a:rPr lang="sv-SE" i="1" dirty="0" smtClean="0"/>
              <a:t> </a:t>
            </a:r>
            <a:r>
              <a:rPr lang="sv-SE" i="1" dirty="0" err="1" smtClean="0"/>
              <a:t>packing</a:t>
            </a:r>
            <a:r>
              <a:rPr lang="sv-SE" i="1" dirty="0" smtClean="0"/>
              <a:t> </a:t>
            </a:r>
            <a:r>
              <a:rPr lang="sv-SE" i="1" dirty="0" err="1" smtClean="0"/>
              <a:t>of</a:t>
            </a:r>
            <a:r>
              <a:rPr lang="sv-SE" i="1" dirty="0" smtClean="0"/>
              <a:t> </a:t>
            </a:r>
            <a:r>
              <a:rPr lang="sv-SE" i="1" dirty="0" err="1" smtClean="0"/>
              <a:t>cargo</a:t>
            </a:r>
            <a:r>
              <a:rPr lang="sv-SE" i="1" dirty="0" smtClean="0"/>
              <a:t> transport </a:t>
            </a:r>
            <a:r>
              <a:rPr lang="sv-SE" i="1" dirty="0" err="1" smtClean="0"/>
              <a:t>units</a:t>
            </a:r>
            <a:r>
              <a:rPr lang="sv-SE" i="1" dirty="0" smtClean="0"/>
              <a:t>”</a:t>
            </a:r>
            <a:endParaRPr lang="sv-SE" dirty="0" smtClean="0"/>
          </a:p>
          <a:p>
            <a:endParaRPr lang="sv-SE" dirty="0" smtClean="0"/>
          </a:p>
          <a:p>
            <a:r>
              <a:rPr lang="sv-SE" dirty="0"/>
              <a:t>IMO utvecklar och tillhandahåller även kurser inom olika ämnen. När det gäller lastsäkring har IMO utvecklat kursen 3.18 </a:t>
            </a:r>
            <a:r>
              <a:rPr lang="sv-SE" i="1" dirty="0"/>
              <a:t>“</a:t>
            </a:r>
            <a:r>
              <a:rPr lang="sv-SE" i="1" dirty="0" err="1"/>
              <a:t>Safe</a:t>
            </a:r>
            <a:r>
              <a:rPr lang="sv-SE" i="1" dirty="0"/>
              <a:t> </a:t>
            </a:r>
            <a:r>
              <a:rPr lang="sv-SE" i="1" dirty="0" err="1"/>
              <a:t>packing</a:t>
            </a:r>
            <a:r>
              <a:rPr lang="sv-SE" i="1" dirty="0"/>
              <a:t> </a:t>
            </a:r>
            <a:r>
              <a:rPr lang="sv-SE" i="1" dirty="0" err="1"/>
              <a:t>of</a:t>
            </a:r>
            <a:r>
              <a:rPr lang="sv-SE" i="1" dirty="0"/>
              <a:t> </a:t>
            </a:r>
            <a:r>
              <a:rPr lang="sv-SE" i="1" dirty="0" err="1"/>
              <a:t>cargo</a:t>
            </a:r>
            <a:r>
              <a:rPr lang="sv-SE" i="1" dirty="0"/>
              <a:t> transport </a:t>
            </a:r>
            <a:r>
              <a:rPr lang="sv-SE" i="1" dirty="0" err="1"/>
              <a:t>units</a:t>
            </a:r>
            <a:r>
              <a:rPr lang="sv-SE" i="1" dirty="0"/>
              <a:t>”</a:t>
            </a:r>
            <a:r>
              <a:rPr lang="sv-SE" dirty="0"/>
              <a:t>. Denna kurs är ett komplement till IMO/ILO/UN ECE </a:t>
            </a:r>
            <a:r>
              <a:rPr lang="sv-SE" dirty="0" err="1"/>
              <a:t>Guidelines</a:t>
            </a:r>
            <a:r>
              <a:rPr lang="sv-SE" dirty="0"/>
              <a:t> for </a:t>
            </a:r>
            <a:r>
              <a:rPr lang="sv-SE" dirty="0" err="1"/>
              <a:t>packing</a:t>
            </a:r>
            <a:r>
              <a:rPr lang="sv-SE" dirty="0"/>
              <a:t> </a:t>
            </a:r>
            <a:r>
              <a:rPr lang="sv-SE" dirty="0" err="1"/>
              <a:t>of</a:t>
            </a:r>
            <a:r>
              <a:rPr lang="sv-SE" dirty="0"/>
              <a:t> </a:t>
            </a:r>
            <a:r>
              <a:rPr lang="sv-SE" dirty="0" err="1"/>
              <a:t>cargo</a:t>
            </a:r>
            <a:r>
              <a:rPr lang="sv-SE" dirty="0"/>
              <a:t> transport </a:t>
            </a:r>
            <a:r>
              <a:rPr lang="sv-SE" dirty="0" err="1"/>
              <a:t>units</a:t>
            </a:r>
            <a:r>
              <a:rPr lang="sv-SE" dirty="0"/>
              <a:t>. </a:t>
            </a:r>
            <a:r>
              <a:rPr lang="sv-SE" dirty="0" smtClean="0"/>
              <a:t/>
            </a:r>
            <a:br>
              <a:rPr lang="sv-SE" dirty="0" smtClean="0"/>
            </a:br>
            <a:r>
              <a:rPr lang="sv-SE" dirty="0" smtClean="0"/>
              <a:t/>
            </a:r>
            <a:br>
              <a:rPr lang="sv-SE" dirty="0" smtClean="0"/>
            </a:br>
            <a:r>
              <a:rPr lang="sv-SE" dirty="0"/>
              <a:t>Kursen tillhandahåller även Lathundar för lastsäkring med anvisningar om hur många surrningar som respektive surrningstyp kräver för olika sjöfartsområden.</a:t>
            </a:r>
            <a:endParaRPr lang="sv-SE"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16</a:t>
            </a:fld>
            <a:endParaRPr lang="en-US"/>
          </a:p>
        </p:txBody>
      </p:sp>
    </p:spTree>
    <p:extLst>
      <p:ext uri="{BB962C8B-B14F-4D97-AF65-F5344CB8AC3E}">
        <p14:creationId xmlns:p14="http://schemas.microsoft.com/office/powerpoint/2010/main" val="2693459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Handling at the Port Terminal</a:t>
            </a: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p>
          <a:p>
            <a:r>
              <a:rPr lang="en-GB" sz="1200" i="1" kern="1200" dirty="0" smtClean="0">
                <a:solidFill>
                  <a:schemeClr val="tx1"/>
                </a:solidFill>
                <a:effectLst/>
                <a:latin typeface="+mn-lt"/>
                <a:ea typeface="+mn-ea"/>
                <a:cs typeface="+mn-cs"/>
              </a:rPr>
              <a:t>The cargo securing on a Cargo Transport Unit (CTU) in an intermodal transport chain is only inspected at the port terminal if bad cargo securing is suspected.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past, before different CTU systems were used by the industry, the cargo was transported loose to the ports where it was stowed and secured in ships by stevedores, who often had experience as sailors and were familiar with forces arising due to ship movements in bad weather.</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Nowadays the cargo is not often seen by the stevedores and their work mainly consists of handling, stowing and securing different types of CTU:s in the port and on the ship. These CTU:s may have been loaded at an inland industry where the personnel do not have the same knowledge as the stevedores what happens to the cargo at sea. Due to this the consequences can be devastating. </a:t>
            </a:r>
            <a:endParaRPr lang="sv-SE"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stevedores are performing cargo securing on a CTU only if the CTU is stowed at the port facility.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mentioned above the stevedores normally are not involved in the cargo securing on a CTU in a transport chain. Nevertheless sometimes the cargo are stowed and loaded to CTUs at the port terminal and then of cause the stevedores are involved in the cargo securing. Typical cargo is project cargo like big machinery, construction vehicles, etc. In these cases the cargo can be loaded to cargo transport units designed only for the sea transport e.g. roll trailers, </a:t>
            </a:r>
            <a:r>
              <a:rPr lang="en-GB" sz="1200" kern="1200" dirty="0" err="1" smtClean="0">
                <a:solidFill>
                  <a:schemeClr val="tx1"/>
                </a:solidFill>
                <a:effectLst/>
                <a:latin typeface="+mn-lt"/>
                <a:ea typeface="+mn-ea"/>
                <a:cs typeface="+mn-cs"/>
              </a:rPr>
              <a:t>mafi</a:t>
            </a:r>
            <a:r>
              <a:rPr lang="en-GB" sz="1200" kern="1200" dirty="0" smtClean="0">
                <a:solidFill>
                  <a:schemeClr val="tx1"/>
                </a:solidFill>
                <a:effectLst/>
                <a:latin typeface="+mn-lt"/>
                <a:ea typeface="+mn-ea"/>
                <a:cs typeface="+mn-cs"/>
              </a:rPr>
              <a:t>-trailers and cassettes. </a:t>
            </a:r>
            <a:endParaRPr lang="sv-SE"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cargo securing of the CTUs on the sea vessel is done by the stevedores and/or the crew </a:t>
            </a:r>
            <a:r>
              <a:rPr lang="en-GB" sz="1200" i="1" kern="1200" dirty="0" err="1" smtClean="0">
                <a:solidFill>
                  <a:schemeClr val="tx1"/>
                </a:solidFill>
                <a:effectLst/>
                <a:latin typeface="+mn-lt"/>
                <a:ea typeface="+mn-ea"/>
                <a:cs typeface="+mn-cs"/>
              </a:rPr>
              <a:t>onboard</a:t>
            </a:r>
            <a:r>
              <a:rPr lang="en-GB" sz="1200" i="1" kern="1200" dirty="0" smtClean="0">
                <a:solidFill>
                  <a:schemeClr val="tx1"/>
                </a:solidFill>
                <a:effectLst/>
                <a:latin typeface="+mn-lt"/>
                <a:ea typeface="+mn-ea"/>
                <a:cs typeface="+mn-cs"/>
              </a:rPr>
              <a:t> the ship.</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Every ship carrying packed cargo has a Cargo Securing Manual (CSM) which the stevedores and the ship personnel have to follow when stowing and securing lose cargo and the CTUs on board the sea vessel.</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17</a:t>
            </a:fld>
            <a:endParaRPr lang="en-US"/>
          </a:p>
        </p:txBody>
      </p:sp>
    </p:spTree>
    <p:extLst>
      <p:ext uri="{BB962C8B-B14F-4D97-AF65-F5344CB8AC3E}">
        <p14:creationId xmlns:p14="http://schemas.microsoft.com/office/powerpoint/2010/main" val="651408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Lastsäkring</a:t>
            </a:r>
            <a:r>
              <a:rPr lang="en-US" b="1" dirty="0" smtClean="0"/>
              <a:t> </a:t>
            </a:r>
            <a:r>
              <a:rPr lang="en-US" b="1" dirty="0" err="1" smtClean="0"/>
              <a:t>för</a:t>
            </a:r>
            <a:r>
              <a:rPr lang="en-US" b="1" dirty="0" smtClean="0"/>
              <a:t> </a:t>
            </a:r>
            <a:r>
              <a:rPr lang="en-US" b="1" dirty="0" err="1" smtClean="0"/>
              <a:t>sjötransport</a:t>
            </a:r>
            <a:endParaRPr lang="en-US" b="1" dirty="0" smtClean="0"/>
          </a:p>
          <a:p>
            <a:pPr eaLnBrk="1" hangingPunct="1">
              <a:spcBef>
                <a:spcPct val="0"/>
              </a:spcBef>
            </a:pPr>
            <a:endParaRPr lang="en-US" b="1" dirty="0" smtClean="0"/>
          </a:p>
          <a:p>
            <a:pPr eaLnBrk="1" hangingPunct="1">
              <a:spcBef>
                <a:spcPct val="0"/>
              </a:spcBef>
            </a:pPr>
            <a:r>
              <a:rPr lang="en-US" b="1" dirty="0" err="1" smtClean="0"/>
              <a:t>Påkänningar</a:t>
            </a:r>
            <a:endParaRPr lang="en-US" b="1" baseline="0" dirty="0" smtClean="0"/>
          </a:p>
          <a:p>
            <a:pPr eaLnBrk="1" hangingPunct="1">
              <a:spcBef>
                <a:spcPct val="0"/>
              </a:spcBef>
            </a:pPr>
            <a:endParaRPr lang="en-US" b="1" baseline="0" dirty="0" smtClean="0"/>
          </a:p>
          <a:p>
            <a:pPr defTabSz="914583" fontAlgn="base">
              <a:spcBef>
                <a:spcPct val="0"/>
              </a:spcBef>
              <a:spcAft>
                <a:spcPct val="0"/>
              </a:spcAft>
              <a:defRPr/>
            </a:pPr>
            <a:r>
              <a:rPr lang="sv-SE" dirty="0" smtClean="0"/>
              <a:t>Till sjöss rör sig ett fartyg efter vågor och vind. Påkänningarna beror på fartygets sjöduglighet och kraften på vågor och vind. Desto större krafter desto större blir rörelserna ombord. Dessa rörelser kan beräknas, vilket visas enligt följande.</a:t>
            </a:r>
          </a:p>
          <a:p>
            <a:pPr defTabSz="914583" fontAlgn="base">
              <a:spcBef>
                <a:spcPct val="0"/>
              </a:spcBef>
              <a:spcAft>
                <a:spcPct val="0"/>
              </a:spcAft>
              <a:defRPr/>
            </a:pPr>
            <a:endParaRPr lang="en-GB" dirty="0" smtClean="0"/>
          </a:p>
          <a:p>
            <a:r>
              <a:rPr lang="sv-SE" dirty="0"/>
              <a:t>Ett fartyg har följande sex frihetsgrader, tre roterande och tre linjära:</a:t>
            </a:r>
          </a:p>
          <a:p>
            <a:r>
              <a:rPr lang="sv-SE" dirty="0"/>
              <a:t>Rullning, Stampning och Gir</a:t>
            </a:r>
          </a:p>
          <a:p>
            <a:r>
              <a:rPr lang="sv-SE" dirty="0"/>
              <a:t>Så väl som</a:t>
            </a:r>
          </a:p>
          <a:p>
            <a:r>
              <a:rPr lang="sv-SE" dirty="0"/>
              <a:t>Gung, Svall och Hivning</a:t>
            </a:r>
          </a:p>
          <a:p>
            <a:r>
              <a:rPr lang="sv-SE" dirty="0"/>
              <a:t>Av dessa rörelser är rullning, stampning och hivning de mest vanliga och det är även de rörelser som mest påverkar den rörliga kraften på lasten ombord. </a:t>
            </a:r>
            <a:endParaRPr lang="en-US" b="1"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18</a:t>
            </a:fld>
            <a:endParaRPr lang="en-US"/>
          </a:p>
        </p:txBody>
      </p:sp>
    </p:spTree>
    <p:extLst>
      <p:ext uri="{BB962C8B-B14F-4D97-AF65-F5344CB8AC3E}">
        <p14:creationId xmlns:p14="http://schemas.microsoft.com/office/powerpoint/2010/main" val="2369319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927" y="4716661"/>
            <a:ext cx="5439410" cy="7307286"/>
          </a:xfrm>
          <a:noFill/>
        </p:spPr>
        <p:txBody>
          <a:bodyPr wrap="square" numCol="1" anchor="t" anchorCtr="0" compatLnSpc="1">
            <a:prstTxWarp prst="textNoShape">
              <a:avLst/>
            </a:prstTxWarp>
            <a:normAutofit fontScale="25000" lnSpcReduction="20000"/>
          </a:bodyPr>
          <a:lstStyle/>
          <a:p>
            <a:pPr eaLnBrk="1" hangingPunct="1">
              <a:spcBef>
                <a:spcPct val="0"/>
              </a:spcBef>
            </a:pPr>
            <a:r>
              <a:rPr lang="sv-SE" sz="4400" b="1" dirty="0"/>
              <a:t>Lastsäkring för sjötransport</a:t>
            </a:r>
          </a:p>
          <a:p>
            <a:pPr eaLnBrk="1" hangingPunct="1">
              <a:spcBef>
                <a:spcPct val="0"/>
              </a:spcBef>
            </a:pPr>
            <a:endParaRPr lang="sv-SE" sz="4400" b="1" dirty="0"/>
          </a:p>
          <a:p>
            <a:pPr eaLnBrk="1" hangingPunct="1">
              <a:spcBef>
                <a:spcPct val="0"/>
              </a:spcBef>
            </a:pPr>
            <a:r>
              <a:rPr lang="sv-SE" sz="4400" b="1" dirty="0"/>
              <a:t>Påkänningar</a:t>
            </a:r>
          </a:p>
          <a:p>
            <a:pPr eaLnBrk="1" hangingPunct="1">
              <a:spcBef>
                <a:spcPct val="0"/>
              </a:spcBef>
            </a:pPr>
            <a:endParaRPr lang="sv-SE" sz="4400" b="1" dirty="0"/>
          </a:p>
          <a:p>
            <a:r>
              <a:rPr lang="sv-SE" sz="4400" b="1" i="1" dirty="0"/>
              <a:t>Accelerationer och masskrafter</a:t>
            </a:r>
          </a:p>
          <a:p>
            <a:r>
              <a:rPr lang="sv-SE" sz="4400" dirty="0"/>
              <a:t>Alla föremål är ovilliga att ändra den fart eller riktning som de för närvarande rör sig i. Om du kör en bil nerför gatan och plötsligt bromsar, kommer din kropp att fortsätta röra sig i den ursprungliga farten men hålls då fast av bilbältet tills bilens fart minskar. När ett flygplan lyfter trycks din kropp tillbaka i sätet när planets fart ökar. I dessa situationer utsätts du för Masskrafter.</a:t>
            </a:r>
          </a:p>
          <a:p>
            <a:r>
              <a:rPr lang="sv-SE" sz="4400" dirty="0"/>
              <a:t> </a:t>
            </a:r>
          </a:p>
          <a:p>
            <a:r>
              <a:rPr lang="sv-SE" sz="4400" dirty="0"/>
              <a:t>En retadration är motsatsen till acceleration. </a:t>
            </a:r>
          </a:p>
          <a:p>
            <a:r>
              <a:rPr lang="sv-SE" sz="4400" dirty="0"/>
              <a:t>Acceleration uttrycks i g eller m/s2 .</a:t>
            </a:r>
          </a:p>
          <a:p>
            <a:r>
              <a:rPr lang="sv-SE" sz="4400" dirty="0"/>
              <a:t> </a:t>
            </a:r>
          </a:p>
          <a:p>
            <a:r>
              <a:rPr lang="sv-SE" sz="4400" dirty="0"/>
              <a:t>Masskraften på ett föremål räknas ut genom att multiplicera vikten, M, med föremålet i rörelse, a, som då blir:</a:t>
            </a:r>
          </a:p>
          <a:p>
            <a:r>
              <a:rPr lang="sv-SE" sz="4400" dirty="0"/>
              <a:t> </a:t>
            </a:r>
          </a:p>
          <a:p>
            <a:r>
              <a:rPr lang="sv-SE" sz="4400" dirty="0"/>
              <a:t> F = M ∙ a	 </a:t>
            </a:r>
          </a:p>
          <a:p>
            <a:r>
              <a:rPr lang="sv-SE" sz="4400" dirty="0"/>
              <a:t> </a:t>
            </a:r>
          </a:p>
          <a:p>
            <a:r>
              <a:rPr lang="sv-SE" sz="4400" dirty="0"/>
              <a:t>Masskraft uttrycks i kN eller ton, där 1 ton </a:t>
            </a:r>
            <a:r>
              <a:rPr lang="en-GB" sz="4400" dirty="0">
                <a:sym typeface="Symbol"/>
              </a:rPr>
              <a:t></a:t>
            </a:r>
            <a:r>
              <a:rPr lang="sv-SE" sz="4400" dirty="0"/>
              <a:t> 10 Kn.</a:t>
            </a:r>
          </a:p>
          <a:p>
            <a:r>
              <a:rPr lang="sv-SE" sz="4400" dirty="0"/>
              <a:t> </a:t>
            </a:r>
          </a:p>
          <a:p>
            <a:r>
              <a:rPr lang="sv-SE" sz="4400" dirty="0"/>
              <a:t>Om massan uttrycks i ton och accelerationen i g som i formeln ovan, blir den resulterande kraften i ton.</a:t>
            </a:r>
          </a:p>
          <a:p>
            <a:r>
              <a:rPr lang="sv-SE" sz="4400" dirty="0"/>
              <a:t> </a:t>
            </a:r>
          </a:p>
          <a:p>
            <a:r>
              <a:rPr lang="sv-SE" sz="4400" dirty="0"/>
              <a:t>Om massan uttrycks i ton och accelerationen i m/s2 som i formeln ovan, blir den resulterande kraften i kN.</a:t>
            </a:r>
          </a:p>
          <a:p>
            <a:r>
              <a:rPr lang="sv-SE" sz="4400" dirty="0"/>
              <a:t>På grund av vågorna gör ett fartyg hela tiden större eller mindre ändringar i hastighet och riktning. Masskrafter påverkar därför alltid lasten i olika riktningar.</a:t>
            </a:r>
          </a:p>
          <a:p>
            <a:r>
              <a:rPr lang="sv-SE" sz="4400" dirty="0"/>
              <a:t> </a:t>
            </a:r>
          </a:p>
          <a:p>
            <a:r>
              <a:rPr lang="sv-SE" sz="4400" b="1" i="1" dirty="0"/>
              <a:t>Gravitation</a:t>
            </a:r>
            <a:endParaRPr lang="sv-SE" sz="4400" dirty="0"/>
          </a:p>
          <a:p>
            <a:r>
              <a:rPr lang="sv-SE" sz="4400" dirty="0"/>
              <a:t>Naturen har försett oss med en gåva som inte många tänker på. Denna ytterst viktiga gåva kallas gravitation och kan förklaras som en magnetisk kraft som alltid är påkopplad. Om någon kunde stänga av gravitationen, så skulle ett totalt kaos uppstå när allting skulle flyga omkring.</a:t>
            </a:r>
          </a:p>
          <a:p>
            <a:r>
              <a:rPr lang="sv-SE" sz="4400" dirty="0"/>
              <a:t> </a:t>
            </a:r>
          </a:p>
          <a:p>
            <a:r>
              <a:rPr lang="sv-SE" sz="4400" dirty="0"/>
              <a:t>Genom dess massa dras alla objekt nedåt av gravitationen med en kraft av 1.0 g, vilket även kan uttryckas i en fart av 9.81 m/s2.  </a:t>
            </a:r>
          </a:p>
          <a:p>
            <a:r>
              <a:rPr lang="sv-SE" sz="4400" dirty="0"/>
              <a:t> </a:t>
            </a:r>
          </a:p>
          <a:p>
            <a:r>
              <a:rPr lang="sv-SE" sz="4400" dirty="0"/>
              <a:t>Precis som för en “masskraft”, kan kraften som uppstår av gravitation räknas ut genom att multiplicera vikten, M, på ett föremål med hastigheten av gravitationen.</a:t>
            </a:r>
          </a:p>
          <a:p>
            <a:r>
              <a:rPr lang="sv-SE" sz="4400" dirty="0"/>
              <a:t> </a:t>
            </a:r>
          </a:p>
          <a:p>
            <a:r>
              <a:rPr lang="sv-SE" sz="4400" dirty="0"/>
              <a:t> F = M ∙ g	 </a:t>
            </a:r>
          </a:p>
          <a:p>
            <a:r>
              <a:rPr lang="sv-SE" sz="4400" dirty="0"/>
              <a:t> </a:t>
            </a:r>
          </a:p>
          <a:p>
            <a:r>
              <a:rPr lang="sv-SE" sz="4400" dirty="0"/>
              <a:t>Om ett fartyg kränger kommer gravitationen att göra så att föremål glider ner längs däcket.</a:t>
            </a:r>
          </a:p>
          <a:p>
            <a:r>
              <a:rPr lang="sv-SE" sz="4400" dirty="0"/>
              <a:t> </a:t>
            </a:r>
          </a:p>
          <a:p>
            <a:r>
              <a:rPr lang="sv-SE" sz="4400" dirty="0"/>
              <a:t>Den rörliga kraften på lasten på ett fartyg som rör sig i vågorna har två delar: en dynamisk del från kraften i accelerationen, och en statisk del som orsakas av gravitation.</a:t>
            </a:r>
          </a:p>
          <a:p>
            <a:r>
              <a:rPr lang="sv-SE" sz="4400" dirty="0"/>
              <a:t> </a:t>
            </a:r>
          </a:p>
          <a:p>
            <a:r>
              <a:rPr lang="en-GB" sz="4400" dirty="0" err="1"/>
              <a:t>Påkänningar</a:t>
            </a:r>
            <a:r>
              <a:rPr lang="en-GB" sz="4400" dirty="0"/>
              <a:t> </a:t>
            </a:r>
            <a:r>
              <a:rPr lang="en-GB" sz="4400" dirty="0" err="1"/>
              <a:t>enligt</a:t>
            </a:r>
            <a:r>
              <a:rPr lang="en-GB" sz="4400" dirty="0"/>
              <a:t> IMO/ILO/UN ECE Guidelines for packing of cargo transport units </a:t>
            </a:r>
            <a:endParaRPr lang="sv-SE" sz="4400" dirty="0"/>
          </a:p>
          <a:p>
            <a:r>
              <a:rPr lang="sv-SE" sz="4400" dirty="0"/>
              <a:t>Påkänningar under sjötransport. Den dimensionerade påkänningen för lastsäkring vid Sjötransport finns i IMO/ILO/UN ECE </a:t>
            </a:r>
            <a:r>
              <a:rPr lang="sv-SE" sz="4400" dirty="0" err="1"/>
              <a:t>guidelines</a:t>
            </a:r>
            <a:r>
              <a:rPr lang="sv-SE" sz="4400" dirty="0"/>
              <a:t> for </a:t>
            </a:r>
            <a:r>
              <a:rPr lang="sv-SE" sz="4400" dirty="0" err="1"/>
              <a:t>Packing</a:t>
            </a:r>
            <a:r>
              <a:rPr lang="sv-SE" sz="4400" dirty="0"/>
              <a:t> </a:t>
            </a:r>
            <a:r>
              <a:rPr lang="sv-SE" sz="4400" dirty="0" err="1"/>
              <a:t>of</a:t>
            </a:r>
            <a:r>
              <a:rPr lang="sv-SE" sz="4400" dirty="0"/>
              <a:t> </a:t>
            </a:r>
            <a:r>
              <a:rPr lang="sv-SE" sz="4400" dirty="0" err="1"/>
              <a:t>Cargo</a:t>
            </a:r>
            <a:r>
              <a:rPr lang="sv-SE" sz="4400" dirty="0"/>
              <a:t> Transport </a:t>
            </a:r>
            <a:r>
              <a:rPr lang="sv-SE" sz="4400" dirty="0" err="1"/>
              <a:t>Units</a:t>
            </a:r>
            <a:r>
              <a:rPr lang="sv-SE" sz="4400" dirty="0"/>
              <a:t>. </a:t>
            </a:r>
          </a:p>
          <a:p>
            <a:r>
              <a:rPr lang="sv-SE" sz="4400" dirty="0"/>
              <a:t> </a:t>
            </a:r>
          </a:p>
          <a:p>
            <a:r>
              <a:rPr lang="sv-SE" sz="4400" b="1" i="1" dirty="0"/>
              <a:t>Sjöfartsområden</a:t>
            </a:r>
            <a:endParaRPr lang="sv-SE" sz="4400" dirty="0"/>
          </a:p>
          <a:p>
            <a:r>
              <a:rPr lang="sv-SE" sz="4400" dirty="0"/>
              <a:t>I norra Europa kan farvattnen delas in i tre områden på grund av omfattningen av påkänningarna; A, B och C;</a:t>
            </a:r>
          </a:p>
          <a:p>
            <a:r>
              <a:rPr lang="sv-SE" sz="4400" dirty="0"/>
              <a:t> </a:t>
            </a:r>
          </a:p>
          <a:p>
            <a:pPr marL="1168634" indent="-1168634"/>
            <a:r>
              <a:rPr lang="sv-SE" sz="4400" dirty="0"/>
              <a:t>Fartområde A:	Östersjön, begränsat i väster av Jylland och i norr av linjen Lysekil,  Sverige – Skagen, Danmark</a:t>
            </a:r>
          </a:p>
          <a:p>
            <a:pPr marL="1168634" indent="-1168634"/>
            <a:r>
              <a:rPr lang="sv-SE" sz="4400" dirty="0"/>
              <a:t>Fartområde B:	Nordsjön, Engelska kanalen och Medelhavet</a:t>
            </a:r>
          </a:p>
          <a:p>
            <a:pPr marL="1168634" indent="-1168634"/>
            <a:r>
              <a:rPr lang="sv-SE" sz="4400" dirty="0"/>
              <a:t>Fartområde C:	Oinskränkt fart</a:t>
            </a:r>
          </a:p>
          <a:p>
            <a:r>
              <a:rPr lang="sv-SE" sz="4400" dirty="0"/>
              <a:t> </a:t>
            </a:r>
          </a:p>
          <a:p>
            <a:r>
              <a:rPr lang="sv-SE" sz="4400" dirty="0"/>
              <a:t>Påkänningarna på lasten ombord är störst när vind och vågor kommer från sidan och fartyget rullar. Kraften längsmed kan bli markant när fartyget kastar även om kraften är mindre än vid en häftig inbromsning vid en vägtransport.</a:t>
            </a:r>
          </a:p>
          <a:p>
            <a:r>
              <a:rPr lang="sv-SE" sz="4400" dirty="0"/>
              <a:t> </a:t>
            </a:r>
          </a:p>
          <a:p>
            <a:r>
              <a:rPr lang="sv-SE" sz="4400" dirty="0"/>
              <a:t> </a:t>
            </a:r>
          </a:p>
          <a:p>
            <a:r>
              <a:rPr lang="sv-SE" sz="4400" dirty="0"/>
              <a:t/>
            </a:r>
            <a:br>
              <a:rPr lang="sv-SE" sz="4400" dirty="0"/>
            </a:br>
            <a:r>
              <a:rPr lang="sv-SE" sz="4400" dirty="0"/>
              <a:t> </a:t>
            </a:r>
          </a:p>
          <a:p>
            <a:r>
              <a:rPr lang="sv-SE" sz="4400" dirty="0"/>
              <a:t>Fartområde		Framåt	Bakåt	I sidled</a:t>
            </a:r>
          </a:p>
          <a:p>
            <a:r>
              <a:rPr lang="sv-SE" sz="4400" dirty="0"/>
              <a:t>A: Östersjön		0.3g (a)	0.3g (a)	0.5g </a:t>
            </a:r>
          </a:p>
          <a:p>
            <a:r>
              <a:rPr lang="sv-SE" sz="4400" dirty="0"/>
              <a:t>B: Nordsjön 		0.3g (b)	0.3g (b)	0.7g </a:t>
            </a:r>
          </a:p>
          <a:p>
            <a:r>
              <a:rPr lang="sv-SE" sz="4400" dirty="0"/>
              <a:t>C: Oinskränkt		0.4g (c)	0.4g (c)	0.8g </a:t>
            </a:r>
          </a:p>
          <a:p>
            <a:r>
              <a:rPr lang="sv-SE" sz="4400" dirty="0"/>
              <a:t>1g = 9.81 m/</a:t>
            </a:r>
            <a:r>
              <a:rPr lang="en-GB" sz="4400" dirty="0"/>
              <a:t>s2</a:t>
            </a:r>
            <a:endParaRPr lang="sv-SE" sz="4400" dirty="0"/>
          </a:p>
          <a:p>
            <a:r>
              <a:rPr lang="en-GB" sz="4400" dirty="0"/>
              <a:t> </a:t>
            </a:r>
            <a:endParaRPr lang="sv-SE" sz="4400" dirty="0"/>
          </a:p>
          <a:p>
            <a:r>
              <a:rPr lang="sv-SE" sz="4400" dirty="0"/>
              <a:t>Ovanstående värden skall kombineras med tyngdkraften 1,0 ggr lastens tyngd verkande nedåt plus följande dynamiska variation av vertikalkraften:</a:t>
            </a:r>
          </a:p>
          <a:p>
            <a:r>
              <a:rPr lang="en-GB" sz="4400" dirty="0"/>
              <a:t>± 0.5g</a:t>
            </a:r>
            <a:endParaRPr lang="sv-SE" sz="4400" dirty="0"/>
          </a:p>
          <a:p>
            <a:r>
              <a:rPr lang="en-GB" sz="4400" dirty="0"/>
              <a:t>± 0.7g</a:t>
            </a:r>
            <a:endParaRPr lang="sv-SE" sz="4400" dirty="0"/>
          </a:p>
          <a:p>
            <a:r>
              <a:rPr lang="en-GB" sz="4400" dirty="0"/>
              <a:t>± 0.8g</a:t>
            </a:r>
            <a:endParaRPr lang="sv-SE" sz="4400" dirty="0"/>
          </a:p>
          <a:p>
            <a:pPr rtl="0" eaLnBrk="1" fontAlgn="t" latinLnBrk="0" hangingPunct="1"/>
            <a:endParaRPr lang="sv-SE" sz="4800" dirty="0"/>
          </a:p>
          <a:p>
            <a:endParaRPr lang="en-GB" sz="4800" dirty="0"/>
          </a:p>
          <a:p>
            <a:pPr eaLnBrk="1" hangingPunct="1">
              <a:spcBef>
                <a:spcPct val="0"/>
              </a:spcBef>
            </a:pPr>
            <a:endParaRPr lang="en-US" sz="4800" dirty="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19</a:t>
            </a:fld>
            <a:endParaRPr lang="en-US"/>
          </a:p>
        </p:txBody>
      </p:sp>
    </p:spTree>
    <p:extLst>
      <p:ext uri="{BB962C8B-B14F-4D97-AF65-F5344CB8AC3E}">
        <p14:creationId xmlns:p14="http://schemas.microsoft.com/office/powerpoint/2010/main" val="276253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Lastsäkring</a:t>
            </a:r>
            <a:r>
              <a:rPr lang="en-US" b="1" dirty="0" smtClean="0"/>
              <a:t> </a:t>
            </a:r>
            <a:r>
              <a:rPr lang="en-US" b="1" dirty="0" err="1" smtClean="0"/>
              <a:t>för</a:t>
            </a:r>
            <a:r>
              <a:rPr lang="en-US" b="1" dirty="0" smtClean="0"/>
              <a:t> </a:t>
            </a:r>
            <a:r>
              <a:rPr lang="en-US" b="1" dirty="0" err="1" smtClean="0"/>
              <a:t>Sjötransport</a:t>
            </a:r>
            <a:endParaRPr lang="en-US" b="1" dirty="0" smtClean="0"/>
          </a:p>
          <a:p>
            <a:pPr eaLnBrk="1" hangingPunct="1">
              <a:spcBef>
                <a:spcPct val="0"/>
              </a:spcBef>
            </a:pPr>
            <a:endParaRPr lang="en-US" dirty="0" smtClean="0"/>
          </a:p>
          <a:p>
            <a:pPr eaLnBrk="1" hangingPunct="1">
              <a:spcBef>
                <a:spcPct val="0"/>
              </a:spcBef>
            </a:pPr>
            <a:r>
              <a:rPr lang="en-US" b="1" dirty="0" err="1" smtClean="0"/>
              <a:t>Allmänt</a:t>
            </a:r>
            <a:endParaRPr lang="en-US" b="1" dirty="0"/>
          </a:p>
          <a:p>
            <a:pPr eaLnBrk="1" hangingPunct="1">
              <a:spcBef>
                <a:spcPct val="0"/>
              </a:spcBef>
            </a:pPr>
            <a:endParaRPr lang="en-US" b="1" dirty="0"/>
          </a:p>
          <a:p>
            <a:r>
              <a:rPr lang="sv-SE" sz="1200" kern="1200" dirty="0" smtClean="0">
                <a:solidFill>
                  <a:schemeClr val="tx1"/>
                </a:solidFill>
                <a:effectLst/>
                <a:latin typeface="+mn-lt"/>
                <a:ea typeface="+mn-ea"/>
                <a:cs typeface="+mn-cs"/>
              </a:rPr>
              <a:t>Förutom vissa “sweet </a:t>
            </a:r>
            <a:r>
              <a:rPr lang="sv-SE" sz="1200" kern="1200" dirty="0" err="1" smtClean="0">
                <a:solidFill>
                  <a:schemeClr val="tx1"/>
                </a:solidFill>
                <a:effectLst/>
                <a:latin typeface="+mn-lt"/>
                <a:ea typeface="+mn-ea"/>
                <a:cs typeface="+mn-cs"/>
              </a:rPr>
              <a:t>water</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sailors</a:t>
            </a:r>
            <a:r>
              <a:rPr lang="sv-SE" sz="1200" kern="1200" dirty="0" smtClean="0">
                <a:solidFill>
                  <a:schemeClr val="tx1"/>
                </a:solidFill>
                <a:effectLst/>
                <a:latin typeface="+mn-lt"/>
                <a:ea typeface="+mn-ea"/>
                <a:cs typeface="+mn-cs"/>
              </a:rPr>
              <a:t>“ har nästan alla sjömän råkat ut för hårt väder och de är alla väl medvetna om vilken inverkan och kraft som moder natur kan åstadkomma.</a:t>
            </a: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Om lasten inte är korrekt stuvad och säkrad när fartyget börjar rulla och kränga i dåligt väder så är det uppenbart att konsekvenserna kan bli dramatiska.</a:t>
            </a: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Det är viktigt att, om nödvändigt, reducera farten och anpassa kursen för att undvika att fartyget gör för stora rörelser som påverkar lasten och fartyget när havet slår upp över däck.</a:t>
            </a: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a:t>
            </a:fld>
            <a:endParaRPr lang="en-US"/>
          </a:p>
        </p:txBody>
      </p:sp>
    </p:spTree>
    <p:extLst>
      <p:ext uri="{BB962C8B-B14F-4D97-AF65-F5344CB8AC3E}">
        <p14:creationId xmlns:p14="http://schemas.microsoft.com/office/powerpoint/2010/main" val="3139173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927" y="4716662"/>
            <a:ext cx="5439410" cy="5650572"/>
          </a:xfrm>
          <a:noFill/>
        </p:spPr>
        <p:txBody>
          <a:bodyPr wrap="square" numCol="1" anchor="t" anchorCtr="0" compatLnSpc="1">
            <a:prstTxWarp prst="textNoShape">
              <a:avLst/>
            </a:prstTxWarp>
            <a:normAutofit fontScale="25000" lnSpcReduction="20000"/>
          </a:bodyPr>
          <a:lstStyle/>
          <a:p>
            <a:pPr eaLnBrk="1" hangingPunct="1">
              <a:spcBef>
                <a:spcPct val="0"/>
              </a:spcBef>
            </a:pPr>
            <a:r>
              <a:rPr lang="en-US" sz="4800" b="1" dirty="0" err="1"/>
              <a:t>Lastsäkring</a:t>
            </a:r>
            <a:r>
              <a:rPr lang="en-US" sz="4800" b="1" dirty="0"/>
              <a:t> </a:t>
            </a:r>
            <a:r>
              <a:rPr lang="en-US" sz="4800" b="1" dirty="0" err="1"/>
              <a:t>för</a:t>
            </a:r>
            <a:r>
              <a:rPr lang="en-US" sz="4800" b="1" dirty="0"/>
              <a:t> </a:t>
            </a:r>
            <a:r>
              <a:rPr lang="en-US" sz="4800" b="1" dirty="0" err="1"/>
              <a:t>sjötransport</a:t>
            </a:r>
            <a:endParaRPr lang="en-US" sz="4800" b="1" dirty="0"/>
          </a:p>
          <a:p>
            <a:pPr eaLnBrk="1" hangingPunct="1">
              <a:spcBef>
                <a:spcPct val="0"/>
              </a:spcBef>
            </a:pPr>
            <a:endParaRPr lang="en-US" sz="4800" b="1" dirty="0"/>
          </a:p>
          <a:p>
            <a:pPr eaLnBrk="1" hangingPunct="1">
              <a:spcBef>
                <a:spcPct val="0"/>
              </a:spcBef>
            </a:pPr>
            <a:r>
              <a:rPr lang="sv-SE" sz="4800" b="1" dirty="0">
                <a:solidFill>
                  <a:schemeClr val="tx2"/>
                </a:solidFill>
              </a:rPr>
              <a:t>Lastsäkring i Lastbärare - lastsäkringsmetoder</a:t>
            </a:r>
          </a:p>
          <a:p>
            <a:r>
              <a:rPr lang="sv-SE" sz="3400" dirty="0"/>
              <a:t>Bilden visar olika lastsäkringsmetoder. Den enklaste metoden är förstängning med eller utan lastsäkringsutrustning. När förstängning inte är tillräckligt för att förhindra att lasten glider eller välter är nästa steg att antingen komplettera </a:t>
            </a:r>
            <a:r>
              <a:rPr lang="sv-SE" sz="3400" dirty="0" err="1"/>
              <a:t>förstängningen</a:t>
            </a:r>
            <a:r>
              <a:rPr lang="sv-SE" sz="3400" dirty="0"/>
              <a:t> med surrningar eller lastsäkra endast med surrningar.</a:t>
            </a:r>
          </a:p>
          <a:p>
            <a:r>
              <a:rPr lang="sv-SE" sz="3400" b="1" i="1" dirty="0"/>
              <a:t> </a:t>
            </a:r>
            <a:endParaRPr lang="sv-SE" sz="3400" dirty="0"/>
          </a:p>
          <a:p>
            <a:r>
              <a:rPr lang="sv-SE" sz="3400" b="1" i="1" dirty="0"/>
              <a:t>Låsning</a:t>
            </a:r>
            <a:endParaRPr lang="sv-SE" sz="3400" dirty="0"/>
          </a:p>
          <a:p>
            <a:r>
              <a:rPr lang="sv-SE" sz="3400" dirty="0"/>
              <a:t>Ett vanligt sätt att låsa lasten är att låsa containern i fordonet eller </a:t>
            </a:r>
            <a:r>
              <a:rPr lang="sv-SE" sz="3600" dirty="0"/>
              <a:t>fartyget med hjälp av ett twistlock.. </a:t>
            </a:r>
          </a:p>
          <a:p>
            <a:r>
              <a:rPr lang="sv-SE" sz="3400" dirty="0"/>
              <a:t> </a:t>
            </a:r>
          </a:p>
          <a:p>
            <a:r>
              <a:rPr lang="sv-SE" sz="3400" b="1" i="1" dirty="0"/>
              <a:t>Förstängning</a:t>
            </a:r>
            <a:endParaRPr lang="sv-SE" sz="3400" dirty="0"/>
          </a:p>
          <a:p>
            <a:r>
              <a:rPr lang="sv-SE" sz="3400" dirty="0"/>
              <a:t>För att kunna förstänga lasten mot delar av fordonet krävs att lasten är placerad nära gavlarna eller sidoväggarna. Om transporten innehåller flera olika typer av gods måste de stuvas så tätt som möjligt. Tomma utrymmen kan uppstå på grund av olika storlek på godset, dessa utrymmen måste fyllas ut med pallar, luftkuddar etc.</a:t>
            </a:r>
          </a:p>
          <a:p>
            <a:r>
              <a:rPr lang="sv-SE" sz="3400" dirty="0"/>
              <a:t>Förstängning är i första hand en metod som förhindrar godset att glida, men om </a:t>
            </a:r>
            <a:r>
              <a:rPr lang="sv-SE" sz="3400" dirty="0" err="1"/>
              <a:t>förstängningen</a:t>
            </a:r>
            <a:r>
              <a:rPr lang="sv-SE" sz="3400" dirty="0"/>
              <a:t> når upp över godsets tyngdpunkt så förhindrar det även tippning. Förstängning ska användas så långt det är möjligt.</a:t>
            </a:r>
          </a:p>
          <a:p>
            <a:r>
              <a:rPr lang="sv-SE" sz="3400" dirty="0"/>
              <a:t> </a:t>
            </a:r>
          </a:p>
          <a:p>
            <a:r>
              <a:rPr lang="sv-SE" sz="3400" b="1" i="1" dirty="0"/>
              <a:t>Överfallssurrning</a:t>
            </a:r>
            <a:endParaRPr lang="sv-SE" sz="3400" dirty="0"/>
          </a:p>
          <a:p>
            <a:r>
              <a:rPr lang="sv-SE" sz="3400" dirty="0"/>
              <a:t>Överfallssurrningen placeras över godset, avsikten är att öka trycket mellan godset och lastbärargolvet för att förstärka friktionen. Detta är utmärkt som lastsäkringsmetod men har en viktig begränsning. Surrningen är som mest effektiv om vinkeln mellan surrning och underlag är 90</a:t>
            </a:r>
            <a:r>
              <a:rPr lang="sv-SE" sz="3400" baseline="30000" dirty="0"/>
              <a:t>o</a:t>
            </a:r>
            <a:r>
              <a:rPr lang="sv-SE" sz="3400" dirty="0"/>
              <a:t>. Om vinkeln minskar förlorar surrningen sin effekt. Värdena i lathundarna gäller för vinklar mellan 75-90</a:t>
            </a:r>
            <a:r>
              <a:rPr lang="sv-SE" sz="3400" baseline="30000" dirty="0"/>
              <a:t>0</a:t>
            </a:r>
            <a:r>
              <a:rPr lang="sv-SE" sz="3400" dirty="0"/>
              <a:t>. Om vinkeln är 30-75</a:t>
            </a:r>
            <a:r>
              <a:rPr lang="sv-SE" sz="3400" baseline="30000" dirty="0"/>
              <a:t>0</a:t>
            </a:r>
            <a:r>
              <a:rPr lang="sv-SE" sz="3400" dirty="0"/>
              <a:t> behövs dubbla antal band. Om vinkeln är mindre än 30</a:t>
            </a:r>
            <a:r>
              <a:rPr lang="sv-SE" sz="3400" baseline="30000" dirty="0"/>
              <a:t>o</a:t>
            </a:r>
            <a:r>
              <a:rPr lang="sv-SE" sz="3400" dirty="0"/>
              <a:t> bör en annan lastsäkringsmetod användas.</a:t>
            </a:r>
          </a:p>
          <a:p>
            <a:r>
              <a:rPr lang="sv-SE" sz="3400" dirty="0"/>
              <a:t>Även placeringen av surrningen är viktig, i första hand för att förhindra tippning framåt/bakåt. När en surrning används måsten den placeras mitt över godset.</a:t>
            </a:r>
          </a:p>
          <a:p>
            <a:r>
              <a:rPr lang="sv-SE" sz="3400" dirty="0"/>
              <a:t> </a:t>
            </a:r>
          </a:p>
          <a:p>
            <a:r>
              <a:rPr lang="sv-SE" sz="3400" b="1" i="1" dirty="0"/>
              <a:t>Loopsurrning</a:t>
            </a:r>
            <a:endParaRPr lang="sv-SE" sz="3400" dirty="0"/>
          </a:p>
          <a:p>
            <a:r>
              <a:rPr lang="sv-SE" sz="3400" dirty="0"/>
              <a:t>Ett par loopsurrningar förhindrar att godset glider eller tippar i sidled. Minst ett par loopsurrningar per sektion ska användas. När långa godssektioner ska säkras med loopsurrning måste minst två par loopsurrningar användas för att förhindra att godset vrider sig.</a:t>
            </a:r>
          </a:p>
          <a:p>
            <a:r>
              <a:rPr lang="sv-SE" sz="3400" b="1" i="1" dirty="0"/>
              <a:t> </a:t>
            </a:r>
            <a:endParaRPr lang="sv-SE" sz="3400" dirty="0"/>
          </a:p>
          <a:p>
            <a:r>
              <a:rPr lang="sv-SE" sz="3400" b="1" i="1" dirty="0"/>
              <a:t>Grimsurrning</a:t>
            </a:r>
            <a:endParaRPr lang="sv-SE" sz="3400" dirty="0"/>
          </a:p>
          <a:p>
            <a:r>
              <a:rPr lang="sv-SE" sz="3400" dirty="0"/>
              <a:t>En </a:t>
            </a:r>
            <a:r>
              <a:rPr lang="sv-SE" sz="3400" dirty="0" err="1"/>
              <a:t>grimsurrning</a:t>
            </a:r>
            <a:r>
              <a:rPr lang="sv-SE" sz="3400" dirty="0"/>
              <a:t> används huvudsakligen för att förhindra att godset förskjuter sig framåt eller bakåt och kan lösa många lastsäkringsproblem, speciellt när godset är lastat i ett </a:t>
            </a:r>
            <a:r>
              <a:rPr lang="sv-SE" sz="3600" dirty="0"/>
              <a:t>andra icke förstängt lager. Oftast </a:t>
            </a:r>
            <a:r>
              <a:rPr lang="sv-SE" sz="3400" dirty="0"/>
              <a:t>måste godset i det övre lagret placeras en bit ifrån gaveln för att inte överskrida gränserna för axeltryck. En </a:t>
            </a:r>
            <a:r>
              <a:rPr lang="sv-SE" sz="3400" dirty="0" err="1"/>
              <a:t>grimsurrning</a:t>
            </a:r>
            <a:r>
              <a:rPr lang="sv-SE" sz="3400" dirty="0"/>
              <a:t> är då en bra lösning.</a:t>
            </a:r>
          </a:p>
          <a:p>
            <a:r>
              <a:rPr lang="sv-SE" sz="3400" dirty="0"/>
              <a:t> </a:t>
            </a:r>
          </a:p>
          <a:p>
            <a:r>
              <a:rPr lang="sv-SE" sz="3400" dirty="0"/>
              <a:t>En </a:t>
            </a:r>
            <a:r>
              <a:rPr lang="sv-SE" sz="3400" dirty="0" err="1"/>
              <a:t>grimsurrning</a:t>
            </a:r>
            <a:r>
              <a:rPr lang="sv-SE" sz="3400" dirty="0"/>
              <a:t> kan göras på olika sätt, men det vanligaste är att vinkeln mellan surrningen och golvet ska vara så liten som möjligt. En </a:t>
            </a:r>
            <a:r>
              <a:rPr lang="sv-SE" sz="3400" dirty="0" err="1"/>
              <a:t>grimsurrning</a:t>
            </a:r>
            <a:r>
              <a:rPr lang="sv-SE" sz="3400" dirty="0"/>
              <a:t> förlorar snabbt sin effekt när vinkeln blir större. Tabellerna i lathundarna gäller för en vinkel på max 45</a:t>
            </a:r>
            <a:r>
              <a:rPr lang="en-GB" sz="3400" dirty="0">
                <a:sym typeface="Symbol"/>
              </a:rPr>
              <a:t></a:t>
            </a:r>
            <a:r>
              <a:rPr lang="sv-SE" sz="3400" dirty="0"/>
              <a:t>.</a:t>
            </a:r>
          </a:p>
          <a:p>
            <a:r>
              <a:rPr lang="sv-SE" sz="3400" b="1" i="1" dirty="0"/>
              <a:t> </a:t>
            </a:r>
            <a:endParaRPr lang="sv-SE" sz="3400" dirty="0"/>
          </a:p>
          <a:p>
            <a:r>
              <a:rPr lang="sv-SE" sz="3400" b="1" i="1" dirty="0"/>
              <a:t>Rak surrning (</a:t>
            </a:r>
            <a:r>
              <a:rPr lang="sv-SE" sz="3400" b="1" i="1" dirty="0" err="1"/>
              <a:t>Kryssurrning</a:t>
            </a:r>
            <a:r>
              <a:rPr lang="sv-SE" sz="3400" b="1" i="1" dirty="0"/>
              <a:t>) </a:t>
            </a:r>
            <a:endParaRPr lang="sv-SE" sz="3400" dirty="0"/>
          </a:p>
          <a:p>
            <a:r>
              <a:rPr lang="sv-SE" sz="3400" dirty="0"/>
              <a:t>Denna typ av surrning används mest på större maskiner och gods där man kan fästa surrningen direkt i godset. En rak surrning förhindrar både glidning och tippning. Beroende på vinkeln mellan lastsäkringspunkten på godset och lastsäkringspunkten på golvet, blir effekten för att förhindra tippning olika.</a:t>
            </a:r>
          </a:p>
          <a:p>
            <a:pPr eaLnBrk="1" hangingPunct="1">
              <a:spcBef>
                <a:spcPct val="0"/>
              </a:spcBef>
            </a:pPr>
            <a:endParaRPr lang="en-US" sz="3400" dirty="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20</a:t>
            </a:fld>
            <a:endParaRPr lang="en-US"/>
          </a:p>
        </p:txBody>
      </p:sp>
    </p:spTree>
    <p:extLst>
      <p:ext uri="{BB962C8B-B14F-4D97-AF65-F5344CB8AC3E}">
        <p14:creationId xmlns:p14="http://schemas.microsoft.com/office/powerpoint/2010/main" val="1795924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b="1" dirty="0" err="1" smtClean="0"/>
              <a:t>Lastsäkring</a:t>
            </a:r>
            <a:r>
              <a:rPr lang="en-US" b="1" dirty="0" smtClean="0"/>
              <a:t> </a:t>
            </a:r>
            <a:r>
              <a:rPr lang="en-US" b="1" dirty="0" err="1" smtClean="0"/>
              <a:t>för</a:t>
            </a:r>
            <a:r>
              <a:rPr lang="en-US" b="1" dirty="0" smtClean="0"/>
              <a:t> </a:t>
            </a:r>
            <a:r>
              <a:rPr lang="en-US" b="1" dirty="0" err="1" smtClean="0"/>
              <a:t>sjötransport</a:t>
            </a:r>
            <a:endParaRPr lang="en-US" b="1" dirty="0" smtClean="0"/>
          </a:p>
          <a:p>
            <a:pPr eaLnBrk="1" hangingPunct="1">
              <a:spcBef>
                <a:spcPct val="0"/>
              </a:spcBef>
            </a:pPr>
            <a:endParaRPr lang="en-US" dirty="0" smtClean="0"/>
          </a:p>
          <a:p>
            <a:pPr eaLnBrk="1" hangingPunct="1">
              <a:spcBef>
                <a:spcPct val="0"/>
              </a:spcBef>
            </a:pPr>
            <a:r>
              <a:rPr lang="sv-SE" b="1" dirty="0"/>
              <a:t>Lastsäkring i olika riktningar - längsmed</a:t>
            </a:r>
          </a:p>
          <a:p>
            <a:pPr eaLnBrk="1" hangingPunct="1">
              <a:spcBef>
                <a:spcPct val="0"/>
              </a:spcBef>
            </a:pPr>
            <a:endParaRPr lang="en-US" b="1" dirty="0"/>
          </a:p>
          <a:p>
            <a:r>
              <a:rPr lang="sv-SE" dirty="0"/>
              <a:t>Det bästa sättet att förhindra att godset rör sig är att åstadkomma en tät stuv i såväl längd- som tvärriktningen i lastbäraren. Om godset i alla fall är förstängt i botten så förhindras glidning och om </a:t>
            </a:r>
            <a:r>
              <a:rPr lang="sv-SE" dirty="0" err="1"/>
              <a:t>förstängningen</a:t>
            </a:r>
            <a:r>
              <a:rPr lang="sv-SE" dirty="0"/>
              <a:t> når upp till mitten av tyngdpunkten så förhindras även tippning. </a:t>
            </a:r>
          </a:p>
          <a:p>
            <a:r>
              <a:rPr lang="sv-SE" dirty="0"/>
              <a:t> </a:t>
            </a:r>
          </a:p>
          <a:p>
            <a:r>
              <a:rPr lang="sv-SE" dirty="0"/>
              <a:t>Olika sätt att förstänga gods:</a:t>
            </a:r>
          </a:p>
          <a:p>
            <a:pPr marL="87330" indent="-87330"/>
            <a:r>
              <a:rPr lang="sv-SE" dirty="0"/>
              <a:t>- Väggstark lastbärare ger t.ex. gavlar, nedfällbara sidor, framstam på trailer. OBS vissa länder kräver att styrkan i påbyggnaden </a:t>
            </a:r>
            <a:r>
              <a:rPr lang="sv-SE" dirty="0" smtClean="0"/>
              <a:t>kan </a:t>
            </a:r>
            <a:r>
              <a:rPr lang="sv-SE" dirty="0"/>
              <a:t>intygas av leverantören.</a:t>
            </a:r>
          </a:p>
          <a:p>
            <a:pPr marL="87330" indent="-87330"/>
            <a:r>
              <a:rPr lang="sv-SE" dirty="0"/>
              <a:t>- Spånplattor</a:t>
            </a:r>
          </a:p>
          <a:p>
            <a:pPr marL="87330" indent="-87330"/>
            <a:r>
              <a:rPr lang="sv-SE" dirty="0"/>
              <a:t>- Tomma pallar</a:t>
            </a:r>
          </a:p>
          <a:p>
            <a:pPr marL="87330" indent="-87330"/>
            <a:r>
              <a:rPr lang="sv-SE" dirty="0"/>
              <a:t>- Annat gods</a:t>
            </a:r>
          </a:p>
          <a:p>
            <a:pPr marL="87330" indent="-87330"/>
            <a:r>
              <a:rPr lang="sv-SE" dirty="0"/>
              <a:t>- Tröskel av annat gods</a:t>
            </a:r>
          </a:p>
          <a:p>
            <a:pPr marL="87330" indent="-87330"/>
            <a:r>
              <a:rPr lang="sv-SE" dirty="0"/>
              <a:t>- H-sträva</a:t>
            </a:r>
          </a:p>
          <a:p>
            <a:pPr marL="87330" indent="-87330"/>
            <a:r>
              <a:rPr lang="sv-SE" dirty="0"/>
              <a:t>- Träribbor</a:t>
            </a: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21</a:t>
            </a:fld>
            <a:endParaRPr lang="en-US"/>
          </a:p>
        </p:txBody>
      </p:sp>
    </p:spTree>
    <p:extLst>
      <p:ext uri="{BB962C8B-B14F-4D97-AF65-F5344CB8AC3E}">
        <p14:creationId xmlns:p14="http://schemas.microsoft.com/office/powerpoint/2010/main" val="3212811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Lastsäkring</a:t>
            </a:r>
            <a:r>
              <a:rPr lang="en-US" b="1" dirty="0" smtClean="0"/>
              <a:t> </a:t>
            </a:r>
            <a:r>
              <a:rPr lang="en-US" b="1" dirty="0" err="1" smtClean="0"/>
              <a:t>för</a:t>
            </a:r>
            <a:r>
              <a:rPr lang="en-US" b="1" dirty="0" smtClean="0"/>
              <a:t> </a:t>
            </a:r>
            <a:r>
              <a:rPr lang="en-US" b="1" dirty="0" err="1" smtClean="0"/>
              <a:t>sjötransport</a:t>
            </a:r>
            <a:endParaRPr lang="en-US" b="1" dirty="0" smtClean="0"/>
          </a:p>
          <a:p>
            <a:pPr eaLnBrk="1" hangingPunct="1">
              <a:spcBef>
                <a:spcPct val="0"/>
              </a:spcBef>
            </a:pPr>
            <a:endParaRPr lang="en-US" dirty="0" smtClean="0"/>
          </a:p>
          <a:p>
            <a:pPr eaLnBrk="1" hangingPunct="1">
              <a:spcBef>
                <a:spcPct val="0"/>
              </a:spcBef>
            </a:pPr>
            <a:r>
              <a:rPr lang="sv-SE" b="1" dirty="0"/>
              <a:t>Lastsäkring i olika riktningar - längsmed</a:t>
            </a:r>
          </a:p>
          <a:p>
            <a:pPr eaLnBrk="1" hangingPunct="1">
              <a:spcBef>
                <a:spcPct val="0"/>
              </a:spcBef>
            </a:pPr>
            <a:endParaRPr lang="en-US" dirty="0" smtClean="0"/>
          </a:p>
          <a:p>
            <a:r>
              <a:rPr lang="sv-SE" dirty="0"/>
              <a:t>Exempel på lastsäkring med förstängning längsmed</a:t>
            </a:r>
          </a:p>
          <a:p>
            <a:pPr marL="228646" indent="-228646">
              <a:buFont typeface="+mj-lt"/>
              <a:buAutoNum type="arabicPeriod"/>
            </a:pPr>
            <a:r>
              <a:rPr lang="en-US" dirty="0"/>
              <a:t>Förstängning med </a:t>
            </a:r>
            <a:r>
              <a:rPr lang="en-US" dirty="0" err="1"/>
              <a:t>reglar</a:t>
            </a:r>
            <a:endParaRPr lang="sv-SE" dirty="0"/>
          </a:p>
          <a:p>
            <a:pPr marL="228646" indent="-228646">
              <a:buFont typeface="+mj-lt"/>
              <a:buAutoNum type="arabicPeriod"/>
            </a:pPr>
            <a:r>
              <a:rPr lang="en-US" dirty="0"/>
              <a:t>Förstängning med H-</a:t>
            </a:r>
            <a:r>
              <a:rPr lang="en-US" dirty="0" err="1"/>
              <a:t>sträva</a:t>
            </a:r>
            <a:endParaRPr lang="sv-SE" dirty="0"/>
          </a:p>
          <a:p>
            <a:pPr marL="228646" indent="-228646">
              <a:buFont typeface="+mj-lt"/>
              <a:buAutoNum type="arabicPeriod"/>
            </a:pPr>
            <a:r>
              <a:rPr lang="en-US" dirty="0"/>
              <a:t>Förstängning med </a:t>
            </a:r>
            <a:r>
              <a:rPr lang="en-US" dirty="0" err="1"/>
              <a:t>tomma</a:t>
            </a:r>
            <a:r>
              <a:rPr lang="en-US" dirty="0"/>
              <a:t> </a:t>
            </a:r>
            <a:r>
              <a:rPr lang="en-US" dirty="0" err="1"/>
              <a:t>pallar</a:t>
            </a:r>
            <a:endParaRPr lang="sv-SE" dirty="0"/>
          </a:p>
          <a:p>
            <a:pPr marL="228646" indent="-228646">
              <a:buFont typeface="+mj-lt"/>
              <a:buAutoNum type="arabicPeriod"/>
            </a:pPr>
            <a:r>
              <a:rPr lang="sv-SE" dirty="0"/>
              <a:t>Förstängning med träreglar (H-balkar)</a:t>
            </a:r>
          </a:p>
          <a:p>
            <a:pPr marL="228646" indent="-228646">
              <a:buFont typeface="+mj-lt"/>
              <a:buAutoNum type="arabicPeriod"/>
            </a:pPr>
            <a:r>
              <a:rPr lang="en-US" dirty="0"/>
              <a:t>Förstängning med </a:t>
            </a:r>
            <a:r>
              <a:rPr lang="en-US" dirty="0" err="1"/>
              <a:t>annat</a:t>
            </a:r>
            <a:r>
              <a:rPr lang="en-US" dirty="0"/>
              <a:t> gods</a:t>
            </a:r>
            <a:endParaRPr lang="sv-SE" dirty="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22</a:t>
            </a:fld>
            <a:endParaRPr lang="en-US"/>
          </a:p>
        </p:txBody>
      </p:sp>
    </p:spTree>
    <p:extLst>
      <p:ext uri="{BB962C8B-B14F-4D97-AF65-F5344CB8AC3E}">
        <p14:creationId xmlns:p14="http://schemas.microsoft.com/office/powerpoint/2010/main" val="24116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pPr>
            <a:r>
              <a:rPr lang="en-US" b="1" dirty="0" err="1" smtClean="0"/>
              <a:t>Lastsäkring</a:t>
            </a:r>
            <a:r>
              <a:rPr lang="en-US" b="1" dirty="0" smtClean="0"/>
              <a:t> </a:t>
            </a:r>
            <a:r>
              <a:rPr lang="en-US" b="1" dirty="0" err="1" smtClean="0"/>
              <a:t>för</a:t>
            </a:r>
            <a:r>
              <a:rPr lang="en-US" b="1" dirty="0" smtClean="0"/>
              <a:t> </a:t>
            </a:r>
            <a:r>
              <a:rPr lang="en-US" b="1" dirty="0" err="1" smtClean="0"/>
              <a:t>sjötransport</a:t>
            </a:r>
            <a:endParaRPr lang="en-US" b="1" dirty="0" smtClean="0"/>
          </a:p>
          <a:p>
            <a:pPr eaLnBrk="1" hangingPunct="1">
              <a:spcBef>
                <a:spcPct val="0"/>
              </a:spcBef>
            </a:pPr>
            <a:endParaRPr lang="en-US" dirty="0" smtClean="0"/>
          </a:p>
          <a:p>
            <a:pPr eaLnBrk="1" hangingPunct="1">
              <a:spcBef>
                <a:spcPct val="0"/>
              </a:spcBef>
            </a:pPr>
            <a:r>
              <a:rPr lang="sv-SE" b="1" dirty="0"/>
              <a:t>Lastsäkring i olika riktning - längsmed</a:t>
            </a:r>
          </a:p>
          <a:p>
            <a:r>
              <a:rPr lang="sv-SE" dirty="0"/>
              <a:t>Om förstängning inte kan utföras på ett tillfredsställande sätt, kan godset säkras med en kompletterande surrning eller endast med surrningar.</a:t>
            </a:r>
          </a:p>
          <a:p>
            <a:r>
              <a:rPr lang="sv-SE" b="1" i="1" dirty="0"/>
              <a:t> </a:t>
            </a:r>
            <a:endParaRPr lang="sv-SE" dirty="0"/>
          </a:p>
          <a:p>
            <a:r>
              <a:rPr lang="sv-SE" b="1" i="1" dirty="0"/>
              <a:t>Överfallssurrning</a:t>
            </a:r>
            <a:endParaRPr lang="sv-SE" dirty="0"/>
          </a:p>
          <a:p>
            <a:r>
              <a:rPr lang="sv-SE" dirty="0"/>
              <a:t>Överfallssurrning går från sida till sida över godset. Överfallssurrningar är som mest effektiva om vinkeln mellan lastbärargolvet och surrningen är så nära 90° som möjligt. Om vinkeln minskar förlorar surrningen sin effekt</a:t>
            </a:r>
            <a:r>
              <a:rPr lang="sv-SE" dirty="0" smtClean="0"/>
              <a:t>.</a:t>
            </a:r>
          </a:p>
          <a:p>
            <a:r>
              <a:rPr lang="sv-SE" dirty="0" smtClean="0"/>
              <a:t>I </a:t>
            </a:r>
            <a:r>
              <a:rPr lang="sv-SE" dirty="0"/>
              <a:t>lathunden är antalet surrningar beräknade för en vinkel mellan 90° och 75°. Vid vinklar mellan 75° och 30° måsten antalet surrningar fördubblas. Om vinkeln är mindre än 30° har surrningen nästan ingen effekt alls och en annan surrningsmetod bör användas.</a:t>
            </a:r>
          </a:p>
          <a:p>
            <a:r>
              <a:rPr lang="sv-SE" dirty="0"/>
              <a:t>För att förebygga längsgående tippning måste surrningarna placeras med jämna mellanrum. </a:t>
            </a:r>
          </a:p>
          <a:p>
            <a:r>
              <a:rPr lang="sv-SE" dirty="0"/>
              <a:t> </a:t>
            </a:r>
          </a:p>
          <a:p>
            <a:r>
              <a:rPr lang="sv-SE" b="1" i="1" dirty="0"/>
              <a:t>Grimsurrning</a:t>
            </a:r>
            <a:endParaRPr lang="sv-SE" dirty="0"/>
          </a:p>
          <a:p>
            <a:r>
              <a:rPr lang="sv-SE" dirty="0"/>
              <a:t>En grimsurrning används för att förhindra att godset förskjuter sig framåt eller bakåt och kan lösa många lastningsproblem. I lathunden är antalet surrningar beräknat för en vinkel på max 45° mellan golvet och </a:t>
            </a:r>
            <a:r>
              <a:rPr lang="sv-SE" dirty="0" err="1"/>
              <a:t>grimsurrningen</a:t>
            </a:r>
            <a:r>
              <a:rPr lang="sv-SE" dirty="0"/>
              <a:t>.</a:t>
            </a:r>
          </a:p>
          <a:p>
            <a:r>
              <a:rPr lang="sv-SE" b="1" i="1" dirty="0"/>
              <a:t> </a:t>
            </a:r>
            <a:endParaRPr lang="sv-SE" dirty="0"/>
          </a:p>
          <a:p>
            <a:r>
              <a:rPr lang="sv-SE" b="1" i="1" dirty="0"/>
              <a:t>Rak surrning (</a:t>
            </a:r>
            <a:r>
              <a:rPr lang="sv-SE" b="1" i="1" dirty="0" err="1"/>
              <a:t>Kryssurrning</a:t>
            </a:r>
            <a:r>
              <a:rPr lang="sv-SE" b="1" i="1" dirty="0"/>
              <a:t>)</a:t>
            </a:r>
            <a:endParaRPr lang="sv-SE" dirty="0"/>
          </a:p>
          <a:p>
            <a:r>
              <a:rPr lang="sv-SE" dirty="0"/>
              <a:t>Denna typ av surrning används i huvudsak för större maskiner och gods där surrningen kan fästas direkt i godset. Denna surrning motverkar både glidning och tippning. Beroende på vinkeln mellan surrningsfästet på godset och surrningsfästet på golvet, är effekten som motverkar tippning inte densamma som den som motverkar glidning. Om surrningarna görs i kors (</a:t>
            </a:r>
            <a:r>
              <a:rPr lang="sv-SE" dirty="0" err="1"/>
              <a:t>kryssurrning</a:t>
            </a:r>
            <a:r>
              <a:rPr lang="sv-SE" dirty="0"/>
              <a:t>) är det otroligt viktigt att krysset kommer över godsets tyngdpunkt – annars kan surrningen bidra till att godset välter. I lathunden är antalet surrningar beräknade för horisontella och vertikala vinklar mellan 30° och 60°.</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23</a:t>
            </a:fld>
            <a:endParaRPr lang="en-US"/>
          </a:p>
        </p:txBody>
      </p:sp>
    </p:spTree>
    <p:extLst>
      <p:ext uri="{BB962C8B-B14F-4D97-AF65-F5344CB8AC3E}">
        <p14:creationId xmlns:p14="http://schemas.microsoft.com/office/powerpoint/2010/main" val="2413630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pPr>
            <a:r>
              <a:rPr lang="en-US" b="1" dirty="0" err="1" smtClean="0"/>
              <a:t>Lastsäkring</a:t>
            </a:r>
            <a:r>
              <a:rPr lang="en-US" b="1" dirty="0" smtClean="0"/>
              <a:t> </a:t>
            </a:r>
            <a:r>
              <a:rPr lang="en-US" b="1" dirty="0" err="1" smtClean="0"/>
              <a:t>för</a:t>
            </a:r>
            <a:r>
              <a:rPr lang="en-US" b="1" dirty="0" smtClean="0"/>
              <a:t> </a:t>
            </a:r>
            <a:r>
              <a:rPr lang="en-US" b="1" dirty="0" err="1" smtClean="0"/>
              <a:t>sjötransport</a:t>
            </a:r>
            <a:endParaRPr lang="en-US" b="1" dirty="0" smtClean="0"/>
          </a:p>
          <a:p>
            <a:pPr eaLnBrk="1" hangingPunct="1">
              <a:spcBef>
                <a:spcPct val="0"/>
              </a:spcBef>
            </a:pPr>
            <a:endParaRPr lang="en-US" dirty="0" smtClean="0"/>
          </a:p>
          <a:p>
            <a:pPr eaLnBrk="1" hangingPunct="1">
              <a:spcBef>
                <a:spcPct val="0"/>
              </a:spcBef>
            </a:pPr>
            <a:r>
              <a:rPr lang="sv-SE" b="1" dirty="0"/>
              <a:t>Lastsäkring i olika riktningar – i sidled</a:t>
            </a:r>
          </a:p>
          <a:p>
            <a:pPr eaLnBrk="1" hangingPunct="1">
              <a:spcBef>
                <a:spcPct val="0"/>
              </a:spcBef>
            </a:pPr>
            <a:endParaRPr lang="en-US" dirty="0" smtClean="0"/>
          </a:p>
          <a:p>
            <a:r>
              <a:rPr lang="sv-SE" dirty="0"/>
              <a:t>Möjligheten att förstänga gods i sidled beror på styrkan i påbyggnaden på lastbäraren. Om det tomma utrymmet är för stort, beroende på nationella regler, så kan det fyllas med:</a:t>
            </a:r>
          </a:p>
          <a:p>
            <a:r>
              <a:rPr lang="sv-SE" dirty="0"/>
              <a:t> </a:t>
            </a:r>
          </a:p>
          <a:p>
            <a:r>
              <a:rPr lang="sv-SE" dirty="0"/>
              <a:t>- Annat gods </a:t>
            </a:r>
          </a:p>
          <a:p>
            <a:r>
              <a:rPr lang="sv-SE" dirty="0"/>
              <a:t>- Tomma pallar</a:t>
            </a:r>
          </a:p>
          <a:p>
            <a:r>
              <a:rPr lang="sv-SE" dirty="0"/>
              <a:t>- Luftkuddar </a:t>
            </a:r>
            <a:r>
              <a:rPr lang="sv-SE" dirty="0" err="1"/>
              <a:t>e.dyl</a:t>
            </a:r>
            <a:r>
              <a:rPr lang="sv-SE" dirty="0"/>
              <a:t>. </a:t>
            </a:r>
          </a:p>
          <a:p>
            <a:r>
              <a:rPr lang="sv-SE" dirty="0"/>
              <a:t>- Spånskivor</a:t>
            </a:r>
          </a:p>
          <a:p>
            <a:r>
              <a:rPr lang="sv-SE" dirty="0"/>
              <a:t>- Stöttor</a:t>
            </a:r>
          </a:p>
          <a:p>
            <a:r>
              <a:rPr lang="sv-SE" dirty="0"/>
              <a:t>- Alternativt kan godset stöttas med vertikala reglar för begränsade vikter.</a:t>
            </a:r>
          </a:p>
          <a:p>
            <a:r>
              <a:rPr lang="sv-SE" dirty="0"/>
              <a:t> </a:t>
            </a:r>
          </a:p>
          <a:p>
            <a:r>
              <a:rPr lang="sv-SE" b="1" i="1" dirty="0"/>
              <a:t>Förstängning mot delar av lastbäraren</a:t>
            </a:r>
            <a:endParaRPr lang="sv-SE" dirty="0"/>
          </a:p>
          <a:p>
            <a:r>
              <a:rPr lang="sv-SE" dirty="0"/>
              <a:t>Förstängning mot delar av lastbäraren kräver att godset är placerat nära gavlarna eller sidoväggarna. När gods i samma storlekar lastas, bör man stuva den tätt från vägg till vägg. Men i många fall uppstår det tomma utrymmen. Om utrymmet mellan godset är för stort, kan det fyllas ut med tomma pallar, luftkuddar, pappskivor eller andra lämpliga material. Alla onödiga tomma utrymmen måste undvikas och det är viktigare desto högre och tyngre lasten är.</a:t>
            </a:r>
          </a:p>
          <a:p>
            <a:r>
              <a:rPr lang="sv-SE" dirty="0"/>
              <a:t> </a:t>
            </a:r>
          </a:p>
          <a:p>
            <a:r>
              <a:rPr lang="sv-SE" b="1" i="1" dirty="0"/>
              <a:t>Förstängning med hjälp av reglar</a:t>
            </a:r>
            <a:endParaRPr lang="sv-SE" dirty="0"/>
          </a:p>
          <a:p>
            <a:r>
              <a:rPr lang="sv-SE" dirty="0"/>
              <a:t>Det händer att godset, på grund av sin form eller vikt, måste placeras så att det inte går in i gavlar eller sidoväggar. Då kan en förstängning med träreglar användas för att motverka att godset glider. Storleken och antalet reglar måste för vägtransport dimensioneras för att kunna bära hela vikten framåt och halva vikten bakåt och mot sidorna.</a:t>
            </a: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24</a:t>
            </a:fld>
            <a:endParaRPr lang="en-US"/>
          </a:p>
        </p:txBody>
      </p:sp>
    </p:spTree>
    <p:extLst>
      <p:ext uri="{BB962C8B-B14F-4D97-AF65-F5344CB8AC3E}">
        <p14:creationId xmlns:p14="http://schemas.microsoft.com/office/powerpoint/2010/main" val="3468165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Lastsäkring</a:t>
            </a:r>
            <a:r>
              <a:rPr lang="en-US" b="1" dirty="0" smtClean="0"/>
              <a:t> </a:t>
            </a:r>
            <a:r>
              <a:rPr lang="en-US" b="1" dirty="0" err="1" smtClean="0"/>
              <a:t>för</a:t>
            </a:r>
            <a:r>
              <a:rPr lang="en-US" b="1" dirty="0" smtClean="0"/>
              <a:t> </a:t>
            </a:r>
            <a:r>
              <a:rPr lang="en-US" b="1" dirty="0" err="1" smtClean="0"/>
              <a:t>sjötransport</a:t>
            </a:r>
            <a:endParaRPr lang="en-US" b="1" dirty="0" smtClean="0"/>
          </a:p>
          <a:p>
            <a:pPr eaLnBrk="1" hangingPunct="1">
              <a:spcBef>
                <a:spcPct val="0"/>
              </a:spcBef>
            </a:pPr>
            <a:endParaRPr lang="en-US" dirty="0" smtClean="0"/>
          </a:p>
          <a:p>
            <a:pPr eaLnBrk="1" hangingPunct="1">
              <a:spcBef>
                <a:spcPct val="0"/>
              </a:spcBef>
            </a:pPr>
            <a:r>
              <a:rPr lang="sv-SE" b="1" dirty="0" smtClean="0"/>
              <a:t>Lastsäkring i olika riktningar – i sidled</a:t>
            </a:r>
            <a:endParaRPr lang="sv-SE" b="1" dirty="0"/>
          </a:p>
          <a:p>
            <a:pPr eaLnBrk="1" hangingPunct="1">
              <a:spcBef>
                <a:spcPct val="0"/>
              </a:spcBef>
            </a:pPr>
            <a:endParaRPr lang="en-US" dirty="0" smtClean="0"/>
          </a:p>
          <a:p>
            <a:r>
              <a:rPr lang="sv-SE" dirty="0"/>
              <a:t>Exempel på förstängning i sidled:</a:t>
            </a:r>
          </a:p>
          <a:p>
            <a:pPr marL="228646" indent="-228646">
              <a:buFont typeface="+mj-lt"/>
              <a:buAutoNum type="arabicPeriod"/>
            </a:pPr>
            <a:r>
              <a:rPr lang="sv-SE" dirty="0"/>
              <a:t>Förstängning med hjälp av annat gods</a:t>
            </a:r>
          </a:p>
          <a:p>
            <a:pPr marL="228646" indent="-228646">
              <a:buFont typeface="+mj-lt"/>
              <a:buAutoNum type="arabicPeriod"/>
            </a:pPr>
            <a:r>
              <a:rPr lang="sv-SE" dirty="0"/>
              <a:t>Förstängning med luftkuddar</a:t>
            </a:r>
          </a:p>
          <a:p>
            <a:pPr marL="228646" indent="-228646">
              <a:buFont typeface="+mj-lt"/>
              <a:buAutoNum type="arabicPeriod"/>
            </a:pPr>
            <a:r>
              <a:rPr lang="sv-SE" dirty="0"/>
              <a:t>Förstängning med träreglar</a:t>
            </a:r>
          </a:p>
          <a:p>
            <a:pPr marL="228646" indent="-228646">
              <a:buFont typeface="+mj-lt"/>
              <a:buAutoNum type="arabicPeriod"/>
            </a:pPr>
            <a:r>
              <a:rPr lang="en-US" dirty="0"/>
              <a:t>Förstängning med </a:t>
            </a:r>
            <a:r>
              <a:rPr lang="en-US" dirty="0" err="1"/>
              <a:t>tomma</a:t>
            </a:r>
            <a:r>
              <a:rPr lang="en-US" dirty="0"/>
              <a:t> </a:t>
            </a:r>
            <a:r>
              <a:rPr lang="en-US" dirty="0" err="1"/>
              <a:t>pallar</a:t>
            </a:r>
            <a:endParaRPr lang="sv-SE" dirty="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25</a:t>
            </a:fld>
            <a:endParaRPr lang="en-US"/>
          </a:p>
        </p:txBody>
      </p:sp>
    </p:spTree>
    <p:extLst>
      <p:ext uri="{BB962C8B-B14F-4D97-AF65-F5344CB8AC3E}">
        <p14:creationId xmlns:p14="http://schemas.microsoft.com/office/powerpoint/2010/main" val="1952928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err="1"/>
              <a:t>Lastsäkring</a:t>
            </a:r>
            <a:r>
              <a:rPr lang="en-US" b="1" dirty="0"/>
              <a:t> </a:t>
            </a:r>
            <a:r>
              <a:rPr lang="en-US" b="1" dirty="0" err="1"/>
              <a:t>för</a:t>
            </a:r>
            <a:r>
              <a:rPr lang="en-US" b="1" dirty="0"/>
              <a:t> </a:t>
            </a:r>
            <a:r>
              <a:rPr lang="en-US" b="1" dirty="0" err="1"/>
              <a:t>sjötransport</a:t>
            </a:r>
            <a:endParaRPr lang="en-US" b="1" dirty="0"/>
          </a:p>
          <a:p>
            <a:pPr>
              <a:spcBef>
                <a:spcPct val="0"/>
              </a:spcBef>
            </a:pPr>
            <a:endParaRPr lang="en-US" dirty="0"/>
          </a:p>
          <a:p>
            <a:pPr>
              <a:spcBef>
                <a:spcPct val="0"/>
              </a:spcBef>
            </a:pPr>
            <a:r>
              <a:rPr lang="sv-SE" b="1" dirty="0"/>
              <a:t>Lastsäkring i olika riktningar – i sidled</a:t>
            </a:r>
          </a:p>
          <a:p>
            <a:pPr eaLnBrk="1" hangingPunct="1">
              <a:spcBef>
                <a:spcPct val="0"/>
              </a:spcBef>
            </a:pPr>
            <a:endParaRPr lang="en-US" dirty="0" smtClean="0"/>
          </a:p>
          <a:p>
            <a:r>
              <a:rPr lang="sv-SE" b="1" i="1" dirty="0"/>
              <a:t>Luftkuddar</a:t>
            </a:r>
            <a:endParaRPr lang="sv-SE" dirty="0"/>
          </a:p>
          <a:p>
            <a:r>
              <a:rPr lang="sv-SE" dirty="0"/>
              <a:t>Om lastbäraren har starka sidoväggar kan luftkuddar användas. De är väldigt effektiva men kan skada godset eller sidoväggarna om luftkuddarna blåses upp för mycket. Lufttrycket får inte vara högre än rekommenderat av tillverkaren</a:t>
            </a:r>
            <a:r>
              <a:rPr lang="sv-SE" dirty="0" smtClean="0"/>
              <a:t>.</a:t>
            </a:r>
            <a:r>
              <a:rPr lang="en-GB" dirty="0" smtClean="0">
                <a:solidFill>
                  <a:srgbClr val="231F20"/>
                </a:solidFill>
                <a:cs typeface="Arial" charset="0"/>
              </a:rPr>
              <a:t> </a:t>
            </a: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26</a:t>
            </a:fld>
            <a:endParaRPr lang="en-US"/>
          </a:p>
        </p:txBody>
      </p:sp>
    </p:spTree>
    <p:extLst>
      <p:ext uri="{BB962C8B-B14F-4D97-AF65-F5344CB8AC3E}">
        <p14:creationId xmlns:p14="http://schemas.microsoft.com/office/powerpoint/2010/main" val="197935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a:spcBef>
                <a:spcPct val="0"/>
              </a:spcBef>
            </a:pPr>
            <a:r>
              <a:rPr lang="en-US" b="1" dirty="0" err="1"/>
              <a:t>Lastsäkring</a:t>
            </a:r>
            <a:r>
              <a:rPr lang="en-US" b="1" dirty="0"/>
              <a:t> </a:t>
            </a:r>
            <a:r>
              <a:rPr lang="en-US" b="1" dirty="0" err="1"/>
              <a:t>för</a:t>
            </a:r>
            <a:r>
              <a:rPr lang="en-US" b="1" dirty="0"/>
              <a:t> </a:t>
            </a:r>
            <a:r>
              <a:rPr lang="en-US" b="1" dirty="0" err="1"/>
              <a:t>sjötransport</a:t>
            </a:r>
            <a:endParaRPr lang="en-US" b="1" dirty="0"/>
          </a:p>
          <a:p>
            <a:pPr>
              <a:spcBef>
                <a:spcPct val="0"/>
              </a:spcBef>
            </a:pPr>
            <a:endParaRPr lang="en-US" dirty="0"/>
          </a:p>
          <a:p>
            <a:pPr>
              <a:spcBef>
                <a:spcPct val="0"/>
              </a:spcBef>
            </a:pPr>
            <a:r>
              <a:rPr lang="sv-SE" b="1" dirty="0"/>
              <a:t>Lastsäkring i olika riktningar – i sidled</a:t>
            </a:r>
          </a:p>
          <a:p>
            <a:pPr eaLnBrk="1" hangingPunct="1">
              <a:spcBef>
                <a:spcPct val="0"/>
              </a:spcBef>
            </a:pPr>
            <a:endParaRPr lang="en-US" dirty="0" smtClean="0"/>
          </a:p>
          <a:p>
            <a:r>
              <a:rPr lang="sv-SE" dirty="0"/>
              <a:t>Om förstängning inte kan arrangeras tillfredsställande, kan godset säkras ytterligare med surrningar eller enbart med surrningar.</a:t>
            </a:r>
          </a:p>
          <a:p>
            <a:r>
              <a:rPr lang="sv-SE" b="1" i="1" dirty="0"/>
              <a:t> </a:t>
            </a:r>
            <a:endParaRPr lang="sv-SE" dirty="0"/>
          </a:p>
          <a:p>
            <a:r>
              <a:rPr lang="sv-SE" b="1" i="1" dirty="0"/>
              <a:t>Överfallssurrning</a:t>
            </a:r>
            <a:endParaRPr lang="sv-SE" dirty="0"/>
          </a:p>
          <a:p>
            <a:r>
              <a:rPr lang="sv-SE" dirty="0"/>
              <a:t>Överfallssurrning går från sida till sida över godset. Överfallssurrningar är som mest effektiva om vinkeln mellan lastbärargolvet och surrningen är så nära 90° som möjligt. Om vinkeln minskar förlorar surrningen sin effekt</a:t>
            </a:r>
            <a:r>
              <a:rPr lang="sv-SE" dirty="0" smtClean="0"/>
              <a:t>.</a:t>
            </a:r>
          </a:p>
          <a:p>
            <a:r>
              <a:rPr lang="sv-SE" dirty="0" smtClean="0"/>
              <a:t>I </a:t>
            </a:r>
            <a:r>
              <a:rPr lang="sv-SE" dirty="0"/>
              <a:t>lathunden är antalet surrningar beräknade för en vinkel mellan 90° och 75°. Vid vinklar mellan 75° och 30° måsten antalet surrningar fördubblas. Om vinkeln är mindre än 30° har surrningen nästan ingen effekt alls och en annan surrningsmetod bör användas.</a:t>
            </a:r>
          </a:p>
          <a:p>
            <a:r>
              <a:rPr lang="sv-SE" dirty="0"/>
              <a:t>För att förebygga längsgående tippning måste surrningarna placeras med jämna mellanrum.</a:t>
            </a:r>
          </a:p>
          <a:p>
            <a:r>
              <a:rPr lang="sv-SE" b="1" i="1" dirty="0"/>
              <a:t> </a:t>
            </a:r>
            <a:endParaRPr lang="sv-SE" dirty="0"/>
          </a:p>
          <a:p>
            <a:r>
              <a:rPr lang="sv-SE" b="1" i="1" dirty="0"/>
              <a:t>Loopsurrning</a:t>
            </a:r>
            <a:endParaRPr lang="sv-SE" dirty="0"/>
          </a:p>
          <a:p>
            <a:r>
              <a:rPr lang="sv-SE" dirty="0"/>
              <a:t>En loopsurrning är inte bara en enkel surrning. De används i par för att bli effektiva – en ögla runt godset från varje sida av plattformen - och de förhindrar glidning och tippning. Dessutom måste de även åtföljas av en surrning framåt/bakåt. Varje lastsektion måste oberoende av varandra ha åtminstone två par surrningar för att inte kunna vrida sig ur surrningen. Om de olika lastsektionerna hålls på plats av varandra och kan förhindra vridning så kan det eventuellt räcka med en surrning per sektion och gods.</a:t>
            </a:r>
          </a:p>
          <a:p>
            <a:r>
              <a:rPr lang="sv-SE" dirty="0"/>
              <a:t> </a:t>
            </a:r>
          </a:p>
          <a:p>
            <a:r>
              <a:rPr lang="sv-SE" b="1" i="1" dirty="0"/>
              <a:t>Rak surrning (</a:t>
            </a:r>
            <a:r>
              <a:rPr lang="sv-SE" b="1" i="1" dirty="0" err="1"/>
              <a:t>kryssurrning</a:t>
            </a:r>
            <a:r>
              <a:rPr lang="sv-SE" b="1" i="1" dirty="0"/>
              <a:t>)</a:t>
            </a:r>
            <a:endParaRPr lang="sv-SE" dirty="0"/>
          </a:p>
          <a:p>
            <a:r>
              <a:rPr lang="sv-SE" dirty="0"/>
              <a:t>Denna typ av surrning används I huvudsak för större maskiner och gods där surrningen kan fästas direkt i godset. Denna surrning motverkar både glidning och tippning. Beroende på vinkeln mellan surrningsfästet på godset och surrningsfästet på golvet, är effekten som motverkar tippning inte densamma som den som motverkar glidning. Om surrningarna görs i kors (</a:t>
            </a:r>
            <a:r>
              <a:rPr lang="sv-SE" dirty="0" err="1"/>
              <a:t>kryssurrning</a:t>
            </a:r>
            <a:r>
              <a:rPr lang="sv-SE" dirty="0"/>
              <a:t>) är det otroligt viktigt att krysset kommer över godsets tyngdpunkt – annars kan surrningen bidra till att godset välter. I lathunden är antalet surrningar beräknade för horisontella och vertikala vinklar mellan 30° och 60°.</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27</a:t>
            </a:fld>
            <a:endParaRPr lang="en-US"/>
          </a:p>
        </p:txBody>
      </p:sp>
    </p:spTree>
    <p:extLst>
      <p:ext uri="{BB962C8B-B14F-4D97-AF65-F5344CB8AC3E}">
        <p14:creationId xmlns:p14="http://schemas.microsoft.com/office/powerpoint/2010/main" val="1064994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err="1"/>
              <a:t>Lastsäkring</a:t>
            </a:r>
            <a:r>
              <a:rPr lang="en-US" b="1" dirty="0"/>
              <a:t> </a:t>
            </a:r>
            <a:r>
              <a:rPr lang="en-US" b="1" dirty="0" err="1"/>
              <a:t>för</a:t>
            </a:r>
            <a:r>
              <a:rPr lang="en-US" b="1" dirty="0"/>
              <a:t> </a:t>
            </a:r>
            <a:r>
              <a:rPr lang="en-US" b="1" dirty="0" err="1"/>
              <a:t>sjötransport</a:t>
            </a:r>
            <a:endParaRPr lang="en-US" b="1" dirty="0"/>
          </a:p>
          <a:p>
            <a:pPr>
              <a:spcBef>
                <a:spcPct val="0"/>
              </a:spcBef>
            </a:pPr>
            <a:endParaRPr lang="en-US" dirty="0"/>
          </a:p>
          <a:p>
            <a:pPr>
              <a:spcBef>
                <a:spcPct val="0"/>
              </a:spcBef>
            </a:pPr>
            <a:r>
              <a:rPr lang="sv-SE" b="1" dirty="0"/>
              <a:t>Lastsäkring i olika riktningar – </a:t>
            </a:r>
            <a:r>
              <a:rPr lang="sv-SE" b="1" dirty="0" smtClean="0"/>
              <a:t>bakre sektionen</a:t>
            </a:r>
            <a:endParaRPr lang="sv-SE" b="1" dirty="0"/>
          </a:p>
          <a:p>
            <a:pPr eaLnBrk="1" hangingPunct="1">
              <a:spcBef>
                <a:spcPct val="0"/>
              </a:spcBef>
            </a:pPr>
            <a:endParaRPr lang="en-US" dirty="0" smtClean="0"/>
          </a:p>
          <a:p>
            <a:r>
              <a:rPr lang="sv-SE" dirty="0"/>
              <a:t>All personal som arbetar med utlastning utsätts för fara om lasten har rört sig i lastbäraren under transport. Detta är i själva verket den vanligaste orsaken när det gäller skador, som ibland leder till dödsfall, orsakat av otillräcklig lastsäkring. När man lastar måste allt gods säkras på ett sådan sätt att de inte faller ur lastbäraren när den öppnas.</a:t>
            </a:r>
          </a:p>
          <a:p>
            <a:r>
              <a:rPr lang="sv-SE" dirty="0"/>
              <a:t> </a:t>
            </a:r>
          </a:p>
          <a:p>
            <a:r>
              <a:rPr lang="sv-SE" dirty="0"/>
              <a:t>Den bakre sektionen i en container kan säkras med:</a:t>
            </a:r>
          </a:p>
          <a:p>
            <a:r>
              <a:rPr lang="sv-SE" dirty="0"/>
              <a:t>- Träreglar</a:t>
            </a:r>
          </a:p>
          <a:p>
            <a:r>
              <a:rPr lang="sv-SE" dirty="0"/>
              <a:t>- Träskivor eller</a:t>
            </a:r>
          </a:p>
          <a:p>
            <a:r>
              <a:rPr lang="sv-SE" dirty="0"/>
              <a:t>- Tomma pallar</a:t>
            </a: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28</a:t>
            </a:fld>
            <a:endParaRPr lang="en-US"/>
          </a:p>
        </p:txBody>
      </p:sp>
    </p:spTree>
    <p:extLst>
      <p:ext uri="{BB962C8B-B14F-4D97-AF65-F5344CB8AC3E}">
        <p14:creationId xmlns:p14="http://schemas.microsoft.com/office/powerpoint/2010/main" val="1029776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err="1"/>
              <a:t>Lastsäkring</a:t>
            </a:r>
            <a:r>
              <a:rPr lang="en-US" b="1" dirty="0"/>
              <a:t> </a:t>
            </a:r>
            <a:r>
              <a:rPr lang="en-US" b="1" dirty="0" err="1"/>
              <a:t>för</a:t>
            </a:r>
            <a:r>
              <a:rPr lang="en-US" b="1" dirty="0"/>
              <a:t> </a:t>
            </a:r>
            <a:r>
              <a:rPr lang="en-US" b="1" dirty="0" err="1"/>
              <a:t>sjötransport</a:t>
            </a:r>
            <a:endParaRPr lang="en-US" b="1" dirty="0"/>
          </a:p>
          <a:p>
            <a:pPr>
              <a:spcBef>
                <a:spcPct val="0"/>
              </a:spcBef>
            </a:pPr>
            <a:endParaRPr lang="en-US" dirty="0"/>
          </a:p>
          <a:p>
            <a:pPr>
              <a:spcBef>
                <a:spcPct val="0"/>
              </a:spcBef>
            </a:pPr>
            <a:r>
              <a:rPr lang="sv-SE" b="1" dirty="0"/>
              <a:t>Lastsäkring i olika riktningar – bakre sektionen</a:t>
            </a:r>
          </a:p>
          <a:p>
            <a:pPr eaLnBrk="1" hangingPunct="1">
              <a:spcBef>
                <a:spcPct val="0"/>
              </a:spcBef>
            </a:pPr>
            <a:endParaRPr lang="en-US" dirty="0" smtClean="0"/>
          </a:p>
          <a:p>
            <a:r>
              <a:rPr lang="sv-SE" dirty="0"/>
              <a:t>Under resan kan godset ha flyttat sig och bildat ett högt tryck mot luftkuddarna. Om luftkuddarna är stuvade mot dörren på lastbäraren kan de mer eller mindre sprängas i ansiktet på </a:t>
            </a:r>
            <a:r>
              <a:rPr lang="sv-SE" dirty="0" err="1"/>
              <a:t>utlastaren</a:t>
            </a:r>
            <a:r>
              <a:rPr lang="sv-SE" dirty="0"/>
              <a:t> som öppnar dörren. Därför:</a:t>
            </a:r>
          </a:p>
          <a:p>
            <a:r>
              <a:rPr lang="sv-SE" b="1" i="1" dirty="0"/>
              <a:t>OBS – Använd aldrig luftkuddar direkt mot containerdörrarna!</a:t>
            </a:r>
            <a:endParaRPr lang="sv-SE" dirty="0"/>
          </a:p>
          <a:p>
            <a:r>
              <a:rPr lang="sv-SE" dirty="0"/>
              <a:t>Använd i stället träskivor mot dörren och placera luftkuddarna mellan sista och näst sista lastsektionen.</a:t>
            </a: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29</a:t>
            </a:fld>
            <a:endParaRPr lang="en-US"/>
          </a:p>
        </p:txBody>
      </p:sp>
    </p:spTree>
    <p:extLst>
      <p:ext uri="{BB962C8B-B14F-4D97-AF65-F5344CB8AC3E}">
        <p14:creationId xmlns:p14="http://schemas.microsoft.com/office/powerpoint/2010/main" val="2550440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sv-SE" b="1" dirty="0" smtClean="0"/>
              <a:t>Lastsäkring för Sjötransport</a:t>
            </a:r>
          </a:p>
          <a:p>
            <a:pPr eaLnBrk="1" hangingPunct="1">
              <a:spcBef>
                <a:spcPct val="0"/>
              </a:spcBef>
            </a:pPr>
            <a:endParaRPr lang="en-US" dirty="0" smtClean="0"/>
          </a:p>
          <a:p>
            <a:pPr eaLnBrk="1" hangingPunct="1">
              <a:spcBef>
                <a:spcPct val="0"/>
              </a:spcBef>
            </a:pPr>
            <a:r>
              <a:rPr lang="sv-SE" b="1" dirty="0" smtClean="0"/>
              <a:t>Utmärkande</a:t>
            </a:r>
            <a:r>
              <a:rPr lang="sv-SE" b="1" dirty="0"/>
              <a:t> för Sjötransport</a:t>
            </a:r>
          </a:p>
          <a:p>
            <a:pPr defTabSz="914583" fontAlgn="base">
              <a:spcBef>
                <a:spcPct val="0"/>
              </a:spcBef>
              <a:spcAft>
                <a:spcPct val="0"/>
              </a:spcAft>
              <a:defRPr/>
            </a:pPr>
            <a:endParaRPr lang="en-GB" dirty="0" smtClean="0"/>
          </a:p>
          <a:p>
            <a:r>
              <a:rPr lang="sv-SE" sz="1200" kern="1200" dirty="0" smtClean="0">
                <a:solidFill>
                  <a:schemeClr val="tx1"/>
                </a:solidFill>
                <a:effectLst/>
                <a:latin typeface="+mn-lt"/>
                <a:ea typeface="+mn-ea"/>
                <a:cs typeface="+mn-cs"/>
              </a:rPr>
              <a:t>Utmärkande för sjötransport är att:</a:t>
            </a:r>
          </a:p>
          <a:p>
            <a:pPr lvl="0"/>
            <a:r>
              <a:rPr lang="sv-SE" sz="1200" kern="1200" dirty="0" smtClean="0">
                <a:solidFill>
                  <a:schemeClr val="tx1"/>
                </a:solidFill>
                <a:effectLst/>
                <a:latin typeface="+mn-lt"/>
                <a:ea typeface="+mn-ea"/>
                <a:cs typeface="+mn-cs"/>
              </a:rPr>
              <a:t>På grund av rullning blir sidokraften stor</a:t>
            </a:r>
          </a:p>
          <a:p>
            <a:pPr lvl="0"/>
            <a:r>
              <a:rPr lang="sv-SE" sz="1200" kern="1200" dirty="0" smtClean="0">
                <a:solidFill>
                  <a:schemeClr val="tx1"/>
                </a:solidFill>
                <a:effectLst/>
                <a:latin typeface="+mn-lt"/>
                <a:ea typeface="+mn-ea"/>
                <a:cs typeface="+mn-cs"/>
              </a:rPr>
              <a:t>Havets rörelser kan minska effekten av gravitationskraften</a:t>
            </a:r>
          </a:p>
          <a:p>
            <a:pPr lvl="0"/>
            <a:r>
              <a:rPr lang="sv-SE" sz="1200" kern="1200" dirty="0" smtClean="0">
                <a:solidFill>
                  <a:schemeClr val="tx1"/>
                </a:solidFill>
                <a:effectLst/>
                <a:latin typeface="+mn-lt"/>
                <a:ea typeface="+mn-ea"/>
                <a:cs typeface="+mn-cs"/>
              </a:rPr>
              <a:t>Påkänningar kan uppstå under en lång tidsperiod</a:t>
            </a:r>
          </a:p>
          <a:p>
            <a:pPr lvl="0"/>
            <a:r>
              <a:rPr lang="sv-SE" sz="1200" kern="1200" dirty="0" smtClean="0">
                <a:solidFill>
                  <a:schemeClr val="tx1"/>
                </a:solidFill>
                <a:effectLst/>
                <a:latin typeface="+mn-lt"/>
                <a:ea typeface="+mn-ea"/>
                <a:cs typeface="+mn-cs"/>
              </a:rPr>
              <a:t>Många tunga laster hanteras med sjötransport</a:t>
            </a:r>
          </a:p>
          <a:p>
            <a:pPr lvl="0"/>
            <a:r>
              <a:rPr lang="sv-SE" sz="1200" kern="1200" dirty="0" smtClean="0">
                <a:solidFill>
                  <a:schemeClr val="tx1"/>
                </a:solidFill>
                <a:effectLst/>
                <a:latin typeface="+mn-lt"/>
                <a:ea typeface="+mn-ea"/>
                <a:cs typeface="+mn-cs"/>
              </a:rPr>
              <a:t>Många olika laster hanteras på ett fartyg</a:t>
            </a: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Även om risken för lastförskjutning är välkänd bland sjöfolk, händer det återkommande stora olyckor på havet och faktum är att lastförskjutning och operationella fel är de största orsakerna till förlust av RoRo fartyg.</a:t>
            </a: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Statistik från klassificeringssällskapen visar att upp till 43% av den totala förlusten av RoRo-fartyg under en avgränsad period berodde på lastförskjutning och operationella fel.</a:t>
            </a: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Olyckor kan i många fall härledas till både oförsiktighet och brist på utbildning bland besättningen men kan även härledas till faktorer som inte var förväntade eller förutsägbara av besättningen.</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a:t>
            </a:fld>
            <a:endParaRPr lang="en-US"/>
          </a:p>
        </p:txBody>
      </p:sp>
    </p:spTree>
    <p:extLst>
      <p:ext uri="{BB962C8B-B14F-4D97-AF65-F5344CB8AC3E}">
        <p14:creationId xmlns:p14="http://schemas.microsoft.com/office/powerpoint/2010/main" val="3936187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Lastsäkring</a:t>
            </a:r>
            <a:r>
              <a:rPr lang="en-US" b="1" dirty="0" smtClean="0"/>
              <a:t> </a:t>
            </a:r>
            <a:r>
              <a:rPr lang="en-US" b="1" dirty="0" err="1" smtClean="0"/>
              <a:t>för</a:t>
            </a:r>
            <a:r>
              <a:rPr lang="en-US" b="1" dirty="0" smtClean="0"/>
              <a:t> </a:t>
            </a:r>
            <a:r>
              <a:rPr lang="en-US" b="1" dirty="0" err="1" smtClean="0"/>
              <a:t>sjötransport</a:t>
            </a:r>
            <a:endParaRPr lang="en-US" b="1" dirty="0" smtClean="0"/>
          </a:p>
          <a:p>
            <a:pPr eaLnBrk="1" hangingPunct="1">
              <a:spcBef>
                <a:spcPct val="0"/>
              </a:spcBef>
            </a:pPr>
            <a:endParaRPr lang="en-US" dirty="0" smtClean="0"/>
          </a:p>
          <a:p>
            <a:pPr eaLnBrk="1" hangingPunct="1">
              <a:spcBef>
                <a:spcPct val="0"/>
              </a:spcBef>
            </a:pPr>
            <a:r>
              <a:rPr lang="en-US" b="1" dirty="0" err="1"/>
              <a:t>Fördelning</a:t>
            </a:r>
            <a:r>
              <a:rPr lang="en-US" b="1" dirty="0"/>
              <a:t> </a:t>
            </a:r>
            <a:r>
              <a:rPr lang="en-US" b="1" dirty="0" err="1"/>
              <a:t>av</a:t>
            </a:r>
            <a:r>
              <a:rPr lang="en-US" b="1" dirty="0"/>
              <a:t> </a:t>
            </a:r>
            <a:r>
              <a:rPr lang="en-US" b="1" dirty="0" err="1"/>
              <a:t>lasten</a:t>
            </a:r>
            <a:endParaRPr lang="en-US" b="1" dirty="0"/>
          </a:p>
          <a:p>
            <a:pPr eaLnBrk="1" hangingPunct="1">
              <a:spcBef>
                <a:spcPct val="0"/>
              </a:spcBef>
            </a:pPr>
            <a:endParaRPr lang="en-US" dirty="0" smtClean="0"/>
          </a:p>
          <a:p>
            <a:r>
              <a:rPr lang="sv-SE" dirty="0"/>
              <a:t>Det finns ingen standard för hur last i en container ska vara fördelad, men en tumregel är</a:t>
            </a:r>
            <a:r>
              <a:rPr lang="sv-SE" dirty="0" smtClean="0"/>
              <a:t>:</a:t>
            </a:r>
          </a:p>
          <a:p>
            <a:r>
              <a:rPr lang="sv-SE" dirty="0" smtClean="0"/>
              <a:t>Fördelningen </a:t>
            </a:r>
            <a:r>
              <a:rPr lang="sv-SE" dirty="0"/>
              <a:t>av lastvikten i en container ska vara max 60 % i en halvan och minst 40% i andra halvan. Detta gäller både längsgående och tvärgående riktning. </a:t>
            </a: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30</a:t>
            </a:fld>
            <a:endParaRPr lang="en-US"/>
          </a:p>
        </p:txBody>
      </p:sp>
    </p:spTree>
    <p:extLst>
      <p:ext uri="{BB962C8B-B14F-4D97-AF65-F5344CB8AC3E}">
        <p14:creationId xmlns:p14="http://schemas.microsoft.com/office/powerpoint/2010/main" val="1450663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927" y="4716665"/>
            <a:ext cx="5439410" cy="17607721"/>
          </a:xfrm>
          <a:noFill/>
        </p:spPr>
        <p:txBody>
          <a:bodyPr wrap="square" numCol="1" anchor="t" anchorCtr="0" compatLnSpc="1">
            <a:prstTxWarp prst="textNoShape">
              <a:avLst/>
            </a:prstTxWarp>
            <a:noAutofit/>
          </a:bodyPr>
          <a:lstStyle/>
          <a:p>
            <a:pPr eaLnBrk="1" hangingPunct="1">
              <a:spcBef>
                <a:spcPct val="0"/>
              </a:spcBef>
            </a:pPr>
            <a:r>
              <a:rPr lang="en-US" sz="1100" b="1" dirty="0" err="1"/>
              <a:t>Lastsäkring</a:t>
            </a:r>
            <a:r>
              <a:rPr lang="en-US" sz="1100" b="1" dirty="0"/>
              <a:t> </a:t>
            </a:r>
            <a:r>
              <a:rPr lang="en-US" sz="1100" b="1" dirty="0" err="1"/>
              <a:t>för</a:t>
            </a:r>
            <a:r>
              <a:rPr lang="en-US" sz="1100" b="1" dirty="0"/>
              <a:t> </a:t>
            </a:r>
            <a:r>
              <a:rPr lang="en-US" sz="1100" b="1" dirty="0" err="1"/>
              <a:t>sjötransport</a:t>
            </a:r>
            <a:endParaRPr lang="en-US" sz="1100" b="1" dirty="0"/>
          </a:p>
          <a:p>
            <a:pPr eaLnBrk="1" hangingPunct="1">
              <a:spcBef>
                <a:spcPct val="0"/>
              </a:spcBef>
            </a:pPr>
            <a:endParaRPr lang="en-US" sz="1100" dirty="0"/>
          </a:p>
          <a:p>
            <a:pPr eaLnBrk="1" hangingPunct="1">
              <a:spcBef>
                <a:spcPct val="0"/>
              </a:spcBef>
            </a:pPr>
            <a:r>
              <a:rPr lang="en-US" sz="1100" b="1" dirty="0" err="1"/>
              <a:t>Lastsäkring</a:t>
            </a:r>
            <a:r>
              <a:rPr lang="en-US" sz="1100" b="1" dirty="0"/>
              <a:t> </a:t>
            </a:r>
            <a:r>
              <a:rPr lang="en-US" sz="1100" b="1" dirty="0" err="1"/>
              <a:t>av</a:t>
            </a:r>
            <a:r>
              <a:rPr lang="en-US" sz="1100" b="1" dirty="0"/>
              <a:t> </a:t>
            </a:r>
            <a:r>
              <a:rPr lang="en-US" sz="1100" b="1" dirty="0" err="1"/>
              <a:t>stålprodukter</a:t>
            </a:r>
            <a:endParaRPr lang="en-US" sz="1100" b="1" dirty="0"/>
          </a:p>
          <a:p>
            <a:pPr eaLnBrk="1" hangingPunct="1">
              <a:spcBef>
                <a:spcPct val="0"/>
              </a:spcBef>
            </a:pPr>
            <a:endParaRPr lang="en-US" sz="1100" b="1" dirty="0"/>
          </a:p>
          <a:p>
            <a:r>
              <a:rPr lang="sv-SE" sz="1100" b="1" i="1" dirty="0"/>
              <a:t>Plåtrulle</a:t>
            </a:r>
            <a:endParaRPr lang="sv-SE" sz="1100" dirty="0"/>
          </a:p>
          <a:p>
            <a:r>
              <a:rPr lang="sv-SE" sz="1100" dirty="0"/>
              <a:t>Rullar av stål eller annan metall, kan transporteras såväl liggande eller stående. Till skillnad från pappersrullar benämns normalt en plåtrulle som transporteras på sin cylindriska mantelyta för stående medan en som transporteras på en av sina cirkulära ändar för liggande. Denna benämning kan emellertid variera från bruk till bruk beroende på vilka bredder och diametrar rullarna har.  </a:t>
            </a:r>
          </a:p>
          <a:p>
            <a:r>
              <a:rPr lang="sv-SE" sz="1100" b="1" i="1" dirty="0"/>
              <a:t> </a:t>
            </a:r>
            <a:endParaRPr lang="sv-SE" sz="1100" dirty="0"/>
          </a:p>
          <a:p>
            <a:r>
              <a:rPr lang="sv-SE" sz="1100" b="1" i="1" dirty="0"/>
              <a:t>Liggande rullar</a:t>
            </a:r>
            <a:endParaRPr lang="sv-SE" sz="1100" dirty="0"/>
          </a:p>
          <a:p>
            <a:r>
              <a:rPr lang="sv-SE" sz="1100" dirty="0"/>
              <a:t>Rullarna bör placeras tätt tillsammans på underlag med hög friktionskoefficient. Beroende på antalet rullar och deras storlek kan det ur lastfördelningssynpunkt bli nödvändigt att placera dem i grupper på lastbäraren för att åstadkomma en bra viktfördelning.</a:t>
            </a:r>
          </a:p>
          <a:p>
            <a:r>
              <a:rPr lang="sv-SE" sz="1100" dirty="0"/>
              <a:t>Rullarna förstängs i botten. Rulltopparna surras med överfallssurrningar över kraftigt dimensionerade kantprofiler. Det kan bli nödvändigt att anbringa en grimma över ytterrullarnas kanter och surra dessa mot lastbärarens mitt. </a:t>
            </a:r>
          </a:p>
          <a:p>
            <a:r>
              <a:rPr lang="sv-SE" sz="1100" dirty="0"/>
              <a:t>Om rullarna är lastade i grupper säkras varje grupp som en särskild enhet.</a:t>
            </a:r>
          </a:p>
          <a:p>
            <a:r>
              <a:rPr lang="sv-SE" sz="1100" b="1" i="1" dirty="0"/>
              <a:t> </a:t>
            </a:r>
            <a:endParaRPr lang="sv-SE" sz="1100" dirty="0"/>
          </a:p>
          <a:p>
            <a:r>
              <a:rPr lang="sv-SE" sz="1100" b="1" i="1" dirty="0"/>
              <a:t>Stående rullar</a:t>
            </a:r>
            <a:endParaRPr lang="sv-SE" sz="1100" dirty="0"/>
          </a:p>
          <a:p>
            <a:r>
              <a:rPr lang="sv-SE" sz="1100" i="1" dirty="0"/>
              <a:t>Smala stående rullar</a:t>
            </a:r>
            <a:endParaRPr lang="sv-SE" sz="1100" dirty="0"/>
          </a:p>
          <a:p>
            <a:r>
              <a:rPr lang="sv-SE" sz="1100" dirty="0"/>
              <a:t>Av viktfördelningsskäl sprids rullarna ut på lastbäraren. Många plåtrullar transporteras helt täckta utan öppen centrumkärna. För att vara kunna lastsäkra en plåtrulle med sluten kärna på ett effektivt sätt bör den placeras med axeln längs lästbäraren.</a:t>
            </a:r>
          </a:p>
          <a:p>
            <a:r>
              <a:rPr lang="sv-SE" sz="1100" dirty="0"/>
              <a:t> </a:t>
            </a:r>
          </a:p>
          <a:p>
            <a:r>
              <a:rPr lang="sv-SE" sz="1100" dirty="0"/>
              <a:t>Längsgående reglar vid rullarnas nederkanter förhindrar glidning framåt och bakåt såväl vid inbromsningar som vid rangerstöt. Reglar på toppen som hålls fast med hjälp av loopsurrningar förhindrar tippning i längdled.</a:t>
            </a:r>
          </a:p>
          <a:p>
            <a:r>
              <a:rPr lang="sv-SE" sz="1100" dirty="0"/>
              <a:t> </a:t>
            </a:r>
          </a:p>
          <a:p>
            <a:r>
              <a:rPr lang="sv-SE" sz="1100" dirty="0"/>
              <a:t>Ett loopsurrningspar per rulle riktat tvärs ut åt vardera sidan förhindrar att rullarna glider eller rullar i sidled på lastbäraren. Loopsurrningarna dimensioneras efter de påkänningar som kan uppstå under transporten. Detta innebär att de kraftigaste dimensionerna erfordras vid sjötransport i område C.</a:t>
            </a:r>
          </a:p>
          <a:p>
            <a:r>
              <a:rPr lang="sv-SE" sz="1100" i="1" dirty="0"/>
              <a:t> </a:t>
            </a:r>
            <a:endParaRPr lang="sv-SE" sz="1100" dirty="0"/>
          </a:p>
          <a:p>
            <a:r>
              <a:rPr lang="sv-SE" sz="1100" i="1" dirty="0"/>
              <a:t>Breda stående rullar</a:t>
            </a:r>
            <a:endParaRPr lang="sv-SE" sz="1100" dirty="0"/>
          </a:p>
          <a:p>
            <a:r>
              <a:rPr lang="sv-SE" sz="1100" dirty="0"/>
              <a:t>Breda stående rullar kan lastas och säkras på samma sätt som smala. Eftersom breda rullar ofta är tunga kan avståndet mellan dem ofta bli stort i längdled. För att minska risken för knäckning av förstängningsreglarna, såväl botten- som toppreglarna, stöds dessa ner till flakgolvet. Den horisontella delen av regeln spikas fast i lastbärargolvet. Dubbla loopsurrningar kan behövas för att säkra rullarna i sidled.</a:t>
            </a:r>
          </a:p>
          <a:p>
            <a:r>
              <a:rPr lang="sv-SE" sz="1100" dirty="0"/>
              <a:t> </a:t>
            </a:r>
          </a:p>
          <a:p>
            <a:r>
              <a:rPr lang="sv-SE" sz="1100" dirty="0"/>
              <a:t>Stående rullar med öppna kärnor</a:t>
            </a:r>
          </a:p>
          <a:p>
            <a:r>
              <a:rPr lang="sv-SE" sz="1100" dirty="0"/>
              <a:t>Stående rör med öppna kärnor kan lastas och säkras enligt samma principer som rullar med sluten kärna.</a:t>
            </a:r>
          </a:p>
          <a:p>
            <a:r>
              <a:rPr lang="sv-SE" sz="1100" dirty="0"/>
              <a:t> </a:t>
            </a:r>
          </a:p>
          <a:p>
            <a:r>
              <a:rPr lang="sv-SE" sz="1100" dirty="0"/>
              <a:t>Generellt gäller att surrning genom centrumkärna på plåtrullar bör utföras med kätting eller wire. Syntetfiberband skadas mycket lätt av de skarpa plåtkanterna och bör därför undvikas.</a:t>
            </a:r>
          </a:p>
          <a:p>
            <a:r>
              <a:rPr lang="sv-SE" sz="1100" dirty="0"/>
              <a:t> </a:t>
            </a:r>
          </a:p>
          <a:p>
            <a:r>
              <a:rPr lang="sv-SE" sz="1100" b="1" i="1" dirty="0"/>
              <a:t>Valstråd </a:t>
            </a:r>
            <a:endParaRPr lang="sv-SE" sz="1100" dirty="0"/>
          </a:p>
          <a:p>
            <a:r>
              <a:rPr lang="sv-SE" sz="1100" dirty="0"/>
              <a:t>Valstråd transporteras mest i ringar som är sammanbuntade till större enheter om 4-6 ringar i varje. Även om ringarna verkar stumma vid lastningen kan de uppföra sig som levande ormar under transporten. Trådbuntarna bör om möjligt placeras i rader med centrumhålen i lastbärarens längdriktning. För varje sektion anbringas då en loopsurrning åt vardera sidan genom den bortre lastradens centrumhål.</a:t>
            </a:r>
          </a:p>
          <a:p>
            <a:r>
              <a:rPr lang="sv-SE" sz="1100" dirty="0"/>
              <a:t> </a:t>
            </a:r>
          </a:p>
          <a:p>
            <a:r>
              <a:rPr lang="sv-SE" sz="1100" dirty="0"/>
              <a:t>Valstråd lastas ofta med </a:t>
            </a:r>
            <a:r>
              <a:rPr lang="sv-SE" sz="1100" dirty="0" err="1"/>
              <a:t>pikförsedd</a:t>
            </a:r>
            <a:r>
              <a:rPr lang="sv-SE" sz="1100" dirty="0"/>
              <a:t> truck. I lastbilar och trailer sker ofta lastningen från sidan, vilket kräver en annan säkringsmetod. Valstråden kan lastas i grupper för att klara viktfördelningen i trailern. För att förhindra rörelse framåt och bakåt spikas reglar framför och bakom varje sektion av valstråden. Varje sektion surras ihop samt ner i lastbäraren. Buntarna hindras bäst från att välta i sidled om mittstöttor används.</a:t>
            </a:r>
          </a:p>
          <a:p>
            <a:r>
              <a:rPr lang="sv-SE" sz="1100" dirty="0"/>
              <a:t> </a:t>
            </a:r>
          </a:p>
          <a:p>
            <a:r>
              <a:rPr lang="sv-SE" sz="1100" dirty="0"/>
              <a:t>Valstråden kan också spridas ut i två rader på flaket. I detta fall läggs förstängningsreglar utefter buntarnas sidor. Loopsurrningar anbringas åt båda sidor för att förhindra tippning. Längst bak placeras en regel eller kilar. </a:t>
            </a:r>
          </a:p>
          <a:p>
            <a:r>
              <a:rPr lang="sv-SE" sz="1100" dirty="0"/>
              <a:t> </a:t>
            </a:r>
          </a:p>
          <a:p>
            <a:r>
              <a:rPr lang="sv-SE" sz="1100" dirty="0"/>
              <a:t>Om lastbärarens viktkapacitet och bredd medger kan antalet buntar utökas från två till tre i några av sektionerna. I vissa fall är buntarna så breda att det inte går att lasta in tre i bredd. I detta fall lastas några upp i ett övre lager. Dessa säkras noggrant till buntarna under. Loopsurrningarna vid de dubbelstaplade sektionerna drages upp runt buntarna i övre lagret för att stötta upp dessa.</a:t>
            </a:r>
          </a:p>
          <a:p>
            <a:r>
              <a:rPr lang="sv-SE" sz="1100" dirty="0"/>
              <a:t> </a:t>
            </a:r>
          </a:p>
          <a:p>
            <a:r>
              <a:rPr lang="sv-SE" sz="1100" dirty="0"/>
              <a:t>I containers lastas valstråden med pik genom dörren. Buntarna går ofta att lasta två i bredd i containern. Användes en 20-fotare fyller godset ofta ut utrymmet relativt bra och man behöver endast förhindra rullarna att luta sig mot dörrarna och slå upp dessa vid öppnandet.</a:t>
            </a:r>
          </a:p>
          <a:p>
            <a:r>
              <a:rPr lang="sv-SE" sz="1100" dirty="0"/>
              <a:t> </a:t>
            </a:r>
          </a:p>
          <a:p>
            <a:r>
              <a:rPr lang="sv-SE" sz="1100" dirty="0"/>
              <a:t>I en 40-fotare är volymen större i förhållande till viktkapaciteten och detta innebär att tomrum uppstår. Ett sätt att ”trolla” bort detta är att lasta enkla och dubbla buntar varannan gång .</a:t>
            </a:r>
          </a:p>
          <a:p>
            <a:r>
              <a:rPr lang="sv-SE" sz="1100" dirty="0"/>
              <a:t> </a:t>
            </a:r>
          </a:p>
          <a:p>
            <a:r>
              <a:rPr lang="sv-SE" sz="1100" dirty="0"/>
              <a:t>De enkla buntarna kan förhindras att röra sig i sidled genom att en surrning av t.ex. kraftigt stålband eller wire drages genom buntarna. Om en enkel bunt stuvats längst in och/eller längst ut i containern drages surrningen runt en kraftig regel så att även de yttersta enkla buntarna låses. Surrningen hindrar även buntarna att luta sig mot dörrarna och riskera att slå upp dessa vid öppnandet.</a:t>
            </a:r>
          </a:p>
          <a:p>
            <a:r>
              <a:rPr lang="sv-SE" sz="1100" dirty="0"/>
              <a:t> </a:t>
            </a:r>
          </a:p>
          <a:p>
            <a:r>
              <a:rPr lang="sv-SE" sz="1100" b="1" i="1" dirty="0"/>
              <a:t>Metall- och stålämnen</a:t>
            </a:r>
            <a:endParaRPr lang="sv-SE" sz="1100" dirty="0"/>
          </a:p>
          <a:p>
            <a:r>
              <a:rPr lang="sv-SE" sz="1100" dirty="0"/>
              <a:t>För att kunna säkra </a:t>
            </a:r>
            <a:r>
              <a:rPr lang="sv-SE" sz="1100" dirty="0" err="1"/>
              <a:t>metallämnen</a:t>
            </a:r>
            <a:r>
              <a:rPr lang="sv-SE" sz="1100" dirty="0"/>
              <a:t> riktigt krävs att de sorteras efter längd och stämplas av med kraftiga H-strävor både framåt och bakåt. Kraftiga loopsurrningar kan användas för att hjälpa lämmarna att stå emot trycket från de runda ämnena. Om vissa fyrkantsämnen är med i transporten är det lämpligt att lägga dessa ytterst mot lämmarna.</a:t>
            </a:r>
          </a:p>
          <a:p>
            <a:r>
              <a:rPr lang="sv-SE" sz="1100" b="1" i="1" dirty="0"/>
              <a:t> </a:t>
            </a:r>
            <a:endParaRPr lang="sv-SE" sz="1100" dirty="0"/>
          </a:p>
          <a:p>
            <a:r>
              <a:rPr lang="sv-SE" sz="1100" b="1" i="1" dirty="0"/>
              <a:t>Stålplåt</a:t>
            </a:r>
            <a:endParaRPr lang="sv-SE" sz="1100" dirty="0"/>
          </a:p>
          <a:p>
            <a:r>
              <a:rPr lang="sv-SE" sz="1100" dirty="0"/>
              <a:t>Plåt är en stor transportvara som kräver en hel del säkringsarrangemang eftersom friktionen är relativt låg och vikterna stora.</a:t>
            </a:r>
          </a:p>
          <a:p>
            <a:r>
              <a:rPr lang="sv-SE" sz="1100" dirty="0"/>
              <a:t> </a:t>
            </a:r>
          </a:p>
          <a:p>
            <a:r>
              <a:rPr lang="sv-SE" sz="1100" dirty="0"/>
              <a:t>För att plåtarna skall klara de längdkrafter som kan uppstå vid kraftiga inbromsningar eller rangerstötar erfordras robusta </a:t>
            </a:r>
            <a:r>
              <a:rPr lang="sv-SE" sz="1100" dirty="0" err="1"/>
              <a:t>förstängningar</a:t>
            </a:r>
            <a:r>
              <a:rPr lang="sv-SE" sz="1100" dirty="0"/>
              <a:t> i form av H-strävor eller grimmor av  wire eller kätting framtill och baktill.</a:t>
            </a:r>
          </a:p>
          <a:p>
            <a:r>
              <a:rPr lang="sv-SE" sz="1100" dirty="0"/>
              <a:t> </a:t>
            </a:r>
          </a:p>
          <a:p>
            <a:r>
              <a:rPr lang="sv-SE" sz="1100" dirty="0"/>
              <a:t>Förstängning i sidled utföres med loopsurrningar av wire eller kätting. Är plåtarna bredare än lastbäraren kan </a:t>
            </a:r>
            <a:r>
              <a:rPr lang="sv-SE" sz="1100" dirty="0" err="1"/>
              <a:t>kryssurrningar</a:t>
            </a:r>
            <a:r>
              <a:rPr lang="sv-SE" sz="1100" dirty="0"/>
              <a:t> användas. Om endast överfallssurrning används måste antalet surrningar ökas.</a:t>
            </a:r>
          </a:p>
          <a:p>
            <a:r>
              <a:rPr lang="sv-SE" sz="1100" dirty="0"/>
              <a:t> </a:t>
            </a:r>
          </a:p>
          <a:p>
            <a:r>
              <a:rPr lang="sv-SE" sz="1100" dirty="0"/>
              <a:t>Vid sjötransport av plåtar krävs kraftiga surrningar av kätting eller wire alternativt stöttor för att förhindra förskjutning i sidled.</a:t>
            </a:r>
          </a:p>
          <a:p>
            <a:r>
              <a:rPr lang="sv-SE" sz="1100" dirty="0"/>
              <a:t>En hel del specialplåt transporteras paketerat i häckar och lådor. För dessa transporter kan med fördel taggbrickor i kombination med loopsurrningar användas för att ta upp sidokrafterna. Längdkrafterna vid rangering eller inbromsning tages upp med hjälp av regelkonstruktioner.</a:t>
            </a:r>
            <a:endParaRPr lang="en-US" sz="1100" dirty="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31</a:t>
            </a:fld>
            <a:endParaRPr lang="en-US"/>
          </a:p>
        </p:txBody>
      </p:sp>
    </p:spTree>
    <p:extLst>
      <p:ext uri="{BB962C8B-B14F-4D97-AF65-F5344CB8AC3E}">
        <p14:creationId xmlns:p14="http://schemas.microsoft.com/office/powerpoint/2010/main" val="1993885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pPr eaLnBrk="1" hangingPunct="1">
              <a:spcBef>
                <a:spcPct val="0"/>
              </a:spcBef>
            </a:pPr>
            <a:r>
              <a:rPr lang="en-US" b="1" dirty="0" err="1" smtClean="0"/>
              <a:t>Lastsäkring</a:t>
            </a:r>
            <a:r>
              <a:rPr lang="en-US" b="1" dirty="0" smtClean="0"/>
              <a:t> </a:t>
            </a:r>
            <a:r>
              <a:rPr lang="en-US" b="1" dirty="0" err="1" smtClean="0"/>
              <a:t>för</a:t>
            </a:r>
            <a:r>
              <a:rPr lang="en-US" b="1" dirty="0" smtClean="0"/>
              <a:t> </a:t>
            </a:r>
            <a:r>
              <a:rPr lang="en-US" b="1" dirty="0" err="1" smtClean="0"/>
              <a:t>sjötransport</a:t>
            </a:r>
            <a:endParaRPr lang="en-US" b="1" dirty="0" smtClean="0"/>
          </a:p>
          <a:p>
            <a:pPr eaLnBrk="1" hangingPunct="1">
              <a:spcBef>
                <a:spcPct val="0"/>
              </a:spcBef>
            </a:pPr>
            <a:endParaRPr lang="en-US" dirty="0" smtClean="0"/>
          </a:p>
          <a:p>
            <a:pPr eaLnBrk="1" hangingPunct="1">
              <a:spcBef>
                <a:spcPct val="0"/>
              </a:spcBef>
            </a:pPr>
            <a:r>
              <a:rPr lang="en-US" b="1" dirty="0" err="1"/>
              <a:t>Lastsäkring</a:t>
            </a:r>
            <a:r>
              <a:rPr lang="en-US" b="1" dirty="0"/>
              <a:t> </a:t>
            </a:r>
            <a:r>
              <a:rPr lang="en-US" b="1" dirty="0" err="1"/>
              <a:t>av</a:t>
            </a:r>
            <a:r>
              <a:rPr lang="en-US" b="1" dirty="0"/>
              <a:t> </a:t>
            </a:r>
            <a:r>
              <a:rPr lang="en-US" b="1" dirty="0" err="1"/>
              <a:t>sågat</a:t>
            </a:r>
            <a:r>
              <a:rPr lang="en-US" b="1" dirty="0"/>
              <a:t> och </a:t>
            </a:r>
            <a:r>
              <a:rPr lang="en-US" b="1" dirty="0" err="1"/>
              <a:t>hyvlat</a:t>
            </a:r>
            <a:r>
              <a:rPr lang="en-US" b="1" dirty="0"/>
              <a:t> </a:t>
            </a:r>
            <a:r>
              <a:rPr lang="en-US" b="1" dirty="0" err="1"/>
              <a:t>virke</a:t>
            </a:r>
            <a:endParaRPr lang="en-US" b="1" dirty="0"/>
          </a:p>
          <a:p>
            <a:pPr eaLnBrk="1" hangingPunct="1">
              <a:spcBef>
                <a:spcPct val="0"/>
              </a:spcBef>
            </a:pPr>
            <a:endParaRPr lang="en-US" b="1" dirty="0"/>
          </a:p>
          <a:p>
            <a:r>
              <a:rPr lang="sv-SE" b="1" i="1" dirty="0"/>
              <a:t>Sågat och hyvlat virke</a:t>
            </a:r>
            <a:endParaRPr lang="sv-SE" dirty="0"/>
          </a:p>
          <a:p>
            <a:r>
              <a:rPr lang="sv-SE" dirty="0"/>
              <a:t>I dag transporteras det mesta virket paketerat. Det förekommer paket med brädor i fallande längder och med brädor kapade i enhetliga längder. Om paket av båda slagen ska lastas på en och samma lastbärare, bör normalt de paket där virket är kapat till enhetlig längd lastas underst för att ge ett kompakt och stabilt första lager och för att hålla lasttyngdpunkten så låg som möjligt. Lasten bör säkras med mittstöttor och överfallssurrningar. Även i lastbärarens längdriktning måste lasten säkras, främst genom anliggning mot framstam. Stabila paket kan säkras utan mittstöttor eller med långa starka bitar som utfyllnad mellan de olika lagren.</a:t>
            </a:r>
          </a:p>
          <a:p>
            <a:pPr eaLnBrk="1" hangingPunct="1">
              <a:spcBef>
                <a:spcPct val="0"/>
              </a:spcBef>
            </a:pPr>
            <a:endParaRPr lang="en-US" dirty="0" smtClean="0"/>
          </a:p>
          <a:p>
            <a:pPr>
              <a:lnSpc>
                <a:spcPct val="90000"/>
              </a:lnSpc>
            </a:pPr>
            <a:r>
              <a:rPr lang="en-GB" b="1" i="1" dirty="0" err="1" smtClean="0">
                <a:latin typeface="Arial" charset="0"/>
                <a:cs typeface="Arial" charset="0"/>
              </a:rPr>
              <a:t>Rundtimmer</a:t>
            </a:r>
            <a:endParaRPr lang="en-GB" dirty="0">
              <a:latin typeface="Arial" charset="0"/>
            </a:endParaRPr>
          </a:p>
          <a:p>
            <a:pPr>
              <a:lnSpc>
                <a:spcPct val="90000"/>
              </a:lnSpc>
            </a:pPr>
            <a:endParaRPr lang="en-US" i="1" dirty="0">
              <a:latin typeface="Arial" charset="0"/>
            </a:endParaRPr>
          </a:p>
          <a:p>
            <a:r>
              <a:rPr lang="sv-SE" dirty="0"/>
              <a:t>Transport av rundvirke</a:t>
            </a:r>
          </a:p>
          <a:p>
            <a:r>
              <a:rPr lang="sv-SE" dirty="0"/>
              <a:t>- När så är möjligt, placera lasten mot framstammen eller liknande</a:t>
            </a:r>
          </a:p>
          <a:p>
            <a:r>
              <a:rPr lang="sv-SE" dirty="0"/>
              <a:t>- I sidled är godset säkrat med stöttor som är minst lika höga som lasten</a:t>
            </a:r>
          </a:p>
          <a:p>
            <a:r>
              <a:rPr lang="sv-SE" dirty="0"/>
              <a:t>- Använd spännband eller kätting med spännare</a:t>
            </a:r>
          </a:p>
          <a:p>
            <a:r>
              <a:rPr lang="sv-SE" dirty="0"/>
              <a:t>- Timmer är inte rekommenderat att lasta i sidled, det är säkrare att lasta det i längdriktningen</a:t>
            </a:r>
          </a:p>
          <a:p>
            <a:r>
              <a:rPr lang="sv-SE" dirty="0"/>
              <a:t>- Kontrollera godset och lastsäkringen innan transporten går ut på allmän väg från mindre skogsvägar</a:t>
            </a:r>
          </a:p>
          <a:p>
            <a:r>
              <a:rPr lang="sv-SE" dirty="0"/>
              <a:t>- Kontrollera godset och lastsäkringen regelbundet under hela transporten</a:t>
            </a:r>
          </a:p>
          <a:p>
            <a:pPr>
              <a:lnSpc>
                <a:spcPct val="90000"/>
              </a:lnSpc>
            </a:pPr>
            <a:endParaRPr lang="en-US" i="1" dirty="0">
              <a:latin typeface="Arial" charset="0"/>
            </a:endParaRPr>
          </a:p>
          <a:p>
            <a:r>
              <a:rPr lang="sv-SE" b="1" i="1" dirty="0"/>
              <a:t>Rundvirke lastat I längdriktningen</a:t>
            </a:r>
            <a:endParaRPr lang="sv-SE" dirty="0"/>
          </a:p>
          <a:p>
            <a:r>
              <a:rPr lang="sv-SE" dirty="0"/>
              <a:t>- Varje stock skall vara säkrad av minst två stöttor</a:t>
            </a:r>
          </a:p>
          <a:p>
            <a:r>
              <a:rPr lang="sv-SE" dirty="0"/>
              <a:t>- Kortare stockar skall placeras i mitten av laststuven</a:t>
            </a:r>
          </a:p>
          <a:p>
            <a:r>
              <a:rPr lang="sv-SE" dirty="0"/>
              <a:t>- Stuven skall inte vara högre än stöttorna</a:t>
            </a:r>
          </a:p>
          <a:p>
            <a:r>
              <a:rPr lang="sv-SE" dirty="0"/>
              <a:t>- Mitthöjden måste vara högre än sidovirket</a:t>
            </a:r>
          </a:p>
          <a:p>
            <a:r>
              <a:rPr lang="sv-SE" dirty="0"/>
              <a:t>- Varje lastsektion bestående av timmer med bark under 3.3 m skall säkras med minst 1 överfallssurrning</a:t>
            </a:r>
          </a:p>
          <a:p>
            <a:r>
              <a:rPr lang="sv-SE" dirty="0"/>
              <a:t>- Varje lastsektion över 3.3 m och sektioner med timmer utan bark skall säkras med minst 2 överfallssurrningar.</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32</a:t>
            </a:fld>
            <a:endParaRPr lang="en-US"/>
          </a:p>
        </p:txBody>
      </p:sp>
    </p:spTree>
    <p:extLst>
      <p:ext uri="{BB962C8B-B14F-4D97-AF65-F5344CB8AC3E}">
        <p14:creationId xmlns:p14="http://schemas.microsoft.com/office/powerpoint/2010/main" val="2222904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927" y="4716663"/>
            <a:ext cx="5457928" cy="20633025"/>
          </a:xfrm>
          <a:noFill/>
        </p:spPr>
        <p:txBody>
          <a:bodyPr wrap="square" numCol="1" anchor="t" anchorCtr="0" compatLnSpc="1">
            <a:prstTxWarp prst="textNoShape">
              <a:avLst/>
            </a:prstTxWarp>
            <a:normAutofit fontScale="25000" lnSpcReduction="20000"/>
          </a:bodyPr>
          <a:lstStyle/>
          <a:p>
            <a:pPr eaLnBrk="1" hangingPunct="1">
              <a:spcBef>
                <a:spcPct val="0"/>
              </a:spcBef>
            </a:pPr>
            <a:r>
              <a:rPr lang="en-US" sz="4800" b="1" dirty="0" err="1"/>
              <a:t>Lastsäkring</a:t>
            </a:r>
            <a:r>
              <a:rPr lang="en-US" sz="4800" b="1" dirty="0"/>
              <a:t> </a:t>
            </a:r>
            <a:r>
              <a:rPr lang="en-US" sz="4800" b="1" dirty="0" err="1"/>
              <a:t>för</a:t>
            </a:r>
            <a:r>
              <a:rPr lang="en-US" sz="4800" b="1" dirty="0"/>
              <a:t> </a:t>
            </a:r>
            <a:r>
              <a:rPr lang="en-US" sz="4800" b="1" dirty="0" err="1"/>
              <a:t>sjötransport</a:t>
            </a:r>
            <a:endParaRPr lang="en-US" sz="4800" b="1" dirty="0"/>
          </a:p>
          <a:p>
            <a:pPr eaLnBrk="1" hangingPunct="1">
              <a:spcBef>
                <a:spcPct val="0"/>
              </a:spcBef>
            </a:pPr>
            <a:endParaRPr lang="en-US" sz="4800" dirty="0"/>
          </a:p>
          <a:p>
            <a:r>
              <a:rPr lang="sv-SE" sz="4400" b="1" i="1" dirty="0"/>
              <a:t>Lastning och säkring av pappersprodukter</a:t>
            </a:r>
          </a:p>
          <a:p>
            <a:endParaRPr lang="sv-SE" sz="4400" dirty="0"/>
          </a:p>
          <a:p>
            <a:r>
              <a:rPr lang="sv-SE" sz="4400" dirty="0"/>
              <a:t>Pappersprodukter är en betydande transportvara. Ofta transporteras dessa produkter i sjö- eller järnvägssystem som är upplagda av de olika skogsbolagen. En stor del av pappersprodukterna transporteras i lastbärare.</a:t>
            </a:r>
          </a:p>
          <a:p>
            <a:r>
              <a:rPr lang="sv-SE" sz="4400" dirty="0"/>
              <a:t> </a:t>
            </a:r>
          </a:p>
          <a:p>
            <a:r>
              <a:rPr lang="sv-SE" sz="1200" b="1" i="1" kern="1200" dirty="0" smtClean="0">
                <a:solidFill>
                  <a:schemeClr val="tx1"/>
                </a:solidFill>
                <a:effectLst/>
                <a:latin typeface="+mn-lt"/>
                <a:ea typeface="+mn-ea"/>
                <a:cs typeface="+mn-cs"/>
              </a:rPr>
              <a:t>Pappersrullar</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För rullar anges normalt följande värden av intresse för transporten:</a:t>
            </a:r>
          </a:p>
          <a:p>
            <a:r>
              <a:rPr lang="sv-SE" sz="1200" kern="1200" dirty="0" smtClean="0">
                <a:solidFill>
                  <a:schemeClr val="tx1"/>
                </a:solidFill>
                <a:effectLst/>
                <a:latin typeface="+mn-lt"/>
                <a:ea typeface="+mn-ea"/>
                <a:cs typeface="+mn-cs"/>
              </a:rPr>
              <a:t>Vikten: som normalt ej överstiger 5 ton</a:t>
            </a:r>
          </a:p>
          <a:p>
            <a:r>
              <a:rPr lang="sv-SE" sz="1200" kern="1200" dirty="0" smtClean="0">
                <a:solidFill>
                  <a:schemeClr val="tx1"/>
                </a:solidFill>
                <a:effectLst/>
                <a:latin typeface="+mn-lt"/>
                <a:ea typeface="+mn-ea"/>
                <a:cs typeface="+mn-cs"/>
              </a:rPr>
              <a:t>Diametern: som normalt ej överstiger 2 m</a:t>
            </a:r>
          </a:p>
          <a:p>
            <a:r>
              <a:rPr lang="sv-SE" sz="1200" kern="1200" dirty="0" smtClean="0">
                <a:solidFill>
                  <a:schemeClr val="tx1"/>
                </a:solidFill>
                <a:effectLst/>
                <a:latin typeface="+mn-lt"/>
                <a:ea typeface="+mn-ea"/>
                <a:cs typeface="+mn-cs"/>
              </a:rPr>
              <a:t>Bredden: som normalt ej överstiger 4.5 m</a:t>
            </a: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Pappersrullar kan transporteras liggande på manteln, eller stående på ena gaveln. Risken är minst för skador då de transporteras stående. Emellertid har vissa kunder inte utrustning för att hantera rullarna stående utan de specificerar att rullarna skall transporteras liggande och det gäller framför allt mycket breda rullar.</a:t>
            </a:r>
          </a:p>
          <a:p>
            <a:r>
              <a:rPr lang="sv-SE" sz="1200" kern="1200" dirty="0" smtClean="0">
                <a:solidFill>
                  <a:schemeClr val="tx1"/>
                </a:solidFill>
                <a:effectLst/>
                <a:latin typeface="+mn-lt"/>
                <a:ea typeface="+mn-ea"/>
                <a:cs typeface="+mn-cs"/>
              </a:rPr>
              <a:t> </a:t>
            </a:r>
          </a:p>
          <a:p>
            <a:r>
              <a:rPr lang="sv-SE" sz="1200" i="1" kern="1200" dirty="0" smtClean="0">
                <a:solidFill>
                  <a:schemeClr val="tx1"/>
                </a:solidFill>
                <a:effectLst/>
                <a:latin typeface="+mn-lt"/>
                <a:ea typeface="+mn-ea"/>
                <a:cs typeface="+mn-cs"/>
              </a:rPr>
              <a:t>Observera!</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Pappersrullar som transporteras stående i en container kan utsättas för skador på grund små utskjutningar av nedre delen av sidovägarna. </a:t>
            </a:r>
            <a:r>
              <a:rPr lang="sv-SE" sz="1200" kern="1200" smtClean="0">
                <a:solidFill>
                  <a:schemeClr val="tx1"/>
                </a:solidFill>
                <a:effectLst/>
                <a:latin typeface="+mn-lt"/>
                <a:ea typeface="+mn-ea"/>
                <a:cs typeface="+mn-cs"/>
              </a:rPr>
              <a:t>Detta kan undvikas om rullarna om mellansummet mellan rullarna och väggen fylls med kartongskivor.</a:t>
            </a:r>
          </a:p>
          <a:p>
            <a:endParaRPr lang="sv-SE" sz="4400" dirty="0"/>
          </a:p>
          <a:p>
            <a:r>
              <a:rPr lang="sv-SE" sz="4400" b="1" i="1" dirty="0" err="1"/>
              <a:t>Arkpall</a:t>
            </a:r>
            <a:r>
              <a:rPr lang="sv-SE" sz="4400" b="1" i="1" dirty="0"/>
              <a:t> </a:t>
            </a:r>
            <a:endParaRPr lang="sv-SE" sz="4400" dirty="0"/>
          </a:p>
          <a:p>
            <a:r>
              <a:rPr lang="sv-SE" sz="4400" dirty="0"/>
              <a:t>Pallen är en förpackningsenhet för </a:t>
            </a:r>
            <a:r>
              <a:rPr lang="sv-SE" sz="4400" dirty="0" err="1"/>
              <a:t>arkat</a:t>
            </a:r>
            <a:r>
              <a:rPr lang="sv-SE" sz="4400" dirty="0"/>
              <a:t> papper. Arken är normalt krympfilmade fast på pallen. Pallarna kan vara försedda med lock som skyddar de översta arken vid stapling av pallarna. </a:t>
            </a:r>
          </a:p>
          <a:p>
            <a:r>
              <a:rPr lang="sv-SE" sz="4400" dirty="0"/>
              <a:t>Pappersark </a:t>
            </a:r>
            <a:r>
              <a:rPr lang="sv-SE" sz="4400" dirty="0" err="1"/>
              <a:t>specialtillverkas</a:t>
            </a:r>
            <a:r>
              <a:rPr lang="sv-SE" sz="4400" dirty="0"/>
              <a:t> efter kundernas order och det finns ett oändligt antal olika dimensioner. Normalt </a:t>
            </a:r>
            <a:r>
              <a:rPr lang="sv-SE" sz="4400" dirty="0" err="1"/>
              <a:t>specialtillverkas</a:t>
            </a:r>
            <a:r>
              <a:rPr lang="sv-SE" sz="4400" dirty="0"/>
              <a:t> därför en pall som har samma dimensioner som arken. Vissa pappersbruk försöker emellertid använda ett antal standardiserade pallar som har ett visst övermått i förhållande till arken. Stuvning av </a:t>
            </a:r>
            <a:r>
              <a:rPr lang="sv-SE" sz="4400" dirty="0" err="1"/>
              <a:t>arkpallar</a:t>
            </a:r>
            <a:r>
              <a:rPr lang="sv-SE" sz="4400" dirty="0"/>
              <a:t> där pallen är större än arken ger naturligtvis upphov till tomrum i laststuven vilket är en källa till transportskador.</a:t>
            </a:r>
          </a:p>
          <a:p>
            <a:r>
              <a:rPr lang="sv-SE" sz="4400" b="1" i="1" dirty="0"/>
              <a:t> </a:t>
            </a:r>
            <a:endParaRPr lang="sv-SE" sz="4400" dirty="0"/>
          </a:p>
          <a:p>
            <a:r>
              <a:rPr lang="sv-SE" sz="4400" b="1" i="1" dirty="0"/>
              <a:t>Generella anvisningar för lasting och säkring av pappersprodukter</a:t>
            </a:r>
            <a:endParaRPr lang="sv-SE" sz="4400" dirty="0"/>
          </a:p>
          <a:p>
            <a:r>
              <a:rPr lang="sv-SE" sz="4400" dirty="0"/>
              <a:t>Pappersprodukter och speciellt pappersrullar är en stor exportvara. Hantering och transport av stora och regelbundna sändningar är en väl inarbetad och mycket effektiv procedur.</a:t>
            </a:r>
          </a:p>
          <a:p>
            <a:r>
              <a:rPr lang="sv-SE" sz="4400" dirty="0"/>
              <a:t>När det gäller mindre partier papper uppstår ofta brister i lastsäkringen, speciellt när papper skall transporteras med flera transportmedel i kombination, t.ex. landsväg/sjö.</a:t>
            </a:r>
          </a:p>
          <a:p>
            <a:r>
              <a:rPr lang="sv-SE" sz="4400" dirty="0"/>
              <a:t>Grundreglerna för lastning och säkring av gods är giltiga också för pappersprodukter. Det är viktigt att kontrollera lastplaneringen mot dessa regler då de flesta av dem är tillämpliga på och väsentliga för varje transport av lastbärare. </a:t>
            </a:r>
          </a:p>
          <a:p>
            <a:endParaRPr lang="sv-SE" sz="4400" dirty="0"/>
          </a:p>
          <a:p>
            <a:r>
              <a:rPr lang="sv-SE" sz="4400" dirty="0"/>
              <a:t>Genom att utnyttja lastbärarens inbyggda </a:t>
            </a:r>
            <a:r>
              <a:rPr lang="sv-SE" sz="4400" dirty="0" err="1"/>
              <a:t>förstängningssystem</a:t>
            </a:r>
            <a:r>
              <a:rPr lang="sv-SE" sz="4400" dirty="0"/>
              <a:t>, såsom hörnstolpar och väggar i containers, framstam och lämmar på trailers, kantlister och gavlar på flak, kan som regel pappersrullar som lastas endast ett lager högt säkras genom </a:t>
            </a:r>
            <a:r>
              <a:rPr lang="sv-SE" sz="4400" dirty="0" err="1"/>
              <a:t>tätstuvning</a:t>
            </a:r>
            <a:r>
              <a:rPr lang="sv-SE" sz="4400" dirty="0"/>
              <a:t>, i vissa fall kompletterade med överfallssurrningar. Lathundar används ofta för att beräkna antalet överfallssurrningar, baserat på den aktuella friktionskoefficienten som bör klarar påkänningarna.</a:t>
            </a:r>
          </a:p>
          <a:p>
            <a:r>
              <a:rPr lang="sv-SE" sz="4400" dirty="0"/>
              <a:t> </a:t>
            </a:r>
          </a:p>
          <a:p>
            <a:r>
              <a:rPr lang="sv-SE" sz="4400" dirty="0"/>
              <a:t>I lastbärare som saknar inbyggd </a:t>
            </a:r>
            <a:r>
              <a:rPr lang="sv-SE" sz="4400" dirty="0" err="1"/>
              <a:t>förstängningsutrustning</a:t>
            </a:r>
            <a:r>
              <a:rPr lang="sv-SE" sz="4400" dirty="0"/>
              <a:t> måste rullarna säkras på annat sätt. Flera olika metoder kan här användas, antingen var för sig eller i kombination.</a:t>
            </a:r>
          </a:p>
          <a:p>
            <a:r>
              <a:rPr lang="sv-SE" sz="4400" dirty="0" err="1"/>
              <a:t>Bottenförstängning</a:t>
            </a:r>
            <a:r>
              <a:rPr lang="sv-SE" sz="4400" dirty="0"/>
              <a:t> kan göras mot lämmar eller stöttor, men lagerförstängning är svårare att åstadkomma utan att pappret kommer till skada. Här rekommenderas i stället effektivt friktionshöjande material och väl förspända överfallssurrningar dragna till över kantprofiler.</a:t>
            </a:r>
          </a:p>
          <a:p>
            <a:r>
              <a:rPr lang="sv-SE" sz="4400" dirty="0"/>
              <a:t>Genom att surra samman ett antal rullar med en rundtörnssurrning kan man minska höjd/bredd-förhållandet på laststuven och minskar därmed tippningsrisken.</a:t>
            </a:r>
          </a:p>
          <a:p>
            <a:r>
              <a:rPr lang="sv-SE" sz="4400" dirty="0"/>
              <a:t>Vid höga smala rullar kan rundtörnssurrning användas.</a:t>
            </a:r>
          </a:p>
          <a:p>
            <a:r>
              <a:rPr lang="sv-SE" sz="4400" dirty="0"/>
              <a:t> </a:t>
            </a:r>
          </a:p>
          <a:p>
            <a:r>
              <a:rPr lang="sv-SE" sz="4400" b="1" i="1" dirty="0"/>
              <a:t>Säkring av stående pappersrullar i ett och ett halvt lager i icke väggstarka lastbärare</a:t>
            </a:r>
            <a:endParaRPr lang="sv-SE" sz="4400" dirty="0"/>
          </a:p>
          <a:p>
            <a:r>
              <a:rPr lang="sv-SE" sz="4400" dirty="0"/>
              <a:t>För merparten papperskvaliteter och rulldimensioner måste rullarna lastas i ett och ett halvt lager i lastbäraren om hela viktkapaciteten skall kunna utnyttjas.</a:t>
            </a:r>
          </a:p>
          <a:p>
            <a:r>
              <a:rPr lang="sv-SE" sz="4400" dirty="0"/>
              <a:t>Rullarna i andra lagret förhindras att förskjuta sig framåt eller bakåt genom att en tröskel åstadkommes framför och bakom rullarna i andra lagret. För att förhindra att rullarna i andra lagret tippar framåt eller bakåt anbringas antingen grimmor eller en rundtörnssurrning.</a:t>
            </a:r>
          </a:p>
          <a:p>
            <a:r>
              <a:rPr lang="sv-SE" sz="4400" dirty="0"/>
              <a:t> </a:t>
            </a:r>
          </a:p>
          <a:p>
            <a:r>
              <a:rPr lang="sv-SE" sz="4400" dirty="0"/>
              <a:t>På grund av den stora sprängverkan som kan uppstå måste noggrann dimensionering av lastsäkringsarrangemanget vidtagas vid lastning i sicksackmönster. För att förhindra rullar i andra lagret som lastats i sicksackmönster från att åka ut på sidorna vid en kraftig inbromsning eller rangerstöt erfordras minst en rundtörnssurrning per lastsektion.</a:t>
            </a:r>
          </a:p>
          <a:p>
            <a:r>
              <a:rPr lang="sv-SE" sz="4400" dirty="0"/>
              <a:t> </a:t>
            </a:r>
          </a:p>
          <a:p>
            <a:r>
              <a:rPr lang="sv-SE" sz="4400" b="1" i="1" dirty="0"/>
              <a:t>Lastning och säkring av stående pappersrullar i ett och ett halvt lager i väggstarka lastbärare</a:t>
            </a:r>
            <a:endParaRPr lang="sv-SE" sz="4400" dirty="0"/>
          </a:p>
          <a:p>
            <a:r>
              <a:rPr lang="sv-SE" sz="4400" dirty="0"/>
              <a:t>Även i väggstarka lastbärare som containrar måste som regel rullarna lastas i ett och ett halvt lager om lastbärarens viktkapacitet skall utnyttjas fullt. Rullar som har bredden större än lastbärarens halva bredd kan naturligtvis endast lastas i en rad medan smala rullar kan behöva lastas i flera rader.</a:t>
            </a:r>
          </a:p>
          <a:p>
            <a:r>
              <a:rPr lang="sv-SE" sz="4400" dirty="0"/>
              <a:t> </a:t>
            </a:r>
          </a:p>
          <a:p>
            <a:r>
              <a:rPr lang="sv-SE" sz="4400" dirty="0"/>
              <a:t>Ur viktfördelningsskäl placeras ett brutet topplager mitt i lastbäraren. Det undre lagret lastas tätt mot lastbärarens innersta gavel medan fritt utrymme vid dörrarna fylles ut med reglar.</a:t>
            </a:r>
          </a:p>
          <a:p>
            <a:r>
              <a:rPr lang="sv-SE" sz="4400" dirty="0"/>
              <a:t> </a:t>
            </a:r>
          </a:p>
          <a:p>
            <a:r>
              <a:rPr lang="sv-SE" sz="4400" dirty="0"/>
              <a:t>Framför och bakom topplagret placeras högre rullar. Om alla rullar har samma höjd, höjes rullarna framför och bakom topplagret upp med hjälp av pallar eller reglar.</a:t>
            </a:r>
          </a:p>
          <a:p>
            <a:r>
              <a:rPr lang="sv-SE" sz="4400" dirty="0"/>
              <a:t>För att förhindra att rullarna i topplagret samt de yttersta rullarna i bottenlagret tippar framåt eller bakåt kan rundtörnssurrningar användas.</a:t>
            </a:r>
          </a:p>
          <a:p>
            <a:r>
              <a:rPr lang="sv-SE" sz="4400" dirty="0"/>
              <a:t> </a:t>
            </a:r>
          </a:p>
          <a:p>
            <a:r>
              <a:rPr lang="sv-SE" sz="4400" b="1" i="1" dirty="0"/>
              <a:t>Lastning av pappersrullar med stor diameter i ett eller flera lager i väggstarka lastbärare</a:t>
            </a:r>
            <a:endParaRPr lang="sv-SE" sz="4400" dirty="0"/>
          </a:p>
          <a:p>
            <a:r>
              <a:rPr lang="sv-SE" sz="4400" dirty="0"/>
              <a:t>När rullarna har bredden större än lastbärarens halva bredd kan de endast lastas i en rad. För att utnyttja lastbäraren maximalt och samtidigt få stöttning på minst tre ställen på rullarnas mantelyta kan de lastas tätt i ett sicksack-mönster från lastbärarens innersta gavel. De bakersta rullarna fixeras med hjälp av en luftkudde mellan näst sista och sista rullen samt en utfyllnad mellan sista rullen och lastbärarens bakända. I en container ska fixering göras mot vänstra dörren. Obs, använd aldrig luftkuddar direkt mot dörren.</a:t>
            </a:r>
          </a:p>
          <a:p>
            <a:r>
              <a:rPr lang="sv-SE" sz="4400" dirty="0"/>
              <a:t> </a:t>
            </a:r>
          </a:p>
          <a:p>
            <a:r>
              <a:rPr lang="sv-SE" sz="4400" dirty="0"/>
              <a:t>Ur viktfördelningsskäl kan ett brutet topplager placeras mitt i lastbäraren. Framför och bakom topplagret placeras staplar som fixerar även topplagret. Om alla rullar har samma höjd, höjes rullarna framför och bakom topplagret upp med hjälp av pallar eller reglar.</a:t>
            </a:r>
          </a:p>
          <a:p>
            <a:r>
              <a:rPr lang="sv-SE" sz="4400" dirty="0"/>
              <a:t> </a:t>
            </a:r>
          </a:p>
          <a:p>
            <a:r>
              <a:rPr lang="sv-SE" sz="4400" b="1" i="1" dirty="0"/>
              <a:t>Lastning och säkring av liggande pappersrullar i ett och ett halvt lager i icke väggstarka lastbärare</a:t>
            </a:r>
            <a:endParaRPr lang="sv-SE" sz="4400" dirty="0"/>
          </a:p>
          <a:p>
            <a:r>
              <a:rPr lang="sv-SE" sz="4400" dirty="0"/>
              <a:t>Om rullar på grund av kundkrav måste lastas liggande på lastbärare bör de lastas tvärs. Även liggande rullar måste vanligtvis lastas i mer än ett lager om hela lastbärarens viktkapacitet skall utnyttjas.</a:t>
            </a:r>
          </a:p>
          <a:p>
            <a:r>
              <a:rPr lang="sv-SE" sz="4400" dirty="0"/>
              <a:t> </a:t>
            </a:r>
          </a:p>
          <a:p>
            <a:r>
              <a:rPr lang="sv-SE" sz="4400" dirty="0"/>
              <a:t>Det undre lagret lastas tätt mot framstammen och varje pappersrulle säkras med små klossar för att underlätta hanteringen av varje rulle. De bakersta rullarna skall säkras mot rörelse bakåt med hjälp av väl fastgjorda klossar med höjden minimum halva rullens radie. För järnvägstransport bör klossarnas höjd vara minst 20 cm för en rulle med diameter på över 80 cm.</a:t>
            </a:r>
          </a:p>
          <a:p>
            <a:r>
              <a:rPr lang="sv-SE" sz="4400" dirty="0"/>
              <a:t> </a:t>
            </a:r>
          </a:p>
          <a:p>
            <a:r>
              <a:rPr lang="sv-SE" sz="4400" dirty="0"/>
              <a:t>Rullarna i övre lagret säkras mot rörelse framåt i lastbäraren genom att den främsta rullen i varje rad säkras till rullarna i det undre lagret med hjälp av en vertikal rundtörnssurrning. Säkringen för att förhindrar rullarna att tippa eller rullarna i andra lagret från att glida, dimensioneras enligt allmän lastsäkring.</a:t>
            </a:r>
          </a:p>
          <a:p>
            <a:r>
              <a:rPr lang="sv-SE" sz="4400" dirty="0"/>
              <a:t> </a:t>
            </a:r>
          </a:p>
          <a:p>
            <a:r>
              <a:rPr lang="sv-SE" sz="4400" b="1" i="1" dirty="0"/>
              <a:t>Lastning och säkring av liggande pappersrullar i ett och ett halvt lager i väggstarka lastbärare</a:t>
            </a:r>
            <a:endParaRPr lang="sv-SE" sz="4400" dirty="0"/>
          </a:p>
          <a:p>
            <a:r>
              <a:rPr lang="sv-SE" sz="4400" dirty="0"/>
              <a:t>Vid lastning av liggande pappersrullar i väggstarka lastbärare utnyttjas väggarna för lastsäkringen. Rullarna lastas ut mot sidorna och eventuellt tomrum lämnas i mitten av lastbäraren. Tomrummet fylles ut med exempelvis luftkuddar. Även tompallar eller H-strävor kan användas. Rullarna säkras i längdled på samma sätt som i icke väggstarka lastbärare. </a:t>
            </a:r>
          </a:p>
          <a:p>
            <a:endParaRPr lang="sv-SE" sz="4400" dirty="0"/>
          </a:p>
          <a:p>
            <a:r>
              <a:rPr lang="sv-SE" sz="4400" b="1" i="1" dirty="0"/>
              <a:t>Lastning och säkring av </a:t>
            </a:r>
            <a:r>
              <a:rPr lang="sv-SE" sz="4400" b="1" i="1" dirty="0" err="1"/>
              <a:t>arkat</a:t>
            </a:r>
            <a:r>
              <a:rPr lang="sv-SE" sz="4400" b="1" i="1" dirty="0"/>
              <a:t> papper på pall lastat i ett och ett halvt lager i icke väggstarka lastbärare</a:t>
            </a:r>
            <a:endParaRPr lang="sv-SE" sz="4400" dirty="0"/>
          </a:p>
          <a:p>
            <a:r>
              <a:rPr lang="sv-SE" sz="4400" dirty="0"/>
              <a:t>För att minska risken för tippning i sidled lastas </a:t>
            </a:r>
            <a:r>
              <a:rPr lang="sv-SE" sz="4400" dirty="0" err="1"/>
              <a:t>arkpallarna</a:t>
            </a:r>
            <a:r>
              <a:rPr lang="sv-SE" sz="4400" dirty="0"/>
              <a:t> företrädesvis med sin bredaste sida tvärs lastbäraren. Om lastbäraren skall fyllas på till sin vikt med </a:t>
            </a:r>
            <a:r>
              <a:rPr lang="sv-SE" sz="4400" dirty="0" err="1"/>
              <a:t>arkat</a:t>
            </a:r>
            <a:r>
              <a:rPr lang="sv-SE" sz="4400" dirty="0"/>
              <a:t> papper blir det för de flesta palldimensioner nödvändigt att ställa ett visst antal pallar i ett andra lager.</a:t>
            </a:r>
          </a:p>
          <a:p>
            <a:r>
              <a:rPr lang="sv-SE" sz="4400" dirty="0"/>
              <a:t>Pallarna i bottenlagret lastas tätt mot framstammen för att förhindra att understa lagret rör sig framåt i lastbäraren. Rörelse bakåt förhindras genom att eventuellt utrymme mellan pallar och </a:t>
            </a:r>
            <a:r>
              <a:rPr lang="sv-SE" sz="4400" dirty="0" err="1"/>
              <a:t>bakläm</a:t>
            </a:r>
            <a:r>
              <a:rPr lang="sv-SE" sz="4400" dirty="0"/>
              <a:t> fylls ut med t.ex. tompallar.</a:t>
            </a:r>
          </a:p>
          <a:p>
            <a:r>
              <a:rPr lang="sv-SE" sz="4400" dirty="0"/>
              <a:t> </a:t>
            </a:r>
          </a:p>
          <a:p>
            <a:r>
              <a:rPr lang="sv-SE" sz="4400" dirty="0"/>
              <a:t>Om pallarna inte lastas tätt mellan sidolämmarna måste de förhindras att glida och tippa i sidled genom förstängning och/eller surrning enligt de allmänna lastsäkringsprinciperna.</a:t>
            </a:r>
          </a:p>
          <a:p>
            <a:r>
              <a:rPr lang="sv-SE" sz="4400" dirty="0"/>
              <a:t> </a:t>
            </a:r>
          </a:p>
          <a:p>
            <a:r>
              <a:rPr lang="sv-SE" sz="4400" dirty="0"/>
              <a:t>Om </a:t>
            </a:r>
            <a:r>
              <a:rPr lang="sv-SE" sz="4400" dirty="0" err="1"/>
              <a:t>viktsfördelningen</a:t>
            </a:r>
            <a:r>
              <a:rPr lang="sv-SE" sz="4400" dirty="0"/>
              <a:t> i lastbäraren medger placeras även pallarna i andra lagret mot framstammen. Om de måste placeras mer mitt i lastbäraren, kan de förhindras att röra sig framåt i lastbäraren med hjälp av en grimma. För att skona godset bör en grimma som lägges över en pall användas. Som alternativ till grimma kan en kraftig skiva ställas in mellan pallarna i det nedre lagret som förskjutningsskydd. Skivan måste sträcka sig tillräckligt högt upp för att ge gott stöd åt pallarna i topplagret. Om lastbäraren skall skickas på järnväg erfordras även kraftig förstängning som förhindrar att topplagret rör sig bakåt. Pallarna i topplagret förhindras att röra sig i sidled enligt de allmänna lastsäkringsprinciperna.</a:t>
            </a:r>
          </a:p>
          <a:p>
            <a:r>
              <a:rPr lang="sv-SE" sz="4400" dirty="0"/>
              <a:t> </a:t>
            </a:r>
          </a:p>
          <a:p>
            <a:r>
              <a:rPr lang="en-GB" sz="4400" dirty="0"/>
              <a:t> </a:t>
            </a:r>
            <a:endParaRPr lang="sv-SE" sz="4400" dirty="0"/>
          </a:p>
          <a:p>
            <a:r>
              <a:rPr lang="sv-SE" sz="4400" b="1" dirty="0"/>
              <a:t>Lastning och säkring av </a:t>
            </a:r>
            <a:r>
              <a:rPr lang="sv-SE" sz="4400" b="1" dirty="0" err="1"/>
              <a:t>arkat</a:t>
            </a:r>
            <a:r>
              <a:rPr lang="sv-SE" sz="4400" b="1" dirty="0"/>
              <a:t> papper på pall i ett och ett halvt lager i väggstarka lastbärare</a:t>
            </a:r>
            <a:endParaRPr lang="sv-SE" sz="4400" dirty="0"/>
          </a:p>
          <a:p>
            <a:r>
              <a:rPr lang="sv-SE" sz="4400" dirty="0"/>
              <a:t>Liksom vid pappersrullar utnyttjas de starka väggarna för att säkra godset mot att röra sig i sidled. Pallarna lastas tätt mot väggarna och eventuellt tomrum lämnas i mitten. Om pallarna inte är kvadratiska måste tomrummet lämnas ömsom på höger ömsom på vänster sida för att få tyngdpunkten mitt i lastbäraren i sidled. Tomrummet fylles ut med luftkuddar, tompallar eller H-strävor. Användes luftkuddar kan masonitskivor eller wellpapp behövas som skydd mot vassa kanter.</a:t>
            </a:r>
          </a:p>
          <a:p>
            <a:r>
              <a:rPr lang="sv-SE" sz="4400" dirty="0"/>
              <a:t> </a:t>
            </a:r>
          </a:p>
          <a:p>
            <a:r>
              <a:rPr lang="sv-SE" sz="4400" dirty="0"/>
              <a:t>Bottenlagret lastas tätt mot den innersta gaveln och eventuellt tomrum stämplas av vid dörrarna. Pallarna i topplagret kan förhindras att rörs sig framåt och bakåt med hjälp av kraftiga skivor och vertikala rundtörnssurrningar. Vid järnvägstransport är </a:t>
            </a:r>
            <a:r>
              <a:rPr lang="sv-SE" sz="4400" dirty="0" err="1"/>
              <a:t>förstängningen</a:t>
            </a:r>
            <a:r>
              <a:rPr lang="sv-SE" sz="4400" dirty="0"/>
              <a:t> bakåt lika viktig som </a:t>
            </a:r>
            <a:r>
              <a:rPr lang="sv-SE" sz="4400" dirty="0" err="1"/>
              <a:t>förstängningen</a:t>
            </a:r>
            <a:r>
              <a:rPr lang="sv-SE" sz="4400" dirty="0"/>
              <a:t> framåt i lastbäraren.</a:t>
            </a: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33</a:t>
            </a:fld>
            <a:endParaRPr lang="en-US"/>
          </a:p>
        </p:txBody>
      </p:sp>
    </p:spTree>
    <p:extLst>
      <p:ext uri="{BB962C8B-B14F-4D97-AF65-F5344CB8AC3E}">
        <p14:creationId xmlns:p14="http://schemas.microsoft.com/office/powerpoint/2010/main" val="2453239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b="1" dirty="0"/>
              <a:t>Lastsäkring för Sjötransport</a:t>
            </a:r>
          </a:p>
          <a:p>
            <a:pPr>
              <a:spcBef>
                <a:spcPct val="0"/>
              </a:spcBef>
            </a:pPr>
            <a:endParaRPr lang="en-US" dirty="0"/>
          </a:p>
          <a:p>
            <a:pPr>
              <a:spcBef>
                <a:spcPct val="0"/>
              </a:spcBef>
            </a:pPr>
            <a:r>
              <a:rPr lang="sv-SE" b="1" dirty="0"/>
              <a:t>Konsekvenser av dålig lastsäkring</a:t>
            </a:r>
          </a:p>
          <a:p>
            <a:pPr>
              <a:spcBef>
                <a:spcPct val="0"/>
              </a:spcBef>
            </a:pPr>
            <a:endParaRPr lang="en-US" b="1" dirty="0"/>
          </a:p>
          <a:p>
            <a:pPr marL="171484" indent="-171484">
              <a:buFont typeface="Arial" pitchFamily="34" charset="0"/>
              <a:buChar char="•"/>
            </a:pPr>
            <a:r>
              <a:rPr lang="sv-SE" dirty="0"/>
              <a:t>Dåligt rykte</a:t>
            </a:r>
          </a:p>
          <a:p>
            <a:pPr marL="171484" indent="-171484">
              <a:buFont typeface="Arial" pitchFamily="34" charset="0"/>
              <a:buChar char="•"/>
            </a:pPr>
            <a:r>
              <a:rPr lang="sv-SE" dirty="0"/>
              <a:t>Ekonomiska konsekvenser</a:t>
            </a:r>
          </a:p>
          <a:p>
            <a:pPr marL="171484" indent="-171484">
              <a:buFont typeface="Arial" pitchFamily="34" charset="0"/>
              <a:buChar char="•"/>
            </a:pPr>
            <a:r>
              <a:rPr lang="sv-SE" dirty="0"/>
              <a:t>Skador på last och fartyg</a:t>
            </a:r>
          </a:p>
          <a:p>
            <a:pPr marL="171484" indent="-171484">
              <a:buFont typeface="Arial" pitchFamily="34" charset="0"/>
              <a:buChar char="•"/>
            </a:pPr>
            <a:r>
              <a:rPr lang="sv-SE" dirty="0"/>
              <a:t>Miljöförstöring</a:t>
            </a:r>
          </a:p>
          <a:p>
            <a:pPr marL="171484" indent="-171484">
              <a:buFont typeface="Arial" pitchFamily="34" charset="0"/>
              <a:buChar char="•"/>
            </a:pPr>
            <a:r>
              <a:rPr lang="sv-SE" dirty="0"/>
              <a:t>Förlust av fartyg</a:t>
            </a:r>
          </a:p>
          <a:p>
            <a:pPr marL="171484" indent="-171484">
              <a:buFont typeface="Arial" pitchFamily="34" charset="0"/>
              <a:buChar char="•"/>
            </a:pPr>
            <a:r>
              <a:rPr lang="sv-SE" dirty="0"/>
              <a:t>Dödsfall</a:t>
            </a: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4</a:t>
            </a:fld>
            <a:endParaRPr lang="en-US"/>
          </a:p>
        </p:txBody>
      </p:sp>
    </p:spTree>
    <p:extLst>
      <p:ext uri="{BB962C8B-B14F-4D97-AF65-F5344CB8AC3E}">
        <p14:creationId xmlns:p14="http://schemas.microsoft.com/office/powerpoint/2010/main" val="2764504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sv-SE" b="1" dirty="0" smtClean="0"/>
              <a:t>Lastsäkring för Sjötransport</a:t>
            </a:r>
          </a:p>
          <a:p>
            <a:pPr eaLnBrk="1" hangingPunct="1">
              <a:spcBef>
                <a:spcPct val="0"/>
              </a:spcBef>
            </a:pPr>
            <a:endParaRPr lang="en-US" dirty="0" smtClean="0"/>
          </a:p>
          <a:p>
            <a:pPr eaLnBrk="1" hangingPunct="1">
              <a:spcBef>
                <a:spcPct val="0"/>
              </a:spcBef>
            </a:pPr>
            <a:r>
              <a:rPr lang="sv-SE" b="1" dirty="0"/>
              <a:t>Konsekvenser av dålig lastsäkring</a:t>
            </a:r>
          </a:p>
          <a:p>
            <a:pPr eaLnBrk="1" hangingPunct="1">
              <a:spcBef>
                <a:spcPct val="0"/>
              </a:spcBef>
            </a:pPr>
            <a:endParaRPr lang="en-US" b="1" dirty="0"/>
          </a:p>
          <a:p>
            <a:pPr marL="630238" indent="-273050">
              <a:lnSpc>
                <a:spcPct val="80000"/>
              </a:lnSpc>
              <a:buFont typeface="Arial" charset="0"/>
              <a:buChar char="•"/>
            </a:pPr>
            <a:r>
              <a:rPr lang="sv-SE" sz="1200" dirty="0" smtClean="0"/>
              <a:t>Personskador eller dödsfall</a:t>
            </a:r>
          </a:p>
          <a:p>
            <a:pPr marL="630238" indent="-273050">
              <a:lnSpc>
                <a:spcPct val="80000"/>
              </a:lnSpc>
              <a:buFont typeface="Arial" charset="0"/>
              <a:buChar char="•"/>
            </a:pPr>
            <a:r>
              <a:rPr lang="sv-SE" sz="1200" dirty="0" smtClean="0"/>
              <a:t>Skador på last och fartyg</a:t>
            </a:r>
          </a:p>
          <a:p>
            <a:pPr marL="630238" indent="-273050">
              <a:lnSpc>
                <a:spcPct val="80000"/>
              </a:lnSpc>
              <a:buFont typeface="Arial" charset="0"/>
              <a:buChar char="•"/>
            </a:pPr>
            <a:r>
              <a:rPr lang="sv-SE" sz="1200" dirty="0" smtClean="0"/>
              <a:t>Förlust av lastbärare</a:t>
            </a:r>
          </a:p>
          <a:p>
            <a:pPr marL="630238" indent="-273050">
              <a:lnSpc>
                <a:spcPct val="80000"/>
              </a:lnSpc>
              <a:buFont typeface="Arial" charset="0"/>
              <a:buChar char="•"/>
            </a:pPr>
            <a:r>
              <a:rPr lang="sv-SE" sz="1200" dirty="0" smtClean="0"/>
              <a:t>Skador på miljön</a:t>
            </a:r>
          </a:p>
          <a:p>
            <a:pPr marL="630238" indent="-273050">
              <a:lnSpc>
                <a:spcPct val="80000"/>
              </a:lnSpc>
              <a:buFont typeface="Arial" charset="0"/>
              <a:buChar char="•"/>
            </a:pPr>
            <a:r>
              <a:rPr lang="sv-SE" sz="1200" dirty="0" smtClean="0"/>
              <a:t>Ekonomiska konsekvenser</a:t>
            </a:r>
          </a:p>
          <a:p>
            <a:pPr marL="630238" indent="-273050">
              <a:lnSpc>
                <a:spcPct val="80000"/>
              </a:lnSpc>
              <a:buFont typeface="Arial" charset="0"/>
              <a:buChar char="•"/>
            </a:pPr>
            <a:r>
              <a:rPr lang="sv-SE" sz="1200" dirty="0" smtClean="0"/>
              <a:t>Dåligt rykte</a:t>
            </a:r>
          </a:p>
          <a:p>
            <a:pPr eaLnBrk="1" hangingPunct="1">
              <a:spcBef>
                <a:spcPct val="0"/>
              </a:spcBef>
            </a:pPr>
            <a:endParaRPr lang="en-US" b="1" dirty="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5</a:t>
            </a:fld>
            <a:endParaRPr lang="en-US"/>
          </a:p>
        </p:txBody>
      </p:sp>
    </p:spTree>
    <p:extLst>
      <p:ext uri="{BB962C8B-B14F-4D97-AF65-F5344CB8AC3E}">
        <p14:creationId xmlns:p14="http://schemas.microsoft.com/office/powerpoint/2010/main" val="3562034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spcBef>
                <a:spcPct val="0"/>
              </a:spcBef>
            </a:pPr>
            <a:r>
              <a:rPr lang="sv-SE" b="1" dirty="0" smtClean="0"/>
              <a:t>Lastsäkring för Sjötransport</a:t>
            </a:r>
          </a:p>
          <a:p>
            <a:pPr eaLnBrk="1" hangingPunct="1">
              <a:spcBef>
                <a:spcPct val="0"/>
              </a:spcBef>
            </a:pPr>
            <a:endParaRPr lang="sv-SE" dirty="0" smtClean="0"/>
          </a:p>
          <a:p>
            <a:pPr eaLnBrk="1" hangingPunct="1">
              <a:spcBef>
                <a:spcPct val="0"/>
              </a:spcBef>
            </a:pPr>
            <a:r>
              <a:rPr lang="sv-SE" b="1" dirty="0"/>
              <a:t>Olika typer av lastbärare</a:t>
            </a:r>
          </a:p>
          <a:p>
            <a:pPr eaLnBrk="1" hangingPunct="1">
              <a:spcBef>
                <a:spcPct val="0"/>
              </a:spcBef>
            </a:pPr>
            <a:endParaRPr lang="sv-SE" b="1" dirty="0"/>
          </a:p>
          <a:p>
            <a:pPr eaLnBrk="1" hangingPunct="1">
              <a:lnSpc>
                <a:spcPct val="80000"/>
              </a:lnSpc>
            </a:pPr>
            <a:r>
              <a:rPr lang="sv-SE" i="1" dirty="0"/>
              <a:t>Olika typer av lastbärare</a:t>
            </a:r>
          </a:p>
          <a:p>
            <a:pPr eaLnBrk="1" hangingPunct="1">
              <a:lnSpc>
                <a:spcPct val="80000"/>
              </a:lnSpc>
            </a:pPr>
            <a:endParaRPr lang="sv-SE" i="1" dirty="0"/>
          </a:p>
          <a:p>
            <a:pPr eaLnBrk="1" hangingPunct="1"/>
            <a:r>
              <a:rPr lang="sv-SE" i="1" dirty="0" smtClean="0">
                <a:solidFill>
                  <a:srgbClr val="000000"/>
                </a:solidFill>
                <a:cs typeface="Arial" charset="0"/>
              </a:rPr>
              <a:t>Fordon</a:t>
            </a:r>
            <a:r>
              <a:rPr lang="sv-SE" i="1" dirty="0">
                <a:solidFill>
                  <a:srgbClr val="000000"/>
                </a:solidFill>
                <a:cs typeface="Arial" charset="0"/>
              </a:rPr>
              <a:t>, </a:t>
            </a:r>
            <a:r>
              <a:rPr lang="sv-SE" i="1" dirty="0" smtClean="0">
                <a:solidFill>
                  <a:srgbClr val="000000"/>
                </a:solidFill>
                <a:cs typeface="Arial" charset="0"/>
              </a:rPr>
              <a:t>trailer</a:t>
            </a:r>
            <a:r>
              <a:rPr lang="sv-SE" i="1" dirty="0">
                <a:solidFill>
                  <a:srgbClr val="000000"/>
                </a:solidFill>
                <a:cs typeface="Arial" charset="0"/>
              </a:rPr>
              <a:t> och </a:t>
            </a:r>
            <a:r>
              <a:rPr lang="sv-SE" i="1" dirty="0" smtClean="0">
                <a:solidFill>
                  <a:srgbClr val="000000"/>
                </a:solidFill>
                <a:cs typeface="Arial" charset="0"/>
              </a:rPr>
              <a:t>släp</a:t>
            </a:r>
            <a:endParaRPr lang="sv-SE" i="1" dirty="0">
              <a:solidFill>
                <a:srgbClr val="000000"/>
              </a:solidFill>
              <a:cs typeface="Arial" charset="0"/>
            </a:endParaRPr>
          </a:p>
          <a:p>
            <a:r>
              <a:rPr lang="sv-SE" dirty="0"/>
              <a:t>I första hand för vägtransport men kan även användas vid kombitransport på järnväg och sjötransport (ej för oceantransporter). Påbyggnaden har stor betydelse för det önskade säkerhetsarrangemanget.</a:t>
            </a:r>
          </a:p>
          <a:p>
            <a:pPr eaLnBrk="1" hangingPunct="1"/>
            <a:endParaRPr lang="sv-SE" dirty="0">
              <a:solidFill>
                <a:srgbClr val="000000"/>
              </a:solidFill>
              <a:cs typeface="Arial" charset="0"/>
            </a:endParaRPr>
          </a:p>
          <a:p>
            <a:pPr eaLnBrk="1" hangingPunct="1"/>
            <a:r>
              <a:rPr lang="sv-SE" dirty="0">
                <a:solidFill>
                  <a:srgbClr val="000000"/>
                </a:solidFill>
                <a:cs typeface="Arial" charset="0"/>
              </a:rPr>
              <a:t>Container och flak</a:t>
            </a:r>
          </a:p>
          <a:p>
            <a:pPr eaLnBrk="1" hangingPunct="1"/>
            <a:r>
              <a:rPr lang="sv-SE" dirty="0">
                <a:solidFill>
                  <a:srgbClr val="000000"/>
                </a:solidFill>
                <a:cs typeface="Arial" charset="0"/>
              </a:rPr>
              <a:t>I första hand för sjötransport men är också vanligt vid väg- och järnvägstransport. Den ISO standardiserade containern är byggd för att klara av trycket som lasten kan utsätta containerväggarna för under transport.</a:t>
            </a:r>
          </a:p>
          <a:p>
            <a:pPr eaLnBrk="1" hangingPunct="1"/>
            <a:r>
              <a:rPr lang="sv-SE" dirty="0">
                <a:solidFill>
                  <a:srgbClr val="000000"/>
                </a:solidFill>
                <a:cs typeface="Arial" charset="0"/>
              </a:rPr>
              <a:t>  </a:t>
            </a:r>
          </a:p>
          <a:p>
            <a:pPr eaLnBrk="1" hangingPunct="1">
              <a:lnSpc>
                <a:spcPct val="80000"/>
              </a:lnSpc>
            </a:pPr>
            <a:endParaRPr lang="sv-SE" i="1" dirty="0"/>
          </a:p>
          <a:p>
            <a:pPr eaLnBrk="1" hangingPunct="1">
              <a:lnSpc>
                <a:spcPct val="80000"/>
              </a:lnSpc>
            </a:pPr>
            <a:r>
              <a:rPr lang="sv-SE" i="1" dirty="0" smtClean="0"/>
              <a:t>Vanligt gods</a:t>
            </a:r>
            <a:endParaRPr lang="sv-SE" i="1" dirty="0"/>
          </a:p>
          <a:p>
            <a:pPr eaLnBrk="1" hangingPunct="1">
              <a:lnSpc>
                <a:spcPct val="80000"/>
              </a:lnSpc>
            </a:pPr>
            <a:endParaRPr lang="sv-SE" i="1" dirty="0"/>
          </a:p>
          <a:p>
            <a:pPr marL="171484" indent="-171484">
              <a:buFont typeface="Arial" pitchFamily="34" charset="0"/>
              <a:buChar char="•"/>
            </a:pPr>
            <a:r>
              <a:rPr lang="sv-SE" dirty="0"/>
              <a:t>Allmänt gods: kemikalier, elektronik, livsmedel etc.</a:t>
            </a:r>
          </a:p>
          <a:p>
            <a:pPr marL="171484" indent="-171484">
              <a:buFont typeface="Arial" pitchFamily="34" charset="0"/>
              <a:buChar char="•"/>
            </a:pPr>
            <a:r>
              <a:rPr lang="sv-SE" dirty="0"/>
              <a:t>Massa och papper: pappersrullar, papperspallar, massabalar</a:t>
            </a:r>
          </a:p>
          <a:p>
            <a:pPr marL="171484" indent="-171484">
              <a:buFont typeface="Arial" pitchFamily="34" charset="0"/>
              <a:buChar char="•"/>
            </a:pPr>
            <a:r>
              <a:rPr lang="sv-SE" dirty="0"/>
              <a:t>Stålprodukter: stålbalkar, stålplattor, stålcylindrar, stålrör etc.</a:t>
            </a:r>
          </a:p>
          <a:p>
            <a:pPr marL="171484" indent="-171484">
              <a:buFont typeface="Arial" pitchFamily="34" charset="0"/>
              <a:buChar char="•"/>
            </a:pPr>
            <a:r>
              <a:rPr lang="sv-SE" dirty="0"/>
              <a:t>Maskiner: kantpressar, slipmaskiner etc.</a:t>
            </a:r>
          </a:p>
          <a:p>
            <a:pPr marL="171484" indent="-171484">
              <a:buFont typeface="Arial" pitchFamily="34" charset="0"/>
              <a:buChar char="•"/>
            </a:pPr>
            <a:r>
              <a:rPr lang="sv-SE" dirty="0"/>
              <a:t>Fordon: bilar, lastbilar, byggnadsutrustning etc. </a:t>
            </a:r>
          </a:p>
          <a:p>
            <a:pPr marL="171484" indent="-171484">
              <a:buFont typeface="Arial" pitchFamily="34" charset="0"/>
              <a:buChar char="•"/>
            </a:pPr>
            <a:r>
              <a:rPr lang="sv-SE" dirty="0"/>
              <a:t>Projektlast: kranar, gaffeltruckar, vindkraftverk, bergborrar </a:t>
            </a:r>
            <a:r>
              <a:rPr lang="sv-SE" dirty="0" err="1"/>
              <a:t>etc</a:t>
            </a:r>
            <a:endParaRPr lang="sv-SE" dirty="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6</a:t>
            </a:fld>
            <a:endParaRPr lang="en-US"/>
          </a:p>
        </p:txBody>
      </p:sp>
    </p:spTree>
    <p:extLst>
      <p:ext uri="{BB962C8B-B14F-4D97-AF65-F5344CB8AC3E}">
        <p14:creationId xmlns:p14="http://schemas.microsoft.com/office/powerpoint/2010/main" val="2554655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sv-SE" b="1" dirty="0" smtClean="0"/>
              <a:t>Lastsäkring för sjötransport</a:t>
            </a:r>
          </a:p>
          <a:p>
            <a:pPr eaLnBrk="1" hangingPunct="1">
              <a:spcBef>
                <a:spcPct val="0"/>
              </a:spcBef>
            </a:pPr>
            <a:endParaRPr lang="sv-SE" dirty="0" smtClean="0"/>
          </a:p>
          <a:p>
            <a:pPr eaLnBrk="1" hangingPunct="1">
              <a:spcBef>
                <a:spcPct val="0"/>
              </a:spcBef>
            </a:pPr>
            <a:r>
              <a:rPr lang="sv-SE" sz="1400" b="1" dirty="0"/>
              <a:t>Lastbärare – Fordon/Trailers</a:t>
            </a:r>
          </a:p>
          <a:p>
            <a:pPr eaLnBrk="1" hangingPunct="1"/>
            <a:endParaRPr lang="sv-SE" dirty="0" smtClean="0">
              <a:cs typeface="Arial" charset="0"/>
            </a:endParaRPr>
          </a:p>
          <a:p>
            <a:r>
              <a:rPr lang="sv-SE" dirty="0"/>
              <a:t>Olika typer av påbyggnader är mer eller mindre lämpliga för lastsäkring för sjötransport. Framstammen är vanligtvis tillräckligt kraftig för att kunna användas till förstängning. Vissa länder har krav på styrka på framstammen och i enstaka länder krävs det att fordonets chaufför har ett intyg som visar styrkan på framstammen. Kraven på styrkan på påbyggnaden och surrningspunkter finns i standarden EN 283 (växelflak), EN 12642 L (fordon) och EN 12640 eller XL</a:t>
            </a:r>
            <a:r>
              <a:rPr lang="sv-SE" dirty="0" smtClean="0"/>
              <a:t>.</a:t>
            </a:r>
          </a:p>
          <a:p>
            <a:endParaRPr lang="sv-SE" dirty="0"/>
          </a:p>
          <a:p>
            <a:r>
              <a:rPr lang="sv-SE" i="1" dirty="0"/>
              <a:t>Öppet flak</a:t>
            </a:r>
          </a:p>
          <a:p>
            <a:r>
              <a:rPr lang="sv-SE" dirty="0"/>
              <a:t>Om framstammen är tillräckligt kraftig kan den användas till förstängning. Lastsäkringen kan sedan kompletteras med blockering med t.ex. spånplattor, reglar och stag eller surrningar</a:t>
            </a:r>
            <a:r>
              <a:rPr lang="sv-SE" dirty="0" smtClean="0"/>
              <a:t>.</a:t>
            </a:r>
          </a:p>
          <a:p>
            <a:endParaRPr lang="sv-SE" i="1" dirty="0"/>
          </a:p>
          <a:p>
            <a:r>
              <a:rPr lang="sv-SE" i="1" dirty="0" smtClean="0"/>
              <a:t>Kapelltrailer</a:t>
            </a:r>
            <a:endParaRPr lang="sv-SE" i="1" dirty="0"/>
          </a:p>
          <a:p>
            <a:r>
              <a:rPr lang="sv-SE" dirty="0"/>
              <a:t>Kraven på framstammen är desamma för kapelltrailer som för ett öppet flak. </a:t>
            </a:r>
            <a:r>
              <a:rPr lang="sv-SE" dirty="0" smtClean="0"/>
              <a:t>Sidoväggarna på påbyggnaden kan endast användas som förstängning om de är dimensionerad för att klara lastvikten, se standard EN 12642 L eller XL (eller EN 283). Last som förstängs av sidoväggarna på påbyggnaden </a:t>
            </a:r>
            <a:r>
              <a:rPr lang="sv-SE" dirty="0"/>
              <a:t> har en viktgräns som är dimensionerad av påbyggnaden.</a:t>
            </a:r>
          </a:p>
          <a:p>
            <a:endParaRPr lang="sv-SE" i="1" dirty="0"/>
          </a:p>
          <a:p>
            <a:r>
              <a:rPr lang="sv-SE" i="1" dirty="0"/>
              <a:t>Skåptrailer (med eller utan sidodörrar)</a:t>
            </a:r>
            <a:endParaRPr lang="sv-SE" dirty="0"/>
          </a:p>
          <a:p>
            <a:r>
              <a:rPr lang="sv-SE" dirty="0"/>
              <a:t>Kraven på framstammen är de samma för en skåptrailer med eller utan sidodörrar. Sidoväggarna kan vanligtvis användas  för att förstänga godset om de är dimensionerad för godset, se standarden EN 12642 L eller XL (eller EN 283).</a:t>
            </a:r>
          </a:p>
          <a:p>
            <a:endParaRPr lang="sv-SE" i="1" dirty="0"/>
          </a:p>
          <a:p>
            <a:r>
              <a:rPr lang="sv-SE" i="1" dirty="0" smtClean="0"/>
              <a:t>Gardintrailer</a:t>
            </a:r>
            <a:endParaRPr lang="sv-SE" dirty="0"/>
          </a:p>
          <a:p>
            <a:r>
              <a:rPr lang="sv-SE" dirty="0"/>
              <a:t>Gardintrailer är vanligt förekommande påbyggnader då dessa är enkla att lasta både från sidan och uppifrån.  Gardintrailern väger mindre jämfört med skåptrailer och kapelltrailer vilket innebär högre viktkapacitet och lägre tillverkningskostnad.</a:t>
            </a:r>
          </a:p>
          <a:p>
            <a:r>
              <a:rPr lang="sv-SE" dirty="0"/>
              <a:t>Nackdelen med gardintrailern är att väggarna inte har någon lastsäkrande förmåga och kan därför inte användas till att förstänga gods med, om de inte speciellt är konstruerade för detta. </a:t>
            </a:r>
          </a:p>
          <a:p>
            <a:r>
              <a:rPr lang="sv-SE" dirty="0"/>
              <a:t>I den utökade versionen av standarden EN 12642 nivå XL finns samma krav på styrkan på påbyggnaderna skåptrailer, kapelltrailer och gardintrailer.</a:t>
            </a: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7</a:t>
            </a:fld>
            <a:endParaRPr lang="en-US"/>
          </a:p>
        </p:txBody>
      </p:sp>
    </p:spTree>
    <p:extLst>
      <p:ext uri="{BB962C8B-B14F-4D97-AF65-F5344CB8AC3E}">
        <p14:creationId xmlns:p14="http://schemas.microsoft.com/office/powerpoint/2010/main" val="2210825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62688" y="4676782"/>
            <a:ext cx="5439410" cy="5253031"/>
          </a:xfrm>
          <a:noFill/>
        </p:spPr>
        <p:txBody>
          <a:bodyPr wrap="square" numCol="1" anchor="t" anchorCtr="0" compatLnSpc="1">
            <a:prstTxWarp prst="textNoShape">
              <a:avLst/>
            </a:prstTxWarp>
            <a:normAutofit fontScale="92500" lnSpcReduction="20000"/>
          </a:bodyPr>
          <a:lstStyle/>
          <a:p>
            <a:pPr>
              <a:spcBef>
                <a:spcPct val="0"/>
              </a:spcBef>
            </a:pPr>
            <a:r>
              <a:rPr lang="sv-SE" b="1" dirty="0" smtClean="0"/>
              <a:t>Lastsäkring för sjötransport</a:t>
            </a:r>
          </a:p>
          <a:p>
            <a:pPr>
              <a:spcBef>
                <a:spcPct val="0"/>
              </a:spcBef>
            </a:pPr>
            <a:endParaRPr lang="sv-SE" dirty="0" smtClean="0"/>
          </a:p>
          <a:p>
            <a:pPr>
              <a:spcBef>
                <a:spcPct val="0"/>
              </a:spcBef>
            </a:pPr>
            <a:r>
              <a:rPr lang="sv-SE" sz="1400" b="1" dirty="0"/>
              <a:t>Lastbärare – Fordon/Trailers</a:t>
            </a:r>
          </a:p>
          <a:p>
            <a:endParaRPr lang="sv-SE" dirty="0" smtClean="0">
              <a:cs typeface="Arial" charset="0"/>
            </a:endParaRPr>
          </a:p>
          <a:p>
            <a:r>
              <a:rPr lang="sv-SE" dirty="0" smtClean="0">
                <a:cs typeface="Arial" charset="0"/>
              </a:rPr>
              <a:t>Olika typer av påbyggnader är mer eller mindre lämpliga för lastsäkring för sjötransport. Framstammen är vanligtvis tillräckligt kraftig för att kunna användas till blockering. Vissa länder har krav på styrka på framstammen och i enstaka länder krävs det att fordonets chaufför har ett intyg som visar styrkan på framstammen. Kraven på styrkan på påbyggnaden och surrningspunkter finns i standarden EN 283 (växelflak</a:t>
            </a:r>
            <a:r>
              <a:rPr lang="sv-SE" dirty="0" smtClean="0"/>
              <a:t>), EN 12642 L (fordon) och EN 12640 eller XL.</a:t>
            </a:r>
            <a:endParaRPr lang="sv-SE" dirty="0" smtClean="0">
              <a:cs typeface="Arial" charset="0"/>
            </a:endParaRPr>
          </a:p>
          <a:p>
            <a:endParaRPr lang="sv-SE" dirty="0" smtClean="0"/>
          </a:p>
          <a:p>
            <a:r>
              <a:rPr lang="sv-SE" i="1" dirty="0" smtClean="0"/>
              <a:t>Öppet flak</a:t>
            </a:r>
          </a:p>
          <a:p>
            <a:r>
              <a:rPr lang="sv-SE" dirty="0" smtClean="0"/>
              <a:t>Om framstammen är tillräckligt kraftig kan den användas till blockering. Lastsäkringen kan sedan kompletteras med blockering med t.ex. spånplattor, reglar och stag eller surrningar.</a:t>
            </a:r>
          </a:p>
          <a:p>
            <a:endParaRPr lang="sv-SE" i="1" dirty="0" smtClean="0"/>
          </a:p>
          <a:p>
            <a:r>
              <a:rPr lang="sv-SE" i="1" dirty="0" smtClean="0"/>
              <a:t>Kapelltrailer</a:t>
            </a:r>
          </a:p>
          <a:p>
            <a:r>
              <a:rPr lang="sv-SE" dirty="0" smtClean="0"/>
              <a:t>Kraven på framstammen är desamma för kapelltrailer som för ett öppet flak. Sidoväggarna på påbyggnaden kan endast användas som förstängning om de är dimensionerad för att klara lastvikten, se standard EN 12642 L eller XL (eller EN 283). Last som förstängs av sidoväggarna på påbyggnaden  har en viktgräns som är dimensionerad av påbyggnaden.</a:t>
            </a:r>
          </a:p>
          <a:p>
            <a:endParaRPr lang="sv-SE" i="1" dirty="0" smtClean="0"/>
          </a:p>
          <a:p>
            <a:r>
              <a:rPr lang="sv-SE" i="1" dirty="0" smtClean="0"/>
              <a:t>Skåptrailer (med eller utan sidodörrar)</a:t>
            </a:r>
            <a:endParaRPr lang="sv-SE" dirty="0" smtClean="0"/>
          </a:p>
          <a:p>
            <a:r>
              <a:rPr lang="sv-SE" dirty="0" smtClean="0"/>
              <a:t>Kraven på framstammen är de samma för en skåptrailer med eller utan sidodörrar. Sidoväggarna kan vanligtvis användas  för att förstänga godset om de är dimensionerad för godset, se standarden EN 12642 L eller XL (eller EN 283).</a:t>
            </a:r>
          </a:p>
          <a:p>
            <a:endParaRPr lang="sv-SE" i="1" dirty="0" smtClean="0"/>
          </a:p>
          <a:p>
            <a:r>
              <a:rPr lang="sv-SE" i="1" dirty="0" smtClean="0"/>
              <a:t>Gardintrailer</a:t>
            </a:r>
            <a:endParaRPr lang="sv-SE" dirty="0" smtClean="0"/>
          </a:p>
          <a:p>
            <a:r>
              <a:rPr lang="sv-SE" dirty="0" smtClean="0"/>
              <a:t>Gardintrailer är vanligt förekommande påbyggnader då dessa är enkla att last både från sidan och uppifrån.  Gardintrailern väger mindre jämfört med skåptrailer och kapelltrailer vilket innebär högre viktkapacitet och lägre tillverkningskostnad.</a:t>
            </a:r>
          </a:p>
          <a:p>
            <a:r>
              <a:rPr lang="sv-SE" dirty="0" smtClean="0"/>
              <a:t>Nackdelen med gardintrailern är att väggarna inte har någon lastsäkrande förmåga och kan därför inte användas till att förstänga gods med, om de inte speciellt är konstruerade för detta. </a:t>
            </a:r>
          </a:p>
          <a:p>
            <a:r>
              <a:rPr lang="sv-SE" dirty="0" smtClean="0"/>
              <a:t>I den utökade versionen av standarden EN 12642 nivå XL finns samma krav på styrkan på påbyggnaderna skåptrailer, kapelltrailer och gardintrailer.</a:t>
            </a:r>
            <a:endParaRPr lang="sv-SE" dirty="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8</a:t>
            </a:fld>
            <a:endParaRPr lang="en-US"/>
          </a:p>
        </p:txBody>
      </p:sp>
    </p:spTree>
    <p:extLst>
      <p:ext uri="{BB962C8B-B14F-4D97-AF65-F5344CB8AC3E}">
        <p14:creationId xmlns:p14="http://schemas.microsoft.com/office/powerpoint/2010/main" val="3911911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sv-SE" b="1" dirty="0" smtClean="0"/>
              <a:t>Lastsäkring för sjötransport</a:t>
            </a:r>
          </a:p>
          <a:p>
            <a:pPr eaLnBrk="1" hangingPunct="1">
              <a:spcBef>
                <a:spcPct val="0"/>
              </a:spcBef>
            </a:pPr>
            <a:endParaRPr lang="en-US" dirty="0" smtClean="0"/>
          </a:p>
          <a:p>
            <a:pPr eaLnBrk="1" hangingPunct="1">
              <a:spcBef>
                <a:spcPct val="0"/>
              </a:spcBef>
            </a:pPr>
            <a:r>
              <a:rPr lang="en-US" sz="1400" b="1" dirty="0"/>
              <a:t>Lastbärare – Container</a:t>
            </a:r>
          </a:p>
          <a:p>
            <a:pPr eaLnBrk="1" hangingPunct="1"/>
            <a:endParaRPr lang="en-GB" dirty="0" smtClean="0">
              <a:cs typeface="Arial" charset="0"/>
            </a:endParaRPr>
          </a:p>
          <a:p>
            <a:r>
              <a:rPr lang="sv-SE" dirty="0"/>
              <a:t>Om containern är konstruerad efter ISO-standarden 1496-1 kan lasten fördelas jämnt längs med sidorna och gavlarna på containern.</a:t>
            </a:r>
          </a:p>
          <a:p>
            <a:endParaRPr lang="sv-SE" dirty="0" smtClean="0"/>
          </a:p>
          <a:p>
            <a:r>
              <a:rPr lang="sv-SE" dirty="0" smtClean="0"/>
              <a:t>En </a:t>
            </a:r>
            <a:r>
              <a:rPr lang="sv-SE" dirty="0"/>
              <a:t>nackdel med en container är att storleken på en EUR-pall 1200x800 mm inte passar med innermåtten på en ISO container t.ex. så har en 20 ft. container innermåtten 5867x2300 mm. Detta leder till att det vid lastning bildas en mängd outnyttjat utrymme som måste tas om hand vid lastsäkringen.</a:t>
            </a:r>
          </a:p>
          <a:p>
            <a:r>
              <a:rPr lang="sv-SE" dirty="0"/>
              <a:t> </a:t>
            </a:r>
          </a:p>
          <a:p>
            <a:r>
              <a:rPr lang="sv-SE" dirty="0"/>
              <a:t>När surrningar används för att lastsäkra i en container måste man ta med i beräkningen att surrningsfästena i en ISO-container är relativt svaga och att detta bildar en ”svag länk” i lastsäkringen.</a:t>
            </a:r>
          </a:p>
          <a:p>
            <a:r>
              <a:rPr lang="sv-SE" dirty="0"/>
              <a:t> </a:t>
            </a:r>
          </a:p>
          <a:p>
            <a:r>
              <a:rPr lang="sv-SE" dirty="0"/>
              <a:t>Enligt ISO-standarden kan surrningspunkten vara en “svag länk”</a:t>
            </a: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9</a:t>
            </a:fld>
            <a:endParaRPr lang="en-US"/>
          </a:p>
        </p:txBody>
      </p:sp>
    </p:spTree>
    <p:extLst>
      <p:ext uri="{BB962C8B-B14F-4D97-AF65-F5344CB8AC3E}">
        <p14:creationId xmlns:p14="http://schemas.microsoft.com/office/powerpoint/2010/main" val="3213168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sv-SE" smtClean="0"/>
              <a:t>Klicka här för att ändra format</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Vertical Text Placeholder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Rubrik, innehåll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6640" y="274638"/>
            <a:ext cx="8230721" cy="1143000"/>
          </a:xfrm>
          <a:prstGeom prst="rect">
            <a:avLst/>
          </a:prstGeom>
        </p:spPr>
        <p:txBody>
          <a:bodyPr/>
          <a:lstStyle/>
          <a:p>
            <a:r>
              <a:rPr lang="sv-SE" smtClean="0"/>
              <a:t>Klicka här för att ändra format</a:t>
            </a:r>
            <a:endParaRPr lang="en-GB"/>
          </a:p>
        </p:txBody>
      </p:sp>
      <p:sp>
        <p:nvSpPr>
          <p:cNvPr id="3" name="Platshållare för innehåll 2"/>
          <p:cNvSpPr>
            <a:spLocks noGrp="1"/>
          </p:cNvSpPr>
          <p:nvPr>
            <p:ph sz="half" idx="1"/>
          </p:nvPr>
        </p:nvSpPr>
        <p:spPr>
          <a:xfrm>
            <a:off x="456640" y="1600201"/>
            <a:ext cx="4048125" cy="4525963"/>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4" name="Platshållare för innehåll 3"/>
          <p:cNvSpPr>
            <a:spLocks noGrp="1"/>
          </p:cNvSpPr>
          <p:nvPr>
            <p:ph sz="quarter" idx="2"/>
          </p:nvPr>
        </p:nvSpPr>
        <p:spPr>
          <a:xfrm>
            <a:off x="4639236" y="1600200"/>
            <a:ext cx="4048125" cy="2185988"/>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5" name="Platshållare för innehåll 4"/>
          <p:cNvSpPr>
            <a:spLocks noGrp="1"/>
          </p:cNvSpPr>
          <p:nvPr>
            <p:ph sz="quarter" idx="3"/>
          </p:nvPr>
        </p:nvSpPr>
        <p:spPr>
          <a:xfrm>
            <a:off x="4639236" y="3938589"/>
            <a:ext cx="4048125" cy="2187575"/>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Tree>
    <p:extLst>
      <p:ext uri="{BB962C8B-B14F-4D97-AF65-F5344CB8AC3E}">
        <p14:creationId xmlns:p14="http://schemas.microsoft.com/office/powerpoint/2010/main" val="338877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Content Placeholder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sv-SE" smtClean="0"/>
              <a:t>Klicka här för att ändra format</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Date Placeholder 4"/>
          <p:cNvSpPr>
            <a:spLocks noGrp="1"/>
          </p:cNvSpPr>
          <p:nvPr>
            <p:ph type="dt" sz="half" idx="10"/>
          </p:nvPr>
        </p:nvSpPr>
        <p:spPr/>
        <p:txBody>
          <a:bodyPr/>
          <a:lstStyle/>
          <a:p>
            <a:fld id="{582B9435-CF9C-4E34-9BA2-164C300DAEE6}" type="datetimeFigureOut">
              <a:rPr lang="fi-FI" smtClean="0"/>
              <a:t>20.12.2013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Klicka här för att ändra format</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582B9435-CF9C-4E34-9BA2-164C300DAEE6}" type="datetimeFigureOut">
              <a:rPr lang="fi-FI" smtClean="0"/>
              <a:t>20.12.2013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85AE9C53-DC4C-4173-99F4-9DD758E5B679}" type="slidenum">
              <a:rPr lang="fi-FI" smtClean="0"/>
              <a:t>‹#›</a:t>
            </a:fld>
            <a:endParaRPr lang="fi-FI"/>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Date Placeholder 2"/>
          <p:cNvSpPr>
            <a:spLocks noGrp="1"/>
          </p:cNvSpPr>
          <p:nvPr>
            <p:ph type="dt" sz="half" idx="10"/>
          </p:nvPr>
        </p:nvSpPr>
        <p:spPr/>
        <p:txBody>
          <a:bodyPr/>
          <a:lstStyle/>
          <a:p>
            <a:fld id="{582B9435-CF9C-4E34-9BA2-164C300DAEE6}" type="datetimeFigureOut">
              <a:rPr lang="fi-FI" smtClean="0"/>
              <a:t>20.12.2013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B9435-CF9C-4E34-9BA2-164C300DAEE6}" type="datetimeFigureOut">
              <a:rPr lang="fi-FI" smtClean="0"/>
              <a:t>20.12.2013</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sv-SE" smtClean="0"/>
              <a:t>Klicka här för att ändra format</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582B9435-CF9C-4E34-9BA2-164C300DAEE6}" type="datetimeFigureOut">
              <a:rPr lang="fi-FI" smtClean="0"/>
              <a:t>20.12.2013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5AE9C53-DC4C-4173-99F4-9DD758E5B679}" type="slidenum">
              <a:rPr lang="fi-FI" smtClean="0"/>
              <a:t>‹#›</a:t>
            </a:fld>
            <a:endParaRPr lang="fi-FI"/>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sv-SE" smtClean="0"/>
              <a:t>Klicka här för att ändra format</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582B9435-CF9C-4E34-9BA2-164C300DAEE6}" type="datetimeFigureOut">
              <a:rPr lang="fi-FI" smtClean="0"/>
              <a:t>20.12.2013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Text Placeholder 2"/>
          <p:cNvSpPr>
            <a:spLocks noGrp="1"/>
          </p:cNvSpPr>
          <p:nvPr>
            <p:ph type="body" idx="1"/>
          </p:nvPr>
        </p:nvSpPr>
        <p:spPr>
          <a:xfrm>
            <a:off x="457200" y="1600200"/>
            <a:ext cx="8229600" cy="4487331"/>
          </a:xfrm>
          <a:prstGeom prst="rect">
            <a:avLst/>
          </a:prstGeom>
        </p:spPr>
        <p:txBody>
          <a:bodyPr vert="horz" lIns="91440" tIns="45720" rIns="9144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582B9435-CF9C-4E34-9BA2-164C300DAEE6}" type="datetimeFigureOut">
              <a:rPr lang="fi-FI" smtClean="0"/>
              <a:t>20.12.2013</a:t>
            </a:fld>
            <a:endParaRPr lang="fi-FI"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fi-FI"/>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85AE9C53-DC4C-4173-99F4-9DD758E5B679}" type="slidenum">
              <a:rPr lang="fi-FI" smtClean="0"/>
              <a:t>‹#›</a:t>
            </a:fld>
            <a:endParaRPr lang="fi-FI"/>
          </a:p>
        </p:txBody>
      </p:sp>
      <p:pic>
        <p:nvPicPr>
          <p:cNvPr id="7" name="Kuva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18956" y="6191047"/>
            <a:ext cx="1545332" cy="546329"/>
          </a:xfrm>
          <a:prstGeom prst="rect">
            <a:avLst/>
          </a:prstGeom>
        </p:spPr>
      </p:pic>
      <p:pic>
        <p:nvPicPr>
          <p:cNvPr id="9" name="Kuva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80312" y="6035822"/>
            <a:ext cx="1511404" cy="755702"/>
          </a:xfrm>
          <a:prstGeom prst="rect">
            <a:avLst/>
          </a:prstGeom>
        </p:spPr>
      </p:pic>
      <p:sp>
        <p:nvSpPr>
          <p:cNvPr id="8" name="Rektangel 7"/>
          <p:cNvSpPr/>
          <p:nvPr/>
        </p:nvSpPr>
        <p:spPr>
          <a:xfrm>
            <a:off x="467544" y="6260203"/>
            <a:ext cx="5846896" cy="369332"/>
          </a:xfrm>
          <a:prstGeom prst="rect">
            <a:avLst/>
          </a:prstGeom>
        </p:spPr>
        <p:txBody>
          <a:bodyPr wrap="square">
            <a:spAutoFit/>
          </a:bodyPr>
          <a:lstStyle/>
          <a:p>
            <a:r>
              <a:rPr lang="en-US" sz="600" b="1" i="1" dirty="0" smtClean="0">
                <a:solidFill>
                  <a:schemeClr val="accent1">
                    <a:lumMod val="90000"/>
                    <a:lumOff val="10000"/>
                  </a:schemeClr>
                </a:solidFill>
              </a:rPr>
              <a:t>CARING is partially financed by the Leonardo da Vinci programme of the European Union. In Finland the Centre for International</a:t>
            </a:r>
          </a:p>
          <a:p>
            <a:r>
              <a:rPr lang="en-US" sz="600" b="1" i="1" dirty="0" smtClean="0">
                <a:solidFill>
                  <a:schemeClr val="accent1">
                    <a:lumMod val="90000"/>
                    <a:lumOff val="10000"/>
                  </a:schemeClr>
                </a:solidFill>
              </a:rPr>
              <a:t>Mobility CIMO administers and is responsible for implementing the Leonardo da Vinci Programme. This publication has been</a:t>
            </a:r>
          </a:p>
          <a:p>
            <a:r>
              <a:rPr lang="en-US" sz="600" b="1" i="1" dirty="0" smtClean="0">
                <a:solidFill>
                  <a:schemeClr val="accent1">
                    <a:lumMod val="90000"/>
                    <a:lumOff val="10000"/>
                  </a:schemeClr>
                </a:solidFill>
              </a:rPr>
              <a:t>funded by the European Commission. The Commission accepts no responsibility for the contents of the publication.</a:t>
            </a:r>
            <a:endParaRPr lang="en-GB" sz="600" b="1" i="1" dirty="0">
              <a:solidFill>
                <a:schemeClr val="accent1">
                  <a:lumMod val="90000"/>
                  <a:lumOff val="10000"/>
                </a:schemeClr>
              </a:solidFill>
            </a:endParaRPr>
          </a:p>
        </p:txBody>
      </p:sp>
      <p:sp>
        <p:nvSpPr>
          <p:cNvPr id="11" name="textruta 10"/>
          <p:cNvSpPr txBox="1"/>
          <p:nvPr userDrawn="1"/>
        </p:nvSpPr>
        <p:spPr>
          <a:xfrm>
            <a:off x="7668344" y="116632"/>
            <a:ext cx="1368152" cy="307777"/>
          </a:xfrm>
          <a:prstGeom prst="rect">
            <a:avLst/>
          </a:prstGeom>
          <a:noFill/>
        </p:spPr>
        <p:txBody>
          <a:bodyPr wrap="square" rtlCol="0">
            <a:spAutoFit/>
          </a:bodyPr>
          <a:lstStyle/>
          <a:p>
            <a:pPr algn="ctr"/>
            <a:r>
              <a:rPr lang="sv-SE" sz="1400" dirty="0" smtClean="0">
                <a:solidFill>
                  <a:schemeClr val="tx2"/>
                </a:solidFill>
              </a:rPr>
              <a:t>Bild </a:t>
            </a:r>
            <a:fld id="{60FB9656-0BB1-4D39-AE98-695516B7E4CA}" type="slidenum">
              <a:rPr lang="sv-SE" sz="1400" smtClean="0">
                <a:solidFill>
                  <a:schemeClr val="tx2"/>
                </a:solidFill>
              </a:rPr>
              <a:t>‹#›</a:t>
            </a:fld>
            <a:r>
              <a:rPr lang="sv-SE" sz="1400" dirty="0" smtClean="0">
                <a:solidFill>
                  <a:schemeClr val="tx2"/>
                </a:solidFill>
              </a:rPr>
              <a:t> Sjö</a:t>
            </a:r>
            <a:endParaRPr lang="sv-SE" sz="1400" dirty="0">
              <a:solidFill>
                <a:schemeClr val="tx2"/>
              </a:solidFill>
            </a:endParaRPr>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timing>
    <p:tnLst>
      <p:par>
        <p:cTn id="1" dur="indefinite" restart="never" nodeType="tmRoot"/>
      </p:par>
    </p:tn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png"/><Relationship Id="rId7" Type="http://schemas.openxmlformats.org/officeDocument/2006/relationships/image" Target="../media/image60.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4.xml"/><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Opening%20of%20CTU.pp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a:xfrm>
            <a:off x="323528" y="4293096"/>
            <a:ext cx="8640960" cy="990600"/>
          </a:xfrm>
        </p:spPr>
        <p:txBody>
          <a:bodyPr>
            <a:normAutofit fontScale="90000"/>
          </a:bodyPr>
          <a:lstStyle/>
          <a:p>
            <a:pPr algn="ctr"/>
            <a:r>
              <a:rPr lang="sv-SE" b="1" dirty="0" smtClean="0"/>
              <a:t>Lastsäkring för att förebygga lastskador på väg, </a:t>
            </a:r>
            <a:r>
              <a:rPr lang="sv-SE" b="1" dirty="0" smtClean="0">
                <a:solidFill>
                  <a:schemeClr val="accent1"/>
                </a:solidFill>
              </a:rPr>
              <a:t>sjö</a:t>
            </a:r>
            <a:r>
              <a:rPr lang="sv-SE" b="1" dirty="0" smtClean="0"/>
              <a:t>, järnväg och i luften</a:t>
            </a:r>
            <a:endParaRPr lang="sv-SE" b="1" dirty="0"/>
          </a:p>
        </p:txBody>
      </p:sp>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620688"/>
            <a:ext cx="5117728" cy="2558864"/>
          </a:xfrm>
          <a:prstGeom prst="rect">
            <a:avLst/>
          </a:prstGeom>
        </p:spPr>
      </p:pic>
    </p:spTree>
    <p:extLst>
      <p:ext uri="{BB962C8B-B14F-4D97-AF65-F5344CB8AC3E}">
        <p14:creationId xmlns:p14="http://schemas.microsoft.com/office/powerpoint/2010/main" val="3975281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1"/>
          <p:cNvSpPr>
            <a:spLocks noGrp="1"/>
          </p:cNvSpPr>
          <p:nvPr>
            <p:ph idx="1"/>
          </p:nvPr>
        </p:nvSpPr>
        <p:spPr>
          <a:xfrm>
            <a:off x="457200" y="1600200"/>
            <a:ext cx="5194920" cy="4525963"/>
          </a:xfrm>
        </p:spPr>
        <p:txBody>
          <a:bodyPr/>
          <a:lstStyle/>
          <a:p>
            <a:pPr marL="0" indent="0">
              <a:buNone/>
            </a:pPr>
            <a:r>
              <a:rPr lang="sv-SE" sz="2400" dirty="0" smtClean="0"/>
              <a:t>Surrningspunkter kan vara en “svag länk”. Enligt ISO standard:</a:t>
            </a:r>
          </a:p>
          <a:p>
            <a:pPr marL="174625" indent="-174625" defTabSz="762000">
              <a:buFontTx/>
              <a:buChar char="-"/>
            </a:pPr>
            <a:r>
              <a:rPr lang="sv-SE" sz="2000" dirty="0" smtClean="0">
                <a:cs typeface="Times New Roman" pitchFamily="18" charset="0"/>
              </a:rPr>
              <a:t>Det är inget krav på surrningsfästen i container för styckegods</a:t>
            </a:r>
          </a:p>
          <a:p>
            <a:pPr marL="174625" indent="-174625" defTabSz="762000">
              <a:buFontTx/>
              <a:buChar char="-"/>
            </a:pPr>
            <a:r>
              <a:rPr lang="sv-SE" sz="2000" dirty="0" smtClean="0">
                <a:cs typeface="Times New Roman" pitchFamily="18" charset="0"/>
              </a:rPr>
              <a:t>Golvfästen: Säker belastning på minst 1000 kg</a:t>
            </a:r>
          </a:p>
          <a:p>
            <a:pPr marL="174625" indent="-174625" defTabSz="762000">
              <a:buFontTx/>
              <a:buChar char="-"/>
            </a:pPr>
            <a:r>
              <a:rPr lang="sv-SE" sz="2000" dirty="0" smtClean="0">
                <a:cs typeface="Times New Roman" pitchFamily="18" charset="0"/>
              </a:rPr>
              <a:t>Vägg-/takfästen: Säker belastning på minst 500 kg</a:t>
            </a:r>
            <a:endParaRPr lang="sv-SE" sz="2000" dirty="0"/>
          </a:p>
        </p:txBody>
      </p:sp>
      <p:grpSp>
        <p:nvGrpSpPr>
          <p:cNvPr id="15" name="Grupp 14"/>
          <p:cNvGrpSpPr/>
          <p:nvPr/>
        </p:nvGrpSpPr>
        <p:grpSpPr>
          <a:xfrm>
            <a:off x="5796136" y="3429000"/>
            <a:ext cx="2745147" cy="2570699"/>
            <a:chOff x="1691680" y="4149079"/>
            <a:chExt cx="2185988" cy="1912937"/>
          </a:xfrm>
        </p:grpSpPr>
        <p:pic>
          <p:nvPicPr>
            <p:cNvPr id="11" name="Picture 7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1680" y="4149079"/>
              <a:ext cx="2185988" cy="19129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2195736" y="5515621"/>
              <a:ext cx="1512168" cy="251929"/>
            </a:xfrm>
            <a:prstGeom prst="rect">
              <a:avLst/>
            </a:prstGeom>
            <a:noFill/>
            <a:ln>
              <a:noFill/>
            </a:ln>
          </p:spPr>
          <p:txBody>
            <a:bodyPr wrap="square" rtlCol="0">
              <a:spAutoFit/>
            </a:bodyPr>
            <a:lstStyle/>
            <a:p>
              <a:r>
                <a:rPr lang="sv-SE" sz="1600" dirty="0" err="1" smtClean="0">
                  <a:solidFill>
                    <a:schemeClr val="bg1"/>
                  </a:solidFill>
                </a:rPr>
                <a:t>Golvfäste</a:t>
              </a:r>
              <a:r>
                <a:rPr lang="sv-SE" sz="1600" dirty="0" smtClean="0">
                  <a:solidFill>
                    <a:schemeClr val="bg1"/>
                  </a:solidFill>
                </a:rPr>
                <a:t> </a:t>
              </a:r>
              <a:endParaRPr lang="sv-SE" sz="1600" dirty="0">
                <a:solidFill>
                  <a:schemeClr val="bg1"/>
                </a:solidFill>
              </a:endParaRPr>
            </a:p>
          </p:txBody>
        </p:sp>
        <p:cxnSp>
          <p:nvCxnSpPr>
            <p:cNvPr id="4" name="Rak pil 3"/>
            <p:cNvCxnSpPr>
              <a:stCxn id="2" idx="1"/>
            </p:cNvCxnSpPr>
            <p:nvPr/>
          </p:nvCxnSpPr>
          <p:spPr>
            <a:xfrm flipH="1" flipV="1">
              <a:off x="2083318" y="5523368"/>
              <a:ext cx="112418" cy="11821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2083318" y="4437112"/>
              <a:ext cx="1512168" cy="251929"/>
            </a:xfrm>
            <a:prstGeom prst="rect">
              <a:avLst/>
            </a:prstGeom>
            <a:noFill/>
            <a:ln>
              <a:noFill/>
            </a:ln>
          </p:spPr>
          <p:txBody>
            <a:bodyPr wrap="square" rtlCol="0">
              <a:spAutoFit/>
            </a:bodyPr>
            <a:lstStyle/>
            <a:p>
              <a:r>
                <a:rPr lang="sv-SE" sz="1600" dirty="0" smtClean="0">
                  <a:solidFill>
                    <a:schemeClr val="bg1"/>
                  </a:solidFill>
                </a:rPr>
                <a:t>Vägg-/takfäste</a:t>
              </a:r>
              <a:endParaRPr lang="sv-SE" sz="1600" dirty="0">
                <a:solidFill>
                  <a:schemeClr val="bg1"/>
                </a:solidFill>
              </a:endParaRPr>
            </a:p>
          </p:txBody>
        </p:sp>
        <p:cxnSp>
          <p:nvCxnSpPr>
            <p:cNvPr id="14" name="Rak pil 13"/>
            <p:cNvCxnSpPr/>
            <p:nvPr/>
          </p:nvCxnSpPr>
          <p:spPr>
            <a:xfrm flipH="1" flipV="1">
              <a:off x="2267744" y="4221088"/>
              <a:ext cx="216024" cy="21602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43213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67744" y="4437112"/>
            <a:ext cx="1800200" cy="1800993"/>
          </a:xfrm>
          <a:prstGeom prst="rect">
            <a:avLst/>
          </a:prstGeom>
          <a:noFill/>
          <a:ln>
            <a:noFill/>
          </a:ln>
          <a:effectLst/>
          <a:extLst>
            <a:ext uri="{909E8E84-426E-40DD-AFC4-6F175D3DCCD1}">
              <a14:hiddenFill xmlns:a14="http://schemas.microsoft.com/office/drawing/2010/main">
                <a:gradFill rotWithShape="0">
                  <a:gsLst>
                    <a:gs pos="0">
                      <a:srgbClr val="993300">
                        <a:gamma/>
                        <a:tint val="54510"/>
                        <a:invGamma/>
                      </a:srgbClr>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Bild 78" descr="04-forankringsogla-1"/>
          <p:cNvPicPr>
            <a:picLocks noChangeAspect="1" noChangeArrowheads="1"/>
          </p:cNvPicPr>
          <p:nvPr/>
        </p:nvPicPr>
        <p:blipFill>
          <a:blip r:embed="rId5">
            <a:extLst>
              <a:ext uri="{28A0092B-C50C-407E-A947-70E740481C1C}">
                <a14:useLocalDpi xmlns:a14="http://schemas.microsoft.com/office/drawing/2010/main" val="0"/>
              </a:ext>
            </a:extLst>
          </a:blip>
          <a:srcRect t="22501" b="26875"/>
          <a:stretch>
            <a:fillRect/>
          </a:stretch>
        </p:blipFill>
        <p:spPr bwMode="auto">
          <a:xfrm>
            <a:off x="5770130" y="1844824"/>
            <a:ext cx="27241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tsikko 1"/>
          <p:cNvSpPr>
            <a:spLocks noGrp="1"/>
          </p:cNvSpPr>
          <p:nvPr>
            <p:ph type="title"/>
          </p:nvPr>
        </p:nvSpPr>
        <p:spPr>
          <a:xfrm>
            <a:off x="457200" y="533400"/>
            <a:ext cx="8229600" cy="990600"/>
          </a:xfrm>
        </p:spPr>
        <p:txBody>
          <a:bodyPr>
            <a:normAutofit fontScale="90000"/>
          </a:bodyPr>
          <a:lstStyle/>
          <a:p>
            <a:r>
              <a:rPr lang="sv-SE" sz="3600" dirty="0" smtClean="0"/>
              <a:t>Lastsäkring för Sjötransport</a:t>
            </a:r>
            <a:r>
              <a:rPr lang="sv-SE" dirty="0" smtClean="0"/>
              <a:t/>
            </a:r>
            <a:br>
              <a:rPr lang="sv-SE" dirty="0" smtClean="0"/>
            </a:br>
            <a:r>
              <a:rPr lang="sv-SE" sz="2800" b="1" dirty="0" smtClean="0"/>
              <a:t>Lastbärare – Container</a:t>
            </a:r>
            <a:endParaRPr lang="sv-SE" sz="2800" b="1" dirty="0" smtClean="0">
              <a:solidFill>
                <a:schemeClr val="tx2"/>
              </a:solidFill>
            </a:endParaRPr>
          </a:p>
        </p:txBody>
      </p:sp>
    </p:spTree>
    <p:extLst>
      <p:ext uri="{BB962C8B-B14F-4D97-AF65-F5344CB8AC3E}">
        <p14:creationId xmlns:p14="http://schemas.microsoft.com/office/powerpoint/2010/main" val="2268321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sv-SE" sz="3600" smtClean="0"/>
              <a:t>Lastsäkring för Sjötransport</a:t>
            </a:r>
            <a:r>
              <a:rPr lang="sv-SE" smtClean="0"/>
              <a:t/>
            </a:r>
            <a:br>
              <a:rPr lang="sv-SE" smtClean="0"/>
            </a:br>
            <a:r>
              <a:rPr lang="sv-SE" sz="2800" b="1" smtClean="0"/>
              <a:t>Lastbärare</a:t>
            </a:r>
            <a:r>
              <a:rPr lang="sv-SE" sz="2800" b="1" smtClean="0">
                <a:solidFill>
                  <a:schemeClr val="tx2"/>
                </a:solidFill>
              </a:rPr>
              <a:t> – </a:t>
            </a:r>
            <a:r>
              <a:rPr lang="sv-SE" sz="2800" b="1" smtClean="0"/>
              <a:t>Öppet containerf</a:t>
            </a:r>
            <a:r>
              <a:rPr lang="sv-SE" sz="2800" b="1" smtClean="0">
                <a:solidFill>
                  <a:schemeClr val="tx2"/>
                </a:solidFill>
              </a:rPr>
              <a:t>lak</a:t>
            </a:r>
          </a:p>
        </p:txBody>
      </p:sp>
      <p:pic>
        <p:nvPicPr>
          <p:cNvPr id="4" name="Picture 3" descr="lastning 2010-06-21 00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8575" t="18827" r="3157" b="17530"/>
          <a:stretch/>
        </p:blipFill>
        <p:spPr bwMode="auto">
          <a:xfrm>
            <a:off x="5823286" y="3284984"/>
            <a:ext cx="2210431" cy="1348158"/>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24632" y="1628800"/>
            <a:ext cx="2226064" cy="1669670"/>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latshållare för innehåll 1"/>
          <p:cNvSpPr>
            <a:spLocks noGrp="1"/>
          </p:cNvSpPr>
          <p:nvPr>
            <p:ph idx="1"/>
          </p:nvPr>
        </p:nvSpPr>
        <p:spPr>
          <a:xfrm>
            <a:off x="457200" y="1600200"/>
            <a:ext cx="4834880" cy="4525963"/>
          </a:xfrm>
        </p:spPr>
        <p:txBody>
          <a:bodyPr>
            <a:normAutofit/>
          </a:bodyPr>
          <a:lstStyle/>
          <a:p>
            <a:pPr marL="0" indent="0">
              <a:buNone/>
            </a:pPr>
            <a:r>
              <a:rPr lang="sv-SE" sz="2400" dirty="0" smtClean="0"/>
              <a:t>Öppna containerflak är vanligtvis byggda inom ramen för ISO standarden med:</a:t>
            </a:r>
          </a:p>
          <a:p>
            <a:pPr>
              <a:buFontTx/>
              <a:buChar char="-"/>
            </a:pPr>
            <a:r>
              <a:rPr lang="sv-SE" sz="2000" dirty="0" smtClean="0"/>
              <a:t>Inget tak eller sidoväggar</a:t>
            </a:r>
          </a:p>
          <a:p>
            <a:pPr>
              <a:buFontTx/>
              <a:buChar char="-"/>
            </a:pPr>
            <a:r>
              <a:rPr lang="sv-SE" sz="2000" dirty="0" smtClean="0"/>
              <a:t>Gavelsidorna har vanligtvis samma styrka som en fraktcontainer</a:t>
            </a:r>
          </a:p>
          <a:p>
            <a:pPr>
              <a:buFontTx/>
              <a:buChar char="-"/>
            </a:pPr>
            <a:r>
              <a:rPr lang="sv-SE" sz="2000" dirty="0" smtClean="0"/>
              <a:t>Gavelsidorna är vanligtvis hopfällbara</a:t>
            </a:r>
          </a:p>
          <a:p>
            <a:pPr>
              <a:buFontTx/>
              <a:buChar char="-"/>
            </a:pPr>
            <a:r>
              <a:rPr lang="sv-SE" sz="2000" dirty="0" smtClean="0"/>
              <a:t>Inre höjden är ofta lägre än i en likvärdig fraktcontainer</a:t>
            </a:r>
          </a:p>
          <a:p>
            <a:pPr>
              <a:buFontTx/>
              <a:buChar char="-"/>
            </a:pPr>
            <a:r>
              <a:rPr lang="sv-SE" sz="2000" dirty="0" smtClean="0"/>
              <a:t>Surrningspunkterna är vanligtvis anpassade för en säker last på minst 5 ton</a:t>
            </a:r>
          </a:p>
          <a:p>
            <a:endParaRPr lang="sv-SE" sz="2400" dirty="0"/>
          </a:p>
        </p:txBody>
      </p:sp>
      <p:pic>
        <p:nvPicPr>
          <p:cNvPr id="9"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9746"/>
          <a:stretch/>
        </p:blipFill>
        <p:spPr bwMode="auto">
          <a:xfrm>
            <a:off x="5813590" y="4581128"/>
            <a:ext cx="2229821" cy="1509485"/>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232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sv-SE" sz="3600" smtClean="0"/>
              <a:t>Lastsäkring för Sjötransport</a:t>
            </a:r>
            <a:r>
              <a:rPr lang="sv-SE" smtClean="0"/>
              <a:t/>
            </a:r>
            <a:br>
              <a:rPr lang="sv-SE" smtClean="0"/>
            </a:br>
            <a:r>
              <a:rPr lang="sv-SE" sz="2800" b="1" smtClean="0"/>
              <a:t>Ansvar</a:t>
            </a:r>
            <a:endParaRPr lang="sv-SE" sz="2800" b="1" smtClean="0">
              <a:solidFill>
                <a:schemeClr val="tx2"/>
              </a:solidFill>
            </a:endParaRPr>
          </a:p>
        </p:txBody>
      </p:sp>
      <p:pic>
        <p:nvPicPr>
          <p:cNvPr id="5" name="Picture 10" descr="IMGP067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0112" y="4509120"/>
            <a:ext cx="2304256" cy="15244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Tetra Pak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4208" y="3140968"/>
            <a:ext cx="2063818" cy="16558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Platshållare för innehåll 1"/>
          <p:cNvSpPr>
            <a:spLocks noGrp="1"/>
          </p:cNvSpPr>
          <p:nvPr>
            <p:ph idx="1"/>
          </p:nvPr>
        </p:nvSpPr>
        <p:spPr>
          <a:xfrm>
            <a:off x="457200" y="1600200"/>
            <a:ext cx="4834880" cy="4525963"/>
          </a:xfrm>
        </p:spPr>
        <p:txBody>
          <a:bodyPr>
            <a:normAutofit/>
          </a:bodyPr>
          <a:lstStyle/>
          <a:p>
            <a:pPr marL="0" indent="0">
              <a:buNone/>
            </a:pPr>
            <a:r>
              <a:rPr lang="sv-SE" sz="2000" dirty="0" smtClean="0"/>
              <a:t>Befälhavaren på ett fartyg är ansvarig för att fartyget är lastat på ett sjövärdigt sätt</a:t>
            </a:r>
            <a:r>
              <a:rPr lang="en-GB" sz="2000" dirty="0" smtClean="0"/>
              <a:t>.</a:t>
            </a:r>
          </a:p>
          <a:p>
            <a:pPr marL="0" indent="0">
              <a:buNone/>
            </a:pPr>
            <a:endParaRPr lang="en-GB" sz="2000" dirty="0" smtClean="0"/>
          </a:p>
          <a:p>
            <a:pPr marL="0" indent="0">
              <a:buNone/>
            </a:pPr>
            <a:r>
              <a:rPr lang="sv-SE" sz="2000" dirty="0" smtClean="0"/>
              <a:t>Men, normalt är inte befälhavaren ansvarig för om lasten skadas på grund av bristfällig lastsäkring inuti en täckt lastbärare, om det inte har gått att misstänka bristfällig lastsäkring vid lastning av lastbäraren ombord på fartyget</a:t>
            </a:r>
            <a:r>
              <a:rPr lang="en-GB" sz="2000" dirty="0" smtClean="0"/>
              <a:t>.</a:t>
            </a:r>
          </a:p>
        </p:txBody>
      </p:sp>
      <p:pic>
        <p:nvPicPr>
          <p:cNvPr id="8"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3967" y="1700808"/>
            <a:ext cx="2054377" cy="1481206"/>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1206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sv-SE" sz="3600" dirty="0" smtClean="0"/>
              <a:t>Lastsäkring för Sjötransport</a:t>
            </a:r>
            <a:r>
              <a:rPr lang="sv-SE" dirty="0" smtClean="0"/>
              <a:t/>
            </a:r>
            <a:br>
              <a:rPr lang="sv-SE" dirty="0" smtClean="0"/>
            </a:br>
            <a:r>
              <a:rPr lang="sv-SE" sz="2800" b="1" dirty="0" smtClean="0"/>
              <a:t>Ansvar</a:t>
            </a:r>
            <a:r>
              <a:rPr lang="sv-SE" sz="2800" b="1" dirty="0" smtClean="0">
                <a:solidFill>
                  <a:schemeClr val="tx2"/>
                </a:solidFill>
              </a:rPr>
              <a:t> – Farligt gods</a:t>
            </a:r>
          </a:p>
        </p:txBody>
      </p:sp>
      <p:pic>
        <p:nvPicPr>
          <p:cNvPr id="7" name="Picture 13" descr="IMGP065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9086" y="4526773"/>
            <a:ext cx="2149298" cy="142250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64476" y="1484784"/>
            <a:ext cx="169190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descr="IMG_1203"/>
          <p:cNvPicPr>
            <a:picLocks noChangeAspect="1" noChangeArrowheads="1"/>
          </p:cNvPicPr>
          <p:nvPr/>
        </p:nvPicPr>
        <p:blipFill>
          <a:blip r:embed="rId5" cstate="email">
            <a:extLst>
              <a:ext uri="{28A0092B-C50C-407E-A947-70E740481C1C}">
                <a14:useLocalDpi xmlns:a14="http://schemas.microsoft.com/office/drawing/2010/main"/>
              </a:ext>
            </a:extLst>
          </a:blip>
          <a:srcRect t="554" r="15492"/>
          <a:stretch>
            <a:fillRect/>
          </a:stretch>
        </p:blipFill>
        <p:spPr bwMode="auto">
          <a:xfrm>
            <a:off x="7369856" y="3173794"/>
            <a:ext cx="1450615" cy="128097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4" descr="IMG_120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17731" y="3165439"/>
            <a:ext cx="1718565" cy="128932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1" name="Platshållare för innehåll 1"/>
          <p:cNvSpPr>
            <a:spLocks noGrp="1"/>
          </p:cNvSpPr>
          <p:nvPr>
            <p:ph idx="1"/>
          </p:nvPr>
        </p:nvSpPr>
        <p:spPr>
          <a:xfrm>
            <a:off x="457200" y="1600200"/>
            <a:ext cx="5266928" cy="4853136"/>
          </a:xfrm>
        </p:spPr>
        <p:txBody>
          <a:bodyPr/>
          <a:lstStyle/>
          <a:p>
            <a:pPr marL="0" indent="0">
              <a:buNone/>
            </a:pPr>
            <a:r>
              <a:rPr lang="sv-SE" sz="2400" dirty="0" smtClean="0"/>
              <a:t>Föreskrifterna för transport av farligt gods till sjöss finns i IMDG-koden</a:t>
            </a:r>
          </a:p>
          <a:p>
            <a:pPr marL="0" indent="0">
              <a:buNone/>
            </a:pPr>
            <a:endParaRPr lang="sv-SE" sz="1800" dirty="0" smtClean="0"/>
          </a:p>
          <a:p>
            <a:pPr marL="0" indent="0">
              <a:buNone/>
            </a:pPr>
            <a:r>
              <a:rPr lang="sv-SE" sz="2400" dirty="0" smtClean="0"/>
              <a:t>Avsändarens ansvar</a:t>
            </a:r>
          </a:p>
          <a:p>
            <a:pPr eaLnBrk="1" hangingPunct="1">
              <a:spcBef>
                <a:spcPct val="0"/>
              </a:spcBef>
              <a:buFontTx/>
              <a:buChar char="-"/>
              <a:defRPr/>
            </a:pPr>
            <a:r>
              <a:rPr lang="sv-SE" sz="2000" dirty="0" smtClean="0"/>
              <a:t>Klassificera och identifiera farligt gods</a:t>
            </a:r>
          </a:p>
          <a:p>
            <a:pPr eaLnBrk="1" hangingPunct="1">
              <a:spcBef>
                <a:spcPct val="0"/>
              </a:spcBef>
              <a:buFontTx/>
              <a:buChar char="-"/>
              <a:defRPr/>
            </a:pPr>
            <a:r>
              <a:rPr lang="sv-SE" sz="2000" dirty="0" smtClean="0"/>
              <a:t>Packa, markera och märka godset</a:t>
            </a:r>
          </a:p>
          <a:p>
            <a:pPr eaLnBrk="1" hangingPunct="1">
              <a:spcBef>
                <a:spcPct val="0"/>
              </a:spcBef>
              <a:buFontTx/>
              <a:buChar char="-"/>
              <a:defRPr/>
            </a:pPr>
            <a:r>
              <a:rPr lang="sv-SE" sz="2000" dirty="0" smtClean="0"/>
              <a:t>Följa bestämmelserna när lastbäraren lastas</a:t>
            </a:r>
          </a:p>
          <a:p>
            <a:pPr eaLnBrk="1" hangingPunct="1">
              <a:spcBef>
                <a:spcPct val="0"/>
              </a:spcBef>
              <a:buFontTx/>
              <a:buChar char="-"/>
              <a:defRPr/>
            </a:pPr>
            <a:r>
              <a:rPr lang="sv-SE" sz="2000" dirty="0" smtClean="0"/>
              <a:t>Sörja för att transportören har tillgång till följande dokument:</a:t>
            </a:r>
          </a:p>
          <a:p>
            <a:pPr marL="0" lvl="1" indent="0">
              <a:buClr>
                <a:schemeClr val="tx1"/>
              </a:buClr>
              <a:buNone/>
            </a:pPr>
            <a:r>
              <a:rPr lang="sv-SE" sz="2000" dirty="0" smtClean="0"/>
              <a:t>    - </a:t>
            </a:r>
            <a:r>
              <a:rPr lang="en-US" sz="2000" dirty="0" smtClean="0"/>
              <a:t>Dangerous Goods Declaration</a:t>
            </a:r>
          </a:p>
          <a:p>
            <a:pPr marL="0" lvl="1" indent="0">
              <a:buClr>
                <a:schemeClr val="tx1"/>
              </a:buClr>
              <a:buNone/>
            </a:pPr>
            <a:r>
              <a:rPr lang="en-US" sz="2000" dirty="0" smtClean="0"/>
              <a:t>    - Container/Vehicle Packing Certificate</a:t>
            </a:r>
            <a:endParaRPr lang="en-US" sz="2000" dirty="0"/>
          </a:p>
        </p:txBody>
      </p:sp>
    </p:spTree>
    <p:extLst>
      <p:ext uri="{BB962C8B-B14F-4D97-AF65-F5344CB8AC3E}">
        <p14:creationId xmlns:p14="http://schemas.microsoft.com/office/powerpoint/2010/main" val="1156807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5305" y="3573016"/>
            <a:ext cx="489023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3" name="Otsikko 1"/>
          <p:cNvSpPr>
            <a:spLocks noGrp="1"/>
          </p:cNvSpPr>
          <p:nvPr>
            <p:ph type="title"/>
          </p:nvPr>
        </p:nvSpPr>
        <p:spPr/>
        <p:txBody>
          <a:bodyPr>
            <a:normAutofit fontScale="90000"/>
          </a:bodyPr>
          <a:lstStyle/>
          <a:p>
            <a:r>
              <a:rPr lang="sv-SE" sz="3600" smtClean="0"/>
              <a:t>Lastsäkring för Sjötransport</a:t>
            </a:r>
            <a:r>
              <a:rPr lang="sv-SE" sz="3200" smtClean="0"/>
              <a:t/>
            </a:r>
            <a:br>
              <a:rPr lang="sv-SE" sz="3200" smtClean="0"/>
            </a:br>
            <a:r>
              <a:rPr lang="sv-SE" sz="2800" b="1" smtClean="0"/>
              <a:t>Ansvar – Farligt gods</a:t>
            </a:r>
            <a:endParaRPr lang="sv-SE" sz="2800" b="1" smtClean="0">
              <a:solidFill>
                <a:schemeClr val="tx2"/>
              </a:solidFill>
            </a:endParaRPr>
          </a:p>
        </p:txBody>
      </p:sp>
      <p:pic>
        <p:nvPicPr>
          <p:cNvPr id="4098" name="Picture 2" descr="J:\KUNDPROJEKT\ISK - Interna Sjökurser\IMO Thailand IMDG + IMSBC #1813\Photos\IMO 17-21 Oct 11\DSC_354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6716" y="1628800"/>
            <a:ext cx="2863716" cy="1896735"/>
          </a:xfrm>
          <a:prstGeom prst="rect">
            <a:avLst/>
          </a:prstGeom>
          <a:noFill/>
          <a:extLst>
            <a:ext uri="{909E8E84-426E-40DD-AFC4-6F175D3DCCD1}">
              <a14:hiddenFill xmlns:a14="http://schemas.microsoft.com/office/drawing/2010/main">
                <a:solidFill>
                  <a:srgbClr val="FFFFFF"/>
                </a:solidFill>
              </a14:hiddenFill>
            </a:ext>
          </a:extLst>
        </p:spPr>
      </p:pic>
      <p:sp>
        <p:nvSpPr>
          <p:cNvPr id="11" name="Platshållare för innehåll 1"/>
          <p:cNvSpPr>
            <a:spLocks noGrp="1"/>
          </p:cNvSpPr>
          <p:nvPr>
            <p:ph idx="1"/>
          </p:nvPr>
        </p:nvSpPr>
        <p:spPr>
          <a:xfrm>
            <a:off x="457200" y="1600200"/>
            <a:ext cx="4690864" cy="4525963"/>
          </a:xfrm>
        </p:spPr>
        <p:txBody>
          <a:bodyPr/>
          <a:lstStyle/>
          <a:p>
            <a:pPr marL="0" indent="0" eaLnBrk="1" hangingPunct="1">
              <a:lnSpc>
                <a:spcPct val="90000"/>
              </a:lnSpc>
              <a:spcBef>
                <a:spcPct val="0"/>
              </a:spcBef>
              <a:buFontTx/>
              <a:buNone/>
            </a:pPr>
            <a:r>
              <a:rPr lang="en-US" sz="2400" dirty="0" smtClean="0"/>
              <a:t>Container/Vehicle Packing Certificate (CPC)</a:t>
            </a:r>
            <a:endParaRPr lang="en-US" sz="2400" i="1" dirty="0" smtClean="0">
              <a:latin typeface="Arial" charset="0"/>
            </a:endParaRPr>
          </a:p>
          <a:p>
            <a:pPr marL="0" indent="0" eaLnBrk="1" hangingPunct="1">
              <a:lnSpc>
                <a:spcPct val="90000"/>
              </a:lnSpc>
              <a:spcBef>
                <a:spcPct val="0"/>
              </a:spcBef>
              <a:buFontTx/>
              <a:buNone/>
            </a:pPr>
            <a:endParaRPr lang="sv-SE" sz="1800" i="1" dirty="0" smtClean="0">
              <a:latin typeface="Arial" charset="0"/>
            </a:endParaRPr>
          </a:p>
          <a:p>
            <a:pPr marL="0" indent="0" eaLnBrk="1" hangingPunct="1">
              <a:lnSpc>
                <a:spcPct val="90000"/>
              </a:lnSpc>
              <a:spcBef>
                <a:spcPct val="0"/>
              </a:spcBef>
              <a:buFontTx/>
              <a:buNone/>
            </a:pPr>
            <a:r>
              <a:rPr lang="sv-SE" sz="2000" dirty="0" smtClean="0">
                <a:latin typeface="Arial" charset="0"/>
              </a:rPr>
              <a:t>Den som ansvar för lastningen av container/fordon ska bland annat intyga att</a:t>
            </a:r>
          </a:p>
          <a:p>
            <a:pPr marL="0" indent="0" eaLnBrk="1" hangingPunct="1">
              <a:lnSpc>
                <a:spcPct val="90000"/>
              </a:lnSpc>
              <a:spcBef>
                <a:spcPct val="0"/>
              </a:spcBef>
              <a:buFontTx/>
              <a:buNone/>
            </a:pPr>
            <a:endParaRPr lang="sv-SE" sz="1600" i="1" dirty="0" smtClean="0">
              <a:latin typeface="Arial" charset="0"/>
            </a:endParaRPr>
          </a:p>
          <a:p>
            <a:pPr eaLnBrk="1" hangingPunct="1">
              <a:lnSpc>
                <a:spcPct val="90000"/>
              </a:lnSpc>
              <a:spcBef>
                <a:spcPct val="0"/>
              </a:spcBef>
              <a:buFontTx/>
              <a:buChar char="-"/>
            </a:pPr>
            <a:r>
              <a:rPr lang="sv-SE" sz="2000" dirty="0" smtClean="0">
                <a:latin typeface="Arial" charset="0"/>
              </a:rPr>
              <a:t>Fat står upprätt</a:t>
            </a:r>
          </a:p>
          <a:p>
            <a:pPr eaLnBrk="1" hangingPunct="1">
              <a:lnSpc>
                <a:spcPct val="90000"/>
              </a:lnSpc>
              <a:spcBef>
                <a:spcPct val="0"/>
              </a:spcBef>
              <a:buFontTx/>
              <a:buChar char="-"/>
            </a:pPr>
            <a:r>
              <a:rPr lang="sv-SE" sz="2000" dirty="0" smtClean="0">
                <a:latin typeface="Arial" charset="0"/>
              </a:rPr>
              <a:t>Allt gods är korrekt lastat och säkrat </a:t>
            </a:r>
          </a:p>
          <a:p>
            <a:pPr eaLnBrk="1" hangingPunct="1">
              <a:lnSpc>
                <a:spcPct val="90000"/>
              </a:lnSpc>
              <a:spcBef>
                <a:spcPct val="0"/>
              </a:spcBef>
              <a:buFontTx/>
              <a:buChar char="-"/>
            </a:pPr>
            <a:r>
              <a:rPr lang="sv-SE" sz="2000" dirty="0" smtClean="0">
                <a:latin typeface="Arial" charset="0"/>
              </a:rPr>
              <a:t>Godset är korrekt märkt och etiketterat</a:t>
            </a:r>
          </a:p>
          <a:p>
            <a:pPr eaLnBrk="1" hangingPunct="1">
              <a:lnSpc>
                <a:spcPct val="90000"/>
              </a:lnSpc>
              <a:spcBef>
                <a:spcPct val="0"/>
              </a:spcBef>
              <a:buFontTx/>
              <a:buChar char="-"/>
            </a:pPr>
            <a:r>
              <a:rPr lang="sv-SE" sz="2000" dirty="0" smtClean="0">
                <a:latin typeface="Arial" charset="0"/>
              </a:rPr>
              <a:t>Godset är korrekt separerat</a:t>
            </a:r>
          </a:p>
          <a:p>
            <a:endParaRPr lang="sv-SE" sz="2400" dirty="0"/>
          </a:p>
        </p:txBody>
      </p:sp>
    </p:spTree>
    <p:extLst>
      <p:ext uri="{BB962C8B-B14F-4D97-AF65-F5344CB8AC3E}">
        <p14:creationId xmlns:p14="http://schemas.microsoft.com/office/powerpoint/2010/main" val="3278757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sv-SE" sz="3600" dirty="0" smtClean="0"/>
              <a:t>Lastsäkring för Sjötransport</a:t>
            </a:r>
            <a:r>
              <a:rPr lang="sv-SE" dirty="0" smtClean="0"/>
              <a:t/>
            </a:r>
            <a:br>
              <a:rPr lang="sv-SE" dirty="0" smtClean="0"/>
            </a:br>
            <a:r>
              <a:rPr lang="sv-SE" sz="2800" b="1" dirty="0" smtClean="0">
                <a:solidFill>
                  <a:schemeClr val="tx2"/>
                </a:solidFill>
              </a:rPr>
              <a:t>Regler och Standarder</a:t>
            </a:r>
          </a:p>
        </p:txBody>
      </p:sp>
      <p:sp>
        <p:nvSpPr>
          <p:cNvPr id="2" name="Platshållare för innehåll 1"/>
          <p:cNvSpPr>
            <a:spLocks noGrp="1"/>
          </p:cNvSpPr>
          <p:nvPr>
            <p:ph idx="1"/>
          </p:nvPr>
        </p:nvSpPr>
        <p:spPr>
          <a:xfrm>
            <a:off x="457200" y="1600200"/>
            <a:ext cx="5442929" cy="4525963"/>
          </a:xfrm>
        </p:spPr>
        <p:txBody>
          <a:bodyPr>
            <a:normAutofit/>
          </a:bodyPr>
          <a:lstStyle/>
          <a:p>
            <a:r>
              <a:rPr lang="sv-SE" sz="2000" dirty="0" smtClean="0"/>
              <a:t>Konventioner: </a:t>
            </a:r>
            <a:r>
              <a:rPr lang="sv-SE" sz="2000" i="1" dirty="0" smtClean="0">
                <a:solidFill>
                  <a:schemeClr val="tx2"/>
                </a:solidFill>
              </a:rPr>
              <a:t>SOLAS</a:t>
            </a:r>
          </a:p>
          <a:p>
            <a:r>
              <a:rPr lang="sv-SE" sz="2000" dirty="0" smtClean="0"/>
              <a:t>Koder: </a:t>
            </a:r>
            <a:r>
              <a:rPr lang="en-US" sz="2000" i="1" dirty="0" smtClean="0">
                <a:solidFill>
                  <a:schemeClr val="tx2"/>
                </a:solidFill>
              </a:rPr>
              <a:t>CSS-Code</a:t>
            </a:r>
          </a:p>
          <a:p>
            <a:r>
              <a:rPr lang="sv-SE" sz="2000" dirty="0" smtClean="0"/>
              <a:t>Resolutioner: </a:t>
            </a:r>
            <a:r>
              <a:rPr lang="sv-SE" sz="2000" i="1" dirty="0" smtClean="0">
                <a:solidFill>
                  <a:schemeClr val="tx2"/>
                </a:solidFill>
              </a:rPr>
              <a:t>A.489, A.533, A.581</a:t>
            </a:r>
          </a:p>
          <a:p>
            <a:r>
              <a:rPr lang="sv-SE" sz="2000" dirty="0" smtClean="0"/>
              <a:t>Cirkulär och </a:t>
            </a:r>
            <a:r>
              <a:rPr lang="en-US" sz="2000" dirty="0" smtClean="0"/>
              <a:t>Guidelines: </a:t>
            </a:r>
            <a:r>
              <a:rPr lang="en-US" sz="2000" i="1" dirty="0" smtClean="0">
                <a:solidFill>
                  <a:schemeClr val="tx2"/>
                </a:solidFill>
              </a:rPr>
              <a:t>IMO/ILO/UN ECE Guidelines for packing of cargo transport units </a:t>
            </a:r>
          </a:p>
          <a:p>
            <a:r>
              <a:rPr lang="sv-SE" sz="2000" dirty="0" smtClean="0"/>
              <a:t>Klassningssällskapens regelverk </a:t>
            </a:r>
          </a:p>
          <a:p>
            <a:r>
              <a:rPr lang="sv-SE" sz="2000" dirty="0" smtClean="0"/>
              <a:t>Nationella regelverk</a:t>
            </a:r>
          </a:p>
          <a:p>
            <a:r>
              <a:rPr lang="sv-SE" sz="2000" dirty="0" smtClean="0"/>
              <a:t>Lastsäkringsmanual</a:t>
            </a:r>
            <a:endParaRPr lang="sv-SE" sz="2000" dirty="0"/>
          </a:p>
        </p:txBody>
      </p:sp>
      <p:pic>
        <p:nvPicPr>
          <p:cNvPr id="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6136" y="1412776"/>
            <a:ext cx="1379058" cy="137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Safe Practice for Cargo Stowage &amp; Securing (CSS) Code, 2011 Edition IB292E. $38.00 - (800) 596-724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16384" y="1628800"/>
            <a:ext cx="1047750" cy="1495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aulan_01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6136" y="2924944"/>
            <a:ext cx="12525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16384" y="3212976"/>
            <a:ext cx="1047750" cy="147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24328" y="4820302"/>
            <a:ext cx="841043" cy="119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4168" y="3933056"/>
            <a:ext cx="964506" cy="136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221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sv-SE" sz="3600" dirty="0" smtClean="0"/>
              <a:t>Lastsäkring för Sjötransport</a:t>
            </a:r>
            <a:r>
              <a:rPr lang="sv-SE" sz="3200" dirty="0" smtClean="0"/>
              <a:t/>
            </a:r>
            <a:br>
              <a:rPr lang="sv-SE" sz="3200" dirty="0" smtClean="0"/>
            </a:br>
            <a:r>
              <a:rPr lang="sv-SE" sz="2800" b="1" dirty="0" smtClean="0"/>
              <a:t>Regler och Standarder</a:t>
            </a:r>
            <a:endParaRPr lang="sv-SE" sz="2800" b="1" dirty="0" smtClean="0">
              <a:solidFill>
                <a:schemeClr val="tx2"/>
              </a:solidFill>
            </a:endParaRPr>
          </a:p>
        </p:txBody>
      </p:sp>
      <p:sp>
        <p:nvSpPr>
          <p:cNvPr id="2" name="Platshållare för innehåll 1"/>
          <p:cNvSpPr>
            <a:spLocks noGrp="1"/>
          </p:cNvSpPr>
          <p:nvPr>
            <p:ph idx="1"/>
          </p:nvPr>
        </p:nvSpPr>
        <p:spPr>
          <a:xfrm>
            <a:off x="457201" y="1600200"/>
            <a:ext cx="5194920" cy="4525963"/>
          </a:xfrm>
        </p:spPr>
        <p:txBody>
          <a:bodyPr/>
          <a:lstStyle/>
          <a:p>
            <a:pPr marL="0" indent="0">
              <a:buNone/>
            </a:pPr>
            <a:r>
              <a:rPr lang="sv-SE" sz="2400" dirty="0" smtClean="0"/>
              <a:t>De allra viktigaste lagarna och regelverken för lastsäkring i lastbärare är:</a:t>
            </a:r>
          </a:p>
          <a:p>
            <a:pPr marL="0" indent="0">
              <a:buNone/>
            </a:pPr>
            <a:endParaRPr lang="sv-SE" sz="1800" i="1" dirty="0" smtClean="0">
              <a:solidFill>
                <a:schemeClr val="tx2"/>
              </a:solidFill>
            </a:endParaRPr>
          </a:p>
          <a:p>
            <a:r>
              <a:rPr lang="en-US" sz="2000" dirty="0" smtClean="0"/>
              <a:t>IMO/ILO/UN ECE Guidelines for packing of cargo transport units (CTUs)</a:t>
            </a:r>
          </a:p>
          <a:p>
            <a:r>
              <a:rPr lang="en-US" sz="2000" dirty="0" smtClean="0"/>
              <a:t>IMO Model Course 3.18 </a:t>
            </a:r>
            <a:r>
              <a:rPr lang="en-US" sz="2000" i="1" dirty="0" smtClean="0"/>
              <a:t>“Safe packing of cargo transport units”</a:t>
            </a:r>
            <a:r>
              <a:rPr lang="en-US" sz="2000" dirty="0" smtClean="0"/>
              <a:t> </a:t>
            </a:r>
            <a:endParaRPr lang="en-US" sz="2000" dirty="0"/>
          </a:p>
        </p:txBody>
      </p:sp>
      <p:pic>
        <p:nvPicPr>
          <p:cNvPr id="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9931" y="1700808"/>
            <a:ext cx="1047750" cy="147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00129" y="3780915"/>
            <a:ext cx="26003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ruta 11"/>
          <p:cNvSpPr txBox="1"/>
          <p:nvPr/>
        </p:nvSpPr>
        <p:spPr>
          <a:xfrm>
            <a:off x="5796136" y="5607537"/>
            <a:ext cx="2808312" cy="261610"/>
          </a:xfrm>
          <a:prstGeom prst="rect">
            <a:avLst/>
          </a:prstGeom>
          <a:noFill/>
        </p:spPr>
        <p:txBody>
          <a:bodyPr wrap="square" rtlCol="0">
            <a:spAutoFit/>
          </a:bodyPr>
          <a:lstStyle/>
          <a:p>
            <a:pPr algn="ctr"/>
            <a:r>
              <a:rPr lang="en-GB" sz="1100" i="1" smtClean="0"/>
              <a:t>IMO Model Course 3.18</a:t>
            </a:r>
            <a:endParaRPr lang="en-GB" sz="1100" i="1"/>
          </a:p>
        </p:txBody>
      </p:sp>
      <p:sp>
        <p:nvSpPr>
          <p:cNvPr id="13" name="textruta 12"/>
          <p:cNvSpPr txBox="1"/>
          <p:nvPr/>
        </p:nvSpPr>
        <p:spPr>
          <a:xfrm>
            <a:off x="5727651" y="3214137"/>
            <a:ext cx="2808312" cy="430887"/>
          </a:xfrm>
          <a:prstGeom prst="rect">
            <a:avLst/>
          </a:prstGeom>
          <a:noFill/>
        </p:spPr>
        <p:txBody>
          <a:bodyPr wrap="square" rtlCol="0">
            <a:spAutoFit/>
          </a:bodyPr>
          <a:lstStyle/>
          <a:p>
            <a:pPr algn="ctr"/>
            <a:r>
              <a:rPr lang="en-GB" sz="1100" i="1" dirty="0" smtClean="0"/>
              <a:t>IMO/ILO/ UN ECE Guidelines for Packing of Cargo Transport Units (CTU’s)</a:t>
            </a:r>
            <a:endParaRPr lang="en-GB" sz="1100" i="1" dirty="0"/>
          </a:p>
        </p:txBody>
      </p:sp>
    </p:spTree>
    <p:extLst>
      <p:ext uri="{BB962C8B-B14F-4D97-AF65-F5344CB8AC3E}">
        <p14:creationId xmlns:p14="http://schemas.microsoft.com/office/powerpoint/2010/main" val="3006507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sv-SE" sz="3600" dirty="0" smtClean="0"/>
              <a:t>Lastsäkring för Sjötransport</a:t>
            </a:r>
            <a:r>
              <a:rPr lang="sv-SE" dirty="0" smtClean="0"/>
              <a:t/>
            </a:r>
            <a:br>
              <a:rPr lang="sv-SE" dirty="0" smtClean="0"/>
            </a:br>
            <a:r>
              <a:rPr lang="sv-SE" sz="2800" b="1" dirty="0" smtClean="0">
                <a:solidFill>
                  <a:schemeClr val="tx2"/>
                </a:solidFill>
              </a:rPr>
              <a:t>Hantering i hamnterminal</a:t>
            </a:r>
          </a:p>
        </p:txBody>
      </p:sp>
      <p:sp>
        <p:nvSpPr>
          <p:cNvPr id="4" name="Platshållare för innehåll 1"/>
          <p:cNvSpPr txBox="1">
            <a:spLocks/>
          </p:cNvSpPr>
          <p:nvPr/>
        </p:nvSpPr>
        <p:spPr bwMode="auto">
          <a:xfrm>
            <a:off x="457200" y="1600200"/>
            <a:ext cx="440283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2000" dirty="0" smtClean="0"/>
              <a:t>Lastsäkringen inuti en intermodal lastbärare kontrolleras i hamnen endast om bristfällig lastsäkring misstänks.</a:t>
            </a:r>
          </a:p>
          <a:p>
            <a:pPr marL="0" indent="0">
              <a:buNone/>
            </a:pPr>
            <a:endParaRPr lang="sv-SE" sz="1000" dirty="0" smtClean="0"/>
          </a:p>
          <a:p>
            <a:pPr marL="0" indent="0">
              <a:buNone/>
            </a:pPr>
            <a:r>
              <a:rPr lang="sv-SE" sz="2000" dirty="0" smtClean="0"/>
              <a:t>Hamnens stuveri utför lastsäkring endast om enheten stuvas i hamnen.</a:t>
            </a:r>
          </a:p>
          <a:p>
            <a:pPr marL="0" indent="0">
              <a:buNone/>
            </a:pPr>
            <a:endParaRPr lang="sv-SE" sz="1000" dirty="0" smtClean="0"/>
          </a:p>
          <a:p>
            <a:pPr marL="0" indent="0">
              <a:buFont typeface="Arial" charset="0"/>
              <a:buNone/>
            </a:pPr>
            <a:r>
              <a:rPr lang="sv-SE" sz="2000" dirty="0" smtClean="0"/>
              <a:t>Lastsäkringen av enheten ombord i fartyget utförs av hamnens stuveri och/eller fartygets besättning.</a:t>
            </a:r>
          </a:p>
          <a:p>
            <a:endParaRPr lang="sv-SE" sz="2000" dirty="0"/>
          </a:p>
        </p:txBody>
      </p:sp>
      <p:sp>
        <p:nvSpPr>
          <p:cNvPr id="7" name="textruta 6"/>
          <p:cNvSpPr txBox="1"/>
          <p:nvPr/>
        </p:nvSpPr>
        <p:spPr>
          <a:xfrm>
            <a:off x="6608786" y="3082171"/>
            <a:ext cx="2132076" cy="261610"/>
          </a:xfrm>
          <a:prstGeom prst="rect">
            <a:avLst/>
          </a:prstGeom>
          <a:noFill/>
        </p:spPr>
        <p:txBody>
          <a:bodyPr wrap="square" rtlCol="0">
            <a:spAutoFit/>
          </a:bodyPr>
          <a:lstStyle/>
          <a:p>
            <a:pPr algn="ctr"/>
            <a:r>
              <a:rPr lang="sv-SE" sz="1100" i="1" smtClean="0"/>
              <a:t>Containerlastning</a:t>
            </a:r>
            <a:endParaRPr lang="sv-SE" sz="1100" i="1"/>
          </a:p>
        </p:txBody>
      </p:sp>
      <p:pic>
        <p:nvPicPr>
          <p:cNvPr id="3074" name="Picture 2" descr="http://www.bildarchiv-hamburg.de/hamburg/hafenelbe/container/06_container_hafen/011_14864_containerkran_lad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786" y="1604393"/>
            <a:ext cx="2121674" cy="146456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197206"/>
            <a:ext cx="2132077" cy="147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ruta 8"/>
          <p:cNvSpPr txBox="1"/>
          <p:nvPr/>
        </p:nvSpPr>
        <p:spPr>
          <a:xfrm>
            <a:off x="4788024" y="4670285"/>
            <a:ext cx="2235753" cy="430887"/>
          </a:xfrm>
          <a:prstGeom prst="rect">
            <a:avLst/>
          </a:prstGeom>
          <a:noFill/>
        </p:spPr>
        <p:txBody>
          <a:bodyPr wrap="square" rtlCol="0">
            <a:spAutoFit/>
          </a:bodyPr>
          <a:lstStyle/>
          <a:p>
            <a:pPr algn="ctr"/>
            <a:r>
              <a:rPr lang="sv-SE" sz="1100" i="1" smtClean="0"/>
              <a:t>Lastsäkring av en rolltrailer som utförts i hamnen</a:t>
            </a:r>
            <a:endParaRPr lang="sv-SE" sz="1100" i="1"/>
          </a:p>
        </p:txBody>
      </p:sp>
      <p:pic>
        <p:nvPicPr>
          <p:cNvPr id="10" name="Picture 29" descr="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3933056"/>
            <a:ext cx="1576574" cy="161662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11" name="textruta 10"/>
          <p:cNvSpPr txBox="1"/>
          <p:nvPr/>
        </p:nvSpPr>
        <p:spPr>
          <a:xfrm>
            <a:off x="6897939" y="5549931"/>
            <a:ext cx="2138557" cy="430887"/>
          </a:xfrm>
          <a:prstGeom prst="rect">
            <a:avLst/>
          </a:prstGeom>
          <a:noFill/>
        </p:spPr>
        <p:txBody>
          <a:bodyPr wrap="square" rtlCol="0">
            <a:spAutoFit/>
          </a:bodyPr>
          <a:lstStyle/>
          <a:p>
            <a:pPr algn="ctr"/>
            <a:r>
              <a:rPr lang="sv-SE" sz="1100" i="1" smtClean="0"/>
              <a:t>Besättningsmedlem som förbereder lastsäkringen</a:t>
            </a:r>
            <a:endParaRPr lang="sv-SE" sz="1100" i="1"/>
          </a:p>
        </p:txBody>
      </p:sp>
    </p:spTree>
    <p:extLst>
      <p:ext uri="{BB962C8B-B14F-4D97-AF65-F5344CB8AC3E}">
        <p14:creationId xmlns:p14="http://schemas.microsoft.com/office/powerpoint/2010/main" val="1063079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sv-SE" sz="3600" dirty="0" smtClean="0"/>
              <a:t>Lastsäkring för Sjötransport</a:t>
            </a:r>
            <a:r>
              <a:rPr lang="sv-SE" dirty="0" smtClean="0"/>
              <a:t/>
            </a:r>
            <a:br>
              <a:rPr lang="sv-SE" dirty="0" smtClean="0"/>
            </a:br>
            <a:r>
              <a:rPr lang="sv-SE" sz="2800" b="1" dirty="0" smtClean="0"/>
              <a:t>Påkänningar</a:t>
            </a:r>
            <a:endParaRPr lang="sv-SE" sz="2800" b="1" dirty="0" smtClean="0">
              <a:solidFill>
                <a:schemeClr val="tx2"/>
              </a:solidFill>
            </a:endParaRPr>
          </a:p>
        </p:txBody>
      </p:sp>
      <p:pic>
        <p:nvPicPr>
          <p:cNvPr id="4" name="Picture 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322462" y="4221088"/>
            <a:ext cx="2457450" cy="1800225"/>
          </a:xfrm>
          <a:prstGeom prst="rect">
            <a:avLst/>
          </a:prstGeom>
          <a:noFill/>
          <a:ln w="9525">
            <a:solidFill>
              <a:srgbClr val="3333CC"/>
            </a:solidFill>
            <a:miter lim="800000"/>
            <a:headEnd type="none" w="sm" len="sm"/>
            <a:tailEnd type="none" w="sm" len="sm"/>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5"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4804" r="6052"/>
          <a:stretch/>
        </p:blipFill>
        <p:spPr bwMode="auto">
          <a:xfrm>
            <a:off x="4932040" y="1988840"/>
            <a:ext cx="390774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innehåll 1"/>
          <p:cNvSpPr txBox="1">
            <a:spLocks/>
          </p:cNvSpPr>
          <p:nvPr/>
        </p:nvSpPr>
        <p:spPr bwMode="auto">
          <a:xfrm>
            <a:off x="457200" y="1600200"/>
            <a:ext cx="483488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2400" dirty="0" smtClean="0"/>
              <a:t>Ett fartyg har sex olika krafter </a:t>
            </a:r>
            <a:r>
              <a:rPr lang="sv-SE" sz="2400" dirty="0"/>
              <a:t>som kan orsaka   att godset rör sig</a:t>
            </a:r>
            <a:r>
              <a:rPr lang="sv-SE" sz="2400" dirty="0" smtClean="0"/>
              <a:t>:</a:t>
            </a:r>
          </a:p>
          <a:p>
            <a:pPr marL="536575" indent="0">
              <a:buNone/>
              <a:tabLst>
                <a:tab pos="2417763" algn="l"/>
              </a:tabLst>
            </a:pPr>
            <a:r>
              <a:rPr lang="sv-SE" sz="1600" dirty="0" smtClean="0"/>
              <a:t/>
            </a:r>
            <a:br>
              <a:rPr lang="sv-SE" sz="1600" dirty="0" smtClean="0"/>
            </a:br>
            <a:r>
              <a:rPr lang="sv-SE" sz="1800" dirty="0" smtClean="0"/>
              <a:t>• </a:t>
            </a:r>
            <a:r>
              <a:rPr lang="sv-SE" sz="2400" dirty="0" smtClean="0"/>
              <a:t>Rullning	</a:t>
            </a:r>
            <a:r>
              <a:rPr lang="sv-SE" sz="1800" dirty="0" smtClean="0"/>
              <a:t>•</a:t>
            </a:r>
            <a:r>
              <a:rPr lang="sv-SE" sz="2400" dirty="0" smtClean="0"/>
              <a:t> Gung</a:t>
            </a:r>
          </a:p>
          <a:p>
            <a:pPr marL="536575" indent="0">
              <a:buNone/>
              <a:tabLst>
                <a:tab pos="2417763" algn="l"/>
              </a:tabLst>
            </a:pPr>
            <a:r>
              <a:rPr lang="sv-SE" sz="1800" dirty="0" smtClean="0"/>
              <a:t>•</a:t>
            </a:r>
            <a:r>
              <a:rPr lang="sv-SE" sz="2400" dirty="0" smtClean="0"/>
              <a:t> Stampning	</a:t>
            </a:r>
            <a:r>
              <a:rPr lang="sv-SE" sz="1800" dirty="0" smtClean="0"/>
              <a:t>•</a:t>
            </a:r>
            <a:r>
              <a:rPr lang="sv-SE" sz="2400" dirty="0" smtClean="0"/>
              <a:t> Svall</a:t>
            </a:r>
          </a:p>
          <a:p>
            <a:pPr marL="536575" indent="0">
              <a:buNone/>
              <a:tabLst>
                <a:tab pos="2417763" algn="l"/>
              </a:tabLst>
            </a:pPr>
            <a:r>
              <a:rPr lang="sv-SE" sz="1800" dirty="0" smtClean="0"/>
              <a:t>•</a:t>
            </a:r>
            <a:r>
              <a:rPr lang="sv-SE" sz="2400" dirty="0" smtClean="0"/>
              <a:t> Gir 	</a:t>
            </a:r>
            <a:r>
              <a:rPr lang="sv-SE" sz="1800" dirty="0" smtClean="0"/>
              <a:t>•</a:t>
            </a:r>
            <a:r>
              <a:rPr lang="sv-SE" sz="2400" dirty="0" smtClean="0"/>
              <a:t> Hiv</a:t>
            </a:r>
            <a:endParaRPr lang="sv-SE" sz="2400" dirty="0"/>
          </a:p>
        </p:txBody>
      </p:sp>
    </p:spTree>
    <p:extLst>
      <p:ext uri="{BB962C8B-B14F-4D97-AF65-F5344CB8AC3E}">
        <p14:creationId xmlns:p14="http://schemas.microsoft.com/office/powerpoint/2010/main" val="11396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sv-SE" sz="3600" smtClean="0"/>
              <a:t>Lastsäkring för Sjötransport</a:t>
            </a:r>
            <a:r>
              <a:rPr lang="sv-SE" sz="3200" smtClean="0"/>
              <a:t/>
            </a:r>
            <a:br>
              <a:rPr lang="sv-SE" sz="3200" smtClean="0"/>
            </a:br>
            <a:r>
              <a:rPr lang="sv-SE" sz="2800" b="1" smtClean="0"/>
              <a:t>Påkänningskrafter</a:t>
            </a:r>
            <a:endParaRPr lang="sv-SE" sz="2800" b="1" smtClean="0">
              <a:solidFill>
                <a:schemeClr val="tx2"/>
              </a:solidFill>
            </a:endParaRPr>
          </a:p>
        </p:txBody>
      </p:sp>
      <p:sp>
        <p:nvSpPr>
          <p:cNvPr id="6" name="Platshållare för innehåll 1"/>
          <p:cNvSpPr txBox="1">
            <a:spLocks/>
          </p:cNvSpPr>
          <p:nvPr/>
        </p:nvSpPr>
        <p:spPr bwMode="auto">
          <a:xfrm>
            <a:off x="457200" y="1600201"/>
            <a:ext cx="5442929" cy="820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2400" smtClean="0"/>
              <a:t>Påkänningskrafter enligt IMO Guidelines for packing of CTUs</a:t>
            </a:r>
          </a:p>
          <a:p>
            <a:pPr marL="0" indent="0">
              <a:buNone/>
            </a:pPr>
            <a:r>
              <a:rPr lang="sv-SE" sz="2400" smtClean="0"/>
              <a:t>	</a:t>
            </a:r>
            <a:endParaRPr lang="sv-SE" sz="2400"/>
          </a:p>
        </p:txBody>
      </p:sp>
      <p:grpSp>
        <p:nvGrpSpPr>
          <p:cNvPr id="9" name="Grupp 8"/>
          <p:cNvGrpSpPr/>
          <p:nvPr/>
        </p:nvGrpSpPr>
        <p:grpSpPr>
          <a:xfrm>
            <a:off x="6012160" y="1943254"/>
            <a:ext cx="2808312" cy="4150042"/>
            <a:chOff x="6012160" y="1772816"/>
            <a:chExt cx="2808312" cy="4150042"/>
          </a:xfrm>
        </p:grpSpPr>
        <p:sp>
          <p:nvSpPr>
            <p:cNvPr id="7" name="textruta 6"/>
            <p:cNvSpPr txBox="1"/>
            <p:nvPr/>
          </p:nvSpPr>
          <p:spPr>
            <a:xfrm>
              <a:off x="6012160" y="5661248"/>
              <a:ext cx="2808312" cy="261610"/>
            </a:xfrm>
            <a:prstGeom prst="rect">
              <a:avLst/>
            </a:prstGeom>
            <a:noFill/>
          </p:spPr>
          <p:txBody>
            <a:bodyPr wrap="square" rtlCol="0">
              <a:spAutoFit/>
            </a:bodyPr>
            <a:lstStyle/>
            <a:p>
              <a:pPr algn="ctr"/>
              <a:r>
                <a:rPr lang="sv-SE" sz="1100" i="1" dirty="0" smtClean="0"/>
                <a:t>Sjöfartsområden</a:t>
              </a:r>
              <a:endParaRPr lang="sv-SE" sz="1100"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24328" y="1772816"/>
              <a:ext cx="2679839"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 name="Tabell 2"/>
          <p:cNvGraphicFramePr>
            <a:graphicFrameLocks noGrp="1"/>
          </p:cNvGraphicFramePr>
          <p:nvPr>
            <p:extLst>
              <p:ext uri="{D42A27DB-BD31-4B8C-83A1-F6EECF244321}">
                <p14:modId xmlns:p14="http://schemas.microsoft.com/office/powerpoint/2010/main" val="301807223"/>
              </p:ext>
            </p:extLst>
          </p:nvPr>
        </p:nvGraphicFramePr>
        <p:xfrm>
          <a:off x="529208" y="2593712"/>
          <a:ext cx="5266928" cy="1483360"/>
        </p:xfrm>
        <a:graphic>
          <a:graphicData uri="http://schemas.openxmlformats.org/drawingml/2006/table">
            <a:tbl>
              <a:tblPr firstRow="1" bandRow="1">
                <a:tableStyleId>{5C22544A-7EE6-4342-B048-85BDC9FD1C3A}</a:tableStyleId>
              </a:tblPr>
              <a:tblGrid>
                <a:gridCol w="1594520"/>
                <a:gridCol w="1224136"/>
                <a:gridCol w="1224136"/>
                <a:gridCol w="1224136"/>
              </a:tblGrid>
              <a:tr h="370840">
                <a:tc>
                  <a:txBody>
                    <a:bodyPr/>
                    <a:lstStyle/>
                    <a:p>
                      <a:r>
                        <a:rPr lang="sv-SE" noProof="0" smtClean="0"/>
                        <a:t>Sjöfartsomr.</a:t>
                      </a:r>
                      <a:endParaRPr lang="sv-SE" noProof="0"/>
                    </a:p>
                  </a:txBody>
                  <a:tcPr/>
                </a:tc>
                <a:tc>
                  <a:txBody>
                    <a:bodyPr/>
                    <a:lstStyle/>
                    <a:p>
                      <a:pPr algn="ctr"/>
                      <a:r>
                        <a:rPr lang="sv-SE" sz="1600" noProof="0" smtClean="0"/>
                        <a:t>Framåt</a:t>
                      </a:r>
                      <a:endParaRPr lang="sv-SE" sz="1600" noProof="0"/>
                    </a:p>
                  </a:txBody>
                  <a:tcPr/>
                </a:tc>
                <a:tc>
                  <a:txBody>
                    <a:bodyPr/>
                    <a:lstStyle/>
                    <a:p>
                      <a:pPr algn="ctr"/>
                      <a:r>
                        <a:rPr lang="sv-SE" sz="1600" noProof="0" smtClean="0"/>
                        <a:t>Bakåt</a:t>
                      </a:r>
                      <a:endParaRPr lang="sv-SE" sz="1600" noProof="0"/>
                    </a:p>
                  </a:txBody>
                  <a:tcPr/>
                </a:tc>
                <a:tc>
                  <a:txBody>
                    <a:bodyPr/>
                    <a:lstStyle/>
                    <a:p>
                      <a:pPr algn="ctr"/>
                      <a:r>
                        <a:rPr lang="sv-SE" sz="1600" noProof="0" smtClean="0"/>
                        <a:t>Tvärs</a:t>
                      </a:r>
                      <a:endParaRPr lang="sv-SE" sz="1600" noProof="0"/>
                    </a:p>
                  </a:txBody>
                  <a:tcPr/>
                </a:tc>
              </a:tr>
              <a:tr h="370840">
                <a:tc>
                  <a:txBody>
                    <a:bodyPr/>
                    <a:lstStyle/>
                    <a:p>
                      <a:r>
                        <a:rPr lang="sv-SE" sz="1600" noProof="0" smtClean="0"/>
                        <a:t>A:</a:t>
                      </a:r>
                      <a:r>
                        <a:rPr lang="sv-SE" sz="1600" baseline="0" noProof="0" smtClean="0"/>
                        <a:t> Östersjön</a:t>
                      </a:r>
                      <a:endParaRPr lang="sv-SE" sz="1600" noProof="0"/>
                    </a:p>
                  </a:txBody>
                  <a:tcPr/>
                </a:tc>
                <a:tc>
                  <a:txBody>
                    <a:bodyPr/>
                    <a:lstStyle/>
                    <a:p>
                      <a:pPr algn="ctr"/>
                      <a:r>
                        <a:rPr lang="sv-SE" sz="1600" noProof="0" smtClean="0"/>
                        <a:t>0.3g (a)</a:t>
                      </a:r>
                      <a:endParaRPr lang="sv-SE" sz="1600" noProof="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600" noProof="0" smtClean="0"/>
                        <a:t>0.3g (a)</a:t>
                      </a:r>
                      <a:endParaRPr lang="sv-SE" sz="1600" noProof="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600" noProof="0" smtClean="0"/>
                        <a:t>0.5g </a:t>
                      </a:r>
                      <a:endParaRPr lang="sv-SE" sz="1600" noProof="0"/>
                    </a:p>
                  </a:txBody>
                  <a:tcPr anchor="ctr"/>
                </a:tc>
              </a:tr>
              <a:tr h="370840">
                <a:tc>
                  <a:txBody>
                    <a:bodyPr/>
                    <a:lstStyle/>
                    <a:p>
                      <a:r>
                        <a:rPr lang="sv-SE" sz="1600" noProof="0" smtClean="0"/>
                        <a:t>B:</a:t>
                      </a:r>
                      <a:r>
                        <a:rPr lang="sv-SE" sz="1600" baseline="0" noProof="0" smtClean="0"/>
                        <a:t> Nordsjön</a:t>
                      </a:r>
                      <a:endParaRPr lang="sv-SE" sz="1600" noProof="0"/>
                    </a:p>
                  </a:txBody>
                  <a:tcPr/>
                </a:tc>
                <a:tc>
                  <a:txBody>
                    <a:bodyPr/>
                    <a:lstStyle/>
                    <a:p>
                      <a:pPr algn="ctr"/>
                      <a:r>
                        <a:rPr lang="sv-SE" sz="1600" noProof="0" smtClean="0"/>
                        <a:t>0.3g (b)</a:t>
                      </a:r>
                      <a:endParaRPr lang="sv-SE" sz="1600" noProof="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600" noProof="0" smtClean="0"/>
                        <a:t>0.3g (b)</a:t>
                      </a:r>
                      <a:endParaRPr lang="sv-SE" sz="1600" noProof="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600" noProof="0" smtClean="0"/>
                        <a:t>0.7g </a:t>
                      </a:r>
                      <a:endParaRPr lang="sv-SE" sz="1600" noProof="0"/>
                    </a:p>
                  </a:txBody>
                  <a:tcPr anchor="ctr"/>
                </a:tc>
              </a:tr>
              <a:tr h="370840">
                <a:tc>
                  <a:txBody>
                    <a:bodyPr/>
                    <a:lstStyle/>
                    <a:p>
                      <a:r>
                        <a:rPr lang="sv-SE" sz="1600" noProof="0" smtClean="0"/>
                        <a:t>C:</a:t>
                      </a:r>
                      <a:r>
                        <a:rPr lang="sv-SE" sz="1600" baseline="0" noProof="0" smtClean="0"/>
                        <a:t> Oinskänkt</a:t>
                      </a:r>
                      <a:endParaRPr lang="sv-SE" sz="1600" noProof="0"/>
                    </a:p>
                  </a:txBody>
                  <a:tcPr/>
                </a:tc>
                <a:tc>
                  <a:txBody>
                    <a:bodyPr/>
                    <a:lstStyle/>
                    <a:p>
                      <a:pPr algn="ctr"/>
                      <a:r>
                        <a:rPr lang="sv-SE" sz="1600" noProof="0" smtClean="0"/>
                        <a:t>0.4g (c)</a:t>
                      </a:r>
                      <a:endParaRPr lang="sv-SE" sz="1600" noProof="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600" noProof="0" smtClean="0"/>
                        <a:t>0.4g (c)</a:t>
                      </a:r>
                      <a:endParaRPr lang="sv-SE" sz="1600" noProof="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600" noProof="0" dirty="0" smtClean="0"/>
                        <a:t>0.8g </a:t>
                      </a:r>
                      <a:endParaRPr lang="sv-SE" sz="1600" noProof="0" dirty="0"/>
                    </a:p>
                  </a:txBody>
                  <a:tcPr anchor="ctr"/>
                </a:tc>
              </a:tr>
            </a:tbl>
          </a:graphicData>
        </a:graphic>
      </p:graphicFrame>
      <p:sp>
        <p:nvSpPr>
          <p:cNvPr id="11" name="Platshållare för innehåll 1"/>
          <p:cNvSpPr txBox="1">
            <a:spLocks/>
          </p:cNvSpPr>
          <p:nvPr/>
        </p:nvSpPr>
        <p:spPr bwMode="auto">
          <a:xfrm>
            <a:off x="467544" y="4149080"/>
            <a:ext cx="5442929" cy="17832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1400" dirty="0" smtClean="0"/>
              <a:t>1g = 9.81 m/s</a:t>
            </a:r>
            <a:r>
              <a:rPr lang="sv-SE" sz="1400" baseline="30000" dirty="0" smtClean="0"/>
              <a:t>2</a:t>
            </a:r>
          </a:p>
          <a:p>
            <a:pPr marL="0" indent="0">
              <a:buNone/>
            </a:pPr>
            <a:r>
              <a:rPr lang="sv-SE" sz="1400" dirty="0" smtClean="0"/>
              <a:t>Kombinerat med tyngdkraften 1.0 ggr nedåt och följande dynamiska variation:</a:t>
            </a:r>
          </a:p>
          <a:p>
            <a:pPr>
              <a:buAutoNum type="alphaLcParenBoth"/>
            </a:pPr>
            <a:r>
              <a:rPr lang="sv-SE" sz="1400" dirty="0" smtClean="0"/>
              <a:t>± 0.5g</a:t>
            </a:r>
          </a:p>
          <a:p>
            <a:pPr>
              <a:buFont typeface="Arial" charset="0"/>
              <a:buAutoNum type="alphaLcParenBoth"/>
            </a:pPr>
            <a:r>
              <a:rPr lang="sv-SE" sz="1400" dirty="0" smtClean="0"/>
              <a:t>± 0.7g</a:t>
            </a:r>
          </a:p>
          <a:p>
            <a:pPr>
              <a:buFont typeface="Arial" charset="0"/>
              <a:buAutoNum type="alphaLcParenBoth"/>
            </a:pPr>
            <a:r>
              <a:rPr lang="sv-SE" sz="1400" dirty="0" smtClean="0"/>
              <a:t>± 0.8g</a:t>
            </a:r>
          </a:p>
          <a:p>
            <a:pPr>
              <a:buAutoNum type="alphaLcParenBoth"/>
            </a:pPr>
            <a:endParaRPr lang="sv-SE" sz="1400" baseline="30000" dirty="0" smtClean="0"/>
          </a:p>
          <a:p>
            <a:pPr marL="0" indent="0">
              <a:buNone/>
            </a:pPr>
            <a:r>
              <a:rPr lang="sv-SE" sz="1800" dirty="0" smtClean="0"/>
              <a:t>	</a:t>
            </a:r>
          </a:p>
          <a:p>
            <a:pPr marL="0" indent="0">
              <a:buNone/>
            </a:pPr>
            <a:endParaRPr lang="sv-SE" sz="1800" dirty="0"/>
          </a:p>
        </p:txBody>
      </p:sp>
    </p:spTree>
    <p:extLst>
      <p:ext uri="{BB962C8B-B14F-4D97-AF65-F5344CB8AC3E}">
        <p14:creationId xmlns:p14="http://schemas.microsoft.com/office/powerpoint/2010/main" val="3865002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sv-SE" sz="3600" dirty="0" smtClean="0"/>
              <a:t>Lastsäkring för Sjötransport</a:t>
            </a:r>
            <a:r>
              <a:rPr lang="sv-SE" dirty="0" smtClean="0"/>
              <a:t/>
            </a:r>
            <a:br>
              <a:rPr lang="sv-SE" dirty="0" smtClean="0"/>
            </a:br>
            <a:r>
              <a:rPr lang="sv-SE" sz="2800" b="1" dirty="0" smtClean="0"/>
              <a:t>Allmänt</a:t>
            </a:r>
            <a:endParaRPr lang="sv-SE" sz="2800" b="1" dirty="0" smtClean="0">
              <a:solidFill>
                <a:schemeClr val="tx2"/>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7466" b="6719"/>
          <a:stretch/>
        </p:blipFill>
        <p:spPr bwMode="auto">
          <a:xfrm>
            <a:off x="5220072" y="1716017"/>
            <a:ext cx="2891168" cy="20010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2160" y="3852911"/>
            <a:ext cx="2736304" cy="20522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latshållare för innehåll 1"/>
          <p:cNvSpPr>
            <a:spLocks noGrp="1"/>
          </p:cNvSpPr>
          <p:nvPr>
            <p:ph idx="1"/>
          </p:nvPr>
        </p:nvSpPr>
        <p:spPr>
          <a:xfrm>
            <a:off x="457200" y="1600200"/>
            <a:ext cx="4546848" cy="4709120"/>
          </a:xfrm>
        </p:spPr>
        <p:txBody>
          <a:bodyPr>
            <a:normAutofit/>
          </a:bodyPr>
          <a:lstStyle/>
          <a:p>
            <a:pPr marL="0" indent="0">
              <a:buNone/>
            </a:pPr>
            <a:r>
              <a:rPr lang="sv-SE" sz="2000" dirty="0" smtClean="0"/>
              <a:t>Nästan alla sjömän har varit utsatta för och är medvetna om</a:t>
            </a:r>
          </a:p>
          <a:p>
            <a:r>
              <a:rPr lang="sv-SE" sz="2000" dirty="0" smtClean="0"/>
              <a:t>vilken inverkan och kraft som moder natur kan åstadkomma. </a:t>
            </a:r>
          </a:p>
          <a:p>
            <a:r>
              <a:rPr lang="sv-SE" sz="2000" dirty="0" smtClean="0"/>
              <a:t>vilka konsekvenserna kan bli om lasten inte är korrekt stuvad och säkrad.</a:t>
            </a:r>
          </a:p>
          <a:p>
            <a:r>
              <a:rPr lang="sv-SE" sz="2000" dirty="0" smtClean="0"/>
              <a:t>att kraften på lasten blir stor när vatten slår upp över däck.</a:t>
            </a:r>
          </a:p>
          <a:p>
            <a:pPr marL="0" indent="0">
              <a:buNone/>
            </a:pPr>
            <a:endParaRPr lang="en-GB" sz="2000" dirty="0" smtClean="0"/>
          </a:p>
          <a:p>
            <a:endParaRPr lang="sv-SE" sz="2000" dirty="0"/>
          </a:p>
          <a:p>
            <a:endParaRPr lang="sv-SE" sz="2000" dirty="0"/>
          </a:p>
        </p:txBody>
      </p:sp>
    </p:spTree>
    <p:extLst>
      <p:ext uri="{BB962C8B-B14F-4D97-AF65-F5344CB8AC3E}">
        <p14:creationId xmlns:p14="http://schemas.microsoft.com/office/powerpoint/2010/main" val="2236174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sv-SE" sz="3600" dirty="0" smtClean="0"/>
              <a:t>Lastsäkring för Sjötransport</a:t>
            </a:r>
            <a:r>
              <a:rPr lang="sv-SE" dirty="0" smtClean="0"/>
              <a:t/>
            </a:r>
            <a:br>
              <a:rPr lang="sv-SE" dirty="0" smtClean="0"/>
            </a:br>
            <a:r>
              <a:rPr lang="sv-SE" sz="2800" b="1" dirty="0" smtClean="0"/>
              <a:t>Lastsäkring i</a:t>
            </a:r>
            <a:r>
              <a:rPr lang="sv-SE" sz="2800" b="1" dirty="0" smtClean="0">
                <a:solidFill>
                  <a:schemeClr val="tx2"/>
                </a:solidFill>
              </a:rPr>
              <a:t> lastbärare  – Lastsäkrings</a:t>
            </a:r>
            <a:r>
              <a:rPr lang="sv-SE" sz="2800" b="1" dirty="0" smtClean="0"/>
              <a:t>m</a:t>
            </a:r>
            <a:r>
              <a:rPr lang="sv-SE" sz="2800" b="1" dirty="0" smtClean="0">
                <a:solidFill>
                  <a:schemeClr val="tx2"/>
                </a:solidFill>
              </a:rPr>
              <a:t>etoder</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0232" y="1772815"/>
            <a:ext cx="1532331" cy="151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7735" y="1772816"/>
            <a:ext cx="1728441" cy="12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24868" y="3068960"/>
            <a:ext cx="1550591"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13586" y="3356992"/>
            <a:ext cx="1578977" cy="146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24867" y="4509120"/>
            <a:ext cx="1550777"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25120" y="4797152"/>
            <a:ext cx="1567443" cy="145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isällön paikkamerkki 2"/>
          <p:cNvSpPr>
            <a:spLocks noGrp="1"/>
          </p:cNvSpPr>
          <p:nvPr>
            <p:ph idx="1"/>
          </p:nvPr>
        </p:nvSpPr>
        <p:spPr>
          <a:xfrm>
            <a:off x="467544" y="1628800"/>
            <a:ext cx="4248472" cy="3883025"/>
          </a:xfrm>
        </p:spPr>
        <p:txBody>
          <a:bodyPr/>
          <a:lstStyle/>
          <a:p>
            <a:pPr marL="0" indent="0" eaLnBrk="1" hangingPunct="1">
              <a:buNone/>
            </a:pPr>
            <a:r>
              <a:rPr lang="sv-SE" b="1" dirty="0" smtClean="0"/>
              <a:t>Olika lastsäkringsmetoder:</a:t>
            </a:r>
          </a:p>
          <a:p>
            <a:pPr lvl="1" eaLnBrk="1" hangingPunct="1"/>
            <a:r>
              <a:rPr lang="sv-SE" sz="2400" dirty="0" smtClean="0"/>
              <a:t>Förstängning</a:t>
            </a:r>
          </a:p>
          <a:p>
            <a:pPr lvl="1" eaLnBrk="1" hangingPunct="1"/>
            <a:r>
              <a:rPr lang="sv-SE" sz="2400" dirty="0" smtClean="0"/>
              <a:t>Låsning</a:t>
            </a:r>
          </a:p>
          <a:p>
            <a:pPr lvl="1" eaLnBrk="1" hangingPunct="1"/>
            <a:r>
              <a:rPr lang="sv-SE" sz="2400" dirty="0" smtClean="0"/>
              <a:t>Surrning</a:t>
            </a:r>
          </a:p>
          <a:p>
            <a:pPr lvl="2" indent="-285750" eaLnBrk="1" hangingPunct="1">
              <a:buFont typeface="Arial" pitchFamily="34" charset="0"/>
              <a:buChar char="–"/>
            </a:pPr>
            <a:r>
              <a:rPr lang="sv-SE" sz="2200" dirty="0" smtClean="0"/>
              <a:t>Överfallssurrning</a:t>
            </a:r>
          </a:p>
          <a:p>
            <a:pPr lvl="2" indent="-285750" eaLnBrk="1" hangingPunct="1">
              <a:buFont typeface="Arial" pitchFamily="34" charset="0"/>
              <a:buChar char="–"/>
            </a:pPr>
            <a:r>
              <a:rPr lang="sv-SE" sz="2200" dirty="0" smtClean="0"/>
              <a:t>Loopsurrning</a:t>
            </a:r>
          </a:p>
          <a:p>
            <a:pPr lvl="2" indent="-285750" eaLnBrk="1" hangingPunct="1">
              <a:buFont typeface="Arial" pitchFamily="34" charset="0"/>
              <a:buChar char="–"/>
            </a:pPr>
            <a:r>
              <a:rPr lang="sv-SE" sz="2200" dirty="0" smtClean="0"/>
              <a:t>Grimma</a:t>
            </a:r>
          </a:p>
          <a:p>
            <a:pPr lvl="2" indent="-285750" eaLnBrk="1" hangingPunct="1">
              <a:buFont typeface="Arial" pitchFamily="34" charset="0"/>
              <a:buChar char="–"/>
            </a:pPr>
            <a:r>
              <a:rPr lang="sv-SE" sz="2200" dirty="0" smtClean="0"/>
              <a:t>Rak-/kryssurrning</a:t>
            </a:r>
          </a:p>
          <a:p>
            <a:pPr eaLnBrk="1" hangingPunct="1"/>
            <a:endParaRPr lang="fi-FI" dirty="0" smtClean="0"/>
          </a:p>
        </p:txBody>
      </p:sp>
    </p:spTree>
    <p:extLst>
      <p:ext uri="{BB962C8B-B14F-4D97-AF65-F5344CB8AC3E}">
        <p14:creationId xmlns:p14="http://schemas.microsoft.com/office/powerpoint/2010/main" val="335637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1"/>
          <p:cNvSpPr>
            <a:spLocks noGrp="1"/>
          </p:cNvSpPr>
          <p:nvPr>
            <p:ph idx="1"/>
          </p:nvPr>
        </p:nvSpPr>
        <p:spPr>
          <a:xfrm>
            <a:off x="457200" y="1600200"/>
            <a:ext cx="4330824" cy="4525963"/>
          </a:xfrm>
        </p:spPr>
        <p:txBody>
          <a:bodyPr>
            <a:normAutofit/>
          </a:bodyPr>
          <a:lstStyle/>
          <a:p>
            <a:pPr marL="0" indent="0">
              <a:buNone/>
            </a:pPr>
            <a:r>
              <a:rPr lang="sv-SE" dirty="0" smtClean="0"/>
              <a:t>I första hand förstäng godset i längdled genom:</a:t>
            </a:r>
          </a:p>
          <a:p>
            <a:pPr marL="0" indent="0">
              <a:buNone/>
            </a:pPr>
            <a:endParaRPr lang="sv-SE" sz="500" dirty="0" smtClean="0"/>
          </a:p>
          <a:p>
            <a:r>
              <a:rPr lang="sv-SE" sz="2000" dirty="0" smtClean="0"/>
              <a:t>Stöd mot lastbärarens väggar eller              framför- eller bakomvarande gods</a:t>
            </a:r>
          </a:p>
          <a:p>
            <a:r>
              <a:rPr lang="sv-SE" sz="2000" dirty="0" smtClean="0"/>
              <a:t>Skivor</a:t>
            </a:r>
          </a:p>
          <a:p>
            <a:r>
              <a:rPr lang="sv-SE" sz="2000" dirty="0" smtClean="0"/>
              <a:t>Tompallar</a:t>
            </a:r>
          </a:p>
          <a:p>
            <a:r>
              <a:rPr lang="sv-SE" sz="2000" dirty="0" smtClean="0"/>
              <a:t>Annan last</a:t>
            </a:r>
          </a:p>
          <a:p>
            <a:r>
              <a:rPr lang="sv-SE" sz="2000" dirty="0" smtClean="0"/>
              <a:t>H-sträva</a:t>
            </a:r>
          </a:p>
          <a:p>
            <a:r>
              <a:rPr lang="sv-SE" sz="2000" dirty="0" smtClean="0"/>
              <a:t>Träreglar</a:t>
            </a:r>
            <a:endParaRPr lang="sv-SE" sz="2000" dirty="0"/>
          </a:p>
        </p:txBody>
      </p:sp>
      <p:sp>
        <p:nvSpPr>
          <p:cNvPr id="18433" name="Otsikko 1"/>
          <p:cNvSpPr>
            <a:spLocks noGrp="1"/>
          </p:cNvSpPr>
          <p:nvPr>
            <p:ph type="title"/>
          </p:nvPr>
        </p:nvSpPr>
        <p:spPr/>
        <p:txBody>
          <a:bodyPr>
            <a:normAutofit fontScale="90000"/>
          </a:bodyPr>
          <a:lstStyle/>
          <a:p>
            <a:r>
              <a:rPr lang="sv-SE" sz="3600" dirty="0" smtClean="0"/>
              <a:t>Lastsäkring för Sjötransport</a:t>
            </a:r>
            <a:r>
              <a:rPr lang="sv-SE" dirty="0" smtClean="0"/>
              <a:t/>
            </a:r>
            <a:br>
              <a:rPr lang="sv-SE" dirty="0" smtClean="0"/>
            </a:br>
            <a:r>
              <a:rPr lang="sv-SE" sz="2800" b="1" dirty="0" smtClean="0">
                <a:solidFill>
                  <a:schemeClr val="tx2"/>
                </a:solidFill>
              </a:rPr>
              <a:t>Lastsäkring i olika riktningar – Förstängning i längdled</a:t>
            </a: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1628800"/>
            <a:ext cx="2537972" cy="155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8409" y="4509120"/>
            <a:ext cx="2302114"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98869" y="3258843"/>
            <a:ext cx="2370597" cy="143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5440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Autofit/>
          </a:bodyPr>
          <a:lstStyle/>
          <a:p>
            <a:r>
              <a:rPr lang="sv-SE" sz="3200" dirty="0" smtClean="0"/>
              <a:t>Lastsäkring för Sjötransport</a:t>
            </a:r>
            <a:r>
              <a:rPr lang="sv-SE" sz="2400" dirty="0" smtClean="0"/>
              <a:t/>
            </a:r>
            <a:br>
              <a:rPr lang="sv-SE" sz="2400" dirty="0" smtClean="0"/>
            </a:br>
            <a:r>
              <a:rPr lang="sv-SE" sz="2500" b="1" dirty="0" smtClean="0"/>
              <a:t>Säkring i olika riktningar – Förstängning i längdled</a:t>
            </a:r>
            <a:endParaRPr lang="sv-SE" sz="2500" b="1" dirty="0" smtClean="0">
              <a:solidFill>
                <a:schemeClr val="tx2"/>
              </a:solidFill>
            </a:endParaRPr>
          </a:p>
        </p:txBody>
      </p:sp>
      <p:sp>
        <p:nvSpPr>
          <p:cNvPr id="13" name="Platshållare för innehåll 1"/>
          <p:cNvSpPr>
            <a:spLocks noGrp="1"/>
          </p:cNvSpPr>
          <p:nvPr>
            <p:ph idx="1"/>
          </p:nvPr>
        </p:nvSpPr>
        <p:spPr>
          <a:xfrm>
            <a:off x="457200" y="1600201"/>
            <a:ext cx="8291264" cy="460648"/>
          </a:xfrm>
        </p:spPr>
        <p:txBody>
          <a:bodyPr>
            <a:normAutofit/>
          </a:bodyPr>
          <a:lstStyle/>
          <a:p>
            <a:pPr marL="0" indent="0">
              <a:buNone/>
            </a:pPr>
            <a:r>
              <a:rPr lang="sv-SE" sz="2400" dirty="0" smtClean="0"/>
              <a:t>Exempel på lastsäkring med förstängning i längdled</a:t>
            </a:r>
            <a:endParaRPr lang="sv-SE" sz="2400" dirty="0"/>
          </a:p>
        </p:txBody>
      </p:sp>
      <p:pic>
        <p:nvPicPr>
          <p:cNvPr id="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568" y="2072263"/>
            <a:ext cx="1941330" cy="1921740"/>
          </a:xfrm>
          <a:prstGeom prst="rect">
            <a:avLst/>
          </a:prstGeom>
          <a:noFill/>
          <a:ln w="9525">
            <a:solidFill>
              <a:srgbClr val="00008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l="5505" t="8905" r="12590"/>
          <a:stretch>
            <a:fillRect/>
          </a:stretch>
        </p:blipFill>
        <p:spPr bwMode="auto">
          <a:xfrm>
            <a:off x="4792199" y="4367549"/>
            <a:ext cx="2070684" cy="1726942"/>
          </a:xfrm>
          <a:prstGeom prst="rect">
            <a:avLst/>
          </a:prstGeom>
          <a:noFill/>
          <a:ln w="9525" algn="ctr">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66558" y="4077072"/>
            <a:ext cx="1296144" cy="972249"/>
          </a:xfrm>
          <a:prstGeom prst="rect">
            <a:avLst/>
          </a:prstGeom>
          <a:noFill/>
          <a:ln w="9525">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10322" b="8584"/>
          <a:stretch/>
        </p:blipFill>
        <p:spPr bwMode="auto">
          <a:xfrm>
            <a:off x="1640995" y="4367142"/>
            <a:ext cx="2259035" cy="1727348"/>
          </a:xfrm>
          <a:prstGeom prst="rect">
            <a:avLst/>
          </a:prstGeom>
          <a:noFill/>
          <a:ln w="9525">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01735" y="4077072"/>
            <a:ext cx="1296144" cy="1009307"/>
          </a:xfrm>
          <a:prstGeom prst="rect">
            <a:avLst/>
          </a:prstGeom>
          <a:noFill/>
          <a:ln w="9525">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p911000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1852" r="10460"/>
          <a:stretch/>
        </p:blipFill>
        <p:spPr bwMode="auto">
          <a:xfrm>
            <a:off x="6385831" y="2060848"/>
            <a:ext cx="2002593" cy="1933154"/>
          </a:xfrm>
          <a:prstGeom prst="rect">
            <a:avLst/>
          </a:prstGeom>
          <a:noFill/>
          <a:ln w="9525">
            <a:solidFill>
              <a:srgbClr val="00008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46444" y="2072262"/>
            <a:ext cx="2562694" cy="1921739"/>
          </a:xfrm>
          <a:prstGeom prst="rect">
            <a:avLst/>
          </a:prstGeom>
          <a:noFill/>
          <a:ln w="9525" algn="ctr">
            <a:solidFill>
              <a:srgbClr val="000080"/>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2061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sv-SE" sz="3600" dirty="0" smtClean="0"/>
              <a:t>Lastsäkring för Sjötransport</a:t>
            </a:r>
            <a:r>
              <a:rPr lang="sv-SE" sz="3200" dirty="0" smtClean="0"/>
              <a:t/>
            </a:r>
            <a:br>
              <a:rPr lang="sv-SE" sz="3200" dirty="0" smtClean="0"/>
            </a:br>
            <a:r>
              <a:rPr lang="sv-SE" sz="2800" b="1" dirty="0" smtClean="0"/>
              <a:t>Säkring i olika riktningar – Surrning i längdled </a:t>
            </a:r>
            <a:endParaRPr lang="sv-SE" sz="2800" b="1" dirty="0" smtClean="0">
              <a:solidFill>
                <a:schemeClr val="tx2"/>
              </a:solidFill>
            </a:endParaRPr>
          </a:p>
        </p:txBody>
      </p:sp>
      <p:sp>
        <p:nvSpPr>
          <p:cNvPr id="11" name="Platshållare för innehåll 1"/>
          <p:cNvSpPr>
            <a:spLocks noGrp="1"/>
          </p:cNvSpPr>
          <p:nvPr>
            <p:ph idx="1"/>
          </p:nvPr>
        </p:nvSpPr>
        <p:spPr>
          <a:xfrm>
            <a:off x="457200" y="1600200"/>
            <a:ext cx="4330824" cy="4525963"/>
          </a:xfrm>
        </p:spPr>
        <p:txBody>
          <a:bodyPr/>
          <a:lstStyle/>
          <a:p>
            <a:pPr marL="0" indent="0">
              <a:buNone/>
            </a:pPr>
            <a:r>
              <a:rPr lang="sv-SE" sz="2400" smtClean="0"/>
              <a:t>Surrning kan användas ofta i kombination med förstängning</a:t>
            </a:r>
          </a:p>
          <a:p>
            <a:pPr marL="0" indent="0">
              <a:buNone/>
            </a:pPr>
            <a:endParaRPr lang="sv-SE" sz="2400" smtClean="0"/>
          </a:p>
          <a:p>
            <a:pPr marL="0" indent="0">
              <a:buNone/>
            </a:pPr>
            <a:r>
              <a:rPr lang="sv-SE" smtClean="0"/>
              <a:t>Surrningsmetoder</a:t>
            </a:r>
            <a:r>
              <a:rPr lang="sv-SE" sz="2400" smtClean="0"/>
              <a:t>:</a:t>
            </a:r>
          </a:p>
          <a:p>
            <a:r>
              <a:rPr lang="sv-SE" sz="2000" smtClean="0"/>
              <a:t>Överfallssurrning</a:t>
            </a:r>
          </a:p>
          <a:p>
            <a:r>
              <a:rPr lang="sv-SE" sz="2000" smtClean="0"/>
              <a:t>Grimma</a:t>
            </a:r>
          </a:p>
          <a:p>
            <a:r>
              <a:rPr lang="sv-SE" sz="2000" smtClean="0"/>
              <a:t>Rak/kryss-surrning</a:t>
            </a:r>
            <a:endParaRPr lang="sv-SE" sz="2000"/>
          </a:p>
        </p:txBody>
      </p:sp>
      <p:pic>
        <p:nvPicPr>
          <p:cNvPr id="12" name="Picture 3" descr="AA ABB 2011-02-24 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80366" y="1772816"/>
            <a:ext cx="2208244" cy="16561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värrand sm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5976" y="3152728"/>
            <a:ext cx="2207934" cy="1656184"/>
          </a:xfrm>
          <a:prstGeom prst="rect">
            <a:avLst/>
          </a:prstGeom>
          <a:noFill/>
          <a:ln>
            <a:noFill/>
          </a:ln>
          <a:effectLst/>
          <a:extLst>
            <a:ext uri="{909E8E84-426E-40DD-AFC4-6F175D3DCCD1}">
              <a14:hiddenFill xmlns:a14="http://schemas.microsoft.com/office/drawing/2010/main">
                <a:pattFill prst="narHorz">
                  <a:fgClr>
                    <a:srgbClr val="969696"/>
                  </a:fgClr>
                  <a:bgClr>
                    <a:schemeClr val="accent2"/>
                  </a:bgClr>
                </a:patt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80367" y="4509120"/>
            <a:ext cx="2208244" cy="1610568"/>
          </a:xfrm>
          <a:prstGeom prst="rect">
            <a:avLst/>
          </a:prstGeom>
          <a:noFill/>
          <a:ln w="9525" algn="ctr">
            <a:noFill/>
            <a:miter lim="800000"/>
            <a:headEnd/>
            <a:tailEnd/>
          </a:ln>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5865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sv-SE" sz="3600" dirty="0" smtClean="0"/>
              <a:t>Lastsäkring för Sjötransport</a:t>
            </a:r>
            <a:r>
              <a:rPr lang="sv-SE" dirty="0" smtClean="0"/>
              <a:t/>
            </a:r>
            <a:br>
              <a:rPr lang="sv-SE" dirty="0" smtClean="0"/>
            </a:br>
            <a:r>
              <a:rPr lang="sv-SE" sz="2800" b="1" dirty="0" smtClean="0"/>
              <a:t>Säkring i olika riktningar </a:t>
            </a:r>
            <a:r>
              <a:rPr lang="sv-SE" sz="2800" b="1" dirty="0" smtClean="0">
                <a:solidFill>
                  <a:schemeClr val="tx2"/>
                </a:solidFill>
              </a:rPr>
              <a:t>– Förstängning i sidled</a:t>
            </a:r>
          </a:p>
        </p:txBody>
      </p:sp>
      <p:sp>
        <p:nvSpPr>
          <p:cNvPr id="4" name="Platshållare för innehåll 1"/>
          <p:cNvSpPr>
            <a:spLocks noGrp="1"/>
          </p:cNvSpPr>
          <p:nvPr>
            <p:ph idx="1"/>
          </p:nvPr>
        </p:nvSpPr>
        <p:spPr>
          <a:xfrm>
            <a:off x="457200" y="1600200"/>
            <a:ext cx="4194608" cy="4525963"/>
          </a:xfrm>
        </p:spPr>
        <p:txBody>
          <a:bodyPr/>
          <a:lstStyle/>
          <a:p>
            <a:pPr marL="0" indent="0">
              <a:buNone/>
            </a:pPr>
            <a:r>
              <a:rPr lang="sv-SE" sz="2400" dirty="0" smtClean="0"/>
              <a:t>I första hand förstängs lasten i sidled mot</a:t>
            </a:r>
          </a:p>
          <a:p>
            <a:r>
              <a:rPr lang="sv-SE" sz="2000" dirty="0" smtClean="0"/>
              <a:t>Lastbärarens väggar</a:t>
            </a:r>
          </a:p>
          <a:p>
            <a:r>
              <a:rPr lang="sv-SE" sz="2000" dirty="0" smtClean="0"/>
              <a:t>Annat gods</a:t>
            </a:r>
          </a:p>
          <a:p>
            <a:r>
              <a:rPr lang="sv-SE" sz="2000" dirty="0" smtClean="0"/>
              <a:t>Tompallar</a:t>
            </a:r>
          </a:p>
          <a:p>
            <a:r>
              <a:rPr lang="sv-SE" sz="2000" dirty="0" smtClean="0"/>
              <a:t>Luftkuddar</a:t>
            </a:r>
          </a:p>
          <a:p>
            <a:r>
              <a:rPr lang="sv-SE" sz="2000" dirty="0" smtClean="0"/>
              <a:t>Trävirke</a:t>
            </a:r>
          </a:p>
          <a:p>
            <a:r>
              <a:rPr lang="sv-SE" sz="2000" dirty="0" smtClean="0"/>
              <a:t>Stöttor</a:t>
            </a:r>
            <a:endParaRPr lang="sv-SE" sz="2000" dirty="0"/>
          </a:p>
        </p:txBody>
      </p:sp>
      <p:grpSp>
        <p:nvGrpSpPr>
          <p:cNvPr id="8" name="Group 2"/>
          <p:cNvGrpSpPr>
            <a:grpSpLocks/>
          </p:cNvGrpSpPr>
          <p:nvPr/>
        </p:nvGrpSpPr>
        <p:grpSpPr bwMode="auto">
          <a:xfrm>
            <a:off x="4913300" y="3702607"/>
            <a:ext cx="1746932" cy="1886633"/>
            <a:chOff x="585" y="2776"/>
            <a:chExt cx="1156" cy="1172"/>
          </a:xfrm>
        </p:grpSpPr>
        <p:sp>
          <p:nvSpPr>
            <p:cNvPr id="9" name="Rectangle 3"/>
            <p:cNvSpPr>
              <a:spLocks noChangeAspect="1" noChangeArrowheads="1"/>
            </p:cNvSpPr>
            <p:nvPr/>
          </p:nvSpPr>
          <p:spPr bwMode="auto">
            <a:xfrm>
              <a:off x="620" y="3910"/>
              <a:ext cx="1096" cy="38"/>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4"/>
            <p:cNvSpPr>
              <a:spLocks noChangeAspect="1" noChangeArrowheads="1"/>
            </p:cNvSpPr>
            <p:nvPr/>
          </p:nvSpPr>
          <p:spPr bwMode="auto">
            <a:xfrm>
              <a:off x="620" y="2793"/>
              <a:ext cx="1092" cy="1112"/>
            </a:xfrm>
            <a:prstGeom prst="rect">
              <a:avLst/>
            </a:prstGeom>
            <a:gradFill rotWithShape="1">
              <a:gsLst>
                <a:gs pos="0">
                  <a:srgbClr val="808080"/>
                </a:gs>
                <a:gs pos="100000">
                  <a:srgbClr val="808080">
                    <a:gamma/>
                    <a:tint val="45490"/>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Freeform 5"/>
            <p:cNvSpPr>
              <a:spLocks noChangeAspect="1"/>
            </p:cNvSpPr>
            <p:nvPr/>
          </p:nvSpPr>
          <p:spPr bwMode="auto">
            <a:xfrm>
              <a:off x="1722" y="2926"/>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Freeform 6"/>
            <p:cNvSpPr>
              <a:spLocks noChangeAspect="1"/>
            </p:cNvSpPr>
            <p:nvPr/>
          </p:nvSpPr>
          <p:spPr bwMode="auto">
            <a:xfrm>
              <a:off x="1726" y="3309"/>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Freeform 7"/>
            <p:cNvSpPr>
              <a:spLocks noChangeAspect="1"/>
            </p:cNvSpPr>
            <p:nvPr/>
          </p:nvSpPr>
          <p:spPr bwMode="auto">
            <a:xfrm>
              <a:off x="1726" y="3700"/>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Freeform 8"/>
            <p:cNvSpPr>
              <a:spLocks noChangeAspect="1"/>
            </p:cNvSpPr>
            <p:nvPr/>
          </p:nvSpPr>
          <p:spPr bwMode="auto">
            <a:xfrm flipH="1">
              <a:off x="605" y="2926"/>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solidFill>
              <a:srgbClr val="993300"/>
            </a:soli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 name="Freeform 9"/>
            <p:cNvSpPr>
              <a:spLocks noChangeAspect="1"/>
            </p:cNvSpPr>
            <p:nvPr/>
          </p:nvSpPr>
          <p:spPr bwMode="auto">
            <a:xfrm flipH="1">
              <a:off x="602" y="3309"/>
              <a:ext cx="1"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solidFill>
              <a:srgbClr val="993300"/>
            </a:soli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Freeform 10"/>
            <p:cNvSpPr>
              <a:spLocks noChangeAspect="1"/>
            </p:cNvSpPr>
            <p:nvPr/>
          </p:nvSpPr>
          <p:spPr bwMode="auto">
            <a:xfrm flipH="1">
              <a:off x="602" y="3700"/>
              <a:ext cx="1"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solidFill>
              <a:srgbClr val="993300"/>
            </a:soli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Line 11"/>
            <p:cNvSpPr>
              <a:spLocks noChangeAspect="1" noChangeShapeType="1"/>
            </p:cNvSpPr>
            <p:nvPr/>
          </p:nvSpPr>
          <p:spPr bwMode="auto">
            <a:xfrm>
              <a:off x="585" y="2793"/>
              <a:ext cx="4" cy="1121"/>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Rectangle 12"/>
            <p:cNvSpPr>
              <a:spLocks noChangeAspect="1" noChangeArrowheads="1"/>
            </p:cNvSpPr>
            <p:nvPr/>
          </p:nvSpPr>
          <p:spPr bwMode="auto">
            <a:xfrm flipH="1">
              <a:off x="640" y="3157"/>
              <a:ext cx="500" cy="684"/>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Rectangle 13" descr="Ek"/>
            <p:cNvSpPr>
              <a:spLocks noChangeAspect="1" noChangeArrowheads="1"/>
            </p:cNvSpPr>
            <p:nvPr/>
          </p:nvSpPr>
          <p:spPr bwMode="auto">
            <a:xfrm flipH="1" flipV="1">
              <a:off x="666" y="3883"/>
              <a:ext cx="439" cy="12"/>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Rectangle 14" descr="Ek"/>
            <p:cNvSpPr>
              <a:spLocks noChangeAspect="1" noChangeArrowheads="1"/>
            </p:cNvSpPr>
            <p:nvPr/>
          </p:nvSpPr>
          <p:spPr bwMode="auto">
            <a:xfrm flipH="1" flipV="1">
              <a:off x="1054" y="3873"/>
              <a:ext cx="51" cy="10"/>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 name="Rectangle 15" descr="Ek"/>
            <p:cNvSpPr>
              <a:spLocks noChangeAspect="1" noChangeArrowheads="1"/>
            </p:cNvSpPr>
            <p:nvPr/>
          </p:nvSpPr>
          <p:spPr bwMode="auto">
            <a:xfrm flipH="1" flipV="1">
              <a:off x="1054" y="3850"/>
              <a:ext cx="51" cy="23"/>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 name="Rectangle 16" descr="Ek"/>
            <p:cNvSpPr>
              <a:spLocks noChangeAspect="1" noChangeArrowheads="1"/>
            </p:cNvSpPr>
            <p:nvPr/>
          </p:nvSpPr>
          <p:spPr bwMode="auto">
            <a:xfrm flipH="1" flipV="1">
              <a:off x="859" y="3872"/>
              <a:ext cx="53" cy="10"/>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 name="Rectangle 17" descr="Ek"/>
            <p:cNvSpPr>
              <a:spLocks noChangeAspect="1" noChangeArrowheads="1"/>
            </p:cNvSpPr>
            <p:nvPr/>
          </p:nvSpPr>
          <p:spPr bwMode="auto">
            <a:xfrm flipH="1" flipV="1">
              <a:off x="666" y="3840"/>
              <a:ext cx="441" cy="9"/>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 name="Rectangle 18" descr="Ek"/>
            <p:cNvSpPr>
              <a:spLocks noChangeAspect="1" noChangeArrowheads="1"/>
            </p:cNvSpPr>
            <p:nvPr/>
          </p:nvSpPr>
          <p:spPr bwMode="auto">
            <a:xfrm flipH="1" flipV="1">
              <a:off x="859" y="3849"/>
              <a:ext cx="53" cy="23"/>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 name="Rectangle 19" descr="Ek"/>
            <p:cNvSpPr>
              <a:spLocks noChangeAspect="1" noChangeArrowheads="1"/>
            </p:cNvSpPr>
            <p:nvPr/>
          </p:nvSpPr>
          <p:spPr bwMode="auto">
            <a:xfrm flipH="1" flipV="1">
              <a:off x="666" y="3873"/>
              <a:ext cx="51" cy="10"/>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 name="Rectangle 20" descr="Ek"/>
            <p:cNvSpPr>
              <a:spLocks noChangeAspect="1" noChangeArrowheads="1"/>
            </p:cNvSpPr>
            <p:nvPr/>
          </p:nvSpPr>
          <p:spPr bwMode="auto">
            <a:xfrm flipH="1" flipV="1">
              <a:off x="666" y="3850"/>
              <a:ext cx="51" cy="23"/>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 name="Line 21"/>
            <p:cNvSpPr>
              <a:spLocks noChangeShapeType="1"/>
            </p:cNvSpPr>
            <p:nvPr/>
          </p:nvSpPr>
          <p:spPr bwMode="auto">
            <a:xfrm>
              <a:off x="630" y="2804"/>
              <a:ext cx="0" cy="1091"/>
            </a:xfrm>
            <a:prstGeom prst="line">
              <a:avLst/>
            </a:prstGeom>
            <a:noFill/>
            <a:ln w="127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8" name="Line 22"/>
            <p:cNvSpPr>
              <a:spLocks noChangeAspect="1" noChangeShapeType="1"/>
            </p:cNvSpPr>
            <p:nvPr/>
          </p:nvSpPr>
          <p:spPr bwMode="auto">
            <a:xfrm>
              <a:off x="1737" y="2776"/>
              <a:ext cx="4" cy="1121"/>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 name="Rectangle 23"/>
            <p:cNvSpPr>
              <a:spLocks noChangeArrowheads="1"/>
            </p:cNvSpPr>
            <p:nvPr/>
          </p:nvSpPr>
          <p:spPr bwMode="auto">
            <a:xfrm flipH="1">
              <a:off x="1316" y="3570"/>
              <a:ext cx="385"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0" name="Group 24"/>
            <p:cNvGrpSpPr>
              <a:grpSpLocks/>
            </p:cNvGrpSpPr>
            <p:nvPr/>
          </p:nvGrpSpPr>
          <p:grpSpPr bwMode="auto">
            <a:xfrm>
              <a:off x="1305" y="3839"/>
              <a:ext cx="396" cy="54"/>
              <a:chOff x="2233" y="1375"/>
              <a:chExt cx="444" cy="54"/>
            </a:xfrm>
          </p:grpSpPr>
          <p:sp>
            <p:nvSpPr>
              <p:cNvPr id="45" name="Rectangle 25"/>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 name="Rectangle 26"/>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 name="Rectangle 27"/>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8" name="Rectangle 28"/>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 name="Rectangle 29"/>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 name="Rectangle 30"/>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 name="Rectangle 31"/>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 name="Rectangle 32"/>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1" name="Group 33"/>
            <p:cNvGrpSpPr>
              <a:grpSpLocks/>
            </p:cNvGrpSpPr>
            <p:nvPr/>
          </p:nvGrpSpPr>
          <p:grpSpPr bwMode="auto">
            <a:xfrm>
              <a:off x="1319" y="2951"/>
              <a:ext cx="374" cy="618"/>
              <a:chOff x="1319" y="3063"/>
              <a:chExt cx="326" cy="618"/>
            </a:xfrm>
          </p:grpSpPr>
          <p:sp>
            <p:nvSpPr>
              <p:cNvPr id="39" name="Rectangle 34"/>
              <p:cNvSpPr>
                <a:spLocks noChangeArrowheads="1"/>
              </p:cNvSpPr>
              <p:nvPr/>
            </p:nvSpPr>
            <p:spPr bwMode="auto">
              <a:xfrm flipH="1">
                <a:off x="1321" y="3063"/>
                <a:ext cx="324" cy="5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 name="Rectangle 35"/>
              <p:cNvSpPr>
                <a:spLocks noChangeAspect="1" noChangeArrowheads="1"/>
              </p:cNvSpPr>
              <p:nvPr/>
            </p:nvSpPr>
            <p:spPr bwMode="auto">
              <a:xfrm flipH="1" flipV="1">
                <a:off x="1597" y="3669"/>
                <a:ext cx="46" cy="12"/>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 name="Rectangle 36"/>
              <p:cNvSpPr>
                <a:spLocks noChangeAspect="1" noChangeArrowheads="1"/>
              </p:cNvSpPr>
              <p:nvPr/>
            </p:nvSpPr>
            <p:spPr bwMode="auto">
              <a:xfrm flipH="1" flipV="1">
                <a:off x="1597" y="3643"/>
                <a:ext cx="46" cy="2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2" name="Rectangle 37"/>
              <p:cNvSpPr>
                <a:spLocks noChangeAspect="1" noChangeArrowheads="1"/>
              </p:cNvSpPr>
              <p:nvPr/>
            </p:nvSpPr>
            <p:spPr bwMode="auto">
              <a:xfrm flipH="1" flipV="1">
                <a:off x="1319" y="3632"/>
                <a:ext cx="326"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 name="Rectangle 38"/>
              <p:cNvSpPr>
                <a:spLocks noChangeAspect="1" noChangeArrowheads="1"/>
              </p:cNvSpPr>
              <p:nvPr/>
            </p:nvSpPr>
            <p:spPr bwMode="auto">
              <a:xfrm flipH="1" flipV="1">
                <a:off x="1321" y="3669"/>
                <a:ext cx="46" cy="12"/>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 name="Rectangle 39"/>
              <p:cNvSpPr>
                <a:spLocks noChangeAspect="1" noChangeArrowheads="1"/>
              </p:cNvSpPr>
              <p:nvPr/>
            </p:nvSpPr>
            <p:spPr bwMode="auto">
              <a:xfrm flipH="1" flipV="1">
                <a:off x="1321" y="3643"/>
                <a:ext cx="46" cy="2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2" name="Freeform 40"/>
            <p:cNvSpPr>
              <a:spLocks/>
            </p:cNvSpPr>
            <p:nvPr/>
          </p:nvSpPr>
          <p:spPr bwMode="auto">
            <a:xfrm>
              <a:off x="1136" y="3042"/>
              <a:ext cx="184" cy="812"/>
            </a:xfrm>
            <a:custGeom>
              <a:avLst/>
              <a:gdLst>
                <a:gd name="T0" fmla="*/ 64 w 184"/>
                <a:gd name="T1" fmla="*/ 812 h 812"/>
                <a:gd name="T2" fmla="*/ 74 w 184"/>
                <a:gd name="T3" fmla="*/ 748 h 812"/>
                <a:gd name="T4" fmla="*/ 60 w 184"/>
                <a:gd name="T5" fmla="*/ 728 h 812"/>
                <a:gd name="T6" fmla="*/ 30 w 184"/>
                <a:gd name="T7" fmla="*/ 714 h 812"/>
                <a:gd name="T8" fmla="*/ 4 w 184"/>
                <a:gd name="T9" fmla="*/ 668 h 812"/>
                <a:gd name="T10" fmla="*/ 0 w 184"/>
                <a:gd name="T11" fmla="*/ 512 h 812"/>
                <a:gd name="T12" fmla="*/ 8 w 184"/>
                <a:gd name="T13" fmla="*/ 444 h 812"/>
                <a:gd name="T14" fmla="*/ 4 w 184"/>
                <a:gd name="T15" fmla="*/ 356 h 812"/>
                <a:gd name="T16" fmla="*/ 6 w 184"/>
                <a:gd name="T17" fmla="*/ 224 h 812"/>
                <a:gd name="T18" fmla="*/ 8 w 184"/>
                <a:gd name="T19" fmla="*/ 130 h 812"/>
                <a:gd name="T20" fmla="*/ 16 w 184"/>
                <a:gd name="T21" fmla="*/ 86 h 812"/>
                <a:gd name="T22" fmla="*/ 48 w 184"/>
                <a:gd name="T23" fmla="*/ 26 h 812"/>
                <a:gd name="T24" fmla="*/ 102 w 184"/>
                <a:gd name="T25" fmla="*/ 8 h 812"/>
                <a:gd name="T26" fmla="*/ 128 w 184"/>
                <a:gd name="T27" fmla="*/ 0 h 812"/>
                <a:gd name="T28" fmla="*/ 138 w 184"/>
                <a:gd name="T29" fmla="*/ 26 h 812"/>
                <a:gd name="T30" fmla="*/ 164 w 184"/>
                <a:gd name="T31" fmla="*/ 44 h 812"/>
                <a:gd name="T32" fmla="*/ 182 w 184"/>
                <a:gd name="T33" fmla="*/ 92 h 812"/>
                <a:gd name="T34" fmla="*/ 184 w 184"/>
                <a:gd name="T35" fmla="*/ 302 h 812"/>
                <a:gd name="T36" fmla="*/ 182 w 184"/>
                <a:gd name="T37" fmla="*/ 408 h 812"/>
                <a:gd name="T38" fmla="*/ 170 w 184"/>
                <a:gd name="T39" fmla="*/ 530 h 812"/>
                <a:gd name="T40" fmla="*/ 174 w 184"/>
                <a:gd name="T41" fmla="*/ 634 h 812"/>
                <a:gd name="T42" fmla="*/ 158 w 184"/>
                <a:gd name="T43" fmla="*/ 730 h 812"/>
                <a:gd name="T44" fmla="*/ 106 w 184"/>
                <a:gd name="T45" fmla="*/ 746 h 812"/>
                <a:gd name="T46" fmla="*/ 76 w 184"/>
                <a:gd name="T47" fmla="*/ 736 h 812"/>
                <a:gd name="T48" fmla="*/ 64 w 184"/>
                <a:gd name="T49"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4" h="812">
                  <a:moveTo>
                    <a:pt x="64" y="812"/>
                  </a:moveTo>
                  <a:lnTo>
                    <a:pt x="74" y="748"/>
                  </a:lnTo>
                  <a:lnTo>
                    <a:pt x="60" y="728"/>
                  </a:lnTo>
                  <a:lnTo>
                    <a:pt x="30" y="714"/>
                  </a:lnTo>
                  <a:lnTo>
                    <a:pt x="4" y="668"/>
                  </a:lnTo>
                  <a:lnTo>
                    <a:pt x="0" y="512"/>
                  </a:lnTo>
                  <a:lnTo>
                    <a:pt x="8" y="444"/>
                  </a:lnTo>
                  <a:lnTo>
                    <a:pt x="4" y="356"/>
                  </a:lnTo>
                  <a:lnTo>
                    <a:pt x="6" y="224"/>
                  </a:lnTo>
                  <a:lnTo>
                    <a:pt x="8" y="130"/>
                  </a:lnTo>
                  <a:lnTo>
                    <a:pt x="16" y="86"/>
                  </a:lnTo>
                  <a:lnTo>
                    <a:pt x="48" y="26"/>
                  </a:lnTo>
                  <a:lnTo>
                    <a:pt x="102" y="8"/>
                  </a:lnTo>
                  <a:lnTo>
                    <a:pt x="128" y="0"/>
                  </a:lnTo>
                  <a:lnTo>
                    <a:pt x="138" y="26"/>
                  </a:lnTo>
                  <a:lnTo>
                    <a:pt x="164" y="44"/>
                  </a:lnTo>
                  <a:lnTo>
                    <a:pt x="182" y="92"/>
                  </a:lnTo>
                  <a:lnTo>
                    <a:pt x="184" y="302"/>
                  </a:lnTo>
                  <a:lnTo>
                    <a:pt x="182" y="408"/>
                  </a:lnTo>
                  <a:lnTo>
                    <a:pt x="170" y="530"/>
                  </a:lnTo>
                  <a:lnTo>
                    <a:pt x="174" y="634"/>
                  </a:lnTo>
                  <a:lnTo>
                    <a:pt x="158" y="730"/>
                  </a:lnTo>
                  <a:lnTo>
                    <a:pt x="106" y="746"/>
                  </a:lnTo>
                  <a:lnTo>
                    <a:pt x="76" y="736"/>
                  </a:lnTo>
                  <a:lnTo>
                    <a:pt x="64" y="812"/>
                  </a:lnTo>
                  <a:close/>
                </a:path>
              </a:pathLst>
            </a:custGeom>
            <a:solidFill>
              <a:srgbClr val="FFFF0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33" name="Group 41"/>
            <p:cNvGrpSpPr>
              <a:grpSpLocks/>
            </p:cNvGrpSpPr>
            <p:nvPr/>
          </p:nvGrpSpPr>
          <p:grpSpPr bwMode="auto">
            <a:xfrm>
              <a:off x="1242" y="3012"/>
              <a:ext cx="47" cy="156"/>
              <a:chOff x="1276" y="3012"/>
              <a:chExt cx="47" cy="156"/>
            </a:xfrm>
          </p:grpSpPr>
          <p:sp>
            <p:nvSpPr>
              <p:cNvPr id="35" name="Oval 42"/>
              <p:cNvSpPr>
                <a:spLocks noChangeAspect="1" noChangeArrowheads="1"/>
              </p:cNvSpPr>
              <p:nvPr/>
            </p:nvSpPr>
            <p:spPr bwMode="auto">
              <a:xfrm flipH="1">
                <a:off x="1276" y="3089"/>
                <a:ext cx="36" cy="4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 name="Freeform 43"/>
              <p:cNvSpPr>
                <a:spLocks noChangeAspect="1"/>
              </p:cNvSpPr>
              <p:nvPr/>
            </p:nvSpPr>
            <p:spPr bwMode="auto">
              <a:xfrm flipH="1">
                <a:off x="1301" y="3130"/>
                <a:ext cx="22" cy="38"/>
              </a:xfrm>
              <a:custGeom>
                <a:avLst/>
                <a:gdLst>
                  <a:gd name="T0" fmla="*/ 18 w 24"/>
                  <a:gd name="T1" fmla="*/ 0 h 27"/>
                  <a:gd name="T2" fmla="*/ 0 w 24"/>
                  <a:gd name="T3" fmla="*/ 18 h 27"/>
                  <a:gd name="T4" fmla="*/ 24 w 24"/>
                  <a:gd name="T5" fmla="*/ 27 h 27"/>
                  <a:gd name="T6" fmla="*/ 18 w 24"/>
                  <a:gd name="T7" fmla="*/ 0 h 27"/>
                </a:gdLst>
                <a:ahLst/>
                <a:cxnLst>
                  <a:cxn ang="0">
                    <a:pos x="T0" y="T1"/>
                  </a:cxn>
                  <a:cxn ang="0">
                    <a:pos x="T2" y="T3"/>
                  </a:cxn>
                  <a:cxn ang="0">
                    <a:pos x="T4" y="T5"/>
                  </a:cxn>
                  <a:cxn ang="0">
                    <a:pos x="T6" y="T7"/>
                  </a:cxn>
                </a:cxnLst>
                <a:rect l="0" t="0" r="r" b="b"/>
                <a:pathLst>
                  <a:path w="24" h="27">
                    <a:moveTo>
                      <a:pt x="18" y="0"/>
                    </a:moveTo>
                    <a:lnTo>
                      <a:pt x="0" y="18"/>
                    </a:lnTo>
                    <a:lnTo>
                      <a:pt x="24" y="27"/>
                    </a:lnTo>
                    <a:lnTo>
                      <a:pt x="18" y="0"/>
                    </a:lnTo>
                    <a:close/>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 name="Line 44"/>
              <p:cNvSpPr>
                <a:spLocks noChangeAspect="1" noChangeShapeType="1"/>
              </p:cNvSpPr>
              <p:nvPr/>
            </p:nvSpPr>
            <p:spPr bwMode="auto">
              <a:xfrm flipH="1">
                <a:off x="1292" y="3110"/>
                <a:ext cx="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 name="Freeform 45"/>
              <p:cNvSpPr>
                <a:spLocks noChangeAspect="1"/>
              </p:cNvSpPr>
              <p:nvPr/>
            </p:nvSpPr>
            <p:spPr bwMode="auto">
              <a:xfrm>
                <a:off x="1293" y="3012"/>
                <a:ext cx="20" cy="63"/>
              </a:xfrm>
              <a:custGeom>
                <a:avLst/>
                <a:gdLst>
                  <a:gd name="T0" fmla="*/ 0 w 21"/>
                  <a:gd name="T1" fmla="*/ 21 h 45"/>
                  <a:gd name="T2" fmla="*/ 18 w 21"/>
                  <a:gd name="T3" fmla="*/ 0 h 45"/>
                  <a:gd name="T4" fmla="*/ 15 w 21"/>
                  <a:gd name="T5" fmla="*/ 9 h 45"/>
                  <a:gd name="T6" fmla="*/ 3 w 21"/>
                  <a:gd name="T7" fmla="*/ 45 h 45"/>
                </a:gdLst>
                <a:ahLst/>
                <a:cxnLst>
                  <a:cxn ang="0">
                    <a:pos x="T0" y="T1"/>
                  </a:cxn>
                  <a:cxn ang="0">
                    <a:pos x="T2" y="T3"/>
                  </a:cxn>
                  <a:cxn ang="0">
                    <a:pos x="T4" y="T5"/>
                  </a:cxn>
                  <a:cxn ang="0">
                    <a:pos x="T6" y="T7"/>
                  </a:cxn>
                </a:cxnLst>
                <a:rect l="0" t="0" r="r" b="b"/>
                <a:pathLst>
                  <a:path w="21" h="45">
                    <a:moveTo>
                      <a:pt x="0" y="21"/>
                    </a:moveTo>
                    <a:cubicBezTo>
                      <a:pt x="9" y="18"/>
                      <a:pt x="18" y="0"/>
                      <a:pt x="18" y="0"/>
                    </a:cubicBezTo>
                    <a:cubicBezTo>
                      <a:pt x="21" y="0"/>
                      <a:pt x="17" y="6"/>
                      <a:pt x="15" y="9"/>
                    </a:cubicBezTo>
                    <a:cubicBezTo>
                      <a:pt x="0" y="37"/>
                      <a:pt x="3" y="16"/>
                      <a:pt x="3" y="45"/>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4" name="Freeform 46"/>
            <p:cNvSpPr>
              <a:spLocks/>
            </p:cNvSpPr>
            <p:nvPr/>
          </p:nvSpPr>
          <p:spPr bwMode="auto">
            <a:xfrm>
              <a:off x="1208" y="3096"/>
              <a:ext cx="28" cy="650"/>
            </a:xfrm>
            <a:custGeom>
              <a:avLst/>
              <a:gdLst>
                <a:gd name="T0" fmla="*/ 4 w 28"/>
                <a:gd name="T1" fmla="*/ 650 h 650"/>
                <a:gd name="T2" fmla="*/ 0 w 28"/>
                <a:gd name="T3" fmla="*/ 622 h 650"/>
                <a:gd name="T4" fmla="*/ 0 w 28"/>
                <a:gd name="T5" fmla="*/ 536 h 650"/>
                <a:gd name="T6" fmla="*/ 12 w 28"/>
                <a:gd name="T7" fmla="*/ 406 h 650"/>
                <a:gd name="T8" fmla="*/ 28 w 28"/>
                <a:gd name="T9" fmla="*/ 258 h 650"/>
                <a:gd name="T10" fmla="*/ 22 w 28"/>
                <a:gd name="T11" fmla="*/ 144 h 650"/>
                <a:gd name="T12" fmla="*/ 2 w 28"/>
                <a:gd name="T13" fmla="*/ 80 h 650"/>
                <a:gd name="T14" fmla="*/ 20 w 28"/>
                <a:gd name="T15" fmla="*/ 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50">
                  <a:moveTo>
                    <a:pt x="4" y="650"/>
                  </a:moveTo>
                  <a:lnTo>
                    <a:pt x="0" y="622"/>
                  </a:lnTo>
                  <a:lnTo>
                    <a:pt x="0" y="536"/>
                  </a:lnTo>
                  <a:lnTo>
                    <a:pt x="12" y="406"/>
                  </a:lnTo>
                  <a:lnTo>
                    <a:pt x="28" y="258"/>
                  </a:lnTo>
                  <a:lnTo>
                    <a:pt x="22" y="144"/>
                  </a:lnTo>
                  <a:lnTo>
                    <a:pt x="2" y="80"/>
                  </a:lnTo>
                  <a:lnTo>
                    <a:pt x="20"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53" name="Group 47"/>
          <p:cNvGrpSpPr>
            <a:grpSpLocks noChangeAspect="1"/>
          </p:cNvGrpSpPr>
          <p:nvPr/>
        </p:nvGrpSpPr>
        <p:grpSpPr bwMode="auto">
          <a:xfrm>
            <a:off x="6927572" y="2163442"/>
            <a:ext cx="1703896" cy="1712918"/>
            <a:chOff x="2218" y="264"/>
            <a:chExt cx="1158" cy="1164"/>
          </a:xfrm>
        </p:grpSpPr>
        <p:sp>
          <p:nvSpPr>
            <p:cNvPr id="54" name="Rectangle 48"/>
            <p:cNvSpPr>
              <a:spLocks noChangeAspect="1" noChangeArrowheads="1"/>
            </p:cNvSpPr>
            <p:nvPr/>
          </p:nvSpPr>
          <p:spPr bwMode="auto">
            <a:xfrm>
              <a:off x="2236" y="1372"/>
              <a:ext cx="1112" cy="56"/>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 name="Rectangle 49"/>
            <p:cNvSpPr>
              <a:spLocks noChangeAspect="1" noChangeArrowheads="1"/>
            </p:cNvSpPr>
            <p:nvPr/>
          </p:nvSpPr>
          <p:spPr bwMode="auto">
            <a:xfrm>
              <a:off x="2250" y="264"/>
              <a:ext cx="1100" cy="1104"/>
            </a:xfrm>
            <a:prstGeom prst="rect">
              <a:avLst/>
            </a:prstGeom>
            <a:gradFill rotWithShape="1">
              <a:gsLst>
                <a:gs pos="0">
                  <a:srgbClr val="808080"/>
                </a:gs>
                <a:gs pos="100000">
                  <a:srgbClr val="808080">
                    <a:gamma/>
                    <a:tint val="36471"/>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 name="Freeform 50"/>
            <p:cNvSpPr>
              <a:spLocks noChangeAspect="1"/>
            </p:cNvSpPr>
            <p:nvPr/>
          </p:nvSpPr>
          <p:spPr bwMode="auto">
            <a:xfrm>
              <a:off x="3354" y="39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 name="Freeform 51"/>
            <p:cNvSpPr>
              <a:spLocks noChangeAspect="1"/>
            </p:cNvSpPr>
            <p:nvPr/>
          </p:nvSpPr>
          <p:spPr bwMode="auto">
            <a:xfrm>
              <a:off x="3358" y="77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8" name="Freeform 52"/>
            <p:cNvSpPr>
              <a:spLocks noChangeAspect="1"/>
            </p:cNvSpPr>
            <p:nvPr/>
          </p:nvSpPr>
          <p:spPr bwMode="auto">
            <a:xfrm>
              <a:off x="3358" y="116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9" name="Line 53"/>
            <p:cNvSpPr>
              <a:spLocks noChangeAspect="1" noChangeShapeType="1"/>
            </p:cNvSpPr>
            <p:nvPr/>
          </p:nvSpPr>
          <p:spPr bwMode="auto">
            <a:xfrm>
              <a:off x="3376" y="264"/>
              <a:ext cx="0"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 name="Freeform 54"/>
            <p:cNvSpPr>
              <a:spLocks noChangeAspect="1"/>
            </p:cNvSpPr>
            <p:nvPr/>
          </p:nvSpPr>
          <p:spPr bwMode="auto">
            <a:xfrm flipH="1">
              <a:off x="2230" y="39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 name="Freeform 55"/>
            <p:cNvSpPr>
              <a:spLocks noChangeAspect="1"/>
            </p:cNvSpPr>
            <p:nvPr/>
          </p:nvSpPr>
          <p:spPr bwMode="auto">
            <a:xfrm flipH="1">
              <a:off x="2226" y="77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2" name="Freeform 56"/>
            <p:cNvSpPr>
              <a:spLocks noChangeAspect="1"/>
            </p:cNvSpPr>
            <p:nvPr/>
          </p:nvSpPr>
          <p:spPr bwMode="auto">
            <a:xfrm flipH="1">
              <a:off x="2226" y="116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3" name="Line 57"/>
            <p:cNvSpPr>
              <a:spLocks noChangeAspect="1" noChangeShapeType="1"/>
            </p:cNvSpPr>
            <p:nvPr/>
          </p:nvSpPr>
          <p:spPr bwMode="auto">
            <a:xfrm>
              <a:off x="2218" y="264"/>
              <a:ext cx="4"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4" name="Group 58"/>
            <p:cNvGrpSpPr>
              <a:grpSpLocks noChangeAspect="1"/>
            </p:cNvGrpSpPr>
            <p:nvPr/>
          </p:nvGrpSpPr>
          <p:grpSpPr bwMode="auto">
            <a:xfrm flipH="1">
              <a:off x="2984" y="1317"/>
              <a:ext cx="349" cy="42"/>
              <a:chOff x="918" y="3023"/>
              <a:chExt cx="1278" cy="127"/>
            </a:xfrm>
          </p:grpSpPr>
          <p:sp>
            <p:nvSpPr>
              <p:cNvPr id="137" name="Rectangle 59"/>
              <p:cNvSpPr>
                <a:spLocks noChangeAspect="1" noChangeArrowheads="1"/>
              </p:cNvSpPr>
              <p:nvPr/>
            </p:nvSpPr>
            <p:spPr bwMode="auto">
              <a:xfrm>
                <a:off x="918" y="3023"/>
                <a:ext cx="1278"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8" name="Rectangle 60"/>
              <p:cNvSpPr>
                <a:spLocks noChangeAspect="1" noChangeArrowheads="1"/>
              </p:cNvSpPr>
              <p:nvPr/>
            </p:nvSpPr>
            <p:spPr bwMode="auto">
              <a:xfrm>
                <a:off x="918" y="3120"/>
                <a:ext cx="150"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9" name="Rectangle 61"/>
              <p:cNvSpPr>
                <a:spLocks noChangeAspect="1" noChangeArrowheads="1"/>
              </p:cNvSpPr>
              <p:nvPr/>
            </p:nvSpPr>
            <p:spPr bwMode="auto">
              <a:xfrm>
                <a:off x="918" y="3054"/>
                <a:ext cx="150" cy="6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0" name="Rectangle 62"/>
              <p:cNvSpPr>
                <a:spLocks noChangeAspect="1" noChangeArrowheads="1"/>
              </p:cNvSpPr>
              <p:nvPr/>
            </p:nvSpPr>
            <p:spPr bwMode="auto">
              <a:xfrm>
                <a:off x="1482" y="3123"/>
                <a:ext cx="150"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1" name="Rectangle 63"/>
              <p:cNvSpPr>
                <a:spLocks noChangeAspect="1" noChangeArrowheads="1"/>
              </p:cNvSpPr>
              <p:nvPr/>
            </p:nvSpPr>
            <p:spPr bwMode="auto">
              <a:xfrm>
                <a:off x="1482" y="3057"/>
                <a:ext cx="150" cy="6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2" name="Rectangle 64"/>
              <p:cNvSpPr>
                <a:spLocks noChangeAspect="1" noChangeArrowheads="1"/>
              </p:cNvSpPr>
              <p:nvPr/>
            </p:nvSpPr>
            <p:spPr bwMode="auto">
              <a:xfrm>
                <a:off x="2046" y="3120"/>
                <a:ext cx="150"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 name="Rectangle 65"/>
              <p:cNvSpPr>
                <a:spLocks noChangeAspect="1" noChangeArrowheads="1"/>
              </p:cNvSpPr>
              <p:nvPr/>
            </p:nvSpPr>
            <p:spPr bwMode="auto">
              <a:xfrm>
                <a:off x="2046" y="3054"/>
                <a:ext cx="150" cy="6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65" name="Group 66"/>
            <p:cNvGrpSpPr>
              <a:grpSpLocks noChangeAspect="1"/>
            </p:cNvGrpSpPr>
            <p:nvPr/>
          </p:nvGrpSpPr>
          <p:grpSpPr bwMode="auto">
            <a:xfrm>
              <a:off x="2984" y="1308"/>
              <a:ext cx="349" cy="10"/>
              <a:chOff x="2960" y="1380"/>
              <a:chExt cx="349" cy="10"/>
            </a:xfrm>
          </p:grpSpPr>
          <p:sp>
            <p:nvSpPr>
              <p:cNvPr id="132" name="Rectangle 67"/>
              <p:cNvSpPr>
                <a:spLocks noChangeAspect="1" noChangeArrowheads="1"/>
              </p:cNvSpPr>
              <p:nvPr/>
            </p:nvSpPr>
            <p:spPr bwMode="auto">
              <a:xfrm flipH="1">
                <a:off x="3238" y="1381"/>
                <a:ext cx="71"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 name="Rectangle 68"/>
              <p:cNvSpPr>
                <a:spLocks noChangeAspect="1" noChangeArrowheads="1"/>
              </p:cNvSpPr>
              <p:nvPr/>
            </p:nvSpPr>
            <p:spPr bwMode="auto">
              <a:xfrm flipH="1">
                <a:off x="3162" y="1381"/>
                <a:ext cx="69"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4" name="Rectangle 69"/>
              <p:cNvSpPr>
                <a:spLocks noChangeAspect="1" noChangeArrowheads="1"/>
              </p:cNvSpPr>
              <p:nvPr/>
            </p:nvSpPr>
            <p:spPr bwMode="auto">
              <a:xfrm flipH="1">
                <a:off x="3091" y="1380"/>
                <a:ext cx="64"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5" name="Rectangle 70"/>
              <p:cNvSpPr>
                <a:spLocks noChangeAspect="1" noChangeArrowheads="1"/>
              </p:cNvSpPr>
              <p:nvPr/>
            </p:nvSpPr>
            <p:spPr bwMode="auto">
              <a:xfrm flipH="1">
                <a:off x="3020" y="1380"/>
                <a:ext cx="63"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6" name="Rectangle 71"/>
              <p:cNvSpPr>
                <a:spLocks noChangeAspect="1" noChangeArrowheads="1"/>
              </p:cNvSpPr>
              <p:nvPr/>
            </p:nvSpPr>
            <p:spPr bwMode="auto">
              <a:xfrm flipH="1">
                <a:off x="2960" y="1380"/>
                <a:ext cx="54"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66" name="Rectangle 72"/>
            <p:cNvSpPr>
              <a:spLocks noChangeAspect="1" noChangeArrowheads="1"/>
            </p:cNvSpPr>
            <p:nvPr/>
          </p:nvSpPr>
          <p:spPr bwMode="auto">
            <a:xfrm flipH="1">
              <a:off x="3007" y="464"/>
              <a:ext cx="294" cy="843"/>
            </a:xfrm>
            <a:prstGeom prst="rect">
              <a:avLst/>
            </a:prstGeom>
            <a:gradFill rotWithShape="0">
              <a:gsLst>
                <a:gs pos="0">
                  <a:srgbClr val="CC3300"/>
                </a:gs>
                <a:gs pos="100000">
                  <a:srgbClr val="CC3300">
                    <a:gamma/>
                    <a:tint val="39216"/>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7" name="Group 73"/>
            <p:cNvGrpSpPr>
              <a:grpSpLocks noChangeAspect="1"/>
            </p:cNvGrpSpPr>
            <p:nvPr/>
          </p:nvGrpSpPr>
          <p:grpSpPr bwMode="auto">
            <a:xfrm>
              <a:off x="2257" y="1034"/>
              <a:ext cx="444" cy="323"/>
              <a:chOff x="2257" y="1034"/>
              <a:chExt cx="444" cy="323"/>
            </a:xfrm>
          </p:grpSpPr>
          <p:sp>
            <p:nvSpPr>
              <p:cNvPr id="122" name="Rectangle 74"/>
              <p:cNvSpPr>
                <a:spLocks noChangeAspect="1" noChangeArrowheads="1"/>
              </p:cNvSpPr>
              <p:nvPr/>
            </p:nvSpPr>
            <p:spPr bwMode="auto">
              <a:xfrm flipH="1">
                <a:off x="2260" y="1034"/>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3" name="Group 75"/>
              <p:cNvGrpSpPr>
                <a:grpSpLocks noChangeAspect="1"/>
              </p:cNvGrpSpPr>
              <p:nvPr/>
            </p:nvGrpSpPr>
            <p:grpSpPr bwMode="auto">
              <a:xfrm>
                <a:off x="2257" y="1303"/>
                <a:ext cx="444" cy="54"/>
                <a:chOff x="2233" y="1375"/>
                <a:chExt cx="444" cy="54"/>
              </a:xfrm>
            </p:grpSpPr>
            <p:sp>
              <p:nvSpPr>
                <p:cNvPr id="124" name="Rectangle 76"/>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 name="Rectangle 77"/>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6" name="Rectangle 78"/>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7" name="Rectangle 79"/>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8" name="Rectangle 80"/>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 name="Rectangle 81"/>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 name="Rectangle 82"/>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 name="Rectangle 83"/>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68" name="Freeform 84"/>
            <p:cNvSpPr>
              <a:spLocks noChangeAspect="1"/>
            </p:cNvSpPr>
            <p:nvPr/>
          </p:nvSpPr>
          <p:spPr bwMode="auto">
            <a:xfrm flipH="1">
              <a:off x="2986" y="454"/>
              <a:ext cx="345" cy="858"/>
            </a:xfrm>
            <a:custGeom>
              <a:avLst/>
              <a:gdLst>
                <a:gd name="T0" fmla="*/ 0 w 345"/>
                <a:gd name="T1" fmla="*/ 855 h 858"/>
                <a:gd name="T2" fmla="*/ 24 w 345"/>
                <a:gd name="T3" fmla="*/ 0 h 858"/>
                <a:gd name="T4" fmla="*/ 315 w 345"/>
                <a:gd name="T5" fmla="*/ 6 h 858"/>
                <a:gd name="T6" fmla="*/ 327 w 345"/>
                <a:gd name="T7" fmla="*/ 21 h 858"/>
                <a:gd name="T8" fmla="*/ 345 w 345"/>
                <a:gd name="T9" fmla="*/ 858 h 858"/>
              </a:gdLst>
              <a:ahLst/>
              <a:cxnLst>
                <a:cxn ang="0">
                  <a:pos x="T0" y="T1"/>
                </a:cxn>
                <a:cxn ang="0">
                  <a:pos x="T2" y="T3"/>
                </a:cxn>
                <a:cxn ang="0">
                  <a:pos x="T4" y="T5"/>
                </a:cxn>
                <a:cxn ang="0">
                  <a:pos x="T6" y="T7"/>
                </a:cxn>
                <a:cxn ang="0">
                  <a:pos x="T8" y="T9"/>
                </a:cxn>
              </a:cxnLst>
              <a:rect l="0" t="0" r="r" b="b"/>
              <a:pathLst>
                <a:path w="345" h="858">
                  <a:moveTo>
                    <a:pt x="0" y="855"/>
                  </a:moveTo>
                  <a:lnTo>
                    <a:pt x="24" y="0"/>
                  </a:lnTo>
                  <a:lnTo>
                    <a:pt x="315" y="6"/>
                  </a:lnTo>
                  <a:lnTo>
                    <a:pt x="327" y="21"/>
                  </a:lnTo>
                  <a:lnTo>
                    <a:pt x="345" y="858"/>
                  </a:lnTo>
                </a:path>
              </a:pathLst>
            </a:custGeom>
            <a:noFill/>
            <a:ln w="12700" cap="flat" cmpd="sng">
              <a:solidFill>
                <a:schemeClr val="accent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9" name="Group 85"/>
            <p:cNvGrpSpPr>
              <a:grpSpLocks noChangeAspect="1"/>
            </p:cNvGrpSpPr>
            <p:nvPr/>
          </p:nvGrpSpPr>
          <p:grpSpPr bwMode="auto">
            <a:xfrm>
              <a:off x="2702" y="915"/>
              <a:ext cx="279" cy="447"/>
              <a:chOff x="2678" y="987"/>
              <a:chExt cx="279" cy="447"/>
            </a:xfrm>
          </p:grpSpPr>
          <p:sp>
            <p:nvSpPr>
              <p:cNvPr id="81" name="Rectangle 86"/>
              <p:cNvSpPr>
                <a:spLocks noChangeAspect="1" noChangeArrowheads="1"/>
              </p:cNvSpPr>
              <p:nvPr/>
            </p:nvSpPr>
            <p:spPr bwMode="auto">
              <a:xfrm rot="5400000" flipH="1" flipV="1">
                <a:off x="2688" y="1205"/>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 name="Rectangle 87"/>
              <p:cNvSpPr>
                <a:spLocks noChangeAspect="1" noChangeArrowheads="1"/>
              </p:cNvSpPr>
              <p:nvPr/>
            </p:nvSpPr>
            <p:spPr bwMode="auto">
              <a:xfrm rot="5400000" flipH="1" flipV="1">
                <a:off x="2893" y="140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3" name="Rectangle 88"/>
              <p:cNvSpPr>
                <a:spLocks noChangeAspect="1" noChangeArrowheads="1"/>
              </p:cNvSpPr>
              <p:nvPr/>
            </p:nvSpPr>
            <p:spPr bwMode="auto">
              <a:xfrm rot="5400000" flipH="1" flipV="1">
                <a:off x="2910" y="139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4" name="Rectangle 89"/>
              <p:cNvSpPr>
                <a:spLocks noChangeAspect="1" noChangeArrowheads="1"/>
              </p:cNvSpPr>
              <p:nvPr/>
            </p:nvSpPr>
            <p:spPr bwMode="auto">
              <a:xfrm rot="5400000" flipH="1" flipV="1">
                <a:off x="2894" y="1206"/>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 name="Rectangle 90"/>
              <p:cNvSpPr>
                <a:spLocks noChangeAspect="1" noChangeArrowheads="1"/>
              </p:cNvSpPr>
              <p:nvPr/>
            </p:nvSpPr>
            <p:spPr bwMode="auto">
              <a:xfrm rot="5400000" flipH="1" flipV="1">
                <a:off x="2731" y="1207"/>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6" name="Rectangle 91"/>
              <p:cNvSpPr>
                <a:spLocks noChangeAspect="1" noChangeArrowheads="1"/>
              </p:cNvSpPr>
              <p:nvPr/>
            </p:nvSpPr>
            <p:spPr bwMode="auto">
              <a:xfrm rot="5400000" flipH="1" flipV="1">
                <a:off x="2911" y="1199"/>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7" name="Rectangle 92"/>
              <p:cNvSpPr>
                <a:spLocks noChangeAspect="1" noChangeArrowheads="1"/>
              </p:cNvSpPr>
              <p:nvPr/>
            </p:nvSpPr>
            <p:spPr bwMode="auto">
              <a:xfrm rot="5400000" flipH="1" flipV="1">
                <a:off x="2893" y="101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8" name="Rectangle 93"/>
              <p:cNvSpPr>
                <a:spLocks noChangeAspect="1" noChangeArrowheads="1"/>
              </p:cNvSpPr>
              <p:nvPr/>
            </p:nvSpPr>
            <p:spPr bwMode="auto">
              <a:xfrm rot="5400000" flipH="1" flipV="1">
                <a:off x="2910" y="100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9" name="Rectangle 94"/>
              <p:cNvSpPr>
                <a:spLocks noChangeAspect="1" noChangeArrowheads="1"/>
              </p:cNvSpPr>
              <p:nvPr/>
            </p:nvSpPr>
            <p:spPr bwMode="auto">
              <a:xfrm rot="5400000" flipH="1" flipV="1">
                <a:off x="2631" y="1202"/>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0" name="Rectangle 95"/>
              <p:cNvSpPr>
                <a:spLocks noChangeAspect="1" noChangeArrowheads="1"/>
              </p:cNvSpPr>
              <p:nvPr/>
            </p:nvSpPr>
            <p:spPr bwMode="auto">
              <a:xfrm rot="5400000" flipH="1" flipV="1">
                <a:off x="2836" y="139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1" name="Rectangle 96"/>
              <p:cNvSpPr>
                <a:spLocks noChangeAspect="1" noChangeArrowheads="1"/>
              </p:cNvSpPr>
              <p:nvPr/>
            </p:nvSpPr>
            <p:spPr bwMode="auto">
              <a:xfrm rot="5400000" flipH="1" flipV="1">
                <a:off x="2853" y="139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 name="Rectangle 97"/>
              <p:cNvSpPr>
                <a:spLocks noChangeAspect="1" noChangeArrowheads="1"/>
              </p:cNvSpPr>
              <p:nvPr/>
            </p:nvSpPr>
            <p:spPr bwMode="auto">
              <a:xfrm rot="5400000" flipH="1" flipV="1">
                <a:off x="2837" y="1203"/>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3" name="Rectangle 98"/>
              <p:cNvSpPr>
                <a:spLocks noChangeAspect="1" noChangeArrowheads="1"/>
              </p:cNvSpPr>
              <p:nvPr/>
            </p:nvSpPr>
            <p:spPr bwMode="auto">
              <a:xfrm rot="5400000" flipH="1" flipV="1">
                <a:off x="2674" y="1204"/>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4" name="Rectangle 99"/>
              <p:cNvSpPr>
                <a:spLocks noChangeAspect="1" noChangeArrowheads="1"/>
              </p:cNvSpPr>
              <p:nvPr/>
            </p:nvSpPr>
            <p:spPr bwMode="auto">
              <a:xfrm rot="5400000" flipH="1" flipV="1">
                <a:off x="2854" y="1196"/>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5" name="Rectangle 100"/>
              <p:cNvSpPr>
                <a:spLocks noChangeAspect="1" noChangeArrowheads="1"/>
              </p:cNvSpPr>
              <p:nvPr/>
            </p:nvSpPr>
            <p:spPr bwMode="auto">
              <a:xfrm rot="5400000" flipH="1" flipV="1">
                <a:off x="2836" y="100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6" name="Rectangle 101"/>
              <p:cNvSpPr>
                <a:spLocks noChangeAspect="1" noChangeArrowheads="1"/>
              </p:cNvSpPr>
              <p:nvPr/>
            </p:nvSpPr>
            <p:spPr bwMode="auto">
              <a:xfrm rot="5400000" flipH="1" flipV="1">
                <a:off x="2853" y="100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7" name="Rectangle 102"/>
              <p:cNvSpPr>
                <a:spLocks noChangeAspect="1" noChangeArrowheads="1"/>
              </p:cNvSpPr>
              <p:nvPr/>
            </p:nvSpPr>
            <p:spPr bwMode="auto">
              <a:xfrm rot="5400000" flipH="1" flipV="1">
                <a:off x="2577" y="1202"/>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8" name="Rectangle 103"/>
              <p:cNvSpPr>
                <a:spLocks noChangeAspect="1" noChangeArrowheads="1"/>
              </p:cNvSpPr>
              <p:nvPr/>
            </p:nvSpPr>
            <p:spPr bwMode="auto">
              <a:xfrm rot="5400000" flipH="1" flipV="1">
                <a:off x="2781" y="139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9" name="Rectangle 104"/>
              <p:cNvSpPr>
                <a:spLocks noChangeAspect="1" noChangeArrowheads="1"/>
              </p:cNvSpPr>
              <p:nvPr/>
            </p:nvSpPr>
            <p:spPr bwMode="auto">
              <a:xfrm rot="5400000" flipH="1" flipV="1">
                <a:off x="2798" y="139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0" name="Rectangle 105"/>
              <p:cNvSpPr>
                <a:spLocks noChangeAspect="1" noChangeArrowheads="1"/>
              </p:cNvSpPr>
              <p:nvPr/>
            </p:nvSpPr>
            <p:spPr bwMode="auto">
              <a:xfrm rot="5400000" flipH="1" flipV="1">
                <a:off x="2783" y="1203"/>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 name="Rectangle 106"/>
              <p:cNvSpPr>
                <a:spLocks noChangeAspect="1" noChangeArrowheads="1"/>
              </p:cNvSpPr>
              <p:nvPr/>
            </p:nvSpPr>
            <p:spPr bwMode="auto">
              <a:xfrm rot="5400000" flipH="1" flipV="1">
                <a:off x="2620" y="1204"/>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 name="Rectangle 107"/>
              <p:cNvSpPr>
                <a:spLocks noChangeAspect="1" noChangeArrowheads="1"/>
              </p:cNvSpPr>
              <p:nvPr/>
            </p:nvSpPr>
            <p:spPr bwMode="auto">
              <a:xfrm rot="5400000" flipH="1" flipV="1">
                <a:off x="2800" y="1196"/>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 name="Rectangle 108"/>
              <p:cNvSpPr>
                <a:spLocks noChangeAspect="1" noChangeArrowheads="1"/>
              </p:cNvSpPr>
              <p:nvPr/>
            </p:nvSpPr>
            <p:spPr bwMode="auto">
              <a:xfrm rot="5400000" flipH="1" flipV="1">
                <a:off x="2782" y="100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 name="Rectangle 109"/>
              <p:cNvSpPr>
                <a:spLocks noChangeAspect="1" noChangeArrowheads="1"/>
              </p:cNvSpPr>
              <p:nvPr/>
            </p:nvSpPr>
            <p:spPr bwMode="auto">
              <a:xfrm rot="5400000" flipH="1" flipV="1">
                <a:off x="2799" y="100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 name="Rectangle 110"/>
              <p:cNvSpPr>
                <a:spLocks noChangeAspect="1" noChangeArrowheads="1"/>
              </p:cNvSpPr>
              <p:nvPr/>
            </p:nvSpPr>
            <p:spPr bwMode="auto">
              <a:xfrm rot="5400000" flipH="1" flipV="1">
                <a:off x="2523" y="1205"/>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6" name="Rectangle 111"/>
              <p:cNvSpPr>
                <a:spLocks noChangeAspect="1" noChangeArrowheads="1"/>
              </p:cNvSpPr>
              <p:nvPr/>
            </p:nvSpPr>
            <p:spPr bwMode="auto">
              <a:xfrm rot="5400000" flipH="1" flipV="1">
                <a:off x="2727" y="140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7" name="Rectangle 112"/>
              <p:cNvSpPr>
                <a:spLocks noChangeAspect="1" noChangeArrowheads="1"/>
              </p:cNvSpPr>
              <p:nvPr/>
            </p:nvSpPr>
            <p:spPr bwMode="auto">
              <a:xfrm rot="5400000" flipH="1" flipV="1">
                <a:off x="2744" y="139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8" name="Rectangle 113"/>
              <p:cNvSpPr>
                <a:spLocks noChangeAspect="1" noChangeArrowheads="1"/>
              </p:cNvSpPr>
              <p:nvPr/>
            </p:nvSpPr>
            <p:spPr bwMode="auto">
              <a:xfrm rot="5400000" flipH="1" flipV="1">
                <a:off x="2729" y="1206"/>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9" name="Rectangle 114"/>
              <p:cNvSpPr>
                <a:spLocks noChangeAspect="1" noChangeArrowheads="1"/>
              </p:cNvSpPr>
              <p:nvPr/>
            </p:nvSpPr>
            <p:spPr bwMode="auto">
              <a:xfrm rot="5400000" flipH="1" flipV="1">
                <a:off x="2566" y="1207"/>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0" name="Rectangle 115"/>
              <p:cNvSpPr>
                <a:spLocks noChangeAspect="1" noChangeArrowheads="1"/>
              </p:cNvSpPr>
              <p:nvPr/>
            </p:nvSpPr>
            <p:spPr bwMode="auto">
              <a:xfrm rot="5400000" flipH="1" flipV="1">
                <a:off x="2746" y="1199"/>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1" name="Rectangle 116"/>
              <p:cNvSpPr>
                <a:spLocks noChangeAspect="1" noChangeArrowheads="1"/>
              </p:cNvSpPr>
              <p:nvPr/>
            </p:nvSpPr>
            <p:spPr bwMode="auto">
              <a:xfrm rot="5400000" flipH="1" flipV="1">
                <a:off x="2728" y="101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 name="Rectangle 117"/>
              <p:cNvSpPr>
                <a:spLocks noChangeAspect="1" noChangeArrowheads="1"/>
              </p:cNvSpPr>
              <p:nvPr/>
            </p:nvSpPr>
            <p:spPr bwMode="auto">
              <a:xfrm rot="5400000" flipH="1" flipV="1">
                <a:off x="2745" y="100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13" name="Group 118"/>
              <p:cNvGrpSpPr>
                <a:grpSpLocks noChangeAspect="1"/>
              </p:cNvGrpSpPr>
              <p:nvPr/>
            </p:nvGrpSpPr>
            <p:grpSpPr bwMode="auto">
              <a:xfrm>
                <a:off x="2678" y="990"/>
                <a:ext cx="54" cy="444"/>
                <a:chOff x="3604" y="1440"/>
                <a:chExt cx="54" cy="444"/>
              </a:xfrm>
            </p:grpSpPr>
            <p:sp>
              <p:nvSpPr>
                <p:cNvPr id="114" name="Rectangle 119"/>
                <p:cNvSpPr>
                  <a:spLocks noChangeAspect="1" noChangeArrowheads="1"/>
                </p:cNvSpPr>
                <p:nvPr/>
              </p:nvSpPr>
              <p:spPr bwMode="auto">
                <a:xfrm rot="5400000" flipH="1" flipV="1">
                  <a:off x="3389" y="1655"/>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5" name="Rectangle 120"/>
                <p:cNvSpPr>
                  <a:spLocks noChangeAspect="1" noChangeArrowheads="1"/>
                </p:cNvSpPr>
                <p:nvPr/>
              </p:nvSpPr>
              <p:spPr bwMode="auto">
                <a:xfrm rot="5400000" flipH="1" flipV="1">
                  <a:off x="3593" y="185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6" name="Rectangle 121"/>
                <p:cNvSpPr>
                  <a:spLocks noChangeAspect="1" noChangeArrowheads="1"/>
                </p:cNvSpPr>
                <p:nvPr/>
              </p:nvSpPr>
              <p:spPr bwMode="auto">
                <a:xfrm rot="5400000" flipH="1" flipV="1">
                  <a:off x="3610" y="184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7" name="Rectangle 122"/>
                <p:cNvSpPr>
                  <a:spLocks noChangeAspect="1" noChangeArrowheads="1"/>
                </p:cNvSpPr>
                <p:nvPr/>
              </p:nvSpPr>
              <p:spPr bwMode="auto">
                <a:xfrm rot="5400000" flipH="1" flipV="1">
                  <a:off x="3595" y="1656"/>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8" name="Rectangle 123"/>
                <p:cNvSpPr>
                  <a:spLocks noChangeAspect="1" noChangeArrowheads="1"/>
                </p:cNvSpPr>
                <p:nvPr/>
              </p:nvSpPr>
              <p:spPr bwMode="auto">
                <a:xfrm rot="5400000" flipH="1" flipV="1">
                  <a:off x="3432" y="1657"/>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9" name="Rectangle 124"/>
                <p:cNvSpPr>
                  <a:spLocks noChangeAspect="1" noChangeArrowheads="1"/>
                </p:cNvSpPr>
                <p:nvPr/>
              </p:nvSpPr>
              <p:spPr bwMode="auto">
                <a:xfrm rot="5400000" flipH="1" flipV="1">
                  <a:off x="3612" y="1649"/>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0" name="Rectangle 125"/>
                <p:cNvSpPr>
                  <a:spLocks noChangeAspect="1" noChangeArrowheads="1"/>
                </p:cNvSpPr>
                <p:nvPr/>
              </p:nvSpPr>
              <p:spPr bwMode="auto">
                <a:xfrm rot="5400000" flipH="1" flipV="1">
                  <a:off x="3594" y="146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1" name="Rectangle 126"/>
                <p:cNvSpPr>
                  <a:spLocks noChangeAspect="1" noChangeArrowheads="1"/>
                </p:cNvSpPr>
                <p:nvPr/>
              </p:nvSpPr>
              <p:spPr bwMode="auto">
                <a:xfrm rot="5400000" flipH="1" flipV="1">
                  <a:off x="3611" y="145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70" name="Group 127"/>
            <p:cNvGrpSpPr>
              <a:grpSpLocks noChangeAspect="1"/>
            </p:cNvGrpSpPr>
            <p:nvPr/>
          </p:nvGrpSpPr>
          <p:grpSpPr bwMode="auto">
            <a:xfrm>
              <a:off x="2257" y="706"/>
              <a:ext cx="444" cy="323"/>
              <a:chOff x="2265" y="1586"/>
              <a:chExt cx="444" cy="323"/>
            </a:xfrm>
          </p:grpSpPr>
          <p:sp>
            <p:nvSpPr>
              <p:cNvPr id="71" name="Rectangle 128"/>
              <p:cNvSpPr>
                <a:spLocks noChangeAspect="1" noChangeArrowheads="1"/>
              </p:cNvSpPr>
              <p:nvPr/>
            </p:nvSpPr>
            <p:spPr bwMode="auto">
              <a:xfrm flipH="1">
                <a:off x="2268" y="1586"/>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72" name="Group 129"/>
              <p:cNvGrpSpPr>
                <a:grpSpLocks noChangeAspect="1"/>
              </p:cNvGrpSpPr>
              <p:nvPr/>
            </p:nvGrpSpPr>
            <p:grpSpPr bwMode="auto">
              <a:xfrm>
                <a:off x="2265" y="1855"/>
                <a:ext cx="444" cy="54"/>
                <a:chOff x="2233" y="1375"/>
                <a:chExt cx="444" cy="54"/>
              </a:xfrm>
            </p:grpSpPr>
            <p:sp>
              <p:nvSpPr>
                <p:cNvPr id="73" name="Rectangle 130"/>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4" name="Rectangle 131"/>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 name="Rectangle 132"/>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 name="Rectangle 133"/>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7" name="Rectangle 134"/>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8" name="Rectangle 135"/>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9" name="Rectangle 136"/>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0" name="Rectangle 137"/>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grpSp>
        <p:nvGrpSpPr>
          <p:cNvPr id="144" name="Group 138"/>
          <p:cNvGrpSpPr>
            <a:grpSpLocks/>
          </p:cNvGrpSpPr>
          <p:nvPr/>
        </p:nvGrpSpPr>
        <p:grpSpPr bwMode="auto">
          <a:xfrm>
            <a:off x="4913299" y="1772816"/>
            <a:ext cx="1713425" cy="1694754"/>
            <a:chOff x="1039" y="937"/>
            <a:chExt cx="1356" cy="1363"/>
          </a:xfrm>
        </p:grpSpPr>
        <p:sp>
          <p:nvSpPr>
            <p:cNvPr id="145" name="Rectangle 139"/>
            <p:cNvSpPr>
              <a:spLocks noChangeAspect="1" noChangeArrowheads="1"/>
            </p:cNvSpPr>
            <p:nvPr/>
          </p:nvSpPr>
          <p:spPr bwMode="auto">
            <a:xfrm>
              <a:off x="1060" y="2234"/>
              <a:ext cx="1302" cy="66"/>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6" name="Rectangle 140"/>
            <p:cNvSpPr>
              <a:spLocks noChangeAspect="1" noChangeArrowheads="1"/>
            </p:cNvSpPr>
            <p:nvPr/>
          </p:nvSpPr>
          <p:spPr bwMode="auto">
            <a:xfrm>
              <a:off x="1076" y="937"/>
              <a:ext cx="1289" cy="1293"/>
            </a:xfrm>
            <a:prstGeom prst="rect">
              <a:avLst/>
            </a:prstGeom>
            <a:gradFill rotWithShape="1">
              <a:gsLst>
                <a:gs pos="0">
                  <a:srgbClr val="808080"/>
                </a:gs>
                <a:gs pos="100000">
                  <a:srgbClr val="808080">
                    <a:gamma/>
                    <a:tint val="36471"/>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7" name="Freeform 141"/>
            <p:cNvSpPr>
              <a:spLocks noChangeAspect="1"/>
            </p:cNvSpPr>
            <p:nvPr/>
          </p:nvSpPr>
          <p:spPr bwMode="auto">
            <a:xfrm>
              <a:off x="2369" y="1092"/>
              <a:ext cx="3"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8" name="Freeform 142"/>
            <p:cNvSpPr>
              <a:spLocks noChangeAspect="1"/>
            </p:cNvSpPr>
            <p:nvPr/>
          </p:nvSpPr>
          <p:spPr bwMode="auto">
            <a:xfrm>
              <a:off x="2374" y="1537"/>
              <a:ext cx="2"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9" name="Freeform 143"/>
            <p:cNvSpPr>
              <a:spLocks noChangeAspect="1"/>
            </p:cNvSpPr>
            <p:nvPr/>
          </p:nvSpPr>
          <p:spPr bwMode="auto">
            <a:xfrm>
              <a:off x="2374" y="1991"/>
              <a:ext cx="2" cy="183"/>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0" name="Line 144"/>
            <p:cNvSpPr>
              <a:spLocks noChangeAspect="1" noChangeShapeType="1"/>
            </p:cNvSpPr>
            <p:nvPr/>
          </p:nvSpPr>
          <p:spPr bwMode="auto">
            <a:xfrm>
              <a:off x="2395" y="937"/>
              <a:ext cx="0" cy="130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1" name="Freeform 145"/>
            <p:cNvSpPr>
              <a:spLocks noChangeAspect="1"/>
            </p:cNvSpPr>
            <p:nvPr/>
          </p:nvSpPr>
          <p:spPr bwMode="auto">
            <a:xfrm flipH="1">
              <a:off x="1053" y="1092"/>
              <a:ext cx="2"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2" name="Freeform 146"/>
            <p:cNvSpPr>
              <a:spLocks noChangeAspect="1"/>
            </p:cNvSpPr>
            <p:nvPr/>
          </p:nvSpPr>
          <p:spPr bwMode="auto">
            <a:xfrm flipH="1">
              <a:off x="1048" y="1537"/>
              <a:ext cx="3"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 name="Freeform 147"/>
            <p:cNvSpPr>
              <a:spLocks noChangeAspect="1"/>
            </p:cNvSpPr>
            <p:nvPr/>
          </p:nvSpPr>
          <p:spPr bwMode="auto">
            <a:xfrm flipH="1">
              <a:off x="1048" y="1991"/>
              <a:ext cx="3" cy="183"/>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 name="Line 148"/>
            <p:cNvSpPr>
              <a:spLocks noChangeAspect="1" noChangeShapeType="1"/>
            </p:cNvSpPr>
            <p:nvPr/>
          </p:nvSpPr>
          <p:spPr bwMode="auto">
            <a:xfrm>
              <a:off x="1039" y="937"/>
              <a:ext cx="5" cy="130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5" name="Rectangle 149"/>
            <p:cNvSpPr>
              <a:spLocks noChangeAspect="1" noChangeArrowheads="1"/>
            </p:cNvSpPr>
            <p:nvPr/>
          </p:nvSpPr>
          <p:spPr bwMode="auto">
            <a:xfrm>
              <a:off x="1584" y="1966"/>
              <a:ext cx="371"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6" name="Rectangle 150"/>
            <p:cNvSpPr>
              <a:spLocks noChangeAspect="1" noChangeArrowheads="1"/>
            </p:cNvSpPr>
            <p:nvPr/>
          </p:nvSpPr>
          <p:spPr bwMode="auto">
            <a:xfrm>
              <a:off x="1584" y="1720"/>
              <a:ext cx="371"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7" name="Rectangle 151"/>
            <p:cNvSpPr>
              <a:spLocks noChangeAspect="1" noChangeArrowheads="1"/>
            </p:cNvSpPr>
            <p:nvPr/>
          </p:nvSpPr>
          <p:spPr bwMode="auto">
            <a:xfrm>
              <a:off x="1584" y="1475"/>
              <a:ext cx="371"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8" name="Rectangle 152"/>
            <p:cNvSpPr>
              <a:spLocks noChangeAspect="1" noChangeArrowheads="1"/>
            </p:cNvSpPr>
            <p:nvPr/>
          </p:nvSpPr>
          <p:spPr bwMode="auto">
            <a:xfrm>
              <a:off x="1584" y="1229"/>
              <a:ext cx="371"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9" name="Rectangle 153"/>
            <p:cNvSpPr>
              <a:spLocks noChangeAspect="1" noChangeArrowheads="1"/>
            </p:cNvSpPr>
            <p:nvPr/>
          </p:nvSpPr>
          <p:spPr bwMode="auto">
            <a:xfrm>
              <a:off x="1107" y="1966"/>
              <a:ext cx="436"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0" name="Rectangle 154"/>
            <p:cNvSpPr>
              <a:spLocks noChangeAspect="1" noChangeArrowheads="1"/>
            </p:cNvSpPr>
            <p:nvPr/>
          </p:nvSpPr>
          <p:spPr bwMode="auto">
            <a:xfrm>
              <a:off x="1107" y="1720"/>
              <a:ext cx="436"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1" name="Rectangle 155"/>
            <p:cNvSpPr>
              <a:spLocks noChangeAspect="1" noChangeArrowheads="1"/>
            </p:cNvSpPr>
            <p:nvPr/>
          </p:nvSpPr>
          <p:spPr bwMode="auto">
            <a:xfrm>
              <a:off x="1107" y="1475"/>
              <a:ext cx="436"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2" name="Rectangle 156"/>
            <p:cNvSpPr>
              <a:spLocks noChangeAspect="1" noChangeArrowheads="1"/>
            </p:cNvSpPr>
            <p:nvPr/>
          </p:nvSpPr>
          <p:spPr bwMode="auto">
            <a:xfrm>
              <a:off x="1107" y="1229"/>
              <a:ext cx="436"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 name="Line 157"/>
            <p:cNvSpPr>
              <a:spLocks noChangeAspect="1" noChangeShapeType="1"/>
            </p:cNvSpPr>
            <p:nvPr/>
          </p:nvSpPr>
          <p:spPr bwMode="auto">
            <a:xfrm>
              <a:off x="1327" y="1218"/>
              <a:ext cx="9" cy="101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 name="Line 158"/>
            <p:cNvSpPr>
              <a:spLocks noChangeAspect="1" noChangeShapeType="1"/>
            </p:cNvSpPr>
            <p:nvPr/>
          </p:nvSpPr>
          <p:spPr bwMode="auto">
            <a:xfrm>
              <a:off x="1177" y="1209"/>
              <a:ext cx="0" cy="1002"/>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 name="Line 159"/>
            <p:cNvSpPr>
              <a:spLocks noChangeAspect="1" noChangeShapeType="1"/>
            </p:cNvSpPr>
            <p:nvPr/>
          </p:nvSpPr>
          <p:spPr bwMode="auto">
            <a:xfrm>
              <a:off x="1468" y="1227"/>
              <a:ext cx="0" cy="993"/>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 name="Rectangle 160"/>
            <p:cNvSpPr>
              <a:spLocks noChangeAspect="1" noChangeArrowheads="1"/>
            </p:cNvSpPr>
            <p:nvPr/>
          </p:nvSpPr>
          <p:spPr bwMode="auto">
            <a:xfrm>
              <a:off x="1959" y="1965"/>
              <a:ext cx="370"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7" name="Rectangle 161"/>
            <p:cNvSpPr>
              <a:spLocks noChangeAspect="1" noChangeArrowheads="1"/>
            </p:cNvSpPr>
            <p:nvPr/>
          </p:nvSpPr>
          <p:spPr bwMode="auto">
            <a:xfrm>
              <a:off x="1959" y="1720"/>
              <a:ext cx="370"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8" name="Rectangle 162"/>
            <p:cNvSpPr>
              <a:spLocks noChangeAspect="1" noChangeArrowheads="1"/>
            </p:cNvSpPr>
            <p:nvPr/>
          </p:nvSpPr>
          <p:spPr bwMode="auto">
            <a:xfrm>
              <a:off x="1978" y="1474"/>
              <a:ext cx="351"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9" name="Rectangle 163"/>
            <p:cNvSpPr>
              <a:spLocks noChangeAspect="1" noChangeArrowheads="1"/>
            </p:cNvSpPr>
            <p:nvPr/>
          </p:nvSpPr>
          <p:spPr bwMode="auto">
            <a:xfrm>
              <a:off x="1959" y="1230"/>
              <a:ext cx="370" cy="244"/>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70" name="Group 164"/>
            <p:cNvGrpSpPr>
              <a:grpSpLocks noChangeAspect="1"/>
            </p:cNvGrpSpPr>
            <p:nvPr/>
          </p:nvGrpSpPr>
          <p:grpSpPr bwMode="auto">
            <a:xfrm>
              <a:off x="1589" y="1218"/>
              <a:ext cx="356" cy="262"/>
              <a:chOff x="4296" y="504"/>
              <a:chExt cx="304" cy="224"/>
            </a:xfrm>
          </p:grpSpPr>
          <p:sp>
            <p:nvSpPr>
              <p:cNvPr id="199" name="Freeform 165"/>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0" name="Line 166"/>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1" name="Line 167"/>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1" name="Group 168"/>
            <p:cNvGrpSpPr>
              <a:grpSpLocks noChangeAspect="1"/>
            </p:cNvGrpSpPr>
            <p:nvPr/>
          </p:nvGrpSpPr>
          <p:grpSpPr bwMode="auto">
            <a:xfrm>
              <a:off x="1973" y="1227"/>
              <a:ext cx="356" cy="263"/>
              <a:chOff x="4296" y="504"/>
              <a:chExt cx="304" cy="224"/>
            </a:xfrm>
          </p:grpSpPr>
          <p:sp>
            <p:nvSpPr>
              <p:cNvPr id="196" name="Freeform 169"/>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7" name="Line 170"/>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8" name="Line 171"/>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2" name="Group 172"/>
            <p:cNvGrpSpPr>
              <a:grpSpLocks noChangeAspect="1"/>
            </p:cNvGrpSpPr>
            <p:nvPr/>
          </p:nvGrpSpPr>
          <p:grpSpPr bwMode="auto">
            <a:xfrm>
              <a:off x="1608" y="1462"/>
              <a:ext cx="356" cy="262"/>
              <a:chOff x="4296" y="504"/>
              <a:chExt cx="304" cy="224"/>
            </a:xfrm>
          </p:grpSpPr>
          <p:sp>
            <p:nvSpPr>
              <p:cNvPr id="193" name="Freeform 173"/>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4" name="Line 174"/>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5" name="Line 175"/>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3" name="Group 176"/>
            <p:cNvGrpSpPr>
              <a:grpSpLocks noChangeAspect="1"/>
            </p:cNvGrpSpPr>
            <p:nvPr/>
          </p:nvGrpSpPr>
          <p:grpSpPr bwMode="auto">
            <a:xfrm>
              <a:off x="1599" y="1705"/>
              <a:ext cx="356" cy="262"/>
              <a:chOff x="4296" y="504"/>
              <a:chExt cx="304" cy="224"/>
            </a:xfrm>
          </p:grpSpPr>
          <p:sp>
            <p:nvSpPr>
              <p:cNvPr id="190" name="Freeform 177"/>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 name="Line 178"/>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2" name="Line 179"/>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4" name="Group 180"/>
            <p:cNvGrpSpPr>
              <a:grpSpLocks noChangeAspect="1"/>
            </p:cNvGrpSpPr>
            <p:nvPr/>
          </p:nvGrpSpPr>
          <p:grpSpPr bwMode="auto">
            <a:xfrm>
              <a:off x="1608" y="1958"/>
              <a:ext cx="356" cy="262"/>
              <a:chOff x="4296" y="504"/>
              <a:chExt cx="304" cy="224"/>
            </a:xfrm>
          </p:grpSpPr>
          <p:sp>
            <p:nvSpPr>
              <p:cNvPr id="187" name="Freeform 181"/>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8" name="Line 182"/>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9" name="Line 183"/>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5" name="Group 184"/>
            <p:cNvGrpSpPr>
              <a:grpSpLocks noChangeAspect="1"/>
            </p:cNvGrpSpPr>
            <p:nvPr/>
          </p:nvGrpSpPr>
          <p:grpSpPr bwMode="auto">
            <a:xfrm>
              <a:off x="1945" y="1958"/>
              <a:ext cx="356" cy="262"/>
              <a:chOff x="4296" y="504"/>
              <a:chExt cx="304" cy="224"/>
            </a:xfrm>
          </p:grpSpPr>
          <p:sp>
            <p:nvSpPr>
              <p:cNvPr id="184" name="Freeform 185"/>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5" name="Line 186"/>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6" name="Line 187"/>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6" name="Group 188"/>
            <p:cNvGrpSpPr>
              <a:grpSpLocks noChangeAspect="1"/>
            </p:cNvGrpSpPr>
            <p:nvPr/>
          </p:nvGrpSpPr>
          <p:grpSpPr bwMode="auto">
            <a:xfrm>
              <a:off x="1964" y="1715"/>
              <a:ext cx="356" cy="262"/>
              <a:chOff x="4296" y="504"/>
              <a:chExt cx="304" cy="224"/>
            </a:xfrm>
          </p:grpSpPr>
          <p:sp>
            <p:nvSpPr>
              <p:cNvPr id="181" name="Freeform 189"/>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2" name="Line 190"/>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3" name="Line 191"/>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7" name="Group 192"/>
            <p:cNvGrpSpPr>
              <a:grpSpLocks noChangeAspect="1"/>
            </p:cNvGrpSpPr>
            <p:nvPr/>
          </p:nvGrpSpPr>
          <p:grpSpPr bwMode="auto">
            <a:xfrm>
              <a:off x="1973" y="1462"/>
              <a:ext cx="356" cy="262"/>
              <a:chOff x="4296" y="504"/>
              <a:chExt cx="304" cy="224"/>
            </a:xfrm>
          </p:grpSpPr>
          <p:sp>
            <p:nvSpPr>
              <p:cNvPr id="178" name="Freeform 193"/>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9" name="Line 194"/>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0" name="Line 195"/>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nvGrpSpPr>
          <p:cNvPr id="202" name="Group 196"/>
          <p:cNvGrpSpPr>
            <a:grpSpLocks noChangeAspect="1"/>
          </p:cNvGrpSpPr>
          <p:nvPr/>
        </p:nvGrpSpPr>
        <p:grpSpPr bwMode="auto">
          <a:xfrm>
            <a:off x="6927416" y="4120599"/>
            <a:ext cx="1781936" cy="1828681"/>
            <a:chOff x="2218" y="1712"/>
            <a:chExt cx="1158" cy="1164"/>
          </a:xfrm>
        </p:grpSpPr>
        <p:sp>
          <p:nvSpPr>
            <p:cNvPr id="203" name="Rectangle 197"/>
            <p:cNvSpPr>
              <a:spLocks noChangeAspect="1" noChangeArrowheads="1"/>
            </p:cNvSpPr>
            <p:nvPr/>
          </p:nvSpPr>
          <p:spPr bwMode="auto">
            <a:xfrm>
              <a:off x="2236" y="2820"/>
              <a:ext cx="1112" cy="56"/>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 name="Rectangle 198"/>
            <p:cNvSpPr>
              <a:spLocks noChangeAspect="1" noChangeArrowheads="1"/>
            </p:cNvSpPr>
            <p:nvPr/>
          </p:nvSpPr>
          <p:spPr bwMode="auto">
            <a:xfrm>
              <a:off x="2250" y="1712"/>
              <a:ext cx="1100" cy="1104"/>
            </a:xfrm>
            <a:prstGeom prst="rect">
              <a:avLst/>
            </a:prstGeom>
            <a:gradFill rotWithShape="1">
              <a:gsLst>
                <a:gs pos="0">
                  <a:srgbClr val="808080"/>
                </a:gs>
                <a:gs pos="100000">
                  <a:srgbClr val="808080">
                    <a:gamma/>
                    <a:tint val="36471"/>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 name="Freeform 199"/>
            <p:cNvSpPr>
              <a:spLocks noChangeAspect="1"/>
            </p:cNvSpPr>
            <p:nvPr/>
          </p:nvSpPr>
          <p:spPr bwMode="auto">
            <a:xfrm>
              <a:off x="3354" y="184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6" name="Freeform 200"/>
            <p:cNvSpPr>
              <a:spLocks noChangeAspect="1"/>
            </p:cNvSpPr>
            <p:nvPr/>
          </p:nvSpPr>
          <p:spPr bwMode="auto">
            <a:xfrm>
              <a:off x="3358" y="222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7" name="Freeform 201"/>
            <p:cNvSpPr>
              <a:spLocks noChangeAspect="1"/>
            </p:cNvSpPr>
            <p:nvPr/>
          </p:nvSpPr>
          <p:spPr bwMode="auto">
            <a:xfrm>
              <a:off x="3358" y="2612"/>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8" name="Line 202"/>
            <p:cNvSpPr>
              <a:spLocks noChangeAspect="1" noChangeShapeType="1"/>
            </p:cNvSpPr>
            <p:nvPr/>
          </p:nvSpPr>
          <p:spPr bwMode="auto">
            <a:xfrm>
              <a:off x="3376" y="1712"/>
              <a:ext cx="0"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9" name="Freeform 203"/>
            <p:cNvSpPr>
              <a:spLocks noChangeAspect="1"/>
            </p:cNvSpPr>
            <p:nvPr/>
          </p:nvSpPr>
          <p:spPr bwMode="auto">
            <a:xfrm flipH="1">
              <a:off x="2230" y="184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0" name="Freeform 204"/>
            <p:cNvSpPr>
              <a:spLocks noChangeAspect="1"/>
            </p:cNvSpPr>
            <p:nvPr/>
          </p:nvSpPr>
          <p:spPr bwMode="auto">
            <a:xfrm flipH="1">
              <a:off x="2226" y="222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1" name="Freeform 205"/>
            <p:cNvSpPr>
              <a:spLocks noChangeAspect="1"/>
            </p:cNvSpPr>
            <p:nvPr/>
          </p:nvSpPr>
          <p:spPr bwMode="auto">
            <a:xfrm flipH="1">
              <a:off x="2226" y="2612"/>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2" name="Line 206"/>
            <p:cNvSpPr>
              <a:spLocks noChangeAspect="1" noChangeShapeType="1"/>
            </p:cNvSpPr>
            <p:nvPr/>
          </p:nvSpPr>
          <p:spPr bwMode="auto">
            <a:xfrm>
              <a:off x="2218" y="1712"/>
              <a:ext cx="4"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13" name="Group 207"/>
            <p:cNvGrpSpPr>
              <a:grpSpLocks noChangeAspect="1"/>
            </p:cNvGrpSpPr>
            <p:nvPr/>
          </p:nvGrpSpPr>
          <p:grpSpPr bwMode="auto">
            <a:xfrm>
              <a:off x="2257" y="2482"/>
              <a:ext cx="396" cy="323"/>
              <a:chOff x="2257" y="1034"/>
              <a:chExt cx="444" cy="323"/>
            </a:xfrm>
          </p:grpSpPr>
          <p:sp>
            <p:nvSpPr>
              <p:cNvPr id="253" name="Rectangle 208"/>
              <p:cNvSpPr>
                <a:spLocks noChangeAspect="1" noChangeArrowheads="1"/>
              </p:cNvSpPr>
              <p:nvPr/>
            </p:nvSpPr>
            <p:spPr bwMode="auto">
              <a:xfrm flipH="1">
                <a:off x="2260" y="1034"/>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4" name="Group 209"/>
              <p:cNvGrpSpPr>
                <a:grpSpLocks noChangeAspect="1"/>
              </p:cNvGrpSpPr>
              <p:nvPr/>
            </p:nvGrpSpPr>
            <p:grpSpPr bwMode="auto">
              <a:xfrm>
                <a:off x="2257" y="1303"/>
                <a:ext cx="444" cy="54"/>
                <a:chOff x="2233" y="1375"/>
                <a:chExt cx="444" cy="54"/>
              </a:xfrm>
            </p:grpSpPr>
            <p:sp>
              <p:nvSpPr>
                <p:cNvPr id="255" name="Rectangle 210"/>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 name="Rectangle 211"/>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7" name="Rectangle 212"/>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8" name="Rectangle 213"/>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9" name="Rectangle 214"/>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 name="Rectangle 215"/>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1" name="Rectangle 216"/>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2" name="Rectangle 217"/>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4" name="Group 218"/>
            <p:cNvGrpSpPr>
              <a:grpSpLocks noChangeAspect="1"/>
            </p:cNvGrpSpPr>
            <p:nvPr/>
          </p:nvGrpSpPr>
          <p:grpSpPr bwMode="auto">
            <a:xfrm>
              <a:off x="2257" y="2154"/>
              <a:ext cx="396" cy="323"/>
              <a:chOff x="2265" y="1586"/>
              <a:chExt cx="444" cy="323"/>
            </a:xfrm>
          </p:grpSpPr>
          <p:sp>
            <p:nvSpPr>
              <p:cNvPr id="243" name="Rectangle 219"/>
              <p:cNvSpPr>
                <a:spLocks noChangeAspect="1" noChangeArrowheads="1"/>
              </p:cNvSpPr>
              <p:nvPr/>
            </p:nvSpPr>
            <p:spPr bwMode="auto">
              <a:xfrm flipH="1">
                <a:off x="2268" y="1586"/>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44" name="Group 220"/>
              <p:cNvGrpSpPr>
                <a:grpSpLocks noChangeAspect="1"/>
              </p:cNvGrpSpPr>
              <p:nvPr/>
            </p:nvGrpSpPr>
            <p:grpSpPr bwMode="auto">
              <a:xfrm>
                <a:off x="2265" y="1855"/>
                <a:ext cx="444" cy="54"/>
                <a:chOff x="2233" y="1375"/>
                <a:chExt cx="444" cy="54"/>
              </a:xfrm>
            </p:grpSpPr>
            <p:sp>
              <p:nvSpPr>
                <p:cNvPr id="245" name="Rectangle 221"/>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6" name="Rectangle 222"/>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7" name="Rectangle 223"/>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8" name="Rectangle 224"/>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9" name="Rectangle 225"/>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0" name="Rectangle 226"/>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1" name="Rectangle 227"/>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2" name="Rectangle 228"/>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5" name="Group 229"/>
            <p:cNvGrpSpPr>
              <a:grpSpLocks noChangeAspect="1"/>
            </p:cNvGrpSpPr>
            <p:nvPr/>
          </p:nvGrpSpPr>
          <p:grpSpPr bwMode="auto">
            <a:xfrm>
              <a:off x="2937" y="2482"/>
              <a:ext cx="396" cy="323"/>
              <a:chOff x="2257" y="1034"/>
              <a:chExt cx="444" cy="323"/>
            </a:xfrm>
          </p:grpSpPr>
          <p:sp>
            <p:nvSpPr>
              <p:cNvPr id="233" name="Rectangle 230"/>
              <p:cNvSpPr>
                <a:spLocks noChangeAspect="1" noChangeArrowheads="1"/>
              </p:cNvSpPr>
              <p:nvPr/>
            </p:nvSpPr>
            <p:spPr bwMode="auto">
              <a:xfrm flipH="1">
                <a:off x="2260" y="1034"/>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34" name="Group 231"/>
              <p:cNvGrpSpPr>
                <a:grpSpLocks noChangeAspect="1"/>
              </p:cNvGrpSpPr>
              <p:nvPr/>
            </p:nvGrpSpPr>
            <p:grpSpPr bwMode="auto">
              <a:xfrm>
                <a:off x="2257" y="1303"/>
                <a:ext cx="444" cy="54"/>
                <a:chOff x="2233" y="1375"/>
                <a:chExt cx="444" cy="54"/>
              </a:xfrm>
            </p:grpSpPr>
            <p:sp>
              <p:nvSpPr>
                <p:cNvPr id="235" name="Rectangle 232"/>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6" name="Rectangle 233"/>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7" name="Rectangle 234"/>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8" name="Rectangle 235"/>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9" name="Rectangle 236"/>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0" name="Rectangle 237"/>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1" name="Rectangle 238"/>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2" name="Rectangle 239"/>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6" name="Group 240"/>
            <p:cNvGrpSpPr>
              <a:grpSpLocks noChangeAspect="1"/>
            </p:cNvGrpSpPr>
            <p:nvPr/>
          </p:nvGrpSpPr>
          <p:grpSpPr bwMode="auto">
            <a:xfrm>
              <a:off x="2937" y="2154"/>
              <a:ext cx="396" cy="323"/>
              <a:chOff x="2265" y="1586"/>
              <a:chExt cx="444" cy="323"/>
            </a:xfrm>
          </p:grpSpPr>
          <p:sp>
            <p:nvSpPr>
              <p:cNvPr id="223" name="Rectangle 241"/>
              <p:cNvSpPr>
                <a:spLocks noChangeAspect="1" noChangeArrowheads="1"/>
              </p:cNvSpPr>
              <p:nvPr/>
            </p:nvSpPr>
            <p:spPr bwMode="auto">
              <a:xfrm flipH="1">
                <a:off x="2268" y="1586"/>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24" name="Group 242"/>
              <p:cNvGrpSpPr>
                <a:grpSpLocks noChangeAspect="1"/>
              </p:cNvGrpSpPr>
              <p:nvPr/>
            </p:nvGrpSpPr>
            <p:grpSpPr bwMode="auto">
              <a:xfrm>
                <a:off x="2265" y="1855"/>
                <a:ext cx="444" cy="54"/>
                <a:chOff x="2233" y="1375"/>
                <a:chExt cx="444" cy="54"/>
              </a:xfrm>
            </p:grpSpPr>
            <p:sp>
              <p:nvSpPr>
                <p:cNvPr id="225" name="Rectangle 243"/>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6" name="Rectangle 244"/>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7" name="Rectangle 245"/>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 name="Rectangle 246"/>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9" name="Rectangle 247"/>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0" name="Rectangle 248"/>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1" name="Rectangle 249"/>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2" name="Rectangle 250"/>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7" name="Group 251"/>
            <p:cNvGrpSpPr>
              <a:grpSpLocks noChangeAspect="1"/>
            </p:cNvGrpSpPr>
            <p:nvPr/>
          </p:nvGrpSpPr>
          <p:grpSpPr bwMode="auto">
            <a:xfrm>
              <a:off x="2662" y="2366"/>
              <a:ext cx="275" cy="442"/>
              <a:chOff x="2662" y="2366"/>
              <a:chExt cx="275" cy="442"/>
            </a:xfrm>
          </p:grpSpPr>
          <p:sp>
            <p:nvSpPr>
              <p:cNvPr id="218" name="Rectangle 252"/>
              <p:cNvSpPr>
                <a:spLocks noChangeAspect="1" noChangeArrowheads="1"/>
              </p:cNvSpPr>
              <p:nvPr/>
            </p:nvSpPr>
            <p:spPr bwMode="auto">
              <a:xfrm>
                <a:off x="2680" y="2416"/>
                <a:ext cx="224" cy="4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9" name="Rectangle 253"/>
              <p:cNvSpPr>
                <a:spLocks noChangeAspect="1" noChangeArrowheads="1"/>
              </p:cNvSpPr>
              <p:nvPr/>
            </p:nvSpPr>
            <p:spPr bwMode="auto">
              <a:xfrm>
                <a:off x="2688" y="2568"/>
                <a:ext cx="224" cy="4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0" name="Rectangle 254"/>
              <p:cNvSpPr>
                <a:spLocks noChangeAspect="1" noChangeArrowheads="1"/>
              </p:cNvSpPr>
              <p:nvPr/>
            </p:nvSpPr>
            <p:spPr bwMode="auto">
              <a:xfrm>
                <a:off x="2688" y="2744"/>
                <a:ext cx="224" cy="4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1" name="Rectangle 255"/>
              <p:cNvSpPr>
                <a:spLocks noChangeAspect="1" noChangeArrowheads="1"/>
              </p:cNvSpPr>
              <p:nvPr/>
            </p:nvSpPr>
            <p:spPr bwMode="auto">
              <a:xfrm rot="5400000" flipH="1" flipV="1">
                <a:off x="2459" y="2569"/>
                <a:ext cx="442" cy="35"/>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2" name="Rectangle 256"/>
              <p:cNvSpPr>
                <a:spLocks noChangeAspect="1" noChangeArrowheads="1"/>
              </p:cNvSpPr>
              <p:nvPr/>
            </p:nvSpPr>
            <p:spPr bwMode="auto">
              <a:xfrm rot="5400000" flipH="1" flipV="1">
                <a:off x="2699" y="2569"/>
                <a:ext cx="442" cy="35"/>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Tree>
    <p:extLst>
      <p:ext uri="{BB962C8B-B14F-4D97-AF65-F5344CB8AC3E}">
        <p14:creationId xmlns:p14="http://schemas.microsoft.com/office/powerpoint/2010/main" val="31017513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Autofit/>
          </a:bodyPr>
          <a:lstStyle/>
          <a:p>
            <a:r>
              <a:rPr lang="sv-SE" sz="3200" dirty="0" smtClean="0"/>
              <a:t>Lastsäkring för Sjötransport</a:t>
            </a:r>
            <a:r>
              <a:rPr lang="sv-SE" sz="2400" dirty="0" smtClean="0"/>
              <a:t/>
            </a:r>
            <a:br>
              <a:rPr lang="sv-SE" sz="2400" dirty="0" smtClean="0"/>
            </a:br>
            <a:r>
              <a:rPr lang="sv-SE" sz="2500" b="1" dirty="0" smtClean="0"/>
              <a:t>Säkring i olika riktningar – Förstängning i sidled</a:t>
            </a:r>
            <a:endParaRPr lang="sv-SE" sz="2500" b="1" dirty="0" smtClean="0">
              <a:solidFill>
                <a:schemeClr val="tx2"/>
              </a:solidFill>
            </a:endParaRPr>
          </a:p>
        </p:txBody>
      </p:sp>
      <p:sp>
        <p:nvSpPr>
          <p:cNvPr id="13" name="Platshållare för innehåll 1"/>
          <p:cNvSpPr>
            <a:spLocks noGrp="1"/>
          </p:cNvSpPr>
          <p:nvPr>
            <p:ph idx="1"/>
          </p:nvPr>
        </p:nvSpPr>
        <p:spPr>
          <a:xfrm>
            <a:off x="457200" y="1600201"/>
            <a:ext cx="7787208" cy="460647"/>
          </a:xfrm>
        </p:spPr>
        <p:txBody>
          <a:bodyPr>
            <a:normAutofit/>
          </a:bodyPr>
          <a:lstStyle/>
          <a:p>
            <a:pPr marL="0" indent="0">
              <a:buNone/>
            </a:pPr>
            <a:r>
              <a:rPr lang="sv-SE" sz="2400" dirty="0" smtClean="0"/>
              <a:t>Exempel på lastsäkring genom förstängning i sidled</a:t>
            </a:r>
            <a:endParaRPr lang="sv-SE" sz="2400" dirty="0"/>
          </a:p>
        </p:txBody>
      </p:sp>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341" y="2060848"/>
            <a:ext cx="2553893" cy="2004461"/>
          </a:xfrm>
          <a:prstGeom prst="rect">
            <a:avLst/>
          </a:prstGeom>
          <a:noFill/>
          <a:ln w="9525" algn="ctr">
            <a:solidFill>
              <a:srgbClr val="000080"/>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6701" y="2060850"/>
            <a:ext cx="2341723" cy="2004460"/>
          </a:xfrm>
          <a:prstGeom prst="rect">
            <a:avLst/>
          </a:prstGeom>
          <a:noFill/>
          <a:ln w="9525" algn="ctr">
            <a:solidFill>
              <a:srgbClr val="000099"/>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SAPA Contain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5430" y="4149080"/>
            <a:ext cx="2243678" cy="1915111"/>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descr="AUT1080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07904" y="4149080"/>
            <a:ext cx="2553893" cy="1915111"/>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2531_multipart%253F12_DSC_0020"/>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0425" r="7034"/>
          <a:stretch/>
        </p:blipFill>
        <p:spPr bwMode="auto">
          <a:xfrm>
            <a:off x="3450653" y="2060850"/>
            <a:ext cx="2485787" cy="2004459"/>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 descr="IMGP296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88224" y="4149080"/>
            <a:ext cx="1402206" cy="186888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046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1556792"/>
            <a:ext cx="2808312" cy="2114183"/>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Tvärrand sm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8144" y="3717032"/>
            <a:ext cx="2448272" cy="2226492"/>
          </a:xfrm>
          <a:prstGeom prst="rect">
            <a:avLst/>
          </a:prstGeom>
          <a:noFill/>
          <a:ln w="19050" cap="flat" cmpd="sng">
            <a:noFill/>
            <a:prstDash val="solid"/>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latshållare för innehåll 1"/>
          <p:cNvSpPr>
            <a:spLocks noGrp="1"/>
          </p:cNvSpPr>
          <p:nvPr>
            <p:ph idx="1"/>
          </p:nvPr>
        </p:nvSpPr>
        <p:spPr>
          <a:xfrm>
            <a:off x="457200" y="1600200"/>
            <a:ext cx="3814763" cy="4525963"/>
          </a:xfrm>
        </p:spPr>
        <p:txBody>
          <a:bodyPr/>
          <a:lstStyle/>
          <a:p>
            <a:pPr marL="0" indent="0">
              <a:buNone/>
            </a:pPr>
            <a:r>
              <a:rPr lang="sv-SE" sz="2400" dirty="0" smtClean="0"/>
              <a:t>Luftkuddar kan användas att förstänga gods i sidled</a:t>
            </a:r>
            <a:br>
              <a:rPr lang="sv-SE" sz="2400" dirty="0" smtClean="0"/>
            </a:br>
            <a:endParaRPr lang="sv-SE" sz="2400" dirty="0" smtClean="0"/>
          </a:p>
          <a:p>
            <a:r>
              <a:rPr lang="sv-SE" sz="2000" dirty="0" smtClean="0"/>
              <a:t>I lastbärare med starka sidoväggar</a:t>
            </a:r>
          </a:p>
          <a:p>
            <a:r>
              <a:rPr lang="sv-SE" sz="2000" dirty="0" smtClean="0"/>
              <a:t>Följer lasten väl</a:t>
            </a:r>
          </a:p>
          <a:p>
            <a:r>
              <a:rPr lang="sv-SE" sz="2000" dirty="0" smtClean="0"/>
              <a:t>Luftkudden skyddas mot skarpa kanter</a:t>
            </a:r>
          </a:p>
          <a:p>
            <a:pPr marL="0" indent="0">
              <a:buNone/>
            </a:pPr>
            <a:endParaRPr lang="sv-SE" sz="2400" dirty="0"/>
          </a:p>
        </p:txBody>
      </p:sp>
      <p:sp>
        <p:nvSpPr>
          <p:cNvPr id="10" name="Otsikko 1"/>
          <p:cNvSpPr>
            <a:spLocks noGrp="1"/>
          </p:cNvSpPr>
          <p:nvPr>
            <p:ph type="title"/>
          </p:nvPr>
        </p:nvSpPr>
        <p:spPr>
          <a:xfrm>
            <a:off x="457200" y="533400"/>
            <a:ext cx="8229600" cy="990600"/>
          </a:xfrm>
        </p:spPr>
        <p:txBody>
          <a:bodyPr>
            <a:normAutofit fontScale="90000"/>
          </a:bodyPr>
          <a:lstStyle/>
          <a:p>
            <a:r>
              <a:rPr lang="sv-SE" sz="3600" dirty="0" smtClean="0"/>
              <a:t>Lastsäkring för Sjötransport</a:t>
            </a:r>
            <a:br>
              <a:rPr lang="sv-SE" sz="3600" dirty="0" smtClean="0"/>
            </a:br>
            <a:r>
              <a:rPr lang="sv-SE" sz="2800" b="1" dirty="0" smtClean="0"/>
              <a:t>Säkring i olika riktningar – Luftkuddar i sidled</a:t>
            </a:r>
            <a:endParaRPr lang="sv-SE" sz="2800" b="1" dirty="0" smtClean="0">
              <a:solidFill>
                <a:schemeClr val="tx2"/>
              </a:solidFill>
            </a:endParaRPr>
          </a:p>
        </p:txBody>
      </p:sp>
    </p:spTree>
    <p:extLst>
      <p:ext uri="{BB962C8B-B14F-4D97-AF65-F5344CB8AC3E}">
        <p14:creationId xmlns:p14="http://schemas.microsoft.com/office/powerpoint/2010/main" val="31987307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sv-SE" sz="3600" dirty="0" smtClean="0"/>
              <a:t>Lastsäkring för Sjötransport</a:t>
            </a:r>
            <a:r>
              <a:rPr lang="sv-SE" sz="3200" dirty="0" smtClean="0"/>
              <a:t/>
            </a:r>
            <a:br>
              <a:rPr lang="sv-SE" sz="3200" dirty="0" smtClean="0"/>
            </a:br>
            <a:r>
              <a:rPr lang="sv-SE" sz="2800" b="1" dirty="0" smtClean="0"/>
              <a:t>Säkring i olika riktningar – Surrning i sidled</a:t>
            </a:r>
            <a:endParaRPr lang="sv-SE" sz="2800" b="1" dirty="0" smtClean="0">
              <a:solidFill>
                <a:schemeClr val="tx2"/>
              </a:solidFill>
            </a:endParaRPr>
          </a:p>
        </p:txBody>
      </p:sp>
      <p:sp>
        <p:nvSpPr>
          <p:cNvPr id="5" name="Platshållare för innehåll 1"/>
          <p:cNvSpPr txBox="1">
            <a:spLocks/>
          </p:cNvSpPr>
          <p:nvPr/>
        </p:nvSpPr>
        <p:spPr bwMode="auto">
          <a:xfrm>
            <a:off x="457200" y="1600200"/>
            <a:ext cx="381476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sv-SE" sz="2400" dirty="0" smtClean="0"/>
              <a:t>Surrning kan användas ofta i kombination med förstängning</a:t>
            </a:r>
          </a:p>
          <a:p>
            <a:pPr marL="0" indent="0">
              <a:buNone/>
            </a:pPr>
            <a:endParaRPr lang="sv-SE" sz="2400" dirty="0" smtClean="0"/>
          </a:p>
          <a:p>
            <a:pPr marL="0" indent="0">
              <a:buNone/>
            </a:pPr>
            <a:r>
              <a:rPr lang="sv-SE" sz="2400" dirty="0" smtClean="0"/>
              <a:t>Surrningsmetoder:</a:t>
            </a:r>
          </a:p>
          <a:p>
            <a:r>
              <a:rPr lang="sv-SE" sz="2000" dirty="0" smtClean="0"/>
              <a:t>Överfallssurrning</a:t>
            </a:r>
          </a:p>
          <a:p>
            <a:r>
              <a:rPr lang="sv-SE" sz="2000" dirty="0" smtClean="0"/>
              <a:t>Loopsurrning</a:t>
            </a:r>
          </a:p>
          <a:p>
            <a:r>
              <a:rPr lang="sv-SE" sz="2000" dirty="0" smtClean="0"/>
              <a:t>Rak surrning</a:t>
            </a:r>
            <a:endParaRPr lang="sv-SE" sz="2000" dirty="0"/>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08200" y="4005064"/>
            <a:ext cx="2640264" cy="1980486"/>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descr="DSC0024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6176" y="1600200"/>
            <a:ext cx="2592288" cy="194421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Grp="1" noChangeAspect="1" noChangeArrowheads="1"/>
          </p:cNvPicPr>
          <p:nvPr>
            <p:ph sz="half" idx="1"/>
          </p:nvPr>
        </p:nvPicPr>
        <p:blipFill>
          <a:blip r:embed="rId5" cstate="email">
            <a:extLst>
              <a:ext uri="{28A0092B-C50C-407E-A947-70E740481C1C}">
                <a14:useLocalDpi xmlns:a14="http://schemas.microsoft.com/office/drawing/2010/main"/>
              </a:ext>
            </a:extLst>
          </a:blip>
          <a:srcRect/>
          <a:stretch>
            <a:fillRect/>
          </a:stretch>
        </p:blipFill>
        <p:spPr bwMode="auto">
          <a:xfrm>
            <a:off x="4376878" y="2924944"/>
            <a:ext cx="2571386" cy="1709291"/>
          </a:xfrm>
          <a:noFill/>
          <a:ln w="9525">
            <a:noFill/>
            <a:miter lim="800000"/>
            <a:headEnd type="none" w="sm" len="sm"/>
            <a:tailEnd type="none" w="sm" len="sm"/>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8174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1"/>
          <p:cNvSpPr>
            <a:spLocks noGrp="1"/>
          </p:cNvSpPr>
          <p:nvPr>
            <p:ph idx="1"/>
          </p:nvPr>
        </p:nvSpPr>
        <p:spPr>
          <a:xfrm>
            <a:off x="457200" y="1600200"/>
            <a:ext cx="4258816" cy="4525963"/>
          </a:xfrm>
        </p:spPr>
        <p:txBody>
          <a:bodyPr/>
          <a:lstStyle/>
          <a:p>
            <a:pPr marL="0" indent="0">
              <a:buNone/>
            </a:pPr>
            <a:r>
              <a:rPr lang="sv-SE" sz="2400" dirty="0" smtClean="0"/>
              <a:t>Sista lastsektionen säkras med</a:t>
            </a:r>
          </a:p>
          <a:p>
            <a:pPr>
              <a:buFontTx/>
              <a:buChar char="-"/>
            </a:pPr>
            <a:r>
              <a:rPr lang="sv-SE" sz="2000" dirty="0" smtClean="0"/>
              <a:t>Skivor </a:t>
            </a:r>
          </a:p>
          <a:p>
            <a:pPr>
              <a:buFontTx/>
              <a:buChar char="-"/>
            </a:pPr>
            <a:r>
              <a:rPr lang="sv-SE" sz="2000" dirty="0" smtClean="0"/>
              <a:t>Reglar, </a:t>
            </a:r>
          </a:p>
          <a:p>
            <a:pPr>
              <a:buFontTx/>
              <a:buChar char="-"/>
            </a:pPr>
            <a:r>
              <a:rPr lang="sv-SE" sz="2000" dirty="0" smtClean="0"/>
              <a:t>Tompallar</a:t>
            </a:r>
          </a:p>
          <a:p>
            <a:pPr>
              <a:buFontTx/>
              <a:buChar char="-"/>
            </a:pPr>
            <a:r>
              <a:rPr lang="sv-SE" sz="2000" dirty="0" smtClean="0"/>
              <a:t>Surrning</a:t>
            </a:r>
          </a:p>
          <a:p>
            <a:pPr marL="0" indent="0">
              <a:buNone/>
            </a:pPr>
            <a:r>
              <a:rPr lang="sv-SE" sz="2000" b="1" i="1" dirty="0" smtClean="0"/>
              <a:t>Observera </a:t>
            </a:r>
            <a:r>
              <a:rPr lang="sv-SE" sz="2000" dirty="0" smtClean="0"/>
              <a:t>– resultatet av bristfällig  lastsäkring kan bli katastrofal! </a:t>
            </a:r>
            <a:endParaRPr lang="sv-SE" sz="2000" dirty="0"/>
          </a:p>
        </p:txBody>
      </p:sp>
      <p:pic>
        <p:nvPicPr>
          <p:cNvPr id="8" name="Picture 2" descr="Tvärrand sm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8697" y="4125283"/>
            <a:ext cx="2251775" cy="1688952"/>
          </a:xfrm>
          <a:prstGeom prst="rect">
            <a:avLst/>
          </a:prstGeom>
          <a:noFill/>
          <a:ln w="19050">
            <a:noFill/>
            <a:miter lim="800000"/>
            <a:headEnd type="none" w="sm" len="sm"/>
            <a:tailEnd type="none" w="sm" len="sm"/>
          </a:ln>
          <a:effectLst/>
          <a:extLst>
            <a:ext uri="{909E8E84-426E-40DD-AFC4-6F175D3DCCD1}">
              <a14:hiddenFill xmlns:a14="http://schemas.microsoft.com/office/drawing/2010/main">
                <a:pattFill prst="narHorz">
                  <a:fgClr>
                    <a:srgbClr val="969696"/>
                  </a:fgClr>
                  <a:bgClr>
                    <a:schemeClr val="accent2"/>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IMGP436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47410" y="1627282"/>
            <a:ext cx="2197499" cy="16478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Tvärrand sma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56348" y="4725144"/>
            <a:ext cx="1671636" cy="1264007"/>
          </a:xfrm>
          <a:prstGeom prst="rect">
            <a:avLst/>
          </a:prstGeom>
          <a:noFill/>
          <a:ln w="9525">
            <a:noFill/>
            <a:miter lim="800000"/>
            <a:headEnd type="none" w="sm" len="sm"/>
            <a:tailEnd type="none" w="sm" len="sm"/>
          </a:ln>
          <a:effectLst/>
          <a:extLst>
            <a:ext uri="{909E8E84-426E-40DD-AFC4-6F175D3DCCD1}">
              <a14:hiddenFill xmlns:a14="http://schemas.microsoft.com/office/drawing/2010/main">
                <a:pattFill prst="narHorz">
                  <a:fgClr>
                    <a:srgbClr val="969696"/>
                  </a:fgClr>
                  <a:bgClr>
                    <a:schemeClr val="accent2"/>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0124" y="4735427"/>
            <a:ext cx="1800200" cy="1253724"/>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MVC-010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48064" y="3032956"/>
            <a:ext cx="2160240" cy="16201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3" name="Otsikko 1"/>
          <p:cNvSpPr>
            <a:spLocks noGrp="1"/>
          </p:cNvSpPr>
          <p:nvPr>
            <p:ph type="title"/>
          </p:nvPr>
        </p:nvSpPr>
        <p:spPr>
          <a:xfrm>
            <a:off x="457200" y="533400"/>
            <a:ext cx="8229600" cy="990600"/>
          </a:xfrm>
        </p:spPr>
        <p:txBody>
          <a:bodyPr>
            <a:normAutofit fontScale="90000"/>
          </a:bodyPr>
          <a:lstStyle/>
          <a:p>
            <a:r>
              <a:rPr lang="sv-SE" sz="3600" smtClean="0"/>
              <a:t>Lastsäkring för Sjötransport</a:t>
            </a:r>
            <a:r>
              <a:rPr lang="sv-SE" sz="3200" smtClean="0"/>
              <a:t/>
            </a:r>
            <a:br>
              <a:rPr lang="sv-SE" sz="3200" smtClean="0"/>
            </a:br>
            <a:r>
              <a:rPr lang="sv-SE" sz="2800" b="1" smtClean="0"/>
              <a:t>Säkring i olika riktningar </a:t>
            </a:r>
            <a:r>
              <a:rPr lang="sv-SE" sz="2800" b="1" smtClean="0">
                <a:solidFill>
                  <a:schemeClr val="tx2"/>
                </a:solidFill>
              </a:rPr>
              <a:t>– Sista last</a:t>
            </a:r>
            <a:r>
              <a:rPr lang="sv-SE" sz="2800" b="1" smtClean="0"/>
              <a:t>sektionen</a:t>
            </a:r>
            <a:endParaRPr lang="sv-SE" sz="2800" b="1" smtClean="0">
              <a:solidFill>
                <a:schemeClr val="tx2"/>
              </a:solidFill>
            </a:endParaRPr>
          </a:p>
        </p:txBody>
      </p:sp>
    </p:spTree>
    <p:extLst>
      <p:ext uri="{BB962C8B-B14F-4D97-AF65-F5344CB8AC3E}">
        <p14:creationId xmlns:p14="http://schemas.microsoft.com/office/powerpoint/2010/main" val="25046919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ainerlastning mönster för diam 1000mm 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3365" y="4221088"/>
            <a:ext cx="2304705" cy="172826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6216" y="3198172"/>
            <a:ext cx="2318680" cy="1728260"/>
          </a:xfrm>
          <a:prstGeom prst="rect">
            <a:avLst/>
          </a:prstGeom>
          <a:noFill/>
          <a:ln w="9525">
            <a:no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Platshållare för innehåll 1"/>
          <p:cNvSpPr>
            <a:spLocks noGrp="1"/>
          </p:cNvSpPr>
          <p:nvPr>
            <p:ph idx="1"/>
          </p:nvPr>
        </p:nvSpPr>
        <p:spPr>
          <a:xfrm>
            <a:off x="457200" y="1600200"/>
            <a:ext cx="4258816" cy="4525963"/>
          </a:xfrm>
        </p:spPr>
        <p:txBody>
          <a:bodyPr/>
          <a:lstStyle/>
          <a:p>
            <a:pPr marL="0" indent="0">
              <a:buNone/>
            </a:pPr>
            <a:r>
              <a:rPr lang="sv-SE" b="1" i="1" dirty="0" smtClean="0"/>
              <a:t>Observera:</a:t>
            </a:r>
          </a:p>
          <a:p>
            <a:pPr marL="0" indent="0">
              <a:buNone/>
            </a:pPr>
            <a:r>
              <a:rPr lang="sv-SE" sz="2400" dirty="0" smtClean="0"/>
              <a:t>Använd inte luftkuddar direkt mot containerdörrarna!</a:t>
            </a:r>
          </a:p>
          <a:p>
            <a:pPr>
              <a:buFontTx/>
              <a:buChar char="-"/>
            </a:pPr>
            <a:r>
              <a:rPr lang="sv-SE" sz="2000" dirty="0" smtClean="0"/>
              <a:t>Använd skivor eller</a:t>
            </a:r>
          </a:p>
          <a:p>
            <a:pPr>
              <a:buFontTx/>
              <a:buChar char="-"/>
            </a:pPr>
            <a:r>
              <a:rPr lang="sv-SE" sz="2000" dirty="0" smtClean="0"/>
              <a:t>Placera luftkuddarna mellan den sista och näst sista sektionen</a:t>
            </a:r>
          </a:p>
          <a:p>
            <a:pPr marL="0" indent="0">
              <a:buNone/>
            </a:pPr>
            <a:endParaRPr lang="sv-SE" sz="2400" dirty="0"/>
          </a:p>
        </p:txBody>
      </p:sp>
      <p:pic>
        <p:nvPicPr>
          <p:cNvPr id="1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62013" y="1772816"/>
            <a:ext cx="2009027" cy="180019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4" name="Freeform 4"/>
          <p:cNvSpPr>
            <a:spLocks noChangeAspect="1"/>
          </p:cNvSpPr>
          <p:nvPr/>
        </p:nvSpPr>
        <p:spPr bwMode="auto">
          <a:xfrm>
            <a:off x="4619956" y="1628801"/>
            <a:ext cx="1929358" cy="1733949"/>
          </a:xfrm>
          <a:custGeom>
            <a:avLst/>
            <a:gdLst>
              <a:gd name="T0" fmla="*/ 1152 w 1802"/>
              <a:gd name="T1" fmla="*/ 369 h 1620"/>
              <a:gd name="T2" fmla="*/ 1391 w 1802"/>
              <a:gd name="T3" fmla="*/ 207 h 1620"/>
              <a:gd name="T4" fmla="*/ 1518 w 1802"/>
              <a:gd name="T5" fmla="*/ 189 h 1620"/>
              <a:gd name="T6" fmla="*/ 1647 w 1802"/>
              <a:gd name="T7" fmla="*/ 273 h 1620"/>
              <a:gd name="T8" fmla="*/ 1653 w 1802"/>
              <a:gd name="T9" fmla="*/ 363 h 1620"/>
              <a:gd name="T10" fmla="*/ 1443 w 1802"/>
              <a:gd name="T11" fmla="*/ 498 h 1620"/>
              <a:gd name="T12" fmla="*/ 1254 w 1802"/>
              <a:gd name="T13" fmla="*/ 664 h 1620"/>
              <a:gd name="T14" fmla="*/ 1089 w 1802"/>
              <a:gd name="T15" fmla="*/ 837 h 1620"/>
              <a:gd name="T16" fmla="*/ 1017 w 1802"/>
              <a:gd name="T17" fmla="*/ 927 h 1620"/>
              <a:gd name="T18" fmla="*/ 1200 w 1802"/>
              <a:gd name="T19" fmla="*/ 1119 h 1620"/>
              <a:gd name="T20" fmla="*/ 1455 w 1802"/>
              <a:gd name="T21" fmla="*/ 1299 h 1620"/>
              <a:gd name="T22" fmla="*/ 1776 w 1802"/>
              <a:gd name="T23" fmla="*/ 1311 h 1620"/>
              <a:gd name="T24" fmla="*/ 1776 w 1802"/>
              <a:gd name="T25" fmla="*/ 1368 h 1620"/>
              <a:gd name="T26" fmla="*/ 1671 w 1802"/>
              <a:gd name="T27" fmla="*/ 1536 h 1620"/>
              <a:gd name="T28" fmla="*/ 1482 w 1802"/>
              <a:gd name="T29" fmla="*/ 1611 h 1620"/>
              <a:gd name="T30" fmla="*/ 1227 w 1802"/>
              <a:gd name="T31" fmla="*/ 1503 h 1620"/>
              <a:gd name="T32" fmla="*/ 998 w 1802"/>
              <a:gd name="T33" fmla="*/ 1304 h 1620"/>
              <a:gd name="T34" fmla="*/ 873 w 1802"/>
              <a:gd name="T35" fmla="*/ 1170 h 1620"/>
              <a:gd name="T36" fmla="*/ 825 w 1802"/>
              <a:gd name="T37" fmla="*/ 1140 h 1620"/>
              <a:gd name="T38" fmla="*/ 585 w 1802"/>
              <a:gd name="T39" fmla="*/ 1422 h 1620"/>
              <a:gd name="T40" fmla="*/ 315 w 1802"/>
              <a:gd name="T41" fmla="*/ 1614 h 1620"/>
              <a:gd name="T42" fmla="*/ 66 w 1802"/>
              <a:gd name="T43" fmla="*/ 1491 h 1620"/>
              <a:gd name="T44" fmla="*/ 102 w 1802"/>
              <a:gd name="T45" fmla="*/ 1405 h 1620"/>
              <a:gd name="T46" fmla="*/ 348 w 1802"/>
              <a:gd name="T47" fmla="*/ 1287 h 1620"/>
              <a:gd name="T48" fmla="*/ 588 w 1802"/>
              <a:gd name="T49" fmla="*/ 1032 h 1620"/>
              <a:gd name="T50" fmla="*/ 666 w 1802"/>
              <a:gd name="T51" fmla="*/ 945 h 1620"/>
              <a:gd name="T52" fmla="*/ 501 w 1802"/>
              <a:gd name="T53" fmla="*/ 738 h 1620"/>
              <a:gd name="T54" fmla="*/ 321 w 1802"/>
              <a:gd name="T55" fmla="*/ 471 h 1620"/>
              <a:gd name="T56" fmla="*/ 279 w 1802"/>
              <a:gd name="T57" fmla="*/ 219 h 1620"/>
              <a:gd name="T58" fmla="*/ 411 w 1802"/>
              <a:gd name="T59" fmla="*/ 27 h 1620"/>
              <a:gd name="T60" fmla="*/ 462 w 1802"/>
              <a:gd name="T61" fmla="*/ 48 h 1620"/>
              <a:gd name="T62" fmla="*/ 564 w 1802"/>
              <a:gd name="T63" fmla="*/ 321 h 1620"/>
              <a:gd name="T64" fmla="*/ 753 w 1802"/>
              <a:gd name="T65" fmla="*/ 636 h 1620"/>
              <a:gd name="T66" fmla="*/ 813 w 1802"/>
              <a:gd name="T67" fmla="*/ 714 h 1620"/>
              <a:gd name="T68" fmla="*/ 912 w 1802"/>
              <a:gd name="T69" fmla="*/ 630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2" h="1620">
                <a:moveTo>
                  <a:pt x="1023" y="498"/>
                </a:moveTo>
                <a:cubicBezTo>
                  <a:pt x="1063" y="457"/>
                  <a:pt x="1111" y="407"/>
                  <a:pt x="1152" y="369"/>
                </a:cubicBezTo>
                <a:cubicBezTo>
                  <a:pt x="1193" y="331"/>
                  <a:pt x="1229" y="297"/>
                  <a:pt x="1269" y="270"/>
                </a:cubicBezTo>
                <a:cubicBezTo>
                  <a:pt x="1309" y="243"/>
                  <a:pt x="1360" y="220"/>
                  <a:pt x="1391" y="207"/>
                </a:cubicBezTo>
                <a:cubicBezTo>
                  <a:pt x="1422" y="194"/>
                  <a:pt x="1434" y="195"/>
                  <a:pt x="1455" y="192"/>
                </a:cubicBezTo>
                <a:cubicBezTo>
                  <a:pt x="1476" y="189"/>
                  <a:pt x="1495" y="183"/>
                  <a:pt x="1518" y="189"/>
                </a:cubicBezTo>
                <a:cubicBezTo>
                  <a:pt x="1541" y="195"/>
                  <a:pt x="1572" y="211"/>
                  <a:pt x="1593" y="225"/>
                </a:cubicBezTo>
                <a:cubicBezTo>
                  <a:pt x="1614" y="239"/>
                  <a:pt x="1632" y="253"/>
                  <a:pt x="1647" y="273"/>
                </a:cubicBezTo>
                <a:cubicBezTo>
                  <a:pt x="1662" y="293"/>
                  <a:pt x="1685" y="330"/>
                  <a:pt x="1686" y="345"/>
                </a:cubicBezTo>
                <a:cubicBezTo>
                  <a:pt x="1687" y="360"/>
                  <a:pt x="1676" y="350"/>
                  <a:pt x="1653" y="363"/>
                </a:cubicBezTo>
                <a:cubicBezTo>
                  <a:pt x="1630" y="376"/>
                  <a:pt x="1583" y="401"/>
                  <a:pt x="1548" y="423"/>
                </a:cubicBezTo>
                <a:cubicBezTo>
                  <a:pt x="1513" y="445"/>
                  <a:pt x="1479" y="470"/>
                  <a:pt x="1443" y="498"/>
                </a:cubicBezTo>
                <a:cubicBezTo>
                  <a:pt x="1407" y="526"/>
                  <a:pt x="1363" y="563"/>
                  <a:pt x="1332" y="591"/>
                </a:cubicBezTo>
                <a:cubicBezTo>
                  <a:pt x="1301" y="619"/>
                  <a:pt x="1280" y="639"/>
                  <a:pt x="1254" y="664"/>
                </a:cubicBezTo>
                <a:cubicBezTo>
                  <a:pt x="1228" y="689"/>
                  <a:pt x="1204" y="715"/>
                  <a:pt x="1176" y="744"/>
                </a:cubicBezTo>
                <a:cubicBezTo>
                  <a:pt x="1148" y="773"/>
                  <a:pt x="1114" y="812"/>
                  <a:pt x="1089" y="837"/>
                </a:cubicBezTo>
                <a:cubicBezTo>
                  <a:pt x="1064" y="862"/>
                  <a:pt x="1038" y="879"/>
                  <a:pt x="1026" y="894"/>
                </a:cubicBezTo>
                <a:cubicBezTo>
                  <a:pt x="1014" y="909"/>
                  <a:pt x="1003" y="903"/>
                  <a:pt x="1017" y="927"/>
                </a:cubicBezTo>
                <a:cubicBezTo>
                  <a:pt x="1031" y="951"/>
                  <a:pt x="1077" y="1007"/>
                  <a:pt x="1107" y="1039"/>
                </a:cubicBezTo>
                <a:cubicBezTo>
                  <a:pt x="1137" y="1071"/>
                  <a:pt x="1167" y="1092"/>
                  <a:pt x="1200" y="1119"/>
                </a:cubicBezTo>
                <a:cubicBezTo>
                  <a:pt x="1233" y="1146"/>
                  <a:pt x="1263" y="1173"/>
                  <a:pt x="1305" y="1203"/>
                </a:cubicBezTo>
                <a:cubicBezTo>
                  <a:pt x="1347" y="1233"/>
                  <a:pt x="1399" y="1277"/>
                  <a:pt x="1455" y="1299"/>
                </a:cubicBezTo>
                <a:cubicBezTo>
                  <a:pt x="1511" y="1321"/>
                  <a:pt x="1588" y="1336"/>
                  <a:pt x="1641" y="1338"/>
                </a:cubicBezTo>
                <a:cubicBezTo>
                  <a:pt x="1694" y="1340"/>
                  <a:pt x="1750" y="1316"/>
                  <a:pt x="1776" y="1311"/>
                </a:cubicBezTo>
                <a:cubicBezTo>
                  <a:pt x="1802" y="1306"/>
                  <a:pt x="1797" y="1296"/>
                  <a:pt x="1797" y="1305"/>
                </a:cubicBezTo>
                <a:cubicBezTo>
                  <a:pt x="1797" y="1314"/>
                  <a:pt x="1788" y="1343"/>
                  <a:pt x="1776" y="1368"/>
                </a:cubicBezTo>
                <a:cubicBezTo>
                  <a:pt x="1764" y="1393"/>
                  <a:pt x="1745" y="1427"/>
                  <a:pt x="1728" y="1455"/>
                </a:cubicBezTo>
                <a:cubicBezTo>
                  <a:pt x="1711" y="1483"/>
                  <a:pt x="1693" y="1513"/>
                  <a:pt x="1671" y="1536"/>
                </a:cubicBezTo>
                <a:cubicBezTo>
                  <a:pt x="1649" y="1559"/>
                  <a:pt x="1628" y="1578"/>
                  <a:pt x="1596" y="1590"/>
                </a:cubicBezTo>
                <a:cubicBezTo>
                  <a:pt x="1564" y="1602"/>
                  <a:pt x="1517" y="1611"/>
                  <a:pt x="1482" y="1611"/>
                </a:cubicBezTo>
                <a:cubicBezTo>
                  <a:pt x="1447" y="1611"/>
                  <a:pt x="1428" y="1608"/>
                  <a:pt x="1386" y="1590"/>
                </a:cubicBezTo>
                <a:cubicBezTo>
                  <a:pt x="1344" y="1572"/>
                  <a:pt x="1280" y="1538"/>
                  <a:pt x="1227" y="1503"/>
                </a:cubicBezTo>
                <a:cubicBezTo>
                  <a:pt x="1174" y="1468"/>
                  <a:pt x="1109" y="1413"/>
                  <a:pt x="1071" y="1380"/>
                </a:cubicBezTo>
                <a:cubicBezTo>
                  <a:pt x="1033" y="1347"/>
                  <a:pt x="1021" y="1329"/>
                  <a:pt x="998" y="1304"/>
                </a:cubicBezTo>
                <a:cubicBezTo>
                  <a:pt x="975" y="1279"/>
                  <a:pt x="955" y="1253"/>
                  <a:pt x="934" y="1231"/>
                </a:cubicBezTo>
                <a:cubicBezTo>
                  <a:pt x="913" y="1209"/>
                  <a:pt x="888" y="1186"/>
                  <a:pt x="873" y="1170"/>
                </a:cubicBezTo>
                <a:cubicBezTo>
                  <a:pt x="858" y="1154"/>
                  <a:pt x="851" y="1139"/>
                  <a:pt x="843" y="1134"/>
                </a:cubicBezTo>
                <a:cubicBezTo>
                  <a:pt x="835" y="1129"/>
                  <a:pt x="851" y="1112"/>
                  <a:pt x="825" y="1140"/>
                </a:cubicBezTo>
                <a:cubicBezTo>
                  <a:pt x="799" y="1168"/>
                  <a:pt x="727" y="1258"/>
                  <a:pt x="687" y="1305"/>
                </a:cubicBezTo>
                <a:cubicBezTo>
                  <a:pt x="647" y="1352"/>
                  <a:pt x="625" y="1381"/>
                  <a:pt x="585" y="1422"/>
                </a:cubicBezTo>
                <a:cubicBezTo>
                  <a:pt x="545" y="1463"/>
                  <a:pt x="492" y="1516"/>
                  <a:pt x="447" y="1548"/>
                </a:cubicBezTo>
                <a:cubicBezTo>
                  <a:pt x="402" y="1580"/>
                  <a:pt x="360" y="1608"/>
                  <a:pt x="315" y="1614"/>
                </a:cubicBezTo>
                <a:cubicBezTo>
                  <a:pt x="270" y="1620"/>
                  <a:pt x="218" y="1607"/>
                  <a:pt x="177" y="1587"/>
                </a:cubicBezTo>
                <a:cubicBezTo>
                  <a:pt x="136" y="1567"/>
                  <a:pt x="95" y="1522"/>
                  <a:pt x="66" y="1491"/>
                </a:cubicBezTo>
                <a:cubicBezTo>
                  <a:pt x="37" y="1460"/>
                  <a:pt x="0" y="1418"/>
                  <a:pt x="6" y="1404"/>
                </a:cubicBezTo>
                <a:cubicBezTo>
                  <a:pt x="12" y="1390"/>
                  <a:pt x="66" y="1411"/>
                  <a:pt x="102" y="1405"/>
                </a:cubicBezTo>
                <a:cubicBezTo>
                  <a:pt x="138" y="1399"/>
                  <a:pt x="181" y="1385"/>
                  <a:pt x="222" y="1365"/>
                </a:cubicBezTo>
                <a:cubicBezTo>
                  <a:pt x="263" y="1345"/>
                  <a:pt x="309" y="1318"/>
                  <a:pt x="348" y="1287"/>
                </a:cubicBezTo>
                <a:cubicBezTo>
                  <a:pt x="387" y="1256"/>
                  <a:pt x="416" y="1224"/>
                  <a:pt x="456" y="1182"/>
                </a:cubicBezTo>
                <a:cubicBezTo>
                  <a:pt x="496" y="1140"/>
                  <a:pt x="555" y="1069"/>
                  <a:pt x="588" y="1032"/>
                </a:cubicBezTo>
                <a:cubicBezTo>
                  <a:pt x="621" y="995"/>
                  <a:pt x="644" y="974"/>
                  <a:pt x="657" y="960"/>
                </a:cubicBezTo>
                <a:cubicBezTo>
                  <a:pt x="670" y="946"/>
                  <a:pt x="674" y="960"/>
                  <a:pt x="666" y="945"/>
                </a:cubicBezTo>
                <a:cubicBezTo>
                  <a:pt x="658" y="930"/>
                  <a:pt x="637" y="905"/>
                  <a:pt x="609" y="870"/>
                </a:cubicBezTo>
                <a:cubicBezTo>
                  <a:pt x="581" y="835"/>
                  <a:pt x="533" y="779"/>
                  <a:pt x="501" y="738"/>
                </a:cubicBezTo>
                <a:cubicBezTo>
                  <a:pt x="469" y="697"/>
                  <a:pt x="447" y="668"/>
                  <a:pt x="417" y="624"/>
                </a:cubicBezTo>
                <a:cubicBezTo>
                  <a:pt x="387" y="580"/>
                  <a:pt x="348" y="522"/>
                  <a:pt x="321" y="471"/>
                </a:cubicBezTo>
                <a:cubicBezTo>
                  <a:pt x="294" y="420"/>
                  <a:pt x="265" y="363"/>
                  <a:pt x="258" y="321"/>
                </a:cubicBezTo>
                <a:cubicBezTo>
                  <a:pt x="251" y="279"/>
                  <a:pt x="266" y="254"/>
                  <a:pt x="279" y="219"/>
                </a:cubicBezTo>
                <a:cubicBezTo>
                  <a:pt x="292" y="184"/>
                  <a:pt x="317" y="140"/>
                  <a:pt x="339" y="108"/>
                </a:cubicBezTo>
                <a:cubicBezTo>
                  <a:pt x="361" y="76"/>
                  <a:pt x="392" y="44"/>
                  <a:pt x="411" y="27"/>
                </a:cubicBezTo>
                <a:cubicBezTo>
                  <a:pt x="430" y="10"/>
                  <a:pt x="448" y="0"/>
                  <a:pt x="456" y="3"/>
                </a:cubicBezTo>
                <a:cubicBezTo>
                  <a:pt x="464" y="6"/>
                  <a:pt x="452" y="16"/>
                  <a:pt x="462" y="48"/>
                </a:cubicBezTo>
                <a:cubicBezTo>
                  <a:pt x="472" y="80"/>
                  <a:pt x="499" y="150"/>
                  <a:pt x="516" y="195"/>
                </a:cubicBezTo>
                <a:cubicBezTo>
                  <a:pt x="533" y="240"/>
                  <a:pt x="546" y="280"/>
                  <a:pt x="564" y="321"/>
                </a:cubicBezTo>
                <a:cubicBezTo>
                  <a:pt x="582" y="362"/>
                  <a:pt x="596" y="392"/>
                  <a:pt x="627" y="444"/>
                </a:cubicBezTo>
                <a:cubicBezTo>
                  <a:pt x="658" y="496"/>
                  <a:pt x="725" y="594"/>
                  <a:pt x="753" y="636"/>
                </a:cubicBezTo>
                <a:cubicBezTo>
                  <a:pt x="781" y="678"/>
                  <a:pt x="785" y="680"/>
                  <a:pt x="795" y="693"/>
                </a:cubicBezTo>
                <a:cubicBezTo>
                  <a:pt x="805" y="706"/>
                  <a:pt x="808" y="710"/>
                  <a:pt x="813" y="714"/>
                </a:cubicBezTo>
                <a:cubicBezTo>
                  <a:pt x="818" y="718"/>
                  <a:pt x="812" y="734"/>
                  <a:pt x="828" y="720"/>
                </a:cubicBezTo>
                <a:cubicBezTo>
                  <a:pt x="844" y="706"/>
                  <a:pt x="880" y="667"/>
                  <a:pt x="912" y="630"/>
                </a:cubicBezTo>
                <a:cubicBezTo>
                  <a:pt x="944" y="593"/>
                  <a:pt x="1000" y="525"/>
                  <a:pt x="1023" y="498"/>
                </a:cubicBezTo>
                <a:close/>
              </a:path>
            </a:pathLst>
          </a:custGeom>
          <a:solidFill>
            <a:srgbClr val="FF0000">
              <a:alpha val="28000"/>
            </a:srgbClr>
          </a:solidFill>
          <a:ln w="19050" cap="flat" cmpd="sng">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Otsikko 1"/>
          <p:cNvSpPr>
            <a:spLocks noGrp="1"/>
          </p:cNvSpPr>
          <p:nvPr>
            <p:ph type="title"/>
          </p:nvPr>
        </p:nvSpPr>
        <p:spPr>
          <a:xfrm>
            <a:off x="457200" y="533400"/>
            <a:ext cx="8229600" cy="990600"/>
          </a:xfrm>
        </p:spPr>
        <p:txBody>
          <a:bodyPr>
            <a:normAutofit fontScale="90000"/>
          </a:bodyPr>
          <a:lstStyle/>
          <a:p>
            <a:r>
              <a:rPr lang="sv-SE" sz="3600" dirty="0" smtClean="0"/>
              <a:t>Lastsäkring för Sjötransport</a:t>
            </a:r>
            <a:r>
              <a:rPr lang="sv-SE" sz="3200" dirty="0" smtClean="0"/>
              <a:t/>
            </a:r>
            <a:br>
              <a:rPr lang="sv-SE" sz="3200" dirty="0" smtClean="0"/>
            </a:br>
            <a:r>
              <a:rPr lang="sv-SE" sz="2800" b="1" dirty="0" smtClean="0"/>
              <a:t>Säkring i olika riktningar – Sista lastsektionen</a:t>
            </a:r>
            <a:endParaRPr lang="sv-SE" sz="2800" b="1" dirty="0" smtClean="0">
              <a:solidFill>
                <a:schemeClr val="tx2"/>
              </a:solidFill>
            </a:endParaRPr>
          </a:p>
        </p:txBody>
      </p:sp>
    </p:spTree>
    <p:extLst>
      <p:ext uri="{BB962C8B-B14F-4D97-AF65-F5344CB8AC3E}">
        <p14:creationId xmlns:p14="http://schemas.microsoft.com/office/powerpoint/2010/main" val="3687201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sv-SE" sz="3600" dirty="0" smtClean="0"/>
              <a:t>Lastsäkring för Sjötransport</a:t>
            </a:r>
            <a:r>
              <a:rPr lang="sv-SE" dirty="0" smtClean="0"/>
              <a:t/>
            </a:r>
            <a:br>
              <a:rPr lang="sv-SE" dirty="0" smtClean="0"/>
            </a:br>
            <a:r>
              <a:rPr lang="sv-SE" sz="2800" b="1" dirty="0" smtClean="0">
                <a:solidFill>
                  <a:schemeClr val="tx2"/>
                </a:solidFill>
              </a:rPr>
              <a:t>Typiska faktorer för Sjötransport</a:t>
            </a:r>
          </a:p>
        </p:txBody>
      </p:sp>
      <p:sp>
        <p:nvSpPr>
          <p:cNvPr id="4" name="Platshållare för innehåll 1"/>
          <p:cNvSpPr txBox="1">
            <a:spLocks/>
          </p:cNvSpPr>
          <p:nvPr/>
        </p:nvSpPr>
        <p:spPr bwMode="auto">
          <a:xfrm>
            <a:off x="457200" y="1600200"/>
            <a:ext cx="533893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sv-SE" sz="2400" dirty="0" smtClean="0"/>
              <a:t>Utmärkande för sjötransporter är att:</a:t>
            </a:r>
          </a:p>
          <a:p>
            <a:pPr marL="0" indent="0">
              <a:buFont typeface="Arial" charset="0"/>
              <a:buNone/>
            </a:pPr>
            <a:endParaRPr lang="en-GB" sz="1800" dirty="0" smtClean="0"/>
          </a:p>
          <a:p>
            <a:pPr marL="628650" lvl="2" indent="-273050">
              <a:buFont typeface="Arial" pitchFamily="34" charset="0"/>
              <a:buChar char="•"/>
            </a:pPr>
            <a:r>
              <a:rPr lang="sv-SE" sz="2000" dirty="0" smtClean="0"/>
              <a:t>På grund av rullning blir sidokraften stor</a:t>
            </a:r>
          </a:p>
          <a:p>
            <a:pPr marL="628650" lvl="2" indent="-273050">
              <a:buFont typeface="Arial" pitchFamily="34" charset="0"/>
              <a:buChar char="•"/>
            </a:pPr>
            <a:r>
              <a:rPr lang="sv-SE" sz="2000" dirty="0" smtClean="0"/>
              <a:t>Havets rörelser kan minska effekten av gravitationskraften</a:t>
            </a:r>
          </a:p>
          <a:p>
            <a:pPr marL="628650" lvl="2" indent="-273050">
              <a:buFont typeface="Arial" pitchFamily="34" charset="0"/>
              <a:buChar char="•"/>
            </a:pPr>
            <a:r>
              <a:rPr lang="sv-SE" sz="2000" dirty="0" smtClean="0"/>
              <a:t>Stora krafter kan uppstå under en lång tidsperiod</a:t>
            </a:r>
          </a:p>
          <a:p>
            <a:pPr marL="628650" lvl="2" indent="-273050">
              <a:buFont typeface="Arial" pitchFamily="34" charset="0"/>
              <a:buChar char="•"/>
            </a:pPr>
            <a:r>
              <a:rPr lang="sv-SE" sz="2000" dirty="0" smtClean="0"/>
              <a:t>Tunga laster kan hanteras med sjötransport</a:t>
            </a:r>
          </a:p>
          <a:p>
            <a:pPr marL="628650" lvl="2" indent="-273050">
              <a:buFont typeface="Arial" pitchFamily="34" charset="0"/>
              <a:buChar char="•"/>
            </a:pPr>
            <a:r>
              <a:rPr lang="sv-SE" sz="2000" dirty="0" smtClean="0"/>
              <a:t>Många olika typer av laster hanteras på ett fartyg</a:t>
            </a:r>
          </a:p>
          <a:p>
            <a:pPr marL="0" indent="0">
              <a:buFont typeface="Arial" charset="0"/>
              <a:buNone/>
            </a:pPr>
            <a:endParaRPr lang="en-GB" sz="2000" dirty="0" smtClean="0"/>
          </a:p>
          <a:p>
            <a:endParaRPr lang="sv-SE" sz="2000" dirty="0" smtClean="0"/>
          </a:p>
          <a:p>
            <a:endParaRPr lang="sv-SE" sz="2000" dirty="0"/>
          </a:p>
        </p:txBody>
      </p:sp>
      <p:pic>
        <p:nvPicPr>
          <p:cNvPr id="6" name="Picture 3" descr="Fig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4169" y="1628800"/>
            <a:ext cx="2082908" cy="424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p:cNvSpPr txBox="1"/>
          <p:nvPr/>
        </p:nvSpPr>
        <p:spPr>
          <a:xfrm>
            <a:off x="5796134" y="5903694"/>
            <a:ext cx="2808312" cy="261610"/>
          </a:xfrm>
          <a:prstGeom prst="rect">
            <a:avLst/>
          </a:prstGeom>
          <a:noFill/>
        </p:spPr>
        <p:txBody>
          <a:bodyPr wrap="square" rtlCol="0">
            <a:spAutoFit/>
          </a:bodyPr>
          <a:lstStyle/>
          <a:p>
            <a:pPr algn="ctr"/>
            <a:r>
              <a:rPr lang="sv-SE" sz="1100" i="1" dirty="0" err="1" smtClean="0"/>
              <a:t>Heeling</a:t>
            </a:r>
            <a:r>
              <a:rPr lang="sv-SE" sz="1100" i="1" dirty="0" smtClean="0"/>
              <a:t> </a:t>
            </a:r>
            <a:r>
              <a:rPr lang="sv-SE" sz="1100" i="1" dirty="0" err="1" smtClean="0"/>
              <a:t>vessel</a:t>
            </a:r>
            <a:endParaRPr lang="sv-SE" sz="1100" i="1" dirty="0"/>
          </a:p>
        </p:txBody>
      </p:sp>
    </p:spTree>
    <p:extLst>
      <p:ext uri="{BB962C8B-B14F-4D97-AF65-F5344CB8AC3E}">
        <p14:creationId xmlns:p14="http://schemas.microsoft.com/office/powerpoint/2010/main" val="333603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sv-SE" sz="3600" smtClean="0"/>
              <a:t>Lastsäkring för Sjötransport</a:t>
            </a:r>
            <a:r>
              <a:rPr lang="sv-SE" smtClean="0"/>
              <a:t/>
            </a:r>
            <a:br>
              <a:rPr lang="sv-SE" smtClean="0"/>
            </a:br>
            <a:r>
              <a:rPr lang="sv-SE" sz="2800" b="1" smtClean="0">
                <a:solidFill>
                  <a:schemeClr val="tx2"/>
                </a:solidFill>
              </a:rPr>
              <a:t>Fördelning av lasten</a:t>
            </a:r>
          </a:p>
        </p:txBody>
      </p:sp>
      <p:sp>
        <p:nvSpPr>
          <p:cNvPr id="4" name="Platshållare för innehåll 1"/>
          <p:cNvSpPr>
            <a:spLocks noGrp="1"/>
          </p:cNvSpPr>
          <p:nvPr>
            <p:ph idx="1"/>
          </p:nvPr>
        </p:nvSpPr>
        <p:spPr>
          <a:xfrm>
            <a:off x="251520" y="1600201"/>
            <a:ext cx="8280920" cy="892695"/>
          </a:xfrm>
        </p:spPr>
        <p:txBody>
          <a:bodyPr>
            <a:normAutofit/>
          </a:bodyPr>
          <a:lstStyle/>
          <a:p>
            <a:pPr marL="0" indent="0" algn="ctr">
              <a:buNone/>
            </a:pPr>
            <a:r>
              <a:rPr lang="sv-SE" sz="2000" dirty="0" smtClean="0">
                <a:cs typeface="Times New Roman" pitchFamily="18" charset="0"/>
              </a:rPr>
              <a:t>I en container måste fördelningen av lastvikten vara max 60% i ena halvan av containern och minst 40% i den andra halvan.</a:t>
            </a:r>
            <a:endParaRPr lang="sv-SE" sz="2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695" y="2420888"/>
            <a:ext cx="5487625" cy="35283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610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KUNDPROJEKT\CSM - Cargo Securing Manual\TorLine Stålkasetter #1054\Bilder\Test 070220\IMGP342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1589" t="18662" r="19249" b="16961"/>
          <a:stretch/>
        </p:blipFill>
        <p:spPr bwMode="auto">
          <a:xfrm>
            <a:off x="4942249" y="1556792"/>
            <a:ext cx="2294047" cy="1872208"/>
          </a:xfrm>
          <a:prstGeom prst="rect">
            <a:avLst/>
          </a:prstGeom>
          <a:noFill/>
          <a:extLst>
            <a:ext uri="{909E8E84-426E-40DD-AFC4-6F175D3DCCD1}">
              <a14:hiddenFill xmlns:a14="http://schemas.microsoft.com/office/drawing/2010/main">
                <a:solidFill>
                  <a:srgbClr val="FFFFFF"/>
                </a:solidFill>
              </a14:hiddenFill>
            </a:ext>
          </a:extLst>
        </p:spPr>
      </p:pic>
      <p:sp>
        <p:nvSpPr>
          <p:cNvPr id="18433" name="Otsikko 1"/>
          <p:cNvSpPr>
            <a:spLocks noGrp="1"/>
          </p:cNvSpPr>
          <p:nvPr>
            <p:ph type="title"/>
          </p:nvPr>
        </p:nvSpPr>
        <p:spPr/>
        <p:txBody>
          <a:bodyPr>
            <a:normAutofit fontScale="90000"/>
          </a:bodyPr>
          <a:lstStyle/>
          <a:p>
            <a:r>
              <a:rPr lang="sv-SE" sz="3600" dirty="0" smtClean="0"/>
              <a:t>Lastsäkring för Sjötransport</a:t>
            </a:r>
            <a:r>
              <a:rPr lang="sv-SE" dirty="0" smtClean="0"/>
              <a:t/>
            </a:r>
            <a:br>
              <a:rPr lang="sv-SE" dirty="0" smtClean="0"/>
            </a:br>
            <a:r>
              <a:rPr lang="sv-SE" sz="2800" b="1" dirty="0" smtClean="0"/>
              <a:t>Lastsäkring av stålprodukter</a:t>
            </a:r>
            <a:endParaRPr lang="sv-SE" sz="2800" b="1" dirty="0" smtClean="0">
              <a:solidFill>
                <a:schemeClr val="tx2"/>
              </a:solidFill>
            </a:endParaRPr>
          </a:p>
        </p:txBody>
      </p:sp>
      <p:pic>
        <p:nvPicPr>
          <p:cNvPr id="5"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0192" y="2348880"/>
            <a:ext cx="2400081" cy="1800200"/>
          </a:xfrm>
          <a:prstGeom prst="rect">
            <a:avLst/>
          </a:prstGeom>
          <a:noFill/>
          <a:ln w="25400">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innehåll 1"/>
          <p:cNvSpPr>
            <a:spLocks noGrp="1"/>
          </p:cNvSpPr>
          <p:nvPr>
            <p:ph idx="1"/>
          </p:nvPr>
        </p:nvSpPr>
        <p:spPr>
          <a:xfrm>
            <a:off x="457199" y="1600200"/>
            <a:ext cx="4402833" cy="4925144"/>
          </a:xfrm>
        </p:spPr>
        <p:txBody>
          <a:bodyPr>
            <a:normAutofit/>
          </a:bodyPr>
          <a:lstStyle/>
          <a:p>
            <a:pPr marL="0" indent="0">
              <a:buNone/>
            </a:pPr>
            <a:r>
              <a:rPr lang="sv-SE" sz="2400" dirty="0" smtClean="0"/>
              <a:t>Stålprodukter är ofta tunga och lastsäkras genom förstäng-ning, och om nödvändigt även me</a:t>
            </a:r>
            <a:r>
              <a:rPr lang="sv-SE" dirty="0" smtClean="0"/>
              <a:t>d surrning</a:t>
            </a:r>
            <a:r>
              <a:rPr lang="sv-SE" sz="2400" dirty="0" smtClean="0"/>
              <a:t>. </a:t>
            </a:r>
          </a:p>
          <a:p>
            <a:pPr marL="0" indent="0">
              <a:buNone/>
            </a:pPr>
            <a:r>
              <a:rPr lang="sv-SE" b="1" i="1" dirty="0" smtClean="0"/>
              <a:t>Observera</a:t>
            </a:r>
            <a:r>
              <a:rPr lang="sv-SE" sz="2400" b="1" i="1" dirty="0" smtClean="0"/>
              <a:t>:</a:t>
            </a:r>
          </a:p>
          <a:p>
            <a:pPr>
              <a:buFontTx/>
              <a:buChar char="-"/>
            </a:pPr>
            <a:r>
              <a:rPr lang="sv-SE" sz="2000" dirty="0" smtClean="0"/>
              <a:t>Loopsurrning är ofta mer effektivt än överfallssurrning</a:t>
            </a:r>
          </a:p>
          <a:p>
            <a:pPr>
              <a:buFontTx/>
              <a:buChar char="-"/>
            </a:pPr>
            <a:r>
              <a:rPr lang="sv-SE" sz="2000" dirty="0" smtClean="0"/>
              <a:t>Stålrullar skall transporteras i stadiga vaggor</a:t>
            </a:r>
          </a:p>
          <a:p>
            <a:pPr>
              <a:buFontTx/>
              <a:buChar char="-"/>
            </a:pPr>
            <a:r>
              <a:rPr lang="sv-SE" sz="2000" dirty="0" smtClean="0"/>
              <a:t>Skydda surrningsbanden från vassa kanter med kantskydd</a:t>
            </a:r>
          </a:p>
          <a:p>
            <a:pPr>
              <a:buFontTx/>
              <a:buChar char="-"/>
            </a:pPr>
            <a:r>
              <a:rPr lang="sv-SE" sz="2000" dirty="0" smtClean="0"/>
              <a:t>Använd friktionsmellanlägg för att öka friktionen</a:t>
            </a:r>
          </a:p>
          <a:p>
            <a:pPr>
              <a:buFontTx/>
              <a:buChar char="-"/>
            </a:pPr>
            <a:endParaRPr lang="sv-SE" sz="2400" dirty="0" smtClean="0"/>
          </a:p>
          <a:p>
            <a:pPr marL="0" indent="0">
              <a:buNone/>
            </a:pPr>
            <a:endParaRPr lang="sv-SE" sz="2400" dirty="0"/>
          </a:p>
        </p:txBody>
      </p:sp>
      <p:pic>
        <p:nvPicPr>
          <p:cNvPr id="512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42249" y="3501008"/>
            <a:ext cx="2327232" cy="174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42639" y="4221088"/>
            <a:ext cx="1376695" cy="181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1338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KUNDPROJEKT\CSM - Cargo Securing Manual\MV Rhapsody\Fartygsbilder\Rhapsody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88224" y="3789040"/>
            <a:ext cx="2222083" cy="2161701"/>
          </a:xfrm>
          <a:prstGeom prst="rect">
            <a:avLst/>
          </a:prstGeom>
          <a:noFill/>
          <a:extLst>
            <a:ext uri="{909E8E84-426E-40DD-AFC4-6F175D3DCCD1}">
              <a14:hiddenFill xmlns:a14="http://schemas.microsoft.com/office/drawing/2010/main">
                <a:solidFill>
                  <a:srgbClr val="FFFFFF"/>
                </a:solidFill>
              </a14:hiddenFill>
            </a:ext>
          </a:extLst>
        </p:spPr>
      </p:pic>
      <p:sp>
        <p:nvSpPr>
          <p:cNvPr id="18433" name="Otsikko 1"/>
          <p:cNvSpPr>
            <a:spLocks noGrp="1"/>
          </p:cNvSpPr>
          <p:nvPr>
            <p:ph type="title"/>
          </p:nvPr>
        </p:nvSpPr>
        <p:spPr/>
        <p:txBody>
          <a:bodyPr>
            <a:normAutofit fontScale="90000"/>
          </a:bodyPr>
          <a:lstStyle/>
          <a:p>
            <a:r>
              <a:rPr lang="sv-SE" sz="3600" smtClean="0"/>
              <a:t>Lastsäkring för Sjötransport</a:t>
            </a:r>
            <a:r>
              <a:rPr lang="sv-SE" smtClean="0"/>
              <a:t/>
            </a:r>
            <a:br>
              <a:rPr lang="sv-SE" smtClean="0"/>
            </a:br>
            <a:r>
              <a:rPr lang="sv-SE" sz="2800" b="1" smtClean="0"/>
              <a:t>Lastsäkring av</a:t>
            </a:r>
            <a:r>
              <a:rPr lang="sv-SE" sz="2800" b="1" smtClean="0">
                <a:solidFill>
                  <a:schemeClr val="tx2"/>
                </a:solidFill>
              </a:rPr>
              <a:t> </a:t>
            </a:r>
            <a:r>
              <a:rPr lang="sv-SE" sz="2800" b="1" smtClean="0"/>
              <a:t>s</a:t>
            </a:r>
            <a:r>
              <a:rPr lang="sv-SE" sz="2800" b="1" smtClean="0">
                <a:solidFill>
                  <a:schemeClr val="tx2"/>
                </a:solidFill>
              </a:rPr>
              <a:t>ågat virke och </a:t>
            </a:r>
            <a:r>
              <a:rPr lang="sv-SE" sz="2800" b="1" smtClean="0"/>
              <a:t>r</a:t>
            </a:r>
            <a:r>
              <a:rPr lang="sv-SE" sz="2800" b="1" smtClean="0">
                <a:solidFill>
                  <a:schemeClr val="tx2"/>
                </a:solidFill>
              </a:rPr>
              <a:t>undvirke </a:t>
            </a:r>
          </a:p>
        </p:txBody>
      </p:sp>
      <p:pic>
        <p:nvPicPr>
          <p:cNvPr id="4" name="Picture 4" descr="MVC-013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016" y="1617588"/>
            <a:ext cx="2222083" cy="166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värrand sma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88224" y="2060848"/>
            <a:ext cx="2232248" cy="1671783"/>
          </a:xfrm>
          <a:prstGeom prst="rect">
            <a:avLst/>
          </a:prstGeom>
          <a:noFill/>
          <a:ln w="9525">
            <a:noFill/>
            <a:miter lim="800000"/>
            <a:headEnd type="none" w="sm" len="sm"/>
            <a:tailEnd type="none" w="sm" len="sm"/>
          </a:ln>
          <a:effectLst/>
          <a:extLst>
            <a:ext uri="{909E8E84-426E-40DD-AFC4-6F175D3DCCD1}">
              <a14:hiddenFill xmlns:a14="http://schemas.microsoft.com/office/drawing/2010/main">
                <a:pattFill prst="narHorz">
                  <a:fgClr>
                    <a:srgbClr val="969696"/>
                  </a:fgClr>
                  <a:bgClr>
                    <a:schemeClr val="accent2"/>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innehåll 1"/>
          <p:cNvSpPr>
            <a:spLocks noGrp="1"/>
          </p:cNvSpPr>
          <p:nvPr>
            <p:ph idx="1"/>
          </p:nvPr>
        </p:nvSpPr>
        <p:spPr>
          <a:xfrm>
            <a:off x="457200" y="1600200"/>
            <a:ext cx="4258816" cy="4812526"/>
          </a:xfrm>
        </p:spPr>
        <p:txBody>
          <a:bodyPr>
            <a:normAutofit/>
          </a:bodyPr>
          <a:lstStyle/>
          <a:p>
            <a:pPr marL="0" indent="0">
              <a:buNone/>
            </a:pPr>
            <a:r>
              <a:rPr lang="sv-SE" sz="2400" dirty="0" smtClean="0"/>
              <a:t>Sågat virke</a:t>
            </a:r>
          </a:p>
          <a:p>
            <a:pPr>
              <a:buFontTx/>
              <a:buChar char="-"/>
            </a:pPr>
            <a:r>
              <a:rPr lang="sv-SE" sz="2000" dirty="0" smtClean="0"/>
              <a:t>Extra surrningar behövs för sjöfartsområde B jämfört med vägtransport</a:t>
            </a:r>
          </a:p>
          <a:p>
            <a:pPr>
              <a:buFontTx/>
              <a:buChar char="-"/>
            </a:pPr>
            <a:r>
              <a:rPr lang="sv-SE" sz="2000" dirty="0" smtClean="0"/>
              <a:t>Sågat virke måste förstängas i alla riktningar när det är lastat i en container</a:t>
            </a:r>
          </a:p>
          <a:p>
            <a:pPr marL="0" indent="0">
              <a:buNone/>
            </a:pPr>
            <a:r>
              <a:rPr lang="sv-SE" sz="2400" dirty="0" smtClean="0"/>
              <a:t>Rundvirke</a:t>
            </a:r>
          </a:p>
          <a:p>
            <a:pPr>
              <a:buFontTx/>
              <a:buChar char="-"/>
            </a:pPr>
            <a:r>
              <a:rPr lang="sv-SE" sz="2000" dirty="0" smtClean="0"/>
              <a:t>Transporteras normalt inte i en lastbärare</a:t>
            </a:r>
          </a:p>
          <a:p>
            <a:pPr>
              <a:buFontTx/>
              <a:buChar char="-"/>
            </a:pPr>
            <a:r>
              <a:rPr lang="sv-SE" sz="2000" dirty="0" smtClean="0"/>
              <a:t>Särskilda bestämmelser för lastsäkring på ett fartyg</a:t>
            </a:r>
            <a:endParaRPr lang="sv-SE" sz="2000" dirty="0"/>
          </a:p>
        </p:txBody>
      </p:sp>
      <p:pic>
        <p:nvPicPr>
          <p:cNvPr id="6147" name="Picture 3" descr="J:\KUNDPROJEKT\ÖPLK - Övriga Öppna Kurser\Stuvarkurs, 2011, Halmstad #1768\virkesstuff 003.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9587" r="14455"/>
          <a:stretch/>
        </p:blipFill>
        <p:spPr bwMode="auto">
          <a:xfrm>
            <a:off x="4719058" y="3356992"/>
            <a:ext cx="2219041" cy="219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323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sv-SE" sz="3600" dirty="0" smtClean="0"/>
              <a:t>Lastsäkring för Sjötransport</a:t>
            </a:r>
            <a:r>
              <a:rPr lang="sv-SE" dirty="0" smtClean="0"/>
              <a:t/>
            </a:r>
            <a:br>
              <a:rPr lang="sv-SE" dirty="0" smtClean="0"/>
            </a:br>
            <a:r>
              <a:rPr lang="sv-SE" sz="2800" b="1" dirty="0" smtClean="0"/>
              <a:t>Lastsäkring av pappersprodukter</a:t>
            </a:r>
            <a:endParaRPr lang="sv-SE" sz="2800" b="1" dirty="0" smtClean="0">
              <a:solidFill>
                <a:schemeClr val="tx2"/>
              </a:solidFill>
            </a:endParaRPr>
          </a:p>
        </p:txBody>
      </p:sp>
      <p:sp>
        <p:nvSpPr>
          <p:cNvPr id="8" name="Platshållare för innehåll 1"/>
          <p:cNvSpPr>
            <a:spLocks noGrp="1"/>
          </p:cNvSpPr>
          <p:nvPr>
            <p:ph idx="1"/>
          </p:nvPr>
        </p:nvSpPr>
        <p:spPr>
          <a:xfrm>
            <a:off x="457199" y="1600200"/>
            <a:ext cx="4726215" cy="4925144"/>
          </a:xfrm>
        </p:spPr>
        <p:txBody>
          <a:bodyPr>
            <a:normAutofit/>
          </a:bodyPr>
          <a:lstStyle/>
          <a:p>
            <a:pPr marL="0" indent="0">
              <a:buNone/>
            </a:pPr>
            <a:r>
              <a:rPr lang="sv-SE" sz="2400" dirty="0" smtClean="0"/>
              <a:t>Pappersprodukter lastsäkras genom förstängning, om nödvändigt även med surrning </a:t>
            </a:r>
          </a:p>
          <a:p>
            <a:pPr marL="0" indent="0">
              <a:buNone/>
            </a:pPr>
            <a:r>
              <a:rPr lang="sv-SE" b="1" i="1" dirty="0" smtClean="0"/>
              <a:t>Observera</a:t>
            </a:r>
            <a:r>
              <a:rPr lang="sv-SE" sz="2400" b="1" i="1" dirty="0" smtClean="0"/>
              <a:t>:</a:t>
            </a:r>
          </a:p>
          <a:p>
            <a:pPr>
              <a:buFontTx/>
              <a:buChar char="-"/>
            </a:pPr>
            <a:r>
              <a:rPr lang="sv-SE" sz="2000" dirty="0" smtClean="0"/>
              <a:t>Bärande kantprofiler kantbalkar skyddar pappret och gör att surrningar är tillräckligt</a:t>
            </a:r>
          </a:p>
          <a:p>
            <a:pPr>
              <a:buFontTx/>
              <a:buChar char="-"/>
            </a:pPr>
            <a:r>
              <a:rPr lang="sv-SE" sz="2000" dirty="0" smtClean="0"/>
              <a:t>Skydda pappret från surrningsskador genom att använda kantskydd</a:t>
            </a:r>
          </a:p>
          <a:p>
            <a:pPr>
              <a:buFontTx/>
              <a:buChar char="-"/>
            </a:pPr>
            <a:r>
              <a:rPr lang="sv-SE" sz="2000" dirty="0" smtClean="0"/>
              <a:t>Friktionen är låg mellan träpallar och plastfilm</a:t>
            </a:r>
          </a:p>
          <a:p>
            <a:pPr>
              <a:buFontTx/>
              <a:buChar char="-"/>
            </a:pPr>
            <a:r>
              <a:rPr lang="sv-SE" sz="2000" dirty="0" smtClean="0"/>
              <a:t>Pappersmassa som inte är fast i formen kan behöva ytterligare surrning</a:t>
            </a:r>
          </a:p>
          <a:p>
            <a:pPr>
              <a:buFontTx/>
              <a:buChar char="-"/>
            </a:pPr>
            <a:endParaRPr lang="sv-SE" sz="2400" dirty="0" smtClean="0"/>
          </a:p>
          <a:p>
            <a:pPr marL="0" indent="0">
              <a:buNone/>
            </a:pPr>
            <a:endParaRPr lang="sv-SE" sz="2400"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1261" y="2943900"/>
            <a:ext cx="2194297" cy="163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J:\KUNDPROJEKT\LI - Lastsäkringsinstruktioner\Arctic Paper Håfreström 2006 #913\Bilder\PICT083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3415" y="1700808"/>
            <a:ext cx="2194297" cy="16457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3" descr="J:\KUNDPROJEKT\LI - Lastsäkringsinstruktioner\Nymölla bruk #952\Prov\Nymölla bilder\IMGP226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83415" y="4231549"/>
            <a:ext cx="2194297" cy="16457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314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sv-SE" sz="3600" dirty="0" smtClean="0"/>
              <a:t>Lastsäkring för Sjötransport</a:t>
            </a:r>
            <a:r>
              <a:rPr lang="sv-SE" dirty="0" smtClean="0"/>
              <a:t/>
            </a:r>
            <a:br>
              <a:rPr lang="sv-SE" dirty="0" smtClean="0"/>
            </a:br>
            <a:r>
              <a:rPr lang="sv-SE" sz="2800" b="1" dirty="0" smtClean="0"/>
              <a:t>Konsekvenser av bristfällig lastsäkring</a:t>
            </a:r>
            <a:endParaRPr lang="sv-SE" sz="2800" b="1" dirty="0" smtClean="0">
              <a:solidFill>
                <a:schemeClr val="tx2"/>
              </a:solidFill>
            </a:endParaRPr>
          </a:p>
        </p:txBody>
      </p:sp>
      <p:sp>
        <p:nvSpPr>
          <p:cNvPr id="4" name="Platshållare för innehåll 1"/>
          <p:cNvSpPr>
            <a:spLocks noGrp="1"/>
          </p:cNvSpPr>
          <p:nvPr>
            <p:ph idx="1"/>
          </p:nvPr>
        </p:nvSpPr>
        <p:spPr>
          <a:xfrm>
            <a:off x="539551" y="1600200"/>
            <a:ext cx="3828755" cy="4525963"/>
          </a:xfrm>
        </p:spPr>
        <p:txBody>
          <a:bodyPr/>
          <a:lstStyle/>
          <a:p>
            <a:pPr marL="0" indent="0">
              <a:buNone/>
            </a:pPr>
            <a:r>
              <a:rPr lang="sv-SE" sz="2000" dirty="0" smtClean="0"/>
              <a:t>Bristfällig lastsäkring i en lastbärare t.ex. en container kan starta en kedjereaktion som leder till</a:t>
            </a:r>
            <a:r>
              <a:rPr lang="en-GB" sz="2000" dirty="0" smtClean="0"/>
              <a:t>:</a:t>
            </a:r>
          </a:p>
          <a:p>
            <a:pPr marL="0" indent="0">
              <a:buNone/>
            </a:pPr>
            <a:endParaRPr lang="sv-SE" sz="1000" dirty="0"/>
          </a:p>
          <a:p>
            <a:pPr marL="452438" lvl="2" indent="-273050">
              <a:buFont typeface="Arial" pitchFamily="34" charset="0"/>
              <a:buChar char="•"/>
            </a:pPr>
            <a:r>
              <a:rPr lang="sv-SE" sz="2000" dirty="0" smtClean="0"/>
              <a:t>Förlust av gods och lastbärare</a:t>
            </a:r>
          </a:p>
          <a:p>
            <a:pPr marL="452438" lvl="2" indent="-273050">
              <a:buFont typeface="Arial" pitchFamily="34" charset="0"/>
              <a:buChar char="•"/>
            </a:pPr>
            <a:r>
              <a:rPr lang="sv-SE" sz="2000" dirty="0" smtClean="0"/>
              <a:t>Skador på fartyget</a:t>
            </a:r>
          </a:p>
          <a:p>
            <a:pPr marL="452438" lvl="2" indent="-273050">
              <a:buNone/>
            </a:pPr>
            <a:endParaRPr lang="sv-SE" sz="1000" dirty="0" smtClean="0"/>
          </a:p>
          <a:p>
            <a:pPr marL="452438" lvl="2" indent="-273050">
              <a:buNone/>
            </a:pPr>
            <a:r>
              <a:rPr lang="sv-SE" sz="2000" dirty="0" smtClean="0"/>
              <a:t>Och i värsta fall</a:t>
            </a:r>
          </a:p>
          <a:p>
            <a:pPr marL="452438" lvl="2" indent="-273050">
              <a:buNone/>
            </a:pPr>
            <a:endParaRPr lang="en-GB" sz="1400" dirty="0" smtClean="0"/>
          </a:p>
          <a:p>
            <a:pPr marL="452438" lvl="2" indent="-273050">
              <a:buFont typeface="Arial" pitchFamily="34" charset="0"/>
              <a:buChar char="•"/>
            </a:pPr>
            <a:r>
              <a:rPr lang="sv-SE" sz="2000" dirty="0" smtClean="0"/>
              <a:t>Förlust av fartyg</a:t>
            </a:r>
          </a:p>
          <a:p>
            <a:pPr marL="452438" lvl="2" indent="-273050">
              <a:buFont typeface="Arial" pitchFamily="34" charset="0"/>
              <a:buChar char="•"/>
            </a:pPr>
            <a:r>
              <a:rPr lang="sv-SE" sz="2000" dirty="0" smtClean="0"/>
              <a:t>Dödsfall</a:t>
            </a:r>
          </a:p>
          <a:p>
            <a:pPr marL="0" indent="0">
              <a:buNone/>
            </a:pPr>
            <a:endParaRPr lang="en-GB" sz="2000" dirty="0" smtClean="0"/>
          </a:p>
          <a:p>
            <a:endParaRPr lang="sv-SE" sz="2000" dirty="0"/>
          </a:p>
          <a:p>
            <a:endParaRPr lang="sv-SE" sz="2000" dirty="0"/>
          </a:p>
        </p:txBody>
      </p:sp>
      <p:sp>
        <p:nvSpPr>
          <p:cNvPr id="5" name="textruta 4"/>
          <p:cNvSpPr txBox="1"/>
          <p:nvPr/>
        </p:nvSpPr>
        <p:spPr>
          <a:xfrm>
            <a:off x="5449086" y="5805264"/>
            <a:ext cx="3184262" cy="261610"/>
          </a:xfrm>
          <a:prstGeom prst="rect">
            <a:avLst/>
          </a:prstGeom>
          <a:noFill/>
        </p:spPr>
        <p:txBody>
          <a:bodyPr wrap="square" rtlCol="0">
            <a:spAutoFit/>
          </a:bodyPr>
          <a:lstStyle/>
          <a:p>
            <a:pPr algn="ctr"/>
            <a:r>
              <a:rPr lang="sv-SE" sz="1100" i="1" dirty="0" smtClean="0"/>
              <a:t>Foton på lastförskjutning på containerfartyg</a:t>
            </a:r>
            <a:endParaRPr lang="sv-SE" sz="1100" i="1" dirty="0"/>
          </a:p>
        </p:txBody>
      </p:sp>
      <p:graphicFrame>
        <p:nvGraphicFramePr>
          <p:cNvPr id="3" name="Objekt 2"/>
          <p:cNvGraphicFramePr>
            <a:graphicFrameLocks noChangeAspect="1"/>
          </p:cNvGraphicFramePr>
          <p:nvPr>
            <p:extLst>
              <p:ext uri="{D42A27DB-BD31-4B8C-83A1-F6EECF244321}">
                <p14:modId xmlns:p14="http://schemas.microsoft.com/office/powerpoint/2010/main" val="184337404"/>
              </p:ext>
            </p:extLst>
          </p:nvPr>
        </p:nvGraphicFramePr>
        <p:xfrm>
          <a:off x="6786079" y="3521032"/>
          <a:ext cx="2103086" cy="1368152"/>
        </p:xfrm>
        <a:graphic>
          <a:graphicData uri="http://schemas.openxmlformats.org/presentationml/2006/ole">
            <mc:AlternateContent xmlns:mc="http://schemas.openxmlformats.org/markup-compatibility/2006">
              <mc:Choice xmlns:v="urn:schemas-microsoft-com:vml" Requires="v">
                <p:oleObj spid="_x0000_s3094" name="Photo Editor-foto" r:id="rId4" imgW="9476190" imgH="6163535" progId="MSPhotoEd.3">
                  <p:embed/>
                </p:oleObj>
              </mc:Choice>
              <mc:Fallback>
                <p:oleObj name="Photo Editor-foto" r:id="rId4" imgW="9476190" imgH="616353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6079" y="3521032"/>
                        <a:ext cx="2103086" cy="1368152"/>
                      </a:xfrm>
                      <a:prstGeom prst="rect">
                        <a:avLst/>
                      </a:prstGeom>
                      <a:noFill/>
                      <a:ln w="9525">
                        <a:solidFill>
                          <a:srgbClr val="000080"/>
                        </a:solidFill>
                        <a:miter lim="800000"/>
                        <a:headEnd type="none" w="sm" len="sm"/>
                        <a:tailEnd type="none" w="sm" len="sm"/>
                      </a:ln>
                      <a:effectLst/>
                    </p:spPr>
                  </p:pic>
                </p:oleObj>
              </mc:Fallback>
            </mc:AlternateContent>
          </a:graphicData>
        </a:graphic>
      </p:graphicFrame>
      <p:pic>
        <p:nvPicPr>
          <p:cNvPr id="1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68306" y="2192725"/>
            <a:ext cx="2249349" cy="1688121"/>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32240" y="1504584"/>
            <a:ext cx="2156925" cy="1656184"/>
          </a:xfrm>
          <a:prstGeom prst="rect">
            <a:avLst/>
          </a:prstGeom>
          <a:noFill/>
          <a:ln w="9525" algn="ctr">
            <a:noFill/>
            <a:miter lim="800000"/>
            <a:headEnd/>
            <a:tailEnd/>
          </a:ln>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3" name="Picture 21" descr="image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8759" y="3957046"/>
            <a:ext cx="2266081" cy="163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68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sv-SE" sz="3600" dirty="0" smtClean="0"/>
              <a:t>Lastsäkring för Sjötransport</a:t>
            </a:r>
            <a:r>
              <a:rPr lang="sv-SE" dirty="0" smtClean="0"/>
              <a:t/>
            </a:r>
            <a:br>
              <a:rPr lang="sv-SE" dirty="0" smtClean="0"/>
            </a:br>
            <a:r>
              <a:rPr lang="sv-SE" sz="2800" b="1" dirty="0" smtClean="0"/>
              <a:t>Konsekvenser av bristfällig lastsäkring</a:t>
            </a:r>
            <a:endParaRPr lang="sv-SE" sz="2800" b="1" dirty="0" smtClean="0">
              <a:solidFill>
                <a:schemeClr val="tx2"/>
              </a:solidFill>
            </a:endParaRPr>
          </a:p>
        </p:txBody>
      </p:sp>
      <p:sp>
        <p:nvSpPr>
          <p:cNvPr id="2" name="Platshållare för innehåll 1"/>
          <p:cNvSpPr>
            <a:spLocks noGrp="1"/>
          </p:cNvSpPr>
          <p:nvPr>
            <p:ph idx="1"/>
          </p:nvPr>
        </p:nvSpPr>
        <p:spPr>
          <a:xfrm>
            <a:off x="457200" y="1600200"/>
            <a:ext cx="4690864" cy="4525963"/>
          </a:xfrm>
        </p:spPr>
        <p:txBody>
          <a:bodyPr/>
          <a:lstStyle/>
          <a:p>
            <a:pPr marL="0" indent="0">
              <a:buNone/>
            </a:pPr>
            <a:r>
              <a:rPr lang="sv-SE" sz="2000" dirty="0" smtClean="0"/>
              <a:t>Konsekvenserna av bristfällig lastsäkring kan delas in i olika områden:</a:t>
            </a:r>
          </a:p>
          <a:p>
            <a:pPr marL="0" indent="0">
              <a:buNone/>
            </a:pPr>
            <a:endParaRPr lang="en-GB" sz="1200" dirty="0" smtClean="0"/>
          </a:p>
          <a:p>
            <a:pPr marL="630238" indent="-273050">
              <a:lnSpc>
                <a:spcPct val="80000"/>
              </a:lnSpc>
              <a:buFont typeface="Arial" charset="0"/>
              <a:buChar char="•"/>
            </a:pPr>
            <a:r>
              <a:rPr lang="sv-SE" sz="2000" dirty="0"/>
              <a:t>Personskador eller dödsfall</a:t>
            </a:r>
          </a:p>
          <a:p>
            <a:pPr marL="630238" indent="-273050">
              <a:lnSpc>
                <a:spcPct val="80000"/>
              </a:lnSpc>
              <a:buFont typeface="Arial" charset="0"/>
              <a:buChar char="•"/>
            </a:pPr>
            <a:r>
              <a:rPr lang="sv-SE" sz="2000" dirty="0"/>
              <a:t>Skador på last och </a:t>
            </a:r>
            <a:r>
              <a:rPr lang="sv-SE" sz="2000" dirty="0" smtClean="0"/>
              <a:t>fartyg</a:t>
            </a:r>
            <a:endParaRPr lang="sv-SE" sz="2000" dirty="0"/>
          </a:p>
          <a:p>
            <a:pPr marL="630238" indent="-273050">
              <a:lnSpc>
                <a:spcPct val="80000"/>
              </a:lnSpc>
              <a:buFont typeface="Arial" charset="0"/>
              <a:buChar char="•"/>
            </a:pPr>
            <a:r>
              <a:rPr lang="sv-SE" sz="2000" dirty="0"/>
              <a:t>Förlust av lastbärare</a:t>
            </a:r>
          </a:p>
          <a:p>
            <a:pPr marL="630238" indent="-273050">
              <a:lnSpc>
                <a:spcPct val="80000"/>
              </a:lnSpc>
              <a:buFont typeface="Arial" charset="0"/>
              <a:buChar char="•"/>
            </a:pPr>
            <a:r>
              <a:rPr lang="sv-SE" sz="2000" dirty="0"/>
              <a:t>Skador på miljön</a:t>
            </a:r>
          </a:p>
          <a:p>
            <a:pPr marL="630238" indent="-273050">
              <a:lnSpc>
                <a:spcPct val="80000"/>
              </a:lnSpc>
              <a:buFont typeface="Arial" charset="0"/>
              <a:buChar char="•"/>
            </a:pPr>
            <a:r>
              <a:rPr lang="sv-SE" sz="2000" dirty="0"/>
              <a:t>Ekonomiska konsekvenser</a:t>
            </a:r>
          </a:p>
          <a:p>
            <a:pPr marL="630238" indent="-273050">
              <a:lnSpc>
                <a:spcPct val="80000"/>
              </a:lnSpc>
              <a:buFont typeface="Arial" charset="0"/>
              <a:buChar char="•"/>
            </a:pPr>
            <a:r>
              <a:rPr lang="sv-SE" sz="2000" dirty="0"/>
              <a:t>Dåligt rykte</a:t>
            </a:r>
          </a:p>
          <a:p>
            <a:pPr marL="0" indent="0">
              <a:buNone/>
            </a:pPr>
            <a:endParaRPr lang="en-GB" sz="2000" dirty="0" smtClean="0"/>
          </a:p>
          <a:p>
            <a:endParaRPr lang="sv-SE" sz="2000" dirty="0"/>
          </a:p>
          <a:p>
            <a:endParaRPr lang="sv-SE" sz="2000" dirty="0"/>
          </a:p>
        </p:txBody>
      </p:sp>
      <p:pic>
        <p:nvPicPr>
          <p:cNvPr id="4" name="Picture 5" descr="Tvärrand sm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064" y="1644679"/>
            <a:ext cx="2016224" cy="1424281"/>
          </a:xfrm>
          <a:prstGeom prst="rect">
            <a:avLst/>
          </a:prstGeom>
          <a:noFill/>
          <a:ln w="9525">
            <a:noFill/>
            <a:miter lim="800000"/>
            <a:headEnd type="none" w="sm" len="sm"/>
            <a:tailEnd type="none" w="sm" len="sm"/>
          </a:ln>
          <a:effectLst/>
          <a:extLst>
            <a:ext uri="{909E8E84-426E-40DD-AFC4-6F175D3DCCD1}">
              <a14:hiddenFill xmlns:a14="http://schemas.microsoft.com/office/drawing/2010/main">
                <a:pattFill prst="narHorz">
                  <a:fgClr>
                    <a:srgbClr val="969696"/>
                  </a:fgClr>
                  <a:bgClr>
                    <a:srgbClr val="3333CC"/>
                  </a:bgClr>
                </a:pattFill>
              </a14:hiddenFill>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4208" y="3144765"/>
            <a:ext cx="2016224" cy="1263003"/>
          </a:xfrm>
          <a:prstGeom prst="rect">
            <a:avLst/>
          </a:prstGeom>
          <a:noFill/>
          <a:ln w="9525">
            <a:noFill/>
            <a:miter lim="800000"/>
            <a:headEnd type="none" w="sm" len="sm"/>
            <a:tailEnd type="none" w="sm" len="sm"/>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Tilted Mafi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84233" y="4437112"/>
            <a:ext cx="1877698" cy="14190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5757775" y="5877272"/>
            <a:ext cx="2808312" cy="261610"/>
          </a:xfrm>
          <a:prstGeom prst="rect">
            <a:avLst/>
          </a:prstGeom>
          <a:noFill/>
        </p:spPr>
        <p:txBody>
          <a:bodyPr wrap="square" rtlCol="0">
            <a:spAutoFit/>
          </a:bodyPr>
          <a:lstStyle/>
          <a:p>
            <a:pPr algn="ctr"/>
            <a:r>
              <a:rPr lang="en-GB" sz="1100" i="1" dirty="0" smtClean="0"/>
              <a:t>Photos of cargo shifting in RoRo vessel</a:t>
            </a:r>
            <a:endParaRPr lang="en-GB" sz="1100" i="1" dirty="0"/>
          </a:p>
        </p:txBody>
      </p:sp>
    </p:spTree>
    <p:extLst>
      <p:ext uri="{BB962C8B-B14F-4D97-AF65-F5344CB8AC3E}">
        <p14:creationId xmlns:p14="http://schemas.microsoft.com/office/powerpoint/2010/main" val="30418046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sv-SE" sz="3600" smtClean="0"/>
              <a:t>Lastsäkring för Sjötransport</a:t>
            </a:r>
            <a:r>
              <a:rPr lang="sv-SE" smtClean="0"/>
              <a:t/>
            </a:r>
            <a:br>
              <a:rPr lang="sv-SE" smtClean="0"/>
            </a:br>
            <a:r>
              <a:rPr lang="sv-SE" sz="2800" b="1" smtClean="0"/>
              <a:t>Olika typer av lastbärare</a:t>
            </a:r>
            <a:endParaRPr lang="sv-SE" sz="2800" b="1" smtClean="0">
              <a:solidFill>
                <a:schemeClr val="tx2"/>
              </a:solidFill>
            </a:endParaRPr>
          </a:p>
        </p:txBody>
      </p:sp>
      <p:sp>
        <p:nvSpPr>
          <p:cNvPr id="2" name="Platshållare för innehåll 1"/>
          <p:cNvSpPr>
            <a:spLocks noGrp="1"/>
          </p:cNvSpPr>
          <p:nvPr>
            <p:ph idx="1"/>
          </p:nvPr>
        </p:nvSpPr>
        <p:spPr>
          <a:xfrm>
            <a:off x="457200" y="1600200"/>
            <a:ext cx="3970784" cy="5012939"/>
          </a:xfrm>
        </p:spPr>
        <p:txBody>
          <a:bodyPr/>
          <a:lstStyle/>
          <a:p>
            <a:r>
              <a:rPr lang="sv-SE" dirty="0" smtClean="0"/>
              <a:t>Fordon och</a:t>
            </a:r>
            <a:r>
              <a:rPr lang="sv-SE" sz="2400" dirty="0" smtClean="0"/>
              <a:t> trailers </a:t>
            </a:r>
          </a:p>
          <a:p>
            <a:pPr lvl="1">
              <a:buFont typeface="Calibri" pitchFamily="34" charset="0"/>
              <a:buChar char="–"/>
            </a:pPr>
            <a:r>
              <a:rPr lang="sv-SE" sz="1600" dirty="0" smtClean="0"/>
              <a:t>Styckegods</a:t>
            </a:r>
          </a:p>
          <a:p>
            <a:pPr lvl="1">
              <a:buFont typeface="Calibri" pitchFamily="34" charset="0"/>
              <a:buChar char="–"/>
            </a:pPr>
            <a:r>
              <a:rPr lang="sv-SE" sz="1600" dirty="0" smtClean="0"/>
              <a:t>Pappersprodukter</a:t>
            </a:r>
          </a:p>
          <a:p>
            <a:pPr lvl="1">
              <a:buFont typeface="Calibri" pitchFamily="34" charset="0"/>
              <a:buChar char="–"/>
            </a:pPr>
            <a:r>
              <a:rPr lang="sv-SE" sz="1600" dirty="0" smtClean="0"/>
              <a:t>Stålprodukter</a:t>
            </a:r>
          </a:p>
          <a:p>
            <a:r>
              <a:rPr lang="sv-SE" sz="2400" dirty="0" smtClean="0"/>
              <a:t>Container</a:t>
            </a:r>
          </a:p>
          <a:p>
            <a:pPr lvl="1">
              <a:buFont typeface="Calibri" pitchFamily="34" charset="0"/>
              <a:buChar char="–"/>
            </a:pPr>
            <a:r>
              <a:rPr lang="sv-SE" sz="1600" dirty="0"/>
              <a:t>Styckegods</a:t>
            </a:r>
          </a:p>
          <a:p>
            <a:pPr lvl="1">
              <a:buFont typeface="Calibri" pitchFamily="34" charset="0"/>
              <a:buChar char="–"/>
            </a:pPr>
            <a:r>
              <a:rPr lang="sv-SE" sz="1600" dirty="0"/>
              <a:t>Pappersprodukter</a:t>
            </a:r>
          </a:p>
          <a:p>
            <a:pPr lvl="1">
              <a:buFont typeface="Calibri" pitchFamily="34" charset="0"/>
              <a:buChar char="–"/>
            </a:pPr>
            <a:r>
              <a:rPr lang="sv-SE" sz="1600" dirty="0" smtClean="0"/>
              <a:t>Stålprodukter</a:t>
            </a:r>
          </a:p>
          <a:p>
            <a:pPr lvl="1">
              <a:buFont typeface="Calibri" pitchFamily="34" charset="0"/>
              <a:buChar char="–"/>
            </a:pPr>
            <a:r>
              <a:rPr lang="sv-SE" sz="1600" dirty="0" smtClean="0"/>
              <a:t>Maskiner</a:t>
            </a:r>
            <a:endParaRPr lang="sv-SE" sz="2400" dirty="0" smtClean="0"/>
          </a:p>
          <a:p>
            <a:r>
              <a:rPr lang="sv-SE" dirty="0" smtClean="0"/>
              <a:t>Containerflak</a:t>
            </a:r>
            <a:endParaRPr lang="sv-SE" sz="2400" dirty="0" smtClean="0"/>
          </a:p>
          <a:p>
            <a:pPr lvl="1">
              <a:buFont typeface="Calibri" pitchFamily="34" charset="0"/>
              <a:buChar char="–"/>
            </a:pPr>
            <a:r>
              <a:rPr lang="sv-SE" sz="1600" dirty="0" smtClean="0"/>
              <a:t>Maskiner</a:t>
            </a:r>
          </a:p>
          <a:p>
            <a:pPr lvl="1">
              <a:buFont typeface="Calibri" pitchFamily="34" charset="0"/>
              <a:buChar char="–"/>
            </a:pPr>
            <a:r>
              <a:rPr lang="sv-SE" sz="1600" dirty="0" smtClean="0"/>
              <a:t>Fordon</a:t>
            </a:r>
          </a:p>
          <a:p>
            <a:pPr lvl="1">
              <a:buFont typeface="Calibri" pitchFamily="34" charset="0"/>
              <a:buChar char="–"/>
            </a:pPr>
            <a:r>
              <a:rPr lang="sv-SE" sz="1600" dirty="0" smtClean="0"/>
              <a:t>Projektlaster</a:t>
            </a:r>
          </a:p>
          <a:p>
            <a:endParaRPr lang="sv-SE" sz="2400" dirty="0"/>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22185" y="1907620"/>
            <a:ext cx="708983" cy="571339"/>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3747137" y="2547915"/>
            <a:ext cx="650001" cy="407189"/>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4495921" y="2238932"/>
            <a:ext cx="647365" cy="480053"/>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29562" y="3664197"/>
            <a:ext cx="882409" cy="682092"/>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14"/>
          <p:cNvGrpSpPr>
            <a:grpSpLocks noChangeAspect="1"/>
          </p:cNvGrpSpPr>
          <p:nvPr/>
        </p:nvGrpSpPr>
        <p:grpSpPr bwMode="auto">
          <a:xfrm>
            <a:off x="3632692" y="4841643"/>
            <a:ext cx="756873" cy="650658"/>
            <a:chOff x="2656" y="337"/>
            <a:chExt cx="1998" cy="1663"/>
          </a:xfrm>
        </p:grpSpPr>
        <p:sp>
          <p:nvSpPr>
            <p:cNvPr id="10" name="Freeform 15"/>
            <p:cNvSpPr>
              <a:spLocks noChangeAspect="1"/>
            </p:cNvSpPr>
            <p:nvPr/>
          </p:nvSpPr>
          <p:spPr bwMode="auto">
            <a:xfrm>
              <a:off x="2656" y="1248"/>
              <a:ext cx="1992" cy="752"/>
            </a:xfrm>
            <a:custGeom>
              <a:avLst/>
              <a:gdLst>
                <a:gd name="T0" fmla="*/ 1992 w 1992"/>
                <a:gd name="T1" fmla="*/ 0 h 752"/>
                <a:gd name="T2" fmla="*/ 768 w 1992"/>
                <a:gd name="T3" fmla="*/ 752 h 752"/>
                <a:gd name="T4" fmla="*/ 0 w 1992"/>
                <a:gd name="T5" fmla="*/ 456 h 752"/>
                <a:gd name="T6" fmla="*/ 32 w 1992"/>
                <a:gd name="T7" fmla="*/ 320 h 7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2" h="752">
                  <a:moveTo>
                    <a:pt x="1992" y="0"/>
                  </a:moveTo>
                  <a:lnTo>
                    <a:pt x="768" y="752"/>
                  </a:lnTo>
                  <a:lnTo>
                    <a:pt x="0" y="456"/>
                  </a:lnTo>
                  <a:lnTo>
                    <a:pt x="32" y="320"/>
                  </a:lnTo>
                </a:path>
              </a:pathLst>
            </a:custGeom>
            <a:solidFill>
              <a:srgbClr val="C0C0C0"/>
            </a:solidFill>
            <a:ln>
              <a:noFill/>
            </a:ln>
            <a:effectLst/>
            <a:extLst>
              <a:ext uri="{91240B29-F687-4F45-9708-019B960494DF}">
                <a14:hiddenLine xmlns:a14="http://schemas.microsoft.com/office/drawing/2010/main" w="19050" cap="flat" cmpd="sng">
                  <a:solidFill>
                    <a:srgbClr val="121415"/>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v-SE"/>
            </a:p>
          </p:txBody>
        </p:sp>
        <p:grpSp>
          <p:nvGrpSpPr>
            <p:cNvPr id="11" name="Group 16"/>
            <p:cNvGrpSpPr>
              <a:grpSpLocks noChangeAspect="1"/>
            </p:cNvGrpSpPr>
            <p:nvPr/>
          </p:nvGrpSpPr>
          <p:grpSpPr bwMode="auto">
            <a:xfrm>
              <a:off x="2689" y="337"/>
              <a:ext cx="1965" cy="1520"/>
              <a:chOff x="2689" y="337"/>
              <a:chExt cx="1965" cy="1520"/>
            </a:xfrm>
          </p:grpSpPr>
          <p:sp>
            <p:nvSpPr>
              <p:cNvPr id="12" name="Freeform 17"/>
              <p:cNvSpPr>
                <a:spLocks noChangeAspect="1"/>
              </p:cNvSpPr>
              <p:nvPr/>
            </p:nvSpPr>
            <p:spPr bwMode="auto">
              <a:xfrm>
                <a:off x="3909" y="911"/>
                <a:ext cx="740" cy="202"/>
              </a:xfrm>
              <a:custGeom>
                <a:avLst/>
                <a:gdLst>
                  <a:gd name="T0" fmla="*/ 2 w 2461"/>
                  <a:gd name="T1" fmla="*/ 1 h 671"/>
                  <a:gd name="T2" fmla="*/ 2 w 2461"/>
                  <a:gd name="T3" fmla="*/ 1 h 671"/>
                  <a:gd name="T4" fmla="*/ 0 w 2461"/>
                  <a:gd name="T5" fmla="*/ 0 h 671"/>
                  <a:gd name="T6" fmla="*/ 0 w 2461"/>
                  <a:gd name="T7" fmla="*/ 0 h 671"/>
                  <a:gd name="T8" fmla="*/ 2 w 2461"/>
                  <a:gd name="T9" fmla="*/ 1 h 6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1" h="671">
                    <a:moveTo>
                      <a:pt x="2450" y="671"/>
                    </a:moveTo>
                    <a:lnTo>
                      <a:pt x="2461" y="629"/>
                    </a:lnTo>
                    <a:lnTo>
                      <a:pt x="10" y="0"/>
                    </a:lnTo>
                    <a:lnTo>
                      <a:pt x="0" y="41"/>
                    </a:lnTo>
                    <a:lnTo>
                      <a:pt x="2450" y="6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3" name="Freeform 18"/>
              <p:cNvSpPr>
                <a:spLocks noChangeAspect="1"/>
              </p:cNvSpPr>
              <p:nvPr/>
            </p:nvSpPr>
            <p:spPr bwMode="auto">
              <a:xfrm>
                <a:off x="2691" y="915"/>
                <a:ext cx="1222" cy="527"/>
              </a:xfrm>
              <a:custGeom>
                <a:avLst/>
                <a:gdLst>
                  <a:gd name="T0" fmla="*/ 0 w 4066"/>
                  <a:gd name="T1" fmla="*/ 1 h 1755"/>
                  <a:gd name="T2" fmla="*/ 0 w 4066"/>
                  <a:gd name="T3" fmla="*/ 1 h 1755"/>
                  <a:gd name="T4" fmla="*/ 3 w 4066"/>
                  <a:gd name="T5" fmla="*/ 0 h 1755"/>
                  <a:gd name="T6" fmla="*/ 3 w 4066"/>
                  <a:gd name="T7" fmla="*/ 0 h 1755"/>
                  <a:gd name="T8" fmla="*/ 0 w 4066"/>
                  <a:gd name="T9" fmla="*/ 1 h 1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6" h="1755">
                    <a:moveTo>
                      <a:pt x="0" y="1715"/>
                    </a:moveTo>
                    <a:lnTo>
                      <a:pt x="17" y="1755"/>
                    </a:lnTo>
                    <a:lnTo>
                      <a:pt x="4066" y="40"/>
                    </a:lnTo>
                    <a:lnTo>
                      <a:pt x="4050" y="0"/>
                    </a:lnTo>
                    <a:lnTo>
                      <a:pt x="0" y="17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4" name="Freeform 19"/>
              <p:cNvSpPr>
                <a:spLocks noChangeAspect="1"/>
              </p:cNvSpPr>
              <p:nvPr/>
            </p:nvSpPr>
            <p:spPr bwMode="auto">
              <a:xfrm>
                <a:off x="2693" y="1429"/>
                <a:ext cx="741" cy="293"/>
              </a:xfrm>
              <a:custGeom>
                <a:avLst/>
                <a:gdLst>
                  <a:gd name="T0" fmla="*/ 2 w 2467"/>
                  <a:gd name="T1" fmla="*/ 1 h 974"/>
                  <a:gd name="T2" fmla="*/ 2 w 2467"/>
                  <a:gd name="T3" fmla="*/ 1 h 974"/>
                  <a:gd name="T4" fmla="*/ 0 w 2467"/>
                  <a:gd name="T5" fmla="*/ 0 h 974"/>
                  <a:gd name="T6" fmla="*/ 0 w 2467"/>
                  <a:gd name="T7" fmla="*/ 0 h 974"/>
                  <a:gd name="T8" fmla="*/ 2 w 2467"/>
                  <a:gd name="T9" fmla="*/ 1 h 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7" h="974">
                    <a:moveTo>
                      <a:pt x="2451" y="974"/>
                    </a:moveTo>
                    <a:lnTo>
                      <a:pt x="2467" y="934"/>
                    </a:lnTo>
                    <a:lnTo>
                      <a:pt x="16" y="0"/>
                    </a:lnTo>
                    <a:lnTo>
                      <a:pt x="0" y="40"/>
                    </a:lnTo>
                    <a:lnTo>
                      <a:pt x="2451" y="9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5" name="Freeform 20"/>
              <p:cNvSpPr>
                <a:spLocks noChangeAspect="1"/>
              </p:cNvSpPr>
              <p:nvPr/>
            </p:nvSpPr>
            <p:spPr bwMode="auto">
              <a:xfrm>
                <a:off x="3910" y="337"/>
                <a:ext cx="734" cy="132"/>
              </a:xfrm>
              <a:custGeom>
                <a:avLst/>
                <a:gdLst>
                  <a:gd name="T0" fmla="*/ 2 w 2444"/>
                  <a:gd name="T1" fmla="*/ 0 h 439"/>
                  <a:gd name="T2" fmla="*/ 2 w 2444"/>
                  <a:gd name="T3" fmla="*/ 0 h 439"/>
                  <a:gd name="T4" fmla="*/ 0 w 2444"/>
                  <a:gd name="T5" fmla="*/ 0 h 439"/>
                  <a:gd name="T6" fmla="*/ 0 w 2444"/>
                  <a:gd name="T7" fmla="*/ 0 h 439"/>
                  <a:gd name="T8" fmla="*/ 2 w 2444"/>
                  <a:gd name="T9" fmla="*/ 0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4" h="439">
                    <a:moveTo>
                      <a:pt x="2437" y="439"/>
                    </a:moveTo>
                    <a:lnTo>
                      <a:pt x="2444" y="398"/>
                    </a:lnTo>
                    <a:lnTo>
                      <a:pt x="8" y="0"/>
                    </a:lnTo>
                    <a:lnTo>
                      <a:pt x="0" y="41"/>
                    </a:lnTo>
                    <a:lnTo>
                      <a:pt x="2437" y="4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6" name="Freeform 21"/>
              <p:cNvSpPr>
                <a:spLocks noChangeAspect="1"/>
              </p:cNvSpPr>
              <p:nvPr/>
            </p:nvSpPr>
            <p:spPr bwMode="auto">
              <a:xfrm>
                <a:off x="4638" y="454"/>
                <a:ext cx="14" cy="654"/>
              </a:xfrm>
              <a:custGeom>
                <a:avLst/>
                <a:gdLst>
                  <a:gd name="T0" fmla="*/ 0 w 45"/>
                  <a:gd name="T1" fmla="*/ 2 h 2175"/>
                  <a:gd name="T2" fmla="*/ 0 w 45"/>
                  <a:gd name="T3" fmla="*/ 2 h 2175"/>
                  <a:gd name="T4" fmla="*/ 0 w 45"/>
                  <a:gd name="T5" fmla="*/ 0 h 2175"/>
                  <a:gd name="T6" fmla="*/ 0 w 45"/>
                  <a:gd name="T7" fmla="*/ 0 h 2175"/>
                  <a:gd name="T8" fmla="*/ 0 w 45"/>
                  <a:gd name="T9" fmla="*/ 2 h 2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175">
                    <a:moveTo>
                      <a:pt x="2" y="2175"/>
                    </a:moveTo>
                    <a:lnTo>
                      <a:pt x="45" y="2175"/>
                    </a:lnTo>
                    <a:lnTo>
                      <a:pt x="43" y="0"/>
                    </a:lnTo>
                    <a:lnTo>
                      <a:pt x="0" y="0"/>
                    </a:lnTo>
                    <a:lnTo>
                      <a:pt x="2" y="21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7" name="Freeform 22"/>
              <p:cNvSpPr>
                <a:spLocks noChangeAspect="1"/>
              </p:cNvSpPr>
              <p:nvPr/>
            </p:nvSpPr>
            <p:spPr bwMode="auto">
              <a:xfrm>
                <a:off x="2689" y="1441"/>
                <a:ext cx="751" cy="416"/>
              </a:xfrm>
              <a:custGeom>
                <a:avLst/>
                <a:gdLst>
                  <a:gd name="T0" fmla="*/ 0 w 2498"/>
                  <a:gd name="T1" fmla="*/ 0 h 1384"/>
                  <a:gd name="T2" fmla="*/ 0 w 2498"/>
                  <a:gd name="T3" fmla="*/ 0 h 1384"/>
                  <a:gd name="T4" fmla="*/ 0 w 2498"/>
                  <a:gd name="T5" fmla="*/ 0 h 1384"/>
                  <a:gd name="T6" fmla="*/ 0 w 2498"/>
                  <a:gd name="T7" fmla="*/ 0 h 1384"/>
                  <a:gd name="T8" fmla="*/ 0 w 2498"/>
                  <a:gd name="T9" fmla="*/ 0 h 1384"/>
                  <a:gd name="T10" fmla="*/ 0 w 2498"/>
                  <a:gd name="T11" fmla="*/ 0 h 1384"/>
                  <a:gd name="T12" fmla="*/ 0 w 2498"/>
                  <a:gd name="T13" fmla="*/ 0 h 1384"/>
                  <a:gd name="T14" fmla="*/ 0 w 2498"/>
                  <a:gd name="T15" fmla="*/ 0 h 1384"/>
                  <a:gd name="T16" fmla="*/ 2 w 2498"/>
                  <a:gd name="T17" fmla="*/ 1 h 1384"/>
                  <a:gd name="T18" fmla="*/ 2 w 2498"/>
                  <a:gd name="T19" fmla="*/ 1 h 1384"/>
                  <a:gd name="T20" fmla="*/ 2 w 2498"/>
                  <a:gd name="T21" fmla="*/ 1 h 1384"/>
                  <a:gd name="T22" fmla="*/ 2 w 2498"/>
                  <a:gd name="T23" fmla="*/ 1 h 1384"/>
                  <a:gd name="T24" fmla="*/ 2 w 2498"/>
                  <a:gd name="T25" fmla="*/ 1 h 1384"/>
                  <a:gd name="T26" fmla="*/ 2 w 2498"/>
                  <a:gd name="T27" fmla="*/ 1 h 1384"/>
                  <a:gd name="T28" fmla="*/ 2 w 2498"/>
                  <a:gd name="T29" fmla="*/ 1 h 1384"/>
                  <a:gd name="T30" fmla="*/ 2 w 2498"/>
                  <a:gd name="T31" fmla="*/ 1 h 1384"/>
                  <a:gd name="T32" fmla="*/ 2 w 2498"/>
                  <a:gd name="T33" fmla="*/ 1 h 1384"/>
                  <a:gd name="T34" fmla="*/ 2 w 2498"/>
                  <a:gd name="T35" fmla="*/ 1 h 1384"/>
                  <a:gd name="T36" fmla="*/ 2 w 2498"/>
                  <a:gd name="T37" fmla="*/ 1 h 1384"/>
                  <a:gd name="T38" fmla="*/ 2 w 2498"/>
                  <a:gd name="T39" fmla="*/ 1 h 1384"/>
                  <a:gd name="T40" fmla="*/ 2 w 2498"/>
                  <a:gd name="T41" fmla="*/ 1 h 1384"/>
                  <a:gd name="T42" fmla="*/ 2 w 2498"/>
                  <a:gd name="T43" fmla="*/ 1 h 1384"/>
                  <a:gd name="T44" fmla="*/ 2 w 2498"/>
                  <a:gd name="T45" fmla="*/ 1 h 1384"/>
                  <a:gd name="T46" fmla="*/ 2 w 2498"/>
                  <a:gd name="T47" fmla="*/ 1 h 1384"/>
                  <a:gd name="T48" fmla="*/ 0 w 2498"/>
                  <a:gd name="T49" fmla="*/ 0 h 1384"/>
                  <a:gd name="T50" fmla="*/ 0 w 2498"/>
                  <a:gd name="T51" fmla="*/ 0 h 1384"/>
                  <a:gd name="T52" fmla="*/ 0 w 2498"/>
                  <a:gd name="T53" fmla="*/ 0 h 1384"/>
                  <a:gd name="T54" fmla="*/ 0 w 2498"/>
                  <a:gd name="T55" fmla="*/ 0 h 1384"/>
                  <a:gd name="T56" fmla="*/ 0 w 2498"/>
                  <a:gd name="T57" fmla="*/ 0 h 1384"/>
                  <a:gd name="T58" fmla="*/ 0 w 2498"/>
                  <a:gd name="T59" fmla="*/ 0 h 1384"/>
                  <a:gd name="T60" fmla="*/ 0 w 2498"/>
                  <a:gd name="T61" fmla="*/ 0 h 1384"/>
                  <a:gd name="T62" fmla="*/ 0 w 2498"/>
                  <a:gd name="T63" fmla="*/ 0 h 1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98" h="1384">
                    <a:moveTo>
                      <a:pt x="44" y="0"/>
                    </a:moveTo>
                    <a:lnTo>
                      <a:pt x="0" y="0"/>
                    </a:lnTo>
                    <a:lnTo>
                      <a:pt x="0" y="411"/>
                    </a:lnTo>
                    <a:lnTo>
                      <a:pt x="2" y="420"/>
                    </a:lnTo>
                    <a:lnTo>
                      <a:pt x="8" y="425"/>
                    </a:lnTo>
                    <a:lnTo>
                      <a:pt x="13" y="431"/>
                    </a:lnTo>
                    <a:lnTo>
                      <a:pt x="15" y="431"/>
                    </a:lnTo>
                    <a:lnTo>
                      <a:pt x="2469" y="1382"/>
                    </a:lnTo>
                    <a:lnTo>
                      <a:pt x="2476" y="1384"/>
                    </a:lnTo>
                    <a:lnTo>
                      <a:pt x="2485" y="1382"/>
                    </a:lnTo>
                    <a:lnTo>
                      <a:pt x="2491" y="1377"/>
                    </a:lnTo>
                    <a:lnTo>
                      <a:pt x="2496" y="1371"/>
                    </a:lnTo>
                    <a:lnTo>
                      <a:pt x="2498" y="1362"/>
                    </a:lnTo>
                    <a:lnTo>
                      <a:pt x="2498" y="914"/>
                    </a:lnTo>
                    <a:lnTo>
                      <a:pt x="2455" y="914"/>
                    </a:lnTo>
                    <a:lnTo>
                      <a:pt x="2455" y="1362"/>
                    </a:lnTo>
                    <a:lnTo>
                      <a:pt x="2476" y="1341"/>
                    </a:lnTo>
                    <a:lnTo>
                      <a:pt x="2467" y="1342"/>
                    </a:lnTo>
                    <a:lnTo>
                      <a:pt x="2462" y="1348"/>
                    </a:lnTo>
                    <a:lnTo>
                      <a:pt x="2456" y="1353"/>
                    </a:lnTo>
                    <a:lnTo>
                      <a:pt x="2455" y="1362"/>
                    </a:lnTo>
                    <a:lnTo>
                      <a:pt x="2476" y="1362"/>
                    </a:lnTo>
                    <a:lnTo>
                      <a:pt x="2485" y="1342"/>
                    </a:lnTo>
                    <a:lnTo>
                      <a:pt x="31" y="391"/>
                    </a:lnTo>
                    <a:lnTo>
                      <a:pt x="44" y="411"/>
                    </a:lnTo>
                    <a:lnTo>
                      <a:pt x="42" y="402"/>
                    </a:lnTo>
                    <a:lnTo>
                      <a:pt x="37" y="396"/>
                    </a:lnTo>
                    <a:lnTo>
                      <a:pt x="31" y="391"/>
                    </a:lnTo>
                    <a:lnTo>
                      <a:pt x="22" y="411"/>
                    </a:lnTo>
                    <a:lnTo>
                      <a:pt x="44" y="41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8" name="Rectangle 23"/>
              <p:cNvSpPr>
                <a:spLocks noChangeAspect="1" noChangeArrowheads="1"/>
              </p:cNvSpPr>
              <p:nvPr/>
            </p:nvSpPr>
            <p:spPr bwMode="auto">
              <a:xfrm>
                <a:off x="3903" y="905"/>
                <a:ext cx="48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p>
            </p:txBody>
          </p:sp>
          <p:sp>
            <p:nvSpPr>
              <p:cNvPr id="19" name="Freeform 24"/>
              <p:cNvSpPr>
                <a:spLocks noChangeAspect="1"/>
              </p:cNvSpPr>
              <p:nvPr/>
            </p:nvSpPr>
            <p:spPr bwMode="auto">
              <a:xfrm>
                <a:off x="2698" y="1111"/>
                <a:ext cx="1952" cy="741"/>
              </a:xfrm>
              <a:custGeom>
                <a:avLst/>
                <a:gdLst>
                  <a:gd name="T0" fmla="*/ 0 w 3248"/>
                  <a:gd name="T1" fmla="*/ 26 h 1232"/>
                  <a:gd name="T2" fmla="*/ 58 w 3248"/>
                  <a:gd name="T3" fmla="*/ 48 h 1232"/>
                  <a:gd name="T4" fmla="*/ 152 w 3248"/>
                  <a:gd name="T5" fmla="*/ 0 h 1232"/>
                  <a:gd name="T6" fmla="*/ 153 w 3248"/>
                  <a:gd name="T7" fmla="*/ 10 h 1232"/>
                  <a:gd name="T8" fmla="*/ 58 w 3248"/>
                  <a:gd name="T9" fmla="*/ 58 h 1232"/>
                  <a:gd name="T10" fmla="*/ 0 w 3248"/>
                  <a:gd name="T11" fmla="*/ 35 h 1232"/>
                  <a:gd name="T12" fmla="*/ 0 w 3248"/>
                  <a:gd name="T13" fmla="*/ 26 h 12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48" h="1232">
                    <a:moveTo>
                      <a:pt x="0" y="552"/>
                    </a:moveTo>
                    <a:lnTo>
                      <a:pt x="1240" y="1016"/>
                    </a:lnTo>
                    <a:lnTo>
                      <a:pt x="3232" y="0"/>
                    </a:lnTo>
                    <a:lnTo>
                      <a:pt x="3248" y="216"/>
                    </a:lnTo>
                    <a:lnTo>
                      <a:pt x="1216" y="1232"/>
                    </a:lnTo>
                    <a:lnTo>
                      <a:pt x="0" y="744"/>
                    </a:lnTo>
                    <a:lnTo>
                      <a:pt x="0" y="552"/>
                    </a:lnTo>
                    <a:close/>
                  </a:path>
                </a:pathLst>
              </a:custGeom>
              <a:gradFill rotWithShape="0">
                <a:gsLst>
                  <a:gs pos="0">
                    <a:srgbClr val="E06464"/>
                  </a:gs>
                  <a:gs pos="100000">
                    <a:srgbClr val="CC00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0" name="Freeform 25"/>
              <p:cNvSpPr>
                <a:spLocks noChangeAspect="1"/>
              </p:cNvSpPr>
              <p:nvPr/>
            </p:nvSpPr>
            <p:spPr bwMode="auto">
              <a:xfrm>
                <a:off x="2698" y="923"/>
                <a:ext cx="1948" cy="794"/>
              </a:xfrm>
              <a:custGeom>
                <a:avLst/>
                <a:gdLst>
                  <a:gd name="T0" fmla="*/ 0 w 3240"/>
                  <a:gd name="T1" fmla="*/ 41 h 1320"/>
                  <a:gd name="T2" fmla="*/ 58 w 3240"/>
                  <a:gd name="T3" fmla="*/ 63 h 1320"/>
                  <a:gd name="T4" fmla="*/ 153 w 3240"/>
                  <a:gd name="T5" fmla="*/ 14 h 1320"/>
                  <a:gd name="T6" fmla="*/ 96 w 3240"/>
                  <a:gd name="T7" fmla="*/ 0 h 1320"/>
                  <a:gd name="T8" fmla="*/ 0 w 3240"/>
                  <a:gd name="T9" fmla="*/ 41 h 1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0" h="1320">
                    <a:moveTo>
                      <a:pt x="0" y="864"/>
                    </a:moveTo>
                    <a:lnTo>
                      <a:pt x="1232" y="1320"/>
                    </a:lnTo>
                    <a:lnTo>
                      <a:pt x="3240" y="304"/>
                    </a:lnTo>
                    <a:lnTo>
                      <a:pt x="2032" y="0"/>
                    </a:lnTo>
                    <a:lnTo>
                      <a:pt x="0" y="864"/>
                    </a:lnTo>
                    <a:close/>
                  </a:path>
                </a:pathLst>
              </a:custGeom>
              <a:gradFill rotWithShape="0">
                <a:gsLst>
                  <a:gs pos="0">
                    <a:srgbClr val="996633"/>
                  </a:gs>
                  <a:gs pos="100000">
                    <a:srgbClr val="C1A283"/>
                  </a:gs>
                </a:gsLst>
                <a:lin ang="18900000" scaled="1"/>
              </a:gra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 name="Freeform 26"/>
              <p:cNvSpPr>
                <a:spLocks noChangeAspect="1"/>
              </p:cNvSpPr>
              <p:nvPr/>
            </p:nvSpPr>
            <p:spPr bwMode="auto">
              <a:xfrm>
                <a:off x="2699" y="649"/>
                <a:ext cx="740" cy="233"/>
              </a:xfrm>
              <a:custGeom>
                <a:avLst/>
                <a:gdLst>
                  <a:gd name="T0" fmla="*/ 0 w 2463"/>
                  <a:gd name="T1" fmla="*/ 0 h 772"/>
                  <a:gd name="T2" fmla="*/ 0 w 2463"/>
                  <a:gd name="T3" fmla="*/ 0 h 772"/>
                  <a:gd name="T4" fmla="*/ 2 w 2463"/>
                  <a:gd name="T5" fmla="*/ 1 h 772"/>
                  <a:gd name="T6" fmla="*/ 2 w 2463"/>
                  <a:gd name="T7" fmla="*/ 1 h 772"/>
                  <a:gd name="T8" fmla="*/ 0 w 2463"/>
                  <a:gd name="T9" fmla="*/ 0 h 7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3" h="772">
                    <a:moveTo>
                      <a:pt x="13" y="0"/>
                    </a:moveTo>
                    <a:lnTo>
                      <a:pt x="0" y="41"/>
                    </a:lnTo>
                    <a:lnTo>
                      <a:pt x="2451" y="772"/>
                    </a:lnTo>
                    <a:lnTo>
                      <a:pt x="2463" y="73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2" name="Freeform 27"/>
              <p:cNvSpPr>
                <a:spLocks noChangeAspect="1"/>
              </p:cNvSpPr>
              <p:nvPr/>
            </p:nvSpPr>
            <p:spPr bwMode="auto">
              <a:xfrm>
                <a:off x="2690" y="649"/>
                <a:ext cx="16" cy="790"/>
              </a:xfrm>
              <a:custGeom>
                <a:avLst/>
                <a:gdLst>
                  <a:gd name="T0" fmla="*/ 0 w 54"/>
                  <a:gd name="T1" fmla="*/ 2 h 2626"/>
                  <a:gd name="T2" fmla="*/ 0 w 54"/>
                  <a:gd name="T3" fmla="*/ 2 h 2626"/>
                  <a:gd name="T4" fmla="*/ 0 w 54"/>
                  <a:gd name="T5" fmla="*/ 0 h 2626"/>
                  <a:gd name="T6" fmla="*/ 0 w 54"/>
                  <a:gd name="T7" fmla="*/ 0 h 2626"/>
                  <a:gd name="T8" fmla="*/ 0 w 54"/>
                  <a:gd name="T9" fmla="*/ 2 h 26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626">
                    <a:moveTo>
                      <a:pt x="11" y="2626"/>
                    </a:moveTo>
                    <a:lnTo>
                      <a:pt x="54" y="2626"/>
                    </a:lnTo>
                    <a:lnTo>
                      <a:pt x="44" y="0"/>
                    </a:lnTo>
                    <a:lnTo>
                      <a:pt x="0" y="0"/>
                    </a:lnTo>
                    <a:lnTo>
                      <a:pt x="11" y="26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3" name="Freeform 28"/>
              <p:cNvSpPr>
                <a:spLocks noChangeAspect="1"/>
              </p:cNvSpPr>
              <p:nvPr/>
            </p:nvSpPr>
            <p:spPr bwMode="auto">
              <a:xfrm>
                <a:off x="3424" y="872"/>
                <a:ext cx="16" cy="855"/>
              </a:xfrm>
              <a:custGeom>
                <a:avLst/>
                <a:gdLst>
                  <a:gd name="T0" fmla="*/ 0 w 55"/>
                  <a:gd name="T1" fmla="*/ 2 h 2843"/>
                  <a:gd name="T2" fmla="*/ 0 w 55"/>
                  <a:gd name="T3" fmla="*/ 2 h 2843"/>
                  <a:gd name="T4" fmla="*/ 0 w 55"/>
                  <a:gd name="T5" fmla="*/ 0 h 2843"/>
                  <a:gd name="T6" fmla="*/ 0 w 55"/>
                  <a:gd name="T7" fmla="*/ 0 h 2843"/>
                  <a:gd name="T8" fmla="*/ 0 w 55"/>
                  <a:gd name="T9" fmla="*/ 2 h 2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843">
                    <a:moveTo>
                      <a:pt x="11" y="2843"/>
                    </a:moveTo>
                    <a:lnTo>
                      <a:pt x="55" y="2843"/>
                    </a:lnTo>
                    <a:lnTo>
                      <a:pt x="44" y="0"/>
                    </a:lnTo>
                    <a:lnTo>
                      <a:pt x="0" y="0"/>
                    </a:lnTo>
                    <a:lnTo>
                      <a:pt x="11" y="28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4" name="Freeform 29"/>
              <p:cNvSpPr>
                <a:spLocks noChangeAspect="1"/>
              </p:cNvSpPr>
              <p:nvPr/>
            </p:nvSpPr>
            <p:spPr bwMode="auto">
              <a:xfrm>
                <a:off x="3427" y="1114"/>
                <a:ext cx="1227" cy="743"/>
              </a:xfrm>
              <a:custGeom>
                <a:avLst/>
                <a:gdLst>
                  <a:gd name="T0" fmla="*/ 0 w 4083"/>
                  <a:gd name="T1" fmla="*/ 2 h 2471"/>
                  <a:gd name="T2" fmla="*/ 0 w 4083"/>
                  <a:gd name="T3" fmla="*/ 2 h 2471"/>
                  <a:gd name="T4" fmla="*/ 0 w 4083"/>
                  <a:gd name="T5" fmla="*/ 2 h 2471"/>
                  <a:gd name="T6" fmla="*/ 0 w 4083"/>
                  <a:gd name="T7" fmla="*/ 2 h 2471"/>
                  <a:gd name="T8" fmla="*/ 0 w 4083"/>
                  <a:gd name="T9" fmla="*/ 2 h 2471"/>
                  <a:gd name="T10" fmla="*/ 0 w 4083"/>
                  <a:gd name="T11" fmla="*/ 2 h 2471"/>
                  <a:gd name="T12" fmla="*/ 0 w 4083"/>
                  <a:gd name="T13" fmla="*/ 2 h 2471"/>
                  <a:gd name="T14" fmla="*/ 0 w 4083"/>
                  <a:gd name="T15" fmla="*/ 2 h 2471"/>
                  <a:gd name="T16" fmla="*/ 0 w 4083"/>
                  <a:gd name="T17" fmla="*/ 2 h 2471"/>
                  <a:gd name="T18" fmla="*/ 0 w 4083"/>
                  <a:gd name="T19" fmla="*/ 2 h 2471"/>
                  <a:gd name="T20" fmla="*/ 3 w 4083"/>
                  <a:gd name="T21" fmla="*/ 0 h 2471"/>
                  <a:gd name="T22" fmla="*/ 3 w 4083"/>
                  <a:gd name="T23" fmla="*/ 0 h 2471"/>
                  <a:gd name="T24" fmla="*/ 3 w 4083"/>
                  <a:gd name="T25" fmla="*/ 0 h 2471"/>
                  <a:gd name="T26" fmla="*/ 3 w 4083"/>
                  <a:gd name="T27" fmla="*/ 0 h 2471"/>
                  <a:gd name="T28" fmla="*/ 3 w 4083"/>
                  <a:gd name="T29" fmla="*/ 0 h 2471"/>
                  <a:gd name="T30" fmla="*/ 3 w 4083"/>
                  <a:gd name="T31" fmla="*/ 0 h 2471"/>
                  <a:gd name="T32" fmla="*/ 3 w 4083"/>
                  <a:gd name="T33" fmla="*/ 0 h 2471"/>
                  <a:gd name="T34" fmla="*/ 3 w 4083"/>
                  <a:gd name="T35" fmla="*/ 0 h 2471"/>
                  <a:gd name="T36" fmla="*/ 3 w 4083"/>
                  <a:gd name="T37" fmla="*/ 0 h 2471"/>
                  <a:gd name="T38" fmla="*/ 3 w 4083"/>
                  <a:gd name="T39" fmla="*/ 0 h 2471"/>
                  <a:gd name="T40" fmla="*/ 3 w 4083"/>
                  <a:gd name="T41" fmla="*/ 0 h 2471"/>
                  <a:gd name="T42" fmla="*/ 3 w 4083"/>
                  <a:gd name="T43" fmla="*/ 0 h 2471"/>
                  <a:gd name="T44" fmla="*/ 0 w 4083"/>
                  <a:gd name="T45" fmla="*/ 2 h 2471"/>
                  <a:gd name="T46" fmla="*/ 0 w 4083"/>
                  <a:gd name="T47" fmla="*/ 2 h 2471"/>
                  <a:gd name="T48" fmla="*/ 0 w 4083"/>
                  <a:gd name="T49" fmla="*/ 2 h 2471"/>
                  <a:gd name="T50" fmla="*/ 0 w 4083"/>
                  <a:gd name="T51" fmla="*/ 2 h 2471"/>
                  <a:gd name="T52" fmla="*/ 0 w 4083"/>
                  <a:gd name="T53" fmla="*/ 2 h 2471"/>
                  <a:gd name="T54" fmla="*/ 0 w 4083"/>
                  <a:gd name="T55" fmla="*/ 2 h 2471"/>
                  <a:gd name="T56" fmla="*/ 0 w 4083"/>
                  <a:gd name="T57" fmla="*/ 2 h 2471"/>
                  <a:gd name="T58" fmla="*/ 0 w 4083"/>
                  <a:gd name="T59" fmla="*/ 2 h 2471"/>
                  <a:gd name="T60" fmla="*/ 0 w 4083"/>
                  <a:gd name="T61" fmla="*/ 2 h 2471"/>
                  <a:gd name="T62" fmla="*/ 0 w 4083"/>
                  <a:gd name="T63" fmla="*/ 2 h 2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83" h="2471">
                    <a:moveTo>
                      <a:pt x="43" y="2010"/>
                    </a:moveTo>
                    <a:lnTo>
                      <a:pt x="0" y="2010"/>
                    </a:lnTo>
                    <a:lnTo>
                      <a:pt x="0" y="2449"/>
                    </a:lnTo>
                    <a:lnTo>
                      <a:pt x="1" y="2458"/>
                    </a:lnTo>
                    <a:lnTo>
                      <a:pt x="7" y="2464"/>
                    </a:lnTo>
                    <a:lnTo>
                      <a:pt x="12" y="2469"/>
                    </a:lnTo>
                    <a:lnTo>
                      <a:pt x="21" y="2471"/>
                    </a:lnTo>
                    <a:lnTo>
                      <a:pt x="30" y="2469"/>
                    </a:lnTo>
                    <a:lnTo>
                      <a:pt x="32" y="2469"/>
                    </a:lnTo>
                    <a:lnTo>
                      <a:pt x="4063" y="404"/>
                    </a:lnTo>
                    <a:lnTo>
                      <a:pt x="4067" y="398"/>
                    </a:lnTo>
                    <a:lnTo>
                      <a:pt x="4073" y="393"/>
                    </a:lnTo>
                    <a:lnTo>
                      <a:pt x="4074" y="386"/>
                    </a:lnTo>
                    <a:lnTo>
                      <a:pt x="4083" y="2"/>
                    </a:lnTo>
                    <a:lnTo>
                      <a:pt x="4040" y="0"/>
                    </a:lnTo>
                    <a:lnTo>
                      <a:pt x="4031" y="384"/>
                    </a:lnTo>
                    <a:lnTo>
                      <a:pt x="4038" y="369"/>
                    </a:lnTo>
                    <a:lnTo>
                      <a:pt x="4033" y="375"/>
                    </a:lnTo>
                    <a:lnTo>
                      <a:pt x="4031" y="384"/>
                    </a:lnTo>
                    <a:lnTo>
                      <a:pt x="4053" y="384"/>
                    </a:lnTo>
                    <a:lnTo>
                      <a:pt x="4044" y="366"/>
                    </a:lnTo>
                    <a:lnTo>
                      <a:pt x="12" y="2431"/>
                    </a:lnTo>
                    <a:lnTo>
                      <a:pt x="43" y="2449"/>
                    </a:lnTo>
                    <a:lnTo>
                      <a:pt x="41" y="2440"/>
                    </a:lnTo>
                    <a:lnTo>
                      <a:pt x="36" y="2435"/>
                    </a:lnTo>
                    <a:lnTo>
                      <a:pt x="30" y="2429"/>
                    </a:lnTo>
                    <a:lnTo>
                      <a:pt x="21" y="2428"/>
                    </a:lnTo>
                    <a:lnTo>
                      <a:pt x="12" y="2429"/>
                    </a:lnTo>
                    <a:lnTo>
                      <a:pt x="21" y="2449"/>
                    </a:lnTo>
                    <a:lnTo>
                      <a:pt x="43" y="2449"/>
                    </a:lnTo>
                    <a:lnTo>
                      <a:pt x="43" y="20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5" name="Freeform 30"/>
              <p:cNvSpPr>
                <a:spLocks noChangeAspect="1"/>
              </p:cNvSpPr>
              <p:nvPr/>
            </p:nvSpPr>
            <p:spPr bwMode="auto">
              <a:xfrm>
                <a:off x="3428" y="1098"/>
                <a:ext cx="1222" cy="631"/>
              </a:xfrm>
              <a:custGeom>
                <a:avLst/>
                <a:gdLst>
                  <a:gd name="T0" fmla="*/ 0 w 4070"/>
                  <a:gd name="T1" fmla="*/ 2 h 2100"/>
                  <a:gd name="T2" fmla="*/ 0 w 4070"/>
                  <a:gd name="T3" fmla="*/ 2 h 2100"/>
                  <a:gd name="T4" fmla="*/ 3 w 4070"/>
                  <a:gd name="T5" fmla="*/ 0 h 2100"/>
                  <a:gd name="T6" fmla="*/ 3 w 4070"/>
                  <a:gd name="T7" fmla="*/ 0 h 2100"/>
                  <a:gd name="T8" fmla="*/ 0 w 4070"/>
                  <a:gd name="T9" fmla="*/ 2 h 2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0" h="2100">
                    <a:moveTo>
                      <a:pt x="0" y="2062"/>
                    </a:moveTo>
                    <a:lnTo>
                      <a:pt x="20" y="2100"/>
                    </a:lnTo>
                    <a:lnTo>
                      <a:pt x="4070" y="38"/>
                    </a:lnTo>
                    <a:lnTo>
                      <a:pt x="4050" y="0"/>
                    </a:lnTo>
                    <a:lnTo>
                      <a:pt x="0" y="20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6" name="Freeform 31"/>
              <p:cNvSpPr>
                <a:spLocks noChangeAspect="1"/>
              </p:cNvSpPr>
              <p:nvPr/>
            </p:nvSpPr>
            <p:spPr bwMode="auto">
              <a:xfrm>
                <a:off x="3898" y="1505"/>
                <a:ext cx="93" cy="79"/>
              </a:xfrm>
              <a:custGeom>
                <a:avLst/>
                <a:gdLst>
                  <a:gd name="T0" fmla="*/ 0 w 308"/>
                  <a:gd name="T1" fmla="*/ 0 h 264"/>
                  <a:gd name="T2" fmla="*/ 0 w 308"/>
                  <a:gd name="T3" fmla="*/ 0 h 264"/>
                  <a:gd name="T4" fmla="*/ 0 w 308"/>
                  <a:gd name="T5" fmla="*/ 0 h 264"/>
                  <a:gd name="T6" fmla="*/ 0 w 308"/>
                  <a:gd name="T7" fmla="*/ 0 h 264"/>
                  <a:gd name="T8" fmla="*/ 0 w 308"/>
                  <a:gd name="T9" fmla="*/ 0 h 264"/>
                  <a:gd name="T10" fmla="*/ 0 w 308"/>
                  <a:gd name="T11" fmla="*/ 0 h 264"/>
                  <a:gd name="T12" fmla="*/ 0 w 308"/>
                  <a:gd name="T13" fmla="*/ 0 h 264"/>
                  <a:gd name="T14" fmla="*/ 0 w 308"/>
                  <a:gd name="T15" fmla="*/ 0 h 264"/>
                  <a:gd name="T16" fmla="*/ 0 w 308"/>
                  <a:gd name="T17" fmla="*/ 0 h 264"/>
                  <a:gd name="T18" fmla="*/ 0 w 308"/>
                  <a:gd name="T19" fmla="*/ 0 h 264"/>
                  <a:gd name="T20" fmla="*/ 0 w 308"/>
                  <a:gd name="T21" fmla="*/ 0 h 264"/>
                  <a:gd name="T22" fmla="*/ 0 w 308"/>
                  <a:gd name="T23" fmla="*/ 0 h 264"/>
                  <a:gd name="T24" fmla="*/ 0 w 308"/>
                  <a:gd name="T25" fmla="*/ 0 h 264"/>
                  <a:gd name="T26" fmla="*/ 0 w 308"/>
                  <a:gd name="T27" fmla="*/ 0 h 264"/>
                  <a:gd name="T28" fmla="*/ 0 w 308"/>
                  <a:gd name="T29" fmla="*/ 0 h 264"/>
                  <a:gd name="T30" fmla="*/ 0 w 308"/>
                  <a:gd name="T31" fmla="*/ 0 h 264"/>
                  <a:gd name="T32" fmla="*/ 0 w 308"/>
                  <a:gd name="T33" fmla="*/ 0 h 264"/>
                  <a:gd name="T34" fmla="*/ 0 w 308"/>
                  <a:gd name="T35" fmla="*/ 0 h 264"/>
                  <a:gd name="T36" fmla="*/ 0 w 308"/>
                  <a:gd name="T37" fmla="*/ 0 h 264"/>
                  <a:gd name="T38" fmla="*/ 0 w 308"/>
                  <a:gd name="T39" fmla="*/ 0 h 264"/>
                  <a:gd name="T40" fmla="*/ 0 w 308"/>
                  <a:gd name="T41" fmla="*/ 0 h 264"/>
                  <a:gd name="T42" fmla="*/ 0 w 308"/>
                  <a:gd name="T43" fmla="*/ 0 h 264"/>
                  <a:gd name="T44" fmla="*/ 0 w 308"/>
                  <a:gd name="T45" fmla="*/ 0 h 264"/>
                  <a:gd name="T46" fmla="*/ 0 w 308"/>
                  <a:gd name="T47" fmla="*/ 0 h 264"/>
                  <a:gd name="T48" fmla="*/ 0 w 308"/>
                  <a:gd name="T49" fmla="*/ 0 h 264"/>
                  <a:gd name="T50" fmla="*/ 0 w 308"/>
                  <a:gd name="T51" fmla="*/ 0 h 264"/>
                  <a:gd name="T52" fmla="*/ 0 w 308"/>
                  <a:gd name="T53" fmla="*/ 0 h 264"/>
                  <a:gd name="T54" fmla="*/ 0 w 308"/>
                  <a:gd name="T55" fmla="*/ 0 h 264"/>
                  <a:gd name="T56" fmla="*/ 0 w 308"/>
                  <a:gd name="T57" fmla="*/ 0 h 264"/>
                  <a:gd name="T58" fmla="*/ 0 w 308"/>
                  <a:gd name="T59" fmla="*/ 0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8" h="264">
                    <a:moveTo>
                      <a:pt x="0" y="262"/>
                    </a:moveTo>
                    <a:lnTo>
                      <a:pt x="44" y="264"/>
                    </a:lnTo>
                    <a:lnTo>
                      <a:pt x="46" y="154"/>
                    </a:lnTo>
                    <a:lnTo>
                      <a:pt x="24" y="152"/>
                    </a:lnTo>
                    <a:lnTo>
                      <a:pt x="38" y="166"/>
                    </a:lnTo>
                    <a:lnTo>
                      <a:pt x="44" y="161"/>
                    </a:lnTo>
                    <a:lnTo>
                      <a:pt x="35" y="172"/>
                    </a:lnTo>
                    <a:lnTo>
                      <a:pt x="296" y="41"/>
                    </a:lnTo>
                    <a:lnTo>
                      <a:pt x="285" y="22"/>
                    </a:lnTo>
                    <a:lnTo>
                      <a:pt x="265" y="31"/>
                    </a:lnTo>
                    <a:lnTo>
                      <a:pt x="270" y="36"/>
                    </a:lnTo>
                    <a:lnTo>
                      <a:pt x="276" y="41"/>
                    </a:lnTo>
                    <a:lnTo>
                      <a:pt x="285" y="43"/>
                    </a:lnTo>
                    <a:lnTo>
                      <a:pt x="294" y="41"/>
                    </a:lnTo>
                    <a:lnTo>
                      <a:pt x="263" y="22"/>
                    </a:lnTo>
                    <a:lnTo>
                      <a:pt x="265" y="141"/>
                    </a:lnTo>
                    <a:lnTo>
                      <a:pt x="308" y="141"/>
                    </a:lnTo>
                    <a:lnTo>
                      <a:pt x="307" y="22"/>
                    </a:lnTo>
                    <a:lnTo>
                      <a:pt x="305" y="13"/>
                    </a:lnTo>
                    <a:lnTo>
                      <a:pt x="299" y="7"/>
                    </a:lnTo>
                    <a:lnTo>
                      <a:pt x="294" y="2"/>
                    </a:lnTo>
                    <a:lnTo>
                      <a:pt x="285" y="0"/>
                    </a:lnTo>
                    <a:lnTo>
                      <a:pt x="276" y="2"/>
                    </a:lnTo>
                    <a:lnTo>
                      <a:pt x="276" y="4"/>
                    </a:lnTo>
                    <a:lnTo>
                      <a:pt x="15" y="134"/>
                    </a:lnTo>
                    <a:lnTo>
                      <a:pt x="9" y="137"/>
                    </a:lnTo>
                    <a:lnTo>
                      <a:pt x="4" y="143"/>
                    </a:lnTo>
                    <a:lnTo>
                      <a:pt x="2" y="152"/>
                    </a:lnTo>
                    <a:lnTo>
                      <a:pt x="0" y="2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7" name="Freeform 32"/>
              <p:cNvSpPr>
                <a:spLocks noChangeAspect="1"/>
              </p:cNvSpPr>
              <p:nvPr/>
            </p:nvSpPr>
            <p:spPr bwMode="auto">
              <a:xfrm>
                <a:off x="4195" y="1356"/>
                <a:ext cx="94" cy="82"/>
              </a:xfrm>
              <a:custGeom>
                <a:avLst/>
                <a:gdLst>
                  <a:gd name="T0" fmla="*/ 0 w 312"/>
                  <a:gd name="T1" fmla="*/ 0 h 273"/>
                  <a:gd name="T2" fmla="*/ 0 w 312"/>
                  <a:gd name="T3" fmla="*/ 0 h 273"/>
                  <a:gd name="T4" fmla="*/ 0 w 312"/>
                  <a:gd name="T5" fmla="*/ 0 h 273"/>
                  <a:gd name="T6" fmla="*/ 0 w 312"/>
                  <a:gd name="T7" fmla="*/ 0 h 273"/>
                  <a:gd name="T8" fmla="*/ 0 w 312"/>
                  <a:gd name="T9" fmla="*/ 0 h 273"/>
                  <a:gd name="T10" fmla="*/ 0 w 312"/>
                  <a:gd name="T11" fmla="*/ 0 h 273"/>
                  <a:gd name="T12" fmla="*/ 0 w 312"/>
                  <a:gd name="T13" fmla="*/ 0 h 273"/>
                  <a:gd name="T14" fmla="*/ 0 w 312"/>
                  <a:gd name="T15" fmla="*/ 0 h 273"/>
                  <a:gd name="T16" fmla="*/ 0 w 312"/>
                  <a:gd name="T17" fmla="*/ 0 h 273"/>
                  <a:gd name="T18" fmla="*/ 0 w 312"/>
                  <a:gd name="T19" fmla="*/ 0 h 273"/>
                  <a:gd name="T20" fmla="*/ 0 w 312"/>
                  <a:gd name="T21" fmla="*/ 0 h 273"/>
                  <a:gd name="T22" fmla="*/ 0 w 312"/>
                  <a:gd name="T23" fmla="*/ 0 h 273"/>
                  <a:gd name="T24" fmla="*/ 0 w 312"/>
                  <a:gd name="T25" fmla="*/ 0 h 273"/>
                  <a:gd name="T26" fmla="*/ 0 w 312"/>
                  <a:gd name="T27" fmla="*/ 0 h 273"/>
                  <a:gd name="T28" fmla="*/ 0 w 312"/>
                  <a:gd name="T29" fmla="*/ 0 h 273"/>
                  <a:gd name="T30" fmla="*/ 0 w 312"/>
                  <a:gd name="T31" fmla="*/ 0 h 273"/>
                  <a:gd name="T32" fmla="*/ 0 w 312"/>
                  <a:gd name="T33" fmla="*/ 0 h 273"/>
                  <a:gd name="T34" fmla="*/ 0 w 312"/>
                  <a:gd name="T35" fmla="*/ 0 h 273"/>
                  <a:gd name="T36" fmla="*/ 0 w 312"/>
                  <a:gd name="T37" fmla="*/ 0 h 273"/>
                  <a:gd name="T38" fmla="*/ 0 w 312"/>
                  <a:gd name="T39" fmla="*/ 0 h 273"/>
                  <a:gd name="T40" fmla="*/ 0 w 312"/>
                  <a:gd name="T41" fmla="*/ 0 h 273"/>
                  <a:gd name="T42" fmla="*/ 0 w 312"/>
                  <a:gd name="T43" fmla="*/ 0 h 273"/>
                  <a:gd name="T44" fmla="*/ 0 w 312"/>
                  <a:gd name="T45" fmla="*/ 0 h 273"/>
                  <a:gd name="T46" fmla="*/ 0 w 312"/>
                  <a:gd name="T47" fmla="*/ 0 h 273"/>
                  <a:gd name="T48" fmla="*/ 0 w 312"/>
                  <a:gd name="T49" fmla="*/ 0 h 273"/>
                  <a:gd name="T50" fmla="*/ 0 w 312"/>
                  <a:gd name="T51" fmla="*/ 0 h 273"/>
                  <a:gd name="T52" fmla="*/ 0 w 312"/>
                  <a:gd name="T53" fmla="*/ 0 h 273"/>
                  <a:gd name="T54" fmla="*/ 0 w 312"/>
                  <a:gd name="T55" fmla="*/ 0 h 273"/>
                  <a:gd name="T56" fmla="*/ 0 w 312"/>
                  <a:gd name="T57" fmla="*/ 0 h 273"/>
                  <a:gd name="T58" fmla="*/ 0 w 312"/>
                  <a:gd name="T59" fmla="*/ 0 h 2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12" h="273">
                    <a:moveTo>
                      <a:pt x="0" y="273"/>
                    </a:moveTo>
                    <a:lnTo>
                      <a:pt x="44" y="273"/>
                    </a:lnTo>
                    <a:lnTo>
                      <a:pt x="46" y="154"/>
                    </a:lnTo>
                    <a:lnTo>
                      <a:pt x="24" y="154"/>
                    </a:lnTo>
                    <a:lnTo>
                      <a:pt x="38" y="169"/>
                    </a:lnTo>
                    <a:lnTo>
                      <a:pt x="44" y="163"/>
                    </a:lnTo>
                    <a:lnTo>
                      <a:pt x="35" y="174"/>
                    </a:lnTo>
                    <a:lnTo>
                      <a:pt x="299" y="42"/>
                    </a:lnTo>
                    <a:lnTo>
                      <a:pt x="289" y="22"/>
                    </a:lnTo>
                    <a:lnTo>
                      <a:pt x="269" y="31"/>
                    </a:lnTo>
                    <a:lnTo>
                      <a:pt x="274" y="36"/>
                    </a:lnTo>
                    <a:lnTo>
                      <a:pt x="280" y="42"/>
                    </a:lnTo>
                    <a:lnTo>
                      <a:pt x="289" y="44"/>
                    </a:lnTo>
                    <a:lnTo>
                      <a:pt x="298" y="42"/>
                    </a:lnTo>
                    <a:lnTo>
                      <a:pt x="267" y="22"/>
                    </a:lnTo>
                    <a:lnTo>
                      <a:pt x="269" y="145"/>
                    </a:lnTo>
                    <a:lnTo>
                      <a:pt x="312" y="145"/>
                    </a:lnTo>
                    <a:lnTo>
                      <a:pt x="310" y="22"/>
                    </a:lnTo>
                    <a:lnTo>
                      <a:pt x="309" y="13"/>
                    </a:lnTo>
                    <a:lnTo>
                      <a:pt x="303" y="8"/>
                    </a:lnTo>
                    <a:lnTo>
                      <a:pt x="298" y="2"/>
                    </a:lnTo>
                    <a:lnTo>
                      <a:pt x="289" y="0"/>
                    </a:lnTo>
                    <a:lnTo>
                      <a:pt x="280" y="2"/>
                    </a:lnTo>
                    <a:lnTo>
                      <a:pt x="280" y="4"/>
                    </a:lnTo>
                    <a:lnTo>
                      <a:pt x="15" y="136"/>
                    </a:lnTo>
                    <a:lnTo>
                      <a:pt x="9" y="140"/>
                    </a:lnTo>
                    <a:lnTo>
                      <a:pt x="4" y="145"/>
                    </a:lnTo>
                    <a:lnTo>
                      <a:pt x="2" y="154"/>
                    </a:lnTo>
                    <a:lnTo>
                      <a:pt x="0" y="2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8" name="Freeform 33"/>
              <p:cNvSpPr>
                <a:spLocks noChangeAspect="1"/>
              </p:cNvSpPr>
              <p:nvPr/>
            </p:nvSpPr>
            <p:spPr bwMode="auto">
              <a:xfrm>
                <a:off x="3753" y="1635"/>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29" name="Freeform 34"/>
              <p:cNvSpPr>
                <a:spLocks noChangeAspect="1"/>
              </p:cNvSpPr>
              <p:nvPr/>
            </p:nvSpPr>
            <p:spPr bwMode="auto">
              <a:xfrm>
                <a:off x="4079" y="1469"/>
                <a:ext cx="34"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59"/>
                    </a:lnTo>
                    <a:lnTo>
                      <a:pt x="110" y="0"/>
                    </a:lnTo>
                    <a:lnTo>
                      <a:pt x="110" y="7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0" name="Freeform 35"/>
              <p:cNvSpPr>
                <a:spLocks noChangeAspect="1"/>
              </p:cNvSpPr>
              <p:nvPr/>
            </p:nvSpPr>
            <p:spPr bwMode="auto">
              <a:xfrm>
                <a:off x="4402" y="1303"/>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59"/>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1" name="Freeform 36"/>
              <p:cNvSpPr>
                <a:spLocks noChangeAspect="1"/>
              </p:cNvSpPr>
              <p:nvPr/>
            </p:nvSpPr>
            <p:spPr bwMode="auto">
              <a:xfrm>
                <a:off x="4531" y="1237"/>
                <a:ext cx="33"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60"/>
                    </a:lnTo>
                    <a:lnTo>
                      <a:pt x="110" y="0"/>
                    </a:lnTo>
                    <a:lnTo>
                      <a:pt x="110"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2" name="Line 37"/>
              <p:cNvSpPr>
                <a:spLocks noChangeAspect="1" noChangeShapeType="1"/>
              </p:cNvSpPr>
              <p:nvPr/>
            </p:nvSpPr>
            <p:spPr bwMode="auto">
              <a:xfrm flipH="1">
                <a:off x="3439" y="1207"/>
                <a:ext cx="1204" cy="6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33" name="Freeform 38"/>
              <p:cNvSpPr>
                <a:spLocks noChangeAspect="1"/>
              </p:cNvSpPr>
              <p:nvPr/>
            </p:nvSpPr>
            <p:spPr bwMode="auto">
              <a:xfrm>
                <a:off x="3582" y="1721"/>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4" name="Freeform 39"/>
              <p:cNvSpPr>
                <a:spLocks noChangeAspect="1"/>
              </p:cNvSpPr>
              <p:nvPr/>
            </p:nvSpPr>
            <p:spPr bwMode="auto">
              <a:xfrm>
                <a:off x="3910" y="346"/>
                <a:ext cx="736" cy="760"/>
              </a:xfrm>
              <a:custGeom>
                <a:avLst/>
                <a:gdLst>
                  <a:gd name="T0" fmla="*/ 0 w 1224"/>
                  <a:gd name="T1" fmla="*/ 0 h 1264"/>
                  <a:gd name="T2" fmla="*/ 0 w 1224"/>
                  <a:gd name="T3" fmla="*/ 46 h 1264"/>
                  <a:gd name="T4" fmla="*/ 58 w 1224"/>
                  <a:gd name="T5" fmla="*/ 60 h 1264"/>
                  <a:gd name="T6" fmla="*/ 58 w 1224"/>
                  <a:gd name="T7" fmla="*/ 10 h 1264"/>
                  <a:gd name="T8" fmla="*/ 0 w 1224"/>
                  <a:gd name="T9" fmla="*/ 0 h 1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4" h="1264">
                    <a:moveTo>
                      <a:pt x="0" y="0"/>
                    </a:moveTo>
                    <a:lnTo>
                      <a:pt x="0" y="968"/>
                    </a:lnTo>
                    <a:lnTo>
                      <a:pt x="1224" y="1264"/>
                    </a:lnTo>
                    <a:lnTo>
                      <a:pt x="1216" y="200"/>
                    </a:lnTo>
                    <a:lnTo>
                      <a:pt x="0" y="0"/>
                    </a:lnTo>
                    <a:close/>
                  </a:path>
                </a:pathLst>
              </a:custGeom>
              <a:gradFill rotWithShape="0">
                <a:gsLst>
                  <a:gs pos="0">
                    <a:srgbClr val="E06464"/>
                  </a:gs>
                  <a:gs pos="100000">
                    <a:srgbClr val="CC0000"/>
                  </a:gs>
                </a:gsLst>
                <a:lin ang="5400000" scaled="1"/>
              </a:gra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5" name="Freeform 40"/>
              <p:cNvSpPr>
                <a:spLocks noChangeAspect="1"/>
              </p:cNvSpPr>
              <p:nvPr/>
            </p:nvSpPr>
            <p:spPr bwMode="auto">
              <a:xfrm>
                <a:off x="2693" y="663"/>
                <a:ext cx="746" cy="1054"/>
              </a:xfrm>
              <a:custGeom>
                <a:avLst/>
                <a:gdLst>
                  <a:gd name="T0" fmla="*/ 0 w 1240"/>
                  <a:gd name="T1" fmla="*/ 61 h 1752"/>
                  <a:gd name="T2" fmla="*/ 1 w 1240"/>
                  <a:gd name="T3" fmla="*/ 0 h 1752"/>
                  <a:gd name="T4" fmla="*/ 58 w 1240"/>
                  <a:gd name="T5" fmla="*/ 17 h 1752"/>
                  <a:gd name="T6" fmla="*/ 58 w 1240"/>
                  <a:gd name="T7" fmla="*/ 83 h 1752"/>
                  <a:gd name="T8" fmla="*/ 0 w 1240"/>
                  <a:gd name="T9" fmla="*/ 61 h 1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1752">
                    <a:moveTo>
                      <a:pt x="0" y="1296"/>
                    </a:moveTo>
                    <a:lnTo>
                      <a:pt x="8" y="0"/>
                    </a:lnTo>
                    <a:lnTo>
                      <a:pt x="1240" y="360"/>
                    </a:lnTo>
                    <a:lnTo>
                      <a:pt x="1232" y="1752"/>
                    </a:lnTo>
                    <a:lnTo>
                      <a:pt x="0" y="1296"/>
                    </a:lnTo>
                    <a:close/>
                  </a:path>
                </a:pathLst>
              </a:custGeom>
              <a:gradFill rotWithShape="0">
                <a:gsLst>
                  <a:gs pos="0">
                    <a:srgbClr val="E06464"/>
                  </a:gs>
                  <a:gs pos="100000">
                    <a:srgbClr val="CC0000"/>
                  </a:gs>
                </a:gsLst>
                <a:lin ang="5400000" scaled="1"/>
              </a:gradFill>
              <a:ln w="285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grpSp>
      </p:grpSp>
      <p:grpSp>
        <p:nvGrpSpPr>
          <p:cNvPr id="36" name="Group 41"/>
          <p:cNvGrpSpPr>
            <a:grpSpLocks noChangeAspect="1"/>
          </p:cNvGrpSpPr>
          <p:nvPr/>
        </p:nvGrpSpPr>
        <p:grpSpPr bwMode="auto">
          <a:xfrm>
            <a:off x="4300354" y="5419450"/>
            <a:ext cx="788310" cy="447025"/>
            <a:chOff x="3544" y="2649"/>
            <a:chExt cx="1992" cy="1095"/>
          </a:xfrm>
        </p:grpSpPr>
        <p:sp>
          <p:nvSpPr>
            <p:cNvPr id="37" name="Freeform 42"/>
            <p:cNvSpPr>
              <a:spLocks noChangeAspect="1"/>
            </p:cNvSpPr>
            <p:nvPr/>
          </p:nvSpPr>
          <p:spPr bwMode="auto">
            <a:xfrm>
              <a:off x="3544" y="2992"/>
              <a:ext cx="1992" cy="752"/>
            </a:xfrm>
            <a:custGeom>
              <a:avLst/>
              <a:gdLst>
                <a:gd name="T0" fmla="*/ 1992 w 1992"/>
                <a:gd name="T1" fmla="*/ 0 h 752"/>
                <a:gd name="T2" fmla="*/ 768 w 1992"/>
                <a:gd name="T3" fmla="*/ 752 h 752"/>
                <a:gd name="T4" fmla="*/ 0 w 1992"/>
                <a:gd name="T5" fmla="*/ 456 h 752"/>
                <a:gd name="T6" fmla="*/ 32 w 1992"/>
                <a:gd name="T7" fmla="*/ 320 h 7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2" h="752">
                  <a:moveTo>
                    <a:pt x="1992" y="0"/>
                  </a:moveTo>
                  <a:lnTo>
                    <a:pt x="768" y="752"/>
                  </a:lnTo>
                  <a:lnTo>
                    <a:pt x="0" y="456"/>
                  </a:lnTo>
                  <a:lnTo>
                    <a:pt x="32" y="320"/>
                  </a:lnTo>
                </a:path>
              </a:pathLst>
            </a:custGeom>
            <a:solidFill>
              <a:srgbClr val="C0C0C0"/>
            </a:solidFill>
            <a:ln>
              <a:noFill/>
            </a:ln>
            <a:effectLst/>
            <a:extLst>
              <a:ext uri="{91240B29-F687-4F45-9708-019B960494DF}">
                <a14:hiddenLine xmlns:a14="http://schemas.microsoft.com/office/drawing/2010/main" w="19050" cap="flat" cmpd="sng">
                  <a:solidFill>
                    <a:srgbClr val="121415"/>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v-SE"/>
            </a:p>
          </p:txBody>
        </p:sp>
        <p:sp>
          <p:nvSpPr>
            <p:cNvPr id="38" name="Freeform 43"/>
            <p:cNvSpPr>
              <a:spLocks noChangeAspect="1"/>
            </p:cNvSpPr>
            <p:nvPr/>
          </p:nvSpPr>
          <p:spPr bwMode="auto">
            <a:xfrm>
              <a:off x="4789" y="2655"/>
              <a:ext cx="740" cy="202"/>
            </a:xfrm>
            <a:custGeom>
              <a:avLst/>
              <a:gdLst>
                <a:gd name="T0" fmla="*/ 2 w 2461"/>
                <a:gd name="T1" fmla="*/ 1 h 671"/>
                <a:gd name="T2" fmla="*/ 2 w 2461"/>
                <a:gd name="T3" fmla="*/ 1 h 671"/>
                <a:gd name="T4" fmla="*/ 0 w 2461"/>
                <a:gd name="T5" fmla="*/ 0 h 671"/>
                <a:gd name="T6" fmla="*/ 0 w 2461"/>
                <a:gd name="T7" fmla="*/ 0 h 671"/>
                <a:gd name="T8" fmla="*/ 2 w 2461"/>
                <a:gd name="T9" fmla="*/ 1 h 6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1" h="671">
                  <a:moveTo>
                    <a:pt x="2450" y="671"/>
                  </a:moveTo>
                  <a:lnTo>
                    <a:pt x="2461" y="629"/>
                  </a:lnTo>
                  <a:lnTo>
                    <a:pt x="10" y="0"/>
                  </a:lnTo>
                  <a:lnTo>
                    <a:pt x="0" y="41"/>
                  </a:lnTo>
                  <a:lnTo>
                    <a:pt x="2450" y="6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39" name="Freeform 44"/>
            <p:cNvSpPr>
              <a:spLocks noChangeAspect="1"/>
            </p:cNvSpPr>
            <p:nvPr/>
          </p:nvSpPr>
          <p:spPr bwMode="auto">
            <a:xfrm>
              <a:off x="3571" y="2659"/>
              <a:ext cx="1222" cy="527"/>
            </a:xfrm>
            <a:custGeom>
              <a:avLst/>
              <a:gdLst>
                <a:gd name="T0" fmla="*/ 0 w 4066"/>
                <a:gd name="T1" fmla="*/ 1 h 1755"/>
                <a:gd name="T2" fmla="*/ 0 w 4066"/>
                <a:gd name="T3" fmla="*/ 1 h 1755"/>
                <a:gd name="T4" fmla="*/ 3 w 4066"/>
                <a:gd name="T5" fmla="*/ 0 h 1755"/>
                <a:gd name="T6" fmla="*/ 3 w 4066"/>
                <a:gd name="T7" fmla="*/ 0 h 1755"/>
                <a:gd name="T8" fmla="*/ 0 w 4066"/>
                <a:gd name="T9" fmla="*/ 1 h 1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6" h="1755">
                  <a:moveTo>
                    <a:pt x="0" y="1715"/>
                  </a:moveTo>
                  <a:lnTo>
                    <a:pt x="17" y="1755"/>
                  </a:lnTo>
                  <a:lnTo>
                    <a:pt x="4066" y="40"/>
                  </a:lnTo>
                  <a:lnTo>
                    <a:pt x="4050" y="0"/>
                  </a:lnTo>
                  <a:lnTo>
                    <a:pt x="0" y="17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0" name="Freeform 45"/>
            <p:cNvSpPr>
              <a:spLocks noChangeAspect="1"/>
            </p:cNvSpPr>
            <p:nvPr/>
          </p:nvSpPr>
          <p:spPr bwMode="auto">
            <a:xfrm>
              <a:off x="3573" y="3173"/>
              <a:ext cx="741" cy="293"/>
            </a:xfrm>
            <a:custGeom>
              <a:avLst/>
              <a:gdLst>
                <a:gd name="T0" fmla="*/ 2 w 2467"/>
                <a:gd name="T1" fmla="*/ 1 h 974"/>
                <a:gd name="T2" fmla="*/ 2 w 2467"/>
                <a:gd name="T3" fmla="*/ 1 h 974"/>
                <a:gd name="T4" fmla="*/ 0 w 2467"/>
                <a:gd name="T5" fmla="*/ 0 h 974"/>
                <a:gd name="T6" fmla="*/ 0 w 2467"/>
                <a:gd name="T7" fmla="*/ 0 h 974"/>
                <a:gd name="T8" fmla="*/ 2 w 2467"/>
                <a:gd name="T9" fmla="*/ 1 h 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7" h="974">
                  <a:moveTo>
                    <a:pt x="2451" y="974"/>
                  </a:moveTo>
                  <a:lnTo>
                    <a:pt x="2467" y="934"/>
                  </a:lnTo>
                  <a:lnTo>
                    <a:pt x="16" y="0"/>
                  </a:lnTo>
                  <a:lnTo>
                    <a:pt x="0" y="40"/>
                  </a:lnTo>
                  <a:lnTo>
                    <a:pt x="2451" y="9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1" name="Freeform 46"/>
            <p:cNvSpPr>
              <a:spLocks noChangeAspect="1"/>
            </p:cNvSpPr>
            <p:nvPr/>
          </p:nvSpPr>
          <p:spPr bwMode="auto">
            <a:xfrm>
              <a:off x="3569" y="3185"/>
              <a:ext cx="751" cy="416"/>
            </a:xfrm>
            <a:custGeom>
              <a:avLst/>
              <a:gdLst>
                <a:gd name="T0" fmla="*/ 0 w 2498"/>
                <a:gd name="T1" fmla="*/ 0 h 1384"/>
                <a:gd name="T2" fmla="*/ 0 w 2498"/>
                <a:gd name="T3" fmla="*/ 0 h 1384"/>
                <a:gd name="T4" fmla="*/ 0 w 2498"/>
                <a:gd name="T5" fmla="*/ 0 h 1384"/>
                <a:gd name="T6" fmla="*/ 0 w 2498"/>
                <a:gd name="T7" fmla="*/ 0 h 1384"/>
                <a:gd name="T8" fmla="*/ 0 w 2498"/>
                <a:gd name="T9" fmla="*/ 0 h 1384"/>
                <a:gd name="T10" fmla="*/ 0 w 2498"/>
                <a:gd name="T11" fmla="*/ 0 h 1384"/>
                <a:gd name="T12" fmla="*/ 0 w 2498"/>
                <a:gd name="T13" fmla="*/ 0 h 1384"/>
                <a:gd name="T14" fmla="*/ 0 w 2498"/>
                <a:gd name="T15" fmla="*/ 0 h 1384"/>
                <a:gd name="T16" fmla="*/ 2 w 2498"/>
                <a:gd name="T17" fmla="*/ 1 h 1384"/>
                <a:gd name="T18" fmla="*/ 2 w 2498"/>
                <a:gd name="T19" fmla="*/ 1 h 1384"/>
                <a:gd name="T20" fmla="*/ 2 w 2498"/>
                <a:gd name="T21" fmla="*/ 1 h 1384"/>
                <a:gd name="T22" fmla="*/ 2 w 2498"/>
                <a:gd name="T23" fmla="*/ 1 h 1384"/>
                <a:gd name="T24" fmla="*/ 2 w 2498"/>
                <a:gd name="T25" fmla="*/ 1 h 1384"/>
                <a:gd name="T26" fmla="*/ 2 w 2498"/>
                <a:gd name="T27" fmla="*/ 1 h 1384"/>
                <a:gd name="T28" fmla="*/ 2 w 2498"/>
                <a:gd name="T29" fmla="*/ 1 h 1384"/>
                <a:gd name="T30" fmla="*/ 2 w 2498"/>
                <a:gd name="T31" fmla="*/ 1 h 1384"/>
                <a:gd name="T32" fmla="*/ 2 w 2498"/>
                <a:gd name="T33" fmla="*/ 1 h 1384"/>
                <a:gd name="T34" fmla="*/ 2 w 2498"/>
                <a:gd name="T35" fmla="*/ 1 h 1384"/>
                <a:gd name="T36" fmla="*/ 2 w 2498"/>
                <a:gd name="T37" fmla="*/ 1 h 1384"/>
                <a:gd name="T38" fmla="*/ 2 w 2498"/>
                <a:gd name="T39" fmla="*/ 1 h 1384"/>
                <a:gd name="T40" fmla="*/ 2 w 2498"/>
                <a:gd name="T41" fmla="*/ 1 h 1384"/>
                <a:gd name="T42" fmla="*/ 2 w 2498"/>
                <a:gd name="T43" fmla="*/ 1 h 1384"/>
                <a:gd name="T44" fmla="*/ 2 w 2498"/>
                <a:gd name="T45" fmla="*/ 1 h 1384"/>
                <a:gd name="T46" fmla="*/ 2 w 2498"/>
                <a:gd name="T47" fmla="*/ 1 h 1384"/>
                <a:gd name="T48" fmla="*/ 0 w 2498"/>
                <a:gd name="T49" fmla="*/ 0 h 1384"/>
                <a:gd name="T50" fmla="*/ 0 w 2498"/>
                <a:gd name="T51" fmla="*/ 0 h 1384"/>
                <a:gd name="T52" fmla="*/ 0 w 2498"/>
                <a:gd name="T53" fmla="*/ 0 h 1384"/>
                <a:gd name="T54" fmla="*/ 0 w 2498"/>
                <a:gd name="T55" fmla="*/ 0 h 1384"/>
                <a:gd name="T56" fmla="*/ 0 w 2498"/>
                <a:gd name="T57" fmla="*/ 0 h 1384"/>
                <a:gd name="T58" fmla="*/ 0 w 2498"/>
                <a:gd name="T59" fmla="*/ 0 h 1384"/>
                <a:gd name="T60" fmla="*/ 0 w 2498"/>
                <a:gd name="T61" fmla="*/ 0 h 1384"/>
                <a:gd name="T62" fmla="*/ 0 w 2498"/>
                <a:gd name="T63" fmla="*/ 0 h 1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98" h="1384">
                  <a:moveTo>
                    <a:pt x="44" y="0"/>
                  </a:moveTo>
                  <a:lnTo>
                    <a:pt x="0" y="0"/>
                  </a:lnTo>
                  <a:lnTo>
                    <a:pt x="0" y="411"/>
                  </a:lnTo>
                  <a:lnTo>
                    <a:pt x="2" y="420"/>
                  </a:lnTo>
                  <a:lnTo>
                    <a:pt x="8" y="425"/>
                  </a:lnTo>
                  <a:lnTo>
                    <a:pt x="13" y="431"/>
                  </a:lnTo>
                  <a:lnTo>
                    <a:pt x="15" y="431"/>
                  </a:lnTo>
                  <a:lnTo>
                    <a:pt x="2469" y="1382"/>
                  </a:lnTo>
                  <a:lnTo>
                    <a:pt x="2476" y="1384"/>
                  </a:lnTo>
                  <a:lnTo>
                    <a:pt x="2485" y="1382"/>
                  </a:lnTo>
                  <a:lnTo>
                    <a:pt x="2491" y="1377"/>
                  </a:lnTo>
                  <a:lnTo>
                    <a:pt x="2496" y="1371"/>
                  </a:lnTo>
                  <a:lnTo>
                    <a:pt x="2498" y="1362"/>
                  </a:lnTo>
                  <a:lnTo>
                    <a:pt x="2498" y="914"/>
                  </a:lnTo>
                  <a:lnTo>
                    <a:pt x="2455" y="914"/>
                  </a:lnTo>
                  <a:lnTo>
                    <a:pt x="2455" y="1362"/>
                  </a:lnTo>
                  <a:lnTo>
                    <a:pt x="2476" y="1341"/>
                  </a:lnTo>
                  <a:lnTo>
                    <a:pt x="2467" y="1342"/>
                  </a:lnTo>
                  <a:lnTo>
                    <a:pt x="2462" y="1348"/>
                  </a:lnTo>
                  <a:lnTo>
                    <a:pt x="2456" y="1353"/>
                  </a:lnTo>
                  <a:lnTo>
                    <a:pt x="2455" y="1362"/>
                  </a:lnTo>
                  <a:lnTo>
                    <a:pt x="2476" y="1362"/>
                  </a:lnTo>
                  <a:lnTo>
                    <a:pt x="2485" y="1342"/>
                  </a:lnTo>
                  <a:lnTo>
                    <a:pt x="31" y="391"/>
                  </a:lnTo>
                  <a:lnTo>
                    <a:pt x="44" y="411"/>
                  </a:lnTo>
                  <a:lnTo>
                    <a:pt x="42" y="402"/>
                  </a:lnTo>
                  <a:lnTo>
                    <a:pt x="37" y="396"/>
                  </a:lnTo>
                  <a:lnTo>
                    <a:pt x="31" y="391"/>
                  </a:lnTo>
                  <a:lnTo>
                    <a:pt x="22" y="411"/>
                  </a:lnTo>
                  <a:lnTo>
                    <a:pt x="44" y="41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2" name="Rectangle 47"/>
            <p:cNvSpPr>
              <a:spLocks noChangeAspect="1" noChangeArrowheads="1"/>
            </p:cNvSpPr>
            <p:nvPr/>
          </p:nvSpPr>
          <p:spPr bwMode="auto">
            <a:xfrm>
              <a:off x="4783" y="2649"/>
              <a:ext cx="48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p>
          </p:txBody>
        </p:sp>
        <p:sp>
          <p:nvSpPr>
            <p:cNvPr id="43" name="Freeform 48"/>
            <p:cNvSpPr>
              <a:spLocks noChangeAspect="1"/>
            </p:cNvSpPr>
            <p:nvPr/>
          </p:nvSpPr>
          <p:spPr bwMode="auto">
            <a:xfrm>
              <a:off x="3578" y="2855"/>
              <a:ext cx="1952" cy="741"/>
            </a:xfrm>
            <a:custGeom>
              <a:avLst/>
              <a:gdLst>
                <a:gd name="T0" fmla="*/ 0 w 3248"/>
                <a:gd name="T1" fmla="*/ 26 h 1232"/>
                <a:gd name="T2" fmla="*/ 58 w 3248"/>
                <a:gd name="T3" fmla="*/ 48 h 1232"/>
                <a:gd name="T4" fmla="*/ 152 w 3248"/>
                <a:gd name="T5" fmla="*/ 0 h 1232"/>
                <a:gd name="T6" fmla="*/ 153 w 3248"/>
                <a:gd name="T7" fmla="*/ 10 h 1232"/>
                <a:gd name="T8" fmla="*/ 58 w 3248"/>
                <a:gd name="T9" fmla="*/ 58 h 1232"/>
                <a:gd name="T10" fmla="*/ 0 w 3248"/>
                <a:gd name="T11" fmla="*/ 35 h 1232"/>
                <a:gd name="T12" fmla="*/ 0 w 3248"/>
                <a:gd name="T13" fmla="*/ 26 h 12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48" h="1232">
                  <a:moveTo>
                    <a:pt x="0" y="552"/>
                  </a:moveTo>
                  <a:lnTo>
                    <a:pt x="1240" y="1016"/>
                  </a:lnTo>
                  <a:lnTo>
                    <a:pt x="3232" y="0"/>
                  </a:lnTo>
                  <a:lnTo>
                    <a:pt x="3248" y="216"/>
                  </a:lnTo>
                  <a:lnTo>
                    <a:pt x="1216" y="1232"/>
                  </a:lnTo>
                  <a:lnTo>
                    <a:pt x="0" y="744"/>
                  </a:lnTo>
                  <a:lnTo>
                    <a:pt x="0" y="552"/>
                  </a:lnTo>
                  <a:close/>
                </a:path>
              </a:pathLst>
            </a:custGeom>
            <a:gradFill rotWithShape="0">
              <a:gsLst>
                <a:gs pos="0">
                  <a:srgbClr val="F3C1C1"/>
                </a:gs>
                <a:gs pos="100000">
                  <a:srgbClr val="CC00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4" name="Freeform 49"/>
            <p:cNvSpPr>
              <a:spLocks noChangeAspect="1"/>
            </p:cNvSpPr>
            <p:nvPr/>
          </p:nvSpPr>
          <p:spPr bwMode="auto">
            <a:xfrm>
              <a:off x="3578" y="2667"/>
              <a:ext cx="1948" cy="794"/>
            </a:xfrm>
            <a:custGeom>
              <a:avLst/>
              <a:gdLst>
                <a:gd name="T0" fmla="*/ 0 w 3240"/>
                <a:gd name="T1" fmla="*/ 41 h 1320"/>
                <a:gd name="T2" fmla="*/ 58 w 3240"/>
                <a:gd name="T3" fmla="*/ 63 h 1320"/>
                <a:gd name="T4" fmla="*/ 153 w 3240"/>
                <a:gd name="T5" fmla="*/ 14 h 1320"/>
                <a:gd name="T6" fmla="*/ 96 w 3240"/>
                <a:gd name="T7" fmla="*/ 0 h 1320"/>
                <a:gd name="T8" fmla="*/ 0 w 3240"/>
                <a:gd name="T9" fmla="*/ 41 h 1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0" h="1320">
                  <a:moveTo>
                    <a:pt x="0" y="864"/>
                  </a:moveTo>
                  <a:lnTo>
                    <a:pt x="1232" y="1320"/>
                  </a:lnTo>
                  <a:lnTo>
                    <a:pt x="3240" y="304"/>
                  </a:lnTo>
                  <a:lnTo>
                    <a:pt x="2032" y="0"/>
                  </a:lnTo>
                  <a:lnTo>
                    <a:pt x="0" y="864"/>
                  </a:lnTo>
                  <a:close/>
                </a:path>
              </a:pathLst>
            </a:custGeom>
            <a:gradFill rotWithShape="0">
              <a:gsLst>
                <a:gs pos="0">
                  <a:srgbClr val="996633"/>
                </a:gs>
                <a:gs pos="100000">
                  <a:srgbClr val="C1A283"/>
                </a:gs>
              </a:gsLst>
              <a:lin ang="18900000" scaled="1"/>
            </a:gra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5" name="Freeform 50"/>
            <p:cNvSpPr>
              <a:spLocks noChangeAspect="1"/>
            </p:cNvSpPr>
            <p:nvPr/>
          </p:nvSpPr>
          <p:spPr bwMode="auto">
            <a:xfrm>
              <a:off x="4307" y="2858"/>
              <a:ext cx="1227" cy="743"/>
            </a:xfrm>
            <a:custGeom>
              <a:avLst/>
              <a:gdLst>
                <a:gd name="T0" fmla="*/ 0 w 4083"/>
                <a:gd name="T1" fmla="*/ 2 h 2471"/>
                <a:gd name="T2" fmla="*/ 0 w 4083"/>
                <a:gd name="T3" fmla="*/ 2 h 2471"/>
                <a:gd name="T4" fmla="*/ 0 w 4083"/>
                <a:gd name="T5" fmla="*/ 2 h 2471"/>
                <a:gd name="T6" fmla="*/ 0 w 4083"/>
                <a:gd name="T7" fmla="*/ 2 h 2471"/>
                <a:gd name="T8" fmla="*/ 0 w 4083"/>
                <a:gd name="T9" fmla="*/ 2 h 2471"/>
                <a:gd name="T10" fmla="*/ 0 w 4083"/>
                <a:gd name="T11" fmla="*/ 2 h 2471"/>
                <a:gd name="T12" fmla="*/ 0 w 4083"/>
                <a:gd name="T13" fmla="*/ 2 h 2471"/>
                <a:gd name="T14" fmla="*/ 0 w 4083"/>
                <a:gd name="T15" fmla="*/ 2 h 2471"/>
                <a:gd name="T16" fmla="*/ 0 w 4083"/>
                <a:gd name="T17" fmla="*/ 2 h 2471"/>
                <a:gd name="T18" fmla="*/ 0 w 4083"/>
                <a:gd name="T19" fmla="*/ 2 h 2471"/>
                <a:gd name="T20" fmla="*/ 3 w 4083"/>
                <a:gd name="T21" fmla="*/ 0 h 2471"/>
                <a:gd name="T22" fmla="*/ 3 w 4083"/>
                <a:gd name="T23" fmla="*/ 0 h 2471"/>
                <a:gd name="T24" fmla="*/ 3 w 4083"/>
                <a:gd name="T25" fmla="*/ 0 h 2471"/>
                <a:gd name="T26" fmla="*/ 3 w 4083"/>
                <a:gd name="T27" fmla="*/ 0 h 2471"/>
                <a:gd name="T28" fmla="*/ 3 w 4083"/>
                <a:gd name="T29" fmla="*/ 0 h 2471"/>
                <a:gd name="T30" fmla="*/ 3 w 4083"/>
                <a:gd name="T31" fmla="*/ 0 h 2471"/>
                <a:gd name="T32" fmla="*/ 3 w 4083"/>
                <a:gd name="T33" fmla="*/ 0 h 2471"/>
                <a:gd name="T34" fmla="*/ 3 w 4083"/>
                <a:gd name="T35" fmla="*/ 0 h 2471"/>
                <a:gd name="T36" fmla="*/ 3 w 4083"/>
                <a:gd name="T37" fmla="*/ 0 h 2471"/>
                <a:gd name="T38" fmla="*/ 3 w 4083"/>
                <a:gd name="T39" fmla="*/ 0 h 2471"/>
                <a:gd name="T40" fmla="*/ 3 w 4083"/>
                <a:gd name="T41" fmla="*/ 0 h 2471"/>
                <a:gd name="T42" fmla="*/ 3 w 4083"/>
                <a:gd name="T43" fmla="*/ 0 h 2471"/>
                <a:gd name="T44" fmla="*/ 0 w 4083"/>
                <a:gd name="T45" fmla="*/ 2 h 2471"/>
                <a:gd name="T46" fmla="*/ 0 w 4083"/>
                <a:gd name="T47" fmla="*/ 2 h 2471"/>
                <a:gd name="T48" fmla="*/ 0 w 4083"/>
                <a:gd name="T49" fmla="*/ 2 h 2471"/>
                <a:gd name="T50" fmla="*/ 0 w 4083"/>
                <a:gd name="T51" fmla="*/ 2 h 2471"/>
                <a:gd name="T52" fmla="*/ 0 w 4083"/>
                <a:gd name="T53" fmla="*/ 2 h 2471"/>
                <a:gd name="T54" fmla="*/ 0 w 4083"/>
                <a:gd name="T55" fmla="*/ 2 h 2471"/>
                <a:gd name="T56" fmla="*/ 0 w 4083"/>
                <a:gd name="T57" fmla="*/ 2 h 2471"/>
                <a:gd name="T58" fmla="*/ 0 w 4083"/>
                <a:gd name="T59" fmla="*/ 2 h 2471"/>
                <a:gd name="T60" fmla="*/ 0 w 4083"/>
                <a:gd name="T61" fmla="*/ 2 h 2471"/>
                <a:gd name="T62" fmla="*/ 0 w 4083"/>
                <a:gd name="T63" fmla="*/ 2 h 2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83" h="2471">
                  <a:moveTo>
                    <a:pt x="43" y="2010"/>
                  </a:moveTo>
                  <a:lnTo>
                    <a:pt x="0" y="2010"/>
                  </a:lnTo>
                  <a:lnTo>
                    <a:pt x="0" y="2449"/>
                  </a:lnTo>
                  <a:lnTo>
                    <a:pt x="1" y="2458"/>
                  </a:lnTo>
                  <a:lnTo>
                    <a:pt x="7" y="2464"/>
                  </a:lnTo>
                  <a:lnTo>
                    <a:pt x="12" y="2469"/>
                  </a:lnTo>
                  <a:lnTo>
                    <a:pt x="21" y="2471"/>
                  </a:lnTo>
                  <a:lnTo>
                    <a:pt x="30" y="2469"/>
                  </a:lnTo>
                  <a:lnTo>
                    <a:pt x="32" y="2469"/>
                  </a:lnTo>
                  <a:lnTo>
                    <a:pt x="4063" y="404"/>
                  </a:lnTo>
                  <a:lnTo>
                    <a:pt x="4067" y="398"/>
                  </a:lnTo>
                  <a:lnTo>
                    <a:pt x="4073" y="393"/>
                  </a:lnTo>
                  <a:lnTo>
                    <a:pt x="4074" y="386"/>
                  </a:lnTo>
                  <a:lnTo>
                    <a:pt x="4083" y="2"/>
                  </a:lnTo>
                  <a:lnTo>
                    <a:pt x="4040" y="0"/>
                  </a:lnTo>
                  <a:lnTo>
                    <a:pt x="4031" y="384"/>
                  </a:lnTo>
                  <a:lnTo>
                    <a:pt x="4038" y="369"/>
                  </a:lnTo>
                  <a:lnTo>
                    <a:pt x="4033" y="375"/>
                  </a:lnTo>
                  <a:lnTo>
                    <a:pt x="4031" y="384"/>
                  </a:lnTo>
                  <a:lnTo>
                    <a:pt x="4053" y="384"/>
                  </a:lnTo>
                  <a:lnTo>
                    <a:pt x="4044" y="366"/>
                  </a:lnTo>
                  <a:lnTo>
                    <a:pt x="12" y="2431"/>
                  </a:lnTo>
                  <a:lnTo>
                    <a:pt x="43" y="2449"/>
                  </a:lnTo>
                  <a:lnTo>
                    <a:pt x="41" y="2440"/>
                  </a:lnTo>
                  <a:lnTo>
                    <a:pt x="36" y="2435"/>
                  </a:lnTo>
                  <a:lnTo>
                    <a:pt x="30" y="2429"/>
                  </a:lnTo>
                  <a:lnTo>
                    <a:pt x="21" y="2428"/>
                  </a:lnTo>
                  <a:lnTo>
                    <a:pt x="12" y="2429"/>
                  </a:lnTo>
                  <a:lnTo>
                    <a:pt x="21" y="2449"/>
                  </a:lnTo>
                  <a:lnTo>
                    <a:pt x="43" y="2449"/>
                  </a:lnTo>
                  <a:lnTo>
                    <a:pt x="43" y="20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6" name="Freeform 51"/>
            <p:cNvSpPr>
              <a:spLocks noChangeAspect="1"/>
            </p:cNvSpPr>
            <p:nvPr/>
          </p:nvSpPr>
          <p:spPr bwMode="auto">
            <a:xfrm>
              <a:off x="4308" y="2842"/>
              <a:ext cx="1222" cy="631"/>
            </a:xfrm>
            <a:custGeom>
              <a:avLst/>
              <a:gdLst>
                <a:gd name="T0" fmla="*/ 0 w 4070"/>
                <a:gd name="T1" fmla="*/ 2 h 2100"/>
                <a:gd name="T2" fmla="*/ 0 w 4070"/>
                <a:gd name="T3" fmla="*/ 2 h 2100"/>
                <a:gd name="T4" fmla="*/ 3 w 4070"/>
                <a:gd name="T5" fmla="*/ 0 h 2100"/>
                <a:gd name="T6" fmla="*/ 3 w 4070"/>
                <a:gd name="T7" fmla="*/ 0 h 2100"/>
                <a:gd name="T8" fmla="*/ 0 w 4070"/>
                <a:gd name="T9" fmla="*/ 2 h 2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0" h="2100">
                  <a:moveTo>
                    <a:pt x="0" y="2062"/>
                  </a:moveTo>
                  <a:lnTo>
                    <a:pt x="20" y="2100"/>
                  </a:lnTo>
                  <a:lnTo>
                    <a:pt x="4070" y="38"/>
                  </a:lnTo>
                  <a:lnTo>
                    <a:pt x="4050" y="0"/>
                  </a:lnTo>
                  <a:lnTo>
                    <a:pt x="0" y="20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7" name="Freeform 52"/>
            <p:cNvSpPr>
              <a:spLocks noChangeAspect="1"/>
            </p:cNvSpPr>
            <p:nvPr/>
          </p:nvSpPr>
          <p:spPr bwMode="auto">
            <a:xfrm>
              <a:off x="4778" y="3249"/>
              <a:ext cx="93" cy="79"/>
            </a:xfrm>
            <a:custGeom>
              <a:avLst/>
              <a:gdLst>
                <a:gd name="T0" fmla="*/ 0 w 308"/>
                <a:gd name="T1" fmla="*/ 0 h 264"/>
                <a:gd name="T2" fmla="*/ 0 w 308"/>
                <a:gd name="T3" fmla="*/ 0 h 264"/>
                <a:gd name="T4" fmla="*/ 0 w 308"/>
                <a:gd name="T5" fmla="*/ 0 h 264"/>
                <a:gd name="T6" fmla="*/ 0 w 308"/>
                <a:gd name="T7" fmla="*/ 0 h 264"/>
                <a:gd name="T8" fmla="*/ 0 w 308"/>
                <a:gd name="T9" fmla="*/ 0 h 264"/>
                <a:gd name="T10" fmla="*/ 0 w 308"/>
                <a:gd name="T11" fmla="*/ 0 h 264"/>
                <a:gd name="T12" fmla="*/ 0 w 308"/>
                <a:gd name="T13" fmla="*/ 0 h 264"/>
                <a:gd name="T14" fmla="*/ 0 w 308"/>
                <a:gd name="T15" fmla="*/ 0 h 264"/>
                <a:gd name="T16" fmla="*/ 0 w 308"/>
                <a:gd name="T17" fmla="*/ 0 h 264"/>
                <a:gd name="T18" fmla="*/ 0 w 308"/>
                <a:gd name="T19" fmla="*/ 0 h 264"/>
                <a:gd name="T20" fmla="*/ 0 w 308"/>
                <a:gd name="T21" fmla="*/ 0 h 264"/>
                <a:gd name="T22" fmla="*/ 0 w 308"/>
                <a:gd name="T23" fmla="*/ 0 h 264"/>
                <a:gd name="T24" fmla="*/ 0 w 308"/>
                <a:gd name="T25" fmla="*/ 0 h 264"/>
                <a:gd name="T26" fmla="*/ 0 w 308"/>
                <a:gd name="T27" fmla="*/ 0 h 264"/>
                <a:gd name="T28" fmla="*/ 0 w 308"/>
                <a:gd name="T29" fmla="*/ 0 h 264"/>
                <a:gd name="T30" fmla="*/ 0 w 308"/>
                <a:gd name="T31" fmla="*/ 0 h 264"/>
                <a:gd name="T32" fmla="*/ 0 w 308"/>
                <a:gd name="T33" fmla="*/ 0 h 264"/>
                <a:gd name="T34" fmla="*/ 0 w 308"/>
                <a:gd name="T35" fmla="*/ 0 h 264"/>
                <a:gd name="T36" fmla="*/ 0 w 308"/>
                <a:gd name="T37" fmla="*/ 0 h 264"/>
                <a:gd name="T38" fmla="*/ 0 w 308"/>
                <a:gd name="T39" fmla="*/ 0 h 264"/>
                <a:gd name="T40" fmla="*/ 0 w 308"/>
                <a:gd name="T41" fmla="*/ 0 h 264"/>
                <a:gd name="T42" fmla="*/ 0 w 308"/>
                <a:gd name="T43" fmla="*/ 0 h 264"/>
                <a:gd name="T44" fmla="*/ 0 w 308"/>
                <a:gd name="T45" fmla="*/ 0 h 264"/>
                <a:gd name="T46" fmla="*/ 0 w 308"/>
                <a:gd name="T47" fmla="*/ 0 h 264"/>
                <a:gd name="T48" fmla="*/ 0 w 308"/>
                <a:gd name="T49" fmla="*/ 0 h 264"/>
                <a:gd name="T50" fmla="*/ 0 w 308"/>
                <a:gd name="T51" fmla="*/ 0 h 264"/>
                <a:gd name="T52" fmla="*/ 0 w 308"/>
                <a:gd name="T53" fmla="*/ 0 h 264"/>
                <a:gd name="T54" fmla="*/ 0 w 308"/>
                <a:gd name="T55" fmla="*/ 0 h 264"/>
                <a:gd name="T56" fmla="*/ 0 w 308"/>
                <a:gd name="T57" fmla="*/ 0 h 264"/>
                <a:gd name="T58" fmla="*/ 0 w 308"/>
                <a:gd name="T59" fmla="*/ 0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8" h="264">
                  <a:moveTo>
                    <a:pt x="0" y="262"/>
                  </a:moveTo>
                  <a:lnTo>
                    <a:pt x="44" y="264"/>
                  </a:lnTo>
                  <a:lnTo>
                    <a:pt x="46" y="154"/>
                  </a:lnTo>
                  <a:lnTo>
                    <a:pt x="24" y="152"/>
                  </a:lnTo>
                  <a:lnTo>
                    <a:pt x="38" y="166"/>
                  </a:lnTo>
                  <a:lnTo>
                    <a:pt x="44" y="161"/>
                  </a:lnTo>
                  <a:lnTo>
                    <a:pt x="35" y="172"/>
                  </a:lnTo>
                  <a:lnTo>
                    <a:pt x="296" y="41"/>
                  </a:lnTo>
                  <a:lnTo>
                    <a:pt x="285" y="22"/>
                  </a:lnTo>
                  <a:lnTo>
                    <a:pt x="265" y="31"/>
                  </a:lnTo>
                  <a:lnTo>
                    <a:pt x="270" y="36"/>
                  </a:lnTo>
                  <a:lnTo>
                    <a:pt x="276" y="41"/>
                  </a:lnTo>
                  <a:lnTo>
                    <a:pt x="285" y="43"/>
                  </a:lnTo>
                  <a:lnTo>
                    <a:pt x="294" y="41"/>
                  </a:lnTo>
                  <a:lnTo>
                    <a:pt x="263" y="22"/>
                  </a:lnTo>
                  <a:lnTo>
                    <a:pt x="265" y="141"/>
                  </a:lnTo>
                  <a:lnTo>
                    <a:pt x="308" y="141"/>
                  </a:lnTo>
                  <a:lnTo>
                    <a:pt x="307" y="22"/>
                  </a:lnTo>
                  <a:lnTo>
                    <a:pt x="305" y="13"/>
                  </a:lnTo>
                  <a:lnTo>
                    <a:pt x="299" y="7"/>
                  </a:lnTo>
                  <a:lnTo>
                    <a:pt x="294" y="2"/>
                  </a:lnTo>
                  <a:lnTo>
                    <a:pt x="285" y="0"/>
                  </a:lnTo>
                  <a:lnTo>
                    <a:pt x="276" y="2"/>
                  </a:lnTo>
                  <a:lnTo>
                    <a:pt x="276" y="4"/>
                  </a:lnTo>
                  <a:lnTo>
                    <a:pt x="15" y="134"/>
                  </a:lnTo>
                  <a:lnTo>
                    <a:pt x="9" y="137"/>
                  </a:lnTo>
                  <a:lnTo>
                    <a:pt x="4" y="143"/>
                  </a:lnTo>
                  <a:lnTo>
                    <a:pt x="2" y="152"/>
                  </a:lnTo>
                  <a:lnTo>
                    <a:pt x="0" y="2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8" name="Freeform 53"/>
            <p:cNvSpPr>
              <a:spLocks noChangeAspect="1"/>
            </p:cNvSpPr>
            <p:nvPr/>
          </p:nvSpPr>
          <p:spPr bwMode="auto">
            <a:xfrm>
              <a:off x="5075" y="3100"/>
              <a:ext cx="94" cy="82"/>
            </a:xfrm>
            <a:custGeom>
              <a:avLst/>
              <a:gdLst>
                <a:gd name="T0" fmla="*/ 0 w 312"/>
                <a:gd name="T1" fmla="*/ 0 h 273"/>
                <a:gd name="T2" fmla="*/ 0 w 312"/>
                <a:gd name="T3" fmla="*/ 0 h 273"/>
                <a:gd name="T4" fmla="*/ 0 w 312"/>
                <a:gd name="T5" fmla="*/ 0 h 273"/>
                <a:gd name="T6" fmla="*/ 0 w 312"/>
                <a:gd name="T7" fmla="*/ 0 h 273"/>
                <a:gd name="T8" fmla="*/ 0 w 312"/>
                <a:gd name="T9" fmla="*/ 0 h 273"/>
                <a:gd name="T10" fmla="*/ 0 w 312"/>
                <a:gd name="T11" fmla="*/ 0 h 273"/>
                <a:gd name="T12" fmla="*/ 0 w 312"/>
                <a:gd name="T13" fmla="*/ 0 h 273"/>
                <a:gd name="T14" fmla="*/ 0 w 312"/>
                <a:gd name="T15" fmla="*/ 0 h 273"/>
                <a:gd name="T16" fmla="*/ 0 w 312"/>
                <a:gd name="T17" fmla="*/ 0 h 273"/>
                <a:gd name="T18" fmla="*/ 0 w 312"/>
                <a:gd name="T19" fmla="*/ 0 h 273"/>
                <a:gd name="T20" fmla="*/ 0 w 312"/>
                <a:gd name="T21" fmla="*/ 0 h 273"/>
                <a:gd name="T22" fmla="*/ 0 w 312"/>
                <a:gd name="T23" fmla="*/ 0 h 273"/>
                <a:gd name="T24" fmla="*/ 0 w 312"/>
                <a:gd name="T25" fmla="*/ 0 h 273"/>
                <a:gd name="T26" fmla="*/ 0 w 312"/>
                <a:gd name="T27" fmla="*/ 0 h 273"/>
                <a:gd name="T28" fmla="*/ 0 w 312"/>
                <a:gd name="T29" fmla="*/ 0 h 273"/>
                <a:gd name="T30" fmla="*/ 0 w 312"/>
                <a:gd name="T31" fmla="*/ 0 h 273"/>
                <a:gd name="T32" fmla="*/ 0 w 312"/>
                <a:gd name="T33" fmla="*/ 0 h 273"/>
                <a:gd name="T34" fmla="*/ 0 w 312"/>
                <a:gd name="T35" fmla="*/ 0 h 273"/>
                <a:gd name="T36" fmla="*/ 0 w 312"/>
                <a:gd name="T37" fmla="*/ 0 h 273"/>
                <a:gd name="T38" fmla="*/ 0 w 312"/>
                <a:gd name="T39" fmla="*/ 0 h 273"/>
                <a:gd name="T40" fmla="*/ 0 w 312"/>
                <a:gd name="T41" fmla="*/ 0 h 273"/>
                <a:gd name="T42" fmla="*/ 0 w 312"/>
                <a:gd name="T43" fmla="*/ 0 h 273"/>
                <a:gd name="T44" fmla="*/ 0 w 312"/>
                <a:gd name="T45" fmla="*/ 0 h 273"/>
                <a:gd name="T46" fmla="*/ 0 w 312"/>
                <a:gd name="T47" fmla="*/ 0 h 273"/>
                <a:gd name="T48" fmla="*/ 0 w 312"/>
                <a:gd name="T49" fmla="*/ 0 h 273"/>
                <a:gd name="T50" fmla="*/ 0 w 312"/>
                <a:gd name="T51" fmla="*/ 0 h 273"/>
                <a:gd name="T52" fmla="*/ 0 w 312"/>
                <a:gd name="T53" fmla="*/ 0 h 273"/>
                <a:gd name="T54" fmla="*/ 0 w 312"/>
                <a:gd name="T55" fmla="*/ 0 h 273"/>
                <a:gd name="T56" fmla="*/ 0 w 312"/>
                <a:gd name="T57" fmla="*/ 0 h 273"/>
                <a:gd name="T58" fmla="*/ 0 w 312"/>
                <a:gd name="T59" fmla="*/ 0 h 2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12" h="273">
                  <a:moveTo>
                    <a:pt x="0" y="273"/>
                  </a:moveTo>
                  <a:lnTo>
                    <a:pt x="44" y="273"/>
                  </a:lnTo>
                  <a:lnTo>
                    <a:pt x="46" y="154"/>
                  </a:lnTo>
                  <a:lnTo>
                    <a:pt x="24" y="154"/>
                  </a:lnTo>
                  <a:lnTo>
                    <a:pt x="38" y="169"/>
                  </a:lnTo>
                  <a:lnTo>
                    <a:pt x="44" y="163"/>
                  </a:lnTo>
                  <a:lnTo>
                    <a:pt x="35" y="174"/>
                  </a:lnTo>
                  <a:lnTo>
                    <a:pt x="299" y="42"/>
                  </a:lnTo>
                  <a:lnTo>
                    <a:pt x="289" y="22"/>
                  </a:lnTo>
                  <a:lnTo>
                    <a:pt x="269" y="31"/>
                  </a:lnTo>
                  <a:lnTo>
                    <a:pt x="274" y="36"/>
                  </a:lnTo>
                  <a:lnTo>
                    <a:pt x="280" y="42"/>
                  </a:lnTo>
                  <a:lnTo>
                    <a:pt x="289" y="44"/>
                  </a:lnTo>
                  <a:lnTo>
                    <a:pt x="298" y="42"/>
                  </a:lnTo>
                  <a:lnTo>
                    <a:pt x="267" y="22"/>
                  </a:lnTo>
                  <a:lnTo>
                    <a:pt x="269" y="145"/>
                  </a:lnTo>
                  <a:lnTo>
                    <a:pt x="312" y="145"/>
                  </a:lnTo>
                  <a:lnTo>
                    <a:pt x="310" y="22"/>
                  </a:lnTo>
                  <a:lnTo>
                    <a:pt x="309" y="13"/>
                  </a:lnTo>
                  <a:lnTo>
                    <a:pt x="303" y="8"/>
                  </a:lnTo>
                  <a:lnTo>
                    <a:pt x="298" y="2"/>
                  </a:lnTo>
                  <a:lnTo>
                    <a:pt x="289" y="0"/>
                  </a:lnTo>
                  <a:lnTo>
                    <a:pt x="280" y="2"/>
                  </a:lnTo>
                  <a:lnTo>
                    <a:pt x="280" y="4"/>
                  </a:lnTo>
                  <a:lnTo>
                    <a:pt x="15" y="136"/>
                  </a:lnTo>
                  <a:lnTo>
                    <a:pt x="9" y="140"/>
                  </a:lnTo>
                  <a:lnTo>
                    <a:pt x="4" y="145"/>
                  </a:lnTo>
                  <a:lnTo>
                    <a:pt x="2" y="154"/>
                  </a:lnTo>
                  <a:lnTo>
                    <a:pt x="0" y="2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9" name="Freeform 54"/>
            <p:cNvSpPr>
              <a:spLocks noChangeAspect="1"/>
            </p:cNvSpPr>
            <p:nvPr/>
          </p:nvSpPr>
          <p:spPr bwMode="auto">
            <a:xfrm>
              <a:off x="4633" y="3379"/>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0" name="Freeform 55"/>
            <p:cNvSpPr>
              <a:spLocks noChangeAspect="1"/>
            </p:cNvSpPr>
            <p:nvPr/>
          </p:nvSpPr>
          <p:spPr bwMode="auto">
            <a:xfrm>
              <a:off x="4959" y="3213"/>
              <a:ext cx="34"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59"/>
                  </a:lnTo>
                  <a:lnTo>
                    <a:pt x="110" y="0"/>
                  </a:lnTo>
                  <a:lnTo>
                    <a:pt x="110" y="7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1" name="Freeform 56"/>
            <p:cNvSpPr>
              <a:spLocks noChangeAspect="1"/>
            </p:cNvSpPr>
            <p:nvPr/>
          </p:nvSpPr>
          <p:spPr bwMode="auto">
            <a:xfrm>
              <a:off x="5282" y="3047"/>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59"/>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2" name="Freeform 57"/>
            <p:cNvSpPr>
              <a:spLocks noChangeAspect="1"/>
            </p:cNvSpPr>
            <p:nvPr/>
          </p:nvSpPr>
          <p:spPr bwMode="auto">
            <a:xfrm>
              <a:off x="5411" y="2981"/>
              <a:ext cx="33"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60"/>
                  </a:lnTo>
                  <a:lnTo>
                    <a:pt x="110" y="0"/>
                  </a:lnTo>
                  <a:lnTo>
                    <a:pt x="110"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3" name="Line 58"/>
            <p:cNvSpPr>
              <a:spLocks noChangeAspect="1" noChangeShapeType="1"/>
            </p:cNvSpPr>
            <p:nvPr/>
          </p:nvSpPr>
          <p:spPr bwMode="auto">
            <a:xfrm flipH="1">
              <a:off x="4319" y="2951"/>
              <a:ext cx="1204" cy="6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4" name="Freeform 59"/>
            <p:cNvSpPr>
              <a:spLocks noChangeAspect="1"/>
            </p:cNvSpPr>
            <p:nvPr/>
          </p:nvSpPr>
          <p:spPr bwMode="auto">
            <a:xfrm>
              <a:off x="4462" y="3465"/>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grpSp>
      <p:pic>
        <p:nvPicPr>
          <p:cNvPr id="55" name="Picture 2" descr="DSC0018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36096" y="4581128"/>
            <a:ext cx="1502794" cy="125800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06724" y="3096696"/>
            <a:ext cx="1525715" cy="1340416"/>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J:\KUNDPROJEKT\LI - Lastsäkringsinstruktioner\Volvo Lastvagnar - KD satser #1284\Bilder 080307\Container 1.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t="12804"/>
          <a:stretch/>
        </p:blipFill>
        <p:spPr bwMode="auto">
          <a:xfrm>
            <a:off x="5436095" y="3096696"/>
            <a:ext cx="1502795" cy="1340416"/>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59" name="Picture 4" descr="MVC-013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23537" y="1720691"/>
            <a:ext cx="1508903" cy="11322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descr="J:\KUNDPROJEKT\ÖPLK - Övriga Öppna Kurser\Ansvarskurs\2010\Maj 2010\Bilder\IMG_1693.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36096" y="1725736"/>
            <a:ext cx="1502795" cy="1127199"/>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60" name="Picture 4"/>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r="10029"/>
          <a:stretch/>
        </p:blipFill>
        <p:spPr bwMode="auto">
          <a:xfrm>
            <a:off x="7023537" y="4581128"/>
            <a:ext cx="1508902" cy="1258005"/>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8269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sv-SE" sz="3600" dirty="0" smtClean="0"/>
              <a:t>Lastsäkring för Sjötransport</a:t>
            </a:r>
            <a:r>
              <a:rPr lang="sv-SE" dirty="0" smtClean="0"/>
              <a:t/>
            </a:r>
            <a:br>
              <a:rPr lang="sv-SE" dirty="0" smtClean="0"/>
            </a:br>
            <a:r>
              <a:rPr lang="sv-SE" sz="2800" b="1" dirty="0" smtClean="0"/>
              <a:t>Lastbärare</a:t>
            </a:r>
            <a:r>
              <a:rPr lang="sv-SE" sz="2800" b="1" dirty="0" smtClean="0">
                <a:solidFill>
                  <a:schemeClr val="tx2"/>
                </a:solidFill>
              </a:rPr>
              <a:t> – Fordon/Trailers</a:t>
            </a:r>
          </a:p>
        </p:txBody>
      </p:sp>
      <p:sp>
        <p:nvSpPr>
          <p:cNvPr id="2" name="Platshållare för innehåll 1"/>
          <p:cNvSpPr>
            <a:spLocks noGrp="1"/>
          </p:cNvSpPr>
          <p:nvPr>
            <p:ph idx="1"/>
          </p:nvPr>
        </p:nvSpPr>
        <p:spPr>
          <a:xfrm>
            <a:off x="457200" y="1600200"/>
            <a:ext cx="4603993" cy="4525963"/>
          </a:xfrm>
        </p:spPr>
        <p:txBody>
          <a:bodyPr/>
          <a:lstStyle/>
          <a:p>
            <a:pPr marL="0" indent="0">
              <a:buNone/>
            </a:pPr>
            <a:r>
              <a:rPr lang="sv-SE" dirty="0"/>
              <a:t>Fordon och trailers används för transporter på Östersjön, Nordsjön och Medelhavet.</a:t>
            </a:r>
          </a:p>
          <a:p>
            <a:pPr marL="0" indent="0">
              <a:buNone/>
            </a:pPr>
            <a:endParaRPr lang="sv-SE" sz="2400" dirty="0" smtClean="0"/>
          </a:p>
          <a:p>
            <a:pPr marL="0" indent="0">
              <a:buNone/>
              <a:defRPr/>
            </a:pPr>
            <a:r>
              <a:rPr lang="sv-SE" dirty="0"/>
              <a:t>Typer av fordonspåbyggnader:</a:t>
            </a:r>
          </a:p>
          <a:p>
            <a:pPr marL="0" indent="0">
              <a:buNone/>
              <a:defRPr/>
            </a:pPr>
            <a:endParaRPr lang="sv-SE" sz="1000" dirty="0"/>
          </a:p>
          <a:p>
            <a:pPr>
              <a:defRPr/>
            </a:pPr>
            <a:r>
              <a:rPr lang="sv-SE" dirty="0"/>
              <a:t>Öppet flak</a:t>
            </a:r>
          </a:p>
          <a:p>
            <a:pPr>
              <a:defRPr/>
            </a:pPr>
            <a:r>
              <a:rPr lang="sv-SE" dirty="0"/>
              <a:t>Lämfordon</a:t>
            </a:r>
          </a:p>
          <a:p>
            <a:pPr>
              <a:defRPr/>
            </a:pPr>
            <a:r>
              <a:rPr lang="sv-SE" dirty="0"/>
              <a:t>Skåpfordon, med eller utan sidodörrar</a:t>
            </a:r>
          </a:p>
          <a:p>
            <a:pPr>
              <a:defRPr/>
            </a:pPr>
            <a:r>
              <a:rPr lang="sv-SE" dirty="0"/>
              <a:t>Gardinfordon</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999" y="1580848"/>
            <a:ext cx="4137025" cy="408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ruta 11"/>
          <p:cNvSpPr txBox="1">
            <a:spLocks noChangeArrowheads="1"/>
          </p:cNvSpPr>
          <p:nvPr/>
        </p:nvSpPr>
        <p:spPr bwMode="auto">
          <a:xfrm>
            <a:off x="6095061" y="2658761"/>
            <a:ext cx="1262063"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eaLnBrk="1" hangingPunct="1"/>
            <a:r>
              <a:rPr lang="sv-SE" sz="1200" b="1" dirty="0" smtClean="0"/>
              <a:t>Lämfordon</a:t>
            </a:r>
            <a:endParaRPr lang="sv-SE" sz="1200" b="1" dirty="0"/>
          </a:p>
        </p:txBody>
      </p:sp>
      <p:sp>
        <p:nvSpPr>
          <p:cNvPr id="12" name="textruta 13"/>
          <p:cNvSpPr txBox="1">
            <a:spLocks noChangeArrowheads="1"/>
          </p:cNvSpPr>
          <p:nvPr/>
        </p:nvSpPr>
        <p:spPr bwMode="auto">
          <a:xfrm>
            <a:off x="7357124" y="3728736"/>
            <a:ext cx="11112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eaLnBrk="1" hangingPunct="1"/>
            <a:r>
              <a:rPr lang="sv-SE" sz="1200" b="1"/>
              <a:t>Öppet flak</a:t>
            </a:r>
          </a:p>
        </p:txBody>
      </p:sp>
      <p:sp>
        <p:nvSpPr>
          <p:cNvPr id="13" name="textruta 15"/>
          <p:cNvSpPr txBox="1">
            <a:spLocks noChangeArrowheads="1"/>
          </p:cNvSpPr>
          <p:nvPr/>
        </p:nvSpPr>
        <p:spPr bwMode="auto">
          <a:xfrm>
            <a:off x="4556774" y="3762073"/>
            <a:ext cx="1287462"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eaLnBrk="1" hangingPunct="1"/>
            <a:r>
              <a:rPr lang="sv-SE" sz="1200" b="1" dirty="0"/>
              <a:t>Gardinfordon</a:t>
            </a:r>
          </a:p>
        </p:txBody>
      </p:sp>
      <p:sp>
        <p:nvSpPr>
          <p:cNvPr id="14" name="textruta 19"/>
          <p:cNvSpPr txBox="1">
            <a:spLocks noChangeArrowheads="1"/>
          </p:cNvSpPr>
          <p:nvPr/>
        </p:nvSpPr>
        <p:spPr bwMode="auto">
          <a:xfrm>
            <a:off x="6393511" y="5184473"/>
            <a:ext cx="16224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r>
              <a:rPr lang="sv-SE" sz="1200" b="1"/>
              <a:t>Skåpfordon med eller utan sidodörrar</a:t>
            </a:r>
          </a:p>
        </p:txBody>
      </p:sp>
    </p:spTree>
    <p:extLst>
      <p:ext uri="{BB962C8B-B14F-4D97-AF65-F5344CB8AC3E}">
        <p14:creationId xmlns:p14="http://schemas.microsoft.com/office/powerpoint/2010/main" val="4011639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sv-SE" sz="3600" smtClean="0"/>
              <a:t>Lastsäkring för Sjötransport</a:t>
            </a:r>
            <a:r>
              <a:rPr lang="sv-SE" smtClean="0"/>
              <a:t/>
            </a:r>
            <a:br>
              <a:rPr lang="sv-SE" smtClean="0"/>
            </a:br>
            <a:r>
              <a:rPr lang="sv-SE" sz="2800" b="1" smtClean="0"/>
              <a:t>Lastbärare</a:t>
            </a:r>
            <a:r>
              <a:rPr lang="sv-SE" sz="2800" b="1" smtClean="0">
                <a:solidFill>
                  <a:schemeClr val="tx2"/>
                </a:solidFill>
              </a:rPr>
              <a:t> – Fordon/Trailers</a:t>
            </a:r>
          </a:p>
        </p:txBody>
      </p:sp>
      <p:sp>
        <p:nvSpPr>
          <p:cNvPr id="10" name="Platshållare för innehåll 1"/>
          <p:cNvSpPr txBox="1">
            <a:spLocks/>
          </p:cNvSpPr>
          <p:nvPr/>
        </p:nvSpPr>
        <p:spPr>
          <a:xfrm>
            <a:off x="457201" y="1563092"/>
            <a:ext cx="4258816"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762000">
              <a:buNone/>
            </a:pPr>
            <a:r>
              <a:rPr lang="sv-SE" sz="2400" dirty="0"/>
              <a:t>Krav på styrka hos lastbärare </a:t>
            </a:r>
          </a:p>
          <a:p>
            <a:pPr marL="0" indent="0">
              <a:buNone/>
            </a:pPr>
            <a:endParaRPr lang="sv-SE" sz="1100" dirty="0"/>
          </a:p>
          <a:p>
            <a:pPr marL="0" indent="0">
              <a:buNone/>
            </a:pPr>
            <a:r>
              <a:rPr lang="sv-SE" sz="2400" dirty="0"/>
              <a:t>Styrka i sidled enligt europastandard:</a:t>
            </a:r>
          </a:p>
          <a:p>
            <a:pPr marL="0" indent="0">
              <a:buNone/>
            </a:pPr>
            <a:endParaRPr lang="sv-SE" sz="800" dirty="0"/>
          </a:p>
          <a:p>
            <a:pPr>
              <a:buFontTx/>
              <a:buChar char="-"/>
            </a:pPr>
            <a:r>
              <a:rPr lang="sv-SE" sz="2400" dirty="0"/>
              <a:t>EN 12642 L</a:t>
            </a:r>
            <a:endParaRPr lang="en-GB" sz="2400" dirty="0"/>
          </a:p>
          <a:p>
            <a:pPr>
              <a:buFontTx/>
              <a:buChar char="-"/>
            </a:pPr>
            <a:r>
              <a:rPr lang="en-GB" sz="2400" dirty="0"/>
              <a:t>EN 12642 XL</a:t>
            </a:r>
            <a:endParaRPr lang="en-US" sz="24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988" y="1711349"/>
            <a:ext cx="37909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529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sv-SE" sz="3600" smtClean="0"/>
              <a:t>Lastsäkring för Sjötransport</a:t>
            </a:r>
            <a:r>
              <a:rPr lang="sv-SE" smtClean="0"/>
              <a:t/>
            </a:r>
            <a:br>
              <a:rPr lang="sv-SE" smtClean="0"/>
            </a:br>
            <a:r>
              <a:rPr lang="sv-SE" sz="2800" b="1" smtClean="0"/>
              <a:t>Lastbärare</a:t>
            </a:r>
            <a:r>
              <a:rPr lang="sv-SE" sz="2800" b="1" smtClean="0">
                <a:solidFill>
                  <a:schemeClr val="tx2"/>
                </a:solidFill>
              </a:rPr>
              <a:t> – Container</a:t>
            </a:r>
          </a:p>
        </p:txBody>
      </p:sp>
      <p:sp>
        <p:nvSpPr>
          <p:cNvPr id="2" name="Platshållare för innehåll 1"/>
          <p:cNvSpPr>
            <a:spLocks noGrp="1"/>
          </p:cNvSpPr>
          <p:nvPr>
            <p:ph idx="1"/>
          </p:nvPr>
        </p:nvSpPr>
        <p:spPr>
          <a:xfrm>
            <a:off x="457200" y="1600200"/>
            <a:ext cx="4834880" cy="4525963"/>
          </a:xfrm>
        </p:spPr>
        <p:txBody>
          <a:bodyPr/>
          <a:lstStyle/>
          <a:p>
            <a:pPr marL="0" indent="0">
              <a:buNone/>
            </a:pPr>
            <a:r>
              <a:rPr lang="sv-SE" dirty="0" smtClean="0"/>
              <a:t>C</a:t>
            </a:r>
            <a:r>
              <a:rPr lang="sv-SE" sz="2400" dirty="0" smtClean="0"/>
              <a:t>ontainer konstruerade enligt ISO standard </a:t>
            </a:r>
            <a:r>
              <a:rPr lang="sv-SE" dirty="0" smtClean="0"/>
              <a:t>ä</a:t>
            </a:r>
            <a:r>
              <a:rPr lang="sv-SE" sz="2400" dirty="0" smtClean="0"/>
              <a:t>r</a:t>
            </a:r>
          </a:p>
          <a:p>
            <a:pPr marL="266700" indent="-266700">
              <a:buNone/>
            </a:pPr>
            <a:r>
              <a:rPr lang="sv-SE" sz="2000" dirty="0" smtClean="0"/>
              <a:t>+  Så kraftigt konstruerade att de kan förstänga last i alla riktningar</a:t>
            </a:r>
          </a:p>
          <a:p>
            <a:pPr marL="266700" indent="-266700">
              <a:buNone/>
            </a:pPr>
            <a:r>
              <a:rPr lang="sv-SE" sz="2000" dirty="0" smtClean="0"/>
              <a:t>+  Byggda för transporter i obegränsade sjöfartsområden</a:t>
            </a:r>
          </a:p>
          <a:p>
            <a:pPr marL="273050" indent="-273050">
              <a:buNone/>
            </a:pPr>
            <a:r>
              <a:rPr lang="sv-SE" sz="2000" dirty="0" smtClean="0"/>
              <a:t>-   Svåra att lasta EUR-pallar på ett effektivt sätt</a:t>
            </a:r>
            <a:endParaRPr lang="sv-SE" sz="2000" dirty="0"/>
          </a:p>
        </p:txBody>
      </p:sp>
      <p:sp>
        <p:nvSpPr>
          <p:cNvPr id="8" name="textruta 7"/>
          <p:cNvSpPr txBox="1"/>
          <p:nvPr/>
        </p:nvSpPr>
        <p:spPr>
          <a:xfrm>
            <a:off x="5531760" y="3937918"/>
            <a:ext cx="2808312" cy="261610"/>
          </a:xfrm>
          <a:prstGeom prst="rect">
            <a:avLst/>
          </a:prstGeom>
          <a:noFill/>
        </p:spPr>
        <p:txBody>
          <a:bodyPr wrap="square" rtlCol="0">
            <a:spAutoFit/>
          </a:bodyPr>
          <a:lstStyle/>
          <a:p>
            <a:pPr algn="ctr"/>
            <a:r>
              <a:rPr lang="sv-SE" sz="1100" i="1" dirty="0" smtClean="0"/>
              <a:t>Containers</a:t>
            </a:r>
            <a:endParaRPr lang="sv-SE" sz="1100" i="1" dirty="0"/>
          </a:p>
        </p:txBody>
      </p:sp>
      <p:pic>
        <p:nvPicPr>
          <p:cNvPr id="9" name="Picture 2" descr="Fig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0152" y="1700808"/>
            <a:ext cx="2990789" cy="223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container">
            <a:hlinkClick r:id="rId4" action="ppaction://hlinkpres?slideindex=1&amp;slidetitle="/>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82148" y="4293096"/>
            <a:ext cx="2815680" cy="1742575"/>
          </a:xfrm>
          <a:prstGeom prst="rect">
            <a:avLst/>
          </a:prstGeom>
          <a:solidFill>
            <a:srgbClr val="FFCC00"/>
          </a:solidFill>
          <a:ln>
            <a:noFill/>
          </a:ln>
          <a:extLst>
            <a:ext uri="{91240B29-F687-4F45-9708-019B960494DF}">
              <a14:hiddenLine xmlns:a14="http://schemas.microsoft.com/office/drawing/2010/main" w="25400">
                <a:solidFill>
                  <a:schemeClr val="accent2"/>
                </a:solidFill>
                <a:miter lim="800000"/>
                <a:headEnd/>
                <a:tailEnd/>
              </a14:hiddenLine>
            </a:ext>
          </a:extLst>
        </p:spPr>
      </p:pic>
    </p:spTree>
    <p:extLst>
      <p:ext uri="{BB962C8B-B14F-4D97-AF65-F5344CB8AC3E}">
        <p14:creationId xmlns:p14="http://schemas.microsoft.com/office/powerpoint/2010/main" val="36197221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aring-template">
  <a:themeElements>
    <a:clrScheme name="Mukautettu 1">
      <a:dk1>
        <a:sysClr val="windowText" lastClr="000000"/>
      </a:dk1>
      <a:lt1>
        <a:srgbClr val="FFFFFF"/>
      </a:lt1>
      <a:dk2>
        <a:srgbClr val="63B2DF"/>
      </a:dk2>
      <a:lt2>
        <a:srgbClr val="EBDDC3"/>
      </a:lt2>
      <a:accent1>
        <a:srgbClr val="002060"/>
      </a:accent1>
      <a:accent2>
        <a:srgbClr val="DD8047"/>
      </a:accent2>
      <a:accent3>
        <a:srgbClr val="A5AB81"/>
      </a:accent3>
      <a:accent4>
        <a:srgbClr val="D8B25C"/>
      </a:accent4>
      <a:accent5>
        <a:srgbClr val="7BA79D"/>
      </a:accent5>
      <a:accent6>
        <a:srgbClr val="968C8C"/>
      </a:accent6>
      <a:hlink>
        <a:srgbClr val="0042C7"/>
      </a:hlink>
      <a:folHlink>
        <a:srgbClr val="704404"/>
      </a:folHlink>
    </a:clrScheme>
    <a:fontScheme name="Office, klassinen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rkkaus">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Caring-template</Template>
  <TotalTime>4825</TotalTime>
  <Words>4169</Words>
  <Application>Microsoft Office PowerPoint</Application>
  <PresentationFormat>On-screen Show (4:3)</PresentationFormat>
  <Paragraphs>930</Paragraphs>
  <Slides>33</Slides>
  <Notes>33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9" baseType="lpstr">
      <vt:lpstr>Arial</vt:lpstr>
      <vt:lpstr>Calibri</vt:lpstr>
      <vt:lpstr>Symbol</vt:lpstr>
      <vt:lpstr>Times New Roman</vt:lpstr>
      <vt:lpstr>Caring-template</vt:lpstr>
      <vt:lpstr>Photo Editor-foto</vt:lpstr>
      <vt:lpstr>Lastsäkring för att förebygga lastskador på väg, sjö, järnväg och i luften</vt:lpstr>
      <vt:lpstr>Lastsäkring för Sjötransport Allmänt</vt:lpstr>
      <vt:lpstr>Lastsäkring för Sjötransport Typiska faktorer för Sjötransport</vt:lpstr>
      <vt:lpstr>Lastsäkring för Sjötransport Konsekvenser av bristfällig lastsäkring</vt:lpstr>
      <vt:lpstr>Lastsäkring för Sjötransport Konsekvenser av bristfällig lastsäkring</vt:lpstr>
      <vt:lpstr>Lastsäkring för Sjötransport Olika typer av lastbärare</vt:lpstr>
      <vt:lpstr>Lastsäkring för Sjötransport Lastbärare – Fordon/Trailers</vt:lpstr>
      <vt:lpstr>Lastsäkring för Sjötransport Lastbärare – Fordon/Trailers</vt:lpstr>
      <vt:lpstr>Lastsäkring för Sjötransport Lastbärare – Container</vt:lpstr>
      <vt:lpstr>Lastsäkring för Sjötransport Lastbärare – Container</vt:lpstr>
      <vt:lpstr>Lastsäkring för Sjötransport Lastbärare – Öppet containerflak</vt:lpstr>
      <vt:lpstr>Lastsäkring för Sjötransport Ansvar</vt:lpstr>
      <vt:lpstr>Lastsäkring för Sjötransport Ansvar – Farligt gods</vt:lpstr>
      <vt:lpstr>Lastsäkring för Sjötransport Ansvar – Farligt gods</vt:lpstr>
      <vt:lpstr>Lastsäkring för Sjötransport Regler och Standarder</vt:lpstr>
      <vt:lpstr>Lastsäkring för Sjötransport Regler och Standarder</vt:lpstr>
      <vt:lpstr>Lastsäkring för Sjötransport Hantering i hamnterminal</vt:lpstr>
      <vt:lpstr>Lastsäkring för Sjötransport Påkänningar</vt:lpstr>
      <vt:lpstr>Lastsäkring för Sjötransport Påkänningskrafter</vt:lpstr>
      <vt:lpstr>Lastsäkring för Sjötransport Lastsäkring i lastbärare  – Lastsäkringsmetoder</vt:lpstr>
      <vt:lpstr>Lastsäkring för Sjötransport Lastsäkring i olika riktningar – Förstängning i längdled</vt:lpstr>
      <vt:lpstr>Lastsäkring för Sjötransport Säkring i olika riktningar – Förstängning i längdled</vt:lpstr>
      <vt:lpstr>Lastsäkring för Sjötransport Säkring i olika riktningar – Surrning i längdled </vt:lpstr>
      <vt:lpstr>Lastsäkring för Sjötransport Säkring i olika riktningar – Förstängning i sidled</vt:lpstr>
      <vt:lpstr>Lastsäkring för Sjötransport Säkring i olika riktningar – Förstängning i sidled</vt:lpstr>
      <vt:lpstr>Lastsäkring för Sjötransport Säkring i olika riktningar – Luftkuddar i sidled</vt:lpstr>
      <vt:lpstr>Lastsäkring för Sjötransport Säkring i olika riktningar – Surrning i sidled</vt:lpstr>
      <vt:lpstr>Lastsäkring för Sjötransport Säkring i olika riktningar – Sista lastsektionen</vt:lpstr>
      <vt:lpstr>Lastsäkring för Sjötransport Säkring i olika riktningar – Sista lastsektionen</vt:lpstr>
      <vt:lpstr>Lastsäkring för Sjötransport Fördelning av lasten</vt:lpstr>
      <vt:lpstr>Lastsäkring för Sjötransport Lastsäkring av stålprodukter</vt:lpstr>
      <vt:lpstr>Lastsäkring för Sjötransport Lastsäkring av sågat virke och rundvirke </vt:lpstr>
      <vt:lpstr>Lastsäkring för Sjötransport Lastsäkring av pappersprodukter</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Cargo securing to prevent cargo damages on road, sea, rail and air</dc:title>
  <dc:creator>Nils</dc:creator>
  <cp:lastModifiedBy>Lähdevaara Hannu</cp:lastModifiedBy>
  <cp:revision>159</cp:revision>
  <cp:lastPrinted>2013-07-05T08:31:45Z</cp:lastPrinted>
  <dcterms:created xsi:type="dcterms:W3CDTF">2012-06-11T05:27:46Z</dcterms:created>
  <dcterms:modified xsi:type="dcterms:W3CDTF">2013-12-20T10:54:21Z</dcterms:modified>
</cp:coreProperties>
</file>