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88" r:id="rId2"/>
    <p:sldId id="376" r:id="rId3"/>
    <p:sldId id="347" r:id="rId4"/>
    <p:sldId id="373" r:id="rId5"/>
    <p:sldId id="357" r:id="rId6"/>
    <p:sldId id="377" r:id="rId7"/>
    <p:sldId id="378" r:id="rId8"/>
    <p:sldId id="375" r:id="rId9"/>
    <p:sldId id="346" r:id="rId10"/>
    <p:sldId id="350" r:id="rId11"/>
    <p:sldId id="268" r:id="rId12"/>
    <p:sldId id="269" r:id="rId13"/>
    <p:sldId id="351" r:id="rId14"/>
    <p:sldId id="352" r:id="rId15"/>
    <p:sldId id="355" r:id="rId16"/>
    <p:sldId id="365" r:id="rId17"/>
    <p:sldId id="356" r:id="rId18"/>
    <p:sldId id="374" r:id="rId19"/>
    <p:sldId id="354" r:id="rId20"/>
    <p:sldId id="292" r:id="rId21"/>
    <p:sldId id="300" r:id="rId22"/>
    <p:sldId id="366" r:id="rId23"/>
    <p:sldId id="353" r:id="rId24"/>
    <p:sldId id="360" r:id="rId25"/>
    <p:sldId id="372" r:id="rId26"/>
    <p:sldId id="380" r:id="rId27"/>
    <p:sldId id="359" r:id="rId28"/>
    <p:sldId id="363" r:id="rId29"/>
    <p:sldId id="379" r:id="rId30"/>
    <p:sldId id="256" r:id="rId31"/>
    <p:sldId id="278" r:id="rId32"/>
    <p:sldId id="259" r:id="rId33"/>
    <p:sldId id="261" r:id="rId34"/>
    <p:sldId id="262" r:id="rId35"/>
    <p:sldId id="275" r:id="rId36"/>
    <p:sldId id="370" r:id="rId37"/>
    <p:sldId id="271" r:id="rId38"/>
    <p:sldId id="260" r:id="rId39"/>
    <p:sldId id="279" r:id="rId40"/>
    <p:sldId id="371" r:id="rId41"/>
    <p:sldId id="297" r:id="rId42"/>
    <p:sldId id="293" r:id="rId43"/>
    <p:sldId id="303" r:id="rId44"/>
    <p:sldId id="304" r:id="rId45"/>
    <p:sldId id="305" r:id="rId46"/>
    <p:sldId id="301" r:id="rId47"/>
    <p:sldId id="291" r:id="rId48"/>
  </p:sldIdLst>
  <p:sldSz cx="9144000" cy="6858000" type="screen4x3"/>
  <p:notesSz cx="7315200" cy="96012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9">
          <p15:clr>
            <a:srgbClr val="A4A3A4"/>
          </p15:clr>
        </p15:guide>
        <p15:guide id="2" orient="horz" pos="147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3756">
          <p15:clr>
            <a:srgbClr val="A4A3A4"/>
          </p15:clr>
        </p15:guide>
        <p15:guide id="5" pos="339">
          <p15:clr>
            <a:srgbClr val="A4A3A4"/>
          </p15:clr>
        </p15:guide>
        <p15:guide id="6" pos="56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C35"/>
    <a:srgbClr val="000000"/>
    <a:srgbClr val="FFFFFF"/>
    <a:srgbClr val="34B233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7" autoAdjust="0"/>
    <p:restoredTop sz="91609" autoAdjust="0"/>
  </p:normalViewPr>
  <p:slideViewPr>
    <p:cSldViewPr snapToGrid="0" showGuides="1">
      <p:cViewPr>
        <p:scale>
          <a:sx n="75" d="100"/>
          <a:sy n="75" d="100"/>
        </p:scale>
        <p:origin x="804" y="424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3912" y="-78"/>
      </p:cViewPr>
      <p:guideLst>
        <p:guide orient="horz" pos="3024"/>
        <p:guide pos="23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AFBB1F-B3BF-4446-AD21-28FBE9583A54}" type="doc">
      <dgm:prSet loTypeId="urn:microsoft.com/office/officeart/2005/8/layout/arrow6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GB"/>
        </a:p>
      </dgm:t>
    </dgm:pt>
    <dgm:pt modelId="{FFC023BA-9CC6-43AC-AD9F-CA6CF6C002EE}">
      <dgm:prSet phldrT="[Text]" custT="1"/>
      <dgm:spPr/>
      <dgm:t>
        <a:bodyPr/>
        <a:lstStyle/>
        <a:p>
          <a:r>
            <a:rPr lang="en-GB" sz="1800" b="1" dirty="0"/>
            <a:t>Teacher–centred</a:t>
          </a:r>
        </a:p>
      </dgm:t>
    </dgm:pt>
    <dgm:pt modelId="{E138881D-E587-43ED-935F-84235B78484D}" type="parTrans" cxnId="{9E277347-D594-48FB-A999-0298686FD8B4}">
      <dgm:prSet/>
      <dgm:spPr/>
      <dgm:t>
        <a:bodyPr/>
        <a:lstStyle/>
        <a:p>
          <a:endParaRPr lang="en-GB"/>
        </a:p>
      </dgm:t>
    </dgm:pt>
    <dgm:pt modelId="{A103E4C4-42F0-44B5-9BEF-BB9C4E4E643F}" type="sibTrans" cxnId="{9E277347-D594-48FB-A999-0298686FD8B4}">
      <dgm:prSet/>
      <dgm:spPr/>
      <dgm:t>
        <a:bodyPr/>
        <a:lstStyle/>
        <a:p>
          <a:endParaRPr lang="en-GB"/>
        </a:p>
      </dgm:t>
    </dgm:pt>
    <dgm:pt modelId="{EB1EA4EC-D7E0-4B64-B3A8-E5C0D4DAE648}">
      <dgm:prSet phldrT="[Text]" custT="1"/>
      <dgm:spPr/>
      <dgm:t>
        <a:bodyPr/>
        <a:lstStyle/>
        <a:p>
          <a:r>
            <a:rPr lang="en-GB" sz="1800" b="1" dirty="0"/>
            <a:t>Learner-centred</a:t>
          </a:r>
        </a:p>
      </dgm:t>
    </dgm:pt>
    <dgm:pt modelId="{8A1701F7-BD0B-437D-8BE9-35BC05544449}" type="parTrans" cxnId="{E782C1B4-A21C-4936-91F2-944740AA5F4A}">
      <dgm:prSet/>
      <dgm:spPr/>
      <dgm:t>
        <a:bodyPr/>
        <a:lstStyle/>
        <a:p>
          <a:endParaRPr lang="en-GB"/>
        </a:p>
      </dgm:t>
    </dgm:pt>
    <dgm:pt modelId="{FB915DA8-4F6A-4E04-8ED0-F24FCB4DB987}" type="sibTrans" cxnId="{E782C1B4-A21C-4936-91F2-944740AA5F4A}">
      <dgm:prSet/>
      <dgm:spPr/>
      <dgm:t>
        <a:bodyPr/>
        <a:lstStyle/>
        <a:p>
          <a:endParaRPr lang="en-GB"/>
        </a:p>
      </dgm:t>
    </dgm:pt>
    <dgm:pt modelId="{9D585DED-89A5-49EC-888C-FCAD078D1F54}">
      <dgm:prSet phldrT="[Text]" custT="1"/>
      <dgm:spPr/>
      <dgm:t>
        <a:bodyPr/>
        <a:lstStyle/>
        <a:p>
          <a:r>
            <a:rPr lang="en-GB" sz="1600" dirty="0"/>
            <a:t>Teacher determines content and process thesis</a:t>
          </a:r>
        </a:p>
      </dgm:t>
    </dgm:pt>
    <dgm:pt modelId="{6342ED08-F18F-4D11-B2C7-10515357EC0C}" type="parTrans" cxnId="{D2CB8F5F-7FA8-4E57-BAC2-B350C9B493D9}">
      <dgm:prSet/>
      <dgm:spPr/>
      <dgm:t>
        <a:bodyPr/>
        <a:lstStyle/>
        <a:p>
          <a:endParaRPr lang="en-GB"/>
        </a:p>
      </dgm:t>
    </dgm:pt>
    <dgm:pt modelId="{C0BAF787-6089-4C06-AF7D-52275A4764F6}" type="sibTrans" cxnId="{D2CB8F5F-7FA8-4E57-BAC2-B350C9B493D9}">
      <dgm:prSet/>
      <dgm:spPr/>
      <dgm:t>
        <a:bodyPr/>
        <a:lstStyle/>
        <a:p>
          <a:endParaRPr lang="en-GB"/>
        </a:p>
      </dgm:t>
    </dgm:pt>
    <dgm:pt modelId="{6F81B14A-CF58-488F-9194-B1C18588263A}">
      <dgm:prSet phldrT="[Text]" custT="1"/>
      <dgm:spPr/>
      <dgm:t>
        <a:bodyPr/>
        <a:lstStyle/>
        <a:p>
          <a:r>
            <a:rPr lang="en-GB" sz="1600" dirty="0"/>
            <a:t>Student is passive and carries out the work</a:t>
          </a:r>
        </a:p>
      </dgm:t>
    </dgm:pt>
    <dgm:pt modelId="{BB4106A1-AF90-492E-B8C5-65E25C251CB5}" type="parTrans" cxnId="{506B0608-75AE-45B5-B7A2-2456F130040C}">
      <dgm:prSet/>
      <dgm:spPr/>
      <dgm:t>
        <a:bodyPr/>
        <a:lstStyle/>
        <a:p>
          <a:endParaRPr lang="en-GB"/>
        </a:p>
      </dgm:t>
    </dgm:pt>
    <dgm:pt modelId="{9F007C54-B755-45E6-81E8-1185B5A1DF5E}" type="sibTrans" cxnId="{506B0608-75AE-45B5-B7A2-2456F130040C}">
      <dgm:prSet/>
      <dgm:spPr/>
      <dgm:t>
        <a:bodyPr/>
        <a:lstStyle/>
        <a:p>
          <a:endParaRPr lang="en-GB"/>
        </a:p>
      </dgm:t>
    </dgm:pt>
    <dgm:pt modelId="{A2962225-549B-46B2-BA6C-1EB5ACF0A990}">
      <dgm:prSet phldrT="[Text]" custT="1"/>
      <dgm:spPr/>
      <dgm:t>
        <a:bodyPr/>
        <a:lstStyle/>
        <a:p>
          <a:r>
            <a:rPr lang="en-GB" sz="1600" dirty="0"/>
            <a:t>Teacher is facilitator and co-learner</a:t>
          </a:r>
        </a:p>
      </dgm:t>
    </dgm:pt>
    <dgm:pt modelId="{381354AC-CAD5-43FB-B5FA-8E6A971FDE95}" type="parTrans" cxnId="{B88B921D-B060-4735-A10D-99F9EEE371EE}">
      <dgm:prSet/>
      <dgm:spPr/>
      <dgm:t>
        <a:bodyPr/>
        <a:lstStyle/>
        <a:p>
          <a:endParaRPr lang="en-GB"/>
        </a:p>
      </dgm:t>
    </dgm:pt>
    <dgm:pt modelId="{D65E43F4-4EEE-40AE-8602-9FF31AA2BF83}" type="sibTrans" cxnId="{B88B921D-B060-4735-A10D-99F9EEE371EE}">
      <dgm:prSet/>
      <dgm:spPr/>
      <dgm:t>
        <a:bodyPr/>
        <a:lstStyle/>
        <a:p>
          <a:endParaRPr lang="en-GB"/>
        </a:p>
      </dgm:t>
    </dgm:pt>
    <dgm:pt modelId="{71A68B39-8291-4CDF-8DD8-FE0B33690A2A}">
      <dgm:prSet phldrT="[Text]" custT="1"/>
      <dgm:spPr/>
      <dgm:t>
        <a:bodyPr/>
        <a:lstStyle/>
        <a:p>
          <a:r>
            <a:rPr lang="en-GB" sz="1600" dirty="0"/>
            <a:t>Student takes lead in determining thesis project</a:t>
          </a:r>
        </a:p>
      </dgm:t>
    </dgm:pt>
    <dgm:pt modelId="{1D3CBEEE-ACC7-4D18-BF4F-2058236FF88D}" type="parTrans" cxnId="{9B3075FE-59E9-4D10-BFA3-4E165244D20F}">
      <dgm:prSet/>
      <dgm:spPr/>
      <dgm:t>
        <a:bodyPr/>
        <a:lstStyle/>
        <a:p>
          <a:endParaRPr lang="en-US"/>
        </a:p>
      </dgm:t>
    </dgm:pt>
    <dgm:pt modelId="{73E26C45-9F0F-4C10-A1BC-A84B30C29611}" type="sibTrans" cxnId="{9B3075FE-59E9-4D10-BFA3-4E165244D20F}">
      <dgm:prSet/>
      <dgm:spPr/>
      <dgm:t>
        <a:bodyPr/>
        <a:lstStyle/>
        <a:p>
          <a:endParaRPr lang="en-US"/>
        </a:p>
      </dgm:t>
    </dgm:pt>
    <dgm:pt modelId="{81A0A026-8539-4C5C-82D5-1ADE74887EF1}">
      <dgm:prSet phldrT="[Text]" custT="1"/>
      <dgm:spPr/>
      <dgm:t>
        <a:bodyPr/>
        <a:lstStyle/>
        <a:p>
          <a:r>
            <a:rPr lang="en-GB" sz="1600" dirty="0"/>
            <a:t>Responsibility for progress lies (mainly) with student</a:t>
          </a:r>
        </a:p>
      </dgm:t>
    </dgm:pt>
    <dgm:pt modelId="{7A1FB065-EFFE-4BB2-969B-B2A7F9E17777}" type="parTrans" cxnId="{68410721-FB5E-4D93-9009-ECAFF16D606E}">
      <dgm:prSet/>
      <dgm:spPr/>
      <dgm:t>
        <a:bodyPr/>
        <a:lstStyle/>
        <a:p>
          <a:endParaRPr lang="en-US"/>
        </a:p>
      </dgm:t>
    </dgm:pt>
    <dgm:pt modelId="{9BBC4EA7-59DF-42D6-B7F4-8F5364CB52EA}" type="sibTrans" cxnId="{68410721-FB5E-4D93-9009-ECAFF16D606E}">
      <dgm:prSet/>
      <dgm:spPr/>
      <dgm:t>
        <a:bodyPr/>
        <a:lstStyle/>
        <a:p>
          <a:endParaRPr lang="en-US"/>
        </a:p>
      </dgm:t>
    </dgm:pt>
    <dgm:pt modelId="{C46319E8-1C58-4361-B3DD-C7DB30CD3780}" type="pres">
      <dgm:prSet presAssocID="{18AFBB1F-B3BF-4446-AD21-28FBE9583A54}" presName="compositeShape" presStyleCnt="0">
        <dgm:presLayoutVars>
          <dgm:chMax val="2"/>
          <dgm:dir/>
          <dgm:resizeHandles val="exact"/>
        </dgm:presLayoutVars>
      </dgm:prSet>
      <dgm:spPr/>
    </dgm:pt>
    <dgm:pt modelId="{549ED898-EBB4-42DC-B32B-D2670C8E8BAE}" type="pres">
      <dgm:prSet presAssocID="{18AFBB1F-B3BF-4446-AD21-28FBE9583A54}" presName="ribbon" presStyleLbl="node1" presStyleIdx="0" presStyleCnt="1" custScaleY="122927"/>
      <dgm:spPr>
        <a:solidFill>
          <a:srgbClr val="009999"/>
        </a:solidFill>
      </dgm:spPr>
    </dgm:pt>
    <dgm:pt modelId="{900D324E-0D1D-4BDD-B3AB-3E7EC01AC7CF}" type="pres">
      <dgm:prSet presAssocID="{18AFBB1F-B3BF-4446-AD21-28FBE9583A54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F276E25E-8C04-46A1-956B-C8E1D77B91C6}" type="pres">
      <dgm:prSet presAssocID="{18AFBB1F-B3BF-4446-AD21-28FBE9583A54}" presName="rightArrowText" presStyleLbl="node1" presStyleIdx="0" presStyleCnt="1" custScaleX="116750" custLinFactNeighborX="3688">
        <dgm:presLayoutVars>
          <dgm:chMax val="0"/>
          <dgm:bulletEnabled val="1"/>
        </dgm:presLayoutVars>
      </dgm:prSet>
      <dgm:spPr/>
    </dgm:pt>
  </dgm:ptLst>
  <dgm:cxnLst>
    <dgm:cxn modelId="{506B0608-75AE-45B5-B7A2-2456F130040C}" srcId="{FFC023BA-9CC6-43AC-AD9F-CA6CF6C002EE}" destId="{6F81B14A-CF58-488F-9194-B1C18588263A}" srcOrd="1" destOrd="0" parTransId="{BB4106A1-AF90-492E-B8C5-65E25C251CB5}" sibTransId="{9F007C54-B755-45E6-81E8-1185B5A1DF5E}"/>
    <dgm:cxn modelId="{B88B921D-B060-4735-A10D-99F9EEE371EE}" srcId="{EB1EA4EC-D7E0-4B64-B3A8-E5C0D4DAE648}" destId="{A2962225-549B-46B2-BA6C-1EB5ACF0A990}" srcOrd="2" destOrd="0" parTransId="{381354AC-CAD5-43FB-B5FA-8E6A971FDE95}" sibTransId="{D65E43F4-4EEE-40AE-8602-9FF31AA2BF83}"/>
    <dgm:cxn modelId="{68410721-FB5E-4D93-9009-ECAFF16D606E}" srcId="{EB1EA4EC-D7E0-4B64-B3A8-E5C0D4DAE648}" destId="{81A0A026-8539-4C5C-82D5-1ADE74887EF1}" srcOrd="1" destOrd="0" parTransId="{7A1FB065-EFFE-4BB2-969B-B2A7F9E17777}" sibTransId="{9BBC4EA7-59DF-42D6-B7F4-8F5364CB52EA}"/>
    <dgm:cxn modelId="{18692C3F-8C38-473B-995C-EFA56520B19D}" type="presOf" srcId="{EB1EA4EC-D7E0-4B64-B3A8-E5C0D4DAE648}" destId="{F276E25E-8C04-46A1-956B-C8E1D77B91C6}" srcOrd="0" destOrd="0" presId="urn:microsoft.com/office/officeart/2005/8/layout/arrow6"/>
    <dgm:cxn modelId="{D2CB8F5F-7FA8-4E57-BAC2-B350C9B493D9}" srcId="{FFC023BA-9CC6-43AC-AD9F-CA6CF6C002EE}" destId="{9D585DED-89A5-49EC-888C-FCAD078D1F54}" srcOrd="0" destOrd="0" parTransId="{6342ED08-F18F-4D11-B2C7-10515357EC0C}" sibTransId="{C0BAF787-6089-4C06-AF7D-52275A4764F6}"/>
    <dgm:cxn modelId="{9E277347-D594-48FB-A999-0298686FD8B4}" srcId="{18AFBB1F-B3BF-4446-AD21-28FBE9583A54}" destId="{FFC023BA-9CC6-43AC-AD9F-CA6CF6C002EE}" srcOrd="0" destOrd="0" parTransId="{E138881D-E587-43ED-935F-84235B78484D}" sibTransId="{A103E4C4-42F0-44B5-9BEF-BB9C4E4E643F}"/>
    <dgm:cxn modelId="{1C6CE34C-D9B8-4F87-A28A-131D51808960}" type="presOf" srcId="{6F81B14A-CF58-488F-9194-B1C18588263A}" destId="{900D324E-0D1D-4BDD-B3AB-3E7EC01AC7CF}" srcOrd="0" destOrd="2" presId="urn:microsoft.com/office/officeart/2005/8/layout/arrow6"/>
    <dgm:cxn modelId="{50C89A76-D8F2-430C-9BF0-1B49666FF398}" type="presOf" srcId="{A2962225-549B-46B2-BA6C-1EB5ACF0A990}" destId="{F276E25E-8C04-46A1-956B-C8E1D77B91C6}" srcOrd="0" destOrd="3" presId="urn:microsoft.com/office/officeart/2005/8/layout/arrow6"/>
    <dgm:cxn modelId="{5EDC3077-B549-4F8A-8FD6-984F130D9EB1}" type="presOf" srcId="{18AFBB1F-B3BF-4446-AD21-28FBE9583A54}" destId="{C46319E8-1C58-4361-B3DD-C7DB30CD3780}" srcOrd="0" destOrd="0" presId="urn:microsoft.com/office/officeart/2005/8/layout/arrow6"/>
    <dgm:cxn modelId="{8CAEAA87-41D7-40A6-9A5F-DF5467B8C413}" type="presOf" srcId="{FFC023BA-9CC6-43AC-AD9F-CA6CF6C002EE}" destId="{900D324E-0D1D-4BDD-B3AB-3E7EC01AC7CF}" srcOrd="0" destOrd="0" presId="urn:microsoft.com/office/officeart/2005/8/layout/arrow6"/>
    <dgm:cxn modelId="{03437F8E-76A2-4C2A-879B-ECA3DE174CF2}" type="presOf" srcId="{9D585DED-89A5-49EC-888C-FCAD078D1F54}" destId="{900D324E-0D1D-4BDD-B3AB-3E7EC01AC7CF}" srcOrd="0" destOrd="1" presId="urn:microsoft.com/office/officeart/2005/8/layout/arrow6"/>
    <dgm:cxn modelId="{3B6B73A3-6A73-4D70-A53F-7EC11DA418E4}" type="presOf" srcId="{71A68B39-8291-4CDF-8DD8-FE0B33690A2A}" destId="{F276E25E-8C04-46A1-956B-C8E1D77B91C6}" srcOrd="0" destOrd="1" presId="urn:microsoft.com/office/officeart/2005/8/layout/arrow6"/>
    <dgm:cxn modelId="{E782C1B4-A21C-4936-91F2-944740AA5F4A}" srcId="{18AFBB1F-B3BF-4446-AD21-28FBE9583A54}" destId="{EB1EA4EC-D7E0-4B64-B3A8-E5C0D4DAE648}" srcOrd="1" destOrd="0" parTransId="{8A1701F7-BD0B-437D-8BE9-35BC05544449}" sibTransId="{FB915DA8-4F6A-4E04-8ED0-F24FCB4DB987}"/>
    <dgm:cxn modelId="{D0CCAFDE-7CD1-4DFB-B3B1-5E3EA3077FFB}" type="presOf" srcId="{81A0A026-8539-4C5C-82D5-1ADE74887EF1}" destId="{F276E25E-8C04-46A1-956B-C8E1D77B91C6}" srcOrd="0" destOrd="2" presId="urn:microsoft.com/office/officeart/2005/8/layout/arrow6"/>
    <dgm:cxn modelId="{9B3075FE-59E9-4D10-BFA3-4E165244D20F}" srcId="{EB1EA4EC-D7E0-4B64-B3A8-E5C0D4DAE648}" destId="{71A68B39-8291-4CDF-8DD8-FE0B33690A2A}" srcOrd="0" destOrd="0" parTransId="{1D3CBEEE-ACC7-4D18-BF4F-2058236FF88D}" sibTransId="{73E26C45-9F0F-4C10-A1BC-A84B30C29611}"/>
    <dgm:cxn modelId="{32D34088-BA86-45A9-863A-4E2D5B8BC70C}" type="presParOf" srcId="{C46319E8-1C58-4361-B3DD-C7DB30CD3780}" destId="{549ED898-EBB4-42DC-B32B-D2670C8E8BAE}" srcOrd="0" destOrd="0" presId="urn:microsoft.com/office/officeart/2005/8/layout/arrow6"/>
    <dgm:cxn modelId="{F4EDE0E5-A6B7-4747-B22A-BBDB89656FEB}" type="presParOf" srcId="{C46319E8-1C58-4361-B3DD-C7DB30CD3780}" destId="{900D324E-0D1D-4BDD-B3AB-3E7EC01AC7CF}" srcOrd="1" destOrd="0" presId="urn:microsoft.com/office/officeart/2005/8/layout/arrow6"/>
    <dgm:cxn modelId="{B0E58702-4BF6-4EE5-884B-7AA5486F0CC9}" type="presParOf" srcId="{C46319E8-1C58-4361-B3DD-C7DB30CD3780}" destId="{F276E25E-8C04-46A1-956B-C8E1D77B91C6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ED898-EBB4-42DC-B32B-D2670C8E8BAE}">
      <dsp:nvSpPr>
        <dsp:cNvPr id="0" name=""/>
        <dsp:cNvSpPr/>
      </dsp:nvSpPr>
      <dsp:spPr>
        <a:xfrm>
          <a:off x="0" y="346835"/>
          <a:ext cx="8765627" cy="4310128"/>
        </a:xfrm>
        <a:prstGeom prst="leftRightRibbon">
          <a:avLst/>
        </a:prstGeom>
        <a:solidFill>
          <a:srgbClr val="0099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0D324E-0D1D-4BDD-B3AB-3E7EC01AC7CF}">
      <dsp:nvSpPr>
        <dsp:cNvPr id="0" name=""/>
        <dsp:cNvSpPr/>
      </dsp:nvSpPr>
      <dsp:spPr>
        <a:xfrm>
          <a:off x="1051875" y="1362368"/>
          <a:ext cx="2892656" cy="17180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Teacher–centred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Teacher determines content and process thesis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Student is passive and carries out the work</a:t>
          </a:r>
        </a:p>
      </dsp:txBody>
      <dsp:txXfrm>
        <a:off x="1051875" y="1362368"/>
        <a:ext cx="2892656" cy="1718062"/>
      </dsp:txXfrm>
    </dsp:sp>
    <dsp:sp modelId="{F276E25E-8C04-46A1-956B-C8E1D77B91C6}">
      <dsp:nvSpPr>
        <dsp:cNvPr id="0" name=""/>
        <dsp:cNvSpPr/>
      </dsp:nvSpPr>
      <dsp:spPr>
        <a:xfrm>
          <a:off x="4222583" y="1923368"/>
          <a:ext cx="3991209" cy="171806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Learner-centred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Student takes lead in determining thesis project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Responsibility for progress lies (mainly) with student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 dirty="0"/>
            <a:t>Teacher is facilitator and co-learner</a:t>
          </a:r>
        </a:p>
      </dsp:txBody>
      <dsp:txXfrm>
        <a:off x="4222583" y="1923368"/>
        <a:ext cx="3991209" cy="1718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4DF25-D54D-4FBB-8961-C2273B1A8410}" type="datetimeFigureOut">
              <a:rPr lang="en-GB" smtClean="0"/>
              <a:t>10/07/2018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3AF97-0B70-4234-BBC6-9E0139C888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455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28E5E-1D4B-4CB6-A7C8-C75226355914}" type="datetimeFigureOut">
              <a:rPr lang="en-GB" smtClean="0"/>
              <a:t>10/07/2018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4EDFB-66E1-45F1-8ED1-C364A50BAE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806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54EDFB-66E1-45F1-8ED1-C364A50BAEB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912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955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50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40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5421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648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607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988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rtl="0">
              <a:lnSpc>
                <a:spcPct val="115000"/>
              </a:lnSpc>
              <a:spcAft>
                <a:spcPts val="0"/>
              </a:spcAft>
              <a:buFont typeface="+mj-lt"/>
              <a:buNone/>
            </a:pPr>
            <a:endParaRPr lang="en-GB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D45D2F-C69D-4D90-B22B-9B2DC58DBD55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073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642" y="230188"/>
            <a:ext cx="8442796" cy="840125"/>
          </a:xfrm>
        </p:spPr>
        <p:txBody>
          <a:bodyPr/>
          <a:lstStyle>
            <a:lvl1pPr>
              <a:defRPr b="1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625600"/>
            <a:ext cx="8521188" cy="429924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642" y="230188"/>
            <a:ext cx="8442796" cy="840125"/>
          </a:xfrm>
        </p:spPr>
        <p:txBody>
          <a:bodyPr/>
          <a:lstStyle>
            <a:lvl1pPr algn="l" rtl="0" fontAlgn="base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lang="en-GB" sz="3000" b="1" kern="1200" dirty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+mj-ea"/>
                <a:cs typeface="+mj-cs"/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buClr>
                <a:schemeClr val="bg2"/>
              </a:buClr>
              <a:defRPr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endParaRPr lang="en-GB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6578600" y="6337299"/>
            <a:ext cx="2209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AU" sz="1400" dirty="0">
                <a:latin typeface="Verdana" pitchFamily="34" charset="0"/>
              </a:rPr>
              <a:t>mattijs.smits@wur.nl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</p:sldLayoutIdLst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jpeg"/><Relationship Id="rId7" Type="http://schemas.openxmlformats.org/officeDocument/2006/relationships/hyperlink" Target="mailto:hansje.eppink@wur.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omid.noroozi@wur.nl" TargetMode="External"/><Relationship Id="rId5" Type="http://schemas.openxmlformats.org/officeDocument/2006/relationships/hyperlink" Target="mailto:Mattijs.smits@wur.nl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nl/url?sa=i&amp;rct=j&amp;q=&amp;esrc=s&amp;source=images&amp;cd=&amp;cad=rja&amp;uact=8&amp;ved=2ahUKEwj_naGlq-7bAhUSXSsKHf4LB2wQjRx6BAgBEAU&amp;url=http://www.aa-electrical.com/help-me-write-a-thesis/&amp;psig=AOvVaw2Up8z14dIeyooXs47h88WZ&amp;ust=152999969386542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996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Placeholder 6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9742" y="3307559"/>
            <a:ext cx="2647950" cy="2647950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9"/>
            <a:ext cx="8442796" cy="1307304"/>
          </a:xfrm>
        </p:spPr>
        <p:txBody>
          <a:bodyPr/>
          <a:lstStyle/>
          <a:p>
            <a:r>
              <a:rPr lang="en-US" sz="3100" b="1" dirty="0">
                <a:solidFill>
                  <a:schemeClr val="accent4">
                    <a:lumMod val="75000"/>
                  </a:schemeClr>
                </a:solidFill>
              </a:rPr>
              <a:t>Thesis – overview and examples from Wageningen University</a:t>
            </a:r>
            <a:endParaRPr lang="nl-NL" sz="31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498953" y="1765889"/>
            <a:ext cx="5813260" cy="371475"/>
          </a:xfrm>
        </p:spPr>
        <p:txBody>
          <a:bodyPr/>
          <a:lstStyle/>
          <a:p>
            <a:r>
              <a:rPr lang="en-GB" sz="1800" dirty="0"/>
              <a:t>Wageningen DEEM team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1400" dirty="0"/>
              <a:t>Mattijs Smits, </a:t>
            </a:r>
            <a:r>
              <a:rPr lang="en-GB" sz="1400" dirty="0">
                <a:hlinkClick r:id="rId5"/>
              </a:rPr>
              <a:t>mattijs.smits@wur.nl</a:t>
            </a:r>
            <a:r>
              <a:rPr lang="en-GB" sz="1400" dirty="0"/>
              <a:t> </a:t>
            </a:r>
            <a:br>
              <a:rPr lang="en-GB" sz="1400" dirty="0"/>
            </a:br>
            <a:r>
              <a:rPr lang="en-GB" sz="1400" dirty="0"/>
              <a:t>Omid Noroozi, </a:t>
            </a:r>
            <a:r>
              <a:rPr lang="en-GB" sz="1400" dirty="0">
                <a:hlinkClick r:id="rId6"/>
              </a:rPr>
              <a:t>omid.noroozi@wur.nl</a:t>
            </a:r>
            <a:br>
              <a:rPr lang="en-GB" sz="1400" dirty="0"/>
            </a:br>
            <a:r>
              <a:rPr lang="en-GB" sz="1400" dirty="0"/>
              <a:t>Hansje Eppink, </a:t>
            </a:r>
            <a:r>
              <a:rPr lang="en-GB" sz="1400" dirty="0" err="1">
                <a:hlinkClick r:id="rId7"/>
              </a:rPr>
              <a:t>hansje.eppink@wur.n</a:t>
            </a:r>
            <a:r>
              <a:rPr lang="en-GB" sz="1400" dirty="0"/>
              <a:t> </a:t>
            </a:r>
          </a:p>
        </p:txBody>
      </p:sp>
      <p:pic>
        <p:nvPicPr>
          <p:cNvPr id="15" name="Picture Placeholder 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1"/>
          <a:stretch/>
        </p:blipFill>
        <p:spPr>
          <a:xfrm>
            <a:off x="476508" y="3307559"/>
            <a:ext cx="2647950" cy="2647950"/>
          </a:xfrm>
        </p:spPr>
      </p:pic>
      <p:pic>
        <p:nvPicPr>
          <p:cNvPr id="17" name="Picture Placeholder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1"/>
          <a:stretch/>
        </p:blipFill>
        <p:spPr bwMode="auto">
          <a:xfrm>
            <a:off x="311832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887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CCF7-C961-449C-B224-D9AB5445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8BA6F-B014-44B3-AB90-3624DFEB45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200" y="1217143"/>
            <a:ext cx="8521188" cy="486856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is a thesis?</a:t>
            </a:r>
          </a:p>
          <a:p>
            <a:r>
              <a:rPr lang="en-US" dirty="0"/>
              <a:t>Types of theses</a:t>
            </a:r>
          </a:p>
          <a:p>
            <a:r>
              <a:rPr lang="en-US" dirty="0"/>
              <a:t>Constructive alignment for thesis</a:t>
            </a:r>
          </a:p>
          <a:p>
            <a:pPr lvl="1"/>
            <a:r>
              <a:rPr lang="en-US" dirty="0"/>
              <a:t>Learning outcomes</a:t>
            </a:r>
          </a:p>
          <a:p>
            <a:pPr lvl="1"/>
            <a:r>
              <a:rPr lang="en-US" dirty="0"/>
              <a:t>Learning/teaching activities</a:t>
            </a:r>
          </a:p>
          <a:p>
            <a:pPr lvl="1"/>
            <a:r>
              <a:rPr lang="en-US" dirty="0"/>
              <a:t>Assessment (criteria + rubrics)</a:t>
            </a:r>
          </a:p>
          <a:p>
            <a:r>
              <a:rPr lang="en-US" dirty="0"/>
              <a:t>Picking a topic, timeline, activities and products</a:t>
            </a:r>
          </a:p>
          <a:p>
            <a:r>
              <a:rPr lang="en-US" dirty="0"/>
              <a:t>Thesis guidelines</a:t>
            </a:r>
          </a:p>
          <a:p>
            <a:r>
              <a:rPr lang="en-US" dirty="0"/>
              <a:t>Exercise: develop overview of (your own) thesis trajectory</a:t>
            </a:r>
          </a:p>
          <a:p>
            <a:r>
              <a:rPr lang="en-US" dirty="0"/>
              <a:t>Optional: </a:t>
            </a:r>
          </a:p>
          <a:p>
            <a:pPr lvl="1"/>
            <a:r>
              <a:rPr lang="en-US" dirty="0"/>
              <a:t>first meeting</a:t>
            </a:r>
          </a:p>
          <a:p>
            <a:pPr lvl="1"/>
            <a:r>
              <a:rPr lang="en-US" dirty="0"/>
              <a:t>thesis rings (peer feedback)</a:t>
            </a:r>
          </a:p>
        </p:txBody>
      </p:sp>
    </p:spTree>
    <p:extLst>
      <p:ext uri="{BB962C8B-B14F-4D97-AF65-F5344CB8AC3E}">
        <p14:creationId xmlns:p14="http://schemas.microsoft.com/office/powerpoint/2010/main" val="2042973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What is a thesis?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625600"/>
            <a:ext cx="6582273" cy="4299249"/>
          </a:xfrm>
        </p:spPr>
        <p:txBody>
          <a:bodyPr>
            <a:normAutofit/>
          </a:bodyPr>
          <a:lstStyle/>
          <a:p>
            <a:r>
              <a:rPr lang="en-US" dirty="0"/>
              <a:t>Independent (or group) academic work</a:t>
            </a:r>
          </a:p>
          <a:p>
            <a:r>
              <a:rPr lang="en-US" dirty="0"/>
              <a:t>Focus on theoretical and empirical application/innovation</a:t>
            </a:r>
          </a:p>
          <a:p>
            <a:r>
              <a:rPr lang="en-US" dirty="0"/>
              <a:t>Usually in the final phase of an academic </a:t>
            </a:r>
            <a:r>
              <a:rPr lang="en-US" dirty="0" err="1"/>
              <a:t>programme</a:t>
            </a:r>
            <a:endParaRPr lang="en-US" dirty="0"/>
          </a:p>
          <a:p>
            <a:endParaRPr lang="en-GB" dirty="0"/>
          </a:p>
        </p:txBody>
      </p:sp>
      <p:pic>
        <p:nvPicPr>
          <p:cNvPr id="1026" name="Picture 2" descr="Image result for writing thesis">
            <a:hlinkClick r:id="rId2"/>
            <a:extLst>
              <a:ext uri="{FF2B5EF4-FFF2-40B4-BE49-F238E27FC236}">
                <a16:creationId xmlns:a16="http://schemas.microsoft.com/office/drawing/2014/main" id="{13961AB1-8F6B-4F08-9026-ADB072697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8" r="20118"/>
          <a:stretch/>
        </p:blipFill>
        <p:spPr bwMode="auto">
          <a:xfrm>
            <a:off x="7088500" y="1745673"/>
            <a:ext cx="1845938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15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C138-FD03-4F71-A4B6-B71DB896B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What is a thesis?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0EB72-568D-43C4-BFBB-D510AF5C41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just"/>
            <a:r>
              <a:rPr lang="en-GB" dirty="0"/>
              <a:t>Is a thesis:</a:t>
            </a:r>
          </a:p>
          <a:p>
            <a:pPr lvl="1" algn="just"/>
            <a:r>
              <a:rPr lang="en-GB" sz="2200" b="1" dirty="0"/>
              <a:t>A proof of competence? </a:t>
            </a:r>
            <a:r>
              <a:rPr lang="en-GB" sz="2200" dirty="0"/>
              <a:t>(show a student masters certain research skills)</a:t>
            </a:r>
          </a:p>
          <a:p>
            <a:pPr lvl="1" algn="just"/>
            <a:r>
              <a:rPr lang="en-GB" sz="2200" b="1" dirty="0"/>
              <a:t>A learning activity? </a:t>
            </a:r>
            <a:r>
              <a:rPr lang="en-GB" sz="2200" dirty="0"/>
              <a:t>(a part of the student curriculum)</a:t>
            </a:r>
          </a:p>
          <a:p>
            <a:pPr lvl="1" algn="just"/>
            <a:r>
              <a:rPr lang="en-GB" sz="2200" b="1" dirty="0"/>
              <a:t>A research activity? </a:t>
            </a:r>
            <a:r>
              <a:rPr lang="en-GB" sz="2200" dirty="0"/>
              <a:t>(doing a (small) research project)</a:t>
            </a:r>
          </a:p>
          <a:p>
            <a:endParaRPr lang="en-US" dirty="0"/>
          </a:p>
          <a:p>
            <a:r>
              <a:rPr lang="en-US" dirty="0"/>
              <a:t>Discuss in small groups</a:t>
            </a:r>
          </a:p>
        </p:txBody>
      </p:sp>
    </p:spTree>
    <p:extLst>
      <p:ext uri="{BB962C8B-B14F-4D97-AF65-F5344CB8AC3E}">
        <p14:creationId xmlns:p14="http://schemas.microsoft.com/office/powerpoint/2010/main" val="3103301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8AD91-51BC-4EFA-8D83-039D4A70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Types of theses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49799-E3FD-4A14-BD28-19F0E63935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Different phases of a </a:t>
            </a:r>
            <a:r>
              <a:rPr lang="en-US" dirty="0" err="1"/>
              <a:t>programme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BSc thesis (2 months)</a:t>
            </a:r>
          </a:p>
          <a:p>
            <a:pPr lvl="1"/>
            <a:r>
              <a:rPr lang="en-US" dirty="0"/>
              <a:t>MSc</a:t>
            </a:r>
          </a:p>
          <a:p>
            <a:pPr lvl="2"/>
            <a:r>
              <a:rPr lang="en-US" dirty="0"/>
              <a:t>Major thesis (6 months)</a:t>
            </a:r>
          </a:p>
          <a:p>
            <a:pPr lvl="2"/>
            <a:r>
              <a:rPr lang="en-US" dirty="0"/>
              <a:t>Minor thesis (3-4 months)</a:t>
            </a:r>
          </a:p>
          <a:p>
            <a:pPr lvl="1"/>
            <a:r>
              <a:rPr lang="en-US" dirty="0"/>
              <a:t>PhD thesis</a:t>
            </a:r>
          </a:p>
          <a:p>
            <a:pPr lvl="1"/>
            <a:endParaRPr lang="en-US" dirty="0"/>
          </a:p>
          <a:p>
            <a:r>
              <a:rPr lang="en-US" dirty="0"/>
              <a:t>Place for thesis work:</a:t>
            </a:r>
          </a:p>
          <a:p>
            <a:pPr lvl="1"/>
            <a:r>
              <a:rPr lang="en-US" dirty="0"/>
              <a:t>At university</a:t>
            </a:r>
          </a:p>
          <a:p>
            <a:pPr lvl="1"/>
            <a:r>
              <a:rPr lang="en-US" dirty="0"/>
              <a:t>In company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41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53C6D-8F37-45A4-BDCE-C0A499D9A6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852"/>
          <a:stretch/>
        </p:blipFill>
        <p:spPr>
          <a:xfrm>
            <a:off x="322936" y="1025604"/>
            <a:ext cx="7636421" cy="56825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EF3C04-0C07-4EE1-BFD3-5DD6B31034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507" r="35046"/>
          <a:stretch/>
        </p:blipFill>
        <p:spPr>
          <a:xfrm rot="16200000">
            <a:off x="5760596" y="3374482"/>
            <a:ext cx="5522720" cy="8249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40274-DCBA-4D55-9CD1-2010527D1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186942"/>
            <a:ext cx="8442796" cy="80159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Position of thesis in BSc curriculum </a:t>
            </a:r>
            <a:r>
              <a:rPr lang="en-US" sz="2000" dirty="0"/>
              <a:t>(example BSc Environmental Science)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43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65004-90DA-479B-983A-8CC7D3207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78" y="1089792"/>
            <a:ext cx="8787760" cy="571305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75778D9-5B7B-4273-AA49-034BBB9C3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8596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Position of thesis in MSc curriculum </a:t>
            </a:r>
            <a:r>
              <a:rPr lang="en-US" sz="2000" dirty="0"/>
              <a:t>(example MSc Environmental Science)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972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3284-FF67-4BB9-A592-8C2B14201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Recap: teacher/student-</a:t>
            </a:r>
            <a:r>
              <a:rPr lang="en-US" dirty="0" err="1"/>
              <a:t>centred</a:t>
            </a:r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1D9796F-0BE9-4D4E-A6B8-E0D8A042DC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797508"/>
              </p:ext>
            </p:extLst>
          </p:nvPr>
        </p:nvGraphicFramePr>
        <p:xfrm>
          <a:off x="204951" y="1696554"/>
          <a:ext cx="8765627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EFCF4F4-7D86-4578-9372-9CA236B52107}"/>
              </a:ext>
            </a:extLst>
          </p:cNvPr>
          <p:cNvCxnSpPr/>
          <p:nvPr/>
        </p:nvCxnSpPr>
        <p:spPr>
          <a:xfrm>
            <a:off x="409903" y="1749972"/>
            <a:ext cx="8560676" cy="0"/>
          </a:xfrm>
          <a:prstGeom prst="straightConnector1">
            <a:avLst/>
          </a:prstGeom>
          <a:ln w="57150">
            <a:solidFill>
              <a:schemeClr val="bg2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BFCADB3-9672-474D-8E42-A56027AD7F44}"/>
              </a:ext>
            </a:extLst>
          </p:cNvPr>
          <p:cNvSpPr txBox="1"/>
          <p:nvPr/>
        </p:nvSpPr>
        <p:spPr>
          <a:xfrm>
            <a:off x="835585" y="1308460"/>
            <a:ext cx="3090029" cy="3231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Teacher-centred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10779-FAFE-4170-98E2-9CAEA50E596A}"/>
              </a:ext>
            </a:extLst>
          </p:cNvPr>
          <p:cNvSpPr txBox="1"/>
          <p:nvPr/>
        </p:nvSpPr>
        <p:spPr>
          <a:xfrm>
            <a:off x="5502154" y="1324226"/>
            <a:ext cx="3052574" cy="3231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Learner-centred approach</a:t>
            </a:r>
          </a:p>
        </p:txBody>
      </p:sp>
    </p:spTree>
    <p:extLst>
      <p:ext uri="{BB962C8B-B14F-4D97-AF65-F5344CB8AC3E}">
        <p14:creationId xmlns:p14="http://schemas.microsoft.com/office/powerpoint/2010/main" val="2612973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70CC-B717-425C-99ED-607A24AC2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Recap: constructive alignment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38183-C8EB-4AF2-AB4E-86F5C2A19E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3250" y="4882101"/>
            <a:ext cx="8521188" cy="5179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Can be applied to all courses/parts of curriculum, including thesis and internship</a:t>
            </a:r>
          </a:p>
        </p:txBody>
      </p:sp>
      <p:pic>
        <p:nvPicPr>
          <p:cNvPr id="4" name="Picture 3" descr="Afbeeldingsresultaat voor learning methods, assessment objectives">
            <a:extLst>
              <a:ext uri="{FF2B5EF4-FFF2-40B4-BE49-F238E27FC236}">
                <a16:creationId xmlns:a16="http://schemas.microsoft.com/office/drawing/2014/main" id="{BB2DED62-C795-4267-A932-5A53485CE59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8" b="21826"/>
          <a:stretch/>
        </p:blipFill>
        <p:spPr bwMode="auto">
          <a:xfrm>
            <a:off x="-80509" y="1248848"/>
            <a:ext cx="9224509" cy="3011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95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6357-1738-4C39-96B3-206C5DE55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Intended learning outcomes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98230-8D28-498C-9FA9-463463252F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1200" y="1129146"/>
            <a:ext cx="8521188" cy="516774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Learning goals (example from BSc thesis):</a:t>
            </a:r>
          </a:p>
          <a:p>
            <a:r>
              <a:rPr lang="en-US" dirty="0"/>
              <a:t>After </a:t>
            </a:r>
            <a:r>
              <a:rPr lang="en-US" dirty="0" err="1"/>
              <a:t>finalising</a:t>
            </a:r>
            <a:r>
              <a:rPr lang="en-US" dirty="0"/>
              <a:t> the thesis / extended essay, students are able to: </a:t>
            </a:r>
          </a:p>
          <a:p>
            <a:pPr lvl="1"/>
            <a:r>
              <a:rPr lang="en-US" dirty="0"/>
              <a:t>formulate a research problem and do (literature) research according to scientific standards; </a:t>
            </a:r>
          </a:p>
          <a:p>
            <a:pPr lvl="1"/>
            <a:r>
              <a:rPr lang="en-US" dirty="0"/>
              <a:t>integrate and apply theoretical knowledge obtained in the study; </a:t>
            </a:r>
          </a:p>
          <a:p>
            <a:pPr lvl="1"/>
            <a:r>
              <a:rPr lang="en-US" dirty="0"/>
              <a:t>work individually and independently in scientific research (under supervision); </a:t>
            </a:r>
          </a:p>
          <a:p>
            <a:pPr lvl="1"/>
            <a:r>
              <a:rPr lang="en-US" dirty="0"/>
              <a:t>plan and carry out the work within the available time; </a:t>
            </a:r>
          </a:p>
          <a:p>
            <a:pPr lvl="1"/>
            <a:r>
              <a:rPr lang="en-US" dirty="0"/>
              <a:t>write a state-of-the-art paper on an environmental policy issue, on the basis of information from scientific literature;  </a:t>
            </a:r>
          </a:p>
          <a:p>
            <a:pPr lvl="1"/>
            <a:r>
              <a:rPr lang="en-US" dirty="0"/>
              <a:t>present and defend the results of such work for an audience of staff and students.</a:t>
            </a:r>
          </a:p>
        </p:txBody>
      </p:sp>
    </p:spTree>
    <p:extLst>
      <p:ext uri="{BB962C8B-B14F-4D97-AF65-F5344CB8AC3E}">
        <p14:creationId xmlns:p14="http://schemas.microsoft.com/office/powerpoint/2010/main" val="3502270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1047711"/>
          </a:xfrm>
        </p:spPr>
        <p:txBody>
          <a:bodyPr/>
          <a:lstStyle/>
          <a:p>
            <a:r>
              <a:rPr lang="en-GB" dirty="0"/>
              <a:t>Learning objectives of a MSc thesis at WUR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565564"/>
            <a:ext cx="8521188" cy="4460766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/>
              <a:t>1. The ability to approach research creatively and systematically, including formulating questions, arriving at conclusions, answers, descriptions and /or designs.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Implement various states of a research project.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Apply previously gained knowledge and skills to the questions, results obtained and conclusions formulated.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Indicate the social implications of possible solutions.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Work efficiently with a lot of data and/or in a complex situation.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Make use of writing as an aid to research.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Use other means of being creative.</a:t>
            </a:r>
          </a:p>
          <a:p>
            <a:pPr marL="0" indent="0" algn="just">
              <a:buNone/>
            </a:pP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8183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047711"/>
          </a:xfrm>
        </p:spPr>
        <p:txBody>
          <a:bodyPr/>
          <a:lstStyle/>
          <a:p>
            <a:r>
              <a:rPr lang="en-GB" dirty="0"/>
              <a:t>Learning objectives of a MSc thesis at WUR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475509"/>
            <a:ext cx="8521188" cy="4754603"/>
          </a:xfrm>
        </p:spPr>
        <p:txBody>
          <a:bodyPr/>
          <a:lstStyle/>
          <a:p>
            <a:pPr marL="0" indent="0" algn="just">
              <a:buNone/>
            </a:pPr>
            <a:r>
              <a:rPr lang="en-GB" dirty="0"/>
              <a:t>2. The ability to set up and carry out the ‘technical side’ of the research.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Acquire specialist-level knowledge of a subject in a reasonable time.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Collect relevant literature from various sources.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Apply a range of experimental techniques with skill.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Apply methodological knowledge.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Consider safety, environmental, economical and /or technical aspects.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Work out the implications of a project for the organization or society.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Make a choice of apparatus, techniques suitable for the problem.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Maintain and use the apparatus and research material.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1800" dirty="0"/>
              <a:t>Work out the research data numerically.</a:t>
            </a:r>
          </a:p>
          <a:p>
            <a:pPr marL="0" indent="0" algn="just">
              <a:buNone/>
            </a:pP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94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94761-A974-4259-9D94-71ADAAB68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Teaching and learning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54FF6-3F4E-4224-8138-4382A69CC6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Learning activities (student)</a:t>
            </a:r>
          </a:p>
          <a:p>
            <a:pPr lvl="1"/>
            <a:r>
              <a:rPr lang="en-US" dirty="0"/>
              <a:t>Self-study (literature)</a:t>
            </a:r>
          </a:p>
          <a:p>
            <a:pPr lvl="1"/>
            <a:r>
              <a:rPr lang="en-US" dirty="0"/>
              <a:t>Conduct research (lab, modelling, interviews,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Report writing</a:t>
            </a:r>
          </a:p>
          <a:p>
            <a:r>
              <a:rPr lang="en-US" dirty="0"/>
              <a:t>Teaching activities</a:t>
            </a:r>
          </a:p>
          <a:p>
            <a:pPr lvl="1"/>
            <a:r>
              <a:rPr lang="en-US" dirty="0"/>
              <a:t>Regular meetings </a:t>
            </a:r>
          </a:p>
          <a:p>
            <a:pPr lvl="1"/>
            <a:r>
              <a:rPr lang="en-US" dirty="0"/>
              <a:t>Expert input (literature/methods)</a:t>
            </a:r>
          </a:p>
          <a:p>
            <a:pPr lvl="1"/>
            <a:r>
              <a:rPr lang="en-US" dirty="0"/>
              <a:t>Carry out formative and summative assessment</a:t>
            </a:r>
          </a:p>
          <a:p>
            <a:pPr lvl="1"/>
            <a:r>
              <a:rPr lang="en-US" dirty="0"/>
              <a:t>(</a:t>
            </a:r>
            <a:r>
              <a:rPr lang="en-US" dirty="0" err="1"/>
              <a:t>organise</a:t>
            </a:r>
            <a:r>
              <a:rPr lang="en-US" dirty="0"/>
              <a:t> peer feedback with other students: thesis rings)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64B8-ED5F-4806-B98F-91636A3AF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298D1-C2D5-41E8-8050-A02A65D3B0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Formative assessment</a:t>
            </a:r>
          </a:p>
          <a:p>
            <a:pPr lvl="1"/>
            <a:r>
              <a:rPr lang="en-US" dirty="0"/>
              <a:t>Feedback on intermediate products</a:t>
            </a:r>
          </a:p>
          <a:p>
            <a:pPr lvl="1"/>
            <a:endParaRPr lang="en-US" dirty="0"/>
          </a:p>
          <a:p>
            <a:r>
              <a:rPr lang="en-US" dirty="0"/>
              <a:t>Summative assessment</a:t>
            </a:r>
          </a:p>
          <a:p>
            <a:pPr lvl="1"/>
            <a:r>
              <a:rPr lang="en-US" dirty="0"/>
              <a:t>Thesis report</a:t>
            </a:r>
          </a:p>
          <a:p>
            <a:pPr lvl="1"/>
            <a:r>
              <a:rPr lang="en-US" dirty="0"/>
              <a:t>Presentation</a:t>
            </a:r>
          </a:p>
          <a:p>
            <a:pPr lvl="1"/>
            <a:r>
              <a:rPr lang="en-US" dirty="0"/>
              <a:t>Research skills/</a:t>
            </a:r>
            <a:br>
              <a:rPr lang="en-US" dirty="0"/>
            </a:br>
            <a:r>
              <a:rPr lang="en-US" dirty="0"/>
              <a:t>competences</a:t>
            </a:r>
          </a:p>
          <a:p>
            <a:pPr lvl="1"/>
            <a:endParaRPr lang="en-US" dirty="0"/>
          </a:p>
        </p:txBody>
      </p:sp>
      <p:pic>
        <p:nvPicPr>
          <p:cNvPr id="5" name="Picture 4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F774231D-2067-469A-9AA6-2F17409327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35"/>
          <a:stretch/>
        </p:blipFill>
        <p:spPr>
          <a:xfrm>
            <a:off x="4572000" y="3429000"/>
            <a:ext cx="4301836" cy="264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488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D09B9-C4E0-4C30-99BF-10241AB34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Assessment criteria MSc thesis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37D0C-F2E7-4F54-A8AB-7E500A5257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596B1E-E70E-41F6-8839-14FE00BE8C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5" t="26478" r="32500" b="13863"/>
          <a:stretch/>
        </p:blipFill>
        <p:spPr>
          <a:xfrm>
            <a:off x="263957" y="1129145"/>
            <a:ext cx="8802352" cy="536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3B82-608D-41BD-A39C-38AB21EDD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Discuss criteria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DC7EA-629C-415E-849F-2CE93DF4E0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Discuss in small groups</a:t>
            </a:r>
          </a:p>
          <a:p>
            <a:r>
              <a:rPr lang="en-US" dirty="0"/>
              <a:t>Are the criteria similar or different from your </a:t>
            </a:r>
            <a:r>
              <a:rPr lang="en-US" dirty="0" err="1"/>
              <a:t>programme</a:t>
            </a:r>
            <a:r>
              <a:rPr lang="en-US" dirty="0"/>
              <a:t>/institution? How?</a:t>
            </a:r>
          </a:p>
          <a:p>
            <a:r>
              <a:rPr lang="en-US" dirty="0"/>
              <a:t>How to grade each of these criteria?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15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364B0-AFCA-4F85-8B4E-F1E4AF72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Assessment rubric (part!)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4039847-E938-48B9-AD24-BF34E3DBC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460696"/>
              </p:ext>
            </p:extLst>
          </p:nvPr>
        </p:nvGraphicFramePr>
        <p:xfrm>
          <a:off x="397567" y="1089640"/>
          <a:ext cx="8307768" cy="5538170"/>
        </p:xfrm>
        <a:graphic>
          <a:graphicData uri="http://schemas.openxmlformats.org/drawingml/2006/table">
            <a:tbl>
              <a:tblPr/>
              <a:tblGrid>
                <a:gridCol w="1962192">
                  <a:extLst>
                    <a:ext uri="{9D8B030D-6E8A-4147-A177-3AD203B41FA5}">
                      <a16:colId xmlns:a16="http://schemas.microsoft.com/office/drawing/2014/main" val="2815820654"/>
                    </a:ext>
                  </a:extLst>
                </a:gridCol>
                <a:gridCol w="2115192">
                  <a:extLst>
                    <a:ext uri="{9D8B030D-6E8A-4147-A177-3AD203B41FA5}">
                      <a16:colId xmlns:a16="http://schemas.microsoft.com/office/drawing/2014/main" val="2528005949"/>
                    </a:ext>
                  </a:extLst>
                </a:gridCol>
                <a:gridCol w="2115192">
                  <a:extLst>
                    <a:ext uri="{9D8B030D-6E8A-4147-A177-3AD203B41FA5}">
                      <a16:colId xmlns:a16="http://schemas.microsoft.com/office/drawing/2014/main" val="1347467099"/>
                    </a:ext>
                  </a:extLst>
                </a:gridCol>
                <a:gridCol w="2115192">
                  <a:extLst>
                    <a:ext uri="{9D8B030D-6E8A-4147-A177-3AD203B41FA5}">
                      <a16:colId xmlns:a16="http://schemas.microsoft.com/office/drawing/2014/main" val="3244081770"/>
                    </a:ext>
                  </a:extLst>
                </a:gridCol>
              </a:tblGrid>
              <a:tr h="3081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Item</a:t>
                      </a:r>
                      <a:endParaRPr lang="en-US" sz="2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60286"/>
                  </a:ext>
                </a:extLst>
              </a:tr>
              <a:tr h="3081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5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en-US" sz="2000" kern="5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5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4-5</a:t>
                      </a:r>
                      <a:endParaRPr lang="en-US" sz="2000" kern="5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5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6</a:t>
                      </a:r>
                      <a:endParaRPr lang="en-US" sz="2000" kern="5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7</a:t>
                      </a:r>
                      <a:endParaRPr lang="en-US" sz="2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761435"/>
                  </a:ext>
                </a:extLst>
              </a:tr>
              <a:tr h="409888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1. Research competence (30-60%) * </a:t>
                      </a:r>
                      <a:endParaRPr lang="en-US" sz="2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40181"/>
                  </a:ext>
                </a:extLst>
              </a:tr>
              <a:tr h="13660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1.1. Commitment and perseverance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has little motivation. Tends to be distracted easily. Has given up once or twice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is motivated at times, but often, sees the work as a compulsory task. Is distracted from thesis work now and then.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The student is motivated. Overcomes an occasional setback with help of the supervisor.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947272"/>
                  </a:ext>
                </a:extLst>
              </a:tr>
              <a:tr h="10881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1.2. Initiative and creativity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picks up some initiatives and/or new ideas suggested by others (e.g. supervisor), but the selection is not motivated.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shows some initiative and/or together with the supervisor develops one or two new ideas on minor parts of the research.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initiates discussions on new ideas with supervisor and develops one or two own ideas on minor parts of the research.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698168"/>
                  </a:ext>
                </a:extLst>
              </a:tr>
              <a:tr h="1291616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1.3. Independence 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The student needs frequent instructions and well-defined tasks from the supervisor and the supervisor needs careful checks to see if all tasks have been performed.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The supervisor is the main responsible for setting out the tasks, but the student is able to perform them mostly independently</a:t>
                      </a:r>
                      <a:endParaRPr lang="en-US" sz="2400" kern="5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selects and plans the tasks together with the supervisor and performs these tasks on his own 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513063"/>
                  </a:ext>
                </a:extLst>
              </a:tr>
              <a:tr h="7662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cs typeface="Tahoma" panose="020B0604030504040204" pitchFamily="34" charset="0"/>
                        </a:rPr>
                        <a:t>No critical self-reflection at all.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Student is able to reflect on his functioning with the help of the supervisor only.</a:t>
                      </a:r>
                      <a:endParaRPr lang="en-US" sz="2400" kern="5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The student occasionally shows critical self-reflection.</a:t>
                      </a:r>
                      <a:endParaRPr lang="en-US" sz="2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31800" marR="31800" marT="31800" marB="31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574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29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A12C0-9EFC-45D9-BB61-DA34187B2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Rubric – exercise/questions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27501-F71B-4E0A-B9B6-D20136A0FD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Read/skim through the rubric</a:t>
            </a:r>
          </a:p>
          <a:p>
            <a:r>
              <a:rPr lang="en-US" dirty="0"/>
              <a:t>Ask quick questions for clarification</a:t>
            </a:r>
          </a:p>
          <a:p>
            <a:endParaRPr lang="en-US" dirty="0"/>
          </a:p>
          <a:p>
            <a:r>
              <a:rPr lang="en-US" dirty="0"/>
              <a:t>NB: Rubrics can be used for many (parts of) courses!</a:t>
            </a:r>
          </a:p>
        </p:txBody>
      </p:sp>
    </p:spTree>
    <p:extLst>
      <p:ext uri="{BB962C8B-B14F-4D97-AF65-F5344CB8AC3E}">
        <p14:creationId xmlns:p14="http://schemas.microsoft.com/office/powerpoint/2010/main" val="3790917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539A6-5DBE-4C78-8E2F-01437ADB1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Picking a topic (at my group)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D4D732-87E0-4206-AA7E-30D04634B0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Different ways people pick a topic (and different rules at different departments!)</a:t>
            </a:r>
          </a:p>
          <a:p>
            <a:endParaRPr lang="en-US" dirty="0"/>
          </a:p>
          <a:p>
            <a:r>
              <a:rPr lang="en-US" dirty="0"/>
              <a:t>Thesis topic brochure</a:t>
            </a:r>
          </a:p>
          <a:p>
            <a:r>
              <a:rPr lang="en-US" dirty="0"/>
              <a:t>Own topic</a:t>
            </a:r>
          </a:p>
          <a:p>
            <a:pPr lvl="1"/>
            <a:r>
              <a:rPr lang="en-US" dirty="0"/>
              <a:t>Example in course</a:t>
            </a:r>
          </a:p>
          <a:p>
            <a:pPr lvl="1"/>
            <a:r>
              <a:rPr lang="en-US" dirty="0"/>
              <a:t>News</a:t>
            </a:r>
          </a:p>
          <a:p>
            <a:endParaRPr lang="en-US" dirty="0"/>
          </a:p>
          <a:p>
            <a:r>
              <a:rPr lang="en-US" dirty="0"/>
              <a:t>Important: </a:t>
            </a:r>
            <a:br>
              <a:rPr lang="en-US" dirty="0"/>
            </a:br>
            <a:r>
              <a:rPr lang="en-US" dirty="0"/>
              <a:t>ownership and motivation!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046C636-6665-473E-B4D3-2D5BE9A6C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2893">
            <a:off x="6083810" y="2305463"/>
            <a:ext cx="2692953" cy="37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68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Phases of a thesis supervision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1838"/>
            <a:ext cx="9143999" cy="583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02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Time line Master thesis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5536" y="1484784"/>
            <a:ext cx="8521188" cy="4089600"/>
          </a:xfrm>
        </p:spPr>
        <p:txBody>
          <a:bodyPr/>
          <a:lstStyle/>
          <a:p>
            <a:r>
              <a:rPr lang="en-GB" dirty="0"/>
              <a:t>Proposal writing: 5-6 weeks</a:t>
            </a:r>
          </a:p>
          <a:p>
            <a:pPr marL="0" indent="0">
              <a:buNone/>
            </a:pPr>
            <a:r>
              <a:rPr lang="en-GB" i="1" dirty="0"/>
              <a:t>	Presenting proposal for staff with peer reviews from 	fellow students</a:t>
            </a:r>
          </a:p>
          <a:p>
            <a:r>
              <a:rPr lang="en-GB" dirty="0"/>
              <a:t>Field/lab work 1-2 months (may include analysis</a:t>
            </a:r>
          </a:p>
          <a:p>
            <a:r>
              <a:rPr lang="en-GB" dirty="0"/>
              <a:t>Writing 2-3 months</a:t>
            </a:r>
          </a:p>
          <a:p>
            <a:pPr marL="0" indent="0">
              <a:buNone/>
            </a:pPr>
            <a:r>
              <a:rPr lang="en-GB" i="1" dirty="0"/>
              <a:t>	Final Colloquium and defence</a:t>
            </a:r>
          </a:p>
          <a:p>
            <a:endParaRPr lang="en-GB" dirty="0"/>
          </a:p>
          <a:p>
            <a:r>
              <a:rPr lang="en-GB" dirty="0"/>
              <a:t>Joining thesis ring throughout (peer-group discussions with 6-8 thesis students)</a:t>
            </a:r>
          </a:p>
        </p:txBody>
      </p:sp>
    </p:spTree>
    <p:extLst>
      <p:ext uri="{BB962C8B-B14F-4D97-AF65-F5344CB8AC3E}">
        <p14:creationId xmlns:p14="http://schemas.microsoft.com/office/powerpoint/2010/main" val="79239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3DD04-B17E-4CCA-8C73-826C0853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Supervision time/moments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0DEB5-FEBB-44A3-9923-06F580F5A9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Proposal writing: 5-6 weeks</a:t>
            </a:r>
          </a:p>
          <a:p>
            <a:pPr lvl="1"/>
            <a:r>
              <a:rPr lang="en-GB" dirty="0"/>
              <a:t>Every 1-2 weeks</a:t>
            </a:r>
          </a:p>
          <a:p>
            <a:r>
              <a:rPr lang="en-GB" dirty="0"/>
              <a:t>Field/</a:t>
            </a:r>
            <a:r>
              <a:rPr lang="en-GB" dirty="0" err="1"/>
              <a:t>labwork</a:t>
            </a:r>
            <a:r>
              <a:rPr lang="en-GB" dirty="0"/>
              <a:t> 1-2 months</a:t>
            </a:r>
          </a:p>
          <a:p>
            <a:pPr lvl="1"/>
            <a:r>
              <a:rPr lang="en-GB" dirty="0"/>
              <a:t>On demand</a:t>
            </a:r>
          </a:p>
          <a:p>
            <a:pPr lvl="1"/>
            <a:r>
              <a:rPr lang="en-GB" dirty="0"/>
              <a:t>At the end of field/</a:t>
            </a:r>
            <a:r>
              <a:rPr lang="en-GB" dirty="0" err="1"/>
              <a:t>labwork</a:t>
            </a:r>
            <a:endParaRPr lang="en-GB" dirty="0"/>
          </a:p>
          <a:p>
            <a:r>
              <a:rPr lang="en-GB" dirty="0"/>
              <a:t>Analysis/writing 2-3 months</a:t>
            </a:r>
          </a:p>
          <a:p>
            <a:pPr lvl="1"/>
            <a:r>
              <a:rPr lang="en-GB" dirty="0"/>
              <a:t>Meeting to discuss each draft chapter</a:t>
            </a:r>
          </a:p>
          <a:p>
            <a:pPr lvl="1"/>
            <a:r>
              <a:rPr lang="en-GB" dirty="0"/>
              <a:t>Meeting to discuss final draft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3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B8979-82A5-45C1-A38B-88952D280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04611"/>
          </a:xfrm>
        </p:spPr>
        <p:txBody>
          <a:bodyPr/>
          <a:lstStyle/>
          <a:p>
            <a:r>
              <a:rPr lang="en-US" dirty="0"/>
              <a:t>Teacher roles during thesis supervision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4A995-713B-446D-84EB-40BF0096EE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8127" y="1625600"/>
            <a:ext cx="8521188" cy="42992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Expert</a:t>
            </a:r>
          </a:p>
          <a:p>
            <a:pPr lvl="1"/>
            <a:r>
              <a:rPr lang="en-US" dirty="0"/>
              <a:t>Input on topic: literature, methods, analysis,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Advisor</a:t>
            </a:r>
          </a:p>
          <a:p>
            <a:pPr lvl="1"/>
            <a:r>
              <a:rPr lang="en-US" dirty="0"/>
              <a:t>Advise on procedures (registration, contract,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Share information on solutions to various problems</a:t>
            </a:r>
          </a:p>
          <a:p>
            <a:r>
              <a:rPr lang="en-US" dirty="0"/>
              <a:t>Coach</a:t>
            </a:r>
          </a:p>
          <a:p>
            <a:pPr lvl="1"/>
            <a:r>
              <a:rPr lang="en-US" dirty="0"/>
              <a:t>Feedback on products and process</a:t>
            </a:r>
          </a:p>
          <a:p>
            <a:pPr lvl="1"/>
            <a:r>
              <a:rPr lang="en-US" dirty="0"/>
              <a:t>Questions about choices (reflection)</a:t>
            </a:r>
          </a:p>
          <a:p>
            <a:pPr lvl="1"/>
            <a:r>
              <a:rPr lang="en-US" dirty="0"/>
              <a:t>Pushing the student to go further</a:t>
            </a:r>
          </a:p>
          <a:p>
            <a:r>
              <a:rPr lang="en-US" dirty="0"/>
              <a:t>Mentor</a:t>
            </a:r>
          </a:p>
          <a:p>
            <a:pPr lvl="1"/>
            <a:r>
              <a:rPr lang="en-US" dirty="0"/>
              <a:t>Provide support when in need on personal issues</a:t>
            </a:r>
          </a:p>
        </p:txBody>
      </p:sp>
    </p:spTree>
    <p:extLst>
      <p:ext uri="{BB962C8B-B14F-4D97-AF65-F5344CB8AC3E}">
        <p14:creationId xmlns:p14="http://schemas.microsoft.com/office/powerpoint/2010/main" val="327042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32CE9-83B9-4DBD-BF8C-6B136F309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Products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28BBA-FFC5-439E-9B57-EA220EF7EA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At Wageningen University, we require the following products:</a:t>
            </a:r>
          </a:p>
          <a:p>
            <a:r>
              <a:rPr lang="en-US" dirty="0"/>
              <a:t>Registration form</a:t>
            </a:r>
          </a:p>
          <a:p>
            <a:r>
              <a:rPr lang="en-US" dirty="0"/>
              <a:t>Thesis contract</a:t>
            </a:r>
          </a:p>
          <a:p>
            <a:r>
              <a:rPr lang="en-US" dirty="0"/>
              <a:t>Thesis proposal</a:t>
            </a:r>
          </a:p>
          <a:p>
            <a:r>
              <a:rPr lang="en-US" dirty="0"/>
              <a:t>Data (+ analysis)</a:t>
            </a:r>
          </a:p>
          <a:p>
            <a:r>
              <a:rPr lang="en-US" dirty="0"/>
              <a:t>Thesis report</a:t>
            </a:r>
          </a:p>
          <a:p>
            <a:r>
              <a:rPr lang="en-US" dirty="0"/>
              <a:t>Presentation/</a:t>
            </a:r>
            <a:r>
              <a:rPr lang="en-US" dirty="0" err="1"/>
              <a:t>defence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90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ECD41-EDAC-4B0E-AB99-DDFD110D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Thesis guidelines/course guide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96C05-0EF4-44BD-8530-99147E6FAF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Why use guidelines for students?</a:t>
            </a:r>
          </a:p>
          <a:p>
            <a:r>
              <a:rPr lang="en-US" dirty="0"/>
              <a:t>Guidelines help to </a:t>
            </a:r>
            <a:r>
              <a:rPr lang="en-US" b="1" dirty="0"/>
              <a:t>structure processes</a:t>
            </a:r>
          </a:p>
          <a:p>
            <a:r>
              <a:rPr lang="en-US" dirty="0"/>
              <a:t>Provide </a:t>
            </a:r>
            <a:r>
              <a:rPr lang="en-US" b="1" dirty="0"/>
              <a:t>transparency </a:t>
            </a:r>
            <a:r>
              <a:rPr lang="en-US" dirty="0"/>
              <a:t>to students (and teachers)</a:t>
            </a:r>
          </a:p>
          <a:p>
            <a:r>
              <a:rPr lang="en-US" dirty="0"/>
              <a:t>Can be referred to in </a:t>
            </a:r>
            <a:r>
              <a:rPr lang="en-US" b="1" dirty="0"/>
              <a:t>case of doubt/conflict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Exceptions </a:t>
            </a:r>
            <a:r>
              <a:rPr lang="en-US" dirty="0"/>
              <a:t>are possible (to a certain extent)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5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9C93-41C4-45B5-B28F-3F8CDB5C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04611"/>
          </a:xfrm>
        </p:spPr>
        <p:txBody>
          <a:bodyPr/>
          <a:lstStyle/>
          <a:p>
            <a:r>
              <a:rPr lang="en-US" dirty="0"/>
              <a:t>Contents thesis guidelines (example from Environmental Policy group)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0975E-322E-48FE-ADF7-26DD3BE316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/>
              <a:t>Preparatory steps</a:t>
            </a:r>
            <a:r>
              <a:rPr lang="en-US" dirty="0"/>
              <a:t>: topics, finding supervisor, etc.</a:t>
            </a:r>
          </a:p>
          <a:p>
            <a:r>
              <a:rPr lang="en-US" b="1" dirty="0"/>
              <a:t>Writing and presenting a proposal</a:t>
            </a:r>
            <a:r>
              <a:rPr lang="en-US" dirty="0"/>
              <a:t>: outline, etc.</a:t>
            </a:r>
          </a:p>
          <a:p>
            <a:r>
              <a:rPr lang="en-US" b="1" dirty="0"/>
              <a:t>The actual research</a:t>
            </a:r>
            <a:r>
              <a:rPr lang="en-US" dirty="0"/>
              <a:t>: supervision, facilities, </a:t>
            </a:r>
            <a:r>
              <a:rPr lang="en-US" dirty="0" err="1"/>
              <a:t>etc</a:t>
            </a:r>
            <a:endParaRPr lang="en-US" b="1" dirty="0"/>
          </a:p>
          <a:p>
            <a:r>
              <a:rPr lang="en-US" b="1" dirty="0"/>
              <a:t>Writing the report</a:t>
            </a:r>
            <a:r>
              <a:rPr lang="en-US" dirty="0"/>
              <a:t>: outline, sharing drafts, etc.</a:t>
            </a:r>
            <a:endParaRPr lang="en-US" b="1" dirty="0"/>
          </a:p>
          <a:p>
            <a:r>
              <a:rPr lang="en-US" b="1" dirty="0"/>
              <a:t>Thesis presentation and grading:</a:t>
            </a:r>
            <a:r>
              <a:rPr lang="en-US" dirty="0"/>
              <a:t> presentation, publication, grading, data management</a:t>
            </a:r>
            <a:endParaRPr lang="en-US" b="1" dirty="0"/>
          </a:p>
          <a:p>
            <a:r>
              <a:rPr lang="en-US" b="1" dirty="0"/>
              <a:t>Appendices</a:t>
            </a:r>
            <a:r>
              <a:rPr lang="en-US" dirty="0"/>
              <a:t>: registration form, proposal/thesis outline, rubric, title page format</a:t>
            </a:r>
          </a:p>
        </p:txBody>
      </p:sp>
    </p:spTree>
    <p:extLst>
      <p:ext uri="{BB962C8B-B14F-4D97-AF65-F5344CB8AC3E}">
        <p14:creationId xmlns:p14="http://schemas.microsoft.com/office/powerpoint/2010/main" val="362703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799D-444F-40C9-85BE-16CD25B4D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E7ACA-5BDB-4D72-BB9A-B6C1310EBB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Develop table with </a:t>
            </a:r>
            <a:r>
              <a:rPr lang="en-US" b="1" dirty="0"/>
              <a:t>different phases </a:t>
            </a:r>
            <a:r>
              <a:rPr lang="en-US" dirty="0"/>
              <a:t>of the thesis process</a:t>
            </a:r>
          </a:p>
          <a:p>
            <a:r>
              <a:rPr lang="en-US" dirty="0"/>
              <a:t>For each phase, identify (as specific as possible!)</a:t>
            </a:r>
          </a:p>
          <a:p>
            <a:pPr lvl="1"/>
            <a:r>
              <a:rPr lang="en-US" b="1" dirty="0"/>
              <a:t>Timing </a:t>
            </a:r>
            <a:r>
              <a:rPr lang="en-US" dirty="0"/>
              <a:t>(roughly which week/month)</a:t>
            </a:r>
          </a:p>
          <a:p>
            <a:pPr lvl="1" fontAlgn="ctr"/>
            <a:r>
              <a:rPr lang="en-US" b="1" dirty="0"/>
              <a:t>Activity student </a:t>
            </a:r>
            <a:r>
              <a:rPr lang="en-US" dirty="0"/>
              <a:t>(what does the student do?)</a:t>
            </a:r>
          </a:p>
          <a:p>
            <a:pPr lvl="1" fontAlgn="ctr"/>
            <a:r>
              <a:rPr lang="en-US" b="1" dirty="0"/>
              <a:t>Activity supervisor </a:t>
            </a:r>
            <a:r>
              <a:rPr lang="en-US" dirty="0"/>
              <a:t>(what does the supervisor do? In which role?)</a:t>
            </a:r>
          </a:p>
          <a:p>
            <a:pPr lvl="1" fontAlgn="ctr"/>
            <a:r>
              <a:rPr lang="en-US" b="1" dirty="0"/>
              <a:t>Products </a:t>
            </a:r>
            <a:r>
              <a:rPr lang="en-US" dirty="0"/>
              <a:t>(are there any (intermediate) products associated with this phase?)</a:t>
            </a:r>
          </a:p>
          <a:p>
            <a:pPr lvl="1" fontAlgn="ctr"/>
            <a:r>
              <a:rPr lang="en-US" b="1" dirty="0"/>
              <a:t>Feedback on the products </a:t>
            </a:r>
            <a:r>
              <a:rPr lang="en-US" dirty="0"/>
              <a:t>(how often and what type of feedback?)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413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03A591B-0624-43D6-A9BB-9962207F4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13469"/>
              </p:ext>
            </p:extLst>
          </p:nvPr>
        </p:nvGraphicFramePr>
        <p:xfrm>
          <a:off x="311728" y="226543"/>
          <a:ext cx="8527473" cy="4896927"/>
        </p:xfrm>
        <a:graphic>
          <a:graphicData uri="http://schemas.openxmlformats.org/drawingml/2006/table">
            <a:tbl>
              <a:tblPr/>
              <a:tblGrid>
                <a:gridCol w="1014913">
                  <a:extLst>
                    <a:ext uri="{9D8B030D-6E8A-4147-A177-3AD203B41FA5}">
                      <a16:colId xmlns:a16="http://schemas.microsoft.com/office/drawing/2014/main" val="3759520489"/>
                    </a:ext>
                  </a:extLst>
                </a:gridCol>
                <a:gridCol w="1014913">
                  <a:extLst>
                    <a:ext uri="{9D8B030D-6E8A-4147-A177-3AD203B41FA5}">
                      <a16:colId xmlns:a16="http://schemas.microsoft.com/office/drawing/2014/main" val="808819810"/>
                    </a:ext>
                  </a:extLst>
                </a:gridCol>
                <a:gridCol w="1809192">
                  <a:extLst>
                    <a:ext uri="{9D8B030D-6E8A-4147-A177-3AD203B41FA5}">
                      <a16:colId xmlns:a16="http://schemas.microsoft.com/office/drawing/2014/main" val="1523183544"/>
                    </a:ext>
                  </a:extLst>
                </a:gridCol>
                <a:gridCol w="1963635">
                  <a:extLst>
                    <a:ext uri="{9D8B030D-6E8A-4147-A177-3AD203B41FA5}">
                      <a16:colId xmlns:a16="http://schemas.microsoft.com/office/drawing/2014/main" val="3437179696"/>
                    </a:ext>
                  </a:extLst>
                </a:gridCol>
                <a:gridCol w="1217425">
                  <a:extLst>
                    <a:ext uri="{9D8B030D-6E8A-4147-A177-3AD203B41FA5}">
                      <a16:colId xmlns:a16="http://schemas.microsoft.com/office/drawing/2014/main" val="2741942360"/>
                    </a:ext>
                  </a:extLst>
                </a:gridCol>
                <a:gridCol w="1507395">
                  <a:extLst>
                    <a:ext uri="{9D8B030D-6E8A-4147-A177-3AD203B41FA5}">
                      <a16:colId xmlns:a16="http://schemas.microsoft.com/office/drawing/2014/main" val="625911985"/>
                    </a:ext>
                  </a:extLst>
                </a:gridCol>
              </a:tblGrid>
              <a:tr h="807522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Phases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Weeks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Activity student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Activity supervisor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Products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Feedback on products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813044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Intake/start-up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70947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Proposal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991523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Data collection (lab, field, </a:t>
                      </a:r>
                      <a:r>
                        <a:rPr lang="en-US" sz="1400" b="0" i="1" u="none" strike="noStrike" dirty="0" err="1">
                          <a:effectLst/>
                          <a:latin typeface="Arial" panose="020B0604020202020204" pitchFamily="34" charset="0"/>
                        </a:rPr>
                        <a:t>etc</a:t>
                      </a:r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790380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Data analysis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198985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Writing/finalizing thesis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endParaRPr lang="en-US" sz="14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9115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4617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03A591B-0624-43D6-A9BB-9962207F4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298345"/>
              </p:ext>
            </p:extLst>
          </p:nvPr>
        </p:nvGraphicFramePr>
        <p:xfrm>
          <a:off x="305550" y="35007"/>
          <a:ext cx="8527473" cy="6021399"/>
        </p:xfrm>
        <a:graphic>
          <a:graphicData uri="http://schemas.openxmlformats.org/drawingml/2006/table">
            <a:tbl>
              <a:tblPr/>
              <a:tblGrid>
                <a:gridCol w="1152023">
                  <a:extLst>
                    <a:ext uri="{9D8B030D-6E8A-4147-A177-3AD203B41FA5}">
                      <a16:colId xmlns:a16="http://schemas.microsoft.com/office/drawing/2014/main" val="3759520489"/>
                    </a:ext>
                  </a:extLst>
                </a:gridCol>
                <a:gridCol w="2053606">
                  <a:extLst>
                    <a:ext uri="{9D8B030D-6E8A-4147-A177-3AD203B41FA5}">
                      <a16:colId xmlns:a16="http://schemas.microsoft.com/office/drawing/2014/main" val="1523183544"/>
                    </a:ext>
                  </a:extLst>
                </a:gridCol>
                <a:gridCol w="2228913">
                  <a:extLst>
                    <a:ext uri="{9D8B030D-6E8A-4147-A177-3AD203B41FA5}">
                      <a16:colId xmlns:a16="http://schemas.microsoft.com/office/drawing/2014/main" val="3437179696"/>
                    </a:ext>
                  </a:extLst>
                </a:gridCol>
                <a:gridCol w="1381894">
                  <a:extLst>
                    <a:ext uri="{9D8B030D-6E8A-4147-A177-3AD203B41FA5}">
                      <a16:colId xmlns:a16="http://schemas.microsoft.com/office/drawing/2014/main" val="2741942360"/>
                    </a:ext>
                  </a:extLst>
                </a:gridCol>
                <a:gridCol w="1711037">
                  <a:extLst>
                    <a:ext uri="{9D8B030D-6E8A-4147-A177-3AD203B41FA5}">
                      <a16:colId xmlns:a16="http://schemas.microsoft.com/office/drawing/2014/main" val="625911985"/>
                    </a:ext>
                  </a:extLst>
                </a:gridCol>
              </a:tblGrid>
              <a:tr h="807522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Phases/ weeks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Activity student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Activity supervisor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Products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effectLst/>
                          <a:latin typeface="Arial" panose="020B0604020202020204" pitchFamily="34" charset="0"/>
                        </a:rPr>
                        <a:t>Feedback on products</a:t>
                      </a:r>
                    </a:p>
                  </a:txBody>
                  <a:tcPr marL="5877" marR="5877" marT="587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813044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Intake (1)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Admin, expectation management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Expectation management, logistics, admin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Thesis contract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Oral, 1-2 meetings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670947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Proposal (1-6)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Literature review, write proposal, planning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Guidance, help finding literature, brainstorming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Proposal + presentation (or intermediate)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Oral and written (on proposal), weekly meetings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991523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Data collection (lab, field, </a:t>
                      </a:r>
                      <a:r>
                        <a:rPr lang="en-US" sz="1400" b="0" i="1" u="none" strike="noStrike" dirty="0" err="1">
                          <a:effectLst/>
                          <a:latin typeface="Arial" panose="020B0604020202020204" pitchFamily="34" charset="0"/>
                        </a:rPr>
                        <a:t>etc</a:t>
                      </a:r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) (7-17)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Lab/field work, informing supervisor (any issues), data management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Lab/field introduction, monitoring, advice (including practical/direct), problem solving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Data set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Oral mainly, biweekly meetings, e.g. on data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9790380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1" u="none" strike="noStrike" dirty="0">
                          <a:effectLst/>
                          <a:latin typeface="Arial" panose="020B0604020202020204" pitchFamily="34" charset="0"/>
                        </a:rPr>
                        <a:t>Data analysis (18-20)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 err="1">
                          <a:effectLst/>
                          <a:latin typeface="Arial" panose="020B0604020202020204" pitchFamily="34" charset="0"/>
                        </a:rPr>
                        <a:t>Analyse</a:t>
                      </a: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 and interpret data, preliminary conclusions (based on proposal/objectives)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Guidance, problem solving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Manageable/presentable data, from data to information/knowledge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Oral mainly, weekly meetings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198985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Writing thesis (10-26)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Write! And make figures, etc. If necessary, find resources/help/additional literature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Guidance, problem solving, review, help structuring/editing the report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Thesis + presentation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Oral and written (main), meetings when needed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9115190"/>
                  </a:ext>
                </a:extLst>
              </a:tr>
              <a:tr h="80752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4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*continuous monitoring (1-26)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Informing supervisor in case of problems, adapting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Monitoring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When needed</a:t>
                      </a:r>
                    </a:p>
                  </a:txBody>
                  <a:tcPr marL="5877" marR="5877" marT="5877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0676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907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1304611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Thesis rings: a peer review mechanism for thesis students</a:t>
            </a:r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8265" r="14389"/>
          <a:stretch/>
        </p:blipFill>
        <p:spPr>
          <a:xfrm>
            <a:off x="476250" y="3308350"/>
            <a:ext cx="2647950" cy="2647950"/>
          </a:xfrm>
        </p:spPr>
      </p:pic>
      <p:pic>
        <p:nvPicPr>
          <p:cNvPr id="20" name="Tijdelijke aanduiding voor afbeelding 19"/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Tijdelijke aanduiding voor afbeelding 16"/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Placeholder 5" descr="2014-11-04 14.57.36.jpg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8" r="21888"/>
          <a:stretch>
            <a:fillRect/>
          </a:stretch>
        </p:blipFill>
        <p:spPr/>
      </p:pic>
      <p:pic>
        <p:nvPicPr>
          <p:cNvPr id="8" name="Picture Placeholder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550" y="3212976"/>
            <a:ext cx="2956715" cy="2800978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owchart: Connector 3"/>
          <p:cNvSpPr/>
          <p:nvPr/>
        </p:nvSpPr>
        <p:spPr>
          <a:xfrm>
            <a:off x="163907" y="3182876"/>
            <a:ext cx="3048000" cy="3013578"/>
          </a:xfrm>
          <a:prstGeom prst="flowChartConnec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58B9B-0171-4161-ACB2-468D3844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Key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7E600-6479-48D1-AFC4-569906E78E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How can we handle </a:t>
            </a:r>
            <a:r>
              <a:rPr lang="en-US" sz="2400" b="1" dirty="0"/>
              <a:t>more thesis students</a:t>
            </a:r>
          </a:p>
          <a:p>
            <a:r>
              <a:rPr lang="en-US" sz="2400" b="1" dirty="0"/>
              <a:t>without increasing the workload </a:t>
            </a:r>
          </a:p>
          <a:p>
            <a:r>
              <a:rPr lang="en-US" sz="2400" dirty="0"/>
              <a:t>and maintain, or even </a:t>
            </a:r>
            <a:r>
              <a:rPr lang="en-US" sz="2400" b="1" dirty="0"/>
              <a:t>increase, the quality of supervision?</a:t>
            </a:r>
          </a:p>
        </p:txBody>
      </p:sp>
    </p:spTree>
    <p:extLst>
      <p:ext uri="{BB962C8B-B14F-4D97-AF65-F5344CB8AC3E}">
        <p14:creationId xmlns:p14="http://schemas.microsoft.com/office/powerpoint/2010/main" val="8546306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rings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Organised</a:t>
            </a:r>
            <a:r>
              <a:rPr lang="en-US" dirty="0"/>
              <a:t> peer feedback for thesis students</a:t>
            </a:r>
          </a:p>
          <a:p>
            <a:r>
              <a:rPr lang="en-US" dirty="0"/>
              <a:t>Now adopted by many groups within Wageningen University (and other universities)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0" y="5076786"/>
            <a:ext cx="2679700" cy="17812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200" y="5067124"/>
            <a:ext cx="3632200" cy="17908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089339"/>
            <a:ext cx="2908300" cy="17686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604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Thesis rings @ WUR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13250" y="1436106"/>
            <a:ext cx="8521188" cy="4089600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dirty="0">
                <a:solidFill>
                  <a:srgbClr val="005172"/>
                </a:solidFill>
              </a:rPr>
              <a:t>Why a peer review system for thesis students?</a:t>
            </a:r>
          </a:p>
          <a:p>
            <a:pPr>
              <a:buClrTx/>
            </a:pPr>
            <a:r>
              <a:rPr lang="en-US" dirty="0">
                <a:solidFill>
                  <a:srgbClr val="005172"/>
                </a:solidFill>
              </a:rPr>
              <a:t>Handle increasing student numbers</a:t>
            </a:r>
          </a:p>
          <a:p>
            <a:pPr marL="0" indent="0">
              <a:buClrTx/>
              <a:buNone/>
            </a:pPr>
            <a:endParaRPr lang="en-US" dirty="0">
              <a:solidFill>
                <a:srgbClr val="005172"/>
              </a:solidFill>
            </a:endParaRPr>
          </a:p>
          <a:p>
            <a:pPr marL="0" indent="0">
              <a:buClrTx/>
              <a:buNone/>
            </a:pPr>
            <a:r>
              <a:rPr lang="en-US" dirty="0">
                <a:solidFill>
                  <a:srgbClr val="005172"/>
                </a:solidFill>
              </a:rPr>
              <a:t>But also a learning experience for the student:</a:t>
            </a:r>
          </a:p>
          <a:p>
            <a:pPr>
              <a:buClrTx/>
            </a:pPr>
            <a:r>
              <a:rPr lang="en-US" dirty="0">
                <a:solidFill>
                  <a:srgbClr val="005172"/>
                </a:solidFill>
              </a:rPr>
              <a:t>Role of peer reviewer</a:t>
            </a:r>
          </a:p>
          <a:p>
            <a:pPr>
              <a:buClrTx/>
            </a:pPr>
            <a:r>
              <a:rPr lang="en-US" dirty="0">
                <a:solidFill>
                  <a:srgbClr val="005172"/>
                </a:solidFill>
              </a:rPr>
              <a:t>Identification common issues</a:t>
            </a:r>
          </a:p>
          <a:p>
            <a:pPr>
              <a:buClrTx/>
            </a:pPr>
            <a:r>
              <a:rPr lang="en-US" dirty="0">
                <a:solidFill>
                  <a:srgbClr val="005172"/>
                </a:solidFill>
              </a:rPr>
              <a:t>Higher level of draft reports</a:t>
            </a:r>
          </a:p>
          <a:p>
            <a:pPr>
              <a:buClrTx/>
            </a:pPr>
            <a:r>
              <a:rPr lang="en-US" dirty="0">
                <a:solidFill>
                  <a:srgbClr val="005172"/>
                </a:solidFill>
              </a:rPr>
              <a:t>The importance of giving and </a:t>
            </a:r>
            <a:br>
              <a:rPr lang="en-US" dirty="0">
                <a:solidFill>
                  <a:srgbClr val="005172"/>
                </a:solidFill>
              </a:rPr>
            </a:br>
            <a:r>
              <a:rPr lang="en-US" dirty="0">
                <a:solidFill>
                  <a:srgbClr val="005172"/>
                </a:solidFill>
              </a:rPr>
              <a:t>receiving feedback </a:t>
            </a:r>
            <a:br>
              <a:rPr lang="en-US" dirty="0">
                <a:solidFill>
                  <a:srgbClr val="005172"/>
                </a:solidFill>
              </a:rPr>
            </a:br>
            <a:r>
              <a:rPr lang="en-US" dirty="0">
                <a:solidFill>
                  <a:srgbClr val="005172"/>
                </a:solidFill>
              </a:rPr>
              <a:t>(safe environment)</a:t>
            </a:r>
          </a:p>
          <a:p>
            <a:pPr marL="0" indent="0">
              <a:buClrTx/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 descr="2014-11-04 14.57.3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669" y="3613257"/>
            <a:ext cx="3959682" cy="22263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521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Set-up thesis rings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13250" y="1436106"/>
            <a:ext cx="8521188" cy="4089600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dirty="0" err="1">
                <a:solidFill>
                  <a:schemeClr val="tx1"/>
                </a:solidFill>
              </a:rPr>
              <a:t>Organisation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</a:rPr>
              <a:t>± 7-10 students per ring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</a:rPr>
              <a:t>Proposal and report reviewed once by supervisor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</a:rPr>
              <a:t>Weekly/biweekly meetings of 1-1.5 hr.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</a:rPr>
              <a:t>Ring supervisor (staff member) is chairman </a:t>
            </a: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</a:rPr>
              <a:t>Supervisor is still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responsible (!!)</a:t>
            </a:r>
          </a:p>
        </p:txBody>
      </p:sp>
      <p:pic>
        <p:nvPicPr>
          <p:cNvPr id="5" name="Picture 4" descr="2014-11-04 14.57.4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39" y="4483100"/>
            <a:ext cx="4223960" cy="2374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596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Procedure meeting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2450" y="1232906"/>
            <a:ext cx="8521188" cy="4545594"/>
          </a:xfrm>
        </p:spPr>
        <p:txBody>
          <a:bodyPr/>
          <a:lstStyle/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Students register and upload documents (submitters)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Other students review (instructions categories)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Staff member only facilitates discussion and process</a:t>
            </a:r>
          </a:p>
          <a:p>
            <a:pPr>
              <a:buClrTx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ClrTx/>
              <a:buNone/>
            </a:pPr>
            <a:r>
              <a:rPr lang="en-US" sz="2000" b="1" dirty="0">
                <a:solidFill>
                  <a:schemeClr val="tx1"/>
                </a:solidFill>
              </a:rPr>
              <a:t>Meeting: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Discuss 2-3 documents</a:t>
            </a:r>
            <a:r>
              <a:rPr lang="en-US" sz="1800" dirty="0">
                <a:solidFill>
                  <a:schemeClr val="tx1"/>
                </a:solidFill>
              </a:rPr>
              <a:t> (e.g. proposal, chapter)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For each document (~30 mins)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Short introduction by author (student)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Each participant gives feedback (on style, structure, figures, analysis, </a:t>
            </a:r>
            <a:r>
              <a:rPr lang="en-US" sz="1800" dirty="0" err="1">
                <a:solidFill>
                  <a:schemeClr val="tx1"/>
                </a:solidFill>
              </a:rPr>
              <a:t>etc</a:t>
            </a:r>
            <a:r>
              <a:rPr lang="en-US" sz="1800" dirty="0">
                <a:solidFill>
                  <a:schemeClr val="tx1"/>
                </a:solidFill>
              </a:rPr>
              <a:t>)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Summary by author</a:t>
            </a:r>
          </a:p>
          <a:p>
            <a:pPr>
              <a:buClrTx/>
            </a:pPr>
            <a:endParaRPr lang="en-US" sz="2000" dirty="0">
              <a:solidFill>
                <a:schemeClr val="tx1"/>
              </a:solidFill>
            </a:endParaRPr>
          </a:p>
          <a:p>
            <a:pPr>
              <a:buClrTx/>
            </a:pPr>
            <a:endParaRPr lang="en-US" sz="1800" dirty="0">
              <a:solidFill>
                <a:schemeClr val="tx1"/>
              </a:solidFill>
            </a:endParaRPr>
          </a:p>
          <a:p>
            <a:pPr>
              <a:buClrTx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378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04611"/>
          </a:xfrm>
        </p:spPr>
        <p:txBody>
          <a:bodyPr/>
          <a:lstStyle/>
          <a:p>
            <a:r>
              <a:rPr lang="en-US" dirty="0"/>
              <a:t>Positive points (based on student evaluation)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7700" y="1674341"/>
            <a:ext cx="8521188" cy="3666308"/>
          </a:xfrm>
        </p:spPr>
        <p:txBody>
          <a:bodyPr/>
          <a:lstStyle/>
          <a:p>
            <a:r>
              <a:rPr lang="en-US" sz="2000" dirty="0"/>
              <a:t>Most helpful aspect: Reviewing </a:t>
            </a:r>
          </a:p>
          <a:p>
            <a:r>
              <a:rPr lang="en-US" sz="2000" dirty="0"/>
              <a:t>Atmosphere: </a:t>
            </a:r>
            <a:r>
              <a:rPr lang="en-US" sz="2000" u="sng" dirty="0"/>
              <a:t>Safe</a:t>
            </a:r>
            <a:r>
              <a:rPr lang="en-US" sz="2000" dirty="0"/>
              <a:t>, fun, relaxed. </a:t>
            </a:r>
          </a:p>
          <a:p>
            <a:r>
              <a:rPr lang="en-US" sz="2000" dirty="0"/>
              <a:t>Ring supervisor necessary? Yes! </a:t>
            </a:r>
            <a:r>
              <a:rPr lang="en-US" sz="2000" dirty="0">
                <a:sym typeface="Wingdings"/>
              </a:rPr>
              <a:t></a:t>
            </a:r>
            <a:r>
              <a:rPr lang="en-US" sz="2000" dirty="0"/>
              <a:t> Safety, solving disagreements, general advice scientific writing, structure, timekeeping.</a:t>
            </a:r>
          </a:p>
          <a:p>
            <a:r>
              <a:rPr lang="en-US" sz="2000" dirty="0"/>
              <a:t>Extra effects: Getting to know other students and subjects better </a:t>
            </a:r>
            <a:r>
              <a:rPr lang="en-US" sz="2000" dirty="0">
                <a:sym typeface="Wingdings"/>
              </a:rPr>
              <a:t> visible cohesion</a:t>
            </a:r>
          </a:p>
          <a:p>
            <a:r>
              <a:rPr lang="en-US" sz="2000" dirty="0"/>
              <a:t>Recommend to other students: Yes!!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90C235-77E6-481F-9F7D-F0D4C9506DE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55249" y="5321201"/>
            <a:ext cx="558800" cy="55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EF2DF6-77FB-47D2-BB21-80870AA79B0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19774" y="5327365"/>
            <a:ext cx="521375" cy="5399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BB037B-E860-47BA-BCFD-C1F98D24B17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339149" y="5194201"/>
            <a:ext cx="850900" cy="850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560149-B65B-4D8B-B87C-D5860010AA4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90049" y="5232301"/>
            <a:ext cx="749300" cy="749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747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95800" y="1543149"/>
            <a:ext cx="8521188" cy="4089600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000" dirty="0"/>
              <a:t>Timing of documents requires flexibility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Clarity role thesis supervisor vs. thesis ring 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Balance in feedback should be actively guarded by ring supervisor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Coordination and organization required!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54800" y="342900"/>
            <a:ext cx="558800" cy="55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19325" y="349064"/>
            <a:ext cx="521375" cy="5399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38700" y="215900"/>
            <a:ext cx="850900" cy="850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9600" y="254000"/>
            <a:ext cx="749300" cy="749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697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44537"/>
          </a:xfrm>
        </p:spPr>
        <p:txBody>
          <a:bodyPr/>
          <a:lstStyle/>
          <a:p>
            <a:r>
              <a:rPr lang="en-US" dirty="0"/>
              <a:t>Are thesis rings THE solution to ‘handle’ larger numbers of students?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No, it can be part of the solution</a:t>
            </a:r>
          </a:p>
          <a:p>
            <a:r>
              <a:rPr lang="en-US" dirty="0"/>
              <a:t>The general organization is a key aspect</a:t>
            </a:r>
          </a:p>
          <a:p>
            <a:pPr lvl="1"/>
            <a:r>
              <a:rPr lang="en-US" dirty="0"/>
              <a:t>Intake by supervisor</a:t>
            </a:r>
          </a:p>
          <a:p>
            <a:pPr lvl="1"/>
            <a:r>
              <a:rPr lang="en-US" dirty="0"/>
              <a:t>Intake by lecturer</a:t>
            </a:r>
          </a:p>
          <a:p>
            <a:pPr lvl="1"/>
            <a:r>
              <a:rPr lang="en-US" dirty="0"/>
              <a:t>Intake by secretary</a:t>
            </a:r>
          </a:p>
          <a:p>
            <a:pPr lvl="1"/>
            <a:r>
              <a:rPr lang="en-US" dirty="0"/>
              <a:t>Desks/PCs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‘Logistics’ should be well-thought through</a:t>
            </a:r>
          </a:p>
          <a:p>
            <a:r>
              <a:rPr lang="en-US" dirty="0"/>
              <a:t>Proper supervision and </a:t>
            </a:r>
            <a:r>
              <a:rPr lang="en-US" dirty="0" err="1"/>
              <a:t>organisation</a:t>
            </a:r>
            <a:r>
              <a:rPr lang="en-US" dirty="0"/>
              <a:t> of practical (lab) work is also required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3500" r="17000"/>
          <a:stretch/>
        </p:blipFill>
        <p:spPr>
          <a:xfrm>
            <a:off x="6638948" y="2076404"/>
            <a:ext cx="1984352" cy="1898696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9957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934FF-DB54-4E53-B47D-249CB69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19EE1-9A1E-4566-97F0-A4643EACFB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Could this work for your university? Why or why not?</a:t>
            </a:r>
          </a:p>
          <a:p>
            <a:r>
              <a:rPr lang="en-US" dirty="0"/>
              <a:t>What could be the set-up?</a:t>
            </a:r>
          </a:p>
          <a:p>
            <a:pPr lvl="1"/>
            <a:r>
              <a:rPr lang="en-US" dirty="0"/>
              <a:t>Which groups of students?</a:t>
            </a:r>
          </a:p>
          <a:p>
            <a:pPr lvl="1"/>
            <a:r>
              <a:rPr lang="en-US" dirty="0"/>
              <a:t>How to organize?</a:t>
            </a:r>
          </a:p>
          <a:p>
            <a:pPr lvl="1"/>
            <a:r>
              <a:rPr lang="en-US" dirty="0"/>
              <a:t>Any support needed?</a:t>
            </a:r>
          </a:p>
          <a:p>
            <a:r>
              <a:rPr lang="en-US" dirty="0"/>
              <a:t>How could you evaluate the success?</a:t>
            </a:r>
          </a:p>
        </p:txBody>
      </p:sp>
    </p:spTree>
    <p:extLst>
      <p:ext uri="{BB962C8B-B14F-4D97-AF65-F5344CB8AC3E}">
        <p14:creationId xmlns:p14="http://schemas.microsoft.com/office/powerpoint/2010/main" val="18785973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2014-11-04 14.57.29.jpg"/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-756" r="31380" b="756"/>
          <a:stretch/>
        </p:blipFill>
        <p:spPr>
          <a:xfrm>
            <a:off x="4876799" y="114300"/>
            <a:ext cx="4046775" cy="4046775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791650"/>
          </a:xfrm>
        </p:spPr>
        <p:txBody>
          <a:bodyPr/>
          <a:lstStyle/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Thank you!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495300" y="1695550"/>
            <a:ext cx="6286500" cy="4127400"/>
          </a:xfrm>
        </p:spPr>
        <p:txBody>
          <a:bodyPr/>
          <a:lstStyle/>
          <a:p>
            <a:r>
              <a:rPr lang="en-US" dirty="0"/>
              <a:t>Acknowledgements:</a:t>
            </a:r>
          </a:p>
          <a:p>
            <a:r>
              <a:rPr lang="en-US" dirty="0"/>
              <a:t>Arjen </a:t>
            </a:r>
            <a:r>
              <a:rPr lang="en-US" dirty="0" err="1"/>
              <a:t>Schots</a:t>
            </a:r>
            <a:endParaRPr lang="en-US" dirty="0"/>
          </a:p>
          <a:p>
            <a:r>
              <a:rPr lang="en-US" dirty="0"/>
              <a:t>Jet Vervoort</a:t>
            </a:r>
          </a:p>
          <a:p>
            <a:r>
              <a:rPr lang="en-US" dirty="0"/>
              <a:t>Other Staff Nematology</a:t>
            </a:r>
          </a:p>
          <a:p>
            <a:r>
              <a:rPr lang="en-US" dirty="0"/>
              <a:t>Education staff support </a:t>
            </a:r>
            <a:br>
              <a:rPr lang="en-US" dirty="0"/>
            </a:br>
            <a:r>
              <a:rPr lang="en-US" dirty="0"/>
              <a:t>(Wageningen)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0610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1182976"/>
          </a:xfrm>
        </p:spPr>
        <p:txBody>
          <a:bodyPr/>
          <a:lstStyle/>
          <a:p>
            <a:r>
              <a:rPr lang="en-GB" dirty="0"/>
              <a:t>First meeting - A good beginning is half the battle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4799"/>
            <a:ext cx="9144000" cy="531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70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/>
              <a:t>First meeting: What to do?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277899"/>
            <a:ext cx="8521188" cy="4748431"/>
          </a:xfrm>
        </p:spPr>
        <p:txBody>
          <a:bodyPr/>
          <a:lstStyle/>
          <a:p>
            <a:pPr algn="just"/>
            <a:r>
              <a:rPr lang="en-GB" dirty="0"/>
              <a:t>Build a good relationship with student</a:t>
            </a:r>
          </a:p>
          <a:p>
            <a:pPr algn="just"/>
            <a:r>
              <a:rPr lang="en-GB" dirty="0"/>
              <a:t>Synchronize expectations (supervision, role, examining)</a:t>
            </a:r>
          </a:p>
          <a:p>
            <a:pPr algn="just"/>
            <a:r>
              <a:rPr lang="en-GB" dirty="0"/>
              <a:t>Discover strong/weak points of student</a:t>
            </a:r>
          </a:p>
          <a:p>
            <a:pPr algn="just"/>
            <a:r>
              <a:rPr lang="en-GB" dirty="0"/>
              <a:t>Formulate personal learning objectives</a:t>
            </a:r>
          </a:p>
          <a:p>
            <a:pPr algn="just"/>
            <a:r>
              <a:rPr lang="en-GB" dirty="0"/>
              <a:t>Discuss phasing and planning of thesis</a:t>
            </a:r>
          </a:p>
          <a:p>
            <a:pPr algn="just"/>
            <a:r>
              <a:rPr lang="en-GB" dirty="0"/>
              <a:t>Explain assessment procedure</a:t>
            </a:r>
          </a:p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5359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1304611"/>
          </a:xfrm>
        </p:spPr>
        <p:txBody>
          <a:bodyPr/>
          <a:lstStyle/>
          <a:p>
            <a:r>
              <a:rPr lang="en-GB" dirty="0"/>
              <a:t>Critical issues that come up if not sorted out at the start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472971"/>
            <a:ext cx="8521188" cy="4748431"/>
          </a:xfrm>
        </p:spPr>
        <p:txBody>
          <a:bodyPr/>
          <a:lstStyle/>
          <a:p>
            <a:pPr algn="just"/>
            <a:r>
              <a:rPr lang="en-GB" dirty="0"/>
              <a:t>Expectations do not meet</a:t>
            </a:r>
          </a:p>
          <a:p>
            <a:pPr algn="just"/>
            <a:r>
              <a:rPr lang="en-GB" dirty="0"/>
              <a:t>Lack of planning, no timetables agreed</a:t>
            </a:r>
          </a:p>
          <a:p>
            <a:pPr algn="just"/>
            <a:r>
              <a:rPr lang="en-GB" dirty="0"/>
              <a:t>Lack of sufficient communication</a:t>
            </a:r>
          </a:p>
          <a:p>
            <a:pPr algn="just"/>
            <a:r>
              <a:rPr lang="en-GB" dirty="0"/>
              <a:t>Disrespectful attitude</a:t>
            </a:r>
          </a:p>
          <a:p>
            <a:pPr algn="just"/>
            <a:r>
              <a:rPr lang="en-GB" dirty="0"/>
              <a:t>Responsibilities not shared</a:t>
            </a:r>
          </a:p>
          <a:p>
            <a:pPr algn="just"/>
            <a:r>
              <a:rPr lang="en-GB" dirty="0"/>
              <a:t>Other hidden problems</a:t>
            </a:r>
          </a:p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2772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/>
              <a:t>Meeting in progress: What to do?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277899"/>
            <a:ext cx="8521188" cy="4748431"/>
          </a:xfrm>
        </p:spPr>
        <p:txBody>
          <a:bodyPr/>
          <a:lstStyle/>
          <a:p>
            <a:pPr algn="just"/>
            <a:r>
              <a:rPr lang="en-GB" b="1" dirty="0"/>
              <a:t>Social talk</a:t>
            </a:r>
          </a:p>
          <a:p>
            <a:pPr algn="just"/>
            <a:r>
              <a:rPr lang="en-GB" b="1" dirty="0"/>
              <a:t>Planning: </a:t>
            </a:r>
            <a:r>
              <a:rPr lang="en-GB" dirty="0"/>
              <a:t>Goal, agenda, time, minutes </a:t>
            </a:r>
          </a:p>
          <a:p>
            <a:pPr algn="just"/>
            <a:r>
              <a:rPr lang="en-GB" b="1" dirty="0"/>
              <a:t>Theme: </a:t>
            </a:r>
            <a:r>
              <a:rPr lang="en-GB" dirty="0"/>
              <a:t>Progress, specific points</a:t>
            </a:r>
          </a:p>
          <a:p>
            <a:pPr algn="just"/>
            <a:r>
              <a:rPr lang="en-GB" b="1" dirty="0"/>
              <a:t>Closing: </a:t>
            </a:r>
            <a:r>
              <a:rPr lang="en-GB" dirty="0"/>
              <a:t>Looking back to planning, appointments</a:t>
            </a:r>
          </a:p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190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/>
              <a:t>Completion: What to do?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277899"/>
            <a:ext cx="8521188" cy="4748431"/>
          </a:xfrm>
        </p:spPr>
        <p:txBody>
          <a:bodyPr/>
          <a:lstStyle/>
          <a:p>
            <a:pPr algn="just"/>
            <a:r>
              <a:rPr lang="en-GB" dirty="0"/>
              <a:t>Discuss and give feedback on text</a:t>
            </a:r>
          </a:p>
          <a:p>
            <a:pPr algn="just"/>
            <a:r>
              <a:rPr lang="en-GB" dirty="0"/>
              <a:t>Making global revisions</a:t>
            </a:r>
          </a:p>
          <a:p>
            <a:pPr algn="just"/>
            <a:r>
              <a:rPr lang="en-GB" dirty="0"/>
              <a:t>Making sentence-level revisions, punctuations, grammar</a:t>
            </a:r>
          </a:p>
          <a:p>
            <a:pPr algn="just"/>
            <a:r>
              <a:rPr lang="en-GB" dirty="0"/>
              <a:t>Proofreading</a:t>
            </a:r>
          </a:p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3722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9"/>
            <a:ext cx="8442796" cy="928052"/>
          </a:xfrm>
        </p:spPr>
        <p:txBody>
          <a:bodyPr/>
          <a:lstStyle/>
          <a:p>
            <a:r>
              <a:rPr lang="en-GB" dirty="0"/>
              <a:t>Students expect their supervisors to:</a:t>
            </a:r>
            <a:br>
              <a:rPr lang="en-GB" dirty="0"/>
            </a:br>
            <a:r>
              <a:rPr lang="en-GB" sz="1200" dirty="0"/>
              <a:t>Light &amp; Cox 2001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277899"/>
            <a:ext cx="8521188" cy="4748431"/>
          </a:xfrm>
        </p:spPr>
        <p:txBody>
          <a:bodyPr/>
          <a:lstStyle/>
          <a:p>
            <a:pPr algn="just"/>
            <a:r>
              <a:rPr lang="en-GB" dirty="0"/>
              <a:t>Read their work</a:t>
            </a:r>
          </a:p>
          <a:p>
            <a:pPr algn="just"/>
            <a:r>
              <a:rPr lang="en-GB" dirty="0"/>
              <a:t>Be available for consultation</a:t>
            </a:r>
          </a:p>
          <a:p>
            <a:pPr algn="just"/>
            <a:r>
              <a:rPr lang="en-GB" dirty="0"/>
              <a:t>Be friendly, open and supportive</a:t>
            </a:r>
          </a:p>
          <a:p>
            <a:pPr algn="just"/>
            <a:r>
              <a:rPr lang="en-GB" dirty="0"/>
              <a:t>Be constructively critical</a:t>
            </a:r>
          </a:p>
          <a:p>
            <a:pPr algn="just"/>
            <a:r>
              <a:rPr lang="en-GB" dirty="0"/>
              <a:t>Have good knowledge of the research area</a:t>
            </a:r>
          </a:p>
          <a:p>
            <a:pPr algn="just"/>
            <a:r>
              <a:rPr lang="en-GB" dirty="0"/>
              <a:t>Structure the meeting – exchange ideas</a:t>
            </a:r>
          </a:p>
          <a:p>
            <a:pPr algn="just"/>
            <a:r>
              <a:rPr lang="en-GB" dirty="0"/>
              <a:t>Have interest to give more information</a:t>
            </a:r>
          </a:p>
          <a:p>
            <a:pPr algn="just"/>
            <a:r>
              <a:rPr lang="en-GB" dirty="0"/>
              <a:t>To be sufficiently involved</a:t>
            </a:r>
          </a:p>
          <a:p>
            <a:pPr algn="just"/>
            <a:r>
              <a:rPr lang="en-GB" dirty="0"/>
              <a:t>Monitor, not control</a:t>
            </a:r>
          </a:p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9689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/>
              <a:t>First meeting exercise: What to do?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91642" y="1277899"/>
            <a:ext cx="8521188" cy="4748431"/>
          </a:xfrm>
        </p:spPr>
        <p:txBody>
          <a:bodyPr/>
          <a:lstStyle/>
          <a:p>
            <a:pPr algn="just"/>
            <a:r>
              <a:rPr lang="en-GB" dirty="0"/>
              <a:t>In pairs of two</a:t>
            </a:r>
          </a:p>
          <a:p>
            <a:pPr algn="just"/>
            <a:r>
              <a:rPr lang="en-GB" dirty="0"/>
              <a:t>One person is student</a:t>
            </a:r>
          </a:p>
          <a:p>
            <a:pPr algn="just"/>
            <a:r>
              <a:rPr lang="en-GB" dirty="0"/>
              <a:t>One person is supervisor</a:t>
            </a:r>
          </a:p>
          <a:p>
            <a:pPr algn="just"/>
            <a:r>
              <a:rPr lang="en-GB" dirty="0"/>
              <a:t>First meeting with preparation in mind</a:t>
            </a:r>
          </a:p>
          <a:p>
            <a:pPr algn="just"/>
            <a:r>
              <a:rPr lang="en-GB" dirty="0"/>
              <a:t>Debrief plenary</a:t>
            </a:r>
          </a:p>
          <a:p>
            <a:pPr marL="0" indent="0" algn="just">
              <a:buNone/>
            </a:pPr>
            <a:endParaRPr lang="en-GB" dirty="0"/>
          </a:p>
          <a:p>
            <a:pPr algn="just"/>
            <a:endParaRPr lang="en-GB" dirty="0"/>
          </a:p>
          <a:p>
            <a:pPr algn="just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ts val="12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5172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9851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10834</TotalTime>
  <Words>2274</Words>
  <Application>Microsoft Office PowerPoint</Application>
  <PresentationFormat>On-screen Show (4:3)</PresentationFormat>
  <Paragraphs>387</Paragraphs>
  <Slides>47</Slides>
  <Notes>9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 Unicode MS</vt:lpstr>
      <vt:lpstr>Arial</vt:lpstr>
      <vt:lpstr>Calibri</vt:lpstr>
      <vt:lpstr>Tahoma</vt:lpstr>
      <vt:lpstr>Times New Roman</vt:lpstr>
      <vt:lpstr>Verdana</vt:lpstr>
      <vt:lpstr>Wingdings</vt:lpstr>
      <vt:lpstr>Wageningen UR</vt:lpstr>
      <vt:lpstr>Thesis – overview and examples from Wageningen University</vt:lpstr>
      <vt:lpstr>Contents</vt:lpstr>
      <vt:lpstr>What is a thesis?</vt:lpstr>
      <vt:lpstr>What is a thesis?</vt:lpstr>
      <vt:lpstr>Types of theses</vt:lpstr>
      <vt:lpstr>Position of thesis in BSc curriculum (example BSc Environmental Science)</vt:lpstr>
      <vt:lpstr>Position of thesis in MSc curriculum (example MSc Environmental Science)</vt:lpstr>
      <vt:lpstr>Recap: teacher/student-centred</vt:lpstr>
      <vt:lpstr>Recap: constructive alignment</vt:lpstr>
      <vt:lpstr>Intended learning outcomes</vt:lpstr>
      <vt:lpstr>Learning objectives of a MSc thesis at WUR  </vt:lpstr>
      <vt:lpstr>Learning objectives of a MSc thesis at WUR </vt:lpstr>
      <vt:lpstr>Teaching and learning activities</vt:lpstr>
      <vt:lpstr>Assessment</vt:lpstr>
      <vt:lpstr>Assessment criteria MSc thesis</vt:lpstr>
      <vt:lpstr>Discuss criteria</vt:lpstr>
      <vt:lpstr>Assessment rubric (part!)</vt:lpstr>
      <vt:lpstr>Rubric – exercise/questions</vt:lpstr>
      <vt:lpstr>Picking a topic (at my group)</vt:lpstr>
      <vt:lpstr>Phases of a thesis supervision</vt:lpstr>
      <vt:lpstr>Time line Master thesis</vt:lpstr>
      <vt:lpstr>Supervision time/moments</vt:lpstr>
      <vt:lpstr>Teacher roles during thesis supervision</vt:lpstr>
      <vt:lpstr>Products</vt:lpstr>
      <vt:lpstr>Thesis guidelines/course guide</vt:lpstr>
      <vt:lpstr>Contents thesis guidelines (example from Environmental Policy group)</vt:lpstr>
      <vt:lpstr>Exercise</vt:lpstr>
      <vt:lpstr>PowerPoint Presentation</vt:lpstr>
      <vt:lpstr>PowerPoint Presentation</vt:lpstr>
      <vt:lpstr>Thesis rings: a peer review mechanism for thesis students</vt:lpstr>
      <vt:lpstr>Key question</vt:lpstr>
      <vt:lpstr>Thesis rings</vt:lpstr>
      <vt:lpstr>Thesis rings @ WUR</vt:lpstr>
      <vt:lpstr>Set-up thesis rings</vt:lpstr>
      <vt:lpstr>Procedure meeting</vt:lpstr>
      <vt:lpstr>Positive points (based on student evaluation)</vt:lpstr>
      <vt:lpstr>Challenges</vt:lpstr>
      <vt:lpstr>Are thesis rings THE solution to ‘handle’ larger numbers of students?</vt:lpstr>
      <vt:lpstr>Discussion</vt:lpstr>
      <vt:lpstr>Thank you!</vt:lpstr>
      <vt:lpstr>First meeting - A good beginning is half the battle</vt:lpstr>
      <vt:lpstr>First meeting: What to do?</vt:lpstr>
      <vt:lpstr>Critical issues that come up if not sorted out at the start</vt:lpstr>
      <vt:lpstr>Meeting in progress: What to do?</vt:lpstr>
      <vt:lpstr>Completion: What to do?</vt:lpstr>
      <vt:lpstr>Students expect their supervisors to: Light &amp; Cox 2001 </vt:lpstr>
      <vt:lpstr>First meeting exercise: What to do?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Mattijs Smits</cp:lastModifiedBy>
  <cp:revision>670</cp:revision>
  <cp:lastPrinted>2018-07-04T15:36:07Z</cp:lastPrinted>
  <dcterms:created xsi:type="dcterms:W3CDTF">2011-09-29T08:30:03Z</dcterms:created>
  <dcterms:modified xsi:type="dcterms:W3CDTF">2018-07-10T08:54:27Z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