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2" r:id="rId2"/>
    <p:sldId id="273" r:id="rId3"/>
    <p:sldId id="274" r:id="rId4"/>
    <p:sldId id="275" r:id="rId5"/>
    <p:sldId id="276" r:id="rId6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19">
          <p15:clr>
            <a:srgbClr val="A4A3A4"/>
          </p15:clr>
        </p15:guide>
        <p15:guide id="2" orient="horz" pos="147">
          <p15:clr>
            <a:srgbClr val="A4A3A4"/>
          </p15:clr>
        </p15:guide>
        <p15:guide id="3" orient="horz">
          <p15:clr>
            <a:srgbClr val="A4A3A4"/>
          </p15:clr>
        </p15:guide>
        <p15:guide id="4" orient="horz" pos="3756">
          <p15:clr>
            <a:srgbClr val="A4A3A4"/>
          </p15:clr>
        </p15:guide>
        <p15:guide id="5" orient="horz" pos="4085">
          <p15:clr>
            <a:srgbClr val="A4A3A4"/>
          </p15:clr>
        </p15:guide>
        <p15:guide id="6" pos="339">
          <p15:clr>
            <a:srgbClr val="A4A3A4"/>
          </p15:clr>
        </p15:guide>
        <p15:guide id="7" pos="56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9C35"/>
    <a:srgbClr val="FFFFFF"/>
    <a:srgbClr val="34B233"/>
    <a:srgbClr val="000000"/>
    <a:srgbClr val="292929"/>
    <a:srgbClr val="D5D2CA"/>
    <a:srgbClr val="005172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008" y="114"/>
      </p:cViewPr>
      <p:guideLst>
        <p:guide orient="horz" pos="1219"/>
        <p:guide orient="horz" pos="147"/>
        <p:guide orient="horz"/>
        <p:guide orient="horz" pos="3756"/>
        <p:guide orient="horz" pos="4085"/>
        <p:guide pos="339"/>
        <p:guide pos="56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FC83C-B988-4A9E-9713-F559C31F4362}" type="datetimeFigureOut">
              <a:rPr lang="nl-NL" smtClean="0"/>
              <a:t>24-7-2017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45D2F-C69D-4D90-B22B-9B2DC58DBD5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4121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1A2FCF-2A5F-454C-8D44-1C890385D855}" type="slidenum">
              <a:rPr lang="nl-NL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nl-NL" alt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6388" y="4718051"/>
            <a:ext cx="6170612" cy="4464049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81453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39787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</a:t>
            </a: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Auteursnaam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3"/>
            <a:r>
              <a:rPr lang="en-GB" dirty="0" err="1" smtClean="0"/>
              <a:t>Vierde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r>
              <a:rPr lang="en-GB" dirty="0" err="1" smtClean="0"/>
              <a:t>Vijfde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93357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752600"/>
            <a:ext cx="4140000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933575"/>
            <a:ext cx="4140000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8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538163" y="1828800"/>
            <a:ext cx="8404225" cy="413385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logo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20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ijdelijke aanduiding voor afbeelding 24"/>
          <p:cNvSpPr>
            <a:spLocks noGrp="1" noChangeAspect="1"/>
          </p:cNvSpPr>
          <p:nvPr>
            <p:ph type="pic" sz="quarter" idx="21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op het pictogram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als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u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een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afbeelding</a:t>
            </a:r>
            <a:r>
              <a:rPr kumimoji="0" lang="en-GB" sz="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wilt </a:t>
            </a:r>
            <a:r>
              <a:rPr kumimoji="0" lang="en-GB" sz="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toevoegen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76251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</a:t>
            </a: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Auteursnaam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6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logo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logo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18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logo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6451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recta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38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900006" y="226800"/>
            <a:ext cx="5040000" cy="57358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2" y="1840012"/>
            <a:ext cx="3276600" cy="4122638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7619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18212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298805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9"/>
          </p:nvPr>
        </p:nvSpPr>
        <p:spPr>
          <a:xfrm>
            <a:off x="490538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8" name="Tijdelijke aanduiding voor tekst 6"/>
          <p:cNvSpPr>
            <a:spLocks noGrp="1"/>
          </p:cNvSpPr>
          <p:nvPr>
            <p:ph type="body" sz="quarter" idx="20"/>
          </p:nvPr>
        </p:nvSpPr>
        <p:spPr>
          <a:xfrm>
            <a:off x="3366170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21"/>
          </p:nvPr>
        </p:nvSpPr>
        <p:spPr>
          <a:xfrm>
            <a:off x="6241802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22"/>
          </p:nvPr>
        </p:nvSpPr>
        <p:spPr>
          <a:xfrm>
            <a:off x="490538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11" name="Tijdelijke aanduiding voor tekst 6"/>
          <p:cNvSpPr>
            <a:spLocks noGrp="1"/>
          </p:cNvSpPr>
          <p:nvPr>
            <p:ph type="body" sz="quarter" idx="23"/>
          </p:nvPr>
        </p:nvSpPr>
        <p:spPr>
          <a:xfrm>
            <a:off x="3365675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12" name="Tijdelijke aanduiding voor tekst 6"/>
          <p:cNvSpPr>
            <a:spLocks noGrp="1"/>
          </p:cNvSpPr>
          <p:nvPr>
            <p:ph type="body" sz="quarter" idx="24"/>
          </p:nvPr>
        </p:nvSpPr>
        <p:spPr>
          <a:xfrm>
            <a:off x="6241802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 with 2 squa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399" y="1929600"/>
            <a:ext cx="4104000" cy="4027383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400" y="1402557"/>
            <a:ext cx="8402400" cy="45529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ectangula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/>
          </p:cNvSpPr>
          <p:nvPr>
            <p:ph type="pic" sz="quarter" idx="16"/>
          </p:nvPr>
        </p:nvSpPr>
        <p:spPr>
          <a:xfrm>
            <a:off x="536400" y="233362"/>
            <a:ext cx="4011352" cy="57204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4" name="Tijdelijke aanduiding voor afbeelding 24"/>
          <p:cNvSpPr>
            <a:spLocks noGrp="1"/>
          </p:cNvSpPr>
          <p:nvPr>
            <p:ph type="pic" sz="quarter" idx="17"/>
          </p:nvPr>
        </p:nvSpPr>
        <p:spPr>
          <a:xfrm>
            <a:off x="4827265" y="233362"/>
            <a:ext cx="4104000" cy="571955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0" y="0"/>
            <a:ext cx="9143999" cy="685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white">
          <a:xfrm>
            <a:off x="491642" y="230188"/>
            <a:ext cx="8442796" cy="840125"/>
          </a:xfrm>
          <a:noFill/>
          <a:ln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37321" y="1752600"/>
            <a:ext cx="8601903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7"/>
            <a:ext cx="8442796" cy="838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538163" y="1933575"/>
            <a:ext cx="8398089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cir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41274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36576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  <p:sp>
        <p:nvSpPr>
          <p:cNvPr id="12" name="Tijdelijke aanduiding voor afbeelding 24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logo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13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logo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14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logo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15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logo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op het pictogram </a:t>
            </a:r>
            <a:r>
              <a:rPr lang="en-GB" noProof="0" dirty="0" err="1" smtClean="0"/>
              <a:t>als</a:t>
            </a:r>
            <a:r>
              <a:rPr lang="en-GB" noProof="0" dirty="0" smtClean="0"/>
              <a:t> u </a:t>
            </a:r>
            <a:r>
              <a:rPr lang="en-GB" noProof="0" dirty="0" err="1" smtClean="0"/>
              <a:t>een</a:t>
            </a:r>
            <a:r>
              <a:rPr lang="en-GB" noProof="0" dirty="0" smtClean="0"/>
              <a:t> </a:t>
            </a:r>
            <a:r>
              <a:rPr lang="en-GB" noProof="0" dirty="0" err="1" smtClean="0"/>
              <a:t>afbeelding</a:t>
            </a:r>
            <a:r>
              <a:rPr lang="en-GB" noProof="0" dirty="0" smtClean="0"/>
              <a:t> wilt </a:t>
            </a:r>
            <a:r>
              <a:rPr lang="en-GB" noProof="0" dirty="0" err="1" smtClean="0"/>
              <a:t>toevoegen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1126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80244C09-217E-419C-9B59-37107D4EA69B}" type="datetimeFigureOut">
              <a:rPr lang="nl-NL" smtClean="0"/>
              <a:t>24-7-2017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8EF9-16E9-4E08-A953-A21570B3716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1671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2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839787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3"/>
            <a:r>
              <a:rPr lang="en-GB" dirty="0" err="1" smtClean="0"/>
              <a:t>Vierde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r>
              <a:rPr lang="en-GB" dirty="0" err="1" smtClean="0"/>
              <a:t>Vijfde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endParaRPr lang="en-GB" dirty="0" smtClean="0"/>
          </a:p>
        </p:txBody>
      </p:sp>
      <p:sp>
        <p:nvSpPr>
          <p:cNvPr id="4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8520432" y="6370465"/>
            <a:ext cx="468000" cy="164250"/>
          </a:xfrm>
          <a:prstGeom prst="rect">
            <a:avLst/>
          </a:prstGeom>
          <a:noFill/>
        </p:spPr>
        <p:txBody>
          <a:bodyPr wrap="square" tIns="0" rIns="36000" bIns="0" rtlCol="0">
            <a:noAutofit/>
          </a:bodyPr>
          <a:lstStyle>
            <a:lvl1pPr>
              <a:defRPr lang="nl-NL" sz="900" smtClean="0">
                <a:latin typeface="Verdana" pitchFamily="34" charset="0"/>
              </a:defRPr>
            </a:lvl1pPr>
          </a:lstStyle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64" r:id="rId9"/>
    <p:sldLayoutId id="2147483653" r:id="rId10"/>
    <p:sldLayoutId id="2147483655" r:id="rId11"/>
    <p:sldLayoutId id="2147483656" r:id="rId12"/>
    <p:sldLayoutId id="2147483657" r:id="rId13"/>
    <p:sldLayoutId id="2147483659" r:id="rId14"/>
    <p:sldLayoutId id="2147483660" r:id="rId15"/>
    <p:sldLayoutId id="2147483661" r:id="rId16"/>
    <p:sldLayoutId id="2147483663" r:id="rId17"/>
    <p:sldLayoutId id="2147483665" r:id="rId18"/>
    <p:sldLayoutId id="2147483654" r:id="rId19"/>
    <p:sldLayoutId id="2147483666" r:id="rId20"/>
    <p:sldLayoutId id="2147483674" r:id="rId2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40125"/>
          </a:xfrm>
        </p:spPr>
        <p:txBody>
          <a:bodyPr/>
          <a:lstStyle/>
          <a:p>
            <a:r>
              <a:rPr lang="en-GB" sz="2000" dirty="0" smtClean="0"/>
              <a:t>Development of Energy Education in the Mekong Area (DEEM)</a:t>
            </a:r>
            <a:endParaRPr lang="en-GB" sz="200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sz="1600" dirty="0" smtClean="0"/>
              <a:t>Rubric </a:t>
            </a:r>
            <a:r>
              <a:rPr lang="en-GB" sz="1600" smtClean="0"/>
              <a:t>as assessment form </a:t>
            </a:r>
            <a:endParaRPr lang="en-GB" sz="160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485776" y="2287895"/>
            <a:ext cx="8447087" cy="371475"/>
          </a:xfrm>
        </p:spPr>
        <p:txBody>
          <a:bodyPr/>
          <a:lstStyle/>
          <a:p>
            <a:r>
              <a:rPr lang="en-GB" sz="1200" dirty="0" smtClean="0"/>
              <a:t>July 2017</a:t>
            </a:r>
            <a:endParaRPr lang="en-GB" sz="1200" dirty="0"/>
          </a:p>
        </p:txBody>
      </p:sp>
      <p:pic>
        <p:nvPicPr>
          <p:cNvPr id="1026" name="Picture 2" descr="Development of Energy Education in the Mekong Area (DEEM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65" y="3280541"/>
            <a:ext cx="8626198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43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smtClean="0"/>
              <a:t>Using a rubric as assessment form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1073249"/>
            <a:ext cx="8521188" cy="4089600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 smtClean="0"/>
              <a:t>A rubric is a coherent sent of criteria for students’ work that includes descriptions of levels of performance quality on criteria</a:t>
            </a:r>
          </a:p>
          <a:p>
            <a:pPr marL="0" indent="0">
              <a:buNone/>
            </a:pPr>
            <a:r>
              <a:rPr lang="en-GB" sz="1800" b="1" dirty="0" smtClean="0"/>
              <a:t>Purpose: </a:t>
            </a:r>
            <a:r>
              <a:rPr lang="en-GB" sz="1800" dirty="0" smtClean="0"/>
              <a:t>To assess performance and to provide feedback.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800" dirty="0" smtClean="0"/>
          </a:p>
          <a:p>
            <a:pPr marL="0" indent="0" algn="ctr">
              <a:buNone/>
            </a:pPr>
            <a:r>
              <a:rPr lang="en-GB" sz="1800" dirty="0" smtClean="0"/>
              <a:t>Instead of judging the performance it describes the performance.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800" dirty="0" smtClean="0"/>
          </a:p>
          <a:p>
            <a:pPr marL="0" indent="0">
              <a:buNone/>
            </a:pPr>
            <a:r>
              <a:rPr lang="en-GB" sz="1800" dirty="0" smtClean="0"/>
              <a:t>Why are rubrics important: </a:t>
            </a:r>
          </a:p>
          <a:p>
            <a:r>
              <a:rPr lang="en-GB" sz="1800" dirty="0" smtClean="0"/>
              <a:t>It is a tool to give performance feedback</a:t>
            </a:r>
          </a:p>
          <a:p>
            <a:r>
              <a:rPr lang="en-GB" sz="1800" dirty="0" smtClean="0"/>
              <a:t>Increases transparency of the assessment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42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smtClean="0"/>
              <a:t>Rubric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Individually, fill in the rubric (10 minutes)</a:t>
            </a:r>
          </a:p>
          <a:p>
            <a:pPr marL="0" indent="0">
              <a:buNone/>
            </a:pPr>
            <a:r>
              <a:rPr lang="en-GB" dirty="0" smtClean="0"/>
              <a:t>In pairs, discuss your results and experiences (10 minutes)</a:t>
            </a:r>
            <a:r>
              <a:rPr lang="en-GB" dirty="0"/>
              <a:t>	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Was it easy/difficult to use the matrix?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- Are your results similar/different? </a:t>
            </a:r>
          </a:p>
          <a:p>
            <a:pPr marL="0" indent="0">
              <a:buNone/>
            </a:pPr>
            <a:r>
              <a:rPr lang="en-GB" dirty="0" smtClean="0"/>
              <a:t>Plenary, usefulness of the rubric for your own teaching practice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188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64993" y="836712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2400" dirty="0" smtClean="0"/>
              <a:t>Reminders for giving Feedback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16113"/>
            <a:ext cx="8382000" cy="1600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dirty="0" smtClean="0"/>
              <a:t>1. Distinguish:	</a:t>
            </a:r>
            <a:r>
              <a:rPr lang="en-GB" altLang="en-US" i="1" dirty="0" smtClean="0"/>
              <a:t>- observation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i="1" dirty="0" smtClean="0"/>
              <a:t>				- interpretation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altLang="en-US" i="1" dirty="0" smtClean="0"/>
              <a:t>				- effect on you</a:t>
            </a:r>
            <a:endParaRPr lang="en-GB" altLang="en-US" dirty="0" smtClean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81000" y="3276600"/>
            <a:ext cx="8382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l"/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50000"/>
              <a:buChar char="•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150000"/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GB" altLang="en-US" sz="2400" dirty="0" smtClean="0"/>
              <a:t>2. Feedback is </a:t>
            </a:r>
            <a:r>
              <a:rPr lang="en-GB" altLang="en-US" sz="2400" i="1" dirty="0" smtClean="0"/>
              <a:t>your opinion</a:t>
            </a:r>
            <a:r>
              <a:rPr lang="en-GB" altLang="en-US" sz="2400" dirty="0" smtClean="0"/>
              <a:t> </a:t>
            </a:r>
            <a:endParaRPr lang="en-GB" altLang="en-US" sz="2400" dirty="0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81000" y="3962400"/>
            <a:ext cx="8382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l"/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50000"/>
              <a:buChar char="•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150000"/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GB" altLang="en-US" sz="2400" dirty="0" smtClean="0"/>
              <a:t>3. Mix positive and negative feedback </a:t>
            </a:r>
            <a:endParaRPr lang="en-GB" altLang="en-US" sz="2400" dirty="0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81000" y="4648200"/>
            <a:ext cx="853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Char char="l"/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50000"/>
              <a:buChar char="•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SzPct val="150000"/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GB" altLang="en-US" sz="2400" dirty="0" smtClean="0"/>
              <a:t>4. Speak directly to the person you give feedback to</a:t>
            </a:r>
            <a:br>
              <a:rPr lang="en-GB" altLang="en-US" sz="2400" dirty="0" smtClean="0"/>
            </a:br>
            <a:r>
              <a:rPr lang="en-GB" altLang="en-US" sz="2400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altLang="en-US" sz="2400" dirty="0" smtClean="0"/>
              <a:t>5. Avoid using words like ‘Always’ and ‘Never’</a:t>
            </a:r>
            <a:endParaRPr lang="en-GB" alt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228184" y="1988840"/>
            <a:ext cx="2448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I think...</a:t>
            </a:r>
            <a:br>
              <a:rPr lang="en-GB" i="1" dirty="0" smtClean="0"/>
            </a:br>
            <a:r>
              <a:rPr lang="en-GB" i="1" dirty="0" smtClean="0"/>
              <a:t>I feel...</a:t>
            </a:r>
          </a:p>
          <a:p>
            <a:r>
              <a:rPr lang="en-GB" i="1" dirty="0" smtClean="0"/>
              <a:t>I hear...</a:t>
            </a:r>
            <a:br>
              <a:rPr lang="en-GB" i="1" dirty="0" smtClean="0"/>
            </a:br>
            <a:r>
              <a:rPr lang="en-GB" i="1" dirty="0" smtClean="0"/>
              <a:t>I see...</a:t>
            </a:r>
            <a:br>
              <a:rPr lang="en-GB" i="1" dirty="0" smtClean="0"/>
            </a:br>
            <a:r>
              <a:rPr lang="en-GB" i="1" dirty="0" smtClean="0"/>
              <a:t>I notice...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01379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Reminders for receiving Feedback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1. Feedback is not meant to put you down, but to help you getting insight in you personal role in the group</a:t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2. If you feel offended, speak about that </a:t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3. Ask questions</a:t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4. Don’t defend yourself </a:t>
            </a:r>
            <a:br>
              <a:rPr lang="en-GB" altLang="en-US" dirty="0" smtClean="0"/>
            </a:br>
            <a:endParaRPr lang="en-GB" alt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5. Decide later </a:t>
            </a:r>
          </a:p>
          <a:p>
            <a:pPr eaLnBrk="1" hangingPunct="1">
              <a:buFont typeface="Wingdings" pitchFamily="2" charset="2"/>
              <a:buNone/>
            </a:pPr>
            <a:endParaRPr lang="en-GB" altLang="en-US" dirty="0" smtClean="0"/>
          </a:p>
          <a:p>
            <a:pPr eaLnBrk="1" hangingPunct="1"/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787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geningen UR">
  <a:themeElements>
    <a:clrScheme name="Wageningen UR witte achtergrond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A59D9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</TotalTime>
  <Words>172</Words>
  <Application>Microsoft Office PowerPoint</Application>
  <PresentationFormat>On-screen Show (4:3)</PresentationFormat>
  <Paragraphs>39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Verdana</vt:lpstr>
      <vt:lpstr>Wingdings</vt:lpstr>
      <vt:lpstr>Wageningen UR</vt:lpstr>
      <vt:lpstr>Development of Energy Education in the Mekong Area (DEEM)</vt:lpstr>
      <vt:lpstr>Using a rubric as assessment form</vt:lpstr>
      <vt:lpstr>Rubric</vt:lpstr>
      <vt:lpstr>Reminders for giving Feedback</vt:lpstr>
      <vt:lpstr>Reminders for receiving 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Eppink, Hansje</cp:lastModifiedBy>
  <cp:revision>277</cp:revision>
  <dcterms:created xsi:type="dcterms:W3CDTF">2011-09-29T08:30:03Z</dcterms:created>
  <dcterms:modified xsi:type="dcterms:W3CDTF">2017-07-24T15:14:18Z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WHUK.pptx</vt:lpwstr>
  </property>
</Properties>
</file>