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sldIdLst>
    <p:sldId id="272" r:id="rId2"/>
    <p:sldId id="273" r:id="rId3"/>
    <p:sldId id="328" r:id="rId4"/>
    <p:sldId id="274" r:id="rId5"/>
    <p:sldId id="275" r:id="rId6"/>
    <p:sldId id="331" r:id="rId7"/>
    <p:sldId id="276" r:id="rId8"/>
    <p:sldId id="277" r:id="rId9"/>
    <p:sldId id="278" r:id="rId10"/>
    <p:sldId id="279" r:id="rId11"/>
    <p:sldId id="326" r:id="rId12"/>
    <p:sldId id="280" r:id="rId13"/>
    <p:sldId id="281" r:id="rId14"/>
    <p:sldId id="332" r:id="rId15"/>
    <p:sldId id="309" r:id="rId16"/>
    <p:sldId id="311" r:id="rId17"/>
    <p:sldId id="312" r:id="rId18"/>
    <p:sldId id="306" r:id="rId19"/>
    <p:sldId id="308" r:id="rId20"/>
    <p:sldId id="303" r:id="rId21"/>
    <p:sldId id="315" r:id="rId22"/>
    <p:sldId id="314" r:id="rId23"/>
    <p:sldId id="327" r:id="rId24"/>
    <p:sldId id="317" r:id="rId25"/>
    <p:sldId id="318" r:id="rId26"/>
    <p:sldId id="323" r:id="rId27"/>
    <p:sldId id="325" r:id="rId28"/>
    <p:sldId id="319" r:id="rId29"/>
    <p:sldId id="320" r:id="rId30"/>
    <p:sldId id="329" r:id="rId31"/>
    <p:sldId id="321" r:id="rId32"/>
    <p:sldId id="330" r:id="rId33"/>
    <p:sldId id="322" r:id="rId34"/>
  </p:sldIdLst>
  <p:sldSz cx="9144000" cy="6858000" type="screen4x3"/>
  <p:notesSz cx="6858000" cy="9144000"/>
  <p:defaultTextStyle>
    <a:defPPr>
      <a:defRPr lang="nl-NL"/>
    </a:defPPr>
    <a:lvl1pPr algn="l" rtl="0" fontAlgn="base">
      <a:spcBef>
        <a:spcPct val="0"/>
      </a:spcBef>
      <a:spcAft>
        <a:spcPct val="0"/>
      </a:spcAft>
      <a:defRPr kern="1200">
        <a:solidFill>
          <a:schemeClr val="tx1"/>
        </a:solidFill>
        <a:latin typeface="Calibri" pitchFamily="34" charset="0"/>
        <a:ea typeface="+mn-ea"/>
        <a:cs typeface="+mn-cs"/>
      </a:defRPr>
    </a:lvl1pPr>
    <a:lvl2pPr marL="457200" algn="l" rtl="0" fontAlgn="base">
      <a:spcBef>
        <a:spcPct val="0"/>
      </a:spcBef>
      <a:spcAft>
        <a:spcPct val="0"/>
      </a:spcAft>
      <a:defRPr kern="1200">
        <a:solidFill>
          <a:schemeClr val="tx1"/>
        </a:solidFill>
        <a:latin typeface="Calibri" pitchFamily="34" charset="0"/>
        <a:ea typeface="+mn-ea"/>
        <a:cs typeface="+mn-cs"/>
      </a:defRPr>
    </a:lvl2pPr>
    <a:lvl3pPr marL="914400" algn="l" rtl="0" fontAlgn="base">
      <a:spcBef>
        <a:spcPct val="0"/>
      </a:spcBef>
      <a:spcAft>
        <a:spcPct val="0"/>
      </a:spcAft>
      <a:defRPr kern="1200">
        <a:solidFill>
          <a:schemeClr val="tx1"/>
        </a:solidFill>
        <a:latin typeface="Calibri" pitchFamily="34" charset="0"/>
        <a:ea typeface="+mn-ea"/>
        <a:cs typeface="+mn-cs"/>
      </a:defRPr>
    </a:lvl3pPr>
    <a:lvl4pPr marL="1371600" algn="l" rtl="0" fontAlgn="base">
      <a:spcBef>
        <a:spcPct val="0"/>
      </a:spcBef>
      <a:spcAft>
        <a:spcPct val="0"/>
      </a:spcAft>
      <a:defRPr kern="1200">
        <a:solidFill>
          <a:schemeClr val="tx1"/>
        </a:solidFill>
        <a:latin typeface="Calibri" pitchFamily="34" charset="0"/>
        <a:ea typeface="+mn-ea"/>
        <a:cs typeface="+mn-cs"/>
      </a:defRPr>
    </a:lvl4pPr>
    <a:lvl5pPr marL="1828800" algn="l" rtl="0" fontAlgn="base">
      <a:spcBef>
        <a:spcPct val="0"/>
      </a:spcBef>
      <a:spcAft>
        <a:spcPct val="0"/>
      </a:spcAft>
      <a:defRPr kern="1200">
        <a:solidFill>
          <a:schemeClr val="tx1"/>
        </a:solidFill>
        <a:latin typeface="Calibri" pitchFamily="34" charset="0"/>
        <a:ea typeface="+mn-ea"/>
        <a:cs typeface="+mn-cs"/>
      </a:defRPr>
    </a:lvl5pPr>
    <a:lvl6pPr marL="2286000" algn="l" defTabSz="914400" rtl="0" eaLnBrk="1" latinLnBrk="0" hangingPunct="1">
      <a:defRPr kern="1200">
        <a:solidFill>
          <a:schemeClr val="tx1"/>
        </a:solidFill>
        <a:latin typeface="Calibri" pitchFamily="34" charset="0"/>
        <a:ea typeface="+mn-ea"/>
        <a:cs typeface="+mn-cs"/>
      </a:defRPr>
    </a:lvl6pPr>
    <a:lvl7pPr marL="2743200" algn="l" defTabSz="914400" rtl="0" eaLnBrk="1" latinLnBrk="0" hangingPunct="1">
      <a:defRPr kern="1200">
        <a:solidFill>
          <a:schemeClr val="tx1"/>
        </a:solidFill>
        <a:latin typeface="Calibri" pitchFamily="34" charset="0"/>
        <a:ea typeface="+mn-ea"/>
        <a:cs typeface="+mn-cs"/>
      </a:defRPr>
    </a:lvl7pPr>
    <a:lvl8pPr marL="3200400" algn="l" defTabSz="914400" rtl="0" eaLnBrk="1" latinLnBrk="0" hangingPunct="1">
      <a:defRPr kern="1200">
        <a:solidFill>
          <a:schemeClr val="tx1"/>
        </a:solidFill>
        <a:latin typeface="Calibri" pitchFamily="34" charset="0"/>
        <a:ea typeface="+mn-ea"/>
        <a:cs typeface="+mn-cs"/>
      </a:defRPr>
    </a:lvl8pPr>
    <a:lvl9pPr marL="3657600" algn="l" defTabSz="914400" rtl="0" eaLnBrk="1" latinLnBrk="0" hangingPunct="1">
      <a:defRPr kern="1200">
        <a:solidFill>
          <a:schemeClr val="tx1"/>
        </a:solidFill>
        <a:latin typeface="Calibri" pitchFamily="34" charset="0"/>
        <a:ea typeface="+mn-ea"/>
        <a:cs typeface="+mn-cs"/>
      </a:defRPr>
    </a:lvl9pPr>
  </p:defaultTextStyle>
  <p:extLst>
    <p:ext uri="{EFAFB233-063F-42B5-8137-9DF3F51BA10A}">
      <p15:sldGuideLst xmlns:p15="http://schemas.microsoft.com/office/powerpoint/2012/main">
        <p15:guide id="1" orient="horz" pos="1219">
          <p15:clr>
            <a:srgbClr val="A4A3A4"/>
          </p15:clr>
        </p15:guide>
        <p15:guide id="2" orient="horz" pos="147">
          <p15:clr>
            <a:srgbClr val="A4A3A4"/>
          </p15:clr>
        </p15:guide>
        <p15:guide id="3" orient="horz">
          <p15:clr>
            <a:srgbClr val="A4A3A4"/>
          </p15:clr>
        </p15:guide>
        <p15:guide id="4" orient="horz" pos="3756">
          <p15:clr>
            <a:srgbClr val="A4A3A4"/>
          </p15:clr>
        </p15:guide>
        <p15:guide id="5" orient="horz" pos="4085">
          <p15:clr>
            <a:srgbClr val="A4A3A4"/>
          </p15:clr>
        </p15:guide>
        <p15:guide id="6" pos="339">
          <p15:clr>
            <a:srgbClr val="A4A3A4"/>
          </p15:clr>
        </p15:guide>
        <p15:guide id="7" pos="5633">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3F9C35"/>
    <a:srgbClr val="FFFFFF"/>
    <a:srgbClr val="34B233"/>
    <a:srgbClr val="292929"/>
    <a:srgbClr val="D5D2CA"/>
    <a:srgbClr val="005172"/>
    <a:srgbClr val="6AAD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8034E78-7F5D-4C2E-B375-FC64B27BC917}">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Stijl, gemiddeld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38B1855-1B75-4FBE-930C-398BA8C253C6}" styleName="Stijl, thema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18603FDC-E32A-4AB5-989C-0864C3EAD2B8}" styleName="Stijl, thema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Stijl, gemiddeld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Stijl, gemiddeld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Stijl, gemiddeld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Stijl, gemiddeld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Stijl, gemiddeld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Stijl, gemiddeld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A107856-5554-42FB-B03E-39F5DBC370BA}" styleName="Stijl, gemiddeld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7E9639D4-E3E2-4D34-9284-5A2195B3D0D7}" styleName="Stijl, lich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52872" autoAdjust="0"/>
  </p:normalViewPr>
  <p:slideViewPr>
    <p:cSldViewPr snapToGrid="0" showGuides="1">
      <p:cViewPr varScale="1">
        <p:scale>
          <a:sx n="54" d="100"/>
          <a:sy n="54" d="100"/>
        </p:scale>
        <p:origin x="1680" y="66"/>
      </p:cViewPr>
      <p:guideLst>
        <p:guide orient="horz" pos="1219"/>
        <p:guide orient="horz" pos="147"/>
        <p:guide orient="horz"/>
        <p:guide orient="horz" pos="3756"/>
        <p:guide orient="horz" pos="4085"/>
        <p:guide pos="339"/>
        <p:guide pos="5633"/>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8AFBB1F-B3BF-4446-AD21-28FBE9583A54}" type="doc">
      <dgm:prSet loTypeId="urn:microsoft.com/office/officeart/2005/8/layout/arrow6" loCatId="process" qsTypeId="urn:microsoft.com/office/officeart/2005/8/quickstyle/simple1" qsCatId="simple" csTypeId="urn:microsoft.com/office/officeart/2005/8/colors/accent1_3" csCatId="accent1" phldr="1"/>
      <dgm:spPr/>
      <dgm:t>
        <a:bodyPr/>
        <a:lstStyle/>
        <a:p>
          <a:endParaRPr lang="en-GB"/>
        </a:p>
      </dgm:t>
    </dgm:pt>
    <dgm:pt modelId="{FFC023BA-9CC6-43AC-AD9F-CA6CF6C002EE}">
      <dgm:prSet phldrT="[Text]" custT="1"/>
      <dgm:spPr/>
      <dgm:t>
        <a:bodyPr/>
        <a:lstStyle/>
        <a:p>
          <a:r>
            <a:rPr lang="en-GB" sz="1800" b="1" dirty="0" smtClean="0"/>
            <a:t>Teacher–centred</a:t>
          </a:r>
          <a:endParaRPr lang="en-GB" sz="1800" b="1" dirty="0"/>
        </a:p>
      </dgm:t>
    </dgm:pt>
    <dgm:pt modelId="{E138881D-E587-43ED-935F-84235B78484D}" type="parTrans" cxnId="{9E277347-D594-48FB-A999-0298686FD8B4}">
      <dgm:prSet/>
      <dgm:spPr/>
      <dgm:t>
        <a:bodyPr/>
        <a:lstStyle/>
        <a:p>
          <a:endParaRPr lang="en-GB"/>
        </a:p>
      </dgm:t>
    </dgm:pt>
    <dgm:pt modelId="{A103E4C4-42F0-44B5-9BEF-BB9C4E4E643F}" type="sibTrans" cxnId="{9E277347-D594-48FB-A999-0298686FD8B4}">
      <dgm:prSet/>
      <dgm:spPr/>
      <dgm:t>
        <a:bodyPr/>
        <a:lstStyle/>
        <a:p>
          <a:endParaRPr lang="en-GB"/>
        </a:p>
      </dgm:t>
    </dgm:pt>
    <dgm:pt modelId="{B2457311-2E05-47C3-97DE-81631280B108}">
      <dgm:prSet phldrT="[Text]" phldr="1"/>
      <dgm:spPr/>
      <dgm:t>
        <a:bodyPr/>
        <a:lstStyle/>
        <a:p>
          <a:endParaRPr lang="en-GB" sz="1600" dirty="0"/>
        </a:p>
      </dgm:t>
    </dgm:pt>
    <dgm:pt modelId="{71D706B8-2EF0-4580-81CA-0A20DBA88A7F}" type="parTrans" cxnId="{9DD932C9-CE63-4513-912D-AFB351A859E9}">
      <dgm:prSet/>
      <dgm:spPr/>
      <dgm:t>
        <a:bodyPr/>
        <a:lstStyle/>
        <a:p>
          <a:endParaRPr lang="en-GB"/>
        </a:p>
      </dgm:t>
    </dgm:pt>
    <dgm:pt modelId="{3DCD5D18-882A-4087-873C-E881DF8BCADA}" type="sibTrans" cxnId="{9DD932C9-CE63-4513-912D-AFB351A859E9}">
      <dgm:prSet/>
      <dgm:spPr/>
      <dgm:t>
        <a:bodyPr/>
        <a:lstStyle/>
        <a:p>
          <a:endParaRPr lang="en-GB"/>
        </a:p>
      </dgm:t>
    </dgm:pt>
    <dgm:pt modelId="{EB1EA4EC-D7E0-4B64-B3A8-E5C0D4DAE648}">
      <dgm:prSet phldrT="[Text]" custT="1"/>
      <dgm:spPr/>
      <dgm:t>
        <a:bodyPr/>
        <a:lstStyle/>
        <a:p>
          <a:endParaRPr lang="en-GB" sz="1800" b="1" dirty="0"/>
        </a:p>
      </dgm:t>
    </dgm:pt>
    <dgm:pt modelId="{8A1701F7-BD0B-437D-8BE9-35BC05544449}" type="parTrans" cxnId="{E782C1B4-A21C-4936-91F2-944740AA5F4A}">
      <dgm:prSet/>
      <dgm:spPr/>
      <dgm:t>
        <a:bodyPr/>
        <a:lstStyle/>
        <a:p>
          <a:endParaRPr lang="en-GB"/>
        </a:p>
      </dgm:t>
    </dgm:pt>
    <dgm:pt modelId="{FB915DA8-4F6A-4E04-8ED0-F24FCB4DB987}" type="sibTrans" cxnId="{E782C1B4-A21C-4936-91F2-944740AA5F4A}">
      <dgm:prSet/>
      <dgm:spPr/>
      <dgm:t>
        <a:bodyPr/>
        <a:lstStyle/>
        <a:p>
          <a:endParaRPr lang="en-GB"/>
        </a:p>
      </dgm:t>
    </dgm:pt>
    <dgm:pt modelId="{8919A74A-DFF8-4623-A336-64B9FE888B1F}">
      <dgm:prSet phldrT="[Text]" custT="1"/>
      <dgm:spPr/>
      <dgm:t>
        <a:bodyPr/>
        <a:lstStyle/>
        <a:p>
          <a:r>
            <a:rPr lang="en-GB" sz="1600" dirty="0" smtClean="0"/>
            <a:t>Transfer of knowledge</a:t>
          </a:r>
          <a:endParaRPr lang="en-GB" sz="1600" dirty="0"/>
        </a:p>
      </dgm:t>
    </dgm:pt>
    <dgm:pt modelId="{CC817571-732B-42AB-9DA1-BC71C3D7CB0A}" type="parTrans" cxnId="{2AAA6013-5E39-4983-8D3F-A61399A6E49D}">
      <dgm:prSet/>
      <dgm:spPr/>
      <dgm:t>
        <a:bodyPr/>
        <a:lstStyle/>
        <a:p>
          <a:endParaRPr lang="en-GB"/>
        </a:p>
      </dgm:t>
    </dgm:pt>
    <dgm:pt modelId="{C04C1ABA-2FBC-44C3-8509-0488AA2D71AB}" type="sibTrans" cxnId="{2AAA6013-5E39-4983-8D3F-A61399A6E49D}">
      <dgm:prSet/>
      <dgm:spPr/>
      <dgm:t>
        <a:bodyPr/>
        <a:lstStyle/>
        <a:p>
          <a:endParaRPr lang="en-GB"/>
        </a:p>
      </dgm:t>
    </dgm:pt>
    <dgm:pt modelId="{FA240C83-6493-43F4-A390-26AEE6AC4823}">
      <dgm:prSet phldrT="[Text]" custT="1"/>
      <dgm:spPr/>
      <dgm:t>
        <a:bodyPr/>
        <a:lstStyle/>
        <a:p>
          <a:r>
            <a:rPr lang="en-GB" sz="1600" dirty="0" smtClean="0"/>
            <a:t>Coverage of content</a:t>
          </a:r>
          <a:endParaRPr lang="en-GB" sz="1600" dirty="0"/>
        </a:p>
      </dgm:t>
    </dgm:pt>
    <dgm:pt modelId="{2C2E4925-5E1C-4547-A4A1-AF330423B8EE}" type="parTrans" cxnId="{B03F66F5-5ED6-4EAB-BDD1-D68C93EAC33F}">
      <dgm:prSet/>
      <dgm:spPr/>
      <dgm:t>
        <a:bodyPr/>
        <a:lstStyle/>
        <a:p>
          <a:endParaRPr lang="en-GB"/>
        </a:p>
      </dgm:t>
    </dgm:pt>
    <dgm:pt modelId="{270AC4D1-657B-4206-BEAD-8537BF9EA5D0}" type="sibTrans" cxnId="{B03F66F5-5ED6-4EAB-BDD1-D68C93EAC33F}">
      <dgm:prSet/>
      <dgm:spPr/>
      <dgm:t>
        <a:bodyPr/>
        <a:lstStyle/>
        <a:p>
          <a:endParaRPr lang="en-GB"/>
        </a:p>
      </dgm:t>
    </dgm:pt>
    <dgm:pt modelId="{9D585DED-89A5-49EC-888C-FCAD078D1F54}">
      <dgm:prSet phldrT="[Text]" custT="1"/>
      <dgm:spPr/>
      <dgm:t>
        <a:bodyPr/>
        <a:lstStyle/>
        <a:p>
          <a:r>
            <a:rPr lang="en-GB" sz="1600" dirty="0" smtClean="0"/>
            <a:t>Teacher is instructor</a:t>
          </a:r>
          <a:endParaRPr lang="en-GB" sz="1600" dirty="0"/>
        </a:p>
      </dgm:t>
    </dgm:pt>
    <dgm:pt modelId="{6342ED08-F18F-4D11-B2C7-10515357EC0C}" type="parTrans" cxnId="{D2CB8F5F-7FA8-4E57-BAC2-B350C9B493D9}">
      <dgm:prSet/>
      <dgm:spPr/>
      <dgm:t>
        <a:bodyPr/>
        <a:lstStyle/>
        <a:p>
          <a:endParaRPr lang="en-GB"/>
        </a:p>
      </dgm:t>
    </dgm:pt>
    <dgm:pt modelId="{C0BAF787-6089-4C06-AF7D-52275A4764F6}" type="sibTrans" cxnId="{D2CB8F5F-7FA8-4E57-BAC2-B350C9B493D9}">
      <dgm:prSet/>
      <dgm:spPr/>
      <dgm:t>
        <a:bodyPr/>
        <a:lstStyle/>
        <a:p>
          <a:endParaRPr lang="en-GB"/>
        </a:p>
      </dgm:t>
    </dgm:pt>
    <dgm:pt modelId="{6F81B14A-CF58-488F-9194-B1C18588263A}">
      <dgm:prSet phldrT="[Text]" custT="1"/>
      <dgm:spPr/>
      <dgm:t>
        <a:bodyPr/>
        <a:lstStyle/>
        <a:p>
          <a:r>
            <a:rPr lang="en-GB" sz="1600" dirty="0" smtClean="0"/>
            <a:t>Students are passive</a:t>
          </a:r>
          <a:endParaRPr lang="en-GB" sz="1600" dirty="0"/>
        </a:p>
      </dgm:t>
    </dgm:pt>
    <dgm:pt modelId="{BB4106A1-AF90-492E-B8C5-65E25C251CB5}" type="parTrans" cxnId="{506B0608-75AE-45B5-B7A2-2456F130040C}">
      <dgm:prSet/>
      <dgm:spPr/>
      <dgm:t>
        <a:bodyPr/>
        <a:lstStyle/>
        <a:p>
          <a:endParaRPr lang="en-GB"/>
        </a:p>
      </dgm:t>
    </dgm:pt>
    <dgm:pt modelId="{9F007C54-B755-45E6-81E8-1185B5A1DF5E}" type="sibTrans" cxnId="{506B0608-75AE-45B5-B7A2-2456F130040C}">
      <dgm:prSet/>
      <dgm:spPr/>
      <dgm:t>
        <a:bodyPr/>
        <a:lstStyle/>
        <a:p>
          <a:endParaRPr lang="en-GB"/>
        </a:p>
      </dgm:t>
    </dgm:pt>
    <dgm:pt modelId="{C46319E8-1C58-4361-B3DD-C7DB30CD3780}" type="pres">
      <dgm:prSet presAssocID="{18AFBB1F-B3BF-4446-AD21-28FBE9583A54}" presName="compositeShape" presStyleCnt="0">
        <dgm:presLayoutVars>
          <dgm:chMax val="2"/>
          <dgm:dir/>
          <dgm:resizeHandles val="exact"/>
        </dgm:presLayoutVars>
      </dgm:prSet>
      <dgm:spPr/>
      <dgm:t>
        <a:bodyPr/>
        <a:lstStyle/>
        <a:p>
          <a:endParaRPr lang="en-US"/>
        </a:p>
      </dgm:t>
    </dgm:pt>
    <dgm:pt modelId="{549ED898-EBB4-42DC-B32B-D2670C8E8BAE}" type="pres">
      <dgm:prSet presAssocID="{18AFBB1F-B3BF-4446-AD21-28FBE9583A54}" presName="ribbon" presStyleLbl="node1" presStyleIdx="0" presStyleCnt="1" custScaleY="122927" custLinFactNeighborY="318"/>
      <dgm:spPr>
        <a:solidFill>
          <a:srgbClr val="009999"/>
        </a:solidFill>
      </dgm:spPr>
    </dgm:pt>
    <dgm:pt modelId="{900D324E-0D1D-4BDD-B3AB-3E7EC01AC7CF}" type="pres">
      <dgm:prSet presAssocID="{18AFBB1F-B3BF-4446-AD21-28FBE9583A54}" presName="leftArrowText" presStyleLbl="node1" presStyleIdx="0" presStyleCnt="1">
        <dgm:presLayoutVars>
          <dgm:chMax val="0"/>
          <dgm:bulletEnabled val="1"/>
        </dgm:presLayoutVars>
      </dgm:prSet>
      <dgm:spPr/>
      <dgm:t>
        <a:bodyPr/>
        <a:lstStyle/>
        <a:p>
          <a:endParaRPr lang="en-GB"/>
        </a:p>
      </dgm:t>
    </dgm:pt>
    <dgm:pt modelId="{F276E25E-8C04-46A1-956B-C8E1D77B91C6}" type="pres">
      <dgm:prSet presAssocID="{18AFBB1F-B3BF-4446-AD21-28FBE9583A54}" presName="rightArrowText" presStyleLbl="node1" presStyleIdx="0" presStyleCnt="1" custScaleX="116750" custLinFactNeighborX="3688">
        <dgm:presLayoutVars>
          <dgm:chMax val="0"/>
          <dgm:bulletEnabled val="1"/>
        </dgm:presLayoutVars>
      </dgm:prSet>
      <dgm:spPr/>
      <dgm:t>
        <a:bodyPr/>
        <a:lstStyle/>
        <a:p>
          <a:endParaRPr lang="en-GB"/>
        </a:p>
      </dgm:t>
    </dgm:pt>
  </dgm:ptLst>
  <dgm:cxnLst>
    <dgm:cxn modelId="{B1BAF1B5-F076-4ED4-89A9-7BFB8268309F}" type="presOf" srcId="{FA240C83-6493-43F4-A390-26AEE6AC4823}" destId="{900D324E-0D1D-4BDD-B3AB-3E7EC01AC7CF}" srcOrd="0" destOrd="2" presId="urn:microsoft.com/office/officeart/2005/8/layout/arrow6"/>
    <dgm:cxn modelId="{9E277347-D594-48FB-A999-0298686FD8B4}" srcId="{18AFBB1F-B3BF-4446-AD21-28FBE9583A54}" destId="{FFC023BA-9CC6-43AC-AD9F-CA6CF6C002EE}" srcOrd="0" destOrd="0" parTransId="{E138881D-E587-43ED-935F-84235B78484D}" sibTransId="{A103E4C4-42F0-44B5-9BEF-BB9C4E4E643F}"/>
    <dgm:cxn modelId="{E782C1B4-A21C-4936-91F2-944740AA5F4A}" srcId="{18AFBB1F-B3BF-4446-AD21-28FBE9583A54}" destId="{EB1EA4EC-D7E0-4B64-B3A8-E5C0D4DAE648}" srcOrd="1" destOrd="0" parTransId="{8A1701F7-BD0B-437D-8BE9-35BC05544449}" sibTransId="{FB915DA8-4F6A-4E04-8ED0-F24FCB4DB987}"/>
    <dgm:cxn modelId="{5EDC3077-B549-4F8A-8FD6-984F130D9EB1}" type="presOf" srcId="{18AFBB1F-B3BF-4446-AD21-28FBE9583A54}" destId="{C46319E8-1C58-4361-B3DD-C7DB30CD3780}" srcOrd="0" destOrd="0" presId="urn:microsoft.com/office/officeart/2005/8/layout/arrow6"/>
    <dgm:cxn modelId="{D2CB8F5F-7FA8-4E57-BAC2-B350C9B493D9}" srcId="{FFC023BA-9CC6-43AC-AD9F-CA6CF6C002EE}" destId="{9D585DED-89A5-49EC-888C-FCAD078D1F54}" srcOrd="2" destOrd="0" parTransId="{6342ED08-F18F-4D11-B2C7-10515357EC0C}" sibTransId="{C0BAF787-6089-4C06-AF7D-52275A4764F6}"/>
    <dgm:cxn modelId="{B03F66F5-5ED6-4EAB-BDD1-D68C93EAC33F}" srcId="{FFC023BA-9CC6-43AC-AD9F-CA6CF6C002EE}" destId="{FA240C83-6493-43F4-A390-26AEE6AC4823}" srcOrd="1" destOrd="0" parTransId="{2C2E4925-5E1C-4547-A4A1-AF330423B8EE}" sibTransId="{270AC4D1-657B-4206-BEAD-8537BF9EA5D0}"/>
    <dgm:cxn modelId="{92E9C744-11CD-4D77-AD36-C66B16F5BB33}" type="presOf" srcId="{8919A74A-DFF8-4623-A336-64B9FE888B1F}" destId="{900D324E-0D1D-4BDD-B3AB-3E7EC01AC7CF}" srcOrd="0" destOrd="1" presId="urn:microsoft.com/office/officeart/2005/8/layout/arrow6"/>
    <dgm:cxn modelId="{2AAA6013-5E39-4983-8D3F-A61399A6E49D}" srcId="{FFC023BA-9CC6-43AC-AD9F-CA6CF6C002EE}" destId="{8919A74A-DFF8-4623-A336-64B9FE888B1F}" srcOrd="0" destOrd="0" parTransId="{CC817571-732B-42AB-9DA1-BC71C3D7CB0A}" sibTransId="{C04C1ABA-2FBC-44C3-8509-0488AA2D71AB}"/>
    <dgm:cxn modelId="{506B0608-75AE-45B5-B7A2-2456F130040C}" srcId="{FFC023BA-9CC6-43AC-AD9F-CA6CF6C002EE}" destId="{6F81B14A-CF58-488F-9194-B1C18588263A}" srcOrd="3" destOrd="0" parTransId="{BB4106A1-AF90-492E-B8C5-65E25C251CB5}" sibTransId="{9F007C54-B755-45E6-81E8-1185B5A1DF5E}"/>
    <dgm:cxn modelId="{9DD932C9-CE63-4513-912D-AFB351A859E9}" srcId="{18AFBB1F-B3BF-4446-AD21-28FBE9583A54}" destId="{B2457311-2E05-47C3-97DE-81631280B108}" srcOrd="2" destOrd="0" parTransId="{71D706B8-2EF0-4580-81CA-0A20DBA88A7F}" sibTransId="{3DCD5D18-882A-4087-873C-E881DF8BCADA}"/>
    <dgm:cxn modelId="{18692C3F-8C38-473B-995C-EFA56520B19D}" type="presOf" srcId="{EB1EA4EC-D7E0-4B64-B3A8-E5C0D4DAE648}" destId="{F276E25E-8C04-46A1-956B-C8E1D77B91C6}" srcOrd="0" destOrd="0" presId="urn:microsoft.com/office/officeart/2005/8/layout/arrow6"/>
    <dgm:cxn modelId="{03437F8E-76A2-4C2A-879B-ECA3DE174CF2}" type="presOf" srcId="{9D585DED-89A5-49EC-888C-FCAD078D1F54}" destId="{900D324E-0D1D-4BDD-B3AB-3E7EC01AC7CF}" srcOrd="0" destOrd="3" presId="urn:microsoft.com/office/officeart/2005/8/layout/arrow6"/>
    <dgm:cxn modelId="{8CAEAA87-41D7-40A6-9A5F-DF5467B8C413}" type="presOf" srcId="{FFC023BA-9CC6-43AC-AD9F-CA6CF6C002EE}" destId="{900D324E-0D1D-4BDD-B3AB-3E7EC01AC7CF}" srcOrd="0" destOrd="0" presId="urn:microsoft.com/office/officeart/2005/8/layout/arrow6"/>
    <dgm:cxn modelId="{1C6CE34C-D9B8-4F87-A28A-131D51808960}" type="presOf" srcId="{6F81B14A-CF58-488F-9194-B1C18588263A}" destId="{900D324E-0D1D-4BDD-B3AB-3E7EC01AC7CF}" srcOrd="0" destOrd="4" presId="urn:microsoft.com/office/officeart/2005/8/layout/arrow6"/>
    <dgm:cxn modelId="{32D34088-BA86-45A9-863A-4E2D5B8BC70C}" type="presParOf" srcId="{C46319E8-1C58-4361-B3DD-C7DB30CD3780}" destId="{549ED898-EBB4-42DC-B32B-D2670C8E8BAE}" srcOrd="0" destOrd="0" presId="urn:microsoft.com/office/officeart/2005/8/layout/arrow6"/>
    <dgm:cxn modelId="{F4EDE0E5-A6B7-4747-B22A-BBDB89656FEB}" type="presParOf" srcId="{C46319E8-1C58-4361-B3DD-C7DB30CD3780}" destId="{900D324E-0D1D-4BDD-B3AB-3E7EC01AC7CF}" srcOrd="1" destOrd="0" presId="urn:microsoft.com/office/officeart/2005/8/layout/arrow6"/>
    <dgm:cxn modelId="{B0E58702-4BF6-4EE5-884B-7AA5486F0CC9}" type="presParOf" srcId="{C46319E8-1C58-4361-B3DD-C7DB30CD3780}" destId="{F276E25E-8C04-46A1-956B-C8E1D77B91C6}"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9ED898-EBB4-42DC-B32B-D2670C8E8BAE}">
      <dsp:nvSpPr>
        <dsp:cNvPr id="0" name=""/>
        <dsp:cNvSpPr/>
      </dsp:nvSpPr>
      <dsp:spPr>
        <a:xfrm>
          <a:off x="0" y="357985"/>
          <a:ext cx="8765627" cy="4310128"/>
        </a:xfrm>
        <a:prstGeom prst="leftRightRibbon">
          <a:avLst/>
        </a:prstGeom>
        <a:solidFill>
          <a:srgbClr val="0099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00D324E-0D1D-4BDD-B3AB-3E7EC01AC7CF}">
      <dsp:nvSpPr>
        <dsp:cNvPr id="0" name=""/>
        <dsp:cNvSpPr/>
      </dsp:nvSpPr>
      <dsp:spPr>
        <a:xfrm>
          <a:off x="1051875" y="1362368"/>
          <a:ext cx="2892656" cy="1718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lvl="0" algn="l" defTabSz="800100">
            <a:lnSpc>
              <a:spcPct val="90000"/>
            </a:lnSpc>
            <a:spcBef>
              <a:spcPct val="0"/>
            </a:spcBef>
            <a:spcAft>
              <a:spcPct val="35000"/>
            </a:spcAft>
          </a:pPr>
          <a:r>
            <a:rPr lang="en-GB" sz="1800" b="1" kern="1200" dirty="0" smtClean="0"/>
            <a:t>Teacher–centred</a:t>
          </a:r>
          <a:endParaRPr lang="en-GB" sz="1800" b="1" kern="1200" dirty="0"/>
        </a:p>
        <a:p>
          <a:pPr marL="171450" lvl="1" indent="-171450" algn="l" defTabSz="711200">
            <a:lnSpc>
              <a:spcPct val="90000"/>
            </a:lnSpc>
            <a:spcBef>
              <a:spcPct val="0"/>
            </a:spcBef>
            <a:spcAft>
              <a:spcPct val="15000"/>
            </a:spcAft>
            <a:buChar char="••"/>
          </a:pPr>
          <a:r>
            <a:rPr lang="en-GB" sz="1600" kern="1200" dirty="0" smtClean="0"/>
            <a:t>Transfer of knowledge</a:t>
          </a:r>
          <a:endParaRPr lang="en-GB" sz="1600" kern="1200" dirty="0"/>
        </a:p>
        <a:p>
          <a:pPr marL="171450" lvl="1" indent="-171450" algn="l" defTabSz="711200">
            <a:lnSpc>
              <a:spcPct val="90000"/>
            </a:lnSpc>
            <a:spcBef>
              <a:spcPct val="0"/>
            </a:spcBef>
            <a:spcAft>
              <a:spcPct val="15000"/>
            </a:spcAft>
            <a:buChar char="••"/>
          </a:pPr>
          <a:r>
            <a:rPr lang="en-GB" sz="1600" kern="1200" dirty="0" smtClean="0"/>
            <a:t>Coverage of content</a:t>
          </a:r>
          <a:endParaRPr lang="en-GB" sz="1600" kern="1200" dirty="0"/>
        </a:p>
        <a:p>
          <a:pPr marL="171450" lvl="1" indent="-171450" algn="l" defTabSz="711200">
            <a:lnSpc>
              <a:spcPct val="90000"/>
            </a:lnSpc>
            <a:spcBef>
              <a:spcPct val="0"/>
            </a:spcBef>
            <a:spcAft>
              <a:spcPct val="15000"/>
            </a:spcAft>
            <a:buChar char="••"/>
          </a:pPr>
          <a:r>
            <a:rPr lang="en-GB" sz="1600" kern="1200" dirty="0" smtClean="0"/>
            <a:t>Teacher is instructor</a:t>
          </a:r>
          <a:endParaRPr lang="en-GB" sz="1600" kern="1200" dirty="0"/>
        </a:p>
        <a:p>
          <a:pPr marL="171450" lvl="1" indent="-171450" algn="l" defTabSz="711200">
            <a:lnSpc>
              <a:spcPct val="90000"/>
            </a:lnSpc>
            <a:spcBef>
              <a:spcPct val="0"/>
            </a:spcBef>
            <a:spcAft>
              <a:spcPct val="15000"/>
            </a:spcAft>
            <a:buChar char="••"/>
          </a:pPr>
          <a:r>
            <a:rPr lang="en-GB" sz="1600" kern="1200" dirty="0" smtClean="0"/>
            <a:t>Students are passive</a:t>
          </a:r>
          <a:endParaRPr lang="en-GB" sz="1600" kern="1200" dirty="0"/>
        </a:p>
      </dsp:txBody>
      <dsp:txXfrm>
        <a:off x="1051875" y="1362368"/>
        <a:ext cx="2892656" cy="1718062"/>
      </dsp:txXfrm>
    </dsp:sp>
    <dsp:sp modelId="{F276E25E-8C04-46A1-956B-C8E1D77B91C6}">
      <dsp:nvSpPr>
        <dsp:cNvPr id="0" name=""/>
        <dsp:cNvSpPr/>
      </dsp:nvSpPr>
      <dsp:spPr>
        <a:xfrm>
          <a:off x="4222583" y="1923368"/>
          <a:ext cx="3991209" cy="1718062"/>
        </a:xfrm>
        <a:prstGeom prst="rect">
          <a:avLst/>
        </a:prstGeom>
        <a:noFill/>
        <a:ln w="25400" cap="flat" cmpd="sng" algn="ctr">
          <a:noFill/>
          <a:prstDash val="solid"/>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64008" rIns="0" bIns="68580" numCol="1" spcCol="1270" anchor="ctr" anchorCtr="0">
          <a:noAutofit/>
        </a:bodyPr>
        <a:lstStyle/>
        <a:p>
          <a:pPr lvl="0" algn="ctr" defTabSz="800100">
            <a:lnSpc>
              <a:spcPct val="90000"/>
            </a:lnSpc>
            <a:spcBef>
              <a:spcPct val="0"/>
            </a:spcBef>
            <a:spcAft>
              <a:spcPct val="35000"/>
            </a:spcAft>
          </a:pPr>
          <a:endParaRPr lang="en-GB" sz="1800" b="1" kern="1200" dirty="0"/>
        </a:p>
      </dsp:txBody>
      <dsp:txXfrm>
        <a:off x="4222583" y="1923368"/>
        <a:ext cx="3991209" cy="1718062"/>
      </dsp:txXfrm>
    </dsp:sp>
  </dsp:spTree>
</dsp:drawing>
</file>

<file path=ppt/diagrams/layout1.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7EFC83C-B988-4A9E-9713-F559C31F4362}" type="datetimeFigureOut">
              <a:rPr lang="nl-NL" smtClean="0"/>
              <a:t>24-7-2017</a:t>
            </a:fld>
            <a:endParaRPr lang="nl-NL"/>
          </a:p>
        </p:txBody>
      </p:sp>
      <p:sp>
        <p:nvSpPr>
          <p:cNvPr id="4" name="Tijdelijke aanduiding voor dia-afbeelding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nl-NL" smtClean="0"/>
              <a:t>Klik om de modelstijlen te bewerken</a:t>
            </a:r>
          </a:p>
          <a:p>
            <a:pPr lvl="1"/>
            <a:r>
              <a:rPr lang="nl-NL" smtClean="0"/>
              <a:t>Tweede niveau</a:t>
            </a:r>
          </a:p>
          <a:p>
            <a:pPr lvl="2"/>
            <a:r>
              <a:rPr lang="nl-NL" smtClean="0"/>
              <a:t>Derde niveau</a:t>
            </a:r>
          </a:p>
          <a:p>
            <a:pPr lvl="3"/>
            <a:r>
              <a:rPr lang="nl-NL" smtClean="0"/>
              <a:t>Vierde niveau</a:t>
            </a:r>
          </a:p>
          <a:p>
            <a:pPr lvl="4"/>
            <a:r>
              <a:rPr lang="nl-NL" smtClean="0"/>
              <a:t>Vijfde niveau</a:t>
            </a:r>
            <a:endParaRPr lang="nl-NL"/>
          </a:p>
        </p:txBody>
      </p:sp>
      <p:sp>
        <p:nvSpPr>
          <p:cNvPr id="6" name="Tijdelijke aanduiding voor voettekst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5D45D2F-C69D-4D90-B22B-9B2DC58DBD55}" type="slidenum">
              <a:rPr lang="nl-NL" smtClean="0"/>
              <a:t>‹#›</a:t>
            </a:fld>
            <a:endParaRPr lang="nl-NL"/>
          </a:p>
        </p:txBody>
      </p:sp>
    </p:spTree>
    <p:extLst>
      <p:ext uri="{BB962C8B-B14F-4D97-AF65-F5344CB8AC3E}">
        <p14:creationId xmlns:p14="http://schemas.microsoft.com/office/powerpoint/2010/main" val="345412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www.nwlink.com/~donclark/hrd/Bloom/knowledge_matrix.html"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nbccffcoach.wikispaces.com/file/view/Revised+Bloom's+Taxonomy.pdf"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Questions anytime</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a:t>
            </a:fld>
            <a:endParaRPr lang="nl-NL"/>
          </a:p>
        </p:txBody>
      </p:sp>
    </p:spTree>
    <p:extLst>
      <p:ext uri="{BB962C8B-B14F-4D97-AF65-F5344CB8AC3E}">
        <p14:creationId xmlns:p14="http://schemas.microsoft.com/office/powerpoint/2010/main" val="31265618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First letter of your first name</a:t>
            </a:r>
            <a:r>
              <a:rPr lang="en-GB" baseline="0" dirty="0" smtClean="0"/>
              <a:t>. If this letter is the same then the second letter. Alphabetic order of your first name. </a:t>
            </a:r>
          </a:p>
          <a:p>
            <a:r>
              <a:rPr lang="en-GB" baseline="0" dirty="0" smtClean="0"/>
              <a:t>On length. Who knows a third question? Otherwise shoe size </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a:t>
            </a:fld>
            <a:endParaRPr lang="nl-NL"/>
          </a:p>
        </p:txBody>
      </p:sp>
    </p:spTree>
    <p:extLst>
      <p:ext uri="{BB962C8B-B14F-4D97-AF65-F5344CB8AC3E}">
        <p14:creationId xmlns:p14="http://schemas.microsoft.com/office/powerpoint/2010/main" val="39103421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smtClean="0">
                <a:solidFill>
                  <a:schemeClr val="tx1"/>
                </a:solidFill>
                <a:effectLst/>
                <a:latin typeface="+mn-lt"/>
                <a:ea typeface="+mn-ea"/>
                <a:cs typeface="+mn-cs"/>
              </a:rPr>
              <a:t>Listen actively -- respect others when they are talking.</a:t>
            </a:r>
          </a:p>
          <a:p>
            <a:r>
              <a:rPr lang="en-GB" sz="1200" b="0" i="0" kern="1200" dirty="0" smtClean="0">
                <a:solidFill>
                  <a:schemeClr val="tx1"/>
                </a:solidFill>
                <a:effectLst/>
                <a:latin typeface="+mn-lt"/>
                <a:ea typeface="+mn-ea"/>
                <a:cs typeface="+mn-cs"/>
              </a:rPr>
              <a:t>Speak from your own experience instead of generalizing ("I" instead of "they," "we," and "you").</a:t>
            </a:r>
          </a:p>
          <a:p>
            <a:r>
              <a:rPr lang="en-GB" sz="1200" b="0" i="0" kern="1200" dirty="0" smtClean="0">
                <a:solidFill>
                  <a:schemeClr val="tx1"/>
                </a:solidFill>
                <a:effectLst/>
                <a:latin typeface="+mn-lt"/>
                <a:ea typeface="+mn-ea"/>
                <a:cs typeface="+mn-cs"/>
              </a:rPr>
              <a:t>Do not be afraid to respectfully challenge one another by asking questions, but refrain from personal attacks -- focus on ideas.</a:t>
            </a:r>
          </a:p>
          <a:p>
            <a:r>
              <a:rPr lang="en-GB" sz="1200" b="0" i="0" kern="1200" dirty="0" smtClean="0">
                <a:solidFill>
                  <a:schemeClr val="tx1"/>
                </a:solidFill>
                <a:effectLst/>
                <a:latin typeface="+mn-lt"/>
                <a:ea typeface="+mn-ea"/>
                <a:cs typeface="+mn-cs"/>
              </a:rPr>
              <a:t>Participate to the fullest of your ability -- community growth depends on the inclusion of every individual voice.</a:t>
            </a:r>
          </a:p>
          <a:p>
            <a:r>
              <a:rPr lang="en-GB" sz="1200" b="0" i="0" kern="1200" dirty="0" smtClean="0">
                <a:solidFill>
                  <a:schemeClr val="tx1"/>
                </a:solidFill>
                <a:effectLst/>
                <a:latin typeface="+mn-lt"/>
                <a:ea typeface="+mn-ea"/>
                <a:cs typeface="+mn-cs"/>
              </a:rPr>
              <a:t>Instead of invalidating somebody else's story with your own spin on her or his experience, share your own story and experience.</a:t>
            </a:r>
          </a:p>
          <a:p>
            <a:r>
              <a:rPr lang="en-GB" sz="1200" b="0" i="0" kern="1200" dirty="0" smtClean="0">
                <a:solidFill>
                  <a:schemeClr val="tx1"/>
                </a:solidFill>
                <a:effectLst/>
                <a:latin typeface="+mn-lt"/>
                <a:ea typeface="+mn-ea"/>
                <a:cs typeface="+mn-cs"/>
              </a:rPr>
              <a:t>The goal is not to agree -- it is to gain a deeper understanding.</a:t>
            </a:r>
          </a:p>
          <a:p>
            <a:r>
              <a:rPr lang="en-GB" sz="1200" b="0" i="0" kern="1200" dirty="0" smtClean="0">
                <a:solidFill>
                  <a:schemeClr val="tx1"/>
                </a:solidFill>
                <a:effectLst/>
                <a:latin typeface="+mn-lt"/>
                <a:ea typeface="+mn-ea"/>
                <a:cs typeface="+mn-cs"/>
              </a:rPr>
              <a:t>Be conscious of body language and nonverbal responses -- they can be as disrespectful as words.</a:t>
            </a:r>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4</a:t>
            </a:fld>
            <a:endParaRPr lang="nl-NL"/>
          </a:p>
        </p:txBody>
      </p:sp>
    </p:spTree>
    <p:extLst>
      <p:ext uri="{BB962C8B-B14F-4D97-AF65-F5344CB8AC3E}">
        <p14:creationId xmlns:p14="http://schemas.microsoft.com/office/powerpoint/2010/main" val="2646358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Setting up rules for the training and forming the reflection team.</a:t>
            </a:r>
            <a:r>
              <a:rPr lang="en-GB" baseline="0" dirty="0" smtClean="0"/>
              <a:t> Explain that they can ask questions any time. Introduce the parking lot? </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5</a:t>
            </a:fld>
            <a:endParaRPr lang="nl-NL"/>
          </a:p>
        </p:txBody>
      </p:sp>
    </p:spTree>
    <p:extLst>
      <p:ext uri="{BB962C8B-B14F-4D97-AF65-F5344CB8AC3E}">
        <p14:creationId xmlns:p14="http://schemas.microsoft.com/office/powerpoint/2010/main" val="26266567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Brainstorm together of the professional jobs of</a:t>
            </a:r>
            <a:r>
              <a:rPr lang="en-GB" baseline="0" dirty="0" smtClean="0"/>
              <a:t> future graduates (i.e. Researcher, University teacher, Engineer, Own consultancy, Government employee, Entrepreneur, working at an NGO </a:t>
            </a:r>
          </a:p>
          <a:p>
            <a:r>
              <a:rPr lang="en-GB" baseline="0" dirty="0" smtClean="0"/>
              <a:t>Taking one of those as an example – NGO forum on Cambodia – program manager – What are the professional task this person needs to be able to do to be successful? </a:t>
            </a:r>
          </a:p>
          <a:p>
            <a:r>
              <a:rPr lang="en-GB" baseline="0" dirty="0" smtClean="0"/>
              <a:t>Writing project proposal, Collecting research data, Planning activities, Identify problems/needs, to be able to collaborate with different people. </a:t>
            </a:r>
          </a:p>
          <a:p>
            <a:r>
              <a:rPr lang="en-GB" baseline="0" dirty="0" smtClean="0"/>
              <a:t>Knowledge:</a:t>
            </a:r>
          </a:p>
          <a:p>
            <a:r>
              <a:rPr lang="en-GB" baseline="0" dirty="0" smtClean="0"/>
              <a:t>Skills:</a:t>
            </a:r>
          </a:p>
          <a:p>
            <a:r>
              <a:rPr lang="en-GB" baseline="0" dirty="0" smtClean="0"/>
              <a:t>Attitude: </a:t>
            </a:r>
          </a:p>
          <a:p>
            <a:endParaRPr lang="en-GB" baseline="0" dirty="0" smtClean="0"/>
          </a:p>
          <a:p>
            <a:r>
              <a:rPr lang="en-GB" baseline="0" dirty="0" smtClean="0"/>
              <a:t>QA </a:t>
            </a:r>
            <a:r>
              <a:rPr lang="en-GB" baseline="0" dirty="0" err="1" smtClean="0"/>
              <a:t>acitivities</a:t>
            </a:r>
            <a:r>
              <a:rPr lang="en-GB" baseline="0" dirty="0" smtClean="0"/>
              <a:t>: a systematic review of education activities to ensure that acceptable standards are met. Internal and external review activities or committees for accreditation. Reviewing the </a:t>
            </a:r>
            <a:r>
              <a:rPr lang="en-GB" baseline="0" dirty="0" err="1" smtClean="0"/>
              <a:t>studyprogram</a:t>
            </a:r>
            <a:r>
              <a:rPr lang="en-GB" baseline="0" dirty="0" smtClean="0"/>
              <a:t>, content and the learning and teaching process. </a:t>
            </a:r>
          </a:p>
        </p:txBody>
      </p:sp>
      <p:sp>
        <p:nvSpPr>
          <p:cNvPr id="4" name="Slide Number Placeholder 3"/>
          <p:cNvSpPr>
            <a:spLocks noGrp="1"/>
          </p:cNvSpPr>
          <p:nvPr>
            <p:ph type="sldNum" sz="quarter" idx="10"/>
          </p:nvPr>
        </p:nvSpPr>
        <p:spPr/>
        <p:txBody>
          <a:bodyPr/>
          <a:lstStyle/>
          <a:p>
            <a:fld id="{55D45D2F-C69D-4D90-B22B-9B2DC58DBD55}" type="slidenum">
              <a:rPr lang="nl-NL" smtClean="0"/>
              <a:t>9</a:t>
            </a:fld>
            <a:endParaRPr lang="nl-NL"/>
          </a:p>
        </p:txBody>
      </p:sp>
    </p:spTree>
    <p:extLst>
      <p:ext uri="{BB962C8B-B14F-4D97-AF65-F5344CB8AC3E}">
        <p14:creationId xmlns:p14="http://schemas.microsoft.com/office/powerpoint/2010/main" val="14776377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Plenary</a:t>
            </a:r>
            <a:r>
              <a:rPr lang="en-GB" baseline="0" dirty="0" smtClean="0"/>
              <a:t> discussion, ask participants to compare the patterns of crosses and dots. Is this a realistic view or an idealistic view? </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12</a:t>
            </a:fld>
            <a:endParaRPr lang="nl-NL"/>
          </a:p>
        </p:txBody>
      </p:sp>
    </p:spTree>
    <p:extLst>
      <p:ext uri="{BB962C8B-B14F-4D97-AF65-F5344CB8AC3E}">
        <p14:creationId xmlns:p14="http://schemas.microsoft.com/office/powerpoint/2010/main" val="22385825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15</a:t>
            </a:fld>
            <a:endParaRPr lang="nl-NL" dirty="0"/>
          </a:p>
        </p:txBody>
      </p:sp>
    </p:spTree>
    <p:extLst>
      <p:ext uri="{BB962C8B-B14F-4D97-AF65-F5344CB8AC3E}">
        <p14:creationId xmlns:p14="http://schemas.microsoft.com/office/powerpoint/2010/main" val="19508693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5 min discuss with</a:t>
            </a:r>
            <a:r>
              <a:rPr lang="en-GB" baseline="0" dirty="0" smtClean="0"/>
              <a:t> your neighbour </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16</a:t>
            </a:fld>
            <a:endParaRPr lang="nl-NL"/>
          </a:p>
        </p:txBody>
      </p:sp>
    </p:spTree>
    <p:extLst>
      <p:ext uri="{BB962C8B-B14F-4D97-AF65-F5344CB8AC3E}">
        <p14:creationId xmlns:p14="http://schemas.microsoft.com/office/powerpoint/2010/main" val="12458080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aseline="0" dirty="0" smtClean="0"/>
              <a:t>i.e. your learning outcome is after this course a students are able to write a sound research proposal in the field of environmental science. It gives you guidelines about what you need to teach your students and how. </a:t>
            </a:r>
          </a:p>
          <a:p>
            <a:r>
              <a:rPr lang="en-GB" baseline="0" dirty="0" smtClean="0"/>
              <a:t>To select appropriate teaching and learning activities and assessment methods </a:t>
            </a:r>
          </a:p>
          <a:p>
            <a:r>
              <a:rPr lang="en-GB" dirty="0" smtClean="0"/>
              <a:t>Sharing those</a:t>
            </a:r>
            <a:r>
              <a:rPr lang="en-GB" baseline="0" dirty="0" smtClean="0"/>
              <a:t> learning outcomes with your students increases transparency. Students know what they will learn in your course and what they should know or be able to do to pass your course.</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17</a:t>
            </a:fld>
            <a:endParaRPr lang="nl-NL" dirty="0"/>
          </a:p>
        </p:txBody>
      </p:sp>
    </p:spTree>
    <p:extLst>
      <p:ext uri="{BB962C8B-B14F-4D97-AF65-F5344CB8AC3E}">
        <p14:creationId xmlns:p14="http://schemas.microsoft.com/office/powerpoint/2010/main" val="9328200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Clear learning outcomes guides your instructional design and supports you to choose appropriate teaching methods. And therefore helps learners to achieve the desired learning outcomes.</a:t>
            </a:r>
            <a:endParaRPr lang="en-GB" dirty="0" smtClean="0"/>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18</a:t>
            </a:fld>
            <a:endParaRPr lang="nl-NL"/>
          </a:p>
        </p:txBody>
      </p:sp>
    </p:spTree>
    <p:extLst>
      <p:ext uri="{BB962C8B-B14F-4D97-AF65-F5344CB8AC3E}">
        <p14:creationId xmlns:p14="http://schemas.microsoft.com/office/powerpoint/2010/main" val="1883031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Constructive </a:t>
            </a:r>
            <a:r>
              <a:rPr lang="en-GB" dirty="0" err="1" smtClean="0"/>
              <a:t>alligment</a:t>
            </a:r>
            <a:r>
              <a:rPr lang="en-GB" baseline="0" dirty="0" smtClean="0"/>
              <a:t> </a:t>
            </a:r>
            <a:endParaRPr lang="en-GB" dirty="0"/>
          </a:p>
        </p:txBody>
      </p:sp>
      <p:sp>
        <p:nvSpPr>
          <p:cNvPr id="4" name="Slide Number Placeholder 3"/>
          <p:cNvSpPr>
            <a:spLocks noGrp="1"/>
          </p:cNvSpPr>
          <p:nvPr>
            <p:ph type="sldNum" sz="quarter" idx="10"/>
          </p:nvPr>
        </p:nvSpPr>
        <p:spPr/>
        <p:txBody>
          <a:bodyPr/>
          <a:lstStyle/>
          <a:p>
            <a:fld id="{55B8E367-A578-41DF-B07A-AEEE65D070EC}" type="slidenum">
              <a:rPr lang="nl-NL" smtClean="0"/>
              <a:t>19</a:t>
            </a:fld>
            <a:endParaRPr lang="nl-NL"/>
          </a:p>
        </p:txBody>
      </p:sp>
    </p:spTree>
    <p:extLst>
      <p:ext uri="{BB962C8B-B14F-4D97-AF65-F5344CB8AC3E}">
        <p14:creationId xmlns:p14="http://schemas.microsoft.com/office/powerpoint/2010/main" val="615063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jdelijke aanduiding voor dia-afbeelding 1"/>
          <p:cNvSpPr>
            <a:spLocks noGrp="1" noRot="1" noChangeAspect="1" noTextEdit="1"/>
          </p:cNvSpPr>
          <p:nvPr>
            <p:ph type="sldImg"/>
          </p:nvPr>
        </p:nvSpPr>
        <p:spPr>
          <a:ln/>
        </p:spPr>
      </p:sp>
      <p:sp>
        <p:nvSpPr>
          <p:cNvPr id="55299" name="Tijdelijke aanduiding voor notities 2"/>
          <p:cNvSpPr>
            <a:spLocks noGrp="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p>
            <a:endParaRPr lang="en-GB" smtClean="0"/>
          </a:p>
        </p:txBody>
      </p:sp>
      <p:sp>
        <p:nvSpPr>
          <p:cNvPr id="55300" name="Tijdelijke aanduiding voor datum 3"/>
          <p:cNvSpPr>
            <a:spLocks noGrp="1"/>
          </p:cNvSpPr>
          <p:nvPr>
            <p:ph type="dt" sz="quarter"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19163">
              <a:defRPr sz="2400">
                <a:solidFill>
                  <a:schemeClr val="tx1"/>
                </a:solidFill>
                <a:latin typeface="Arial Unicode MS" pitchFamily="34" charset="-128"/>
              </a:defRPr>
            </a:lvl1pPr>
            <a:lvl2pPr marL="742950" indent="-285750" defTabSz="919163">
              <a:defRPr sz="2400">
                <a:solidFill>
                  <a:schemeClr val="tx1"/>
                </a:solidFill>
                <a:latin typeface="Arial Unicode MS" pitchFamily="34" charset="-128"/>
              </a:defRPr>
            </a:lvl2pPr>
            <a:lvl3pPr marL="1143000" indent="-228600" defTabSz="919163">
              <a:defRPr sz="2400">
                <a:solidFill>
                  <a:schemeClr val="tx1"/>
                </a:solidFill>
                <a:latin typeface="Arial Unicode MS" pitchFamily="34" charset="-128"/>
              </a:defRPr>
            </a:lvl3pPr>
            <a:lvl4pPr marL="1600200" indent="-228600" defTabSz="919163">
              <a:defRPr sz="2400">
                <a:solidFill>
                  <a:schemeClr val="tx1"/>
                </a:solidFill>
                <a:latin typeface="Arial Unicode MS" pitchFamily="34" charset="-128"/>
              </a:defRPr>
            </a:lvl4pPr>
            <a:lvl5pPr marL="2057400" indent="-228600" defTabSz="919163">
              <a:defRPr sz="2400">
                <a:solidFill>
                  <a:schemeClr val="tx1"/>
                </a:solidFill>
                <a:latin typeface="Arial Unicode MS" pitchFamily="34" charset="-128"/>
              </a:defRPr>
            </a:lvl5pPr>
            <a:lvl6pPr marL="2514600" indent="-228600" algn="ctr" defTabSz="919163" eaLnBrk="0" fontAlgn="base" hangingPunct="0">
              <a:spcBef>
                <a:spcPct val="50000"/>
              </a:spcBef>
              <a:spcAft>
                <a:spcPct val="0"/>
              </a:spcAft>
              <a:defRPr sz="2400">
                <a:solidFill>
                  <a:schemeClr val="tx1"/>
                </a:solidFill>
                <a:latin typeface="Arial Unicode MS" pitchFamily="34" charset="-128"/>
              </a:defRPr>
            </a:lvl6pPr>
            <a:lvl7pPr marL="2971800" indent="-228600" algn="ctr" defTabSz="919163" eaLnBrk="0" fontAlgn="base" hangingPunct="0">
              <a:spcBef>
                <a:spcPct val="50000"/>
              </a:spcBef>
              <a:spcAft>
                <a:spcPct val="0"/>
              </a:spcAft>
              <a:defRPr sz="2400">
                <a:solidFill>
                  <a:schemeClr val="tx1"/>
                </a:solidFill>
                <a:latin typeface="Arial Unicode MS" pitchFamily="34" charset="-128"/>
              </a:defRPr>
            </a:lvl7pPr>
            <a:lvl8pPr marL="3429000" indent="-228600" algn="ctr" defTabSz="919163" eaLnBrk="0" fontAlgn="base" hangingPunct="0">
              <a:spcBef>
                <a:spcPct val="50000"/>
              </a:spcBef>
              <a:spcAft>
                <a:spcPct val="0"/>
              </a:spcAft>
              <a:defRPr sz="2400">
                <a:solidFill>
                  <a:schemeClr val="tx1"/>
                </a:solidFill>
                <a:latin typeface="Arial Unicode MS" pitchFamily="34" charset="-128"/>
              </a:defRPr>
            </a:lvl8pPr>
            <a:lvl9pPr marL="3886200" indent="-228600" algn="ctr" defTabSz="919163" eaLnBrk="0" fontAlgn="base" hangingPunct="0">
              <a:spcBef>
                <a:spcPct val="50000"/>
              </a:spcBef>
              <a:spcAft>
                <a:spcPct val="0"/>
              </a:spcAft>
              <a:defRPr sz="2400">
                <a:solidFill>
                  <a:schemeClr val="tx1"/>
                </a:solidFill>
                <a:latin typeface="Arial Unicode MS" pitchFamily="34" charset="-128"/>
              </a:defRPr>
            </a:lvl9pPr>
          </a:lstStyle>
          <a:p>
            <a:fld id="{F8EE4D5E-6359-48E1-990C-94FF0C175F21}" type="datetime1">
              <a:rPr lang="en-GB" sz="1000" smtClean="0">
                <a:latin typeface="News Gothic" pitchFamily="34" charset="0"/>
              </a:rPr>
              <a:pPr/>
              <a:t>24/07/2017</a:t>
            </a:fld>
            <a:endParaRPr lang="en-GB" sz="1000" smtClean="0">
              <a:latin typeface="News Gothic" pitchFamily="34" charset="0"/>
            </a:endParaRPr>
          </a:p>
        </p:txBody>
      </p:sp>
      <p:sp>
        <p:nvSpPr>
          <p:cNvPr id="55301" name="Tijdelijke aanduiding voor dianummer 4"/>
          <p:cNvSpPr>
            <a:spLocks noGrp="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defTabSz="919163">
              <a:defRPr sz="2400">
                <a:solidFill>
                  <a:schemeClr val="tx1"/>
                </a:solidFill>
                <a:latin typeface="Arial Unicode MS" pitchFamily="34" charset="-128"/>
              </a:defRPr>
            </a:lvl1pPr>
            <a:lvl2pPr marL="742950" indent="-285750" defTabSz="919163">
              <a:defRPr sz="2400">
                <a:solidFill>
                  <a:schemeClr val="tx1"/>
                </a:solidFill>
                <a:latin typeface="Arial Unicode MS" pitchFamily="34" charset="-128"/>
              </a:defRPr>
            </a:lvl2pPr>
            <a:lvl3pPr marL="1143000" indent="-228600" defTabSz="919163">
              <a:defRPr sz="2400">
                <a:solidFill>
                  <a:schemeClr val="tx1"/>
                </a:solidFill>
                <a:latin typeface="Arial Unicode MS" pitchFamily="34" charset="-128"/>
              </a:defRPr>
            </a:lvl3pPr>
            <a:lvl4pPr marL="1600200" indent="-228600" defTabSz="919163">
              <a:defRPr sz="2400">
                <a:solidFill>
                  <a:schemeClr val="tx1"/>
                </a:solidFill>
                <a:latin typeface="Arial Unicode MS" pitchFamily="34" charset="-128"/>
              </a:defRPr>
            </a:lvl4pPr>
            <a:lvl5pPr marL="2057400" indent="-228600" defTabSz="919163">
              <a:defRPr sz="2400">
                <a:solidFill>
                  <a:schemeClr val="tx1"/>
                </a:solidFill>
                <a:latin typeface="Arial Unicode MS" pitchFamily="34" charset="-128"/>
              </a:defRPr>
            </a:lvl5pPr>
            <a:lvl6pPr marL="2514600" indent="-228600" algn="ctr" defTabSz="919163" eaLnBrk="0" fontAlgn="base" hangingPunct="0">
              <a:spcBef>
                <a:spcPct val="50000"/>
              </a:spcBef>
              <a:spcAft>
                <a:spcPct val="0"/>
              </a:spcAft>
              <a:defRPr sz="2400">
                <a:solidFill>
                  <a:schemeClr val="tx1"/>
                </a:solidFill>
                <a:latin typeface="Arial Unicode MS" pitchFamily="34" charset="-128"/>
              </a:defRPr>
            </a:lvl6pPr>
            <a:lvl7pPr marL="2971800" indent="-228600" algn="ctr" defTabSz="919163" eaLnBrk="0" fontAlgn="base" hangingPunct="0">
              <a:spcBef>
                <a:spcPct val="50000"/>
              </a:spcBef>
              <a:spcAft>
                <a:spcPct val="0"/>
              </a:spcAft>
              <a:defRPr sz="2400">
                <a:solidFill>
                  <a:schemeClr val="tx1"/>
                </a:solidFill>
                <a:latin typeface="Arial Unicode MS" pitchFamily="34" charset="-128"/>
              </a:defRPr>
            </a:lvl7pPr>
            <a:lvl8pPr marL="3429000" indent="-228600" algn="ctr" defTabSz="919163" eaLnBrk="0" fontAlgn="base" hangingPunct="0">
              <a:spcBef>
                <a:spcPct val="50000"/>
              </a:spcBef>
              <a:spcAft>
                <a:spcPct val="0"/>
              </a:spcAft>
              <a:defRPr sz="2400">
                <a:solidFill>
                  <a:schemeClr val="tx1"/>
                </a:solidFill>
                <a:latin typeface="Arial Unicode MS" pitchFamily="34" charset="-128"/>
              </a:defRPr>
            </a:lvl8pPr>
            <a:lvl9pPr marL="3886200" indent="-228600" algn="ctr" defTabSz="919163" eaLnBrk="0" fontAlgn="base" hangingPunct="0">
              <a:spcBef>
                <a:spcPct val="50000"/>
              </a:spcBef>
              <a:spcAft>
                <a:spcPct val="0"/>
              </a:spcAft>
              <a:defRPr sz="2400">
                <a:solidFill>
                  <a:schemeClr val="tx1"/>
                </a:solidFill>
                <a:latin typeface="Arial Unicode MS" pitchFamily="34" charset="-128"/>
              </a:defRPr>
            </a:lvl9pPr>
          </a:lstStyle>
          <a:p>
            <a:fld id="{D52C962D-59CC-469D-9FCB-67452E4E425D}" type="slidenum">
              <a:rPr lang="en-GB" sz="1000" smtClean="0">
                <a:latin typeface="News Gothic" pitchFamily="34" charset="0"/>
              </a:rPr>
              <a:pPr/>
              <a:t>20</a:t>
            </a:fld>
            <a:endParaRPr lang="en-GB" sz="1000" smtClean="0">
              <a:latin typeface="News Gothic" pitchFamily="34" charset="0"/>
            </a:endParaRPr>
          </a:p>
        </p:txBody>
      </p:sp>
    </p:spTree>
    <p:extLst>
      <p:ext uri="{BB962C8B-B14F-4D97-AF65-F5344CB8AC3E}">
        <p14:creationId xmlns:p14="http://schemas.microsoft.com/office/powerpoint/2010/main" val="690696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A</a:t>
            </a:r>
            <a:r>
              <a:rPr lang="en-GB" sz="1200" baseline="0" dirty="0" smtClean="0"/>
              <a:t> taxonomy is a classification of things, concepts etc. For example the evolutionary taxonomy of Darwin, that seeks to classify organisms like plants animals.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Bloom</a:t>
            </a:r>
            <a:r>
              <a:rPr lang="en-GB" baseline="0" dirty="0" smtClean="0"/>
              <a:t> taxonomy: </a:t>
            </a:r>
            <a:r>
              <a:rPr lang="en-GB" sz="1200" b="0" i="0" kern="1200" dirty="0" smtClean="0">
                <a:solidFill>
                  <a:schemeClr val="tx1"/>
                </a:solidFill>
                <a:effectLst/>
                <a:latin typeface="+mn-lt"/>
                <a:ea typeface="+mn-ea"/>
                <a:cs typeface="+mn-cs"/>
              </a:rPr>
              <a:t>Bloom's Taxonomy was created in 1956 under the leadership of educational psychologist Dr Benjamin Bloom in order to promote higher forms of thinking in education, such as </a:t>
            </a:r>
            <a:r>
              <a:rPr lang="en-GB" sz="1200" b="0" i="0" kern="1200" dirty="0" err="1" smtClean="0">
                <a:solidFill>
                  <a:schemeClr val="tx1"/>
                </a:solidFill>
                <a:effectLst/>
                <a:latin typeface="+mn-lt"/>
                <a:ea typeface="+mn-ea"/>
                <a:cs typeface="+mn-cs"/>
              </a:rPr>
              <a:t>analyzing</a:t>
            </a:r>
            <a:r>
              <a:rPr lang="en-GB" sz="1200" b="0" i="0" kern="1200" dirty="0" smtClean="0">
                <a:solidFill>
                  <a:schemeClr val="tx1"/>
                </a:solidFill>
                <a:effectLst/>
                <a:latin typeface="+mn-lt"/>
                <a:ea typeface="+mn-ea"/>
                <a:cs typeface="+mn-cs"/>
              </a:rPr>
              <a:t> and evaluating </a:t>
            </a:r>
            <a:r>
              <a:rPr lang="en-GB" sz="1200" b="0" i="0" kern="1200" dirty="0" smtClean="0">
                <a:solidFill>
                  <a:schemeClr val="tx1"/>
                </a:solidFill>
                <a:effectLst/>
                <a:latin typeface="+mn-lt"/>
                <a:ea typeface="+mn-ea"/>
                <a:cs typeface="+mn-cs"/>
                <a:hlinkClick r:id="rId3"/>
              </a:rPr>
              <a:t>concepts, processes, procedures, and principles</a:t>
            </a:r>
            <a:r>
              <a:rPr lang="en-GB" sz="1200" b="0" i="0" kern="1200" dirty="0" smtClean="0">
                <a:solidFill>
                  <a:schemeClr val="tx1"/>
                </a:solidFill>
                <a:effectLst/>
                <a:latin typeface="+mn-lt"/>
                <a:ea typeface="+mn-ea"/>
                <a:cs typeface="+mn-cs"/>
              </a:rPr>
              <a:t>, rather than just remembering facts (rote learning).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t>The taxonomy consists of a hierarchy of increasingly complex processes which we want our students to acquire.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smtClean="0">
                <a:solidFill>
                  <a:schemeClr val="tx1"/>
                </a:solidFill>
                <a:effectLst/>
                <a:latin typeface="+mn-lt"/>
                <a:ea typeface="+mn-ea"/>
                <a:cs typeface="+mn-cs"/>
              </a:rPr>
              <a:t>There are six major categories of cognitive an processes, starting from the simplest to the most complex</a:t>
            </a:r>
          </a:p>
          <a:p>
            <a:pPr marL="0" indent="0" eaLnBrk="1" hangingPunct="1">
              <a:lnSpc>
                <a:spcPct val="80000"/>
              </a:lnSpc>
              <a:buNone/>
              <a:defRPr/>
            </a:pPr>
            <a:endParaRPr lang="en-GB" sz="1200" dirty="0" smtClean="0"/>
          </a:p>
          <a:p>
            <a:pPr eaLnBrk="1" hangingPunct="1">
              <a:lnSpc>
                <a:spcPct val="80000"/>
              </a:lnSpc>
              <a:defRPr/>
            </a:pPr>
            <a:r>
              <a:rPr lang="en-GB" sz="1200" dirty="0" smtClean="0"/>
              <a:t>Provides the structure for writing learning outcomes</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base of the pyramid  (remembering)  is the foundation of all cognition, knowledge. Each ascending level depends on the one below it: For example, learners must understand basic theories of argumentation skills before they are able to apply this. </a:t>
            </a:r>
          </a:p>
          <a:p>
            <a:endParaRPr lang="en-GB" sz="1200" b="0" i="0" u="none" strike="noStrike" kern="1200" baseline="0" dirty="0" smtClean="0">
              <a:solidFill>
                <a:schemeClr val="tx1"/>
              </a:solidFill>
              <a:latin typeface="+mn-lt"/>
              <a:ea typeface="+mn-ea"/>
              <a:cs typeface="+mn-cs"/>
            </a:endParaRPr>
          </a:p>
          <a:p>
            <a:pPr fontAlgn="base"/>
            <a:endParaRPr lang="en-GB" sz="1200" b="0" i="0" kern="1200" dirty="0" smtClean="0">
              <a:solidFill>
                <a:schemeClr val="tx1"/>
              </a:solidFill>
              <a:effectLst/>
              <a:latin typeface="+mn-lt"/>
              <a:ea typeface="+mn-ea"/>
              <a:cs typeface="+mn-cs"/>
            </a:endParaRPr>
          </a:p>
          <a:p>
            <a:pPr fontAlgn="base"/>
            <a:r>
              <a:rPr lang="en-GB" sz="1200" b="0" i="0" kern="1200" dirty="0" smtClean="0">
                <a:solidFill>
                  <a:schemeClr val="tx1"/>
                </a:solidFill>
                <a:effectLst/>
                <a:latin typeface="+mn-lt"/>
                <a:ea typeface="+mn-ea"/>
                <a:cs typeface="+mn-cs"/>
              </a:rPr>
              <a:t>Do your students have a solid foundation in much of the terminology and processes you will be working with in your course? If so, then you should not have many </a:t>
            </a:r>
            <a:r>
              <a:rPr lang="en-GB" sz="1200" b="1" i="1" kern="1200" dirty="0" smtClean="0">
                <a:solidFill>
                  <a:schemeClr val="tx1"/>
                </a:solidFill>
                <a:effectLst/>
                <a:latin typeface="+mn-lt"/>
                <a:ea typeface="+mn-ea"/>
                <a:cs typeface="+mn-cs"/>
              </a:rPr>
              <a:t>remembering</a:t>
            </a:r>
            <a:r>
              <a:rPr lang="en-GB" sz="1200" b="0" i="0" kern="1200" dirty="0" smtClean="0">
                <a:solidFill>
                  <a:schemeClr val="tx1"/>
                </a:solidFill>
                <a:effectLst/>
                <a:latin typeface="+mn-lt"/>
                <a:ea typeface="+mn-ea"/>
                <a:cs typeface="+mn-cs"/>
              </a:rPr>
              <a:t> and </a:t>
            </a:r>
            <a:r>
              <a:rPr lang="en-GB" sz="1200" b="1" i="1" kern="1200" dirty="0" smtClean="0">
                <a:solidFill>
                  <a:schemeClr val="tx1"/>
                </a:solidFill>
                <a:effectLst/>
                <a:latin typeface="+mn-lt"/>
                <a:ea typeface="+mn-ea"/>
                <a:cs typeface="+mn-cs"/>
              </a:rPr>
              <a:t>understanding</a:t>
            </a:r>
            <a:r>
              <a:rPr lang="en-GB" sz="1200" b="0" i="0" kern="1200" dirty="0" smtClean="0">
                <a:solidFill>
                  <a:schemeClr val="tx1"/>
                </a:solidFill>
                <a:effectLst/>
                <a:latin typeface="+mn-lt"/>
                <a:ea typeface="+mn-ea"/>
                <a:cs typeface="+mn-cs"/>
              </a:rPr>
              <a:t> level objectives. You may need a few, for any radically new concepts specific to your course. However, these advanced students should be able to master higher-order learning objectives. Too many lower level objectives might cause boredom or apathy.</a:t>
            </a:r>
            <a:r>
              <a:rPr lang="en-GB" sz="1200" b="0" i="0" u="sng" kern="1200" dirty="0" smtClean="0">
                <a:solidFill>
                  <a:schemeClr val="tx1"/>
                </a:solidFill>
                <a:effectLst/>
                <a:latin typeface="+mn-lt"/>
                <a:ea typeface="+mn-ea"/>
                <a:cs typeface="+mn-cs"/>
                <a:hlinkClick r:id="rId4"/>
              </a:rPr>
              <a:t> </a:t>
            </a:r>
            <a:endParaRPr lang="en-GB" sz="1200" b="0" i="0" kern="1200" dirty="0" smtClean="0">
              <a:solidFill>
                <a:schemeClr val="tx1"/>
              </a:solidFill>
              <a:effectLst/>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Remembering is about the ability to remember information/theories. So verbs that can be used writing learning objectives at this level are list, recall, repeat. An example could be students are able to recite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smtClean="0">
                <a:solidFill>
                  <a:schemeClr val="tx1"/>
                </a:solidFill>
                <a:latin typeface="+mn-lt"/>
                <a:ea typeface="+mn-ea"/>
                <a:cs typeface="+mn-cs"/>
              </a:rPr>
              <a:t/>
            </a:r>
            <a:br>
              <a:rPr lang="en-GB" sz="1200" b="0" i="0" u="none" strike="noStrike" kern="1200" baseline="0" dirty="0" smtClean="0">
                <a:solidFill>
                  <a:schemeClr val="tx1"/>
                </a:solidFill>
                <a:latin typeface="+mn-lt"/>
                <a:ea typeface="+mn-ea"/>
                <a:cs typeface="+mn-cs"/>
              </a:rPr>
            </a:br>
            <a:r>
              <a:rPr lang="en-GB" sz="1200" b="0" i="0" u="none" strike="noStrike" kern="1200" baseline="0" dirty="0" smtClean="0">
                <a:solidFill>
                  <a:schemeClr val="tx1"/>
                </a:solidFill>
                <a:latin typeface="+mn-lt"/>
                <a:ea typeface="+mn-ea"/>
                <a:cs typeface="+mn-cs"/>
              </a:rPr>
              <a:t>The most important ability at the skills level is processing of new information. Students are able at this level to explain ideas and concepts. </a:t>
            </a:r>
            <a:endParaRPr lang="en-GB" sz="1200" baseline="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smtClean="0">
                <a:effectLst/>
              </a:rPr>
              <a:t>Applying</a:t>
            </a:r>
            <a:r>
              <a:rPr lang="en-GB" sz="1200" baseline="0" dirty="0" smtClean="0">
                <a:effectLst/>
              </a:rPr>
              <a:t> the students should be able to use their knowledge to solve new problems.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effectLst/>
              </a:rPr>
              <a:t>Analysing is about recognize relationships among parts. To compare and differentiate certain theories.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effectLs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aseline="0" dirty="0" smtClean="0">
                <a:effectLst/>
              </a:rPr>
              <a:t>Evaluation is about justifying own ideas and opinions and creation is about using those ideas to create new theories or a product.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aseline="0" dirty="0" smtClean="0">
              <a:effectLst/>
            </a:endParaRPr>
          </a:p>
          <a:p>
            <a:r>
              <a:rPr lang="en-GB" sz="1200" b="0" i="0" u="none" strike="noStrike" kern="1200" baseline="0" dirty="0" smtClean="0">
                <a:solidFill>
                  <a:schemeClr val="tx1"/>
                </a:solidFill>
                <a:latin typeface="+mn-lt"/>
                <a:ea typeface="+mn-ea"/>
                <a:cs typeface="+mn-cs"/>
              </a:rPr>
              <a:t>Remember and understanding are often referred to as lower-order thinking skills. The skills above them are termed higher-order or critical thinking skills.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Lower-thinking skills are very important, as they are foundational to understanding additional materials. However, designers tend to write too many knowledge-level objectives because they are probably the most easy ones to write.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Instruction that stops too low on the taxonomy doesn’t give learners the chance to think critically enough about what they are learning. When objectives focus solely on remembering and understanding, learners may understand what they have learned but fail to recognize when to apply their knowledge. </a:t>
            </a:r>
          </a:p>
          <a:p>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Higher-order objectives require learners to use what they have learned and can give them practice in developing new approaches to problems, and making needed judgments. </a:t>
            </a:r>
          </a:p>
          <a:p>
            <a:endParaRPr lang="en-GB" sz="1200" b="0" i="0" u="none" strike="noStrike" kern="1200" baseline="0" dirty="0" smtClean="0">
              <a:solidFill>
                <a:schemeClr val="tx1"/>
              </a:solidFill>
              <a:latin typeface="+mn-lt"/>
              <a:ea typeface="+mn-ea"/>
              <a:cs typeface="+mn-cs"/>
            </a:endParaRPr>
          </a:p>
          <a:p>
            <a:pPr fontAlgn="base"/>
            <a:r>
              <a:rPr lang="en-GB" sz="1200" b="0" i="0" kern="1200" dirty="0" smtClean="0">
                <a:solidFill>
                  <a:schemeClr val="tx1"/>
                </a:solidFill>
                <a:effectLst/>
                <a:latin typeface="+mn-lt"/>
                <a:ea typeface="+mn-ea"/>
                <a:cs typeface="+mn-cs"/>
              </a:rPr>
              <a:t>Are lots of your students freshman? Is this an “Introduction to…” course? If so, many your learning objectives may target the lower order Bloom’s skills, because your students are building foundational knowledge. However, even in this situation we would strive to move a few of your objectives into the </a:t>
            </a:r>
            <a:r>
              <a:rPr lang="en-GB" sz="1200" b="1" i="1" kern="1200" dirty="0" smtClean="0">
                <a:solidFill>
                  <a:schemeClr val="tx1"/>
                </a:solidFill>
                <a:effectLst/>
                <a:latin typeface="+mn-lt"/>
                <a:ea typeface="+mn-ea"/>
                <a:cs typeface="+mn-cs"/>
              </a:rPr>
              <a:t>applying</a:t>
            </a:r>
            <a:r>
              <a:rPr lang="en-GB" sz="1200" b="0" i="0" kern="1200" dirty="0" smtClean="0">
                <a:solidFill>
                  <a:schemeClr val="tx1"/>
                </a:solidFill>
                <a:effectLst/>
                <a:latin typeface="+mn-lt"/>
                <a:ea typeface="+mn-ea"/>
                <a:cs typeface="+mn-cs"/>
              </a:rPr>
              <a:t> and </a:t>
            </a:r>
            <a:r>
              <a:rPr lang="en-GB" sz="1200" b="1" i="1" kern="1200" dirty="0" err="1" smtClean="0">
                <a:solidFill>
                  <a:schemeClr val="tx1"/>
                </a:solidFill>
                <a:effectLst/>
                <a:latin typeface="+mn-lt"/>
                <a:ea typeface="+mn-ea"/>
                <a:cs typeface="+mn-cs"/>
              </a:rPr>
              <a:t>analyzing</a:t>
            </a:r>
            <a:r>
              <a:rPr lang="en-GB" sz="1200" b="0" i="0" kern="1200" dirty="0" smtClean="0">
                <a:solidFill>
                  <a:schemeClr val="tx1"/>
                </a:solidFill>
                <a:effectLst/>
                <a:latin typeface="+mn-lt"/>
                <a:ea typeface="+mn-ea"/>
                <a:cs typeface="+mn-cs"/>
              </a:rPr>
              <a:t> level, but getting too far up in the taxonomy could create frustration and unachievable goals.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sz="1200" b="0" i="0" u="none" strike="noStrike" kern="1200" baseline="0" dirty="0" smtClean="0">
              <a:solidFill>
                <a:schemeClr val="tx1"/>
              </a:solidFill>
              <a:latin typeface="+mn-lt"/>
              <a:ea typeface="+mn-ea"/>
              <a:cs typeface="+mn-cs"/>
            </a:endParaRPr>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21</a:t>
            </a:fld>
            <a:endParaRPr lang="nl-NL"/>
          </a:p>
        </p:txBody>
      </p:sp>
    </p:spTree>
    <p:extLst>
      <p:ext uri="{BB962C8B-B14F-4D97-AF65-F5344CB8AC3E}">
        <p14:creationId xmlns:p14="http://schemas.microsoft.com/office/powerpoint/2010/main" val="37945224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After this</a:t>
            </a:r>
            <a:r>
              <a:rPr lang="en-GB" baseline="0" dirty="0" smtClean="0"/>
              <a:t> course the student is able to </a:t>
            </a:r>
            <a:r>
              <a:rPr lang="en-GB" b="1" baseline="0" dirty="0" smtClean="0"/>
              <a:t>l</a:t>
            </a:r>
            <a:r>
              <a:rPr lang="en-GB" b="1" dirty="0" smtClean="0"/>
              <a:t>ist</a:t>
            </a:r>
            <a:r>
              <a:rPr lang="en-GB" dirty="0" smtClean="0"/>
              <a:t> the </a:t>
            </a:r>
            <a:r>
              <a:rPr lang="en-GB" b="1" dirty="0" smtClean="0"/>
              <a:t>renewable energy and technology options </a:t>
            </a:r>
            <a:r>
              <a:rPr lang="en-GB" dirty="0" smtClean="0"/>
              <a:t>available in </a:t>
            </a:r>
            <a:r>
              <a:rPr lang="en-GB" b="1" dirty="0" smtClean="0"/>
              <a:t>Cambodia</a:t>
            </a:r>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22</a:t>
            </a:fld>
            <a:endParaRPr lang="nl-NL" dirty="0"/>
          </a:p>
        </p:txBody>
      </p:sp>
    </p:spTree>
    <p:extLst>
      <p:ext uri="{BB962C8B-B14F-4D97-AF65-F5344CB8AC3E}">
        <p14:creationId xmlns:p14="http://schemas.microsoft.com/office/powerpoint/2010/main" val="4061029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Buzz group – identify the bloom level</a:t>
            </a:r>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24</a:t>
            </a:fld>
            <a:endParaRPr lang="nl-NL"/>
          </a:p>
        </p:txBody>
      </p:sp>
    </p:spTree>
    <p:extLst>
      <p:ext uri="{BB962C8B-B14F-4D97-AF65-F5344CB8AC3E}">
        <p14:creationId xmlns:p14="http://schemas.microsoft.com/office/powerpoint/2010/main" val="590161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200" b="0" i="0" u="none" strike="noStrike" kern="1200" baseline="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smtClean="0"/>
              <a:t>Flaw: outcomes are limited to the lower levels of the taxonomy. To know if the participants are able to perform an evaluation it is critical to construct learning outcomes at the higher levels of the taxonomy</a:t>
            </a:r>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25</a:t>
            </a:fld>
            <a:endParaRPr lang="nl-NL"/>
          </a:p>
        </p:txBody>
      </p:sp>
    </p:spTree>
    <p:extLst>
      <p:ext uri="{BB962C8B-B14F-4D97-AF65-F5344CB8AC3E}">
        <p14:creationId xmlns:p14="http://schemas.microsoft.com/office/powerpoint/2010/main" val="3606871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8E8AFD4-A773-4BEE-9C15-E36B7763D05C}" type="slidenum">
              <a:rPr lang="en-GB" smtClean="0"/>
              <a:t>26</a:t>
            </a:fld>
            <a:endParaRPr lang="en-GB"/>
          </a:p>
        </p:txBody>
      </p:sp>
    </p:spTree>
    <p:extLst>
      <p:ext uri="{BB962C8B-B14F-4D97-AF65-F5344CB8AC3E}">
        <p14:creationId xmlns:p14="http://schemas.microsoft.com/office/powerpoint/2010/main" val="2909854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3"/>
          <p:cNvSpPr>
            <a:spLocks noGrp="1" noChangeArrowheads="1"/>
          </p:cNvSpPr>
          <p:nvPr>
            <p:ph type="dt" sz="quarter" idx="1"/>
          </p:nvPr>
        </p:nvSpPr>
        <p:spPr>
          <a:noFill/>
          <a:extLst>
            <a:ext uri="{909E8E84-426E-40DD-AFC4-6F175D3DCCD1}">
              <a14:hiddenFill xmlns:a14="http://schemas.microsoft.com/office/drawing/2010/main">
                <a:solidFill>
                  <a:srgbClr val="FFFFFF"/>
                </a:solidFill>
              </a14:hiddenFill>
            </a:ext>
          </a:extLst>
        </p:spPr>
        <p:txBody>
          <a:bodyPr/>
          <a:lstStyle>
            <a:lvl1pPr defTabSz="901975">
              <a:defRPr sz="4100" b="1">
                <a:solidFill>
                  <a:schemeClr val="accent2"/>
                </a:solidFill>
                <a:latin typeface="News Gothic" pitchFamily="34" charset="0"/>
              </a:defRPr>
            </a:lvl1pPr>
            <a:lvl2pPr marL="729057" indent="-280406" defTabSz="901975">
              <a:defRPr sz="4100" b="1">
                <a:solidFill>
                  <a:schemeClr val="accent2"/>
                </a:solidFill>
                <a:latin typeface="News Gothic" pitchFamily="34" charset="0"/>
              </a:defRPr>
            </a:lvl2pPr>
            <a:lvl3pPr marL="1121626" indent="-224325" defTabSz="901975">
              <a:defRPr sz="4100" b="1">
                <a:solidFill>
                  <a:schemeClr val="accent2"/>
                </a:solidFill>
                <a:latin typeface="News Gothic" pitchFamily="34" charset="0"/>
              </a:defRPr>
            </a:lvl3pPr>
            <a:lvl4pPr marL="1570276" indent="-224325" defTabSz="901975">
              <a:defRPr sz="4100" b="1">
                <a:solidFill>
                  <a:schemeClr val="accent2"/>
                </a:solidFill>
                <a:latin typeface="News Gothic" pitchFamily="34" charset="0"/>
              </a:defRPr>
            </a:lvl4pPr>
            <a:lvl5pPr marL="2018927" indent="-224325" defTabSz="901975">
              <a:defRPr sz="4100" b="1">
                <a:solidFill>
                  <a:schemeClr val="accent2"/>
                </a:solidFill>
                <a:latin typeface="News Gothic" pitchFamily="34" charset="0"/>
              </a:defRPr>
            </a:lvl5pPr>
            <a:lvl6pPr marL="2467577" indent="-224325" defTabSz="901975" eaLnBrk="0" fontAlgn="base" hangingPunct="0">
              <a:spcBef>
                <a:spcPct val="50000"/>
              </a:spcBef>
              <a:spcAft>
                <a:spcPct val="0"/>
              </a:spcAft>
              <a:defRPr sz="4100" b="1">
                <a:solidFill>
                  <a:schemeClr val="accent2"/>
                </a:solidFill>
                <a:latin typeface="News Gothic" pitchFamily="34" charset="0"/>
              </a:defRPr>
            </a:lvl6pPr>
            <a:lvl7pPr marL="2916227" indent="-224325" defTabSz="901975" eaLnBrk="0" fontAlgn="base" hangingPunct="0">
              <a:spcBef>
                <a:spcPct val="50000"/>
              </a:spcBef>
              <a:spcAft>
                <a:spcPct val="0"/>
              </a:spcAft>
              <a:defRPr sz="4100" b="1">
                <a:solidFill>
                  <a:schemeClr val="accent2"/>
                </a:solidFill>
                <a:latin typeface="News Gothic" pitchFamily="34" charset="0"/>
              </a:defRPr>
            </a:lvl7pPr>
            <a:lvl8pPr marL="3364878" indent="-224325" defTabSz="901975" eaLnBrk="0" fontAlgn="base" hangingPunct="0">
              <a:spcBef>
                <a:spcPct val="50000"/>
              </a:spcBef>
              <a:spcAft>
                <a:spcPct val="0"/>
              </a:spcAft>
              <a:defRPr sz="4100" b="1">
                <a:solidFill>
                  <a:schemeClr val="accent2"/>
                </a:solidFill>
                <a:latin typeface="News Gothic" pitchFamily="34" charset="0"/>
              </a:defRPr>
            </a:lvl8pPr>
            <a:lvl9pPr marL="3813528" indent="-224325" defTabSz="901975" eaLnBrk="0" fontAlgn="base" hangingPunct="0">
              <a:spcBef>
                <a:spcPct val="50000"/>
              </a:spcBef>
              <a:spcAft>
                <a:spcPct val="0"/>
              </a:spcAft>
              <a:defRPr sz="4100" b="1">
                <a:solidFill>
                  <a:schemeClr val="accent2"/>
                </a:solidFill>
                <a:latin typeface="News Gothic" pitchFamily="34" charset="0"/>
              </a:defRPr>
            </a:lvl9pPr>
          </a:lstStyle>
          <a:p>
            <a:fld id="{746EAC82-1EBB-4B5A-81F2-7A0BDB01787B}" type="datetime1">
              <a:rPr lang="en-GB" altLang="en-US" sz="1000" b="0">
                <a:solidFill>
                  <a:schemeClr val="tx1"/>
                </a:solidFill>
              </a:rPr>
              <a:pPr/>
              <a:t>24/07/2017</a:t>
            </a:fld>
            <a:endParaRPr lang="en-GB" altLang="en-US" sz="1000" b="0">
              <a:solidFill>
                <a:schemeClr val="tx1"/>
              </a:solidFill>
            </a:endParaRPr>
          </a:p>
        </p:txBody>
      </p:sp>
      <p:sp>
        <p:nvSpPr>
          <p:cNvPr id="37891" name="Rectangle 7"/>
          <p:cNvSpPr>
            <a:spLocks noGrp="1" noChangeArrowheads="1"/>
          </p:cNvSpPr>
          <p:nvPr>
            <p:ph type="sldNum" sz="quarter" idx="5"/>
          </p:nvPr>
        </p:nvSpPr>
        <p:spPr>
          <a:noFill/>
          <a:extLst>
            <a:ext uri="{909E8E84-426E-40DD-AFC4-6F175D3DCCD1}">
              <a14:hiddenFill xmlns:a14="http://schemas.microsoft.com/office/drawing/2010/main">
                <a:solidFill>
                  <a:srgbClr val="FFFFFF"/>
                </a:solidFill>
              </a14:hiddenFill>
            </a:ext>
          </a:extLst>
        </p:spPr>
        <p:txBody>
          <a:bodyPr/>
          <a:lstStyle>
            <a:lvl1pPr defTabSz="901975">
              <a:defRPr sz="4100" b="1">
                <a:solidFill>
                  <a:schemeClr val="accent2"/>
                </a:solidFill>
                <a:latin typeface="News Gothic" pitchFamily="34" charset="0"/>
              </a:defRPr>
            </a:lvl1pPr>
            <a:lvl2pPr marL="729057" indent="-280406" defTabSz="901975">
              <a:defRPr sz="4100" b="1">
                <a:solidFill>
                  <a:schemeClr val="accent2"/>
                </a:solidFill>
                <a:latin typeface="News Gothic" pitchFamily="34" charset="0"/>
              </a:defRPr>
            </a:lvl2pPr>
            <a:lvl3pPr marL="1121626" indent="-224325" defTabSz="901975">
              <a:defRPr sz="4100" b="1">
                <a:solidFill>
                  <a:schemeClr val="accent2"/>
                </a:solidFill>
                <a:latin typeface="News Gothic" pitchFamily="34" charset="0"/>
              </a:defRPr>
            </a:lvl3pPr>
            <a:lvl4pPr marL="1570276" indent="-224325" defTabSz="901975">
              <a:defRPr sz="4100" b="1">
                <a:solidFill>
                  <a:schemeClr val="accent2"/>
                </a:solidFill>
                <a:latin typeface="News Gothic" pitchFamily="34" charset="0"/>
              </a:defRPr>
            </a:lvl4pPr>
            <a:lvl5pPr marL="2018927" indent="-224325" defTabSz="901975">
              <a:defRPr sz="4100" b="1">
                <a:solidFill>
                  <a:schemeClr val="accent2"/>
                </a:solidFill>
                <a:latin typeface="News Gothic" pitchFamily="34" charset="0"/>
              </a:defRPr>
            </a:lvl5pPr>
            <a:lvl6pPr marL="2467577" indent="-224325" defTabSz="901975" eaLnBrk="0" fontAlgn="base" hangingPunct="0">
              <a:spcBef>
                <a:spcPct val="50000"/>
              </a:spcBef>
              <a:spcAft>
                <a:spcPct val="0"/>
              </a:spcAft>
              <a:defRPr sz="4100" b="1">
                <a:solidFill>
                  <a:schemeClr val="accent2"/>
                </a:solidFill>
                <a:latin typeface="News Gothic" pitchFamily="34" charset="0"/>
              </a:defRPr>
            </a:lvl6pPr>
            <a:lvl7pPr marL="2916227" indent="-224325" defTabSz="901975" eaLnBrk="0" fontAlgn="base" hangingPunct="0">
              <a:spcBef>
                <a:spcPct val="50000"/>
              </a:spcBef>
              <a:spcAft>
                <a:spcPct val="0"/>
              </a:spcAft>
              <a:defRPr sz="4100" b="1">
                <a:solidFill>
                  <a:schemeClr val="accent2"/>
                </a:solidFill>
                <a:latin typeface="News Gothic" pitchFamily="34" charset="0"/>
              </a:defRPr>
            </a:lvl7pPr>
            <a:lvl8pPr marL="3364878" indent="-224325" defTabSz="901975" eaLnBrk="0" fontAlgn="base" hangingPunct="0">
              <a:spcBef>
                <a:spcPct val="50000"/>
              </a:spcBef>
              <a:spcAft>
                <a:spcPct val="0"/>
              </a:spcAft>
              <a:defRPr sz="4100" b="1">
                <a:solidFill>
                  <a:schemeClr val="accent2"/>
                </a:solidFill>
                <a:latin typeface="News Gothic" pitchFamily="34" charset="0"/>
              </a:defRPr>
            </a:lvl8pPr>
            <a:lvl9pPr marL="3813528" indent="-224325" defTabSz="901975" eaLnBrk="0" fontAlgn="base" hangingPunct="0">
              <a:spcBef>
                <a:spcPct val="50000"/>
              </a:spcBef>
              <a:spcAft>
                <a:spcPct val="0"/>
              </a:spcAft>
              <a:defRPr sz="4100" b="1">
                <a:solidFill>
                  <a:schemeClr val="accent2"/>
                </a:solidFill>
                <a:latin typeface="News Gothic" pitchFamily="34" charset="0"/>
              </a:defRPr>
            </a:lvl9pPr>
          </a:lstStyle>
          <a:p>
            <a:fld id="{E622EDF3-6B7D-4F5C-85E1-812A9E91BE32}" type="slidenum">
              <a:rPr lang="en-GB" altLang="en-US" sz="1000" b="0">
                <a:solidFill>
                  <a:schemeClr val="tx1"/>
                </a:solidFill>
              </a:rPr>
              <a:pPr/>
              <a:t>27</a:t>
            </a:fld>
            <a:endParaRPr lang="en-GB" altLang="en-US" sz="1000" b="0">
              <a:solidFill>
                <a:schemeClr val="tx1"/>
              </a:solidFill>
            </a:endParaRPr>
          </a:p>
        </p:txBody>
      </p:sp>
      <p:sp>
        <p:nvSpPr>
          <p:cNvPr id="37892" name="Rectangle 2"/>
          <p:cNvSpPr>
            <a:spLocks noGrp="1" noRot="1" noChangeAspect="1" noChangeArrowheads="1" noTextEdit="1"/>
          </p:cNvSpPr>
          <p:nvPr>
            <p:ph type="sldImg"/>
          </p:nvPr>
        </p:nvSpPr>
        <p:spPr>
          <a:xfrm>
            <a:off x="925513" y="776288"/>
            <a:ext cx="4949825" cy="3713162"/>
          </a:xfrm>
          <a:ln/>
        </p:spPr>
      </p:sp>
      <p:sp>
        <p:nvSpPr>
          <p:cNvPr id="37893" name="Rectangle 3"/>
          <p:cNvSpPr>
            <a:spLocks noGrp="1" noChangeArrowheads="1"/>
          </p:cNvSpPr>
          <p:nvPr>
            <p:ph type="body" idx="1"/>
          </p:nvPr>
        </p:nvSpPr>
        <p:spPr>
          <a:xfrm>
            <a:off x="903766" y="4721225"/>
            <a:ext cx="4990145" cy="4641850"/>
          </a:xfrm>
          <a:noFill/>
          <a:extLst>
            <a:ext uri="{909E8E84-426E-40DD-AFC4-6F175D3DCCD1}">
              <a14:hiddenFill xmlns:a14="http://schemas.microsoft.com/office/drawing/2010/main">
                <a:solidFill>
                  <a:srgbClr val="FFFFFF"/>
                </a:solidFill>
              </a14:hiddenFill>
            </a:ext>
          </a:extLst>
        </p:spPr>
        <p:txBody>
          <a:bodyPr/>
          <a:lstStyle/>
          <a:p>
            <a:endParaRPr lang="en-GB" altLang="en-US" smtClean="0"/>
          </a:p>
        </p:txBody>
      </p:sp>
    </p:spTree>
    <p:extLst>
      <p:ext uri="{BB962C8B-B14F-4D97-AF65-F5344CB8AC3E}">
        <p14:creationId xmlns:p14="http://schemas.microsoft.com/office/powerpoint/2010/main" val="28112833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r>
              <a:rPr lang="en-GB" dirty="0" smtClean="0"/>
              <a:t>Not starting with a topic list but identifying desired results! </a:t>
            </a:r>
          </a:p>
          <a:p>
            <a:endParaRPr lang="en-GB" dirty="0" smtClean="0"/>
          </a:p>
          <a:p>
            <a:r>
              <a:rPr lang="en-GB" dirty="0" smtClean="0"/>
              <a:t>What relevant goals will this course address?</a:t>
            </a:r>
          </a:p>
          <a:p>
            <a:r>
              <a:rPr lang="en-GB" dirty="0" smtClean="0"/>
              <a:t>What key knowledge and skills will students acquire?</a:t>
            </a:r>
          </a:p>
          <a:p>
            <a:r>
              <a:rPr lang="en-GB" dirty="0" smtClean="0"/>
              <a:t>What should they eventually be able to do?</a:t>
            </a:r>
          </a:p>
          <a:p>
            <a:pPr marL="0" indent="0">
              <a:buNone/>
            </a:pPr>
            <a:r>
              <a:rPr lang="en-GB" i="1" dirty="0" smtClean="0">
                <a:sym typeface="Wingdings" panose="05000000000000000000" pitchFamily="2" charset="2"/>
              </a:rPr>
              <a:t>	 Intended learning outcomes</a:t>
            </a:r>
            <a:endParaRPr lang="en-GB" i="1" dirty="0" smtClean="0"/>
          </a:p>
          <a:p>
            <a:endParaRPr lang="en-GB" dirty="0"/>
          </a:p>
        </p:txBody>
      </p:sp>
      <p:sp>
        <p:nvSpPr>
          <p:cNvPr id="4" name="Slide Number Placeholder 3"/>
          <p:cNvSpPr>
            <a:spLocks noGrp="1"/>
          </p:cNvSpPr>
          <p:nvPr>
            <p:ph type="sldNum" sz="quarter" idx="10"/>
          </p:nvPr>
        </p:nvSpPr>
        <p:spPr/>
        <p:txBody>
          <a:bodyPr/>
          <a:lstStyle/>
          <a:p>
            <a:fld id="{55D45D2F-C69D-4D90-B22B-9B2DC58DBD55}" type="slidenum">
              <a:rPr lang="nl-NL" smtClean="0"/>
              <a:t>28</a:t>
            </a:fld>
            <a:endParaRPr lang="nl-NL"/>
          </a:p>
        </p:txBody>
      </p:sp>
    </p:spTree>
    <p:extLst>
      <p:ext uri="{BB962C8B-B14F-4D97-AF65-F5344CB8AC3E}">
        <p14:creationId xmlns:p14="http://schemas.microsoft.com/office/powerpoint/2010/main" val="15009334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39787"/>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6" name="Tijdelijke aanduiding voor afbeelding 24"/>
          <p:cNvSpPr>
            <a:spLocks noGrp="1" noChangeAspect="1"/>
          </p:cNvSpPr>
          <p:nvPr>
            <p:ph type="pic" sz="quarter" idx="19"/>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7" name="Tijdelijke aanduiding voor afbeelding 24"/>
          <p:cNvSpPr>
            <a:spLocks noGrp="1" noChangeAspect="1"/>
          </p:cNvSpPr>
          <p:nvPr>
            <p:ph type="pic" sz="quarter" idx="16"/>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4" name="Tijdelijke aanduiding voor tekst 4"/>
          <p:cNvSpPr>
            <a:spLocks noGrp="1"/>
          </p:cNvSpPr>
          <p:nvPr>
            <p:ph type="body" sz="quarter" idx="17"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smtClean="0">
                <a:ln>
                  <a:noFill/>
                </a:ln>
                <a:solidFill>
                  <a:srgbClr val="FFFFFF"/>
                </a:solidFill>
                <a:effectLst/>
                <a:uLnTx/>
                <a:uFillTx/>
              </a:rPr>
              <a:t>Ondertitel</a:t>
            </a:r>
            <a:endParaRPr kumimoji="0" lang="en-GB" sz="1800" b="0" i="0" u="none" strike="noStrike" kern="0" cap="none" spc="0" normalizeH="0" baseline="0" noProof="0" dirty="0" smtClean="0">
              <a:ln>
                <a:noFill/>
              </a:ln>
              <a:solidFill>
                <a:srgbClr val="FFFFFF"/>
              </a:solidFill>
              <a:effectLst/>
              <a:uLnTx/>
              <a:uFillTx/>
            </a:endParaRPr>
          </a:p>
        </p:txBody>
      </p:sp>
      <p:sp>
        <p:nvSpPr>
          <p:cNvPr id="5" name="Tijdelijke aanduiding voor tekst 4"/>
          <p:cNvSpPr>
            <a:spLocks noGrp="1"/>
          </p:cNvSpPr>
          <p:nvPr>
            <p:ph type="body" sz="quarter" idx="18" hasCustomPrompt="1"/>
          </p:nvPr>
        </p:nvSpPr>
        <p:spPr bwMode="auto">
          <a:xfrm>
            <a:off x="478633"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srgbClr val="FFFFFF"/>
                </a:solidFill>
                <a:effectLst/>
                <a:uLnTx/>
                <a:uFillTx/>
              </a:rPr>
              <a:t>Datum, </a:t>
            </a:r>
            <a:r>
              <a:rPr kumimoji="0" lang="en-GB" sz="1800" b="0" i="0" u="none" strike="noStrike" kern="0" cap="none" spc="0" normalizeH="0" baseline="0" noProof="0" dirty="0" err="1" smtClean="0">
                <a:ln>
                  <a:noFill/>
                </a:ln>
                <a:solidFill>
                  <a:srgbClr val="FFFFFF"/>
                </a:solidFill>
                <a:effectLst/>
                <a:uLnTx/>
                <a:uFillTx/>
              </a:rPr>
              <a:t>Auteursnaam</a:t>
            </a:r>
            <a:endParaRPr kumimoji="0" lang="en-GB" sz="1800" b="0" i="0" u="none" strike="noStrike" kern="0" cap="none" spc="0" normalizeH="0" baseline="0" noProof="0" dirty="0" smtClean="0">
              <a:ln>
                <a:noFill/>
              </a:ln>
              <a:solidFill>
                <a:srgbClr val="FFFFFF"/>
              </a:solidFill>
              <a:effectLst/>
              <a:uLnTx/>
              <a:uFillTx/>
            </a:endParaRPr>
          </a:p>
        </p:txBody>
      </p:sp>
    </p:spTree>
    <p:extLst>
      <p:ext uri="{BB962C8B-B14F-4D97-AF65-F5344CB8AC3E}">
        <p14:creationId xmlns:p14="http://schemas.microsoft.com/office/powerpoint/2010/main" val="423983396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slide with bullet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39787"/>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8521188"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a:p>
            <a:pPr lvl="3"/>
            <a:r>
              <a:rPr lang="en-GB" dirty="0" err="1" smtClean="0"/>
              <a:t>Vierde</a:t>
            </a:r>
            <a:r>
              <a:rPr lang="en-GB" dirty="0" smtClean="0"/>
              <a:t> </a:t>
            </a:r>
            <a:r>
              <a:rPr lang="en-GB" dirty="0" err="1" smtClean="0"/>
              <a:t>niveau</a:t>
            </a:r>
            <a:endParaRPr lang="en-GB" dirty="0" smtClean="0"/>
          </a:p>
          <a:p>
            <a:pPr lvl="4"/>
            <a:r>
              <a:rPr lang="en-GB" dirty="0" err="1" smtClean="0"/>
              <a:t>Vijfde</a:t>
            </a:r>
            <a:r>
              <a:rPr lang="en-GB" dirty="0" smtClean="0"/>
              <a:t> </a:t>
            </a:r>
            <a:r>
              <a:rPr lang="en-GB" dirty="0" err="1" smtClean="0"/>
              <a:t>niveau</a:t>
            </a:r>
            <a:endParaRPr lang="en-GB" dirty="0"/>
          </a:p>
        </p:txBody>
      </p:sp>
      <p:sp>
        <p:nvSpPr>
          <p:cNvPr id="4" name="Tijdelijke aanduiding voor dianumm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40330104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text boxes">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4" name="Tijdelijke aanduiding voor tekst 6"/>
          <p:cNvSpPr>
            <a:spLocks noGrp="1"/>
          </p:cNvSpPr>
          <p:nvPr>
            <p:ph type="body" sz="quarter" idx="11"/>
          </p:nvPr>
        </p:nvSpPr>
        <p:spPr>
          <a:xfrm>
            <a:off x="4793357"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5" name="Tijdelijke aanduiding voor dianummer 4"/>
          <p:cNvSpPr>
            <a:spLocks noGrp="1"/>
          </p:cNvSpPr>
          <p:nvPr>
            <p:ph type="sldNum" sz="quarter" idx="12"/>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127049317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box with imag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jdelijke aanduiding voor dianummer 3"/>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329501741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ox with graph">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6" name="Tijdelijke aanduiding voor grafiek 5"/>
          <p:cNvSpPr>
            <a:spLocks noGrp="1"/>
          </p:cNvSpPr>
          <p:nvPr>
            <p:ph type="chart" sz="quarter" idx="17"/>
          </p:nvPr>
        </p:nvSpPr>
        <p:spPr>
          <a:xfrm>
            <a:off x="4791075" y="1752600"/>
            <a:ext cx="4140000" cy="4314825"/>
          </a:xfrm>
          <a:noFill/>
        </p:spPr>
        <p:txBody>
          <a:bodyPr/>
          <a:lstStyle>
            <a:lvl1pPr>
              <a:defRPr>
                <a:solidFill>
                  <a:schemeClr val="bg2"/>
                </a:solidFill>
              </a:defRPr>
            </a:lvl1pPr>
          </a:lstStyle>
          <a:p>
            <a:endParaRPr lang="nl-NL" dirty="0"/>
          </a:p>
        </p:txBody>
      </p:sp>
      <p:sp>
        <p:nvSpPr>
          <p:cNvPr id="4" name="Tijdelijke aanduiding voor dianummer 3"/>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89540675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ox with tab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tekst 6"/>
          <p:cNvSpPr>
            <a:spLocks noGrp="1"/>
          </p:cNvSpPr>
          <p:nvPr>
            <p:ph type="body" sz="quarter" idx="10"/>
          </p:nvPr>
        </p:nvSpPr>
        <p:spPr>
          <a:xfrm>
            <a:off x="421200" y="1835249"/>
            <a:ext cx="4140000" cy="4089600"/>
          </a:xfrm>
        </p:spPr>
        <p:txBody>
          <a:bodyPr/>
          <a:lstStyle>
            <a:lvl2pPr>
              <a:buClr>
                <a:schemeClr val="bg2"/>
              </a:buClr>
              <a:defRPr/>
            </a:lvl2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p:txBody>
      </p:sp>
      <p:sp>
        <p:nvSpPr>
          <p:cNvPr id="5" name="Tijdelijke aanduiding voor tabel 4"/>
          <p:cNvSpPr>
            <a:spLocks noGrp="1"/>
          </p:cNvSpPr>
          <p:nvPr>
            <p:ph type="tbl" sz="quarter" idx="11"/>
          </p:nvPr>
        </p:nvSpPr>
        <p:spPr>
          <a:xfrm>
            <a:off x="4791075" y="1933575"/>
            <a:ext cx="4140000" cy="4028400"/>
          </a:xfrm>
        </p:spPr>
        <p:txBody>
          <a:bodyPr/>
          <a:lstStyle>
            <a:lvl1pPr>
              <a:defRPr>
                <a:solidFill>
                  <a:schemeClr val="bg2"/>
                </a:solidFill>
              </a:defRPr>
            </a:lvl1pPr>
          </a:lstStyle>
          <a:p>
            <a:endParaRPr lang="nl-NL" dirty="0"/>
          </a:p>
        </p:txBody>
      </p:sp>
      <p:sp>
        <p:nvSpPr>
          <p:cNvPr id="4" name="Tijdelijke aanduiding voor dianummer 3"/>
          <p:cNvSpPr>
            <a:spLocks noGrp="1"/>
          </p:cNvSpPr>
          <p:nvPr>
            <p:ph type="sldNum" sz="quarter" idx="12"/>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1628394089"/>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rganogram">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8" name="Tijdelijke aanduiding voor SmartArt 7"/>
          <p:cNvSpPr>
            <a:spLocks noGrp="1"/>
          </p:cNvSpPr>
          <p:nvPr>
            <p:ph type="dgm" sz="quarter" idx="10"/>
          </p:nvPr>
        </p:nvSpPr>
        <p:spPr>
          <a:xfrm>
            <a:off x="538163" y="1828800"/>
            <a:ext cx="8404225" cy="4133850"/>
          </a:xfrm>
        </p:spPr>
        <p:txBody>
          <a:bodyPr/>
          <a:lstStyle/>
          <a:p>
            <a:endParaRPr lang="nl-NL" dirty="0"/>
          </a:p>
        </p:txBody>
      </p:sp>
      <p:sp>
        <p:nvSpPr>
          <p:cNvPr id="3" name="Tijdelijke aanduiding voor dianummer 2"/>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460759168"/>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nly titl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dianummer 2"/>
          <p:cNvSpPr>
            <a:spLocks noGrp="1"/>
          </p:cNvSpPr>
          <p:nvPr>
            <p:ph type="sldNum" sz="quarter" idx="10"/>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3203517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slide with multiple logo's">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7" name="Tijdelijke aanduiding voor afbeelding 24"/>
          <p:cNvSpPr>
            <a:spLocks noGrp="1" noChangeAspect="1"/>
          </p:cNvSpPr>
          <p:nvPr>
            <p:ph type="pic" sz="quarter" idx="13"/>
          </p:nvPr>
        </p:nvSpPr>
        <p:spPr bwMode="auto">
          <a:xfrm>
            <a:off x="476508" y="3307559"/>
            <a:ext cx="2647950" cy="2647950"/>
          </a:xfrm>
          <a:prstGeom prst="ellipse">
            <a:avLst/>
          </a:prstGeom>
          <a:solidFill>
            <a:schemeClr val="accent3"/>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8" name="Tijdelijke aanduiding voor afbeelding 24"/>
          <p:cNvSpPr>
            <a:spLocks noGrp="1" noChangeAspect="1"/>
          </p:cNvSpPr>
          <p:nvPr>
            <p:ph type="pic" sz="quarter" idx="20"/>
          </p:nvPr>
        </p:nvSpPr>
        <p:spPr bwMode="auto">
          <a:xfrm>
            <a:off x="6308818" y="3307559"/>
            <a:ext cx="2647950" cy="2647950"/>
          </a:xfrm>
          <a:prstGeom prst="ellipse">
            <a:avLst/>
          </a:prstGeom>
          <a:solidFill>
            <a:srgbClr val="D5D2CA"/>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9" name="Tijdelijke aanduiding voor afbeelding 24"/>
          <p:cNvSpPr>
            <a:spLocks noGrp="1" noChangeAspect="1"/>
          </p:cNvSpPr>
          <p:nvPr>
            <p:ph type="pic" sz="quarter" idx="21"/>
          </p:nvPr>
        </p:nvSpPr>
        <p:spPr bwMode="auto">
          <a:xfrm>
            <a:off x="4714655" y="3307559"/>
            <a:ext cx="2647950" cy="2647950"/>
          </a:xfrm>
          <a:prstGeom prst="ellipse">
            <a:avLst/>
          </a:prstGeom>
          <a:solidFill>
            <a:schemeClr val="accent3"/>
          </a:solidFill>
          <a:ln>
            <a:noFill/>
          </a:ln>
          <a:extLst/>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0" name="Tijdelijke aanduiding voor afbeelding 24"/>
          <p:cNvSpPr>
            <a:spLocks noGrp="1" noChangeAspect="1"/>
          </p:cNvSpPr>
          <p:nvPr>
            <p:ph type="pic" sz="quarter" idx="15"/>
          </p:nvPr>
        </p:nvSpPr>
        <p:spPr bwMode="auto">
          <a:xfrm>
            <a:off x="3120492" y="3307559"/>
            <a:ext cx="2647950" cy="2647950"/>
          </a:xfrm>
          <a:prstGeom prst="ellipse">
            <a:avLst/>
          </a:prstGeom>
          <a:solidFill>
            <a:srgbClr val="D5D2CA"/>
          </a:solidFill>
          <a:ln>
            <a:noFill/>
          </a:ln>
        </p:spPr>
        <p:txBody>
          <a:bodyPr anchor="ctr"/>
          <a:lstStyle>
            <a:lvl1pPr marL="0" indent="0" algn="ctr">
              <a:buNone/>
              <a:defRPr sz="800"/>
            </a:lvl1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0" i="0" u="none" strike="noStrike" kern="0" cap="none" spc="0" normalizeH="0" baseline="0" noProof="0" dirty="0" err="1" smtClean="0">
                <a:ln>
                  <a:noFill/>
                </a:ln>
                <a:solidFill>
                  <a:sysClr val="windowText" lastClr="000000"/>
                </a:solidFill>
                <a:effectLst/>
                <a:uLnTx/>
                <a:uFillTx/>
              </a:rPr>
              <a:t>Klik</a:t>
            </a:r>
            <a:r>
              <a:rPr kumimoji="0" lang="en-GB" sz="800" b="0" i="0" u="none" strike="noStrike" kern="0" cap="none" spc="0" normalizeH="0" baseline="0" noProof="0" dirty="0" smtClean="0">
                <a:ln>
                  <a:noFill/>
                </a:ln>
                <a:solidFill>
                  <a:sysClr val="windowText" lastClr="000000"/>
                </a:solidFill>
                <a:effectLst/>
                <a:uLnTx/>
                <a:uFillTx/>
              </a:rPr>
              <a:t> op het pictogram </a:t>
            </a:r>
            <a:r>
              <a:rPr kumimoji="0" lang="en-GB" sz="800" b="0" i="0" u="none" strike="noStrike" kern="0" cap="none" spc="0" normalizeH="0" baseline="0" noProof="0" dirty="0" err="1" smtClean="0">
                <a:ln>
                  <a:noFill/>
                </a:ln>
                <a:solidFill>
                  <a:sysClr val="windowText" lastClr="000000"/>
                </a:solidFill>
                <a:effectLst/>
                <a:uLnTx/>
                <a:uFillTx/>
              </a:rPr>
              <a:t>als</a:t>
            </a:r>
            <a:r>
              <a:rPr kumimoji="0" lang="en-GB" sz="800" b="0" i="0" u="none" strike="noStrike" kern="0" cap="none" spc="0" normalizeH="0" baseline="0" noProof="0" dirty="0" smtClean="0">
                <a:ln>
                  <a:noFill/>
                </a:ln>
                <a:solidFill>
                  <a:sysClr val="windowText" lastClr="000000"/>
                </a:solidFill>
                <a:effectLst/>
                <a:uLnTx/>
                <a:uFillTx/>
              </a:rPr>
              <a:t> u </a:t>
            </a:r>
            <a:r>
              <a:rPr kumimoji="0" lang="en-GB" sz="800" b="0" i="0" u="none" strike="noStrike" kern="0" cap="none" spc="0" normalizeH="0" baseline="0" noProof="0" dirty="0" err="1" smtClean="0">
                <a:ln>
                  <a:noFill/>
                </a:ln>
                <a:solidFill>
                  <a:sysClr val="windowText" lastClr="000000"/>
                </a:solidFill>
                <a:effectLst/>
                <a:uLnTx/>
                <a:uFillTx/>
              </a:rPr>
              <a:t>een</a:t>
            </a:r>
            <a:r>
              <a:rPr kumimoji="0" lang="en-GB" sz="800" b="0" i="0" u="none" strike="noStrike" kern="0" cap="none" spc="0" normalizeH="0" baseline="0" noProof="0" dirty="0" smtClean="0">
                <a:ln>
                  <a:noFill/>
                </a:ln>
                <a:solidFill>
                  <a:sysClr val="windowText" lastClr="000000"/>
                </a:solidFill>
                <a:effectLst/>
                <a:uLnTx/>
                <a:uFillTx/>
              </a:rPr>
              <a:t> </a:t>
            </a:r>
            <a:r>
              <a:rPr kumimoji="0" lang="en-GB" sz="800" b="0" i="0" u="none" strike="noStrike" kern="0" cap="none" spc="0" normalizeH="0" baseline="0" noProof="0" dirty="0" err="1" smtClean="0">
                <a:ln>
                  <a:noFill/>
                </a:ln>
                <a:solidFill>
                  <a:sysClr val="windowText" lastClr="000000"/>
                </a:solidFill>
                <a:effectLst/>
                <a:uLnTx/>
                <a:uFillTx/>
              </a:rPr>
              <a:t>afbeelding</a:t>
            </a:r>
            <a:r>
              <a:rPr kumimoji="0" lang="en-GB" sz="800" b="0" i="0" u="none" strike="noStrike" kern="0" cap="none" spc="0" normalizeH="0" baseline="0" noProof="0" dirty="0" smtClean="0">
                <a:ln>
                  <a:noFill/>
                </a:ln>
                <a:solidFill>
                  <a:sysClr val="windowText" lastClr="000000"/>
                </a:solidFill>
                <a:effectLst/>
                <a:uLnTx/>
                <a:uFillTx/>
              </a:rPr>
              <a:t> wilt </a:t>
            </a:r>
            <a:r>
              <a:rPr kumimoji="0" lang="en-GB" sz="800" b="0" i="0" u="none" strike="noStrike" kern="0" cap="none" spc="0" normalizeH="0" baseline="0" noProof="0" dirty="0" err="1" smtClean="0">
                <a:ln>
                  <a:noFill/>
                </a:ln>
                <a:solidFill>
                  <a:sysClr val="windowText" lastClr="000000"/>
                </a:solidFill>
                <a:effectLst/>
                <a:uLnTx/>
                <a:uFillTx/>
              </a:rPr>
              <a:t>toevoegen</a:t>
            </a:r>
            <a:endParaRPr kumimoji="0" lang="en-GB" sz="800" b="0" i="0" u="none" strike="noStrike" kern="0" cap="none" spc="0" normalizeH="0" baseline="0" noProof="0" dirty="0">
              <a:ln>
                <a:noFill/>
              </a:ln>
              <a:solidFill>
                <a:sysClr val="windowText" lastClr="000000"/>
              </a:solidFill>
              <a:effectLst/>
              <a:uLnTx/>
              <a:uFillTx/>
            </a:endParaRPr>
          </a:p>
        </p:txBody>
      </p:sp>
      <p:sp>
        <p:nvSpPr>
          <p:cNvPr id="11" name="Titel 10"/>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14" name="Tijdelijke aanduiding voor tekst 4"/>
          <p:cNvSpPr>
            <a:spLocks noGrp="1"/>
          </p:cNvSpPr>
          <p:nvPr>
            <p:ph type="body" sz="quarter" idx="22" hasCustomPrompt="1"/>
          </p:nvPr>
        </p:nvSpPr>
        <p:spPr bwMode="auto">
          <a:xfrm>
            <a:off x="485775" y="1616400"/>
            <a:ext cx="8447088" cy="371475"/>
          </a:xfrm>
          <a:prstGeom prst="rect">
            <a:avLst/>
          </a:prstGeom>
          <a:noFill/>
          <a:ln>
            <a:noFill/>
          </a:ln>
          <a:extLst/>
        </p:spPr>
        <p:txBody>
          <a:bodyPr lIns="36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err="1" smtClean="0">
                <a:ln>
                  <a:noFill/>
                </a:ln>
                <a:solidFill>
                  <a:srgbClr val="FFFFFF"/>
                </a:solidFill>
                <a:effectLst/>
                <a:uLnTx/>
                <a:uFillTx/>
              </a:rPr>
              <a:t>Ondertitel</a:t>
            </a:r>
            <a:endParaRPr kumimoji="0" lang="en-GB" sz="1800" b="0" i="0" u="none" strike="noStrike" kern="0" cap="none" spc="0" normalizeH="0" baseline="0" noProof="0" dirty="0" smtClean="0">
              <a:ln>
                <a:noFill/>
              </a:ln>
              <a:solidFill>
                <a:srgbClr val="FFFFFF"/>
              </a:solidFill>
              <a:effectLst/>
              <a:uLnTx/>
              <a:uFillTx/>
            </a:endParaRPr>
          </a:p>
        </p:txBody>
      </p:sp>
      <p:sp>
        <p:nvSpPr>
          <p:cNvPr id="15" name="Tijdelijke aanduiding voor tekst 4"/>
          <p:cNvSpPr>
            <a:spLocks noGrp="1"/>
          </p:cNvSpPr>
          <p:nvPr>
            <p:ph type="body" sz="quarter" idx="23" hasCustomPrompt="1"/>
          </p:nvPr>
        </p:nvSpPr>
        <p:spPr bwMode="auto">
          <a:xfrm>
            <a:off x="476251" y="2262386"/>
            <a:ext cx="8447087" cy="371475"/>
          </a:xfrm>
          <a:prstGeom prst="rect">
            <a:avLst/>
          </a:prstGeom>
          <a:noFill/>
          <a:ln>
            <a:noFill/>
          </a:ln>
          <a:extLst/>
        </p:spPr>
        <p:txBody>
          <a:bodyPr lIns="36000" rIns="90000"/>
          <a:lstStyle>
            <a:lvl1pPr marL="0" indent="0">
              <a:buNone/>
              <a:defRPr>
                <a:solidFill>
                  <a:schemeClr val="bg2"/>
                </a:solidFill>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smtClean="0">
                <a:ln>
                  <a:noFill/>
                </a:ln>
                <a:solidFill>
                  <a:srgbClr val="FFFFFF"/>
                </a:solidFill>
                <a:effectLst/>
                <a:uLnTx/>
                <a:uFillTx/>
              </a:rPr>
              <a:t>Datum, </a:t>
            </a:r>
            <a:r>
              <a:rPr kumimoji="0" lang="en-GB" sz="1800" b="0" i="0" u="none" strike="noStrike" kern="0" cap="none" spc="0" normalizeH="0" baseline="0" noProof="0" dirty="0" err="1" smtClean="0">
                <a:ln>
                  <a:noFill/>
                </a:ln>
                <a:solidFill>
                  <a:srgbClr val="FFFFFF"/>
                </a:solidFill>
                <a:effectLst/>
                <a:uLnTx/>
                <a:uFillTx/>
              </a:rPr>
              <a:t>Auteursnaam</a:t>
            </a:r>
            <a:endParaRPr kumimoji="0" lang="en-GB" sz="1800" b="0" i="0" u="none" strike="noStrike" kern="0" cap="none" spc="0" normalizeH="0" baseline="0" noProof="0" dirty="0" smtClean="0">
              <a:ln>
                <a:noFill/>
              </a:ln>
              <a:solidFill>
                <a:srgbClr val="FFFFFF"/>
              </a:solidFill>
              <a:effectLst/>
              <a:uLnTx/>
              <a:uFillTx/>
            </a:endParaRPr>
          </a:p>
        </p:txBody>
      </p:sp>
      <p:sp>
        <p:nvSpPr>
          <p:cNvPr id="16"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7"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8"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Tree>
    <p:extLst>
      <p:ext uri="{BB962C8B-B14F-4D97-AF65-F5344CB8AC3E}">
        <p14:creationId xmlns:p14="http://schemas.microsoft.com/office/powerpoint/2010/main" val="386451694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box with rectangular image">
    <p:spTree>
      <p:nvGrpSpPr>
        <p:cNvPr id="1" name=""/>
        <p:cNvGrpSpPr/>
        <p:nvPr/>
      </p:nvGrpSpPr>
      <p:grpSpPr>
        <a:xfrm>
          <a:off x="0" y="0"/>
          <a:ext cx="0" cy="0"/>
          <a:chOff x="0" y="0"/>
          <a:chExt cx="0" cy="0"/>
        </a:xfrm>
      </p:grpSpPr>
      <p:sp>
        <p:nvSpPr>
          <p:cNvPr id="2" name="Titel 1"/>
          <p:cNvSpPr>
            <a:spLocks noGrp="1"/>
          </p:cNvSpPr>
          <p:nvPr>
            <p:ph type="title"/>
          </p:nvPr>
        </p:nvSpPr>
        <p:spPr>
          <a:xfrm>
            <a:off x="491638"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3900006" y="226800"/>
            <a:ext cx="5040000" cy="573585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jdelijke aanduiding voor tekst 4"/>
          <p:cNvSpPr>
            <a:spLocks noGrp="1"/>
          </p:cNvSpPr>
          <p:nvPr>
            <p:ph type="body" sz="quarter" idx="17"/>
          </p:nvPr>
        </p:nvSpPr>
        <p:spPr>
          <a:xfrm>
            <a:off x="495302" y="1840012"/>
            <a:ext cx="3276600" cy="4122638"/>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p:txBody>
      </p:sp>
      <p:sp>
        <p:nvSpPr>
          <p:cNvPr id="5" name="Tijdelijke aanduiding voor dianummer 4"/>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410723499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images with text box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537619" y="1933314"/>
            <a:ext cx="2639660" cy="262800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jdelijke aanduiding voor afbeelding 24"/>
          <p:cNvSpPr>
            <a:spLocks noGrp="1" noChangeAspect="1"/>
          </p:cNvSpPr>
          <p:nvPr>
            <p:ph type="pic" sz="quarter" idx="17"/>
          </p:nvPr>
        </p:nvSpPr>
        <p:spPr>
          <a:xfrm>
            <a:off x="3418212" y="1933314"/>
            <a:ext cx="2639660" cy="262800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5" name="Tijdelijke aanduiding voor afbeelding 24"/>
          <p:cNvSpPr>
            <a:spLocks noGrp="1" noChangeAspect="1"/>
          </p:cNvSpPr>
          <p:nvPr>
            <p:ph type="pic" sz="quarter" idx="18"/>
          </p:nvPr>
        </p:nvSpPr>
        <p:spPr>
          <a:xfrm>
            <a:off x="6298805" y="1933314"/>
            <a:ext cx="2639660" cy="262800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7" name="Tijdelijke aanduiding voor tekst 6"/>
          <p:cNvSpPr>
            <a:spLocks noGrp="1"/>
          </p:cNvSpPr>
          <p:nvPr>
            <p:ph type="body" sz="quarter" idx="19"/>
          </p:nvPr>
        </p:nvSpPr>
        <p:spPr>
          <a:xfrm>
            <a:off x="490538"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8" name="Tijdelijke aanduiding voor tekst 6"/>
          <p:cNvSpPr>
            <a:spLocks noGrp="1"/>
          </p:cNvSpPr>
          <p:nvPr>
            <p:ph type="body" sz="quarter" idx="20"/>
          </p:nvPr>
        </p:nvSpPr>
        <p:spPr>
          <a:xfrm>
            <a:off x="3366170"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9" name="Tijdelijke aanduiding voor tekst 6"/>
          <p:cNvSpPr>
            <a:spLocks noGrp="1"/>
          </p:cNvSpPr>
          <p:nvPr>
            <p:ph type="body" sz="quarter" idx="21"/>
          </p:nvPr>
        </p:nvSpPr>
        <p:spPr>
          <a:xfrm>
            <a:off x="6241802" y="4610101"/>
            <a:ext cx="2752725" cy="360000"/>
          </a:xfrm>
        </p:spPr>
        <p:txBody>
          <a:bodyPr wrap="none" lIns="36000" rIns="0"/>
          <a:lstStyle>
            <a:lvl1pPr marL="0" indent="0">
              <a:buFontTx/>
              <a:buNone/>
              <a:defRPr sz="1800">
                <a:solidFill>
                  <a:schemeClr val="tx1"/>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0" name="Tijdelijke aanduiding voor tekst 6"/>
          <p:cNvSpPr>
            <a:spLocks noGrp="1"/>
          </p:cNvSpPr>
          <p:nvPr>
            <p:ph type="body" sz="quarter" idx="22"/>
          </p:nvPr>
        </p:nvSpPr>
        <p:spPr>
          <a:xfrm>
            <a:off x="490538"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1" name="Tijdelijke aanduiding voor tekst 6"/>
          <p:cNvSpPr>
            <a:spLocks noGrp="1"/>
          </p:cNvSpPr>
          <p:nvPr>
            <p:ph type="body" sz="quarter" idx="23"/>
          </p:nvPr>
        </p:nvSpPr>
        <p:spPr>
          <a:xfrm>
            <a:off x="3365675"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12" name="Tijdelijke aanduiding voor tekst 6"/>
          <p:cNvSpPr>
            <a:spLocks noGrp="1"/>
          </p:cNvSpPr>
          <p:nvPr>
            <p:ph type="body" sz="quarter" idx="24"/>
          </p:nvPr>
        </p:nvSpPr>
        <p:spPr>
          <a:xfrm>
            <a:off x="6241802" y="4985219"/>
            <a:ext cx="2752725" cy="360000"/>
          </a:xfrm>
        </p:spPr>
        <p:txBody>
          <a:bodyPr wrap="square" lIns="36000" rIns="0"/>
          <a:lstStyle>
            <a:lvl1pPr marL="0" indent="0">
              <a:buFontTx/>
              <a:buNone/>
              <a:defRPr sz="1800">
                <a:solidFill>
                  <a:schemeClr val="bg2"/>
                </a:solidFill>
              </a:defRPr>
            </a:lvl1pPr>
            <a:lvl2pPr marL="696913" indent="0">
              <a:buFontTx/>
              <a:buNone/>
              <a:defRPr sz="1800"/>
            </a:lvl2pPr>
            <a:lvl3pPr marL="1560512" indent="0">
              <a:buFontTx/>
              <a:buNone/>
              <a:defRPr sz="1800"/>
            </a:lvl3pPr>
            <a:lvl4pPr marL="2332037" indent="0">
              <a:buFontTx/>
              <a:buNone/>
              <a:defRPr sz="1800"/>
            </a:lvl4pPr>
            <a:lvl5pPr marL="3052763" indent="0">
              <a:buFontTx/>
              <a:buNone/>
              <a:defRPr sz="1800"/>
            </a:lvl5pPr>
          </a:lstStyle>
          <a:p>
            <a:pPr lvl="0"/>
            <a:r>
              <a:rPr lang="en-GB" dirty="0" err="1" smtClean="0"/>
              <a:t>Klik</a:t>
            </a:r>
            <a:r>
              <a:rPr lang="en-GB" dirty="0" smtClean="0"/>
              <a:t> om de </a:t>
            </a:r>
            <a:r>
              <a:rPr lang="en-GB" dirty="0" err="1" smtClean="0"/>
              <a:t>modelstijl</a:t>
            </a:r>
            <a:endParaRPr lang="en-GB" dirty="0"/>
          </a:p>
        </p:txBody>
      </p:sp>
      <p:sp>
        <p:nvSpPr>
          <p:cNvPr id="6" name="Tijdelijke aanduiding voor dianummer 5"/>
          <p:cNvSpPr>
            <a:spLocks noGrp="1"/>
          </p:cNvSpPr>
          <p:nvPr>
            <p:ph type="sldNum" sz="quarter" idx="25"/>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79103103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te with 2 square images">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afbeelding 24"/>
          <p:cNvSpPr>
            <a:spLocks noGrp="1" noChangeAspect="1"/>
          </p:cNvSpPr>
          <p:nvPr>
            <p:ph type="pic" sz="quarter" idx="16"/>
          </p:nvPr>
        </p:nvSpPr>
        <p:spPr>
          <a:xfrm>
            <a:off x="536399" y="1929600"/>
            <a:ext cx="4104000" cy="4027383"/>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5" name="Tijdelijke aanduiding voor afbeelding 24"/>
          <p:cNvSpPr>
            <a:spLocks noGrp="1" noChangeAspect="1"/>
          </p:cNvSpPr>
          <p:nvPr>
            <p:ph type="pic" sz="quarter" idx="17"/>
          </p:nvPr>
        </p:nvSpPr>
        <p:spPr>
          <a:xfrm>
            <a:off x="4826161" y="1929600"/>
            <a:ext cx="4104000" cy="403305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jdelijke aanduiding voor dianummer 3"/>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432627638"/>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with large image">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a:xfrm>
            <a:off x="536400" y="1402557"/>
            <a:ext cx="8402400" cy="455295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2" name="Titel 1"/>
          <p:cNvSpPr>
            <a:spLocks noGrp="1"/>
          </p:cNvSpPr>
          <p:nvPr>
            <p:ph type="title"/>
          </p:nvPr>
        </p:nvSpPr>
        <p:spPr>
          <a:xfrm>
            <a:off x="491642" y="230187"/>
            <a:ext cx="8442796" cy="838800"/>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4" name="Tijdelijke aanduiding voor dianummer 3"/>
          <p:cNvSpPr>
            <a:spLocks noGrp="1"/>
          </p:cNvSpPr>
          <p:nvPr>
            <p:ph type="sldNum" sz="quarter" idx="17"/>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17801580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 rectangular images">
    <p:spTree>
      <p:nvGrpSpPr>
        <p:cNvPr id="1" name=""/>
        <p:cNvGrpSpPr/>
        <p:nvPr/>
      </p:nvGrpSpPr>
      <p:grpSpPr>
        <a:xfrm>
          <a:off x="0" y="0"/>
          <a:ext cx="0" cy="0"/>
          <a:chOff x="0" y="0"/>
          <a:chExt cx="0" cy="0"/>
        </a:xfrm>
      </p:grpSpPr>
      <p:sp>
        <p:nvSpPr>
          <p:cNvPr id="3" name="Tijdelijke aanduiding voor afbeelding 24"/>
          <p:cNvSpPr>
            <a:spLocks noGrp="1"/>
          </p:cNvSpPr>
          <p:nvPr>
            <p:ph type="pic" sz="quarter" idx="16"/>
          </p:nvPr>
        </p:nvSpPr>
        <p:spPr>
          <a:xfrm>
            <a:off x="536400" y="233362"/>
            <a:ext cx="4011352" cy="572040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jdelijke aanduiding voor afbeelding 24"/>
          <p:cNvSpPr>
            <a:spLocks noGrp="1"/>
          </p:cNvSpPr>
          <p:nvPr>
            <p:ph type="pic" sz="quarter" idx="17"/>
          </p:nvPr>
        </p:nvSpPr>
        <p:spPr>
          <a:xfrm>
            <a:off x="4827265" y="233362"/>
            <a:ext cx="4104000" cy="5719559"/>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2" name="Tijdelijke aanduiding voor dianummer 1"/>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70447091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Foto beeldvullend">
    <p:spTree>
      <p:nvGrpSpPr>
        <p:cNvPr id="1" name=""/>
        <p:cNvGrpSpPr/>
        <p:nvPr/>
      </p:nvGrpSpPr>
      <p:grpSpPr>
        <a:xfrm>
          <a:off x="0" y="0"/>
          <a:ext cx="0" cy="0"/>
          <a:chOff x="0" y="0"/>
          <a:chExt cx="0" cy="0"/>
        </a:xfrm>
      </p:grpSpPr>
      <p:sp>
        <p:nvSpPr>
          <p:cNvPr id="3" name="Tijdelijke aanduiding voor afbeelding 24"/>
          <p:cNvSpPr>
            <a:spLocks noGrp="1" noChangeAspect="1"/>
          </p:cNvSpPr>
          <p:nvPr>
            <p:ph type="pic" sz="quarter" idx="16"/>
          </p:nvPr>
        </p:nvSpPr>
        <p:spPr bwMode="gray">
          <a:xfrm>
            <a:off x="0" y="0"/>
            <a:ext cx="9143999" cy="6858000"/>
          </a:xfrm>
          <a:prstGeom prst="rect">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4" name="Titel 1"/>
          <p:cNvSpPr>
            <a:spLocks noGrp="1"/>
          </p:cNvSpPr>
          <p:nvPr>
            <p:ph type="title"/>
          </p:nvPr>
        </p:nvSpPr>
        <p:spPr bwMode="white">
          <a:xfrm>
            <a:off x="491642" y="230188"/>
            <a:ext cx="8442796" cy="840125"/>
          </a:xfrm>
          <a:noFill/>
          <a:ln>
            <a:gradFill>
              <a:gsLst>
                <a:gs pos="0">
                  <a:schemeClr val="bg1"/>
                </a:gs>
                <a:gs pos="1000">
                  <a:schemeClr val="bg1">
                    <a:alpha val="0"/>
                  </a:schemeClr>
                </a:gs>
                <a:gs pos="99000">
                  <a:srgbClr val="FFFFFF">
                    <a:alpha val="0"/>
                  </a:srgbClr>
                </a:gs>
                <a:gs pos="100000">
                  <a:schemeClr val="bg1"/>
                </a:gs>
              </a:gsLst>
              <a:lin ang="5400000" scaled="0"/>
            </a:gradFill>
          </a:ln>
        </p:spPr>
        <p:txBody>
          <a:bodyPr/>
          <a:lstStyle>
            <a:lvl1pPr>
              <a:defRPr>
                <a:solidFill>
                  <a:schemeClr val="bg1"/>
                </a:solidFill>
              </a:defRPr>
            </a:lvl1p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2" name="Tijdelijke aanduiding voor dianummer 1"/>
          <p:cNvSpPr>
            <a:spLocks noGrp="1"/>
          </p:cNvSpPr>
          <p:nvPr>
            <p:ph type="sldNum" sz="quarter" idx="17"/>
          </p:nvPr>
        </p:nvSpPr>
        <p:spPr/>
        <p:txBody>
          <a:bodyPr/>
          <a:lstStyle>
            <a:lvl1pPr>
              <a:defRPr>
                <a:solidFill>
                  <a:schemeClr val="bg1"/>
                </a:solidFill>
              </a:defRPr>
            </a:lvl1p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926628338"/>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ijdelijke aanduiding voor dianummer 1"/>
          <p:cNvSpPr>
            <a:spLocks noGrp="1"/>
          </p:cNvSpPr>
          <p:nvPr>
            <p:ph type="sldNum" sz="quarter" idx="10"/>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2401582998"/>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p:spTree>
      <p:nvGrpSpPr>
        <p:cNvPr id="1" name=""/>
        <p:cNvGrpSpPr/>
        <p:nvPr/>
      </p:nvGrpSpPr>
      <p:grpSpPr>
        <a:xfrm>
          <a:off x="0" y="0"/>
          <a:ext cx="0" cy="0"/>
          <a:chOff x="0" y="0"/>
          <a:chExt cx="0" cy="0"/>
        </a:xfrm>
      </p:grpSpPr>
      <p:sp>
        <p:nvSpPr>
          <p:cNvPr id="2" name="Titel 1"/>
          <p:cNvSpPr>
            <a:spLocks noGrp="1"/>
          </p:cNvSpPr>
          <p:nvPr>
            <p:ph type="title"/>
          </p:nvPr>
        </p:nvSpPr>
        <p:spPr>
          <a:xfrm>
            <a:off x="491642" y="230188"/>
            <a:ext cx="8442796" cy="840125"/>
          </a:xfrm>
        </p:spPr>
        <p:txBody>
          <a:body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3" name="Tijdelijke aanduiding voor grafiek 5"/>
          <p:cNvSpPr>
            <a:spLocks noGrp="1"/>
          </p:cNvSpPr>
          <p:nvPr>
            <p:ph type="chart" sz="quarter" idx="17"/>
          </p:nvPr>
        </p:nvSpPr>
        <p:spPr>
          <a:xfrm>
            <a:off x="437321" y="1752600"/>
            <a:ext cx="8601903" cy="4314825"/>
          </a:xfrm>
          <a:noFill/>
        </p:spPr>
        <p:txBody>
          <a:bodyPr/>
          <a:lstStyle>
            <a:lvl1pPr>
              <a:defRPr>
                <a:solidFill>
                  <a:schemeClr val="bg2"/>
                </a:solidFill>
              </a:defRPr>
            </a:lvl1pPr>
          </a:lstStyle>
          <a:p>
            <a:endParaRPr lang="nl-NL" dirty="0"/>
          </a:p>
        </p:txBody>
      </p:sp>
      <p:sp>
        <p:nvSpPr>
          <p:cNvPr id="4" name="Tijdelijke aanduiding voor dianummer 3"/>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4161377382"/>
      </p:ext>
    </p:extLst>
  </p:cSld>
  <p:clrMapOvr>
    <a:masterClrMapping/>
  </p:clrMapOvr>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7"/>
            <a:ext cx="8442796" cy="838800"/>
          </a:xfrm>
        </p:spPr>
        <p:txBody>
          <a:bodyPr/>
          <a:lstStyle>
            <a:lvl1pPr>
              <a:defRPr/>
            </a:lvl1p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5" name="Tijdelijke aanduiding voor tabel 4"/>
          <p:cNvSpPr>
            <a:spLocks noGrp="1"/>
          </p:cNvSpPr>
          <p:nvPr>
            <p:ph type="tbl" sz="quarter" idx="10"/>
          </p:nvPr>
        </p:nvSpPr>
        <p:spPr>
          <a:xfrm>
            <a:off x="538163" y="1933575"/>
            <a:ext cx="8398089" cy="4028400"/>
          </a:xfrm>
        </p:spPr>
        <p:txBody>
          <a:bodyPr/>
          <a:lstStyle>
            <a:lvl1pPr>
              <a:defRPr>
                <a:solidFill>
                  <a:schemeClr val="bg2"/>
                </a:solidFill>
              </a:defRPr>
            </a:lvl1pPr>
          </a:lstStyle>
          <a:p>
            <a:endParaRPr lang="nl-NL" dirty="0"/>
          </a:p>
        </p:txBody>
      </p:sp>
      <p:sp>
        <p:nvSpPr>
          <p:cNvPr id="3" name="Tijdelijke aanduiding voor dianummer 2"/>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1369337120"/>
      </p:ext>
    </p:extLst>
  </p:cSld>
  <p:clrMapOvr>
    <a:masterClrMapping/>
  </p:clrMapOvr>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nd slide with circle image">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
        <p:nvSpPr>
          <p:cNvPr id="8" name="Tijdelijke aanduiding voor tekst 4"/>
          <p:cNvSpPr>
            <a:spLocks noGrp="1"/>
          </p:cNvSpPr>
          <p:nvPr>
            <p:ph type="body" sz="quarter" idx="17"/>
          </p:nvPr>
        </p:nvSpPr>
        <p:spPr>
          <a:xfrm>
            <a:off x="495301" y="1835250"/>
            <a:ext cx="3276600" cy="4127400"/>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p:txBody>
      </p:sp>
      <p:sp>
        <p:nvSpPr>
          <p:cNvPr id="3" name="Tijdelijke aanduiding voor dianummer 2"/>
          <p:cNvSpPr>
            <a:spLocks noGrp="1"/>
          </p:cNvSpPr>
          <p:nvPr>
            <p:ph type="sldNum" sz="quarter" idx="18"/>
          </p:nvPr>
        </p:nvSpPr>
        <p:spPr/>
        <p:txBody>
          <a:bodyPr/>
          <a:lstStyle/>
          <a:p>
            <a:pPr algn="r">
              <a:lnSpc>
                <a:spcPts val="1200"/>
              </a:lnSpc>
            </a:pPr>
            <a:fld id="{F25965E0-7062-474C-8671-DB3A3CE669B0}" type="slidenum">
              <a:rPr lang="en-GB" smtClean="0"/>
              <a:pPr algn="r">
                <a:lnSpc>
                  <a:spcPts val="1200"/>
                </a:lnSpc>
              </a:pPr>
              <a:t>‹#›</a:t>
            </a:fld>
            <a:endParaRPr lang="en-GB" dirty="0"/>
          </a:p>
        </p:txBody>
      </p:sp>
    </p:spTree>
    <p:extLst>
      <p:ext uri="{BB962C8B-B14F-4D97-AF65-F5344CB8AC3E}">
        <p14:creationId xmlns:p14="http://schemas.microsoft.com/office/powerpoint/2010/main" val="3203450791"/>
      </p:ext>
    </p:extLst>
  </p:cSld>
  <p:clrMapOvr>
    <a:masterClrMapping/>
  </p:clrMapOvr>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nd slide with multiple logo's">
    <p:spTree>
      <p:nvGrpSpPr>
        <p:cNvPr id="1" name=""/>
        <p:cNvGrpSpPr/>
        <p:nvPr/>
      </p:nvGrpSpPr>
      <p:grpSpPr>
        <a:xfrm>
          <a:off x="0" y="0"/>
          <a:ext cx="0" cy="0"/>
          <a:chOff x="0" y="0"/>
          <a:chExt cx="0" cy="0"/>
        </a:xfrm>
      </p:grpSpPr>
      <p:sp>
        <p:nvSpPr>
          <p:cNvPr id="2" name="Titel 1"/>
          <p:cNvSpPr>
            <a:spLocks noGrp="1"/>
          </p:cNvSpPr>
          <p:nvPr>
            <p:ph type="title"/>
          </p:nvPr>
        </p:nvSpPr>
        <p:spPr>
          <a:xfrm>
            <a:off x="493200" y="230188"/>
            <a:ext cx="3276000" cy="1353086"/>
          </a:xfrm>
        </p:spPr>
        <p:txBody>
          <a:bodyPr/>
          <a:lstStyle>
            <a:lvl1pPr>
              <a:defRPr/>
            </a:lvl1pPr>
          </a:lstStyle>
          <a:p>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a:p>
        </p:txBody>
      </p:sp>
      <p:sp>
        <p:nvSpPr>
          <p:cNvPr id="8" name="Tijdelijke aanduiding voor tekst 4"/>
          <p:cNvSpPr>
            <a:spLocks noGrp="1"/>
          </p:cNvSpPr>
          <p:nvPr>
            <p:ph type="body" sz="quarter" idx="17"/>
          </p:nvPr>
        </p:nvSpPr>
        <p:spPr>
          <a:xfrm>
            <a:off x="495301" y="1835250"/>
            <a:ext cx="3276600" cy="3657600"/>
          </a:xfrm>
        </p:spPr>
        <p:txBody>
          <a:bodyPr lIns="36000"/>
          <a:lstStyle>
            <a:lvl1pPr marL="0" indent="0">
              <a:buNone/>
              <a:defRPr>
                <a:solidFill>
                  <a:schemeClr val="tx1"/>
                </a:solidFill>
              </a:defRPr>
            </a:lvl1p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p:txBody>
      </p:sp>
      <p:sp>
        <p:nvSpPr>
          <p:cNvPr id="12" name="Tijdelijke aanduiding voor afbeelding 24"/>
          <p:cNvSpPr>
            <a:spLocks noGrp="1" noChangeAspect="1"/>
          </p:cNvSpPr>
          <p:nvPr>
            <p:ph type="pic" sz="quarter" idx="18" hasCustomPrompt="1"/>
          </p:nvPr>
        </p:nvSpPr>
        <p:spPr>
          <a:xfrm>
            <a:off x="3044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3" name="Tijdelijke aanduiding voor afbeelding 24"/>
          <p:cNvSpPr>
            <a:spLocks noGrp="1" noChangeAspect="1"/>
          </p:cNvSpPr>
          <p:nvPr>
            <p:ph type="pic" sz="quarter" idx="24" hasCustomPrompt="1"/>
          </p:nvPr>
        </p:nvSpPr>
        <p:spPr>
          <a:xfrm>
            <a:off x="4591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4" name="Tijdelijke aanduiding voor afbeelding 24"/>
          <p:cNvSpPr>
            <a:spLocks noGrp="1" noChangeAspect="1"/>
          </p:cNvSpPr>
          <p:nvPr>
            <p:ph type="pic" sz="quarter" idx="25" hasCustomPrompt="1"/>
          </p:nvPr>
        </p:nvSpPr>
        <p:spPr>
          <a:xfrm>
            <a:off x="6138113"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5" name="Tijdelijke aanduiding voor afbeelding 24"/>
          <p:cNvSpPr>
            <a:spLocks noGrp="1" noChangeAspect="1"/>
          </p:cNvSpPr>
          <p:nvPr>
            <p:ph type="pic" sz="quarter" idx="26" hasCustomPrompt="1"/>
          </p:nvPr>
        </p:nvSpPr>
        <p:spPr>
          <a:xfrm>
            <a:off x="7685112" y="6126565"/>
            <a:ext cx="1248107" cy="607609"/>
          </a:xfrm>
          <a:prstGeom prst="rect">
            <a:avLst/>
          </a:prstGeom>
          <a:solidFill>
            <a:schemeClr val="accent3"/>
          </a:solidFill>
        </p:spPr>
        <p:txBody>
          <a:bodyPr anchor="ctr"/>
          <a:lstStyle>
            <a:lvl1pPr marL="0" indent="0" algn="l">
              <a:lnSpc>
                <a:spcPts val="1000"/>
              </a:lnSpc>
              <a:spcBef>
                <a:spcPts val="0"/>
              </a:spcBef>
              <a:buNone/>
              <a:defRPr sz="6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logo wilt </a:t>
            </a:r>
            <a:r>
              <a:rPr lang="en-GB" noProof="0" dirty="0" err="1" smtClean="0"/>
              <a:t>toevoegen</a:t>
            </a:r>
            <a:endParaRPr lang="en-GB" noProof="0" dirty="0"/>
          </a:p>
        </p:txBody>
      </p:sp>
      <p:sp>
        <p:nvSpPr>
          <p:cNvPr id="17" name="Tijdelijke aanduiding voor afbeelding 24"/>
          <p:cNvSpPr>
            <a:spLocks noGrp="1" noChangeAspect="1"/>
          </p:cNvSpPr>
          <p:nvPr>
            <p:ph type="pic" sz="quarter" idx="16"/>
          </p:nvPr>
        </p:nvSpPr>
        <p:spPr>
          <a:xfrm>
            <a:off x="3887699" y="224477"/>
            <a:ext cx="5040000" cy="5040000"/>
          </a:xfrm>
          <a:prstGeom prst="ellipse">
            <a:avLst/>
          </a:prstGeom>
          <a:solidFill>
            <a:schemeClr val="accent3"/>
          </a:solidFill>
        </p:spPr>
        <p:txBody>
          <a:bodyPr anchor="ctr"/>
          <a:lstStyle>
            <a:lvl1pPr marL="0" indent="0" algn="ctr">
              <a:buNone/>
              <a:defRPr sz="800"/>
            </a:lvl1pPr>
          </a:lstStyle>
          <a:p>
            <a:pPr lvl="0"/>
            <a:r>
              <a:rPr lang="en-GB" noProof="0" dirty="0" err="1" smtClean="0"/>
              <a:t>Klik</a:t>
            </a:r>
            <a:r>
              <a:rPr lang="en-GB" noProof="0" dirty="0" smtClean="0"/>
              <a:t> op het pictogram </a:t>
            </a:r>
            <a:r>
              <a:rPr lang="en-GB" noProof="0" dirty="0" err="1" smtClean="0"/>
              <a:t>als</a:t>
            </a:r>
            <a:r>
              <a:rPr lang="en-GB" noProof="0" dirty="0" smtClean="0"/>
              <a:t> u </a:t>
            </a:r>
            <a:r>
              <a:rPr lang="en-GB" noProof="0" dirty="0" err="1" smtClean="0"/>
              <a:t>een</a:t>
            </a:r>
            <a:r>
              <a:rPr lang="en-GB" noProof="0" dirty="0" smtClean="0"/>
              <a:t> </a:t>
            </a:r>
            <a:r>
              <a:rPr lang="en-GB" noProof="0" dirty="0" err="1" smtClean="0"/>
              <a:t>afbeelding</a:t>
            </a:r>
            <a:r>
              <a:rPr lang="en-GB" noProof="0" dirty="0" smtClean="0"/>
              <a:t> wilt </a:t>
            </a:r>
            <a:r>
              <a:rPr lang="en-GB" noProof="0" dirty="0" err="1" smtClean="0"/>
              <a:t>toevoegen</a:t>
            </a:r>
            <a:endParaRPr lang="en-GB" noProof="0" dirty="0"/>
          </a:p>
        </p:txBody>
      </p:sp>
    </p:spTree>
    <p:extLst>
      <p:ext uri="{BB962C8B-B14F-4D97-AF65-F5344CB8AC3E}">
        <p14:creationId xmlns:p14="http://schemas.microsoft.com/office/powerpoint/2010/main" val="3911264069"/>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Tree>
    <p:extLst>
      <p:ext uri="{BB962C8B-B14F-4D97-AF65-F5344CB8AC3E}">
        <p14:creationId xmlns:p14="http://schemas.microsoft.com/office/powerpoint/2010/main" val="3763451320"/>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a:blip r:embed="rId23"/>
          <a:stretch>
            <a:fillRect/>
          </a:stretch>
        </a:blipFill>
        <a:effectLst/>
      </p:bgPr>
    </p:bg>
    <p:spTree>
      <p:nvGrpSpPr>
        <p:cNvPr id="1" name=""/>
        <p:cNvGrpSpPr/>
        <p:nvPr/>
      </p:nvGrpSpPr>
      <p:grpSpPr>
        <a:xfrm>
          <a:off x="0" y="0"/>
          <a:ext cx="0" cy="0"/>
          <a:chOff x="0" y="0"/>
          <a:chExt cx="0" cy="0"/>
        </a:xfrm>
      </p:grpSpPr>
      <p:sp>
        <p:nvSpPr>
          <p:cNvPr id="1026" name="Tijdelijke aanduiding voor titel 1"/>
          <p:cNvSpPr>
            <a:spLocks noGrp="1"/>
          </p:cNvSpPr>
          <p:nvPr>
            <p:ph type="title"/>
          </p:nvPr>
        </p:nvSpPr>
        <p:spPr bwMode="auto">
          <a:xfrm>
            <a:off x="491642" y="230188"/>
            <a:ext cx="8442796" cy="839787"/>
          </a:xfrm>
          <a:prstGeom prst="rect">
            <a:avLst/>
          </a:prstGeom>
          <a:noFill/>
          <a:ln w="0">
            <a:gradFill>
              <a:gsLst>
                <a:gs pos="0">
                  <a:schemeClr val="tx1"/>
                </a:gs>
                <a:gs pos="1000">
                  <a:schemeClr val="tx1">
                    <a:alpha val="0"/>
                  </a:schemeClr>
                </a:gs>
                <a:gs pos="99000">
                  <a:srgbClr val="005172">
                    <a:alpha val="0"/>
                  </a:srgbClr>
                </a:gs>
                <a:gs pos="100000">
                  <a:schemeClr val="tx1"/>
                </a:gs>
              </a:gsLst>
              <a:lin ang="5400000" scaled="0"/>
            </a:gradFill>
          </a:ln>
          <a:extLst/>
        </p:spPr>
        <p:txBody>
          <a:bodyPr vert="horz" wrap="square" lIns="18000" tIns="0" rIns="91440" bIns="324000" numCol="1" anchor="t" anchorCtr="0" compatLnSpc="1">
            <a:prstTxWarp prst="textNoShape">
              <a:avLst/>
            </a:prstTxWarp>
            <a:spAutoFit/>
          </a:bodyPr>
          <a:lstStyle/>
          <a:p>
            <a:pPr lvl="0"/>
            <a:r>
              <a:rPr lang="en-GB" dirty="0" err="1" smtClean="0"/>
              <a:t>Klik</a:t>
            </a:r>
            <a:r>
              <a:rPr lang="en-GB" dirty="0" smtClean="0"/>
              <a:t> om de </a:t>
            </a:r>
            <a:r>
              <a:rPr lang="en-GB" dirty="0" err="1" smtClean="0"/>
              <a:t>stijl</a:t>
            </a:r>
            <a:r>
              <a:rPr lang="en-GB" dirty="0" smtClean="0"/>
              <a:t> te </a:t>
            </a:r>
            <a:r>
              <a:rPr lang="en-GB" dirty="0" err="1" smtClean="0"/>
              <a:t>bewerken</a:t>
            </a:r>
            <a:endParaRPr lang="en-GB" dirty="0" smtClean="0"/>
          </a:p>
        </p:txBody>
      </p:sp>
      <p:sp>
        <p:nvSpPr>
          <p:cNvPr id="1028" name="Tijdelijke aanduiding voor tekst 23"/>
          <p:cNvSpPr>
            <a:spLocks noGrp="1"/>
          </p:cNvSpPr>
          <p:nvPr>
            <p:ph type="body" idx="1"/>
          </p:nvPr>
        </p:nvSpPr>
        <p:spPr bwMode="auto">
          <a:xfrm>
            <a:off x="421200" y="1843200"/>
            <a:ext cx="8521188" cy="408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dirty="0" err="1" smtClean="0"/>
              <a:t>Klik</a:t>
            </a:r>
            <a:r>
              <a:rPr lang="en-GB" dirty="0" smtClean="0"/>
              <a:t> om de </a:t>
            </a:r>
            <a:r>
              <a:rPr lang="en-GB" dirty="0" err="1" smtClean="0"/>
              <a:t>modelstijlen</a:t>
            </a:r>
            <a:r>
              <a:rPr lang="en-GB" dirty="0" smtClean="0"/>
              <a:t> te </a:t>
            </a:r>
            <a:r>
              <a:rPr lang="en-GB" dirty="0" err="1" smtClean="0"/>
              <a:t>bewerken</a:t>
            </a:r>
            <a:endParaRPr lang="en-GB" dirty="0" smtClean="0"/>
          </a:p>
          <a:p>
            <a:pPr lvl="1"/>
            <a:r>
              <a:rPr lang="en-GB" dirty="0" err="1" smtClean="0"/>
              <a:t>Tweede</a:t>
            </a:r>
            <a:r>
              <a:rPr lang="en-GB" dirty="0" smtClean="0"/>
              <a:t> </a:t>
            </a:r>
            <a:r>
              <a:rPr lang="en-GB" dirty="0" err="1" smtClean="0"/>
              <a:t>niveau</a:t>
            </a:r>
            <a:endParaRPr lang="en-GB" dirty="0" smtClean="0"/>
          </a:p>
          <a:p>
            <a:pPr lvl="2"/>
            <a:r>
              <a:rPr lang="en-GB" dirty="0" err="1" smtClean="0"/>
              <a:t>Derde</a:t>
            </a:r>
            <a:r>
              <a:rPr lang="en-GB" dirty="0" smtClean="0"/>
              <a:t> </a:t>
            </a:r>
            <a:r>
              <a:rPr lang="en-GB" dirty="0" err="1" smtClean="0"/>
              <a:t>niveau</a:t>
            </a:r>
            <a:endParaRPr lang="en-GB" dirty="0" smtClean="0"/>
          </a:p>
          <a:p>
            <a:pPr lvl="3"/>
            <a:r>
              <a:rPr lang="en-GB" dirty="0" err="1" smtClean="0"/>
              <a:t>Vierde</a:t>
            </a:r>
            <a:r>
              <a:rPr lang="en-GB" dirty="0" smtClean="0"/>
              <a:t> </a:t>
            </a:r>
            <a:r>
              <a:rPr lang="en-GB" dirty="0" err="1" smtClean="0"/>
              <a:t>niveau</a:t>
            </a:r>
            <a:endParaRPr lang="en-GB" dirty="0" smtClean="0"/>
          </a:p>
          <a:p>
            <a:pPr lvl="4"/>
            <a:r>
              <a:rPr lang="en-GB" dirty="0" err="1" smtClean="0"/>
              <a:t>Vijfde</a:t>
            </a:r>
            <a:r>
              <a:rPr lang="en-GB" dirty="0" smtClean="0"/>
              <a:t> </a:t>
            </a:r>
            <a:r>
              <a:rPr lang="en-GB" dirty="0" err="1" smtClean="0"/>
              <a:t>niveau</a:t>
            </a:r>
            <a:endParaRPr lang="en-GB" dirty="0" smtClean="0"/>
          </a:p>
          <a:p>
            <a:pPr lvl="4"/>
            <a:endParaRPr lang="en-GB" dirty="0" smtClean="0"/>
          </a:p>
        </p:txBody>
      </p:sp>
      <p:sp>
        <p:nvSpPr>
          <p:cNvPr id="4" name="Tijdelijke aanduiding voor dianummer 1"/>
          <p:cNvSpPr>
            <a:spLocks noGrp="1"/>
          </p:cNvSpPr>
          <p:nvPr>
            <p:ph type="sldNum" sz="quarter" idx="4"/>
          </p:nvPr>
        </p:nvSpPr>
        <p:spPr>
          <a:xfrm>
            <a:off x="8520432" y="6370465"/>
            <a:ext cx="468000" cy="164250"/>
          </a:xfrm>
          <a:prstGeom prst="rect">
            <a:avLst/>
          </a:prstGeom>
          <a:noFill/>
        </p:spPr>
        <p:txBody>
          <a:bodyPr wrap="square" tIns="0" rIns="36000" bIns="0" rtlCol="0">
            <a:noAutofit/>
          </a:bodyPr>
          <a:lstStyle>
            <a:lvl1pPr>
              <a:defRPr lang="nl-NL" sz="900" smtClean="0">
                <a:latin typeface="Verdana" pitchFamily="34" charset="0"/>
              </a:defRPr>
            </a:lvl1pPr>
          </a:lstStyle>
          <a:p>
            <a:pPr algn="r">
              <a:lnSpc>
                <a:spcPts val="1200"/>
              </a:lnSpc>
            </a:pPr>
            <a:fld id="{F25965E0-7062-474C-8671-DB3A3CE669B0}" type="slidenum">
              <a:rPr lang="en-GB" smtClean="0"/>
              <a:pPr algn="r">
                <a:lnSpc>
                  <a:spcPts val="1200"/>
                </a:lnSpc>
              </a:pPr>
              <a:t>‹#›</a:t>
            </a:fld>
            <a:endParaRPr lang="en-GB" dirty="0"/>
          </a:p>
        </p:txBody>
      </p:sp>
      <p:pic>
        <p:nvPicPr>
          <p:cNvPr id="2" name="Picture 1"/>
          <p:cNvPicPr>
            <a:picLocks/>
          </p:cNvPicPr>
          <p:nvPr userDrawn="1"/>
        </p:nvPicPr>
        <p:blipFill>
          <a:blip r:embed="rId24">
            <a:extLst>
              <a:ext uri="{28A0092B-C50C-407E-A947-70E740481C1C}">
                <a14:useLocalDpi xmlns:a14="http://schemas.microsoft.com/office/drawing/2010/main" val="0"/>
              </a:ext>
            </a:extLst>
          </a:blip>
          <a:stretch>
            <a:fillRect/>
          </a:stretch>
        </p:blipFill>
        <p:spPr bwMode="hidden">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52" r:id="rId1"/>
    <p:sldLayoutId id="2147483667" r:id="rId2"/>
    <p:sldLayoutId id="2147483669" r:id="rId3"/>
    <p:sldLayoutId id="2147483670" r:id="rId4"/>
    <p:sldLayoutId id="2147483671" r:id="rId5"/>
    <p:sldLayoutId id="2147483672" r:id="rId6"/>
    <p:sldLayoutId id="2147483673" r:id="rId7"/>
    <p:sldLayoutId id="2147483668" r:id="rId8"/>
    <p:sldLayoutId id="2147483664" r:id="rId9"/>
    <p:sldLayoutId id="2147483653" r:id="rId10"/>
    <p:sldLayoutId id="2147483655" r:id="rId11"/>
    <p:sldLayoutId id="2147483656" r:id="rId12"/>
    <p:sldLayoutId id="2147483657" r:id="rId13"/>
    <p:sldLayoutId id="2147483659" r:id="rId14"/>
    <p:sldLayoutId id="2147483660" r:id="rId15"/>
    <p:sldLayoutId id="2147483661" r:id="rId16"/>
    <p:sldLayoutId id="2147483663" r:id="rId17"/>
    <p:sldLayoutId id="2147483665" r:id="rId18"/>
    <p:sldLayoutId id="2147483654" r:id="rId19"/>
    <p:sldLayoutId id="2147483666" r:id="rId20"/>
    <p:sldLayoutId id="2147483674" r:id="rId21"/>
  </p:sldLayoutIdLst>
  <p:timing>
    <p:tnLst>
      <p:par>
        <p:cTn id="1" dur="indefinite" restart="never" nodeType="tmRoot"/>
      </p:par>
    </p:tnLst>
  </p:timing>
  <p:hf hdr="0" ftr="0" dt="0"/>
  <p:txStyles>
    <p:titleStyle>
      <a:lvl1pPr algn="l" rtl="0" fontAlgn="base">
        <a:lnSpc>
          <a:spcPts val="4000"/>
        </a:lnSpc>
        <a:spcBef>
          <a:spcPct val="0"/>
        </a:spcBef>
        <a:spcAft>
          <a:spcPct val="0"/>
        </a:spcAft>
        <a:defRPr sz="3000" kern="1200">
          <a:solidFill>
            <a:schemeClr val="bg2"/>
          </a:solidFill>
          <a:latin typeface="Verdana" pitchFamily="34" charset="0"/>
          <a:ea typeface="+mj-ea"/>
          <a:cs typeface="+mj-cs"/>
        </a:defRPr>
      </a:lvl1pPr>
      <a:lvl2pPr algn="l" rtl="0" fontAlgn="base">
        <a:lnSpc>
          <a:spcPts val="4000"/>
        </a:lnSpc>
        <a:spcBef>
          <a:spcPct val="0"/>
        </a:spcBef>
        <a:spcAft>
          <a:spcPct val="0"/>
        </a:spcAft>
        <a:defRPr sz="3200">
          <a:solidFill>
            <a:schemeClr val="bg1"/>
          </a:solidFill>
          <a:latin typeface="Verdana" pitchFamily="34" charset="0"/>
        </a:defRPr>
      </a:lvl2pPr>
      <a:lvl3pPr algn="l" rtl="0" fontAlgn="base">
        <a:lnSpc>
          <a:spcPts val="4000"/>
        </a:lnSpc>
        <a:spcBef>
          <a:spcPct val="0"/>
        </a:spcBef>
        <a:spcAft>
          <a:spcPct val="0"/>
        </a:spcAft>
        <a:defRPr sz="3200">
          <a:solidFill>
            <a:schemeClr val="bg1"/>
          </a:solidFill>
          <a:latin typeface="Verdana" pitchFamily="34" charset="0"/>
        </a:defRPr>
      </a:lvl3pPr>
      <a:lvl4pPr algn="l" rtl="0" fontAlgn="base">
        <a:lnSpc>
          <a:spcPts val="4000"/>
        </a:lnSpc>
        <a:spcBef>
          <a:spcPct val="0"/>
        </a:spcBef>
        <a:spcAft>
          <a:spcPct val="0"/>
        </a:spcAft>
        <a:defRPr sz="3200">
          <a:solidFill>
            <a:schemeClr val="bg1"/>
          </a:solidFill>
          <a:latin typeface="Verdana" pitchFamily="34" charset="0"/>
        </a:defRPr>
      </a:lvl4pPr>
      <a:lvl5pPr algn="l" rtl="0" fontAlgn="base">
        <a:lnSpc>
          <a:spcPts val="4000"/>
        </a:lnSpc>
        <a:spcBef>
          <a:spcPct val="0"/>
        </a:spcBef>
        <a:spcAft>
          <a:spcPct val="0"/>
        </a:spcAft>
        <a:defRPr sz="3200">
          <a:solidFill>
            <a:schemeClr val="bg1"/>
          </a:solidFill>
          <a:latin typeface="Verdana" pitchFamily="34" charset="0"/>
        </a:defRPr>
      </a:lvl5pPr>
      <a:lvl6pPr marL="457200" algn="l" rtl="0" fontAlgn="base">
        <a:lnSpc>
          <a:spcPts val="4000"/>
        </a:lnSpc>
        <a:spcBef>
          <a:spcPct val="0"/>
        </a:spcBef>
        <a:spcAft>
          <a:spcPct val="0"/>
        </a:spcAft>
        <a:defRPr sz="3200">
          <a:solidFill>
            <a:schemeClr val="bg1"/>
          </a:solidFill>
          <a:latin typeface="Verdana" pitchFamily="34" charset="0"/>
        </a:defRPr>
      </a:lvl6pPr>
      <a:lvl7pPr marL="914400" algn="l" rtl="0" fontAlgn="base">
        <a:lnSpc>
          <a:spcPts val="4000"/>
        </a:lnSpc>
        <a:spcBef>
          <a:spcPct val="0"/>
        </a:spcBef>
        <a:spcAft>
          <a:spcPct val="0"/>
        </a:spcAft>
        <a:defRPr sz="3200">
          <a:solidFill>
            <a:schemeClr val="bg1"/>
          </a:solidFill>
          <a:latin typeface="Verdana" pitchFamily="34" charset="0"/>
        </a:defRPr>
      </a:lvl7pPr>
      <a:lvl8pPr marL="1371600" algn="l" rtl="0" fontAlgn="base">
        <a:lnSpc>
          <a:spcPts val="4000"/>
        </a:lnSpc>
        <a:spcBef>
          <a:spcPct val="0"/>
        </a:spcBef>
        <a:spcAft>
          <a:spcPct val="0"/>
        </a:spcAft>
        <a:defRPr sz="3200">
          <a:solidFill>
            <a:schemeClr val="bg1"/>
          </a:solidFill>
          <a:latin typeface="Verdana" pitchFamily="34" charset="0"/>
        </a:defRPr>
      </a:lvl8pPr>
      <a:lvl9pPr marL="1828800" algn="l" rtl="0" fontAlgn="base">
        <a:lnSpc>
          <a:spcPts val="4000"/>
        </a:lnSpc>
        <a:spcBef>
          <a:spcPct val="0"/>
        </a:spcBef>
        <a:spcAft>
          <a:spcPct val="0"/>
        </a:spcAft>
        <a:defRPr sz="3200">
          <a:solidFill>
            <a:schemeClr val="bg1"/>
          </a:solidFill>
          <a:latin typeface="Verdana" pitchFamily="34" charset="0"/>
        </a:defRPr>
      </a:lvl9pPr>
    </p:titleStyle>
    <p:bodyStyle>
      <a:lvl1pPr marL="252413" indent="-252413" algn="l" rtl="0" fontAlgn="base">
        <a:lnSpc>
          <a:spcPts val="2500"/>
        </a:lnSpc>
        <a:spcBef>
          <a:spcPts val="1200"/>
        </a:spcBef>
        <a:spcAft>
          <a:spcPct val="0"/>
        </a:spcAft>
        <a:buClr>
          <a:schemeClr val="bg2"/>
        </a:buClr>
        <a:buSzPct val="140000"/>
        <a:buFont typeface="Wingdings" pitchFamily="2" charset="2"/>
        <a:buChar char="§"/>
        <a:defRPr sz="2200" kern="1200">
          <a:solidFill>
            <a:schemeClr val="bg2"/>
          </a:solidFill>
          <a:latin typeface="Verdana" pitchFamily="34" charset="0"/>
          <a:ea typeface="+mn-ea"/>
          <a:cs typeface="+mn-cs"/>
        </a:defRPr>
      </a:lvl1pPr>
      <a:lvl2pPr marL="982663" indent="-285750" algn="l" rtl="0" fontAlgn="base">
        <a:lnSpc>
          <a:spcPts val="2500"/>
        </a:lnSpc>
        <a:spcBef>
          <a:spcPts val="1000"/>
        </a:spcBef>
        <a:spcAft>
          <a:spcPct val="0"/>
        </a:spcAft>
        <a:buClr>
          <a:schemeClr val="bg2"/>
        </a:buClr>
        <a:buSzPct val="115000"/>
        <a:buFont typeface="Verdana" pitchFamily="34" charset="0"/>
        <a:buChar char="●"/>
        <a:defRPr sz="2200" kern="1200">
          <a:solidFill>
            <a:schemeClr val="bg2"/>
          </a:solidFill>
          <a:latin typeface="Verdana" pitchFamily="34" charset="0"/>
          <a:ea typeface="+mn-ea"/>
          <a:cs typeface="+mn-cs"/>
        </a:defRPr>
      </a:lvl2pPr>
      <a:lvl3pPr marL="1879600" indent="-319088" algn="l" rtl="0" fontAlgn="base">
        <a:lnSpc>
          <a:spcPts val="2500"/>
        </a:lnSpc>
        <a:spcBef>
          <a:spcPts val="1000"/>
        </a:spcBef>
        <a:spcAft>
          <a:spcPct val="0"/>
        </a:spcAft>
        <a:buSzPct val="115000"/>
        <a:buFont typeface="Verdana" pitchFamily="34" charset="0"/>
        <a:buChar char="●"/>
        <a:defRPr sz="2200" kern="1200">
          <a:solidFill>
            <a:schemeClr val="bg2"/>
          </a:solidFill>
          <a:latin typeface="Verdana" pitchFamily="34" charset="0"/>
          <a:ea typeface="+mn-ea"/>
          <a:cs typeface="+mn-cs"/>
        </a:defRPr>
      </a:lvl3pPr>
      <a:lvl4pPr marL="2692400" indent="-360363" algn="l" rtl="0" fontAlgn="base">
        <a:lnSpc>
          <a:spcPts val="2500"/>
        </a:lnSpc>
        <a:spcBef>
          <a:spcPct val="20000"/>
        </a:spcBef>
        <a:spcAft>
          <a:spcPct val="0"/>
        </a:spcAft>
        <a:buSzPct val="115000"/>
        <a:buFont typeface="Verdana" pitchFamily="34" charset="0"/>
        <a:buChar char="●"/>
        <a:defRPr sz="2200" kern="1200" baseline="0">
          <a:solidFill>
            <a:schemeClr val="bg2"/>
          </a:solidFill>
          <a:latin typeface="Verdana" pitchFamily="34" charset="0"/>
          <a:ea typeface="+mn-ea"/>
          <a:cs typeface="+mn-cs"/>
        </a:defRPr>
      </a:lvl4pPr>
      <a:lvl5pPr marL="3405188" indent="-352425" algn="l" rtl="0" fontAlgn="base">
        <a:lnSpc>
          <a:spcPts val="2500"/>
        </a:lnSpc>
        <a:spcBef>
          <a:spcPct val="20000"/>
        </a:spcBef>
        <a:spcAft>
          <a:spcPct val="0"/>
        </a:spcAft>
        <a:buSzPct val="115000"/>
        <a:buFont typeface="Verdana" pitchFamily="34" charset="0"/>
        <a:buChar char="●"/>
        <a:defRPr sz="2200" kern="1200">
          <a:solidFill>
            <a:schemeClr val="bg2"/>
          </a:solidFill>
          <a:latin typeface="Verdan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1.xml"/><Relationship Id="rId1" Type="http://schemas.openxmlformats.org/officeDocument/2006/relationships/tags" Target="../tags/tag1.xml"/></Relationships>
</file>

<file path=ppt/slides/_rels/slide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21.xml"/></Relationships>
</file>

<file path=ppt/slides/_rels/slide2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40125"/>
          </a:xfrm>
        </p:spPr>
        <p:txBody>
          <a:bodyPr/>
          <a:lstStyle/>
          <a:p>
            <a:r>
              <a:rPr lang="en-GB" sz="2000" dirty="0" smtClean="0"/>
              <a:t>Development of Energy Education in the Mekong Area (DEEM)</a:t>
            </a:r>
            <a:endParaRPr lang="en-GB" sz="2000" dirty="0"/>
          </a:p>
        </p:txBody>
      </p:sp>
      <p:sp>
        <p:nvSpPr>
          <p:cNvPr id="4" name="Tijdelijke aanduiding voor tekst 3"/>
          <p:cNvSpPr>
            <a:spLocks noGrp="1"/>
          </p:cNvSpPr>
          <p:nvPr>
            <p:ph type="body" sz="quarter" idx="17"/>
          </p:nvPr>
        </p:nvSpPr>
        <p:spPr/>
        <p:txBody>
          <a:bodyPr/>
          <a:lstStyle/>
          <a:p>
            <a:r>
              <a:rPr lang="en-GB" sz="1600" dirty="0" smtClean="0"/>
              <a:t>Introduction</a:t>
            </a:r>
            <a:endParaRPr lang="en-GB" sz="1600" dirty="0"/>
          </a:p>
        </p:txBody>
      </p:sp>
      <p:sp>
        <p:nvSpPr>
          <p:cNvPr id="5" name="Tijdelijke aanduiding voor tekst 4"/>
          <p:cNvSpPr>
            <a:spLocks noGrp="1"/>
          </p:cNvSpPr>
          <p:nvPr>
            <p:ph type="body" sz="quarter" idx="18"/>
          </p:nvPr>
        </p:nvSpPr>
        <p:spPr>
          <a:xfrm>
            <a:off x="485776" y="2287895"/>
            <a:ext cx="8447087" cy="371475"/>
          </a:xfrm>
        </p:spPr>
        <p:txBody>
          <a:bodyPr/>
          <a:lstStyle/>
          <a:p>
            <a:r>
              <a:rPr lang="en-GB" sz="1200" dirty="0" smtClean="0"/>
              <a:t>July 2017</a:t>
            </a:r>
            <a:endParaRPr lang="en-GB" sz="1200" dirty="0"/>
          </a:p>
        </p:txBody>
      </p:sp>
      <p:pic>
        <p:nvPicPr>
          <p:cNvPr id="1026" name="Picture 2" descr="Development of Energy Education in the Mekong Area (DEEM)"/>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6665" y="3280541"/>
            <a:ext cx="8626198" cy="21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10278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3" y="230188"/>
            <a:ext cx="8442796" cy="840125"/>
          </a:xfrm>
        </p:spPr>
        <p:txBody>
          <a:bodyPr/>
          <a:lstStyle/>
          <a:p>
            <a:r>
              <a:rPr lang="en-GB" sz="2800" b="1" dirty="0"/>
              <a:t>Introduction: Who is who?</a:t>
            </a:r>
          </a:p>
        </p:txBody>
      </p:sp>
      <p:sp>
        <p:nvSpPr>
          <p:cNvPr id="3" name="Text Placeholder 2"/>
          <p:cNvSpPr>
            <a:spLocks noGrp="1"/>
          </p:cNvSpPr>
          <p:nvPr>
            <p:ph type="body" sz="quarter" idx="17"/>
          </p:nvPr>
        </p:nvSpPr>
        <p:spPr>
          <a:xfrm>
            <a:off x="215900" y="1171900"/>
            <a:ext cx="8661399" cy="4987600"/>
          </a:xfrm>
        </p:spPr>
        <p:txBody>
          <a:bodyPr/>
          <a:lstStyle/>
          <a:p>
            <a:endParaRPr lang="en-GB" dirty="0"/>
          </a:p>
          <a:p>
            <a:r>
              <a:rPr lang="en-GB" sz="2000" i="1" dirty="0" smtClean="0"/>
              <a:t>3 questions  </a:t>
            </a:r>
          </a:p>
          <a:p>
            <a:pPr marL="342900" indent="-342900">
              <a:buFont typeface="Wingdings" panose="05000000000000000000" pitchFamily="2" charset="2"/>
              <a:buChar char="§"/>
            </a:pPr>
            <a:endParaRPr lang="en-GB" dirty="0" smtClean="0"/>
          </a:p>
          <a:p>
            <a:r>
              <a:rPr lang="en-GB" dirty="0" smtClean="0"/>
              <a:t>Start with a brief introduction: name</a:t>
            </a:r>
            <a:r>
              <a:rPr lang="en-GB" dirty="0"/>
              <a:t>, </a:t>
            </a:r>
            <a:r>
              <a:rPr lang="en-GB" dirty="0" smtClean="0"/>
              <a:t>field of study, position</a:t>
            </a:r>
            <a:endParaRPr lang="en-GB" dirty="0"/>
          </a:p>
          <a:p>
            <a:endParaRPr lang="en-GB" dirty="0" smtClean="0"/>
          </a:p>
          <a:p>
            <a:pPr marL="457200" indent="-457200">
              <a:buAutoNum type="arabicPeriod"/>
            </a:pPr>
            <a:r>
              <a:rPr lang="en-US" altLang="nl-NL" dirty="0" smtClean="0"/>
              <a:t>Something </a:t>
            </a:r>
            <a:r>
              <a:rPr lang="en-US" altLang="nl-NL" dirty="0"/>
              <a:t>that made me really happy in the past </a:t>
            </a:r>
            <a:r>
              <a:rPr lang="en-US" altLang="nl-NL" dirty="0" smtClean="0"/>
              <a:t>week</a:t>
            </a:r>
          </a:p>
          <a:p>
            <a:pPr marL="457200" indent="-457200">
              <a:buAutoNum type="arabicPeriod"/>
            </a:pPr>
            <a:r>
              <a:rPr lang="en-US" altLang="nl-NL" dirty="0" smtClean="0"/>
              <a:t>Something that I really enjoy being a teacher</a:t>
            </a:r>
          </a:p>
          <a:p>
            <a:pPr marL="457200" indent="-457200">
              <a:buAutoNum type="arabicPeriod"/>
            </a:pPr>
            <a:r>
              <a:rPr lang="en-GB" dirty="0" smtClean="0"/>
              <a:t>My expectations for this workshop </a:t>
            </a:r>
            <a:endParaRPr lang="en-GB" dirty="0"/>
          </a:p>
        </p:txBody>
      </p:sp>
      <p:pic>
        <p:nvPicPr>
          <p:cNvPr id="4"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5927" r="82767" b="24136"/>
          <a:stretch/>
        </p:blipFill>
        <p:spPr bwMode="auto">
          <a:xfrm>
            <a:off x="7335408" y="4824248"/>
            <a:ext cx="1457975" cy="18918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06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Individual Learning </a:t>
            </a:r>
            <a:r>
              <a:rPr lang="en-GB" dirty="0"/>
              <a:t>J</a:t>
            </a:r>
            <a:r>
              <a:rPr lang="en-GB" dirty="0" smtClean="0"/>
              <a:t>ournal</a:t>
            </a:r>
            <a:endParaRPr lang="en-GB" dirty="0"/>
          </a:p>
        </p:txBody>
      </p:sp>
      <p:sp>
        <p:nvSpPr>
          <p:cNvPr id="3" name="Text Placeholder 2"/>
          <p:cNvSpPr>
            <a:spLocks noGrp="1"/>
          </p:cNvSpPr>
          <p:nvPr>
            <p:ph type="body" sz="quarter" idx="10"/>
          </p:nvPr>
        </p:nvSpPr>
        <p:spPr>
          <a:xfrm>
            <a:off x="413250" y="1152082"/>
            <a:ext cx="8521188" cy="4089600"/>
          </a:xfrm>
        </p:spPr>
        <p:txBody>
          <a:bodyPr/>
          <a:lstStyle/>
          <a:p>
            <a:pPr marL="0" indent="0">
              <a:lnSpc>
                <a:spcPct val="100000"/>
              </a:lnSpc>
              <a:buNone/>
            </a:pPr>
            <a:r>
              <a:rPr lang="en-GB" sz="1600" b="1" dirty="0" smtClean="0"/>
              <a:t>Outcomes</a:t>
            </a:r>
          </a:p>
          <a:p>
            <a:pPr lvl="0">
              <a:lnSpc>
                <a:spcPct val="100000"/>
              </a:lnSpc>
            </a:pPr>
            <a:r>
              <a:rPr lang="en-GB" sz="1600" dirty="0" smtClean="0"/>
              <a:t>Stimulate your reflection in a more systematic way.</a:t>
            </a:r>
          </a:p>
          <a:p>
            <a:pPr lvl="0">
              <a:lnSpc>
                <a:spcPct val="100000"/>
              </a:lnSpc>
            </a:pPr>
            <a:r>
              <a:rPr lang="en-GB" sz="1600" dirty="0" smtClean="0"/>
              <a:t>Help you to keep track of ideas for your personal action plan.</a:t>
            </a:r>
          </a:p>
          <a:p>
            <a:pPr marL="0" indent="0">
              <a:lnSpc>
                <a:spcPct val="100000"/>
              </a:lnSpc>
              <a:buNone/>
            </a:pPr>
            <a:r>
              <a:rPr lang="en-GB" sz="1400" i="1" dirty="0" smtClean="0"/>
              <a:t>Note: the individual learning journal is for personal use. </a:t>
            </a:r>
          </a:p>
          <a:p>
            <a:pPr marL="0" indent="0">
              <a:lnSpc>
                <a:spcPct val="100000"/>
              </a:lnSpc>
              <a:buNone/>
            </a:pPr>
            <a:endParaRPr lang="en-GB" sz="1600" b="1" dirty="0" smtClean="0"/>
          </a:p>
          <a:p>
            <a:pPr marL="0" indent="0">
              <a:lnSpc>
                <a:spcPct val="100000"/>
              </a:lnSpc>
              <a:buNone/>
            </a:pPr>
            <a:r>
              <a:rPr lang="en-GB" sz="1600" b="1" dirty="0" smtClean="0"/>
              <a:t>Procedure</a:t>
            </a:r>
          </a:p>
          <a:p>
            <a:pPr lvl="0">
              <a:lnSpc>
                <a:spcPct val="100000"/>
              </a:lnSpc>
            </a:pPr>
            <a:r>
              <a:rPr lang="en-GB" sz="1600" dirty="0" smtClean="0"/>
              <a:t>At the end of every day: We will give you the opportunity to write down some reflections on the day</a:t>
            </a:r>
          </a:p>
          <a:p>
            <a:pPr lvl="0">
              <a:lnSpc>
                <a:spcPct val="100000"/>
              </a:lnSpc>
            </a:pPr>
            <a:r>
              <a:rPr lang="en-GB" sz="1600" dirty="0" smtClean="0"/>
              <a:t>At the beginning of each day: We will invite you to share your learning points  and we will give you the opportunity to ask for clarification of concepts or ideas, which are still puzzling you.</a:t>
            </a:r>
          </a:p>
          <a:p>
            <a:pPr lvl="0">
              <a:lnSpc>
                <a:spcPct val="100000"/>
              </a:lnSpc>
            </a:pPr>
            <a:endParaRPr lang="en-GB" sz="1600" dirty="0"/>
          </a:p>
          <a:p>
            <a:pPr marL="0" lvl="0" indent="0">
              <a:lnSpc>
                <a:spcPct val="100000"/>
              </a:lnSpc>
              <a:buNone/>
            </a:pPr>
            <a:r>
              <a:rPr lang="en-GB" sz="1600" b="1" dirty="0" smtClean="0"/>
              <a:t>Expectations</a:t>
            </a:r>
          </a:p>
          <a:p>
            <a:pPr marL="0" indent="0">
              <a:lnSpc>
                <a:spcPct val="100000"/>
              </a:lnSpc>
              <a:buNone/>
            </a:pPr>
            <a:endParaRPr lang="en-GB" sz="1600" dirty="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3</a:t>
            </a:fld>
            <a:endParaRPr lang="en-GB" dirty="0"/>
          </a:p>
        </p:txBody>
      </p:sp>
    </p:spTree>
    <p:extLst>
      <p:ext uri="{BB962C8B-B14F-4D97-AF65-F5344CB8AC3E}">
        <p14:creationId xmlns:p14="http://schemas.microsoft.com/office/powerpoint/2010/main" val="2674015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Training program</a:t>
            </a:r>
            <a:endParaRPr lang="en-GB" dirty="0"/>
          </a:p>
        </p:txBody>
      </p:sp>
      <p:sp>
        <p:nvSpPr>
          <p:cNvPr id="4" name="Oval 3"/>
          <p:cNvSpPr>
            <a:spLocks noChangeArrowheads="1"/>
          </p:cNvSpPr>
          <p:nvPr/>
        </p:nvSpPr>
        <p:spPr bwMode="auto">
          <a:xfrm>
            <a:off x="2710656" y="2155542"/>
            <a:ext cx="3746500" cy="1698536"/>
          </a:xfrm>
          <a:prstGeom prst="ellipse">
            <a:avLst/>
          </a:prstGeom>
          <a:solidFill>
            <a:srgbClr val="33CC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n-GB" altLang="en-US" sz="2400" dirty="0">
              <a:solidFill>
                <a:srgbClr val="40458C"/>
              </a:solidFill>
              <a:latin typeface="Times New Roman" pitchFamily="1" charset="0"/>
            </a:endParaRPr>
          </a:p>
        </p:txBody>
      </p:sp>
      <p:sp>
        <p:nvSpPr>
          <p:cNvPr id="5" name="Text Box 9"/>
          <p:cNvSpPr txBox="1">
            <a:spLocks noChangeArrowheads="1"/>
          </p:cNvSpPr>
          <p:nvPr/>
        </p:nvSpPr>
        <p:spPr bwMode="auto">
          <a:xfrm>
            <a:off x="2970213" y="2692400"/>
            <a:ext cx="3100387"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GB" sz="2800" b="1" dirty="0" smtClean="0">
                <a:solidFill>
                  <a:srgbClr val="005172"/>
                </a:solidFill>
                <a:latin typeface="Verdana" pitchFamily="34" charset="0"/>
              </a:rPr>
              <a:t>Platform</a:t>
            </a:r>
            <a:endParaRPr lang="en-GB" altLang="en-US" sz="2200" b="1" dirty="0">
              <a:solidFill>
                <a:srgbClr val="40458C"/>
              </a:solidFill>
              <a:latin typeface="Verdana"/>
            </a:endParaRPr>
          </a:p>
        </p:txBody>
      </p:sp>
      <p:sp>
        <p:nvSpPr>
          <p:cNvPr id="8" name="TextBox 7"/>
          <p:cNvSpPr txBox="1"/>
          <p:nvPr/>
        </p:nvSpPr>
        <p:spPr>
          <a:xfrm>
            <a:off x="6115488" y="4111386"/>
            <a:ext cx="2895600" cy="784830"/>
          </a:xfrm>
          <a:prstGeom prst="rect">
            <a:avLst/>
          </a:prstGeom>
          <a:noFill/>
        </p:spPr>
        <p:txBody>
          <a:bodyPr wrap="square" rtlCol="0">
            <a:spAutoFit/>
          </a:bodyPr>
          <a:lstStyle/>
          <a:p>
            <a:pPr>
              <a:lnSpc>
                <a:spcPts val="1800"/>
              </a:lnSpc>
            </a:pPr>
            <a:r>
              <a:rPr lang="en-GB" sz="1600" dirty="0" smtClean="0">
                <a:latin typeface="Verdana" pitchFamily="34" charset="0"/>
              </a:rPr>
              <a:t>Reflecting and development of an individual action plan</a:t>
            </a:r>
          </a:p>
        </p:txBody>
      </p:sp>
      <p:sp>
        <p:nvSpPr>
          <p:cNvPr id="9" name="TextBox 8"/>
          <p:cNvSpPr txBox="1"/>
          <p:nvPr/>
        </p:nvSpPr>
        <p:spPr>
          <a:xfrm>
            <a:off x="2857928" y="5464723"/>
            <a:ext cx="3504159" cy="323165"/>
          </a:xfrm>
          <a:prstGeom prst="rect">
            <a:avLst/>
          </a:prstGeom>
          <a:solidFill>
            <a:schemeClr val="bg1"/>
          </a:solidFill>
          <a:ln>
            <a:noFill/>
          </a:ln>
        </p:spPr>
        <p:txBody>
          <a:bodyPr wrap="square" rtlCol="0">
            <a:spAutoFit/>
          </a:bodyPr>
          <a:lstStyle/>
          <a:p>
            <a:pPr>
              <a:lnSpc>
                <a:spcPts val="1800"/>
              </a:lnSpc>
            </a:pPr>
            <a:r>
              <a:rPr lang="en-GB" sz="1600" dirty="0" smtClean="0">
                <a:latin typeface="Verdana" pitchFamily="34" charset="0"/>
              </a:rPr>
              <a:t>Setting the ground rules </a:t>
            </a:r>
          </a:p>
        </p:txBody>
      </p:sp>
      <p:sp>
        <p:nvSpPr>
          <p:cNvPr id="10" name="TextBox 9"/>
          <p:cNvSpPr txBox="1"/>
          <p:nvPr/>
        </p:nvSpPr>
        <p:spPr>
          <a:xfrm>
            <a:off x="236483" y="1888926"/>
            <a:ext cx="2328123" cy="323165"/>
          </a:xfrm>
          <a:prstGeom prst="rect">
            <a:avLst/>
          </a:prstGeom>
          <a:noFill/>
        </p:spPr>
        <p:txBody>
          <a:bodyPr wrap="square" rtlCol="0">
            <a:spAutoFit/>
          </a:bodyPr>
          <a:lstStyle/>
          <a:p>
            <a:pPr>
              <a:lnSpc>
                <a:spcPts val="1800"/>
              </a:lnSpc>
            </a:pPr>
            <a:r>
              <a:rPr lang="en-GB" sz="1600" dirty="0" smtClean="0">
                <a:latin typeface="Verdana" pitchFamily="34" charset="0"/>
              </a:rPr>
              <a:t>Assessment method</a:t>
            </a:r>
          </a:p>
        </p:txBody>
      </p:sp>
      <p:sp>
        <p:nvSpPr>
          <p:cNvPr id="11" name="TextBox 10"/>
          <p:cNvSpPr txBox="1"/>
          <p:nvPr/>
        </p:nvSpPr>
        <p:spPr>
          <a:xfrm>
            <a:off x="2784201" y="1157707"/>
            <a:ext cx="3599409" cy="553998"/>
          </a:xfrm>
          <a:prstGeom prst="rect">
            <a:avLst/>
          </a:prstGeom>
          <a:noFill/>
        </p:spPr>
        <p:txBody>
          <a:bodyPr wrap="square" rtlCol="0">
            <a:spAutoFit/>
          </a:bodyPr>
          <a:lstStyle/>
          <a:p>
            <a:pPr>
              <a:lnSpc>
                <a:spcPts val="1800"/>
              </a:lnSpc>
            </a:pPr>
            <a:r>
              <a:rPr lang="en-GB" sz="1600" dirty="0" smtClean="0">
                <a:latin typeface="Verdana" pitchFamily="34" charset="0"/>
              </a:rPr>
              <a:t>         Teaching and Learning 	     activities </a:t>
            </a:r>
          </a:p>
        </p:txBody>
      </p:sp>
      <p:sp>
        <p:nvSpPr>
          <p:cNvPr id="12" name="TextBox 11"/>
          <p:cNvSpPr txBox="1"/>
          <p:nvPr/>
        </p:nvSpPr>
        <p:spPr>
          <a:xfrm>
            <a:off x="6383610" y="1981318"/>
            <a:ext cx="2553932" cy="553998"/>
          </a:xfrm>
          <a:prstGeom prst="rect">
            <a:avLst/>
          </a:prstGeom>
          <a:noFill/>
        </p:spPr>
        <p:txBody>
          <a:bodyPr wrap="square" rtlCol="0">
            <a:spAutoFit/>
          </a:bodyPr>
          <a:lstStyle/>
          <a:p>
            <a:pPr>
              <a:lnSpc>
                <a:spcPts val="1800"/>
              </a:lnSpc>
            </a:pPr>
            <a:r>
              <a:rPr lang="en-GB" sz="1600" dirty="0" smtClean="0">
                <a:latin typeface="Verdana" pitchFamily="34" charset="0"/>
              </a:rPr>
              <a:t>Examples of Wageningen University</a:t>
            </a:r>
          </a:p>
        </p:txBody>
      </p:sp>
      <p:cxnSp>
        <p:nvCxnSpPr>
          <p:cNvPr id="14" name="Straight Arrow Connector 13"/>
          <p:cNvCxnSpPr>
            <a:stCxn id="4" idx="4"/>
          </p:cNvCxnSpPr>
          <p:nvPr/>
        </p:nvCxnSpPr>
        <p:spPr>
          <a:xfrm flipH="1">
            <a:off x="4583905" y="3854078"/>
            <a:ext cx="1" cy="1458901"/>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a:stCxn id="4" idx="3"/>
          </p:cNvCxnSpPr>
          <p:nvPr/>
        </p:nvCxnSpPr>
        <p:spPr>
          <a:xfrm flipH="1">
            <a:off x="2931409" y="3605333"/>
            <a:ext cx="327909" cy="576824"/>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4" idx="1"/>
          </p:cNvCxnSpPr>
          <p:nvPr/>
        </p:nvCxnSpPr>
        <p:spPr>
          <a:xfrm flipH="1" flipV="1">
            <a:off x="2603500" y="2258317"/>
            <a:ext cx="655818" cy="145970"/>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4" idx="0"/>
          </p:cNvCxnSpPr>
          <p:nvPr/>
        </p:nvCxnSpPr>
        <p:spPr>
          <a:xfrm flipV="1">
            <a:off x="4583906" y="1651000"/>
            <a:ext cx="0" cy="504542"/>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6457156" y="2692400"/>
            <a:ext cx="548662" cy="238518"/>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a:stCxn id="4" idx="5"/>
          </p:cNvCxnSpPr>
          <p:nvPr/>
        </p:nvCxnSpPr>
        <p:spPr>
          <a:xfrm>
            <a:off x="5908494" y="3605333"/>
            <a:ext cx="548662" cy="446405"/>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236483" y="4382401"/>
            <a:ext cx="3984988" cy="553998"/>
          </a:xfrm>
          <a:prstGeom prst="rect">
            <a:avLst/>
          </a:prstGeom>
          <a:solidFill>
            <a:schemeClr val="bg1"/>
          </a:solidFill>
          <a:ln>
            <a:noFill/>
          </a:ln>
        </p:spPr>
        <p:txBody>
          <a:bodyPr wrap="square" rtlCol="0">
            <a:spAutoFit/>
          </a:bodyPr>
          <a:lstStyle/>
          <a:p>
            <a:pPr>
              <a:lnSpc>
                <a:spcPts val="1800"/>
              </a:lnSpc>
            </a:pPr>
            <a:r>
              <a:rPr lang="en-GB" sz="1600" dirty="0" smtClean="0">
                <a:latin typeface="Verdana" pitchFamily="34" charset="0"/>
              </a:rPr>
              <a:t>Exploring current teaching practices and curriculum design processes </a:t>
            </a:r>
          </a:p>
        </p:txBody>
      </p:sp>
      <p:cxnSp>
        <p:nvCxnSpPr>
          <p:cNvPr id="20" name="Straight Arrow Connector 19"/>
          <p:cNvCxnSpPr/>
          <p:nvPr/>
        </p:nvCxnSpPr>
        <p:spPr>
          <a:xfrm flipH="1">
            <a:off x="2116519" y="3017414"/>
            <a:ext cx="594140" cy="9121"/>
          </a:xfrm>
          <a:prstGeom prst="straightConnector1">
            <a:avLst/>
          </a:prstGeom>
          <a:ln w="50800">
            <a:solidFill>
              <a:schemeClr val="bg2"/>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1575" y="2749536"/>
            <a:ext cx="1294944" cy="553998"/>
          </a:xfrm>
          <a:prstGeom prst="rect">
            <a:avLst/>
          </a:prstGeom>
          <a:solidFill>
            <a:schemeClr val="bg1"/>
          </a:solidFill>
          <a:ln>
            <a:noFill/>
          </a:ln>
        </p:spPr>
        <p:txBody>
          <a:bodyPr wrap="square" rtlCol="0">
            <a:spAutoFit/>
          </a:bodyPr>
          <a:lstStyle/>
          <a:p>
            <a:pPr>
              <a:lnSpc>
                <a:spcPts val="1800"/>
              </a:lnSpc>
            </a:pPr>
            <a:r>
              <a:rPr lang="en-GB" sz="1600" dirty="0" smtClean="0">
                <a:latin typeface="Verdana" pitchFamily="34" charset="0"/>
              </a:rPr>
              <a:t>Learning outcomes </a:t>
            </a:r>
          </a:p>
        </p:txBody>
      </p:sp>
    </p:spTree>
    <p:extLst>
      <p:ext uri="{BB962C8B-B14F-4D97-AF65-F5344CB8AC3E}">
        <p14:creationId xmlns:p14="http://schemas.microsoft.com/office/powerpoint/2010/main" val="33472342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p:bldP spid="11" grpId="0"/>
      <p:bldP spid="12" grpId="0"/>
      <p:bldP spid="18" grpId="0" animBg="1"/>
      <p:bldP spid="2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Training approach</a:t>
            </a:r>
            <a:endParaRPr lang="en-GB" dirty="0"/>
          </a:p>
        </p:txBody>
      </p:sp>
      <p:cxnSp>
        <p:nvCxnSpPr>
          <p:cNvPr id="5" name="Straight Arrow Connector 4"/>
          <p:cNvCxnSpPr/>
          <p:nvPr/>
        </p:nvCxnSpPr>
        <p:spPr>
          <a:xfrm>
            <a:off x="409903" y="1749972"/>
            <a:ext cx="8560676" cy="0"/>
          </a:xfrm>
          <a:prstGeom prst="straightConnector1">
            <a:avLst/>
          </a:prstGeom>
          <a:ln w="57150">
            <a:solidFill>
              <a:schemeClr val="bg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835585" y="1308460"/>
            <a:ext cx="3090029"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Teacher-centred approach</a:t>
            </a:r>
          </a:p>
        </p:txBody>
      </p:sp>
      <p:sp>
        <p:nvSpPr>
          <p:cNvPr id="7" name="TextBox 6"/>
          <p:cNvSpPr txBox="1"/>
          <p:nvPr/>
        </p:nvSpPr>
        <p:spPr>
          <a:xfrm>
            <a:off x="5502154" y="1324226"/>
            <a:ext cx="3052574"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Learner-centred approach</a:t>
            </a:r>
          </a:p>
        </p:txBody>
      </p:sp>
      <p:cxnSp>
        <p:nvCxnSpPr>
          <p:cNvPr id="8" name="Straight Arrow Connector 7"/>
          <p:cNvCxnSpPr/>
          <p:nvPr/>
        </p:nvCxnSpPr>
        <p:spPr>
          <a:xfrm>
            <a:off x="368896" y="2538826"/>
            <a:ext cx="8208912" cy="0"/>
          </a:xfrm>
          <a:prstGeom prst="straightConnector1">
            <a:avLst/>
          </a:prstGeom>
          <a:ln w="31750">
            <a:solidFill>
              <a:schemeClr val="accent6">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2688392" y="2482584"/>
            <a:ext cx="3888432" cy="461665"/>
          </a:xfrm>
          <a:prstGeom prst="rect">
            <a:avLst/>
          </a:prstGeom>
          <a:noFill/>
        </p:spPr>
        <p:txBody>
          <a:bodyPr wrap="square" rtlCol="0">
            <a:spAutoFit/>
          </a:bodyPr>
          <a:lstStyle/>
          <a:p>
            <a:pPr algn="ctr"/>
            <a:r>
              <a:rPr lang="en-GB" sz="2400" b="1" dirty="0" smtClean="0"/>
              <a:t>Trainers</a:t>
            </a:r>
            <a:endParaRPr lang="en-GB" sz="2400" b="1" dirty="0"/>
          </a:p>
        </p:txBody>
      </p:sp>
      <p:sp>
        <p:nvSpPr>
          <p:cNvPr id="10" name="TextBox 9"/>
          <p:cNvSpPr txBox="1"/>
          <p:nvPr/>
        </p:nvSpPr>
        <p:spPr>
          <a:xfrm>
            <a:off x="114360" y="2121442"/>
            <a:ext cx="9036496" cy="369332"/>
          </a:xfrm>
          <a:prstGeom prst="rect">
            <a:avLst/>
          </a:prstGeom>
          <a:noFill/>
        </p:spPr>
        <p:txBody>
          <a:bodyPr wrap="square" rtlCol="0">
            <a:spAutoFit/>
          </a:bodyPr>
          <a:lstStyle/>
          <a:p>
            <a:r>
              <a:rPr lang="en-GB" i="1" dirty="0" smtClean="0">
                <a:solidFill>
                  <a:schemeClr val="accent4">
                    <a:lumMod val="75000"/>
                  </a:schemeClr>
                </a:solidFill>
              </a:rPr>
              <a:t>   Instructor		                         Coaches                            Facilitator &amp; co-learners </a:t>
            </a:r>
            <a:endParaRPr lang="en-GB" i="1" dirty="0">
              <a:solidFill>
                <a:schemeClr val="accent4">
                  <a:lumMod val="75000"/>
                </a:schemeClr>
              </a:solidFill>
            </a:endParaRPr>
          </a:p>
        </p:txBody>
      </p:sp>
      <p:cxnSp>
        <p:nvCxnSpPr>
          <p:cNvPr id="11" name="Straight Arrow Connector 10"/>
          <p:cNvCxnSpPr/>
          <p:nvPr/>
        </p:nvCxnSpPr>
        <p:spPr>
          <a:xfrm>
            <a:off x="368152" y="3463864"/>
            <a:ext cx="8208912" cy="0"/>
          </a:xfrm>
          <a:prstGeom prst="straightConnector1">
            <a:avLst/>
          </a:prstGeom>
          <a:ln w="31750">
            <a:solidFill>
              <a:schemeClr val="accent6">
                <a:lumMod val="60000"/>
                <a:lumOff val="40000"/>
              </a:schemeClr>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2825552" y="3418888"/>
            <a:ext cx="3888432" cy="461665"/>
          </a:xfrm>
          <a:prstGeom prst="rect">
            <a:avLst/>
          </a:prstGeom>
          <a:noFill/>
        </p:spPr>
        <p:txBody>
          <a:bodyPr wrap="square" rtlCol="0">
            <a:spAutoFit/>
          </a:bodyPr>
          <a:lstStyle/>
          <a:p>
            <a:pPr algn="ctr"/>
            <a:r>
              <a:rPr lang="en-GB" sz="2400" b="1" dirty="0" smtClean="0"/>
              <a:t>Participants</a:t>
            </a:r>
            <a:endParaRPr lang="en-GB" sz="2400" b="1" dirty="0"/>
          </a:p>
        </p:txBody>
      </p:sp>
      <p:sp>
        <p:nvSpPr>
          <p:cNvPr id="13" name="TextBox 12"/>
          <p:cNvSpPr txBox="1"/>
          <p:nvPr/>
        </p:nvSpPr>
        <p:spPr>
          <a:xfrm>
            <a:off x="251520" y="3057048"/>
            <a:ext cx="9036496" cy="369332"/>
          </a:xfrm>
          <a:prstGeom prst="rect">
            <a:avLst/>
          </a:prstGeom>
          <a:noFill/>
        </p:spPr>
        <p:txBody>
          <a:bodyPr wrap="square" rtlCol="0">
            <a:spAutoFit/>
          </a:bodyPr>
          <a:lstStyle/>
          <a:p>
            <a:r>
              <a:rPr lang="en-GB" i="1" dirty="0" smtClean="0">
                <a:solidFill>
                  <a:schemeClr val="accent4">
                    <a:lumMod val="75000"/>
                  </a:schemeClr>
                </a:solidFill>
              </a:rPr>
              <a:t>Passive/Neutral receivers		   Active Receivers		        Active leaners </a:t>
            </a:r>
            <a:endParaRPr lang="en-GB" i="1" dirty="0">
              <a:solidFill>
                <a:schemeClr val="accent4">
                  <a:lumMod val="75000"/>
                </a:schemeClr>
              </a:solidFill>
            </a:endParaRPr>
          </a:p>
        </p:txBody>
      </p:sp>
      <p:sp>
        <p:nvSpPr>
          <p:cNvPr id="14" name="TextBox 13"/>
          <p:cNvSpPr txBox="1"/>
          <p:nvPr/>
        </p:nvSpPr>
        <p:spPr>
          <a:xfrm>
            <a:off x="164102" y="5554047"/>
            <a:ext cx="2848652" cy="323165"/>
          </a:xfrm>
          <a:prstGeom prst="rect">
            <a:avLst/>
          </a:prstGeom>
          <a:noFill/>
          <a:ln>
            <a:noFill/>
          </a:ln>
        </p:spPr>
        <p:txBody>
          <a:bodyPr wrap="square" rtlCol="0">
            <a:spAutoFit/>
          </a:bodyPr>
          <a:lstStyle/>
          <a:p>
            <a:pPr algn="ctr">
              <a:lnSpc>
                <a:spcPts val="1800"/>
              </a:lnSpc>
            </a:pPr>
            <a:r>
              <a:rPr lang="en-GB" sz="1600" dirty="0" smtClean="0">
                <a:latin typeface="Verdana" pitchFamily="34" charset="0"/>
              </a:rPr>
              <a:t>Lectures   </a:t>
            </a:r>
          </a:p>
        </p:txBody>
      </p:sp>
      <p:sp>
        <p:nvSpPr>
          <p:cNvPr id="15" name="TextBox 14"/>
          <p:cNvSpPr txBox="1"/>
          <p:nvPr/>
        </p:nvSpPr>
        <p:spPr>
          <a:xfrm>
            <a:off x="3622724" y="5565198"/>
            <a:ext cx="2362131" cy="323165"/>
          </a:xfrm>
          <a:prstGeom prst="rect">
            <a:avLst/>
          </a:prstGeom>
          <a:noFill/>
          <a:ln>
            <a:noFill/>
          </a:ln>
        </p:spPr>
        <p:txBody>
          <a:bodyPr wrap="square" rtlCol="0">
            <a:spAutoFit/>
          </a:bodyPr>
          <a:lstStyle/>
          <a:p>
            <a:pPr algn="ctr">
              <a:lnSpc>
                <a:spcPts val="1800"/>
              </a:lnSpc>
            </a:pPr>
            <a:r>
              <a:rPr lang="en-GB" sz="1600" dirty="0" smtClean="0">
                <a:latin typeface="Verdana" pitchFamily="34" charset="0"/>
              </a:rPr>
              <a:t>Group discussions</a:t>
            </a:r>
          </a:p>
        </p:txBody>
      </p:sp>
      <p:sp>
        <p:nvSpPr>
          <p:cNvPr id="16" name="TextBox 15"/>
          <p:cNvSpPr txBox="1"/>
          <p:nvPr/>
        </p:nvSpPr>
        <p:spPr>
          <a:xfrm>
            <a:off x="6564220" y="5565198"/>
            <a:ext cx="2362131" cy="323165"/>
          </a:xfrm>
          <a:prstGeom prst="rect">
            <a:avLst/>
          </a:prstGeom>
          <a:noFill/>
          <a:ln>
            <a:noFill/>
          </a:ln>
        </p:spPr>
        <p:txBody>
          <a:bodyPr wrap="square" rtlCol="0">
            <a:spAutoFit/>
          </a:bodyPr>
          <a:lstStyle/>
          <a:p>
            <a:pPr algn="ctr">
              <a:lnSpc>
                <a:spcPts val="1800"/>
              </a:lnSpc>
            </a:pPr>
            <a:r>
              <a:rPr lang="en-GB" sz="1600" dirty="0" smtClean="0">
                <a:latin typeface="Verdana" pitchFamily="34" charset="0"/>
              </a:rPr>
              <a:t>Reflection team </a:t>
            </a:r>
          </a:p>
        </p:txBody>
      </p:sp>
      <p:cxnSp>
        <p:nvCxnSpPr>
          <p:cNvPr id="21" name="Straight Arrow Connector 20"/>
          <p:cNvCxnSpPr/>
          <p:nvPr/>
        </p:nvCxnSpPr>
        <p:spPr>
          <a:xfrm>
            <a:off x="1545021" y="3899360"/>
            <a:ext cx="0" cy="1350518"/>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769768" y="3993956"/>
            <a:ext cx="0" cy="1350518"/>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7743052" y="3946658"/>
            <a:ext cx="0" cy="1350518"/>
          </a:xfrm>
          <a:prstGeom prst="straightConnector1">
            <a:avLst/>
          </a:prstGeom>
          <a:ln w="15875">
            <a:solidFill>
              <a:schemeClr val="bg2"/>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4331266" y="6450866"/>
            <a:ext cx="4752528" cy="307777"/>
          </a:xfrm>
          <a:prstGeom prst="rect">
            <a:avLst/>
          </a:prstGeom>
          <a:noFill/>
        </p:spPr>
        <p:txBody>
          <a:bodyPr wrap="square" rtlCol="0">
            <a:spAutoFit/>
          </a:bodyPr>
          <a:lstStyle/>
          <a:p>
            <a:pPr algn="r"/>
            <a:r>
              <a:rPr lang="en-GB" sz="1400" dirty="0" smtClean="0"/>
              <a:t>Based on </a:t>
            </a:r>
            <a:r>
              <a:rPr lang="en-GB" sz="1400" dirty="0" err="1" smtClean="0"/>
              <a:t>Samuelowicz</a:t>
            </a:r>
            <a:r>
              <a:rPr lang="en-GB" sz="1400" dirty="0" smtClean="0"/>
              <a:t>, K., Bain, J.D. 2001</a:t>
            </a:r>
            <a:endParaRPr lang="en-GB" sz="1400" dirty="0"/>
          </a:p>
        </p:txBody>
      </p:sp>
    </p:spTree>
    <p:extLst>
      <p:ext uri="{BB962C8B-B14F-4D97-AF65-F5344CB8AC3E}">
        <p14:creationId xmlns:p14="http://schemas.microsoft.com/office/powerpoint/2010/main" val="455072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4"/>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p:bldP spid="10" grpId="0"/>
      <p:bldP spid="12" grpId="0"/>
      <p:bldP spid="13" grpId="0"/>
      <p:bldP spid="14" grpId="0"/>
      <p:bldP spid="15" grpId="0"/>
      <p:bldP spid="1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t>Program of today</a:t>
            </a:r>
            <a:endParaRPr lang="en-GB" dirty="0"/>
          </a:p>
        </p:txBody>
      </p:sp>
      <p:sp>
        <p:nvSpPr>
          <p:cNvPr id="3" name="Text Placeholder 2"/>
          <p:cNvSpPr>
            <a:spLocks noGrp="1"/>
          </p:cNvSpPr>
          <p:nvPr>
            <p:ph type="body" sz="quarter" idx="10"/>
          </p:nvPr>
        </p:nvSpPr>
        <p:spPr>
          <a:xfrm>
            <a:off x="421200" y="1416421"/>
            <a:ext cx="8521188" cy="4633931"/>
          </a:xfrm>
        </p:spPr>
        <p:txBody>
          <a:bodyPr>
            <a:normAutofit fontScale="92500" lnSpcReduction="10000"/>
          </a:bodyPr>
          <a:lstStyle/>
          <a:p>
            <a:pPr>
              <a:lnSpc>
                <a:spcPct val="120000"/>
              </a:lnSpc>
            </a:pPr>
            <a:r>
              <a:rPr lang="en-GB" b="1" dirty="0" smtClean="0"/>
              <a:t>Interactive </a:t>
            </a:r>
            <a:r>
              <a:rPr lang="en-GB" b="1" dirty="0" smtClean="0"/>
              <a:t>presentation and Group exercise: </a:t>
            </a:r>
            <a:r>
              <a:rPr lang="en-GB" dirty="0" smtClean="0"/>
              <a:t>Exploring current education practices at your HEIs</a:t>
            </a:r>
          </a:p>
          <a:p>
            <a:pPr marL="0" indent="0">
              <a:lnSpc>
                <a:spcPct val="120000"/>
              </a:lnSpc>
              <a:buNone/>
            </a:pPr>
            <a:r>
              <a:rPr lang="en-GB" i="1" dirty="0" smtClean="0"/>
              <a:t>Lunch break</a:t>
            </a:r>
          </a:p>
          <a:p>
            <a:pPr>
              <a:lnSpc>
                <a:spcPct val="120000"/>
              </a:lnSpc>
            </a:pPr>
            <a:r>
              <a:rPr lang="en-GB" b="1" dirty="0" smtClean="0"/>
              <a:t>Interactive presentation: </a:t>
            </a:r>
            <a:r>
              <a:rPr lang="en-GB" dirty="0" smtClean="0"/>
              <a:t>A course offered at Wageningen University</a:t>
            </a:r>
            <a:endParaRPr lang="en-GB" b="1" dirty="0" smtClean="0"/>
          </a:p>
          <a:p>
            <a:pPr>
              <a:lnSpc>
                <a:spcPct val="120000"/>
              </a:lnSpc>
            </a:pPr>
            <a:r>
              <a:rPr lang="en-GB" b="1" dirty="0" smtClean="0"/>
              <a:t>Interactive presentation: </a:t>
            </a:r>
            <a:r>
              <a:rPr lang="en-GB" dirty="0" smtClean="0"/>
              <a:t>Formulating learning outcomes</a:t>
            </a:r>
          </a:p>
          <a:p>
            <a:pPr marL="0" indent="0">
              <a:lnSpc>
                <a:spcPct val="120000"/>
              </a:lnSpc>
              <a:buNone/>
            </a:pPr>
            <a:r>
              <a:rPr lang="en-GB" i="1" dirty="0" smtClean="0"/>
              <a:t>Coffee break</a:t>
            </a:r>
          </a:p>
          <a:p>
            <a:pPr>
              <a:lnSpc>
                <a:spcPct val="120000"/>
              </a:lnSpc>
            </a:pPr>
            <a:r>
              <a:rPr lang="en-GB" b="1" dirty="0" smtClean="0"/>
              <a:t>Individual exercise: </a:t>
            </a:r>
            <a:r>
              <a:rPr lang="en-GB" dirty="0" smtClean="0"/>
              <a:t>Formulating and discussing learning outcomes for your own course</a:t>
            </a:r>
          </a:p>
          <a:p>
            <a:pPr>
              <a:lnSpc>
                <a:spcPct val="120000"/>
              </a:lnSpc>
            </a:pPr>
            <a:r>
              <a:rPr lang="en-GB" b="1" dirty="0" smtClean="0"/>
              <a:t>Reflections: </a:t>
            </a:r>
            <a:r>
              <a:rPr lang="en-GB" dirty="0" smtClean="0"/>
              <a:t>Writing in your learning journal</a:t>
            </a:r>
            <a:endParaRPr lang="en-GB" dirty="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6</a:t>
            </a:fld>
            <a:endParaRPr lang="en-GB" dirty="0"/>
          </a:p>
        </p:txBody>
      </p:sp>
    </p:spTree>
    <p:extLst>
      <p:ext uri="{BB962C8B-B14F-4D97-AF65-F5344CB8AC3E}">
        <p14:creationId xmlns:p14="http://schemas.microsoft.com/office/powerpoint/2010/main" val="579265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40125"/>
          </a:xfrm>
        </p:spPr>
        <p:txBody>
          <a:bodyPr/>
          <a:lstStyle/>
          <a:p>
            <a:r>
              <a:rPr lang="en-GB" sz="2000" dirty="0" smtClean="0"/>
              <a:t>Development of Energy Education in the Mekong Area (DEEM)</a:t>
            </a:r>
            <a:endParaRPr lang="en-GB" sz="2000" dirty="0"/>
          </a:p>
        </p:txBody>
      </p:sp>
      <p:sp>
        <p:nvSpPr>
          <p:cNvPr id="4" name="Tijdelijke aanduiding voor tekst 3"/>
          <p:cNvSpPr>
            <a:spLocks noGrp="1"/>
          </p:cNvSpPr>
          <p:nvPr>
            <p:ph type="body" sz="quarter" idx="17"/>
          </p:nvPr>
        </p:nvSpPr>
        <p:spPr/>
        <p:txBody>
          <a:bodyPr/>
          <a:lstStyle/>
          <a:p>
            <a:r>
              <a:rPr lang="en-GB" sz="1600" dirty="0" smtClean="0"/>
              <a:t>Getting started: curriculum development and teaching practices </a:t>
            </a:r>
            <a:endParaRPr lang="en-GB" sz="1600" dirty="0"/>
          </a:p>
        </p:txBody>
      </p:sp>
      <p:sp>
        <p:nvSpPr>
          <p:cNvPr id="5" name="Tijdelijke aanduiding voor tekst 4"/>
          <p:cNvSpPr>
            <a:spLocks noGrp="1"/>
          </p:cNvSpPr>
          <p:nvPr>
            <p:ph type="body" sz="quarter" idx="18"/>
          </p:nvPr>
        </p:nvSpPr>
        <p:spPr>
          <a:xfrm>
            <a:off x="485776" y="2287895"/>
            <a:ext cx="8447087" cy="371475"/>
          </a:xfrm>
        </p:spPr>
        <p:txBody>
          <a:bodyPr/>
          <a:lstStyle/>
          <a:p>
            <a:r>
              <a:rPr lang="en-GB" sz="1200" dirty="0" smtClean="0"/>
              <a:t>July 2017</a:t>
            </a:r>
            <a:endParaRPr lang="en-GB" sz="1200" dirty="0"/>
          </a:p>
        </p:txBody>
      </p:sp>
      <p:pic>
        <p:nvPicPr>
          <p:cNvPr id="1026" name="Picture 2" descr="Development of Energy Education in the Mekong Area (DE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665" y="3280541"/>
            <a:ext cx="8626198" cy="21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567571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What are we going to do....</a:t>
            </a:r>
            <a:endParaRPr lang="en-GB" dirty="0"/>
          </a:p>
        </p:txBody>
      </p:sp>
      <p:sp>
        <p:nvSpPr>
          <p:cNvPr id="3" name="Text Placeholder 2"/>
          <p:cNvSpPr>
            <a:spLocks noGrp="1"/>
          </p:cNvSpPr>
          <p:nvPr>
            <p:ph type="body" sz="quarter" idx="10"/>
          </p:nvPr>
        </p:nvSpPr>
        <p:spPr/>
        <p:txBody>
          <a:bodyPr/>
          <a:lstStyle/>
          <a:p>
            <a:r>
              <a:rPr lang="en-GB" sz="1800" dirty="0" smtClean="0"/>
              <a:t>Creating a shared understanding of your current curriculum development and teaching and learning practices </a:t>
            </a:r>
          </a:p>
          <a:p>
            <a:r>
              <a:rPr lang="en-GB" sz="1800" dirty="0" smtClean="0"/>
              <a:t>Critically think about future ambitions regarding curriculum development and teaching and learning practices  </a:t>
            </a:r>
            <a:endParaRPr lang="en-GB" sz="1800"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10060" r="63574" b="9209"/>
          <a:stretch/>
        </p:blipFill>
        <p:spPr bwMode="auto">
          <a:xfrm>
            <a:off x="5762299" y="3466421"/>
            <a:ext cx="3081824" cy="30585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01989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90"/>
            <a:ext cx="8442796" cy="840125"/>
          </a:xfrm>
        </p:spPr>
        <p:txBody>
          <a:bodyPr/>
          <a:lstStyle/>
          <a:p>
            <a:r>
              <a:rPr lang="en-GB" sz="2400" dirty="0" smtClean="0"/>
              <a:t>Curriculum development </a:t>
            </a:r>
            <a:endParaRPr lang="en-GB" sz="1800" dirty="0"/>
          </a:p>
        </p:txBody>
      </p:sp>
      <p:sp>
        <p:nvSpPr>
          <p:cNvPr id="5" name="Text Box 11"/>
          <p:cNvSpPr txBox="1">
            <a:spLocks noChangeArrowheads="1"/>
          </p:cNvSpPr>
          <p:nvPr/>
        </p:nvSpPr>
        <p:spPr bwMode="auto">
          <a:xfrm>
            <a:off x="1616254" y="988828"/>
            <a:ext cx="6209543" cy="63759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Phase 1: Open Exploration: </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ts val="24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Exploring societal needs/trends and needs of </a:t>
            </a:r>
            <a:r>
              <a:rPr lang="en-GB" dirty="0" smtClean="0">
                <a:latin typeface="Arial" pitchFamily="34" charset="0"/>
                <a:ea typeface="Times New Roman" pitchFamily="18" charset="0"/>
                <a:cs typeface="Arial" pitchFamily="34" charset="0"/>
              </a:rPr>
              <a:t>la</a:t>
            </a: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bour market</a:t>
            </a:r>
            <a:endParaRPr kumimoji="0" lang="en-GB"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 Box 10"/>
          <p:cNvSpPr txBox="1">
            <a:spLocks noChangeArrowheads="1"/>
          </p:cNvSpPr>
          <p:nvPr/>
        </p:nvSpPr>
        <p:spPr bwMode="auto">
          <a:xfrm>
            <a:off x="5383245" y="2341926"/>
            <a:ext cx="3647124" cy="1315487"/>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4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Phase 2: In-depth Investigation</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ts val="24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Determining key competencies needed in the labour market today and in the future</a:t>
            </a:r>
            <a:endParaRPr kumimoji="0" lang="en-GB"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7" name="Text Box 9"/>
          <p:cNvSpPr txBox="1">
            <a:spLocks noChangeArrowheads="1"/>
          </p:cNvSpPr>
          <p:nvPr/>
        </p:nvSpPr>
        <p:spPr bwMode="auto">
          <a:xfrm>
            <a:off x="4933250" y="4697085"/>
            <a:ext cx="3843628" cy="1199072"/>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Phase 3: Mediated Confrontation</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Between the outcomes of Phase 2 and existing curriculum/courses/structure</a:t>
            </a:r>
            <a:endParaRPr kumimoji="0" lang="en-GB" b="0" i="0" u="none" strike="noStrike" cap="none" normalizeH="0" baseline="0" dirty="0" smtClean="0">
              <a:ln>
                <a:noFill/>
              </a:ln>
              <a:solidFill>
                <a:schemeClr val="tx1"/>
              </a:solidFill>
              <a:effectLst/>
              <a:latin typeface="Arial" pitchFamily="34" charset="0"/>
              <a:cs typeface="Arial" pitchFamily="34" charset="0"/>
            </a:endParaRPr>
          </a:p>
        </p:txBody>
      </p:sp>
      <p:sp>
        <p:nvSpPr>
          <p:cNvPr id="8" name="Text Box 8"/>
          <p:cNvSpPr txBox="1">
            <a:spLocks noChangeArrowheads="1"/>
          </p:cNvSpPr>
          <p:nvPr/>
        </p:nvSpPr>
        <p:spPr bwMode="auto">
          <a:xfrm>
            <a:off x="189631" y="4571716"/>
            <a:ext cx="3946793" cy="146772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Phase 4: Curriculum (re)design</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Determining changes needed in the curriculum in order to bridge the gap (learning outcomes, pedagogy, didactics, and contents)</a:t>
            </a:r>
            <a:endParaRPr kumimoji="0" lang="en-GB" b="0" i="0" u="none" strike="noStrike" cap="none" normalizeH="0" baseline="0" dirty="0" smtClean="0">
              <a:ln>
                <a:noFill/>
              </a:ln>
              <a:solidFill>
                <a:schemeClr val="tx1"/>
              </a:solidFill>
              <a:effectLst/>
              <a:latin typeface="Arial" pitchFamily="34" charset="0"/>
              <a:cs typeface="Arial" pitchFamily="34" charset="0"/>
            </a:endParaRPr>
          </a:p>
        </p:txBody>
      </p:sp>
      <p:sp>
        <p:nvSpPr>
          <p:cNvPr id="9" name="Text Box 7"/>
          <p:cNvSpPr txBox="1">
            <a:spLocks noChangeArrowheads="1"/>
          </p:cNvSpPr>
          <p:nvPr/>
        </p:nvSpPr>
        <p:spPr bwMode="auto">
          <a:xfrm>
            <a:off x="189631" y="2341030"/>
            <a:ext cx="4549079" cy="1449811"/>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ts val="24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Phase 5: Implementation &amp; evaluation</a:t>
            </a:r>
            <a:endParaRPr kumimoji="0" lang="en-GB"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ts val="2400"/>
              </a:lnSpc>
              <a:spcBef>
                <a:spcPct val="0"/>
              </a:spcBef>
              <a:spcAft>
                <a:spcPct val="0"/>
              </a:spcAft>
              <a:buClrTx/>
              <a:buSzTx/>
              <a:buFontTx/>
              <a:buNone/>
              <a:tabLst/>
            </a:pPr>
            <a:r>
              <a:rPr kumimoji="0" lang="en-GB"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Activating new curriculum, monitoring and evaluation of its effectiveness &amp; efficiency in achieving the newly set goals.</a:t>
            </a:r>
            <a:endParaRPr kumimoji="0" lang="en-GB" sz="4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Arc 6"/>
          <p:cNvSpPr>
            <a:spLocks/>
          </p:cNvSpPr>
          <p:nvPr/>
        </p:nvSpPr>
        <p:spPr bwMode="auto">
          <a:xfrm>
            <a:off x="6699825" y="1644333"/>
            <a:ext cx="1846160" cy="1754281"/>
          </a:xfrm>
          <a:custGeom>
            <a:avLst/>
            <a:gdLst>
              <a:gd name="G0" fmla="+- 0 0 0"/>
              <a:gd name="G1" fmla="+- 18263 0 0"/>
              <a:gd name="G2" fmla="+- 21600 0 0"/>
              <a:gd name="T0" fmla="*/ 11534 w 18339"/>
              <a:gd name="T1" fmla="*/ 0 h 18263"/>
              <a:gd name="T2" fmla="*/ 18339 w 18339"/>
              <a:gd name="T3" fmla="*/ 6851 h 18263"/>
              <a:gd name="T4" fmla="*/ 0 w 18339"/>
              <a:gd name="T5" fmla="*/ 18263 h 18263"/>
            </a:gdLst>
            <a:ahLst/>
            <a:cxnLst>
              <a:cxn ang="0">
                <a:pos x="T0" y="T1"/>
              </a:cxn>
              <a:cxn ang="0">
                <a:pos x="T2" y="T3"/>
              </a:cxn>
              <a:cxn ang="0">
                <a:pos x="T4" y="T5"/>
              </a:cxn>
            </a:cxnLst>
            <a:rect l="0" t="0" r="r" b="b"/>
            <a:pathLst>
              <a:path w="18339" h="18263" fill="none" extrusionOk="0">
                <a:moveTo>
                  <a:pt x="11533" y="0"/>
                </a:moveTo>
                <a:cubicBezTo>
                  <a:pt x="14290" y="1740"/>
                  <a:pt x="16616" y="4083"/>
                  <a:pt x="18339" y="6850"/>
                </a:cubicBezTo>
              </a:path>
              <a:path w="18339" h="18263" stroke="0" extrusionOk="0">
                <a:moveTo>
                  <a:pt x="11533" y="0"/>
                </a:moveTo>
                <a:cubicBezTo>
                  <a:pt x="14290" y="1740"/>
                  <a:pt x="16616" y="4083"/>
                  <a:pt x="18339" y="6850"/>
                </a:cubicBezTo>
                <a:lnTo>
                  <a:pt x="0" y="18263"/>
                </a:lnTo>
                <a:close/>
              </a:path>
            </a:pathLst>
          </a:custGeom>
          <a:noFill/>
          <a:ln w="381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1" name="Arc 5"/>
          <p:cNvSpPr>
            <a:spLocks/>
          </p:cNvSpPr>
          <p:nvPr/>
        </p:nvSpPr>
        <p:spPr bwMode="auto">
          <a:xfrm rot="1728491">
            <a:off x="6110312" y="3180112"/>
            <a:ext cx="2452376" cy="870424"/>
          </a:xfrm>
          <a:custGeom>
            <a:avLst/>
            <a:gdLst>
              <a:gd name="G0" fmla="+- 0 0 0"/>
              <a:gd name="G1" fmla="+- 4029 0 0"/>
              <a:gd name="G2" fmla="+- 21600 0 0"/>
              <a:gd name="T0" fmla="*/ 21221 w 21600"/>
              <a:gd name="T1" fmla="*/ 0 h 9487"/>
              <a:gd name="T2" fmla="*/ 20899 w 21600"/>
              <a:gd name="T3" fmla="*/ 9487 h 9487"/>
              <a:gd name="T4" fmla="*/ 0 w 21600"/>
              <a:gd name="T5" fmla="*/ 4029 h 9487"/>
            </a:gdLst>
            <a:ahLst/>
            <a:cxnLst>
              <a:cxn ang="0">
                <a:pos x="T0" y="T1"/>
              </a:cxn>
              <a:cxn ang="0">
                <a:pos x="T2" y="T3"/>
              </a:cxn>
              <a:cxn ang="0">
                <a:pos x="T4" y="T5"/>
              </a:cxn>
            </a:cxnLst>
            <a:rect l="0" t="0" r="r" b="b"/>
            <a:pathLst>
              <a:path w="21600" h="9487" fill="none" extrusionOk="0">
                <a:moveTo>
                  <a:pt x="21220" y="0"/>
                </a:moveTo>
                <a:cubicBezTo>
                  <a:pt x="21473" y="1328"/>
                  <a:pt x="21600" y="2677"/>
                  <a:pt x="21600" y="4029"/>
                </a:cubicBezTo>
                <a:cubicBezTo>
                  <a:pt x="21600" y="5870"/>
                  <a:pt x="21364" y="7704"/>
                  <a:pt x="20899" y="9487"/>
                </a:cubicBezTo>
              </a:path>
              <a:path w="21600" h="9487" stroke="0" extrusionOk="0">
                <a:moveTo>
                  <a:pt x="21220" y="0"/>
                </a:moveTo>
                <a:cubicBezTo>
                  <a:pt x="21473" y="1328"/>
                  <a:pt x="21600" y="2677"/>
                  <a:pt x="21600" y="4029"/>
                </a:cubicBezTo>
                <a:cubicBezTo>
                  <a:pt x="21600" y="5870"/>
                  <a:pt x="21364" y="7704"/>
                  <a:pt x="20899" y="9487"/>
                </a:cubicBezTo>
                <a:lnTo>
                  <a:pt x="0" y="4029"/>
                </a:lnTo>
                <a:close/>
              </a:path>
            </a:pathLst>
          </a:custGeom>
          <a:noFill/>
          <a:ln w="381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2" name="Arc 4"/>
          <p:cNvSpPr>
            <a:spLocks/>
          </p:cNvSpPr>
          <p:nvPr/>
        </p:nvSpPr>
        <p:spPr bwMode="auto">
          <a:xfrm>
            <a:off x="4071578" y="5118865"/>
            <a:ext cx="3002589" cy="1325337"/>
          </a:xfrm>
          <a:custGeom>
            <a:avLst/>
            <a:gdLst>
              <a:gd name="G0" fmla="+- 14604 0 0"/>
              <a:gd name="G1" fmla="+- 0 0 0"/>
              <a:gd name="G2" fmla="+- 21600 0 0"/>
              <a:gd name="T0" fmla="*/ 31910 w 31910"/>
              <a:gd name="T1" fmla="*/ 12926 h 21600"/>
              <a:gd name="T2" fmla="*/ 0 w 31910"/>
              <a:gd name="T3" fmla="*/ 15915 h 21600"/>
              <a:gd name="T4" fmla="*/ 14604 w 31910"/>
              <a:gd name="T5" fmla="*/ 0 h 21600"/>
            </a:gdLst>
            <a:ahLst/>
            <a:cxnLst>
              <a:cxn ang="0">
                <a:pos x="T0" y="T1"/>
              </a:cxn>
              <a:cxn ang="0">
                <a:pos x="T2" y="T3"/>
              </a:cxn>
              <a:cxn ang="0">
                <a:pos x="T4" y="T5"/>
              </a:cxn>
            </a:cxnLst>
            <a:rect l="0" t="0" r="r" b="b"/>
            <a:pathLst>
              <a:path w="31910" h="21600" fill="none" extrusionOk="0">
                <a:moveTo>
                  <a:pt x="31909" y="12925"/>
                </a:moveTo>
                <a:cubicBezTo>
                  <a:pt x="27832" y="18384"/>
                  <a:pt x="21417" y="21599"/>
                  <a:pt x="14604" y="21600"/>
                </a:cubicBezTo>
                <a:cubicBezTo>
                  <a:pt x="9195" y="21600"/>
                  <a:pt x="3984" y="19571"/>
                  <a:pt x="0" y="15914"/>
                </a:cubicBezTo>
              </a:path>
              <a:path w="31910" h="21600" stroke="0" extrusionOk="0">
                <a:moveTo>
                  <a:pt x="31909" y="12925"/>
                </a:moveTo>
                <a:cubicBezTo>
                  <a:pt x="27832" y="18384"/>
                  <a:pt x="21417" y="21599"/>
                  <a:pt x="14604" y="21600"/>
                </a:cubicBezTo>
                <a:cubicBezTo>
                  <a:pt x="9195" y="21600"/>
                  <a:pt x="3984" y="19571"/>
                  <a:pt x="0" y="15914"/>
                </a:cubicBezTo>
                <a:lnTo>
                  <a:pt x="14604" y="0"/>
                </a:lnTo>
                <a:close/>
              </a:path>
            </a:pathLst>
          </a:custGeom>
          <a:noFill/>
          <a:ln w="38100">
            <a:solidFill>
              <a:srgbClr val="000000"/>
            </a:solidFill>
            <a:round/>
            <a:headEnd/>
            <a:tailEnd type="triangle" w="med" len="me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3" name="Arc 3"/>
          <p:cNvSpPr>
            <a:spLocks/>
          </p:cNvSpPr>
          <p:nvPr/>
        </p:nvSpPr>
        <p:spPr bwMode="auto">
          <a:xfrm flipH="1">
            <a:off x="791917" y="1626423"/>
            <a:ext cx="1881531" cy="1280562"/>
          </a:xfrm>
          <a:custGeom>
            <a:avLst/>
            <a:gdLst>
              <a:gd name="G0" fmla="+- 0 0 0"/>
              <a:gd name="G1" fmla="+- 18154 0 0"/>
              <a:gd name="G2" fmla="+- 21600 0 0"/>
              <a:gd name="T0" fmla="*/ 11704 w 19389"/>
              <a:gd name="T1" fmla="*/ 0 h 18154"/>
              <a:gd name="T2" fmla="*/ 19389 w 19389"/>
              <a:gd name="T3" fmla="*/ 8635 h 18154"/>
              <a:gd name="T4" fmla="*/ 0 w 19389"/>
              <a:gd name="T5" fmla="*/ 18154 h 18154"/>
            </a:gdLst>
            <a:ahLst/>
            <a:cxnLst>
              <a:cxn ang="0">
                <a:pos x="T0" y="T1"/>
              </a:cxn>
              <a:cxn ang="0">
                <a:pos x="T2" y="T3"/>
              </a:cxn>
              <a:cxn ang="0">
                <a:pos x="T4" y="T5"/>
              </a:cxn>
            </a:cxnLst>
            <a:rect l="0" t="0" r="r" b="b"/>
            <a:pathLst>
              <a:path w="19389" h="18154" fill="none" extrusionOk="0">
                <a:moveTo>
                  <a:pt x="11704" y="-1"/>
                </a:moveTo>
                <a:cubicBezTo>
                  <a:pt x="15002" y="2126"/>
                  <a:pt x="17659" y="5111"/>
                  <a:pt x="19389" y="8634"/>
                </a:cubicBezTo>
              </a:path>
              <a:path w="19389" h="18154" stroke="0" extrusionOk="0">
                <a:moveTo>
                  <a:pt x="11704" y="-1"/>
                </a:moveTo>
                <a:cubicBezTo>
                  <a:pt x="15002" y="2126"/>
                  <a:pt x="17659" y="5111"/>
                  <a:pt x="19389" y="8634"/>
                </a:cubicBezTo>
                <a:lnTo>
                  <a:pt x="0" y="18154"/>
                </a:lnTo>
                <a:close/>
              </a:path>
            </a:pathLst>
          </a:custGeom>
          <a:noFill/>
          <a:ln w="38100">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4" name="Arc 2"/>
          <p:cNvSpPr>
            <a:spLocks/>
          </p:cNvSpPr>
          <p:nvPr/>
        </p:nvSpPr>
        <p:spPr bwMode="auto">
          <a:xfrm rot="20626833" flipH="1">
            <a:off x="507968" y="3614428"/>
            <a:ext cx="1896269" cy="702070"/>
          </a:xfrm>
          <a:custGeom>
            <a:avLst/>
            <a:gdLst>
              <a:gd name="G0" fmla="+- 0 0 0"/>
              <a:gd name="G1" fmla="+- 1973 0 0"/>
              <a:gd name="G2" fmla="+- 21600 0 0"/>
              <a:gd name="T0" fmla="*/ 21510 w 21600"/>
              <a:gd name="T1" fmla="*/ 0 h 11311"/>
              <a:gd name="T2" fmla="*/ 19477 w 21600"/>
              <a:gd name="T3" fmla="*/ 11311 h 11311"/>
              <a:gd name="T4" fmla="*/ 0 w 21600"/>
              <a:gd name="T5" fmla="*/ 1973 h 11311"/>
            </a:gdLst>
            <a:ahLst/>
            <a:cxnLst>
              <a:cxn ang="0">
                <a:pos x="T0" y="T1"/>
              </a:cxn>
              <a:cxn ang="0">
                <a:pos x="T2" y="T3"/>
              </a:cxn>
              <a:cxn ang="0">
                <a:pos x="T4" y="T5"/>
              </a:cxn>
            </a:cxnLst>
            <a:rect l="0" t="0" r="r" b="b"/>
            <a:pathLst>
              <a:path w="21600" h="11311" fill="none" extrusionOk="0">
                <a:moveTo>
                  <a:pt x="21509" y="0"/>
                </a:moveTo>
                <a:cubicBezTo>
                  <a:pt x="21569" y="655"/>
                  <a:pt x="21600" y="1314"/>
                  <a:pt x="21600" y="1973"/>
                </a:cubicBezTo>
                <a:cubicBezTo>
                  <a:pt x="21600" y="5205"/>
                  <a:pt x="20874" y="8396"/>
                  <a:pt x="19477" y="11311"/>
                </a:cubicBezTo>
              </a:path>
              <a:path w="21600" h="11311" stroke="0" extrusionOk="0">
                <a:moveTo>
                  <a:pt x="21509" y="0"/>
                </a:moveTo>
                <a:cubicBezTo>
                  <a:pt x="21569" y="655"/>
                  <a:pt x="21600" y="1314"/>
                  <a:pt x="21600" y="1973"/>
                </a:cubicBezTo>
                <a:cubicBezTo>
                  <a:pt x="21600" y="5205"/>
                  <a:pt x="20874" y="8396"/>
                  <a:pt x="19477" y="11311"/>
                </a:cubicBezTo>
                <a:lnTo>
                  <a:pt x="0" y="1973"/>
                </a:lnTo>
                <a:close/>
              </a:path>
            </a:pathLst>
          </a:custGeom>
          <a:noFill/>
          <a:ln w="38100">
            <a:solidFill>
              <a:srgbClr val="000000"/>
            </a:solidFill>
            <a:round/>
            <a:headEnd type="triangle" w="med" len="me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sp>
        <p:nvSpPr>
          <p:cNvPr id="15" name="Rectangle 18"/>
          <p:cNvSpPr>
            <a:spLocks noChangeArrowheads="1"/>
          </p:cNvSpPr>
          <p:nvPr/>
        </p:nvSpPr>
        <p:spPr bwMode="auto">
          <a:xfrm>
            <a:off x="0" y="272534"/>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6" name="TextBox 15"/>
          <p:cNvSpPr txBox="1"/>
          <p:nvPr/>
        </p:nvSpPr>
        <p:spPr>
          <a:xfrm>
            <a:off x="4331266" y="6450866"/>
            <a:ext cx="4752528" cy="307777"/>
          </a:xfrm>
          <a:prstGeom prst="rect">
            <a:avLst/>
          </a:prstGeom>
          <a:noFill/>
        </p:spPr>
        <p:txBody>
          <a:bodyPr wrap="square" rtlCol="0">
            <a:spAutoFit/>
          </a:bodyPr>
          <a:lstStyle/>
          <a:p>
            <a:pPr algn="r"/>
            <a:r>
              <a:rPr lang="en-GB" sz="1400" dirty="0" smtClean="0"/>
              <a:t>based on A. Wals 2004</a:t>
            </a:r>
            <a:endParaRPr lang="en-GB" sz="1400" dirty="0"/>
          </a:p>
        </p:txBody>
      </p:sp>
    </p:spTree>
    <p:extLst>
      <p:ext uri="{BB962C8B-B14F-4D97-AF65-F5344CB8AC3E}">
        <p14:creationId xmlns:p14="http://schemas.microsoft.com/office/powerpoint/2010/main" val="300048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1642" y="230188"/>
            <a:ext cx="8442796" cy="840125"/>
          </a:xfrm>
        </p:spPr>
        <p:txBody>
          <a:bodyPr/>
          <a:lstStyle/>
          <a:p>
            <a:r>
              <a:rPr lang="en-GB" sz="2400" dirty="0" smtClean="0"/>
              <a:t>Teacher-centred and Learner-centred approach</a:t>
            </a:r>
            <a:endParaRPr lang="en-GB" sz="2400" dirty="0"/>
          </a:p>
        </p:txBody>
      </p:sp>
      <p:cxnSp>
        <p:nvCxnSpPr>
          <p:cNvPr id="4" name="Straight Arrow Connector 3"/>
          <p:cNvCxnSpPr/>
          <p:nvPr/>
        </p:nvCxnSpPr>
        <p:spPr>
          <a:xfrm>
            <a:off x="409903" y="1749972"/>
            <a:ext cx="8560676" cy="0"/>
          </a:xfrm>
          <a:prstGeom prst="straightConnector1">
            <a:avLst/>
          </a:prstGeom>
          <a:ln w="57150">
            <a:solidFill>
              <a:schemeClr val="bg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5585" y="1308460"/>
            <a:ext cx="3090029"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Teacher-centred approach</a:t>
            </a:r>
          </a:p>
        </p:txBody>
      </p:sp>
      <p:sp>
        <p:nvSpPr>
          <p:cNvPr id="8" name="TextBox 7"/>
          <p:cNvSpPr txBox="1"/>
          <p:nvPr/>
        </p:nvSpPr>
        <p:spPr>
          <a:xfrm>
            <a:off x="4643718" y="1324226"/>
            <a:ext cx="3911010"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Learner(student)-centred approach</a:t>
            </a:r>
          </a:p>
        </p:txBody>
      </p:sp>
      <p:graphicFrame>
        <p:nvGraphicFramePr>
          <p:cNvPr id="2" name="Diagram 1"/>
          <p:cNvGraphicFramePr/>
          <p:nvPr>
            <p:extLst>
              <p:ext uri="{D42A27DB-BD31-4B8C-83A1-F6EECF244321}">
                <p14:modId xmlns:p14="http://schemas.microsoft.com/office/powerpoint/2010/main" val="3157510706"/>
              </p:ext>
            </p:extLst>
          </p:nvPr>
        </p:nvGraphicFramePr>
        <p:xfrm>
          <a:off x="204951" y="1696554"/>
          <a:ext cx="8765627" cy="5003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p:cNvSpPr txBox="1"/>
          <p:nvPr/>
        </p:nvSpPr>
        <p:spPr>
          <a:xfrm>
            <a:off x="4404732" y="3612994"/>
            <a:ext cx="4315522" cy="1569660"/>
          </a:xfrm>
          <a:prstGeom prst="rect">
            <a:avLst/>
          </a:prstGeom>
          <a:noFill/>
        </p:spPr>
        <p:txBody>
          <a:bodyPr wrap="square" rtlCol="0">
            <a:spAutoFit/>
          </a:bodyPr>
          <a:lstStyle/>
          <a:p>
            <a:pPr lvl="0"/>
            <a:r>
              <a:rPr lang="en-GB" sz="1600" b="1" dirty="0">
                <a:solidFill>
                  <a:schemeClr val="bg1"/>
                </a:solidFill>
                <a:latin typeface="+mj-lt"/>
              </a:rPr>
              <a:t>Learner-centred</a:t>
            </a:r>
          </a:p>
          <a:p>
            <a:pPr marL="285750" indent="-285750">
              <a:buFont typeface="Arial" panose="020B0604020202020204" pitchFamily="34" charset="0"/>
              <a:buChar char="•"/>
            </a:pPr>
            <a:r>
              <a:rPr lang="en-GB" sz="1600" dirty="0">
                <a:solidFill>
                  <a:schemeClr val="bg1"/>
                </a:solidFill>
                <a:latin typeface="+mj-lt"/>
              </a:rPr>
              <a:t>Understanding of concepts</a:t>
            </a:r>
          </a:p>
          <a:p>
            <a:pPr marL="285750" indent="-285750">
              <a:buFont typeface="Arial" panose="020B0604020202020204" pitchFamily="34" charset="0"/>
              <a:buChar char="•"/>
            </a:pPr>
            <a:r>
              <a:rPr lang="en-GB" sz="1600" dirty="0">
                <a:solidFill>
                  <a:schemeClr val="bg1"/>
                </a:solidFill>
                <a:latin typeface="+mj-lt"/>
              </a:rPr>
              <a:t>Knowledge constructed by students</a:t>
            </a:r>
          </a:p>
          <a:p>
            <a:pPr marL="285750" indent="-285750">
              <a:buFont typeface="Arial" panose="020B0604020202020204" pitchFamily="34" charset="0"/>
              <a:buChar char="•"/>
            </a:pPr>
            <a:r>
              <a:rPr lang="en-GB" sz="1600" dirty="0">
                <a:solidFill>
                  <a:schemeClr val="bg1"/>
                </a:solidFill>
                <a:latin typeface="+mj-lt"/>
              </a:rPr>
              <a:t>Teacher is facilitator and co-learner</a:t>
            </a:r>
          </a:p>
          <a:p>
            <a:pPr marL="285750" indent="-285750">
              <a:buFont typeface="Arial" panose="020B0604020202020204" pitchFamily="34" charset="0"/>
              <a:buChar char="•"/>
            </a:pPr>
            <a:r>
              <a:rPr lang="en-GB" sz="1600" dirty="0">
                <a:solidFill>
                  <a:schemeClr val="bg1"/>
                </a:solidFill>
                <a:latin typeface="+mj-lt"/>
              </a:rPr>
              <a:t>Students are active (problem solvers and questioners)</a:t>
            </a:r>
          </a:p>
        </p:txBody>
      </p:sp>
    </p:spTree>
    <p:extLst>
      <p:ext uri="{BB962C8B-B14F-4D97-AF65-F5344CB8AC3E}">
        <p14:creationId xmlns:p14="http://schemas.microsoft.com/office/powerpoint/2010/main" val="3311272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1642" y="230188"/>
            <a:ext cx="8442796" cy="840125"/>
          </a:xfrm>
        </p:spPr>
        <p:txBody>
          <a:bodyPr/>
          <a:lstStyle/>
          <a:p>
            <a:r>
              <a:rPr lang="en-GB" sz="2400" dirty="0" smtClean="0"/>
              <a:t>Teacher-centred and Learner-centred approach</a:t>
            </a:r>
            <a:endParaRPr lang="en-GB" sz="2400" dirty="0"/>
          </a:p>
        </p:txBody>
      </p:sp>
      <p:cxnSp>
        <p:nvCxnSpPr>
          <p:cNvPr id="4" name="Straight Arrow Connector 3"/>
          <p:cNvCxnSpPr/>
          <p:nvPr/>
        </p:nvCxnSpPr>
        <p:spPr>
          <a:xfrm>
            <a:off x="409903" y="1749972"/>
            <a:ext cx="8560676" cy="0"/>
          </a:xfrm>
          <a:prstGeom prst="straightConnector1">
            <a:avLst/>
          </a:prstGeom>
          <a:ln w="57150">
            <a:solidFill>
              <a:schemeClr val="bg2"/>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835585" y="1308460"/>
            <a:ext cx="3090029"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Teacher-centred approach</a:t>
            </a:r>
          </a:p>
        </p:txBody>
      </p:sp>
      <p:sp>
        <p:nvSpPr>
          <p:cNvPr id="8" name="TextBox 7"/>
          <p:cNvSpPr txBox="1"/>
          <p:nvPr/>
        </p:nvSpPr>
        <p:spPr>
          <a:xfrm>
            <a:off x="5502154" y="1324226"/>
            <a:ext cx="3052574" cy="323165"/>
          </a:xfrm>
          <a:prstGeom prst="rect">
            <a:avLst/>
          </a:prstGeom>
          <a:solidFill>
            <a:schemeClr val="accent3"/>
          </a:solidFill>
        </p:spPr>
        <p:txBody>
          <a:bodyPr wrap="square" rtlCol="0">
            <a:spAutoFit/>
          </a:bodyPr>
          <a:lstStyle/>
          <a:p>
            <a:pPr>
              <a:lnSpc>
                <a:spcPts val="1800"/>
              </a:lnSpc>
            </a:pPr>
            <a:r>
              <a:rPr lang="en-GB" sz="1600" dirty="0" smtClean="0">
                <a:latin typeface="Verdana" pitchFamily="34" charset="0"/>
              </a:rPr>
              <a:t>Learner-centred approach</a:t>
            </a:r>
          </a:p>
        </p:txBody>
      </p:sp>
      <p:sp>
        <p:nvSpPr>
          <p:cNvPr id="3" name="TextBox 2"/>
          <p:cNvSpPr txBox="1"/>
          <p:nvPr/>
        </p:nvSpPr>
        <p:spPr>
          <a:xfrm>
            <a:off x="4404732" y="3612994"/>
            <a:ext cx="4315522" cy="1569660"/>
          </a:xfrm>
          <a:prstGeom prst="rect">
            <a:avLst/>
          </a:prstGeom>
          <a:noFill/>
        </p:spPr>
        <p:txBody>
          <a:bodyPr wrap="square" rtlCol="0">
            <a:spAutoFit/>
          </a:bodyPr>
          <a:lstStyle/>
          <a:p>
            <a:pPr lvl="0"/>
            <a:r>
              <a:rPr lang="en-GB" sz="1600" b="1" dirty="0">
                <a:solidFill>
                  <a:schemeClr val="bg1"/>
                </a:solidFill>
                <a:latin typeface="+mj-lt"/>
              </a:rPr>
              <a:t>Learner-centred</a:t>
            </a:r>
          </a:p>
          <a:p>
            <a:pPr marL="285750" indent="-285750">
              <a:buFont typeface="Arial" panose="020B0604020202020204" pitchFamily="34" charset="0"/>
              <a:buChar char="•"/>
            </a:pPr>
            <a:r>
              <a:rPr lang="en-GB" sz="1600" dirty="0">
                <a:solidFill>
                  <a:schemeClr val="bg1"/>
                </a:solidFill>
                <a:latin typeface="+mj-lt"/>
              </a:rPr>
              <a:t>Understanding of concepts</a:t>
            </a:r>
          </a:p>
          <a:p>
            <a:pPr marL="285750" indent="-285750">
              <a:buFont typeface="Arial" panose="020B0604020202020204" pitchFamily="34" charset="0"/>
              <a:buChar char="•"/>
            </a:pPr>
            <a:r>
              <a:rPr lang="en-GB" sz="1600" dirty="0">
                <a:solidFill>
                  <a:schemeClr val="bg1"/>
                </a:solidFill>
                <a:latin typeface="+mj-lt"/>
              </a:rPr>
              <a:t>Knowledge constructed by students</a:t>
            </a:r>
          </a:p>
          <a:p>
            <a:pPr marL="285750" indent="-285750">
              <a:buFont typeface="Arial" panose="020B0604020202020204" pitchFamily="34" charset="0"/>
              <a:buChar char="•"/>
            </a:pPr>
            <a:r>
              <a:rPr lang="en-GB" sz="1600" dirty="0">
                <a:solidFill>
                  <a:schemeClr val="bg1"/>
                </a:solidFill>
                <a:latin typeface="+mj-lt"/>
              </a:rPr>
              <a:t>Teacher is facilitator and co-learner</a:t>
            </a:r>
          </a:p>
          <a:p>
            <a:pPr marL="285750" indent="-285750">
              <a:buFont typeface="Arial" panose="020B0604020202020204" pitchFamily="34" charset="0"/>
              <a:buChar char="•"/>
            </a:pPr>
            <a:r>
              <a:rPr lang="en-GB" sz="1600" dirty="0">
                <a:solidFill>
                  <a:schemeClr val="bg1"/>
                </a:solidFill>
                <a:latin typeface="+mj-lt"/>
              </a:rPr>
              <a:t>Students are active (problem solvers and questioners)</a:t>
            </a:r>
          </a:p>
        </p:txBody>
      </p:sp>
      <p:grpSp>
        <p:nvGrpSpPr>
          <p:cNvPr id="9" name="Group 8"/>
          <p:cNvGrpSpPr/>
          <p:nvPr/>
        </p:nvGrpSpPr>
        <p:grpSpPr>
          <a:xfrm>
            <a:off x="1356491" y="2131856"/>
            <a:ext cx="7644853" cy="4481515"/>
            <a:chOff x="1356491" y="2131856"/>
            <a:chExt cx="7644853" cy="4481515"/>
          </a:xfrm>
        </p:grpSpPr>
        <p:pic>
          <p:nvPicPr>
            <p:cNvPr id="1026" name="Picture 2" descr="Image result for student centred teacher centred"/>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491" y="2131856"/>
              <a:ext cx="6667500" cy="39814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323062" y="6367150"/>
              <a:ext cx="5678282" cy="246221"/>
            </a:xfrm>
            <a:prstGeom prst="rect">
              <a:avLst/>
            </a:prstGeom>
          </p:spPr>
          <p:txBody>
            <a:bodyPr wrap="square">
              <a:spAutoFit/>
            </a:bodyPr>
            <a:lstStyle/>
            <a:p>
              <a:r>
                <a:rPr lang="en-GB" sz="1000" dirty="0" smtClean="0">
                  <a:latin typeface="+mj-lt"/>
                </a:rPr>
                <a:t>Source: https</a:t>
              </a:r>
              <a:r>
                <a:rPr lang="en-GB" sz="1000" dirty="0">
                  <a:latin typeface="+mj-lt"/>
                </a:rPr>
                <a:t>://lo.unisa.edu.au/mod/book/view.php?id=610988&amp;chapterid=102030</a:t>
              </a:r>
            </a:p>
          </p:txBody>
        </p:sp>
      </p:grpSp>
    </p:spTree>
    <p:extLst>
      <p:ext uri="{BB962C8B-B14F-4D97-AF65-F5344CB8AC3E}">
        <p14:creationId xmlns:p14="http://schemas.microsoft.com/office/powerpoint/2010/main" val="3195550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9"/>
            <a:ext cx="8442796" cy="536708"/>
          </a:xfrm>
        </p:spPr>
        <p:txBody>
          <a:bodyPr/>
          <a:lstStyle/>
          <a:p>
            <a:r>
              <a:rPr lang="en-GB" dirty="0" smtClean="0"/>
              <a:t>A matrix</a:t>
            </a:r>
            <a:endParaRPr lang="en-GB" dirty="0"/>
          </a:p>
        </p:txBody>
      </p:sp>
      <p:sp>
        <p:nvSpPr>
          <p:cNvPr id="3" name="Text Placeholder 2"/>
          <p:cNvSpPr>
            <a:spLocks noGrp="1"/>
          </p:cNvSpPr>
          <p:nvPr>
            <p:ph type="body" sz="quarter" idx="10"/>
          </p:nvPr>
        </p:nvSpPr>
        <p:spPr>
          <a:xfrm>
            <a:off x="478350" y="945931"/>
            <a:ext cx="8522775" cy="4689239"/>
          </a:xfrm>
        </p:spPr>
        <p:txBody>
          <a:bodyPr/>
          <a:lstStyle/>
          <a:p>
            <a:pPr marL="0" indent="0">
              <a:buNone/>
            </a:pPr>
            <a:r>
              <a:rPr lang="en-GB" sz="1600" dirty="0" smtClean="0"/>
              <a:t>1. Prepare a flipchart with the matrix:</a:t>
            </a:r>
          </a:p>
          <a:p>
            <a:pPr marL="0" indent="0">
              <a:buNone/>
            </a:pPr>
            <a:endParaRPr lang="en-GB" sz="1600" dirty="0" smtClean="0"/>
          </a:p>
          <a:p>
            <a:pPr marL="0" indent="0">
              <a:buNone/>
            </a:pPr>
            <a:endParaRPr lang="en-GB" sz="1600" dirty="0" smtClean="0"/>
          </a:p>
          <a:p>
            <a:pPr marL="0" indent="0">
              <a:buNone/>
            </a:pPr>
            <a:endParaRPr lang="en-GB" sz="1600" dirty="0" smtClean="0"/>
          </a:p>
          <a:p>
            <a:pPr marL="0" indent="0">
              <a:buNone/>
            </a:pPr>
            <a:endParaRPr lang="en-GB" sz="1600" dirty="0" smtClean="0"/>
          </a:p>
          <a:p>
            <a:pPr marL="0" indent="0">
              <a:buNone/>
            </a:pPr>
            <a:endParaRPr lang="en-GB" sz="1600" dirty="0" smtClean="0"/>
          </a:p>
          <a:p>
            <a:pPr marL="0" indent="0">
              <a:buNone/>
            </a:pPr>
            <a:endParaRPr lang="en-GB" sz="1600" dirty="0" smtClean="0"/>
          </a:p>
          <a:p>
            <a:pPr marL="0" indent="0">
              <a:buNone/>
            </a:pPr>
            <a:r>
              <a:rPr lang="en-GB" sz="1600" dirty="0" smtClean="0"/>
              <a:t>2. Place a </a:t>
            </a:r>
            <a:r>
              <a:rPr lang="en-GB" sz="1600" b="1" dirty="0" smtClean="0"/>
              <a:t>cross</a:t>
            </a:r>
            <a:r>
              <a:rPr lang="en-GB" sz="1600" dirty="0" smtClean="0"/>
              <a:t> on the matrix which indicates your opinion about how curriculum development and teaching and learning currently takes place </a:t>
            </a:r>
          </a:p>
          <a:p>
            <a:pPr marL="0" indent="0">
              <a:buNone/>
            </a:pPr>
            <a:r>
              <a:rPr lang="en-GB" sz="1600" dirty="0" smtClean="0"/>
              <a:t>3. After a short discussion about the outcome, decide on a place on the matrix that indicates how you would like the situation to be in five years’ time. Place a </a:t>
            </a:r>
            <a:r>
              <a:rPr lang="en-GB" sz="1600" b="1" dirty="0" smtClean="0"/>
              <a:t>circle</a:t>
            </a:r>
            <a:r>
              <a:rPr lang="en-GB" sz="1600" dirty="0" smtClean="0"/>
              <a:t> that indicates the situation </a:t>
            </a:r>
            <a:endParaRPr lang="en-GB" sz="1600" dirty="0"/>
          </a:p>
        </p:txBody>
      </p:sp>
      <p:sp>
        <p:nvSpPr>
          <p:cNvPr id="4" name="Slide Number Placeholder 3"/>
          <p:cNvSpPr>
            <a:spLocks noGrp="1"/>
          </p:cNvSpPr>
          <p:nvPr>
            <p:ph type="sldNum" sz="quarter" idx="4294967295"/>
          </p:nvPr>
        </p:nvSpPr>
        <p:spPr>
          <a:xfrm>
            <a:off x="8519145" y="6408000"/>
            <a:ext cx="468000" cy="164250"/>
          </a:xfrm>
          <a:prstGeom prst="rect">
            <a:avLst/>
          </a:prstGeom>
        </p:spPr>
        <p:txBody>
          <a:bodyPr/>
          <a:lstStyle/>
          <a:p>
            <a:pPr algn="r">
              <a:lnSpc>
                <a:spcPts val="1200"/>
              </a:lnSpc>
            </a:pPr>
            <a:fld id="{F25965E0-7062-474C-8671-DB3A3CE669B0}" type="slidenum">
              <a:rPr lang="en-GB" smtClean="0"/>
              <a:pPr algn="r">
                <a:lnSpc>
                  <a:spcPts val="1200"/>
                </a:lnSpc>
              </a:pPr>
              <a:t>12</a:t>
            </a:fld>
            <a:endParaRPr lang="en-GB" dirty="0"/>
          </a:p>
        </p:txBody>
      </p:sp>
      <p:cxnSp>
        <p:nvCxnSpPr>
          <p:cNvPr id="7" name="Straight Arrow Connector 6"/>
          <p:cNvCxnSpPr>
            <a:endCxn id="15" idx="0"/>
          </p:cNvCxnSpPr>
          <p:nvPr/>
        </p:nvCxnSpPr>
        <p:spPr>
          <a:xfrm>
            <a:off x="4995858" y="2096966"/>
            <a:ext cx="1" cy="1865982"/>
          </a:xfrm>
          <a:prstGeom prst="straightConnector1">
            <a:avLst/>
          </a:prstGeom>
          <a:ln w="15875">
            <a:solidFill>
              <a:schemeClr val="tx1">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3417085" y="1455323"/>
            <a:ext cx="3190877" cy="323165"/>
          </a:xfrm>
          <a:prstGeom prst="rect">
            <a:avLst/>
          </a:prstGeom>
          <a:noFill/>
          <a:ln>
            <a:solidFill>
              <a:schemeClr val="tx1">
                <a:lumMod val="60000"/>
                <a:lumOff val="40000"/>
              </a:schemeClr>
            </a:solidFill>
          </a:ln>
        </p:spPr>
        <p:txBody>
          <a:bodyPr wrap="square" rtlCol="0">
            <a:spAutoFit/>
          </a:bodyPr>
          <a:lstStyle/>
          <a:p>
            <a:pPr algn="ctr">
              <a:lnSpc>
                <a:spcPts val="1800"/>
              </a:lnSpc>
            </a:pPr>
            <a:r>
              <a:rPr lang="en-GB" sz="1400" dirty="0" smtClean="0">
                <a:solidFill>
                  <a:srgbClr val="00B0F0"/>
                </a:solidFill>
                <a:latin typeface="Verdana" pitchFamily="34" charset="0"/>
              </a:rPr>
              <a:t>Methods of teaching and learning </a:t>
            </a:r>
          </a:p>
        </p:txBody>
      </p:sp>
      <p:sp>
        <p:nvSpPr>
          <p:cNvPr id="11" name="TextBox 10"/>
          <p:cNvSpPr txBox="1"/>
          <p:nvPr/>
        </p:nvSpPr>
        <p:spPr>
          <a:xfrm>
            <a:off x="932303" y="2853523"/>
            <a:ext cx="1390650" cy="533544"/>
          </a:xfrm>
          <a:prstGeom prst="rect">
            <a:avLst/>
          </a:prstGeom>
          <a:noFill/>
          <a:ln>
            <a:solidFill>
              <a:schemeClr val="tx1">
                <a:lumMod val="60000"/>
                <a:lumOff val="40000"/>
              </a:schemeClr>
            </a:solidFill>
          </a:ln>
        </p:spPr>
        <p:txBody>
          <a:bodyPr wrap="square" rtlCol="0">
            <a:spAutoFit/>
          </a:bodyPr>
          <a:lstStyle/>
          <a:p>
            <a:pPr algn="ctr">
              <a:lnSpc>
                <a:spcPts val="1800"/>
              </a:lnSpc>
            </a:pPr>
            <a:r>
              <a:rPr lang="en-GB" sz="1400" dirty="0" smtClean="0">
                <a:solidFill>
                  <a:srgbClr val="00B0F0"/>
                </a:solidFill>
                <a:latin typeface="Verdana" pitchFamily="34" charset="0"/>
              </a:rPr>
              <a:t>Curriculum change</a:t>
            </a:r>
          </a:p>
        </p:txBody>
      </p:sp>
      <p:sp>
        <p:nvSpPr>
          <p:cNvPr id="12" name="TextBox 11"/>
          <p:cNvSpPr txBox="1"/>
          <p:nvPr/>
        </p:nvSpPr>
        <p:spPr>
          <a:xfrm>
            <a:off x="2434542" y="2775780"/>
            <a:ext cx="2464384" cy="784830"/>
          </a:xfrm>
          <a:prstGeom prst="rect">
            <a:avLst/>
          </a:prstGeom>
          <a:noFill/>
        </p:spPr>
        <p:txBody>
          <a:bodyPr wrap="square" rtlCol="0">
            <a:spAutoFit/>
          </a:bodyPr>
          <a:lstStyle/>
          <a:p>
            <a:pPr>
              <a:lnSpc>
                <a:spcPts val="1800"/>
              </a:lnSpc>
            </a:pPr>
            <a:r>
              <a:rPr lang="en-GB" sz="1400" dirty="0" smtClean="0">
                <a:solidFill>
                  <a:schemeClr val="accent4">
                    <a:lumMod val="75000"/>
                  </a:schemeClr>
                </a:solidFill>
                <a:latin typeface="Verdana" pitchFamily="34" charset="0"/>
              </a:rPr>
              <a:t>No responsibility in curriculum/course development</a:t>
            </a:r>
          </a:p>
        </p:txBody>
      </p:sp>
      <p:sp>
        <p:nvSpPr>
          <p:cNvPr id="13" name="TextBox 12"/>
          <p:cNvSpPr txBox="1"/>
          <p:nvPr/>
        </p:nvSpPr>
        <p:spPr>
          <a:xfrm>
            <a:off x="4169562" y="1825786"/>
            <a:ext cx="1857375" cy="323165"/>
          </a:xfrm>
          <a:prstGeom prst="rect">
            <a:avLst/>
          </a:prstGeom>
          <a:noFill/>
        </p:spPr>
        <p:txBody>
          <a:bodyPr wrap="square" rtlCol="0">
            <a:spAutoFit/>
          </a:bodyPr>
          <a:lstStyle/>
          <a:p>
            <a:pPr>
              <a:lnSpc>
                <a:spcPts val="1800"/>
              </a:lnSpc>
            </a:pPr>
            <a:r>
              <a:rPr lang="en-GB" sz="1400" dirty="0" smtClean="0">
                <a:solidFill>
                  <a:schemeClr val="accent4">
                    <a:lumMod val="75000"/>
                  </a:schemeClr>
                </a:solidFill>
                <a:latin typeface="Verdana" pitchFamily="34" charset="0"/>
              </a:rPr>
              <a:t>Teacher-centred</a:t>
            </a:r>
          </a:p>
        </p:txBody>
      </p:sp>
      <p:sp>
        <p:nvSpPr>
          <p:cNvPr id="14" name="TextBox 13"/>
          <p:cNvSpPr txBox="1"/>
          <p:nvPr/>
        </p:nvSpPr>
        <p:spPr>
          <a:xfrm>
            <a:off x="5867396" y="2853523"/>
            <a:ext cx="2336446" cy="784830"/>
          </a:xfrm>
          <a:prstGeom prst="rect">
            <a:avLst/>
          </a:prstGeom>
          <a:noFill/>
        </p:spPr>
        <p:txBody>
          <a:bodyPr wrap="square" rtlCol="0">
            <a:spAutoFit/>
          </a:bodyPr>
          <a:lstStyle/>
          <a:p>
            <a:pPr>
              <a:lnSpc>
                <a:spcPts val="1800"/>
              </a:lnSpc>
            </a:pPr>
            <a:r>
              <a:rPr lang="en-GB" sz="1400" dirty="0" smtClean="0">
                <a:solidFill>
                  <a:schemeClr val="accent4">
                    <a:lumMod val="75000"/>
                  </a:schemeClr>
                </a:solidFill>
                <a:latin typeface="Verdana" pitchFamily="34" charset="0"/>
              </a:rPr>
              <a:t>Full responsibility in curriculum/course development</a:t>
            </a:r>
          </a:p>
        </p:txBody>
      </p:sp>
      <p:sp>
        <p:nvSpPr>
          <p:cNvPr id="15" name="TextBox 14"/>
          <p:cNvSpPr txBox="1"/>
          <p:nvPr/>
        </p:nvSpPr>
        <p:spPr>
          <a:xfrm>
            <a:off x="4148133" y="3962948"/>
            <a:ext cx="1695451" cy="302712"/>
          </a:xfrm>
          <a:prstGeom prst="rect">
            <a:avLst/>
          </a:prstGeom>
          <a:noFill/>
        </p:spPr>
        <p:txBody>
          <a:bodyPr wrap="square" rtlCol="0">
            <a:spAutoFit/>
          </a:bodyPr>
          <a:lstStyle/>
          <a:p>
            <a:pPr>
              <a:lnSpc>
                <a:spcPts val="1800"/>
              </a:lnSpc>
            </a:pPr>
            <a:r>
              <a:rPr lang="en-GB" sz="1400" dirty="0" smtClean="0">
                <a:solidFill>
                  <a:schemeClr val="accent4">
                    <a:lumMod val="75000"/>
                  </a:schemeClr>
                </a:solidFill>
                <a:latin typeface="Verdana" pitchFamily="34" charset="0"/>
              </a:rPr>
              <a:t>Student-centred </a:t>
            </a:r>
          </a:p>
        </p:txBody>
      </p:sp>
      <p:cxnSp>
        <p:nvCxnSpPr>
          <p:cNvPr id="20" name="Straight Arrow Connector 19"/>
          <p:cNvCxnSpPr/>
          <p:nvPr/>
        </p:nvCxnSpPr>
        <p:spPr>
          <a:xfrm rot="5400000">
            <a:off x="4995858" y="2071889"/>
            <a:ext cx="1" cy="1865982"/>
          </a:xfrm>
          <a:prstGeom prst="straightConnector1">
            <a:avLst/>
          </a:prstGeom>
          <a:ln w="15875">
            <a:solidFill>
              <a:schemeClr val="tx1">
                <a:lumMod val="60000"/>
                <a:lumOff val="40000"/>
              </a:schemeClr>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 name="Cloud Callout 4"/>
          <p:cNvSpPr/>
          <p:nvPr/>
        </p:nvSpPr>
        <p:spPr>
          <a:xfrm>
            <a:off x="173407" y="1387369"/>
            <a:ext cx="3432246" cy="1166648"/>
          </a:xfrm>
          <a:prstGeom prst="cloudCallout">
            <a:avLst>
              <a:gd name="adj1" fmla="val 50288"/>
              <a:gd name="adj2" fmla="val 7711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smtClean="0"/>
              <a:t>Follow government regulations</a:t>
            </a:r>
            <a:endParaRPr lang="en-GB" sz="1400" dirty="0"/>
          </a:p>
        </p:txBody>
      </p:sp>
      <p:sp>
        <p:nvSpPr>
          <p:cNvPr id="16" name="Cloud Callout 15"/>
          <p:cNvSpPr/>
          <p:nvPr/>
        </p:nvSpPr>
        <p:spPr>
          <a:xfrm>
            <a:off x="5628290" y="1455323"/>
            <a:ext cx="3894082" cy="1328230"/>
          </a:xfrm>
          <a:prstGeom prst="cloudCallout">
            <a:avLst>
              <a:gd name="adj1" fmla="val -43416"/>
              <a:gd name="adj2" fmla="val 47388"/>
            </a:avLst>
          </a:prstGeom>
          <a:solidFill>
            <a:srgbClr val="FF99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smtClean="0"/>
              <a:t>Able to design course content, assessment methods, learning approach</a:t>
            </a:r>
            <a:endParaRPr lang="en-GB" sz="1400" dirty="0"/>
          </a:p>
        </p:txBody>
      </p:sp>
    </p:spTree>
    <p:extLst>
      <p:ext uri="{BB962C8B-B14F-4D97-AF65-F5344CB8AC3E}">
        <p14:creationId xmlns:p14="http://schemas.microsoft.com/office/powerpoint/2010/main" val="2631652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91643" y="230188"/>
            <a:ext cx="8442796" cy="840125"/>
          </a:xfrm>
        </p:spPr>
        <p:txBody>
          <a:bodyPr/>
          <a:lstStyle/>
          <a:p>
            <a:r>
              <a:rPr lang="en-GB" sz="2000" dirty="0" smtClean="0"/>
              <a:t>Development of Energy Education in the Mekong Area (DEEM)</a:t>
            </a:r>
            <a:endParaRPr lang="en-GB" sz="2000" dirty="0"/>
          </a:p>
        </p:txBody>
      </p:sp>
      <p:sp>
        <p:nvSpPr>
          <p:cNvPr id="4" name="Tijdelijke aanduiding voor tekst 3"/>
          <p:cNvSpPr>
            <a:spLocks noGrp="1"/>
          </p:cNvSpPr>
          <p:nvPr>
            <p:ph type="body" sz="quarter" idx="17"/>
          </p:nvPr>
        </p:nvSpPr>
        <p:spPr/>
        <p:txBody>
          <a:bodyPr/>
          <a:lstStyle/>
          <a:p>
            <a:r>
              <a:rPr lang="en-GB" sz="1600" dirty="0" smtClean="0"/>
              <a:t>Learning outcomes </a:t>
            </a:r>
            <a:endParaRPr lang="en-GB" sz="1600" dirty="0"/>
          </a:p>
        </p:txBody>
      </p:sp>
      <p:sp>
        <p:nvSpPr>
          <p:cNvPr id="5" name="Tijdelijke aanduiding voor tekst 4"/>
          <p:cNvSpPr>
            <a:spLocks noGrp="1"/>
          </p:cNvSpPr>
          <p:nvPr>
            <p:ph type="body" sz="quarter" idx="18"/>
          </p:nvPr>
        </p:nvSpPr>
        <p:spPr>
          <a:xfrm>
            <a:off x="485776" y="2287895"/>
            <a:ext cx="8447087" cy="371475"/>
          </a:xfrm>
        </p:spPr>
        <p:txBody>
          <a:bodyPr/>
          <a:lstStyle/>
          <a:p>
            <a:r>
              <a:rPr lang="en-GB" sz="1200" dirty="0" smtClean="0"/>
              <a:t>July 2017</a:t>
            </a:r>
            <a:endParaRPr lang="en-GB" sz="1200" dirty="0"/>
          </a:p>
        </p:txBody>
      </p:sp>
      <p:pic>
        <p:nvPicPr>
          <p:cNvPr id="1026" name="Picture 2" descr="Development of Energy Education in the Mekong Area (DE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6665" y="3280541"/>
            <a:ext cx="8626198" cy="216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920190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pPr algn="r">
              <a:lnSpc>
                <a:spcPts val="1200"/>
              </a:lnSpc>
            </a:pPr>
            <a:fld id="{F25965E0-7062-474C-8671-DB3A3CE669B0}" type="slidenum">
              <a:rPr lang="en-GB" smtClean="0"/>
              <a:pPr algn="r">
                <a:lnSpc>
                  <a:spcPts val="1200"/>
                </a:lnSpc>
              </a:pPr>
              <a:t>14</a:t>
            </a:fld>
            <a:endParaRPr lang="en-GB" dirty="0"/>
          </a:p>
        </p:txBody>
      </p:sp>
      <p:pic>
        <p:nvPicPr>
          <p:cNvPr id="1026" name="Picture 2" descr="Image result for old lady young lad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1011" y="-342000"/>
            <a:ext cx="5052536" cy="720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28042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t>After this session you: </a:t>
            </a:r>
            <a:endParaRPr lang="en-GB" dirty="0"/>
          </a:p>
        </p:txBody>
      </p:sp>
      <p:sp>
        <p:nvSpPr>
          <p:cNvPr id="3" name="Text Placeholder 2"/>
          <p:cNvSpPr>
            <a:spLocks noGrp="1"/>
          </p:cNvSpPr>
          <p:nvPr>
            <p:ph type="body" sz="quarter" idx="10"/>
          </p:nvPr>
        </p:nvSpPr>
        <p:spPr>
          <a:xfrm>
            <a:off x="421200" y="1453019"/>
            <a:ext cx="8521188" cy="4471830"/>
          </a:xfrm>
        </p:spPr>
        <p:txBody>
          <a:bodyPr/>
          <a:lstStyle/>
          <a:p>
            <a:pPr>
              <a:buFont typeface="Arial" panose="020B0604020202020204" pitchFamily="34" charset="0"/>
              <a:buChar char="•"/>
            </a:pPr>
            <a:r>
              <a:rPr lang="en-GB" sz="1800" dirty="0" smtClean="0"/>
              <a:t>Are able to (re)formulate learning outcomes while using the Bloom taxonomy</a:t>
            </a:r>
          </a:p>
          <a:p>
            <a:pPr marL="0" indent="0">
              <a:buNone/>
            </a:pPr>
            <a:endParaRPr lang="en-GB" sz="1800" dirty="0" smtClean="0"/>
          </a:p>
          <a:p>
            <a:pPr marL="0" indent="0">
              <a:buNone/>
            </a:pPr>
            <a:endParaRPr lang="en-GB" sz="1800" dirty="0" smtClean="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15</a:t>
            </a:fld>
            <a:endParaRPr lang="en-GB" dirty="0"/>
          </a:p>
        </p:txBody>
      </p:sp>
      <p:pic>
        <p:nvPicPr>
          <p:cNvPr id="4098" name="Picture 2" descr="Image result for learning outcom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3040" y="3277165"/>
            <a:ext cx="3810000"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113850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altLang="en-US" sz="3200" dirty="0" smtClean="0"/>
              <a:t> Why do we design learning outcomes? </a:t>
            </a:r>
            <a:endParaRPr lang="en-GB" dirty="0"/>
          </a:p>
        </p:txBody>
      </p:sp>
      <p:pic>
        <p:nvPicPr>
          <p:cNvPr id="4" name="Picture 7" descr="green-hills-chganhada-d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6013" y="1773238"/>
            <a:ext cx="6480175" cy="4306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1535366"/>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Learning outcomes </a:t>
            </a:r>
            <a:endParaRPr lang="en-GB" dirty="0"/>
          </a:p>
        </p:txBody>
      </p:sp>
      <p:sp>
        <p:nvSpPr>
          <p:cNvPr id="3" name="Content Placeholder 2"/>
          <p:cNvSpPr>
            <a:spLocks noGrp="1"/>
          </p:cNvSpPr>
          <p:nvPr>
            <p:ph idx="1"/>
          </p:nvPr>
        </p:nvSpPr>
        <p:spPr>
          <a:xfrm>
            <a:off x="421200" y="1524000"/>
            <a:ext cx="8521188" cy="4408800"/>
          </a:xfrm>
        </p:spPr>
        <p:txBody>
          <a:bodyPr/>
          <a:lstStyle/>
          <a:p>
            <a:pPr lvl="0"/>
            <a:r>
              <a:rPr lang="en-GB" dirty="0"/>
              <a:t>Provide a basis for a dialogue in a team of lecturers about the purpose of the </a:t>
            </a:r>
            <a:r>
              <a:rPr lang="en-GB" dirty="0" smtClean="0"/>
              <a:t>course</a:t>
            </a:r>
            <a:endParaRPr lang="en-GB" dirty="0"/>
          </a:p>
          <a:p>
            <a:pPr lvl="0"/>
            <a:r>
              <a:rPr lang="en-GB" dirty="0" smtClean="0"/>
              <a:t>Help </a:t>
            </a:r>
            <a:r>
              <a:rPr lang="en-GB" dirty="0"/>
              <a:t>lecturers to define </a:t>
            </a:r>
            <a:r>
              <a:rPr lang="en-GB" dirty="0" smtClean="0"/>
              <a:t>the teaching/learning activities and assessment </a:t>
            </a:r>
            <a:r>
              <a:rPr lang="en-GB" dirty="0"/>
              <a:t>method </a:t>
            </a:r>
            <a:r>
              <a:rPr lang="en-GB" dirty="0" smtClean="0"/>
              <a:t> </a:t>
            </a:r>
            <a:endParaRPr lang="en-GB" dirty="0"/>
          </a:p>
          <a:p>
            <a:r>
              <a:rPr lang="en-GB" dirty="0"/>
              <a:t>G</a:t>
            </a:r>
            <a:r>
              <a:rPr lang="en-GB" dirty="0" smtClean="0"/>
              <a:t>ive </a:t>
            </a:r>
            <a:r>
              <a:rPr lang="en-GB" dirty="0"/>
              <a:t>clear indications to students about what the course </a:t>
            </a:r>
            <a:r>
              <a:rPr lang="en-GB" dirty="0" smtClean="0"/>
              <a:t>entails</a:t>
            </a:r>
            <a:endParaRPr lang="en-GB" altLang="en-US" dirty="0"/>
          </a:p>
        </p:txBody>
      </p:sp>
      <p:pic>
        <p:nvPicPr>
          <p:cNvPr id="2050" name="Picture 2" descr="Image result for learning outcom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7042" y="4182528"/>
            <a:ext cx="3361146" cy="26754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289571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Constructive alignment </a:t>
            </a:r>
            <a:endParaRPr lang="en-GB" dirty="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18</a:t>
            </a:fld>
            <a:endParaRPr lang="en-GB" dirty="0"/>
          </a:p>
        </p:txBody>
      </p:sp>
      <p:sp>
        <p:nvSpPr>
          <p:cNvPr id="9" name="TextBox 8"/>
          <p:cNvSpPr txBox="1"/>
          <p:nvPr/>
        </p:nvSpPr>
        <p:spPr>
          <a:xfrm>
            <a:off x="6905619" y="6105659"/>
            <a:ext cx="1799771" cy="323165"/>
          </a:xfrm>
          <a:prstGeom prst="rect">
            <a:avLst/>
          </a:prstGeom>
          <a:noFill/>
        </p:spPr>
        <p:txBody>
          <a:bodyPr wrap="square" rtlCol="0">
            <a:spAutoFit/>
          </a:bodyPr>
          <a:lstStyle/>
          <a:p>
            <a:pPr>
              <a:lnSpc>
                <a:spcPts val="1800"/>
              </a:lnSpc>
            </a:pPr>
            <a:r>
              <a:rPr lang="en-GB" sz="1400" dirty="0" smtClean="0">
                <a:latin typeface="Verdana" pitchFamily="34" charset="0"/>
              </a:rPr>
              <a:t>Biggs (2001)</a:t>
            </a:r>
          </a:p>
        </p:txBody>
      </p:sp>
      <p:pic>
        <p:nvPicPr>
          <p:cNvPr id="12" name="Picture 11" descr="Afbeeldingsresultaat voor learning methods, assessment objectives">
            <a:extLst>
              <a:ext uri="{FF2B5EF4-FFF2-40B4-BE49-F238E27FC236}">
                <a16:creationId xmlns:a16="http://schemas.microsoft.com/office/drawing/2014/main" id="{BB2DED62-C795-4267-A932-5A53485CE593}"/>
              </a:ext>
            </a:extLst>
          </p:cNvPr>
          <p:cNvPicPr/>
          <p:nvPr/>
        </p:nvPicPr>
        <p:blipFill rotWithShape="1">
          <a:blip r:embed="rId3">
            <a:extLst>
              <a:ext uri="{28A0092B-C50C-407E-A947-70E740481C1C}">
                <a14:useLocalDpi xmlns:a14="http://schemas.microsoft.com/office/drawing/2010/main" val="0"/>
              </a:ext>
            </a:extLst>
          </a:blip>
          <a:srcRect l="975" t="12015" r="2252" b="22574"/>
          <a:stretch/>
        </p:blipFill>
        <p:spPr bwMode="auto">
          <a:xfrm>
            <a:off x="224795" y="1894662"/>
            <a:ext cx="8529637" cy="2895600"/>
          </a:xfrm>
          <a:prstGeom prst="rect">
            <a:avLst/>
          </a:prstGeom>
          <a:noFill/>
          <a:ln>
            <a:noFill/>
          </a:ln>
        </p:spPr>
      </p:pic>
      <p:sp>
        <p:nvSpPr>
          <p:cNvPr id="13" name="Oval 12"/>
          <p:cNvSpPr/>
          <p:nvPr/>
        </p:nvSpPr>
        <p:spPr>
          <a:xfrm>
            <a:off x="368979" y="1073988"/>
            <a:ext cx="2339340" cy="14655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200" dirty="0" smtClean="0">
                <a:solidFill>
                  <a:schemeClr val="bg1"/>
                </a:solidFill>
              </a:rPr>
              <a:t>(Be measurable and observable,</a:t>
            </a:r>
          </a:p>
          <a:p>
            <a:pPr algn="ctr"/>
            <a:r>
              <a:rPr lang="en-GB" sz="1200" dirty="0" smtClean="0">
                <a:solidFill>
                  <a:schemeClr val="bg1"/>
                </a:solidFill>
              </a:rPr>
              <a:t>Specify what the learner (not the teacher) does</a:t>
            </a:r>
          </a:p>
        </p:txBody>
      </p:sp>
      <p:cxnSp>
        <p:nvCxnSpPr>
          <p:cNvPr id="14" name="Straight Arrow Connector 13"/>
          <p:cNvCxnSpPr/>
          <p:nvPr/>
        </p:nvCxnSpPr>
        <p:spPr>
          <a:xfrm>
            <a:off x="2433725" y="1907933"/>
            <a:ext cx="837556" cy="575504"/>
          </a:xfrm>
          <a:prstGeom prst="straightConnector1">
            <a:avLst/>
          </a:prstGeom>
          <a:ln w="57150">
            <a:solidFill>
              <a:schemeClr val="bg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7852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t>Constructive alignment: Presentation skills</a:t>
            </a:r>
            <a:endParaRPr lang="en-GB" dirty="0"/>
          </a:p>
        </p:txBody>
      </p:sp>
      <p:sp>
        <p:nvSpPr>
          <p:cNvPr id="4" name="Slide Number Placeholder 3"/>
          <p:cNvSpPr>
            <a:spLocks noGrp="1"/>
          </p:cNvSpPr>
          <p:nvPr>
            <p:ph type="sldNum" sz="quarter" idx="4294967295"/>
          </p:nvPr>
        </p:nvSpPr>
        <p:spPr/>
        <p:txBody>
          <a:bodyPr/>
          <a:lstStyle/>
          <a:p>
            <a:fld id="{B84F8EF9-16E9-4E08-A953-A21570B37168}" type="slidenum">
              <a:rPr lang="en-GB" smtClean="0"/>
              <a:t>19</a:t>
            </a:fld>
            <a:endParaRPr lang="en-GB" dirty="0"/>
          </a:p>
        </p:txBody>
      </p:sp>
      <p:sp>
        <p:nvSpPr>
          <p:cNvPr id="6" name="Rectangle 5"/>
          <p:cNvSpPr>
            <a:spLocks noChangeArrowheads="1"/>
          </p:cNvSpPr>
          <p:nvPr/>
        </p:nvSpPr>
        <p:spPr bwMode="auto">
          <a:xfrm>
            <a:off x="971550" y="5506088"/>
            <a:ext cx="7200900" cy="719137"/>
          </a:xfrm>
          <a:prstGeom prst="rect">
            <a:avLst/>
          </a:prstGeom>
          <a:solidFill>
            <a:srgbClr val="FFFF00"/>
          </a:solidFill>
          <a:ln w="19050">
            <a:solidFill>
              <a:srgbClr val="000000"/>
            </a:solidFill>
            <a:miter lim="800000"/>
            <a:headEnd/>
            <a:tailEnd/>
          </a:ln>
          <a:effectLst/>
        </p:spPr>
        <p:txBody>
          <a:bodyPr wrap="none" anchor="ctr"/>
          <a:lstStyle/>
          <a:p>
            <a:pPr algn="ctr"/>
            <a:r>
              <a:rPr lang="en-GB" dirty="0" smtClean="0">
                <a:latin typeface="Verdana" pitchFamily="34" charset="0"/>
                <a:ea typeface="Verdana" pitchFamily="34" charset="0"/>
                <a:cs typeface="Verdana" pitchFamily="34" charset="0"/>
              </a:rPr>
              <a:t>situational factors</a:t>
            </a:r>
          </a:p>
        </p:txBody>
      </p:sp>
      <p:sp>
        <p:nvSpPr>
          <p:cNvPr id="7" name="Oval 6"/>
          <p:cNvSpPr>
            <a:spLocks noChangeArrowheads="1"/>
          </p:cNvSpPr>
          <p:nvPr/>
        </p:nvSpPr>
        <p:spPr bwMode="auto">
          <a:xfrm>
            <a:off x="971550" y="3429000"/>
            <a:ext cx="2879725" cy="1439863"/>
          </a:xfrm>
          <a:prstGeom prst="ellipse">
            <a:avLst/>
          </a:prstGeom>
          <a:solidFill>
            <a:srgbClr val="FFFF00"/>
          </a:solidFill>
          <a:ln w="19050">
            <a:solidFill>
              <a:srgbClr val="000000"/>
            </a:solidFill>
            <a:round/>
            <a:headEnd/>
            <a:tailEnd/>
          </a:ln>
          <a:effectLst/>
        </p:spPr>
        <p:txBody>
          <a:bodyPr wrap="none" anchor="ctr"/>
          <a:lstStyle/>
          <a:p>
            <a:pPr algn="ctr"/>
            <a:r>
              <a:rPr lang="en-GB" dirty="0" smtClean="0">
                <a:latin typeface="Verdana" pitchFamily="34" charset="0"/>
                <a:ea typeface="Verdana" pitchFamily="34" charset="0"/>
                <a:cs typeface="Verdana" pitchFamily="34" charset="0"/>
              </a:rPr>
              <a:t>teaching/learning</a:t>
            </a:r>
          </a:p>
          <a:p>
            <a:pPr algn="ctr"/>
            <a:r>
              <a:rPr lang="en-GB" dirty="0" smtClean="0">
                <a:latin typeface="Verdana" pitchFamily="34" charset="0"/>
                <a:ea typeface="Verdana" pitchFamily="34" charset="0"/>
                <a:cs typeface="Verdana" pitchFamily="34" charset="0"/>
              </a:rPr>
              <a:t>activities</a:t>
            </a:r>
          </a:p>
        </p:txBody>
      </p:sp>
      <p:sp>
        <p:nvSpPr>
          <p:cNvPr id="8" name="Oval 7"/>
          <p:cNvSpPr>
            <a:spLocks noChangeArrowheads="1"/>
          </p:cNvSpPr>
          <p:nvPr/>
        </p:nvSpPr>
        <p:spPr bwMode="auto">
          <a:xfrm>
            <a:off x="5292725" y="3429000"/>
            <a:ext cx="2879725" cy="1439863"/>
          </a:xfrm>
          <a:prstGeom prst="ellipse">
            <a:avLst/>
          </a:prstGeom>
          <a:solidFill>
            <a:srgbClr val="FFFF00"/>
          </a:solidFill>
          <a:ln w="19050">
            <a:solidFill>
              <a:srgbClr val="000000"/>
            </a:solidFill>
            <a:round/>
            <a:headEnd/>
            <a:tailEnd/>
          </a:ln>
          <a:effectLst/>
        </p:spPr>
        <p:txBody>
          <a:bodyPr wrap="none" anchor="ctr"/>
          <a:lstStyle/>
          <a:p>
            <a:pPr algn="ctr"/>
            <a:r>
              <a:rPr lang="en-GB" dirty="0" smtClean="0">
                <a:latin typeface="Verdana" pitchFamily="34" charset="0"/>
                <a:ea typeface="Verdana" pitchFamily="34" charset="0"/>
                <a:cs typeface="Verdana" pitchFamily="34" charset="0"/>
              </a:rPr>
              <a:t>assessment</a:t>
            </a:r>
          </a:p>
        </p:txBody>
      </p:sp>
      <p:sp>
        <p:nvSpPr>
          <p:cNvPr id="9" name="Line 11"/>
          <p:cNvSpPr>
            <a:spLocks noChangeShapeType="1"/>
          </p:cNvSpPr>
          <p:nvPr/>
        </p:nvSpPr>
        <p:spPr bwMode="auto">
          <a:xfrm>
            <a:off x="3851275" y="4176713"/>
            <a:ext cx="1441450" cy="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0" name="Line 12"/>
          <p:cNvSpPr>
            <a:spLocks noChangeShapeType="1"/>
          </p:cNvSpPr>
          <p:nvPr/>
        </p:nvSpPr>
        <p:spPr bwMode="auto">
          <a:xfrm flipV="1">
            <a:off x="2771775" y="2565400"/>
            <a:ext cx="863600" cy="863600"/>
          </a:xfrm>
          <a:prstGeom prst="line">
            <a:avLst/>
          </a:prstGeom>
          <a:noFill/>
          <a:ln w="28575">
            <a:solidFill>
              <a:schemeClr val="folHlink"/>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1" name="Line 13"/>
          <p:cNvSpPr>
            <a:spLocks noChangeShapeType="1"/>
          </p:cNvSpPr>
          <p:nvPr/>
        </p:nvSpPr>
        <p:spPr bwMode="auto">
          <a:xfrm flipH="1" flipV="1">
            <a:off x="5364163" y="2565400"/>
            <a:ext cx="720725" cy="935038"/>
          </a:xfrm>
          <a:prstGeom prst="line">
            <a:avLst/>
          </a:prstGeom>
          <a:noFill/>
          <a:ln w="2857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2" name="Line 47"/>
          <p:cNvSpPr>
            <a:spLocks noChangeShapeType="1"/>
          </p:cNvSpPr>
          <p:nvPr/>
        </p:nvSpPr>
        <p:spPr bwMode="auto">
          <a:xfrm flipV="1">
            <a:off x="2411413" y="5014913"/>
            <a:ext cx="0" cy="4318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3" name="Line 48"/>
          <p:cNvSpPr>
            <a:spLocks noChangeShapeType="1"/>
          </p:cNvSpPr>
          <p:nvPr/>
        </p:nvSpPr>
        <p:spPr bwMode="auto">
          <a:xfrm flipV="1">
            <a:off x="4572000" y="5003801"/>
            <a:ext cx="0" cy="431800"/>
          </a:xfrm>
          <a:prstGeom prst="line">
            <a:avLst/>
          </a:prstGeom>
          <a:noFill/>
          <a:ln w="57150" cmpd="thinThick">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4" name="Line 49"/>
          <p:cNvSpPr>
            <a:spLocks noChangeShapeType="1"/>
          </p:cNvSpPr>
          <p:nvPr/>
        </p:nvSpPr>
        <p:spPr bwMode="auto">
          <a:xfrm flipV="1">
            <a:off x="6721475" y="5014913"/>
            <a:ext cx="0" cy="431800"/>
          </a:xfrm>
          <a:prstGeom prst="line">
            <a:avLst/>
          </a:prstGeom>
          <a:noFill/>
          <a:ln w="57150">
            <a:solidFill>
              <a:schemeClr val="folHlink"/>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dirty="0"/>
          </a:p>
        </p:txBody>
      </p:sp>
      <p:sp>
        <p:nvSpPr>
          <p:cNvPr id="15" name="Oval 8"/>
          <p:cNvSpPr>
            <a:spLocks noChangeArrowheads="1"/>
          </p:cNvSpPr>
          <p:nvPr/>
        </p:nvSpPr>
        <p:spPr bwMode="auto">
          <a:xfrm>
            <a:off x="3132138" y="1483494"/>
            <a:ext cx="2879725" cy="1441450"/>
          </a:xfrm>
          <a:prstGeom prst="ellipse">
            <a:avLst/>
          </a:prstGeom>
          <a:solidFill>
            <a:srgbClr val="FFFF00"/>
          </a:solidFill>
          <a:ln w="19050">
            <a:solidFill>
              <a:srgbClr val="000000"/>
            </a:solidFill>
            <a:round/>
            <a:headEnd/>
            <a:tailEnd/>
          </a:ln>
          <a:effectLst/>
        </p:spPr>
        <p:txBody>
          <a:bodyPr wrap="none" anchor="ctr"/>
          <a:lstStyle/>
          <a:p>
            <a:pPr algn="ctr"/>
            <a:r>
              <a:rPr lang="en-GB" dirty="0" smtClean="0">
                <a:latin typeface="Verdana" pitchFamily="34" charset="0"/>
                <a:ea typeface="Verdana" pitchFamily="34" charset="0"/>
                <a:cs typeface="Verdana" pitchFamily="34" charset="0"/>
              </a:rPr>
              <a:t>Learning</a:t>
            </a:r>
            <a:r>
              <a:rPr lang="en-GB" dirty="0">
                <a:latin typeface="Verdana" pitchFamily="34" charset="0"/>
                <a:ea typeface="Verdana" pitchFamily="34" charset="0"/>
                <a:cs typeface="Verdana" pitchFamily="34" charset="0"/>
              </a:rPr>
              <a:t> </a:t>
            </a:r>
            <a:r>
              <a:rPr lang="en-GB" dirty="0" smtClean="0">
                <a:latin typeface="Verdana" pitchFamily="34" charset="0"/>
                <a:ea typeface="Verdana" pitchFamily="34" charset="0"/>
                <a:cs typeface="Verdana" pitchFamily="34" charset="0"/>
              </a:rPr>
              <a:t>outcomes</a:t>
            </a:r>
          </a:p>
          <a:p>
            <a:pPr algn="ctr"/>
            <a:endParaRPr lang="en-GB" dirty="0">
              <a:latin typeface="Verdana" pitchFamily="34" charset="0"/>
              <a:ea typeface="Verdana" pitchFamily="34" charset="0"/>
              <a:cs typeface="Verdana" pitchFamily="34" charset="0"/>
            </a:endParaRPr>
          </a:p>
          <a:p>
            <a:pPr algn="ctr"/>
            <a:endParaRPr lang="en-GB" dirty="0">
              <a:latin typeface="Verdana" pitchFamily="34" charset="0"/>
              <a:ea typeface="Verdana" pitchFamily="34" charset="0"/>
              <a:cs typeface="Verdana" pitchFamily="34" charset="0"/>
            </a:endParaRPr>
          </a:p>
        </p:txBody>
      </p:sp>
      <p:sp>
        <p:nvSpPr>
          <p:cNvPr id="16" name="Oval 15"/>
          <p:cNvSpPr/>
          <p:nvPr/>
        </p:nvSpPr>
        <p:spPr>
          <a:xfrm>
            <a:off x="542666" y="1056663"/>
            <a:ext cx="7802356" cy="228783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marL="342900" indent="-342900">
              <a:buFont typeface="Arial" panose="020B0604020202020204" pitchFamily="34" charset="0"/>
              <a:buChar char="•"/>
            </a:pPr>
            <a:r>
              <a:rPr lang="en-GB" sz="1400" dirty="0" smtClean="0">
                <a:solidFill>
                  <a:schemeClr val="tx1"/>
                </a:solidFill>
              </a:rPr>
              <a:t>Show different tools to make a scientific 7 minute presentation interesting for an audience</a:t>
            </a:r>
          </a:p>
          <a:p>
            <a:pPr marL="342900" indent="-342900">
              <a:buFont typeface="Arial" panose="020B0604020202020204" pitchFamily="34" charset="0"/>
              <a:buChar char="•"/>
            </a:pPr>
            <a:r>
              <a:rPr lang="en-GB" sz="1400" dirty="0" smtClean="0">
                <a:solidFill>
                  <a:schemeClr val="tx1"/>
                </a:solidFill>
              </a:rPr>
              <a:t>Interact with the audience</a:t>
            </a:r>
          </a:p>
          <a:p>
            <a:pPr marL="342900" indent="-342900">
              <a:buFont typeface="Arial" panose="020B0604020202020204" pitchFamily="34" charset="0"/>
              <a:buChar char="•"/>
            </a:pPr>
            <a:r>
              <a:rPr lang="en-GB" sz="1400" dirty="0" smtClean="0">
                <a:solidFill>
                  <a:schemeClr val="tx1"/>
                </a:solidFill>
              </a:rPr>
              <a:t>Give a well-structured presentation</a:t>
            </a:r>
          </a:p>
          <a:p>
            <a:pPr marL="342900" indent="-342900">
              <a:buFont typeface="Arial" panose="020B0604020202020204" pitchFamily="34" charset="0"/>
              <a:buChar char="•"/>
            </a:pPr>
            <a:r>
              <a:rPr lang="en-GB" sz="1400" dirty="0" smtClean="0">
                <a:solidFill>
                  <a:schemeClr val="tx1"/>
                </a:solidFill>
              </a:rPr>
              <a:t>Use visual aids that support a presentation</a:t>
            </a:r>
          </a:p>
          <a:p>
            <a:pPr marL="342900" indent="-342900">
              <a:buFont typeface="Arial" panose="020B0604020202020204" pitchFamily="34" charset="0"/>
              <a:buChar char="•"/>
            </a:pPr>
            <a:r>
              <a:rPr lang="en-GB" sz="1400" dirty="0" smtClean="0">
                <a:solidFill>
                  <a:schemeClr val="tx1"/>
                </a:solidFill>
              </a:rPr>
              <a:t>Show responsibility for his/her own learning process</a:t>
            </a:r>
          </a:p>
          <a:p>
            <a:pPr marL="342900" indent="-342900">
              <a:buFont typeface="Arial" panose="020B0604020202020204" pitchFamily="34" charset="0"/>
              <a:buChar char="•"/>
            </a:pPr>
            <a:r>
              <a:rPr lang="en-GB" sz="1400" dirty="0" smtClean="0">
                <a:solidFill>
                  <a:schemeClr val="tx1"/>
                </a:solidFill>
              </a:rPr>
              <a:t>Contribute to the learning process of other students</a:t>
            </a:r>
          </a:p>
        </p:txBody>
      </p:sp>
      <p:sp>
        <p:nvSpPr>
          <p:cNvPr id="17" name="Oval 16"/>
          <p:cNvSpPr/>
          <p:nvPr/>
        </p:nvSpPr>
        <p:spPr>
          <a:xfrm>
            <a:off x="22154" y="3268861"/>
            <a:ext cx="4778518" cy="2287835"/>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marL="342900" indent="-342900">
              <a:buFont typeface="Arial" panose="020B0604020202020204" pitchFamily="34" charset="0"/>
              <a:buChar char="•"/>
            </a:pPr>
            <a:r>
              <a:rPr lang="en-GB" sz="1400" dirty="0" smtClean="0">
                <a:solidFill>
                  <a:schemeClr val="tx1"/>
                </a:solidFill>
              </a:rPr>
              <a:t>Interactive lecture on presentation theory</a:t>
            </a:r>
          </a:p>
          <a:p>
            <a:pPr marL="342900" indent="-342900">
              <a:buFont typeface="Arial" panose="020B0604020202020204" pitchFamily="34" charset="0"/>
              <a:buChar char="•"/>
            </a:pPr>
            <a:r>
              <a:rPr lang="en-GB" sz="1400" dirty="0" smtClean="0">
                <a:solidFill>
                  <a:schemeClr val="tx1"/>
                </a:solidFill>
              </a:rPr>
              <a:t>Group work</a:t>
            </a:r>
          </a:p>
          <a:p>
            <a:pPr marL="342900" indent="-342900">
              <a:buFont typeface="Arial" panose="020B0604020202020204" pitchFamily="34" charset="0"/>
              <a:buChar char="•"/>
            </a:pPr>
            <a:r>
              <a:rPr lang="en-GB" sz="1400" dirty="0" smtClean="0">
                <a:solidFill>
                  <a:schemeClr val="tx1"/>
                </a:solidFill>
              </a:rPr>
              <a:t>Presentation in groups</a:t>
            </a:r>
          </a:p>
          <a:p>
            <a:pPr marL="342900" indent="-342900">
              <a:buFont typeface="Arial" panose="020B0604020202020204" pitchFamily="34" charset="0"/>
              <a:buChar char="•"/>
            </a:pPr>
            <a:r>
              <a:rPr lang="en-GB" sz="1400" dirty="0" smtClean="0">
                <a:solidFill>
                  <a:schemeClr val="tx1"/>
                </a:solidFill>
              </a:rPr>
              <a:t>Reflection on own learning process</a:t>
            </a:r>
          </a:p>
          <a:p>
            <a:pPr marL="342900" indent="-342900">
              <a:buFont typeface="Arial" panose="020B0604020202020204" pitchFamily="34" charset="0"/>
              <a:buChar char="•"/>
            </a:pPr>
            <a:r>
              <a:rPr lang="en-GB" sz="1400" dirty="0" smtClean="0">
                <a:solidFill>
                  <a:schemeClr val="tx1"/>
                </a:solidFill>
              </a:rPr>
              <a:t>Giving and receiving feedback</a:t>
            </a:r>
          </a:p>
        </p:txBody>
      </p:sp>
      <p:sp>
        <p:nvSpPr>
          <p:cNvPr id="18" name="Oval 17"/>
          <p:cNvSpPr/>
          <p:nvPr/>
        </p:nvSpPr>
        <p:spPr>
          <a:xfrm>
            <a:off x="5194075" y="3335750"/>
            <a:ext cx="3158836" cy="1681926"/>
          </a:xfrm>
          <a:prstGeom prst="ellipse">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endParaRPr lang="en-GB" sz="1400" dirty="0">
              <a:solidFill>
                <a:schemeClr val="tx1"/>
              </a:solidFill>
            </a:endParaRPr>
          </a:p>
          <a:p>
            <a:pPr marL="342900" indent="-342900">
              <a:buFont typeface="Arial" panose="020B0604020202020204" pitchFamily="34" charset="0"/>
              <a:buChar char="•"/>
            </a:pPr>
            <a:r>
              <a:rPr lang="en-GB" sz="1400" dirty="0" smtClean="0">
                <a:solidFill>
                  <a:schemeClr val="tx1"/>
                </a:solidFill>
              </a:rPr>
              <a:t>Presentation</a:t>
            </a:r>
          </a:p>
          <a:p>
            <a:pPr marL="342900" indent="-342900">
              <a:buFont typeface="Arial" panose="020B0604020202020204" pitchFamily="34" charset="0"/>
              <a:buChar char="•"/>
            </a:pPr>
            <a:r>
              <a:rPr lang="en-GB" sz="1400" dirty="0" smtClean="0">
                <a:solidFill>
                  <a:schemeClr val="tx1"/>
                </a:solidFill>
              </a:rPr>
              <a:t>Reflection paper</a:t>
            </a:r>
          </a:p>
          <a:p>
            <a:pPr marL="342900" indent="-342900">
              <a:buFont typeface="Arial" panose="020B0604020202020204" pitchFamily="34" charset="0"/>
              <a:buChar char="•"/>
            </a:pPr>
            <a:endParaRPr lang="en-GB" sz="1400" dirty="0">
              <a:solidFill>
                <a:schemeClr val="tx1"/>
              </a:solidFill>
            </a:endParaRPr>
          </a:p>
          <a:p>
            <a:pPr marL="342900" indent="-342900">
              <a:buFont typeface="Arial" panose="020B0604020202020204" pitchFamily="34" charset="0"/>
              <a:buChar char="•"/>
            </a:pPr>
            <a:endParaRPr lang="en-GB" sz="1400" dirty="0" smtClean="0">
              <a:solidFill>
                <a:schemeClr val="tx1"/>
              </a:solidFill>
            </a:endParaRPr>
          </a:p>
        </p:txBody>
      </p:sp>
      <p:sp>
        <p:nvSpPr>
          <p:cNvPr id="20" name="Rectangle 19"/>
          <p:cNvSpPr/>
          <p:nvPr/>
        </p:nvSpPr>
        <p:spPr>
          <a:xfrm>
            <a:off x="1056907" y="5703888"/>
            <a:ext cx="7056168" cy="426646"/>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rgbClr val="005172"/>
                </a:solidFill>
                <a:latin typeface="Verdana" pitchFamily="34" charset="0"/>
                <a:ea typeface="Verdana" pitchFamily="34" charset="0"/>
                <a:cs typeface="Verdana" pitchFamily="34" charset="0"/>
              </a:rPr>
              <a:t>30 </a:t>
            </a:r>
            <a:r>
              <a:rPr lang="en-GB" sz="2000" dirty="0">
                <a:solidFill>
                  <a:srgbClr val="005172"/>
                </a:solidFill>
                <a:latin typeface="Verdana" pitchFamily="34" charset="0"/>
                <a:ea typeface="Verdana" pitchFamily="34" charset="0"/>
                <a:cs typeface="Verdana" pitchFamily="34" charset="0"/>
              </a:rPr>
              <a:t>students, room with moveable furniture</a:t>
            </a:r>
          </a:p>
        </p:txBody>
      </p:sp>
    </p:spTree>
    <p:extLst>
      <p:ext uri="{BB962C8B-B14F-4D97-AF65-F5344CB8AC3E}">
        <p14:creationId xmlns:p14="http://schemas.microsoft.com/office/powerpoint/2010/main" val="4549639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20"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80756" y="229201"/>
            <a:ext cx="8442796" cy="791650"/>
          </a:xfrm>
        </p:spPr>
        <p:txBody>
          <a:bodyPr/>
          <a:lstStyle/>
          <a:p>
            <a:r>
              <a:rPr lang="en-GB" dirty="0" smtClean="0">
                <a:solidFill>
                  <a:schemeClr val="tx1"/>
                </a:solidFill>
              </a:rPr>
              <a:t>Course design</a:t>
            </a:r>
          </a:p>
        </p:txBody>
      </p:sp>
      <p:sp>
        <p:nvSpPr>
          <p:cNvPr id="31750" name="AutoShape 31"/>
          <p:cNvSpPr>
            <a:spLocks noChangeAspect="1" noChangeArrowheads="1"/>
          </p:cNvSpPr>
          <p:nvPr/>
        </p:nvSpPr>
        <p:spPr bwMode="auto">
          <a:xfrm>
            <a:off x="684213" y="1129467"/>
            <a:ext cx="7416800" cy="430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dirty="0"/>
          </a:p>
        </p:txBody>
      </p:sp>
      <p:sp>
        <p:nvSpPr>
          <p:cNvPr id="31751" name="Rectangle 32"/>
          <p:cNvSpPr>
            <a:spLocks noChangeArrowheads="1"/>
          </p:cNvSpPr>
          <p:nvPr/>
        </p:nvSpPr>
        <p:spPr bwMode="auto">
          <a:xfrm>
            <a:off x="409575" y="1693746"/>
            <a:ext cx="1584082" cy="1357321"/>
          </a:xfrm>
          <a:prstGeom prst="rect">
            <a:avLst/>
          </a:prstGeom>
          <a:solidFill>
            <a:schemeClr val="accent5">
              <a:lumMod val="60000"/>
              <a:lumOff val="40000"/>
            </a:schemeClr>
          </a:solidFill>
          <a:ln w="9525">
            <a:solidFill>
              <a:schemeClr val="accent1"/>
            </a:solidFill>
            <a:miter lim="800000"/>
            <a:headEnd/>
            <a:tailEnd/>
          </a:ln>
        </p:spPr>
        <p:txBody>
          <a:bodyPr wrap="none" anchor="ctr"/>
          <a:lstStyle/>
          <a:p>
            <a:endParaRPr lang="en-GB" dirty="0"/>
          </a:p>
        </p:txBody>
      </p:sp>
      <p:sp>
        <p:nvSpPr>
          <p:cNvPr id="31752" name="Rectangle 33"/>
          <p:cNvSpPr>
            <a:spLocks noChangeArrowheads="1"/>
          </p:cNvSpPr>
          <p:nvPr/>
        </p:nvSpPr>
        <p:spPr bwMode="auto">
          <a:xfrm>
            <a:off x="409575" y="4149125"/>
            <a:ext cx="1757998" cy="1507990"/>
          </a:xfrm>
          <a:prstGeom prst="rect">
            <a:avLst/>
          </a:prstGeom>
          <a:solidFill>
            <a:schemeClr val="accent5">
              <a:lumMod val="60000"/>
              <a:lumOff val="40000"/>
            </a:schemeClr>
          </a:solidFill>
          <a:ln w="9525">
            <a:solidFill>
              <a:schemeClr val="accent1"/>
            </a:solidFill>
            <a:miter lim="800000"/>
            <a:headEnd/>
            <a:tailEnd/>
          </a:ln>
        </p:spPr>
        <p:txBody>
          <a:bodyPr wrap="none" anchor="ctr"/>
          <a:lstStyle/>
          <a:p>
            <a:endParaRPr lang="en-GB" dirty="0"/>
          </a:p>
        </p:txBody>
      </p:sp>
      <p:sp>
        <p:nvSpPr>
          <p:cNvPr id="31763" name="Text Box 44"/>
          <p:cNvSpPr txBox="1">
            <a:spLocks noChangeArrowheads="1"/>
          </p:cNvSpPr>
          <p:nvPr/>
        </p:nvSpPr>
        <p:spPr bwMode="auto">
          <a:xfrm>
            <a:off x="409575" y="1857375"/>
            <a:ext cx="1475671" cy="1193691"/>
          </a:xfrm>
          <a:prstGeom prst="rect">
            <a:avLst/>
          </a:prstGeom>
          <a:solidFill>
            <a:schemeClr val="accent5">
              <a:lumMod val="60000"/>
              <a:lumOff val="40000"/>
            </a:schemeClr>
          </a:solidFill>
          <a:ln>
            <a:noFill/>
          </a:ln>
          <a:extLst/>
        </p:spPr>
        <p:txBody>
          <a:bodyPr lIns="37227" tIns="18614" rIns="37227" bIns="18614"/>
          <a:lstStyle>
            <a:lvl1pPr>
              <a:defRPr sz="2400">
                <a:solidFill>
                  <a:schemeClr val="tx1"/>
                </a:solidFill>
                <a:latin typeface="Arial Unicode MS" pitchFamily="34" charset="-128"/>
              </a:defRPr>
            </a:lvl1pPr>
            <a:lvl2pPr marL="742950" indent="-285750">
              <a:defRPr sz="2400">
                <a:solidFill>
                  <a:schemeClr val="tx1"/>
                </a:solidFill>
                <a:latin typeface="Arial Unicode MS" pitchFamily="34" charset="-128"/>
              </a:defRPr>
            </a:lvl2pPr>
            <a:lvl3pPr marL="1143000" indent="-228600">
              <a:defRPr sz="2400">
                <a:solidFill>
                  <a:schemeClr val="tx1"/>
                </a:solidFill>
                <a:latin typeface="Arial Unicode MS" pitchFamily="34" charset="-128"/>
              </a:defRPr>
            </a:lvl3pPr>
            <a:lvl4pPr marL="1600200" indent="-228600">
              <a:defRPr sz="2400">
                <a:solidFill>
                  <a:schemeClr val="tx1"/>
                </a:solidFill>
                <a:latin typeface="Arial Unicode MS" pitchFamily="34" charset="-128"/>
              </a:defRPr>
            </a:lvl4pPr>
            <a:lvl5pPr marL="2057400" indent="-228600">
              <a:defRPr sz="2400">
                <a:solidFill>
                  <a:schemeClr val="tx1"/>
                </a:solidFill>
                <a:latin typeface="Arial Unicode MS" pitchFamily="34" charset="-128"/>
              </a:defRPr>
            </a:lvl5pPr>
            <a:lvl6pPr marL="2514600" indent="-228600" algn="ctr" eaLnBrk="0" fontAlgn="base" hangingPunct="0">
              <a:spcBef>
                <a:spcPct val="50000"/>
              </a:spcBef>
              <a:spcAft>
                <a:spcPct val="0"/>
              </a:spcAft>
              <a:defRPr sz="2400">
                <a:solidFill>
                  <a:schemeClr val="tx1"/>
                </a:solidFill>
                <a:latin typeface="Arial Unicode MS" pitchFamily="34" charset="-128"/>
              </a:defRPr>
            </a:lvl6pPr>
            <a:lvl7pPr marL="2971800" indent="-228600" algn="ctr" eaLnBrk="0" fontAlgn="base" hangingPunct="0">
              <a:spcBef>
                <a:spcPct val="50000"/>
              </a:spcBef>
              <a:spcAft>
                <a:spcPct val="0"/>
              </a:spcAft>
              <a:defRPr sz="2400">
                <a:solidFill>
                  <a:schemeClr val="tx1"/>
                </a:solidFill>
                <a:latin typeface="Arial Unicode MS" pitchFamily="34" charset="-128"/>
              </a:defRPr>
            </a:lvl7pPr>
            <a:lvl8pPr marL="3429000" indent="-228600" algn="ctr" eaLnBrk="0" fontAlgn="base" hangingPunct="0">
              <a:spcBef>
                <a:spcPct val="50000"/>
              </a:spcBef>
              <a:spcAft>
                <a:spcPct val="0"/>
              </a:spcAft>
              <a:defRPr sz="2400">
                <a:solidFill>
                  <a:schemeClr val="tx1"/>
                </a:solidFill>
                <a:latin typeface="Arial Unicode MS" pitchFamily="34" charset="-128"/>
              </a:defRPr>
            </a:lvl8pPr>
            <a:lvl9pPr marL="3886200" indent="-228600" algn="ctr" eaLnBrk="0" fontAlgn="base" hangingPunct="0">
              <a:spcBef>
                <a:spcPct val="50000"/>
              </a:spcBef>
              <a:spcAft>
                <a:spcPct val="0"/>
              </a:spcAft>
              <a:defRPr sz="2400">
                <a:solidFill>
                  <a:schemeClr val="tx1"/>
                </a:solidFill>
                <a:latin typeface="Arial Unicode MS" pitchFamily="34" charset="-128"/>
              </a:defRPr>
            </a:lvl9pPr>
          </a:lstStyle>
          <a:p>
            <a:pPr algn="ctr"/>
            <a:endParaRPr lang="en-GB" sz="1400" b="1" dirty="0" smtClean="0">
              <a:solidFill>
                <a:schemeClr val="bg1"/>
              </a:solidFill>
              <a:latin typeface="News Gothic" pitchFamily="34" charset="0"/>
            </a:endParaRPr>
          </a:p>
          <a:p>
            <a:pPr algn="ctr"/>
            <a:r>
              <a:rPr lang="en-GB" sz="1400" b="1" dirty="0" smtClean="0">
                <a:solidFill>
                  <a:schemeClr val="bg1"/>
                </a:solidFill>
                <a:latin typeface="News Gothic" pitchFamily="34" charset="0"/>
              </a:rPr>
              <a:t>Student characteristics </a:t>
            </a:r>
            <a:endParaRPr lang="en-GB" sz="1400" b="1" dirty="0">
              <a:solidFill>
                <a:schemeClr val="bg1"/>
              </a:solidFill>
              <a:latin typeface="News Gothic" pitchFamily="34" charset="0"/>
            </a:endParaRPr>
          </a:p>
        </p:txBody>
      </p:sp>
      <p:sp>
        <p:nvSpPr>
          <p:cNvPr id="31764" name="Text Box 45"/>
          <p:cNvSpPr txBox="1">
            <a:spLocks noChangeArrowheads="1"/>
          </p:cNvSpPr>
          <p:nvPr/>
        </p:nvSpPr>
        <p:spPr bwMode="auto">
          <a:xfrm>
            <a:off x="443375" y="4433885"/>
            <a:ext cx="1686272" cy="899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37227" tIns="18614" rIns="37227" bIns="18614">
            <a:spAutoFit/>
          </a:bodyPr>
          <a:lstStyle>
            <a:lvl1pPr>
              <a:defRPr sz="2400">
                <a:solidFill>
                  <a:schemeClr val="tx1"/>
                </a:solidFill>
                <a:latin typeface="Arial Unicode MS" pitchFamily="34" charset="-128"/>
              </a:defRPr>
            </a:lvl1pPr>
            <a:lvl2pPr marL="742950" indent="-285750">
              <a:defRPr sz="2400">
                <a:solidFill>
                  <a:schemeClr val="tx1"/>
                </a:solidFill>
                <a:latin typeface="Arial Unicode MS" pitchFamily="34" charset="-128"/>
              </a:defRPr>
            </a:lvl2pPr>
            <a:lvl3pPr marL="1143000" indent="-228600">
              <a:defRPr sz="2400">
                <a:solidFill>
                  <a:schemeClr val="tx1"/>
                </a:solidFill>
                <a:latin typeface="Arial Unicode MS" pitchFamily="34" charset="-128"/>
              </a:defRPr>
            </a:lvl3pPr>
            <a:lvl4pPr marL="1600200" indent="-228600">
              <a:defRPr sz="2400">
                <a:solidFill>
                  <a:schemeClr val="tx1"/>
                </a:solidFill>
                <a:latin typeface="Arial Unicode MS" pitchFamily="34" charset="-128"/>
              </a:defRPr>
            </a:lvl4pPr>
            <a:lvl5pPr marL="2057400" indent="-228600">
              <a:defRPr sz="2400">
                <a:solidFill>
                  <a:schemeClr val="tx1"/>
                </a:solidFill>
                <a:latin typeface="Arial Unicode MS" pitchFamily="34" charset="-128"/>
              </a:defRPr>
            </a:lvl5pPr>
            <a:lvl6pPr marL="2514600" indent="-228600" algn="ctr" eaLnBrk="0" fontAlgn="base" hangingPunct="0">
              <a:spcBef>
                <a:spcPct val="50000"/>
              </a:spcBef>
              <a:spcAft>
                <a:spcPct val="0"/>
              </a:spcAft>
              <a:defRPr sz="2400">
                <a:solidFill>
                  <a:schemeClr val="tx1"/>
                </a:solidFill>
                <a:latin typeface="Arial Unicode MS" pitchFamily="34" charset="-128"/>
              </a:defRPr>
            </a:lvl6pPr>
            <a:lvl7pPr marL="2971800" indent="-228600" algn="ctr" eaLnBrk="0" fontAlgn="base" hangingPunct="0">
              <a:spcBef>
                <a:spcPct val="50000"/>
              </a:spcBef>
              <a:spcAft>
                <a:spcPct val="0"/>
              </a:spcAft>
              <a:defRPr sz="2400">
                <a:solidFill>
                  <a:schemeClr val="tx1"/>
                </a:solidFill>
                <a:latin typeface="Arial Unicode MS" pitchFamily="34" charset="-128"/>
              </a:defRPr>
            </a:lvl7pPr>
            <a:lvl8pPr marL="3429000" indent="-228600" algn="ctr" eaLnBrk="0" fontAlgn="base" hangingPunct="0">
              <a:spcBef>
                <a:spcPct val="50000"/>
              </a:spcBef>
              <a:spcAft>
                <a:spcPct val="0"/>
              </a:spcAft>
              <a:defRPr sz="2400">
                <a:solidFill>
                  <a:schemeClr val="tx1"/>
                </a:solidFill>
                <a:latin typeface="Arial Unicode MS" pitchFamily="34" charset="-128"/>
              </a:defRPr>
            </a:lvl8pPr>
            <a:lvl9pPr marL="3886200" indent="-228600" algn="ctr" eaLnBrk="0" fontAlgn="base" hangingPunct="0">
              <a:spcBef>
                <a:spcPct val="50000"/>
              </a:spcBef>
              <a:spcAft>
                <a:spcPct val="0"/>
              </a:spcAft>
              <a:defRPr sz="2400">
                <a:solidFill>
                  <a:schemeClr val="tx1"/>
                </a:solidFill>
                <a:latin typeface="Arial Unicode MS" pitchFamily="34" charset="-128"/>
              </a:defRPr>
            </a:lvl9pPr>
          </a:lstStyle>
          <a:p>
            <a:pPr algn="ctr"/>
            <a:r>
              <a:rPr lang="en-GB" sz="1400" b="1" dirty="0" smtClean="0">
                <a:solidFill>
                  <a:schemeClr val="bg1"/>
                </a:solidFill>
                <a:latin typeface="News Gothic" pitchFamily="34" charset="0"/>
              </a:rPr>
              <a:t>Expertise /</a:t>
            </a:r>
          </a:p>
          <a:p>
            <a:pPr algn="ctr"/>
            <a:r>
              <a:rPr lang="en-GB" sz="1400" b="1" dirty="0" smtClean="0">
                <a:solidFill>
                  <a:schemeClr val="bg1"/>
                </a:solidFill>
                <a:latin typeface="News Gothic" pitchFamily="34" charset="0"/>
              </a:rPr>
              <a:t>competencies of the teacher</a:t>
            </a:r>
          </a:p>
          <a:p>
            <a:pPr algn="ctr"/>
            <a:endParaRPr lang="en-GB" sz="1400" b="1" dirty="0" smtClean="0">
              <a:solidFill>
                <a:schemeClr val="bg1"/>
              </a:solidFill>
              <a:latin typeface="News Gothic" pitchFamily="34" charset="0"/>
            </a:endParaRPr>
          </a:p>
        </p:txBody>
      </p:sp>
      <p:sp>
        <p:nvSpPr>
          <p:cNvPr id="31765" name="Text Box 46"/>
          <p:cNvSpPr txBox="1">
            <a:spLocks noChangeArrowheads="1"/>
          </p:cNvSpPr>
          <p:nvPr/>
        </p:nvSpPr>
        <p:spPr bwMode="auto">
          <a:xfrm>
            <a:off x="3226680" y="3270679"/>
            <a:ext cx="1765687" cy="591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227" tIns="18614" rIns="37227" bIns="18614">
            <a:spAutoFit/>
          </a:bodyPr>
          <a:lstStyle>
            <a:lvl1pPr>
              <a:defRPr sz="2400">
                <a:solidFill>
                  <a:schemeClr val="tx1"/>
                </a:solidFill>
                <a:latin typeface="Arial Unicode MS" pitchFamily="34" charset="-128"/>
              </a:defRPr>
            </a:lvl1pPr>
            <a:lvl2pPr marL="742950" indent="-285750">
              <a:defRPr sz="2400">
                <a:solidFill>
                  <a:schemeClr val="tx1"/>
                </a:solidFill>
                <a:latin typeface="Arial Unicode MS" pitchFamily="34" charset="-128"/>
              </a:defRPr>
            </a:lvl2pPr>
            <a:lvl3pPr marL="1143000" indent="-228600">
              <a:defRPr sz="2400">
                <a:solidFill>
                  <a:schemeClr val="tx1"/>
                </a:solidFill>
                <a:latin typeface="Arial Unicode MS" pitchFamily="34" charset="-128"/>
              </a:defRPr>
            </a:lvl3pPr>
            <a:lvl4pPr marL="1600200" indent="-228600">
              <a:defRPr sz="2400">
                <a:solidFill>
                  <a:schemeClr val="tx1"/>
                </a:solidFill>
                <a:latin typeface="Arial Unicode MS" pitchFamily="34" charset="-128"/>
              </a:defRPr>
            </a:lvl4pPr>
            <a:lvl5pPr marL="2057400" indent="-228600">
              <a:defRPr sz="2400">
                <a:solidFill>
                  <a:schemeClr val="tx1"/>
                </a:solidFill>
                <a:latin typeface="Arial Unicode MS" pitchFamily="34" charset="-128"/>
              </a:defRPr>
            </a:lvl5pPr>
            <a:lvl6pPr marL="2514600" indent="-228600" algn="ctr" eaLnBrk="0" fontAlgn="base" hangingPunct="0">
              <a:spcBef>
                <a:spcPct val="50000"/>
              </a:spcBef>
              <a:spcAft>
                <a:spcPct val="0"/>
              </a:spcAft>
              <a:defRPr sz="2400">
                <a:solidFill>
                  <a:schemeClr val="tx1"/>
                </a:solidFill>
                <a:latin typeface="Arial Unicode MS" pitchFamily="34" charset="-128"/>
              </a:defRPr>
            </a:lvl6pPr>
            <a:lvl7pPr marL="2971800" indent="-228600" algn="ctr" eaLnBrk="0" fontAlgn="base" hangingPunct="0">
              <a:spcBef>
                <a:spcPct val="50000"/>
              </a:spcBef>
              <a:spcAft>
                <a:spcPct val="0"/>
              </a:spcAft>
              <a:defRPr sz="2400">
                <a:solidFill>
                  <a:schemeClr val="tx1"/>
                </a:solidFill>
                <a:latin typeface="Arial Unicode MS" pitchFamily="34" charset="-128"/>
              </a:defRPr>
            </a:lvl7pPr>
            <a:lvl8pPr marL="3429000" indent="-228600" algn="ctr" eaLnBrk="0" fontAlgn="base" hangingPunct="0">
              <a:spcBef>
                <a:spcPct val="50000"/>
              </a:spcBef>
              <a:spcAft>
                <a:spcPct val="0"/>
              </a:spcAft>
              <a:defRPr sz="2400">
                <a:solidFill>
                  <a:schemeClr val="tx1"/>
                </a:solidFill>
                <a:latin typeface="Arial Unicode MS" pitchFamily="34" charset="-128"/>
              </a:defRPr>
            </a:lvl8pPr>
            <a:lvl9pPr marL="3886200" indent="-228600" algn="ctr" eaLnBrk="0" fontAlgn="base" hangingPunct="0">
              <a:spcBef>
                <a:spcPct val="50000"/>
              </a:spcBef>
              <a:spcAft>
                <a:spcPct val="0"/>
              </a:spcAft>
              <a:defRPr sz="2400">
                <a:solidFill>
                  <a:schemeClr val="tx1"/>
                </a:solidFill>
                <a:latin typeface="Arial Unicode MS" pitchFamily="34" charset="-128"/>
              </a:defRPr>
            </a:lvl9pPr>
          </a:lstStyle>
          <a:p>
            <a:pPr algn="ctr"/>
            <a:r>
              <a:rPr lang="en-GB" sz="1800" b="1" dirty="0" smtClean="0">
                <a:solidFill>
                  <a:schemeClr val="bg1"/>
                </a:solidFill>
                <a:latin typeface="News Gothic" pitchFamily="34" charset="0"/>
              </a:rPr>
              <a:t>Learning processes</a:t>
            </a:r>
            <a:endParaRPr lang="en-GB" sz="1800" dirty="0">
              <a:solidFill>
                <a:schemeClr val="bg1"/>
              </a:solidFill>
              <a:latin typeface="News Gothic" pitchFamily="34" charset="0"/>
            </a:endParaRPr>
          </a:p>
        </p:txBody>
      </p:sp>
      <p:sp>
        <p:nvSpPr>
          <p:cNvPr id="31766" name="Text Box 47"/>
          <p:cNvSpPr txBox="1">
            <a:spLocks noChangeArrowheads="1"/>
          </p:cNvSpPr>
          <p:nvPr/>
        </p:nvSpPr>
        <p:spPr bwMode="auto">
          <a:xfrm>
            <a:off x="1222923" y="4252830"/>
            <a:ext cx="75246" cy="406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7227" tIns="18614" rIns="37227" bIns="18614">
            <a:spAutoFit/>
          </a:bodyPr>
          <a:lstStyle>
            <a:lvl1pPr>
              <a:defRPr sz="2400">
                <a:solidFill>
                  <a:schemeClr val="tx1"/>
                </a:solidFill>
                <a:latin typeface="Arial Unicode MS" pitchFamily="34" charset="-128"/>
              </a:defRPr>
            </a:lvl1pPr>
            <a:lvl2pPr marL="742950" indent="-285750">
              <a:defRPr sz="2400">
                <a:solidFill>
                  <a:schemeClr val="tx1"/>
                </a:solidFill>
                <a:latin typeface="Arial Unicode MS" pitchFamily="34" charset="-128"/>
              </a:defRPr>
            </a:lvl2pPr>
            <a:lvl3pPr marL="1143000" indent="-228600">
              <a:defRPr sz="2400">
                <a:solidFill>
                  <a:schemeClr val="tx1"/>
                </a:solidFill>
                <a:latin typeface="Arial Unicode MS" pitchFamily="34" charset="-128"/>
              </a:defRPr>
            </a:lvl3pPr>
            <a:lvl4pPr marL="1600200" indent="-228600">
              <a:defRPr sz="2400">
                <a:solidFill>
                  <a:schemeClr val="tx1"/>
                </a:solidFill>
                <a:latin typeface="Arial Unicode MS" pitchFamily="34" charset="-128"/>
              </a:defRPr>
            </a:lvl4pPr>
            <a:lvl5pPr marL="2057400" indent="-228600">
              <a:defRPr sz="2400">
                <a:solidFill>
                  <a:schemeClr val="tx1"/>
                </a:solidFill>
                <a:latin typeface="Arial Unicode MS" pitchFamily="34" charset="-128"/>
              </a:defRPr>
            </a:lvl5pPr>
            <a:lvl6pPr marL="2514600" indent="-228600" algn="ctr" eaLnBrk="0" fontAlgn="base" hangingPunct="0">
              <a:spcBef>
                <a:spcPct val="50000"/>
              </a:spcBef>
              <a:spcAft>
                <a:spcPct val="0"/>
              </a:spcAft>
              <a:defRPr sz="2400">
                <a:solidFill>
                  <a:schemeClr val="tx1"/>
                </a:solidFill>
                <a:latin typeface="Arial Unicode MS" pitchFamily="34" charset="-128"/>
              </a:defRPr>
            </a:lvl6pPr>
            <a:lvl7pPr marL="2971800" indent="-228600" algn="ctr" eaLnBrk="0" fontAlgn="base" hangingPunct="0">
              <a:spcBef>
                <a:spcPct val="50000"/>
              </a:spcBef>
              <a:spcAft>
                <a:spcPct val="0"/>
              </a:spcAft>
              <a:defRPr sz="2400">
                <a:solidFill>
                  <a:schemeClr val="tx1"/>
                </a:solidFill>
                <a:latin typeface="Arial Unicode MS" pitchFamily="34" charset="-128"/>
              </a:defRPr>
            </a:lvl7pPr>
            <a:lvl8pPr marL="3429000" indent="-228600" algn="ctr" eaLnBrk="0" fontAlgn="base" hangingPunct="0">
              <a:spcBef>
                <a:spcPct val="50000"/>
              </a:spcBef>
              <a:spcAft>
                <a:spcPct val="0"/>
              </a:spcAft>
              <a:defRPr sz="2400">
                <a:solidFill>
                  <a:schemeClr val="tx1"/>
                </a:solidFill>
                <a:latin typeface="Arial Unicode MS" pitchFamily="34" charset="-128"/>
              </a:defRPr>
            </a:lvl8pPr>
            <a:lvl9pPr marL="3886200" indent="-228600" algn="ctr" eaLnBrk="0" fontAlgn="base" hangingPunct="0">
              <a:spcBef>
                <a:spcPct val="50000"/>
              </a:spcBef>
              <a:spcAft>
                <a:spcPct val="0"/>
              </a:spcAft>
              <a:defRPr sz="2400">
                <a:solidFill>
                  <a:schemeClr val="tx1"/>
                </a:solidFill>
                <a:latin typeface="Arial Unicode MS" pitchFamily="34" charset="-128"/>
              </a:defRPr>
            </a:lvl9pPr>
          </a:lstStyle>
          <a:p>
            <a:pPr algn="l"/>
            <a:endParaRPr lang="en-GB" dirty="0">
              <a:latin typeface="News Gothic" pitchFamily="34" charset="0"/>
            </a:endParaRPr>
          </a:p>
        </p:txBody>
      </p:sp>
      <p:sp>
        <p:nvSpPr>
          <p:cNvPr id="31767" name="Text Box 48"/>
          <p:cNvSpPr txBox="1">
            <a:spLocks noChangeArrowheads="1"/>
          </p:cNvSpPr>
          <p:nvPr/>
        </p:nvSpPr>
        <p:spPr bwMode="auto">
          <a:xfrm>
            <a:off x="5903443" y="3246493"/>
            <a:ext cx="1985444" cy="1127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7227" tIns="18614" rIns="37227" bIns="18614"/>
          <a:lstStyle>
            <a:lvl1pPr>
              <a:defRPr sz="2400">
                <a:solidFill>
                  <a:schemeClr val="tx1"/>
                </a:solidFill>
                <a:latin typeface="Arial Unicode MS" pitchFamily="34" charset="-128"/>
              </a:defRPr>
            </a:lvl1pPr>
            <a:lvl2pPr marL="742950" indent="-285750">
              <a:defRPr sz="2400">
                <a:solidFill>
                  <a:schemeClr val="tx1"/>
                </a:solidFill>
                <a:latin typeface="Arial Unicode MS" pitchFamily="34" charset="-128"/>
              </a:defRPr>
            </a:lvl2pPr>
            <a:lvl3pPr marL="1143000" indent="-228600">
              <a:defRPr sz="2400">
                <a:solidFill>
                  <a:schemeClr val="tx1"/>
                </a:solidFill>
                <a:latin typeface="Arial Unicode MS" pitchFamily="34" charset="-128"/>
              </a:defRPr>
            </a:lvl3pPr>
            <a:lvl4pPr marL="1600200" indent="-228600">
              <a:defRPr sz="2400">
                <a:solidFill>
                  <a:schemeClr val="tx1"/>
                </a:solidFill>
                <a:latin typeface="Arial Unicode MS" pitchFamily="34" charset="-128"/>
              </a:defRPr>
            </a:lvl4pPr>
            <a:lvl5pPr marL="2057400" indent="-228600">
              <a:defRPr sz="2400">
                <a:solidFill>
                  <a:schemeClr val="tx1"/>
                </a:solidFill>
                <a:latin typeface="Arial Unicode MS" pitchFamily="34" charset="-128"/>
              </a:defRPr>
            </a:lvl5pPr>
            <a:lvl6pPr marL="2514600" indent="-228600" algn="ctr" eaLnBrk="0" fontAlgn="base" hangingPunct="0">
              <a:spcBef>
                <a:spcPct val="50000"/>
              </a:spcBef>
              <a:spcAft>
                <a:spcPct val="0"/>
              </a:spcAft>
              <a:defRPr sz="2400">
                <a:solidFill>
                  <a:schemeClr val="tx1"/>
                </a:solidFill>
                <a:latin typeface="Arial Unicode MS" pitchFamily="34" charset="-128"/>
              </a:defRPr>
            </a:lvl6pPr>
            <a:lvl7pPr marL="2971800" indent="-228600" algn="ctr" eaLnBrk="0" fontAlgn="base" hangingPunct="0">
              <a:spcBef>
                <a:spcPct val="50000"/>
              </a:spcBef>
              <a:spcAft>
                <a:spcPct val="0"/>
              </a:spcAft>
              <a:defRPr sz="2400">
                <a:solidFill>
                  <a:schemeClr val="tx1"/>
                </a:solidFill>
                <a:latin typeface="Arial Unicode MS" pitchFamily="34" charset="-128"/>
              </a:defRPr>
            </a:lvl7pPr>
            <a:lvl8pPr marL="3429000" indent="-228600" algn="ctr" eaLnBrk="0" fontAlgn="base" hangingPunct="0">
              <a:spcBef>
                <a:spcPct val="50000"/>
              </a:spcBef>
              <a:spcAft>
                <a:spcPct val="0"/>
              </a:spcAft>
              <a:defRPr sz="2400">
                <a:solidFill>
                  <a:schemeClr val="tx1"/>
                </a:solidFill>
                <a:latin typeface="Arial Unicode MS" pitchFamily="34" charset="-128"/>
              </a:defRPr>
            </a:lvl8pPr>
            <a:lvl9pPr marL="3886200" indent="-228600" algn="ctr" eaLnBrk="0" fontAlgn="base" hangingPunct="0">
              <a:spcBef>
                <a:spcPct val="50000"/>
              </a:spcBef>
              <a:spcAft>
                <a:spcPct val="0"/>
              </a:spcAft>
              <a:defRPr sz="2400">
                <a:solidFill>
                  <a:schemeClr val="tx1"/>
                </a:solidFill>
                <a:latin typeface="Arial Unicode MS" pitchFamily="34" charset="-128"/>
              </a:defRPr>
            </a:lvl9pPr>
          </a:lstStyle>
          <a:p>
            <a:pPr algn="ctr"/>
            <a:r>
              <a:rPr lang="en-GB" sz="1800" b="1" dirty="0" smtClean="0">
                <a:solidFill>
                  <a:schemeClr val="bg1"/>
                </a:solidFill>
                <a:latin typeface="News Gothic" pitchFamily="34" charset="0"/>
              </a:rPr>
              <a:t>Learning outcomes</a:t>
            </a:r>
            <a:endParaRPr lang="en-GB" sz="1800" dirty="0">
              <a:solidFill>
                <a:schemeClr val="bg1"/>
              </a:solidFill>
              <a:latin typeface="News Gothic" pitchFamily="34" charset="0"/>
            </a:endParaRPr>
          </a:p>
        </p:txBody>
      </p:sp>
      <p:sp>
        <p:nvSpPr>
          <p:cNvPr id="31770" name="Line 51"/>
          <p:cNvSpPr>
            <a:spLocks noChangeShapeType="1"/>
          </p:cNvSpPr>
          <p:nvPr/>
        </p:nvSpPr>
        <p:spPr bwMode="auto">
          <a:xfrm>
            <a:off x="2234495" y="2273163"/>
            <a:ext cx="1215993" cy="473520"/>
          </a:xfrm>
          <a:prstGeom prst="line">
            <a:avLst/>
          </a:prstGeom>
          <a:noFill/>
          <a:ln w="50800">
            <a:solidFill>
              <a:schemeClr val="accent5">
                <a:lumMod val="40000"/>
                <a:lumOff val="60000"/>
              </a:schemeClr>
            </a:solidFill>
            <a:round/>
            <a:headEnd type="triangle"/>
            <a:tailEnd type="triangle" w="med" len="sm"/>
          </a:ln>
          <a:extLst>
            <a:ext uri="{909E8E84-426E-40DD-AFC4-6F175D3DCCD1}">
              <a14:hiddenFill xmlns:a14="http://schemas.microsoft.com/office/drawing/2010/main">
                <a:noFill/>
              </a14:hiddenFill>
            </a:ext>
          </a:extLst>
        </p:spPr>
        <p:txBody>
          <a:bodyPr/>
          <a:lstStyle/>
          <a:p>
            <a:endParaRPr lang="en-GB" dirty="0"/>
          </a:p>
        </p:txBody>
      </p:sp>
      <p:sp>
        <p:nvSpPr>
          <p:cNvPr id="31773" name="Line 54"/>
          <p:cNvSpPr>
            <a:spLocks noChangeShapeType="1"/>
          </p:cNvSpPr>
          <p:nvPr/>
        </p:nvSpPr>
        <p:spPr bwMode="auto">
          <a:xfrm flipV="1">
            <a:off x="2404285" y="4361445"/>
            <a:ext cx="1046203" cy="226901"/>
          </a:xfrm>
          <a:prstGeom prst="line">
            <a:avLst/>
          </a:prstGeom>
          <a:noFill/>
          <a:ln w="50800">
            <a:solidFill>
              <a:schemeClr val="accent5">
                <a:lumMod val="40000"/>
                <a:lumOff val="60000"/>
              </a:schemeClr>
            </a:solidFill>
            <a:round/>
            <a:headEnd type="triangle"/>
            <a:tailEnd type="triangle" w="med" len="sm"/>
          </a:ln>
          <a:extLst>
            <a:ext uri="{909E8E84-426E-40DD-AFC4-6F175D3DCCD1}">
              <a14:hiddenFill xmlns:a14="http://schemas.microsoft.com/office/drawing/2010/main">
                <a:noFill/>
              </a14:hiddenFill>
            </a:ext>
          </a:extLst>
        </p:spPr>
        <p:txBody>
          <a:bodyPr/>
          <a:lstStyle/>
          <a:p>
            <a:endParaRPr lang="en-GB" dirty="0"/>
          </a:p>
        </p:txBody>
      </p:sp>
      <p:sp>
        <p:nvSpPr>
          <p:cNvPr id="3" name="Wolkvormige toelichting 2"/>
          <p:cNvSpPr/>
          <p:nvPr/>
        </p:nvSpPr>
        <p:spPr>
          <a:xfrm>
            <a:off x="7058090" y="5052678"/>
            <a:ext cx="2085910" cy="1355253"/>
          </a:xfrm>
          <a:prstGeom prst="cloudCallout">
            <a:avLst>
              <a:gd name="adj1" fmla="val -21265"/>
              <a:gd name="adj2" fmla="val -75052"/>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smtClean="0">
                <a:solidFill>
                  <a:schemeClr val="bg1"/>
                </a:solidFill>
              </a:rPr>
              <a:t>WHAT = goals</a:t>
            </a:r>
            <a:endParaRPr lang="en-GB" dirty="0">
              <a:solidFill>
                <a:schemeClr val="bg1"/>
              </a:solidFill>
            </a:endParaRPr>
          </a:p>
        </p:txBody>
      </p:sp>
      <p:sp>
        <p:nvSpPr>
          <p:cNvPr id="35" name="Wolkvormige toelichting 34"/>
          <p:cNvSpPr/>
          <p:nvPr/>
        </p:nvSpPr>
        <p:spPr>
          <a:xfrm>
            <a:off x="1588627" y="2897577"/>
            <a:ext cx="1714435" cy="1355253"/>
          </a:xfrm>
          <a:prstGeom prst="cloudCallout">
            <a:avLst>
              <a:gd name="adj1" fmla="val -87503"/>
              <a:gd name="adj2" fmla="val 43221"/>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dirty="0" smtClean="0">
                <a:solidFill>
                  <a:schemeClr val="bg1"/>
                </a:solidFill>
              </a:rPr>
              <a:t>HOW</a:t>
            </a:r>
            <a:endParaRPr lang="en-GB" dirty="0">
              <a:solidFill>
                <a:schemeClr val="bg1"/>
              </a:solidFill>
            </a:endParaRPr>
          </a:p>
        </p:txBody>
      </p:sp>
      <p:cxnSp>
        <p:nvCxnSpPr>
          <p:cNvPr id="5" name="Rechte verbindingslijn met pijl 4"/>
          <p:cNvCxnSpPr/>
          <p:nvPr/>
        </p:nvCxnSpPr>
        <p:spPr>
          <a:xfrm flipV="1">
            <a:off x="1766279" y="5472449"/>
            <a:ext cx="5520346" cy="20174"/>
          </a:xfrm>
          <a:prstGeom prst="straightConnector1">
            <a:avLst/>
          </a:prstGeom>
          <a:ln w="57150">
            <a:solidFill>
              <a:srgbClr val="92D050"/>
            </a:solidFill>
            <a:tailEnd type="arrow"/>
          </a:ln>
        </p:spPr>
        <p:style>
          <a:lnRef idx="1">
            <a:schemeClr val="accent1"/>
          </a:lnRef>
          <a:fillRef idx="0">
            <a:schemeClr val="accent1"/>
          </a:fillRef>
          <a:effectRef idx="0">
            <a:schemeClr val="accent1"/>
          </a:effectRef>
          <a:fontRef idx="minor">
            <a:schemeClr val="tx1"/>
          </a:fontRef>
        </p:style>
      </p:cxnSp>
      <p:cxnSp>
        <p:nvCxnSpPr>
          <p:cNvPr id="36" name="Rechte verbindingslijn met pijl 35"/>
          <p:cNvCxnSpPr/>
          <p:nvPr/>
        </p:nvCxnSpPr>
        <p:spPr>
          <a:xfrm flipV="1">
            <a:off x="1260546" y="6025842"/>
            <a:ext cx="6447026" cy="21770"/>
          </a:xfrm>
          <a:prstGeom prst="straightConnector1">
            <a:avLst/>
          </a:prstGeom>
          <a:ln w="57150">
            <a:solidFill>
              <a:srgbClr val="92D050"/>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sp>
        <p:nvSpPr>
          <p:cNvPr id="7" name="Rechthoek 6"/>
          <p:cNvSpPr/>
          <p:nvPr/>
        </p:nvSpPr>
        <p:spPr>
          <a:xfrm>
            <a:off x="3456960" y="5042183"/>
            <a:ext cx="2558143" cy="647397"/>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smtClean="0">
                <a:solidFill>
                  <a:schemeClr val="tx1"/>
                </a:solidFill>
              </a:rPr>
              <a:t>Input-based education </a:t>
            </a:r>
          </a:p>
          <a:p>
            <a:pPr algn="ctr"/>
            <a:r>
              <a:rPr lang="en-GB" sz="1400" dirty="0" smtClean="0">
                <a:solidFill>
                  <a:schemeClr val="tx1"/>
                </a:solidFill>
              </a:rPr>
              <a:t>(= content driven)</a:t>
            </a:r>
            <a:endParaRPr lang="en-GB" sz="1400" dirty="0">
              <a:solidFill>
                <a:schemeClr val="tx1"/>
              </a:solidFill>
            </a:endParaRPr>
          </a:p>
        </p:txBody>
      </p:sp>
      <p:sp>
        <p:nvSpPr>
          <p:cNvPr id="37" name="Rechthoek 36"/>
          <p:cNvSpPr/>
          <p:nvPr/>
        </p:nvSpPr>
        <p:spPr>
          <a:xfrm>
            <a:off x="3456960" y="5909415"/>
            <a:ext cx="2642214" cy="862304"/>
          </a:xfrm>
          <a:prstGeom prst="rect">
            <a:avLst/>
          </a:prstGeom>
          <a:solidFill>
            <a:schemeClr val="tx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GB" sz="1400" dirty="0" smtClean="0">
                <a:solidFill>
                  <a:schemeClr val="tx1"/>
                </a:solidFill>
              </a:rPr>
              <a:t>Outcome-based education (= goal driven) </a:t>
            </a:r>
            <a:endParaRPr lang="en-GB" sz="1400" dirty="0">
              <a:solidFill>
                <a:schemeClr val="tx1"/>
              </a:solidFill>
            </a:endParaRPr>
          </a:p>
        </p:txBody>
      </p:sp>
      <p:sp>
        <p:nvSpPr>
          <p:cNvPr id="39" name="Rectangle 32"/>
          <p:cNvSpPr>
            <a:spLocks noChangeArrowheads="1"/>
          </p:cNvSpPr>
          <p:nvPr/>
        </p:nvSpPr>
        <p:spPr bwMode="auto">
          <a:xfrm>
            <a:off x="3678724" y="3360662"/>
            <a:ext cx="1584082" cy="1357321"/>
          </a:xfrm>
          <a:prstGeom prst="rect">
            <a:avLst/>
          </a:prstGeom>
          <a:solidFill>
            <a:schemeClr val="tx1"/>
          </a:solidFill>
          <a:ln w="9525">
            <a:solidFill>
              <a:schemeClr val="accent1"/>
            </a:solidFill>
            <a:miter lim="800000"/>
            <a:headEnd/>
            <a:tailEnd/>
          </a:ln>
        </p:spPr>
        <p:txBody>
          <a:bodyPr wrap="none" anchor="ctr"/>
          <a:lstStyle/>
          <a:p>
            <a:pPr algn="ctr"/>
            <a:r>
              <a:rPr lang="en-GB" dirty="0" smtClean="0">
                <a:solidFill>
                  <a:schemeClr val="bg1"/>
                </a:solidFill>
              </a:rPr>
              <a:t>Teaching and </a:t>
            </a:r>
          </a:p>
          <a:p>
            <a:pPr algn="ctr"/>
            <a:r>
              <a:rPr lang="en-GB" dirty="0">
                <a:solidFill>
                  <a:schemeClr val="bg1"/>
                </a:solidFill>
              </a:rPr>
              <a:t>L</a:t>
            </a:r>
            <a:r>
              <a:rPr lang="en-GB" dirty="0" smtClean="0">
                <a:solidFill>
                  <a:schemeClr val="bg1"/>
                </a:solidFill>
              </a:rPr>
              <a:t>earning </a:t>
            </a:r>
          </a:p>
          <a:p>
            <a:pPr algn="ctr"/>
            <a:r>
              <a:rPr lang="en-GB" dirty="0" smtClean="0">
                <a:solidFill>
                  <a:schemeClr val="bg1"/>
                </a:solidFill>
              </a:rPr>
              <a:t>activities </a:t>
            </a:r>
            <a:endParaRPr lang="en-GB" dirty="0">
              <a:solidFill>
                <a:schemeClr val="bg1"/>
              </a:solidFill>
            </a:endParaRPr>
          </a:p>
        </p:txBody>
      </p:sp>
      <p:sp>
        <p:nvSpPr>
          <p:cNvPr id="40" name="Rectangle 32"/>
          <p:cNvSpPr>
            <a:spLocks noChangeArrowheads="1"/>
          </p:cNvSpPr>
          <p:nvPr/>
        </p:nvSpPr>
        <p:spPr bwMode="auto">
          <a:xfrm>
            <a:off x="6896165" y="3357218"/>
            <a:ext cx="1584082" cy="1357321"/>
          </a:xfrm>
          <a:prstGeom prst="rect">
            <a:avLst/>
          </a:prstGeom>
          <a:solidFill>
            <a:schemeClr val="tx1"/>
          </a:solidFill>
          <a:ln w="9525">
            <a:solidFill>
              <a:schemeClr val="accent1"/>
            </a:solidFill>
            <a:miter lim="800000"/>
            <a:headEnd/>
            <a:tailEnd/>
          </a:ln>
        </p:spPr>
        <p:txBody>
          <a:bodyPr wrap="none" anchor="ctr"/>
          <a:lstStyle/>
          <a:p>
            <a:pPr algn="ctr"/>
            <a:r>
              <a:rPr lang="en-GB" dirty="0" smtClean="0">
                <a:solidFill>
                  <a:schemeClr val="bg1"/>
                </a:solidFill>
              </a:rPr>
              <a:t>Intended </a:t>
            </a:r>
          </a:p>
          <a:p>
            <a:pPr algn="ctr"/>
            <a:r>
              <a:rPr lang="en-GB" dirty="0" smtClean="0">
                <a:solidFill>
                  <a:schemeClr val="bg1"/>
                </a:solidFill>
              </a:rPr>
              <a:t>learning </a:t>
            </a:r>
          </a:p>
          <a:p>
            <a:pPr algn="ctr"/>
            <a:r>
              <a:rPr lang="en-GB" dirty="0" smtClean="0">
                <a:solidFill>
                  <a:schemeClr val="bg1"/>
                </a:solidFill>
              </a:rPr>
              <a:t>outcomes </a:t>
            </a:r>
            <a:endParaRPr lang="en-GB" dirty="0">
              <a:solidFill>
                <a:schemeClr val="bg1"/>
              </a:solidFill>
            </a:endParaRPr>
          </a:p>
        </p:txBody>
      </p:sp>
      <p:sp>
        <p:nvSpPr>
          <p:cNvPr id="41" name="Rectangle 32"/>
          <p:cNvSpPr>
            <a:spLocks noChangeArrowheads="1"/>
          </p:cNvSpPr>
          <p:nvPr/>
        </p:nvSpPr>
        <p:spPr bwMode="auto">
          <a:xfrm>
            <a:off x="5111402" y="1669013"/>
            <a:ext cx="1584082" cy="1357321"/>
          </a:xfrm>
          <a:prstGeom prst="rect">
            <a:avLst/>
          </a:prstGeom>
          <a:solidFill>
            <a:schemeClr val="tx1"/>
          </a:solidFill>
          <a:ln w="9525">
            <a:solidFill>
              <a:schemeClr val="accent1"/>
            </a:solidFill>
            <a:miter lim="800000"/>
            <a:headEnd/>
            <a:tailEnd/>
          </a:ln>
        </p:spPr>
        <p:txBody>
          <a:bodyPr wrap="none" anchor="ctr"/>
          <a:lstStyle/>
          <a:p>
            <a:r>
              <a:rPr lang="en-GB" dirty="0" smtClean="0">
                <a:solidFill>
                  <a:schemeClr val="bg1"/>
                </a:solidFill>
              </a:rPr>
              <a:t>   Assessment </a:t>
            </a:r>
            <a:endParaRPr lang="en-GB" dirty="0">
              <a:solidFill>
                <a:schemeClr val="bg1"/>
              </a:solidFill>
            </a:endParaRPr>
          </a:p>
        </p:txBody>
      </p:sp>
      <p:sp>
        <p:nvSpPr>
          <p:cNvPr id="42" name="Line 51"/>
          <p:cNvSpPr>
            <a:spLocks noChangeShapeType="1"/>
          </p:cNvSpPr>
          <p:nvPr/>
        </p:nvSpPr>
        <p:spPr bwMode="auto">
          <a:xfrm flipV="1">
            <a:off x="5490495" y="4125141"/>
            <a:ext cx="1174662" cy="12342"/>
          </a:xfrm>
          <a:prstGeom prst="line">
            <a:avLst/>
          </a:prstGeom>
          <a:noFill/>
          <a:ln w="50800">
            <a:solidFill>
              <a:srgbClr val="000000"/>
            </a:solidFill>
            <a:round/>
            <a:headEnd type="triangle"/>
            <a:tailEnd type="triangle" w="med" len="sm"/>
          </a:ln>
          <a:extLst>
            <a:ext uri="{909E8E84-426E-40DD-AFC4-6F175D3DCCD1}">
              <a14:hiddenFill xmlns:a14="http://schemas.microsoft.com/office/drawing/2010/main">
                <a:noFill/>
              </a14:hiddenFill>
            </a:ext>
          </a:extLst>
        </p:spPr>
        <p:txBody>
          <a:bodyPr/>
          <a:lstStyle/>
          <a:p>
            <a:endParaRPr lang="en-GB" dirty="0"/>
          </a:p>
        </p:txBody>
      </p:sp>
      <p:sp>
        <p:nvSpPr>
          <p:cNvPr id="43" name="Line 51"/>
          <p:cNvSpPr>
            <a:spLocks noChangeShapeType="1"/>
          </p:cNvSpPr>
          <p:nvPr/>
        </p:nvSpPr>
        <p:spPr bwMode="auto">
          <a:xfrm>
            <a:off x="6886120" y="2415829"/>
            <a:ext cx="662500" cy="803106"/>
          </a:xfrm>
          <a:prstGeom prst="line">
            <a:avLst/>
          </a:prstGeom>
          <a:noFill/>
          <a:ln w="50800">
            <a:solidFill>
              <a:srgbClr val="000000"/>
            </a:solidFill>
            <a:round/>
            <a:headEnd type="triangle"/>
            <a:tailEnd type="triangle" w="med" len="sm"/>
          </a:ln>
          <a:extLst>
            <a:ext uri="{909E8E84-426E-40DD-AFC4-6F175D3DCCD1}">
              <a14:hiddenFill xmlns:a14="http://schemas.microsoft.com/office/drawing/2010/main">
                <a:noFill/>
              </a14:hiddenFill>
            </a:ext>
          </a:extLst>
        </p:spPr>
        <p:txBody>
          <a:bodyPr/>
          <a:lstStyle/>
          <a:p>
            <a:endParaRPr lang="en-GB" dirty="0"/>
          </a:p>
        </p:txBody>
      </p:sp>
      <p:sp>
        <p:nvSpPr>
          <p:cNvPr id="44" name="Line 51"/>
          <p:cNvSpPr>
            <a:spLocks noChangeShapeType="1"/>
          </p:cNvSpPr>
          <p:nvPr/>
        </p:nvSpPr>
        <p:spPr bwMode="auto">
          <a:xfrm flipV="1">
            <a:off x="4485627" y="2484315"/>
            <a:ext cx="571023" cy="781656"/>
          </a:xfrm>
          <a:prstGeom prst="line">
            <a:avLst/>
          </a:prstGeom>
          <a:noFill/>
          <a:ln w="50800">
            <a:solidFill>
              <a:srgbClr val="000000"/>
            </a:solidFill>
            <a:round/>
            <a:headEnd type="triangle"/>
            <a:tailEnd type="triangle" w="med" len="sm"/>
          </a:ln>
          <a:extLst>
            <a:ext uri="{909E8E84-426E-40DD-AFC4-6F175D3DCCD1}">
              <a14:hiddenFill xmlns:a14="http://schemas.microsoft.com/office/drawing/2010/main">
                <a:noFill/>
              </a14:hiddenFill>
            </a:ext>
          </a:extLst>
        </p:spPr>
        <p:txBody>
          <a:bodyPr/>
          <a:lstStyle/>
          <a:p>
            <a:endParaRPr lang="en-GB" dirty="0"/>
          </a:p>
        </p:txBody>
      </p:sp>
    </p:spTree>
    <p:custDataLst>
      <p:tags r:id="rId1"/>
    </p:custDataLst>
    <p:extLst>
      <p:ext uri="{BB962C8B-B14F-4D97-AF65-F5344CB8AC3E}">
        <p14:creationId xmlns:p14="http://schemas.microsoft.com/office/powerpoint/2010/main" val="6035436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175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1770"/>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177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176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175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ntr" presetSubtype="8" fill="hold" nodeType="click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0-#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2" fill="hold" nodeType="clickEffect">
                                  <p:stCondLst>
                                    <p:cond delay="0"/>
                                  </p:stCondLst>
                                  <p:childTnLst>
                                    <p:set>
                                      <p:cBhvr>
                                        <p:cTn id="30" dur="1" fill="hold">
                                          <p:stCondLst>
                                            <p:cond delay="0"/>
                                          </p:stCondLst>
                                        </p:cTn>
                                        <p:tgtEl>
                                          <p:spTgt spid="36"/>
                                        </p:tgtEl>
                                        <p:attrNameLst>
                                          <p:attrName>style.visibility</p:attrName>
                                        </p:attrNameLst>
                                      </p:cBhvr>
                                      <p:to>
                                        <p:strVal val="visible"/>
                                      </p:to>
                                    </p:set>
                                    <p:anim calcmode="lin" valueType="num">
                                      <p:cBhvr additive="base">
                                        <p:cTn id="31" dur="500" fill="hold"/>
                                        <p:tgtEl>
                                          <p:spTgt spid="36"/>
                                        </p:tgtEl>
                                        <p:attrNameLst>
                                          <p:attrName>ppt_x</p:attrName>
                                        </p:attrNameLst>
                                      </p:cBhvr>
                                      <p:tavLst>
                                        <p:tav tm="0">
                                          <p:val>
                                            <p:strVal val="1+#ppt_w/2"/>
                                          </p:val>
                                        </p:tav>
                                        <p:tav tm="100000">
                                          <p:val>
                                            <p:strVal val="#ppt_x"/>
                                          </p:val>
                                        </p:tav>
                                      </p:tavLst>
                                    </p:anim>
                                    <p:anim calcmode="lin" valueType="num">
                                      <p:cBhvr additive="base">
                                        <p:cTn id="32" dur="500" fill="hold"/>
                                        <p:tgtEl>
                                          <p:spTgt spid="36"/>
                                        </p:tgtEl>
                                        <p:attrNameLst>
                                          <p:attrName>ppt_y</p:attrName>
                                        </p:attrNameLst>
                                      </p:cBhvr>
                                      <p:tavLst>
                                        <p:tav tm="0">
                                          <p:val>
                                            <p:strVal val="#ppt_y"/>
                                          </p:val>
                                        </p:tav>
                                        <p:tav tm="100000">
                                          <p:val>
                                            <p:strVal val="#ppt_y"/>
                                          </p:val>
                                        </p:tav>
                                      </p:tavLst>
                                    </p:anim>
                                  </p:childTnLst>
                                </p:cTn>
                              </p:par>
                              <p:par>
                                <p:cTn id="33" presetID="2" presetClass="entr" presetSubtype="2"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 calcmode="lin" valueType="num">
                                      <p:cBhvr additive="base">
                                        <p:cTn id="35" dur="500" fill="hold"/>
                                        <p:tgtEl>
                                          <p:spTgt spid="37"/>
                                        </p:tgtEl>
                                        <p:attrNameLst>
                                          <p:attrName>ppt_x</p:attrName>
                                        </p:attrNameLst>
                                      </p:cBhvr>
                                      <p:tavLst>
                                        <p:tav tm="0">
                                          <p:val>
                                            <p:strVal val="1+#ppt_w/2"/>
                                          </p:val>
                                        </p:tav>
                                        <p:tav tm="100000">
                                          <p:val>
                                            <p:strVal val="#ppt_x"/>
                                          </p:val>
                                        </p:tav>
                                      </p:tavLst>
                                    </p:anim>
                                    <p:anim calcmode="lin" valueType="num">
                                      <p:cBhvr additive="base">
                                        <p:cTn id="36" dur="500" fill="hold"/>
                                        <p:tgtEl>
                                          <p:spTgt spid="37"/>
                                        </p:tgtEl>
                                        <p:attrNameLst>
                                          <p:attrName>ppt_y</p:attrName>
                                        </p:attrNameLst>
                                      </p:cBhvr>
                                      <p:tavLst>
                                        <p:tav tm="0">
                                          <p:val>
                                            <p:strVal val="#ppt_y"/>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51" grpId="0" animBg="1"/>
      <p:bldP spid="31752" grpId="0" animBg="1"/>
      <p:bldP spid="31763" grpId="0" animBg="1"/>
      <p:bldP spid="31764" grpId="0"/>
      <p:bldP spid="31770" grpId="0" animBg="1"/>
      <p:bldP spid="31773" grpId="0" animBg="1"/>
      <p:bldP spid="3" grpId="0" animBg="1"/>
      <p:bldP spid="35" grpId="0" animBg="1"/>
      <p:bldP spid="7" grpId="0" animBg="1"/>
      <p:bldP spid="3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4" name="Picture 4" descr="Image result for bloom taxonom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112" y="1422026"/>
            <a:ext cx="5572125" cy="4781551"/>
          </a:xfrm>
          <a:prstGeom prst="rect">
            <a:avLst/>
          </a:prstGeom>
          <a:noFill/>
          <a:extLst>
            <a:ext uri="{909E8E84-426E-40DD-AFC4-6F175D3DCCD1}">
              <a14:hiddenFill xmlns:a14="http://schemas.microsoft.com/office/drawing/2010/main">
                <a:solidFill>
                  <a:srgbClr val="FFFFFF"/>
                </a:solidFill>
              </a14:hiddenFill>
            </a:ext>
          </a:extLst>
        </p:spPr>
      </p:pic>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21</a:t>
            </a:fld>
            <a:endParaRPr lang="en-GB" dirty="0"/>
          </a:p>
        </p:txBody>
      </p:sp>
      <p:sp>
        <p:nvSpPr>
          <p:cNvPr id="7" name="TextBox 6"/>
          <p:cNvSpPr txBox="1"/>
          <p:nvPr/>
        </p:nvSpPr>
        <p:spPr>
          <a:xfrm>
            <a:off x="1789300" y="1055362"/>
            <a:ext cx="3055282" cy="323165"/>
          </a:xfrm>
          <a:prstGeom prst="rect">
            <a:avLst/>
          </a:prstGeom>
          <a:noFill/>
        </p:spPr>
        <p:txBody>
          <a:bodyPr wrap="square" rtlCol="0">
            <a:spAutoFit/>
          </a:bodyPr>
          <a:lstStyle/>
          <a:p>
            <a:pPr>
              <a:lnSpc>
                <a:spcPts val="1800"/>
              </a:lnSpc>
            </a:pPr>
            <a:r>
              <a:rPr lang="en-GB" sz="1400" b="1" dirty="0" smtClean="0">
                <a:solidFill>
                  <a:srgbClr val="C00000"/>
                </a:solidFill>
                <a:latin typeface="Verdana" pitchFamily="34" charset="0"/>
              </a:rPr>
              <a:t>Higher order thinking skills </a:t>
            </a:r>
          </a:p>
        </p:txBody>
      </p:sp>
      <p:sp>
        <p:nvSpPr>
          <p:cNvPr id="9" name="TextBox 8"/>
          <p:cNvSpPr txBox="1"/>
          <p:nvPr/>
        </p:nvSpPr>
        <p:spPr>
          <a:xfrm>
            <a:off x="1789300" y="6031347"/>
            <a:ext cx="3329184" cy="323165"/>
          </a:xfrm>
          <a:prstGeom prst="rect">
            <a:avLst/>
          </a:prstGeom>
          <a:noFill/>
        </p:spPr>
        <p:txBody>
          <a:bodyPr wrap="square" rtlCol="0">
            <a:spAutoFit/>
          </a:bodyPr>
          <a:lstStyle/>
          <a:p>
            <a:pPr>
              <a:lnSpc>
                <a:spcPts val="1800"/>
              </a:lnSpc>
            </a:pPr>
            <a:r>
              <a:rPr lang="en-GB" sz="1400" b="1" dirty="0" smtClean="0">
                <a:solidFill>
                  <a:srgbClr val="C00000"/>
                </a:solidFill>
                <a:latin typeface="Verdana" pitchFamily="34" charset="0"/>
              </a:rPr>
              <a:t>Lower order thinking skills </a:t>
            </a:r>
          </a:p>
        </p:txBody>
      </p:sp>
      <p:sp>
        <p:nvSpPr>
          <p:cNvPr id="12" name="Rectangular Callout 11"/>
          <p:cNvSpPr/>
          <p:nvPr/>
        </p:nvSpPr>
        <p:spPr>
          <a:xfrm>
            <a:off x="4850698" y="5248898"/>
            <a:ext cx="4105835" cy="734423"/>
          </a:xfrm>
          <a:prstGeom prst="wedgeRectCallout">
            <a:avLst>
              <a:gd name="adj1" fmla="val -63141"/>
              <a:gd name="adj2" fmla="val -1903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Recall facts and basic concepts </a:t>
            </a:r>
          </a:p>
        </p:txBody>
      </p:sp>
      <p:sp>
        <p:nvSpPr>
          <p:cNvPr id="15" name="Rectangular Callout 14"/>
          <p:cNvSpPr/>
          <p:nvPr/>
        </p:nvSpPr>
        <p:spPr>
          <a:xfrm>
            <a:off x="4877233" y="4656085"/>
            <a:ext cx="4105835" cy="426646"/>
          </a:xfrm>
          <a:prstGeom prst="wedgeRectCallout">
            <a:avLst>
              <a:gd name="adj1" fmla="val -63141"/>
              <a:gd name="adj2" fmla="val -1903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Explain ideas or concepts</a:t>
            </a:r>
          </a:p>
        </p:txBody>
      </p:sp>
      <p:sp>
        <p:nvSpPr>
          <p:cNvPr id="16" name="Rectangular Callout 15"/>
          <p:cNvSpPr/>
          <p:nvPr/>
        </p:nvSpPr>
        <p:spPr>
          <a:xfrm>
            <a:off x="4727027" y="3815484"/>
            <a:ext cx="4261403" cy="734423"/>
          </a:xfrm>
          <a:prstGeom prst="wedgeRectCallout">
            <a:avLst>
              <a:gd name="adj1" fmla="val -63141"/>
              <a:gd name="adj2" fmla="val -1903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Use information in a new situation</a:t>
            </a:r>
          </a:p>
        </p:txBody>
      </p:sp>
      <p:sp>
        <p:nvSpPr>
          <p:cNvPr id="17" name="Rectangular Callout 16"/>
          <p:cNvSpPr/>
          <p:nvPr/>
        </p:nvSpPr>
        <p:spPr>
          <a:xfrm>
            <a:off x="4727028" y="3316115"/>
            <a:ext cx="4261403" cy="426646"/>
          </a:xfrm>
          <a:prstGeom prst="wedgeRectCallout">
            <a:avLst>
              <a:gd name="adj1" fmla="val -68611"/>
              <a:gd name="adj2" fmla="val -917"/>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Draw connections among ideas</a:t>
            </a:r>
          </a:p>
        </p:txBody>
      </p:sp>
      <p:sp>
        <p:nvSpPr>
          <p:cNvPr id="18" name="Rectangular Callout 17"/>
          <p:cNvSpPr/>
          <p:nvPr/>
        </p:nvSpPr>
        <p:spPr>
          <a:xfrm>
            <a:off x="4695130" y="2657098"/>
            <a:ext cx="4261403" cy="426646"/>
          </a:xfrm>
          <a:prstGeom prst="wedgeRectCallout">
            <a:avLst>
              <a:gd name="adj1" fmla="val -72818"/>
              <a:gd name="adj2" fmla="val -19033"/>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Justify a stand or decision</a:t>
            </a:r>
          </a:p>
        </p:txBody>
      </p:sp>
      <p:sp>
        <p:nvSpPr>
          <p:cNvPr id="19" name="Rectangular Callout 18"/>
          <p:cNvSpPr/>
          <p:nvPr/>
        </p:nvSpPr>
        <p:spPr>
          <a:xfrm>
            <a:off x="4727029" y="1968686"/>
            <a:ext cx="4261403" cy="426646"/>
          </a:xfrm>
          <a:prstGeom prst="wedgeRectCallout">
            <a:avLst>
              <a:gd name="adj1" fmla="val -83337"/>
              <a:gd name="adj2" fmla="val -5445"/>
            </a:avLst>
          </a:prstGeom>
          <a:solidFill>
            <a:schemeClr val="bg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2000" dirty="0" smtClean="0">
                <a:solidFill>
                  <a:schemeClr val="bg1"/>
                </a:solidFill>
              </a:rPr>
              <a:t>Produce new or original work</a:t>
            </a:r>
          </a:p>
        </p:txBody>
      </p:sp>
      <p:cxnSp>
        <p:nvCxnSpPr>
          <p:cNvPr id="14" name="Straight Arrow Connector 13"/>
          <p:cNvCxnSpPr/>
          <p:nvPr/>
        </p:nvCxnSpPr>
        <p:spPr>
          <a:xfrm flipH="1" flipV="1">
            <a:off x="1391316" y="1378527"/>
            <a:ext cx="7178" cy="2804168"/>
          </a:xfrm>
          <a:prstGeom prst="straightConnector1">
            <a:avLst/>
          </a:prstGeom>
          <a:ln w="762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2"/>
          <p:cNvSpPr>
            <a:spLocks noGrp="1" noChangeArrowheads="1"/>
          </p:cNvSpPr>
          <p:nvPr>
            <p:ph type="title"/>
          </p:nvPr>
        </p:nvSpPr>
        <p:spPr>
          <a:xfrm>
            <a:off x="480756" y="229201"/>
            <a:ext cx="8442796" cy="791650"/>
          </a:xfrm>
        </p:spPr>
        <p:txBody>
          <a:bodyPr/>
          <a:lstStyle/>
          <a:p>
            <a:r>
              <a:rPr lang="en-GB" dirty="0" smtClean="0">
                <a:solidFill>
                  <a:schemeClr val="tx1"/>
                </a:solidFill>
              </a:rPr>
              <a:t>Taxonomy of Bloom</a:t>
            </a:r>
          </a:p>
        </p:txBody>
      </p:sp>
    </p:spTree>
    <p:extLst>
      <p:ext uri="{BB962C8B-B14F-4D97-AF65-F5344CB8AC3E}">
        <p14:creationId xmlns:p14="http://schemas.microsoft.com/office/powerpoint/2010/main" val="38110725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2" grpId="0" animBg="1"/>
      <p:bldP spid="15" grpId="0" animBg="1"/>
      <p:bldP spid="16" grpId="0" animBg="1"/>
      <p:bldP spid="17" grpId="0" animBg="1"/>
      <p:bldP spid="18" grpId="0" animBg="1"/>
      <p:bldP spid="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91642" y="230188"/>
            <a:ext cx="8442796" cy="840125"/>
          </a:xfrm>
        </p:spPr>
        <p:txBody>
          <a:bodyPr/>
          <a:lstStyle/>
          <a:p>
            <a:r>
              <a:rPr lang="en-GB" dirty="0" smtClean="0"/>
              <a:t>List of verbs in learning outcomes </a:t>
            </a:r>
          </a:p>
        </p:txBody>
      </p:sp>
      <p:sp>
        <p:nvSpPr>
          <p:cNvPr id="17411" name="Rectangle 3"/>
          <p:cNvSpPr>
            <a:spLocks noGrp="1" noChangeArrowheads="1"/>
          </p:cNvSpPr>
          <p:nvPr>
            <p:ph type="body" idx="1"/>
          </p:nvPr>
        </p:nvSpPr>
        <p:spPr>
          <a:xfrm>
            <a:off x="413250" y="1305323"/>
            <a:ext cx="8521188" cy="4089600"/>
          </a:xfrm>
        </p:spPr>
        <p:txBody>
          <a:bodyPr/>
          <a:lstStyle/>
          <a:p>
            <a:pPr marL="0" indent="0">
              <a:lnSpc>
                <a:spcPct val="120000"/>
              </a:lnSpc>
              <a:buNone/>
            </a:pPr>
            <a:r>
              <a:rPr lang="en-GB" b="1" dirty="0"/>
              <a:t>‘After successful completion of this course students are expected to be able to’. </a:t>
            </a:r>
            <a:endParaRPr lang="en-GB" dirty="0"/>
          </a:p>
          <a:p>
            <a:pPr marL="0" indent="0">
              <a:lnSpc>
                <a:spcPct val="120000"/>
              </a:lnSpc>
              <a:buNone/>
            </a:pPr>
            <a:r>
              <a:rPr lang="en-GB" dirty="0"/>
              <a:t>This start phrase is followed by one </a:t>
            </a:r>
            <a:r>
              <a:rPr lang="en-GB" u="sng" dirty="0"/>
              <a:t>action verb</a:t>
            </a:r>
            <a:r>
              <a:rPr lang="en-GB" dirty="0"/>
              <a:t>, followed by the </a:t>
            </a:r>
            <a:r>
              <a:rPr lang="en-GB" u="sng" dirty="0"/>
              <a:t>object</a:t>
            </a:r>
            <a:r>
              <a:rPr lang="en-GB" dirty="0"/>
              <a:t> of the verb and followed by a phrase that gives the </a:t>
            </a:r>
            <a:r>
              <a:rPr lang="en-GB" u="sng" dirty="0"/>
              <a:t>context</a:t>
            </a:r>
            <a:r>
              <a:rPr lang="en-GB" dirty="0"/>
              <a:t>.</a:t>
            </a:r>
          </a:p>
          <a:p>
            <a:pPr marL="0" indent="0">
              <a:buNone/>
            </a:pPr>
            <a:endParaRPr lang="en-GB" dirty="0"/>
          </a:p>
          <a:p>
            <a:pPr marL="0" indent="0">
              <a:buNone/>
            </a:pPr>
            <a:r>
              <a:rPr lang="en-GB" sz="2400" dirty="0">
                <a:solidFill>
                  <a:schemeClr val="tx1"/>
                </a:solidFill>
              </a:rPr>
              <a:t>Verbs in </a:t>
            </a:r>
            <a:r>
              <a:rPr lang="en-GB" sz="2400" dirty="0" smtClean="0">
                <a:solidFill>
                  <a:schemeClr val="tx1"/>
                </a:solidFill>
              </a:rPr>
              <a:t>learning outcomes must</a:t>
            </a:r>
            <a:r>
              <a:rPr lang="en-GB" sz="2400" dirty="0">
                <a:solidFill>
                  <a:schemeClr val="tx1"/>
                </a:solidFill>
              </a:rPr>
              <a:t>: </a:t>
            </a:r>
          </a:p>
          <a:p>
            <a:r>
              <a:rPr lang="en-GB" sz="2400" dirty="0" smtClean="0">
                <a:solidFill>
                  <a:schemeClr val="tx1"/>
                </a:solidFill>
              </a:rPr>
              <a:t>Be </a:t>
            </a:r>
            <a:r>
              <a:rPr lang="en-GB" sz="2400" dirty="0">
                <a:solidFill>
                  <a:schemeClr val="tx1"/>
                </a:solidFill>
              </a:rPr>
              <a:t>measurable and observable </a:t>
            </a:r>
            <a:endParaRPr lang="en-GB" sz="2400" dirty="0" smtClean="0">
              <a:solidFill>
                <a:schemeClr val="tx1"/>
              </a:solidFill>
            </a:endParaRPr>
          </a:p>
          <a:p>
            <a:r>
              <a:rPr lang="en-GB" sz="2400" dirty="0" smtClean="0">
                <a:solidFill>
                  <a:schemeClr val="tx1"/>
                </a:solidFill>
              </a:rPr>
              <a:t>Specify </a:t>
            </a:r>
            <a:r>
              <a:rPr lang="en-GB" sz="2400" dirty="0">
                <a:solidFill>
                  <a:schemeClr val="tx1"/>
                </a:solidFill>
              </a:rPr>
              <a:t>what the learner (not the instructor) does </a:t>
            </a:r>
          </a:p>
          <a:p>
            <a:r>
              <a:rPr lang="en-GB" sz="2400" dirty="0" smtClean="0">
                <a:solidFill>
                  <a:schemeClr val="tx1"/>
                </a:solidFill>
              </a:rPr>
              <a:t>Require </a:t>
            </a:r>
            <a:r>
              <a:rPr lang="en-GB" sz="2400" dirty="0">
                <a:solidFill>
                  <a:schemeClr val="tx1"/>
                </a:solidFill>
              </a:rPr>
              <a:t>the learner to apply the learning </a:t>
            </a:r>
            <a:endParaRPr lang="en-GB" dirty="0"/>
          </a:p>
          <a:p>
            <a:endParaRPr lang="en-GB" dirty="0" smtClean="0"/>
          </a:p>
        </p:txBody>
      </p:sp>
    </p:spTree>
    <p:extLst>
      <p:ext uri="{BB962C8B-B14F-4D97-AF65-F5344CB8AC3E}">
        <p14:creationId xmlns:p14="http://schemas.microsoft.com/office/powerpoint/2010/main" val="4345975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1">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411">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411">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74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t>Good writing learning outcomes</a:t>
            </a:r>
            <a:endParaRPr lang="en-GB" dirty="0"/>
          </a:p>
        </p:txBody>
      </p:sp>
      <p:sp>
        <p:nvSpPr>
          <p:cNvPr id="3" name="Content Placeholder 2"/>
          <p:cNvSpPr>
            <a:spLocks noGrp="1"/>
          </p:cNvSpPr>
          <p:nvPr>
            <p:ph idx="1"/>
          </p:nvPr>
        </p:nvSpPr>
        <p:spPr>
          <a:xfrm>
            <a:off x="421200" y="1251524"/>
            <a:ext cx="8521188" cy="4089600"/>
          </a:xfrm>
        </p:spPr>
        <p:txBody>
          <a:bodyPr/>
          <a:lstStyle/>
          <a:p>
            <a:pPr>
              <a:lnSpc>
                <a:spcPct val="100000"/>
              </a:lnSpc>
            </a:pPr>
            <a:r>
              <a:rPr lang="en-GB" i="1" dirty="0" smtClean="0"/>
              <a:t>Active</a:t>
            </a:r>
            <a:r>
              <a:rPr lang="en-GB" dirty="0" smtClean="0"/>
              <a:t> </a:t>
            </a:r>
            <a:r>
              <a:rPr lang="en-GB" dirty="0"/>
              <a:t>– it describes what students can do</a:t>
            </a:r>
          </a:p>
          <a:p>
            <a:pPr>
              <a:lnSpc>
                <a:spcPct val="100000"/>
              </a:lnSpc>
            </a:pPr>
            <a:r>
              <a:rPr lang="en-GB" i="1" dirty="0"/>
              <a:t>Attractive</a:t>
            </a:r>
            <a:r>
              <a:rPr lang="en-GB" dirty="0"/>
              <a:t> – students want to achieve it</a:t>
            </a:r>
          </a:p>
          <a:p>
            <a:pPr>
              <a:lnSpc>
                <a:spcPct val="100000"/>
              </a:lnSpc>
            </a:pPr>
            <a:r>
              <a:rPr lang="en-GB" i="1" dirty="0"/>
              <a:t>Comprehensible</a:t>
            </a:r>
            <a:r>
              <a:rPr lang="en-GB" dirty="0"/>
              <a:t> – students and other lecturers know what it means</a:t>
            </a:r>
          </a:p>
          <a:p>
            <a:pPr>
              <a:lnSpc>
                <a:spcPct val="100000"/>
              </a:lnSpc>
            </a:pPr>
            <a:r>
              <a:rPr lang="en-GB" i="1" dirty="0"/>
              <a:t>Appropriate</a:t>
            </a:r>
            <a:r>
              <a:rPr lang="en-GB" dirty="0"/>
              <a:t> – to the student’s current goals and career plans</a:t>
            </a:r>
          </a:p>
          <a:p>
            <a:pPr>
              <a:lnSpc>
                <a:spcPct val="100000"/>
              </a:lnSpc>
            </a:pPr>
            <a:r>
              <a:rPr lang="en-GB" i="1" dirty="0"/>
              <a:t>Attainable</a:t>
            </a:r>
            <a:r>
              <a:rPr lang="en-GB" dirty="0"/>
              <a:t> – most students will mostly meet it, with due effort</a:t>
            </a:r>
          </a:p>
          <a:p>
            <a:pPr>
              <a:lnSpc>
                <a:spcPct val="100000"/>
              </a:lnSpc>
            </a:pPr>
            <a:r>
              <a:rPr lang="en-GB" i="1" dirty="0"/>
              <a:t>Assessable</a:t>
            </a:r>
            <a:r>
              <a:rPr lang="en-GB" dirty="0"/>
              <a:t> – we can see if it has been achieved</a:t>
            </a:r>
          </a:p>
          <a:p>
            <a:pPr>
              <a:lnSpc>
                <a:spcPct val="100000"/>
              </a:lnSpc>
            </a:pPr>
            <a:r>
              <a:rPr lang="en-GB" i="1" dirty="0"/>
              <a:t>Visible</a:t>
            </a:r>
            <a:r>
              <a:rPr lang="en-GB" dirty="0"/>
              <a:t> – in the course guide and Study Handbook</a:t>
            </a:r>
          </a:p>
          <a:p>
            <a:endParaRPr lang="en-GB" dirty="0"/>
          </a:p>
        </p:txBody>
      </p:sp>
    </p:spTree>
    <p:extLst>
      <p:ext uri="{BB962C8B-B14F-4D97-AF65-F5344CB8AC3E}">
        <p14:creationId xmlns:p14="http://schemas.microsoft.com/office/powerpoint/2010/main" val="7874740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90"/>
            <a:ext cx="8442796" cy="1700156"/>
          </a:xfrm>
        </p:spPr>
        <p:txBody>
          <a:bodyPr/>
          <a:lstStyle/>
          <a:p>
            <a:pPr algn="ctr"/>
            <a:r>
              <a:rPr lang="en-GB" b="1" dirty="0" smtClean="0">
                <a:solidFill>
                  <a:srgbClr val="FF0000"/>
                </a:solidFill>
              </a:rPr>
              <a:t>Examples</a:t>
            </a:r>
            <a:r>
              <a:rPr lang="en-GB" dirty="0"/>
              <a:t/>
            </a:r>
            <a:br>
              <a:rPr lang="en-GB" dirty="0"/>
            </a:br>
            <a:r>
              <a:rPr lang="en-GB" dirty="0"/>
              <a:t> </a:t>
            </a:r>
            <a:r>
              <a:rPr lang="en-GB" dirty="0" smtClean="0"/>
              <a:t>After </a:t>
            </a:r>
            <a:r>
              <a:rPr lang="en-GB" dirty="0"/>
              <a:t>successful completion of this course students are expected to be able </a:t>
            </a:r>
            <a:r>
              <a:rPr lang="en-GB" dirty="0" smtClean="0"/>
              <a:t>to...</a:t>
            </a:r>
            <a:endParaRPr lang="en-GB" dirty="0"/>
          </a:p>
        </p:txBody>
      </p:sp>
      <p:sp>
        <p:nvSpPr>
          <p:cNvPr id="3" name="Text Placeholder 2"/>
          <p:cNvSpPr>
            <a:spLocks noGrp="1"/>
          </p:cNvSpPr>
          <p:nvPr>
            <p:ph type="body" sz="quarter" idx="10"/>
          </p:nvPr>
        </p:nvSpPr>
        <p:spPr>
          <a:xfrm>
            <a:off x="2518348" y="2105605"/>
            <a:ext cx="6455286" cy="4089600"/>
          </a:xfrm>
        </p:spPr>
        <p:txBody>
          <a:bodyPr>
            <a:normAutofit/>
          </a:bodyPr>
          <a:lstStyle/>
          <a:p>
            <a:r>
              <a:rPr lang="en-GB" dirty="0" smtClean="0"/>
              <a:t>List the </a:t>
            </a:r>
            <a:r>
              <a:rPr lang="en-GB" dirty="0"/>
              <a:t>renewable energy and technology options </a:t>
            </a:r>
            <a:r>
              <a:rPr lang="en-GB" dirty="0" smtClean="0"/>
              <a:t>available in Cambodia</a:t>
            </a:r>
          </a:p>
          <a:p>
            <a:r>
              <a:rPr lang="en-GB" dirty="0" smtClean="0"/>
              <a:t>Calculate the power generated by a water turbine</a:t>
            </a:r>
          </a:p>
          <a:p>
            <a:r>
              <a:rPr lang="en-GB" dirty="0" smtClean="0"/>
              <a:t>Share their opinion about </a:t>
            </a:r>
            <a:r>
              <a:rPr lang="en-GB" dirty="0"/>
              <a:t>the challenges facing a clean energy </a:t>
            </a:r>
            <a:r>
              <a:rPr lang="en-GB" dirty="0" smtClean="0"/>
              <a:t>future for Cambodia</a:t>
            </a:r>
          </a:p>
          <a:p>
            <a:pPr>
              <a:lnSpc>
                <a:spcPct val="120000"/>
              </a:lnSpc>
            </a:pPr>
            <a:r>
              <a:rPr lang="en-GB" dirty="0" smtClean="0"/>
              <a:t>Explain </a:t>
            </a:r>
            <a:r>
              <a:rPr lang="en-GB" dirty="0"/>
              <a:t>the basic physics of the greenhouse </a:t>
            </a:r>
            <a:r>
              <a:rPr lang="en-GB" dirty="0" smtClean="0"/>
              <a:t>effect </a:t>
            </a:r>
          </a:p>
          <a:p>
            <a:pPr>
              <a:lnSpc>
                <a:spcPct val="120000"/>
              </a:lnSpc>
            </a:pPr>
            <a:endParaRPr lang="en-GB" dirty="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solidFill>
                  <a:srgbClr val="005172"/>
                </a:solidFill>
              </a:rPr>
              <a:pPr algn="r">
                <a:lnSpc>
                  <a:spcPts val="1200"/>
                </a:lnSpc>
              </a:pPr>
              <a:t>24</a:t>
            </a:fld>
            <a:endParaRPr lang="en-GB" dirty="0">
              <a:solidFill>
                <a:srgbClr val="005172"/>
              </a:solidFill>
            </a:endParaRPr>
          </a:p>
        </p:txBody>
      </p:sp>
      <p:sp>
        <p:nvSpPr>
          <p:cNvPr id="5" name="Rectangle 4"/>
          <p:cNvSpPr/>
          <p:nvPr/>
        </p:nvSpPr>
        <p:spPr>
          <a:xfrm>
            <a:off x="254823" y="2962937"/>
            <a:ext cx="2068643" cy="334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dirty="0" smtClean="0">
                <a:solidFill>
                  <a:schemeClr val="tx1"/>
                </a:solidFill>
              </a:rPr>
              <a:t>Apply </a:t>
            </a:r>
          </a:p>
        </p:txBody>
      </p:sp>
      <p:sp>
        <p:nvSpPr>
          <p:cNvPr id="6" name="Rectangle 5"/>
          <p:cNvSpPr/>
          <p:nvPr/>
        </p:nvSpPr>
        <p:spPr>
          <a:xfrm>
            <a:off x="277127" y="2114157"/>
            <a:ext cx="2068643" cy="334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dirty="0" smtClean="0">
                <a:solidFill>
                  <a:schemeClr val="tx1"/>
                </a:solidFill>
              </a:rPr>
              <a:t> Remembering</a:t>
            </a:r>
          </a:p>
        </p:txBody>
      </p:sp>
      <p:sp>
        <p:nvSpPr>
          <p:cNvPr id="7" name="Rectangle 6"/>
          <p:cNvSpPr/>
          <p:nvPr/>
        </p:nvSpPr>
        <p:spPr>
          <a:xfrm>
            <a:off x="254825" y="3766404"/>
            <a:ext cx="2068643" cy="334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dirty="0" smtClean="0">
                <a:solidFill>
                  <a:schemeClr val="tx1"/>
                </a:solidFill>
              </a:rPr>
              <a:t>Evaluate</a:t>
            </a:r>
          </a:p>
        </p:txBody>
      </p:sp>
      <p:sp>
        <p:nvSpPr>
          <p:cNvPr id="9" name="Rectangle 8"/>
          <p:cNvSpPr/>
          <p:nvPr/>
        </p:nvSpPr>
        <p:spPr>
          <a:xfrm>
            <a:off x="254824" y="4508358"/>
            <a:ext cx="2068643" cy="33431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sz="1400" dirty="0" smtClean="0">
                <a:solidFill>
                  <a:schemeClr val="tx1"/>
                </a:solidFill>
              </a:rPr>
              <a:t>Understanding </a:t>
            </a:r>
          </a:p>
        </p:txBody>
      </p:sp>
      <p:grpSp>
        <p:nvGrpSpPr>
          <p:cNvPr id="11" name="Group 10"/>
          <p:cNvGrpSpPr/>
          <p:nvPr/>
        </p:nvGrpSpPr>
        <p:grpSpPr>
          <a:xfrm>
            <a:off x="461454" y="2050679"/>
            <a:ext cx="1655380" cy="3765761"/>
            <a:chOff x="3184634" y="1720639"/>
            <a:chExt cx="1655380" cy="3765761"/>
          </a:xfrm>
        </p:grpSpPr>
        <p:pic>
          <p:nvPicPr>
            <p:cNvPr id="10" name="Picture 9"/>
            <p:cNvPicPr>
              <a:picLocks noChangeAspect="1"/>
            </p:cNvPicPr>
            <p:nvPr/>
          </p:nvPicPr>
          <p:blipFill rotWithShape="1">
            <a:blip r:embed="rId3">
              <a:extLst>
                <a:ext uri="{28A0092B-C50C-407E-A947-70E740481C1C}">
                  <a14:useLocalDpi xmlns:a14="http://schemas.microsoft.com/office/drawing/2010/main" val="0"/>
                </a:ext>
              </a:extLst>
            </a:blip>
            <a:srcRect l="18057" r="58576" b="4689"/>
            <a:stretch/>
          </p:blipFill>
          <p:spPr>
            <a:xfrm>
              <a:off x="3184634" y="1720639"/>
              <a:ext cx="1639614" cy="3765761"/>
            </a:xfrm>
            <a:prstGeom prst="rect">
              <a:avLst/>
            </a:prstGeom>
          </p:spPr>
        </p:pic>
        <p:sp>
          <p:nvSpPr>
            <p:cNvPr id="8" name="Rectangle 7"/>
            <p:cNvSpPr/>
            <p:nvPr/>
          </p:nvSpPr>
          <p:spPr>
            <a:xfrm>
              <a:off x="4430110" y="2249826"/>
              <a:ext cx="409904" cy="54975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endParaRPr lang="en-GB" sz="1400" dirty="0" smtClean="0">
                <a:solidFill>
                  <a:schemeClr val="tx1"/>
                </a:solidFill>
              </a:endParaRPr>
            </a:p>
            <a:p>
              <a:pPr algn="ctr"/>
              <a:endParaRPr lang="en-GB" sz="1400" dirty="0" smtClean="0">
                <a:solidFill>
                  <a:schemeClr val="tx1"/>
                </a:solidFill>
              </a:endParaRPr>
            </a:p>
          </p:txBody>
        </p:sp>
      </p:grpSp>
    </p:spTree>
    <p:extLst>
      <p:ext uri="{BB962C8B-B14F-4D97-AF65-F5344CB8AC3E}">
        <p14:creationId xmlns:p14="http://schemas.microsoft.com/office/powerpoint/2010/main" val="3400710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1"/>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768268" cy="791650"/>
          </a:xfrm>
        </p:spPr>
        <p:txBody>
          <a:bodyPr/>
          <a:lstStyle/>
          <a:p>
            <a:r>
              <a:rPr lang="en-GB" dirty="0" smtClean="0"/>
              <a:t>Another example</a:t>
            </a:r>
            <a:endParaRPr lang="en-GB" b="1" dirty="0"/>
          </a:p>
        </p:txBody>
      </p:sp>
      <p:sp>
        <p:nvSpPr>
          <p:cNvPr id="3" name="Content Placeholder 2"/>
          <p:cNvSpPr>
            <a:spLocks noGrp="1"/>
          </p:cNvSpPr>
          <p:nvPr>
            <p:ph idx="1"/>
          </p:nvPr>
        </p:nvSpPr>
        <p:spPr>
          <a:xfrm>
            <a:off x="421200" y="1559860"/>
            <a:ext cx="8521188" cy="4372940"/>
          </a:xfrm>
        </p:spPr>
        <p:txBody>
          <a:bodyPr/>
          <a:lstStyle/>
          <a:p>
            <a:pPr marL="0" indent="0">
              <a:buNone/>
            </a:pPr>
            <a:r>
              <a:rPr lang="en-GB" dirty="0" smtClean="0"/>
              <a:t>Course aim: students are able to </a:t>
            </a:r>
            <a:r>
              <a:rPr lang="en-GB" b="1" dirty="0" smtClean="0"/>
              <a:t>evaluate</a:t>
            </a:r>
            <a:r>
              <a:rPr lang="en-GB" dirty="0" smtClean="0"/>
              <a:t> </a:t>
            </a:r>
            <a:r>
              <a:rPr lang="en-GB" dirty="0"/>
              <a:t>the </a:t>
            </a:r>
            <a:r>
              <a:rPr lang="en-GB" b="1" dirty="0"/>
              <a:t>social and environmental impact</a:t>
            </a:r>
            <a:r>
              <a:rPr lang="en-GB" dirty="0"/>
              <a:t> of the </a:t>
            </a:r>
            <a:r>
              <a:rPr lang="en-GB" b="1" dirty="0" err="1"/>
              <a:t>Sambor</a:t>
            </a:r>
            <a:r>
              <a:rPr lang="en-GB" b="1" dirty="0"/>
              <a:t> hydropower </a:t>
            </a:r>
            <a:r>
              <a:rPr lang="en-GB" b="1" dirty="0" smtClean="0"/>
              <a:t>dam in Cambodia. </a:t>
            </a:r>
          </a:p>
          <a:p>
            <a:pPr marL="0" indent="0">
              <a:buNone/>
            </a:pPr>
            <a:endParaRPr lang="en-GB" b="1" dirty="0"/>
          </a:p>
          <a:p>
            <a:pPr marL="0" indent="0">
              <a:buNone/>
            </a:pPr>
            <a:r>
              <a:rPr lang="en-GB" dirty="0" smtClean="0"/>
              <a:t>Learning outcomes</a:t>
            </a:r>
          </a:p>
          <a:p>
            <a:pPr lvl="1"/>
            <a:r>
              <a:rPr lang="en-GB" sz="1800" dirty="0" smtClean="0"/>
              <a:t>To recall all possible environmental impacts of a hydropower dam</a:t>
            </a:r>
          </a:p>
          <a:p>
            <a:pPr lvl="1"/>
            <a:r>
              <a:rPr lang="en-GB" sz="1800" dirty="0" smtClean="0"/>
              <a:t>To explain all possible social impact of a hydropower dam</a:t>
            </a:r>
          </a:p>
          <a:p>
            <a:pPr lvl="1"/>
            <a:endParaRPr lang="en-GB" dirty="0" smtClean="0"/>
          </a:p>
        </p:txBody>
      </p:sp>
    </p:spTree>
    <p:extLst>
      <p:ext uri="{BB962C8B-B14F-4D97-AF65-F5344CB8AC3E}">
        <p14:creationId xmlns:p14="http://schemas.microsoft.com/office/powerpoint/2010/main" val="75586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91642" y="230188"/>
            <a:ext cx="8442796" cy="791650"/>
          </a:xfrm>
        </p:spPr>
        <p:txBody>
          <a:bodyPr/>
          <a:lstStyle/>
          <a:p>
            <a:r>
              <a:rPr lang="en-GB" dirty="0" smtClean="0"/>
              <a:t>How many? </a:t>
            </a:r>
          </a:p>
        </p:txBody>
      </p:sp>
      <p:sp>
        <p:nvSpPr>
          <p:cNvPr id="14339" name="Rectangle 3"/>
          <p:cNvSpPr>
            <a:spLocks noGrp="1" noChangeArrowheads="1"/>
          </p:cNvSpPr>
          <p:nvPr>
            <p:ph type="body" idx="1"/>
          </p:nvPr>
        </p:nvSpPr>
        <p:spPr>
          <a:xfrm>
            <a:off x="413250" y="1458215"/>
            <a:ext cx="8521188" cy="4089600"/>
          </a:xfrm>
        </p:spPr>
        <p:txBody>
          <a:bodyPr/>
          <a:lstStyle/>
          <a:p>
            <a:r>
              <a:rPr lang="en-GB" dirty="0" smtClean="0"/>
              <a:t>course			number: 5 - 8</a:t>
            </a:r>
          </a:p>
          <a:p>
            <a:r>
              <a:rPr lang="en-GB" dirty="0" smtClean="0"/>
              <a:t>Study programme	number: </a:t>
            </a:r>
            <a:r>
              <a:rPr lang="en-GB" dirty="0"/>
              <a:t>8</a:t>
            </a:r>
            <a:r>
              <a:rPr lang="en-GB" dirty="0" smtClean="0"/>
              <a:t> – 12</a:t>
            </a:r>
          </a:p>
          <a:p>
            <a:pPr lvl="1">
              <a:lnSpc>
                <a:spcPct val="200000"/>
              </a:lnSpc>
              <a:buFont typeface="Wingdings" panose="05000000000000000000" pitchFamily="2" charset="2"/>
              <a:buChar char="v"/>
            </a:pPr>
            <a:r>
              <a:rPr lang="en-GB" sz="1600" i="1" dirty="0" smtClean="0">
                <a:solidFill>
                  <a:schemeClr val="tx1"/>
                </a:solidFill>
              </a:rPr>
              <a:t>Domain </a:t>
            </a:r>
            <a:r>
              <a:rPr lang="en-GB" sz="1600" i="1" dirty="0">
                <a:solidFill>
                  <a:schemeClr val="tx1"/>
                </a:solidFill>
              </a:rPr>
              <a:t>specific (3-4</a:t>
            </a:r>
            <a:r>
              <a:rPr lang="en-GB" sz="1600" i="1" dirty="0" smtClean="0">
                <a:solidFill>
                  <a:schemeClr val="tx1"/>
                </a:solidFill>
              </a:rPr>
              <a:t>)</a:t>
            </a:r>
          </a:p>
          <a:p>
            <a:pPr lvl="1">
              <a:lnSpc>
                <a:spcPct val="200000"/>
              </a:lnSpc>
              <a:buFont typeface="Wingdings" panose="05000000000000000000" pitchFamily="2" charset="2"/>
              <a:buChar char="v"/>
            </a:pPr>
            <a:r>
              <a:rPr lang="en-GB" sz="1600" i="1" dirty="0" smtClean="0">
                <a:solidFill>
                  <a:schemeClr val="tx1"/>
                </a:solidFill>
              </a:rPr>
              <a:t>Scientific </a:t>
            </a:r>
            <a:r>
              <a:rPr lang="en-GB" sz="1600" i="1" dirty="0">
                <a:solidFill>
                  <a:schemeClr val="tx1"/>
                </a:solidFill>
              </a:rPr>
              <a:t>skills (2-3</a:t>
            </a:r>
            <a:r>
              <a:rPr lang="en-GB" sz="1600" i="1" dirty="0" smtClean="0">
                <a:solidFill>
                  <a:schemeClr val="tx1"/>
                </a:solidFill>
              </a:rPr>
              <a:t>)</a:t>
            </a:r>
          </a:p>
          <a:p>
            <a:pPr lvl="1">
              <a:lnSpc>
                <a:spcPct val="200000"/>
              </a:lnSpc>
              <a:buFont typeface="Wingdings" panose="05000000000000000000" pitchFamily="2" charset="2"/>
              <a:buChar char="v"/>
            </a:pPr>
            <a:r>
              <a:rPr lang="en-GB" sz="1600" i="1" dirty="0" smtClean="0">
                <a:solidFill>
                  <a:schemeClr val="tx1"/>
                </a:solidFill>
              </a:rPr>
              <a:t>Societal </a:t>
            </a:r>
            <a:r>
              <a:rPr lang="en-GB" sz="1600" i="1" dirty="0">
                <a:solidFill>
                  <a:schemeClr val="tx1"/>
                </a:solidFill>
              </a:rPr>
              <a:t>awareness (1-2</a:t>
            </a:r>
            <a:r>
              <a:rPr lang="en-GB" sz="1600" i="1" dirty="0" smtClean="0">
                <a:solidFill>
                  <a:schemeClr val="tx1"/>
                </a:solidFill>
              </a:rPr>
              <a:t>)</a:t>
            </a:r>
          </a:p>
          <a:p>
            <a:pPr lvl="1">
              <a:lnSpc>
                <a:spcPct val="200000"/>
              </a:lnSpc>
              <a:buFont typeface="Wingdings" panose="05000000000000000000" pitchFamily="2" charset="2"/>
              <a:buChar char="v"/>
            </a:pPr>
            <a:r>
              <a:rPr lang="en-GB" sz="1600" i="1" dirty="0" smtClean="0">
                <a:solidFill>
                  <a:schemeClr val="tx1"/>
                </a:solidFill>
              </a:rPr>
              <a:t>General professional </a:t>
            </a:r>
            <a:r>
              <a:rPr lang="en-GB" sz="1600" i="1" dirty="0">
                <a:solidFill>
                  <a:schemeClr val="tx1"/>
                </a:solidFill>
              </a:rPr>
              <a:t>skills </a:t>
            </a:r>
            <a:r>
              <a:rPr lang="en-GB" sz="1600" dirty="0">
                <a:solidFill>
                  <a:schemeClr val="tx1"/>
                </a:solidFill>
              </a:rPr>
              <a:t>(2-3)</a:t>
            </a:r>
          </a:p>
          <a:p>
            <a:pPr>
              <a:lnSpc>
                <a:spcPct val="150000"/>
              </a:lnSpc>
            </a:pPr>
            <a:endParaRPr lang="en-GB" dirty="0" smtClean="0"/>
          </a:p>
        </p:txBody>
      </p:sp>
      <p:sp>
        <p:nvSpPr>
          <p:cNvPr id="2" name="Rectangular Callout 1"/>
          <p:cNvSpPr/>
          <p:nvPr/>
        </p:nvSpPr>
        <p:spPr>
          <a:xfrm>
            <a:off x="4576610" y="2871497"/>
            <a:ext cx="4567390" cy="672867"/>
          </a:xfrm>
          <a:prstGeom prst="wedgeRectCallout">
            <a:avLst>
              <a:gd name="adj1" fmla="val -67431"/>
              <a:gd name="adj2" fmla="val 2969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pPr algn="ctr"/>
            <a:r>
              <a:rPr lang="en-GB" dirty="0"/>
              <a:t>Execute a carefully chosen and societally relevant research design</a:t>
            </a:r>
            <a:endParaRPr lang="en-GB" sz="1400" dirty="0" smtClean="0">
              <a:solidFill>
                <a:schemeClr val="tx1"/>
              </a:solidFill>
            </a:endParaRPr>
          </a:p>
        </p:txBody>
      </p:sp>
      <p:sp>
        <p:nvSpPr>
          <p:cNvPr id="5" name="Rectangular Callout 4"/>
          <p:cNvSpPr/>
          <p:nvPr/>
        </p:nvSpPr>
        <p:spPr>
          <a:xfrm>
            <a:off x="4576610" y="1778314"/>
            <a:ext cx="4567390" cy="949866"/>
          </a:xfrm>
          <a:prstGeom prst="wedgeRectCallout">
            <a:avLst>
              <a:gd name="adj1" fmla="val -63635"/>
              <a:gd name="adj2" fmla="val 53127"/>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en-GB" dirty="0"/>
              <a:t>Integrate and apply the knowledge of </a:t>
            </a:r>
            <a:r>
              <a:rPr lang="en-GB" dirty="0" smtClean="0"/>
              <a:t>engineering science </a:t>
            </a:r>
            <a:r>
              <a:rPr lang="en-GB" dirty="0"/>
              <a:t>in the context of </a:t>
            </a:r>
            <a:r>
              <a:rPr lang="en-GB" dirty="0" smtClean="0"/>
              <a:t>sustainable energy production</a:t>
            </a:r>
            <a:endParaRPr lang="en-GB" sz="1400" dirty="0" smtClean="0">
              <a:solidFill>
                <a:schemeClr val="tx1"/>
              </a:solidFill>
            </a:endParaRPr>
          </a:p>
        </p:txBody>
      </p:sp>
      <p:sp>
        <p:nvSpPr>
          <p:cNvPr id="6" name="Rectangular Callout 5"/>
          <p:cNvSpPr/>
          <p:nvPr/>
        </p:nvSpPr>
        <p:spPr>
          <a:xfrm>
            <a:off x="4576610" y="5354136"/>
            <a:ext cx="4567390" cy="1503864"/>
          </a:xfrm>
          <a:prstGeom prst="wedgeRectCallout">
            <a:avLst>
              <a:gd name="adj1" fmla="val -86742"/>
              <a:gd name="adj2" fmla="val -82832"/>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en-GB" dirty="0"/>
              <a:t>Analyse and evaluate the ethical, environmental, societal and economic consequences </a:t>
            </a:r>
            <a:r>
              <a:rPr lang="en-GB" dirty="0" smtClean="0"/>
              <a:t>of research </a:t>
            </a:r>
            <a:r>
              <a:rPr lang="en-GB" dirty="0"/>
              <a:t>and reflect on the different roles of the scientist in </a:t>
            </a:r>
            <a:r>
              <a:rPr lang="en-GB" dirty="0" smtClean="0"/>
              <a:t>energy transition processes</a:t>
            </a:r>
            <a:endParaRPr lang="en-GB" sz="1400" dirty="0" smtClean="0">
              <a:solidFill>
                <a:schemeClr val="tx1"/>
              </a:solidFill>
            </a:endParaRPr>
          </a:p>
        </p:txBody>
      </p:sp>
      <p:sp>
        <p:nvSpPr>
          <p:cNvPr id="7" name="Rectangular Callout 6"/>
          <p:cNvSpPr/>
          <p:nvPr/>
        </p:nvSpPr>
        <p:spPr>
          <a:xfrm>
            <a:off x="4576610" y="3687681"/>
            <a:ext cx="4567390" cy="1503864"/>
          </a:xfrm>
          <a:prstGeom prst="wedgeRectCallout">
            <a:avLst>
              <a:gd name="adj1" fmla="val -62931"/>
              <a:gd name="adj2" fmla="val -3360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p>
            <a:r>
              <a:rPr lang="en-GB" dirty="0"/>
              <a:t>Contribute scientific knowledge and understanding in interactive multi-stakeholder </a:t>
            </a:r>
            <a:r>
              <a:rPr lang="en-GB" dirty="0" smtClean="0"/>
              <a:t>change processes aimed </a:t>
            </a:r>
            <a:r>
              <a:rPr lang="en-GB" dirty="0"/>
              <a:t>at innovating and improving the </a:t>
            </a:r>
            <a:r>
              <a:rPr lang="en-GB" dirty="0" smtClean="0"/>
              <a:t>energy </a:t>
            </a:r>
            <a:r>
              <a:rPr lang="en-GB" dirty="0"/>
              <a:t>sector</a:t>
            </a:r>
            <a:endParaRPr lang="en-GB" sz="1400" dirty="0" smtClean="0">
              <a:solidFill>
                <a:schemeClr val="tx1"/>
              </a:solidFill>
            </a:endParaRPr>
          </a:p>
        </p:txBody>
      </p:sp>
    </p:spTree>
    <p:extLst>
      <p:ext uri="{BB962C8B-B14F-4D97-AF65-F5344CB8AC3E}">
        <p14:creationId xmlns:p14="http://schemas.microsoft.com/office/powerpoint/2010/main" val="359572174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4339">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339">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339">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339">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7"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457200" y="274638"/>
            <a:ext cx="8229600" cy="840125"/>
          </a:xfrm>
        </p:spPr>
        <p:txBody>
          <a:bodyPr/>
          <a:lstStyle/>
          <a:p>
            <a:r>
              <a:rPr lang="en-GB" altLang="en-US" dirty="0" smtClean="0">
                <a:solidFill>
                  <a:srgbClr val="005172"/>
                </a:solidFill>
              </a:rPr>
              <a:t>While designing, keep in mind...</a:t>
            </a:r>
          </a:p>
        </p:txBody>
      </p:sp>
      <p:sp>
        <p:nvSpPr>
          <p:cNvPr id="23555" name="Rectangle 3"/>
          <p:cNvSpPr>
            <a:spLocks noGrp="1" noChangeArrowheads="1"/>
          </p:cNvSpPr>
          <p:nvPr>
            <p:ph type="body" idx="1"/>
          </p:nvPr>
        </p:nvSpPr>
        <p:spPr>
          <a:xfrm>
            <a:off x="250825" y="1663463"/>
            <a:ext cx="8713788" cy="4895850"/>
          </a:xfrm>
          <a:noFill/>
        </p:spPr>
        <p:txBody>
          <a:bodyPr/>
          <a:lstStyle/>
          <a:p>
            <a:pPr marL="0" indent="0">
              <a:buNone/>
            </a:pPr>
            <a:r>
              <a:rPr lang="en-GB" altLang="en-US" sz="2000" dirty="0">
                <a:solidFill>
                  <a:srgbClr val="005172"/>
                </a:solidFill>
              </a:rPr>
              <a:t>While designing, keep in mind...</a:t>
            </a:r>
          </a:p>
          <a:p>
            <a:r>
              <a:rPr lang="en-GB" altLang="nl-NL" sz="2000" dirty="0"/>
              <a:t>The characteristics of the students – their backgrounds, prior knowledge and competencies, talents and learning styles</a:t>
            </a:r>
          </a:p>
          <a:p>
            <a:r>
              <a:rPr lang="en-GB" altLang="nl-NL" sz="2000" dirty="0"/>
              <a:t>The needs in the specific sector and the wider society</a:t>
            </a:r>
          </a:p>
          <a:p>
            <a:r>
              <a:rPr lang="en-GB" altLang="nl-NL" sz="2000" dirty="0"/>
              <a:t>The requirements of accrediting agencies </a:t>
            </a:r>
          </a:p>
          <a:p>
            <a:r>
              <a:rPr lang="en-GB" altLang="nl-NL" sz="2000" dirty="0"/>
              <a:t>Available time and resources</a:t>
            </a:r>
          </a:p>
        </p:txBody>
      </p:sp>
      <p:sp>
        <p:nvSpPr>
          <p:cNvPr id="2" name="AutoShape 2" descr="data:image/jpeg;base64,/9j/4AAQSkZJRgABAQAAAQABAAD/2wCEAAkGBxISEhMUEhQSFBUVGRMUFhYWFxcSFRcVGBQWFhQWFRUYHCggGBolGxYUITEhJSkrLi4uFx8zODMsNygtLisBCgoKDg0OGxAQGywkICQ0LCwsLDQsLCwsLCwsLCwsLCwsLCwsLCwsLCwsLCwsLCwsLCwsLCwsLCwsLCwsLCwsLP/AABEIAOAA4AMBEQACEQEDEQH/xAAcAAACAwEBAQEAAAAAAAAAAAAABQMEBgIBBwj/xABGEAABAgMDBwkGAwYEBwAAAAABAAIDBBEFITEGEkFRcZGxEyIyUmFygbLBFTM0QqHRI2KCFCSzwuHwQ1NzkwcWg5Ki0vH/xAAbAQACAwEBAQAAAAAAAAAAAAAAAwIEBQEGB//EADQRAAIBAwEECAQHAQEBAAAAAAABAgMEETESITJBBRMzUWFxgZEUIrHBFTRCUtHh8KEjJP/aAAwDAQACEQMRAD8A+4oAEACAM9HZmuIOglYVWLjNpmpB5imRpZIbWQyjSdZ4LUsotQb7ylcvMsF9XSsCABAAgAQAIAEACABAAgAQAIAoG0D1RvWA+mZp4cF7/wBDuqXeee0D1RvXPxqX7F7/ANB1XiHtA9Ub0fjUv2L3/oOq8Q9oHqjej8al+xe/9B1XiHtA9Ub0fjUv2L3/AKDqvEPaB6o3o/GpfsXv/QdV4h7QPVG9H41L9i9/6DqvEPaB6o3o/GpfsXv/AEHVeIe0D1RvR+NS/Yvf+g6rxD2geqN6PxqX7F7/ANB1XiMF6ASCABAC21oODhsPos+9p6TXkW7af6RdDZnEAaTRUIRcpKK5lqUtlZNDDYGgAYC5bsYqKSRlttvLOlI4CABAEcxHaxpc40a0VJXJSUVlkoRcmorUyE9lJFefw/w26LgXHaT6LOndTb+Xca9KxpxXzb2QS9vzDTXPzhqcARvxUY3NRcyc7OjJaYNZZNptjsqLnC5zdR9Qr9KqqiyjKr0JUpYfoXk0QCABAAgAQAljDnO2nivF3KxWmvF/UtR0OEk6CABAAgAQAIAEACABADUTsPrb6he0+IpZxkR1M+47EyzrN3hS66n+5e5zq59zPHTTB8zd9Vx1qa/UgVOb5C6fnA/mtwxrrVC5uVUWzHQt0aLjvZThvIII0XqpCTjJSXIfKO0sMcwZ9jsTmnUfutaF1Tkt7wUJUJx8SX9oZ1m7wm9bT/cvchsS7mcmbhj5m76rjr01+pHVSm+R1BjtfXNNaeC7CrGfCzkoSjqI8sohENjdBdU+Au4/RIvH8qRd6PinNvwMi94GKqUqM6raiX69zToJOfM45dqf8DV8Pcrfilv4+w0ybtFsONUk0IcDd4j6hPtrSrGf9lS86QoTp7s58jV+3IP5tyv/AA8zK+MpB7cg/m3I+HmHxlIPbkH825Hw8w+MpHTLahEgVdeQMNa47eaWTqu6beBiklkTzXTdtXjr1YuJ+ZZjwoiVYkCABAAgAQAIAEACABAEMTE7TxW3PiZajojlROggAQAIAEACABADGxze4dg/v6q/YPfJeRVuluR3bshy0ItHSBzm7Ro8QSrlentxwLtq3VTy9OZ89nmFpoQQRWoNxBuXOj442s+BLpaSexjTf9iqtExxnZkuRzjpuH3T6ccb2Va00/lQwTRAIAEAegoBG5CyTfE8waudtK8beS2q834stR0REq50EACABAAgAQAIAEACAIYmJ2nitufEy1HRHKidBAAgAQAIAEADnACpuAQdIJLKCExx6brqXAaxrIVm1rRhJthWtKk4rRF7/mqD1Iu5v/sr3xcO5lf8Pqd6/wC/wJcoLVgxiw5jrgReADopeDtV2zr055WO4zekLWrS2Xnv+wpZMQReGHjxKuqUFyMxwqPVk/tJvVfuH3XevhnBz4WpjPIBabNTvp913rUR6iQxggEAi+q8tf8AS1Z1XGlLEVu88cy9RtYqPzLLOnQ/BRt+m68O0+Zez91/AVLOD03EfJmtNdy9DbdI0LhfK8Pue5/36FGdvOD3o2MeOGDt0BZd5eQoQbz83Jf7kbcI5FS8jqWTxAAgAQAIAEACABAAgAQBDExO08Vtz4mWo6I5UToIAEACAJYEu5/RGHgm06M6nCQnUjDU9jSz24i7XiF2dCpDVBGrGWjE2UEQiGANLgDsoT9kiWhbtlmYklxipUlzLkyZNFnL2g3FMpVZU5bURVehCtDYmcshAf1Tqt5Unu08itQ6Po0nnGX4nZFVXpycZJot1YKcHF80UF6Q8aayyekdnqF88qSeTYhHdkZPYDiFFNo60nqQGE1l951BSc20RjTSeTgzR7EvI7ZO4c1rRk5slkKREEACABAAgAQAIAEACAIYmJ2nitufEy1HRHKidIZmZawX46BpU4QctCMpKOpQfabtAaPqrCoR5inVZ1CtQ/MB4fZclb9zOqr3mqsdzTCBaa1J40V+1hs01nxKteWZl5WBJmMsZVoYwgUq7R3ToWfd0YJJpGn0fUk5NPuM1DhkkBoJJwAFSfBVEuSNOUkt7PHAg0NxFxCATzvRHGiUCtWtBVZb9EUr66dCC2dXoRMmNauVbCL4Nxm0elZxeKiyvZ/wSOjilyrU7Kptra0LtXpOj1b2Xv7sFUtIxBvwWyecTRpLIjioJ0t+ty8HdUHTrSg+TftyNSnUWznvGcSbAwv+gSoUpSeEt/8A07KrFLIqjWjV9DffTUAtqj0BVnHaqPZ8NX/CKyv4qSWqLQKqXXRbpQ26bylquZopnqyTpclHXbFJEWTLpEEAeoW8AIXXFrVAeLgAgAQAIAhiYnaeK258TLUdEckqJ0z8aKXOJOnhoC0Ix2Vgqt5eThSIggBpkzOlkcM+WJdscBUH6U8RqWvRUalpu1g/+NlCo3Cv4S+qNjEiBoqSAqspxisyY5RcnhGWyung5jABcHYm75ToWZc3UZrEUathRcZNvuK+R4Do5Opjj41aPUqVm1KefAZ0hlU8eP8AJUt0UmIve4gFQr9oxtq//GIpmtHj6K/0dpL0Mrpjih6/YrrRMcEAM7VbzWdl30T6uiKtB/MyOyHkOIrdQ8QqsrSjXl/6RTH1KkoR+VjUlWaNvSorFOKRTlOUuJ5F83Do6ug8U1kosbhYrPTHa8ZWh1dSUO5tDC7LMoNt6giDJV04TSsMOcAcFbsaEa1ZQlpqRm8IataBgAF6yFOMFiKwiu3k6UzhSn4IpnAUPFYvStrTVPrYrDX/AHI2nJ5wL158cCABAEMTE7TxW3PiZajoiOI2oI1gj6LieHk69DPLRKYIAEAWJAHlG00Gu5RnNwi2nglGKk0mPHOJxJO29UG297LSSWgpyi6De96FRloWbXiZ3kOfx3/6Z8zFb6Pf/o/IX0n2S8/syC3/AIiLtHlClcdoydp2Mf8AcxTMjBXOj5JbSfgZ3S8G9hrx+xByZ1Hcr7q01+pe5kq3qvSL9mBYdRXY1IS0a9zkqNSKzKLXoxlavRbt9Fbq6FGhxMgsnpnuniEum0nvG1ouSwkNvA7im9bD9y9xHw9X9r9mc800BwJAvBQ5xxqCpTTSafsPokpLk3RadmKycI9BtT7iIMhtNzq0wK8je4+In5jllo75ZusKrkMM9EQHSEBgml4ma4H+6KzaVuprRm9OfkRksrA5XsiqCAKVpRMG+J9FidMV8RjSXm/t/vAbSXMXrAHAgAQBDExO08Vtz4mWo6I5UTosn5I1LmitcR6hWaVVYwxM4c0L1ZEnrGkmgFT2LjaWp1LI3kJTMFT0j9BqVOrU2ty0LEIbJbSiYqyiHMb3v5SuS0LNrxPyJMh2/jPOphG9zfsrnR6+dvwF9Jv/AM0vH7Fe3/iIu0eULtx2jJ2nYx/3MoJJYBAHhQAxysY0Oo3CorTAHNvovTpt01k8RJRVaSiULGPPPdPFqyZSk7iSly0/4ehpxgrSLjz18946TBQIAEAdBeQu3mvN+L+oxHqrgCALss+o2XKSIMcyMWraH5eGheo6LuOso7L1ju9OX8FepHDKUzlHKsOaYrScKNq+/VVoIWhKpGKbb0GRtasllR+xSdaUN7ic6lddQvG167rVHN8xqpSitCYFKIggAQAsjWmyppU3m/AfVeilbzcn5jVViooj9qt1HeFJWVV6J+zOfEw7/wDqAWq3qn6LkrOpHVY9GdVxB6HLp9hxZXbQrioyWjOupHuPW2iwYMI2UC46Enqw61dx77Ub1T9EK2k9yB1ktTz2q3Ud4TPga3c/Zkfiaff/ANQRokOO3MqWk3iutJqW9SC+ZDqNxFSyhpknZ3JcoSak5oroperPR8cbT8hd/W29lCK3/iIu0eUKFx2jLtp2Mf8AcygklgEAcuNAVOnDbmo94utU6unKfchhNQuUaQTeb69q9Y4prB4GM2pbRBZMLMe8G8/Y3qhc0VH5+ehr2Vw5Zp8tfsNFUNAEACAO14upLM23zbGAoACALcngdvopwi5PEVlkZGTt23HRSWQ3EQtNLs/tPZ2L0Vhbyowe1qzQoW6h80lv+gla6hBGih3K5KKkmnzLT3mglplrxcb9I0heWuLWpQeJLd38ipKDiX5ObLDrbpH27VXTEzgpD1jgQCMDeplVrB6uHDCkr7KkloeZbb1BdOAgCxLxDgVhdK2lOMOtisPOH4mnY15OWxLeTPNASsi3pdbVjDvZoVZ7EHLuKTnE4r2FKjClHZgsHn51JTeZPJ4mEABpeLjrCHv3MD6XZMflIMN5xc0E9ppf9V5itTUKkorvNmnJygmzG2/8RF2jyhY1x2jPQ2nYx/3MoAVwSSxodRYTmmjmlp1EEHcV1prczkZKSynk4KE2nlBKKksPRm49gwjeC8dlR6heiVzPwPHuyp55iOLKthveG1xIqccVXq1ZTe8vW9CFJZiNIco39mLqc6810ihp6KGNxNye3gVqA0EAC44p6oC1ZkMOitBvF92wEpfw1GT3wXsiM21E9tSEGxHAXC402hcdpQT4I+yCEm0V7TmTDkY1MXuEPwcG530qmqMYQxFJDaEdqus8t5g1A2QQALgEomHj5nbyku3ovWC9kc2Y9xvcg4/KQHB9HFjyATeaEAi/bVOp2tDHBH2RkX8dmomuaNOGAYAbk+NKEdIpehRyz5UvXmECAPCUAWJalK1x4LzvS9xtTVJaLXz/AKRr2FHZjtvn9CYuCyYycZKS1RelFSWGUnUBIqvZW9ZVqaqLmeeq03Tm4sE4WeE0xQBuLCteAyXhNc8Aht4o46TqC8/dQk60txsUIvq0Zq2pxjo8QhwIJFMR8oWBcRaqs9Har/xj/uZLk8Q6YhYG+uvBpIXKC/8ARBd7qMhrlm3nwz+Vw3EU4lOvNUVejn8svQzbzQFVEssu1ZuEHJGvE7E6x+i2MnjnVn3ivlS5769Y3qD1NG2qOUd4+h/CeDvMVP8AST/WI0scCABAF2xvfN/V5SpR1IVOE6tv3p2N4IlqFPhENvzJMo9jWg0cIlT2UBu2VUtjMGyFO66u6jHvX8mG/bHdiTg2utkdsndY3LmCSq95cBXBwIA+h/8AD6WLZdzz87yRsaA3iHJ1NbjG6Qlmol3I1CYUT5dJS5iRGMFxcQK6tZ3L1FWahByfIxYR2pKIxyjslsu5gaXEOBPOpWoN+AGsKvZ3LrRe0t6HXFFU2sCaILjsKuIrk7KUFMKBeKrOTqS2tcvJ6SnjYWNDpKJlG0MRrp/89V6ToVy6qSemd3tvMnpDG2vI0UrYIdJ8uXOz6OfS7NzW1rW6taAlOneONx1eN2ghW6dLb5mXmSc4rSRXQ1k+g3YsW47WRt2/ZRF8503eHALzl120j0Nt2URvkgP3iH3j5HJdHtYkLzsZf7mPstOlC2O4hNvNUVejtJen3M2VSNFpNYZqo0PNJGr+wtk8ROOzJopPhZrnDTUkqDNahDZppDxnwn6T5ip/pD9YiSxwIAEAXbG9839XlKlHUhU4T23B+K7YOCJanKfCJ6XKxS4THv3iqmu77sx1tWQ6ES5oJhnA45vY77pFSm46aG3Y38a8dmW6X18V/AqSzQGkEUaNgUC5FYSHNgWFEmnCgLYYPOfo7Q3W7hpUoxbEXFxGkvHuPqMvAbDa1jBRrQAB2BWDBlJyeWSIOHzvJn4qFtd5HL0N72EvT6oybftV/uQ3y7xg7In8iqdF/r9PuWL39Pr9jKFapRKUOM4YH1Sq1pRqvM4pv/o+FepDdFnRmn6/oEldGWq/T/1/yMd3Wf6voeQhnOvv0lXFGMI4isIryk3vZ9Js8fuH/SfwcsCr+a9UaMOw9D53NMuqvQIzEMJToN2LGuO1kblv2URfOdN3hwC85ddtI9DbdlEaZNRsyKx1K849nyFLo9oiv0jV6ui/Ea5Vzwe6HcRQO010hOullozrC8UVLK7hC6P2KpsF53y5I1znl15xK1jy0m5PLKM1EcHGrS6uBHqoMu0rrEcSGsWfDYBbmm5tNGOlT5HFdLazgSwZjONKUSy1Tr7csYJ0DwQBbsp4EVpJAAzrzcOidKlHUjNZW45tyfgZ4cI0E1FDR7TQjXeiTRKnSqY4X7MUx5uC2h5WFzr+m26/A33f1TqU4pamVf2teVTKg8Y7mQ+0YP8Amwv+9v3TNuPeUvhLj9kvZkUpZ8hGiDPdBaMSREDPC40xSpqng07SV+pJNSx4rP2H8vZ9lMNc+A7vxQ4bi6iUlA05VbuXJ+w6ZbEo0ACNAAFwAewAbBVS2l3lZ0Kz3uL9me+25X/Pgf7jfuu7S7w+Hq/tfsz0W1LH/Hgf7jPujaXec6ir+1+zMFYE4xkzDLjQAuqaV+Rw0L0l5FuhL0+qMW2T61f7kO8tI7X8gWODhSJeDXqKn0YmtvPh9x97rH1+xlojqArVKJQUiQIAll4gBvXGDPoMhPwv2IN5RleSeKVANaHQsCrF/Fac0adNPqPQwceMKUF630jLSGEp0G7FjXHayNy37KIvnOm7w4Becuu2kehtuyiXLDd+KwdpP/iVCjxoodL9l/vAYZRYs2O4hOuNUY1poxI6MEjBdNnLxQ5oLTULRawYrJEAQznQdsXHodjqKpTpDx4KBct+0QwQaJHMxgxjnuwaCT4IJRi5NRXMw0effGi5zzdfRuhopgB6pWcs2YUo044RIunSCcbzdlF1EKi+UXqRVL8i3m11lRZZpL5SwuDAQAIAEAWrP943x8pXsLvsn6fU8Na9qvX6Fm1HEZlPzfyqvY/q9PuWL/8AT6/YoPiE4laGDPOUACABADiD7od08FkVO39TYp/l/Rida5jjqT6DdixbjtZG3b9lEoTnTd4cAvOXXbSPQ23ZRPJVxD2ltxF43FFt2iRV6Tg5UG1yJrTmXxM3ONaV1DVqT7pKLRj2NKU8qKKJaqm0jTnaThHayauwHc147Qd4/otSpyPNyHspKOiVpQAaSoYJU6bmQ2pJvYx1RUUxF4/ohrcddKUWJJRt9dASy1bR+ba7hxZpgnO5U00DEbTcmRhkdWuIwaTeBFlS4CBFANb2iuscoEqawjQspKVSL/2hiZZwzheNPBKRsSe4tumGjSPC9SwKc4rmVJiYzrsApJCJz2iBdFk0vHze0LjQyE9kuNmGnTvuUcDlOL5nXKt6w3hBLaXeHLN1jejBzaj3nJmW60YOdZHvH9l2TGLieSiahzSBXaQvUXleGzspo8fZ02pbTLFu2S+HyXKUGdn3A1Ipm4nDSodHzT2seH3C/llx9fsJ40AAVC0kygmV106CAPQK4IA1Vm2JGfCY4NFCOsB6rDuKsY1peZs0GuqS8BBOWVGhOzXw3C+lac07HYLWhc0pR2lJGW6M1LZwMoTKADUAFkTltScu82acdmKj3EEzKZxqDQrPuLPrJbUXhl+hddWtlrKGGTth8o8lzqNaKuIux0CunFQp23Uvaby+RG5vNuOylhDu0MloMZv4L81w1nPb46QuV49at/Ir2151b3b0ZyNk5GhnntJAvq0FwPiMEulaLOZSLda/UqbUVyY1siXLGHOuLjWmoaKp83lnmWzTWN0D3jwC4i3b8JLah/CfsQ9CzF4Zk4jgRdRLQ5yTW4iCsUdGZHSPFEV5S/Dv2s87VXq8za6M4oeX2MWEmOpt1eBnqYUwQAIAEACABAAgAQB+gk8xTI5d4wdkT+Ra3Rf6/T7lG9/T6/YyrsFqlEXKZIEATyhvK4zjPqGTnw0Lu+pXmrvtpeZrUOzR5lI8CXfXTmgbag+hPgl0uIfHUxKtDQQA8sk0gH80Q12BrSBvKrV9SndvckTscQagkHsSCkm1vRPEnXuFCbtgCMk3Vk1hldAslgTDmVzTj4oJwm46EFpR3OY7OJN3huXGG3KT3iSC6+mtRRaoyxLHeWQrFHRlbpHiiK8pfh4m1nnaq9XmbXRnFDy+xiwkx1NurwMf5PWSyKxz4gJFc1oqRgLzdt+itUqakss830lfVKM1Cn5v+BNNQsx729Vzm7jRKaw8GrSn1lOM+9JkS4TBAAgAQB3Ch5zmtGLiBvNEJZOSkoxcny3j63rHhw4QfDBBaQDUk1BurfprTen1Kaisoxuj7+pWquFTnvXgfUHWpqb9f6KWyL6wQZSO5Yw63Zufh25v2V6zqOntY54+5VuPnxkSOkhS4lXldvmiv1aFws11byKa8a+CbK8iluW8bSt3Ub3lWJCLXFun+6KxCalHaQmcHCTiy9L2cbi407Bf9VXndrSKO7HebiyZ0sgsaACANOOKxK/zVGy9TlswSKNuTZikA3BugaSdP99qKa2R0auOQniMomp5HwltLJwukh1ZR/BPZEP1Y37KtX1RSvORYSCkCABAAgCGc6Dti4zsdRPCxHjwUEW6PGi0FZo6Mr9I8URXlL8PE2s87VXq8za6M4oeX2MWEmOpt1eBm0yZH7u3a/zFX6PCeK6Vf/0vyX0MxbHv4vecq0+JnoLP8vDyRTUSyCABAAgCzZvvYXfZ5gpR4kJuexn5P6Gryk+Hifo/iNVmrwHm+i/zUfX6M1hXSwL7U+Xx9E+jzE1ORQKeLJZaQiRGnMbnUIreBxKVUkk1kt2u7LE07LvhzFHtIIzai664LTofNb4Xj9Srctdc35fQYhipZODuT6Ddip1OJj4aIimZUk1G5cTJlR9lxnXtYSNdR91NTiuZapNKJ62w5g/4Z8S0eq71ke8ZtIc2NY72tc2LcCWuFCCagEGu8JFWSloJqxVRYGQsyH+belYE9RA8fZbDhUfVGDjt48hTGhlri06FwqSjsvDGUvZYoC4mp0C6i7gswt1j5ji0bOhiE834a1xrcNjQhkzRlgLxVQRYVCMXlHgVijozL6R4oivKX4eJtZ52qvV5m30ZxQ8vsY2Gwk0CStTcqJuOEbvJ2QiCVa+lW1fUi+nPOIV6jJbODx3S1CaruXLd9DH2x7+L3iq8+Jm3Zfl4eSKaiWQQAIAEAWbN99C77PMFKHEhNz2M/J/Q1mUnw8T9H8Rqs1eBnmui/wA1H1+jNWV0si+1Pl8fRPo8xNTkUU8WPsjn1bG7wA3JV7DZ2V4Fi1eUxBlX8VE/R5GrSsewXr9Spc9oyGUfVuy77JNxDZn5hB5Q+k+g3Ys2pxMtR0RMoEhzZvux48UuWo+GhaXCQIAEAcxHhoJOAFUHG8LJnIsQuJJ03qJnSe08sd2bHzmCuIuPoV1F2jPaidz0MuhvAxINEPQdF4ZlClFotyljOiNzgQ2+4EYjWE+nLCM68t+tksPQQ5XynJwYrTeQWX4VGe2hSKnM1ejopTiu5fYxko3nV1JKNuWh9ZyIb+5srpMTzuVmnwmBfb6z9PofLMoIebMx26ojxuNFGbzJli2js0YruQvUR4IAEACALNm++hd9nmClDiQm57Gfk/oazKT4eJ+j+I1WavAzzXRf5qPr9GasrpZF9qfL4+ifR5ianIop4sc5KPbDbEDji4EXHUlXk+scfIfbYimKMpIZfMPc28HMvw+QBXbOrCFFJvv+pXuIuVRtFeWg5o7So1qu29xyMcIeyfQbsWdU4mWY6ImUCQ0sqJzS3SDXwKhIdTe7BeJUSZVi2gwYVdsw3ruyyDmkSy0yHi7RiENYJKWTqZhZzS3Cq4cnHaWBSbMifl3qOCp1Ey/Z8oYYNSKmmGFy6ixSpuC3ltdGkboDCalrSdZAJQdyyRBwRZawg6Ti3A0zDrwiNqoT4S1ZPFaPr9D5iAkG6fUcjWUk4Pbnne9xH0ViHCYN481pf7kfKsp/jJn/AFYnmKXLUu0ezQsXBgIAEACALNm++hd9nmClDiQm57Gfk/oa3KJtZeJ+k7ntKtVeBnmejHi6j6/RmqKC0L7U+Xx9E+jzE1ORRTxYwszB20cFXraobT0K8/0z4cAmUuEhPiK6YRG8n0G7FUqcTHx0RMoEjpjiDUGhQdTwdRY7ndIkrmAcmyNdOF2yTzzs9QoyGU9RsoDQQAIAEAcRooa0uOABJQiMpKKbZlJq04jzXOLRoDTQDdinqKRkVLic3nOD02i50N8OJz2PaWnrCopUHTrvUZU0x1vfTpSTe/Bk4FhxnvDAG3mmcXANprvNfDFVHSkmepp9K2045Ut/dzPpYfDloLW1FGNDWjS6goE6MeSMevXSzOXM+MW04mYjE4l7idpKVPiZqWjzQg33IpKJYBAAgAQBZs33sLvs8wUo8SE3PYz8n9DdTMEPa5pwcCN4V1rKwePpVHTmprlvHpUDUF9qfL4+ifR5ianIop4sYWZg7aOCr1tUNp6Fef6Z8OATKXCQnxFdMIjeT6DdiqVOJj46ImUCRYk5YvOoDErjeCUY5LUazOqfA/dR2ibp9xQiwnN6QI/vWpZFtNF6yYRqXaKUHrwUZDKa5jJRGAgAQAIAV5RRKQqdZwHE+inDUq3ksU/MzCcZIIAEACAMJbHv4vecqM+JnsbL8vDyRTUSyCABAAgCzZvvYXfZ5gpR4kJuexn5P6G+V48WOSlmwL7U+Xx9E+jzE1ORRTxYwszB20cFXraobT0K8/0z4cAmUuEhPUrphEbynQbsVOpxMsR0JlE6OLLbzNpP29FCWo6GhbUSYIAEACABAAgAQAoyl923vjyuU6epTvuzXn9mZtOMsEACABAGEtj38XvOVGfEz2Nl+Xh5IpqJZJZaXdEcGsBcTo+5OC6k28IhVqwpR2pvCPZqVfDdmvaWnHQbuwi4ocWtzOUq0KsdqDyiFcGFmzfewu+zzBSjxITc9jPyf0N8rx4sclLNgimIIeKHwKlGTi8kZLKKXs92sfVO65dwvq2XoEINFAkyk5PLGJYRDNSufeDQqUKmzuIyhkgZZ5reRTsU3W7kRVPvGAFEgaCAHFmH8MbTxS5aj4aFtcJAgAQAIAEACABACrKQfhDscOBHqpw1Kl6v/P1MynGUCABAAgDCWx7+L3ncVRnxM9jZ/l4eSKaiWTQ5Ht50U6aNG8mvAJ9DVmL003sQXiyXLBopCOmrh4UH2Xa/IX0LJ5mvL7mZVc3ixZ3vYXfZ5gpR4kJuexn5P6G/V48WOSlmweIOAgAQAIAEACABADayXcwjUfQKEtR0NC6okwQAIAEACABAAgChbjKwX9lDuIUoale6WaTMmnmOCABAAgDCWx7+L3ncVRnxM9jZ/l4eSKaiWTRZH4xdjP5k+hzMTprhh6/Ylyv6MPa7gF2vohfQvHPyRmFXN8sWd72F32eYKUeJCbnsZ+T+hv1ePFn/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46421" y="3957700"/>
            <a:ext cx="2558390" cy="25583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851551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5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55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55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91642" y="230188"/>
            <a:ext cx="8442796" cy="840125"/>
          </a:xfrm>
        </p:spPr>
        <p:txBody>
          <a:bodyPr/>
          <a:lstStyle/>
          <a:p>
            <a:r>
              <a:rPr lang="en-GB" dirty="0"/>
              <a:t>A</a:t>
            </a:r>
            <a:r>
              <a:rPr lang="en-GB" dirty="0" smtClean="0"/>
              <a:t>ssignment course learning outcomes</a:t>
            </a:r>
            <a:endParaRPr lang="en-GB" dirty="0"/>
          </a:p>
        </p:txBody>
      </p:sp>
      <p:sp>
        <p:nvSpPr>
          <p:cNvPr id="6" name="Text Placeholder 5"/>
          <p:cNvSpPr>
            <a:spLocks noGrp="1"/>
          </p:cNvSpPr>
          <p:nvPr>
            <p:ph type="body" sz="quarter" idx="10"/>
          </p:nvPr>
        </p:nvSpPr>
        <p:spPr/>
        <p:txBody>
          <a:bodyPr/>
          <a:lstStyle/>
          <a:p>
            <a:pPr marL="0" indent="0">
              <a:buNone/>
            </a:pPr>
            <a:r>
              <a:rPr lang="en-GB" dirty="0" smtClean="0"/>
              <a:t>Individually</a:t>
            </a:r>
          </a:p>
          <a:p>
            <a:r>
              <a:rPr lang="en-GB" dirty="0" smtClean="0"/>
              <a:t>Formulate at least 3 learning outcomes for a course</a:t>
            </a:r>
          </a:p>
          <a:p>
            <a:r>
              <a:rPr lang="en-GB" dirty="0"/>
              <a:t>U</a:t>
            </a:r>
            <a:r>
              <a:rPr lang="en-GB" dirty="0" smtClean="0"/>
              <a:t>se different levels of the taxonomy of Bloom</a:t>
            </a:r>
          </a:p>
          <a:p>
            <a:pPr lvl="1"/>
            <a:endParaRPr lang="en-GB" dirty="0" smtClean="0"/>
          </a:p>
          <a:p>
            <a:pPr marL="696913" lvl="1" indent="0">
              <a:buNone/>
            </a:pPr>
            <a:endParaRPr lang="en-GB" dirty="0" smtClean="0"/>
          </a:p>
          <a:p>
            <a:pPr marL="0" indent="0">
              <a:buNone/>
            </a:pPr>
            <a:endParaRPr lang="en-GB" dirty="0"/>
          </a:p>
        </p:txBody>
      </p:sp>
      <p:pic>
        <p:nvPicPr>
          <p:cNvPr id="4" name="Picture 2" descr="Image result for learning outcome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36141" y="3632571"/>
            <a:ext cx="4052047" cy="32254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930882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9"/>
            <a:ext cx="8442796" cy="840125"/>
          </a:xfrm>
        </p:spPr>
        <p:txBody>
          <a:bodyPr/>
          <a:lstStyle/>
          <a:p>
            <a:r>
              <a:rPr lang="en-GB" dirty="0" smtClean="0"/>
              <a:t>Assignment course learning outcomes</a:t>
            </a:r>
            <a:endParaRPr lang="en-GB" dirty="0"/>
          </a:p>
        </p:txBody>
      </p:sp>
      <p:sp>
        <p:nvSpPr>
          <p:cNvPr id="3" name="Content Placeholder 2"/>
          <p:cNvSpPr>
            <a:spLocks noGrp="1"/>
          </p:cNvSpPr>
          <p:nvPr>
            <p:ph idx="1"/>
          </p:nvPr>
        </p:nvSpPr>
        <p:spPr>
          <a:xfrm>
            <a:off x="452446" y="1351937"/>
            <a:ext cx="8521188" cy="4537280"/>
          </a:xfrm>
        </p:spPr>
        <p:txBody>
          <a:bodyPr>
            <a:normAutofit/>
          </a:bodyPr>
          <a:lstStyle/>
          <a:p>
            <a:pPr marL="0" indent="0">
              <a:lnSpc>
                <a:spcPct val="120000"/>
              </a:lnSpc>
              <a:buNone/>
            </a:pPr>
            <a:r>
              <a:rPr lang="en-GB" dirty="0"/>
              <a:t>(Re)formulate l</a:t>
            </a:r>
            <a:r>
              <a:rPr lang="en-GB" dirty="0" smtClean="0"/>
              <a:t>earning outcomes for your own course</a:t>
            </a:r>
            <a:endParaRPr lang="en-GB" dirty="0"/>
          </a:p>
          <a:p>
            <a:pPr marL="457200" indent="-457200">
              <a:lnSpc>
                <a:spcPct val="120000"/>
              </a:lnSpc>
              <a:buAutoNum type="arabicPeriod"/>
            </a:pPr>
            <a:r>
              <a:rPr lang="en-GB" dirty="0" smtClean="0"/>
              <a:t>Selecting the cognitive level of the learning outcome</a:t>
            </a:r>
          </a:p>
          <a:p>
            <a:pPr marL="457200" indent="-457200">
              <a:lnSpc>
                <a:spcPct val="120000"/>
              </a:lnSpc>
              <a:buAutoNum type="arabicPeriod"/>
            </a:pPr>
            <a:r>
              <a:rPr lang="en-GB" dirty="0" smtClean="0"/>
              <a:t>Choose a verb from the Bloom taxonomy</a:t>
            </a:r>
          </a:p>
          <a:p>
            <a:pPr marL="457200" indent="-457200">
              <a:lnSpc>
                <a:spcPct val="120000"/>
              </a:lnSpc>
              <a:buAutoNum type="arabicPeriod"/>
            </a:pPr>
            <a:r>
              <a:rPr lang="en-GB" dirty="0" smtClean="0"/>
              <a:t>Finish this sentence:</a:t>
            </a:r>
            <a:endParaRPr lang="en-GB" dirty="0"/>
          </a:p>
          <a:p>
            <a:pPr marL="0" indent="0">
              <a:lnSpc>
                <a:spcPct val="120000"/>
              </a:lnSpc>
              <a:buNone/>
            </a:pPr>
            <a:r>
              <a:rPr lang="en-GB" dirty="0"/>
              <a:t> </a:t>
            </a:r>
            <a:r>
              <a:rPr lang="en-GB" b="1" dirty="0"/>
              <a:t>‘After successful completion of this course students are expected to be able to’. </a:t>
            </a:r>
            <a:endParaRPr lang="en-GB" dirty="0"/>
          </a:p>
          <a:p>
            <a:pPr marL="0" indent="0">
              <a:lnSpc>
                <a:spcPct val="120000"/>
              </a:lnSpc>
              <a:buNone/>
            </a:pPr>
            <a:r>
              <a:rPr lang="en-GB" dirty="0" smtClean="0"/>
              <a:t>This </a:t>
            </a:r>
            <a:r>
              <a:rPr lang="en-GB" dirty="0"/>
              <a:t>start phrase is followed by one </a:t>
            </a:r>
            <a:r>
              <a:rPr lang="en-GB" u="sng" dirty="0"/>
              <a:t>action verb</a:t>
            </a:r>
            <a:r>
              <a:rPr lang="en-GB" dirty="0"/>
              <a:t>, followed by the </a:t>
            </a:r>
            <a:r>
              <a:rPr lang="en-GB" u="sng" dirty="0"/>
              <a:t>object</a:t>
            </a:r>
            <a:r>
              <a:rPr lang="en-GB" dirty="0"/>
              <a:t> of the verb and followed by a phrase that gives the </a:t>
            </a:r>
            <a:r>
              <a:rPr lang="en-GB" u="sng" dirty="0"/>
              <a:t>context</a:t>
            </a:r>
            <a:r>
              <a:rPr lang="en-GB" dirty="0" smtClean="0"/>
              <a:t>.</a:t>
            </a:r>
          </a:p>
          <a:p>
            <a:pPr marL="0" indent="0">
              <a:lnSpc>
                <a:spcPct val="120000"/>
              </a:lnSpc>
              <a:buNone/>
            </a:pPr>
            <a:endParaRPr lang="en-GB" dirty="0"/>
          </a:p>
        </p:txBody>
      </p:sp>
    </p:spTree>
    <p:extLst>
      <p:ext uri="{BB962C8B-B14F-4D97-AF65-F5344CB8AC3E}">
        <p14:creationId xmlns:p14="http://schemas.microsoft.com/office/powerpoint/2010/main" val="4058485475"/>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r>
              <a:rPr lang="en-GB" dirty="0" smtClean="0"/>
              <a:t>Assignment</a:t>
            </a:r>
            <a:endParaRPr lang="en-GB" dirty="0"/>
          </a:p>
        </p:txBody>
      </p:sp>
      <p:sp>
        <p:nvSpPr>
          <p:cNvPr id="3" name="Content Placeholder 2"/>
          <p:cNvSpPr>
            <a:spLocks noGrp="1"/>
          </p:cNvSpPr>
          <p:nvPr>
            <p:ph idx="1"/>
          </p:nvPr>
        </p:nvSpPr>
        <p:spPr/>
        <p:txBody>
          <a:bodyPr/>
          <a:lstStyle/>
          <a:p>
            <a:r>
              <a:rPr lang="en-GB" dirty="0" smtClean="0"/>
              <a:t>Individually: Write three learning outcomes and write those on a flipchart </a:t>
            </a:r>
            <a:r>
              <a:rPr lang="en-GB" dirty="0"/>
              <a:t>(15 min.) </a:t>
            </a:r>
            <a:endParaRPr lang="en-GB" dirty="0" smtClean="0"/>
          </a:p>
          <a:p>
            <a:r>
              <a:rPr lang="en-GB" dirty="0" smtClean="0"/>
              <a:t>In 3 groups share and discuss your initial learning outcomes and receive feedback (20 min.)</a:t>
            </a:r>
          </a:p>
          <a:p>
            <a:r>
              <a:rPr lang="en-GB" dirty="0" smtClean="0"/>
              <a:t>Plenary: </a:t>
            </a:r>
            <a:r>
              <a:rPr lang="en-GB" sz="2400" dirty="0" smtClean="0"/>
              <a:t>The </a:t>
            </a:r>
            <a:r>
              <a:rPr lang="en-GB" sz="2400" dirty="0"/>
              <a:t>opportunity to ask for clarification of concepts or ideas, which are still puzzling </a:t>
            </a:r>
            <a:r>
              <a:rPr lang="en-GB" sz="2400" dirty="0" smtClean="0"/>
              <a:t>you (15 min.)</a:t>
            </a:r>
            <a:endParaRPr lang="en-GB" dirty="0"/>
          </a:p>
        </p:txBody>
      </p:sp>
    </p:spTree>
    <p:extLst>
      <p:ext uri="{BB962C8B-B14F-4D97-AF65-F5344CB8AC3E}">
        <p14:creationId xmlns:p14="http://schemas.microsoft.com/office/powerpoint/2010/main" val="3909255710"/>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Summary</a:t>
            </a:r>
            <a:endParaRPr lang="en-GB" dirty="0"/>
          </a:p>
        </p:txBody>
      </p:sp>
      <p:sp>
        <p:nvSpPr>
          <p:cNvPr id="3" name="Content Placeholder 2"/>
          <p:cNvSpPr>
            <a:spLocks noGrp="1"/>
          </p:cNvSpPr>
          <p:nvPr>
            <p:ph idx="1"/>
          </p:nvPr>
        </p:nvSpPr>
        <p:spPr/>
        <p:txBody>
          <a:bodyPr/>
          <a:lstStyle/>
          <a:p>
            <a:r>
              <a:rPr lang="en-GB" dirty="0" smtClean="0"/>
              <a:t>Bloom’s taxonomy provides a structure for writing learning outcomes</a:t>
            </a:r>
          </a:p>
          <a:p>
            <a:r>
              <a:rPr lang="en-GB" dirty="0" smtClean="0"/>
              <a:t>A learning outcome offers a description of what a student should be able to know/do and so it guides you to select appropriate teaching/learning and assessment methods</a:t>
            </a:r>
          </a:p>
          <a:p>
            <a:r>
              <a:rPr lang="en-GB" dirty="0" smtClean="0"/>
              <a:t>It is important to integrate some higher-order thinking skills learning outcomes in your course (find a good balance)</a:t>
            </a:r>
          </a:p>
          <a:p>
            <a:endParaRPr lang="en-GB" dirty="0"/>
          </a:p>
        </p:txBody>
      </p:sp>
    </p:spTree>
    <p:extLst>
      <p:ext uri="{BB962C8B-B14F-4D97-AF65-F5344CB8AC3E}">
        <p14:creationId xmlns:p14="http://schemas.microsoft.com/office/powerpoint/2010/main" val="13994467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840125"/>
          </a:xfrm>
        </p:spPr>
        <p:txBody>
          <a:bodyPr/>
          <a:lstStyle/>
          <a:p>
            <a:r>
              <a:rPr lang="en-GB" dirty="0" smtClean="0"/>
              <a:t>Individual Learning </a:t>
            </a:r>
            <a:r>
              <a:rPr lang="en-GB" dirty="0"/>
              <a:t>J</a:t>
            </a:r>
            <a:r>
              <a:rPr lang="en-GB" dirty="0" smtClean="0"/>
              <a:t>ournal</a:t>
            </a:r>
            <a:endParaRPr lang="en-GB" dirty="0"/>
          </a:p>
        </p:txBody>
      </p:sp>
      <p:sp>
        <p:nvSpPr>
          <p:cNvPr id="3" name="Text Placeholder 2"/>
          <p:cNvSpPr>
            <a:spLocks noGrp="1"/>
          </p:cNvSpPr>
          <p:nvPr>
            <p:ph type="body" sz="quarter" idx="10"/>
          </p:nvPr>
        </p:nvSpPr>
        <p:spPr>
          <a:xfrm>
            <a:off x="413250" y="1152082"/>
            <a:ext cx="8521188" cy="4089600"/>
          </a:xfrm>
        </p:spPr>
        <p:txBody>
          <a:bodyPr/>
          <a:lstStyle/>
          <a:p>
            <a:pPr marL="0" indent="0">
              <a:lnSpc>
                <a:spcPct val="100000"/>
              </a:lnSpc>
              <a:buNone/>
            </a:pPr>
            <a:r>
              <a:rPr lang="en-GB" sz="1600" b="1" dirty="0" smtClean="0"/>
              <a:t>Outcomes</a:t>
            </a:r>
          </a:p>
          <a:p>
            <a:pPr lvl="0">
              <a:lnSpc>
                <a:spcPct val="100000"/>
              </a:lnSpc>
            </a:pPr>
            <a:r>
              <a:rPr lang="en-GB" sz="1600" dirty="0" smtClean="0"/>
              <a:t>Stimulate your reflection in a more systematic way.</a:t>
            </a:r>
          </a:p>
          <a:p>
            <a:pPr lvl="0">
              <a:lnSpc>
                <a:spcPct val="100000"/>
              </a:lnSpc>
            </a:pPr>
            <a:r>
              <a:rPr lang="en-GB" sz="1600" dirty="0" smtClean="0"/>
              <a:t>Help you to keep track of ideas for your personal action plan.</a:t>
            </a:r>
          </a:p>
          <a:p>
            <a:pPr marL="0" indent="0">
              <a:lnSpc>
                <a:spcPct val="100000"/>
              </a:lnSpc>
              <a:buNone/>
            </a:pPr>
            <a:r>
              <a:rPr lang="en-GB" sz="1400" i="1" dirty="0" smtClean="0"/>
              <a:t>Note: the individual learning journal is for personal use. </a:t>
            </a:r>
          </a:p>
          <a:p>
            <a:pPr marL="0" indent="0">
              <a:lnSpc>
                <a:spcPct val="100000"/>
              </a:lnSpc>
              <a:buNone/>
            </a:pPr>
            <a:endParaRPr lang="en-GB" sz="1600" b="1" dirty="0" smtClean="0"/>
          </a:p>
          <a:p>
            <a:pPr marL="0" indent="0">
              <a:lnSpc>
                <a:spcPct val="100000"/>
              </a:lnSpc>
              <a:buNone/>
            </a:pPr>
            <a:r>
              <a:rPr lang="en-GB" sz="1600" b="1" dirty="0" smtClean="0"/>
              <a:t>Procedure</a:t>
            </a:r>
          </a:p>
          <a:p>
            <a:pPr lvl="0">
              <a:lnSpc>
                <a:spcPct val="100000"/>
              </a:lnSpc>
            </a:pPr>
            <a:r>
              <a:rPr lang="en-GB" sz="1600" dirty="0" smtClean="0"/>
              <a:t>At the end of every day: We will give you the opportunity to write down some reflections on the day</a:t>
            </a:r>
          </a:p>
          <a:p>
            <a:pPr lvl="0">
              <a:lnSpc>
                <a:spcPct val="100000"/>
              </a:lnSpc>
            </a:pPr>
            <a:r>
              <a:rPr lang="en-GB" sz="1600" dirty="0" smtClean="0"/>
              <a:t>At the beginning of each day: We will invite you to share your learning points  and we will give you the opportunity to ask for clarification of concepts or ideas, which are still puzzling you.</a:t>
            </a:r>
          </a:p>
          <a:p>
            <a:pPr lvl="0">
              <a:lnSpc>
                <a:spcPct val="100000"/>
              </a:lnSpc>
            </a:pPr>
            <a:endParaRPr lang="en-GB" sz="1600" dirty="0"/>
          </a:p>
          <a:p>
            <a:pPr marL="0" lvl="0" indent="0">
              <a:lnSpc>
                <a:spcPct val="100000"/>
              </a:lnSpc>
              <a:buNone/>
            </a:pPr>
            <a:r>
              <a:rPr lang="en-GB" sz="1600" b="1" dirty="0" smtClean="0"/>
              <a:t>Expectations</a:t>
            </a:r>
          </a:p>
          <a:p>
            <a:pPr marL="0" indent="0">
              <a:lnSpc>
                <a:spcPct val="100000"/>
              </a:lnSpc>
              <a:buNone/>
            </a:pPr>
            <a:endParaRPr lang="en-GB" sz="1600" dirty="0"/>
          </a:p>
        </p:txBody>
      </p:sp>
      <p:sp>
        <p:nvSpPr>
          <p:cNvPr id="4" name="Slide Number Placeholder 3"/>
          <p:cNvSpPr>
            <a:spLocks noGrp="1"/>
          </p:cNvSpPr>
          <p:nvPr>
            <p:ph type="sldNum" sz="quarter" idx="11"/>
          </p:nvPr>
        </p:nvSpPr>
        <p:spPr/>
        <p:txBody>
          <a:bodyPr/>
          <a:lstStyle/>
          <a:p>
            <a:pPr algn="r">
              <a:lnSpc>
                <a:spcPts val="1200"/>
              </a:lnSpc>
            </a:pPr>
            <a:fld id="{F25965E0-7062-474C-8671-DB3A3CE669B0}" type="slidenum">
              <a:rPr lang="en-GB" smtClean="0"/>
              <a:pPr algn="r">
                <a:lnSpc>
                  <a:spcPts val="1200"/>
                </a:lnSpc>
              </a:pPr>
              <a:t>32</a:t>
            </a:fld>
            <a:endParaRPr lang="en-GB" dirty="0"/>
          </a:p>
        </p:txBody>
      </p:sp>
    </p:spTree>
    <p:extLst>
      <p:ext uri="{BB962C8B-B14F-4D97-AF65-F5344CB8AC3E}">
        <p14:creationId xmlns:p14="http://schemas.microsoft.com/office/powerpoint/2010/main" val="2727211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1642" y="230188"/>
            <a:ext cx="8442796" cy="791650"/>
          </a:xfrm>
        </p:spPr>
        <p:txBody>
          <a:bodyPr/>
          <a:lstStyle/>
          <a:p>
            <a:endParaRPr lang="en-GB" dirty="0"/>
          </a:p>
        </p:txBody>
      </p:sp>
      <p:sp>
        <p:nvSpPr>
          <p:cNvPr id="3" name="Content Placeholder 2"/>
          <p:cNvSpPr>
            <a:spLocks noGrp="1"/>
          </p:cNvSpPr>
          <p:nvPr>
            <p:ph idx="1"/>
          </p:nvPr>
        </p:nvSpPr>
        <p:spPr/>
        <p:txBody>
          <a:bodyPr/>
          <a:lstStyle/>
          <a:p>
            <a:r>
              <a:rPr lang="en-GB" dirty="0"/>
              <a:t>What was yesterday’s session about? </a:t>
            </a:r>
          </a:p>
          <a:p>
            <a:r>
              <a:rPr lang="en-GB" dirty="0"/>
              <a:t>What are the most important issues, according to you, in this topic? </a:t>
            </a:r>
          </a:p>
          <a:p>
            <a:r>
              <a:rPr lang="en-GB" dirty="0"/>
              <a:t>What was the most important learning point that you gained from yesterday’s session? </a:t>
            </a:r>
          </a:p>
          <a:p>
            <a:r>
              <a:rPr lang="en-GB" dirty="0"/>
              <a:t>How can you link this to your own experience? </a:t>
            </a:r>
          </a:p>
          <a:p>
            <a:endParaRPr lang="en-GB" dirty="0"/>
          </a:p>
        </p:txBody>
      </p:sp>
    </p:spTree>
    <p:extLst>
      <p:ext uri="{BB962C8B-B14F-4D97-AF65-F5344CB8AC3E}">
        <p14:creationId xmlns:p14="http://schemas.microsoft.com/office/powerpoint/2010/main" val="2703602925"/>
      </p:ext>
    </p:extLst>
  </p:cSld>
  <p:clrMapOvr>
    <a:masterClrMapping/>
  </p:clrMapOvr>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NOPREFERENCE" val="False"/>
</p:tagLst>
</file>

<file path=ppt/theme/theme1.xml><?xml version="1.0" encoding="utf-8"?>
<a:theme xmlns:a="http://schemas.openxmlformats.org/drawingml/2006/main" name="Wageningen UR">
  <a:themeElements>
    <a:clrScheme name="Wageningen UR witte achtergrond">
      <a:dk1>
        <a:srgbClr val="005172"/>
      </a:dk1>
      <a:lt1>
        <a:srgbClr val="FFFFFF"/>
      </a:lt1>
      <a:dk2>
        <a:srgbClr val="34B233"/>
      </a:dk2>
      <a:lt2>
        <a:srgbClr val="005172"/>
      </a:lt2>
      <a:accent1>
        <a:srgbClr val="519FD7"/>
      </a:accent1>
      <a:accent2>
        <a:srgbClr val="A59D95"/>
      </a:accent2>
      <a:accent3>
        <a:srgbClr val="D5D2CA"/>
      </a:accent3>
      <a:accent4>
        <a:srgbClr val="FF7900"/>
      </a:accent4>
      <a:accent5>
        <a:srgbClr val="00549F"/>
      </a:accent5>
      <a:accent6>
        <a:srgbClr val="000000"/>
      </a:accent6>
      <a:hlink>
        <a:srgbClr val="00549F"/>
      </a:hlink>
      <a:folHlink>
        <a:srgbClr val="000000"/>
      </a:folHlink>
    </a:clrScheme>
    <a:fontScheme name="Wageningen UR">
      <a:majorFont>
        <a:latin typeface="Verdana"/>
        <a:ea typeface=""/>
        <a:cs typeface=""/>
      </a:majorFont>
      <a:minorFont>
        <a:latin typeface="Verdana"/>
        <a:ea typeface=""/>
        <a:cs typeface=""/>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3"/>
        </a:solidFill>
        <a:ln>
          <a:noFill/>
        </a:ln>
      </a:spPr>
      <a:bodyPr rot="0" spcFirstLastPara="0" vertOverflow="overflow" horzOverflow="overflow" vert="horz" wrap="square" lIns="91440" tIns="45720" rIns="91440" bIns="72000" numCol="1" spcCol="0" rtlCol="0" fromWordArt="0" anchor="ctr" anchorCtr="0" forceAA="0" compatLnSpc="1">
        <a:prstTxWarp prst="textNoShape">
          <a:avLst/>
        </a:prstTxWarp>
        <a:spAutoFit/>
      </a:bodyPr>
      <a:lstStyle>
        <a:defPPr algn="ctr">
          <a:defRPr sz="14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5875">
          <a:solidFill>
            <a:schemeClr val="bg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ts val="1800"/>
          </a:lnSpc>
          <a:defRPr sz="1400" dirty="0" err="1" smtClean="0">
            <a:latin typeface="Verdana" pitchFamily="34" charset="0"/>
          </a:defRPr>
        </a:defPPr>
      </a:lstStyle>
    </a:txDef>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3739</TotalTime>
  <Words>2263</Words>
  <Application>Microsoft Office PowerPoint</Application>
  <PresentationFormat>On-screen Show (4:3)</PresentationFormat>
  <Paragraphs>361</Paragraphs>
  <Slides>33</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News Gothic</vt:lpstr>
      <vt:lpstr>Times New Roman</vt:lpstr>
      <vt:lpstr>Verdana</vt:lpstr>
      <vt:lpstr>Wingdings</vt:lpstr>
      <vt:lpstr>Wageningen UR</vt:lpstr>
      <vt:lpstr>Development of Energy Education in the Mekong Area (DEEM)</vt:lpstr>
      <vt:lpstr>Introduction: Who is who?</vt:lpstr>
      <vt:lpstr>Individual Learning Journal</vt:lpstr>
      <vt:lpstr>Training program</vt:lpstr>
      <vt:lpstr>Training approach</vt:lpstr>
      <vt:lpstr>Program of today</vt:lpstr>
      <vt:lpstr>Development of Energy Education in the Mekong Area (DEEM)</vt:lpstr>
      <vt:lpstr>What are we going to do....</vt:lpstr>
      <vt:lpstr>Curriculum development </vt:lpstr>
      <vt:lpstr>Teacher-centred and Learner-centred approach</vt:lpstr>
      <vt:lpstr>Teacher-centred and Learner-centred approach</vt:lpstr>
      <vt:lpstr>A matrix</vt:lpstr>
      <vt:lpstr>Development of Energy Education in the Mekong Area (DEEM)</vt:lpstr>
      <vt:lpstr>PowerPoint Presentation</vt:lpstr>
      <vt:lpstr>After this session you: </vt:lpstr>
      <vt:lpstr> Why do we design learning outcomes? </vt:lpstr>
      <vt:lpstr>Learning outcomes </vt:lpstr>
      <vt:lpstr>Constructive alignment </vt:lpstr>
      <vt:lpstr>Constructive alignment: Presentation skills</vt:lpstr>
      <vt:lpstr>Course design</vt:lpstr>
      <vt:lpstr>Taxonomy of Bloom</vt:lpstr>
      <vt:lpstr>List of verbs in learning outcomes </vt:lpstr>
      <vt:lpstr>Good writing learning outcomes</vt:lpstr>
      <vt:lpstr>Examples  After successful completion of this course students are expected to be able to...</vt:lpstr>
      <vt:lpstr>Another example</vt:lpstr>
      <vt:lpstr>How many? </vt:lpstr>
      <vt:lpstr>While designing, keep in mind...</vt:lpstr>
      <vt:lpstr>Assignment course learning outcomes</vt:lpstr>
      <vt:lpstr>Assignment course learning outcomes</vt:lpstr>
      <vt:lpstr>Assignment</vt:lpstr>
      <vt:lpstr>Summary</vt:lpstr>
      <vt:lpstr>Individual Learning Journal</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Martin Brinkman</dc:creator>
  <cp:lastModifiedBy>Eppink, Hansje</cp:lastModifiedBy>
  <cp:revision>339</cp:revision>
  <dcterms:created xsi:type="dcterms:W3CDTF">2011-09-29T08:30:03Z</dcterms:created>
  <dcterms:modified xsi:type="dcterms:W3CDTF">2017-07-24T14:52:39Z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o_Template">
    <vt:lpwstr>WHUK.pptx</vt:lpwstr>
  </property>
</Properties>
</file>