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7" r:id="rId2"/>
    <p:sldId id="258" r:id="rId3"/>
    <p:sldId id="259" r:id="rId4"/>
    <p:sldId id="261" r:id="rId5"/>
    <p:sldId id="264" r:id="rId6"/>
    <p:sldId id="265" r:id="rId7"/>
    <p:sldId id="266" r:id="rId8"/>
    <p:sldId id="267" r:id="rId9"/>
    <p:sldId id="268" r:id="rId10"/>
    <p:sldId id="269"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40"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AEABEB-49F4-4781-83BD-6634CA69B9E2}" type="datetimeFigureOut">
              <a:rPr lang="en-US" smtClean="0"/>
              <a:t>10/18/2017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9F77A1-166F-4301-9032-9A8846C4CB20}" type="slidenum">
              <a:rPr lang="en-US" smtClean="0"/>
              <a:t>‹#›</a:t>
            </a:fld>
            <a:endParaRPr lang="en-US"/>
          </a:p>
        </p:txBody>
      </p:sp>
    </p:spTree>
    <p:extLst>
      <p:ext uri="{BB962C8B-B14F-4D97-AF65-F5344CB8AC3E}">
        <p14:creationId xmlns:p14="http://schemas.microsoft.com/office/powerpoint/2010/main" val="3970637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3A6878-6E73-432B-BFB3-E742BF8DE80F}" type="slidenum">
              <a:rPr lang="en-US" smtClean="0"/>
              <a:t>1</a:t>
            </a:fld>
            <a:endParaRPr lang="en-US"/>
          </a:p>
        </p:txBody>
      </p:sp>
    </p:spTree>
    <p:extLst>
      <p:ext uri="{BB962C8B-B14F-4D97-AF65-F5344CB8AC3E}">
        <p14:creationId xmlns:p14="http://schemas.microsoft.com/office/powerpoint/2010/main" val="2635381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0B4D45BB-D55E-4C18-8126-DA42B6A33A9F}" type="slidenum">
              <a:rPr lang="en-US" smtClean="0"/>
              <a:t>4</a:t>
            </a:fld>
            <a:endParaRPr lang="en-US"/>
          </a:p>
        </p:txBody>
      </p:sp>
    </p:spTree>
    <p:extLst>
      <p:ext uri="{BB962C8B-B14F-4D97-AF65-F5344CB8AC3E}">
        <p14:creationId xmlns:p14="http://schemas.microsoft.com/office/powerpoint/2010/main" val="4190009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F2E68CC-D892-419D-8C5A-86F097115BC5}" type="datetimeFigureOut">
              <a:rPr lang="en-US" smtClean="0"/>
              <a:t>10/18/2017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321F57-8E2B-45FC-9C95-4CFD09B8BABD}" type="slidenum">
              <a:rPr lang="en-US" smtClean="0"/>
              <a:t>‹#›</a:t>
            </a:fld>
            <a:endParaRPr lang="en-US"/>
          </a:p>
        </p:txBody>
      </p:sp>
    </p:spTree>
    <p:extLst>
      <p:ext uri="{BB962C8B-B14F-4D97-AF65-F5344CB8AC3E}">
        <p14:creationId xmlns:p14="http://schemas.microsoft.com/office/powerpoint/2010/main" val="597484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2E68CC-D892-419D-8C5A-86F097115BC5}" type="datetimeFigureOut">
              <a:rPr lang="en-US" smtClean="0"/>
              <a:t>10/18/2017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321F57-8E2B-45FC-9C95-4CFD09B8BABD}" type="slidenum">
              <a:rPr lang="en-US" smtClean="0"/>
              <a:t>‹#›</a:t>
            </a:fld>
            <a:endParaRPr lang="en-US"/>
          </a:p>
        </p:txBody>
      </p:sp>
    </p:spTree>
    <p:extLst>
      <p:ext uri="{BB962C8B-B14F-4D97-AF65-F5344CB8AC3E}">
        <p14:creationId xmlns:p14="http://schemas.microsoft.com/office/powerpoint/2010/main" val="42806116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F2E68CC-D892-419D-8C5A-86F097115BC5}" type="datetimeFigureOut">
              <a:rPr lang="en-US" smtClean="0"/>
              <a:t>10/18/2017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321F57-8E2B-45FC-9C95-4CFD09B8BABD}" type="slidenum">
              <a:rPr lang="en-US" smtClean="0"/>
              <a:t>‹#›</a:t>
            </a:fld>
            <a:endParaRPr lang="en-US"/>
          </a:p>
        </p:txBody>
      </p:sp>
    </p:spTree>
    <p:extLst>
      <p:ext uri="{BB962C8B-B14F-4D97-AF65-F5344CB8AC3E}">
        <p14:creationId xmlns:p14="http://schemas.microsoft.com/office/powerpoint/2010/main" val="4245856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F2E68CC-D892-419D-8C5A-86F097115BC5}" type="datetimeFigureOut">
              <a:rPr lang="en-US" smtClean="0"/>
              <a:t>10/18/2017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321F57-8E2B-45FC-9C95-4CFD09B8BABD}" type="slidenum">
              <a:rPr lang="en-US" smtClean="0"/>
              <a:t>‹#›</a:t>
            </a:fld>
            <a:endParaRPr lang="en-US"/>
          </a:p>
        </p:txBody>
      </p:sp>
    </p:spTree>
    <p:extLst>
      <p:ext uri="{BB962C8B-B14F-4D97-AF65-F5344CB8AC3E}">
        <p14:creationId xmlns:p14="http://schemas.microsoft.com/office/powerpoint/2010/main" val="2581139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F2E68CC-D892-419D-8C5A-86F097115BC5}" type="datetimeFigureOut">
              <a:rPr lang="en-US" smtClean="0"/>
              <a:t>10/18/2017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321F57-8E2B-45FC-9C95-4CFD09B8BABD}" type="slidenum">
              <a:rPr lang="en-US" smtClean="0"/>
              <a:t>‹#›</a:t>
            </a:fld>
            <a:endParaRPr lang="en-US"/>
          </a:p>
        </p:txBody>
      </p:sp>
    </p:spTree>
    <p:extLst>
      <p:ext uri="{BB962C8B-B14F-4D97-AF65-F5344CB8AC3E}">
        <p14:creationId xmlns:p14="http://schemas.microsoft.com/office/powerpoint/2010/main" val="999708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F2E68CC-D892-419D-8C5A-86F097115BC5}" type="datetimeFigureOut">
              <a:rPr lang="en-US" smtClean="0"/>
              <a:t>10/18/2017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321F57-8E2B-45FC-9C95-4CFD09B8BABD}" type="slidenum">
              <a:rPr lang="en-US" smtClean="0"/>
              <a:t>‹#›</a:t>
            </a:fld>
            <a:endParaRPr lang="en-US"/>
          </a:p>
        </p:txBody>
      </p:sp>
    </p:spTree>
    <p:extLst>
      <p:ext uri="{BB962C8B-B14F-4D97-AF65-F5344CB8AC3E}">
        <p14:creationId xmlns:p14="http://schemas.microsoft.com/office/powerpoint/2010/main" val="3823455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2E68CC-D892-419D-8C5A-86F097115BC5}" type="datetimeFigureOut">
              <a:rPr lang="en-US" smtClean="0"/>
              <a:t>10/18/2017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321F57-8E2B-45FC-9C95-4CFD09B8BABD}" type="slidenum">
              <a:rPr lang="en-US" smtClean="0"/>
              <a:t>‹#›</a:t>
            </a:fld>
            <a:endParaRPr lang="en-US"/>
          </a:p>
        </p:txBody>
      </p:sp>
    </p:spTree>
    <p:extLst>
      <p:ext uri="{BB962C8B-B14F-4D97-AF65-F5344CB8AC3E}">
        <p14:creationId xmlns:p14="http://schemas.microsoft.com/office/powerpoint/2010/main" val="187008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2E68CC-D892-419D-8C5A-86F097115BC5}" type="datetimeFigureOut">
              <a:rPr lang="en-US" smtClean="0"/>
              <a:t>10/18/2017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321F57-8E2B-45FC-9C95-4CFD09B8BABD}" type="slidenum">
              <a:rPr lang="en-US" smtClean="0"/>
              <a:t>‹#›</a:t>
            </a:fld>
            <a:endParaRPr lang="en-US"/>
          </a:p>
        </p:txBody>
      </p:sp>
    </p:spTree>
    <p:extLst>
      <p:ext uri="{BB962C8B-B14F-4D97-AF65-F5344CB8AC3E}">
        <p14:creationId xmlns:p14="http://schemas.microsoft.com/office/powerpoint/2010/main" val="1527031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2E68CC-D892-419D-8C5A-86F097115BC5}" type="datetimeFigureOut">
              <a:rPr lang="en-US" smtClean="0"/>
              <a:t>10/18/2017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321F57-8E2B-45FC-9C95-4CFD09B8BABD}" type="slidenum">
              <a:rPr lang="en-US" smtClean="0"/>
              <a:t>‹#›</a:t>
            </a:fld>
            <a:endParaRPr lang="en-US"/>
          </a:p>
        </p:txBody>
      </p:sp>
    </p:spTree>
    <p:extLst>
      <p:ext uri="{BB962C8B-B14F-4D97-AF65-F5344CB8AC3E}">
        <p14:creationId xmlns:p14="http://schemas.microsoft.com/office/powerpoint/2010/main" val="898032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2E68CC-D892-419D-8C5A-86F097115BC5}" type="datetimeFigureOut">
              <a:rPr lang="en-US" smtClean="0"/>
              <a:t>10/18/2017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321F57-8E2B-45FC-9C95-4CFD09B8BABD}" type="slidenum">
              <a:rPr lang="en-US" smtClean="0"/>
              <a:t>‹#›</a:t>
            </a:fld>
            <a:endParaRPr lang="en-US"/>
          </a:p>
        </p:txBody>
      </p:sp>
    </p:spTree>
    <p:extLst>
      <p:ext uri="{BB962C8B-B14F-4D97-AF65-F5344CB8AC3E}">
        <p14:creationId xmlns:p14="http://schemas.microsoft.com/office/powerpoint/2010/main" val="3503530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2E68CC-D892-419D-8C5A-86F097115BC5}" type="datetimeFigureOut">
              <a:rPr lang="en-US" smtClean="0"/>
              <a:t>10/18/2017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321F57-8E2B-45FC-9C95-4CFD09B8BABD}" type="slidenum">
              <a:rPr lang="en-US" smtClean="0"/>
              <a:t>‹#›</a:t>
            </a:fld>
            <a:endParaRPr lang="en-US"/>
          </a:p>
        </p:txBody>
      </p:sp>
    </p:spTree>
    <p:extLst>
      <p:ext uri="{BB962C8B-B14F-4D97-AF65-F5344CB8AC3E}">
        <p14:creationId xmlns:p14="http://schemas.microsoft.com/office/powerpoint/2010/main" val="2530554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2E68CC-D892-419D-8C5A-86F097115BC5}" type="datetimeFigureOut">
              <a:rPr lang="en-US" smtClean="0"/>
              <a:t>10/18/2017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321F57-8E2B-45FC-9C95-4CFD09B8BABD}" type="slidenum">
              <a:rPr lang="en-US" smtClean="0"/>
              <a:t>‹#›</a:t>
            </a:fld>
            <a:endParaRPr lang="en-US"/>
          </a:p>
        </p:txBody>
      </p:sp>
    </p:spTree>
    <p:extLst>
      <p:ext uri="{BB962C8B-B14F-4D97-AF65-F5344CB8AC3E}">
        <p14:creationId xmlns:p14="http://schemas.microsoft.com/office/powerpoint/2010/main" val="21614841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1882775"/>
            <a:ext cx="7467600" cy="1470025"/>
          </a:xfrm>
        </p:spPr>
        <p:txBody>
          <a:bodyPr>
            <a:normAutofit/>
          </a:bodyPr>
          <a:lstStyle/>
          <a:p>
            <a:pPr algn="l"/>
            <a:r>
              <a:rPr lang="en-US" b="1" dirty="0" smtClean="0">
                <a:solidFill>
                  <a:srgbClr val="00B050"/>
                </a:solidFill>
              </a:rPr>
              <a:t>Energy Outlook of Laos</a:t>
            </a:r>
            <a:endParaRPr lang="en-US" b="1" dirty="0">
              <a:solidFill>
                <a:srgbClr val="00B050"/>
              </a:solidFill>
            </a:endParaRPr>
          </a:p>
        </p:txBody>
      </p:sp>
      <p:sp>
        <p:nvSpPr>
          <p:cNvPr id="3" name="Subtitle 2"/>
          <p:cNvSpPr>
            <a:spLocks noGrp="1"/>
          </p:cNvSpPr>
          <p:nvPr>
            <p:ph type="subTitle" idx="1"/>
          </p:nvPr>
        </p:nvSpPr>
        <p:spPr>
          <a:xfrm>
            <a:off x="1143000" y="3962400"/>
            <a:ext cx="6019800" cy="1752600"/>
          </a:xfrm>
        </p:spPr>
        <p:txBody>
          <a:bodyPr>
            <a:normAutofit fontScale="70000" lnSpcReduction="20000"/>
          </a:bodyPr>
          <a:lstStyle/>
          <a:p>
            <a:pPr algn="l"/>
            <a:r>
              <a:rPr lang="en-US" b="1" dirty="0" err="1" smtClean="0">
                <a:solidFill>
                  <a:srgbClr val="0000CC"/>
                </a:solidFill>
              </a:rPr>
              <a:t>Khamso</a:t>
            </a:r>
            <a:r>
              <a:rPr lang="en-US" b="1" dirty="0" smtClean="0">
                <a:solidFill>
                  <a:srgbClr val="0000CC"/>
                </a:solidFill>
              </a:rPr>
              <a:t> </a:t>
            </a:r>
            <a:r>
              <a:rPr lang="en-US" b="1" dirty="0" err="1" smtClean="0">
                <a:solidFill>
                  <a:srgbClr val="0000CC"/>
                </a:solidFill>
              </a:rPr>
              <a:t>Kouphokham</a:t>
            </a:r>
            <a:endParaRPr lang="en-US" b="1" dirty="0" smtClean="0">
              <a:solidFill>
                <a:srgbClr val="0000CC"/>
              </a:solidFill>
            </a:endParaRPr>
          </a:p>
          <a:p>
            <a:pPr algn="l"/>
            <a:r>
              <a:rPr lang="en-US" b="1" dirty="0" smtClean="0">
                <a:solidFill>
                  <a:srgbClr val="0000CC"/>
                </a:solidFill>
              </a:rPr>
              <a:t>Deputy Director General</a:t>
            </a:r>
          </a:p>
          <a:p>
            <a:pPr algn="l"/>
            <a:r>
              <a:rPr lang="en-US" b="1" dirty="0" smtClean="0">
                <a:solidFill>
                  <a:srgbClr val="0000CC"/>
                </a:solidFill>
              </a:rPr>
              <a:t>Department of Energy Policy and Planning, Ministry of Energy and Mines, Laos</a:t>
            </a:r>
          </a:p>
          <a:p>
            <a:pPr algn="l"/>
            <a:r>
              <a:rPr lang="en-US" b="1" dirty="0" smtClean="0">
                <a:solidFill>
                  <a:srgbClr val="0000CC"/>
                </a:solidFill>
              </a:rPr>
              <a:t>19 Oct</a:t>
            </a:r>
            <a:r>
              <a:rPr lang="en-US" b="1" dirty="0" smtClean="0">
                <a:solidFill>
                  <a:srgbClr val="0000CC"/>
                </a:solidFill>
              </a:rPr>
              <a:t> 2017</a:t>
            </a:r>
            <a:endParaRPr lang="en-US" b="1" dirty="0">
              <a:solidFill>
                <a:srgbClr val="0000CC"/>
              </a:solidFill>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81000"/>
            <a:ext cx="1347787" cy="1146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96144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sz="3200" dirty="0" smtClean="0"/>
              <a:t>Energy Demand Final Units</a:t>
            </a:r>
            <a:br>
              <a:rPr lang="en-US" sz="3200" dirty="0" smtClean="0"/>
            </a:br>
            <a:r>
              <a:rPr lang="en-US" sz="2600" dirty="0" smtClean="0"/>
              <a:t>BAU Scenario</a:t>
            </a:r>
            <a:endParaRPr lang="en-US" sz="26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2284" y="1371600"/>
            <a:ext cx="8463116" cy="5209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35735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r>
              <a:rPr lang="en-US" sz="3200" dirty="0" smtClean="0"/>
              <a:t>Energy Demand Final Units</a:t>
            </a:r>
            <a:br>
              <a:rPr lang="en-US" sz="3200" dirty="0" smtClean="0"/>
            </a:br>
            <a:r>
              <a:rPr lang="en-US" sz="2600" dirty="0" smtClean="0"/>
              <a:t>BAU Scenario</a:t>
            </a:r>
            <a:endParaRPr lang="en-US" sz="2600" dirty="0"/>
          </a:p>
        </p:txBody>
      </p:sp>
      <p:graphicFrame>
        <p:nvGraphicFramePr>
          <p:cNvPr id="5" name="Table 4"/>
          <p:cNvGraphicFramePr>
            <a:graphicFrameLocks noGrp="1"/>
          </p:cNvGraphicFramePr>
          <p:nvPr>
            <p:extLst>
              <p:ext uri="{D42A27DB-BD31-4B8C-83A1-F6EECF244321}">
                <p14:modId xmlns:p14="http://schemas.microsoft.com/office/powerpoint/2010/main" val="2507441285"/>
              </p:ext>
            </p:extLst>
          </p:nvPr>
        </p:nvGraphicFramePr>
        <p:xfrm>
          <a:off x="838200" y="1371600"/>
          <a:ext cx="7239001" cy="4729729"/>
        </p:xfrm>
        <a:graphic>
          <a:graphicData uri="http://schemas.openxmlformats.org/drawingml/2006/table">
            <a:tbl>
              <a:tblPr/>
              <a:tblGrid>
                <a:gridCol w="1589707"/>
                <a:gridCol w="696293"/>
                <a:gridCol w="609600"/>
                <a:gridCol w="762000"/>
                <a:gridCol w="762000"/>
                <a:gridCol w="838200"/>
                <a:gridCol w="838200"/>
                <a:gridCol w="1143001"/>
              </a:tblGrid>
              <a:tr h="181693">
                <a:tc>
                  <a:txBody>
                    <a:bodyPr/>
                    <a:lstStyle/>
                    <a:p>
                      <a:pPr algn="l" fontAlgn="b"/>
                      <a:r>
                        <a:rPr lang="en-US" sz="1400" b="1" i="0" u="none" strike="noStrike" dirty="0">
                          <a:solidFill>
                            <a:schemeClr val="bg1"/>
                          </a:solidFill>
                          <a:effectLst/>
                          <a:latin typeface="Calibri"/>
                        </a:rPr>
                        <a:t> </a:t>
                      </a:r>
                    </a:p>
                  </a:txBody>
                  <a:tcPr marL="9085" marR="9085" marT="9085" marB="0" anchor="b">
                    <a:lnL>
                      <a:noFill/>
                    </a:lnL>
                    <a:lnR>
                      <a:noFill/>
                    </a:lnR>
                    <a:lnT>
                      <a:noFill/>
                    </a:lnT>
                    <a:lnB>
                      <a:noFill/>
                    </a:lnB>
                    <a:solidFill>
                      <a:schemeClr val="tx2">
                        <a:lumMod val="60000"/>
                        <a:lumOff val="40000"/>
                      </a:schemeClr>
                    </a:solidFill>
                  </a:tcPr>
                </a:tc>
                <a:tc>
                  <a:txBody>
                    <a:bodyPr/>
                    <a:lstStyle/>
                    <a:p>
                      <a:pPr algn="l" fontAlgn="b"/>
                      <a:r>
                        <a:rPr lang="en-US" sz="1400" b="1" i="0" u="none" strike="noStrike">
                          <a:solidFill>
                            <a:schemeClr val="bg1"/>
                          </a:solidFill>
                          <a:effectLst/>
                          <a:latin typeface="Calibri"/>
                        </a:rPr>
                        <a:t> </a:t>
                      </a:r>
                    </a:p>
                  </a:txBody>
                  <a:tcPr marL="9085" marR="9085" marT="9085" marB="0" anchor="b">
                    <a:lnL>
                      <a:noFill/>
                    </a:lnL>
                    <a:lnR>
                      <a:noFill/>
                    </a:lnR>
                    <a:lnT>
                      <a:noFill/>
                    </a:lnT>
                    <a:lnB>
                      <a:noFill/>
                    </a:lnB>
                    <a:solidFill>
                      <a:schemeClr val="tx2">
                        <a:lumMod val="60000"/>
                        <a:lumOff val="40000"/>
                      </a:schemeClr>
                    </a:solidFill>
                  </a:tcPr>
                </a:tc>
                <a:tc>
                  <a:txBody>
                    <a:bodyPr/>
                    <a:lstStyle/>
                    <a:p>
                      <a:pPr algn="l" fontAlgn="b"/>
                      <a:r>
                        <a:rPr lang="en-US" sz="1400" b="1" i="0" u="none" strike="noStrike">
                          <a:solidFill>
                            <a:schemeClr val="bg1"/>
                          </a:solidFill>
                          <a:effectLst/>
                          <a:latin typeface="Calibri"/>
                        </a:rPr>
                        <a:t> </a:t>
                      </a:r>
                    </a:p>
                  </a:txBody>
                  <a:tcPr marL="9085" marR="9085" marT="9085" marB="0" anchor="b">
                    <a:lnL>
                      <a:noFill/>
                    </a:lnL>
                    <a:lnR>
                      <a:noFill/>
                    </a:lnR>
                    <a:lnT>
                      <a:noFill/>
                    </a:lnT>
                    <a:lnB>
                      <a:noFill/>
                    </a:lnB>
                    <a:solidFill>
                      <a:schemeClr val="tx2">
                        <a:lumMod val="60000"/>
                        <a:lumOff val="40000"/>
                      </a:schemeClr>
                    </a:solidFill>
                  </a:tcPr>
                </a:tc>
                <a:tc>
                  <a:txBody>
                    <a:bodyPr/>
                    <a:lstStyle/>
                    <a:p>
                      <a:pPr algn="l" fontAlgn="b"/>
                      <a:r>
                        <a:rPr lang="en-US" sz="1400" b="1" i="0" u="none" strike="noStrike">
                          <a:solidFill>
                            <a:schemeClr val="bg1"/>
                          </a:solidFill>
                          <a:effectLst/>
                          <a:latin typeface="Calibri"/>
                        </a:rPr>
                        <a:t> </a:t>
                      </a:r>
                    </a:p>
                  </a:txBody>
                  <a:tcPr marL="9085" marR="9085" marT="9085" marB="0" anchor="b">
                    <a:lnL>
                      <a:noFill/>
                    </a:lnL>
                    <a:lnR>
                      <a:noFill/>
                    </a:lnR>
                    <a:lnT>
                      <a:noFill/>
                    </a:lnT>
                    <a:lnB>
                      <a:noFill/>
                    </a:lnB>
                    <a:solidFill>
                      <a:schemeClr val="tx2">
                        <a:lumMod val="60000"/>
                        <a:lumOff val="40000"/>
                      </a:schemeClr>
                    </a:solidFill>
                  </a:tcPr>
                </a:tc>
                <a:tc>
                  <a:txBody>
                    <a:bodyPr/>
                    <a:lstStyle/>
                    <a:p>
                      <a:pPr algn="l" fontAlgn="b"/>
                      <a:r>
                        <a:rPr lang="en-US" sz="1400" b="1" i="0" u="none" strike="noStrike">
                          <a:solidFill>
                            <a:schemeClr val="bg1"/>
                          </a:solidFill>
                          <a:effectLst/>
                          <a:latin typeface="Calibri"/>
                        </a:rPr>
                        <a:t> </a:t>
                      </a:r>
                    </a:p>
                  </a:txBody>
                  <a:tcPr marL="9085" marR="9085" marT="9085" marB="0" anchor="b">
                    <a:lnL>
                      <a:noFill/>
                    </a:lnL>
                    <a:lnR>
                      <a:noFill/>
                    </a:lnR>
                    <a:lnT>
                      <a:noFill/>
                    </a:lnT>
                    <a:lnB>
                      <a:noFill/>
                    </a:lnB>
                    <a:solidFill>
                      <a:schemeClr val="tx2">
                        <a:lumMod val="60000"/>
                        <a:lumOff val="40000"/>
                      </a:schemeClr>
                    </a:solidFill>
                  </a:tcPr>
                </a:tc>
                <a:tc>
                  <a:txBody>
                    <a:bodyPr/>
                    <a:lstStyle/>
                    <a:p>
                      <a:pPr algn="l" fontAlgn="b"/>
                      <a:r>
                        <a:rPr lang="en-US" sz="1400" b="1" i="0" u="none" strike="noStrike">
                          <a:solidFill>
                            <a:schemeClr val="bg1"/>
                          </a:solidFill>
                          <a:effectLst/>
                          <a:latin typeface="Calibri"/>
                        </a:rPr>
                        <a:t> </a:t>
                      </a:r>
                    </a:p>
                  </a:txBody>
                  <a:tcPr marL="9085" marR="9085" marT="9085" marB="0" anchor="b">
                    <a:lnL>
                      <a:noFill/>
                    </a:lnL>
                    <a:lnR>
                      <a:noFill/>
                    </a:lnR>
                    <a:lnT>
                      <a:noFill/>
                    </a:lnT>
                    <a:lnB>
                      <a:noFill/>
                    </a:lnB>
                    <a:solidFill>
                      <a:schemeClr val="tx2">
                        <a:lumMod val="60000"/>
                        <a:lumOff val="40000"/>
                      </a:schemeClr>
                    </a:solidFill>
                  </a:tcPr>
                </a:tc>
                <a:tc>
                  <a:txBody>
                    <a:bodyPr/>
                    <a:lstStyle/>
                    <a:p>
                      <a:pPr algn="l" fontAlgn="b"/>
                      <a:r>
                        <a:rPr lang="en-US" sz="1400" b="1" i="0" u="none" strike="noStrike">
                          <a:solidFill>
                            <a:schemeClr val="bg1"/>
                          </a:solidFill>
                          <a:effectLst/>
                          <a:latin typeface="Calibri"/>
                        </a:rPr>
                        <a:t> </a:t>
                      </a:r>
                    </a:p>
                  </a:txBody>
                  <a:tcPr marL="9085" marR="9085" marT="9085" marB="0" anchor="b">
                    <a:lnL>
                      <a:noFill/>
                    </a:lnL>
                    <a:lnR>
                      <a:noFill/>
                    </a:lnR>
                    <a:lnT>
                      <a:noFill/>
                    </a:lnT>
                    <a:lnB>
                      <a:noFill/>
                    </a:lnB>
                    <a:solidFill>
                      <a:schemeClr val="tx2">
                        <a:lumMod val="60000"/>
                        <a:lumOff val="40000"/>
                      </a:schemeClr>
                    </a:solidFill>
                  </a:tcPr>
                </a:tc>
                <a:tc>
                  <a:txBody>
                    <a:bodyPr/>
                    <a:lstStyle/>
                    <a:p>
                      <a:pPr algn="ctr" fontAlgn="b"/>
                      <a:r>
                        <a:rPr lang="en-US" sz="1400" b="1" i="0" u="none" strike="noStrike" dirty="0">
                          <a:solidFill>
                            <a:schemeClr val="bg1"/>
                          </a:solidFill>
                          <a:effectLst/>
                          <a:latin typeface="Calibri"/>
                        </a:rPr>
                        <a:t>Ann. </a:t>
                      </a:r>
                      <a:r>
                        <a:rPr lang="en-US" sz="1400" b="1" i="0" u="none" strike="noStrike" dirty="0" err="1">
                          <a:solidFill>
                            <a:schemeClr val="bg1"/>
                          </a:solidFill>
                          <a:effectLst/>
                          <a:latin typeface="Calibri"/>
                        </a:rPr>
                        <a:t>Avg</a:t>
                      </a:r>
                      <a:endParaRPr lang="en-US" sz="1400" b="1" i="0" u="none" strike="noStrike" dirty="0">
                        <a:solidFill>
                          <a:schemeClr val="bg1"/>
                        </a:solidFill>
                        <a:effectLst/>
                        <a:latin typeface="Calibri"/>
                      </a:endParaRPr>
                    </a:p>
                  </a:txBody>
                  <a:tcPr marL="9085" marR="9085" marT="9085" marB="0" anchor="b">
                    <a:lnL>
                      <a:noFill/>
                    </a:lnL>
                    <a:lnR>
                      <a:noFill/>
                    </a:lnR>
                    <a:lnT>
                      <a:noFill/>
                    </a:lnT>
                    <a:lnB>
                      <a:noFill/>
                    </a:lnB>
                    <a:solidFill>
                      <a:schemeClr val="tx2">
                        <a:lumMod val="60000"/>
                        <a:lumOff val="40000"/>
                      </a:schemeClr>
                    </a:solidFill>
                  </a:tcPr>
                </a:tc>
              </a:tr>
              <a:tr h="181693">
                <a:tc>
                  <a:txBody>
                    <a:bodyPr/>
                    <a:lstStyle/>
                    <a:p>
                      <a:pPr algn="l" fontAlgn="b"/>
                      <a:r>
                        <a:rPr lang="en-US" sz="1400" b="1" i="0" u="none" strike="noStrike" dirty="0">
                          <a:solidFill>
                            <a:schemeClr val="bg1"/>
                          </a:solidFill>
                          <a:effectLst/>
                          <a:latin typeface="Calibri"/>
                        </a:rPr>
                        <a:t> </a:t>
                      </a:r>
                    </a:p>
                  </a:txBody>
                  <a:tcPr marL="9085" marR="9085" marT="9085" marB="0" anchor="b">
                    <a:lnL>
                      <a:noFill/>
                    </a:lnL>
                    <a:lnR>
                      <a:noFill/>
                    </a:lnR>
                    <a:lnT>
                      <a:noFill/>
                    </a:lnT>
                    <a:lnB>
                      <a:noFill/>
                    </a:lnB>
                    <a:solidFill>
                      <a:schemeClr val="tx2">
                        <a:lumMod val="60000"/>
                        <a:lumOff val="40000"/>
                      </a:schemeClr>
                    </a:solidFill>
                  </a:tcPr>
                </a:tc>
                <a:tc>
                  <a:txBody>
                    <a:bodyPr/>
                    <a:lstStyle/>
                    <a:p>
                      <a:pPr algn="l" fontAlgn="b"/>
                      <a:r>
                        <a:rPr lang="en-US" sz="1400" b="1" i="0" u="none" strike="noStrike">
                          <a:solidFill>
                            <a:schemeClr val="bg1"/>
                          </a:solidFill>
                          <a:effectLst/>
                          <a:latin typeface="Calibri"/>
                        </a:rPr>
                        <a:t> </a:t>
                      </a:r>
                    </a:p>
                  </a:txBody>
                  <a:tcPr marL="9085" marR="9085" marT="9085" marB="0" anchor="b">
                    <a:lnL>
                      <a:noFill/>
                    </a:lnL>
                    <a:lnR>
                      <a:noFill/>
                    </a:lnR>
                    <a:lnT>
                      <a:noFill/>
                    </a:lnT>
                    <a:lnB>
                      <a:noFill/>
                    </a:lnB>
                    <a:solidFill>
                      <a:schemeClr val="tx2">
                        <a:lumMod val="60000"/>
                        <a:lumOff val="40000"/>
                      </a:schemeClr>
                    </a:solidFill>
                  </a:tcPr>
                </a:tc>
                <a:tc>
                  <a:txBody>
                    <a:bodyPr/>
                    <a:lstStyle/>
                    <a:p>
                      <a:pPr algn="l" fontAlgn="b"/>
                      <a:r>
                        <a:rPr lang="en-US" sz="1400" b="1" i="0" u="none" strike="noStrike">
                          <a:solidFill>
                            <a:schemeClr val="bg1"/>
                          </a:solidFill>
                          <a:effectLst/>
                          <a:latin typeface="Calibri"/>
                        </a:rPr>
                        <a:t> </a:t>
                      </a:r>
                    </a:p>
                  </a:txBody>
                  <a:tcPr marL="9085" marR="9085" marT="9085" marB="0" anchor="b">
                    <a:lnL>
                      <a:noFill/>
                    </a:lnL>
                    <a:lnR>
                      <a:noFill/>
                    </a:lnR>
                    <a:lnT>
                      <a:noFill/>
                    </a:lnT>
                    <a:lnB>
                      <a:noFill/>
                    </a:lnB>
                    <a:solidFill>
                      <a:schemeClr val="tx2">
                        <a:lumMod val="60000"/>
                        <a:lumOff val="40000"/>
                      </a:schemeClr>
                    </a:solidFill>
                  </a:tcPr>
                </a:tc>
                <a:tc>
                  <a:txBody>
                    <a:bodyPr/>
                    <a:lstStyle/>
                    <a:p>
                      <a:pPr algn="l" fontAlgn="b"/>
                      <a:r>
                        <a:rPr lang="en-US" sz="1400" b="1" i="0" u="none" strike="noStrike">
                          <a:solidFill>
                            <a:schemeClr val="bg1"/>
                          </a:solidFill>
                          <a:effectLst/>
                          <a:latin typeface="Calibri"/>
                        </a:rPr>
                        <a:t> </a:t>
                      </a:r>
                    </a:p>
                  </a:txBody>
                  <a:tcPr marL="9085" marR="9085" marT="9085" marB="0" anchor="b">
                    <a:lnL>
                      <a:noFill/>
                    </a:lnL>
                    <a:lnR>
                      <a:noFill/>
                    </a:lnR>
                    <a:lnT>
                      <a:noFill/>
                    </a:lnT>
                    <a:lnB>
                      <a:noFill/>
                    </a:lnB>
                    <a:solidFill>
                      <a:schemeClr val="tx2">
                        <a:lumMod val="60000"/>
                        <a:lumOff val="40000"/>
                      </a:schemeClr>
                    </a:solidFill>
                  </a:tcPr>
                </a:tc>
                <a:tc>
                  <a:txBody>
                    <a:bodyPr/>
                    <a:lstStyle/>
                    <a:p>
                      <a:pPr algn="l" fontAlgn="b"/>
                      <a:r>
                        <a:rPr lang="en-US" sz="1400" b="1" i="0" u="none" strike="noStrike">
                          <a:solidFill>
                            <a:schemeClr val="bg1"/>
                          </a:solidFill>
                          <a:effectLst/>
                          <a:latin typeface="Calibri"/>
                        </a:rPr>
                        <a:t> </a:t>
                      </a:r>
                    </a:p>
                  </a:txBody>
                  <a:tcPr marL="9085" marR="9085" marT="9085" marB="0" anchor="b">
                    <a:lnL>
                      <a:noFill/>
                    </a:lnL>
                    <a:lnR>
                      <a:noFill/>
                    </a:lnR>
                    <a:lnT>
                      <a:noFill/>
                    </a:lnT>
                    <a:lnB>
                      <a:noFill/>
                    </a:lnB>
                    <a:solidFill>
                      <a:schemeClr val="tx2">
                        <a:lumMod val="60000"/>
                        <a:lumOff val="40000"/>
                      </a:schemeClr>
                    </a:solidFill>
                  </a:tcPr>
                </a:tc>
                <a:tc>
                  <a:txBody>
                    <a:bodyPr/>
                    <a:lstStyle/>
                    <a:p>
                      <a:pPr algn="l" fontAlgn="b"/>
                      <a:r>
                        <a:rPr lang="en-US" sz="1400" b="1" i="0" u="none" strike="noStrike">
                          <a:solidFill>
                            <a:schemeClr val="bg1"/>
                          </a:solidFill>
                          <a:effectLst/>
                          <a:latin typeface="Calibri"/>
                        </a:rPr>
                        <a:t> </a:t>
                      </a:r>
                    </a:p>
                  </a:txBody>
                  <a:tcPr marL="9085" marR="9085" marT="9085" marB="0" anchor="b">
                    <a:lnL>
                      <a:noFill/>
                    </a:lnL>
                    <a:lnR>
                      <a:noFill/>
                    </a:lnR>
                    <a:lnT>
                      <a:noFill/>
                    </a:lnT>
                    <a:lnB>
                      <a:noFill/>
                    </a:lnB>
                    <a:solidFill>
                      <a:schemeClr val="tx2">
                        <a:lumMod val="60000"/>
                        <a:lumOff val="40000"/>
                      </a:schemeClr>
                    </a:solidFill>
                  </a:tcPr>
                </a:tc>
                <a:tc>
                  <a:txBody>
                    <a:bodyPr/>
                    <a:lstStyle/>
                    <a:p>
                      <a:pPr algn="l" fontAlgn="b"/>
                      <a:r>
                        <a:rPr lang="en-US" sz="1400" b="1" i="0" u="none" strike="noStrike">
                          <a:solidFill>
                            <a:schemeClr val="bg1"/>
                          </a:solidFill>
                          <a:effectLst/>
                          <a:latin typeface="Calibri"/>
                        </a:rPr>
                        <a:t> </a:t>
                      </a:r>
                    </a:p>
                  </a:txBody>
                  <a:tcPr marL="9085" marR="9085" marT="9085" marB="0" anchor="b">
                    <a:lnL>
                      <a:noFill/>
                    </a:lnL>
                    <a:lnR>
                      <a:noFill/>
                    </a:lnR>
                    <a:lnT>
                      <a:noFill/>
                    </a:lnT>
                    <a:lnB>
                      <a:noFill/>
                    </a:lnB>
                    <a:solidFill>
                      <a:schemeClr val="tx2">
                        <a:lumMod val="60000"/>
                        <a:lumOff val="40000"/>
                      </a:schemeClr>
                    </a:solidFill>
                  </a:tcPr>
                </a:tc>
                <a:tc>
                  <a:txBody>
                    <a:bodyPr/>
                    <a:lstStyle/>
                    <a:p>
                      <a:pPr algn="ctr" fontAlgn="b"/>
                      <a:r>
                        <a:rPr lang="en-US" sz="1400" b="1" i="0" u="none" strike="noStrike" dirty="0">
                          <a:solidFill>
                            <a:schemeClr val="bg1"/>
                          </a:solidFill>
                          <a:effectLst/>
                          <a:latin typeface="Calibri"/>
                        </a:rPr>
                        <a:t>Growth (%)</a:t>
                      </a:r>
                    </a:p>
                  </a:txBody>
                  <a:tcPr marL="9085" marR="9085" marT="9085" marB="0" anchor="b">
                    <a:lnL>
                      <a:noFill/>
                    </a:lnL>
                    <a:lnR>
                      <a:noFill/>
                    </a:lnR>
                    <a:lnT>
                      <a:noFill/>
                    </a:lnT>
                    <a:lnB>
                      <a:noFill/>
                    </a:lnB>
                    <a:solidFill>
                      <a:schemeClr val="tx2">
                        <a:lumMod val="60000"/>
                        <a:lumOff val="40000"/>
                      </a:schemeClr>
                    </a:solidFill>
                  </a:tcPr>
                </a:tc>
              </a:tr>
              <a:tr h="181693">
                <a:tc>
                  <a:txBody>
                    <a:bodyPr/>
                    <a:lstStyle/>
                    <a:p>
                      <a:pPr algn="l" fontAlgn="b"/>
                      <a:r>
                        <a:rPr lang="en-US" sz="1400" b="1" i="0" u="none" strike="noStrike">
                          <a:solidFill>
                            <a:schemeClr val="bg1"/>
                          </a:solidFill>
                          <a:effectLst/>
                          <a:latin typeface="Calibri"/>
                        </a:rPr>
                        <a:t>Fuels</a:t>
                      </a:r>
                    </a:p>
                  </a:txBody>
                  <a:tcPr marL="9085" marR="9085" marT="9085" marB="0" anchor="b">
                    <a:lnL>
                      <a:noFill/>
                    </a:lnL>
                    <a:lnR>
                      <a:noFill/>
                    </a:lnR>
                    <a:lnT>
                      <a:noFill/>
                    </a:lnT>
                    <a:lnB>
                      <a:noFill/>
                    </a:lnB>
                    <a:solidFill>
                      <a:schemeClr val="tx2">
                        <a:lumMod val="60000"/>
                        <a:lumOff val="40000"/>
                      </a:schemeClr>
                    </a:solidFill>
                  </a:tcPr>
                </a:tc>
                <a:tc>
                  <a:txBody>
                    <a:bodyPr/>
                    <a:lstStyle/>
                    <a:p>
                      <a:pPr algn="ctr" fontAlgn="b"/>
                      <a:r>
                        <a:rPr lang="en-US" sz="1400" b="1" i="0" u="none" strike="noStrike" dirty="0">
                          <a:solidFill>
                            <a:schemeClr val="bg1"/>
                          </a:solidFill>
                          <a:effectLst/>
                          <a:latin typeface="Calibri"/>
                        </a:rPr>
                        <a:t>2015</a:t>
                      </a:r>
                    </a:p>
                  </a:txBody>
                  <a:tcPr marL="9085" marR="9085" marT="9085" marB="0" anchor="b">
                    <a:lnL>
                      <a:noFill/>
                    </a:lnL>
                    <a:lnR>
                      <a:noFill/>
                    </a:lnR>
                    <a:lnT>
                      <a:noFill/>
                    </a:lnT>
                    <a:lnB>
                      <a:noFill/>
                    </a:lnB>
                    <a:solidFill>
                      <a:schemeClr val="tx2">
                        <a:lumMod val="60000"/>
                        <a:lumOff val="40000"/>
                      </a:schemeClr>
                    </a:solidFill>
                  </a:tcPr>
                </a:tc>
                <a:tc>
                  <a:txBody>
                    <a:bodyPr/>
                    <a:lstStyle/>
                    <a:p>
                      <a:pPr algn="ctr" fontAlgn="b"/>
                      <a:r>
                        <a:rPr lang="en-US" sz="1400" b="1" i="0" u="none" strike="noStrike" dirty="0">
                          <a:solidFill>
                            <a:schemeClr val="bg1"/>
                          </a:solidFill>
                          <a:effectLst/>
                          <a:latin typeface="Calibri"/>
                        </a:rPr>
                        <a:t>2020</a:t>
                      </a:r>
                    </a:p>
                  </a:txBody>
                  <a:tcPr marL="9085" marR="9085" marT="9085" marB="0" anchor="b">
                    <a:lnL>
                      <a:noFill/>
                    </a:lnL>
                    <a:lnR>
                      <a:noFill/>
                    </a:lnR>
                    <a:lnT>
                      <a:noFill/>
                    </a:lnT>
                    <a:lnB>
                      <a:noFill/>
                    </a:lnB>
                    <a:solidFill>
                      <a:schemeClr val="tx2">
                        <a:lumMod val="60000"/>
                        <a:lumOff val="40000"/>
                      </a:schemeClr>
                    </a:solidFill>
                  </a:tcPr>
                </a:tc>
                <a:tc>
                  <a:txBody>
                    <a:bodyPr/>
                    <a:lstStyle/>
                    <a:p>
                      <a:pPr algn="ctr" fontAlgn="b"/>
                      <a:r>
                        <a:rPr lang="en-US" sz="1400" b="1" i="0" u="none" strike="noStrike" dirty="0">
                          <a:solidFill>
                            <a:schemeClr val="bg1"/>
                          </a:solidFill>
                          <a:effectLst/>
                          <a:latin typeface="Calibri"/>
                        </a:rPr>
                        <a:t>2025</a:t>
                      </a:r>
                    </a:p>
                  </a:txBody>
                  <a:tcPr marL="9085" marR="9085" marT="9085" marB="0" anchor="b">
                    <a:lnL>
                      <a:noFill/>
                    </a:lnL>
                    <a:lnR>
                      <a:noFill/>
                    </a:lnR>
                    <a:lnT>
                      <a:noFill/>
                    </a:lnT>
                    <a:lnB>
                      <a:noFill/>
                    </a:lnB>
                    <a:solidFill>
                      <a:schemeClr val="tx2">
                        <a:lumMod val="60000"/>
                        <a:lumOff val="40000"/>
                      </a:schemeClr>
                    </a:solidFill>
                  </a:tcPr>
                </a:tc>
                <a:tc>
                  <a:txBody>
                    <a:bodyPr/>
                    <a:lstStyle/>
                    <a:p>
                      <a:pPr algn="ctr" fontAlgn="b"/>
                      <a:r>
                        <a:rPr lang="en-US" sz="1400" b="1" i="0" u="none" strike="noStrike" dirty="0">
                          <a:solidFill>
                            <a:schemeClr val="bg1"/>
                          </a:solidFill>
                          <a:effectLst/>
                          <a:latin typeface="Calibri"/>
                        </a:rPr>
                        <a:t>2030</a:t>
                      </a:r>
                    </a:p>
                  </a:txBody>
                  <a:tcPr marL="9085" marR="9085" marT="9085" marB="0" anchor="b">
                    <a:lnL>
                      <a:noFill/>
                    </a:lnL>
                    <a:lnR>
                      <a:noFill/>
                    </a:lnR>
                    <a:lnT>
                      <a:noFill/>
                    </a:lnT>
                    <a:lnB>
                      <a:noFill/>
                    </a:lnB>
                    <a:solidFill>
                      <a:schemeClr val="tx2">
                        <a:lumMod val="60000"/>
                        <a:lumOff val="40000"/>
                      </a:schemeClr>
                    </a:solidFill>
                  </a:tcPr>
                </a:tc>
                <a:tc>
                  <a:txBody>
                    <a:bodyPr/>
                    <a:lstStyle/>
                    <a:p>
                      <a:pPr algn="ctr" fontAlgn="b"/>
                      <a:r>
                        <a:rPr lang="en-US" sz="1400" b="1" i="0" u="none" strike="noStrike" dirty="0">
                          <a:solidFill>
                            <a:schemeClr val="bg1"/>
                          </a:solidFill>
                          <a:effectLst/>
                          <a:latin typeface="Calibri"/>
                        </a:rPr>
                        <a:t>2035</a:t>
                      </a:r>
                    </a:p>
                  </a:txBody>
                  <a:tcPr marL="9085" marR="9085" marT="9085" marB="0" anchor="b">
                    <a:lnL>
                      <a:noFill/>
                    </a:lnL>
                    <a:lnR>
                      <a:noFill/>
                    </a:lnR>
                    <a:lnT>
                      <a:noFill/>
                    </a:lnT>
                    <a:lnB>
                      <a:noFill/>
                    </a:lnB>
                    <a:solidFill>
                      <a:schemeClr val="tx2">
                        <a:lumMod val="60000"/>
                        <a:lumOff val="40000"/>
                      </a:schemeClr>
                    </a:solidFill>
                  </a:tcPr>
                </a:tc>
                <a:tc>
                  <a:txBody>
                    <a:bodyPr/>
                    <a:lstStyle/>
                    <a:p>
                      <a:pPr algn="ctr" fontAlgn="b"/>
                      <a:r>
                        <a:rPr lang="en-US" sz="1400" b="1" i="0" u="none" strike="noStrike" dirty="0">
                          <a:solidFill>
                            <a:schemeClr val="bg1"/>
                          </a:solidFill>
                          <a:effectLst/>
                          <a:latin typeface="Calibri"/>
                        </a:rPr>
                        <a:t>2040</a:t>
                      </a:r>
                    </a:p>
                  </a:txBody>
                  <a:tcPr marL="9085" marR="9085" marT="9085" marB="0" anchor="b">
                    <a:lnL>
                      <a:noFill/>
                    </a:lnL>
                    <a:lnR>
                      <a:noFill/>
                    </a:lnR>
                    <a:lnT>
                      <a:noFill/>
                    </a:lnT>
                    <a:lnB>
                      <a:noFill/>
                    </a:lnB>
                    <a:solidFill>
                      <a:schemeClr val="tx2">
                        <a:lumMod val="60000"/>
                        <a:lumOff val="40000"/>
                      </a:schemeClr>
                    </a:solidFill>
                  </a:tcPr>
                </a:tc>
                <a:tc>
                  <a:txBody>
                    <a:bodyPr/>
                    <a:lstStyle/>
                    <a:p>
                      <a:pPr algn="ctr" fontAlgn="b"/>
                      <a:r>
                        <a:rPr lang="en-US" sz="1400" b="1" i="0" u="none" strike="noStrike" dirty="0">
                          <a:solidFill>
                            <a:schemeClr val="bg1"/>
                          </a:solidFill>
                          <a:effectLst/>
                          <a:latin typeface="Calibri"/>
                        </a:rPr>
                        <a:t>2013-40</a:t>
                      </a:r>
                    </a:p>
                  </a:txBody>
                  <a:tcPr marL="9085" marR="9085" marT="9085" marB="0" anchor="b">
                    <a:lnL>
                      <a:noFill/>
                    </a:lnL>
                    <a:lnR>
                      <a:noFill/>
                    </a:lnR>
                    <a:lnT>
                      <a:noFill/>
                    </a:lnT>
                    <a:lnB>
                      <a:noFill/>
                    </a:lnB>
                    <a:solidFill>
                      <a:schemeClr val="tx2">
                        <a:lumMod val="60000"/>
                        <a:lumOff val="40000"/>
                      </a:schemeClr>
                    </a:solidFill>
                  </a:tcPr>
                </a:tc>
              </a:tr>
              <a:tr h="328864">
                <a:tc>
                  <a:txBody>
                    <a:bodyPr/>
                    <a:lstStyle/>
                    <a:p>
                      <a:pPr algn="l" fontAlgn="b"/>
                      <a:r>
                        <a:rPr lang="en-US" sz="1400" b="1" i="0" u="none" strike="noStrike" dirty="0">
                          <a:solidFill>
                            <a:srgbClr val="000000"/>
                          </a:solidFill>
                          <a:effectLst/>
                          <a:latin typeface="Calibri"/>
                        </a:rPr>
                        <a:t>Electricity</a:t>
                      </a:r>
                    </a:p>
                  </a:txBody>
                  <a:tcPr marL="9085" marR="9085" marT="9085" marB="0" anchor="b">
                    <a:lnL>
                      <a:noFill/>
                    </a:lnL>
                    <a:lnR>
                      <a:noFill/>
                    </a:lnR>
                    <a:lnT>
                      <a:noFill/>
                    </a:lnT>
                    <a:lnB>
                      <a:noFill/>
                    </a:lnB>
                  </a:tcPr>
                </a:tc>
                <a:tc>
                  <a:txBody>
                    <a:bodyPr/>
                    <a:lstStyle/>
                    <a:p>
                      <a:pPr algn="ctr" fontAlgn="b"/>
                      <a:r>
                        <a:rPr lang="en-US" sz="1400" b="1" i="0" u="none" strike="noStrike" dirty="0">
                          <a:solidFill>
                            <a:srgbClr val="000000"/>
                          </a:solidFill>
                          <a:effectLst/>
                          <a:latin typeface="Calibri"/>
                        </a:rPr>
                        <a:t>   0.4 </a:t>
                      </a:r>
                    </a:p>
                  </a:txBody>
                  <a:tcPr marL="9085" marR="9085" marT="9085" marB="0" anchor="b">
                    <a:lnL>
                      <a:noFill/>
                    </a:lnL>
                    <a:lnR>
                      <a:noFill/>
                    </a:lnR>
                    <a:lnT>
                      <a:noFill/>
                    </a:lnT>
                    <a:lnB>
                      <a:noFill/>
                    </a:lnB>
                  </a:tcPr>
                </a:tc>
                <a:tc>
                  <a:txBody>
                    <a:bodyPr/>
                    <a:lstStyle/>
                    <a:p>
                      <a:pPr algn="ctr" fontAlgn="b"/>
                      <a:r>
                        <a:rPr lang="en-US" sz="1400" b="1" i="0" u="none" strike="noStrike" dirty="0">
                          <a:solidFill>
                            <a:srgbClr val="000000"/>
                          </a:solidFill>
                          <a:effectLst/>
                          <a:latin typeface="Calibri"/>
                        </a:rPr>
                        <a:t>   0.6 </a:t>
                      </a:r>
                    </a:p>
                  </a:txBody>
                  <a:tcPr marL="9085" marR="9085" marT="9085" marB="0" anchor="b">
                    <a:lnL>
                      <a:noFill/>
                    </a:lnL>
                    <a:lnR>
                      <a:noFill/>
                    </a:lnR>
                    <a:lnT>
                      <a:noFill/>
                    </a:lnT>
                    <a:lnB>
                      <a:noFill/>
                    </a:lnB>
                  </a:tcPr>
                </a:tc>
                <a:tc>
                  <a:txBody>
                    <a:bodyPr/>
                    <a:lstStyle/>
                    <a:p>
                      <a:pPr algn="ctr" fontAlgn="b"/>
                      <a:r>
                        <a:rPr lang="en-US" sz="1400" b="1" i="0" u="none" strike="noStrike" dirty="0">
                          <a:solidFill>
                            <a:srgbClr val="000000"/>
                          </a:solidFill>
                          <a:effectLst/>
                          <a:latin typeface="Calibri"/>
                        </a:rPr>
                        <a:t>   0.8 </a:t>
                      </a:r>
                    </a:p>
                  </a:txBody>
                  <a:tcPr marL="9085" marR="9085" marT="9085" marB="0" anchor="b">
                    <a:lnL>
                      <a:noFill/>
                    </a:lnL>
                    <a:lnR>
                      <a:noFill/>
                    </a:lnR>
                    <a:lnT>
                      <a:noFill/>
                    </a:lnT>
                    <a:lnB>
                      <a:noFill/>
                    </a:lnB>
                  </a:tcPr>
                </a:tc>
                <a:tc>
                  <a:txBody>
                    <a:bodyPr/>
                    <a:lstStyle/>
                    <a:p>
                      <a:pPr algn="ctr" fontAlgn="b"/>
                      <a:r>
                        <a:rPr lang="en-US" sz="1400" b="1" i="0" u="none" strike="noStrike" dirty="0">
                          <a:solidFill>
                            <a:srgbClr val="000000"/>
                          </a:solidFill>
                          <a:effectLst/>
                          <a:latin typeface="Calibri"/>
                        </a:rPr>
                        <a:t>   1.2 </a:t>
                      </a:r>
                    </a:p>
                  </a:txBody>
                  <a:tcPr marL="9085" marR="9085" marT="9085" marB="0" anchor="b">
                    <a:lnL>
                      <a:noFill/>
                    </a:lnL>
                    <a:lnR>
                      <a:noFill/>
                    </a:lnR>
                    <a:lnT>
                      <a:noFill/>
                    </a:lnT>
                    <a:lnB>
                      <a:noFill/>
                    </a:lnB>
                  </a:tcPr>
                </a:tc>
                <a:tc>
                  <a:txBody>
                    <a:bodyPr/>
                    <a:lstStyle/>
                    <a:p>
                      <a:pPr algn="ctr" fontAlgn="b"/>
                      <a:r>
                        <a:rPr lang="en-US" sz="1400" b="1" i="0" u="none" strike="noStrike" dirty="0">
                          <a:solidFill>
                            <a:srgbClr val="000000"/>
                          </a:solidFill>
                          <a:effectLst/>
                          <a:latin typeface="Calibri"/>
                        </a:rPr>
                        <a:t>   1.6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2.1 </a:t>
                      </a:r>
                    </a:p>
                  </a:txBody>
                  <a:tcPr marL="9085" marR="9085" marT="9085" marB="0" anchor="b">
                    <a:lnL>
                      <a:noFill/>
                    </a:lnL>
                    <a:lnR>
                      <a:noFill/>
                    </a:lnR>
                    <a:lnT>
                      <a:noFill/>
                    </a:lnT>
                    <a:lnB>
                      <a:noFill/>
                    </a:lnB>
                  </a:tcPr>
                </a:tc>
                <a:tc>
                  <a:txBody>
                    <a:bodyPr/>
                    <a:lstStyle/>
                    <a:p>
                      <a:pPr algn="ctr" fontAlgn="b"/>
                      <a:r>
                        <a:rPr lang="en-US" sz="1400" b="1" i="0" u="none" strike="noStrike" dirty="0">
                          <a:solidFill>
                            <a:srgbClr val="000000"/>
                          </a:solidFill>
                          <a:effectLst/>
                          <a:latin typeface="Calibri"/>
                        </a:rPr>
                        <a:t>                 0.1 </a:t>
                      </a:r>
                    </a:p>
                  </a:txBody>
                  <a:tcPr marL="9085" marR="9085" marT="9085" marB="0" anchor="b">
                    <a:lnL>
                      <a:noFill/>
                    </a:lnL>
                    <a:lnR>
                      <a:noFill/>
                    </a:lnR>
                    <a:lnT>
                      <a:noFill/>
                    </a:lnT>
                    <a:lnB>
                      <a:noFill/>
                    </a:lnB>
                  </a:tcPr>
                </a:tc>
              </a:tr>
              <a:tr h="328864">
                <a:tc>
                  <a:txBody>
                    <a:bodyPr/>
                    <a:lstStyle/>
                    <a:p>
                      <a:pPr algn="l" fontAlgn="b"/>
                      <a:r>
                        <a:rPr lang="en-US" sz="1400" b="1" i="0" u="none" strike="noStrike">
                          <a:solidFill>
                            <a:srgbClr val="000000"/>
                          </a:solidFill>
                          <a:effectLst/>
                          <a:latin typeface="Calibri"/>
                        </a:rPr>
                        <a:t>Gasoline</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0.3 </a:t>
                      </a:r>
                    </a:p>
                  </a:txBody>
                  <a:tcPr marL="9085" marR="9085" marT="9085" marB="0" anchor="b">
                    <a:lnL>
                      <a:noFill/>
                    </a:lnL>
                    <a:lnR>
                      <a:noFill/>
                    </a:lnR>
                    <a:lnT>
                      <a:noFill/>
                    </a:lnT>
                    <a:lnB>
                      <a:noFill/>
                    </a:lnB>
                  </a:tcPr>
                </a:tc>
                <a:tc>
                  <a:txBody>
                    <a:bodyPr/>
                    <a:lstStyle/>
                    <a:p>
                      <a:pPr algn="ctr" fontAlgn="b"/>
                      <a:r>
                        <a:rPr lang="en-US" sz="1400" b="1" i="0" u="none" strike="noStrike" dirty="0">
                          <a:solidFill>
                            <a:srgbClr val="000000"/>
                          </a:solidFill>
                          <a:effectLst/>
                          <a:latin typeface="Calibri"/>
                        </a:rPr>
                        <a:t>   0.4 </a:t>
                      </a:r>
                    </a:p>
                  </a:txBody>
                  <a:tcPr marL="9085" marR="9085" marT="9085" marB="0" anchor="b">
                    <a:lnL>
                      <a:noFill/>
                    </a:lnL>
                    <a:lnR>
                      <a:noFill/>
                    </a:lnR>
                    <a:lnT>
                      <a:noFill/>
                    </a:lnT>
                    <a:lnB>
                      <a:noFill/>
                    </a:lnB>
                  </a:tcPr>
                </a:tc>
                <a:tc>
                  <a:txBody>
                    <a:bodyPr/>
                    <a:lstStyle/>
                    <a:p>
                      <a:pPr algn="ctr" fontAlgn="b"/>
                      <a:r>
                        <a:rPr lang="en-US" sz="1400" b="1" i="0" u="none" strike="noStrike" dirty="0">
                          <a:solidFill>
                            <a:srgbClr val="000000"/>
                          </a:solidFill>
                          <a:effectLst/>
                          <a:latin typeface="Calibri"/>
                        </a:rPr>
                        <a:t>   0.6 </a:t>
                      </a:r>
                    </a:p>
                  </a:txBody>
                  <a:tcPr marL="9085" marR="9085" marT="9085" marB="0" anchor="b">
                    <a:lnL>
                      <a:noFill/>
                    </a:lnL>
                    <a:lnR>
                      <a:noFill/>
                    </a:lnR>
                    <a:lnT>
                      <a:noFill/>
                    </a:lnT>
                    <a:lnB>
                      <a:noFill/>
                    </a:lnB>
                  </a:tcPr>
                </a:tc>
                <a:tc>
                  <a:txBody>
                    <a:bodyPr/>
                    <a:lstStyle/>
                    <a:p>
                      <a:pPr algn="ctr" fontAlgn="b"/>
                      <a:r>
                        <a:rPr lang="en-US" sz="1400" b="1" i="0" u="none" strike="noStrike" dirty="0">
                          <a:solidFill>
                            <a:srgbClr val="000000"/>
                          </a:solidFill>
                          <a:effectLst/>
                          <a:latin typeface="Calibri"/>
                        </a:rPr>
                        <a:t>   0.8 </a:t>
                      </a:r>
                    </a:p>
                  </a:txBody>
                  <a:tcPr marL="9085" marR="9085" marT="9085" marB="0" anchor="b">
                    <a:lnL>
                      <a:noFill/>
                    </a:lnL>
                    <a:lnR>
                      <a:noFill/>
                    </a:lnR>
                    <a:lnT>
                      <a:noFill/>
                    </a:lnT>
                    <a:lnB>
                      <a:noFill/>
                    </a:lnB>
                  </a:tcPr>
                </a:tc>
                <a:tc>
                  <a:txBody>
                    <a:bodyPr/>
                    <a:lstStyle/>
                    <a:p>
                      <a:pPr algn="ctr" fontAlgn="b"/>
                      <a:r>
                        <a:rPr lang="en-US" sz="1400" b="1" i="0" u="none" strike="noStrike" dirty="0">
                          <a:solidFill>
                            <a:srgbClr val="000000"/>
                          </a:solidFill>
                          <a:effectLst/>
                          <a:latin typeface="Calibri"/>
                        </a:rPr>
                        <a:t>   1.0 </a:t>
                      </a:r>
                    </a:p>
                  </a:txBody>
                  <a:tcPr marL="9085" marR="9085" marT="9085" marB="0" anchor="b">
                    <a:lnL>
                      <a:noFill/>
                    </a:lnL>
                    <a:lnR>
                      <a:noFill/>
                    </a:lnR>
                    <a:lnT>
                      <a:noFill/>
                    </a:lnT>
                    <a:lnB>
                      <a:noFill/>
                    </a:lnB>
                  </a:tcPr>
                </a:tc>
                <a:tc>
                  <a:txBody>
                    <a:bodyPr/>
                    <a:lstStyle/>
                    <a:p>
                      <a:pPr algn="ctr" fontAlgn="b"/>
                      <a:r>
                        <a:rPr lang="en-US" sz="1400" b="1" i="0" u="none" strike="noStrike" dirty="0">
                          <a:solidFill>
                            <a:srgbClr val="000000"/>
                          </a:solidFill>
                          <a:effectLst/>
                          <a:latin typeface="Calibri"/>
                        </a:rPr>
                        <a:t>   1.2 </a:t>
                      </a:r>
                    </a:p>
                  </a:txBody>
                  <a:tcPr marL="9085" marR="9085" marT="9085" marB="0" anchor="b">
                    <a:lnL>
                      <a:noFill/>
                    </a:lnL>
                    <a:lnR>
                      <a:noFill/>
                    </a:lnR>
                    <a:lnT>
                      <a:noFill/>
                    </a:lnT>
                    <a:lnB>
                      <a:noFill/>
                    </a:lnB>
                  </a:tcPr>
                </a:tc>
                <a:tc>
                  <a:txBody>
                    <a:bodyPr/>
                    <a:lstStyle/>
                    <a:p>
                      <a:pPr algn="ctr" fontAlgn="b"/>
                      <a:r>
                        <a:rPr lang="en-US" sz="1400" b="1" i="0" u="none" strike="noStrike" dirty="0">
                          <a:solidFill>
                            <a:srgbClr val="000000"/>
                          </a:solidFill>
                          <a:effectLst/>
                          <a:latin typeface="Calibri"/>
                        </a:rPr>
                        <a:t>                 0.1 </a:t>
                      </a:r>
                    </a:p>
                  </a:txBody>
                  <a:tcPr marL="9085" marR="9085" marT="9085" marB="0" anchor="b">
                    <a:lnL>
                      <a:noFill/>
                    </a:lnL>
                    <a:lnR>
                      <a:noFill/>
                    </a:lnR>
                    <a:lnT>
                      <a:noFill/>
                    </a:lnT>
                    <a:lnB>
                      <a:noFill/>
                    </a:lnB>
                  </a:tcPr>
                </a:tc>
              </a:tr>
              <a:tr h="328864">
                <a:tc>
                  <a:txBody>
                    <a:bodyPr/>
                    <a:lstStyle/>
                    <a:p>
                      <a:pPr algn="l" fontAlgn="b"/>
                      <a:r>
                        <a:rPr lang="en-US" sz="1400" b="1" i="0" u="none" strike="noStrike">
                          <a:solidFill>
                            <a:srgbClr val="000000"/>
                          </a:solidFill>
                          <a:effectLst/>
                          <a:latin typeface="Calibri"/>
                        </a:rPr>
                        <a:t>Jet Kerosene</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0.0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0.0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0.0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0.0 </a:t>
                      </a:r>
                    </a:p>
                  </a:txBody>
                  <a:tcPr marL="9085" marR="9085" marT="9085" marB="0" anchor="b">
                    <a:lnL>
                      <a:noFill/>
                    </a:lnL>
                    <a:lnR>
                      <a:noFill/>
                    </a:lnR>
                    <a:lnT>
                      <a:noFill/>
                    </a:lnT>
                    <a:lnB>
                      <a:noFill/>
                    </a:lnB>
                  </a:tcPr>
                </a:tc>
                <a:tc>
                  <a:txBody>
                    <a:bodyPr/>
                    <a:lstStyle/>
                    <a:p>
                      <a:pPr algn="ctr" fontAlgn="b"/>
                      <a:r>
                        <a:rPr lang="en-US" sz="1400" b="1" i="0" u="none" strike="noStrike" dirty="0">
                          <a:solidFill>
                            <a:srgbClr val="000000"/>
                          </a:solidFill>
                          <a:effectLst/>
                          <a:latin typeface="Calibri"/>
                        </a:rPr>
                        <a:t>   0.1 </a:t>
                      </a:r>
                    </a:p>
                  </a:txBody>
                  <a:tcPr marL="9085" marR="9085" marT="9085" marB="0" anchor="b">
                    <a:lnL>
                      <a:noFill/>
                    </a:lnL>
                    <a:lnR>
                      <a:noFill/>
                    </a:lnR>
                    <a:lnT>
                      <a:noFill/>
                    </a:lnT>
                    <a:lnB>
                      <a:noFill/>
                    </a:lnB>
                  </a:tcPr>
                </a:tc>
                <a:tc>
                  <a:txBody>
                    <a:bodyPr/>
                    <a:lstStyle/>
                    <a:p>
                      <a:pPr algn="ctr" fontAlgn="b"/>
                      <a:r>
                        <a:rPr lang="en-US" sz="1400" b="1" i="0" u="none" strike="noStrike" dirty="0">
                          <a:solidFill>
                            <a:srgbClr val="000000"/>
                          </a:solidFill>
                          <a:effectLst/>
                          <a:latin typeface="Calibri"/>
                        </a:rPr>
                        <a:t>   0.1 </a:t>
                      </a:r>
                    </a:p>
                  </a:txBody>
                  <a:tcPr marL="9085" marR="9085" marT="9085" marB="0" anchor="b">
                    <a:lnL>
                      <a:noFill/>
                    </a:lnL>
                    <a:lnR>
                      <a:noFill/>
                    </a:lnR>
                    <a:lnT>
                      <a:noFill/>
                    </a:lnT>
                    <a:lnB>
                      <a:noFill/>
                    </a:lnB>
                  </a:tcPr>
                </a:tc>
                <a:tc>
                  <a:txBody>
                    <a:bodyPr/>
                    <a:lstStyle/>
                    <a:p>
                      <a:pPr algn="ctr" fontAlgn="b"/>
                      <a:r>
                        <a:rPr lang="en-US" sz="1400" b="1" i="0" u="none" strike="noStrike" dirty="0">
                          <a:solidFill>
                            <a:srgbClr val="000000"/>
                          </a:solidFill>
                          <a:effectLst/>
                          <a:latin typeface="Calibri"/>
                        </a:rPr>
                        <a:t>                 0.1 </a:t>
                      </a:r>
                    </a:p>
                  </a:txBody>
                  <a:tcPr marL="9085" marR="9085" marT="9085" marB="0" anchor="b">
                    <a:lnL>
                      <a:noFill/>
                    </a:lnL>
                    <a:lnR>
                      <a:noFill/>
                    </a:lnR>
                    <a:lnT>
                      <a:noFill/>
                    </a:lnT>
                    <a:lnB>
                      <a:noFill/>
                    </a:lnB>
                  </a:tcPr>
                </a:tc>
              </a:tr>
              <a:tr h="328864">
                <a:tc>
                  <a:txBody>
                    <a:bodyPr/>
                    <a:lstStyle/>
                    <a:p>
                      <a:pPr algn="l" fontAlgn="b"/>
                      <a:r>
                        <a:rPr lang="en-US" sz="1400" b="1" i="0" u="none" strike="noStrike">
                          <a:solidFill>
                            <a:srgbClr val="000000"/>
                          </a:solidFill>
                          <a:effectLst/>
                          <a:latin typeface="Calibri"/>
                        </a:rPr>
                        <a:t>Diesel</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0.5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0.7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0.9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1.1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1.4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1.7 </a:t>
                      </a:r>
                    </a:p>
                  </a:txBody>
                  <a:tcPr marL="9085" marR="9085" marT="9085" marB="0" anchor="b">
                    <a:lnL>
                      <a:noFill/>
                    </a:lnL>
                    <a:lnR>
                      <a:noFill/>
                    </a:lnR>
                    <a:lnT>
                      <a:noFill/>
                    </a:lnT>
                    <a:lnB>
                      <a:noFill/>
                    </a:lnB>
                  </a:tcPr>
                </a:tc>
                <a:tc>
                  <a:txBody>
                    <a:bodyPr/>
                    <a:lstStyle/>
                    <a:p>
                      <a:pPr algn="ctr" fontAlgn="b"/>
                      <a:r>
                        <a:rPr lang="en-US" sz="1400" b="1" i="0" u="none" strike="noStrike" dirty="0">
                          <a:solidFill>
                            <a:srgbClr val="000000"/>
                          </a:solidFill>
                          <a:effectLst/>
                          <a:latin typeface="Calibri"/>
                        </a:rPr>
                        <a:t>                 0.1 </a:t>
                      </a:r>
                    </a:p>
                  </a:txBody>
                  <a:tcPr marL="9085" marR="9085" marT="9085" marB="0" anchor="b">
                    <a:lnL>
                      <a:noFill/>
                    </a:lnL>
                    <a:lnR>
                      <a:noFill/>
                    </a:lnR>
                    <a:lnT>
                      <a:noFill/>
                    </a:lnT>
                    <a:lnB>
                      <a:noFill/>
                    </a:lnB>
                  </a:tcPr>
                </a:tc>
              </a:tr>
              <a:tr h="328864">
                <a:tc>
                  <a:txBody>
                    <a:bodyPr/>
                    <a:lstStyle/>
                    <a:p>
                      <a:pPr algn="l" fontAlgn="b"/>
                      <a:r>
                        <a:rPr lang="en-US" sz="1400" b="1" i="0" u="none" strike="noStrike">
                          <a:solidFill>
                            <a:srgbClr val="000000"/>
                          </a:solidFill>
                          <a:effectLst/>
                          <a:latin typeface="Calibri"/>
                        </a:rPr>
                        <a:t>Residual Fuel Oil</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0.0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0.0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0.0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0.0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0.0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0.0 </a:t>
                      </a:r>
                    </a:p>
                  </a:txBody>
                  <a:tcPr marL="9085" marR="9085" marT="9085" marB="0" anchor="b">
                    <a:lnL>
                      <a:noFill/>
                    </a:lnL>
                    <a:lnR>
                      <a:noFill/>
                    </a:lnR>
                    <a:lnT>
                      <a:noFill/>
                    </a:lnT>
                    <a:lnB>
                      <a:noFill/>
                    </a:lnB>
                  </a:tcPr>
                </a:tc>
                <a:tc>
                  <a:txBody>
                    <a:bodyPr/>
                    <a:lstStyle/>
                    <a:p>
                      <a:pPr algn="ctr" fontAlgn="b"/>
                      <a:r>
                        <a:rPr lang="en-US" sz="1400" b="1" i="0" u="none" strike="noStrike" dirty="0">
                          <a:solidFill>
                            <a:srgbClr val="000000"/>
                          </a:solidFill>
                          <a:effectLst/>
                          <a:latin typeface="Calibri"/>
                        </a:rPr>
                        <a:t>                 0.0 </a:t>
                      </a:r>
                    </a:p>
                  </a:txBody>
                  <a:tcPr marL="9085" marR="9085" marT="9085" marB="0" anchor="b">
                    <a:lnL>
                      <a:noFill/>
                    </a:lnL>
                    <a:lnR>
                      <a:noFill/>
                    </a:lnR>
                    <a:lnT>
                      <a:noFill/>
                    </a:lnT>
                    <a:lnB>
                      <a:noFill/>
                    </a:lnB>
                  </a:tcPr>
                </a:tc>
              </a:tr>
              <a:tr h="328864">
                <a:tc>
                  <a:txBody>
                    <a:bodyPr/>
                    <a:lstStyle/>
                    <a:p>
                      <a:pPr algn="l" fontAlgn="b"/>
                      <a:r>
                        <a:rPr lang="en-US" sz="1400" b="1" i="0" u="none" strike="noStrike">
                          <a:solidFill>
                            <a:srgbClr val="000000"/>
                          </a:solidFill>
                          <a:effectLst/>
                          <a:latin typeface="Calibri"/>
                        </a:rPr>
                        <a:t>LPG</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0.0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0.0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0.0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0.0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0.0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0.0 </a:t>
                      </a:r>
                    </a:p>
                  </a:txBody>
                  <a:tcPr marL="9085" marR="9085" marT="9085" marB="0" anchor="b">
                    <a:lnL>
                      <a:noFill/>
                    </a:lnL>
                    <a:lnR>
                      <a:noFill/>
                    </a:lnR>
                    <a:lnT>
                      <a:noFill/>
                    </a:lnT>
                    <a:lnB>
                      <a:noFill/>
                    </a:lnB>
                  </a:tcPr>
                </a:tc>
                <a:tc>
                  <a:txBody>
                    <a:bodyPr/>
                    <a:lstStyle/>
                    <a:p>
                      <a:pPr algn="ctr" fontAlgn="b"/>
                      <a:r>
                        <a:rPr lang="en-US" sz="1400" b="1" i="0" u="none" strike="noStrike" dirty="0">
                          <a:solidFill>
                            <a:srgbClr val="000000"/>
                          </a:solidFill>
                          <a:effectLst/>
                          <a:latin typeface="Calibri"/>
                        </a:rPr>
                        <a:t>                 0.0 </a:t>
                      </a:r>
                    </a:p>
                  </a:txBody>
                  <a:tcPr marL="9085" marR="9085" marT="9085" marB="0" anchor="b">
                    <a:lnL>
                      <a:noFill/>
                    </a:lnL>
                    <a:lnR>
                      <a:noFill/>
                    </a:lnR>
                    <a:lnT>
                      <a:noFill/>
                    </a:lnT>
                    <a:lnB>
                      <a:noFill/>
                    </a:lnB>
                  </a:tcPr>
                </a:tc>
              </a:tr>
              <a:tr h="328864">
                <a:tc>
                  <a:txBody>
                    <a:bodyPr/>
                    <a:lstStyle/>
                    <a:p>
                      <a:pPr algn="l" fontAlgn="b"/>
                      <a:r>
                        <a:rPr lang="en-US" sz="1400" b="1" i="0" u="none" strike="noStrike">
                          <a:solidFill>
                            <a:srgbClr val="000000"/>
                          </a:solidFill>
                          <a:effectLst/>
                          <a:latin typeface="Calibri"/>
                        </a:rPr>
                        <a:t>Coal Anthracite</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0.0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0.0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0.0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0.0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0.0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0.0 </a:t>
                      </a:r>
                    </a:p>
                  </a:txBody>
                  <a:tcPr marL="9085" marR="9085" marT="9085" marB="0" anchor="b">
                    <a:lnL>
                      <a:noFill/>
                    </a:lnL>
                    <a:lnR>
                      <a:noFill/>
                    </a:lnR>
                    <a:lnT>
                      <a:noFill/>
                    </a:lnT>
                    <a:lnB>
                      <a:noFill/>
                    </a:lnB>
                  </a:tcPr>
                </a:tc>
                <a:tc>
                  <a:txBody>
                    <a:bodyPr/>
                    <a:lstStyle/>
                    <a:p>
                      <a:pPr algn="ctr" fontAlgn="b"/>
                      <a:r>
                        <a:rPr lang="en-US" sz="1400" b="1" i="0" u="none" strike="noStrike" dirty="0">
                          <a:solidFill>
                            <a:srgbClr val="000000"/>
                          </a:solidFill>
                          <a:effectLst/>
                          <a:latin typeface="Calibri"/>
                        </a:rPr>
                        <a:t>                 0.1 </a:t>
                      </a:r>
                    </a:p>
                  </a:txBody>
                  <a:tcPr marL="9085" marR="9085" marT="9085" marB="0" anchor="b">
                    <a:lnL>
                      <a:noFill/>
                    </a:lnL>
                    <a:lnR>
                      <a:noFill/>
                    </a:lnR>
                    <a:lnT>
                      <a:noFill/>
                    </a:lnT>
                    <a:lnB>
                      <a:noFill/>
                    </a:lnB>
                  </a:tcPr>
                </a:tc>
              </a:tr>
              <a:tr h="181693">
                <a:tc>
                  <a:txBody>
                    <a:bodyPr/>
                    <a:lstStyle/>
                    <a:p>
                      <a:pPr algn="l" fontAlgn="b"/>
                      <a:r>
                        <a:rPr lang="en-US" sz="1400" b="1" i="0" u="none" strike="noStrike">
                          <a:solidFill>
                            <a:srgbClr val="000000"/>
                          </a:solidFill>
                          <a:effectLst/>
                          <a:latin typeface="Calibri"/>
                        </a:rPr>
                        <a:t>Coal Lignite</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   </a:t>
                      </a:r>
                    </a:p>
                  </a:txBody>
                  <a:tcPr marL="9085" marR="9085" marT="9085" marB="0" anchor="b">
                    <a:lnL>
                      <a:noFill/>
                    </a:lnL>
                    <a:lnR>
                      <a:noFill/>
                    </a:lnR>
                    <a:lnT>
                      <a:noFill/>
                    </a:lnT>
                    <a:lnB>
                      <a:noFill/>
                    </a:lnB>
                  </a:tcPr>
                </a:tc>
                <a:tc>
                  <a:txBody>
                    <a:bodyPr/>
                    <a:lstStyle/>
                    <a:p>
                      <a:pPr algn="ctr" fontAlgn="b"/>
                      <a:endParaRPr lang="en-US" sz="1400" b="1" i="0" u="none" strike="noStrike" dirty="0">
                        <a:solidFill>
                          <a:srgbClr val="000000"/>
                        </a:solidFill>
                        <a:effectLst/>
                        <a:latin typeface="Calibri"/>
                      </a:endParaRPr>
                    </a:p>
                  </a:txBody>
                  <a:tcPr marL="9085" marR="9085" marT="9085" marB="0" anchor="b">
                    <a:lnL>
                      <a:noFill/>
                    </a:lnL>
                    <a:lnR>
                      <a:noFill/>
                    </a:lnR>
                    <a:lnT>
                      <a:noFill/>
                    </a:lnT>
                    <a:lnB>
                      <a:noFill/>
                    </a:lnB>
                  </a:tcPr>
                </a:tc>
              </a:tr>
              <a:tr h="328864">
                <a:tc>
                  <a:txBody>
                    <a:bodyPr/>
                    <a:lstStyle/>
                    <a:p>
                      <a:pPr algn="l" fontAlgn="b"/>
                      <a:r>
                        <a:rPr lang="en-US" sz="1400" b="1" i="0" u="none" strike="noStrike">
                          <a:solidFill>
                            <a:srgbClr val="000000"/>
                          </a:solidFill>
                          <a:effectLst/>
                          <a:latin typeface="Calibri"/>
                        </a:rPr>
                        <a:t>Wood</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1.2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1.3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1.4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1.4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1.5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1.6 </a:t>
                      </a:r>
                    </a:p>
                  </a:txBody>
                  <a:tcPr marL="9085" marR="9085" marT="9085" marB="0" anchor="b">
                    <a:lnL>
                      <a:noFill/>
                    </a:lnL>
                    <a:lnR>
                      <a:noFill/>
                    </a:lnR>
                    <a:lnT>
                      <a:noFill/>
                    </a:lnT>
                    <a:lnB>
                      <a:noFill/>
                    </a:lnB>
                  </a:tcPr>
                </a:tc>
                <a:tc>
                  <a:txBody>
                    <a:bodyPr/>
                    <a:lstStyle/>
                    <a:p>
                      <a:pPr algn="ctr" fontAlgn="b"/>
                      <a:r>
                        <a:rPr lang="en-US" sz="1400" b="1" i="0" u="none" strike="noStrike" dirty="0">
                          <a:solidFill>
                            <a:srgbClr val="000000"/>
                          </a:solidFill>
                          <a:effectLst/>
                          <a:latin typeface="Calibri"/>
                        </a:rPr>
                        <a:t>                 0.0 </a:t>
                      </a:r>
                    </a:p>
                  </a:txBody>
                  <a:tcPr marL="9085" marR="9085" marT="9085" marB="0" anchor="b">
                    <a:lnL>
                      <a:noFill/>
                    </a:lnL>
                    <a:lnR>
                      <a:noFill/>
                    </a:lnR>
                    <a:lnT>
                      <a:noFill/>
                    </a:lnT>
                    <a:lnB>
                      <a:noFill/>
                    </a:lnB>
                  </a:tcPr>
                </a:tc>
              </a:tr>
              <a:tr h="328864">
                <a:tc>
                  <a:txBody>
                    <a:bodyPr/>
                    <a:lstStyle/>
                    <a:p>
                      <a:pPr algn="l" fontAlgn="b"/>
                      <a:r>
                        <a:rPr lang="en-US" sz="1400" b="1" i="0" u="none" strike="noStrike">
                          <a:solidFill>
                            <a:srgbClr val="000000"/>
                          </a:solidFill>
                          <a:effectLst/>
                          <a:latin typeface="Calibri"/>
                        </a:rPr>
                        <a:t>Lubricants</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0.0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0.0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0.0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0.0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0.0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0.0 </a:t>
                      </a:r>
                    </a:p>
                  </a:txBody>
                  <a:tcPr marL="9085" marR="9085" marT="9085" marB="0" anchor="b">
                    <a:lnL>
                      <a:noFill/>
                    </a:lnL>
                    <a:lnR>
                      <a:noFill/>
                    </a:lnR>
                    <a:lnT>
                      <a:noFill/>
                    </a:lnT>
                    <a:lnB>
                      <a:noFill/>
                    </a:lnB>
                  </a:tcPr>
                </a:tc>
                <a:tc>
                  <a:txBody>
                    <a:bodyPr/>
                    <a:lstStyle/>
                    <a:p>
                      <a:pPr algn="ctr" fontAlgn="b"/>
                      <a:r>
                        <a:rPr lang="en-US" sz="1400" b="1" i="0" u="none" strike="noStrike" dirty="0">
                          <a:solidFill>
                            <a:srgbClr val="000000"/>
                          </a:solidFill>
                          <a:effectLst/>
                          <a:latin typeface="Calibri"/>
                        </a:rPr>
                        <a:t>                 0.0 </a:t>
                      </a:r>
                    </a:p>
                  </a:txBody>
                  <a:tcPr marL="9085" marR="9085" marT="9085" marB="0" anchor="b">
                    <a:lnL>
                      <a:noFill/>
                    </a:lnL>
                    <a:lnR>
                      <a:noFill/>
                    </a:lnR>
                    <a:lnT>
                      <a:noFill/>
                    </a:lnT>
                    <a:lnB>
                      <a:noFill/>
                    </a:lnB>
                  </a:tcPr>
                </a:tc>
              </a:tr>
              <a:tr h="328864">
                <a:tc>
                  <a:txBody>
                    <a:bodyPr/>
                    <a:lstStyle/>
                    <a:p>
                      <a:pPr algn="l" fontAlgn="b"/>
                      <a:r>
                        <a:rPr lang="en-US" sz="1400" b="1" i="0" u="none" strike="noStrike">
                          <a:solidFill>
                            <a:srgbClr val="000000"/>
                          </a:solidFill>
                          <a:effectLst/>
                          <a:latin typeface="Calibri"/>
                        </a:rPr>
                        <a:t>Biomass</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0.1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0.1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0.1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0.1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0.1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0.1 </a:t>
                      </a:r>
                    </a:p>
                  </a:txBody>
                  <a:tcPr marL="9085" marR="9085" marT="9085" marB="0" anchor="b">
                    <a:lnL>
                      <a:noFill/>
                    </a:lnL>
                    <a:lnR>
                      <a:noFill/>
                    </a:lnR>
                    <a:lnT>
                      <a:noFill/>
                    </a:lnT>
                    <a:lnB>
                      <a:noFill/>
                    </a:lnB>
                  </a:tcPr>
                </a:tc>
                <a:tc>
                  <a:txBody>
                    <a:bodyPr/>
                    <a:lstStyle/>
                    <a:p>
                      <a:pPr algn="ctr" fontAlgn="b"/>
                      <a:r>
                        <a:rPr lang="en-US" sz="1400" b="1" i="0" u="none" strike="noStrike" dirty="0">
                          <a:solidFill>
                            <a:srgbClr val="000000"/>
                          </a:solidFill>
                          <a:effectLst/>
                          <a:latin typeface="Calibri"/>
                        </a:rPr>
                        <a:t>                 0.0 </a:t>
                      </a:r>
                    </a:p>
                  </a:txBody>
                  <a:tcPr marL="9085" marR="9085" marT="9085" marB="0" anchor="b">
                    <a:lnL>
                      <a:noFill/>
                    </a:lnL>
                    <a:lnR>
                      <a:noFill/>
                    </a:lnR>
                    <a:lnT>
                      <a:noFill/>
                    </a:lnT>
                    <a:lnB>
                      <a:noFill/>
                    </a:lnB>
                  </a:tcPr>
                </a:tc>
              </a:tr>
              <a:tr h="181693">
                <a:tc>
                  <a:txBody>
                    <a:bodyPr/>
                    <a:lstStyle/>
                    <a:p>
                      <a:pPr algn="l" fontAlgn="b"/>
                      <a:r>
                        <a:rPr lang="en-US" sz="1400" b="1" i="0" u="none" strike="noStrike">
                          <a:solidFill>
                            <a:srgbClr val="000000"/>
                          </a:solidFill>
                          <a:effectLst/>
                          <a:latin typeface="Calibri"/>
                        </a:rPr>
                        <a:t>Biodiesel</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   </a:t>
                      </a:r>
                    </a:p>
                  </a:txBody>
                  <a:tcPr marL="9085" marR="9085" marT="908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a:rPr>
                        <a:t>     -   </a:t>
                      </a:r>
                    </a:p>
                  </a:txBody>
                  <a:tcPr marL="9085" marR="9085" marT="9085" marB="0" anchor="b">
                    <a:lnL>
                      <a:noFill/>
                    </a:lnL>
                    <a:lnR>
                      <a:noFill/>
                    </a:lnR>
                    <a:lnT>
                      <a:noFill/>
                    </a:lnT>
                    <a:lnB>
                      <a:noFill/>
                    </a:lnB>
                  </a:tcPr>
                </a:tc>
                <a:tc>
                  <a:txBody>
                    <a:bodyPr/>
                    <a:lstStyle/>
                    <a:p>
                      <a:pPr algn="ctr" fontAlgn="b"/>
                      <a:endParaRPr lang="en-US" sz="1400" b="1" i="0" u="none" strike="noStrike" dirty="0">
                        <a:solidFill>
                          <a:srgbClr val="000000"/>
                        </a:solidFill>
                        <a:effectLst/>
                        <a:latin typeface="Calibri"/>
                      </a:endParaRPr>
                    </a:p>
                  </a:txBody>
                  <a:tcPr marL="9085" marR="9085" marT="9085" marB="0" anchor="b">
                    <a:lnL>
                      <a:noFill/>
                    </a:lnL>
                    <a:lnR>
                      <a:noFill/>
                    </a:lnR>
                    <a:lnT>
                      <a:noFill/>
                    </a:lnT>
                    <a:lnB>
                      <a:noFill/>
                    </a:lnB>
                  </a:tcPr>
                </a:tc>
              </a:tr>
              <a:tr h="328864">
                <a:tc>
                  <a:txBody>
                    <a:bodyPr/>
                    <a:lstStyle/>
                    <a:p>
                      <a:pPr algn="l" fontAlgn="b"/>
                      <a:r>
                        <a:rPr lang="en-US" sz="1400" b="1" i="0" u="none" strike="noStrike" dirty="0">
                          <a:solidFill>
                            <a:schemeClr val="bg1"/>
                          </a:solidFill>
                          <a:effectLst/>
                          <a:latin typeface="Calibri"/>
                        </a:rPr>
                        <a:t>Total</a:t>
                      </a:r>
                    </a:p>
                  </a:txBody>
                  <a:tcPr marL="9085" marR="9085" marT="9085" marB="0" anchor="b">
                    <a:lnL>
                      <a:noFill/>
                    </a:lnL>
                    <a:lnR>
                      <a:noFill/>
                    </a:lnR>
                    <a:lnT>
                      <a:noFill/>
                    </a:lnT>
                    <a:lnB>
                      <a:noFill/>
                    </a:lnB>
                    <a:solidFill>
                      <a:schemeClr val="tx2">
                        <a:lumMod val="60000"/>
                        <a:lumOff val="40000"/>
                      </a:schemeClr>
                    </a:solidFill>
                  </a:tcPr>
                </a:tc>
                <a:tc>
                  <a:txBody>
                    <a:bodyPr/>
                    <a:lstStyle/>
                    <a:p>
                      <a:pPr algn="ctr" fontAlgn="b"/>
                      <a:r>
                        <a:rPr lang="en-US" sz="1400" b="1" i="0" u="none" strike="noStrike" dirty="0">
                          <a:solidFill>
                            <a:schemeClr val="bg1"/>
                          </a:solidFill>
                          <a:effectLst/>
                          <a:latin typeface="Calibri"/>
                        </a:rPr>
                        <a:t>   2.6 </a:t>
                      </a:r>
                    </a:p>
                  </a:txBody>
                  <a:tcPr marL="9085" marR="9085" marT="9085" marB="0" anchor="b">
                    <a:lnL>
                      <a:noFill/>
                    </a:lnL>
                    <a:lnR>
                      <a:noFill/>
                    </a:lnR>
                    <a:lnT>
                      <a:noFill/>
                    </a:lnT>
                    <a:lnB>
                      <a:noFill/>
                    </a:lnB>
                    <a:solidFill>
                      <a:schemeClr val="tx2">
                        <a:lumMod val="60000"/>
                        <a:lumOff val="40000"/>
                      </a:schemeClr>
                    </a:solidFill>
                  </a:tcPr>
                </a:tc>
                <a:tc>
                  <a:txBody>
                    <a:bodyPr/>
                    <a:lstStyle/>
                    <a:p>
                      <a:pPr algn="ctr" fontAlgn="b"/>
                      <a:r>
                        <a:rPr lang="en-US" sz="1400" b="1" i="0" u="none" strike="noStrike" dirty="0">
                          <a:solidFill>
                            <a:schemeClr val="bg1"/>
                          </a:solidFill>
                          <a:effectLst/>
                          <a:latin typeface="Calibri"/>
                        </a:rPr>
                        <a:t>   3.1 </a:t>
                      </a:r>
                    </a:p>
                  </a:txBody>
                  <a:tcPr marL="9085" marR="9085" marT="9085" marB="0" anchor="b">
                    <a:lnL>
                      <a:noFill/>
                    </a:lnL>
                    <a:lnR>
                      <a:noFill/>
                    </a:lnR>
                    <a:lnT>
                      <a:noFill/>
                    </a:lnT>
                    <a:lnB>
                      <a:noFill/>
                    </a:lnB>
                    <a:solidFill>
                      <a:schemeClr val="tx2">
                        <a:lumMod val="60000"/>
                        <a:lumOff val="40000"/>
                      </a:schemeClr>
                    </a:solidFill>
                  </a:tcPr>
                </a:tc>
                <a:tc>
                  <a:txBody>
                    <a:bodyPr/>
                    <a:lstStyle/>
                    <a:p>
                      <a:pPr algn="ctr" fontAlgn="b"/>
                      <a:r>
                        <a:rPr lang="en-US" sz="1400" b="1" i="0" u="none" strike="noStrike" dirty="0">
                          <a:solidFill>
                            <a:schemeClr val="bg1"/>
                          </a:solidFill>
                          <a:effectLst/>
                          <a:latin typeface="Calibri"/>
                        </a:rPr>
                        <a:t>   3.8 </a:t>
                      </a:r>
                    </a:p>
                  </a:txBody>
                  <a:tcPr marL="9085" marR="9085" marT="9085" marB="0" anchor="b">
                    <a:lnL>
                      <a:noFill/>
                    </a:lnL>
                    <a:lnR>
                      <a:noFill/>
                    </a:lnR>
                    <a:lnT>
                      <a:noFill/>
                    </a:lnT>
                    <a:lnB>
                      <a:noFill/>
                    </a:lnB>
                    <a:solidFill>
                      <a:schemeClr val="tx2">
                        <a:lumMod val="60000"/>
                        <a:lumOff val="40000"/>
                      </a:schemeClr>
                    </a:solidFill>
                  </a:tcPr>
                </a:tc>
                <a:tc>
                  <a:txBody>
                    <a:bodyPr/>
                    <a:lstStyle/>
                    <a:p>
                      <a:pPr algn="ctr" fontAlgn="b"/>
                      <a:r>
                        <a:rPr lang="en-US" sz="1400" b="1" i="0" u="none" strike="noStrike" dirty="0">
                          <a:solidFill>
                            <a:schemeClr val="bg1"/>
                          </a:solidFill>
                          <a:effectLst/>
                          <a:latin typeface="Calibri"/>
                        </a:rPr>
                        <a:t>   4.7 </a:t>
                      </a:r>
                    </a:p>
                  </a:txBody>
                  <a:tcPr marL="9085" marR="9085" marT="9085" marB="0" anchor="b">
                    <a:lnL>
                      <a:noFill/>
                    </a:lnL>
                    <a:lnR>
                      <a:noFill/>
                    </a:lnR>
                    <a:lnT>
                      <a:noFill/>
                    </a:lnT>
                    <a:lnB>
                      <a:noFill/>
                    </a:lnB>
                    <a:solidFill>
                      <a:schemeClr val="tx2">
                        <a:lumMod val="60000"/>
                        <a:lumOff val="40000"/>
                      </a:schemeClr>
                    </a:solidFill>
                  </a:tcPr>
                </a:tc>
                <a:tc>
                  <a:txBody>
                    <a:bodyPr/>
                    <a:lstStyle/>
                    <a:p>
                      <a:pPr algn="ctr" fontAlgn="b"/>
                      <a:r>
                        <a:rPr lang="en-US" sz="1400" b="1" i="0" u="none" strike="noStrike" dirty="0">
                          <a:solidFill>
                            <a:schemeClr val="bg1"/>
                          </a:solidFill>
                          <a:effectLst/>
                          <a:latin typeface="Calibri"/>
                        </a:rPr>
                        <a:t>   5.7 </a:t>
                      </a:r>
                    </a:p>
                  </a:txBody>
                  <a:tcPr marL="9085" marR="9085" marT="9085" marB="0" anchor="b">
                    <a:lnL>
                      <a:noFill/>
                    </a:lnL>
                    <a:lnR>
                      <a:noFill/>
                    </a:lnR>
                    <a:lnT>
                      <a:noFill/>
                    </a:lnT>
                    <a:lnB>
                      <a:noFill/>
                    </a:lnB>
                    <a:solidFill>
                      <a:schemeClr val="tx2">
                        <a:lumMod val="60000"/>
                        <a:lumOff val="40000"/>
                      </a:schemeClr>
                    </a:solidFill>
                  </a:tcPr>
                </a:tc>
                <a:tc>
                  <a:txBody>
                    <a:bodyPr/>
                    <a:lstStyle/>
                    <a:p>
                      <a:pPr algn="ctr" fontAlgn="b"/>
                      <a:r>
                        <a:rPr lang="en-US" sz="1400" b="1" i="0" u="none" strike="noStrike" dirty="0">
                          <a:solidFill>
                            <a:schemeClr val="bg1"/>
                          </a:solidFill>
                          <a:effectLst/>
                          <a:latin typeface="Calibri"/>
                        </a:rPr>
                        <a:t>   6.9 </a:t>
                      </a:r>
                    </a:p>
                  </a:txBody>
                  <a:tcPr marL="9085" marR="9085" marT="9085" marB="0" anchor="b">
                    <a:lnL>
                      <a:noFill/>
                    </a:lnL>
                    <a:lnR>
                      <a:noFill/>
                    </a:lnR>
                    <a:lnT>
                      <a:noFill/>
                    </a:lnT>
                    <a:lnB>
                      <a:noFill/>
                    </a:lnB>
                    <a:solidFill>
                      <a:schemeClr val="tx2">
                        <a:lumMod val="60000"/>
                        <a:lumOff val="40000"/>
                      </a:schemeClr>
                    </a:solidFill>
                  </a:tcPr>
                </a:tc>
                <a:tc>
                  <a:txBody>
                    <a:bodyPr/>
                    <a:lstStyle/>
                    <a:p>
                      <a:pPr algn="ctr" fontAlgn="b"/>
                      <a:r>
                        <a:rPr lang="en-US" sz="1400" b="1" i="0" u="none" strike="noStrike" dirty="0">
                          <a:solidFill>
                            <a:schemeClr val="bg1"/>
                          </a:solidFill>
                          <a:effectLst/>
                          <a:latin typeface="Calibri"/>
                        </a:rPr>
                        <a:t>                 0.0 </a:t>
                      </a:r>
                    </a:p>
                  </a:txBody>
                  <a:tcPr marL="9085" marR="9085" marT="9085" marB="0" anchor="b">
                    <a:lnL>
                      <a:noFill/>
                    </a:lnL>
                    <a:lnR>
                      <a:noFill/>
                    </a:lnR>
                    <a:lnT>
                      <a:noFill/>
                    </a:lnT>
                    <a:lnB>
                      <a:noFill/>
                    </a:lnB>
                    <a:solidFill>
                      <a:schemeClr val="tx2">
                        <a:lumMod val="60000"/>
                        <a:lumOff val="40000"/>
                      </a:schemeClr>
                    </a:solidFill>
                  </a:tcPr>
                </a:tc>
              </a:tr>
            </a:tbl>
          </a:graphicData>
        </a:graphic>
      </p:graphicFrame>
    </p:spTree>
    <p:extLst>
      <p:ext uri="{BB962C8B-B14F-4D97-AF65-F5344CB8AC3E}">
        <p14:creationId xmlns:p14="http://schemas.microsoft.com/office/powerpoint/2010/main" val="12527471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35532"/>
            <a:ext cx="8001000" cy="1090631"/>
          </a:xfrm>
        </p:spPr>
        <p:txBody>
          <a:bodyPr>
            <a:normAutofit fontScale="62500" lnSpcReduction="20000"/>
          </a:bodyPr>
          <a:lstStyle/>
          <a:p>
            <a:pPr marL="176213" indent="-176213"/>
            <a:r>
              <a:rPr lang="en-US" dirty="0" smtClean="0"/>
              <a:t>CO2 Emission is expected to increase from 0.7 Mt-C in 2013 to 6.48 Mt-C in 2040, because from 2016 onward the </a:t>
            </a:r>
            <a:r>
              <a:rPr lang="en-US" dirty="0" err="1" smtClean="0"/>
              <a:t>Hongsa</a:t>
            </a:r>
            <a:r>
              <a:rPr lang="en-US" dirty="0" smtClean="0"/>
              <a:t> and other coal fired power plants will be in operation and constructed respectively.</a:t>
            </a: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371600"/>
            <a:ext cx="7162800" cy="3435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p:cNvSpPr txBox="1">
            <a:spLocks/>
          </p:cNvSpPr>
          <p:nvPr/>
        </p:nvSpPr>
        <p:spPr>
          <a:xfrm>
            <a:off x="914400" y="274638"/>
            <a:ext cx="7772400" cy="1143000"/>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b="1" smtClean="0"/>
              <a:t>CO2 Emission Outlook 2016 (BAU)</a:t>
            </a:r>
            <a:endParaRPr lang="en-US" b="1" dirty="0"/>
          </a:p>
        </p:txBody>
      </p:sp>
    </p:spTree>
    <p:extLst>
      <p:ext uri="{BB962C8B-B14F-4D97-AF65-F5344CB8AC3E}">
        <p14:creationId xmlns:p14="http://schemas.microsoft.com/office/powerpoint/2010/main" val="32125738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8001000" cy="1143000"/>
          </a:xfrm>
        </p:spPr>
        <p:txBody>
          <a:bodyPr>
            <a:normAutofit/>
          </a:bodyPr>
          <a:lstStyle/>
          <a:p>
            <a:pPr algn="l"/>
            <a:r>
              <a:rPr lang="en-US" sz="3600" b="1" dirty="0" smtClean="0">
                <a:solidFill>
                  <a:srgbClr val="00B050"/>
                </a:solidFill>
              </a:rPr>
              <a:t>APS</a:t>
            </a:r>
            <a:endParaRPr lang="en-US" sz="3600" b="1" dirty="0">
              <a:solidFill>
                <a:srgbClr val="00B050"/>
              </a:solidFill>
            </a:endParaRPr>
          </a:p>
        </p:txBody>
      </p:sp>
      <p:sp>
        <p:nvSpPr>
          <p:cNvPr id="5" name="Content Placeholder 2"/>
          <p:cNvSpPr txBox="1">
            <a:spLocks/>
          </p:cNvSpPr>
          <p:nvPr/>
        </p:nvSpPr>
        <p:spPr>
          <a:xfrm>
            <a:off x="762000" y="1447800"/>
            <a:ext cx="7848600" cy="2209800"/>
          </a:xfrm>
          <a:prstGeom prst="rect">
            <a:avLst/>
          </a:prstGeom>
          <a:ln>
            <a:solidFill>
              <a:srgbClr val="00B050"/>
            </a:solid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b"/>
            <a:r>
              <a:rPr lang="en-US" sz="2200" b="1" dirty="0" smtClean="0">
                <a:solidFill>
                  <a:srgbClr val="00B050"/>
                </a:solidFill>
              </a:rPr>
              <a:t>APS1: Improved Efficiency of Final Energy Demand</a:t>
            </a:r>
          </a:p>
          <a:p>
            <a:pPr fontAlgn="b"/>
            <a:r>
              <a:rPr lang="en-US" sz="2200" b="1" dirty="0" smtClean="0">
                <a:solidFill>
                  <a:srgbClr val="00B050"/>
                </a:solidFill>
              </a:rPr>
              <a:t>APS2: More Efficient Thermal Power Generation</a:t>
            </a:r>
          </a:p>
          <a:p>
            <a:pPr fontAlgn="b"/>
            <a:r>
              <a:rPr lang="en-US" sz="2200" b="1" dirty="0" smtClean="0">
                <a:solidFill>
                  <a:srgbClr val="00B050"/>
                </a:solidFill>
              </a:rPr>
              <a:t>APS3: Higher Contribution of Renewable Energy to Total Supply</a:t>
            </a:r>
          </a:p>
          <a:p>
            <a:pPr fontAlgn="b"/>
            <a:r>
              <a:rPr lang="en-US" sz="2200" b="1" dirty="0" smtClean="0">
                <a:solidFill>
                  <a:srgbClr val="00B050"/>
                </a:solidFill>
              </a:rPr>
              <a:t>APS4: Contribution </a:t>
            </a:r>
            <a:r>
              <a:rPr lang="en-US" sz="2200" b="1" dirty="0">
                <a:solidFill>
                  <a:srgbClr val="00B050"/>
                </a:solidFill>
              </a:rPr>
              <a:t>of Nuclear Energy to Total </a:t>
            </a:r>
            <a:r>
              <a:rPr lang="en-US" sz="2200" b="1" dirty="0" smtClean="0">
                <a:solidFill>
                  <a:srgbClr val="00B050"/>
                </a:solidFill>
              </a:rPr>
              <a:t>Supply</a:t>
            </a:r>
          </a:p>
          <a:p>
            <a:pPr fontAlgn="b"/>
            <a:r>
              <a:rPr lang="en-US" sz="2200" b="1" dirty="0" smtClean="0">
                <a:solidFill>
                  <a:srgbClr val="00B050"/>
                </a:solidFill>
              </a:rPr>
              <a:t>APS5: Combined </a:t>
            </a:r>
            <a:r>
              <a:rPr lang="en-US" sz="2200" b="1" dirty="0">
                <a:solidFill>
                  <a:srgbClr val="00B050"/>
                </a:solidFill>
              </a:rPr>
              <a:t>Effects of APS1, APS2, APS3, APS4 and </a:t>
            </a:r>
            <a:r>
              <a:rPr lang="en-US" sz="2200" b="1" dirty="0" smtClean="0">
                <a:solidFill>
                  <a:srgbClr val="00B050"/>
                </a:solidFill>
              </a:rPr>
              <a:t>APS5</a:t>
            </a:r>
          </a:p>
        </p:txBody>
      </p:sp>
      <p:sp>
        <p:nvSpPr>
          <p:cNvPr id="7" name="Content Placeholder 2"/>
          <p:cNvSpPr txBox="1">
            <a:spLocks/>
          </p:cNvSpPr>
          <p:nvPr/>
        </p:nvSpPr>
        <p:spPr>
          <a:xfrm>
            <a:off x="652616" y="3733800"/>
            <a:ext cx="8067368" cy="28194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6213" indent="-176213" fontAlgn="b">
              <a:buFont typeface="Wingdings" pitchFamily="2" charset="2"/>
              <a:buChar char="§"/>
            </a:pPr>
            <a:r>
              <a:rPr lang="en-US" sz="2000" b="1" dirty="0" smtClean="0">
                <a:solidFill>
                  <a:srgbClr val="0000CC"/>
                </a:solidFill>
              </a:rPr>
              <a:t>This study of Lao PDR Energy Demand Forecast has been carried out the same as all members of the working group which to estimate the energy demand in absolute values and growth rates of energy demand for 2015, 2020, 2025, 2030, 2035 and 2040 in different scenarios such as BAU, APS1, APS2, APS3, APS4, APS5. Unlike some other members, Laos is using only APS1, APS3 and APS5.</a:t>
            </a:r>
          </a:p>
          <a:p>
            <a:pPr marL="236538" indent="-236538" fontAlgn="b">
              <a:buFont typeface="Wingdings" pitchFamily="2" charset="2"/>
              <a:buChar char="§"/>
            </a:pPr>
            <a:r>
              <a:rPr lang="en-US" sz="2000" b="1" dirty="0" smtClean="0">
                <a:solidFill>
                  <a:srgbClr val="0000CC"/>
                </a:solidFill>
              </a:rPr>
              <a:t>BAU to calculate the normal energy demand and APSs to calculate the savings if applying the energy policies.</a:t>
            </a:r>
          </a:p>
        </p:txBody>
      </p:sp>
    </p:spTree>
    <p:extLst>
      <p:ext uri="{BB962C8B-B14F-4D97-AF65-F5344CB8AC3E}">
        <p14:creationId xmlns:p14="http://schemas.microsoft.com/office/powerpoint/2010/main" val="7065084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b="1" dirty="0" smtClean="0">
                <a:solidFill>
                  <a:srgbClr val="00B050"/>
                </a:solidFill>
              </a:rPr>
              <a:t>Primary energy supply, MTOE (2040)</a:t>
            </a:r>
            <a:endParaRPr lang="en-US" sz="3600" b="1" dirty="0">
              <a:solidFill>
                <a:srgbClr val="00B05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52583210"/>
              </p:ext>
            </p:extLst>
          </p:nvPr>
        </p:nvGraphicFramePr>
        <p:xfrm>
          <a:off x="685800" y="1371600"/>
          <a:ext cx="3733799" cy="2764789"/>
        </p:xfrm>
        <a:graphic>
          <a:graphicData uri="http://schemas.openxmlformats.org/drawingml/2006/table">
            <a:tbl>
              <a:tblPr/>
              <a:tblGrid>
                <a:gridCol w="951753"/>
                <a:gridCol w="732118"/>
                <a:gridCol w="658906"/>
                <a:gridCol w="658906"/>
                <a:gridCol w="732116"/>
              </a:tblGrid>
              <a:tr h="321548">
                <a:tc>
                  <a:txBody>
                    <a:bodyPr/>
                    <a:lstStyle/>
                    <a:p>
                      <a:pPr algn="l" fontAlgn="b"/>
                      <a:r>
                        <a:rPr lang="en-US" sz="1200" b="1" i="0" u="none" strike="noStrike" dirty="0">
                          <a:solidFill>
                            <a:srgbClr val="FFFFFF"/>
                          </a:solidFill>
                          <a:effectLst/>
                          <a:latin typeface="Calibri"/>
                        </a:rPr>
                        <a:t> </a:t>
                      </a:r>
                    </a:p>
                  </a:txBody>
                  <a:tcPr marL="9525" marR="9525" marT="9525" marB="0" anchor="b">
                    <a:lnL>
                      <a:noFill/>
                    </a:lnL>
                    <a:lnR>
                      <a:noFill/>
                    </a:lnR>
                    <a:lnT>
                      <a:noFill/>
                    </a:lnT>
                    <a:lnB>
                      <a:noFill/>
                    </a:lnB>
                    <a:solidFill>
                      <a:srgbClr val="0070C0"/>
                    </a:solidFill>
                  </a:tcPr>
                </a:tc>
                <a:tc>
                  <a:txBody>
                    <a:bodyPr/>
                    <a:lstStyle/>
                    <a:p>
                      <a:pPr algn="ctr" fontAlgn="b"/>
                      <a:r>
                        <a:rPr lang="en-US" sz="1200" b="1" i="0" u="none" strike="noStrike">
                          <a:solidFill>
                            <a:srgbClr val="FFFFFF"/>
                          </a:solidFill>
                          <a:effectLst/>
                          <a:latin typeface="Calibri"/>
                        </a:rPr>
                        <a:t>BAU</a:t>
                      </a:r>
                    </a:p>
                  </a:txBody>
                  <a:tcPr marL="9525" marR="9525" marT="9525" marB="0" anchor="b">
                    <a:lnL>
                      <a:noFill/>
                    </a:lnL>
                    <a:lnR>
                      <a:noFill/>
                    </a:lnR>
                    <a:lnT>
                      <a:noFill/>
                    </a:lnT>
                    <a:lnB>
                      <a:noFill/>
                    </a:lnB>
                    <a:solidFill>
                      <a:srgbClr val="0070C0"/>
                    </a:solidFill>
                  </a:tcPr>
                </a:tc>
                <a:tc>
                  <a:txBody>
                    <a:bodyPr/>
                    <a:lstStyle/>
                    <a:p>
                      <a:pPr algn="ctr" fontAlgn="b"/>
                      <a:r>
                        <a:rPr lang="en-US" sz="1200" b="1" i="0" u="none" strike="noStrike">
                          <a:solidFill>
                            <a:srgbClr val="FFFFFF"/>
                          </a:solidFill>
                          <a:effectLst/>
                          <a:latin typeface="Calibri"/>
                        </a:rPr>
                        <a:t>APS1</a:t>
                      </a:r>
                    </a:p>
                  </a:txBody>
                  <a:tcPr marL="9525" marR="9525" marT="9525" marB="0" anchor="b">
                    <a:lnL>
                      <a:noFill/>
                    </a:lnL>
                    <a:lnR>
                      <a:noFill/>
                    </a:lnR>
                    <a:lnT>
                      <a:noFill/>
                    </a:lnT>
                    <a:lnB>
                      <a:noFill/>
                    </a:lnB>
                    <a:solidFill>
                      <a:srgbClr val="0070C0"/>
                    </a:solidFill>
                  </a:tcPr>
                </a:tc>
                <a:tc>
                  <a:txBody>
                    <a:bodyPr/>
                    <a:lstStyle/>
                    <a:p>
                      <a:pPr algn="ctr" fontAlgn="b"/>
                      <a:r>
                        <a:rPr lang="en-US" sz="1200" b="1" i="0" u="none" strike="noStrike" dirty="0">
                          <a:solidFill>
                            <a:srgbClr val="FFFFFF"/>
                          </a:solidFill>
                          <a:effectLst/>
                          <a:latin typeface="Calibri"/>
                        </a:rPr>
                        <a:t>APS3</a:t>
                      </a:r>
                    </a:p>
                  </a:txBody>
                  <a:tcPr marL="9525" marR="9525" marT="9525" marB="0" anchor="b">
                    <a:lnL>
                      <a:noFill/>
                    </a:lnL>
                    <a:lnR>
                      <a:noFill/>
                    </a:lnR>
                    <a:lnT>
                      <a:noFill/>
                    </a:lnT>
                    <a:lnB>
                      <a:noFill/>
                    </a:lnB>
                    <a:solidFill>
                      <a:srgbClr val="0070C0"/>
                    </a:solidFill>
                  </a:tcPr>
                </a:tc>
                <a:tc>
                  <a:txBody>
                    <a:bodyPr/>
                    <a:lstStyle/>
                    <a:p>
                      <a:pPr algn="ctr" fontAlgn="b"/>
                      <a:r>
                        <a:rPr lang="en-US" sz="1200" b="1" i="0" u="none" strike="noStrike" dirty="0">
                          <a:solidFill>
                            <a:srgbClr val="FFFFFF"/>
                          </a:solidFill>
                          <a:effectLst/>
                          <a:latin typeface="Calibri"/>
                        </a:rPr>
                        <a:t>APS5</a:t>
                      </a:r>
                    </a:p>
                  </a:txBody>
                  <a:tcPr marL="9525" marR="9525" marT="9525" marB="0" anchor="b">
                    <a:lnL>
                      <a:noFill/>
                    </a:lnL>
                    <a:lnR>
                      <a:noFill/>
                    </a:lnR>
                    <a:lnT>
                      <a:noFill/>
                    </a:lnT>
                    <a:lnB>
                      <a:noFill/>
                    </a:lnB>
                    <a:solidFill>
                      <a:srgbClr val="0070C0"/>
                    </a:solidFill>
                  </a:tcPr>
                </a:tc>
              </a:tr>
              <a:tr h="321548">
                <a:tc>
                  <a:txBody>
                    <a:bodyPr/>
                    <a:lstStyle/>
                    <a:p>
                      <a:pPr algn="l" fontAlgn="b"/>
                      <a:r>
                        <a:rPr lang="en-US" sz="1200" b="1" i="0" u="none" strike="noStrike" dirty="0">
                          <a:solidFill>
                            <a:srgbClr val="000000"/>
                          </a:solidFill>
                          <a:effectLst/>
                          <a:latin typeface="Calibri"/>
                        </a:rPr>
                        <a:t> Coal </a:t>
                      </a:r>
                    </a:p>
                  </a:txBody>
                  <a:tcPr marL="9525" marR="9525" marT="9525" marB="0" anchor="ctr">
                    <a:lnL>
                      <a:noFill/>
                    </a:lnL>
                    <a:lnR>
                      <a:noFill/>
                    </a:lnR>
                    <a:lnT>
                      <a:noFill/>
                    </a:lnT>
                    <a:lnB>
                      <a:noFill/>
                    </a:lnB>
                  </a:tcPr>
                </a:tc>
                <a:tc>
                  <a:txBody>
                    <a:bodyPr/>
                    <a:lstStyle/>
                    <a:p>
                      <a:pPr algn="ctr" fontAlgn="b"/>
                      <a:r>
                        <a:rPr lang="en-US" sz="1200" b="1" i="0" u="none" strike="noStrike">
                          <a:solidFill>
                            <a:srgbClr val="000000"/>
                          </a:solidFill>
                          <a:effectLst/>
                          <a:latin typeface="Calibri"/>
                        </a:rPr>
                        <a:t>        3.653 </a:t>
                      </a:r>
                    </a:p>
                  </a:txBody>
                  <a:tcPr marL="9525" marR="9525" marT="9525" marB="0" anchor="ctr">
                    <a:lnL>
                      <a:noFill/>
                    </a:lnL>
                    <a:lnR>
                      <a:noFill/>
                    </a:lnR>
                    <a:lnT>
                      <a:noFill/>
                    </a:lnT>
                    <a:lnB>
                      <a:noFill/>
                    </a:lnB>
                  </a:tcPr>
                </a:tc>
                <a:tc>
                  <a:txBody>
                    <a:bodyPr/>
                    <a:lstStyle/>
                    <a:p>
                      <a:pPr algn="ctr" fontAlgn="b"/>
                      <a:r>
                        <a:rPr lang="en-US" sz="1200" b="1" i="0" u="none" strike="noStrike">
                          <a:solidFill>
                            <a:srgbClr val="000000"/>
                          </a:solidFill>
                          <a:effectLst/>
                          <a:latin typeface="Calibri"/>
                        </a:rPr>
                        <a:t>        3.649 </a:t>
                      </a:r>
                    </a:p>
                  </a:txBody>
                  <a:tcPr marL="9525" marR="9525" marT="9525" marB="0" anchor="ctr">
                    <a:lnL>
                      <a:noFill/>
                    </a:lnL>
                    <a:lnR>
                      <a:noFill/>
                    </a:lnR>
                    <a:lnT>
                      <a:noFill/>
                    </a:lnT>
                    <a:lnB>
                      <a:noFill/>
                    </a:lnB>
                  </a:tcPr>
                </a:tc>
                <a:tc>
                  <a:txBody>
                    <a:bodyPr/>
                    <a:lstStyle/>
                    <a:p>
                      <a:pPr algn="ctr" fontAlgn="b"/>
                      <a:r>
                        <a:rPr lang="en-US" sz="1200" b="1" i="0" u="none" strike="noStrike">
                          <a:solidFill>
                            <a:srgbClr val="000000"/>
                          </a:solidFill>
                          <a:effectLst/>
                          <a:latin typeface="Calibri"/>
                        </a:rPr>
                        <a:t>        3.653 </a:t>
                      </a:r>
                    </a:p>
                  </a:txBody>
                  <a:tcPr marL="9525" marR="9525" marT="9525" marB="0" anchor="ctr">
                    <a:lnL>
                      <a:noFill/>
                    </a:lnL>
                    <a:lnR>
                      <a:noFill/>
                    </a:lnR>
                    <a:lnT>
                      <a:noFill/>
                    </a:lnT>
                    <a:lnB>
                      <a:noFill/>
                    </a:lnB>
                  </a:tcPr>
                </a:tc>
                <a:tc>
                  <a:txBody>
                    <a:bodyPr/>
                    <a:lstStyle/>
                    <a:p>
                      <a:pPr algn="ctr" fontAlgn="b"/>
                      <a:r>
                        <a:rPr lang="en-US" sz="1200" b="1" i="0" u="none" strike="noStrike" dirty="0">
                          <a:solidFill>
                            <a:srgbClr val="000000"/>
                          </a:solidFill>
                          <a:effectLst/>
                          <a:latin typeface="Calibri"/>
                        </a:rPr>
                        <a:t>        3.649 </a:t>
                      </a:r>
                    </a:p>
                  </a:txBody>
                  <a:tcPr marL="9525" marR="9525" marT="9525" marB="0" anchor="ctr">
                    <a:lnL>
                      <a:noFill/>
                    </a:lnL>
                    <a:lnR>
                      <a:noFill/>
                    </a:lnR>
                    <a:lnT>
                      <a:noFill/>
                    </a:lnT>
                    <a:lnB>
                      <a:noFill/>
                    </a:lnB>
                  </a:tcPr>
                </a:tc>
              </a:tr>
              <a:tr h="321548">
                <a:tc>
                  <a:txBody>
                    <a:bodyPr/>
                    <a:lstStyle/>
                    <a:p>
                      <a:pPr algn="l" fontAlgn="b"/>
                      <a:r>
                        <a:rPr lang="en-US" sz="1200" b="1" i="0" u="none" strike="noStrike">
                          <a:solidFill>
                            <a:srgbClr val="000000"/>
                          </a:solidFill>
                          <a:effectLst/>
                          <a:latin typeface="Calibri"/>
                        </a:rPr>
                        <a:t> Oil </a:t>
                      </a:r>
                    </a:p>
                  </a:txBody>
                  <a:tcPr marL="9525" marR="9525" marT="9525" marB="0" anchor="ctr">
                    <a:lnL>
                      <a:noFill/>
                    </a:lnL>
                    <a:lnR>
                      <a:noFill/>
                    </a:lnR>
                    <a:lnT>
                      <a:noFill/>
                    </a:lnT>
                    <a:lnB>
                      <a:noFill/>
                    </a:lnB>
                  </a:tcPr>
                </a:tc>
                <a:tc>
                  <a:txBody>
                    <a:bodyPr/>
                    <a:lstStyle/>
                    <a:p>
                      <a:pPr algn="ctr" fontAlgn="b"/>
                      <a:r>
                        <a:rPr lang="en-US" sz="1200" b="1" i="0" u="none" strike="noStrike">
                          <a:solidFill>
                            <a:srgbClr val="000000"/>
                          </a:solidFill>
                          <a:effectLst/>
                          <a:latin typeface="Calibri"/>
                        </a:rPr>
                        <a:t>        3.018 </a:t>
                      </a:r>
                    </a:p>
                  </a:txBody>
                  <a:tcPr marL="9525" marR="9525" marT="9525" marB="0" anchor="ctr">
                    <a:lnL>
                      <a:noFill/>
                    </a:lnL>
                    <a:lnR>
                      <a:noFill/>
                    </a:lnR>
                    <a:lnT>
                      <a:noFill/>
                    </a:lnT>
                    <a:lnB>
                      <a:noFill/>
                    </a:lnB>
                  </a:tcPr>
                </a:tc>
                <a:tc>
                  <a:txBody>
                    <a:bodyPr/>
                    <a:lstStyle/>
                    <a:p>
                      <a:pPr algn="ctr" fontAlgn="b"/>
                      <a:r>
                        <a:rPr lang="en-US" sz="1200" b="1" i="0" u="none" strike="noStrike">
                          <a:solidFill>
                            <a:srgbClr val="000000"/>
                          </a:solidFill>
                          <a:effectLst/>
                          <a:latin typeface="Calibri"/>
                        </a:rPr>
                        <a:t>        2.727 </a:t>
                      </a:r>
                    </a:p>
                  </a:txBody>
                  <a:tcPr marL="9525" marR="9525" marT="9525" marB="0" anchor="ctr">
                    <a:lnL>
                      <a:noFill/>
                    </a:lnL>
                    <a:lnR>
                      <a:noFill/>
                    </a:lnR>
                    <a:lnT>
                      <a:noFill/>
                    </a:lnT>
                    <a:lnB>
                      <a:noFill/>
                    </a:lnB>
                  </a:tcPr>
                </a:tc>
                <a:tc>
                  <a:txBody>
                    <a:bodyPr/>
                    <a:lstStyle/>
                    <a:p>
                      <a:pPr algn="ctr" fontAlgn="b"/>
                      <a:r>
                        <a:rPr lang="en-US" sz="1200" b="1" i="0" u="none" strike="noStrike">
                          <a:solidFill>
                            <a:srgbClr val="000000"/>
                          </a:solidFill>
                          <a:effectLst/>
                          <a:latin typeface="Calibri"/>
                        </a:rPr>
                        <a:t>        3.018 </a:t>
                      </a:r>
                    </a:p>
                  </a:txBody>
                  <a:tcPr marL="9525" marR="9525" marT="9525" marB="0" anchor="ctr">
                    <a:lnL>
                      <a:noFill/>
                    </a:lnL>
                    <a:lnR>
                      <a:noFill/>
                    </a:lnR>
                    <a:lnT>
                      <a:noFill/>
                    </a:lnT>
                    <a:lnB>
                      <a:noFill/>
                    </a:lnB>
                  </a:tcPr>
                </a:tc>
                <a:tc>
                  <a:txBody>
                    <a:bodyPr/>
                    <a:lstStyle/>
                    <a:p>
                      <a:pPr algn="ctr" fontAlgn="b"/>
                      <a:r>
                        <a:rPr lang="en-US" sz="1200" b="1" i="0" u="none" strike="noStrike" dirty="0">
                          <a:solidFill>
                            <a:srgbClr val="000000"/>
                          </a:solidFill>
                          <a:effectLst/>
                          <a:latin typeface="Calibri"/>
                        </a:rPr>
                        <a:t>        2.727 </a:t>
                      </a:r>
                    </a:p>
                  </a:txBody>
                  <a:tcPr marL="9525" marR="9525" marT="9525" marB="0" anchor="ctr">
                    <a:lnL>
                      <a:noFill/>
                    </a:lnL>
                    <a:lnR>
                      <a:noFill/>
                    </a:lnR>
                    <a:lnT>
                      <a:noFill/>
                    </a:lnT>
                    <a:lnB>
                      <a:noFill/>
                    </a:lnB>
                  </a:tcPr>
                </a:tc>
              </a:tr>
              <a:tr h="321548">
                <a:tc>
                  <a:txBody>
                    <a:bodyPr/>
                    <a:lstStyle/>
                    <a:p>
                      <a:pPr algn="l" fontAlgn="b"/>
                      <a:r>
                        <a:rPr lang="en-US" sz="1200" b="1" i="0" u="none" strike="noStrike">
                          <a:solidFill>
                            <a:srgbClr val="000000"/>
                          </a:solidFill>
                          <a:effectLst/>
                          <a:latin typeface="Calibri"/>
                        </a:rPr>
                        <a:t> Natural gas </a:t>
                      </a:r>
                    </a:p>
                  </a:txBody>
                  <a:tcPr marL="9525" marR="9525" marT="9525" marB="0" anchor="ctr">
                    <a:lnL>
                      <a:noFill/>
                    </a:lnL>
                    <a:lnR>
                      <a:noFill/>
                    </a:lnR>
                    <a:lnT>
                      <a:noFill/>
                    </a:lnT>
                    <a:lnB>
                      <a:noFill/>
                    </a:lnB>
                  </a:tcPr>
                </a:tc>
                <a:tc>
                  <a:txBody>
                    <a:bodyPr/>
                    <a:lstStyle/>
                    <a:p>
                      <a:pPr algn="ctr" fontAlgn="b"/>
                      <a:r>
                        <a:rPr lang="en-US" sz="1200" b="1" i="0" u="none" strike="noStrike" dirty="0">
                          <a:solidFill>
                            <a:srgbClr val="000000"/>
                          </a:solidFill>
                          <a:effectLst/>
                          <a:latin typeface="Calibri"/>
                        </a:rPr>
                        <a:t>               -   </a:t>
                      </a:r>
                    </a:p>
                  </a:txBody>
                  <a:tcPr marL="9525" marR="9525" marT="9525" marB="0" anchor="ctr">
                    <a:lnL>
                      <a:noFill/>
                    </a:lnL>
                    <a:lnR>
                      <a:noFill/>
                    </a:lnR>
                    <a:lnT>
                      <a:noFill/>
                    </a:lnT>
                    <a:lnB>
                      <a:noFill/>
                    </a:lnB>
                  </a:tcPr>
                </a:tc>
                <a:tc>
                  <a:txBody>
                    <a:bodyPr/>
                    <a:lstStyle/>
                    <a:p>
                      <a:pPr algn="ctr" fontAlgn="b"/>
                      <a:r>
                        <a:rPr lang="en-US" sz="1200" b="1" i="0" u="none" strike="noStrike">
                          <a:solidFill>
                            <a:srgbClr val="000000"/>
                          </a:solidFill>
                          <a:effectLst/>
                          <a:latin typeface="Calibri"/>
                        </a:rPr>
                        <a:t>               -   </a:t>
                      </a:r>
                    </a:p>
                  </a:txBody>
                  <a:tcPr marL="9525" marR="9525" marT="9525" marB="0" anchor="ctr">
                    <a:lnL>
                      <a:noFill/>
                    </a:lnL>
                    <a:lnR>
                      <a:noFill/>
                    </a:lnR>
                    <a:lnT>
                      <a:noFill/>
                    </a:lnT>
                    <a:lnB>
                      <a:noFill/>
                    </a:lnB>
                  </a:tcPr>
                </a:tc>
                <a:tc>
                  <a:txBody>
                    <a:bodyPr/>
                    <a:lstStyle/>
                    <a:p>
                      <a:pPr algn="ctr" fontAlgn="b"/>
                      <a:r>
                        <a:rPr lang="en-US" sz="1200" b="1" i="0" u="none" strike="noStrike">
                          <a:solidFill>
                            <a:srgbClr val="000000"/>
                          </a:solidFill>
                          <a:effectLst/>
                          <a:latin typeface="Calibri"/>
                        </a:rPr>
                        <a:t>               -   </a:t>
                      </a:r>
                    </a:p>
                  </a:txBody>
                  <a:tcPr marL="9525" marR="9525" marT="9525" marB="0" anchor="ctr">
                    <a:lnL>
                      <a:noFill/>
                    </a:lnL>
                    <a:lnR>
                      <a:noFill/>
                    </a:lnR>
                    <a:lnT>
                      <a:noFill/>
                    </a:lnT>
                    <a:lnB>
                      <a:noFill/>
                    </a:lnB>
                  </a:tcPr>
                </a:tc>
                <a:tc>
                  <a:txBody>
                    <a:bodyPr/>
                    <a:lstStyle/>
                    <a:p>
                      <a:pPr algn="ctr" fontAlgn="b"/>
                      <a:r>
                        <a:rPr lang="en-US" sz="1200" b="1" i="0" u="none" strike="noStrike" dirty="0">
                          <a:solidFill>
                            <a:srgbClr val="000000"/>
                          </a:solidFill>
                          <a:effectLst/>
                          <a:latin typeface="Calibri"/>
                        </a:rPr>
                        <a:t>               -   </a:t>
                      </a:r>
                    </a:p>
                  </a:txBody>
                  <a:tcPr marL="9525" marR="9525" marT="9525" marB="0" anchor="ctr">
                    <a:lnL>
                      <a:noFill/>
                    </a:lnL>
                    <a:lnR>
                      <a:noFill/>
                    </a:lnR>
                    <a:lnT>
                      <a:noFill/>
                    </a:lnT>
                    <a:lnB>
                      <a:noFill/>
                    </a:lnB>
                  </a:tcPr>
                </a:tc>
              </a:tr>
              <a:tr h="321548">
                <a:tc>
                  <a:txBody>
                    <a:bodyPr/>
                    <a:lstStyle/>
                    <a:p>
                      <a:pPr algn="l" fontAlgn="b"/>
                      <a:r>
                        <a:rPr lang="en-US" sz="1200" b="1" i="0" u="none" strike="noStrike">
                          <a:solidFill>
                            <a:srgbClr val="000000"/>
                          </a:solidFill>
                          <a:effectLst/>
                          <a:latin typeface="Calibri"/>
                        </a:rPr>
                        <a:t> Nuclear </a:t>
                      </a:r>
                    </a:p>
                  </a:txBody>
                  <a:tcPr marL="9525" marR="9525" marT="9525" marB="0" anchor="ctr">
                    <a:lnL>
                      <a:noFill/>
                    </a:lnL>
                    <a:lnR>
                      <a:noFill/>
                    </a:lnR>
                    <a:lnT>
                      <a:noFill/>
                    </a:lnT>
                    <a:lnB>
                      <a:noFill/>
                    </a:lnB>
                  </a:tcPr>
                </a:tc>
                <a:tc>
                  <a:txBody>
                    <a:bodyPr/>
                    <a:lstStyle/>
                    <a:p>
                      <a:pPr algn="ctr" fontAlgn="b"/>
                      <a:r>
                        <a:rPr lang="en-US" sz="1200" b="1" i="0" u="none" strike="noStrike" dirty="0">
                          <a:solidFill>
                            <a:srgbClr val="000000"/>
                          </a:solidFill>
                          <a:effectLst/>
                          <a:latin typeface="Calibri"/>
                        </a:rPr>
                        <a:t>               -   </a:t>
                      </a:r>
                    </a:p>
                  </a:txBody>
                  <a:tcPr marL="9525" marR="9525" marT="9525" marB="0" anchor="ctr">
                    <a:lnL>
                      <a:noFill/>
                    </a:lnL>
                    <a:lnR>
                      <a:noFill/>
                    </a:lnR>
                    <a:lnT>
                      <a:noFill/>
                    </a:lnT>
                    <a:lnB>
                      <a:noFill/>
                    </a:lnB>
                  </a:tcPr>
                </a:tc>
                <a:tc>
                  <a:txBody>
                    <a:bodyPr/>
                    <a:lstStyle/>
                    <a:p>
                      <a:pPr algn="ctr" fontAlgn="b"/>
                      <a:r>
                        <a:rPr lang="en-US" sz="1200" b="1" i="0" u="none" strike="noStrike">
                          <a:solidFill>
                            <a:srgbClr val="000000"/>
                          </a:solidFill>
                          <a:effectLst/>
                          <a:latin typeface="Calibri"/>
                        </a:rPr>
                        <a:t>               -   </a:t>
                      </a:r>
                    </a:p>
                  </a:txBody>
                  <a:tcPr marL="9525" marR="9525" marT="9525" marB="0" anchor="ctr">
                    <a:lnL>
                      <a:noFill/>
                    </a:lnL>
                    <a:lnR>
                      <a:noFill/>
                    </a:lnR>
                    <a:lnT>
                      <a:noFill/>
                    </a:lnT>
                    <a:lnB>
                      <a:noFill/>
                    </a:lnB>
                  </a:tcPr>
                </a:tc>
                <a:tc>
                  <a:txBody>
                    <a:bodyPr/>
                    <a:lstStyle/>
                    <a:p>
                      <a:pPr algn="ctr" fontAlgn="b"/>
                      <a:r>
                        <a:rPr lang="en-US" sz="1200" b="1" i="0" u="none" strike="noStrike">
                          <a:solidFill>
                            <a:srgbClr val="000000"/>
                          </a:solidFill>
                          <a:effectLst/>
                          <a:latin typeface="Calibri"/>
                        </a:rPr>
                        <a:t>               -   </a:t>
                      </a:r>
                    </a:p>
                  </a:txBody>
                  <a:tcPr marL="9525" marR="9525" marT="9525" marB="0" anchor="ctr">
                    <a:lnL>
                      <a:noFill/>
                    </a:lnL>
                    <a:lnR>
                      <a:noFill/>
                    </a:lnR>
                    <a:lnT>
                      <a:noFill/>
                    </a:lnT>
                    <a:lnB>
                      <a:noFill/>
                    </a:lnB>
                  </a:tcPr>
                </a:tc>
                <a:tc>
                  <a:txBody>
                    <a:bodyPr/>
                    <a:lstStyle/>
                    <a:p>
                      <a:pPr algn="ctr" fontAlgn="b"/>
                      <a:r>
                        <a:rPr lang="en-US" sz="1200" b="1" i="0" u="none" strike="noStrike" dirty="0">
                          <a:solidFill>
                            <a:srgbClr val="000000"/>
                          </a:solidFill>
                          <a:effectLst/>
                          <a:latin typeface="Calibri"/>
                        </a:rPr>
                        <a:t>               -   </a:t>
                      </a:r>
                    </a:p>
                  </a:txBody>
                  <a:tcPr marL="9525" marR="9525" marT="9525" marB="0" anchor="ctr">
                    <a:lnL>
                      <a:noFill/>
                    </a:lnL>
                    <a:lnR>
                      <a:noFill/>
                    </a:lnR>
                    <a:lnT>
                      <a:noFill/>
                    </a:lnT>
                    <a:lnB>
                      <a:noFill/>
                    </a:lnB>
                  </a:tcPr>
                </a:tc>
              </a:tr>
              <a:tr h="321548">
                <a:tc>
                  <a:txBody>
                    <a:bodyPr/>
                    <a:lstStyle/>
                    <a:p>
                      <a:pPr algn="l" fontAlgn="b"/>
                      <a:r>
                        <a:rPr lang="en-US" sz="1200" b="1" i="0" u="none" strike="noStrike">
                          <a:solidFill>
                            <a:srgbClr val="000000"/>
                          </a:solidFill>
                          <a:effectLst/>
                          <a:latin typeface="Calibri"/>
                        </a:rPr>
                        <a:t> Hydro </a:t>
                      </a:r>
                    </a:p>
                  </a:txBody>
                  <a:tcPr marL="9525" marR="9525" marT="9525" marB="0" anchor="ctr">
                    <a:lnL>
                      <a:noFill/>
                    </a:lnL>
                    <a:lnR>
                      <a:noFill/>
                    </a:lnR>
                    <a:lnT>
                      <a:noFill/>
                    </a:lnT>
                    <a:lnB>
                      <a:noFill/>
                    </a:lnB>
                  </a:tcPr>
                </a:tc>
                <a:tc>
                  <a:txBody>
                    <a:bodyPr/>
                    <a:lstStyle/>
                    <a:p>
                      <a:pPr algn="ctr" fontAlgn="b"/>
                      <a:r>
                        <a:rPr lang="en-US" sz="1200" b="1" i="0" u="none" strike="noStrike">
                          <a:solidFill>
                            <a:srgbClr val="000000"/>
                          </a:solidFill>
                          <a:effectLst/>
                          <a:latin typeface="Calibri"/>
                        </a:rPr>
                        <a:t>        4.349 </a:t>
                      </a:r>
                    </a:p>
                  </a:txBody>
                  <a:tcPr marL="9525" marR="9525" marT="9525" marB="0" anchor="ctr">
                    <a:lnL>
                      <a:noFill/>
                    </a:lnL>
                    <a:lnR>
                      <a:noFill/>
                    </a:lnR>
                    <a:lnT>
                      <a:noFill/>
                    </a:lnT>
                    <a:lnB>
                      <a:noFill/>
                    </a:lnB>
                  </a:tcPr>
                </a:tc>
                <a:tc>
                  <a:txBody>
                    <a:bodyPr/>
                    <a:lstStyle/>
                    <a:p>
                      <a:pPr algn="ctr" fontAlgn="b"/>
                      <a:r>
                        <a:rPr lang="en-US" sz="1200" b="1" i="0" u="none" strike="noStrike">
                          <a:solidFill>
                            <a:srgbClr val="000000"/>
                          </a:solidFill>
                          <a:effectLst/>
                          <a:latin typeface="Calibri"/>
                        </a:rPr>
                        <a:t>        4.123 </a:t>
                      </a:r>
                    </a:p>
                  </a:txBody>
                  <a:tcPr marL="9525" marR="9525" marT="9525" marB="0" anchor="ctr">
                    <a:lnL>
                      <a:noFill/>
                    </a:lnL>
                    <a:lnR>
                      <a:noFill/>
                    </a:lnR>
                    <a:lnT>
                      <a:noFill/>
                    </a:lnT>
                    <a:lnB>
                      <a:noFill/>
                    </a:lnB>
                  </a:tcPr>
                </a:tc>
                <a:tc>
                  <a:txBody>
                    <a:bodyPr/>
                    <a:lstStyle/>
                    <a:p>
                      <a:pPr algn="ctr" fontAlgn="b"/>
                      <a:r>
                        <a:rPr lang="en-US" sz="1200" b="1" i="0" u="none" strike="noStrike">
                          <a:solidFill>
                            <a:srgbClr val="000000"/>
                          </a:solidFill>
                          <a:effectLst/>
                          <a:latin typeface="Calibri"/>
                        </a:rPr>
                        <a:t>        4.349 </a:t>
                      </a:r>
                    </a:p>
                  </a:txBody>
                  <a:tcPr marL="9525" marR="9525" marT="9525" marB="0" anchor="ctr">
                    <a:lnL>
                      <a:noFill/>
                    </a:lnL>
                    <a:lnR>
                      <a:noFill/>
                    </a:lnR>
                    <a:lnT>
                      <a:noFill/>
                    </a:lnT>
                    <a:lnB>
                      <a:noFill/>
                    </a:lnB>
                  </a:tcPr>
                </a:tc>
                <a:tc>
                  <a:txBody>
                    <a:bodyPr/>
                    <a:lstStyle/>
                    <a:p>
                      <a:pPr algn="ctr" fontAlgn="b"/>
                      <a:r>
                        <a:rPr lang="en-US" sz="1200" b="1" i="0" u="none" strike="noStrike" dirty="0">
                          <a:solidFill>
                            <a:srgbClr val="000000"/>
                          </a:solidFill>
                          <a:effectLst/>
                          <a:latin typeface="Calibri"/>
                        </a:rPr>
                        <a:t>        4.123 </a:t>
                      </a:r>
                    </a:p>
                  </a:txBody>
                  <a:tcPr marL="9525" marR="9525" marT="9525" marB="0" anchor="ctr">
                    <a:lnL>
                      <a:noFill/>
                    </a:lnL>
                    <a:lnR>
                      <a:noFill/>
                    </a:lnR>
                    <a:lnT>
                      <a:noFill/>
                    </a:lnT>
                    <a:lnB>
                      <a:noFill/>
                    </a:lnB>
                  </a:tcPr>
                </a:tc>
              </a:tr>
              <a:tr h="321548">
                <a:tc>
                  <a:txBody>
                    <a:bodyPr/>
                    <a:lstStyle/>
                    <a:p>
                      <a:pPr algn="l" fontAlgn="b"/>
                      <a:r>
                        <a:rPr lang="en-US" sz="1200" b="1" i="0" u="none" strike="noStrike">
                          <a:solidFill>
                            <a:srgbClr val="000000"/>
                          </a:solidFill>
                          <a:effectLst/>
                          <a:latin typeface="Calibri"/>
                        </a:rPr>
                        <a:t> Geothermal </a:t>
                      </a:r>
                    </a:p>
                  </a:txBody>
                  <a:tcPr marL="9525" marR="9525" marT="9525" marB="0" anchor="ctr">
                    <a:lnL>
                      <a:noFill/>
                    </a:lnL>
                    <a:lnR>
                      <a:noFill/>
                    </a:lnR>
                    <a:lnT>
                      <a:noFill/>
                    </a:lnT>
                    <a:lnB>
                      <a:noFill/>
                    </a:lnB>
                  </a:tcPr>
                </a:tc>
                <a:tc>
                  <a:txBody>
                    <a:bodyPr/>
                    <a:lstStyle/>
                    <a:p>
                      <a:pPr algn="ctr" fontAlgn="b"/>
                      <a:r>
                        <a:rPr lang="en-US" sz="1200" b="1" i="0" u="none" strike="noStrike">
                          <a:solidFill>
                            <a:srgbClr val="000000"/>
                          </a:solidFill>
                          <a:effectLst/>
                          <a:latin typeface="Calibri"/>
                        </a:rPr>
                        <a:t>               -   </a:t>
                      </a:r>
                    </a:p>
                  </a:txBody>
                  <a:tcPr marL="9525" marR="9525" marT="9525" marB="0" anchor="ctr">
                    <a:lnL>
                      <a:noFill/>
                    </a:lnL>
                    <a:lnR>
                      <a:noFill/>
                    </a:lnR>
                    <a:lnT>
                      <a:noFill/>
                    </a:lnT>
                    <a:lnB>
                      <a:noFill/>
                    </a:lnB>
                  </a:tcPr>
                </a:tc>
                <a:tc>
                  <a:txBody>
                    <a:bodyPr/>
                    <a:lstStyle/>
                    <a:p>
                      <a:pPr algn="ctr" fontAlgn="b"/>
                      <a:r>
                        <a:rPr lang="en-US" sz="1200" b="1" i="0" u="none" strike="noStrike">
                          <a:solidFill>
                            <a:srgbClr val="000000"/>
                          </a:solidFill>
                          <a:effectLst/>
                          <a:latin typeface="Calibri"/>
                        </a:rPr>
                        <a:t>               -   </a:t>
                      </a:r>
                    </a:p>
                  </a:txBody>
                  <a:tcPr marL="9525" marR="9525" marT="9525" marB="0" anchor="ctr">
                    <a:lnL>
                      <a:noFill/>
                    </a:lnL>
                    <a:lnR>
                      <a:noFill/>
                    </a:lnR>
                    <a:lnT>
                      <a:noFill/>
                    </a:lnT>
                    <a:lnB>
                      <a:noFill/>
                    </a:lnB>
                  </a:tcPr>
                </a:tc>
                <a:tc>
                  <a:txBody>
                    <a:bodyPr/>
                    <a:lstStyle/>
                    <a:p>
                      <a:pPr algn="ctr" fontAlgn="b"/>
                      <a:r>
                        <a:rPr lang="en-US" sz="1200" b="1" i="0" u="none" strike="noStrike">
                          <a:solidFill>
                            <a:srgbClr val="000000"/>
                          </a:solidFill>
                          <a:effectLst/>
                          <a:latin typeface="Calibri"/>
                        </a:rPr>
                        <a:t>               -   </a:t>
                      </a:r>
                    </a:p>
                  </a:txBody>
                  <a:tcPr marL="9525" marR="9525" marT="9525" marB="0" anchor="ctr">
                    <a:lnL>
                      <a:noFill/>
                    </a:lnL>
                    <a:lnR>
                      <a:noFill/>
                    </a:lnR>
                    <a:lnT>
                      <a:noFill/>
                    </a:lnT>
                    <a:lnB>
                      <a:noFill/>
                    </a:lnB>
                  </a:tcPr>
                </a:tc>
                <a:tc>
                  <a:txBody>
                    <a:bodyPr/>
                    <a:lstStyle/>
                    <a:p>
                      <a:pPr algn="ctr" fontAlgn="b"/>
                      <a:r>
                        <a:rPr lang="en-US" sz="1200" b="1" i="0" u="none" strike="noStrike" dirty="0">
                          <a:solidFill>
                            <a:srgbClr val="000000"/>
                          </a:solidFill>
                          <a:effectLst/>
                          <a:latin typeface="Calibri"/>
                        </a:rPr>
                        <a:t>               -   </a:t>
                      </a:r>
                    </a:p>
                  </a:txBody>
                  <a:tcPr marL="9525" marR="9525" marT="9525" marB="0" anchor="ctr">
                    <a:lnL>
                      <a:noFill/>
                    </a:lnL>
                    <a:lnR>
                      <a:noFill/>
                    </a:lnR>
                    <a:lnT>
                      <a:noFill/>
                    </a:lnT>
                    <a:lnB>
                      <a:noFill/>
                    </a:lnB>
                  </a:tcPr>
                </a:tc>
              </a:tr>
              <a:tr h="321548">
                <a:tc>
                  <a:txBody>
                    <a:bodyPr/>
                    <a:lstStyle/>
                    <a:p>
                      <a:pPr algn="l" fontAlgn="b"/>
                      <a:r>
                        <a:rPr lang="en-US" sz="1200" b="1" i="0" u="none" strike="noStrike">
                          <a:solidFill>
                            <a:srgbClr val="000000"/>
                          </a:solidFill>
                          <a:effectLst/>
                          <a:latin typeface="Calibri"/>
                        </a:rPr>
                        <a:t> Others </a:t>
                      </a:r>
                    </a:p>
                  </a:txBody>
                  <a:tcPr marL="9525" marR="9525" marT="9525" marB="0" anchor="ctr">
                    <a:lnL>
                      <a:noFill/>
                    </a:lnL>
                    <a:lnR>
                      <a:noFill/>
                    </a:lnR>
                    <a:lnT>
                      <a:noFill/>
                    </a:lnT>
                    <a:lnB>
                      <a:noFill/>
                    </a:lnB>
                  </a:tcPr>
                </a:tc>
                <a:tc>
                  <a:txBody>
                    <a:bodyPr/>
                    <a:lstStyle/>
                    <a:p>
                      <a:pPr algn="ctr" fontAlgn="b"/>
                      <a:r>
                        <a:rPr lang="en-US" sz="1200" b="1" i="0" u="none" strike="noStrike" dirty="0">
                          <a:solidFill>
                            <a:srgbClr val="000000"/>
                          </a:solidFill>
                          <a:effectLst/>
                          <a:latin typeface="Calibri"/>
                        </a:rPr>
                        <a:t>     (1.496)</a:t>
                      </a:r>
                    </a:p>
                  </a:txBody>
                  <a:tcPr marL="9525" marR="9525" marT="9525" marB="0" anchor="ctr">
                    <a:lnL>
                      <a:noFill/>
                    </a:lnL>
                    <a:lnR>
                      <a:noFill/>
                    </a:lnR>
                    <a:lnT>
                      <a:noFill/>
                    </a:lnT>
                    <a:lnB>
                      <a:noFill/>
                    </a:lnB>
                    <a:solidFill>
                      <a:srgbClr val="92D050"/>
                    </a:solidFill>
                  </a:tcPr>
                </a:tc>
                <a:tc>
                  <a:txBody>
                    <a:bodyPr/>
                    <a:lstStyle/>
                    <a:p>
                      <a:pPr algn="ctr" fontAlgn="b"/>
                      <a:r>
                        <a:rPr lang="en-US" sz="1200" b="1" i="0" u="none" strike="noStrike">
                          <a:solidFill>
                            <a:srgbClr val="000000"/>
                          </a:solidFill>
                          <a:effectLst/>
                          <a:latin typeface="Calibri"/>
                        </a:rPr>
                        <a:t>     (1.657)</a:t>
                      </a:r>
                    </a:p>
                  </a:txBody>
                  <a:tcPr marL="9525" marR="9525" marT="9525" marB="0" anchor="ctr">
                    <a:lnL>
                      <a:noFill/>
                    </a:lnL>
                    <a:lnR>
                      <a:noFill/>
                    </a:lnR>
                    <a:lnT>
                      <a:noFill/>
                    </a:lnT>
                    <a:lnB>
                      <a:noFill/>
                    </a:lnB>
                    <a:solidFill>
                      <a:srgbClr val="92D050"/>
                    </a:solidFill>
                  </a:tcPr>
                </a:tc>
                <a:tc>
                  <a:txBody>
                    <a:bodyPr/>
                    <a:lstStyle/>
                    <a:p>
                      <a:pPr algn="ctr" fontAlgn="b"/>
                      <a:r>
                        <a:rPr lang="en-US" sz="1200" b="1" i="0" u="none" strike="noStrike">
                          <a:solidFill>
                            <a:srgbClr val="000000"/>
                          </a:solidFill>
                          <a:effectLst/>
                          <a:latin typeface="Calibri"/>
                        </a:rPr>
                        <a:t>     (1.496)</a:t>
                      </a:r>
                    </a:p>
                  </a:txBody>
                  <a:tcPr marL="9525" marR="9525" marT="9525" marB="0" anchor="ctr">
                    <a:lnL>
                      <a:noFill/>
                    </a:lnL>
                    <a:lnR>
                      <a:noFill/>
                    </a:lnR>
                    <a:lnT>
                      <a:noFill/>
                    </a:lnT>
                    <a:lnB>
                      <a:noFill/>
                    </a:lnB>
                    <a:solidFill>
                      <a:srgbClr val="92D050"/>
                    </a:solidFill>
                  </a:tcPr>
                </a:tc>
                <a:tc>
                  <a:txBody>
                    <a:bodyPr/>
                    <a:lstStyle/>
                    <a:p>
                      <a:pPr algn="ctr" fontAlgn="b"/>
                      <a:r>
                        <a:rPr lang="en-US" sz="1200" b="1" i="0" u="none" strike="noStrike" dirty="0">
                          <a:solidFill>
                            <a:srgbClr val="000000"/>
                          </a:solidFill>
                          <a:effectLst/>
                          <a:latin typeface="Calibri"/>
                        </a:rPr>
                        <a:t>     (1.657)</a:t>
                      </a:r>
                    </a:p>
                  </a:txBody>
                  <a:tcPr marL="9525" marR="9525" marT="9525" marB="0" anchor="ctr">
                    <a:lnL>
                      <a:noFill/>
                    </a:lnL>
                    <a:lnR>
                      <a:noFill/>
                    </a:lnR>
                    <a:lnT>
                      <a:noFill/>
                    </a:lnT>
                    <a:lnB>
                      <a:noFill/>
                    </a:lnB>
                    <a:solidFill>
                      <a:srgbClr val="92D050"/>
                    </a:solidFill>
                  </a:tcPr>
                </a:tc>
              </a:tr>
              <a:tr h="0">
                <a:tc>
                  <a:txBody>
                    <a:bodyPr/>
                    <a:lstStyle/>
                    <a:p>
                      <a:pPr algn="l" fontAlgn="b"/>
                      <a:r>
                        <a:rPr lang="en-US" sz="1200" b="1" i="0" u="none" strike="noStrike" dirty="0">
                          <a:solidFill>
                            <a:srgbClr val="FFFFFF"/>
                          </a:solidFill>
                          <a:effectLst/>
                          <a:latin typeface="Calibri"/>
                        </a:rPr>
                        <a:t> Total </a:t>
                      </a:r>
                    </a:p>
                  </a:txBody>
                  <a:tcPr marL="9525" marR="9525" marT="9525" marB="0" anchor="ctr">
                    <a:lnL>
                      <a:noFill/>
                    </a:lnL>
                    <a:lnR>
                      <a:noFill/>
                    </a:lnR>
                    <a:lnT>
                      <a:noFill/>
                    </a:lnT>
                    <a:lnB>
                      <a:noFill/>
                    </a:lnB>
                    <a:solidFill>
                      <a:srgbClr val="0070C0"/>
                    </a:solidFill>
                  </a:tcPr>
                </a:tc>
                <a:tc>
                  <a:txBody>
                    <a:bodyPr/>
                    <a:lstStyle/>
                    <a:p>
                      <a:pPr algn="ctr" fontAlgn="b"/>
                      <a:r>
                        <a:rPr lang="en-US" sz="1200" b="1" i="0" u="none" strike="noStrike" dirty="0">
                          <a:solidFill>
                            <a:srgbClr val="FFFFFF"/>
                          </a:solidFill>
                          <a:effectLst/>
                          <a:latin typeface="Calibri"/>
                        </a:rPr>
                        <a:t>        9.523 </a:t>
                      </a:r>
                    </a:p>
                  </a:txBody>
                  <a:tcPr marL="9525" marR="9525" marT="9525" marB="0" anchor="ctr">
                    <a:lnL>
                      <a:noFill/>
                    </a:lnL>
                    <a:lnR>
                      <a:noFill/>
                    </a:lnR>
                    <a:lnT>
                      <a:noFill/>
                    </a:lnT>
                    <a:lnB>
                      <a:noFill/>
                    </a:lnB>
                    <a:solidFill>
                      <a:srgbClr val="0070C0"/>
                    </a:solidFill>
                  </a:tcPr>
                </a:tc>
                <a:tc>
                  <a:txBody>
                    <a:bodyPr/>
                    <a:lstStyle/>
                    <a:p>
                      <a:pPr algn="ctr" fontAlgn="b"/>
                      <a:r>
                        <a:rPr lang="en-US" sz="1200" b="1" i="0" u="none" strike="noStrike" dirty="0">
                          <a:solidFill>
                            <a:srgbClr val="FFFFFF"/>
                          </a:solidFill>
                          <a:effectLst/>
                          <a:latin typeface="Calibri"/>
                        </a:rPr>
                        <a:t>        8.842 </a:t>
                      </a:r>
                    </a:p>
                  </a:txBody>
                  <a:tcPr marL="9525" marR="9525" marT="9525" marB="0" anchor="ctr">
                    <a:lnL>
                      <a:noFill/>
                    </a:lnL>
                    <a:lnR>
                      <a:noFill/>
                    </a:lnR>
                    <a:lnT>
                      <a:noFill/>
                    </a:lnT>
                    <a:lnB>
                      <a:noFill/>
                    </a:lnB>
                    <a:solidFill>
                      <a:srgbClr val="0070C0"/>
                    </a:solidFill>
                  </a:tcPr>
                </a:tc>
                <a:tc>
                  <a:txBody>
                    <a:bodyPr/>
                    <a:lstStyle/>
                    <a:p>
                      <a:pPr algn="ctr" fontAlgn="b"/>
                      <a:r>
                        <a:rPr lang="en-US" sz="1200" b="1" i="0" u="none" strike="noStrike" dirty="0">
                          <a:solidFill>
                            <a:srgbClr val="FFFFFF"/>
                          </a:solidFill>
                          <a:effectLst/>
                          <a:latin typeface="Calibri"/>
                        </a:rPr>
                        <a:t>        9.523 </a:t>
                      </a:r>
                    </a:p>
                  </a:txBody>
                  <a:tcPr marL="9525" marR="9525" marT="9525" marB="0" anchor="ctr">
                    <a:lnL>
                      <a:noFill/>
                    </a:lnL>
                    <a:lnR>
                      <a:noFill/>
                    </a:lnR>
                    <a:lnT>
                      <a:noFill/>
                    </a:lnT>
                    <a:lnB>
                      <a:noFill/>
                    </a:lnB>
                    <a:solidFill>
                      <a:srgbClr val="0070C0"/>
                    </a:solidFill>
                  </a:tcPr>
                </a:tc>
                <a:tc>
                  <a:txBody>
                    <a:bodyPr/>
                    <a:lstStyle/>
                    <a:p>
                      <a:pPr algn="ctr" fontAlgn="b"/>
                      <a:r>
                        <a:rPr lang="en-US" sz="1200" b="1" i="0" u="none" strike="noStrike" dirty="0">
                          <a:solidFill>
                            <a:srgbClr val="FFFFFF"/>
                          </a:solidFill>
                          <a:effectLst/>
                          <a:latin typeface="Calibri"/>
                        </a:rPr>
                        <a:t>        8.842 </a:t>
                      </a:r>
                    </a:p>
                  </a:txBody>
                  <a:tcPr marL="9525" marR="9525" marT="9525" marB="0" anchor="ctr">
                    <a:lnL>
                      <a:noFill/>
                    </a:lnL>
                    <a:lnR>
                      <a:noFill/>
                    </a:lnR>
                    <a:lnT>
                      <a:noFill/>
                    </a:lnT>
                    <a:lnB>
                      <a:noFill/>
                    </a:lnB>
                    <a:solidFill>
                      <a:srgbClr val="0070C0"/>
                    </a:solidFill>
                  </a:tcPr>
                </a:tc>
              </a:tr>
            </a:tbl>
          </a:graphicData>
        </a:graphic>
      </p:graphicFrame>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371600"/>
            <a:ext cx="4114801"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2"/>
          <p:cNvSpPr txBox="1">
            <a:spLocks/>
          </p:cNvSpPr>
          <p:nvPr/>
        </p:nvSpPr>
        <p:spPr>
          <a:xfrm>
            <a:off x="663502" y="4267200"/>
            <a:ext cx="8067368" cy="1905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6213" indent="-176213" fontAlgn="b">
              <a:buFont typeface="Wingdings" pitchFamily="2" charset="2"/>
              <a:buChar char="§"/>
            </a:pPr>
            <a:r>
              <a:rPr lang="en-US" sz="1800" b="1" dirty="0" smtClean="0">
                <a:solidFill>
                  <a:srgbClr val="0000CC"/>
                </a:solidFill>
              </a:rPr>
              <a:t>Primary energy of Lao PDR consists of coal, oil, hydro and others. Others include biomass and exported electricity. Total primary energy supply was 2.47 MTOE in 2013 and expected to increase to 9.523 MTOE in 2040. The annual average growth rate is 5.1%. In 2040, the hydro is expected to be supplied with 4.349 MTOE which more than other as it to be shared </a:t>
            </a:r>
            <a:r>
              <a:rPr lang="en-US" sz="1800" b="1" dirty="0">
                <a:solidFill>
                  <a:srgbClr val="0000CC"/>
                </a:solidFill>
              </a:rPr>
              <a:t>by 45.7% </a:t>
            </a:r>
            <a:r>
              <a:rPr lang="en-US" sz="1800" b="1" dirty="0" smtClean="0">
                <a:solidFill>
                  <a:srgbClr val="0000CC"/>
                </a:solidFill>
              </a:rPr>
              <a:t>. </a:t>
            </a:r>
          </a:p>
          <a:p>
            <a:pPr marL="176213" indent="-176213" fontAlgn="b">
              <a:buFont typeface="Wingdings" pitchFamily="2" charset="2"/>
              <a:buChar char="§"/>
            </a:pPr>
            <a:r>
              <a:rPr lang="en-US" sz="1800" b="1" dirty="0" smtClean="0">
                <a:solidFill>
                  <a:srgbClr val="0000CC"/>
                </a:solidFill>
              </a:rPr>
              <a:t>By carrying different APS (APS1 and APS5), the supply is expected to decrease from BAU figure to 8.842 MTOE, reduced by 0.68 MTOE and 7.1%.</a:t>
            </a:r>
          </a:p>
        </p:txBody>
      </p:sp>
    </p:spTree>
    <p:extLst>
      <p:ext uri="{BB962C8B-B14F-4D97-AF65-F5344CB8AC3E}">
        <p14:creationId xmlns:p14="http://schemas.microsoft.com/office/powerpoint/2010/main" val="42891170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3600" b="1" dirty="0" smtClean="0">
                <a:solidFill>
                  <a:srgbClr val="00B050"/>
                </a:solidFill>
              </a:rPr>
              <a:t>Final energy demand, MTOE (2040)</a:t>
            </a:r>
            <a:br>
              <a:rPr lang="en-US" sz="3600" b="1" dirty="0" smtClean="0">
                <a:solidFill>
                  <a:srgbClr val="00B050"/>
                </a:solidFill>
              </a:rPr>
            </a:br>
            <a:r>
              <a:rPr lang="en-US" sz="3600" b="1" dirty="0" smtClean="0">
                <a:solidFill>
                  <a:srgbClr val="00B050"/>
                </a:solidFill>
              </a:rPr>
              <a:t>By fuel</a:t>
            </a:r>
            <a:endParaRPr lang="en-US" sz="3600" b="1" dirty="0">
              <a:solidFill>
                <a:srgbClr val="00B050"/>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1488581654"/>
              </p:ext>
            </p:extLst>
          </p:nvPr>
        </p:nvGraphicFramePr>
        <p:xfrm>
          <a:off x="685801" y="1524000"/>
          <a:ext cx="3809999" cy="2153285"/>
        </p:xfrm>
        <a:graphic>
          <a:graphicData uri="http://schemas.openxmlformats.org/drawingml/2006/table">
            <a:tbl>
              <a:tblPr/>
              <a:tblGrid>
                <a:gridCol w="671144"/>
                <a:gridCol w="793170"/>
                <a:gridCol w="732157"/>
                <a:gridCol w="793170"/>
                <a:gridCol w="820358"/>
              </a:tblGrid>
              <a:tr h="254000">
                <a:tc>
                  <a:txBody>
                    <a:bodyPr/>
                    <a:lstStyle/>
                    <a:p>
                      <a:pPr algn="l" fontAlgn="b"/>
                      <a:r>
                        <a:rPr lang="en-US" sz="1200" b="1" i="0" u="none" strike="noStrike" dirty="0">
                          <a:solidFill>
                            <a:srgbClr val="FFFFFF"/>
                          </a:solidFill>
                          <a:effectLst/>
                          <a:latin typeface="Calibri"/>
                        </a:rPr>
                        <a:t> </a:t>
                      </a:r>
                    </a:p>
                  </a:txBody>
                  <a:tcPr marL="9525" marR="9525" marT="9525" marB="0" anchor="b">
                    <a:lnL>
                      <a:noFill/>
                    </a:lnL>
                    <a:lnR>
                      <a:noFill/>
                    </a:lnR>
                    <a:lnT>
                      <a:noFill/>
                    </a:lnT>
                    <a:lnB>
                      <a:noFill/>
                    </a:lnB>
                    <a:solidFill>
                      <a:srgbClr val="0070C0"/>
                    </a:solidFill>
                  </a:tcPr>
                </a:tc>
                <a:tc>
                  <a:txBody>
                    <a:bodyPr/>
                    <a:lstStyle/>
                    <a:p>
                      <a:pPr algn="ctr" fontAlgn="b"/>
                      <a:r>
                        <a:rPr lang="en-US" sz="1200" b="1" i="0" u="none" strike="noStrike" dirty="0">
                          <a:solidFill>
                            <a:srgbClr val="FFFFFF"/>
                          </a:solidFill>
                          <a:effectLst/>
                          <a:latin typeface="Calibri"/>
                        </a:rPr>
                        <a:t>BAU</a:t>
                      </a:r>
                    </a:p>
                  </a:txBody>
                  <a:tcPr marL="9525" marR="9525" marT="9525" marB="0" anchor="b">
                    <a:lnL>
                      <a:noFill/>
                    </a:lnL>
                    <a:lnR>
                      <a:noFill/>
                    </a:lnR>
                    <a:lnT>
                      <a:noFill/>
                    </a:lnT>
                    <a:lnB>
                      <a:noFill/>
                    </a:lnB>
                    <a:solidFill>
                      <a:srgbClr val="0070C0"/>
                    </a:solidFill>
                  </a:tcPr>
                </a:tc>
                <a:tc>
                  <a:txBody>
                    <a:bodyPr/>
                    <a:lstStyle/>
                    <a:p>
                      <a:pPr algn="ctr" fontAlgn="b"/>
                      <a:r>
                        <a:rPr lang="en-US" sz="1200" b="1" i="0" u="none" strike="noStrike">
                          <a:solidFill>
                            <a:srgbClr val="FFFFFF"/>
                          </a:solidFill>
                          <a:effectLst/>
                          <a:latin typeface="Calibri"/>
                        </a:rPr>
                        <a:t>APS1</a:t>
                      </a:r>
                    </a:p>
                  </a:txBody>
                  <a:tcPr marL="9525" marR="9525" marT="9525" marB="0" anchor="b">
                    <a:lnL>
                      <a:noFill/>
                    </a:lnL>
                    <a:lnR>
                      <a:noFill/>
                    </a:lnR>
                    <a:lnT>
                      <a:noFill/>
                    </a:lnT>
                    <a:lnB>
                      <a:noFill/>
                    </a:lnB>
                    <a:solidFill>
                      <a:srgbClr val="0070C0"/>
                    </a:solidFill>
                  </a:tcPr>
                </a:tc>
                <a:tc>
                  <a:txBody>
                    <a:bodyPr/>
                    <a:lstStyle/>
                    <a:p>
                      <a:pPr algn="ctr" fontAlgn="b"/>
                      <a:r>
                        <a:rPr lang="en-US" sz="1200" b="1" i="0" u="none" strike="noStrike">
                          <a:solidFill>
                            <a:srgbClr val="FFFFFF"/>
                          </a:solidFill>
                          <a:effectLst/>
                          <a:latin typeface="Calibri"/>
                        </a:rPr>
                        <a:t>APS3</a:t>
                      </a:r>
                    </a:p>
                  </a:txBody>
                  <a:tcPr marL="9525" marR="9525" marT="9525" marB="0" anchor="b">
                    <a:lnL>
                      <a:noFill/>
                    </a:lnL>
                    <a:lnR>
                      <a:noFill/>
                    </a:lnR>
                    <a:lnT>
                      <a:noFill/>
                    </a:lnT>
                    <a:lnB>
                      <a:noFill/>
                    </a:lnB>
                    <a:solidFill>
                      <a:srgbClr val="0070C0"/>
                    </a:solidFill>
                  </a:tcPr>
                </a:tc>
                <a:tc>
                  <a:txBody>
                    <a:bodyPr/>
                    <a:lstStyle/>
                    <a:p>
                      <a:pPr algn="ctr" fontAlgn="b"/>
                      <a:r>
                        <a:rPr lang="en-US" sz="1200" b="1" i="0" u="none" strike="noStrike">
                          <a:solidFill>
                            <a:srgbClr val="FFFFFF"/>
                          </a:solidFill>
                          <a:effectLst/>
                          <a:latin typeface="Calibri"/>
                        </a:rPr>
                        <a:t>APS5</a:t>
                      </a:r>
                    </a:p>
                  </a:txBody>
                  <a:tcPr marL="9525" marR="9525" marT="9525" marB="0" anchor="b">
                    <a:lnL>
                      <a:noFill/>
                    </a:lnL>
                    <a:lnR>
                      <a:noFill/>
                    </a:lnR>
                    <a:lnT>
                      <a:noFill/>
                    </a:lnT>
                    <a:lnB>
                      <a:noFill/>
                    </a:lnB>
                    <a:solidFill>
                      <a:srgbClr val="0070C0"/>
                    </a:solidFill>
                  </a:tcPr>
                </a:tc>
              </a:tr>
              <a:tr h="254000">
                <a:tc>
                  <a:txBody>
                    <a:bodyPr/>
                    <a:lstStyle/>
                    <a:p>
                      <a:pPr algn="l" fontAlgn="b"/>
                      <a:r>
                        <a:rPr lang="en-US" sz="1200" b="1" i="0" u="none" strike="noStrike">
                          <a:solidFill>
                            <a:srgbClr val="000000"/>
                          </a:solidFill>
                          <a:effectLst/>
                          <a:latin typeface="Calibri"/>
                        </a:rPr>
                        <a:t>Coal</a:t>
                      </a:r>
                    </a:p>
                  </a:txBody>
                  <a:tcPr marL="9525" marR="9525" marT="9525" marB="0" anchor="b">
                    <a:lnL>
                      <a:noFill/>
                    </a:lnL>
                    <a:lnR>
                      <a:noFill/>
                    </a:lnR>
                    <a:lnT>
                      <a:noFill/>
                    </a:lnT>
                    <a:lnB>
                      <a:noFill/>
                    </a:lnB>
                  </a:tcPr>
                </a:tc>
                <a:tc>
                  <a:txBody>
                    <a:bodyPr/>
                    <a:lstStyle/>
                    <a:p>
                      <a:pPr algn="ctr" fontAlgn="b"/>
                      <a:r>
                        <a:rPr lang="en-US" sz="1200" b="1" i="0" u="none" strike="noStrike">
                          <a:solidFill>
                            <a:srgbClr val="000000"/>
                          </a:solidFill>
                          <a:effectLst/>
                          <a:latin typeface="Calibri"/>
                        </a:rPr>
                        <a:t>        0.037 </a:t>
                      </a:r>
                    </a:p>
                  </a:txBody>
                  <a:tcPr marL="9525" marR="9525" marT="9525" marB="0" anchor="b">
                    <a:lnL>
                      <a:noFill/>
                    </a:lnL>
                    <a:lnR>
                      <a:noFill/>
                    </a:lnR>
                    <a:lnT>
                      <a:noFill/>
                    </a:lnT>
                    <a:lnB>
                      <a:noFill/>
                    </a:lnB>
                  </a:tcPr>
                </a:tc>
                <a:tc>
                  <a:txBody>
                    <a:bodyPr/>
                    <a:lstStyle/>
                    <a:p>
                      <a:pPr algn="ctr" fontAlgn="b"/>
                      <a:r>
                        <a:rPr lang="en-US" sz="1200" b="1" i="0" u="none" strike="noStrike">
                          <a:solidFill>
                            <a:srgbClr val="000000"/>
                          </a:solidFill>
                          <a:effectLst/>
                          <a:latin typeface="Calibri"/>
                        </a:rPr>
                        <a:t>        0.033 </a:t>
                      </a:r>
                    </a:p>
                  </a:txBody>
                  <a:tcPr marL="9525" marR="9525" marT="9525" marB="0" anchor="b">
                    <a:lnL>
                      <a:noFill/>
                    </a:lnL>
                    <a:lnR>
                      <a:noFill/>
                    </a:lnR>
                    <a:lnT>
                      <a:noFill/>
                    </a:lnT>
                    <a:lnB>
                      <a:noFill/>
                    </a:lnB>
                  </a:tcPr>
                </a:tc>
                <a:tc>
                  <a:txBody>
                    <a:bodyPr/>
                    <a:lstStyle/>
                    <a:p>
                      <a:pPr algn="ctr" fontAlgn="b"/>
                      <a:r>
                        <a:rPr lang="en-US" sz="1200" b="1" i="0" u="none" strike="noStrike">
                          <a:solidFill>
                            <a:srgbClr val="000000"/>
                          </a:solidFill>
                          <a:effectLst/>
                          <a:latin typeface="Calibri"/>
                        </a:rPr>
                        <a:t>        0.037 </a:t>
                      </a:r>
                    </a:p>
                  </a:txBody>
                  <a:tcPr marL="9525" marR="9525" marT="9525" marB="0" anchor="b">
                    <a:lnL>
                      <a:noFill/>
                    </a:lnL>
                    <a:lnR>
                      <a:noFill/>
                    </a:lnR>
                    <a:lnT>
                      <a:noFill/>
                    </a:lnT>
                    <a:lnB>
                      <a:noFill/>
                    </a:lnB>
                  </a:tcPr>
                </a:tc>
                <a:tc>
                  <a:txBody>
                    <a:bodyPr/>
                    <a:lstStyle/>
                    <a:p>
                      <a:pPr algn="ctr" fontAlgn="b"/>
                      <a:r>
                        <a:rPr lang="en-US" sz="1200" b="1" i="0" u="none" strike="noStrike" dirty="0">
                          <a:solidFill>
                            <a:srgbClr val="000000"/>
                          </a:solidFill>
                          <a:effectLst/>
                          <a:latin typeface="Calibri"/>
                        </a:rPr>
                        <a:t>        0.033 </a:t>
                      </a:r>
                    </a:p>
                  </a:txBody>
                  <a:tcPr marL="9525" marR="9525" marT="9525" marB="0" anchor="b">
                    <a:lnL>
                      <a:noFill/>
                    </a:lnL>
                    <a:lnR>
                      <a:noFill/>
                    </a:lnR>
                    <a:lnT>
                      <a:noFill/>
                    </a:lnT>
                    <a:lnB>
                      <a:noFill/>
                    </a:lnB>
                  </a:tcPr>
                </a:tc>
              </a:tr>
              <a:tr h="254000">
                <a:tc>
                  <a:txBody>
                    <a:bodyPr/>
                    <a:lstStyle/>
                    <a:p>
                      <a:pPr algn="l" fontAlgn="b"/>
                      <a:r>
                        <a:rPr lang="en-US" sz="1200" b="1" i="0" u="none" strike="noStrike">
                          <a:solidFill>
                            <a:srgbClr val="000000"/>
                          </a:solidFill>
                          <a:effectLst/>
                          <a:latin typeface="Calibri"/>
                        </a:rPr>
                        <a:t>Oil</a:t>
                      </a:r>
                    </a:p>
                  </a:txBody>
                  <a:tcPr marL="9525" marR="9525" marT="9525" marB="0" anchor="b">
                    <a:lnL>
                      <a:noFill/>
                    </a:lnL>
                    <a:lnR>
                      <a:noFill/>
                    </a:lnR>
                    <a:lnT>
                      <a:noFill/>
                    </a:lnT>
                    <a:lnB>
                      <a:noFill/>
                    </a:lnB>
                  </a:tcPr>
                </a:tc>
                <a:tc>
                  <a:txBody>
                    <a:bodyPr/>
                    <a:lstStyle/>
                    <a:p>
                      <a:pPr algn="ctr" fontAlgn="b"/>
                      <a:r>
                        <a:rPr lang="en-US" sz="1200" b="1" i="0" u="none" strike="noStrike">
                          <a:solidFill>
                            <a:srgbClr val="000000"/>
                          </a:solidFill>
                          <a:effectLst/>
                          <a:latin typeface="Calibri"/>
                        </a:rPr>
                        <a:t>        3.018 </a:t>
                      </a:r>
                    </a:p>
                  </a:txBody>
                  <a:tcPr marL="9525" marR="9525" marT="9525" marB="0" anchor="b">
                    <a:lnL>
                      <a:noFill/>
                    </a:lnL>
                    <a:lnR>
                      <a:noFill/>
                    </a:lnR>
                    <a:lnT>
                      <a:noFill/>
                    </a:lnT>
                    <a:lnB>
                      <a:noFill/>
                    </a:lnB>
                  </a:tcPr>
                </a:tc>
                <a:tc>
                  <a:txBody>
                    <a:bodyPr/>
                    <a:lstStyle/>
                    <a:p>
                      <a:pPr algn="ctr" fontAlgn="b"/>
                      <a:r>
                        <a:rPr lang="en-US" sz="1200" b="1" i="0" u="none" strike="noStrike">
                          <a:solidFill>
                            <a:srgbClr val="000000"/>
                          </a:solidFill>
                          <a:effectLst/>
                          <a:latin typeface="Calibri"/>
                        </a:rPr>
                        <a:t>        2.727 </a:t>
                      </a:r>
                    </a:p>
                  </a:txBody>
                  <a:tcPr marL="9525" marR="9525" marT="9525" marB="0" anchor="b">
                    <a:lnL>
                      <a:noFill/>
                    </a:lnL>
                    <a:lnR>
                      <a:noFill/>
                    </a:lnR>
                    <a:lnT>
                      <a:noFill/>
                    </a:lnT>
                    <a:lnB>
                      <a:noFill/>
                    </a:lnB>
                  </a:tcPr>
                </a:tc>
                <a:tc>
                  <a:txBody>
                    <a:bodyPr/>
                    <a:lstStyle/>
                    <a:p>
                      <a:pPr algn="ctr" fontAlgn="b"/>
                      <a:r>
                        <a:rPr lang="en-US" sz="1200" b="1" i="0" u="none" strike="noStrike">
                          <a:solidFill>
                            <a:srgbClr val="000000"/>
                          </a:solidFill>
                          <a:effectLst/>
                          <a:latin typeface="Calibri"/>
                        </a:rPr>
                        <a:t>        3.018 </a:t>
                      </a:r>
                    </a:p>
                  </a:txBody>
                  <a:tcPr marL="9525" marR="9525" marT="9525" marB="0" anchor="b">
                    <a:lnL>
                      <a:noFill/>
                    </a:lnL>
                    <a:lnR>
                      <a:noFill/>
                    </a:lnR>
                    <a:lnT>
                      <a:noFill/>
                    </a:lnT>
                    <a:lnB>
                      <a:noFill/>
                    </a:lnB>
                  </a:tcPr>
                </a:tc>
                <a:tc>
                  <a:txBody>
                    <a:bodyPr/>
                    <a:lstStyle/>
                    <a:p>
                      <a:pPr algn="ctr" fontAlgn="b"/>
                      <a:r>
                        <a:rPr lang="en-US" sz="1200" b="1" i="0" u="none" strike="noStrike">
                          <a:solidFill>
                            <a:srgbClr val="000000"/>
                          </a:solidFill>
                          <a:effectLst/>
                          <a:latin typeface="Calibri"/>
                        </a:rPr>
                        <a:t>        2.727 </a:t>
                      </a:r>
                    </a:p>
                  </a:txBody>
                  <a:tcPr marL="9525" marR="9525" marT="9525" marB="0" anchor="b">
                    <a:lnL>
                      <a:noFill/>
                    </a:lnL>
                    <a:lnR>
                      <a:noFill/>
                    </a:lnR>
                    <a:lnT>
                      <a:noFill/>
                    </a:lnT>
                    <a:lnB>
                      <a:noFill/>
                    </a:lnB>
                  </a:tcPr>
                </a:tc>
              </a:tr>
              <a:tr h="254000">
                <a:tc>
                  <a:txBody>
                    <a:bodyPr/>
                    <a:lstStyle/>
                    <a:p>
                      <a:pPr algn="l" fontAlgn="b"/>
                      <a:r>
                        <a:rPr lang="en-US" sz="1200" b="1" i="0" u="none" strike="noStrike">
                          <a:solidFill>
                            <a:srgbClr val="000000"/>
                          </a:solidFill>
                          <a:effectLst/>
                          <a:latin typeface="Calibri"/>
                        </a:rPr>
                        <a:t>Natural gas</a:t>
                      </a:r>
                    </a:p>
                  </a:txBody>
                  <a:tcPr marL="9525" marR="9525" marT="9525" marB="0" anchor="b">
                    <a:lnL>
                      <a:noFill/>
                    </a:lnL>
                    <a:lnR>
                      <a:noFill/>
                    </a:lnR>
                    <a:lnT>
                      <a:noFill/>
                    </a:lnT>
                    <a:lnB>
                      <a:noFill/>
                    </a:lnB>
                  </a:tcPr>
                </a:tc>
                <a:tc>
                  <a:txBody>
                    <a:bodyPr/>
                    <a:lstStyle/>
                    <a:p>
                      <a:pPr algn="ctr" fontAlgn="b"/>
                      <a:r>
                        <a:rPr lang="en-US" sz="1200" b="1" i="0" u="none" strike="noStrike">
                          <a:solidFill>
                            <a:srgbClr val="000000"/>
                          </a:solidFill>
                          <a:effectLst/>
                          <a:latin typeface="Calibri"/>
                        </a:rPr>
                        <a:t>               -   </a:t>
                      </a:r>
                    </a:p>
                  </a:txBody>
                  <a:tcPr marL="9525" marR="9525" marT="9525" marB="0" anchor="b">
                    <a:lnL>
                      <a:noFill/>
                    </a:lnL>
                    <a:lnR>
                      <a:noFill/>
                    </a:lnR>
                    <a:lnT>
                      <a:noFill/>
                    </a:lnT>
                    <a:lnB>
                      <a:noFill/>
                    </a:lnB>
                  </a:tcPr>
                </a:tc>
                <a:tc>
                  <a:txBody>
                    <a:bodyPr/>
                    <a:lstStyle/>
                    <a:p>
                      <a:pPr algn="ctr" fontAlgn="b"/>
                      <a:r>
                        <a:rPr lang="en-US" sz="1200" b="1" i="0" u="none" strike="noStrike">
                          <a:solidFill>
                            <a:srgbClr val="000000"/>
                          </a:solidFill>
                          <a:effectLst/>
                          <a:latin typeface="Calibri"/>
                        </a:rPr>
                        <a:t>               -   </a:t>
                      </a:r>
                    </a:p>
                  </a:txBody>
                  <a:tcPr marL="9525" marR="9525" marT="9525" marB="0" anchor="b">
                    <a:lnL>
                      <a:noFill/>
                    </a:lnL>
                    <a:lnR>
                      <a:noFill/>
                    </a:lnR>
                    <a:lnT>
                      <a:noFill/>
                    </a:lnT>
                    <a:lnB>
                      <a:noFill/>
                    </a:lnB>
                  </a:tcPr>
                </a:tc>
                <a:tc>
                  <a:txBody>
                    <a:bodyPr/>
                    <a:lstStyle/>
                    <a:p>
                      <a:pPr algn="ctr" fontAlgn="b"/>
                      <a:r>
                        <a:rPr lang="en-US" sz="1200" b="1" i="0" u="none" strike="noStrike">
                          <a:solidFill>
                            <a:srgbClr val="000000"/>
                          </a:solidFill>
                          <a:effectLst/>
                          <a:latin typeface="Calibri"/>
                        </a:rPr>
                        <a:t>               -   </a:t>
                      </a:r>
                    </a:p>
                  </a:txBody>
                  <a:tcPr marL="9525" marR="9525" marT="9525" marB="0" anchor="b">
                    <a:lnL>
                      <a:noFill/>
                    </a:lnL>
                    <a:lnR>
                      <a:noFill/>
                    </a:lnR>
                    <a:lnT>
                      <a:noFill/>
                    </a:lnT>
                    <a:lnB>
                      <a:noFill/>
                    </a:lnB>
                  </a:tcPr>
                </a:tc>
                <a:tc>
                  <a:txBody>
                    <a:bodyPr/>
                    <a:lstStyle/>
                    <a:p>
                      <a:pPr algn="ctr" fontAlgn="b"/>
                      <a:r>
                        <a:rPr lang="en-US" sz="1200" b="1" i="0" u="none" strike="noStrike" dirty="0">
                          <a:solidFill>
                            <a:srgbClr val="000000"/>
                          </a:solidFill>
                          <a:effectLst/>
                          <a:latin typeface="Calibri"/>
                        </a:rPr>
                        <a:t>               -   </a:t>
                      </a:r>
                    </a:p>
                  </a:txBody>
                  <a:tcPr marL="9525" marR="9525" marT="9525" marB="0" anchor="b">
                    <a:lnL>
                      <a:noFill/>
                    </a:lnL>
                    <a:lnR>
                      <a:noFill/>
                    </a:lnR>
                    <a:lnT>
                      <a:noFill/>
                    </a:lnT>
                    <a:lnB>
                      <a:noFill/>
                    </a:lnB>
                  </a:tcPr>
                </a:tc>
              </a:tr>
              <a:tr h="254000">
                <a:tc>
                  <a:txBody>
                    <a:bodyPr/>
                    <a:lstStyle/>
                    <a:p>
                      <a:pPr algn="l" fontAlgn="b"/>
                      <a:r>
                        <a:rPr lang="en-US" sz="1200" b="1" i="0" u="none" strike="noStrike">
                          <a:solidFill>
                            <a:srgbClr val="000000"/>
                          </a:solidFill>
                          <a:effectLst/>
                          <a:latin typeface="Calibri"/>
                        </a:rPr>
                        <a:t>Electricity</a:t>
                      </a:r>
                    </a:p>
                  </a:txBody>
                  <a:tcPr marL="9525" marR="9525" marT="9525" marB="0" anchor="b">
                    <a:lnL>
                      <a:noFill/>
                    </a:lnL>
                    <a:lnR>
                      <a:noFill/>
                    </a:lnR>
                    <a:lnT>
                      <a:noFill/>
                    </a:lnT>
                    <a:lnB>
                      <a:noFill/>
                    </a:lnB>
                  </a:tcPr>
                </a:tc>
                <a:tc>
                  <a:txBody>
                    <a:bodyPr/>
                    <a:lstStyle/>
                    <a:p>
                      <a:pPr algn="ctr" fontAlgn="b"/>
                      <a:r>
                        <a:rPr lang="en-US" sz="1200" b="1" i="0" u="none" strike="noStrike">
                          <a:solidFill>
                            <a:srgbClr val="000000"/>
                          </a:solidFill>
                          <a:effectLst/>
                          <a:latin typeface="Calibri"/>
                        </a:rPr>
                        <a:t>        2.144 </a:t>
                      </a:r>
                    </a:p>
                  </a:txBody>
                  <a:tcPr marL="9525" marR="9525" marT="9525" marB="0" anchor="b">
                    <a:lnL>
                      <a:noFill/>
                    </a:lnL>
                    <a:lnR>
                      <a:noFill/>
                    </a:lnR>
                    <a:lnT>
                      <a:noFill/>
                    </a:lnT>
                    <a:lnB>
                      <a:noFill/>
                    </a:lnB>
                  </a:tcPr>
                </a:tc>
                <a:tc>
                  <a:txBody>
                    <a:bodyPr/>
                    <a:lstStyle/>
                    <a:p>
                      <a:pPr algn="ctr" fontAlgn="b"/>
                      <a:r>
                        <a:rPr lang="en-US" sz="1200" b="1" i="0" u="none" strike="noStrike">
                          <a:solidFill>
                            <a:srgbClr val="000000"/>
                          </a:solidFill>
                          <a:effectLst/>
                          <a:latin typeface="Calibri"/>
                        </a:rPr>
                        <a:t>        1.930 </a:t>
                      </a:r>
                    </a:p>
                  </a:txBody>
                  <a:tcPr marL="9525" marR="9525" marT="9525" marB="0" anchor="b">
                    <a:lnL>
                      <a:noFill/>
                    </a:lnL>
                    <a:lnR>
                      <a:noFill/>
                    </a:lnR>
                    <a:lnT>
                      <a:noFill/>
                    </a:lnT>
                    <a:lnB>
                      <a:noFill/>
                    </a:lnB>
                  </a:tcPr>
                </a:tc>
                <a:tc>
                  <a:txBody>
                    <a:bodyPr/>
                    <a:lstStyle/>
                    <a:p>
                      <a:pPr algn="ctr" fontAlgn="b"/>
                      <a:r>
                        <a:rPr lang="en-US" sz="1200" b="1" i="0" u="none" strike="noStrike">
                          <a:solidFill>
                            <a:srgbClr val="000000"/>
                          </a:solidFill>
                          <a:effectLst/>
                          <a:latin typeface="Calibri"/>
                        </a:rPr>
                        <a:t>        2.144 </a:t>
                      </a:r>
                    </a:p>
                  </a:txBody>
                  <a:tcPr marL="9525" marR="9525" marT="9525" marB="0" anchor="b">
                    <a:lnL>
                      <a:noFill/>
                    </a:lnL>
                    <a:lnR>
                      <a:noFill/>
                    </a:lnR>
                    <a:lnT>
                      <a:noFill/>
                    </a:lnT>
                    <a:lnB>
                      <a:noFill/>
                    </a:lnB>
                  </a:tcPr>
                </a:tc>
                <a:tc>
                  <a:txBody>
                    <a:bodyPr/>
                    <a:lstStyle/>
                    <a:p>
                      <a:pPr algn="ctr" fontAlgn="b"/>
                      <a:r>
                        <a:rPr lang="en-US" sz="1200" b="1" i="0" u="none" strike="noStrike">
                          <a:solidFill>
                            <a:srgbClr val="000000"/>
                          </a:solidFill>
                          <a:effectLst/>
                          <a:latin typeface="Calibri"/>
                        </a:rPr>
                        <a:t>        1.930 </a:t>
                      </a:r>
                    </a:p>
                  </a:txBody>
                  <a:tcPr marL="9525" marR="9525" marT="9525" marB="0" anchor="b">
                    <a:lnL>
                      <a:noFill/>
                    </a:lnL>
                    <a:lnR>
                      <a:noFill/>
                    </a:lnR>
                    <a:lnT>
                      <a:noFill/>
                    </a:lnT>
                    <a:lnB>
                      <a:noFill/>
                    </a:lnB>
                  </a:tcPr>
                </a:tc>
              </a:tr>
              <a:tr h="254000">
                <a:tc>
                  <a:txBody>
                    <a:bodyPr/>
                    <a:lstStyle/>
                    <a:p>
                      <a:pPr algn="l" fontAlgn="b"/>
                      <a:r>
                        <a:rPr lang="en-US" sz="1200" b="1" i="0" u="none" strike="noStrike">
                          <a:solidFill>
                            <a:srgbClr val="000000"/>
                          </a:solidFill>
                          <a:effectLst/>
                          <a:latin typeface="Calibri"/>
                        </a:rPr>
                        <a:t>Heat</a:t>
                      </a:r>
                    </a:p>
                  </a:txBody>
                  <a:tcPr marL="9525" marR="9525" marT="9525" marB="0" anchor="b">
                    <a:lnL>
                      <a:noFill/>
                    </a:lnL>
                    <a:lnR>
                      <a:noFill/>
                    </a:lnR>
                    <a:lnT>
                      <a:noFill/>
                    </a:lnT>
                    <a:lnB>
                      <a:noFill/>
                    </a:lnB>
                  </a:tcPr>
                </a:tc>
                <a:tc>
                  <a:txBody>
                    <a:bodyPr/>
                    <a:lstStyle/>
                    <a:p>
                      <a:pPr algn="ctr" fontAlgn="b"/>
                      <a:r>
                        <a:rPr lang="en-US" sz="1200" b="1" i="0" u="none" strike="noStrike">
                          <a:solidFill>
                            <a:srgbClr val="000000"/>
                          </a:solidFill>
                          <a:effectLst/>
                          <a:latin typeface="Calibri"/>
                        </a:rPr>
                        <a:t>               -   </a:t>
                      </a:r>
                    </a:p>
                  </a:txBody>
                  <a:tcPr marL="9525" marR="9525" marT="9525" marB="0" anchor="b">
                    <a:lnL>
                      <a:noFill/>
                    </a:lnL>
                    <a:lnR>
                      <a:noFill/>
                    </a:lnR>
                    <a:lnT>
                      <a:noFill/>
                    </a:lnT>
                    <a:lnB>
                      <a:noFill/>
                    </a:lnB>
                  </a:tcPr>
                </a:tc>
                <a:tc>
                  <a:txBody>
                    <a:bodyPr/>
                    <a:lstStyle/>
                    <a:p>
                      <a:pPr algn="ctr" fontAlgn="b"/>
                      <a:r>
                        <a:rPr lang="en-US" sz="1200" b="1" i="0" u="none" strike="noStrike">
                          <a:solidFill>
                            <a:srgbClr val="000000"/>
                          </a:solidFill>
                          <a:effectLst/>
                          <a:latin typeface="Calibri"/>
                        </a:rPr>
                        <a:t>               -   </a:t>
                      </a:r>
                    </a:p>
                  </a:txBody>
                  <a:tcPr marL="9525" marR="9525" marT="9525" marB="0" anchor="b">
                    <a:lnL>
                      <a:noFill/>
                    </a:lnL>
                    <a:lnR>
                      <a:noFill/>
                    </a:lnR>
                    <a:lnT>
                      <a:noFill/>
                    </a:lnT>
                    <a:lnB>
                      <a:noFill/>
                    </a:lnB>
                  </a:tcPr>
                </a:tc>
                <a:tc>
                  <a:txBody>
                    <a:bodyPr/>
                    <a:lstStyle/>
                    <a:p>
                      <a:pPr algn="ctr" fontAlgn="b"/>
                      <a:r>
                        <a:rPr lang="en-US" sz="1200" b="1" i="0" u="none" strike="noStrike">
                          <a:solidFill>
                            <a:srgbClr val="000000"/>
                          </a:solidFill>
                          <a:effectLst/>
                          <a:latin typeface="Calibri"/>
                        </a:rPr>
                        <a:t>               -   </a:t>
                      </a:r>
                    </a:p>
                  </a:txBody>
                  <a:tcPr marL="9525" marR="9525" marT="9525" marB="0" anchor="b">
                    <a:lnL>
                      <a:noFill/>
                    </a:lnL>
                    <a:lnR>
                      <a:noFill/>
                    </a:lnR>
                    <a:lnT>
                      <a:noFill/>
                    </a:lnT>
                    <a:lnB>
                      <a:noFill/>
                    </a:lnB>
                  </a:tcPr>
                </a:tc>
                <a:tc>
                  <a:txBody>
                    <a:bodyPr/>
                    <a:lstStyle/>
                    <a:p>
                      <a:pPr algn="ctr" fontAlgn="b"/>
                      <a:r>
                        <a:rPr lang="en-US" sz="1200" b="1" i="0" u="none" strike="noStrike">
                          <a:solidFill>
                            <a:srgbClr val="000000"/>
                          </a:solidFill>
                          <a:effectLst/>
                          <a:latin typeface="Calibri"/>
                        </a:rPr>
                        <a:t>               -   </a:t>
                      </a:r>
                    </a:p>
                  </a:txBody>
                  <a:tcPr marL="9525" marR="9525" marT="9525" marB="0" anchor="b">
                    <a:lnL>
                      <a:noFill/>
                    </a:lnL>
                    <a:lnR>
                      <a:noFill/>
                    </a:lnR>
                    <a:lnT>
                      <a:noFill/>
                    </a:lnT>
                    <a:lnB>
                      <a:noFill/>
                    </a:lnB>
                  </a:tcPr>
                </a:tc>
              </a:tr>
              <a:tr h="254000">
                <a:tc>
                  <a:txBody>
                    <a:bodyPr/>
                    <a:lstStyle/>
                    <a:p>
                      <a:pPr algn="l" fontAlgn="b"/>
                      <a:r>
                        <a:rPr lang="en-US" sz="1200" b="1" i="0" u="none" strike="noStrike">
                          <a:solidFill>
                            <a:srgbClr val="000000"/>
                          </a:solidFill>
                          <a:effectLst/>
                          <a:latin typeface="Calibri"/>
                        </a:rPr>
                        <a:t>Others</a:t>
                      </a:r>
                    </a:p>
                  </a:txBody>
                  <a:tcPr marL="9525" marR="9525" marT="9525" marB="0" anchor="b">
                    <a:lnL>
                      <a:noFill/>
                    </a:lnL>
                    <a:lnR>
                      <a:noFill/>
                    </a:lnR>
                    <a:lnT>
                      <a:noFill/>
                    </a:lnT>
                    <a:lnB>
                      <a:noFill/>
                    </a:lnB>
                  </a:tcPr>
                </a:tc>
                <a:tc>
                  <a:txBody>
                    <a:bodyPr/>
                    <a:lstStyle/>
                    <a:p>
                      <a:pPr algn="ctr" fontAlgn="b"/>
                      <a:r>
                        <a:rPr lang="en-US" sz="1200" b="1" i="0" u="none" strike="noStrike">
                          <a:solidFill>
                            <a:srgbClr val="000000"/>
                          </a:solidFill>
                          <a:effectLst/>
                          <a:latin typeface="Calibri"/>
                        </a:rPr>
                        <a:t>        1.693 </a:t>
                      </a:r>
                    </a:p>
                  </a:txBody>
                  <a:tcPr marL="9525" marR="9525" marT="9525" marB="0" anchor="b">
                    <a:lnL>
                      <a:noFill/>
                    </a:lnL>
                    <a:lnR>
                      <a:noFill/>
                    </a:lnR>
                    <a:lnT>
                      <a:noFill/>
                    </a:lnT>
                    <a:lnB>
                      <a:noFill/>
                    </a:lnB>
                  </a:tcPr>
                </a:tc>
                <a:tc>
                  <a:txBody>
                    <a:bodyPr/>
                    <a:lstStyle/>
                    <a:p>
                      <a:pPr algn="ctr" fontAlgn="b"/>
                      <a:r>
                        <a:rPr lang="en-US" sz="1200" b="1" i="0" u="none" strike="noStrike">
                          <a:solidFill>
                            <a:srgbClr val="000000"/>
                          </a:solidFill>
                          <a:effectLst/>
                          <a:latin typeface="Calibri"/>
                        </a:rPr>
                        <a:t>        1.533 </a:t>
                      </a:r>
                    </a:p>
                  </a:txBody>
                  <a:tcPr marL="9525" marR="9525" marT="9525" marB="0" anchor="b">
                    <a:lnL>
                      <a:noFill/>
                    </a:lnL>
                    <a:lnR>
                      <a:noFill/>
                    </a:lnR>
                    <a:lnT>
                      <a:noFill/>
                    </a:lnT>
                    <a:lnB>
                      <a:noFill/>
                    </a:lnB>
                  </a:tcPr>
                </a:tc>
                <a:tc>
                  <a:txBody>
                    <a:bodyPr/>
                    <a:lstStyle/>
                    <a:p>
                      <a:pPr algn="ctr" fontAlgn="b"/>
                      <a:r>
                        <a:rPr lang="en-US" sz="1200" b="1" i="0" u="none" strike="noStrike" dirty="0">
                          <a:solidFill>
                            <a:srgbClr val="000000"/>
                          </a:solidFill>
                          <a:effectLst/>
                          <a:latin typeface="Calibri"/>
                        </a:rPr>
                        <a:t>        1.693 </a:t>
                      </a:r>
                    </a:p>
                  </a:txBody>
                  <a:tcPr marL="9525" marR="9525" marT="9525" marB="0" anchor="b">
                    <a:lnL>
                      <a:noFill/>
                    </a:lnL>
                    <a:lnR>
                      <a:noFill/>
                    </a:lnR>
                    <a:lnT>
                      <a:noFill/>
                    </a:lnT>
                    <a:lnB>
                      <a:noFill/>
                    </a:lnB>
                  </a:tcPr>
                </a:tc>
                <a:tc>
                  <a:txBody>
                    <a:bodyPr/>
                    <a:lstStyle/>
                    <a:p>
                      <a:pPr algn="ctr" fontAlgn="b"/>
                      <a:r>
                        <a:rPr lang="en-US" sz="1200" b="1" i="0" u="none" strike="noStrike">
                          <a:solidFill>
                            <a:srgbClr val="000000"/>
                          </a:solidFill>
                          <a:effectLst/>
                          <a:latin typeface="Calibri"/>
                        </a:rPr>
                        <a:t>        1.533 </a:t>
                      </a:r>
                    </a:p>
                  </a:txBody>
                  <a:tcPr marL="9525" marR="9525" marT="9525" marB="0" anchor="b">
                    <a:lnL>
                      <a:noFill/>
                    </a:lnL>
                    <a:lnR>
                      <a:noFill/>
                    </a:lnR>
                    <a:lnT>
                      <a:noFill/>
                    </a:lnT>
                    <a:lnB>
                      <a:noFill/>
                    </a:lnB>
                  </a:tcPr>
                </a:tc>
              </a:tr>
              <a:tr h="254000">
                <a:tc>
                  <a:txBody>
                    <a:bodyPr/>
                    <a:lstStyle/>
                    <a:p>
                      <a:pPr algn="l" fontAlgn="b"/>
                      <a:r>
                        <a:rPr lang="en-US" sz="1200" b="1" i="0" u="none" strike="noStrike" dirty="0">
                          <a:solidFill>
                            <a:srgbClr val="FFFFFF"/>
                          </a:solidFill>
                          <a:effectLst/>
                          <a:latin typeface="Calibri"/>
                        </a:rPr>
                        <a:t>Total</a:t>
                      </a:r>
                    </a:p>
                  </a:txBody>
                  <a:tcPr marL="9525" marR="9525" marT="9525" marB="0" anchor="b">
                    <a:lnL>
                      <a:noFill/>
                    </a:lnL>
                    <a:lnR>
                      <a:noFill/>
                    </a:lnR>
                    <a:lnT>
                      <a:noFill/>
                    </a:lnT>
                    <a:lnB>
                      <a:noFill/>
                    </a:lnB>
                    <a:solidFill>
                      <a:srgbClr val="0070C0"/>
                    </a:solidFill>
                  </a:tcPr>
                </a:tc>
                <a:tc>
                  <a:txBody>
                    <a:bodyPr/>
                    <a:lstStyle/>
                    <a:p>
                      <a:pPr algn="ctr" fontAlgn="b"/>
                      <a:r>
                        <a:rPr lang="en-US" sz="1200" b="1" i="0" u="none" strike="noStrike" dirty="0">
                          <a:solidFill>
                            <a:srgbClr val="FFFFFF"/>
                          </a:solidFill>
                          <a:effectLst/>
                          <a:latin typeface="Calibri"/>
                        </a:rPr>
                        <a:t>        6.892 </a:t>
                      </a:r>
                    </a:p>
                  </a:txBody>
                  <a:tcPr marL="9525" marR="9525" marT="9525" marB="0" anchor="b">
                    <a:lnL>
                      <a:noFill/>
                    </a:lnL>
                    <a:lnR>
                      <a:noFill/>
                    </a:lnR>
                    <a:lnT>
                      <a:noFill/>
                    </a:lnT>
                    <a:lnB>
                      <a:noFill/>
                    </a:lnB>
                    <a:solidFill>
                      <a:srgbClr val="0070C0"/>
                    </a:solidFill>
                  </a:tcPr>
                </a:tc>
                <a:tc>
                  <a:txBody>
                    <a:bodyPr/>
                    <a:lstStyle/>
                    <a:p>
                      <a:pPr algn="ctr" fontAlgn="b"/>
                      <a:r>
                        <a:rPr lang="en-US" sz="1200" b="1" i="0" u="none" strike="noStrike" dirty="0">
                          <a:solidFill>
                            <a:srgbClr val="FFFFFF"/>
                          </a:solidFill>
                          <a:effectLst/>
                          <a:latin typeface="Calibri"/>
                        </a:rPr>
                        <a:t>        6.223 </a:t>
                      </a:r>
                    </a:p>
                  </a:txBody>
                  <a:tcPr marL="9525" marR="9525" marT="9525" marB="0" anchor="b">
                    <a:lnL>
                      <a:noFill/>
                    </a:lnL>
                    <a:lnR>
                      <a:noFill/>
                    </a:lnR>
                    <a:lnT>
                      <a:noFill/>
                    </a:lnT>
                    <a:lnB>
                      <a:noFill/>
                    </a:lnB>
                    <a:solidFill>
                      <a:srgbClr val="0070C0"/>
                    </a:solidFill>
                  </a:tcPr>
                </a:tc>
                <a:tc>
                  <a:txBody>
                    <a:bodyPr/>
                    <a:lstStyle/>
                    <a:p>
                      <a:pPr algn="ctr" fontAlgn="b"/>
                      <a:r>
                        <a:rPr lang="en-US" sz="1200" b="1" i="0" u="none" strike="noStrike" dirty="0">
                          <a:solidFill>
                            <a:srgbClr val="FFFFFF"/>
                          </a:solidFill>
                          <a:effectLst/>
                          <a:latin typeface="Calibri"/>
                        </a:rPr>
                        <a:t>        6.892 </a:t>
                      </a:r>
                    </a:p>
                  </a:txBody>
                  <a:tcPr marL="9525" marR="9525" marT="9525" marB="0" anchor="b">
                    <a:lnL>
                      <a:noFill/>
                    </a:lnL>
                    <a:lnR>
                      <a:noFill/>
                    </a:lnR>
                    <a:lnT>
                      <a:noFill/>
                    </a:lnT>
                    <a:lnB>
                      <a:noFill/>
                    </a:lnB>
                    <a:solidFill>
                      <a:srgbClr val="0070C0"/>
                    </a:solidFill>
                  </a:tcPr>
                </a:tc>
                <a:tc>
                  <a:txBody>
                    <a:bodyPr/>
                    <a:lstStyle/>
                    <a:p>
                      <a:pPr algn="ctr" fontAlgn="b"/>
                      <a:r>
                        <a:rPr lang="en-US" sz="1200" b="1" i="0" u="none" strike="noStrike" dirty="0">
                          <a:solidFill>
                            <a:srgbClr val="FFFFFF"/>
                          </a:solidFill>
                          <a:effectLst/>
                          <a:latin typeface="Calibri"/>
                        </a:rPr>
                        <a:t>        6.223 </a:t>
                      </a:r>
                    </a:p>
                  </a:txBody>
                  <a:tcPr marL="9525" marR="9525" marT="9525" marB="0" anchor="b">
                    <a:lnL>
                      <a:noFill/>
                    </a:lnL>
                    <a:lnR>
                      <a:noFill/>
                    </a:lnR>
                    <a:lnT>
                      <a:noFill/>
                    </a:lnT>
                    <a:lnB>
                      <a:noFill/>
                    </a:lnB>
                    <a:solidFill>
                      <a:srgbClr val="0070C0"/>
                    </a:solidFill>
                  </a:tcPr>
                </a:tc>
              </a:tr>
            </a:tbl>
          </a:graphicData>
        </a:graphic>
      </p:graphicFrame>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8350" y="1524000"/>
            <a:ext cx="410845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ontent Placeholder 2"/>
          <p:cNvSpPr txBox="1">
            <a:spLocks/>
          </p:cNvSpPr>
          <p:nvPr/>
        </p:nvSpPr>
        <p:spPr>
          <a:xfrm>
            <a:off x="620486" y="3810000"/>
            <a:ext cx="3957864" cy="1066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6213" indent="-176213"/>
            <a:r>
              <a:rPr lang="en-US" sz="2000" b="1" dirty="0" smtClean="0">
                <a:solidFill>
                  <a:srgbClr val="0000CC"/>
                </a:solidFill>
              </a:rPr>
              <a:t>Final energy of Laos consists of coal, oil, electricity and others (biomass). </a:t>
            </a:r>
            <a:endParaRPr lang="en-US" sz="2000" b="1" dirty="0">
              <a:solidFill>
                <a:srgbClr val="0000CC"/>
              </a:solidFill>
            </a:endParaRPr>
          </a:p>
        </p:txBody>
      </p:sp>
      <p:sp>
        <p:nvSpPr>
          <p:cNvPr id="10" name="Content Placeholder 2"/>
          <p:cNvSpPr txBox="1">
            <a:spLocks/>
          </p:cNvSpPr>
          <p:nvPr/>
        </p:nvSpPr>
        <p:spPr>
          <a:xfrm>
            <a:off x="605972" y="4876800"/>
            <a:ext cx="8066314" cy="1524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6213" indent="-176213"/>
            <a:r>
              <a:rPr lang="en-US" sz="2000" b="1" dirty="0" smtClean="0">
                <a:solidFill>
                  <a:srgbClr val="0000CC"/>
                </a:solidFill>
              </a:rPr>
              <a:t>Total final energy demand in BAU was 6.892 MTOE and expected to decrease to 6.223 MTOE in APS1 and APS5.</a:t>
            </a:r>
          </a:p>
          <a:p>
            <a:pPr marL="176213" indent="-176213"/>
            <a:r>
              <a:rPr lang="en-US" sz="2000" b="1" dirty="0" smtClean="0">
                <a:solidFill>
                  <a:srgbClr val="0000CC"/>
                </a:solidFill>
              </a:rPr>
              <a:t>Oil is used more than other both in BAU and APS. In APS1, it is used 2.727 MTOE which has a share of 43.8% in total.</a:t>
            </a:r>
            <a:endParaRPr lang="en-US" sz="2000" b="1" dirty="0">
              <a:solidFill>
                <a:srgbClr val="0000CC"/>
              </a:solidFill>
            </a:endParaRPr>
          </a:p>
        </p:txBody>
      </p:sp>
    </p:spTree>
    <p:extLst>
      <p:ext uri="{BB962C8B-B14F-4D97-AF65-F5344CB8AC3E}">
        <p14:creationId xmlns:p14="http://schemas.microsoft.com/office/powerpoint/2010/main" val="17355580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pPr algn="l"/>
            <a:r>
              <a:rPr lang="en-US" sz="3600" b="1" dirty="0" smtClean="0">
                <a:solidFill>
                  <a:srgbClr val="00B050"/>
                </a:solidFill>
              </a:rPr>
              <a:t>Final energy demand, MTOE (2040)</a:t>
            </a:r>
            <a:br>
              <a:rPr lang="en-US" sz="3600" b="1" dirty="0" smtClean="0">
                <a:solidFill>
                  <a:srgbClr val="00B050"/>
                </a:solidFill>
              </a:rPr>
            </a:br>
            <a:r>
              <a:rPr lang="en-US" sz="3600" b="1" dirty="0" smtClean="0">
                <a:solidFill>
                  <a:srgbClr val="00B050"/>
                </a:solidFill>
              </a:rPr>
              <a:t>By sectors</a:t>
            </a:r>
            <a:endParaRPr lang="en-US" sz="3600" b="1" dirty="0">
              <a:solidFill>
                <a:srgbClr val="00B050"/>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017165415"/>
              </p:ext>
            </p:extLst>
          </p:nvPr>
        </p:nvGraphicFramePr>
        <p:xfrm>
          <a:off x="457201" y="1469574"/>
          <a:ext cx="3581399" cy="2202996"/>
        </p:xfrm>
        <a:graphic>
          <a:graphicData uri="http://schemas.openxmlformats.org/drawingml/2006/table">
            <a:tbl>
              <a:tblPr/>
              <a:tblGrid>
                <a:gridCol w="990599"/>
                <a:gridCol w="609600"/>
                <a:gridCol w="685800"/>
                <a:gridCol w="609600"/>
                <a:gridCol w="685800"/>
              </a:tblGrid>
              <a:tr h="326571">
                <a:tc>
                  <a:txBody>
                    <a:bodyPr/>
                    <a:lstStyle/>
                    <a:p>
                      <a:pPr algn="l" fontAlgn="b"/>
                      <a:r>
                        <a:rPr lang="en-US" sz="1200" b="1" i="0" u="none" strike="noStrike" dirty="0">
                          <a:solidFill>
                            <a:srgbClr val="FFFFFF"/>
                          </a:solidFill>
                          <a:effectLst/>
                          <a:latin typeface="Calibri"/>
                        </a:rPr>
                        <a:t> </a:t>
                      </a:r>
                    </a:p>
                  </a:txBody>
                  <a:tcPr marL="9525" marR="9525" marT="9525" marB="0" anchor="ctr">
                    <a:lnL>
                      <a:noFill/>
                    </a:lnL>
                    <a:lnR>
                      <a:noFill/>
                    </a:lnR>
                    <a:lnT>
                      <a:noFill/>
                    </a:lnT>
                    <a:lnB>
                      <a:noFill/>
                    </a:lnB>
                    <a:solidFill>
                      <a:srgbClr val="0070C0"/>
                    </a:solidFill>
                  </a:tcPr>
                </a:tc>
                <a:tc>
                  <a:txBody>
                    <a:bodyPr/>
                    <a:lstStyle/>
                    <a:p>
                      <a:pPr algn="ctr" fontAlgn="b"/>
                      <a:r>
                        <a:rPr lang="en-US" sz="1200" b="1" i="0" u="none" strike="noStrike" dirty="0">
                          <a:solidFill>
                            <a:srgbClr val="FFFFFF"/>
                          </a:solidFill>
                          <a:effectLst/>
                          <a:latin typeface="Calibri"/>
                        </a:rPr>
                        <a:t>BAU</a:t>
                      </a:r>
                    </a:p>
                  </a:txBody>
                  <a:tcPr marL="9525" marR="9525" marT="9525" marB="0" anchor="ctr">
                    <a:lnL>
                      <a:noFill/>
                    </a:lnL>
                    <a:lnR>
                      <a:noFill/>
                    </a:lnR>
                    <a:lnT>
                      <a:noFill/>
                    </a:lnT>
                    <a:lnB>
                      <a:noFill/>
                    </a:lnB>
                    <a:solidFill>
                      <a:srgbClr val="0070C0"/>
                    </a:solidFill>
                  </a:tcPr>
                </a:tc>
                <a:tc>
                  <a:txBody>
                    <a:bodyPr/>
                    <a:lstStyle/>
                    <a:p>
                      <a:pPr algn="ctr" fontAlgn="b"/>
                      <a:r>
                        <a:rPr lang="en-US" sz="1200" b="1" i="0" u="none" strike="noStrike">
                          <a:solidFill>
                            <a:srgbClr val="FFFFFF"/>
                          </a:solidFill>
                          <a:effectLst/>
                          <a:latin typeface="Calibri"/>
                        </a:rPr>
                        <a:t>APS1</a:t>
                      </a:r>
                    </a:p>
                  </a:txBody>
                  <a:tcPr marL="9525" marR="9525" marT="9525" marB="0" anchor="ctr">
                    <a:lnL>
                      <a:noFill/>
                    </a:lnL>
                    <a:lnR>
                      <a:noFill/>
                    </a:lnR>
                    <a:lnT>
                      <a:noFill/>
                    </a:lnT>
                    <a:lnB>
                      <a:noFill/>
                    </a:lnB>
                    <a:solidFill>
                      <a:srgbClr val="0070C0"/>
                    </a:solidFill>
                  </a:tcPr>
                </a:tc>
                <a:tc>
                  <a:txBody>
                    <a:bodyPr/>
                    <a:lstStyle/>
                    <a:p>
                      <a:pPr algn="ctr" fontAlgn="b"/>
                      <a:r>
                        <a:rPr lang="en-US" sz="1200" b="1" i="0" u="none" strike="noStrike">
                          <a:solidFill>
                            <a:srgbClr val="FFFFFF"/>
                          </a:solidFill>
                          <a:effectLst/>
                          <a:latin typeface="Calibri"/>
                        </a:rPr>
                        <a:t>APS3</a:t>
                      </a:r>
                    </a:p>
                  </a:txBody>
                  <a:tcPr marL="9525" marR="9525" marT="9525" marB="0" anchor="ctr">
                    <a:lnL>
                      <a:noFill/>
                    </a:lnL>
                    <a:lnR>
                      <a:noFill/>
                    </a:lnR>
                    <a:lnT>
                      <a:noFill/>
                    </a:lnT>
                    <a:lnB>
                      <a:noFill/>
                    </a:lnB>
                    <a:solidFill>
                      <a:srgbClr val="0070C0"/>
                    </a:solidFill>
                  </a:tcPr>
                </a:tc>
                <a:tc>
                  <a:txBody>
                    <a:bodyPr/>
                    <a:lstStyle/>
                    <a:p>
                      <a:pPr algn="ctr" fontAlgn="b"/>
                      <a:r>
                        <a:rPr lang="en-US" sz="1200" b="1" i="0" u="none" strike="noStrike" dirty="0">
                          <a:solidFill>
                            <a:srgbClr val="FFFFFF"/>
                          </a:solidFill>
                          <a:effectLst/>
                          <a:latin typeface="Calibri"/>
                        </a:rPr>
                        <a:t>APS5</a:t>
                      </a:r>
                    </a:p>
                  </a:txBody>
                  <a:tcPr marL="9525" marR="9525" marT="9525" marB="0" anchor="ctr">
                    <a:lnL>
                      <a:noFill/>
                    </a:lnL>
                    <a:lnR>
                      <a:noFill/>
                    </a:lnR>
                    <a:lnT>
                      <a:noFill/>
                    </a:lnT>
                    <a:lnB>
                      <a:noFill/>
                    </a:lnB>
                    <a:solidFill>
                      <a:srgbClr val="0070C0"/>
                    </a:solidFill>
                  </a:tcPr>
                </a:tc>
              </a:tr>
              <a:tr h="326571">
                <a:tc>
                  <a:txBody>
                    <a:bodyPr/>
                    <a:lstStyle/>
                    <a:p>
                      <a:pPr algn="l" fontAlgn="b"/>
                      <a:r>
                        <a:rPr lang="en-US" sz="1200" b="1" i="0" u="none" strike="noStrike">
                          <a:solidFill>
                            <a:srgbClr val="000000"/>
                          </a:solidFill>
                          <a:effectLst/>
                          <a:latin typeface="Calibri"/>
                        </a:rPr>
                        <a:t>Industry</a:t>
                      </a:r>
                    </a:p>
                  </a:txBody>
                  <a:tcPr marL="9525" marR="9525" marT="9525" marB="0" anchor="b">
                    <a:lnL>
                      <a:noFill/>
                    </a:lnL>
                    <a:lnR>
                      <a:noFill/>
                    </a:lnR>
                    <a:lnT>
                      <a:noFill/>
                    </a:lnT>
                    <a:lnB>
                      <a:noFill/>
                    </a:lnB>
                  </a:tcPr>
                </a:tc>
                <a:tc>
                  <a:txBody>
                    <a:bodyPr/>
                    <a:lstStyle/>
                    <a:p>
                      <a:pPr algn="ctr" fontAlgn="b"/>
                      <a:r>
                        <a:rPr lang="en-US" sz="1200" b="1" i="0" u="none" strike="noStrike" dirty="0">
                          <a:solidFill>
                            <a:srgbClr val="000000"/>
                          </a:solidFill>
                          <a:effectLst/>
                          <a:latin typeface="Calibri"/>
                        </a:rPr>
                        <a:t>        0.571 </a:t>
                      </a:r>
                    </a:p>
                  </a:txBody>
                  <a:tcPr marL="9525" marR="9525" marT="9525" marB="0" anchor="b">
                    <a:lnL>
                      <a:noFill/>
                    </a:lnL>
                    <a:lnR>
                      <a:noFill/>
                    </a:lnR>
                    <a:lnT>
                      <a:noFill/>
                    </a:lnT>
                    <a:lnB>
                      <a:noFill/>
                    </a:lnB>
                  </a:tcPr>
                </a:tc>
                <a:tc>
                  <a:txBody>
                    <a:bodyPr/>
                    <a:lstStyle/>
                    <a:p>
                      <a:pPr algn="ctr" fontAlgn="b"/>
                      <a:r>
                        <a:rPr lang="en-US" sz="1200" b="1" i="0" u="none" strike="noStrike">
                          <a:solidFill>
                            <a:srgbClr val="000000"/>
                          </a:solidFill>
                          <a:effectLst/>
                          <a:latin typeface="Calibri"/>
                        </a:rPr>
                        <a:t>        0.524 </a:t>
                      </a:r>
                    </a:p>
                  </a:txBody>
                  <a:tcPr marL="9525" marR="9525" marT="9525" marB="0" anchor="b">
                    <a:lnL>
                      <a:noFill/>
                    </a:lnL>
                    <a:lnR>
                      <a:noFill/>
                    </a:lnR>
                    <a:lnT>
                      <a:noFill/>
                    </a:lnT>
                    <a:lnB>
                      <a:noFill/>
                    </a:lnB>
                  </a:tcPr>
                </a:tc>
                <a:tc>
                  <a:txBody>
                    <a:bodyPr/>
                    <a:lstStyle/>
                    <a:p>
                      <a:pPr algn="ctr" fontAlgn="b"/>
                      <a:r>
                        <a:rPr lang="en-US" sz="1200" b="1" i="0" u="none" strike="noStrike">
                          <a:solidFill>
                            <a:srgbClr val="000000"/>
                          </a:solidFill>
                          <a:effectLst/>
                          <a:latin typeface="Calibri"/>
                        </a:rPr>
                        <a:t>        0.571 </a:t>
                      </a:r>
                    </a:p>
                  </a:txBody>
                  <a:tcPr marL="9525" marR="9525" marT="9525" marB="0" anchor="b">
                    <a:lnL>
                      <a:noFill/>
                    </a:lnL>
                    <a:lnR>
                      <a:noFill/>
                    </a:lnR>
                    <a:lnT>
                      <a:noFill/>
                    </a:lnT>
                    <a:lnB>
                      <a:noFill/>
                    </a:lnB>
                  </a:tcPr>
                </a:tc>
                <a:tc>
                  <a:txBody>
                    <a:bodyPr/>
                    <a:lstStyle/>
                    <a:p>
                      <a:pPr algn="ctr" fontAlgn="b"/>
                      <a:r>
                        <a:rPr lang="en-US" sz="1200" b="1" i="0" u="none" strike="noStrike" dirty="0">
                          <a:solidFill>
                            <a:srgbClr val="000000"/>
                          </a:solidFill>
                          <a:effectLst/>
                          <a:latin typeface="Calibri"/>
                        </a:rPr>
                        <a:t>        0.524 </a:t>
                      </a:r>
                    </a:p>
                  </a:txBody>
                  <a:tcPr marL="9525" marR="9525" marT="9525" marB="0" anchor="b">
                    <a:lnL>
                      <a:noFill/>
                    </a:lnL>
                    <a:lnR>
                      <a:noFill/>
                    </a:lnR>
                    <a:lnT>
                      <a:noFill/>
                    </a:lnT>
                    <a:lnB>
                      <a:noFill/>
                    </a:lnB>
                  </a:tcPr>
                </a:tc>
              </a:tr>
              <a:tr h="326571">
                <a:tc>
                  <a:txBody>
                    <a:bodyPr/>
                    <a:lstStyle/>
                    <a:p>
                      <a:pPr algn="l" fontAlgn="b"/>
                      <a:r>
                        <a:rPr lang="en-US" sz="1200" b="1" i="0" u="none" strike="noStrike">
                          <a:solidFill>
                            <a:srgbClr val="000000"/>
                          </a:solidFill>
                          <a:effectLst/>
                          <a:latin typeface="Calibri"/>
                        </a:rPr>
                        <a:t>Transportation</a:t>
                      </a:r>
                    </a:p>
                  </a:txBody>
                  <a:tcPr marL="9525" marR="9525" marT="9525" marB="0" anchor="b">
                    <a:lnL>
                      <a:noFill/>
                    </a:lnL>
                    <a:lnR>
                      <a:noFill/>
                    </a:lnR>
                    <a:lnT>
                      <a:noFill/>
                    </a:lnT>
                    <a:lnB>
                      <a:noFill/>
                    </a:lnB>
                  </a:tcPr>
                </a:tc>
                <a:tc>
                  <a:txBody>
                    <a:bodyPr/>
                    <a:lstStyle/>
                    <a:p>
                      <a:pPr algn="ctr" fontAlgn="b"/>
                      <a:r>
                        <a:rPr lang="en-US" sz="1200" b="1" i="0" u="none" strike="noStrike" dirty="0">
                          <a:solidFill>
                            <a:srgbClr val="000000"/>
                          </a:solidFill>
                          <a:effectLst/>
                          <a:latin typeface="Calibri"/>
                        </a:rPr>
                        <a:t>        2.968 </a:t>
                      </a:r>
                    </a:p>
                  </a:txBody>
                  <a:tcPr marL="9525" marR="9525" marT="9525" marB="0" anchor="b">
                    <a:lnL>
                      <a:noFill/>
                    </a:lnL>
                    <a:lnR>
                      <a:noFill/>
                    </a:lnR>
                    <a:lnT>
                      <a:noFill/>
                    </a:lnT>
                    <a:lnB>
                      <a:noFill/>
                    </a:lnB>
                  </a:tcPr>
                </a:tc>
                <a:tc>
                  <a:txBody>
                    <a:bodyPr/>
                    <a:lstStyle/>
                    <a:p>
                      <a:pPr algn="ctr" fontAlgn="b"/>
                      <a:r>
                        <a:rPr lang="en-US" sz="1200" b="1" i="0" u="none" strike="noStrike" dirty="0">
                          <a:solidFill>
                            <a:srgbClr val="000000"/>
                          </a:solidFill>
                          <a:effectLst/>
                          <a:latin typeface="Calibri"/>
                        </a:rPr>
                        <a:t>        2.678 </a:t>
                      </a:r>
                    </a:p>
                  </a:txBody>
                  <a:tcPr marL="9525" marR="9525" marT="9525" marB="0" anchor="b">
                    <a:lnL>
                      <a:noFill/>
                    </a:lnL>
                    <a:lnR>
                      <a:noFill/>
                    </a:lnR>
                    <a:lnT>
                      <a:noFill/>
                    </a:lnT>
                    <a:lnB>
                      <a:noFill/>
                    </a:lnB>
                  </a:tcPr>
                </a:tc>
                <a:tc>
                  <a:txBody>
                    <a:bodyPr/>
                    <a:lstStyle/>
                    <a:p>
                      <a:pPr algn="ctr" fontAlgn="b"/>
                      <a:r>
                        <a:rPr lang="en-US" sz="1200" b="1" i="0" u="none" strike="noStrike">
                          <a:solidFill>
                            <a:srgbClr val="000000"/>
                          </a:solidFill>
                          <a:effectLst/>
                          <a:latin typeface="Calibri"/>
                        </a:rPr>
                        <a:t>        2.968 </a:t>
                      </a:r>
                    </a:p>
                  </a:txBody>
                  <a:tcPr marL="9525" marR="9525" marT="9525" marB="0" anchor="b">
                    <a:lnL>
                      <a:noFill/>
                    </a:lnL>
                    <a:lnR>
                      <a:noFill/>
                    </a:lnR>
                    <a:lnT>
                      <a:noFill/>
                    </a:lnT>
                    <a:lnB>
                      <a:noFill/>
                    </a:lnB>
                  </a:tcPr>
                </a:tc>
                <a:tc>
                  <a:txBody>
                    <a:bodyPr/>
                    <a:lstStyle/>
                    <a:p>
                      <a:pPr algn="ctr" fontAlgn="b"/>
                      <a:r>
                        <a:rPr lang="en-US" sz="1200" b="1" i="0" u="none" strike="noStrike" dirty="0">
                          <a:solidFill>
                            <a:srgbClr val="000000"/>
                          </a:solidFill>
                          <a:effectLst/>
                          <a:latin typeface="Calibri"/>
                        </a:rPr>
                        <a:t>        2.678 </a:t>
                      </a:r>
                    </a:p>
                  </a:txBody>
                  <a:tcPr marL="9525" marR="9525" marT="9525" marB="0" anchor="b">
                    <a:lnL>
                      <a:noFill/>
                    </a:lnL>
                    <a:lnR>
                      <a:noFill/>
                    </a:lnR>
                    <a:lnT>
                      <a:noFill/>
                    </a:lnT>
                    <a:lnB>
                      <a:noFill/>
                    </a:lnB>
                  </a:tcPr>
                </a:tc>
              </a:tr>
              <a:tr h="326571">
                <a:tc>
                  <a:txBody>
                    <a:bodyPr/>
                    <a:lstStyle/>
                    <a:p>
                      <a:pPr algn="l" fontAlgn="b"/>
                      <a:r>
                        <a:rPr lang="en-US" sz="1200" b="1" i="0" u="none" strike="noStrike">
                          <a:solidFill>
                            <a:srgbClr val="000000"/>
                          </a:solidFill>
                          <a:effectLst/>
                          <a:latin typeface="Calibri"/>
                        </a:rPr>
                        <a:t>Others</a:t>
                      </a:r>
                    </a:p>
                  </a:txBody>
                  <a:tcPr marL="9525" marR="9525" marT="9525" marB="0" anchor="b">
                    <a:lnL>
                      <a:noFill/>
                    </a:lnL>
                    <a:lnR>
                      <a:noFill/>
                    </a:lnR>
                    <a:lnT>
                      <a:noFill/>
                    </a:lnT>
                    <a:lnB>
                      <a:noFill/>
                    </a:lnB>
                  </a:tcPr>
                </a:tc>
                <a:tc>
                  <a:txBody>
                    <a:bodyPr/>
                    <a:lstStyle/>
                    <a:p>
                      <a:pPr algn="ctr" fontAlgn="b"/>
                      <a:r>
                        <a:rPr lang="en-US" sz="1200" b="1" i="0" u="none" strike="noStrike" dirty="0">
                          <a:solidFill>
                            <a:srgbClr val="000000"/>
                          </a:solidFill>
                          <a:effectLst/>
                          <a:latin typeface="Calibri"/>
                        </a:rPr>
                        <a:t>        3.348 </a:t>
                      </a:r>
                    </a:p>
                  </a:txBody>
                  <a:tcPr marL="9525" marR="9525" marT="9525" marB="0" anchor="b">
                    <a:lnL>
                      <a:noFill/>
                    </a:lnL>
                    <a:lnR>
                      <a:noFill/>
                    </a:lnR>
                    <a:lnT>
                      <a:noFill/>
                    </a:lnT>
                    <a:lnB>
                      <a:noFill/>
                    </a:lnB>
                  </a:tcPr>
                </a:tc>
                <a:tc>
                  <a:txBody>
                    <a:bodyPr/>
                    <a:lstStyle/>
                    <a:p>
                      <a:pPr algn="ctr" fontAlgn="b"/>
                      <a:r>
                        <a:rPr lang="en-US" sz="1200" b="1" i="0" u="none" strike="noStrike">
                          <a:solidFill>
                            <a:srgbClr val="000000"/>
                          </a:solidFill>
                          <a:effectLst/>
                          <a:latin typeface="Calibri"/>
                        </a:rPr>
                        <a:t>        3.016 </a:t>
                      </a:r>
                    </a:p>
                  </a:txBody>
                  <a:tcPr marL="9525" marR="9525" marT="9525" marB="0" anchor="b">
                    <a:lnL>
                      <a:noFill/>
                    </a:lnL>
                    <a:lnR>
                      <a:noFill/>
                    </a:lnR>
                    <a:lnT>
                      <a:noFill/>
                    </a:lnT>
                    <a:lnB>
                      <a:noFill/>
                    </a:lnB>
                  </a:tcPr>
                </a:tc>
                <a:tc>
                  <a:txBody>
                    <a:bodyPr/>
                    <a:lstStyle/>
                    <a:p>
                      <a:pPr algn="ctr" fontAlgn="b"/>
                      <a:r>
                        <a:rPr lang="en-US" sz="1200" b="1" i="0" u="none" strike="noStrike">
                          <a:solidFill>
                            <a:srgbClr val="000000"/>
                          </a:solidFill>
                          <a:effectLst/>
                          <a:latin typeface="Calibri"/>
                        </a:rPr>
                        <a:t>        3.348 </a:t>
                      </a:r>
                    </a:p>
                  </a:txBody>
                  <a:tcPr marL="9525" marR="9525" marT="9525" marB="0" anchor="b">
                    <a:lnL>
                      <a:noFill/>
                    </a:lnL>
                    <a:lnR>
                      <a:noFill/>
                    </a:lnR>
                    <a:lnT>
                      <a:noFill/>
                    </a:lnT>
                    <a:lnB>
                      <a:noFill/>
                    </a:lnB>
                  </a:tcPr>
                </a:tc>
                <a:tc>
                  <a:txBody>
                    <a:bodyPr/>
                    <a:lstStyle/>
                    <a:p>
                      <a:pPr algn="ctr" fontAlgn="b"/>
                      <a:r>
                        <a:rPr lang="en-US" sz="1200" b="1" i="0" u="none" strike="noStrike" dirty="0">
                          <a:solidFill>
                            <a:srgbClr val="000000"/>
                          </a:solidFill>
                          <a:effectLst/>
                          <a:latin typeface="Calibri"/>
                        </a:rPr>
                        <a:t>        3.016 </a:t>
                      </a:r>
                    </a:p>
                  </a:txBody>
                  <a:tcPr marL="9525" marR="9525" marT="9525" marB="0" anchor="b">
                    <a:lnL>
                      <a:noFill/>
                    </a:lnL>
                    <a:lnR>
                      <a:noFill/>
                    </a:lnR>
                    <a:lnT>
                      <a:noFill/>
                    </a:lnT>
                    <a:lnB>
                      <a:noFill/>
                    </a:lnB>
                  </a:tcPr>
                </a:tc>
              </a:tr>
              <a:tr h="326571">
                <a:tc>
                  <a:txBody>
                    <a:bodyPr/>
                    <a:lstStyle/>
                    <a:p>
                      <a:pPr algn="l" fontAlgn="b"/>
                      <a:r>
                        <a:rPr lang="en-US" sz="1200" b="1" i="0" u="none" strike="noStrike" dirty="0">
                          <a:solidFill>
                            <a:srgbClr val="000000"/>
                          </a:solidFill>
                          <a:effectLst/>
                          <a:latin typeface="Calibri"/>
                        </a:rPr>
                        <a:t>Non-energy</a:t>
                      </a:r>
                    </a:p>
                  </a:txBody>
                  <a:tcPr marL="9525" marR="9525" marT="9525" marB="0" anchor="b">
                    <a:lnL>
                      <a:noFill/>
                    </a:lnL>
                    <a:lnR>
                      <a:noFill/>
                    </a:lnR>
                    <a:lnT>
                      <a:noFill/>
                    </a:lnT>
                    <a:lnB>
                      <a:noFill/>
                    </a:lnB>
                  </a:tcPr>
                </a:tc>
                <a:tc>
                  <a:txBody>
                    <a:bodyPr/>
                    <a:lstStyle/>
                    <a:p>
                      <a:pPr algn="ctr" fontAlgn="b"/>
                      <a:r>
                        <a:rPr lang="en-US" sz="1200" b="1" i="0" u="none" strike="noStrike" dirty="0">
                          <a:solidFill>
                            <a:srgbClr val="000000"/>
                          </a:solidFill>
                          <a:effectLst/>
                          <a:latin typeface="Calibri"/>
                        </a:rPr>
                        <a:t>        0.005 </a:t>
                      </a:r>
                    </a:p>
                  </a:txBody>
                  <a:tcPr marL="9525" marR="9525" marT="9525" marB="0" anchor="b">
                    <a:lnL>
                      <a:noFill/>
                    </a:lnL>
                    <a:lnR>
                      <a:noFill/>
                    </a:lnR>
                    <a:lnT>
                      <a:noFill/>
                    </a:lnT>
                    <a:lnB>
                      <a:noFill/>
                    </a:lnB>
                  </a:tcPr>
                </a:tc>
                <a:tc>
                  <a:txBody>
                    <a:bodyPr/>
                    <a:lstStyle/>
                    <a:p>
                      <a:pPr algn="ctr" fontAlgn="b"/>
                      <a:r>
                        <a:rPr lang="en-US" sz="1200" b="1" i="0" u="none" strike="noStrike" dirty="0">
                          <a:solidFill>
                            <a:srgbClr val="000000"/>
                          </a:solidFill>
                          <a:effectLst/>
                          <a:latin typeface="Calibri"/>
                        </a:rPr>
                        <a:t>        0.005 </a:t>
                      </a:r>
                    </a:p>
                  </a:txBody>
                  <a:tcPr marL="9525" marR="9525" marT="9525" marB="0" anchor="b">
                    <a:lnL>
                      <a:noFill/>
                    </a:lnL>
                    <a:lnR>
                      <a:noFill/>
                    </a:lnR>
                    <a:lnT>
                      <a:noFill/>
                    </a:lnT>
                    <a:lnB>
                      <a:noFill/>
                    </a:lnB>
                  </a:tcPr>
                </a:tc>
                <a:tc>
                  <a:txBody>
                    <a:bodyPr/>
                    <a:lstStyle/>
                    <a:p>
                      <a:pPr algn="ctr" fontAlgn="b"/>
                      <a:r>
                        <a:rPr lang="en-US" sz="1200" b="1" i="0" u="none" strike="noStrike">
                          <a:solidFill>
                            <a:srgbClr val="000000"/>
                          </a:solidFill>
                          <a:effectLst/>
                          <a:latin typeface="Calibri"/>
                        </a:rPr>
                        <a:t>        0.005 </a:t>
                      </a:r>
                    </a:p>
                  </a:txBody>
                  <a:tcPr marL="9525" marR="9525" marT="9525" marB="0" anchor="b">
                    <a:lnL>
                      <a:noFill/>
                    </a:lnL>
                    <a:lnR>
                      <a:noFill/>
                    </a:lnR>
                    <a:lnT>
                      <a:noFill/>
                    </a:lnT>
                    <a:lnB>
                      <a:noFill/>
                    </a:lnB>
                  </a:tcPr>
                </a:tc>
                <a:tc>
                  <a:txBody>
                    <a:bodyPr/>
                    <a:lstStyle/>
                    <a:p>
                      <a:pPr algn="ctr" fontAlgn="b"/>
                      <a:r>
                        <a:rPr lang="en-US" sz="1200" b="1" i="0" u="none" strike="noStrike" dirty="0">
                          <a:solidFill>
                            <a:srgbClr val="000000"/>
                          </a:solidFill>
                          <a:effectLst/>
                          <a:latin typeface="Calibri"/>
                        </a:rPr>
                        <a:t>        0.005 </a:t>
                      </a:r>
                    </a:p>
                  </a:txBody>
                  <a:tcPr marL="9525" marR="9525" marT="9525" marB="0" anchor="b">
                    <a:lnL>
                      <a:noFill/>
                    </a:lnL>
                    <a:lnR>
                      <a:noFill/>
                    </a:lnR>
                    <a:lnT>
                      <a:noFill/>
                    </a:lnT>
                    <a:lnB>
                      <a:noFill/>
                    </a:lnB>
                  </a:tcPr>
                </a:tc>
              </a:tr>
              <a:tr h="326571">
                <a:tc>
                  <a:txBody>
                    <a:bodyPr/>
                    <a:lstStyle/>
                    <a:p>
                      <a:pPr algn="l" fontAlgn="b"/>
                      <a:r>
                        <a:rPr lang="en-US" sz="1200" b="1" i="0" u="none" strike="noStrike" dirty="0">
                          <a:solidFill>
                            <a:srgbClr val="FFFFFF"/>
                          </a:solidFill>
                          <a:effectLst/>
                          <a:latin typeface="Calibri"/>
                        </a:rPr>
                        <a:t>Total</a:t>
                      </a:r>
                    </a:p>
                  </a:txBody>
                  <a:tcPr marL="9525" marR="9525" marT="9525" marB="0" anchor="b">
                    <a:lnL>
                      <a:noFill/>
                    </a:lnL>
                    <a:lnR>
                      <a:noFill/>
                    </a:lnR>
                    <a:lnT>
                      <a:noFill/>
                    </a:lnT>
                    <a:lnB>
                      <a:noFill/>
                    </a:lnB>
                    <a:solidFill>
                      <a:srgbClr val="0070C0"/>
                    </a:solidFill>
                  </a:tcPr>
                </a:tc>
                <a:tc>
                  <a:txBody>
                    <a:bodyPr/>
                    <a:lstStyle/>
                    <a:p>
                      <a:pPr algn="ctr" fontAlgn="b"/>
                      <a:r>
                        <a:rPr lang="en-US" sz="1200" b="1" i="0" u="none" strike="noStrike" dirty="0">
                          <a:solidFill>
                            <a:srgbClr val="FFFFFF"/>
                          </a:solidFill>
                          <a:effectLst/>
                          <a:latin typeface="Calibri"/>
                        </a:rPr>
                        <a:t>        6.892 </a:t>
                      </a:r>
                    </a:p>
                  </a:txBody>
                  <a:tcPr marL="9525" marR="9525" marT="9525" marB="0" anchor="b">
                    <a:lnL>
                      <a:noFill/>
                    </a:lnL>
                    <a:lnR>
                      <a:noFill/>
                    </a:lnR>
                    <a:lnT>
                      <a:noFill/>
                    </a:lnT>
                    <a:lnB>
                      <a:noFill/>
                    </a:lnB>
                    <a:solidFill>
                      <a:srgbClr val="0070C0"/>
                    </a:solidFill>
                  </a:tcPr>
                </a:tc>
                <a:tc>
                  <a:txBody>
                    <a:bodyPr/>
                    <a:lstStyle/>
                    <a:p>
                      <a:pPr algn="ctr" fontAlgn="b"/>
                      <a:r>
                        <a:rPr lang="en-US" sz="1200" b="1" i="0" u="none" strike="noStrike" dirty="0">
                          <a:solidFill>
                            <a:srgbClr val="FFFFFF"/>
                          </a:solidFill>
                          <a:effectLst/>
                          <a:latin typeface="Calibri"/>
                        </a:rPr>
                        <a:t>        6.223 </a:t>
                      </a:r>
                    </a:p>
                  </a:txBody>
                  <a:tcPr marL="9525" marR="9525" marT="9525" marB="0" anchor="b">
                    <a:lnL>
                      <a:noFill/>
                    </a:lnL>
                    <a:lnR>
                      <a:noFill/>
                    </a:lnR>
                    <a:lnT>
                      <a:noFill/>
                    </a:lnT>
                    <a:lnB>
                      <a:noFill/>
                    </a:lnB>
                    <a:solidFill>
                      <a:srgbClr val="0070C0"/>
                    </a:solidFill>
                  </a:tcPr>
                </a:tc>
                <a:tc>
                  <a:txBody>
                    <a:bodyPr/>
                    <a:lstStyle/>
                    <a:p>
                      <a:pPr algn="ctr" fontAlgn="b"/>
                      <a:r>
                        <a:rPr lang="en-US" sz="1200" b="1" i="0" u="none" strike="noStrike" dirty="0">
                          <a:solidFill>
                            <a:srgbClr val="FFFFFF"/>
                          </a:solidFill>
                          <a:effectLst/>
                          <a:latin typeface="Calibri"/>
                        </a:rPr>
                        <a:t>        6.892 </a:t>
                      </a:r>
                    </a:p>
                  </a:txBody>
                  <a:tcPr marL="9525" marR="9525" marT="9525" marB="0" anchor="b">
                    <a:lnL>
                      <a:noFill/>
                    </a:lnL>
                    <a:lnR>
                      <a:noFill/>
                    </a:lnR>
                    <a:lnT>
                      <a:noFill/>
                    </a:lnT>
                    <a:lnB>
                      <a:noFill/>
                    </a:lnB>
                    <a:solidFill>
                      <a:srgbClr val="0070C0"/>
                    </a:solidFill>
                  </a:tcPr>
                </a:tc>
                <a:tc>
                  <a:txBody>
                    <a:bodyPr/>
                    <a:lstStyle/>
                    <a:p>
                      <a:pPr algn="ctr" fontAlgn="b"/>
                      <a:r>
                        <a:rPr lang="en-US" sz="1200" b="1" i="0" u="none" strike="noStrike" dirty="0">
                          <a:solidFill>
                            <a:srgbClr val="FFFFFF"/>
                          </a:solidFill>
                          <a:effectLst/>
                          <a:latin typeface="Calibri"/>
                        </a:rPr>
                        <a:t>        6.223 </a:t>
                      </a:r>
                    </a:p>
                  </a:txBody>
                  <a:tcPr marL="9525" marR="9525" marT="9525" marB="0" anchor="b">
                    <a:lnL>
                      <a:noFill/>
                    </a:lnL>
                    <a:lnR>
                      <a:noFill/>
                    </a:lnR>
                    <a:lnT>
                      <a:noFill/>
                    </a:lnT>
                    <a:lnB>
                      <a:noFill/>
                    </a:lnB>
                    <a:solidFill>
                      <a:srgbClr val="0070C0"/>
                    </a:solidFill>
                  </a:tcPr>
                </a:tc>
              </a:tr>
            </a:tbl>
          </a:graphicData>
        </a:graphic>
      </p:graphicFrame>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1447800"/>
            <a:ext cx="4603759"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txBox="1">
            <a:spLocks/>
          </p:cNvSpPr>
          <p:nvPr/>
        </p:nvSpPr>
        <p:spPr>
          <a:xfrm>
            <a:off x="381000" y="3657600"/>
            <a:ext cx="3733800" cy="16764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6213" indent="-176213"/>
            <a:r>
              <a:rPr lang="en-US" sz="2000" b="1" dirty="0" smtClean="0">
                <a:solidFill>
                  <a:srgbClr val="0000CC"/>
                </a:solidFill>
              </a:rPr>
              <a:t>This is to compare BAU with APS results. In BAU, Other still has a larger share in total energy demand which stands at 48.6%, followed by Transport stands at 43.1%. </a:t>
            </a:r>
            <a:endParaRPr lang="en-US" sz="2000" b="1" dirty="0">
              <a:solidFill>
                <a:srgbClr val="0000CC"/>
              </a:solidFill>
            </a:endParaRPr>
          </a:p>
        </p:txBody>
      </p:sp>
      <p:sp>
        <p:nvSpPr>
          <p:cNvPr id="8" name="Content Placeholder 2"/>
          <p:cNvSpPr txBox="1">
            <a:spLocks/>
          </p:cNvSpPr>
          <p:nvPr/>
        </p:nvSpPr>
        <p:spPr>
          <a:xfrm>
            <a:off x="304800" y="5486400"/>
            <a:ext cx="8337558" cy="109629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36538" indent="-236538"/>
            <a:r>
              <a:rPr lang="en-US" sz="2000" b="1" dirty="0" smtClean="0">
                <a:solidFill>
                  <a:srgbClr val="0000CC"/>
                </a:solidFill>
              </a:rPr>
              <a:t>In BAU,  total energy demand was 6.892 MTOE and decreased to 6.223 MTOE in APS1 and APS5, while it was not changed in APS3. The demand was lowered by 9.7% from BAU to APS.</a:t>
            </a:r>
            <a:endParaRPr lang="en-US" sz="2000" b="1" dirty="0">
              <a:solidFill>
                <a:srgbClr val="0000CC"/>
              </a:solidFill>
            </a:endParaRPr>
          </a:p>
        </p:txBody>
      </p:sp>
    </p:spTree>
    <p:extLst>
      <p:ext uri="{BB962C8B-B14F-4D97-AF65-F5344CB8AC3E}">
        <p14:creationId xmlns:p14="http://schemas.microsoft.com/office/powerpoint/2010/main" val="4218724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pPr algn="l"/>
            <a:r>
              <a:rPr lang="en-US" sz="3600" b="1" dirty="0" smtClean="0">
                <a:solidFill>
                  <a:srgbClr val="00B050"/>
                </a:solidFill>
              </a:rPr>
              <a:t>Power Generation, </a:t>
            </a:r>
            <a:r>
              <a:rPr lang="en-US" sz="3600" b="1" dirty="0" err="1" smtClean="0">
                <a:solidFill>
                  <a:srgbClr val="00B050"/>
                </a:solidFill>
              </a:rPr>
              <a:t>TWh</a:t>
            </a:r>
            <a:r>
              <a:rPr lang="en-US" sz="3600" b="1" dirty="0" smtClean="0">
                <a:solidFill>
                  <a:srgbClr val="00B050"/>
                </a:solidFill>
              </a:rPr>
              <a:t> (2040)</a:t>
            </a:r>
            <a:endParaRPr lang="en-US" sz="3600" b="1" dirty="0">
              <a:solidFill>
                <a:srgbClr val="00B050"/>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167640252"/>
              </p:ext>
            </p:extLst>
          </p:nvPr>
        </p:nvGraphicFramePr>
        <p:xfrm>
          <a:off x="623893" y="1371600"/>
          <a:ext cx="3643307" cy="2666997"/>
        </p:xfrm>
        <a:graphic>
          <a:graphicData uri="http://schemas.openxmlformats.org/drawingml/2006/table">
            <a:tbl>
              <a:tblPr/>
              <a:tblGrid>
                <a:gridCol w="990600"/>
                <a:gridCol w="821516"/>
                <a:gridCol w="610397"/>
                <a:gridCol w="610397"/>
                <a:gridCol w="610397"/>
              </a:tblGrid>
              <a:tr h="296333">
                <a:tc>
                  <a:txBody>
                    <a:bodyPr/>
                    <a:lstStyle/>
                    <a:p>
                      <a:pPr algn="l" fontAlgn="b"/>
                      <a:r>
                        <a:rPr lang="en-US" sz="1100" b="1" i="0" u="none" strike="noStrike" dirty="0">
                          <a:solidFill>
                            <a:srgbClr val="FFFFFF"/>
                          </a:solidFill>
                          <a:effectLst/>
                          <a:latin typeface="Calibri"/>
                        </a:rPr>
                        <a:t> </a:t>
                      </a:r>
                    </a:p>
                  </a:txBody>
                  <a:tcPr marL="9525" marR="9525" marT="9525" marB="0" anchor="b">
                    <a:lnL>
                      <a:noFill/>
                    </a:lnL>
                    <a:lnR>
                      <a:noFill/>
                    </a:lnR>
                    <a:lnT>
                      <a:noFill/>
                    </a:lnT>
                    <a:lnB>
                      <a:noFill/>
                    </a:lnB>
                    <a:solidFill>
                      <a:srgbClr val="0070C0"/>
                    </a:solidFill>
                  </a:tcPr>
                </a:tc>
                <a:tc>
                  <a:txBody>
                    <a:bodyPr/>
                    <a:lstStyle/>
                    <a:p>
                      <a:pPr algn="ctr" fontAlgn="b"/>
                      <a:r>
                        <a:rPr lang="en-US" sz="1100" b="1" i="0" u="none" strike="noStrike">
                          <a:solidFill>
                            <a:srgbClr val="FFFFFF"/>
                          </a:solidFill>
                          <a:effectLst/>
                          <a:latin typeface="Calibri"/>
                        </a:rPr>
                        <a:t>BAU</a:t>
                      </a:r>
                    </a:p>
                  </a:txBody>
                  <a:tcPr marL="9525" marR="9525" marT="9525" marB="0" anchor="b">
                    <a:lnL>
                      <a:noFill/>
                    </a:lnL>
                    <a:lnR>
                      <a:noFill/>
                    </a:lnR>
                    <a:lnT>
                      <a:noFill/>
                    </a:lnT>
                    <a:lnB>
                      <a:noFill/>
                    </a:lnB>
                    <a:solidFill>
                      <a:srgbClr val="0070C0"/>
                    </a:solidFill>
                  </a:tcPr>
                </a:tc>
                <a:tc>
                  <a:txBody>
                    <a:bodyPr/>
                    <a:lstStyle/>
                    <a:p>
                      <a:pPr algn="ctr" fontAlgn="b"/>
                      <a:r>
                        <a:rPr lang="en-US" sz="1100" b="1" i="0" u="none" strike="noStrike">
                          <a:solidFill>
                            <a:srgbClr val="FFFFFF"/>
                          </a:solidFill>
                          <a:effectLst/>
                          <a:latin typeface="Calibri"/>
                        </a:rPr>
                        <a:t>APS1</a:t>
                      </a:r>
                    </a:p>
                  </a:txBody>
                  <a:tcPr marL="9525" marR="9525" marT="9525" marB="0" anchor="b">
                    <a:lnL>
                      <a:noFill/>
                    </a:lnL>
                    <a:lnR>
                      <a:noFill/>
                    </a:lnR>
                    <a:lnT>
                      <a:noFill/>
                    </a:lnT>
                    <a:lnB>
                      <a:noFill/>
                    </a:lnB>
                    <a:solidFill>
                      <a:srgbClr val="0070C0"/>
                    </a:solidFill>
                  </a:tcPr>
                </a:tc>
                <a:tc>
                  <a:txBody>
                    <a:bodyPr/>
                    <a:lstStyle/>
                    <a:p>
                      <a:pPr algn="ctr" fontAlgn="b"/>
                      <a:r>
                        <a:rPr lang="en-US" sz="1100" b="1" i="0" u="none" strike="noStrike" dirty="0">
                          <a:solidFill>
                            <a:srgbClr val="FFFFFF"/>
                          </a:solidFill>
                          <a:effectLst/>
                          <a:latin typeface="Calibri"/>
                        </a:rPr>
                        <a:t>APS3</a:t>
                      </a:r>
                    </a:p>
                  </a:txBody>
                  <a:tcPr marL="9525" marR="9525" marT="9525" marB="0" anchor="b">
                    <a:lnL>
                      <a:noFill/>
                    </a:lnL>
                    <a:lnR>
                      <a:noFill/>
                    </a:lnR>
                    <a:lnT>
                      <a:noFill/>
                    </a:lnT>
                    <a:lnB>
                      <a:noFill/>
                    </a:lnB>
                    <a:solidFill>
                      <a:srgbClr val="0070C0"/>
                    </a:solidFill>
                  </a:tcPr>
                </a:tc>
                <a:tc>
                  <a:txBody>
                    <a:bodyPr/>
                    <a:lstStyle/>
                    <a:p>
                      <a:pPr algn="ctr" fontAlgn="b"/>
                      <a:r>
                        <a:rPr lang="en-US" sz="1100" b="1" i="0" u="none" strike="noStrike" dirty="0">
                          <a:solidFill>
                            <a:srgbClr val="FFFFFF"/>
                          </a:solidFill>
                          <a:effectLst/>
                          <a:latin typeface="Calibri"/>
                        </a:rPr>
                        <a:t>APS5</a:t>
                      </a:r>
                    </a:p>
                  </a:txBody>
                  <a:tcPr marL="9525" marR="9525" marT="9525" marB="0" anchor="b">
                    <a:lnL>
                      <a:noFill/>
                    </a:lnL>
                    <a:lnR>
                      <a:noFill/>
                    </a:lnR>
                    <a:lnT>
                      <a:noFill/>
                    </a:lnT>
                    <a:lnB>
                      <a:noFill/>
                    </a:lnB>
                    <a:solidFill>
                      <a:srgbClr val="0070C0"/>
                    </a:solidFill>
                  </a:tcPr>
                </a:tc>
              </a:tr>
              <a:tr h="296333">
                <a:tc>
                  <a:txBody>
                    <a:bodyPr/>
                    <a:lstStyle/>
                    <a:p>
                      <a:pPr algn="l" fontAlgn="b"/>
                      <a:r>
                        <a:rPr lang="en-US" sz="1100" b="1" i="0" u="none" strike="noStrike">
                          <a:solidFill>
                            <a:srgbClr val="000000"/>
                          </a:solidFill>
                          <a:effectLst/>
                          <a:latin typeface="Calibri"/>
                        </a:rPr>
                        <a:t>Coal</a:t>
                      </a:r>
                    </a:p>
                  </a:txBody>
                  <a:tcPr marL="9525" marR="9525" marT="9525" marB="0" anchor="b">
                    <a:lnL>
                      <a:noFill/>
                    </a:lnL>
                    <a:lnR>
                      <a:noFill/>
                    </a:lnR>
                    <a:lnT>
                      <a:noFill/>
                    </a:lnT>
                    <a:lnB>
                      <a:noFill/>
                    </a:lnB>
                  </a:tcPr>
                </a:tc>
                <a:tc>
                  <a:txBody>
                    <a:bodyPr/>
                    <a:lstStyle/>
                    <a:p>
                      <a:pPr algn="ctr" fontAlgn="b"/>
                      <a:r>
                        <a:rPr lang="en-US" sz="1100" b="1" i="0" u="none" strike="noStrike">
                          <a:solidFill>
                            <a:srgbClr val="000000"/>
                          </a:solidFill>
                          <a:effectLst/>
                          <a:latin typeface="Calibri"/>
                        </a:rPr>
                        <a:t>     14.717 </a:t>
                      </a:r>
                    </a:p>
                  </a:txBody>
                  <a:tcPr marL="9525" marR="9525" marT="9525" marB="0" anchor="b">
                    <a:lnL>
                      <a:noFill/>
                    </a:lnL>
                    <a:lnR>
                      <a:noFill/>
                    </a:lnR>
                    <a:lnT>
                      <a:noFill/>
                    </a:lnT>
                    <a:lnB>
                      <a:noFill/>
                    </a:lnB>
                  </a:tcPr>
                </a:tc>
                <a:tc>
                  <a:txBody>
                    <a:bodyPr/>
                    <a:lstStyle/>
                    <a:p>
                      <a:pPr algn="ctr" fontAlgn="b"/>
                      <a:r>
                        <a:rPr lang="en-US" sz="1100" b="1" i="0" u="none" strike="noStrike">
                          <a:solidFill>
                            <a:srgbClr val="000000"/>
                          </a:solidFill>
                          <a:effectLst/>
                          <a:latin typeface="Calibri"/>
                        </a:rPr>
                        <a:t>     14.717 </a:t>
                      </a:r>
                    </a:p>
                  </a:txBody>
                  <a:tcPr marL="9525" marR="9525" marT="9525" marB="0" anchor="b">
                    <a:lnL>
                      <a:noFill/>
                    </a:lnL>
                    <a:lnR>
                      <a:noFill/>
                    </a:lnR>
                    <a:lnT>
                      <a:noFill/>
                    </a:lnT>
                    <a:lnB>
                      <a:noFill/>
                    </a:lnB>
                  </a:tcPr>
                </a:tc>
                <a:tc>
                  <a:txBody>
                    <a:bodyPr/>
                    <a:lstStyle/>
                    <a:p>
                      <a:pPr algn="ctr" fontAlgn="b"/>
                      <a:r>
                        <a:rPr lang="en-US" sz="1100" b="1" i="0" u="none" strike="noStrike" dirty="0">
                          <a:solidFill>
                            <a:srgbClr val="000000"/>
                          </a:solidFill>
                          <a:effectLst/>
                          <a:latin typeface="Calibri"/>
                        </a:rPr>
                        <a:t>     14.717 </a:t>
                      </a:r>
                    </a:p>
                  </a:txBody>
                  <a:tcPr marL="9525" marR="9525" marT="9525" marB="0" anchor="b">
                    <a:lnL>
                      <a:noFill/>
                    </a:lnL>
                    <a:lnR>
                      <a:noFill/>
                    </a:lnR>
                    <a:lnT>
                      <a:noFill/>
                    </a:lnT>
                    <a:lnB>
                      <a:noFill/>
                    </a:lnB>
                    <a:noFill/>
                  </a:tcPr>
                </a:tc>
                <a:tc>
                  <a:txBody>
                    <a:bodyPr/>
                    <a:lstStyle/>
                    <a:p>
                      <a:pPr algn="ctr" fontAlgn="b"/>
                      <a:r>
                        <a:rPr lang="en-US" sz="1100" b="1" i="0" u="none" strike="noStrike">
                          <a:solidFill>
                            <a:srgbClr val="000000"/>
                          </a:solidFill>
                          <a:effectLst/>
                          <a:latin typeface="Calibri"/>
                        </a:rPr>
                        <a:t>     14.717 </a:t>
                      </a:r>
                    </a:p>
                  </a:txBody>
                  <a:tcPr marL="9525" marR="9525" marT="9525" marB="0" anchor="b">
                    <a:lnL>
                      <a:noFill/>
                    </a:lnL>
                    <a:lnR>
                      <a:noFill/>
                    </a:lnR>
                    <a:lnT>
                      <a:noFill/>
                    </a:lnT>
                    <a:lnB>
                      <a:noFill/>
                    </a:lnB>
                  </a:tcPr>
                </a:tc>
              </a:tr>
              <a:tr h="296333">
                <a:tc>
                  <a:txBody>
                    <a:bodyPr/>
                    <a:lstStyle/>
                    <a:p>
                      <a:pPr algn="l" fontAlgn="b"/>
                      <a:r>
                        <a:rPr lang="en-US" sz="1100" b="1" i="0" u="none" strike="noStrike">
                          <a:solidFill>
                            <a:srgbClr val="000000"/>
                          </a:solidFill>
                          <a:effectLst/>
                          <a:latin typeface="Calibri"/>
                        </a:rPr>
                        <a:t>Oil</a:t>
                      </a:r>
                    </a:p>
                  </a:txBody>
                  <a:tcPr marL="9525" marR="9525" marT="9525" marB="0" anchor="b">
                    <a:lnL>
                      <a:noFill/>
                    </a:lnL>
                    <a:lnR>
                      <a:noFill/>
                    </a:lnR>
                    <a:lnT>
                      <a:noFill/>
                    </a:lnT>
                    <a:lnB>
                      <a:noFill/>
                    </a:lnB>
                  </a:tcPr>
                </a:tc>
                <a:tc>
                  <a:txBody>
                    <a:bodyPr/>
                    <a:lstStyle/>
                    <a:p>
                      <a:pPr algn="ctr" fontAlgn="b"/>
                      <a:r>
                        <a:rPr lang="en-US" sz="1100" b="1" i="0" u="none" strike="noStrike">
                          <a:solidFill>
                            <a:srgbClr val="000000"/>
                          </a:solidFill>
                          <a:effectLst/>
                          <a:latin typeface="Calibri"/>
                        </a:rPr>
                        <a:t>               -   </a:t>
                      </a:r>
                    </a:p>
                  </a:txBody>
                  <a:tcPr marL="9525" marR="9525" marT="9525" marB="0" anchor="b">
                    <a:lnL>
                      <a:noFill/>
                    </a:lnL>
                    <a:lnR>
                      <a:noFill/>
                    </a:lnR>
                    <a:lnT>
                      <a:noFill/>
                    </a:lnT>
                    <a:lnB>
                      <a:noFill/>
                    </a:lnB>
                  </a:tcPr>
                </a:tc>
                <a:tc>
                  <a:txBody>
                    <a:bodyPr/>
                    <a:lstStyle/>
                    <a:p>
                      <a:pPr algn="ctr" fontAlgn="b"/>
                      <a:r>
                        <a:rPr lang="en-US" sz="1100" b="1" i="0" u="none" strike="noStrike">
                          <a:solidFill>
                            <a:srgbClr val="000000"/>
                          </a:solidFill>
                          <a:effectLst/>
                          <a:latin typeface="Calibri"/>
                        </a:rPr>
                        <a:t>               -   </a:t>
                      </a:r>
                    </a:p>
                  </a:txBody>
                  <a:tcPr marL="9525" marR="9525" marT="9525" marB="0" anchor="b">
                    <a:lnL>
                      <a:noFill/>
                    </a:lnL>
                    <a:lnR>
                      <a:noFill/>
                    </a:lnR>
                    <a:lnT>
                      <a:noFill/>
                    </a:lnT>
                    <a:lnB>
                      <a:noFill/>
                    </a:lnB>
                  </a:tcPr>
                </a:tc>
                <a:tc>
                  <a:txBody>
                    <a:bodyPr/>
                    <a:lstStyle/>
                    <a:p>
                      <a:pPr algn="ctr" fontAlgn="b"/>
                      <a:r>
                        <a:rPr lang="en-US" sz="1100" b="1" i="0" u="none" strike="noStrike" dirty="0">
                          <a:solidFill>
                            <a:srgbClr val="000000"/>
                          </a:solidFill>
                          <a:effectLst/>
                          <a:latin typeface="Calibri"/>
                        </a:rPr>
                        <a:t>               -   </a:t>
                      </a:r>
                    </a:p>
                  </a:txBody>
                  <a:tcPr marL="9525" marR="9525" marT="9525" marB="0" anchor="b">
                    <a:lnL>
                      <a:noFill/>
                    </a:lnL>
                    <a:lnR>
                      <a:noFill/>
                    </a:lnR>
                    <a:lnT>
                      <a:noFill/>
                    </a:lnT>
                    <a:lnB>
                      <a:noFill/>
                    </a:lnB>
                    <a:noFill/>
                  </a:tcPr>
                </a:tc>
                <a:tc>
                  <a:txBody>
                    <a:bodyPr/>
                    <a:lstStyle/>
                    <a:p>
                      <a:pPr algn="ctr" fontAlgn="b"/>
                      <a:r>
                        <a:rPr lang="en-US" sz="1100" b="1" i="0" u="none" strike="noStrike" dirty="0">
                          <a:solidFill>
                            <a:srgbClr val="000000"/>
                          </a:solidFill>
                          <a:effectLst/>
                          <a:latin typeface="Calibri"/>
                        </a:rPr>
                        <a:t>               -   </a:t>
                      </a:r>
                    </a:p>
                  </a:txBody>
                  <a:tcPr marL="9525" marR="9525" marT="9525" marB="0" anchor="b">
                    <a:lnL>
                      <a:noFill/>
                    </a:lnL>
                    <a:lnR>
                      <a:noFill/>
                    </a:lnR>
                    <a:lnT>
                      <a:noFill/>
                    </a:lnT>
                    <a:lnB>
                      <a:noFill/>
                    </a:lnB>
                  </a:tcPr>
                </a:tc>
              </a:tr>
              <a:tr h="296333">
                <a:tc>
                  <a:txBody>
                    <a:bodyPr/>
                    <a:lstStyle/>
                    <a:p>
                      <a:pPr algn="l" fontAlgn="b"/>
                      <a:r>
                        <a:rPr lang="en-US" sz="1100" b="1" i="0" u="none" strike="noStrike">
                          <a:solidFill>
                            <a:srgbClr val="000000"/>
                          </a:solidFill>
                          <a:effectLst/>
                          <a:latin typeface="Calibri"/>
                        </a:rPr>
                        <a:t>Natural gas</a:t>
                      </a:r>
                    </a:p>
                  </a:txBody>
                  <a:tcPr marL="9525" marR="9525" marT="9525" marB="0" anchor="b">
                    <a:lnL>
                      <a:noFill/>
                    </a:lnL>
                    <a:lnR>
                      <a:noFill/>
                    </a:lnR>
                    <a:lnT>
                      <a:noFill/>
                    </a:lnT>
                    <a:lnB>
                      <a:noFill/>
                    </a:lnB>
                  </a:tcPr>
                </a:tc>
                <a:tc>
                  <a:txBody>
                    <a:bodyPr/>
                    <a:lstStyle/>
                    <a:p>
                      <a:pPr algn="ctr" fontAlgn="b"/>
                      <a:r>
                        <a:rPr lang="en-US" sz="1100" b="1" i="0" u="none" strike="noStrike">
                          <a:solidFill>
                            <a:srgbClr val="000000"/>
                          </a:solidFill>
                          <a:effectLst/>
                          <a:latin typeface="Calibri"/>
                        </a:rPr>
                        <a:t>               -   </a:t>
                      </a:r>
                    </a:p>
                  </a:txBody>
                  <a:tcPr marL="9525" marR="9525" marT="9525" marB="0" anchor="b">
                    <a:lnL>
                      <a:noFill/>
                    </a:lnL>
                    <a:lnR>
                      <a:noFill/>
                    </a:lnR>
                    <a:lnT>
                      <a:noFill/>
                    </a:lnT>
                    <a:lnB>
                      <a:noFill/>
                    </a:lnB>
                  </a:tcPr>
                </a:tc>
                <a:tc>
                  <a:txBody>
                    <a:bodyPr/>
                    <a:lstStyle/>
                    <a:p>
                      <a:pPr algn="ctr" fontAlgn="b"/>
                      <a:r>
                        <a:rPr lang="en-US" sz="1100" b="1" i="0" u="none" strike="noStrike">
                          <a:solidFill>
                            <a:srgbClr val="000000"/>
                          </a:solidFill>
                          <a:effectLst/>
                          <a:latin typeface="Calibri"/>
                        </a:rPr>
                        <a:t>               -   </a:t>
                      </a:r>
                    </a:p>
                  </a:txBody>
                  <a:tcPr marL="9525" marR="9525" marT="9525" marB="0" anchor="b">
                    <a:lnL>
                      <a:noFill/>
                    </a:lnL>
                    <a:lnR>
                      <a:noFill/>
                    </a:lnR>
                    <a:lnT>
                      <a:noFill/>
                    </a:lnT>
                    <a:lnB>
                      <a:noFill/>
                    </a:lnB>
                  </a:tcPr>
                </a:tc>
                <a:tc>
                  <a:txBody>
                    <a:bodyPr/>
                    <a:lstStyle/>
                    <a:p>
                      <a:pPr algn="ctr" fontAlgn="b"/>
                      <a:r>
                        <a:rPr lang="en-US" sz="1100" b="1" i="0" u="none" strike="noStrike" dirty="0">
                          <a:solidFill>
                            <a:srgbClr val="000000"/>
                          </a:solidFill>
                          <a:effectLst/>
                          <a:latin typeface="Calibri"/>
                        </a:rPr>
                        <a:t>               -   </a:t>
                      </a:r>
                    </a:p>
                  </a:txBody>
                  <a:tcPr marL="9525" marR="9525" marT="9525" marB="0" anchor="b">
                    <a:lnL>
                      <a:noFill/>
                    </a:lnL>
                    <a:lnR>
                      <a:noFill/>
                    </a:lnR>
                    <a:lnT>
                      <a:noFill/>
                    </a:lnT>
                    <a:lnB>
                      <a:noFill/>
                    </a:lnB>
                    <a:noFill/>
                  </a:tcPr>
                </a:tc>
                <a:tc>
                  <a:txBody>
                    <a:bodyPr/>
                    <a:lstStyle/>
                    <a:p>
                      <a:pPr algn="ctr" fontAlgn="b"/>
                      <a:r>
                        <a:rPr lang="en-US" sz="1100" b="1" i="0" u="none" strike="noStrike" dirty="0">
                          <a:solidFill>
                            <a:srgbClr val="000000"/>
                          </a:solidFill>
                          <a:effectLst/>
                          <a:latin typeface="Calibri"/>
                        </a:rPr>
                        <a:t>               -   </a:t>
                      </a:r>
                    </a:p>
                  </a:txBody>
                  <a:tcPr marL="9525" marR="9525" marT="9525" marB="0" anchor="b">
                    <a:lnL>
                      <a:noFill/>
                    </a:lnL>
                    <a:lnR>
                      <a:noFill/>
                    </a:lnR>
                    <a:lnT>
                      <a:noFill/>
                    </a:lnT>
                    <a:lnB>
                      <a:noFill/>
                    </a:lnB>
                  </a:tcPr>
                </a:tc>
              </a:tr>
              <a:tr h="296333">
                <a:tc>
                  <a:txBody>
                    <a:bodyPr/>
                    <a:lstStyle/>
                    <a:p>
                      <a:pPr algn="l" fontAlgn="b"/>
                      <a:r>
                        <a:rPr lang="en-US" sz="1100" b="1" i="0" u="none" strike="noStrike">
                          <a:solidFill>
                            <a:srgbClr val="000000"/>
                          </a:solidFill>
                          <a:effectLst/>
                          <a:latin typeface="Calibri"/>
                        </a:rPr>
                        <a:t>Nuclear</a:t>
                      </a:r>
                    </a:p>
                  </a:txBody>
                  <a:tcPr marL="9525" marR="9525" marT="9525" marB="0" anchor="b">
                    <a:lnL>
                      <a:noFill/>
                    </a:lnL>
                    <a:lnR>
                      <a:noFill/>
                    </a:lnR>
                    <a:lnT>
                      <a:noFill/>
                    </a:lnT>
                    <a:lnB>
                      <a:noFill/>
                    </a:lnB>
                  </a:tcPr>
                </a:tc>
                <a:tc>
                  <a:txBody>
                    <a:bodyPr/>
                    <a:lstStyle/>
                    <a:p>
                      <a:pPr algn="ctr" fontAlgn="b"/>
                      <a:r>
                        <a:rPr lang="en-US" sz="1100" b="1" i="0" u="none" strike="noStrike">
                          <a:solidFill>
                            <a:srgbClr val="000000"/>
                          </a:solidFill>
                          <a:effectLst/>
                          <a:latin typeface="Calibri"/>
                        </a:rPr>
                        <a:t>               -   </a:t>
                      </a:r>
                    </a:p>
                  </a:txBody>
                  <a:tcPr marL="9525" marR="9525" marT="9525" marB="0" anchor="b">
                    <a:lnL>
                      <a:noFill/>
                    </a:lnL>
                    <a:lnR>
                      <a:noFill/>
                    </a:lnR>
                    <a:lnT>
                      <a:noFill/>
                    </a:lnT>
                    <a:lnB>
                      <a:noFill/>
                    </a:lnB>
                  </a:tcPr>
                </a:tc>
                <a:tc>
                  <a:txBody>
                    <a:bodyPr/>
                    <a:lstStyle/>
                    <a:p>
                      <a:pPr algn="ctr" fontAlgn="b"/>
                      <a:r>
                        <a:rPr lang="en-US" sz="1100" b="1" i="0" u="none" strike="noStrike">
                          <a:solidFill>
                            <a:srgbClr val="000000"/>
                          </a:solidFill>
                          <a:effectLst/>
                          <a:latin typeface="Calibri"/>
                        </a:rPr>
                        <a:t>               -   </a:t>
                      </a:r>
                    </a:p>
                  </a:txBody>
                  <a:tcPr marL="9525" marR="9525" marT="9525" marB="0" anchor="b">
                    <a:lnL>
                      <a:noFill/>
                    </a:lnL>
                    <a:lnR>
                      <a:noFill/>
                    </a:lnR>
                    <a:lnT>
                      <a:noFill/>
                    </a:lnT>
                    <a:lnB>
                      <a:noFill/>
                    </a:lnB>
                  </a:tcPr>
                </a:tc>
                <a:tc>
                  <a:txBody>
                    <a:bodyPr/>
                    <a:lstStyle/>
                    <a:p>
                      <a:pPr algn="ctr" fontAlgn="b"/>
                      <a:r>
                        <a:rPr lang="en-US" sz="1100" b="1" i="0" u="none" strike="noStrike" dirty="0">
                          <a:solidFill>
                            <a:srgbClr val="000000"/>
                          </a:solidFill>
                          <a:effectLst/>
                          <a:latin typeface="Calibri"/>
                        </a:rPr>
                        <a:t>               -   </a:t>
                      </a:r>
                    </a:p>
                  </a:txBody>
                  <a:tcPr marL="9525" marR="9525" marT="9525" marB="0" anchor="b">
                    <a:lnL>
                      <a:noFill/>
                    </a:lnL>
                    <a:lnR>
                      <a:noFill/>
                    </a:lnR>
                    <a:lnT>
                      <a:noFill/>
                    </a:lnT>
                    <a:lnB>
                      <a:noFill/>
                    </a:lnB>
                    <a:noFill/>
                  </a:tcPr>
                </a:tc>
                <a:tc>
                  <a:txBody>
                    <a:bodyPr/>
                    <a:lstStyle/>
                    <a:p>
                      <a:pPr algn="ctr" fontAlgn="b"/>
                      <a:r>
                        <a:rPr lang="en-US" sz="1100" b="1" i="0" u="none" strike="noStrike">
                          <a:solidFill>
                            <a:srgbClr val="000000"/>
                          </a:solidFill>
                          <a:effectLst/>
                          <a:latin typeface="Calibri"/>
                        </a:rPr>
                        <a:t>               -   </a:t>
                      </a:r>
                    </a:p>
                  </a:txBody>
                  <a:tcPr marL="9525" marR="9525" marT="9525" marB="0" anchor="b">
                    <a:lnL>
                      <a:noFill/>
                    </a:lnL>
                    <a:lnR>
                      <a:noFill/>
                    </a:lnR>
                    <a:lnT>
                      <a:noFill/>
                    </a:lnT>
                    <a:lnB>
                      <a:noFill/>
                    </a:lnB>
                  </a:tcPr>
                </a:tc>
              </a:tr>
              <a:tr h="296333">
                <a:tc>
                  <a:txBody>
                    <a:bodyPr/>
                    <a:lstStyle/>
                    <a:p>
                      <a:pPr algn="l" fontAlgn="b"/>
                      <a:r>
                        <a:rPr lang="en-US" sz="1100" b="1" i="0" u="none" strike="noStrike">
                          <a:solidFill>
                            <a:srgbClr val="000000"/>
                          </a:solidFill>
                          <a:effectLst/>
                          <a:latin typeface="Calibri"/>
                        </a:rPr>
                        <a:t>Hydro</a:t>
                      </a:r>
                    </a:p>
                  </a:txBody>
                  <a:tcPr marL="9525" marR="9525" marT="9525" marB="0" anchor="b">
                    <a:lnL>
                      <a:noFill/>
                    </a:lnL>
                    <a:lnR>
                      <a:noFill/>
                    </a:lnR>
                    <a:lnT>
                      <a:noFill/>
                    </a:lnT>
                    <a:lnB>
                      <a:noFill/>
                    </a:lnB>
                  </a:tcPr>
                </a:tc>
                <a:tc>
                  <a:txBody>
                    <a:bodyPr/>
                    <a:lstStyle/>
                    <a:p>
                      <a:pPr algn="ctr" fontAlgn="b"/>
                      <a:r>
                        <a:rPr lang="en-US" sz="1100" b="1" i="0" u="none" strike="noStrike">
                          <a:solidFill>
                            <a:srgbClr val="000000"/>
                          </a:solidFill>
                          <a:effectLst/>
                          <a:latin typeface="Calibri"/>
                        </a:rPr>
                        <a:t>     50.579 </a:t>
                      </a:r>
                    </a:p>
                  </a:txBody>
                  <a:tcPr marL="9525" marR="9525" marT="9525" marB="0" anchor="b">
                    <a:lnL>
                      <a:noFill/>
                    </a:lnL>
                    <a:lnR>
                      <a:noFill/>
                    </a:lnR>
                    <a:lnT>
                      <a:noFill/>
                    </a:lnT>
                    <a:lnB>
                      <a:noFill/>
                    </a:lnB>
                  </a:tcPr>
                </a:tc>
                <a:tc>
                  <a:txBody>
                    <a:bodyPr/>
                    <a:lstStyle/>
                    <a:p>
                      <a:pPr algn="ctr" fontAlgn="b"/>
                      <a:r>
                        <a:rPr lang="en-US" sz="1100" b="1" i="0" u="none" strike="noStrike">
                          <a:solidFill>
                            <a:srgbClr val="000000"/>
                          </a:solidFill>
                          <a:effectLst/>
                          <a:latin typeface="Calibri"/>
                        </a:rPr>
                        <a:t>     47.954 </a:t>
                      </a:r>
                    </a:p>
                  </a:txBody>
                  <a:tcPr marL="9525" marR="9525" marT="9525" marB="0" anchor="b">
                    <a:lnL>
                      <a:noFill/>
                    </a:lnL>
                    <a:lnR>
                      <a:noFill/>
                    </a:lnR>
                    <a:lnT>
                      <a:noFill/>
                    </a:lnT>
                    <a:lnB>
                      <a:noFill/>
                    </a:lnB>
                  </a:tcPr>
                </a:tc>
                <a:tc>
                  <a:txBody>
                    <a:bodyPr/>
                    <a:lstStyle/>
                    <a:p>
                      <a:pPr algn="ctr" fontAlgn="b"/>
                      <a:r>
                        <a:rPr lang="en-US" sz="1100" b="1" i="0" u="none" strike="noStrike" dirty="0">
                          <a:solidFill>
                            <a:srgbClr val="000000"/>
                          </a:solidFill>
                          <a:effectLst/>
                          <a:latin typeface="Calibri"/>
                        </a:rPr>
                        <a:t>     50.579 </a:t>
                      </a:r>
                    </a:p>
                  </a:txBody>
                  <a:tcPr marL="9525" marR="9525" marT="9525" marB="0" anchor="b">
                    <a:lnL>
                      <a:noFill/>
                    </a:lnL>
                    <a:lnR>
                      <a:noFill/>
                    </a:lnR>
                    <a:lnT>
                      <a:noFill/>
                    </a:lnT>
                    <a:lnB>
                      <a:noFill/>
                    </a:lnB>
                    <a:noFill/>
                  </a:tcPr>
                </a:tc>
                <a:tc>
                  <a:txBody>
                    <a:bodyPr/>
                    <a:lstStyle/>
                    <a:p>
                      <a:pPr algn="ctr" fontAlgn="b"/>
                      <a:r>
                        <a:rPr lang="en-US" sz="1100" b="1" i="0" u="none" strike="noStrike">
                          <a:solidFill>
                            <a:srgbClr val="000000"/>
                          </a:solidFill>
                          <a:effectLst/>
                          <a:latin typeface="Calibri"/>
                        </a:rPr>
                        <a:t>     47.954 </a:t>
                      </a:r>
                    </a:p>
                  </a:txBody>
                  <a:tcPr marL="9525" marR="9525" marT="9525" marB="0" anchor="b">
                    <a:lnL>
                      <a:noFill/>
                    </a:lnL>
                    <a:lnR>
                      <a:noFill/>
                    </a:lnR>
                    <a:lnT>
                      <a:noFill/>
                    </a:lnT>
                    <a:lnB>
                      <a:noFill/>
                    </a:lnB>
                  </a:tcPr>
                </a:tc>
              </a:tr>
              <a:tr h="296333">
                <a:tc>
                  <a:txBody>
                    <a:bodyPr/>
                    <a:lstStyle/>
                    <a:p>
                      <a:pPr algn="l" fontAlgn="b"/>
                      <a:r>
                        <a:rPr lang="en-US" sz="1100" b="1" i="0" u="none" strike="noStrike">
                          <a:solidFill>
                            <a:srgbClr val="000000"/>
                          </a:solidFill>
                          <a:effectLst/>
                          <a:latin typeface="Calibri"/>
                        </a:rPr>
                        <a:t>Geothermal</a:t>
                      </a:r>
                    </a:p>
                  </a:txBody>
                  <a:tcPr marL="9525" marR="9525" marT="9525" marB="0" anchor="b">
                    <a:lnL>
                      <a:noFill/>
                    </a:lnL>
                    <a:lnR>
                      <a:noFill/>
                    </a:lnR>
                    <a:lnT>
                      <a:noFill/>
                    </a:lnT>
                    <a:lnB>
                      <a:noFill/>
                    </a:lnB>
                  </a:tcPr>
                </a:tc>
                <a:tc>
                  <a:txBody>
                    <a:bodyPr/>
                    <a:lstStyle/>
                    <a:p>
                      <a:pPr algn="ctr" fontAlgn="b"/>
                      <a:r>
                        <a:rPr lang="en-US" sz="1100" b="1" i="0" u="none" strike="noStrike">
                          <a:solidFill>
                            <a:srgbClr val="000000"/>
                          </a:solidFill>
                          <a:effectLst/>
                          <a:latin typeface="Calibri"/>
                        </a:rPr>
                        <a:t>               -   </a:t>
                      </a:r>
                    </a:p>
                  </a:txBody>
                  <a:tcPr marL="9525" marR="9525" marT="9525" marB="0" anchor="b">
                    <a:lnL>
                      <a:noFill/>
                    </a:lnL>
                    <a:lnR>
                      <a:noFill/>
                    </a:lnR>
                    <a:lnT>
                      <a:noFill/>
                    </a:lnT>
                    <a:lnB>
                      <a:noFill/>
                    </a:lnB>
                  </a:tcPr>
                </a:tc>
                <a:tc>
                  <a:txBody>
                    <a:bodyPr/>
                    <a:lstStyle/>
                    <a:p>
                      <a:pPr algn="ctr" fontAlgn="b"/>
                      <a:r>
                        <a:rPr lang="en-US" sz="1100" b="1" i="0" u="none" strike="noStrike">
                          <a:solidFill>
                            <a:srgbClr val="000000"/>
                          </a:solidFill>
                          <a:effectLst/>
                          <a:latin typeface="Calibri"/>
                        </a:rPr>
                        <a:t>               -   </a:t>
                      </a:r>
                    </a:p>
                  </a:txBody>
                  <a:tcPr marL="9525" marR="9525" marT="9525" marB="0" anchor="b">
                    <a:lnL>
                      <a:noFill/>
                    </a:lnL>
                    <a:lnR>
                      <a:noFill/>
                    </a:lnR>
                    <a:lnT>
                      <a:noFill/>
                    </a:lnT>
                    <a:lnB>
                      <a:noFill/>
                    </a:lnB>
                  </a:tcPr>
                </a:tc>
                <a:tc>
                  <a:txBody>
                    <a:bodyPr/>
                    <a:lstStyle/>
                    <a:p>
                      <a:pPr algn="ctr" fontAlgn="b"/>
                      <a:r>
                        <a:rPr lang="en-US" sz="1100" b="1" i="0" u="none" strike="noStrike" dirty="0">
                          <a:solidFill>
                            <a:srgbClr val="000000"/>
                          </a:solidFill>
                          <a:effectLst/>
                          <a:latin typeface="Calibri"/>
                        </a:rPr>
                        <a:t>               -   </a:t>
                      </a:r>
                    </a:p>
                  </a:txBody>
                  <a:tcPr marL="9525" marR="9525" marT="9525" marB="0" anchor="b">
                    <a:lnL>
                      <a:noFill/>
                    </a:lnL>
                    <a:lnR>
                      <a:noFill/>
                    </a:lnR>
                    <a:lnT>
                      <a:noFill/>
                    </a:lnT>
                    <a:lnB>
                      <a:noFill/>
                    </a:lnB>
                    <a:noFill/>
                  </a:tcPr>
                </a:tc>
                <a:tc>
                  <a:txBody>
                    <a:bodyPr/>
                    <a:lstStyle/>
                    <a:p>
                      <a:pPr algn="ctr" fontAlgn="b"/>
                      <a:r>
                        <a:rPr lang="en-US" sz="1100" b="1" i="0" u="none" strike="noStrike">
                          <a:solidFill>
                            <a:srgbClr val="000000"/>
                          </a:solidFill>
                          <a:effectLst/>
                          <a:latin typeface="Calibri"/>
                        </a:rPr>
                        <a:t>               -   </a:t>
                      </a:r>
                    </a:p>
                  </a:txBody>
                  <a:tcPr marL="9525" marR="9525" marT="9525" marB="0" anchor="b">
                    <a:lnL>
                      <a:noFill/>
                    </a:lnL>
                    <a:lnR>
                      <a:noFill/>
                    </a:lnR>
                    <a:lnT>
                      <a:noFill/>
                    </a:lnT>
                    <a:lnB>
                      <a:noFill/>
                    </a:lnB>
                  </a:tcPr>
                </a:tc>
              </a:tr>
              <a:tr h="296333">
                <a:tc>
                  <a:txBody>
                    <a:bodyPr/>
                    <a:lstStyle/>
                    <a:p>
                      <a:pPr algn="l" fontAlgn="b"/>
                      <a:r>
                        <a:rPr lang="en-US" sz="1100" b="1" i="0" u="none" strike="noStrike">
                          <a:solidFill>
                            <a:srgbClr val="000000"/>
                          </a:solidFill>
                          <a:effectLst/>
                          <a:latin typeface="Calibri"/>
                        </a:rPr>
                        <a:t>Others</a:t>
                      </a:r>
                    </a:p>
                  </a:txBody>
                  <a:tcPr marL="9525" marR="9525" marT="9525" marB="0" anchor="b">
                    <a:lnL>
                      <a:noFill/>
                    </a:lnL>
                    <a:lnR>
                      <a:noFill/>
                    </a:lnR>
                    <a:lnT>
                      <a:noFill/>
                    </a:lnT>
                    <a:lnB>
                      <a:noFill/>
                    </a:lnB>
                  </a:tcPr>
                </a:tc>
                <a:tc>
                  <a:txBody>
                    <a:bodyPr/>
                    <a:lstStyle/>
                    <a:p>
                      <a:pPr algn="ctr" fontAlgn="b"/>
                      <a:r>
                        <a:rPr lang="en-US" sz="1100" b="1" i="0" u="none" strike="noStrike">
                          <a:solidFill>
                            <a:srgbClr val="000000"/>
                          </a:solidFill>
                          <a:effectLst/>
                          <a:latin typeface="Calibri"/>
                        </a:rPr>
                        <a:t>               -   </a:t>
                      </a:r>
                    </a:p>
                  </a:txBody>
                  <a:tcPr marL="9525" marR="9525" marT="9525" marB="0" anchor="b">
                    <a:lnL>
                      <a:noFill/>
                    </a:lnL>
                    <a:lnR>
                      <a:noFill/>
                    </a:lnR>
                    <a:lnT>
                      <a:noFill/>
                    </a:lnT>
                    <a:lnB>
                      <a:noFill/>
                    </a:lnB>
                  </a:tcPr>
                </a:tc>
                <a:tc>
                  <a:txBody>
                    <a:bodyPr/>
                    <a:lstStyle/>
                    <a:p>
                      <a:pPr algn="ctr" fontAlgn="b"/>
                      <a:r>
                        <a:rPr lang="en-US" sz="1100" b="1" i="0" u="none" strike="noStrike">
                          <a:solidFill>
                            <a:srgbClr val="000000"/>
                          </a:solidFill>
                          <a:effectLst/>
                          <a:latin typeface="Calibri"/>
                        </a:rPr>
                        <a:t>               -   </a:t>
                      </a:r>
                    </a:p>
                  </a:txBody>
                  <a:tcPr marL="9525" marR="9525" marT="9525" marB="0" anchor="b">
                    <a:lnL>
                      <a:noFill/>
                    </a:lnL>
                    <a:lnR>
                      <a:noFill/>
                    </a:lnR>
                    <a:lnT>
                      <a:noFill/>
                    </a:lnT>
                    <a:lnB>
                      <a:noFill/>
                    </a:lnB>
                  </a:tcPr>
                </a:tc>
                <a:tc>
                  <a:txBody>
                    <a:bodyPr/>
                    <a:lstStyle/>
                    <a:p>
                      <a:pPr algn="ctr" fontAlgn="b"/>
                      <a:r>
                        <a:rPr lang="en-US" sz="1100" b="1" i="0" u="none" strike="noStrike" dirty="0">
                          <a:solidFill>
                            <a:srgbClr val="000000"/>
                          </a:solidFill>
                          <a:effectLst/>
                          <a:latin typeface="Calibri"/>
                        </a:rPr>
                        <a:t>               -   </a:t>
                      </a:r>
                    </a:p>
                  </a:txBody>
                  <a:tcPr marL="9525" marR="9525" marT="9525" marB="0" anchor="b">
                    <a:lnL>
                      <a:noFill/>
                    </a:lnL>
                    <a:lnR>
                      <a:noFill/>
                    </a:lnR>
                    <a:lnT>
                      <a:noFill/>
                    </a:lnT>
                    <a:lnB>
                      <a:noFill/>
                    </a:lnB>
                    <a:noFill/>
                  </a:tcPr>
                </a:tc>
                <a:tc>
                  <a:txBody>
                    <a:bodyPr/>
                    <a:lstStyle/>
                    <a:p>
                      <a:pPr algn="ctr" fontAlgn="b"/>
                      <a:r>
                        <a:rPr lang="en-US" sz="1100" b="1" i="0" u="none" strike="noStrike">
                          <a:solidFill>
                            <a:srgbClr val="000000"/>
                          </a:solidFill>
                          <a:effectLst/>
                          <a:latin typeface="Calibri"/>
                        </a:rPr>
                        <a:t>               -   </a:t>
                      </a:r>
                    </a:p>
                  </a:txBody>
                  <a:tcPr marL="9525" marR="9525" marT="9525" marB="0" anchor="b">
                    <a:lnL>
                      <a:noFill/>
                    </a:lnL>
                    <a:lnR>
                      <a:noFill/>
                    </a:lnR>
                    <a:lnT>
                      <a:noFill/>
                    </a:lnT>
                    <a:lnB>
                      <a:noFill/>
                    </a:lnB>
                  </a:tcPr>
                </a:tc>
              </a:tr>
              <a:tr h="296333">
                <a:tc>
                  <a:txBody>
                    <a:bodyPr/>
                    <a:lstStyle/>
                    <a:p>
                      <a:pPr algn="l" fontAlgn="b"/>
                      <a:r>
                        <a:rPr lang="en-US" sz="1100" b="1" i="0" u="none" strike="noStrike" dirty="0">
                          <a:solidFill>
                            <a:srgbClr val="FFFFFF"/>
                          </a:solidFill>
                          <a:effectLst/>
                          <a:latin typeface="Calibri"/>
                        </a:rPr>
                        <a:t>Total</a:t>
                      </a:r>
                    </a:p>
                  </a:txBody>
                  <a:tcPr marL="9525" marR="9525" marT="9525" marB="0" anchor="b">
                    <a:lnL>
                      <a:noFill/>
                    </a:lnL>
                    <a:lnR>
                      <a:noFill/>
                    </a:lnR>
                    <a:lnT>
                      <a:noFill/>
                    </a:lnT>
                    <a:lnB>
                      <a:noFill/>
                    </a:lnB>
                    <a:solidFill>
                      <a:srgbClr val="0070C0"/>
                    </a:solidFill>
                  </a:tcPr>
                </a:tc>
                <a:tc>
                  <a:txBody>
                    <a:bodyPr/>
                    <a:lstStyle/>
                    <a:p>
                      <a:pPr algn="ctr" fontAlgn="b"/>
                      <a:r>
                        <a:rPr lang="en-US" sz="1100" b="1" i="0" u="none" strike="noStrike" dirty="0">
                          <a:solidFill>
                            <a:srgbClr val="FFFFFF"/>
                          </a:solidFill>
                          <a:effectLst/>
                          <a:latin typeface="Calibri"/>
                        </a:rPr>
                        <a:t>     65.296 </a:t>
                      </a:r>
                    </a:p>
                  </a:txBody>
                  <a:tcPr marL="9525" marR="9525" marT="9525" marB="0" anchor="b">
                    <a:lnL>
                      <a:noFill/>
                    </a:lnL>
                    <a:lnR>
                      <a:noFill/>
                    </a:lnR>
                    <a:lnT>
                      <a:noFill/>
                    </a:lnT>
                    <a:lnB>
                      <a:noFill/>
                    </a:lnB>
                    <a:solidFill>
                      <a:srgbClr val="0070C0"/>
                    </a:solidFill>
                  </a:tcPr>
                </a:tc>
                <a:tc>
                  <a:txBody>
                    <a:bodyPr/>
                    <a:lstStyle/>
                    <a:p>
                      <a:pPr algn="ctr" fontAlgn="b"/>
                      <a:r>
                        <a:rPr lang="en-US" sz="1100" b="1" i="0" u="none" strike="noStrike" dirty="0">
                          <a:solidFill>
                            <a:srgbClr val="FFFFFF"/>
                          </a:solidFill>
                          <a:effectLst/>
                          <a:latin typeface="Calibri"/>
                        </a:rPr>
                        <a:t>     62.671 </a:t>
                      </a:r>
                    </a:p>
                  </a:txBody>
                  <a:tcPr marL="9525" marR="9525" marT="9525" marB="0" anchor="b">
                    <a:lnL>
                      <a:noFill/>
                    </a:lnL>
                    <a:lnR>
                      <a:noFill/>
                    </a:lnR>
                    <a:lnT>
                      <a:noFill/>
                    </a:lnT>
                    <a:lnB>
                      <a:noFill/>
                    </a:lnB>
                    <a:solidFill>
                      <a:srgbClr val="0070C0"/>
                    </a:solidFill>
                  </a:tcPr>
                </a:tc>
                <a:tc>
                  <a:txBody>
                    <a:bodyPr/>
                    <a:lstStyle/>
                    <a:p>
                      <a:pPr algn="ctr" fontAlgn="b"/>
                      <a:r>
                        <a:rPr lang="en-US" sz="1100" b="1" i="0" u="none" strike="noStrike" dirty="0">
                          <a:solidFill>
                            <a:srgbClr val="FFFFFF"/>
                          </a:solidFill>
                          <a:effectLst/>
                          <a:latin typeface="Calibri"/>
                        </a:rPr>
                        <a:t>     65.296 </a:t>
                      </a:r>
                    </a:p>
                  </a:txBody>
                  <a:tcPr marL="9525" marR="9525" marT="9525" marB="0" anchor="b">
                    <a:lnL>
                      <a:noFill/>
                    </a:lnL>
                    <a:lnR>
                      <a:noFill/>
                    </a:lnR>
                    <a:lnT>
                      <a:noFill/>
                    </a:lnT>
                    <a:lnB>
                      <a:noFill/>
                    </a:lnB>
                    <a:solidFill>
                      <a:srgbClr val="0070C0"/>
                    </a:solidFill>
                  </a:tcPr>
                </a:tc>
                <a:tc>
                  <a:txBody>
                    <a:bodyPr/>
                    <a:lstStyle/>
                    <a:p>
                      <a:pPr algn="ctr" fontAlgn="b"/>
                      <a:r>
                        <a:rPr lang="en-US" sz="1100" b="1" i="0" u="none" strike="noStrike" dirty="0">
                          <a:solidFill>
                            <a:srgbClr val="FFFFFF"/>
                          </a:solidFill>
                          <a:effectLst/>
                          <a:latin typeface="Calibri"/>
                        </a:rPr>
                        <a:t>     62.671 </a:t>
                      </a:r>
                    </a:p>
                  </a:txBody>
                  <a:tcPr marL="9525" marR="9525" marT="9525" marB="0" anchor="b">
                    <a:lnL>
                      <a:noFill/>
                    </a:lnL>
                    <a:lnR>
                      <a:noFill/>
                    </a:lnR>
                    <a:lnT>
                      <a:noFill/>
                    </a:lnT>
                    <a:lnB>
                      <a:noFill/>
                    </a:lnB>
                    <a:solidFill>
                      <a:srgbClr val="0070C0"/>
                    </a:solidFill>
                  </a:tcPr>
                </a:tc>
              </a:tr>
            </a:tbl>
          </a:graphicData>
        </a:graphic>
      </p:graphicFrame>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1371600"/>
            <a:ext cx="4191000"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ontent Placeholder 2"/>
          <p:cNvSpPr txBox="1">
            <a:spLocks/>
          </p:cNvSpPr>
          <p:nvPr/>
        </p:nvSpPr>
        <p:spPr>
          <a:xfrm>
            <a:off x="457200" y="4267200"/>
            <a:ext cx="8337558" cy="109629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36538" indent="-236538"/>
            <a:r>
              <a:rPr lang="en-US" sz="2000" b="1" dirty="0" smtClean="0">
                <a:solidFill>
                  <a:srgbClr val="0000CC"/>
                </a:solidFill>
              </a:rPr>
              <a:t>In Laos, electricity is mainly produced from hydro and coal. However in 2013 all 15.51 </a:t>
            </a:r>
            <a:r>
              <a:rPr lang="en-US" sz="2000" b="1" dirty="0" err="1" smtClean="0">
                <a:solidFill>
                  <a:srgbClr val="0000CC"/>
                </a:solidFill>
              </a:rPr>
              <a:t>TWh</a:t>
            </a:r>
            <a:r>
              <a:rPr lang="en-US" sz="2000" b="1" dirty="0" smtClean="0">
                <a:solidFill>
                  <a:srgbClr val="0000CC"/>
                </a:solidFill>
              </a:rPr>
              <a:t> of electricity was still produced by hydro, then in 2016 the first coal fired power plant started operation. In 2040, electricity from coal is 14.717 </a:t>
            </a:r>
            <a:r>
              <a:rPr lang="en-US" sz="2000" b="1" dirty="0" err="1" smtClean="0">
                <a:solidFill>
                  <a:srgbClr val="0000CC"/>
                </a:solidFill>
              </a:rPr>
              <a:t>TWh</a:t>
            </a:r>
            <a:r>
              <a:rPr lang="en-US" sz="2000" b="1" dirty="0" smtClean="0">
                <a:solidFill>
                  <a:srgbClr val="0000CC"/>
                </a:solidFill>
              </a:rPr>
              <a:t> and from hydro is 50.579 </a:t>
            </a:r>
            <a:r>
              <a:rPr lang="en-US" sz="2000" b="1" dirty="0" err="1" smtClean="0">
                <a:solidFill>
                  <a:srgbClr val="0000CC"/>
                </a:solidFill>
              </a:rPr>
              <a:t>TWh</a:t>
            </a:r>
            <a:r>
              <a:rPr lang="en-US" sz="2000" b="1" dirty="0" smtClean="0">
                <a:solidFill>
                  <a:srgbClr val="0000CC"/>
                </a:solidFill>
              </a:rPr>
              <a:t>.</a:t>
            </a:r>
          </a:p>
          <a:p>
            <a:pPr marL="236538" indent="-236538"/>
            <a:r>
              <a:rPr lang="en-US" sz="2000" b="1" dirty="0" smtClean="0">
                <a:solidFill>
                  <a:srgbClr val="0000CC"/>
                </a:solidFill>
              </a:rPr>
              <a:t>The total electricity generation was reduced from 65.296 </a:t>
            </a:r>
            <a:r>
              <a:rPr lang="en-US" sz="2000" b="1" dirty="0" err="1" smtClean="0">
                <a:solidFill>
                  <a:srgbClr val="0000CC"/>
                </a:solidFill>
              </a:rPr>
              <a:t>TWh</a:t>
            </a:r>
            <a:r>
              <a:rPr lang="en-US" sz="2000" b="1" dirty="0" smtClean="0">
                <a:solidFill>
                  <a:srgbClr val="0000CC"/>
                </a:solidFill>
              </a:rPr>
              <a:t> in BAU to 62.671 </a:t>
            </a:r>
            <a:r>
              <a:rPr lang="en-US" sz="2000" b="1" dirty="0" err="1" smtClean="0">
                <a:solidFill>
                  <a:srgbClr val="0000CC"/>
                </a:solidFill>
              </a:rPr>
              <a:t>TWh</a:t>
            </a:r>
            <a:r>
              <a:rPr lang="en-US" sz="2000" b="1" dirty="0" smtClean="0">
                <a:solidFill>
                  <a:srgbClr val="0000CC"/>
                </a:solidFill>
              </a:rPr>
              <a:t>.</a:t>
            </a:r>
            <a:endParaRPr lang="en-US" sz="2000" b="1" dirty="0">
              <a:solidFill>
                <a:srgbClr val="0000CC"/>
              </a:solidFill>
            </a:endParaRPr>
          </a:p>
        </p:txBody>
      </p:sp>
    </p:spTree>
    <p:extLst>
      <p:ext uri="{BB962C8B-B14F-4D97-AF65-F5344CB8AC3E}">
        <p14:creationId xmlns:p14="http://schemas.microsoft.com/office/powerpoint/2010/main" val="6002296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pPr algn="l"/>
            <a:r>
              <a:rPr lang="en-US" sz="3600" b="1" dirty="0">
                <a:solidFill>
                  <a:srgbClr val="00B050"/>
                </a:solidFill>
              </a:rPr>
              <a:t>CO2 Emission, Million tons of Carbon </a:t>
            </a:r>
            <a:r>
              <a:rPr lang="en-US" sz="3600" b="1" dirty="0" smtClean="0">
                <a:solidFill>
                  <a:srgbClr val="00B050"/>
                </a:solidFill>
              </a:rPr>
              <a:t>Equivalent (</a:t>
            </a:r>
            <a:r>
              <a:rPr lang="en-US" sz="3600" b="1" dirty="0">
                <a:solidFill>
                  <a:srgbClr val="00B050"/>
                </a:solidFill>
              </a:rPr>
              <a:t>2040</a:t>
            </a:r>
            <a:r>
              <a:rPr lang="en-US" sz="3600" b="1" dirty="0" smtClean="0">
                <a:solidFill>
                  <a:srgbClr val="00B050"/>
                </a:solidFill>
              </a:rPr>
              <a:t>)</a:t>
            </a:r>
            <a:endParaRPr lang="en-US" sz="3600" b="1" dirty="0">
              <a:solidFill>
                <a:srgbClr val="00B050"/>
              </a:solidFill>
            </a:endParaRPr>
          </a:p>
        </p:txBody>
      </p:sp>
      <p:sp>
        <p:nvSpPr>
          <p:cNvPr id="8" name="Content Placeholder 2"/>
          <p:cNvSpPr txBox="1">
            <a:spLocks/>
          </p:cNvSpPr>
          <p:nvPr/>
        </p:nvSpPr>
        <p:spPr>
          <a:xfrm>
            <a:off x="584200" y="4148803"/>
            <a:ext cx="8337558" cy="109629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b="1" dirty="0" smtClean="0">
                <a:solidFill>
                  <a:srgbClr val="0000CC"/>
                </a:solidFill>
              </a:rPr>
              <a:t>Green House Gas emission was reduced from </a:t>
            </a:r>
            <a:r>
              <a:rPr lang="en-US" sz="2000" b="1" dirty="0">
                <a:solidFill>
                  <a:srgbClr val="0000CC"/>
                </a:solidFill>
              </a:rPr>
              <a:t>6.704 Mt-C </a:t>
            </a:r>
            <a:r>
              <a:rPr lang="en-US" sz="2000" b="1" dirty="0" smtClean="0">
                <a:solidFill>
                  <a:srgbClr val="0000CC"/>
                </a:solidFill>
              </a:rPr>
              <a:t>in BAU to 6.460 Mt-C in APS1 and APS3.</a:t>
            </a:r>
          </a:p>
          <a:p>
            <a:pPr marL="0" indent="0">
              <a:buNone/>
            </a:pPr>
            <a:endParaRPr lang="en-US" sz="2000" b="1" dirty="0">
              <a:solidFill>
                <a:srgbClr val="0000CC"/>
              </a:solidFill>
            </a:endParaRPr>
          </a:p>
          <a:p>
            <a:pPr marL="0" indent="0">
              <a:buNone/>
            </a:pPr>
            <a:endParaRPr lang="en-US" sz="2000" b="1" dirty="0" smtClean="0">
              <a:solidFill>
                <a:srgbClr val="0000CC"/>
              </a:solidFill>
            </a:endParaRPr>
          </a:p>
          <a:p>
            <a:pPr marL="0" indent="0">
              <a:buNone/>
            </a:pPr>
            <a:r>
              <a:rPr lang="en-US" sz="2000" b="1" dirty="0" smtClean="0">
                <a:solidFill>
                  <a:srgbClr val="0000CC"/>
                </a:solidFill>
              </a:rPr>
              <a:t>Thank you for your kind attention</a:t>
            </a:r>
          </a:p>
        </p:txBody>
      </p:sp>
      <p:graphicFrame>
        <p:nvGraphicFramePr>
          <p:cNvPr id="10" name="Content Placeholder 3"/>
          <p:cNvGraphicFramePr>
            <a:graphicFrameLocks noGrp="1"/>
          </p:cNvGraphicFramePr>
          <p:nvPr>
            <p:ph idx="1"/>
            <p:extLst>
              <p:ext uri="{D42A27DB-BD31-4B8C-83A1-F6EECF244321}">
                <p14:modId xmlns:p14="http://schemas.microsoft.com/office/powerpoint/2010/main" val="734653167"/>
              </p:ext>
            </p:extLst>
          </p:nvPr>
        </p:nvGraphicFramePr>
        <p:xfrm>
          <a:off x="723900" y="1333500"/>
          <a:ext cx="3568700" cy="1510665"/>
        </p:xfrm>
        <a:graphic>
          <a:graphicData uri="http://schemas.openxmlformats.org/drawingml/2006/table">
            <a:tbl>
              <a:tblPr/>
              <a:tblGrid>
                <a:gridCol w="1130300"/>
                <a:gridCol w="609600"/>
                <a:gridCol w="609600"/>
                <a:gridCol w="609600"/>
                <a:gridCol w="609600"/>
              </a:tblGrid>
              <a:tr h="190500">
                <a:tc>
                  <a:txBody>
                    <a:bodyPr/>
                    <a:lstStyle/>
                    <a:p>
                      <a:pPr algn="l" fontAlgn="b"/>
                      <a:r>
                        <a:rPr lang="en-US" sz="1200" b="1" i="0" u="none" strike="noStrike" dirty="0">
                          <a:solidFill>
                            <a:srgbClr val="FFFFFF"/>
                          </a:solidFill>
                          <a:effectLst/>
                          <a:latin typeface="Calibri"/>
                        </a:rPr>
                        <a:t> </a:t>
                      </a:r>
                    </a:p>
                  </a:txBody>
                  <a:tcPr marL="9525" marR="9525" marT="9525" marB="0" anchor="b">
                    <a:lnL>
                      <a:noFill/>
                    </a:lnL>
                    <a:lnR>
                      <a:noFill/>
                    </a:lnR>
                    <a:lnT>
                      <a:noFill/>
                    </a:lnT>
                    <a:lnB>
                      <a:noFill/>
                    </a:lnB>
                    <a:solidFill>
                      <a:srgbClr val="0070C0"/>
                    </a:solidFill>
                  </a:tcPr>
                </a:tc>
                <a:tc>
                  <a:txBody>
                    <a:bodyPr/>
                    <a:lstStyle/>
                    <a:p>
                      <a:pPr algn="l" fontAlgn="b"/>
                      <a:r>
                        <a:rPr lang="en-US" sz="1200" b="1" i="0" u="none" strike="noStrike">
                          <a:solidFill>
                            <a:srgbClr val="FFFFFF"/>
                          </a:solidFill>
                          <a:effectLst/>
                          <a:latin typeface="Calibri"/>
                        </a:rPr>
                        <a:t>BAU</a:t>
                      </a:r>
                    </a:p>
                  </a:txBody>
                  <a:tcPr marL="9525" marR="9525" marT="9525" marB="0" anchor="b">
                    <a:lnL>
                      <a:noFill/>
                    </a:lnL>
                    <a:lnR>
                      <a:noFill/>
                    </a:lnR>
                    <a:lnT>
                      <a:noFill/>
                    </a:lnT>
                    <a:lnB>
                      <a:noFill/>
                    </a:lnB>
                    <a:solidFill>
                      <a:srgbClr val="0070C0"/>
                    </a:solidFill>
                  </a:tcPr>
                </a:tc>
                <a:tc>
                  <a:txBody>
                    <a:bodyPr/>
                    <a:lstStyle/>
                    <a:p>
                      <a:pPr algn="l" fontAlgn="b"/>
                      <a:r>
                        <a:rPr lang="en-US" sz="1200" b="1" i="0" u="none" strike="noStrike">
                          <a:solidFill>
                            <a:srgbClr val="FFFFFF"/>
                          </a:solidFill>
                          <a:effectLst/>
                          <a:latin typeface="Calibri"/>
                        </a:rPr>
                        <a:t>APS1</a:t>
                      </a:r>
                    </a:p>
                  </a:txBody>
                  <a:tcPr marL="9525" marR="9525" marT="9525" marB="0" anchor="b">
                    <a:lnL>
                      <a:noFill/>
                    </a:lnL>
                    <a:lnR>
                      <a:noFill/>
                    </a:lnR>
                    <a:lnT>
                      <a:noFill/>
                    </a:lnT>
                    <a:lnB>
                      <a:noFill/>
                    </a:lnB>
                    <a:solidFill>
                      <a:srgbClr val="0070C0"/>
                    </a:solidFill>
                  </a:tcPr>
                </a:tc>
                <a:tc>
                  <a:txBody>
                    <a:bodyPr/>
                    <a:lstStyle/>
                    <a:p>
                      <a:pPr algn="l" fontAlgn="b"/>
                      <a:r>
                        <a:rPr lang="en-US" sz="1200" b="1" i="0" u="none" strike="noStrike" dirty="0">
                          <a:solidFill>
                            <a:srgbClr val="FFFFFF"/>
                          </a:solidFill>
                          <a:effectLst/>
                          <a:latin typeface="Calibri"/>
                        </a:rPr>
                        <a:t>APS3</a:t>
                      </a:r>
                    </a:p>
                  </a:txBody>
                  <a:tcPr marL="9525" marR="9525" marT="9525" marB="0" anchor="b">
                    <a:lnL>
                      <a:noFill/>
                    </a:lnL>
                    <a:lnR>
                      <a:noFill/>
                    </a:lnR>
                    <a:lnT>
                      <a:noFill/>
                    </a:lnT>
                    <a:lnB>
                      <a:noFill/>
                    </a:lnB>
                    <a:solidFill>
                      <a:srgbClr val="0070C0"/>
                    </a:solidFill>
                  </a:tcPr>
                </a:tc>
                <a:tc>
                  <a:txBody>
                    <a:bodyPr/>
                    <a:lstStyle/>
                    <a:p>
                      <a:pPr algn="l" fontAlgn="b"/>
                      <a:r>
                        <a:rPr lang="en-US" sz="1200" b="1" i="0" u="none" strike="noStrike" dirty="0">
                          <a:solidFill>
                            <a:srgbClr val="FFFFFF"/>
                          </a:solidFill>
                          <a:effectLst/>
                          <a:latin typeface="Calibri"/>
                        </a:rPr>
                        <a:t>APS5</a:t>
                      </a:r>
                    </a:p>
                  </a:txBody>
                  <a:tcPr marL="9525" marR="9525" marT="9525" marB="0" anchor="b">
                    <a:lnL>
                      <a:noFill/>
                    </a:lnL>
                    <a:lnR>
                      <a:noFill/>
                    </a:lnR>
                    <a:lnT>
                      <a:noFill/>
                    </a:lnT>
                    <a:lnB>
                      <a:noFill/>
                    </a:lnB>
                    <a:solidFill>
                      <a:srgbClr val="0070C0"/>
                    </a:solidFill>
                  </a:tcPr>
                </a:tc>
              </a:tr>
              <a:tr h="190500">
                <a:tc>
                  <a:txBody>
                    <a:bodyPr/>
                    <a:lstStyle/>
                    <a:p>
                      <a:pPr algn="l" fontAlgn="b"/>
                      <a:r>
                        <a:rPr lang="en-US" sz="1200" b="1" i="0" u="none" strike="noStrike">
                          <a:solidFill>
                            <a:srgbClr val="000000"/>
                          </a:solidFill>
                          <a:effectLst/>
                          <a:latin typeface="Calibri"/>
                        </a:rPr>
                        <a:t> Coal </a:t>
                      </a:r>
                    </a:p>
                  </a:txBody>
                  <a:tcPr marL="9525" marR="9525" marT="9525" marB="0" anchor="b">
                    <a:lnL>
                      <a:noFill/>
                    </a:lnL>
                    <a:lnR>
                      <a:noFill/>
                    </a:lnR>
                    <a:lnT>
                      <a:noFill/>
                    </a:lnT>
                    <a:lnB>
                      <a:noFill/>
                    </a:lnB>
                  </a:tcPr>
                </a:tc>
                <a:tc>
                  <a:txBody>
                    <a:bodyPr/>
                    <a:lstStyle/>
                    <a:p>
                      <a:pPr algn="l" fontAlgn="b"/>
                      <a:r>
                        <a:rPr lang="en-US" sz="1200" b="1" i="0" u="none" strike="noStrike">
                          <a:solidFill>
                            <a:srgbClr val="000000"/>
                          </a:solidFill>
                          <a:effectLst/>
                          <a:latin typeface="Calibri"/>
                        </a:rPr>
                        <a:t>        4.222 </a:t>
                      </a:r>
                    </a:p>
                  </a:txBody>
                  <a:tcPr marL="9525" marR="9525" marT="9525" marB="0" anchor="b">
                    <a:lnL>
                      <a:noFill/>
                    </a:lnL>
                    <a:lnR>
                      <a:noFill/>
                    </a:lnR>
                    <a:lnT>
                      <a:noFill/>
                    </a:lnT>
                    <a:lnB>
                      <a:noFill/>
                    </a:lnB>
                  </a:tcPr>
                </a:tc>
                <a:tc>
                  <a:txBody>
                    <a:bodyPr/>
                    <a:lstStyle/>
                    <a:p>
                      <a:pPr algn="l" fontAlgn="b"/>
                      <a:r>
                        <a:rPr lang="en-US" sz="1200" b="1" i="0" u="none" strike="noStrike">
                          <a:solidFill>
                            <a:srgbClr val="000000"/>
                          </a:solidFill>
                          <a:effectLst/>
                          <a:latin typeface="Calibri"/>
                        </a:rPr>
                        <a:t>        4.217 </a:t>
                      </a:r>
                    </a:p>
                  </a:txBody>
                  <a:tcPr marL="9525" marR="9525" marT="9525" marB="0" anchor="b">
                    <a:lnL>
                      <a:noFill/>
                    </a:lnL>
                    <a:lnR>
                      <a:noFill/>
                    </a:lnR>
                    <a:lnT>
                      <a:noFill/>
                    </a:lnT>
                    <a:lnB>
                      <a:noFill/>
                    </a:lnB>
                  </a:tcPr>
                </a:tc>
                <a:tc>
                  <a:txBody>
                    <a:bodyPr/>
                    <a:lstStyle/>
                    <a:p>
                      <a:pPr algn="l" fontAlgn="b"/>
                      <a:r>
                        <a:rPr lang="en-US" sz="1200" b="1" i="0" u="none" strike="noStrike">
                          <a:solidFill>
                            <a:srgbClr val="000000"/>
                          </a:solidFill>
                          <a:effectLst/>
                          <a:latin typeface="Calibri"/>
                        </a:rPr>
                        <a:t>        4.222 </a:t>
                      </a:r>
                    </a:p>
                  </a:txBody>
                  <a:tcPr marL="9525" marR="9525" marT="9525" marB="0" anchor="b">
                    <a:lnL>
                      <a:noFill/>
                    </a:lnL>
                    <a:lnR>
                      <a:noFill/>
                    </a:lnR>
                    <a:lnT>
                      <a:noFill/>
                    </a:lnT>
                    <a:lnB>
                      <a:noFill/>
                    </a:lnB>
                  </a:tcPr>
                </a:tc>
                <a:tc>
                  <a:txBody>
                    <a:bodyPr/>
                    <a:lstStyle/>
                    <a:p>
                      <a:pPr algn="l" fontAlgn="b"/>
                      <a:r>
                        <a:rPr lang="en-US" sz="1200" b="1" i="0" u="none" strike="noStrike">
                          <a:solidFill>
                            <a:srgbClr val="000000"/>
                          </a:solidFill>
                          <a:effectLst/>
                          <a:latin typeface="Calibri"/>
                        </a:rPr>
                        <a:t>        4.217 </a:t>
                      </a:r>
                    </a:p>
                  </a:txBody>
                  <a:tcPr marL="9525" marR="9525" marT="9525" marB="0" anchor="b">
                    <a:lnL>
                      <a:noFill/>
                    </a:lnL>
                    <a:lnR>
                      <a:noFill/>
                    </a:lnR>
                    <a:lnT>
                      <a:noFill/>
                    </a:lnT>
                    <a:lnB>
                      <a:noFill/>
                    </a:lnB>
                  </a:tcPr>
                </a:tc>
              </a:tr>
              <a:tr h="190500">
                <a:tc>
                  <a:txBody>
                    <a:bodyPr/>
                    <a:lstStyle/>
                    <a:p>
                      <a:pPr algn="l" fontAlgn="b"/>
                      <a:r>
                        <a:rPr lang="en-US" sz="1200" b="1" i="0" u="none" strike="noStrike">
                          <a:solidFill>
                            <a:srgbClr val="000000"/>
                          </a:solidFill>
                          <a:effectLst/>
                          <a:latin typeface="Calibri"/>
                        </a:rPr>
                        <a:t> Oil </a:t>
                      </a:r>
                    </a:p>
                  </a:txBody>
                  <a:tcPr marL="9525" marR="9525" marT="9525" marB="0" anchor="b">
                    <a:lnL>
                      <a:noFill/>
                    </a:lnL>
                    <a:lnR>
                      <a:noFill/>
                    </a:lnR>
                    <a:lnT>
                      <a:noFill/>
                    </a:lnT>
                    <a:lnB>
                      <a:noFill/>
                    </a:lnB>
                  </a:tcPr>
                </a:tc>
                <a:tc>
                  <a:txBody>
                    <a:bodyPr/>
                    <a:lstStyle/>
                    <a:p>
                      <a:pPr algn="l" fontAlgn="b"/>
                      <a:r>
                        <a:rPr lang="en-US" sz="1200" b="1" i="0" u="none" strike="noStrike">
                          <a:solidFill>
                            <a:srgbClr val="000000"/>
                          </a:solidFill>
                          <a:effectLst/>
                          <a:latin typeface="Calibri"/>
                        </a:rPr>
                        <a:t>        2.482 </a:t>
                      </a:r>
                    </a:p>
                  </a:txBody>
                  <a:tcPr marL="9525" marR="9525" marT="9525" marB="0" anchor="b">
                    <a:lnL>
                      <a:noFill/>
                    </a:lnL>
                    <a:lnR>
                      <a:noFill/>
                    </a:lnR>
                    <a:lnT>
                      <a:noFill/>
                    </a:lnT>
                    <a:lnB>
                      <a:noFill/>
                    </a:lnB>
                  </a:tcPr>
                </a:tc>
                <a:tc>
                  <a:txBody>
                    <a:bodyPr/>
                    <a:lstStyle/>
                    <a:p>
                      <a:pPr algn="l" fontAlgn="b"/>
                      <a:r>
                        <a:rPr lang="en-US" sz="1200" b="1" i="0" u="none" strike="noStrike">
                          <a:solidFill>
                            <a:srgbClr val="000000"/>
                          </a:solidFill>
                          <a:effectLst/>
                          <a:latin typeface="Calibri"/>
                        </a:rPr>
                        <a:t>        2.243 </a:t>
                      </a:r>
                    </a:p>
                  </a:txBody>
                  <a:tcPr marL="9525" marR="9525" marT="9525" marB="0" anchor="b">
                    <a:lnL>
                      <a:noFill/>
                    </a:lnL>
                    <a:lnR>
                      <a:noFill/>
                    </a:lnR>
                    <a:lnT>
                      <a:noFill/>
                    </a:lnT>
                    <a:lnB>
                      <a:noFill/>
                    </a:lnB>
                  </a:tcPr>
                </a:tc>
                <a:tc>
                  <a:txBody>
                    <a:bodyPr/>
                    <a:lstStyle/>
                    <a:p>
                      <a:pPr algn="l" fontAlgn="b"/>
                      <a:r>
                        <a:rPr lang="en-US" sz="1200" b="1" i="0" u="none" strike="noStrike">
                          <a:solidFill>
                            <a:srgbClr val="000000"/>
                          </a:solidFill>
                          <a:effectLst/>
                          <a:latin typeface="Calibri"/>
                        </a:rPr>
                        <a:t>        2.482 </a:t>
                      </a:r>
                    </a:p>
                  </a:txBody>
                  <a:tcPr marL="9525" marR="9525" marT="9525" marB="0" anchor="b">
                    <a:lnL>
                      <a:noFill/>
                    </a:lnL>
                    <a:lnR>
                      <a:noFill/>
                    </a:lnR>
                    <a:lnT>
                      <a:noFill/>
                    </a:lnT>
                    <a:lnB>
                      <a:noFill/>
                    </a:lnB>
                  </a:tcPr>
                </a:tc>
                <a:tc>
                  <a:txBody>
                    <a:bodyPr/>
                    <a:lstStyle/>
                    <a:p>
                      <a:pPr algn="l" fontAlgn="b"/>
                      <a:r>
                        <a:rPr lang="en-US" sz="1200" b="1" i="0" u="none" strike="noStrike">
                          <a:solidFill>
                            <a:srgbClr val="000000"/>
                          </a:solidFill>
                          <a:effectLst/>
                          <a:latin typeface="Calibri"/>
                        </a:rPr>
                        <a:t>        2.243 </a:t>
                      </a:r>
                    </a:p>
                  </a:txBody>
                  <a:tcPr marL="9525" marR="9525" marT="9525" marB="0" anchor="b">
                    <a:lnL>
                      <a:noFill/>
                    </a:lnL>
                    <a:lnR>
                      <a:noFill/>
                    </a:lnR>
                    <a:lnT>
                      <a:noFill/>
                    </a:lnT>
                    <a:lnB>
                      <a:noFill/>
                    </a:lnB>
                  </a:tcPr>
                </a:tc>
              </a:tr>
              <a:tr h="190500">
                <a:tc>
                  <a:txBody>
                    <a:bodyPr/>
                    <a:lstStyle/>
                    <a:p>
                      <a:pPr algn="l" fontAlgn="b"/>
                      <a:r>
                        <a:rPr lang="en-US" sz="1200" b="1" i="0" u="none" strike="noStrike">
                          <a:solidFill>
                            <a:srgbClr val="000000"/>
                          </a:solidFill>
                          <a:effectLst/>
                          <a:latin typeface="Calibri"/>
                        </a:rPr>
                        <a:t> Natural Gas </a:t>
                      </a:r>
                    </a:p>
                  </a:txBody>
                  <a:tcPr marL="9525" marR="9525" marT="9525" marB="0" anchor="b">
                    <a:lnL>
                      <a:noFill/>
                    </a:lnL>
                    <a:lnR>
                      <a:noFill/>
                    </a:lnR>
                    <a:lnT>
                      <a:noFill/>
                    </a:lnT>
                    <a:lnB>
                      <a:noFill/>
                    </a:lnB>
                  </a:tcPr>
                </a:tc>
                <a:tc>
                  <a:txBody>
                    <a:bodyPr/>
                    <a:lstStyle/>
                    <a:p>
                      <a:pPr algn="l" fontAlgn="b"/>
                      <a:r>
                        <a:rPr lang="en-US" sz="1200" b="1" i="0" u="none" strike="noStrike">
                          <a:solidFill>
                            <a:srgbClr val="000000"/>
                          </a:solidFill>
                          <a:effectLst/>
                          <a:latin typeface="Calibri"/>
                        </a:rPr>
                        <a:t>               -   </a:t>
                      </a:r>
                    </a:p>
                  </a:txBody>
                  <a:tcPr marL="9525" marR="9525" marT="9525" marB="0" anchor="b">
                    <a:lnL>
                      <a:noFill/>
                    </a:lnL>
                    <a:lnR>
                      <a:noFill/>
                    </a:lnR>
                    <a:lnT>
                      <a:noFill/>
                    </a:lnT>
                    <a:lnB>
                      <a:noFill/>
                    </a:lnB>
                  </a:tcPr>
                </a:tc>
                <a:tc>
                  <a:txBody>
                    <a:bodyPr/>
                    <a:lstStyle/>
                    <a:p>
                      <a:pPr algn="l" fontAlgn="b"/>
                      <a:r>
                        <a:rPr lang="en-US" sz="1200" b="1" i="0" u="none" strike="noStrike">
                          <a:solidFill>
                            <a:srgbClr val="000000"/>
                          </a:solidFill>
                          <a:effectLst/>
                          <a:latin typeface="Calibri"/>
                        </a:rPr>
                        <a:t>               -   </a:t>
                      </a:r>
                    </a:p>
                  </a:txBody>
                  <a:tcPr marL="9525" marR="9525" marT="9525" marB="0" anchor="b">
                    <a:lnL>
                      <a:noFill/>
                    </a:lnL>
                    <a:lnR>
                      <a:noFill/>
                    </a:lnR>
                    <a:lnT>
                      <a:noFill/>
                    </a:lnT>
                    <a:lnB>
                      <a:noFill/>
                    </a:lnB>
                  </a:tcPr>
                </a:tc>
                <a:tc>
                  <a:txBody>
                    <a:bodyPr/>
                    <a:lstStyle/>
                    <a:p>
                      <a:pPr algn="l" fontAlgn="b"/>
                      <a:r>
                        <a:rPr lang="en-US" sz="1200" b="1" i="0" u="none" strike="noStrike">
                          <a:solidFill>
                            <a:srgbClr val="000000"/>
                          </a:solidFill>
                          <a:effectLst/>
                          <a:latin typeface="Calibri"/>
                        </a:rPr>
                        <a:t>               -   </a:t>
                      </a:r>
                    </a:p>
                  </a:txBody>
                  <a:tcPr marL="9525" marR="9525" marT="9525" marB="0" anchor="b">
                    <a:lnL>
                      <a:noFill/>
                    </a:lnL>
                    <a:lnR>
                      <a:noFill/>
                    </a:lnR>
                    <a:lnT>
                      <a:noFill/>
                    </a:lnT>
                    <a:lnB>
                      <a:noFill/>
                    </a:lnB>
                  </a:tcPr>
                </a:tc>
                <a:tc>
                  <a:txBody>
                    <a:bodyPr/>
                    <a:lstStyle/>
                    <a:p>
                      <a:pPr algn="l" fontAlgn="b"/>
                      <a:r>
                        <a:rPr lang="en-US" sz="1200" b="1" i="0" u="none" strike="noStrike">
                          <a:solidFill>
                            <a:srgbClr val="000000"/>
                          </a:solidFill>
                          <a:effectLst/>
                          <a:latin typeface="Calibri"/>
                        </a:rPr>
                        <a:t>               -   </a:t>
                      </a:r>
                    </a:p>
                  </a:txBody>
                  <a:tcPr marL="9525" marR="9525" marT="9525" marB="0" anchor="b">
                    <a:lnL>
                      <a:noFill/>
                    </a:lnL>
                    <a:lnR>
                      <a:noFill/>
                    </a:lnR>
                    <a:lnT>
                      <a:noFill/>
                    </a:lnT>
                    <a:lnB>
                      <a:noFill/>
                    </a:lnB>
                  </a:tcPr>
                </a:tc>
              </a:tr>
              <a:tr h="190500">
                <a:tc>
                  <a:txBody>
                    <a:bodyPr/>
                    <a:lstStyle/>
                    <a:p>
                      <a:pPr algn="l" fontAlgn="b"/>
                      <a:r>
                        <a:rPr lang="en-US" sz="1200" b="1" i="0" u="none" strike="noStrike" dirty="0">
                          <a:solidFill>
                            <a:srgbClr val="FFFFFF"/>
                          </a:solidFill>
                          <a:effectLst/>
                          <a:latin typeface="Calibri"/>
                        </a:rPr>
                        <a:t> Total </a:t>
                      </a:r>
                    </a:p>
                  </a:txBody>
                  <a:tcPr marL="9525" marR="9525" marT="9525" marB="0" anchor="b">
                    <a:lnL>
                      <a:noFill/>
                    </a:lnL>
                    <a:lnR>
                      <a:noFill/>
                    </a:lnR>
                    <a:lnT>
                      <a:noFill/>
                    </a:lnT>
                    <a:lnB>
                      <a:noFill/>
                    </a:lnB>
                    <a:solidFill>
                      <a:srgbClr val="0070C0"/>
                    </a:solidFill>
                  </a:tcPr>
                </a:tc>
                <a:tc>
                  <a:txBody>
                    <a:bodyPr/>
                    <a:lstStyle/>
                    <a:p>
                      <a:pPr algn="l" fontAlgn="b"/>
                      <a:r>
                        <a:rPr lang="en-US" sz="1200" b="1" i="0" u="none" strike="noStrike" dirty="0">
                          <a:solidFill>
                            <a:srgbClr val="FFFFFF"/>
                          </a:solidFill>
                          <a:effectLst/>
                          <a:latin typeface="Calibri"/>
                        </a:rPr>
                        <a:t>        6.704 </a:t>
                      </a:r>
                    </a:p>
                  </a:txBody>
                  <a:tcPr marL="9525" marR="9525" marT="9525" marB="0" anchor="b">
                    <a:lnL>
                      <a:noFill/>
                    </a:lnL>
                    <a:lnR>
                      <a:noFill/>
                    </a:lnR>
                    <a:lnT>
                      <a:noFill/>
                    </a:lnT>
                    <a:lnB>
                      <a:noFill/>
                    </a:lnB>
                    <a:solidFill>
                      <a:srgbClr val="0070C0"/>
                    </a:solidFill>
                  </a:tcPr>
                </a:tc>
                <a:tc>
                  <a:txBody>
                    <a:bodyPr/>
                    <a:lstStyle/>
                    <a:p>
                      <a:pPr algn="l" fontAlgn="b"/>
                      <a:r>
                        <a:rPr lang="en-US" sz="1200" b="1" i="0" u="none" strike="noStrike" dirty="0">
                          <a:solidFill>
                            <a:srgbClr val="FFFFFF"/>
                          </a:solidFill>
                          <a:effectLst/>
                          <a:latin typeface="Calibri"/>
                        </a:rPr>
                        <a:t>        6.460 </a:t>
                      </a:r>
                    </a:p>
                  </a:txBody>
                  <a:tcPr marL="9525" marR="9525" marT="9525" marB="0" anchor="b">
                    <a:lnL>
                      <a:noFill/>
                    </a:lnL>
                    <a:lnR>
                      <a:noFill/>
                    </a:lnR>
                    <a:lnT>
                      <a:noFill/>
                    </a:lnT>
                    <a:lnB>
                      <a:noFill/>
                    </a:lnB>
                    <a:solidFill>
                      <a:srgbClr val="0070C0"/>
                    </a:solidFill>
                  </a:tcPr>
                </a:tc>
                <a:tc>
                  <a:txBody>
                    <a:bodyPr/>
                    <a:lstStyle/>
                    <a:p>
                      <a:pPr algn="l" fontAlgn="b"/>
                      <a:r>
                        <a:rPr lang="en-US" sz="1200" b="1" i="0" u="none" strike="noStrike" dirty="0">
                          <a:solidFill>
                            <a:srgbClr val="FFFFFF"/>
                          </a:solidFill>
                          <a:effectLst/>
                          <a:latin typeface="Calibri"/>
                        </a:rPr>
                        <a:t>        6.704 </a:t>
                      </a:r>
                    </a:p>
                  </a:txBody>
                  <a:tcPr marL="9525" marR="9525" marT="9525" marB="0" anchor="b">
                    <a:lnL>
                      <a:noFill/>
                    </a:lnL>
                    <a:lnR>
                      <a:noFill/>
                    </a:lnR>
                    <a:lnT>
                      <a:noFill/>
                    </a:lnT>
                    <a:lnB>
                      <a:noFill/>
                    </a:lnB>
                    <a:solidFill>
                      <a:srgbClr val="0070C0"/>
                    </a:solidFill>
                  </a:tcPr>
                </a:tc>
                <a:tc>
                  <a:txBody>
                    <a:bodyPr/>
                    <a:lstStyle/>
                    <a:p>
                      <a:pPr algn="l" fontAlgn="b"/>
                      <a:r>
                        <a:rPr lang="en-US" sz="1200" b="1" i="0" u="none" strike="noStrike" dirty="0">
                          <a:solidFill>
                            <a:srgbClr val="FFFFFF"/>
                          </a:solidFill>
                          <a:effectLst/>
                          <a:latin typeface="Calibri"/>
                        </a:rPr>
                        <a:t>        6.460 </a:t>
                      </a:r>
                    </a:p>
                  </a:txBody>
                  <a:tcPr marL="9525" marR="9525" marT="9525" marB="0" anchor="b">
                    <a:lnL>
                      <a:noFill/>
                    </a:lnL>
                    <a:lnR>
                      <a:noFill/>
                    </a:lnR>
                    <a:lnT>
                      <a:noFill/>
                    </a:lnT>
                    <a:lnB>
                      <a:noFill/>
                    </a:lnB>
                    <a:solidFill>
                      <a:srgbClr val="0070C0"/>
                    </a:solidFill>
                  </a:tcPr>
                </a:tc>
              </a:tr>
            </a:tbl>
          </a:graphicData>
        </a:graphic>
      </p:graphicFrame>
      <p:pic>
        <p:nvPicPr>
          <p:cNvPr id="819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1295400"/>
            <a:ext cx="4343400"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735581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1150</Words>
  <Application>Microsoft Office PowerPoint</Application>
  <PresentationFormat>On-screen Show (4:3)</PresentationFormat>
  <Paragraphs>349</Paragraphs>
  <Slides>10</Slides>
  <Notes>2</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Energy Outlook of Laos</vt:lpstr>
      <vt:lpstr>Energy Demand Final Units BAU Scenario</vt:lpstr>
      <vt:lpstr>Energy Demand Final Units BAU Scenario</vt:lpstr>
      <vt:lpstr>PowerPoint Presentation</vt:lpstr>
      <vt:lpstr>APS</vt:lpstr>
      <vt:lpstr>Primary energy supply, MTOE (2040)</vt:lpstr>
      <vt:lpstr>Final energy demand, MTOE (2040) By fuel</vt:lpstr>
      <vt:lpstr>Final energy demand, MTOE (2040) By sectors</vt:lpstr>
      <vt:lpstr>Power Generation, TWh (2040)</vt:lpstr>
      <vt:lpstr>CO2 Emission, Million tons of Carbon Equivalent (2040)</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Energy Outlook of Laos</dc:title>
  <dc:creator>Digital</dc:creator>
  <cp:lastModifiedBy>Digital</cp:lastModifiedBy>
  <cp:revision>2</cp:revision>
  <dcterms:created xsi:type="dcterms:W3CDTF">2017-10-18T16:17:05Z</dcterms:created>
  <dcterms:modified xsi:type="dcterms:W3CDTF">2017-10-18T16:28:48Z</dcterms:modified>
</cp:coreProperties>
</file>