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9" r:id="rId2"/>
    <p:sldId id="257" r:id="rId3"/>
    <p:sldId id="310" r:id="rId4"/>
    <p:sldId id="332" r:id="rId5"/>
    <p:sldId id="333" r:id="rId6"/>
    <p:sldId id="335" r:id="rId7"/>
    <p:sldId id="336" r:id="rId8"/>
    <p:sldId id="340" r:id="rId9"/>
    <p:sldId id="338" r:id="rId10"/>
    <p:sldId id="341" r:id="rId11"/>
    <p:sldId id="342" r:id="rId12"/>
    <p:sldId id="343" r:id="rId13"/>
    <p:sldId id="344" r:id="rId14"/>
    <p:sldId id="339" r:id="rId15"/>
    <p:sldId id="337" r:id="rId16"/>
    <p:sldId id="345" r:id="rId17"/>
    <p:sldId id="346" r:id="rId18"/>
    <p:sldId id="347" r:id="rId19"/>
    <p:sldId id="348" r:id="rId20"/>
    <p:sldId id="349" r:id="rId21"/>
    <p:sldId id="350" r:id="rId22"/>
    <p:sldId id="351" r:id="rId23"/>
    <p:sldId id="275" r:id="rId24"/>
  </p:sldIdLst>
  <p:sldSz cx="9144000" cy="6858000" type="screen4x3"/>
  <p:notesSz cx="6858000" cy="9144000"/>
  <p:defaultText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3" autoAdjust="0"/>
    <p:restoredTop sz="94704" autoAdjust="0"/>
  </p:normalViewPr>
  <p:slideViewPr>
    <p:cSldViewPr snapToGrid="0" snapToObjects="1">
      <p:cViewPr varScale="1">
        <p:scale>
          <a:sx n="26" d="100"/>
          <a:sy n="26" d="100"/>
        </p:scale>
        <p:origin x="-185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yjolu\Documents\IKI%203\Training%20material\Load%20curves%20for%20Homer.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yjolu\Documents\IKI%203\Training%20material\Load%20curves%20for%20Homer.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yjolu\Documents\IKI%203\Training%20material\Village%20Electrifying%20case%20calculations.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yjolu\Documents\IKI%203\Training%20material\Village%20Electrifying%20case%20calculation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yjolu\Documents\IKI%203\Training%20material\Village%20Electrifying%20case%20calculations.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Load curve for group of villages</a:t>
            </a:r>
          </a:p>
        </c:rich>
      </c:tx>
      <c:layout/>
      <c:overlay val="0"/>
    </c:title>
    <c:autoTitleDeleted val="0"/>
    <c:plotArea>
      <c:layout>
        <c:manualLayout>
          <c:layoutTarget val="inner"/>
          <c:xMode val="edge"/>
          <c:yMode val="edge"/>
          <c:x val="0.105516185476815"/>
          <c:y val="0.167141294838145"/>
          <c:w val="0.85003937007874"/>
          <c:h val="0.665328083989501"/>
        </c:manualLayout>
      </c:layout>
      <c:lineChart>
        <c:grouping val="standard"/>
        <c:varyColors val="0"/>
        <c:ser>
          <c:idx val="0"/>
          <c:order val="0"/>
          <c:marker>
            <c:symbol val="none"/>
          </c:marker>
          <c:cat>
            <c:strRef>
              <c:f>Sheet1!$O$6:$O$29</c:f>
              <c:strCache>
                <c:ptCount val="24"/>
                <c:pt idx="0">
                  <c:v>0-1</c:v>
                </c:pt>
                <c:pt idx="1">
                  <c:v>1-2</c:v>
                </c:pt>
                <c:pt idx="2">
                  <c:v>2-3</c:v>
                </c:pt>
                <c:pt idx="3">
                  <c:v>3-4</c:v>
                </c:pt>
                <c:pt idx="4">
                  <c:v>4-5</c:v>
                </c:pt>
                <c:pt idx="5">
                  <c:v>5-6</c:v>
                </c:pt>
                <c:pt idx="6">
                  <c:v>6-7</c:v>
                </c:pt>
                <c:pt idx="7">
                  <c:v>7-8</c:v>
                </c:pt>
                <c:pt idx="8">
                  <c:v>8-9</c:v>
                </c:pt>
                <c:pt idx="9">
                  <c:v>9-10</c:v>
                </c:pt>
                <c:pt idx="10">
                  <c:v>10-11</c:v>
                </c:pt>
                <c:pt idx="11">
                  <c:v>11-12</c:v>
                </c:pt>
                <c:pt idx="12">
                  <c:v>12-13</c:v>
                </c:pt>
                <c:pt idx="13">
                  <c:v>13-14</c:v>
                </c:pt>
                <c:pt idx="14">
                  <c:v>14-15</c:v>
                </c:pt>
                <c:pt idx="15">
                  <c:v>15-16</c:v>
                </c:pt>
                <c:pt idx="16">
                  <c:v>16-17</c:v>
                </c:pt>
                <c:pt idx="17">
                  <c:v>17-18</c:v>
                </c:pt>
                <c:pt idx="18">
                  <c:v>18-19</c:v>
                </c:pt>
                <c:pt idx="19">
                  <c:v>19-20</c:v>
                </c:pt>
                <c:pt idx="20">
                  <c:v>20-21</c:v>
                </c:pt>
                <c:pt idx="21">
                  <c:v>21-22</c:v>
                </c:pt>
                <c:pt idx="22">
                  <c:v>22-23</c:v>
                </c:pt>
                <c:pt idx="23">
                  <c:v>23-24</c:v>
                </c:pt>
              </c:strCache>
            </c:strRef>
          </c:cat>
          <c:val>
            <c:numRef>
              <c:f>Sheet1!$P$6:$P$29</c:f>
              <c:numCache>
                <c:formatCode>General</c:formatCode>
                <c:ptCount val="24"/>
                <c:pt idx="0">
                  <c:v>40.0</c:v>
                </c:pt>
                <c:pt idx="1">
                  <c:v>40.0</c:v>
                </c:pt>
                <c:pt idx="2">
                  <c:v>40.0</c:v>
                </c:pt>
                <c:pt idx="3">
                  <c:v>40.0</c:v>
                </c:pt>
                <c:pt idx="4">
                  <c:v>40.0</c:v>
                </c:pt>
                <c:pt idx="5">
                  <c:v>50.0</c:v>
                </c:pt>
                <c:pt idx="6">
                  <c:v>50.0</c:v>
                </c:pt>
                <c:pt idx="7">
                  <c:v>50.0</c:v>
                </c:pt>
                <c:pt idx="8">
                  <c:v>50.0</c:v>
                </c:pt>
                <c:pt idx="9">
                  <c:v>60.0</c:v>
                </c:pt>
                <c:pt idx="10">
                  <c:v>60.0</c:v>
                </c:pt>
                <c:pt idx="11">
                  <c:v>60.0</c:v>
                </c:pt>
                <c:pt idx="12">
                  <c:v>60.0</c:v>
                </c:pt>
                <c:pt idx="13">
                  <c:v>60.0</c:v>
                </c:pt>
                <c:pt idx="14">
                  <c:v>60.0</c:v>
                </c:pt>
                <c:pt idx="15">
                  <c:v>50.0</c:v>
                </c:pt>
                <c:pt idx="16">
                  <c:v>50.0</c:v>
                </c:pt>
                <c:pt idx="17">
                  <c:v>100.0</c:v>
                </c:pt>
                <c:pt idx="18">
                  <c:v>100.0</c:v>
                </c:pt>
                <c:pt idx="19">
                  <c:v>130.0</c:v>
                </c:pt>
                <c:pt idx="20">
                  <c:v>130.0</c:v>
                </c:pt>
                <c:pt idx="21">
                  <c:v>130.0</c:v>
                </c:pt>
                <c:pt idx="22">
                  <c:v>40.0</c:v>
                </c:pt>
                <c:pt idx="23">
                  <c:v>40.0</c:v>
                </c:pt>
              </c:numCache>
            </c:numRef>
          </c:val>
          <c:smooth val="0"/>
        </c:ser>
        <c:dLbls>
          <c:showLegendKey val="0"/>
          <c:showVal val="0"/>
          <c:showCatName val="0"/>
          <c:showSerName val="0"/>
          <c:showPercent val="0"/>
          <c:showBubbleSize val="0"/>
        </c:dLbls>
        <c:marker val="1"/>
        <c:smooth val="0"/>
        <c:axId val="-2101548344"/>
        <c:axId val="-2101545336"/>
      </c:lineChart>
      <c:catAx>
        <c:axId val="-2101548344"/>
        <c:scaling>
          <c:orientation val="minMax"/>
        </c:scaling>
        <c:delete val="0"/>
        <c:axPos val="b"/>
        <c:numFmt formatCode="General" sourceLinked="1"/>
        <c:majorTickMark val="out"/>
        <c:minorTickMark val="none"/>
        <c:tickLblPos val="nextTo"/>
        <c:crossAx val="-2101545336"/>
        <c:crosses val="autoZero"/>
        <c:auto val="1"/>
        <c:lblAlgn val="ctr"/>
        <c:lblOffset val="100"/>
        <c:noMultiLvlLbl val="0"/>
      </c:catAx>
      <c:valAx>
        <c:axId val="-2101545336"/>
        <c:scaling>
          <c:orientation val="minMax"/>
        </c:scaling>
        <c:delete val="0"/>
        <c:axPos val="l"/>
        <c:majorGridlines/>
        <c:title>
          <c:tx>
            <c:rich>
              <a:bodyPr rot="0" vert="horz"/>
              <a:lstStyle/>
              <a:p>
                <a:pPr>
                  <a:defRPr/>
                </a:pPr>
                <a:r>
                  <a:rPr lang="en-US"/>
                  <a:t>kW</a:t>
                </a:r>
              </a:p>
            </c:rich>
          </c:tx>
          <c:layout>
            <c:manualLayout>
              <c:xMode val="edge"/>
              <c:yMode val="edge"/>
              <c:x val="0.0194444444444444"/>
              <c:y val="0.0340529308836395"/>
            </c:manualLayout>
          </c:layout>
          <c:overlay val="0"/>
        </c:title>
        <c:numFmt formatCode="General" sourceLinked="1"/>
        <c:majorTickMark val="out"/>
        <c:minorTickMark val="none"/>
        <c:tickLblPos val="nextTo"/>
        <c:crossAx val="-210154834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Load curve for a small village</a:t>
            </a:r>
          </a:p>
        </c:rich>
      </c:tx>
      <c:layout/>
      <c:overlay val="0"/>
    </c:title>
    <c:autoTitleDeleted val="0"/>
    <c:plotArea>
      <c:layout>
        <c:manualLayout>
          <c:layoutTarget val="inner"/>
          <c:xMode val="edge"/>
          <c:yMode val="edge"/>
          <c:x val="0.0882799650043745"/>
          <c:y val="0.194803514144065"/>
          <c:w val="0.88116447944007"/>
          <c:h val="0.637665864683581"/>
        </c:manualLayout>
      </c:layout>
      <c:lineChart>
        <c:grouping val="standard"/>
        <c:varyColors val="0"/>
        <c:ser>
          <c:idx val="0"/>
          <c:order val="0"/>
          <c:marker>
            <c:symbol val="none"/>
          </c:marker>
          <c:cat>
            <c:strRef>
              <c:f>Sheet1!$B$6:$B$29</c:f>
              <c:strCache>
                <c:ptCount val="24"/>
                <c:pt idx="0">
                  <c:v>0-1</c:v>
                </c:pt>
                <c:pt idx="1">
                  <c:v>1-2</c:v>
                </c:pt>
                <c:pt idx="2">
                  <c:v>2-3</c:v>
                </c:pt>
                <c:pt idx="3">
                  <c:v>3-4</c:v>
                </c:pt>
                <c:pt idx="4">
                  <c:v>4-5</c:v>
                </c:pt>
                <c:pt idx="5">
                  <c:v>5-6</c:v>
                </c:pt>
                <c:pt idx="6">
                  <c:v>6-7</c:v>
                </c:pt>
                <c:pt idx="7">
                  <c:v>7-8</c:v>
                </c:pt>
                <c:pt idx="8">
                  <c:v>8-9</c:v>
                </c:pt>
                <c:pt idx="9">
                  <c:v>9-10</c:v>
                </c:pt>
                <c:pt idx="10">
                  <c:v>10-11</c:v>
                </c:pt>
                <c:pt idx="11">
                  <c:v>11-12</c:v>
                </c:pt>
                <c:pt idx="12">
                  <c:v>12-13</c:v>
                </c:pt>
                <c:pt idx="13">
                  <c:v>13-14</c:v>
                </c:pt>
                <c:pt idx="14">
                  <c:v>14-15</c:v>
                </c:pt>
                <c:pt idx="15">
                  <c:v>15-16</c:v>
                </c:pt>
                <c:pt idx="16">
                  <c:v>16-17</c:v>
                </c:pt>
                <c:pt idx="17">
                  <c:v>17-18</c:v>
                </c:pt>
                <c:pt idx="18">
                  <c:v>18-19</c:v>
                </c:pt>
                <c:pt idx="19">
                  <c:v>19-20</c:v>
                </c:pt>
                <c:pt idx="20">
                  <c:v>20-21</c:v>
                </c:pt>
                <c:pt idx="21">
                  <c:v>21-22</c:v>
                </c:pt>
                <c:pt idx="22">
                  <c:v>22-23</c:v>
                </c:pt>
                <c:pt idx="23">
                  <c:v>23-24</c:v>
                </c:pt>
              </c:strCache>
            </c:strRef>
          </c:cat>
          <c:val>
            <c:numRef>
              <c:f>Sheet1!$C$6:$C$29</c:f>
              <c:numCache>
                <c:formatCode>General</c:formatCode>
                <c:ptCount val="24"/>
                <c:pt idx="0">
                  <c:v>0.0</c:v>
                </c:pt>
                <c:pt idx="1">
                  <c:v>0.0</c:v>
                </c:pt>
                <c:pt idx="2">
                  <c:v>0.0</c:v>
                </c:pt>
                <c:pt idx="3">
                  <c:v>0.0</c:v>
                </c:pt>
                <c:pt idx="4">
                  <c:v>0.2</c:v>
                </c:pt>
                <c:pt idx="5">
                  <c:v>3.0</c:v>
                </c:pt>
                <c:pt idx="6">
                  <c:v>0.3</c:v>
                </c:pt>
                <c:pt idx="7">
                  <c:v>0.0</c:v>
                </c:pt>
                <c:pt idx="8">
                  <c:v>0.0</c:v>
                </c:pt>
                <c:pt idx="9">
                  <c:v>0.0</c:v>
                </c:pt>
                <c:pt idx="10">
                  <c:v>0.0</c:v>
                </c:pt>
                <c:pt idx="11">
                  <c:v>0.0</c:v>
                </c:pt>
                <c:pt idx="12">
                  <c:v>0.0</c:v>
                </c:pt>
                <c:pt idx="13">
                  <c:v>0.0</c:v>
                </c:pt>
                <c:pt idx="14">
                  <c:v>0.0</c:v>
                </c:pt>
                <c:pt idx="15">
                  <c:v>0.0</c:v>
                </c:pt>
                <c:pt idx="16">
                  <c:v>0.0</c:v>
                </c:pt>
                <c:pt idx="17">
                  <c:v>0.2</c:v>
                </c:pt>
                <c:pt idx="18">
                  <c:v>6.0</c:v>
                </c:pt>
                <c:pt idx="19">
                  <c:v>11.0</c:v>
                </c:pt>
                <c:pt idx="20">
                  <c:v>12.0</c:v>
                </c:pt>
                <c:pt idx="21">
                  <c:v>9.0</c:v>
                </c:pt>
                <c:pt idx="22">
                  <c:v>3.0</c:v>
                </c:pt>
                <c:pt idx="23">
                  <c:v>0.3</c:v>
                </c:pt>
              </c:numCache>
            </c:numRef>
          </c:val>
          <c:smooth val="0"/>
        </c:ser>
        <c:dLbls>
          <c:showLegendKey val="0"/>
          <c:showVal val="0"/>
          <c:showCatName val="0"/>
          <c:showSerName val="0"/>
          <c:showPercent val="0"/>
          <c:showBubbleSize val="0"/>
        </c:dLbls>
        <c:marker val="1"/>
        <c:smooth val="0"/>
        <c:axId val="-2104278616"/>
        <c:axId val="-2104279384"/>
      </c:lineChart>
      <c:catAx>
        <c:axId val="-2104278616"/>
        <c:scaling>
          <c:orientation val="minMax"/>
        </c:scaling>
        <c:delete val="0"/>
        <c:axPos val="b"/>
        <c:numFmt formatCode="General" sourceLinked="1"/>
        <c:majorTickMark val="out"/>
        <c:minorTickMark val="none"/>
        <c:tickLblPos val="nextTo"/>
        <c:crossAx val="-2104279384"/>
        <c:crosses val="autoZero"/>
        <c:auto val="1"/>
        <c:lblAlgn val="ctr"/>
        <c:lblOffset val="100"/>
        <c:noMultiLvlLbl val="0"/>
      </c:catAx>
      <c:valAx>
        <c:axId val="-2104279384"/>
        <c:scaling>
          <c:orientation val="minMax"/>
        </c:scaling>
        <c:delete val="0"/>
        <c:axPos val="l"/>
        <c:majorGridlines/>
        <c:title>
          <c:tx>
            <c:rich>
              <a:bodyPr rot="0" vert="horz"/>
              <a:lstStyle/>
              <a:p>
                <a:pPr>
                  <a:defRPr/>
                </a:pPr>
                <a:r>
                  <a:rPr lang="en-US"/>
                  <a:t>kW</a:t>
                </a:r>
              </a:p>
            </c:rich>
          </c:tx>
          <c:layout>
            <c:manualLayout>
              <c:xMode val="edge"/>
              <c:yMode val="edge"/>
              <c:x val="0.0305555555555556"/>
              <c:y val="0.0756616360454943"/>
            </c:manualLayout>
          </c:layout>
          <c:overlay val="0"/>
        </c:title>
        <c:numFmt formatCode="General" sourceLinked="1"/>
        <c:majorTickMark val="out"/>
        <c:minorTickMark val="none"/>
        <c:tickLblPos val="nextTo"/>
        <c:crossAx val="-2104278616"/>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5625"/>
          <c:y val="0.0381944444444444"/>
        </c:manualLayout>
      </c:layout>
      <c:overlay val="0"/>
    </c:title>
    <c:autoTitleDeleted val="0"/>
    <c:plotArea>
      <c:layout/>
      <c:areaChart>
        <c:grouping val="standard"/>
        <c:varyColors val="0"/>
        <c:ser>
          <c:idx val="0"/>
          <c:order val="0"/>
          <c:tx>
            <c:strRef>
              <c:f>Baseline!$A$24</c:f>
              <c:strCache>
                <c:ptCount val="1"/>
                <c:pt idx="0">
                  <c:v>Annual electr cons. MWh, lamps</c:v>
                </c:pt>
              </c:strCache>
            </c:strRef>
          </c:tx>
          <c:spPr>
            <a:solidFill>
              <a:srgbClr val="66FFFF"/>
            </a:solidFill>
            <a:ln>
              <a:solidFill>
                <a:schemeClr val="tx1"/>
              </a:solidFill>
            </a:ln>
          </c:spP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Baseline!$B$24:$X$24</c:f>
              <c:numCache>
                <c:formatCode>0.0</c:formatCode>
                <c:ptCount val="23"/>
                <c:pt idx="0">
                  <c:v>2.044</c:v>
                </c:pt>
                <c:pt idx="1">
                  <c:v>2.1470176</c:v>
                </c:pt>
                <c:pt idx="2">
                  <c:v>2.255227287040001</c:v>
                </c:pt>
                <c:pt idx="3">
                  <c:v>2.368890742306817</c:v>
                </c:pt>
                <c:pt idx="4">
                  <c:v>2.48828283571908</c:v>
                </c:pt>
                <c:pt idx="5">
                  <c:v>2.613692290639322</c:v>
                </c:pt>
                <c:pt idx="6">
                  <c:v>2.745422382087544</c:v>
                </c:pt>
                <c:pt idx="7">
                  <c:v>2.883791670144756</c:v>
                </c:pt>
                <c:pt idx="8">
                  <c:v>3.029134770320052</c:v>
                </c:pt>
                <c:pt idx="9">
                  <c:v>3.181803162744183</c:v>
                </c:pt>
                <c:pt idx="10">
                  <c:v>3.34216604214649</c:v>
                </c:pt>
                <c:pt idx="11">
                  <c:v>3.510611210670673</c:v>
                </c:pt>
                <c:pt idx="12">
                  <c:v>3.687546015688476</c:v>
                </c:pt>
                <c:pt idx="13">
                  <c:v>3.873398334879174</c:v>
                </c:pt>
                <c:pt idx="14">
                  <c:v>4.068617610957085</c:v>
                </c:pt>
                <c:pt idx="15">
                  <c:v>4.273675938549323</c:v>
                </c:pt>
                <c:pt idx="16">
                  <c:v>4.48906920585221</c:v>
                </c:pt>
                <c:pt idx="17">
                  <c:v>4.71531829382716</c:v>
                </c:pt>
                <c:pt idx="18">
                  <c:v>4.952970335836047</c:v>
                </c:pt>
                <c:pt idx="19">
                  <c:v>5.202600040762185</c:v>
                </c:pt>
                <c:pt idx="20">
                  <c:v>5.464811082816599</c:v>
                </c:pt>
                <c:pt idx="21">
                  <c:v>5.740237561390557</c:v>
                </c:pt>
                <c:pt idx="22">
                  <c:v>6.02954553448464</c:v>
                </c:pt>
              </c:numCache>
            </c:numRef>
          </c:val>
        </c:ser>
        <c:dLbls>
          <c:showLegendKey val="0"/>
          <c:showVal val="0"/>
          <c:showCatName val="0"/>
          <c:showSerName val="0"/>
          <c:showPercent val="0"/>
          <c:showBubbleSize val="0"/>
        </c:dLbls>
        <c:axId val="-2104375272"/>
        <c:axId val="-2104378808"/>
      </c:areaChart>
      <c:catAx>
        <c:axId val="-2104375272"/>
        <c:scaling>
          <c:orientation val="minMax"/>
        </c:scaling>
        <c:delete val="0"/>
        <c:axPos val="b"/>
        <c:numFmt formatCode="General" sourceLinked="1"/>
        <c:majorTickMark val="out"/>
        <c:minorTickMark val="none"/>
        <c:tickLblPos val="nextTo"/>
        <c:crossAx val="-2104378808"/>
        <c:crosses val="autoZero"/>
        <c:auto val="1"/>
        <c:lblAlgn val="ctr"/>
        <c:lblOffset val="100"/>
        <c:tickLblSkip val="5"/>
        <c:noMultiLvlLbl val="0"/>
      </c:catAx>
      <c:valAx>
        <c:axId val="-2104378808"/>
        <c:scaling>
          <c:orientation val="minMax"/>
        </c:scaling>
        <c:delete val="0"/>
        <c:axPos val="l"/>
        <c:majorGridlines/>
        <c:numFmt formatCode="0.0" sourceLinked="1"/>
        <c:majorTickMark val="out"/>
        <c:minorTickMark val="none"/>
        <c:tickLblPos val="nextTo"/>
        <c:crossAx val="-2104375272"/>
        <c:crosses val="autoZero"/>
        <c:crossBetween val="midCat"/>
      </c:valAx>
    </c:plotArea>
    <c:plotVisOnly val="1"/>
    <c:dispBlanksAs val="zero"/>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1875"/>
          <c:y val="0.0381944444444444"/>
        </c:manualLayout>
      </c:layout>
      <c:overlay val="0"/>
    </c:title>
    <c:autoTitleDeleted val="0"/>
    <c:plotArea>
      <c:layout>
        <c:manualLayout>
          <c:layoutTarget val="inner"/>
          <c:xMode val="edge"/>
          <c:yMode val="edge"/>
          <c:x val="0.0697736220472441"/>
          <c:y val="0.211574074074074"/>
          <c:w val="0.902285651793526"/>
          <c:h val="0.701797535724701"/>
        </c:manualLayout>
      </c:layout>
      <c:lineChart>
        <c:grouping val="standard"/>
        <c:varyColors val="0"/>
        <c:ser>
          <c:idx val="0"/>
          <c:order val="0"/>
          <c:tx>
            <c:strRef>
              <c:f>Baseline!$A$21</c:f>
              <c:strCache>
                <c:ptCount val="1"/>
                <c:pt idx="0">
                  <c:v>Power demand kW, lamps</c:v>
                </c:pt>
              </c:strCache>
            </c:strRef>
          </c:tx>
          <c:marker>
            <c:symbol val="none"/>
          </c:marke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Baseline!$B$21:$X$21</c:f>
              <c:numCache>
                <c:formatCode>0.0</c:formatCode>
                <c:ptCount val="23"/>
                <c:pt idx="0">
                  <c:v>1.4</c:v>
                </c:pt>
                <c:pt idx="1">
                  <c:v>1.47056</c:v>
                </c:pt>
                <c:pt idx="2">
                  <c:v>1.544676224</c:v>
                </c:pt>
                <c:pt idx="3">
                  <c:v>1.6225279056896</c:v>
                </c:pt>
                <c:pt idx="4">
                  <c:v>1.704303312136356</c:v>
                </c:pt>
                <c:pt idx="5">
                  <c:v>1.790200199068029</c:v>
                </c:pt>
                <c:pt idx="6">
                  <c:v>1.880426289101057</c:v>
                </c:pt>
                <c:pt idx="7">
                  <c:v>1.975199774071751</c:v>
                </c:pt>
                <c:pt idx="8">
                  <c:v>2.074749842684967</c:v>
                </c:pt>
                <c:pt idx="9">
                  <c:v>2.17931723475629</c:v>
                </c:pt>
                <c:pt idx="10">
                  <c:v>2.289154823388007</c:v>
                </c:pt>
                <c:pt idx="11">
                  <c:v>2.404528226486762</c:v>
                </c:pt>
                <c:pt idx="12">
                  <c:v>2.525716449101695</c:v>
                </c:pt>
                <c:pt idx="13">
                  <c:v>2.653012558136421</c:v>
                </c:pt>
                <c:pt idx="14">
                  <c:v>2.786724391066497</c:v>
                </c:pt>
                <c:pt idx="15">
                  <c:v>2.927175300376248</c:v>
                </c:pt>
                <c:pt idx="16">
                  <c:v>3.074704935515211</c:v>
                </c:pt>
                <c:pt idx="17">
                  <c:v>3.229670064265178</c:v>
                </c:pt>
                <c:pt idx="18">
                  <c:v>3.392445435504141</c:v>
                </c:pt>
                <c:pt idx="19">
                  <c:v>3.563424685453552</c:v>
                </c:pt>
                <c:pt idx="20">
                  <c:v>3.743021289600411</c:v>
                </c:pt>
                <c:pt idx="21">
                  <c:v>3.931669562596271</c:v>
                </c:pt>
                <c:pt idx="22">
                  <c:v>4.129825708551124</c:v>
                </c:pt>
              </c:numCache>
            </c:numRef>
          </c:val>
          <c:smooth val="0"/>
        </c:ser>
        <c:dLbls>
          <c:showLegendKey val="0"/>
          <c:showVal val="0"/>
          <c:showCatName val="0"/>
          <c:showSerName val="0"/>
          <c:showPercent val="0"/>
          <c:showBubbleSize val="0"/>
        </c:dLbls>
        <c:marker val="1"/>
        <c:smooth val="0"/>
        <c:axId val="-2101501048"/>
        <c:axId val="-2101498120"/>
      </c:lineChart>
      <c:catAx>
        <c:axId val="-2101501048"/>
        <c:scaling>
          <c:orientation val="minMax"/>
        </c:scaling>
        <c:delete val="0"/>
        <c:axPos val="b"/>
        <c:numFmt formatCode="General" sourceLinked="1"/>
        <c:majorTickMark val="out"/>
        <c:minorTickMark val="none"/>
        <c:tickLblPos val="nextTo"/>
        <c:crossAx val="-2101498120"/>
        <c:crosses val="autoZero"/>
        <c:auto val="1"/>
        <c:lblAlgn val="ctr"/>
        <c:lblOffset val="100"/>
        <c:tickLblSkip val="5"/>
        <c:noMultiLvlLbl val="0"/>
      </c:catAx>
      <c:valAx>
        <c:axId val="-2101498120"/>
        <c:scaling>
          <c:orientation val="minMax"/>
        </c:scaling>
        <c:delete val="0"/>
        <c:axPos val="l"/>
        <c:majorGridlines/>
        <c:numFmt formatCode="0" sourceLinked="0"/>
        <c:majorTickMark val="out"/>
        <c:minorTickMark val="none"/>
        <c:tickLblPos val="nextTo"/>
        <c:crossAx val="-2101501048"/>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Household annual electricity consumption</a:t>
            </a:r>
          </a:p>
        </c:rich>
      </c:tx>
      <c:layout/>
      <c:overlay val="0"/>
    </c:title>
    <c:autoTitleDeleted val="0"/>
    <c:plotArea>
      <c:layout>
        <c:manualLayout>
          <c:layoutTarget val="inner"/>
          <c:xMode val="edge"/>
          <c:yMode val="edge"/>
          <c:x val="0.0966456291691774"/>
          <c:y val="0.199699103032682"/>
          <c:w val="0.52602711361962"/>
          <c:h val="0.662703330308011"/>
        </c:manualLayout>
      </c:layout>
      <c:areaChart>
        <c:grouping val="stacked"/>
        <c:varyColors val="0"/>
        <c:ser>
          <c:idx val="0"/>
          <c:order val="0"/>
          <c:tx>
            <c:strRef>
              <c:f>Baseline!$A$24</c:f>
              <c:strCache>
                <c:ptCount val="1"/>
                <c:pt idx="0">
                  <c:v>Annual electr cons. MWh, lamps</c:v>
                </c:pt>
              </c:strCache>
            </c:strRef>
          </c:tx>
          <c:spPr>
            <a:solidFill>
              <a:srgbClr val="00B0F0"/>
            </a:solidFill>
            <a:ln>
              <a:solidFill>
                <a:schemeClr val="tx1"/>
              </a:solidFill>
            </a:ln>
          </c:spP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Baseline!$B$24:$X$24</c:f>
              <c:numCache>
                <c:formatCode>0.0</c:formatCode>
                <c:ptCount val="23"/>
                <c:pt idx="0">
                  <c:v>2.044</c:v>
                </c:pt>
                <c:pt idx="1">
                  <c:v>2.1470176</c:v>
                </c:pt>
                <c:pt idx="2">
                  <c:v>2.255227287040001</c:v>
                </c:pt>
                <c:pt idx="3">
                  <c:v>2.368890742306817</c:v>
                </c:pt>
                <c:pt idx="4">
                  <c:v>2.48828283571908</c:v>
                </c:pt>
                <c:pt idx="5">
                  <c:v>2.613692290639322</c:v>
                </c:pt>
                <c:pt idx="6">
                  <c:v>2.745422382087544</c:v>
                </c:pt>
                <c:pt idx="7">
                  <c:v>2.883791670144756</c:v>
                </c:pt>
                <c:pt idx="8">
                  <c:v>3.029134770320052</c:v>
                </c:pt>
                <c:pt idx="9">
                  <c:v>3.181803162744183</c:v>
                </c:pt>
                <c:pt idx="10">
                  <c:v>3.34216604214649</c:v>
                </c:pt>
                <c:pt idx="11">
                  <c:v>3.510611210670673</c:v>
                </c:pt>
                <c:pt idx="12">
                  <c:v>3.687546015688476</c:v>
                </c:pt>
                <c:pt idx="13">
                  <c:v>3.873398334879174</c:v>
                </c:pt>
                <c:pt idx="14">
                  <c:v>4.068617610957085</c:v>
                </c:pt>
                <c:pt idx="15">
                  <c:v>4.273675938549323</c:v>
                </c:pt>
                <c:pt idx="16">
                  <c:v>4.48906920585221</c:v>
                </c:pt>
                <c:pt idx="17">
                  <c:v>4.71531829382716</c:v>
                </c:pt>
                <c:pt idx="18">
                  <c:v>4.952970335836047</c:v>
                </c:pt>
                <c:pt idx="19">
                  <c:v>5.202600040762185</c:v>
                </c:pt>
                <c:pt idx="20">
                  <c:v>5.464811082816599</c:v>
                </c:pt>
                <c:pt idx="21">
                  <c:v>5.740237561390557</c:v>
                </c:pt>
                <c:pt idx="22">
                  <c:v>6.02954553448464</c:v>
                </c:pt>
              </c:numCache>
            </c:numRef>
          </c:val>
        </c:ser>
        <c:ser>
          <c:idx val="1"/>
          <c:order val="1"/>
          <c:tx>
            <c:strRef>
              <c:f>Baseline!$A$50</c:f>
              <c:strCache>
                <c:ptCount val="1"/>
                <c:pt idx="0">
                  <c:v>Annual electr cons. MWh, refridgerators</c:v>
                </c:pt>
              </c:strCache>
            </c:strRef>
          </c:tx>
          <c:spPr>
            <a:solidFill>
              <a:srgbClr val="FFFF00"/>
            </a:solidFill>
            <a:ln>
              <a:solidFill>
                <a:schemeClr val="tx1"/>
              </a:solidFill>
            </a:ln>
          </c:spP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Baseline!$B$50:$X$50</c:f>
              <c:numCache>
                <c:formatCode>0</c:formatCode>
                <c:ptCount val="23"/>
                <c:pt idx="0">
                  <c:v>3.504</c:v>
                </c:pt>
                <c:pt idx="1">
                  <c:v>3.892943999999999</c:v>
                </c:pt>
                <c:pt idx="2">
                  <c:v>4.325060784000001</c:v>
                </c:pt>
                <c:pt idx="3">
                  <c:v>4.805142531024001</c:v>
                </c:pt>
                <c:pt idx="4">
                  <c:v>5.338513351967665</c:v>
                </c:pt>
                <c:pt idx="5">
                  <c:v>5.931088334036076</c:v>
                </c:pt>
                <c:pt idx="6">
                  <c:v>6.589439139114081</c:v>
                </c:pt>
                <c:pt idx="7">
                  <c:v>7.320866883555745</c:v>
                </c:pt>
                <c:pt idx="8">
                  <c:v>8.133483107630431</c:v>
                </c:pt>
                <c:pt idx="9">
                  <c:v>9.036299732577411</c:v>
                </c:pt>
                <c:pt idx="10">
                  <c:v>10.0393290028935</c:v>
                </c:pt>
                <c:pt idx="11">
                  <c:v>11.15369452221469</c:v>
                </c:pt>
                <c:pt idx="12">
                  <c:v>12.39175461418052</c:v>
                </c:pt>
                <c:pt idx="13">
                  <c:v>13.76723937635455</c:v>
                </c:pt>
                <c:pt idx="14">
                  <c:v>15.29540294712992</c:v>
                </c:pt>
                <c:pt idx="15">
                  <c:v>16.99319267426132</c:v>
                </c:pt>
                <c:pt idx="16">
                  <c:v>18.87943706110434</c:v>
                </c:pt>
                <c:pt idx="17">
                  <c:v>20.97505457488693</c:v>
                </c:pt>
                <c:pt idx="18">
                  <c:v>23.30328563269939</c:v>
                </c:pt>
                <c:pt idx="19">
                  <c:v>25.88995033792902</c:v>
                </c:pt>
                <c:pt idx="20">
                  <c:v>28.76373482543913</c:v>
                </c:pt>
                <c:pt idx="21">
                  <c:v>31.95650939106288</c:v>
                </c:pt>
                <c:pt idx="22">
                  <c:v>35.50368193347087</c:v>
                </c:pt>
              </c:numCache>
            </c:numRef>
          </c:val>
        </c:ser>
        <c:ser>
          <c:idx val="2"/>
          <c:order val="2"/>
          <c:tx>
            <c:strRef>
              <c:f>Baseline!$A$75</c:f>
              <c:strCache>
                <c:ptCount val="1"/>
                <c:pt idx="0">
                  <c:v>    Annual electr. use, MWh, DVD sound system</c:v>
                </c:pt>
              </c:strCache>
            </c:strRef>
          </c:tx>
          <c:spPr>
            <a:solidFill>
              <a:srgbClr val="FF33CC"/>
            </a:solidFill>
            <a:ln>
              <a:solidFill>
                <a:schemeClr val="tx1"/>
              </a:solidFill>
            </a:ln>
          </c:spP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Baseline!$B$75:$X$75</c:f>
              <c:numCache>
                <c:formatCode>0.0</c:formatCode>
                <c:ptCount val="23"/>
                <c:pt idx="0">
                  <c:v>0.73</c:v>
                </c:pt>
                <c:pt idx="1">
                  <c:v>0.774165</c:v>
                </c:pt>
                <c:pt idx="2">
                  <c:v>0.8210019825</c:v>
                </c:pt>
                <c:pt idx="3">
                  <c:v>0.87067260244125</c:v>
                </c:pt>
                <c:pt idx="4">
                  <c:v>0.923348294888946</c:v>
                </c:pt>
                <c:pt idx="5">
                  <c:v>0.979210866729727</c:v>
                </c:pt>
                <c:pt idx="6">
                  <c:v>1.038453124166876</c:v>
                </c:pt>
                <c:pt idx="7">
                  <c:v>1.101279538178972</c:v>
                </c:pt>
                <c:pt idx="8">
                  <c:v>1.1679069502388</c:v>
                </c:pt>
                <c:pt idx="9">
                  <c:v>1.238565320728247</c:v>
                </c:pt>
                <c:pt idx="10">
                  <c:v>1.313498522632306</c:v>
                </c:pt>
                <c:pt idx="11">
                  <c:v>1.392965183251561</c:v>
                </c:pt>
                <c:pt idx="12">
                  <c:v>1.47723957683828</c:v>
                </c:pt>
                <c:pt idx="13">
                  <c:v>1.566612571236997</c:v>
                </c:pt>
                <c:pt idx="14">
                  <c:v>1.661392631796835</c:v>
                </c:pt>
                <c:pt idx="15">
                  <c:v>1.761906886020543</c:v>
                </c:pt>
                <c:pt idx="16">
                  <c:v>1.868502252624786</c:v>
                </c:pt>
                <c:pt idx="17">
                  <c:v>1.981546638908586</c:v>
                </c:pt>
                <c:pt idx="18">
                  <c:v>2.101430210562555</c:v>
                </c:pt>
                <c:pt idx="19">
                  <c:v>2.22856673830159</c:v>
                </c:pt>
                <c:pt idx="20">
                  <c:v>2.363395025968836</c:v>
                </c:pt>
                <c:pt idx="21">
                  <c:v>2.506380425039951</c:v>
                </c:pt>
                <c:pt idx="22">
                  <c:v>2.658016440754868</c:v>
                </c:pt>
              </c:numCache>
            </c:numRef>
          </c:val>
        </c:ser>
        <c:ser>
          <c:idx val="3"/>
          <c:order val="3"/>
          <c:tx>
            <c:strRef>
              <c:f>Baseline!$A$84</c:f>
              <c:strCache>
                <c:ptCount val="1"/>
                <c:pt idx="0">
                  <c:v>    Annual electr. use, MWh, Television</c:v>
                </c:pt>
              </c:strCache>
            </c:strRef>
          </c:tx>
          <c:spPr>
            <a:solidFill>
              <a:srgbClr val="84FF5D"/>
            </a:solidFill>
            <a:ln>
              <a:solidFill>
                <a:schemeClr val="tx1"/>
              </a:solidFill>
            </a:ln>
          </c:spP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Baseline!$B$84:$X$84</c:f>
              <c:numCache>
                <c:formatCode>0.0</c:formatCode>
                <c:ptCount val="23"/>
                <c:pt idx="0">
                  <c:v>2.19</c:v>
                </c:pt>
                <c:pt idx="1">
                  <c:v>2.543685</c:v>
                </c:pt>
                <c:pt idx="2">
                  <c:v>2.954490127499999</c:v>
                </c:pt>
                <c:pt idx="3">
                  <c:v>3.431640283091249</c:v>
                </c:pt>
                <c:pt idx="4">
                  <c:v>3.985850188810485</c:v>
                </c:pt>
                <c:pt idx="5">
                  <c:v>4.62956499430338</c:v>
                </c:pt>
                <c:pt idx="6">
                  <c:v>5.377239740883374</c:v>
                </c:pt>
                <c:pt idx="7">
                  <c:v>6.245663959036038</c:v>
                </c:pt>
                <c:pt idx="8">
                  <c:v>7.254338688420359</c:v>
                </c:pt>
                <c:pt idx="9">
                  <c:v>8.425914386600247</c:v>
                </c:pt>
                <c:pt idx="10">
                  <c:v>9.786699560036188</c:v>
                </c:pt>
                <c:pt idx="11">
                  <c:v>11.36725153898203</c:v>
                </c:pt>
                <c:pt idx="12">
                  <c:v>13.20306266252762</c:v>
                </c:pt>
                <c:pt idx="13">
                  <c:v>15.33535728252584</c:v>
                </c:pt>
                <c:pt idx="14">
                  <c:v>17.81201748365376</c:v>
                </c:pt>
                <c:pt idx="15">
                  <c:v>20.68865830726384</c:v>
                </c:pt>
                <c:pt idx="16">
                  <c:v>24.02987662388695</c:v>
                </c:pt>
                <c:pt idx="17">
                  <c:v>27.91070169864469</c:v>
                </c:pt>
                <c:pt idx="18">
                  <c:v>32.4182800229758</c:v>
                </c:pt>
                <c:pt idx="19">
                  <c:v>37.65383224668638</c:v>
                </c:pt>
                <c:pt idx="20">
                  <c:v>43.73492615452624</c:v>
                </c:pt>
                <c:pt idx="21">
                  <c:v>50.79811672848223</c:v>
                </c:pt>
                <c:pt idx="22">
                  <c:v>59.0020125801321</c:v>
                </c:pt>
              </c:numCache>
            </c:numRef>
          </c:val>
        </c:ser>
        <c:ser>
          <c:idx val="4"/>
          <c:order val="4"/>
          <c:tx>
            <c:strRef>
              <c:f>Baseline!$A$93</c:f>
              <c:strCache>
                <c:ptCount val="1"/>
                <c:pt idx="0">
                  <c:v>    Annual electr. use, MWh, computer</c:v>
                </c:pt>
              </c:strCache>
            </c:strRef>
          </c:tx>
          <c:spPr>
            <a:solidFill>
              <a:srgbClr val="FEA9A0"/>
            </a:solidFill>
            <a:ln>
              <a:solidFill>
                <a:schemeClr val="tx1"/>
              </a:solidFill>
            </a:ln>
          </c:spP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Baseline!$B$93:$X$93</c:f>
              <c:numCache>
                <c:formatCode>0.0</c:formatCode>
                <c:ptCount val="23"/>
                <c:pt idx="0">
                  <c:v>0.365</c:v>
                </c:pt>
                <c:pt idx="1">
                  <c:v>0.405515</c:v>
                </c:pt>
                <c:pt idx="2">
                  <c:v>0.450527165</c:v>
                </c:pt>
                <c:pt idx="3">
                  <c:v>0.500535680315</c:v>
                </c:pt>
                <c:pt idx="4">
                  <c:v>0.556095140829965</c:v>
                </c:pt>
                <c:pt idx="5">
                  <c:v>0.617821701462091</c:v>
                </c:pt>
                <c:pt idx="6">
                  <c:v>0.686399910324384</c:v>
                </c:pt>
                <c:pt idx="7">
                  <c:v>0.76259030037039</c:v>
                </c:pt>
                <c:pt idx="8">
                  <c:v>0.847237823711503</c:v>
                </c:pt>
                <c:pt idx="9">
                  <c:v>0.941281222143481</c:v>
                </c:pt>
                <c:pt idx="10">
                  <c:v>1.045763437801406</c:v>
                </c:pt>
                <c:pt idx="11">
                  <c:v>1.161843179397363</c:v>
                </c:pt>
                <c:pt idx="12">
                  <c:v>1.29080777231047</c:v>
                </c:pt>
                <c:pt idx="13">
                  <c:v>1.434087435036933</c:v>
                </c:pt>
                <c:pt idx="14">
                  <c:v>1.593271140326032</c:v>
                </c:pt>
                <c:pt idx="15">
                  <c:v>1.770124236902222</c:v>
                </c:pt>
                <c:pt idx="16">
                  <c:v>1.966608027198369</c:v>
                </c:pt>
                <c:pt idx="17">
                  <c:v>2.184901518217388</c:v>
                </c:pt>
                <c:pt idx="18">
                  <c:v>2.427425586739518</c:v>
                </c:pt>
                <c:pt idx="19">
                  <c:v>2.696869826867605</c:v>
                </c:pt>
                <c:pt idx="20">
                  <c:v>2.99622237764991</c:v>
                </c:pt>
                <c:pt idx="21">
                  <c:v>3.32880306156905</c:v>
                </c:pt>
                <c:pt idx="22">
                  <c:v>3.698300201403215</c:v>
                </c:pt>
              </c:numCache>
            </c:numRef>
          </c:val>
        </c:ser>
        <c:ser>
          <c:idx val="5"/>
          <c:order val="5"/>
          <c:tx>
            <c:strRef>
              <c:f>Baseline!$A$101</c:f>
              <c:strCache>
                <c:ptCount val="1"/>
                <c:pt idx="0">
                  <c:v>    Annual electr. use, MWh, Fan</c:v>
                </c:pt>
              </c:strCache>
            </c:strRef>
          </c:tx>
          <c:spPr>
            <a:solidFill>
              <a:srgbClr val="66FFFF"/>
            </a:solidFill>
            <a:ln>
              <a:solidFill>
                <a:schemeClr val="tx1"/>
              </a:solidFill>
            </a:ln>
          </c:spP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Baseline!$B$101:$X$101</c:f>
              <c:numCache>
                <c:formatCode>0.0</c:formatCode>
                <c:ptCount val="23"/>
                <c:pt idx="0">
                  <c:v>1.825</c:v>
                </c:pt>
                <c:pt idx="1">
                  <c:v>1.9354125</c:v>
                </c:pt>
                <c:pt idx="2">
                  <c:v>2.05250495625</c:v>
                </c:pt>
                <c:pt idx="3">
                  <c:v>2.176681506103125</c:v>
                </c:pt>
                <c:pt idx="4">
                  <c:v>2.308370737222365</c:v>
                </c:pt>
                <c:pt idx="5">
                  <c:v>2.448027166824317</c:v>
                </c:pt>
                <c:pt idx="6">
                  <c:v>2.596132810417189</c:v>
                </c:pt>
                <c:pt idx="7">
                  <c:v>2.75319884544743</c:v>
                </c:pt>
                <c:pt idx="8">
                  <c:v>2.919767375596999</c:v>
                </c:pt>
                <c:pt idx="9">
                  <c:v>3.096413301820617</c:v>
                </c:pt>
                <c:pt idx="10">
                  <c:v>3.283746306580765</c:v>
                </c:pt>
                <c:pt idx="11">
                  <c:v>3.482412958128901</c:v>
                </c:pt>
                <c:pt idx="12">
                  <c:v>3.6930989420957</c:v>
                </c:pt>
                <c:pt idx="13">
                  <c:v>3.916531428092489</c:v>
                </c:pt>
                <c:pt idx="14">
                  <c:v>4.153481579492085</c:v>
                </c:pt>
                <c:pt idx="15">
                  <c:v>4.404767215051357</c:v>
                </c:pt>
                <c:pt idx="16">
                  <c:v>4.671255631561965</c:v>
                </c:pt>
                <c:pt idx="17">
                  <c:v>4.953866597271464</c:v>
                </c:pt>
                <c:pt idx="18">
                  <c:v>5.253575526406387</c:v>
                </c:pt>
                <c:pt idx="19">
                  <c:v>5.571416845753975</c:v>
                </c:pt>
                <c:pt idx="20">
                  <c:v>5.90848756492209</c:v>
                </c:pt>
                <c:pt idx="21">
                  <c:v>6.265951062599878</c:v>
                </c:pt>
                <c:pt idx="22">
                  <c:v>6.645041101887172</c:v>
                </c:pt>
              </c:numCache>
            </c:numRef>
          </c:val>
        </c:ser>
        <c:ser>
          <c:idx val="6"/>
          <c:order val="6"/>
          <c:tx>
            <c:strRef>
              <c:f>Baseline!$A$109</c:f>
              <c:strCache>
                <c:ptCount val="1"/>
                <c:pt idx="0">
                  <c:v>    Annual electr. use, MWh, Rice cooker</c:v>
                </c:pt>
              </c:strCache>
            </c:strRef>
          </c:tx>
          <c:spPr>
            <a:solidFill>
              <a:schemeClr val="accent6">
                <a:lumMod val="60000"/>
                <a:lumOff val="40000"/>
              </a:schemeClr>
            </a:solidFill>
            <a:ln>
              <a:solidFill>
                <a:schemeClr val="tx1"/>
              </a:solidFill>
            </a:ln>
          </c:spPr>
          <c:cat>
            <c:numRef>
              <c:f>Baseline!$B$8:$X$8</c:f>
              <c:numCache>
                <c:formatCode>General</c:formatCode>
                <c:ptCount val="23"/>
                <c:pt idx="0">
                  <c:v>2014.0</c:v>
                </c:pt>
                <c:pt idx="1">
                  <c:v>2015.0</c:v>
                </c:pt>
                <c:pt idx="2">
                  <c:v>2016.0</c:v>
                </c:pt>
                <c:pt idx="3">
                  <c:v>2017.0</c:v>
                </c:pt>
                <c:pt idx="4">
                  <c:v>2018.0</c:v>
                </c:pt>
                <c:pt idx="5">
                  <c:v>2019.0</c:v>
                </c:pt>
                <c:pt idx="6">
                  <c:v>2020.0</c:v>
                </c:pt>
                <c:pt idx="7">
                  <c:v>2021.0</c:v>
                </c:pt>
                <c:pt idx="8">
                  <c:v>2022.0</c:v>
                </c:pt>
                <c:pt idx="9">
                  <c:v>2023.0</c:v>
                </c:pt>
                <c:pt idx="10">
                  <c:v>2024.0</c:v>
                </c:pt>
                <c:pt idx="11">
                  <c:v>2025.0</c:v>
                </c:pt>
                <c:pt idx="12">
                  <c:v>2026.0</c:v>
                </c:pt>
                <c:pt idx="13">
                  <c:v>2027.0</c:v>
                </c:pt>
                <c:pt idx="14">
                  <c:v>2028.0</c:v>
                </c:pt>
                <c:pt idx="15">
                  <c:v>2029.0</c:v>
                </c:pt>
                <c:pt idx="16">
                  <c:v>2030.0</c:v>
                </c:pt>
                <c:pt idx="17">
                  <c:v>2031.0</c:v>
                </c:pt>
                <c:pt idx="18">
                  <c:v>2032.0</c:v>
                </c:pt>
                <c:pt idx="19">
                  <c:v>2033.0</c:v>
                </c:pt>
                <c:pt idx="20">
                  <c:v>2034.0</c:v>
                </c:pt>
                <c:pt idx="21">
                  <c:v>2035.0</c:v>
                </c:pt>
                <c:pt idx="22">
                  <c:v>2036.0</c:v>
                </c:pt>
              </c:numCache>
            </c:numRef>
          </c:cat>
          <c:val>
            <c:numRef>
              <c:f>Baseline!$B$109:$X$109</c:f>
              <c:numCache>
                <c:formatCode>0</c:formatCode>
                <c:ptCount val="23"/>
                <c:pt idx="0">
                  <c:v>5.475</c:v>
                </c:pt>
                <c:pt idx="1">
                  <c:v>5.8062375</c:v>
                </c:pt>
                <c:pt idx="2">
                  <c:v>6.15751486875</c:v>
                </c:pt>
                <c:pt idx="3">
                  <c:v>6.530044518309378</c:v>
                </c:pt>
                <c:pt idx="4">
                  <c:v>6.925112211667093</c:v>
                </c:pt>
                <c:pt idx="5">
                  <c:v>7.344081500472952</c:v>
                </c:pt>
                <c:pt idx="6">
                  <c:v>7.78839843125157</c:v>
                </c:pt>
                <c:pt idx="7">
                  <c:v>8.25959653634229</c:v>
                </c:pt>
                <c:pt idx="8">
                  <c:v>8.759302126790998</c:v>
                </c:pt>
                <c:pt idx="9">
                  <c:v>9.289239905461855</c:v>
                </c:pt>
                <c:pt idx="10">
                  <c:v>9.8512389197423</c:v>
                </c:pt>
                <c:pt idx="11">
                  <c:v>10.44723887438671</c:v>
                </c:pt>
                <c:pt idx="12">
                  <c:v>11.0792968262871</c:v>
                </c:pt>
                <c:pt idx="13">
                  <c:v>11.74959428427747</c:v>
                </c:pt>
                <c:pt idx="14">
                  <c:v>12.46044473847626</c:v>
                </c:pt>
                <c:pt idx="15">
                  <c:v>13.21430164515407</c:v>
                </c:pt>
                <c:pt idx="16">
                  <c:v>14.0137668946859</c:v>
                </c:pt>
                <c:pt idx="17">
                  <c:v>14.8615997918144</c:v>
                </c:pt>
                <c:pt idx="18">
                  <c:v>15.76072657921917</c:v>
                </c:pt>
                <c:pt idx="19">
                  <c:v>16.71425053726193</c:v>
                </c:pt>
                <c:pt idx="20">
                  <c:v>17.72546269476627</c:v>
                </c:pt>
                <c:pt idx="21">
                  <c:v>18.79785318779964</c:v>
                </c:pt>
                <c:pt idx="22">
                  <c:v>19.93512330566152</c:v>
                </c:pt>
              </c:numCache>
            </c:numRef>
          </c:val>
        </c:ser>
        <c:dLbls>
          <c:showLegendKey val="0"/>
          <c:showVal val="0"/>
          <c:showCatName val="0"/>
          <c:showSerName val="0"/>
          <c:showPercent val="0"/>
          <c:showBubbleSize val="0"/>
        </c:dLbls>
        <c:axId val="-2105462808"/>
        <c:axId val="-2105465784"/>
      </c:areaChart>
      <c:catAx>
        <c:axId val="-2105462808"/>
        <c:scaling>
          <c:orientation val="minMax"/>
        </c:scaling>
        <c:delete val="0"/>
        <c:axPos val="b"/>
        <c:numFmt formatCode="General" sourceLinked="1"/>
        <c:majorTickMark val="out"/>
        <c:minorTickMark val="none"/>
        <c:tickLblPos val="nextTo"/>
        <c:crossAx val="-2105465784"/>
        <c:crosses val="autoZero"/>
        <c:auto val="1"/>
        <c:lblAlgn val="ctr"/>
        <c:lblOffset val="100"/>
        <c:tickLblSkip val="4"/>
        <c:noMultiLvlLbl val="0"/>
      </c:catAx>
      <c:valAx>
        <c:axId val="-2105465784"/>
        <c:scaling>
          <c:orientation val="minMax"/>
        </c:scaling>
        <c:delete val="0"/>
        <c:axPos val="l"/>
        <c:majorGridlines/>
        <c:title>
          <c:tx>
            <c:rich>
              <a:bodyPr rot="0" vert="horz"/>
              <a:lstStyle/>
              <a:p>
                <a:pPr>
                  <a:defRPr/>
                </a:pPr>
                <a:r>
                  <a:rPr lang="en-US"/>
                  <a:t>MWh</a:t>
                </a:r>
              </a:p>
            </c:rich>
          </c:tx>
          <c:layout>
            <c:manualLayout>
              <c:xMode val="edge"/>
              <c:yMode val="edge"/>
              <c:x val="0.0185185083038"/>
              <c:y val="0.0965647133304317"/>
            </c:manualLayout>
          </c:layout>
          <c:overlay val="0"/>
        </c:title>
        <c:numFmt formatCode="0" sourceLinked="0"/>
        <c:majorTickMark val="out"/>
        <c:minorTickMark val="none"/>
        <c:tickLblPos val="nextTo"/>
        <c:crossAx val="-2105462808"/>
        <c:crosses val="autoZero"/>
        <c:crossBetween val="midCat"/>
      </c:valAx>
    </c:plotArea>
    <c:legend>
      <c:legendPos val="r"/>
      <c:layout/>
      <c:overlay val="0"/>
    </c:legend>
    <c:plotVisOnly val="1"/>
    <c:dispBlanksAs val="zero"/>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E05AAD-4FF5-4B83-A2FE-9663BD8777F5}" type="datetimeFigureOut">
              <a:rPr lang="fi-FI" smtClean="0"/>
              <a:t>12/10/17</a:t>
            </a:fld>
            <a:endParaRPr lang="fi-FI"/>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73F744-9481-4497-A343-21A240D9237A}" type="slidenum">
              <a:rPr lang="fi-FI" smtClean="0"/>
              <a:t>‹#›</a:t>
            </a:fld>
            <a:endParaRPr lang="fi-FI"/>
          </a:p>
        </p:txBody>
      </p:sp>
    </p:spTree>
    <p:extLst>
      <p:ext uri="{BB962C8B-B14F-4D97-AF65-F5344CB8AC3E}">
        <p14:creationId xmlns:p14="http://schemas.microsoft.com/office/powerpoint/2010/main" val="1180182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fi-FI"/>
          </a:p>
        </p:txBody>
      </p:sp>
      <p:sp>
        <p:nvSpPr>
          <p:cNvPr id="3" name="Alaotsikk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i-FI"/>
          </a:p>
        </p:txBody>
      </p:sp>
      <p:sp>
        <p:nvSpPr>
          <p:cNvPr id="4" name="Päivämäärän paikkamerkki 3"/>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5" name="Alatunnisteen paikkamerkki 4"/>
          <p:cNvSpPr>
            <a:spLocks noGrp="1"/>
          </p:cNvSpPr>
          <p:nvPr>
            <p:ph type="ftr" sz="quarter" idx="11"/>
          </p:nvPr>
        </p:nvSpPr>
        <p:spPr>
          <a:xfrm>
            <a:off x="3124200" y="6356350"/>
            <a:ext cx="2895600" cy="365125"/>
          </a:xfrm>
          <a:prstGeom prst="rect">
            <a:avLst/>
          </a:prstGeom>
        </p:spPr>
        <p:txBody>
          <a:bodyPr/>
          <a:lstStyle/>
          <a:p>
            <a:endParaRPr lang="fi-FI"/>
          </a:p>
        </p:txBody>
      </p:sp>
      <p:sp>
        <p:nvSpPr>
          <p:cNvPr id="6" name="Dian numeron paikkamerkki 5"/>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1302093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fi-FI"/>
          </a:p>
        </p:txBody>
      </p:sp>
      <p:sp>
        <p:nvSpPr>
          <p:cNvPr id="3" name="Sisällön paikkamerkki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Päivämäärän paikkamerkki 3"/>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5" name="Alatunnisteen paikkamerkki 4"/>
          <p:cNvSpPr>
            <a:spLocks noGrp="1"/>
          </p:cNvSpPr>
          <p:nvPr>
            <p:ph type="ftr" sz="quarter" idx="11"/>
          </p:nvPr>
        </p:nvSpPr>
        <p:spPr>
          <a:xfrm>
            <a:off x="3124200" y="6356350"/>
            <a:ext cx="2895600" cy="365125"/>
          </a:xfrm>
          <a:prstGeom prst="rect">
            <a:avLst/>
          </a:prstGeom>
        </p:spPr>
        <p:txBody>
          <a:bodyPr/>
          <a:lstStyle/>
          <a:p>
            <a:endParaRPr lang="fi-FI"/>
          </a:p>
        </p:txBody>
      </p:sp>
      <p:sp>
        <p:nvSpPr>
          <p:cNvPr id="6" name="Dian numeron paikkamerkki 5"/>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1502115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fi-FI"/>
          </a:p>
        </p:txBody>
      </p:sp>
      <p:sp>
        <p:nvSpPr>
          <p:cNvPr id="3" name="Tekstin paikkamerkki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Päivämäärän paikkamerkki 3"/>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5" name="Alatunnisteen paikkamerkki 4"/>
          <p:cNvSpPr>
            <a:spLocks noGrp="1"/>
          </p:cNvSpPr>
          <p:nvPr>
            <p:ph type="ftr" sz="quarter" idx="11"/>
          </p:nvPr>
        </p:nvSpPr>
        <p:spPr>
          <a:xfrm>
            <a:off x="3124200" y="6356350"/>
            <a:ext cx="2895600" cy="365125"/>
          </a:xfrm>
          <a:prstGeom prst="rect">
            <a:avLst/>
          </a:prstGeom>
        </p:spPr>
        <p:txBody>
          <a:bodyPr/>
          <a:lstStyle/>
          <a:p>
            <a:endParaRPr lang="fi-FI"/>
          </a:p>
        </p:txBody>
      </p:sp>
      <p:sp>
        <p:nvSpPr>
          <p:cNvPr id="6" name="Dian numeron paikkamerkki 5"/>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3882381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fi-FI"/>
          </a:p>
        </p:txBody>
      </p:sp>
      <p:sp>
        <p:nvSpPr>
          <p:cNvPr id="3" name="Sisällön paikkamerkk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Sisällön paikkamerkk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5" name="Päivämäärän paikkamerkki 4"/>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6" name="Alatunnisteen paikkamerkki 5"/>
          <p:cNvSpPr>
            <a:spLocks noGrp="1"/>
          </p:cNvSpPr>
          <p:nvPr>
            <p:ph type="ftr" sz="quarter" idx="11"/>
          </p:nvPr>
        </p:nvSpPr>
        <p:spPr>
          <a:xfrm>
            <a:off x="3124200" y="6356350"/>
            <a:ext cx="2895600" cy="365125"/>
          </a:xfrm>
          <a:prstGeom prst="rect">
            <a:avLst/>
          </a:prstGeom>
        </p:spPr>
        <p:txBody>
          <a:bodyPr/>
          <a:lstStyle/>
          <a:p>
            <a:endParaRPr lang="fi-FI"/>
          </a:p>
        </p:txBody>
      </p:sp>
      <p:sp>
        <p:nvSpPr>
          <p:cNvPr id="7" name="Dian numeron paikkamerkki 6"/>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273159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fi-FI"/>
          </a:p>
        </p:txBody>
      </p:sp>
      <p:sp>
        <p:nvSpPr>
          <p:cNvPr id="3" name="Tekstin paikkamerkki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Sisällön paikkamerkk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5" name="Tekstin paikkamerkki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Sisällön paikkamerkk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7" name="Päivämäärän paikkamerkki 6"/>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8" name="Alatunnisteen paikkamerkki 7"/>
          <p:cNvSpPr>
            <a:spLocks noGrp="1"/>
          </p:cNvSpPr>
          <p:nvPr>
            <p:ph type="ftr" sz="quarter" idx="11"/>
          </p:nvPr>
        </p:nvSpPr>
        <p:spPr>
          <a:xfrm>
            <a:off x="3124200" y="6356350"/>
            <a:ext cx="2895600" cy="365125"/>
          </a:xfrm>
          <a:prstGeom prst="rect">
            <a:avLst/>
          </a:prstGeom>
        </p:spPr>
        <p:txBody>
          <a:bodyPr/>
          <a:lstStyle/>
          <a:p>
            <a:endParaRPr lang="fi-FI"/>
          </a:p>
        </p:txBody>
      </p:sp>
      <p:sp>
        <p:nvSpPr>
          <p:cNvPr id="9" name="Dian numeron paikkamerkki 8"/>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4021057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fi-FI"/>
          </a:p>
        </p:txBody>
      </p:sp>
      <p:sp>
        <p:nvSpPr>
          <p:cNvPr id="3" name="Päivämäärän paikkamerkki 2"/>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4" name="Alatunnisteen paikkamerkki 3"/>
          <p:cNvSpPr>
            <a:spLocks noGrp="1"/>
          </p:cNvSpPr>
          <p:nvPr>
            <p:ph type="ftr" sz="quarter" idx="11"/>
          </p:nvPr>
        </p:nvSpPr>
        <p:spPr>
          <a:xfrm>
            <a:off x="3124200" y="6356350"/>
            <a:ext cx="2895600" cy="365125"/>
          </a:xfrm>
          <a:prstGeom prst="rect">
            <a:avLst/>
          </a:prstGeom>
        </p:spPr>
        <p:txBody>
          <a:bodyPr/>
          <a:lstStyle/>
          <a:p>
            <a:endParaRPr lang="fi-FI"/>
          </a:p>
        </p:txBody>
      </p:sp>
      <p:sp>
        <p:nvSpPr>
          <p:cNvPr id="5" name="Dian numeron paikkamerkki 4"/>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498349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3" name="Alatunnisteen paikkamerkki 2"/>
          <p:cNvSpPr>
            <a:spLocks noGrp="1"/>
          </p:cNvSpPr>
          <p:nvPr>
            <p:ph type="ftr" sz="quarter" idx="11"/>
          </p:nvPr>
        </p:nvSpPr>
        <p:spPr>
          <a:xfrm>
            <a:off x="3124200" y="6356350"/>
            <a:ext cx="2895600" cy="365125"/>
          </a:xfrm>
          <a:prstGeom prst="rect">
            <a:avLst/>
          </a:prstGeom>
        </p:spPr>
        <p:txBody>
          <a:bodyPr/>
          <a:lstStyle/>
          <a:p>
            <a:endParaRPr lang="fi-FI"/>
          </a:p>
        </p:txBody>
      </p:sp>
      <p:sp>
        <p:nvSpPr>
          <p:cNvPr id="4" name="Dian numeron paikkamerkki 3"/>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771978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fi-FI"/>
          </a:p>
        </p:txBody>
      </p:sp>
      <p:sp>
        <p:nvSpPr>
          <p:cNvPr id="3" name="Sisällön paikkamerkk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Tekstin paikkamerkki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äivämäärän paikkamerkki 4"/>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6" name="Alatunnisteen paikkamerkki 5"/>
          <p:cNvSpPr>
            <a:spLocks noGrp="1"/>
          </p:cNvSpPr>
          <p:nvPr>
            <p:ph type="ftr" sz="quarter" idx="11"/>
          </p:nvPr>
        </p:nvSpPr>
        <p:spPr>
          <a:xfrm>
            <a:off x="3124200" y="6356350"/>
            <a:ext cx="2895600" cy="365125"/>
          </a:xfrm>
          <a:prstGeom prst="rect">
            <a:avLst/>
          </a:prstGeom>
        </p:spPr>
        <p:txBody>
          <a:bodyPr/>
          <a:lstStyle/>
          <a:p>
            <a:endParaRPr lang="fi-FI"/>
          </a:p>
        </p:txBody>
      </p:sp>
      <p:sp>
        <p:nvSpPr>
          <p:cNvPr id="7" name="Dian numeron paikkamerkki 6"/>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1469965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fi-FI"/>
          </a:p>
        </p:txBody>
      </p:sp>
      <p:sp>
        <p:nvSpPr>
          <p:cNvPr id="3" name="Kuvan paikkamerkki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i-FI"/>
          </a:p>
        </p:txBody>
      </p:sp>
      <p:sp>
        <p:nvSpPr>
          <p:cNvPr id="4" name="Tekstin paikkamerkki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Päivämäärän paikkamerkki 4"/>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6" name="Alatunnisteen paikkamerkki 5"/>
          <p:cNvSpPr>
            <a:spLocks noGrp="1"/>
          </p:cNvSpPr>
          <p:nvPr>
            <p:ph type="ftr" sz="quarter" idx="11"/>
          </p:nvPr>
        </p:nvSpPr>
        <p:spPr>
          <a:xfrm>
            <a:off x="3124200" y="6356350"/>
            <a:ext cx="2895600" cy="365125"/>
          </a:xfrm>
          <a:prstGeom prst="rect">
            <a:avLst/>
          </a:prstGeom>
        </p:spPr>
        <p:txBody>
          <a:bodyPr/>
          <a:lstStyle/>
          <a:p>
            <a:endParaRPr lang="fi-FI"/>
          </a:p>
        </p:txBody>
      </p:sp>
      <p:sp>
        <p:nvSpPr>
          <p:cNvPr id="7" name="Dian numeron paikkamerkki 6"/>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1643723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fi-FI"/>
          </a:p>
        </p:txBody>
      </p:sp>
      <p:sp>
        <p:nvSpPr>
          <p:cNvPr id="3" name="Pystysuoran tekstin paikkamerkki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Päivämäärän paikkamerkki 3"/>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5" name="Alatunnisteen paikkamerkki 4"/>
          <p:cNvSpPr>
            <a:spLocks noGrp="1"/>
          </p:cNvSpPr>
          <p:nvPr>
            <p:ph type="ftr" sz="quarter" idx="11"/>
          </p:nvPr>
        </p:nvSpPr>
        <p:spPr>
          <a:xfrm>
            <a:off x="3124200" y="6356350"/>
            <a:ext cx="2895600" cy="365125"/>
          </a:xfrm>
          <a:prstGeom prst="rect">
            <a:avLst/>
          </a:prstGeom>
        </p:spPr>
        <p:txBody>
          <a:bodyPr/>
          <a:lstStyle/>
          <a:p>
            <a:endParaRPr lang="fi-FI"/>
          </a:p>
        </p:txBody>
      </p:sp>
      <p:sp>
        <p:nvSpPr>
          <p:cNvPr id="6" name="Dian numeron paikkamerkki 5"/>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169046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untainen otsikko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fi-FI"/>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Päivämäärän paikkamerkki 3"/>
          <p:cNvSpPr>
            <a:spLocks noGrp="1"/>
          </p:cNvSpPr>
          <p:nvPr>
            <p:ph type="dt" sz="half" idx="10"/>
          </p:nvPr>
        </p:nvSpPr>
        <p:spPr>
          <a:xfrm>
            <a:off x="457200" y="6356350"/>
            <a:ext cx="2133600" cy="365125"/>
          </a:xfrm>
          <a:prstGeom prst="rect">
            <a:avLst/>
          </a:prstGeom>
        </p:spPr>
        <p:txBody>
          <a:bodyPr/>
          <a:lstStyle/>
          <a:p>
            <a:fld id="{B325C966-E029-0041-AAAE-7B02A6F0B954}" type="datetimeFigureOut">
              <a:rPr lang="fi-FI" smtClean="0"/>
              <a:t>12/10/17</a:t>
            </a:fld>
            <a:endParaRPr lang="fi-FI"/>
          </a:p>
        </p:txBody>
      </p:sp>
      <p:sp>
        <p:nvSpPr>
          <p:cNvPr id="5" name="Alatunnisteen paikkamerkki 4"/>
          <p:cNvSpPr>
            <a:spLocks noGrp="1"/>
          </p:cNvSpPr>
          <p:nvPr>
            <p:ph type="ftr" sz="quarter" idx="11"/>
          </p:nvPr>
        </p:nvSpPr>
        <p:spPr>
          <a:xfrm>
            <a:off x="3124200" y="6356350"/>
            <a:ext cx="2895600" cy="365125"/>
          </a:xfrm>
          <a:prstGeom prst="rect">
            <a:avLst/>
          </a:prstGeom>
        </p:spPr>
        <p:txBody>
          <a:bodyPr/>
          <a:lstStyle/>
          <a:p>
            <a:endParaRPr lang="fi-FI"/>
          </a:p>
        </p:txBody>
      </p:sp>
      <p:sp>
        <p:nvSpPr>
          <p:cNvPr id="6" name="Dian numeron paikkamerkki 5"/>
          <p:cNvSpPr>
            <a:spLocks noGrp="1"/>
          </p:cNvSpPr>
          <p:nvPr>
            <p:ph type="sldNum" sz="quarter" idx="12"/>
          </p:nvPr>
        </p:nvSpPr>
        <p:spPr>
          <a:xfrm>
            <a:off x="6553200" y="6356350"/>
            <a:ext cx="2133600" cy="365125"/>
          </a:xfrm>
          <a:prstGeom prst="rect">
            <a:avLst/>
          </a:prstGeom>
        </p:spPr>
        <p:txBody>
          <a:bodyPr/>
          <a:lstStyle/>
          <a:p>
            <a:fld id="{05F59BEE-79E6-6542-992B-CA5A1EB1323B}" type="slidenum">
              <a:rPr lang="fi-FI" smtClean="0"/>
              <a:t>‹#›</a:t>
            </a:fld>
            <a:endParaRPr lang="fi-FI"/>
          </a:p>
        </p:txBody>
      </p:sp>
    </p:spTree>
    <p:extLst>
      <p:ext uri="{BB962C8B-B14F-4D97-AF65-F5344CB8AC3E}">
        <p14:creationId xmlns:p14="http://schemas.microsoft.com/office/powerpoint/2010/main" val="8093445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kstin paikkamerkki 2"/>
          <p:cNvSpPr>
            <a:spLocks noGrp="1"/>
          </p:cNvSpPr>
          <p:nvPr>
            <p:ph type="body" idx="1"/>
          </p:nvPr>
        </p:nvSpPr>
        <p:spPr>
          <a:xfrm>
            <a:off x="457200" y="677425"/>
            <a:ext cx="8229600" cy="4525963"/>
          </a:xfrm>
          <a:prstGeom prst="rect">
            <a:avLst/>
          </a:prstGeom>
        </p:spPr>
        <p:txBody>
          <a:bodyPr vert="horz" lIns="91440" tIns="45720" rIns="91440" bIns="45720" rtlCol="0">
            <a:normAutofit/>
          </a:bodyPr>
          <a:lstStyle/>
          <a:p>
            <a:pPr lvl="0"/>
            <a:r>
              <a:rPr lang="fi-FI" dirty="0" smtClean="0"/>
              <a:t>Muokkaa tekstin perustyylejä napsauttamalla</a:t>
            </a:r>
          </a:p>
          <a:p>
            <a:pPr lvl="1"/>
            <a:r>
              <a:rPr lang="fi-FI" dirty="0" smtClean="0"/>
              <a:t>toinen taso</a:t>
            </a:r>
          </a:p>
          <a:p>
            <a:pPr lvl="2"/>
            <a:r>
              <a:rPr lang="fi-FI" dirty="0" smtClean="0"/>
              <a:t>kolmas taso</a:t>
            </a:r>
          </a:p>
          <a:p>
            <a:pPr lvl="3"/>
            <a:r>
              <a:rPr lang="fi-FI" dirty="0" smtClean="0"/>
              <a:t>neljäs taso</a:t>
            </a:r>
          </a:p>
          <a:p>
            <a:pPr lvl="4"/>
            <a:r>
              <a:rPr lang="fi-FI" dirty="0" smtClean="0"/>
              <a:t>viides taso</a:t>
            </a:r>
            <a:endParaRPr lang="fi-FI" dirty="0"/>
          </a:p>
        </p:txBody>
      </p:sp>
    </p:spTree>
    <p:extLst>
      <p:ext uri="{BB962C8B-B14F-4D97-AF65-F5344CB8AC3E}">
        <p14:creationId xmlns:p14="http://schemas.microsoft.com/office/powerpoint/2010/main" val="21445254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rgbClr val="21212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21212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21212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21212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mailto:jyrki.luukkanen@utu.fi" TargetMode="External"/><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8.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 </a:t>
            </a:r>
            <a:endParaRPr lang="fi-FI" dirty="0"/>
          </a:p>
        </p:txBody>
      </p:sp>
      <p:pic>
        <p:nvPicPr>
          <p:cNvPr id="6" name="Sisällön paikkamerkki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4517" y="1917813"/>
            <a:ext cx="6516733" cy="2404039"/>
          </a:xfrm>
        </p:spPr>
      </p:pic>
    </p:spTree>
    <p:extLst>
      <p:ext uri="{BB962C8B-B14F-4D97-AF65-F5344CB8AC3E}">
        <p14:creationId xmlns:p14="http://schemas.microsoft.com/office/powerpoint/2010/main" val="28981912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85"/>
            <a:ext cx="9143999" cy="6878594"/>
          </a:xfrm>
          <a:prstGeom prst="rect">
            <a:avLst/>
          </a:prstGeom>
        </p:spPr>
      </p:pic>
      <p:pic>
        <p:nvPicPr>
          <p:cNvPr id="5" name="Kuva 4" descr="ty_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575" y="273173"/>
            <a:ext cx="1403217" cy="433514"/>
          </a:xfrm>
          <a:prstGeom prst="rect">
            <a:avLst/>
          </a:prstGeom>
        </p:spPr>
      </p:pic>
      <p:sp>
        <p:nvSpPr>
          <p:cNvPr id="7" name="Suorakulmio 6"/>
          <p:cNvSpPr/>
          <p:nvPr/>
        </p:nvSpPr>
        <p:spPr>
          <a:xfrm>
            <a:off x="728445" y="2012666"/>
            <a:ext cx="7870707" cy="535531"/>
          </a:xfrm>
          <a:prstGeom prst="rect">
            <a:avLst/>
          </a:prstGeom>
        </p:spPr>
        <p:txBody>
          <a:bodyPr wrap="square">
            <a:spAutoFit/>
          </a:bodyPr>
          <a:lstStyle/>
          <a:p>
            <a:pPr marL="285750" indent="-285750">
              <a:lnSpc>
                <a:spcPct val="90000"/>
              </a:lnSpc>
              <a:spcBef>
                <a:spcPct val="0"/>
              </a:spcBef>
              <a:buClr>
                <a:srgbClr val="646464"/>
              </a:buClr>
              <a:buFont typeface="Arial"/>
              <a:buChar char="•"/>
            </a:pPr>
            <a:endParaRPr lang="en-GB" b="1" dirty="0" smtClean="0">
              <a:solidFill>
                <a:srgbClr val="212121"/>
              </a:solidFill>
              <a:latin typeface="Arial" charset="0"/>
              <a:ea typeface="ヒラギノ角ゴ Pro W3" charset="0"/>
            </a:endParaRPr>
          </a:p>
          <a:p>
            <a:pPr marL="285750" indent="-285750">
              <a:lnSpc>
                <a:spcPct val="90000"/>
              </a:lnSpc>
              <a:spcBef>
                <a:spcPct val="0"/>
              </a:spcBef>
              <a:buClr>
                <a:srgbClr val="646464"/>
              </a:buClr>
              <a:buFont typeface="Arial"/>
              <a:buChar char="•"/>
            </a:pPr>
            <a:endParaRPr lang="en-GB" sz="1400" dirty="0">
              <a:solidFill>
                <a:srgbClr val="212121"/>
              </a:solidFill>
              <a:latin typeface="Arial" charset="0"/>
              <a:ea typeface="ヒラギノ角ゴ Pro W3" charset="0"/>
            </a:endParaRPr>
          </a:p>
        </p:txBody>
      </p:sp>
      <p:pic>
        <p:nvPicPr>
          <p:cNvPr id="2" name="Kuva 1" descr="TuTu_logo_engl cop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5512" y="5789084"/>
            <a:ext cx="2165082" cy="798187"/>
          </a:xfrm>
          <a:prstGeom prst="rect">
            <a:avLst/>
          </a:prstGeom>
        </p:spPr>
      </p:pic>
      <p:sp>
        <p:nvSpPr>
          <p:cNvPr id="6" name="Title 1"/>
          <p:cNvSpPr txBox="1">
            <a:spLocks/>
          </p:cNvSpPr>
          <p:nvPr/>
        </p:nvSpPr>
        <p:spPr>
          <a:xfrm>
            <a:off x="457199" y="1807434"/>
            <a:ext cx="8229600" cy="1405068"/>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4000" b="1" dirty="0" smtClean="0"/>
              <a:t>Energy scenario construction for a village</a:t>
            </a:r>
            <a:endParaRPr lang="en-GB" sz="4000" b="1" dirty="0"/>
          </a:p>
        </p:txBody>
      </p:sp>
      <p:sp>
        <p:nvSpPr>
          <p:cNvPr id="3" name="TextBox 2"/>
          <p:cNvSpPr txBox="1"/>
          <p:nvPr/>
        </p:nvSpPr>
        <p:spPr>
          <a:xfrm>
            <a:off x="2705340" y="4364347"/>
            <a:ext cx="4083169" cy="1200329"/>
          </a:xfrm>
          <a:prstGeom prst="rect">
            <a:avLst/>
          </a:prstGeom>
          <a:noFill/>
        </p:spPr>
        <p:txBody>
          <a:bodyPr wrap="none" rtlCol="0">
            <a:spAutoFit/>
          </a:bodyPr>
          <a:lstStyle/>
          <a:p>
            <a:pPr algn="ctr"/>
            <a:r>
              <a:rPr lang="en-GB" b="1" dirty="0" smtClean="0"/>
              <a:t>Jyrki Luukkanen, Mika Korkeakoski</a:t>
            </a:r>
          </a:p>
          <a:p>
            <a:pPr algn="ctr"/>
            <a:r>
              <a:rPr lang="en-GB" b="1" dirty="0" smtClean="0"/>
              <a:t>Research Director</a:t>
            </a:r>
          </a:p>
          <a:p>
            <a:pPr algn="ctr"/>
            <a:r>
              <a:rPr lang="en-GB" b="1" dirty="0" smtClean="0"/>
              <a:t>Finland Futures Research Centre</a:t>
            </a:r>
          </a:p>
          <a:p>
            <a:pPr algn="ctr"/>
            <a:r>
              <a:rPr lang="en-GB" b="1" dirty="0" smtClean="0">
                <a:hlinkClick r:id="rId5"/>
              </a:rPr>
              <a:t>jyrki.luukkanen@utu.fi</a:t>
            </a:r>
            <a:r>
              <a:rPr lang="en-GB" b="1" dirty="0" smtClean="0"/>
              <a:t> </a:t>
            </a:r>
            <a:endParaRPr lang="en-GB" b="1" dirty="0"/>
          </a:p>
        </p:txBody>
      </p:sp>
      <p:sp>
        <p:nvSpPr>
          <p:cNvPr id="8" name="TextBox 7"/>
          <p:cNvSpPr txBox="1"/>
          <p:nvPr/>
        </p:nvSpPr>
        <p:spPr>
          <a:xfrm>
            <a:off x="3521269" y="3656286"/>
            <a:ext cx="2286203" cy="461665"/>
          </a:xfrm>
          <a:prstGeom prst="rect">
            <a:avLst/>
          </a:prstGeom>
          <a:noFill/>
        </p:spPr>
        <p:txBody>
          <a:bodyPr wrap="none" rtlCol="0">
            <a:spAutoFit/>
          </a:bodyPr>
          <a:lstStyle/>
          <a:p>
            <a:pPr algn="ctr"/>
            <a:r>
              <a:rPr lang="en-GB" sz="2400" b="1" dirty="0" smtClean="0"/>
              <a:t>DEEM training</a:t>
            </a:r>
            <a:endParaRPr lang="en-GB" sz="2400" b="1" dirty="0"/>
          </a:p>
        </p:txBody>
      </p:sp>
    </p:spTree>
    <p:extLst>
      <p:ext uri="{BB962C8B-B14F-4D97-AF65-F5344CB8AC3E}">
        <p14:creationId xmlns:p14="http://schemas.microsoft.com/office/powerpoint/2010/main" val="22312865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515100" cy="1325562"/>
          </a:xfrm>
        </p:spPr>
        <p:txBody>
          <a:bodyPr/>
          <a:lstStyle/>
          <a:p>
            <a:r>
              <a:rPr lang="en-GB" dirty="0" smtClean="0"/>
              <a:t>Village electricity use</a:t>
            </a:r>
            <a:br>
              <a:rPr lang="en-GB" dirty="0" smtClean="0"/>
            </a:br>
            <a:r>
              <a:rPr lang="en-GB" sz="3600" dirty="0" smtClean="0"/>
              <a:t>How to construct a scenario</a:t>
            </a:r>
            <a:endParaRPr lang="en-GB" dirty="0"/>
          </a:p>
        </p:txBody>
      </p:sp>
      <p:sp>
        <p:nvSpPr>
          <p:cNvPr id="3" name="Content Placeholder 2"/>
          <p:cNvSpPr>
            <a:spLocks noGrp="1"/>
          </p:cNvSpPr>
          <p:nvPr>
            <p:ph idx="1"/>
          </p:nvPr>
        </p:nvSpPr>
        <p:spPr>
          <a:xfrm>
            <a:off x="457200" y="1962150"/>
            <a:ext cx="8229600" cy="4212788"/>
          </a:xfrm>
        </p:spPr>
        <p:txBody>
          <a:bodyPr/>
          <a:lstStyle/>
          <a:p>
            <a:r>
              <a:rPr lang="en-GB" dirty="0" smtClean="0"/>
              <a:t>What are the factors which affect the electricity use?</a:t>
            </a:r>
          </a:p>
          <a:p>
            <a:r>
              <a:rPr lang="en-GB" dirty="0" smtClean="0"/>
              <a:t>How these factors can be assessed?</a:t>
            </a:r>
          </a:p>
          <a:p>
            <a:r>
              <a:rPr lang="en-GB" dirty="0" smtClean="0"/>
              <a:t>What are the important factors from the point of view of electricity system planning?</a:t>
            </a:r>
          </a:p>
          <a:p>
            <a:r>
              <a:rPr lang="en-GB" dirty="0" smtClean="0"/>
              <a:t>How the factors may change in the future?</a:t>
            </a:r>
          </a:p>
          <a:p>
            <a:endParaRPr lang="en-GB"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12666537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en-GB" dirty="0" smtClean="0"/>
              <a:t>Electricity system planning</a:t>
            </a:r>
            <a:endParaRPr lang="en-GB" dirty="0"/>
          </a:p>
        </p:txBody>
      </p:sp>
      <p:sp>
        <p:nvSpPr>
          <p:cNvPr id="3" name="Content Placeholder 2"/>
          <p:cNvSpPr>
            <a:spLocks noGrp="1"/>
          </p:cNvSpPr>
          <p:nvPr>
            <p:ph idx="1"/>
          </p:nvPr>
        </p:nvSpPr>
        <p:spPr>
          <a:xfrm>
            <a:off x="457200" y="1972825"/>
            <a:ext cx="8229600" cy="4525963"/>
          </a:xfrm>
        </p:spPr>
        <p:txBody>
          <a:bodyPr/>
          <a:lstStyle/>
          <a:p>
            <a:r>
              <a:rPr lang="en-GB" dirty="0" smtClean="0"/>
              <a:t>Different programmes available for electricity system planning</a:t>
            </a:r>
          </a:p>
          <a:p>
            <a:r>
              <a:rPr lang="en-GB" dirty="0" smtClean="0"/>
              <a:t>HOMER is a system for small scale village level system planning</a:t>
            </a:r>
          </a:p>
          <a:p>
            <a:r>
              <a:rPr lang="en-GB" dirty="0" smtClean="0"/>
              <a:t>To be able to use the planning models you have to know about the electricity demand and different aspects related to it (like load curve)</a:t>
            </a:r>
            <a:endParaRPr lang="en-GB"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267894430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en-GB" dirty="0" smtClean="0"/>
              <a:t>Electricity demand</a:t>
            </a:r>
            <a:endParaRPr lang="en-GB" dirty="0"/>
          </a:p>
        </p:txBody>
      </p:sp>
      <p:sp>
        <p:nvSpPr>
          <p:cNvPr id="3" name="Content Placeholder 2"/>
          <p:cNvSpPr>
            <a:spLocks noGrp="1"/>
          </p:cNvSpPr>
          <p:nvPr>
            <p:ph idx="1"/>
          </p:nvPr>
        </p:nvSpPr>
        <p:spPr>
          <a:xfrm>
            <a:off x="457200" y="1417638"/>
            <a:ext cx="8229600" cy="5081151"/>
          </a:xfrm>
        </p:spPr>
        <p:txBody>
          <a:bodyPr>
            <a:normAutofit lnSpcReduction="10000"/>
          </a:bodyPr>
          <a:lstStyle/>
          <a:p>
            <a:r>
              <a:rPr lang="en-GB" dirty="0" smtClean="0"/>
              <a:t>Factors affecting the demand:</a:t>
            </a:r>
          </a:p>
          <a:p>
            <a:pPr lvl="1"/>
            <a:r>
              <a:rPr lang="en-GB" dirty="0" smtClean="0"/>
              <a:t>Size of the village</a:t>
            </a:r>
          </a:p>
          <a:p>
            <a:pPr lvl="1"/>
            <a:r>
              <a:rPr lang="en-GB" dirty="0" smtClean="0"/>
              <a:t>Number of households</a:t>
            </a:r>
          </a:p>
          <a:p>
            <a:pPr lvl="2"/>
            <a:r>
              <a:rPr lang="en-GB" dirty="0" smtClean="0"/>
              <a:t>Household is usually seen as the energy consuming unit</a:t>
            </a:r>
          </a:p>
          <a:p>
            <a:pPr lvl="1"/>
            <a:r>
              <a:rPr lang="en-GB" dirty="0" smtClean="0"/>
              <a:t>Household activities that need electricity</a:t>
            </a:r>
          </a:p>
          <a:p>
            <a:pPr lvl="2"/>
            <a:r>
              <a:rPr lang="en-GB" dirty="0" smtClean="0"/>
              <a:t>Equipment and their properties</a:t>
            </a:r>
          </a:p>
          <a:p>
            <a:pPr lvl="2"/>
            <a:r>
              <a:rPr lang="en-GB" dirty="0" smtClean="0"/>
              <a:t>How long they are used (per day)</a:t>
            </a:r>
          </a:p>
          <a:p>
            <a:pPr lvl="1"/>
            <a:r>
              <a:rPr lang="en-GB" dirty="0" smtClean="0"/>
              <a:t>Industrial activities (carpenter, rice miller, etc.)</a:t>
            </a:r>
          </a:p>
          <a:p>
            <a:pPr lvl="1"/>
            <a:r>
              <a:rPr lang="en-GB" dirty="0" smtClean="0"/>
              <a:t>Service activities (cafe, hairdresser, school, health </a:t>
            </a:r>
            <a:r>
              <a:rPr lang="en-GB" dirty="0" err="1" smtClean="0"/>
              <a:t>center</a:t>
            </a:r>
            <a:r>
              <a:rPr lang="en-GB" dirty="0" smtClean="0"/>
              <a:t>, etc.)</a:t>
            </a:r>
          </a:p>
          <a:p>
            <a:pPr lvl="2"/>
            <a:endParaRPr lang="en-GB"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40494334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en-GB" sz="4000" dirty="0" smtClean="0"/>
              <a:t>Electricity system properties</a:t>
            </a:r>
            <a:endParaRPr lang="en-GB" sz="4000" dirty="0"/>
          </a:p>
        </p:txBody>
      </p:sp>
      <p:sp>
        <p:nvSpPr>
          <p:cNvPr id="3" name="Content Placeholder 2"/>
          <p:cNvSpPr>
            <a:spLocks noGrp="1"/>
          </p:cNvSpPr>
          <p:nvPr>
            <p:ph idx="1"/>
          </p:nvPr>
        </p:nvSpPr>
        <p:spPr>
          <a:xfrm>
            <a:off x="457200" y="1725175"/>
            <a:ext cx="8229600" cy="4525963"/>
          </a:xfrm>
        </p:spPr>
        <p:txBody>
          <a:bodyPr/>
          <a:lstStyle/>
          <a:p>
            <a:r>
              <a:rPr lang="en-GB" dirty="0" smtClean="0"/>
              <a:t>Electricity supply must always match the consumption</a:t>
            </a:r>
          </a:p>
          <a:p>
            <a:r>
              <a:rPr lang="en-GB" dirty="0" smtClean="0"/>
              <a:t>Production must be controlled to equal the demand in order to keep the frequency and voltage at constant level (not to damage devices)</a:t>
            </a:r>
          </a:p>
          <a:p>
            <a:r>
              <a:rPr lang="en-GB" dirty="0" smtClean="0"/>
              <a:t>Demand varies considerable during the day, week and season</a:t>
            </a:r>
            <a:endParaRPr lang="en-GB"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30736388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0592"/>
            <a:ext cx="6000750" cy="1143000"/>
          </a:xfrm>
        </p:spPr>
        <p:txBody>
          <a:bodyPr/>
          <a:lstStyle/>
          <a:p>
            <a:r>
              <a:rPr lang="fi-FI" sz="4000" dirty="0" err="1" smtClean="0"/>
              <a:t>Electricity</a:t>
            </a:r>
            <a:r>
              <a:rPr lang="fi-FI" sz="4000" dirty="0" smtClean="0"/>
              <a:t> </a:t>
            </a:r>
            <a:r>
              <a:rPr lang="fi-FI" sz="4000" dirty="0" err="1" smtClean="0"/>
              <a:t>demand</a:t>
            </a:r>
            <a:r>
              <a:rPr lang="fi-FI" sz="4000" dirty="0" smtClean="0"/>
              <a:t> in Finland in </a:t>
            </a:r>
            <a:r>
              <a:rPr lang="fi-FI" sz="4000" dirty="0" err="1" smtClean="0"/>
              <a:t>one</a:t>
            </a:r>
            <a:r>
              <a:rPr lang="fi-FI" sz="4000" dirty="0" smtClean="0"/>
              <a:t> </a:t>
            </a:r>
            <a:r>
              <a:rPr lang="fi-FI" sz="4000" dirty="0" err="1" smtClean="0"/>
              <a:t>week</a:t>
            </a:r>
            <a:endParaRPr lang="fi-FI" sz="4000"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pic>
        <p:nvPicPr>
          <p:cNvPr id="5" name="Picture 4"/>
          <p:cNvPicPr/>
          <p:nvPr/>
        </p:nvPicPr>
        <p:blipFill>
          <a:blip r:embed="rId3"/>
          <a:stretch>
            <a:fillRect/>
          </a:stretch>
        </p:blipFill>
        <p:spPr>
          <a:xfrm>
            <a:off x="800099" y="2019300"/>
            <a:ext cx="6957953" cy="4495800"/>
          </a:xfrm>
          <a:prstGeom prst="rect">
            <a:avLst/>
          </a:prstGeom>
        </p:spPr>
      </p:pic>
    </p:spTree>
    <p:extLst>
      <p:ext uri="{BB962C8B-B14F-4D97-AF65-F5344CB8AC3E}">
        <p14:creationId xmlns:p14="http://schemas.microsoft.com/office/powerpoint/2010/main" val="166206406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38850" cy="1458912"/>
          </a:xfrm>
        </p:spPr>
        <p:txBody>
          <a:bodyPr/>
          <a:lstStyle/>
          <a:p>
            <a:r>
              <a:rPr lang="fi-FI" sz="3600" dirty="0" err="1" smtClean="0"/>
              <a:t>Load</a:t>
            </a:r>
            <a:r>
              <a:rPr lang="fi-FI" sz="3600" dirty="0" smtClean="0"/>
              <a:t> </a:t>
            </a:r>
            <a:r>
              <a:rPr lang="fi-FI" sz="3600" dirty="0" err="1" smtClean="0"/>
              <a:t>curve</a:t>
            </a:r>
            <a:r>
              <a:rPr lang="fi-FI" sz="3600" dirty="0" smtClean="0"/>
              <a:t> for a </a:t>
            </a:r>
            <a:r>
              <a:rPr lang="fi-FI" sz="3600" dirty="0" err="1" smtClean="0"/>
              <a:t>group</a:t>
            </a:r>
            <a:r>
              <a:rPr lang="fi-FI" sz="3600" dirty="0" smtClean="0"/>
              <a:t> of </a:t>
            </a:r>
            <a:r>
              <a:rPr lang="fi-FI" sz="3600" dirty="0" err="1" smtClean="0"/>
              <a:t>villages</a:t>
            </a:r>
            <a:r>
              <a:rPr lang="fi-FI" sz="3600" dirty="0" smtClean="0"/>
              <a:t> in </a:t>
            </a:r>
            <a:r>
              <a:rPr lang="fi-FI" sz="3600" dirty="0" err="1" smtClean="0"/>
              <a:t>Cambodia</a:t>
            </a:r>
            <a:endParaRPr lang="fi-FI" sz="3600" dirty="0"/>
          </a:p>
        </p:txBody>
      </p:sp>
      <p:graphicFrame>
        <p:nvGraphicFramePr>
          <p:cNvPr id="4" name="Chart 3"/>
          <p:cNvGraphicFramePr>
            <a:graphicFrameLocks/>
          </p:cNvGraphicFramePr>
          <p:nvPr>
            <p:extLst>
              <p:ext uri="{D42A27DB-BD31-4B8C-83A1-F6EECF244321}">
                <p14:modId xmlns:p14="http://schemas.microsoft.com/office/powerpoint/2010/main" val="687049365"/>
              </p:ext>
            </p:extLst>
          </p:nvPr>
        </p:nvGraphicFramePr>
        <p:xfrm>
          <a:off x="1028700" y="1828800"/>
          <a:ext cx="7029450" cy="47244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Kuva 1" descr="TuTu_logo_engl 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232881818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038850" cy="1143000"/>
          </a:xfrm>
        </p:spPr>
        <p:txBody>
          <a:bodyPr/>
          <a:lstStyle/>
          <a:p>
            <a:r>
              <a:rPr lang="fi-FI" sz="3600" dirty="0" err="1" smtClean="0"/>
              <a:t>Load</a:t>
            </a:r>
            <a:r>
              <a:rPr lang="fi-FI" sz="3600" dirty="0" smtClean="0"/>
              <a:t> </a:t>
            </a:r>
            <a:r>
              <a:rPr lang="fi-FI" sz="3600" dirty="0" err="1" smtClean="0"/>
              <a:t>curve</a:t>
            </a:r>
            <a:r>
              <a:rPr lang="fi-FI" sz="3600" dirty="0" smtClean="0"/>
              <a:t> for a </a:t>
            </a:r>
            <a:r>
              <a:rPr lang="fi-FI" sz="3600" dirty="0" err="1" smtClean="0"/>
              <a:t>small</a:t>
            </a:r>
            <a:r>
              <a:rPr lang="fi-FI" sz="3600" dirty="0" smtClean="0"/>
              <a:t> </a:t>
            </a:r>
            <a:r>
              <a:rPr lang="fi-FI" sz="3600" dirty="0" err="1" smtClean="0"/>
              <a:t>village</a:t>
            </a:r>
            <a:endParaRPr lang="fi-FI" sz="3600"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graphicFrame>
        <p:nvGraphicFramePr>
          <p:cNvPr id="5" name="Chart 4"/>
          <p:cNvGraphicFramePr>
            <a:graphicFrameLocks/>
          </p:cNvGraphicFramePr>
          <p:nvPr>
            <p:extLst>
              <p:ext uri="{D42A27DB-BD31-4B8C-83A1-F6EECF244321}">
                <p14:modId xmlns:p14="http://schemas.microsoft.com/office/powerpoint/2010/main" val="2209245059"/>
              </p:ext>
            </p:extLst>
          </p:nvPr>
        </p:nvGraphicFramePr>
        <p:xfrm>
          <a:off x="1238250" y="2057400"/>
          <a:ext cx="60960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962327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en-GB" sz="4000" dirty="0" smtClean="0"/>
              <a:t>Factors affecting investment planning</a:t>
            </a:r>
            <a:endParaRPr lang="en-GB" sz="4000" dirty="0"/>
          </a:p>
        </p:txBody>
      </p:sp>
      <p:sp>
        <p:nvSpPr>
          <p:cNvPr id="3" name="Content Placeholder 2"/>
          <p:cNvSpPr>
            <a:spLocks noGrp="1"/>
          </p:cNvSpPr>
          <p:nvPr>
            <p:ph idx="1"/>
          </p:nvPr>
        </p:nvSpPr>
        <p:spPr>
          <a:xfrm>
            <a:off x="457200" y="1877575"/>
            <a:ext cx="8229600" cy="4525963"/>
          </a:xfrm>
        </p:spPr>
        <p:txBody>
          <a:bodyPr>
            <a:normAutofit/>
          </a:bodyPr>
          <a:lstStyle/>
          <a:p>
            <a:r>
              <a:rPr lang="en-GB" dirty="0" smtClean="0"/>
              <a:t>Peak load (highest demand in kW) and its duration</a:t>
            </a:r>
          </a:p>
          <a:p>
            <a:r>
              <a:rPr lang="en-GB" dirty="0" smtClean="0"/>
              <a:t>Base load or lowest demand and its duration</a:t>
            </a:r>
          </a:p>
          <a:p>
            <a:r>
              <a:rPr lang="en-GB" dirty="0" smtClean="0"/>
              <a:t>The load duration curve (LDC) is used in electric power generation to illustrate the relationship between generating capacity requirements and capacity utilization</a:t>
            </a:r>
            <a:endParaRPr lang="en-GB"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17005519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fi-FI" dirty="0" err="1" smtClean="0"/>
              <a:t>Load</a:t>
            </a:r>
            <a:r>
              <a:rPr lang="fi-FI" dirty="0" smtClean="0"/>
              <a:t> </a:t>
            </a:r>
            <a:r>
              <a:rPr lang="fi-FI" dirty="0" err="1" smtClean="0"/>
              <a:t>duration</a:t>
            </a:r>
            <a:r>
              <a:rPr lang="fi-FI" dirty="0" smtClean="0"/>
              <a:t> </a:t>
            </a:r>
            <a:r>
              <a:rPr lang="fi-FI" dirty="0" err="1" smtClean="0"/>
              <a:t>curve</a:t>
            </a:r>
            <a:endParaRPr lang="fi-FI"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pic>
        <p:nvPicPr>
          <p:cNvPr id="1026" name="Picture 2" descr="http://upload.wikimedia.org/wikipedia/en/d/d3/Loaddurationcurv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575" y="1417638"/>
            <a:ext cx="6840478" cy="40245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200" y="5499332"/>
            <a:ext cx="7923019" cy="1200329"/>
          </a:xfrm>
          <a:prstGeom prst="rect">
            <a:avLst/>
          </a:prstGeom>
          <a:noFill/>
        </p:spPr>
        <p:txBody>
          <a:bodyPr wrap="square" rtlCol="0">
            <a:spAutoFit/>
          </a:bodyPr>
          <a:lstStyle/>
          <a:p>
            <a:r>
              <a:rPr lang="en-US" dirty="0"/>
              <a:t>A load duration curve illustrates the variation of a certain load in a downward form such that the greatest load is plotted in the left and the smallest one in the right. On the time axis, the time duration for which each certain load continues during the day is given</a:t>
            </a:r>
            <a:endParaRPr lang="fi-FI" dirty="0"/>
          </a:p>
        </p:txBody>
      </p:sp>
    </p:spTree>
    <p:extLst>
      <p:ext uri="{BB962C8B-B14F-4D97-AF65-F5344CB8AC3E}">
        <p14:creationId xmlns:p14="http://schemas.microsoft.com/office/powerpoint/2010/main" val="199000601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fi-FI" sz="3600" dirty="0" smtClean="0"/>
              <a:t>How to </a:t>
            </a:r>
            <a:r>
              <a:rPr lang="fi-FI" sz="3600" dirty="0" err="1" smtClean="0"/>
              <a:t>get</a:t>
            </a:r>
            <a:r>
              <a:rPr lang="fi-FI" sz="3600" dirty="0" smtClean="0"/>
              <a:t> </a:t>
            </a:r>
            <a:r>
              <a:rPr lang="fi-FI" sz="3600" dirty="0" err="1" smtClean="0"/>
              <a:t>information</a:t>
            </a:r>
            <a:r>
              <a:rPr lang="fi-FI" sz="3600" dirty="0" smtClean="0"/>
              <a:t> of </a:t>
            </a:r>
            <a:r>
              <a:rPr lang="fi-FI" sz="3600" dirty="0" err="1" smtClean="0"/>
              <a:t>electricity</a:t>
            </a:r>
            <a:r>
              <a:rPr lang="fi-FI" sz="3600" dirty="0" smtClean="0"/>
              <a:t> </a:t>
            </a:r>
            <a:r>
              <a:rPr lang="fi-FI" sz="3600" dirty="0" err="1" smtClean="0"/>
              <a:t>demand</a:t>
            </a:r>
            <a:endParaRPr lang="fi-FI" sz="3600" dirty="0"/>
          </a:p>
        </p:txBody>
      </p:sp>
      <p:sp>
        <p:nvSpPr>
          <p:cNvPr id="3" name="Content Placeholder 2"/>
          <p:cNvSpPr>
            <a:spLocks noGrp="1"/>
          </p:cNvSpPr>
          <p:nvPr>
            <p:ph idx="1"/>
          </p:nvPr>
        </p:nvSpPr>
        <p:spPr>
          <a:xfrm>
            <a:off x="457200" y="1953775"/>
            <a:ext cx="8229600" cy="4525963"/>
          </a:xfrm>
        </p:spPr>
        <p:txBody>
          <a:bodyPr>
            <a:normAutofit lnSpcReduction="10000"/>
          </a:bodyPr>
          <a:lstStyle/>
          <a:p>
            <a:r>
              <a:rPr lang="en-GB" dirty="0" smtClean="0"/>
              <a:t>Make assumptions of household (and other) consumption</a:t>
            </a:r>
          </a:p>
          <a:p>
            <a:r>
              <a:rPr lang="en-GB" dirty="0" smtClean="0"/>
              <a:t>If the electrification is in the planning phase you have to make assumptions (no data exists), but you can get information of already electrified villages</a:t>
            </a:r>
          </a:p>
          <a:p>
            <a:r>
              <a:rPr lang="en-GB" dirty="0" smtClean="0"/>
              <a:t>Carry out a survey, where energy use is asked in detail (survey will be discussed in next lectures)</a:t>
            </a:r>
          </a:p>
          <a:p>
            <a:endParaRPr lang="fi-FI" dirty="0" smtClean="0"/>
          </a:p>
          <a:p>
            <a:endParaRPr lang="fi-FI" dirty="0"/>
          </a:p>
          <a:p>
            <a:endParaRPr lang="fi-FI"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12728215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en-GB" sz="3600" dirty="0" smtClean="0"/>
              <a:t>Excel based calculation of potential electricity demand</a:t>
            </a:r>
            <a:endParaRPr lang="en-GB" sz="3600" dirty="0"/>
          </a:p>
        </p:txBody>
      </p:sp>
      <p:sp>
        <p:nvSpPr>
          <p:cNvPr id="3" name="Content Placeholder 2"/>
          <p:cNvSpPr>
            <a:spLocks noGrp="1"/>
          </p:cNvSpPr>
          <p:nvPr>
            <p:ph idx="1"/>
          </p:nvPr>
        </p:nvSpPr>
        <p:spPr>
          <a:xfrm>
            <a:off x="457200" y="2010925"/>
            <a:ext cx="8229600" cy="4525963"/>
          </a:xfrm>
        </p:spPr>
        <p:txBody>
          <a:bodyPr/>
          <a:lstStyle/>
          <a:p>
            <a:endParaRPr lang="en-GB"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57226014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fi-FI" dirty="0" err="1" smtClean="0"/>
              <a:t>Simple</a:t>
            </a:r>
            <a:r>
              <a:rPr lang="fi-FI" dirty="0" smtClean="0"/>
              <a:t> </a:t>
            </a:r>
            <a:r>
              <a:rPr lang="fi-FI" dirty="0" err="1" smtClean="0"/>
              <a:t>results</a:t>
            </a:r>
            <a:endParaRPr lang="fi-FI"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graphicFrame>
        <p:nvGraphicFramePr>
          <p:cNvPr id="5" name="Chart 4"/>
          <p:cNvGraphicFramePr>
            <a:graphicFrameLocks/>
          </p:cNvGraphicFramePr>
          <p:nvPr>
            <p:extLst>
              <p:ext uri="{D42A27DB-BD31-4B8C-83A1-F6EECF244321}">
                <p14:modId xmlns:p14="http://schemas.microsoft.com/office/powerpoint/2010/main" val="1852632004"/>
              </p:ext>
            </p:extLst>
          </p:nvPr>
        </p:nvGraphicFramePr>
        <p:xfrm>
          <a:off x="266700" y="167640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p:cNvGraphicFramePr>
          <p:nvPr>
            <p:extLst>
              <p:ext uri="{D42A27DB-BD31-4B8C-83A1-F6EECF244321}">
                <p14:modId xmlns:p14="http://schemas.microsoft.com/office/powerpoint/2010/main" val="3077848000"/>
              </p:ext>
            </p:extLst>
          </p:nvPr>
        </p:nvGraphicFramePr>
        <p:xfrm>
          <a:off x="4389512" y="3831788"/>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8708354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18312" cy="1143000"/>
          </a:xfrm>
        </p:spPr>
        <p:txBody>
          <a:bodyPr/>
          <a:lstStyle/>
          <a:p>
            <a:r>
              <a:rPr lang="fi-FI" dirty="0" err="1" smtClean="0"/>
              <a:t>Simple</a:t>
            </a:r>
            <a:r>
              <a:rPr lang="fi-FI" dirty="0" smtClean="0"/>
              <a:t> </a:t>
            </a:r>
            <a:r>
              <a:rPr lang="fi-FI" dirty="0" err="1" smtClean="0"/>
              <a:t>results</a:t>
            </a:r>
            <a:endParaRPr lang="fi-FI" dirty="0"/>
          </a:p>
        </p:txBody>
      </p:sp>
      <p:pic>
        <p:nvPicPr>
          <p:cNvPr id="4"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graphicFrame>
        <p:nvGraphicFramePr>
          <p:cNvPr id="5" name="Chart 4"/>
          <p:cNvGraphicFramePr>
            <a:graphicFrameLocks/>
          </p:cNvGraphicFramePr>
          <p:nvPr>
            <p:extLst>
              <p:ext uri="{D42A27DB-BD31-4B8C-83A1-F6EECF244321}">
                <p14:modId xmlns:p14="http://schemas.microsoft.com/office/powerpoint/2010/main" val="751900435"/>
              </p:ext>
            </p:extLst>
          </p:nvPr>
        </p:nvGraphicFramePr>
        <p:xfrm>
          <a:off x="1181100" y="1533524"/>
          <a:ext cx="6743700" cy="46577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12169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70712" cy="841592"/>
          </a:xfrm>
        </p:spPr>
        <p:txBody>
          <a:bodyPr/>
          <a:lstStyle/>
          <a:p>
            <a:r>
              <a:rPr lang="fi-FI" sz="4000" dirty="0" err="1" smtClean="0"/>
              <a:t>Household</a:t>
            </a:r>
            <a:r>
              <a:rPr lang="fi-FI" sz="4000" dirty="0" smtClean="0"/>
              <a:t> </a:t>
            </a:r>
            <a:r>
              <a:rPr lang="fi-FI" sz="4000" dirty="0" err="1" smtClean="0"/>
              <a:t>load</a:t>
            </a:r>
            <a:r>
              <a:rPr lang="fi-FI" sz="4000" dirty="0" smtClean="0"/>
              <a:t> </a:t>
            </a:r>
            <a:r>
              <a:rPr lang="fi-FI" sz="4000" dirty="0" err="1" smtClean="0"/>
              <a:t>curve</a:t>
            </a:r>
            <a:endParaRPr lang="fi-FI" sz="4000" dirty="0"/>
          </a:p>
        </p:txBody>
      </p:sp>
      <p:pic>
        <p:nvPicPr>
          <p:cNvPr id="4" name="Picture 3"/>
          <p:cNvPicPr>
            <a:picLocks noChangeAspect="1"/>
          </p:cNvPicPr>
          <p:nvPr/>
        </p:nvPicPr>
        <p:blipFill>
          <a:blip r:embed="rId2"/>
          <a:stretch>
            <a:fillRect/>
          </a:stretch>
        </p:blipFill>
        <p:spPr>
          <a:xfrm>
            <a:off x="653710" y="1268630"/>
            <a:ext cx="7706873" cy="4917858"/>
          </a:xfrm>
          <a:prstGeom prst="rect">
            <a:avLst/>
          </a:prstGeom>
        </p:spPr>
      </p:pic>
      <p:pic>
        <p:nvPicPr>
          <p:cNvPr id="5" name="Kuva 1" descr="TuTu_logo_engl 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Tree>
    <p:extLst>
      <p:ext uri="{BB962C8B-B14F-4D97-AF65-F5344CB8AC3E}">
        <p14:creationId xmlns:p14="http://schemas.microsoft.com/office/powerpoint/2010/main" val="1810878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1" descr="TuTu_logo_engl copy.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75512" y="203905"/>
            <a:ext cx="2165082" cy="798187"/>
          </a:xfrm>
          <a:prstGeom prst="rect">
            <a:avLst/>
          </a:prstGeom>
        </p:spPr>
      </p:pic>
      <p:sp>
        <p:nvSpPr>
          <p:cNvPr id="6" name="Title 1"/>
          <p:cNvSpPr>
            <a:spLocks noGrp="1"/>
          </p:cNvSpPr>
          <p:nvPr>
            <p:ph type="title"/>
          </p:nvPr>
        </p:nvSpPr>
        <p:spPr>
          <a:xfrm>
            <a:off x="457200" y="274638"/>
            <a:ext cx="6370712" cy="841592"/>
          </a:xfrm>
        </p:spPr>
        <p:txBody>
          <a:bodyPr/>
          <a:lstStyle/>
          <a:p>
            <a:r>
              <a:rPr lang="fi-FI" sz="4000" dirty="0" err="1" smtClean="0"/>
              <a:t>Household</a:t>
            </a:r>
            <a:r>
              <a:rPr lang="fi-FI" sz="4000" dirty="0" smtClean="0"/>
              <a:t> </a:t>
            </a:r>
            <a:r>
              <a:rPr lang="fi-FI" sz="4000" dirty="0" err="1" smtClean="0"/>
              <a:t>load</a:t>
            </a:r>
            <a:r>
              <a:rPr lang="fi-FI" sz="4000" dirty="0" smtClean="0"/>
              <a:t> </a:t>
            </a:r>
            <a:r>
              <a:rPr lang="fi-FI" sz="4000" dirty="0" err="1" smtClean="0"/>
              <a:t>curve</a:t>
            </a:r>
            <a:endParaRPr lang="fi-FI" sz="4000" dirty="0"/>
          </a:p>
        </p:txBody>
      </p:sp>
      <p:pic>
        <p:nvPicPr>
          <p:cNvPr id="7" name="Picture 6"/>
          <p:cNvPicPr>
            <a:picLocks noChangeAspect="1"/>
          </p:cNvPicPr>
          <p:nvPr/>
        </p:nvPicPr>
        <p:blipFill>
          <a:blip r:embed="rId3"/>
          <a:stretch>
            <a:fillRect/>
          </a:stretch>
        </p:blipFill>
        <p:spPr>
          <a:xfrm>
            <a:off x="744481" y="1387409"/>
            <a:ext cx="7523043" cy="4799079"/>
          </a:xfrm>
          <a:prstGeom prst="rect">
            <a:avLst/>
          </a:prstGeom>
        </p:spPr>
      </p:pic>
    </p:spTree>
    <p:extLst>
      <p:ext uri="{BB962C8B-B14F-4D97-AF65-F5344CB8AC3E}">
        <p14:creationId xmlns:p14="http://schemas.microsoft.com/office/powerpoint/2010/main" val="1635846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200" dirty="0" err="1" smtClean="0"/>
              <a:t>Village</a:t>
            </a:r>
            <a:r>
              <a:rPr lang="fi-FI" sz="3200" dirty="0" smtClean="0"/>
              <a:t> </a:t>
            </a:r>
            <a:r>
              <a:rPr lang="fi-FI" sz="3200" dirty="0" err="1" smtClean="0"/>
              <a:t>service</a:t>
            </a:r>
            <a:r>
              <a:rPr lang="fi-FI" sz="3200" dirty="0" smtClean="0"/>
              <a:t> and </a:t>
            </a:r>
            <a:r>
              <a:rPr lang="fi-FI" sz="3200" dirty="0" err="1" smtClean="0"/>
              <a:t>industrial</a:t>
            </a:r>
            <a:r>
              <a:rPr lang="fi-FI" sz="3200" dirty="0" smtClean="0"/>
              <a:t> </a:t>
            </a:r>
            <a:r>
              <a:rPr lang="fi-FI" sz="3200" dirty="0" err="1" smtClean="0"/>
              <a:t>load</a:t>
            </a:r>
            <a:r>
              <a:rPr lang="fi-FI" sz="3200" dirty="0" smtClean="0"/>
              <a:t> </a:t>
            </a:r>
            <a:r>
              <a:rPr lang="fi-FI" sz="3200" dirty="0" err="1" smtClean="0"/>
              <a:t>curve</a:t>
            </a:r>
            <a:endParaRPr lang="fi-FI" sz="3200" dirty="0"/>
          </a:p>
        </p:txBody>
      </p:sp>
      <p:pic>
        <p:nvPicPr>
          <p:cNvPr id="4" name="Picture 3"/>
          <p:cNvPicPr>
            <a:picLocks noChangeAspect="1"/>
          </p:cNvPicPr>
          <p:nvPr/>
        </p:nvPicPr>
        <p:blipFill>
          <a:blip r:embed="rId2"/>
          <a:stretch>
            <a:fillRect/>
          </a:stretch>
        </p:blipFill>
        <p:spPr>
          <a:xfrm>
            <a:off x="779499" y="1115896"/>
            <a:ext cx="7829962" cy="5070592"/>
          </a:xfrm>
          <a:prstGeom prst="rect">
            <a:avLst/>
          </a:prstGeom>
        </p:spPr>
      </p:pic>
    </p:spTree>
    <p:extLst>
      <p:ext uri="{BB962C8B-B14F-4D97-AF65-F5344CB8AC3E}">
        <p14:creationId xmlns:p14="http://schemas.microsoft.com/office/powerpoint/2010/main" val="708946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37"/>
          </a:xfrm>
        </p:spPr>
        <p:txBody>
          <a:bodyPr/>
          <a:lstStyle/>
          <a:p>
            <a:r>
              <a:rPr lang="fi-FI" sz="2800" dirty="0" err="1" smtClean="0"/>
              <a:t>Household</a:t>
            </a:r>
            <a:r>
              <a:rPr lang="fi-FI" sz="2800" dirty="0" smtClean="0"/>
              <a:t>, </a:t>
            </a:r>
            <a:r>
              <a:rPr lang="fi-FI" sz="2800" dirty="0" err="1" smtClean="0"/>
              <a:t>service</a:t>
            </a:r>
            <a:r>
              <a:rPr lang="fi-FI" sz="2800" dirty="0" smtClean="0"/>
              <a:t> and </a:t>
            </a:r>
            <a:r>
              <a:rPr lang="fi-FI" sz="2800" dirty="0" err="1" smtClean="0"/>
              <a:t>industrial</a:t>
            </a:r>
            <a:r>
              <a:rPr lang="fi-FI" sz="2800" dirty="0" smtClean="0"/>
              <a:t> </a:t>
            </a:r>
            <a:r>
              <a:rPr lang="fi-FI" sz="2800" dirty="0" err="1" smtClean="0"/>
              <a:t>electricity</a:t>
            </a:r>
            <a:r>
              <a:rPr lang="fi-FI" sz="2800" dirty="0" smtClean="0"/>
              <a:t> </a:t>
            </a:r>
            <a:r>
              <a:rPr lang="fi-FI" sz="2800" dirty="0" err="1" smtClean="0"/>
              <a:t>load</a:t>
            </a:r>
            <a:r>
              <a:rPr lang="fi-FI" sz="2800" dirty="0" smtClean="0"/>
              <a:t> </a:t>
            </a:r>
            <a:r>
              <a:rPr lang="fi-FI" sz="2800" dirty="0" err="1" smtClean="0"/>
              <a:t>curve</a:t>
            </a:r>
            <a:r>
              <a:rPr lang="fi-FI" sz="2800" dirty="0" smtClean="0"/>
              <a:t> in a </a:t>
            </a:r>
            <a:r>
              <a:rPr lang="fi-FI" sz="2800" dirty="0" err="1" smtClean="0"/>
              <a:t>village</a:t>
            </a:r>
            <a:endParaRPr lang="fi-FI" sz="2800" dirty="0"/>
          </a:p>
        </p:txBody>
      </p:sp>
      <p:pic>
        <p:nvPicPr>
          <p:cNvPr id="5" name="Picture 4"/>
          <p:cNvPicPr>
            <a:picLocks noChangeAspect="1"/>
          </p:cNvPicPr>
          <p:nvPr/>
        </p:nvPicPr>
        <p:blipFill>
          <a:blip r:embed="rId2"/>
          <a:stretch>
            <a:fillRect/>
          </a:stretch>
        </p:blipFill>
        <p:spPr>
          <a:xfrm>
            <a:off x="927651" y="1686102"/>
            <a:ext cx="7288698" cy="4720075"/>
          </a:xfrm>
          <a:prstGeom prst="rect">
            <a:avLst/>
          </a:prstGeom>
        </p:spPr>
      </p:pic>
    </p:spTree>
    <p:extLst>
      <p:ext uri="{BB962C8B-B14F-4D97-AF65-F5344CB8AC3E}">
        <p14:creationId xmlns:p14="http://schemas.microsoft.com/office/powerpoint/2010/main" val="525083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21111" y="1236178"/>
            <a:ext cx="7732477" cy="5007460"/>
          </a:xfrm>
          <a:prstGeom prst="rect">
            <a:avLst/>
          </a:prstGeom>
        </p:spPr>
      </p:pic>
      <p:sp>
        <p:nvSpPr>
          <p:cNvPr id="5" name="Title 1"/>
          <p:cNvSpPr>
            <a:spLocks noGrp="1"/>
          </p:cNvSpPr>
          <p:nvPr>
            <p:ph type="title"/>
          </p:nvPr>
        </p:nvSpPr>
        <p:spPr>
          <a:xfrm>
            <a:off x="457200" y="274638"/>
            <a:ext cx="8229600" cy="1143000"/>
          </a:xfrm>
        </p:spPr>
        <p:txBody>
          <a:bodyPr/>
          <a:lstStyle/>
          <a:p>
            <a:r>
              <a:rPr lang="fi-FI" sz="3200" dirty="0" err="1" smtClean="0"/>
              <a:t>Village</a:t>
            </a:r>
            <a:r>
              <a:rPr lang="fi-FI" sz="3200" dirty="0" smtClean="0"/>
              <a:t> </a:t>
            </a:r>
            <a:r>
              <a:rPr lang="fi-FI" sz="3200" dirty="0" err="1" smtClean="0"/>
              <a:t>service</a:t>
            </a:r>
            <a:r>
              <a:rPr lang="fi-FI" sz="3200" dirty="0" smtClean="0"/>
              <a:t> and </a:t>
            </a:r>
            <a:r>
              <a:rPr lang="fi-FI" sz="3200" dirty="0" err="1" smtClean="0"/>
              <a:t>industrial</a:t>
            </a:r>
            <a:r>
              <a:rPr lang="fi-FI" sz="3200" dirty="0" smtClean="0"/>
              <a:t> </a:t>
            </a:r>
            <a:r>
              <a:rPr lang="fi-FI" sz="3200" dirty="0" err="1" smtClean="0"/>
              <a:t>load</a:t>
            </a:r>
            <a:r>
              <a:rPr lang="fi-FI" sz="3200" dirty="0" smtClean="0"/>
              <a:t> </a:t>
            </a:r>
            <a:r>
              <a:rPr lang="fi-FI" sz="3200" dirty="0" err="1" smtClean="0"/>
              <a:t>curve</a:t>
            </a:r>
            <a:endParaRPr lang="fi-FI" sz="3200" dirty="0"/>
          </a:p>
        </p:txBody>
      </p:sp>
    </p:spTree>
    <p:extLst>
      <p:ext uri="{BB962C8B-B14F-4D97-AF65-F5344CB8AC3E}">
        <p14:creationId xmlns:p14="http://schemas.microsoft.com/office/powerpoint/2010/main" val="208672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42963" y="1611954"/>
            <a:ext cx="7589998" cy="4915194"/>
          </a:xfrm>
          <a:prstGeom prst="rect">
            <a:avLst/>
          </a:prstGeom>
        </p:spPr>
      </p:pic>
      <p:sp>
        <p:nvSpPr>
          <p:cNvPr id="5" name="Title 1"/>
          <p:cNvSpPr txBox="1">
            <a:spLocks/>
          </p:cNvSpPr>
          <p:nvPr/>
        </p:nvSpPr>
        <p:spPr>
          <a:xfrm>
            <a:off x="523162" y="374972"/>
            <a:ext cx="8229600" cy="101123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i-FI" sz="2800" dirty="0" err="1" smtClean="0"/>
              <a:t>Household</a:t>
            </a:r>
            <a:r>
              <a:rPr lang="fi-FI" sz="2800" dirty="0" smtClean="0"/>
              <a:t>, </a:t>
            </a:r>
            <a:r>
              <a:rPr lang="fi-FI" sz="2800" dirty="0" err="1" smtClean="0"/>
              <a:t>service</a:t>
            </a:r>
            <a:r>
              <a:rPr lang="fi-FI" sz="2800" dirty="0" smtClean="0"/>
              <a:t> and </a:t>
            </a:r>
            <a:r>
              <a:rPr lang="fi-FI" sz="2800" dirty="0" err="1" smtClean="0"/>
              <a:t>industrial</a:t>
            </a:r>
            <a:r>
              <a:rPr lang="fi-FI" sz="2800" dirty="0" smtClean="0"/>
              <a:t> </a:t>
            </a:r>
            <a:r>
              <a:rPr lang="fi-FI" sz="2800" dirty="0" err="1" smtClean="0"/>
              <a:t>electricity</a:t>
            </a:r>
            <a:r>
              <a:rPr lang="fi-FI" sz="2800" dirty="0" smtClean="0"/>
              <a:t> </a:t>
            </a:r>
            <a:r>
              <a:rPr lang="fi-FI" sz="2800" dirty="0" err="1" smtClean="0"/>
              <a:t>load</a:t>
            </a:r>
            <a:r>
              <a:rPr lang="fi-FI" sz="2800" dirty="0" smtClean="0"/>
              <a:t> </a:t>
            </a:r>
            <a:r>
              <a:rPr lang="fi-FI" sz="2800" dirty="0" err="1" smtClean="0"/>
              <a:t>curve</a:t>
            </a:r>
            <a:r>
              <a:rPr lang="fi-FI" sz="2800" dirty="0" smtClean="0"/>
              <a:t> in a </a:t>
            </a:r>
            <a:r>
              <a:rPr lang="fi-FI" sz="2800" dirty="0" err="1" smtClean="0"/>
              <a:t>village</a:t>
            </a:r>
            <a:endParaRPr lang="fi-FI" sz="2800" dirty="0"/>
          </a:p>
        </p:txBody>
      </p:sp>
    </p:spTree>
    <p:extLst>
      <p:ext uri="{BB962C8B-B14F-4D97-AF65-F5344CB8AC3E}">
        <p14:creationId xmlns:p14="http://schemas.microsoft.com/office/powerpoint/2010/main" val="3503130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t>Case villages</a:t>
            </a:r>
            <a:endParaRPr lang="fi-FI" dirty="0"/>
          </a:p>
        </p:txBody>
      </p:sp>
      <p:sp>
        <p:nvSpPr>
          <p:cNvPr id="3" name="Content Placeholder 2"/>
          <p:cNvSpPr>
            <a:spLocks noGrp="1"/>
          </p:cNvSpPr>
          <p:nvPr>
            <p:ph idx="1"/>
          </p:nvPr>
        </p:nvSpPr>
        <p:spPr>
          <a:xfrm>
            <a:off x="457200" y="1520388"/>
            <a:ext cx="8229600" cy="4525963"/>
          </a:xfrm>
        </p:spPr>
        <p:txBody>
          <a:bodyPr/>
          <a:lstStyle/>
          <a:p>
            <a:endParaRPr lang="fi-FI" dirty="0"/>
          </a:p>
        </p:txBody>
      </p:sp>
    </p:spTree>
    <p:extLst>
      <p:ext uri="{BB962C8B-B14F-4D97-AF65-F5344CB8AC3E}">
        <p14:creationId xmlns:p14="http://schemas.microsoft.com/office/powerpoint/2010/main" val="2992594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descr="C:\Users\jluukkanen\Pictures\Laos 3-09\Fuelwoo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701" y="-1"/>
            <a:ext cx="10284188"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quarter" idx="10"/>
          </p:nvPr>
        </p:nvSpPr>
        <p:spPr/>
        <p:txBody>
          <a:bodyPr/>
          <a:lstStyle/>
          <a:p>
            <a:pPr>
              <a:defRPr/>
            </a:pPr>
            <a:fld id="{B74E485F-F459-4E44-9BDD-A288032FD4DD}" type="datetime1">
              <a:rPr lang="fi-FI"/>
              <a:pPr>
                <a:defRPr/>
              </a:pPr>
              <a:t>12/10/17</a:t>
            </a:fld>
            <a:endParaRPr lang="en-US"/>
          </a:p>
        </p:txBody>
      </p:sp>
      <p:sp>
        <p:nvSpPr>
          <p:cNvPr id="5" name="Slide Number Placeholder 5"/>
          <p:cNvSpPr>
            <a:spLocks noGrp="1"/>
          </p:cNvSpPr>
          <p:nvPr>
            <p:ph type="sldNum" sz="quarter" idx="12"/>
          </p:nvPr>
        </p:nvSpPr>
        <p:spPr/>
        <p:txBody>
          <a:bodyPr/>
          <a:lstStyle/>
          <a:p>
            <a:pPr>
              <a:defRPr/>
            </a:pPr>
            <a:fld id="{3DF0F610-7857-40CB-B632-3D85E04D1359}" type="slidenum">
              <a:rPr lang="en-US"/>
              <a:pPr>
                <a:defRPr/>
              </a:pPr>
              <a:t>23</a:t>
            </a:fld>
            <a:endParaRPr lang="en-US"/>
          </a:p>
        </p:txBody>
      </p:sp>
      <p:pic>
        <p:nvPicPr>
          <p:cNvPr id="6" name="Kuva 8" descr="TuTu_logo_engl 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47" y="151442"/>
            <a:ext cx="2165082" cy="798187"/>
          </a:xfrm>
          <a:prstGeom prst="rect">
            <a:avLst/>
          </a:prstGeom>
        </p:spPr>
      </p:pic>
      <p:sp>
        <p:nvSpPr>
          <p:cNvPr id="7" name="Title 1"/>
          <p:cNvSpPr>
            <a:spLocks noGrp="1"/>
          </p:cNvSpPr>
          <p:nvPr>
            <p:ph type="title"/>
          </p:nvPr>
        </p:nvSpPr>
        <p:spPr>
          <a:xfrm>
            <a:off x="3252952" y="305621"/>
            <a:ext cx="6013450" cy="1252538"/>
          </a:xfrm>
        </p:spPr>
        <p:txBody>
          <a:bodyPr/>
          <a:lstStyle/>
          <a:p>
            <a:r>
              <a:rPr lang="fi-FI" dirty="0" err="1" smtClean="0"/>
              <a:t>Thank</a:t>
            </a:r>
            <a:r>
              <a:rPr lang="fi-FI" dirty="0" smtClean="0"/>
              <a:t> </a:t>
            </a:r>
            <a:r>
              <a:rPr lang="fi-FI" dirty="0" err="1" smtClean="0"/>
              <a:t>you</a:t>
            </a:r>
            <a:endParaRPr lang="fi-FI" dirty="0"/>
          </a:p>
        </p:txBody>
      </p:sp>
    </p:spTree>
    <p:extLst>
      <p:ext uri="{BB962C8B-B14F-4D97-AF65-F5344CB8AC3E}">
        <p14:creationId xmlns:p14="http://schemas.microsoft.com/office/powerpoint/2010/main" val="21953447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esentation1templ">
  <a:themeElements>
    <a:clrScheme name="TuTu">
      <a:dk1>
        <a:srgbClr val="424242"/>
      </a:dk1>
      <a:lt1>
        <a:sysClr val="window" lastClr="FFFFFF"/>
      </a:lt1>
      <a:dk2>
        <a:srgbClr val="1F497D"/>
      </a:dk2>
      <a:lt2>
        <a:srgbClr val="EEECE1"/>
      </a:lt2>
      <a:accent1>
        <a:srgbClr val="0056B0"/>
      </a:accent1>
      <a:accent2>
        <a:srgbClr val="1790D0"/>
      </a:accent2>
      <a:accent3>
        <a:srgbClr val="9BBB59"/>
      </a:accent3>
      <a:accent4>
        <a:srgbClr val="1C9F9A"/>
      </a:accent4>
      <a:accent5>
        <a:srgbClr val="4BACC6"/>
      </a:accent5>
      <a:accent6>
        <a:srgbClr val="F7C32B"/>
      </a:accent6>
      <a:hlink>
        <a:srgbClr val="0000FF"/>
      </a:hlink>
      <a:folHlink>
        <a:srgbClr val="D22217"/>
      </a:folHlink>
    </a:clrScheme>
    <a:fontScheme name="Office, klassinen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Presentation1templ</Template>
  <TotalTime>16082</TotalTime>
  <Words>504</Words>
  <Application>Microsoft Macintosh PowerPoint</Application>
  <PresentationFormat>Näytössä katseltava diaesitys (4:3)</PresentationFormat>
  <Paragraphs>65</Paragraphs>
  <Slides>23</Slides>
  <Notes>0</Notes>
  <HiddenSlides>0</HiddenSlides>
  <MMClips>0</MMClips>
  <ScaleCrop>false</ScaleCrop>
  <HeadingPairs>
    <vt:vector size="4" baseType="variant">
      <vt:variant>
        <vt:lpstr>Teema</vt:lpstr>
      </vt:variant>
      <vt:variant>
        <vt:i4>1</vt:i4>
      </vt:variant>
      <vt:variant>
        <vt:lpstr>Dian otsikot</vt:lpstr>
      </vt:variant>
      <vt:variant>
        <vt:i4>23</vt:i4>
      </vt:variant>
    </vt:vector>
  </HeadingPairs>
  <TitlesOfParts>
    <vt:vector size="24" baseType="lpstr">
      <vt:lpstr>Presentation1templ</vt:lpstr>
      <vt:lpstr> </vt:lpstr>
      <vt:lpstr>PowerPoint-esitys</vt:lpstr>
      <vt:lpstr>Village electricity use How to construct a scenario</vt:lpstr>
      <vt:lpstr>Electricity system planning</vt:lpstr>
      <vt:lpstr>Electricity demand</vt:lpstr>
      <vt:lpstr>Electricity system properties</vt:lpstr>
      <vt:lpstr>Electricity demand in Finland in one week</vt:lpstr>
      <vt:lpstr>Load curve for a group of villages in Cambodia</vt:lpstr>
      <vt:lpstr>Load curve for a small village</vt:lpstr>
      <vt:lpstr>Factors affecting investment planning</vt:lpstr>
      <vt:lpstr>Load duration curve</vt:lpstr>
      <vt:lpstr>How to get information of electricity demand</vt:lpstr>
      <vt:lpstr>Excel based calculation of potential electricity demand</vt:lpstr>
      <vt:lpstr>Simple results</vt:lpstr>
      <vt:lpstr>Simple results</vt:lpstr>
      <vt:lpstr>Household load curve</vt:lpstr>
      <vt:lpstr>Household load curve</vt:lpstr>
      <vt:lpstr>Village service and industrial load curve</vt:lpstr>
      <vt:lpstr>Household, service and industrial electricity load curve in a village</vt:lpstr>
      <vt:lpstr>Village service and industrial load curve</vt:lpstr>
      <vt:lpstr>PowerPoint-esitys</vt:lpstr>
      <vt:lpstr>Case villages</vt:lpstr>
      <vt:lpstr>Thank you</vt:lpstr>
    </vt:vector>
  </TitlesOfParts>
  <Company>University of Turku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Jyrki Luukkanen</dc:creator>
  <cp:lastModifiedBy>Mika Korkeakoski</cp:lastModifiedBy>
  <cp:revision>62</cp:revision>
  <dcterms:created xsi:type="dcterms:W3CDTF">2013-09-08T15:35:32Z</dcterms:created>
  <dcterms:modified xsi:type="dcterms:W3CDTF">2017-10-16T02:57:38Z</dcterms:modified>
</cp:coreProperties>
</file>