
<file path=[Content_Types].xml><?xml version="1.0" encoding="utf-8"?>
<Types xmlns="http://schemas.openxmlformats.org/package/2006/content-types">
  <Default Extension="png" ContentType="image/png"/>
  <Default Extension="mov" ContentType="video/quicktime"/>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9"/>
  </p:notesMasterIdLst>
  <p:handoutMasterIdLst>
    <p:handoutMasterId r:id="rId120"/>
  </p:handoutMasterIdLst>
  <p:sldIdLst>
    <p:sldId id="403" r:id="rId2"/>
    <p:sldId id="404" r:id="rId3"/>
    <p:sldId id="257" r:id="rId4"/>
    <p:sldId id="422" r:id="rId5"/>
    <p:sldId id="405" r:id="rId6"/>
    <p:sldId id="476" r:id="rId7"/>
    <p:sldId id="477" r:id="rId8"/>
    <p:sldId id="366" r:id="rId9"/>
    <p:sldId id="259" r:id="rId10"/>
    <p:sldId id="401" r:id="rId11"/>
    <p:sldId id="261" r:id="rId12"/>
    <p:sldId id="426" r:id="rId13"/>
    <p:sldId id="260" r:id="rId14"/>
    <p:sldId id="264" r:id="rId15"/>
    <p:sldId id="371" r:id="rId16"/>
    <p:sldId id="372" r:id="rId17"/>
    <p:sldId id="432" r:id="rId18"/>
    <p:sldId id="276" r:id="rId19"/>
    <p:sldId id="265" r:id="rId20"/>
    <p:sldId id="311" r:id="rId21"/>
    <p:sldId id="370" r:id="rId22"/>
    <p:sldId id="374" r:id="rId23"/>
    <p:sldId id="375" r:id="rId24"/>
    <p:sldId id="376" r:id="rId25"/>
    <p:sldId id="377" r:id="rId26"/>
    <p:sldId id="379" r:id="rId27"/>
    <p:sldId id="269" r:id="rId28"/>
    <p:sldId id="434" r:id="rId29"/>
    <p:sldId id="270" r:id="rId30"/>
    <p:sldId id="448" r:id="rId31"/>
    <p:sldId id="435" r:id="rId32"/>
    <p:sldId id="445" r:id="rId33"/>
    <p:sldId id="446" r:id="rId34"/>
    <p:sldId id="443" r:id="rId35"/>
    <p:sldId id="436" r:id="rId36"/>
    <p:sldId id="437" r:id="rId37"/>
    <p:sldId id="438" r:id="rId38"/>
    <p:sldId id="452" r:id="rId39"/>
    <p:sldId id="451" r:id="rId40"/>
    <p:sldId id="442" r:id="rId41"/>
    <p:sldId id="447" r:id="rId42"/>
    <p:sldId id="439" r:id="rId43"/>
    <p:sldId id="440" r:id="rId44"/>
    <p:sldId id="441" r:id="rId45"/>
    <p:sldId id="267" r:id="rId46"/>
    <p:sldId id="290" r:id="rId47"/>
    <p:sldId id="266" r:id="rId48"/>
    <p:sldId id="268" r:id="rId49"/>
    <p:sldId id="369" r:id="rId50"/>
    <p:sldId id="392" r:id="rId51"/>
    <p:sldId id="289" r:id="rId52"/>
    <p:sldId id="288" r:id="rId53"/>
    <p:sldId id="453" r:id="rId54"/>
    <p:sldId id="455" r:id="rId55"/>
    <p:sldId id="287" r:id="rId56"/>
    <p:sldId id="454" r:id="rId57"/>
    <p:sldId id="286" r:id="rId58"/>
    <p:sldId id="293" r:id="rId59"/>
    <p:sldId id="285" r:id="rId60"/>
    <p:sldId id="292" r:id="rId61"/>
    <p:sldId id="301" r:id="rId62"/>
    <p:sldId id="353" r:id="rId63"/>
    <p:sldId id="300" r:id="rId64"/>
    <p:sldId id="402" r:id="rId65"/>
    <p:sldId id="352" r:id="rId66"/>
    <p:sldId id="345" r:id="rId67"/>
    <p:sldId id="346" r:id="rId68"/>
    <p:sldId id="347" r:id="rId69"/>
    <p:sldId id="349" r:id="rId70"/>
    <p:sldId id="350" r:id="rId71"/>
    <p:sldId id="351" r:id="rId72"/>
    <p:sldId id="302" r:id="rId73"/>
    <p:sldId id="298" r:id="rId74"/>
    <p:sldId id="303" r:id="rId75"/>
    <p:sldId id="297" r:id="rId76"/>
    <p:sldId id="308" r:id="rId77"/>
    <p:sldId id="307" r:id="rId78"/>
    <p:sldId id="306" r:id="rId79"/>
    <p:sldId id="310" r:id="rId80"/>
    <p:sldId id="305" r:id="rId81"/>
    <p:sldId id="397" r:id="rId82"/>
    <p:sldId id="304" r:id="rId83"/>
    <p:sldId id="296" r:id="rId84"/>
    <p:sldId id="313" r:id="rId85"/>
    <p:sldId id="381" r:id="rId86"/>
    <p:sldId id="294" r:id="rId87"/>
    <p:sldId id="450" r:id="rId88"/>
    <p:sldId id="318" r:id="rId89"/>
    <p:sldId id="400" r:id="rId90"/>
    <p:sldId id="389" r:id="rId91"/>
    <p:sldId id="459" r:id="rId92"/>
    <p:sldId id="456" r:id="rId93"/>
    <p:sldId id="457" r:id="rId94"/>
    <p:sldId id="458" r:id="rId95"/>
    <p:sldId id="390" r:id="rId96"/>
    <p:sldId id="398" r:id="rId97"/>
    <p:sldId id="386" r:id="rId98"/>
    <p:sldId id="388" r:id="rId99"/>
    <p:sldId id="393" r:id="rId100"/>
    <p:sldId id="394" r:id="rId101"/>
    <p:sldId id="395" r:id="rId102"/>
    <p:sldId id="396" r:id="rId103"/>
    <p:sldId id="460" r:id="rId104"/>
    <p:sldId id="462" r:id="rId105"/>
    <p:sldId id="463" r:id="rId106"/>
    <p:sldId id="467" r:id="rId107"/>
    <p:sldId id="475" r:id="rId108"/>
    <p:sldId id="478" r:id="rId109"/>
    <p:sldId id="479" r:id="rId110"/>
    <p:sldId id="469" r:id="rId111"/>
    <p:sldId id="464" r:id="rId112"/>
    <p:sldId id="465" r:id="rId113"/>
    <p:sldId id="466" r:id="rId114"/>
    <p:sldId id="367" r:id="rId115"/>
    <p:sldId id="263" r:id="rId116"/>
    <p:sldId id="485" r:id="rId117"/>
    <p:sldId id="484" r:id="rId118"/>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FF0000"/>
    <a:srgbClr val="008E40"/>
    <a:srgbClr val="FFA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112" autoAdjust="0"/>
    <p:restoredTop sz="85882" autoAdjust="0"/>
  </p:normalViewPr>
  <p:slideViewPr>
    <p:cSldViewPr>
      <p:cViewPr varScale="1">
        <p:scale>
          <a:sx n="92" d="100"/>
          <a:sy n="92" d="100"/>
        </p:scale>
        <p:origin x="170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D5E1862-4B84-4B59-9A34-774F2E47B31F}" type="doc">
      <dgm:prSet loTypeId="urn:microsoft.com/office/officeart/2005/8/layout/process1" loCatId="process" qsTypeId="urn:microsoft.com/office/officeart/2005/8/quickstyle/simple1#1" qsCatId="simple" csTypeId="urn:microsoft.com/office/officeart/2005/8/colors/accent1_2#1" csCatId="accent1" phldr="1"/>
      <dgm:spPr/>
      <dgm:t>
        <a:bodyPr/>
        <a:lstStyle/>
        <a:p>
          <a:endParaRPr lang="en-GB"/>
        </a:p>
      </dgm:t>
    </dgm:pt>
    <dgm:pt modelId="{6C2D65C5-8CF6-45B6-AF3F-0D00A0CB2E88}">
      <dgm:prSet phldrT="[Text]" custT="1"/>
      <dgm:spPr/>
      <dgm:t>
        <a:bodyPr/>
        <a:lstStyle/>
        <a:p>
          <a:r>
            <a:rPr lang="en-US" sz="2000" dirty="0" smtClean="0"/>
            <a:t>Inputs</a:t>
          </a:r>
          <a:endParaRPr lang="en-GB" sz="2000" dirty="0"/>
        </a:p>
      </dgm:t>
    </dgm:pt>
    <dgm:pt modelId="{D740B727-D96E-46F5-A4AE-CE862E2187BD}" type="parTrans" cxnId="{E491588F-78E1-42B5-8269-92C2A0343F59}">
      <dgm:prSet/>
      <dgm:spPr/>
      <dgm:t>
        <a:bodyPr/>
        <a:lstStyle/>
        <a:p>
          <a:endParaRPr lang="en-GB"/>
        </a:p>
      </dgm:t>
    </dgm:pt>
    <dgm:pt modelId="{1EAFD3D2-EB88-4B67-A4D4-E6C18AF506C4}" type="sibTrans" cxnId="{E491588F-78E1-42B5-8269-92C2A0343F59}">
      <dgm:prSet/>
      <dgm:spPr/>
      <dgm:t>
        <a:bodyPr/>
        <a:lstStyle/>
        <a:p>
          <a:endParaRPr lang="en-GB"/>
        </a:p>
      </dgm:t>
    </dgm:pt>
    <dgm:pt modelId="{613F2883-02FC-4097-8CAC-180B32B644E7}">
      <dgm:prSet phldrT="[Text]" custT="1"/>
      <dgm:spPr/>
      <dgm:t>
        <a:bodyPr/>
        <a:lstStyle/>
        <a:p>
          <a:r>
            <a:rPr lang="en-US" sz="2000" dirty="0" smtClean="0"/>
            <a:t>Activities</a:t>
          </a:r>
          <a:endParaRPr lang="en-GB" sz="2000" dirty="0"/>
        </a:p>
      </dgm:t>
    </dgm:pt>
    <dgm:pt modelId="{DD8DE187-0F2D-4B10-94BF-69D3AAD4BECB}" type="parTrans" cxnId="{08C7322B-6A10-49C9-954A-D37696BC20E7}">
      <dgm:prSet/>
      <dgm:spPr/>
      <dgm:t>
        <a:bodyPr/>
        <a:lstStyle/>
        <a:p>
          <a:endParaRPr lang="en-GB"/>
        </a:p>
      </dgm:t>
    </dgm:pt>
    <dgm:pt modelId="{E8597CB2-BF45-4452-A027-DD4A0F41581F}" type="sibTrans" cxnId="{08C7322B-6A10-49C9-954A-D37696BC20E7}">
      <dgm:prSet/>
      <dgm:spPr/>
      <dgm:t>
        <a:bodyPr/>
        <a:lstStyle/>
        <a:p>
          <a:endParaRPr lang="en-GB"/>
        </a:p>
      </dgm:t>
    </dgm:pt>
    <dgm:pt modelId="{C375D65C-7E74-4482-BDD9-5FC0CB6B6282}">
      <dgm:prSet phldrT="[Text]" custT="1"/>
      <dgm:spPr/>
      <dgm:t>
        <a:bodyPr/>
        <a:lstStyle/>
        <a:p>
          <a:r>
            <a:rPr lang="en-US" sz="2000" dirty="0" smtClean="0"/>
            <a:t>Outcomes</a:t>
          </a:r>
          <a:endParaRPr lang="en-GB" sz="2000" dirty="0"/>
        </a:p>
      </dgm:t>
    </dgm:pt>
    <dgm:pt modelId="{FDEC0888-6EA4-4F90-8F9B-2E7ACD7FE653}" type="parTrans" cxnId="{42ED931E-7DEF-48AE-95B1-35D4674AE67F}">
      <dgm:prSet/>
      <dgm:spPr/>
      <dgm:t>
        <a:bodyPr/>
        <a:lstStyle/>
        <a:p>
          <a:endParaRPr lang="en-GB"/>
        </a:p>
      </dgm:t>
    </dgm:pt>
    <dgm:pt modelId="{9781F945-25B5-4A87-96D3-59A8F37A31B0}" type="sibTrans" cxnId="{42ED931E-7DEF-48AE-95B1-35D4674AE67F}">
      <dgm:prSet/>
      <dgm:spPr/>
      <dgm:t>
        <a:bodyPr/>
        <a:lstStyle/>
        <a:p>
          <a:endParaRPr lang="en-GB"/>
        </a:p>
      </dgm:t>
    </dgm:pt>
    <dgm:pt modelId="{4EA5EC72-183C-4847-9426-BB8F678B4268}">
      <dgm:prSet phldrT="[Text]" custT="1"/>
      <dgm:spPr/>
      <dgm:t>
        <a:bodyPr/>
        <a:lstStyle/>
        <a:p>
          <a:r>
            <a:rPr lang="en-US" sz="2000" dirty="0" smtClean="0"/>
            <a:t>Outputs</a:t>
          </a:r>
          <a:endParaRPr lang="en-GB" sz="2000" dirty="0"/>
        </a:p>
      </dgm:t>
    </dgm:pt>
    <dgm:pt modelId="{F47A5287-AF53-47E7-8A63-C2CD7A326301}" type="parTrans" cxnId="{4FBE899F-4753-4989-9B70-776AC0391F9D}">
      <dgm:prSet/>
      <dgm:spPr/>
      <dgm:t>
        <a:bodyPr/>
        <a:lstStyle/>
        <a:p>
          <a:endParaRPr lang="en-GB"/>
        </a:p>
      </dgm:t>
    </dgm:pt>
    <dgm:pt modelId="{D97EA6AF-164F-4D2C-A9C0-F88EA74D35C4}" type="sibTrans" cxnId="{4FBE899F-4753-4989-9B70-776AC0391F9D}">
      <dgm:prSet/>
      <dgm:spPr/>
      <dgm:t>
        <a:bodyPr/>
        <a:lstStyle/>
        <a:p>
          <a:endParaRPr lang="en-GB"/>
        </a:p>
      </dgm:t>
    </dgm:pt>
    <dgm:pt modelId="{AF53BE30-B8C4-4364-8A5D-0FD0CA727970}">
      <dgm:prSet phldrT="[Text]" custT="1"/>
      <dgm:spPr/>
      <dgm:t>
        <a:bodyPr/>
        <a:lstStyle/>
        <a:p>
          <a:r>
            <a:rPr lang="en-US" sz="2000" dirty="0" smtClean="0"/>
            <a:t>Goals</a:t>
          </a:r>
          <a:endParaRPr lang="en-GB" sz="2000" dirty="0"/>
        </a:p>
      </dgm:t>
    </dgm:pt>
    <dgm:pt modelId="{B3E76E6F-F5DE-49FC-BA18-EF86EF48E056}" type="parTrans" cxnId="{A886AD92-3980-4AFD-A0D9-FFEFF776DBC2}">
      <dgm:prSet/>
      <dgm:spPr/>
      <dgm:t>
        <a:bodyPr/>
        <a:lstStyle/>
        <a:p>
          <a:endParaRPr lang="en-GB"/>
        </a:p>
      </dgm:t>
    </dgm:pt>
    <dgm:pt modelId="{FA988AB8-C4EF-45B6-A00A-1D7EAF910631}" type="sibTrans" cxnId="{A886AD92-3980-4AFD-A0D9-FFEFF776DBC2}">
      <dgm:prSet/>
      <dgm:spPr/>
      <dgm:t>
        <a:bodyPr/>
        <a:lstStyle/>
        <a:p>
          <a:endParaRPr lang="en-GB"/>
        </a:p>
      </dgm:t>
    </dgm:pt>
    <dgm:pt modelId="{A1C1DFF5-1318-445A-98BB-7F9E3FEA537D}" type="pres">
      <dgm:prSet presAssocID="{5D5E1862-4B84-4B59-9A34-774F2E47B31F}" presName="Name0" presStyleCnt="0">
        <dgm:presLayoutVars>
          <dgm:dir/>
          <dgm:resizeHandles val="exact"/>
        </dgm:presLayoutVars>
      </dgm:prSet>
      <dgm:spPr/>
      <dgm:t>
        <a:bodyPr/>
        <a:lstStyle/>
        <a:p>
          <a:endParaRPr lang="en-GB"/>
        </a:p>
      </dgm:t>
    </dgm:pt>
    <dgm:pt modelId="{67AFC543-90F5-4AC6-9D00-F70099D4B6B7}" type="pres">
      <dgm:prSet presAssocID="{6C2D65C5-8CF6-45B6-AF3F-0D00A0CB2E88}" presName="node" presStyleLbl="node1" presStyleIdx="0" presStyleCnt="5">
        <dgm:presLayoutVars>
          <dgm:bulletEnabled val="1"/>
        </dgm:presLayoutVars>
      </dgm:prSet>
      <dgm:spPr/>
      <dgm:t>
        <a:bodyPr/>
        <a:lstStyle/>
        <a:p>
          <a:endParaRPr lang="en-GB"/>
        </a:p>
      </dgm:t>
    </dgm:pt>
    <dgm:pt modelId="{3280A2B0-BA4C-4B41-A9CA-06B47DDC6F2C}" type="pres">
      <dgm:prSet presAssocID="{1EAFD3D2-EB88-4B67-A4D4-E6C18AF506C4}" presName="sibTrans" presStyleLbl="sibTrans2D1" presStyleIdx="0" presStyleCnt="4"/>
      <dgm:spPr/>
      <dgm:t>
        <a:bodyPr/>
        <a:lstStyle/>
        <a:p>
          <a:endParaRPr lang="en-GB"/>
        </a:p>
      </dgm:t>
    </dgm:pt>
    <dgm:pt modelId="{085BC0E6-D069-443F-9B53-E35B4245D140}" type="pres">
      <dgm:prSet presAssocID="{1EAFD3D2-EB88-4B67-A4D4-E6C18AF506C4}" presName="connectorText" presStyleLbl="sibTrans2D1" presStyleIdx="0" presStyleCnt="4"/>
      <dgm:spPr/>
      <dgm:t>
        <a:bodyPr/>
        <a:lstStyle/>
        <a:p>
          <a:endParaRPr lang="en-GB"/>
        </a:p>
      </dgm:t>
    </dgm:pt>
    <dgm:pt modelId="{7F90BEB0-5821-4AC9-8702-CF223A15579D}" type="pres">
      <dgm:prSet presAssocID="{613F2883-02FC-4097-8CAC-180B32B644E7}" presName="node" presStyleLbl="node1" presStyleIdx="1" presStyleCnt="5">
        <dgm:presLayoutVars>
          <dgm:bulletEnabled val="1"/>
        </dgm:presLayoutVars>
      </dgm:prSet>
      <dgm:spPr/>
      <dgm:t>
        <a:bodyPr/>
        <a:lstStyle/>
        <a:p>
          <a:endParaRPr lang="en-GB"/>
        </a:p>
      </dgm:t>
    </dgm:pt>
    <dgm:pt modelId="{A460586F-7C19-491F-A07C-EEB4DC88D38C}" type="pres">
      <dgm:prSet presAssocID="{E8597CB2-BF45-4452-A027-DD4A0F41581F}" presName="sibTrans" presStyleLbl="sibTrans2D1" presStyleIdx="1" presStyleCnt="4"/>
      <dgm:spPr/>
      <dgm:t>
        <a:bodyPr/>
        <a:lstStyle/>
        <a:p>
          <a:endParaRPr lang="en-GB"/>
        </a:p>
      </dgm:t>
    </dgm:pt>
    <dgm:pt modelId="{9A9FD1F8-EFD5-41F0-896E-784762235584}" type="pres">
      <dgm:prSet presAssocID="{E8597CB2-BF45-4452-A027-DD4A0F41581F}" presName="connectorText" presStyleLbl="sibTrans2D1" presStyleIdx="1" presStyleCnt="4"/>
      <dgm:spPr/>
      <dgm:t>
        <a:bodyPr/>
        <a:lstStyle/>
        <a:p>
          <a:endParaRPr lang="en-GB"/>
        </a:p>
      </dgm:t>
    </dgm:pt>
    <dgm:pt modelId="{D2053DA8-4F04-40C5-9F6D-13FD0776D514}" type="pres">
      <dgm:prSet presAssocID="{4EA5EC72-183C-4847-9426-BB8F678B4268}" presName="node" presStyleLbl="node1" presStyleIdx="2" presStyleCnt="5">
        <dgm:presLayoutVars>
          <dgm:bulletEnabled val="1"/>
        </dgm:presLayoutVars>
      </dgm:prSet>
      <dgm:spPr/>
      <dgm:t>
        <a:bodyPr/>
        <a:lstStyle/>
        <a:p>
          <a:endParaRPr lang="en-GB"/>
        </a:p>
      </dgm:t>
    </dgm:pt>
    <dgm:pt modelId="{0D6EADB7-447E-4DC0-B9B5-5882738EAEC0}" type="pres">
      <dgm:prSet presAssocID="{D97EA6AF-164F-4D2C-A9C0-F88EA74D35C4}" presName="sibTrans" presStyleLbl="sibTrans2D1" presStyleIdx="2" presStyleCnt="4"/>
      <dgm:spPr/>
      <dgm:t>
        <a:bodyPr/>
        <a:lstStyle/>
        <a:p>
          <a:endParaRPr lang="en-GB"/>
        </a:p>
      </dgm:t>
    </dgm:pt>
    <dgm:pt modelId="{B6012373-3B58-4F35-BBAA-80C51591EBFE}" type="pres">
      <dgm:prSet presAssocID="{D97EA6AF-164F-4D2C-A9C0-F88EA74D35C4}" presName="connectorText" presStyleLbl="sibTrans2D1" presStyleIdx="2" presStyleCnt="4"/>
      <dgm:spPr/>
      <dgm:t>
        <a:bodyPr/>
        <a:lstStyle/>
        <a:p>
          <a:endParaRPr lang="en-GB"/>
        </a:p>
      </dgm:t>
    </dgm:pt>
    <dgm:pt modelId="{4437A4AC-EB9B-48D3-AF1C-003682A57C28}" type="pres">
      <dgm:prSet presAssocID="{C375D65C-7E74-4482-BDD9-5FC0CB6B6282}" presName="node" presStyleLbl="node1" presStyleIdx="3" presStyleCnt="5" custScaleX="114029">
        <dgm:presLayoutVars>
          <dgm:bulletEnabled val="1"/>
        </dgm:presLayoutVars>
      </dgm:prSet>
      <dgm:spPr/>
      <dgm:t>
        <a:bodyPr/>
        <a:lstStyle/>
        <a:p>
          <a:endParaRPr lang="en-GB"/>
        </a:p>
      </dgm:t>
    </dgm:pt>
    <dgm:pt modelId="{C8CCFB9C-90C6-4D16-85EE-06B795560E7B}" type="pres">
      <dgm:prSet presAssocID="{9781F945-25B5-4A87-96D3-59A8F37A31B0}" presName="sibTrans" presStyleLbl="sibTrans2D1" presStyleIdx="3" presStyleCnt="4"/>
      <dgm:spPr/>
      <dgm:t>
        <a:bodyPr/>
        <a:lstStyle/>
        <a:p>
          <a:endParaRPr lang="en-GB"/>
        </a:p>
      </dgm:t>
    </dgm:pt>
    <dgm:pt modelId="{FDDB0BB7-1BC8-4208-8D94-198BDED1C76A}" type="pres">
      <dgm:prSet presAssocID="{9781F945-25B5-4A87-96D3-59A8F37A31B0}" presName="connectorText" presStyleLbl="sibTrans2D1" presStyleIdx="3" presStyleCnt="4"/>
      <dgm:spPr/>
      <dgm:t>
        <a:bodyPr/>
        <a:lstStyle/>
        <a:p>
          <a:endParaRPr lang="en-GB"/>
        </a:p>
      </dgm:t>
    </dgm:pt>
    <dgm:pt modelId="{56C481A1-1E2D-4147-B83A-FD678F77319A}" type="pres">
      <dgm:prSet presAssocID="{AF53BE30-B8C4-4364-8A5D-0FD0CA727970}" presName="node" presStyleLbl="node1" presStyleIdx="4" presStyleCnt="5">
        <dgm:presLayoutVars>
          <dgm:bulletEnabled val="1"/>
        </dgm:presLayoutVars>
      </dgm:prSet>
      <dgm:spPr/>
      <dgm:t>
        <a:bodyPr/>
        <a:lstStyle/>
        <a:p>
          <a:endParaRPr lang="en-GB"/>
        </a:p>
      </dgm:t>
    </dgm:pt>
  </dgm:ptLst>
  <dgm:cxnLst>
    <dgm:cxn modelId="{EDD62B8A-37AC-41C7-9C64-17F1149908F8}" type="presOf" srcId="{E8597CB2-BF45-4452-A027-DD4A0F41581F}" destId="{9A9FD1F8-EFD5-41F0-896E-784762235584}" srcOrd="1" destOrd="0" presId="urn:microsoft.com/office/officeart/2005/8/layout/process1"/>
    <dgm:cxn modelId="{443E1EBB-FAB1-4D35-A3FA-19056E8350B3}" type="presOf" srcId="{C375D65C-7E74-4482-BDD9-5FC0CB6B6282}" destId="{4437A4AC-EB9B-48D3-AF1C-003682A57C28}" srcOrd="0" destOrd="0" presId="urn:microsoft.com/office/officeart/2005/8/layout/process1"/>
    <dgm:cxn modelId="{8AAE5417-952C-4431-9B59-56855FBEE5C3}" type="presOf" srcId="{4EA5EC72-183C-4847-9426-BB8F678B4268}" destId="{D2053DA8-4F04-40C5-9F6D-13FD0776D514}" srcOrd="0" destOrd="0" presId="urn:microsoft.com/office/officeart/2005/8/layout/process1"/>
    <dgm:cxn modelId="{9BB355E4-6A4B-4FA0-AB1C-0BD6A4FC6230}" type="presOf" srcId="{1EAFD3D2-EB88-4B67-A4D4-E6C18AF506C4}" destId="{085BC0E6-D069-443F-9B53-E35B4245D140}" srcOrd="1" destOrd="0" presId="urn:microsoft.com/office/officeart/2005/8/layout/process1"/>
    <dgm:cxn modelId="{C9E5B141-C5BF-4F18-8B8C-12C43F98DE45}" type="presOf" srcId="{9781F945-25B5-4A87-96D3-59A8F37A31B0}" destId="{FDDB0BB7-1BC8-4208-8D94-198BDED1C76A}" srcOrd="1" destOrd="0" presId="urn:microsoft.com/office/officeart/2005/8/layout/process1"/>
    <dgm:cxn modelId="{E491588F-78E1-42B5-8269-92C2A0343F59}" srcId="{5D5E1862-4B84-4B59-9A34-774F2E47B31F}" destId="{6C2D65C5-8CF6-45B6-AF3F-0D00A0CB2E88}" srcOrd="0" destOrd="0" parTransId="{D740B727-D96E-46F5-A4AE-CE862E2187BD}" sibTransId="{1EAFD3D2-EB88-4B67-A4D4-E6C18AF506C4}"/>
    <dgm:cxn modelId="{4FBE899F-4753-4989-9B70-776AC0391F9D}" srcId="{5D5E1862-4B84-4B59-9A34-774F2E47B31F}" destId="{4EA5EC72-183C-4847-9426-BB8F678B4268}" srcOrd="2" destOrd="0" parTransId="{F47A5287-AF53-47E7-8A63-C2CD7A326301}" sibTransId="{D97EA6AF-164F-4D2C-A9C0-F88EA74D35C4}"/>
    <dgm:cxn modelId="{6F777F50-1705-48A2-8679-331BC967BDFD}" type="presOf" srcId="{9781F945-25B5-4A87-96D3-59A8F37A31B0}" destId="{C8CCFB9C-90C6-4D16-85EE-06B795560E7B}" srcOrd="0" destOrd="0" presId="urn:microsoft.com/office/officeart/2005/8/layout/process1"/>
    <dgm:cxn modelId="{81478D11-5F2C-4206-9E80-F4B3ABA767B3}" type="presOf" srcId="{AF53BE30-B8C4-4364-8A5D-0FD0CA727970}" destId="{56C481A1-1E2D-4147-B83A-FD678F77319A}" srcOrd="0" destOrd="0" presId="urn:microsoft.com/office/officeart/2005/8/layout/process1"/>
    <dgm:cxn modelId="{DC7A0333-C6C7-4030-8B69-80CDAC053314}" type="presOf" srcId="{1EAFD3D2-EB88-4B67-A4D4-E6C18AF506C4}" destId="{3280A2B0-BA4C-4B41-A9CA-06B47DDC6F2C}" srcOrd="0" destOrd="0" presId="urn:microsoft.com/office/officeart/2005/8/layout/process1"/>
    <dgm:cxn modelId="{6E100A27-8DE6-49DC-859A-0AC91ADAA770}" type="presOf" srcId="{D97EA6AF-164F-4D2C-A9C0-F88EA74D35C4}" destId="{B6012373-3B58-4F35-BBAA-80C51591EBFE}" srcOrd="1" destOrd="0" presId="urn:microsoft.com/office/officeart/2005/8/layout/process1"/>
    <dgm:cxn modelId="{A886AD92-3980-4AFD-A0D9-FFEFF776DBC2}" srcId="{5D5E1862-4B84-4B59-9A34-774F2E47B31F}" destId="{AF53BE30-B8C4-4364-8A5D-0FD0CA727970}" srcOrd="4" destOrd="0" parTransId="{B3E76E6F-F5DE-49FC-BA18-EF86EF48E056}" sibTransId="{FA988AB8-C4EF-45B6-A00A-1D7EAF910631}"/>
    <dgm:cxn modelId="{A4310B59-F9D1-4C50-98D3-EE68191B2767}" type="presOf" srcId="{5D5E1862-4B84-4B59-9A34-774F2E47B31F}" destId="{A1C1DFF5-1318-445A-98BB-7F9E3FEA537D}" srcOrd="0" destOrd="0" presId="urn:microsoft.com/office/officeart/2005/8/layout/process1"/>
    <dgm:cxn modelId="{42ED931E-7DEF-48AE-95B1-35D4674AE67F}" srcId="{5D5E1862-4B84-4B59-9A34-774F2E47B31F}" destId="{C375D65C-7E74-4482-BDD9-5FC0CB6B6282}" srcOrd="3" destOrd="0" parTransId="{FDEC0888-6EA4-4F90-8F9B-2E7ACD7FE653}" sibTransId="{9781F945-25B5-4A87-96D3-59A8F37A31B0}"/>
    <dgm:cxn modelId="{67FE6BB2-E2B3-4DA1-A121-0B9D57D95D85}" type="presOf" srcId="{613F2883-02FC-4097-8CAC-180B32B644E7}" destId="{7F90BEB0-5821-4AC9-8702-CF223A15579D}" srcOrd="0" destOrd="0" presId="urn:microsoft.com/office/officeart/2005/8/layout/process1"/>
    <dgm:cxn modelId="{CC5C3B22-F419-46EB-A44F-09A969D29D35}" type="presOf" srcId="{6C2D65C5-8CF6-45B6-AF3F-0D00A0CB2E88}" destId="{67AFC543-90F5-4AC6-9D00-F70099D4B6B7}" srcOrd="0" destOrd="0" presId="urn:microsoft.com/office/officeart/2005/8/layout/process1"/>
    <dgm:cxn modelId="{08C7322B-6A10-49C9-954A-D37696BC20E7}" srcId="{5D5E1862-4B84-4B59-9A34-774F2E47B31F}" destId="{613F2883-02FC-4097-8CAC-180B32B644E7}" srcOrd="1" destOrd="0" parTransId="{DD8DE187-0F2D-4B10-94BF-69D3AAD4BECB}" sibTransId="{E8597CB2-BF45-4452-A027-DD4A0F41581F}"/>
    <dgm:cxn modelId="{5033EA23-F040-41ED-BCD7-6E510B67E7BF}" type="presOf" srcId="{D97EA6AF-164F-4D2C-A9C0-F88EA74D35C4}" destId="{0D6EADB7-447E-4DC0-B9B5-5882738EAEC0}" srcOrd="0" destOrd="0" presId="urn:microsoft.com/office/officeart/2005/8/layout/process1"/>
    <dgm:cxn modelId="{25A24A35-C0BE-4351-8758-3643116187CC}" type="presOf" srcId="{E8597CB2-BF45-4452-A027-DD4A0F41581F}" destId="{A460586F-7C19-491F-A07C-EEB4DC88D38C}" srcOrd="0" destOrd="0" presId="urn:microsoft.com/office/officeart/2005/8/layout/process1"/>
    <dgm:cxn modelId="{B267A309-89DD-43AD-BAF8-5E9A7FD5FEA4}" type="presParOf" srcId="{A1C1DFF5-1318-445A-98BB-7F9E3FEA537D}" destId="{67AFC543-90F5-4AC6-9D00-F70099D4B6B7}" srcOrd="0" destOrd="0" presId="urn:microsoft.com/office/officeart/2005/8/layout/process1"/>
    <dgm:cxn modelId="{BF13F3EE-865D-4544-AA32-896DDE955D65}" type="presParOf" srcId="{A1C1DFF5-1318-445A-98BB-7F9E3FEA537D}" destId="{3280A2B0-BA4C-4B41-A9CA-06B47DDC6F2C}" srcOrd="1" destOrd="0" presId="urn:microsoft.com/office/officeart/2005/8/layout/process1"/>
    <dgm:cxn modelId="{A60CA654-92F1-4A64-9803-6551B4DD7881}" type="presParOf" srcId="{3280A2B0-BA4C-4B41-A9CA-06B47DDC6F2C}" destId="{085BC0E6-D069-443F-9B53-E35B4245D140}" srcOrd="0" destOrd="0" presId="urn:microsoft.com/office/officeart/2005/8/layout/process1"/>
    <dgm:cxn modelId="{641594EF-AB98-48AA-97A1-DC74F21454F2}" type="presParOf" srcId="{A1C1DFF5-1318-445A-98BB-7F9E3FEA537D}" destId="{7F90BEB0-5821-4AC9-8702-CF223A15579D}" srcOrd="2" destOrd="0" presId="urn:microsoft.com/office/officeart/2005/8/layout/process1"/>
    <dgm:cxn modelId="{13CE6207-346E-4285-9813-C4906665B284}" type="presParOf" srcId="{A1C1DFF5-1318-445A-98BB-7F9E3FEA537D}" destId="{A460586F-7C19-491F-A07C-EEB4DC88D38C}" srcOrd="3" destOrd="0" presId="urn:microsoft.com/office/officeart/2005/8/layout/process1"/>
    <dgm:cxn modelId="{E5BE3AA8-6497-415D-A0DA-E9245F16FD9E}" type="presParOf" srcId="{A460586F-7C19-491F-A07C-EEB4DC88D38C}" destId="{9A9FD1F8-EFD5-41F0-896E-784762235584}" srcOrd="0" destOrd="0" presId="urn:microsoft.com/office/officeart/2005/8/layout/process1"/>
    <dgm:cxn modelId="{9C910FA6-8653-482B-AAB4-545425828D4A}" type="presParOf" srcId="{A1C1DFF5-1318-445A-98BB-7F9E3FEA537D}" destId="{D2053DA8-4F04-40C5-9F6D-13FD0776D514}" srcOrd="4" destOrd="0" presId="urn:microsoft.com/office/officeart/2005/8/layout/process1"/>
    <dgm:cxn modelId="{39442BF3-2B90-476E-B65F-48F9ED4D5E2C}" type="presParOf" srcId="{A1C1DFF5-1318-445A-98BB-7F9E3FEA537D}" destId="{0D6EADB7-447E-4DC0-B9B5-5882738EAEC0}" srcOrd="5" destOrd="0" presId="urn:microsoft.com/office/officeart/2005/8/layout/process1"/>
    <dgm:cxn modelId="{D65B7E7A-F64E-4B75-8154-0DFD1ED80285}" type="presParOf" srcId="{0D6EADB7-447E-4DC0-B9B5-5882738EAEC0}" destId="{B6012373-3B58-4F35-BBAA-80C51591EBFE}" srcOrd="0" destOrd="0" presId="urn:microsoft.com/office/officeart/2005/8/layout/process1"/>
    <dgm:cxn modelId="{1DAE1A47-6AC7-4BDF-8197-737D2239CC46}" type="presParOf" srcId="{A1C1DFF5-1318-445A-98BB-7F9E3FEA537D}" destId="{4437A4AC-EB9B-48D3-AF1C-003682A57C28}" srcOrd="6" destOrd="0" presId="urn:microsoft.com/office/officeart/2005/8/layout/process1"/>
    <dgm:cxn modelId="{A0385CE2-A89C-42EC-9CC3-7DC402697EA9}" type="presParOf" srcId="{A1C1DFF5-1318-445A-98BB-7F9E3FEA537D}" destId="{C8CCFB9C-90C6-4D16-85EE-06B795560E7B}" srcOrd="7" destOrd="0" presId="urn:microsoft.com/office/officeart/2005/8/layout/process1"/>
    <dgm:cxn modelId="{5D8F2ECA-89F3-4322-9470-8A2CD632D803}" type="presParOf" srcId="{C8CCFB9C-90C6-4D16-85EE-06B795560E7B}" destId="{FDDB0BB7-1BC8-4208-8D94-198BDED1C76A}" srcOrd="0" destOrd="0" presId="urn:microsoft.com/office/officeart/2005/8/layout/process1"/>
    <dgm:cxn modelId="{29F62DA9-209C-4947-A92F-9CBB49F67729}" type="presParOf" srcId="{A1C1DFF5-1318-445A-98BB-7F9E3FEA537D}" destId="{56C481A1-1E2D-4147-B83A-FD678F77319A}" srcOrd="8"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D5E1862-4B84-4B59-9A34-774F2E47B31F}" type="doc">
      <dgm:prSet loTypeId="urn:microsoft.com/office/officeart/2005/8/layout/process1" loCatId="process" qsTypeId="urn:microsoft.com/office/officeart/2005/8/quickstyle/simple1#2" qsCatId="simple" csTypeId="urn:microsoft.com/office/officeart/2005/8/colors/accent1_2#2" csCatId="accent1" phldr="1"/>
      <dgm:spPr/>
      <dgm:t>
        <a:bodyPr/>
        <a:lstStyle/>
        <a:p>
          <a:endParaRPr lang="en-GB"/>
        </a:p>
      </dgm:t>
    </dgm:pt>
    <dgm:pt modelId="{6C2D65C5-8CF6-45B6-AF3F-0D00A0CB2E88}">
      <dgm:prSet phldrT="[Text]" custT="1"/>
      <dgm:spPr/>
      <dgm:t>
        <a:bodyPr/>
        <a:lstStyle/>
        <a:p>
          <a:r>
            <a:rPr lang="en-US" sz="2000" dirty="0" smtClean="0"/>
            <a:t>Inputs</a:t>
          </a:r>
          <a:endParaRPr lang="en-GB" sz="2000" dirty="0"/>
        </a:p>
      </dgm:t>
    </dgm:pt>
    <dgm:pt modelId="{D740B727-D96E-46F5-A4AE-CE862E2187BD}" type="parTrans" cxnId="{E491588F-78E1-42B5-8269-92C2A0343F59}">
      <dgm:prSet/>
      <dgm:spPr/>
      <dgm:t>
        <a:bodyPr/>
        <a:lstStyle/>
        <a:p>
          <a:endParaRPr lang="en-GB"/>
        </a:p>
      </dgm:t>
    </dgm:pt>
    <dgm:pt modelId="{1EAFD3D2-EB88-4B67-A4D4-E6C18AF506C4}" type="sibTrans" cxnId="{E491588F-78E1-42B5-8269-92C2A0343F59}">
      <dgm:prSet/>
      <dgm:spPr/>
      <dgm:t>
        <a:bodyPr/>
        <a:lstStyle/>
        <a:p>
          <a:endParaRPr lang="en-GB"/>
        </a:p>
      </dgm:t>
    </dgm:pt>
    <dgm:pt modelId="{613F2883-02FC-4097-8CAC-180B32B644E7}">
      <dgm:prSet phldrT="[Text]" custT="1"/>
      <dgm:spPr>
        <a:solidFill>
          <a:schemeClr val="accent3"/>
        </a:solidFill>
      </dgm:spPr>
      <dgm:t>
        <a:bodyPr/>
        <a:lstStyle/>
        <a:p>
          <a:r>
            <a:rPr lang="en-US" sz="2000" dirty="0" smtClean="0"/>
            <a:t>Activities</a:t>
          </a:r>
          <a:endParaRPr lang="en-GB" sz="2000" dirty="0"/>
        </a:p>
      </dgm:t>
    </dgm:pt>
    <dgm:pt modelId="{DD8DE187-0F2D-4B10-94BF-69D3AAD4BECB}" type="parTrans" cxnId="{08C7322B-6A10-49C9-954A-D37696BC20E7}">
      <dgm:prSet/>
      <dgm:spPr/>
      <dgm:t>
        <a:bodyPr/>
        <a:lstStyle/>
        <a:p>
          <a:endParaRPr lang="en-GB"/>
        </a:p>
      </dgm:t>
    </dgm:pt>
    <dgm:pt modelId="{E8597CB2-BF45-4452-A027-DD4A0F41581F}" type="sibTrans" cxnId="{08C7322B-6A10-49C9-954A-D37696BC20E7}">
      <dgm:prSet/>
      <dgm:spPr/>
      <dgm:t>
        <a:bodyPr/>
        <a:lstStyle/>
        <a:p>
          <a:endParaRPr lang="en-GB"/>
        </a:p>
      </dgm:t>
    </dgm:pt>
    <dgm:pt modelId="{C375D65C-7E74-4482-BDD9-5FC0CB6B6282}">
      <dgm:prSet phldrT="[Text]" custT="1"/>
      <dgm:spPr>
        <a:solidFill>
          <a:schemeClr val="accent3"/>
        </a:solidFill>
      </dgm:spPr>
      <dgm:t>
        <a:bodyPr/>
        <a:lstStyle/>
        <a:p>
          <a:r>
            <a:rPr lang="en-US" sz="2000" dirty="0" smtClean="0"/>
            <a:t>Outcomes</a:t>
          </a:r>
          <a:endParaRPr lang="en-GB" sz="2000" dirty="0"/>
        </a:p>
      </dgm:t>
    </dgm:pt>
    <dgm:pt modelId="{FDEC0888-6EA4-4F90-8F9B-2E7ACD7FE653}" type="parTrans" cxnId="{42ED931E-7DEF-48AE-95B1-35D4674AE67F}">
      <dgm:prSet/>
      <dgm:spPr/>
      <dgm:t>
        <a:bodyPr/>
        <a:lstStyle/>
        <a:p>
          <a:endParaRPr lang="en-GB"/>
        </a:p>
      </dgm:t>
    </dgm:pt>
    <dgm:pt modelId="{9781F945-25B5-4A87-96D3-59A8F37A31B0}" type="sibTrans" cxnId="{42ED931E-7DEF-48AE-95B1-35D4674AE67F}">
      <dgm:prSet/>
      <dgm:spPr/>
      <dgm:t>
        <a:bodyPr/>
        <a:lstStyle/>
        <a:p>
          <a:endParaRPr lang="en-GB"/>
        </a:p>
      </dgm:t>
    </dgm:pt>
    <dgm:pt modelId="{4EA5EC72-183C-4847-9426-BB8F678B4268}">
      <dgm:prSet phldrT="[Text]" custT="1"/>
      <dgm:spPr>
        <a:solidFill>
          <a:schemeClr val="accent3"/>
        </a:solidFill>
      </dgm:spPr>
      <dgm:t>
        <a:bodyPr/>
        <a:lstStyle/>
        <a:p>
          <a:r>
            <a:rPr lang="en-US" sz="2000" dirty="0" smtClean="0"/>
            <a:t>Outputs</a:t>
          </a:r>
          <a:endParaRPr lang="en-GB" sz="2000" dirty="0"/>
        </a:p>
      </dgm:t>
    </dgm:pt>
    <dgm:pt modelId="{F47A5287-AF53-47E7-8A63-C2CD7A326301}" type="parTrans" cxnId="{4FBE899F-4753-4989-9B70-776AC0391F9D}">
      <dgm:prSet/>
      <dgm:spPr/>
      <dgm:t>
        <a:bodyPr/>
        <a:lstStyle/>
        <a:p>
          <a:endParaRPr lang="en-GB"/>
        </a:p>
      </dgm:t>
    </dgm:pt>
    <dgm:pt modelId="{D97EA6AF-164F-4D2C-A9C0-F88EA74D35C4}" type="sibTrans" cxnId="{4FBE899F-4753-4989-9B70-776AC0391F9D}">
      <dgm:prSet/>
      <dgm:spPr/>
      <dgm:t>
        <a:bodyPr/>
        <a:lstStyle/>
        <a:p>
          <a:endParaRPr lang="en-GB"/>
        </a:p>
      </dgm:t>
    </dgm:pt>
    <dgm:pt modelId="{AF53BE30-B8C4-4364-8A5D-0FD0CA727970}">
      <dgm:prSet phldrT="[Text]" custT="1"/>
      <dgm:spPr/>
      <dgm:t>
        <a:bodyPr/>
        <a:lstStyle/>
        <a:p>
          <a:r>
            <a:rPr lang="en-US" sz="2000" dirty="0" smtClean="0"/>
            <a:t>Goals</a:t>
          </a:r>
          <a:endParaRPr lang="en-GB" sz="2000" dirty="0"/>
        </a:p>
      </dgm:t>
    </dgm:pt>
    <dgm:pt modelId="{B3E76E6F-F5DE-49FC-BA18-EF86EF48E056}" type="parTrans" cxnId="{A886AD92-3980-4AFD-A0D9-FFEFF776DBC2}">
      <dgm:prSet/>
      <dgm:spPr/>
      <dgm:t>
        <a:bodyPr/>
        <a:lstStyle/>
        <a:p>
          <a:endParaRPr lang="en-GB"/>
        </a:p>
      </dgm:t>
    </dgm:pt>
    <dgm:pt modelId="{FA988AB8-C4EF-45B6-A00A-1D7EAF910631}" type="sibTrans" cxnId="{A886AD92-3980-4AFD-A0D9-FFEFF776DBC2}">
      <dgm:prSet/>
      <dgm:spPr/>
      <dgm:t>
        <a:bodyPr/>
        <a:lstStyle/>
        <a:p>
          <a:endParaRPr lang="en-GB"/>
        </a:p>
      </dgm:t>
    </dgm:pt>
    <dgm:pt modelId="{A1C1DFF5-1318-445A-98BB-7F9E3FEA537D}" type="pres">
      <dgm:prSet presAssocID="{5D5E1862-4B84-4B59-9A34-774F2E47B31F}" presName="Name0" presStyleCnt="0">
        <dgm:presLayoutVars>
          <dgm:dir/>
          <dgm:resizeHandles val="exact"/>
        </dgm:presLayoutVars>
      </dgm:prSet>
      <dgm:spPr/>
      <dgm:t>
        <a:bodyPr/>
        <a:lstStyle/>
        <a:p>
          <a:endParaRPr lang="en-GB"/>
        </a:p>
      </dgm:t>
    </dgm:pt>
    <dgm:pt modelId="{67AFC543-90F5-4AC6-9D00-F70099D4B6B7}" type="pres">
      <dgm:prSet presAssocID="{6C2D65C5-8CF6-45B6-AF3F-0D00A0CB2E88}" presName="node" presStyleLbl="node1" presStyleIdx="0" presStyleCnt="5">
        <dgm:presLayoutVars>
          <dgm:bulletEnabled val="1"/>
        </dgm:presLayoutVars>
      </dgm:prSet>
      <dgm:spPr/>
      <dgm:t>
        <a:bodyPr/>
        <a:lstStyle/>
        <a:p>
          <a:endParaRPr lang="en-GB"/>
        </a:p>
      </dgm:t>
    </dgm:pt>
    <dgm:pt modelId="{3280A2B0-BA4C-4B41-A9CA-06B47DDC6F2C}" type="pres">
      <dgm:prSet presAssocID="{1EAFD3D2-EB88-4B67-A4D4-E6C18AF506C4}" presName="sibTrans" presStyleLbl="sibTrans2D1" presStyleIdx="0" presStyleCnt="4"/>
      <dgm:spPr/>
      <dgm:t>
        <a:bodyPr/>
        <a:lstStyle/>
        <a:p>
          <a:endParaRPr lang="en-GB"/>
        </a:p>
      </dgm:t>
    </dgm:pt>
    <dgm:pt modelId="{085BC0E6-D069-443F-9B53-E35B4245D140}" type="pres">
      <dgm:prSet presAssocID="{1EAFD3D2-EB88-4B67-A4D4-E6C18AF506C4}" presName="connectorText" presStyleLbl="sibTrans2D1" presStyleIdx="0" presStyleCnt="4"/>
      <dgm:spPr/>
      <dgm:t>
        <a:bodyPr/>
        <a:lstStyle/>
        <a:p>
          <a:endParaRPr lang="en-GB"/>
        </a:p>
      </dgm:t>
    </dgm:pt>
    <dgm:pt modelId="{7F90BEB0-5821-4AC9-8702-CF223A15579D}" type="pres">
      <dgm:prSet presAssocID="{613F2883-02FC-4097-8CAC-180B32B644E7}" presName="node" presStyleLbl="node1" presStyleIdx="1" presStyleCnt="5">
        <dgm:presLayoutVars>
          <dgm:bulletEnabled val="1"/>
        </dgm:presLayoutVars>
      </dgm:prSet>
      <dgm:spPr/>
      <dgm:t>
        <a:bodyPr/>
        <a:lstStyle/>
        <a:p>
          <a:endParaRPr lang="en-GB"/>
        </a:p>
      </dgm:t>
    </dgm:pt>
    <dgm:pt modelId="{A460586F-7C19-491F-A07C-EEB4DC88D38C}" type="pres">
      <dgm:prSet presAssocID="{E8597CB2-BF45-4452-A027-DD4A0F41581F}" presName="sibTrans" presStyleLbl="sibTrans2D1" presStyleIdx="1" presStyleCnt="4"/>
      <dgm:spPr/>
      <dgm:t>
        <a:bodyPr/>
        <a:lstStyle/>
        <a:p>
          <a:endParaRPr lang="en-GB"/>
        </a:p>
      </dgm:t>
    </dgm:pt>
    <dgm:pt modelId="{9A9FD1F8-EFD5-41F0-896E-784762235584}" type="pres">
      <dgm:prSet presAssocID="{E8597CB2-BF45-4452-A027-DD4A0F41581F}" presName="connectorText" presStyleLbl="sibTrans2D1" presStyleIdx="1" presStyleCnt="4"/>
      <dgm:spPr/>
      <dgm:t>
        <a:bodyPr/>
        <a:lstStyle/>
        <a:p>
          <a:endParaRPr lang="en-GB"/>
        </a:p>
      </dgm:t>
    </dgm:pt>
    <dgm:pt modelId="{D2053DA8-4F04-40C5-9F6D-13FD0776D514}" type="pres">
      <dgm:prSet presAssocID="{4EA5EC72-183C-4847-9426-BB8F678B4268}" presName="node" presStyleLbl="node1" presStyleIdx="2" presStyleCnt="5">
        <dgm:presLayoutVars>
          <dgm:bulletEnabled val="1"/>
        </dgm:presLayoutVars>
      </dgm:prSet>
      <dgm:spPr/>
      <dgm:t>
        <a:bodyPr/>
        <a:lstStyle/>
        <a:p>
          <a:endParaRPr lang="en-GB"/>
        </a:p>
      </dgm:t>
    </dgm:pt>
    <dgm:pt modelId="{0D6EADB7-447E-4DC0-B9B5-5882738EAEC0}" type="pres">
      <dgm:prSet presAssocID="{D97EA6AF-164F-4D2C-A9C0-F88EA74D35C4}" presName="sibTrans" presStyleLbl="sibTrans2D1" presStyleIdx="2" presStyleCnt="4"/>
      <dgm:spPr/>
      <dgm:t>
        <a:bodyPr/>
        <a:lstStyle/>
        <a:p>
          <a:endParaRPr lang="en-GB"/>
        </a:p>
      </dgm:t>
    </dgm:pt>
    <dgm:pt modelId="{B6012373-3B58-4F35-BBAA-80C51591EBFE}" type="pres">
      <dgm:prSet presAssocID="{D97EA6AF-164F-4D2C-A9C0-F88EA74D35C4}" presName="connectorText" presStyleLbl="sibTrans2D1" presStyleIdx="2" presStyleCnt="4"/>
      <dgm:spPr/>
      <dgm:t>
        <a:bodyPr/>
        <a:lstStyle/>
        <a:p>
          <a:endParaRPr lang="en-GB"/>
        </a:p>
      </dgm:t>
    </dgm:pt>
    <dgm:pt modelId="{4437A4AC-EB9B-48D3-AF1C-003682A57C28}" type="pres">
      <dgm:prSet presAssocID="{C375D65C-7E74-4482-BDD9-5FC0CB6B6282}" presName="node" presStyleLbl="node1" presStyleIdx="3" presStyleCnt="5" custScaleX="114029">
        <dgm:presLayoutVars>
          <dgm:bulletEnabled val="1"/>
        </dgm:presLayoutVars>
      </dgm:prSet>
      <dgm:spPr/>
      <dgm:t>
        <a:bodyPr/>
        <a:lstStyle/>
        <a:p>
          <a:endParaRPr lang="en-GB"/>
        </a:p>
      </dgm:t>
    </dgm:pt>
    <dgm:pt modelId="{C8CCFB9C-90C6-4D16-85EE-06B795560E7B}" type="pres">
      <dgm:prSet presAssocID="{9781F945-25B5-4A87-96D3-59A8F37A31B0}" presName="sibTrans" presStyleLbl="sibTrans2D1" presStyleIdx="3" presStyleCnt="4"/>
      <dgm:spPr/>
      <dgm:t>
        <a:bodyPr/>
        <a:lstStyle/>
        <a:p>
          <a:endParaRPr lang="en-GB"/>
        </a:p>
      </dgm:t>
    </dgm:pt>
    <dgm:pt modelId="{FDDB0BB7-1BC8-4208-8D94-198BDED1C76A}" type="pres">
      <dgm:prSet presAssocID="{9781F945-25B5-4A87-96D3-59A8F37A31B0}" presName="connectorText" presStyleLbl="sibTrans2D1" presStyleIdx="3" presStyleCnt="4"/>
      <dgm:spPr/>
      <dgm:t>
        <a:bodyPr/>
        <a:lstStyle/>
        <a:p>
          <a:endParaRPr lang="en-GB"/>
        </a:p>
      </dgm:t>
    </dgm:pt>
    <dgm:pt modelId="{56C481A1-1E2D-4147-B83A-FD678F77319A}" type="pres">
      <dgm:prSet presAssocID="{AF53BE30-B8C4-4364-8A5D-0FD0CA727970}" presName="node" presStyleLbl="node1" presStyleIdx="4" presStyleCnt="5">
        <dgm:presLayoutVars>
          <dgm:bulletEnabled val="1"/>
        </dgm:presLayoutVars>
      </dgm:prSet>
      <dgm:spPr/>
      <dgm:t>
        <a:bodyPr/>
        <a:lstStyle/>
        <a:p>
          <a:endParaRPr lang="en-GB"/>
        </a:p>
      </dgm:t>
    </dgm:pt>
  </dgm:ptLst>
  <dgm:cxnLst>
    <dgm:cxn modelId="{BFD29C0E-0C94-4950-AA02-689013A43A89}" type="presOf" srcId="{E8597CB2-BF45-4452-A027-DD4A0F41581F}" destId="{9A9FD1F8-EFD5-41F0-896E-784762235584}" srcOrd="1" destOrd="0" presId="urn:microsoft.com/office/officeart/2005/8/layout/process1"/>
    <dgm:cxn modelId="{5FB7EDCD-2E1E-4FAD-86DF-0128499645BC}" type="presOf" srcId="{E8597CB2-BF45-4452-A027-DD4A0F41581F}" destId="{A460586F-7C19-491F-A07C-EEB4DC88D38C}" srcOrd="0" destOrd="0" presId="urn:microsoft.com/office/officeart/2005/8/layout/process1"/>
    <dgm:cxn modelId="{DEE880FA-3D25-4838-BA10-CBBA62B3695A}" type="presOf" srcId="{6C2D65C5-8CF6-45B6-AF3F-0D00A0CB2E88}" destId="{67AFC543-90F5-4AC6-9D00-F70099D4B6B7}" srcOrd="0" destOrd="0" presId="urn:microsoft.com/office/officeart/2005/8/layout/process1"/>
    <dgm:cxn modelId="{11FB6851-C8A1-4A28-9DB3-96F0637D3B3B}" type="presOf" srcId="{D97EA6AF-164F-4D2C-A9C0-F88EA74D35C4}" destId="{0D6EADB7-447E-4DC0-B9B5-5882738EAEC0}" srcOrd="0" destOrd="0" presId="urn:microsoft.com/office/officeart/2005/8/layout/process1"/>
    <dgm:cxn modelId="{E491588F-78E1-42B5-8269-92C2A0343F59}" srcId="{5D5E1862-4B84-4B59-9A34-774F2E47B31F}" destId="{6C2D65C5-8CF6-45B6-AF3F-0D00A0CB2E88}" srcOrd="0" destOrd="0" parTransId="{D740B727-D96E-46F5-A4AE-CE862E2187BD}" sibTransId="{1EAFD3D2-EB88-4B67-A4D4-E6C18AF506C4}"/>
    <dgm:cxn modelId="{4FBE899F-4753-4989-9B70-776AC0391F9D}" srcId="{5D5E1862-4B84-4B59-9A34-774F2E47B31F}" destId="{4EA5EC72-183C-4847-9426-BB8F678B4268}" srcOrd="2" destOrd="0" parTransId="{F47A5287-AF53-47E7-8A63-C2CD7A326301}" sibTransId="{D97EA6AF-164F-4D2C-A9C0-F88EA74D35C4}"/>
    <dgm:cxn modelId="{A48CEED3-2E01-4BB5-B0CB-FD90EC234582}" type="presOf" srcId="{1EAFD3D2-EB88-4B67-A4D4-E6C18AF506C4}" destId="{085BC0E6-D069-443F-9B53-E35B4245D140}" srcOrd="1" destOrd="0" presId="urn:microsoft.com/office/officeart/2005/8/layout/process1"/>
    <dgm:cxn modelId="{6D6DD569-799F-4B54-9901-7AB75270454E}" type="presOf" srcId="{5D5E1862-4B84-4B59-9A34-774F2E47B31F}" destId="{A1C1DFF5-1318-445A-98BB-7F9E3FEA537D}" srcOrd="0" destOrd="0" presId="urn:microsoft.com/office/officeart/2005/8/layout/process1"/>
    <dgm:cxn modelId="{85AAB474-CC29-44E1-8DED-26D3E58DF299}" type="presOf" srcId="{4EA5EC72-183C-4847-9426-BB8F678B4268}" destId="{D2053DA8-4F04-40C5-9F6D-13FD0776D514}" srcOrd="0" destOrd="0" presId="urn:microsoft.com/office/officeart/2005/8/layout/process1"/>
    <dgm:cxn modelId="{70AE838B-11F3-40E9-9B27-13E720E35CD1}" type="presOf" srcId="{D97EA6AF-164F-4D2C-A9C0-F88EA74D35C4}" destId="{B6012373-3B58-4F35-BBAA-80C51591EBFE}" srcOrd="1" destOrd="0" presId="urn:microsoft.com/office/officeart/2005/8/layout/process1"/>
    <dgm:cxn modelId="{A886AD92-3980-4AFD-A0D9-FFEFF776DBC2}" srcId="{5D5E1862-4B84-4B59-9A34-774F2E47B31F}" destId="{AF53BE30-B8C4-4364-8A5D-0FD0CA727970}" srcOrd="4" destOrd="0" parTransId="{B3E76E6F-F5DE-49FC-BA18-EF86EF48E056}" sibTransId="{FA988AB8-C4EF-45B6-A00A-1D7EAF910631}"/>
    <dgm:cxn modelId="{A742D99C-1522-4B63-BA3D-D68EA83DCFE1}" type="presOf" srcId="{AF53BE30-B8C4-4364-8A5D-0FD0CA727970}" destId="{56C481A1-1E2D-4147-B83A-FD678F77319A}" srcOrd="0" destOrd="0" presId="urn:microsoft.com/office/officeart/2005/8/layout/process1"/>
    <dgm:cxn modelId="{42ED931E-7DEF-48AE-95B1-35D4674AE67F}" srcId="{5D5E1862-4B84-4B59-9A34-774F2E47B31F}" destId="{C375D65C-7E74-4482-BDD9-5FC0CB6B6282}" srcOrd="3" destOrd="0" parTransId="{FDEC0888-6EA4-4F90-8F9B-2E7ACD7FE653}" sibTransId="{9781F945-25B5-4A87-96D3-59A8F37A31B0}"/>
    <dgm:cxn modelId="{5DD0508F-97F2-4D7D-A9D1-A96A5E43241E}" type="presOf" srcId="{9781F945-25B5-4A87-96D3-59A8F37A31B0}" destId="{C8CCFB9C-90C6-4D16-85EE-06B795560E7B}" srcOrd="0" destOrd="0" presId="urn:microsoft.com/office/officeart/2005/8/layout/process1"/>
    <dgm:cxn modelId="{08C7322B-6A10-49C9-954A-D37696BC20E7}" srcId="{5D5E1862-4B84-4B59-9A34-774F2E47B31F}" destId="{613F2883-02FC-4097-8CAC-180B32B644E7}" srcOrd="1" destOrd="0" parTransId="{DD8DE187-0F2D-4B10-94BF-69D3AAD4BECB}" sibTransId="{E8597CB2-BF45-4452-A027-DD4A0F41581F}"/>
    <dgm:cxn modelId="{ED2847E8-3CA9-446D-B8B7-5D7CCB5EC2D5}" type="presOf" srcId="{1EAFD3D2-EB88-4B67-A4D4-E6C18AF506C4}" destId="{3280A2B0-BA4C-4B41-A9CA-06B47DDC6F2C}" srcOrd="0" destOrd="0" presId="urn:microsoft.com/office/officeart/2005/8/layout/process1"/>
    <dgm:cxn modelId="{9AF6F457-C7C5-4163-8999-9127DAB06111}" type="presOf" srcId="{613F2883-02FC-4097-8CAC-180B32B644E7}" destId="{7F90BEB0-5821-4AC9-8702-CF223A15579D}" srcOrd="0" destOrd="0" presId="urn:microsoft.com/office/officeart/2005/8/layout/process1"/>
    <dgm:cxn modelId="{D9CF6E07-324C-466D-9CA5-B213A762A53E}" type="presOf" srcId="{C375D65C-7E74-4482-BDD9-5FC0CB6B6282}" destId="{4437A4AC-EB9B-48D3-AF1C-003682A57C28}" srcOrd="0" destOrd="0" presId="urn:microsoft.com/office/officeart/2005/8/layout/process1"/>
    <dgm:cxn modelId="{99282A48-6F2E-4228-9979-40DDFA1C78C2}" type="presOf" srcId="{9781F945-25B5-4A87-96D3-59A8F37A31B0}" destId="{FDDB0BB7-1BC8-4208-8D94-198BDED1C76A}" srcOrd="1" destOrd="0" presId="urn:microsoft.com/office/officeart/2005/8/layout/process1"/>
    <dgm:cxn modelId="{1EC94740-8B4D-48CB-B476-7FEA8E92B795}" type="presParOf" srcId="{A1C1DFF5-1318-445A-98BB-7F9E3FEA537D}" destId="{67AFC543-90F5-4AC6-9D00-F70099D4B6B7}" srcOrd="0" destOrd="0" presId="urn:microsoft.com/office/officeart/2005/8/layout/process1"/>
    <dgm:cxn modelId="{693CC923-962B-451B-9F90-D8F0C2572A28}" type="presParOf" srcId="{A1C1DFF5-1318-445A-98BB-7F9E3FEA537D}" destId="{3280A2B0-BA4C-4B41-A9CA-06B47DDC6F2C}" srcOrd="1" destOrd="0" presId="urn:microsoft.com/office/officeart/2005/8/layout/process1"/>
    <dgm:cxn modelId="{7B70DDF0-E066-4A5D-9FEF-7751869B767F}" type="presParOf" srcId="{3280A2B0-BA4C-4B41-A9CA-06B47DDC6F2C}" destId="{085BC0E6-D069-443F-9B53-E35B4245D140}" srcOrd="0" destOrd="0" presId="urn:microsoft.com/office/officeart/2005/8/layout/process1"/>
    <dgm:cxn modelId="{CC257213-805B-471D-83D0-F99D31A3BAC1}" type="presParOf" srcId="{A1C1DFF5-1318-445A-98BB-7F9E3FEA537D}" destId="{7F90BEB0-5821-4AC9-8702-CF223A15579D}" srcOrd="2" destOrd="0" presId="urn:microsoft.com/office/officeart/2005/8/layout/process1"/>
    <dgm:cxn modelId="{40D47B57-E7E0-4AAD-89B5-FBA8C11CD88F}" type="presParOf" srcId="{A1C1DFF5-1318-445A-98BB-7F9E3FEA537D}" destId="{A460586F-7C19-491F-A07C-EEB4DC88D38C}" srcOrd="3" destOrd="0" presId="urn:microsoft.com/office/officeart/2005/8/layout/process1"/>
    <dgm:cxn modelId="{F55CF892-25FF-4800-8304-76997093FC74}" type="presParOf" srcId="{A460586F-7C19-491F-A07C-EEB4DC88D38C}" destId="{9A9FD1F8-EFD5-41F0-896E-784762235584}" srcOrd="0" destOrd="0" presId="urn:microsoft.com/office/officeart/2005/8/layout/process1"/>
    <dgm:cxn modelId="{19578EDE-7356-4D19-AF69-F453C53F2C73}" type="presParOf" srcId="{A1C1DFF5-1318-445A-98BB-7F9E3FEA537D}" destId="{D2053DA8-4F04-40C5-9F6D-13FD0776D514}" srcOrd="4" destOrd="0" presId="urn:microsoft.com/office/officeart/2005/8/layout/process1"/>
    <dgm:cxn modelId="{CD5C6661-7987-4791-8956-D3F9184F5AC4}" type="presParOf" srcId="{A1C1DFF5-1318-445A-98BB-7F9E3FEA537D}" destId="{0D6EADB7-447E-4DC0-B9B5-5882738EAEC0}" srcOrd="5" destOrd="0" presId="urn:microsoft.com/office/officeart/2005/8/layout/process1"/>
    <dgm:cxn modelId="{08147832-A0C2-4DF3-8056-560627CFD5A7}" type="presParOf" srcId="{0D6EADB7-447E-4DC0-B9B5-5882738EAEC0}" destId="{B6012373-3B58-4F35-BBAA-80C51591EBFE}" srcOrd="0" destOrd="0" presId="urn:microsoft.com/office/officeart/2005/8/layout/process1"/>
    <dgm:cxn modelId="{C58E5265-6D72-49F0-AF48-317C34DBFA86}" type="presParOf" srcId="{A1C1DFF5-1318-445A-98BB-7F9E3FEA537D}" destId="{4437A4AC-EB9B-48D3-AF1C-003682A57C28}" srcOrd="6" destOrd="0" presId="urn:microsoft.com/office/officeart/2005/8/layout/process1"/>
    <dgm:cxn modelId="{2BB2695D-02F5-4C78-ACD9-352C68F5C194}" type="presParOf" srcId="{A1C1DFF5-1318-445A-98BB-7F9E3FEA537D}" destId="{C8CCFB9C-90C6-4D16-85EE-06B795560E7B}" srcOrd="7" destOrd="0" presId="urn:microsoft.com/office/officeart/2005/8/layout/process1"/>
    <dgm:cxn modelId="{B2A82A62-CD8D-4BBF-B443-0A1640C18213}" type="presParOf" srcId="{C8CCFB9C-90C6-4D16-85EE-06B795560E7B}" destId="{FDDB0BB7-1BC8-4208-8D94-198BDED1C76A}" srcOrd="0" destOrd="0" presId="urn:microsoft.com/office/officeart/2005/8/layout/process1"/>
    <dgm:cxn modelId="{0402F7AA-5738-4188-803E-3A86B6DE9469}" type="presParOf" srcId="{A1C1DFF5-1318-445A-98BB-7F9E3FEA537D}" destId="{56C481A1-1E2D-4147-B83A-FD678F77319A}" srcOrd="8"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D5E1862-4B84-4B59-9A34-774F2E47B31F}" type="doc">
      <dgm:prSet loTypeId="urn:microsoft.com/office/officeart/2005/8/layout/process1" loCatId="process" qsTypeId="urn:microsoft.com/office/officeart/2005/8/quickstyle/simple1#3" qsCatId="simple" csTypeId="urn:microsoft.com/office/officeart/2005/8/colors/accent1_2#3" csCatId="accent1" phldr="1"/>
      <dgm:spPr/>
      <dgm:t>
        <a:bodyPr/>
        <a:lstStyle/>
        <a:p>
          <a:endParaRPr lang="en-GB"/>
        </a:p>
      </dgm:t>
    </dgm:pt>
    <dgm:pt modelId="{6C2D65C5-8CF6-45B6-AF3F-0D00A0CB2E88}">
      <dgm:prSet phldrT="[Text]" custT="1"/>
      <dgm:spPr/>
      <dgm:t>
        <a:bodyPr/>
        <a:lstStyle/>
        <a:p>
          <a:r>
            <a:rPr lang="en-US" sz="2000" dirty="0" smtClean="0"/>
            <a:t>Inputs</a:t>
          </a:r>
          <a:endParaRPr lang="en-GB" sz="2000" dirty="0"/>
        </a:p>
      </dgm:t>
    </dgm:pt>
    <dgm:pt modelId="{D740B727-D96E-46F5-A4AE-CE862E2187BD}" type="parTrans" cxnId="{E491588F-78E1-42B5-8269-92C2A0343F59}">
      <dgm:prSet/>
      <dgm:spPr/>
      <dgm:t>
        <a:bodyPr/>
        <a:lstStyle/>
        <a:p>
          <a:endParaRPr lang="en-GB"/>
        </a:p>
      </dgm:t>
    </dgm:pt>
    <dgm:pt modelId="{1EAFD3D2-EB88-4B67-A4D4-E6C18AF506C4}" type="sibTrans" cxnId="{E491588F-78E1-42B5-8269-92C2A0343F59}">
      <dgm:prSet/>
      <dgm:spPr/>
      <dgm:t>
        <a:bodyPr/>
        <a:lstStyle/>
        <a:p>
          <a:endParaRPr lang="en-GB"/>
        </a:p>
      </dgm:t>
    </dgm:pt>
    <dgm:pt modelId="{613F2883-02FC-4097-8CAC-180B32B644E7}">
      <dgm:prSet phldrT="[Text]" custT="1"/>
      <dgm:spPr>
        <a:solidFill>
          <a:schemeClr val="accent1"/>
        </a:solidFill>
      </dgm:spPr>
      <dgm:t>
        <a:bodyPr/>
        <a:lstStyle/>
        <a:p>
          <a:r>
            <a:rPr lang="en-US" sz="2000" dirty="0" smtClean="0"/>
            <a:t>Activities</a:t>
          </a:r>
          <a:endParaRPr lang="en-GB" sz="2000" dirty="0"/>
        </a:p>
      </dgm:t>
    </dgm:pt>
    <dgm:pt modelId="{DD8DE187-0F2D-4B10-94BF-69D3AAD4BECB}" type="parTrans" cxnId="{08C7322B-6A10-49C9-954A-D37696BC20E7}">
      <dgm:prSet/>
      <dgm:spPr/>
      <dgm:t>
        <a:bodyPr/>
        <a:lstStyle/>
        <a:p>
          <a:endParaRPr lang="en-GB"/>
        </a:p>
      </dgm:t>
    </dgm:pt>
    <dgm:pt modelId="{E8597CB2-BF45-4452-A027-DD4A0F41581F}" type="sibTrans" cxnId="{08C7322B-6A10-49C9-954A-D37696BC20E7}">
      <dgm:prSet/>
      <dgm:spPr/>
      <dgm:t>
        <a:bodyPr/>
        <a:lstStyle/>
        <a:p>
          <a:endParaRPr lang="en-GB"/>
        </a:p>
      </dgm:t>
    </dgm:pt>
    <dgm:pt modelId="{C375D65C-7E74-4482-BDD9-5FC0CB6B6282}">
      <dgm:prSet phldrT="[Text]" custT="1"/>
      <dgm:spPr>
        <a:solidFill>
          <a:schemeClr val="accent3"/>
        </a:solidFill>
      </dgm:spPr>
      <dgm:t>
        <a:bodyPr/>
        <a:lstStyle/>
        <a:p>
          <a:r>
            <a:rPr lang="en-US" sz="2000" dirty="0" smtClean="0"/>
            <a:t>Outcomes</a:t>
          </a:r>
          <a:endParaRPr lang="en-GB" sz="2000" dirty="0"/>
        </a:p>
      </dgm:t>
    </dgm:pt>
    <dgm:pt modelId="{FDEC0888-6EA4-4F90-8F9B-2E7ACD7FE653}" type="parTrans" cxnId="{42ED931E-7DEF-48AE-95B1-35D4674AE67F}">
      <dgm:prSet/>
      <dgm:spPr/>
      <dgm:t>
        <a:bodyPr/>
        <a:lstStyle/>
        <a:p>
          <a:endParaRPr lang="en-GB"/>
        </a:p>
      </dgm:t>
    </dgm:pt>
    <dgm:pt modelId="{9781F945-25B5-4A87-96D3-59A8F37A31B0}" type="sibTrans" cxnId="{42ED931E-7DEF-48AE-95B1-35D4674AE67F}">
      <dgm:prSet/>
      <dgm:spPr/>
      <dgm:t>
        <a:bodyPr/>
        <a:lstStyle/>
        <a:p>
          <a:endParaRPr lang="en-GB"/>
        </a:p>
      </dgm:t>
    </dgm:pt>
    <dgm:pt modelId="{4EA5EC72-183C-4847-9426-BB8F678B4268}">
      <dgm:prSet phldrT="[Text]" custT="1"/>
      <dgm:spPr>
        <a:solidFill>
          <a:schemeClr val="accent1"/>
        </a:solidFill>
      </dgm:spPr>
      <dgm:t>
        <a:bodyPr/>
        <a:lstStyle/>
        <a:p>
          <a:r>
            <a:rPr lang="en-US" sz="2000" dirty="0" smtClean="0"/>
            <a:t>Outputs</a:t>
          </a:r>
          <a:endParaRPr lang="en-GB" sz="2000" dirty="0"/>
        </a:p>
      </dgm:t>
    </dgm:pt>
    <dgm:pt modelId="{F47A5287-AF53-47E7-8A63-C2CD7A326301}" type="parTrans" cxnId="{4FBE899F-4753-4989-9B70-776AC0391F9D}">
      <dgm:prSet/>
      <dgm:spPr/>
      <dgm:t>
        <a:bodyPr/>
        <a:lstStyle/>
        <a:p>
          <a:endParaRPr lang="en-GB"/>
        </a:p>
      </dgm:t>
    </dgm:pt>
    <dgm:pt modelId="{D97EA6AF-164F-4D2C-A9C0-F88EA74D35C4}" type="sibTrans" cxnId="{4FBE899F-4753-4989-9B70-776AC0391F9D}">
      <dgm:prSet/>
      <dgm:spPr/>
      <dgm:t>
        <a:bodyPr/>
        <a:lstStyle/>
        <a:p>
          <a:endParaRPr lang="en-GB"/>
        </a:p>
      </dgm:t>
    </dgm:pt>
    <dgm:pt modelId="{AF53BE30-B8C4-4364-8A5D-0FD0CA727970}">
      <dgm:prSet phldrT="[Text]" custT="1"/>
      <dgm:spPr>
        <a:solidFill>
          <a:schemeClr val="accent3"/>
        </a:solidFill>
      </dgm:spPr>
      <dgm:t>
        <a:bodyPr/>
        <a:lstStyle/>
        <a:p>
          <a:r>
            <a:rPr lang="en-US" sz="2000" dirty="0" smtClean="0"/>
            <a:t>Goals</a:t>
          </a:r>
          <a:endParaRPr lang="en-GB" sz="2000" dirty="0"/>
        </a:p>
      </dgm:t>
    </dgm:pt>
    <dgm:pt modelId="{B3E76E6F-F5DE-49FC-BA18-EF86EF48E056}" type="parTrans" cxnId="{A886AD92-3980-4AFD-A0D9-FFEFF776DBC2}">
      <dgm:prSet/>
      <dgm:spPr/>
      <dgm:t>
        <a:bodyPr/>
        <a:lstStyle/>
        <a:p>
          <a:endParaRPr lang="en-GB"/>
        </a:p>
      </dgm:t>
    </dgm:pt>
    <dgm:pt modelId="{FA988AB8-C4EF-45B6-A00A-1D7EAF910631}" type="sibTrans" cxnId="{A886AD92-3980-4AFD-A0D9-FFEFF776DBC2}">
      <dgm:prSet/>
      <dgm:spPr/>
      <dgm:t>
        <a:bodyPr/>
        <a:lstStyle/>
        <a:p>
          <a:endParaRPr lang="en-GB"/>
        </a:p>
      </dgm:t>
    </dgm:pt>
    <dgm:pt modelId="{A1C1DFF5-1318-445A-98BB-7F9E3FEA537D}" type="pres">
      <dgm:prSet presAssocID="{5D5E1862-4B84-4B59-9A34-774F2E47B31F}" presName="Name0" presStyleCnt="0">
        <dgm:presLayoutVars>
          <dgm:dir/>
          <dgm:resizeHandles val="exact"/>
        </dgm:presLayoutVars>
      </dgm:prSet>
      <dgm:spPr/>
      <dgm:t>
        <a:bodyPr/>
        <a:lstStyle/>
        <a:p>
          <a:endParaRPr lang="en-GB"/>
        </a:p>
      </dgm:t>
    </dgm:pt>
    <dgm:pt modelId="{67AFC543-90F5-4AC6-9D00-F70099D4B6B7}" type="pres">
      <dgm:prSet presAssocID="{6C2D65C5-8CF6-45B6-AF3F-0D00A0CB2E88}" presName="node" presStyleLbl="node1" presStyleIdx="0" presStyleCnt="5">
        <dgm:presLayoutVars>
          <dgm:bulletEnabled val="1"/>
        </dgm:presLayoutVars>
      </dgm:prSet>
      <dgm:spPr/>
      <dgm:t>
        <a:bodyPr/>
        <a:lstStyle/>
        <a:p>
          <a:endParaRPr lang="en-GB"/>
        </a:p>
      </dgm:t>
    </dgm:pt>
    <dgm:pt modelId="{3280A2B0-BA4C-4B41-A9CA-06B47DDC6F2C}" type="pres">
      <dgm:prSet presAssocID="{1EAFD3D2-EB88-4B67-A4D4-E6C18AF506C4}" presName="sibTrans" presStyleLbl="sibTrans2D1" presStyleIdx="0" presStyleCnt="4"/>
      <dgm:spPr/>
      <dgm:t>
        <a:bodyPr/>
        <a:lstStyle/>
        <a:p>
          <a:endParaRPr lang="en-GB"/>
        </a:p>
      </dgm:t>
    </dgm:pt>
    <dgm:pt modelId="{085BC0E6-D069-443F-9B53-E35B4245D140}" type="pres">
      <dgm:prSet presAssocID="{1EAFD3D2-EB88-4B67-A4D4-E6C18AF506C4}" presName="connectorText" presStyleLbl="sibTrans2D1" presStyleIdx="0" presStyleCnt="4"/>
      <dgm:spPr/>
      <dgm:t>
        <a:bodyPr/>
        <a:lstStyle/>
        <a:p>
          <a:endParaRPr lang="en-GB"/>
        </a:p>
      </dgm:t>
    </dgm:pt>
    <dgm:pt modelId="{7F90BEB0-5821-4AC9-8702-CF223A15579D}" type="pres">
      <dgm:prSet presAssocID="{613F2883-02FC-4097-8CAC-180B32B644E7}" presName="node" presStyleLbl="node1" presStyleIdx="1" presStyleCnt="5">
        <dgm:presLayoutVars>
          <dgm:bulletEnabled val="1"/>
        </dgm:presLayoutVars>
      </dgm:prSet>
      <dgm:spPr/>
      <dgm:t>
        <a:bodyPr/>
        <a:lstStyle/>
        <a:p>
          <a:endParaRPr lang="en-GB"/>
        </a:p>
      </dgm:t>
    </dgm:pt>
    <dgm:pt modelId="{A460586F-7C19-491F-A07C-EEB4DC88D38C}" type="pres">
      <dgm:prSet presAssocID="{E8597CB2-BF45-4452-A027-DD4A0F41581F}" presName="sibTrans" presStyleLbl="sibTrans2D1" presStyleIdx="1" presStyleCnt="4"/>
      <dgm:spPr/>
      <dgm:t>
        <a:bodyPr/>
        <a:lstStyle/>
        <a:p>
          <a:endParaRPr lang="en-GB"/>
        </a:p>
      </dgm:t>
    </dgm:pt>
    <dgm:pt modelId="{9A9FD1F8-EFD5-41F0-896E-784762235584}" type="pres">
      <dgm:prSet presAssocID="{E8597CB2-BF45-4452-A027-DD4A0F41581F}" presName="connectorText" presStyleLbl="sibTrans2D1" presStyleIdx="1" presStyleCnt="4"/>
      <dgm:spPr/>
      <dgm:t>
        <a:bodyPr/>
        <a:lstStyle/>
        <a:p>
          <a:endParaRPr lang="en-GB"/>
        </a:p>
      </dgm:t>
    </dgm:pt>
    <dgm:pt modelId="{D2053DA8-4F04-40C5-9F6D-13FD0776D514}" type="pres">
      <dgm:prSet presAssocID="{4EA5EC72-183C-4847-9426-BB8F678B4268}" presName="node" presStyleLbl="node1" presStyleIdx="2" presStyleCnt="5">
        <dgm:presLayoutVars>
          <dgm:bulletEnabled val="1"/>
        </dgm:presLayoutVars>
      </dgm:prSet>
      <dgm:spPr/>
      <dgm:t>
        <a:bodyPr/>
        <a:lstStyle/>
        <a:p>
          <a:endParaRPr lang="en-GB"/>
        </a:p>
      </dgm:t>
    </dgm:pt>
    <dgm:pt modelId="{0D6EADB7-447E-4DC0-B9B5-5882738EAEC0}" type="pres">
      <dgm:prSet presAssocID="{D97EA6AF-164F-4D2C-A9C0-F88EA74D35C4}" presName="sibTrans" presStyleLbl="sibTrans2D1" presStyleIdx="2" presStyleCnt="4"/>
      <dgm:spPr/>
      <dgm:t>
        <a:bodyPr/>
        <a:lstStyle/>
        <a:p>
          <a:endParaRPr lang="en-GB"/>
        </a:p>
      </dgm:t>
    </dgm:pt>
    <dgm:pt modelId="{B6012373-3B58-4F35-BBAA-80C51591EBFE}" type="pres">
      <dgm:prSet presAssocID="{D97EA6AF-164F-4D2C-A9C0-F88EA74D35C4}" presName="connectorText" presStyleLbl="sibTrans2D1" presStyleIdx="2" presStyleCnt="4"/>
      <dgm:spPr/>
      <dgm:t>
        <a:bodyPr/>
        <a:lstStyle/>
        <a:p>
          <a:endParaRPr lang="en-GB"/>
        </a:p>
      </dgm:t>
    </dgm:pt>
    <dgm:pt modelId="{4437A4AC-EB9B-48D3-AF1C-003682A57C28}" type="pres">
      <dgm:prSet presAssocID="{C375D65C-7E74-4482-BDD9-5FC0CB6B6282}" presName="node" presStyleLbl="node1" presStyleIdx="3" presStyleCnt="5" custScaleX="114029">
        <dgm:presLayoutVars>
          <dgm:bulletEnabled val="1"/>
        </dgm:presLayoutVars>
      </dgm:prSet>
      <dgm:spPr/>
      <dgm:t>
        <a:bodyPr/>
        <a:lstStyle/>
        <a:p>
          <a:endParaRPr lang="en-GB"/>
        </a:p>
      </dgm:t>
    </dgm:pt>
    <dgm:pt modelId="{C8CCFB9C-90C6-4D16-85EE-06B795560E7B}" type="pres">
      <dgm:prSet presAssocID="{9781F945-25B5-4A87-96D3-59A8F37A31B0}" presName="sibTrans" presStyleLbl="sibTrans2D1" presStyleIdx="3" presStyleCnt="4"/>
      <dgm:spPr/>
      <dgm:t>
        <a:bodyPr/>
        <a:lstStyle/>
        <a:p>
          <a:endParaRPr lang="en-GB"/>
        </a:p>
      </dgm:t>
    </dgm:pt>
    <dgm:pt modelId="{FDDB0BB7-1BC8-4208-8D94-198BDED1C76A}" type="pres">
      <dgm:prSet presAssocID="{9781F945-25B5-4A87-96D3-59A8F37A31B0}" presName="connectorText" presStyleLbl="sibTrans2D1" presStyleIdx="3" presStyleCnt="4"/>
      <dgm:spPr/>
      <dgm:t>
        <a:bodyPr/>
        <a:lstStyle/>
        <a:p>
          <a:endParaRPr lang="en-GB"/>
        </a:p>
      </dgm:t>
    </dgm:pt>
    <dgm:pt modelId="{56C481A1-1E2D-4147-B83A-FD678F77319A}" type="pres">
      <dgm:prSet presAssocID="{AF53BE30-B8C4-4364-8A5D-0FD0CA727970}" presName="node" presStyleLbl="node1" presStyleIdx="4" presStyleCnt="5">
        <dgm:presLayoutVars>
          <dgm:bulletEnabled val="1"/>
        </dgm:presLayoutVars>
      </dgm:prSet>
      <dgm:spPr/>
      <dgm:t>
        <a:bodyPr/>
        <a:lstStyle/>
        <a:p>
          <a:endParaRPr lang="en-GB"/>
        </a:p>
      </dgm:t>
    </dgm:pt>
  </dgm:ptLst>
  <dgm:cxnLst>
    <dgm:cxn modelId="{A97B94A7-60F8-418E-8811-1E1E358A7A96}" type="presOf" srcId="{E8597CB2-BF45-4452-A027-DD4A0F41581F}" destId="{9A9FD1F8-EFD5-41F0-896E-784762235584}" srcOrd="1" destOrd="0" presId="urn:microsoft.com/office/officeart/2005/8/layout/process1"/>
    <dgm:cxn modelId="{F99AE9D1-1078-4C8A-B5D5-704040917012}" type="presOf" srcId="{D97EA6AF-164F-4D2C-A9C0-F88EA74D35C4}" destId="{B6012373-3B58-4F35-BBAA-80C51591EBFE}" srcOrd="1" destOrd="0" presId="urn:microsoft.com/office/officeart/2005/8/layout/process1"/>
    <dgm:cxn modelId="{C7F305F5-D6AD-4727-8EF6-071EE82BF00E}" type="presOf" srcId="{613F2883-02FC-4097-8CAC-180B32B644E7}" destId="{7F90BEB0-5821-4AC9-8702-CF223A15579D}" srcOrd="0" destOrd="0" presId="urn:microsoft.com/office/officeart/2005/8/layout/process1"/>
    <dgm:cxn modelId="{80CF38E8-EA47-4A2B-A9D4-192E2BDB7BB4}" type="presOf" srcId="{1EAFD3D2-EB88-4B67-A4D4-E6C18AF506C4}" destId="{085BC0E6-D069-443F-9B53-E35B4245D140}" srcOrd="1" destOrd="0" presId="urn:microsoft.com/office/officeart/2005/8/layout/process1"/>
    <dgm:cxn modelId="{0D30AAB0-7044-4B0E-94B4-875B6FEBE986}" type="presOf" srcId="{D97EA6AF-164F-4D2C-A9C0-F88EA74D35C4}" destId="{0D6EADB7-447E-4DC0-B9B5-5882738EAEC0}" srcOrd="0" destOrd="0" presId="urn:microsoft.com/office/officeart/2005/8/layout/process1"/>
    <dgm:cxn modelId="{E491588F-78E1-42B5-8269-92C2A0343F59}" srcId="{5D5E1862-4B84-4B59-9A34-774F2E47B31F}" destId="{6C2D65C5-8CF6-45B6-AF3F-0D00A0CB2E88}" srcOrd="0" destOrd="0" parTransId="{D740B727-D96E-46F5-A4AE-CE862E2187BD}" sibTransId="{1EAFD3D2-EB88-4B67-A4D4-E6C18AF506C4}"/>
    <dgm:cxn modelId="{903C36AD-2EDD-487E-B506-08036F911AC3}" type="presOf" srcId="{E8597CB2-BF45-4452-A027-DD4A0F41581F}" destId="{A460586F-7C19-491F-A07C-EEB4DC88D38C}" srcOrd="0" destOrd="0" presId="urn:microsoft.com/office/officeart/2005/8/layout/process1"/>
    <dgm:cxn modelId="{4FBE899F-4753-4989-9B70-776AC0391F9D}" srcId="{5D5E1862-4B84-4B59-9A34-774F2E47B31F}" destId="{4EA5EC72-183C-4847-9426-BB8F678B4268}" srcOrd="2" destOrd="0" parTransId="{F47A5287-AF53-47E7-8A63-C2CD7A326301}" sibTransId="{D97EA6AF-164F-4D2C-A9C0-F88EA74D35C4}"/>
    <dgm:cxn modelId="{0E18A63E-C22D-4A3A-B2D6-ABE179CBC04E}" type="presOf" srcId="{AF53BE30-B8C4-4364-8A5D-0FD0CA727970}" destId="{56C481A1-1E2D-4147-B83A-FD678F77319A}" srcOrd="0" destOrd="0" presId="urn:microsoft.com/office/officeart/2005/8/layout/process1"/>
    <dgm:cxn modelId="{8E13308E-8D8D-4E88-B7DC-8406B3C2C653}" type="presOf" srcId="{5D5E1862-4B84-4B59-9A34-774F2E47B31F}" destId="{A1C1DFF5-1318-445A-98BB-7F9E3FEA537D}" srcOrd="0" destOrd="0" presId="urn:microsoft.com/office/officeart/2005/8/layout/process1"/>
    <dgm:cxn modelId="{4850BBB4-ADB2-438F-A7A6-8B5DB91FB568}" type="presOf" srcId="{1EAFD3D2-EB88-4B67-A4D4-E6C18AF506C4}" destId="{3280A2B0-BA4C-4B41-A9CA-06B47DDC6F2C}" srcOrd="0" destOrd="0" presId="urn:microsoft.com/office/officeart/2005/8/layout/process1"/>
    <dgm:cxn modelId="{3B1AC307-1AB5-4C02-B50A-532228DF1848}" type="presOf" srcId="{4EA5EC72-183C-4847-9426-BB8F678B4268}" destId="{D2053DA8-4F04-40C5-9F6D-13FD0776D514}" srcOrd="0" destOrd="0" presId="urn:microsoft.com/office/officeart/2005/8/layout/process1"/>
    <dgm:cxn modelId="{A886AD92-3980-4AFD-A0D9-FFEFF776DBC2}" srcId="{5D5E1862-4B84-4B59-9A34-774F2E47B31F}" destId="{AF53BE30-B8C4-4364-8A5D-0FD0CA727970}" srcOrd="4" destOrd="0" parTransId="{B3E76E6F-F5DE-49FC-BA18-EF86EF48E056}" sibTransId="{FA988AB8-C4EF-45B6-A00A-1D7EAF910631}"/>
    <dgm:cxn modelId="{42ED931E-7DEF-48AE-95B1-35D4674AE67F}" srcId="{5D5E1862-4B84-4B59-9A34-774F2E47B31F}" destId="{C375D65C-7E74-4482-BDD9-5FC0CB6B6282}" srcOrd="3" destOrd="0" parTransId="{FDEC0888-6EA4-4F90-8F9B-2E7ACD7FE653}" sibTransId="{9781F945-25B5-4A87-96D3-59A8F37A31B0}"/>
    <dgm:cxn modelId="{08C7322B-6A10-49C9-954A-D37696BC20E7}" srcId="{5D5E1862-4B84-4B59-9A34-774F2E47B31F}" destId="{613F2883-02FC-4097-8CAC-180B32B644E7}" srcOrd="1" destOrd="0" parTransId="{DD8DE187-0F2D-4B10-94BF-69D3AAD4BECB}" sibTransId="{E8597CB2-BF45-4452-A027-DD4A0F41581F}"/>
    <dgm:cxn modelId="{2FE83740-3396-4091-9F1C-ACF2668E06D4}" type="presOf" srcId="{C375D65C-7E74-4482-BDD9-5FC0CB6B6282}" destId="{4437A4AC-EB9B-48D3-AF1C-003682A57C28}" srcOrd="0" destOrd="0" presId="urn:microsoft.com/office/officeart/2005/8/layout/process1"/>
    <dgm:cxn modelId="{05C1A390-3A2E-4051-A415-8204A16C2BB4}" type="presOf" srcId="{9781F945-25B5-4A87-96D3-59A8F37A31B0}" destId="{FDDB0BB7-1BC8-4208-8D94-198BDED1C76A}" srcOrd="1" destOrd="0" presId="urn:microsoft.com/office/officeart/2005/8/layout/process1"/>
    <dgm:cxn modelId="{4AA838F4-B11F-4BFF-B8EB-138FB51D102A}" type="presOf" srcId="{9781F945-25B5-4A87-96D3-59A8F37A31B0}" destId="{C8CCFB9C-90C6-4D16-85EE-06B795560E7B}" srcOrd="0" destOrd="0" presId="urn:microsoft.com/office/officeart/2005/8/layout/process1"/>
    <dgm:cxn modelId="{876E3B1A-2E32-4FEC-8838-90F0A8C4229C}" type="presOf" srcId="{6C2D65C5-8CF6-45B6-AF3F-0D00A0CB2E88}" destId="{67AFC543-90F5-4AC6-9D00-F70099D4B6B7}" srcOrd="0" destOrd="0" presId="urn:microsoft.com/office/officeart/2005/8/layout/process1"/>
    <dgm:cxn modelId="{A412CE1A-1955-48CD-8E8C-0042E29EF426}" type="presParOf" srcId="{A1C1DFF5-1318-445A-98BB-7F9E3FEA537D}" destId="{67AFC543-90F5-4AC6-9D00-F70099D4B6B7}" srcOrd="0" destOrd="0" presId="urn:microsoft.com/office/officeart/2005/8/layout/process1"/>
    <dgm:cxn modelId="{30E31DAC-19F2-438F-8E98-0295D42E1CA9}" type="presParOf" srcId="{A1C1DFF5-1318-445A-98BB-7F9E3FEA537D}" destId="{3280A2B0-BA4C-4B41-A9CA-06B47DDC6F2C}" srcOrd="1" destOrd="0" presId="urn:microsoft.com/office/officeart/2005/8/layout/process1"/>
    <dgm:cxn modelId="{745ECE86-866F-4B47-92B2-84082F85D051}" type="presParOf" srcId="{3280A2B0-BA4C-4B41-A9CA-06B47DDC6F2C}" destId="{085BC0E6-D069-443F-9B53-E35B4245D140}" srcOrd="0" destOrd="0" presId="urn:microsoft.com/office/officeart/2005/8/layout/process1"/>
    <dgm:cxn modelId="{12D067C6-5736-49CD-A34A-BCB2BD060A24}" type="presParOf" srcId="{A1C1DFF5-1318-445A-98BB-7F9E3FEA537D}" destId="{7F90BEB0-5821-4AC9-8702-CF223A15579D}" srcOrd="2" destOrd="0" presId="urn:microsoft.com/office/officeart/2005/8/layout/process1"/>
    <dgm:cxn modelId="{E0A74358-2F1F-4DE7-BC31-18A38872E448}" type="presParOf" srcId="{A1C1DFF5-1318-445A-98BB-7F9E3FEA537D}" destId="{A460586F-7C19-491F-A07C-EEB4DC88D38C}" srcOrd="3" destOrd="0" presId="urn:microsoft.com/office/officeart/2005/8/layout/process1"/>
    <dgm:cxn modelId="{0CECB2B8-AEC6-4E7D-B70D-CBF14E74334F}" type="presParOf" srcId="{A460586F-7C19-491F-A07C-EEB4DC88D38C}" destId="{9A9FD1F8-EFD5-41F0-896E-784762235584}" srcOrd="0" destOrd="0" presId="urn:microsoft.com/office/officeart/2005/8/layout/process1"/>
    <dgm:cxn modelId="{2EB84E76-3D72-4662-81EE-27F12267A0D9}" type="presParOf" srcId="{A1C1DFF5-1318-445A-98BB-7F9E3FEA537D}" destId="{D2053DA8-4F04-40C5-9F6D-13FD0776D514}" srcOrd="4" destOrd="0" presId="urn:microsoft.com/office/officeart/2005/8/layout/process1"/>
    <dgm:cxn modelId="{BF797BAE-AEB9-4C73-9B0C-45BB7D75A8E6}" type="presParOf" srcId="{A1C1DFF5-1318-445A-98BB-7F9E3FEA537D}" destId="{0D6EADB7-447E-4DC0-B9B5-5882738EAEC0}" srcOrd="5" destOrd="0" presId="urn:microsoft.com/office/officeart/2005/8/layout/process1"/>
    <dgm:cxn modelId="{54176BC3-28C0-4970-9E1C-27C745CA8F27}" type="presParOf" srcId="{0D6EADB7-447E-4DC0-B9B5-5882738EAEC0}" destId="{B6012373-3B58-4F35-BBAA-80C51591EBFE}" srcOrd="0" destOrd="0" presId="urn:microsoft.com/office/officeart/2005/8/layout/process1"/>
    <dgm:cxn modelId="{EFCF8D47-17EE-4AAC-AB7A-20513F8E0189}" type="presParOf" srcId="{A1C1DFF5-1318-445A-98BB-7F9E3FEA537D}" destId="{4437A4AC-EB9B-48D3-AF1C-003682A57C28}" srcOrd="6" destOrd="0" presId="urn:microsoft.com/office/officeart/2005/8/layout/process1"/>
    <dgm:cxn modelId="{F72518D1-5148-41A9-B315-8922AACC8EAD}" type="presParOf" srcId="{A1C1DFF5-1318-445A-98BB-7F9E3FEA537D}" destId="{C8CCFB9C-90C6-4D16-85EE-06B795560E7B}" srcOrd="7" destOrd="0" presId="urn:microsoft.com/office/officeart/2005/8/layout/process1"/>
    <dgm:cxn modelId="{488B564C-B890-4DD3-8095-CE6BF5609E0F}" type="presParOf" srcId="{C8CCFB9C-90C6-4D16-85EE-06B795560E7B}" destId="{FDDB0BB7-1BC8-4208-8D94-198BDED1C76A}" srcOrd="0" destOrd="0" presId="urn:microsoft.com/office/officeart/2005/8/layout/process1"/>
    <dgm:cxn modelId="{F76184A2-168A-44C6-9155-19A3CE595ED4}" type="presParOf" srcId="{A1C1DFF5-1318-445A-98BB-7F9E3FEA537D}" destId="{56C481A1-1E2D-4147-B83A-FD678F77319A}" srcOrd="8"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D5E1862-4B84-4B59-9A34-774F2E47B31F}" type="doc">
      <dgm:prSet loTypeId="urn:microsoft.com/office/officeart/2005/8/layout/process1" loCatId="process" qsTypeId="urn:microsoft.com/office/officeart/2005/8/quickstyle/simple1#4" qsCatId="simple" csTypeId="urn:microsoft.com/office/officeart/2005/8/colors/accent1_2#4" csCatId="accent1" phldr="1"/>
      <dgm:spPr/>
      <dgm:t>
        <a:bodyPr/>
        <a:lstStyle/>
        <a:p>
          <a:endParaRPr lang="en-GB"/>
        </a:p>
      </dgm:t>
    </dgm:pt>
    <dgm:pt modelId="{6C2D65C5-8CF6-45B6-AF3F-0D00A0CB2E88}">
      <dgm:prSet phldrT="[Text]" custT="1"/>
      <dgm:spPr>
        <a:solidFill>
          <a:schemeClr val="accent3"/>
        </a:solidFill>
      </dgm:spPr>
      <dgm:t>
        <a:bodyPr/>
        <a:lstStyle/>
        <a:p>
          <a:r>
            <a:rPr lang="en-US" sz="2000" dirty="0" smtClean="0"/>
            <a:t>Inputs</a:t>
          </a:r>
          <a:endParaRPr lang="en-GB" sz="2000" dirty="0"/>
        </a:p>
      </dgm:t>
    </dgm:pt>
    <dgm:pt modelId="{D740B727-D96E-46F5-A4AE-CE862E2187BD}" type="parTrans" cxnId="{E491588F-78E1-42B5-8269-92C2A0343F59}">
      <dgm:prSet/>
      <dgm:spPr/>
      <dgm:t>
        <a:bodyPr/>
        <a:lstStyle/>
        <a:p>
          <a:endParaRPr lang="en-GB"/>
        </a:p>
      </dgm:t>
    </dgm:pt>
    <dgm:pt modelId="{1EAFD3D2-EB88-4B67-A4D4-E6C18AF506C4}" type="sibTrans" cxnId="{E491588F-78E1-42B5-8269-92C2A0343F59}">
      <dgm:prSet/>
      <dgm:spPr/>
      <dgm:t>
        <a:bodyPr/>
        <a:lstStyle/>
        <a:p>
          <a:endParaRPr lang="en-GB"/>
        </a:p>
      </dgm:t>
    </dgm:pt>
    <dgm:pt modelId="{613F2883-02FC-4097-8CAC-180B32B644E7}">
      <dgm:prSet phldrT="[Text]" custT="1"/>
      <dgm:spPr>
        <a:solidFill>
          <a:schemeClr val="accent3"/>
        </a:solidFill>
      </dgm:spPr>
      <dgm:t>
        <a:bodyPr/>
        <a:lstStyle/>
        <a:p>
          <a:r>
            <a:rPr lang="en-US" sz="2000" dirty="0" smtClean="0"/>
            <a:t>Activities</a:t>
          </a:r>
          <a:endParaRPr lang="en-GB" sz="2000" dirty="0"/>
        </a:p>
      </dgm:t>
    </dgm:pt>
    <dgm:pt modelId="{DD8DE187-0F2D-4B10-94BF-69D3AAD4BECB}" type="parTrans" cxnId="{08C7322B-6A10-49C9-954A-D37696BC20E7}">
      <dgm:prSet/>
      <dgm:spPr/>
      <dgm:t>
        <a:bodyPr/>
        <a:lstStyle/>
        <a:p>
          <a:endParaRPr lang="en-GB"/>
        </a:p>
      </dgm:t>
    </dgm:pt>
    <dgm:pt modelId="{E8597CB2-BF45-4452-A027-DD4A0F41581F}" type="sibTrans" cxnId="{08C7322B-6A10-49C9-954A-D37696BC20E7}">
      <dgm:prSet/>
      <dgm:spPr/>
      <dgm:t>
        <a:bodyPr/>
        <a:lstStyle/>
        <a:p>
          <a:endParaRPr lang="en-GB"/>
        </a:p>
      </dgm:t>
    </dgm:pt>
    <dgm:pt modelId="{C375D65C-7E74-4482-BDD9-5FC0CB6B6282}">
      <dgm:prSet phldrT="[Text]" custT="1"/>
      <dgm:spPr>
        <a:solidFill>
          <a:schemeClr val="accent1"/>
        </a:solidFill>
      </dgm:spPr>
      <dgm:t>
        <a:bodyPr/>
        <a:lstStyle/>
        <a:p>
          <a:r>
            <a:rPr lang="en-US" sz="2000" dirty="0" smtClean="0"/>
            <a:t>Outcomes</a:t>
          </a:r>
          <a:endParaRPr lang="en-GB" sz="2000" dirty="0"/>
        </a:p>
      </dgm:t>
    </dgm:pt>
    <dgm:pt modelId="{FDEC0888-6EA4-4F90-8F9B-2E7ACD7FE653}" type="parTrans" cxnId="{42ED931E-7DEF-48AE-95B1-35D4674AE67F}">
      <dgm:prSet/>
      <dgm:spPr/>
      <dgm:t>
        <a:bodyPr/>
        <a:lstStyle/>
        <a:p>
          <a:endParaRPr lang="en-GB"/>
        </a:p>
      </dgm:t>
    </dgm:pt>
    <dgm:pt modelId="{9781F945-25B5-4A87-96D3-59A8F37A31B0}" type="sibTrans" cxnId="{42ED931E-7DEF-48AE-95B1-35D4674AE67F}">
      <dgm:prSet/>
      <dgm:spPr/>
      <dgm:t>
        <a:bodyPr/>
        <a:lstStyle/>
        <a:p>
          <a:endParaRPr lang="en-GB"/>
        </a:p>
      </dgm:t>
    </dgm:pt>
    <dgm:pt modelId="{4EA5EC72-183C-4847-9426-BB8F678B4268}">
      <dgm:prSet phldrT="[Text]" custT="1"/>
      <dgm:spPr>
        <a:solidFill>
          <a:schemeClr val="accent1"/>
        </a:solidFill>
      </dgm:spPr>
      <dgm:t>
        <a:bodyPr/>
        <a:lstStyle/>
        <a:p>
          <a:r>
            <a:rPr lang="en-US" sz="2000" dirty="0" smtClean="0"/>
            <a:t>Outputs</a:t>
          </a:r>
          <a:endParaRPr lang="en-GB" sz="2000" dirty="0"/>
        </a:p>
      </dgm:t>
    </dgm:pt>
    <dgm:pt modelId="{F47A5287-AF53-47E7-8A63-C2CD7A326301}" type="parTrans" cxnId="{4FBE899F-4753-4989-9B70-776AC0391F9D}">
      <dgm:prSet/>
      <dgm:spPr/>
      <dgm:t>
        <a:bodyPr/>
        <a:lstStyle/>
        <a:p>
          <a:endParaRPr lang="en-GB"/>
        </a:p>
      </dgm:t>
    </dgm:pt>
    <dgm:pt modelId="{D97EA6AF-164F-4D2C-A9C0-F88EA74D35C4}" type="sibTrans" cxnId="{4FBE899F-4753-4989-9B70-776AC0391F9D}">
      <dgm:prSet/>
      <dgm:spPr/>
      <dgm:t>
        <a:bodyPr/>
        <a:lstStyle/>
        <a:p>
          <a:endParaRPr lang="en-GB"/>
        </a:p>
      </dgm:t>
    </dgm:pt>
    <dgm:pt modelId="{AF53BE30-B8C4-4364-8A5D-0FD0CA727970}">
      <dgm:prSet phldrT="[Text]" custT="1"/>
      <dgm:spPr>
        <a:solidFill>
          <a:schemeClr val="accent1"/>
        </a:solidFill>
      </dgm:spPr>
      <dgm:t>
        <a:bodyPr/>
        <a:lstStyle/>
        <a:p>
          <a:r>
            <a:rPr lang="en-US" sz="2000" dirty="0" smtClean="0"/>
            <a:t>Goals</a:t>
          </a:r>
          <a:endParaRPr lang="en-GB" sz="2000" dirty="0"/>
        </a:p>
      </dgm:t>
    </dgm:pt>
    <dgm:pt modelId="{B3E76E6F-F5DE-49FC-BA18-EF86EF48E056}" type="parTrans" cxnId="{A886AD92-3980-4AFD-A0D9-FFEFF776DBC2}">
      <dgm:prSet/>
      <dgm:spPr/>
      <dgm:t>
        <a:bodyPr/>
        <a:lstStyle/>
        <a:p>
          <a:endParaRPr lang="en-GB"/>
        </a:p>
      </dgm:t>
    </dgm:pt>
    <dgm:pt modelId="{FA988AB8-C4EF-45B6-A00A-1D7EAF910631}" type="sibTrans" cxnId="{A886AD92-3980-4AFD-A0D9-FFEFF776DBC2}">
      <dgm:prSet/>
      <dgm:spPr/>
      <dgm:t>
        <a:bodyPr/>
        <a:lstStyle/>
        <a:p>
          <a:endParaRPr lang="en-GB"/>
        </a:p>
      </dgm:t>
    </dgm:pt>
    <dgm:pt modelId="{A1C1DFF5-1318-445A-98BB-7F9E3FEA537D}" type="pres">
      <dgm:prSet presAssocID="{5D5E1862-4B84-4B59-9A34-774F2E47B31F}" presName="Name0" presStyleCnt="0">
        <dgm:presLayoutVars>
          <dgm:dir/>
          <dgm:resizeHandles val="exact"/>
        </dgm:presLayoutVars>
      </dgm:prSet>
      <dgm:spPr/>
      <dgm:t>
        <a:bodyPr/>
        <a:lstStyle/>
        <a:p>
          <a:endParaRPr lang="en-GB"/>
        </a:p>
      </dgm:t>
    </dgm:pt>
    <dgm:pt modelId="{67AFC543-90F5-4AC6-9D00-F70099D4B6B7}" type="pres">
      <dgm:prSet presAssocID="{6C2D65C5-8CF6-45B6-AF3F-0D00A0CB2E88}" presName="node" presStyleLbl="node1" presStyleIdx="0" presStyleCnt="5">
        <dgm:presLayoutVars>
          <dgm:bulletEnabled val="1"/>
        </dgm:presLayoutVars>
      </dgm:prSet>
      <dgm:spPr/>
      <dgm:t>
        <a:bodyPr/>
        <a:lstStyle/>
        <a:p>
          <a:endParaRPr lang="en-GB"/>
        </a:p>
      </dgm:t>
    </dgm:pt>
    <dgm:pt modelId="{3280A2B0-BA4C-4B41-A9CA-06B47DDC6F2C}" type="pres">
      <dgm:prSet presAssocID="{1EAFD3D2-EB88-4B67-A4D4-E6C18AF506C4}" presName="sibTrans" presStyleLbl="sibTrans2D1" presStyleIdx="0" presStyleCnt="4"/>
      <dgm:spPr/>
      <dgm:t>
        <a:bodyPr/>
        <a:lstStyle/>
        <a:p>
          <a:endParaRPr lang="en-GB"/>
        </a:p>
      </dgm:t>
    </dgm:pt>
    <dgm:pt modelId="{085BC0E6-D069-443F-9B53-E35B4245D140}" type="pres">
      <dgm:prSet presAssocID="{1EAFD3D2-EB88-4B67-A4D4-E6C18AF506C4}" presName="connectorText" presStyleLbl="sibTrans2D1" presStyleIdx="0" presStyleCnt="4"/>
      <dgm:spPr/>
      <dgm:t>
        <a:bodyPr/>
        <a:lstStyle/>
        <a:p>
          <a:endParaRPr lang="en-GB"/>
        </a:p>
      </dgm:t>
    </dgm:pt>
    <dgm:pt modelId="{7F90BEB0-5821-4AC9-8702-CF223A15579D}" type="pres">
      <dgm:prSet presAssocID="{613F2883-02FC-4097-8CAC-180B32B644E7}" presName="node" presStyleLbl="node1" presStyleIdx="1" presStyleCnt="5">
        <dgm:presLayoutVars>
          <dgm:bulletEnabled val="1"/>
        </dgm:presLayoutVars>
      </dgm:prSet>
      <dgm:spPr/>
      <dgm:t>
        <a:bodyPr/>
        <a:lstStyle/>
        <a:p>
          <a:endParaRPr lang="en-GB"/>
        </a:p>
      </dgm:t>
    </dgm:pt>
    <dgm:pt modelId="{A460586F-7C19-491F-A07C-EEB4DC88D38C}" type="pres">
      <dgm:prSet presAssocID="{E8597CB2-BF45-4452-A027-DD4A0F41581F}" presName="sibTrans" presStyleLbl="sibTrans2D1" presStyleIdx="1" presStyleCnt="4"/>
      <dgm:spPr/>
      <dgm:t>
        <a:bodyPr/>
        <a:lstStyle/>
        <a:p>
          <a:endParaRPr lang="en-GB"/>
        </a:p>
      </dgm:t>
    </dgm:pt>
    <dgm:pt modelId="{9A9FD1F8-EFD5-41F0-896E-784762235584}" type="pres">
      <dgm:prSet presAssocID="{E8597CB2-BF45-4452-A027-DD4A0F41581F}" presName="connectorText" presStyleLbl="sibTrans2D1" presStyleIdx="1" presStyleCnt="4"/>
      <dgm:spPr/>
      <dgm:t>
        <a:bodyPr/>
        <a:lstStyle/>
        <a:p>
          <a:endParaRPr lang="en-GB"/>
        </a:p>
      </dgm:t>
    </dgm:pt>
    <dgm:pt modelId="{D2053DA8-4F04-40C5-9F6D-13FD0776D514}" type="pres">
      <dgm:prSet presAssocID="{4EA5EC72-183C-4847-9426-BB8F678B4268}" presName="node" presStyleLbl="node1" presStyleIdx="2" presStyleCnt="5">
        <dgm:presLayoutVars>
          <dgm:bulletEnabled val="1"/>
        </dgm:presLayoutVars>
      </dgm:prSet>
      <dgm:spPr/>
      <dgm:t>
        <a:bodyPr/>
        <a:lstStyle/>
        <a:p>
          <a:endParaRPr lang="en-GB"/>
        </a:p>
      </dgm:t>
    </dgm:pt>
    <dgm:pt modelId="{0D6EADB7-447E-4DC0-B9B5-5882738EAEC0}" type="pres">
      <dgm:prSet presAssocID="{D97EA6AF-164F-4D2C-A9C0-F88EA74D35C4}" presName="sibTrans" presStyleLbl="sibTrans2D1" presStyleIdx="2" presStyleCnt="4"/>
      <dgm:spPr/>
      <dgm:t>
        <a:bodyPr/>
        <a:lstStyle/>
        <a:p>
          <a:endParaRPr lang="en-GB"/>
        </a:p>
      </dgm:t>
    </dgm:pt>
    <dgm:pt modelId="{B6012373-3B58-4F35-BBAA-80C51591EBFE}" type="pres">
      <dgm:prSet presAssocID="{D97EA6AF-164F-4D2C-A9C0-F88EA74D35C4}" presName="connectorText" presStyleLbl="sibTrans2D1" presStyleIdx="2" presStyleCnt="4"/>
      <dgm:spPr/>
      <dgm:t>
        <a:bodyPr/>
        <a:lstStyle/>
        <a:p>
          <a:endParaRPr lang="en-GB"/>
        </a:p>
      </dgm:t>
    </dgm:pt>
    <dgm:pt modelId="{4437A4AC-EB9B-48D3-AF1C-003682A57C28}" type="pres">
      <dgm:prSet presAssocID="{C375D65C-7E74-4482-BDD9-5FC0CB6B6282}" presName="node" presStyleLbl="node1" presStyleIdx="3" presStyleCnt="5" custScaleX="114029">
        <dgm:presLayoutVars>
          <dgm:bulletEnabled val="1"/>
        </dgm:presLayoutVars>
      </dgm:prSet>
      <dgm:spPr/>
      <dgm:t>
        <a:bodyPr/>
        <a:lstStyle/>
        <a:p>
          <a:endParaRPr lang="en-GB"/>
        </a:p>
      </dgm:t>
    </dgm:pt>
    <dgm:pt modelId="{C8CCFB9C-90C6-4D16-85EE-06B795560E7B}" type="pres">
      <dgm:prSet presAssocID="{9781F945-25B5-4A87-96D3-59A8F37A31B0}" presName="sibTrans" presStyleLbl="sibTrans2D1" presStyleIdx="3" presStyleCnt="4"/>
      <dgm:spPr/>
      <dgm:t>
        <a:bodyPr/>
        <a:lstStyle/>
        <a:p>
          <a:endParaRPr lang="en-GB"/>
        </a:p>
      </dgm:t>
    </dgm:pt>
    <dgm:pt modelId="{FDDB0BB7-1BC8-4208-8D94-198BDED1C76A}" type="pres">
      <dgm:prSet presAssocID="{9781F945-25B5-4A87-96D3-59A8F37A31B0}" presName="connectorText" presStyleLbl="sibTrans2D1" presStyleIdx="3" presStyleCnt="4"/>
      <dgm:spPr/>
      <dgm:t>
        <a:bodyPr/>
        <a:lstStyle/>
        <a:p>
          <a:endParaRPr lang="en-GB"/>
        </a:p>
      </dgm:t>
    </dgm:pt>
    <dgm:pt modelId="{56C481A1-1E2D-4147-B83A-FD678F77319A}" type="pres">
      <dgm:prSet presAssocID="{AF53BE30-B8C4-4364-8A5D-0FD0CA727970}" presName="node" presStyleLbl="node1" presStyleIdx="4" presStyleCnt="5">
        <dgm:presLayoutVars>
          <dgm:bulletEnabled val="1"/>
        </dgm:presLayoutVars>
      </dgm:prSet>
      <dgm:spPr/>
      <dgm:t>
        <a:bodyPr/>
        <a:lstStyle/>
        <a:p>
          <a:endParaRPr lang="en-GB"/>
        </a:p>
      </dgm:t>
    </dgm:pt>
  </dgm:ptLst>
  <dgm:cxnLst>
    <dgm:cxn modelId="{3C58B3E6-FA2F-40E3-8E2D-FD376B181C22}" type="presOf" srcId="{D97EA6AF-164F-4D2C-A9C0-F88EA74D35C4}" destId="{0D6EADB7-447E-4DC0-B9B5-5882738EAEC0}" srcOrd="0" destOrd="0" presId="urn:microsoft.com/office/officeart/2005/8/layout/process1"/>
    <dgm:cxn modelId="{11CA1E7B-DDD0-46F4-98BD-D1F73E09456D}" type="presOf" srcId="{4EA5EC72-183C-4847-9426-BB8F678B4268}" destId="{D2053DA8-4F04-40C5-9F6D-13FD0776D514}" srcOrd="0" destOrd="0" presId="urn:microsoft.com/office/officeart/2005/8/layout/process1"/>
    <dgm:cxn modelId="{10B5C2E3-2AEA-4EBE-BC60-3CBC7B9198D2}" type="presOf" srcId="{6C2D65C5-8CF6-45B6-AF3F-0D00A0CB2E88}" destId="{67AFC543-90F5-4AC6-9D00-F70099D4B6B7}" srcOrd="0" destOrd="0" presId="urn:microsoft.com/office/officeart/2005/8/layout/process1"/>
    <dgm:cxn modelId="{A44F2F16-54B8-4281-B605-DC5AE89AF779}" type="presOf" srcId="{E8597CB2-BF45-4452-A027-DD4A0F41581F}" destId="{A460586F-7C19-491F-A07C-EEB4DC88D38C}" srcOrd="0" destOrd="0" presId="urn:microsoft.com/office/officeart/2005/8/layout/process1"/>
    <dgm:cxn modelId="{461EF9AC-45A8-407B-8D10-B5AE7840F7D3}" type="presOf" srcId="{1EAFD3D2-EB88-4B67-A4D4-E6C18AF506C4}" destId="{085BC0E6-D069-443F-9B53-E35B4245D140}" srcOrd="1" destOrd="0" presId="urn:microsoft.com/office/officeart/2005/8/layout/process1"/>
    <dgm:cxn modelId="{E491588F-78E1-42B5-8269-92C2A0343F59}" srcId="{5D5E1862-4B84-4B59-9A34-774F2E47B31F}" destId="{6C2D65C5-8CF6-45B6-AF3F-0D00A0CB2E88}" srcOrd="0" destOrd="0" parTransId="{D740B727-D96E-46F5-A4AE-CE862E2187BD}" sibTransId="{1EAFD3D2-EB88-4B67-A4D4-E6C18AF506C4}"/>
    <dgm:cxn modelId="{4FBE899F-4753-4989-9B70-776AC0391F9D}" srcId="{5D5E1862-4B84-4B59-9A34-774F2E47B31F}" destId="{4EA5EC72-183C-4847-9426-BB8F678B4268}" srcOrd="2" destOrd="0" parTransId="{F47A5287-AF53-47E7-8A63-C2CD7A326301}" sibTransId="{D97EA6AF-164F-4D2C-A9C0-F88EA74D35C4}"/>
    <dgm:cxn modelId="{A886AD92-3980-4AFD-A0D9-FFEFF776DBC2}" srcId="{5D5E1862-4B84-4B59-9A34-774F2E47B31F}" destId="{AF53BE30-B8C4-4364-8A5D-0FD0CA727970}" srcOrd="4" destOrd="0" parTransId="{B3E76E6F-F5DE-49FC-BA18-EF86EF48E056}" sibTransId="{FA988AB8-C4EF-45B6-A00A-1D7EAF910631}"/>
    <dgm:cxn modelId="{62E9B0E7-ED3E-46DF-BA49-CEB0A11A9A9A}" type="presOf" srcId="{9781F945-25B5-4A87-96D3-59A8F37A31B0}" destId="{FDDB0BB7-1BC8-4208-8D94-198BDED1C76A}" srcOrd="1" destOrd="0" presId="urn:microsoft.com/office/officeart/2005/8/layout/process1"/>
    <dgm:cxn modelId="{42ED931E-7DEF-48AE-95B1-35D4674AE67F}" srcId="{5D5E1862-4B84-4B59-9A34-774F2E47B31F}" destId="{C375D65C-7E74-4482-BDD9-5FC0CB6B6282}" srcOrd="3" destOrd="0" parTransId="{FDEC0888-6EA4-4F90-8F9B-2E7ACD7FE653}" sibTransId="{9781F945-25B5-4A87-96D3-59A8F37A31B0}"/>
    <dgm:cxn modelId="{3D2AE64E-5F63-4E8D-9317-837DDE099BB6}" type="presOf" srcId="{9781F945-25B5-4A87-96D3-59A8F37A31B0}" destId="{C8CCFB9C-90C6-4D16-85EE-06B795560E7B}" srcOrd="0" destOrd="0" presId="urn:microsoft.com/office/officeart/2005/8/layout/process1"/>
    <dgm:cxn modelId="{E096AF6D-BF38-4D41-9258-A6B1CE829440}" type="presOf" srcId="{E8597CB2-BF45-4452-A027-DD4A0F41581F}" destId="{9A9FD1F8-EFD5-41F0-896E-784762235584}" srcOrd="1" destOrd="0" presId="urn:microsoft.com/office/officeart/2005/8/layout/process1"/>
    <dgm:cxn modelId="{08C7322B-6A10-49C9-954A-D37696BC20E7}" srcId="{5D5E1862-4B84-4B59-9A34-774F2E47B31F}" destId="{613F2883-02FC-4097-8CAC-180B32B644E7}" srcOrd="1" destOrd="0" parTransId="{DD8DE187-0F2D-4B10-94BF-69D3AAD4BECB}" sibTransId="{E8597CB2-BF45-4452-A027-DD4A0F41581F}"/>
    <dgm:cxn modelId="{5DAB774A-BD9F-43CC-8038-167CDB7AD380}" type="presOf" srcId="{613F2883-02FC-4097-8CAC-180B32B644E7}" destId="{7F90BEB0-5821-4AC9-8702-CF223A15579D}" srcOrd="0" destOrd="0" presId="urn:microsoft.com/office/officeart/2005/8/layout/process1"/>
    <dgm:cxn modelId="{D09FF0FE-75DE-4D8C-A6F5-4FC7082C8DED}" type="presOf" srcId="{C375D65C-7E74-4482-BDD9-5FC0CB6B6282}" destId="{4437A4AC-EB9B-48D3-AF1C-003682A57C28}" srcOrd="0" destOrd="0" presId="urn:microsoft.com/office/officeart/2005/8/layout/process1"/>
    <dgm:cxn modelId="{8421E98A-8579-4D58-8EDE-8703F54C15B4}" type="presOf" srcId="{1EAFD3D2-EB88-4B67-A4D4-E6C18AF506C4}" destId="{3280A2B0-BA4C-4B41-A9CA-06B47DDC6F2C}" srcOrd="0" destOrd="0" presId="urn:microsoft.com/office/officeart/2005/8/layout/process1"/>
    <dgm:cxn modelId="{6E25C937-50A8-4FB9-9EE5-C1C371EC4956}" type="presOf" srcId="{AF53BE30-B8C4-4364-8A5D-0FD0CA727970}" destId="{56C481A1-1E2D-4147-B83A-FD678F77319A}" srcOrd="0" destOrd="0" presId="urn:microsoft.com/office/officeart/2005/8/layout/process1"/>
    <dgm:cxn modelId="{47C6B484-1654-4502-8220-CA0C21C08139}" type="presOf" srcId="{D97EA6AF-164F-4D2C-A9C0-F88EA74D35C4}" destId="{B6012373-3B58-4F35-BBAA-80C51591EBFE}" srcOrd="1" destOrd="0" presId="urn:microsoft.com/office/officeart/2005/8/layout/process1"/>
    <dgm:cxn modelId="{D38F055C-6EF4-44A9-8B9C-4422B1A651B4}" type="presOf" srcId="{5D5E1862-4B84-4B59-9A34-774F2E47B31F}" destId="{A1C1DFF5-1318-445A-98BB-7F9E3FEA537D}" srcOrd="0" destOrd="0" presId="urn:microsoft.com/office/officeart/2005/8/layout/process1"/>
    <dgm:cxn modelId="{306E0C12-5698-459D-8730-2B97AFA6452F}" type="presParOf" srcId="{A1C1DFF5-1318-445A-98BB-7F9E3FEA537D}" destId="{67AFC543-90F5-4AC6-9D00-F70099D4B6B7}" srcOrd="0" destOrd="0" presId="urn:microsoft.com/office/officeart/2005/8/layout/process1"/>
    <dgm:cxn modelId="{903A80B3-4E29-4C9F-AE40-1E8CA966D4A4}" type="presParOf" srcId="{A1C1DFF5-1318-445A-98BB-7F9E3FEA537D}" destId="{3280A2B0-BA4C-4B41-A9CA-06B47DDC6F2C}" srcOrd="1" destOrd="0" presId="urn:microsoft.com/office/officeart/2005/8/layout/process1"/>
    <dgm:cxn modelId="{DB195256-325C-440B-AE6F-E0EC6E9ABF83}" type="presParOf" srcId="{3280A2B0-BA4C-4B41-A9CA-06B47DDC6F2C}" destId="{085BC0E6-D069-443F-9B53-E35B4245D140}" srcOrd="0" destOrd="0" presId="urn:microsoft.com/office/officeart/2005/8/layout/process1"/>
    <dgm:cxn modelId="{7F11E034-7042-4AF9-B243-6A02184D2EE0}" type="presParOf" srcId="{A1C1DFF5-1318-445A-98BB-7F9E3FEA537D}" destId="{7F90BEB0-5821-4AC9-8702-CF223A15579D}" srcOrd="2" destOrd="0" presId="urn:microsoft.com/office/officeart/2005/8/layout/process1"/>
    <dgm:cxn modelId="{127E3EE8-427B-445F-9F1C-3D2C0BCC1411}" type="presParOf" srcId="{A1C1DFF5-1318-445A-98BB-7F9E3FEA537D}" destId="{A460586F-7C19-491F-A07C-EEB4DC88D38C}" srcOrd="3" destOrd="0" presId="urn:microsoft.com/office/officeart/2005/8/layout/process1"/>
    <dgm:cxn modelId="{71DCD00E-E85E-434D-A097-9427C843F899}" type="presParOf" srcId="{A460586F-7C19-491F-A07C-EEB4DC88D38C}" destId="{9A9FD1F8-EFD5-41F0-896E-784762235584}" srcOrd="0" destOrd="0" presId="urn:microsoft.com/office/officeart/2005/8/layout/process1"/>
    <dgm:cxn modelId="{630CC44B-2FF0-4279-89FD-18A2E64BE700}" type="presParOf" srcId="{A1C1DFF5-1318-445A-98BB-7F9E3FEA537D}" destId="{D2053DA8-4F04-40C5-9F6D-13FD0776D514}" srcOrd="4" destOrd="0" presId="urn:microsoft.com/office/officeart/2005/8/layout/process1"/>
    <dgm:cxn modelId="{F1B09E37-56D2-476B-8AE7-F17F6BA11BC7}" type="presParOf" srcId="{A1C1DFF5-1318-445A-98BB-7F9E3FEA537D}" destId="{0D6EADB7-447E-4DC0-B9B5-5882738EAEC0}" srcOrd="5" destOrd="0" presId="urn:microsoft.com/office/officeart/2005/8/layout/process1"/>
    <dgm:cxn modelId="{5B8ED029-8770-4380-83EA-801AFB19566C}" type="presParOf" srcId="{0D6EADB7-447E-4DC0-B9B5-5882738EAEC0}" destId="{B6012373-3B58-4F35-BBAA-80C51591EBFE}" srcOrd="0" destOrd="0" presId="urn:microsoft.com/office/officeart/2005/8/layout/process1"/>
    <dgm:cxn modelId="{AC04C8E2-77D2-4CD4-A949-1D3AB094EE64}" type="presParOf" srcId="{A1C1DFF5-1318-445A-98BB-7F9E3FEA537D}" destId="{4437A4AC-EB9B-48D3-AF1C-003682A57C28}" srcOrd="6" destOrd="0" presId="urn:microsoft.com/office/officeart/2005/8/layout/process1"/>
    <dgm:cxn modelId="{48A77217-CEA0-448F-AD48-56C489CA334C}" type="presParOf" srcId="{A1C1DFF5-1318-445A-98BB-7F9E3FEA537D}" destId="{C8CCFB9C-90C6-4D16-85EE-06B795560E7B}" srcOrd="7" destOrd="0" presId="urn:microsoft.com/office/officeart/2005/8/layout/process1"/>
    <dgm:cxn modelId="{9BFC03D3-F706-4C48-9C51-B1034576589F}" type="presParOf" srcId="{C8CCFB9C-90C6-4D16-85EE-06B795560E7B}" destId="{FDDB0BB7-1BC8-4208-8D94-198BDED1C76A}" srcOrd="0" destOrd="0" presId="urn:microsoft.com/office/officeart/2005/8/layout/process1"/>
    <dgm:cxn modelId="{1AC5ADE7-91F9-4B91-8F32-8B4F93B532C6}" type="presParOf" srcId="{A1C1DFF5-1318-445A-98BB-7F9E3FEA537D}" destId="{56C481A1-1E2D-4147-B83A-FD678F77319A}" srcOrd="8"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AFC543-90F5-4AC6-9D00-F70099D4B6B7}">
      <dsp:nvSpPr>
        <dsp:cNvPr id="0" name=""/>
        <dsp:cNvSpPr/>
      </dsp:nvSpPr>
      <dsp:spPr>
        <a:xfrm>
          <a:off x="8277" y="1708466"/>
          <a:ext cx="1161974" cy="69786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Inputs</a:t>
          </a:r>
          <a:endParaRPr lang="en-GB" sz="2000" kern="1200" dirty="0"/>
        </a:p>
      </dsp:txBody>
      <dsp:txXfrm>
        <a:off x="28717" y="1728906"/>
        <a:ext cx="1121094" cy="656986"/>
      </dsp:txXfrm>
    </dsp:sp>
    <dsp:sp modelId="{3280A2B0-BA4C-4B41-A9CA-06B47DDC6F2C}">
      <dsp:nvSpPr>
        <dsp:cNvPr id="0" name=""/>
        <dsp:cNvSpPr/>
      </dsp:nvSpPr>
      <dsp:spPr>
        <a:xfrm>
          <a:off x="1286449" y="1913315"/>
          <a:ext cx="246338" cy="28816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GB" sz="1200" kern="1200"/>
        </a:p>
      </dsp:txBody>
      <dsp:txXfrm>
        <a:off x="1286449" y="1970949"/>
        <a:ext cx="172437" cy="172901"/>
      </dsp:txXfrm>
    </dsp:sp>
    <dsp:sp modelId="{7F90BEB0-5821-4AC9-8702-CF223A15579D}">
      <dsp:nvSpPr>
        <dsp:cNvPr id="0" name=""/>
        <dsp:cNvSpPr/>
      </dsp:nvSpPr>
      <dsp:spPr>
        <a:xfrm>
          <a:off x="1635041" y="1708466"/>
          <a:ext cx="1161974" cy="69786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Activities</a:t>
          </a:r>
          <a:endParaRPr lang="en-GB" sz="2000" kern="1200" dirty="0"/>
        </a:p>
      </dsp:txBody>
      <dsp:txXfrm>
        <a:off x="1655481" y="1728906"/>
        <a:ext cx="1121094" cy="656986"/>
      </dsp:txXfrm>
    </dsp:sp>
    <dsp:sp modelId="{A460586F-7C19-491F-A07C-EEB4DC88D38C}">
      <dsp:nvSpPr>
        <dsp:cNvPr id="0" name=""/>
        <dsp:cNvSpPr/>
      </dsp:nvSpPr>
      <dsp:spPr>
        <a:xfrm>
          <a:off x="2913213" y="1913315"/>
          <a:ext cx="246338" cy="28816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GB" sz="1200" kern="1200"/>
        </a:p>
      </dsp:txBody>
      <dsp:txXfrm>
        <a:off x="2913213" y="1970949"/>
        <a:ext cx="172437" cy="172901"/>
      </dsp:txXfrm>
    </dsp:sp>
    <dsp:sp modelId="{D2053DA8-4F04-40C5-9F6D-13FD0776D514}">
      <dsp:nvSpPr>
        <dsp:cNvPr id="0" name=""/>
        <dsp:cNvSpPr/>
      </dsp:nvSpPr>
      <dsp:spPr>
        <a:xfrm>
          <a:off x="3261806" y="1708466"/>
          <a:ext cx="1161974" cy="69786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Outputs</a:t>
          </a:r>
          <a:endParaRPr lang="en-GB" sz="2000" kern="1200" dirty="0"/>
        </a:p>
      </dsp:txBody>
      <dsp:txXfrm>
        <a:off x="3282246" y="1728906"/>
        <a:ext cx="1121094" cy="656986"/>
      </dsp:txXfrm>
    </dsp:sp>
    <dsp:sp modelId="{0D6EADB7-447E-4DC0-B9B5-5882738EAEC0}">
      <dsp:nvSpPr>
        <dsp:cNvPr id="0" name=""/>
        <dsp:cNvSpPr/>
      </dsp:nvSpPr>
      <dsp:spPr>
        <a:xfrm>
          <a:off x="4539978" y="1913315"/>
          <a:ext cx="246338" cy="28816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GB" sz="1200" kern="1200"/>
        </a:p>
      </dsp:txBody>
      <dsp:txXfrm>
        <a:off x="4539978" y="1970949"/>
        <a:ext cx="172437" cy="172901"/>
      </dsp:txXfrm>
    </dsp:sp>
    <dsp:sp modelId="{4437A4AC-EB9B-48D3-AF1C-003682A57C28}">
      <dsp:nvSpPr>
        <dsp:cNvPr id="0" name=""/>
        <dsp:cNvSpPr/>
      </dsp:nvSpPr>
      <dsp:spPr>
        <a:xfrm>
          <a:off x="4888570" y="1708466"/>
          <a:ext cx="1324987" cy="69786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Outcomes</a:t>
          </a:r>
          <a:endParaRPr lang="en-GB" sz="2000" kern="1200" dirty="0"/>
        </a:p>
      </dsp:txBody>
      <dsp:txXfrm>
        <a:off x="4909010" y="1728906"/>
        <a:ext cx="1284107" cy="656986"/>
      </dsp:txXfrm>
    </dsp:sp>
    <dsp:sp modelId="{C8CCFB9C-90C6-4D16-85EE-06B795560E7B}">
      <dsp:nvSpPr>
        <dsp:cNvPr id="0" name=""/>
        <dsp:cNvSpPr/>
      </dsp:nvSpPr>
      <dsp:spPr>
        <a:xfrm>
          <a:off x="6329755" y="1913315"/>
          <a:ext cx="246338" cy="28816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GB" sz="1200" kern="1200"/>
        </a:p>
      </dsp:txBody>
      <dsp:txXfrm>
        <a:off x="6329755" y="1970949"/>
        <a:ext cx="172437" cy="172901"/>
      </dsp:txXfrm>
    </dsp:sp>
    <dsp:sp modelId="{56C481A1-1E2D-4147-B83A-FD678F77319A}">
      <dsp:nvSpPr>
        <dsp:cNvPr id="0" name=""/>
        <dsp:cNvSpPr/>
      </dsp:nvSpPr>
      <dsp:spPr>
        <a:xfrm>
          <a:off x="6678348" y="1708466"/>
          <a:ext cx="1161974" cy="69786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Goals</a:t>
          </a:r>
          <a:endParaRPr lang="en-GB" sz="2000" kern="1200" dirty="0"/>
        </a:p>
      </dsp:txBody>
      <dsp:txXfrm>
        <a:off x="6698788" y="1728906"/>
        <a:ext cx="1121094" cy="6569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AFC543-90F5-4AC6-9D00-F70099D4B6B7}">
      <dsp:nvSpPr>
        <dsp:cNvPr id="0" name=""/>
        <dsp:cNvSpPr/>
      </dsp:nvSpPr>
      <dsp:spPr>
        <a:xfrm>
          <a:off x="8277" y="1860866"/>
          <a:ext cx="1161974" cy="69786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Inputs</a:t>
          </a:r>
          <a:endParaRPr lang="en-GB" sz="2000" kern="1200" dirty="0"/>
        </a:p>
      </dsp:txBody>
      <dsp:txXfrm>
        <a:off x="28717" y="1881306"/>
        <a:ext cx="1121094" cy="656986"/>
      </dsp:txXfrm>
    </dsp:sp>
    <dsp:sp modelId="{3280A2B0-BA4C-4B41-A9CA-06B47DDC6F2C}">
      <dsp:nvSpPr>
        <dsp:cNvPr id="0" name=""/>
        <dsp:cNvSpPr/>
      </dsp:nvSpPr>
      <dsp:spPr>
        <a:xfrm>
          <a:off x="1286449" y="2065715"/>
          <a:ext cx="246338" cy="28816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GB" sz="1200" kern="1200"/>
        </a:p>
      </dsp:txBody>
      <dsp:txXfrm>
        <a:off x="1286449" y="2123349"/>
        <a:ext cx="172437" cy="172901"/>
      </dsp:txXfrm>
    </dsp:sp>
    <dsp:sp modelId="{7F90BEB0-5821-4AC9-8702-CF223A15579D}">
      <dsp:nvSpPr>
        <dsp:cNvPr id="0" name=""/>
        <dsp:cNvSpPr/>
      </dsp:nvSpPr>
      <dsp:spPr>
        <a:xfrm>
          <a:off x="1635041" y="1860866"/>
          <a:ext cx="1161974" cy="697866"/>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Activities</a:t>
          </a:r>
          <a:endParaRPr lang="en-GB" sz="2000" kern="1200" dirty="0"/>
        </a:p>
      </dsp:txBody>
      <dsp:txXfrm>
        <a:off x="1655481" y="1881306"/>
        <a:ext cx="1121094" cy="656986"/>
      </dsp:txXfrm>
    </dsp:sp>
    <dsp:sp modelId="{A460586F-7C19-491F-A07C-EEB4DC88D38C}">
      <dsp:nvSpPr>
        <dsp:cNvPr id="0" name=""/>
        <dsp:cNvSpPr/>
      </dsp:nvSpPr>
      <dsp:spPr>
        <a:xfrm>
          <a:off x="2913213" y="2065715"/>
          <a:ext cx="246338" cy="28816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GB" sz="1200" kern="1200"/>
        </a:p>
      </dsp:txBody>
      <dsp:txXfrm>
        <a:off x="2913213" y="2123349"/>
        <a:ext cx="172437" cy="172901"/>
      </dsp:txXfrm>
    </dsp:sp>
    <dsp:sp modelId="{D2053DA8-4F04-40C5-9F6D-13FD0776D514}">
      <dsp:nvSpPr>
        <dsp:cNvPr id="0" name=""/>
        <dsp:cNvSpPr/>
      </dsp:nvSpPr>
      <dsp:spPr>
        <a:xfrm>
          <a:off x="3261806" y="1860866"/>
          <a:ext cx="1161974" cy="697866"/>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Outputs</a:t>
          </a:r>
          <a:endParaRPr lang="en-GB" sz="2000" kern="1200" dirty="0"/>
        </a:p>
      </dsp:txBody>
      <dsp:txXfrm>
        <a:off x="3282246" y="1881306"/>
        <a:ext cx="1121094" cy="656986"/>
      </dsp:txXfrm>
    </dsp:sp>
    <dsp:sp modelId="{0D6EADB7-447E-4DC0-B9B5-5882738EAEC0}">
      <dsp:nvSpPr>
        <dsp:cNvPr id="0" name=""/>
        <dsp:cNvSpPr/>
      </dsp:nvSpPr>
      <dsp:spPr>
        <a:xfrm>
          <a:off x="4539978" y="2065715"/>
          <a:ext cx="246338" cy="28816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GB" sz="1200" kern="1200"/>
        </a:p>
      </dsp:txBody>
      <dsp:txXfrm>
        <a:off x="4539978" y="2123349"/>
        <a:ext cx="172437" cy="172901"/>
      </dsp:txXfrm>
    </dsp:sp>
    <dsp:sp modelId="{4437A4AC-EB9B-48D3-AF1C-003682A57C28}">
      <dsp:nvSpPr>
        <dsp:cNvPr id="0" name=""/>
        <dsp:cNvSpPr/>
      </dsp:nvSpPr>
      <dsp:spPr>
        <a:xfrm>
          <a:off x="4888570" y="1860866"/>
          <a:ext cx="1324987" cy="697866"/>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Outcomes</a:t>
          </a:r>
          <a:endParaRPr lang="en-GB" sz="2000" kern="1200" dirty="0"/>
        </a:p>
      </dsp:txBody>
      <dsp:txXfrm>
        <a:off x="4909010" y="1881306"/>
        <a:ext cx="1284107" cy="656986"/>
      </dsp:txXfrm>
    </dsp:sp>
    <dsp:sp modelId="{C8CCFB9C-90C6-4D16-85EE-06B795560E7B}">
      <dsp:nvSpPr>
        <dsp:cNvPr id="0" name=""/>
        <dsp:cNvSpPr/>
      </dsp:nvSpPr>
      <dsp:spPr>
        <a:xfrm>
          <a:off x="6329755" y="2065715"/>
          <a:ext cx="246338" cy="28816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GB" sz="1200" kern="1200"/>
        </a:p>
      </dsp:txBody>
      <dsp:txXfrm>
        <a:off x="6329755" y="2123349"/>
        <a:ext cx="172437" cy="172901"/>
      </dsp:txXfrm>
    </dsp:sp>
    <dsp:sp modelId="{56C481A1-1E2D-4147-B83A-FD678F77319A}">
      <dsp:nvSpPr>
        <dsp:cNvPr id="0" name=""/>
        <dsp:cNvSpPr/>
      </dsp:nvSpPr>
      <dsp:spPr>
        <a:xfrm>
          <a:off x="6678348" y="1860866"/>
          <a:ext cx="1161974" cy="69786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Goals</a:t>
          </a:r>
          <a:endParaRPr lang="en-GB" sz="2000" kern="1200" dirty="0"/>
        </a:p>
      </dsp:txBody>
      <dsp:txXfrm>
        <a:off x="6698788" y="1881306"/>
        <a:ext cx="1121094" cy="65698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AFC543-90F5-4AC6-9D00-F70099D4B6B7}">
      <dsp:nvSpPr>
        <dsp:cNvPr id="0" name=""/>
        <dsp:cNvSpPr/>
      </dsp:nvSpPr>
      <dsp:spPr>
        <a:xfrm>
          <a:off x="8277" y="1860866"/>
          <a:ext cx="1161974" cy="69786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Inputs</a:t>
          </a:r>
          <a:endParaRPr lang="en-GB" sz="2000" kern="1200" dirty="0"/>
        </a:p>
      </dsp:txBody>
      <dsp:txXfrm>
        <a:off x="28717" y="1881306"/>
        <a:ext cx="1121094" cy="656986"/>
      </dsp:txXfrm>
    </dsp:sp>
    <dsp:sp modelId="{3280A2B0-BA4C-4B41-A9CA-06B47DDC6F2C}">
      <dsp:nvSpPr>
        <dsp:cNvPr id="0" name=""/>
        <dsp:cNvSpPr/>
      </dsp:nvSpPr>
      <dsp:spPr>
        <a:xfrm>
          <a:off x="1286449" y="2065715"/>
          <a:ext cx="246338" cy="28816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GB" sz="1200" kern="1200"/>
        </a:p>
      </dsp:txBody>
      <dsp:txXfrm>
        <a:off x="1286449" y="2123349"/>
        <a:ext cx="172437" cy="172901"/>
      </dsp:txXfrm>
    </dsp:sp>
    <dsp:sp modelId="{7F90BEB0-5821-4AC9-8702-CF223A15579D}">
      <dsp:nvSpPr>
        <dsp:cNvPr id="0" name=""/>
        <dsp:cNvSpPr/>
      </dsp:nvSpPr>
      <dsp:spPr>
        <a:xfrm>
          <a:off x="1635041" y="1860866"/>
          <a:ext cx="1161974" cy="697866"/>
        </a:xfrm>
        <a:prstGeom prst="roundRect">
          <a:avLst>
            <a:gd name="adj" fmla="val 10000"/>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Activities</a:t>
          </a:r>
          <a:endParaRPr lang="en-GB" sz="2000" kern="1200" dirty="0"/>
        </a:p>
      </dsp:txBody>
      <dsp:txXfrm>
        <a:off x="1655481" y="1881306"/>
        <a:ext cx="1121094" cy="656986"/>
      </dsp:txXfrm>
    </dsp:sp>
    <dsp:sp modelId="{A460586F-7C19-491F-A07C-EEB4DC88D38C}">
      <dsp:nvSpPr>
        <dsp:cNvPr id="0" name=""/>
        <dsp:cNvSpPr/>
      </dsp:nvSpPr>
      <dsp:spPr>
        <a:xfrm>
          <a:off x="2913213" y="2065715"/>
          <a:ext cx="246338" cy="28816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GB" sz="1200" kern="1200"/>
        </a:p>
      </dsp:txBody>
      <dsp:txXfrm>
        <a:off x="2913213" y="2123349"/>
        <a:ext cx="172437" cy="172901"/>
      </dsp:txXfrm>
    </dsp:sp>
    <dsp:sp modelId="{D2053DA8-4F04-40C5-9F6D-13FD0776D514}">
      <dsp:nvSpPr>
        <dsp:cNvPr id="0" name=""/>
        <dsp:cNvSpPr/>
      </dsp:nvSpPr>
      <dsp:spPr>
        <a:xfrm>
          <a:off x="3261806" y="1860866"/>
          <a:ext cx="1161974" cy="697866"/>
        </a:xfrm>
        <a:prstGeom prst="roundRect">
          <a:avLst>
            <a:gd name="adj" fmla="val 10000"/>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Outputs</a:t>
          </a:r>
          <a:endParaRPr lang="en-GB" sz="2000" kern="1200" dirty="0"/>
        </a:p>
      </dsp:txBody>
      <dsp:txXfrm>
        <a:off x="3282246" y="1881306"/>
        <a:ext cx="1121094" cy="656986"/>
      </dsp:txXfrm>
    </dsp:sp>
    <dsp:sp modelId="{0D6EADB7-447E-4DC0-B9B5-5882738EAEC0}">
      <dsp:nvSpPr>
        <dsp:cNvPr id="0" name=""/>
        <dsp:cNvSpPr/>
      </dsp:nvSpPr>
      <dsp:spPr>
        <a:xfrm>
          <a:off x="4539978" y="2065715"/>
          <a:ext cx="246338" cy="28816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GB" sz="1200" kern="1200"/>
        </a:p>
      </dsp:txBody>
      <dsp:txXfrm>
        <a:off x="4539978" y="2123349"/>
        <a:ext cx="172437" cy="172901"/>
      </dsp:txXfrm>
    </dsp:sp>
    <dsp:sp modelId="{4437A4AC-EB9B-48D3-AF1C-003682A57C28}">
      <dsp:nvSpPr>
        <dsp:cNvPr id="0" name=""/>
        <dsp:cNvSpPr/>
      </dsp:nvSpPr>
      <dsp:spPr>
        <a:xfrm>
          <a:off x="4888570" y="1860866"/>
          <a:ext cx="1324987" cy="697866"/>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Outcomes</a:t>
          </a:r>
          <a:endParaRPr lang="en-GB" sz="2000" kern="1200" dirty="0"/>
        </a:p>
      </dsp:txBody>
      <dsp:txXfrm>
        <a:off x="4909010" y="1881306"/>
        <a:ext cx="1284107" cy="656986"/>
      </dsp:txXfrm>
    </dsp:sp>
    <dsp:sp modelId="{C8CCFB9C-90C6-4D16-85EE-06B795560E7B}">
      <dsp:nvSpPr>
        <dsp:cNvPr id="0" name=""/>
        <dsp:cNvSpPr/>
      </dsp:nvSpPr>
      <dsp:spPr>
        <a:xfrm>
          <a:off x="6329755" y="2065715"/>
          <a:ext cx="246338" cy="28816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GB" sz="1200" kern="1200"/>
        </a:p>
      </dsp:txBody>
      <dsp:txXfrm>
        <a:off x="6329755" y="2123349"/>
        <a:ext cx="172437" cy="172901"/>
      </dsp:txXfrm>
    </dsp:sp>
    <dsp:sp modelId="{56C481A1-1E2D-4147-B83A-FD678F77319A}">
      <dsp:nvSpPr>
        <dsp:cNvPr id="0" name=""/>
        <dsp:cNvSpPr/>
      </dsp:nvSpPr>
      <dsp:spPr>
        <a:xfrm>
          <a:off x="6678348" y="1860866"/>
          <a:ext cx="1161974" cy="697866"/>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Goals</a:t>
          </a:r>
          <a:endParaRPr lang="en-GB" sz="2000" kern="1200" dirty="0"/>
        </a:p>
      </dsp:txBody>
      <dsp:txXfrm>
        <a:off x="6698788" y="1881306"/>
        <a:ext cx="1121094" cy="65698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AFC543-90F5-4AC6-9D00-F70099D4B6B7}">
      <dsp:nvSpPr>
        <dsp:cNvPr id="0" name=""/>
        <dsp:cNvSpPr/>
      </dsp:nvSpPr>
      <dsp:spPr>
        <a:xfrm>
          <a:off x="8277" y="1860866"/>
          <a:ext cx="1161974" cy="697866"/>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Inputs</a:t>
          </a:r>
          <a:endParaRPr lang="en-GB" sz="2000" kern="1200" dirty="0"/>
        </a:p>
      </dsp:txBody>
      <dsp:txXfrm>
        <a:off x="28717" y="1881306"/>
        <a:ext cx="1121094" cy="656986"/>
      </dsp:txXfrm>
    </dsp:sp>
    <dsp:sp modelId="{3280A2B0-BA4C-4B41-A9CA-06B47DDC6F2C}">
      <dsp:nvSpPr>
        <dsp:cNvPr id="0" name=""/>
        <dsp:cNvSpPr/>
      </dsp:nvSpPr>
      <dsp:spPr>
        <a:xfrm>
          <a:off x="1286449" y="2065715"/>
          <a:ext cx="246338" cy="28816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GB" sz="1200" kern="1200"/>
        </a:p>
      </dsp:txBody>
      <dsp:txXfrm>
        <a:off x="1286449" y="2123349"/>
        <a:ext cx="172437" cy="172901"/>
      </dsp:txXfrm>
    </dsp:sp>
    <dsp:sp modelId="{7F90BEB0-5821-4AC9-8702-CF223A15579D}">
      <dsp:nvSpPr>
        <dsp:cNvPr id="0" name=""/>
        <dsp:cNvSpPr/>
      </dsp:nvSpPr>
      <dsp:spPr>
        <a:xfrm>
          <a:off x="1635041" y="1860866"/>
          <a:ext cx="1161974" cy="697866"/>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Activities</a:t>
          </a:r>
          <a:endParaRPr lang="en-GB" sz="2000" kern="1200" dirty="0"/>
        </a:p>
      </dsp:txBody>
      <dsp:txXfrm>
        <a:off x="1655481" y="1881306"/>
        <a:ext cx="1121094" cy="656986"/>
      </dsp:txXfrm>
    </dsp:sp>
    <dsp:sp modelId="{A460586F-7C19-491F-A07C-EEB4DC88D38C}">
      <dsp:nvSpPr>
        <dsp:cNvPr id="0" name=""/>
        <dsp:cNvSpPr/>
      </dsp:nvSpPr>
      <dsp:spPr>
        <a:xfrm>
          <a:off x="2913213" y="2065715"/>
          <a:ext cx="246338" cy="28816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GB" sz="1200" kern="1200"/>
        </a:p>
      </dsp:txBody>
      <dsp:txXfrm>
        <a:off x="2913213" y="2123349"/>
        <a:ext cx="172437" cy="172901"/>
      </dsp:txXfrm>
    </dsp:sp>
    <dsp:sp modelId="{D2053DA8-4F04-40C5-9F6D-13FD0776D514}">
      <dsp:nvSpPr>
        <dsp:cNvPr id="0" name=""/>
        <dsp:cNvSpPr/>
      </dsp:nvSpPr>
      <dsp:spPr>
        <a:xfrm>
          <a:off x="3261806" y="1860866"/>
          <a:ext cx="1161974" cy="697866"/>
        </a:xfrm>
        <a:prstGeom prst="roundRect">
          <a:avLst>
            <a:gd name="adj" fmla="val 10000"/>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Outputs</a:t>
          </a:r>
          <a:endParaRPr lang="en-GB" sz="2000" kern="1200" dirty="0"/>
        </a:p>
      </dsp:txBody>
      <dsp:txXfrm>
        <a:off x="3282246" y="1881306"/>
        <a:ext cx="1121094" cy="656986"/>
      </dsp:txXfrm>
    </dsp:sp>
    <dsp:sp modelId="{0D6EADB7-447E-4DC0-B9B5-5882738EAEC0}">
      <dsp:nvSpPr>
        <dsp:cNvPr id="0" name=""/>
        <dsp:cNvSpPr/>
      </dsp:nvSpPr>
      <dsp:spPr>
        <a:xfrm>
          <a:off x="4539978" y="2065715"/>
          <a:ext cx="246338" cy="28816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GB" sz="1200" kern="1200"/>
        </a:p>
      </dsp:txBody>
      <dsp:txXfrm>
        <a:off x="4539978" y="2123349"/>
        <a:ext cx="172437" cy="172901"/>
      </dsp:txXfrm>
    </dsp:sp>
    <dsp:sp modelId="{4437A4AC-EB9B-48D3-AF1C-003682A57C28}">
      <dsp:nvSpPr>
        <dsp:cNvPr id="0" name=""/>
        <dsp:cNvSpPr/>
      </dsp:nvSpPr>
      <dsp:spPr>
        <a:xfrm>
          <a:off x="4888570" y="1860866"/>
          <a:ext cx="1324987" cy="697866"/>
        </a:xfrm>
        <a:prstGeom prst="roundRect">
          <a:avLst>
            <a:gd name="adj" fmla="val 10000"/>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Outcomes</a:t>
          </a:r>
          <a:endParaRPr lang="en-GB" sz="2000" kern="1200" dirty="0"/>
        </a:p>
      </dsp:txBody>
      <dsp:txXfrm>
        <a:off x="4909010" y="1881306"/>
        <a:ext cx="1284107" cy="656986"/>
      </dsp:txXfrm>
    </dsp:sp>
    <dsp:sp modelId="{C8CCFB9C-90C6-4D16-85EE-06B795560E7B}">
      <dsp:nvSpPr>
        <dsp:cNvPr id="0" name=""/>
        <dsp:cNvSpPr/>
      </dsp:nvSpPr>
      <dsp:spPr>
        <a:xfrm>
          <a:off x="6329755" y="2065715"/>
          <a:ext cx="246338" cy="28816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GB" sz="1200" kern="1200"/>
        </a:p>
      </dsp:txBody>
      <dsp:txXfrm>
        <a:off x="6329755" y="2123349"/>
        <a:ext cx="172437" cy="172901"/>
      </dsp:txXfrm>
    </dsp:sp>
    <dsp:sp modelId="{56C481A1-1E2D-4147-B83A-FD678F77319A}">
      <dsp:nvSpPr>
        <dsp:cNvPr id="0" name=""/>
        <dsp:cNvSpPr/>
      </dsp:nvSpPr>
      <dsp:spPr>
        <a:xfrm>
          <a:off x="6678348" y="1860866"/>
          <a:ext cx="1161974" cy="697866"/>
        </a:xfrm>
        <a:prstGeom prst="roundRect">
          <a:avLst>
            <a:gd name="adj" fmla="val 10000"/>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Goals</a:t>
          </a:r>
          <a:endParaRPr lang="en-GB" sz="2000" kern="1200" dirty="0"/>
        </a:p>
      </dsp:txBody>
      <dsp:txXfrm>
        <a:off x="6698788" y="1881306"/>
        <a:ext cx="1121094" cy="656986"/>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8002" name="Rectangle 2"/>
          <p:cNvSpPr>
            <a:spLocks noGrp="1" noChangeArrowheads="1"/>
          </p:cNvSpPr>
          <p:nvPr>
            <p:ph type="hdr" sz="quarter"/>
          </p:nvPr>
        </p:nvSpPr>
        <p:spPr bwMode="auto">
          <a:xfrm>
            <a:off x="0" y="0"/>
            <a:ext cx="3170238" cy="479425"/>
          </a:xfrm>
          <a:prstGeom prst="rect">
            <a:avLst/>
          </a:prstGeom>
          <a:noFill/>
          <a:ln w="9525">
            <a:noFill/>
            <a:miter lim="800000"/>
            <a:headEnd/>
            <a:tailEnd/>
          </a:ln>
        </p:spPr>
        <p:txBody>
          <a:bodyPr vert="horz" wrap="square" lIns="91427" tIns="45714" rIns="91427" bIns="45714" numCol="1" anchor="t" anchorCtr="0" compatLnSpc="1">
            <a:prstTxWarp prst="textNoShape">
              <a:avLst/>
            </a:prstTxWarp>
          </a:bodyPr>
          <a:lstStyle>
            <a:lvl1pPr algn="l">
              <a:defRPr sz="1200"/>
            </a:lvl1pPr>
          </a:lstStyle>
          <a:p>
            <a:pPr>
              <a:defRPr/>
            </a:pPr>
            <a:endParaRPr lang="en-US"/>
          </a:p>
        </p:txBody>
      </p:sp>
      <p:sp>
        <p:nvSpPr>
          <p:cNvPr id="128003" name="Rectangle 3"/>
          <p:cNvSpPr>
            <a:spLocks noGrp="1" noChangeArrowheads="1"/>
          </p:cNvSpPr>
          <p:nvPr>
            <p:ph type="dt" sz="quarter" idx="1"/>
          </p:nvPr>
        </p:nvSpPr>
        <p:spPr bwMode="auto">
          <a:xfrm>
            <a:off x="4143375" y="0"/>
            <a:ext cx="3170238" cy="479425"/>
          </a:xfrm>
          <a:prstGeom prst="rect">
            <a:avLst/>
          </a:prstGeom>
          <a:noFill/>
          <a:ln w="9525">
            <a:noFill/>
            <a:miter lim="800000"/>
            <a:headEnd/>
            <a:tailEnd/>
          </a:ln>
        </p:spPr>
        <p:txBody>
          <a:bodyPr vert="horz" wrap="square" lIns="91427" tIns="45714" rIns="91427" bIns="45714" numCol="1" anchor="t" anchorCtr="0" compatLnSpc="1">
            <a:prstTxWarp prst="textNoShape">
              <a:avLst/>
            </a:prstTxWarp>
          </a:bodyPr>
          <a:lstStyle>
            <a:lvl1pPr algn="r">
              <a:defRPr sz="1200"/>
            </a:lvl1pPr>
          </a:lstStyle>
          <a:p>
            <a:pPr>
              <a:defRPr/>
            </a:pPr>
            <a:fld id="{C53CAA4F-2F3F-431F-8157-906C742B5A53}" type="datetimeFigureOut">
              <a:rPr lang="en-US"/>
              <a:pPr>
                <a:defRPr/>
              </a:pPr>
              <a:t>12/13/2018</a:t>
            </a:fld>
            <a:endParaRPr lang="en-US"/>
          </a:p>
        </p:txBody>
      </p:sp>
      <p:sp>
        <p:nvSpPr>
          <p:cNvPr id="128004" name="Rectangle 4"/>
          <p:cNvSpPr>
            <a:spLocks noGrp="1" noChangeArrowheads="1"/>
          </p:cNvSpPr>
          <p:nvPr>
            <p:ph type="ftr" sz="quarter" idx="2"/>
          </p:nvPr>
        </p:nvSpPr>
        <p:spPr bwMode="auto">
          <a:xfrm>
            <a:off x="0" y="9120188"/>
            <a:ext cx="3170238" cy="479425"/>
          </a:xfrm>
          <a:prstGeom prst="rect">
            <a:avLst/>
          </a:prstGeom>
          <a:noFill/>
          <a:ln w="9525">
            <a:noFill/>
            <a:miter lim="800000"/>
            <a:headEnd/>
            <a:tailEnd/>
          </a:ln>
        </p:spPr>
        <p:txBody>
          <a:bodyPr vert="horz" wrap="square" lIns="91427" tIns="45714" rIns="91427" bIns="45714" numCol="1" anchor="b" anchorCtr="0" compatLnSpc="1">
            <a:prstTxWarp prst="textNoShape">
              <a:avLst/>
            </a:prstTxWarp>
          </a:bodyPr>
          <a:lstStyle>
            <a:lvl1pPr algn="l">
              <a:defRPr sz="1200"/>
            </a:lvl1pPr>
          </a:lstStyle>
          <a:p>
            <a:pPr>
              <a:defRPr/>
            </a:pPr>
            <a:endParaRPr lang="en-US"/>
          </a:p>
        </p:txBody>
      </p:sp>
      <p:sp>
        <p:nvSpPr>
          <p:cNvPr id="128005" name="Rectangle 5"/>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p:spPr>
        <p:txBody>
          <a:bodyPr vert="horz" wrap="square" lIns="91427" tIns="45714" rIns="91427" bIns="45714" numCol="1" anchor="b" anchorCtr="0" compatLnSpc="1">
            <a:prstTxWarp prst="textNoShape">
              <a:avLst/>
            </a:prstTxWarp>
          </a:bodyPr>
          <a:lstStyle>
            <a:lvl1pPr algn="r">
              <a:defRPr sz="1200"/>
            </a:lvl1pPr>
          </a:lstStyle>
          <a:p>
            <a:pPr>
              <a:defRPr/>
            </a:pPr>
            <a:fld id="{3FBF271A-7609-42C7-BB02-0C20F7469C8D}" type="slidenum">
              <a:rPr lang="en-US"/>
              <a:pPr>
                <a:defRPr/>
              </a:pPr>
              <a:t>‹#›</a:t>
            </a:fld>
            <a:endParaRPr lang="en-US"/>
          </a:p>
        </p:txBody>
      </p:sp>
    </p:spTree>
    <p:extLst>
      <p:ext uri="{BB962C8B-B14F-4D97-AF65-F5344CB8AC3E}">
        <p14:creationId xmlns:p14="http://schemas.microsoft.com/office/powerpoint/2010/main" val="20826831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3170238" cy="479425"/>
          </a:xfrm>
          <a:prstGeom prst="rect">
            <a:avLst/>
          </a:prstGeom>
          <a:noFill/>
          <a:ln w="9525">
            <a:noFill/>
            <a:miter lim="800000"/>
            <a:headEnd/>
            <a:tailEnd/>
          </a:ln>
        </p:spPr>
        <p:txBody>
          <a:bodyPr vert="horz" wrap="square" lIns="96647" tIns="48324" rIns="96647" bIns="48324" numCol="1" anchor="t" anchorCtr="0" compatLnSpc="1">
            <a:prstTxWarp prst="textNoShape">
              <a:avLst/>
            </a:prstTxWarp>
          </a:bodyPr>
          <a:lstStyle>
            <a:lvl1pPr algn="l" defTabSz="966788">
              <a:defRPr sz="1300">
                <a:latin typeface="Calibri" pitchFamily="34" charset="0"/>
              </a:defRPr>
            </a:lvl1pPr>
          </a:lstStyle>
          <a:p>
            <a:pPr>
              <a:defRPr/>
            </a:pPr>
            <a:endParaRPr lang="en-GB"/>
          </a:p>
        </p:txBody>
      </p:sp>
      <p:sp>
        <p:nvSpPr>
          <p:cNvPr id="3" name="Date Placeholder 2"/>
          <p:cNvSpPr>
            <a:spLocks noGrp="1"/>
          </p:cNvSpPr>
          <p:nvPr>
            <p:ph type="dt" idx="1"/>
          </p:nvPr>
        </p:nvSpPr>
        <p:spPr bwMode="auto">
          <a:xfrm>
            <a:off x="4143375" y="0"/>
            <a:ext cx="3170238" cy="479425"/>
          </a:xfrm>
          <a:prstGeom prst="rect">
            <a:avLst/>
          </a:prstGeom>
          <a:noFill/>
          <a:ln w="9525">
            <a:noFill/>
            <a:miter lim="800000"/>
            <a:headEnd/>
            <a:tailEnd/>
          </a:ln>
        </p:spPr>
        <p:txBody>
          <a:bodyPr vert="horz" wrap="square" lIns="96647" tIns="48324" rIns="96647" bIns="48324" numCol="1" anchor="t" anchorCtr="0" compatLnSpc="1">
            <a:prstTxWarp prst="textNoShape">
              <a:avLst/>
            </a:prstTxWarp>
          </a:bodyPr>
          <a:lstStyle>
            <a:lvl1pPr algn="r" defTabSz="966788">
              <a:defRPr sz="1300">
                <a:latin typeface="Calibri" pitchFamily="34" charset="0"/>
              </a:defRPr>
            </a:lvl1pPr>
          </a:lstStyle>
          <a:p>
            <a:pPr>
              <a:defRPr/>
            </a:pPr>
            <a:fld id="{64AA07E3-2FF9-468B-A110-9FC3A9A7F452}" type="datetimeFigureOut">
              <a:rPr lang="en-GB"/>
              <a:pPr>
                <a:defRPr/>
              </a:pPr>
              <a:t>13/12/2018</a:t>
            </a:fld>
            <a:endParaRPr lang="en-GB"/>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bwMode="auto">
          <a:xfrm>
            <a:off x="731838" y="4560888"/>
            <a:ext cx="5851525" cy="4319587"/>
          </a:xfrm>
          <a:prstGeom prst="rect">
            <a:avLst/>
          </a:prstGeom>
          <a:noFill/>
          <a:ln w="9525">
            <a:noFill/>
            <a:miter lim="800000"/>
            <a:headEnd/>
            <a:tailEnd/>
          </a:ln>
        </p:spPr>
        <p:txBody>
          <a:bodyPr vert="horz" wrap="square" lIns="96647" tIns="48324" rIns="96647" bIns="48324"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6" name="Footer Placeholder 5"/>
          <p:cNvSpPr>
            <a:spLocks noGrp="1"/>
          </p:cNvSpPr>
          <p:nvPr>
            <p:ph type="ftr" sz="quarter" idx="4"/>
          </p:nvPr>
        </p:nvSpPr>
        <p:spPr bwMode="auto">
          <a:xfrm>
            <a:off x="0" y="9120188"/>
            <a:ext cx="3170238" cy="479425"/>
          </a:xfrm>
          <a:prstGeom prst="rect">
            <a:avLst/>
          </a:prstGeom>
          <a:noFill/>
          <a:ln w="9525">
            <a:noFill/>
            <a:miter lim="800000"/>
            <a:headEnd/>
            <a:tailEnd/>
          </a:ln>
        </p:spPr>
        <p:txBody>
          <a:bodyPr vert="horz" wrap="square" lIns="96647" tIns="48324" rIns="96647" bIns="48324" numCol="1" anchor="b" anchorCtr="0" compatLnSpc="1">
            <a:prstTxWarp prst="textNoShape">
              <a:avLst/>
            </a:prstTxWarp>
          </a:bodyPr>
          <a:lstStyle>
            <a:lvl1pPr algn="l" defTabSz="966788">
              <a:defRPr sz="1300">
                <a:latin typeface="Calibri" pitchFamily="34" charset="0"/>
              </a:defRPr>
            </a:lvl1pPr>
          </a:lstStyle>
          <a:p>
            <a:pPr>
              <a:defRPr/>
            </a:pPr>
            <a:endParaRPr lang="en-GB"/>
          </a:p>
        </p:txBody>
      </p:sp>
      <p:sp>
        <p:nvSpPr>
          <p:cNvPr id="7" name="Slide Number Placeholder 6"/>
          <p:cNvSpPr>
            <a:spLocks noGrp="1"/>
          </p:cNvSpPr>
          <p:nvPr>
            <p:ph type="sldNum" sz="quarter" idx="5"/>
          </p:nvPr>
        </p:nvSpPr>
        <p:spPr bwMode="auto">
          <a:xfrm>
            <a:off x="4143375" y="9120188"/>
            <a:ext cx="3170238" cy="479425"/>
          </a:xfrm>
          <a:prstGeom prst="rect">
            <a:avLst/>
          </a:prstGeom>
          <a:noFill/>
          <a:ln w="9525">
            <a:noFill/>
            <a:miter lim="800000"/>
            <a:headEnd/>
            <a:tailEnd/>
          </a:ln>
        </p:spPr>
        <p:txBody>
          <a:bodyPr vert="horz" wrap="square" lIns="96647" tIns="48324" rIns="96647" bIns="48324" numCol="1" anchor="b" anchorCtr="0" compatLnSpc="1">
            <a:prstTxWarp prst="textNoShape">
              <a:avLst/>
            </a:prstTxWarp>
          </a:bodyPr>
          <a:lstStyle>
            <a:lvl1pPr algn="r" defTabSz="966788">
              <a:defRPr sz="1300">
                <a:latin typeface="Calibri" pitchFamily="34" charset="0"/>
              </a:defRPr>
            </a:lvl1pPr>
          </a:lstStyle>
          <a:p>
            <a:pPr>
              <a:defRPr/>
            </a:pPr>
            <a:fld id="{E3EAA642-4AA4-4DD9-A6C6-0EC6BB320C74}" type="slidenum">
              <a:rPr lang="en-GB"/>
              <a:pPr>
                <a:defRPr/>
              </a:pPr>
              <a:t>‹#›</a:t>
            </a:fld>
            <a:endParaRPr lang="en-GB"/>
          </a:p>
        </p:txBody>
      </p:sp>
    </p:spTree>
    <p:extLst>
      <p:ext uri="{BB962C8B-B14F-4D97-AF65-F5344CB8AC3E}">
        <p14:creationId xmlns:p14="http://schemas.microsoft.com/office/powerpoint/2010/main" val="220113330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TextEdit="1"/>
          </p:cNvSpPr>
          <p:nvPr>
            <p:ph type="sldImg"/>
          </p:nvPr>
        </p:nvSpPr>
        <p:spPr bwMode="auto">
          <a:noFill/>
          <a:ln>
            <a:solidFill>
              <a:srgbClr val="000000"/>
            </a:solidFill>
            <a:miter lim="800000"/>
            <a:headEnd/>
            <a:tailEnd/>
          </a:ln>
        </p:spPr>
      </p:sp>
      <p:sp>
        <p:nvSpPr>
          <p:cNvPr id="19458" name="Rectangle 3"/>
          <p:cNvSpPr>
            <a:spLocks noGrp="1"/>
          </p:cNvSpPr>
          <p:nvPr>
            <p:ph type="body" idx="1"/>
          </p:nvPr>
        </p:nvSpPr>
        <p:spPr>
          <a:noFill/>
          <a:ln/>
        </p:spPr>
        <p:txBody>
          <a:bodyPr/>
          <a:lstStyle/>
          <a:p>
            <a:r>
              <a:rPr lang="en-US" smtClean="0"/>
              <a:t>Impact, goal, outcome, output</a:t>
            </a:r>
          </a:p>
          <a:p>
            <a:r>
              <a:rPr lang="en-US" smtClean="0"/>
              <a:t>Indicators, baselines, targets and </a:t>
            </a:r>
          </a:p>
        </p:txBody>
      </p:sp>
    </p:spTree>
    <p:extLst>
      <p:ext uri="{BB962C8B-B14F-4D97-AF65-F5344CB8AC3E}">
        <p14:creationId xmlns:p14="http://schemas.microsoft.com/office/powerpoint/2010/main" val="42508510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TextEdit="1"/>
          </p:cNvSpPr>
          <p:nvPr>
            <p:ph type="sldImg"/>
          </p:nvPr>
        </p:nvSpPr>
        <p:spPr bwMode="auto">
          <a:noFill/>
          <a:ln>
            <a:solidFill>
              <a:srgbClr val="000000"/>
            </a:solidFill>
            <a:miter lim="800000"/>
            <a:headEnd/>
            <a:tailEnd/>
          </a:ln>
        </p:spPr>
      </p:sp>
      <p:sp>
        <p:nvSpPr>
          <p:cNvPr id="19458" name="Rectangle 3"/>
          <p:cNvSpPr>
            <a:spLocks noGrp="1"/>
          </p:cNvSpPr>
          <p:nvPr>
            <p:ph type="body" idx="1"/>
          </p:nvPr>
        </p:nvSpPr>
        <p:spPr>
          <a:noFill/>
          <a:ln/>
        </p:spPr>
        <p:txBody>
          <a:bodyPr/>
          <a:lstStyle/>
          <a:p>
            <a:r>
              <a:rPr lang="en-US" smtClean="0"/>
              <a:t>Impact, goal, outcome, output</a:t>
            </a:r>
          </a:p>
          <a:p>
            <a:r>
              <a:rPr lang="en-US" smtClean="0"/>
              <a:t>Indicators, baselines, targets and </a:t>
            </a:r>
          </a:p>
        </p:txBody>
      </p:sp>
    </p:spTree>
    <p:extLst>
      <p:ext uri="{BB962C8B-B14F-4D97-AF65-F5344CB8AC3E}">
        <p14:creationId xmlns:p14="http://schemas.microsoft.com/office/powerpoint/2010/main" val="42508510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TextEdit="1"/>
          </p:cNvSpPr>
          <p:nvPr>
            <p:ph type="sldImg"/>
          </p:nvPr>
        </p:nvSpPr>
        <p:spPr bwMode="auto">
          <a:noFill/>
          <a:ln>
            <a:solidFill>
              <a:srgbClr val="000000"/>
            </a:solidFill>
            <a:miter lim="800000"/>
            <a:headEnd/>
            <a:tailEnd/>
          </a:ln>
        </p:spPr>
      </p:sp>
      <p:sp>
        <p:nvSpPr>
          <p:cNvPr id="19458" name="Rectangle 3"/>
          <p:cNvSpPr>
            <a:spLocks noGrp="1"/>
          </p:cNvSpPr>
          <p:nvPr>
            <p:ph type="body" idx="1"/>
          </p:nvPr>
        </p:nvSpPr>
        <p:spPr>
          <a:noFill/>
          <a:ln/>
        </p:spPr>
        <p:txBody>
          <a:bodyPr/>
          <a:lstStyle/>
          <a:p>
            <a:r>
              <a:rPr lang="en-US" smtClean="0"/>
              <a:t>Impact, goal, outcome, output</a:t>
            </a:r>
          </a:p>
          <a:p>
            <a:r>
              <a:rPr lang="en-US" smtClean="0"/>
              <a:t>Indicators, baselines, targets and </a:t>
            </a:r>
          </a:p>
        </p:txBody>
      </p:sp>
    </p:spTree>
    <p:extLst>
      <p:ext uri="{BB962C8B-B14F-4D97-AF65-F5344CB8AC3E}">
        <p14:creationId xmlns:p14="http://schemas.microsoft.com/office/powerpoint/2010/main" val="42508510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TextEdit="1"/>
          </p:cNvSpPr>
          <p:nvPr>
            <p:ph type="sldImg"/>
          </p:nvPr>
        </p:nvSpPr>
        <p:spPr bwMode="auto">
          <a:noFill/>
          <a:ln>
            <a:solidFill>
              <a:srgbClr val="000000"/>
            </a:solidFill>
            <a:miter lim="800000"/>
            <a:headEnd/>
            <a:tailEnd/>
          </a:ln>
        </p:spPr>
      </p:sp>
      <p:sp>
        <p:nvSpPr>
          <p:cNvPr id="21506" name="Rectangle 3"/>
          <p:cNvSpPr>
            <a:spLocks noGrp="1"/>
          </p:cNvSpPr>
          <p:nvPr>
            <p:ph type="body" idx="1"/>
          </p:nvPr>
        </p:nvSpPr>
        <p:spPr>
          <a:noFill/>
          <a:ln/>
        </p:spPr>
        <p:txBody>
          <a:bodyPr/>
          <a:lstStyle/>
          <a:p>
            <a:r>
              <a:rPr lang="en-US" smtClean="0"/>
              <a:t>Although this looks complicated, This is not rocket science it is common sense!</a:t>
            </a:r>
          </a:p>
          <a:p>
            <a:r>
              <a:rPr lang="en-US" smtClean="0"/>
              <a:t> </a:t>
            </a:r>
          </a:p>
        </p:txBody>
      </p:sp>
    </p:spTree>
    <p:extLst>
      <p:ext uri="{BB962C8B-B14F-4D97-AF65-F5344CB8AC3E}">
        <p14:creationId xmlns:p14="http://schemas.microsoft.com/office/powerpoint/2010/main" val="36564354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a:noFill/>
          <a:ln/>
        </p:spPr>
        <p:txBody>
          <a:bodyPr/>
          <a:lstStyle/>
          <a:p>
            <a:pPr eaLnBrk="1" hangingPunct="1">
              <a:spcBef>
                <a:spcPct val="0"/>
              </a:spcBef>
            </a:pPr>
            <a:r>
              <a:rPr lang="en-GB" smtClean="0"/>
              <a:t>RBM is an ongoing process. This means that there is constant feedback, learning and improving. We refer to this as the </a:t>
            </a:r>
            <a:r>
              <a:rPr lang="en-US" smtClean="0"/>
              <a:t>RBM life cycle approach. </a:t>
            </a:r>
            <a:r>
              <a:rPr lang="en-GB" smtClean="0"/>
              <a:t>Results-based management is fundamental to the UN’s approach and practice in fulfilling its mandate and effectively providing assistance to developing countries. UN should systematically focus on results to ensure that financial and human resources are strategically deployed to achieve the greatest impact.</a:t>
            </a:r>
          </a:p>
          <a:p>
            <a:pPr eaLnBrk="1" hangingPunct="1">
              <a:spcBef>
                <a:spcPct val="0"/>
              </a:spcBef>
            </a:pPr>
            <a:endParaRPr lang="en-GB" smtClean="0"/>
          </a:p>
        </p:txBody>
      </p:sp>
      <p:sp>
        <p:nvSpPr>
          <p:cNvPr id="23555" name="Slide Number Placeholder 3"/>
          <p:cNvSpPr>
            <a:spLocks noGrp="1"/>
          </p:cNvSpPr>
          <p:nvPr>
            <p:ph type="sldNum" sz="quarter" idx="5"/>
          </p:nvPr>
        </p:nvSpPr>
        <p:spPr>
          <a:noFill/>
        </p:spPr>
        <p:txBody>
          <a:bodyPr/>
          <a:lstStyle/>
          <a:p>
            <a:fld id="{CA461A67-8FC6-4B1F-B698-0B8D66250431}" type="slidenum">
              <a:rPr lang="en-GB" smtClean="0"/>
              <a:pPr/>
              <a:t>9</a:t>
            </a:fld>
            <a:endParaRPr lang="en-GB" smtClean="0"/>
          </a:p>
        </p:txBody>
      </p:sp>
    </p:spTree>
    <p:extLst>
      <p:ext uri="{BB962C8B-B14F-4D97-AF65-F5344CB8AC3E}">
        <p14:creationId xmlns:p14="http://schemas.microsoft.com/office/powerpoint/2010/main" val="19270912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TextEdit="1"/>
          </p:cNvSpPr>
          <p:nvPr>
            <p:ph type="sldImg"/>
          </p:nvPr>
        </p:nvSpPr>
        <p:spPr bwMode="auto">
          <a:noFill/>
          <a:ln>
            <a:solidFill>
              <a:srgbClr val="000000"/>
            </a:solidFill>
            <a:miter lim="800000"/>
            <a:headEnd/>
            <a:tailEnd/>
          </a:ln>
        </p:spPr>
      </p:sp>
      <p:sp>
        <p:nvSpPr>
          <p:cNvPr id="19458" name="Rectangle 3"/>
          <p:cNvSpPr>
            <a:spLocks noGrp="1"/>
          </p:cNvSpPr>
          <p:nvPr>
            <p:ph type="body" idx="1"/>
          </p:nvPr>
        </p:nvSpPr>
        <p:spPr>
          <a:noFill/>
          <a:ln/>
        </p:spPr>
        <p:txBody>
          <a:bodyPr/>
          <a:lstStyle/>
          <a:p>
            <a:r>
              <a:rPr lang="en-US" smtClean="0"/>
              <a:t>Impact, goal, outcome, output</a:t>
            </a:r>
          </a:p>
          <a:p>
            <a:r>
              <a:rPr lang="en-US" smtClean="0"/>
              <a:t>Indicators, baselines, targets and </a:t>
            </a:r>
          </a:p>
        </p:txBody>
      </p:sp>
    </p:spTree>
    <p:extLst>
      <p:ext uri="{BB962C8B-B14F-4D97-AF65-F5344CB8AC3E}">
        <p14:creationId xmlns:p14="http://schemas.microsoft.com/office/powerpoint/2010/main" val="42508510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a:noFill/>
          <a:ln/>
        </p:spPr>
        <p:txBody>
          <a:bodyPr/>
          <a:lstStyle/>
          <a:p>
            <a:pPr eaLnBrk="1" hangingPunct="1">
              <a:spcBef>
                <a:spcPct val="0"/>
              </a:spcBef>
            </a:pPr>
            <a:r>
              <a:rPr lang="en-US" smtClean="0"/>
              <a:t>Give as handout – use as short group exercise</a:t>
            </a:r>
            <a:endParaRPr lang="en-GB" smtClean="0"/>
          </a:p>
        </p:txBody>
      </p:sp>
      <p:sp>
        <p:nvSpPr>
          <p:cNvPr id="27651" name="Slide Number Placeholder 3"/>
          <p:cNvSpPr>
            <a:spLocks noGrp="1"/>
          </p:cNvSpPr>
          <p:nvPr>
            <p:ph type="sldNum" sz="quarter" idx="5"/>
          </p:nvPr>
        </p:nvSpPr>
        <p:spPr>
          <a:noFill/>
        </p:spPr>
        <p:txBody>
          <a:bodyPr/>
          <a:lstStyle/>
          <a:p>
            <a:fld id="{C8FC55F0-1DBB-4294-83D1-F775814A62F5}" type="slidenum">
              <a:rPr lang="en-GB" smtClean="0"/>
              <a:pPr/>
              <a:t>13</a:t>
            </a:fld>
            <a:endParaRPr lang="en-GB" smtClean="0"/>
          </a:p>
        </p:txBody>
      </p:sp>
    </p:spTree>
    <p:extLst>
      <p:ext uri="{BB962C8B-B14F-4D97-AF65-F5344CB8AC3E}">
        <p14:creationId xmlns:p14="http://schemas.microsoft.com/office/powerpoint/2010/main" val="2350796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p:spPr>
      </p:sp>
      <p:sp>
        <p:nvSpPr>
          <p:cNvPr id="29698" name="Notes Placeholder 2"/>
          <p:cNvSpPr>
            <a:spLocks noGrp="1"/>
          </p:cNvSpPr>
          <p:nvPr>
            <p:ph type="body" idx="1"/>
          </p:nvPr>
        </p:nvSpPr>
        <p:spPr>
          <a:noFill/>
          <a:ln/>
        </p:spPr>
        <p:txBody>
          <a:bodyPr/>
          <a:lstStyle/>
          <a:p>
            <a:pPr eaLnBrk="1" hangingPunct="1">
              <a:spcBef>
                <a:spcPct val="0"/>
              </a:spcBef>
            </a:pPr>
            <a:endParaRPr lang="en-GB" smtClean="0"/>
          </a:p>
        </p:txBody>
      </p:sp>
      <p:sp>
        <p:nvSpPr>
          <p:cNvPr id="29699" name="Slide Number Placeholder 3"/>
          <p:cNvSpPr>
            <a:spLocks noGrp="1"/>
          </p:cNvSpPr>
          <p:nvPr>
            <p:ph type="sldNum" sz="quarter" idx="5"/>
          </p:nvPr>
        </p:nvSpPr>
        <p:spPr>
          <a:noFill/>
        </p:spPr>
        <p:txBody>
          <a:bodyPr/>
          <a:lstStyle/>
          <a:p>
            <a:fld id="{0A0A7DA3-8861-4C48-82C4-21D665ED3939}" type="slidenum">
              <a:rPr lang="en-GB" smtClean="0"/>
              <a:pPr/>
              <a:t>14</a:t>
            </a:fld>
            <a:endParaRPr lang="en-GB" smtClean="0"/>
          </a:p>
        </p:txBody>
      </p:sp>
    </p:spTree>
    <p:extLst>
      <p:ext uri="{BB962C8B-B14F-4D97-AF65-F5344CB8AC3E}">
        <p14:creationId xmlns:p14="http://schemas.microsoft.com/office/powerpoint/2010/main" val="5045431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txBox="1">
            <a:spLocks noGrp="1" noChangeArrowheads="1"/>
          </p:cNvSpPr>
          <p:nvPr/>
        </p:nvSpPr>
        <p:spPr bwMode="auto">
          <a:xfrm>
            <a:off x="4143375" y="9120188"/>
            <a:ext cx="3170238" cy="479425"/>
          </a:xfrm>
          <a:prstGeom prst="rect">
            <a:avLst/>
          </a:prstGeom>
          <a:noFill/>
          <a:ln w="9525">
            <a:noFill/>
            <a:miter lim="800000"/>
            <a:headEnd/>
            <a:tailEnd/>
          </a:ln>
        </p:spPr>
        <p:txBody>
          <a:bodyPr lIns="96647" tIns="48324" rIns="96647" bIns="48324" anchor="b"/>
          <a:lstStyle/>
          <a:p>
            <a:pPr algn="r" defTabSz="966788"/>
            <a:fld id="{AB1AF56F-7B90-41F5-8A98-FE4F7470A618}" type="slidenum">
              <a:rPr lang="en-US" sz="1300">
                <a:solidFill>
                  <a:srgbClr val="000000"/>
                </a:solidFill>
                <a:latin typeface="Calibri" pitchFamily="34" charset="0"/>
              </a:rPr>
              <a:pPr algn="r" defTabSz="966788"/>
              <a:t>15</a:t>
            </a:fld>
            <a:endParaRPr lang="en-US" sz="1300">
              <a:solidFill>
                <a:srgbClr val="000000"/>
              </a:solidFill>
              <a:latin typeface="Calibri" pitchFamily="34" charset="0"/>
            </a:endParaRPr>
          </a:p>
        </p:txBody>
      </p:sp>
      <p:sp>
        <p:nvSpPr>
          <p:cNvPr id="3174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1747" name="Rectangle 3"/>
          <p:cNvSpPr>
            <a:spLocks noGrp="1" noChangeArrowheads="1"/>
          </p:cNvSpPr>
          <p:nvPr>
            <p:ph type="body" idx="1"/>
          </p:nvPr>
        </p:nvSpPr>
        <p:spPr>
          <a:noFill/>
          <a:ln/>
        </p:spPr>
        <p:txBody>
          <a:bodyPr/>
          <a:lstStyle/>
          <a:p>
            <a:pPr eaLnBrk="1" hangingPunct="1">
              <a:spcBef>
                <a:spcPct val="0"/>
              </a:spcBef>
            </a:pPr>
            <a:endParaRPr lang="en-US" smtClean="0"/>
          </a:p>
        </p:txBody>
      </p:sp>
    </p:spTree>
    <p:extLst>
      <p:ext uri="{BB962C8B-B14F-4D97-AF65-F5344CB8AC3E}">
        <p14:creationId xmlns:p14="http://schemas.microsoft.com/office/powerpoint/2010/main" val="37839918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txBox="1">
            <a:spLocks noGrp="1" noChangeArrowheads="1"/>
          </p:cNvSpPr>
          <p:nvPr/>
        </p:nvSpPr>
        <p:spPr bwMode="auto">
          <a:xfrm>
            <a:off x="4143375" y="9120188"/>
            <a:ext cx="3170238" cy="479425"/>
          </a:xfrm>
          <a:prstGeom prst="rect">
            <a:avLst/>
          </a:prstGeom>
          <a:noFill/>
          <a:ln w="9525">
            <a:noFill/>
            <a:miter lim="800000"/>
            <a:headEnd/>
            <a:tailEnd/>
          </a:ln>
        </p:spPr>
        <p:txBody>
          <a:bodyPr lIns="96647" tIns="48324" rIns="96647" bIns="48324" anchor="b"/>
          <a:lstStyle/>
          <a:p>
            <a:pPr algn="r" defTabSz="966788"/>
            <a:fld id="{E448CD91-F6BB-4F6F-A6DB-4ED6B0C35E82}" type="slidenum">
              <a:rPr lang="en-US" sz="1300">
                <a:solidFill>
                  <a:srgbClr val="000000"/>
                </a:solidFill>
                <a:latin typeface="Calibri" pitchFamily="34" charset="0"/>
              </a:rPr>
              <a:pPr algn="r" defTabSz="966788"/>
              <a:t>16</a:t>
            </a:fld>
            <a:endParaRPr lang="en-US" sz="1300">
              <a:solidFill>
                <a:srgbClr val="000000"/>
              </a:solidFill>
              <a:latin typeface="Calibri" pitchFamily="34" charset="0"/>
            </a:endParaRPr>
          </a:p>
        </p:txBody>
      </p:sp>
      <p:sp>
        <p:nvSpPr>
          <p:cNvPr id="33794" name="Rectangle 2"/>
          <p:cNvSpPr>
            <a:spLocks noGrp="1" noRot="1" noChangeAspect="1" noChangeArrowheads="1" noTextEdit="1"/>
          </p:cNvSpPr>
          <p:nvPr>
            <p:ph type="sldImg"/>
          </p:nvPr>
        </p:nvSpPr>
        <p:spPr bwMode="auto">
          <a:xfrm>
            <a:off x="1258888" y="720725"/>
            <a:ext cx="4800600" cy="3600450"/>
          </a:xfrm>
          <a:noFill/>
          <a:ln>
            <a:solidFill>
              <a:srgbClr val="000000"/>
            </a:solidFill>
            <a:miter lim="800000"/>
            <a:headEnd/>
            <a:tailEnd/>
          </a:ln>
        </p:spPr>
      </p:sp>
      <p:sp>
        <p:nvSpPr>
          <p:cNvPr id="33795" name="Rectangle 3"/>
          <p:cNvSpPr>
            <a:spLocks noGrp="1" noChangeArrowheads="1"/>
          </p:cNvSpPr>
          <p:nvPr>
            <p:ph type="body" idx="1"/>
          </p:nvPr>
        </p:nvSpPr>
        <p:spPr>
          <a:noFill/>
          <a:ln/>
        </p:spPr>
        <p:txBody>
          <a:bodyPr/>
          <a:lstStyle/>
          <a:p>
            <a:pPr eaLnBrk="1" hangingPunct="1">
              <a:spcBef>
                <a:spcPct val="0"/>
              </a:spcBef>
            </a:pPr>
            <a:r>
              <a:rPr lang="en-GB" smtClean="0"/>
              <a:t>That’s why we bring in a conceptual framework.</a:t>
            </a:r>
          </a:p>
          <a:p>
            <a:pPr eaLnBrk="1" hangingPunct="1">
              <a:spcBef>
                <a:spcPct val="0"/>
              </a:spcBef>
            </a:pPr>
            <a:endParaRPr lang="en-GB" smtClean="0"/>
          </a:p>
          <a:p>
            <a:pPr eaLnBrk="1" hangingPunct="1">
              <a:spcBef>
                <a:spcPct val="0"/>
              </a:spcBef>
            </a:pPr>
            <a:r>
              <a:rPr lang="en-GB" smtClean="0"/>
              <a:t>A conceptual framework is a theoretical model, based on scientific evidence, research, evaluation and experience. While specific situations in different countries or environments differ, the conceptual framework gives us clues as to how to organize our problem tree, or which question to ask when we are conducting our causal analysis.</a:t>
            </a:r>
          </a:p>
        </p:txBody>
      </p:sp>
    </p:spTree>
    <p:extLst>
      <p:ext uri="{BB962C8B-B14F-4D97-AF65-F5344CB8AC3E}">
        <p14:creationId xmlns:p14="http://schemas.microsoft.com/office/powerpoint/2010/main" val="36444048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5842" name="Rectangle 3"/>
          <p:cNvSpPr>
            <a:spLocks noGrp="1" noChangeArrowheads="1"/>
          </p:cNvSpPr>
          <p:nvPr>
            <p:ph type="body" idx="1"/>
          </p:nvPr>
        </p:nvSpPr>
        <p:spPr>
          <a:noFill/>
          <a:ln/>
        </p:spPr>
        <p:txBody>
          <a:bodyPr/>
          <a:lstStyle/>
          <a:p>
            <a:pPr eaLnBrk="1" hangingPunct="1">
              <a:spcBef>
                <a:spcPct val="0"/>
              </a:spcBef>
            </a:pPr>
            <a:endParaRPr lang="en-US" smtClean="0"/>
          </a:p>
        </p:txBody>
      </p:sp>
    </p:spTree>
    <p:extLst>
      <p:ext uri="{BB962C8B-B14F-4D97-AF65-F5344CB8AC3E}">
        <p14:creationId xmlns:p14="http://schemas.microsoft.com/office/powerpoint/2010/main" val="26171259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bwMode="auto">
          <a:noFill/>
          <a:ln>
            <a:solidFill>
              <a:srgbClr val="000000"/>
            </a:solidFill>
            <a:miter lim="800000"/>
            <a:headEnd/>
            <a:tailEnd/>
          </a:ln>
        </p:spPr>
      </p:sp>
      <p:sp>
        <p:nvSpPr>
          <p:cNvPr id="48130" name="Notes Placeholder 2"/>
          <p:cNvSpPr>
            <a:spLocks noGrp="1"/>
          </p:cNvSpPr>
          <p:nvPr>
            <p:ph type="body" idx="1"/>
          </p:nvPr>
        </p:nvSpPr>
        <p:spPr>
          <a:noFill/>
          <a:ln/>
        </p:spPr>
        <p:txBody>
          <a:bodyPr/>
          <a:lstStyle/>
          <a:p>
            <a:pPr eaLnBrk="1" hangingPunct="1">
              <a:spcBef>
                <a:spcPct val="0"/>
              </a:spcBef>
            </a:pPr>
            <a:r>
              <a:rPr lang="en-US" smtClean="0"/>
              <a:t>Give RRF format as handout</a:t>
            </a:r>
            <a:endParaRPr lang="en-GB" smtClean="0"/>
          </a:p>
        </p:txBody>
      </p:sp>
      <p:sp>
        <p:nvSpPr>
          <p:cNvPr id="48131" name="Slide Number Placeholder 3"/>
          <p:cNvSpPr>
            <a:spLocks noGrp="1"/>
          </p:cNvSpPr>
          <p:nvPr>
            <p:ph type="sldNum" sz="quarter" idx="5"/>
          </p:nvPr>
        </p:nvSpPr>
        <p:spPr>
          <a:noFill/>
        </p:spPr>
        <p:txBody>
          <a:bodyPr/>
          <a:lstStyle/>
          <a:p>
            <a:fld id="{4F39C218-B07F-46B6-84AF-55E27D611DB0}" type="slidenum">
              <a:rPr lang="en-GB" smtClean="0"/>
              <a:pPr/>
              <a:t>28</a:t>
            </a:fld>
            <a:endParaRPr lang="en-GB" smtClean="0"/>
          </a:p>
        </p:txBody>
      </p:sp>
    </p:spTree>
    <p:extLst>
      <p:ext uri="{BB962C8B-B14F-4D97-AF65-F5344CB8AC3E}">
        <p14:creationId xmlns:p14="http://schemas.microsoft.com/office/powerpoint/2010/main" val="10727726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bwMode="auto">
          <a:noFill/>
          <a:ln>
            <a:solidFill>
              <a:srgbClr val="000000"/>
            </a:solidFill>
            <a:miter lim="800000"/>
            <a:headEnd/>
            <a:tailEnd/>
          </a:ln>
        </p:spPr>
      </p:sp>
      <p:sp>
        <p:nvSpPr>
          <p:cNvPr id="48130" name="Notes Placeholder 2"/>
          <p:cNvSpPr>
            <a:spLocks noGrp="1"/>
          </p:cNvSpPr>
          <p:nvPr>
            <p:ph type="body" idx="1"/>
          </p:nvPr>
        </p:nvSpPr>
        <p:spPr>
          <a:noFill/>
          <a:ln/>
        </p:spPr>
        <p:txBody>
          <a:bodyPr/>
          <a:lstStyle/>
          <a:p>
            <a:pPr eaLnBrk="1" hangingPunct="1">
              <a:spcBef>
                <a:spcPct val="0"/>
              </a:spcBef>
            </a:pPr>
            <a:r>
              <a:rPr lang="en-US" smtClean="0"/>
              <a:t>Give RRF format as handout</a:t>
            </a:r>
            <a:endParaRPr lang="en-GB" smtClean="0"/>
          </a:p>
        </p:txBody>
      </p:sp>
      <p:sp>
        <p:nvSpPr>
          <p:cNvPr id="48131" name="Slide Number Placeholder 3"/>
          <p:cNvSpPr>
            <a:spLocks noGrp="1"/>
          </p:cNvSpPr>
          <p:nvPr>
            <p:ph type="sldNum" sz="quarter" idx="5"/>
          </p:nvPr>
        </p:nvSpPr>
        <p:spPr>
          <a:noFill/>
        </p:spPr>
        <p:txBody>
          <a:bodyPr/>
          <a:lstStyle/>
          <a:p>
            <a:fld id="{4F39C218-B07F-46B6-84AF-55E27D611DB0}" type="slidenum">
              <a:rPr lang="en-GB" smtClean="0"/>
              <a:pPr/>
              <a:t>29</a:t>
            </a:fld>
            <a:endParaRPr lang="en-GB" smtClean="0"/>
          </a:p>
        </p:txBody>
      </p:sp>
    </p:spTree>
    <p:extLst>
      <p:ext uri="{BB962C8B-B14F-4D97-AF65-F5344CB8AC3E}">
        <p14:creationId xmlns:p14="http://schemas.microsoft.com/office/powerpoint/2010/main" val="10727726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bwMode="auto">
          <a:noFill/>
          <a:ln>
            <a:solidFill>
              <a:srgbClr val="000000"/>
            </a:solidFill>
            <a:miter lim="800000"/>
            <a:headEnd/>
            <a:tailEnd/>
          </a:ln>
        </p:spPr>
      </p:sp>
      <p:sp>
        <p:nvSpPr>
          <p:cNvPr id="48130" name="Notes Placeholder 2"/>
          <p:cNvSpPr>
            <a:spLocks noGrp="1"/>
          </p:cNvSpPr>
          <p:nvPr>
            <p:ph type="body" idx="1"/>
          </p:nvPr>
        </p:nvSpPr>
        <p:spPr>
          <a:noFill/>
          <a:ln/>
        </p:spPr>
        <p:txBody>
          <a:bodyPr/>
          <a:lstStyle/>
          <a:p>
            <a:pPr eaLnBrk="1" hangingPunct="1">
              <a:spcBef>
                <a:spcPct val="0"/>
              </a:spcBef>
            </a:pPr>
            <a:r>
              <a:rPr lang="en-US" smtClean="0"/>
              <a:t>Give RRF format as handout</a:t>
            </a:r>
            <a:endParaRPr lang="en-GB" smtClean="0"/>
          </a:p>
        </p:txBody>
      </p:sp>
      <p:sp>
        <p:nvSpPr>
          <p:cNvPr id="48131" name="Slide Number Placeholder 3"/>
          <p:cNvSpPr>
            <a:spLocks noGrp="1"/>
          </p:cNvSpPr>
          <p:nvPr>
            <p:ph type="sldNum" sz="quarter" idx="5"/>
          </p:nvPr>
        </p:nvSpPr>
        <p:spPr>
          <a:noFill/>
        </p:spPr>
        <p:txBody>
          <a:bodyPr/>
          <a:lstStyle/>
          <a:p>
            <a:fld id="{4F39C218-B07F-46B6-84AF-55E27D611DB0}" type="slidenum">
              <a:rPr lang="en-GB" smtClean="0"/>
              <a:pPr/>
              <a:t>30</a:t>
            </a:fld>
            <a:endParaRPr lang="en-GB" smtClean="0"/>
          </a:p>
        </p:txBody>
      </p:sp>
    </p:spTree>
    <p:extLst>
      <p:ext uri="{BB962C8B-B14F-4D97-AF65-F5344CB8AC3E}">
        <p14:creationId xmlns:p14="http://schemas.microsoft.com/office/powerpoint/2010/main" val="10727726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TextEdit="1"/>
          </p:cNvSpPr>
          <p:nvPr>
            <p:ph type="sldImg"/>
          </p:nvPr>
        </p:nvSpPr>
        <p:spPr bwMode="auto">
          <a:noFill/>
          <a:ln>
            <a:solidFill>
              <a:srgbClr val="000000"/>
            </a:solidFill>
            <a:miter lim="800000"/>
            <a:headEnd/>
            <a:tailEnd/>
          </a:ln>
        </p:spPr>
      </p:sp>
      <p:sp>
        <p:nvSpPr>
          <p:cNvPr id="19458" name="Rectangle 3"/>
          <p:cNvSpPr>
            <a:spLocks noGrp="1"/>
          </p:cNvSpPr>
          <p:nvPr>
            <p:ph type="body" idx="1"/>
          </p:nvPr>
        </p:nvSpPr>
        <p:spPr>
          <a:noFill/>
          <a:ln/>
        </p:spPr>
        <p:txBody>
          <a:bodyPr/>
          <a:lstStyle/>
          <a:p>
            <a:r>
              <a:rPr lang="en-US" smtClean="0"/>
              <a:t>Impact, goal, outcome, output</a:t>
            </a:r>
          </a:p>
          <a:p>
            <a:r>
              <a:rPr lang="en-US" smtClean="0"/>
              <a:t>Indicators, baselines, targets and </a:t>
            </a:r>
          </a:p>
        </p:txBody>
      </p:sp>
    </p:spTree>
    <p:extLst>
      <p:ext uri="{BB962C8B-B14F-4D97-AF65-F5344CB8AC3E}">
        <p14:creationId xmlns:p14="http://schemas.microsoft.com/office/powerpoint/2010/main" val="42508510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TextEdit="1"/>
          </p:cNvSpPr>
          <p:nvPr>
            <p:ph type="sldImg"/>
          </p:nvPr>
        </p:nvSpPr>
        <p:spPr bwMode="auto">
          <a:noFill/>
          <a:ln>
            <a:solidFill>
              <a:srgbClr val="000000"/>
            </a:solidFill>
            <a:miter lim="800000"/>
            <a:headEnd/>
            <a:tailEnd/>
          </a:ln>
        </p:spPr>
      </p:sp>
      <p:sp>
        <p:nvSpPr>
          <p:cNvPr id="19458" name="Rectangle 3"/>
          <p:cNvSpPr>
            <a:spLocks noGrp="1"/>
          </p:cNvSpPr>
          <p:nvPr>
            <p:ph type="body" idx="1"/>
          </p:nvPr>
        </p:nvSpPr>
        <p:spPr>
          <a:noFill/>
          <a:ln/>
        </p:spPr>
        <p:txBody>
          <a:bodyPr/>
          <a:lstStyle/>
          <a:p>
            <a:r>
              <a:rPr lang="en-US" smtClean="0"/>
              <a:t>Impact, goal, outcome, output</a:t>
            </a:r>
          </a:p>
          <a:p>
            <a:r>
              <a:rPr lang="en-US" smtClean="0"/>
              <a:t>Indicators, baselines, targets and </a:t>
            </a:r>
          </a:p>
        </p:txBody>
      </p:sp>
    </p:spTree>
    <p:extLst>
      <p:ext uri="{BB962C8B-B14F-4D97-AF65-F5344CB8AC3E}">
        <p14:creationId xmlns:p14="http://schemas.microsoft.com/office/powerpoint/2010/main" val="42508510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TextEdit="1"/>
          </p:cNvSpPr>
          <p:nvPr>
            <p:ph type="sldImg"/>
          </p:nvPr>
        </p:nvSpPr>
        <p:spPr bwMode="auto">
          <a:noFill/>
          <a:ln>
            <a:solidFill>
              <a:srgbClr val="000000"/>
            </a:solidFill>
            <a:miter lim="800000"/>
            <a:headEnd/>
            <a:tailEnd/>
          </a:ln>
        </p:spPr>
      </p:sp>
      <p:sp>
        <p:nvSpPr>
          <p:cNvPr id="19458" name="Rectangle 3"/>
          <p:cNvSpPr>
            <a:spLocks noGrp="1"/>
          </p:cNvSpPr>
          <p:nvPr>
            <p:ph type="body" idx="1"/>
          </p:nvPr>
        </p:nvSpPr>
        <p:spPr>
          <a:noFill/>
          <a:ln/>
        </p:spPr>
        <p:txBody>
          <a:bodyPr/>
          <a:lstStyle/>
          <a:p>
            <a:r>
              <a:rPr lang="en-US" smtClean="0"/>
              <a:t>Impact, goal, outcome, output</a:t>
            </a:r>
          </a:p>
          <a:p>
            <a:r>
              <a:rPr lang="en-US" smtClean="0"/>
              <a:t>Indicators, baselines, targets and </a:t>
            </a:r>
          </a:p>
        </p:txBody>
      </p:sp>
    </p:spTree>
    <p:extLst>
      <p:ext uri="{BB962C8B-B14F-4D97-AF65-F5344CB8AC3E}">
        <p14:creationId xmlns:p14="http://schemas.microsoft.com/office/powerpoint/2010/main" val="42508510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TextEdit="1"/>
          </p:cNvSpPr>
          <p:nvPr>
            <p:ph type="sldImg"/>
          </p:nvPr>
        </p:nvSpPr>
        <p:spPr bwMode="auto">
          <a:noFill/>
          <a:ln>
            <a:solidFill>
              <a:srgbClr val="000000"/>
            </a:solidFill>
            <a:miter lim="800000"/>
            <a:headEnd/>
            <a:tailEnd/>
          </a:ln>
        </p:spPr>
      </p:sp>
      <p:sp>
        <p:nvSpPr>
          <p:cNvPr id="19458" name="Rectangle 3"/>
          <p:cNvSpPr>
            <a:spLocks noGrp="1"/>
          </p:cNvSpPr>
          <p:nvPr>
            <p:ph type="body" idx="1"/>
          </p:nvPr>
        </p:nvSpPr>
        <p:spPr>
          <a:noFill/>
          <a:ln/>
        </p:spPr>
        <p:txBody>
          <a:bodyPr/>
          <a:lstStyle/>
          <a:p>
            <a:r>
              <a:rPr lang="en-US" smtClean="0"/>
              <a:t>Impact, goal, outcome, output</a:t>
            </a:r>
          </a:p>
          <a:p>
            <a:r>
              <a:rPr lang="en-US" smtClean="0"/>
              <a:t>Indicators, baselines, targets and </a:t>
            </a:r>
          </a:p>
        </p:txBody>
      </p:sp>
    </p:spTree>
    <p:extLst>
      <p:ext uri="{BB962C8B-B14F-4D97-AF65-F5344CB8AC3E}">
        <p14:creationId xmlns:p14="http://schemas.microsoft.com/office/powerpoint/2010/main" val="42508510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TextEdit="1"/>
          </p:cNvSpPr>
          <p:nvPr>
            <p:ph type="sldImg"/>
          </p:nvPr>
        </p:nvSpPr>
        <p:spPr bwMode="auto">
          <a:noFill/>
          <a:ln>
            <a:solidFill>
              <a:srgbClr val="000000"/>
            </a:solidFill>
            <a:miter lim="800000"/>
            <a:headEnd/>
            <a:tailEnd/>
          </a:ln>
        </p:spPr>
      </p:sp>
      <p:sp>
        <p:nvSpPr>
          <p:cNvPr id="19458" name="Rectangle 3"/>
          <p:cNvSpPr>
            <a:spLocks noGrp="1"/>
          </p:cNvSpPr>
          <p:nvPr>
            <p:ph type="body" idx="1"/>
          </p:nvPr>
        </p:nvSpPr>
        <p:spPr>
          <a:noFill/>
          <a:ln/>
        </p:spPr>
        <p:txBody>
          <a:bodyPr/>
          <a:lstStyle/>
          <a:p>
            <a:r>
              <a:rPr lang="en-US" smtClean="0"/>
              <a:t>Impact, goal, outcome, output</a:t>
            </a:r>
          </a:p>
          <a:p>
            <a:r>
              <a:rPr lang="en-US" smtClean="0"/>
              <a:t>Indicators, baselines, targets and </a:t>
            </a:r>
          </a:p>
        </p:txBody>
      </p:sp>
    </p:spTree>
    <p:extLst>
      <p:ext uri="{BB962C8B-B14F-4D97-AF65-F5344CB8AC3E}">
        <p14:creationId xmlns:p14="http://schemas.microsoft.com/office/powerpoint/2010/main" val="42508510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TextEdit="1"/>
          </p:cNvSpPr>
          <p:nvPr>
            <p:ph type="sldImg"/>
          </p:nvPr>
        </p:nvSpPr>
        <p:spPr bwMode="auto">
          <a:noFill/>
          <a:ln>
            <a:solidFill>
              <a:srgbClr val="000000"/>
            </a:solidFill>
            <a:miter lim="800000"/>
            <a:headEnd/>
            <a:tailEnd/>
          </a:ln>
        </p:spPr>
      </p:sp>
      <p:sp>
        <p:nvSpPr>
          <p:cNvPr id="19458" name="Rectangle 3"/>
          <p:cNvSpPr>
            <a:spLocks noGrp="1"/>
          </p:cNvSpPr>
          <p:nvPr>
            <p:ph type="body" idx="1"/>
          </p:nvPr>
        </p:nvSpPr>
        <p:spPr>
          <a:noFill/>
          <a:ln/>
        </p:spPr>
        <p:txBody>
          <a:bodyPr/>
          <a:lstStyle/>
          <a:p>
            <a:r>
              <a:rPr lang="en-US" smtClean="0"/>
              <a:t>Impact, goal, outcome, output</a:t>
            </a:r>
          </a:p>
          <a:p>
            <a:r>
              <a:rPr lang="en-US" smtClean="0"/>
              <a:t>Indicators, baselines, targets and </a:t>
            </a:r>
          </a:p>
        </p:txBody>
      </p:sp>
    </p:spTree>
    <p:extLst>
      <p:ext uri="{BB962C8B-B14F-4D97-AF65-F5344CB8AC3E}">
        <p14:creationId xmlns:p14="http://schemas.microsoft.com/office/powerpoint/2010/main" val="42508510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TextEdit="1"/>
          </p:cNvSpPr>
          <p:nvPr>
            <p:ph type="sldImg"/>
          </p:nvPr>
        </p:nvSpPr>
        <p:spPr bwMode="auto">
          <a:noFill/>
          <a:ln>
            <a:solidFill>
              <a:srgbClr val="000000"/>
            </a:solidFill>
            <a:miter lim="800000"/>
            <a:headEnd/>
            <a:tailEnd/>
          </a:ln>
        </p:spPr>
      </p:sp>
      <p:sp>
        <p:nvSpPr>
          <p:cNvPr id="19458" name="Rectangle 3"/>
          <p:cNvSpPr>
            <a:spLocks noGrp="1"/>
          </p:cNvSpPr>
          <p:nvPr>
            <p:ph type="body" idx="1"/>
          </p:nvPr>
        </p:nvSpPr>
        <p:spPr>
          <a:noFill/>
          <a:ln/>
        </p:spPr>
        <p:txBody>
          <a:bodyPr/>
          <a:lstStyle/>
          <a:p>
            <a:r>
              <a:rPr lang="en-US" smtClean="0"/>
              <a:t>Impact, goal, outcome, output</a:t>
            </a:r>
          </a:p>
          <a:p>
            <a:r>
              <a:rPr lang="en-US" smtClean="0"/>
              <a:t>Indicators, baselines, targets and </a:t>
            </a:r>
          </a:p>
        </p:txBody>
      </p:sp>
    </p:spTree>
    <p:extLst>
      <p:ext uri="{BB962C8B-B14F-4D97-AF65-F5344CB8AC3E}">
        <p14:creationId xmlns:p14="http://schemas.microsoft.com/office/powerpoint/2010/main" val="42508510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TextEdit="1"/>
          </p:cNvSpPr>
          <p:nvPr>
            <p:ph type="sldImg"/>
          </p:nvPr>
        </p:nvSpPr>
        <p:spPr bwMode="auto">
          <a:noFill/>
          <a:ln>
            <a:solidFill>
              <a:srgbClr val="000000"/>
            </a:solidFill>
            <a:miter lim="800000"/>
            <a:headEnd/>
            <a:tailEnd/>
          </a:ln>
        </p:spPr>
      </p:sp>
      <p:sp>
        <p:nvSpPr>
          <p:cNvPr id="19458" name="Rectangle 3"/>
          <p:cNvSpPr>
            <a:spLocks noGrp="1"/>
          </p:cNvSpPr>
          <p:nvPr>
            <p:ph type="body" idx="1"/>
          </p:nvPr>
        </p:nvSpPr>
        <p:spPr>
          <a:noFill/>
          <a:ln/>
        </p:spPr>
        <p:txBody>
          <a:bodyPr/>
          <a:lstStyle/>
          <a:p>
            <a:r>
              <a:rPr lang="en-US" smtClean="0"/>
              <a:t>Impact, goal, outcome, output</a:t>
            </a:r>
          </a:p>
          <a:p>
            <a:r>
              <a:rPr lang="en-US" smtClean="0"/>
              <a:t>Indicators, baselines, targets and </a:t>
            </a:r>
          </a:p>
        </p:txBody>
      </p:sp>
    </p:spTree>
    <p:extLst>
      <p:ext uri="{BB962C8B-B14F-4D97-AF65-F5344CB8AC3E}">
        <p14:creationId xmlns:p14="http://schemas.microsoft.com/office/powerpoint/2010/main" val="42508510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TextEdit="1"/>
          </p:cNvSpPr>
          <p:nvPr>
            <p:ph type="sldImg"/>
          </p:nvPr>
        </p:nvSpPr>
        <p:spPr bwMode="auto">
          <a:noFill/>
          <a:ln>
            <a:solidFill>
              <a:srgbClr val="000000"/>
            </a:solidFill>
            <a:miter lim="800000"/>
            <a:headEnd/>
            <a:tailEnd/>
          </a:ln>
        </p:spPr>
      </p:sp>
      <p:sp>
        <p:nvSpPr>
          <p:cNvPr id="19458" name="Rectangle 3"/>
          <p:cNvSpPr>
            <a:spLocks noGrp="1"/>
          </p:cNvSpPr>
          <p:nvPr>
            <p:ph type="body" idx="1"/>
          </p:nvPr>
        </p:nvSpPr>
        <p:spPr>
          <a:noFill/>
          <a:ln/>
        </p:spPr>
        <p:txBody>
          <a:bodyPr/>
          <a:lstStyle/>
          <a:p>
            <a:r>
              <a:rPr lang="en-US" smtClean="0"/>
              <a:t>Impact, goal, outcome, output</a:t>
            </a:r>
          </a:p>
          <a:p>
            <a:r>
              <a:rPr lang="en-US" smtClean="0"/>
              <a:t>Indicators, baselines, targets and </a:t>
            </a:r>
          </a:p>
        </p:txBody>
      </p:sp>
    </p:spTree>
    <p:extLst>
      <p:ext uri="{BB962C8B-B14F-4D97-AF65-F5344CB8AC3E}">
        <p14:creationId xmlns:p14="http://schemas.microsoft.com/office/powerpoint/2010/main" val="42508510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TextEdit="1"/>
          </p:cNvSpPr>
          <p:nvPr>
            <p:ph type="sldImg"/>
          </p:nvPr>
        </p:nvSpPr>
        <p:spPr bwMode="auto">
          <a:noFill/>
          <a:ln>
            <a:solidFill>
              <a:srgbClr val="000000"/>
            </a:solidFill>
            <a:miter lim="800000"/>
            <a:headEnd/>
            <a:tailEnd/>
          </a:ln>
        </p:spPr>
      </p:sp>
      <p:sp>
        <p:nvSpPr>
          <p:cNvPr id="19458" name="Rectangle 3"/>
          <p:cNvSpPr>
            <a:spLocks noGrp="1"/>
          </p:cNvSpPr>
          <p:nvPr>
            <p:ph type="body" idx="1"/>
          </p:nvPr>
        </p:nvSpPr>
        <p:spPr>
          <a:noFill/>
          <a:ln/>
        </p:spPr>
        <p:txBody>
          <a:bodyPr/>
          <a:lstStyle/>
          <a:p>
            <a:r>
              <a:rPr lang="en-US" smtClean="0"/>
              <a:t>Impact, goal, outcome, output</a:t>
            </a:r>
          </a:p>
          <a:p>
            <a:r>
              <a:rPr lang="en-US" smtClean="0"/>
              <a:t>Indicators, baselines, targets and </a:t>
            </a:r>
          </a:p>
        </p:txBody>
      </p:sp>
    </p:spTree>
    <p:extLst>
      <p:ext uri="{BB962C8B-B14F-4D97-AF65-F5344CB8AC3E}">
        <p14:creationId xmlns:p14="http://schemas.microsoft.com/office/powerpoint/2010/main" val="42508510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TextEdit="1"/>
          </p:cNvSpPr>
          <p:nvPr>
            <p:ph type="sldImg"/>
          </p:nvPr>
        </p:nvSpPr>
        <p:spPr bwMode="auto">
          <a:noFill/>
          <a:ln>
            <a:solidFill>
              <a:srgbClr val="000000"/>
            </a:solidFill>
            <a:miter lim="800000"/>
            <a:headEnd/>
            <a:tailEnd/>
          </a:ln>
        </p:spPr>
      </p:sp>
      <p:sp>
        <p:nvSpPr>
          <p:cNvPr id="19458" name="Rectangle 3"/>
          <p:cNvSpPr>
            <a:spLocks noGrp="1"/>
          </p:cNvSpPr>
          <p:nvPr>
            <p:ph type="body" idx="1"/>
          </p:nvPr>
        </p:nvSpPr>
        <p:spPr>
          <a:noFill/>
          <a:ln/>
        </p:spPr>
        <p:txBody>
          <a:bodyPr/>
          <a:lstStyle/>
          <a:p>
            <a:r>
              <a:rPr lang="en-US" smtClean="0"/>
              <a:t>Impact, goal, outcome, output</a:t>
            </a:r>
          </a:p>
          <a:p>
            <a:r>
              <a:rPr lang="en-US" smtClean="0"/>
              <a:t>Indicators, baselines, targets and </a:t>
            </a:r>
          </a:p>
        </p:txBody>
      </p:sp>
    </p:spTree>
    <p:extLst>
      <p:ext uri="{BB962C8B-B14F-4D97-AF65-F5344CB8AC3E}">
        <p14:creationId xmlns:p14="http://schemas.microsoft.com/office/powerpoint/2010/main" val="42508510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TextEdit="1"/>
          </p:cNvSpPr>
          <p:nvPr>
            <p:ph type="sldImg"/>
          </p:nvPr>
        </p:nvSpPr>
        <p:spPr bwMode="auto">
          <a:noFill/>
          <a:ln>
            <a:solidFill>
              <a:srgbClr val="000000"/>
            </a:solidFill>
            <a:miter lim="800000"/>
            <a:headEnd/>
            <a:tailEnd/>
          </a:ln>
        </p:spPr>
      </p:sp>
      <p:sp>
        <p:nvSpPr>
          <p:cNvPr id="19458" name="Rectangle 3"/>
          <p:cNvSpPr>
            <a:spLocks noGrp="1"/>
          </p:cNvSpPr>
          <p:nvPr>
            <p:ph type="body" idx="1"/>
          </p:nvPr>
        </p:nvSpPr>
        <p:spPr>
          <a:noFill/>
          <a:ln/>
        </p:spPr>
        <p:txBody>
          <a:bodyPr/>
          <a:lstStyle/>
          <a:p>
            <a:r>
              <a:rPr lang="en-US" smtClean="0"/>
              <a:t>Impact, goal, outcome, output</a:t>
            </a:r>
          </a:p>
          <a:p>
            <a:r>
              <a:rPr lang="en-US" smtClean="0"/>
              <a:t>Indicators, baselines, targets and </a:t>
            </a:r>
          </a:p>
        </p:txBody>
      </p:sp>
    </p:spTree>
    <p:extLst>
      <p:ext uri="{BB962C8B-B14F-4D97-AF65-F5344CB8AC3E}">
        <p14:creationId xmlns:p14="http://schemas.microsoft.com/office/powerpoint/2010/main" val="42508510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TextEdit="1"/>
          </p:cNvSpPr>
          <p:nvPr>
            <p:ph type="sldImg"/>
          </p:nvPr>
        </p:nvSpPr>
        <p:spPr bwMode="auto">
          <a:noFill/>
          <a:ln>
            <a:solidFill>
              <a:srgbClr val="000000"/>
            </a:solidFill>
            <a:miter lim="800000"/>
            <a:headEnd/>
            <a:tailEnd/>
          </a:ln>
        </p:spPr>
      </p:sp>
      <p:sp>
        <p:nvSpPr>
          <p:cNvPr id="19458" name="Rectangle 3"/>
          <p:cNvSpPr>
            <a:spLocks noGrp="1"/>
          </p:cNvSpPr>
          <p:nvPr>
            <p:ph type="body" idx="1"/>
          </p:nvPr>
        </p:nvSpPr>
        <p:spPr>
          <a:noFill/>
          <a:ln/>
        </p:spPr>
        <p:txBody>
          <a:bodyPr/>
          <a:lstStyle/>
          <a:p>
            <a:r>
              <a:rPr lang="en-US" smtClean="0"/>
              <a:t>Impact, goal, outcome, output</a:t>
            </a:r>
          </a:p>
          <a:p>
            <a:r>
              <a:rPr lang="en-US" smtClean="0"/>
              <a:t>Indicators, baselines, targets and </a:t>
            </a:r>
          </a:p>
        </p:txBody>
      </p:sp>
    </p:spTree>
    <p:extLst>
      <p:ext uri="{BB962C8B-B14F-4D97-AF65-F5344CB8AC3E}">
        <p14:creationId xmlns:p14="http://schemas.microsoft.com/office/powerpoint/2010/main" val="42508510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TextEdit="1"/>
          </p:cNvSpPr>
          <p:nvPr>
            <p:ph type="sldImg"/>
          </p:nvPr>
        </p:nvSpPr>
        <p:spPr bwMode="auto">
          <a:noFill/>
          <a:ln>
            <a:solidFill>
              <a:srgbClr val="000000"/>
            </a:solidFill>
            <a:miter lim="800000"/>
            <a:headEnd/>
            <a:tailEnd/>
          </a:ln>
        </p:spPr>
      </p:sp>
      <p:sp>
        <p:nvSpPr>
          <p:cNvPr id="51202" name="Rectangle 3"/>
          <p:cNvSpPr>
            <a:spLocks noGrp="1"/>
          </p:cNvSpPr>
          <p:nvPr>
            <p:ph type="body" idx="1"/>
          </p:nvPr>
        </p:nvSpPr>
        <p:spPr>
          <a:noFill/>
          <a:ln/>
        </p:spPr>
        <p:txBody>
          <a:bodyPr/>
          <a:lstStyle/>
          <a:p>
            <a:r>
              <a:rPr lang="en-US" smtClean="0"/>
              <a:t>This is a simplified example and of course there needs to be demand for the product. Cultural factors affect this or local customs. Remember did research in Nam Bak district and fuel wood is collected usually by men in a couple of days per month with the help of trucks and motorized saws</a:t>
            </a:r>
          </a:p>
        </p:txBody>
      </p:sp>
    </p:spTree>
    <p:extLst>
      <p:ext uri="{BB962C8B-B14F-4D97-AF65-F5344CB8AC3E}">
        <p14:creationId xmlns:p14="http://schemas.microsoft.com/office/powerpoint/2010/main" val="7154359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TextEdit="1"/>
          </p:cNvSpPr>
          <p:nvPr>
            <p:ph type="sldImg"/>
          </p:nvPr>
        </p:nvSpPr>
        <p:spPr bwMode="auto">
          <a:noFill/>
          <a:ln>
            <a:solidFill>
              <a:srgbClr val="000000"/>
            </a:solidFill>
            <a:miter lim="800000"/>
            <a:headEnd/>
            <a:tailEnd/>
          </a:ln>
        </p:spPr>
      </p:sp>
      <p:sp>
        <p:nvSpPr>
          <p:cNvPr id="54274" name="Rectangle 3"/>
          <p:cNvSpPr>
            <a:spLocks noGrp="1"/>
          </p:cNvSpPr>
          <p:nvPr>
            <p:ph type="body" idx="1"/>
          </p:nvPr>
        </p:nvSpPr>
        <p:spPr>
          <a:noFill/>
          <a:ln/>
        </p:spPr>
        <p:txBody>
          <a:bodyPr/>
          <a:lstStyle/>
          <a:p>
            <a:r>
              <a:rPr lang="en-US" smtClean="0"/>
              <a:t>Impact does not come under undaf </a:t>
            </a:r>
          </a:p>
        </p:txBody>
      </p:sp>
    </p:spTree>
    <p:extLst>
      <p:ext uri="{BB962C8B-B14F-4D97-AF65-F5344CB8AC3E}">
        <p14:creationId xmlns:p14="http://schemas.microsoft.com/office/powerpoint/2010/main" val="6634519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noTextEdit="1"/>
          </p:cNvSpPr>
          <p:nvPr>
            <p:ph type="sldImg"/>
          </p:nvPr>
        </p:nvSpPr>
        <p:spPr bwMode="auto">
          <a:xfrm>
            <a:off x="1257300" y="720725"/>
            <a:ext cx="4802188" cy="3602038"/>
          </a:xfrm>
          <a:noFill/>
          <a:ln>
            <a:solidFill>
              <a:srgbClr val="000000"/>
            </a:solidFill>
            <a:miter lim="800000"/>
            <a:headEnd/>
            <a:tailEnd/>
          </a:ln>
        </p:spPr>
      </p:sp>
      <p:sp>
        <p:nvSpPr>
          <p:cNvPr id="56322" name="Notes Placeholder 2"/>
          <p:cNvSpPr>
            <a:spLocks noGrp="1"/>
          </p:cNvSpPr>
          <p:nvPr>
            <p:ph type="body" idx="1"/>
          </p:nvPr>
        </p:nvSpPr>
        <p:spPr>
          <a:noFill/>
          <a:ln/>
        </p:spPr>
        <p:txBody>
          <a:bodyPr lIns="96462" tIns="48231" rIns="96462" bIns="48231"/>
          <a:lstStyle/>
          <a:p>
            <a:pPr eaLnBrk="1" hangingPunct="1"/>
            <a:endParaRPr lang="en-US" smtClean="0"/>
          </a:p>
        </p:txBody>
      </p:sp>
      <p:sp>
        <p:nvSpPr>
          <p:cNvPr id="56323" name="Slide Number Placeholder 3"/>
          <p:cNvSpPr txBox="1">
            <a:spLocks noGrp="1"/>
          </p:cNvSpPr>
          <p:nvPr/>
        </p:nvSpPr>
        <p:spPr bwMode="auto">
          <a:xfrm>
            <a:off x="4143375" y="9120188"/>
            <a:ext cx="3170238" cy="479425"/>
          </a:xfrm>
          <a:prstGeom prst="rect">
            <a:avLst/>
          </a:prstGeom>
          <a:noFill/>
          <a:ln w="9525">
            <a:noFill/>
            <a:miter lim="800000"/>
            <a:headEnd/>
            <a:tailEnd/>
          </a:ln>
        </p:spPr>
        <p:txBody>
          <a:bodyPr lIns="96462" tIns="48231" rIns="96462" bIns="48231" anchor="b"/>
          <a:lstStyle/>
          <a:p>
            <a:pPr algn="r" defTabSz="946150"/>
            <a:fld id="{EE73BB10-8362-4997-988E-4111E248DA71}" type="slidenum">
              <a:rPr lang="en-US" sz="1300">
                <a:latin typeface="Times New Roman" pitchFamily="18" charset="0"/>
              </a:rPr>
              <a:pPr algn="r" defTabSz="946150"/>
              <a:t>49</a:t>
            </a:fld>
            <a:endParaRPr lang="en-US" sz="1300">
              <a:latin typeface="Times New Roman" pitchFamily="18" charset="0"/>
            </a:endParaRPr>
          </a:p>
        </p:txBody>
      </p:sp>
    </p:spTree>
    <p:extLst>
      <p:ext uri="{BB962C8B-B14F-4D97-AF65-F5344CB8AC3E}">
        <p14:creationId xmlns:p14="http://schemas.microsoft.com/office/powerpoint/2010/main" val="26906640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Rot="1" noChangeAspect="1" noTextEdit="1"/>
          </p:cNvSpPr>
          <p:nvPr>
            <p:ph type="sldImg"/>
          </p:nvPr>
        </p:nvSpPr>
        <p:spPr bwMode="auto">
          <a:noFill/>
          <a:ln>
            <a:solidFill>
              <a:srgbClr val="000000"/>
            </a:solidFill>
            <a:miter lim="800000"/>
            <a:headEnd/>
            <a:tailEnd/>
          </a:ln>
        </p:spPr>
      </p:sp>
      <p:sp>
        <p:nvSpPr>
          <p:cNvPr id="61442" name="Rectangle 3"/>
          <p:cNvSpPr>
            <a:spLocks noGrp="1"/>
          </p:cNvSpPr>
          <p:nvPr>
            <p:ph type="body" idx="1"/>
          </p:nvPr>
        </p:nvSpPr>
        <p:spPr>
          <a:noFill/>
          <a:ln/>
        </p:spPr>
        <p:txBody>
          <a:bodyPr/>
          <a:lstStyle/>
          <a:p>
            <a:r>
              <a:rPr lang="en-US" smtClean="0"/>
              <a:t>Resources, inputs </a:t>
            </a:r>
          </a:p>
        </p:txBody>
      </p:sp>
    </p:spTree>
    <p:extLst>
      <p:ext uri="{BB962C8B-B14F-4D97-AF65-F5344CB8AC3E}">
        <p14:creationId xmlns:p14="http://schemas.microsoft.com/office/powerpoint/2010/main" val="2333143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Rot="1" noChangeAspect="1" noTextEdit="1"/>
          </p:cNvSpPr>
          <p:nvPr>
            <p:ph type="sldImg"/>
          </p:nvPr>
        </p:nvSpPr>
        <p:spPr bwMode="auto">
          <a:noFill/>
          <a:ln>
            <a:solidFill>
              <a:srgbClr val="000000"/>
            </a:solidFill>
            <a:miter lim="800000"/>
            <a:headEnd/>
            <a:tailEnd/>
          </a:ln>
        </p:spPr>
      </p:sp>
      <p:sp>
        <p:nvSpPr>
          <p:cNvPr id="61442" name="Rectangle 3"/>
          <p:cNvSpPr>
            <a:spLocks noGrp="1"/>
          </p:cNvSpPr>
          <p:nvPr>
            <p:ph type="body" idx="1"/>
          </p:nvPr>
        </p:nvSpPr>
        <p:spPr>
          <a:noFill/>
          <a:ln/>
        </p:spPr>
        <p:txBody>
          <a:bodyPr/>
          <a:lstStyle/>
          <a:p>
            <a:r>
              <a:rPr lang="en-US" smtClean="0"/>
              <a:t>Resources, inputs </a:t>
            </a:r>
          </a:p>
        </p:txBody>
      </p:sp>
    </p:spTree>
    <p:extLst>
      <p:ext uri="{BB962C8B-B14F-4D97-AF65-F5344CB8AC3E}">
        <p14:creationId xmlns:p14="http://schemas.microsoft.com/office/powerpoint/2010/main" val="2333143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Rot="1" noChangeAspect="1" noTextEdit="1"/>
          </p:cNvSpPr>
          <p:nvPr>
            <p:ph type="sldImg"/>
          </p:nvPr>
        </p:nvSpPr>
        <p:spPr bwMode="auto">
          <a:noFill/>
          <a:ln>
            <a:solidFill>
              <a:srgbClr val="000000"/>
            </a:solidFill>
            <a:miter lim="800000"/>
            <a:headEnd/>
            <a:tailEnd/>
          </a:ln>
        </p:spPr>
      </p:sp>
      <p:sp>
        <p:nvSpPr>
          <p:cNvPr id="67586" name="Rectangle 3"/>
          <p:cNvSpPr>
            <a:spLocks noGrp="1"/>
          </p:cNvSpPr>
          <p:nvPr>
            <p:ph type="body" idx="1"/>
          </p:nvPr>
        </p:nvSpPr>
        <p:spPr>
          <a:noFill/>
          <a:ln/>
        </p:spPr>
        <p:txBody>
          <a:bodyPr/>
          <a:lstStyle/>
          <a:p>
            <a:pPr eaLnBrk="1" hangingPunct="1"/>
            <a:r>
              <a:rPr lang="en-US" smtClean="0"/>
              <a:t>Too many can reflect an overly ambitious and poorly designed project that is trying to do too much. </a:t>
            </a:r>
            <a:endParaRPr lang="en-GB" smtClean="0"/>
          </a:p>
          <a:p>
            <a:endParaRPr lang="en-US" smtClean="0"/>
          </a:p>
        </p:txBody>
      </p:sp>
    </p:spTree>
    <p:extLst>
      <p:ext uri="{BB962C8B-B14F-4D97-AF65-F5344CB8AC3E}">
        <p14:creationId xmlns:p14="http://schemas.microsoft.com/office/powerpoint/2010/main" val="22858238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p:cNvSpPr>
          <p:nvPr>
            <p:ph type="sldImg"/>
          </p:nvPr>
        </p:nvSpPr>
        <p:spPr bwMode="auto">
          <a:noFill/>
          <a:ln>
            <a:solidFill>
              <a:srgbClr val="000000"/>
            </a:solidFill>
            <a:miter lim="800000"/>
            <a:headEnd/>
            <a:tailEnd/>
          </a:ln>
        </p:spPr>
      </p:sp>
      <p:sp>
        <p:nvSpPr>
          <p:cNvPr id="73730" name="Notes Placeholder 2"/>
          <p:cNvSpPr>
            <a:spLocks noGrp="1"/>
          </p:cNvSpPr>
          <p:nvPr>
            <p:ph type="body" idx="1"/>
          </p:nvPr>
        </p:nvSpPr>
        <p:spPr>
          <a:noFill/>
          <a:ln/>
        </p:spPr>
        <p:txBody>
          <a:bodyPr/>
          <a:lstStyle/>
          <a:p>
            <a:pPr eaLnBrk="1" hangingPunct="1">
              <a:spcBef>
                <a:spcPct val="0"/>
              </a:spcBef>
            </a:pPr>
            <a:r>
              <a:rPr lang="en-US" smtClean="0"/>
              <a:t>- Questions: what information and for what purpose nationally , regionally, globally? who’s increased awareness, decision makers? Local communities, the poor (men/women), climate change impacts/disasters </a:t>
            </a:r>
          </a:p>
        </p:txBody>
      </p:sp>
      <p:sp>
        <p:nvSpPr>
          <p:cNvPr id="73731" name="Slide Number Placeholder 3"/>
          <p:cNvSpPr>
            <a:spLocks noGrp="1"/>
          </p:cNvSpPr>
          <p:nvPr>
            <p:ph type="sldNum" sz="quarter" idx="5"/>
          </p:nvPr>
        </p:nvSpPr>
        <p:spPr>
          <a:noFill/>
        </p:spPr>
        <p:txBody>
          <a:bodyPr/>
          <a:lstStyle/>
          <a:p>
            <a:fld id="{2A295B93-8CD0-4A8E-8422-16DE6F155838}" type="slidenum">
              <a:rPr lang="en-US" smtClean="0"/>
              <a:pPr/>
              <a:t>66</a:t>
            </a:fld>
            <a:endParaRPr lang="en-US" smtClean="0"/>
          </a:p>
        </p:txBody>
      </p:sp>
    </p:spTree>
    <p:extLst>
      <p:ext uri="{BB962C8B-B14F-4D97-AF65-F5344CB8AC3E}">
        <p14:creationId xmlns:p14="http://schemas.microsoft.com/office/powerpoint/2010/main" val="13141670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Rot="1" noChangeAspect="1" noTextEdit="1"/>
          </p:cNvSpPr>
          <p:nvPr>
            <p:ph type="sldImg"/>
          </p:nvPr>
        </p:nvSpPr>
        <p:spPr bwMode="auto">
          <a:noFill/>
          <a:ln>
            <a:solidFill>
              <a:srgbClr val="000000"/>
            </a:solidFill>
            <a:miter lim="800000"/>
            <a:headEnd/>
            <a:tailEnd/>
          </a:ln>
        </p:spPr>
      </p:sp>
      <p:sp>
        <p:nvSpPr>
          <p:cNvPr id="75778" name="Rectangle 3"/>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41384735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Rot="1" noChangeAspect="1" noTextEdit="1"/>
          </p:cNvSpPr>
          <p:nvPr>
            <p:ph type="sldImg"/>
          </p:nvPr>
        </p:nvSpPr>
        <p:spPr bwMode="auto">
          <a:noFill/>
          <a:ln>
            <a:solidFill>
              <a:srgbClr val="000000"/>
            </a:solidFill>
            <a:miter lim="800000"/>
            <a:headEnd/>
            <a:tailEnd/>
          </a:ln>
        </p:spPr>
      </p:sp>
      <p:sp>
        <p:nvSpPr>
          <p:cNvPr id="78850" name="Rectangle 3"/>
          <p:cNvSpPr>
            <a:spLocks noGrp="1"/>
          </p:cNvSpPr>
          <p:nvPr>
            <p:ph type="body" idx="1"/>
          </p:nvPr>
        </p:nvSpPr>
        <p:spPr>
          <a:noFill/>
          <a:ln/>
        </p:spPr>
        <p:txBody>
          <a:bodyPr/>
          <a:lstStyle/>
          <a:p>
            <a:r>
              <a:rPr lang="en-US" smtClean="0"/>
              <a:t>Ok, here we are catching stars e.g. can you remove the social barriers purely with sectoral policies, what about the different within and between societal/cultural/indigenous groups and systems </a:t>
            </a:r>
          </a:p>
        </p:txBody>
      </p:sp>
    </p:spTree>
    <p:extLst>
      <p:ext uri="{BB962C8B-B14F-4D97-AF65-F5344CB8AC3E}">
        <p14:creationId xmlns:p14="http://schemas.microsoft.com/office/powerpoint/2010/main" val="28143748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p:cNvSpPr>
          <p:nvPr>
            <p:ph type="sldImg"/>
          </p:nvPr>
        </p:nvSpPr>
        <p:spPr bwMode="auto">
          <a:noFill/>
          <a:ln>
            <a:solidFill>
              <a:srgbClr val="000000"/>
            </a:solidFill>
            <a:miter lim="800000"/>
            <a:headEnd/>
            <a:tailEnd/>
          </a:ln>
        </p:spPr>
      </p:sp>
      <p:sp>
        <p:nvSpPr>
          <p:cNvPr id="81922" name="Notes Placeholder 2"/>
          <p:cNvSpPr>
            <a:spLocks noGrp="1"/>
          </p:cNvSpPr>
          <p:nvPr>
            <p:ph type="body" idx="1"/>
          </p:nvPr>
        </p:nvSpPr>
        <p:spPr>
          <a:noFill/>
          <a:ln/>
        </p:spPr>
        <p:txBody>
          <a:bodyPr/>
          <a:lstStyle/>
          <a:p>
            <a:pPr eaLnBrk="1" hangingPunct="1">
              <a:spcBef>
                <a:spcPct val="0"/>
              </a:spcBef>
            </a:pPr>
            <a:endParaRPr lang="en-US" smtClean="0"/>
          </a:p>
        </p:txBody>
      </p:sp>
      <p:sp>
        <p:nvSpPr>
          <p:cNvPr id="81923" name="Slide Number Placeholder 3"/>
          <p:cNvSpPr>
            <a:spLocks noGrp="1"/>
          </p:cNvSpPr>
          <p:nvPr>
            <p:ph type="sldNum" sz="quarter" idx="5"/>
          </p:nvPr>
        </p:nvSpPr>
        <p:spPr>
          <a:noFill/>
        </p:spPr>
        <p:txBody>
          <a:bodyPr/>
          <a:lstStyle/>
          <a:p>
            <a:fld id="{4D52EEAE-3C18-440B-940F-77D9AF054C1F}" type="slidenum">
              <a:rPr lang="en-US" smtClean="0"/>
              <a:pPr/>
              <a:t>71</a:t>
            </a:fld>
            <a:endParaRPr lang="en-US" smtClean="0"/>
          </a:p>
        </p:txBody>
      </p:sp>
    </p:spTree>
    <p:extLst>
      <p:ext uri="{BB962C8B-B14F-4D97-AF65-F5344CB8AC3E}">
        <p14:creationId xmlns:p14="http://schemas.microsoft.com/office/powerpoint/2010/main" val="31303955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p:cNvSpPr>
          <p:nvPr>
            <p:ph type="sldImg"/>
          </p:nvPr>
        </p:nvSpPr>
        <p:spPr bwMode="auto">
          <a:noFill/>
          <a:ln>
            <a:solidFill>
              <a:srgbClr val="000000"/>
            </a:solidFill>
            <a:miter lim="800000"/>
            <a:headEnd/>
            <a:tailEnd/>
          </a:ln>
        </p:spPr>
      </p:sp>
      <p:sp>
        <p:nvSpPr>
          <p:cNvPr id="83970" name="Notes Placeholder 2"/>
          <p:cNvSpPr>
            <a:spLocks noGrp="1"/>
          </p:cNvSpPr>
          <p:nvPr>
            <p:ph type="body" idx="1"/>
          </p:nvPr>
        </p:nvSpPr>
        <p:spPr>
          <a:noFill/>
          <a:ln/>
        </p:spPr>
        <p:txBody>
          <a:bodyPr/>
          <a:lstStyle/>
          <a:p>
            <a:pPr eaLnBrk="1" hangingPunct="1">
              <a:spcBef>
                <a:spcPct val="0"/>
              </a:spcBef>
            </a:pPr>
            <a:endParaRPr lang="en-GB" smtClean="0"/>
          </a:p>
          <a:p>
            <a:pPr eaLnBrk="1" hangingPunct="1">
              <a:spcBef>
                <a:spcPct val="0"/>
              </a:spcBef>
            </a:pPr>
            <a:endParaRPr lang="en-GB" smtClean="0"/>
          </a:p>
        </p:txBody>
      </p:sp>
      <p:sp>
        <p:nvSpPr>
          <p:cNvPr id="83971" name="Slide Number Placeholder 3"/>
          <p:cNvSpPr>
            <a:spLocks noGrp="1"/>
          </p:cNvSpPr>
          <p:nvPr>
            <p:ph type="sldNum" sz="quarter" idx="5"/>
          </p:nvPr>
        </p:nvSpPr>
        <p:spPr>
          <a:noFill/>
        </p:spPr>
        <p:txBody>
          <a:bodyPr/>
          <a:lstStyle/>
          <a:p>
            <a:fld id="{13F3E83E-F4D9-498B-85BC-4E59C34C21E2}" type="slidenum">
              <a:rPr lang="en-GB" smtClean="0"/>
              <a:pPr/>
              <a:t>72</a:t>
            </a:fld>
            <a:endParaRPr lang="en-GB" smtClean="0"/>
          </a:p>
        </p:txBody>
      </p:sp>
    </p:spTree>
    <p:extLst>
      <p:ext uri="{BB962C8B-B14F-4D97-AF65-F5344CB8AC3E}">
        <p14:creationId xmlns:p14="http://schemas.microsoft.com/office/powerpoint/2010/main" val="34451523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Rot="1" noChangeAspect="1" noTextEdit="1"/>
          </p:cNvSpPr>
          <p:nvPr>
            <p:ph type="sldImg"/>
          </p:nvPr>
        </p:nvSpPr>
        <p:spPr bwMode="auto">
          <a:noFill/>
          <a:ln>
            <a:solidFill>
              <a:srgbClr val="000000"/>
            </a:solidFill>
            <a:miter lim="800000"/>
            <a:headEnd/>
            <a:tailEnd/>
          </a:ln>
        </p:spPr>
      </p:sp>
      <p:sp>
        <p:nvSpPr>
          <p:cNvPr id="100354" name="Rectangle 3"/>
          <p:cNvSpPr>
            <a:spLocks noGrp="1"/>
          </p:cNvSpPr>
          <p:nvPr>
            <p:ph type="body" idx="1"/>
          </p:nvPr>
        </p:nvSpPr>
        <p:spPr>
          <a:noFill/>
          <a:ln/>
        </p:spPr>
        <p:txBody>
          <a:bodyPr/>
          <a:lstStyle/>
          <a:p>
            <a:r>
              <a:rPr lang="en-US" smtClean="0"/>
              <a:t>Smart terminology comes across in the EC, UN and Bilaterals, Cream fro example in World bank definitions </a:t>
            </a:r>
          </a:p>
        </p:txBody>
      </p:sp>
    </p:spTree>
    <p:extLst>
      <p:ext uri="{BB962C8B-B14F-4D97-AF65-F5344CB8AC3E}">
        <p14:creationId xmlns:p14="http://schemas.microsoft.com/office/powerpoint/2010/main" val="3695350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Image Placeholder 1"/>
          <p:cNvSpPr>
            <a:spLocks noGrp="1" noRot="1" noChangeAspect="1"/>
          </p:cNvSpPr>
          <p:nvPr>
            <p:ph type="sldImg"/>
          </p:nvPr>
        </p:nvSpPr>
        <p:spPr bwMode="auto">
          <a:noFill/>
          <a:ln>
            <a:solidFill>
              <a:srgbClr val="000000"/>
            </a:solidFill>
            <a:miter lim="800000"/>
            <a:headEnd/>
            <a:tailEnd/>
          </a:ln>
        </p:spPr>
      </p:sp>
      <p:sp>
        <p:nvSpPr>
          <p:cNvPr id="102402" name="Notes Placeholder 2"/>
          <p:cNvSpPr>
            <a:spLocks noGrp="1"/>
          </p:cNvSpPr>
          <p:nvPr>
            <p:ph type="body" idx="1"/>
          </p:nvPr>
        </p:nvSpPr>
        <p:spPr>
          <a:noFill/>
          <a:ln/>
        </p:spPr>
        <p:txBody>
          <a:bodyPr/>
          <a:lstStyle/>
          <a:p>
            <a:pPr eaLnBrk="1" hangingPunct="1">
              <a:spcBef>
                <a:spcPct val="0"/>
              </a:spcBef>
            </a:pPr>
            <a:r>
              <a:rPr lang="en-GB" smtClean="0"/>
              <a:t>The demand for objective verification may mean that the focus is given to the quantitative or simplistic aspects at the expense of indicators that are harder to verify but may better capture the essence of change taking place. </a:t>
            </a:r>
          </a:p>
          <a:p>
            <a:pPr eaLnBrk="1" hangingPunct="1">
              <a:spcBef>
                <a:spcPct val="0"/>
              </a:spcBef>
            </a:pPr>
            <a:r>
              <a:rPr lang="en-GB" smtClean="0"/>
              <a:t>Measuring change is very costly, so use as few indicators as possible. However, there must be indicators in sufficient number to measure the breadth of the changes happening and to provide cross-checking. </a:t>
            </a:r>
          </a:p>
          <a:p>
            <a:r>
              <a:rPr lang="en-GB" smtClean="0"/>
              <a:t>It is very risky to go to full implementation before testing data sources, collection and analysis plans and means of reporting. It is a way of learning what works and what does not.</a:t>
            </a:r>
          </a:p>
          <a:p>
            <a:pPr eaLnBrk="1" hangingPunct="1">
              <a:spcBef>
                <a:spcPct val="0"/>
              </a:spcBef>
            </a:pPr>
            <a:endParaRPr lang="en-GB" smtClean="0"/>
          </a:p>
        </p:txBody>
      </p:sp>
      <p:sp>
        <p:nvSpPr>
          <p:cNvPr id="102403" name="Slide Number Placeholder 3"/>
          <p:cNvSpPr>
            <a:spLocks noGrp="1"/>
          </p:cNvSpPr>
          <p:nvPr>
            <p:ph type="sldNum" sz="quarter" idx="5"/>
          </p:nvPr>
        </p:nvSpPr>
        <p:spPr>
          <a:noFill/>
        </p:spPr>
        <p:txBody>
          <a:bodyPr/>
          <a:lstStyle/>
          <a:p>
            <a:fld id="{E6CCCADC-976E-4E90-8889-036DA8E7A4DF}" type="slidenum">
              <a:rPr lang="en-GB" smtClean="0"/>
              <a:pPr/>
              <a:t>88</a:t>
            </a:fld>
            <a:endParaRPr lang="en-GB" smtClean="0"/>
          </a:p>
        </p:txBody>
      </p:sp>
    </p:spTree>
    <p:extLst>
      <p:ext uri="{BB962C8B-B14F-4D97-AF65-F5344CB8AC3E}">
        <p14:creationId xmlns:p14="http://schemas.microsoft.com/office/powerpoint/2010/main" val="11100376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Slide Image Placeholder 1"/>
          <p:cNvSpPr>
            <a:spLocks noGrp="1" noRot="1" noChangeAspect="1" noTextEdit="1"/>
          </p:cNvSpPr>
          <p:nvPr>
            <p:ph type="sldImg"/>
          </p:nvPr>
        </p:nvSpPr>
        <p:spPr bwMode="auto">
          <a:noFill/>
          <a:ln>
            <a:solidFill>
              <a:srgbClr val="000000"/>
            </a:solidFill>
            <a:miter lim="800000"/>
            <a:headEnd/>
            <a:tailEnd/>
          </a:ln>
        </p:spPr>
      </p:sp>
      <p:sp>
        <p:nvSpPr>
          <p:cNvPr id="105474" name="Notes Placeholder 2"/>
          <p:cNvSpPr>
            <a:spLocks noGrp="1"/>
          </p:cNvSpPr>
          <p:nvPr>
            <p:ph type="body" idx="1"/>
          </p:nvPr>
        </p:nvSpPr>
        <p:spPr>
          <a:noFill/>
          <a:ln/>
        </p:spPr>
        <p:txBody>
          <a:bodyPr/>
          <a:lstStyle/>
          <a:p>
            <a:pPr eaLnBrk="1" hangingPunct="1">
              <a:spcBef>
                <a:spcPct val="0"/>
              </a:spcBef>
            </a:pPr>
            <a:r>
              <a:rPr lang="en-GB" smtClean="0"/>
              <a:t>Before the intervention has started.</a:t>
            </a:r>
          </a:p>
        </p:txBody>
      </p:sp>
      <p:sp>
        <p:nvSpPr>
          <p:cNvPr id="105475" name="Slide Number Placeholder 3"/>
          <p:cNvSpPr txBox="1">
            <a:spLocks noGrp="1"/>
          </p:cNvSpPr>
          <p:nvPr/>
        </p:nvSpPr>
        <p:spPr bwMode="auto">
          <a:xfrm>
            <a:off x="4143375" y="9120188"/>
            <a:ext cx="3170238" cy="479425"/>
          </a:xfrm>
          <a:prstGeom prst="rect">
            <a:avLst/>
          </a:prstGeom>
          <a:noFill/>
          <a:ln w="9525">
            <a:noFill/>
            <a:miter lim="800000"/>
            <a:headEnd/>
            <a:tailEnd/>
          </a:ln>
        </p:spPr>
        <p:txBody>
          <a:bodyPr lIns="96647" tIns="48324" rIns="96647" bIns="48324" anchor="b"/>
          <a:lstStyle/>
          <a:p>
            <a:pPr algn="r" defTabSz="966788"/>
            <a:fld id="{7BD14056-F7B8-4AE4-85C0-E0FC9E230912}" type="slidenum">
              <a:rPr lang="en-GB" sz="1300">
                <a:latin typeface="Calibri" pitchFamily="34" charset="0"/>
              </a:rPr>
              <a:pPr algn="r" defTabSz="966788"/>
              <a:t>90</a:t>
            </a:fld>
            <a:endParaRPr lang="en-GB" sz="1300">
              <a:latin typeface="Calibri" pitchFamily="34" charset="0"/>
            </a:endParaRPr>
          </a:p>
        </p:txBody>
      </p:sp>
    </p:spTree>
    <p:extLst>
      <p:ext uri="{BB962C8B-B14F-4D97-AF65-F5344CB8AC3E}">
        <p14:creationId xmlns:p14="http://schemas.microsoft.com/office/powerpoint/2010/main" val="42376855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Rot="1" noChangeAspect="1" noTextEdit="1"/>
          </p:cNvSpPr>
          <p:nvPr>
            <p:ph type="sldImg"/>
          </p:nvPr>
        </p:nvSpPr>
        <p:spPr bwMode="auto">
          <a:noFill/>
          <a:ln>
            <a:solidFill>
              <a:srgbClr val="000000"/>
            </a:solidFill>
            <a:miter lim="800000"/>
            <a:headEnd/>
            <a:tailEnd/>
          </a:ln>
        </p:spPr>
      </p:sp>
      <p:sp>
        <p:nvSpPr>
          <p:cNvPr id="107522" name="Rectangle 3"/>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295045894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Rot="1" noChangeAspect="1" noTextEdit="1"/>
          </p:cNvSpPr>
          <p:nvPr>
            <p:ph type="sldImg"/>
          </p:nvPr>
        </p:nvSpPr>
        <p:spPr bwMode="auto">
          <a:noFill/>
          <a:ln>
            <a:solidFill>
              <a:srgbClr val="000000"/>
            </a:solidFill>
            <a:miter lim="800000"/>
            <a:headEnd/>
            <a:tailEnd/>
          </a:ln>
        </p:spPr>
      </p:sp>
      <p:sp>
        <p:nvSpPr>
          <p:cNvPr id="107522" name="Rectangle 3"/>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295045894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Rot="1" noChangeAspect="1" noTextEdit="1"/>
          </p:cNvSpPr>
          <p:nvPr>
            <p:ph type="sldImg"/>
          </p:nvPr>
        </p:nvSpPr>
        <p:spPr bwMode="auto">
          <a:noFill/>
          <a:ln>
            <a:solidFill>
              <a:srgbClr val="000000"/>
            </a:solidFill>
            <a:miter lim="800000"/>
            <a:headEnd/>
            <a:tailEnd/>
          </a:ln>
        </p:spPr>
      </p:sp>
      <p:sp>
        <p:nvSpPr>
          <p:cNvPr id="107522" name="Rectangle 3"/>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295045894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Rot="1" noChangeAspect="1" noTextEdit="1"/>
          </p:cNvSpPr>
          <p:nvPr>
            <p:ph type="sldImg"/>
          </p:nvPr>
        </p:nvSpPr>
        <p:spPr bwMode="auto">
          <a:noFill/>
          <a:ln>
            <a:solidFill>
              <a:srgbClr val="000000"/>
            </a:solidFill>
            <a:miter lim="800000"/>
            <a:headEnd/>
            <a:tailEnd/>
          </a:ln>
        </p:spPr>
      </p:sp>
      <p:sp>
        <p:nvSpPr>
          <p:cNvPr id="107522" name="Rectangle 3"/>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295045894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Slide Image Placeholder 1"/>
          <p:cNvSpPr>
            <a:spLocks noGrp="1" noRot="1" noChangeAspect="1" noTextEdit="1"/>
          </p:cNvSpPr>
          <p:nvPr>
            <p:ph type="sldImg"/>
          </p:nvPr>
        </p:nvSpPr>
        <p:spPr bwMode="auto">
          <a:noFill/>
          <a:ln>
            <a:solidFill>
              <a:srgbClr val="000000"/>
            </a:solidFill>
            <a:miter lim="800000"/>
            <a:headEnd/>
            <a:tailEnd/>
          </a:ln>
        </p:spPr>
      </p:sp>
      <p:sp>
        <p:nvSpPr>
          <p:cNvPr id="109570" name="Notes Placeholder 2"/>
          <p:cNvSpPr>
            <a:spLocks noGrp="1"/>
          </p:cNvSpPr>
          <p:nvPr>
            <p:ph type="body" idx="1"/>
          </p:nvPr>
        </p:nvSpPr>
        <p:spPr>
          <a:noFill/>
          <a:ln/>
        </p:spPr>
        <p:txBody>
          <a:bodyPr/>
          <a:lstStyle/>
          <a:p>
            <a:pPr eaLnBrk="1" hangingPunct="1">
              <a:spcBef>
                <a:spcPct val="0"/>
              </a:spcBef>
            </a:pPr>
            <a:endParaRPr lang="en-GB" smtClean="0"/>
          </a:p>
        </p:txBody>
      </p:sp>
      <p:sp>
        <p:nvSpPr>
          <p:cNvPr id="109571" name="Slide Number Placeholder 3"/>
          <p:cNvSpPr txBox="1">
            <a:spLocks noGrp="1"/>
          </p:cNvSpPr>
          <p:nvPr/>
        </p:nvSpPr>
        <p:spPr bwMode="auto">
          <a:xfrm>
            <a:off x="4143375" y="9120188"/>
            <a:ext cx="3170238" cy="479425"/>
          </a:xfrm>
          <a:prstGeom prst="rect">
            <a:avLst/>
          </a:prstGeom>
          <a:noFill/>
          <a:ln w="9525">
            <a:noFill/>
            <a:miter lim="800000"/>
            <a:headEnd/>
            <a:tailEnd/>
          </a:ln>
        </p:spPr>
        <p:txBody>
          <a:bodyPr lIns="96647" tIns="48324" rIns="96647" bIns="48324" anchor="b"/>
          <a:lstStyle/>
          <a:p>
            <a:pPr algn="r" defTabSz="966788"/>
            <a:fld id="{6D5F7B54-9E77-4AE6-8316-EF14B502099B}" type="slidenum">
              <a:rPr lang="en-GB" sz="1300">
                <a:latin typeface="Calibri" pitchFamily="34" charset="0"/>
              </a:rPr>
              <a:pPr algn="r" defTabSz="966788"/>
              <a:t>95</a:t>
            </a:fld>
            <a:endParaRPr lang="en-GB" sz="1300">
              <a:latin typeface="Calibri" pitchFamily="34" charset="0"/>
            </a:endParaRPr>
          </a:p>
        </p:txBody>
      </p:sp>
    </p:spTree>
    <p:extLst>
      <p:ext uri="{BB962C8B-B14F-4D97-AF65-F5344CB8AC3E}">
        <p14:creationId xmlns:p14="http://schemas.microsoft.com/office/powerpoint/2010/main" val="50817375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Rot="1" noChangeAspect="1" noTextEdit="1"/>
          </p:cNvSpPr>
          <p:nvPr>
            <p:ph type="sldImg"/>
          </p:nvPr>
        </p:nvSpPr>
        <p:spPr bwMode="auto">
          <a:noFill/>
          <a:ln>
            <a:solidFill>
              <a:srgbClr val="000000"/>
            </a:solidFill>
            <a:miter lim="800000"/>
            <a:headEnd/>
            <a:tailEnd/>
          </a:ln>
        </p:spPr>
      </p:sp>
      <p:sp>
        <p:nvSpPr>
          <p:cNvPr id="107522" name="Rectangle 3"/>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295045894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Rot="1" noChangeAspect="1" noTextEdit="1"/>
          </p:cNvSpPr>
          <p:nvPr>
            <p:ph type="sldImg"/>
          </p:nvPr>
        </p:nvSpPr>
        <p:spPr bwMode="auto">
          <a:noFill/>
          <a:ln>
            <a:solidFill>
              <a:srgbClr val="000000"/>
            </a:solidFill>
            <a:miter lim="800000"/>
            <a:headEnd/>
            <a:tailEnd/>
          </a:ln>
        </p:spPr>
      </p:sp>
      <p:sp>
        <p:nvSpPr>
          <p:cNvPr id="107522" name="Rectangle 3"/>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295045894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Rot="1" noChangeAspect="1" noTextEdit="1"/>
          </p:cNvSpPr>
          <p:nvPr>
            <p:ph type="sldImg"/>
          </p:nvPr>
        </p:nvSpPr>
        <p:spPr bwMode="auto">
          <a:noFill/>
          <a:ln>
            <a:solidFill>
              <a:srgbClr val="000000"/>
            </a:solidFill>
            <a:miter lim="800000"/>
            <a:headEnd/>
            <a:tailEnd/>
          </a:ln>
        </p:spPr>
      </p:sp>
      <p:sp>
        <p:nvSpPr>
          <p:cNvPr id="107522" name="Rectangle 3"/>
          <p:cNvSpPr>
            <a:spLocks noGrp="1"/>
          </p:cNvSpPr>
          <p:nvPr>
            <p:ph type="body" idx="1"/>
          </p:nvPr>
        </p:nvSpPr>
        <p:spPr>
          <a:noFill/>
          <a:ln/>
        </p:spPr>
        <p:txBody>
          <a:bodyPr/>
          <a:lstStyle/>
          <a:p>
            <a:endParaRPr lang="en-US" smtClean="0"/>
          </a:p>
        </p:txBody>
      </p:sp>
    </p:spTree>
    <p:extLst>
      <p:ext uri="{BB962C8B-B14F-4D97-AF65-F5344CB8AC3E}">
        <p14:creationId xmlns:p14="http://schemas.microsoft.com/office/powerpoint/2010/main" val="295045894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TextEdit="1"/>
          </p:cNvSpPr>
          <p:nvPr>
            <p:ph type="sldImg"/>
          </p:nvPr>
        </p:nvSpPr>
        <p:spPr bwMode="auto">
          <a:noFill/>
          <a:ln>
            <a:solidFill>
              <a:srgbClr val="000000"/>
            </a:solidFill>
            <a:miter lim="800000"/>
            <a:headEnd/>
            <a:tailEnd/>
          </a:ln>
        </p:spPr>
      </p:sp>
      <p:sp>
        <p:nvSpPr>
          <p:cNvPr id="19458" name="Rectangle 3"/>
          <p:cNvSpPr>
            <a:spLocks noGrp="1"/>
          </p:cNvSpPr>
          <p:nvPr>
            <p:ph type="body" idx="1"/>
          </p:nvPr>
        </p:nvSpPr>
        <p:spPr>
          <a:noFill/>
          <a:ln/>
        </p:spPr>
        <p:txBody>
          <a:bodyPr/>
          <a:lstStyle/>
          <a:p>
            <a:r>
              <a:rPr lang="en-US" smtClean="0"/>
              <a:t>Impact, goal, outcome, output</a:t>
            </a:r>
          </a:p>
          <a:p>
            <a:r>
              <a:rPr lang="en-US" smtClean="0"/>
              <a:t>Indicators, baselines, targets and </a:t>
            </a:r>
          </a:p>
        </p:txBody>
      </p:sp>
    </p:spTree>
    <p:extLst>
      <p:ext uri="{BB962C8B-B14F-4D97-AF65-F5344CB8AC3E}">
        <p14:creationId xmlns:p14="http://schemas.microsoft.com/office/powerpoint/2010/main" val="192216211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TextEdit="1"/>
          </p:cNvSpPr>
          <p:nvPr>
            <p:ph type="sldImg"/>
          </p:nvPr>
        </p:nvSpPr>
        <p:spPr bwMode="auto">
          <a:noFill/>
          <a:ln>
            <a:solidFill>
              <a:srgbClr val="000000"/>
            </a:solidFill>
            <a:miter lim="800000"/>
            <a:headEnd/>
            <a:tailEnd/>
          </a:ln>
        </p:spPr>
      </p:sp>
      <p:sp>
        <p:nvSpPr>
          <p:cNvPr id="19458" name="Rectangle 3"/>
          <p:cNvSpPr>
            <a:spLocks noGrp="1"/>
          </p:cNvSpPr>
          <p:nvPr>
            <p:ph type="body" idx="1"/>
          </p:nvPr>
        </p:nvSpPr>
        <p:spPr>
          <a:noFill/>
          <a:ln/>
        </p:spPr>
        <p:txBody>
          <a:bodyPr/>
          <a:lstStyle/>
          <a:p>
            <a:r>
              <a:rPr lang="en-US" smtClean="0"/>
              <a:t>Impact, goal, outcome, output</a:t>
            </a:r>
          </a:p>
          <a:p>
            <a:r>
              <a:rPr lang="en-US" smtClean="0"/>
              <a:t>Indicators, baselines, targets and </a:t>
            </a:r>
          </a:p>
        </p:txBody>
      </p:sp>
    </p:spTree>
    <p:extLst>
      <p:ext uri="{BB962C8B-B14F-4D97-AF65-F5344CB8AC3E}">
        <p14:creationId xmlns:p14="http://schemas.microsoft.com/office/powerpoint/2010/main" val="36853600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2.jpeg"/><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858E24EB-8D05-475C-8968-373F3F9F594A}" type="datetimeFigureOut">
              <a:rPr lang="en-US"/>
              <a:pPr>
                <a:defRPr/>
              </a:pPr>
              <a:t>12/13/2018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9A83A1C-DA90-429A-8786-E8894C6A990C}"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584AA7E-55CD-47E8-862A-F6B13D98C20F}" type="datetimeFigureOut">
              <a:rPr lang="en-US"/>
              <a:pPr>
                <a:defRPr/>
              </a:pPr>
              <a:t>12/13/2018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9BCD014-BD27-4AAD-AE5B-19539ED256B9}"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37A0D19B-B7F5-4EBD-848D-FE322B43E018}" type="datetimeFigureOut">
              <a:rPr lang="en-US"/>
              <a:pPr>
                <a:defRPr/>
              </a:pPr>
              <a:t>12/13/2018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BDCF473-E6BA-4502-BEFC-D5C31DA817DA}"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AFEBB2FB-7595-42B6-9701-8D2340347B99}" type="datetimeFigureOut">
              <a:rPr lang="en-US"/>
              <a:pPr>
                <a:defRPr/>
              </a:pPr>
              <a:t>12/13/2018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16CB5DA-FA21-475E-89F0-FE7E37A4AF7B}"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E53006CE-876A-4ACC-82FA-BFF3B73F2157}" type="datetimeFigureOut">
              <a:rPr lang="en-US"/>
              <a:pPr>
                <a:defRPr/>
              </a:pPr>
              <a:t>12/13/2018</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12F465B6-FB9F-4007-91B5-ADDBF5A865EB}"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4CCAAD64-B7B7-443B-8313-78BF3FBF4622}" type="datetimeFigureOut">
              <a:rPr lang="en-US"/>
              <a:pPr>
                <a:defRPr/>
              </a:pPr>
              <a:t>12/13/2018</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51C69BA9-C6F6-4868-A475-3142B8C54378}"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2C9FE43-BC81-4FA1-BECB-55BE9498AA6E}" type="datetimeFigureOut">
              <a:rPr lang="en-US"/>
              <a:pPr>
                <a:defRPr/>
              </a:pPr>
              <a:t>12/13/2018</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458237A-FB6D-4DBA-9F2A-7D5E489C09B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6CBC494-26DD-4F56-8EEF-CF290A913C7A}" type="datetimeFigureOut">
              <a:rPr lang="en-US"/>
              <a:pPr>
                <a:defRPr/>
              </a:pPr>
              <a:t>12/13/2018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63E2060-6038-4DFC-9A73-39E62E0E39E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A0377BA-6BDB-40D7-B890-92FD1E910C1B}" type="datetimeFigureOut">
              <a:rPr lang="en-US"/>
              <a:pPr>
                <a:defRPr/>
              </a:pPr>
              <a:t>12/13/2018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179B9D2-8ADC-4B86-9D1C-0E17D51B947F}"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03133E9-AF5A-46AB-8D7A-C07157F0E44D}" type="datetimeFigureOut">
              <a:rPr lang="en-US"/>
              <a:pPr>
                <a:defRPr/>
              </a:pPr>
              <a:t>12/13/2018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9175264-CF1C-4D04-8973-EBAAB9C0B82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2F5F056-C522-48CB-B7B6-9801D1E0472D}" type="datetimeFigureOut">
              <a:rPr lang="en-US"/>
              <a:pPr>
                <a:defRPr/>
              </a:pPr>
              <a:t>12/13/2018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FB087BA-AC41-4383-9C2E-EAA2BCA92583}"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3"/>
          <p:cNvSpPr>
            <a:spLocks noGrp="1"/>
          </p:cNvSpPr>
          <p:nvPr>
            <p:ph type="dt" sz="half" idx="10"/>
          </p:nvPr>
        </p:nvSpPr>
        <p:spPr/>
        <p:txBody>
          <a:bodyPr/>
          <a:lstStyle>
            <a:lvl1pPr>
              <a:defRPr/>
            </a:lvl1pPr>
          </a:lstStyle>
          <a:p>
            <a:pPr>
              <a:defRPr/>
            </a:pPr>
            <a:fld id="{65DE27AE-C493-4593-A523-95B20F2F6E31}" type="datetimeFigureOut">
              <a:rPr lang="en-US"/>
              <a:pPr>
                <a:defRPr/>
              </a:pPr>
              <a:t>12/13/2018</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34A8EE69-137C-4422-82B6-322832DB706A}"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Heading">
    <p:spTree>
      <p:nvGrpSpPr>
        <p:cNvPr id="1" name=""/>
        <p:cNvGrpSpPr/>
        <p:nvPr/>
      </p:nvGrpSpPr>
      <p:grpSpPr>
        <a:xfrm>
          <a:off x="0" y="0"/>
          <a:ext cx="0" cy="0"/>
          <a:chOff x="0" y="0"/>
          <a:chExt cx="0" cy="0"/>
        </a:xfrm>
      </p:grpSpPr>
      <p:sp>
        <p:nvSpPr>
          <p:cNvPr id="13" name="Otsikko 1"/>
          <p:cNvSpPr>
            <a:spLocks noGrp="1"/>
          </p:cNvSpPr>
          <p:nvPr>
            <p:ph type="title" hasCustomPrompt="1"/>
          </p:nvPr>
        </p:nvSpPr>
        <p:spPr>
          <a:xfrm>
            <a:off x="827584" y="1431458"/>
            <a:ext cx="7488832" cy="623312"/>
          </a:xfrm>
          <a:prstGeom prst="rect">
            <a:avLst/>
          </a:prstGeom>
        </p:spPr>
        <p:txBody>
          <a:bodyPr vert="horz"/>
          <a:lstStyle>
            <a:lvl1pPr algn="l">
              <a:defRPr sz="2800"/>
            </a:lvl1pPr>
          </a:lstStyle>
          <a:p>
            <a:r>
              <a:rPr lang="fi-FI" dirty="0" err="1" smtClean="0"/>
              <a:t>Heading</a:t>
            </a:r>
            <a:r>
              <a:rPr lang="fi-FI" dirty="0" smtClean="0"/>
              <a:t> </a:t>
            </a:r>
            <a:endParaRPr lang="fi-FI" dirty="0"/>
          </a:p>
        </p:txBody>
      </p:sp>
    </p:spTree>
    <p:extLst>
      <p:ext uri="{BB962C8B-B14F-4D97-AF65-F5344CB8AC3E}">
        <p14:creationId xmlns:p14="http://schemas.microsoft.com/office/powerpoint/2010/main" val="267927458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Start here - small logo">
    <p:spTree>
      <p:nvGrpSpPr>
        <p:cNvPr id="1" name=""/>
        <p:cNvGrpSpPr/>
        <p:nvPr/>
      </p:nvGrpSpPr>
      <p:grpSpPr>
        <a:xfrm>
          <a:off x="0" y="0"/>
          <a:ext cx="0" cy="0"/>
          <a:chOff x="0" y="0"/>
          <a:chExt cx="0" cy="0"/>
        </a:xfrm>
      </p:grpSpPr>
      <p:pic>
        <p:nvPicPr>
          <p:cNvPr id="3" name="tutu_slower.mov">
            <a:hlinkClick r:id="" action="ppaction://media"/>
          </p:cNvPr>
          <p:cNvPicPr>
            <a:picLocks noChangeAspect="1"/>
          </p:cNvPicPr>
          <p:nvPr userDrawn="1">
            <a:videoFile r:link="rId2"/>
            <p:extLst>
              <p:ext uri="{DAA4B4D4-6D71-4841-9C94-3DE7FCFB9230}">
                <p14:media xmlns:p14="http://schemas.microsoft.com/office/powerpoint/2010/main" r:embed="rId1"/>
              </p:ext>
            </p:extLst>
          </p:nvPr>
        </p:nvPicPr>
        <p:blipFill>
          <a:blip r:embed="rId4">
            <a:lum/>
          </a:blip>
          <a:stretch>
            <a:fillRect/>
          </a:stretch>
        </p:blipFill>
        <p:spPr>
          <a:xfrm>
            <a:off x="1331640" y="5176048"/>
            <a:ext cx="3456384" cy="1701788"/>
          </a:xfrm>
          <a:prstGeom prst="rect">
            <a:avLst/>
          </a:prstGeom>
        </p:spPr>
      </p:pic>
      <p:sp>
        <p:nvSpPr>
          <p:cNvPr id="4" name="Otsikko 1"/>
          <p:cNvSpPr>
            <a:spLocks noGrp="1"/>
          </p:cNvSpPr>
          <p:nvPr>
            <p:ph type="title" hasCustomPrompt="1"/>
          </p:nvPr>
        </p:nvSpPr>
        <p:spPr>
          <a:xfrm>
            <a:off x="972047" y="889336"/>
            <a:ext cx="7200353" cy="1143000"/>
          </a:xfrm>
          <a:prstGeom prst="rect">
            <a:avLst/>
          </a:prstGeom>
        </p:spPr>
        <p:txBody>
          <a:bodyPr/>
          <a:lstStyle>
            <a:lvl1pPr>
              <a:defRPr sz="2800" b="0" i="0" cap="all"/>
            </a:lvl1pPr>
          </a:lstStyle>
          <a:p>
            <a:r>
              <a:rPr lang="fi-FI" dirty="0" smtClean="0"/>
              <a:t>TITLE</a:t>
            </a:r>
            <a:endParaRPr lang="fi-FI" dirty="0"/>
          </a:p>
        </p:txBody>
      </p:sp>
      <p:sp>
        <p:nvSpPr>
          <p:cNvPr id="10" name="Tekstin paikkamerkki 9"/>
          <p:cNvSpPr>
            <a:spLocks noGrp="1"/>
          </p:cNvSpPr>
          <p:nvPr>
            <p:ph type="body" sz="quarter" idx="10" hasCustomPrompt="1"/>
          </p:nvPr>
        </p:nvSpPr>
        <p:spPr>
          <a:xfrm>
            <a:off x="972047" y="2032336"/>
            <a:ext cx="7200353" cy="364034"/>
          </a:xfrm>
          <a:prstGeom prst="rect">
            <a:avLst/>
          </a:prstGeom>
        </p:spPr>
        <p:txBody>
          <a:bodyPr vert="horz"/>
          <a:lstStyle>
            <a:lvl1pPr marL="285750" marR="0" indent="-285750" algn="ctr" defTabSz="457200" rtl="0" eaLnBrk="1" fontAlgn="auto" latinLnBrk="0" hangingPunct="1">
              <a:lnSpc>
                <a:spcPct val="100000"/>
              </a:lnSpc>
              <a:spcBef>
                <a:spcPct val="20000"/>
              </a:spcBef>
              <a:spcAft>
                <a:spcPts val="0"/>
              </a:spcAft>
              <a:buClrTx/>
              <a:buSzTx/>
              <a:buFont typeface="Arial"/>
              <a:buNone/>
              <a:tabLst/>
              <a:defRPr sz="2400"/>
            </a:lvl1pPr>
          </a:lstStyle>
          <a:p>
            <a:pPr lvl="0"/>
            <a:r>
              <a:rPr lang="fi-FI" dirty="0" err="1" smtClean="0"/>
              <a:t>Subtitle</a:t>
            </a:r>
            <a:endParaRPr lang="fi-FI" dirty="0" smtClean="0"/>
          </a:p>
        </p:txBody>
      </p:sp>
      <p:sp>
        <p:nvSpPr>
          <p:cNvPr id="11" name="Tekstin paikkamerkki 9"/>
          <p:cNvSpPr>
            <a:spLocks noGrp="1"/>
          </p:cNvSpPr>
          <p:nvPr>
            <p:ph type="body" sz="quarter" idx="11" hasCustomPrompt="1"/>
          </p:nvPr>
        </p:nvSpPr>
        <p:spPr>
          <a:xfrm>
            <a:off x="972047" y="2863043"/>
            <a:ext cx="7200353" cy="364034"/>
          </a:xfrm>
          <a:prstGeom prst="rect">
            <a:avLst/>
          </a:prstGeom>
        </p:spPr>
        <p:txBody>
          <a:bodyPr vert="horz"/>
          <a:lstStyle>
            <a:lvl1pPr marL="285750" marR="0" indent="-285750" algn="ctr" defTabSz="457200" rtl="0" eaLnBrk="1" fontAlgn="auto" latinLnBrk="0" hangingPunct="1">
              <a:lnSpc>
                <a:spcPct val="100000"/>
              </a:lnSpc>
              <a:spcBef>
                <a:spcPct val="20000"/>
              </a:spcBef>
              <a:spcAft>
                <a:spcPts val="0"/>
              </a:spcAft>
              <a:buClrTx/>
              <a:buSzTx/>
              <a:buFont typeface="Arial"/>
              <a:buNone/>
              <a:tabLst/>
              <a:defRPr sz="1800" baseline="0"/>
            </a:lvl1pPr>
          </a:lstStyle>
          <a:p>
            <a:pPr lvl="0"/>
            <a:r>
              <a:rPr lang="fi-FI" dirty="0" err="1" smtClean="0"/>
              <a:t>Seminar</a:t>
            </a:r>
            <a:r>
              <a:rPr lang="fi-FI" dirty="0" smtClean="0"/>
              <a:t>, </a:t>
            </a:r>
            <a:r>
              <a:rPr lang="fi-FI" dirty="0" err="1" smtClean="0"/>
              <a:t>place</a:t>
            </a:r>
            <a:r>
              <a:rPr lang="fi-FI" dirty="0" smtClean="0"/>
              <a:t>, </a:t>
            </a:r>
            <a:r>
              <a:rPr lang="fi-FI" dirty="0" err="1" smtClean="0"/>
              <a:t>time</a:t>
            </a:r>
            <a:endParaRPr lang="fi-FI" dirty="0" smtClean="0"/>
          </a:p>
        </p:txBody>
      </p:sp>
      <p:sp>
        <p:nvSpPr>
          <p:cNvPr id="12" name="Tekstin paikkamerkki 9"/>
          <p:cNvSpPr>
            <a:spLocks noGrp="1"/>
          </p:cNvSpPr>
          <p:nvPr>
            <p:ph type="body" sz="quarter" idx="12" hasCustomPrompt="1"/>
          </p:nvPr>
        </p:nvSpPr>
        <p:spPr>
          <a:xfrm>
            <a:off x="972047" y="3492423"/>
            <a:ext cx="7200353" cy="911225"/>
          </a:xfrm>
          <a:prstGeom prst="rect">
            <a:avLst/>
          </a:prstGeom>
        </p:spPr>
        <p:txBody>
          <a:bodyPr vert="horz"/>
          <a:lstStyle>
            <a:lvl1pPr marL="285750" marR="0" indent="-285750" algn="ctr" defTabSz="457200" rtl="0" eaLnBrk="1" fontAlgn="auto" latinLnBrk="0" hangingPunct="1">
              <a:lnSpc>
                <a:spcPct val="100000"/>
              </a:lnSpc>
              <a:spcBef>
                <a:spcPct val="20000"/>
              </a:spcBef>
              <a:spcAft>
                <a:spcPts val="0"/>
              </a:spcAft>
              <a:buClrTx/>
              <a:buSzTx/>
              <a:buFont typeface="Arial"/>
              <a:buNone/>
              <a:tabLst/>
              <a:defRPr sz="1800" baseline="0"/>
            </a:lvl1pPr>
          </a:lstStyle>
          <a:p>
            <a:pPr lvl="0"/>
            <a:r>
              <a:rPr lang="fi-FI" dirty="0" err="1" smtClean="0"/>
              <a:t>Name</a:t>
            </a:r>
            <a:endParaRPr lang="fi-FI" dirty="0" smtClean="0"/>
          </a:p>
          <a:p>
            <a:pPr lvl="0"/>
            <a:r>
              <a:rPr lang="fi-FI" dirty="0" err="1" smtClean="0"/>
              <a:t>Title</a:t>
            </a:r>
            <a:endParaRPr lang="fi-FI" dirty="0" smtClean="0"/>
          </a:p>
          <a:p>
            <a:pPr lvl="0"/>
            <a:r>
              <a:rPr lang="fi-FI" dirty="0" smtClean="0"/>
              <a:t>Project, </a:t>
            </a:r>
            <a:r>
              <a:rPr lang="fi-FI" dirty="0" err="1" smtClean="0"/>
              <a:t>organisation</a:t>
            </a:r>
            <a:r>
              <a:rPr lang="fi-FI" dirty="0" smtClean="0"/>
              <a:t>, </a:t>
            </a:r>
            <a:r>
              <a:rPr lang="fi-FI" dirty="0" err="1" smtClean="0"/>
              <a:t>contacts</a:t>
            </a:r>
            <a:r>
              <a:rPr lang="fi-FI" dirty="0" smtClean="0"/>
              <a:t> etc.</a:t>
            </a:r>
          </a:p>
        </p:txBody>
      </p:sp>
      <p:pic>
        <p:nvPicPr>
          <p:cNvPr id="5" name="Picture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040560" y="5733256"/>
            <a:ext cx="2699792" cy="839936"/>
          </a:xfrm>
          <a:prstGeom prst="rect">
            <a:avLst/>
          </a:prstGeom>
        </p:spPr>
      </p:pic>
    </p:spTree>
    <p:extLst>
      <p:ext uri="{BB962C8B-B14F-4D97-AF65-F5344CB8AC3E}">
        <p14:creationId xmlns:p14="http://schemas.microsoft.com/office/powerpoint/2010/main" val="851422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1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remove" display="0">
                  <p:stCondLst>
                    <p:cond delay="indefinite"/>
                  </p:stCondLst>
                </p:cTn>
                <p:tgtEl>
                  <p:spTgt spid="3"/>
                </p:tgtEl>
              </p:cMediaNode>
            </p:video>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BFC3E6C2-1BF9-49D5-B516-2B2916BC161E}" type="datetimeFigureOut">
              <a:rPr lang="en-US"/>
              <a:pPr>
                <a:defRPr/>
              </a:pPr>
              <a:t>12/13/2018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A8FAE3B2-246E-4A53-A63F-E18F0D73CF7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hyperlink" Target="mailto:noora.v%C3%A4h%C3%A4kari@utu.fi" TargetMode="External"/><Relationship Id="rId2" Type="http://schemas.openxmlformats.org/officeDocument/2006/relationships/hyperlink" Target="mailto:mika.korkeakoski@utu.fi" TargetMode="Externa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5.png"/></Relationships>
</file>

<file path=ppt/slides/_rels/slide3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6.png"/><Relationship Id="rId4" Type="http://schemas.openxmlformats.org/officeDocument/2006/relationships/image" Target="../media/image15.png"/></Relationships>
</file>

<file path=ppt/slides/_rels/slide3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4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9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9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10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10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0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6.png"/></Relationships>
</file>

<file path=ppt/slides/_rels/slide110.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hyperlink" Target="http://www.undg.org/docs/12316/UNDG-RBM%20Handbook-2012.pdf" TargetMode="External"/><Relationship Id="rId2" Type="http://schemas.openxmlformats.org/officeDocument/2006/relationships/hyperlink" Target="https://www.sida.se/globalassets/sida/eng/partners/research-cooperation/guidelines-for-partners/rbm-handbook.pdf" TargetMode="External"/><Relationship Id="rId1" Type="http://schemas.openxmlformats.org/officeDocument/2006/relationships/slideLayout" Target="../slideLayouts/slideLayout2.xml"/><Relationship Id="rId6" Type="http://schemas.openxmlformats.org/officeDocument/2006/relationships/hyperlink" Target="https://um.fi/documents/35732/48132/results_based_management__rbm__in_finland_s_development_cooperation" TargetMode="External"/><Relationship Id="rId5" Type="http://schemas.openxmlformats.org/officeDocument/2006/relationships/hyperlink" Target="https://www.sida.se/contentassets/9d257b83f4124113a324c61715150722/21920.pdf" TargetMode="External"/><Relationship Id="rId4" Type="http://schemas.openxmlformats.org/officeDocument/2006/relationships/hyperlink" Target="http://web.undp.org/evaluation/handbook/documents/english/pme-handbook.pdf" TargetMode="Externa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tutu_slower.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lum/>
          </a:blip>
          <a:stretch>
            <a:fillRect/>
          </a:stretch>
        </p:blipFill>
        <p:spPr>
          <a:xfrm>
            <a:off x="550035" y="1124744"/>
            <a:ext cx="8043930" cy="3960518"/>
          </a:xfrm>
          <a:prstGeom prst="rect">
            <a:avLst/>
          </a:prstGeom>
        </p:spPr>
      </p:pic>
    </p:spTree>
    <p:extLst>
      <p:ext uri="{BB962C8B-B14F-4D97-AF65-F5344CB8AC3E}">
        <p14:creationId xmlns:p14="http://schemas.microsoft.com/office/powerpoint/2010/main" val="1707589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1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remove"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Based Management:</a:t>
            </a:r>
            <a:br>
              <a:rPr lang="en-US" dirty="0"/>
            </a:br>
            <a:r>
              <a:rPr lang="en-US" dirty="0" smtClean="0"/>
              <a:t>INTRODUCTION</a:t>
            </a:r>
            <a:endParaRPr lang="fi-FI" dirty="0"/>
          </a:p>
        </p:txBody>
      </p:sp>
      <p:sp>
        <p:nvSpPr>
          <p:cNvPr id="3" name="Text Placeholder 2"/>
          <p:cNvSpPr>
            <a:spLocks noGrp="1"/>
          </p:cNvSpPr>
          <p:nvPr>
            <p:ph type="body" sz="quarter" idx="10"/>
          </p:nvPr>
        </p:nvSpPr>
        <p:spPr/>
        <p:txBody>
          <a:bodyPr/>
          <a:lstStyle/>
          <a:p>
            <a:endParaRPr lang="fi-FI" dirty="0"/>
          </a:p>
        </p:txBody>
      </p:sp>
      <p:sp>
        <p:nvSpPr>
          <p:cNvPr id="4" name="Text Placeholder 3"/>
          <p:cNvSpPr>
            <a:spLocks noGrp="1"/>
          </p:cNvSpPr>
          <p:nvPr>
            <p:ph type="body" sz="quarter" idx="11"/>
          </p:nvPr>
        </p:nvSpPr>
        <p:spPr/>
        <p:txBody>
          <a:bodyPr/>
          <a:lstStyle/>
          <a:p>
            <a:r>
              <a:rPr lang="fi-FI" sz="2400" dirty="0" smtClean="0"/>
              <a:t>ERASMUS+ DEEM, Yangon </a:t>
            </a:r>
            <a:r>
              <a:rPr lang="fi-FI" sz="2400" dirty="0" err="1" smtClean="0"/>
              <a:t>December</a:t>
            </a:r>
            <a:r>
              <a:rPr lang="fi-FI" sz="2400" dirty="0" smtClean="0"/>
              <a:t> 2018</a:t>
            </a:r>
            <a:endParaRPr lang="fi-FI" sz="2400" dirty="0"/>
          </a:p>
        </p:txBody>
      </p:sp>
      <p:sp>
        <p:nvSpPr>
          <p:cNvPr id="5" name="Text Placeholder 4"/>
          <p:cNvSpPr>
            <a:spLocks noGrp="1"/>
          </p:cNvSpPr>
          <p:nvPr>
            <p:ph type="body" sz="quarter" idx="12"/>
          </p:nvPr>
        </p:nvSpPr>
        <p:spPr/>
        <p:txBody>
          <a:bodyPr/>
          <a:lstStyle/>
          <a:p>
            <a:r>
              <a:rPr lang="fi-FI" sz="2000" dirty="0" smtClean="0"/>
              <a:t>MIKA KORKEAKOSKI &amp; NOORA VÄHÄKARI</a:t>
            </a:r>
          </a:p>
          <a:p>
            <a:r>
              <a:rPr lang="fi-FI" sz="2000" dirty="0">
                <a:hlinkClick r:id="rId2"/>
              </a:rPr>
              <a:t>m</a:t>
            </a:r>
            <a:r>
              <a:rPr lang="fi-FI" sz="2000" dirty="0" smtClean="0">
                <a:hlinkClick r:id="rId2"/>
              </a:rPr>
              <a:t>ika.korkeakoski@utu.fi</a:t>
            </a:r>
            <a:r>
              <a:rPr lang="fi-FI" sz="2000" dirty="0" smtClean="0"/>
              <a:t>, </a:t>
            </a:r>
            <a:r>
              <a:rPr lang="fi-FI" sz="2000" dirty="0" smtClean="0">
                <a:hlinkClick r:id="rId3"/>
              </a:rPr>
              <a:t>noora.vähäkari@utu.fi</a:t>
            </a:r>
            <a:endParaRPr lang="fi-FI" sz="2000" dirty="0" smtClean="0"/>
          </a:p>
          <a:p>
            <a:endParaRPr lang="fi-FI" sz="2000" dirty="0" smtClean="0"/>
          </a:p>
          <a:p>
            <a:endParaRPr lang="fi-FI" dirty="0"/>
          </a:p>
        </p:txBody>
      </p:sp>
    </p:spTree>
    <p:extLst>
      <p:ext uri="{BB962C8B-B14F-4D97-AF65-F5344CB8AC3E}">
        <p14:creationId xmlns:p14="http://schemas.microsoft.com/office/powerpoint/2010/main" val="16397622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2"/>
          <p:cNvSpPr>
            <a:spLocks noGrp="1"/>
          </p:cNvSpPr>
          <p:nvPr>
            <p:ph idx="1"/>
          </p:nvPr>
        </p:nvSpPr>
        <p:spPr>
          <a:xfrm>
            <a:off x="609600" y="1295400"/>
            <a:ext cx="8229600" cy="4114800"/>
          </a:xfrm>
        </p:spPr>
        <p:txBody>
          <a:bodyPr/>
          <a:lstStyle/>
          <a:p>
            <a:pPr algn="just" eaLnBrk="1" hangingPunct="1">
              <a:lnSpc>
                <a:spcPct val="80000"/>
              </a:lnSpc>
              <a:buFont typeface="Arial" charset="0"/>
              <a:buNone/>
            </a:pPr>
            <a:endParaRPr lang="en-US" sz="2700" i="1" dirty="0" smtClean="0"/>
          </a:p>
          <a:p>
            <a:pPr algn="just" eaLnBrk="1" hangingPunct="1">
              <a:lnSpc>
                <a:spcPct val="80000"/>
              </a:lnSpc>
              <a:buFont typeface="Arial" charset="0"/>
              <a:buNone/>
            </a:pPr>
            <a:endParaRPr lang="en-US" sz="2700" dirty="0" smtClean="0"/>
          </a:p>
          <a:p>
            <a:pPr algn="just" eaLnBrk="1" hangingPunct="1">
              <a:lnSpc>
                <a:spcPct val="80000"/>
              </a:lnSpc>
              <a:buFont typeface="Arial" charset="0"/>
              <a:buNone/>
            </a:pPr>
            <a:endParaRPr lang="en-US" sz="2700" dirty="0" smtClean="0"/>
          </a:p>
          <a:p>
            <a:pPr algn="just" eaLnBrk="1" hangingPunct="1">
              <a:lnSpc>
                <a:spcPct val="80000"/>
              </a:lnSpc>
              <a:buFont typeface="Arial" charset="0"/>
              <a:buNone/>
            </a:pPr>
            <a:endParaRPr lang="en-US" sz="2700" dirty="0" smtClean="0"/>
          </a:p>
        </p:txBody>
      </p:sp>
      <p:sp>
        <p:nvSpPr>
          <p:cNvPr id="3" name="Suorakulmio 2"/>
          <p:cNvSpPr/>
          <p:nvPr/>
        </p:nvSpPr>
        <p:spPr>
          <a:xfrm>
            <a:off x="762000" y="1371600"/>
            <a:ext cx="7391400" cy="4832091"/>
          </a:xfrm>
          <a:prstGeom prst="rect">
            <a:avLst/>
          </a:prstGeom>
        </p:spPr>
        <p:txBody>
          <a:bodyPr wrap="square">
            <a:spAutoFit/>
          </a:bodyPr>
          <a:lstStyle/>
          <a:p>
            <a:r>
              <a:rPr lang="fi-FI" sz="4400" i="1" baseline="30000" dirty="0" smtClean="0"/>
              <a:t>-</a:t>
            </a:r>
            <a:r>
              <a:rPr lang="fi-FI" sz="4400" i="1" dirty="0" smtClean="0"/>
              <a:t> </a:t>
            </a:r>
            <a:r>
              <a:rPr lang="fi-FI" sz="4400" i="1" baseline="30000" dirty="0" smtClean="0"/>
              <a:t>“</a:t>
            </a:r>
            <a:r>
              <a:rPr lang="fi-FI" sz="4400" i="1" baseline="30000" dirty="0" err="1"/>
              <a:t>Would</a:t>
            </a:r>
            <a:r>
              <a:rPr lang="fi-FI" sz="4400" i="1" baseline="30000" dirty="0"/>
              <a:t> </a:t>
            </a:r>
            <a:r>
              <a:rPr lang="fi-FI" sz="4400" i="1" baseline="30000" dirty="0" err="1"/>
              <a:t>you</a:t>
            </a:r>
            <a:r>
              <a:rPr lang="fi-FI" sz="4400" i="1" baseline="30000" dirty="0"/>
              <a:t> </a:t>
            </a:r>
            <a:r>
              <a:rPr lang="fi-FI" sz="4400" i="1" baseline="30000" dirty="0" err="1"/>
              <a:t>tell</a:t>
            </a:r>
            <a:r>
              <a:rPr lang="fi-FI" sz="4400" i="1" baseline="30000" dirty="0"/>
              <a:t> me, </a:t>
            </a:r>
            <a:r>
              <a:rPr lang="fi-FI" sz="4400" i="1" baseline="30000" dirty="0" err="1"/>
              <a:t>please</a:t>
            </a:r>
            <a:r>
              <a:rPr lang="fi-FI" sz="4400" i="1" baseline="30000" dirty="0"/>
              <a:t>, </a:t>
            </a:r>
            <a:r>
              <a:rPr lang="fi-FI" sz="4400" i="1" baseline="30000" dirty="0" err="1"/>
              <a:t>which</a:t>
            </a:r>
            <a:r>
              <a:rPr lang="fi-FI" sz="4400" i="1" baseline="30000" dirty="0"/>
              <a:t> </a:t>
            </a:r>
            <a:r>
              <a:rPr lang="fi-FI" sz="4400" i="1" baseline="30000" dirty="0" err="1"/>
              <a:t>way</a:t>
            </a:r>
            <a:r>
              <a:rPr lang="fi-FI" sz="4400" i="1" baseline="30000" dirty="0"/>
              <a:t> I </a:t>
            </a:r>
            <a:r>
              <a:rPr lang="fi-FI" sz="4400" i="1" baseline="30000" dirty="0" err="1"/>
              <a:t>ought</a:t>
            </a:r>
            <a:r>
              <a:rPr lang="fi-FI" sz="4400" i="1" baseline="30000" dirty="0"/>
              <a:t> to </a:t>
            </a:r>
            <a:r>
              <a:rPr lang="fi-FI" sz="4400" i="1" baseline="30000" dirty="0" err="1"/>
              <a:t>go</a:t>
            </a:r>
            <a:r>
              <a:rPr lang="fi-FI" sz="4400" i="1" baseline="30000" dirty="0"/>
              <a:t> </a:t>
            </a:r>
            <a:r>
              <a:rPr lang="fi-FI" sz="4400" i="1" baseline="30000" dirty="0" err="1"/>
              <a:t>from</a:t>
            </a:r>
            <a:r>
              <a:rPr lang="fi-FI" sz="4400" i="1" baseline="30000" dirty="0"/>
              <a:t> </a:t>
            </a:r>
            <a:r>
              <a:rPr lang="fi-FI" sz="4400" i="1" baseline="30000" dirty="0" err="1"/>
              <a:t>here</a:t>
            </a:r>
            <a:r>
              <a:rPr lang="fi-FI" sz="4400" i="1" baseline="30000" dirty="0"/>
              <a:t>?”</a:t>
            </a:r>
          </a:p>
          <a:p>
            <a:endParaRPr lang="fi-FI" sz="4400" i="1" baseline="30000" dirty="0" smtClean="0"/>
          </a:p>
          <a:p>
            <a:r>
              <a:rPr lang="fi-FI" sz="4400" i="1" baseline="30000" dirty="0" smtClean="0"/>
              <a:t>– </a:t>
            </a:r>
            <a:r>
              <a:rPr lang="fi-FI" sz="4400" i="1" baseline="30000" dirty="0"/>
              <a:t>“</a:t>
            </a:r>
            <a:r>
              <a:rPr lang="fi-FI" sz="4400" i="1" baseline="30000" dirty="0" err="1"/>
              <a:t>That</a:t>
            </a:r>
            <a:r>
              <a:rPr lang="fi-FI" sz="4400" i="1" baseline="30000" dirty="0"/>
              <a:t> </a:t>
            </a:r>
            <a:r>
              <a:rPr lang="fi-FI" sz="4400" i="1" baseline="30000" dirty="0" err="1"/>
              <a:t>depends</a:t>
            </a:r>
            <a:r>
              <a:rPr lang="fi-FI" sz="4400" i="1" baseline="30000" dirty="0"/>
              <a:t> a </a:t>
            </a:r>
            <a:r>
              <a:rPr lang="fi-FI" sz="4400" i="1" baseline="30000" dirty="0" err="1"/>
              <a:t>good</a:t>
            </a:r>
            <a:r>
              <a:rPr lang="fi-FI" sz="4400" i="1" baseline="30000" dirty="0"/>
              <a:t> </a:t>
            </a:r>
            <a:r>
              <a:rPr lang="fi-FI" sz="4400" i="1" baseline="30000" dirty="0" err="1"/>
              <a:t>deal</a:t>
            </a:r>
            <a:r>
              <a:rPr lang="fi-FI" sz="4400" i="1" baseline="30000" dirty="0"/>
              <a:t> on </a:t>
            </a:r>
            <a:r>
              <a:rPr lang="fi-FI" sz="4400" i="1" baseline="30000" dirty="0" err="1"/>
              <a:t>where</a:t>
            </a:r>
            <a:r>
              <a:rPr lang="fi-FI" sz="4400" i="1" baseline="30000" dirty="0"/>
              <a:t> </a:t>
            </a:r>
            <a:r>
              <a:rPr lang="fi-FI" sz="4400" i="1" baseline="30000" dirty="0" err="1"/>
              <a:t>you</a:t>
            </a:r>
            <a:r>
              <a:rPr lang="fi-FI" sz="4400" i="1" baseline="30000" dirty="0"/>
              <a:t> </a:t>
            </a:r>
            <a:r>
              <a:rPr lang="fi-FI" sz="4400" i="1" baseline="30000" dirty="0" err="1"/>
              <a:t>want</a:t>
            </a:r>
            <a:r>
              <a:rPr lang="fi-FI" sz="4400" i="1" baseline="30000" dirty="0"/>
              <a:t> to </a:t>
            </a:r>
            <a:r>
              <a:rPr lang="fi-FI" sz="4400" i="1" baseline="30000" dirty="0" err="1"/>
              <a:t>get</a:t>
            </a:r>
            <a:r>
              <a:rPr lang="fi-FI" sz="4400" i="1" baseline="30000" dirty="0"/>
              <a:t> to,” </a:t>
            </a:r>
            <a:r>
              <a:rPr lang="fi-FI" sz="4400" i="1" baseline="30000" dirty="0" err="1"/>
              <a:t>said</a:t>
            </a:r>
            <a:r>
              <a:rPr lang="fi-FI" sz="4400" i="1" baseline="30000" dirty="0"/>
              <a:t> the Cat. </a:t>
            </a:r>
            <a:endParaRPr lang="fi-FI" sz="4400" i="1" baseline="30000" dirty="0" smtClean="0"/>
          </a:p>
          <a:p>
            <a:endParaRPr lang="fi-FI" sz="4400" i="1" baseline="30000" dirty="0"/>
          </a:p>
          <a:p>
            <a:r>
              <a:rPr lang="fi-FI" sz="4400" i="1" baseline="30000" dirty="0" smtClean="0"/>
              <a:t>– </a:t>
            </a:r>
            <a:r>
              <a:rPr lang="fi-FI" sz="4400" i="1" baseline="30000" dirty="0"/>
              <a:t>“I </a:t>
            </a:r>
            <a:r>
              <a:rPr lang="fi-FI" sz="4400" i="1" baseline="30000" dirty="0" err="1"/>
              <a:t>don’t</a:t>
            </a:r>
            <a:r>
              <a:rPr lang="fi-FI" sz="4400" i="1" baseline="30000" dirty="0"/>
              <a:t> </a:t>
            </a:r>
            <a:r>
              <a:rPr lang="fi-FI" sz="4400" i="1" baseline="30000" dirty="0" err="1"/>
              <a:t>much</a:t>
            </a:r>
            <a:r>
              <a:rPr lang="fi-FI" sz="4400" i="1" baseline="30000" dirty="0"/>
              <a:t> </a:t>
            </a:r>
            <a:r>
              <a:rPr lang="fi-FI" sz="4400" i="1" baseline="30000" dirty="0" err="1"/>
              <a:t>care</a:t>
            </a:r>
            <a:r>
              <a:rPr lang="fi-FI" sz="4400" i="1" baseline="30000" dirty="0"/>
              <a:t> </a:t>
            </a:r>
            <a:r>
              <a:rPr lang="fi-FI" sz="4400" i="1" baseline="30000" dirty="0" err="1"/>
              <a:t>where</a:t>
            </a:r>
            <a:r>
              <a:rPr lang="fi-FI" sz="4400" i="1" baseline="30000" dirty="0"/>
              <a:t> ...”, </a:t>
            </a:r>
            <a:r>
              <a:rPr lang="fi-FI" sz="4400" i="1" baseline="30000" dirty="0" err="1"/>
              <a:t>said</a:t>
            </a:r>
            <a:r>
              <a:rPr lang="fi-FI" sz="4400" i="1" baseline="30000" dirty="0"/>
              <a:t> Alice.</a:t>
            </a:r>
          </a:p>
          <a:p>
            <a:endParaRPr lang="fi-FI" sz="4400" i="1" baseline="30000" dirty="0" smtClean="0"/>
          </a:p>
          <a:p>
            <a:r>
              <a:rPr lang="fi-FI" sz="4400" i="1" baseline="30000" dirty="0" smtClean="0"/>
              <a:t>– </a:t>
            </a:r>
            <a:r>
              <a:rPr lang="fi-FI" sz="4400" i="1" baseline="30000" dirty="0"/>
              <a:t>“</a:t>
            </a:r>
            <a:r>
              <a:rPr lang="fi-FI" sz="4400" i="1" baseline="30000" dirty="0" err="1"/>
              <a:t>Then</a:t>
            </a:r>
            <a:r>
              <a:rPr lang="fi-FI" sz="4400" i="1" baseline="30000" dirty="0"/>
              <a:t> </a:t>
            </a:r>
            <a:r>
              <a:rPr lang="fi-FI" sz="4400" i="1" baseline="30000" dirty="0" err="1"/>
              <a:t>it</a:t>
            </a:r>
            <a:r>
              <a:rPr lang="fi-FI" sz="4400" i="1" baseline="30000" dirty="0"/>
              <a:t> </a:t>
            </a:r>
            <a:r>
              <a:rPr lang="fi-FI" sz="4400" i="1" baseline="30000" dirty="0" err="1"/>
              <a:t>doesn’t</a:t>
            </a:r>
            <a:r>
              <a:rPr lang="fi-FI" sz="4400" i="1" baseline="30000" dirty="0"/>
              <a:t> </a:t>
            </a:r>
            <a:r>
              <a:rPr lang="fi-FI" sz="4400" i="1" baseline="30000" dirty="0" err="1"/>
              <a:t>matter</a:t>
            </a:r>
            <a:r>
              <a:rPr lang="fi-FI" sz="4400" i="1" baseline="30000" dirty="0"/>
              <a:t> </a:t>
            </a:r>
            <a:r>
              <a:rPr lang="fi-FI" sz="4400" i="1" baseline="30000" dirty="0" err="1"/>
              <a:t>which</a:t>
            </a:r>
            <a:r>
              <a:rPr lang="fi-FI" sz="4400" i="1" baseline="30000" dirty="0"/>
              <a:t> </a:t>
            </a:r>
            <a:r>
              <a:rPr lang="fi-FI" sz="4400" i="1" baseline="30000" dirty="0" err="1"/>
              <a:t>way</a:t>
            </a:r>
            <a:r>
              <a:rPr lang="fi-FI" sz="4400" i="1" baseline="30000" dirty="0"/>
              <a:t> </a:t>
            </a:r>
            <a:r>
              <a:rPr lang="fi-FI" sz="4400" i="1" baseline="30000" dirty="0" err="1"/>
              <a:t>you</a:t>
            </a:r>
            <a:r>
              <a:rPr lang="fi-FI" sz="4400" i="1" baseline="30000" dirty="0"/>
              <a:t> </a:t>
            </a:r>
            <a:r>
              <a:rPr lang="fi-FI" sz="4400" i="1" baseline="30000" dirty="0" err="1"/>
              <a:t>go</a:t>
            </a:r>
            <a:r>
              <a:rPr lang="fi-FI" sz="4400" i="1" baseline="30000" dirty="0"/>
              <a:t>”, </a:t>
            </a:r>
            <a:r>
              <a:rPr lang="fi-FI" sz="4400" i="1" baseline="30000" dirty="0" err="1"/>
              <a:t>said</a:t>
            </a:r>
            <a:r>
              <a:rPr lang="fi-FI" sz="4400" i="1" baseline="30000" dirty="0"/>
              <a:t> the Cat</a:t>
            </a:r>
            <a:endParaRPr lang="fi-FI" sz="4400" i="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2"/>
          <p:cNvSpPr>
            <a:spLocks noGrp="1"/>
          </p:cNvSpPr>
          <p:nvPr>
            <p:ph idx="1"/>
          </p:nvPr>
        </p:nvSpPr>
        <p:spPr>
          <a:xfrm>
            <a:off x="609600" y="1295400"/>
            <a:ext cx="8229600" cy="4114800"/>
          </a:xfrm>
        </p:spPr>
        <p:txBody>
          <a:bodyPr/>
          <a:lstStyle/>
          <a:p>
            <a:pPr algn="just" eaLnBrk="1" hangingPunct="1">
              <a:lnSpc>
                <a:spcPct val="80000"/>
              </a:lnSpc>
              <a:buFont typeface="Arial" charset="0"/>
              <a:buNone/>
            </a:pPr>
            <a:endParaRPr lang="en-US" sz="2700" i="1" dirty="0" smtClean="0"/>
          </a:p>
          <a:p>
            <a:pPr algn="just" eaLnBrk="1" hangingPunct="1">
              <a:lnSpc>
                <a:spcPct val="80000"/>
              </a:lnSpc>
              <a:buFont typeface="Arial" charset="0"/>
              <a:buNone/>
            </a:pPr>
            <a:endParaRPr lang="en-US" sz="2700" dirty="0" smtClean="0"/>
          </a:p>
          <a:p>
            <a:pPr algn="just" eaLnBrk="1" hangingPunct="1">
              <a:lnSpc>
                <a:spcPct val="80000"/>
              </a:lnSpc>
              <a:buFont typeface="Arial" charset="0"/>
              <a:buNone/>
            </a:pPr>
            <a:endParaRPr lang="en-US" sz="2700" dirty="0" smtClean="0"/>
          </a:p>
          <a:p>
            <a:pPr algn="just" eaLnBrk="1" hangingPunct="1">
              <a:lnSpc>
                <a:spcPct val="80000"/>
              </a:lnSpc>
              <a:buFont typeface="Arial" charset="0"/>
              <a:buNone/>
            </a:pPr>
            <a:endParaRPr lang="en-US" sz="2700" dirty="0" smtClean="0"/>
          </a:p>
        </p:txBody>
      </p:sp>
      <p:pic>
        <p:nvPicPr>
          <p:cNvPr id="2" name="Kuva 1" descr="Screen Shot 2018-09-01 at 12.15.1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3352"/>
            <a:ext cx="5386785" cy="6744648"/>
          </a:xfrm>
          <a:prstGeom prst="rect">
            <a:avLst/>
          </a:prstGeom>
        </p:spPr>
      </p:pic>
      <p:pic>
        <p:nvPicPr>
          <p:cNvPr id="6" name="Kuva 5" descr="Screen Shot 2018-09-02 at 07.36.30.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800" y="0"/>
            <a:ext cx="5297393" cy="6858000"/>
          </a:xfrm>
          <a:prstGeom prst="rect">
            <a:avLst/>
          </a:prstGeom>
        </p:spPr>
      </p:pic>
      <p:pic>
        <p:nvPicPr>
          <p:cNvPr id="5" name="Kuva 4" descr="Screen Shot 2018-09-02 at 07.32.25.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08200" y="0"/>
            <a:ext cx="4910361" cy="6858000"/>
          </a:xfrm>
          <a:prstGeom prst="rect">
            <a:avLst/>
          </a:prstGeom>
        </p:spPr>
      </p:pic>
      <p:pic>
        <p:nvPicPr>
          <p:cNvPr id="4" name="Kuva 3" descr="Screen Shot 2018-09-02 at 07.22.17.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29593" y="0"/>
            <a:ext cx="5145878" cy="6858000"/>
          </a:xfrm>
          <a:prstGeom prst="rect">
            <a:avLst/>
          </a:prstGeom>
        </p:spPr>
      </p:pic>
    </p:spTree>
    <p:extLst>
      <p:ext uri="{BB962C8B-B14F-4D97-AF65-F5344CB8AC3E}">
        <p14:creationId xmlns:p14="http://schemas.microsoft.com/office/powerpoint/2010/main" val="1758225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a:xfrm>
            <a:off x="381000" y="152400"/>
            <a:ext cx="8458200" cy="838200"/>
          </a:xfrm>
          <a:solidFill>
            <a:schemeClr val="accent1"/>
          </a:solidFill>
        </p:spPr>
        <p:txBody>
          <a:bodyPr/>
          <a:lstStyle/>
          <a:p>
            <a:pPr eaLnBrk="1" hangingPunct="1"/>
            <a:r>
              <a:rPr lang="en-US" b="1" dirty="0" smtClean="0">
                <a:solidFill>
                  <a:schemeClr val="bg1"/>
                </a:solidFill>
              </a:rPr>
              <a:t>Learning objectives &amp; Outline</a:t>
            </a:r>
          </a:p>
        </p:txBody>
      </p:sp>
      <p:sp>
        <p:nvSpPr>
          <p:cNvPr id="18434" name="Content Placeholder 2"/>
          <p:cNvSpPr>
            <a:spLocks noGrp="1"/>
          </p:cNvSpPr>
          <p:nvPr>
            <p:ph idx="1"/>
          </p:nvPr>
        </p:nvSpPr>
        <p:spPr>
          <a:xfrm>
            <a:off x="609600" y="1295400"/>
            <a:ext cx="8229600" cy="4114800"/>
          </a:xfrm>
        </p:spPr>
        <p:txBody>
          <a:bodyPr/>
          <a:lstStyle/>
          <a:p>
            <a:pPr eaLnBrk="1" hangingPunct="1">
              <a:lnSpc>
                <a:spcPct val="80000"/>
              </a:lnSpc>
              <a:buFont typeface="Arial" charset="0"/>
              <a:buNone/>
            </a:pPr>
            <a:r>
              <a:rPr lang="en-GB" sz="2700" dirty="0" smtClean="0"/>
              <a:t>1) </a:t>
            </a:r>
            <a:r>
              <a:rPr lang="en-GB" sz="2700" dirty="0" smtClean="0"/>
              <a:t>Understand the</a:t>
            </a:r>
            <a:r>
              <a:rPr lang="en-GB" sz="2700" dirty="0" smtClean="0"/>
              <a:t> Project Cycle Management </a:t>
            </a:r>
            <a:r>
              <a:rPr lang="en-GB" sz="2700" dirty="0" smtClean="0"/>
              <a:t>and </a:t>
            </a:r>
            <a:r>
              <a:rPr lang="en-GB" sz="2700" dirty="0" smtClean="0"/>
              <a:t>Results Based Management </a:t>
            </a:r>
            <a:r>
              <a:rPr lang="en-GB" sz="2700" dirty="0" smtClean="0"/>
              <a:t>concept and approach</a:t>
            </a:r>
          </a:p>
          <a:p>
            <a:pPr eaLnBrk="1" hangingPunct="1">
              <a:lnSpc>
                <a:spcPct val="80000"/>
              </a:lnSpc>
              <a:buFont typeface="Arial" charset="0"/>
              <a:buNone/>
            </a:pPr>
            <a:endParaRPr lang="en-GB" sz="2700" dirty="0" smtClean="0"/>
          </a:p>
          <a:p>
            <a:pPr eaLnBrk="1" hangingPunct="1">
              <a:lnSpc>
                <a:spcPct val="80000"/>
              </a:lnSpc>
              <a:buFontTx/>
              <a:buChar char="-"/>
            </a:pPr>
            <a:r>
              <a:rPr lang="en-GB" sz="2700" i="1" dirty="0" smtClean="0"/>
              <a:t>What PCM and RBM is and why do we use them?</a:t>
            </a:r>
          </a:p>
          <a:p>
            <a:pPr eaLnBrk="1" hangingPunct="1">
              <a:lnSpc>
                <a:spcPct val="80000"/>
              </a:lnSpc>
              <a:buFontTx/>
              <a:buNone/>
            </a:pPr>
            <a:endParaRPr lang="en-GB" sz="2700" i="1" dirty="0" smtClean="0"/>
          </a:p>
          <a:p>
            <a:pPr eaLnBrk="1" hangingPunct="1">
              <a:lnSpc>
                <a:spcPct val="80000"/>
              </a:lnSpc>
              <a:buFont typeface="Arial" charset="0"/>
              <a:buNone/>
            </a:pPr>
            <a:r>
              <a:rPr lang="en-GB" sz="2700" dirty="0" smtClean="0"/>
              <a:t>2) Differentiate the key RBM definitions and concepts, as well as their application in programming</a:t>
            </a:r>
          </a:p>
          <a:p>
            <a:pPr eaLnBrk="1" hangingPunct="1">
              <a:lnSpc>
                <a:spcPct val="80000"/>
              </a:lnSpc>
              <a:buFont typeface="Arial" charset="0"/>
              <a:buNone/>
            </a:pPr>
            <a:endParaRPr lang="en-GB" sz="2700" dirty="0" smtClean="0"/>
          </a:p>
          <a:p>
            <a:pPr eaLnBrk="1" hangingPunct="1">
              <a:lnSpc>
                <a:spcPct val="80000"/>
              </a:lnSpc>
              <a:buFontTx/>
              <a:buChar char="-"/>
            </a:pPr>
            <a:r>
              <a:rPr lang="en-GB" sz="2700" i="1" dirty="0" smtClean="0"/>
              <a:t>Different </a:t>
            </a:r>
            <a:r>
              <a:rPr lang="en-GB" sz="2700" i="1" dirty="0" smtClean="0"/>
              <a:t>levels of results and constructing the basis for M&amp;E  </a:t>
            </a:r>
            <a:r>
              <a:rPr lang="en-GB" sz="2700" i="1" dirty="0" smtClean="0"/>
              <a:t>information</a:t>
            </a:r>
          </a:p>
          <a:p>
            <a:pPr eaLnBrk="1" hangingPunct="1">
              <a:lnSpc>
                <a:spcPct val="80000"/>
              </a:lnSpc>
              <a:buFontTx/>
              <a:buChar char="-"/>
            </a:pPr>
            <a:endParaRPr lang="en-GB" sz="2700" i="1" dirty="0"/>
          </a:p>
          <a:p>
            <a:pPr marL="0" indent="0" eaLnBrk="1" hangingPunct="1">
              <a:lnSpc>
                <a:spcPct val="80000"/>
              </a:lnSpc>
              <a:buNone/>
            </a:pPr>
            <a:r>
              <a:rPr lang="en-GB" sz="2700" dirty="0" smtClean="0"/>
              <a:t>3) Apply Proble</a:t>
            </a:r>
            <a:r>
              <a:rPr lang="en-GB" sz="2700" dirty="0" smtClean="0"/>
              <a:t>m Tree and Objective Tree methods and analyse energy sector issues through them</a:t>
            </a:r>
            <a:endParaRPr lang="en-GB" sz="2700" dirty="0" smtClean="0"/>
          </a:p>
          <a:p>
            <a:pPr algn="just" eaLnBrk="1" hangingPunct="1">
              <a:lnSpc>
                <a:spcPct val="80000"/>
              </a:lnSpc>
              <a:buFont typeface="Arial" charset="0"/>
              <a:buNone/>
            </a:pPr>
            <a:endParaRPr lang="en-US" sz="2700" i="1" dirty="0" smtClean="0"/>
          </a:p>
          <a:p>
            <a:pPr algn="just" eaLnBrk="1" hangingPunct="1">
              <a:lnSpc>
                <a:spcPct val="80000"/>
              </a:lnSpc>
              <a:buFont typeface="Arial" charset="0"/>
              <a:buNone/>
            </a:pPr>
            <a:endParaRPr lang="en-US" sz="2700" dirty="0" smtClean="0"/>
          </a:p>
          <a:p>
            <a:pPr algn="just" eaLnBrk="1" hangingPunct="1">
              <a:lnSpc>
                <a:spcPct val="80000"/>
              </a:lnSpc>
              <a:buFont typeface="Arial" charset="0"/>
              <a:buNone/>
            </a:pPr>
            <a:endParaRPr lang="en-US" sz="2700" dirty="0" smtClean="0"/>
          </a:p>
          <a:p>
            <a:pPr algn="just" eaLnBrk="1" hangingPunct="1">
              <a:lnSpc>
                <a:spcPct val="80000"/>
              </a:lnSpc>
              <a:buFont typeface="Arial" charset="0"/>
              <a:buNone/>
            </a:pPr>
            <a:endParaRPr lang="en-US" sz="2700" dirty="0" smtClean="0"/>
          </a:p>
        </p:txBody>
      </p:sp>
    </p:spTree>
    <p:extLst>
      <p:ext uri="{BB962C8B-B14F-4D97-AF65-F5344CB8AC3E}">
        <p14:creationId xmlns:p14="http://schemas.microsoft.com/office/powerpoint/2010/main" val="5725108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381000" y="1219200"/>
            <a:ext cx="8229600" cy="4525963"/>
          </a:xfrm>
        </p:spPr>
        <p:txBody>
          <a:bodyPr/>
          <a:lstStyle/>
          <a:p>
            <a:pPr marL="0" indent="0">
              <a:buNone/>
            </a:pPr>
            <a:r>
              <a:rPr lang="fi-FI" sz="2800" dirty="0" smtClean="0"/>
              <a:t>Common </a:t>
            </a:r>
            <a:r>
              <a:rPr lang="fi-FI" sz="2800" dirty="0" err="1" smtClean="0"/>
              <a:t>characteristics</a:t>
            </a:r>
            <a:r>
              <a:rPr lang="fi-FI" sz="2800" dirty="0" smtClean="0"/>
              <a:t>: </a:t>
            </a:r>
          </a:p>
          <a:p>
            <a:pPr marL="0" indent="0">
              <a:buNone/>
            </a:pPr>
            <a:r>
              <a:rPr lang="fi-FI" sz="2800" dirty="0" smtClean="0"/>
              <a:t>- </a:t>
            </a:r>
            <a:r>
              <a:rPr lang="fi-FI" sz="2800" dirty="0" err="1" smtClean="0"/>
              <a:t>Has</a:t>
            </a:r>
            <a:r>
              <a:rPr lang="fi-FI" sz="2800" dirty="0" smtClean="0"/>
              <a:t> a </a:t>
            </a:r>
            <a:r>
              <a:rPr lang="fi-FI" sz="2800" dirty="0" err="1" smtClean="0"/>
              <a:t>start</a:t>
            </a:r>
            <a:r>
              <a:rPr lang="fi-FI" sz="2800" dirty="0" smtClean="0"/>
              <a:t> </a:t>
            </a:r>
            <a:r>
              <a:rPr lang="fi-FI" sz="2800" dirty="0"/>
              <a:t>and a </a:t>
            </a:r>
            <a:r>
              <a:rPr lang="fi-FI" sz="2800" dirty="0" err="1" smtClean="0"/>
              <a:t>finish</a:t>
            </a:r>
            <a:r>
              <a:rPr lang="fi-FI" sz="2800" dirty="0" smtClean="0"/>
              <a:t>, </a:t>
            </a:r>
            <a:r>
              <a:rPr lang="fi-FI" sz="2800" dirty="0" err="1" smtClean="0"/>
              <a:t>involving</a:t>
            </a:r>
            <a:r>
              <a:rPr lang="fi-FI" sz="2800" dirty="0" smtClean="0"/>
              <a:t> </a:t>
            </a:r>
            <a:r>
              <a:rPr lang="fi-FI" sz="2800" dirty="0" err="1" smtClean="0"/>
              <a:t>series</a:t>
            </a:r>
            <a:r>
              <a:rPr lang="fi-FI" sz="2800" dirty="0" smtClean="0"/>
              <a:t> of </a:t>
            </a:r>
            <a:r>
              <a:rPr lang="fi-FI" sz="2800" dirty="0" err="1" smtClean="0"/>
              <a:t>phases</a:t>
            </a:r>
            <a:r>
              <a:rPr lang="fi-FI" sz="2800" dirty="0" smtClean="0"/>
              <a:t> in </a:t>
            </a:r>
            <a:r>
              <a:rPr lang="fi-FI" sz="2800" dirty="0" err="1" smtClean="0"/>
              <a:t>between</a:t>
            </a:r>
            <a:endParaRPr lang="fi-FI" sz="2800" dirty="0"/>
          </a:p>
          <a:p>
            <a:pPr marL="0" indent="0">
              <a:buNone/>
            </a:pPr>
            <a:r>
              <a:rPr lang="fi-FI" sz="2800" dirty="0" smtClean="0"/>
              <a:t>- </a:t>
            </a:r>
            <a:r>
              <a:rPr lang="fi-FI" sz="2800" dirty="0" err="1" smtClean="0"/>
              <a:t>Has</a:t>
            </a:r>
            <a:r>
              <a:rPr lang="fi-FI" sz="2800" dirty="0" smtClean="0"/>
              <a:t> a </a:t>
            </a:r>
            <a:r>
              <a:rPr lang="fi-FI" sz="2800" dirty="0" err="1" smtClean="0"/>
              <a:t>budget</a:t>
            </a:r>
            <a:endParaRPr lang="fi-FI" sz="2800" dirty="0"/>
          </a:p>
          <a:p>
            <a:pPr marL="0" indent="0">
              <a:buNone/>
            </a:pPr>
            <a:r>
              <a:rPr lang="fi-FI" sz="2800" dirty="0" smtClean="0"/>
              <a:t>- </a:t>
            </a:r>
            <a:r>
              <a:rPr lang="fi-FI" sz="2800" dirty="0" err="1" smtClean="0"/>
              <a:t>Includes</a:t>
            </a:r>
            <a:r>
              <a:rPr lang="fi-FI" sz="2800" dirty="0" smtClean="0"/>
              <a:t> </a:t>
            </a:r>
            <a:r>
              <a:rPr lang="fi-FI" sz="2800" dirty="0" err="1" smtClean="0"/>
              <a:t>aset</a:t>
            </a:r>
            <a:r>
              <a:rPr lang="fi-FI" sz="2800" dirty="0" smtClean="0"/>
              <a:t> </a:t>
            </a:r>
            <a:r>
              <a:rPr lang="fi-FI" sz="2800" dirty="0"/>
              <a:t>of </a:t>
            </a:r>
            <a:r>
              <a:rPr lang="fi-FI" sz="2800" dirty="0" err="1" smtClean="0"/>
              <a:t>sequential</a:t>
            </a:r>
            <a:r>
              <a:rPr lang="fi-FI" sz="2800" dirty="0" smtClean="0"/>
              <a:t>, </a:t>
            </a:r>
            <a:r>
              <a:rPr lang="fi-FI" sz="2800" dirty="0" err="1"/>
              <a:t>unique</a:t>
            </a:r>
            <a:r>
              <a:rPr lang="fi-FI" sz="2800" dirty="0"/>
              <a:t> and </a:t>
            </a:r>
            <a:r>
              <a:rPr lang="fi-FI" sz="2800" dirty="0" err="1"/>
              <a:t>non-repetitive</a:t>
            </a:r>
            <a:endParaRPr lang="fi-FI" sz="2800" dirty="0"/>
          </a:p>
          <a:p>
            <a:pPr marL="0" indent="0">
              <a:buNone/>
            </a:pPr>
            <a:r>
              <a:rPr lang="fi-FI" sz="2800" dirty="0" smtClean="0"/>
              <a:t> </a:t>
            </a:r>
            <a:r>
              <a:rPr lang="fi-FI" sz="2800" dirty="0" err="1" smtClean="0"/>
              <a:t>activities</a:t>
            </a:r>
            <a:endParaRPr lang="fi-FI" sz="2800" dirty="0" smtClean="0"/>
          </a:p>
          <a:p>
            <a:pPr marL="0" indent="0">
              <a:buNone/>
            </a:pPr>
            <a:r>
              <a:rPr lang="fi-FI" sz="2800" dirty="0" smtClean="0"/>
              <a:t>- </a:t>
            </a:r>
            <a:r>
              <a:rPr lang="fi-FI" sz="2800" dirty="0" err="1" smtClean="0"/>
              <a:t>Uses</a:t>
            </a:r>
            <a:r>
              <a:rPr lang="fi-FI" sz="2800" dirty="0" smtClean="0"/>
              <a:t> </a:t>
            </a:r>
            <a:r>
              <a:rPr lang="fi-FI" sz="2800" dirty="0" err="1" smtClean="0"/>
              <a:t>resources</a:t>
            </a:r>
            <a:r>
              <a:rPr lang="fi-FI" sz="2800" dirty="0" smtClean="0"/>
              <a:t>, </a:t>
            </a:r>
            <a:r>
              <a:rPr lang="fi-FI" sz="2800" dirty="0" err="1" smtClean="0"/>
              <a:t>may</a:t>
            </a:r>
            <a:r>
              <a:rPr lang="fi-FI" sz="2800" dirty="0" smtClean="0"/>
              <a:t> </a:t>
            </a:r>
            <a:r>
              <a:rPr lang="fi-FI" sz="2800" dirty="0" err="1"/>
              <a:t>require</a:t>
            </a:r>
            <a:r>
              <a:rPr lang="fi-FI" sz="2800" dirty="0"/>
              <a:t> </a:t>
            </a:r>
            <a:r>
              <a:rPr lang="fi-FI" sz="2800" dirty="0" err="1"/>
              <a:t>coordinating</a:t>
            </a:r>
            <a:endParaRPr lang="fi-FI" sz="2800" dirty="0"/>
          </a:p>
          <a:p>
            <a:pPr marL="0" indent="0">
              <a:buNone/>
            </a:pPr>
            <a:r>
              <a:rPr lang="fi-FI" sz="2800" dirty="0" smtClean="0"/>
              <a:t>- </a:t>
            </a:r>
            <a:r>
              <a:rPr lang="fi-FI" sz="2800" dirty="0" err="1" smtClean="0"/>
              <a:t>Includes</a:t>
            </a:r>
            <a:r>
              <a:rPr lang="fi-FI" sz="2800" dirty="0" smtClean="0"/>
              <a:t> </a:t>
            </a:r>
            <a:r>
              <a:rPr lang="fi-FI" sz="2800" dirty="0" err="1" smtClean="0"/>
              <a:t>Responsibilities</a:t>
            </a:r>
            <a:r>
              <a:rPr lang="fi-FI" sz="2800" dirty="0" smtClean="0"/>
              <a:t> </a:t>
            </a:r>
            <a:r>
              <a:rPr lang="fi-FI" sz="2800" dirty="0"/>
              <a:t>for management and </a:t>
            </a:r>
            <a:r>
              <a:rPr lang="fi-FI" sz="2800" dirty="0" err="1" smtClean="0"/>
              <a:t>implementation</a:t>
            </a:r>
            <a:endParaRPr lang="fi-FI" sz="2800" dirty="0" smtClean="0"/>
          </a:p>
          <a:p>
            <a:pPr marL="0" indent="0">
              <a:buNone/>
            </a:pPr>
            <a:r>
              <a:rPr lang="fi-FI" sz="2800" dirty="0" smtClean="0"/>
              <a:t>- </a:t>
            </a:r>
            <a:r>
              <a:rPr lang="fi-FI" sz="2800" dirty="0" err="1" smtClean="0"/>
              <a:t>Has</a:t>
            </a:r>
            <a:r>
              <a:rPr lang="fi-FI" sz="2800" dirty="0" smtClean="0"/>
              <a:t> </a:t>
            </a:r>
            <a:r>
              <a:rPr lang="fi-FI" sz="2800" dirty="0" err="1"/>
              <a:t>d</a:t>
            </a:r>
            <a:r>
              <a:rPr lang="fi-FI" sz="2800" dirty="0" err="1" smtClean="0"/>
              <a:t>efined</a:t>
            </a:r>
            <a:r>
              <a:rPr lang="fi-FI" sz="2800" dirty="0" smtClean="0"/>
              <a:t> </a:t>
            </a:r>
            <a:r>
              <a:rPr lang="fi-FI" sz="2800" dirty="0" err="1"/>
              <a:t>roles</a:t>
            </a:r>
            <a:r>
              <a:rPr lang="fi-FI" sz="2800" dirty="0"/>
              <a:t> and </a:t>
            </a:r>
            <a:r>
              <a:rPr lang="fi-FI" sz="2800" dirty="0" err="1"/>
              <a:t>relationships</a:t>
            </a:r>
            <a:r>
              <a:rPr lang="fi-FI" sz="2800" dirty="0"/>
              <a:t> for </a:t>
            </a:r>
            <a:r>
              <a:rPr lang="fi-FI" sz="2800" dirty="0" err="1"/>
              <a:t>participants</a:t>
            </a:r>
            <a:r>
              <a:rPr lang="fi-FI" sz="2800" dirty="0"/>
              <a:t> in the </a:t>
            </a:r>
            <a:r>
              <a:rPr lang="fi-FI" sz="2800" dirty="0" err="1"/>
              <a:t>project</a:t>
            </a:r>
            <a:endParaRPr lang="fi-FI" sz="2800" dirty="0"/>
          </a:p>
        </p:txBody>
      </p:sp>
      <p:sp>
        <p:nvSpPr>
          <p:cNvPr id="4" name="Title 1"/>
          <p:cNvSpPr>
            <a:spLocks noGrp="1"/>
          </p:cNvSpPr>
          <p:nvPr>
            <p:ph type="title"/>
          </p:nvPr>
        </p:nvSpPr>
        <p:spPr>
          <a:xfrm>
            <a:off x="381000" y="152400"/>
            <a:ext cx="8458200" cy="838200"/>
          </a:xfrm>
          <a:solidFill>
            <a:schemeClr val="accent1"/>
          </a:solidFill>
        </p:spPr>
        <p:txBody>
          <a:bodyPr/>
          <a:lstStyle/>
          <a:p>
            <a:pPr eaLnBrk="1" hangingPunct="1"/>
            <a:r>
              <a:rPr lang="en-US" b="1" dirty="0" smtClean="0">
                <a:solidFill>
                  <a:schemeClr val="bg1"/>
                </a:solidFill>
              </a:rPr>
              <a:t>What is a Project?</a:t>
            </a:r>
          </a:p>
        </p:txBody>
      </p:sp>
    </p:spTree>
    <p:extLst>
      <p:ext uri="{BB962C8B-B14F-4D97-AF65-F5344CB8AC3E}">
        <p14:creationId xmlns:p14="http://schemas.microsoft.com/office/powerpoint/2010/main" val="4004781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381000" y="1219200"/>
            <a:ext cx="8229600" cy="4525963"/>
          </a:xfrm>
        </p:spPr>
        <p:txBody>
          <a:bodyPr/>
          <a:lstStyle/>
          <a:p>
            <a:pPr marL="0" indent="0">
              <a:buNone/>
            </a:pPr>
            <a:r>
              <a:rPr lang="fi-FI" sz="2800" b="1" dirty="0"/>
              <a:t>Project </a:t>
            </a:r>
            <a:r>
              <a:rPr lang="fi-FI" sz="2800" b="1" dirty="0" err="1"/>
              <a:t>cycle</a:t>
            </a:r>
            <a:r>
              <a:rPr lang="fi-FI" sz="2800" b="1" dirty="0"/>
              <a:t> management</a:t>
            </a:r>
            <a:r>
              <a:rPr lang="fi-FI" sz="2800" dirty="0"/>
              <a:t> (</a:t>
            </a:r>
            <a:r>
              <a:rPr lang="fi-FI" sz="2800" b="1" dirty="0"/>
              <a:t>PCM</a:t>
            </a:r>
            <a:r>
              <a:rPr lang="fi-FI" sz="2800" dirty="0"/>
              <a:t>) is the </a:t>
            </a:r>
            <a:r>
              <a:rPr lang="fi-FI" sz="2800" dirty="0" err="1"/>
              <a:t>process</a:t>
            </a:r>
            <a:r>
              <a:rPr lang="fi-FI" sz="2800" dirty="0"/>
              <a:t> of </a:t>
            </a:r>
            <a:r>
              <a:rPr lang="fi-FI" sz="2800" b="1" dirty="0" err="1">
                <a:solidFill>
                  <a:srgbClr val="3366FF"/>
                </a:solidFill>
              </a:rPr>
              <a:t>planning</a:t>
            </a:r>
            <a:r>
              <a:rPr lang="fi-FI" sz="2800" b="1" dirty="0">
                <a:solidFill>
                  <a:srgbClr val="3366FF"/>
                </a:solidFill>
              </a:rPr>
              <a:t>, </a:t>
            </a:r>
            <a:r>
              <a:rPr lang="fi-FI" sz="2800" b="1" dirty="0" err="1">
                <a:solidFill>
                  <a:srgbClr val="3366FF"/>
                </a:solidFill>
              </a:rPr>
              <a:t>organizing</a:t>
            </a:r>
            <a:r>
              <a:rPr lang="fi-FI" sz="2800" b="1" dirty="0">
                <a:solidFill>
                  <a:srgbClr val="3366FF"/>
                </a:solidFill>
              </a:rPr>
              <a:t>, </a:t>
            </a:r>
            <a:r>
              <a:rPr lang="fi-FI" sz="2800" b="1" dirty="0" err="1">
                <a:solidFill>
                  <a:srgbClr val="3366FF"/>
                </a:solidFill>
              </a:rPr>
              <a:t>coordinating</a:t>
            </a:r>
            <a:r>
              <a:rPr lang="fi-FI" sz="2800" b="1" dirty="0">
                <a:solidFill>
                  <a:srgbClr val="3366FF"/>
                </a:solidFill>
              </a:rPr>
              <a:t>, and </a:t>
            </a:r>
            <a:r>
              <a:rPr lang="fi-FI" sz="2800" b="1" dirty="0" err="1">
                <a:solidFill>
                  <a:srgbClr val="3366FF"/>
                </a:solidFill>
              </a:rPr>
              <a:t>controlling</a:t>
            </a:r>
            <a:r>
              <a:rPr lang="fi-FI" sz="2800" b="1" dirty="0">
                <a:solidFill>
                  <a:srgbClr val="3366FF"/>
                </a:solidFill>
              </a:rPr>
              <a:t> </a:t>
            </a:r>
            <a:r>
              <a:rPr lang="fi-FI" sz="2800" dirty="0"/>
              <a:t>of a </a:t>
            </a:r>
            <a:r>
              <a:rPr lang="fi-FI" sz="2800" dirty="0" err="1"/>
              <a:t>project</a:t>
            </a:r>
            <a:r>
              <a:rPr lang="fi-FI" sz="2800" dirty="0"/>
              <a:t> </a:t>
            </a:r>
            <a:r>
              <a:rPr lang="fi-FI" sz="2800" b="1" dirty="0" err="1">
                <a:solidFill>
                  <a:srgbClr val="3366FF"/>
                </a:solidFill>
              </a:rPr>
              <a:t>effectively</a:t>
            </a:r>
            <a:r>
              <a:rPr lang="fi-FI" sz="2800" b="1" dirty="0">
                <a:solidFill>
                  <a:srgbClr val="3366FF"/>
                </a:solidFill>
              </a:rPr>
              <a:t> and </a:t>
            </a:r>
            <a:r>
              <a:rPr lang="fi-FI" sz="2800" b="1" dirty="0" err="1">
                <a:solidFill>
                  <a:srgbClr val="3366FF"/>
                </a:solidFill>
              </a:rPr>
              <a:t>efficiently</a:t>
            </a:r>
            <a:r>
              <a:rPr lang="fi-FI" sz="2800" b="1" dirty="0">
                <a:solidFill>
                  <a:srgbClr val="3366FF"/>
                </a:solidFill>
              </a:rPr>
              <a:t> </a:t>
            </a:r>
            <a:r>
              <a:rPr lang="fi-FI" sz="2800" dirty="0" err="1"/>
              <a:t>throughout</a:t>
            </a:r>
            <a:r>
              <a:rPr lang="fi-FI" sz="2800" dirty="0"/>
              <a:t> </a:t>
            </a:r>
            <a:r>
              <a:rPr lang="fi-FI" sz="2800" dirty="0" err="1"/>
              <a:t>its</a:t>
            </a:r>
            <a:r>
              <a:rPr lang="fi-FI" sz="2800" dirty="0"/>
              <a:t> </a:t>
            </a:r>
            <a:r>
              <a:rPr lang="fi-FI" sz="2800" b="1" dirty="0" err="1">
                <a:solidFill>
                  <a:srgbClr val="3366FF"/>
                </a:solidFill>
              </a:rPr>
              <a:t>phases</a:t>
            </a:r>
            <a:r>
              <a:rPr lang="fi-FI" sz="2800" dirty="0"/>
              <a:t>, </a:t>
            </a:r>
            <a:r>
              <a:rPr lang="fi-FI" sz="2800" dirty="0" err="1"/>
              <a:t>from</a:t>
            </a:r>
            <a:r>
              <a:rPr lang="fi-FI" sz="2800" dirty="0"/>
              <a:t> </a:t>
            </a:r>
            <a:r>
              <a:rPr lang="fi-FI" sz="2800" dirty="0" err="1"/>
              <a:t>planning</a:t>
            </a:r>
            <a:r>
              <a:rPr lang="fi-FI" sz="2800" dirty="0"/>
              <a:t> </a:t>
            </a:r>
            <a:r>
              <a:rPr lang="fi-FI" sz="2800" dirty="0" smtClean="0"/>
              <a:t>to </a:t>
            </a:r>
            <a:r>
              <a:rPr lang="fi-FI" sz="2800" dirty="0" err="1" smtClean="0"/>
              <a:t>implementation</a:t>
            </a:r>
            <a:r>
              <a:rPr lang="fi-FI" sz="2800" dirty="0" smtClean="0"/>
              <a:t> to </a:t>
            </a:r>
            <a:r>
              <a:rPr lang="fi-FI" sz="2800" dirty="0" err="1"/>
              <a:t>completion</a:t>
            </a:r>
            <a:r>
              <a:rPr lang="fi-FI" sz="2800" dirty="0"/>
              <a:t> and </a:t>
            </a:r>
            <a:r>
              <a:rPr lang="fi-FI" sz="2800" dirty="0" err="1"/>
              <a:t>review</a:t>
            </a:r>
            <a:r>
              <a:rPr lang="fi-FI" sz="2800" dirty="0"/>
              <a:t> </a:t>
            </a:r>
            <a:r>
              <a:rPr lang="fi-FI" sz="2800" dirty="0" err="1" smtClean="0"/>
              <a:t>achievement</a:t>
            </a:r>
            <a:r>
              <a:rPr lang="fi-FI" sz="2800" dirty="0"/>
              <a:t> </a:t>
            </a:r>
            <a:r>
              <a:rPr lang="fi-FI" sz="2800" dirty="0" smtClean="0"/>
              <a:t>of </a:t>
            </a:r>
            <a:r>
              <a:rPr lang="fi-FI" sz="2800" dirty="0" err="1"/>
              <a:t>pre-defined</a:t>
            </a:r>
            <a:r>
              <a:rPr lang="fi-FI" sz="2800" dirty="0"/>
              <a:t> </a:t>
            </a:r>
            <a:r>
              <a:rPr lang="fi-FI" sz="2800" dirty="0" err="1"/>
              <a:t>objectives</a:t>
            </a:r>
            <a:r>
              <a:rPr lang="fi-FI" sz="2800" dirty="0"/>
              <a:t> </a:t>
            </a:r>
            <a:r>
              <a:rPr lang="fi-FI" sz="2800" dirty="0" smtClean="0"/>
              <a:t>to </a:t>
            </a:r>
            <a:r>
              <a:rPr lang="fi-FI" sz="2800" dirty="0" err="1" smtClean="0"/>
              <a:t>satisfy</a:t>
            </a:r>
            <a:r>
              <a:rPr lang="fi-FI" sz="2800" dirty="0" smtClean="0"/>
              <a:t> </a:t>
            </a:r>
            <a:r>
              <a:rPr lang="fi-FI" sz="2800" dirty="0" err="1" smtClean="0"/>
              <a:t>project</a:t>
            </a:r>
            <a:r>
              <a:rPr lang="fi-FI" sz="2800" dirty="0" smtClean="0"/>
              <a:t> </a:t>
            </a:r>
            <a:r>
              <a:rPr lang="fi-FI" sz="2800" dirty="0" err="1" smtClean="0"/>
              <a:t>stakeholders</a:t>
            </a:r>
            <a:r>
              <a:rPr lang="fi-FI" sz="2800" dirty="0" smtClean="0"/>
              <a:t>  </a:t>
            </a:r>
            <a:r>
              <a:rPr lang="fi-FI" sz="2800" dirty="0"/>
              <a:t>by producing the right deliverable at the right time, cost and </a:t>
            </a:r>
            <a:r>
              <a:rPr lang="fi-FI" sz="2800" dirty="0" err="1" smtClean="0"/>
              <a:t>quality</a:t>
            </a:r>
            <a:endParaRPr lang="fi-FI" sz="2800" dirty="0" smtClean="0"/>
          </a:p>
          <a:p>
            <a:pPr marL="0" indent="0">
              <a:buNone/>
            </a:pPr>
            <a:endParaRPr lang="fi-FI" sz="2800" dirty="0"/>
          </a:p>
          <a:p>
            <a:pPr marL="0" indent="0">
              <a:buNone/>
            </a:pPr>
            <a:r>
              <a:rPr lang="fi-FI" sz="2800" dirty="0" err="1" smtClean="0"/>
              <a:t>-modifed</a:t>
            </a:r>
            <a:r>
              <a:rPr lang="fi-FI" sz="2800" dirty="0" smtClean="0"/>
              <a:t> </a:t>
            </a:r>
            <a:r>
              <a:rPr lang="fi-FI" sz="2800" dirty="0" err="1" smtClean="0"/>
              <a:t>from</a:t>
            </a:r>
            <a:r>
              <a:rPr lang="fi-FI" sz="2800" dirty="0" smtClean="0"/>
              <a:t> </a:t>
            </a:r>
            <a:r>
              <a:rPr lang="fi-FI" sz="2800" dirty="0" err="1" smtClean="0"/>
              <a:t>Wikipedia</a:t>
            </a:r>
            <a:endParaRPr lang="fi-FI" sz="2800" dirty="0"/>
          </a:p>
        </p:txBody>
      </p:sp>
      <p:sp>
        <p:nvSpPr>
          <p:cNvPr id="4" name="Title 1"/>
          <p:cNvSpPr>
            <a:spLocks noGrp="1"/>
          </p:cNvSpPr>
          <p:nvPr>
            <p:ph type="title"/>
          </p:nvPr>
        </p:nvSpPr>
        <p:spPr>
          <a:xfrm>
            <a:off x="381000" y="152400"/>
            <a:ext cx="8610600" cy="838200"/>
          </a:xfrm>
          <a:solidFill>
            <a:schemeClr val="accent1"/>
          </a:solidFill>
        </p:spPr>
        <p:txBody>
          <a:bodyPr/>
          <a:lstStyle/>
          <a:p>
            <a:pPr eaLnBrk="1" hangingPunct="1"/>
            <a:r>
              <a:rPr lang="en-US" b="1" dirty="0" smtClean="0">
                <a:solidFill>
                  <a:schemeClr val="bg1"/>
                </a:solidFill>
              </a:rPr>
              <a:t>What is Project Cycle Management?</a:t>
            </a:r>
          </a:p>
        </p:txBody>
      </p:sp>
    </p:spTree>
    <p:extLst>
      <p:ext uri="{BB962C8B-B14F-4D97-AF65-F5344CB8AC3E}">
        <p14:creationId xmlns:p14="http://schemas.microsoft.com/office/powerpoint/2010/main" val="22061722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33124" name="WordArt 4"/>
          <p:cNvSpPr>
            <a:spLocks noChangeArrowheads="1" noChangeShapeType="1" noTextEdit="1"/>
          </p:cNvSpPr>
          <p:nvPr/>
        </p:nvSpPr>
        <p:spPr bwMode="auto">
          <a:xfrm rot="1583851">
            <a:off x="609600" y="609600"/>
            <a:ext cx="2257425" cy="1457325"/>
          </a:xfrm>
          <a:prstGeom prst="rect">
            <a:avLst/>
          </a:prstGeom>
        </p:spPr>
        <p:txBody>
          <a:bodyPr wrap="none" fromWordArt="1">
            <a:prstTxWarp prst="textSlantUp">
              <a:avLst>
                <a:gd name="adj" fmla="val 55556"/>
              </a:avLst>
            </a:prstTxWarp>
          </a:bodyPr>
          <a:lstStyle/>
          <a:p>
            <a:pPr algn="ctr"/>
            <a:r>
              <a:rPr lang="en-US" sz="3600" kern="10">
                <a:ln w="9525">
                  <a:solidFill>
                    <a:srgbClr val="000000"/>
                  </a:solidFill>
                  <a:round/>
                  <a:headEnd/>
                  <a:tailEnd/>
                </a:ln>
                <a:solidFill>
                  <a:srgbClr val="000000"/>
                </a:solidFill>
                <a:latin typeface="Arial Black"/>
              </a:rPr>
              <a:t>Outcome</a:t>
            </a:r>
          </a:p>
        </p:txBody>
      </p:sp>
      <p:sp>
        <p:nvSpPr>
          <p:cNvPr id="133125" name="WordArt 5"/>
          <p:cNvSpPr>
            <a:spLocks noChangeArrowheads="1" noChangeShapeType="1" noTextEdit="1"/>
          </p:cNvSpPr>
          <p:nvPr/>
        </p:nvSpPr>
        <p:spPr bwMode="auto">
          <a:xfrm>
            <a:off x="381000" y="609600"/>
            <a:ext cx="1524000" cy="990600"/>
          </a:xfrm>
          <a:prstGeom prst="rect">
            <a:avLst/>
          </a:prstGeom>
        </p:spPr>
        <p:txBody>
          <a:bodyPr spcFirstLastPara="1" wrap="none" fromWordArt="1">
            <a:prstTxWarp prst="textArchUp">
              <a:avLst>
                <a:gd name="adj" fmla="val 10800004"/>
              </a:avLst>
            </a:prstTxWarp>
          </a:bodyPr>
          <a:lstStyle/>
          <a:p>
            <a:pPr algn="ctr"/>
            <a:r>
              <a:rPr lang="en-US" sz="3600" kern="10">
                <a:ln w="9525">
                  <a:solidFill>
                    <a:srgbClr val="000000"/>
                  </a:solidFill>
                  <a:round/>
                  <a:headEnd/>
                  <a:tailEnd/>
                </a:ln>
                <a:solidFill>
                  <a:srgbClr val="000000"/>
                </a:solidFill>
                <a:latin typeface="Arial Black"/>
              </a:rPr>
              <a:t>Impact</a:t>
            </a:r>
          </a:p>
        </p:txBody>
      </p:sp>
      <p:sp>
        <p:nvSpPr>
          <p:cNvPr id="133126" name="WordArt 6"/>
          <p:cNvSpPr>
            <a:spLocks noChangeArrowheads="1" noChangeShapeType="1" noTextEdit="1"/>
          </p:cNvSpPr>
          <p:nvPr/>
        </p:nvSpPr>
        <p:spPr bwMode="auto">
          <a:xfrm>
            <a:off x="4038600" y="4800600"/>
            <a:ext cx="2052638" cy="762000"/>
          </a:xfrm>
          <a:prstGeom prst="rect">
            <a:avLst/>
          </a:prstGeom>
        </p:spPr>
        <p:txBody>
          <a:bodyPr wrap="none" fromWordArt="1">
            <a:prstTxWarp prst="textDeflate">
              <a:avLst>
                <a:gd name="adj" fmla="val 7083"/>
              </a:avLst>
            </a:prstTxWarp>
          </a:bodyPr>
          <a:lstStyle/>
          <a:p>
            <a:pPr algn="ctr"/>
            <a:r>
              <a:rPr lang="en-US" sz="3600" kern="10">
                <a:ln w="9525">
                  <a:solidFill>
                    <a:srgbClr val="000000"/>
                  </a:solidFill>
                  <a:round/>
                  <a:headEnd/>
                  <a:tailEnd/>
                </a:ln>
                <a:solidFill>
                  <a:srgbClr val="000000"/>
                </a:solidFill>
                <a:latin typeface="Impact"/>
              </a:rPr>
              <a:t>Result</a:t>
            </a:r>
          </a:p>
        </p:txBody>
      </p:sp>
      <p:sp>
        <p:nvSpPr>
          <p:cNvPr id="133127" name="WordArt 7"/>
          <p:cNvSpPr>
            <a:spLocks noChangeArrowheads="1" noChangeShapeType="1" noTextEdit="1"/>
          </p:cNvSpPr>
          <p:nvPr/>
        </p:nvSpPr>
        <p:spPr bwMode="auto">
          <a:xfrm>
            <a:off x="6858000" y="4419600"/>
            <a:ext cx="1695450" cy="1457325"/>
          </a:xfrm>
          <a:prstGeom prst="rect">
            <a:avLst/>
          </a:prstGeom>
        </p:spPr>
        <p:txBody>
          <a:bodyPr wrap="none" fromWordArt="1">
            <a:prstTxWarp prst="textSlantUp">
              <a:avLst>
                <a:gd name="adj" fmla="val 55556"/>
              </a:avLst>
            </a:prstTxWarp>
          </a:bodyPr>
          <a:lstStyle/>
          <a:p>
            <a:pPr algn="ctr"/>
            <a:r>
              <a:rPr lang="en-US" sz="3600" kern="10">
                <a:ln w="9525">
                  <a:solidFill>
                    <a:srgbClr val="000000"/>
                  </a:solidFill>
                  <a:round/>
                  <a:headEnd/>
                  <a:tailEnd/>
                </a:ln>
                <a:solidFill>
                  <a:srgbClr val="000000"/>
                </a:solidFill>
                <a:latin typeface="Arial Black"/>
              </a:rPr>
              <a:t>Output</a:t>
            </a:r>
          </a:p>
        </p:txBody>
      </p:sp>
      <p:sp>
        <p:nvSpPr>
          <p:cNvPr id="133128" name="WordArt 8"/>
          <p:cNvSpPr>
            <a:spLocks noChangeArrowheads="1" noChangeShapeType="1" noTextEdit="1"/>
          </p:cNvSpPr>
          <p:nvPr/>
        </p:nvSpPr>
        <p:spPr bwMode="auto">
          <a:xfrm>
            <a:off x="5105400" y="2057400"/>
            <a:ext cx="1752600" cy="647700"/>
          </a:xfrm>
          <a:prstGeom prst="rect">
            <a:avLst/>
          </a:prstGeom>
        </p:spPr>
        <p:txBody>
          <a:bodyPr wrap="none" fromWordArt="1">
            <a:prstTxWarp prst="textPlain">
              <a:avLst>
                <a:gd name="adj" fmla="val 53611"/>
              </a:avLst>
            </a:prstTxWarp>
          </a:bodyPr>
          <a:lstStyle/>
          <a:p>
            <a:pPr algn="ctr"/>
            <a:r>
              <a:rPr lang="en-US" sz="3600" kern="10">
                <a:ln w="9525">
                  <a:solidFill>
                    <a:srgbClr val="000000"/>
                  </a:solidFill>
                  <a:round/>
                  <a:headEnd/>
                  <a:tailEnd/>
                </a:ln>
                <a:solidFill>
                  <a:srgbClr val="FFFFFF"/>
                </a:solidFill>
                <a:latin typeface="Arial Black"/>
              </a:rPr>
              <a:t>Goal</a:t>
            </a:r>
          </a:p>
        </p:txBody>
      </p:sp>
      <p:sp>
        <p:nvSpPr>
          <p:cNvPr id="133129" name="WordArt 9"/>
          <p:cNvSpPr>
            <a:spLocks noChangeArrowheads="1" noChangeShapeType="1" noTextEdit="1"/>
          </p:cNvSpPr>
          <p:nvPr/>
        </p:nvSpPr>
        <p:spPr bwMode="auto">
          <a:xfrm rot="564119">
            <a:off x="4724400" y="5715000"/>
            <a:ext cx="1400175" cy="990600"/>
          </a:xfrm>
          <a:prstGeom prst="rect">
            <a:avLst/>
          </a:prstGeom>
        </p:spPr>
        <p:txBody>
          <a:bodyPr wrap="none" fromWordArt="1">
            <a:prstTxWarp prst="textDeflate">
              <a:avLst>
                <a:gd name="adj" fmla="val 26227"/>
              </a:avLst>
            </a:prstTxWarp>
          </a:bodyPr>
          <a:lstStyle/>
          <a:p>
            <a:pPr algn="ctr"/>
            <a:r>
              <a:rPr lang="en-US" sz="3600" kern="10">
                <a:ln w="9525">
                  <a:solidFill>
                    <a:srgbClr val="000000"/>
                  </a:solidFill>
                  <a:round/>
                  <a:headEnd/>
                  <a:tailEnd/>
                </a:ln>
                <a:solidFill>
                  <a:srgbClr val="000000"/>
                </a:solidFill>
                <a:latin typeface="Impact"/>
              </a:rPr>
              <a:t>Activity</a:t>
            </a:r>
          </a:p>
        </p:txBody>
      </p:sp>
      <p:sp>
        <p:nvSpPr>
          <p:cNvPr id="133130" name="WordArt 10"/>
          <p:cNvSpPr>
            <a:spLocks noChangeArrowheads="1" noChangeShapeType="1" noTextEdit="1"/>
          </p:cNvSpPr>
          <p:nvPr/>
        </p:nvSpPr>
        <p:spPr bwMode="auto">
          <a:xfrm>
            <a:off x="5486400" y="1219200"/>
            <a:ext cx="1362075" cy="611188"/>
          </a:xfrm>
          <a:prstGeom prst="rect">
            <a:avLst/>
          </a:prstGeom>
        </p:spPr>
        <p:txBody>
          <a:bodyPr wrap="none" fromWordArt="1">
            <a:prstTxWarp prst="textCanDown">
              <a:avLst>
                <a:gd name="adj" fmla="val 9352"/>
              </a:avLst>
            </a:prstTxWarp>
          </a:bodyPr>
          <a:lstStyle/>
          <a:p>
            <a:pPr algn="ctr"/>
            <a:r>
              <a:rPr lang="en-US" sz="3600" kern="10">
                <a:ln w="9525">
                  <a:solidFill>
                    <a:srgbClr val="000000"/>
                  </a:solidFill>
                  <a:round/>
                  <a:headEnd/>
                  <a:tailEnd/>
                </a:ln>
                <a:solidFill>
                  <a:srgbClr val="000000"/>
                </a:solidFill>
                <a:latin typeface="Times New Roman"/>
                <a:cs typeface="Times New Roman"/>
              </a:rPr>
              <a:t>Activity result</a:t>
            </a:r>
          </a:p>
        </p:txBody>
      </p:sp>
      <p:sp>
        <p:nvSpPr>
          <p:cNvPr id="133131" name="WordArt 11"/>
          <p:cNvSpPr>
            <a:spLocks noChangeArrowheads="1" noChangeShapeType="1" noTextEdit="1"/>
          </p:cNvSpPr>
          <p:nvPr/>
        </p:nvSpPr>
        <p:spPr bwMode="auto">
          <a:xfrm rot="-2723708">
            <a:off x="1038225" y="3000375"/>
            <a:ext cx="2381250" cy="647700"/>
          </a:xfrm>
          <a:prstGeom prst="rect">
            <a:avLst/>
          </a:prstGeom>
        </p:spPr>
        <p:txBody>
          <a:bodyPr spcFirstLastPara="1" wrap="none" fromWordArt="1">
            <a:prstTxWarp prst="textArchUp">
              <a:avLst>
                <a:gd name="adj" fmla="val 10800004"/>
              </a:avLst>
            </a:prstTxWarp>
          </a:bodyPr>
          <a:lstStyle/>
          <a:p>
            <a:pPr algn="ctr"/>
            <a:r>
              <a:rPr lang="en-US" sz="3600" kern="10" dirty="0">
                <a:ln w="9525">
                  <a:solidFill>
                    <a:srgbClr val="000000"/>
                  </a:solidFill>
                  <a:round/>
                  <a:headEnd/>
                  <a:tailEnd/>
                </a:ln>
                <a:solidFill>
                  <a:srgbClr val="000000"/>
                </a:solidFill>
                <a:latin typeface="Arial Black"/>
              </a:rPr>
              <a:t>Objective</a:t>
            </a:r>
          </a:p>
        </p:txBody>
      </p:sp>
      <p:sp>
        <p:nvSpPr>
          <p:cNvPr id="133132" name="WordArt 12"/>
          <p:cNvSpPr>
            <a:spLocks noChangeArrowheads="1" noChangeShapeType="1" noTextEdit="1"/>
          </p:cNvSpPr>
          <p:nvPr/>
        </p:nvSpPr>
        <p:spPr bwMode="auto">
          <a:xfrm>
            <a:off x="6324600" y="3657600"/>
            <a:ext cx="2028825" cy="1457325"/>
          </a:xfrm>
          <a:prstGeom prst="rect">
            <a:avLst/>
          </a:prstGeom>
        </p:spPr>
        <p:txBody>
          <a:bodyPr wrap="none" fromWordArt="1">
            <a:prstTxWarp prst="textSlantUp">
              <a:avLst>
                <a:gd name="adj" fmla="val 55556"/>
              </a:avLst>
            </a:prstTxWarp>
          </a:bodyPr>
          <a:lstStyle/>
          <a:p>
            <a:pPr algn="ctr"/>
            <a:r>
              <a:rPr lang="en-US" sz="3600" kern="10">
                <a:ln w="9525">
                  <a:solidFill>
                    <a:srgbClr val="000000"/>
                  </a:solidFill>
                  <a:round/>
                  <a:headEnd/>
                  <a:tailEnd/>
                </a:ln>
                <a:solidFill>
                  <a:srgbClr val="000000"/>
                </a:solidFill>
                <a:latin typeface="Arial Black"/>
              </a:rPr>
              <a:t>Purpose</a:t>
            </a:r>
          </a:p>
        </p:txBody>
      </p:sp>
      <p:sp>
        <p:nvSpPr>
          <p:cNvPr id="133133" name="WordArt 13"/>
          <p:cNvSpPr>
            <a:spLocks noChangeArrowheads="1" noChangeShapeType="1" noTextEdit="1"/>
          </p:cNvSpPr>
          <p:nvPr/>
        </p:nvSpPr>
        <p:spPr bwMode="auto">
          <a:xfrm>
            <a:off x="7543800" y="457200"/>
            <a:ext cx="1219200" cy="1066800"/>
          </a:xfrm>
          <a:prstGeom prst="rect">
            <a:avLst/>
          </a:prstGeom>
        </p:spPr>
        <p:txBody>
          <a:bodyPr wrap="none" fromWordArt="1">
            <a:prstTxWarp prst="textDeflate">
              <a:avLst>
                <a:gd name="adj" fmla="val 0"/>
              </a:avLst>
            </a:prstTxWarp>
          </a:bodyPr>
          <a:lstStyle/>
          <a:p>
            <a:pPr algn="ctr"/>
            <a:r>
              <a:rPr lang="en-US" sz="3600" kern="10">
                <a:ln w="9525">
                  <a:solidFill>
                    <a:srgbClr val="000000"/>
                  </a:solidFill>
                  <a:round/>
                  <a:headEnd/>
                  <a:tailEnd/>
                </a:ln>
                <a:solidFill>
                  <a:srgbClr val="000000"/>
                </a:solidFill>
                <a:latin typeface="Impact"/>
              </a:rPr>
              <a:t>Input</a:t>
            </a:r>
          </a:p>
        </p:txBody>
      </p:sp>
      <p:sp>
        <p:nvSpPr>
          <p:cNvPr id="133134" name="WordArt 14"/>
          <p:cNvSpPr>
            <a:spLocks noChangeArrowheads="1" noChangeShapeType="1" noTextEdit="1"/>
          </p:cNvSpPr>
          <p:nvPr/>
        </p:nvSpPr>
        <p:spPr bwMode="auto">
          <a:xfrm>
            <a:off x="228600" y="3124200"/>
            <a:ext cx="962025" cy="647700"/>
          </a:xfrm>
          <a:prstGeom prst="rect">
            <a:avLst/>
          </a:prstGeom>
        </p:spPr>
        <p:txBody>
          <a:bodyPr wrap="none" fromWordArt="1">
            <a:prstTxWarp prst="textPlain">
              <a:avLst>
                <a:gd name="adj" fmla="val 50000"/>
              </a:avLst>
            </a:prstTxWarp>
          </a:bodyPr>
          <a:lstStyle/>
          <a:p>
            <a:pPr algn="ctr"/>
            <a:r>
              <a:rPr lang="en-US" sz="3600" kern="10">
                <a:ln w="9525">
                  <a:solidFill>
                    <a:srgbClr val="000000"/>
                  </a:solidFill>
                  <a:round/>
                  <a:headEnd/>
                  <a:tailEnd/>
                </a:ln>
                <a:solidFill>
                  <a:srgbClr val="FFFFFF"/>
                </a:solidFill>
                <a:latin typeface="Arial Black"/>
              </a:rPr>
              <a:t>Aim</a:t>
            </a:r>
          </a:p>
        </p:txBody>
      </p:sp>
      <p:sp>
        <p:nvSpPr>
          <p:cNvPr id="133135" name="WordArt 15"/>
          <p:cNvSpPr>
            <a:spLocks noChangeArrowheads="1" noChangeShapeType="1" noTextEdit="1"/>
          </p:cNvSpPr>
          <p:nvPr/>
        </p:nvSpPr>
        <p:spPr bwMode="auto">
          <a:xfrm rot="4583263">
            <a:off x="1895475" y="3743325"/>
            <a:ext cx="2085975" cy="1457325"/>
          </a:xfrm>
          <a:prstGeom prst="rect">
            <a:avLst/>
          </a:prstGeom>
        </p:spPr>
        <p:txBody>
          <a:bodyPr wrap="none" fromWordArt="1">
            <a:prstTxWarp prst="textSlantUp">
              <a:avLst>
                <a:gd name="adj" fmla="val 55556"/>
              </a:avLst>
            </a:prstTxWarp>
          </a:bodyPr>
          <a:lstStyle/>
          <a:p>
            <a:pPr algn="ctr"/>
            <a:r>
              <a:rPr lang="en-US" sz="3600" kern="10">
                <a:ln w="9525">
                  <a:solidFill>
                    <a:srgbClr val="000000"/>
                  </a:solidFill>
                  <a:round/>
                  <a:headEnd/>
                  <a:tailEnd/>
                </a:ln>
                <a:solidFill>
                  <a:srgbClr val="000000"/>
                </a:solidFill>
                <a:latin typeface="Arial Black"/>
              </a:rPr>
              <a:t>TARGET</a:t>
            </a:r>
          </a:p>
        </p:txBody>
      </p:sp>
      <p:sp>
        <p:nvSpPr>
          <p:cNvPr id="133136" name="WordArt 16"/>
          <p:cNvSpPr>
            <a:spLocks noChangeArrowheads="1" noChangeShapeType="1" noTextEdit="1"/>
          </p:cNvSpPr>
          <p:nvPr/>
        </p:nvSpPr>
        <p:spPr bwMode="auto">
          <a:xfrm>
            <a:off x="4343400" y="762000"/>
            <a:ext cx="2714625" cy="647700"/>
          </a:xfrm>
          <a:prstGeom prst="rect">
            <a:avLst/>
          </a:prstGeom>
        </p:spPr>
        <p:txBody>
          <a:bodyPr spcFirstLastPara="1" wrap="none" fromWordArt="1">
            <a:prstTxWarp prst="textArchUp">
              <a:avLst>
                <a:gd name="adj" fmla="val 10800004"/>
              </a:avLst>
            </a:prstTxWarp>
          </a:bodyPr>
          <a:lstStyle/>
          <a:p>
            <a:pPr algn="ctr"/>
            <a:r>
              <a:rPr lang="en-US" sz="3600" kern="10">
                <a:ln w="9525">
                  <a:solidFill>
                    <a:srgbClr val="000000"/>
                  </a:solidFill>
                  <a:round/>
                  <a:headEnd/>
                  <a:tailEnd/>
                </a:ln>
                <a:solidFill>
                  <a:srgbClr val="000000"/>
                </a:solidFill>
                <a:latin typeface="Arial Black"/>
              </a:rPr>
              <a:t>Sub-output</a:t>
            </a:r>
          </a:p>
        </p:txBody>
      </p:sp>
      <p:sp>
        <p:nvSpPr>
          <p:cNvPr id="133137" name="WordArt 17"/>
          <p:cNvSpPr>
            <a:spLocks noChangeArrowheads="1" noChangeShapeType="1" noTextEdit="1"/>
          </p:cNvSpPr>
          <p:nvPr/>
        </p:nvSpPr>
        <p:spPr bwMode="auto">
          <a:xfrm>
            <a:off x="5486400" y="2971800"/>
            <a:ext cx="3171825" cy="762000"/>
          </a:xfrm>
          <a:prstGeom prst="rect">
            <a:avLst/>
          </a:prstGeom>
        </p:spPr>
        <p:txBody>
          <a:bodyPr wrap="none" fromWordArt="1">
            <a:prstTxWarp prst="textDeflate">
              <a:avLst>
                <a:gd name="adj" fmla="val 26227"/>
              </a:avLst>
            </a:prstTxWarp>
          </a:bodyPr>
          <a:lstStyle/>
          <a:p>
            <a:pPr algn="ctr"/>
            <a:r>
              <a:rPr lang="en-US" sz="3600" kern="10">
                <a:ln w="9525">
                  <a:solidFill>
                    <a:srgbClr val="000000"/>
                  </a:solidFill>
                  <a:round/>
                  <a:headEnd/>
                  <a:tailEnd/>
                </a:ln>
                <a:solidFill>
                  <a:srgbClr val="000000"/>
                </a:solidFill>
                <a:latin typeface="Impact"/>
              </a:rPr>
              <a:t>Overall objective</a:t>
            </a:r>
          </a:p>
        </p:txBody>
      </p:sp>
      <p:sp>
        <p:nvSpPr>
          <p:cNvPr id="133138" name="WordArt 18"/>
          <p:cNvSpPr>
            <a:spLocks noChangeArrowheads="1" noChangeShapeType="1" noTextEdit="1"/>
          </p:cNvSpPr>
          <p:nvPr/>
        </p:nvSpPr>
        <p:spPr bwMode="auto">
          <a:xfrm rot="1344548">
            <a:off x="2133600" y="838200"/>
            <a:ext cx="3190875" cy="611188"/>
          </a:xfrm>
          <a:prstGeom prst="rect">
            <a:avLst/>
          </a:prstGeom>
        </p:spPr>
        <p:txBody>
          <a:bodyPr wrap="none" fromWordArt="1">
            <a:prstTxWarp prst="textCanDown">
              <a:avLst>
                <a:gd name="adj" fmla="val 33333"/>
              </a:avLst>
            </a:prstTxWarp>
          </a:bodyPr>
          <a:lstStyle/>
          <a:p>
            <a:pPr algn="ctr"/>
            <a:r>
              <a:rPr lang="en-US" sz="3600" kern="10">
                <a:ln w="9525">
                  <a:solidFill>
                    <a:srgbClr val="000000"/>
                  </a:solidFill>
                  <a:round/>
                  <a:headEnd/>
                  <a:tailEnd/>
                </a:ln>
                <a:solidFill>
                  <a:srgbClr val="000000"/>
                </a:solidFill>
                <a:latin typeface="Times New Roman"/>
                <a:cs typeface="Times New Roman"/>
              </a:rPr>
              <a:t>Specific objective</a:t>
            </a:r>
          </a:p>
        </p:txBody>
      </p:sp>
      <p:sp>
        <p:nvSpPr>
          <p:cNvPr id="133139" name="WordArt 19"/>
          <p:cNvSpPr>
            <a:spLocks noChangeArrowheads="1" noChangeShapeType="1" noTextEdit="1"/>
          </p:cNvSpPr>
          <p:nvPr/>
        </p:nvSpPr>
        <p:spPr bwMode="auto">
          <a:xfrm rot="1731467">
            <a:off x="990600" y="4876800"/>
            <a:ext cx="2400300" cy="1524000"/>
          </a:xfrm>
          <a:prstGeom prst="rect">
            <a:avLst/>
          </a:prstGeom>
        </p:spPr>
        <p:txBody>
          <a:bodyPr wrap="none" fromWordArt="1">
            <a:prstTxWarp prst="textDeflate">
              <a:avLst>
                <a:gd name="adj" fmla="val 3750"/>
              </a:avLst>
            </a:prstTxWarp>
          </a:bodyPr>
          <a:lstStyle/>
          <a:p>
            <a:pPr algn="ctr"/>
            <a:r>
              <a:rPr lang="en-US" sz="3600" kern="10">
                <a:ln w="9525">
                  <a:solidFill>
                    <a:srgbClr val="000000"/>
                  </a:solidFill>
                  <a:round/>
                  <a:headEnd/>
                  <a:tailEnd/>
                </a:ln>
                <a:solidFill>
                  <a:srgbClr val="000000"/>
                </a:solidFill>
                <a:latin typeface="Impact"/>
              </a:rPr>
              <a:t>Intermediate</a:t>
            </a:r>
          </a:p>
        </p:txBody>
      </p:sp>
      <p:sp>
        <p:nvSpPr>
          <p:cNvPr id="133140" name="WordArt 20"/>
          <p:cNvSpPr>
            <a:spLocks noChangeArrowheads="1" noChangeShapeType="1" noTextEdit="1"/>
          </p:cNvSpPr>
          <p:nvPr/>
        </p:nvSpPr>
        <p:spPr bwMode="auto">
          <a:xfrm>
            <a:off x="152400" y="4419600"/>
            <a:ext cx="962025" cy="647700"/>
          </a:xfrm>
          <a:prstGeom prst="rect">
            <a:avLst/>
          </a:prstGeom>
        </p:spPr>
        <p:txBody>
          <a:bodyPr wrap="none" fromWordArt="1">
            <a:prstTxWarp prst="textPlain">
              <a:avLst>
                <a:gd name="adj" fmla="val 50000"/>
              </a:avLst>
            </a:prstTxWarp>
          </a:bodyPr>
          <a:lstStyle/>
          <a:p>
            <a:pPr algn="ctr"/>
            <a:r>
              <a:rPr lang="en-US" sz="3600" kern="10" spc="720">
                <a:ln w="9525">
                  <a:noFill/>
                  <a:round/>
                  <a:headEnd/>
                  <a:tailEnd/>
                </a:ln>
                <a:gradFill rotWithShape="1">
                  <a:gsLst>
                    <a:gs pos="0">
                      <a:srgbClr val="AAAAAA"/>
                    </a:gs>
                    <a:gs pos="100000">
                      <a:srgbClr val="FFFFFF"/>
                    </a:gs>
                  </a:gsLst>
                  <a:lin ang="5400000" scaled="1"/>
                </a:gradFill>
                <a:effectLst>
                  <a:outerShdw dist="45791" dir="3378596" algn="ctr" rotWithShape="0">
                    <a:srgbClr val="4D4D4D">
                      <a:alpha val="79999"/>
                    </a:srgbClr>
                  </a:outerShdw>
                </a:effectLst>
                <a:latin typeface="Arial Black"/>
              </a:rPr>
              <a:t>LFA</a:t>
            </a:r>
          </a:p>
        </p:txBody>
      </p:sp>
      <p:sp>
        <p:nvSpPr>
          <p:cNvPr id="133141" name="WordArt 21"/>
          <p:cNvSpPr>
            <a:spLocks noChangeArrowheads="1" noChangeShapeType="1" noTextEdit="1"/>
          </p:cNvSpPr>
          <p:nvPr/>
        </p:nvSpPr>
        <p:spPr bwMode="auto">
          <a:xfrm>
            <a:off x="3048000" y="2743200"/>
            <a:ext cx="828675" cy="831850"/>
          </a:xfrm>
          <a:prstGeom prst="rect">
            <a:avLst/>
          </a:prstGeom>
        </p:spPr>
        <p:txBody>
          <a:bodyPr wrap="none" fromWordArt="1">
            <a:prstTxWarp prst="textDeflateBottom">
              <a:avLst>
                <a:gd name="adj" fmla="val 76472"/>
              </a:avLst>
            </a:prstTxWarp>
            <a:scene3d>
              <a:camera prst="legacyPerspectiveFront">
                <a:rot lat="19799985" lon="19439992" rev="0"/>
              </a:camera>
              <a:lightRig rig="legacyNormal2" dir="t"/>
            </a:scene3d>
            <a:sp3d extrusionH="354000" prstMaterial="legacyMatte">
              <a:extrusionClr>
                <a:srgbClr val="939676"/>
              </a:extrusionClr>
            </a:sp3d>
          </a:bodyPr>
          <a:lstStyle/>
          <a:p>
            <a:pPr algn="ctr"/>
            <a:r>
              <a:rPr lang="en-US" sz="3600" kern="10">
                <a:ln w="9525">
                  <a:round/>
                  <a:headEnd/>
                  <a:tailEnd/>
                </a:ln>
                <a:gradFill rotWithShape="1">
                  <a:gsLst>
                    <a:gs pos="0">
                      <a:srgbClr val="707070"/>
                    </a:gs>
                    <a:gs pos="50000">
                      <a:srgbClr val="FFFFFF"/>
                    </a:gs>
                    <a:gs pos="100000">
                      <a:srgbClr val="707070"/>
                    </a:gs>
                  </a:gsLst>
                  <a:lin ang="2700000" scaled="1"/>
                </a:gradFill>
                <a:latin typeface="Impact"/>
              </a:rPr>
              <a:t>RBM</a:t>
            </a:r>
          </a:p>
        </p:txBody>
      </p:sp>
      <p:sp>
        <p:nvSpPr>
          <p:cNvPr id="133142" name="WordArt 22"/>
          <p:cNvSpPr>
            <a:spLocks noChangeArrowheads="1" noChangeShapeType="1" noTextEdit="1"/>
          </p:cNvSpPr>
          <p:nvPr/>
        </p:nvSpPr>
        <p:spPr bwMode="auto">
          <a:xfrm>
            <a:off x="6934200" y="1828800"/>
            <a:ext cx="1781175" cy="523875"/>
          </a:xfrm>
          <a:prstGeom prst="rect">
            <a:avLst/>
          </a:prstGeom>
        </p:spPr>
        <p:txBody>
          <a:bodyPr wrap="none" fromWordArt="1">
            <a:prstTxWarp prst="textPlain">
              <a:avLst>
                <a:gd name="adj" fmla="val 50000"/>
              </a:avLst>
            </a:prstTxWarp>
            <a:scene3d>
              <a:camera prst="legacyPerspectiveTopLeft"/>
              <a:lightRig rig="legacyNormal3" dir="r"/>
            </a:scene3d>
            <a:sp3d extrusionH="201600" prstMaterial="legacyMetal">
              <a:extrusionClr>
                <a:srgbClr val="FFFFFF"/>
              </a:extrusionClr>
            </a:sp3d>
          </a:bodyPr>
          <a:lstStyle/>
          <a:p>
            <a:pPr algn="ctr"/>
            <a:r>
              <a:rPr lang="en-US" sz="3600" kern="10">
                <a:ln w="9525">
                  <a:round/>
                  <a:headEnd/>
                  <a:tailEnd/>
                </a:ln>
                <a:gradFill rotWithShape="1">
                  <a:gsLst>
                    <a:gs pos="0">
                      <a:srgbClr val="CBCBCB"/>
                    </a:gs>
                    <a:gs pos="13000">
                      <a:srgbClr val="5F5F5F"/>
                    </a:gs>
                    <a:gs pos="21001">
                      <a:srgbClr val="5F5F5F"/>
                    </a:gs>
                    <a:gs pos="63000">
                      <a:srgbClr val="FFFFFF"/>
                    </a:gs>
                    <a:gs pos="67000">
                      <a:srgbClr val="B2B2B2"/>
                    </a:gs>
                    <a:gs pos="69000">
                      <a:srgbClr val="292929"/>
                    </a:gs>
                    <a:gs pos="82001">
                      <a:srgbClr val="777777"/>
                    </a:gs>
                    <a:gs pos="100000">
                      <a:srgbClr val="EAEAEA"/>
                    </a:gs>
                  </a:gsLst>
                  <a:lin ang="5400000" scaled="1"/>
                </a:gradFill>
                <a:latin typeface="Times New Roman"/>
                <a:cs typeface="Times New Roman"/>
              </a:rPr>
              <a:t>Milestone</a:t>
            </a:r>
          </a:p>
        </p:txBody>
      </p:sp>
      <p:sp>
        <p:nvSpPr>
          <p:cNvPr id="133143" name="WordArt 23"/>
          <p:cNvSpPr>
            <a:spLocks noChangeArrowheads="1" noChangeShapeType="1" noTextEdit="1"/>
          </p:cNvSpPr>
          <p:nvPr/>
        </p:nvSpPr>
        <p:spPr bwMode="auto">
          <a:xfrm>
            <a:off x="3657600" y="1828800"/>
            <a:ext cx="1066800" cy="647700"/>
          </a:xfrm>
          <a:prstGeom prst="rect">
            <a:avLst/>
          </a:prstGeom>
        </p:spPr>
        <p:txBody>
          <a:bodyPr wrap="none" fromWordArt="1">
            <a:prstTxWarp prst="textPlain">
              <a:avLst>
                <a:gd name="adj" fmla="val 50000"/>
              </a:avLst>
            </a:prstTxWarp>
          </a:bodyPr>
          <a:lstStyle/>
          <a:p>
            <a:pPr algn="ctr"/>
            <a:r>
              <a:rPr lang="en-US" sz="3600" kern="10" spc="720">
                <a:ln w="9525">
                  <a:noFill/>
                  <a:round/>
                  <a:headEnd/>
                  <a:tailEnd/>
                </a:ln>
                <a:gradFill rotWithShape="1">
                  <a:gsLst>
                    <a:gs pos="0">
                      <a:srgbClr val="AAAAAA"/>
                    </a:gs>
                    <a:gs pos="100000">
                      <a:srgbClr val="FFFFFF"/>
                    </a:gs>
                  </a:gsLst>
                  <a:lin ang="5400000" scaled="1"/>
                </a:gradFill>
                <a:effectLst>
                  <a:outerShdw dist="45791" dir="3378596" algn="ctr" rotWithShape="0">
                    <a:srgbClr val="4D4D4D">
                      <a:alpha val="79999"/>
                    </a:srgbClr>
                  </a:outerShdw>
                </a:effectLst>
                <a:latin typeface="Arial Black"/>
              </a:rPr>
              <a:t>TOC</a:t>
            </a:r>
          </a:p>
        </p:txBody>
      </p:sp>
      <p:sp>
        <p:nvSpPr>
          <p:cNvPr id="133144" name="WordArt 24"/>
          <p:cNvSpPr>
            <a:spLocks noChangeArrowheads="1" noChangeShapeType="1" noTextEdit="1"/>
          </p:cNvSpPr>
          <p:nvPr/>
        </p:nvSpPr>
        <p:spPr bwMode="auto">
          <a:xfrm>
            <a:off x="6553200" y="5791200"/>
            <a:ext cx="2381250" cy="647700"/>
          </a:xfrm>
          <a:prstGeom prst="rect">
            <a:avLst/>
          </a:prstGeom>
        </p:spPr>
        <p:txBody>
          <a:bodyPr wrap="none" fromWordArt="1">
            <a:prstTxWarp prst="textPlain">
              <a:avLst>
                <a:gd name="adj" fmla="val 50000"/>
              </a:avLst>
            </a:prstTxWarp>
          </a:bodyPr>
          <a:lstStyle/>
          <a:p>
            <a:pPr algn="ctr"/>
            <a:r>
              <a:rPr lang="en-US" sz="3600" kern="10">
                <a:ln w="9525">
                  <a:solidFill>
                    <a:srgbClr val="000000"/>
                  </a:solidFill>
                  <a:round/>
                  <a:headEnd/>
                  <a:tailEnd/>
                </a:ln>
                <a:solidFill>
                  <a:srgbClr val="FFFFFF"/>
                </a:solidFill>
                <a:latin typeface="Arial Black"/>
              </a:rPr>
              <a:t>long-term</a:t>
            </a:r>
          </a:p>
        </p:txBody>
      </p:sp>
      <p:sp>
        <p:nvSpPr>
          <p:cNvPr id="133146" name="WordArt 26"/>
          <p:cNvSpPr>
            <a:spLocks noChangeArrowheads="1" noChangeShapeType="1" noTextEdit="1"/>
          </p:cNvSpPr>
          <p:nvPr/>
        </p:nvSpPr>
        <p:spPr bwMode="auto">
          <a:xfrm>
            <a:off x="3581400" y="3429000"/>
            <a:ext cx="2600325" cy="1457325"/>
          </a:xfrm>
          <a:prstGeom prst="rect">
            <a:avLst/>
          </a:prstGeom>
        </p:spPr>
        <p:txBody>
          <a:bodyPr wrap="none" fromWordArt="1">
            <a:prstTxWarp prst="textSlantUp">
              <a:avLst>
                <a:gd name="adj" fmla="val 55556"/>
              </a:avLst>
            </a:prstTxWarp>
          </a:bodyPr>
          <a:lstStyle/>
          <a:p>
            <a:pPr algn="ctr"/>
            <a:r>
              <a:rPr lang="en-US" sz="3600" kern="10">
                <a:ln w="9525">
                  <a:solidFill>
                    <a:srgbClr val="000000"/>
                  </a:solidFill>
                  <a:round/>
                  <a:headEnd/>
                  <a:tailEnd/>
                </a:ln>
                <a:solidFill>
                  <a:srgbClr val="000000"/>
                </a:solidFill>
                <a:latin typeface="Arial Black"/>
              </a:rPr>
              <a:t>short term</a:t>
            </a:r>
          </a:p>
        </p:txBody>
      </p:sp>
      <p:sp>
        <p:nvSpPr>
          <p:cNvPr id="133147" name="WordArt 27"/>
          <p:cNvSpPr>
            <a:spLocks noChangeArrowheads="1" noChangeShapeType="1" noTextEdit="1"/>
          </p:cNvSpPr>
          <p:nvPr/>
        </p:nvSpPr>
        <p:spPr bwMode="auto">
          <a:xfrm>
            <a:off x="4114800" y="3200400"/>
            <a:ext cx="1085850" cy="647700"/>
          </a:xfrm>
          <a:prstGeom prst="rect">
            <a:avLst/>
          </a:prstGeom>
        </p:spPr>
        <p:txBody>
          <a:bodyPr wrap="none" fromWordArt="1">
            <a:prstTxWarp prst="textPlain">
              <a:avLst>
                <a:gd name="adj" fmla="val 50000"/>
              </a:avLst>
            </a:prstTxWarp>
          </a:bodyPr>
          <a:lstStyle/>
          <a:p>
            <a:pPr algn="ctr"/>
            <a:r>
              <a:rPr lang="en-US" sz="3600" i="1" kern="10">
                <a:ln w="9525">
                  <a:solidFill>
                    <a:srgbClr val="000000"/>
                  </a:solidFill>
                  <a:round/>
                  <a:headEnd/>
                  <a:tailEnd/>
                </a:ln>
                <a:solidFill>
                  <a:srgbClr val="FFFFFF"/>
                </a:solidFill>
                <a:effectLst>
                  <a:outerShdw dist="35921" dir="2700000" algn="ctr" rotWithShape="0">
                    <a:srgbClr val="808080">
                      <a:alpha val="79999"/>
                    </a:srgbClr>
                  </a:outerShdw>
                </a:effectLst>
                <a:latin typeface="Arial Black"/>
              </a:rPr>
              <a:t>MoV</a:t>
            </a:r>
          </a:p>
        </p:txBody>
      </p:sp>
      <p:sp>
        <p:nvSpPr>
          <p:cNvPr id="133148" name="WordArt 28"/>
          <p:cNvSpPr>
            <a:spLocks noChangeArrowheads="1" noChangeShapeType="1" noTextEdit="1"/>
          </p:cNvSpPr>
          <p:nvPr/>
        </p:nvSpPr>
        <p:spPr bwMode="auto">
          <a:xfrm>
            <a:off x="3505200" y="6096000"/>
            <a:ext cx="809625" cy="523875"/>
          </a:xfrm>
          <a:prstGeom prst="rect">
            <a:avLst/>
          </a:prstGeom>
        </p:spPr>
        <p:txBody>
          <a:bodyPr wrap="none" fromWordArt="1">
            <a:prstTxWarp prst="textPlain">
              <a:avLst>
                <a:gd name="adj" fmla="val 50000"/>
              </a:avLst>
            </a:prstTxWarp>
            <a:scene3d>
              <a:camera prst="legacyPerspectiveTopLeft"/>
              <a:lightRig rig="legacyNormal3" dir="r"/>
            </a:scene3d>
            <a:sp3d extrusionH="201600" prstMaterial="legacyMetal">
              <a:extrusionClr>
                <a:srgbClr val="FFFFFF"/>
              </a:extrusionClr>
            </a:sp3d>
          </a:bodyPr>
          <a:lstStyle/>
          <a:p>
            <a:pPr algn="ctr"/>
            <a:r>
              <a:rPr lang="en-US" sz="3600" kern="10">
                <a:ln w="9525">
                  <a:round/>
                  <a:headEnd/>
                  <a:tailEnd/>
                </a:ln>
                <a:gradFill rotWithShape="1">
                  <a:gsLst>
                    <a:gs pos="0">
                      <a:srgbClr val="CBCBCB"/>
                    </a:gs>
                    <a:gs pos="13000">
                      <a:srgbClr val="5F5F5F"/>
                    </a:gs>
                    <a:gs pos="21001">
                      <a:srgbClr val="5F5F5F"/>
                    </a:gs>
                    <a:gs pos="63000">
                      <a:srgbClr val="FFFFFF"/>
                    </a:gs>
                    <a:gs pos="67000">
                      <a:srgbClr val="B2B2B2"/>
                    </a:gs>
                    <a:gs pos="69000">
                      <a:srgbClr val="292929"/>
                    </a:gs>
                    <a:gs pos="82001">
                      <a:srgbClr val="777777"/>
                    </a:gs>
                    <a:gs pos="100000">
                      <a:srgbClr val="EAEAEA"/>
                    </a:gs>
                  </a:gsLst>
                  <a:lin ang="5400000" scaled="1"/>
                </a:gradFill>
                <a:latin typeface="Times New Roman"/>
                <a:cs typeface="Times New Roman"/>
              </a:rPr>
              <a:t>OVI</a:t>
            </a:r>
          </a:p>
        </p:txBody>
      </p:sp>
      <p:sp>
        <p:nvSpPr>
          <p:cNvPr id="15386" name="WordArt 26"/>
          <p:cNvSpPr>
            <a:spLocks noChangeArrowheads="1" noChangeShapeType="1" noTextEdit="1"/>
          </p:cNvSpPr>
          <p:nvPr/>
        </p:nvSpPr>
        <p:spPr bwMode="auto">
          <a:xfrm>
            <a:off x="2743200" y="152400"/>
            <a:ext cx="4438650" cy="428625"/>
          </a:xfrm>
          <a:prstGeom prst="rect">
            <a:avLst/>
          </a:prstGeom>
        </p:spPr>
        <p:txBody>
          <a:bodyPr wrap="none" fromWordArt="1">
            <a:prstTxWarp prst="textPlain">
              <a:avLst>
                <a:gd name="adj" fmla="val 50000"/>
              </a:avLst>
            </a:prstTxWarp>
          </a:bodyPr>
          <a:lstStyle/>
          <a:p>
            <a:pPr algn="ctr"/>
            <a:r>
              <a:rPr lang="en-US" sz="2400" kern="10">
                <a:ln w="9525">
                  <a:solidFill>
                    <a:srgbClr val="000000"/>
                  </a:solidFill>
                  <a:round/>
                  <a:headEnd/>
                  <a:tailEnd/>
                </a:ln>
                <a:solidFill>
                  <a:srgbClr val="FFFFFF"/>
                </a:solidFill>
                <a:latin typeface="Arial Black"/>
              </a:rPr>
              <a:t>Expected Accomplishment</a:t>
            </a:r>
          </a:p>
        </p:txBody>
      </p:sp>
      <p:sp>
        <p:nvSpPr>
          <p:cNvPr id="15387" name="WordArt 27"/>
          <p:cNvSpPr>
            <a:spLocks noChangeArrowheads="1" noChangeShapeType="1" noTextEdit="1"/>
          </p:cNvSpPr>
          <p:nvPr/>
        </p:nvSpPr>
        <p:spPr bwMode="auto">
          <a:xfrm>
            <a:off x="1066800" y="1752600"/>
            <a:ext cx="1314450" cy="1457325"/>
          </a:xfrm>
          <a:prstGeom prst="rect">
            <a:avLst/>
          </a:prstGeom>
        </p:spPr>
        <p:txBody>
          <a:bodyPr wrap="none" fromWordArt="1">
            <a:prstTxWarp prst="textSlantUp">
              <a:avLst>
                <a:gd name="adj" fmla="val 55556"/>
              </a:avLst>
            </a:prstTxWarp>
          </a:bodyPr>
          <a:lstStyle/>
          <a:p>
            <a:pPr algn="ctr"/>
            <a:r>
              <a:rPr lang="en-US" sz="3600" kern="10">
                <a:ln w="9525">
                  <a:solidFill>
                    <a:srgbClr val="000000"/>
                  </a:solidFill>
                  <a:round/>
                  <a:headEnd/>
                  <a:tailEnd/>
                </a:ln>
                <a:solidFill>
                  <a:srgbClr val="000000"/>
                </a:solidFill>
                <a:latin typeface="Arial Black"/>
              </a:rPr>
              <a:t>MfDR</a:t>
            </a:r>
          </a:p>
        </p:txBody>
      </p:sp>
      <p:sp>
        <p:nvSpPr>
          <p:cNvPr id="18460" name="WordArt 28"/>
          <p:cNvSpPr>
            <a:spLocks noChangeArrowheads="1" noChangeShapeType="1" noTextEdit="1"/>
          </p:cNvSpPr>
          <p:nvPr/>
        </p:nvSpPr>
        <p:spPr bwMode="auto">
          <a:xfrm>
            <a:off x="7010400" y="2514600"/>
            <a:ext cx="1876425" cy="428625"/>
          </a:xfrm>
          <a:prstGeom prst="rect">
            <a:avLst/>
          </a:prstGeom>
        </p:spPr>
        <p:txBody>
          <a:bodyPr wrap="none" fromWordArt="1">
            <a:prstTxWarp prst="textPlain">
              <a:avLst>
                <a:gd name="adj" fmla="val 50000"/>
              </a:avLst>
            </a:prstTxWarp>
          </a:bodyPr>
          <a:lstStyle/>
          <a:p>
            <a:pPr algn="ctr"/>
            <a:r>
              <a:rPr lang="en-US" sz="2400" i="1" kern="10">
                <a:ln w="9525">
                  <a:solidFill>
                    <a:srgbClr val="000000"/>
                  </a:solidFill>
                  <a:round/>
                  <a:headEnd/>
                  <a:tailEnd/>
                </a:ln>
                <a:solidFill>
                  <a:srgbClr val="FFFFFF"/>
                </a:solidFill>
                <a:effectLst>
                  <a:outerShdw dist="35921" dir="2700000" algn="ctr" rotWithShape="0">
                    <a:srgbClr val="808080">
                      <a:alpha val="79999"/>
                    </a:srgbClr>
                  </a:outerShdw>
                </a:effectLst>
                <a:latin typeface="Arial Black"/>
              </a:rPr>
              <a:t>Component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133138"/>
                                        </p:tgtEl>
                                        <p:attrNameLst>
                                          <p:attrName>style.visibility</p:attrName>
                                        </p:attrNameLst>
                                      </p:cBhvr>
                                      <p:to>
                                        <p:strVal val="visible"/>
                                      </p:to>
                                    </p:set>
                                    <p:animEffect transition="in" filter="blinds(horizontal)">
                                      <p:cBhvr>
                                        <p:cTn id="7" dur="500"/>
                                        <p:tgtEl>
                                          <p:spTgt spid="133138"/>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133146"/>
                                        </p:tgtEl>
                                        <p:attrNameLst>
                                          <p:attrName>style.visibility</p:attrName>
                                        </p:attrNameLst>
                                      </p:cBhvr>
                                      <p:to>
                                        <p:strVal val="visible"/>
                                      </p:to>
                                    </p:set>
                                    <p:animEffect transition="in" filter="blinds(horizontal)">
                                      <p:cBhvr>
                                        <p:cTn id="11" dur="500"/>
                                        <p:tgtEl>
                                          <p:spTgt spid="133146"/>
                                        </p:tgtEl>
                                      </p:cBhvr>
                                    </p:animEffec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133130"/>
                                        </p:tgtEl>
                                        <p:attrNameLst>
                                          <p:attrName>style.visibility</p:attrName>
                                        </p:attrNameLst>
                                      </p:cBhvr>
                                      <p:to>
                                        <p:strVal val="visible"/>
                                      </p:to>
                                    </p:set>
                                    <p:animEffect transition="in" filter="blinds(horizontal)">
                                      <p:cBhvr>
                                        <p:cTn id="15" dur="500"/>
                                        <p:tgtEl>
                                          <p:spTgt spid="133130"/>
                                        </p:tgtEl>
                                      </p:cBhvr>
                                    </p:animEffect>
                                  </p:childTnLst>
                                </p:cTn>
                              </p:par>
                            </p:childTnLst>
                          </p:cTn>
                        </p:par>
                        <p:par>
                          <p:cTn id="16" fill="hold">
                            <p:stCondLst>
                              <p:cond delay="1500"/>
                            </p:stCondLst>
                            <p:childTnLst>
                              <p:par>
                                <p:cTn id="17" presetID="3" presetClass="entr" presetSubtype="10" fill="hold" grpId="0" nodeType="afterEffect">
                                  <p:stCondLst>
                                    <p:cond delay="0"/>
                                  </p:stCondLst>
                                  <p:childTnLst>
                                    <p:set>
                                      <p:cBhvr>
                                        <p:cTn id="18" dur="1" fill="hold">
                                          <p:stCondLst>
                                            <p:cond delay="0"/>
                                          </p:stCondLst>
                                        </p:cTn>
                                        <p:tgtEl>
                                          <p:spTgt spid="133126"/>
                                        </p:tgtEl>
                                        <p:attrNameLst>
                                          <p:attrName>style.visibility</p:attrName>
                                        </p:attrNameLst>
                                      </p:cBhvr>
                                      <p:to>
                                        <p:strVal val="visible"/>
                                      </p:to>
                                    </p:set>
                                    <p:animEffect transition="in" filter="blinds(horizontal)">
                                      <p:cBhvr>
                                        <p:cTn id="19" dur="500"/>
                                        <p:tgtEl>
                                          <p:spTgt spid="133126"/>
                                        </p:tgtEl>
                                      </p:cBhvr>
                                    </p:animEffect>
                                  </p:childTnLst>
                                </p:cTn>
                              </p:par>
                            </p:childTnLst>
                          </p:cTn>
                        </p:par>
                        <p:par>
                          <p:cTn id="20" fill="hold">
                            <p:stCondLst>
                              <p:cond delay="2000"/>
                            </p:stCondLst>
                            <p:childTnLst>
                              <p:par>
                                <p:cTn id="21" presetID="3" presetClass="entr" presetSubtype="10" fill="hold" grpId="0" nodeType="afterEffect">
                                  <p:stCondLst>
                                    <p:cond delay="0"/>
                                  </p:stCondLst>
                                  <p:childTnLst>
                                    <p:set>
                                      <p:cBhvr>
                                        <p:cTn id="22" dur="1" fill="hold">
                                          <p:stCondLst>
                                            <p:cond delay="0"/>
                                          </p:stCondLst>
                                        </p:cTn>
                                        <p:tgtEl>
                                          <p:spTgt spid="133139"/>
                                        </p:tgtEl>
                                        <p:attrNameLst>
                                          <p:attrName>style.visibility</p:attrName>
                                        </p:attrNameLst>
                                      </p:cBhvr>
                                      <p:to>
                                        <p:strVal val="visible"/>
                                      </p:to>
                                    </p:set>
                                    <p:animEffect transition="in" filter="blinds(horizontal)">
                                      <p:cBhvr>
                                        <p:cTn id="23" dur="500"/>
                                        <p:tgtEl>
                                          <p:spTgt spid="133139"/>
                                        </p:tgtEl>
                                      </p:cBhvr>
                                    </p:animEffect>
                                  </p:childTnLst>
                                </p:cTn>
                              </p:par>
                            </p:childTnLst>
                          </p:cTn>
                        </p:par>
                        <p:par>
                          <p:cTn id="24" fill="hold">
                            <p:stCondLst>
                              <p:cond delay="2500"/>
                            </p:stCondLst>
                            <p:childTnLst>
                              <p:par>
                                <p:cTn id="25" presetID="3" presetClass="entr" presetSubtype="10" fill="hold" grpId="0" nodeType="afterEffect">
                                  <p:stCondLst>
                                    <p:cond delay="0"/>
                                  </p:stCondLst>
                                  <p:childTnLst>
                                    <p:set>
                                      <p:cBhvr>
                                        <p:cTn id="26" dur="1" fill="hold">
                                          <p:stCondLst>
                                            <p:cond delay="0"/>
                                          </p:stCondLst>
                                        </p:cTn>
                                        <p:tgtEl>
                                          <p:spTgt spid="133125"/>
                                        </p:tgtEl>
                                        <p:attrNameLst>
                                          <p:attrName>style.visibility</p:attrName>
                                        </p:attrNameLst>
                                      </p:cBhvr>
                                      <p:to>
                                        <p:strVal val="visible"/>
                                      </p:to>
                                    </p:set>
                                    <p:animEffect transition="in" filter="blinds(horizontal)">
                                      <p:cBhvr>
                                        <p:cTn id="27" dur="500"/>
                                        <p:tgtEl>
                                          <p:spTgt spid="133125"/>
                                        </p:tgtEl>
                                      </p:cBhvr>
                                    </p:animEffect>
                                  </p:childTnLst>
                                </p:cTn>
                              </p:par>
                            </p:childTnLst>
                          </p:cTn>
                        </p:par>
                        <p:par>
                          <p:cTn id="28" fill="hold">
                            <p:stCondLst>
                              <p:cond delay="3000"/>
                            </p:stCondLst>
                            <p:childTnLst>
                              <p:par>
                                <p:cTn id="29" presetID="3" presetClass="entr" presetSubtype="10" fill="hold" grpId="0" nodeType="afterEffect">
                                  <p:stCondLst>
                                    <p:cond delay="0"/>
                                  </p:stCondLst>
                                  <p:childTnLst>
                                    <p:set>
                                      <p:cBhvr>
                                        <p:cTn id="30" dur="1" fill="hold">
                                          <p:stCondLst>
                                            <p:cond delay="0"/>
                                          </p:stCondLst>
                                        </p:cTn>
                                        <p:tgtEl>
                                          <p:spTgt spid="133143"/>
                                        </p:tgtEl>
                                        <p:attrNameLst>
                                          <p:attrName>style.visibility</p:attrName>
                                        </p:attrNameLst>
                                      </p:cBhvr>
                                      <p:to>
                                        <p:strVal val="visible"/>
                                      </p:to>
                                    </p:set>
                                    <p:animEffect transition="in" filter="blinds(horizontal)">
                                      <p:cBhvr>
                                        <p:cTn id="31" dur="500"/>
                                        <p:tgtEl>
                                          <p:spTgt spid="133143"/>
                                        </p:tgtEl>
                                      </p:cBhvr>
                                    </p:animEffect>
                                  </p:childTnLst>
                                </p:cTn>
                              </p:par>
                            </p:childTnLst>
                          </p:cTn>
                        </p:par>
                        <p:par>
                          <p:cTn id="32" fill="hold">
                            <p:stCondLst>
                              <p:cond delay="3500"/>
                            </p:stCondLst>
                            <p:childTnLst>
                              <p:par>
                                <p:cTn id="33" presetID="3" presetClass="entr" presetSubtype="10" fill="hold" grpId="0" nodeType="afterEffect">
                                  <p:stCondLst>
                                    <p:cond delay="0"/>
                                  </p:stCondLst>
                                  <p:childTnLst>
                                    <p:set>
                                      <p:cBhvr>
                                        <p:cTn id="34" dur="1" fill="hold">
                                          <p:stCondLst>
                                            <p:cond delay="0"/>
                                          </p:stCondLst>
                                        </p:cTn>
                                        <p:tgtEl>
                                          <p:spTgt spid="133142"/>
                                        </p:tgtEl>
                                        <p:attrNameLst>
                                          <p:attrName>style.visibility</p:attrName>
                                        </p:attrNameLst>
                                      </p:cBhvr>
                                      <p:to>
                                        <p:strVal val="visible"/>
                                      </p:to>
                                    </p:set>
                                    <p:animEffect transition="in" filter="blinds(horizontal)">
                                      <p:cBhvr>
                                        <p:cTn id="35" dur="500"/>
                                        <p:tgtEl>
                                          <p:spTgt spid="133142"/>
                                        </p:tgtEl>
                                      </p:cBhvr>
                                    </p:animEffect>
                                  </p:childTnLst>
                                </p:cTn>
                              </p:par>
                            </p:childTnLst>
                          </p:cTn>
                        </p:par>
                        <p:par>
                          <p:cTn id="36" fill="hold">
                            <p:stCondLst>
                              <p:cond delay="4000"/>
                            </p:stCondLst>
                            <p:childTnLst>
                              <p:par>
                                <p:cTn id="37" presetID="3" presetClass="entr" presetSubtype="10" fill="hold" grpId="0" nodeType="afterEffect">
                                  <p:stCondLst>
                                    <p:cond delay="0"/>
                                  </p:stCondLst>
                                  <p:childTnLst>
                                    <p:set>
                                      <p:cBhvr>
                                        <p:cTn id="38" dur="1" fill="hold">
                                          <p:stCondLst>
                                            <p:cond delay="0"/>
                                          </p:stCondLst>
                                        </p:cTn>
                                        <p:tgtEl>
                                          <p:spTgt spid="133144"/>
                                        </p:tgtEl>
                                        <p:attrNameLst>
                                          <p:attrName>style.visibility</p:attrName>
                                        </p:attrNameLst>
                                      </p:cBhvr>
                                      <p:to>
                                        <p:strVal val="visible"/>
                                      </p:to>
                                    </p:set>
                                    <p:animEffect transition="in" filter="blinds(horizontal)">
                                      <p:cBhvr>
                                        <p:cTn id="39" dur="500"/>
                                        <p:tgtEl>
                                          <p:spTgt spid="133144"/>
                                        </p:tgtEl>
                                      </p:cBhvr>
                                    </p:animEffect>
                                  </p:childTnLst>
                                </p:cTn>
                              </p:par>
                            </p:childTnLst>
                          </p:cTn>
                        </p:par>
                        <p:par>
                          <p:cTn id="40" fill="hold">
                            <p:stCondLst>
                              <p:cond delay="4500"/>
                            </p:stCondLst>
                            <p:childTnLst>
                              <p:par>
                                <p:cTn id="41" presetID="3" presetClass="entr" presetSubtype="10" fill="hold" grpId="0" nodeType="afterEffect">
                                  <p:stCondLst>
                                    <p:cond delay="0"/>
                                  </p:stCondLst>
                                  <p:childTnLst>
                                    <p:set>
                                      <p:cBhvr>
                                        <p:cTn id="42" dur="1" fill="hold">
                                          <p:stCondLst>
                                            <p:cond delay="0"/>
                                          </p:stCondLst>
                                        </p:cTn>
                                        <p:tgtEl>
                                          <p:spTgt spid="133148"/>
                                        </p:tgtEl>
                                        <p:attrNameLst>
                                          <p:attrName>style.visibility</p:attrName>
                                        </p:attrNameLst>
                                      </p:cBhvr>
                                      <p:to>
                                        <p:strVal val="visible"/>
                                      </p:to>
                                    </p:set>
                                    <p:animEffect transition="in" filter="blinds(horizontal)">
                                      <p:cBhvr>
                                        <p:cTn id="43" dur="500"/>
                                        <p:tgtEl>
                                          <p:spTgt spid="133148"/>
                                        </p:tgtEl>
                                      </p:cBhvr>
                                    </p:animEffect>
                                  </p:childTnLst>
                                </p:cTn>
                              </p:par>
                            </p:childTnLst>
                          </p:cTn>
                        </p:par>
                        <p:par>
                          <p:cTn id="44" fill="hold">
                            <p:stCondLst>
                              <p:cond delay="5000"/>
                            </p:stCondLst>
                            <p:childTnLst>
                              <p:par>
                                <p:cTn id="45" presetID="3" presetClass="entr" presetSubtype="10" fill="hold" grpId="0" nodeType="afterEffect">
                                  <p:stCondLst>
                                    <p:cond delay="0"/>
                                  </p:stCondLst>
                                  <p:childTnLst>
                                    <p:set>
                                      <p:cBhvr>
                                        <p:cTn id="46" dur="1" fill="hold">
                                          <p:stCondLst>
                                            <p:cond delay="0"/>
                                          </p:stCondLst>
                                        </p:cTn>
                                        <p:tgtEl>
                                          <p:spTgt spid="133133"/>
                                        </p:tgtEl>
                                        <p:attrNameLst>
                                          <p:attrName>style.visibility</p:attrName>
                                        </p:attrNameLst>
                                      </p:cBhvr>
                                      <p:to>
                                        <p:strVal val="visible"/>
                                      </p:to>
                                    </p:set>
                                    <p:animEffect transition="in" filter="blinds(horizontal)">
                                      <p:cBhvr>
                                        <p:cTn id="47" dur="500"/>
                                        <p:tgtEl>
                                          <p:spTgt spid="133133"/>
                                        </p:tgtEl>
                                      </p:cBhvr>
                                    </p:animEffect>
                                  </p:childTnLst>
                                </p:cTn>
                              </p:par>
                            </p:childTnLst>
                          </p:cTn>
                        </p:par>
                        <p:par>
                          <p:cTn id="48" fill="hold">
                            <p:stCondLst>
                              <p:cond delay="5500"/>
                            </p:stCondLst>
                            <p:childTnLst>
                              <p:par>
                                <p:cTn id="49" presetID="3" presetClass="entr" presetSubtype="10" fill="hold" grpId="0" nodeType="afterEffect">
                                  <p:stCondLst>
                                    <p:cond delay="0"/>
                                  </p:stCondLst>
                                  <p:childTnLst>
                                    <p:set>
                                      <p:cBhvr>
                                        <p:cTn id="50" dur="1" fill="hold">
                                          <p:stCondLst>
                                            <p:cond delay="0"/>
                                          </p:stCondLst>
                                        </p:cTn>
                                        <p:tgtEl>
                                          <p:spTgt spid="133136"/>
                                        </p:tgtEl>
                                        <p:attrNameLst>
                                          <p:attrName>style.visibility</p:attrName>
                                        </p:attrNameLst>
                                      </p:cBhvr>
                                      <p:to>
                                        <p:strVal val="visible"/>
                                      </p:to>
                                    </p:set>
                                    <p:animEffect transition="in" filter="blinds(horizontal)">
                                      <p:cBhvr>
                                        <p:cTn id="51" dur="500"/>
                                        <p:tgtEl>
                                          <p:spTgt spid="133136"/>
                                        </p:tgtEl>
                                      </p:cBhvr>
                                    </p:animEffect>
                                  </p:childTnLst>
                                </p:cTn>
                              </p:par>
                            </p:childTnLst>
                          </p:cTn>
                        </p:par>
                        <p:par>
                          <p:cTn id="52" fill="hold">
                            <p:stCondLst>
                              <p:cond delay="6000"/>
                            </p:stCondLst>
                            <p:childTnLst>
                              <p:par>
                                <p:cTn id="53" presetID="3" presetClass="entr" presetSubtype="10" fill="hold" grpId="0" nodeType="afterEffect">
                                  <p:stCondLst>
                                    <p:cond delay="0"/>
                                  </p:stCondLst>
                                  <p:childTnLst>
                                    <p:set>
                                      <p:cBhvr>
                                        <p:cTn id="54" dur="1" fill="hold">
                                          <p:stCondLst>
                                            <p:cond delay="0"/>
                                          </p:stCondLst>
                                        </p:cTn>
                                        <p:tgtEl>
                                          <p:spTgt spid="133128"/>
                                        </p:tgtEl>
                                        <p:attrNameLst>
                                          <p:attrName>style.visibility</p:attrName>
                                        </p:attrNameLst>
                                      </p:cBhvr>
                                      <p:to>
                                        <p:strVal val="visible"/>
                                      </p:to>
                                    </p:set>
                                    <p:animEffect transition="in" filter="blinds(horizontal)">
                                      <p:cBhvr>
                                        <p:cTn id="55" dur="500"/>
                                        <p:tgtEl>
                                          <p:spTgt spid="133128"/>
                                        </p:tgtEl>
                                      </p:cBhvr>
                                    </p:animEffect>
                                  </p:childTnLst>
                                </p:cTn>
                              </p:par>
                            </p:childTnLst>
                          </p:cTn>
                        </p:par>
                        <p:par>
                          <p:cTn id="56" fill="hold">
                            <p:stCondLst>
                              <p:cond delay="6500"/>
                            </p:stCondLst>
                            <p:childTnLst>
                              <p:par>
                                <p:cTn id="57" presetID="3" presetClass="entr" presetSubtype="10" fill="hold" grpId="0" nodeType="afterEffect">
                                  <p:stCondLst>
                                    <p:cond delay="0"/>
                                  </p:stCondLst>
                                  <p:childTnLst>
                                    <p:set>
                                      <p:cBhvr>
                                        <p:cTn id="58" dur="1" fill="hold">
                                          <p:stCondLst>
                                            <p:cond delay="0"/>
                                          </p:stCondLst>
                                        </p:cTn>
                                        <p:tgtEl>
                                          <p:spTgt spid="133132"/>
                                        </p:tgtEl>
                                        <p:attrNameLst>
                                          <p:attrName>style.visibility</p:attrName>
                                        </p:attrNameLst>
                                      </p:cBhvr>
                                      <p:to>
                                        <p:strVal val="visible"/>
                                      </p:to>
                                    </p:set>
                                    <p:animEffect transition="in" filter="blinds(horizontal)">
                                      <p:cBhvr>
                                        <p:cTn id="59" dur="500"/>
                                        <p:tgtEl>
                                          <p:spTgt spid="133132"/>
                                        </p:tgtEl>
                                      </p:cBhvr>
                                    </p:animEffect>
                                  </p:childTnLst>
                                </p:cTn>
                              </p:par>
                            </p:childTnLst>
                          </p:cTn>
                        </p:par>
                        <p:par>
                          <p:cTn id="60" fill="hold">
                            <p:stCondLst>
                              <p:cond delay="7000"/>
                            </p:stCondLst>
                            <p:childTnLst>
                              <p:par>
                                <p:cTn id="61" presetID="3" presetClass="entr" presetSubtype="10" fill="hold" grpId="0" nodeType="afterEffect">
                                  <p:stCondLst>
                                    <p:cond delay="0"/>
                                  </p:stCondLst>
                                  <p:childTnLst>
                                    <p:set>
                                      <p:cBhvr>
                                        <p:cTn id="62" dur="1" fill="hold">
                                          <p:stCondLst>
                                            <p:cond delay="0"/>
                                          </p:stCondLst>
                                        </p:cTn>
                                        <p:tgtEl>
                                          <p:spTgt spid="133134"/>
                                        </p:tgtEl>
                                        <p:attrNameLst>
                                          <p:attrName>style.visibility</p:attrName>
                                        </p:attrNameLst>
                                      </p:cBhvr>
                                      <p:to>
                                        <p:strVal val="visible"/>
                                      </p:to>
                                    </p:set>
                                    <p:animEffect transition="in" filter="blinds(horizontal)">
                                      <p:cBhvr>
                                        <p:cTn id="63" dur="500"/>
                                        <p:tgtEl>
                                          <p:spTgt spid="133134"/>
                                        </p:tgtEl>
                                      </p:cBhvr>
                                    </p:animEffect>
                                  </p:childTnLst>
                                </p:cTn>
                              </p:par>
                            </p:childTnLst>
                          </p:cTn>
                        </p:par>
                        <p:par>
                          <p:cTn id="64" fill="hold">
                            <p:stCondLst>
                              <p:cond delay="7500"/>
                            </p:stCondLst>
                            <p:childTnLst>
                              <p:par>
                                <p:cTn id="65" presetID="3" presetClass="entr" presetSubtype="10" fill="hold" grpId="0" nodeType="afterEffect">
                                  <p:stCondLst>
                                    <p:cond delay="0"/>
                                  </p:stCondLst>
                                  <p:childTnLst>
                                    <p:set>
                                      <p:cBhvr>
                                        <p:cTn id="66" dur="1" fill="hold">
                                          <p:stCondLst>
                                            <p:cond delay="0"/>
                                          </p:stCondLst>
                                        </p:cTn>
                                        <p:tgtEl>
                                          <p:spTgt spid="133135"/>
                                        </p:tgtEl>
                                        <p:attrNameLst>
                                          <p:attrName>style.visibility</p:attrName>
                                        </p:attrNameLst>
                                      </p:cBhvr>
                                      <p:to>
                                        <p:strVal val="visible"/>
                                      </p:to>
                                    </p:set>
                                    <p:animEffect transition="in" filter="blinds(horizontal)">
                                      <p:cBhvr>
                                        <p:cTn id="67" dur="500"/>
                                        <p:tgtEl>
                                          <p:spTgt spid="133135"/>
                                        </p:tgtEl>
                                      </p:cBhvr>
                                    </p:animEffect>
                                  </p:childTnLst>
                                </p:cTn>
                              </p:par>
                            </p:childTnLst>
                          </p:cTn>
                        </p:par>
                        <p:par>
                          <p:cTn id="68" fill="hold">
                            <p:stCondLst>
                              <p:cond delay="8000"/>
                            </p:stCondLst>
                            <p:childTnLst>
                              <p:par>
                                <p:cTn id="69" presetID="3" presetClass="entr" presetSubtype="10" fill="hold" grpId="0" nodeType="afterEffect">
                                  <p:stCondLst>
                                    <p:cond delay="0"/>
                                  </p:stCondLst>
                                  <p:childTnLst>
                                    <p:set>
                                      <p:cBhvr>
                                        <p:cTn id="70" dur="1" fill="hold">
                                          <p:stCondLst>
                                            <p:cond delay="0"/>
                                          </p:stCondLst>
                                        </p:cTn>
                                        <p:tgtEl>
                                          <p:spTgt spid="133127"/>
                                        </p:tgtEl>
                                        <p:attrNameLst>
                                          <p:attrName>style.visibility</p:attrName>
                                        </p:attrNameLst>
                                      </p:cBhvr>
                                      <p:to>
                                        <p:strVal val="visible"/>
                                      </p:to>
                                    </p:set>
                                    <p:animEffect transition="in" filter="blinds(horizontal)">
                                      <p:cBhvr>
                                        <p:cTn id="71" dur="500"/>
                                        <p:tgtEl>
                                          <p:spTgt spid="133127"/>
                                        </p:tgtEl>
                                      </p:cBhvr>
                                    </p:animEffect>
                                  </p:childTnLst>
                                </p:cTn>
                              </p:par>
                            </p:childTnLst>
                          </p:cTn>
                        </p:par>
                        <p:par>
                          <p:cTn id="72" fill="hold">
                            <p:stCondLst>
                              <p:cond delay="8500"/>
                            </p:stCondLst>
                            <p:childTnLst>
                              <p:par>
                                <p:cTn id="73" presetID="3" presetClass="entr" presetSubtype="10" fill="hold" grpId="0" nodeType="afterEffect">
                                  <p:stCondLst>
                                    <p:cond delay="0"/>
                                  </p:stCondLst>
                                  <p:childTnLst>
                                    <p:set>
                                      <p:cBhvr>
                                        <p:cTn id="74" dur="1" fill="hold">
                                          <p:stCondLst>
                                            <p:cond delay="0"/>
                                          </p:stCondLst>
                                        </p:cTn>
                                        <p:tgtEl>
                                          <p:spTgt spid="133147"/>
                                        </p:tgtEl>
                                        <p:attrNameLst>
                                          <p:attrName>style.visibility</p:attrName>
                                        </p:attrNameLst>
                                      </p:cBhvr>
                                      <p:to>
                                        <p:strVal val="visible"/>
                                      </p:to>
                                    </p:set>
                                    <p:animEffect transition="in" filter="blinds(horizontal)">
                                      <p:cBhvr>
                                        <p:cTn id="75" dur="500"/>
                                        <p:tgtEl>
                                          <p:spTgt spid="133147"/>
                                        </p:tgtEl>
                                      </p:cBhvr>
                                    </p:animEffect>
                                  </p:childTnLst>
                                </p:cTn>
                              </p:par>
                            </p:childTnLst>
                          </p:cTn>
                        </p:par>
                        <p:par>
                          <p:cTn id="76" fill="hold">
                            <p:stCondLst>
                              <p:cond delay="9000"/>
                            </p:stCondLst>
                            <p:childTnLst>
                              <p:par>
                                <p:cTn id="77" presetID="3" presetClass="entr" presetSubtype="10" fill="hold" grpId="0" nodeType="afterEffect">
                                  <p:stCondLst>
                                    <p:cond delay="0"/>
                                  </p:stCondLst>
                                  <p:childTnLst>
                                    <p:set>
                                      <p:cBhvr>
                                        <p:cTn id="78" dur="1" fill="hold">
                                          <p:stCondLst>
                                            <p:cond delay="0"/>
                                          </p:stCondLst>
                                        </p:cTn>
                                        <p:tgtEl>
                                          <p:spTgt spid="133140"/>
                                        </p:tgtEl>
                                        <p:attrNameLst>
                                          <p:attrName>style.visibility</p:attrName>
                                        </p:attrNameLst>
                                      </p:cBhvr>
                                      <p:to>
                                        <p:strVal val="visible"/>
                                      </p:to>
                                    </p:set>
                                    <p:animEffect transition="in" filter="blinds(horizontal)">
                                      <p:cBhvr>
                                        <p:cTn id="79" dur="500"/>
                                        <p:tgtEl>
                                          <p:spTgt spid="133140"/>
                                        </p:tgtEl>
                                      </p:cBhvr>
                                    </p:animEffect>
                                  </p:childTnLst>
                                </p:cTn>
                              </p:par>
                            </p:childTnLst>
                          </p:cTn>
                        </p:par>
                        <p:par>
                          <p:cTn id="80" fill="hold">
                            <p:stCondLst>
                              <p:cond delay="9500"/>
                            </p:stCondLst>
                            <p:childTnLst>
                              <p:par>
                                <p:cTn id="81" presetID="3" presetClass="entr" presetSubtype="10" fill="hold" grpId="0" nodeType="afterEffect">
                                  <p:stCondLst>
                                    <p:cond delay="0"/>
                                  </p:stCondLst>
                                  <p:childTnLst>
                                    <p:set>
                                      <p:cBhvr>
                                        <p:cTn id="82" dur="1" fill="hold">
                                          <p:stCondLst>
                                            <p:cond delay="0"/>
                                          </p:stCondLst>
                                        </p:cTn>
                                        <p:tgtEl>
                                          <p:spTgt spid="133131"/>
                                        </p:tgtEl>
                                        <p:attrNameLst>
                                          <p:attrName>style.visibility</p:attrName>
                                        </p:attrNameLst>
                                      </p:cBhvr>
                                      <p:to>
                                        <p:strVal val="visible"/>
                                      </p:to>
                                    </p:set>
                                    <p:animEffect transition="in" filter="blinds(horizontal)">
                                      <p:cBhvr>
                                        <p:cTn id="83" dur="500"/>
                                        <p:tgtEl>
                                          <p:spTgt spid="133131"/>
                                        </p:tgtEl>
                                      </p:cBhvr>
                                    </p:animEffect>
                                  </p:childTnLst>
                                </p:cTn>
                              </p:par>
                            </p:childTnLst>
                          </p:cTn>
                        </p:par>
                        <p:par>
                          <p:cTn id="84" fill="hold">
                            <p:stCondLst>
                              <p:cond delay="10000"/>
                            </p:stCondLst>
                            <p:childTnLst>
                              <p:par>
                                <p:cTn id="85" presetID="3" presetClass="entr" presetSubtype="10" fill="hold" grpId="0" nodeType="afterEffect">
                                  <p:stCondLst>
                                    <p:cond delay="0"/>
                                  </p:stCondLst>
                                  <p:childTnLst>
                                    <p:set>
                                      <p:cBhvr>
                                        <p:cTn id="86" dur="1" fill="hold">
                                          <p:stCondLst>
                                            <p:cond delay="0"/>
                                          </p:stCondLst>
                                        </p:cTn>
                                        <p:tgtEl>
                                          <p:spTgt spid="133137"/>
                                        </p:tgtEl>
                                        <p:attrNameLst>
                                          <p:attrName>style.visibility</p:attrName>
                                        </p:attrNameLst>
                                      </p:cBhvr>
                                      <p:to>
                                        <p:strVal val="visible"/>
                                      </p:to>
                                    </p:set>
                                    <p:animEffect transition="in" filter="blinds(horizontal)">
                                      <p:cBhvr>
                                        <p:cTn id="87" dur="500"/>
                                        <p:tgtEl>
                                          <p:spTgt spid="133137"/>
                                        </p:tgtEl>
                                      </p:cBhvr>
                                    </p:animEffect>
                                  </p:childTnLst>
                                </p:cTn>
                              </p:par>
                            </p:childTnLst>
                          </p:cTn>
                        </p:par>
                        <p:par>
                          <p:cTn id="88" fill="hold">
                            <p:stCondLst>
                              <p:cond delay="10500"/>
                            </p:stCondLst>
                            <p:childTnLst>
                              <p:par>
                                <p:cTn id="89" presetID="3" presetClass="entr" presetSubtype="10" fill="hold" grpId="0" nodeType="afterEffect">
                                  <p:stCondLst>
                                    <p:cond delay="0"/>
                                  </p:stCondLst>
                                  <p:childTnLst>
                                    <p:set>
                                      <p:cBhvr>
                                        <p:cTn id="90" dur="1" fill="hold">
                                          <p:stCondLst>
                                            <p:cond delay="0"/>
                                          </p:stCondLst>
                                        </p:cTn>
                                        <p:tgtEl>
                                          <p:spTgt spid="133141"/>
                                        </p:tgtEl>
                                        <p:attrNameLst>
                                          <p:attrName>style.visibility</p:attrName>
                                        </p:attrNameLst>
                                      </p:cBhvr>
                                      <p:to>
                                        <p:strVal val="visible"/>
                                      </p:to>
                                    </p:set>
                                    <p:animEffect transition="in" filter="blinds(horizontal)">
                                      <p:cBhvr>
                                        <p:cTn id="91" dur="500"/>
                                        <p:tgtEl>
                                          <p:spTgt spid="133141"/>
                                        </p:tgtEl>
                                      </p:cBhvr>
                                    </p:animEffect>
                                  </p:childTnLst>
                                </p:cTn>
                              </p:par>
                            </p:childTnLst>
                          </p:cTn>
                        </p:par>
                        <p:par>
                          <p:cTn id="92" fill="hold">
                            <p:stCondLst>
                              <p:cond delay="11000"/>
                            </p:stCondLst>
                            <p:childTnLst>
                              <p:par>
                                <p:cTn id="93" presetID="3" presetClass="entr" presetSubtype="10" fill="hold" grpId="0" nodeType="afterEffect">
                                  <p:stCondLst>
                                    <p:cond delay="0"/>
                                  </p:stCondLst>
                                  <p:childTnLst>
                                    <p:set>
                                      <p:cBhvr>
                                        <p:cTn id="94" dur="1" fill="hold">
                                          <p:stCondLst>
                                            <p:cond delay="0"/>
                                          </p:stCondLst>
                                        </p:cTn>
                                        <p:tgtEl>
                                          <p:spTgt spid="133129"/>
                                        </p:tgtEl>
                                        <p:attrNameLst>
                                          <p:attrName>style.visibility</p:attrName>
                                        </p:attrNameLst>
                                      </p:cBhvr>
                                      <p:to>
                                        <p:strVal val="visible"/>
                                      </p:to>
                                    </p:set>
                                    <p:animEffect transition="in" filter="blinds(horizontal)">
                                      <p:cBhvr>
                                        <p:cTn id="95" dur="500"/>
                                        <p:tgtEl>
                                          <p:spTgt spid="133129"/>
                                        </p:tgtEl>
                                      </p:cBhvr>
                                    </p:animEffect>
                                  </p:childTnLst>
                                </p:cTn>
                              </p:par>
                            </p:childTnLst>
                          </p:cTn>
                        </p:par>
                        <p:par>
                          <p:cTn id="96" fill="hold">
                            <p:stCondLst>
                              <p:cond delay="11500"/>
                            </p:stCondLst>
                            <p:childTnLst>
                              <p:par>
                                <p:cTn id="97" presetID="3" presetClass="entr" presetSubtype="10" fill="hold" grpId="0" nodeType="afterEffect">
                                  <p:stCondLst>
                                    <p:cond delay="0"/>
                                  </p:stCondLst>
                                  <p:childTnLst>
                                    <p:set>
                                      <p:cBhvr>
                                        <p:cTn id="98" dur="1" fill="hold">
                                          <p:stCondLst>
                                            <p:cond delay="0"/>
                                          </p:stCondLst>
                                        </p:cTn>
                                        <p:tgtEl>
                                          <p:spTgt spid="133124"/>
                                        </p:tgtEl>
                                        <p:attrNameLst>
                                          <p:attrName>style.visibility</p:attrName>
                                        </p:attrNameLst>
                                      </p:cBhvr>
                                      <p:to>
                                        <p:strVal val="visible"/>
                                      </p:to>
                                    </p:set>
                                    <p:animEffect transition="in" filter="blinds(horizontal)">
                                      <p:cBhvr>
                                        <p:cTn id="99" dur="500"/>
                                        <p:tgtEl>
                                          <p:spTgt spid="133124"/>
                                        </p:tgtEl>
                                      </p:cBhvr>
                                    </p:animEffect>
                                  </p:childTnLst>
                                </p:cTn>
                              </p:par>
                            </p:childTnLst>
                          </p:cTn>
                        </p:par>
                        <p:par>
                          <p:cTn id="100" fill="hold">
                            <p:stCondLst>
                              <p:cond delay="12000"/>
                            </p:stCondLst>
                            <p:childTnLst>
                              <p:par>
                                <p:cTn id="101" presetID="3" presetClass="entr" presetSubtype="10" fill="hold" grpId="0" nodeType="afterEffect">
                                  <p:stCondLst>
                                    <p:cond delay="0"/>
                                  </p:stCondLst>
                                  <p:childTnLst>
                                    <p:set>
                                      <p:cBhvr>
                                        <p:cTn id="102" dur="1" fill="hold">
                                          <p:stCondLst>
                                            <p:cond delay="0"/>
                                          </p:stCondLst>
                                        </p:cTn>
                                        <p:tgtEl>
                                          <p:spTgt spid="15387"/>
                                        </p:tgtEl>
                                        <p:attrNameLst>
                                          <p:attrName>style.visibility</p:attrName>
                                        </p:attrNameLst>
                                      </p:cBhvr>
                                      <p:to>
                                        <p:strVal val="visible"/>
                                      </p:to>
                                    </p:set>
                                    <p:animEffect transition="in" filter="blinds(horizontal)">
                                      <p:cBhvr>
                                        <p:cTn id="103" dur="500"/>
                                        <p:tgtEl>
                                          <p:spTgt spid="15387"/>
                                        </p:tgtEl>
                                      </p:cBhvr>
                                    </p:animEffect>
                                  </p:childTnLst>
                                </p:cTn>
                              </p:par>
                            </p:childTnLst>
                          </p:cTn>
                        </p:par>
                        <p:par>
                          <p:cTn id="104" fill="hold">
                            <p:stCondLst>
                              <p:cond delay="12500"/>
                            </p:stCondLst>
                            <p:childTnLst>
                              <p:par>
                                <p:cTn id="105" presetID="3" presetClass="entr" presetSubtype="10" fill="hold" grpId="0" nodeType="afterEffect">
                                  <p:stCondLst>
                                    <p:cond delay="0"/>
                                  </p:stCondLst>
                                  <p:childTnLst>
                                    <p:set>
                                      <p:cBhvr>
                                        <p:cTn id="106" dur="1" fill="hold">
                                          <p:stCondLst>
                                            <p:cond delay="0"/>
                                          </p:stCondLst>
                                        </p:cTn>
                                        <p:tgtEl>
                                          <p:spTgt spid="15386"/>
                                        </p:tgtEl>
                                        <p:attrNameLst>
                                          <p:attrName>style.visibility</p:attrName>
                                        </p:attrNameLst>
                                      </p:cBhvr>
                                      <p:to>
                                        <p:strVal val="visible"/>
                                      </p:to>
                                    </p:set>
                                    <p:animEffect transition="in" filter="blinds(horizontal)">
                                      <p:cBhvr>
                                        <p:cTn id="107" dur="500"/>
                                        <p:tgtEl>
                                          <p:spTgt spid="15386"/>
                                        </p:tgtEl>
                                      </p:cBhvr>
                                    </p:animEffect>
                                  </p:childTnLst>
                                </p:cTn>
                              </p:par>
                            </p:childTnLst>
                          </p:cTn>
                        </p:par>
                        <p:par>
                          <p:cTn id="108" fill="hold">
                            <p:stCondLst>
                              <p:cond delay="13000"/>
                            </p:stCondLst>
                            <p:childTnLst>
                              <p:par>
                                <p:cTn id="109" presetID="3" presetClass="entr" presetSubtype="10" fill="hold" grpId="0" nodeType="afterEffect">
                                  <p:stCondLst>
                                    <p:cond delay="0"/>
                                  </p:stCondLst>
                                  <p:childTnLst>
                                    <p:set>
                                      <p:cBhvr>
                                        <p:cTn id="110" dur="1" fill="hold">
                                          <p:stCondLst>
                                            <p:cond delay="0"/>
                                          </p:stCondLst>
                                        </p:cTn>
                                        <p:tgtEl>
                                          <p:spTgt spid="18460"/>
                                        </p:tgtEl>
                                        <p:attrNameLst>
                                          <p:attrName>style.visibility</p:attrName>
                                        </p:attrNameLst>
                                      </p:cBhvr>
                                      <p:to>
                                        <p:strVal val="visible"/>
                                      </p:to>
                                    </p:set>
                                    <p:animEffect transition="in" filter="blinds(horizontal)">
                                      <p:cBhvr>
                                        <p:cTn id="111" dur="500"/>
                                        <p:tgtEl>
                                          <p:spTgt spid="184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4" grpId="0" animBg="1"/>
      <p:bldP spid="133125" grpId="0" animBg="1"/>
      <p:bldP spid="133126" grpId="0" animBg="1"/>
      <p:bldP spid="133127" grpId="0" animBg="1"/>
      <p:bldP spid="133128" grpId="0" animBg="1"/>
      <p:bldP spid="133129" grpId="0" animBg="1"/>
      <p:bldP spid="133130" grpId="0" animBg="1"/>
      <p:bldP spid="133131" grpId="0" animBg="1"/>
      <p:bldP spid="133132" grpId="0" animBg="1"/>
      <p:bldP spid="133133" grpId="0" animBg="1"/>
      <p:bldP spid="133134" grpId="0" animBg="1"/>
      <p:bldP spid="133135" grpId="0" animBg="1"/>
      <p:bldP spid="133136" grpId="0" animBg="1"/>
      <p:bldP spid="133137" grpId="0" animBg="1"/>
      <p:bldP spid="133138" grpId="0" animBg="1"/>
      <p:bldP spid="133139" grpId="0" animBg="1"/>
      <p:bldP spid="133140" grpId="0" animBg="1"/>
      <p:bldP spid="133141" grpId="0" animBg="1"/>
      <p:bldP spid="133142" grpId="0" animBg="1"/>
      <p:bldP spid="133143" grpId="0" animBg="1"/>
      <p:bldP spid="133144" grpId="0" animBg="1"/>
      <p:bldP spid="133146" grpId="0" animBg="1"/>
      <p:bldP spid="133147" grpId="0" animBg="1"/>
      <p:bldP spid="133148" grpId="0" animBg="1"/>
      <p:bldP spid="15386" grpId="0" animBg="1"/>
      <p:bldP spid="15387" grpId="0" animBg="1"/>
      <p:bldP spid="1846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a:xfrm>
            <a:off x="304800" y="228600"/>
            <a:ext cx="8610600" cy="838200"/>
          </a:xfrm>
          <a:solidFill>
            <a:schemeClr val="accent1"/>
          </a:solidFill>
        </p:spPr>
        <p:txBody>
          <a:bodyPr/>
          <a:lstStyle/>
          <a:p>
            <a:pPr eaLnBrk="1" hangingPunct="1"/>
            <a:r>
              <a:rPr lang="en-GB" sz="3600" b="1" smtClean="0">
                <a:solidFill>
                  <a:schemeClr val="bg1"/>
                </a:solidFill>
              </a:rPr>
              <a:t>What is Results-based Management (RBM)?</a:t>
            </a:r>
            <a:endParaRPr lang="en-US" sz="3600" b="1" smtClean="0">
              <a:solidFill>
                <a:schemeClr val="bg1"/>
              </a:solidFill>
            </a:endParaRPr>
          </a:p>
        </p:txBody>
      </p:sp>
      <p:sp>
        <p:nvSpPr>
          <p:cNvPr id="22530" name="Content Placeholder 2"/>
          <p:cNvSpPr>
            <a:spLocks noGrp="1"/>
          </p:cNvSpPr>
          <p:nvPr>
            <p:ph idx="1"/>
          </p:nvPr>
        </p:nvSpPr>
        <p:spPr>
          <a:xfrm>
            <a:off x="457200" y="1219200"/>
            <a:ext cx="8229600" cy="5181600"/>
          </a:xfrm>
        </p:spPr>
        <p:txBody>
          <a:bodyPr/>
          <a:lstStyle/>
          <a:p>
            <a:pPr eaLnBrk="1" hangingPunct="1">
              <a:lnSpc>
                <a:spcPct val="90000"/>
              </a:lnSpc>
              <a:buFont typeface="Arial" charset="0"/>
              <a:buNone/>
            </a:pPr>
            <a:r>
              <a:rPr lang="en-GB" sz="2600" dirty="0" smtClean="0"/>
              <a:t>	</a:t>
            </a:r>
            <a:r>
              <a:rPr lang="en-GB" sz="2600" i="1" dirty="0" smtClean="0"/>
              <a:t>“</a:t>
            </a:r>
            <a:r>
              <a:rPr lang="en-US" sz="2400" i="1" dirty="0" smtClean="0"/>
              <a:t>A management strategy by which all actors on the ground, contributing directly or indirectly to </a:t>
            </a:r>
            <a:r>
              <a:rPr lang="en-US" sz="2400" b="1" i="1" dirty="0" smtClean="0">
                <a:solidFill>
                  <a:schemeClr val="accent1"/>
                </a:solidFill>
              </a:rPr>
              <a:t>achieving a set of development results</a:t>
            </a:r>
            <a:r>
              <a:rPr lang="en-US" sz="2400" i="1" dirty="0" smtClean="0"/>
              <a:t>, ensure that their processes, products and services contribute to the achievement of desired results </a:t>
            </a:r>
            <a:r>
              <a:rPr lang="en-US" sz="2400" i="1" dirty="0" smtClean="0">
                <a:solidFill>
                  <a:schemeClr val="accent1"/>
                </a:solidFill>
              </a:rPr>
              <a:t>(</a:t>
            </a:r>
            <a:r>
              <a:rPr lang="en-US" sz="2400" b="1" i="1" dirty="0" smtClean="0">
                <a:solidFill>
                  <a:schemeClr val="accent1"/>
                </a:solidFill>
              </a:rPr>
              <a:t>outputs, outcomes and goals</a:t>
            </a:r>
            <a:r>
              <a:rPr lang="en-US" sz="2400" i="1" dirty="0" smtClean="0">
                <a:solidFill>
                  <a:schemeClr val="accent1"/>
                </a:solidFill>
              </a:rPr>
              <a:t>)</a:t>
            </a:r>
            <a:r>
              <a:rPr lang="en-US" sz="2400" i="1" dirty="0" smtClean="0"/>
              <a:t>. RBM rests on clearly defined </a:t>
            </a:r>
            <a:r>
              <a:rPr lang="en-US" sz="2400" b="1" i="1" dirty="0" smtClean="0">
                <a:solidFill>
                  <a:schemeClr val="accent1"/>
                </a:solidFill>
              </a:rPr>
              <a:t>accountability</a:t>
            </a:r>
            <a:r>
              <a:rPr lang="en-US" sz="2400" i="1" dirty="0" smtClean="0"/>
              <a:t> for results and requires </a:t>
            </a:r>
            <a:r>
              <a:rPr lang="en-US" sz="2400" b="1" i="1" dirty="0" smtClean="0">
                <a:solidFill>
                  <a:schemeClr val="accent1"/>
                </a:solidFill>
              </a:rPr>
              <a:t>monitoring</a:t>
            </a:r>
            <a:r>
              <a:rPr lang="en-US" sz="2400" i="1" dirty="0" smtClean="0"/>
              <a:t> and </a:t>
            </a:r>
            <a:r>
              <a:rPr lang="en-US" sz="2400" b="1" i="1" dirty="0" smtClean="0">
                <a:solidFill>
                  <a:schemeClr val="accent1"/>
                </a:solidFill>
              </a:rPr>
              <a:t>self-assessment</a:t>
            </a:r>
            <a:r>
              <a:rPr lang="en-US" sz="2400" i="1" dirty="0" smtClean="0"/>
              <a:t> of progress towards results, including </a:t>
            </a:r>
            <a:r>
              <a:rPr lang="en-US" sz="2400" b="1" i="1" dirty="0" smtClean="0">
                <a:solidFill>
                  <a:schemeClr val="accent1"/>
                </a:solidFill>
              </a:rPr>
              <a:t>reporting</a:t>
            </a:r>
            <a:r>
              <a:rPr lang="en-US" sz="2400" i="1" dirty="0" smtClean="0">
                <a:solidFill>
                  <a:schemeClr val="accent1"/>
                </a:solidFill>
              </a:rPr>
              <a:t> </a:t>
            </a:r>
            <a:r>
              <a:rPr lang="en-US" sz="2400" i="1" dirty="0" smtClean="0"/>
              <a:t>on performance.”-</a:t>
            </a:r>
            <a:r>
              <a:rPr lang="en-US" sz="2400" dirty="0" smtClean="0"/>
              <a:t> UNDG, RBM Handbook,2010</a:t>
            </a:r>
            <a:r>
              <a:rPr lang="en-US" dirty="0" smtClean="0"/>
              <a:t> </a:t>
            </a:r>
          </a:p>
          <a:p>
            <a:pPr eaLnBrk="1" hangingPunct="1">
              <a:lnSpc>
                <a:spcPct val="90000"/>
              </a:lnSpc>
            </a:pPr>
            <a:r>
              <a:rPr lang="en-GB" sz="2600" dirty="0" smtClean="0"/>
              <a:t>an ongoing process</a:t>
            </a:r>
          </a:p>
          <a:p>
            <a:pPr eaLnBrk="1" hangingPunct="1">
              <a:lnSpc>
                <a:spcPct val="90000"/>
              </a:lnSpc>
            </a:pPr>
            <a:r>
              <a:rPr lang="en-GB" sz="2600" dirty="0" smtClean="0"/>
              <a:t>RBM </a:t>
            </a:r>
            <a:r>
              <a:rPr lang="en-GB" sz="2600" b="1" dirty="0" smtClean="0">
                <a:solidFill>
                  <a:schemeClr val="tx2">
                    <a:lumMod val="60000"/>
                    <a:lumOff val="40000"/>
                  </a:schemeClr>
                </a:solidFill>
              </a:rPr>
              <a:t>life cycle </a:t>
            </a:r>
            <a:r>
              <a:rPr lang="en-GB" sz="2600" dirty="0" smtClean="0"/>
              <a:t>approach: planning, implementation, monitoring, reporting and evaluation</a:t>
            </a:r>
          </a:p>
          <a:p>
            <a:pPr eaLnBrk="1" hangingPunct="1">
              <a:lnSpc>
                <a:spcPct val="90000"/>
              </a:lnSpc>
            </a:pPr>
            <a:r>
              <a:rPr lang="en-GB" sz="2600" dirty="0" smtClean="0"/>
              <a:t>constant feedback, learning and improving.</a:t>
            </a:r>
          </a:p>
          <a:p>
            <a:pPr eaLnBrk="1" hangingPunct="1">
              <a:lnSpc>
                <a:spcPct val="90000"/>
              </a:lnSpc>
            </a:pPr>
            <a:r>
              <a:rPr lang="en-GB" sz="2600" dirty="0" smtClean="0"/>
              <a:t>is fundamental for organisations such as UN, WB, ADB, </a:t>
            </a:r>
            <a:r>
              <a:rPr lang="en-GB" sz="2600" dirty="0" err="1" smtClean="0"/>
              <a:t>bilaterals</a:t>
            </a:r>
            <a:r>
              <a:rPr lang="en-GB" sz="2600" dirty="0" smtClean="0"/>
              <a:t> (SIDA, MFA of Finland, EU) NGOs etc.</a:t>
            </a:r>
          </a:p>
          <a:p>
            <a:pPr eaLnBrk="1" hangingPunct="1">
              <a:lnSpc>
                <a:spcPct val="90000"/>
              </a:lnSpc>
            </a:pPr>
            <a:endParaRPr lang="en-GB" sz="2600" dirty="0" smtClean="0"/>
          </a:p>
          <a:p>
            <a:pPr algn="just" eaLnBrk="1" hangingPunct="1">
              <a:lnSpc>
                <a:spcPct val="90000"/>
              </a:lnSpc>
              <a:buFont typeface="Arial" charset="0"/>
              <a:buNone/>
            </a:pPr>
            <a:endParaRPr lang="en-US" sz="260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ext Box 4"/>
          <p:cNvSpPr txBox="1">
            <a:spLocks noChangeArrowheads="1"/>
          </p:cNvSpPr>
          <p:nvPr/>
        </p:nvSpPr>
        <p:spPr bwMode="auto">
          <a:xfrm>
            <a:off x="609600" y="1600200"/>
            <a:ext cx="7696200" cy="3509963"/>
          </a:xfrm>
          <a:prstGeom prst="rect">
            <a:avLst/>
          </a:prstGeom>
          <a:noFill/>
          <a:ln w="9525">
            <a:noFill/>
            <a:miter lim="800000"/>
            <a:headEnd/>
            <a:tailEnd/>
          </a:ln>
        </p:spPr>
        <p:txBody>
          <a:bodyPr>
            <a:spAutoFit/>
          </a:bodyPr>
          <a:lstStyle/>
          <a:p>
            <a:pPr>
              <a:spcBef>
                <a:spcPct val="50000"/>
              </a:spcBef>
            </a:pPr>
            <a:r>
              <a:rPr lang="en-US" sz="2800" b="1">
                <a:solidFill>
                  <a:schemeClr val="accent1"/>
                </a:solidFill>
                <a:latin typeface="Calibri" pitchFamily="34" charset="0"/>
              </a:rPr>
              <a:t>RBM</a:t>
            </a:r>
            <a:r>
              <a:rPr lang="en-US" sz="2800">
                <a:latin typeface="Calibri" pitchFamily="34" charset="0"/>
              </a:rPr>
              <a:t> should also contribute to increasing </a:t>
            </a:r>
          </a:p>
          <a:p>
            <a:pPr>
              <a:spcBef>
                <a:spcPct val="50000"/>
              </a:spcBef>
            </a:pPr>
            <a:r>
              <a:rPr lang="en-US" sz="2800" b="1">
                <a:solidFill>
                  <a:schemeClr val="accent1"/>
                </a:solidFill>
                <a:latin typeface="Calibri" pitchFamily="34" charset="0"/>
              </a:rPr>
              <a:t>"efficiency"</a:t>
            </a:r>
            <a:r>
              <a:rPr lang="en-US" sz="2800">
                <a:latin typeface="Calibri" pitchFamily="34" charset="0"/>
              </a:rPr>
              <a:t> - making sure that inputs are used towards activities that contribute towards </a:t>
            </a:r>
            <a:r>
              <a:rPr lang="en-US" sz="2800" b="1">
                <a:solidFill>
                  <a:schemeClr val="accent1"/>
                </a:solidFill>
                <a:latin typeface="Calibri" pitchFamily="34" charset="0"/>
              </a:rPr>
              <a:t>achieving outputs</a:t>
            </a:r>
            <a:r>
              <a:rPr lang="en-US" sz="2800">
                <a:latin typeface="Calibri" pitchFamily="34" charset="0"/>
              </a:rPr>
              <a:t>.</a:t>
            </a:r>
          </a:p>
          <a:p>
            <a:pPr>
              <a:spcBef>
                <a:spcPct val="50000"/>
              </a:spcBef>
            </a:pPr>
            <a:r>
              <a:rPr lang="en-US" sz="2800" b="1">
                <a:solidFill>
                  <a:schemeClr val="accent1"/>
                </a:solidFill>
                <a:latin typeface="Calibri" pitchFamily="34" charset="0"/>
              </a:rPr>
              <a:t>"effectiveness"</a:t>
            </a:r>
            <a:r>
              <a:rPr lang="en-US" sz="2800">
                <a:latin typeface="Calibri" pitchFamily="34" charset="0"/>
              </a:rPr>
              <a:t>   that the achieved outputs contribute towards an intended </a:t>
            </a:r>
            <a:r>
              <a:rPr lang="en-US" sz="2800" b="1">
                <a:solidFill>
                  <a:schemeClr val="accent1"/>
                </a:solidFill>
                <a:latin typeface="Calibri" pitchFamily="34" charset="0"/>
              </a:rPr>
              <a:t>development change</a:t>
            </a:r>
            <a:r>
              <a:rPr lang="en-US" sz="2800">
                <a:latin typeface="Calibri" pitchFamily="34" charset="0"/>
              </a:rPr>
              <a:t> described in the outcome. </a:t>
            </a:r>
          </a:p>
        </p:txBody>
      </p:sp>
      <p:sp>
        <p:nvSpPr>
          <p:cNvPr id="24578" name="Title 1"/>
          <p:cNvSpPr>
            <a:spLocks/>
          </p:cNvSpPr>
          <p:nvPr/>
        </p:nvSpPr>
        <p:spPr bwMode="auto">
          <a:xfrm>
            <a:off x="304800" y="228600"/>
            <a:ext cx="8610600" cy="838200"/>
          </a:xfrm>
          <a:prstGeom prst="rect">
            <a:avLst/>
          </a:prstGeom>
          <a:solidFill>
            <a:schemeClr val="accent1"/>
          </a:solidFill>
          <a:ln w="9525">
            <a:noFill/>
            <a:miter lim="800000"/>
            <a:headEnd/>
            <a:tailEnd/>
          </a:ln>
        </p:spPr>
        <p:txBody>
          <a:bodyPr anchor="ctr"/>
          <a:lstStyle/>
          <a:p>
            <a:pPr algn="ctr"/>
            <a:r>
              <a:rPr lang="en-GB" sz="3600" b="1">
                <a:solidFill>
                  <a:schemeClr val="bg1"/>
                </a:solidFill>
                <a:latin typeface="Calibri" pitchFamily="34" charset="0"/>
              </a:rPr>
              <a:t>What is Results-based Management (RBM)?</a:t>
            </a:r>
            <a:endParaRPr lang="en-US" sz="3600" b="1">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533400" y="228600"/>
            <a:ext cx="8229600" cy="762000"/>
          </a:xfrm>
          <a:solidFill>
            <a:schemeClr val="accent1"/>
          </a:solidFill>
          <a:ln>
            <a:solidFill>
              <a:srgbClr val="0000FF"/>
            </a:solidFill>
          </a:ln>
        </p:spPr>
        <p:txBody>
          <a:bodyPr/>
          <a:lstStyle/>
          <a:p>
            <a:pPr eaLnBrk="1" hangingPunct="1"/>
            <a:r>
              <a:rPr lang="en-US" sz="4000" dirty="0" smtClean="0">
                <a:solidFill>
                  <a:schemeClr val="bg1"/>
                </a:solidFill>
              </a:rPr>
              <a:t>Accountability</a:t>
            </a:r>
          </a:p>
        </p:txBody>
      </p:sp>
      <p:sp>
        <p:nvSpPr>
          <p:cNvPr id="25602" name="Content Placeholder 2"/>
          <p:cNvSpPr>
            <a:spLocks noGrp="1"/>
          </p:cNvSpPr>
          <p:nvPr>
            <p:ph idx="1"/>
          </p:nvPr>
        </p:nvSpPr>
        <p:spPr>
          <a:xfrm>
            <a:off x="609600" y="1828800"/>
            <a:ext cx="8229600" cy="2971800"/>
          </a:xfrm>
        </p:spPr>
        <p:txBody>
          <a:bodyPr/>
          <a:lstStyle/>
          <a:p>
            <a:pPr eaLnBrk="1" hangingPunct="1">
              <a:buFont typeface="Arial" charset="0"/>
              <a:buNone/>
            </a:pPr>
            <a:r>
              <a:rPr lang="en-GB" sz="2400" smtClean="0"/>
              <a:t>	</a:t>
            </a:r>
            <a:r>
              <a:rPr lang="en-GB" sz="2800" smtClean="0"/>
              <a:t>Accountability means being </a:t>
            </a:r>
            <a:r>
              <a:rPr lang="en-GB" sz="2800" b="1" smtClean="0">
                <a:solidFill>
                  <a:schemeClr val="accent1"/>
                </a:solidFill>
              </a:rPr>
              <a:t>held</a:t>
            </a:r>
            <a:r>
              <a:rPr lang="en-GB" sz="2800" smtClean="0"/>
              <a:t> </a:t>
            </a:r>
            <a:r>
              <a:rPr lang="en-GB" sz="2800" b="1" smtClean="0">
                <a:solidFill>
                  <a:schemeClr val="accent1"/>
                </a:solidFill>
              </a:rPr>
              <a:t>responsible</a:t>
            </a:r>
            <a:r>
              <a:rPr lang="en-GB" sz="2800" smtClean="0">
                <a:solidFill>
                  <a:schemeClr val="accent1"/>
                </a:solidFill>
              </a:rPr>
              <a:t> </a:t>
            </a:r>
            <a:r>
              <a:rPr lang="en-GB" sz="2800" smtClean="0"/>
              <a:t>for decisions and actions </a:t>
            </a:r>
            <a:r>
              <a:rPr lang="en-GB" sz="2800" b="1" smtClean="0">
                <a:solidFill>
                  <a:schemeClr val="accent1"/>
                </a:solidFill>
              </a:rPr>
              <a:t>towards desired results</a:t>
            </a:r>
            <a:r>
              <a:rPr lang="en-GB" sz="2800" smtClean="0"/>
              <a:t>. It is important </a:t>
            </a:r>
            <a:r>
              <a:rPr lang="en-US" sz="2800" smtClean="0"/>
              <a:t>to make sure that we achieve the results we planned and committed ourselves to achieving</a:t>
            </a:r>
            <a:r>
              <a:rPr lang="en-GB" sz="2800" smtClean="0"/>
              <a:t>. </a:t>
            </a:r>
            <a:endParaRPr lang="en-GB" sz="2400" smtClean="0"/>
          </a:p>
          <a:p>
            <a:pPr eaLnBrk="1" hangingPunct="1">
              <a:buFont typeface="Arial" charset="0"/>
              <a:buNone/>
            </a:pPr>
            <a:endParaRPr lang="en-US" sz="240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2"/>
          <p:cNvSpPr>
            <a:spLocks noGrp="1"/>
          </p:cNvSpPr>
          <p:nvPr>
            <p:ph idx="1"/>
          </p:nvPr>
        </p:nvSpPr>
        <p:spPr>
          <a:xfrm>
            <a:off x="609600" y="1295400"/>
            <a:ext cx="8229600" cy="4114800"/>
          </a:xfrm>
        </p:spPr>
        <p:txBody>
          <a:bodyPr/>
          <a:lstStyle/>
          <a:p>
            <a:pPr algn="just" eaLnBrk="1" hangingPunct="1">
              <a:lnSpc>
                <a:spcPct val="80000"/>
              </a:lnSpc>
              <a:buFont typeface="Arial" charset="0"/>
              <a:buNone/>
            </a:pPr>
            <a:endParaRPr lang="en-US" sz="2700" i="1" dirty="0" smtClean="0"/>
          </a:p>
          <a:p>
            <a:pPr algn="just" eaLnBrk="1" hangingPunct="1">
              <a:lnSpc>
                <a:spcPct val="80000"/>
              </a:lnSpc>
              <a:buFont typeface="Arial" charset="0"/>
              <a:buNone/>
            </a:pPr>
            <a:endParaRPr lang="en-US" sz="2700" dirty="0" smtClean="0"/>
          </a:p>
          <a:p>
            <a:pPr algn="just" eaLnBrk="1" hangingPunct="1">
              <a:lnSpc>
                <a:spcPct val="80000"/>
              </a:lnSpc>
              <a:buFont typeface="Arial" charset="0"/>
              <a:buNone/>
            </a:pPr>
            <a:endParaRPr lang="en-US" sz="2700" dirty="0" smtClean="0"/>
          </a:p>
          <a:p>
            <a:pPr algn="just" eaLnBrk="1" hangingPunct="1">
              <a:lnSpc>
                <a:spcPct val="80000"/>
              </a:lnSpc>
              <a:buFont typeface="Arial" charset="0"/>
              <a:buNone/>
            </a:pPr>
            <a:endParaRPr lang="en-US" sz="2700" dirty="0" smtClean="0"/>
          </a:p>
        </p:txBody>
      </p:sp>
      <p:pic>
        <p:nvPicPr>
          <p:cNvPr id="2" name="Kuva 1" descr="Screen Shot 2018-09-01 at 10.25.30.png"/>
          <p:cNvPicPr>
            <a:picLocks noChangeAspect="1"/>
          </p:cNvPicPr>
          <p:nvPr/>
        </p:nvPicPr>
        <p:blipFill rotWithShape="1">
          <a:blip r:embed="rId3">
            <a:extLst>
              <a:ext uri="{28A0092B-C50C-407E-A947-70E740481C1C}">
                <a14:useLocalDpi xmlns:a14="http://schemas.microsoft.com/office/drawing/2010/main" val="0"/>
              </a:ext>
            </a:extLst>
          </a:blip>
          <a:srcRect l="3251" r="9716"/>
          <a:stretch/>
        </p:blipFill>
        <p:spPr>
          <a:xfrm>
            <a:off x="152401" y="1219200"/>
            <a:ext cx="8763000" cy="5334000"/>
          </a:xfrm>
          <a:prstGeom prst="rect">
            <a:avLst/>
          </a:prstGeom>
        </p:spPr>
      </p:pic>
      <p:sp>
        <p:nvSpPr>
          <p:cNvPr id="5" name="Title 1"/>
          <p:cNvSpPr>
            <a:spLocks noGrp="1"/>
          </p:cNvSpPr>
          <p:nvPr>
            <p:ph type="title"/>
          </p:nvPr>
        </p:nvSpPr>
        <p:spPr>
          <a:xfrm>
            <a:off x="533400" y="228600"/>
            <a:ext cx="8229600" cy="762000"/>
          </a:xfrm>
          <a:solidFill>
            <a:schemeClr val="accent1"/>
          </a:solidFill>
          <a:ln>
            <a:solidFill>
              <a:srgbClr val="0000FF"/>
            </a:solidFill>
          </a:ln>
        </p:spPr>
        <p:txBody>
          <a:bodyPr/>
          <a:lstStyle/>
          <a:p>
            <a:pPr eaLnBrk="1" hangingPunct="1"/>
            <a:r>
              <a:rPr lang="en-US" sz="4000" dirty="0" smtClean="0">
                <a:solidFill>
                  <a:schemeClr val="bg1"/>
                </a:solidFill>
              </a:rPr>
              <a:t>SIDA definition</a:t>
            </a:r>
          </a:p>
        </p:txBody>
      </p:sp>
    </p:spTree>
    <p:extLst>
      <p:ext uri="{BB962C8B-B14F-4D97-AF65-F5344CB8AC3E}">
        <p14:creationId xmlns:p14="http://schemas.microsoft.com/office/powerpoint/2010/main" val="11051333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533400" y="152400"/>
            <a:ext cx="8229600" cy="990600"/>
          </a:xfrm>
          <a:solidFill>
            <a:schemeClr val="accent1"/>
          </a:solidFill>
        </p:spPr>
        <p:txBody>
          <a:bodyPr/>
          <a:lstStyle/>
          <a:p>
            <a:pPr eaLnBrk="1" hangingPunct="1"/>
            <a:r>
              <a:rPr lang="en-GB" sz="3600" b="1" smtClean="0">
                <a:solidFill>
                  <a:schemeClr val="bg1"/>
                </a:solidFill>
              </a:rPr>
              <a:t>Why do you think it is important to use the RBM approach?</a:t>
            </a:r>
            <a:r>
              <a:rPr lang="en-GB" sz="3600" i="1" smtClean="0">
                <a:solidFill>
                  <a:schemeClr val="accent1"/>
                </a:solidFill>
              </a:rPr>
              <a:t> </a:t>
            </a:r>
            <a:endParaRPr lang="en-GB" sz="3600" smtClean="0">
              <a:solidFill>
                <a:schemeClr val="accent1"/>
              </a:solidFill>
            </a:endParaRPr>
          </a:p>
        </p:txBody>
      </p:sp>
      <p:sp>
        <p:nvSpPr>
          <p:cNvPr id="26626" name="Content Placeholder 2"/>
          <p:cNvSpPr>
            <a:spLocks noGrp="1"/>
          </p:cNvSpPr>
          <p:nvPr>
            <p:ph idx="1"/>
          </p:nvPr>
        </p:nvSpPr>
        <p:spPr>
          <a:xfrm>
            <a:off x="609600" y="1219200"/>
            <a:ext cx="8229600" cy="5105400"/>
          </a:xfrm>
        </p:spPr>
        <p:txBody>
          <a:bodyPr/>
          <a:lstStyle/>
          <a:p>
            <a:pPr eaLnBrk="1" hangingPunct="1">
              <a:lnSpc>
                <a:spcPct val="80000"/>
              </a:lnSpc>
              <a:buFont typeface="Arial" charset="0"/>
              <a:buNone/>
            </a:pPr>
            <a:r>
              <a:rPr lang="en-GB" sz="2400" dirty="0" smtClean="0">
                <a:sym typeface="Wingdings" pitchFamily="2" charset="2"/>
              </a:rPr>
              <a:t></a:t>
            </a:r>
            <a:r>
              <a:rPr lang="en-GB" sz="2400" dirty="0" smtClean="0"/>
              <a:t> A. We can check more efficiently whether we are working to solve the right problems</a:t>
            </a:r>
          </a:p>
          <a:p>
            <a:pPr eaLnBrk="1" hangingPunct="1">
              <a:lnSpc>
                <a:spcPct val="80000"/>
              </a:lnSpc>
              <a:buFont typeface="Arial" charset="0"/>
              <a:buNone/>
            </a:pPr>
            <a:r>
              <a:rPr lang="en-GB" sz="2400" dirty="0" smtClean="0">
                <a:sym typeface="Wingdings" pitchFamily="2" charset="2"/>
              </a:rPr>
              <a:t></a:t>
            </a:r>
            <a:r>
              <a:rPr lang="en-GB" sz="2400" dirty="0" smtClean="0"/>
              <a:t> B. We can have better understanding of when corrective actions are needed</a:t>
            </a:r>
          </a:p>
          <a:p>
            <a:pPr eaLnBrk="1" hangingPunct="1">
              <a:lnSpc>
                <a:spcPct val="80000"/>
              </a:lnSpc>
              <a:buFont typeface="Arial" charset="0"/>
              <a:buNone/>
            </a:pPr>
            <a:r>
              <a:rPr lang="en-GB" sz="2400" dirty="0" smtClean="0">
                <a:sym typeface="Wingdings" pitchFamily="2" charset="2"/>
              </a:rPr>
              <a:t></a:t>
            </a:r>
            <a:r>
              <a:rPr lang="en-GB" sz="2400" dirty="0" smtClean="0"/>
              <a:t> C. We are faced by intensified calls from donors for accountability on how resources are used and what results are achieved</a:t>
            </a:r>
          </a:p>
          <a:p>
            <a:pPr eaLnBrk="1" hangingPunct="1">
              <a:lnSpc>
                <a:spcPct val="80000"/>
              </a:lnSpc>
              <a:buFont typeface="Arial" charset="0"/>
              <a:buNone/>
            </a:pPr>
            <a:r>
              <a:rPr lang="en-GB" sz="2400" dirty="0" smtClean="0">
                <a:sym typeface="Wingdings" pitchFamily="2" charset="2"/>
              </a:rPr>
              <a:t></a:t>
            </a:r>
            <a:r>
              <a:rPr lang="en-GB" sz="2400" dirty="0" smtClean="0"/>
              <a:t> D. With the RBM approach we can have a better understanding of how </a:t>
            </a:r>
            <a:r>
              <a:rPr lang="en-US" sz="2400" dirty="0" smtClean="0"/>
              <a:t>our </a:t>
            </a:r>
            <a:r>
              <a:rPr lang="en-US" sz="2400" dirty="0" err="1" smtClean="0"/>
              <a:t>programme</a:t>
            </a:r>
            <a:r>
              <a:rPr lang="en-US" sz="2400" dirty="0" smtClean="0"/>
              <a:t> </a:t>
            </a:r>
            <a:r>
              <a:rPr lang="en-GB" sz="2400" dirty="0" smtClean="0"/>
              <a:t>results </a:t>
            </a:r>
            <a:r>
              <a:rPr lang="en-US" sz="2400" dirty="0" smtClean="0"/>
              <a:t>could contribute to </a:t>
            </a:r>
            <a:r>
              <a:rPr lang="en-GB" sz="2400" dirty="0" smtClean="0"/>
              <a:t>bringing about progress in </a:t>
            </a:r>
            <a:r>
              <a:rPr lang="en-US" sz="2400" dirty="0" smtClean="0"/>
              <a:t>the areas of our mandate</a:t>
            </a:r>
            <a:endParaRPr lang="en-GB" sz="2400" dirty="0" smtClean="0"/>
          </a:p>
          <a:p>
            <a:pPr eaLnBrk="1" hangingPunct="1">
              <a:lnSpc>
                <a:spcPct val="80000"/>
              </a:lnSpc>
              <a:buFont typeface="Arial" charset="0"/>
              <a:buNone/>
            </a:pPr>
            <a:r>
              <a:rPr lang="en-GB" sz="2400" dirty="0" smtClean="0">
                <a:sym typeface="Wingdings" pitchFamily="2" charset="2"/>
              </a:rPr>
              <a:t></a:t>
            </a:r>
            <a:r>
              <a:rPr lang="en-GB" sz="2400" dirty="0" smtClean="0"/>
              <a:t> E. It encourages us to work together with other agencies development partners, international organisations, </a:t>
            </a:r>
            <a:r>
              <a:rPr lang="en-GB" sz="2400" dirty="0" err="1" smtClean="0"/>
              <a:t>bilaterals</a:t>
            </a:r>
            <a:r>
              <a:rPr lang="en-GB" sz="2400" dirty="0" smtClean="0"/>
              <a:t>, NGOs</a:t>
            </a:r>
          </a:p>
          <a:p>
            <a:pPr eaLnBrk="1" hangingPunct="1">
              <a:lnSpc>
                <a:spcPct val="80000"/>
              </a:lnSpc>
              <a:buFont typeface="Arial" charset="0"/>
              <a:buNone/>
            </a:pPr>
            <a:r>
              <a:rPr lang="en-GB" sz="2400" dirty="0" smtClean="0">
                <a:sym typeface="Wingdings" pitchFamily="2" charset="2"/>
              </a:rPr>
              <a:t></a:t>
            </a:r>
            <a:r>
              <a:rPr lang="en-GB" sz="2400" dirty="0" smtClean="0"/>
              <a:t> F. It helps us to make informed decisions during the implementation of a programme and while preparing new programmes</a:t>
            </a:r>
          </a:p>
          <a:p>
            <a:pPr algn="just" eaLnBrk="1" hangingPunct="1">
              <a:lnSpc>
                <a:spcPct val="80000"/>
              </a:lnSpc>
              <a:buFont typeface="Arial" charset="0"/>
              <a:buNone/>
            </a:pPr>
            <a:endParaRPr lang="en-US" sz="2400"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533400" y="152400"/>
            <a:ext cx="8229600" cy="990600"/>
          </a:xfrm>
          <a:solidFill>
            <a:schemeClr val="accent1"/>
          </a:solidFill>
        </p:spPr>
        <p:txBody>
          <a:bodyPr/>
          <a:lstStyle/>
          <a:p>
            <a:pPr eaLnBrk="1" hangingPunct="1"/>
            <a:r>
              <a:rPr lang="en-GB" sz="3600" b="1" smtClean="0">
                <a:solidFill>
                  <a:schemeClr val="bg1"/>
                </a:solidFill>
              </a:rPr>
              <a:t>Why do you think it is important to use the RBM approach?</a:t>
            </a:r>
            <a:r>
              <a:rPr lang="en-GB" sz="3600" i="1" smtClean="0">
                <a:solidFill>
                  <a:schemeClr val="bg1"/>
                </a:solidFill>
              </a:rPr>
              <a:t> ANSWERS</a:t>
            </a:r>
            <a:endParaRPr lang="en-GB" sz="3600" smtClean="0">
              <a:solidFill>
                <a:schemeClr val="bg1"/>
              </a:solidFill>
            </a:endParaRPr>
          </a:p>
        </p:txBody>
      </p:sp>
      <p:sp>
        <p:nvSpPr>
          <p:cNvPr id="28674" name="Content Placeholder 2"/>
          <p:cNvSpPr>
            <a:spLocks noGrp="1"/>
          </p:cNvSpPr>
          <p:nvPr>
            <p:ph idx="1"/>
          </p:nvPr>
        </p:nvSpPr>
        <p:spPr>
          <a:xfrm>
            <a:off x="609600" y="1219200"/>
            <a:ext cx="8229600" cy="5105400"/>
          </a:xfrm>
        </p:spPr>
        <p:txBody>
          <a:bodyPr/>
          <a:lstStyle/>
          <a:p>
            <a:pPr eaLnBrk="1" hangingPunct="1">
              <a:lnSpc>
                <a:spcPct val="80000"/>
              </a:lnSpc>
              <a:buFont typeface="Arial" charset="0"/>
              <a:buNone/>
            </a:pPr>
            <a:r>
              <a:rPr lang="en-GB" sz="2000" dirty="0" smtClean="0">
                <a:sym typeface="Wingdings" pitchFamily="2" charset="2"/>
              </a:rPr>
              <a:t></a:t>
            </a:r>
            <a:r>
              <a:rPr lang="en-GB" sz="2400" dirty="0" smtClean="0"/>
              <a:t> A. We can check more efficiently whether we are working to solve the right problems</a:t>
            </a:r>
          </a:p>
          <a:p>
            <a:pPr eaLnBrk="1" hangingPunct="1">
              <a:lnSpc>
                <a:spcPct val="80000"/>
              </a:lnSpc>
              <a:buFont typeface="Arial" charset="0"/>
              <a:buNone/>
            </a:pPr>
            <a:r>
              <a:rPr lang="en-GB" sz="2000" dirty="0" smtClean="0">
                <a:sym typeface="Wingdings" pitchFamily="2" charset="2"/>
              </a:rPr>
              <a:t></a:t>
            </a:r>
            <a:r>
              <a:rPr lang="en-GB" sz="2400" dirty="0" smtClean="0"/>
              <a:t> B. We can have better understanding of when corrective actions are needed</a:t>
            </a:r>
          </a:p>
          <a:p>
            <a:pPr eaLnBrk="1" hangingPunct="1">
              <a:lnSpc>
                <a:spcPct val="80000"/>
              </a:lnSpc>
              <a:buFont typeface="Arial" charset="0"/>
              <a:buNone/>
            </a:pPr>
            <a:r>
              <a:rPr lang="en-GB" sz="2000" dirty="0" smtClean="0">
                <a:sym typeface="Wingdings" pitchFamily="2" charset="2"/>
              </a:rPr>
              <a:t></a:t>
            </a:r>
            <a:r>
              <a:rPr lang="en-GB" sz="2400" dirty="0" smtClean="0"/>
              <a:t> C. We are faced with intensified calls from donors for accountability on how resources are used and what results are achieved</a:t>
            </a:r>
          </a:p>
          <a:p>
            <a:pPr eaLnBrk="1" hangingPunct="1">
              <a:lnSpc>
                <a:spcPct val="80000"/>
              </a:lnSpc>
              <a:buFont typeface="Arial" charset="0"/>
              <a:buNone/>
            </a:pPr>
            <a:r>
              <a:rPr lang="en-GB" sz="2000" dirty="0" smtClean="0">
                <a:sym typeface="Wingdings" pitchFamily="2" charset="2"/>
              </a:rPr>
              <a:t></a:t>
            </a:r>
            <a:r>
              <a:rPr lang="en-GB" sz="2400" dirty="0" smtClean="0"/>
              <a:t> D. With the RBM approach we can have a better understanding of how </a:t>
            </a:r>
            <a:r>
              <a:rPr lang="en-US" sz="2400" dirty="0" smtClean="0"/>
              <a:t>our </a:t>
            </a:r>
            <a:r>
              <a:rPr lang="en-US" sz="2400" dirty="0" err="1" smtClean="0"/>
              <a:t>programme</a:t>
            </a:r>
            <a:r>
              <a:rPr lang="en-US" sz="2400" dirty="0" smtClean="0"/>
              <a:t> </a:t>
            </a:r>
            <a:r>
              <a:rPr lang="en-GB" sz="2400" dirty="0" smtClean="0"/>
              <a:t>results </a:t>
            </a:r>
            <a:r>
              <a:rPr lang="en-US" sz="2400" dirty="0" smtClean="0"/>
              <a:t>could contribute to </a:t>
            </a:r>
            <a:r>
              <a:rPr lang="en-GB" sz="2400" dirty="0" smtClean="0"/>
              <a:t>bringing about progress in </a:t>
            </a:r>
            <a:r>
              <a:rPr lang="en-US" sz="2400" dirty="0" smtClean="0"/>
              <a:t>the areas of our mandate</a:t>
            </a:r>
            <a:endParaRPr lang="en-GB" sz="2400" dirty="0" smtClean="0"/>
          </a:p>
          <a:p>
            <a:pPr eaLnBrk="1" hangingPunct="1">
              <a:lnSpc>
                <a:spcPct val="80000"/>
              </a:lnSpc>
              <a:buFont typeface="Arial" charset="0"/>
              <a:buNone/>
            </a:pPr>
            <a:r>
              <a:rPr lang="en-GB" sz="2000" dirty="0" smtClean="0">
                <a:sym typeface="Wingdings" pitchFamily="2" charset="2"/>
              </a:rPr>
              <a:t></a:t>
            </a:r>
            <a:r>
              <a:rPr lang="en-GB" sz="2400" dirty="0" smtClean="0"/>
              <a:t> E. It encourages us to work together with other agencies development partners, international organisations, </a:t>
            </a:r>
            <a:r>
              <a:rPr lang="en-GB" sz="2400" dirty="0" err="1" smtClean="0"/>
              <a:t>bilaterals</a:t>
            </a:r>
            <a:r>
              <a:rPr lang="en-GB" sz="2400" dirty="0" smtClean="0"/>
              <a:t>, NGOs</a:t>
            </a:r>
          </a:p>
          <a:p>
            <a:pPr eaLnBrk="1" hangingPunct="1">
              <a:lnSpc>
                <a:spcPct val="80000"/>
              </a:lnSpc>
              <a:buFont typeface="Arial" charset="0"/>
              <a:buNone/>
            </a:pPr>
            <a:r>
              <a:rPr lang="en-GB" sz="2000" dirty="0" smtClean="0">
                <a:sym typeface="Wingdings" pitchFamily="2" charset="2"/>
              </a:rPr>
              <a:t></a:t>
            </a:r>
            <a:r>
              <a:rPr lang="en-GB" sz="2400" dirty="0" smtClean="0"/>
              <a:t> F. It helps us to make informed decisions during the implementation of a programme and while preparing new programmes</a:t>
            </a:r>
          </a:p>
          <a:p>
            <a:pPr algn="just" eaLnBrk="1" hangingPunct="1">
              <a:lnSpc>
                <a:spcPct val="80000"/>
              </a:lnSpc>
              <a:buFont typeface="Arial" charset="0"/>
              <a:buNone/>
            </a:pPr>
            <a:endParaRPr lang="en-US" sz="2400"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idx="4294967295"/>
          </p:nvPr>
        </p:nvSpPr>
        <p:spPr>
          <a:xfrm>
            <a:off x="457200" y="304800"/>
            <a:ext cx="8229600" cy="1143000"/>
          </a:xfrm>
          <a:solidFill>
            <a:schemeClr val="accent1"/>
          </a:solidFill>
        </p:spPr>
        <p:txBody>
          <a:bodyPr/>
          <a:lstStyle/>
          <a:p>
            <a:pPr eaLnBrk="1" hangingPunct="1"/>
            <a:r>
              <a:rPr lang="en-US" sz="4000" smtClean="0">
                <a:solidFill>
                  <a:schemeClr val="bg1"/>
                </a:solidFill>
              </a:rPr>
              <a:t>Why RBM continues…?</a:t>
            </a:r>
          </a:p>
        </p:txBody>
      </p:sp>
      <p:sp>
        <p:nvSpPr>
          <p:cNvPr id="30722" name="Rectangle 3"/>
          <p:cNvSpPr>
            <a:spLocks noGrp="1" noChangeArrowheads="1"/>
          </p:cNvSpPr>
          <p:nvPr>
            <p:ph idx="4294967295"/>
          </p:nvPr>
        </p:nvSpPr>
        <p:spPr/>
        <p:txBody>
          <a:bodyPr/>
          <a:lstStyle/>
          <a:p>
            <a:pPr marL="609600" indent="-609600" eaLnBrk="1" hangingPunct="1">
              <a:buClr>
                <a:schemeClr val="tx1"/>
              </a:buClr>
              <a:buFontTx/>
              <a:buNone/>
            </a:pPr>
            <a:r>
              <a:rPr lang="en-GB" smtClean="0">
                <a:solidFill>
                  <a:srgbClr val="005696"/>
                </a:solidFill>
                <a:latin typeface="Cambria" pitchFamily="18" charset="0"/>
              </a:rPr>
              <a:t> </a:t>
            </a:r>
          </a:p>
          <a:p>
            <a:pPr marL="609600" indent="-609600" eaLnBrk="1" hangingPunct="1">
              <a:buClr>
                <a:schemeClr val="tx1"/>
              </a:buClr>
              <a:buFontTx/>
              <a:buNone/>
            </a:pPr>
            <a:r>
              <a:rPr lang="en-GB" smtClean="0"/>
              <a:t>RBM provides a </a:t>
            </a:r>
            <a:r>
              <a:rPr lang="en-GB" u="sng" smtClean="0"/>
              <a:t>coherent framework</a:t>
            </a:r>
            <a:r>
              <a:rPr lang="en-GB" smtClean="0"/>
              <a:t> for </a:t>
            </a:r>
          </a:p>
          <a:p>
            <a:pPr marL="609600" indent="-609600" eaLnBrk="1" hangingPunct="1">
              <a:buClr>
                <a:schemeClr val="tx1"/>
              </a:buClr>
              <a:buFontTx/>
              <a:buNone/>
            </a:pPr>
            <a:r>
              <a:rPr lang="en-GB" smtClean="0"/>
              <a:t>strategic planning and management,  based </a:t>
            </a:r>
          </a:p>
          <a:p>
            <a:pPr marL="609600" indent="-609600" eaLnBrk="1" hangingPunct="1">
              <a:buClr>
                <a:schemeClr val="tx1"/>
              </a:buClr>
              <a:buFontTx/>
              <a:buNone/>
            </a:pPr>
            <a:r>
              <a:rPr lang="en-GB" smtClean="0"/>
              <a:t>on learning and accountability</a:t>
            </a:r>
            <a:endParaRPr lang="en-US"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769" name="Group 2"/>
          <p:cNvGrpSpPr>
            <a:grpSpLocks/>
          </p:cNvGrpSpPr>
          <p:nvPr/>
        </p:nvGrpSpPr>
        <p:grpSpPr bwMode="auto">
          <a:xfrm>
            <a:off x="1828800" y="1484313"/>
            <a:ext cx="4724400" cy="4511675"/>
            <a:chOff x="2784" y="841"/>
            <a:chExt cx="2976" cy="2842"/>
          </a:xfrm>
        </p:grpSpPr>
        <p:grpSp>
          <p:nvGrpSpPr>
            <p:cNvPr id="32772" name="Group 3"/>
            <p:cNvGrpSpPr>
              <a:grpSpLocks/>
            </p:cNvGrpSpPr>
            <p:nvPr/>
          </p:nvGrpSpPr>
          <p:grpSpPr bwMode="auto">
            <a:xfrm>
              <a:off x="2834" y="841"/>
              <a:ext cx="2926" cy="2384"/>
              <a:chOff x="97" y="105"/>
              <a:chExt cx="5663" cy="3253"/>
            </a:xfrm>
          </p:grpSpPr>
          <p:sp>
            <p:nvSpPr>
              <p:cNvPr id="32792" name="Line 4"/>
              <p:cNvSpPr>
                <a:spLocks noChangeShapeType="1"/>
              </p:cNvSpPr>
              <p:nvPr/>
            </p:nvSpPr>
            <p:spPr bwMode="auto">
              <a:xfrm flipH="1" flipV="1">
                <a:off x="4368" y="1439"/>
                <a:ext cx="191" cy="240"/>
              </a:xfrm>
              <a:prstGeom prst="line">
                <a:avLst/>
              </a:prstGeom>
              <a:noFill/>
              <a:ln w="38100">
                <a:solidFill>
                  <a:schemeClr val="tx1"/>
                </a:solidFill>
                <a:round/>
                <a:headEnd/>
                <a:tailEnd type="triangle" w="med" len="med"/>
              </a:ln>
            </p:spPr>
            <p:txBody>
              <a:bodyPr wrap="none" anchor="ctr"/>
              <a:lstStyle/>
              <a:p>
                <a:endParaRPr lang="en-US"/>
              </a:p>
            </p:txBody>
          </p:sp>
          <p:grpSp>
            <p:nvGrpSpPr>
              <p:cNvPr id="32793" name="Group 5"/>
              <p:cNvGrpSpPr>
                <a:grpSpLocks/>
              </p:cNvGrpSpPr>
              <p:nvPr/>
            </p:nvGrpSpPr>
            <p:grpSpPr bwMode="auto">
              <a:xfrm>
                <a:off x="97" y="105"/>
                <a:ext cx="5663" cy="3253"/>
                <a:chOff x="97" y="105"/>
                <a:chExt cx="5663" cy="3253"/>
              </a:xfrm>
            </p:grpSpPr>
            <p:sp>
              <p:nvSpPr>
                <p:cNvPr id="32794" name="Oval 6"/>
                <p:cNvSpPr>
                  <a:spLocks noChangeArrowheads="1"/>
                </p:cNvSpPr>
                <p:nvPr/>
              </p:nvSpPr>
              <p:spPr bwMode="auto">
                <a:xfrm>
                  <a:off x="1537" y="105"/>
                  <a:ext cx="2640" cy="917"/>
                </a:xfrm>
                <a:prstGeom prst="ellipse">
                  <a:avLst/>
                </a:prstGeom>
                <a:solidFill>
                  <a:srgbClr val="FFFF00"/>
                </a:solidFill>
                <a:ln w="9525">
                  <a:solidFill>
                    <a:schemeClr val="tx1"/>
                  </a:solidFill>
                  <a:round/>
                  <a:headEnd/>
                  <a:tailEnd/>
                </a:ln>
              </p:spPr>
              <p:txBody>
                <a:bodyPr anchor="ctr">
                  <a:spAutoFit/>
                </a:bodyPr>
                <a:lstStyle/>
                <a:p>
                  <a:pPr algn="ctr"/>
                  <a:r>
                    <a:rPr lang="en-GB" sz="900">
                      <a:solidFill>
                        <a:srgbClr val="000080"/>
                      </a:solidFill>
                      <a:latin typeface="Cambria" pitchFamily="18" charset="0"/>
                    </a:rPr>
                    <a:t>Poor households are more frequently malnourished and suffer from diarrhoea in the lower basin</a:t>
                  </a:r>
                </a:p>
                <a:p>
                  <a:pPr algn="ctr"/>
                  <a:r>
                    <a:rPr lang="en-GB" sz="900">
                      <a:solidFill>
                        <a:srgbClr val="000080"/>
                      </a:solidFill>
                      <a:latin typeface="Cambria" pitchFamily="18" charset="0"/>
                    </a:rPr>
                    <a:t> </a:t>
                  </a:r>
                  <a:endParaRPr lang="en-GB">
                    <a:solidFill>
                      <a:srgbClr val="000000"/>
                    </a:solidFill>
                    <a:latin typeface="Cambria" pitchFamily="18" charset="0"/>
                  </a:endParaRPr>
                </a:p>
              </p:txBody>
            </p:sp>
            <p:sp>
              <p:nvSpPr>
                <p:cNvPr id="32795" name="Oval 7"/>
                <p:cNvSpPr>
                  <a:spLocks noChangeArrowheads="1"/>
                </p:cNvSpPr>
                <p:nvPr/>
              </p:nvSpPr>
              <p:spPr bwMode="auto">
                <a:xfrm>
                  <a:off x="2882" y="876"/>
                  <a:ext cx="2251" cy="750"/>
                </a:xfrm>
                <a:prstGeom prst="ellipse">
                  <a:avLst/>
                </a:prstGeom>
                <a:solidFill>
                  <a:srgbClr val="FFCC00"/>
                </a:solidFill>
                <a:ln w="9525">
                  <a:solidFill>
                    <a:schemeClr val="tx1"/>
                  </a:solidFill>
                  <a:round/>
                  <a:headEnd/>
                  <a:tailEnd/>
                </a:ln>
              </p:spPr>
              <p:txBody>
                <a:bodyPr anchor="ctr">
                  <a:spAutoFit/>
                </a:bodyPr>
                <a:lstStyle/>
                <a:p>
                  <a:pPr algn="ctr"/>
                  <a:r>
                    <a:rPr lang="en-GB" sz="900">
                      <a:solidFill>
                        <a:srgbClr val="000080"/>
                      </a:solidFill>
                      <a:latin typeface="Cambria" pitchFamily="18" charset="0"/>
                    </a:rPr>
                    <a:t>Children looked after by people who are poorly equipped to do so</a:t>
                  </a:r>
                  <a:endParaRPr lang="en-GB">
                    <a:solidFill>
                      <a:srgbClr val="000000"/>
                    </a:solidFill>
                    <a:latin typeface="Cambria" pitchFamily="18" charset="0"/>
                  </a:endParaRPr>
                </a:p>
              </p:txBody>
            </p:sp>
            <p:sp>
              <p:nvSpPr>
                <p:cNvPr id="32796" name="Oval 8"/>
                <p:cNvSpPr>
                  <a:spLocks noChangeArrowheads="1"/>
                </p:cNvSpPr>
                <p:nvPr/>
              </p:nvSpPr>
              <p:spPr bwMode="auto">
                <a:xfrm>
                  <a:off x="3600" y="1667"/>
                  <a:ext cx="2013" cy="254"/>
                </a:xfrm>
                <a:prstGeom prst="ellipse">
                  <a:avLst/>
                </a:prstGeom>
                <a:solidFill>
                  <a:srgbClr val="FFCC00"/>
                </a:solidFill>
                <a:ln w="9525">
                  <a:solidFill>
                    <a:schemeClr val="tx1"/>
                  </a:solidFill>
                  <a:round/>
                  <a:headEnd/>
                  <a:tailEnd/>
                </a:ln>
              </p:spPr>
              <p:txBody>
                <a:bodyPr anchor="ctr">
                  <a:spAutoFit/>
                </a:bodyPr>
                <a:lstStyle/>
                <a:p>
                  <a:pPr algn="ctr"/>
                  <a:r>
                    <a:rPr lang="en-GB" sz="900">
                      <a:solidFill>
                        <a:srgbClr val="000080"/>
                      </a:solidFill>
                      <a:latin typeface="Cambria" pitchFamily="18" charset="0"/>
                    </a:rPr>
                    <a:t>Lack of clean water</a:t>
                  </a:r>
                  <a:endParaRPr lang="en-GB">
                    <a:solidFill>
                      <a:srgbClr val="000000"/>
                    </a:solidFill>
                    <a:latin typeface="Cambria" pitchFamily="18" charset="0"/>
                  </a:endParaRPr>
                </a:p>
              </p:txBody>
            </p:sp>
            <p:sp>
              <p:nvSpPr>
                <p:cNvPr id="32797" name="Oval 9"/>
                <p:cNvSpPr>
                  <a:spLocks noChangeArrowheads="1"/>
                </p:cNvSpPr>
                <p:nvPr/>
              </p:nvSpPr>
              <p:spPr bwMode="auto">
                <a:xfrm>
                  <a:off x="482" y="959"/>
                  <a:ext cx="2253" cy="585"/>
                </a:xfrm>
                <a:prstGeom prst="ellipse">
                  <a:avLst/>
                </a:prstGeom>
                <a:solidFill>
                  <a:srgbClr val="FFCC00"/>
                </a:solidFill>
                <a:ln w="9525">
                  <a:solidFill>
                    <a:schemeClr val="tx1"/>
                  </a:solidFill>
                  <a:round/>
                  <a:headEnd/>
                  <a:tailEnd/>
                </a:ln>
              </p:spPr>
              <p:txBody>
                <a:bodyPr anchor="ctr">
                  <a:spAutoFit/>
                </a:bodyPr>
                <a:lstStyle/>
                <a:p>
                  <a:pPr algn="ctr"/>
                  <a:r>
                    <a:rPr lang="en-GB" sz="900">
                      <a:solidFill>
                        <a:srgbClr val="000080"/>
                      </a:solidFill>
                      <a:latin typeface="Cambria" pitchFamily="18" charset="0"/>
                    </a:rPr>
                    <a:t>No knowledge of health system support, low utilisation</a:t>
                  </a:r>
                  <a:endParaRPr lang="en-GB">
                    <a:solidFill>
                      <a:srgbClr val="000000"/>
                    </a:solidFill>
                    <a:latin typeface="Cambria" pitchFamily="18" charset="0"/>
                  </a:endParaRPr>
                </a:p>
              </p:txBody>
            </p:sp>
            <p:sp>
              <p:nvSpPr>
                <p:cNvPr id="32798" name="Oval 10"/>
                <p:cNvSpPr>
                  <a:spLocks noChangeArrowheads="1"/>
                </p:cNvSpPr>
                <p:nvPr/>
              </p:nvSpPr>
              <p:spPr bwMode="auto">
                <a:xfrm>
                  <a:off x="3747" y="2385"/>
                  <a:ext cx="2013" cy="254"/>
                </a:xfrm>
                <a:prstGeom prst="ellipse">
                  <a:avLst/>
                </a:prstGeom>
                <a:solidFill>
                  <a:srgbClr val="FFCC00"/>
                </a:solidFill>
                <a:ln w="9525">
                  <a:solidFill>
                    <a:schemeClr val="tx1"/>
                  </a:solidFill>
                  <a:round/>
                  <a:headEnd/>
                  <a:tailEnd/>
                </a:ln>
              </p:spPr>
              <p:txBody>
                <a:bodyPr anchor="ctr">
                  <a:spAutoFit/>
                </a:bodyPr>
                <a:lstStyle/>
                <a:p>
                  <a:pPr algn="ctr"/>
                  <a:r>
                    <a:rPr lang="en-GB" sz="900">
                      <a:solidFill>
                        <a:srgbClr val="000080"/>
                      </a:solidFill>
                      <a:latin typeface="Cambria" pitchFamily="18" charset="0"/>
                    </a:rPr>
                    <a:t>Diarrhea</a:t>
                  </a:r>
                  <a:endParaRPr lang="en-GB">
                    <a:solidFill>
                      <a:srgbClr val="000000"/>
                    </a:solidFill>
                    <a:latin typeface="Cambria" pitchFamily="18" charset="0"/>
                  </a:endParaRPr>
                </a:p>
              </p:txBody>
            </p:sp>
            <p:sp>
              <p:nvSpPr>
                <p:cNvPr id="32799" name="Oval 11"/>
                <p:cNvSpPr>
                  <a:spLocks noChangeArrowheads="1"/>
                </p:cNvSpPr>
                <p:nvPr/>
              </p:nvSpPr>
              <p:spPr bwMode="auto">
                <a:xfrm>
                  <a:off x="817" y="1726"/>
                  <a:ext cx="2013" cy="585"/>
                </a:xfrm>
                <a:prstGeom prst="ellipse">
                  <a:avLst/>
                </a:prstGeom>
                <a:solidFill>
                  <a:srgbClr val="FFCC00"/>
                </a:solidFill>
                <a:ln w="9525">
                  <a:solidFill>
                    <a:schemeClr val="tx1"/>
                  </a:solidFill>
                  <a:round/>
                  <a:headEnd/>
                  <a:tailEnd/>
                </a:ln>
              </p:spPr>
              <p:txBody>
                <a:bodyPr anchor="ctr">
                  <a:spAutoFit/>
                </a:bodyPr>
                <a:lstStyle/>
                <a:p>
                  <a:pPr algn="ctr"/>
                  <a:r>
                    <a:rPr lang="en-GB" sz="900">
                      <a:solidFill>
                        <a:srgbClr val="000080"/>
                      </a:solidFill>
                      <a:latin typeface="Cambria" pitchFamily="18" charset="0"/>
                    </a:rPr>
                    <a:t>Lack of knowledge of adequate child care practices</a:t>
                  </a:r>
                  <a:endParaRPr lang="en-GB">
                    <a:solidFill>
                      <a:srgbClr val="000000"/>
                    </a:solidFill>
                    <a:latin typeface="Cambria" pitchFamily="18" charset="0"/>
                  </a:endParaRPr>
                </a:p>
              </p:txBody>
            </p:sp>
            <p:sp>
              <p:nvSpPr>
                <p:cNvPr id="32800" name="Oval 12"/>
                <p:cNvSpPr>
                  <a:spLocks noChangeArrowheads="1"/>
                </p:cNvSpPr>
                <p:nvPr/>
              </p:nvSpPr>
              <p:spPr bwMode="auto">
                <a:xfrm>
                  <a:off x="2880" y="2639"/>
                  <a:ext cx="2013" cy="419"/>
                </a:xfrm>
                <a:prstGeom prst="ellipse">
                  <a:avLst/>
                </a:prstGeom>
                <a:solidFill>
                  <a:srgbClr val="FFCC00"/>
                </a:solidFill>
                <a:ln w="9525">
                  <a:solidFill>
                    <a:schemeClr val="tx1"/>
                  </a:solidFill>
                  <a:round/>
                  <a:headEnd/>
                  <a:tailEnd/>
                </a:ln>
              </p:spPr>
              <p:txBody>
                <a:bodyPr anchor="ctr">
                  <a:spAutoFit/>
                </a:bodyPr>
                <a:lstStyle/>
                <a:p>
                  <a:pPr algn="ctr"/>
                  <a:r>
                    <a:rPr lang="en-GB" sz="900">
                      <a:solidFill>
                        <a:srgbClr val="000080"/>
                      </a:solidFill>
                      <a:latin typeface="Cambria" pitchFamily="18" charset="0"/>
                    </a:rPr>
                    <a:t>One parent parent died</a:t>
                  </a:r>
                  <a:endParaRPr lang="en-GB">
                    <a:solidFill>
                      <a:srgbClr val="000000"/>
                    </a:solidFill>
                    <a:latin typeface="Cambria" pitchFamily="18" charset="0"/>
                  </a:endParaRPr>
                </a:p>
              </p:txBody>
            </p:sp>
            <p:sp>
              <p:nvSpPr>
                <p:cNvPr id="32801" name="Oval 13"/>
                <p:cNvSpPr>
                  <a:spLocks noChangeArrowheads="1"/>
                </p:cNvSpPr>
                <p:nvPr/>
              </p:nvSpPr>
              <p:spPr bwMode="auto">
                <a:xfrm>
                  <a:off x="2305" y="3104"/>
                  <a:ext cx="2013" cy="254"/>
                </a:xfrm>
                <a:prstGeom prst="ellipse">
                  <a:avLst/>
                </a:prstGeom>
                <a:solidFill>
                  <a:srgbClr val="FFCC00"/>
                </a:solidFill>
                <a:ln w="9525">
                  <a:solidFill>
                    <a:schemeClr val="tx1"/>
                  </a:solidFill>
                  <a:round/>
                  <a:headEnd/>
                  <a:tailEnd/>
                </a:ln>
              </p:spPr>
              <p:txBody>
                <a:bodyPr anchor="ctr">
                  <a:spAutoFit/>
                </a:bodyPr>
                <a:lstStyle/>
                <a:p>
                  <a:pPr algn="ctr"/>
                  <a:r>
                    <a:rPr lang="en-GB" sz="900">
                      <a:solidFill>
                        <a:srgbClr val="000080"/>
                      </a:solidFill>
                      <a:latin typeface="Cambria" pitchFamily="18" charset="0"/>
                    </a:rPr>
                    <a:t>Orphanhood</a:t>
                  </a:r>
                  <a:endParaRPr lang="en-GB">
                    <a:solidFill>
                      <a:srgbClr val="000000"/>
                    </a:solidFill>
                    <a:latin typeface="Cambria" pitchFamily="18" charset="0"/>
                  </a:endParaRPr>
                </a:p>
              </p:txBody>
            </p:sp>
            <p:sp>
              <p:nvSpPr>
                <p:cNvPr id="32802" name="Oval 14"/>
                <p:cNvSpPr>
                  <a:spLocks noChangeArrowheads="1"/>
                </p:cNvSpPr>
                <p:nvPr/>
              </p:nvSpPr>
              <p:spPr bwMode="auto">
                <a:xfrm>
                  <a:off x="1012" y="2338"/>
                  <a:ext cx="2009" cy="419"/>
                </a:xfrm>
                <a:prstGeom prst="ellipse">
                  <a:avLst/>
                </a:prstGeom>
                <a:solidFill>
                  <a:srgbClr val="FFCC00"/>
                </a:solidFill>
                <a:ln w="9525">
                  <a:solidFill>
                    <a:schemeClr val="tx1"/>
                  </a:solidFill>
                  <a:round/>
                  <a:headEnd/>
                  <a:tailEnd/>
                </a:ln>
              </p:spPr>
              <p:txBody>
                <a:bodyPr anchor="ctr">
                  <a:spAutoFit/>
                </a:bodyPr>
                <a:lstStyle/>
                <a:p>
                  <a:pPr algn="ctr"/>
                  <a:r>
                    <a:rPr lang="en-GB" sz="900">
                      <a:solidFill>
                        <a:srgbClr val="000080"/>
                      </a:solidFill>
                      <a:latin typeface="Cambria" pitchFamily="18" charset="0"/>
                    </a:rPr>
                    <a:t>Existence of harmful traditional practices</a:t>
                  </a:r>
                  <a:endParaRPr lang="en-GB">
                    <a:solidFill>
                      <a:srgbClr val="000000"/>
                    </a:solidFill>
                    <a:latin typeface="Cambria" pitchFamily="18" charset="0"/>
                  </a:endParaRPr>
                </a:p>
              </p:txBody>
            </p:sp>
            <p:sp>
              <p:nvSpPr>
                <p:cNvPr id="32803" name="Line 15"/>
                <p:cNvSpPr>
                  <a:spLocks noChangeShapeType="1"/>
                </p:cNvSpPr>
                <p:nvPr/>
              </p:nvSpPr>
              <p:spPr bwMode="auto">
                <a:xfrm flipV="1">
                  <a:off x="1631" y="816"/>
                  <a:ext cx="768" cy="240"/>
                </a:xfrm>
                <a:prstGeom prst="line">
                  <a:avLst/>
                </a:prstGeom>
                <a:noFill/>
                <a:ln w="38100">
                  <a:solidFill>
                    <a:schemeClr val="tx1"/>
                  </a:solidFill>
                  <a:round/>
                  <a:headEnd/>
                  <a:tailEnd type="triangle" w="med" len="med"/>
                </a:ln>
              </p:spPr>
              <p:txBody>
                <a:bodyPr wrap="none" anchor="ctr"/>
                <a:lstStyle/>
                <a:p>
                  <a:endParaRPr lang="en-US"/>
                </a:p>
              </p:txBody>
            </p:sp>
            <p:sp>
              <p:nvSpPr>
                <p:cNvPr id="32804" name="Line 16"/>
                <p:cNvSpPr>
                  <a:spLocks noChangeShapeType="1"/>
                </p:cNvSpPr>
                <p:nvPr/>
              </p:nvSpPr>
              <p:spPr bwMode="auto">
                <a:xfrm flipH="1" flipV="1">
                  <a:off x="3216" y="816"/>
                  <a:ext cx="816" cy="240"/>
                </a:xfrm>
                <a:prstGeom prst="line">
                  <a:avLst/>
                </a:prstGeom>
                <a:noFill/>
                <a:ln w="38100">
                  <a:solidFill>
                    <a:schemeClr val="tx1"/>
                  </a:solidFill>
                  <a:round/>
                  <a:headEnd/>
                  <a:tailEnd type="triangle" w="med" len="med"/>
                </a:ln>
              </p:spPr>
              <p:txBody>
                <a:bodyPr wrap="none" anchor="ctr"/>
                <a:lstStyle/>
                <a:p>
                  <a:endParaRPr lang="en-US"/>
                </a:p>
              </p:txBody>
            </p:sp>
            <p:sp>
              <p:nvSpPr>
                <p:cNvPr id="32805" name="Line 17"/>
                <p:cNvSpPr>
                  <a:spLocks noChangeShapeType="1"/>
                </p:cNvSpPr>
                <p:nvPr/>
              </p:nvSpPr>
              <p:spPr bwMode="auto">
                <a:xfrm flipV="1">
                  <a:off x="3407" y="1439"/>
                  <a:ext cx="623" cy="1680"/>
                </a:xfrm>
                <a:prstGeom prst="line">
                  <a:avLst/>
                </a:prstGeom>
                <a:noFill/>
                <a:ln w="38100">
                  <a:solidFill>
                    <a:schemeClr val="tx1"/>
                  </a:solidFill>
                  <a:round/>
                  <a:headEnd/>
                  <a:tailEnd type="triangle" w="med" len="med"/>
                </a:ln>
              </p:spPr>
              <p:txBody>
                <a:bodyPr wrap="none" anchor="ctr"/>
                <a:lstStyle/>
                <a:p>
                  <a:endParaRPr lang="en-US"/>
                </a:p>
              </p:txBody>
            </p:sp>
            <p:sp>
              <p:nvSpPr>
                <p:cNvPr id="32806" name="Line 18"/>
                <p:cNvSpPr>
                  <a:spLocks noChangeShapeType="1"/>
                </p:cNvSpPr>
                <p:nvPr/>
              </p:nvSpPr>
              <p:spPr bwMode="auto">
                <a:xfrm flipV="1">
                  <a:off x="3743" y="1919"/>
                  <a:ext cx="625" cy="816"/>
                </a:xfrm>
                <a:prstGeom prst="line">
                  <a:avLst/>
                </a:prstGeom>
                <a:noFill/>
                <a:ln w="38100">
                  <a:solidFill>
                    <a:schemeClr val="tx1"/>
                  </a:solidFill>
                  <a:round/>
                  <a:headEnd/>
                  <a:tailEnd type="triangle" w="med" len="med"/>
                </a:ln>
              </p:spPr>
              <p:txBody>
                <a:bodyPr wrap="none" anchor="ctr"/>
                <a:lstStyle/>
                <a:p>
                  <a:endParaRPr lang="en-US"/>
                </a:p>
              </p:txBody>
            </p:sp>
            <p:sp>
              <p:nvSpPr>
                <p:cNvPr id="32807" name="Line 19"/>
                <p:cNvSpPr>
                  <a:spLocks noChangeShapeType="1"/>
                </p:cNvSpPr>
                <p:nvPr/>
              </p:nvSpPr>
              <p:spPr bwMode="auto">
                <a:xfrm flipH="1" flipV="1">
                  <a:off x="4608" y="1872"/>
                  <a:ext cx="193" cy="528"/>
                </a:xfrm>
                <a:prstGeom prst="line">
                  <a:avLst/>
                </a:prstGeom>
                <a:noFill/>
                <a:ln w="38100">
                  <a:solidFill>
                    <a:schemeClr val="tx1"/>
                  </a:solidFill>
                  <a:round/>
                  <a:headEnd/>
                  <a:tailEnd type="triangle" w="med" len="med"/>
                </a:ln>
              </p:spPr>
              <p:txBody>
                <a:bodyPr wrap="none" anchor="ctr"/>
                <a:lstStyle/>
                <a:p>
                  <a:endParaRPr lang="en-US"/>
                </a:p>
              </p:txBody>
            </p:sp>
            <p:sp>
              <p:nvSpPr>
                <p:cNvPr id="32808" name="Line 20"/>
                <p:cNvSpPr>
                  <a:spLocks noChangeShapeType="1"/>
                </p:cNvSpPr>
                <p:nvPr/>
              </p:nvSpPr>
              <p:spPr bwMode="auto">
                <a:xfrm flipH="1" flipV="1">
                  <a:off x="1488" y="1439"/>
                  <a:ext cx="241" cy="385"/>
                </a:xfrm>
                <a:prstGeom prst="line">
                  <a:avLst/>
                </a:prstGeom>
                <a:noFill/>
                <a:ln w="38100">
                  <a:solidFill>
                    <a:schemeClr val="tx1"/>
                  </a:solidFill>
                  <a:round/>
                  <a:headEnd/>
                  <a:tailEnd type="triangle" w="med" len="med"/>
                </a:ln>
              </p:spPr>
              <p:txBody>
                <a:bodyPr wrap="none" anchor="ctr"/>
                <a:lstStyle/>
                <a:p>
                  <a:endParaRPr lang="en-US"/>
                </a:p>
              </p:txBody>
            </p:sp>
            <p:sp>
              <p:nvSpPr>
                <p:cNvPr id="32809" name="Line 21"/>
                <p:cNvSpPr>
                  <a:spLocks noChangeShapeType="1"/>
                </p:cNvSpPr>
                <p:nvPr/>
              </p:nvSpPr>
              <p:spPr bwMode="auto">
                <a:xfrm flipV="1">
                  <a:off x="1969" y="1439"/>
                  <a:ext cx="1822" cy="385"/>
                </a:xfrm>
                <a:prstGeom prst="line">
                  <a:avLst/>
                </a:prstGeom>
                <a:noFill/>
                <a:ln w="38100">
                  <a:solidFill>
                    <a:schemeClr val="tx1"/>
                  </a:solidFill>
                  <a:round/>
                  <a:headEnd/>
                  <a:tailEnd type="triangle" w="med" len="med"/>
                </a:ln>
              </p:spPr>
              <p:txBody>
                <a:bodyPr wrap="none" anchor="ctr"/>
                <a:lstStyle/>
                <a:p>
                  <a:endParaRPr lang="en-US"/>
                </a:p>
              </p:txBody>
            </p:sp>
            <p:sp>
              <p:nvSpPr>
                <p:cNvPr id="32810" name="Line 22"/>
                <p:cNvSpPr>
                  <a:spLocks noChangeShapeType="1"/>
                </p:cNvSpPr>
                <p:nvPr/>
              </p:nvSpPr>
              <p:spPr bwMode="auto">
                <a:xfrm flipH="1" flipV="1">
                  <a:off x="1873" y="2207"/>
                  <a:ext cx="46" cy="146"/>
                </a:xfrm>
                <a:prstGeom prst="line">
                  <a:avLst/>
                </a:prstGeom>
                <a:noFill/>
                <a:ln w="38100">
                  <a:solidFill>
                    <a:schemeClr val="tx1"/>
                  </a:solidFill>
                  <a:round/>
                  <a:headEnd/>
                  <a:tailEnd type="triangle" w="med" len="med"/>
                </a:ln>
              </p:spPr>
              <p:txBody>
                <a:bodyPr wrap="none" anchor="ctr"/>
                <a:lstStyle/>
                <a:p>
                  <a:endParaRPr lang="en-US"/>
                </a:p>
              </p:txBody>
            </p:sp>
            <p:sp>
              <p:nvSpPr>
                <p:cNvPr id="32811" name="Oval 23"/>
                <p:cNvSpPr>
                  <a:spLocks noChangeArrowheads="1"/>
                </p:cNvSpPr>
                <p:nvPr/>
              </p:nvSpPr>
              <p:spPr bwMode="auto">
                <a:xfrm>
                  <a:off x="97" y="2605"/>
                  <a:ext cx="2013" cy="750"/>
                </a:xfrm>
                <a:prstGeom prst="ellipse">
                  <a:avLst/>
                </a:prstGeom>
                <a:solidFill>
                  <a:srgbClr val="FFCC00"/>
                </a:solidFill>
                <a:ln w="9525">
                  <a:solidFill>
                    <a:schemeClr val="tx1"/>
                  </a:solidFill>
                  <a:round/>
                  <a:headEnd/>
                  <a:tailEnd/>
                </a:ln>
              </p:spPr>
              <p:txBody>
                <a:bodyPr anchor="ctr">
                  <a:spAutoFit/>
                </a:bodyPr>
                <a:lstStyle/>
                <a:p>
                  <a:pPr algn="ctr"/>
                  <a:r>
                    <a:rPr lang="en-GB" sz="900">
                      <a:solidFill>
                        <a:srgbClr val="000080"/>
                      </a:solidFill>
                      <a:latin typeface="Cambria" pitchFamily="18" charset="0"/>
                    </a:rPr>
                    <a:t>No practice of preparing expectant parents for parenthood</a:t>
                  </a:r>
                  <a:endParaRPr lang="en-GB">
                    <a:solidFill>
                      <a:srgbClr val="000000"/>
                    </a:solidFill>
                    <a:latin typeface="Cambria" pitchFamily="18" charset="0"/>
                  </a:endParaRPr>
                </a:p>
              </p:txBody>
            </p:sp>
            <p:sp>
              <p:nvSpPr>
                <p:cNvPr id="32812" name="Line 24"/>
                <p:cNvSpPr>
                  <a:spLocks noChangeShapeType="1"/>
                </p:cNvSpPr>
                <p:nvPr/>
              </p:nvSpPr>
              <p:spPr bwMode="auto">
                <a:xfrm flipV="1">
                  <a:off x="672" y="2160"/>
                  <a:ext cx="672" cy="625"/>
                </a:xfrm>
                <a:prstGeom prst="line">
                  <a:avLst/>
                </a:prstGeom>
                <a:noFill/>
                <a:ln w="38100">
                  <a:solidFill>
                    <a:schemeClr val="tx1"/>
                  </a:solidFill>
                  <a:round/>
                  <a:headEnd/>
                  <a:tailEnd type="triangle" w="med" len="med"/>
                </a:ln>
              </p:spPr>
              <p:txBody>
                <a:bodyPr wrap="none" anchor="ctr"/>
                <a:lstStyle/>
                <a:p>
                  <a:endParaRPr lang="en-US"/>
                </a:p>
              </p:txBody>
            </p:sp>
          </p:grpSp>
        </p:grpSp>
        <p:grpSp>
          <p:nvGrpSpPr>
            <p:cNvPr id="32773" name="Group 25"/>
            <p:cNvGrpSpPr>
              <a:grpSpLocks/>
            </p:cNvGrpSpPr>
            <p:nvPr/>
          </p:nvGrpSpPr>
          <p:grpSpPr bwMode="auto">
            <a:xfrm>
              <a:off x="2784" y="1292"/>
              <a:ext cx="2976" cy="2391"/>
              <a:chOff x="2784" y="1292"/>
              <a:chExt cx="2976" cy="2391"/>
            </a:xfrm>
          </p:grpSpPr>
          <p:sp>
            <p:nvSpPr>
              <p:cNvPr id="32774" name="Oval 26"/>
              <p:cNvSpPr>
                <a:spLocks noChangeArrowheads="1"/>
              </p:cNvSpPr>
              <p:nvPr/>
            </p:nvSpPr>
            <p:spPr bwMode="auto">
              <a:xfrm>
                <a:off x="3974" y="3472"/>
                <a:ext cx="819" cy="211"/>
              </a:xfrm>
              <a:prstGeom prst="ellipse">
                <a:avLst/>
              </a:prstGeom>
              <a:solidFill>
                <a:srgbClr val="FFCC00"/>
              </a:solidFill>
              <a:ln w="9525">
                <a:solidFill>
                  <a:schemeClr val="tx1"/>
                </a:solidFill>
                <a:round/>
                <a:headEnd/>
                <a:tailEnd/>
              </a:ln>
            </p:spPr>
            <p:txBody>
              <a:bodyPr wrap="none" anchor="ctr"/>
              <a:lstStyle/>
              <a:p>
                <a:endParaRPr lang="en-US">
                  <a:solidFill>
                    <a:srgbClr val="000000"/>
                  </a:solidFill>
                  <a:latin typeface="Cambria" pitchFamily="18" charset="0"/>
                </a:endParaRPr>
              </a:p>
            </p:txBody>
          </p:sp>
          <p:sp>
            <p:nvSpPr>
              <p:cNvPr id="32775" name="Oval 27"/>
              <p:cNvSpPr>
                <a:spLocks noChangeArrowheads="1"/>
              </p:cNvSpPr>
              <p:nvPr/>
            </p:nvSpPr>
            <p:spPr bwMode="auto">
              <a:xfrm>
                <a:off x="3850" y="1890"/>
                <a:ext cx="819" cy="211"/>
              </a:xfrm>
              <a:prstGeom prst="ellipse">
                <a:avLst/>
              </a:prstGeom>
              <a:solidFill>
                <a:srgbClr val="FFCC00"/>
              </a:solidFill>
              <a:ln w="9525">
                <a:solidFill>
                  <a:schemeClr val="tx1"/>
                </a:solidFill>
                <a:round/>
                <a:headEnd/>
                <a:tailEnd/>
              </a:ln>
            </p:spPr>
            <p:txBody>
              <a:bodyPr wrap="none" anchor="ctr"/>
              <a:lstStyle/>
              <a:p>
                <a:endParaRPr lang="en-US">
                  <a:solidFill>
                    <a:srgbClr val="000000"/>
                  </a:solidFill>
                  <a:latin typeface="Cambria" pitchFamily="18" charset="0"/>
                </a:endParaRPr>
              </a:p>
            </p:txBody>
          </p:sp>
          <p:sp>
            <p:nvSpPr>
              <p:cNvPr id="32776" name="Oval 28"/>
              <p:cNvSpPr>
                <a:spLocks noChangeArrowheads="1"/>
              </p:cNvSpPr>
              <p:nvPr/>
            </p:nvSpPr>
            <p:spPr bwMode="auto">
              <a:xfrm>
                <a:off x="2784" y="1819"/>
                <a:ext cx="818" cy="211"/>
              </a:xfrm>
              <a:prstGeom prst="ellipse">
                <a:avLst/>
              </a:prstGeom>
              <a:solidFill>
                <a:srgbClr val="FFCC00"/>
              </a:solidFill>
              <a:ln w="9525">
                <a:solidFill>
                  <a:schemeClr val="tx1"/>
                </a:solidFill>
                <a:round/>
                <a:headEnd/>
                <a:tailEnd/>
              </a:ln>
            </p:spPr>
            <p:txBody>
              <a:bodyPr anchor="ctr"/>
              <a:lstStyle/>
              <a:p>
                <a:r>
                  <a:rPr lang="en-US" sz="900">
                    <a:solidFill>
                      <a:srgbClr val="000000"/>
                    </a:solidFill>
                    <a:latin typeface="Cambria" pitchFamily="18" charset="0"/>
                  </a:rPr>
                  <a:t>Dumping of waste to the river</a:t>
                </a:r>
              </a:p>
            </p:txBody>
          </p:sp>
          <p:sp>
            <p:nvSpPr>
              <p:cNvPr id="32777" name="Oval 29"/>
              <p:cNvSpPr>
                <a:spLocks noChangeArrowheads="1"/>
              </p:cNvSpPr>
              <p:nvPr/>
            </p:nvSpPr>
            <p:spPr bwMode="auto">
              <a:xfrm>
                <a:off x="4942" y="1292"/>
                <a:ext cx="818" cy="211"/>
              </a:xfrm>
              <a:prstGeom prst="ellipse">
                <a:avLst/>
              </a:prstGeom>
              <a:solidFill>
                <a:srgbClr val="FFCC00"/>
              </a:solidFill>
              <a:ln w="9525">
                <a:solidFill>
                  <a:schemeClr val="tx1"/>
                </a:solidFill>
                <a:round/>
                <a:headEnd/>
                <a:tailEnd/>
              </a:ln>
            </p:spPr>
            <p:txBody>
              <a:bodyPr wrap="none" anchor="ctr"/>
              <a:lstStyle/>
              <a:p>
                <a:endParaRPr lang="en-US">
                  <a:solidFill>
                    <a:srgbClr val="000000"/>
                  </a:solidFill>
                  <a:latin typeface="Cambria" pitchFamily="18" charset="0"/>
                </a:endParaRPr>
              </a:p>
            </p:txBody>
          </p:sp>
          <p:sp>
            <p:nvSpPr>
              <p:cNvPr id="32778" name="Oval 30"/>
              <p:cNvSpPr>
                <a:spLocks noChangeArrowheads="1"/>
              </p:cNvSpPr>
              <p:nvPr/>
            </p:nvSpPr>
            <p:spPr bwMode="auto">
              <a:xfrm>
                <a:off x="4842" y="3050"/>
                <a:ext cx="819" cy="211"/>
              </a:xfrm>
              <a:prstGeom prst="ellipse">
                <a:avLst/>
              </a:prstGeom>
              <a:solidFill>
                <a:srgbClr val="FFCC00"/>
              </a:solidFill>
              <a:ln w="9525">
                <a:solidFill>
                  <a:schemeClr val="tx1"/>
                </a:solidFill>
                <a:round/>
                <a:headEnd/>
                <a:tailEnd/>
              </a:ln>
            </p:spPr>
            <p:txBody>
              <a:bodyPr wrap="none" anchor="ctr"/>
              <a:lstStyle/>
              <a:p>
                <a:endParaRPr lang="en-US">
                  <a:solidFill>
                    <a:srgbClr val="000000"/>
                  </a:solidFill>
                  <a:latin typeface="Cambria" pitchFamily="18" charset="0"/>
                </a:endParaRPr>
              </a:p>
            </p:txBody>
          </p:sp>
          <p:sp>
            <p:nvSpPr>
              <p:cNvPr id="32779" name="Oval 31"/>
              <p:cNvSpPr>
                <a:spLocks noChangeArrowheads="1"/>
              </p:cNvSpPr>
              <p:nvPr/>
            </p:nvSpPr>
            <p:spPr bwMode="auto">
              <a:xfrm>
                <a:off x="3999" y="2452"/>
                <a:ext cx="822" cy="211"/>
              </a:xfrm>
              <a:prstGeom prst="ellipse">
                <a:avLst/>
              </a:prstGeom>
              <a:solidFill>
                <a:srgbClr val="FFCC00"/>
              </a:solidFill>
              <a:ln w="9525">
                <a:solidFill>
                  <a:schemeClr val="tx1"/>
                </a:solidFill>
                <a:round/>
                <a:headEnd/>
                <a:tailEnd/>
              </a:ln>
            </p:spPr>
            <p:txBody>
              <a:bodyPr wrap="none" anchor="ctr"/>
              <a:lstStyle/>
              <a:p>
                <a:endParaRPr lang="en-US">
                  <a:solidFill>
                    <a:srgbClr val="000000"/>
                  </a:solidFill>
                  <a:latin typeface="Cambria" pitchFamily="18" charset="0"/>
                </a:endParaRPr>
              </a:p>
            </p:txBody>
          </p:sp>
          <p:sp>
            <p:nvSpPr>
              <p:cNvPr id="32780" name="Oval 32"/>
              <p:cNvSpPr>
                <a:spLocks noChangeArrowheads="1"/>
              </p:cNvSpPr>
              <p:nvPr/>
            </p:nvSpPr>
            <p:spPr bwMode="auto">
              <a:xfrm>
                <a:off x="3776" y="2874"/>
                <a:ext cx="818" cy="211"/>
              </a:xfrm>
              <a:prstGeom prst="ellipse">
                <a:avLst/>
              </a:prstGeom>
              <a:solidFill>
                <a:srgbClr val="FFCC00"/>
              </a:solidFill>
              <a:ln w="9525">
                <a:solidFill>
                  <a:schemeClr val="tx1"/>
                </a:solidFill>
                <a:round/>
                <a:headEnd/>
                <a:tailEnd/>
              </a:ln>
            </p:spPr>
            <p:txBody>
              <a:bodyPr wrap="none" anchor="ctr"/>
              <a:lstStyle/>
              <a:p>
                <a:endParaRPr lang="en-US">
                  <a:solidFill>
                    <a:srgbClr val="000000"/>
                  </a:solidFill>
                  <a:latin typeface="Cambria" pitchFamily="18" charset="0"/>
                </a:endParaRPr>
              </a:p>
            </p:txBody>
          </p:sp>
          <p:sp>
            <p:nvSpPr>
              <p:cNvPr id="32781" name="Oval 33"/>
              <p:cNvSpPr>
                <a:spLocks noChangeArrowheads="1"/>
              </p:cNvSpPr>
              <p:nvPr/>
            </p:nvSpPr>
            <p:spPr bwMode="auto">
              <a:xfrm>
                <a:off x="4644" y="3331"/>
                <a:ext cx="818" cy="211"/>
              </a:xfrm>
              <a:prstGeom prst="ellipse">
                <a:avLst/>
              </a:prstGeom>
              <a:solidFill>
                <a:srgbClr val="FFCC00"/>
              </a:solidFill>
              <a:ln w="9525">
                <a:solidFill>
                  <a:schemeClr val="tx1"/>
                </a:solidFill>
                <a:round/>
                <a:headEnd/>
                <a:tailEnd/>
              </a:ln>
            </p:spPr>
            <p:txBody>
              <a:bodyPr wrap="none" anchor="ctr"/>
              <a:lstStyle/>
              <a:p>
                <a:endParaRPr lang="en-US">
                  <a:solidFill>
                    <a:srgbClr val="000000"/>
                  </a:solidFill>
                  <a:latin typeface="Cambria" pitchFamily="18" charset="0"/>
                </a:endParaRPr>
              </a:p>
            </p:txBody>
          </p:sp>
          <p:sp>
            <p:nvSpPr>
              <p:cNvPr id="32782" name="Oval 34"/>
              <p:cNvSpPr>
                <a:spLocks noChangeArrowheads="1"/>
              </p:cNvSpPr>
              <p:nvPr/>
            </p:nvSpPr>
            <p:spPr bwMode="auto">
              <a:xfrm>
                <a:off x="3106" y="3226"/>
                <a:ext cx="819" cy="211"/>
              </a:xfrm>
              <a:prstGeom prst="ellipse">
                <a:avLst/>
              </a:prstGeom>
              <a:solidFill>
                <a:srgbClr val="FFCC00"/>
              </a:solidFill>
              <a:ln w="9525">
                <a:solidFill>
                  <a:schemeClr val="tx1"/>
                </a:solidFill>
                <a:round/>
                <a:headEnd/>
                <a:tailEnd/>
              </a:ln>
            </p:spPr>
            <p:txBody>
              <a:bodyPr wrap="none" anchor="ctr"/>
              <a:lstStyle/>
              <a:p>
                <a:endParaRPr lang="en-US">
                  <a:solidFill>
                    <a:srgbClr val="000000"/>
                  </a:solidFill>
                  <a:latin typeface="Cambria" pitchFamily="18" charset="0"/>
                </a:endParaRPr>
              </a:p>
            </p:txBody>
          </p:sp>
          <p:sp>
            <p:nvSpPr>
              <p:cNvPr id="32783" name="Freeform 35"/>
              <p:cNvSpPr>
                <a:spLocks/>
              </p:cNvSpPr>
              <p:nvPr/>
            </p:nvSpPr>
            <p:spPr bwMode="auto">
              <a:xfrm>
                <a:off x="3416" y="1673"/>
                <a:ext cx="1038" cy="1553"/>
              </a:xfrm>
              <a:custGeom>
                <a:avLst/>
                <a:gdLst>
                  <a:gd name="T0" fmla="*/ 1 w 2008"/>
                  <a:gd name="T1" fmla="*/ 129 h 2120"/>
                  <a:gd name="T2" fmla="*/ 1 w 2008"/>
                  <a:gd name="T3" fmla="*/ 45 h 2120"/>
                  <a:gd name="T4" fmla="*/ 5 w 2008"/>
                  <a:gd name="T5" fmla="*/ 7 h 2120"/>
                  <a:gd name="T6" fmla="*/ 5 w 2008"/>
                  <a:gd name="T7" fmla="*/ 7 h 2120"/>
                  <a:gd name="T8" fmla="*/ 0 60000 65536"/>
                  <a:gd name="T9" fmla="*/ 0 60000 65536"/>
                  <a:gd name="T10" fmla="*/ 0 60000 65536"/>
                  <a:gd name="T11" fmla="*/ 0 60000 65536"/>
                  <a:gd name="T12" fmla="*/ 0 w 2008"/>
                  <a:gd name="T13" fmla="*/ 0 h 2120"/>
                  <a:gd name="T14" fmla="*/ 2008 w 2008"/>
                  <a:gd name="T15" fmla="*/ 2120 h 2120"/>
                </a:gdLst>
                <a:ahLst/>
                <a:cxnLst>
                  <a:cxn ang="T8">
                    <a:pos x="T0" y="T1"/>
                  </a:cxn>
                  <a:cxn ang="T9">
                    <a:pos x="T2" y="T3"/>
                  </a:cxn>
                  <a:cxn ang="T10">
                    <a:pos x="T4" y="T5"/>
                  </a:cxn>
                  <a:cxn ang="T11">
                    <a:pos x="T6" y="T7"/>
                  </a:cxn>
                </a:cxnLst>
                <a:rect l="T12" t="T13" r="T14" b="T15"/>
                <a:pathLst>
                  <a:path w="2008" h="2120">
                    <a:moveTo>
                      <a:pt x="168" y="2120"/>
                    </a:moveTo>
                    <a:cubicBezTo>
                      <a:pt x="84" y="1592"/>
                      <a:pt x="0" y="1064"/>
                      <a:pt x="264" y="728"/>
                    </a:cubicBezTo>
                    <a:cubicBezTo>
                      <a:pt x="528" y="392"/>
                      <a:pt x="1496" y="208"/>
                      <a:pt x="1752" y="104"/>
                    </a:cubicBezTo>
                    <a:cubicBezTo>
                      <a:pt x="2008" y="0"/>
                      <a:pt x="1904" y="52"/>
                      <a:pt x="1800" y="104"/>
                    </a:cubicBezTo>
                  </a:path>
                </a:pathLst>
              </a:custGeom>
              <a:noFill/>
              <a:ln w="34925">
                <a:solidFill>
                  <a:schemeClr val="tx1"/>
                </a:solidFill>
                <a:round/>
                <a:headEnd/>
                <a:tailEnd/>
              </a:ln>
            </p:spPr>
            <p:txBody>
              <a:bodyPr wrap="none" anchor="ctr"/>
              <a:lstStyle/>
              <a:p>
                <a:endParaRPr lang="en-US">
                  <a:solidFill>
                    <a:srgbClr val="000000"/>
                  </a:solidFill>
                  <a:latin typeface="Cambria" pitchFamily="18" charset="0"/>
                </a:endParaRPr>
              </a:p>
            </p:txBody>
          </p:sp>
          <p:sp>
            <p:nvSpPr>
              <p:cNvPr id="32784" name="Freeform 36"/>
              <p:cNvSpPr>
                <a:spLocks/>
              </p:cNvSpPr>
              <p:nvPr/>
            </p:nvSpPr>
            <p:spPr bwMode="auto">
              <a:xfrm>
                <a:off x="3155" y="1920"/>
                <a:ext cx="1167" cy="1552"/>
              </a:xfrm>
              <a:custGeom>
                <a:avLst/>
                <a:gdLst>
                  <a:gd name="T0" fmla="*/ 6 w 2256"/>
                  <a:gd name="T1" fmla="*/ 128 h 2120"/>
                  <a:gd name="T2" fmla="*/ 5 w 2256"/>
                  <a:gd name="T3" fmla="*/ 64 h 2120"/>
                  <a:gd name="T4" fmla="*/ 1 w 2256"/>
                  <a:gd name="T5" fmla="*/ 9 h 2120"/>
                  <a:gd name="T6" fmla="*/ 1 w 2256"/>
                  <a:gd name="T7" fmla="*/ 9 h 2120"/>
                  <a:gd name="T8" fmla="*/ 0 60000 65536"/>
                  <a:gd name="T9" fmla="*/ 0 60000 65536"/>
                  <a:gd name="T10" fmla="*/ 0 60000 65536"/>
                  <a:gd name="T11" fmla="*/ 0 60000 65536"/>
                  <a:gd name="T12" fmla="*/ 0 w 2256"/>
                  <a:gd name="T13" fmla="*/ 0 h 2120"/>
                  <a:gd name="T14" fmla="*/ 2256 w 2256"/>
                  <a:gd name="T15" fmla="*/ 2120 h 2120"/>
                </a:gdLst>
                <a:ahLst/>
                <a:cxnLst>
                  <a:cxn ang="T8">
                    <a:pos x="T0" y="T1"/>
                  </a:cxn>
                  <a:cxn ang="T9">
                    <a:pos x="T2" y="T3"/>
                  </a:cxn>
                  <a:cxn ang="T10">
                    <a:pos x="T4" y="T5"/>
                  </a:cxn>
                  <a:cxn ang="T11">
                    <a:pos x="T6" y="T7"/>
                  </a:cxn>
                </a:cxnLst>
                <a:rect l="T12" t="T13" r="T14" b="T15"/>
                <a:pathLst>
                  <a:path w="2256" h="2120">
                    <a:moveTo>
                      <a:pt x="2256" y="2120"/>
                    </a:moveTo>
                    <a:cubicBezTo>
                      <a:pt x="2160" y="1756"/>
                      <a:pt x="2064" y="1392"/>
                      <a:pt x="1728" y="1064"/>
                    </a:cubicBezTo>
                    <a:cubicBezTo>
                      <a:pt x="1392" y="736"/>
                      <a:pt x="480" y="304"/>
                      <a:pt x="240" y="152"/>
                    </a:cubicBezTo>
                    <a:cubicBezTo>
                      <a:pt x="0" y="0"/>
                      <a:pt x="144" y="76"/>
                      <a:pt x="288" y="152"/>
                    </a:cubicBezTo>
                  </a:path>
                </a:pathLst>
              </a:custGeom>
              <a:noFill/>
              <a:ln w="34925">
                <a:solidFill>
                  <a:schemeClr val="tx1"/>
                </a:solidFill>
                <a:round/>
                <a:headEnd/>
                <a:tailEnd/>
              </a:ln>
            </p:spPr>
            <p:txBody>
              <a:bodyPr wrap="none" anchor="ctr"/>
              <a:lstStyle/>
              <a:p>
                <a:endParaRPr lang="en-US">
                  <a:solidFill>
                    <a:srgbClr val="000000"/>
                  </a:solidFill>
                  <a:latin typeface="Cambria" pitchFamily="18" charset="0"/>
                </a:endParaRPr>
              </a:p>
            </p:txBody>
          </p:sp>
          <p:sp>
            <p:nvSpPr>
              <p:cNvPr id="32785" name="Freeform 37"/>
              <p:cNvSpPr>
                <a:spLocks/>
              </p:cNvSpPr>
              <p:nvPr/>
            </p:nvSpPr>
            <p:spPr bwMode="auto">
              <a:xfrm>
                <a:off x="4049" y="1468"/>
                <a:ext cx="1017" cy="1406"/>
              </a:xfrm>
              <a:custGeom>
                <a:avLst/>
                <a:gdLst>
                  <a:gd name="T0" fmla="*/ 0 w 1968"/>
                  <a:gd name="T1" fmla="*/ 116 h 1920"/>
                  <a:gd name="T2" fmla="*/ 2 w 1968"/>
                  <a:gd name="T3" fmla="*/ 67 h 1920"/>
                  <a:gd name="T4" fmla="*/ 5 w 1968"/>
                  <a:gd name="T5" fmla="*/ 0 h 1920"/>
                  <a:gd name="T6" fmla="*/ 0 60000 65536"/>
                  <a:gd name="T7" fmla="*/ 0 60000 65536"/>
                  <a:gd name="T8" fmla="*/ 0 60000 65536"/>
                  <a:gd name="T9" fmla="*/ 0 w 1968"/>
                  <a:gd name="T10" fmla="*/ 0 h 1920"/>
                  <a:gd name="T11" fmla="*/ 1968 w 1968"/>
                  <a:gd name="T12" fmla="*/ 1920 h 1920"/>
                </a:gdLst>
                <a:ahLst/>
                <a:cxnLst>
                  <a:cxn ang="T6">
                    <a:pos x="T0" y="T1"/>
                  </a:cxn>
                  <a:cxn ang="T7">
                    <a:pos x="T2" y="T3"/>
                  </a:cxn>
                  <a:cxn ang="T8">
                    <a:pos x="T4" y="T5"/>
                  </a:cxn>
                </a:cxnLst>
                <a:rect l="T9" t="T10" r="T11" b="T12"/>
                <a:pathLst>
                  <a:path w="1968" h="1920">
                    <a:moveTo>
                      <a:pt x="0" y="1920"/>
                    </a:moveTo>
                    <a:cubicBezTo>
                      <a:pt x="148" y="1672"/>
                      <a:pt x="296" y="1424"/>
                      <a:pt x="624" y="1104"/>
                    </a:cubicBezTo>
                    <a:cubicBezTo>
                      <a:pt x="952" y="784"/>
                      <a:pt x="1744" y="184"/>
                      <a:pt x="1968" y="0"/>
                    </a:cubicBezTo>
                  </a:path>
                </a:pathLst>
              </a:custGeom>
              <a:noFill/>
              <a:ln w="34925">
                <a:solidFill>
                  <a:schemeClr val="tx1"/>
                </a:solidFill>
                <a:round/>
                <a:headEnd/>
                <a:tailEnd/>
              </a:ln>
            </p:spPr>
            <p:txBody>
              <a:bodyPr wrap="none" anchor="ctr"/>
              <a:lstStyle/>
              <a:p>
                <a:endParaRPr lang="en-US">
                  <a:solidFill>
                    <a:srgbClr val="000000"/>
                  </a:solidFill>
                  <a:latin typeface="Cambria" pitchFamily="18" charset="0"/>
                </a:endParaRPr>
              </a:p>
            </p:txBody>
          </p:sp>
          <p:sp>
            <p:nvSpPr>
              <p:cNvPr id="32786" name="Freeform 38"/>
              <p:cNvSpPr>
                <a:spLocks/>
              </p:cNvSpPr>
              <p:nvPr/>
            </p:nvSpPr>
            <p:spPr bwMode="auto">
              <a:xfrm>
                <a:off x="4049" y="1427"/>
                <a:ext cx="424" cy="1025"/>
              </a:xfrm>
              <a:custGeom>
                <a:avLst/>
                <a:gdLst>
                  <a:gd name="T0" fmla="*/ 2 w 816"/>
                  <a:gd name="T1" fmla="*/ 84 h 1400"/>
                  <a:gd name="T2" fmla="*/ 2 w 816"/>
                  <a:gd name="T3" fmla="*/ 12 h 1400"/>
                  <a:gd name="T4" fmla="*/ 0 w 816"/>
                  <a:gd name="T5" fmla="*/ 12 h 1400"/>
                  <a:gd name="T6" fmla="*/ 0 60000 65536"/>
                  <a:gd name="T7" fmla="*/ 0 60000 65536"/>
                  <a:gd name="T8" fmla="*/ 0 60000 65536"/>
                  <a:gd name="T9" fmla="*/ 0 w 816"/>
                  <a:gd name="T10" fmla="*/ 0 h 1400"/>
                  <a:gd name="T11" fmla="*/ 816 w 816"/>
                  <a:gd name="T12" fmla="*/ 1400 h 1400"/>
                </a:gdLst>
                <a:ahLst/>
                <a:cxnLst>
                  <a:cxn ang="T6">
                    <a:pos x="T0" y="T1"/>
                  </a:cxn>
                  <a:cxn ang="T7">
                    <a:pos x="T2" y="T3"/>
                  </a:cxn>
                  <a:cxn ang="T8">
                    <a:pos x="T4" y="T5"/>
                  </a:cxn>
                </a:cxnLst>
                <a:rect l="T9" t="T10" r="T11" b="T12"/>
                <a:pathLst>
                  <a:path w="816" h="1400">
                    <a:moveTo>
                      <a:pt x="816" y="1400"/>
                    </a:moveTo>
                    <a:cubicBezTo>
                      <a:pt x="764" y="900"/>
                      <a:pt x="712" y="400"/>
                      <a:pt x="576" y="200"/>
                    </a:cubicBezTo>
                    <a:cubicBezTo>
                      <a:pt x="440" y="0"/>
                      <a:pt x="96" y="200"/>
                      <a:pt x="0" y="200"/>
                    </a:cubicBezTo>
                  </a:path>
                </a:pathLst>
              </a:custGeom>
              <a:noFill/>
              <a:ln w="34925">
                <a:solidFill>
                  <a:schemeClr val="tx1"/>
                </a:solidFill>
                <a:round/>
                <a:headEnd/>
                <a:tailEnd/>
              </a:ln>
            </p:spPr>
            <p:txBody>
              <a:bodyPr wrap="none" anchor="ctr"/>
              <a:lstStyle/>
              <a:p>
                <a:endParaRPr lang="en-US">
                  <a:solidFill>
                    <a:srgbClr val="000000"/>
                  </a:solidFill>
                  <a:latin typeface="Cambria" pitchFamily="18" charset="0"/>
                </a:endParaRPr>
              </a:p>
            </p:txBody>
          </p:sp>
          <p:sp>
            <p:nvSpPr>
              <p:cNvPr id="32787" name="Freeform 39"/>
              <p:cNvSpPr>
                <a:spLocks/>
              </p:cNvSpPr>
              <p:nvPr/>
            </p:nvSpPr>
            <p:spPr bwMode="auto">
              <a:xfrm>
                <a:off x="3892" y="2066"/>
                <a:ext cx="1099" cy="1265"/>
              </a:xfrm>
              <a:custGeom>
                <a:avLst/>
                <a:gdLst>
                  <a:gd name="T0" fmla="*/ 6 w 2128"/>
                  <a:gd name="T1" fmla="*/ 105 h 1728"/>
                  <a:gd name="T2" fmla="*/ 1 w 2128"/>
                  <a:gd name="T3" fmla="*/ 29 h 1728"/>
                  <a:gd name="T4" fmla="*/ 1 w 2128"/>
                  <a:gd name="T5" fmla="*/ 0 h 1728"/>
                  <a:gd name="T6" fmla="*/ 0 60000 65536"/>
                  <a:gd name="T7" fmla="*/ 0 60000 65536"/>
                  <a:gd name="T8" fmla="*/ 0 60000 65536"/>
                  <a:gd name="T9" fmla="*/ 0 w 2128"/>
                  <a:gd name="T10" fmla="*/ 0 h 1728"/>
                  <a:gd name="T11" fmla="*/ 2128 w 2128"/>
                  <a:gd name="T12" fmla="*/ 1728 h 1728"/>
                </a:gdLst>
                <a:ahLst/>
                <a:cxnLst>
                  <a:cxn ang="T6">
                    <a:pos x="T0" y="T1"/>
                  </a:cxn>
                  <a:cxn ang="T7">
                    <a:pos x="T2" y="T3"/>
                  </a:cxn>
                  <a:cxn ang="T8">
                    <a:pos x="T4" y="T5"/>
                  </a:cxn>
                </a:cxnLst>
                <a:rect l="T9" t="T10" r="T11" b="T12"/>
                <a:pathLst>
                  <a:path w="2128" h="1728">
                    <a:moveTo>
                      <a:pt x="2128" y="1728"/>
                    </a:moveTo>
                    <a:cubicBezTo>
                      <a:pt x="1368" y="1248"/>
                      <a:pt x="608" y="768"/>
                      <a:pt x="304" y="480"/>
                    </a:cubicBezTo>
                    <a:cubicBezTo>
                      <a:pt x="0" y="192"/>
                      <a:pt x="304" y="80"/>
                      <a:pt x="304" y="0"/>
                    </a:cubicBezTo>
                  </a:path>
                </a:pathLst>
              </a:custGeom>
              <a:noFill/>
              <a:ln w="34925">
                <a:solidFill>
                  <a:schemeClr val="tx1"/>
                </a:solidFill>
                <a:round/>
                <a:headEnd/>
                <a:tailEnd/>
              </a:ln>
            </p:spPr>
            <p:txBody>
              <a:bodyPr wrap="none" anchor="ctr"/>
              <a:lstStyle/>
              <a:p>
                <a:endParaRPr lang="en-US">
                  <a:solidFill>
                    <a:srgbClr val="000000"/>
                  </a:solidFill>
                  <a:latin typeface="Cambria" pitchFamily="18" charset="0"/>
                </a:endParaRPr>
              </a:p>
            </p:txBody>
          </p:sp>
          <p:sp>
            <p:nvSpPr>
              <p:cNvPr id="32788" name="Freeform 40"/>
              <p:cNvSpPr>
                <a:spLocks/>
              </p:cNvSpPr>
              <p:nvPr/>
            </p:nvSpPr>
            <p:spPr bwMode="auto">
              <a:xfrm flipV="1">
                <a:off x="3751" y="2769"/>
                <a:ext cx="1411" cy="809"/>
              </a:xfrm>
              <a:custGeom>
                <a:avLst/>
                <a:gdLst>
                  <a:gd name="T0" fmla="*/ 53 w 2128"/>
                  <a:gd name="T1" fmla="*/ 2 h 1728"/>
                  <a:gd name="T2" fmla="*/ 7 w 2128"/>
                  <a:gd name="T3" fmla="*/ 0 h 1728"/>
                  <a:gd name="T4" fmla="*/ 7 w 2128"/>
                  <a:gd name="T5" fmla="*/ 0 h 1728"/>
                  <a:gd name="T6" fmla="*/ 0 60000 65536"/>
                  <a:gd name="T7" fmla="*/ 0 60000 65536"/>
                  <a:gd name="T8" fmla="*/ 0 60000 65536"/>
                  <a:gd name="T9" fmla="*/ 0 w 2128"/>
                  <a:gd name="T10" fmla="*/ 0 h 1728"/>
                  <a:gd name="T11" fmla="*/ 2128 w 2128"/>
                  <a:gd name="T12" fmla="*/ 1728 h 1728"/>
                </a:gdLst>
                <a:ahLst/>
                <a:cxnLst>
                  <a:cxn ang="T6">
                    <a:pos x="T0" y="T1"/>
                  </a:cxn>
                  <a:cxn ang="T7">
                    <a:pos x="T2" y="T3"/>
                  </a:cxn>
                  <a:cxn ang="T8">
                    <a:pos x="T4" y="T5"/>
                  </a:cxn>
                </a:cxnLst>
                <a:rect l="T9" t="T10" r="T11" b="T12"/>
                <a:pathLst>
                  <a:path w="2128" h="1728">
                    <a:moveTo>
                      <a:pt x="2128" y="1728"/>
                    </a:moveTo>
                    <a:cubicBezTo>
                      <a:pt x="1368" y="1248"/>
                      <a:pt x="608" y="768"/>
                      <a:pt x="304" y="480"/>
                    </a:cubicBezTo>
                    <a:cubicBezTo>
                      <a:pt x="0" y="192"/>
                      <a:pt x="304" y="80"/>
                      <a:pt x="304" y="0"/>
                    </a:cubicBezTo>
                  </a:path>
                </a:pathLst>
              </a:custGeom>
              <a:noFill/>
              <a:ln w="34925">
                <a:solidFill>
                  <a:schemeClr val="tx1"/>
                </a:solidFill>
                <a:round/>
                <a:headEnd/>
                <a:tailEnd/>
              </a:ln>
            </p:spPr>
            <p:txBody>
              <a:bodyPr rot="10800000" wrap="none" anchor="ctr"/>
              <a:lstStyle/>
              <a:p>
                <a:endParaRPr lang="en-US">
                  <a:solidFill>
                    <a:srgbClr val="000000"/>
                  </a:solidFill>
                  <a:latin typeface="Cambria" pitchFamily="18" charset="0"/>
                </a:endParaRPr>
              </a:p>
            </p:txBody>
          </p:sp>
          <p:sp>
            <p:nvSpPr>
              <p:cNvPr id="32789" name="Freeform 41"/>
              <p:cNvSpPr>
                <a:spLocks/>
              </p:cNvSpPr>
              <p:nvPr/>
            </p:nvSpPr>
            <p:spPr bwMode="auto">
              <a:xfrm>
                <a:off x="4586" y="1292"/>
                <a:ext cx="728" cy="1758"/>
              </a:xfrm>
              <a:custGeom>
                <a:avLst/>
                <a:gdLst>
                  <a:gd name="T0" fmla="*/ 4 w 1408"/>
                  <a:gd name="T1" fmla="*/ 146 h 2400"/>
                  <a:gd name="T2" fmla="*/ 1 w 1408"/>
                  <a:gd name="T3" fmla="*/ 84 h 2400"/>
                  <a:gd name="T4" fmla="*/ 2 w 1408"/>
                  <a:gd name="T5" fmla="*/ 0 h 2400"/>
                  <a:gd name="T6" fmla="*/ 0 60000 65536"/>
                  <a:gd name="T7" fmla="*/ 0 60000 65536"/>
                  <a:gd name="T8" fmla="*/ 0 60000 65536"/>
                  <a:gd name="T9" fmla="*/ 0 w 1408"/>
                  <a:gd name="T10" fmla="*/ 0 h 2400"/>
                  <a:gd name="T11" fmla="*/ 1408 w 1408"/>
                  <a:gd name="T12" fmla="*/ 2400 h 2400"/>
                </a:gdLst>
                <a:ahLst/>
                <a:cxnLst>
                  <a:cxn ang="T6">
                    <a:pos x="T0" y="T1"/>
                  </a:cxn>
                  <a:cxn ang="T7">
                    <a:pos x="T2" y="T3"/>
                  </a:cxn>
                  <a:cxn ang="T8">
                    <a:pos x="T4" y="T5"/>
                  </a:cxn>
                </a:cxnLst>
                <a:rect l="T9" t="T10" r="T11" b="T12"/>
                <a:pathLst>
                  <a:path w="1408" h="2400">
                    <a:moveTo>
                      <a:pt x="1408" y="2400"/>
                    </a:moveTo>
                    <a:cubicBezTo>
                      <a:pt x="864" y="2096"/>
                      <a:pt x="320" y="1792"/>
                      <a:pt x="160" y="1392"/>
                    </a:cubicBezTo>
                    <a:cubicBezTo>
                      <a:pt x="0" y="992"/>
                      <a:pt x="400" y="232"/>
                      <a:pt x="448" y="0"/>
                    </a:cubicBezTo>
                  </a:path>
                </a:pathLst>
              </a:custGeom>
              <a:noFill/>
              <a:ln w="34925">
                <a:solidFill>
                  <a:schemeClr val="tx1"/>
                </a:solidFill>
                <a:round/>
                <a:headEnd/>
                <a:tailEnd/>
              </a:ln>
            </p:spPr>
            <p:txBody>
              <a:bodyPr wrap="none" anchor="ctr"/>
              <a:lstStyle/>
              <a:p>
                <a:endParaRPr lang="en-US">
                  <a:solidFill>
                    <a:srgbClr val="000000"/>
                  </a:solidFill>
                  <a:latin typeface="Cambria" pitchFamily="18" charset="0"/>
                </a:endParaRPr>
              </a:p>
            </p:txBody>
          </p:sp>
          <p:sp>
            <p:nvSpPr>
              <p:cNvPr id="32790" name="Freeform 42"/>
              <p:cNvSpPr>
                <a:spLocks/>
              </p:cNvSpPr>
              <p:nvPr/>
            </p:nvSpPr>
            <p:spPr bwMode="auto">
              <a:xfrm>
                <a:off x="5165" y="1503"/>
                <a:ext cx="412" cy="1828"/>
              </a:xfrm>
              <a:custGeom>
                <a:avLst/>
                <a:gdLst>
                  <a:gd name="T0" fmla="*/ 0 w 792"/>
                  <a:gd name="T1" fmla="*/ 152 h 2496"/>
                  <a:gd name="T2" fmla="*/ 2 w 792"/>
                  <a:gd name="T3" fmla="*/ 61 h 2496"/>
                  <a:gd name="T4" fmla="*/ 2 w 792"/>
                  <a:gd name="T5" fmla="*/ 0 h 2496"/>
                  <a:gd name="T6" fmla="*/ 0 60000 65536"/>
                  <a:gd name="T7" fmla="*/ 0 60000 65536"/>
                  <a:gd name="T8" fmla="*/ 0 60000 65536"/>
                  <a:gd name="T9" fmla="*/ 0 w 792"/>
                  <a:gd name="T10" fmla="*/ 0 h 2496"/>
                  <a:gd name="T11" fmla="*/ 792 w 792"/>
                  <a:gd name="T12" fmla="*/ 2496 h 2496"/>
                </a:gdLst>
                <a:ahLst/>
                <a:cxnLst>
                  <a:cxn ang="T6">
                    <a:pos x="T0" y="T1"/>
                  </a:cxn>
                  <a:cxn ang="T7">
                    <a:pos x="T2" y="T3"/>
                  </a:cxn>
                  <a:cxn ang="T8">
                    <a:pos x="T4" y="T5"/>
                  </a:cxn>
                </a:cxnLst>
                <a:rect l="T9" t="T10" r="T11" b="T12"/>
                <a:pathLst>
                  <a:path w="792" h="2496">
                    <a:moveTo>
                      <a:pt x="0" y="2496"/>
                    </a:moveTo>
                    <a:cubicBezTo>
                      <a:pt x="324" y="1960"/>
                      <a:pt x="648" y="1424"/>
                      <a:pt x="720" y="1008"/>
                    </a:cubicBezTo>
                    <a:cubicBezTo>
                      <a:pt x="792" y="592"/>
                      <a:pt x="480" y="168"/>
                      <a:pt x="432" y="0"/>
                    </a:cubicBezTo>
                  </a:path>
                </a:pathLst>
              </a:custGeom>
              <a:noFill/>
              <a:ln w="34925">
                <a:solidFill>
                  <a:schemeClr val="tx1"/>
                </a:solidFill>
                <a:round/>
                <a:headEnd/>
                <a:tailEnd/>
              </a:ln>
            </p:spPr>
            <p:txBody>
              <a:bodyPr wrap="none" anchor="ctr"/>
              <a:lstStyle/>
              <a:p>
                <a:endParaRPr lang="en-US">
                  <a:solidFill>
                    <a:srgbClr val="000000"/>
                  </a:solidFill>
                  <a:latin typeface="Cambria" pitchFamily="18" charset="0"/>
                </a:endParaRPr>
              </a:p>
            </p:txBody>
          </p:sp>
          <p:sp>
            <p:nvSpPr>
              <p:cNvPr id="32791" name="Freeform 43"/>
              <p:cNvSpPr>
                <a:spLocks/>
              </p:cNvSpPr>
              <p:nvPr/>
            </p:nvSpPr>
            <p:spPr bwMode="auto">
              <a:xfrm>
                <a:off x="3044" y="1649"/>
                <a:ext cx="1575" cy="1606"/>
              </a:xfrm>
              <a:custGeom>
                <a:avLst/>
                <a:gdLst>
                  <a:gd name="T0" fmla="*/ 8 w 3048"/>
                  <a:gd name="T1" fmla="*/ 67 h 2192"/>
                  <a:gd name="T2" fmla="*/ 5 w 3048"/>
                  <a:gd name="T3" fmla="*/ 2 h 2192"/>
                  <a:gd name="T4" fmla="*/ 1 w 3048"/>
                  <a:gd name="T5" fmla="*/ 52 h 2192"/>
                  <a:gd name="T6" fmla="*/ 3 w 3048"/>
                  <a:gd name="T7" fmla="*/ 131 h 2192"/>
                  <a:gd name="T8" fmla="*/ 6 w 3048"/>
                  <a:gd name="T9" fmla="*/ 37 h 2192"/>
                  <a:gd name="T10" fmla="*/ 4 w 3048"/>
                  <a:gd name="T11" fmla="*/ 14 h 2192"/>
                  <a:gd name="T12" fmla="*/ 6 w 3048"/>
                  <a:gd name="T13" fmla="*/ 102 h 2192"/>
                  <a:gd name="T14" fmla="*/ 0 60000 65536"/>
                  <a:gd name="T15" fmla="*/ 0 60000 65536"/>
                  <a:gd name="T16" fmla="*/ 0 60000 65536"/>
                  <a:gd name="T17" fmla="*/ 0 60000 65536"/>
                  <a:gd name="T18" fmla="*/ 0 60000 65536"/>
                  <a:gd name="T19" fmla="*/ 0 60000 65536"/>
                  <a:gd name="T20" fmla="*/ 0 60000 65536"/>
                  <a:gd name="T21" fmla="*/ 0 w 3048"/>
                  <a:gd name="T22" fmla="*/ 0 h 2192"/>
                  <a:gd name="T23" fmla="*/ 3048 w 3048"/>
                  <a:gd name="T24" fmla="*/ 2192 h 219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48" h="2192">
                    <a:moveTo>
                      <a:pt x="3048" y="1096"/>
                    </a:moveTo>
                    <a:cubicBezTo>
                      <a:pt x="2740" y="588"/>
                      <a:pt x="2432" y="80"/>
                      <a:pt x="1944" y="40"/>
                    </a:cubicBezTo>
                    <a:cubicBezTo>
                      <a:pt x="1456" y="0"/>
                      <a:pt x="240" y="504"/>
                      <a:pt x="120" y="856"/>
                    </a:cubicBezTo>
                    <a:cubicBezTo>
                      <a:pt x="0" y="1208"/>
                      <a:pt x="880" y="2192"/>
                      <a:pt x="1224" y="2152"/>
                    </a:cubicBezTo>
                    <a:cubicBezTo>
                      <a:pt x="1568" y="2112"/>
                      <a:pt x="2136" y="936"/>
                      <a:pt x="2184" y="616"/>
                    </a:cubicBezTo>
                    <a:cubicBezTo>
                      <a:pt x="2232" y="296"/>
                      <a:pt x="1464" y="56"/>
                      <a:pt x="1512" y="232"/>
                    </a:cubicBezTo>
                    <a:cubicBezTo>
                      <a:pt x="1560" y="408"/>
                      <a:pt x="2312" y="1432"/>
                      <a:pt x="2472" y="1672"/>
                    </a:cubicBezTo>
                  </a:path>
                </a:pathLst>
              </a:custGeom>
              <a:noFill/>
              <a:ln w="34925">
                <a:solidFill>
                  <a:schemeClr val="tx1"/>
                </a:solidFill>
                <a:round/>
                <a:headEnd/>
                <a:tailEnd/>
              </a:ln>
            </p:spPr>
            <p:txBody>
              <a:bodyPr wrap="none" anchor="ctr"/>
              <a:lstStyle/>
              <a:p>
                <a:endParaRPr lang="en-US">
                  <a:solidFill>
                    <a:srgbClr val="000000"/>
                  </a:solidFill>
                  <a:latin typeface="Cambria" pitchFamily="18" charset="0"/>
                </a:endParaRPr>
              </a:p>
            </p:txBody>
          </p:sp>
        </p:grpSp>
      </p:grpSp>
      <p:sp>
        <p:nvSpPr>
          <p:cNvPr id="32770" name="Rectangle 44"/>
          <p:cNvSpPr>
            <a:spLocks noChangeArrowheads="1"/>
          </p:cNvSpPr>
          <p:nvPr/>
        </p:nvSpPr>
        <p:spPr bwMode="auto">
          <a:xfrm>
            <a:off x="152400" y="1447800"/>
            <a:ext cx="1066800" cy="4572000"/>
          </a:xfrm>
          <a:prstGeom prst="rect">
            <a:avLst/>
          </a:prstGeom>
          <a:noFill/>
          <a:ln w="9525">
            <a:noFill/>
            <a:miter lim="800000"/>
            <a:headEnd/>
            <a:tailEnd/>
          </a:ln>
        </p:spPr>
        <p:txBody>
          <a:bodyPr wrap="none" anchor="ctr"/>
          <a:lstStyle/>
          <a:p>
            <a:endParaRPr lang="en-US" sz="2400">
              <a:solidFill>
                <a:srgbClr val="000000"/>
              </a:solidFill>
              <a:latin typeface="Cambria" pitchFamily="18" charset="0"/>
            </a:endParaRPr>
          </a:p>
        </p:txBody>
      </p:sp>
      <p:sp>
        <p:nvSpPr>
          <p:cNvPr id="32771" name="Rectangle 45"/>
          <p:cNvSpPr>
            <a:spLocks noChangeArrowheads="1"/>
          </p:cNvSpPr>
          <p:nvPr/>
        </p:nvSpPr>
        <p:spPr bwMode="auto">
          <a:xfrm>
            <a:off x="152400" y="228600"/>
            <a:ext cx="8739188" cy="1066800"/>
          </a:xfrm>
          <a:prstGeom prst="rect">
            <a:avLst/>
          </a:prstGeom>
          <a:solidFill>
            <a:schemeClr val="accent1"/>
          </a:solidFill>
          <a:ln w="9525">
            <a:noFill/>
            <a:miter lim="800000"/>
            <a:headEnd/>
            <a:tailEnd/>
          </a:ln>
        </p:spPr>
        <p:txBody>
          <a:bodyPr anchor="ctr"/>
          <a:lstStyle/>
          <a:p>
            <a:r>
              <a:rPr lang="fr-CH" sz="3600">
                <a:solidFill>
                  <a:schemeClr val="bg1"/>
                </a:solidFill>
                <a:latin typeface="Calibri" pitchFamily="34" charset="0"/>
              </a:rPr>
              <a:t>Helps us move from the complexity of reality</a:t>
            </a:r>
            <a:endParaRPr lang="en-US" sz="3600">
              <a:solidFill>
                <a:schemeClr val="bg1"/>
              </a:solidFill>
              <a:latin typeface="Calibri" pitchFamily="34"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AutoShape 3"/>
          <p:cNvSpPr>
            <a:spLocks noChangeArrowheads="1"/>
          </p:cNvSpPr>
          <p:nvPr/>
        </p:nvSpPr>
        <p:spPr bwMode="auto">
          <a:xfrm>
            <a:off x="1295400" y="1447800"/>
            <a:ext cx="1600200" cy="685800"/>
          </a:xfrm>
          <a:prstGeom prst="flowChartAlternateProcess">
            <a:avLst/>
          </a:prstGeom>
          <a:solidFill>
            <a:srgbClr val="CCECFF"/>
          </a:solidFill>
          <a:ln w="9525">
            <a:solidFill>
              <a:schemeClr val="tx1"/>
            </a:solidFill>
            <a:miter lim="800000"/>
            <a:headEnd/>
            <a:tailEnd/>
          </a:ln>
        </p:spPr>
        <p:txBody>
          <a:bodyPr anchor="ctr"/>
          <a:lstStyle/>
          <a:p>
            <a:r>
              <a:rPr lang="en-US" sz="2800">
                <a:solidFill>
                  <a:srgbClr val="0D0D0D"/>
                </a:solidFill>
                <a:latin typeface="Calibri" pitchFamily="34" charset="0"/>
              </a:rPr>
              <a:t>Impact</a:t>
            </a:r>
          </a:p>
          <a:p>
            <a:endParaRPr lang="en-US" sz="900">
              <a:solidFill>
                <a:srgbClr val="0D0D0D"/>
              </a:solidFill>
              <a:latin typeface="Calibri" pitchFamily="34" charset="0"/>
            </a:endParaRPr>
          </a:p>
        </p:txBody>
      </p:sp>
      <p:sp>
        <p:nvSpPr>
          <p:cNvPr id="34818" name="AutoShape 4"/>
          <p:cNvSpPr>
            <a:spLocks noChangeArrowheads="1"/>
          </p:cNvSpPr>
          <p:nvPr/>
        </p:nvSpPr>
        <p:spPr bwMode="auto">
          <a:xfrm>
            <a:off x="1219200" y="2438400"/>
            <a:ext cx="1752600" cy="831850"/>
          </a:xfrm>
          <a:prstGeom prst="flowChartAlternateProcess">
            <a:avLst/>
          </a:prstGeom>
          <a:solidFill>
            <a:srgbClr val="CCECFF"/>
          </a:solidFill>
          <a:ln w="9525">
            <a:solidFill>
              <a:schemeClr val="tx1"/>
            </a:solidFill>
            <a:miter lim="800000"/>
            <a:headEnd/>
            <a:tailEnd/>
          </a:ln>
        </p:spPr>
        <p:txBody>
          <a:bodyPr anchor="ctr"/>
          <a:lstStyle/>
          <a:p>
            <a:r>
              <a:rPr lang="en-US" sz="2800">
                <a:solidFill>
                  <a:srgbClr val="0D0D0D"/>
                </a:solidFill>
                <a:latin typeface="Calibri" pitchFamily="34" charset="0"/>
              </a:rPr>
              <a:t>Outcome</a:t>
            </a:r>
          </a:p>
          <a:p>
            <a:endParaRPr lang="en-US" sz="900">
              <a:solidFill>
                <a:srgbClr val="0D0D0D"/>
              </a:solidFill>
              <a:latin typeface="Calibri" pitchFamily="34" charset="0"/>
            </a:endParaRPr>
          </a:p>
        </p:txBody>
      </p:sp>
      <p:sp>
        <p:nvSpPr>
          <p:cNvPr id="34822" name="AutoShape 5"/>
          <p:cNvSpPr>
            <a:spLocks noChangeArrowheads="1"/>
          </p:cNvSpPr>
          <p:nvPr/>
        </p:nvSpPr>
        <p:spPr bwMode="auto">
          <a:xfrm>
            <a:off x="1219200" y="3581400"/>
            <a:ext cx="1752600" cy="790575"/>
          </a:xfrm>
          <a:prstGeom prst="flowChartAlternateProcess">
            <a:avLst/>
          </a:prstGeom>
          <a:solidFill>
            <a:srgbClr val="CCECFF"/>
          </a:solidFill>
          <a:ln w="9525">
            <a:solidFill>
              <a:schemeClr val="tx1"/>
            </a:solidFill>
            <a:miter lim="800000"/>
            <a:headEnd/>
            <a:tailEnd/>
          </a:ln>
        </p:spPr>
        <p:txBody>
          <a:bodyPr anchor="ctr"/>
          <a:lstStyle/>
          <a:p>
            <a:pPr fontAlgn="auto">
              <a:spcBef>
                <a:spcPts val="0"/>
              </a:spcBef>
              <a:spcAft>
                <a:spcPts val="0"/>
              </a:spcAft>
              <a:defRPr/>
            </a:pPr>
            <a:r>
              <a:rPr lang="en-US" sz="2800" dirty="0">
                <a:solidFill>
                  <a:schemeClr val="tx1">
                    <a:lumMod val="95000"/>
                    <a:lumOff val="5000"/>
                  </a:schemeClr>
                </a:solidFill>
                <a:latin typeface="+mn-lt"/>
                <a:cs typeface="+mn-cs"/>
              </a:rPr>
              <a:t>Outputs</a:t>
            </a:r>
          </a:p>
          <a:p>
            <a:pPr fontAlgn="auto">
              <a:spcBef>
                <a:spcPts val="0"/>
              </a:spcBef>
              <a:spcAft>
                <a:spcPts val="0"/>
              </a:spcAft>
              <a:defRPr/>
            </a:pPr>
            <a:endParaRPr lang="en-US" sz="1200" dirty="0">
              <a:solidFill>
                <a:schemeClr val="tx1">
                  <a:lumMod val="95000"/>
                  <a:lumOff val="5000"/>
                </a:schemeClr>
              </a:solidFill>
              <a:latin typeface="+mn-lt"/>
              <a:cs typeface="+mn-cs"/>
            </a:endParaRPr>
          </a:p>
        </p:txBody>
      </p:sp>
      <p:sp>
        <p:nvSpPr>
          <p:cNvPr id="34823" name="AutoShape 6"/>
          <p:cNvSpPr>
            <a:spLocks noChangeArrowheads="1"/>
          </p:cNvSpPr>
          <p:nvPr/>
        </p:nvSpPr>
        <p:spPr bwMode="auto">
          <a:xfrm>
            <a:off x="1295400" y="4648200"/>
            <a:ext cx="1676400" cy="762000"/>
          </a:xfrm>
          <a:prstGeom prst="flowChartAlternateProcess">
            <a:avLst/>
          </a:prstGeom>
          <a:solidFill>
            <a:srgbClr val="CCECFF"/>
          </a:solidFill>
          <a:ln w="9525">
            <a:solidFill>
              <a:schemeClr val="tx1"/>
            </a:solidFill>
            <a:miter lim="800000"/>
            <a:headEnd/>
            <a:tailEnd/>
          </a:ln>
        </p:spPr>
        <p:txBody>
          <a:bodyPr anchor="ctr"/>
          <a:lstStyle/>
          <a:p>
            <a:pPr fontAlgn="auto">
              <a:spcBef>
                <a:spcPts val="0"/>
              </a:spcBef>
              <a:spcAft>
                <a:spcPts val="0"/>
              </a:spcAft>
              <a:defRPr/>
            </a:pPr>
            <a:r>
              <a:rPr lang="en-US" sz="2800" dirty="0">
                <a:solidFill>
                  <a:schemeClr val="tx1">
                    <a:lumMod val="95000"/>
                    <a:lumOff val="5000"/>
                  </a:schemeClr>
                </a:solidFill>
                <a:latin typeface="+mn-lt"/>
                <a:cs typeface="+mn-cs"/>
              </a:rPr>
              <a:t>Activities</a:t>
            </a:r>
          </a:p>
          <a:p>
            <a:pPr fontAlgn="auto">
              <a:spcBef>
                <a:spcPts val="0"/>
              </a:spcBef>
              <a:spcAft>
                <a:spcPts val="0"/>
              </a:spcAft>
              <a:defRPr/>
            </a:pPr>
            <a:endParaRPr lang="en-US" sz="1200" dirty="0">
              <a:solidFill>
                <a:schemeClr val="tx1">
                  <a:lumMod val="95000"/>
                  <a:lumOff val="5000"/>
                </a:schemeClr>
              </a:solidFill>
              <a:latin typeface="+mn-lt"/>
              <a:cs typeface="+mn-cs"/>
            </a:endParaRPr>
          </a:p>
        </p:txBody>
      </p:sp>
      <p:sp>
        <p:nvSpPr>
          <p:cNvPr id="34824" name="AutoShape 7"/>
          <p:cNvSpPr>
            <a:spLocks noChangeArrowheads="1"/>
          </p:cNvSpPr>
          <p:nvPr/>
        </p:nvSpPr>
        <p:spPr bwMode="auto">
          <a:xfrm>
            <a:off x="1295400" y="5692775"/>
            <a:ext cx="1676400" cy="708025"/>
          </a:xfrm>
          <a:prstGeom prst="flowChartAlternateProcess">
            <a:avLst/>
          </a:prstGeom>
          <a:solidFill>
            <a:srgbClr val="CCECFF"/>
          </a:solidFill>
          <a:ln w="9525">
            <a:solidFill>
              <a:schemeClr val="tx1"/>
            </a:solidFill>
            <a:miter lim="800000"/>
            <a:headEnd/>
            <a:tailEnd/>
          </a:ln>
        </p:spPr>
        <p:txBody>
          <a:bodyPr anchor="ctr"/>
          <a:lstStyle/>
          <a:p>
            <a:pPr fontAlgn="auto">
              <a:spcBef>
                <a:spcPts val="0"/>
              </a:spcBef>
              <a:spcAft>
                <a:spcPts val="0"/>
              </a:spcAft>
              <a:defRPr/>
            </a:pPr>
            <a:r>
              <a:rPr lang="en-US" sz="2800" dirty="0">
                <a:solidFill>
                  <a:schemeClr val="tx1">
                    <a:lumMod val="95000"/>
                    <a:lumOff val="5000"/>
                  </a:schemeClr>
                </a:solidFill>
                <a:latin typeface="+mn-lt"/>
                <a:cs typeface="+mn-cs"/>
              </a:rPr>
              <a:t>Inputs</a:t>
            </a:r>
          </a:p>
        </p:txBody>
      </p:sp>
      <p:sp>
        <p:nvSpPr>
          <p:cNvPr id="2" name="Text Box 4"/>
          <p:cNvSpPr txBox="1">
            <a:spLocks noChangeArrowheads="1"/>
          </p:cNvSpPr>
          <p:nvPr/>
        </p:nvSpPr>
        <p:spPr bwMode="auto">
          <a:xfrm>
            <a:off x="228600" y="228600"/>
            <a:ext cx="8763000" cy="646331"/>
          </a:xfrm>
          <a:prstGeom prst="rect">
            <a:avLst/>
          </a:prstGeom>
          <a:solidFill>
            <a:schemeClr val="accent1"/>
          </a:solidFill>
          <a:ln w="9525">
            <a:noFill/>
            <a:miter lim="800000"/>
            <a:headEnd/>
            <a:tailEnd/>
          </a:ln>
        </p:spPr>
        <p:txBody>
          <a:bodyPr wrap="square">
            <a:spAutoFit/>
          </a:bodyPr>
          <a:lstStyle/>
          <a:p>
            <a:pPr>
              <a:spcBef>
                <a:spcPct val="50000"/>
              </a:spcBef>
            </a:pPr>
            <a:r>
              <a:rPr lang="en-US" sz="3600" dirty="0" smtClean="0">
                <a:solidFill>
                  <a:schemeClr val="bg1"/>
                </a:solidFill>
              </a:rPr>
              <a:t>..to </a:t>
            </a:r>
            <a:r>
              <a:rPr lang="en-US" sz="3600" dirty="0">
                <a:solidFill>
                  <a:schemeClr val="bg1"/>
                </a:solidFill>
              </a:rPr>
              <a:t>a clear Results </a:t>
            </a:r>
            <a:r>
              <a:rPr lang="en-US" sz="3600" dirty="0" smtClean="0">
                <a:solidFill>
                  <a:schemeClr val="bg1"/>
                </a:solidFill>
              </a:rPr>
              <a:t>Framework/</a:t>
            </a:r>
            <a:r>
              <a:rPr lang="en-US" sz="3600" dirty="0" err="1" smtClean="0">
                <a:solidFill>
                  <a:schemeClr val="bg1"/>
                </a:solidFill>
              </a:rPr>
              <a:t>LogFrame</a:t>
            </a:r>
            <a:endParaRPr lang="en-US" sz="3600" dirty="0">
              <a:solidFill>
                <a:schemeClr val="bg1"/>
              </a:solidFill>
            </a:endParaRPr>
          </a:p>
        </p:txBody>
      </p:sp>
      <p:grpSp>
        <p:nvGrpSpPr>
          <p:cNvPr id="3" name="Group 30"/>
          <p:cNvGrpSpPr>
            <a:grpSpLocks/>
          </p:cNvGrpSpPr>
          <p:nvPr/>
        </p:nvGrpSpPr>
        <p:grpSpPr bwMode="auto">
          <a:xfrm>
            <a:off x="4114800" y="1295400"/>
            <a:ext cx="5029200" cy="3886200"/>
            <a:chOff x="624" y="1152"/>
            <a:chExt cx="4882" cy="1158"/>
          </a:xfrm>
        </p:grpSpPr>
        <p:sp>
          <p:nvSpPr>
            <p:cNvPr id="34837" name="Rectangle 9"/>
            <p:cNvSpPr>
              <a:spLocks noChangeArrowheads="1"/>
            </p:cNvSpPr>
            <p:nvPr/>
          </p:nvSpPr>
          <p:spPr bwMode="auto">
            <a:xfrm>
              <a:off x="920" y="1540"/>
              <a:ext cx="2219" cy="160"/>
            </a:xfrm>
            <a:prstGeom prst="rect">
              <a:avLst/>
            </a:prstGeom>
            <a:solidFill>
              <a:srgbClr val="DEC786"/>
            </a:solidFill>
            <a:ln w="28575">
              <a:solidFill>
                <a:srgbClr val="000066"/>
              </a:solidFill>
              <a:miter lim="800000"/>
              <a:headEnd/>
              <a:tailEnd/>
            </a:ln>
          </p:spPr>
          <p:txBody>
            <a:bodyPr anchorCtr="1"/>
            <a:lstStyle/>
            <a:p>
              <a:pPr algn="ctr"/>
              <a:r>
                <a:rPr lang="en-US" sz="1400">
                  <a:solidFill>
                    <a:srgbClr val="0D0D0D"/>
                  </a:solidFill>
                  <a:latin typeface="Calibri" pitchFamily="34" charset="0"/>
                </a:rPr>
                <a:t>Improved water quality in lower river basin </a:t>
              </a:r>
            </a:p>
            <a:p>
              <a:pPr algn="ctr"/>
              <a:endParaRPr lang="en-US" sz="1200">
                <a:solidFill>
                  <a:srgbClr val="0D0D0D"/>
                </a:solidFill>
                <a:latin typeface="Impress BT"/>
              </a:endParaRPr>
            </a:p>
          </p:txBody>
        </p:sp>
        <p:sp>
          <p:nvSpPr>
            <p:cNvPr id="26" name="Rectangle 11"/>
            <p:cNvSpPr>
              <a:spLocks noChangeArrowheads="1"/>
            </p:cNvSpPr>
            <p:nvPr/>
          </p:nvSpPr>
          <p:spPr bwMode="auto">
            <a:xfrm>
              <a:off x="4039" y="1540"/>
              <a:ext cx="1361" cy="137"/>
            </a:xfrm>
            <a:prstGeom prst="rect">
              <a:avLst/>
            </a:prstGeom>
            <a:solidFill>
              <a:srgbClr val="DEC786"/>
            </a:solidFill>
            <a:ln w="28575">
              <a:solidFill>
                <a:srgbClr val="000066"/>
              </a:solidFill>
              <a:miter lim="800000"/>
              <a:headEnd/>
              <a:tailEnd/>
            </a:ln>
          </p:spPr>
          <p:txBody>
            <a:bodyPr anchorCtr="1"/>
            <a:lstStyle/>
            <a:p>
              <a:pPr algn="ctr" fontAlgn="auto">
                <a:spcBef>
                  <a:spcPts val="0"/>
                </a:spcBef>
                <a:spcAft>
                  <a:spcPts val="0"/>
                </a:spcAft>
                <a:defRPr/>
              </a:pPr>
              <a:endParaRPr lang="en-US" sz="1200" dirty="0">
                <a:solidFill>
                  <a:schemeClr val="tx1">
                    <a:lumMod val="95000"/>
                    <a:lumOff val="5000"/>
                  </a:schemeClr>
                </a:solidFill>
                <a:latin typeface="Impress BT" pitchFamily="66" charset="0"/>
                <a:cs typeface="+mn-cs"/>
              </a:endParaRPr>
            </a:p>
          </p:txBody>
        </p:sp>
        <p:sp>
          <p:nvSpPr>
            <p:cNvPr id="34839" name="Text Box 12"/>
            <p:cNvSpPr txBox="1">
              <a:spLocks noChangeArrowheads="1"/>
            </p:cNvSpPr>
            <p:nvPr/>
          </p:nvSpPr>
          <p:spPr bwMode="auto">
            <a:xfrm>
              <a:off x="624" y="1872"/>
              <a:ext cx="1344" cy="199"/>
            </a:xfrm>
            <a:prstGeom prst="rect">
              <a:avLst/>
            </a:prstGeom>
            <a:solidFill>
              <a:srgbClr val="DEC786"/>
            </a:solidFill>
            <a:ln w="28575">
              <a:solidFill>
                <a:srgbClr val="000066"/>
              </a:solidFill>
              <a:miter lim="800000"/>
              <a:headEnd/>
              <a:tailEnd/>
            </a:ln>
          </p:spPr>
          <p:txBody>
            <a:bodyPr anchorCtr="1">
              <a:spAutoFit/>
            </a:bodyPr>
            <a:lstStyle/>
            <a:p>
              <a:pPr algn="ctr"/>
              <a:r>
                <a:rPr lang="en-US" sz="1200">
                  <a:solidFill>
                    <a:srgbClr val="0D0D0D"/>
                  </a:solidFill>
                  <a:latin typeface="Calibri" pitchFamily="34" charset="0"/>
                </a:rPr>
                <a:t>Increased ability to control water contaminants</a:t>
              </a:r>
              <a:endParaRPr lang="en-US" sz="1200">
                <a:solidFill>
                  <a:srgbClr val="0D0D0D"/>
                </a:solidFill>
                <a:latin typeface="Impress BT"/>
              </a:endParaRPr>
            </a:p>
          </p:txBody>
        </p:sp>
        <p:sp>
          <p:nvSpPr>
            <p:cNvPr id="28" name="Text Box 13"/>
            <p:cNvSpPr txBox="1">
              <a:spLocks noChangeArrowheads="1"/>
            </p:cNvSpPr>
            <p:nvPr/>
          </p:nvSpPr>
          <p:spPr bwMode="auto">
            <a:xfrm>
              <a:off x="2251" y="1883"/>
              <a:ext cx="767" cy="90"/>
            </a:xfrm>
            <a:prstGeom prst="rect">
              <a:avLst/>
            </a:prstGeom>
            <a:solidFill>
              <a:srgbClr val="DEC786"/>
            </a:solidFill>
            <a:ln w="28575">
              <a:solidFill>
                <a:srgbClr val="000066"/>
              </a:solidFill>
              <a:miter lim="800000"/>
              <a:headEnd/>
              <a:tailEnd/>
            </a:ln>
          </p:spPr>
          <p:txBody>
            <a:bodyPr anchorCtr="1">
              <a:spAutoFit/>
            </a:bodyPr>
            <a:lstStyle/>
            <a:p>
              <a:pPr algn="ctr" fontAlgn="auto">
                <a:spcBef>
                  <a:spcPts val="0"/>
                </a:spcBef>
                <a:spcAft>
                  <a:spcPts val="0"/>
                </a:spcAft>
                <a:defRPr/>
              </a:pPr>
              <a:endParaRPr lang="en-US" sz="1200" dirty="0">
                <a:solidFill>
                  <a:schemeClr val="tx1">
                    <a:lumMod val="95000"/>
                    <a:lumOff val="5000"/>
                  </a:schemeClr>
                </a:solidFill>
                <a:latin typeface="Impress BT" pitchFamily="66" charset="0"/>
                <a:cs typeface="+mn-cs"/>
              </a:endParaRPr>
            </a:p>
          </p:txBody>
        </p:sp>
        <p:sp>
          <p:nvSpPr>
            <p:cNvPr id="29" name="Text Box 16"/>
            <p:cNvSpPr txBox="1">
              <a:spLocks noChangeArrowheads="1"/>
            </p:cNvSpPr>
            <p:nvPr/>
          </p:nvSpPr>
          <p:spPr bwMode="auto">
            <a:xfrm>
              <a:off x="3829" y="2219"/>
              <a:ext cx="811" cy="75"/>
            </a:xfrm>
            <a:prstGeom prst="rect">
              <a:avLst/>
            </a:prstGeom>
            <a:solidFill>
              <a:srgbClr val="DEC786"/>
            </a:solidFill>
            <a:ln w="28575" cmpd="sng">
              <a:solidFill>
                <a:srgbClr val="000066"/>
              </a:solidFill>
              <a:prstDash val="solid"/>
              <a:miter lim="800000"/>
              <a:headEnd/>
              <a:tailEnd/>
            </a:ln>
          </p:spPr>
          <p:txBody>
            <a:bodyPr anchorCtr="1"/>
            <a:lstStyle/>
            <a:p>
              <a:pPr algn="ctr" fontAlgn="auto">
                <a:spcBef>
                  <a:spcPts val="0"/>
                </a:spcBef>
                <a:spcAft>
                  <a:spcPts val="0"/>
                </a:spcAft>
                <a:defRPr/>
              </a:pPr>
              <a:endParaRPr lang="en-US" sz="1200" dirty="0">
                <a:solidFill>
                  <a:schemeClr val="tx1">
                    <a:lumMod val="95000"/>
                    <a:lumOff val="5000"/>
                  </a:schemeClr>
                </a:solidFill>
                <a:latin typeface="Impress BT" pitchFamily="66" charset="0"/>
                <a:cs typeface="+mn-cs"/>
              </a:endParaRPr>
            </a:p>
          </p:txBody>
        </p:sp>
        <p:sp>
          <p:nvSpPr>
            <p:cNvPr id="30" name="Text Box 17"/>
            <p:cNvSpPr txBox="1">
              <a:spLocks noChangeArrowheads="1"/>
            </p:cNvSpPr>
            <p:nvPr/>
          </p:nvSpPr>
          <p:spPr bwMode="auto">
            <a:xfrm>
              <a:off x="4739" y="2219"/>
              <a:ext cx="767" cy="91"/>
            </a:xfrm>
            <a:prstGeom prst="rect">
              <a:avLst/>
            </a:prstGeom>
            <a:solidFill>
              <a:srgbClr val="DEC786"/>
            </a:solidFill>
            <a:ln w="28575">
              <a:solidFill>
                <a:srgbClr val="000066"/>
              </a:solidFill>
              <a:miter lim="800000"/>
              <a:headEnd/>
              <a:tailEnd/>
            </a:ln>
          </p:spPr>
          <p:txBody>
            <a:bodyPr anchorCtr="1">
              <a:spAutoFit/>
            </a:bodyPr>
            <a:lstStyle/>
            <a:p>
              <a:pPr algn="ctr" fontAlgn="auto">
                <a:spcBef>
                  <a:spcPts val="0"/>
                </a:spcBef>
                <a:spcAft>
                  <a:spcPts val="0"/>
                </a:spcAft>
                <a:defRPr/>
              </a:pPr>
              <a:endParaRPr lang="en-US" sz="1200" dirty="0">
                <a:solidFill>
                  <a:schemeClr val="tx1">
                    <a:lumMod val="95000"/>
                    <a:lumOff val="5000"/>
                  </a:schemeClr>
                </a:solidFill>
                <a:latin typeface="Impress BT" pitchFamily="66" charset="0"/>
                <a:cs typeface="+mn-cs"/>
              </a:endParaRPr>
            </a:p>
          </p:txBody>
        </p:sp>
        <p:sp>
          <p:nvSpPr>
            <p:cNvPr id="34843" name="Rectangle 19"/>
            <p:cNvSpPr>
              <a:spLocks noChangeArrowheads="1"/>
            </p:cNvSpPr>
            <p:nvPr/>
          </p:nvSpPr>
          <p:spPr bwMode="auto">
            <a:xfrm>
              <a:off x="2103" y="1152"/>
              <a:ext cx="2236" cy="228"/>
            </a:xfrm>
            <a:prstGeom prst="rect">
              <a:avLst/>
            </a:prstGeom>
            <a:solidFill>
              <a:srgbClr val="DEC786"/>
            </a:solidFill>
            <a:ln w="28575">
              <a:solidFill>
                <a:srgbClr val="000066"/>
              </a:solidFill>
              <a:miter lim="800000"/>
              <a:headEnd/>
              <a:tailEnd/>
            </a:ln>
          </p:spPr>
          <p:txBody>
            <a:bodyPr anchor="ctr"/>
            <a:lstStyle/>
            <a:p>
              <a:pPr algn="ctr"/>
              <a:r>
                <a:rPr lang="en-US" sz="1200">
                  <a:solidFill>
                    <a:srgbClr val="0D0D0D"/>
                  </a:solidFill>
                  <a:latin typeface="Impress BT"/>
                </a:rPr>
                <a:t>Improved health conditions of lower basin communities</a:t>
              </a:r>
            </a:p>
          </p:txBody>
        </p:sp>
        <p:cxnSp>
          <p:nvCxnSpPr>
            <p:cNvPr id="34844" name="AutoShape 21"/>
            <p:cNvCxnSpPr>
              <a:cxnSpLocks noChangeShapeType="1"/>
              <a:stCxn id="34837" idx="0"/>
            </p:cNvCxnSpPr>
            <p:nvPr/>
          </p:nvCxnSpPr>
          <p:spPr bwMode="auto">
            <a:xfrm rot="5400000" flipH="1" flipV="1">
              <a:off x="2613" y="866"/>
              <a:ext cx="91" cy="1257"/>
            </a:xfrm>
            <a:prstGeom prst="bentConnector2">
              <a:avLst/>
            </a:prstGeom>
            <a:noFill/>
            <a:ln w="38100">
              <a:solidFill>
                <a:srgbClr val="000066"/>
              </a:solidFill>
              <a:miter lim="800000"/>
              <a:headEnd/>
              <a:tailEnd type="triangle" w="med" len="med"/>
            </a:ln>
          </p:spPr>
        </p:cxnSp>
        <p:cxnSp>
          <p:nvCxnSpPr>
            <p:cNvPr id="34845" name="AutoShape 23"/>
            <p:cNvCxnSpPr>
              <a:cxnSpLocks noChangeShapeType="1"/>
            </p:cNvCxnSpPr>
            <p:nvPr/>
          </p:nvCxnSpPr>
          <p:spPr bwMode="auto">
            <a:xfrm rot="10800000">
              <a:off x="3139" y="1449"/>
              <a:ext cx="1581" cy="91"/>
            </a:xfrm>
            <a:prstGeom prst="bentConnector3">
              <a:avLst>
                <a:gd name="adj1" fmla="val -264"/>
              </a:avLst>
            </a:prstGeom>
            <a:noFill/>
            <a:ln w="38100">
              <a:solidFill>
                <a:srgbClr val="000066"/>
              </a:solidFill>
              <a:miter lim="800000"/>
              <a:headEnd/>
              <a:tailEnd type="triangle" w="med" len="med"/>
            </a:ln>
          </p:spPr>
        </p:cxnSp>
        <p:cxnSp>
          <p:nvCxnSpPr>
            <p:cNvPr id="34846" name="AutoShape 24"/>
            <p:cNvCxnSpPr>
              <a:cxnSpLocks noChangeShapeType="1"/>
            </p:cNvCxnSpPr>
            <p:nvPr/>
          </p:nvCxnSpPr>
          <p:spPr bwMode="auto">
            <a:xfrm rot="5400000" flipH="1" flipV="1">
              <a:off x="1629" y="1447"/>
              <a:ext cx="80" cy="746"/>
            </a:xfrm>
            <a:prstGeom prst="bentConnector2">
              <a:avLst/>
            </a:prstGeom>
            <a:noFill/>
            <a:ln w="38100">
              <a:solidFill>
                <a:srgbClr val="000066"/>
              </a:solidFill>
              <a:miter lim="800000"/>
              <a:headEnd/>
              <a:tailEnd type="triangle" w="med" len="med"/>
            </a:ln>
          </p:spPr>
        </p:cxnSp>
        <p:cxnSp>
          <p:nvCxnSpPr>
            <p:cNvPr id="34847" name="AutoShape 25"/>
            <p:cNvCxnSpPr>
              <a:cxnSpLocks noChangeShapeType="1"/>
              <a:stCxn id="28" idx="0"/>
              <a:endCxn id="34837" idx="2"/>
            </p:cNvCxnSpPr>
            <p:nvPr/>
          </p:nvCxnSpPr>
          <p:spPr bwMode="auto">
            <a:xfrm rot="16200000" flipV="1">
              <a:off x="2241" y="1489"/>
              <a:ext cx="183" cy="606"/>
            </a:xfrm>
            <a:prstGeom prst="bentConnector3">
              <a:avLst>
                <a:gd name="adj1" fmla="val 50000"/>
              </a:avLst>
            </a:prstGeom>
            <a:noFill/>
            <a:ln w="38100">
              <a:solidFill>
                <a:srgbClr val="000066"/>
              </a:solidFill>
              <a:miter lim="800000"/>
              <a:headEnd/>
              <a:tailEnd type="triangle" w="med" len="med"/>
            </a:ln>
          </p:spPr>
        </p:cxnSp>
        <p:cxnSp>
          <p:nvCxnSpPr>
            <p:cNvPr id="34848" name="AutoShape 28"/>
            <p:cNvCxnSpPr>
              <a:cxnSpLocks noChangeShapeType="1"/>
              <a:stCxn id="29" idx="0"/>
              <a:endCxn id="26" idx="2"/>
            </p:cNvCxnSpPr>
            <p:nvPr/>
          </p:nvCxnSpPr>
          <p:spPr bwMode="auto">
            <a:xfrm rot="5400000" flipH="1" flipV="1">
              <a:off x="4207" y="1706"/>
              <a:ext cx="542" cy="485"/>
            </a:xfrm>
            <a:prstGeom prst="bentConnector3">
              <a:avLst>
                <a:gd name="adj1" fmla="val 50000"/>
              </a:avLst>
            </a:prstGeom>
            <a:noFill/>
            <a:ln w="38100">
              <a:solidFill>
                <a:srgbClr val="000066"/>
              </a:solidFill>
              <a:miter lim="800000"/>
              <a:headEnd/>
              <a:tailEnd type="triangle" w="med" len="med"/>
            </a:ln>
          </p:spPr>
        </p:cxnSp>
        <p:cxnSp>
          <p:nvCxnSpPr>
            <p:cNvPr id="34849" name="AutoShape 29"/>
            <p:cNvCxnSpPr>
              <a:cxnSpLocks noChangeShapeType="1"/>
              <a:stCxn id="30" idx="0"/>
              <a:endCxn id="26" idx="2"/>
            </p:cNvCxnSpPr>
            <p:nvPr/>
          </p:nvCxnSpPr>
          <p:spPr bwMode="auto">
            <a:xfrm rot="16200000" flipV="1">
              <a:off x="4650" y="1747"/>
              <a:ext cx="542" cy="402"/>
            </a:xfrm>
            <a:prstGeom prst="bentConnector3">
              <a:avLst>
                <a:gd name="adj1" fmla="val 50000"/>
              </a:avLst>
            </a:prstGeom>
            <a:noFill/>
            <a:ln w="38100">
              <a:solidFill>
                <a:srgbClr val="000066"/>
              </a:solidFill>
              <a:miter lim="800000"/>
              <a:headEnd/>
              <a:tailEnd type="triangle" w="med" len="med"/>
            </a:ln>
          </p:spPr>
        </p:cxnSp>
      </p:grpSp>
      <p:sp>
        <p:nvSpPr>
          <p:cNvPr id="4" name="Text Box 17"/>
          <p:cNvSpPr txBox="1">
            <a:spLocks noChangeArrowheads="1"/>
          </p:cNvSpPr>
          <p:nvPr/>
        </p:nvSpPr>
        <p:spPr bwMode="auto">
          <a:xfrm>
            <a:off x="4724400" y="4953000"/>
            <a:ext cx="990600" cy="333375"/>
          </a:xfrm>
          <a:prstGeom prst="rect">
            <a:avLst/>
          </a:prstGeom>
          <a:solidFill>
            <a:srgbClr val="DEC786"/>
          </a:solidFill>
          <a:ln w="28575">
            <a:solidFill>
              <a:srgbClr val="000066"/>
            </a:solidFill>
            <a:miter lim="800000"/>
            <a:headEnd/>
            <a:tailEnd/>
          </a:ln>
        </p:spPr>
        <p:txBody>
          <a:bodyPr anchorCtr="1">
            <a:spAutoFit/>
          </a:bodyPr>
          <a:lstStyle/>
          <a:p>
            <a:pPr algn="ctr"/>
            <a:r>
              <a:rPr lang="en-US" sz="1400">
                <a:solidFill>
                  <a:srgbClr val="0D0D0D"/>
                </a:solidFill>
                <a:latin typeface="Calibri" pitchFamily="34" charset="0"/>
              </a:rPr>
              <a:t>training</a:t>
            </a:r>
          </a:p>
        </p:txBody>
      </p:sp>
      <p:cxnSp>
        <p:nvCxnSpPr>
          <p:cNvPr id="34825" name="AutoShape 25"/>
          <p:cNvCxnSpPr>
            <a:cxnSpLocks noChangeShapeType="1"/>
          </p:cNvCxnSpPr>
          <p:nvPr/>
        </p:nvCxnSpPr>
        <p:spPr bwMode="auto">
          <a:xfrm rot="16200000" flipV="1">
            <a:off x="4706937" y="4437063"/>
            <a:ext cx="530225" cy="495300"/>
          </a:xfrm>
          <a:prstGeom prst="bentConnector3">
            <a:avLst>
              <a:gd name="adj1" fmla="val 50000"/>
            </a:avLst>
          </a:prstGeom>
          <a:noFill/>
          <a:ln w="38100">
            <a:solidFill>
              <a:srgbClr val="000066"/>
            </a:solidFill>
            <a:miter lim="800000"/>
            <a:headEnd/>
            <a:tailEnd type="triangle" w="med" len="med"/>
          </a:ln>
        </p:spPr>
      </p:cxnSp>
      <p:cxnSp>
        <p:nvCxnSpPr>
          <p:cNvPr id="34826" name="AutoShape 28"/>
          <p:cNvCxnSpPr>
            <a:cxnSpLocks noChangeShapeType="1"/>
          </p:cNvCxnSpPr>
          <p:nvPr/>
        </p:nvCxnSpPr>
        <p:spPr bwMode="auto">
          <a:xfrm rot="5400000" flipH="1" flipV="1">
            <a:off x="4241006" y="4445794"/>
            <a:ext cx="509588" cy="457200"/>
          </a:xfrm>
          <a:prstGeom prst="bentConnector3">
            <a:avLst>
              <a:gd name="adj1" fmla="val 50000"/>
            </a:avLst>
          </a:prstGeom>
          <a:noFill/>
          <a:ln w="38100">
            <a:solidFill>
              <a:srgbClr val="000066"/>
            </a:solidFill>
            <a:miter lim="800000"/>
            <a:headEnd/>
            <a:tailEnd type="triangle" w="med" len="med"/>
          </a:ln>
        </p:spPr>
      </p:cxnSp>
      <p:sp>
        <p:nvSpPr>
          <p:cNvPr id="34827" name="Text Box 17"/>
          <p:cNvSpPr txBox="1">
            <a:spLocks noChangeArrowheads="1"/>
          </p:cNvSpPr>
          <p:nvPr/>
        </p:nvSpPr>
        <p:spPr bwMode="auto">
          <a:xfrm>
            <a:off x="3581400" y="4953000"/>
            <a:ext cx="990600" cy="758825"/>
          </a:xfrm>
          <a:prstGeom prst="rect">
            <a:avLst/>
          </a:prstGeom>
          <a:solidFill>
            <a:srgbClr val="DEC786"/>
          </a:solidFill>
          <a:ln w="28575">
            <a:solidFill>
              <a:srgbClr val="000066"/>
            </a:solidFill>
            <a:miter lim="800000"/>
            <a:headEnd/>
            <a:tailEnd/>
          </a:ln>
        </p:spPr>
        <p:txBody>
          <a:bodyPr anchorCtr="1">
            <a:spAutoFit/>
          </a:bodyPr>
          <a:lstStyle/>
          <a:p>
            <a:pPr algn="ctr"/>
            <a:r>
              <a:rPr lang="en-US" sz="1400">
                <a:solidFill>
                  <a:srgbClr val="0D0D0D"/>
                </a:solidFill>
                <a:latin typeface="Calibri" pitchFamily="34" charset="0"/>
              </a:rPr>
              <a:t>Installing control devices</a:t>
            </a:r>
          </a:p>
        </p:txBody>
      </p:sp>
      <p:cxnSp>
        <p:nvCxnSpPr>
          <p:cNvPr id="111" name="Straight Arrow Connector 110"/>
          <p:cNvCxnSpPr/>
          <p:nvPr/>
        </p:nvCxnSpPr>
        <p:spPr>
          <a:xfrm>
            <a:off x="2971800" y="1800225"/>
            <a:ext cx="914400" cy="0"/>
          </a:xfrm>
          <a:prstGeom prst="straightConnector1">
            <a:avLst/>
          </a:prstGeom>
          <a:ln>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15" name="Straight Arrow Connector 114"/>
          <p:cNvCxnSpPr/>
          <p:nvPr/>
        </p:nvCxnSpPr>
        <p:spPr>
          <a:xfrm>
            <a:off x="2971800" y="2867025"/>
            <a:ext cx="914400" cy="0"/>
          </a:xfrm>
          <a:prstGeom prst="straightConnector1">
            <a:avLst/>
          </a:prstGeom>
          <a:ln>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16" name="Straight Arrow Connector 115"/>
          <p:cNvCxnSpPr/>
          <p:nvPr/>
        </p:nvCxnSpPr>
        <p:spPr>
          <a:xfrm>
            <a:off x="2971800" y="4010025"/>
            <a:ext cx="914400" cy="0"/>
          </a:xfrm>
          <a:prstGeom prst="straightConnector1">
            <a:avLst/>
          </a:prstGeom>
          <a:ln>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17" name="Straight Arrow Connector 116"/>
          <p:cNvCxnSpPr/>
          <p:nvPr/>
        </p:nvCxnSpPr>
        <p:spPr>
          <a:xfrm>
            <a:off x="2971800" y="5153025"/>
            <a:ext cx="457200" cy="0"/>
          </a:xfrm>
          <a:prstGeom prst="straightConnector1">
            <a:avLst/>
          </a:prstGeom>
          <a:ln>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19" name="Straight Arrow Connector 118"/>
          <p:cNvCxnSpPr/>
          <p:nvPr/>
        </p:nvCxnSpPr>
        <p:spPr>
          <a:xfrm>
            <a:off x="3048000" y="6143625"/>
            <a:ext cx="457200" cy="0"/>
          </a:xfrm>
          <a:prstGeom prst="straightConnector1">
            <a:avLst/>
          </a:prstGeom>
          <a:ln>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34833" name="Text Box 17"/>
          <p:cNvSpPr txBox="1">
            <a:spLocks noChangeArrowheads="1"/>
          </p:cNvSpPr>
          <p:nvPr/>
        </p:nvSpPr>
        <p:spPr bwMode="auto">
          <a:xfrm>
            <a:off x="3581400" y="6172200"/>
            <a:ext cx="990600" cy="333375"/>
          </a:xfrm>
          <a:prstGeom prst="rect">
            <a:avLst/>
          </a:prstGeom>
          <a:solidFill>
            <a:srgbClr val="DEC786"/>
          </a:solidFill>
          <a:ln w="28575">
            <a:solidFill>
              <a:srgbClr val="000066"/>
            </a:solidFill>
            <a:miter lim="800000"/>
            <a:headEnd/>
            <a:tailEnd/>
          </a:ln>
        </p:spPr>
        <p:txBody>
          <a:bodyPr anchorCtr="1">
            <a:spAutoFit/>
          </a:bodyPr>
          <a:lstStyle/>
          <a:p>
            <a:pPr algn="ctr"/>
            <a:r>
              <a:rPr lang="en-US" sz="1400">
                <a:solidFill>
                  <a:srgbClr val="0D0D0D"/>
                </a:solidFill>
                <a:latin typeface="Calibri" pitchFamily="34" charset="0"/>
              </a:rPr>
              <a:t>Money</a:t>
            </a:r>
          </a:p>
        </p:txBody>
      </p:sp>
      <p:sp>
        <p:nvSpPr>
          <p:cNvPr id="121" name="Text Box 17"/>
          <p:cNvSpPr txBox="1">
            <a:spLocks noChangeArrowheads="1"/>
          </p:cNvSpPr>
          <p:nvPr/>
        </p:nvSpPr>
        <p:spPr bwMode="auto">
          <a:xfrm>
            <a:off x="4800600" y="6019800"/>
            <a:ext cx="990600" cy="306388"/>
          </a:xfrm>
          <a:prstGeom prst="rect">
            <a:avLst/>
          </a:prstGeom>
          <a:solidFill>
            <a:srgbClr val="DEC786"/>
          </a:solidFill>
          <a:ln w="28575">
            <a:solidFill>
              <a:srgbClr val="000066"/>
            </a:solidFill>
            <a:miter lim="800000"/>
            <a:headEnd/>
            <a:tailEnd/>
          </a:ln>
        </p:spPr>
        <p:txBody>
          <a:bodyPr anchorCtr="1">
            <a:spAutoFit/>
          </a:bodyPr>
          <a:lstStyle/>
          <a:p>
            <a:pPr algn="ctr" fontAlgn="auto">
              <a:spcBef>
                <a:spcPts val="0"/>
              </a:spcBef>
              <a:spcAft>
                <a:spcPts val="0"/>
              </a:spcAft>
              <a:defRPr/>
            </a:pPr>
            <a:r>
              <a:rPr lang="en-US" sz="1400" dirty="0">
                <a:solidFill>
                  <a:schemeClr val="tx1">
                    <a:lumMod val="95000"/>
                    <a:lumOff val="5000"/>
                  </a:schemeClr>
                </a:solidFill>
                <a:latin typeface="Calibri" pitchFamily="34" charset="0"/>
                <a:cs typeface="+mn-cs"/>
              </a:rPr>
              <a:t>TA</a:t>
            </a:r>
          </a:p>
        </p:txBody>
      </p:sp>
      <p:cxnSp>
        <p:nvCxnSpPr>
          <p:cNvPr id="34835" name="AutoShape 25"/>
          <p:cNvCxnSpPr>
            <a:cxnSpLocks noChangeShapeType="1"/>
          </p:cNvCxnSpPr>
          <p:nvPr/>
        </p:nvCxnSpPr>
        <p:spPr bwMode="auto">
          <a:xfrm rot="16200000" flipV="1">
            <a:off x="5011737" y="5627688"/>
            <a:ext cx="682625" cy="38100"/>
          </a:xfrm>
          <a:prstGeom prst="bentConnector3">
            <a:avLst>
              <a:gd name="adj1" fmla="val 50000"/>
            </a:avLst>
          </a:prstGeom>
          <a:noFill/>
          <a:ln w="38100">
            <a:solidFill>
              <a:srgbClr val="000066"/>
            </a:solidFill>
            <a:miter lim="800000"/>
            <a:headEnd/>
            <a:tailEnd type="triangle" w="med" len="med"/>
          </a:ln>
        </p:spPr>
      </p:cxnSp>
      <p:cxnSp>
        <p:nvCxnSpPr>
          <p:cNvPr id="34836" name="AutoShape 25"/>
          <p:cNvCxnSpPr>
            <a:cxnSpLocks noChangeShapeType="1"/>
          </p:cNvCxnSpPr>
          <p:nvPr/>
        </p:nvCxnSpPr>
        <p:spPr bwMode="auto">
          <a:xfrm rot="5400000" flipH="1">
            <a:off x="3924300" y="5905500"/>
            <a:ext cx="457200" cy="76200"/>
          </a:xfrm>
          <a:prstGeom prst="bentConnector3">
            <a:avLst>
              <a:gd name="adj1" fmla="val 50000"/>
            </a:avLst>
          </a:prstGeom>
          <a:noFill/>
          <a:ln w="38100">
            <a:solidFill>
              <a:srgbClr val="000066"/>
            </a:solidFill>
            <a:miter lim="800000"/>
            <a:headEnd/>
            <a:tailEnd type="triangle" w="med" len="med"/>
          </a:ln>
        </p:spPr>
      </p:cxnSp>
    </p:spTree>
    <p:extLst>
      <p:ext uri="{BB962C8B-B14F-4D97-AF65-F5344CB8AC3E}">
        <p14:creationId xmlns:p14="http://schemas.microsoft.com/office/powerpoint/2010/main" val="41212089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extBox 4"/>
          <p:cNvSpPr txBox="1">
            <a:spLocks noChangeArrowheads="1"/>
          </p:cNvSpPr>
          <p:nvPr/>
        </p:nvSpPr>
        <p:spPr bwMode="auto">
          <a:xfrm>
            <a:off x="1143000" y="1295400"/>
            <a:ext cx="1524000" cy="4648200"/>
          </a:xfrm>
          <a:prstGeom prst="rect">
            <a:avLst/>
          </a:prstGeom>
          <a:noFill/>
          <a:ln w="19050">
            <a:solidFill>
              <a:schemeClr val="tx1"/>
            </a:solidFill>
            <a:miter lim="800000"/>
            <a:headEnd/>
            <a:tailEnd/>
          </a:ln>
        </p:spPr>
        <p:txBody>
          <a:bodyPr/>
          <a:lstStyle/>
          <a:p>
            <a:pPr>
              <a:lnSpc>
                <a:spcPct val="90000"/>
              </a:lnSpc>
            </a:pPr>
            <a:r>
              <a:rPr lang="en-US" b="1">
                <a:latin typeface="Calibri" pitchFamily="34" charset="0"/>
              </a:rPr>
              <a:t>Planning</a:t>
            </a:r>
            <a:r>
              <a:rPr lang="en-GB" b="1">
                <a:latin typeface="Calibri" pitchFamily="34" charset="0"/>
              </a:rPr>
              <a:t>:</a:t>
            </a:r>
            <a:r>
              <a:rPr lang="en-GB">
                <a:latin typeface="Calibri" pitchFamily="34" charset="0"/>
              </a:rPr>
              <a:t> </a:t>
            </a:r>
          </a:p>
          <a:p>
            <a:pPr>
              <a:lnSpc>
                <a:spcPct val="90000"/>
              </a:lnSpc>
            </a:pPr>
            <a:r>
              <a:rPr lang="en-GB">
                <a:latin typeface="Calibri" pitchFamily="34" charset="0"/>
              </a:rPr>
              <a:t>The process of establishing </a:t>
            </a:r>
            <a:r>
              <a:rPr lang="en-GB" b="1">
                <a:solidFill>
                  <a:schemeClr val="accent1"/>
                </a:solidFill>
                <a:latin typeface="Calibri" pitchFamily="34" charset="0"/>
              </a:rPr>
              <a:t>results frameworks</a:t>
            </a:r>
            <a:r>
              <a:rPr lang="en-GB">
                <a:latin typeface="Calibri" pitchFamily="34" charset="0"/>
              </a:rPr>
              <a:t>, proposing strategies, outlining the implementation arrangements, identifying partners and allocating resources to achieve those goals</a:t>
            </a:r>
            <a:endParaRPr lang="en-US">
              <a:latin typeface="Calibri" pitchFamily="34" charset="0"/>
            </a:endParaRPr>
          </a:p>
        </p:txBody>
      </p:sp>
      <p:sp>
        <p:nvSpPr>
          <p:cNvPr id="36866" name="TextBox 5"/>
          <p:cNvSpPr txBox="1">
            <a:spLocks noChangeArrowheads="1"/>
          </p:cNvSpPr>
          <p:nvPr/>
        </p:nvSpPr>
        <p:spPr bwMode="auto">
          <a:xfrm>
            <a:off x="2743200" y="1295400"/>
            <a:ext cx="1600200" cy="4648200"/>
          </a:xfrm>
          <a:prstGeom prst="rect">
            <a:avLst/>
          </a:prstGeom>
          <a:noFill/>
          <a:ln w="19050">
            <a:solidFill>
              <a:schemeClr val="tx1"/>
            </a:solidFill>
            <a:miter lim="800000"/>
            <a:headEnd/>
            <a:tailEnd/>
          </a:ln>
        </p:spPr>
        <p:txBody>
          <a:bodyPr/>
          <a:lstStyle/>
          <a:p>
            <a:r>
              <a:rPr lang="en-US" sz="1700" b="1">
                <a:latin typeface="Calibri" pitchFamily="34" charset="0"/>
              </a:rPr>
              <a:t>Reporting</a:t>
            </a:r>
            <a:r>
              <a:rPr lang="en-US" sz="1700">
                <a:latin typeface="Calibri" pitchFamily="34" charset="0"/>
              </a:rPr>
              <a:t>:</a:t>
            </a:r>
          </a:p>
          <a:p>
            <a:r>
              <a:rPr lang="en-US" sz="1700">
                <a:latin typeface="Calibri" pitchFamily="34" charset="0"/>
              </a:rPr>
              <a:t>An essential element of an accountability process, where people accountable for performance report on </a:t>
            </a:r>
            <a:r>
              <a:rPr lang="en-US" sz="1700" b="1">
                <a:solidFill>
                  <a:schemeClr val="accent1"/>
                </a:solidFill>
                <a:latin typeface="Calibri" pitchFamily="34" charset="0"/>
              </a:rPr>
              <a:t>what has been achieved</a:t>
            </a:r>
            <a:r>
              <a:rPr lang="en-US" sz="1700">
                <a:latin typeface="Calibri" pitchFamily="34" charset="0"/>
              </a:rPr>
              <a:t> compared to expectations.</a:t>
            </a:r>
            <a:endParaRPr lang="en-GB" sz="1700">
              <a:latin typeface="Calibri" pitchFamily="34" charset="0"/>
            </a:endParaRPr>
          </a:p>
          <a:p>
            <a:r>
              <a:rPr lang="en-US" sz="1700">
                <a:latin typeface="Calibri" pitchFamily="34" charset="0"/>
              </a:rPr>
              <a:t> </a:t>
            </a:r>
          </a:p>
          <a:p>
            <a:endParaRPr lang="en-GB" sz="1700">
              <a:latin typeface="Calibri" pitchFamily="34" charset="0"/>
            </a:endParaRPr>
          </a:p>
        </p:txBody>
      </p:sp>
      <p:sp>
        <p:nvSpPr>
          <p:cNvPr id="36867" name="TextBox 6"/>
          <p:cNvSpPr txBox="1">
            <a:spLocks noChangeArrowheads="1"/>
          </p:cNvSpPr>
          <p:nvPr/>
        </p:nvSpPr>
        <p:spPr bwMode="auto">
          <a:xfrm>
            <a:off x="4419600" y="1295400"/>
            <a:ext cx="1524000" cy="4648200"/>
          </a:xfrm>
          <a:prstGeom prst="rect">
            <a:avLst/>
          </a:prstGeom>
          <a:noFill/>
          <a:ln w="19050">
            <a:solidFill>
              <a:schemeClr val="tx1"/>
            </a:solidFill>
            <a:miter lim="800000"/>
            <a:headEnd/>
            <a:tailEnd/>
          </a:ln>
        </p:spPr>
        <p:txBody>
          <a:bodyPr/>
          <a:lstStyle/>
          <a:p>
            <a:r>
              <a:rPr lang="en-US" b="1">
                <a:latin typeface="Calibri" pitchFamily="34" charset="0"/>
              </a:rPr>
              <a:t>Monitoring</a:t>
            </a:r>
            <a:r>
              <a:rPr lang="en-US">
                <a:latin typeface="Calibri" pitchFamily="34" charset="0"/>
              </a:rPr>
              <a:t>:</a:t>
            </a:r>
          </a:p>
          <a:p>
            <a:r>
              <a:rPr lang="en-GB">
                <a:latin typeface="Calibri" pitchFamily="34" charset="0"/>
              </a:rPr>
              <a:t>The </a:t>
            </a:r>
            <a:r>
              <a:rPr lang="en-GB" b="1">
                <a:solidFill>
                  <a:schemeClr val="accent1"/>
                </a:solidFill>
                <a:latin typeface="Calibri" pitchFamily="34" charset="0"/>
              </a:rPr>
              <a:t>ongoing </a:t>
            </a:r>
            <a:r>
              <a:rPr lang="en-GB">
                <a:latin typeface="Calibri" pitchFamily="34" charset="0"/>
              </a:rPr>
              <a:t>process by which stakeholders obtain </a:t>
            </a:r>
            <a:r>
              <a:rPr lang="en-GB" b="1">
                <a:solidFill>
                  <a:schemeClr val="accent1"/>
                </a:solidFill>
                <a:latin typeface="Calibri" pitchFamily="34" charset="0"/>
              </a:rPr>
              <a:t>regular feedback on the progress being made</a:t>
            </a:r>
            <a:r>
              <a:rPr lang="en-GB">
                <a:latin typeface="Calibri" pitchFamily="34" charset="0"/>
              </a:rPr>
              <a:t> towards achieving their results.</a:t>
            </a:r>
          </a:p>
        </p:txBody>
      </p:sp>
      <p:sp>
        <p:nvSpPr>
          <p:cNvPr id="36868" name="TextBox 7"/>
          <p:cNvSpPr txBox="1">
            <a:spLocks noChangeArrowheads="1"/>
          </p:cNvSpPr>
          <p:nvPr/>
        </p:nvSpPr>
        <p:spPr bwMode="auto">
          <a:xfrm>
            <a:off x="6019800" y="1295400"/>
            <a:ext cx="1524000" cy="4648200"/>
          </a:xfrm>
          <a:prstGeom prst="rect">
            <a:avLst/>
          </a:prstGeom>
          <a:noFill/>
          <a:ln w="19050">
            <a:solidFill>
              <a:schemeClr val="tx1"/>
            </a:solidFill>
            <a:miter lim="800000"/>
            <a:headEnd/>
            <a:tailEnd/>
          </a:ln>
        </p:spPr>
        <p:txBody>
          <a:bodyPr/>
          <a:lstStyle/>
          <a:p>
            <a:pPr>
              <a:lnSpc>
                <a:spcPct val="90000"/>
              </a:lnSpc>
            </a:pPr>
            <a:r>
              <a:rPr lang="en-US" b="1">
                <a:latin typeface="Calibri" pitchFamily="34" charset="0"/>
              </a:rPr>
              <a:t>Evaluation</a:t>
            </a:r>
            <a:r>
              <a:rPr lang="en-US">
                <a:latin typeface="Calibri" pitchFamily="34" charset="0"/>
              </a:rPr>
              <a:t>:</a:t>
            </a:r>
          </a:p>
          <a:p>
            <a:pPr>
              <a:lnSpc>
                <a:spcPct val="90000"/>
              </a:lnSpc>
            </a:pPr>
            <a:r>
              <a:rPr lang="en-GB">
                <a:latin typeface="Calibri" pitchFamily="34" charset="0"/>
              </a:rPr>
              <a:t>A rigorous </a:t>
            </a:r>
            <a:r>
              <a:rPr lang="en-GB" b="1">
                <a:solidFill>
                  <a:schemeClr val="accent1"/>
                </a:solidFill>
                <a:latin typeface="Calibri" pitchFamily="34" charset="0"/>
              </a:rPr>
              <a:t>assessment</a:t>
            </a:r>
            <a:r>
              <a:rPr lang="en-GB">
                <a:latin typeface="Calibri" pitchFamily="34" charset="0"/>
              </a:rPr>
              <a:t> of completed or ongoing programme to </a:t>
            </a:r>
            <a:r>
              <a:rPr lang="en-GB" b="1">
                <a:solidFill>
                  <a:schemeClr val="accent1"/>
                </a:solidFill>
                <a:latin typeface="Calibri" pitchFamily="34" charset="0"/>
              </a:rPr>
              <a:t>determine the extent</a:t>
            </a:r>
            <a:r>
              <a:rPr lang="en-GB">
                <a:latin typeface="Calibri" pitchFamily="34" charset="0"/>
              </a:rPr>
              <a:t> to which it is </a:t>
            </a:r>
            <a:r>
              <a:rPr lang="en-GB" b="1">
                <a:solidFill>
                  <a:schemeClr val="accent1"/>
                </a:solidFill>
                <a:latin typeface="Calibri" pitchFamily="34" charset="0"/>
              </a:rPr>
              <a:t>achieving </a:t>
            </a:r>
            <a:r>
              <a:rPr lang="en-GB">
                <a:latin typeface="Calibri" pitchFamily="34" charset="0"/>
              </a:rPr>
              <a:t>stated objectives and contributing to decision-making.</a:t>
            </a:r>
          </a:p>
          <a:p>
            <a:pPr>
              <a:lnSpc>
                <a:spcPct val="90000"/>
              </a:lnSpc>
            </a:pPr>
            <a:endParaRPr lang="en-US">
              <a:latin typeface="Calibri" pitchFamily="34" charset="0"/>
            </a:endParaRPr>
          </a:p>
          <a:p>
            <a:pPr>
              <a:lnSpc>
                <a:spcPct val="90000"/>
              </a:lnSpc>
            </a:pPr>
            <a:endParaRPr lang="en-US">
              <a:latin typeface="Calibri" pitchFamily="34" charset="0"/>
            </a:endParaRPr>
          </a:p>
        </p:txBody>
      </p:sp>
      <p:sp>
        <p:nvSpPr>
          <p:cNvPr id="36869" name="Title 1"/>
          <p:cNvSpPr>
            <a:spLocks/>
          </p:cNvSpPr>
          <p:nvPr/>
        </p:nvSpPr>
        <p:spPr bwMode="auto">
          <a:xfrm>
            <a:off x="533400" y="228600"/>
            <a:ext cx="8229600" cy="762000"/>
          </a:xfrm>
          <a:prstGeom prst="rect">
            <a:avLst/>
          </a:prstGeom>
          <a:solidFill>
            <a:schemeClr val="accent1"/>
          </a:solidFill>
          <a:ln w="9525">
            <a:solidFill>
              <a:srgbClr val="0000FF"/>
            </a:solidFill>
            <a:miter lim="800000"/>
            <a:headEnd/>
            <a:tailEnd/>
          </a:ln>
        </p:spPr>
        <p:txBody>
          <a:bodyPr anchor="ctr"/>
          <a:lstStyle/>
          <a:p>
            <a:pPr algn="ctr"/>
            <a:r>
              <a:rPr lang="en-US" sz="4000">
                <a:solidFill>
                  <a:schemeClr val="bg1"/>
                </a:solidFill>
                <a:latin typeface="Calibri" pitchFamily="34" charset="0"/>
              </a:rPr>
              <a:t>“Failing to Plan is planning to fail!”</a:t>
            </a:r>
          </a:p>
        </p:txBody>
      </p:sp>
      <p:sp>
        <p:nvSpPr>
          <p:cNvPr id="36870" name="Text Box 7"/>
          <p:cNvSpPr txBox="1">
            <a:spLocks noChangeArrowheads="1"/>
          </p:cNvSpPr>
          <p:nvPr/>
        </p:nvSpPr>
        <p:spPr bwMode="auto">
          <a:xfrm>
            <a:off x="228600" y="6019800"/>
            <a:ext cx="8610600" cy="962025"/>
          </a:xfrm>
          <a:prstGeom prst="rect">
            <a:avLst/>
          </a:prstGeom>
          <a:noFill/>
          <a:ln w="9525">
            <a:noFill/>
            <a:miter lim="800000"/>
            <a:headEnd/>
            <a:tailEnd/>
          </a:ln>
        </p:spPr>
        <p:txBody>
          <a:bodyPr>
            <a:spAutoFit/>
          </a:bodyPr>
          <a:lstStyle/>
          <a:p>
            <a:pPr eaLnBrk="0" hangingPunct="0">
              <a:spcAft>
                <a:spcPts val="1200"/>
              </a:spcAft>
              <a:buFont typeface="Arial" charset="0"/>
              <a:buNone/>
            </a:pPr>
            <a:r>
              <a:rPr kumimoji="1" lang="en-US" sz="2000" b="1"/>
              <a:t>Without a clear plan how do you know what to achieve and monitor??</a:t>
            </a:r>
          </a:p>
          <a:p>
            <a:pPr>
              <a:spcBef>
                <a:spcPct val="50000"/>
              </a:spcBef>
            </a:pP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533400" y="152400"/>
            <a:ext cx="8229600" cy="838200"/>
          </a:xfrm>
          <a:solidFill>
            <a:schemeClr val="accent1"/>
          </a:solidFill>
        </p:spPr>
        <p:txBody>
          <a:bodyPr/>
          <a:lstStyle/>
          <a:p>
            <a:pPr eaLnBrk="1" hangingPunct="1"/>
            <a:r>
              <a:rPr lang="en-US" smtClean="0">
                <a:solidFill>
                  <a:schemeClr val="bg1"/>
                </a:solidFill>
              </a:rPr>
              <a:t>Exercise 2</a:t>
            </a:r>
          </a:p>
        </p:txBody>
      </p:sp>
      <p:sp>
        <p:nvSpPr>
          <p:cNvPr id="37890" name="Content Placeholder 2"/>
          <p:cNvSpPr>
            <a:spLocks noGrp="1"/>
          </p:cNvSpPr>
          <p:nvPr>
            <p:ph idx="1"/>
          </p:nvPr>
        </p:nvSpPr>
        <p:spPr>
          <a:xfrm>
            <a:off x="457200" y="1219200"/>
            <a:ext cx="8229600" cy="5257800"/>
          </a:xfrm>
        </p:spPr>
        <p:txBody>
          <a:bodyPr/>
          <a:lstStyle/>
          <a:p>
            <a:pPr eaLnBrk="1" hangingPunct="1">
              <a:buFont typeface="Arial" charset="0"/>
              <a:buNone/>
            </a:pPr>
            <a:r>
              <a:rPr lang="en-GB" smtClean="0"/>
              <a:t>For an efficient and effective planning process you shouldn’t involve many different stakeholders True </a:t>
            </a:r>
            <a:r>
              <a:rPr lang="en-GB" smtClean="0">
                <a:sym typeface="Wingdings" pitchFamily="2" charset="2"/>
              </a:rPr>
              <a:t> </a:t>
            </a:r>
            <a:r>
              <a:rPr lang="en-GB" smtClean="0"/>
              <a:t>False</a:t>
            </a:r>
            <a:r>
              <a:rPr lang="en-GB" smtClean="0">
                <a:sym typeface="Wingdings" pitchFamily="2" charset="2"/>
              </a:rPr>
              <a:t></a:t>
            </a:r>
            <a:endParaRPr lang="en-GB" smtClean="0"/>
          </a:p>
          <a:p>
            <a:pPr eaLnBrk="1" hangingPunct="1">
              <a:buFont typeface="Arial" charset="0"/>
              <a:buNone/>
            </a:pPr>
            <a:r>
              <a:rPr lang="en-GB" smtClean="0"/>
              <a:t>Planning is a pre-requisite for implementation, monitoring, evaluation and reporting True </a:t>
            </a:r>
            <a:r>
              <a:rPr lang="en-GB" smtClean="0">
                <a:sym typeface="Wingdings" pitchFamily="2" charset="2"/>
              </a:rPr>
              <a:t> </a:t>
            </a:r>
            <a:r>
              <a:rPr lang="en-GB" smtClean="0"/>
              <a:t>False</a:t>
            </a:r>
            <a:r>
              <a:rPr lang="en-GB" smtClean="0">
                <a:sym typeface="Wingdings" pitchFamily="2" charset="2"/>
              </a:rPr>
              <a:t></a:t>
            </a:r>
            <a:endParaRPr lang="en-GB" smtClean="0"/>
          </a:p>
          <a:p>
            <a:pPr eaLnBrk="1" hangingPunct="1">
              <a:buFont typeface="Arial" charset="0"/>
              <a:buNone/>
            </a:pPr>
            <a:r>
              <a:rPr lang="en-GB" smtClean="0"/>
              <a:t>To guarantee useful monitoring and evaluation results you carry out the same activities in both processes True </a:t>
            </a:r>
            <a:r>
              <a:rPr lang="en-GB" smtClean="0">
                <a:sym typeface="Wingdings" pitchFamily="2" charset="2"/>
              </a:rPr>
              <a:t> </a:t>
            </a:r>
            <a:r>
              <a:rPr lang="en-GB" smtClean="0"/>
              <a:t>False</a:t>
            </a:r>
            <a:r>
              <a:rPr lang="en-GB" smtClean="0">
                <a:sym typeface="Wingdings" pitchFamily="2" charset="2"/>
              </a:rPr>
              <a:t></a:t>
            </a:r>
            <a:endParaRPr lang="en-GB" smtClean="0"/>
          </a:p>
          <a:p>
            <a:pPr eaLnBrk="1" hangingPunct="1">
              <a:buFont typeface="Arial" charset="0"/>
              <a:buNone/>
            </a:pPr>
            <a:endParaRPr lang="en-US"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a:xfrm>
            <a:off x="533400" y="152400"/>
            <a:ext cx="8229600" cy="838200"/>
          </a:xfrm>
          <a:solidFill>
            <a:schemeClr val="accent1"/>
          </a:solidFill>
        </p:spPr>
        <p:txBody>
          <a:bodyPr/>
          <a:lstStyle/>
          <a:p>
            <a:pPr eaLnBrk="1" hangingPunct="1"/>
            <a:r>
              <a:rPr lang="en-US" smtClean="0">
                <a:solidFill>
                  <a:schemeClr val="bg1"/>
                </a:solidFill>
              </a:rPr>
              <a:t>Exercise ANSWERS</a:t>
            </a:r>
          </a:p>
        </p:txBody>
      </p:sp>
      <p:sp>
        <p:nvSpPr>
          <p:cNvPr id="38914" name="Content Placeholder 2"/>
          <p:cNvSpPr>
            <a:spLocks noGrp="1"/>
          </p:cNvSpPr>
          <p:nvPr>
            <p:ph idx="1"/>
          </p:nvPr>
        </p:nvSpPr>
        <p:spPr>
          <a:xfrm>
            <a:off x="457200" y="1219200"/>
            <a:ext cx="8229600" cy="5257800"/>
          </a:xfrm>
        </p:spPr>
        <p:txBody>
          <a:bodyPr/>
          <a:lstStyle/>
          <a:p>
            <a:pPr eaLnBrk="1" hangingPunct="1">
              <a:buFont typeface="Arial" charset="0"/>
              <a:buNone/>
            </a:pPr>
            <a:r>
              <a:rPr lang="en-GB" smtClean="0"/>
              <a:t>For an efficient and effective planning process you shouldn’t involve many different stakeholders True </a:t>
            </a:r>
            <a:r>
              <a:rPr lang="en-GB" smtClean="0">
                <a:sym typeface="Wingdings" pitchFamily="2" charset="2"/>
              </a:rPr>
              <a:t> </a:t>
            </a:r>
            <a:r>
              <a:rPr lang="en-GB" smtClean="0"/>
              <a:t>False</a:t>
            </a:r>
            <a:r>
              <a:rPr lang="en-GB" smtClean="0">
                <a:sym typeface="Wingdings" pitchFamily="2" charset="2"/>
              </a:rPr>
              <a:t> </a:t>
            </a:r>
            <a:r>
              <a:rPr lang="en-GB" sz="3600" smtClean="0"/>
              <a:t> </a:t>
            </a:r>
            <a:endParaRPr lang="en-GB" smtClean="0"/>
          </a:p>
          <a:p>
            <a:pPr eaLnBrk="1" hangingPunct="1">
              <a:buFont typeface="Arial" charset="0"/>
              <a:buNone/>
            </a:pPr>
            <a:r>
              <a:rPr lang="en-GB" smtClean="0"/>
              <a:t>Planning is a pre-requisite for implementation, monitoring, evaluation and reporting True </a:t>
            </a:r>
            <a:r>
              <a:rPr lang="en-GB" smtClean="0">
                <a:sym typeface="Wingdings" pitchFamily="2" charset="2"/>
              </a:rPr>
              <a:t> </a:t>
            </a:r>
            <a:r>
              <a:rPr lang="en-GB" smtClean="0"/>
              <a:t>False</a:t>
            </a:r>
            <a:r>
              <a:rPr lang="en-GB" smtClean="0">
                <a:sym typeface="Wingdings" pitchFamily="2" charset="2"/>
              </a:rPr>
              <a:t></a:t>
            </a:r>
            <a:endParaRPr lang="en-GB" smtClean="0"/>
          </a:p>
          <a:p>
            <a:pPr eaLnBrk="1" hangingPunct="1">
              <a:buFont typeface="Arial" charset="0"/>
              <a:buNone/>
            </a:pPr>
            <a:r>
              <a:rPr lang="en-GB" smtClean="0"/>
              <a:t>To guarantee useful monitoring and evaluation of results you carry out the same activities in both processes True </a:t>
            </a:r>
            <a:r>
              <a:rPr lang="en-GB" smtClean="0">
                <a:sym typeface="Wingdings" pitchFamily="2" charset="2"/>
              </a:rPr>
              <a:t> </a:t>
            </a:r>
            <a:r>
              <a:rPr lang="en-GB" smtClean="0"/>
              <a:t>False</a:t>
            </a:r>
            <a:r>
              <a:rPr lang="en-GB" smtClean="0">
                <a:sym typeface="Wingdings" pitchFamily="2" charset="2"/>
              </a:rPr>
              <a:t> </a:t>
            </a:r>
            <a:r>
              <a:rPr lang="en-GB" sz="3600" smtClean="0"/>
              <a:t> </a:t>
            </a:r>
            <a:endParaRPr lang="en-GB" smtClean="0"/>
          </a:p>
          <a:p>
            <a:pPr eaLnBrk="1" hangingPunct="1">
              <a:buFont typeface="Arial" charset="0"/>
              <a:buNone/>
            </a:pPr>
            <a:endParaRPr lang="en-US"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p:cNvSpPr>
          <p:nvPr/>
        </p:nvSpPr>
        <p:spPr bwMode="auto">
          <a:xfrm>
            <a:off x="533400" y="228600"/>
            <a:ext cx="8229600" cy="762000"/>
          </a:xfrm>
          <a:prstGeom prst="rect">
            <a:avLst/>
          </a:prstGeom>
          <a:solidFill>
            <a:schemeClr val="accent1"/>
          </a:solidFill>
          <a:ln w="9525">
            <a:solidFill>
              <a:srgbClr val="0000FF"/>
            </a:solidFill>
            <a:miter lim="800000"/>
            <a:headEnd/>
            <a:tailEnd/>
          </a:ln>
        </p:spPr>
        <p:txBody>
          <a:bodyPr anchor="ctr"/>
          <a:lstStyle/>
          <a:p>
            <a:pPr algn="ctr"/>
            <a:r>
              <a:rPr lang="en-US" sz="4000">
                <a:solidFill>
                  <a:schemeClr val="bg1"/>
                </a:solidFill>
                <a:latin typeface="Calibri" pitchFamily="34" charset="0"/>
              </a:rPr>
              <a:t>Theory of change</a:t>
            </a:r>
          </a:p>
        </p:txBody>
      </p:sp>
      <p:sp>
        <p:nvSpPr>
          <p:cNvPr id="39938" name="Text Box 5"/>
          <p:cNvSpPr txBox="1">
            <a:spLocks noChangeArrowheads="1"/>
          </p:cNvSpPr>
          <p:nvPr/>
        </p:nvSpPr>
        <p:spPr bwMode="auto">
          <a:xfrm>
            <a:off x="304800" y="4267200"/>
            <a:ext cx="8839200" cy="2378075"/>
          </a:xfrm>
          <a:prstGeom prst="rect">
            <a:avLst/>
          </a:prstGeom>
          <a:noFill/>
          <a:ln w="9525">
            <a:noFill/>
            <a:miter lim="800000"/>
            <a:headEnd/>
            <a:tailEnd/>
          </a:ln>
        </p:spPr>
        <p:txBody>
          <a:bodyPr>
            <a:spAutoFit/>
          </a:bodyPr>
          <a:lstStyle/>
          <a:p>
            <a:r>
              <a:rPr lang="en-GB" sz="2000"/>
              <a:t>What is the </a:t>
            </a:r>
            <a:r>
              <a:rPr lang="en-GB" sz="2000" b="1">
                <a:solidFill>
                  <a:schemeClr val="accent1"/>
                </a:solidFill>
              </a:rPr>
              <a:t>current situation</a:t>
            </a:r>
            <a:r>
              <a:rPr lang="en-GB" sz="2000">
                <a:solidFill>
                  <a:srgbClr val="FF0000"/>
                </a:solidFill>
              </a:rPr>
              <a:t> </a:t>
            </a:r>
            <a:r>
              <a:rPr lang="en-GB" sz="2000"/>
              <a:t>that we intend to affect;</a:t>
            </a:r>
          </a:p>
          <a:p>
            <a:r>
              <a:rPr lang="en-GB" sz="2000"/>
              <a:t>What will it </a:t>
            </a:r>
            <a:r>
              <a:rPr lang="en-GB" sz="2000" b="1">
                <a:solidFill>
                  <a:schemeClr val="accent1"/>
                </a:solidFill>
              </a:rPr>
              <a:t>look like</a:t>
            </a:r>
            <a:r>
              <a:rPr lang="en-GB" sz="2000">
                <a:solidFill>
                  <a:srgbClr val="FF0000"/>
                </a:solidFill>
              </a:rPr>
              <a:t> </a:t>
            </a:r>
            <a:r>
              <a:rPr lang="en-GB" sz="2000"/>
              <a:t>when we achieve the desired situation or outcome;</a:t>
            </a:r>
          </a:p>
          <a:p>
            <a:r>
              <a:rPr lang="en-GB" sz="2000"/>
              <a:t>What </a:t>
            </a:r>
            <a:r>
              <a:rPr lang="en-GB" sz="2000" b="1">
                <a:solidFill>
                  <a:schemeClr val="accent1"/>
                </a:solidFill>
              </a:rPr>
              <a:t>behaviours</a:t>
            </a:r>
            <a:r>
              <a:rPr lang="en-GB" sz="2000"/>
              <a:t> need to change for that outcome to be achieved;</a:t>
            </a:r>
          </a:p>
          <a:p>
            <a:r>
              <a:rPr lang="en-GB" sz="2000"/>
              <a:t>What </a:t>
            </a:r>
            <a:r>
              <a:rPr lang="en-GB" sz="2000" b="1">
                <a:solidFill>
                  <a:schemeClr val="accent1"/>
                </a:solidFill>
              </a:rPr>
              <a:t>knowledge or skills</a:t>
            </a:r>
            <a:r>
              <a:rPr lang="en-GB" sz="2000">
                <a:solidFill>
                  <a:srgbClr val="FF0000"/>
                </a:solidFill>
              </a:rPr>
              <a:t> </a:t>
            </a:r>
            <a:r>
              <a:rPr lang="en-GB" sz="2000"/>
              <a:t>do people need before the behaviour will change; </a:t>
            </a:r>
          </a:p>
          <a:p>
            <a:r>
              <a:rPr lang="en-GB" sz="2000"/>
              <a:t>What </a:t>
            </a:r>
            <a:r>
              <a:rPr lang="en-GB" sz="2000" b="1">
                <a:solidFill>
                  <a:schemeClr val="accent1"/>
                </a:solidFill>
              </a:rPr>
              <a:t>activities</a:t>
            </a:r>
            <a:r>
              <a:rPr lang="en-GB" sz="2000"/>
              <a:t> need to be performed to cause the necessary learning; and</a:t>
            </a:r>
          </a:p>
          <a:p>
            <a:r>
              <a:rPr lang="en-GB" sz="2000"/>
              <a:t>What </a:t>
            </a:r>
            <a:r>
              <a:rPr lang="en-GB" sz="2000" b="1">
                <a:solidFill>
                  <a:schemeClr val="accent1"/>
                </a:solidFill>
              </a:rPr>
              <a:t>resources</a:t>
            </a:r>
            <a:r>
              <a:rPr lang="en-GB" sz="2000"/>
              <a:t> will be required to achieve the desired outcome.</a:t>
            </a:r>
          </a:p>
          <a:p>
            <a:pPr>
              <a:spcBef>
                <a:spcPct val="50000"/>
              </a:spcBef>
            </a:pPr>
            <a:endParaRPr lang="en-US" sz="2000"/>
          </a:p>
        </p:txBody>
      </p:sp>
      <p:sp>
        <p:nvSpPr>
          <p:cNvPr id="4" name="TextBox 3"/>
          <p:cNvSpPr txBox="1"/>
          <p:nvPr/>
        </p:nvSpPr>
        <p:spPr>
          <a:xfrm>
            <a:off x="4343400" y="1295400"/>
            <a:ext cx="1524000" cy="2974975"/>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defRPr/>
            </a:pPr>
            <a:endParaRPr lang="en-GB" sz="1100" b="1" i="1">
              <a:solidFill>
                <a:srgbClr val="000000"/>
              </a:solidFill>
              <a:cs typeface="Arial" charset="0"/>
            </a:endParaRPr>
          </a:p>
          <a:p>
            <a:pPr algn="ctr">
              <a:defRPr/>
            </a:pPr>
            <a:r>
              <a:rPr lang="en-GB" sz="1600" b="1" i="1">
                <a:solidFill>
                  <a:srgbClr val="000000"/>
                </a:solidFill>
                <a:cs typeface="Arial" charset="0"/>
              </a:rPr>
              <a:t>OUTCOMES</a:t>
            </a:r>
            <a:endParaRPr lang="en-GB" sz="1600">
              <a:solidFill>
                <a:srgbClr val="000000"/>
              </a:solidFill>
              <a:cs typeface="Arial" charset="0"/>
            </a:endParaRPr>
          </a:p>
          <a:p>
            <a:pPr>
              <a:defRPr/>
            </a:pPr>
            <a:r>
              <a:rPr lang="en-GB" sz="1600" i="1">
                <a:solidFill>
                  <a:srgbClr val="000000"/>
                </a:solidFill>
                <a:cs typeface="Arial" charset="0"/>
              </a:rPr>
              <a:t> </a:t>
            </a:r>
            <a:endParaRPr lang="en-GB" sz="1600">
              <a:solidFill>
                <a:srgbClr val="000000"/>
              </a:solidFill>
              <a:cs typeface="Arial" charset="0"/>
            </a:endParaRPr>
          </a:p>
          <a:p>
            <a:pPr algn="ctr">
              <a:defRPr/>
            </a:pPr>
            <a:r>
              <a:rPr lang="en-GB" sz="1600" i="1" u="sng">
                <a:solidFill>
                  <a:srgbClr val="000000"/>
                </a:solidFill>
                <a:cs typeface="Arial" charset="0"/>
              </a:rPr>
              <a:t>Short-term </a:t>
            </a:r>
            <a:r>
              <a:rPr lang="en-GB" sz="1600" i="1">
                <a:solidFill>
                  <a:srgbClr val="000000"/>
                </a:solidFill>
                <a:cs typeface="Arial" charset="0"/>
              </a:rPr>
              <a:t>(changes in)</a:t>
            </a:r>
            <a:endParaRPr lang="en-GB" sz="1600">
              <a:solidFill>
                <a:srgbClr val="000000"/>
              </a:solidFill>
              <a:cs typeface="Arial" charset="0"/>
            </a:endParaRPr>
          </a:p>
          <a:p>
            <a:pPr>
              <a:defRPr/>
            </a:pPr>
            <a:r>
              <a:rPr lang="en-GB" sz="1600" i="1">
                <a:solidFill>
                  <a:srgbClr val="000000"/>
                </a:solidFill>
                <a:cs typeface="Arial" charset="0"/>
              </a:rPr>
              <a:t> </a:t>
            </a:r>
            <a:endParaRPr lang="en-GB" sz="1600">
              <a:solidFill>
                <a:srgbClr val="000000"/>
              </a:solidFill>
              <a:cs typeface="Arial" charset="0"/>
            </a:endParaRPr>
          </a:p>
          <a:p>
            <a:pPr>
              <a:buFont typeface="Arial" charset="0"/>
              <a:buChar char="•"/>
              <a:defRPr/>
            </a:pPr>
            <a:r>
              <a:rPr lang="en-GB" sz="1600" i="1">
                <a:solidFill>
                  <a:srgbClr val="000000"/>
                </a:solidFill>
                <a:cs typeface="Arial" charset="0"/>
              </a:rPr>
              <a:t>Attitudes</a:t>
            </a:r>
            <a:endParaRPr lang="en-GB" sz="1600">
              <a:solidFill>
                <a:srgbClr val="000000"/>
              </a:solidFill>
              <a:cs typeface="Arial" charset="0"/>
            </a:endParaRPr>
          </a:p>
          <a:p>
            <a:pPr>
              <a:buFont typeface="Arial" charset="0"/>
              <a:buChar char="•"/>
              <a:defRPr/>
            </a:pPr>
            <a:r>
              <a:rPr lang="en-GB" sz="1600" i="1">
                <a:solidFill>
                  <a:srgbClr val="000000"/>
                </a:solidFill>
                <a:cs typeface="Arial" charset="0"/>
              </a:rPr>
              <a:t>Skills</a:t>
            </a:r>
            <a:endParaRPr lang="en-GB" sz="1600">
              <a:solidFill>
                <a:srgbClr val="000000"/>
              </a:solidFill>
              <a:cs typeface="Arial" charset="0"/>
            </a:endParaRPr>
          </a:p>
          <a:p>
            <a:pPr>
              <a:buFont typeface="Arial" charset="0"/>
              <a:buChar char="•"/>
              <a:defRPr/>
            </a:pPr>
            <a:r>
              <a:rPr lang="en-GB" sz="1600" i="1">
                <a:solidFill>
                  <a:srgbClr val="000000"/>
                </a:solidFill>
                <a:cs typeface="Arial" charset="0"/>
              </a:rPr>
              <a:t>Knowledge</a:t>
            </a:r>
            <a:endParaRPr lang="en-GB" sz="1600">
              <a:solidFill>
                <a:srgbClr val="000000"/>
              </a:solidFill>
              <a:cs typeface="Arial" charset="0"/>
            </a:endParaRPr>
          </a:p>
          <a:p>
            <a:pPr>
              <a:buFont typeface="Arial" charset="0"/>
              <a:buChar char="•"/>
              <a:defRPr/>
            </a:pPr>
            <a:r>
              <a:rPr lang="en-GB" sz="1600" i="1">
                <a:solidFill>
                  <a:srgbClr val="000000"/>
                </a:solidFill>
                <a:cs typeface="Arial" charset="0"/>
              </a:rPr>
              <a:t>Motivation</a:t>
            </a:r>
          </a:p>
          <a:p>
            <a:pPr>
              <a:buFont typeface="Arial" charset="0"/>
              <a:buChar char="•"/>
              <a:defRPr/>
            </a:pPr>
            <a:r>
              <a:rPr lang="en-GB" sz="1600" i="1">
                <a:solidFill>
                  <a:srgbClr val="000000"/>
                </a:solidFill>
                <a:cs typeface="Arial" charset="0"/>
              </a:rPr>
              <a:t>Awareness</a:t>
            </a:r>
          </a:p>
          <a:p>
            <a:pPr>
              <a:buFont typeface="Arial" charset="0"/>
              <a:buNone/>
              <a:defRPr/>
            </a:pPr>
            <a:endParaRPr lang="en-GB" sz="1600">
              <a:solidFill>
                <a:srgbClr val="000000"/>
              </a:solidFill>
              <a:cs typeface="Arial" charset="0"/>
            </a:endParaRPr>
          </a:p>
        </p:txBody>
      </p:sp>
      <p:sp>
        <p:nvSpPr>
          <p:cNvPr id="6" name="TextBox 5"/>
          <p:cNvSpPr txBox="1"/>
          <p:nvPr/>
        </p:nvSpPr>
        <p:spPr>
          <a:xfrm>
            <a:off x="228600" y="1295400"/>
            <a:ext cx="1323975" cy="2974975"/>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defRPr/>
            </a:pPr>
            <a:endParaRPr lang="en-GB" sz="1100" b="1" i="1">
              <a:solidFill>
                <a:srgbClr val="000000"/>
              </a:solidFill>
              <a:cs typeface="Arial" charset="0"/>
            </a:endParaRPr>
          </a:p>
          <a:p>
            <a:pPr algn="ctr">
              <a:defRPr/>
            </a:pPr>
            <a:r>
              <a:rPr lang="en-GB" sz="1600" b="1" i="1">
                <a:solidFill>
                  <a:srgbClr val="000000"/>
                </a:solidFill>
                <a:cs typeface="Arial" charset="0"/>
              </a:rPr>
              <a:t>INPUTS</a:t>
            </a:r>
            <a:endParaRPr lang="en-GB" sz="1600">
              <a:solidFill>
                <a:srgbClr val="000000"/>
              </a:solidFill>
              <a:cs typeface="Arial" charset="0"/>
            </a:endParaRPr>
          </a:p>
          <a:p>
            <a:pPr>
              <a:defRPr/>
            </a:pPr>
            <a:r>
              <a:rPr lang="en-GB" sz="1600" i="1">
                <a:solidFill>
                  <a:srgbClr val="000000"/>
                </a:solidFill>
                <a:cs typeface="Arial" charset="0"/>
              </a:rPr>
              <a:t> </a:t>
            </a:r>
            <a:endParaRPr lang="en-GB" sz="1600">
              <a:solidFill>
                <a:srgbClr val="000000"/>
              </a:solidFill>
              <a:cs typeface="Arial" charset="0"/>
            </a:endParaRPr>
          </a:p>
          <a:p>
            <a:pPr algn="ctr">
              <a:defRPr/>
            </a:pPr>
            <a:r>
              <a:rPr lang="en-GB" sz="1600" i="1" u="sng">
                <a:solidFill>
                  <a:srgbClr val="000000"/>
                </a:solidFill>
                <a:cs typeface="Arial" charset="0"/>
              </a:rPr>
              <a:t>Investment</a:t>
            </a:r>
            <a:endParaRPr lang="en-GB" sz="1600">
              <a:solidFill>
                <a:srgbClr val="000000"/>
              </a:solidFill>
              <a:cs typeface="Arial" charset="0"/>
            </a:endParaRPr>
          </a:p>
          <a:p>
            <a:pPr>
              <a:defRPr/>
            </a:pPr>
            <a:r>
              <a:rPr lang="en-GB" sz="1600" i="1">
                <a:solidFill>
                  <a:srgbClr val="000000"/>
                </a:solidFill>
                <a:cs typeface="Arial" charset="0"/>
              </a:rPr>
              <a:t> </a:t>
            </a:r>
          </a:p>
          <a:p>
            <a:pPr>
              <a:defRPr/>
            </a:pPr>
            <a:endParaRPr lang="en-GB" sz="1600" i="1">
              <a:solidFill>
                <a:srgbClr val="000000"/>
              </a:solidFill>
              <a:cs typeface="Arial" charset="0"/>
            </a:endParaRPr>
          </a:p>
          <a:p>
            <a:pPr>
              <a:buFontTx/>
              <a:buChar char="•"/>
              <a:defRPr/>
            </a:pPr>
            <a:r>
              <a:rPr lang="en-GB" sz="1600" i="1">
                <a:solidFill>
                  <a:srgbClr val="000000"/>
                </a:solidFill>
                <a:cs typeface="Arial" charset="0"/>
              </a:rPr>
              <a:t>Time</a:t>
            </a:r>
            <a:endParaRPr lang="en-GB" sz="1600">
              <a:solidFill>
                <a:srgbClr val="000000"/>
              </a:solidFill>
              <a:cs typeface="Arial" charset="0"/>
            </a:endParaRPr>
          </a:p>
          <a:p>
            <a:pPr>
              <a:buFont typeface="Arial" charset="0"/>
              <a:buChar char="•"/>
              <a:defRPr/>
            </a:pPr>
            <a:r>
              <a:rPr lang="en-GB" sz="1600" i="1">
                <a:solidFill>
                  <a:srgbClr val="000000"/>
                </a:solidFill>
                <a:cs typeface="Arial" charset="0"/>
              </a:rPr>
              <a:t>Money</a:t>
            </a:r>
            <a:endParaRPr lang="en-GB" sz="1600">
              <a:solidFill>
                <a:srgbClr val="000000"/>
              </a:solidFill>
              <a:cs typeface="Arial" charset="0"/>
            </a:endParaRPr>
          </a:p>
          <a:p>
            <a:pPr>
              <a:buFont typeface="Arial" charset="0"/>
              <a:buChar char="•"/>
              <a:defRPr/>
            </a:pPr>
            <a:r>
              <a:rPr lang="en-GB" sz="1600" i="1">
                <a:solidFill>
                  <a:srgbClr val="000000"/>
                </a:solidFill>
                <a:cs typeface="Arial" charset="0"/>
              </a:rPr>
              <a:t>Partners</a:t>
            </a:r>
            <a:endParaRPr lang="en-GB" sz="1600">
              <a:solidFill>
                <a:srgbClr val="000000"/>
              </a:solidFill>
              <a:cs typeface="Arial" charset="0"/>
            </a:endParaRPr>
          </a:p>
          <a:p>
            <a:pPr>
              <a:buFont typeface="Arial" charset="0"/>
              <a:buChar char="•"/>
              <a:defRPr/>
            </a:pPr>
            <a:r>
              <a:rPr lang="en-GB" sz="1600" i="1">
                <a:solidFill>
                  <a:srgbClr val="000000"/>
                </a:solidFill>
                <a:cs typeface="Arial" charset="0"/>
              </a:rPr>
              <a:t>Equipment</a:t>
            </a:r>
          </a:p>
          <a:p>
            <a:pPr>
              <a:buFont typeface="Arial" charset="0"/>
              <a:buChar char="•"/>
              <a:defRPr/>
            </a:pPr>
            <a:r>
              <a:rPr lang="en-GB" sz="1600" i="1">
                <a:solidFill>
                  <a:srgbClr val="000000"/>
                </a:solidFill>
                <a:cs typeface="Arial" charset="0"/>
              </a:rPr>
              <a:t>Know-how </a:t>
            </a:r>
          </a:p>
          <a:p>
            <a:pPr>
              <a:buFont typeface="Arial" charset="0"/>
              <a:buNone/>
              <a:defRPr/>
            </a:pPr>
            <a:endParaRPr lang="en-GB" sz="1600">
              <a:solidFill>
                <a:srgbClr val="000000"/>
              </a:solidFill>
              <a:cs typeface="Arial" charset="0"/>
            </a:endParaRPr>
          </a:p>
        </p:txBody>
      </p:sp>
      <p:sp>
        <p:nvSpPr>
          <p:cNvPr id="7" name="TextBox 6"/>
          <p:cNvSpPr txBox="1"/>
          <p:nvPr/>
        </p:nvSpPr>
        <p:spPr>
          <a:xfrm>
            <a:off x="2819400" y="1295400"/>
            <a:ext cx="1524000" cy="2974975"/>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defRPr/>
            </a:pPr>
            <a:endParaRPr lang="en-GB" sz="1100" b="1" i="1">
              <a:solidFill>
                <a:srgbClr val="000000"/>
              </a:solidFill>
              <a:cs typeface="Arial" charset="0"/>
            </a:endParaRPr>
          </a:p>
          <a:p>
            <a:pPr algn="ctr">
              <a:defRPr/>
            </a:pPr>
            <a:r>
              <a:rPr lang="en-GB" sz="1600" b="1" i="1">
                <a:solidFill>
                  <a:srgbClr val="000000"/>
                </a:solidFill>
                <a:cs typeface="Arial" charset="0"/>
              </a:rPr>
              <a:t>OUTPUTS</a:t>
            </a:r>
            <a:endParaRPr lang="en-GB" sz="1600">
              <a:solidFill>
                <a:srgbClr val="000000"/>
              </a:solidFill>
              <a:cs typeface="Arial" charset="0"/>
            </a:endParaRPr>
          </a:p>
          <a:p>
            <a:pPr>
              <a:defRPr/>
            </a:pPr>
            <a:r>
              <a:rPr lang="en-GB" sz="1600" i="1">
                <a:solidFill>
                  <a:srgbClr val="000000"/>
                </a:solidFill>
                <a:cs typeface="Arial" charset="0"/>
              </a:rPr>
              <a:t> </a:t>
            </a:r>
            <a:endParaRPr lang="en-GB" sz="1600">
              <a:solidFill>
                <a:srgbClr val="000000"/>
              </a:solidFill>
              <a:cs typeface="Arial" charset="0"/>
            </a:endParaRPr>
          </a:p>
          <a:p>
            <a:pPr algn="ctr">
              <a:defRPr/>
            </a:pPr>
            <a:r>
              <a:rPr lang="en-GB" sz="1600" i="1" u="sng">
                <a:solidFill>
                  <a:srgbClr val="000000"/>
                </a:solidFill>
                <a:cs typeface="Arial" charset="0"/>
              </a:rPr>
              <a:t>Delivery</a:t>
            </a:r>
            <a:endParaRPr lang="en-GB" sz="1600">
              <a:solidFill>
                <a:srgbClr val="000000"/>
              </a:solidFill>
              <a:cs typeface="Arial" charset="0"/>
            </a:endParaRPr>
          </a:p>
          <a:p>
            <a:pPr>
              <a:defRPr/>
            </a:pPr>
            <a:r>
              <a:rPr lang="en-GB" sz="1600" i="1">
                <a:solidFill>
                  <a:srgbClr val="000000"/>
                </a:solidFill>
                <a:cs typeface="Arial" charset="0"/>
              </a:rPr>
              <a:t> </a:t>
            </a:r>
          </a:p>
          <a:p>
            <a:pPr>
              <a:defRPr/>
            </a:pPr>
            <a:endParaRPr lang="en-GB" sz="1600" i="1">
              <a:solidFill>
                <a:srgbClr val="000000"/>
              </a:solidFill>
              <a:cs typeface="Arial" charset="0"/>
            </a:endParaRPr>
          </a:p>
          <a:p>
            <a:pPr>
              <a:buFontTx/>
              <a:buChar char="•"/>
              <a:defRPr/>
            </a:pPr>
            <a:r>
              <a:rPr lang="en-GB" sz="1600" i="1">
                <a:solidFill>
                  <a:srgbClr val="000000"/>
                </a:solidFill>
                <a:cs typeface="Arial" charset="0"/>
              </a:rPr>
              <a:t>Products, goods services</a:t>
            </a:r>
          </a:p>
          <a:p>
            <a:pPr>
              <a:buFontTx/>
              <a:buChar char="•"/>
              <a:defRPr/>
            </a:pPr>
            <a:r>
              <a:rPr lang="en-GB" sz="1600" i="1">
                <a:solidFill>
                  <a:srgbClr val="000000"/>
                </a:solidFill>
                <a:cs typeface="Arial" charset="0"/>
              </a:rPr>
              <a:t>Publications</a:t>
            </a:r>
            <a:endParaRPr lang="en-GB" sz="1600">
              <a:solidFill>
                <a:srgbClr val="000000"/>
              </a:solidFill>
              <a:cs typeface="Arial" charset="0"/>
            </a:endParaRPr>
          </a:p>
          <a:p>
            <a:pPr>
              <a:buFont typeface="Arial" charset="0"/>
              <a:buChar char="•"/>
              <a:defRPr/>
            </a:pPr>
            <a:r>
              <a:rPr lang="en-GB" sz="1600" i="1">
                <a:solidFill>
                  <a:srgbClr val="000000"/>
                </a:solidFill>
                <a:cs typeface="Arial" charset="0"/>
              </a:rPr>
              <a:t>Knowledge, skills</a:t>
            </a:r>
            <a:endParaRPr lang="en-GB" sz="1600">
              <a:solidFill>
                <a:srgbClr val="000000"/>
              </a:solidFill>
              <a:cs typeface="Arial" charset="0"/>
            </a:endParaRPr>
          </a:p>
          <a:p>
            <a:pPr>
              <a:buFont typeface="Arial" charset="0"/>
              <a:buChar char="•"/>
              <a:defRPr/>
            </a:pPr>
            <a:r>
              <a:rPr lang="en-GB" sz="1600" i="1">
                <a:solidFill>
                  <a:srgbClr val="000000"/>
                </a:solidFill>
                <a:cs typeface="Arial" charset="0"/>
              </a:rPr>
              <a:t>Understanding </a:t>
            </a:r>
            <a:endParaRPr lang="en-GB" sz="1600">
              <a:solidFill>
                <a:srgbClr val="000000"/>
              </a:solidFill>
              <a:cs typeface="Arial" charset="0"/>
            </a:endParaRPr>
          </a:p>
        </p:txBody>
      </p:sp>
      <p:sp>
        <p:nvSpPr>
          <p:cNvPr id="8" name="TextBox 7"/>
          <p:cNvSpPr txBox="1"/>
          <p:nvPr/>
        </p:nvSpPr>
        <p:spPr>
          <a:xfrm>
            <a:off x="5867400" y="1295400"/>
            <a:ext cx="1524000" cy="2974975"/>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defRPr/>
            </a:pPr>
            <a:endParaRPr lang="en-GB" sz="1100" b="1" i="1">
              <a:solidFill>
                <a:srgbClr val="000000"/>
              </a:solidFill>
              <a:cs typeface="Arial" charset="0"/>
            </a:endParaRPr>
          </a:p>
          <a:p>
            <a:pPr algn="ctr">
              <a:defRPr/>
            </a:pPr>
            <a:r>
              <a:rPr lang="en-GB" sz="1600" b="1" i="1">
                <a:solidFill>
                  <a:srgbClr val="000000"/>
                </a:solidFill>
                <a:cs typeface="Arial" charset="0"/>
              </a:rPr>
              <a:t>OUTCOMES</a:t>
            </a:r>
            <a:endParaRPr lang="en-GB" sz="1600">
              <a:solidFill>
                <a:srgbClr val="000000"/>
              </a:solidFill>
              <a:cs typeface="Arial" charset="0"/>
            </a:endParaRPr>
          </a:p>
          <a:p>
            <a:pPr>
              <a:defRPr/>
            </a:pPr>
            <a:r>
              <a:rPr lang="en-GB" sz="1600" i="1">
                <a:solidFill>
                  <a:srgbClr val="000000"/>
                </a:solidFill>
                <a:cs typeface="Arial" charset="0"/>
              </a:rPr>
              <a:t> </a:t>
            </a:r>
            <a:endParaRPr lang="en-GB" sz="1600">
              <a:solidFill>
                <a:srgbClr val="000000"/>
              </a:solidFill>
              <a:cs typeface="Arial" charset="0"/>
            </a:endParaRPr>
          </a:p>
          <a:p>
            <a:pPr algn="ctr">
              <a:defRPr/>
            </a:pPr>
            <a:r>
              <a:rPr lang="en-GB" sz="1600" i="1" u="sng">
                <a:solidFill>
                  <a:srgbClr val="000000"/>
                </a:solidFill>
                <a:cs typeface="Arial" charset="0"/>
              </a:rPr>
              <a:t>Medium-term </a:t>
            </a:r>
            <a:r>
              <a:rPr lang="en-GB" sz="1600" i="1">
                <a:solidFill>
                  <a:srgbClr val="000000"/>
                </a:solidFill>
                <a:cs typeface="Arial" charset="0"/>
              </a:rPr>
              <a:t>(changes in)</a:t>
            </a:r>
            <a:endParaRPr lang="en-GB" sz="1600">
              <a:solidFill>
                <a:srgbClr val="000000"/>
              </a:solidFill>
              <a:cs typeface="Arial" charset="0"/>
            </a:endParaRPr>
          </a:p>
          <a:p>
            <a:pPr>
              <a:defRPr/>
            </a:pPr>
            <a:r>
              <a:rPr lang="en-GB" sz="1600" i="1">
                <a:solidFill>
                  <a:srgbClr val="000000"/>
                </a:solidFill>
                <a:cs typeface="Arial" charset="0"/>
              </a:rPr>
              <a:t> </a:t>
            </a:r>
            <a:endParaRPr lang="en-GB" sz="1600">
              <a:solidFill>
                <a:srgbClr val="000000"/>
              </a:solidFill>
              <a:cs typeface="Arial" charset="0"/>
            </a:endParaRPr>
          </a:p>
          <a:p>
            <a:pPr>
              <a:buFont typeface="Arial" charset="0"/>
              <a:buChar char="•"/>
              <a:defRPr/>
            </a:pPr>
            <a:r>
              <a:rPr lang="en-GB" sz="1600" i="1">
                <a:solidFill>
                  <a:srgbClr val="000000"/>
                </a:solidFill>
                <a:cs typeface="Arial" charset="0"/>
              </a:rPr>
              <a:t>Behaviour</a:t>
            </a:r>
            <a:endParaRPr lang="en-GB" sz="1600">
              <a:solidFill>
                <a:srgbClr val="000000"/>
              </a:solidFill>
              <a:cs typeface="Arial" charset="0"/>
            </a:endParaRPr>
          </a:p>
          <a:p>
            <a:pPr>
              <a:buFont typeface="Arial" charset="0"/>
              <a:buChar char="•"/>
              <a:defRPr/>
            </a:pPr>
            <a:r>
              <a:rPr lang="en-GB" sz="1600" i="1">
                <a:solidFill>
                  <a:srgbClr val="000000"/>
                </a:solidFill>
                <a:cs typeface="Arial" charset="0"/>
              </a:rPr>
              <a:t>Practices</a:t>
            </a:r>
            <a:endParaRPr lang="en-GB" sz="1600">
              <a:solidFill>
                <a:srgbClr val="000000"/>
              </a:solidFill>
              <a:cs typeface="Arial" charset="0"/>
            </a:endParaRPr>
          </a:p>
          <a:p>
            <a:pPr>
              <a:buFont typeface="Arial" charset="0"/>
              <a:buChar char="•"/>
              <a:defRPr/>
            </a:pPr>
            <a:r>
              <a:rPr lang="en-GB" sz="1600" i="1">
                <a:solidFill>
                  <a:srgbClr val="000000"/>
                </a:solidFill>
                <a:cs typeface="Arial" charset="0"/>
              </a:rPr>
              <a:t>Policies</a:t>
            </a:r>
            <a:endParaRPr lang="en-GB" sz="1600">
              <a:solidFill>
                <a:srgbClr val="000000"/>
              </a:solidFill>
              <a:cs typeface="Arial" charset="0"/>
            </a:endParaRPr>
          </a:p>
          <a:p>
            <a:pPr>
              <a:buFont typeface="Arial" charset="0"/>
              <a:buChar char="•"/>
              <a:defRPr/>
            </a:pPr>
            <a:r>
              <a:rPr lang="en-GB" sz="1600" i="1">
                <a:solidFill>
                  <a:srgbClr val="000000"/>
                </a:solidFill>
                <a:cs typeface="Arial" charset="0"/>
              </a:rPr>
              <a:t>Procedures</a:t>
            </a:r>
          </a:p>
          <a:p>
            <a:pPr>
              <a:defRPr/>
            </a:pPr>
            <a:endParaRPr lang="en-GB" sz="1600">
              <a:solidFill>
                <a:srgbClr val="000000"/>
              </a:solidFill>
              <a:cs typeface="Arial" charset="0"/>
            </a:endParaRPr>
          </a:p>
          <a:p>
            <a:pPr>
              <a:defRPr/>
            </a:pPr>
            <a:endParaRPr lang="en-GB" sz="1600">
              <a:solidFill>
                <a:srgbClr val="000000"/>
              </a:solidFill>
              <a:cs typeface="Arial" charset="0"/>
            </a:endParaRPr>
          </a:p>
        </p:txBody>
      </p:sp>
      <p:sp>
        <p:nvSpPr>
          <p:cNvPr id="2" name="TextBox 5"/>
          <p:cNvSpPr txBox="1"/>
          <p:nvPr/>
        </p:nvSpPr>
        <p:spPr>
          <a:xfrm>
            <a:off x="1524000" y="1295400"/>
            <a:ext cx="1371600" cy="2974975"/>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defRPr/>
            </a:pPr>
            <a:endParaRPr lang="en-GB" sz="1100" b="1" i="1">
              <a:solidFill>
                <a:srgbClr val="000000"/>
              </a:solidFill>
              <a:latin typeface="Arial" charset="0"/>
              <a:cs typeface="Arial" charset="0"/>
            </a:endParaRPr>
          </a:p>
          <a:p>
            <a:pPr algn="ctr">
              <a:defRPr/>
            </a:pPr>
            <a:r>
              <a:rPr lang="en-GB" sz="1600" b="1" i="1">
                <a:solidFill>
                  <a:srgbClr val="000000"/>
                </a:solidFill>
                <a:cs typeface="Arial" charset="0"/>
              </a:rPr>
              <a:t>ACTIVITIES</a:t>
            </a:r>
            <a:endParaRPr lang="en-GB" sz="1600">
              <a:solidFill>
                <a:srgbClr val="000000"/>
              </a:solidFill>
              <a:cs typeface="Arial" charset="0"/>
            </a:endParaRPr>
          </a:p>
          <a:p>
            <a:pPr>
              <a:defRPr/>
            </a:pPr>
            <a:r>
              <a:rPr lang="en-GB" sz="1600" i="1">
                <a:solidFill>
                  <a:srgbClr val="000000"/>
                </a:solidFill>
                <a:latin typeface="Arial" charset="0"/>
                <a:cs typeface="Arial" charset="0"/>
              </a:rPr>
              <a:t> </a:t>
            </a:r>
            <a:endParaRPr lang="en-GB" sz="1600">
              <a:solidFill>
                <a:srgbClr val="000000"/>
              </a:solidFill>
              <a:latin typeface="Arial" charset="0"/>
              <a:cs typeface="Arial" charset="0"/>
            </a:endParaRPr>
          </a:p>
          <a:p>
            <a:pPr algn="ctr">
              <a:defRPr/>
            </a:pPr>
            <a:r>
              <a:rPr lang="en-GB" sz="1600" i="1" u="sng">
                <a:solidFill>
                  <a:srgbClr val="000000"/>
                </a:solidFill>
                <a:cs typeface="Arial" charset="0"/>
              </a:rPr>
              <a:t>Actions</a:t>
            </a:r>
            <a:endParaRPr lang="en-GB" sz="1600">
              <a:solidFill>
                <a:srgbClr val="000000"/>
              </a:solidFill>
              <a:cs typeface="Arial" charset="0"/>
            </a:endParaRPr>
          </a:p>
          <a:p>
            <a:pPr>
              <a:defRPr/>
            </a:pPr>
            <a:r>
              <a:rPr lang="en-GB" sz="1600" i="1">
                <a:solidFill>
                  <a:srgbClr val="000000"/>
                </a:solidFill>
                <a:latin typeface="Arial" charset="0"/>
                <a:cs typeface="Arial" charset="0"/>
              </a:rPr>
              <a:t> </a:t>
            </a:r>
          </a:p>
          <a:p>
            <a:pPr>
              <a:defRPr/>
            </a:pPr>
            <a:endParaRPr lang="en-GB" sz="1600" i="1">
              <a:solidFill>
                <a:srgbClr val="000000"/>
              </a:solidFill>
              <a:latin typeface="Arial" charset="0"/>
              <a:cs typeface="Arial" charset="0"/>
            </a:endParaRPr>
          </a:p>
          <a:p>
            <a:pPr>
              <a:buFontTx/>
              <a:buChar char="•"/>
              <a:defRPr/>
            </a:pPr>
            <a:r>
              <a:rPr lang="en-GB" sz="1600" i="1">
                <a:solidFill>
                  <a:srgbClr val="000000"/>
                </a:solidFill>
                <a:cs typeface="Arial" charset="0"/>
              </a:rPr>
              <a:t>Training </a:t>
            </a:r>
            <a:endParaRPr lang="en-GB" sz="1600">
              <a:solidFill>
                <a:srgbClr val="000000"/>
              </a:solidFill>
              <a:cs typeface="Arial" charset="0"/>
            </a:endParaRPr>
          </a:p>
          <a:p>
            <a:pPr>
              <a:buFont typeface="Arial" charset="0"/>
              <a:buChar char="•"/>
              <a:defRPr/>
            </a:pPr>
            <a:r>
              <a:rPr lang="en-GB" sz="1600" i="1">
                <a:solidFill>
                  <a:srgbClr val="000000"/>
                </a:solidFill>
                <a:cs typeface="Arial" charset="0"/>
              </a:rPr>
              <a:t>Workshops</a:t>
            </a:r>
          </a:p>
          <a:p>
            <a:pPr>
              <a:buFont typeface="Arial" charset="0"/>
              <a:buChar char="•"/>
              <a:defRPr/>
            </a:pPr>
            <a:r>
              <a:rPr lang="en-GB" sz="1600" i="1">
                <a:solidFill>
                  <a:srgbClr val="000000"/>
                </a:solidFill>
                <a:cs typeface="Arial" charset="0"/>
              </a:rPr>
              <a:t>Field visits</a:t>
            </a:r>
          </a:p>
          <a:p>
            <a:pPr>
              <a:buFont typeface="Arial" charset="0"/>
              <a:buChar char="•"/>
              <a:defRPr/>
            </a:pPr>
            <a:endParaRPr lang="en-GB" sz="1600" i="1">
              <a:solidFill>
                <a:srgbClr val="000000"/>
              </a:solidFill>
              <a:cs typeface="Arial" charset="0"/>
            </a:endParaRPr>
          </a:p>
          <a:p>
            <a:pPr>
              <a:buFont typeface="Arial" charset="0"/>
              <a:buNone/>
              <a:defRPr/>
            </a:pPr>
            <a:endParaRPr lang="en-GB" sz="1600" i="1">
              <a:solidFill>
                <a:srgbClr val="000000"/>
              </a:solidFill>
              <a:cs typeface="Arial" charset="0"/>
            </a:endParaRPr>
          </a:p>
          <a:p>
            <a:pPr>
              <a:buFont typeface="Arial" charset="0"/>
              <a:buNone/>
              <a:defRPr/>
            </a:pPr>
            <a:endParaRPr lang="en-GB" sz="1600">
              <a:solidFill>
                <a:srgbClr val="000000"/>
              </a:solidFill>
              <a:latin typeface="Arial" charset="0"/>
              <a:cs typeface="Arial" charset="0"/>
            </a:endParaRPr>
          </a:p>
        </p:txBody>
      </p:sp>
      <p:sp>
        <p:nvSpPr>
          <p:cNvPr id="3" name="TextBox 6"/>
          <p:cNvSpPr txBox="1"/>
          <p:nvPr/>
        </p:nvSpPr>
        <p:spPr>
          <a:xfrm>
            <a:off x="7391400" y="1295400"/>
            <a:ext cx="1600200" cy="2974975"/>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defRPr/>
            </a:pPr>
            <a:endParaRPr lang="en-GB" sz="1100" b="1" i="1">
              <a:solidFill>
                <a:srgbClr val="000000"/>
              </a:solidFill>
              <a:latin typeface="Arial" charset="0"/>
              <a:cs typeface="Arial" charset="0"/>
            </a:endParaRPr>
          </a:p>
          <a:p>
            <a:pPr algn="ctr">
              <a:defRPr/>
            </a:pPr>
            <a:r>
              <a:rPr lang="en-GB" sz="1600" b="1" i="1">
                <a:solidFill>
                  <a:srgbClr val="000000"/>
                </a:solidFill>
                <a:cs typeface="Arial" charset="0"/>
              </a:rPr>
              <a:t>IMPACT</a:t>
            </a:r>
            <a:endParaRPr lang="en-GB" sz="1600">
              <a:solidFill>
                <a:srgbClr val="000000"/>
              </a:solidFill>
              <a:cs typeface="Arial" charset="0"/>
            </a:endParaRPr>
          </a:p>
          <a:p>
            <a:pPr>
              <a:defRPr/>
            </a:pPr>
            <a:r>
              <a:rPr lang="en-GB" sz="1600" i="1">
                <a:solidFill>
                  <a:srgbClr val="000000"/>
                </a:solidFill>
                <a:latin typeface="Arial" charset="0"/>
                <a:cs typeface="Arial" charset="0"/>
              </a:rPr>
              <a:t> </a:t>
            </a:r>
            <a:endParaRPr lang="en-GB" sz="1600">
              <a:solidFill>
                <a:srgbClr val="000000"/>
              </a:solidFill>
              <a:latin typeface="Arial" charset="0"/>
              <a:cs typeface="Arial" charset="0"/>
            </a:endParaRPr>
          </a:p>
          <a:p>
            <a:pPr algn="ctr">
              <a:defRPr/>
            </a:pPr>
            <a:r>
              <a:rPr lang="en-GB" sz="1600" i="1" u="sng">
                <a:solidFill>
                  <a:srgbClr val="000000"/>
                </a:solidFill>
                <a:cs typeface="Arial" charset="0"/>
              </a:rPr>
              <a:t>Long-term</a:t>
            </a:r>
            <a:endParaRPr lang="en-GB" sz="1600">
              <a:solidFill>
                <a:srgbClr val="000000"/>
              </a:solidFill>
              <a:cs typeface="Arial" charset="0"/>
            </a:endParaRPr>
          </a:p>
          <a:p>
            <a:pPr algn="ctr">
              <a:defRPr/>
            </a:pPr>
            <a:r>
              <a:rPr lang="en-GB" sz="1600" i="1">
                <a:solidFill>
                  <a:srgbClr val="000000"/>
                </a:solidFill>
                <a:cs typeface="Arial" charset="0"/>
              </a:rPr>
              <a:t>(changes in) </a:t>
            </a:r>
          </a:p>
          <a:p>
            <a:pPr>
              <a:defRPr/>
            </a:pPr>
            <a:endParaRPr lang="en-GB" sz="1600">
              <a:solidFill>
                <a:srgbClr val="000000"/>
              </a:solidFill>
              <a:cs typeface="Arial" charset="0"/>
            </a:endParaRPr>
          </a:p>
          <a:p>
            <a:pPr>
              <a:buFont typeface="Arial" charset="0"/>
              <a:buChar char="•"/>
              <a:defRPr/>
            </a:pPr>
            <a:r>
              <a:rPr lang="en-GB" sz="1600" i="1">
                <a:solidFill>
                  <a:srgbClr val="000000"/>
                </a:solidFill>
                <a:cs typeface="Arial" charset="0"/>
              </a:rPr>
              <a:t>Peoples lives</a:t>
            </a:r>
          </a:p>
          <a:p>
            <a:pPr>
              <a:buFont typeface="Arial" charset="0"/>
              <a:buChar char="•"/>
              <a:defRPr/>
            </a:pPr>
            <a:r>
              <a:rPr lang="en-GB" sz="1600" i="1">
                <a:solidFill>
                  <a:srgbClr val="000000"/>
                </a:solidFill>
                <a:cs typeface="Arial" charset="0"/>
              </a:rPr>
              <a:t>Environmental conditions etc.</a:t>
            </a:r>
          </a:p>
          <a:p>
            <a:pPr>
              <a:buFont typeface="Arial" charset="0"/>
              <a:buNone/>
              <a:defRPr/>
            </a:pPr>
            <a:endParaRPr lang="en-GB" sz="1600" i="1">
              <a:solidFill>
                <a:srgbClr val="000000"/>
              </a:solidFill>
              <a:cs typeface="Arial" charset="0"/>
            </a:endParaRPr>
          </a:p>
          <a:p>
            <a:pPr>
              <a:buFont typeface="Arial" charset="0"/>
              <a:buChar char="•"/>
              <a:defRPr/>
            </a:pPr>
            <a:endParaRPr lang="en-GB" sz="1600">
              <a:solidFill>
                <a:srgbClr val="000000"/>
              </a:solidFill>
              <a:latin typeface="Arial" charset="0"/>
              <a:cs typeface="Arial" charset="0"/>
            </a:endParaRPr>
          </a:p>
          <a:p>
            <a:pPr>
              <a:buFont typeface="Arial" charset="0"/>
              <a:buNone/>
              <a:defRPr/>
            </a:pPr>
            <a:endParaRPr lang="en-GB" sz="1600">
              <a:solidFill>
                <a:srgbClr val="000000"/>
              </a:solidFill>
              <a:latin typeface="Arial" charset="0"/>
              <a:cs typeface="Arial" charset="0"/>
            </a:endParaRPr>
          </a:p>
        </p:txBody>
      </p:sp>
      <p:sp>
        <p:nvSpPr>
          <p:cNvPr id="39945" name="AutoShape 10"/>
          <p:cNvSpPr>
            <a:spLocks noChangeArrowheads="1"/>
          </p:cNvSpPr>
          <p:nvPr/>
        </p:nvSpPr>
        <p:spPr bwMode="auto">
          <a:xfrm>
            <a:off x="304800" y="2514600"/>
            <a:ext cx="8686800" cy="228600"/>
          </a:xfrm>
          <a:prstGeom prst="rightArrow">
            <a:avLst>
              <a:gd name="adj1" fmla="val 50000"/>
              <a:gd name="adj2" fmla="val 950000"/>
            </a:avLst>
          </a:prstGeom>
          <a:solidFill>
            <a:srgbClr val="FFAC33"/>
          </a:solidFill>
          <a:ln w="9525">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idx="4294967295"/>
          </p:nvPr>
        </p:nvSpPr>
        <p:spPr>
          <a:xfrm>
            <a:off x="533400" y="152400"/>
            <a:ext cx="8229600" cy="914400"/>
          </a:xfrm>
          <a:solidFill>
            <a:schemeClr val="accent1"/>
          </a:solidFill>
        </p:spPr>
        <p:txBody>
          <a:bodyPr/>
          <a:lstStyle/>
          <a:p>
            <a:pPr eaLnBrk="1" hangingPunct="1"/>
            <a:r>
              <a:rPr lang="en-US" smtClean="0">
                <a:solidFill>
                  <a:schemeClr val="bg1"/>
                </a:solidFill>
              </a:rPr>
              <a:t>Results chain</a:t>
            </a:r>
          </a:p>
        </p:txBody>
      </p:sp>
      <p:graphicFrame>
        <p:nvGraphicFramePr>
          <p:cNvPr id="4" name="Content Placeholder 3"/>
          <p:cNvGraphicFramePr>
            <a:graphicFrameLocks noGrp="1"/>
          </p:cNvGraphicFramePr>
          <p:nvPr>
            <p:ph idx="4294967295"/>
          </p:nvPr>
        </p:nvGraphicFramePr>
        <p:xfrm>
          <a:off x="774700" y="2139950"/>
          <a:ext cx="7848600" cy="411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0963" name="Text Box 4"/>
          <p:cNvSpPr txBox="1">
            <a:spLocks noChangeArrowheads="1"/>
          </p:cNvSpPr>
          <p:nvPr/>
        </p:nvSpPr>
        <p:spPr bwMode="auto">
          <a:xfrm>
            <a:off x="838200" y="1371600"/>
            <a:ext cx="7315200" cy="2441575"/>
          </a:xfrm>
          <a:prstGeom prst="rect">
            <a:avLst/>
          </a:prstGeom>
          <a:noFill/>
          <a:ln w="9525">
            <a:noFill/>
            <a:miter lim="800000"/>
            <a:headEnd/>
            <a:tailEnd/>
          </a:ln>
        </p:spPr>
        <p:txBody>
          <a:bodyPr>
            <a:spAutoFit/>
          </a:bodyPr>
          <a:lstStyle/>
          <a:p>
            <a:pPr>
              <a:spcBef>
                <a:spcPct val="20000"/>
              </a:spcBef>
              <a:buFont typeface="Arial" charset="0"/>
              <a:buNone/>
            </a:pPr>
            <a:r>
              <a:rPr lang="en-US" sz="2800" i="1"/>
              <a:t>= the causal or logical sequence of activities, outputs and outcomes illustrating how the intended results of the intervention or activity are expected to be brought about.</a:t>
            </a:r>
          </a:p>
          <a:p>
            <a:pPr>
              <a:spcBef>
                <a:spcPct val="50000"/>
              </a:spcBef>
            </a:pPr>
            <a:endParaRPr lang="en-US" sz="2800" i="1"/>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idx="4294967295"/>
          </p:nvPr>
        </p:nvSpPr>
        <p:spPr>
          <a:xfrm>
            <a:off x="533400" y="152400"/>
            <a:ext cx="8229600" cy="1676400"/>
          </a:xfrm>
          <a:solidFill>
            <a:schemeClr val="accent1"/>
          </a:solidFill>
        </p:spPr>
        <p:txBody>
          <a:bodyPr/>
          <a:lstStyle/>
          <a:p>
            <a:pPr eaLnBrk="1" hangingPunct="1"/>
            <a:r>
              <a:rPr lang="en-GB" sz="3200" smtClean="0">
                <a:solidFill>
                  <a:schemeClr val="bg1"/>
                </a:solidFill>
              </a:rPr>
              <a:t>The different components of the results chain explain </a:t>
            </a:r>
            <a:r>
              <a:rPr lang="en-GB" sz="3200" b="1" smtClean="0">
                <a:solidFill>
                  <a:schemeClr val="bg1"/>
                </a:solidFill>
              </a:rPr>
              <a:t>what</a:t>
            </a:r>
            <a:r>
              <a:rPr lang="en-GB" sz="3200" smtClean="0">
                <a:solidFill>
                  <a:schemeClr val="bg1"/>
                </a:solidFill>
              </a:rPr>
              <a:t> we want to achieve in the short and medium term</a:t>
            </a:r>
            <a:endParaRPr lang="en-US" sz="3200" smtClean="0">
              <a:solidFill>
                <a:schemeClr val="bg1"/>
              </a:solidFill>
            </a:endParaRPr>
          </a:p>
        </p:txBody>
      </p:sp>
      <p:graphicFrame>
        <p:nvGraphicFramePr>
          <p:cNvPr id="4" name="Content Placeholder 3"/>
          <p:cNvGraphicFramePr>
            <a:graphicFrameLocks noGrp="1"/>
          </p:cNvGraphicFramePr>
          <p:nvPr>
            <p:ph idx="4294967295"/>
          </p:nvPr>
        </p:nvGraphicFramePr>
        <p:xfrm>
          <a:off x="695325" y="1908175"/>
          <a:ext cx="7848600" cy="441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Oval 9"/>
          <p:cNvSpPr/>
          <p:nvPr/>
        </p:nvSpPr>
        <p:spPr>
          <a:xfrm>
            <a:off x="3048000" y="2362200"/>
            <a:ext cx="2743200" cy="685800"/>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800" dirty="0"/>
              <a:t>What?</a:t>
            </a:r>
            <a:endParaRPr lang="en-GB" sz="2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idx="4294967295"/>
          </p:nvPr>
        </p:nvSpPr>
        <p:spPr>
          <a:xfrm>
            <a:off x="533400" y="152400"/>
            <a:ext cx="8229600" cy="1676400"/>
          </a:xfrm>
          <a:solidFill>
            <a:schemeClr val="accent1"/>
          </a:solidFill>
        </p:spPr>
        <p:txBody>
          <a:bodyPr/>
          <a:lstStyle/>
          <a:p>
            <a:pPr eaLnBrk="1" hangingPunct="1"/>
            <a:r>
              <a:rPr lang="en-GB" sz="3200" b="1" smtClean="0">
                <a:solidFill>
                  <a:schemeClr val="bg1"/>
                </a:solidFill>
              </a:rPr>
              <a:t>Why</a:t>
            </a:r>
            <a:r>
              <a:rPr lang="en-GB" sz="3200" smtClean="0">
                <a:solidFill>
                  <a:schemeClr val="bg1"/>
                </a:solidFill>
              </a:rPr>
              <a:t> we want to do it: to achieve our goals in the medium and long term…</a:t>
            </a:r>
            <a:r>
              <a:rPr lang="en-GB" sz="3200" smtClean="0"/>
              <a:t> </a:t>
            </a:r>
          </a:p>
        </p:txBody>
      </p:sp>
      <p:graphicFrame>
        <p:nvGraphicFramePr>
          <p:cNvPr id="4" name="Content Placeholder 3"/>
          <p:cNvGraphicFramePr>
            <a:graphicFrameLocks noGrp="1"/>
          </p:cNvGraphicFramePr>
          <p:nvPr>
            <p:ph idx="4294967295"/>
          </p:nvPr>
        </p:nvGraphicFramePr>
        <p:xfrm>
          <a:off x="685800" y="1905000"/>
          <a:ext cx="7848600" cy="441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Oval 9"/>
          <p:cNvSpPr/>
          <p:nvPr/>
        </p:nvSpPr>
        <p:spPr>
          <a:xfrm>
            <a:off x="3048000" y="2362200"/>
            <a:ext cx="2743200" cy="685800"/>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800" dirty="0"/>
              <a:t>What?</a:t>
            </a:r>
            <a:endParaRPr lang="en-GB" sz="2800" dirty="0"/>
          </a:p>
        </p:txBody>
      </p:sp>
      <p:sp>
        <p:nvSpPr>
          <p:cNvPr id="5" name="Oval 4"/>
          <p:cNvSpPr/>
          <p:nvPr/>
        </p:nvSpPr>
        <p:spPr>
          <a:xfrm>
            <a:off x="6324600" y="2743200"/>
            <a:ext cx="1981200" cy="685800"/>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800" dirty="0"/>
              <a:t>Why?</a:t>
            </a:r>
            <a:endParaRPr lang="en-GB" sz="2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idx="4294967295"/>
          </p:nvPr>
        </p:nvSpPr>
        <p:spPr>
          <a:xfrm>
            <a:off x="533400" y="152400"/>
            <a:ext cx="8229600" cy="1676400"/>
          </a:xfrm>
          <a:solidFill>
            <a:schemeClr val="accent1"/>
          </a:solidFill>
        </p:spPr>
        <p:txBody>
          <a:bodyPr/>
          <a:lstStyle/>
          <a:p>
            <a:pPr eaLnBrk="1" hangingPunct="1"/>
            <a:r>
              <a:rPr lang="en-GB" sz="3200" smtClean="0">
                <a:solidFill>
                  <a:schemeClr val="bg1"/>
                </a:solidFill>
              </a:rPr>
              <a:t>and also </a:t>
            </a:r>
            <a:r>
              <a:rPr lang="en-GB" sz="3200" b="1" smtClean="0">
                <a:solidFill>
                  <a:schemeClr val="bg1"/>
                </a:solidFill>
              </a:rPr>
              <a:t>how</a:t>
            </a:r>
            <a:r>
              <a:rPr lang="en-GB" sz="3200" smtClean="0">
                <a:solidFill>
                  <a:schemeClr val="bg1"/>
                </a:solidFill>
              </a:rPr>
              <a:t> we are going to do it. What resources and activities are needed?</a:t>
            </a:r>
          </a:p>
        </p:txBody>
      </p:sp>
      <p:graphicFrame>
        <p:nvGraphicFramePr>
          <p:cNvPr id="4" name="Content Placeholder 3"/>
          <p:cNvGraphicFramePr>
            <a:graphicFrameLocks noGrp="1"/>
          </p:cNvGraphicFramePr>
          <p:nvPr>
            <p:ph idx="4294967295"/>
          </p:nvPr>
        </p:nvGraphicFramePr>
        <p:xfrm>
          <a:off x="685800" y="1905000"/>
          <a:ext cx="7848600" cy="441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Oval 9"/>
          <p:cNvSpPr/>
          <p:nvPr/>
        </p:nvSpPr>
        <p:spPr>
          <a:xfrm>
            <a:off x="3048000" y="2362200"/>
            <a:ext cx="2743200" cy="685800"/>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800" dirty="0"/>
              <a:t>What?</a:t>
            </a:r>
            <a:endParaRPr lang="en-GB" sz="2800" dirty="0"/>
          </a:p>
        </p:txBody>
      </p:sp>
      <p:sp>
        <p:nvSpPr>
          <p:cNvPr id="5" name="Oval 4"/>
          <p:cNvSpPr/>
          <p:nvPr/>
        </p:nvSpPr>
        <p:spPr>
          <a:xfrm>
            <a:off x="6324600" y="2743200"/>
            <a:ext cx="1981200" cy="685800"/>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800" dirty="0"/>
              <a:t>Why?</a:t>
            </a:r>
            <a:endParaRPr lang="en-GB" sz="2800" dirty="0"/>
          </a:p>
        </p:txBody>
      </p:sp>
      <p:sp>
        <p:nvSpPr>
          <p:cNvPr id="7" name="Oval 6"/>
          <p:cNvSpPr/>
          <p:nvPr/>
        </p:nvSpPr>
        <p:spPr>
          <a:xfrm>
            <a:off x="838200" y="2743200"/>
            <a:ext cx="1981200" cy="685800"/>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800" dirty="0"/>
              <a:t>How?</a:t>
            </a:r>
            <a:endParaRPr lang="en-GB" sz="28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idx="4294967295"/>
          </p:nvPr>
        </p:nvSpPr>
        <p:spPr>
          <a:xfrm>
            <a:off x="457200" y="533400"/>
            <a:ext cx="8229600" cy="1219200"/>
          </a:xfrm>
          <a:solidFill>
            <a:schemeClr val="accent1"/>
          </a:solidFill>
        </p:spPr>
        <p:txBody>
          <a:bodyPr/>
          <a:lstStyle/>
          <a:p>
            <a:pPr eaLnBrk="1" hangingPunct="1"/>
            <a:r>
              <a:rPr lang="en-GB" sz="4000" smtClean="0">
                <a:solidFill>
                  <a:schemeClr val="bg1"/>
                </a:solidFill>
              </a:rPr>
              <a:t>In reality</a:t>
            </a:r>
          </a:p>
        </p:txBody>
      </p:sp>
      <p:pic>
        <p:nvPicPr>
          <p:cNvPr id="45058" name="Content Placeholder 3"/>
          <p:cNvPicPr>
            <a:picLocks noGrp="1" noChangeArrowheads="1"/>
          </p:cNvPicPr>
          <p:nvPr>
            <p:ph idx="4294967295"/>
          </p:nvPr>
        </p:nvPicPr>
        <p:blipFill>
          <a:blip r:embed="rId2"/>
          <a:srcRect t="38770"/>
          <a:stretch>
            <a:fillRect/>
          </a:stretch>
        </p:blipFill>
        <p:spPr>
          <a:xfrm>
            <a:off x="762000" y="3810000"/>
            <a:ext cx="7869238" cy="2527300"/>
          </a:xfrm>
        </p:spPr>
      </p:pic>
      <p:sp>
        <p:nvSpPr>
          <p:cNvPr id="5" name="Left Arrow 4"/>
          <p:cNvSpPr/>
          <p:nvPr/>
        </p:nvSpPr>
        <p:spPr>
          <a:xfrm>
            <a:off x="914400" y="4876800"/>
            <a:ext cx="7620000" cy="636588"/>
          </a:xfrm>
          <a:prstGeom prst="leftArrow">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rPr>
              <a:t>PLANNING</a:t>
            </a:r>
            <a:endParaRPr lang="en-GB" b="1" dirty="0">
              <a:solidFill>
                <a:schemeClr val="bg1"/>
              </a:solidFill>
            </a:endParaRPr>
          </a:p>
        </p:txBody>
      </p:sp>
      <p:sp>
        <p:nvSpPr>
          <p:cNvPr id="7" name="Right Arrow 6"/>
          <p:cNvSpPr/>
          <p:nvPr/>
        </p:nvSpPr>
        <p:spPr>
          <a:xfrm>
            <a:off x="1143000" y="5562600"/>
            <a:ext cx="7467600" cy="685800"/>
          </a:xfrm>
          <a:prstGeom prst="rightArrow">
            <a:avLst/>
          </a:prstGeom>
          <a:solidFill>
            <a:srgbClr val="008E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t>IMPLEMENTATION</a:t>
            </a:r>
            <a:endParaRPr lang="en-GB" b="1" dirty="0"/>
          </a:p>
        </p:txBody>
      </p:sp>
      <p:sp>
        <p:nvSpPr>
          <p:cNvPr id="45061" name="Text Box 7"/>
          <p:cNvSpPr txBox="1">
            <a:spLocks noChangeArrowheads="1"/>
          </p:cNvSpPr>
          <p:nvPr/>
        </p:nvSpPr>
        <p:spPr bwMode="auto">
          <a:xfrm>
            <a:off x="1219200" y="5334000"/>
            <a:ext cx="7010400" cy="366713"/>
          </a:xfrm>
          <a:prstGeom prst="rect">
            <a:avLst/>
          </a:prstGeom>
          <a:noFill/>
          <a:ln w="9525">
            <a:noFill/>
            <a:miter lim="800000"/>
            <a:headEnd/>
            <a:tailEnd/>
          </a:ln>
        </p:spPr>
        <p:txBody>
          <a:bodyPr>
            <a:spAutoFit/>
          </a:bodyPr>
          <a:lstStyle/>
          <a:p>
            <a:pPr algn="ctr">
              <a:spcBef>
                <a:spcPct val="50000"/>
              </a:spcBef>
            </a:pPr>
            <a:r>
              <a:rPr lang="en-US"/>
              <a:t>Monitoring is the key tool for success</a:t>
            </a:r>
          </a:p>
        </p:txBody>
      </p:sp>
      <p:sp>
        <p:nvSpPr>
          <p:cNvPr id="45062" name="Text Box 8"/>
          <p:cNvSpPr txBox="1">
            <a:spLocks noChangeArrowheads="1"/>
          </p:cNvSpPr>
          <p:nvPr/>
        </p:nvSpPr>
        <p:spPr bwMode="auto">
          <a:xfrm>
            <a:off x="1219200" y="1828800"/>
            <a:ext cx="6629400" cy="1373188"/>
          </a:xfrm>
          <a:prstGeom prst="rect">
            <a:avLst/>
          </a:prstGeom>
          <a:noFill/>
          <a:ln w="9525">
            <a:noFill/>
            <a:miter lim="800000"/>
            <a:headEnd/>
            <a:tailEnd/>
          </a:ln>
        </p:spPr>
        <p:txBody>
          <a:bodyPr>
            <a:spAutoFit/>
          </a:bodyPr>
          <a:lstStyle/>
          <a:p>
            <a:pPr>
              <a:spcBef>
                <a:spcPct val="50000"/>
              </a:spcBef>
            </a:pPr>
            <a:r>
              <a:rPr lang="en-US" sz="2800">
                <a:latin typeface="Calibri" pitchFamily="34" charset="0"/>
              </a:rPr>
              <a:t>…achieving a "change" involves a non-linear process -  i.e. "2 steps forwards and 1 step back or sideways"</a:t>
            </a:r>
            <a:r>
              <a:rPr lang="en-US"/>
              <a:t> </a:t>
            </a:r>
          </a:p>
        </p:txBody>
      </p:sp>
      <p:sp>
        <p:nvSpPr>
          <p:cNvPr id="45063" name="Text Box 8"/>
          <p:cNvSpPr txBox="1">
            <a:spLocks noChangeArrowheads="1"/>
          </p:cNvSpPr>
          <p:nvPr/>
        </p:nvSpPr>
        <p:spPr bwMode="auto">
          <a:xfrm>
            <a:off x="1143000" y="3505200"/>
            <a:ext cx="2667000" cy="366713"/>
          </a:xfrm>
          <a:prstGeom prst="rect">
            <a:avLst/>
          </a:prstGeom>
          <a:noFill/>
          <a:ln w="9525">
            <a:noFill/>
            <a:miter lim="800000"/>
            <a:headEnd/>
            <a:tailEnd/>
          </a:ln>
        </p:spPr>
        <p:txBody>
          <a:bodyPr>
            <a:spAutoFit/>
          </a:bodyPr>
          <a:lstStyle/>
          <a:p>
            <a:pPr algn="ctr">
              <a:spcBef>
                <a:spcPct val="50000"/>
              </a:spcBef>
            </a:pPr>
            <a:r>
              <a:rPr lang="en-US" b="1">
                <a:solidFill>
                  <a:schemeClr val="hlink"/>
                </a:solidFill>
              </a:rPr>
              <a:t>IMPLEMENTATION</a:t>
            </a:r>
          </a:p>
        </p:txBody>
      </p:sp>
      <p:sp>
        <p:nvSpPr>
          <p:cNvPr id="45064" name="Text Box 9"/>
          <p:cNvSpPr txBox="1">
            <a:spLocks noChangeArrowheads="1"/>
          </p:cNvSpPr>
          <p:nvPr/>
        </p:nvSpPr>
        <p:spPr bwMode="auto">
          <a:xfrm>
            <a:off x="4191000" y="3505200"/>
            <a:ext cx="3962400" cy="366713"/>
          </a:xfrm>
          <a:prstGeom prst="rect">
            <a:avLst/>
          </a:prstGeom>
          <a:noFill/>
          <a:ln w="9525">
            <a:noFill/>
            <a:miter lim="800000"/>
            <a:headEnd/>
            <a:tailEnd/>
          </a:ln>
        </p:spPr>
        <p:txBody>
          <a:bodyPr>
            <a:spAutoFit/>
          </a:bodyPr>
          <a:lstStyle/>
          <a:p>
            <a:pPr algn="ctr">
              <a:spcBef>
                <a:spcPct val="50000"/>
              </a:spcBef>
            </a:pPr>
            <a:r>
              <a:rPr lang="en-US" b="1">
                <a:solidFill>
                  <a:schemeClr val="hlink"/>
                </a:solidFill>
              </a:rPr>
              <a:t>RESULTS</a:t>
            </a:r>
          </a:p>
        </p:txBody>
      </p:sp>
      <p:sp>
        <p:nvSpPr>
          <p:cNvPr id="45065" name="Line 12"/>
          <p:cNvSpPr>
            <a:spLocks noChangeShapeType="1"/>
          </p:cNvSpPr>
          <p:nvPr/>
        </p:nvSpPr>
        <p:spPr bwMode="auto">
          <a:xfrm>
            <a:off x="3733800" y="3276600"/>
            <a:ext cx="0" cy="1676400"/>
          </a:xfrm>
          <a:prstGeom prst="line">
            <a:avLst/>
          </a:prstGeom>
          <a:noFill/>
          <a:ln w="9525">
            <a:solidFill>
              <a:schemeClr val="tx1"/>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533400" y="152400"/>
            <a:ext cx="8229600" cy="1066800"/>
          </a:xfrm>
          <a:solidFill>
            <a:schemeClr val="accent1"/>
          </a:solidFill>
        </p:spPr>
        <p:txBody>
          <a:bodyPr/>
          <a:lstStyle/>
          <a:p>
            <a:pPr eaLnBrk="1" hangingPunct="1"/>
            <a:r>
              <a:rPr lang="en-GB" sz="3600" b="1" smtClean="0">
                <a:solidFill>
                  <a:schemeClr val="bg1"/>
                </a:solidFill>
              </a:rPr>
              <a:t>Key components of a Results and Resources Framework (RRF)</a:t>
            </a:r>
            <a:endParaRPr lang="en-US" sz="3600" smtClean="0">
              <a:solidFill>
                <a:schemeClr val="bg1"/>
              </a:solidFill>
            </a:endParaRPr>
          </a:p>
        </p:txBody>
      </p:sp>
      <p:sp>
        <p:nvSpPr>
          <p:cNvPr id="46082" name="Content Placeholder 2"/>
          <p:cNvSpPr>
            <a:spLocks noGrp="1"/>
          </p:cNvSpPr>
          <p:nvPr>
            <p:ph idx="1"/>
          </p:nvPr>
        </p:nvSpPr>
        <p:spPr>
          <a:xfrm>
            <a:off x="457200" y="1447800"/>
            <a:ext cx="8229600" cy="4876800"/>
          </a:xfrm>
        </p:spPr>
        <p:txBody>
          <a:bodyPr/>
          <a:lstStyle/>
          <a:p>
            <a:pPr eaLnBrk="1" hangingPunct="1">
              <a:lnSpc>
                <a:spcPct val="90000"/>
              </a:lnSpc>
              <a:buFont typeface="Arial" charset="0"/>
              <a:buNone/>
            </a:pPr>
            <a:r>
              <a:rPr lang="en-US" smtClean="0"/>
              <a:t>Articulates the chain of results, the resources available, and the monitoring and evaluation elements.</a:t>
            </a:r>
            <a:endParaRPr lang="en-GB" smtClean="0"/>
          </a:p>
          <a:p>
            <a:pPr eaLnBrk="1" hangingPunct="1">
              <a:lnSpc>
                <a:spcPct val="90000"/>
              </a:lnSpc>
              <a:buFont typeface="Arial" charset="0"/>
              <a:buNone/>
            </a:pPr>
            <a:endParaRPr lang="en-GB" smtClean="0"/>
          </a:p>
          <a:p>
            <a:pPr eaLnBrk="1" hangingPunct="1">
              <a:lnSpc>
                <a:spcPct val="90000"/>
              </a:lnSpc>
              <a:buFont typeface="Arial" charset="0"/>
              <a:buNone/>
            </a:pPr>
            <a:r>
              <a:rPr lang="en-GB" smtClean="0"/>
              <a:t>The RRF will enable you throughout the programme cycle to know: </a:t>
            </a:r>
          </a:p>
          <a:p>
            <a:pPr eaLnBrk="1" hangingPunct="1">
              <a:lnSpc>
                <a:spcPct val="90000"/>
              </a:lnSpc>
            </a:pPr>
            <a:r>
              <a:rPr lang="en-GB" b="1" smtClean="0"/>
              <a:t>what</a:t>
            </a:r>
            <a:r>
              <a:rPr lang="en-GB" smtClean="0"/>
              <a:t> you are doing</a:t>
            </a:r>
          </a:p>
          <a:p>
            <a:pPr eaLnBrk="1" hangingPunct="1">
              <a:lnSpc>
                <a:spcPct val="90000"/>
              </a:lnSpc>
            </a:pPr>
            <a:r>
              <a:rPr lang="en-GB" b="1" smtClean="0"/>
              <a:t>why</a:t>
            </a:r>
            <a:r>
              <a:rPr lang="en-GB" smtClean="0"/>
              <a:t> are you doing it</a:t>
            </a:r>
          </a:p>
          <a:p>
            <a:pPr eaLnBrk="1" hangingPunct="1">
              <a:lnSpc>
                <a:spcPct val="90000"/>
              </a:lnSpc>
            </a:pPr>
            <a:r>
              <a:rPr lang="en-GB" b="1" smtClean="0"/>
              <a:t>how</a:t>
            </a:r>
            <a:r>
              <a:rPr lang="en-GB" smtClean="0"/>
              <a:t> you are doing it </a:t>
            </a:r>
          </a:p>
          <a:p>
            <a:pPr eaLnBrk="1" hangingPunct="1">
              <a:lnSpc>
                <a:spcPct val="90000"/>
              </a:lnSpc>
            </a:pPr>
            <a:r>
              <a:rPr lang="en-GB" smtClean="0"/>
              <a:t>what your</a:t>
            </a:r>
            <a:r>
              <a:rPr lang="en-GB" b="1" smtClean="0"/>
              <a:t> resources </a:t>
            </a:r>
            <a:r>
              <a:rPr lang="en-GB" smtClean="0"/>
              <a:t>are.</a:t>
            </a:r>
            <a:endParaRPr lang="en-US"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a:xfrm>
            <a:off x="533400" y="152400"/>
            <a:ext cx="8229600" cy="838200"/>
          </a:xfrm>
          <a:solidFill>
            <a:schemeClr val="accent1"/>
          </a:solidFill>
        </p:spPr>
        <p:txBody>
          <a:bodyPr/>
          <a:lstStyle/>
          <a:p>
            <a:pPr eaLnBrk="1" hangingPunct="1"/>
            <a:r>
              <a:rPr lang="en-US" smtClean="0">
                <a:solidFill>
                  <a:schemeClr val="bg1"/>
                </a:solidFill>
              </a:rPr>
              <a:t>RRF format</a:t>
            </a:r>
          </a:p>
        </p:txBody>
      </p:sp>
      <p:graphicFrame>
        <p:nvGraphicFramePr>
          <p:cNvPr id="47146" name="Group 42"/>
          <p:cNvGraphicFramePr>
            <a:graphicFrameLocks noGrp="1"/>
          </p:cNvGraphicFramePr>
          <p:nvPr>
            <p:ph idx="1"/>
          </p:nvPr>
        </p:nvGraphicFramePr>
        <p:xfrm>
          <a:off x="457200" y="1295400"/>
          <a:ext cx="8229600" cy="4859147"/>
        </p:xfrm>
        <a:graphic>
          <a:graphicData uri="http://schemas.openxmlformats.org/drawingml/2006/table">
            <a:tbl>
              <a:tblPr/>
              <a:tblGrid>
                <a:gridCol w="1219200"/>
                <a:gridCol w="1295400"/>
                <a:gridCol w="1066800"/>
                <a:gridCol w="1600200"/>
                <a:gridCol w="1600200"/>
                <a:gridCol w="1447800"/>
              </a:tblGrid>
              <a:tr h="468313">
                <a:tc gridSpan="6">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Calibri" pitchFamily="34" charset="0"/>
                          <a:cs typeface="Arial" charset="0"/>
                        </a:rPr>
                        <a:t>National development goals or priorities.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smtClean="0">
                        <a:ln>
                          <a:noFill/>
                        </a:ln>
                        <a:solidFill>
                          <a:srgbClr val="FFFFFF"/>
                        </a:solidFill>
                        <a:effectLst/>
                        <a:latin typeface="Calibri" pitchFamily="34" charset="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Calibri" pitchFamily="34" charset="0"/>
                          <a:cs typeface="Arial" charset="0"/>
                        </a:rPr>
                        <a:t>UNDAF Outcomes/ UNDP CP Outcomes</a:t>
                      </a:r>
                      <a:endParaRPr kumimoji="0" lang="en-GB" sz="1800" b="1" i="0" u="none" strike="noStrike" cap="none" normalizeH="0" baseline="0" smtClean="0">
                        <a:ln>
                          <a:noFill/>
                        </a:ln>
                        <a:solidFill>
                          <a:srgbClr val="FFFFFF"/>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084263">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Calibri" pitchFamily="34" charset="0"/>
                          <a:ea typeface="SimSun" pitchFamily="2" charset="-122"/>
                          <a:cs typeface="Times New Roman" pitchFamily="18" charset="0"/>
                        </a:rPr>
                        <a:t>Results</a:t>
                      </a:r>
                      <a:endParaRPr kumimoji="0" lang="en-GB" sz="2000" b="0" i="0" u="none" strike="noStrike" cap="none" normalizeH="0" baseline="0" smtClean="0">
                        <a:ln>
                          <a:noFill/>
                        </a:ln>
                        <a:solidFill>
                          <a:srgbClr val="000000"/>
                        </a:solidFill>
                        <a:effectLst/>
                        <a:latin typeface="Calibri" pitchFamily="34" charset="0"/>
                        <a:ea typeface="SimSun" pitchFamily="2" charset="-122"/>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Calibri" pitchFamily="34" charset="0"/>
                          <a:ea typeface="SimSun" pitchFamily="2" charset="-122"/>
                          <a:cs typeface="Times New Roman" pitchFamily="18" charset="0"/>
                        </a:rPr>
                        <a:t>Indicators,</a:t>
                      </a:r>
                    </a:p>
                    <a:p>
                      <a:pPr marL="0" marR="0" lvl="0" indent="0" algn="l" defTabSz="914400" rtl="0" eaLnBrk="1" fontAlgn="base" latinLnBrk="0" hangingPunct="1">
                        <a:lnSpc>
                          <a:spcPct val="115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Calibri" pitchFamily="34" charset="0"/>
                          <a:ea typeface="SimSun" pitchFamily="2" charset="-122"/>
                          <a:cs typeface="Times New Roman" pitchFamily="18" charset="0"/>
                        </a:rPr>
                        <a:t>Baseline,</a:t>
                      </a:r>
                    </a:p>
                    <a:p>
                      <a:pPr marL="0" marR="0" lvl="0" indent="0" algn="l" defTabSz="914400" rtl="0" eaLnBrk="1" fontAlgn="base" latinLnBrk="0" hangingPunct="1">
                        <a:lnSpc>
                          <a:spcPct val="115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Calibri" pitchFamily="34" charset="0"/>
                          <a:ea typeface="SimSun" pitchFamily="2" charset="-122"/>
                          <a:cs typeface="Times New Roman" pitchFamily="18" charset="0"/>
                        </a:rPr>
                        <a:t>Target</a:t>
                      </a:r>
                      <a:endParaRPr kumimoji="0" lang="en-GB" sz="1800" b="1" i="0" u="none" strike="noStrike" cap="none" normalizeH="0" baseline="0" smtClean="0">
                        <a:ln>
                          <a:noFill/>
                        </a:ln>
                        <a:solidFill>
                          <a:srgbClr val="000000"/>
                        </a:solidFill>
                        <a:effectLst/>
                        <a:latin typeface="Calibri" pitchFamily="34" charset="0"/>
                        <a:ea typeface="SimSun" pitchFamily="2" charset="-122"/>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Calibri" pitchFamily="34" charset="0"/>
                          <a:ea typeface="SimSun" pitchFamily="2" charset="-122"/>
                          <a:cs typeface="Times New Roman" pitchFamily="18" charset="0"/>
                        </a:rPr>
                        <a:t>MoV</a:t>
                      </a:r>
                      <a:endParaRPr kumimoji="0" lang="en-GB" sz="2000" b="0" i="0" u="none" strike="noStrike" cap="none" normalizeH="0" baseline="0" smtClean="0">
                        <a:ln>
                          <a:noFill/>
                        </a:ln>
                        <a:solidFill>
                          <a:srgbClr val="000000"/>
                        </a:solidFill>
                        <a:effectLst/>
                        <a:latin typeface="Calibri" pitchFamily="34" charset="0"/>
                        <a:ea typeface="SimSun" pitchFamily="2" charset="-122"/>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sz="1800" b="1" i="0" u="none" strike="noStrike" cap="none" normalizeH="0" baseline="0" smtClean="0">
                          <a:ln>
                            <a:noFill/>
                          </a:ln>
                          <a:solidFill>
                            <a:srgbClr val="000000"/>
                          </a:solidFill>
                          <a:effectLst/>
                          <a:latin typeface="Calibri" pitchFamily="34" charset="0"/>
                          <a:ea typeface="SimSun" pitchFamily="2" charset="-122"/>
                          <a:cs typeface="Times New Roman" pitchFamily="18" charset="0"/>
                        </a:rPr>
                        <a:t>Risks and Assumptions</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Calibri" pitchFamily="34" charset="0"/>
                          <a:ea typeface="SimSun" pitchFamily="2" charset="-122"/>
                          <a:cs typeface="Times New Roman" pitchFamily="18" charset="0"/>
                        </a:rPr>
                        <a:t>Implementing partners</a:t>
                      </a:r>
                      <a:endParaRPr kumimoji="0" lang="en-GB" sz="2000" b="0" i="0" u="none" strike="noStrike" cap="none" normalizeH="0" baseline="0" smtClean="0">
                        <a:ln>
                          <a:noFill/>
                        </a:ln>
                        <a:solidFill>
                          <a:srgbClr val="000000"/>
                        </a:solidFill>
                        <a:effectLst/>
                        <a:latin typeface="Calibri" pitchFamily="34" charset="0"/>
                        <a:ea typeface="SimSun" pitchFamily="2" charset="-122"/>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Calibri" pitchFamily="34" charset="0"/>
                          <a:ea typeface="SimSun" pitchFamily="2" charset="-122"/>
                          <a:cs typeface="Times New Roman" pitchFamily="18" charset="0"/>
                        </a:rPr>
                        <a:t>Indicative resources by output (per annum, USD)</a:t>
                      </a:r>
                      <a:endParaRPr kumimoji="0" lang="en-GB" sz="2000" b="0" i="0" u="none" strike="noStrike" cap="none" normalizeH="0" baseline="0" smtClean="0">
                        <a:ln>
                          <a:noFill/>
                        </a:ln>
                        <a:solidFill>
                          <a:srgbClr val="000000"/>
                        </a:solidFill>
                        <a:effectLst/>
                        <a:latin typeface="Calibri" pitchFamily="34" charset="0"/>
                        <a:ea typeface="SimSun" pitchFamily="2" charset="-122"/>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8572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smtClean="0">
                          <a:ln>
                            <a:noFill/>
                          </a:ln>
                          <a:solidFill>
                            <a:srgbClr val="000000"/>
                          </a:solidFill>
                          <a:effectLst/>
                          <a:latin typeface="Calibri" pitchFamily="34" charset="0"/>
                          <a:cs typeface="Arial" charset="0"/>
                        </a:rPr>
                        <a:t>Outcome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smtClean="0">
                        <a:ln>
                          <a:noFill/>
                        </a:ln>
                        <a:solidFill>
                          <a:srgbClr val="000000"/>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smtClean="0">
                        <a:ln>
                          <a:noFill/>
                        </a:ln>
                        <a:solidFill>
                          <a:srgbClr val="000000"/>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smtClean="0">
                        <a:ln>
                          <a:noFill/>
                        </a:ln>
                        <a:solidFill>
                          <a:srgbClr val="000000"/>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smtClean="0">
                        <a:ln>
                          <a:noFill/>
                        </a:ln>
                        <a:solidFill>
                          <a:srgbClr val="000000"/>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smtClean="0">
                        <a:ln>
                          <a:noFill/>
                        </a:ln>
                        <a:solidFill>
                          <a:srgbClr val="000000"/>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838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smtClean="0">
                          <a:ln>
                            <a:noFill/>
                          </a:ln>
                          <a:solidFill>
                            <a:srgbClr val="000000"/>
                          </a:solidFill>
                          <a:effectLst/>
                          <a:latin typeface="Calibri" pitchFamily="34" charset="0"/>
                          <a:cs typeface="Arial" charset="0"/>
                        </a:rPr>
                        <a:t>Output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smtClean="0">
                        <a:ln>
                          <a:noFill/>
                        </a:ln>
                        <a:solidFill>
                          <a:srgbClr val="000000"/>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smtClean="0">
                        <a:ln>
                          <a:noFill/>
                        </a:ln>
                        <a:solidFill>
                          <a:srgbClr val="000000"/>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smtClean="0">
                        <a:ln>
                          <a:noFill/>
                        </a:ln>
                        <a:solidFill>
                          <a:srgbClr val="000000"/>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smtClean="0">
                        <a:ln>
                          <a:noFill/>
                        </a:ln>
                        <a:solidFill>
                          <a:srgbClr val="000000"/>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smtClean="0">
                        <a:ln>
                          <a:noFill/>
                        </a:ln>
                        <a:solidFill>
                          <a:srgbClr val="000000"/>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98742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smtClean="0">
                        <a:ln>
                          <a:noFill/>
                        </a:ln>
                        <a:solidFill>
                          <a:srgbClr val="000000"/>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smtClean="0">
                        <a:ln>
                          <a:noFill/>
                        </a:ln>
                        <a:solidFill>
                          <a:srgbClr val="000000"/>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smtClean="0">
                        <a:ln>
                          <a:noFill/>
                        </a:ln>
                        <a:solidFill>
                          <a:srgbClr val="000000"/>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smtClean="0">
                        <a:ln>
                          <a:noFill/>
                        </a:ln>
                        <a:solidFill>
                          <a:srgbClr val="000000"/>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smtClean="0">
                        <a:ln>
                          <a:noFill/>
                        </a:ln>
                        <a:solidFill>
                          <a:srgbClr val="000000"/>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smtClean="0">
                        <a:ln>
                          <a:noFill/>
                        </a:ln>
                        <a:solidFill>
                          <a:srgbClr val="000000"/>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bl>
          </a:graphicData>
        </a:graphic>
      </p:graphicFrame>
    </p:spTree>
    <p:extLst>
      <p:ext uri="{BB962C8B-B14F-4D97-AF65-F5344CB8AC3E}">
        <p14:creationId xmlns:p14="http://schemas.microsoft.com/office/powerpoint/2010/main" val="350502917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a:xfrm>
            <a:off x="381000" y="152400"/>
            <a:ext cx="8458200" cy="838200"/>
          </a:xfrm>
          <a:solidFill>
            <a:schemeClr val="accent1"/>
          </a:solidFill>
        </p:spPr>
        <p:txBody>
          <a:bodyPr/>
          <a:lstStyle/>
          <a:p>
            <a:pPr eaLnBrk="1" hangingPunct="1"/>
            <a:r>
              <a:rPr lang="en-US" sz="4000" dirty="0">
                <a:solidFill>
                  <a:schemeClr val="bg1"/>
                </a:solidFill>
              </a:rPr>
              <a:t>The Logical Framework Analysis (LFA) </a:t>
            </a:r>
          </a:p>
        </p:txBody>
      </p:sp>
      <p:sp>
        <p:nvSpPr>
          <p:cNvPr id="2" name="Sisällön paikkamerkki 1"/>
          <p:cNvSpPr>
            <a:spLocks noGrp="1"/>
          </p:cNvSpPr>
          <p:nvPr>
            <p:ph idx="1"/>
          </p:nvPr>
        </p:nvSpPr>
        <p:spPr>
          <a:xfrm>
            <a:off x="76200" y="1066800"/>
            <a:ext cx="8991600" cy="4525963"/>
          </a:xfrm>
        </p:spPr>
        <p:txBody>
          <a:bodyPr/>
          <a:lstStyle/>
          <a:p>
            <a:r>
              <a:rPr lang="fi-FI" sz="2800" b="1" dirty="0" err="1">
                <a:solidFill>
                  <a:srgbClr val="31859C"/>
                </a:solidFill>
              </a:rPr>
              <a:t>Tool</a:t>
            </a:r>
            <a:r>
              <a:rPr lang="fi-FI" sz="2800" dirty="0">
                <a:solidFill>
                  <a:srgbClr val="31859C"/>
                </a:solidFill>
              </a:rPr>
              <a:t> </a:t>
            </a:r>
            <a:r>
              <a:rPr lang="fi-FI" sz="2800" dirty="0" err="1"/>
              <a:t>following</a:t>
            </a:r>
            <a:r>
              <a:rPr lang="fi-FI" sz="2800" dirty="0"/>
              <a:t> the </a:t>
            </a:r>
            <a:r>
              <a:rPr lang="fi-FI" sz="2800" dirty="0" err="1"/>
              <a:t>principles</a:t>
            </a:r>
            <a:r>
              <a:rPr lang="fi-FI" sz="2800" dirty="0"/>
              <a:t> of </a:t>
            </a:r>
            <a:r>
              <a:rPr lang="fi-FI" sz="2800" dirty="0" err="1"/>
              <a:t>Results-Based</a:t>
            </a:r>
            <a:r>
              <a:rPr lang="fi-FI" sz="2800" dirty="0"/>
              <a:t> Management (RBM)</a:t>
            </a:r>
          </a:p>
          <a:p>
            <a:r>
              <a:rPr lang="fi-FI" sz="2800" dirty="0" err="1"/>
              <a:t>Originates</a:t>
            </a:r>
            <a:r>
              <a:rPr lang="fi-FI" sz="2800" dirty="0"/>
              <a:t> in the United </a:t>
            </a:r>
            <a:r>
              <a:rPr lang="fi-FI" sz="2800" dirty="0" err="1"/>
              <a:t>States</a:t>
            </a:r>
            <a:r>
              <a:rPr lang="fi-FI" sz="2800" dirty="0"/>
              <a:t> in the 1960s, </a:t>
            </a:r>
            <a:r>
              <a:rPr lang="fi-FI" sz="2800" dirty="0" err="1"/>
              <a:t>today</a:t>
            </a:r>
            <a:r>
              <a:rPr lang="fi-FI" sz="2800" dirty="0"/>
              <a:t> </a:t>
            </a:r>
            <a:r>
              <a:rPr lang="fi-FI" sz="2800" dirty="0" err="1"/>
              <a:t>used</a:t>
            </a:r>
            <a:r>
              <a:rPr lang="fi-FI" sz="2800" dirty="0"/>
              <a:t> in </a:t>
            </a:r>
            <a:r>
              <a:rPr lang="fi-FI" sz="2800" dirty="0" err="1"/>
              <a:t>projects</a:t>
            </a:r>
            <a:r>
              <a:rPr lang="fi-FI" sz="2800" dirty="0"/>
              <a:t> and </a:t>
            </a:r>
            <a:r>
              <a:rPr lang="fi-FI" sz="2800" dirty="0" err="1"/>
              <a:t>sectors</a:t>
            </a:r>
            <a:r>
              <a:rPr lang="fi-FI" sz="2800" dirty="0"/>
              <a:t> </a:t>
            </a:r>
            <a:r>
              <a:rPr lang="fi-FI" sz="2800" dirty="0" err="1"/>
              <a:t>by</a:t>
            </a:r>
            <a:r>
              <a:rPr lang="fi-FI" sz="2800" dirty="0"/>
              <a:t> </a:t>
            </a:r>
            <a:r>
              <a:rPr lang="fi-FI" sz="2800" dirty="0" err="1"/>
              <a:t>public</a:t>
            </a:r>
            <a:r>
              <a:rPr lang="fi-FI" sz="2800" dirty="0"/>
              <a:t> </a:t>
            </a:r>
            <a:r>
              <a:rPr lang="fi-FI" sz="2800" dirty="0" err="1"/>
              <a:t>agencies</a:t>
            </a:r>
            <a:r>
              <a:rPr lang="fi-FI" sz="2800" dirty="0"/>
              <a:t>, </a:t>
            </a:r>
            <a:r>
              <a:rPr lang="fi-FI" sz="2800" dirty="0" err="1"/>
              <a:t>private</a:t>
            </a:r>
            <a:r>
              <a:rPr lang="fi-FI" sz="2800" dirty="0"/>
              <a:t> </a:t>
            </a:r>
            <a:r>
              <a:rPr lang="fi-FI" sz="2800" dirty="0" err="1"/>
              <a:t>companies</a:t>
            </a:r>
            <a:r>
              <a:rPr lang="fi-FI" sz="2800" dirty="0"/>
              <a:t>, </a:t>
            </a:r>
            <a:r>
              <a:rPr lang="fi-FI" sz="2800" dirty="0" err="1"/>
              <a:t>municipalities</a:t>
            </a:r>
            <a:r>
              <a:rPr lang="fi-FI" sz="2800" dirty="0"/>
              <a:t>, </a:t>
            </a:r>
            <a:r>
              <a:rPr lang="fi-FI" sz="2800" dirty="0" err="1"/>
              <a:t>regions</a:t>
            </a:r>
            <a:r>
              <a:rPr lang="fi-FI" sz="2800" dirty="0"/>
              <a:t> and </a:t>
            </a:r>
            <a:r>
              <a:rPr lang="fi-FI" sz="2800" dirty="0" err="1"/>
              <a:t>NGOs</a:t>
            </a:r>
            <a:r>
              <a:rPr lang="fi-FI" sz="2800" dirty="0"/>
              <a:t> and </a:t>
            </a:r>
            <a:r>
              <a:rPr lang="fi-FI" sz="2800" dirty="0" smtClean="0"/>
              <a:t>international </a:t>
            </a:r>
            <a:r>
              <a:rPr lang="fi-FI" sz="2800" dirty="0" err="1" smtClean="0"/>
              <a:t>development</a:t>
            </a:r>
            <a:r>
              <a:rPr lang="fi-FI" sz="2800" dirty="0" smtClean="0"/>
              <a:t> </a:t>
            </a:r>
            <a:r>
              <a:rPr lang="fi-FI" sz="2800" dirty="0" err="1"/>
              <a:t>organisations</a:t>
            </a:r>
            <a:endParaRPr lang="fi-FI" sz="2800" dirty="0"/>
          </a:p>
          <a:p>
            <a:r>
              <a:rPr lang="fi-FI" sz="2800" dirty="0" err="1"/>
              <a:t>Many</a:t>
            </a:r>
            <a:r>
              <a:rPr lang="fi-FI" sz="2800" dirty="0"/>
              <a:t> </a:t>
            </a:r>
            <a:r>
              <a:rPr lang="fi-FI" sz="2800" dirty="0" err="1"/>
              <a:t>other</a:t>
            </a:r>
            <a:r>
              <a:rPr lang="fi-FI" sz="2800" dirty="0"/>
              <a:t> RBM </a:t>
            </a:r>
            <a:r>
              <a:rPr lang="fi-FI" sz="2800" dirty="0" err="1"/>
              <a:t>methods</a:t>
            </a:r>
            <a:r>
              <a:rPr lang="fi-FI" sz="2800" dirty="0"/>
              <a:t> </a:t>
            </a:r>
            <a:r>
              <a:rPr lang="fi-FI" sz="2800" dirty="0" err="1"/>
              <a:t>e.g</a:t>
            </a:r>
            <a:r>
              <a:rPr lang="fi-FI" sz="2800" dirty="0"/>
              <a:t>. the </a:t>
            </a:r>
            <a:r>
              <a:rPr lang="fi-FI" sz="2800" b="1" dirty="0" err="1">
                <a:solidFill>
                  <a:schemeClr val="accent5">
                    <a:lumMod val="75000"/>
                  </a:schemeClr>
                </a:solidFill>
              </a:rPr>
              <a:t>Balanced</a:t>
            </a:r>
            <a:r>
              <a:rPr lang="fi-FI" sz="2800" b="1" dirty="0">
                <a:solidFill>
                  <a:schemeClr val="accent5">
                    <a:lumMod val="75000"/>
                  </a:schemeClr>
                </a:solidFill>
              </a:rPr>
              <a:t> </a:t>
            </a:r>
            <a:r>
              <a:rPr lang="fi-FI" sz="2800" b="1" dirty="0" err="1">
                <a:solidFill>
                  <a:schemeClr val="accent5">
                    <a:lumMod val="75000"/>
                  </a:schemeClr>
                </a:solidFill>
              </a:rPr>
              <a:t>Scorecard</a:t>
            </a:r>
            <a:r>
              <a:rPr lang="fi-FI" sz="2800" b="1" dirty="0">
                <a:solidFill>
                  <a:schemeClr val="accent5">
                    <a:lumMod val="75000"/>
                  </a:schemeClr>
                </a:solidFill>
              </a:rPr>
              <a:t>, the SWOT Analysis, Total </a:t>
            </a:r>
            <a:r>
              <a:rPr lang="fi-FI" sz="2800" b="1" dirty="0" err="1">
                <a:solidFill>
                  <a:schemeClr val="accent5">
                    <a:lumMod val="75000"/>
                  </a:schemeClr>
                </a:solidFill>
              </a:rPr>
              <a:t>Quality</a:t>
            </a:r>
            <a:r>
              <a:rPr lang="fi-FI" sz="2800" b="1" dirty="0">
                <a:solidFill>
                  <a:schemeClr val="accent5">
                    <a:lumMod val="75000"/>
                  </a:schemeClr>
                </a:solidFill>
              </a:rPr>
              <a:t> Management </a:t>
            </a:r>
            <a:r>
              <a:rPr lang="fi-FI" sz="2800" b="1" dirty="0" err="1">
                <a:solidFill>
                  <a:schemeClr val="accent5">
                    <a:lumMod val="75000"/>
                  </a:schemeClr>
                </a:solidFill>
              </a:rPr>
              <a:t>Theory</a:t>
            </a:r>
            <a:r>
              <a:rPr lang="fi-FI" sz="2800" b="1" dirty="0">
                <a:solidFill>
                  <a:schemeClr val="accent5">
                    <a:lumMod val="75000"/>
                  </a:schemeClr>
                </a:solidFill>
              </a:rPr>
              <a:t> of </a:t>
            </a:r>
            <a:r>
              <a:rPr lang="fi-FI" sz="2800" b="1" dirty="0" err="1">
                <a:solidFill>
                  <a:schemeClr val="accent5">
                    <a:lumMod val="75000"/>
                  </a:schemeClr>
                </a:solidFill>
              </a:rPr>
              <a:t>Change</a:t>
            </a:r>
            <a:r>
              <a:rPr lang="fi-FI" sz="2800" b="1" dirty="0">
                <a:solidFill>
                  <a:schemeClr val="accent5">
                    <a:lumMod val="75000"/>
                  </a:schemeClr>
                </a:solidFill>
              </a:rPr>
              <a:t>, </a:t>
            </a:r>
            <a:r>
              <a:rPr lang="fi-FI" sz="2800" b="1" dirty="0" err="1">
                <a:solidFill>
                  <a:schemeClr val="accent5">
                    <a:lumMod val="75000"/>
                  </a:schemeClr>
                </a:solidFill>
              </a:rPr>
              <a:t>Outcome</a:t>
            </a:r>
            <a:r>
              <a:rPr lang="fi-FI" sz="2800" b="1" dirty="0">
                <a:solidFill>
                  <a:schemeClr val="accent5">
                    <a:lumMod val="75000"/>
                  </a:schemeClr>
                </a:solidFill>
              </a:rPr>
              <a:t> </a:t>
            </a:r>
            <a:r>
              <a:rPr lang="fi-FI" sz="2800" b="1" dirty="0" err="1">
                <a:solidFill>
                  <a:schemeClr val="accent5">
                    <a:lumMod val="75000"/>
                  </a:schemeClr>
                </a:solidFill>
              </a:rPr>
              <a:t>Mapping</a:t>
            </a:r>
            <a:r>
              <a:rPr lang="fi-FI" sz="2800" b="1" dirty="0">
                <a:solidFill>
                  <a:schemeClr val="accent5">
                    <a:lumMod val="75000"/>
                  </a:schemeClr>
                </a:solidFill>
              </a:rPr>
              <a:t> </a:t>
            </a:r>
          </a:p>
          <a:p>
            <a:r>
              <a:rPr lang="fi-FI" sz="2800" dirty="0" err="1"/>
              <a:t>Despite</a:t>
            </a:r>
            <a:r>
              <a:rPr lang="fi-FI" sz="2800" dirty="0"/>
              <a:t> </a:t>
            </a:r>
            <a:r>
              <a:rPr lang="fi-FI" sz="2800" dirty="0" err="1"/>
              <a:t>criticism</a:t>
            </a:r>
            <a:r>
              <a:rPr lang="fi-FI" sz="2800" dirty="0"/>
              <a:t> LFA is a </a:t>
            </a:r>
            <a:r>
              <a:rPr lang="fi-FI" sz="2800" dirty="0" err="1"/>
              <a:t>comprehensive</a:t>
            </a:r>
            <a:r>
              <a:rPr lang="fi-FI" sz="2800" dirty="0"/>
              <a:t> </a:t>
            </a:r>
            <a:r>
              <a:rPr lang="fi-FI" sz="2800" dirty="0" err="1"/>
              <a:t>planning</a:t>
            </a:r>
            <a:r>
              <a:rPr lang="fi-FI" sz="2800" dirty="0"/>
              <a:t> </a:t>
            </a:r>
            <a:r>
              <a:rPr lang="fi-FI" sz="2800" dirty="0" err="1"/>
              <a:t>model</a:t>
            </a:r>
            <a:r>
              <a:rPr lang="fi-FI" sz="2800" dirty="0"/>
              <a:t> </a:t>
            </a:r>
            <a:r>
              <a:rPr lang="fi-FI" sz="2800" dirty="0" err="1"/>
              <a:t>that</a:t>
            </a:r>
            <a:r>
              <a:rPr lang="fi-FI" sz="2800" dirty="0"/>
              <a:t> </a:t>
            </a:r>
            <a:r>
              <a:rPr lang="fi-FI" sz="2800" dirty="0" err="1"/>
              <a:t>covers</a:t>
            </a:r>
            <a:r>
              <a:rPr lang="fi-FI" sz="2800" dirty="0"/>
              <a:t> </a:t>
            </a:r>
            <a:r>
              <a:rPr lang="fi-FI" sz="2800" dirty="0" err="1"/>
              <a:t>all</a:t>
            </a:r>
            <a:r>
              <a:rPr lang="fi-FI" sz="2800" dirty="0"/>
              <a:t> </a:t>
            </a:r>
            <a:r>
              <a:rPr lang="fi-FI" sz="2800" dirty="0" err="1"/>
              <a:t>stages</a:t>
            </a:r>
            <a:r>
              <a:rPr lang="fi-FI" sz="2800" dirty="0"/>
              <a:t> of the </a:t>
            </a:r>
            <a:r>
              <a:rPr lang="fi-FI" sz="2800" dirty="0" err="1"/>
              <a:t>planning</a:t>
            </a:r>
            <a:r>
              <a:rPr lang="fi-FI" sz="2800" dirty="0"/>
              <a:t> </a:t>
            </a:r>
            <a:r>
              <a:rPr lang="fi-FI" sz="2800" dirty="0" err="1"/>
              <a:t>process</a:t>
            </a:r>
            <a:r>
              <a:rPr lang="fi-FI" sz="2800" dirty="0"/>
              <a:t>, </a:t>
            </a:r>
            <a:r>
              <a:rPr lang="fi-FI" sz="2800" dirty="0" err="1"/>
              <a:t>all</a:t>
            </a:r>
            <a:r>
              <a:rPr lang="fi-FI" sz="2800" dirty="0"/>
              <a:t> the </a:t>
            </a:r>
            <a:r>
              <a:rPr lang="fi-FI" sz="2800" dirty="0" err="1"/>
              <a:t>way</a:t>
            </a:r>
            <a:r>
              <a:rPr lang="fi-FI" sz="2800" dirty="0"/>
              <a:t> to a </a:t>
            </a:r>
            <a:r>
              <a:rPr lang="fi-FI" sz="2800" dirty="0" err="1"/>
              <a:t>completed</a:t>
            </a:r>
            <a:r>
              <a:rPr lang="fi-FI" sz="2800" dirty="0"/>
              <a:t> </a:t>
            </a:r>
            <a:r>
              <a:rPr lang="fi-FI" sz="2800" dirty="0" err="1" smtClean="0"/>
              <a:t>project</a:t>
            </a:r>
            <a:r>
              <a:rPr lang="fi-FI" sz="2800" dirty="0" smtClean="0"/>
              <a:t>, </a:t>
            </a:r>
            <a:r>
              <a:rPr lang="fi-FI" sz="2800" dirty="0" err="1" smtClean="0"/>
              <a:t>programme</a:t>
            </a:r>
            <a:r>
              <a:rPr lang="fi-FI" sz="2800" dirty="0"/>
              <a:t> </a:t>
            </a:r>
            <a:r>
              <a:rPr lang="fi-FI" sz="2800" dirty="0" err="1" smtClean="0"/>
              <a:t>and</a:t>
            </a:r>
            <a:r>
              <a:rPr lang="fi-FI" sz="2800" dirty="0" err="1"/>
              <a:t>/or</a:t>
            </a:r>
            <a:r>
              <a:rPr lang="fi-FI" sz="2800" dirty="0"/>
              <a:t> </a:t>
            </a:r>
            <a:r>
              <a:rPr lang="fi-FI" sz="2800" dirty="0" err="1"/>
              <a:t>operation</a:t>
            </a:r>
            <a:r>
              <a:rPr lang="fi-FI" sz="2800" dirty="0"/>
              <a:t> </a:t>
            </a:r>
            <a:r>
              <a:rPr lang="fi-FI" sz="2800" dirty="0" err="1"/>
              <a:t>plan</a:t>
            </a:r>
            <a:endParaRPr lang="fi-FI" sz="2800" dirty="0"/>
          </a:p>
          <a:p>
            <a:endParaRPr lang="fi-FI"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a:xfrm>
            <a:off x="381000" y="152400"/>
            <a:ext cx="8458200" cy="838200"/>
          </a:xfrm>
          <a:solidFill>
            <a:schemeClr val="accent1"/>
          </a:solidFill>
        </p:spPr>
        <p:txBody>
          <a:bodyPr/>
          <a:lstStyle/>
          <a:p>
            <a:pPr eaLnBrk="1" hangingPunct="1"/>
            <a:r>
              <a:rPr lang="en-US" sz="4000" dirty="0">
                <a:solidFill>
                  <a:schemeClr val="bg1"/>
                </a:solidFill>
              </a:rPr>
              <a:t>The Logical Framework Analysis (LFA) </a:t>
            </a:r>
          </a:p>
        </p:txBody>
      </p:sp>
      <p:sp>
        <p:nvSpPr>
          <p:cNvPr id="2" name="Sisällön paikkamerkki 1"/>
          <p:cNvSpPr>
            <a:spLocks noGrp="1"/>
          </p:cNvSpPr>
          <p:nvPr>
            <p:ph idx="1"/>
          </p:nvPr>
        </p:nvSpPr>
        <p:spPr>
          <a:xfrm>
            <a:off x="609600" y="1600200"/>
            <a:ext cx="7772400" cy="4525963"/>
          </a:xfrm>
        </p:spPr>
        <p:txBody>
          <a:bodyPr/>
          <a:lstStyle/>
          <a:p>
            <a:pPr marL="0" indent="0">
              <a:buNone/>
            </a:pPr>
            <a:r>
              <a:rPr lang="fi-FI" sz="2800" b="1" dirty="0" err="1"/>
              <a:t>What</a:t>
            </a:r>
            <a:r>
              <a:rPr lang="fi-FI" sz="2800" b="1" dirty="0"/>
              <a:t> </a:t>
            </a:r>
            <a:r>
              <a:rPr lang="fi-FI" sz="2800" b="1" dirty="0" err="1"/>
              <a:t>Makes</a:t>
            </a:r>
            <a:r>
              <a:rPr lang="fi-FI" sz="2800" b="1" dirty="0"/>
              <a:t> a </a:t>
            </a:r>
            <a:r>
              <a:rPr lang="fi-FI" sz="2800" b="1" dirty="0" err="1"/>
              <a:t>Good</a:t>
            </a:r>
            <a:r>
              <a:rPr lang="fi-FI" sz="2800" b="1" dirty="0"/>
              <a:t> </a:t>
            </a:r>
            <a:r>
              <a:rPr lang="fi-FI" sz="2800" b="1" dirty="0" err="1"/>
              <a:t>Logframe</a:t>
            </a:r>
            <a:r>
              <a:rPr lang="fi-FI" sz="2800" b="1" dirty="0"/>
              <a:t>?</a:t>
            </a:r>
          </a:p>
          <a:p>
            <a:r>
              <a:rPr lang="fi-FI" sz="2800" dirty="0" smtClean="0">
                <a:solidFill>
                  <a:srgbClr val="000000"/>
                </a:solidFill>
              </a:rPr>
              <a:t>A </a:t>
            </a:r>
            <a:r>
              <a:rPr lang="fi-FI" sz="2800" b="1" dirty="0">
                <a:solidFill>
                  <a:schemeClr val="accent5">
                    <a:lumMod val="75000"/>
                  </a:schemeClr>
                </a:solidFill>
              </a:rPr>
              <a:t>sound </a:t>
            </a:r>
            <a:r>
              <a:rPr lang="fi-FI" sz="2800" b="1" dirty="0" err="1">
                <a:solidFill>
                  <a:schemeClr val="accent5">
                    <a:lumMod val="75000"/>
                  </a:schemeClr>
                </a:solidFill>
              </a:rPr>
              <a:t>problem</a:t>
            </a:r>
            <a:r>
              <a:rPr lang="fi-FI" sz="2800" b="1" dirty="0">
                <a:solidFill>
                  <a:schemeClr val="accent5">
                    <a:lumMod val="75000"/>
                  </a:schemeClr>
                </a:solidFill>
              </a:rPr>
              <a:t> </a:t>
            </a:r>
            <a:r>
              <a:rPr lang="fi-FI" sz="2800" b="1" dirty="0" err="1">
                <a:solidFill>
                  <a:schemeClr val="accent5">
                    <a:lumMod val="75000"/>
                  </a:schemeClr>
                </a:solidFill>
              </a:rPr>
              <a:t>summary</a:t>
            </a:r>
            <a:r>
              <a:rPr lang="fi-FI" sz="2800" b="1" dirty="0">
                <a:solidFill>
                  <a:schemeClr val="accent5">
                    <a:lumMod val="75000"/>
                  </a:schemeClr>
                </a:solidFill>
              </a:rPr>
              <a:t> </a:t>
            </a:r>
            <a:r>
              <a:rPr lang="fi-FI" sz="2800" dirty="0" err="1">
                <a:solidFill>
                  <a:srgbClr val="000000"/>
                </a:solidFill>
              </a:rPr>
              <a:t>statement</a:t>
            </a:r>
            <a:r>
              <a:rPr lang="fi-FI" sz="2800" dirty="0">
                <a:solidFill>
                  <a:srgbClr val="000000"/>
                </a:solidFill>
              </a:rPr>
              <a:t> </a:t>
            </a:r>
            <a:r>
              <a:rPr lang="fi-FI" sz="2800" dirty="0" err="1">
                <a:solidFill>
                  <a:srgbClr val="000000"/>
                </a:solidFill>
              </a:rPr>
              <a:t>key</a:t>
            </a:r>
            <a:r>
              <a:rPr lang="fi-FI" sz="2800" dirty="0">
                <a:solidFill>
                  <a:srgbClr val="000000"/>
                </a:solidFill>
              </a:rPr>
              <a:t> </a:t>
            </a:r>
            <a:r>
              <a:rPr lang="fi-FI" sz="2800" dirty="0" err="1">
                <a:solidFill>
                  <a:srgbClr val="000000"/>
                </a:solidFill>
              </a:rPr>
              <a:t>stakeholder</a:t>
            </a:r>
            <a:r>
              <a:rPr lang="fi-FI" sz="2800" dirty="0">
                <a:solidFill>
                  <a:srgbClr val="000000"/>
                </a:solidFill>
              </a:rPr>
              <a:t> </a:t>
            </a:r>
            <a:r>
              <a:rPr lang="fi-FI" sz="2800" dirty="0" err="1">
                <a:solidFill>
                  <a:srgbClr val="000000"/>
                </a:solidFill>
              </a:rPr>
              <a:t>agree</a:t>
            </a:r>
            <a:r>
              <a:rPr lang="fi-FI" sz="2800" dirty="0">
                <a:solidFill>
                  <a:srgbClr val="000000"/>
                </a:solidFill>
              </a:rPr>
              <a:t> </a:t>
            </a:r>
            <a:r>
              <a:rPr lang="fi-FI" sz="2800" dirty="0" err="1">
                <a:solidFill>
                  <a:srgbClr val="000000"/>
                </a:solidFill>
              </a:rPr>
              <a:t>upon</a:t>
            </a:r>
            <a:r>
              <a:rPr lang="fi-FI" sz="2800" dirty="0">
                <a:solidFill>
                  <a:srgbClr val="000000"/>
                </a:solidFill>
              </a:rPr>
              <a:t> (</a:t>
            </a:r>
            <a:r>
              <a:rPr lang="fi-FI" sz="2800" dirty="0" err="1">
                <a:solidFill>
                  <a:srgbClr val="000000"/>
                </a:solidFill>
              </a:rPr>
              <a:t>already</a:t>
            </a:r>
            <a:r>
              <a:rPr lang="fi-FI" sz="2800" dirty="0">
                <a:solidFill>
                  <a:srgbClr val="000000"/>
                </a:solidFill>
              </a:rPr>
              <a:t> </a:t>
            </a:r>
            <a:r>
              <a:rPr lang="fi-FI" sz="2800" dirty="0" err="1">
                <a:solidFill>
                  <a:srgbClr val="000000"/>
                </a:solidFill>
              </a:rPr>
              <a:t>covered</a:t>
            </a:r>
            <a:r>
              <a:rPr lang="fi-FI" sz="2800" dirty="0">
                <a:solidFill>
                  <a:srgbClr val="000000"/>
                </a:solidFill>
              </a:rPr>
              <a:t>)</a:t>
            </a:r>
          </a:p>
          <a:p>
            <a:r>
              <a:rPr lang="fi-FI" sz="2800" b="1" dirty="0" err="1" smtClean="0">
                <a:solidFill>
                  <a:srgbClr val="31859C"/>
                </a:solidFill>
              </a:rPr>
              <a:t>Objectives</a:t>
            </a:r>
            <a:r>
              <a:rPr lang="fi-FI" sz="2800" b="1" dirty="0" smtClean="0">
                <a:solidFill>
                  <a:srgbClr val="31859C"/>
                </a:solidFill>
              </a:rPr>
              <a:t> </a:t>
            </a:r>
            <a:r>
              <a:rPr lang="fi-FI" sz="2800" b="1" dirty="0" err="1">
                <a:solidFill>
                  <a:srgbClr val="31859C"/>
                </a:solidFill>
              </a:rPr>
              <a:t>focus</a:t>
            </a:r>
            <a:r>
              <a:rPr lang="fi-FI" sz="2800" b="1" dirty="0">
                <a:solidFill>
                  <a:srgbClr val="31859C"/>
                </a:solidFill>
              </a:rPr>
              <a:t> on the </a:t>
            </a:r>
            <a:r>
              <a:rPr lang="fi-FI" sz="2800" b="1" dirty="0" err="1">
                <a:solidFill>
                  <a:srgbClr val="31859C"/>
                </a:solidFill>
              </a:rPr>
              <a:t>problem</a:t>
            </a:r>
            <a:r>
              <a:rPr lang="fi-FI" sz="2800" b="1" dirty="0">
                <a:solidFill>
                  <a:srgbClr val="31859C"/>
                </a:solidFill>
              </a:rPr>
              <a:t> </a:t>
            </a:r>
            <a:r>
              <a:rPr lang="fi-FI" sz="2800" dirty="0">
                <a:solidFill>
                  <a:srgbClr val="000000"/>
                </a:solidFill>
              </a:rPr>
              <a:t>to </a:t>
            </a:r>
            <a:r>
              <a:rPr lang="fi-FI" sz="2800" dirty="0" err="1">
                <a:solidFill>
                  <a:srgbClr val="000000"/>
                </a:solidFill>
              </a:rPr>
              <a:t>be</a:t>
            </a:r>
            <a:r>
              <a:rPr lang="fi-FI" sz="2800" dirty="0">
                <a:solidFill>
                  <a:srgbClr val="000000"/>
                </a:solidFill>
              </a:rPr>
              <a:t> </a:t>
            </a:r>
            <a:r>
              <a:rPr lang="fi-FI" sz="2800" dirty="0" err="1">
                <a:solidFill>
                  <a:srgbClr val="000000"/>
                </a:solidFill>
              </a:rPr>
              <a:t>addressed</a:t>
            </a:r>
            <a:endParaRPr lang="fi-FI" sz="2800" dirty="0">
              <a:solidFill>
                <a:srgbClr val="000000"/>
              </a:solidFill>
            </a:endParaRPr>
          </a:p>
          <a:p>
            <a:r>
              <a:rPr lang="fi-FI" sz="2800" b="1" dirty="0" err="1" smtClean="0">
                <a:solidFill>
                  <a:srgbClr val="31859C"/>
                </a:solidFill>
              </a:rPr>
              <a:t>Outcomes</a:t>
            </a:r>
            <a:r>
              <a:rPr lang="fi-FI" sz="2800" b="1" dirty="0" smtClean="0">
                <a:solidFill>
                  <a:srgbClr val="31859C"/>
                </a:solidFill>
              </a:rPr>
              <a:t> </a:t>
            </a:r>
            <a:r>
              <a:rPr lang="fi-FI" sz="2800" b="1" dirty="0">
                <a:solidFill>
                  <a:srgbClr val="31859C"/>
                </a:solidFill>
              </a:rPr>
              <a:t>show </a:t>
            </a:r>
            <a:r>
              <a:rPr lang="fi-FI" sz="2800" b="1" dirty="0" err="1">
                <a:solidFill>
                  <a:srgbClr val="31859C"/>
                </a:solidFill>
              </a:rPr>
              <a:t>short-term</a:t>
            </a:r>
            <a:r>
              <a:rPr lang="fi-FI" sz="2800" b="1" dirty="0">
                <a:solidFill>
                  <a:srgbClr val="31859C"/>
                </a:solidFill>
              </a:rPr>
              <a:t> and </a:t>
            </a:r>
            <a:r>
              <a:rPr lang="fi-FI" sz="2800" b="1" dirty="0" err="1">
                <a:solidFill>
                  <a:srgbClr val="31859C"/>
                </a:solidFill>
              </a:rPr>
              <a:t>intermediate</a:t>
            </a:r>
            <a:r>
              <a:rPr lang="fi-FI" sz="2800" b="1" dirty="0">
                <a:solidFill>
                  <a:srgbClr val="31859C"/>
                </a:solidFill>
              </a:rPr>
              <a:t> </a:t>
            </a:r>
            <a:r>
              <a:rPr lang="fi-FI" sz="2800" b="1" dirty="0" err="1">
                <a:solidFill>
                  <a:srgbClr val="31859C"/>
                </a:solidFill>
              </a:rPr>
              <a:t>changes</a:t>
            </a:r>
            <a:r>
              <a:rPr lang="fi-FI" sz="2800" b="1" dirty="0">
                <a:solidFill>
                  <a:srgbClr val="31859C"/>
                </a:solidFill>
              </a:rPr>
              <a:t> </a:t>
            </a:r>
            <a:r>
              <a:rPr lang="fi-FI" sz="2800" dirty="0" err="1">
                <a:solidFill>
                  <a:srgbClr val="000000"/>
                </a:solidFill>
              </a:rPr>
              <a:t>needed</a:t>
            </a:r>
            <a:r>
              <a:rPr lang="fi-FI" sz="2800" dirty="0">
                <a:solidFill>
                  <a:srgbClr val="000000"/>
                </a:solidFill>
              </a:rPr>
              <a:t> to </a:t>
            </a:r>
            <a:r>
              <a:rPr lang="fi-FI" sz="2800" dirty="0" err="1">
                <a:solidFill>
                  <a:srgbClr val="000000"/>
                </a:solidFill>
              </a:rPr>
              <a:t>achieve</a:t>
            </a:r>
            <a:r>
              <a:rPr lang="fi-FI" sz="2800" dirty="0">
                <a:solidFill>
                  <a:srgbClr val="000000"/>
                </a:solidFill>
              </a:rPr>
              <a:t> </a:t>
            </a:r>
            <a:r>
              <a:rPr lang="fi-FI" sz="2800" dirty="0" smtClean="0">
                <a:solidFill>
                  <a:srgbClr val="000000"/>
                </a:solidFill>
              </a:rPr>
              <a:t>the </a:t>
            </a:r>
            <a:r>
              <a:rPr lang="fi-FI" sz="2800" dirty="0" err="1" smtClean="0">
                <a:solidFill>
                  <a:srgbClr val="000000"/>
                </a:solidFill>
              </a:rPr>
              <a:t>objective</a:t>
            </a:r>
            <a:endParaRPr lang="fi-FI" sz="2800" dirty="0">
              <a:solidFill>
                <a:srgbClr val="000000"/>
              </a:solidFill>
            </a:endParaRPr>
          </a:p>
          <a:p>
            <a:r>
              <a:rPr lang="fi-FI" sz="2800" dirty="0" err="1" smtClean="0">
                <a:solidFill>
                  <a:srgbClr val="000000"/>
                </a:solidFill>
              </a:rPr>
              <a:t>Outputs</a:t>
            </a:r>
            <a:r>
              <a:rPr lang="fi-FI" sz="2800" dirty="0" smtClean="0">
                <a:solidFill>
                  <a:srgbClr val="000000"/>
                </a:solidFill>
              </a:rPr>
              <a:t> </a:t>
            </a:r>
            <a:r>
              <a:rPr lang="fi-FI" sz="2800" dirty="0" err="1">
                <a:solidFill>
                  <a:srgbClr val="000000"/>
                </a:solidFill>
              </a:rPr>
              <a:t>lead</a:t>
            </a:r>
            <a:r>
              <a:rPr lang="fi-FI" sz="2800" dirty="0">
                <a:solidFill>
                  <a:srgbClr val="000000"/>
                </a:solidFill>
              </a:rPr>
              <a:t> to the </a:t>
            </a:r>
            <a:r>
              <a:rPr lang="fi-FI" sz="2800" dirty="0" err="1">
                <a:solidFill>
                  <a:srgbClr val="000000"/>
                </a:solidFill>
              </a:rPr>
              <a:t>outcomes</a:t>
            </a:r>
            <a:endParaRPr lang="fi-FI" sz="2800" dirty="0">
              <a:solidFill>
                <a:srgbClr val="000000"/>
              </a:solidFill>
            </a:endParaRPr>
          </a:p>
          <a:p>
            <a:r>
              <a:rPr lang="fi-FI" sz="2800" dirty="0" err="1" smtClean="0">
                <a:solidFill>
                  <a:srgbClr val="000000"/>
                </a:solidFill>
              </a:rPr>
              <a:t>Performance</a:t>
            </a:r>
            <a:r>
              <a:rPr lang="fi-FI" sz="2800" dirty="0" smtClean="0">
                <a:solidFill>
                  <a:srgbClr val="000000"/>
                </a:solidFill>
              </a:rPr>
              <a:t> </a:t>
            </a:r>
            <a:r>
              <a:rPr lang="fi-FI" sz="2800" dirty="0" err="1">
                <a:solidFill>
                  <a:srgbClr val="000000"/>
                </a:solidFill>
              </a:rPr>
              <a:t>indicators</a:t>
            </a:r>
            <a:r>
              <a:rPr lang="fi-FI" sz="2800" dirty="0">
                <a:solidFill>
                  <a:srgbClr val="000000"/>
                </a:solidFill>
              </a:rPr>
              <a:t> </a:t>
            </a:r>
            <a:r>
              <a:rPr lang="fi-FI" sz="2800" dirty="0" err="1">
                <a:solidFill>
                  <a:srgbClr val="000000"/>
                </a:solidFill>
              </a:rPr>
              <a:t>verify</a:t>
            </a:r>
            <a:r>
              <a:rPr lang="fi-FI" sz="2800" dirty="0">
                <a:solidFill>
                  <a:srgbClr val="000000"/>
                </a:solidFill>
              </a:rPr>
              <a:t> the </a:t>
            </a:r>
            <a:r>
              <a:rPr lang="fi-FI" sz="2800" dirty="0" err="1">
                <a:solidFill>
                  <a:srgbClr val="000000"/>
                </a:solidFill>
              </a:rPr>
              <a:t>change</a:t>
            </a:r>
            <a:r>
              <a:rPr lang="fi-FI" sz="2800" dirty="0">
                <a:solidFill>
                  <a:srgbClr val="000000"/>
                </a:solidFill>
              </a:rPr>
              <a:t> </a:t>
            </a:r>
            <a:r>
              <a:rPr lang="fi-FI" sz="2800" dirty="0" err="1">
                <a:solidFill>
                  <a:srgbClr val="000000"/>
                </a:solidFill>
              </a:rPr>
              <a:t>has</a:t>
            </a:r>
            <a:r>
              <a:rPr lang="fi-FI" sz="2800" dirty="0">
                <a:solidFill>
                  <a:srgbClr val="000000"/>
                </a:solidFill>
              </a:rPr>
              <a:t> </a:t>
            </a:r>
            <a:r>
              <a:rPr lang="fi-FI" sz="2800" dirty="0" err="1">
                <a:solidFill>
                  <a:srgbClr val="000000"/>
                </a:solidFill>
              </a:rPr>
              <a:t>happened</a:t>
            </a:r>
            <a:endParaRPr lang="fi-FI" dirty="0">
              <a:solidFill>
                <a:srgbClr val="000000"/>
              </a:solidFill>
            </a:endParaRPr>
          </a:p>
        </p:txBody>
      </p:sp>
    </p:spTree>
    <p:extLst>
      <p:ext uri="{BB962C8B-B14F-4D97-AF65-F5344CB8AC3E}">
        <p14:creationId xmlns:p14="http://schemas.microsoft.com/office/powerpoint/2010/main" val="92077759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2"/>
          <p:cNvSpPr>
            <a:spLocks noGrp="1"/>
          </p:cNvSpPr>
          <p:nvPr>
            <p:ph idx="1"/>
          </p:nvPr>
        </p:nvSpPr>
        <p:spPr>
          <a:xfrm>
            <a:off x="609600" y="1295400"/>
            <a:ext cx="8229600" cy="4114800"/>
          </a:xfrm>
        </p:spPr>
        <p:txBody>
          <a:bodyPr/>
          <a:lstStyle/>
          <a:p>
            <a:pPr algn="just" eaLnBrk="1" hangingPunct="1">
              <a:lnSpc>
                <a:spcPct val="80000"/>
              </a:lnSpc>
              <a:buFont typeface="Arial" charset="0"/>
              <a:buNone/>
            </a:pPr>
            <a:endParaRPr lang="en-US" sz="2700" i="1" dirty="0" smtClean="0"/>
          </a:p>
          <a:p>
            <a:pPr algn="just" eaLnBrk="1" hangingPunct="1">
              <a:lnSpc>
                <a:spcPct val="80000"/>
              </a:lnSpc>
              <a:buFont typeface="Arial" charset="0"/>
              <a:buNone/>
            </a:pPr>
            <a:endParaRPr lang="en-US" sz="2700" dirty="0" smtClean="0"/>
          </a:p>
          <a:p>
            <a:pPr algn="just" eaLnBrk="1" hangingPunct="1">
              <a:lnSpc>
                <a:spcPct val="80000"/>
              </a:lnSpc>
              <a:buFont typeface="Arial" charset="0"/>
              <a:buNone/>
            </a:pPr>
            <a:endParaRPr lang="en-US" sz="2700" dirty="0" smtClean="0"/>
          </a:p>
          <a:p>
            <a:pPr algn="just" eaLnBrk="1" hangingPunct="1">
              <a:lnSpc>
                <a:spcPct val="80000"/>
              </a:lnSpc>
              <a:buFont typeface="Arial" charset="0"/>
              <a:buNone/>
            </a:pPr>
            <a:endParaRPr lang="en-US" sz="2700" dirty="0" smtClean="0"/>
          </a:p>
        </p:txBody>
      </p:sp>
      <p:pic>
        <p:nvPicPr>
          <p:cNvPr id="2" name="Kuva 1" descr="Screen Shot 2018-09-01 at 10.28.5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685800"/>
            <a:ext cx="8398580" cy="5403112"/>
          </a:xfrm>
          <a:prstGeom prst="rect">
            <a:avLst/>
          </a:prstGeom>
        </p:spPr>
      </p:pic>
    </p:spTree>
    <p:extLst>
      <p:ext uri="{BB962C8B-B14F-4D97-AF65-F5344CB8AC3E}">
        <p14:creationId xmlns:p14="http://schemas.microsoft.com/office/powerpoint/2010/main" val="125375530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2"/>
          <p:cNvSpPr>
            <a:spLocks noGrp="1"/>
          </p:cNvSpPr>
          <p:nvPr>
            <p:ph idx="1"/>
          </p:nvPr>
        </p:nvSpPr>
        <p:spPr>
          <a:xfrm>
            <a:off x="609600" y="1295400"/>
            <a:ext cx="8229600" cy="4114800"/>
          </a:xfrm>
        </p:spPr>
        <p:txBody>
          <a:bodyPr/>
          <a:lstStyle/>
          <a:p>
            <a:pPr algn="just" eaLnBrk="1" hangingPunct="1">
              <a:lnSpc>
                <a:spcPct val="80000"/>
              </a:lnSpc>
              <a:buFont typeface="Arial" charset="0"/>
              <a:buNone/>
            </a:pPr>
            <a:endParaRPr lang="en-US" sz="2700" i="1" dirty="0" smtClean="0"/>
          </a:p>
          <a:p>
            <a:pPr algn="just" eaLnBrk="1" hangingPunct="1">
              <a:lnSpc>
                <a:spcPct val="80000"/>
              </a:lnSpc>
              <a:buFont typeface="Arial" charset="0"/>
              <a:buNone/>
            </a:pPr>
            <a:endParaRPr lang="en-US" sz="2700" dirty="0" smtClean="0"/>
          </a:p>
          <a:p>
            <a:pPr algn="just" eaLnBrk="1" hangingPunct="1">
              <a:lnSpc>
                <a:spcPct val="80000"/>
              </a:lnSpc>
              <a:buFont typeface="Arial" charset="0"/>
              <a:buNone/>
            </a:pPr>
            <a:endParaRPr lang="en-US" sz="2700" dirty="0" smtClean="0"/>
          </a:p>
          <a:p>
            <a:pPr algn="just" eaLnBrk="1" hangingPunct="1">
              <a:lnSpc>
                <a:spcPct val="80000"/>
              </a:lnSpc>
              <a:buFont typeface="Arial" charset="0"/>
              <a:buNone/>
            </a:pPr>
            <a:endParaRPr lang="en-US" sz="2700" dirty="0" smtClean="0"/>
          </a:p>
        </p:txBody>
      </p:sp>
      <p:pic>
        <p:nvPicPr>
          <p:cNvPr id="3" name="Kuva 2" descr="Screen Shot 2018-09-01 at 12.10.07.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03300"/>
            <a:ext cx="9144000" cy="4848650"/>
          </a:xfrm>
          <a:prstGeom prst="rect">
            <a:avLst/>
          </a:prstGeom>
        </p:spPr>
      </p:pic>
      <p:sp>
        <p:nvSpPr>
          <p:cNvPr id="4" name="Title 1"/>
          <p:cNvSpPr>
            <a:spLocks noGrp="1"/>
          </p:cNvSpPr>
          <p:nvPr>
            <p:ph type="title"/>
          </p:nvPr>
        </p:nvSpPr>
        <p:spPr>
          <a:xfrm>
            <a:off x="152400" y="152400"/>
            <a:ext cx="8763000" cy="838200"/>
          </a:xfrm>
          <a:solidFill>
            <a:schemeClr val="accent1"/>
          </a:solidFill>
        </p:spPr>
        <p:txBody>
          <a:bodyPr/>
          <a:lstStyle/>
          <a:p>
            <a:pPr eaLnBrk="1" hangingPunct="1"/>
            <a:r>
              <a:rPr lang="en-US" sz="4000" dirty="0">
                <a:solidFill>
                  <a:schemeClr val="bg1"/>
                </a:solidFill>
              </a:rPr>
              <a:t>The Logical </a:t>
            </a:r>
            <a:r>
              <a:rPr lang="en-US" sz="4000" dirty="0" smtClean="0">
                <a:solidFill>
                  <a:schemeClr val="bg1"/>
                </a:solidFill>
              </a:rPr>
              <a:t>Framework Matrix/ </a:t>
            </a:r>
            <a:r>
              <a:rPr lang="en-US" sz="4000" dirty="0" err="1" smtClean="0">
                <a:solidFill>
                  <a:schemeClr val="bg1"/>
                </a:solidFill>
              </a:rPr>
              <a:t>LogFrame</a:t>
            </a:r>
            <a:r>
              <a:rPr lang="en-US" sz="4000" dirty="0" smtClean="0">
                <a:solidFill>
                  <a:schemeClr val="bg1"/>
                </a:solidFill>
              </a:rPr>
              <a:t> </a:t>
            </a:r>
            <a:endParaRPr lang="en-US" sz="4000" dirty="0">
              <a:solidFill>
                <a:schemeClr val="bg1"/>
              </a:solidFill>
            </a:endParaRPr>
          </a:p>
        </p:txBody>
      </p:sp>
    </p:spTree>
    <p:extLst>
      <p:ext uri="{BB962C8B-B14F-4D97-AF65-F5344CB8AC3E}">
        <p14:creationId xmlns:p14="http://schemas.microsoft.com/office/powerpoint/2010/main" val="416559357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2"/>
          <p:cNvSpPr>
            <a:spLocks noGrp="1"/>
          </p:cNvSpPr>
          <p:nvPr>
            <p:ph idx="1"/>
          </p:nvPr>
        </p:nvSpPr>
        <p:spPr>
          <a:xfrm>
            <a:off x="609600" y="1295400"/>
            <a:ext cx="8229600" cy="4114800"/>
          </a:xfrm>
        </p:spPr>
        <p:txBody>
          <a:bodyPr/>
          <a:lstStyle/>
          <a:p>
            <a:pPr algn="just" eaLnBrk="1" hangingPunct="1">
              <a:lnSpc>
                <a:spcPct val="80000"/>
              </a:lnSpc>
              <a:buFont typeface="Arial" charset="0"/>
              <a:buNone/>
            </a:pPr>
            <a:endParaRPr lang="en-US" sz="2700" i="1" dirty="0" smtClean="0"/>
          </a:p>
          <a:p>
            <a:pPr algn="just" eaLnBrk="1" hangingPunct="1">
              <a:lnSpc>
                <a:spcPct val="80000"/>
              </a:lnSpc>
              <a:buFont typeface="Arial" charset="0"/>
              <a:buNone/>
            </a:pPr>
            <a:endParaRPr lang="en-US" sz="2700" dirty="0" smtClean="0"/>
          </a:p>
          <a:p>
            <a:pPr algn="just" eaLnBrk="1" hangingPunct="1">
              <a:lnSpc>
                <a:spcPct val="80000"/>
              </a:lnSpc>
              <a:buFont typeface="Arial" charset="0"/>
              <a:buNone/>
            </a:pPr>
            <a:endParaRPr lang="en-US" sz="2700" dirty="0" smtClean="0"/>
          </a:p>
          <a:p>
            <a:pPr algn="just" eaLnBrk="1" hangingPunct="1">
              <a:lnSpc>
                <a:spcPct val="80000"/>
              </a:lnSpc>
              <a:buFont typeface="Arial" charset="0"/>
              <a:buNone/>
            </a:pPr>
            <a:endParaRPr lang="en-US" sz="2700" dirty="0" smtClean="0"/>
          </a:p>
        </p:txBody>
      </p:sp>
      <p:pic>
        <p:nvPicPr>
          <p:cNvPr id="2" name="Kuva 1" descr="Screen Shot 2018-09-01 at 12.13.2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774" y="944597"/>
            <a:ext cx="9144000" cy="5913403"/>
          </a:xfrm>
          <a:prstGeom prst="rect">
            <a:avLst/>
          </a:prstGeom>
        </p:spPr>
      </p:pic>
      <p:sp>
        <p:nvSpPr>
          <p:cNvPr id="4" name="Title 1"/>
          <p:cNvSpPr>
            <a:spLocks noGrp="1"/>
          </p:cNvSpPr>
          <p:nvPr>
            <p:ph type="title"/>
          </p:nvPr>
        </p:nvSpPr>
        <p:spPr>
          <a:xfrm>
            <a:off x="152400" y="30810"/>
            <a:ext cx="8763000" cy="838200"/>
          </a:xfrm>
          <a:solidFill>
            <a:schemeClr val="accent1"/>
          </a:solidFill>
        </p:spPr>
        <p:txBody>
          <a:bodyPr/>
          <a:lstStyle/>
          <a:p>
            <a:pPr eaLnBrk="1" hangingPunct="1"/>
            <a:r>
              <a:rPr lang="en-US" sz="4000" dirty="0">
                <a:solidFill>
                  <a:schemeClr val="bg1"/>
                </a:solidFill>
              </a:rPr>
              <a:t>The Logical </a:t>
            </a:r>
            <a:r>
              <a:rPr lang="en-US" sz="4000" dirty="0" smtClean="0">
                <a:solidFill>
                  <a:schemeClr val="bg1"/>
                </a:solidFill>
              </a:rPr>
              <a:t>Framework Matrix/ </a:t>
            </a:r>
            <a:r>
              <a:rPr lang="en-US" sz="4000" dirty="0" err="1" smtClean="0">
                <a:solidFill>
                  <a:schemeClr val="bg1"/>
                </a:solidFill>
              </a:rPr>
              <a:t>LogFrame</a:t>
            </a:r>
            <a:r>
              <a:rPr lang="en-US" sz="4000" dirty="0" smtClean="0">
                <a:solidFill>
                  <a:schemeClr val="bg1"/>
                </a:solidFill>
              </a:rPr>
              <a:t> </a:t>
            </a:r>
            <a:endParaRPr lang="en-US" sz="4000" dirty="0">
              <a:solidFill>
                <a:schemeClr val="bg1"/>
              </a:solidFill>
            </a:endParaRPr>
          </a:p>
        </p:txBody>
      </p:sp>
    </p:spTree>
    <p:extLst>
      <p:ext uri="{BB962C8B-B14F-4D97-AF65-F5344CB8AC3E}">
        <p14:creationId xmlns:p14="http://schemas.microsoft.com/office/powerpoint/2010/main" val="147940912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uva 1" descr="Screen Shot 2018-09-01 at 10.38.0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35100"/>
            <a:ext cx="9144000" cy="5118100"/>
          </a:xfrm>
          <a:prstGeom prst="rect">
            <a:avLst/>
          </a:prstGeom>
        </p:spPr>
      </p:pic>
      <p:sp>
        <p:nvSpPr>
          <p:cNvPr id="4" name="Title 1"/>
          <p:cNvSpPr>
            <a:spLocks noGrp="1"/>
          </p:cNvSpPr>
          <p:nvPr>
            <p:ph type="title"/>
          </p:nvPr>
        </p:nvSpPr>
        <p:spPr>
          <a:xfrm>
            <a:off x="152400" y="30810"/>
            <a:ext cx="8763000" cy="838200"/>
          </a:xfrm>
          <a:solidFill>
            <a:schemeClr val="accent1"/>
          </a:solidFill>
        </p:spPr>
        <p:txBody>
          <a:bodyPr/>
          <a:lstStyle/>
          <a:p>
            <a:pPr eaLnBrk="1" hangingPunct="1"/>
            <a:r>
              <a:rPr lang="en-US" sz="4000" dirty="0">
                <a:solidFill>
                  <a:schemeClr val="bg1"/>
                </a:solidFill>
              </a:rPr>
              <a:t>The </a:t>
            </a:r>
            <a:r>
              <a:rPr lang="en-US" sz="4000" dirty="0" smtClean="0">
                <a:solidFill>
                  <a:schemeClr val="bg1"/>
                </a:solidFill>
              </a:rPr>
              <a:t>LFA planning process </a:t>
            </a:r>
            <a:endParaRPr lang="en-US" sz="4000" dirty="0">
              <a:solidFill>
                <a:schemeClr val="bg1"/>
              </a:solidFill>
            </a:endParaRPr>
          </a:p>
        </p:txBody>
      </p:sp>
    </p:spTree>
    <p:extLst>
      <p:ext uri="{BB962C8B-B14F-4D97-AF65-F5344CB8AC3E}">
        <p14:creationId xmlns:p14="http://schemas.microsoft.com/office/powerpoint/2010/main" val="400272805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2"/>
          <p:cNvSpPr>
            <a:spLocks noGrp="1"/>
          </p:cNvSpPr>
          <p:nvPr>
            <p:ph idx="1"/>
          </p:nvPr>
        </p:nvSpPr>
        <p:spPr>
          <a:xfrm>
            <a:off x="609600" y="1295400"/>
            <a:ext cx="8229600" cy="4114800"/>
          </a:xfrm>
        </p:spPr>
        <p:txBody>
          <a:bodyPr/>
          <a:lstStyle/>
          <a:p>
            <a:pPr algn="just" eaLnBrk="1" hangingPunct="1">
              <a:lnSpc>
                <a:spcPct val="80000"/>
              </a:lnSpc>
              <a:buFont typeface="Arial" charset="0"/>
              <a:buNone/>
            </a:pPr>
            <a:endParaRPr lang="en-US" sz="2700" i="1" dirty="0" smtClean="0"/>
          </a:p>
          <a:p>
            <a:pPr algn="just" eaLnBrk="1" hangingPunct="1">
              <a:lnSpc>
                <a:spcPct val="80000"/>
              </a:lnSpc>
              <a:buFont typeface="Arial" charset="0"/>
              <a:buNone/>
            </a:pPr>
            <a:endParaRPr lang="en-US" sz="2700" dirty="0" smtClean="0"/>
          </a:p>
          <a:p>
            <a:pPr algn="just" eaLnBrk="1" hangingPunct="1">
              <a:lnSpc>
                <a:spcPct val="80000"/>
              </a:lnSpc>
              <a:buFont typeface="Arial" charset="0"/>
              <a:buNone/>
            </a:pPr>
            <a:endParaRPr lang="en-US" sz="2700" dirty="0" smtClean="0"/>
          </a:p>
          <a:p>
            <a:pPr algn="just" eaLnBrk="1" hangingPunct="1">
              <a:lnSpc>
                <a:spcPct val="80000"/>
              </a:lnSpc>
              <a:buFont typeface="Arial" charset="0"/>
              <a:buNone/>
            </a:pPr>
            <a:endParaRPr lang="en-US" sz="2700" dirty="0" smtClean="0"/>
          </a:p>
        </p:txBody>
      </p:sp>
      <p:pic>
        <p:nvPicPr>
          <p:cNvPr id="2" name="Kuva 1" descr="Screen Shot 2018-09-01 at 10.36.2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3390900"/>
            <a:ext cx="2133600" cy="76200"/>
          </a:xfrm>
          <a:prstGeom prst="rect">
            <a:avLst/>
          </a:prstGeom>
        </p:spPr>
      </p:pic>
      <p:pic>
        <p:nvPicPr>
          <p:cNvPr id="3" name="Kuva 2" descr="Screen Shot 2018-09-01 at 10.35.57.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0" y="2438400"/>
            <a:ext cx="8382000" cy="1397000"/>
          </a:xfrm>
          <a:prstGeom prst="rect">
            <a:avLst/>
          </a:prstGeom>
        </p:spPr>
      </p:pic>
      <p:sp>
        <p:nvSpPr>
          <p:cNvPr id="5" name="Title 1"/>
          <p:cNvSpPr>
            <a:spLocks noGrp="1"/>
          </p:cNvSpPr>
          <p:nvPr>
            <p:ph type="title"/>
          </p:nvPr>
        </p:nvSpPr>
        <p:spPr>
          <a:xfrm>
            <a:off x="381000" y="152400"/>
            <a:ext cx="8458200" cy="838200"/>
          </a:xfrm>
          <a:solidFill>
            <a:schemeClr val="accent1"/>
          </a:solidFill>
        </p:spPr>
        <p:txBody>
          <a:bodyPr/>
          <a:lstStyle/>
          <a:p>
            <a:pPr eaLnBrk="1" hangingPunct="1"/>
            <a:r>
              <a:rPr lang="en-US" sz="4000" dirty="0" smtClean="0">
                <a:solidFill>
                  <a:schemeClr val="bg1"/>
                </a:solidFill>
              </a:rPr>
              <a:t>Building a problem tree </a:t>
            </a:r>
            <a:endParaRPr lang="en-US" sz="4000" dirty="0">
              <a:solidFill>
                <a:schemeClr val="bg1"/>
              </a:solidFill>
            </a:endParaRPr>
          </a:p>
        </p:txBody>
      </p:sp>
    </p:spTree>
    <p:extLst>
      <p:ext uri="{BB962C8B-B14F-4D97-AF65-F5344CB8AC3E}">
        <p14:creationId xmlns:p14="http://schemas.microsoft.com/office/powerpoint/2010/main" val="394565753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2"/>
          <p:cNvSpPr>
            <a:spLocks noGrp="1"/>
          </p:cNvSpPr>
          <p:nvPr>
            <p:ph idx="1"/>
          </p:nvPr>
        </p:nvSpPr>
        <p:spPr>
          <a:xfrm>
            <a:off x="1466850" y="2873011"/>
            <a:ext cx="6172200" cy="2362200"/>
          </a:xfrm>
        </p:spPr>
        <p:txBody>
          <a:bodyPr/>
          <a:lstStyle/>
          <a:p>
            <a:pPr algn="just" eaLnBrk="1" hangingPunct="1">
              <a:lnSpc>
                <a:spcPct val="80000"/>
              </a:lnSpc>
              <a:buFont typeface="Arial" charset="0"/>
              <a:buNone/>
            </a:pPr>
            <a:endParaRPr lang="en-US" sz="2700" i="1" dirty="0" smtClean="0"/>
          </a:p>
          <a:p>
            <a:pPr algn="just" eaLnBrk="1" hangingPunct="1">
              <a:lnSpc>
                <a:spcPct val="80000"/>
              </a:lnSpc>
              <a:buFont typeface="Arial" charset="0"/>
              <a:buNone/>
            </a:pPr>
            <a:endParaRPr lang="en-US" sz="2700" dirty="0" smtClean="0"/>
          </a:p>
          <a:p>
            <a:pPr algn="just" eaLnBrk="1" hangingPunct="1">
              <a:lnSpc>
                <a:spcPct val="80000"/>
              </a:lnSpc>
              <a:buFont typeface="Arial" charset="0"/>
              <a:buNone/>
            </a:pPr>
            <a:endParaRPr lang="en-US" sz="2700" dirty="0" smtClean="0"/>
          </a:p>
          <a:p>
            <a:pPr algn="just" eaLnBrk="1" hangingPunct="1">
              <a:lnSpc>
                <a:spcPct val="80000"/>
              </a:lnSpc>
              <a:buFont typeface="Arial" charset="0"/>
              <a:buNone/>
            </a:pPr>
            <a:endParaRPr lang="en-US" sz="2700" dirty="0" smtClean="0"/>
          </a:p>
        </p:txBody>
      </p:sp>
      <p:pic>
        <p:nvPicPr>
          <p:cNvPr id="2" name="Kuva 1" descr="Screen Shot 2018-09-01 at 10.36.2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3902" y="3234441"/>
            <a:ext cx="1614747" cy="57670"/>
          </a:xfrm>
          <a:prstGeom prst="rect">
            <a:avLst/>
          </a:prstGeom>
        </p:spPr>
      </p:pic>
      <p:pic>
        <p:nvPicPr>
          <p:cNvPr id="5" name="Kuva 4" descr="Screen Shot 2018-09-01 at 10.36.38.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5850" y="4093969"/>
            <a:ext cx="6858000" cy="2748476"/>
          </a:xfrm>
          <a:prstGeom prst="rect">
            <a:avLst/>
          </a:prstGeom>
        </p:spPr>
      </p:pic>
      <p:pic>
        <p:nvPicPr>
          <p:cNvPr id="8" name="Kuva 7" descr="Screen Shot 2018-09-01 at 10.35.57.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1000" y="2438400"/>
            <a:ext cx="8382000" cy="1397000"/>
          </a:xfrm>
          <a:prstGeom prst="rect">
            <a:avLst/>
          </a:prstGeom>
        </p:spPr>
      </p:pic>
    </p:spTree>
    <p:extLst>
      <p:ext uri="{BB962C8B-B14F-4D97-AF65-F5344CB8AC3E}">
        <p14:creationId xmlns:p14="http://schemas.microsoft.com/office/powerpoint/2010/main" val="278193724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2"/>
          <p:cNvSpPr>
            <a:spLocks noGrp="1"/>
          </p:cNvSpPr>
          <p:nvPr>
            <p:ph idx="1"/>
          </p:nvPr>
        </p:nvSpPr>
        <p:spPr>
          <a:xfrm>
            <a:off x="1466850" y="2873011"/>
            <a:ext cx="6172200" cy="2362200"/>
          </a:xfrm>
        </p:spPr>
        <p:txBody>
          <a:bodyPr/>
          <a:lstStyle/>
          <a:p>
            <a:pPr algn="just" eaLnBrk="1" hangingPunct="1">
              <a:lnSpc>
                <a:spcPct val="80000"/>
              </a:lnSpc>
              <a:buFont typeface="Arial" charset="0"/>
              <a:buNone/>
            </a:pPr>
            <a:endParaRPr lang="en-US" sz="2700" i="1" dirty="0" smtClean="0"/>
          </a:p>
          <a:p>
            <a:pPr algn="just" eaLnBrk="1" hangingPunct="1">
              <a:lnSpc>
                <a:spcPct val="80000"/>
              </a:lnSpc>
              <a:buFont typeface="Arial" charset="0"/>
              <a:buNone/>
            </a:pPr>
            <a:endParaRPr lang="en-US" sz="2700" dirty="0" smtClean="0"/>
          </a:p>
          <a:p>
            <a:pPr algn="just" eaLnBrk="1" hangingPunct="1">
              <a:lnSpc>
                <a:spcPct val="80000"/>
              </a:lnSpc>
              <a:buFont typeface="Arial" charset="0"/>
              <a:buNone/>
            </a:pPr>
            <a:endParaRPr lang="en-US" sz="2700" dirty="0" smtClean="0"/>
          </a:p>
          <a:p>
            <a:pPr algn="just" eaLnBrk="1" hangingPunct="1">
              <a:lnSpc>
                <a:spcPct val="80000"/>
              </a:lnSpc>
              <a:buFont typeface="Arial" charset="0"/>
              <a:buNone/>
            </a:pPr>
            <a:endParaRPr lang="en-US" sz="2700" dirty="0" smtClean="0"/>
          </a:p>
        </p:txBody>
      </p:sp>
      <p:pic>
        <p:nvPicPr>
          <p:cNvPr id="2" name="Kuva 1" descr="Screen Shot 2018-09-01 at 10.36.2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3902" y="3234441"/>
            <a:ext cx="1614747" cy="57670"/>
          </a:xfrm>
          <a:prstGeom prst="rect">
            <a:avLst/>
          </a:prstGeom>
        </p:spPr>
      </p:pic>
      <p:pic>
        <p:nvPicPr>
          <p:cNvPr id="5" name="Kuva 4" descr="Screen Shot 2018-09-01 at 10.36.38.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5850" y="4093969"/>
            <a:ext cx="6858000" cy="2748476"/>
          </a:xfrm>
          <a:prstGeom prst="rect">
            <a:avLst/>
          </a:prstGeom>
        </p:spPr>
      </p:pic>
      <p:pic>
        <p:nvPicPr>
          <p:cNvPr id="7" name="Kuva 6" descr="Screen Shot 2018-09-01 at 10.37.04.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19200" y="26626"/>
            <a:ext cx="6553200" cy="2453206"/>
          </a:xfrm>
          <a:prstGeom prst="rect">
            <a:avLst/>
          </a:prstGeom>
        </p:spPr>
      </p:pic>
      <p:pic>
        <p:nvPicPr>
          <p:cNvPr id="8" name="Kuva 7" descr="Screen Shot 2018-09-01 at 10.35.57.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1000" y="2438400"/>
            <a:ext cx="8382000" cy="1397000"/>
          </a:xfrm>
          <a:prstGeom prst="rect">
            <a:avLst/>
          </a:prstGeom>
        </p:spPr>
      </p:pic>
    </p:spTree>
    <p:extLst>
      <p:ext uri="{BB962C8B-B14F-4D97-AF65-F5344CB8AC3E}">
        <p14:creationId xmlns:p14="http://schemas.microsoft.com/office/powerpoint/2010/main" val="365919795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 3" descr="Screen Shot 2018-09-02 at 08.43.4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7200"/>
            <a:ext cx="9144000" cy="6019800"/>
          </a:xfrm>
          <a:prstGeom prst="rect">
            <a:avLst/>
          </a:prstGeom>
        </p:spPr>
      </p:pic>
    </p:spTree>
    <p:extLst>
      <p:ext uri="{BB962C8B-B14F-4D97-AF65-F5344CB8AC3E}">
        <p14:creationId xmlns:p14="http://schemas.microsoft.com/office/powerpoint/2010/main" val="331213163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 3" descr="Screen Shot 2018-09-02 at 08.45.1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1000"/>
            <a:ext cx="9144000" cy="6172200"/>
          </a:xfrm>
          <a:prstGeom prst="rect">
            <a:avLst/>
          </a:prstGeom>
        </p:spPr>
      </p:pic>
    </p:spTree>
    <p:extLst>
      <p:ext uri="{BB962C8B-B14F-4D97-AF65-F5344CB8AC3E}">
        <p14:creationId xmlns:p14="http://schemas.microsoft.com/office/powerpoint/2010/main" val="331213163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descr="Screen Shot 2018-09-01 at 10.36.3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3822915"/>
            <a:ext cx="7585975" cy="3040226"/>
          </a:xfrm>
          <a:prstGeom prst="rect">
            <a:avLst/>
          </a:prstGeom>
        </p:spPr>
      </p:pic>
      <p:pic>
        <p:nvPicPr>
          <p:cNvPr id="7" name="Kuva 6" descr="Screen Shot 2018-09-01 at 10.37.04.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800" y="2721"/>
            <a:ext cx="6553200" cy="2453206"/>
          </a:xfrm>
          <a:prstGeom prst="rect">
            <a:avLst/>
          </a:prstGeom>
        </p:spPr>
      </p:pic>
      <p:sp>
        <p:nvSpPr>
          <p:cNvPr id="18434" name="Content Placeholder 2"/>
          <p:cNvSpPr>
            <a:spLocks noGrp="1"/>
          </p:cNvSpPr>
          <p:nvPr>
            <p:ph idx="1"/>
          </p:nvPr>
        </p:nvSpPr>
        <p:spPr>
          <a:xfrm>
            <a:off x="1466850" y="2873011"/>
            <a:ext cx="6172200" cy="2362200"/>
          </a:xfrm>
        </p:spPr>
        <p:txBody>
          <a:bodyPr/>
          <a:lstStyle/>
          <a:p>
            <a:pPr algn="just" eaLnBrk="1" hangingPunct="1">
              <a:lnSpc>
                <a:spcPct val="80000"/>
              </a:lnSpc>
              <a:buFont typeface="Arial" charset="0"/>
              <a:buNone/>
            </a:pPr>
            <a:endParaRPr lang="en-US" sz="2700" i="1" dirty="0" smtClean="0"/>
          </a:p>
          <a:p>
            <a:pPr algn="just" eaLnBrk="1" hangingPunct="1">
              <a:lnSpc>
                <a:spcPct val="80000"/>
              </a:lnSpc>
              <a:buFont typeface="Arial" charset="0"/>
              <a:buNone/>
            </a:pPr>
            <a:endParaRPr lang="en-US" sz="2700" dirty="0" smtClean="0"/>
          </a:p>
          <a:p>
            <a:pPr algn="just" eaLnBrk="1" hangingPunct="1">
              <a:lnSpc>
                <a:spcPct val="80000"/>
              </a:lnSpc>
              <a:buFont typeface="Arial" charset="0"/>
              <a:buNone/>
            </a:pPr>
            <a:endParaRPr lang="en-US" sz="2700" dirty="0" smtClean="0"/>
          </a:p>
          <a:p>
            <a:pPr algn="just" eaLnBrk="1" hangingPunct="1">
              <a:lnSpc>
                <a:spcPct val="80000"/>
              </a:lnSpc>
              <a:buFont typeface="Arial" charset="0"/>
              <a:buNone/>
            </a:pPr>
            <a:endParaRPr lang="en-US" sz="2700" dirty="0" smtClean="0"/>
          </a:p>
        </p:txBody>
      </p:sp>
      <p:pic>
        <p:nvPicPr>
          <p:cNvPr id="2" name="Kuva 1" descr="Screen Shot 2018-09-01 at 10.36.21.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94777" y="3252907"/>
            <a:ext cx="1291797" cy="51903"/>
          </a:xfrm>
          <a:prstGeom prst="rect">
            <a:avLst/>
          </a:prstGeom>
        </p:spPr>
      </p:pic>
      <p:pic>
        <p:nvPicPr>
          <p:cNvPr id="8" name="Kuva 7" descr="Screen Shot 2018-09-01 at 10.35.57.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8600" y="2590800"/>
            <a:ext cx="6705600" cy="1257300"/>
          </a:xfrm>
          <a:prstGeom prst="rect">
            <a:avLst/>
          </a:prstGeom>
        </p:spPr>
        <p:style>
          <a:lnRef idx="1">
            <a:schemeClr val="accent3"/>
          </a:lnRef>
          <a:fillRef idx="2">
            <a:schemeClr val="accent3"/>
          </a:fillRef>
          <a:effectRef idx="1">
            <a:schemeClr val="accent3"/>
          </a:effectRef>
          <a:fontRef idx="minor">
            <a:schemeClr val="dk1"/>
          </a:fontRef>
        </p:style>
      </p:pic>
      <p:sp>
        <p:nvSpPr>
          <p:cNvPr id="3" name="Suorakulmio 2"/>
          <p:cNvSpPr/>
          <p:nvPr/>
        </p:nvSpPr>
        <p:spPr>
          <a:xfrm>
            <a:off x="350520" y="2726804"/>
            <a:ext cx="6461760" cy="1019695"/>
          </a:xfrm>
          <a:prstGeom prst="rect">
            <a:avLst/>
          </a:prstGeom>
          <a:solidFill>
            <a:srgbClr val="77933C"/>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fi-FI">
              <a:solidFill>
                <a:schemeClr val="tx1"/>
              </a:solidFill>
            </a:endParaRPr>
          </a:p>
        </p:txBody>
      </p:sp>
      <p:sp>
        <p:nvSpPr>
          <p:cNvPr id="4" name="Tekstiruutu 3"/>
          <p:cNvSpPr txBox="1"/>
          <p:nvPr/>
        </p:nvSpPr>
        <p:spPr>
          <a:xfrm>
            <a:off x="1828800" y="2819400"/>
            <a:ext cx="4937760" cy="830997"/>
          </a:xfrm>
          <a:prstGeom prst="rect">
            <a:avLst/>
          </a:prstGeom>
          <a:noFill/>
        </p:spPr>
        <p:txBody>
          <a:bodyPr wrap="square" rtlCol="0">
            <a:spAutoFit/>
          </a:bodyPr>
          <a:lstStyle/>
          <a:p>
            <a:pPr algn="ctr"/>
            <a:r>
              <a:rPr lang="fi-FI" sz="4800" b="1" dirty="0" smtClean="0"/>
              <a:t>OBJECTIVE</a:t>
            </a:r>
            <a:endParaRPr lang="fi-FI" sz="4800" b="1" dirty="0"/>
          </a:p>
        </p:txBody>
      </p:sp>
      <p:sp>
        <p:nvSpPr>
          <p:cNvPr id="6" name="Suorakulmio 5"/>
          <p:cNvSpPr/>
          <p:nvPr/>
        </p:nvSpPr>
        <p:spPr>
          <a:xfrm>
            <a:off x="3048000" y="114591"/>
            <a:ext cx="1752600" cy="457200"/>
          </a:xfrm>
          <a:prstGeom prst="rect">
            <a:avLst/>
          </a:prstGeom>
          <a:solidFill>
            <a:srgbClr val="77933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3" name="Suorakulmio 12"/>
          <p:cNvSpPr/>
          <p:nvPr/>
        </p:nvSpPr>
        <p:spPr>
          <a:xfrm>
            <a:off x="3048000" y="4322122"/>
            <a:ext cx="1905000" cy="533400"/>
          </a:xfrm>
          <a:prstGeom prst="rect">
            <a:avLst/>
          </a:prstGeom>
          <a:solidFill>
            <a:srgbClr val="77933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4" name="Suorakulmio 13"/>
          <p:cNvSpPr/>
          <p:nvPr/>
        </p:nvSpPr>
        <p:spPr>
          <a:xfrm>
            <a:off x="3048000" y="1028991"/>
            <a:ext cx="1752600" cy="457200"/>
          </a:xfrm>
          <a:prstGeom prst="rect">
            <a:avLst/>
          </a:prstGeom>
          <a:solidFill>
            <a:srgbClr val="77933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1" name="Tekstiruutu 10"/>
          <p:cNvSpPr txBox="1"/>
          <p:nvPr/>
        </p:nvSpPr>
        <p:spPr>
          <a:xfrm>
            <a:off x="3048000" y="952791"/>
            <a:ext cx="2514600" cy="707886"/>
          </a:xfrm>
          <a:prstGeom prst="rect">
            <a:avLst/>
          </a:prstGeom>
          <a:noFill/>
        </p:spPr>
        <p:txBody>
          <a:bodyPr wrap="square" rtlCol="0">
            <a:spAutoFit/>
          </a:bodyPr>
          <a:lstStyle/>
          <a:p>
            <a:r>
              <a:rPr lang="fi-FI" sz="2000" b="1" dirty="0" smtClean="0"/>
              <a:t>OVERALL OBJECTIVE</a:t>
            </a:r>
            <a:endParaRPr lang="fi-FI" sz="2000" b="1" dirty="0"/>
          </a:p>
        </p:txBody>
      </p:sp>
      <p:sp>
        <p:nvSpPr>
          <p:cNvPr id="15" name="Tekstiruutu 14"/>
          <p:cNvSpPr txBox="1"/>
          <p:nvPr/>
        </p:nvSpPr>
        <p:spPr>
          <a:xfrm>
            <a:off x="2971800" y="4245922"/>
            <a:ext cx="2667000" cy="707886"/>
          </a:xfrm>
          <a:prstGeom prst="rect">
            <a:avLst/>
          </a:prstGeom>
          <a:noFill/>
        </p:spPr>
        <p:txBody>
          <a:bodyPr wrap="square" rtlCol="0">
            <a:spAutoFit/>
          </a:bodyPr>
          <a:lstStyle/>
          <a:p>
            <a:r>
              <a:rPr lang="fi-FI" sz="2000" b="1" dirty="0" smtClean="0"/>
              <a:t>INTERMEDIATE  OBJECTIVE</a:t>
            </a:r>
            <a:endParaRPr lang="fi-FI" sz="2000" b="1" dirty="0"/>
          </a:p>
        </p:txBody>
      </p:sp>
      <p:sp>
        <p:nvSpPr>
          <p:cNvPr id="17" name="Suorakulmio 16"/>
          <p:cNvSpPr/>
          <p:nvPr/>
        </p:nvSpPr>
        <p:spPr>
          <a:xfrm>
            <a:off x="3276600" y="5562600"/>
            <a:ext cx="1524000" cy="533400"/>
          </a:xfrm>
          <a:prstGeom prst="rect">
            <a:avLst/>
          </a:prstGeom>
          <a:solidFill>
            <a:srgbClr val="77933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8" name="Tekstiruutu 17"/>
          <p:cNvSpPr txBox="1"/>
          <p:nvPr/>
        </p:nvSpPr>
        <p:spPr>
          <a:xfrm>
            <a:off x="3276600" y="5638800"/>
            <a:ext cx="2514600" cy="400110"/>
          </a:xfrm>
          <a:prstGeom prst="rect">
            <a:avLst/>
          </a:prstGeom>
          <a:noFill/>
        </p:spPr>
        <p:txBody>
          <a:bodyPr wrap="square" rtlCol="0">
            <a:spAutoFit/>
          </a:bodyPr>
          <a:lstStyle/>
          <a:p>
            <a:r>
              <a:rPr lang="fi-FI" sz="2000" b="1" dirty="0" smtClean="0"/>
              <a:t>ACTIVITY</a:t>
            </a:r>
            <a:endParaRPr lang="fi-FI" sz="2000" b="1" dirty="0"/>
          </a:p>
        </p:txBody>
      </p:sp>
      <p:sp>
        <p:nvSpPr>
          <p:cNvPr id="19" name="Suorakulmio 18"/>
          <p:cNvSpPr/>
          <p:nvPr/>
        </p:nvSpPr>
        <p:spPr>
          <a:xfrm>
            <a:off x="3276600" y="6248400"/>
            <a:ext cx="1524000" cy="533400"/>
          </a:xfrm>
          <a:prstGeom prst="rect">
            <a:avLst/>
          </a:prstGeom>
          <a:solidFill>
            <a:srgbClr val="77933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6" name="Tekstiruutu 15"/>
          <p:cNvSpPr txBox="1"/>
          <p:nvPr/>
        </p:nvSpPr>
        <p:spPr>
          <a:xfrm>
            <a:off x="2743200" y="6248400"/>
            <a:ext cx="2514600" cy="400110"/>
          </a:xfrm>
          <a:prstGeom prst="rect">
            <a:avLst/>
          </a:prstGeom>
          <a:noFill/>
        </p:spPr>
        <p:txBody>
          <a:bodyPr wrap="square" rtlCol="0">
            <a:spAutoFit/>
          </a:bodyPr>
          <a:lstStyle/>
          <a:p>
            <a:pPr algn="ctr"/>
            <a:r>
              <a:rPr lang="fi-FI" sz="2000" b="1" dirty="0" smtClean="0"/>
              <a:t>INPUTS</a:t>
            </a:r>
            <a:endParaRPr lang="fi-FI" sz="2000" b="1" dirty="0"/>
          </a:p>
        </p:txBody>
      </p:sp>
      <p:sp>
        <p:nvSpPr>
          <p:cNvPr id="25" name="Suorakulmio 24"/>
          <p:cNvSpPr/>
          <p:nvPr/>
        </p:nvSpPr>
        <p:spPr>
          <a:xfrm>
            <a:off x="6934200" y="914400"/>
            <a:ext cx="2057400" cy="533400"/>
          </a:xfrm>
          <a:prstGeom prst="rect">
            <a:avLst/>
          </a:prstGeom>
          <a:solidFill>
            <a:srgbClr val="558ED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7" name="Tekstiruutu 26"/>
          <p:cNvSpPr txBox="1"/>
          <p:nvPr/>
        </p:nvSpPr>
        <p:spPr>
          <a:xfrm>
            <a:off x="6781800" y="990600"/>
            <a:ext cx="2514600" cy="400110"/>
          </a:xfrm>
          <a:prstGeom prst="rect">
            <a:avLst/>
          </a:prstGeom>
          <a:noFill/>
        </p:spPr>
        <p:txBody>
          <a:bodyPr wrap="square" rtlCol="0">
            <a:spAutoFit/>
          </a:bodyPr>
          <a:lstStyle/>
          <a:p>
            <a:pPr algn="ctr"/>
            <a:r>
              <a:rPr lang="fi-FI" sz="2000" b="1" dirty="0" smtClean="0"/>
              <a:t>GOAL/IMPACT</a:t>
            </a:r>
            <a:endParaRPr lang="fi-FI" sz="2000" b="1" dirty="0"/>
          </a:p>
        </p:txBody>
      </p:sp>
      <p:sp>
        <p:nvSpPr>
          <p:cNvPr id="28" name="Suorakulmio 27"/>
          <p:cNvSpPr/>
          <p:nvPr/>
        </p:nvSpPr>
        <p:spPr>
          <a:xfrm>
            <a:off x="7010400" y="2895600"/>
            <a:ext cx="2057400" cy="533400"/>
          </a:xfrm>
          <a:prstGeom prst="rect">
            <a:avLst/>
          </a:prstGeom>
          <a:solidFill>
            <a:srgbClr val="558ED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9" name="Tekstiruutu 28"/>
          <p:cNvSpPr txBox="1"/>
          <p:nvPr/>
        </p:nvSpPr>
        <p:spPr>
          <a:xfrm>
            <a:off x="6934200" y="2971800"/>
            <a:ext cx="2514600" cy="400110"/>
          </a:xfrm>
          <a:prstGeom prst="rect">
            <a:avLst/>
          </a:prstGeom>
          <a:noFill/>
        </p:spPr>
        <p:txBody>
          <a:bodyPr wrap="square" rtlCol="0">
            <a:spAutoFit/>
          </a:bodyPr>
          <a:lstStyle/>
          <a:p>
            <a:r>
              <a:rPr lang="fi-FI" sz="2000" b="1" dirty="0" smtClean="0"/>
              <a:t>OUTCOME (MT)</a:t>
            </a:r>
            <a:endParaRPr lang="fi-FI" sz="2000" b="1" dirty="0"/>
          </a:p>
        </p:txBody>
      </p:sp>
      <p:sp>
        <p:nvSpPr>
          <p:cNvPr id="30" name="Suorakulmio 29"/>
          <p:cNvSpPr/>
          <p:nvPr/>
        </p:nvSpPr>
        <p:spPr>
          <a:xfrm>
            <a:off x="6934200" y="4876800"/>
            <a:ext cx="2057400" cy="533400"/>
          </a:xfrm>
          <a:prstGeom prst="rect">
            <a:avLst/>
          </a:prstGeom>
          <a:solidFill>
            <a:srgbClr val="558ED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31" name="Tekstiruutu 30"/>
          <p:cNvSpPr txBox="1"/>
          <p:nvPr/>
        </p:nvSpPr>
        <p:spPr>
          <a:xfrm>
            <a:off x="7010400" y="4953000"/>
            <a:ext cx="2514600" cy="400110"/>
          </a:xfrm>
          <a:prstGeom prst="rect">
            <a:avLst/>
          </a:prstGeom>
          <a:noFill/>
        </p:spPr>
        <p:txBody>
          <a:bodyPr wrap="square" rtlCol="0">
            <a:spAutoFit/>
          </a:bodyPr>
          <a:lstStyle/>
          <a:p>
            <a:r>
              <a:rPr lang="fi-FI" sz="2000" b="1" dirty="0" smtClean="0"/>
              <a:t>OUTPUT</a:t>
            </a:r>
            <a:endParaRPr lang="fi-FI" sz="2000" b="1" dirty="0"/>
          </a:p>
        </p:txBody>
      </p:sp>
      <p:sp>
        <p:nvSpPr>
          <p:cNvPr id="32" name="Suorakulmio 31"/>
          <p:cNvSpPr/>
          <p:nvPr/>
        </p:nvSpPr>
        <p:spPr>
          <a:xfrm>
            <a:off x="6934200" y="4267200"/>
            <a:ext cx="2057400" cy="533400"/>
          </a:xfrm>
          <a:prstGeom prst="rect">
            <a:avLst/>
          </a:prstGeom>
          <a:solidFill>
            <a:srgbClr val="558ED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33" name="Tekstiruutu 32"/>
          <p:cNvSpPr txBox="1"/>
          <p:nvPr/>
        </p:nvSpPr>
        <p:spPr>
          <a:xfrm>
            <a:off x="7010400" y="4343400"/>
            <a:ext cx="2514600" cy="400110"/>
          </a:xfrm>
          <a:prstGeom prst="rect">
            <a:avLst/>
          </a:prstGeom>
          <a:noFill/>
        </p:spPr>
        <p:txBody>
          <a:bodyPr wrap="square" rtlCol="0">
            <a:spAutoFit/>
          </a:bodyPr>
          <a:lstStyle/>
          <a:p>
            <a:r>
              <a:rPr lang="fi-FI" sz="2000" b="1" dirty="0" smtClean="0"/>
              <a:t>OUTCOME (ST)</a:t>
            </a:r>
            <a:endParaRPr lang="fi-FI" sz="2000" b="1" dirty="0"/>
          </a:p>
        </p:txBody>
      </p:sp>
      <p:sp>
        <p:nvSpPr>
          <p:cNvPr id="34" name="Suorakulmio 33"/>
          <p:cNvSpPr/>
          <p:nvPr/>
        </p:nvSpPr>
        <p:spPr>
          <a:xfrm>
            <a:off x="3276600" y="4953000"/>
            <a:ext cx="1524000" cy="533400"/>
          </a:xfrm>
          <a:prstGeom prst="rect">
            <a:avLst/>
          </a:prstGeom>
          <a:solidFill>
            <a:srgbClr val="77933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35" name="Tekstiruutu 34"/>
          <p:cNvSpPr txBox="1"/>
          <p:nvPr/>
        </p:nvSpPr>
        <p:spPr>
          <a:xfrm>
            <a:off x="2743200" y="4953000"/>
            <a:ext cx="2514600" cy="400110"/>
          </a:xfrm>
          <a:prstGeom prst="rect">
            <a:avLst/>
          </a:prstGeom>
          <a:noFill/>
        </p:spPr>
        <p:txBody>
          <a:bodyPr wrap="square" rtlCol="0">
            <a:spAutoFit/>
          </a:bodyPr>
          <a:lstStyle/>
          <a:p>
            <a:pPr algn="ctr"/>
            <a:r>
              <a:rPr lang="fi-FI" sz="2000" b="1" dirty="0" smtClean="0"/>
              <a:t>OUTPUT</a:t>
            </a:r>
            <a:endParaRPr lang="fi-FI" sz="2000" b="1" dirty="0"/>
          </a:p>
        </p:txBody>
      </p:sp>
      <p:sp>
        <p:nvSpPr>
          <p:cNvPr id="36" name="Suorakulmio 35"/>
          <p:cNvSpPr/>
          <p:nvPr/>
        </p:nvSpPr>
        <p:spPr>
          <a:xfrm>
            <a:off x="6934200" y="5486400"/>
            <a:ext cx="2057400" cy="533400"/>
          </a:xfrm>
          <a:prstGeom prst="rect">
            <a:avLst/>
          </a:prstGeom>
          <a:solidFill>
            <a:srgbClr val="558ED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41" name="Tekstiruutu 40"/>
          <p:cNvSpPr txBox="1"/>
          <p:nvPr/>
        </p:nvSpPr>
        <p:spPr>
          <a:xfrm>
            <a:off x="7010400" y="5562600"/>
            <a:ext cx="2514600" cy="400110"/>
          </a:xfrm>
          <a:prstGeom prst="rect">
            <a:avLst/>
          </a:prstGeom>
          <a:noFill/>
        </p:spPr>
        <p:txBody>
          <a:bodyPr wrap="square" rtlCol="0">
            <a:spAutoFit/>
          </a:bodyPr>
          <a:lstStyle/>
          <a:p>
            <a:r>
              <a:rPr lang="fi-FI" sz="2000" b="1" dirty="0" smtClean="0"/>
              <a:t>ACTIVITY</a:t>
            </a:r>
            <a:endParaRPr lang="fi-FI" sz="2000" b="1" dirty="0"/>
          </a:p>
        </p:txBody>
      </p:sp>
      <p:sp>
        <p:nvSpPr>
          <p:cNvPr id="42" name="Suorakulmio 41"/>
          <p:cNvSpPr/>
          <p:nvPr/>
        </p:nvSpPr>
        <p:spPr>
          <a:xfrm>
            <a:off x="32906" y="4343400"/>
            <a:ext cx="2057400" cy="533400"/>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43" name="Tekstiruutu 42"/>
          <p:cNvSpPr txBox="1"/>
          <p:nvPr/>
        </p:nvSpPr>
        <p:spPr>
          <a:xfrm>
            <a:off x="109106" y="4419600"/>
            <a:ext cx="2514600" cy="400110"/>
          </a:xfrm>
          <a:prstGeom prst="rect">
            <a:avLst/>
          </a:prstGeom>
          <a:noFill/>
        </p:spPr>
        <p:txBody>
          <a:bodyPr wrap="square" rtlCol="0">
            <a:spAutoFit/>
          </a:bodyPr>
          <a:lstStyle/>
          <a:p>
            <a:r>
              <a:rPr lang="fi-FI" sz="2000" b="1" dirty="0" smtClean="0"/>
              <a:t>PURPOSE/SO</a:t>
            </a:r>
            <a:endParaRPr lang="fi-FI" sz="2000" b="1" dirty="0"/>
          </a:p>
        </p:txBody>
      </p:sp>
      <p:sp>
        <p:nvSpPr>
          <p:cNvPr id="45" name="Suorakulmio 44"/>
          <p:cNvSpPr/>
          <p:nvPr/>
        </p:nvSpPr>
        <p:spPr>
          <a:xfrm>
            <a:off x="32372" y="4953000"/>
            <a:ext cx="2057400" cy="533400"/>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46" name="Tekstiruutu 45"/>
          <p:cNvSpPr txBox="1"/>
          <p:nvPr/>
        </p:nvSpPr>
        <p:spPr>
          <a:xfrm>
            <a:off x="108572" y="5029200"/>
            <a:ext cx="2514600" cy="400110"/>
          </a:xfrm>
          <a:prstGeom prst="rect">
            <a:avLst/>
          </a:prstGeom>
          <a:noFill/>
        </p:spPr>
        <p:txBody>
          <a:bodyPr wrap="square" rtlCol="0">
            <a:spAutoFit/>
          </a:bodyPr>
          <a:lstStyle/>
          <a:p>
            <a:r>
              <a:rPr lang="fi-FI" sz="2000" b="1" dirty="0" smtClean="0"/>
              <a:t>DELIVERABLE</a:t>
            </a:r>
            <a:endParaRPr lang="fi-FI" sz="2000" b="1" dirty="0"/>
          </a:p>
        </p:txBody>
      </p:sp>
      <p:sp>
        <p:nvSpPr>
          <p:cNvPr id="47" name="Suorakulmio 46"/>
          <p:cNvSpPr/>
          <p:nvPr/>
        </p:nvSpPr>
        <p:spPr>
          <a:xfrm>
            <a:off x="76200" y="1066800"/>
            <a:ext cx="2057400" cy="533400"/>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48" name="Tekstiruutu 47"/>
          <p:cNvSpPr txBox="1"/>
          <p:nvPr/>
        </p:nvSpPr>
        <p:spPr>
          <a:xfrm>
            <a:off x="228600" y="1143000"/>
            <a:ext cx="2514600" cy="400110"/>
          </a:xfrm>
          <a:prstGeom prst="rect">
            <a:avLst/>
          </a:prstGeom>
          <a:noFill/>
        </p:spPr>
        <p:txBody>
          <a:bodyPr wrap="square" rtlCol="0">
            <a:spAutoFit/>
          </a:bodyPr>
          <a:lstStyle/>
          <a:p>
            <a:r>
              <a:rPr lang="fi-FI" sz="2000" b="1" dirty="0" smtClean="0"/>
              <a:t>IMPACT ST/LT</a:t>
            </a:r>
            <a:endParaRPr lang="fi-FI" sz="2000" b="1" dirty="0"/>
          </a:p>
        </p:txBody>
      </p:sp>
      <p:sp>
        <p:nvSpPr>
          <p:cNvPr id="49" name="Suorakulmio 48"/>
          <p:cNvSpPr/>
          <p:nvPr/>
        </p:nvSpPr>
        <p:spPr>
          <a:xfrm>
            <a:off x="76200" y="2971800"/>
            <a:ext cx="2057400" cy="533400"/>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50" name="Tekstiruutu 49"/>
          <p:cNvSpPr txBox="1"/>
          <p:nvPr/>
        </p:nvSpPr>
        <p:spPr>
          <a:xfrm>
            <a:off x="152400" y="3048000"/>
            <a:ext cx="2514600" cy="400110"/>
          </a:xfrm>
          <a:prstGeom prst="rect">
            <a:avLst/>
          </a:prstGeom>
          <a:noFill/>
        </p:spPr>
        <p:txBody>
          <a:bodyPr wrap="square" rtlCol="0">
            <a:spAutoFit/>
          </a:bodyPr>
          <a:lstStyle/>
          <a:p>
            <a:r>
              <a:rPr lang="fi-FI" sz="2000" b="1" dirty="0" smtClean="0"/>
              <a:t>WIDER OBJ.</a:t>
            </a:r>
            <a:endParaRPr lang="fi-FI" sz="2000" b="1" dirty="0"/>
          </a:p>
        </p:txBody>
      </p:sp>
      <p:sp>
        <p:nvSpPr>
          <p:cNvPr id="51" name="Suorakulmio 50"/>
          <p:cNvSpPr/>
          <p:nvPr/>
        </p:nvSpPr>
        <p:spPr>
          <a:xfrm>
            <a:off x="76200" y="1905000"/>
            <a:ext cx="2057400" cy="533400"/>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52" name="Tekstiruutu 51"/>
          <p:cNvSpPr txBox="1"/>
          <p:nvPr/>
        </p:nvSpPr>
        <p:spPr>
          <a:xfrm>
            <a:off x="-152400" y="1981200"/>
            <a:ext cx="2514600" cy="400110"/>
          </a:xfrm>
          <a:prstGeom prst="rect">
            <a:avLst/>
          </a:prstGeom>
          <a:noFill/>
        </p:spPr>
        <p:txBody>
          <a:bodyPr wrap="square" rtlCol="0">
            <a:spAutoFit/>
          </a:bodyPr>
          <a:lstStyle/>
          <a:p>
            <a:pPr algn="ctr"/>
            <a:r>
              <a:rPr lang="fi-FI" sz="2000" b="1" dirty="0" smtClean="0"/>
              <a:t>EC</a:t>
            </a:r>
            <a:endParaRPr lang="fi-FI" sz="2000" b="1" dirty="0"/>
          </a:p>
        </p:txBody>
      </p:sp>
      <p:sp>
        <p:nvSpPr>
          <p:cNvPr id="53" name="Suorakulmio 52"/>
          <p:cNvSpPr/>
          <p:nvPr/>
        </p:nvSpPr>
        <p:spPr>
          <a:xfrm>
            <a:off x="2895600" y="1905000"/>
            <a:ext cx="2057400" cy="533400"/>
          </a:xfrm>
          <a:prstGeom prst="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54" name="Tekstiruutu 53"/>
          <p:cNvSpPr txBox="1"/>
          <p:nvPr/>
        </p:nvSpPr>
        <p:spPr>
          <a:xfrm>
            <a:off x="2743200" y="1981200"/>
            <a:ext cx="2514600" cy="400110"/>
          </a:xfrm>
          <a:prstGeom prst="rect">
            <a:avLst/>
          </a:prstGeom>
          <a:noFill/>
        </p:spPr>
        <p:txBody>
          <a:bodyPr wrap="square" rtlCol="0">
            <a:spAutoFit/>
          </a:bodyPr>
          <a:lstStyle/>
          <a:p>
            <a:pPr algn="ctr"/>
            <a:r>
              <a:rPr lang="fi-FI" sz="2000" b="1" dirty="0" smtClean="0"/>
              <a:t>SIDA</a:t>
            </a:r>
            <a:endParaRPr lang="fi-FI" sz="2000" b="1" dirty="0"/>
          </a:p>
        </p:txBody>
      </p:sp>
      <p:sp>
        <p:nvSpPr>
          <p:cNvPr id="55" name="Suorakulmio 54"/>
          <p:cNvSpPr/>
          <p:nvPr/>
        </p:nvSpPr>
        <p:spPr>
          <a:xfrm>
            <a:off x="7010400" y="1981200"/>
            <a:ext cx="2057400" cy="533400"/>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56" name="Tekstiruutu 55"/>
          <p:cNvSpPr txBox="1"/>
          <p:nvPr/>
        </p:nvSpPr>
        <p:spPr>
          <a:xfrm>
            <a:off x="7162800" y="2057400"/>
            <a:ext cx="2514600" cy="400110"/>
          </a:xfrm>
          <a:prstGeom prst="rect">
            <a:avLst/>
          </a:prstGeom>
          <a:noFill/>
        </p:spPr>
        <p:txBody>
          <a:bodyPr wrap="square" rtlCol="0">
            <a:spAutoFit/>
          </a:bodyPr>
          <a:lstStyle/>
          <a:p>
            <a:r>
              <a:rPr lang="fi-FI" sz="2000" b="1" dirty="0" smtClean="0"/>
              <a:t>UN/MFA/OECD</a:t>
            </a:r>
            <a:endParaRPr lang="fi-FI" sz="2000" b="1" dirty="0"/>
          </a:p>
        </p:txBody>
      </p:sp>
    </p:spTree>
    <p:extLst>
      <p:ext uri="{BB962C8B-B14F-4D97-AF65-F5344CB8AC3E}">
        <p14:creationId xmlns:p14="http://schemas.microsoft.com/office/powerpoint/2010/main" val="2565171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4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4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6"/>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7"/>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8"/>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49"/>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50"/>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3" presetClass="entr" presetSubtype="10" fill="hold" grpId="0" nodeType="clickEffect">
                                  <p:stCondLst>
                                    <p:cond delay="0"/>
                                  </p:stCondLst>
                                  <p:childTnLst>
                                    <p:set>
                                      <p:cBhvr>
                                        <p:cTn id="78" dur="1" fill="hold">
                                          <p:stCondLst>
                                            <p:cond delay="0"/>
                                          </p:stCondLst>
                                        </p:cTn>
                                        <p:tgtEl>
                                          <p:spTgt spid="51"/>
                                        </p:tgtEl>
                                        <p:attrNameLst>
                                          <p:attrName>style.visibility</p:attrName>
                                        </p:attrNameLst>
                                      </p:cBhvr>
                                      <p:to>
                                        <p:strVal val="visible"/>
                                      </p:to>
                                    </p:set>
                                    <p:animEffect transition="in" filter="blinds(horizontal)">
                                      <p:cBhvr>
                                        <p:cTn id="79" dur="500"/>
                                        <p:tgtEl>
                                          <p:spTgt spid="51"/>
                                        </p:tgtEl>
                                      </p:cBhvr>
                                    </p:animEffect>
                                  </p:childTnLst>
                                </p:cTn>
                              </p:par>
                              <p:par>
                                <p:cTn id="80" presetID="3" presetClass="entr" presetSubtype="10" fill="hold" grpId="0" nodeType="withEffect">
                                  <p:stCondLst>
                                    <p:cond delay="0"/>
                                  </p:stCondLst>
                                  <p:childTnLst>
                                    <p:set>
                                      <p:cBhvr>
                                        <p:cTn id="81" dur="1" fill="hold">
                                          <p:stCondLst>
                                            <p:cond delay="0"/>
                                          </p:stCondLst>
                                        </p:cTn>
                                        <p:tgtEl>
                                          <p:spTgt spid="52"/>
                                        </p:tgtEl>
                                        <p:attrNameLst>
                                          <p:attrName>style.visibility</p:attrName>
                                        </p:attrNameLst>
                                      </p:cBhvr>
                                      <p:to>
                                        <p:strVal val="visible"/>
                                      </p:to>
                                    </p:set>
                                    <p:animEffect transition="in" filter="blinds(horizontal)">
                                      <p:cBhvr>
                                        <p:cTn id="82" dur="500"/>
                                        <p:tgtEl>
                                          <p:spTgt spid="52"/>
                                        </p:tgtEl>
                                      </p:cBhvr>
                                    </p:animEffect>
                                  </p:childTnLst>
                                </p:cTn>
                              </p:par>
                              <p:par>
                                <p:cTn id="83" presetID="3" presetClass="entr" presetSubtype="10" fill="hold" grpId="0" nodeType="withEffect">
                                  <p:stCondLst>
                                    <p:cond delay="0"/>
                                  </p:stCondLst>
                                  <p:childTnLst>
                                    <p:set>
                                      <p:cBhvr>
                                        <p:cTn id="84" dur="1" fill="hold">
                                          <p:stCondLst>
                                            <p:cond delay="0"/>
                                          </p:stCondLst>
                                        </p:cTn>
                                        <p:tgtEl>
                                          <p:spTgt spid="53"/>
                                        </p:tgtEl>
                                        <p:attrNameLst>
                                          <p:attrName>style.visibility</p:attrName>
                                        </p:attrNameLst>
                                      </p:cBhvr>
                                      <p:to>
                                        <p:strVal val="visible"/>
                                      </p:to>
                                    </p:set>
                                    <p:animEffect transition="in" filter="blinds(horizontal)">
                                      <p:cBhvr>
                                        <p:cTn id="85" dur="500"/>
                                        <p:tgtEl>
                                          <p:spTgt spid="53"/>
                                        </p:tgtEl>
                                      </p:cBhvr>
                                    </p:animEffect>
                                  </p:childTnLst>
                                </p:cTn>
                              </p:par>
                              <p:par>
                                <p:cTn id="86" presetID="3" presetClass="entr" presetSubtype="10" fill="hold" grpId="0" nodeType="withEffect">
                                  <p:stCondLst>
                                    <p:cond delay="0"/>
                                  </p:stCondLst>
                                  <p:childTnLst>
                                    <p:set>
                                      <p:cBhvr>
                                        <p:cTn id="87" dur="1" fill="hold">
                                          <p:stCondLst>
                                            <p:cond delay="0"/>
                                          </p:stCondLst>
                                        </p:cTn>
                                        <p:tgtEl>
                                          <p:spTgt spid="54"/>
                                        </p:tgtEl>
                                        <p:attrNameLst>
                                          <p:attrName>style.visibility</p:attrName>
                                        </p:attrNameLst>
                                      </p:cBhvr>
                                      <p:to>
                                        <p:strVal val="visible"/>
                                      </p:to>
                                    </p:set>
                                    <p:animEffect transition="in" filter="blinds(horizontal)">
                                      <p:cBhvr>
                                        <p:cTn id="88" dur="500"/>
                                        <p:tgtEl>
                                          <p:spTgt spid="54"/>
                                        </p:tgtEl>
                                      </p:cBhvr>
                                    </p:animEffect>
                                  </p:childTnLst>
                                </p:cTn>
                              </p:par>
                              <p:par>
                                <p:cTn id="89" presetID="3" presetClass="entr" presetSubtype="10" fill="hold" grpId="0" nodeType="withEffect">
                                  <p:stCondLst>
                                    <p:cond delay="0"/>
                                  </p:stCondLst>
                                  <p:childTnLst>
                                    <p:set>
                                      <p:cBhvr>
                                        <p:cTn id="90" dur="1" fill="hold">
                                          <p:stCondLst>
                                            <p:cond delay="0"/>
                                          </p:stCondLst>
                                        </p:cTn>
                                        <p:tgtEl>
                                          <p:spTgt spid="55"/>
                                        </p:tgtEl>
                                        <p:attrNameLst>
                                          <p:attrName>style.visibility</p:attrName>
                                        </p:attrNameLst>
                                      </p:cBhvr>
                                      <p:to>
                                        <p:strVal val="visible"/>
                                      </p:to>
                                    </p:set>
                                    <p:animEffect transition="in" filter="blinds(horizontal)">
                                      <p:cBhvr>
                                        <p:cTn id="91" dur="500"/>
                                        <p:tgtEl>
                                          <p:spTgt spid="55"/>
                                        </p:tgtEl>
                                      </p:cBhvr>
                                    </p:animEffect>
                                  </p:childTnLst>
                                </p:cTn>
                              </p:par>
                              <p:par>
                                <p:cTn id="92" presetID="3" presetClass="entr" presetSubtype="10" fill="hold" grpId="0" nodeType="withEffect">
                                  <p:stCondLst>
                                    <p:cond delay="0"/>
                                  </p:stCondLst>
                                  <p:childTnLst>
                                    <p:set>
                                      <p:cBhvr>
                                        <p:cTn id="93" dur="1" fill="hold">
                                          <p:stCondLst>
                                            <p:cond delay="0"/>
                                          </p:stCondLst>
                                        </p:cTn>
                                        <p:tgtEl>
                                          <p:spTgt spid="56"/>
                                        </p:tgtEl>
                                        <p:attrNameLst>
                                          <p:attrName>style.visibility</p:attrName>
                                        </p:attrNameLst>
                                      </p:cBhvr>
                                      <p:to>
                                        <p:strVal val="visible"/>
                                      </p:to>
                                    </p:set>
                                    <p:animEffect transition="in" filter="blinds(horizontal)">
                                      <p:cBhvr>
                                        <p:cTn id="94"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6" grpId="0" animBg="1"/>
      <p:bldP spid="13" grpId="0" animBg="1"/>
      <p:bldP spid="14" grpId="0" animBg="1"/>
      <p:bldP spid="11" grpId="0"/>
      <p:bldP spid="15" grpId="0"/>
      <p:bldP spid="17" grpId="0" animBg="1"/>
      <p:bldP spid="18" grpId="0"/>
      <p:bldP spid="19" grpId="0" animBg="1"/>
      <p:bldP spid="16" grpId="0"/>
      <p:bldP spid="25" grpId="0" animBg="1"/>
      <p:bldP spid="27" grpId="0"/>
      <p:bldP spid="28" grpId="0" animBg="1"/>
      <p:bldP spid="29" grpId="0"/>
      <p:bldP spid="30" grpId="0" animBg="1"/>
      <p:bldP spid="31" grpId="0"/>
      <p:bldP spid="32" grpId="0" animBg="1"/>
      <p:bldP spid="33" grpId="0"/>
      <p:bldP spid="34" grpId="0" animBg="1"/>
      <p:bldP spid="35" grpId="0"/>
      <p:bldP spid="36" grpId="0" animBg="1"/>
      <p:bldP spid="41" grpId="0"/>
      <p:bldP spid="42" grpId="0" animBg="1"/>
      <p:bldP spid="43" grpId="0"/>
      <p:bldP spid="45" grpId="0" animBg="1"/>
      <p:bldP spid="46" grpId="0"/>
      <p:bldP spid="47" grpId="0" animBg="1"/>
      <p:bldP spid="48" grpId="0"/>
      <p:bldP spid="49" grpId="0" animBg="1"/>
      <p:bldP spid="50" grpId="0"/>
      <p:bldP spid="51" grpId="0" animBg="1"/>
      <p:bldP spid="52" grpId="0"/>
      <p:bldP spid="53" grpId="0" animBg="1"/>
      <p:bldP spid="54" grpId="0"/>
      <p:bldP spid="55" grpId="0" animBg="1"/>
      <p:bldP spid="5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a:xfrm>
            <a:off x="533400" y="152400"/>
            <a:ext cx="8229600" cy="838200"/>
          </a:xfrm>
          <a:solidFill>
            <a:schemeClr val="accent1"/>
          </a:solidFill>
        </p:spPr>
        <p:txBody>
          <a:bodyPr/>
          <a:lstStyle/>
          <a:p>
            <a:pPr eaLnBrk="1" hangingPunct="1"/>
            <a:r>
              <a:rPr lang="en-US" dirty="0" smtClean="0">
                <a:solidFill>
                  <a:schemeClr val="bg1"/>
                </a:solidFill>
              </a:rPr>
              <a:t>Relation of Objectives and Results</a:t>
            </a:r>
          </a:p>
        </p:txBody>
      </p:sp>
      <p:sp>
        <p:nvSpPr>
          <p:cNvPr id="49154" name="Content Placeholder 2"/>
          <p:cNvSpPr>
            <a:spLocks noGrp="1"/>
          </p:cNvSpPr>
          <p:nvPr>
            <p:ph idx="1"/>
          </p:nvPr>
        </p:nvSpPr>
        <p:spPr>
          <a:xfrm>
            <a:off x="457200" y="1371600"/>
            <a:ext cx="8229600" cy="4876800"/>
          </a:xfrm>
        </p:spPr>
        <p:txBody>
          <a:bodyPr/>
          <a:lstStyle/>
          <a:p>
            <a:pPr eaLnBrk="1" hangingPunct="1">
              <a:buNone/>
            </a:pPr>
            <a:r>
              <a:rPr lang="en-US" dirty="0" smtClean="0">
                <a:cs typeface="Times New Roman" pitchFamily="18" charset="0"/>
              </a:rPr>
              <a:t>At </a:t>
            </a:r>
            <a:r>
              <a:rPr lang="en-US" dirty="0">
                <a:cs typeface="Times New Roman" pitchFamily="18" charset="0"/>
              </a:rPr>
              <a:t>the </a:t>
            </a:r>
            <a:r>
              <a:rPr lang="en-US" b="1" dirty="0">
                <a:solidFill>
                  <a:srgbClr val="558ED5"/>
                </a:solidFill>
                <a:cs typeface="Times New Roman" pitchFamily="18" charset="0"/>
              </a:rPr>
              <a:t>highest</a:t>
            </a:r>
            <a:r>
              <a:rPr lang="en-US" dirty="0">
                <a:cs typeface="Times New Roman" pitchFamily="18" charset="0"/>
              </a:rPr>
              <a:t> level, a </a:t>
            </a:r>
            <a:r>
              <a:rPr lang="en-US" b="1" dirty="0">
                <a:solidFill>
                  <a:schemeClr val="tx2">
                    <a:lumMod val="60000"/>
                    <a:lumOff val="40000"/>
                  </a:schemeClr>
                </a:solidFill>
                <a:cs typeface="Times New Roman" pitchFamily="18" charset="0"/>
              </a:rPr>
              <a:t>result is the achievement of the objectives</a:t>
            </a:r>
            <a:r>
              <a:rPr lang="en-US" dirty="0">
                <a:cs typeface="Times New Roman" pitchFamily="18" charset="0"/>
              </a:rPr>
              <a:t> that the </a:t>
            </a:r>
            <a:r>
              <a:rPr lang="en-US" dirty="0" err="1">
                <a:cs typeface="Times New Roman" pitchFamily="18" charset="0"/>
              </a:rPr>
              <a:t>Programme</a:t>
            </a:r>
            <a:r>
              <a:rPr lang="en-US" dirty="0">
                <a:cs typeface="Times New Roman" pitchFamily="18" charset="0"/>
              </a:rPr>
              <a:t> has set for itself to help address the problem when the objective is attained. This is what is often called </a:t>
            </a:r>
            <a:r>
              <a:rPr lang="en-US" b="1" dirty="0">
                <a:solidFill>
                  <a:srgbClr val="558ED5"/>
                </a:solidFill>
                <a:cs typeface="Times New Roman" pitchFamily="18" charset="0"/>
              </a:rPr>
              <a:t>impact</a:t>
            </a:r>
            <a:r>
              <a:rPr lang="en-US" dirty="0" smtClean="0">
                <a:cs typeface="Times New Roman" pitchFamily="18" charset="0"/>
              </a:rPr>
              <a:t>.</a:t>
            </a:r>
            <a:endParaRPr lang="en-US" dirty="0">
              <a:cs typeface="Times New Roman" pitchFamily="18" charset="0"/>
            </a:endParaRPr>
          </a:p>
          <a:p>
            <a:pPr eaLnBrk="1" hangingPunct="1">
              <a:buNone/>
            </a:pPr>
            <a:r>
              <a:rPr lang="en-US" dirty="0">
                <a:cs typeface="Times New Roman" pitchFamily="18" charset="0"/>
              </a:rPr>
              <a:t>To </a:t>
            </a:r>
            <a:r>
              <a:rPr lang="en-US" b="1" dirty="0">
                <a:solidFill>
                  <a:srgbClr val="558ED5"/>
                </a:solidFill>
                <a:cs typeface="Times New Roman" pitchFamily="18" charset="0"/>
              </a:rPr>
              <a:t>achieve that objective</a:t>
            </a:r>
            <a:r>
              <a:rPr lang="en-US" dirty="0">
                <a:cs typeface="Times New Roman" pitchFamily="18" charset="0"/>
              </a:rPr>
              <a:t>, certain </a:t>
            </a:r>
            <a:r>
              <a:rPr lang="en-US" b="1" dirty="0">
                <a:solidFill>
                  <a:srgbClr val="558ED5"/>
                </a:solidFill>
                <a:cs typeface="Times New Roman" pitchFamily="18" charset="0"/>
              </a:rPr>
              <a:t>outcomes have to be obtained</a:t>
            </a:r>
            <a:r>
              <a:rPr lang="en-US" dirty="0">
                <a:cs typeface="Times New Roman" pitchFamily="18" charset="0"/>
              </a:rPr>
              <a:t> as a consequence of the </a:t>
            </a:r>
            <a:r>
              <a:rPr lang="en-US" dirty="0" err="1">
                <a:cs typeface="Times New Roman" pitchFamily="18" charset="0"/>
              </a:rPr>
              <a:t>Programmes</a:t>
            </a:r>
            <a:r>
              <a:rPr lang="en-US" dirty="0">
                <a:cs typeface="Times New Roman" pitchFamily="18" charset="0"/>
              </a:rPr>
              <a:t> work.</a:t>
            </a:r>
          </a:p>
          <a:p>
            <a:pPr eaLnBrk="1" hangingPunct="1">
              <a:buNone/>
            </a:pPr>
            <a:r>
              <a:rPr lang="en-US" dirty="0">
                <a:cs typeface="Times New Roman" pitchFamily="18" charset="0"/>
              </a:rPr>
              <a:t>The </a:t>
            </a:r>
            <a:r>
              <a:rPr lang="en-US" b="1" dirty="0">
                <a:solidFill>
                  <a:srgbClr val="558ED5"/>
                </a:solidFill>
                <a:cs typeface="Times New Roman" pitchFamily="18" charset="0"/>
              </a:rPr>
              <a:t>tangible direct results </a:t>
            </a:r>
            <a:r>
              <a:rPr lang="en-US" dirty="0">
                <a:cs typeface="Times New Roman" pitchFamily="18" charset="0"/>
              </a:rPr>
              <a:t>of that work are the </a:t>
            </a:r>
            <a:r>
              <a:rPr lang="en-US" b="1" dirty="0">
                <a:solidFill>
                  <a:srgbClr val="558ED5"/>
                </a:solidFill>
                <a:cs typeface="Times New Roman" pitchFamily="18" charset="0"/>
              </a:rPr>
              <a:t>outputs</a:t>
            </a:r>
            <a:r>
              <a:rPr lang="en-US" dirty="0">
                <a:cs typeface="Times New Roman" pitchFamily="18" charset="0"/>
              </a:rPr>
              <a:t> that are produced.</a:t>
            </a:r>
            <a:endParaRPr lang="en-US" dirty="0" smtClean="0"/>
          </a:p>
        </p:txBody>
      </p:sp>
    </p:spTree>
    <p:extLst>
      <p:ext uri="{BB962C8B-B14F-4D97-AF65-F5344CB8AC3E}">
        <p14:creationId xmlns:p14="http://schemas.microsoft.com/office/powerpoint/2010/main" val="133813111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2"/>
          <p:cNvSpPr>
            <a:spLocks noGrp="1"/>
          </p:cNvSpPr>
          <p:nvPr>
            <p:ph idx="1"/>
          </p:nvPr>
        </p:nvSpPr>
        <p:spPr>
          <a:xfrm>
            <a:off x="609600" y="1295400"/>
            <a:ext cx="8229600" cy="4114800"/>
          </a:xfrm>
        </p:spPr>
        <p:txBody>
          <a:bodyPr/>
          <a:lstStyle/>
          <a:p>
            <a:pPr algn="just" eaLnBrk="1" hangingPunct="1">
              <a:lnSpc>
                <a:spcPct val="80000"/>
              </a:lnSpc>
              <a:buFont typeface="Arial" charset="0"/>
              <a:buNone/>
            </a:pPr>
            <a:endParaRPr lang="en-US" sz="2700" i="1" dirty="0" smtClean="0"/>
          </a:p>
          <a:p>
            <a:pPr algn="just" eaLnBrk="1" hangingPunct="1">
              <a:lnSpc>
                <a:spcPct val="80000"/>
              </a:lnSpc>
              <a:buFont typeface="Arial" charset="0"/>
              <a:buNone/>
            </a:pPr>
            <a:endParaRPr lang="en-US" sz="2700" dirty="0" smtClean="0"/>
          </a:p>
          <a:p>
            <a:pPr algn="just" eaLnBrk="1" hangingPunct="1">
              <a:lnSpc>
                <a:spcPct val="80000"/>
              </a:lnSpc>
              <a:buFont typeface="Arial" charset="0"/>
              <a:buNone/>
            </a:pPr>
            <a:endParaRPr lang="en-US" sz="2700" dirty="0" smtClean="0"/>
          </a:p>
          <a:p>
            <a:pPr algn="just" eaLnBrk="1" hangingPunct="1">
              <a:lnSpc>
                <a:spcPct val="80000"/>
              </a:lnSpc>
              <a:buFont typeface="Arial" charset="0"/>
              <a:buNone/>
            </a:pPr>
            <a:endParaRPr lang="en-US" sz="2700" dirty="0" smtClean="0"/>
          </a:p>
        </p:txBody>
      </p:sp>
      <p:pic>
        <p:nvPicPr>
          <p:cNvPr id="2" name="Kuva 1" descr="Screen Shot 2018-09-01 at 10.35.09.png"/>
          <p:cNvPicPr>
            <a:picLocks noChangeAspect="1"/>
          </p:cNvPicPr>
          <p:nvPr/>
        </p:nvPicPr>
        <p:blipFill rotWithShape="1">
          <a:blip r:embed="rId3">
            <a:extLst>
              <a:ext uri="{28A0092B-C50C-407E-A947-70E740481C1C}">
                <a14:useLocalDpi xmlns:a14="http://schemas.microsoft.com/office/drawing/2010/main" val="0"/>
              </a:ext>
            </a:extLst>
          </a:blip>
          <a:srcRect r="1895"/>
          <a:stretch/>
        </p:blipFill>
        <p:spPr>
          <a:xfrm>
            <a:off x="609600" y="685800"/>
            <a:ext cx="4497799" cy="5636038"/>
          </a:xfrm>
          <a:prstGeom prst="rect">
            <a:avLst/>
          </a:prstGeom>
        </p:spPr>
      </p:pic>
      <p:sp>
        <p:nvSpPr>
          <p:cNvPr id="5" name="Title 1"/>
          <p:cNvSpPr>
            <a:spLocks/>
          </p:cNvSpPr>
          <p:nvPr/>
        </p:nvSpPr>
        <p:spPr bwMode="auto">
          <a:xfrm>
            <a:off x="304800" y="152400"/>
            <a:ext cx="8610600" cy="685800"/>
          </a:xfrm>
          <a:prstGeom prst="rect">
            <a:avLst/>
          </a:prstGeom>
          <a:solidFill>
            <a:schemeClr val="accent1"/>
          </a:solidFill>
          <a:ln w="9525">
            <a:noFill/>
            <a:miter lim="800000"/>
            <a:headEnd/>
            <a:tailEnd/>
          </a:ln>
        </p:spPr>
        <p:txBody>
          <a:bodyPr anchor="ctr"/>
          <a:lstStyle/>
          <a:p>
            <a:pPr algn="ctr"/>
            <a:r>
              <a:rPr lang="en-GB" sz="3600" b="1" dirty="0" smtClean="0">
                <a:solidFill>
                  <a:schemeClr val="bg1"/>
                </a:solidFill>
                <a:latin typeface="Calibri" pitchFamily="34" charset="0"/>
              </a:rPr>
              <a:t>From Problems…</a:t>
            </a:r>
            <a:endParaRPr lang="en-US" sz="3600" b="1" dirty="0">
              <a:solidFill>
                <a:schemeClr val="bg1"/>
              </a:solidFill>
              <a:latin typeface="Calibri" pitchFamily="34" charset="0"/>
            </a:endParaRPr>
          </a:p>
        </p:txBody>
      </p:sp>
    </p:spTree>
    <p:extLst>
      <p:ext uri="{BB962C8B-B14F-4D97-AF65-F5344CB8AC3E}">
        <p14:creationId xmlns:p14="http://schemas.microsoft.com/office/powerpoint/2010/main" val="292790167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2"/>
          <p:cNvSpPr>
            <a:spLocks noGrp="1"/>
          </p:cNvSpPr>
          <p:nvPr>
            <p:ph idx="1"/>
          </p:nvPr>
        </p:nvSpPr>
        <p:spPr>
          <a:xfrm>
            <a:off x="609600" y="1295400"/>
            <a:ext cx="8229600" cy="4114800"/>
          </a:xfrm>
        </p:spPr>
        <p:txBody>
          <a:bodyPr/>
          <a:lstStyle/>
          <a:p>
            <a:pPr algn="just" eaLnBrk="1" hangingPunct="1">
              <a:lnSpc>
                <a:spcPct val="80000"/>
              </a:lnSpc>
              <a:buFont typeface="Arial" charset="0"/>
              <a:buNone/>
            </a:pPr>
            <a:endParaRPr lang="en-US" sz="2700" i="1" dirty="0" smtClean="0"/>
          </a:p>
          <a:p>
            <a:pPr algn="just" eaLnBrk="1" hangingPunct="1">
              <a:lnSpc>
                <a:spcPct val="80000"/>
              </a:lnSpc>
              <a:buFont typeface="Arial" charset="0"/>
              <a:buNone/>
            </a:pPr>
            <a:endParaRPr lang="en-US" sz="2700" dirty="0" smtClean="0"/>
          </a:p>
          <a:p>
            <a:pPr algn="just" eaLnBrk="1" hangingPunct="1">
              <a:lnSpc>
                <a:spcPct val="80000"/>
              </a:lnSpc>
              <a:buFont typeface="Arial" charset="0"/>
              <a:buNone/>
            </a:pPr>
            <a:endParaRPr lang="en-US" sz="2700" dirty="0" smtClean="0"/>
          </a:p>
          <a:p>
            <a:pPr algn="just" eaLnBrk="1" hangingPunct="1">
              <a:lnSpc>
                <a:spcPct val="80000"/>
              </a:lnSpc>
              <a:buFont typeface="Arial" charset="0"/>
              <a:buNone/>
            </a:pPr>
            <a:endParaRPr lang="en-US" sz="2700" dirty="0" smtClean="0"/>
          </a:p>
        </p:txBody>
      </p:sp>
      <p:pic>
        <p:nvPicPr>
          <p:cNvPr id="2" name="Kuva 1" descr="Screen Shot 2018-09-01 at 10.35.0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685800"/>
            <a:ext cx="4584700" cy="5636038"/>
          </a:xfrm>
          <a:prstGeom prst="rect">
            <a:avLst/>
          </a:prstGeom>
        </p:spPr>
      </p:pic>
      <p:pic>
        <p:nvPicPr>
          <p:cNvPr id="4" name="Kuva 3" descr="Screen Shot 2018-09-01 at 10.35.2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81600" y="734071"/>
            <a:ext cx="3657600" cy="6092631"/>
          </a:xfrm>
          <a:prstGeom prst="rect">
            <a:avLst/>
          </a:prstGeom>
        </p:spPr>
      </p:pic>
      <p:sp>
        <p:nvSpPr>
          <p:cNvPr id="5" name="Title 1"/>
          <p:cNvSpPr>
            <a:spLocks/>
          </p:cNvSpPr>
          <p:nvPr/>
        </p:nvSpPr>
        <p:spPr bwMode="auto">
          <a:xfrm>
            <a:off x="304800" y="152400"/>
            <a:ext cx="8610600" cy="685800"/>
          </a:xfrm>
          <a:prstGeom prst="rect">
            <a:avLst/>
          </a:prstGeom>
          <a:solidFill>
            <a:schemeClr val="accent1"/>
          </a:solidFill>
          <a:ln w="9525">
            <a:noFill/>
            <a:miter lim="800000"/>
            <a:headEnd/>
            <a:tailEnd/>
          </a:ln>
        </p:spPr>
        <p:txBody>
          <a:bodyPr anchor="ctr"/>
          <a:lstStyle/>
          <a:p>
            <a:pPr algn="ctr"/>
            <a:r>
              <a:rPr lang="en-GB" sz="3600" b="1" dirty="0" smtClean="0">
                <a:solidFill>
                  <a:schemeClr val="bg1"/>
                </a:solidFill>
                <a:latin typeface="Calibri" pitchFamily="34" charset="0"/>
              </a:rPr>
              <a:t>…to objectives…</a:t>
            </a:r>
            <a:endParaRPr lang="en-US" sz="3600" b="1" dirty="0">
              <a:solidFill>
                <a:schemeClr val="bg1"/>
              </a:solidFill>
              <a:latin typeface="Calibri" pitchFamily="34" charset="0"/>
            </a:endParaRPr>
          </a:p>
        </p:txBody>
      </p:sp>
    </p:spTree>
    <p:extLst>
      <p:ext uri="{BB962C8B-B14F-4D97-AF65-F5344CB8AC3E}">
        <p14:creationId xmlns:p14="http://schemas.microsoft.com/office/powerpoint/2010/main" val="419572282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2"/>
          <p:cNvSpPr>
            <a:spLocks noGrp="1"/>
          </p:cNvSpPr>
          <p:nvPr>
            <p:ph idx="1"/>
          </p:nvPr>
        </p:nvSpPr>
        <p:spPr>
          <a:xfrm>
            <a:off x="2070259" y="1691640"/>
            <a:ext cx="6489857" cy="3566160"/>
          </a:xfrm>
        </p:spPr>
        <p:txBody>
          <a:bodyPr/>
          <a:lstStyle/>
          <a:p>
            <a:pPr algn="just" eaLnBrk="1" hangingPunct="1">
              <a:lnSpc>
                <a:spcPct val="80000"/>
              </a:lnSpc>
              <a:buFont typeface="Arial" charset="0"/>
              <a:buNone/>
            </a:pPr>
            <a:endParaRPr lang="en-US" sz="2700" i="1" dirty="0" smtClean="0"/>
          </a:p>
          <a:p>
            <a:pPr algn="just" eaLnBrk="1" hangingPunct="1">
              <a:lnSpc>
                <a:spcPct val="80000"/>
              </a:lnSpc>
              <a:buFont typeface="Arial" charset="0"/>
              <a:buNone/>
            </a:pPr>
            <a:endParaRPr lang="en-US" sz="2700" dirty="0" smtClean="0"/>
          </a:p>
          <a:p>
            <a:pPr algn="just" eaLnBrk="1" hangingPunct="1">
              <a:lnSpc>
                <a:spcPct val="80000"/>
              </a:lnSpc>
              <a:buFont typeface="Arial" charset="0"/>
              <a:buNone/>
            </a:pPr>
            <a:endParaRPr lang="en-US" sz="2700" dirty="0" smtClean="0"/>
          </a:p>
          <a:p>
            <a:pPr algn="just" eaLnBrk="1" hangingPunct="1">
              <a:lnSpc>
                <a:spcPct val="80000"/>
              </a:lnSpc>
              <a:buFont typeface="Arial" charset="0"/>
              <a:buNone/>
            </a:pPr>
            <a:endParaRPr lang="en-US" sz="2700" dirty="0" smtClean="0"/>
          </a:p>
        </p:txBody>
      </p:sp>
      <p:pic>
        <p:nvPicPr>
          <p:cNvPr id="2" name="Kuva 1" descr="Screen Shot 2018-09-01 at 10.32.24.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1303" y="762000"/>
            <a:ext cx="2451735" cy="5943600"/>
          </a:xfrm>
          <a:prstGeom prst="rect">
            <a:avLst/>
          </a:prstGeom>
        </p:spPr>
      </p:pic>
      <p:pic>
        <p:nvPicPr>
          <p:cNvPr id="5" name="Kuva 4" descr="Screen Shot 2018-09-01 at 10.31.45.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261" y="762000"/>
            <a:ext cx="2811533" cy="5943600"/>
          </a:xfrm>
          <a:prstGeom prst="rect">
            <a:avLst/>
          </a:prstGeom>
        </p:spPr>
      </p:pic>
      <p:pic>
        <p:nvPicPr>
          <p:cNvPr id="6" name="Kuva 5" descr="Screen Shot 2018-09-01 at 10.32.05.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76600" y="762000"/>
            <a:ext cx="2804636" cy="5943600"/>
          </a:xfrm>
          <a:prstGeom prst="rect">
            <a:avLst/>
          </a:prstGeom>
        </p:spPr>
      </p:pic>
      <p:sp>
        <p:nvSpPr>
          <p:cNvPr id="8" name="Title 1"/>
          <p:cNvSpPr>
            <a:spLocks/>
          </p:cNvSpPr>
          <p:nvPr/>
        </p:nvSpPr>
        <p:spPr bwMode="auto">
          <a:xfrm>
            <a:off x="304800" y="152400"/>
            <a:ext cx="8610600" cy="685800"/>
          </a:xfrm>
          <a:prstGeom prst="rect">
            <a:avLst/>
          </a:prstGeom>
          <a:solidFill>
            <a:schemeClr val="accent1"/>
          </a:solidFill>
          <a:ln w="9525">
            <a:noFill/>
            <a:miter lim="800000"/>
            <a:headEnd/>
            <a:tailEnd/>
          </a:ln>
        </p:spPr>
        <p:txBody>
          <a:bodyPr anchor="ctr"/>
          <a:lstStyle/>
          <a:p>
            <a:pPr algn="ctr"/>
            <a:r>
              <a:rPr lang="en-GB" sz="3600" b="1" dirty="0" smtClean="0">
                <a:solidFill>
                  <a:schemeClr val="bg1"/>
                </a:solidFill>
                <a:latin typeface="Calibri" pitchFamily="34" charset="0"/>
              </a:rPr>
              <a:t>…to Results</a:t>
            </a:r>
            <a:endParaRPr lang="en-US" sz="3600" b="1" dirty="0">
              <a:solidFill>
                <a:schemeClr val="bg1"/>
              </a:solidFill>
              <a:latin typeface="Calibri" pitchFamily="34" charset="0"/>
            </a:endParaRPr>
          </a:p>
        </p:txBody>
      </p:sp>
    </p:spTree>
    <p:extLst>
      <p:ext uri="{BB962C8B-B14F-4D97-AF65-F5344CB8AC3E}">
        <p14:creationId xmlns:p14="http://schemas.microsoft.com/office/powerpoint/2010/main" val="213624584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a:xfrm>
            <a:off x="533400" y="152400"/>
            <a:ext cx="8229600" cy="838200"/>
          </a:xfrm>
          <a:solidFill>
            <a:schemeClr val="accent1"/>
          </a:solidFill>
        </p:spPr>
        <p:txBody>
          <a:bodyPr/>
          <a:lstStyle/>
          <a:p>
            <a:pPr eaLnBrk="1" hangingPunct="1"/>
            <a:r>
              <a:rPr lang="en-US" smtClean="0">
                <a:solidFill>
                  <a:schemeClr val="bg1"/>
                </a:solidFill>
              </a:rPr>
              <a:t>Results</a:t>
            </a:r>
          </a:p>
        </p:txBody>
      </p:sp>
      <p:sp>
        <p:nvSpPr>
          <p:cNvPr id="49154" name="Content Placeholder 2"/>
          <p:cNvSpPr>
            <a:spLocks noGrp="1"/>
          </p:cNvSpPr>
          <p:nvPr>
            <p:ph idx="1"/>
          </p:nvPr>
        </p:nvSpPr>
        <p:spPr>
          <a:xfrm>
            <a:off x="457200" y="1600200"/>
            <a:ext cx="8229600" cy="4876800"/>
          </a:xfrm>
        </p:spPr>
        <p:txBody>
          <a:bodyPr/>
          <a:lstStyle/>
          <a:p>
            <a:pPr eaLnBrk="1" hangingPunct="1">
              <a:buFont typeface="Arial" charset="0"/>
              <a:buNone/>
            </a:pPr>
            <a:r>
              <a:rPr lang="en-US" smtClean="0">
                <a:cs typeface="Times New Roman" pitchFamily="18" charset="0"/>
              </a:rPr>
              <a:t>A result is a </a:t>
            </a:r>
            <a:r>
              <a:rPr lang="en-US" u="sng" smtClean="0">
                <a:cs typeface="Times New Roman" pitchFamily="18" charset="0"/>
              </a:rPr>
              <a:t>development change</a:t>
            </a:r>
            <a:r>
              <a:rPr lang="en-US" smtClean="0">
                <a:cs typeface="Times New Roman" pitchFamily="18" charset="0"/>
              </a:rPr>
              <a:t> arising from a </a:t>
            </a:r>
            <a:r>
              <a:rPr lang="en-US" u="sng" smtClean="0">
                <a:cs typeface="Times New Roman" pitchFamily="18" charset="0"/>
              </a:rPr>
              <a:t>cause and effect</a:t>
            </a:r>
            <a:r>
              <a:rPr lang="en-US" smtClean="0">
                <a:cs typeface="Times New Roman" pitchFamily="18" charset="0"/>
              </a:rPr>
              <a:t> relationship.</a:t>
            </a:r>
          </a:p>
          <a:p>
            <a:pPr eaLnBrk="1" hangingPunct="1">
              <a:buFont typeface="Arial" charset="0"/>
              <a:buNone/>
            </a:pPr>
            <a:endParaRPr lang="en-US" smtClean="0">
              <a:cs typeface="Times New Roman" pitchFamily="18" charset="0"/>
            </a:endParaRPr>
          </a:p>
          <a:p>
            <a:pPr marL="342900" lvl="1" indent="-342900" eaLnBrk="1" hangingPunct="1">
              <a:buFont typeface="Arial" charset="0"/>
              <a:buNone/>
            </a:pPr>
            <a:r>
              <a:rPr lang="en-US" sz="3200" smtClean="0"/>
              <a:t>A RESULT IS </a:t>
            </a:r>
            <a:r>
              <a:rPr lang="en-US" sz="3200" b="1" u="sng" smtClean="0"/>
              <a:t>NOT</a:t>
            </a:r>
            <a:r>
              <a:rPr lang="en-US" sz="3200" smtClean="0"/>
              <a:t> THE COMPLETION OF ACTIVITIES</a:t>
            </a:r>
            <a:endParaRPr lang="en-US" smtClean="0">
              <a:cs typeface="Times New Roman" pitchFamily="18" charset="0"/>
            </a:endParaRPr>
          </a:p>
          <a:p>
            <a:pPr eaLnBrk="1" hangingPunct="1">
              <a:buFont typeface="Arial" charset="0"/>
              <a:buNone/>
            </a:pPr>
            <a:r>
              <a:rPr lang="en-US" smtClean="0">
                <a:cs typeface="Times New Roman" pitchFamily="18" charset="0"/>
              </a:rPr>
              <a:t>A result has two components:</a:t>
            </a:r>
          </a:p>
          <a:p>
            <a:pPr eaLnBrk="1" hangingPunct="1"/>
            <a:r>
              <a:rPr lang="en-US" smtClean="0">
                <a:cs typeface="Times New Roman" pitchFamily="18" charset="0"/>
              </a:rPr>
              <a:t>CHANGE</a:t>
            </a:r>
          </a:p>
          <a:p>
            <a:pPr eaLnBrk="1" hangingPunct="1"/>
            <a:r>
              <a:rPr lang="en-US" smtClean="0">
                <a:cs typeface="Times New Roman" pitchFamily="18" charset="0"/>
              </a:rPr>
              <a:t>CAUSALITY</a:t>
            </a:r>
            <a:endParaRPr lang="en-US" smtClean="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a:xfrm>
            <a:off x="533400" y="152400"/>
            <a:ext cx="8229600" cy="838200"/>
          </a:xfrm>
          <a:solidFill>
            <a:schemeClr val="accent1"/>
          </a:solidFill>
        </p:spPr>
        <p:txBody>
          <a:bodyPr/>
          <a:lstStyle/>
          <a:p>
            <a:pPr eaLnBrk="1" hangingPunct="1"/>
            <a:r>
              <a:rPr lang="en-US" smtClean="0">
                <a:solidFill>
                  <a:schemeClr val="bg1"/>
                </a:solidFill>
              </a:rPr>
              <a:t>Causality: IF...THEN</a:t>
            </a:r>
          </a:p>
        </p:txBody>
      </p:sp>
      <p:sp>
        <p:nvSpPr>
          <p:cNvPr id="50178" name="Content Placeholder 2"/>
          <p:cNvSpPr>
            <a:spLocks noGrp="1"/>
          </p:cNvSpPr>
          <p:nvPr>
            <p:ph idx="1"/>
          </p:nvPr>
        </p:nvSpPr>
        <p:spPr>
          <a:xfrm>
            <a:off x="381000" y="1295400"/>
            <a:ext cx="8229600" cy="4876800"/>
          </a:xfrm>
        </p:spPr>
        <p:txBody>
          <a:bodyPr/>
          <a:lstStyle/>
          <a:p>
            <a:pPr eaLnBrk="1" hangingPunct="1">
              <a:buFont typeface="Arial" charset="0"/>
              <a:buNone/>
            </a:pPr>
            <a:endParaRPr lang="en-US" b="1" smtClean="0"/>
          </a:p>
          <a:p>
            <a:pPr eaLnBrk="1" hangingPunct="1">
              <a:buFont typeface="Arial" charset="0"/>
              <a:buNone/>
            </a:pPr>
            <a:r>
              <a:rPr lang="en-US" sz="3600" b="1" smtClean="0"/>
              <a:t>IF</a:t>
            </a:r>
            <a:r>
              <a:rPr lang="en-US" sz="3600" smtClean="0"/>
              <a:t> modern energy sources are available, accessible and affordable, </a:t>
            </a:r>
            <a:r>
              <a:rPr lang="en-US" sz="3600" b="1" smtClean="0"/>
              <a:t>THEN</a:t>
            </a:r>
            <a:r>
              <a:rPr lang="en-US" sz="3600" smtClean="0"/>
              <a:t> there will be decreased time use of women and children in collecting the firewood and more productive time for other uses</a:t>
            </a:r>
          </a:p>
          <a:p>
            <a:pPr eaLnBrk="1" hangingPunct="1">
              <a:buFont typeface="Arial" charset="0"/>
              <a:buNone/>
            </a:pPr>
            <a:r>
              <a:rPr lang="en-US" sz="3600" b="1" smtClean="0"/>
              <a:t>THEN…</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a:xfrm>
            <a:off x="533400" y="152400"/>
            <a:ext cx="8229600" cy="838200"/>
          </a:xfrm>
          <a:solidFill>
            <a:schemeClr val="accent1"/>
          </a:solidFill>
        </p:spPr>
        <p:txBody>
          <a:bodyPr/>
          <a:lstStyle/>
          <a:p>
            <a:pPr eaLnBrk="1" hangingPunct="1"/>
            <a:r>
              <a:rPr lang="en-US" smtClean="0">
                <a:solidFill>
                  <a:schemeClr val="bg1"/>
                </a:solidFill>
              </a:rPr>
              <a:t>Change</a:t>
            </a:r>
          </a:p>
        </p:txBody>
      </p:sp>
      <p:sp>
        <p:nvSpPr>
          <p:cNvPr id="52226" name="Content Placeholder 2"/>
          <p:cNvSpPr>
            <a:spLocks noGrp="1"/>
          </p:cNvSpPr>
          <p:nvPr>
            <p:ph idx="1"/>
          </p:nvPr>
        </p:nvSpPr>
        <p:spPr>
          <a:xfrm>
            <a:off x="457200" y="1600200"/>
            <a:ext cx="8229600" cy="4876800"/>
          </a:xfrm>
        </p:spPr>
        <p:txBody>
          <a:bodyPr/>
          <a:lstStyle/>
          <a:p>
            <a:pPr eaLnBrk="1" hangingPunct="1">
              <a:buFont typeface="Arial" charset="0"/>
              <a:buNone/>
            </a:pPr>
            <a:r>
              <a:rPr lang="en-GB" smtClean="0"/>
              <a:t>A CHANGE is a development transformation that can be measured or described, e.g.</a:t>
            </a:r>
          </a:p>
          <a:p>
            <a:pPr marL="766763" lvl="1" indent="-309563" eaLnBrk="1" hangingPunct="1">
              <a:buFontTx/>
              <a:buChar char="•"/>
            </a:pPr>
            <a:r>
              <a:rPr lang="en-US" sz="3200" smtClean="0"/>
              <a:t>in quality &amp; availability of services </a:t>
            </a:r>
          </a:p>
          <a:p>
            <a:pPr marL="766763" lvl="1" indent="-309563" eaLnBrk="1" hangingPunct="1">
              <a:buFontTx/>
              <a:buChar char="•"/>
            </a:pPr>
            <a:r>
              <a:rPr lang="en-US" sz="3200" smtClean="0"/>
              <a:t>in status/condition (e.g. poverty, environment)</a:t>
            </a:r>
          </a:p>
          <a:p>
            <a:pPr marL="766763" lvl="1" indent="-309563" eaLnBrk="1" hangingPunct="1">
              <a:buFontTx/>
              <a:buChar char="•"/>
            </a:pPr>
            <a:r>
              <a:rPr lang="en-US" sz="3200" smtClean="0"/>
              <a:t>in knowledge or skills</a:t>
            </a:r>
            <a:endParaRPr lang="en-GB" sz="3200" smtClean="0"/>
          </a:p>
          <a:p>
            <a:pPr marL="766763" lvl="1" indent="-309563" eaLnBrk="1" hangingPunct="1">
              <a:buFontTx/>
              <a:buChar char="•"/>
            </a:pPr>
            <a:r>
              <a:rPr lang="en-US" sz="3200" smtClean="0"/>
              <a:t>of beliefs, behaviors and practices</a:t>
            </a:r>
          </a:p>
          <a:p>
            <a:pPr marL="766763" lvl="1" indent="-309563" eaLnBrk="1" hangingPunct="1">
              <a:buFontTx/>
              <a:buChar char="•"/>
            </a:pPr>
            <a:r>
              <a:rPr lang="en-US" sz="3200" smtClean="0"/>
              <a:t>in institutional performance…</a:t>
            </a:r>
          </a:p>
          <a:p>
            <a:pPr eaLnBrk="1" hangingPunct="1">
              <a:buFont typeface="Arial" charset="0"/>
              <a:buNone/>
            </a:pPr>
            <a:endParaRPr lang="en-US" smtClean="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a:xfrm>
            <a:off x="533400" y="152400"/>
            <a:ext cx="8229600" cy="838200"/>
          </a:xfrm>
          <a:solidFill>
            <a:schemeClr val="accent1"/>
          </a:solidFill>
        </p:spPr>
        <p:txBody>
          <a:bodyPr/>
          <a:lstStyle/>
          <a:p>
            <a:pPr eaLnBrk="1" hangingPunct="1"/>
            <a:r>
              <a:rPr lang="en-US" smtClean="0">
                <a:solidFill>
                  <a:schemeClr val="bg1"/>
                </a:solidFill>
              </a:rPr>
              <a:t>Different levels of results</a:t>
            </a:r>
          </a:p>
        </p:txBody>
      </p:sp>
      <p:sp>
        <p:nvSpPr>
          <p:cNvPr id="53250" name="Content Placeholder 2"/>
          <p:cNvSpPr>
            <a:spLocks noGrp="1"/>
          </p:cNvSpPr>
          <p:nvPr>
            <p:ph idx="1"/>
          </p:nvPr>
        </p:nvSpPr>
        <p:spPr>
          <a:xfrm>
            <a:off x="304800" y="1143000"/>
            <a:ext cx="8839200" cy="4876800"/>
          </a:xfrm>
        </p:spPr>
        <p:txBody>
          <a:bodyPr/>
          <a:lstStyle/>
          <a:p>
            <a:pPr eaLnBrk="1" hangingPunct="1">
              <a:lnSpc>
                <a:spcPct val="90000"/>
              </a:lnSpc>
              <a:buFont typeface="Arial" charset="0"/>
              <a:buNone/>
            </a:pPr>
            <a:r>
              <a:rPr lang="en-US" sz="2800" b="1" smtClean="0"/>
              <a:t>RESULTS</a:t>
            </a:r>
            <a:r>
              <a:rPr lang="en-US" sz="2800" i="1" smtClean="0"/>
              <a:t>=“changes in a state or condition that derive from a cause-and-effect relationship (intended or unintended, positive and/or negative) – outputs, outcomes and goals”</a:t>
            </a:r>
            <a:r>
              <a:rPr lang="en-US" smtClean="0"/>
              <a:t> </a:t>
            </a:r>
            <a:r>
              <a:rPr lang="en-US" sz="2000" smtClean="0"/>
              <a:t>-UNDG RBM Handbook</a:t>
            </a:r>
            <a:endParaRPr lang="en-US" sz="2000" b="1" smtClean="0"/>
          </a:p>
          <a:p>
            <a:pPr eaLnBrk="1" hangingPunct="1">
              <a:lnSpc>
                <a:spcPct val="90000"/>
              </a:lnSpc>
              <a:buFont typeface="Arial" charset="0"/>
              <a:buNone/>
            </a:pPr>
            <a:endParaRPr lang="en-GB" sz="2700" smtClean="0"/>
          </a:p>
          <a:p>
            <a:pPr eaLnBrk="1" hangingPunct="1">
              <a:lnSpc>
                <a:spcPct val="90000"/>
              </a:lnSpc>
              <a:buFont typeface="Arial" charset="0"/>
              <a:buNone/>
            </a:pPr>
            <a:r>
              <a:rPr lang="en-GB" sz="2700" smtClean="0">
                <a:solidFill>
                  <a:schemeClr val="hlink"/>
                </a:solidFill>
              </a:rPr>
              <a:t>Different levels</a:t>
            </a:r>
            <a:r>
              <a:rPr lang="en-GB" sz="2700" smtClean="0"/>
              <a:t> of results seek to capture the </a:t>
            </a:r>
            <a:r>
              <a:rPr lang="en-GB" sz="2700" smtClean="0">
                <a:solidFill>
                  <a:schemeClr val="hlink"/>
                </a:solidFill>
              </a:rPr>
              <a:t>different </a:t>
            </a:r>
            <a:r>
              <a:rPr lang="en-GB" sz="2700" smtClean="0"/>
              <a:t>development </a:t>
            </a:r>
            <a:r>
              <a:rPr lang="en-GB" sz="2700" smtClean="0">
                <a:solidFill>
                  <a:schemeClr val="hlink"/>
                </a:solidFill>
              </a:rPr>
              <a:t>changes</a:t>
            </a:r>
            <a:r>
              <a:rPr lang="en-GB" sz="2700" smtClean="0"/>
              <a:t>. These results are </a:t>
            </a:r>
            <a:r>
              <a:rPr lang="en-GB" sz="2700" b="1" smtClean="0"/>
              <a:t>linked together into the results chain (RRF)</a:t>
            </a:r>
            <a:r>
              <a:rPr lang="en-GB" sz="2700" smtClean="0"/>
              <a:t>. </a:t>
            </a:r>
          </a:p>
          <a:p>
            <a:pPr eaLnBrk="1" hangingPunct="1">
              <a:lnSpc>
                <a:spcPct val="90000"/>
              </a:lnSpc>
              <a:buFont typeface="Arial" charset="0"/>
              <a:buNone/>
            </a:pPr>
            <a:endParaRPr lang="en-GB" sz="2700" smtClean="0"/>
          </a:p>
          <a:p>
            <a:pPr eaLnBrk="1" hangingPunct="1">
              <a:lnSpc>
                <a:spcPct val="90000"/>
              </a:lnSpc>
              <a:buFont typeface="Arial" charset="0"/>
              <a:buNone/>
            </a:pPr>
            <a:r>
              <a:rPr lang="en-GB" sz="2700" smtClean="0"/>
              <a:t>In RBM we distinguish between three levels of results: </a:t>
            </a:r>
          </a:p>
          <a:p>
            <a:pPr lvl="1" eaLnBrk="1" hangingPunct="1">
              <a:lnSpc>
                <a:spcPct val="90000"/>
              </a:lnSpc>
            </a:pPr>
            <a:r>
              <a:rPr lang="en-GB" sz="2400" b="1" smtClean="0"/>
              <a:t>Goals/Impact </a:t>
            </a:r>
          </a:p>
          <a:p>
            <a:pPr lvl="1" eaLnBrk="1" hangingPunct="1">
              <a:lnSpc>
                <a:spcPct val="90000"/>
              </a:lnSpc>
            </a:pPr>
            <a:r>
              <a:rPr lang="en-GB" sz="2400" b="1" smtClean="0"/>
              <a:t>Outcomes </a:t>
            </a:r>
          </a:p>
          <a:p>
            <a:pPr lvl="1" eaLnBrk="1" hangingPunct="1">
              <a:lnSpc>
                <a:spcPct val="90000"/>
              </a:lnSpc>
            </a:pPr>
            <a:r>
              <a:rPr lang="en-GB" sz="2400" b="1" smtClean="0"/>
              <a:t>Outputs</a:t>
            </a:r>
            <a:endParaRPr lang="en-US" sz="2300" smtClean="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3" name="Oval 3"/>
          <p:cNvSpPr>
            <a:spLocks noChangeArrowheads="1"/>
          </p:cNvSpPr>
          <p:nvPr/>
        </p:nvSpPr>
        <p:spPr bwMode="auto">
          <a:xfrm rot="-1200000">
            <a:off x="990600" y="3733800"/>
            <a:ext cx="2590800" cy="1828800"/>
          </a:xfrm>
          <a:prstGeom prst="ellipse">
            <a:avLst/>
          </a:prstGeom>
          <a:noFill/>
          <a:ln w="38100" cap="rnd">
            <a:solidFill>
              <a:srgbClr val="00FF00"/>
            </a:solidFill>
            <a:prstDash val="sysDot"/>
            <a:miter lim="800000"/>
            <a:headEnd/>
            <a:tailEnd/>
          </a:ln>
        </p:spPr>
        <p:txBody>
          <a:bodyPr wrap="none" anchor="ctr"/>
          <a:lstStyle/>
          <a:p>
            <a:endParaRPr lang="en-US" sz="2400" b="1">
              <a:latin typeface="Times New Roman" pitchFamily="18" charset="0"/>
            </a:endParaRPr>
          </a:p>
        </p:txBody>
      </p:sp>
      <p:sp>
        <p:nvSpPr>
          <p:cNvPr id="112644" name="Oval 4"/>
          <p:cNvSpPr>
            <a:spLocks noChangeArrowheads="1"/>
          </p:cNvSpPr>
          <p:nvPr/>
        </p:nvSpPr>
        <p:spPr bwMode="auto">
          <a:xfrm rot="-1200000">
            <a:off x="685800" y="2971800"/>
            <a:ext cx="4800600" cy="3308350"/>
          </a:xfrm>
          <a:prstGeom prst="ellipse">
            <a:avLst/>
          </a:prstGeom>
          <a:noFill/>
          <a:ln w="31750">
            <a:solidFill>
              <a:srgbClr val="00FF00"/>
            </a:solidFill>
            <a:prstDash val="sysDot"/>
            <a:miter lim="800000"/>
            <a:headEnd/>
            <a:tailEnd/>
          </a:ln>
        </p:spPr>
        <p:txBody>
          <a:bodyPr wrap="none" anchor="ctr"/>
          <a:lstStyle/>
          <a:p>
            <a:endParaRPr lang="en-US" sz="2400" b="1">
              <a:latin typeface="Times New Roman" pitchFamily="18" charset="0"/>
            </a:endParaRPr>
          </a:p>
        </p:txBody>
      </p:sp>
      <p:sp>
        <p:nvSpPr>
          <p:cNvPr id="112645" name="Text Box 5"/>
          <p:cNvSpPr txBox="1">
            <a:spLocks noChangeArrowheads="1"/>
          </p:cNvSpPr>
          <p:nvPr/>
        </p:nvSpPr>
        <p:spPr bwMode="auto">
          <a:xfrm>
            <a:off x="1219200" y="4038600"/>
            <a:ext cx="2133600" cy="1230313"/>
          </a:xfrm>
          <a:prstGeom prst="rect">
            <a:avLst/>
          </a:prstGeom>
          <a:noFill/>
          <a:ln w="9525">
            <a:noFill/>
            <a:miter lim="800000"/>
            <a:headEnd/>
            <a:tailEnd/>
          </a:ln>
          <a:effectLst/>
        </p:spPr>
        <p:txBody>
          <a:bodyPr>
            <a:spAutoFit/>
          </a:bodyPr>
          <a:lstStyle/>
          <a:p>
            <a:pPr algn="ctr">
              <a:spcBef>
                <a:spcPct val="50000"/>
              </a:spcBef>
              <a:defRPr/>
            </a:pPr>
            <a:r>
              <a:rPr lang="en-US" sz="2800" b="1" i="1" dirty="0">
                <a:solidFill>
                  <a:srgbClr val="800000"/>
                </a:solidFill>
                <a:effectLst>
                  <a:outerShdw blurRad="38100" dist="38100" dir="2700000" algn="tl">
                    <a:srgbClr val="C0C0C0"/>
                  </a:outerShdw>
                </a:effectLst>
                <a:latin typeface="Arial Narrow" pitchFamily="34" charset="0"/>
                <a:cs typeface="+mn-cs"/>
              </a:rPr>
              <a:t>AWP (Annual Work Plan) </a:t>
            </a:r>
            <a:r>
              <a:rPr lang="en-US" b="1" i="1" dirty="0">
                <a:solidFill>
                  <a:srgbClr val="800000"/>
                </a:solidFill>
                <a:effectLst>
                  <a:outerShdw blurRad="38100" dist="38100" dir="2700000" algn="tl">
                    <a:srgbClr val="C0C0C0"/>
                  </a:outerShdw>
                </a:effectLst>
                <a:latin typeface="Arial Narrow" pitchFamily="34" charset="0"/>
                <a:cs typeface="+mn-cs"/>
              </a:rPr>
              <a:t>Project Document</a:t>
            </a:r>
          </a:p>
        </p:txBody>
      </p:sp>
      <p:sp>
        <p:nvSpPr>
          <p:cNvPr id="112646" name="Text Box 6"/>
          <p:cNvSpPr txBox="1">
            <a:spLocks noChangeArrowheads="1"/>
          </p:cNvSpPr>
          <p:nvPr/>
        </p:nvSpPr>
        <p:spPr bwMode="auto">
          <a:xfrm>
            <a:off x="3276600" y="3429000"/>
            <a:ext cx="2057400" cy="931863"/>
          </a:xfrm>
          <a:prstGeom prst="rect">
            <a:avLst/>
          </a:prstGeom>
          <a:noFill/>
          <a:ln w="9525">
            <a:noFill/>
            <a:miter lim="800000"/>
            <a:headEnd/>
            <a:tailEnd/>
          </a:ln>
          <a:effectLst/>
        </p:spPr>
        <p:txBody>
          <a:bodyPr>
            <a:spAutoFit/>
          </a:bodyPr>
          <a:lstStyle/>
          <a:p>
            <a:pPr algn="ctr">
              <a:spcBef>
                <a:spcPct val="50000"/>
              </a:spcBef>
              <a:defRPr/>
            </a:pPr>
            <a:r>
              <a:rPr lang="en-US" sz="2800" b="1" i="1" dirty="0">
                <a:effectLst>
                  <a:outerShdw blurRad="38100" dist="38100" dir="2700000" algn="tl">
                    <a:srgbClr val="C0C0C0"/>
                  </a:outerShdw>
                </a:effectLst>
                <a:latin typeface="Arial Narrow" pitchFamily="34" charset="0"/>
                <a:cs typeface="+mn-cs"/>
              </a:rPr>
              <a:t>UNDP CP</a:t>
            </a:r>
          </a:p>
          <a:p>
            <a:pPr algn="ctr">
              <a:spcBef>
                <a:spcPct val="50000"/>
              </a:spcBef>
              <a:defRPr/>
            </a:pPr>
            <a:r>
              <a:rPr lang="en-US" b="1" i="1" dirty="0">
                <a:effectLst>
                  <a:outerShdw blurRad="38100" dist="38100" dir="2700000" algn="tl">
                    <a:srgbClr val="C0C0C0"/>
                  </a:outerShdw>
                </a:effectLst>
                <a:latin typeface="Arial Narrow" pitchFamily="34" charset="0"/>
                <a:cs typeface="+mn-cs"/>
              </a:rPr>
              <a:t>Country Programme </a:t>
            </a:r>
          </a:p>
        </p:txBody>
      </p:sp>
      <p:sp>
        <p:nvSpPr>
          <p:cNvPr id="112647" name="Oval 7"/>
          <p:cNvSpPr>
            <a:spLocks noChangeArrowheads="1"/>
          </p:cNvSpPr>
          <p:nvPr/>
        </p:nvSpPr>
        <p:spPr bwMode="auto">
          <a:xfrm rot="-1200000">
            <a:off x="149225" y="1374775"/>
            <a:ext cx="8969375" cy="5029200"/>
          </a:xfrm>
          <a:prstGeom prst="ellipse">
            <a:avLst/>
          </a:prstGeom>
          <a:noFill/>
          <a:ln w="25400">
            <a:solidFill>
              <a:srgbClr val="00FF00"/>
            </a:solidFill>
            <a:miter lim="800000"/>
            <a:headEnd/>
            <a:tailEnd/>
          </a:ln>
        </p:spPr>
        <p:txBody>
          <a:bodyPr wrap="none" anchor="ctr"/>
          <a:lstStyle/>
          <a:p>
            <a:endParaRPr lang="en-US" sz="2400" b="1">
              <a:latin typeface="Times New Roman" pitchFamily="18" charset="0"/>
            </a:endParaRPr>
          </a:p>
        </p:txBody>
      </p:sp>
      <p:sp>
        <p:nvSpPr>
          <p:cNvPr id="112648" name="Text Box 8"/>
          <p:cNvSpPr txBox="1">
            <a:spLocks noChangeArrowheads="1"/>
          </p:cNvSpPr>
          <p:nvPr/>
        </p:nvSpPr>
        <p:spPr bwMode="auto">
          <a:xfrm>
            <a:off x="5310188" y="3187700"/>
            <a:ext cx="1828800" cy="1492250"/>
          </a:xfrm>
          <a:prstGeom prst="rect">
            <a:avLst/>
          </a:prstGeom>
          <a:noFill/>
          <a:ln w="9525">
            <a:noFill/>
            <a:miter lim="800000"/>
            <a:headEnd/>
            <a:tailEnd/>
          </a:ln>
          <a:effectLst/>
        </p:spPr>
        <p:txBody>
          <a:bodyPr>
            <a:spAutoFit/>
          </a:bodyPr>
          <a:lstStyle/>
          <a:p>
            <a:pPr algn="ctr">
              <a:spcBef>
                <a:spcPct val="50000"/>
              </a:spcBef>
              <a:defRPr/>
            </a:pPr>
            <a:r>
              <a:rPr lang="en-US" sz="2800" b="1" i="1" dirty="0">
                <a:effectLst>
                  <a:outerShdw blurRad="38100" dist="38100" dir="2700000" algn="tl">
                    <a:srgbClr val="C0C0C0"/>
                  </a:outerShdw>
                </a:effectLst>
                <a:latin typeface="Arial Narrow" pitchFamily="34" charset="0"/>
                <a:cs typeface="+mn-cs"/>
              </a:rPr>
              <a:t>UNDAF</a:t>
            </a:r>
          </a:p>
          <a:p>
            <a:pPr algn="ctr">
              <a:spcBef>
                <a:spcPct val="50000"/>
              </a:spcBef>
              <a:defRPr/>
            </a:pPr>
            <a:r>
              <a:rPr lang="en-US" b="1" i="1" dirty="0">
                <a:effectLst>
                  <a:outerShdw blurRad="38100" dist="38100" dir="2700000" algn="tl">
                    <a:srgbClr val="C0C0C0"/>
                  </a:outerShdw>
                </a:effectLst>
                <a:latin typeface="Arial Narrow" pitchFamily="34" charset="0"/>
                <a:cs typeface="+mn-cs"/>
              </a:rPr>
              <a:t>UN Development Assistance Framework</a:t>
            </a:r>
          </a:p>
        </p:txBody>
      </p:sp>
      <p:sp>
        <p:nvSpPr>
          <p:cNvPr id="112649" name="Oval 9"/>
          <p:cNvSpPr>
            <a:spLocks noChangeArrowheads="1"/>
          </p:cNvSpPr>
          <p:nvPr/>
        </p:nvSpPr>
        <p:spPr bwMode="auto">
          <a:xfrm rot="-1200000">
            <a:off x="681038" y="2268538"/>
            <a:ext cx="6411912" cy="3886200"/>
          </a:xfrm>
          <a:prstGeom prst="ellipse">
            <a:avLst/>
          </a:prstGeom>
          <a:noFill/>
          <a:ln w="31750">
            <a:solidFill>
              <a:srgbClr val="00FF00"/>
            </a:solidFill>
            <a:prstDash val="sysDot"/>
            <a:miter lim="800000"/>
            <a:headEnd/>
            <a:tailEnd/>
          </a:ln>
        </p:spPr>
        <p:txBody>
          <a:bodyPr wrap="none" anchor="ctr"/>
          <a:lstStyle/>
          <a:p>
            <a:endParaRPr lang="en-US" sz="2400" b="1">
              <a:latin typeface="Times New Roman" pitchFamily="18" charset="0"/>
            </a:endParaRPr>
          </a:p>
        </p:txBody>
      </p:sp>
      <p:sp>
        <p:nvSpPr>
          <p:cNvPr id="112650" name="Text Box 10"/>
          <p:cNvSpPr txBox="1">
            <a:spLocks noChangeArrowheads="1"/>
          </p:cNvSpPr>
          <p:nvPr/>
        </p:nvSpPr>
        <p:spPr bwMode="auto">
          <a:xfrm>
            <a:off x="3906838" y="1847850"/>
            <a:ext cx="2590800" cy="1216025"/>
          </a:xfrm>
          <a:prstGeom prst="rect">
            <a:avLst/>
          </a:prstGeom>
          <a:noFill/>
          <a:ln w="9525">
            <a:noFill/>
            <a:miter lim="800000"/>
            <a:headEnd/>
            <a:tailEnd/>
          </a:ln>
          <a:effectLst/>
        </p:spPr>
        <p:txBody>
          <a:bodyPr>
            <a:spAutoFit/>
          </a:bodyPr>
          <a:lstStyle/>
          <a:p>
            <a:pPr algn="ctr">
              <a:spcBef>
                <a:spcPct val="50000"/>
              </a:spcBef>
              <a:defRPr/>
            </a:pPr>
            <a:r>
              <a:rPr lang="en-US" sz="2800" b="1" i="1" dirty="0">
                <a:effectLst>
                  <a:outerShdw blurRad="38100" dist="38100" dir="2700000" algn="tl">
                    <a:srgbClr val="C0C0C0"/>
                  </a:outerShdw>
                </a:effectLst>
                <a:latin typeface="Arial Narrow" pitchFamily="34" charset="0"/>
                <a:cs typeface="+mn-cs"/>
              </a:rPr>
              <a:t>7</a:t>
            </a:r>
            <a:r>
              <a:rPr lang="en-US" sz="2800" b="1" i="1" baseline="30000" dirty="0">
                <a:effectLst>
                  <a:outerShdw blurRad="38100" dist="38100" dir="2700000" algn="tl">
                    <a:srgbClr val="C0C0C0"/>
                  </a:outerShdw>
                </a:effectLst>
                <a:latin typeface="Arial Narrow" pitchFamily="34" charset="0"/>
                <a:cs typeface="+mn-cs"/>
              </a:rPr>
              <a:t>th</a:t>
            </a:r>
            <a:r>
              <a:rPr lang="en-US" sz="2800" b="1" i="1" dirty="0">
                <a:effectLst>
                  <a:outerShdw blurRad="38100" dist="38100" dir="2700000" algn="tl">
                    <a:srgbClr val="C0C0C0"/>
                  </a:outerShdw>
                </a:effectLst>
                <a:latin typeface="Arial Narrow" pitchFamily="34" charset="0"/>
                <a:cs typeface="+mn-cs"/>
              </a:rPr>
              <a:t> NSEDP </a:t>
            </a:r>
          </a:p>
          <a:p>
            <a:pPr algn="ctr">
              <a:spcBef>
                <a:spcPct val="50000"/>
              </a:spcBef>
              <a:defRPr/>
            </a:pPr>
            <a:r>
              <a:rPr lang="en-US" b="1" i="1" dirty="0">
                <a:effectLst>
                  <a:outerShdw blurRad="38100" dist="38100" dir="2700000" algn="tl">
                    <a:srgbClr val="C0C0C0"/>
                  </a:outerShdw>
                </a:effectLst>
                <a:latin typeface="Arial Narrow" pitchFamily="34" charset="0"/>
                <a:cs typeface="+mn-cs"/>
              </a:rPr>
              <a:t>National Socio-Economic Development Plan</a:t>
            </a:r>
          </a:p>
        </p:txBody>
      </p:sp>
      <p:sp>
        <p:nvSpPr>
          <p:cNvPr id="18" name="Text Box 10"/>
          <p:cNvSpPr txBox="1">
            <a:spLocks noChangeArrowheads="1"/>
          </p:cNvSpPr>
          <p:nvPr/>
        </p:nvSpPr>
        <p:spPr bwMode="auto">
          <a:xfrm>
            <a:off x="6048375" y="2168525"/>
            <a:ext cx="2590800" cy="938213"/>
          </a:xfrm>
          <a:prstGeom prst="rect">
            <a:avLst/>
          </a:prstGeom>
          <a:noFill/>
          <a:ln w="9525">
            <a:noFill/>
            <a:miter lim="800000"/>
            <a:headEnd/>
            <a:tailEnd/>
          </a:ln>
          <a:effectLst/>
        </p:spPr>
        <p:txBody>
          <a:bodyPr>
            <a:spAutoFit/>
          </a:bodyPr>
          <a:lstStyle/>
          <a:p>
            <a:pPr algn="ctr">
              <a:spcBef>
                <a:spcPct val="50000"/>
              </a:spcBef>
              <a:defRPr/>
            </a:pPr>
            <a:r>
              <a:rPr lang="en-US" sz="2800" b="1" i="1" dirty="0">
                <a:effectLst>
                  <a:outerShdw blurRad="38100" dist="38100" dir="2700000" algn="tl">
                    <a:srgbClr val="C0C0C0"/>
                  </a:outerShdw>
                </a:effectLst>
                <a:latin typeface="Arial Narrow" pitchFamily="34" charset="0"/>
                <a:cs typeface="+mn-cs"/>
              </a:rPr>
              <a:t>2015</a:t>
            </a:r>
          </a:p>
          <a:p>
            <a:pPr algn="ctr">
              <a:spcBef>
                <a:spcPct val="50000"/>
              </a:spcBef>
              <a:defRPr/>
            </a:pPr>
            <a:r>
              <a:rPr lang="en-US" b="1" i="1" dirty="0">
                <a:effectLst>
                  <a:outerShdw blurRad="38100" dist="38100" dir="2700000" algn="tl">
                    <a:srgbClr val="C0C0C0"/>
                  </a:outerShdw>
                </a:effectLst>
                <a:latin typeface="Arial Narrow" pitchFamily="34" charset="0"/>
                <a:cs typeface="+mn-cs"/>
              </a:rPr>
              <a:t>MDGs</a:t>
            </a:r>
          </a:p>
        </p:txBody>
      </p:sp>
      <p:sp>
        <p:nvSpPr>
          <p:cNvPr id="22" name="Text Box 10"/>
          <p:cNvSpPr txBox="1">
            <a:spLocks noChangeArrowheads="1"/>
          </p:cNvSpPr>
          <p:nvPr/>
        </p:nvSpPr>
        <p:spPr bwMode="auto">
          <a:xfrm>
            <a:off x="6869113" y="1077913"/>
            <a:ext cx="2286000" cy="938212"/>
          </a:xfrm>
          <a:prstGeom prst="rect">
            <a:avLst/>
          </a:prstGeom>
          <a:noFill/>
          <a:ln w="9525">
            <a:noFill/>
            <a:miter lim="800000"/>
            <a:headEnd/>
            <a:tailEnd/>
          </a:ln>
          <a:effectLst/>
        </p:spPr>
        <p:txBody>
          <a:bodyPr>
            <a:spAutoFit/>
          </a:bodyPr>
          <a:lstStyle/>
          <a:p>
            <a:pPr algn="ctr">
              <a:spcBef>
                <a:spcPct val="50000"/>
              </a:spcBef>
              <a:defRPr/>
            </a:pPr>
            <a:r>
              <a:rPr lang="en-US" sz="2800" b="1" i="1" dirty="0">
                <a:effectLst>
                  <a:outerShdw blurRad="38100" dist="38100" dir="2700000" algn="tl">
                    <a:srgbClr val="C0C0C0"/>
                  </a:outerShdw>
                </a:effectLst>
                <a:latin typeface="Arial Narrow" pitchFamily="34" charset="0"/>
                <a:cs typeface="+mn-cs"/>
              </a:rPr>
              <a:t>2020</a:t>
            </a:r>
          </a:p>
          <a:p>
            <a:pPr algn="ctr">
              <a:spcBef>
                <a:spcPct val="50000"/>
              </a:spcBef>
              <a:defRPr/>
            </a:pPr>
            <a:r>
              <a:rPr lang="en-US" b="1" i="1" dirty="0">
                <a:effectLst>
                  <a:outerShdw blurRad="38100" dist="38100" dir="2700000" algn="tl">
                    <a:srgbClr val="C0C0C0"/>
                  </a:outerShdw>
                </a:effectLst>
                <a:latin typeface="Arial Narrow" pitchFamily="34" charset="0"/>
                <a:cs typeface="+mn-cs"/>
              </a:rPr>
              <a:t>Graduation from LDC</a:t>
            </a:r>
          </a:p>
        </p:txBody>
      </p:sp>
      <p:sp>
        <p:nvSpPr>
          <p:cNvPr id="55307" name="Title 1"/>
          <p:cNvSpPr>
            <a:spLocks/>
          </p:cNvSpPr>
          <p:nvPr/>
        </p:nvSpPr>
        <p:spPr bwMode="auto">
          <a:xfrm>
            <a:off x="533400" y="152400"/>
            <a:ext cx="8229600" cy="838200"/>
          </a:xfrm>
          <a:prstGeom prst="rect">
            <a:avLst/>
          </a:prstGeom>
          <a:solidFill>
            <a:schemeClr val="accent1"/>
          </a:solidFill>
          <a:ln w="9525">
            <a:noFill/>
            <a:miter lim="800000"/>
            <a:headEnd/>
            <a:tailEnd/>
          </a:ln>
        </p:spPr>
        <p:txBody>
          <a:bodyPr anchor="ctr"/>
          <a:lstStyle/>
          <a:p>
            <a:pPr algn="ctr"/>
            <a:r>
              <a:rPr lang="en-US" sz="4400">
                <a:solidFill>
                  <a:schemeClr val="bg1"/>
                </a:solidFill>
                <a:latin typeface="Calibri" pitchFamily="34" charset="0"/>
              </a:rPr>
              <a:t>Different levels of results</a:t>
            </a:r>
          </a:p>
        </p:txBody>
      </p:sp>
      <p:sp>
        <p:nvSpPr>
          <p:cNvPr id="55308" name="Text Box 21"/>
          <p:cNvSpPr txBox="1">
            <a:spLocks noChangeArrowheads="1"/>
          </p:cNvSpPr>
          <p:nvPr/>
        </p:nvSpPr>
        <p:spPr bwMode="auto">
          <a:xfrm>
            <a:off x="4038600" y="6248400"/>
            <a:ext cx="5105400" cy="366713"/>
          </a:xfrm>
          <a:prstGeom prst="rect">
            <a:avLst/>
          </a:prstGeom>
          <a:noFill/>
          <a:ln w="9525">
            <a:noFill/>
            <a:miter lim="800000"/>
            <a:headEnd/>
            <a:tailEnd/>
          </a:ln>
        </p:spPr>
        <p:txBody>
          <a:bodyPr>
            <a:spAutoFit/>
          </a:bodyPr>
          <a:lstStyle/>
          <a:p>
            <a:pPr>
              <a:spcBef>
                <a:spcPct val="50000"/>
              </a:spcBef>
            </a:pPr>
            <a:r>
              <a:rPr lang="en-US" sz="1600"/>
              <a:t>Source: Khemphone Phaokhamkeo &amp; Iori Kato</a:t>
            </a:r>
            <a:r>
              <a:rPr lang="en-US"/>
              <a:t>, 2011</a:t>
            </a:r>
          </a:p>
        </p:txBody>
      </p:sp>
      <p:sp>
        <p:nvSpPr>
          <p:cNvPr id="55309" name="Text Box 14"/>
          <p:cNvSpPr txBox="1">
            <a:spLocks noChangeArrowheads="1"/>
          </p:cNvSpPr>
          <p:nvPr/>
        </p:nvSpPr>
        <p:spPr bwMode="auto">
          <a:xfrm>
            <a:off x="838200" y="5410200"/>
            <a:ext cx="3200400" cy="457200"/>
          </a:xfrm>
          <a:prstGeom prst="rect">
            <a:avLst/>
          </a:prstGeom>
          <a:noFill/>
          <a:ln w="9525">
            <a:noFill/>
            <a:miter lim="800000"/>
            <a:headEnd/>
            <a:tailEnd/>
          </a:ln>
        </p:spPr>
        <p:txBody>
          <a:bodyPr>
            <a:spAutoFit/>
          </a:bodyPr>
          <a:lstStyle/>
          <a:p>
            <a:pPr algn="ctr">
              <a:spcBef>
                <a:spcPct val="50000"/>
              </a:spcBef>
            </a:pPr>
            <a:r>
              <a:rPr lang="en-US" sz="2400" b="1"/>
              <a:t>OUTPUTS</a:t>
            </a:r>
          </a:p>
        </p:txBody>
      </p:sp>
      <p:sp>
        <p:nvSpPr>
          <p:cNvPr id="55310" name="Text Box 15"/>
          <p:cNvSpPr txBox="1">
            <a:spLocks noChangeArrowheads="1"/>
          </p:cNvSpPr>
          <p:nvPr/>
        </p:nvSpPr>
        <p:spPr bwMode="auto">
          <a:xfrm>
            <a:off x="3810000" y="5410200"/>
            <a:ext cx="2286000" cy="457200"/>
          </a:xfrm>
          <a:prstGeom prst="rect">
            <a:avLst/>
          </a:prstGeom>
          <a:noFill/>
          <a:ln w="9525">
            <a:noFill/>
            <a:miter lim="800000"/>
            <a:headEnd/>
            <a:tailEnd/>
          </a:ln>
        </p:spPr>
        <p:txBody>
          <a:bodyPr>
            <a:spAutoFit/>
          </a:bodyPr>
          <a:lstStyle/>
          <a:p>
            <a:pPr algn="ctr">
              <a:spcBef>
                <a:spcPct val="50000"/>
              </a:spcBef>
            </a:pPr>
            <a:r>
              <a:rPr lang="en-US" sz="2400" b="1"/>
              <a:t>OUTCOMES</a:t>
            </a:r>
          </a:p>
        </p:txBody>
      </p:sp>
      <p:sp>
        <p:nvSpPr>
          <p:cNvPr id="55311" name="Text Box 16"/>
          <p:cNvSpPr txBox="1">
            <a:spLocks noChangeArrowheads="1"/>
          </p:cNvSpPr>
          <p:nvPr/>
        </p:nvSpPr>
        <p:spPr bwMode="auto">
          <a:xfrm>
            <a:off x="6477000" y="5410200"/>
            <a:ext cx="2667000" cy="457200"/>
          </a:xfrm>
          <a:prstGeom prst="rect">
            <a:avLst/>
          </a:prstGeom>
          <a:noFill/>
          <a:ln w="9525">
            <a:noFill/>
            <a:miter lim="800000"/>
            <a:headEnd/>
            <a:tailEnd/>
          </a:ln>
        </p:spPr>
        <p:txBody>
          <a:bodyPr>
            <a:spAutoFit/>
          </a:bodyPr>
          <a:lstStyle/>
          <a:p>
            <a:pPr>
              <a:spcBef>
                <a:spcPct val="50000"/>
              </a:spcBef>
            </a:pPr>
            <a:r>
              <a:rPr lang="en-US" sz="2400" b="1"/>
              <a:t>GOALS/IMPACT</a:t>
            </a:r>
          </a:p>
        </p:txBody>
      </p:sp>
      <p:sp>
        <p:nvSpPr>
          <p:cNvPr id="55312" name="AutoShape 18"/>
          <p:cNvSpPr>
            <a:spLocks noChangeArrowheads="1"/>
          </p:cNvSpPr>
          <p:nvPr/>
        </p:nvSpPr>
        <p:spPr bwMode="auto">
          <a:xfrm>
            <a:off x="3200400" y="5562600"/>
            <a:ext cx="609600" cy="76200"/>
          </a:xfrm>
          <a:prstGeom prst="rightArrow">
            <a:avLst>
              <a:gd name="adj1" fmla="val 50000"/>
              <a:gd name="adj2" fmla="val 200000"/>
            </a:avLst>
          </a:prstGeom>
          <a:solidFill>
            <a:schemeClr val="accent1"/>
          </a:solidFill>
          <a:ln w="9525">
            <a:solidFill>
              <a:schemeClr val="tx1"/>
            </a:solidFill>
            <a:miter lim="800000"/>
            <a:headEnd/>
            <a:tailEnd/>
          </a:ln>
        </p:spPr>
        <p:txBody>
          <a:bodyPr wrap="none" anchor="ctr"/>
          <a:lstStyle/>
          <a:p>
            <a:pPr algn="ctr"/>
            <a:endParaRPr lang="en-US"/>
          </a:p>
        </p:txBody>
      </p:sp>
      <p:sp>
        <p:nvSpPr>
          <p:cNvPr id="55313" name="AutoShape 19"/>
          <p:cNvSpPr>
            <a:spLocks noChangeArrowheads="1"/>
          </p:cNvSpPr>
          <p:nvPr/>
        </p:nvSpPr>
        <p:spPr bwMode="auto">
          <a:xfrm>
            <a:off x="5943600" y="5562600"/>
            <a:ext cx="609600" cy="76200"/>
          </a:xfrm>
          <a:prstGeom prst="rightArrow">
            <a:avLst>
              <a:gd name="adj1" fmla="val 50000"/>
              <a:gd name="adj2" fmla="val 200000"/>
            </a:avLst>
          </a:prstGeom>
          <a:solidFill>
            <a:schemeClr val="accent1"/>
          </a:solidFill>
          <a:ln w="9525">
            <a:solidFill>
              <a:schemeClr val="tx1"/>
            </a:solidFill>
            <a:miter lim="800000"/>
            <a:headEnd/>
            <a:tailEnd/>
          </a:ln>
        </p:spPr>
        <p:txBody>
          <a:bodyPr wrap="none" anchor="ctr"/>
          <a:lstStyle/>
          <a:p>
            <a:pPr algn="ctr"/>
            <a:endParaRPr lang="en-US"/>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112647"/>
                                        </p:tgtEl>
                                        <p:attrNameLst>
                                          <p:attrName>style.visibility</p:attrName>
                                        </p:attrNameLst>
                                      </p:cBhvr>
                                      <p:to>
                                        <p:strVal val="visible"/>
                                      </p:to>
                                    </p:set>
                                    <p:anim calcmode="lin" valueType="num">
                                      <p:cBhvr>
                                        <p:cTn id="7" dur="500" fill="hold"/>
                                        <p:tgtEl>
                                          <p:spTgt spid="112647"/>
                                        </p:tgtEl>
                                        <p:attrNameLst>
                                          <p:attrName>ppt_x</p:attrName>
                                        </p:attrNameLst>
                                      </p:cBhvr>
                                      <p:tavLst>
                                        <p:tav tm="0">
                                          <p:val>
                                            <p:strVal val="#ppt_x-#ppt_w/2"/>
                                          </p:val>
                                        </p:tav>
                                        <p:tav tm="100000">
                                          <p:val>
                                            <p:strVal val="#ppt_x"/>
                                          </p:val>
                                        </p:tav>
                                      </p:tavLst>
                                    </p:anim>
                                    <p:anim calcmode="lin" valueType="num">
                                      <p:cBhvr>
                                        <p:cTn id="8" dur="500" fill="hold"/>
                                        <p:tgtEl>
                                          <p:spTgt spid="112647"/>
                                        </p:tgtEl>
                                        <p:attrNameLst>
                                          <p:attrName>ppt_y</p:attrName>
                                        </p:attrNameLst>
                                      </p:cBhvr>
                                      <p:tavLst>
                                        <p:tav tm="0">
                                          <p:val>
                                            <p:strVal val="#ppt_y"/>
                                          </p:val>
                                        </p:tav>
                                        <p:tav tm="100000">
                                          <p:val>
                                            <p:strVal val="#ppt_y"/>
                                          </p:val>
                                        </p:tav>
                                      </p:tavLst>
                                    </p:anim>
                                    <p:anim calcmode="lin" valueType="num">
                                      <p:cBhvr>
                                        <p:cTn id="9" dur="500" fill="hold"/>
                                        <p:tgtEl>
                                          <p:spTgt spid="112647"/>
                                        </p:tgtEl>
                                        <p:attrNameLst>
                                          <p:attrName>ppt_w</p:attrName>
                                        </p:attrNameLst>
                                      </p:cBhvr>
                                      <p:tavLst>
                                        <p:tav tm="0">
                                          <p:val>
                                            <p:fltVal val="0"/>
                                          </p:val>
                                        </p:tav>
                                        <p:tav tm="100000">
                                          <p:val>
                                            <p:strVal val="#ppt_w"/>
                                          </p:val>
                                        </p:tav>
                                      </p:tavLst>
                                    </p:anim>
                                    <p:anim calcmode="lin" valueType="num">
                                      <p:cBhvr>
                                        <p:cTn id="10" dur="500" fill="hold"/>
                                        <p:tgtEl>
                                          <p:spTgt spid="112647"/>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7" presetClass="entr" presetSubtype="8" fill="hold" grpId="0" nodeType="clickEffect">
                                  <p:stCondLst>
                                    <p:cond delay="0"/>
                                  </p:stCondLst>
                                  <p:childTnLst>
                                    <p:set>
                                      <p:cBhvr>
                                        <p:cTn id="22" dur="1" fill="hold">
                                          <p:stCondLst>
                                            <p:cond delay="0"/>
                                          </p:stCondLst>
                                        </p:cTn>
                                        <p:tgtEl>
                                          <p:spTgt spid="112649"/>
                                        </p:tgtEl>
                                        <p:attrNameLst>
                                          <p:attrName>style.visibility</p:attrName>
                                        </p:attrNameLst>
                                      </p:cBhvr>
                                      <p:to>
                                        <p:strVal val="visible"/>
                                      </p:to>
                                    </p:set>
                                    <p:anim calcmode="lin" valueType="num">
                                      <p:cBhvr>
                                        <p:cTn id="23" dur="500" fill="hold"/>
                                        <p:tgtEl>
                                          <p:spTgt spid="112649"/>
                                        </p:tgtEl>
                                        <p:attrNameLst>
                                          <p:attrName>ppt_x</p:attrName>
                                        </p:attrNameLst>
                                      </p:cBhvr>
                                      <p:tavLst>
                                        <p:tav tm="0">
                                          <p:val>
                                            <p:strVal val="#ppt_x-#ppt_w/2"/>
                                          </p:val>
                                        </p:tav>
                                        <p:tav tm="100000">
                                          <p:val>
                                            <p:strVal val="#ppt_x"/>
                                          </p:val>
                                        </p:tav>
                                      </p:tavLst>
                                    </p:anim>
                                    <p:anim calcmode="lin" valueType="num">
                                      <p:cBhvr>
                                        <p:cTn id="24" dur="500" fill="hold"/>
                                        <p:tgtEl>
                                          <p:spTgt spid="112649"/>
                                        </p:tgtEl>
                                        <p:attrNameLst>
                                          <p:attrName>ppt_y</p:attrName>
                                        </p:attrNameLst>
                                      </p:cBhvr>
                                      <p:tavLst>
                                        <p:tav tm="0">
                                          <p:val>
                                            <p:strVal val="#ppt_y"/>
                                          </p:val>
                                        </p:tav>
                                        <p:tav tm="100000">
                                          <p:val>
                                            <p:strVal val="#ppt_y"/>
                                          </p:val>
                                        </p:tav>
                                      </p:tavLst>
                                    </p:anim>
                                    <p:anim calcmode="lin" valueType="num">
                                      <p:cBhvr>
                                        <p:cTn id="25" dur="500" fill="hold"/>
                                        <p:tgtEl>
                                          <p:spTgt spid="112649"/>
                                        </p:tgtEl>
                                        <p:attrNameLst>
                                          <p:attrName>ppt_w</p:attrName>
                                        </p:attrNameLst>
                                      </p:cBhvr>
                                      <p:tavLst>
                                        <p:tav tm="0">
                                          <p:val>
                                            <p:fltVal val="0"/>
                                          </p:val>
                                        </p:tav>
                                        <p:tav tm="100000">
                                          <p:val>
                                            <p:strVal val="#ppt_w"/>
                                          </p:val>
                                        </p:tav>
                                      </p:tavLst>
                                    </p:anim>
                                    <p:anim calcmode="lin" valueType="num">
                                      <p:cBhvr>
                                        <p:cTn id="26" dur="500" fill="hold"/>
                                        <p:tgtEl>
                                          <p:spTgt spid="112649"/>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1265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1264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7" presetClass="entr" presetSubtype="8" fill="hold" grpId="0" nodeType="clickEffect">
                                  <p:stCondLst>
                                    <p:cond delay="0"/>
                                  </p:stCondLst>
                                  <p:childTnLst>
                                    <p:set>
                                      <p:cBhvr>
                                        <p:cTn id="38" dur="1" fill="hold">
                                          <p:stCondLst>
                                            <p:cond delay="0"/>
                                          </p:stCondLst>
                                        </p:cTn>
                                        <p:tgtEl>
                                          <p:spTgt spid="112644"/>
                                        </p:tgtEl>
                                        <p:attrNameLst>
                                          <p:attrName>style.visibility</p:attrName>
                                        </p:attrNameLst>
                                      </p:cBhvr>
                                      <p:to>
                                        <p:strVal val="visible"/>
                                      </p:to>
                                    </p:set>
                                    <p:anim calcmode="lin" valueType="num">
                                      <p:cBhvr>
                                        <p:cTn id="39" dur="500" fill="hold"/>
                                        <p:tgtEl>
                                          <p:spTgt spid="112644"/>
                                        </p:tgtEl>
                                        <p:attrNameLst>
                                          <p:attrName>ppt_x</p:attrName>
                                        </p:attrNameLst>
                                      </p:cBhvr>
                                      <p:tavLst>
                                        <p:tav tm="0">
                                          <p:val>
                                            <p:strVal val="#ppt_x-#ppt_w/2"/>
                                          </p:val>
                                        </p:tav>
                                        <p:tav tm="100000">
                                          <p:val>
                                            <p:strVal val="#ppt_x"/>
                                          </p:val>
                                        </p:tav>
                                      </p:tavLst>
                                    </p:anim>
                                    <p:anim calcmode="lin" valueType="num">
                                      <p:cBhvr>
                                        <p:cTn id="40" dur="500" fill="hold"/>
                                        <p:tgtEl>
                                          <p:spTgt spid="112644"/>
                                        </p:tgtEl>
                                        <p:attrNameLst>
                                          <p:attrName>ppt_y</p:attrName>
                                        </p:attrNameLst>
                                      </p:cBhvr>
                                      <p:tavLst>
                                        <p:tav tm="0">
                                          <p:val>
                                            <p:strVal val="#ppt_y"/>
                                          </p:val>
                                        </p:tav>
                                        <p:tav tm="100000">
                                          <p:val>
                                            <p:strVal val="#ppt_y"/>
                                          </p:val>
                                        </p:tav>
                                      </p:tavLst>
                                    </p:anim>
                                    <p:anim calcmode="lin" valueType="num">
                                      <p:cBhvr>
                                        <p:cTn id="41" dur="500" fill="hold"/>
                                        <p:tgtEl>
                                          <p:spTgt spid="112644"/>
                                        </p:tgtEl>
                                        <p:attrNameLst>
                                          <p:attrName>ppt_w</p:attrName>
                                        </p:attrNameLst>
                                      </p:cBhvr>
                                      <p:tavLst>
                                        <p:tav tm="0">
                                          <p:val>
                                            <p:fltVal val="0"/>
                                          </p:val>
                                        </p:tav>
                                        <p:tav tm="100000">
                                          <p:val>
                                            <p:strVal val="#ppt_w"/>
                                          </p:val>
                                        </p:tav>
                                      </p:tavLst>
                                    </p:anim>
                                    <p:anim calcmode="lin" valueType="num">
                                      <p:cBhvr>
                                        <p:cTn id="42" dur="500" fill="hold"/>
                                        <p:tgtEl>
                                          <p:spTgt spid="112644"/>
                                        </p:tgtEl>
                                        <p:attrNameLst>
                                          <p:attrName>ppt_h</p:attrName>
                                        </p:attrNameLst>
                                      </p:cBhvr>
                                      <p:tavLst>
                                        <p:tav tm="0">
                                          <p:val>
                                            <p:strVal val="#ppt_h"/>
                                          </p:val>
                                        </p:tav>
                                        <p:tav tm="100000">
                                          <p:val>
                                            <p:strVal val="#ppt_h"/>
                                          </p:val>
                                        </p:tav>
                                      </p:tavLst>
                                    </p:anim>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11264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7" presetClass="entr" presetSubtype="8" fill="hold" grpId="0" nodeType="clickEffect">
                                  <p:stCondLst>
                                    <p:cond delay="0"/>
                                  </p:stCondLst>
                                  <p:childTnLst>
                                    <p:set>
                                      <p:cBhvr>
                                        <p:cTn id="50" dur="1" fill="hold">
                                          <p:stCondLst>
                                            <p:cond delay="0"/>
                                          </p:stCondLst>
                                        </p:cTn>
                                        <p:tgtEl>
                                          <p:spTgt spid="112643"/>
                                        </p:tgtEl>
                                        <p:attrNameLst>
                                          <p:attrName>style.visibility</p:attrName>
                                        </p:attrNameLst>
                                      </p:cBhvr>
                                      <p:to>
                                        <p:strVal val="visible"/>
                                      </p:to>
                                    </p:set>
                                    <p:anim calcmode="lin" valueType="num">
                                      <p:cBhvr>
                                        <p:cTn id="51" dur="500" fill="hold"/>
                                        <p:tgtEl>
                                          <p:spTgt spid="112643"/>
                                        </p:tgtEl>
                                        <p:attrNameLst>
                                          <p:attrName>ppt_x</p:attrName>
                                        </p:attrNameLst>
                                      </p:cBhvr>
                                      <p:tavLst>
                                        <p:tav tm="0">
                                          <p:val>
                                            <p:strVal val="#ppt_x-#ppt_w/2"/>
                                          </p:val>
                                        </p:tav>
                                        <p:tav tm="100000">
                                          <p:val>
                                            <p:strVal val="#ppt_x"/>
                                          </p:val>
                                        </p:tav>
                                      </p:tavLst>
                                    </p:anim>
                                    <p:anim calcmode="lin" valueType="num">
                                      <p:cBhvr>
                                        <p:cTn id="52" dur="500" fill="hold"/>
                                        <p:tgtEl>
                                          <p:spTgt spid="112643"/>
                                        </p:tgtEl>
                                        <p:attrNameLst>
                                          <p:attrName>ppt_y</p:attrName>
                                        </p:attrNameLst>
                                      </p:cBhvr>
                                      <p:tavLst>
                                        <p:tav tm="0">
                                          <p:val>
                                            <p:strVal val="#ppt_y"/>
                                          </p:val>
                                        </p:tav>
                                        <p:tav tm="100000">
                                          <p:val>
                                            <p:strVal val="#ppt_y"/>
                                          </p:val>
                                        </p:tav>
                                      </p:tavLst>
                                    </p:anim>
                                    <p:anim calcmode="lin" valueType="num">
                                      <p:cBhvr>
                                        <p:cTn id="53" dur="500" fill="hold"/>
                                        <p:tgtEl>
                                          <p:spTgt spid="112643"/>
                                        </p:tgtEl>
                                        <p:attrNameLst>
                                          <p:attrName>ppt_w</p:attrName>
                                        </p:attrNameLst>
                                      </p:cBhvr>
                                      <p:tavLst>
                                        <p:tav tm="0">
                                          <p:val>
                                            <p:fltVal val="0"/>
                                          </p:val>
                                        </p:tav>
                                        <p:tav tm="100000">
                                          <p:val>
                                            <p:strVal val="#ppt_w"/>
                                          </p:val>
                                        </p:tav>
                                      </p:tavLst>
                                    </p:anim>
                                    <p:anim calcmode="lin" valueType="num">
                                      <p:cBhvr>
                                        <p:cTn id="54" dur="500" fill="hold"/>
                                        <p:tgtEl>
                                          <p:spTgt spid="112643"/>
                                        </p:tgtEl>
                                        <p:attrNameLst>
                                          <p:attrName>ppt_h</p:attrName>
                                        </p:attrNameLst>
                                      </p:cBhvr>
                                      <p:tavLst>
                                        <p:tav tm="0">
                                          <p:val>
                                            <p:strVal val="#ppt_h"/>
                                          </p:val>
                                        </p:tav>
                                        <p:tav tm="100000">
                                          <p:val>
                                            <p:strVal val="#ppt_h"/>
                                          </p:val>
                                        </p:tav>
                                      </p:tavLst>
                                    </p:anim>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499"/>
                                          </p:stCondLst>
                                        </p:cTn>
                                        <p:tgtEl>
                                          <p:spTgt spid="1126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animBg="1"/>
      <p:bldP spid="112644" grpId="0" animBg="1"/>
      <p:bldP spid="112645" grpId="0" autoUpdateAnimBg="0"/>
      <p:bldP spid="112646" grpId="0" autoUpdateAnimBg="0"/>
      <p:bldP spid="112647" grpId="0" animBg="1"/>
      <p:bldP spid="112648" grpId="0" autoUpdateAnimBg="0"/>
      <p:bldP spid="112649" grpId="0" animBg="1"/>
      <p:bldP spid="112650" grpId="0" autoUpdateAnimBg="0"/>
      <p:bldP spid="18" grpId="0" autoUpdateAnimBg="0"/>
      <p:bldP spid="22" grpId="0"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p:cNvSpPr>
          <p:nvPr/>
        </p:nvSpPr>
        <p:spPr bwMode="auto">
          <a:xfrm>
            <a:off x="533400" y="152400"/>
            <a:ext cx="8229600" cy="838200"/>
          </a:xfrm>
          <a:prstGeom prst="rect">
            <a:avLst/>
          </a:prstGeom>
          <a:solidFill>
            <a:schemeClr val="accent1"/>
          </a:solidFill>
          <a:ln w="9525">
            <a:noFill/>
            <a:miter lim="800000"/>
            <a:headEnd/>
            <a:tailEnd/>
          </a:ln>
        </p:spPr>
        <p:txBody>
          <a:bodyPr anchor="ctr"/>
          <a:lstStyle/>
          <a:p>
            <a:pPr algn="ctr"/>
            <a:r>
              <a:rPr lang="en-US" sz="4400">
                <a:solidFill>
                  <a:schemeClr val="bg1"/>
                </a:solidFill>
                <a:latin typeface="Calibri" pitchFamily="34" charset="0"/>
              </a:rPr>
              <a:t>Impact</a:t>
            </a:r>
          </a:p>
        </p:txBody>
      </p:sp>
      <p:sp>
        <p:nvSpPr>
          <p:cNvPr id="57346" name="Text Box 5"/>
          <p:cNvSpPr txBox="1">
            <a:spLocks noChangeArrowheads="1"/>
          </p:cNvSpPr>
          <p:nvPr/>
        </p:nvSpPr>
        <p:spPr bwMode="auto">
          <a:xfrm>
            <a:off x="609600" y="1219200"/>
            <a:ext cx="8077200" cy="3508375"/>
          </a:xfrm>
          <a:prstGeom prst="rect">
            <a:avLst/>
          </a:prstGeom>
          <a:noFill/>
          <a:ln w="9525">
            <a:noFill/>
            <a:miter lim="800000"/>
            <a:headEnd/>
            <a:tailEnd/>
          </a:ln>
        </p:spPr>
        <p:txBody>
          <a:bodyPr>
            <a:spAutoFit/>
          </a:bodyPr>
          <a:lstStyle/>
          <a:p>
            <a:r>
              <a:rPr lang="en-US" sz="2800" i="1">
                <a:latin typeface="Calibri" pitchFamily="34" charset="0"/>
              </a:rPr>
              <a:t>“Positive and negative </a:t>
            </a:r>
            <a:r>
              <a:rPr lang="en-US" sz="2800" b="1" i="1">
                <a:solidFill>
                  <a:schemeClr val="accent1"/>
                </a:solidFill>
                <a:latin typeface="Calibri" pitchFamily="34" charset="0"/>
              </a:rPr>
              <a:t>long-term effects</a:t>
            </a:r>
            <a:r>
              <a:rPr lang="en-US" sz="2800" i="1">
                <a:latin typeface="Calibri" pitchFamily="34" charset="0"/>
              </a:rPr>
              <a:t> on identifiable population groups </a:t>
            </a:r>
            <a:r>
              <a:rPr lang="en-US" sz="2800" b="1" i="1">
                <a:solidFill>
                  <a:schemeClr val="accent1"/>
                </a:solidFill>
                <a:latin typeface="Calibri" pitchFamily="34" charset="0"/>
              </a:rPr>
              <a:t>produced by a development intervention</a:t>
            </a:r>
            <a:r>
              <a:rPr lang="en-US" sz="2800" i="1">
                <a:latin typeface="Calibri" pitchFamily="34" charset="0"/>
              </a:rPr>
              <a:t>, directly or indirectly, intended or unintended. These effects can be economic, socio-cultural, institutional, environmental, technological or of other types and </a:t>
            </a:r>
            <a:r>
              <a:rPr lang="en-US" sz="2800" b="1" i="1">
                <a:solidFill>
                  <a:schemeClr val="accent1"/>
                </a:solidFill>
                <a:latin typeface="Calibri" pitchFamily="34" charset="0"/>
              </a:rPr>
              <a:t>should</a:t>
            </a:r>
            <a:r>
              <a:rPr lang="en-US" sz="2800" b="1" i="1">
                <a:latin typeface="Calibri" pitchFamily="34" charset="0"/>
              </a:rPr>
              <a:t> </a:t>
            </a:r>
            <a:r>
              <a:rPr lang="en-US" sz="2800" b="1" i="1">
                <a:solidFill>
                  <a:schemeClr val="accent1"/>
                </a:solidFill>
                <a:latin typeface="Calibri" pitchFamily="34" charset="0"/>
              </a:rPr>
              <a:t>have some</a:t>
            </a:r>
          </a:p>
          <a:p>
            <a:r>
              <a:rPr lang="en-US" sz="2800" b="1" i="1">
                <a:solidFill>
                  <a:schemeClr val="accent1"/>
                </a:solidFill>
                <a:latin typeface="Calibri" pitchFamily="34" charset="0"/>
              </a:rPr>
              <a:t>relationship to the MDGs and national development goals.” </a:t>
            </a:r>
            <a:r>
              <a:rPr lang="en-US" b="1" i="1">
                <a:latin typeface="Calibri" pitchFamily="34" charset="0"/>
              </a:rPr>
              <a:t>- </a:t>
            </a:r>
            <a:r>
              <a:rPr lang="en-US" i="1">
                <a:latin typeface="Calibri" pitchFamily="34" charset="0"/>
              </a:rPr>
              <a:t>UNDG, RBM handbook</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noGrp="1"/>
          </p:cNvSpPr>
          <p:nvPr>
            <p:ph type="title"/>
          </p:nvPr>
        </p:nvSpPr>
        <p:spPr>
          <a:xfrm>
            <a:off x="533400" y="152400"/>
            <a:ext cx="8229600" cy="838200"/>
          </a:xfrm>
          <a:solidFill>
            <a:schemeClr val="accent1"/>
          </a:solidFill>
        </p:spPr>
        <p:txBody>
          <a:bodyPr/>
          <a:lstStyle/>
          <a:p>
            <a:pPr eaLnBrk="1" hangingPunct="1"/>
            <a:r>
              <a:rPr lang="en-US" smtClean="0">
                <a:solidFill>
                  <a:schemeClr val="bg1"/>
                </a:solidFill>
              </a:rPr>
              <a:t>Goals</a:t>
            </a:r>
          </a:p>
        </p:txBody>
      </p:sp>
      <p:sp>
        <p:nvSpPr>
          <p:cNvPr id="58370" name="Content Placeholder 2"/>
          <p:cNvSpPr>
            <a:spLocks noGrp="1"/>
          </p:cNvSpPr>
          <p:nvPr>
            <p:ph idx="1"/>
          </p:nvPr>
        </p:nvSpPr>
        <p:spPr>
          <a:xfrm>
            <a:off x="457200" y="1600200"/>
            <a:ext cx="8229600" cy="4876800"/>
          </a:xfrm>
        </p:spPr>
        <p:txBody>
          <a:bodyPr/>
          <a:lstStyle/>
          <a:p>
            <a:pPr eaLnBrk="1" hangingPunct="1">
              <a:lnSpc>
                <a:spcPct val="90000"/>
              </a:lnSpc>
              <a:buFont typeface="Arial" charset="0"/>
              <a:buNone/>
            </a:pPr>
            <a:r>
              <a:rPr lang="en-GB" sz="3300" b="1" smtClean="0"/>
              <a:t>Goals </a:t>
            </a:r>
            <a:r>
              <a:rPr lang="en-US" sz="3300" smtClean="0"/>
              <a:t>are the specific end results desired or expected to occur as a consequence (at least in part) of the intervention or activity.</a:t>
            </a:r>
            <a:r>
              <a:rPr lang="en-GB" sz="3300" smtClean="0"/>
              <a:t> </a:t>
            </a:r>
          </a:p>
          <a:p>
            <a:pPr eaLnBrk="1" hangingPunct="1">
              <a:lnSpc>
                <a:spcPct val="90000"/>
              </a:lnSpc>
              <a:buFont typeface="Arial" charset="0"/>
              <a:buNone/>
            </a:pPr>
            <a:endParaRPr lang="en-GB" sz="3300" smtClean="0"/>
          </a:p>
          <a:p>
            <a:pPr eaLnBrk="1" hangingPunct="1">
              <a:lnSpc>
                <a:spcPct val="90000"/>
              </a:lnSpc>
              <a:buFont typeface="Arial" charset="0"/>
              <a:buNone/>
            </a:pPr>
            <a:r>
              <a:rPr lang="en-GB" sz="3300" smtClean="0"/>
              <a:t>A goal refers to the </a:t>
            </a:r>
            <a:r>
              <a:rPr lang="en-GB" sz="3300" b="1" smtClean="0"/>
              <a:t>‘big picture’</a:t>
            </a:r>
            <a:r>
              <a:rPr lang="en-GB" sz="3300" smtClean="0"/>
              <a:t> changes over </a:t>
            </a:r>
            <a:r>
              <a:rPr lang="en-GB" sz="3300" b="1" smtClean="0"/>
              <a:t>long time periods</a:t>
            </a:r>
            <a:r>
              <a:rPr lang="en-GB" sz="3300" smtClean="0"/>
              <a:t> and represents the underlying aim of development work. </a:t>
            </a:r>
            <a:endParaRPr lang="en-US" sz="3300" smtClean="0"/>
          </a:p>
          <a:p>
            <a:pPr eaLnBrk="1" hangingPunct="1">
              <a:lnSpc>
                <a:spcPct val="90000"/>
              </a:lnSpc>
              <a:buFont typeface="Arial" charset="0"/>
              <a:buNone/>
            </a:pPr>
            <a:endParaRPr lang="en-US" sz="3000" smtClean="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a:xfrm>
            <a:off x="533400" y="152400"/>
            <a:ext cx="8229600" cy="838200"/>
          </a:xfrm>
          <a:solidFill>
            <a:schemeClr val="accent1"/>
          </a:solidFill>
        </p:spPr>
        <p:txBody>
          <a:bodyPr/>
          <a:lstStyle/>
          <a:p>
            <a:pPr eaLnBrk="1" hangingPunct="1"/>
            <a:r>
              <a:rPr lang="en-US" smtClean="0">
                <a:solidFill>
                  <a:schemeClr val="bg1"/>
                </a:solidFill>
              </a:rPr>
              <a:t>Goals</a:t>
            </a:r>
          </a:p>
        </p:txBody>
      </p:sp>
      <p:sp>
        <p:nvSpPr>
          <p:cNvPr id="59394" name="Content Placeholder 2"/>
          <p:cNvSpPr>
            <a:spLocks noGrp="1"/>
          </p:cNvSpPr>
          <p:nvPr>
            <p:ph idx="1"/>
          </p:nvPr>
        </p:nvSpPr>
        <p:spPr>
          <a:xfrm>
            <a:off x="457200" y="1600200"/>
            <a:ext cx="8229600" cy="4876800"/>
          </a:xfrm>
        </p:spPr>
        <p:txBody>
          <a:bodyPr/>
          <a:lstStyle/>
          <a:p>
            <a:pPr eaLnBrk="1" hangingPunct="1">
              <a:buFont typeface="Arial" charset="0"/>
              <a:buNone/>
            </a:pPr>
            <a:r>
              <a:rPr lang="en-GB" b="1" dirty="0" smtClean="0"/>
              <a:t>Satisfactory examples of goals are: </a:t>
            </a:r>
            <a:endParaRPr lang="en-GB" dirty="0" smtClean="0"/>
          </a:p>
          <a:p>
            <a:pPr eaLnBrk="1" hangingPunct="1"/>
            <a:r>
              <a:rPr lang="en-US" dirty="0" smtClean="0"/>
              <a:t>Advanced Gender equality in access to resources, goods and services and decision-making in rural areas</a:t>
            </a:r>
            <a:endParaRPr lang="en-GB" dirty="0" smtClean="0"/>
          </a:p>
          <a:p>
            <a:pPr eaLnBrk="1" hangingPunct="1"/>
            <a:r>
              <a:rPr lang="en-GB" dirty="0" smtClean="0"/>
              <a:t>Ensure(d) environmental sustainability</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a:xfrm>
            <a:off x="533400" y="152400"/>
            <a:ext cx="8229600" cy="838200"/>
          </a:xfrm>
          <a:solidFill>
            <a:schemeClr val="accent1"/>
          </a:solidFill>
        </p:spPr>
        <p:txBody>
          <a:bodyPr/>
          <a:lstStyle/>
          <a:p>
            <a:pPr eaLnBrk="1" hangingPunct="1"/>
            <a:r>
              <a:rPr lang="en-US" dirty="0" smtClean="0">
                <a:solidFill>
                  <a:schemeClr val="bg1"/>
                </a:solidFill>
              </a:rPr>
              <a:t>Objectives</a:t>
            </a:r>
          </a:p>
        </p:txBody>
      </p:sp>
      <p:sp>
        <p:nvSpPr>
          <p:cNvPr id="59394" name="Content Placeholder 2"/>
          <p:cNvSpPr>
            <a:spLocks noGrp="1"/>
          </p:cNvSpPr>
          <p:nvPr>
            <p:ph idx="1"/>
          </p:nvPr>
        </p:nvSpPr>
        <p:spPr>
          <a:xfrm>
            <a:off x="457200" y="1600200"/>
            <a:ext cx="8229600" cy="4876800"/>
          </a:xfrm>
        </p:spPr>
        <p:txBody>
          <a:bodyPr/>
          <a:lstStyle/>
          <a:p>
            <a:pPr eaLnBrk="1" hangingPunct="1">
              <a:buNone/>
            </a:pPr>
            <a:r>
              <a:rPr lang="en-GB" b="1" dirty="0"/>
              <a:t>Objective, according to OECD/DAC Glossary of Evaluation Terms is</a:t>
            </a:r>
            <a:r>
              <a:rPr lang="en-GB" b="1" dirty="0" smtClean="0"/>
              <a:t>:</a:t>
            </a:r>
          </a:p>
          <a:p>
            <a:pPr eaLnBrk="1" hangingPunct="1">
              <a:buNone/>
            </a:pPr>
            <a:r>
              <a:rPr lang="en-GB" b="1" dirty="0" smtClean="0"/>
              <a:t> 1) “</a:t>
            </a:r>
            <a:r>
              <a:rPr lang="en-GB" b="1" dirty="0"/>
              <a:t>An overall desired achievement involving a process of change aimed at meeting certain needs of identified beneficiaries within a given period of time.” </a:t>
            </a:r>
            <a:r>
              <a:rPr lang="en-GB" b="1" dirty="0" smtClean="0"/>
              <a:t>or</a:t>
            </a:r>
            <a:endParaRPr lang="en-GB" b="1" dirty="0"/>
          </a:p>
          <a:p>
            <a:pPr eaLnBrk="1" hangingPunct="1">
              <a:buNone/>
            </a:pPr>
            <a:r>
              <a:rPr lang="en-GB" b="1" dirty="0" smtClean="0"/>
              <a:t>2) The </a:t>
            </a:r>
            <a:r>
              <a:rPr lang="en-GB" b="1" dirty="0"/>
              <a:t>situation you will observe at the end of a specific period.</a:t>
            </a:r>
            <a:endParaRPr lang="en-GB" dirty="0" smtClean="0"/>
          </a:p>
        </p:txBody>
      </p:sp>
    </p:spTree>
    <p:extLst>
      <p:ext uri="{BB962C8B-B14F-4D97-AF65-F5344CB8AC3E}">
        <p14:creationId xmlns:p14="http://schemas.microsoft.com/office/powerpoint/2010/main" val="82278814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a:xfrm>
            <a:off x="533400" y="152400"/>
            <a:ext cx="8229600" cy="838200"/>
          </a:xfrm>
          <a:solidFill>
            <a:schemeClr val="accent1"/>
          </a:solidFill>
        </p:spPr>
        <p:txBody>
          <a:bodyPr/>
          <a:lstStyle/>
          <a:p>
            <a:pPr eaLnBrk="1" hangingPunct="1"/>
            <a:r>
              <a:rPr lang="en-US" dirty="0" smtClean="0">
                <a:solidFill>
                  <a:schemeClr val="bg1"/>
                </a:solidFill>
              </a:rPr>
              <a:t>Objectives</a:t>
            </a:r>
          </a:p>
        </p:txBody>
      </p:sp>
      <p:sp>
        <p:nvSpPr>
          <p:cNvPr id="59394" name="Content Placeholder 2"/>
          <p:cNvSpPr>
            <a:spLocks noGrp="1"/>
          </p:cNvSpPr>
          <p:nvPr>
            <p:ph idx="1"/>
          </p:nvPr>
        </p:nvSpPr>
        <p:spPr>
          <a:xfrm>
            <a:off x="457200" y="1600200"/>
            <a:ext cx="8229600" cy="4876800"/>
          </a:xfrm>
        </p:spPr>
        <p:txBody>
          <a:bodyPr/>
          <a:lstStyle/>
          <a:p>
            <a:pPr eaLnBrk="1" hangingPunct="1">
              <a:buNone/>
            </a:pPr>
            <a:r>
              <a:rPr lang="en-GB" b="1" dirty="0" smtClean="0"/>
              <a:t>Examples (source: SIDA):</a:t>
            </a:r>
          </a:p>
          <a:p>
            <a:pPr eaLnBrk="1" hangingPunct="1">
              <a:buNone/>
            </a:pPr>
            <a:endParaRPr lang="en-GB" sz="2400" b="1" dirty="0" smtClean="0"/>
          </a:p>
          <a:p>
            <a:pPr eaLnBrk="1" hangingPunct="1">
              <a:buNone/>
            </a:pPr>
            <a:r>
              <a:rPr lang="en-GB" sz="2400" b="1" dirty="0"/>
              <a:t>“Agricultural educational programmes in sub-Saharan Africa are in agreement with African priorities within a framework that will produce an adequate number of quality graduates working in the agricultural sector.”</a:t>
            </a:r>
          </a:p>
          <a:p>
            <a:pPr eaLnBrk="1" hangingPunct="1">
              <a:buNone/>
            </a:pPr>
            <a:endParaRPr lang="en-GB" sz="2400" b="1" dirty="0"/>
          </a:p>
          <a:p>
            <a:pPr eaLnBrk="1" hangingPunct="1">
              <a:buNone/>
            </a:pPr>
            <a:r>
              <a:rPr lang="en-GB" sz="2400" b="1" dirty="0" smtClean="0"/>
              <a:t>“</a:t>
            </a:r>
            <a:r>
              <a:rPr lang="en-GB" sz="2400" b="1" dirty="0"/>
              <a:t>To improve context relevance through contextualized educational materials development and enhanced delivery for graduates to perform effectively in the agricultural sector, by 2014.” (at the regional research network level)</a:t>
            </a:r>
            <a:endParaRPr lang="en-GB" sz="2400" dirty="0" smtClean="0"/>
          </a:p>
        </p:txBody>
      </p:sp>
    </p:spTree>
    <p:extLst>
      <p:ext uri="{BB962C8B-B14F-4D97-AF65-F5344CB8AC3E}">
        <p14:creationId xmlns:p14="http://schemas.microsoft.com/office/powerpoint/2010/main" val="371163377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p:cNvSpPr>
          <p:nvPr>
            <p:ph type="title"/>
          </p:nvPr>
        </p:nvSpPr>
        <p:spPr>
          <a:xfrm>
            <a:off x="533400" y="228600"/>
            <a:ext cx="8229600" cy="838200"/>
          </a:xfrm>
          <a:solidFill>
            <a:schemeClr val="accent1"/>
          </a:solidFill>
        </p:spPr>
        <p:txBody>
          <a:bodyPr/>
          <a:lstStyle/>
          <a:p>
            <a:pPr eaLnBrk="1" hangingPunct="1"/>
            <a:r>
              <a:rPr lang="en-US" smtClean="0">
                <a:solidFill>
                  <a:schemeClr val="bg1"/>
                </a:solidFill>
              </a:rPr>
              <a:t>Outcomes</a:t>
            </a:r>
          </a:p>
        </p:txBody>
      </p:sp>
      <p:sp>
        <p:nvSpPr>
          <p:cNvPr id="60418" name="Content Placeholder 2"/>
          <p:cNvSpPr>
            <a:spLocks noGrp="1"/>
          </p:cNvSpPr>
          <p:nvPr>
            <p:ph idx="1"/>
          </p:nvPr>
        </p:nvSpPr>
        <p:spPr>
          <a:xfrm>
            <a:off x="228600" y="1219200"/>
            <a:ext cx="8610600" cy="4876800"/>
          </a:xfrm>
        </p:spPr>
        <p:txBody>
          <a:bodyPr/>
          <a:lstStyle/>
          <a:p>
            <a:pPr eaLnBrk="1" hangingPunct="1">
              <a:buFont typeface="Arial" charset="0"/>
              <a:buNone/>
            </a:pPr>
            <a:endParaRPr lang="en-GB" sz="2800" dirty="0" smtClean="0"/>
          </a:p>
          <a:p>
            <a:pPr eaLnBrk="1" hangingPunct="1">
              <a:buNone/>
            </a:pPr>
            <a:r>
              <a:rPr lang="en-GB" dirty="0"/>
              <a:t>Outcomes are:</a:t>
            </a:r>
          </a:p>
          <a:p>
            <a:pPr eaLnBrk="1" hangingPunct="1">
              <a:buFontTx/>
              <a:buChar char="-"/>
            </a:pPr>
            <a:r>
              <a:rPr lang="en-GB" dirty="0" smtClean="0"/>
              <a:t>“</a:t>
            </a:r>
            <a:r>
              <a:rPr lang="en-GB" dirty="0"/>
              <a:t>The likely or achieved short- and medium-term effects of an intervention’s outputs” (OECD/DAC Glossary of Evaluation Terms)</a:t>
            </a:r>
          </a:p>
          <a:p>
            <a:pPr eaLnBrk="1" hangingPunct="1">
              <a:buFontTx/>
              <a:buChar char="-"/>
            </a:pPr>
            <a:r>
              <a:rPr lang="en-GB" dirty="0" smtClean="0"/>
              <a:t>Situations </a:t>
            </a:r>
            <a:r>
              <a:rPr lang="en-GB" dirty="0"/>
              <a:t>that will be observed when outputs make changes happen</a:t>
            </a:r>
            <a:endParaRPr lang="en-US" dirty="0" smtClean="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p:cNvSpPr>
          <p:nvPr>
            <p:ph type="title"/>
          </p:nvPr>
        </p:nvSpPr>
        <p:spPr>
          <a:xfrm>
            <a:off x="533400" y="228600"/>
            <a:ext cx="8229600" cy="838200"/>
          </a:xfrm>
          <a:solidFill>
            <a:schemeClr val="accent1"/>
          </a:solidFill>
        </p:spPr>
        <p:txBody>
          <a:bodyPr/>
          <a:lstStyle/>
          <a:p>
            <a:pPr eaLnBrk="1" hangingPunct="1"/>
            <a:r>
              <a:rPr lang="en-US" smtClean="0">
                <a:solidFill>
                  <a:schemeClr val="bg1"/>
                </a:solidFill>
              </a:rPr>
              <a:t>Outcomes</a:t>
            </a:r>
          </a:p>
        </p:txBody>
      </p:sp>
      <p:sp>
        <p:nvSpPr>
          <p:cNvPr id="60418" name="Content Placeholder 2"/>
          <p:cNvSpPr>
            <a:spLocks noGrp="1"/>
          </p:cNvSpPr>
          <p:nvPr>
            <p:ph idx="1"/>
          </p:nvPr>
        </p:nvSpPr>
        <p:spPr>
          <a:xfrm>
            <a:off x="228600" y="1219200"/>
            <a:ext cx="8610600" cy="4876800"/>
          </a:xfrm>
        </p:spPr>
        <p:txBody>
          <a:bodyPr/>
          <a:lstStyle/>
          <a:p>
            <a:pPr eaLnBrk="1" hangingPunct="1"/>
            <a:r>
              <a:rPr lang="en-GB" sz="2800" b="1" dirty="0" smtClean="0">
                <a:solidFill>
                  <a:schemeClr val="accent1"/>
                </a:solidFill>
              </a:rPr>
              <a:t>medium- term changes</a:t>
            </a:r>
            <a:r>
              <a:rPr lang="en-GB" sz="2800" dirty="0" smtClean="0"/>
              <a:t> and effects of a programme or intervention</a:t>
            </a:r>
          </a:p>
          <a:p>
            <a:pPr eaLnBrk="1" hangingPunct="1"/>
            <a:r>
              <a:rPr lang="en-US" sz="2800" dirty="0" smtClean="0"/>
              <a:t>normally achieved </a:t>
            </a:r>
            <a:r>
              <a:rPr lang="en-US" sz="2800" b="1" dirty="0" smtClean="0">
                <a:solidFill>
                  <a:schemeClr val="accent1"/>
                </a:solidFill>
              </a:rPr>
              <a:t>beyond the timeframe</a:t>
            </a:r>
            <a:r>
              <a:rPr lang="en-US" sz="2800" dirty="0" smtClean="0"/>
              <a:t> of an intervention or </a:t>
            </a:r>
            <a:r>
              <a:rPr lang="en-US" sz="2800" dirty="0" err="1" smtClean="0"/>
              <a:t>programme</a:t>
            </a:r>
            <a:endParaRPr lang="en-US" sz="2800" dirty="0" smtClean="0"/>
          </a:p>
          <a:p>
            <a:pPr eaLnBrk="1" hangingPunct="1"/>
            <a:r>
              <a:rPr lang="en-US" sz="2800" dirty="0" smtClean="0"/>
              <a:t>intervention/</a:t>
            </a:r>
            <a:r>
              <a:rPr lang="en-US" sz="2800" dirty="0" err="1" smtClean="0"/>
              <a:t>programme</a:t>
            </a:r>
            <a:r>
              <a:rPr lang="en-US" sz="2800" dirty="0" smtClean="0"/>
              <a:t> </a:t>
            </a:r>
            <a:r>
              <a:rPr lang="en-US" sz="2800" b="1" dirty="0" smtClean="0">
                <a:solidFill>
                  <a:schemeClr val="accent1"/>
                </a:solidFill>
              </a:rPr>
              <a:t>"contributes"</a:t>
            </a:r>
            <a:r>
              <a:rPr lang="en-US" sz="2800" dirty="0" smtClean="0"/>
              <a:t> to achievement of the Outcome along with other initiatives    </a:t>
            </a:r>
          </a:p>
          <a:p>
            <a:pPr eaLnBrk="1" hangingPunct="1"/>
            <a:r>
              <a:rPr lang="en-US" sz="2800" dirty="0" smtClean="0"/>
              <a:t>intervention or </a:t>
            </a:r>
            <a:r>
              <a:rPr lang="en-US" sz="2800" dirty="0" err="1" smtClean="0"/>
              <a:t>programme</a:t>
            </a:r>
            <a:r>
              <a:rPr lang="en-US" sz="2800" dirty="0" smtClean="0"/>
              <a:t> should ideally not have more than </a:t>
            </a:r>
            <a:r>
              <a:rPr lang="en-US" sz="2800" b="1" dirty="0" smtClean="0">
                <a:solidFill>
                  <a:schemeClr val="accent1"/>
                </a:solidFill>
              </a:rPr>
              <a:t>one outcome statement</a:t>
            </a:r>
            <a:endParaRPr lang="en-US" sz="2800" dirty="0" smtClean="0"/>
          </a:p>
          <a:p>
            <a:pPr eaLnBrk="1" hangingPunct="1">
              <a:buFont typeface="Arial" charset="0"/>
              <a:buNone/>
            </a:pPr>
            <a:r>
              <a:rPr lang="en-US" b="1" dirty="0" smtClean="0"/>
              <a:t>ASK : </a:t>
            </a:r>
            <a:r>
              <a:rPr lang="en-US" sz="2800" dirty="0" smtClean="0"/>
              <a:t>Where do we want to be at the end of the project? What must be in place in order for us to achieve our goals and have an impact?</a:t>
            </a:r>
          </a:p>
          <a:p>
            <a:pPr eaLnBrk="1" hangingPunct="1">
              <a:buFont typeface="Arial" charset="0"/>
              <a:buNone/>
            </a:pPr>
            <a:endParaRPr lang="en-GB" sz="2800" dirty="0" smtClean="0"/>
          </a:p>
          <a:p>
            <a:pPr eaLnBrk="1" hangingPunct="1">
              <a:buFont typeface="Arial" charset="0"/>
              <a:buNone/>
            </a:pPr>
            <a:endParaRPr lang="en-US" dirty="0" smtClean="0"/>
          </a:p>
        </p:txBody>
      </p:sp>
    </p:spTree>
    <p:extLst>
      <p:ext uri="{BB962C8B-B14F-4D97-AF65-F5344CB8AC3E}">
        <p14:creationId xmlns:p14="http://schemas.microsoft.com/office/powerpoint/2010/main" val="298742818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a:xfrm>
            <a:off x="533400" y="152400"/>
            <a:ext cx="8229600" cy="838200"/>
          </a:xfrm>
          <a:solidFill>
            <a:schemeClr val="accent1"/>
          </a:solidFill>
        </p:spPr>
        <p:txBody>
          <a:bodyPr/>
          <a:lstStyle/>
          <a:p>
            <a:pPr eaLnBrk="1" hangingPunct="1"/>
            <a:r>
              <a:rPr lang="en-US" sz="4000" b="1" smtClean="0">
                <a:solidFill>
                  <a:schemeClr val="bg1"/>
                </a:solidFill>
              </a:rPr>
              <a:t>Satisfactory examples of outcomes</a:t>
            </a:r>
            <a:endParaRPr lang="en-US" sz="4000" smtClean="0"/>
          </a:p>
        </p:txBody>
      </p:sp>
      <p:sp>
        <p:nvSpPr>
          <p:cNvPr id="62466" name="Content Placeholder 2"/>
          <p:cNvSpPr>
            <a:spLocks noGrp="1"/>
          </p:cNvSpPr>
          <p:nvPr>
            <p:ph idx="1"/>
          </p:nvPr>
        </p:nvSpPr>
        <p:spPr>
          <a:xfrm>
            <a:off x="457200" y="1600200"/>
            <a:ext cx="8534400" cy="4876800"/>
          </a:xfrm>
        </p:spPr>
        <p:txBody>
          <a:bodyPr/>
          <a:lstStyle/>
          <a:p>
            <a:pPr eaLnBrk="1" hangingPunct="1">
              <a:lnSpc>
                <a:spcPct val="80000"/>
              </a:lnSpc>
            </a:pPr>
            <a:r>
              <a:rPr lang="en-US" sz="2700" dirty="0" smtClean="0"/>
              <a:t>Increased implementation of national development plans and budgets that recognize pro-poor, and environmentally sustainable economic growth</a:t>
            </a:r>
            <a:endParaRPr lang="en-GB" sz="2700" dirty="0" smtClean="0"/>
          </a:p>
          <a:p>
            <a:pPr eaLnBrk="1" hangingPunct="1">
              <a:lnSpc>
                <a:spcPct val="80000"/>
              </a:lnSpc>
            </a:pPr>
            <a:r>
              <a:rPr lang="en-US" sz="2700" dirty="0" smtClean="0"/>
              <a:t>Increased participation of vulnerable groups (e.g. </a:t>
            </a:r>
            <a:r>
              <a:rPr lang="en-US" sz="2700" dirty="0" err="1" smtClean="0"/>
              <a:t>dalits</a:t>
            </a:r>
            <a:r>
              <a:rPr lang="en-US" sz="2700" dirty="0" smtClean="0"/>
              <a:t>) in development planning processes at district level</a:t>
            </a:r>
            <a:endParaRPr lang="en-GB" sz="2700" dirty="0" smtClean="0"/>
          </a:p>
          <a:p>
            <a:pPr eaLnBrk="1" hangingPunct="1">
              <a:lnSpc>
                <a:spcPct val="80000"/>
              </a:lnSpc>
            </a:pPr>
            <a:r>
              <a:rPr lang="en-US" sz="2700" dirty="0" smtClean="0"/>
              <a:t>Increased high-quality data disaggregated by gender available and used for evidence-based decision-making at national and subnational levels</a:t>
            </a:r>
          </a:p>
          <a:p>
            <a:pPr eaLnBrk="1" hangingPunct="1">
              <a:lnSpc>
                <a:spcPct val="80000"/>
              </a:lnSpc>
            </a:pPr>
            <a:r>
              <a:rPr lang="en-US" sz="2700" dirty="0">
                <a:solidFill>
                  <a:srgbClr val="FF0000"/>
                </a:solidFill>
              </a:rPr>
              <a:t>“At least 50 % of the trained experts use skills learnt to produce learning resources by June 2014</a:t>
            </a:r>
            <a:r>
              <a:rPr lang="en-US" sz="2700" dirty="0" smtClean="0">
                <a:solidFill>
                  <a:srgbClr val="FF0000"/>
                </a:solidFill>
              </a:rPr>
              <a:t>”</a:t>
            </a:r>
          </a:p>
          <a:p>
            <a:pPr eaLnBrk="1" hangingPunct="1">
              <a:lnSpc>
                <a:spcPct val="80000"/>
              </a:lnSpc>
            </a:pPr>
            <a:r>
              <a:rPr lang="en-US" sz="2700" dirty="0">
                <a:solidFill>
                  <a:srgbClr val="FF0000"/>
                </a:solidFill>
              </a:rPr>
              <a:t>“Increased number of researchers linked to the </a:t>
            </a:r>
            <a:r>
              <a:rPr lang="en-US" sz="2700" dirty="0" err="1">
                <a:solidFill>
                  <a:srgbClr val="FF0000"/>
                </a:solidFill>
              </a:rPr>
              <a:t>organisation</a:t>
            </a:r>
            <a:r>
              <a:rPr lang="en-US" sz="2700" dirty="0">
                <a:solidFill>
                  <a:srgbClr val="FF0000"/>
                </a:solidFill>
              </a:rPr>
              <a:t> receive funding for new international interdisciplinary and comparative research by (time target) ” (global level)</a:t>
            </a:r>
            <a:endParaRPr lang="en-GB" sz="2700" dirty="0" smtClean="0">
              <a:solidFill>
                <a:srgbClr val="FF0000"/>
              </a:solidFill>
            </a:endParaRPr>
          </a:p>
          <a:p>
            <a:pPr eaLnBrk="1" hangingPunct="1">
              <a:lnSpc>
                <a:spcPct val="80000"/>
              </a:lnSpc>
              <a:buFont typeface="Arial" charset="0"/>
              <a:buNone/>
            </a:pPr>
            <a:endParaRPr lang="en-US" sz="2700" dirty="0" smtClean="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p:cNvSpPr>
            <a:spLocks noGrp="1"/>
          </p:cNvSpPr>
          <p:nvPr>
            <p:ph type="title"/>
          </p:nvPr>
        </p:nvSpPr>
        <p:spPr>
          <a:xfrm>
            <a:off x="533400" y="152400"/>
            <a:ext cx="8229600" cy="838200"/>
          </a:xfrm>
          <a:solidFill>
            <a:schemeClr val="accent1"/>
          </a:solidFill>
        </p:spPr>
        <p:txBody>
          <a:bodyPr/>
          <a:lstStyle/>
          <a:p>
            <a:pPr eaLnBrk="1" hangingPunct="1"/>
            <a:r>
              <a:rPr lang="en-US" smtClean="0">
                <a:solidFill>
                  <a:schemeClr val="bg1"/>
                </a:solidFill>
              </a:rPr>
              <a:t>Outcome statements</a:t>
            </a:r>
          </a:p>
        </p:txBody>
      </p:sp>
      <p:sp>
        <p:nvSpPr>
          <p:cNvPr id="3" name="Content Placeholder 2"/>
          <p:cNvSpPr>
            <a:spLocks noGrp="1"/>
          </p:cNvSpPr>
          <p:nvPr>
            <p:ph idx="1"/>
          </p:nvPr>
        </p:nvSpPr>
        <p:spPr>
          <a:xfrm>
            <a:off x="457200" y="1600200"/>
            <a:ext cx="8229600" cy="4876800"/>
          </a:xfrm>
        </p:spPr>
        <p:txBody>
          <a:bodyPr rtlCol="0">
            <a:normAutofit fontScale="77500" lnSpcReduction="20000"/>
          </a:bodyPr>
          <a:lstStyle/>
          <a:p>
            <a:pPr eaLnBrk="1" fontAlgn="auto" hangingPunct="1">
              <a:spcAft>
                <a:spcPts val="0"/>
              </a:spcAft>
              <a:buFont typeface="Arial" pitchFamily="34" charset="0"/>
              <a:buNone/>
              <a:defRPr/>
            </a:pPr>
            <a:r>
              <a:rPr lang="en-US" dirty="0" smtClean="0"/>
              <a:t>An outcome statement should:</a:t>
            </a:r>
          </a:p>
          <a:p>
            <a:pPr eaLnBrk="1" fontAlgn="auto" hangingPunct="1">
              <a:spcAft>
                <a:spcPts val="0"/>
              </a:spcAft>
              <a:buFont typeface="Arial" pitchFamily="34" charset="0"/>
              <a:buNone/>
              <a:defRPr/>
            </a:pPr>
            <a:endParaRPr lang="en-GB" dirty="0" smtClean="0"/>
          </a:p>
          <a:p>
            <a:pPr eaLnBrk="1" fontAlgn="auto" hangingPunct="1">
              <a:spcAft>
                <a:spcPts val="0"/>
              </a:spcAft>
              <a:buFont typeface="Arial" pitchFamily="34" charset="0"/>
              <a:buChar char="•"/>
              <a:defRPr/>
            </a:pPr>
            <a:r>
              <a:rPr lang="en-US" dirty="0" smtClean="0"/>
              <a:t>avoid phrases such as “to assist/ support/ develop/ monitor/ identify / prepare”.</a:t>
            </a:r>
            <a:endParaRPr lang="en-GB" dirty="0" smtClean="0"/>
          </a:p>
          <a:p>
            <a:pPr eaLnBrk="1" fontAlgn="auto" hangingPunct="1">
              <a:spcAft>
                <a:spcPts val="0"/>
              </a:spcAft>
              <a:buFont typeface="Arial" pitchFamily="34" charset="0"/>
              <a:buNone/>
              <a:defRPr/>
            </a:pPr>
            <a:endParaRPr lang="en-GB" dirty="0" smtClean="0"/>
          </a:p>
          <a:p>
            <a:pPr eaLnBrk="1" fontAlgn="auto" hangingPunct="1">
              <a:spcAft>
                <a:spcPts val="0"/>
              </a:spcAft>
              <a:buFont typeface="Arial" pitchFamily="34" charset="0"/>
              <a:buChar char="•"/>
              <a:defRPr/>
            </a:pPr>
            <a:r>
              <a:rPr lang="en-US" dirty="0" smtClean="0"/>
              <a:t>not describe how it will be achieved and should avoid phrases such as “improved through” or “supported by means of”</a:t>
            </a:r>
            <a:endParaRPr lang="en-GB" dirty="0" smtClean="0"/>
          </a:p>
          <a:p>
            <a:pPr eaLnBrk="1" fontAlgn="auto" hangingPunct="1">
              <a:spcAft>
                <a:spcPts val="0"/>
              </a:spcAft>
              <a:buFont typeface="Arial" pitchFamily="34" charset="0"/>
              <a:buNone/>
              <a:defRPr/>
            </a:pPr>
            <a:endParaRPr lang="en-GB" dirty="0" smtClean="0"/>
          </a:p>
          <a:p>
            <a:pPr eaLnBrk="1" fontAlgn="auto" hangingPunct="1">
              <a:spcAft>
                <a:spcPts val="0"/>
              </a:spcAft>
              <a:buFont typeface="Arial" pitchFamily="34" charset="0"/>
              <a:buChar char="•"/>
              <a:defRPr/>
            </a:pPr>
            <a:r>
              <a:rPr lang="en-US" dirty="0" smtClean="0"/>
              <a:t>be measurable using indicators </a:t>
            </a:r>
          </a:p>
          <a:p>
            <a:pPr eaLnBrk="1" fontAlgn="auto" hangingPunct="1">
              <a:spcAft>
                <a:spcPts val="0"/>
              </a:spcAft>
              <a:buFont typeface="Arial" pitchFamily="34" charset="0"/>
              <a:buChar char="•"/>
              <a:defRPr/>
            </a:pPr>
            <a:endParaRPr lang="en-US" dirty="0" smtClean="0"/>
          </a:p>
          <a:p>
            <a:pPr eaLnBrk="1" fontAlgn="auto" hangingPunct="1">
              <a:spcAft>
                <a:spcPts val="0"/>
              </a:spcAft>
              <a:buFont typeface="Arial" pitchFamily="34" charset="0"/>
              <a:buChar char="•"/>
              <a:defRPr/>
            </a:pPr>
            <a:r>
              <a:rPr lang="en-US" dirty="0" smtClean="0"/>
              <a:t>ideally communicate change in institutional or individual behaviors or quality levels for people </a:t>
            </a:r>
            <a:endParaRPr lang="en-GB" dirty="0" smtClean="0"/>
          </a:p>
          <a:p>
            <a:pPr eaLnBrk="1" fontAlgn="auto" hangingPunct="1">
              <a:spcAft>
                <a:spcPts val="0"/>
              </a:spcAft>
              <a:buFont typeface="Arial" pitchFamily="34" charset="0"/>
              <a:buNone/>
              <a:defRPr/>
            </a:pPr>
            <a:endParaRPr lang="en-US" b="1" dirty="0" smtClean="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a:xfrm>
            <a:off x="533400" y="152400"/>
            <a:ext cx="8229600" cy="838200"/>
          </a:xfrm>
          <a:solidFill>
            <a:schemeClr val="accent1"/>
          </a:solidFill>
        </p:spPr>
        <p:txBody>
          <a:bodyPr/>
          <a:lstStyle/>
          <a:p>
            <a:pPr eaLnBrk="1" hangingPunct="1"/>
            <a:r>
              <a:rPr lang="en-US" sz="4000" b="1" smtClean="0">
                <a:solidFill>
                  <a:schemeClr val="bg1"/>
                </a:solidFill>
              </a:rPr>
              <a:t>Unsatisfactory examples of outcomes</a:t>
            </a:r>
            <a:endParaRPr lang="en-US" sz="4000" smtClean="0">
              <a:solidFill>
                <a:schemeClr val="bg1"/>
              </a:solidFill>
            </a:endParaRPr>
          </a:p>
        </p:txBody>
      </p:sp>
      <p:sp>
        <p:nvSpPr>
          <p:cNvPr id="64514" name="Content Placeholder 2"/>
          <p:cNvSpPr>
            <a:spLocks noGrp="1"/>
          </p:cNvSpPr>
          <p:nvPr>
            <p:ph idx="1"/>
          </p:nvPr>
        </p:nvSpPr>
        <p:spPr>
          <a:xfrm>
            <a:off x="457200" y="990600"/>
            <a:ext cx="8534400" cy="5334000"/>
          </a:xfrm>
        </p:spPr>
        <p:txBody>
          <a:bodyPr/>
          <a:lstStyle/>
          <a:p>
            <a:pPr eaLnBrk="1" hangingPunct="1"/>
            <a:r>
              <a:rPr lang="en-US" sz="2400" dirty="0" smtClean="0"/>
              <a:t>To contribute to reducing GHG emissions through improving the access to modern energy sources</a:t>
            </a:r>
            <a:endParaRPr lang="en-GB" sz="1200" dirty="0" smtClean="0"/>
          </a:p>
          <a:p>
            <a:pPr eaLnBrk="1" hangingPunct="1"/>
            <a:r>
              <a:rPr lang="en-US" sz="2400" dirty="0" smtClean="0"/>
              <a:t>Families and communities are healthy and well educated with access to social protection mechanisms, and are able to contribute to national development</a:t>
            </a:r>
            <a:endParaRPr lang="en-GB" sz="2400" dirty="0"/>
          </a:p>
          <a:p>
            <a:pPr marL="0" indent="0" eaLnBrk="1" hangingPunct="1">
              <a:buNone/>
            </a:pPr>
            <a:endParaRPr lang="en-GB" sz="1200" dirty="0" smtClean="0"/>
          </a:p>
          <a:p>
            <a:pPr eaLnBrk="1" hangingPunct="1"/>
            <a:r>
              <a:rPr lang="en-US" sz="2400" dirty="0" smtClean="0"/>
              <a:t>Government, civil society and community leaders enhance gender equality and promote the rights of women and girls</a:t>
            </a:r>
          </a:p>
          <a:p>
            <a:pPr eaLnBrk="1" hangingPunct="1">
              <a:buFont typeface="Arial" charset="0"/>
              <a:buNone/>
            </a:pPr>
            <a:endParaRPr lang="en-US" sz="1200" dirty="0" smtClean="0"/>
          </a:p>
          <a:p>
            <a:r>
              <a:rPr lang="en-US" sz="2400" dirty="0"/>
              <a:t>At least 50 % of the trained experts use skills learnt to produce learning resources by June </a:t>
            </a:r>
            <a:r>
              <a:rPr lang="en-US" sz="2400" dirty="0" smtClean="0"/>
              <a:t>2014</a:t>
            </a:r>
          </a:p>
          <a:p>
            <a:pPr marL="0" indent="0">
              <a:buNone/>
            </a:pPr>
            <a:endParaRPr lang="en-US" sz="1200" dirty="0"/>
          </a:p>
          <a:p>
            <a:r>
              <a:rPr lang="en-US" sz="2400" dirty="0" smtClean="0"/>
              <a:t>At least 80% of people in endemic areas sleep under a long lasting insecticidal net</a:t>
            </a:r>
          </a:p>
          <a:p>
            <a:pPr eaLnBrk="1" hangingPunct="1">
              <a:buFont typeface="Arial" charset="0"/>
              <a:buNone/>
            </a:pPr>
            <a:r>
              <a:rPr lang="en-US" sz="2800" dirty="0" smtClean="0">
                <a:solidFill>
                  <a:srgbClr val="0070C0"/>
                </a:solidFill>
              </a:rPr>
              <a:t>Exercise 3: What is wrong with each of these outcomes?</a:t>
            </a:r>
            <a:endParaRPr lang="en-GB" sz="2800" dirty="0" smtClean="0">
              <a:solidFill>
                <a:srgbClr val="0070C0"/>
              </a:solidFill>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1"/>
          <p:cNvSpPr>
            <a:spLocks noGrp="1"/>
          </p:cNvSpPr>
          <p:nvPr>
            <p:ph type="title"/>
          </p:nvPr>
        </p:nvSpPr>
        <p:spPr>
          <a:xfrm>
            <a:off x="533400" y="152400"/>
            <a:ext cx="8229600" cy="990600"/>
          </a:xfrm>
          <a:solidFill>
            <a:schemeClr val="accent1"/>
          </a:solidFill>
        </p:spPr>
        <p:txBody>
          <a:bodyPr/>
          <a:lstStyle/>
          <a:p>
            <a:pPr eaLnBrk="1" hangingPunct="1"/>
            <a:r>
              <a:rPr lang="en-US" sz="4000" b="1" smtClean="0">
                <a:solidFill>
                  <a:schemeClr val="bg1"/>
                </a:solidFill>
              </a:rPr>
              <a:t>Unsatisfactory examples of outcomes ANSWERS</a:t>
            </a:r>
            <a:endParaRPr lang="en-US" sz="4000" smtClean="0">
              <a:solidFill>
                <a:schemeClr val="bg1"/>
              </a:solidFill>
            </a:endParaRPr>
          </a:p>
        </p:txBody>
      </p:sp>
      <p:sp>
        <p:nvSpPr>
          <p:cNvPr id="65538" name="Content Placeholder 2"/>
          <p:cNvSpPr>
            <a:spLocks noGrp="1"/>
          </p:cNvSpPr>
          <p:nvPr>
            <p:ph idx="1"/>
          </p:nvPr>
        </p:nvSpPr>
        <p:spPr>
          <a:xfrm>
            <a:off x="457200" y="1219200"/>
            <a:ext cx="8229600" cy="5257800"/>
          </a:xfrm>
        </p:spPr>
        <p:txBody>
          <a:bodyPr/>
          <a:lstStyle/>
          <a:p>
            <a:pPr eaLnBrk="1" hangingPunct="1">
              <a:lnSpc>
                <a:spcPct val="80000"/>
              </a:lnSpc>
            </a:pPr>
            <a:r>
              <a:rPr lang="en-US" sz="2400" dirty="0" smtClean="0"/>
              <a:t>To contribute to reducing GHG emissions through improving the access to modern energy sources</a:t>
            </a:r>
            <a:endParaRPr lang="en-GB" sz="2400" dirty="0" smtClean="0"/>
          </a:p>
          <a:p>
            <a:pPr eaLnBrk="1" hangingPunct="1">
              <a:lnSpc>
                <a:spcPct val="80000"/>
              </a:lnSpc>
              <a:buFont typeface="Arial" charset="0"/>
              <a:buNone/>
            </a:pPr>
            <a:r>
              <a:rPr lang="en-US" sz="2400" i="1" dirty="0" smtClean="0">
                <a:solidFill>
                  <a:srgbClr val="FF0000"/>
                </a:solidFill>
              </a:rPr>
              <a:t>Comment: the outcome should be results-oriented, not a process or action. </a:t>
            </a:r>
            <a:endParaRPr lang="en-GB" sz="2400" dirty="0" smtClean="0">
              <a:solidFill>
                <a:srgbClr val="FF0000"/>
              </a:solidFill>
            </a:endParaRPr>
          </a:p>
          <a:p>
            <a:pPr eaLnBrk="1" hangingPunct="1">
              <a:lnSpc>
                <a:spcPct val="80000"/>
              </a:lnSpc>
              <a:buFont typeface="Arial" charset="0"/>
              <a:buNone/>
            </a:pPr>
            <a:r>
              <a:rPr lang="en-US" sz="2400" dirty="0" smtClean="0"/>
              <a:t>Families and communities are healthy and well educated with access to social protection mechanisms, and are able to contribute to national development</a:t>
            </a:r>
            <a:endParaRPr lang="en-GB" sz="2400" dirty="0" smtClean="0"/>
          </a:p>
          <a:p>
            <a:pPr eaLnBrk="1" hangingPunct="1">
              <a:lnSpc>
                <a:spcPct val="80000"/>
              </a:lnSpc>
              <a:buFont typeface="Arial" charset="0"/>
              <a:buNone/>
            </a:pPr>
            <a:r>
              <a:rPr lang="en-US" sz="2400" i="1" dirty="0" smtClean="0">
                <a:solidFill>
                  <a:srgbClr val="FF0000"/>
                </a:solidFill>
              </a:rPr>
              <a:t>Comment: the outcome is too broad and contains multiple components</a:t>
            </a:r>
            <a:endParaRPr lang="en-GB" sz="2400" dirty="0" smtClean="0">
              <a:solidFill>
                <a:srgbClr val="FF0000"/>
              </a:solidFill>
            </a:endParaRPr>
          </a:p>
          <a:p>
            <a:pPr eaLnBrk="1" hangingPunct="1">
              <a:lnSpc>
                <a:spcPct val="80000"/>
              </a:lnSpc>
              <a:buFont typeface="Arial" charset="0"/>
              <a:buNone/>
            </a:pPr>
            <a:r>
              <a:rPr lang="en-US" sz="2400" dirty="0" smtClean="0"/>
              <a:t> Government, civil society and community leaders enhance gender equality and promote the rights of women and girls</a:t>
            </a:r>
            <a:endParaRPr lang="en-GB" sz="2400" dirty="0" smtClean="0"/>
          </a:p>
          <a:p>
            <a:pPr eaLnBrk="1" hangingPunct="1">
              <a:lnSpc>
                <a:spcPct val="80000"/>
              </a:lnSpc>
              <a:buFont typeface="Arial" charset="0"/>
              <a:buNone/>
            </a:pPr>
            <a:r>
              <a:rPr lang="en-US" sz="2400" i="1" dirty="0" smtClean="0">
                <a:solidFill>
                  <a:srgbClr val="FF0000"/>
                </a:solidFill>
              </a:rPr>
              <a:t>Comment: there is no clear relationship with our intervention and not results-oriented</a:t>
            </a:r>
            <a:r>
              <a:rPr lang="en-US" sz="2200" i="1" dirty="0" smtClean="0">
                <a:solidFill>
                  <a:srgbClr val="FF0000"/>
                </a:solidFill>
              </a:rPr>
              <a:t>.</a:t>
            </a:r>
          </a:p>
          <a:p>
            <a:pPr>
              <a:buNone/>
            </a:pPr>
            <a:r>
              <a:rPr lang="en-US" sz="2400" dirty="0"/>
              <a:t>At least 50 % of the trained </a:t>
            </a:r>
            <a:r>
              <a:rPr lang="en-US" sz="2400" dirty="0" smtClean="0"/>
              <a:t>experts…..At least 80% of people….. </a:t>
            </a:r>
            <a:r>
              <a:rPr lang="en-US" sz="2400" i="1" dirty="0" smtClean="0">
                <a:solidFill>
                  <a:srgbClr val="FF0000"/>
                </a:solidFill>
              </a:rPr>
              <a:t>Comment: the two latter ones are not outcomes, but targets</a:t>
            </a:r>
            <a:endParaRPr lang="en-US" sz="2400" dirty="0" smtClean="0"/>
          </a:p>
          <a:p>
            <a:pPr eaLnBrk="1" hangingPunct="1">
              <a:lnSpc>
                <a:spcPct val="80000"/>
              </a:lnSpc>
              <a:buFont typeface="Arial" charset="0"/>
              <a:buNone/>
            </a:pPr>
            <a:endParaRPr lang="en-US" sz="2200" dirty="0" smtClean="0">
              <a:solidFill>
                <a:srgbClr val="FF0000"/>
              </a:solidFill>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a:xfrm>
            <a:off x="533400" y="152400"/>
            <a:ext cx="8229600" cy="838200"/>
          </a:xfrm>
          <a:solidFill>
            <a:schemeClr val="accent1"/>
          </a:solidFill>
        </p:spPr>
        <p:txBody>
          <a:bodyPr/>
          <a:lstStyle/>
          <a:p>
            <a:pPr eaLnBrk="1" hangingPunct="1"/>
            <a:r>
              <a:rPr lang="en-US" smtClean="0">
                <a:solidFill>
                  <a:schemeClr val="bg1"/>
                </a:solidFill>
              </a:rPr>
              <a:t>Outputs</a:t>
            </a:r>
          </a:p>
        </p:txBody>
      </p:sp>
      <p:sp>
        <p:nvSpPr>
          <p:cNvPr id="66562" name="Content Placeholder 2"/>
          <p:cNvSpPr>
            <a:spLocks noGrp="1"/>
          </p:cNvSpPr>
          <p:nvPr>
            <p:ph idx="1"/>
          </p:nvPr>
        </p:nvSpPr>
        <p:spPr>
          <a:xfrm>
            <a:off x="685800" y="990600"/>
            <a:ext cx="8229600" cy="5410200"/>
          </a:xfrm>
        </p:spPr>
        <p:txBody>
          <a:bodyPr/>
          <a:lstStyle/>
          <a:p>
            <a:pPr eaLnBrk="1" hangingPunct="1">
              <a:buFont typeface="Arial" charset="0"/>
              <a:buNone/>
            </a:pPr>
            <a:r>
              <a:rPr lang="en-US" b="1" smtClean="0"/>
              <a:t>Outputs </a:t>
            </a:r>
            <a:r>
              <a:rPr lang="en-US" smtClean="0"/>
              <a:t>are</a:t>
            </a:r>
            <a:r>
              <a:rPr lang="en-US" b="1" smtClean="0"/>
              <a:t> </a:t>
            </a:r>
            <a:r>
              <a:rPr lang="en-US" smtClean="0"/>
              <a:t>products, goods and services, systems, change in skills/capacities produced by an intervention or activity.</a:t>
            </a:r>
          </a:p>
          <a:p>
            <a:pPr eaLnBrk="1" hangingPunct="1">
              <a:buFont typeface="Arial" charset="0"/>
              <a:buNone/>
            </a:pPr>
            <a:endParaRPr lang="en-GB" sz="1800" b="1" smtClean="0"/>
          </a:p>
          <a:p>
            <a:pPr eaLnBrk="1" hangingPunct="1">
              <a:buFont typeface="Arial" charset="0"/>
              <a:buNone/>
            </a:pPr>
            <a:r>
              <a:rPr lang="en-CA" smtClean="0"/>
              <a:t>In general, if the result is mostly </a:t>
            </a:r>
            <a:r>
              <a:rPr lang="en-CA" b="1" smtClean="0"/>
              <a:t>beyond the control or influence </a:t>
            </a:r>
            <a:r>
              <a:rPr lang="en-CA" smtClean="0"/>
              <a:t>of the project/ programme, it </a:t>
            </a:r>
            <a:r>
              <a:rPr lang="en-CA" b="1" u="sng" smtClean="0"/>
              <a:t>canno</a:t>
            </a:r>
            <a:r>
              <a:rPr lang="en-CA" u="sng" smtClean="0"/>
              <a:t>t</a:t>
            </a:r>
            <a:r>
              <a:rPr lang="en-CA" smtClean="0"/>
              <a:t> be an output</a:t>
            </a:r>
          </a:p>
          <a:p>
            <a:pPr eaLnBrk="1" hangingPunct="1">
              <a:buFont typeface="Arial" charset="0"/>
              <a:buNone/>
            </a:pPr>
            <a:endParaRPr lang="en-CA" sz="1800" smtClean="0"/>
          </a:p>
          <a:p>
            <a:pPr eaLnBrk="1" hangingPunct="1">
              <a:buFont typeface="Arial" charset="0"/>
              <a:buNone/>
            </a:pPr>
            <a:r>
              <a:rPr lang="en-US" smtClean="0"/>
              <a:t>Intervention / programme is </a:t>
            </a:r>
            <a:r>
              <a:rPr lang="en-US" b="1" smtClean="0"/>
              <a:t>responsible to fully achieve</a:t>
            </a:r>
            <a:r>
              <a:rPr lang="en-US" smtClean="0"/>
              <a:t> the outputs within its time period and should ideally not have less then three outputs and not more than five.  </a:t>
            </a:r>
            <a:endParaRPr lang="en-GB" smtClean="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p:cNvSpPr>
            <a:spLocks noGrp="1"/>
          </p:cNvSpPr>
          <p:nvPr>
            <p:ph type="title"/>
          </p:nvPr>
        </p:nvSpPr>
        <p:spPr>
          <a:xfrm>
            <a:off x="533400" y="152400"/>
            <a:ext cx="8229600" cy="838200"/>
          </a:xfrm>
          <a:solidFill>
            <a:schemeClr val="accent1"/>
          </a:solidFill>
        </p:spPr>
        <p:txBody>
          <a:bodyPr/>
          <a:lstStyle/>
          <a:p>
            <a:pPr eaLnBrk="1" hangingPunct="1"/>
            <a:r>
              <a:rPr lang="en-US" sz="4000" b="1" smtClean="0">
                <a:solidFill>
                  <a:schemeClr val="bg1"/>
                </a:solidFill>
              </a:rPr>
              <a:t>Key features of an output</a:t>
            </a:r>
            <a:endParaRPr lang="en-GB" sz="4000" smtClean="0">
              <a:solidFill>
                <a:schemeClr val="bg1"/>
              </a:solidFill>
            </a:endParaRPr>
          </a:p>
        </p:txBody>
      </p:sp>
      <p:sp>
        <p:nvSpPr>
          <p:cNvPr id="68610" name="Content Placeholder 2"/>
          <p:cNvSpPr>
            <a:spLocks noGrp="1"/>
          </p:cNvSpPr>
          <p:nvPr>
            <p:ph idx="1"/>
          </p:nvPr>
        </p:nvSpPr>
        <p:spPr>
          <a:xfrm>
            <a:off x="457200" y="1447800"/>
            <a:ext cx="8229600" cy="5029200"/>
          </a:xfrm>
        </p:spPr>
        <p:txBody>
          <a:bodyPr/>
          <a:lstStyle/>
          <a:p>
            <a:pPr eaLnBrk="1" hangingPunct="1">
              <a:lnSpc>
                <a:spcPct val="80000"/>
              </a:lnSpc>
            </a:pPr>
            <a:r>
              <a:rPr lang="en-US" sz="2900" smtClean="0"/>
              <a:t>Clearly identify a product/service/skill/capacity change </a:t>
            </a:r>
          </a:p>
          <a:p>
            <a:pPr eaLnBrk="1" hangingPunct="1">
              <a:lnSpc>
                <a:spcPct val="80000"/>
              </a:lnSpc>
            </a:pPr>
            <a:r>
              <a:rPr lang="en-US" sz="2900" smtClean="0"/>
              <a:t>What type of change is implied, what is expected to change (e.g. level of knowledge)</a:t>
            </a:r>
          </a:p>
          <a:p>
            <a:pPr eaLnBrk="1" hangingPunct="1">
              <a:lnSpc>
                <a:spcPct val="80000"/>
              </a:lnSpc>
            </a:pPr>
            <a:r>
              <a:rPr lang="en-US" sz="2900" smtClean="0"/>
              <a:t>Who or what is the target for change </a:t>
            </a:r>
          </a:p>
          <a:p>
            <a:pPr eaLnBrk="1" hangingPunct="1">
              <a:lnSpc>
                <a:spcPct val="80000"/>
              </a:lnSpc>
            </a:pPr>
            <a:r>
              <a:rPr lang="en-US" sz="2900" smtClean="0"/>
              <a:t>Achieved with resources provided and within time-period specified</a:t>
            </a:r>
          </a:p>
          <a:p>
            <a:pPr eaLnBrk="1" hangingPunct="1">
              <a:lnSpc>
                <a:spcPct val="80000"/>
              </a:lnSpc>
            </a:pPr>
            <a:r>
              <a:rPr lang="en-US" sz="2900" smtClean="0"/>
              <a:t>Sufficient to contribute to achievement of the expected outcomes </a:t>
            </a:r>
          </a:p>
          <a:p>
            <a:pPr eaLnBrk="1" hangingPunct="1">
              <a:lnSpc>
                <a:spcPct val="80000"/>
              </a:lnSpc>
            </a:pPr>
            <a:r>
              <a:rPr lang="en-US" sz="2900" smtClean="0"/>
              <a:t>Formulated in change language</a:t>
            </a:r>
            <a:endParaRPr lang="en-US" sz="2500" smtClean="0"/>
          </a:p>
          <a:p>
            <a:pPr eaLnBrk="1" hangingPunct="1">
              <a:lnSpc>
                <a:spcPct val="80000"/>
              </a:lnSpc>
            </a:pPr>
            <a:endParaRPr lang="en-US" sz="2500" b="1" smtClean="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a:xfrm>
            <a:off x="533400" y="152400"/>
            <a:ext cx="8229600" cy="838200"/>
          </a:xfrm>
          <a:solidFill>
            <a:schemeClr val="accent1"/>
          </a:solidFill>
        </p:spPr>
        <p:txBody>
          <a:bodyPr/>
          <a:lstStyle/>
          <a:p>
            <a:pPr eaLnBrk="1" hangingPunct="1"/>
            <a:r>
              <a:rPr lang="en-US" smtClean="0">
                <a:solidFill>
                  <a:schemeClr val="bg1"/>
                </a:solidFill>
              </a:rPr>
              <a:t>Output statements</a:t>
            </a:r>
          </a:p>
        </p:txBody>
      </p:sp>
      <p:sp>
        <p:nvSpPr>
          <p:cNvPr id="3" name="Content Placeholder 2"/>
          <p:cNvSpPr>
            <a:spLocks noGrp="1"/>
          </p:cNvSpPr>
          <p:nvPr>
            <p:ph idx="1"/>
          </p:nvPr>
        </p:nvSpPr>
        <p:spPr>
          <a:xfrm>
            <a:off x="457200" y="1600200"/>
            <a:ext cx="8229600" cy="4876800"/>
          </a:xfrm>
        </p:spPr>
        <p:txBody>
          <a:bodyPr rtlCol="0">
            <a:normAutofit fontScale="92500" lnSpcReduction="10000"/>
          </a:bodyPr>
          <a:lstStyle/>
          <a:p>
            <a:pPr eaLnBrk="1" fontAlgn="auto" hangingPunct="1">
              <a:spcAft>
                <a:spcPts val="0"/>
              </a:spcAft>
              <a:buFont typeface="Arial" pitchFamily="34" charset="0"/>
              <a:buChar char="•"/>
              <a:defRPr/>
            </a:pPr>
            <a:r>
              <a:rPr lang="en-GB" dirty="0" smtClean="0"/>
              <a:t>Avoid broad output statements. They make indicator identification difficult </a:t>
            </a:r>
          </a:p>
          <a:p>
            <a:pPr eaLnBrk="1" fontAlgn="auto" hangingPunct="1">
              <a:spcAft>
                <a:spcPts val="0"/>
              </a:spcAft>
              <a:buFont typeface="Arial" pitchFamily="34" charset="0"/>
              <a:buChar char="•"/>
              <a:defRPr/>
            </a:pPr>
            <a:r>
              <a:rPr lang="en-GB" dirty="0" smtClean="0"/>
              <a:t>Be clear about </a:t>
            </a:r>
            <a:r>
              <a:rPr lang="en-GB" u="sng" dirty="0" smtClean="0"/>
              <a:t>what is expected to change </a:t>
            </a:r>
            <a:r>
              <a:rPr lang="en-GB" dirty="0" smtClean="0"/>
              <a:t>– a condition, level of knowledge, attitude? </a:t>
            </a:r>
          </a:p>
          <a:p>
            <a:pPr eaLnBrk="1" fontAlgn="auto" hangingPunct="1">
              <a:spcAft>
                <a:spcPts val="0"/>
              </a:spcAft>
              <a:buFont typeface="Arial" pitchFamily="34" charset="0"/>
              <a:buChar char="•"/>
              <a:defRPr/>
            </a:pPr>
            <a:r>
              <a:rPr lang="en-GB" dirty="0" smtClean="0"/>
              <a:t>Be clear about </a:t>
            </a:r>
            <a:r>
              <a:rPr lang="en-GB" u="sng" dirty="0" smtClean="0"/>
              <a:t>where change should appear </a:t>
            </a:r>
            <a:r>
              <a:rPr lang="en-GB" dirty="0" smtClean="0"/>
              <a:t>– e.g. among individuals, counterpart organizations, communities, regions? </a:t>
            </a:r>
          </a:p>
          <a:p>
            <a:pPr eaLnBrk="1" fontAlgn="auto" hangingPunct="1">
              <a:spcAft>
                <a:spcPts val="0"/>
              </a:spcAft>
              <a:buFont typeface="Arial" pitchFamily="34" charset="0"/>
              <a:buChar char="•"/>
              <a:defRPr/>
            </a:pPr>
            <a:r>
              <a:rPr lang="en-GB" dirty="0" smtClean="0"/>
              <a:t>Specify </a:t>
            </a:r>
            <a:r>
              <a:rPr lang="en-GB" u="sng" dirty="0" smtClean="0"/>
              <a:t>who or what are the specific targets for change</a:t>
            </a:r>
            <a:r>
              <a:rPr lang="en-GB" dirty="0" smtClean="0"/>
              <a:t>. What kind of individuals, organisations, communities, etc.?</a:t>
            </a:r>
          </a:p>
          <a:p>
            <a:pPr eaLnBrk="1" fontAlgn="auto" hangingPunct="1">
              <a:spcAft>
                <a:spcPts val="0"/>
              </a:spcAft>
              <a:buFont typeface="Arial" pitchFamily="34" charset="0"/>
              <a:buNone/>
              <a:defRPr/>
            </a:pPr>
            <a:endParaRPr lang="en-US" b="1" dirty="0" smtClean="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p:cNvSpPr>
          <p:nvPr>
            <p:ph type="title"/>
          </p:nvPr>
        </p:nvSpPr>
        <p:spPr>
          <a:xfrm>
            <a:off x="381000" y="2209800"/>
            <a:ext cx="8229600" cy="1143000"/>
          </a:xfrm>
        </p:spPr>
        <p:txBody>
          <a:bodyPr/>
          <a:lstStyle/>
          <a:p>
            <a:r>
              <a:rPr lang="en-US" dirty="0" smtClean="0"/>
              <a:t>BREAK ?</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682" name="Title 1"/>
          <p:cNvSpPr>
            <a:spLocks noGrp="1"/>
          </p:cNvSpPr>
          <p:nvPr>
            <p:ph type="title"/>
          </p:nvPr>
        </p:nvSpPr>
        <p:spPr>
          <a:xfrm>
            <a:off x="533400" y="304800"/>
            <a:ext cx="7772400" cy="1362075"/>
          </a:xfrm>
        </p:spPr>
        <p:txBody>
          <a:bodyPr/>
          <a:lstStyle/>
          <a:p>
            <a:pPr eaLnBrk="1" hangingPunct="1"/>
            <a:r>
              <a:rPr lang="en-US" cap="none" smtClean="0">
                <a:solidFill>
                  <a:schemeClr val="accent1"/>
                </a:solidFill>
              </a:rPr>
              <a:t>COMMON OUTPUT MISTAKES</a:t>
            </a:r>
            <a:endParaRPr lang="en-GB" cap="none" smtClean="0">
              <a:solidFill>
                <a:schemeClr val="accent1"/>
              </a:solidFill>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www.fearlessdelivery.com/wp-content/uploads/2011/02/iStock_000007651615XSmall.jpg"/>
          <p:cNvPicPr>
            <a:picLocks noChangeAspect="1" noChangeArrowheads="1"/>
          </p:cNvPicPr>
          <p:nvPr/>
        </p:nvPicPr>
        <p:blipFill>
          <a:blip r:embed="rId3"/>
          <a:srcRect/>
          <a:stretch>
            <a:fillRect/>
          </a:stretch>
        </p:blipFill>
        <p:spPr bwMode="auto">
          <a:xfrm>
            <a:off x="6400800" y="1219200"/>
            <a:ext cx="2617788" cy="2609850"/>
          </a:xfrm>
          <a:prstGeom prst="rect">
            <a:avLst/>
          </a:prstGeom>
          <a:noFill/>
          <a:ln w="9525">
            <a:noFill/>
            <a:miter lim="800000"/>
            <a:headEnd/>
            <a:tailEnd/>
          </a:ln>
        </p:spPr>
      </p:pic>
      <p:sp>
        <p:nvSpPr>
          <p:cNvPr id="3" name="Content Placeholder 2"/>
          <p:cNvSpPr>
            <a:spLocks noGrp="1"/>
          </p:cNvSpPr>
          <p:nvPr>
            <p:ph idx="1"/>
          </p:nvPr>
        </p:nvSpPr>
        <p:spPr>
          <a:xfrm>
            <a:off x="457200" y="2743200"/>
            <a:ext cx="8229600" cy="5334000"/>
          </a:xfrm>
        </p:spPr>
        <p:txBody>
          <a:bodyPr/>
          <a:lstStyle/>
          <a:p>
            <a:pPr eaLnBrk="1" hangingPunct="1">
              <a:buFont typeface="Arial" charset="0"/>
              <a:buNone/>
            </a:pPr>
            <a:r>
              <a:rPr lang="en-US" sz="3000" smtClean="0"/>
              <a:t>e.g.</a:t>
            </a:r>
            <a:endParaRPr lang="en-GB" sz="3000" smtClean="0"/>
          </a:p>
          <a:p>
            <a:pPr eaLnBrk="1" hangingPunct="1"/>
            <a:r>
              <a:rPr lang="en-GB" sz="3000" smtClean="0"/>
              <a:t>Improved availability &amp; utilization of            disaggregated data and information</a:t>
            </a:r>
            <a:endParaRPr lang="en-US" sz="3000" smtClean="0"/>
          </a:p>
          <a:p>
            <a:pPr eaLnBrk="1" hangingPunct="1"/>
            <a:endParaRPr lang="en-GB" sz="3000" smtClean="0"/>
          </a:p>
          <a:p>
            <a:pPr eaLnBrk="1" hangingPunct="1">
              <a:buFont typeface="Arial" charset="0"/>
              <a:buNone/>
            </a:pPr>
            <a:endParaRPr lang="en-US" sz="3000" b="1" smtClean="0"/>
          </a:p>
          <a:p>
            <a:pPr eaLnBrk="1" hangingPunct="1"/>
            <a:endParaRPr lang="en-US" sz="3000" smtClean="0"/>
          </a:p>
        </p:txBody>
      </p:sp>
      <p:sp>
        <p:nvSpPr>
          <p:cNvPr id="72707" name="Title 1"/>
          <p:cNvSpPr>
            <a:spLocks noGrp="1"/>
          </p:cNvSpPr>
          <p:nvPr>
            <p:ph type="title"/>
          </p:nvPr>
        </p:nvSpPr>
        <p:spPr>
          <a:xfrm>
            <a:off x="457200" y="274638"/>
            <a:ext cx="8229600" cy="792162"/>
          </a:xfrm>
        </p:spPr>
        <p:txBody>
          <a:bodyPr/>
          <a:lstStyle/>
          <a:p>
            <a:pPr algn="l" eaLnBrk="1" hangingPunct="1"/>
            <a:endParaRPr lang="en-US" smtClean="0"/>
          </a:p>
        </p:txBody>
      </p:sp>
      <p:sp>
        <p:nvSpPr>
          <p:cNvPr id="72708" name="Title 1"/>
          <p:cNvSpPr>
            <a:spLocks/>
          </p:cNvSpPr>
          <p:nvPr/>
        </p:nvSpPr>
        <p:spPr bwMode="auto">
          <a:xfrm>
            <a:off x="533400" y="152400"/>
            <a:ext cx="8229600" cy="838200"/>
          </a:xfrm>
          <a:prstGeom prst="rect">
            <a:avLst/>
          </a:prstGeom>
          <a:solidFill>
            <a:schemeClr val="accent1"/>
          </a:solidFill>
          <a:ln w="9525">
            <a:noFill/>
            <a:miter lim="800000"/>
            <a:headEnd/>
            <a:tailEnd/>
          </a:ln>
        </p:spPr>
        <p:txBody>
          <a:bodyPr anchor="ctr"/>
          <a:lstStyle/>
          <a:p>
            <a:pPr algn="ctr"/>
            <a:r>
              <a:rPr lang="en-US" sz="4500" b="1">
                <a:solidFill>
                  <a:schemeClr val="bg1"/>
                </a:solidFill>
                <a:latin typeface="Calibri" pitchFamily="34" charset="0"/>
              </a:rPr>
              <a:t>Not specific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9218"/>
                                        </p:tgtEl>
                                        <p:attrNameLst>
                                          <p:attrName>style.visibility</p:attrName>
                                        </p:attrNameLst>
                                      </p:cBhvr>
                                      <p:to>
                                        <p:strVal val="visible"/>
                                      </p:to>
                                    </p:set>
                                    <p:animEffect transition="in" filter="blinds(horizontal)">
                                      <p:cBhvr>
                                        <p:cTn id="15" dur="5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4343400" cy="4525963"/>
          </a:xfrm>
        </p:spPr>
        <p:txBody>
          <a:bodyPr/>
          <a:lstStyle/>
          <a:p>
            <a:pPr eaLnBrk="1" hangingPunct="1">
              <a:lnSpc>
                <a:spcPct val="90000"/>
              </a:lnSpc>
              <a:buFont typeface="Arial" charset="0"/>
              <a:buNone/>
            </a:pPr>
            <a:endParaRPr lang="en-GB" smtClean="0"/>
          </a:p>
          <a:p>
            <a:pPr eaLnBrk="1" hangingPunct="1">
              <a:lnSpc>
                <a:spcPct val="90000"/>
              </a:lnSpc>
            </a:pPr>
            <a:r>
              <a:rPr lang="en-GB" smtClean="0"/>
              <a:t>Improved awareness of women’s rights at all levels and improved accountability of national</a:t>
            </a:r>
            <a:r>
              <a:rPr lang="en-GB" b="1" smtClean="0"/>
              <a:t> </a:t>
            </a:r>
            <a:r>
              <a:rPr lang="en-GB" smtClean="0"/>
              <a:t>policies and systems  </a:t>
            </a:r>
            <a:endParaRPr lang="en-US" smtClean="0"/>
          </a:p>
          <a:p>
            <a:pPr eaLnBrk="1" hangingPunct="1">
              <a:lnSpc>
                <a:spcPct val="90000"/>
              </a:lnSpc>
            </a:pPr>
            <a:endParaRPr lang="en-GB" smtClean="0"/>
          </a:p>
          <a:p>
            <a:pPr eaLnBrk="1" hangingPunct="1">
              <a:lnSpc>
                <a:spcPct val="90000"/>
              </a:lnSpc>
            </a:pPr>
            <a:endParaRPr lang="en-US" smtClean="0"/>
          </a:p>
          <a:p>
            <a:pPr eaLnBrk="1" hangingPunct="1">
              <a:lnSpc>
                <a:spcPct val="90000"/>
              </a:lnSpc>
            </a:pPr>
            <a:endParaRPr lang="en-US" smtClean="0"/>
          </a:p>
        </p:txBody>
      </p:sp>
      <p:pic>
        <p:nvPicPr>
          <p:cNvPr id="5" name="Picture 4" descr="MC900334330.jpg"/>
          <p:cNvPicPr>
            <a:picLocks noChangeAspect="1"/>
          </p:cNvPicPr>
          <p:nvPr/>
        </p:nvPicPr>
        <p:blipFill>
          <a:blip r:embed="rId3"/>
          <a:srcRect/>
          <a:stretch>
            <a:fillRect/>
          </a:stretch>
        </p:blipFill>
        <p:spPr bwMode="auto">
          <a:xfrm>
            <a:off x="4800600" y="1981200"/>
            <a:ext cx="4114800" cy="3581400"/>
          </a:xfrm>
          <a:prstGeom prst="rect">
            <a:avLst/>
          </a:prstGeom>
          <a:noFill/>
          <a:ln w="9525">
            <a:noFill/>
            <a:miter lim="800000"/>
            <a:headEnd/>
            <a:tailEnd/>
          </a:ln>
        </p:spPr>
      </p:pic>
      <p:sp>
        <p:nvSpPr>
          <p:cNvPr id="74755" name="Title 1"/>
          <p:cNvSpPr>
            <a:spLocks/>
          </p:cNvSpPr>
          <p:nvPr/>
        </p:nvSpPr>
        <p:spPr bwMode="auto">
          <a:xfrm>
            <a:off x="533400" y="152400"/>
            <a:ext cx="8229600" cy="838200"/>
          </a:xfrm>
          <a:prstGeom prst="rect">
            <a:avLst/>
          </a:prstGeom>
          <a:solidFill>
            <a:schemeClr val="accent1"/>
          </a:solidFill>
          <a:ln w="9525">
            <a:noFill/>
            <a:miter lim="800000"/>
            <a:headEnd/>
            <a:tailEnd/>
          </a:ln>
        </p:spPr>
        <p:txBody>
          <a:bodyPr anchor="ctr"/>
          <a:lstStyle/>
          <a:p>
            <a:pPr algn="ctr"/>
            <a:r>
              <a:rPr lang="en-US" sz="4800" b="1">
                <a:solidFill>
                  <a:schemeClr val="bg1"/>
                </a:solidFill>
                <a:latin typeface="Calibri" pitchFamily="34" charset="0"/>
              </a:rPr>
              <a:t>Contains multiple results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linds(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5105400" cy="5562600"/>
          </a:xfrm>
        </p:spPr>
        <p:txBody>
          <a:bodyPr/>
          <a:lstStyle/>
          <a:p>
            <a:pPr eaLnBrk="1" hangingPunct="1">
              <a:buFont typeface="Arial" charset="0"/>
              <a:buNone/>
            </a:pPr>
            <a:r>
              <a:rPr lang="en-US" smtClean="0"/>
              <a:t>e.g.</a:t>
            </a:r>
            <a:endParaRPr lang="en-GB" smtClean="0"/>
          </a:p>
          <a:p>
            <a:pPr eaLnBrk="1" hangingPunct="1"/>
            <a:r>
              <a:rPr lang="en-GB" smtClean="0"/>
              <a:t>Increased national and sub-national capacity to increase availability, accessibility, acceptability, affordability and utilisation of modern and clean energy resources to reduce forest degradation and indoor pollution  </a:t>
            </a:r>
          </a:p>
          <a:p>
            <a:pPr eaLnBrk="1" hangingPunct="1">
              <a:buFont typeface="Arial" charset="0"/>
              <a:buNone/>
            </a:pPr>
            <a:endParaRPr lang="en-GB" b="1" smtClean="0"/>
          </a:p>
          <a:p>
            <a:pPr eaLnBrk="1" hangingPunct="1"/>
            <a:endParaRPr lang="en-US" smtClean="0"/>
          </a:p>
          <a:p>
            <a:pPr eaLnBrk="1" hangingPunct="1"/>
            <a:endParaRPr lang="en-US" smtClean="0"/>
          </a:p>
        </p:txBody>
      </p:sp>
      <p:pic>
        <p:nvPicPr>
          <p:cNvPr id="13" name="Picture 12" descr="MC900237116.jpg"/>
          <p:cNvPicPr>
            <a:picLocks noChangeAspect="1"/>
          </p:cNvPicPr>
          <p:nvPr/>
        </p:nvPicPr>
        <p:blipFill>
          <a:blip r:embed="rId2"/>
          <a:srcRect/>
          <a:stretch>
            <a:fillRect/>
          </a:stretch>
        </p:blipFill>
        <p:spPr bwMode="auto">
          <a:xfrm>
            <a:off x="5562600" y="2057400"/>
            <a:ext cx="3276600" cy="3252788"/>
          </a:xfrm>
          <a:prstGeom prst="rect">
            <a:avLst/>
          </a:prstGeom>
          <a:noFill/>
          <a:ln w="9525">
            <a:noFill/>
            <a:miter lim="800000"/>
            <a:headEnd/>
            <a:tailEnd/>
          </a:ln>
        </p:spPr>
      </p:pic>
      <p:sp>
        <p:nvSpPr>
          <p:cNvPr id="76803" name="Title 1"/>
          <p:cNvSpPr>
            <a:spLocks/>
          </p:cNvSpPr>
          <p:nvPr/>
        </p:nvSpPr>
        <p:spPr bwMode="auto">
          <a:xfrm>
            <a:off x="457200" y="76200"/>
            <a:ext cx="8153400" cy="1524000"/>
          </a:xfrm>
          <a:prstGeom prst="rect">
            <a:avLst/>
          </a:prstGeom>
          <a:solidFill>
            <a:schemeClr val="accent1"/>
          </a:solidFill>
          <a:ln w="9525">
            <a:noFill/>
            <a:miter lim="800000"/>
            <a:headEnd/>
            <a:tailEnd/>
          </a:ln>
        </p:spPr>
        <p:txBody>
          <a:bodyPr anchor="ctr"/>
          <a:lstStyle/>
          <a:p>
            <a:pPr algn="ctr"/>
            <a:r>
              <a:rPr lang="en-US" sz="4000" b="1">
                <a:solidFill>
                  <a:schemeClr val="bg1"/>
                </a:solidFill>
                <a:latin typeface="Calibri" pitchFamily="34" charset="0"/>
              </a:rPr>
              <a:t>Beyond the mandate </a:t>
            </a:r>
            <a:br>
              <a:rPr lang="en-US" sz="4000" b="1">
                <a:solidFill>
                  <a:schemeClr val="bg1"/>
                </a:solidFill>
                <a:latin typeface="Calibri" pitchFamily="34" charset="0"/>
              </a:rPr>
            </a:br>
            <a:r>
              <a:rPr lang="en-US" sz="4000" b="1">
                <a:solidFill>
                  <a:schemeClr val="bg1"/>
                </a:solidFill>
                <a:latin typeface="Calibri" pitchFamily="34" charset="0"/>
              </a:rPr>
              <a:t>- scale and scope not within control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linds(horizont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linds(horizontal)">
                                      <p:cBhvr>
                                        <p:cTn id="1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95400"/>
            <a:ext cx="5486400" cy="5410200"/>
          </a:xfrm>
        </p:spPr>
        <p:txBody>
          <a:bodyPr/>
          <a:lstStyle/>
          <a:p>
            <a:pPr eaLnBrk="1" hangingPunct="1">
              <a:lnSpc>
                <a:spcPct val="80000"/>
              </a:lnSpc>
              <a:buFont typeface="Arial" charset="0"/>
              <a:buNone/>
            </a:pPr>
            <a:r>
              <a:rPr lang="en-US" sz="3000" smtClean="0"/>
              <a:t>e.g.</a:t>
            </a:r>
            <a:endParaRPr lang="en-GB" sz="3000" smtClean="0"/>
          </a:p>
          <a:p>
            <a:pPr eaLnBrk="1" hangingPunct="1">
              <a:lnSpc>
                <a:spcPct val="80000"/>
              </a:lnSpc>
            </a:pPr>
            <a:r>
              <a:rPr lang="en-GB" sz="3000" smtClean="0"/>
              <a:t>Policies of relevant sectoral </a:t>
            </a:r>
            <a:r>
              <a:rPr lang="th-TH" sz="3000" smtClean="0"/>
              <a:t>                             </a:t>
            </a:r>
            <a:r>
              <a:rPr lang="en-GB" sz="3000" smtClean="0"/>
              <a:t>ministries are revised to </a:t>
            </a:r>
            <a:r>
              <a:rPr lang="th-TH" sz="3000" smtClean="0"/>
              <a:t>                                               </a:t>
            </a:r>
            <a:r>
              <a:rPr lang="en-GB" sz="3000" smtClean="0"/>
              <a:t>reduce institutional and </a:t>
            </a:r>
            <a:r>
              <a:rPr lang="th-TH" sz="3000" smtClean="0"/>
              <a:t>                                                     </a:t>
            </a:r>
            <a:r>
              <a:rPr lang="en-GB" sz="3000" smtClean="0"/>
              <a:t>social barriers to exercising rights and accessing services, for all excluded groups</a:t>
            </a:r>
          </a:p>
          <a:p>
            <a:pPr eaLnBrk="1" hangingPunct="1">
              <a:lnSpc>
                <a:spcPct val="80000"/>
              </a:lnSpc>
              <a:buFont typeface="Arial" charset="0"/>
              <a:buNone/>
            </a:pPr>
            <a:endParaRPr lang="en-US" sz="3000" smtClean="0"/>
          </a:p>
          <a:p>
            <a:pPr eaLnBrk="1" hangingPunct="1">
              <a:lnSpc>
                <a:spcPct val="80000"/>
              </a:lnSpc>
              <a:buFont typeface="Arial" charset="0"/>
              <a:buNone/>
            </a:pPr>
            <a:r>
              <a:rPr lang="en-GB" sz="3000" smtClean="0"/>
              <a:t> </a:t>
            </a:r>
            <a:endParaRPr lang="en-US" sz="3000" smtClean="0"/>
          </a:p>
          <a:p>
            <a:pPr eaLnBrk="1" hangingPunct="1">
              <a:lnSpc>
                <a:spcPct val="80000"/>
              </a:lnSpc>
              <a:buFont typeface="Arial" charset="0"/>
              <a:buNone/>
            </a:pPr>
            <a:endParaRPr lang="en-US" sz="3000" smtClean="0"/>
          </a:p>
        </p:txBody>
      </p:sp>
      <p:pic>
        <p:nvPicPr>
          <p:cNvPr id="8" name="Picture 7" descr="MC900383590.jpg"/>
          <p:cNvPicPr>
            <a:picLocks noChangeAspect="1"/>
          </p:cNvPicPr>
          <p:nvPr/>
        </p:nvPicPr>
        <p:blipFill>
          <a:blip r:embed="rId3"/>
          <a:srcRect/>
          <a:stretch>
            <a:fillRect/>
          </a:stretch>
        </p:blipFill>
        <p:spPr bwMode="auto">
          <a:xfrm>
            <a:off x="5486400" y="1524000"/>
            <a:ext cx="3525838" cy="3886200"/>
          </a:xfrm>
          <a:prstGeom prst="rect">
            <a:avLst/>
          </a:prstGeom>
          <a:noFill/>
          <a:ln w="9525">
            <a:noFill/>
            <a:miter lim="800000"/>
            <a:headEnd/>
            <a:tailEnd/>
          </a:ln>
        </p:spPr>
      </p:pic>
      <p:sp>
        <p:nvSpPr>
          <p:cNvPr id="77827" name="Title 1"/>
          <p:cNvSpPr>
            <a:spLocks/>
          </p:cNvSpPr>
          <p:nvPr/>
        </p:nvSpPr>
        <p:spPr bwMode="auto">
          <a:xfrm>
            <a:off x="533400" y="152400"/>
            <a:ext cx="8229600" cy="838200"/>
          </a:xfrm>
          <a:prstGeom prst="rect">
            <a:avLst/>
          </a:prstGeom>
          <a:solidFill>
            <a:schemeClr val="accent1"/>
          </a:solidFill>
          <a:ln w="9525">
            <a:noFill/>
            <a:miter lim="800000"/>
            <a:headEnd/>
            <a:tailEnd/>
          </a:ln>
        </p:spPr>
        <p:txBody>
          <a:bodyPr anchor="ctr"/>
          <a:lstStyle/>
          <a:p>
            <a:pPr algn="ctr"/>
            <a:r>
              <a:rPr lang="en-US" sz="4500" b="1">
                <a:solidFill>
                  <a:schemeClr val="bg1"/>
                </a:solidFill>
                <a:latin typeface="Calibri" pitchFamily="34" charset="0"/>
              </a:rPr>
              <a:t>Too ambitious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linds(horizontal)">
                                      <p:cBhvr>
                                        <p:cTn id="1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4724400" cy="5410200"/>
          </a:xfrm>
        </p:spPr>
        <p:txBody>
          <a:bodyPr/>
          <a:lstStyle/>
          <a:p>
            <a:pPr eaLnBrk="1" hangingPunct="1">
              <a:lnSpc>
                <a:spcPct val="80000"/>
              </a:lnSpc>
              <a:buFont typeface="Arial" charset="0"/>
              <a:buNone/>
            </a:pPr>
            <a:endParaRPr lang="en-US" sz="3000" smtClean="0"/>
          </a:p>
          <a:p>
            <a:pPr eaLnBrk="1" hangingPunct="1">
              <a:lnSpc>
                <a:spcPct val="80000"/>
              </a:lnSpc>
              <a:buFont typeface="Arial" charset="0"/>
              <a:buNone/>
            </a:pPr>
            <a:r>
              <a:rPr lang="en-US" sz="3000" smtClean="0"/>
              <a:t>e.g.</a:t>
            </a:r>
            <a:endParaRPr lang="en-GB" sz="3000" smtClean="0"/>
          </a:p>
          <a:p>
            <a:pPr eaLnBrk="1" hangingPunct="1">
              <a:lnSpc>
                <a:spcPct val="80000"/>
              </a:lnSpc>
            </a:pPr>
            <a:r>
              <a:rPr lang="en-GB" sz="3000" smtClean="0"/>
              <a:t>An improved multi-sectoral </a:t>
            </a:r>
            <a:r>
              <a:rPr lang="th-TH" sz="3000" smtClean="0"/>
              <a:t>                                </a:t>
            </a:r>
            <a:r>
              <a:rPr lang="en-GB" sz="3000" smtClean="0"/>
              <a:t>approach at the policy level</a:t>
            </a:r>
            <a:endParaRPr lang="en-US" sz="3000" smtClean="0"/>
          </a:p>
          <a:p>
            <a:pPr eaLnBrk="1" hangingPunct="1">
              <a:lnSpc>
                <a:spcPct val="80000"/>
              </a:lnSpc>
            </a:pPr>
            <a:endParaRPr lang="en-GB" sz="3000" smtClean="0"/>
          </a:p>
          <a:p>
            <a:pPr eaLnBrk="1" hangingPunct="1">
              <a:lnSpc>
                <a:spcPct val="80000"/>
              </a:lnSpc>
            </a:pPr>
            <a:r>
              <a:rPr lang="en-GB" sz="3000" smtClean="0"/>
              <a:t>Improved management systems and practices for service delivery</a:t>
            </a:r>
            <a:r>
              <a:rPr lang="en-GB" sz="3000" i="1" smtClean="0"/>
              <a:t> </a:t>
            </a:r>
            <a:endParaRPr lang="en-US" sz="3000" smtClean="0"/>
          </a:p>
          <a:p>
            <a:pPr eaLnBrk="1" hangingPunct="1">
              <a:lnSpc>
                <a:spcPct val="80000"/>
              </a:lnSpc>
              <a:buFont typeface="Arial" charset="0"/>
              <a:buNone/>
            </a:pPr>
            <a:r>
              <a:rPr lang="en-GB" sz="3000" smtClean="0"/>
              <a:t> </a:t>
            </a:r>
            <a:endParaRPr lang="en-US" sz="3000" smtClean="0"/>
          </a:p>
          <a:p>
            <a:pPr eaLnBrk="1" hangingPunct="1">
              <a:lnSpc>
                <a:spcPct val="80000"/>
              </a:lnSpc>
              <a:buFont typeface="Arial" charset="0"/>
              <a:buNone/>
            </a:pPr>
            <a:endParaRPr lang="en-US" sz="3000" smtClean="0"/>
          </a:p>
        </p:txBody>
      </p:sp>
      <p:pic>
        <p:nvPicPr>
          <p:cNvPr id="6" name="Picture 5" descr="http://detroitlisc.files.wordpress.com/2011/06/confused.jpg"/>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5105400" y="1828800"/>
            <a:ext cx="3829050" cy="2847975"/>
          </a:xfrm>
          <a:prstGeom prst="rect">
            <a:avLst/>
          </a:prstGeom>
          <a:noFill/>
          <a:ln w="9525">
            <a:noFill/>
            <a:miter lim="800000"/>
            <a:headEnd/>
            <a:tailEnd/>
          </a:ln>
        </p:spPr>
      </p:pic>
      <p:sp>
        <p:nvSpPr>
          <p:cNvPr id="79875" name="Title 1"/>
          <p:cNvSpPr>
            <a:spLocks/>
          </p:cNvSpPr>
          <p:nvPr/>
        </p:nvSpPr>
        <p:spPr bwMode="auto">
          <a:xfrm>
            <a:off x="228600" y="228600"/>
            <a:ext cx="8534400" cy="1066800"/>
          </a:xfrm>
          <a:prstGeom prst="rect">
            <a:avLst/>
          </a:prstGeom>
          <a:solidFill>
            <a:schemeClr val="accent1"/>
          </a:solidFill>
          <a:ln w="9525">
            <a:noFill/>
            <a:miter lim="800000"/>
            <a:headEnd/>
            <a:tailEnd/>
          </a:ln>
        </p:spPr>
        <p:txBody>
          <a:bodyPr anchor="ctr"/>
          <a:lstStyle/>
          <a:p>
            <a:pPr algn="ctr">
              <a:lnSpc>
                <a:spcPct val="80000"/>
              </a:lnSpc>
            </a:pPr>
            <a:r>
              <a:rPr lang="en-US" sz="4500" b="1">
                <a:solidFill>
                  <a:schemeClr val="bg1"/>
                </a:solidFill>
                <a:latin typeface="Calibri" pitchFamily="34" charset="0"/>
              </a:rPr>
              <a:t>Too general –</a:t>
            </a:r>
            <a:r>
              <a:rPr lang="th-TH" sz="4500" b="1">
                <a:solidFill>
                  <a:schemeClr val="bg1"/>
                </a:solidFill>
                <a:latin typeface="Calibri" pitchFamily="34" charset="0"/>
                <a:cs typeface="Cordia New" pitchFamily="34" charset="-34"/>
              </a:rPr>
              <a:t/>
            </a:r>
            <a:br>
              <a:rPr lang="th-TH" sz="4500" b="1">
                <a:solidFill>
                  <a:schemeClr val="bg1"/>
                </a:solidFill>
                <a:latin typeface="Calibri" pitchFamily="34" charset="0"/>
                <a:cs typeface="Cordia New" pitchFamily="34" charset="-34"/>
              </a:rPr>
            </a:br>
            <a:r>
              <a:rPr lang="en-US" sz="4500" b="1">
                <a:solidFill>
                  <a:schemeClr val="bg1"/>
                </a:solidFill>
                <a:latin typeface="Calibri" pitchFamily="34" charset="0"/>
              </a:rPr>
              <a:t>could mean anything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linds(horizontal)">
                                      <p:cBhvr>
                                        <p:cTn id="7" dur="500"/>
                                        <p:tgtEl>
                                          <p:spTgt spid="3">
                                            <p:txEl>
                                              <p:pRg st="2" end="2"/>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blinds(horizontal)">
                                      <p:cBhvr>
                                        <p:cTn id="10" dur="500"/>
                                        <p:tgtEl>
                                          <p:spTgt spid="3">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500"/>
                                        <p:tgtEl>
                                          <p:spTgt spid="6"/>
                                        </p:tgtEl>
                                      </p:cBhvr>
                                    </p:animEffect>
                                  </p:childTnLst>
                                </p:cTn>
                              </p:par>
                              <p:par>
                                <p:cTn id="16" presetID="3" presetClass="entr" presetSubtype="10" fill="hold"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blinds(horizontal)">
                                      <p:cBhvr>
                                        <p:cTn id="18"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4572000" cy="4906963"/>
          </a:xfrm>
        </p:spPr>
        <p:txBody>
          <a:bodyPr/>
          <a:lstStyle/>
          <a:p>
            <a:pPr eaLnBrk="1" hangingPunct="1">
              <a:buFont typeface="Arial" charset="0"/>
              <a:buNone/>
            </a:pPr>
            <a:r>
              <a:rPr lang="en-US" sz="2800" smtClean="0"/>
              <a:t>e.g.</a:t>
            </a:r>
            <a:endParaRPr lang="en-GB" sz="2800" smtClean="0"/>
          </a:p>
          <a:p>
            <a:pPr eaLnBrk="1" hangingPunct="1"/>
            <a:r>
              <a:rPr lang="en-GB" sz="2800" smtClean="0"/>
              <a:t>Strengthen the protection of human rights through the creation of an enabling environment that promotes gender equality</a:t>
            </a:r>
            <a:endParaRPr lang="en-US" sz="2600" smtClean="0"/>
          </a:p>
          <a:p>
            <a:pPr eaLnBrk="1" hangingPunct="1"/>
            <a:endParaRPr lang="en-US" smtClean="0"/>
          </a:p>
        </p:txBody>
      </p:sp>
      <p:pic>
        <p:nvPicPr>
          <p:cNvPr id="2050" name="Picture 2" descr="http://www.presentermedia.com/files/clipart/00002000/2569/stick_figure_sitting_confused_image_500_clr.png?animid=2569?ismember=?primaryhue=220?reflect=http://www.presentermedia.com/files/clipart/00002000/2569/stick_figure_sitting_confused_reflect_500_clr.png?shad=http://www.presentermedia.com/files/clipart/00002000/2569/stick_figure_sitting_confused_shadow_500_clr.png?userid="/>
          <p:cNvPicPr>
            <a:picLocks noChangeAspect="1" noChangeArrowheads="1"/>
          </p:cNvPicPr>
          <p:nvPr/>
        </p:nvPicPr>
        <p:blipFill>
          <a:blip r:embed="rId3"/>
          <a:srcRect/>
          <a:stretch>
            <a:fillRect/>
          </a:stretch>
        </p:blipFill>
        <p:spPr bwMode="auto">
          <a:xfrm>
            <a:off x="5257800" y="1524000"/>
            <a:ext cx="3429000" cy="3914775"/>
          </a:xfrm>
          <a:prstGeom prst="rect">
            <a:avLst/>
          </a:prstGeom>
          <a:noFill/>
          <a:ln w="9525">
            <a:noFill/>
            <a:miter lim="800000"/>
            <a:headEnd/>
            <a:tailEnd/>
          </a:ln>
        </p:spPr>
      </p:pic>
      <p:sp>
        <p:nvSpPr>
          <p:cNvPr id="80899" name="Title 1"/>
          <p:cNvSpPr>
            <a:spLocks/>
          </p:cNvSpPr>
          <p:nvPr/>
        </p:nvSpPr>
        <p:spPr bwMode="auto">
          <a:xfrm>
            <a:off x="533400" y="152400"/>
            <a:ext cx="8229600" cy="838200"/>
          </a:xfrm>
          <a:prstGeom prst="rect">
            <a:avLst/>
          </a:prstGeom>
          <a:solidFill>
            <a:schemeClr val="accent1"/>
          </a:solidFill>
          <a:ln w="9525">
            <a:noFill/>
            <a:miter lim="800000"/>
            <a:headEnd/>
            <a:tailEnd/>
          </a:ln>
        </p:spPr>
        <p:txBody>
          <a:bodyPr anchor="ctr"/>
          <a:lstStyle/>
          <a:p>
            <a:pPr algn="ctr"/>
            <a:r>
              <a:rPr lang="en-US" sz="4800" b="1">
                <a:solidFill>
                  <a:schemeClr val="bg1"/>
                </a:solidFill>
                <a:latin typeface="Calibri" pitchFamily="34" charset="0"/>
              </a:rPr>
              <a:t>Confusing means and ends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blinds(horizontal)">
                                      <p:cBhvr>
                                        <p:cTn id="10"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p:cNvSpPr>
            <a:spLocks noGrp="1"/>
          </p:cNvSpPr>
          <p:nvPr>
            <p:ph type="title"/>
          </p:nvPr>
        </p:nvSpPr>
        <p:spPr>
          <a:xfrm>
            <a:off x="533400" y="152400"/>
            <a:ext cx="8229600" cy="838200"/>
          </a:xfrm>
          <a:solidFill>
            <a:schemeClr val="accent1"/>
          </a:solidFill>
        </p:spPr>
        <p:txBody>
          <a:bodyPr/>
          <a:lstStyle/>
          <a:p>
            <a:pPr eaLnBrk="1" hangingPunct="1"/>
            <a:r>
              <a:rPr lang="en-US" smtClean="0">
                <a:solidFill>
                  <a:schemeClr val="bg1"/>
                </a:solidFill>
              </a:rPr>
              <a:t>Satisfactory output statements</a:t>
            </a:r>
          </a:p>
        </p:txBody>
      </p:sp>
      <p:sp>
        <p:nvSpPr>
          <p:cNvPr id="82946" name="Content Placeholder 2"/>
          <p:cNvSpPr>
            <a:spLocks noGrp="1"/>
          </p:cNvSpPr>
          <p:nvPr>
            <p:ph idx="1"/>
          </p:nvPr>
        </p:nvSpPr>
        <p:spPr>
          <a:xfrm>
            <a:off x="457200" y="1143000"/>
            <a:ext cx="8229600" cy="5257800"/>
          </a:xfrm>
        </p:spPr>
        <p:txBody>
          <a:bodyPr/>
          <a:lstStyle/>
          <a:p>
            <a:pPr eaLnBrk="1" hangingPunct="1">
              <a:lnSpc>
                <a:spcPct val="90000"/>
              </a:lnSpc>
            </a:pPr>
            <a:r>
              <a:rPr lang="en-US" sz="3000" b="1" dirty="0" smtClean="0"/>
              <a:t>Increased awareness </a:t>
            </a:r>
            <a:r>
              <a:rPr lang="en-US" sz="3000" dirty="0" smtClean="0"/>
              <a:t>of local communities on ecosystem based climate change adaptation options in the </a:t>
            </a:r>
            <a:r>
              <a:rPr lang="en-US" sz="3000" dirty="0" err="1" smtClean="0"/>
              <a:t>Panchase</a:t>
            </a:r>
            <a:r>
              <a:rPr lang="en-US" sz="3000" dirty="0" smtClean="0"/>
              <a:t> area in Nepal </a:t>
            </a:r>
            <a:endParaRPr lang="en-GB" sz="3000" dirty="0" smtClean="0"/>
          </a:p>
          <a:p>
            <a:pPr eaLnBrk="1" hangingPunct="1">
              <a:lnSpc>
                <a:spcPct val="90000"/>
              </a:lnSpc>
            </a:pPr>
            <a:endParaRPr lang="en-GB" sz="3000" dirty="0" smtClean="0"/>
          </a:p>
          <a:p>
            <a:pPr eaLnBrk="1" hangingPunct="1">
              <a:lnSpc>
                <a:spcPct val="90000"/>
              </a:lnSpc>
            </a:pPr>
            <a:r>
              <a:rPr lang="en-US" sz="3000" b="1" dirty="0" smtClean="0"/>
              <a:t>Improved understanding of </a:t>
            </a:r>
            <a:r>
              <a:rPr lang="en-US" sz="3000" dirty="0" smtClean="0"/>
              <a:t>geographic information systems by technical staff of department of land use planning at the Ministry of Planning.</a:t>
            </a:r>
            <a:endParaRPr lang="en-GB" sz="3000" dirty="0" smtClean="0"/>
          </a:p>
          <a:p>
            <a:pPr eaLnBrk="1" hangingPunct="1">
              <a:lnSpc>
                <a:spcPct val="90000"/>
              </a:lnSpc>
              <a:buFont typeface="Arial" charset="0"/>
              <a:buNone/>
            </a:pPr>
            <a:r>
              <a:rPr lang="en-US" sz="3000" b="1" dirty="0" smtClean="0"/>
              <a:t> </a:t>
            </a:r>
            <a:endParaRPr lang="en-GB" sz="3000" dirty="0" smtClean="0"/>
          </a:p>
          <a:p>
            <a:pPr eaLnBrk="1" hangingPunct="1">
              <a:lnSpc>
                <a:spcPct val="90000"/>
              </a:lnSpc>
            </a:pPr>
            <a:r>
              <a:rPr lang="en-US" sz="3000" b="1" dirty="0" smtClean="0"/>
              <a:t>Increased evidence </a:t>
            </a:r>
            <a:r>
              <a:rPr lang="en-US" sz="3000" dirty="0" smtClean="0"/>
              <a:t>on linkages between poverty and environment available for decision makers in Myanmar</a:t>
            </a:r>
            <a:endParaRPr lang="en-GB" sz="3000" dirty="0" smtClean="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p:cNvSpPr>
            <a:spLocks noGrp="1"/>
          </p:cNvSpPr>
          <p:nvPr>
            <p:ph type="title"/>
          </p:nvPr>
        </p:nvSpPr>
        <p:spPr>
          <a:xfrm>
            <a:off x="533400" y="152400"/>
            <a:ext cx="8229600" cy="838200"/>
          </a:xfrm>
          <a:solidFill>
            <a:schemeClr val="accent1"/>
          </a:solidFill>
        </p:spPr>
        <p:txBody>
          <a:bodyPr/>
          <a:lstStyle/>
          <a:p>
            <a:pPr eaLnBrk="1" hangingPunct="1"/>
            <a:r>
              <a:rPr lang="en-US" smtClean="0">
                <a:solidFill>
                  <a:schemeClr val="bg1"/>
                </a:solidFill>
              </a:rPr>
              <a:t>Unsatisfactory output statements</a:t>
            </a:r>
          </a:p>
        </p:txBody>
      </p:sp>
      <p:sp>
        <p:nvSpPr>
          <p:cNvPr id="84994" name="Content Placeholder 2"/>
          <p:cNvSpPr>
            <a:spLocks noGrp="1"/>
          </p:cNvSpPr>
          <p:nvPr>
            <p:ph idx="1"/>
          </p:nvPr>
        </p:nvSpPr>
        <p:spPr>
          <a:xfrm>
            <a:off x="457200" y="1219200"/>
            <a:ext cx="8229600" cy="5257800"/>
          </a:xfrm>
        </p:spPr>
        <p:txBody>
          <a:bodyPr/>
          <a:lstStyle/>
          <a:p>
            <a:pPr eaLnBrk="1" hangingPunct="1"/>
            <a:r>
              <a:rPr lang="en-US" sz="2400" smtClean="0"/>
              <a:t>Contribute to implementing the national environmental law</a:t>
            </a:r>
            <a:endParaRPr lang="en-GB" sz="2400" smtClean="0"/>
          </a:p>
          <a:p>
            <a:pPr eaLnBrk="1" hangingPunct="1">
              <a:buFont typeface="Arial" charset="0"/>
              <a:buNone/>
            </a:pPr>
            <a:r>
              <a:rPr lang="en-US" sz="2400" i="1" smtClean="0"/>
              <a:t> </a:t>
            </a:r>
            <a:endParaRPr lang="en-US" sz="2400" smtClean="0"/>
          </a:p>
          <a:p>
            <a:pPr eaLnBrk="1" hangingPunct="1"/>
            <a:r>
              <a:rPr lang="en-US" sz="2400" smtClean="0"/>
              <a:t>Enhanced national expertise and transfer of technology</a:t>
            </a:r>
            <a:endParaRPr lang="en-GB" sz="2400" smtClean="0"/>
          </a:p>
          <a:p>
            <a:pPr eaLnBrk="1" hangingPunct="1">
              <a:buFont typeface="Arial" charset="0"/>
              <a:buNone/>
            </a:pPr>
            <a:r>
              <a:rPr lang="en-US" sz="2400" smtClean="0"/>
              <a:t> </a:t>
            </a:r>
            <a:endParaRPr lang="en-GB" sz="2400" smtClean="0"/>
          </a:p>
          <a:p>
            <a:pPr eaLnBrk="1" hangingPunct="1">
              <a:buFont typeface="Arial" charset="0"/>
              <a:buNone/>
            </a:pPr>
            <a:r>
              <a:rPr lang="en-US" sz="2400" smtClean="0"/>
              <a:t>	</a:t>
            </a:r>
            <a:r>
              <a:rPr lang="en-US" sz="2800" smtClean="0">
                <a:solidFill>
                  <a:srgbClr val="0070C0"/>
                </a:solidFill>
              </a:rPr>
              <a:t>Exercise 4 – what is wrong with each of these outputs?</a:t>
            </a:r>
            <a:endParaRPr lang="en-GB" sz="2400" smtClean="0">
              <a:solidFill>
                <a:srgbClr val="0070C0"/>
              </a:solidFill>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itle 1"/>
          <p:cNvSpPr>
            <a:spLocks noGrp="1"/>
          </p:cNvSpPr>
          <p:nvPr>
            <p:ph type="title"/>
          </p:nvPr>
        </p:nvSpPr>
        <p:spPr>
          <a:xfrm>
            <a:off x="533400" y="152400"/>
            <a:ext cx="8229600" cy="990600"/>
          </a:xfrm>
          <a:solidFill>
            <a:schemeClr val="accent1"/>
          </a:solidFill>
        </p:spPr>
        <p:txBody>
          <a:bodyPr/>
          <a:lstStyle/>
          <a:p>
            <a:pPr eaLnBrk="1" hangingPunct="1"/>
            <a:r>
              <a:rPr lang="en-US" sz="4000" smtClean="0">
                <a:solidFill>
                  <a:schemeClr val="bg1"/>
                </a:solidFill>
              </a:rPr>
              <a:t>Unsatisfactory output statements - ANSWERS</a:t>
            </a:r>
          </a:p>
        </p:txBody>
      </p:sp>
      <p:sp>
        <p:nvSpPr>
          <p:cNvPr id="86018" name="Content Placeholder 2"/>
          <p:cNvSpPr>
            <a:spLocks noGrp="1"/>
          </p:cNvSpPr>
          <p:nvPr>
            <p:ph idx="1"/>
          </p:nvPr>
        </p:nvSpPr>
        <p:spPr>
          <a:xfrm>
            <a:off x="381000" y="1600200"/>
            <a:ext cx="8229600" cy="5257800"/>
          </a:xfrm>
        </p:spPr>
        <p:txBody>
          <a:bodyPr/>
          <a:lstStyle/>
          <a:p>
            <a:pPr eaLnBrk="1" hangingPunct="1"/>
            <a:r>
              <a:rPr lang="en-US" sz="2400" dirty="0" smtClean="0"/>
              <a:t>Contribute to implementing the national environmental law</a:t>
            </a:r>
            <a:endParaRPr lang="en-GB" sz="2400" dirty="0" smtClean="0"/>
          </a:p>
          <a:p>
            <a:pPr eaLnBrk="1" hangingPunct="1">
              <a:buFont typeface="Arial" charset="0"/>
              <a:buNone/>
            </a:pPr>
            <a:r>
              <a:rPr lang="en-US" sz="2400" i="1" dirty="0" smtClean="0">
                <a:solidFill>
                  <a:srgbClr val="FF0000"/>
                </a:solidFill>
              </a:rPr>
              <a:t>There is no clear accountability of THE ACTOR under this output</a:t>
            </a:r>
            <a:r>
              <a:rPr lang="en-US" sz="2400" i="1" dirty="0" smtClean="0"/>
              <a:t>. </a:t>
            </a:r>
            <a:endParaRPr lang="en-US" sz="2400" dirty="0" smtClean="0"/>
          </a:p>
          <a:p>
            <a:pPr eaLnBrk="1" hangingPunct="1"/>
            <a:r>
              <a:rPr lang="en-US" sz="2400" dirty="0" smtClean="0"/>
              <a:t>Enhanced national expertise and transfer of technology</a:t>
            </a:r>
            <a:endParaRPr lang="en-GB" sz="2400" dirty="0" smtClean="0"/>
          </a:p>
          <a:p>
            <a:pPr eaLnBrk="1" hangingPunct="1">
              <a:buFont typeface="Arial" charset="0"/>
              <a:buNone/>
            </a:pPr>
            <a:r>
              <a:rPr lang="en-US" sz="2400" i="1" dirty="0" smtClean="0">
                <a:solidFill>
                  <a:srgbClr val="FF0000"/>
                </a:solidFill>
              </a:rPr>
              <a:t>Too broad and too ambitious for an output, not specific </a:t>
            </a:r>
            <a:endParaRPr lang="en-GB" sz="2400" dirty="0" smtClean="0">
              <a:solidFill>
                <a:srgbClr val="FF0000"/>
              </a:solidFill>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p:cNvSpPr>
            <a:spLocks noGrp="1"/>
          </p:cNvSpPr>
          <p:nvPr>
            <p:ph type="title"/>
          </p:nvPr>
        </p:nvSpPr>
        <p:spPr>
          <a:solidFill>
            <a:schemeClr val="accent1"/>
          </a:solidFill>
        </p:spPr>
        <p:txBody>
          <a:bodyPr/>
          <a:lstStyle/>
          <a:p>
            <a:pPr eaLnBrk="1" hangingPunct="1"/>
            <a:r>
              <a:rPr lang="en-US" sz="4000" smtClean="0">
                <a:solidFill>
                  <a:schemeClr val="bg1"/>
                </a:solidFill>
              </a:rPr>
              <a:t>Exercise 5 – match the examples with the correct result level</a:t>
            </a:r>
          </a:p>
        </p:txBody>
      </p:sp>
      <p:sp>
        <p:nvSpPr>
          <p:cNvPr id="6" name="Content Placeholder 5"/>
          <p:cNvSpPr>
            <a:spLocks noGrp="1"/>
          </p:cNvSpPr>
          <p:nvPr>
            <p:ph sz="half" idx="1"/>
          </p:nvPr>
        </p:nvSpPr>
        <p:spPr>
          <a:xfrm>
            <a:off x="457200" y="1600200"/>
            <a:ext cx="1676400" cy="4525963"/>
          </a:xfrm>
        </p:spPr>
        <p:txBody>
          <a:bodyPr rtlCol="0">
            <a:normAutofit fontScale="85000" lnSpcReduction="20000"/>
          </a:bodyPr>
          <a:lstStyle/>
          <a:p>
            <a:pPr eaLnBrk="1" fontAlgn="auto" hangingPunct="1">
              <a:spcAft>
                <a:spcPts val="0"/>
              </a:spcAft>
              <a:buFont typeface="Arial" pitchFamily="34" charset="0"/>
              <a:buNone/>
              <a:defRPr/>
            </a:pPr>
            <a:r>
              <a:rPr lang="en-GB" dirty="0" smtClean="0"/>
              <a:t>Goal?</a:t>
            </a:r>
          </a:p>
          <a:p>
            <a:pPr eaLnBrk="1" fontAlgn="auto" hangingPunct="1">
              <a:spcAft>
                <a:spcPts val="0"/>
              </a:spcAft>
              <a:buFont typeface="Arial" pitchFamily="34" charset="0"/>
              <a:buNone/>
              <a:defRPr/>
            </a:pPr>
            <a:r>
              <a:rPr lang="en-US" dirty="0" smtClean="0"/>
              <a:t>Outcome?</a:t>
            </a:r>
          </a:p>
          <a:p>
            <a:pPr eaLnBrk="1" fontAlgn="auto" hangingPunct="1">
              <a:spcAft>
                <a:spcPts val="0"/>
              </a:spcAft>
              <a:buFont typeface="Arial" pitchFamily="34" charset="0"/>
              <a:buNone/>
              <a:defRPr/>
            </a:pPr>
            <a:r>
              <a:rPr lang="en-US" dirty="0" smtClean="0"/>
              <a:t>Output?</a:t>
            </a:r>
            <a:endParaRPr lang="en-GB" dirty="0"/>
          </a:p>
        </p:txBody>
      </p:sp>
      <p:sp>
        <p:nvSpPr>
          <p:cNvPr id="7" name="Content Placeholder 6"/>
          <p:cNvSpPr>
            <a:spLocks noGrp="1"/>
          </p:cNvSpPr>
          <p:nvPr>
            <p:ph sz="half" idx="2"/>
          </p:nvPr>
        </p:nvSpPr>
        <p:spPr>
          <a:xfrm>
            <a:off x="2286000" y="1600200"/>
            <a:ext cx="6400800" cy="4525963"/>
          </a:xfrm>
        </p:spPr>
        <p:txBody>
          <a:bodyPr rtlCol="0">
            <a:normAutofit fontScale="85000" lnSpcReduction="20000"/>
          </a:bodyPr>
          <a:lstStyle/>
          <a:p>
            <a:pPr eaLnBrk="1" fontAlgn="auto" hangingPunct="1">
              <a:spcAft>
                <a:spcPts val="0"/>
              </a:spcAft>
              <a:buFont typeface="Arial" pitchFamily="34" charset="0"/>
              <a:buChar char="•"/>
              <a:defRPr/>
            </a:pPr>
            <a:r>
              <a:rPr lang="en-US" dirty="0" smtClean="0"/>
              <a:t>Population dynamics and its </a:t>
            </a:r>
            <a:r>
              <a:rPr lang="en-US" dirty="0" err="1" smtClean="0"/>
              <a:t>interlinkages</a:t>
            </a:r>
            <a:r>
              <a:rPr lang="en-US" dirty="0" smtClean="0"/>
              <a:t> with gender equality, sexual and reproductive health and HIV/AIDS incorporated in public policies, poverty reduction plans and expenditure frameworks.</a:t>
            </a:r>
            <a:endParaRPr lang="en-GB" dirty="0" smtClean="0"/>
          </a:p>
          <a:p>
            <a:pPr eaLnBrk="1" fontAlgn="auto" hangingPunct="1">
              <a:spcAft>
                <a:spcPts val="0"/>
              </a:spcAft>
              <a:buFont typeface="Arial" pitchFamily="34" charset="0"/>
              <a:buChar char="•"/>
              <a:defRPr/>
            </a:pPr>
            <a:r>
              <a:rPr lang="en-US" dirty="0" smtClean="0"/>
              <a:t> Systematic use of population dynamics analysis to guide increased investments in gender equality, youth development, reproductive health and HIV/AIDS for improved quality of life and sustainable</a:t>
            </a:r>
            <a:r>
              <a:rPr lang="en-US" i="1" dirty="0" smtClean="0"/>
              <a:t> </a:t>
            </a:r>
            <a:r>
              <a:rPr lang="en-US" dirty="0" smtClean="0"/>
              <a:t>development and poverty reduction.</a:t>
            </a:r>
            <a:endParaRPr lang="en-GB" dirty="0" smtClean="0"/>
          </a:p>
          <a:p>
            <a:pPr eaLnBrk="1" fontAlgn="auto" hangingPunct="1">
              <a:spcAft>
                <a:spcPts val="0"/>
              </a:spcAft>
              <a:buFont typeface="Arial" pitchFamily="34" charset="0"/>
              <a:buChar char="•"/>
              <a:defRPr/>
            </a:pPr>
            <a:r>
              <a:rPr lang="en-US" dirty="0" smtClean="0"/>
              <a:t> Improved capacity of national planning institutions on population dynamics and their relation to socio-economic development.</a:t>
            </a:r>
            <a:endParaRPr lang="en-GB" dirty="0" smtClean="0"/>
          </a:p>
          <a:p>
            <a:pPr eaLnBrk="1" fontAlgn="auto" hangingPunct="1">
              <a:spcAft>
                <a:spcPts val="0"/>
              </a:spcAft>
              <a:buFont typeface="Arial" pitchFamily="34" charset="0"/>
              <a:buChar char="•"/>
              <a:defRPr/>
            </a:pPr>
            <a:endParaRPr lang="en-GB" dirty="0" smtClean="0"/>
          </a:p>
          <a:p>
            <a:pPr eaLnBrk="1" fontAlgn="auto" hangingPunct="1">
              <a:spcAft>
                <a:spcPts val="0"/>
              </a:spcAft>
              <a:buFont typeface="Arial" pitchFamily="34" charset="0"/>
              <a:buNone/>
              <a:defRPr/>
            </a:pPr>
            <a:endParaRPr lang="en-GB" dirty="0" smtClean="0"/>
          </a:p>
          <a:p>
            <a:pPr eaLnBrk="1" fontAlgn="auto" hangingPunct="1">
              <a:spcAft>
                <a:spcPts val="0"/>
              </a:spcAft>
              <a:buFont typeface="Arial" pitchFamily="34" charset="0"/>
              <a:buChar char="•"/>
              <a:defRPr/>
            </a:pPr>
            <a:endParaRPr lang="en-GB"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Title 1"/>
          <p:cNvSpPr>
            <a:spLocks noGrp="1"/>
          </p:cNvSpPr>
          <p:nvPr>
            <p:ph type="title"/>
          </p:nvPr>
        </p:nvSpPr>
        <p:spPr>
          <a:xfrm>
            <a:off x="533400" y="152400"/>
            <a:ext cx="8229600" cy="1219200"/>
          </a:xfrm>
          <a:solidFill>
            <a:schemeClr val="accent1"/>
          </a:solidFill>
        </p:spPr>
        <p:txBody>
          <a:bodyPr/>
          <a:lstStyle/>
          <a:p>
            <a:pPr eaLnBrk="1" hangingPunct="1"/>
            <a:r>
              <a:rPr lang="en-US" sz="4000" smtClean="0">
                <a:solidFill>
                  <a:schemeClr val="bg1"/>
                </a:solidFill>
              </a:rPr>
              <a:t>Matching examples with result level - ANSWERS</a:t>
            </a:r>
          </a:p>
        </p:txBody>
      </p:sp>
      <p:sp>
        <p:nvSpPr>
          <p:cNvPr id="3" name="Content Placeholder 2"/>
          <p:cNvSpPr>
            <a:spLocks noGrp="1"/>
          </p:cNvSpPr>
          <p:nvPr>
            <p:ph idx="1"/>
          </p:nvPr>
        </p:nvSpPr>
        <p:spPr>
          <a:xfrm>
            <a:off x="457200" y="1600200"/>
            <a:ext cx="8229600" cy="4876800"/>
          </a:xfrm>
        </p:spPr>
        <p:txBody>
          <a:bodyPr rtlCol="0">
            <a:normAutofit fontScale="70000" lnSpcReduction="20000"/>
          </a:bodyPr>
          <a:lstStyle/>
          <a:p>
            <a:pPr eaLnBrk="1" fontAlgn="auto" hangingPunct="1">
              <a:spcAft>
                <a:spcPts val="0"/>
              </a:spcAft>
              <a:buFont typeface="Arial" pitchFamily="34" charset="0"/>
              <a:buNone/>
              <a:defRPr/>
            </a:pPr>
            <a:r>
              <a:rPr lang="en-GB" b="1" dirty="0" smtClean="0"/>
              <a:t>Goal</a:t>
            </a:r>
            <a:r>
              <a:rPr lang="en-GB" dirty="0" smtClean="0"/>
              <a:t>:</a:t>
            </a:r>
          </a:p>
          <a:p>
            <a:pPr eaLnBrk="1" fontAlgn="auto" hangingPunct="1">
              <a:spcAft>
                <a:spcPts val="0"/>
              </a:spcAft>
              <a:buFont typeface="Arial" pitchFamily="34" charset="0"/>
              <a:buChar char="•"/>
              <a:defRPr/>
            </a:pPr>
            <a:r>
              <a:rPr lang="en-GB" dirty="0" smtClean="0"/>
              <a:t>Systematic use of population dynamics analysis to guide increased investments in gender equality, youth development, reproductive health and HIV/AIDS for improved quality of life and sustainable development and poverty reduction</a:t>
            </a:r>
          </a:p>
          <a:p>
            <a:pPr eaLnBrk="1" fontAlgn="auto" hangingPunct="1">
              <a:spcAft>
                <a:spcPts val="0"/>
              </a:spcAft>
              <a:buFont typeface="Arial" pitchFamily="34" charset="0"/>
              <a:buNone/>
              <a:defRPr/>
            </a:pPr>
            <a:r>
              <a:rPr lang="en-US" dirty="0" smtClean="0"/>
              <a:t> </a:t>
            </a:r>
            <a:endParaRPr lang="en-GB" dirty="0" smtClean="0"/>
          </a:p>
          <a:p>
            <a:pPr eaLnBrk="1" fontAlgn="auto" hangingPunct="1">
              <a:spcAft>
                <a:spcPts val="0"/>
              </a:spcAft>
              <a:buFont typeface="Arial" pitchFamily="34" charset="0"/>
              <a:buNone/>
              <a:defRPr/>
            </a:pPr>
            <a:r>
              <a:rPr lang="en-GB" b="1" dirty="0" smtClean="0"/>
              <a:t>Outcome</a:t>
            </a:r>
            <a:r>
              <a:rPr lang="en-GB" dirty="0" smtClean="0"/>
              <a:t>: </a:t>
            </a:r>
          </a:p>
          <a:p>
            <a:pPr eaLnBrk="1" fontAlgn="auto" hangingPunct="1">
              <a:spcAft>
                <a:spcPts val="0"/>
              </a:spcAft>
              <a:buFont typeface="Arial" pitchFamily="34" charset="0"/>
              <a:buChar char="•"/>
              <a:defRPr/>
            </a:pPr>
            <a:r>
              <a:rPr lang="en-US" dirty="0" smtClean="0"/>
              <a:t>Population dynamics and its </a:t>
            </a:r>
            <a:r>
              <a:rPr lang="en-US" dirty="0" err="1" smtClean="0"/>
              <a:t>interlinkages</a:t>
            </a:r>
            <a:r>
              <a:rPr lang="en-US" dirty="0" smtClean="0"/>
              <a:t> with gender equality, sexual and reproductive health and HIV/AIDS incorporated in public policies, poverty reduction plans and expenditure frameworks.</a:t>
            </a:r>
            <a:endParaRPr lang="en-GB" dirty="0" smtClean="0"/>
          </a:p>
          <a:p>
            <a:pPr eaLnBrk="1" fontAlgn="auto" hangingPunct="1">
              <a:spcAft>
                <a:spcPts val="0"/>
              </a:spcAft>
              <a:buFont typeface="Arial" pitchFamily="34" charset="0"/>
              <a:buNone/>
              <a:defRPr/>
            </a:pPr>
            <a:r>
              <a:rPr lang="en-US" dirty="0" smtClean="0"/>
              <a:t> </a:t>
            </a:r>
            <a:endParaRPr lang="en-GB" dirty="0" smtClean="0"/>
          </a:p>
          <a:p>
            <a:pPr eaLnBrk="1" fontAlgn="auto" hangingPunct="1">
              <a:spcAft>
                <a:spcPts val="0"/>
              </a:spcAft>
              <a:buFont typeface="Arial" pitchFamily="34" charset="0"/>
              <a:buNone/>
              <a:defRPr/>
            </a:pPr>
            <a:r>
              <a:rPr lang="en-GB" b="1" dirty="0" smtClean="0"/>
              <a:t>Output</a:t>
            </a:r>
            <a:r>
              <a:rPr lang="en-GB" dirty="0" smtClean="0"/>
              <a:t>:</a:t>
            </a:r>
          </a:p>
          <a:p>
            <a:pPr eaLnBrk="1" fontAlgn="auto" hangingPunct="1">
              <a:spcAft>
                <a:spcPts val="0"/>
              </a:spcAft>
              <a:buFont typeface="Arial" pitchFamily="34" charset="0"/>
              <a:buChar char="•"/>
              <a:defRPr/>
            </a:pPr>
            <a:r>
              <a:rPr lang="en-US" dirty="0" smtClean="0"/>
              <a:t>Improved capacity of national planning institutions on population dynamics and their relation to socio-economic development.</a:t>
            </a:r>
            <a:endParaRPr lang="en-US" b="1" dirty="0" smtClean="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le 1"/>
          <p:cNvSpPr>
            <a:spLocks noGrp="1"/>
          </p:cNvSpPr>
          <p:nvPr>
            <p:ph type="title"/>
          </p:nvPr>
        </p:nvSpPr>
        <p:spPr>
          <a:xfrm>
            <a:off x="533400" y="152400"/>
            <a:ext cx="8229600" cy="838200"/>
          </a:xfrm>
          <a:solidFill>
            <a:schemeClr val="accent1"/>
          </a:solidFill>
        </p:spPr>
        <p:txBody>
          <a:bodyPr/>
          <a:lstStyle/>
          <a:p>
            <a:pPr eaLnBrk="1" hangingPunct="1"/>
            <a:r>
              <a:rPr lang="en-US" smtClean="0">
                <a:solidFill>
                  <a:schemeClr val="bg1"/>
                </a:solidFill>
              </a:rPr>
              <a:t>Activities vs Outputs</a:t>
            </a:r>
          </a:p>
        </p:txBody>
      </p:sp>
      <p:sp>
        <p:nvSpPr>
          <p:cNvPr id="89090" name="Content Placeholder 2"/>
          <p:cNvSpPr>
            <a:spLocks noGrp="1"/>
          </p:cNvSpPr>
          <p:nvPr>
            <p:ph idx="1"/>
          </p:nvPr>
        </p:nvSpPr>
        <p:spPr>
          <a:xfrm>
            <a:off x="457200" y="1600200"/>
            <a:ext cx="8229600" cy="4876800"/>
          </a:xfrm>
        </p:spPr>
        <p:txBody>
          <a:bodyPr/>
          <a:lstStyle/>
          <a:p>
            <a:pPr eaLnBrk="1" hangingPunct="1">
              <a:buFont typeface="Arial" charset="0"/>
              <a:buNone/>
            </a:pPr>
            <a:r>
              <a:rPr lang="en-GB" dirty="0" smtClean="0"/>
              <a:t>Activities are often confused with outputs. </a:t>
            </a:r>
          </a:p>
          <a:p>
            <a:pPr eaLnBrk="1" hangingPunct="1"/>
            <a:r>
              <a:rPr lang="en-GB" i="1" dirty="0" smtClean="0"/>
              <a:t>Activities</a:t>
            </a:r>
            <a:r>
              <a:rPr lang="en-GB" dirty="0" smtClean="0"/>
              <a:t> describe the </a:t>
            </a:r>
            <a:r>
              <a:rPr lang="en-GB" b="1" dirty="0" smtClean="0">
                <a:solidFill>
                  <a:schemeClr val="accent1"/>
                </a:solidFill>
              </a:rPr>
              <a:t>actions</a:t>
            </a:r>
            <a:r>
              <a:rPr lang="en-GB" dirty="0" smtClean="0"/>
              <a:t> taken or work performed </a:t>
            </a:r>
            <a:r>
              <a:rPr lang="en-GB" b="1" dirty="0" smtClean="0">
                <a:solidFill>
                  <a:schemeClr val="accent1"/>
                </a:solidFill>
              </a:rPr>
              <a:t>through</a:t>
            </a:r>
            <a:r>
              <a:rPr lang="en-GB" dirty="0" smtClean="0"/>
              <a:t> which </a:t>
            </a:r>
            <a:r>
              <a:rPr lang="en-GB" b="1" dirty="0" smtClean="0">
                <a:solidFill>
                  <a:schemeClr val="accent1"/>
                </a:solidFill>
              </a:rPr>
              <a:t>inputs</a:t>
            </a:r>
            <a:r>
              <a:rPr lang="en-GB" dirty="0" smtClean="0"/>
              <a:t>, such as funds, human resources and other types of resources are </a:t>
            </a:r>
            <a:r>
              <a:rPr lang="en-GB" b="1" dirty="0" smtClean="0">
                <a:solidFill>
                  <a:schemeClr val="accent1"/>
                </a:solidFill>
              </a:rPr>
              <a:t>mobilized</a:t>
            </a:r>
            <a:r>
              <a:rPr lang="en-GB" dirty="0" smtClean="0"/>
              <a:t> to produce specific outputs. </a:t>
            </a:r>
            <a:r>
              <a:rPr lang="en-US" dirty="0" smtClean="0"/>
              <a:t> </a:t>
            </a:r>
            <a:endParaRPr lang="en-GB" dirty="0" smtClean="0"/>
          </a:p>
          <a:p>
            <a:pPr eaLnBrk="1" hangingPunct="1"/>
            <a:r>
              <a:rPr lang="en-GB" i="1" dirty="0" smtClean="0"/>
              <a:t>Outputs</a:t>
            </a:r>
            <a:r>
              <a:rPr lang="en-GB" dirty="0" smtClean="0"/>
              <a:t> are the products, goods and services produced by an intervention or activity.</a:t>
            </a:r>
          </a:p>
          <a:p>
            <a:pPr eaLnBrk="1" hangingPunct="1">
              <a:buFont typeface="Arial" charset="0"/>
              <a:buNone/>
            </a:pPr>
            <a:endParaRPr lang="en-US" b="1" dirty="0" smtClean="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rtlCol="0">
            <a:normAutofit fontScale="90000"/>
          </a:bodyPr>
          <a:lstStyle/>
          <a:p>
            <a:pPr eaLnBrk="1" fontAlgn="auto" hangingPunct="1">
              <a:spcAft>
                <a:spcPts val="0"/>
              </a:spcAft>
              <a:defRPr/>
            </a:pPr>
            <a:r>
              <a:rPr lang="en-US" dirty="0" smtClean="0">
                <a:solidFill>
                  <a:srgbClr val="0070C0"/>
                </a:solidFill>
              </a:rPr>
              <a:t>Exercise 6</a:t>
            </a:r>
            <a:br>
              <a:rPr lang="en-US" dirty="0" smtClean="0">
                <a:solidFill>
                  <a:srgbClr val="0070C0"/>
                </a:solidFill>
              </a:rPr>
            </a:br>
            <a:r>
              <a:rPr lang="en-US" dirty="0" smtClean="0">
                <a:solidFill>
                  <a:srgbClr val="0070C0"/>
                </a:solidFill>
              </a:rPr>
              <a:t>Are these activities or outputs?</a:t>
            </a:r>
            <a:endParaRPr lang="en-GB" dirty="0">
              <a:solidFill>
                <a:srgbClr val="0070C0"/>
              </a:solidFill>
            </a:endParaRPr>
          </a:p>
        </p:txBody>
      </p:sp>
      <p:sp>
        <p:nvSpPr>
          <p:cNvPr id="90114" name="Content Placeholder 4"/>
          <p:cNvSpPr>
            <a:spLocks noGrp="1"/>
          </p:cNvSpPr>
          <p:nvPr>
            <p:ph sz="half" idx="1"/>
          </p:nvPr>
        </p:nvSpPr>
        <p:spPr>
          <a:xfrm>
            <a:off x="457200" y="1600200"/>
            <a:ext cx="6019800" cy="4525963"/>
          </a:xfrm>
        </p:spPr>
        <p:txBody>
          <a:bodyPr/>
          <a:lstStyle/>
          <a:p>
            <a:pPr eaLnBrk="1" hangingPunct="1">
              <a:lnSpc>
                <a:spcPct val="80000"/>
              </a:lnSpc>
            </a:pPr>
            <a:r>
              <a:rPr lang="en-GB" sz="2600" dirty="0" smtClean="0"/>
              <a:t>Improved availability of reliable poverty data, disaggregated by sex and age, at national and provincial levels.</a:t>
            </a:r>
          </a:p>
          <a:p>
            <a:pPr eaLnBrk="1" hangingPunct="1">
              <a:lnSpc>
                <a:spcPct val="80000"/>
              </a:lnSpc>
            </a:pPr>
            <a:r>
              <a:rPr lang="en-US" sz="2600" dirty="0" smtClean="0"/>
              <a:t>Networking with village leaders in awareness raising campaign that targets vulnerable groups.</a:t>
            </a:r>
            <a:endParaRPr lang="en-GB" sz="2600" dirty="0" smtClean="0"/>
          </a:p>
          <a:p>
            <a:pPr eaLnBrk="1" hangingPunct="1">
              <a:lnSpc>
                <a:spcPct val="80000"/>
              </a:lnSpc>
            </a:pPr>
            <a:r>
              <a:rPr lang="en-GB" sz="2600" dirty="0" smtClean="0"/>
              <a:t>I</a:t>
            </a:r>
            <a:r>
              <a:rPr lang="en-US" sz="2600" dirty="0" err="1" smtClean="0"/>
              <a:t>ntroducing</a:t>
            </a:r>
            <a:r>
              <a:rPr lang="en-US" sz="2600" dirty="0" smtClean="0"/>
              <a:t> an information system to better monitor investments in </a:t>
            </a:r>
            <a:r>
              <a:rPr lang="en-US" sz="2600" dirty="0" err="1" smtClean="0"/>
              <a:t>Phongsaly</a:t>
            </a:r>
            <a:r>
              <a:rPr lang="en-US" sz="2600" dirty="0" smtClean="0"/>
              <a:t>.</a:t>
            </a:r>
            <a:endParaRPr lang="en-GB" sz="2600" dirty="0" smtClean="0"/>
          </a:p>
          <a:p>
            <a:pPr eaLnBrk="1" hangingPunct="1">
              <a:lnSpc>
                <a:spcPct val="80000"/>
              </a:lnSpc>
            </a:pPr>
            <a:r>
              <a:rPr lang="en-GB" sz="2600" dirty="0" smtClean="0"/>
              <a:t>Comprehensive health services available for all individuals in target areas</a:t>
            </a:r>
          </a:p>
          <a:p>
            <a:pPr eaLnBrk="1" hangingPunct="1">
              <a:lnSpc>
                <a:spcPct val="80000"/>
              </a:lnSpc>
            </a:pPr>
            <a:endParaRPr lang="en-GB" sz="2600" dirty="0" smtClean="0"/>
          </a:p>
        </p:txBody>
      </p:sp>
      <p:sp>
        <p:nvSpPr>
          <p:cNvPr id="6" name="Content Placeholder 5"/>
          <p:cNvSpPr>
            <a:spLocks noGrp="1"/>
          </p:cNvSpPr>
          <p:nvPr>
            <p:ph sz="half" idx="2"/>
          </p:nvPr>
        </p:nvSpPr>
        <p:spPr>
          <a:xfrm>
            <a:off x="6629400" y="1600200"/>
            <a:ext cx="2057400" cy="4525963"/>
          </a:xfrm>
        </p:spPr>
        <p:txBody>
          <a:bodyPr rtlCol="0">
            <a:normAutofit fontScale="92500" lnSpcReduction="20000"/>
          </a:bodyPr>
          <a:lstStyle/>
          <a:p>
            <a:pPr eaLnBrk="1" fontAlgn="auto" hangingPunct="1">
              <a:spcAft>
                <a:spcPts val="0"/>
              </a:spcAft>
              <a:buFont typeface="Arial" pitchFamily="34" charset="0"/>
              <a:buChar char="•"/>
              <a:defRPr/>
            </a:pPr>
            <a:r>
              <a:rPr lang="en-US" dirty="0" smtClean="0"/>
              <a:t>Activity</a:t>
            </a:r>
            <a:r>
              <a:rPr lang="en-GB" dirty="0" smtClean="0">
                <a:sym typeface="Wingdings"/>
              </a:rPr>
              <a:t> </a:t>
            </a:r>
            <a:endParaRPr lang="en-US" dirty="0" smtClean="0"/>
          </a:p>
          <a:p>
            <a:pPr eaLnBrk="1" fontAlgn="auto" hangingPunct="1">
              <a:spcAft>
                <a:spcPts val="0"/>
              </a:spcAft>
              <a:buFont typeface="Arial" pitchFamily="34" charset="0"/>
              <a:buChar char="•"/>
              <a:defRPr/>
            </a:pPr>
            <a:r>
              <a:rPr lang="en-US" dirty="0" smtClean="0"/>
              <a:t>Output</a:t>
            </a:r>
            <a:r>
              <a:rPr lang="en-GB" dirty="0" smtClean="0">
                <a:sym typeface="Wingdings"/>
              </a:rPr>
              <a:t> </a:t>
            </a:r>
            <a:endParaRPr lang="en-US" dirty="0" smtClean="0"/>
          </a:p>
          <a:p>
            <a:pPr eaLnBrk="1" fontAlgn="auto" hangingPunct="1">
              <a:spcAft>
                <a:spcPts val="0"/>
              </a:spcAft>
              <a:buFont typeface="Arial" pitchFamily="34" charset="0"/>
              <a:buNone/>
              <a:defRPr/>
            </a:pPr>
            <a:endParaRPr lang="en-US" dirty="0" smtClean="0"/>
          </a:p>
          <a:p>
            <a:pPr eaLnBrk="1" fontAlgn="auto" hangingPunct="1">
              <a:spcAft>
                <a:spcPts val="0"/>
              </a:spcAft>
              <a:buFont typeface="Arial" pitchFamily="34" charset="0"/>
              <a:buChar char="•"/>
              <a:defRPr/>
            </a:pPr>
            <a:r>
              <a:rPr lang="en-US" dirty="0" smtClean="0"/>
              <a:t>Activity</a:t>
            </a:r>
            <a:r>
              <a:rPr lang="en-GB" dirty="0" smtClean="0">
                <a:sym typeface="Wingdings"/>
              </a:rPr>
              <a:t> </a:t>
            </a:r>
            <a:endParaRPr lang="en-US" dirty="0" smtClean="0"/>
          </a:p>
          <a:p>
            <a:pPr eaLnBrk="1" fontAlgn="auto" hangingPunct="1">
              <a:spcAft>
                <a:spcPts val="0"/>
              </a:spcAft>
              <a:buFont typeface="Arial" pitchFamily="34" charset="0"/>
              <a:buChar char="•"/>
              <a:defRPr/>
            </a:pPr>
            <a:r>
              <a:rPr lang="en-US" dirty="0" smtClean="0"/>
              <a:t>Output</a:t>
            </a:r>
            <a:r>
              <a:rPr lang="en-GB" dirty="0" smtClean="0">
                <a:sym typeface="Wingdings"/>
              </a:rPr>
              <a:t> </a:t>
            </a:r>
            <a:endParaRPr lang="en-US" dirty="0" smtClean="0"/>
          </a:p>
          <a:p>
            <a:pPr eaLnBrk="1" fontAlgn="auto" hangingPunct="1">
              <a:spcAft>
                <a:spcPts val="0"/>
              </a:spcAft>
              <a:buFont typeface="Arial" pitchFamily="34" charset="0"/>
              <a:buChar char="•"/>
              <a:defRPr/>
            </a:pPr>
            <a:endParaRPr lang="en-US" dirty="0" smtClean="0"/>
          </a:p>
          <a:p>
            <a:pPr eaLnBrk="1" fontAlgn="auto" hangingPunct="1">
              <a:spcAft>
                <a:spcPts val="0"/>
              </a:spcAft>
              <a:buFont typeface="Arial" pitchFamily="34" charset="0"/>
              <a:buChar char="•"/>
              <a:defRPr/>
            </a:pPr>
            <a:r>
              <a:rPr lang="en-US" dirty="0" smtClean="0"/>
              <a:t>Activity</a:t>
            </a:r>
            <a:r>
              <a:rPr lang="en-GB" dirty="0" smtClean="0">
                <a:sym typeface="Wingdings"/>
              </a:rPr>
              <a:t> </a:t>
            </a:r>
            <a:endParaRPr lang="en-US" dirty="0" smtClean="0"/>
          </a:p>
          <a:p>
            <a:pPr eaLnBrk="1" fontAlgn="auto" hangingPunct="1">
              <a:spcAft>
                <a:spcPts val="0"/>
              </a:spcAft>
              <a:buFont typeface="Arial" pitchFamily="34" charset="0"/>
              <a:buChar char="•"/>
              <a:defRPr/>
            </a:pPr>
            <a:r>
              <a:rPr lang="en-US" dirty="0" smtClean="0"/>
              <a:t>Output</a:t>
            </a:r>
            <a:r>
              <a:rPr lang="en-GB" dirty="0" smtClean="0">
                <a:sym typeface="Wingdings"/>
              </a:rPr>
              <a:t> </a:t>
            </a:r>
            <a:endParaRPr lang="en-US" dirty="0" smtClean="0">
              <a:sym typeface="Wingdings"/>
            </a:endParaRPr>
          </a:p>
          <a:p>
            <a:pPr eaLnBrk="1" fontAlgn="auto" hangingPunct="1">
              <a:spcAft>
                <a:spcPts val="0"/>
              </a:spcAft>
              <a:buFont typeface="Arial" pitchFamily="34" charset="0"/>
              <a:buChar char="•"/>
              <a:defRPr/>
            </a:pPr>
            <a:endParaRPr lang="en-US" dirty="0" smtClean="0"/>
          </a:p>
          <a:p>
            <a:pPr eaLnBrk="1" fontAlgn="auto" hangingPunct="1">
              <a:spcAft>
                <a:spcPts val="0"/>
              </a:spcAft>
              <a:buFont typeface="Arial" pitchFamily="34" charset="0"/>
              <a:buChar char="•"/>
              <a:defRPr/>
            </a:pPr>
            <a:r>
              <a:rPr lang="en-US" dirty="0" smtClean="0"/>
              <a:t>Activity</a:t>
            </a:r>
            <a:r>
              <a:rPr lang="en-GB" dirty="0" smtClean="0">
                <a:sym typeface="Wingdings"/>
              </a:rPr>
              <a:t> </a:t>
            </a:r>
            <a:endParaRPr lang="en-US" dirty="0" smtClean="0"/>
          </a:p>
          <a:p>
            <a:pPr eaLnBrk="1" fontAlgn="auto" hangingPunct="1">
              <a:spcAft>
                <a:spcPts val="0"/>
              </a:spcAft>
              <a:buFont typeface="Arial" pitchFamily="34" charset="0"/>
              <a:buChar char="•"/>
              <a:defRPr/>
            </a:pPr>
            <a:r>
              <a:rPr lang="en-US" dirty="0" smtClean="0"/>
              <a:t>Output</a:t>
            </a:r>
            <a:r>
              <a:rPr lang="en-GB" dirty="0" smtClean="0">
                <a:sym typeface="Wingdings"/>
              </a:rPr>
              <a:t> </a:t>
            </a:r>
            <a:endParaRPr lang="en-US" dirty="0" smtClean="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rtlCol="0">
            <a:normAutofit fontScale="90000"/>
          </a:bodyPr>
          <a:lstStyle/>
          <a:p>
            <a:pPr eaLnBrk="1" fontAlgn="auto" hangingPunct="1">
              <a:spcAft>
                <a:spcPts val="0"/>
              </a:spcAft>
              <a:defRPr/>
            </a:pPr>
            <a:r>
              <a:rPr lang="en-US" dirty="0" smtClean="0">
                <a:solidFill>
                  <a:srgbClr val="0070C0"/>
                </a:solidFill>
              </a:rPr>
              <a:t>Exercise - ANSWERS</a:t>
            </a:r>
            <a:br>
              <a:rPr lang="en-US" dirty="0" smtClean="0">
                <a:solidFill>
                  <a:srgbClr val="0070C0"/>
                </a:solidFill>
              </a:rPr>
            </a:br>
            <a:r>
              <a:rPr lang="en-US" dirty="0" smtClean="0">
                <a:solidFill>
                  <a:srgbClr val="0070C0"/>
                </a:solidFill>
              </a:rPr>
              <a:t>Are these activities or outputs?</a:t>
            </a:r>
            <a:endParaRPr lang="en-GB" dirty="0">
              <a:solidFill>
                <a:srgbClr val="0070C0"/>
              </a:solidFill>
            </a:endParaRPr>
          </a:p>
        </p:txBody>
      </p:sp>
      <p:sp>
        <p:nvSpPr>
          <p:cNvPr id="91138" name="Content Placeholder 4"/>
          <p:cNvSpPr>
            <a:spLocks noGrp="1"/>
          </p:cNvSpPr>
          <p:nvPr>
            <p:ph sz="half" idx="1"/>
          </p:nvPr>
        </p:nvSpPr>
        <p:spPr>
          <a:xfrm>
            <a:off x="457200" y="1752600"/>
            <a:ext cx="6019800" cy="4525963"/>
          </a:xfrm>
        </p:spPr>
        <p:txBody>
          <a:bodyPr/>
          <a:lstStyle/>
          <a:p>
            <a:pPr eaLnBrk="1" hangingPunct="1">
              <a:lnSpc>
                <a:spcPct val="80000"/>
              </a:lnSpc>
            </a:pPr>
            <a:r>
              <a:rPr lang="en-GB" sz="2600" smtClean="0"/>
              <a:t>Improved availability of reliable poverty data, disaggregated by sex and age, at national and provincial levels.</a:t>
            </a:r>
          </a:p>
          <a:p>
            <a:pPr eaLnBrk="1" hangingPunct="1">
              <a:lnSpc>
                <a:spcPct val="80000"/>
              </a:lnSpc>
            </a:pPr>
            <a:r>
              <a:rPr lang="en-US" sz="2600" smtClean="0"/>
              <a:t>Networking with village leaders in awareness raising campaign that targets vulnerable groups.</a:t>
            </a:r>
            <a:endParaRPr lang="en-GB" sz="2600" smtClean="0"/>
          </a:p>
          <a:p>
            <a:pPr eaLnBrk="1" hangingPunct="1">
              <a:lnSpc>
                <a:spcPct val="80000"/>
              </a:lnSpc>
            </a:pPr>
            <a:r>
              <a:rPr lang="en-GB" sz="2600" smtClean="0"/>
              <a:t>I</a:t>
            </a:r>
            <a:r>
              <a:rPr lang="en-US" sz="2600" smtClean="0"/>
              <a:t>ntroducing an information system to better monitor investments in Phongsaly.</a:t>
            </a:r>
            <a:endParaRPr lang="en-GB" sz="2600" smtClean="0"/>
          </a:p>
          <a:p>
            <a:pPr eaLnBrk="1" hangingPunct="1">
              <a:lnSpc>
                <a:spcPct val="80000"/>
              </a:lnSpc>
            </a:pPr>
            <a:r>
              <a:rPr lang="en-GB" sz="2600" smtClean="0"/>
              <a:t>Comprehensive health services available for all individuals in target areas</a:t>
            </a:r>
          </a:p>
          <a:p>
            <a:pPr eaLnBrk="1" hangingPunct="1">
              <a:lnSpc>
                <a:spcPct val="80000"/>
              </a:lnSpc>
              <a:buFont typeface="Arial" charset="0"/>
              <a:buNone/>
            </a:pPr>
            <a:endParaRPr lang="en-GB" sz="2600" smtClean="0"/>
          </a:p>
        </p:txBody>
      </p:sp>
      <p:sp>
        <p:nvSpPr>
          <p:cNvPr id="6" name="Content Placeholder 5"/>
          <p:cNvSpPr>
            <a:spLocks noGrp="1"/>
          </p:cNvSpPr>
          <p:nvPr>
            <p:ph sz="half" idx="2"/>
          </p:nvPr>
        </p:nvSpPr>
        <p:spPr>
          <a:xfrm>
            <a:off x="6629400" y="1600200"/>
            <a:ext cx="2057400" cy="4525963"/>
          </a:xfrm>
        </p:spPr>
        <p:txBody>
          <a:bodyPr rtlCol="0">
            <a:normAutofit fontScale="92500" lnSpcReduction="20000"/>
          </a:bodyPr>
          <a:lstStyle/>
          <a:p>
            <a:pPr eaLnBrk="1" fontAlgn="auto" hangingPunct="1">
              <a:spcAft>
                <a:spcPts val="0"/>
              </a:spcAft>
              <a:buFont typeface="Arial" pitchFamily="34" charset="0"/>
              <a:buChar char="•"/>
              <a:defRPr/>
            </a:pPr>
            <a:r>
              <a:rPr lang="en-US" dirty="0" smtClean="0"/>
              <a:t>Activity</a:t>
            </a:r>
            <a:r>
              <a:rPr lang="en-GB" dirty="0" smtClean="0">
                <a:sym typeface="Wingdings"/>
              </a:rPr>
              <a:t> </a:t>
            </a:r>
            <a:endParaRPr lang="en-US" dirty="0" smtClean="0"/>
          </a:p>
          <a:p>
            <a:pPr eaLnBrk="1" fontAlgn="auto" hangingPunct="1">
              <a:spcAft>
                <a:spcPts val="0"/>
              </a:spcAft>
              <a:buFont typeface="Arial" pitchFamily="34" charset="0"/>
              <a:buChar char="•"/>
              <a:defRPr/>
            </a:pPr>
            <a:r>
              <a:rPr lang="en-US" dirty="0" smtClean="0"/>
              <a:t>Output</a:t>
            </a:r>
            <a:r>
              <a:rPr lang="en-GB" dirty="0" smtClean="0">
                <a:sym typeface="Wingdings"/>
              </a:rPr>
              <a:t> </a:t>
            </a:r>
            <a:endParaRPr lang="en-US" dirty="0" smtClean="0"/>
          </a:p>
          <a:p>
            <a:pPr eaLnBrk="1" fontAlgn="auto" hangingPunct="1">
              <a:spcAft>
                <a:spcPts val="0"/>
              </a:spcAft>
              <a:buFont typeface="Arial" pitchFamily="34" charset="0"/>
              <a:buNone/>
              <a:defRPr/>
            </a:pPr>
            <a:endParaRPr lang="en-US" dirty="0" smtClean="0"/>
          </a:p>
          <a:p>
            <a:pPr eaLnBrk="1" fontAlgn="auto" hangingPunct="1">
              <a:spcAft>
                <a:spcPts val="0"/>
              </a:spcAft>
              <a:buFont typeface="Arial" pitchFamily="34" charset="0"/>
              <a:buChar char="•"/>
              <a:defRPr/>
            </a:pPr>
            <a:r>
              <a:rPr lang="en-US" dirty="0" smtClean="0"/>
              <a:t>Activity</a:t>
            </a:r>
            <a:r>
              <a:rPr lang="en-GB" dirty="0" smtClean="0">
                <a:sym typeface="Wingdings"/>
              </a:rPr>
              <a:t> </a:t>
            </a:r>
            <a:endParaRPr lang="en-US" dirty="0" smtClean="0"/>
          </a:p>
          <a:p>
            <a:pPr eaLnBrk="1" fontAlgn="auto" hangingPunct="1">
              <a:spcAft>
                <a:spcPts val="0"/>
              </a:spcAft>
              <a:buFont typeface="Arial" pitchFamily="34" charset="0"/>
              <a:buChar char="•"/>
              <a:defRPr/>
            </a:pPr>
            <a:r>
              <a:rPr lang="en-US" dirty="0" smtClean="0"/>
              <a:t>Output</a:t>
            </a:r>
            <a:r>
              <a:rPr lang="en-GB" dirty="0" smtClean="0">
                <a:sym typeface="Wingdings"/>
              </a:rPr>
              <a:t> </a:t>
            </a:r>
            <a:endParaRPr lang="en-US" dirty="0" smtClean="0"/>
          </a:p>
          <a:p>
            <a:pPr eaLnBrk="1" fontAlgn="auto" hangingPunct="1">
              <a:spcAft>
                <a:spcPts val="0"/>
              </a:spcAft>
              <a:buFont typeface="Arial" pitchFamily="34" charset="0"/>
              <a:buChar char="•"/>
              <a:defRPr/>
            </a:pPr>
            <a:endParaRPr lang="en-US" dirty="0" smtClean="0"/>
          </a:p>
          <a:p>
            <a:pPr eaLnBrk="1" fontAlgn="auto" hangingPunct="1">
              <a:spcAft>
                <a:spcPts val="0"/>
              </a:spcAft>
              <a:buFont typeface="Arial" pitchFamily="34" charset="0"/>
              <a:buChar char="•"/>
              <a:defRPr/>
            </a:pPr>
            <a:r>
              <a:rPr lang="en-US" dirty="0" smtClean="0"/>
              <a:t>Activity</a:t>
            </a:r>
            <a:r>
              <a:rPr lang="en-GB" dirty="0" smtClean="0">
                <a:sym typeface="Wingdings"/>
              </a:rPr>
              <a:t> </a:t>
            </a:r>
            <a:endParaRPr lang="en-US" dirty="0" smtClean="0"/>
          </a:p>
          <a:p>
            <a:pPr eaLnBrk="1" fontAlgn="auto" hangingPunct="1">
              <a:spcAft>
                <a:spcPts val="0"/>
              </a:spcAft>
              <a:buFont typeface="Arial" pitchFamily="34" charset="0"/>
              <a:buChar char="•"/>
              <a:defRPr/>
            </a:pPr>
            <a:r>
              <a:rPr lang="en-US" dirty="0" smtClean="0"/>
              <a:t>Output</a:t>
            </a:r>
            <a:r>
              <a:rPr lang="en-GB" dirty="0" smtClean="0">
                <a:sym typeface="Wingdings"/>
              </a:rPr>
              <a:t> </a:t>
            </a:r>
            <a:endParaRPr lang="en-US" dirty="0" smtClean="0">
              <a:sym typeface="Wingdings"/>
            </a:endParaRPr>
          </a:p>
          <a:p>
            <a:pPr eaLnBrk="1" fontAlgn="auto" hangingPunct="1">
              <a:spcAft>
                <a:spcPts val="0"/>
              </a:spcAft>
              <a:buFont typeface="Arial" pitchFamily="34" charset="0"/>
              <a:buChar char="•"/>
              <a:defRPr/>
            </a:pPr>
            <a:endParaRPr lang="en-US" dirty="0" smtClean="0"/>
          </a:p>
          <a:p>
            <a:pPr eaLnBrk="1" fontAlgn="auto" hangingPunct="1">
              <a:spcAft>
                <a:spcPts val="0"/>
              </a:spcAft>
              <a:buFont typeface="Arial" pitchFamily="34" charset="0"/>
              <a:buChar char="•"/>
              <a:defRPr/>
            </a:pPr>
            <a:r>
              <a:rPr lang="en-US" dirty="0" smtClean="0"/>
              <a:t>Activity</a:t>
            </a:r>
            <a:r>
              <a:rPr lang="en-GB" dirty="0" smtClean="0">
                <a:sym typeface="Wingdings"/>
              </a:rPr>
              <a:t> </a:t>
            </a:r>
            <a:endParaRPr lang="en-US" dirty="0" smtClean="0"/>
          </a:p>
          <a:p>
            <a:pPr eaLnBrk="1" fontAlgn="auto" hangingPunct="1">
              <a:spcAft>
                <a:spcPts val="0"/>
              </a:spcAft>
              <a:buFont typeface="Arial" pitchFamily="34" charset="0"/>
              <a:buChar char="•"/>
              <a:defRPr/>
            </a:pPr>
            <a:r>
              <a:rPr lang="en-US" dirty="0" smtClean="0"/>
              <a:t>Output</a:t>
            </a:r>
            <a:r>
              <a:rPr lang="en-GB" dirty="0" smtClean="0">
                <a:sym typeface="Wingdings"/>
              </a:rPr>
              <a:t> </a:t>
            </a:r>
            <a:endParaRPr lang="en-US" dirty="0" smtClean="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1" name="Title 1"/>
          <p:cNvSpPr>
            <a:spLocks noGrp="1"/>
          </p:cNvSpPr>
          <p:nvPr>
            <p:ph type="title"/>
          </p:nvPr>
        </p:nvSpPr>
        <p:spPr>
          <a:xfrm>
            <a:off x="533400" y="152400"/>
            <a:ext cx="8229600" cy="838200"/>
          </a:xfrm>
          <a:solidFill>
            <a:schemeClr val="accent1"/>
          </a:solidFill>
        </p:spPr>
        <p:txBody>
          <a:bodyPr/>
          <a:lstStyle/>
          <a:p>
            <a:pPr eaLnBrk="1" hangingPunct="1"/>
            <a:r>
              <a:rPr lang="en-US" sz="3200" smtClean="0">
                <a:solidFill>
                  <a:schemeClr val="bg1"/>
                </a:solidFill>
              </a:rPr>
              <a:t>Exercise 7 – suggest possible matching </a:t>
            </a:r>
            <a:br>
              <a:rPr lang="en-US" sz="3200" smtClean="0">
                <a:solidFill>
                  <a:schemeClr val="bg1"/>
                </a:solidFill>
              </a:rPr>
            </a:br>
            <a:r>
              <a:rPr lang="en-US" sz="3200" smtClean="0">
                <a:solidFill>
                  <a:schemeClr val="bg1"/>
                </a:solidFill>
              </a:rPr>
              <a:t>outputs and activities</a:t>
            </a:r>
          </a:p>
        </p:txBody>
      </p:sp>
      <p:graphicFrame>
        <p:nvGraphicFramePr>
          <p:cNvPr id="71707" name="Group 27"/>
          <p:cNvGraphicFramePr>
            <a:graphicFrameLocks noGrp="1"/>
          </p:cNvGraphicFramePr>
          <p:nvPr>
            <p:ph idx="1"/>
          </p:nvPr>
        </p:nvGraphicFramePr>
        <p:xfrm>
          <a:off x="457200" y="1524000"/>
          <a:ext cx="8229600" cy="2925763"/>
        </p:xfrm>
        <a:graphic>
          <a:graphicData uri="http://schemas.openxmlformats.org/drawingml/2006/table">
            <a:tbl>
              <a:tblPr/>
              <a:tblGrid>
                <a:gridCol w="4114800"/>
                <a:gridCol w="4114800"/>
              </a:tblGrid>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Calibri" pitchFamily="34" charset="0"/>
                          <a:cs typeface="Arial" charset="0"/>
                        </a:rPr>
                        <a:t>Output</a:t>
                      </a:r>
                      <a:endParaRPr kumimoji="0" lang="en-GB" sz="1800" b="1" i="0" u="none" strike="noStrike" cap="none" normalizeH="0" baseline="0" smtClean="0">
                        <a:ln>
                          <a:noFill/>
                        </a:ln>
                        <a:solidFill>
                          <a:srgbClr val="FFFFFF"/>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Calibri" pitchFamily="34" charset="0"/>
                          <a:cs typeface="Arial" charset="0"/>
                        </a:rPr>
                        <a:t>Activity</a:t>
                      </a:r>
                      <a:endParaRPr kumimoji="0" lang="en-GB" sz="1800" b="1" i="0" u="none" strike="noStrike" cap="none" normalizeH="0" baseline="0" smtClean="0">
                        <a:ln>
                          <a:noFill/>
                        </a:ln>
                        <a:solidFill>
                          <a:srgbClr val="FFFFFF"/>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13716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Calibri" pitchFamily="34" charset="0"/>
                        </a:rPr>
                        <a:t>Improved availability of reliable poverty data, disaggregated by sex and age, at national and provincial levels.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2000" b="0" i="0" u="none" strike="noStrike" cap="none" normalizeH="0" baseline="0" smtClean="0">
                        <a:ln>
                          <a:noFill/>
                        </a:ln>
                        <a:solidFill>
                          <a:srgbClr val="000000"/>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1096963">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2000" b="0" i="0" u="none" strike="noStrike" cap="none" normalizeH="0" baseline="0" smtClean="0">
                        <a:ln>
                          <a:noFill/>
                        </a:ln>
                        <a:solidFill>
                          <a:srgbClr val="000000"/>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Calibri" pitchFamily="34" charset="0"/>
                        </a:rPr>
                        <a:t>Networking with village leaders in awareness raising campaign that targets vulnerable groups.</a:t>
                      </a:r>
                      <a:endParaRPr kumimoji="0" lang="en-GB" sz="20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bl>
          </a:graphicData>
        </a:graphic>
      </p:graphicFrame>
      <p:sp>
        <p:nvSpPr>
          <p:cNvPr id="2" name="Tekstiruutu 1"/>
          <p:cNvSpPr txBox="1"/>
          <p:nvPr/>
        </p:nvSpPr>
        <p:spPr>
          <a:xfrm>
            <a:off x="762000" y="4800600"/>
            <a:ext cx="7315200" cy="954107"/>
          </a:xfrm>
          <a:prstGeom prst="rect">
            <a:avLst/>
          </a:prstGeom>
          <a:noFill/>
        </p:spPr>
        <p:txBody>
          <a:bodyPr wrap="square" rtlCol="0">
            <a:spAutoFit/>
          </a:bodyPr>
          <a:lstStyle/>
          <a:p>
            <a:r>
              <a:rPr lang="fi-FI" sz="2800" dirty="0" err="1" smtClean="0"/>
              <a:t>What</a:t>
            </a:r>
            <a:r>
              <a:rPr lang="fi-FI" sz="2800" dirty="0" smtClean="0"/>
              <a:t> </a:t>
            </a:r>
            <a:r>
              <a:rPr lang="fi-FI" sz="2800" dirty="0" err="1" smtClean="0"/>
              <a:t>could</a:t>
            </a:r>
            <a:r>
              <a:rPr lang="fi-FI" sz="2800" dirty="0" smtClean="0"/>
              <a:t> the </a:t>
            </a:r>
            <a:r>
              <a:rPr lang="fi-FI" sz="2800" dirty="0" err="1" smtClean="0"/>
              <a:t>specific/intermediate</a:t>
            </a:r>
            <a:r>
              <a:rPr lang="fi-FI" sz="2800" dirty="0" smtClean="0"/>
              <a:t>  </a:t>
            </a:r>
            <a:r>
              <a:rPr lang="fi-FI" sz="2800" dirty="0" err="1" smtClean="0"/>
              <a:t>objectives</a:t>
            </a:r>
            <a:r>
              <a:rPr lang="fi-FI" sz="2800" dirty="0" smtClean="0"/>
              <a:t> </a:t>
            </a:r>
            <a:r>
              <a:rPr lang="fi-FI" sz="2800" dirty="0" err="1" smtClean="0"/>
              <a:t>be</a:t>
            </a:r>
            <a:r>
              <a:rPr lang="fi-FI" sz="2800" dirty="0" smtClean="0"/>
              <a:t> in </a:t>
            </a:r>
            <a:r>
              <a:rPr lang="fi-FI" sz="2800" dirty="0" err="1" smtClean="0"/>
              <a:t>this</a:t>
            </a:r>
            <a:r>
              <a:rPr lang="fi-FI" sz="2800" dirty="0" smtClean="0"/>
              <a:t> case? </a:t>
            </a:r>
            <a:endParaRPr lang="fi-FI" sz="2800"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185" name="Title 1"/>
          <p:cNvSpPr>
            <a:spLocks noGrp="1"/>
          </p:cNvSpPr>
          <p:nvPr>
            <p:ph type="title" idx="4294967295"/>
          </p:nvPr>
        </p:nvSpPr>
        <p:spPr>
          <a:xfrm>
            <a:off x="533400" y="152400"/>
            <a:ext cx="8229600" cy="838200"/>
          </a:xfrm>
          <a:solidFill>
            <a:schemeClr val="accent1"/>
          </a:solidFill>
        </p:spPr>
        <p:txBody>
          <a:bodyPr/>
          <a:lstStyle/>
          <a:p>
            <a:pPr eaLnBrk="1" hangingPunct="1"/>
            <a:r>
              <a:rPr lang="en-US" sz="3200" smtClean="0">
                <a:solidFill>
                  <a:schemeClr val="bg1"/>
                </a:solidFill>
              </a:rPr>
              <a:t>Exercise 7 – suggest possible matching </a:t>
            </a:r>
            <a:br>
              <a:rPr lang="en-US" sz="3200" smtClean="0">
                <a:solidFill>
                  <a:schemeClr val="bg1"/>
                </a:solidFill>
              </a:rPr>
            </a:br>
            <a:r>
              <a:rPr lang="en-US" sz="3200" smtClean="0">
                <a:solidFill>
                  <a:schemeClr val="bg1"/>
                </a:solidFill>
              </a:rPr>
              <a:t>outputs and activities</a:t>
            </a:r>
          </a:p>
        </p:txBody>
      </p:sp>
      <p:graphicFrame>
        <p:nvGraphicFramePr>
          <p:cNvPr id="121875" name="Group 19"/>
          <p:cNvGraphicFramePr>
            <a:graphicFrameLocks noGrp="1"/>
          </p:cNvGraphicFramePr>
          <p:nvPr>
            <p:ph idx="4294967295"/>
          </p:nvPr>
        </p:nvGraphicFramePr>
        <p:xfrm>
          <a:off x="457200" y="1524000"/>
          <a:ext cx="8229600" cy="3139440"/>
        </p:xfrm>
        <a:graphic>
          <a:graphicData uri="http://schemas.openxmlformats.org/drawingml/2006/table">
            <a:tbl>
              <a:tblPr/>
              <a:tblGrid>
                <a:gridCol w="4114800"/>
                <a:gridCol w="4114800"/>
              </a:tblGrid>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Calibri" pitchFamily="34" charset="0"/>
                          <a:cs typeface="Arial" charset="0"/>
                        </a:rPr>
                        <a:t>Output</a:t>
                      </a:r>
                      <a:endParaRPr kumimoji="0" lang="en-GB" sz="1800" b="1" i="0" u="none" strike="noStrike" cap="none" normalizeH="0" baseline="0" smtClean="0">
                        <a:ln>
                          <a:noFill/>
                        </a:ln>
                        <a:solidFill>
                          <a:srgbClr val="FFFFFF"/>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Calibri" pitchFamily="34" charset="0"/>
                          <a:cs typeface="Arial" charset="0"/>
                        </a:rPr>
                        <a:t>Activity</a:t>
                      </a:r>
                      <a:endParaRPr kumimoji="0" lang="en-GB" sz="1800" b="1" i="0" u="none" strike="noStrike" cap="none" normalizeH="0" baseline="0" smtClean="0">
                        <a:ln>
                          <a:noFill/>
                        </a:ln>
                        <a:solidFill>
                          <a:srgbClr val="FFFFFF"/>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13716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Calibri" pitchFamily="34" charset="0"/>
                          <a:cs typeface="Arial" charset="0"/>
                        </a:rPr>
                        <a:t>Improved availability of reliable poverty data, disaggregated by sex and age, at national and provincial levels.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0" i="0" u="none" strike="noStrike" cap="none" normalizeH="0" baseline="0" smtClean="0">
                          <a:ln>
                            <a:noFill/>
                          </a:ln>
                          <a:solidFill>
                            <a:srgbClr val="000000"/>
                          </a:solidFill>
                          <a:effectLst/>
                          <a:latin typeface="Calibri" pitchFamily="34" charset="0"/>
                          <a:cs typeface="Arial" charset="0"/>
                        </a:rPr>
                        <a:t>Support the capacity of statistics department to collect detailed poverty data in the next national census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10969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0" i="0" u="none" strike="noStrike" cap="none" normalizeH="0" baseline="0" smtClean="0">
                          <a:ln>
                            <a:noFill/>
                          </a:ln>
                          <a:solidFill>
                            <a:srgbClr val="000000"/>
                          </a:solidFill>
                          <a:effectLst/>
                          <a:latin typeface="Calibri" pitchFamily="34" charset="0"/>
                          <a:cs typeface="Arial" charset="0"/>
                        </a:rPr>
                        <a:t>Increased awareness on climate induced disasters among vulnerable groups living in flood prone areas of Panchase sub-district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Calibri" pitchFamily="34" charset="0"/>
                          <a:cs typeface="Arial" charset="0"/>
                        </a:rPr>
                        <a:t>Networking with village leaders in awareness raising campaign that targets vulnerable groups.</a:t>
                      </a:r>
                      <a:endParaRPr kumimoji="0" lang="en-GB"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bl>
          </a:graphicData>
        </a:graphic>
      </p:graphicFrame>
      <p:sp>
        <p:nvSpPr>
          <p:cNvPr id="2" name="Tekstiruutu 1"/>
          <p:cNvSpPr txBox="1"/>
          <p:nvPr/>
        </p:nvSpPr>
        <p:spPr>
          <a:xfrm>
            <a:off x="533400" y="4724400"/>
            <a:ext cx="8458200" cy="2000548"/>
          </a:xfrm>
          <a:prstGeom prst="rect">
            <a:avLst/>
          </a:prstGeom>
          <a:noFill/>
        </p:spPr>
        <p:txBody>
          <a:bodyPr wrap="square" rtlCol="0">
            <a:spAutoFit/>
          </a:bodyPr>
          <a:lstStyle/>
          <a:p>
            <a:r>
              <a:rPr lang="fi-FI" sz="2800" dirty="0" smtClean="0"/>
              <a:t>E.G</a:t>
            </a:r>
          </a:p>
          <a:p>
            <a:r>
              <a:rPr lang="fi-FI" sz="2400" dirty="0" smtClean="0"/>
              <a:t>- </a:t>
            </a:r>
            <a:r>
              <a:rPr lang="fi-FI" sz="2400" dirty="0" err="1" smtClean="0"/>
              <a:t>Improved</a:t>
            </a:r>
            <a:r>
              <a:rPr lang="fi-FI" sz="2400" dirty="0" smtClean="0"/>
              <a:t> </a:t>
            </a:r>
            <a:r>
              <a:rPr lang="fi-FI" sz="2400" dirty="0" err="1" smtClean="0"/>
              <a:t>knowledge</a:t>
            </a:r>
            <a:r>
              <a:rPr lang="fi-FI" sz="2400" dirty="0" smtClean="0"/>
              <a:t> of </a:t>
            </a:r>
            <a:r>
              <a:rPr lang="fi-FI" sz="2400" dirty="0" err="1" smtClean="0"/>
              <a:t>statistics</a:t>
            </a:r>
            <a:r>
              <a:rPr lang="fi-FI" sz="2400" dirty="0" smtClean="0"/>
              <a:t> </a:t>
            </a:r>
            <a:r>
              <a:rPr lang="fi-FI" sz="2400" dirty="0" err="1" smtClean="0"/>
              <a:t>department</a:t>
            </a:r>
            <a:r>
              <a:rPr lang="fi-FI" sz="2400" dirty="0" smtClean="0"/>
              <a:t> on national </a:t>
            </a:r>
            <a:r>
              <a:rPr lang="fi-FI" sz="2400" dirty="0" err="1" smtClean="0"/>
              <a:t>poverty</a:t>
            </a:r>
            <a:r>
              <a:rPr lang="fi-FI" sz="2400" dirty="0" smtClean="0"/>
              <a:t> </a:t>
            </a:r>
            <a:r>
              <a:rPr lang="fi-FI" sz="2400" dirty="0" err="1" smtClean="0"/>
              <a:t>situtation</a:t>
            </a:r>
            <a:endParaRPr lang="fi-FI" sz="2400" dirty="0"/>
          </a:p>
          <a:p>
            <a:r>
              <a:rPr lang="fi-FI" sz="2400" dirty="0" smtClean="0"/>
              <a:t>- </a:t>
            </a:r>
            <a:r>
              <a:rPr lang="fi-FI" sz="2400" dirty="0" err="1" smtClean="0"/>
              <a:t>Better</a:t>
            </a:r>
            <a:r>
              <a:rPr lang="fi-FI" sz="2400" dirty="0" smtClean="0"/>
              <a:t> </a:t>
            </a:r>
            <a:r>
              <a:rPr lang="fi-FI" sz="2400" dirty="0" err="1" smtClean="0"/>
              <a:t>preparedness</a:t>
            </a:r>
            <a:r>
              <a:rPr lang="fi-FI" sz="2400" dirty="0" smtClean="0"/>
              <a:t> of </a:t>
            </a:r>
            <a:r>
              <a:rPr lang="fi-FI" sz="2400" dirty="0" err="1" smtClean="0"/>
              <a:t>low-land</a:t>
            </a:r>
            <a:r>
              <a:rPr lang="fi-FI" sz="2400" dirty="0" smtClean="0"/>
              <a:t> </a:t>
            </a:r>
            <a:r>
              <a:rPr lang="fi-FI" sz="2400" dirty="0" err="1" smtClean="0"/>
              <a:t>communities</a:t>
            </a:r>
            <a:r>
              <a:rPr lang="fi-FI" sz="2400" dirty="0" smtClean="0"/>
              <a:t> to </a:t>
            </a:r>
            <a:r>
              <a:rPr lang="fi-FI" sz="2400" dirty="0" err="1" smtClean="0"/>
              <a:t>prepare</a:t>
            </a:r>
            <a:r>
              <a:rPr lang="fi-FI" sz="2400" dirty="0" smtClean="0"/>
              <a:t> for </a:t>
            </a:r>
            <a:r>
              <a:rPr lang="fi-FI" sz="2400" dirty="0" err="1" smtClean="0"/>
              <a:t>climate</a:t>
            </a:r>
            <a:r>
              <a:rPr lang="fi-FI" sz="2400" dirty="0" smtClean="0"/>
              <a:t> </a:t>
            </a:r>
            <a:r>
              <a:rPr lang="fi-FI" sz="2400" dirty="0" err="1" smtClean="0"/>
              <a:t>related</a:t>
            </a:r>
            <a:r>
              <a:rPr lang="fi-FI" sz="2400" dirty="0" smtClean="0"/>
              <a:t> </a:t>
            </a:r>
            <a:r>
              <a:rPr lang="fi-FI" sz="2400" dirty="0" err="1" smtClean="0"/>
              <a:t>events</a:t>
            </a:r>
            <a:endParaRPr lang="fi-FI" sz="2400"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le 1"/>
          <p:cNvSpPr>
            <a:spLocks noGrp="1"/>
          </p:cNvSpPr>
          <p:nvPr>
            <p:ph type="title"/>
          </p:nvPr>
        </p:nvSpPr>
        <p:spPr>
          <a:xfrm>
            <a:off x="533400" y="152400"/>
            <a:ext cx="8229600" cy="838200"/>
          </a:xfrm>
          <a:solidFill>
            <a:schemeClr val="accent1"/>
          </a:solidFill>
        </p:spPr>
        <p:txBody>
          <a:bodyPr/>
          <a:lstStyle/>
          <a:p>
            <a:pPr eaLnBrk="1" hangingPunct="1"/>
            <a:r>
              <a:rPr lang="en-US" smtClean="0">
                <a:solidFill>
                  <a:schemeClr val="bg1"/>
                </a:solidFill>
              </a:rPr>
              <a:t>Inputs</a:t>
            </a:r>
          </a:p>
        </p:txBody>
      </p:sp>
      <p:sp>
        <p:nvSpPr>
          <p:cNvPr id="94210" name="Content Placeholder 2"/>
          <p:cNvSpPr>
            <a:spLocks noGrp="1"/>
          </p:cNvSpPr>
          <p:nvPr>
            <p:ph idx="1"/>
          </p:nvPr>
        </p:nvSpPr>
        <p:spPr>
          <a:xfrm>
            <a:off x="533400" y="1600200"/>
            <a:ext cx="7696200" cy="4876800"/>
          </a:xfrm>
        </p:spPr>
        <p:txBody>
          <a:bodyPr/>
          <a:lstStyle/>
          <a:p>
            <a:pPr eaLnBrk="1" hangingPunct="1">
              <a:buFont typeface="Arial" charset="0"/>
              <a:buNone/>
            </a:pPr>
            <a:r>
              <a:rPr lang="en-GB" smtClean="0"/>
              <a:t>Inputs are </a:t>
            </a:r>
            <a:r>
              <a:rPr lang="en-US" smtClean="0"/>
              <a:t>the financial, human and material resources used for the intervention or activity</a:t>
            </a:r>
            <a:r>
              <a:rPr lang="en-GB" smtClean="0"/>
              <a:t>. </a:t>
            </a:r>
          </a:p>
          <a:p>
            <a:pPr eaLnBrk="1" hangingPunct="1">
              <a:buFont typeface="Arial" charset="0"/>
              <a:buNone/>
            </a:pPr>
            <a:endParaRPr lang="en-GB" smtClean="0"/>
          </a:p>
          <a:p>
            <a:pPr eaLnBrk="1" hangingPunct="1">
              <a:buFont typeface="Arial" charset="0"/>
              <a:buNone/>
            </a:pPr>
            <a:endParaRPr lang="en-US" b="1" smtClean="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Title 1"/>
          <p:cNvSpPr>
            <a:spLocks noGrp="1"/>
          </p:cNvSpPr>
          <p:nvPr>
            <p:ph type="title"/>
          </p:nvPr>
        </p:nvSpPr>
        <p:spPr>
          <a:solidFill>
            <a:schemeClr val="accent1"/>
          </a:solidFill>
        </p:spPr>
        <p:txBody>
          <a:bodyPr/>
          <a:lstStyle/>
          <a:p>
            <a:pPr eaLnBrk="1" hangingPunct="1"/>
            <a:r>
              <a:rPr lang="en-US" sz="3200" smtClean="0">
                <a:solidFill>
                  <a:schemeClr val="bg1"/>
                </a:solidFill>
              </a:rPr>
              <a:t>Exercise 8 – which of the following are inputs? Tick all that apply.</a:t>
            </a:r>
          </a:p>
        </p:txBody>
      </p:sp>
      <p:sp>
        <p:nvSpPr>
          <p:cNvPr id="3" name="Content Placeholder 2"/>
          <p:cNvSpPr>
            <a:spLocks noGrp="1"/>
          </p:cNvSpPr>
          <p:nvPr>
            <p:ph sz="half" idx="1"/>
          </p:nvPr>
        </p:nvSpPr>
        <p:spPr>
          <a:xfrm>
            <a:off x="457200" y="1600200"/>
            <a:ext cx="6705600" cy="4525963"/>
          </a:xfrm>
        </p:spPr>
        <p:txBody>
          <a:bodyPr rtlCol="0">
            <a:normAutofit lnSpcReduction="10000"/>
          </a:bodyPr>
          <a:lstStyle/>
          <a:p>
            <a:pPr eaLnBrk="1" fontAlgn="auto" hangingPunct="1">
              <a:spcAft>
                <a:spcPts val="0"/>
              </a:spcAft>
              <a:buFont typeface="Arial" pitchFamily="34" charset="0"/>
              <a:buChar char="•"/>
              <a:defRPr/>
            </a:pPr>
            <a:r>
              <a:rPr lang="en-US" dirty="0" smtClean="0"/>
              <a:t>Available regular (core) and other financial resources</a:t>
            </a:r>
            <a:endParaRPr lang="en-GB" dirty="0" smtClean="0"/>
          </a:p>
          <a:p>
            <a:pPr eaLnBrk="1" fontAlgn="auto" hangingPunct="1">
              <a:spcAft>
                <a:spcPts val="0"/>
              </a:spcAft>
              <a:buFont typeface="Arial" pitchFamily="34" charset="0"/>
              <a:buChar char="•"/>
              <a:defRPr/>
            </a:pPr>
            <a:r>
              <a:rPr lang="en-US" dirty="0" smtClean="0"/>
              <a:t>Professional staff and administrative staff</a:t>
            </a:r>
            <a:endParaRPr lang="en-GB" dirty="0" smtClean="0"/>
          </a:p>
          <a:p>
            <a:pPr eaLnBrk="1" fontAlgn="auto" hangingPunct="1">
              <a:spcAft>
                <a:spcPts val="0"/>
              </a:spcAft>
              <a:buFont typeface="Arial" pitchFamily="34" charset="0"/>
              <a:buChar char="•"/>
              <a:defRPr/>
            </a:pPr>
            <a:r>
              <a:rPr lang="en-US" dirty="0" smtClean="0"/>
              <a:t>Offices and facilities</a:t>
            </a:r>
            <a:endParaRPr lang="en-GB" dirty="0" smtClean="0"/>
          </a:p>
          <a:p>
            <a:pPr eaLnBrk="1" fontAlgn="auto" hangingPunct="1">
              <a:spcAft>
                <a:spcPts val="0"/>
              </a:spcAft>
              <a:buFont typeface="Arial" pitchFamily="34" charset="0"/>
              <a:buChar char="•"/>
              <a:defRPr/>
            </a:pPr>
            <a:r>
              <a:rPr lang="en-US" dirty="0" smtClean="0"/>
              <a:t>Information and Communications Technology (ICT) infrastructure </a:t>
            </a:r>
            <a:endParaRPr lang="en-GB" dirty="0" smtClean="0"/>
          </a:p>
          <a:p>
            <a:pPr eaLnBrk="1" fontAlgn="auto" hangingPunct="1">
              <a:spcAft>
                <a:spcPts val="0"/>
              </a:spcAft>
              <a:buFont typeface="Arial" pitchFamily="34" charset="0"/>
              <a:buChar char="•"/>
              <a:defRPr/>
            </a:pPr>
            <a:r>
              <a:rPr lang="en-US" dirty="0" smtClean="0"/>
              <a:t>Transportation vehicles, especially in conflict and post-conflict areas</a:t>
            </a:r>
            <a:endParaRPr lang="en-GB" dirty="0" smtClean="0"/>
          </a:p>
          <a:p>
            <a:pPr eaLnBrk="1" fontAlgn="auto" hangingPunct="1">
              <a:spcAft>
                <a:spcPts val="0"/>
              </a:spcAft>
              <a:buFont typeface="Arial" pitchFamily="34" charset="0"/>
              <a:buChar char="•"/>
              <a:defRPr/>
            </a:pPr>
            <a:r>
              <a:rPr lang="en-US" dirty="0" smtClean="0"/>
              <a:t>Related institutional knowledge and experiences</a:t>
            </a:r>
            <a:endParaRPr lang="en-GB" dirty="0" smtClean="0"/>
          </a:p>
          <a:p>
            <a:pPr eaLnBrk="1" fontAlgn="auto" hangingPunct="1">
              <a:spcAft>
                <a:spcPts val="0"/>
              </a:spcAft>
              <a:buFont typeface="Arial" pitchFamily="34" charset="0"/>
              <a:buNone/>
              <a:defRPr/>
            </a:pPr>
            <a:endParaRPr lang="en-US" b="1" dirty="0" smtClean="0"/>
          </a:p>
        </p:txBody>
      </p:sp>
      <p:sp>
        <p:nvSpPr>
          <p:cNvPr id="4" name="Content Placeholder 3"/>
          <p:cNvSpPr>
            <a:spLocks noGrp="1"/>
          </p:cNvSpPr>
          <p:nvPr>
            <p:ph sz="half" idx="2"/>
          </p:nvPr>
        </p:nvSpPr>
        <p:spPr>
          <a:xfrm>
            <a:off x="7391400" y="1600200"/>
            <a:ext cx="1295400" cy="4525963"/>
          </a:xfrm>
        </p:spPr>
        <p:txBody>
          <a:bodyPr rtlCol="0">
            <a:normAutofit lnSpcReduction="10000"/>
          </a:bodyPr>
          <a:lstStyle/>
          <a:p>
            <a:pPr eaLnBrk="1" fontAlgn="auto" hangingPunct="1">
              <a:spcAft>
                <a:spcPts val="0"/>
              </a:spcAft>
              <a:buFont typeface="Arial" pitchFamily="34" charset="0"/>
              <a:buNone/>
              <a:defRPr/>
            </a:pPr>
            <a:r>
              <a:rPr lang="en-GB" dirty="0" smtClean="0">
                <a:sym typeface="Wingdings"/>
              </a:rPr>
              <a:t></a:t>
            </a:r>
          </a:p>
          <a:p>
            <a:pPr eaLnBrk="1" fontAlgn="auto" hangingPunct="1">
              <a:spcAft>
                <a:spcPts val="0"/>
              </a:spcAft>
              <a:buFont typeface="Arial" pitchFamily="34" charset="0"/>
              <a:buChar char="•"/>
              <a:defRPr/>
            </a:pPr>
            <a:endParaRPr lang="en-US" dirty="0" smtClean="0">
              <a:sym typeface="Wingdings"/>
            </a:endParaRPr>
          </a:p>
          <a:p>
            <a:pPr eaLnBrk="1" fontAlgn="auto" hangingPunct="1">
              <a:spcAft>
                <a:spcPts val="0"/>
              </a:spcAft>
              <a:buFont typeface="Arial" pitchFamily="34" charset="0"/>
              <a:buNone/>
              <a:defRPr/>
            </a:pPr>
            <a:r>
              <a:rPr lang="en-GB" dirty="0" smtClean="0">
                <a:sym typeface="Wingdings"/>
              </a:rPr>
              <a:t></a:t>
            </a:r>
          </a:p>
          <a:p>
            <a:pPr eaLnBrk="1" fontAlgn="auto" hangingPunct="1">
              <a:spcAft>
                <a:spcPts val="0"/>
              </a:spcAft>
              <a:buFont typeface="Arial" pitchFamily="34" charset="0"/>
              <a:buNone/>
              <a:defRPr/>
            </a:pPr>
            <a:r>
              <a:rPr lang="en-GB" dirty="0" smtClean="0">
                <a:sym typeface="Wingdings"/>
              </a:rPr>
              <a:t></a:t>
            </a:r>
          </a:p>
          <a:p>
            <a:pPr eaLnBrk="1" fontAlgn="auto" hangingPunct="1">
              <a:spcAft>
                <a:spcPts val="0"/>
              </a:spcAft>
              <a:buFont typeface="Arial" pitchFamily="34" charset="0"/>
              <a:buNone/>
              <a:defRPr/>
            </a:pPr>
            <a:r>
              <a:rPr lang="en-GB" dirty="0" smtClean="0">
                <a:sym typeface="Wingdings"/>
              </a:rPr>
              <a:t></a:t>
            </a:r>
          </a:p>
          <a:p>
            <a:pPr eaLnBrk="1" fontAlgn="auto" hangingPunct="1">
              <a:spcAft>
                <a:spcPts val="0"/>
              </a:spcAft>
              <a:buFont typeface="Arial" pitchFamily="34" charset="0"/>
              <a:buChar char="•"/>
              <a:defRPr/>
            </a:pPr>
            <a:endParaRPr lang="en-US" dirty="0" smtClean="0">
              <a:sym typeface="Wingdings"/>
            </a:endParaRPr>
          </a:p>
          <a:p>
            <a:pPr eaLnBrk="1" fontAlgn="auto" hangingPunct="1">
              <a:spcAft>
                <a:spcPts val="0"/>
              </a:spcAft>
              <a:buFont typeface="Arial" pitchFamily="34" charset="0"/>
              <a:buNone/>
              <a:defRPr/>
            </a:pPr>
            <a:r>
              <a:rPr lang="en-GB" dirty="0" smtClean="0">
                <a:sym typeface="Wingdings"/>
              </a:rPr>
              <a:t></a:t>
            </a:r>
          </a:p>
          <a:p>
            <a:pPr eaLnBrk="1" fontAlgn="auto" hangingPunct="1">
              <a:spcAft>
                <a:spcPts val="0"/>
              </a:spcAft>
              <a:buFont typeface="Arial" pitchFamily="34" charset="0"/>
              <a:buChar char="•"/>
              <a:defRPr/>
            </a:pPr>
            <a:endParaRPr lang="en-US" dirty="0" smtClean="0">
              <a:sym typeface="Wingdings"/>
            </a:endParaRPr>
          </a:p>
          <a:p>
            <a:pPr eaLnBrk="1" fontAlgn="auto" hangingPunct="1">
              <a:spcAft>
                <a:spcPts val="0"/>
              </a:spcAft>
              <a:buFont typeface="Arial" pitchFamily="34" charset="0"/>
              <a:buNone/>
              <a:defRPr/>
            </a:pPr>
            <a:r>
              <a:rPr lang="en-GB" dirty="0" smtClean="0">
                <a:sym typeface="Wingdings"/>
              </a:rPr>
              <a:t></a:t>
            </a:r>
            <a:endParaRPr lang="en-GB"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Title 1"/>
          <p:cNvSpPr>
            <a:spLocks noGrp="1"/>
          </p:cNvSpPr>
          <p:nvPr>
            <p:ph type="title"/>
          </p:nvPr>
        </p:nvSpPr>
        <p:spPr>
          <a:solidFill>
            <a:schemeClr val="accent1"/>
          </a:solidFill>
        </p:spPr>
        <p:txBody>
          <a:bodyPr/>
          <a:lstStyle/>
          <a:p>
            <a:pPr eaLnBrk="1" hangingPunct="1"/>
            <a:r>
              <a:rPr lang="en-US" sz="3200" smtClean="0">
                <a:solidFill>
                  <a:schemeClr val="bg1"/>
                </a:solidFill>
              </a:rPr>
              <a:t>Exercise – which of the following are inputs? Answers.</a:t>
            </a:r>
          </a:p>
        </p:txBody>
      </p:sp>
      <p:sp>
        <p:nvSpPr>
          <p:cNvPr id="3" name="Content Placeholder 2"/>
          <p:cNvSpPr>
            <a:spLocks noGrp="1"/>
          </p:cNvSpPr>
          <p:nvPr>
            <p:ph sz="half" idx="1"/>
          </p:nvPr>
        </p:nvSpPr>
        <p:spPr>
          <a:xfrm>
            <a:off x="457200" y="1600200"/>
            <a:ext cx="6705600" cy="4525963"/>
          </a:xfrm>
        </p:spPr>
        <p:txBody>
          <a:bodyPr rtlCol="0">
            <a:normAutofit lnSpcReduction="10000"/>
          </a:bodyPr>
          <a:lstStyle/>
          <a:p>
            <a:pPr eaLnBrk="1" fontAlgn="auto" hangingPunct="1">
              <a:spcAft>
                <a:spcPts val="0"/>
              </a:spcAft>
              <a:buFont typeface="Arial" pitchFamily="34" charset="0"/>
              <a:buChar char="•"/>
              <a:defRPr/>
            </a:pPr>
            <a:r>
              <a:rPr lang="en-US" dirty="0" smtClean="0"/>
              <a:t>Available regular (core) and other financial resources</a:t>
            </a:r>
            <a:endParaRPr lang="en-GB" dirty="0" smtClean="0"/>
          </a:p>
          <a:p>
            <a:pPr eaLnBrk="1" fontAlgn="auto" hangingPunct="1">
              <a:spcAft>
                <a:spcPts val="0"/>
              </a:spcAft>
              <a:buFont typeface="Arial" pitchFamily="34" charset="0"/>
              <a:buChar char="•"/>
              <a:defRPr/>
            </a:pPr>
            <a:r>
              <a:rPr lang="en-US" dirty="0" smtClean="0"/>
              <a:t>Professional staff and administrative staff</a:t>
            </a:r>
            <a:endParaRPr lang="en-GB" dirty="0" smtClean="0"/>
          </a:p>
          <a:p>
            <a:pPr eaLnBrk="1" fontAlgn="auto" hangingPunct="1">
              <a:spcAft>
                <a:spcPts val="0"/>
              </a:spcAft>
              <a:buFont typeface="Arial" pitchFamily="34" charset="0"/>
              <a:buChar char="•"/>
              <a:defRPr/>
            </a:pPr>
            <a:r>
              <a:rPr lang="en-US" dirty="0" smtClean="0"/>
              <a:t>Offices and facilities</a:t>
            </a:r>
            <a:endParaRPr lang="en-GB" dirty="0" smtClean="0"/>
          </a:p>
          <a:p>
            <a:pPr eaLnBrk="1" fontAlgn="auto" hangingPunct="1">
              <a:spcAft>
                <a:spcPts val="0"/>
              </a:spcAft>
              <a:buFont typeface="Arial" pitchFamily="34" charset="0"/>
              <a:buChar char="•"/>
              <a:defRPr/>
            </a:pPr>
            <a:r>
              <a:rPr lang="en-US" dirty="0" smtClean="0"/>
              <a:t>Information and Communications Technology (ICT) infrastructure </a:t>
            </a:r>
            <a:endParaRPr lang="en-GB" dirty="0" smtClean="0"/>
          </a:p>
          <a:p>
            <a:pPr eaLnBrk="1" fontAlgn="auto" hangingPunct="1">
              <a:spcAft>
                <a:spcPts val="0"/>
              </a:spcAft>
              <a:buFont typeface="Arial" pitchFamily="34" charset="0"/>
              <a:buChar char="•"/>
              <a:defRPr/>
            </a:pPr>
            <a:r>
              <a:rPr lang="en-US" dirty="0" smtClean="0"/>
              <a:t>Transportation vehicles, especially in conflict and post-conflict areas</a:t>
            </a:r>
            <a:endParaRPr lang="en-GB" dirty="0" smtClean="0"/>
          </a:p>
          <a:p>
            <a:pPr eaLnBrk="1" fontAlgn="auto" hangingPunct="1">
              <a:spcAft>
                <a:spcPts val="0"/>
              </a:spcAft>
              <a:buFont typeface="Arial" pitchFamily="34" charset="0"/>
              <a:buChar char="•"/>
              <a:defRPr/>
            </a:pPr>
            <a:r>
              <a:rPr lang="en-US" dirty="0" smtClean="0"/>
              <a:t>Related institutional knowledge and experiences</a:t>
            </a:r>
            <a:endParaRPr lang="en-GB" dirty="0" smtClean="0"/>
          </a:p>
          <a:p>
            <a:pPr eaLnBrk="1" fontAlgn="auto" hangingPunct="1">
              <a:spcAft>
                <a:spcPts val="0"/>
              </a:spcAft>
              <a:buFont typeface="Arial" pitchFamily="34" charset="0"/>
              <a:buNone/>
              <a:defRPr/>
            </a:pPr>
            <a:endParaRPr lang="en-US" b="1" dirty="0" smtClean="0"/>
          </a:p>
        </p:txBody>
      </p:sp>
      <p:sp>
        <p:nvSpPr>
          <p:cNvPr id="4" name="Content Placeholder 3"/>
          <p:cNvSpPr>
            <a:spLocks noGrp="1"/>
          </p:cNvSpPr>
          <p:nvPr>
            <p:ph sz="half" idx="2"/>
          </p:nvPr>
        </p:nvSpPr>
        <p:spPr>
          <a:xfrm>
            <a:off x="7391400" y="1600200"/>
            <a:ext cx="1295400" cy="4525963"/>
          </a:xfrm>
        </p:spPr>
        <p:txBody>
          <a:bodyPr rtlCol="0">
            <a:normAutofit lnSpcReduction="10000"/>
          </a:bodyPr>
          <a:lstStyle/>
          <a:p>
            <a:pPr eaLnBrk="1" fontAlgn="auto" hangingPunct="1">
              <a:spcAft>
                <a:spcPts val="0"/>
              </a:spcAft>
              <a:buFont typeface="Arial" pitchFamily="34" charset="0"/>
              <a:buNone/>
              <a:defRPr/>
            </a:pPr>
            <a:r>
              <a:rPr lang="en-GB" dirty="0" smtClean="0">
                <a:sym typeface="Wingdings"/>
              </a:rPr>
              <a:t></a:t>
            </a:r>
            <a:endParaRPr lang="en-US" dirty="0" smtClean="0">
              <a:sym typeface="Wingdings"/>
            </a:endParaRPr>
          </a:p>
          <a:p>
            <a:pPr eaLnBrk="1" fontAlgn="auto" hangingPunct="1">
              <a:spcAft>
                <a:spcPts val="0"/>
              </a:spcAft>
              <a:buFont typeface="Arial" pitchFamily="34" charset="0"/>
              <a:buNone/>
              <a:defRPr/>
            </a:pPr>
            <a:endParaRPr lang="en-GB" dirty="0" smtClean="0">
              <a:sym typeface="Wingdings"/>
            </a:endParaRPr>
          </a:p>
          <a:p>
            <a:pPr eaLnBrk="1" fontAlgn="auto" hangingPunct="1">
              <a:spcAft>
                <a:spcPts val="0"/>
              </a:spcAft>
              <a:buFont typeface="Arial" pitchFamily="34" charset="0"/>
              <a:buNone/>
              <a:defRPr/>
            </a:pPr>
            <a:r>
              <a:rPr lang="en-GB" dirty="0" smtClean="0">
                <a:sym typeface="Wingdings"/>
              </a:rPr>
              <a:t> </a:t>
            </a:r>
          </a:p>
          <a:p>
            <a:pPr eaLnBrk="1" fontAlgn="auto" hangingPunct="1">
              <a:spcAft>
                <a:spcPts val="0"/>
              </a:spcAft>
              <a:buFont typeface="Arial" pitchFamily="34" charset="0"/>
              <a:buNone/>
              <a:defRPr/>
            </a:pPr>
            <a:r>
              <a:rPr lang="en-GB" dirty="0" smtClean="0">
                <a:sym typeface="Wingdings"/>
              </a:rPr>
              <a:t></a:t>
            </a:r>
          </a:p>
          <a:p>
            <a:pPr eaLnBrk="1" fontAlgn="auto" hangingPunct="1">
              <a:spcAft>
                <a:spcPts val="0"/>
              </a:spcAft>
              <a:buFont typeface="Arial" pitchFamily="34" charset="0"/>
              <a:buNone/>
              <a:defRPr/>
            </a:pPr>
            <a:r>
              <a:rPr lang="en-GB" dirty="0" smtClean="0">
                <a:sym typeface="Wingdings"/>
              </a:rPr>
              <a:t></a:t>
            </a:r>
            <a:endParaRPr lang="en-US" dirty="0" smtClean="0">
              <a:sym typeface="Wingdings"/>
            </a:endParaRPr>
          </a:p>
          <a:p>
            <a:pPr eaLnBrk="1" fontAlgn="auto" hangingPunct="1">
              <a:spcAft>
                <a:spcPts val="0"/>
              </a:spcAft>
              <a:buFont typeface="Arial" pitchFamily="34" charset="0"/>
              <a:buNone/>
              <a:defRPr/>
            </a:pPr>
            <a:endParaRPr lang="en-GB" dirty="0" smtClean="0">
              <a:sym typeface="Wingdings"/>
            </a:endParaRPr>
          </a:p>
          <a:p>
            <a:pPr eaLnBrk="1" fontAlgn="auto" hangingPunct="1">
              <a:spcAft>
                <a:spcPts val="0"/>
              </a:spcAft>
              <a:buFont typeface="Arial" pitchFamily="34" charset="0"/>
              <a:buNone/>
              <a:defRPr/>
            </a:pPr>
            <a:r>
              <a:rPr lang="en-GB" dirty="0" smtClean="0">
                <a:sym typeface="Wingdings"/>
              </a:rPr>
              <a:t> </a:t>
            </a:r>
          </a:p>
          <a:p>
            <a:pPr eaLnBrk="1" fontAlgn="auto" hangingPunct="1">
              <a:spcAft>
                <a:spcPts val="0"/>
              </a:spcAft>
              <a:buFont typeface="Arial" pitchFamily="34" charset="0"/>
              <a:buNone/>
              <a:defRPr/>
            </a:pPr>
            <a:endParaRPr lang="en-GB" dirty="0" smtClean="0">
              <a:sym typeface="Wingdings"/>
            </a:endParaRPr>
          </a:p>
          <a:p>
            <a:pPr eaLnBrk="1" fontAlgn="auto" hangingPunct="1">
              <a:spcAft>
                <a:spcPts val="0"/>
              </a:spcAft>
              <a:buFont typeface="Arial" pitchFamily="34" charset="0"/>
              <a:buNone/>
              <a:defRPr/>
            </a:pPr>
            <a:r>
              <a:rPr lang="en-GB" dirty="0" smtClean="0">
                <a:sym typeface="Wingdings"/>
              </a:rPr>
              <a:t></a:t>
            </a:r>
            <a:endParaRPr lang="en-GB"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1" name="Picture 2" descr="C:\Users\alastair.IIED-AD\Desktop\ME.jpg"/>
          <p:cNvPicPr>
            <a:picLocks noChangeAspect="1" noChangeArrowheads="1"/>
          </p:cNvPicPr>
          <p:nvPr/>
        </p:nvPicPr>
        <p:blipFill>
          <a:blip r:embed="rId2"/>
          <a:srcRect/>
          <a:stretch>
            <a:fillRect/>
          </a:stretch>
        </p:blipFill>
        <p:spPr bwMode="auto">
          <a:xfrm>
            <a:off x="304800" y="1905000"/>
            <a:ext cx="8424863" cy="4219575"/>
          </a:xfrm>
          <a:prstGeom prst="rect">
            <a:avLst/>
          </a:prstGeom>
          <a:noFill/>
          <a:ln w="9525">
            <a:noFill/>
            <a:miter lim="800000"/>
            <a:headEnd/>
            <a:tailEnd/>
          </a:ln>
        </p:spPr>
      </p:pic>
      <p:sp>
        <p:nvSpPr>
          <p:cNvPr id="97282" name="Title 1"/>
          <p:cNvSpPr>
            <a:spLocks/>
          </p:cNvSpPr>
          <p:nvPr/>
        </p:nvSpPr>
        <p:spPr bwMode="auto">
          <a:xfrm>
            <a:off x="533400" y="152400"/>
            <a:ext cx="8229600" cy="838200"/>
          </a:xfrm>
          <a:prstGeom prst="rect">
            <a:avLst/>
          </a:prstGeom>
          <a:solidFill>
            <a:schemeClr val="accent1"/>
          </a:solidFill>
          <a:ln w="9525">
            <a:noFill/>
            <a:miter lim="800000"/>
            <a:headEnd/>
            <a:tailEnd/>
          </a:ln>
        </p:spPr>
        <p:txBody>
          <a:bodyPr anchor="ctr"/>
          <a:lstStyle/>
          <a:p>
            <a:pPr algn="ctr"/>
            <a:r>
              <a:rPr lang="en-US" sz="4400">
                <a:solidFill>
                  <a:schemeClr val="bg1"/>
                </a:solidFill>
                <a:latin typeface="Calibri" pitchFamily="34" charset="0"/>
              </a:rPr>
              <a:t>Constructing the M&amp;E information</a:t>
            </a:r>
          </a:p>
        </p:txBody>
      </p:sp>
      <p:sp>
        <p:nvSpPr>
          <p:cNvPr id="97283" name="Line 4"/>
          <p:cNvSpPr>
            <a:spLocks noChangeShapeType="1"/>
          </p:cNvSpPr>
          <p:nvPr/>
        </p:nvSpPr>
        <p:spPr bwMode="auto">
          <a:xfrm>
            <a:off x="3657600" y="3886200"/>
            <a:ext cx="4191000" cy="914400"/>
          </a:xfrm>
          <a:prstGeom prst="line">
            <a:avLst/>
          </a:prstGeom>
          <a:noFill/>
          <a:ln w="9525">
            <a:solidFill>
              <a:schemeClr val="tx1"/>
            </a:solidFill>
            <a:round/>
            <a:headEnd/>
            <a:tailEnd/>
          </a:ln>
        </p:spPr>
        <p:txBody>
          <a:bodyPr/>
          <a:lstStyle/>
          <a:p>
            <a:endParaRPr lang="en-US"/>
          </a:p>
        </p:txBody>
      </p:sp>
      <p:sp>
        <p:nvSpPr>
          <p:cNvPr id="97284" name="Line 5"/>
          <p:cNvSpPr>
            <a:spLocks noChangeShapeType="1"/>
          </p:cNvSpPr>
          <p:nvPr/>
        </p:nvSpPr>
        <p:spPr bwMode="auto">
          <a:xfrm rot="900000">
            <a:off x="4267200" y="3200400"/>
            <a:ext cx="3352800" cy="0"/>
          </a:xfrm>
          <a:prstGeom prst="line">
            <a:avLst/>
          </a:prstGeom>
          <a:noFill/>
          <a:ln w="9525">
            <a:solidFill>
              <a:schemeClr val="tx1"/>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itle 1"/>
          <p:cNvSpPr>
            <a:spLocks noGrp="1"/>
          </p:cNvSpPr>
          <p:nvPr>
            <p:ph type="title"/>
          </p:nvPr>
        </p:nvSpPr>
        <p:spPr>
          <a:xfrm>
            <a:off x="533400" y="152400"/>
            <a:ext cx="8229600" cy="838200"/>
          </a:xfrm>
          <a:solidFill>
            <a:schemeClr val="accent1"/>
          </a:solidFill>
        </p:spPr>
        <p:txBody>
          <a:bodyPr/>
          <a:lstStyle/>
          <a:p>
            <a:pPr eaLnBrk="1" hangingPunct="1"/>
            <a:r>
              <a:rPr lang="en-US" smtClean="0">
                <a:solidFill>
                  <a:schemeClr val="bg1"/>
                </a:solidFill>
              </a:rPr>
              <a:t>Indicators</a:t>
            </a:r>
          </a:p>
        </p:txBody>
      </p:sp>
      <p:sp>
        <p:nvSpPr>
          <p:cNvPr id="98306" name="Content Placeholder 2"/>
          <p:cNvSpPr>
            <a:spLocks noGrp="1"/>
          </p:cNvSpPr>
          <p:nvPr>
            <p:ph idx="1"/>
          </p:nvPr>
        </p:nvSpPr>
        <p:spPr>
          <a:xfrm>
            <a:off x="228600" y="1143000"/>
            <a:ext cx="8610600" cy="5334000"/>
          </a:xfrm>
        </p:spPr>
        <p:txBody>
          <a:bodyPr/>
          <a:lstStyle/>
          <a:p>
            <a:r>
              <a:rPr lang="en-GB" sz="2800" b="1" dirty="0" smtClean="0"/>
              <a:t>Quantitative and qualitative </a:t>
            </a:r>
            <a:r>
              <a:rPr lang="en-GB" sz="2800" dirty="0" smtClean="0"/>
              <a:t>variables that provide a simple and reliable means to measure achievement</a:t>
            </a:r>
          </a:p>
          <a:p>
            <a:pPr eaLnBrk="1" hangingPunct="1">
              <a:lnSpc>
                <a:spcPct val="80000"/>
              </a:lnSpc>
            </a:pPr>
            <a:r>
              <a:rPr lang="en-GB" sz="2800" dirty="0" smtClean="0"/>
              <a:t>Gives you and indication whether on track to achieve the planned results?</a:t>
            </a:r>
          </a:p>
          <a:p>
            <a:pPr eaLnBrk="1" hangingPunct="1">
              <a:lnSpc>
                <a:spcPct val="80000"/>
              </a:lnSpc>
            </a:pPr>
            <a:r>
              <a:rPr lang="en-GB" sz="2800" dirty="0" smtClean="0"/>
              <a:t>Output (YOU responsible) vs. Outcome indicator (source e.g. UNDAF, CPAP, national/sub-national plans, development programmes) </a:t>
            </a:r>
          </a:p>
          <a:p>
            <a:pPr eaLnBrk="1" hangingPunct="1">
              <a:lnSpc>
                <a:spcPct val="80000"/>
              </a:lnSpc>
              <a:buFont typeface="Arial" charset="0"/>
              <a:buNone/>
            </a:pPr>
            <a:endParaRPr lang="en-GB" sz="1400" dirty="0" smtClean="0"/>
          </a:p>
          <a:p>
            <a:pPr eaLnBrk="1" hangingPunct="1">
              <a:lnSpc>
                <a:spcPct val="80000"/>
              </a:lnSpc>
              <a:buFont typeface="Arial" charset="0"/>
              <a:buNone/>
            </a:pPr>
            <a:r>
              <a:rPr lang="en-US" sz="2500" b="1" dirty="0" smtClean="0"/>
              <a:t>ASK</a:t>
            </a:r>
            <a:r>
              <a:rPr lang="en-US" sz="2500" dirty="0" smtClean="0"/>
              <a:t>:</a:t>
            </a:r>
            <a:endParaRPr lang="en-GB" sz="2500" dirty="0" smtClean="0"/>
          </a:p>
          <a:p>
            <a:pPr eaLnBrk="1" hangingPunct="1">
              <a:lnSpc>
                <a:spcPct val="80000"/>
              </a:lnSpc>
            </a:pPr>
            <a:r>
              <a:rPr lang="en-GB" sz="2400" dirty="0" smtClean="0"/>
              <a:t>As direct as possible to </a:t>
            </a:r>
            <a:r>
              <a:rPr lang="en-GB" sz="2400" b="1" dirty="0" smtClean="0">
                <a:solidFill>
                  <a:schemeClr val="accent1"/>
                </a:solidFill>
              </a:rPr>
              <a:t>reflect the outcome/output</a:t>
            </a:r>
            <a:r>
              <a:rPr lang="en-GB" sz="2400" dirty="0" smtClean="0"/>
              <a:t> (or proxy)</a:t>
            </a:r>
          </a:p>
          <a:p>
            <a:pPr eaLnBrk="1" hangingPunct="1">
              <a:lnSpc>
                <a:spcPct val="80000"/>
              </a:lnSpc>
            </a:pPr>
            <a:r>
              <a:rPr lang="en-GB" sz="2400" dirty="0" smtClean="0"/>
              <a:t>Sufficiently </a:t>
            </a:r>
            <a:r>
              <a:rPr lang="en-GB" sz="2400" b="1" dirty="0" smtClean="0">
                <a:solidFill>
                  <a:schemeClr val="accent1"/>
                </a:solidFill>
              </a:rPr>
              <a:t>precise </a:t>
            </a:r>
            <a:r>
              <a:rPr lang="en-GB" sz="2400" dirty="0" smtClean="0"/>
              <a:t>to ensure objective measurement?</a:t>
            </a:r>
            <a:r>
              <a:rPr lang="en-GB" sz="2500" dirty="0" smtClean="0"/>
              <a:t> </a:t>
            </a:r>
          </a:p>
          <a:p>
            <a:pPr eaLnBrk="1" hangingPunct="1">
              <a:lnSpc>
                <a:spcPct val="80000"/>
              </a:lnSpc>
            </a:pPr>
            <a:r>
              <a:rPr lang="en-GB" sz="2400" dirty="0" smtClean="0"/>
              <a:t>The most </a:t>
            </a:r>
            <a:r>
              <a:rPr lang="en-GB" sz="2400" b="1" dirty="0" smtClean="0">
                <a:solidFill>
                  <a:schemeClr val="accent1"/>
                </a:solidFill>
              </a:rPr>
              <a:t>practical and cost effective</a:t>
            </a:r>
            <a:r>
              <a:rPr lang="en-GB" sz="2400" dirty="0" smtClean="0"/>
              <a:t> collection of data?</a:t>
            </a:r>
            <a:endParaRPr lang="en-GB" sz="2500" dirty="0" smtClean="0"/>
          </a:p>
          <a:p>
            <a:pPr eaLnBrk="1" hangingPunct="1">
              <a:lnSpc>
                <a:spcPct val="80000"/>
              </a:lnSpc>
            </a:pPr>
            <a:r>
              <a:rPr lang="en-GB" sz="2400" dirty="0" smtClean="0"/>
              <a:t>Is </a:t>
            </a:r>
            <a:r>
              <a:rPr lang="en-GB" sz="2400" b="1" dirty="0" smtClean="0">
                <a:solidFill>
                  <a:schemeClr val="accent1"/>
                </a:solidFill>
              </a:rPr>
              <a:t>data available</a:t>
            </a:r>
            <a:r>
              <a:rPr lang="en-GB" sz="2400" dirty="0" smtClean="0"/>
              <a:t> and who is responsible for collection of </a:t>
            </a:r>
            <a:r>
              <a:rPr lang="en-GB" sz="2400" i="1" dirty="0" smtClean="0"/>
              <a:t>data?</a:t>
            </a:r>
            <a:r>
              <a:rPr lang="en-GB" sz="2400" dirty="0" smtClean="0"/>
              <a:t> </a:t>
            </a:r>
          </a:p>
          <a:p>
            <a:pPr eaLnBrk="1" hangingPunct="1">
              <a:lnSpc>
                <a:spcPct val="80000"/>
              </a:lnSpc>
            </a:pPr>
            <a:r>
              <a:rPr lang="en-GB" sz="2400" dirty="0" smtClean="0"/>
              <a:t>Can </a:t>
            </a:r>
            <a:r>
              <a:rPr lang="en-GB" sz="2400" b="1" dirty="0" smtClean="0">
                <a:solidFill>
                  <a:schemeClr val="accent1"/>
                </a:solidFill>
              </a:rPr>
              <a:t>national systems or indicators</a:t>
            </a:r>
            <a:r>
              <a:rPr lang="en-GB" sz="2400" i="1" dirty="0" smtClean="0"/>
              <a:t> </a:t>
            </a:r>
            <a:r>
              <a:rPr lang="en-GB" sz="2400" dirty="0" smtClean="0"/>
              <a:t>be used? (Outcome)</a:t>
            </a:r>
            <a:endParaRPr lang="en-US" sz="2400" dirty="0" smtClean="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Content Placeholder 2"/>
          <p:cNvSpPr>
            <a:spLocks/>
          </p:cNvSpPr>
          <p:nvPr/>
        </p:nvSpPr>
        <p:spPr bwMode="auto">
          <a:xfrm>
            <a:off x="152400" y="1447800"/>
            <a:ext cx="4495800" cy="6858000"/>
          </a:xfrm>
          <a:prstGeom prst="rect">
            <a:avLst/>
          </a:prstGeom>
          <a:noFill/>
          <a:ln w="9525">
            <a:noFill/>
            <a:miter lim="800000"/>
            <a:headEnd/>
            <a:tailEnd/>
          </a:ln>
        </p:spPr>
        <p:txBody>
          <a:bodyPr/>
          <a:lstStyle/>
          <a:p>
            <a:pPr>
              <a:spcBef>
                <a:spcPct val="20000"/>
              </a:spcBef>
              <a:buFont typeface="Arial" charset="0"/>
              <a:buNone/>
            </a:pPr>
            <a:r>
              <a:rPr lang="en-GB" sz="2400">
                <a:latin typeface="Calibri" pitchFamily="34" charset="0"/>
              </a:rPr>
              <a:t>The </a:t>
            </a:r>
            <a:r>
              <a:rPr lang="en-GB" sz="2400" b="1">
                <a:solidFill>
                  <a:srgbClr val="FF0000"/>
                </a:solidFill>
                <a:latin typeface="Calibri" pitchFamily="34" charset="0"/>
              </a:rPr>
              <a:t>CREAM</a:t>
            </a:r>
            <a:r>
              <a:rPr lang="en-GB" sz="2400">
                <a:latin typeface="Calibri" pitchFamily="34" charset="0"/>
              </a:rPr>
              <a:t> of good </a:t>
            </a:r>
            <a:r>
              <a:rPr lang="en-GB" sz="2400">
                <a:solidFill>
                  <a:srgbClr val="FF0000"/>
                </a:solidFill>
                <a:latin typeface="Calibri" pitchFamily="34" charset="0"/>
              </a:rPr>
              <a:t>INDICATORS</a:t>
            </a:r>
          </a:p>
          <a:p>
            <a:pPr>
              <a:spcBef>
                <a:spcPct val="20000"/>
              </a:spcBef>
              <a:buFont typeface="Arial" charset="0"/>
              <a:buNone/>
            </a:pPr>
            <a:r>
              <a:rPr lang="en-GB" sz="2400" b="1">
                <a:solidFill>
                  <a:srgbClr val="FF0000"/>
                </a:solidFill>
                <a:latin typeface="Calibri" pitchFamily="34" charset="0"/>
              </a:rPr>
              <a:t>C</a:t>
            </a:r>
            <a:r>
              <a:rPr lang="en-GB" sz="2400">
                <a:latin typeface="Calibri" pitchFamily="34" charset="0"/>
              </a:rPr>
              <a:t>lear precise and unambiguous</a:t>
            </a:r>
          </a:p>
          <a:p>
            <a:pPr>
              <a:spcBef>
                <a:spcPct val="20000"/>
              </a:spcBef>
              <a:buFont typeface="Arial" charset="0"/>
              <a:buNone/>
            </a:pPr>
            <a:r>
              <a:rPr lang="en-GB" sz="2400" b="1">
                <a:solidFill>
                  <a:srgbClr val="FF0000"/>
                </a:solidFill>
                <a:latin typeface="Calibri" pitchFamily="34" charset="0"/>
              </a:rPr>
              <a:t>R</a:t>
            </a:r>
            <a:r>
              <a:rPr lang="en-GB" sz="2400">
                <a:latin typeface="Calibri" pitchFamily="34" charset="0"/>
              </a:rPr>
              <a:t>elevant appropriate to the subject</a:t>
            </a:r>
          </a:p>
          <a:p>
            <a:pPr>
              <a:spcBef>
                <a:spcPct val="20000"/>
              </a:spcBef>
              <a:buFont typeface="Arial" charset="0"/>
              <a:buNone/>
            </a:pPr>
            <a:r>
              <a:rPr lang="en-GB" sz="2400" b="1">
                <a:solidFill>
                  <a:srgbClr val="FF0000"/>
                </a:solidFill>
                <a:latin typeface="Calibri" pitchFamily="34" charset="0"/>
              </a:rPr>
              <a:t>E</a:t>
            </a:r>
            <a:r>
              <a:rPr lang="en-GB" sz="2400">
                <a:latin typeface="Calibri" pitchFamily="34" charset="0"/>
              </a:rPr>
              <a:t>conomic available at a reasonable cost</a:t>
            </a:r>
          </a:p>
          <a:p>
            <a:pPr>
              <a:spcBef>
                <a:spcPct val="20000"/>
              </a:spcBef>
              <a:buFont typeface="Arial" charset="0"/>
              <a:buNone/>
            </a:pPr>
            <a:r>
              <a:rPr lang="en-GB" sz="2400" b="1">
                <a:solidFill>
                  <a:srgbClr val="FF0000"/>
                </a:solidFill>
                <a:latin typeface="Calibri" pitchFamily="34" charset="0"/>
              </a:rPr>
              <a:t>A</a:t>
            </a:r>
            <a:r>
              <a:rPr lang="en-GB" sz="2400">
                <a:latin typeface="Calibri" pitchFamily="34" charset="0"/>
              </a:rPr>
              <a:t>dequate provide a sufficient basis to assess performance</a:t>
            </a:r>
          </a:p>
          <a:p>
            <a:pPr>
              <a:spcBef>
                <a:spcPct val="20000"/>
              </a:spcBef>
              <a:buFont typeface="Arial" charset="0"/>
              <a:buNone/>
            </a:pPr>
            <a:r>
              <a:rPr lang="en-GB" sz="2400" b="1">
                <a:solidFill>
                  <a:srgbClr val="FF0000"/>
                </a:solidFill>
                <a:latin typeface="Calibri" pitchFamily="34" charset="0"/>
              </a:rPr>
              <a:t>M</a:t>
            </a:r>
            <a:r>
              <a:rPr lang="en-GB" sz="2400">
                <a:latin typeface="Calibri" pitchFamily="34" charset="0"/>
              </a:rPr>
              <a:t>onitorable amenable to independent validation</a:t>
            </a:r>
          </a:p>
        </p:txBody>
      </p:sp>
      <p:sp>
        <p:nvSpPr>
          <p:cNvPr id="99330" name="Text Box 5"/>
          <p:cNvSpPr txBox="1">
            <a:spLocks noChangeArrowheads="1"/>
          </p:cNvSpPr>
          <p:nvPr/>
        </p:nvSpPr>
        <p:spPr bwMode="auto">
          <a:xfrm>
            <a:off x="4495800" y="1447800"/>
            <a:ext cx="4343400" cy="3743325"/>
          </a:xfrm>
          <a:prstGeom prst="rect">
            <a:avLst/>
          </a:prstGeom>
          <a:noFill/>
          <a:ln w="9525">
            <a:noFill/>
            <a:miter lim="800000"/>
            <a:headEnd/>
            <a:tailEnd/>
          </a:ln>
        </p:spPr>
        <p:txBody>
          <a:bodyPr>
            <a:spAutoFit/>
          </a:bodyPr>
          <a:lstStyle/>
          <a:p>
            <a:r>
              <a:rPr lang="en-GB" altLang="ja-JP" sz="2400">
                <a:latin typeface="Calibri" pitchFamily="34" charset="0"/>
              </a:rPr>
              <a:t>The </a:t>
            </a:r>
            <a:r>
              <a:rPr lang="en-GB" altLang="ja-JP" sz="2400" b="1">
                <a:solidFill>
                  <a:srgbClr val="FF0000"/>
                </a:solidFill>
                <a:latin typeface="Calibri" pitchFamily="34" charset="0"/>
              </a:rPr>
              <a:t>SMART </a:t>
            </a:r>
            <a:r>
              <a:rPr lang="en-GB" altLang="ja-JP" sz="2400">
                <a:latin typeface="Calibri" pitchFamily="34" charset="0"/>
              </a:rPr>
              <a:t>of good </a:t>
            </a:r>
            <a:r>
              <a:rPr lang="en-GB" altLang="ja-JP" sz="2400">
                <a:solidFill>
                  <a:srgbClr val="FF0000"/>
                </a:solidFill>
                <a:latin typeface="Calibri" pitchFamily="34" charset="0"/>
              </a:rPr>
              <a:t>TARGETS</a:t>
            </a:r>
          </a:p>
          <a:p>
            <a:r>
              <a:rPr lang="en-GB" altLang="ja-JP" sz="2400" b="1">
                <a:solidFill>
                  <a:srgbClr val="FF0000"/>
                </a:solidFill>
                <a:latin typeface="Calibri" pitchFamily="34" charset="0"/>
              </a:rPr>
              <a:t>S</a:t>
            </a:r>
            <a:r>
              <a:rPr lang="en-GB" altLang="ja-JP" sz="2400">
                <a:latin typeface="Calibri" pitchFamily="34" charset="0"/>
              </a:rPr>
              <a:t>pecific to the objective  is supposed to measure</a:t>
            </a:r>
          </a:p>
          <a:p>
            <a:r>
              <a:rPr lang="en-GB" altLang="ja-JP" sz="2400" b="1">
                <a:solidFill>
                  <a:srgbClr val="FF0000"/>
                </a:solidFill>
                <a:latin typeface="Calibri" pitchFamily="34" charset="0"/>
              </a:rPr>
              <a:t>M</a:t>
            </a:r>
            <a:r>
              <a:rPr lang="en-GB" altLang="ja-JP" sz="2400">
                <a:latin typeface="Calibri" pitchFamily="34" charset="0"/>
              </a:rPr>
              <a:t>easurable (quantitatively of qualitatively?</a:t>
            </a:r>
          </a:p>
          <a:p>
            <a:r>
              <a:rPr lang="en-GB" altLang="ja-JP" sz="2400" b="1">
                <a:solidFill>
                  <a:srgbClr val="FF0000"/>
                </a:solidFill>
                <a:latin typeface="Calibri" pitchFamily="34" charset="0"/>
              </a:rPr>
              <a:t>A</a:t>
            </a:r>
            <a:r>
              <a:rPr lang="en-GB" altLang="ja-JP" sz="2400">
                <a:latin typeface="Calibri" pitchFamily="34" charset="0"/>
              </a:rPr>
              <a:t>ttainable at a reasonable cost</a:t>
            </a:r>
          </a:p>
          <a:p>
            <a:r>
              <a:rPr lang="en-GB" altLang="ja-JP" sz="2400" b="1">
                <a:solidFill>
                  <a:srgbClr val="FF0000"/>
                </a:solidFill>
                <a:latin typeface="Calibri" pitchFamily="34" charset="0"/>
              </a:rPr>
              <a:t>R</a:t>
            </a:r>
            <a:r>
              <a:rPr lang="en-GB" altLang="ja-JP" sz="2400">
                <a:latin typeface="Calibri" pitchFamily="34" charset="0"/>
              </a:rPr>
              <a:t>elevant to the information needs of the managers</a:t>
            </a:r>
          </a:p>
          <a:p>
            <a:r>
              <a:rPr lang="en-GB" altLang="ja-JP" sz="2400" b="1">
                <a:solidFill>
                  <a:srgbClr val="FF0000"/>
                </a:solidFill>
                <a:latin typeface="Calibri" pitchFamily="34" charset="0"/>
              </a:rPr>
              <a:t>T</a:t>
            </a:r>
            <a:r>
              <a:rPr lang="en-GB" altLang="ja-JP" sz="2400">
                <a:latin typeface="Calibri" pitchFamily="34" charset="0"/>
              </a:rPr>
              <a:t>ime-bound to know when the targets will be achieved</a:t>
            </a:r>
            <a:endParaRPr lang="en-US" sz="2400">
              <a:latin typeface="Calibri" pitchFamily="34" charset="0"/>
            </a:endParaRPr>
          </a:p>
        </p:txBody>
      </p:sp>
      <p:sp>
        <p:nvSpPr>
          <p:cNvPr id="99331" name="Title 1"/>
          <p:cNvSpPr>
            <a:spLocks/>
          </p:cNvSpPr>
          <p:nvPr/>
        </p:nvSpPr>
        <p:spPr bwMode="auto">
          <a:xfrm>
            <a:off x="533400" y="152400"/>
            <a:ext cx="8229600" cy="838200"/>
          </a:xfrm>
          <a:prstGeom prst="rect">
            <a:avLst/>
          </a:prstGeom>
          <a:solidFill>
            <a:schemeClr val="accent1"/>
          </a:solidFill>
          <a:ln w="9525">
            <a:noFill/>
            <a:miter lim="800000"/>
            <a:headEnd/>
            <a:tailEnd/>
          </a:ln>
        </p:spPr>
        <p:txBody>
          <a:bodyPr anchor="ctr"/>
          <a:lstStyle/>
          <a:p>
            <a:pPr algn="ctr"/>
            <a:r>
              <a:rPr lang="en-US" sz="4400">
                <a:solidFill>
                  <a:schemeClr val="bg1"/>
                </a:solidFill>
                <a:latin typeface="Calibri" pitchFamily="34" charset="0"/>
              </a:rPr>
              <a:t>Indicators (2)</a:t>
            </a:r>
          </a:p>
        </p:txBody>
      </p:sp>
    </p:spTree>
    <p:extLst>
      <p:ext uri="{BB962C8B-B14F-4D97-AF65-F5344CB8AC3E}">
        <p14:creationId xmlns:p14="http://schemas.microsoft.com/office/powerpoint/2010/main" val="1815361088"/>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itle 1"/>
          <p:cNvSpPr>
            <a:spLocks noGrp="1"/>
          </p:cNvSpPr>
          <p:nvPr>
            <p:ph type="title"/>
          </p:nvPr>
        </p:nvSpPr>
        <p:spPr>
          <a:xfrm>
            <a:off x="533400" y="152400"/>
            <a:ext cx="8229600" cy="838200"/>
          </a:xfrm>
          <a:solidFill>
            <a:schemeClr val="accent1"/>
          </a:solidFill>
        </p:spPr>
        <p:txBody>
          <a:bodyPr/>
          <a:lstStyle/>
          <a:p>
            <a:pPr eaLnBrk="1" hangingPunct="1"/>
            <a:r>
              <a:rPr lang="en-US" dirty="0" smtClean="0">
                <a:solidFill>
                  <a:schemeClr val="bg1"/>
                </a:solidFill>
              </a:rPr>
              <a:t>Indicators (4)</a:t>
            </a:r>
          </a:p>
        </p:txBody>
      </p:sp>
      <p:sp>
        <p:nvSpPr>
          <p:cNvPr id="101378" name="Content Placeholder 2"/>
          <p:cNvSpPr>
            <a:spLocks noGrp="1"/>
          </p:cNvSpPr>
          <p:nvPr>
            <p:ph idx="1"/>
          </p:nvPr>
        </p:nvSpPr>
        <p:spPr>
          <a:xfrm>
            <a:off x="457200" y="990600"/>
            <a:ext cx="8229600" cy="4876800"/>
          </a:xfrm>
        </p:spPr>
        <p:txBody>
          <a:bodyPr/>
          <a:lstStyle/>
          <a:p>
            <a:pPr eaLnBrk="1" hangingPunct="1"/>
            <a:r>
              <a:rPr lang="en-GB" smtClean="0"/>
              <a:t>Can be a mix of qualitative and quantitative indicator types (sometimes likely to be more effective) </a:t>
            </a:r>
          </a:p>
          <a:p>
            <a:pPr eaLnBrk="1" hangingPunct="1"/>
            <a:r>
              <a:rPr lang="en-GB" smtClean="0"/>
              <a:t>Sufficient to measure the breadth of the changes happening </a:t>
            </a:r>
          </a:p>
          <a:p>
            <a:r>
              <a:rPr lang="en-GB" smtClean="0"/>
              <a:t>Piloting your indicators is essential!!!</a:t>
            </a:r>
          </a:p>
          <a:p>
            <a:pPr eaLnBrk="1" hangingPunct="1">
              <a:buFont typeface="Arial" charset="0"/>
              <a:buNone/>
            </a:pPr>
            <a:r>
              <a:rPr lang="en-GB" smtClean="0"/>
              <a:t>The “BOTTOM LINE”,  indicator must</a:t>
            </a:r>
          </a:p>
          <a:p>
            <a:pPr>
              <a:buFont typeface="Arial" charset="0"/>
              <a:buNone/>
            </a:pPr>
            <a:r>
              <a:rPr lang="en-GB" b="1" smtClean="0">
                <a:solidFill>
                  <a:schemeClr val="accent1"/>
                </a:solidFill>
              </a:rPr>
              <a:t>Work</a:t>
            </a:r>
            <a:r>
              <a:rPr lang="en-GB" smtClean="0"/>
              <a:t>: must show change if change occurs.</a:t>
            </a:r>
          </a:p>
          <a:p>
            <a:pPr>
              <a:buFont typeface="Arial" charset="0"/>
              <a:buNone/>
            </a:pPr>
            <a:r>
              <a:rPr lang="en-GB" b="1" smtClean="0">
                <a:solidFill>
                  <a:schemeClr val="accent1"/>
                </a:solidFill>
              </a:rPr>
              <a:t>Be Objective</a:t>
            </a:r>
            <a:r>
              <a:rPr lang="en-GB" smtClean="0"/>
              <a:t>: (“Objectively Verifiable”) and </a:t>
            </a:r>
          </a:p>
          <a:p>
            <a:pPr>
              <a:buFont typeface="Arial" charset="0"/>
              <a:buNone/>
            </a:pPr>
            <a:r>
              <a:rPr lang="en-GB" b="1" smtClean="0">
                <a:solidFill>
                  <a:schemeClr val="accent1"/>
                </a:solidFill>
              </a:rPr>
              <a:t>Be Practical</a:t>
            </a:r>
            <a:r>
              <a:rPr lang="en-GB" smtClean="0"/>
              <a:t>: can / will we “do” it. </a:t>
            </a:r>
          </a:p>
          <a:p>
            <a:pPr eaLnBrk="1" hangingPunct="1">
              <a:buFont typeface="Arial" charset="0"/>
              <a:buNone/>
            </a:pPr>
            <a:endParaRPr lang="en-GB" smtClean="0"/>
          </a:p>
          <a:p>
            <a:pPr eaLnBrk="1" hangingPunct="1">
              <a:buFont typeface="Arial" charset="0"/>
              <a:buNone/>
            </a:pPr>
            <a:endParaRPr lang="en-GB" smtClean="0"/>
          </a:p>
          <a:p>
            <a:pPr eaLnBrk="1" hangingPunct="1">
              <a:buFont typeface="Arial" charset="0"/>
              <a:buNone/>
            </a:pPr>
            <a:endParaRPr lang="en-US" b="1" smtClean="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Title 1"/>
          <p:cNvSpPr>
            <a:spLocks/>
          </p:cNvSpPr>
          <p:nvPr/>
        </p:nvSpPr>
        <p:spPr bwMode="auto">
          <a:xfrm>
            <a:off x="533400" y="152400"/>
            <a:ext cx="8229600" cy="838200"/>
          </a:xfrm>
          <a:prstGeom prst="rect">
            <a:avLst/>
          </a:prstGeom>
          <a:solidFill>
            <a:schemeClr val="accent1"/>
          </a:solidFill>
          <a:ln w="9525">
            <a:noFill/>
            <a:miter lim="800000"/>
            <a:headEnd/>
            <a:tailEnd/>
          </a:ln>
        </p:spPr>
        <p:txBody>
          <a:bodyPr anchor="ctr"/>
          <a:lstStyle/>
          <a:p>
            <a:pPr algn="ctr"/>
            <a:r>
              <a:rPr lang="en-US" sz="4400">
                <a:solidFill>
                  <a:schemeClr val="bg1"/>
                </a:solidFill>
                <a:latin typeface="Calibri" pitchFamily="34" charset="0"/>
              </a:rPr>
              <a:t>Indicators (4)</a:t>
            </a:r>
          </a:p>
        </p:txBody>
      </p:sp>
      <p:pic>
        <p:nvPicPr>
          <p:cNvPr id="103426" name="Picture 5"/>
          <p:cNvPicPr>
            <a:picLocks noChangeAspect="1" noChangeArrowheads="1"/>
          </p:cNvPicPr>
          <p:nvPr/>
        </p:nvPicPr>
        <p:blipFill>
          <a:blip r:embed="rId2"/>
          <a:srcRect l="9782" t="31883" r="3261" b="17392"/>
          <a:stretch>
            <a:fillRect/>
          </a:stretch>
        </p:blipFill>
        <p:spPr bwMode="auto">
          <a:xfrm>
            <a:off x="76200" y="990600"/>
            <a:ext cx="9067800" cy="57007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Title 1"/>
          <p:cNvSpPr>
            <a:spLocks noGrp="1"/>
          </p:cNvSpPr>
          <p:nvPr>
            <p:ph type="title" idx="4294967295"/>
          </p:nvPr>
        </p:nvSpPr>
        <p:spPr>
          <a:xfrm>
            <a:off x="533400" y="228600"/>
            <a:ext cx="8229600" cy="838200"/>
          </a:xfrm>
          <a:solidFill>
            <a:schemeClr val="accent1"/>
          </a:solidFill>
        </p:spPr>
        <p:txBody>
          <a:bodyPr/>
          <a:lstStyle/>
          <a:p>
            <a:pPr eaLnBrk="1" hangingPunct="1"/>
            <a:r>
              <a:rPr lang="en-US" smtClean="0">
                <a:solidFill>
                  <a:schemeClr val="bg1"/>
                </a:solidFill>
              </a:rPr>
              <a:t>Baseline </a:t>
            </a:r>
          </a:p>
        </p:txBody>
      </p:sp>
      <p:sp>
        <p:nvSpPr>
          <p:cNvPr id="104450" name="Content Placeholder 2"/>
          <p:cNvSpPr>
            <a:spLocks noGrp="1"/>
          </p:cNvSpPr>
          <p:nvPr>
            <p:ph idx="4294967295"/>
          </p:nvPr>
        </p:nvSpPr>
        <p:spPr>
          <a:xfrm>
            <a:off x="457200" y="1600200"/>
            <a:ext cx="8229600" cy="4876800"/>
          </a:xfrm>
        </p:spPr>
        <p:txBody>
          <a:bodyPr/>
          <a:lstStyle/>
          <a:p>
            <a:pPr eaLnBrk="1" hangingPunct="1">
              <a:buFont typeface="Arial" charset="0"/>
              <a:buNone/>
            </a:pPr>
            <a:r>
              <a:rPr lang="en-GB" i="1" smtClean="0"/>
              <a:t>“Information gathered at the </a:t>
            </a:r>
            <a:r>
              <a:rPr lang="en-GB" b="1" i="1" smtClean="0">
                <a:solidFill>
                  <a:schemeClr val="accent1"/>
                </a:solidFill>
              </a:rPr>
              <a:t>beginning</a:t>
            </a:r>
            <a:r>
              <a:rPr lang="en-GB" i="1" smtClean="0"/>
              <a:t> of a project or programme from which variations found in the project or programme are measured”-UNDG</a:t>
            </a:r>
          </a:p>
          <a:p>
            <a:pPr eaLnBrk="1" hangingPunct="1">
              <a:buFont typeface="Arial" charset="0"/>
              <a:buNone/>
            </a:pPr>
            <a:r>
              <a:rPr lang="en-US" b="1" smtClean="0"/>
              <a:t>HMM… in common sense </a:t>
            </a:r>
            <a:r>
              <a:rPr lang="en-GB" smtClean="0"/>
              <a:t>baseline gives us the </a:t>
            </a:r>
            <a:r>
              <a:rPr lang="en-GB" b="1" smtClean="0">
                <a:solidFill>
                  <a:schemeClr val="accent1"/>
                </a:solidFill>
              </a:rPr>
              <a:t>first measurement</a:t>
            </a:r>
            <a:r>
              <a:rPr lang="en-GB" smtClean="0"/>
              <a:t> of an indicator and tells us </a:t>
            </a:r>
            <a:r>
              <a:rPr lang="en-GB" b="1" smtClean="0">
                <a:solidFill>
                  <a:schemeClr val="accent1"/>
                </a:solidFill>
              </a:rPr>
              <a:t>where we are now</a:t>
            </a:r>
            <a:r>
              <a:rPr lang="en-GB" smtClean="0"/>
              <a:t> in relation to the outcome we are trying to achieve</a:t>
            </a:r>
          </a:p>
          <a:p>
            <a:pPr eaLnBrk="1" hangingPunct="1">
              <a:buFont typeface="Arial" charset="0"/>
              <a:buNone/>
            </a:pPr>
            <a:endParaRPr lang="en-US" b="1" smtClean="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49" name="Title 1"/>
          <p:cNvSpPr>
            <a:spLocks/>
          </p:cNvSpPr>
          <p:nvPr/>
        </p:nvSpPr>
        <p:spPr bwMode="auto">
          <a:xfrm>
            <a:off x="533400" y="228600"/>
            <a:ext cx="8229600" cy="838200"/>
          </a:xfrm>
          <a:prstGeom prst="rect">
            <a:avLst/>
          </a:prstGeom>
          <a:solidFill>
            <a:schemeClr val="accent1"/>
          </a:solidFill>
          <a:ln w="9525">
            <a:noFill/>
            <a:miter lim="800000"/>
            <a:headEnd/>
            <a:tailEnd/>
          </a:ln>
        </p:spPr>
        <p:txBody>
          <a:bodyPr anchor="ctr"/>
          <a:lstStyle/>
          <a:p>
            <a:pPr algn="ctr"/>
            <a:r>
              <a:rPr lang="en-US" sz="4400">
                <a:solidFill>
                  <a:schemeClr val="bg1"/>
                </a:solidFill>
                <a:latin typeface="Calibri" pitchFamily="34" charset="0"/>
              </a:rPr>
              <a:t>Building baseline information</a:t>
            </a:r>
          </a:p>
        </p:txBody>
      </p:sp>
      <p:sp>
        <p:nvSpPr>
          <p:cNvPr id="3" name="Tekstiruutu 2"/>
          <p:cNvSpPr txBox="1"/>
          <p:nvPr/>
        </p:nvSpPr>
        <p:spPr>
          <a:xfrm>
            <a:off x="609600" y="1447800"/>
            <a:ext cx="7543800" cy="3108544"/>
          </a:xfrm>
          <a:prstGeom prst="rect">
            <a:avLst/>
          </a:prstGeom>
          <a:noFill/>
        </p:spPr>
        <p:txBody>
          <a:bodyPr wrap="square" rtlCol="0">
            <a:spAutoFit/>
          </a:bodyPr>
          <a:lstStyle/>
          <a:p>
            <a:r>
              <a:rPr lang="fi-FI" sz="2800" dirty="0" smtClean="0">
                <a:latin typeface="+mn-lt"/>
              </a:rPr>
              <a:t>For </a:t>
            </a:r>
            <a:r>
              <a:rPr lang="fi-FI" sz="2800" dirty="0" err="1" smtClean="0">
                <a:latin typeface="+mn-lt"/>
              </a:rPr>
              <a:t>each</a:t>
            </a:r>
            <a:r>
              <a:rPr lang="fi-FI" sz="2800" dirty="0" smtClean="0">
                <a:latin typeface="+mn-lt"/>
              </a:rPr>
              <a:t> of the </a:t>
            </a:r>
            <a:r>
              <a:rPr lang="fi-FI" sz="2800" dirty="0" err="1" smtClean="0">
                <a:latin typeface="+mn-lt"/>
              </a:rPr>
              <a:t>indicators</a:t>
            </a:r>
            <a:r>
              <a:rPr lang="fi-FI" sz="2800" dirty="0" smtClean="0">
                <a:latin typeface="+mn-lt"/>
              </a:rPr>
              <a:t>, </a:t>
            </a:r>
            <a:r>
              <a:rPr lang="fi-FI" sz="2800" dirty="0" err="1" smtClean="0">
                <a:latin typeface="+mn-lt"/>
              </a:rPr>
              <a:t>define</a:t>
            </a:r>
            <a:r>
              <a:rPr lang="fi-FI" sz="2800" dirty="0" smtClean="0">
                <a:latin typeface="+mn-lt"/>
              </a:rPr>
              <a:t>:</a:t>
            </a:r>
          </a:p>
          <a:p>
            <a:endParaRPr lang="fi-FI" sz="2800" dirty="0">
              <a:latin typeface="+mn-lt"/>
            </a:endParaRPr>
          </a:p>
          <a:p>
            <a:r>
              <a:rPr lang="fi-FI" sz="2800" dirty="0" smtClean="0">
                <a:latin typeface="+mn-lt"/>
              </a:rPr>
              <a:t>1</a:t>
            </a:r>
            <a:r>
              <a:rPr lang="fi-FI" sz="2800" dirty="0">
                <a:latin typeface="+mn-lt"/>
              </a:rPr>
              <a:t>. Data to </a:t>
            </a:r>
            <a:r>
              <a:rPr lang="fi-FI" sz="2800" dirty="0" err="1">
                <a:latin typeface="+mn-lt"/>
              </a:rPr>
              <a:t>be</a:t>
            </a:r>
            <a:r>
              <a:rPr lang="fi-FI" sz="2800" dirty="0">
                <a:latin typeface="+mn-lt"/>
              </a:rPr>
              <a:t> </a:t>
            </a:r>
            <a:r>
              <a:rPr lang="fi-FI" sz="2800" dirty="0" err="1">
                <a:latin typeface="+mn-lt"/>
              </a:rPr>
              <a:t>collect</a:t>
            </a:r>
            <a:endParaRPr lang="fi-FI" sz="2800" dirty="0">
              <a:latin typeface="+mn-lt"/>
            </a:endParaRPr>
          </a:p>
          <a:p>
            <a:r>
              <a:rPr lang="fi-FI" sz="2800" dirty="0">
                <a:latin typeface="+mn-lt"/>
              </a:rPr>
              <a:t>2. </a:t>
            </a:r>
            <a:r>
              <a:rPr lang="fi-FI" sz="2800" dirty="0" err="1">
                <a:latin typeface="+mn-lt"/>
              </a:rPr>
              <a:t>Source(s</a:t>
            </a:r>
            <a:r>
              <a:rPr lang="fi-FI" sz="2800" dirty="0">
                <a:latin typeface="+mn-lt"/>
              </a:rPr>
              <a:t>) of data</a:t>
            </a:r>
          </a:p>
          <a:p>
            <a:r>
              <a:rPr lang="fi-FI" sz="2800" dirty="0">
                <a:latin typeface="+mn-lt"/>
              </a:rPr>
              <a:t>3. Method of </a:t>
            </a:r>
            <a:r>
              <a:rPr lang="fi-FI" sz="2800" dirty="0" err="1">
                <a:latin typeface="+mn-lt"/>
              </a:rPr>
              <a:t>collection</a:t>
            </a:r>
            <a:endParaRPr lang="fi-FI" sz="2800" dirty="0">
              <a:latin typeface="+mn-lt"/>
            </a:endParaRPr>
          </a:p>
          <a:p>
            <a:r>
              <a:rPr lang="fi-FI" sz="2800" dirty="0">
                <a:latin typeface="+mn-lt"/>
              </a:rPr>
              <a:t>4. </a:t>
            </a:r>
            <a:r>
              <a:rPr lang="fi-FI" sz="2800" dirty="0" err="1">
                <a:latin typeface="+mn-lt"/>
              </a:rPr>
              <a:t>Who</a:t>
            </a:r>
            <a:r>
              <a:rPr lang="fi-FI" sz="2800" dirty="0">
                <a:latin typeface="+mn-lt"/>
              </a:rPr>
              <a:t> </a:t>
            </a:r>
            <a:r>
              <a:rPr lang="fi-FI" sz="2800" dirty="0" err="1">
                <a:latin typeface="+mn-lt"/>
              </a:rPr>
              <a:t>should</a:t>
            </a:r>
            <a:r>
              <a:rPr lang="fi-FI" sz="2800" dirty="0">
                <a:latin typeface="+mn-lt"/>
              </a:rPr>
              <a:t> </a:t>
            </a:r>
            <a:r>
              <a:rPr lang="fi-FI" sz="2800" dirty="0" err="1">
                <a:latin typeface="+mn-lt"/>
              </a:rPr>
              <a:t>collect</a:t>
            </a:r>
            <a:r>
              <a:rPr lang="fi-FI" sz="2800" dirty="0">
                <a:latin typeface="+mn-lt"/>
              </a:rPr>
              <a:t> the data</a:t>
            </a:r>
          </a:p>
          <a:p>
            <a:r>
              <a:rPr lang="fi-FI" sz="2800" dirty="0">
                <a:latin typeface="+mn-lt"/>
              </a:rPr>
              <a:t>5. </a:t>
            </a:r>
            <a:r>
              <a:rPr lang="fi-FI" sz="2800" dirty="0" err="1">
                <a:latin typeface="+mn-lt"/>
              </a:rPr>
              <a:t>When</a:t>
            </a:r>
            <a:r>
              <a:rPr lang="fi-FI" sz="2800" dirty="0">
                <a:latin typeface="+mn-lt"/>
              </a:rPr>
              <a:t> to </a:t>
            </a:r>
            <a:r>
              <a:rPr lang="fi-FI" sz="2800" dirty="0" err="1">
                <a:latin typeface="+mn-lt"/>
              </a:rPr>
              <a:t>collect</a:t>
            </a:r>
            <a:r>
              <a:rPr lang="fi-FI" sz="2800" dirty="0">
                <a:latin typeface="+mn-lt"/>
              </a:rPr>
              <a:t> data</a:t>
            </a:r>
          </a:p>
        </p:txBody>
      </p:sp>
    </p:spTree>
    <p:extLst>
      <p:ext uri="{BB962C8B-B14F-4D97-AF65-F5344CB8AC3E}">
        <p14:creationId xmlns:p14="http://schemas.microsoft.com/office/powerpoint/2010/main" val="1820349896"/>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49" name="Title 1"/>
          <p:cNvSpPr>
            <a:spLocks/>
          </p:cNvSpPr>
          <p:nvPr/>
        </p:nvSpPr>
        <p:spPr bwMode="auto">
          <a:xfrm>
            <a:off x="533400" y="228600"/>
            <a:ext cx="8229600" cy="838200"/>
          </a:xfrm>
          <a:prstGeom prst="rect">
            <a:avLst/>
          </a:prstGeom>
          <a:solidFill>
            <a:schemeClr val="accent1"/>
          </a:solidFill>
          <a:ln w="9525">
            <a:noFill/>
            <a:miter lim="800000"/>
            <a:headEnd/>
            <a:tailEnd/>
          </a:ln>
        </p:spPr>
        <p:txBody>
          <a:bodyPr anchor="ctr"/>
          <a:lstStyle/>
          <a:p>
            <a:pPr algn="ctr"/>
            <a:r>
              <a:rPr lang="en-US" sz="4400">
                <a:solidFill>
                  <a:schemeClr val="bg1"/>
                </a:solidFill>
                <a:latin typeface="Calibri" pitchFamily="34" charset="0"/>
              </a:rPr>
              <a:t>Building baseline information</a:t>
            </a:r>
          </a:p>
        </p:txBody>
      </p:sp>
      <p:pic>
        <p:nvPicPr>
          <p:cNvPr id="5" name="Kuva 4" descr="Screen Shot 2018-09-02 at 09.21.3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95400"/>
            <a:ext cx="9144000" cy="4950060"/>
          </a:xfrm>
          <a:prstGeom prst="rect">
            <a:avLst/>
          </a:prstGeom>
        </p:spPr>
      </p:pic>
    </p:spTree>
    <p:extLst>
      <p:ext uri="{BB962C8B-B14F-4D97-AF65-F5344CB8AC3E}">
        <p14:creationId xmlns:p14="http://schemas.microsoft.com/office/powerpoint/2010/main" val="715771729"/>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49" name="Title 1"/>
          <p:cNvSpPr>
            <a:spLocks/>
          </p:cNvSpPr>
          <p:nvPr/>
        </p:nvSpPr>
        <p:spPr bwMode="auto">
          <a:xfrm>
            <a:off x="533400" y="228600"/>
            <a:ext cx="8229600" cy="838200"/>
          </a:xfrm>
          <a:prstGeom prst="rect">
            <a:avLst/>
          </a:prstGeom>
          <a:solidFill>
            <a:schemeClr val="accent1"/>
          </a:solidFill>
          <a:ln w="9525">
            <a:noFill/>
            <a:miter lim="800000"/>
            <a:headEnd/>
            <a:tailEnd/>
          </a:ln>
        </p:spPr>
        <p:txBody>
          <a:bodyPr anchor="ctr"/>
          <a:lstStyle/>
          <a:p>
            <a:pPr algn="ctr"/>
            <a:r>
              <a:rPr lang="en-US" sz="4400">
                <a:solidFill>
                  <a:schemeClr val="bg1"/>
                </a:solidFill>
                <a:latin typeface="Calibri" pitchFamily="34" charset="0"/>
              </a:rPr>
              <a:t>Building baseline information</a:t>
            </a:r>
          </a:p>
        </p:txBody>
      </p:sp>
      <p:sp>
        <p:nvSpPr>
          <p:cNvPr id="3" name="Tekstiruutu 2"/>
          <p:cNvSpPr txBox="1"/>
          <p:nvPr/>
        </p:nvSpPr>
        <p:spPr>
          <a:xfrm>
            <a:off x="609600" y="1447800"/>
            <a:ext cx="7543800" cy="4401205"/>
          </a:xfrm>
          <a:prstGeom prst="rect">
            <a:avLst/>
          </a:prstGeom>
          <a:noFill/>
        </p:spPr>
        <p:txBody>
          <a:bodyPr wrap="square" rtlCol="0">
            <a:spAutoFit/>
          </a:bodyPr>
          <a:lstStyle/>
          <a:p>
            <a:r>
              <a:rPr lang="fi-FI" sz="2800" dirty="0" smtClean="0">
                <a:latin typeface="+mn-lt"/>
              </a:rPr>
              <a:t>Data </a:t>
            </a:r>
            <a:r>
              <a:rPr lang="fi-FI" sz="2800" dirty="0" err="1" smtClean="0">
                <a:latin typeface="+mn-lt"/>
              </a:rPr>
              <a:t>sources</a:t>
            </a:r>
            <a:r>
              <a:rPr lang="fi-FI" sz="2800" dirty="0" smtClean="0">
                <a:latin typeface="+mn-lt"/>
              </a:rPr>
              <a:t> </a:t>
            </a:r>
            <a:r>
              <a:rPr lang="fi-FI" sz="2800" dirty="0" err="1" smtClean="0">
                <a:latin typeface="+mn-lt"/>
              </a:rPr>
              <a:t>can</a:t>
            </a:r>
            <a:r>
              <a:rPr lang="fi-FI" sz="2800" dirty="0" smtClean="0">
                <a:latin typeface="+mn-lt"/>
              </a:rPr>
              <a:t> </a:t>
            </a:r>
            <a:r>
              <a:rPr lang="fi-FI" sz="2800" dirty="0" err="1" smtClean="0">
                <a:latin typeface="+mn-lt"/>
              </a:rPr>
              <a:t>include</a:t>
            </a:r>
            <a:r>
              <a:rPr lang="fi-FI" sz="2800" b="1" dirty="0" smtClean="0">
                <a:solidFill>
                  <a:schemeClr val="accent5">
                    <a:lumMod val="60000"/>
                    <a:lumOff val="40000"/>
                  </a:schemeClr>
                </a:solidFill>
                <a:latin typeface="+mn-lt"/>
              </a:rPr>
              <a:t> </a:t>
            </a:r>
            <a:r>
              <a:rPr lang="fi-FI" sz="2800" b="1" dirty="0" err="1" smtClean="0">
                <a:solidFill>
                  <a:schemeClr val="accent5">
                    <a:lumMod val="75000"/>
                  </a:schemeClr>
                </a:solidFill>
                <a:latin typeface="+mn-lt"/>
              </a:rPr>
              <a:t>primary</a:t>
            </a:r>
            <a:r>
              <a:rPr lang="fi-FI" sz="2800" b="1" dirty="0" smtClean="0">
                <a:solidFill>
                  <a:schemeClr val="accent5">
                    <a:lumMod val="75000"/>
                  </a:schemeClr>
                </a:solidFill>
                <a:latin typeface="+mn-lt"/>
              </a:rPr>
              <a:t> </a:t>
            </a:r>
            <a:r>
              <a:rPr lang="fi-FI" sz="2800" b="1" dirty="0" err="1" smtClean="0">
                <a:solidFill>
                  <a:schemeClr val="accent5">
                    <a:lumMod val="75000"/>
                  </a:schemeClr>
                </a:solidFill>
                <a:latin typeface="+mn-lt"/>
              </a:rPr>
              <a:t>or</a:t>
            </a:r>
            <a:r>
              <a:rPr lang="fi-FI" sz="2800" b="1" dirty="0" smtClean="0">
                <a:solidFill>
                  <a:schemeClr val="accent5">
                    <a:lumMod val="75000"/>
                  </a:schemeClr>
                </a:solidFill>
                <a:latin typeface="+mn-lt"/>
              </a:rPr>
              <a:t> </a:t>
            </a:r>
            <a:r>
              <a:rPr lang="fi-FI" sz="2800" b="1" dirty="0" err="1" smtClean="0">
                <a:solidFill>
                  <a:schemeClr val="accent5">
                    <a:lumMod val="75000"/>
                  </a:schemeClr>
                </a:solidFill>
                <a:latin typeface="+mn-lt"/>
              </a:rPr>
              <a:t>secondary</a:t>
            </a:r>
            <a:r>
              <a:rPr lang="fi-FI" sz="2800" b="1" dirty="0" smtClean="0">
                <a:solidFill>
                  <a:schemeClr val="accent5">
                    <a:lumMod val="75000"/>
                  </a:schemeClr>
                </a:solidFill>
                <a:latin typeface="+mn-lt"/>
              </a:rPr>
              <a:t> data</a:t>
            </a:r>
            <a:r>
              <a:rPr lang="fi-FI" sz="2800" dirty="0" smtClean="0">
                <a:latin typeface="+mn-lt"/>
              </a:rPr>
              <a:t>: </a:t>
            </a:r>
          </a:p>
          <a:p>
            <a:pPr marL="342900" indent="-342900">
              <a:buFont typeface="Arial"/>
              <a:buChar char="•"/>
            </a:pPr>
            <a:r>
              <a:rPr lang="fi-FI" sz="2800" dirty="0" err="1" smtClean="0">
                <a:latin typeface="+mn-lt"/>
              </a:rPr>
              <a:t>Reports</a:t>
            </a:r>
            <a:r>
              <a:rPr lang="fi-FI" sz="2800" dirty="0">
                <a:latin typeface="+mn-lt"/>
              </a:rPr>
              <a:t>, </a:t>
            </a:r>
            <a:r>
              <a:rPr lang="fi-FI" sz="2800" dirty="0" err="1">
                <a:latin typeface="+mn-lt"/>
              </a:rPr>
              <a:t>internal</a:t>
            </a:r>
            <a:r>
              <a:rPr lang="fi-FI" sz="2800" dirty="0">
                <a:latin typeface="+mn-lt"/>
              </a:rPr>
              <a:t> and </a:t>
            </a:r>
            <a:r>
              <a:rPr lang="fi-FI" sz="2800" dirty="0" err="1">
                <a:latin typeface="+mn-lt"/>
              </a:rPr>
              <a:t>external</a:t>
            </a:r>
            <a:r>
              <a:rPr lang="fi-FI" sz="2800" dirty="0">
                <a:latin typeface="+mn-lt"/>
              </a:rPr>
              <a:t> </a:t>
            </a:r>
            <a:r>
              <a:rPr lang="fi-FI" sz="2800" dirty="0" err="1">
                <a:latin typeface="+mn-lt"/>
              </a:rPr>
              <a:t>that</a:t>
            </a:r>
            <a:r>
              <a:rPr lang="fi-FI" sz="2800" dirty="0">
                <a:latin typeface="+mn-lt"/>
              </a:rPr>
              <a:t> </a:t>
            </a:r>
            <a:r>
              <a:rPr lang="fi-FI" sz="2800" dirty="0" err="1">
                <a:latin typeface="+mn-lt"/>
              </a:rPr>
              <a:t>are</a:t>
            </a:r>
            <a:r>
              <a:rPr lang="fi-FI" sz="2800" dirty="0">
                <a:latin typeface="+mn-lt"/>
              </a:rPr>
              <a:t> </a:t>
            </a:r>
            <a:r>
              <a:rPr lang="fi-FI" sz="2800" dirty="0" err="1">
                <a:latin typeface="+mn-lt"/>
              </a:rPr>
              <a:t>generated</a:t>
            </a:r>
            <a:r>
              <a:rPr lang="fi-FI" sz="2800" dirty="0">
                <a:latin typeface="+mn-lt"/>
              </a:rPr>
              <a:t> </a:t>
            </a:r>
            <a:r>
              <a:rPr lang="fi-FI" sz="2800" dirty="0" err="1">
                <a:latin typeface="+mn-lt"/>
              </a:rPr>
              <a:t>by</a:t>
            </a:r>
            <a:r>
              <a:rPr lang="fi-FI" sz="2800" dirty="0">
                <a:latin typeface="+mn-lt"/>
              </a:rPr>
              <a:t> the </a:t>
            </a:r>
            <a:r>
              <a:rPr lang="fi-FI" sz="2800" dirty="0" err="1">
                <a:latin typeface="+mn-lt"/>
              </a:rPr>
              <a:t>programme</a:t>
            </a:r>
            <a:r>
              <a:rPr lang="fi-FI" sz="2800" dirty="0">
                <a:latin typeface="+mn-lt"/>
              </a:rPr>
              <a:t> </a:t>
            </a:r>
            <a:endParaRPr lang="fi-FI" sz="2800" dirty="0" smtClean="0">
              <a:latin typeface="+mn-lt"/>
            </a:endParaRPr>
          </a:p>
          <a:p>
            <a:pPr marL="342900" indent="-342900">
              <a:buFont typeface="Arial"/>
              <a:buChar char="•"/>
            </a:pPr>
            <a:r>
              <a:rPr lang="fi-FI" sz="2800" dirty="0" err="1" smtClean="0">
                <a:latin typeface="+mn-lt"/>
              </a:rPr>
              <a:t>Policy</a:t>
            </a:r>
            <a:r>
              <a:rPr lang="fi-FI" sz="2800" dirty="0" smtClean="0">
                <a:latin typeface="+mn-lt"/>
              </a:rPr>
              <a:t> </a:t>
            </a:r>
            <a:r>
              <a:rPr lang="fi-FI" sz="2800" dirty="0" err="1">
                <a:latin typeface="+mn-lt"/>
              </a:rPr>
              <a:t>statements</a:t>
            </a:r>
            <a:r>
              <a:rPr lang="fi-FI" sz="2800" dirty="0">
                <a:latin typeface="+mn-lt"/>
              </a:rPr>
              <a:t> </a:t>
            </a:r>
            <a:r>
              <a:rPr lang="fi-FI" sz="2800" dirty="0" err="1">
                <a:latin typeface="+mn-lt"/>
              </a:rPr>
              <a:t>related</a:t>
            </a:r>
            <a:r>
              <a:rPr lang="fi-FI" sz="2800" dirty="0">
                <a:latin typeface="+mn-lt"/>
              </a:rPr>
              <a:t> to the </a:t>
            </a:r>
            <a:r>
              <a:rPr lang="fi-FI" sz="2800" dirty="0" err="1">
                <a:latin typeface="+mn-lt"/>
              </a:rPr>
              <a:t>programme</a:t>
            </a:r>
            <a:endParaRPr lang="fi-FI" sz="2800" dirty="0">
              <a:latin typeface="+mn-lt"/>
            </a:endParaRPr>
          </a:p>
          <a:p>
            <a:pPr marL="342900" indent="-342900">
              <a:buFont typeface="Arial"/>
              <a:buChar char="•"/>
            </a:pPr>
            <a:r>
              <a:rPr lang="fi-FI" sz="2800" dirty="0" err="1">
                <a:latin typeface="+mn-lt"/>
              </a:rPr>
              <a:t>Regular</a:t>
            </a:r>
            <a:r>
              <a:rPr lang="fi-FI" sz="2800" dirty="0">
                <a:latin typeface="+mn-lt"/>
              </a:rPr>
              <a:t> </a:t>
            </a:r>
            <a:r>
              <a:rPr lang="fi-FI" sz="2800" dirty="0" err="1">
                <a:latin typeface="+mn-lt"/>
              </a:rPr>
              <a:t>statistical</a:t>
            </a:r>
            <a:r>
              <a:rPr lang="fi-FI" sz="2800" dirty="0">
                <a:latin typeface="+mn-lt"/>
              </a:rPr>
              <a:t> </a:t>
            </a:r>
            <a:r>
              <a:rPr lang="fi-FI" sz="2800" dirty="0" err="1">
                <a:latin typeface="+mn-lt"/>
              </a:rPr>
              <a:t>series</a:t>
            </a:r>
            <a:r>
              <a:rPr lang="fi-FI" sz="2800" dirty="0">
                <a:latin typeface="+mn-lt"/>
              </a:rPr>
              <a:t>, </a:t>
            </a:r>
            <a:r>
              <a:rPr lang="fi-FI" sz="2800" dirty="0" err="1">
                <a:latin typeface="+mn-lt"/>
              </a:rPr>
              <a:t>including</a:t>
            </a:r>
            <a:r>
              <a:rPr lang="fi-FI" sz="2800" dirty="0">
                <a:latin typeface="+mn-lt"/>
              </a:rPr>
              <a:t> </a:t>
            </a:r>
            <a:r>
              <a:rPr lang="fi-FI" sz="2800" dirty="0" err="1">
                <a:latin typeface="+mn-lt"/>
              </a:rPr>
              <a:t>baseline</a:t>
            </a:r>
            <a:r>
              <a:rPr lang="fi-FI" sz="2800" dirty="0">
                <a:latin typeface="+mn-lt"/>
              </a:rPr>
              <a:t> data</a:t>
            </a:r>
          </a:p>
          <a:p>
            <a:pPr marL="342900" indent="-342900">
              <a:buFont typeface="Arial"/>
              <a:buChar char="•"/>
            </a:pPr>
            <a:r>
              <a:rPr lang="fi-FI" sz="2800" dirty="0" err="1">
                <a:latin typeface="+mn-lt"/>
              </a:rPr>
              <a:t>Administrative</a:t>
            </a:r>
            <a:r>
              <a:rPr lang="fi-FI" sz="2800" dirty="0">
                <a:latin typeface="+mn-lt"/>
              </a:rPr>
              <a:t> </a:t>
            </a:r>
            <a:r>
              <a:rPr lang="fi-FI" sz="2800" dirty="0" err="1">
                <a:latin typeface="+mn-lt"/>
              </a:rPr>
              <a:t>documents</a:t>
            </a:r>
            <a:r>
              <a:rPr lang="fi-FI" sz="2800" dirty="0">
                <a:latin typeface="+mn-lt"/>
              </a:rPr>
              <a:t> of the </a:t>
            </a:r>
            <a:r>
              <a:rPr lang="fi-FI" sz="2800" dirty="0" err="1">
                <a:latin typeface="+mn-lt"/>
              </a:rPr>
              <a:t>programme</a:t>
            </a:r>
            <a:endParaRPr lang="fi-FI" sz="2800" dirty="0">
              <a:latin typeface="+mn-lt"/>
            </a:endParaRPr>
          </a:p>
          <a:p>
            <a:pPr marL="342900" indent="-342900">
              <a:buFont typeface="Arial"/>
              <a:buChar char="•"/>
            </a:pPr>
            <a:r>
              <a:rPr lang="fi-FI" sz="2800" dirty="0">
                <a:latin typeface="+mn-lt"/>
              </a:rPr>
              <a:t>People </a:t>
            </a:r>
            <a:r>
              <a:rPr lang="fi-FI" sz="2800" dirty="0" err="1">
                <a:latin typeface="+mn-lt"/>
              </a:rPr>
              <a:t>who</a:t>
            </a:r>
            <a:r>
              <a:rPr lang="fi-FI" sz="2800" dirty="0">
                <a:latin typeface="+mn-lt"/>
              </a:rPr>
              <a:t> </a:t>
            </a:r>
            <a:r>
              <a:rPr lang="fi-FI" sz="2800" dirty="0" err="1">
                <a:latin typeface="+mn-lt"/>
              </a:rPr>
              <a:t>can</a:t>
            </a:r>
            <a:r>
              <a:rPr lang="fi-FI" sz="2800" dirty="0">
                <a:latin typeface="+mn-lt"/>
              </a:rPr>
              <a:t> </a:t>
            </a:r>
            <a:r>
              <a:rPr lang="fi-FI" sz="2800" dirty="0" err="1">
                <a:latin typeface="+mn-lt"/>
              </a:rPr>
              <a:t>be</a:t>
            </a:r>
            <a:r>
              <a:rPr lang="fi-FI" sz="2800" dirty="0">
                <a:latin typeface="+mn-lt"/>
              </a:rPr>
              <a:t> </a:t>
            </a:r>
            <a:r>
              <a:rPr lang="fi-FI" sz="2800" dirty="0" err="1">
                <a:latin typeface="+mn-lt"/>
              </a:rPr>
              <a:t>interviewed</a:t>
            </a:r>
            <a:r>
              <a:rPr lang="fi-FI" sz="2800" dirty="0">
                <a:latin typeface="+mn-lt"/>
              </a:rPr>
              <a:t> </a:t>
            </a:r>
            <a:r>
              <a:rPr lang="fi-FI" sz="2800" dirty="0" err="1">
                <a:latin typeface="+mn-lt"/>
              </a:rPr>
              <a:t>through</a:t>
            </a:r>
            <a:r>
              <a:rPr lang="fi-FI" sz="2800" dirty="0">
                <a:latin typeface="+mn-lt"/>
              </a:rPr>
              <a:t> </a:t>
            </a:r>
            <a:r>
              <a:rPr lang="fi-FI" sz="2800" dirty="0" err="1">
                <a:latin typeface="+mn-lt"/>
              </a:rPr>
              <a:t>surveys</a:t>
            </a:r>
            <a:r>
              <a:rPr lang="fi-FI" sz="2800" dirty="0">
                <a:latin typeface="+mn-lt"/>
              </a:rPr>
              <a:t> </a:t>
            </a:r>
            <a:r>
              <a:rPr lang="fi-FI" sz="2800" dirty="0" err="1">
                <a:latin typeface="+mn-lt"/>
              </a:rPr>
              <a:t>or</a:t>
            </a:r>
            <a:r>
              <a:rPr lang="fi-FI" sz="2800" dirty="0">
                <a:latin typeface="+mn-lt"/>
              </a:rPr>
              <a:t> </a:t>
            </a:r>
            <a:r>
              <a:rPr lang="fi-FI" sz="2800" dirty="0" err="1">
                <a:latin typeface="+mn-lt"/>
              </a:rPr>
              <a:t>focus</a:t>
            </a:r>
            <a:r>
              <a:rPr lang="fi-FI" sz="2800" dirty="0">
                <a:latin typeface="+mn-lt"/>
              </a:rPr>
              <a:t> </a:t>
            </a:r>
            <a:r>
              <a:rPr lang="fi-FI" sz="2800" dirty="0" err="1" smtClean="0">
                <a:latin typeface="+mn-lt"/>
              </a:rPr>
              <a:t>groups</a:t>
            </a:r>
            <a:endParaRPr lang="fi-FI" sz="2800" dirty="0" smtClean="0">
              <a:latin typeface="+mn-lt"/>
            </a:endParaRPr>
          </a:p>
          <a:p>
            <a:pPr marL="342900" indent="-342900">
              <a:buFont typeface="Arial"/>
              <a:buChar char="•"/>
            </a:pPr>
            <a:r>
              <a:rPr lang="fi-FI" sz="2800" dirty="0" err="1" smtClean="0">
                <a:latin typeface="+mn-lt"/>
              </a:rPr>
              <a:t>Observation</a:t>
            </a:r>
            <a:r>
              <a:rPr lang="fi-FI" sz="2800" dirty="0" smtClean="0">
                <a:latin typeface="+mn-lt"/>
              </a:rPr>
              <a:t> </a:t>
            </a:r>
            <a:r>
              <a:rPr lang="fi-FI" sz="2800" dirty="0" err="1">
                <a:latin typeface="+mn-lt"/>
              </a:rPr>
              <a:t>on-site</a:t>
            </a:r>
            <a:r>
              <a:rPr lang="fi-FI" sz="2800" dirty="0">
                <a:latin typeface="+mn-lt"/>
              </a:rPr>
              <a:t> </a:t>
            </a:r>
            <a:r>
              <a:rPr lang="fi-FI" sz="2800" dirty="0" err="1">
                <a:latin typeface="+mn-lt"/>
              </a:rPr>
              <a:t>during</a:t>
            </a:r>
            <a:r>
              <a:rPr lang="fi-FI" sz="2800" dirty="0">
                <a:latin typeface="+mn-lt"/>
              </a:rPr>
              <a:t> </a:t>
            </a:r>
            <a:r>
              <a:rPr lang="fi-FI" sz="2800" dirty="0" err="1">
                <a:latin typeface="+mn-lt"/>
              </a:rPr>
              <a:t>missions</a:t>
            </a:r>
            <a:endParaRPr lang="fi-FI" sz="2800" dirty="0">
              <a:latin typeface="+mn-lt"/>
            </a:endParaRPr>
          </a:p>
        </p:txBody>
      </p:sp>
    </p:spTree>
    <p:extLst>
      <p:ext uri="{BB962C8B-B14F-4D97-AF65-F5344CB8AC3E}">
        <p14:creationId xmlns:p14="http://schemas.microsoft.com/office/powerpoint/2010/main" val="2835331484"/>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49" name="Title 1"/>
          <p:cNvSpPr>
            <a:spLocks/>
          </p:cNvSpPr>
          <p:nvPr/>
        </p:nvSpPr>
        <p:spPr bwMode="auto">
          <a:xfrm>
            <a:off x="533400" y="228600"/>
            <a:ext cx="8229600" cy="838200"/>
          </a:xfrm>
          <a:prstGeom prst="rect">
            <a:avLst/>
          </a:prstGeom>
          <a:solidFill>
            <a:schemeClr val="accent1"/>
          </a:solidFill>
          <a:ln w="9525">
            <a:noFill/>
            <a:miter lim="800000"/>
            <a:headEnd/>
            <a:tailEnd/>
          </a:ln>
        </p:spPr>
        <p:txBody>
          <a:bodyPr anchor="ctr"/>
          <a:lstStyle/>
          <a:p>
            <a:pPr algn="ctr"/>
            <a:r>
              <a:rPr lang="en-US" sz="4400">
                <a:solidFill>
                  <a:schemeClr val="bg1"/>
                </a:solidFill>
                <a:latin typeface="Calibri" pitchFamily="34" charset="0"/>
              </a:rPr>
              <a:t>Building baseline information</a:t>
            </a:r>
          </a:p>
        </p:txBody>
      </p:sp>
      <p:sp>
        <p:nvSpPr>
          <p:cNvPr id="4" name="Tekstiruutu 3"/>
          <p:cNvSpPr txBox="1"/>
          <p:nvPr/>
        </p:nvSpPr>
        <p:spPr>
          <a:xfrm>
            <a:off x="609600" y="1447800"/>
            <a:ext cx="7543800" cy="3108544"/>
          </a:xfrm>
          <a:prstGeom prst="rect">
            <a:avLst/>
          </a:prstGeom>
          <a:noFill/>
        </p:spPr>
        <p:txBody>
          <a:bodyPr wrap="square" rtlCol="0">
            <a:spAutoFit/>
          </a:bodyPr>
          <a:lstStyle/>
          <a:p>
            <a:r>
              <a:rPr lang="fi-FI" sz="2800" dirty="0" smtClean="0">
                <a:latin typeface="+mn-lt"/>
              </a:rPr>
              <a:t>Data </a:t>
            </a:r>
            <a:r>
              <a:rPr lang="fi-FI" sz="2800" dirty="0" err="1" smtClean="0">
                <a:latin typeface="+mn-lt"/>
              </a:rPr>
              <a:t>Collection</a:t>
            </a:r>
            <a:r>
              <a:rPr lang="fi-FI" sz="2800" dirty="0" smtClean="0">
                <a:latin typeface="+mn-lt"/>
              </a:rPr>
              <a:t> </a:t>
            </a:r>
            <a:r>
              <a:rPr lang="fi-FI" sz="2800" dirty="0" err="1">
                <a:latin typeface="+mn-lt"/>
              </a:rPr>
              <a:t>M</a:t>
            </a:r>
            <a:r>
              <a:rPr lang="fi-FI" sz="2800" dirty="0" err="1" smtClean="0">
                <a:latin typeface="+mn-lt"/>
              </a:rPr>
              <a:t>ethods</a:t>
            </a:r>
            <a:r>
              <a:rPr lang="fi-FI" sz="2800" dirty="0" smtClean="0">
                <a:latin typeface="+mn-lt"/>
              </a:rPr>
              <a:t> </a:t>
            </a:r>
            <a:r>
              <a:rPr lang="fi-FI" sz="2800" dirty="0" err="1" smtClean="0">
                <a:latin typeface="+mn-lt"/>
              </a:rPr>
              <a:t>can</a:t>
            </a:r>
            <a:r>
              <a:rPr lang="fi-FI" sz="2800" dirty="0" smtClean="0">
                <a:latin typeface="+mn-lt"/>
              </a:rPr>
              <a:t> </a:t>
            </a:r>
            <a:r>
              <a:rPr lang="fi-FI" sz="2800" dirty="0" err="1" smtClean="0">
                <a:latin typeface="+mn-lt"/>
              </a:rPr>
              <a:t>include</a:t>
            </a:r>
            <a:r>
              <a:rPr lang="fi-FI" sz="2800" dirty="0" smtClean="0">
                <a:latin typeface="+mn-lt"/>
              </a:rPr>
              <a:t> </a:t>
            </a:r>
            <a:r>
              <a:rPr lang="fi-FI" sz="2800" dirty="0" err="1" smtClean="0">
                <a:latin typeface="+mn-lt"/>
              </a:rPr>
              <a:t>e.g</a:t>
            </a:r>
            <a:r>
              <a:rPr lang="fi-FI" sz="2800" dirty="0" smtClean="0">
                <a:latin typeface="+mn-lt"/>
              </a:rPr>
              <a:t>. </a:t>
            </a:r>
          </a:p>
          <a:p>
            <a:pPr marL="457200" indent="-457200">
              <a:buFont typeface="Arial"/>
              <a:buChar char="•"/>
            </a:pPr>
            <a:r>
              <a:rPr lang="fi-FI" sz="2800" dirty="0" smtClean="0">
                <a:latin typeface="+mn-lt"/>
              </a:rPr>
              <a:t>Content </a:t>
            </a:r>
            <a:r>
              <a:rPr lang="fi-FI" sz="2800" dirty="0" err="1">
                <a:latin typeface="+mn-lt"/>
              </a:rPr>
              <a:t>analysis</a:t>
            </a:r>
            <a:endParaRPr lang="fi-FI" sz="2800" dirty="0">
              <a:latin typeface="+mn-lt"/>
            </a:endParaRPr>
          </a:p>
          <a:p>
            <a:pPr marL="457200" indent="-457200">
              <a:buFont typeface="Arial"/>
              <a:buChar char="•"/>
            </a:pPr>
            <a:r>
              <a:rPr lang="fi-FI" sz="2800" dirty="0" err="1">
                <a:latin typeface="+mn-lt"/>
              </a:rPr>
              <a:t>Use</a:t>
            </a:r>
            <a:r>
              <a:rPr lang="fi-FI" sz="2800" dirty="0">
                <a:latin typeface="+mn-lt"/>
              </a:rPr>
              <a:t> of </a:t>
            </a:r>
            <a:r>
              <a:rPr lang="fi-FI" sz="2800" dirty="0" err="1">
                <a:latin typeface="+mn-lt"/>
              </a:rPr>
              <a:t>existing</a:t>
            </a:r>
            <a:r>
              <a:rPr lang="fi-FI" sz="2800" dirty="0">
                <a:latin typeface="+mn-lt"/>
              </a:rPr>
              <a:t> </a:t>
            </a:r>
            <a:r>
              <a:rPr lang="fi-FI" sz="2800" dirty="0" err="1">
                <a:latin typeface="+mn-lt"/>
              </a:rPr>
              <a:t>statistical</a:t>
            </a:r>
            <a:r>
              <a:rPr lang="fi-FI" sz="2800" dirty="0">
                <a:latin typeface="+mn-lt"/>
              </a:rPr>
              <a:t> </a:t>
            </a:r>
            <a:r>
              <a:rPr lang="fi-FI" sz="2800" dirty="0" err="1">
                <a:latin typeface="+mn-lt"/>
              </a:rPr>
              <a:t>series</a:t>
            </a:r>
            <a:r>
              <a:rPr lang="fi-FI" sz="2800" dirty="0">
                <a:latin typeface="+mn-lt"/>
              </a:rPr>
              <a:t> </a:t>
            </a:r>
            <a:r>
              <a:rPr lang="fi-FI" sz="2800" dirty="0" err="1">
                <a:latin typeface="+mn-lt"/>
              </a:rPr>
              <a:t>Focus</a:t>
            </a:r>
            <a:r>
              <a:rPr lang="fi-FI" sz="2800" dirty="0">
                <a:latin typeface="+mn-lt"/>
              </a:rPr>
              <a:t> </a:t>
            </a:r>
            <a:r>
              <a:rPr lang="fi-FI" sz="2800" dirty="0" err="1">
                <a:latin typeface="+mn-lt"/>
              </a:rPr>
              <a:t>groups/interviews</a:t>
            </a:r>
            <a:endParaRPr lang="fi-FI" sz="2800" dirty="0">
              <a:latin typeface="+mn-lt"/>
            </a:endParaRPr>
          </a:p>
          <a:p>
            <a:pPr marL="457200" indent="-457200">
              <a:buFont typeface="Arial"/>
              <a:buChar char="•"/>
            </a:pPr>
            <a:r>
              <a:rPr lang="fi-FI" sz="2800" dirty="0" err="1">
                <a:latin typeface="+mn-lt"/>
              </a:rPr>
              <a:t>Surveys</a:t>
            </a:r>
            <a:endParaRPr lang="fi-FI" sz="2800" dirty="0">
              <a:latin typeface="+mn-lt"/>
            </a:endParaRPr>
          </a:p>
          <a:p>
            <a:pPr marL="457200" indent="-457200">
              <a:buFont typeface="Arial"/>
              <a:buChar char="•"/>
            </a:pPr>
            <a:r>
              <a:rPr lang="fi-FI" sz="2800" dirty="0" err="1">
                <a:latin typeface="+mn-lt"/>
              </a:rPr>
              <a:t>Field</a:t>
            </a:r>
            <a:r>
              <a:rPr lang="fi-FI" sz="2800" dirty="0">
                <a:latin typeface="+mn-lt"/>
              </a:rPr>
              <a:t> </a:t>
            </a:r>
            <a:r>
              <a:rPr lang="fi-FI" sz="2800" dirty="0" err="1">
                <a:latin typeface="+mn-lt"/>
              </a:rPr>
              <a:t>visits</a:t>
            </a:r>
            <a:endParaRPr lang="fi-FI" sz="2800" dirty="0">
              <a:latin typeface="+mn-lt"/>
            </a:endParaRPr>
          </a:p>
          <a:p>
            <a:pPr marL="457200" indent="-457200">
              <a:buFont typeface="Arial"/>
              <a:buChar char="•"/>
            </a:pPr>
            <a:r>
              <a:rPr lang="fi-FI" sz="2800" dirty="0">
                <a:latin typeface="+mn-lt"/>
              </a:rPr>
              <a:t>Case </a:t>
            </a:r>
            <a:r>
              <a:rPr lang="fi-FI" sz="2800" dirty="0" err="1" smtClean="0">
                <a:latin typeface="+mn-lt"/>
              </a:rPr>
              <a:t>studies</a:t>
            </a:r>
            <a:r>
              <a:rPr lang="fi-FI" sz="2800" dirty="0" smtClean="0">
                <a:latin typeface="+mn-lt"/>
              </a:rPr>
              <a:t> …</a:t>
            </a:r>
            <a:endParaRPr lang="fi-FI" sz="2800" dirty="0">
              <a:latin typeface="+mn-lt"/>
            </a:endParaRPr>
          </a:p>
        </p:txBody>
      </p:sp>
    </p:spTree>
    <p:extLst>
      <p:ext uri="{BB962C8B-B14F-4D97-AF65-F5344CB8AC3E}">
        <p14:creationId xmlns:p14="http://schemas.microsoft.com/office/powerpoint/2010/main" val="2835331484"/>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idx="4294967295"/>
          </p:nvPr>
        </p:nvSpPr>
        <p:spPr>
          <a:xfrm>
            <a:off x="533400" y="152400"/>
            <a:ext cx="8229600" cy="838200"/>
          </a:xfrm>
          <a:solidFill>
            <a:schemeClr val="accent1"/>
          </a:solidFill>
        </p:spPr>
        <p:txBody>
          <a:bodyPr/>
          <a:lstStyle/>
          <a:p>
            <a:pPr eaLnBrk="1" hangingPunct="1"/>
            <a:r>
              <a:rPr lang="en-US" smtClean="0">
                <a:solidFill>
                  <a:schemeClr val="bg1"/>
                </a:solidFill>
              </a:rPr>
              <a:t>Target </a:t>
            </a:r>
          </a:p>
        </p:txBody>
      </p:sp>
      <p:sp>
        <p:nvSpPr>
          <p:cNvPr id="108546" name="Content Placeholder 2"/>
          <p:cNvSpPr>
            <a:spLocks noGrp="1"/>
          </p:cNvSpPr>
          <p:nvPr>
            <p:ph idx="4294967295"/>
          </p:nvPr>
        </p:nvSpPr>
        <p:spPr>
          <a:xfrm>
            <a:off x="381000" y="1143000"/>
            <a:ext cx="8229600" cy="1524000"/>
          </a:xfrm>
        </p:spPr>
        <p:txBody>
          <a:bodyPr/>
          <a:lstStyle/>
          <a:p>
            <a:pPr eaLnBrk="1" hangingPunct="1">
              <a:buFont typeface="Arial" charset="0"/>
              <a:buNone/>
            </a:pPr>
            <a:r>
              <a:rPr lang="en-GB" i="1" smtClean="0"/>
              <a:t>“Specifies a particular value for an indicator to be accomplished by a specific date in the future” - </a:t>
            </a:r>
            <a:r>
              <a:rPr lang="en-GB" sz="1800" i="1" smtClean="0"/>
              <a:t>UNDG, RBM Handbook</a:t>
            </a:r>
            <a:endParaRPr lang="en-GB" i="1" smtClean="0"/>
          </a:p>
          <a:p>
            <a:pPr eaLnBrk="1" hangingPunct="1">
              <a:buFont typeface="Arial" charset="0"/>
              <a:buNone/>
            </a:pPr>
            <a:endParaRPr lang="en-GB" i="1" smtClean="0"/>
          </a:p>
          <a:p>
            <a:pPr eaLnBrk="1" hangingPunct="1">
              <a:buFont typeface="Arial" charset="0"/>
              <a:buNone/>
            </a:pPr>
            <a:endParaRPr lang="en-US" b="1" smtClean="0"/>
          </a:p>
        </p:txBody>
      </p:sp>
      <p:sp>
        <p:nvSpPr>
          <p:cNvPr id="108547" name="Text Box 5"/>
          <p:cNvSpPr txBox="1">
            <a:spLocks noChangeArrowheads="1"/>
          </p:cNvSpPr>
          <p:nvPr/>
        </p:nvSpPr>
        <p:spPr bwMode="auto">
          <a:xfrm>
            <a:off x="152400" y="2895600"/>
            <a:ext cx="4800600" cy="3503613"/>
          </a:xfrm>
          <a:prstGeom prst="rect">
            <a:avLst/>
          </a:prstGeom>
          <a:noFill/>
          <a:ln w="9525">
            <a:noFill/>
            <a:miter lim="800000"/>
            <a:headEnd/>
            <a:tailEnd/>
          </a:ln>
        </p:spPr>
        <p:txBody>
          <a:bodyPr>
            <a:spAutoFit/>
          </a:bodyPr>
          <a:lstStyle/>
          <a:p>
            <a:pPr>
              <a:spcBef>
                <a:spcPct val="20000"/>
              </a:spcBef>
              <a:buFont typeface="Arial" charset="0"/>
              <a:buNone/>
            </a:pPr>
            <a:r>
              <a:rPr lang="en-US" sz="3200">
                <a:latin typeface="Calibri" pitchFamily="34" charset="0"/>
              </a:rPr>
              <a:t>Required for outcomes, outputs and main activities.</a:t>
            </a:r>
            <a:r>
              <a:rPr lang="en-US"/>
              <a:t> </a:t>
            </a:r>
            <a:r>
              <a:rPr lang="en-GB" sz="3200">
                <a:latin typeface="Calibri" pitchFamily="34" charset="0"/>
              </a:rPr>
              <a:t>Indicates what the situation is expected to be at set intervals or the end of a programme/activity (can be short (annual) or long term)</a:t>
            </a:r>
            <a:endParaRPr lang="en-US" sz="3200">
              <a:latin typeface="Calibri" pitchFamily="34" charset="0"/>
            </a:endParaRPr>
          </a:p>
        </p:txBody>
      </p:sp>
      <p:pic>
        <p:nvPicPr>
          <p:cNvPr id="108548" name="Picture 2" descr="C:\Users\alastair.IIED-AD\Desktop\target.jpg"/>
          <p:cNvPicPr>
            <a:picLocks noChangeAspect="1" noChangeArrowheads="1"/>
          </p:cNvPicPr>
          <p:nvPr/>
        </p:nvPicPr>
        <p:blipFill>
          <a:blip r:embed="rId3"/>
          <a:srcRect l="27760" t="-273" r="16719"/>
          <a:stretch>
            <a:fillRect/>
          </a:stretch>
        </p:blipFill>
        <p:spPr bwMode="auto">
          <a:xfrm>
            <a:off x="5257800" y="2667000"/>
            <a:ext cx="3352800" cy="3486150"/>
          </a:xfrm>
          <a:prstGeom prst="rect">
            <a:avLst/>
          </a:prstGeom>
          <a:noFill/>
          <a:ln w="9525">
            <a:noFill/>
            <a:miter lim="800000"/>
            <a:headEnd/>
            <a:tailEnd/>
          </a:ln>
        </p:spPr>
      </p:pic>
      <p:sp>
        <p:nvSpPr>
          <p:cNvPr id="108549" name="Text Box 7"/>
          <p:cNvSpPr txBox="1">
            <a:spLocks noChangeArrowheads="1"/>
          </p:cNvSpPr>
          <p:nvPr/>
        </p:nvSpPr>
        <p:spPr bwMode="auto">
          <a:xfrm>
            <a:off x="5791200" y="6248400"/>
            <a:ext cx="3200400" cy="304800"/>
          </a:xfrm>
          <a:prstGeom prst="rect">
            <a:avLst/>
          </a:prstGeom>
          <a:noFill/>
          <a:ln w="9525">
            <a:noFill/>
            <a:miter lim="800000"/>
            <a:headEnd/>
            <a:tailEnd/>
          </a:ln>
        </p:spPr>
        <p:txBody>
          <a:bodyPr>
            <a:spAutoFit/>
          </a:bodyPr>
          <a:lstStyle/>
          <a:p>
            <a:pPr>
              <a:spcBef>
                <a:spcPct val="50000"/>
              </a:spcBef>
            </a:pPr>
            <a:r>
              <a:rPr lang="en-US" sz="1400"/>
              <a:t>Photo: Alastair Bradstock, IIED</a:t>
            </a: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Content Placeholder 2"/>
          <p:cNvSpPr>
            <a:spLocks/>
          </p:cNvSpPr>
          <p:nvPr/>
        </p:nvSpPr>
        <p:spPr bwMode="auto">
          <a:xfrm>
            <a:off x="762000" y="2286000"/>
            <a:ext cx="7772400" cy="2520950"/>
          </a:xfrm>
          <a:prstGeom prst="rect">
            <a:avLst/>
          </a:prstGeom>
          <a:noFill/>
          <a:ln w="9525">
            <a:noFill/>
            <a:miter lim="800000"/>
            <a:headEnd/>
            <a:tailEnd/>
          </a:ln>
        </p:spPr>
        <p:txBody>
          <a:bodyPr/>
          <a:lstStyle/>
          <a:p>
            <a:pPr eaLnBrk="0" hangingPunct="0">
              <a:spcBef>
                <a:spcPct val="20000"/>
              </a:spcBef>
              <a:buFont typeface="Arial" charset="0"/>
              <a:buNone/>
            </a:pPr>
            <a:r>
              <a:rPr lang="en-GB" sz="2800" b="1">
                <a:solidFill>
                  <a:srgbClr val="FF0000"/>
                </a:solidFill>
                <a:latin typeface="Calibri" pitchFamily="34" charset="0"/>
              </a:rPr>
              <a:t>Baseline</a:t>
            </a:r>
            <a:r>
              <a:rPr lang="en-GB" sz="2800" b="1">
                <a:latin typeface="Calibri" pitchFamily="34" charset="0"/>
              </a:rPr>
              <a:t>		</a:t>
            </a:r>
            <a:r>
              <a:rPr lang="en-GB" sz="2800" b="1">
                <a:solidFill>
                  <a:srgbClr val="00B0F0"/>
                </a:solidFill>
                <a:latin typeface="Calibri" pitchFamily="34" charset="0"/>
              </a:rPr>
              <a:t>Desired</a:t>
            </a:r>
            <a:r>
              <a:rPr lang="en-GB" sz="2800" b="1">
                <a:latin typeface="Calibri" pitchFamily="34" charset="0"/>
              </a:rPr>
              <a:t>		     Target</a:t>
            </a:r>
          </a:p>
          <a:p>
            <a:pPr eaLnBrk="0" hangingPunct="0">
              <a:spcBef>
                <a:spcPct val="20000"/>
              </a:spcBef>
              <a:buFont typeface="Arial" charset="0"/>
              <a:buNone/>
            </a:pPr>
            <a:r>
              <a:rPr lang="en-GB" sz="2800" b="1">
                <a:solidFill>
                  <a:srgbClr val="FF0000"/>
                </a:solidFill>
                <a:latin typeface="Calibri" pitchFamily="34" charset="0"/>
              </a:rPr>
              <a:t>indicator</a:t>
            </a:r>
            <a:r>
              <a:rPr lang="en-GB" sz="2800" b="1">
                <a:latin typeface="Calibri" pitchFamily="34" charset="0"/>
              </a:rPr>
              <a:t> 	+	</a:t>
            </a:r>
            <a:r>
              <a:rPr lang="en-GB" sz="2800" b="1">
                <a:solidFill>
                  <a:srgbClr val="00B0F0"/>
                </a:solidFill>
                <a:latin typeface="Calibri" pitchFamily="34" charset="0"/>
              </a:rPr>
              <a:t>level of</a:t>
            </a:r>
            <a:r>
              <a:rPr lang="en-GB" sz="2800" b="1">
                <a:latin typeface="Calibri" pitchFamily="34" charset="0"/>
              </a:rPr>
              <a:t>	    =	  performance</a:t>
            </a:r>
          </a:p>
          <a:p>
            <a:pPr eaLnBrk="0" hangingPunct="0">
              <a:spcBef>
                <a:spcPct val="20000"/>
              </a:spcBef>
              <a:buFont typeface="Arial" charset="0"/>
              <a:buNone/>
            </a:pPr>
            <a:r>
              <a:rPr lang="en-GB" sz="2800" b="1">
                <a:solidFill>
                  <a:srgbClr val="FF0000"/>
                </a:solidFill>
                <a:latin typeface="Calibri" pitchFamily="34" charset="0"/>
              </a:rPr>
              <a:t>level</a:t>
            </a:r>
            <a:r>
              <a:rPr lang="en-GB" sz="2800" b="1">
                <a:latin typeface="Calibri" pitchFamily="34" charset="0"/>
              </a:rPr>
              <a:t>			</a:t>
            </a:r>
            <a:r>
              <a:rPr lang="en-GB" sz="2800" b="1">
                <a:solidFill>
                  <a:srgbClr val="00B0F0"/>
                </a:solidFill>
                <a:latin typeface="Calibri" pitchFamily="34" charset="0"/>
              </a:rPr>
              <a:t>improvement</a:t>
            </a:r>
          </a:p>
          <a:p>
            <a:pPr eaLnBrk="0" hangingPunct="0">
              <a:spcBef>
                <a:spcPct val="20000"/>
              </a:spcBef>
              <a:buFont typeface="Arial" charset="0"/>
              <a:buNone/>
            </a:pPr>
            <a:endParaRPr lang="en-GB" sz="2800" b="1">
              <a:solidFill>
                <a:srgbClr val="00B0F0"/>
              </a:solidFill>
              <a:latin typeface="Calibri" pitchFamily="34" charset="0"/>
            </a:endParaRPr>
          </a:p>
          <a:p>
            <a:pPr algn="ctr">
              <a:spcBef>
                <a:spcPct val="20000"/>
              </a:spcBef>
              <a:buFont typeface="Arial" charset="0"/>
              <a:buNone/>
            </a:pPr>
            <a:r>
              <a:rPr lang="en-GB" sz="3000">
                <a:latin typeface="Calibri" pitchFamily="34" charset="0"/>
              </a:rPr>
              <a:t>For whom? Where? How much? By when?</a:t>
            </a:r>
          </a:p>
          <a:p>
            <a:pPr eaLnBrk="0" hangingPunct="0">
              <a:spcBef>
                <a:spcPct val="20000"/>
              </a:spcBef>
              <a:buFont typeface="Arial" charset="0"/>
              <a:buNone/>
            </a:pPr>
            <a:endParaRPr lang="en-GB" sz="2800" b="1">
              <a:solidFill>
                <a:srgbClr val="00B0F0"/>
              </a:solidFill>
              <a:latin typeface="Calibri" pitchFamily="34" charset="0"/>
            </a:endParaRPr>
          </a:p>
        </p:txBody>
      </p:sp>
      <p:sp>
        <p:nvSpPr>
          <p:cNvPr id="110594" name="Title 1"/>
          <p:cNvSpPr>
            <a:spLocks/>
          </p:cNvSpPr>
          <p:nvPr/>
        </p:nvSpPr>
        <p:spPr bwMode="auto">
          <a:xfrm>
            <a:off x="533400" y="152400"/>
            <a:ext cx="8229600" cy="838200"/>
          </a:xfrm>
          <a:prstGeom prst="rect">
            <a:avLst/>
          </a:prstGeom>
          <a:solidFill>
            <a:schemeClr val="accent1"/>
          </a:solidFill>
          <a:ln w="9525">
            <a:noFill/>
            <a:miter lim="800000"/>
            <a:headEnd/>
            <a:tailEnd/>
          </a:ln>
        </p:spPr>
        <p:txBody>
          <a:bodyPr anchor="ctr"/>
          <a:lstStyle/>
          <a:p>
            <a:pPr algn="ctr"/>
            <a:r>
              <a:rPr lang="en-US" sz="4400">
                <a:solidFill>
                  <a:schemeClr val="bg1"/>
                </a:solidFill>
                <a:latin typeface="Calibri" pitchFamily="34" charset="0"/>
              </a:rPr>
              <a:t>Target </a:t>
            </a: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Content Placeholder 4"/>
          <p:cNvSpPr>
            <a:spLocks noGrp="1"/>
          </p:cNvSpPr>
          <p:nvPr>
            <p:ph sz="half" idx="4294967295"/>
          </p:nvPr>
        </p:nvSpPr>
        <p:spPr>
          <a:xfrm>
            <a:off x="228600" y="1828800"/>
            <a:ext cx="6400800" cy="4525963"/>
          </a:xfrm>
        </p:spPr>
        <p:txBody>
          <a:bodyPr/>
          <a:lstStyle/>
          <a:p>
            <a:pPr eaLnBrk="1" hangingPunct="1">
              <a:lnSpc>
                <a:spcPct val="80000"/>
              </a:lnSpc>
              <a:buFont typeface="Arial" charset="0"/>
              <a:buNone/>
            </a:pPr>
            <a:r>
              <a:rPr lang="en-GB" sz="2600" smtClean="0"/>
              <a:t>1) In 2011, 55% of the local government plans do not address climate change</a:t>
            </a:r>
          </a:p>
          <a:p>
            <a:pPr eaLnBrk="1" hangingPunct="1">
              <a:lnSpc>
                <a:spcPct val="80000"/>
              </a:lnSpc>
              <a:buFont typeface="Arial" charset="0"/>
              <a:buNone/>
            </a:pPr>
            <a:r>
              <a:rPr lang="en-GB" sz="2600" smtClean="0"/>
              <a:t>2) By 2008, at least 40% of stray cats vaccinated </a:t>
            </a:r>
          </a:p>
          <a:p>
            <a:pPr eaLnBrk="1" hangingPunct="1">
              <a:lnSpc>
                <a:spcPct val="80000"/>
              </a:lnSpc>
              <a:buFont typeface="Arial" charset="0"/>
              <a:buNone/>
            </a:pPr>
            <a:r>
              <a:rPr lang="en-GB" sz="2600" smtClean="0"/>
              <a:t>3) Number of youth between 15-25 years who have access to free education</a:t>
            </a:r>
          </a:p>
          <a:p>
            <a:pPr eaLnBrk="1" hangingPunct="1">
              <a:lnSpc>
                <a:spcPct val="80000"/>
              </a:lnSpc>
              <a:buFont typeface="Arial" charset="0"/>
              <a:buNone/>
            </a:pPr>
            <a:r>
              <a:rPr lang="en-GB" sz="2600" smtClean="0"/>
              <a:t>4) Level of institutionalised mechanisms in place</a:t>
            </a:r>
          </a:p>
          <a:p>
            <a:pPr eaLnBrk="1" hangingPunct="1">
              <a:lnSpc>
                <a:spcPct val="80000"/>
              </a:lnSpc>
              <a:buFont typeface="Arial" charset="0"/>
              <a:buNone/>
            </a:pPr>
            <a:r>
              <a:rPr lang="en-GB" sz="2600" smtClean="0"/>
              <a:t>5) Inexistence of EIA guidelines in national language</a:t>
            </a:r>
          </a:p>
          <a:p>
            <a:pPr eaLnBrk="1" hangingPunct="1">
              <a:lnSpc>
                <a:spcPct val="80000"/>
              </a:lnSpc>
              <a:buFont typeface="Arial" charset="0"/>
              <a:buNone/>
            </a:pPr>
            <a:r>
              <a:rPr lang="en-GB" sz="2600" smtClean="0"/>
              <a:t>6) Decrease the number of bad policies to combat climate change</a:t>
            </a:r>
          </a:p>
          <a:p>
            <a:pPr eaLnBrk="1" hangingPunct="1">
              <a:lnSpc>
                <a:spcPct val="80000"/>
              </a:lnSpc>
              <a:buFont typeface="Arial" charset="0"/>
              <a:buNone/>
            </a:pPr>
            <a:r>
              <a:rPr lang="en-GB" sz="2600" smtClean="0"/>
              <a:t>7)By 2020, halve the proportion of people living in poverty</a:t>
            </a:r>
          </a:p>
        </p:txBody>
      </p:sp>
      <p:sp>
        <p:nvSpPr>
          <p:cNvPr id="111618" name="Content Placeholder 5"/>
          <p:cNvSpPr>
            <a:spLocks noGrp="1"/>
          </p:cNvSpPr>
          <p:nvPr>
            <p:ph sz="half" idx="4294967295"/>
          </p:nvPr>
        </p:nvSpPr>
        <p:spPr>
          <a:xfrm>
            <a:off x="6553200" y="1371600"/>
            <a:ext cx="2590800" cy="4419600"/>
          </a:xfrm>
        </p:spPr>
        <p:txBody>
          <a:bodyPr/>
          <a:lstStyle/>
          <a:p>
            <a:pPr eaLnBrk="1" hangingPunct="1">
              <a:lnSpc>
                <a:spcPct val="80000"/>
              </a:lnSpc>
              <a:buFont typeface="Arial" charset="0"/>
              <a:buNone/>
            </a:pPr>
            <a:r>
              <a:rPr lang="en-US" sz="2600" b="1" smtClean="0"/>
              <a:t>I</a:t>
            </a:r>
            <a:r>
              <a:rPr lang="en-GB" sz="2600" b="1" smtClean="0">
                <a:sym typeface="Wingdings" pitchFamily="2" charset="2"/>
              </a:rPr>
              <a:t> 		B	T</a:t>
            </a:r>
          </a:p>
          <a:p>
            <a:pPr eaLnBrk="1" hangingPunct="1">
              <a:lnSpc>
                <a:spcPct val="80000"/>
              </a:lnSpc>
              <a:buFont typeface="Arial" charset="0"/>
              <a:buNone/>
            </a:pPr>
            <a:r>
              <a:rPr lang="en-GB" sz="2600" smtClean="0">
                <a:sym typeface="Wingdings" pitchFamily="2" charset="2"/>
              </a:rPr>
              <a:t>		 	</a:t>
            </a:r>
          </a:p>
          <a:p>
            <a:pPr eaLnBrk="1" hangingPunct="1">
              <a:lnSpc>
                <a:spcPct val="80000"/>
              </a:lnSpc>
              <a:buFont typeface="Wingdings" pitchFamily="2" charset="2"/>
              <a:buNone/>
            </a:pPr>
            <a:endParaRPr lang="en-GB" sz="2600" smtClean="0">
              <a:sym typeface="Wingdings" pitchFamily="2" charset="2"/>
            </a:endParaRPr>
          </a:p>
          <a:p>
            <a:pPr eaLnBrk="1" hangingPunct="1">
              <a:lnSpc>
                <a:spcPct val="80000"/>
              </a:lnSpc>
              <a:buFont typeface="Arial" charset="0"/>
              <a:buNone/>
            </a:pPr>
            <a:r>
              <a:rPr lang="en-GB" sz="2600" smtClean="0">
                <a:sym typeface="Wingdings" pitchFamily="2" charset="2"/>
              </a:rPr>
              <a:t>		 	</a:t>
            </a:r>
            <a:endParaRPr lang="en-US" sz="2600" smtClean="0"/>
          </a:p>
          <a:p>
            <a:pPr eaLnBrk="1" hangingPunct="1">
              <a:lnSpc>
                <a:spcPct val="80000"/>
              </a:lnSpc>
              <a:buFont typeface="Arial" charset="0"/>
              <a:buNone/>
            </a:pPr>
            <a:endParaRPr lang="en-US" sz="2600" smtClean="0"/>
          </a:p>
          <a:p>
            <a:pPr eaLnBrk="1" hangingPunct="1">
              <a:lnSpc>
                <a:spcPct val="80000"/>
              </a:lnSpc>
              <a:buFont typeface="Arial" charset="0"/>
              <a:buNone/>
            </a:pPr>
            <a:r>
              <a:rPr lang="en-GB" sz="2600" smtClean="0">
                <a:sym typeface="Wingdings" pitchFamily="2" charset="2"/>
              </a:rPr>
              <a:t>		 	</a:t>
            </a:r>
            <a:endParaRPr lang="en-US" sz="2600" smtClean="0"/>
          </a:p>
          <a:p>
            <a:pPr eaLnBrk="1" hangingPunct="1">
              <a:lnSpc>
                <a:spcPct val="80000"/>
              </a:lnSpc>
              <a:buFont typeface="Arial" charset="0"/>
              <a:buNone/>
            </a:pPr>
            <a:endParaRPr lang="en-GB" sz="2600" smtClean="0">
              <a:sym typeface="Wingdings" pitchFamily="2" charset="2"/>
            </a:endParaRPr>
          </a:p>
          <a:p>
            <a:pPr eaLnBrk="1" hangingPunct="1">
              <a:lnSpc>
                <a:spcPct val="80000"/>
              </a:lnSpc>
              <a:buFont typeface="Arial" charset="0"/>
              <a:buNone/>
            </a:pPr>
            <a:r>
              <a:rPr lang="en-GB" sz="2600" smtClean="0">
                <a:sym typeface="Wingdings" pitchFamily="2" charset="2"/>
              </a:rPr>
              <a:t>		 	</a:t>
            </a:r>
            <a:endParaRPr lang="en-US" sz="2600" smtClean="0"/>
          </a:p>
          <a:p>
            <a:pPr eaLnBrk="1" hangingPunct="1">
              <a:lnSpc>
                <a:spcPct val="80000"/>
              </a:lnSpc>
              <a:buFont typeface="Arial" charset="0"/>
              <a:buNone/>
            </a:pPr>
            <a:endParaRPr lang="en-US" sz="2600" smtClean="0"/>
          </a:p>
          <a:p>
            <a:pPr eaLnBrk="1" hangingPunct="1">
              <a:lnSpc>
                <a:spcPct val="80000"/>
              </a:lnSpc>
              <a:buFont typeface="Arial" charset="0"/>
              <a:buNone/>
            </a:pPr>
            <a:r>
              <a:rPr lang="en-GB" sz="2600" smtClean="0">
                <a:sym typeface="Wingdings" pitchFamily="2" charset="2"/>
              </a:rPr>
              <a:t>		 	</a:t>
            </a:r>
          </a:p>
          <a:p>
            <a:pPr eaLnBrk="1" hangingPunct="1">
              <a:lnSpc>
                <a:spcPct val="80000"/>
              </a:lnSpc>
              <a:buFont typeface="Arial" charset="0"/>
              <a:buNone/>
            </a:pPr>
            <a:endParaRPr lang="en-US" sz="2600" smtClean="0"/>
          </a:p>
          <a:p>
            <a:pPr eaLnBrk="1" hangingPunct="1">
              <a:lnSpc>
                <a:spcPct val="80000"/>
              </a:lnSpc>
              <a:buFont typeface="Arial" charset="0"/>
              <a:buNone/>
            </a:pPr>
            <a:r>
              <a:rPr lang="en-GB" sz="2600" smtClean="0">
                <a:sym typeface="Wingdings" pitchFamily="2" charset="2"/>
              </a:rPr>
              <a:t>		 	</a:t>
            </a:r>
            <a:endParaRPr lang="en-US" sz="2600" smtClean="0"/>
          </a:p>
          <a:p>
            <a:pPr eaLnBrk="1" hangingPunct="1">
              <a:lnSpc>
                <a:spcPct val="80000"/>
              </a:lnSpc>
              <a:buFont typeface="Arial" charset="0"/>
              <a:buNone/>
            </a:pPr>
            <a:endParaRPr lang="en-GB" sz="2600" smtClean="0">
              <a:sym typeface="Wingdings" pitchFamily="2" charset="2"/>
            </a:endParaRPr>
          </a:p>
          <a:p>
            <a:pPr eaLnBrk="1" hangingPunct="1">
              <a:lnSpc>
                <a:spcPct val="80000"/>
              </a:lnSpc>
              <a:buFont typeface="Arial" charset="0"/>
              <a:buNone/>
            </a:pPr>
            <a:r>
              <a:rPr lang="en-GB" sz="2600" smtClean="0">
                <a:sym typeface="Wingdings" pitchFamily="2" charset="2"/>
              </a:rPr>
              <a:t>		 	</a:t>
            </a:r>
            <a:endParaRPr lang="en-US" sz="2600" smtClean="0"/>
          </a:p>
          <a:p>
            <a:pPr eaLnBrk="1" hangingPunct="1">
              <a:lnSpc>
                <a:spcPct val="80000"/>
              </a:lnSpc>
              <a:buFont typeface="Wingdings" pitchFamily="2" charset="2"/>
              <a:buNone/>
            </a:pPr>
            <a:endParaRPr lang="en-US" sz="2600" smtClean="0"/>
          </a:p>
          <a:p>
            <a:pPr eaLnBrk="1" hangingPunct="1">
              <a:lnSpc>
                <a:spcPct val="80000"/>
              </a:lnSpc>
              <a:buFont typeface="Wingdings" pitchFamily="2" charset="2"/>
              <a:buNone/>
            </a:pPr>
            <a:endParaRPr lang="en-US" sz="2600" smtClean="0"/>
          </a:p>
        </p:txBody>
      </p:sp>
      <p:sp>
        <p:nvSpPr>
          <p:cNvPr id="111619" name="Title 1"/>
          <p:cNvSpPr>
            <a:spLocks/>
          </p:cNvSpPr>
          <p:nvPr/>
        </p:nvSpPr>
        <p:spPr bwMode="auto">
          <a:xfrm>
            <a:off x="457200" y="274638"/>
            <a:ext cx="8229600" cy="1143000"/>
          </a:xfrm>
          <a:prstGeom prst="rect">
            <a:avLst/>
          </a:prstGeom>
          <a:solidFill>
            <a:schemeClr val="accent1"/>
          </a:solidFill>
          <a:ln w="9525">
            <a:noFill/>
            <a:miter lim="800000"/>
            <a:headEnd/>
            <a:tailEnd/>
          </a:ln>
        </p:spPr>
        <p:txBody>
          <a:bodyPr anchor="ctr"/>
          <a:lstStyle/>
          <a:p>
            <a:pPr algn="ctr"/>
            <a:r>
              <a:rPr lang="en-US" sz="3200">
                <a:solidFill>
                  <a:schemeClr val="bg1"/>
                </a:solidFill>
                <a:latin typeface="Calibri" pitchFamily="34" charset="0"/>
              </a:rPr>
              <a:t>Exercise 9 – Indicator, Baseline or Target? Tick the right one</a:t>
            </a: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Content Placeholder 4"/>
          <p:cNvSpPr>
            <a:spLocks noGrp="1"/>
          </p:cNvSpPr>
          <p:nvPr>
            <p:ph sz="half" idx="4294967295"/>
          </p:nvPr>
        </p:nvSpPr>
        <p:spPr>
          <a:xfrm>
            <a:off x="228600" y="1828800"/>
            <a:ext cx="6400800" cy="4525963"/>
          </a:xfrm>
        </p:spPr>
        <p:txBody>
          <a:bodyPr/>
          <a:lstStyle/>
          <a:p>
            <a:pPr eaLnBrk="1" hangingPunct="1">
              <a:lnSpc>
                <a:spcPct val="80000"/>
              </a:lnSpc>
              <a:buFont typeface="Arial" charset="0"/>
              <a:buNone/>
            </a:pPr>
            <a:r>
              <a:rPr lang="en-GB" sz="2600" smtClean="0"/>
              <a:t>1) In 2011, 55% of the local government plans do not address climate change</a:t>
            </a:r>
          </a:p>
          <a:p>
            <a:pPr eaLnBrk="1" hangingPunct="1">
              <a:lnSpc>
                <a:spcPct val="80000"/>
              </a:lnSpc>
              <a:buFont typeface="Arial" charset="0"/>
              <a:buNone/>
            </a:pPr>
            <a:r>
              <a:rPr lang="en-GB" sz="2600" smtClean="0"/>
              <a:t>2) By 2008, at least 40% of stray cats vaccinated </a:t>
            </a:r>
          </a:p>
          <a:p>
            <a:pPr eaLnBrk="1" hangingPunct="1">
              <a:lnSpc>
                <a:spcPct val="80000"/>
              </a:lnSpc>
              <a:buFont typeface="Arial" charset="0"/>
              <a:buNone/>
            </a:pPr>
            <a:r>
              <a:rPr lang="en-GB" sz="2600" smtClean="0"/>
              <a:t>3) Number of youth between 15-25 years who have access to free education</a:t>
            </a:r>
          </a:p>
          <a:p>
            <a:pPr eaLnBrk="1" hangingPunct="1">
              <a:lnSpc>
                <a:spcPct val="80000"/>
              </a:lnSpc>
              <a:buFont typeface="Arial" charset="0"/>
              <a:buNone/>
            </a:pPr>
            <a:r>
              <a:rPr lang="en-GB" sz="2600" smtClean="0"/>
              <a:t>4) Level of institutionalised mechanisms in place</a:t>
            </a:r>
          </a:p>
          <a:p>
            <a:pPr eaLnBrk="1" hangingPunct="1">
              <a:lnSpc>
                <a:spcPct val="80000"/>
              </a:lnSpc>
              <a:buFont typeface="Arial" charset="0"/>
              <a:buNone/>
            </a:pPr>
            <a:r>
              <a:rPr lang="en-GB" sz="2600" smtClean="0"/>
              <a:t>5) Inexistence of EIA guidelines in national language</a:t>
            </a:r>
          </a:p>
          <a:p>
            <a:pPr eaLnBrk="1" hangingPunct="1">
              <a:lnSpc>
                <a:spcPct val="80000"/>
              </a:lnSpc>
              <a:buFont typeface="Arial" charset="0"/>
              <a:buNone/>
            </a:pPr>
            <a:r>
              <a:rPr lang="en-GB" sz="2600" smtClean="0"/>
              <a:t>6) Decrease the number of bad policies to combat climate change</a:t>
            </a:r>
          </a:p>
          <a:p>
            <a:pPr eaLnBrk="1" hangingPunct="1">
              <a:lnSpc>
                <a:spcPct val="80000"/>
              </a:lnSpc>
              <a:buFont typeface="Arial" charset="0"/>
              <a:buNone/>
            </a:pPr>
            <a:r>
              <a:rPr lang="en-GB" sz="2600" smtClean="0"/>
              <a:t>7)By 2020, halve the proportion of people living in poverty</a:t>
            </a:r>
          </a:p>
        </p:txBody>
      </p:sp>
      <p:sp>
        <p:nvSpPr>
          <p:cNvPr id="112642" name="Content Placeholder 5"/>
          <p:cNvSpPr>
            <a:spLocks noGrp="1"/>
          </p:cNvSpPr>
          <p:nvPr>
            <p:ph sz="half" idx="4294967295"/>
          </p:nvPr>
        </p:nvSpPr>
        <p:spPr>
          <a:xfrm>
            <a:off x="6553200" y="1371600"/>
            <a:ext cx="2590800" cy="4419600"/>
          </a:xfrm>
        </p:spPr>
        <p:txBody>
          <a:bodyPr/>
          <a:lstStyle/>
          <a:p>
            <a:pPr eaLnBrk="1" hangingPunct="1">
              <a:lnSpc>
                <a:spcPct val="80000"/>
              </a:lnSpc>
              <a:buFont typeface="Arial" charset="0"/>
              <a:buNone/>
            </a:pPr>
            <a:r>
              <a:rPr lang="en-US" sz="2600" b="1" smtClean="0"/>
              <a:t>I</a:t>
            </a:r>
            <a:r>
              <a:rPr lang="en-GB" sz="2600" b="1" smtClean="0">
                <a:sym typeface="Wingdings" pitchFamily="2" charset="2"/>
              </a:rPr>
              <a:t> 		B	T</a:t>
            </a:r>
          </a:p>
          <a:p>
            <a:pPr eaLnBrk="1" hangingPunct="1">
              <a:lnSpc>
                <a:spcPct val="80000"/>
              </a:lnSpc>
              <a:buFont typeface="Arial" charset="0"/>
              <a:buNone/>
            </a:pPr>
            <a:r>
              <a:rPr lang="en-GB" sz="2600" smtClean="0">
                <a:sym typeface="Wingdings" pitchFamily="2" charset="2"/>
              </a:rPr>
              <a:t>		 	</a:t>
            </a:r>
          </a:p>
          <a:p>
            <a:pPr eaLnBrk="1" hangingPunct="1">
              <a:lnSpc>
                <a:spcPct val="80000"/>
              </a:lnSpc>
              <a:buFont typeface="Wingdings" pitchFamily="2" charset="2"/>
              <a:buNone/>
            </a:pPr>
            <a:endParaRPr lang="en-GB" sz="2600" smtClean="0">
              <a:sym typeface="Wingdings" pitchFamily="2" charset="2"/>
            </a:endParaRPr>
          </a:p>
          <a:p>
            <a:pPr eaLnBrk="1" hangingPunct="1">
              <a:lnSpc>
                <a:spcPct val="80000"/>
              </a:lnSpc>
              <a:buFont typeface="Arial" charset="0"/>
              <a:buNone/>
            </a:pPr>
            <a:r>
              <a:rPr lang="en-GB" sz="2600" smtClean="0">
                <a:sym typeface="Wingdings" pitchFamily="2" charset="2"/>
              </a:rPr>
              <a:t>		 	</a:t>
            </a:r>
            <a:endParaRPr lang="en-US" sz="2600" smtClean="0"/>
          </a:p>
          <a:p>
            <a:pPr eaLnBrk="1" hangingPunct="1">
              <a:lnSpc>
                <a:spcPct val="80000"/>
              </a:lnSpc>
              <a:buFont typeface="Arial" charset="0"/>
              <a:buNone/>
            </a:pPr>
            <a:endParaRPr lang="en-US" sz="2600" smtClean="0"/>
          </a:p>
          <a:p>
            <a:pPr eaLnBrk="1" hangingPunct="1">
              <a:lnSpc>
                <a:spcPct val="80000"/>
              </a:lnSpc>
              <a:buFont typeface="Arial" charset="0"/>
              <a:buNone/>
            </a:pPr>
            <a:r>
              <a:rPr lang="en-GB" sz="2600" smtClean="0">
                <a:sym typeface="Wingdings" pitchFamily="2" charset="2"/>
              </a:rPr>
              <a:t></a:t>
            </a:r>
            <a:r>
              <a:rPr lang="en-US" sz="2600" smtClean="0"/>
              <a:t>	</a:t>
            </a:r>
            <a:r>
              <a:rPr lang="en-GB" sz="2600" smtClean="0">
                <a:sym typeface="Wingdings" pitchFamily="2" charset="2"/>
              </a:rPr>
              <a:t>	 	</a:t>
            </a:r>
            <a:endParaRPr lang="en-US" sz="2600" smtClean="0"/>
          </a:p>
          <a:p>
            <a:pPr eaLnBrk="1" hangingPunct="1">
              <a:lnSpc>
                <a:spcPct val="80000"/>
              </a:lnSpc>
              <a:buFont typeface="Arial" charset="0"/>
              <a:buNone/>
            </a:pPr>
            <a:endParaRPr lang="en-GB" sz="2600" smtClean="0">
              <a:sym typeface="Wingdings" pitchFamily="2" charset="2"/>
            </a:endParaRPr>
          </a:p>
          <a:p>
            <a:pPr eaLnBrk="1" hangingPunct="1">
              <a:lnSpc>
                <a:spcPct val="80000"/>
              </a:lnSpc>
              <a:buFont typeface="Arial" charset="0"/>
              <a:buNone/>
            </a:pPr>
            <a:r>
              <a:rPr lang="en-GB" sz="2600" smtClean="0">
                <a:sym typeface="Wingdings" pitchFamily="2" charset="2"/>
              </a:rPr>
              <a:t>		 	</a:t>
            </a:r>
            <a:endParaRPr lang="en-US" sz="2600" smtClean="0"/>
          </a:p>
          <a:p>
            <a:pPr eaLnBrk="1" hangingPunct="1">
              <a:lnSpc>
                <a:spcPct val="80000"/>
              </a:lnSpc>
              <a:buFont typeface="Arial" charset="0"/>
              <a:buNone/>
            </a:pPr>
            <a:endParaRPr lang="en-US" sz="2600" smtClean="0"/>
          </a:p>
          <a:p>
            <a:pPr eaLnBrk="1" hangingPunct="1">
              <a:lnSpc>
                <a:spcPct val="80000"/>
              </a:lnSpc>
              <a:buFont typeface="Arial" charset="0"/>
              <a:buNone/>
            </a:pPr>
            <a:r>
              <a:rPr lang="en-GB" sz="2600" smtClean="0">
                <a:sym typeface="Wingdings" pitchFamily="2" charset="2"/>
              </a:rPr>
              <a:t>		 	</a:t>
            </a:r>
          </a:p>
          <a:p>
            <a:pPr eaLnBrk="1" hangingPunct="1">
              <a:lnSpc>
                <a:spcPct val="80000"/>
              </a:lnSpc>
              <a:buFont typeface="Arial" charset="0"/>
              <a:buNone/>
            </a:pPr>
            <a:endParaRPr lang="en-US" sz="2600" smtClean="0"/>
          </a:p>
          <a:p>
            <a:pPr eaLnBrk="1" hangingPunct="1">
              <a:lnSpc>
                <a:spcPct val="80000"/>
              </a:lnSpc>
              <a:buFont typeface="Arial" charset="0"/>
              <a:buNone/>
            </a:pPr>
            <a:r>
              <a:rPr lang="en-GB" sz="2600" smtClean="0">
                <a:sym typeface="Wingdings" pitchFamily="2" charset="2"/>
              </a:rPr>
              <a:t>		 	()</a:t>
            </a:r>
            <a:endParaRPr lang="en-US" sz="2600" smtClean="0"/>
          </a:p>
          <a:p>
            <a:pPr eaLnBrk="1" hangingPunct="1">
              <a:lnSpc>
                <a:spcPct val="80000"/>
              </a:lnSpc>
              <a:buFont typeface="Arial" charset="0"/>
              <a:buNone/>
            </a:pPr>
            <a:endParaRPr lang="en-GB" sz="2600" smtClean="0">
              <a:sym typeface="Wingdings" pitchFamily="2" charset="2"/>
            </a:endParaRPr>
          </a:p>
          <a:p>
            <a:pPr eaLnBrk="1" hangingPunct="1">
              <a:lnSpc>
                <a:spcPct val="80000"/>
              </a:lnSpc>
              <a:buFont typeface="Arial" charset="0"/>
              <a:buNone/>
            </a:pPr>
            <a:r>
              <a:rPr lang="en-GB" sz="2600" smtClean="0">
                <a:sym typeface="Wingdings" pitchFamily="2" charset="2"/>
              </a:rPr>
              <a:t>		 	</a:t>
            </a:r>
            <a:endParaRPr lang="en-US" sz="2600" smtClean="0"/>
          </a:p>
          <a:p>
            <a:pPr eaLnBrk="1" hangingPunct="1">
              <a:lnSpc>
                <a:spcPct val="80000"/>
              </a:lnSpc>
              <a:buFont typeface="Wingdings" pitchFamily="2" charset="2"/>
              <a:buNone/>
            </a:pPr>
            <a:endParaRPr lang="en-US" sz="2600" smtClean="0"/>
          </a:p>
          <a:p>
            <a:pPr eaLnBrk="1" hangingPunct="1">
              <a:lnSpc>
                <a:spcPct val="80000"/>
              </a:lnSpc>
              <a:buFont typeface="Wingdings" pitchFamily="2" charset="2"/>
              <a:buNone/>
            </a:pPr>
            <a:endParaRPr lang="en-US" sz="2600" smtClean="0"/>
          </a:p>
        </p:txBody>
      </p:sp>
      <p:sp>
        <p:nvSpPr>
          <p:cNvPr id="112643" name="Title 1"/>
          <p:cNvSpPr>
            <a:spLocks/>
          </p:cNvSpPr>
          <p:nvPr/>
        </p:nvSpPr>
        <p:spPr bwMode="auto">
          <a:xfrm>
            <a:off x="457200" y="304800"/>
            <a:ext cx="8229600" cy="1143000"/>
          </a:xfrm>
          <a:prstGeom prst="rect">
            <a:avLst/>
          </a:prstGeom>
          <a:solidFill>
            <a:schemeClr val="accent1"/>
          </a:solidFill>
          <a:ln w="9525">
            <a:noFill/>
            <a:miter lim="800000"/>
            <a:headEnd/>
            <a:tailEnd/>
          </a:ln>
        </p:spPr>
        <p:txBody>
          <a:bodyPr anchor="ctr"/>
          <a:lstStyle/>
          <a:p>
            <a:pPr algn="ctr"/>
            <a:r>
              <a:rPr lang="en-US" sz="3200">
                <a:solidFill>
                  <a:schemeClr val="bg1"/>
                </a:solidFill>
                <a:latin typeface="Calibri" pitchFamily="34" charset="0"/>
              </a:rPr>
              <a:t>Exercise 9 – Indicator, Baseline or Target ANSWERS</a:t>
            </a: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1643" name="Group 27"/>
          <p:cNvGraphicFramePr>
            <a:graphicFrameLocks noGrp="1"/>
          </p:cNvGraphicFramePr>
          <p:nvPr>
            <p:ph/>
          </p:nvPr>
        </p:nvGraphicFramePr>
        <p:xfrm>
          <a:off x="381000" y="2438400"/>
          <a:ext cx="8229600" cy="3974148"/>
        </p:xfrm>
        <a:graphic>
          <a:graphicData uri="http://schemas.openxmlformats.org/drawingml/2006/table">
            <a:tbl>
              <a:tblPr/>
              <a:tblGrid>
                <a:gridCol w="2057400"/>
                <a:gridCol w="2057400"/>
                <a:gridCol w="2057400"/>
                <a:gridCol w="2057400"/>
              </a:tblGrid>
              <a:tr h="584200">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GB" sz="2000" b="1" i="0" u="none" strike="noStrike" cap="none" normalizeH="0" baseline="0" smtClean="0">
                          <a:ln>
                            <a:noFill/>
                          </a:ln>
                          <a:solidFill>
                            <a:srgbClr val="FFFFFF"/>
                          </a:solidFill>
                          <a:effectLst/>
                          <a:latin typeface="Calibri" pitchFamily="34" charset="0"/>
                          <a:cs typeface="Arial" charset="0"/>
                        </a:rPr>
                        <a:t>Outcome statement</a:t>
                      </a:r>
                      <a:endParaRPr kumimoji="0" lang="en-GB" sz="2000" b="1" i="0" u="none" strike="noStrike" cap="none" normalizeH="0" baseline="0" smtClean="0">
                        <a:ln>
                          <a:noFill/>
                        </a:ln>
                        <a:solidFill>
                          <a:srgbClr val="FFFFFF"/>
                        </a:solidFill>
                        <a:effectLst/>
                        <a:latin typeface="Calibri" pitchFamily="34" charset="0"/>
                        <a:ea typeface="Calibri" pitchFamily="34" charset="0"/>
                        <a:cs typeface="Times New Roman" pitchFamily="18" charset="0"/>
                      </a:endParaRPr>
                    </a:p>
                  </a:txBody>
                  <a:tcPr marL="68565" marR="6856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GB" sz="2000" b="1" i="0" u="none" strike="noStrike" cap="none" normalizeH="0" baseline="0" smtClean="0">
                          <a:ln>
                            <a:noFill/>
                          </a:ln>
                          <a:solidFill>
                            <a:srgbClr val="FFFFFF"/>
                          </a:solidFill>
                          <a:effectLst/>
                          <a:latin typeface="Calibri" pitchFamily="34" charset="0"/>
                          <a:cs typeface="Arial" charset="0"/>
                        </a:rPr>
                        <a:t>Indicators</a:t>
                      </a:r>
                      <a:endParaRPr kumimoji="0" lang="en-GB" sz="2000" b="1" i="0" u="none" strike="noStrike" cap="none" normalizeH="0" baseline="0" smtClean="0">
                        <a:ln>
                          <a:noFill/>
                        </a:ln>
                        <a:solidFill>
                          <a:srgbClr val="FFFFFF"/>
                        </a:solidFill>
                        <a:effectLst/>
                        <a:latin typeface="Calibri" pitchFamily="34" charset="0"/>
                        <a:ea typeface="Calibri" pitchFamily="34" charset="0"/>
                        <a:cs typeface="Times New Roman" pitchFamily="18" charset="0"/>
                      </a:endParaRPr>
                    </a:p>
                  </a:txBody>
                  <a:tcPr marL="68565" marR="6856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GB" sz="2000" b="1" i="0" u="none" strike="noStrike" cap="none" normalizeH="0" baseline="0" smtClean="0">
                          <a:ln>
                            <a:noFill/>
                          </a:ln>
                          <a:solidFill>
                            <a:srgbClr val="FFFFFF"/>
                          </a:solidFill>
                          <a:effectLst/>
                          <a:latin typeface="Calibri" pitchFamily="34" charset="0"/>
                          <a:cs typeface="Arial" charset="0"/>
                        </a:rPr>
                        <a:t>Baselines</a:t>
                      </a:r>
                      <a:endParaRPr kumimoji="0" lang="en-GB" sz="2000" b="1" i="0" u="none" strike="noStrike" cap="none" normalizeH="0" baseline="0" smtClean="0">
                        <a:ln>
                          <a:noFill/>
                        </a:ln>
                        <a:solidFill>
                          <a:srgbClr val="FFFFFF"/>
                        </a:solidFill>
                        <a:effectLst/>
                        <a:latin typeface="Calibri" pitchFamily="34" charset="0"/>
                        <a:ea typeface="Calibri" pitchFamily="34" charset="0"/>
                        <a:cs typeface="Times New Roman" pitchFamily="18" charset="0"/>
                      </a:endParaRPr>
                    </a:p>
                  </a:txBody>
                  <a:tcPr marL="68565" marR="6856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GB" sz="2000" b="1" i="0" u="none" strike="noStrike" cap="none" normalizeH="0" baseline="0" smtClean="0">
                          <a:ln>
                            <a:noFill/>
                          </a:ln>
                          <a:solidFill>
                            <a:srgbClr val="FFFFFF"/>
                          </a:solidFill>
                          <a:effectLst/>
                          <a:latin typeface="Calibri" pitchFamily="34" charset="0"/>
                          <a:cs typeface="Arial" charset="0"/>
                        </a:rPr>
                        <a:t>Targets</a:t>
                      </a:r>
                      <a:endParaRPr kumimoji="0" lang="en-GB" sz="2000" b="1" i="0" u="none" strike="noStrike" cap="none" normalizeH="0" baseline="0" smtClean="0">
                        <a:ln>
                          <a:noFill/>
                        </a:ln>
                        <a:solidFill>
                          <a:srgbClr val="FFFFFF"/>
                        </a:solidFill>
                        <a:effectLst/>
                        <a:latin typeface="Calibri" pitchFamily="34" charset="0"/>
                        <a:ea typeface="Calibri" pitchFamily="34" charset="0"/>
                        <a:cs typeface="Times New Roman" pitchFamily="18" charset="0"/>
                      </a:endParaRPr>
                    </a:p>
                  </a:txBody>
                  <a:tcPr marL="68565" marR="6856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1171575">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sz="2000" b="1" i="0" u="none" strike="noStrike" cap="none" normalizeH="0" baseline="0" smtClean="0">
                          <a:ln>
                            <a:noFill/>
                          </a:ln>
                          <a:solidFill>
                            <a:srgbClr val="FFFFFF"/>
                          </a:solidFill>
                          <a:effectLst/>
                          <a:latin typeface="Calibri" pitchFamily="34" charset="0"/>
                          <a:cs typeface="Arial" charset="0"/>
                        </a:rPr>
                        <a:t>1. Increased implementation of National and Provincial Investment strategies </a:t>
                      </a:r>
                    </a:p>
                  </a:txBody>
                  <a:tcPr marL="68565" marR="6856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sz="2000" b="0" i="0" u="none" strike="noStrike" cap="none" normalizeH="0" baseline="0" smtClean="0">
                          <a:ln>
                            <a:noFill/>
                          </a:ln>
                          <a:solidFill>
                            <a:srgbClr val="000000"/>
                          </a:solidFill>
                          <a:effectLst/>
                          <a:latin typeface="Calibri" pitchFamily="34" charset="0"/>
                          <a:cs typeface="Arial" charset="0"/>
                        </a:rPr>
                        <a:t> </a:t>
                      </a:r>
                      <a:endParaRPr kumimoji="0" lang="en-GB" sz="20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65" marR="6856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sz="2000" b="0" i="0" u="none" strike="noStrike" cap="none" normalizeH="0" baseline="0" smtClean="0">
                          <a:ln>
                            <a:noFill/>
                          </a:ln>
                          <a:solidFill>
                            <a:srgbClr val="000000"/>
                          </a:solidFill>
                          <a:effectLst/>
                          <a:latin typeface="Calibri" pitchFamily="34" charset="0"/>
                          <a:cs typeface="Arial" charset="0"/>
                        </a:rPr>
                        <a:t> </a:t>
                      </a:r>
                      <a:endParaRPr kumimoji="0" lang="en-GB" sz="20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65" marR="6856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sz="2000" b="0" i="0" u="none" strike="noStrike" cap="none" normalizeH="0" baseline="0" smtClean="0">
                          <a:ln>
                            <a:noFill/>
                          </a:ln>
                          <a:solidFill>
                            <a:srgbClr val="000000"/>
                          </a:solidFill>
                          <a:effectLst/>
                          <a:latin typeface="Calibri" pitchFamily="34" charset="0"/>
                          <a:cs typeface="Arial" charset="0"/>
                        </a:rPr>
                        <a:t> </a:t>
                      </a:r>
                      <a:endParaRPr kumimoji="0" lang="en-GB" sz="20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65" marR="6856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r>
              <a:tr h="116998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sz="2000" b="1" i="0" u="none" strike="noStrike" cap="none" normalizeH="0" baseline="0" smtClean="0">
                          <a:ln>
                            <a:noFill/>
                          </a:ln>
                          <a:solidFill>
                            <a:srgbClr val="FFFFFF"/>
                          </a:solidFill>
                          <a:effectLst/>
                          <a:latin typeface="Calibri" pitchFamily="34" charset="0"/>
                          <a:cs typeface="Arial" charset="0"/>
                        </a:rPr>
                        <a:t>2. Job opportunities for youth improved</a:t>
                      </a:r>
                      <a:endParaRPr kumimoji="0" lang="en-GB" sz="2000" b="1" i="0" u="none" strike="noStrike" cap="none" normalizeH="0" baseline="0" smtClean="0">
                        <a:ln>
                          <a:noFill/>
                        </a:ln>
                        <a:solidFill>
                          <a:srgbClr val="FFFFFF"/>
                        </a:solidFill>
                        <a:effectLst/>
                        <a:latin typeface="Calibri" pitchFamily="34" charset="0"/>
                        <a:ea typeface="Calibri" pitchFamily="34" charset="0"/>
                        <a:cs typeface="Times New Roman" pitchFamily="18" charset="0"/>
                      </a:endParaRPr>
                    </a:p>
                  </a:txBody>
                  <a:tcPr marL="68565" marR="6856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sz="2000" b="0" i="0" u="none" strike="noStrike" cap="none" normalizeH="0" baseline="0" smtClean="0">
                          <a:ln>
                            <a:noFill/>
                          </a:ln>
                          <a:solidFill>
                            <a:srgbClr val="000000"/>
                          </a:solidFill>
                          <a:effectLst/>
                          <a:latin typeface="Calibri" pitchFamily="34" charset="0"/>
                          <a:cs typeface="Arial" charset="0"/>
                        </a:rPr>
                        <a:t> </a:t>
                      </a:r>
                      <a:endParaRPr kumimoji="0" lang="en-GB" sz="20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65" marR="6856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sz="2000" b="0" i="0" u="none" strike="noStrike" cap="none" normalizeH="0" baseline="0" smtClean="0">
                          <a:ln>
                            <a:noFill/>
                          </a:ln>
                          <a:solidFill>
                            <a:srgbClr val="000000"/>
                          </a:solidFill>
                          <a:effectLst/>
                          <a:latin typeface="Calibri" pitchFamily="34" charset="0"/>
                          <a:cs typeface="Arial" charset="0"/>
                        </a:rPr>
                        <a:t> </a:t>
                      </a:r>
                      <a:endParaRPr kumimoji="0" lang="en-GB" sz="20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65" marR="6856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sz="2000" b="0" i="0" u="none" strike="noStrike" cap="none" normalizeH="0" baseline="0" smtClean="0">
                          <a:ln>
                            <a:noFill/>
                          </a:ln>
                          <a:solidFill>
                            <a:srgbClr val="000000"/>
                          </a:solidFill>
                          <a:effectLst/>
                          <a:latin typeface="Calibri" pitchFamily="34" charset="0"/>
                          <a:cs typeface="Arial" charset="0"/>
                        </a:rPr>
                        <a:t> </a:t>
                      </a:r>
                      <a:endParaRPr kumimoji="0" lang="en-GB" sz="20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65" marR="6856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r>
            </a:tbl>
          </a:graphicData>
        </a:graphic>
      </p:graphicFrame>
      <p:sp>
        <p:nvSpPr>
          <p:cNvPr id="113687" name="Title 1"/>
          <p:cNvSpPr>
            <a:spLocks/>
          </p:cNvSpPr>
          <p:nvPr/>
        </p:nvSpPr>
        <p:spPr bwMode="auto">
          <a:xfrm>
            <a:off x="457200" y="304800"/>
            <a:ext cx="8229600" cy="1143000"/>
          </a:xfrm>
          <a:prstGeom prst="rect">
            <a:avLst/>
          </a:prstGeom>
          <a:solidFill>
            <a:schemeClr val="accent1"/>
          </a:solidFill>
          <a:ln w="9525">
            <a:noFill/>
            <a:miter lim="800000"/>
            <a:headEnd/>
            <a:tailEnd/>
          </a:ln>
        </p:spPr>
        <p:txBody>
          <a:bodyPr anchor="ctr"/>
          <a:lstStyle/>
          <a:p>
            <a:pPr algn="ctr"/>
            <a:r>
              <a:rPr lang="en-US" sz="3200">
                <a:solidFill>
                  <a:schemeClr val="bg1"/>
                </a:solidFill>
                <a:latin typeface="Calibri" pitchFamily="34" charset="0"/>
              </a:rPr>
              <a:t>Building M&amp;E information:</a:t>
            </a:r>
            <a:br>
              <a:rPr lang="en-US" sz="3200">
                <a:solidFill>
                  <a:schemeClr val="bg1"/>
                </a:solidFill>
                <a:latin typeface="Calibri" pitchFamily="34" charset="0"/>
              </a:rPr>
            </a:br>
            <a:r>
              <a:rPr lang="en-US" sz="3200">
                <a:solidFill>
                  <a:schemeClr val="bg1"/>
                </a:solidFill>
                <a:latin typeface="Calibri" pitchFamily="34" charset="0"/>
              </a:rPr>
              <a:t>Outcome, indicators, baselines and targets</a:t>
            </a: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Title 1"/>
          <p:cNvSpPr>
            <a:spLocks/>
          </p:cNvSpPr>
          <p:nvPr/>
        </p:nvSpPr>
        <p:spPr bwMode="auto">
          <a:xfrm>
            <a:off x="457200" y="304800"/>
            <a:ext cx="8229600" cy="1143000"/>
          </a:xfrm>
          <a:prstGeom prst="rect">
            <a:avLst/>
          </a:prstGeom>
          <a:solidFill>
            <a:schemeClr val="accent1"/>
          </a:solidFill>
          <a:ln w="9525">
            <a:noFill/>
            <a:miter lim="800000"/>
            <a:headEnd/>
            <a:tailEnd/>
          </a:ln>
        </p:spPr>
        <p:txBody>
          <a:bodyPr anchor="ctr"/>
          <a:lstStyle/>
          <a:p>
            <a:pPr algn="ctr"/>
            <a:r>
              <a:rPr lang="en-US" sz="3200">
                <a:solidFill>
                  <a:schemeClr val="bg1"/>
                </a:solidFill>
                <a:latin typeface="Calibri" pitchFamily="34" charset="0"/>
              </a:rPr>
              <a:t>Building M&amp;E information:</a:t>
            </a:r>
            <a:br>
              <a:rPr lang="en-US" sz="3200">
                <a:solidFill>
                  <a:schemeClr val="bg1"/>
                </a:solidFill>
                <a:latin typeface="Calibri" pitchFamily="34" charset="0"/>
              </a:rPr>
            </a:br>
            <a:r>
              <a:rPr lang="en-US" sz="3200">
                <a:solidFill>
                  <a:schemeClr val="bg1"/>
                </a:solidFill>
                <a:latin typeface="Calibri" pitchFamily="34" charset="0"/>
              </a:rPr>
              <a:t>Outcome, indicators, baselines and targets</a:t>
            </a:r>
          </a:p>
        </p:txBody>
      </p:sp>
      <p:graphicFrame>
        <p:nvGraphicFramePr>
          <p:cNvPr id="112667" name="Group 27"/>
          <p:cNvGraphicFramePr>
            <a:graphicFrameLocks noGrp="1"/>
          </p:cNvGraphicFramePr>
          <p:nvPr>
            <p:ph/>
          </p:nvPr>
        </p:nvGraphicFramePr>
        <p:xfrm>
          <a:off x="457200" y="2438400"/>
          <a:ext cx="8077200" cy="3894773"/>
        </p:xfrm>
        <a:graphic>
          <a:graphicData uri="http://schemas.openxmlformats.org/drawingml/2006/table">
            <a:tbl>
              <a:tblPr/>
              <a:tblGrid>
                <a:gridCol w="2019300"/>
                <a:gridCol w="2017713"/>
                <a:gridCol w="2020887"/>
                <a:gridCol w="2019300"/>
              </a:tblGrid>
              <a:tr h="546100">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GB" sz="2000" b="1" i="0" u="none" strike="noStrike" cap="none" normalizeH="0" baseline="0" smtClean="0">
                          <a:ln>
                            <a:noFill/>
                          </a:ln>
                          <a:solidFill>
                            <a:srgbClr val="FFFFFF"/>
                          </a:solidFill>
                          <a:effectLst/>
                          <a:latin typeface="Calibri" pitchFamily="34" charset="0"/>
                          <a:cs typeface="Arial" charset="0"/>
                        </a:rPr>
                        <a:t>Outcome statement</a:t>
                      </a:r>
                      <a:endParaRPr kumimoji="0" lang="en-GB" sz="2000" b="1" i="0" u="none" strike="noStrike" cap="none" normalizeH="0" baseline="0" smtClean="0">
                        <a:ln>
                          <a:noFill/>
                        </a:ln>
                        <a:solidFill>
                          <a:srgbClr val="FFFFFF"/>
                        </a:solidFill>
                        <a:effectLst/>
                        <a:latin typeface="Calibri" pitchFamily="34" charset="0"/>
                        <a:ea typeface="Calibri" pitchFamily="34" charset="0"/>
                        <a:cs typeface="Times New Roman" pitchFamily="18" charset="0"/>
                      </a:endParaRPr>
                    </a:p>
                  </a:txBody>
                  <a:tcPr marL="68584" marR="6858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GB" sz="2000" b="1" i="0" u="none" strike="noStrike" cap="none" normalizeH="0" baseline="0" smtClean="0">
                          <a:ln>
                            <a:noFill/>
                          </a:ln>
                          <a:solidFill>
                            <a:srgbClr val="FFFFFF"/>
                          </a:solidFill>
                          <a:effectLst/>
                          <a:latin typeface="Calibri" pitchFamily="34" charset="0"/>
                          <a:cs typeface="Arial" charset="0"/>
                        </a:rPr>
                        <a:t>Indicators</a:t>
                      </a:r>
                      <a:endParaRPr kumimoji="0" lang="en-GB" sz="2000" b="1" i="0" u="none" strike="noStrike" cap="none" normalizeH="0" baseline="0" smtClean="0">
                        <a:ln>
                          <a:noFill/>
                        </a:ln>
                        <a:solidFill>
                          <a:srgbClr val="FFFFFF"/>
                        </a:solidFill>
                        <a:effectLst/>
                        <a:latin typeface="Calibri" pitchFamily="34" charset="0"/>
                        <a:ea typeface="Calibri" pitchFamily="34" charset="0"/>
                        <a:cs typeface="Times New Roman" pitchFamily="18" charset="0"/>
                      </a:endParaRPr>
                    </a:p>
                  </a:txBody>
                  <a:tcPr marL="68584" marR="6858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GB" sz="2000" b="1" i="0" u="none" strike="noStrike" cap="none" normalizeH="0" baseline="0" smtClean="0">
                          <a:ln>
                            <a:noFill/>
                          </a:ln>
                          <a:solidFill>
                            <a:srgbClr val="FFFFFF"/>
                          </a:solidFill>
                          <a:effectLst/>
                          <a:latin typeface="Calibri" pitchFamily="34" charset="0"/>
                          <a:cs typeface="Arial" charset="0"/>
                        </a:rPr>
                        <a:t>Baselines</a:t>
                      </a:r>
                      <a:endParaRPr kumimoji="0" lang="en-GB" sz="2000" b="1" i="0" u="none" strike="noStrike" cap="none" normalizeH="0" baseline="0" smtClean="0">
                        <a:ln>
                          <a:noFill/>
                        </a:ln>
                        <a:solidFill>
                          <a:srgbClr val="FFFFFF"/>
                        </a:solidFill>
                        <a:effectLst/>
                        <a:latin typeface="Calibri" pitchFamily="34" charset="0"/>
                        <a:ea typeface="Calibri" pitchFamily="34" charset="0"/>
                        <a:cs typeface="Times New Roman" pitchFamily="18" charset="0"/>
                      </a:endParaRPr>
                    </a:p>
                  </a:txBody>
                  <a:tcPr marL="68584" marR="6858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GB" sz="2000" b="1" i="0" u="none" strike="noStrike" cap="none" normalizeH="0" baseline="0" smtClean="0">
                          <a:ln>
                            <a:noFill/>
                          </a:ln>
                          <a:solidFill>
                            <a:srgbClr val="FFFFFF"/>
                          </a:solidFill>
                          <a:effectLst/>
                          <a:latin typeface="Calibri" pitchFamily="34" charset="0"/>
                          <a:cs typeface="Arial" charset="0"/>
                        </a:rPr>
                        <a:t>Targets</a:t>
                      </a:r>
                      <a:endParaRPr kumimoji="0" lang="en-GB" sz="2000" b="1" i="0" u="none" strike="noStrike" cap="none" normalizeH="0" baseline="0" smtClean="0">
                        <a:ln>
                          <a:noFill/>
                        </a:ln>
                        <a:solidFill>
                          <a:srgbClr val="FFFFFF"/>
                        </a:solidFill>
                        <a:effectLst/>
                        <a:latin typeface="Calibri" pitchFamily="34" charset="0"/>
                        <a:ea typeface="Calibri" pitchFamily="34" charset="0"/>
                        <a:cs typeface="Times New Roman" pitchFamily="18" charset="0"/>
                      </a:endParaRPr>
                    </a:p>
                  </a:txBody>
                  <a:tcPr marL="68584" marR="6858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136525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sz="2000" b="1" i="0" u="none" strike="noStrike" cap="none" normalizeH="0" baseline="0" smtClean="0">
                          <a:ln>
                            <a:noFill/>
                          </a:ln>
                          <a:solidFill>
                            <a:srgbClr val="FFFFFF"/>
                          </a:solidFill>
                          <a:effectLst/>
                          <a:latin typeface="Calibri" pitchFamily="34" charset="0"/>
                          <a:cs typeface="Arial" charset="0"/>
                        </a:rPr>
                        <a:t>1. Increased implementation of National and Provincial Investment strategies </a:t>
                      </a:r>
                    </a:p>
                  </a:txBody>
                  <a:tcPr marL="68584" marR="6858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sz="2000" b="0" i="0" u="none" strike="noStrike" cap="none" normalizeH="0" baseline="0" smtClean="0">
                          <a:ln>
                            <a:noFill/>
                          </a:ln>
                          <a:solidFill>
                            <a:srgbClr val="000000"/>
                          </a:solidFill>
                          <a:effectLst/>
                          <a:latin typeface="Calibri" pitchFamily="34" charset="0"/>
                          <a:cs typeface="Arial" charset="0"/>
                        </a:rPr>
                        <a:t>1. Per cent of implemented activities of  NIS/PIS action plan</a:t>
                      </a:r>
                    </a:p>
                  </a:txBody>
                  <a:tcPr marL="68584" marR="6858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sz="2000" b="0" i="0" u="none" strike="noStrike" cap="none" normalizeH="0" baseline="0" smtClean="0">
                          <a:ln>
                            <a:noFill/>
                          </a:ln>
                          <a:solidFill>
                            <a:srgbClr val="000000"/>
                          </a:solidFill>
                          <a:effectLst/>
                          <a:latin typeface="Calibri" pitchFamily="34" charset="0"/>
                          <a:cs typeface="Arial" charset="0"/>
                        </a:rPr>
                        <a:t> </a:t>
                      </a:r>
                      <a:endParaRPr kumimoji="0" lang="en-GB" sz="20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4" marR="6858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sz="2000" b="0" i="0" u="none" strike="noStrike" cap="none" normalizeH="0" baseline="0" smtClean="0">
                          <a:ln>
                            <a:noFill/>
                          </a:ln>
                          <a:solidFill>
                            <a:srgbClr val="000000"/>
                          </a:solidFill>
                          <a:effectLst/>
                          <a:latin typeface="Calibri" pitchFamily="34" charset="0"/>
                          <a:cs typeface="Arial" charset="0"/>
                        </a:rPr>
                        <a:t> </a:t>
                      </a:r>
                      <a:endParaRPr kumimoji="0" lang="en-GB" sz="20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4" marR="6858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r>
              <a:tr h="1090613">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sz="2000" b="1" i="0" u="none" strike="noStrike" cap="none" normalizeH="0" baseline="0" smtClean="0">
                          <a:ln>
                            <a:noFill/>
                          </a:ln>
                          <a:solidFill>
                            <a:srgbClr val="FFFFFF"/>
                          </a:solidFill>
                          <a:effectLst/>
                          <a:latin typeface="Calibri" pitchFamily="34" charset="0"/>
                          <a:cs typeface="Arial" charset="0"/>
                        </a:rPr>
                        <a:t>2. Job opportunities for youth improved</a:t>
                      </a:r>
                      <a:endParaRPr kumimoji="0" lang="en-GB" sz="2000" b="1" i="0" u="none" strike="noStrike" cap="none" normalizeH="0" baseline="0" smtClean="0">
                        <a:ln>
                          <a:noFill/>
                        </a:ln>
                        <a:solidFill>
                          <a:srgbClr val="FFFFFF"/>
                        </a:solidFill>
                        <a:effectLst/>
                        <a:latin typeface="Calibri" pitchFamily="34" charset="0"/>
                        <a:ea typeface="Calibri" pitchFamily="34" charset="0"/>
                        <a:cs typeface="Times New Roman" pitchFamily="18" charset="0"/>
                      </a:endParaRPr>
                    </a:p>
                  </a:txBody>
                  <a:tcPr marL="68584" marR="6858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sz="2000" b="0" i="0" u="none" strike="noStrike" cap="none" normalizeH="0" baseline="0" smtClean="0">
                          <a:ln>
                            <a:noFill/>
                          </a:ln>
                          <a:solidFill>
                            <a:srgbClr val="000000"/>
                          </a:solidFill>
                          <a:effectLst/>
                          <a:latin typeface="Calibri" pitchFamily="34" charset="0"/>
                          <a:cs typeface="Arial" charset="0"/>
                        </a:rPr>
                        <a:t>2. Per cent of school leavers are in full-time work</a:t>
                      </a:r>
                      <a:endParaRPr kumimoji="0" lang="en-GB" sz="20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4" marR="6858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sz="2000" b="0" i="0" u="none" strike="noStrike" cap="none" normalizeH="0" baseline="0" smtClean="0">
                          <a:ln>
                            <a:noFill/>
                          </a:ln>
                          <a:solidFill>
                            <a:srgbClr val="000000"/>
                          </a:solidFill>
                          <a:effectLst/>
                          <a:latin typeface="Calibri" pitchFamily="34" charset="0"/>
                          <a:cs typeface="Arial" charset="0"/>
                        </a:rPr>
                        <a:t> </a:t>
                      </a:r>
                      <a:endParaRPr kumimoji="0" lang="en-GB" sz="20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4" marR="6858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sz="2000" b="0" i="0" u="none" strike="noStrike" cap="none" normalizeH="0" baseline="0" smtClean="0">
                          <a:ln>
                            <a:noFill/>
                          </a:ln>
                          <a:solidFill>
                            <a:srgbClr val="000000"/>
                          </a:solidFill>
                          <a:effectLst/>
                          <a:latin typeface="Calibri" pitchFamily="34" charset="0"/>
                          <a:cs typeface="Arial" charset="0"/>
                        </a:rPr>
                        <a:t> </a:t>
                      </a:r>
                      <a:endParaRPr kumimoji="0" lang="en-GB" sz="20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4" marR="6858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r>
            </a:tbl>
          </a:graphicData>
        </a:graphic>
      </p:graphicFrame>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Title 1"/>
          <p:cNvSpPr>
            <a:spLocks/>
          </p:cNvSpPr>
          <p:nvPr/>
        </p:nvSpPr>
        <p:spPr bwMode="auto">
          <a:xfrm>
            <a:off x="457200" y="304800"/>
            <a:ext cx="8229600" cy="1143000"/>
          </a:xfrm>
          <a:prstGeom prst="rect">
            <a:avLst/>
          </a:prstGeom>
          <a:solidFill>
            <a:schemeClr val="accent1"/>
          </a:solidFill>
          <a:ln w="9525">
            <a:noFill/>
            <a:miter lim="800000"/>
            <a:headEnd/>
            <a:tailEnd/>
          </a:ln>
        </p:spPr>
        <p:txBody>
          <a:bodyPr anchor="ctr"/>
          <a:lstStyle/>
          <a:p>
            <a:pPr algn="ctr"/>
            <a:r>
              <a:rPr lang="en-US" sz="3200">
                <a:solidFill>
                  <a:schemeClr val="bg1"/>
                </a:solidFill>
                <a:latin typeface="Calibri" pitchFamily="34" charset="0"/>
              </a:rPr>
              <a:t>Building M&amp;E information:</a:t>
            </a:r>
            <a:br>
              <a:rPr lang="en-US" sz="3200">
                <a:solidFill>
                  <a:schemeClr val="bg1"/>
                </a:solidFill>
                <a:latin typeface="Calibri" pitchFamily="34" charset="0"/>
              </a:rPr>
            </a:br>
            <a:r>
              <a:rPr lang="en-US" sz="3200">
                <a:solidFill>
                  <a:schemeClr val="bg1"/>
                </a:solidFill>
                <a:latin typeface="Calibri" pitchFamily="34" charset="0"/>
              </a:rPr>
              <a:t>Outcome, indicators, baselines and targets</a:t>
            </a:r>
          </a:p>
        </p:txBody>
      </p:sp>
      <p:graphicFrame>
        <p:nvGraphicFramePr>
          <p:cNvPr id="113694" name="Group 30"/>
          <p:cNvGraphicFramePr>
            <a:graphicFrameLocks noGrp="1"/>
          </p:cNvGraphicFramePr>
          <p:nvPr>
            <p:ph/>
          </p:nvPr>
        </p:nvGraphicFramePr>
        <p:xfrm>
          <a:off x="381000" y="2362200"/>
          <a:ext cx="8229600" cy="3867785"/>
        </p:xfrm>
        <a:graphic>
          <a:graphicData uri="http://schemas.openxmlformats.org/drawingml/2006/table">
            <a:tbl>
              <a:tblPr/>
              <a:tblGrid>
                <a:gridCol w="2057400"/>
                <a:gridCol w="2057400"/>
                <a:gridCol w="2057400"/>
                <a:gridCol w="2057400"/>
              </a:tblGrid>
              <a:tr h="531813">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GB" sz="2000" b="1" i="0" u="none" strike="noStrike" cap="none" normalizeH="0" baseline="0" smtClean="0">
                          <a:ln>
                            <a:noFill/>
                          </a:ln>
                          <a:solidFill>
                            <a:srgbClr val="FFFFFF"/>
                          </a:solidFill>
                          <a:effectLst/>
                          <a:latin typeface="Calibri" pitchFamily="34" charset="0"/>
                          <a:cs typeface="Arial" charset="0"/>
                        </a:rPr>
                        <a:t>Outcome statement</a:t>
                      </a:r>
                      <a:endParaRPr kumimoji="0" lang="en-GB" sz="2000" b="1" i="0" u="none" strike="noStrike" cap="none" normalizeH="0" baseline="0" smtClean="0">
                        <a:ln>
                          <a:noFill/>
                        </a:ln>
                        <a:solidFill>
                          <a:srgbClr val="FFFFFF"/>
                        </a:solidFill>
                        <a:effectLst/>
                        <a:latin typeface="Calibri" pitchFamily="34" charset="0"/>
                        <a:ea typeface="Calibri" pitchFamily="34" charset="0"/>
                        <a:cs typeface="Times New Roman" pitchFamily="18" charset="0"/>
                      </a:endParaRPr>
                    </a:p>
                  </a:txBody>
                  <a:tcPr marL="68565" marR="6856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GB" sz="2000" b="1" i="0" u="none" strike="noStrike" cap="none" normalizeH="0" baseline="0" smtClean="0">
                          <a:ln>
                            <a:noFill/>
                          </a:ln>
                          <a:solidFill>
                            <a:srgbClr val="FFFFFF"/>
                          </a:solidFill>
                          <a:effectLst/>
                          <a:latin typeface="Calibri" pitchFamily="34" charset="0"/>
                          <a:cs typeface="Arial" charset="0"/>
                        </a:rPr>
                        <a:t>Indicators</a:t>
                      </a:r>
                      <a:endParaRPr kumimoji="0" lang="en-GB" sz="2000" b="1" i="0" u="none" strike="noStrike" cap="none" normalizeH="0" baseline="0" smtClean="0">
                        <a:ln>
                          <a:noFill/>
                        </a:ln>
                        <a:solidFill>
                          <a:srgbClr val="FFFFFF"/>
                        </a:solidFill>
                        <a:effectLst/>
                        <a:latin typeface="Calibri" pitchFamily="34" charset="0"/>
                        <a:ea typeface="Calibri" pitchFamily="34" charset="0"/>
                        <a:cs typeface="Times New Roman" pitchFamily="18" charset="0"/>
                      </a:endParaRPr>
                    </a:p>
                  </a:txBody>
                  <a:tcPr marL="68565" marR="6856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GB" sz="2000" b="1" i="0" u="none" strike="noStrike" cap="none" normalizeH="0" baseline="0" smtClean="0">
                          <a:ln>
                            <a:noFill/>
                          </a:ln>
                          <a:solidFill>
                            <a:srgbClr val="FFFFFF"/>
                          </a:solidFill>
                          <a:effectLst/>
                          <a:latin typeface="Calibri" pitchFamily="34" charset="0"/>
                          <a:cs typeface="Arial" charset="0"/>
                        </a:rPr>
                        <a:t>Baselines</a:t>
                      </a:r>
                      <a:endParaRPr kumimoji="0" lang="en-GB" sz="2000" b="1" i="0" u="none" strike="noStrike" cap="none" normalizeH="0" baseline="0" smtClean="0">
                        <a:ln>
                          <a:noFill/>
                        </a:ln>
                        <a:solidFill>
                          <a:srgbClr val="FFFFFF"/>
                        </a:solidFill>
                        <a:effectLst/>
                        <a:latin typeface="Calibri" pitchFamily="34" charset="0"/>
                        <a:ea typeface="Calibri" pitchFamily="34" charset="0"/>
                        <a:cs typeface="Times New Roman" pitchFamily="18" charset="0"/>
                      </a:endParaRPr>
                    </a:p>
                  </a:txBody>
                  <a:tcPr marL="68565" marR="6856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GB" sz="2000" b="1" i="0" u="none" strike="noStrike" cap="none" normalizeH="0" baseline="0" smtClean="0">
                          <a:ln>
                            <a:noFill/>
                          </a:ln>
                          <a:solidFill>
                            <a:srgbClr val="FFFFFF"/>
                          </a:solidFill>
                          <a:effectLst/>
                          <a:latin typeface="Calibri" pitchFamily="34" charset="0"/>
                          <a:cs typeface="Arial" charset="0"/>
                        </a:rPr>
                        <a:t>Targets</a:t>
                      </a:r>
                      <a:endParaRPr kumimoji="0" lang="en-GB" sz="2000" b="1" i="0" u="none" strike="noStrike" cap="none" normalizeH="0" baseline="0" smtClean="0">
                        <a:ln>
                          <a:noFill/>
                        </a:ln>
                        <a:solidFill>
                          <a:srgbClr val="FFFFFF"/>
                        </a:solidFill>
                        <a:effectLst/>
                        <a:latin typeface="Calibri" pitchFamily="34" charset="0"/>
                        <a:ea typeface="Calibri" pitchFamily="34" charset="0"/>
                        <a:cs typeface="Times New Roman" pitchFamily="18" charset="0"/>
                      </a:endParaRPr>
                    </a:p>
                  </a:txBody>
                  <a:tcPr marL="68565" marR="6856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1330325">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sz="2000" b="1" i="0" u="none" strike="noStrike" cap="none" normalizeH="0" baseline="0" smtClean="0">
                          <a:ln>
                            <a:noFill/>
                          </a:ln>
                          <a:solidFill>
                            <a:srgbClr val="FFFFFF"/>
                          </a:solidFill>
                          <a:effectLst/>
                          <a:latin typeface="Calibri" pitchFamily="34" charset="0"/>
                          <a:cs typeface="Arial" charset="0"/>
                        </a:rPr>
                        <a:t>1. Increased implementation of National and Provincial Investment strategies </a:t>
                      </a:r>
                    </a:p>
                  </a:txBody>
                  <a:tcPr marL="68565" marR="6856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sz="2000" b="0" i="0" u="none" strike="noStrike" cap="none" normalizeH="0" baseline="0" smtClean="0">
                          <a:ln>
                            <a:noFill/>
                          </a:ln>
                          <a:solidFill>
                            <a:srgbClr val="000000"/>
                          </a:solidFill>
                          <a:effectLst/>
                          <a:latin typeface="Calibri" pitchFamily="34" charset="0"/>
                          <a:cs typeface="Arial" charset="0"/>
                        </a:rPr>
                        <a:t>1. Per cent of implemented activities of  NIS/PIS action plan</a:t>
                      </a:r>
                      <a:endParaRPr kumimoji="0" lang="en-GB" sz="20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65" marR="6856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sz="2000" b="0" i="0" u="none" strike="noStrike" cap="none" normalizeH="0" baseline="0" smtClean="0">
                          <a:ln>
                            <a:noFill/>
                          </a:ln>
                          <a:solidFill>
                            <a:srgbClr val="000000"/>
                          </a:solidFill>
                          <a:effectLst/>
                          <a:latin typeface="Calibri" pitchFamily="34" charset="0"/>
                          <a:cs typeface="Arial" charset="0"/>
                        </a:rPr>
                        <a:t>1. In 2012,  0 per cent of activities identified in the action plan of NIS/PIS implemented</a:t>
                      </a:r>
                    </a:p>
                  </a:txBody>
                  <a:tcPr marL="68565" marR="6856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sz="2000" b="0" i="0" u="none" strike="noStrike" cap="none" normalizeH="0" baseline="0" smtClean="0">
                          <a:ln>
                            <a:noFill/>
                          </a:ln>
                          <a:solidFill>
                            <a:srgbClr val="000000"/>
                          </a:solidFill>
                          <a:effectLst/>
                          <a:latin typeface="Calibri" pitchFamily="34" charset="0"/>
                          <a:cs typeface="Arial" charset="0"/>
                        </a:rPr>
                        <a:t> </a:t>
                      </a:r>
                      <a:endParaRPr kumimoji="0" lang="en-GB" sz="20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65" marR="6856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r>
              <a:tr h="1063625">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sz="2000" b="1" i="0" u="none" strike="noStrike" cap="none" normalizeH="0" baseline="0" smtClean="0">
                          <a:ln>
                            <a:noFill/>
                          </a:ln>
                          <a:solidFill>
                            <a:srgbClr val="FFFFFF"/>
                          </a:solidFill>
                          <a:effectLst/>
                          <a:latin typeface="Calibri" pitchFamily="34" charset="0"/>
                          <a:cs typeface="Arial" charset="0"/>
                        </a:rPr>
                        <a:t>2. Job opportunities for youth improved</a:t>
                      </a:r>
                      <a:endParaRPr kumimoji="0" lang="en-GB" sz="2000" b="1" i="0" u="none" strike="noStrike" cap="none" normalizeH="0" baseline="0" smtClean="0">
                        <a:ln>
                          <a:noFill/>
                        </a:ln>
                        <a:solidFill>
                          <a:srgbClr val="FFFFFF"/>
                        </a:solidFill>
                        <a:effectLst/>
                        <a:latin typeface="Calibri" pitchFamily="34" charset="0"/>
                        <a:ea typeface="Calibri" pitchFamily="34" charset="0"/>
                        <a:cs typeface="Times New Roman" pitchFamily="18" charset="0"/>
                      </a:endParaRPr>
                    </a:p>
                  </a:txBody>
                  <a:tcPr marL="68565" marR="6856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sz="2000" b="0" i="0" u="none" strike="noStrike" cap="none" normalizeH="0" baseline="0" smtClean="0">
                          <a:ln>
                            <a:noFill/>
                          </a:ln>
                          <a:solidFill>
                            <a:srgbClr val="000000"/>
                          </a:solidFill>
                          <a:effectLst/>
                          <a:latin typeface="Calibri" pitchFamily="34" charset="0"/>
                          <a:cs typeface="Arial" charset="0"/>
                        </a:rPr>
                        <a:t>2. Per cent of school leavers are in full-time work</a:t>
                      </a:r>
                      <a:endParaRPr kumimoji="0" lang="en-GB" sz="20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65" marR="6856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sz="2000" b="0" i="0" u="none" strike="noStrike" cap="none" normalizeH="0" baseline="0" smtClean="0">
                          <a:ln>
                            <a:noFill/>
                          </a:ln>
                          <a:solidFill>
                            <a:srgbClr val="000000"/>
                          </a:solidFill>
                          <a:effectLst/>
                          <a:latin typeface="Calibri" pitchFamily="34" charset="0"/>
                          <a:cs typeface="Arial" charset="0"/>
                        </a:rPr>
                        <a:t>2. In 2009, 60 per cent of 18-26 year olds</a:t>
                      </a:r>
                      <a:endParaRPr kumimoji="0" lang="en-GB" sz="20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65" marR="6856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sz="2000" b="0" i="0" u="none" strike="noStrike" cap="none" normalizeH="0" baseline="0" smtClean="0">
                          <a:ln>
                            <a:noFill/>
                          </a:ln>
                          <a:solidFill>
                            <a:srgbClr val="000000"/>
                          </a:solidFill>
                          <a:effectLst/>
                          <a:latin typeface="Calibri" pitchFamily="34" charset="0"/>
                          <a:cs typeface="Arial" charset="0"/>
                        </a:rPr>
                        <a:t> </a:t>
                      </a:r>
                      <a:endParaRPr kumimoji="0" lang="en-GB" sz="20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65" marR="6856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r>
            </a:tbl>
          </a:graphicData>
        </a:graphic>
      </p:graphicFrame>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Title 1"/>
          <p:cNvSpPr>
            <a:spLocks/>
          </p:cNvSpPr>
          <p:nvPr/>
        </p:nvSpPr>
        <p:spPr bwMode="auto">
          <a:xfrm>
            <a:off x="457200" y="304800"/>
            <a:ext cx="8229600" cy="1143000"/>
          </a:xfrm>
          <a:prstGeom prst="rect">
            <a:avLst/>
          </a:prstGeom>
          <a:solidFill>
            <a:schemeClr val="accent1"/>
          </a:solidFill>
          <a:ln w="9525">
            <a:noFill/>
            <a:miter lim="800000"/>
            <a:headEnd/>
            <a:tailEnd/>
          </a:ln>
        </p:spPr>
        <p:txBody>
          <a:bodyPr anchor="ctr"/>
          <a:lstStyle/>
          <a:p>
            <a:pPr algn="ctr"/>
            <a:r>
              <a:rPr lang="en-US" sz="3200">
                <a:solidFill>
                  <a:schemeClr val="bg1"/>
                </a:solidFill>
                <a:latin typeface="Calibri" pitchFamily="34" charset="0"/>
              </a:rPr>
              <a:t>Building M&amp;E information:</a:t>
            </a:r>
            <a:br>
              <a:rPr lang="en-US" sz="3200">
                <a:solidFill>
                  <a:schemeClr val="bg1"/>
                </a:solidFill>
                <a:latin typeface="Calibri" pitchFamily="34" charset="0"/>
              </a:rPr>
            </a:br>
            <a:r>
              <a:rPr lang="en-US" sz="3200">
                <a:solidFill>
                  <a:schemeClr val="bg1"/>
                </a:solidFill>
                <a:latin typeface="Calibri" pitchFamily="34" charset="0"/>
              </a:rPr>
              <a:t>Outcome, indicators, baselines and targets</a:t>
            </a:r>
          </a:p>
        </p:txBody>
      </p:sp>
      <p:graphicFrame>
        <p:nvGraphicFramePr>
          <p:cNvPr id="114738" name="Group 50"/>
          <p:cNvGraphicFramePr>
            <a:graphicFrameLocks noGrp="1"/>
          </p:cNvGraphicFramePr>
          <p:nvPr>
            <p:ph/>
          </p:nvPr>
        </p:nvGraphicFramePr>
        <p:xfrm>
          <a:off x="381000" y="2133600"/>
          <a:ext cx="8305800" cy="4090035"/>
        </p:xfrm>
        <a:graphic>
          <a:graphicData uri="http://schemas.openxmlformats.org/drawingml/2006/table">
            <a:tbl>
              <a:tblPr/>
              <a:tblGrid>
                <a:gridCol w="2076450"/>
                <a:gridCol w="2074863"/>
                <a:gridCol w="2078037"/>
                <a:gridCol w="2076450"/>
              </a:tblGrid>
              <a:tr h="642938">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GB" sz="2000" b="1" i="0" u="none" strike="noStrike" cap="none" normalizeH="0" baseline="0" smtClean="0">
                          <a:ln>
                            <a:noFill/>
                          </a:ln>
                          <a:solidFill>
                            <a:srgbClr val="FFFFFF"/>
                          </a:solidFill>
                          <a:effectLst/>
                          <a:latin typeface="Calibri" pitchFamily="34" charset="0"/>
                          <a:cs typeface="Arial" charset="0"/>
                        </a:rPr>
                        <a:t>Outcome statement</a:t>
                      </a:r>
                      <a:endParaRPr kumimoji="0" lang="en-GB" sz="2000" b="1" i="0" u="none" strike="noStrike" cap="none" normalizeH="0" baseline="0" smtClean="0">
                        <a:ln>
                          <a:noFill/>
                        </a:ln>
                        <a:solidFill>
                          <a:srgbClr val="FFFFFF"/>
                        </a:solidFill>
                        <a:effectLst/>
                        <a:latin typeface="Calibri" pitchFamily="34" charset="0"/>
                        <a:ea typeface="Calibri" pitchFamily="34" charset="0"/>
                        <a:cs typeface="Times New Roman" pitchFamily="18" charset="0"/>
                      </a:endParaRPr>
                    </a:p>
                  </a:txBody>
                  <a:tcPr marL="68584" marR="6858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GB" sz="2000" b="1" i="0" u="none" strike="noStrike" cap="none" normalizeH="0" baseline="0" smtClean="0">
                          <a:ln>
                            <a:noFill/>
                          </a:ln>
                          <a:solidFill>
                            <a:srgbClr val="FFFFFF"/>
                          </a:solidFill>
                          <a:effectLst/>
                          <a:latin typeface="Calibri" pitchFamily="34" charset="0"/>
                          <a:cs typeface="Arial" charset="0"/>
                        </a:rPr>
                        <a:t>Indicators</a:t>
                      </a:r>
                      <a:endParaRPr kumimoji="0" lang="en-GB" sz="2000" b="1" i="0" u="none" strike="noStrike" cap="none" normalizeH="0" baseline="0" smtClean="0">
                        <a:ln>
                          <a:noFill/>
                        </a:ln>
                        <a:solidFill>
                          <a:srgbClr val="FFFFFF"/>
                        </a:solidFill>
                        <a:effectLst/>
                        <a:latin typeface="Calibri" pitchFamily="34" charset="0"/>
                        <a:ea typeface="Calibri" pitchFamily="34" charset="0"/>
                        <a:cs typeface="Times New Roman" pitchFamily="18" charset="0"/>
                      </a:endParaRPr>
                    </a:p>
                  </a:txBody>
                  <a:tcPr marL="68584" marR="6858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GB" sz="2000" b="1" i="0" u="none" strike="noStrike" cap="none" normalizeH="0" baseline="0" smtClean="0">
                          <a:ln>
                            <a:noFill/>
                          </a:ln>
                          <a:solidFill>
                            <a:srgbClr val="FFFFFF"/>
                          </a:solidFill>
                          <a:effectLst/>
                          <a:latin typeface="Calibri" pitchFamily="34" charset="0"/>
                          <a:cs typeface="Arial" charset="0"/>
                        </a:rPr>
                        <a:t>Baselines</a:t>
                      </a:r>
                      <a:endParaRPr kumimoji="0" lang="en-GB" sz="2000" b="1" i="0" u="none" strike="noStrike" cap="none" normalizeH="0" baseline="0" smtClean="0">
                        <a:ln>
                          <a:noFill/>
                        </a:ln>
                        <a:solidFill>
                          <a:srgbClr val="FFFFFF"/>
                        </a:solidFill>
                        <a:effectLst/>
                        <a:latin typeface="Calibri" pitchFamily="34" charset="0"/>
                        <a:ea typeface="Calibri" pitchFamily="34" charset="0"/>
                        <a:cs typeface="Times New Roman" pitchFamily="18" charset="0"/>
                      </a:endParaRPr>
                    </a:p>
                  </a:txBody>
                  <a:tcPr marL="68584" marR="6858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GB" sz="2000" b="1" i="0" u="none" strike="noStrike" cap="none" normalizeH="0" baseline="0" smtClean="0">
                          <a:ln>
                            <a:noFill/>
                          </a:ln>
                          <a:solidFill>
                            <a:srgbClr val="FFFFFF"/>
                          </a:solidFill>
                          <a:effectLst/>
                          <a:latin typeface="Calibri" pitchFamily="34" charset="0"/>
                          <a:cs typeface="Arial" charset="0"/>
                        </a:rPr>
                        <a:t>Targets</a:t>
                      </a:r>
                      <a:endParaRPr kumimoji="0" lang="en-GB" sz="2000" b="1" i="0" u="none" strike="noStrike" cap="none" normalizeH="0" baseline="0" smtClean="0">
                        <a:ln>
                          <a:noFill/>
                        </a:ln>
                        <a:solidFill>
                          <a:srgbClr val="FFFFFF"/>
                        </a:solidFill>
                        <a:effectLst/>
                        <a:latin typeface="Calibri" pitchFamily="34" charset="0"/>
                        <a:ea typeface="Calibri" pitchFamily="34" charset="0"/>
                        <a:cs typeface="Times New Roman" pitchFamily="18" charset="0"/>
                      </a:endParaRPr>
                    </a:p>
                  </a:txBody>
                  <a:tcPr marL="68584" marR="6858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160655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sz="2000" b="1" i="0" u="none" strike="noStrike" cap="none" normalizeH="0" baseline="0" smtClean="0">
                          <a:ln>
                            <a:noFill/>
                          </a:ln>
                          <a:solidFill>
                            <a:srgbClr val="FFFFFF"/>
                          </a:solidFill>
                          <a:effectLst/>
                          <a:latin typeface="Calibri" pitchFamily="34" charset="0"/>
                          <a:cs typeface="Arial" charset="0"/>
                        </a:rPr>
                        <a:t>1. Increased implementation of National and Provincial Investment strategies </a:t>
                      </a:r>
                      <a:endParaRPr kumimoji="0" lang="en-GB" sz="2000" b="1" i="0" u="none" strike="noStrike" cap="none" normalizeH="0" baseline="0" smtClean="0">
                        <a:ln>
                          <a:noFill/>
                        </a:ln>
                        <a:solidFill>
                          <a:srgbClr val="FFFFFF"/>
                        </a:solidFill>
                        <a:effectLst/>
                        <a:latin typeface="Calibri" pitchFamily="34" charset="0"/>
                        <a:ea typeface="Calibri" pitchFamily="34" charset="0"/>
                        <a:cs typeface="Times New Roman" pitchFamily="18" charset="0"/>
                      </a:endParaRPr>
                    </a:p>
                  </a:txBody>
                  <a:tcPr marL="68584" marR="6858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sz="2000" b="0" i="0" u="none" strike="noStrike" cap="none" normalizeH="0" baseline="0" smtClean="0">
                          <a:ln>
                            <a:noFill/>
                          </a:ln>
                          <a:solidFill>
                            <a:srgbClr val="000000"/>
                          </a:solidFill>
                          <a:effectLst/>
                          <a:latin typeface="Calibri" pitchFamily="34" charset="0"/>
                          <a:cs typeface="Arial" charset="0"/>
                        </a:rPr>
                        <a:t>1. Per cent of implemented activities of  NIS/PIS action plan</a:t>
                      </a:r>
                      <a:endParaRPr kumimoji="0" lang="en-GB" sz="20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4" marR="6858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sz="2000" b="0" i="0" u="none" strike="noStrike" cap="none" normalizeH="0" baseline="0" smtClean="0">
                          <a:ln>
                            <a:noFill/>
                          </a:ln>
                          <a:solidFill>
                            <a:srgbClr val="000000"/>
                          </a:solidFill>
                          <a:effectLst/>
                          <a:latin typeface="Calibri" pitchFamily="34" charset="0"/>
                          <a:cs typeface="Arial" charset="0"/>
                        </a:rPr>
                        <a:t>1. In 2012,  0 per cent of activities identified in the action plan of NIS/PIS implemented</a:t>
                      </a:r>
                      <a:endParaRPr kumimoji="0" lang="en-GB" sz="20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4" marR="6858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sz="2000" b="0" i="0" u="none" strike="noStrike" cap="none" normalizeH="0" baseline="0" smtClean="0">
                          <a:ln>
                            <a:noFill/>
                          </a:ln>
                          <a:solidFill>
                            <a:srgbClr val="000000"/>
                          </a:solidFill>
                          <a:effectLst/>
                          <a:latin typeface="Calibri" pitchFamily="34" charset="0"/>
                          <a:cs typeface="Arial" charset="0"/>
                        </a:rPr>
                        <a:t>By 2018, 80 per cent of the recommended NIS/PIS activities implemented</a:t>
                      </a:r>
                      <a:endParaRPr kumimoji="0" lang="en-GB" sz="20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4" marR="6858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r>
              <a:tr h="1285875">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sz="2000" b="1" i="0" u="none" strike="noStrike" cap="none" normalizeH="0" baseline="0" smtClean="0">
                          <a:ln>
                            <a:noFill/>
                          </a:ln>
                          <a:solidFill>
                            <a:srgbClr val="FFFFFF"/>
                          </a:solidFill>
                          <a:effectLst/>
                          <a:latin typeface="Calibri" pitchFamily="34" charset="0"/>
                          <a:cs typeface="Arial" charset="0"/>
                        </a:rPr>
                        <a:t>2. Job opportunities for youth improved</a:t>
                      </a:r>
                      <a:endParaRPr kumimoji="0" lang="en-GB" sz="2000" b="1" i="0" u="none" strike="noStrike" cap="none" normalizeH="0" baseline="0" smtClean="0">
                        <a:ln>
                          <a:noFill/>
                        </a:ln>
                        <a:solidFill>
                          <a:srgbClr val="FFFFFF"/>
                        </a:solidFill>
                        <a:effectLst/>
                        <a:latin typeface="Calibri" pitchFamily="34" charset="0"/>
                        <a:ea typeface="Calibri" pitchFamily="34" charset="0"/>
                        <a:cs typeface="Times New Roman" pitchFamily="18" charset="0"/>
                      </a:endParaRPr>
                    </a:p>
                  </a:txBody>
                  <a:tcPr marL="68584" marR="6858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sz="2000" b="0" i="0" u="none" strike="noStrike" cap="none" normalizeH="0" baseline="0" smtClean="0">
                          <a:ln>
                            <a:noFill/>
                          </a:ln>
                          <a:solidFill>
                            <a:srgbClr val="000000"/>
                          </a:solidFill>
                          <a:effectLst/>
                          <a:latin typeface="Calibri" pitchFamily="34" charset="0"/>
                          <a:cs typeface="Arial" charset="0"/>
                        </a:rPr>
                        <a:t>2. Per cent of school leavers are in full-time work</a:t>
                      </a:r>
                      <a:endParaRPr kumimoji="0" lang="en-GB" sz="20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4" marR="6858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sz="2000" b="0" i="0" u="none" strike="noStrike" cap="none" normalizeH="0" baseline="0" smtClean="0">
                          <a:ln>
                            <a:noFill/>
                          </a:ln>
                          <a:solidFill>
                            <a:srgbClr val="000000"/>
                          </a:solidFill>
                          <a:effectLst/>
                          <a:latin typeface="Calibri" pitchFamily="34" charset="0"/>
                          <a:cs typeface="Arial" charset="0"/>
                        </a:rPr>
                        <a:t>2. In 2009, 60 per cent of 18-26 year olds</a:t>
                      </a:r>
                      <a:endParaRPr kumimoji="0" lang="en-GB" sz="20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4" marR="6858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sz="2000" b="0" i="0" u="none" strike="noStrike" cap="none" normalizeH="0" baseline="0" smtClean="0">
                          <a:ln>
                            <a:noFill/>
                          </a:ln>
                          <a:solidFill>
                            <a:srgbClr val="000000"/>
                          </a:solidFill>
                          <a:effectLst/>
                          <a:latin typeface="Calibri" pitchFamily="34" charset="0"/>
                          <a:cs typeface="Arial" charset="0"/>
                        </a:rPr>
                        <a:t>By 2016, 70 to 75 per cent of 18-26 year olds</a:t>
                      </a:r>
                      <a:endParaRPr kumimoji="0" lang="en-GB" sz="20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4" marR="6858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r>
            </a:tbl>
          </a:graphicData>
        </a:graphic>
      </p:graphicFrame>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49" name="Title 1"/>
          <p:cNvSpPr>
            <a:spLocks/>
          </p:cNvSpPr>
          <p:nvPr/>
        </p:nvSpPr>
        <p:spPr bwMode="auto">
          <a:xfrm>
            <a:off x="533400" y="228600"/>
            <a:ext cx="8229600" cy="838200"/>
          </a:xfrm>
          <a:prstGeom prst="rect">
            <a:avLst/>
          </a:prstGeom>
          <a:solidFill>
            <a:schemeClr val="accent1"/>
          </a:solidFill>
          <a:ln w="9525">
            <a:noFill/>
            <a:miter lim="800000"/>
            <a:headEnd/>
            <a:tailEnd/>
          </a:ln>
        </p:spPr>
        <p:txBody>
          <a:bodyPr anchor="ctr"/>
          <a:lstStyle/>
          <a:p>
            <a:pPr algn="ctr"/>
            <a:r>
              <a:rPr lang="en-US" sz="4400" dirty="0" smtClean="0">
                <a:solidFill>
                  <a:schemeClr val="bg1"/>
                </a:solidFill>
                <a:latin typeface="Calibri" pitchFamily="34" charset="0"/>
              </a:rPr>
              <a:t>Analysis of Assumptions</a:t>
            </a:r>
            <a:endParaRPr lang="en-US" sz="4400" dirty="0">
              <a:solidFill>
                <a:schemeClr val="bg1"/>
              </a:solidFill>
              <a:latin typeface="Calibri" pitchFamily="34" charset="0"/>
            </a:endParaRPr>
          </a:p>
        </p:txBody>
      </p:sp>
      <p:sp>
        <p:nvSpPr>
          <p:cNvPr id="3" name="Tekstiruutu 2"/>
          <p:cNvSpPr txBox="1"/>
          <p:nvPr/>
        </p:nvSpPr>
        <p:spPr>
          <a:xfrm>
            <a:off x="609600" y="1447800"/>
            <a:ext cx="8305800" cy="4893647"/>
          </a:xfrm>
          <a:prstGeom prst="rect">
            <a:avLst/>
          </a:prstGeom>
          <a:noFill/>
        </p:spPr>
        <p:txBody>
          <a:bodyPr wrap="square" rtlCol="0">
            <a:spAutoFit/>
          </a:bodyPr>
          <a:lstStyle/>
          <a:p>
            <a:r>
              <a:rPr lang="fi-FI" sz="2400" dirty="0" smtClean="0">
                <a:latin typeface="+mn-lt"/>
              </a:rPr>
              <a:t>a</a:t>
            </a:r>
            <a:r>
              <a:rPr lang="fi-FI" sz="2400" dirty="0">
                <a:latin typeface="+mn-lt"/>
              </a:rPr>
              <a:t>. </a:t>
            </a:r>
            <a:r>
              <a:rPr lang="fi-FI" sz="2400" dirty="0" err="1">
                <a:latin typeface="+mn-lt"/>
              </a:rPr>
              <a:t>What</a:t>
            </a:r>
            <a:r>
              <a:rPr lang="fi-FI" sz="2400" dirty="0">
                <a:latin typeface="+mn-lt"/>
              </a:rPr>
              <a:t> is the </a:t>
            </a:r>
            <a:r>
              <a:rPr lang="fi-FI" sz="2400" dirty="0" err="1">
                <a:latin typeface="+mn-lt"/>
              </a:rPr>
              <a:t>project’s</a:t>
            </a:r>
            <a:r>
              <a:rPr lang="fi-FI" sz="2400" dirty="0">
                <a:latin typeface="+mn-lt"/>
              </a:rPr>
              <a:t> </a:t>
            </a:r>
            <a:r>
              <a:rPr lang="fi-FI" sz="2400" dirty="0" err="1">
                <a:latin typeface="+mn-lt"/>
              </a:rPr>
              <a:t>relationship</a:t>
            </a:r>
            <a:r>
              <a:rPr lang="fi-FI" sz="2400" dirty="0">
                <a:latin typeface="+mn-lt"/>
              </a:rPr>
              <a:t> with </a:t>
            </a:r>
            <a:r>
              <a:rPr lang="fi-FI" sz="2400" dirty="0" err="1">
                <a:latin typeface="+mn-lt"/>
              </a:rPr>
              <a:t>other</a:t>
            </a:r>
            <a:r>
              <a:rPr lang="fi-FI" sz="2400" dirty="0">
                <a:latin typeface="+mn-lt"/>
              </a:rPr>
              <a:t> </a:t>
            </a:r>
            <a:r>
              <a:rPr lang="fi-FI" sz="2400" dirty="0" err="1">
                <a:latin typeface="+mn-lt"/>
              </a:rPr>
              <a:t>development</a:t>
            </a:r>
            <a:r>
              <a:rPr lang="fi-FI" sz="2400" dirty="0">
                <a:latin typeface="+mn-lt"/>
              </a:rPr>
              <a:t> </a:t>
            </a:r>
            <a:r>
              <a:rPr lang="fi-FI" sz="2400" dirty="0" err="1">
                <a:latin typeface="+mn-lt"/>
              </a:rPr>
              <a:t>efforts</a:t>
            </a:r>
            <a:r>
              <a:rPr lang="fi-FI" sz="2400" dirty="0">
                <a:latin typeface="+mn-lt"/>
              </a:rPr>
              <a:t> </a:t>
            </a:r>
            <a:r>
              <a:rPr lang="fi-FI" sz="2400" dirty="0" err="1">
                <a:latin typeface="+mn-lt"/>
              </a:rPr>
              <a:t>being</a:t>
            </a:r>
            <a:r>
              <a:rPr lang="fi-FI" sz="2400" dirty="0">
                <a:latin typeface="+mn-lt"/>
              </a:rPr>
              <a:t> made in the </a:t>
            </a:r>
            <a:r>
              <a:rPr lang="fi-FI" sz="2400" dirty="0" err="1">
                <a:latin typeface="+mn-lt"/>
              </a:rPr>
              <a:t>sector</a:t>
            </a:r>
            <a:r>
              <a:rPr lang="fi-FI" sz="2400" dirty="0">
                <a:latin typeface="+mn-lt"/>
              </a:rPr>
              <a:t>? </a:t>
            </a:r>
            <a:r>
              <a:rPr lang="fi-FI" sz="2400" dirty="0" err="1">
                <a:latin typeface="+mn-lt"/>
              </a:rPr>
              <a:t>What</a:t>
            </a:r>
            <a:r>
              <a:rPr lang="fi-FI" sz="2400" dirty="0">
                <a:latin typeface="+mn-lt"/>
              </a:rPr>
              <a:t> </a:t>
            </a:r>
            <a:r>
              <a:rPr lang="fi-FI" sz="2400" dirty="0" err="1">
                <a:latin typeface="+mn-lt"/>
              </a:rPr>
              <a:t>other</a:t>
            </a:r>
            <a:r>
              <a:rPr lang="fi-FI" sz="2400" dirty="0">
                <a:latin typeface="+mn-lt"/>
              </a:rPr>
              <a:t> </a:t>
            </a:r>
            <a:r>
              <a:rPr lang="fi-FI" sz="2400" dirty="0" err="1">
                <a:latin typeface="+mn-lt"/>
              </a:rPr>
              <a:t>relevant</a:t>
            </a:r>
            <a:r>
              <a:rPr lang="fi-FI" sz="2400" dirty="0">
                <a:latin typeface="+mn-lt"/>
              </a:rPr>
              <a:t> </a:t>
            </a:r>
            <a:r>
              <a:rPr lang="fi-FI" sz="2400" dirty="0" err="1">
                <a:latin typeface="+mn-lt"/>
              </a:rPr>
              <a:t>projects/operations</a:t>
            </a:r>
            <a:r>
              <a:rPr lang="fi-FI" sz="2400" dirty="0">
                <a:latin typeface="+mn-lt"/>
              </a:rPr>
              <a:t> </a:t>
            </a:r>
            <a:r>
              <a:rPr lang="fi-FI" sz="2400" dirty="0" err="1">
                <a:latin typeface="+mn-lt"/>
              </a:rPr>
              <a:t>are</a:t>
            </a:r>
            <a:r>
              <a:rPr lang="fi-FI" sz="2400" dirty="0">
                <a:latin typeface="+mn-lt"/>
              </a:rPr>
              <a:t> </a:t>
            </a:r>
            <a:r>
              <a:rPr lang="fi-FI" sz="2400" dirty="0" err="1">
                <a:latin typeface="+mn-lt"/>
              </a:rPr>
              <a:t>being</a:t>
            </a:r>
            <a:r>
              <a:rPr lang="fi-FI" sz="2400" dirty="0">
                <a:latin typeface="+mn-lt"/>
              </a:rPr>
              <a:t> </a:t>
            </a:r>
            <a:r>
              <a:rPr lang="fi-FI" sz="2400" dirty="0" err="1">
                <a:latin typeface="+mn-lt"/>
              </a:rPr>
              <a:t>implemented</a:t>
            </a:r>
            <a:r>
              <a:rPr lang="fi-FI" sz="2400" dirty="0">
                <a:latin typeface="+mn-lt"/>
              </a:rPr>
              <a:t> in the </a:t>
            </a:r>
            <a:r>
              <a:rPr lang="fi-FI" sz="2400" dirty="0" err="1">
                <a:latin typeface="+mn-lt"/>
              </a:rPr>
              <a:t>sector</a:t>
            </a:r>
            <a:r>
              <a:rPr lang="fi-FI" sz="2400" dirty="0">
                <a:latin typeface="+mn-lt"/>
              </a:rPr>
              <a:t> </a:t>
            </a:r>
            <a:r>
              <a:rPr lang="fi-FI" sz="2400" dirty="0" err="1">
                <a:latin typeface="+mn-lt"/>
              </a:rPr>
              <a:t>by</a:t>
            </a:r>
            <a:r>
              <a:rPr lang="fi-FI" sz="2400" dirty="0">
                <a:latin typeface="+mn-lt"/>
              </a:rPr>
              <a:t> the </a:t>
            </a:r>
            <a:r>
              <a:rPr lang="fi-FI" sz="2400" dirty="0" err="1">
                <a:latin typeface="+mn-lt"/>
              </a:rPr>
              <a:t>Government</a:t>
            </a:r>
            <a:r>
              <a:rPr lang="fi-FI" sz="2400" dirty="0">
                <a:latin typeface="+mn-lt"/>
              </a:rPr>
              <a:t>, </a:t>
            </a:r>
            <a:r>
              <a:rPr lang="fi-FI" sz="2400" dirty="0" err="1">
                <a:latin typeface="+mn-lt"/>
              </a:rPr>
              <a:t>by</a:t>
            </a:r>
            <a:r>
              <a:rPr lang="fi-FI" sz="2400" dirty="0">
                <a:latin typeface="+mn-lt"/>
              </a:rPr>
              <a:t> </a:t>
            </a:r>
            <a:r>
              <a:rPr lang="fi-FI" sz="2400" dirty="0" err="1">
                <a:latin typeface="+mn-lt"/>
              </a:rPr>
              <a:t>NGOs</a:t>
            </a:r>
            <a:r>
              <a:rPr lang="fi-FI" sz="2400" dirty="0">
                <a:latin typeface="+mn-lt"/>
              </a:rPr>
              <a:t> (</a:t>
            </a:r>
            <a:r>
              <a:rPr lang="fi-FI" sz="2400" dirty="0" err="1">
                <a:latin typeface="+mn-lt"/>
              </a:rPr>
              <a:t>non-governmental</a:t>
            </a:r>
            <a:r>
              <a:rPr lang="fi-FI" sz="2400" dirty="0">
                <a:latin typeface="+mn-lt"/>
              </a:rPr>
              <a:t> </a:t>
            </a:r>
            <a:r>
              <a:rPr lang="fi-FI" sz="2400" dirty="0" err="1">
                <a:latin typeface="+mn-lt"/>
              </a:rPr>
              <a:t>organisations</a:t>
            </a:r>
            <a:r>
              <a:rPr lang="fi-FI" sz="2400" dirty="0">
                <a:latin typeface="+mn-lt"/>
              </a:rPr>
              <a:t>) and </a:t>
            </a:r>
            <a:r>
              <a:rPr lang="fi-FI" sz="2400" dirty="0" err="1">
                <a:latin typeface="+mn-lt"/>
              </a:rPr>
              <a:t>other</a:t>
            </a:r>
            <a:r>
              <a:rPr lang="fi-FI" sz="2400" dirty="0">
                <a:latin typeface="+mn-lt"/>
              </a:rPr>
              <a:t> </a:t>
            </a:r>
            <a:r>
              <a:rPr lang="fi-FI" sz="2400" dirty="0" err="1">
                <a:latin typeface="+mn-lt"/>
              </a:rPr>
              <a:t>projects</a:t>
            </a:r>
            <a:r>
              <a:rPr lang="fi-FI" sz="2400" dirty="0">
                <a:latin typeface="+mn-lt"/>
              </a:rPr>
              <a:t>? Is </a:t>
            </a:r>
            <a:r>
              <a:rPr lang="fi-FI" sz="2400" dirty="0" err="1">
                <a:latin typeface="+mn-lt"/>
              </a:rPr>
              <a:t>there</a:t>
            </a:r>
            <a:r>
              <a:rPr lang="fi-FI" sz="2400" dirty="0">
                <a:latin typeface="+mn-lt"/>
              </a:rPr>
              <a:t> </a:t>
            </a:r>
            <a:r>
              <a:rPr lang="fi-FI" sz="2400" b="1" dirty="0" err="1">
                <a:solidFill>
                  <a:srgbClr val="31859C"/>
                </a:solidFill>
                <a:latin typeface="+mn-lt"/>
              </a:rPr>
              <a:t>any</a:t>
            </a:r>
            <a:r>
              <a:rPr lang="fi-FI" sz="2400" b="1" dirty="0">
                <a:solidFill>
                  <a:srgbClr val="31859C"/>
                </a:solidFill>
                <a:latin typeface="+mn-lt"/>
              </a:rPr>
              <a:t> </a:t>
            </a:r>
            <a:r>
              <a:rPr lang="fi-FI" sz="2400" b="1" dirty="0" err="1">
                <a:solidFill>
                  <a:srgbClr val="31859C"/>
                </a:solidFill>
                <a:latin typeface="+mn-lt"/>
              </a:rPr>
              <a:t>danger</a:t>
            </a:r>
            <a:r>
              <a:rPr lang="fi-FI" sz="2400" b="1" dirty="0">
                <a:solidFill>
                  <a:srgbClr val="31859C"/>
                </a:solidFill>
                <a:latin typeface="+mn-lt"/>
              </a:rPr>
              <a:t> of </a:t>
            </a:r>
            <a:r>
              <a:rPr lang="fi-FI" sz="2400" b="1" dirty="0" err="1">
                <a:solidFill>
                  <a:srgbClr val="31859C"/>
                </a:solidFill>
                <a:latin typeface="+mn-lt"/>
              </a:rPr>
              <a:t>duplication</a:t>
            </a:r>
            <a:r>
              <a:rPr lang="fi-FI" sz="2400" b="1" dirty="0">
                <a:solidFill>
                  <a:srgbClr val="31859C"/>
                </a:solidFill>
                <a:latin typeface="+mn-lt"/>
              </a:rPr>
              <a:t> </a:t>
            </a:r>
            <a:r>
              <a:rPr lang="fi-FI" sz="2400" b="1" dirty="0" err="1">
                <a:solidFill>
                  <a:srgbClr val="31859C"/>
                </a:solidFill>
                <a:latin typeface="+mn-lt"/>
              </a:rPr>
              <a:t>or</a:t>
            </a:r>
            <a:r>
              <a:rPr lang="fi-FI" sz="2400" b="1" dirty="0">
                <a:solidFill>
                  <a:srgbClr val="31859C"/>
                </a:solidFill>
                <a:latin typeface="+mn-lt"/>
              </a:rPr>
              <a:t> </a:t>
            </a:r>
            <a:r>
              <a:rPr lang="fi-FI" sz="2400" b="1" dirty="0" err="1">
                <a:solidFill>
                  <a:srgbClr val="31859C"/>
                </a:solidFill>
                <a:latin typeface="+mn-lt"/>
              </a:rPr>
              <a:t>conflict</a:t>
            </a:r>
            <a:r>
              <a:rPr lang="fi-FI" sz="2400" dirty="0">
                <a:latin typeface="+mn-lt"/>
              </a:rPr>
              <a:t>?</a:t>
            </a:r>
          </a:p>
          <a:p>
            <a:r>
              <a:rPr lang="fi-FI" sz="2400" dirty="0">
                <a:latin typeface="+mn-lt"/>
              </a:rPr>
              <a:t>b. </a:t>
            </a:r>
            <a:r>
              <a:rPr lang="fi-FI" sz="2400" dirty="0" err="1">
                <a:latin typeface="+mn-lt"/>
              </a:rPr>
              <a:t>Are</a:t>
            </a:r>
            <a:r>
              <a:rPr lang="fi-FI" sz="2400" dirty="0">
                <a:latin typeface="+mn-lt"/>
              </a:rPr>
              <a:t> the </a:t>
            </a:r>
            <a:r>
              <a:rPr lang="fi-FI" sz="2400" dirty="0" err="1">
                <a:latin typeface="+mn-lt"/>
              </a:rPr>
              <a:t>project’s</a:t>
            </a:r>
            <a:r>
              <a:rPr lang="fi-FI" sz="2400" dirty="0">
                <a:latin typeface="+mn-lt"/>
              </a:rPr>
              <a:t> </a:t>
            </a:r>
            <a:r>
              <a:rPr lang="fi-FI" sz="2400" b="1" dirty="0" err="1">
                <a:solidFill>
                  <a:srgbClr val="31859C"/>
                </a:solidFill>
                <a:latin typeface="+mn-lt"/>
              </a:rPr>
              <a:t>results</a:t>
            </a:r>
            <a:r>
              <a:rPr lang="fi-FI" sz="2400" b="1" dirty="0">
                <a:solidFill>
                  <a:srgbClr val="31859C"/>
                </a:solidFill>
                <a:latin typeface="+mn-lt"/>
              </a:rPr>
              <a:t> </a:t>
            </a:r>
            <a:r>
              <a:rPr lang="fi-FI" sz="2400" b="1" dirty="0" err="1">
                <a:solidFill>
                  <a:srgbClr val="31859C"/>
                </a:solidFill>
                <a:latin typeface="+mn-lt"/>
              </a:rPr>
              <a:t>dependent</a:t>
            </a:r>
            <a:r>
              <a:rPr lang="fi-FI" sz="2400" b="1" dirty="0">
                <a:solidFill>
                  <a:srgbClr val="31859C"/>
                </a:solidFill>
                <a:latin typeface="+mn-lt"/>
              </a:rPr>
              <a:t> on </a:t>
            </a:r>
            <a:r>
              <a:rPr lang="fi-FI" sz="2400" b="1" dirty="0" err="1">
                <a:solidFill>
                  <a:srgbClr val="31859C"/>
                </a:solidFill>
                <a:latin typeface="+mn-lt"/>
              </a:rPr>
              <a:t>other</a:t>
            </a:r>
            <a:r>
              <a:rPr lang="fi-FI" sz="2400" b="1" dirty="0">
                <a:solidFill>
                  <a:srgbClr val="31859C"/>
                </a:solidFill>
                <a:latin typeface="+mn-lt"/>
              </a:rPr>
              <a:t> </a:t>
            </a:r>
            <a:r>
              <a:rPr lang="fi-FI" sz="2400" b="1" dirty="0" err="1">
                <a:solidFill>
                  <a:srgbClr val="31859C"/>
                </a:solidFill>
                <a:latin typeface="+mn-lt"/>
              </a:rPr>
              <a:t>projects</a:t>
            </a:r>
            <a:r>
              <a:rPr lang="fi-FI" sz="2400" b="1" dirty="0">
                <a:solidFill>
                  <a:srgbClr val="31859C"/>
                </a:solidFill>
                <a:latin typeface="+mn-lt"/>
              </a:rPr>
              <a:t> </a:t>
            </a:r>
            <a:r>
              <a:rPr lang="fi-FI" sz="2400" dirty="0" err="1">
                <a:latin typeface="+mn-lt"/>
              </a:rPr>
              <a:t>or</a:t>
            </a:r>
            <a:r>
              <a:rPr lang="fi-FI" sz="2400" dirty="0">
                <a:latin typeface="+mn-lt"/>
              </a:rPr>
              <a:t> </a:t>
            </a:r>
            <a:r>
              <a:rPr lang="fi-FI" sz="2400" dirty="0" err="1">
                <a:latin typeface="+mn-lt"/>
              </a:rPr>
              <a:t>external</a:t>
            </a:r>
            <a:r>
              <a:rPr lang="fi-FI" sz="2400" dirty="0">
                <a:latin typeface="+mn-lt"/>
              </a:rPr>
              <a:t> </a:t>
            </a:r>
            <a:r>
              <a:rPr lang="fi-FI" sz="2400" dirty="0" err="1">
                <a:latin typeface="+mn-lt"/>
              </a:rPr>
              <a:t>actors</a:t>
            </a:r>
            <a:r>
              <a:rPr lang="fi-FI" sz="2400" dirty="0">
                <a:latin typeface="+mn-lt"/>
              </a:rPr>
              <a:t>’ </a:t>
            </a:r>
            <a:r>
              <a:rPr lang="fi-FI" sz="2400" dirty="0" err="1">
                <a:latin typeface="+mn-lt"/>
              </a:rPr>
              <a:t>actions</a:t>
            </a:r>
            <a:r>
              <a:rPr lang="fi-FI" sz="2400" dirty="0">
                <a:latin typeface="+mn-lt"/>
              </a:rPr>
              <a:t>? </a:t>
            </a:r>
            <a:r>
              <a:rPr lang="fi-FI" sz="2400" dirty="0" err="1">
                <a:latin typeface="+mn-lt"/>
              </a:rPr>
              <a:t>Are</a:t>
            </a:r>
            <a:r>
              <a:rPr lang="fi-FI" sz="2400" dirty="0">
                <a:latin typeface="+mn-lt"/>
              </a:rPr>
              <a:t> </a:t>
            </a:r>
            <a:r>
              <a:rPr lang="fi-FI" sz="2400" dirty="0" err="1">
                <a:latin typeface="+mn-lt"/>
              </a:rPr>
              <a:t>there</a:t>
            </a:r>
            <a:r>
              <a:rPr lang="fi-FI" sz="2400" dirty="0">
                <a:latin typeface="+mn-lt"/>
              </a:rPr>
              <a:t> </a:t>
            </a:r>
            <a:r>
              <a:rPr lang="fi-FI" sz="2400" dirty="0" err="1">
                <a:latin typeface="+mn-lt"/>
              </a:rPr>
              <a:t>any</a:t>
            </a:r>
            <a:r>
              <a:rPr lang="fi-FI" sz="2400" dirty="0">
                <a:latin typeface="+mn-lt"/>
              </a:rPr>
              <a:t> </a:t>
            </a:r>
            <a:r>
              <a:rPr lang="fi-FI" sz="2400" dirty="0" err="1">
                <a:latin typeface="+mn-lt"/>
              </a:rPr>
              <a:t>decisive</a:t>
            </a:r>
            <a:r>
              <a:rPr lang="fi-FI" sz="2400" dirty="0">
                <a:latin typeface="+mn-lt"/>
              </a:rPr>
              <a:t> </a:t>
            </a:r>
            <a:r>
              <a:rPr lang="fi-FI" sz="2400" dirty="0" err="1">
                <a:latin typeface="+mn-lt"/>
              </a:rPr>
              <a:t>assumptions</a:t>
            </a:r>
            <a:r>
              <a:rPr lang="fi-FI" sz="2400" dirty="0">
                <a:latin typeface="+mn-lt"/>
              </a:rPr>
              <a:t>, </a:t>
            </a:r>
            <a:r>
              <a:rPr lang="fi-FI" sz="2400" dirty="0" err="1">
                <a:latin typeface="+mn-lt"/>
              </a:rPr>
              <a:t>external</a:t>
            </a:r>
            <a:r>
              <a:rPr lang="fi-FI" sz="2400" dirty="0">
                <a:latin typeface="+mn-lt"/>
              </a:rPr>
              <a:t> </a:t>
            </a:r>
            <a:r>
              <a:rPr lang="fi-FI" sz="2400" dirty="0" err="1">
                <a:latin typeface="+mn-lt"/>
              </a:rPr>
              <a:t>actions</a:t>
            </a:r>
            <a:r>
              <a:rPr lang="fi-FI" sz="2400" dirty="0">
                <a:latin typeface="+mn-lt"/>
              </a:rPr>
              <a:t> </a:t>
            </a:r>
            <a:r>
              <a:rPr lang="fi-FI" sz="2400" dirty="0" err="1">
                <a:latin typeface="+mn-lt"/>
              </a:rPr>
              <a:t>needed</a:t>
            </a:r>
            <a:r>
              <a:rPr lang="fi-FI" sz="2400" dirty="0">
                <a:latin typeface="+mn-lt"/>
              </a:rPr>
              <a:t>, for the </a:t>
            </a:r>
            <a:r>
              <a:rPr lang="fi-FI" sz="2400" dirty="0" err="1">
                <a:latin typeface="+mn-lt"/>
              </a:rPr>
              <a:t>project’s</a:t>
            </a:r>
            <a:r>
              <a:rPr lang="fi-FI" sz="2400" dirty="0">
                <a:latin typeface="+mn-lt"/>
              </a:rPr>
              <a:t> </a:t>
            </a:r>
            <a:r>
              <a:rPr lang="fi-FI" sz="2400" dirty="0" err="1">
                <a:latin typeface="+mn-lt"/>
              </a:rPr>
              <a:t>success</a:t>
            </a:r>
            <a:r>
              <a:rPr lang="fi-FI" sz="2400" dirty="0">
                <a:latin typeface="+mn-lt"/>
              </a:rPr>
              <a:t>, </a:t>
            </a:r>
            <a:r>
              <a:rPr lang="fi-FI" sz="2400" dirty="0" err="1">
                <a:latin typeface="+mn-lt"/>
              </a:rPr>
              <a:t>such</a:t>
            </a:r>
            <a:r>
              <a:rPr lang="fi-FI" sz="2400" dirty="0">
                <a:latin typeface="+mn-lt"/>
              </a:rPr>
              <a:t> as a new </a:t>
            </a:r>
            <a:r>
              <a:rPr lang="fi-FI" sz="2400" dirty="0" err="1">
                <a:latin typeface="+mn-lt"/>
              </a:rPr>
              <a:t>legislation</a:t>
            </a:r>
            <a:r>
              <a:rPr lang="fi-FI" sz="2400" dirty="0">
                <a:latin typeface="+mn-lt"/>
              </a:rPr>
              <a:t> </a:t>
            </a:r>
            <a:r>
              <a:rPr lang="fi-FI" sz="2400" dirty="0" err="1">
                <a:latin typeface="+mn-lt"/>
              </a:rPr>
              <a:t>or</a:t>
            </a:r>
            <a:r>
              <a:rPr lang="fi-FI" sz="2400" dirty="0">
                <a:latin typeface="+mn-lt"/>
              </a:rPr>
              <a:t> </a:t>
            </a:r>
            <a:r>
              <a:rPr lang="fi-FI" sz="2400" dirty="0" err="1">
                <a:latin typeface="+mn-lt"/>
              </a:rPr>
              <a:t>regulations</a:t>
            </a:r>
            <a:r>
              <a:rPr lang="fi-FI" sz="2400" dirty="0">
                <a:latin typeface="+mn-lt"/>
              </a:rPr>
              <a:t>, </a:t>
            </a:r>
            <a:r>
              <a:rPr lang="fi-FI" sz="2400" dirty="0" err="1">
                <a:latin typeface="+mn-lt"/>
              </a:rPr>
              <a:t>financial</a:t>
            </a:r>
            <a:r>
              <a:rPr lang="fi-FI" sz="2400" dirty="0">
                <a:latin typeface="+mn-lt"/>
              </a:rPr>
              <a:t> </a:t>
            </a:r>
            <a:r>
              <a:rPr lang="fi-FI" sz="2400" dirty="0" err="1">
                <a:latin typeface="+mn-lt"/>
              </a:rPr>
              <a:t>support</a:t>
            </a:r>
            <a:r>
              <a:rPr lang="fi-FI" sz="2400" dirty="0">
                <a:latin typeface="+mn-lt"/>
              </a:rPr>
              <a:t>, </a:t>
            </a:r>
            <a:r>
              <a:rPr lang="fi-FI" sz="2400" dirty="0" err="1">
                <a:latin typeface="+mn-lt"/>
              </a:rPr>
              <a:t>staff</a:t>
            </a:r>
            <a:r>
              <a:rPr lang="fi-FI" sz="2400" dirty="0">
                <a:latin typeface="+mn-lt"/>
              </a:rPr>
              <a:t> </a:t>
            </a:r>
            <a:r>
              <a:rPr lang="fi-FI" sz="2400" dirty="0" err="1">
                <a:latin typeface="+mn-lt"/>
              </a:rPr>
              <a:t>assignments</a:t>
            </a:r>
            <a:r>
              <a:rPr lang="fi-FI" sz="2400" dirty="0">
                <a:latin typeface="+mn-lt"/>
              </a:rPr>
              <a:t> etc. </a:t>
            </a:r>
            <a:r>
              <a:rPr lang="fi-FI" sz="2400" dirty="0" err="1">
                <a:latin typeface="+mn-lt"/>
              </a:rPr>
              <a:t>from</a:t>
            </a:r>
            <a:r>
              <a:rPr lang="fi-FI" sz="2400" dirty="0">
                <a:latin typeface="+mn-lt"/>
              </a:rPr>
              <a:t> </a:t>
            </a:r>
            <a:r>
              <a:rPr lang="fi-FI" sz="2400" dirty="0" err="1">
                <a:latin typeface="+mn-lt"/>
              </a:rPr>
              <a:t>e.g</a:t>
            </a:r>
            <a:r>
              <a:rPr lang="fi-FI" sz="2400" dirty="0">
                <a:latin typeface="+mn-lt"/>
              </a:rPr>
              <a:t>. a </a:t>
            </a:r>
            <a:r>
              <a:rPr lang="fi-FI" sz="2400" dirty="0" err="1">
                <a:latin typeface="+mn-lt"/>
              </a:rPr>
              <a:t>local</a:t>
            </a:r>
            <a:r>
              <a:rPr lang="fi-FI" sz="2400" dirty="0">
                <a:latin typeface="+mn-lt"/>
              </a:rPr>
              <a:t> </a:t>
            </a:r>
            <a:r>
              <a:rPr lang="fi-FI" sz="2400" dirty="0" err="1">
                <a:latin typeface="+mn-lt"/>
              </a:rPr>
              <a:t>Government</a:t>
            </a:r>
            <a:r>
              <a:rPr lang="fi-FI" sz="2400" dirty="0">
                <a:latin typeface="+mn-lt"/>
              </a:rPr>
              <a:t>?</a:t>
            </a:r>
          </a:p>
          <a:p>
            <a:r>
              <a:rPr lang="fi-FI" sz="2400" dirty="0" smtClean="0">
                <a:latin typeface="+mn-lt"/>
              </a:rPr>
              <a:t>c. </a:t>
            </a:r>
            <a:r>
              <a:rPr lang="fi-FI" sz="2400" dirty="0" err="1">
                <a:latin typeface="+mn-lt"/>
              </a:rPr>
              <a:t>Can</a:t>
            </a:r>
            <a:r>
              <a:rPr lang="fi-FI" sz="2400" dirty="0">
                <a:latin typeface="+mn-lt"/>
              </a:rPr>
              <a:t> the </a:t>
            </a:r>
            <a:r>
              <a:rPr lang="fi-FI" sz="2400" dirty="0" err="1">
                <a:latin typeface="+mn-lt"/>
              </a:rPr>
              <a:t>project</a:t>
            </a:r>
            <a:r>
              <a:rPr lang="fi-FI" sz="2400" dirty="0">
                <a:latin typeface="+mn-lt"/>
              </a:rPr>
              <a:t> </a:t>
            </a:r>
            <a:r>
              <a:rPr lang="fi-FI" sz="2400" dirty="0" err="1">
                <a:latin typeface="+mn-lt"/>
              </a:rPr>
              <a:t>team</a:t>
            </a:r>
            <a:r>
              <a:rPr lang="fi-FI" sz="2400" dirty="0">
                <a:latin typeface="+mn-lt"/>
              </a:rPr>
              <a:t> </a:t>
            </a:r>
            <a:r>
              <a:rPr lang="fi-FI" sz="2400" b="1" dirty="0" err="1">
                <a:solidFill>
                  <a:srgbClr val="31859C"/>
                </a:solidFill>
                <a:latin typeface="+mn-lt"/>
              </a:rPr>
              <a:t>monitor</a:t>
            </a:r>
            <a:r>
              <a:rPr lang="fi-FI" sz="2400" b="1" dirty="0">
                <a:solidFill>
                  <a:srgbClr val="31859C"/>
                </a:solidFill>
                <a:latin typeface="+mn-lt"/>
              </a:rPr>
              <a:t> the </a:t>
            </a:r>
            <a:r>
              <a:rPr lang="fi-FI" sz="2400" b="1" dirty="0" err="1">
                <a:solidFill>
                  <a:srgbClr val="31859C"/>
                </a:solidFill>
                <a:latin typeface="+mn-lt"/>
              </a:rPr>
              <a:t>assumptions</a:t>
            </a:r>
            <a:r>
              <a:rPr lang="fi-FI" sz="2400" b="1" dirty="0">
                <a:solidFill>
                  <a:srgbClr val="31859C"/>
                </a:solidFill>
                <a:latin typeface="+mn-lt"/>
              </a:rPr>
              <a:t>, </a:t>
            </a:r>
            <a:r>
              <a:rPr lang="fi-FI" sz="2400" b="1" dirty="0" err="1">
                <a:solidFill>
                  <a:srgbClr val="31859C"/>
                </a:solidFill>
                <a:latin typeface="+mn-lt"/>
              </a:rPr>
              <a:t>actions</a:t>
            </a:r>
            <a:r>
              <a:rPr lang="fi-FI" sz="2400" b="1" dirty="0">
                <a:solidFill>
                  <a:srgbClr val="31859C"/>
                </a:solidFill>
                <a:latin typeface="+mn-lt"/>
              </a:rPr>
              <a:t>/ </a:t>
            </a:r>
            <a:r>
              <a:rPr lang="fi-FI" sz="2400" b="1" dirty="0" err="1">
                <a:solidFill>
                  <a:srgbClr val="31859C"/>
                </a:solidFill>
                <a:latin typeface="+mn-lt"/>
              </a:rPr>
              <a:t>problems/situations</a:t>
            </a:r>
            <a:r>
              <a:rPr lang="fi-FI" sz="2400" dirty="0">
                <a:latin typeface="+mn-lt"/>
              </a:rPr>
              <a:t> </a:t>
            </a:r>
            <a:r>
              <a:rPr lang="fi-FI" sz="2400" dirty="0" err="1">
                <a:latin typeface="+mn-lt"/>
              </a:rPr>
              <a:t>which</a:t>
            </a:r>
            <a:r>
              <a:rPr lang="fi-FI" sz="2400" dirty="0">
                <a:latin typeface="+mn-lt"/>
              </a:rPr>
              <a:t> </a:t>
            </a:r>
            <a:r>
              <a:rPr lang="fi-FI" sz="2400" dirty="0" err="1">
                <a:latin typeface="+mn-lt"/>
              </a:rPr>
              <a:t>other</a:t>
            </a:r>
            <a:r>
              <a:rPr lang="fi-FI" sz="2400" dirty="0">
                <a:latin typeface="+mn-lt"/>
              </a:rPr>
              <a:t> </a:t>
            </a:r>
            <a:r>
              <a:rPr lang="fi-FI" sz="2400" dirty="0" err="1">
                <a:latin typeface="+mn-lt"/>
              </a:rPr>
              <a:t>stakeholders</a:t>
            </a:r>
            <a:r>
              <a:rPr lang="fi-FI" sz="2400" dirty="0">
                <a:latin typeface="+mn-lt"/>
              </a:rPr>
              <a:t> </a:t>
            </a:r>
            <a:r>
              <a:rPr lang="fi-FI" sz="2400" dirty="0" err="1">
                <a:latin typeface="+mn-lt"/>
              </a:rPr>
              <a:t>are</a:t>
            </a:r>
            <a:r>
              <a:rPr lang="fi-FI" sz="2400" dirty="0">
                <a:latin typeface="+mn-lt"/>
              </a:rPr>
              <a:t> </a:t>
            </a:r>
            <a:r>
              <a:rPr lang="fi-FI" sz="2400" dirty="0" err="1">
                <a:latin typeface="+mn-lt"/>
              </a:rPr>
              <a:t>assumed</a:t>
            </a:r>
            <a:r>
              <a:rPr lang="fi-FI" sz="2400" dirty="0">
                <a:latin typeface="+mn-lt"/>
              </a:rPr>
              <a:t> to </a:t>
            </a:r>
            <a:r>
              <a:rPr lang="fi-FI" sz="2400" dirty="0" err="1">
                <a:latin typeface="+mn-lt"/>
              </a:rPr>
              <a:t>be</a:t>
            </a:r>
            <a:r>
              <a:rPr lang="fi-FI" sz="2400" dirty="0">
                <a:latin typeface="+mn-lt"/>
              </a:rPr>
              <a:t> </a:t>
            </a:r>
            <a:r>
              <a:rPr lang="fi-FI" sz="2400" dirty="0" err="1">
                <a:latin typeface="+mn-lt"/>
              </a:rPr>
              <a:t>responsible</a:t>
            </a:r>
            <a:r>
              <a:rPr lang="fi-FI" sz="2400" dirty="0">
                <a:latin typeface="+mn-lt"/>
              </a:rPr>
              <a:t> to </a:t>
            </a:r>
            <a:r>
              <a:rPr lang="fi-FI" sz="2400" dirty="0" err="1">
                <a:latin typeface="+mn-lt"/>
              </a:rPr>
              <a:t>solve</a:t>
            </a:r>
            <a:r>
              <a:rPr lang="fi-FI" sz="2400" dirty="0">
                <a:latin typeface="+mn-lt"/>
              </a:rPr>
              <a:t>?</a:t>
            </a:r>
          </a:p>
        </p:txBody>
      </p:sp>
    </p:spTree>
    <p:extLst>
      <p:ext uri="{BB962C8B-B14F-4D97-AF65-F5344CB8AC3E}">
        <p14:creationId xmlns:p14="http://schemas.microsoft.com/office/powerpoint/2010/main" val="789429749"/>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49" name="Title 1"/>
          <p:cNvSpPr>
            <a:spLocks/>
          </p:cNvSpPr>
          <p:nvPr/>
        </p:nvSpPr>
        <p:spPr bwMode="auto">
          <a:xfrm>
            <a:off x="533400" y="228600"/>
            <a:ext cx="8229600" cy="838200"/>
          </a:xfrm>
          <a:prstGeom prst="rect">
            <a:avLst/>
          </a:prstGeom>
          <a:solidFill>
            <a:schemeClr val="accent1"/>
          </a:solidFill>
          <a:ln w="9525">
            <a:noFill/>
            <a:miter lim="800000"/>
            <a:headEnd/>
            <a:tailEnd/>
          </a:ln>
        </p:spPr>
        <p:txBody>
          <a:bodyPr anchor="ctr"/>
          <a:lstStyle/>
          <a:p>
            <a:pPr algn="ctr"/>
            <a:r>
              <a:rPr lang="en-US" sz="4400" dirty="0" smtClean="0">
                <a:solidFill>
                  <a:schemeClr val="bg1"/>
                </a:solidFill>
                <a:latin typeface="Calibri" pitchFamily="34" charset="0"/>
              </a:rPr>
              <a:t>Analysis of risks</a:t>
            </a:r>
            <a:endParaRPr lang="en-US" sz="4400" dirty="0">
              <a:solidFill>
                <a:schemeClr val="bg1"/>
              </a:solidFill>
              <a:latin typeface="Calibri" pitchFamily="34" charset="0"/>
            </a:endParaRPr>
          </a:p>
        </p:txBody>
      </p:sp>
      <p:pic>
        <p:nvPicPr>
          <p:cNvPr id="2" name="Kuva 1" descr="Screen Shot 2018-09-02 at 10.33.5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47800"/>
            <a:ext cx="9144000" cy="5257800"/>
          </a:xfrm>
          <a:prstGeom prst="rect">
            <a:avLst/>
          </a:prstGeom>
        </p:spPr>
      </p:pic>
    </p:spTree>
    <p:extLst>
      <p:ext uri="{BB962C8B-B14F-4D97-AF65-F5344CB8AC3E}">
        <p14:creationId xmlns:p14="http://schemas.microsoft.com/office/powerpoint/2010/main" val="1298628389"/>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49" name="Title 1"/>
          <p:cNvSpPr>
            <a:spLocks/>
          </p:cNvSpPr>
          <p:nvPr/>
        </p:nvSpPr>
        <p:spPr bwMode="auto">
          <a:xfrm>
            <a:off x="533400" y="228600"/>
            <a:ext cx="8229600" cy="838200"/>
          </a:xfrm>
          <a:prstGeom prst="rect">
            <a:avLst/>
          </a:prstGeom>
          <a:solidFill>
            <a:schemeClr val="accent1"/>
          </a:solidFill>
          <a:ln w="9525">
            <a:noFill/>
            <a:miter lim="800000"/>
            <a:headEnd/>
            <a:tailEnd/>
          </a:ln>
        </p:spPr>
        <p:txBody>
          <a:bodyPr anchor="ctr"/>
          <a:lstStyle/>
          <a:p>
            <a:pPr algn="ctr"/>
            <a:r>
              <a:rPr lang="en-US" sz="4400" dirty="0" smtClean="0">
                <a:solidFill>
                  <a:schemeClr val="bg1"/>
                </a:solidFill>
                <a:latin typeface="Calibri" pitchFamily="34" charset="0"/>
              </a:rPr>
              <a:t>Analysis of risks</a:t>
            </a:r>
            <a:endParaRPr lang="en-US" sz="4400" dirty="0">
              <a:solidFill>
                <a:schemeClr val="bg1"/>
              </a:solidFill>
              <a:latin typeface="Calibri" pitchFamily="34" charset="0"/>
            </a:endParaRPr>
          </a:p>
        </p:txBody>
      </p:sp>
      <p:pic>
        <p:nvPicPr>
          <p:cNvPr id="2" name="Kuva 1" descr="Screen Shot 2018-09-02 at 10.30.1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1384300"/>
            <a:ext cx="8534400" cy="5016500"/>
          </a:xfrm>
          <a:prstGeom prst="rect">
            <a:avLst/>
          </a:prstGeom>
        </p:spPr>
      </p:pic>
    </p:spTree>
    <p:extLst>
      <p:ext uri="{BB962C8B-B14F-4D97-AF65-F5344CB8AC3E}">
        <p14:creationId xmlns:p14="http://schemas.microsoft.com/office/powerpoint/2010/main" val="3919453360"/>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le 1"/>
          <p:cNvSpPr>
            <a:spLocks noGrp="1"/>
          </p:cNvSpPr>
          <p:nvPr>
            <p:ph type="title"/>
          </p:nvPr>
        </p:nvSpPr>
        <p:spPr>
          <a:xfrm>
            <a:off x="533400" y="152400"/>
            <a:ext cx="8229600" cy="838200"/>
          </a:xfrm>
          <a:solidFill>
            <a:schemeClr val="accent1"/>
          </a:solidFill>
        </p:spPr>
        <p:txBody>
          <a:bodyPr/>
          <a:lstStyle/>
          <a:p>
            <a:pPr eaLnBrk="1" hangingPunct="1"/>
            <a:r>
              <a:rPr lang="en-US" sz="3200" dirty="0" smtClean="0">
                <a:solidFill>
                  <a:schemeClr val="bg1"/>
                </a:solidFill>
              </a:rPr>
              <a:t>Group Exercise: Problem tree 30 minutes</a:t>
            </a:r>
            <a:endParaRPr lang="en-US" sz="4000" b="1" dirty="0" smtClean="0"/>
          </a:p>
        </p:txBody>
      </p:sp>
      <p:sp>
        <p:nvSpPr>
          <p:cNvPr id="117762" name="Content Placeholder 2"/>
          <p:cNvSpPr>
            <a:spLocks noGrp="1"/>
          </p:cNvSpPr>
          <p:nvPr>
            <p:ph idx="1"/>
          </p:nvPr>
        </p:nvSpPr>
        <p:spPr>
          <a:xfrm>
            <a:off x="381000" y="1219200"/>
            <a:ext cx="8229600" cy="4876800"/>
          </a:xfrm>
        </p:spPr>
        <p:txBody>
          <a:bodyPr/>
          <a:lstStyle/>
          <a:p>
            <a:pPr eaLnBrk="1" hangingPunct="1"/>
            <a:r>
              <a:rPr lang="en-US" b="1" dirty="0" smtClean="0">
                <a:solidFill>
                  <a:schemeClr val="accent1"/>
                </a:solidFill>
              </a:rPr>
              <a:t>Form three groups</a:t>
            </a:r>
          </a:p>
          <a:p>
            <a:pPr eaLnBrk="1" hangingPunct="1"/>
            <a:r>
              <a:rPr lang="en-US" b="1" dirty="0" smtClean="0">
                <a:solidFill>
                  <a:schemeClr val="accent1"/>
                </a:solidFill>
              </a:rPr>
              <a:t>Assign a secretary and rapporteur</a:t>
            </a:r>
          </a:p>
          <a:p>
            <a:pPr eaLnBrk="1" hangingPunct="1"/>
            <a:r>
              <a:rPr lang="en-US" b="1" dirty="0" smtClean="0">
                <a:solidFill>
                  <a:schemeClr val="accent1"/>
                </a:solidFill>
              </a:rPr>
              <a:t>Select an intermediate problem for the focal problem problem</a:t>
            </a:r>
          </a:p>
          <a:p>
            <a:pPr eaLnBrk="1" hangingPunct="1"/>
            <a:r>
              <a:rPr lang="en-US" b="1" dirty="0" smtClean="0">
                <a:solidFill>
                  <a:schemeClr val="accent1"/>
                </a:solidFill>
              </a:rPr>
              <a:t>Define key corresponding/related problems to your problem</a:t>
            </a:r>
          </a:p>
          <a:p>
            <a:pPr eaLnBrk="1" hangingPunct="1"/>
            <a:endParaRPr lang="en-US" b="1" dirty="0">
              <a:solidFill>
                <a:schemeClr val="accent1"/>
              </a:solidFill>
            </a:endParaRPr>
          </a:p>
          <a:p>
            <a:pPr marL="0" indent="0" eaLnBrk="1" hangingPunct="1">
              <a:buNone/>
            </a:pPr>
            <a:r>
              <a:rPr lang="en-US" b="1" dirty="0" smtClean="0">
                <a:solidFill>
                  <a:schemeClr val="accent1"/>
                </a:solidFill>
              </a:rPr>
              <a:t>PESTECV</a:t>
            </a:r>
          </a:p>
          <a:p>
            <a:pPr marL="0" indent="0" eaLnBrk="1" hangingPunct="1">
              <a:buNone/>
            </a:pPr>
            <a:r>
              <a:rPr lang="en-US" b="1" dirty="0" smtClean="0">
                <a:solidFill>
                  <a:schemeClr val="accent1"/>
                </a:solidFill>
              </a:rPr>
              <a:t> </a:t>
            </a:r>
            <a:endParaRPr lang="en-US" dirty="0" smtClean="0"/>
          </a:p>
        </p:txBody>
      </p:sp>
    </p:spTree>
    <p:extLst>
      <p:ext uri="{BB962C8B-B14F-4D97-AF65-F5344CB8AC3E}">
        <p14:creationId xmlns:p14="http://schemas.microsoft.com/office/powerpoint/2010/main" val="605451364"/>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 3" descr="IMG_6018 copy.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91092751"/>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2"/>
          <p:cNvSpPr>
            <a:spLocks noGrp="1"/>
          </p:cNvSpPr>
          <p:nvPr>
            <p:ph idx="1"/>
          </p:nvPr>
        </p:nvSpPr>
        <p:spPr>
          <a:xfrm>
            <a:off x="1466850" y="2873011"/>
            <a:ext cx="6172200" cy="2362200"/>
          </a:xfrm>
        </p:spPr>
        <p:txBody>
          <a:bodyPr/>
          <a:lstStyle/>
          <a:p>
            <a:pPr algn="just" eaLnBrk="1" hangingPunct="1">
              <a:lnSpc>
                <a:spcPct val="80000"/>
              </a:lnSpc>
              <a:buFont typeface="Arial" charset="0"/>
              <a:buNone/>
            </a:pPr>
            <a:endParaRPr lang="en-US" sz="2700" i="1" dirty="0" smtClean="0"/>
          </a:p>
          <a:p>
            <a:pPr algn="just" eaLnBrk="1" hangingPunct="1">
              <a:lnSpc>
                <a:spcPct val="80000"/>
              </a:lnSpc>
              <a:buFont typeface="Arial" charset="0"/>
              <a:buNone/>
            </a:pPr>
            <a:endParaRPr lang="en-US" sz="2700" dirty="0" smtClean="0"/>
          </a:p>
          <a:p>
            <a:pPr algn="just" eaLnBrk="1" hangingPunct="1">
              <a:lnSpc>
                <a:spcPct val="80000"/>
              </a:lnSpc>
              <a:buFont typeface="Arial" charset="0"/>
              <a:buNone/>
            </a:pPr>
            <a:endParaRPr lang="en-US" sz="2700" dirty="0" smtClean="0"/>
          </a:p>
          <a:p>
            <a:pPr algn="just" eaLnBrk="1" hangingPunct="1">
              <a:lnSpc>
                <a:spcPct val="80000"/>
              </a:lnSpc>
              <a:buFont typeface="Arial" charset="0"/>
              <a:buNone/>
            </a:pPr>
            <a:endParaRPr lang="en-US" sz="2700" dirty="0" smtClean="0"/>
          </a:p>
        </p:txBody>
      </p:sp>
      <p:pic>
        <p:nvPicPr>
          <p:cNvPr id="2" name="Kuva 1" descr="Screen Shot 2018-09-01 at 10.36.2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3902" y="3234441"/>
            <a:ext cx="1614747" cy="57670"/>
          </a:xfrm>
          <a:prstGeom prst="rect">
            <a:avLst/>
          </a:prstGeom>
        </p:spPr>
      </p:pic>
      <p:pic>
        <p:nvPicPr>
          <p:cNvPr id="5" name="Kuva 4" descr="Screen Shot 2018-09-01 at 10.36.38.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5850" y="4093969"/>
            <a:ext cx="6858000" cy="2748476"/>
          </a:xfrm>
          <a:prstGeom prst="rect">
            <a:avLst/>
          </a:prstGeom>
        </p:spPr>
      </p:pic>
      <p:pic>
        <p:nvPicPr>
          <p:cNvPr id="7" name="Kuva 6" descr="Screen Shot 2018-09-01 at 10.37.04.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19200" y="26626"/>
            <a:ext cx="6553200" cy="2453206"/>
          </a:xfrm>
          <a:prstGeom prst="rect">
            <a:avLst/>
          </a:prstGeom>
        </p:spPr>
      </p:pic>
      <p:sp>
        <p:nvSpPr>
          <p:cNvPr id="3" name="TextBox 2"/>
          <p:cNvSpPr txBox="1"/>
          <p:nvPr/>
        </p:nvSpPr>
        <p:spPr>
          <a:xfrm>
            <a:off x="685800" y="2873011"/>
            <a:ext cx="8001000" cy="1200329"/>
          </a:xfrm>
          <a:prstGeom prst="rect">
            <a:avLst/>
          </a:prstGeom>
          <a:noFill/>
        </p:spPr>
        <p:txBody>
          <a:bodyPr wrap="square" rtlCol="0">
            <a:spAutoFit/>
          </a:bodyPr>
          <a:lstStyle/>
          <a:p>
            <a:r>
              <a:rPr lang="fi-FI" sz="2400" b="1" dirty="0" smtClean="0"/>
              <a:t>ENERGY EDUCATION IN HIGHER EDUCATION INSTITUTIONS DOES MEET FUTURE ENERGY SECTOR NEEDS IN MYANMAR</a:t>
            </a:r>
            <a:endParaRPr lang="fi-FI" sz="2400" b="1" dirty="0"/>
          </a:p>
        </p:txBody>
      </p:sp>
    </p:spTree>
    <p:extLst>
      <p:ext uri="{BB962C8B-B14F-4D97-AF65-F5344CB8AC3E}">
        <p14:creationId xmlns:p14="http://schemas.microsoft.com/office/powerpoint/2010/main" val="2090385477"/>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descr="Screen Shot 2018-09-01 at 10.36.3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3822915"/>
            <a:ext cx="7585975" cy="3040226"/>
          </a:xfrm>
          <a:prstGeom prst="rect">
            <a:avLst/>
          </a:prstGeom>
        </p:spPr>
      </p:pic>
      <p:pic>
        <p:nvPicPr>
          <p:cNvPr id="7" name="Kuva 6" descr="Screen Shot 2018-09-01 at 10.37.04.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800" y="2721"/>
            <a:ext cx="6553200" cy="2453206"/>
          </a:xfrm>
          <a:prstGeom prst="rect">
            <a:avLst/>
          </a:prstGeom>
        </p:spPr>
      </p:pic>
      <p:sp>
        <p:nvSpPr>
          <p:cNvPr id="18434" name="Content Placeholder 2"/>
          <p:cNvSpPr>
            <a:spLocks noGrp="1"/>
          </p:cNvSpPr>
          <p:nvPr>
            <p:ph idx="1"/>
          </p:nvPr>
        </p:nvSpPr>
        <p:spPr>
          <a:xfrm>
            <a:off x="1466850" y="2873011"/>
            <a:ext cx="6172200" cy="2362200"/>
          </a:xfrm>
        </p:spPr>
        <p:txBody>
          <a:bodyPr/>
          <a:lstStyle/>
          <a:p>
            <a:pPr algn="just" eaLnBrk="1" hangingPunct="1">
              <a:lnSpc>
                <a:spcPct val="80000"/>
              </a:lnSpc>
              <a:buFont typeface="Arial" charset="0"/>
              <a:buNone/>
            </a:pPr>
            <a:endParaRPr lang="en-US" sz="2700" i="1" dirty="0" smtClean="0"/>
          </a:p>
          <a:p>
            <a:pPr algn="just" eaLnBrk="1" hangingPunct="1">
              <a:lnSpc>
                <a:spcPct val="80000"/>
              </a:lnSpc>
              <a:buFont typeface="Arial" charset="0"/>
              <a:buNone/>
            </a:pPr>
            <a:endParaRPr lang="en-US" sz="2700" dirty="0" smtClean="0"/>
          </a:p>
          <a:p>
            <a:pPr algn="just" eaLnBrk="1" hangingPunct="1">
              <a:lnSpc>
                <a:spcPct val="80000"/>
              </a:lnSpc>
              <a:buFont typeface="Arial" charset="0"/>
              <a:buNone/>
            </a:pPr>
            <a:endParaRPr lang="en-US" sz="2700" dirty="0" smtClean="0"/>
          </a:p>
          <a:p>
            <a:pPr algn="just" eaLnBrk="1" hangingPunct="1">
              <a:lnSpc>
                <a:spcPct val="80000"/>
              </a:lnSpc>
              <a:buFont typeface="Arial" charset="0"/>
              <a:buNone/>
            </a:pPr>
            <a:endParaRPr lang="en-US" sz="2700" dirty="0" smtClean="0"/>
          </a:p>
        </p:txBody>
      </p:sp>
      <p:pic>
        <p:nvPicPr>
          <p:cNvPr id="2" name="Kuva 1" descr="Screen Shot 2018-09-01 at 10.36.21.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94777" y="3252907"/>
            <a:ext cx="1291797" cy="51903"/>
          </a:xfrm>
          <a:prstGeom prst="rect">
            <a:avLst/>
          </a:prstGeom>
        </p:spPr>
      </p:pic>
      <p:pic>
        <p:nvPicPr>
          <p:cNvPr id="8" name="Kuva 7" descr="Screen Shot 2018-09-01 at 10.35.57.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8600" y="2590800"/>
            <a:ext cx="6705600" cy="1257300"/>
          </a:xfrm>
          <a:prstGeom prst="rect">
            <a:avLst/>
          </a:prstGeom>
        </p:spPr>
        <p:style>
          <a:lnRef idx="1">
            <a:schemeClr val="accent3"/>
          </a:lnRef>
          <a:fillRef idx="2">
            <a:schemeClr val="accent3"/>
          </a:fillRef>
          <a:effectRef idx="1">
            <a:schemeClr val="accent3"/>
          </a:effectRef>
          <a:fontRef idx="minor">
            <a:schemeClr val="dk1"/>
          </a:fontRef>
        </p:style>
      </p:pic>
      <p:sp>
        <p:nvSpPr>
          <p:cNvPr id="3" name="Suorakulmio 2"/>
          <p:cNvSpPr/>
          <p:nvPr/>
        </p:nvSpPr>
        <p:spPr>
          <a:xfrm>
            <a:off x="350520" y="2726804"/>
            <a:ext cx="6461760" cy="1019695"/>
          </a:xfrm>
          <a:prstGeom prst="rect">
            <a:avLst/>
          </a:prstGeom>
          <a:solidFill>
            <a:srgbClr val="77933C"/>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fi-FI">
              <a:solidFill>
                <a:schemeClr val="tx1"/>
              </a:solidFill>
            </a:endParaRPr>
          </a:p>
        </p:txBody>
      </p:sp>
      <p:sp>
        <p:nvSpPr>
          <p:cNvPr id="4" name="Tekstiruutu 3"/>
          <p:cNvSpPr txBox="1"/>
          <p:nvPr/>
        </p:nvSpPr>
        <p:spPr>
          <a:xfrm>
            <a:off x="1828800" y="2819400"/>
            <a:ext cx="4937760" cy="830997"/>
          </a:xfrm>
          <a:prstGeom prst="rect">
            <a:avLst/>
          </a:prstGeom>
          <a:noFill/>
        </p:spPr>
        <p:txBody>
          <a:bodyPr wrap="square" rtlCol="0">
            <a:spAutoFit/>
          </a:bodyPr>
          <a:lstStyle/>
          <a:p>
            <a:pPr algn="ctr"/>
            <a:r>
              <a:rPr lang="fi-FI" sz="4800" b="1" dirty="0" smtClean="0"/>
              <a:t>OBJECTIVE</a:t>
            </a:r>
            <a:endParaRPr lang="fi-FI" sz="4800" b="1" dirty="0"/>
          </a:p>
        </p:txBody>
      </p:sp>
      <p:sp>
        <p:nvSpPr>
          <p:cNvPr id="6" name="Suorakulmio 5"/>
          <p:cNvSpPr/>
          <p:nvPr/>
        </p:nvSpPr>
        <p:spPr>
          <a:xfrm>
            <a:off x="3048000" y="114591"/>
            <a:ext cx="1752600" cy="457200"/>
          </a:xfrm>
          <a:prstGeom prst="rect">
            <a:avLst/>
          </a:prstGeom>
          <a:solidFill>
            <a:srgbClr val="77933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3" name="Suorakulmio 12"/>
          <p:cNvSpPr/>
          <p:nvPr/>
        </p:nvSpPr>
        <p:spPr>
          <a:xfrm>
            <a:off x="3048000" y="4322122"/>
            <a:ext cx="1905000" cy="533400"/>
          </a:xfrm>
          <a:prstGeom prst="rect">
            <a:avLst/>
          </a:prstGeom>
          <a:solidFill>
            <a:srgbClr val="77933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4" name="Suorakulmio 13"/>
          <p:cNvSpPr/>
          <p:nvPr/>
        </p:nvSpPr>
        <p:spPr>
          <a:xfrm>
            <a:off x="3048000" y="1028991"/>
            <a:ext cx="1752600" cy="457200"/>
          </a:xfrm>
          <a:prstGeom prst="rect">
            <a:avLst/>
          </a:prstGeom>
          <a:solidFill>
            <a:srgbClr val="77933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1" name="Tekstiruutu 10"/>
          <p:cNvSpPr txBox="1"/>
          <p:nvPr/>
        </p:nvSpPr>
        <p:spPr>
          <a:xfrm>
            <a:off x="3048000" y="952791"/>
            <a:ext cx="2514600" cy="707886"/>
          </a:xfrm>
          <a:prstGeom prst="rect">
            <a:avLst/>
          </a:prstGeom>
          <a:noFill/>
        </p:spPr>
        <p:txBody>
          <a:bodyPr wrap="square" rtlCol="0">
            <a:spAutoFit/>
          </a:bodyPr>
          <a:lstStyle/>
          <a:p>
            <a:r>
              <a:rPr lang="fi-FI" sz="2000" b="1" dirty="0" smtClean="0"/>
              <a:t>OVERALL OBJECTIVE</a:t>
            </a:r>
            <a:endParaRPr lang="fi-FI" sz="2000" b="1" dirty="0"/>
          </a:p>
        </p:txBody>
      </p:sp>
      <p:sp>
        <p:nvSpPr>
          <p:cNvPr id="15" name="Tekstiruutu 14"/>
          <p:cNvSpPr txBox="1"/>
          <p:nvPr/>
        </p:nvSpPr>
        <p:spPr>
          <a:xfrm>
            <a:off x="2971800" y="4245922"/>
            <a:ext cx="2667000" cy="707886"/>
          </a:xfrm>
          <a:prstGeom prst="rect">
            <a:avLst/>
          </a:prstGeom>
          <a:noFill/>
        </p:spPr>
        <p:txBody>
          <a:bodyPr wrap="square" rtlCol="0">
            <a:spAutoFit/>
          </a:bodyPr>
          <a:lstStyle/>
          <a:p>
            <a:r>
              <a:rPr lang="fi-FI" sz="2000" b="1" dirty="0" smtClean="0"/>
              <a:t>INTERMEDIATE  OBJECTIVE</a:t>
            </a:r>
            <a:endParaRPr lang="fi-FI" sz="2000" b="1" dirty="0"/>
          </a:p>
        </p:txBody>
      </p:sp>
      <p:sp>
        <p:nvSpPr>
          <p:cNvPr id="17" name="Suorakulmio 16"/>
          <p:cNvSpPr/>
          <p:nvPr/>
        </p:nvSpPr>
        <p:spPr>
          <a:xfrm>
            <a:off x="3276600" y="5562600"/>
            <a:ext cx="1524000" cy="533400"/>
          </a:xfrm>
          <a:prstGeom prst="rect">
            <a:avLst/>
          </a:prstGeom>
          <a:solidFill>
            <a:srgbClr val="77933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8" name="Tekstiruutu 17"/>
          <p:cNvSpPr txBox="1"/>
          <p:nvPr/>
        </p:nvSpPr>
        <p:spPr>
          <a:xfrm>
            <a:off x="3276600" y="5638800"/>
            <a:ext cx="2514600" cy="400110"/>
          </a:xfrm>
          <a:prstGeom prst="rect">
            <a:avLst/>
          </a:prstGeom>
          <a:noFill/>
        </p:spPr>
        <p:txBody>
          <a:bodyPr wrap="square" rtlCol="0">
            <a:spAutoFit/>
          </a:bodyPr>
          <a:lstStyle/>
          <a:p>
            <a:r>
              <a:rPr lang="fi-FI" sz="2000" b="1" dirty="0" smtClean="0"/>
              <a:t>ACTIVITY</a:t>
            </a:r>
            <a:endParaRPr lang="fi-FI" sz="2000" b="1" dirty="0"/>
          </a:p>
        </p:txBody>
      </p:sp>
      <p:sp>
        <p:nvSpPr>
          <p:cNvPr id="19" name="Suorakulmio 18"/>
          <p:cNvSpPr/>
          <p:nvPr/>
        </p:nvSpPr>
        <p:spPr>
          <a:xfrm>
            <a:off x="3276600" y="6248400"/>
            <a:ext cx="1524000" cy="533400"/>
          </a:xfrm>
          <a:prstGeom prst="rect">
            <a:avLst/>
          </a:prstGeom>
          <a:solidFill>
            <a:srgbClr val="77933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6" name="Tekstiruutu 15"/>
          <p:cNvSpPr txBox="1"/>
          <p:nvPr/>
        </p:nvSpPr>
        <p:spPr>
          <a:xfrm>
            <a:off x="2743200" y="6248400"/>
            <a:ext cx="2514600" cy="400110"/>
          </a:xfrm>
          <a:prstGeom prst="rect">
            <a:avLst/>
          </a:prstGeom>
          <a:noFill/>
        </p:spPr>
        <p:txBody>
          <a:bodyPr wrap="square" rtlCol="0">
            <a:spAutoFit/>
          </a:bodyPr>
          <a:lstStyle/>
          <a:p>
            <a:pPr algn="ctr"/>
            <a:r>
              <a:rPr lang="fi-FI" sz="2000" b="1" dirty="0" smtClean="0"/>
              <a:t>INPUTS</a:t>
            </a:r>
            <a:endParaRPr lang="fi-FI" sz="2000" b="1" dirty="0"/>
          </a:p>
        </p:txBody>
      </p:sp>
      <p:sp>
        <p:nvSpPr>
          <p:cNvPr id="25" name="Suorakulmio 24"/>
          <p:cNvSpPr/>
          <p:nvPr/>
        </p:nvSpPr>
        <p:spPr>
          <a:xfrm>
            <a:off x="6934200" y="914400"/>
            <a:ext cx="2057400" cy="533400"/>
          </a:xfrm>
          <a:prstGeom prst="rect">
            <a:avLst/>
          </a:prstGeom>
          <a:solidFill>
            <a:srgbClr val="558ED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7" name="Tekstiruutu 26"/>
          <p:cNvSpPr txBox="1"/>
          <p:nvPr/>
        </p:nvSpPr>
        <p:spPr>
          <a:xfrm>
            <a:off x="6781800" y="990600"/>
            <a:ext cx="2514600" cy="400110"/>
          </a:xfrm>
          <a:prstGeom prst="rect">
            <a:avLst/>
          </a:prstGeom>
          <a:noFill/>
        </p:spPr>
        <p:txBody>
          <a:bodyPr wrap="square" rtlCol="0">
            <a:spAutoFit/>
          </a:bodyPr>
          <a:lstStyle/>
          <a:p>
            <a:pPr algn="ctr"/>
            <a:r>
              <a:rPr lang="fi-FI" sz="2000" b="1" dirty="0" smtClean="0"/>
              <a:t>GOAL/IMPACT</a:t>
            </a:r>
            <a:endParaRPr lang="fi-FI" sz="2000" b="1" dirty="0"/>
          </a:p>
        </p:txBody>
      </p:sp>
      <p:sp>
        <p:nvSpPr>
          <p:cNvPr id="28" name="Suorakulmio 27"/>
          <p:cNvSpPr/>
          <p:nvPr/>
        </p:nvSpPr>
        <p:spPr>
          <a:xfrm>
            <a:off x="7010400" y="2895600"/>
            <a:ext cx="2057400" cy="533400"/>
          </a:xfrm>
          <a:prstGeom prst="rect">
            <a:avLst/>
          </a:prstGeom>
          <a:solidFill>
            <a:srgbClr val="558ED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9" name="Tekstiruutu 28"/>
          <p:cNvSpPr txBox="1"/>
          <p:nvPr/>
        </p:nvSpPr>
        <p:spPr>
          <a:xfrm>
            <a:off x="6934200" y="2971800"/>
            <a:ext cx="2514600" cy="400110"/>
          </a:xfrm>
          <a:prstGeom prst="rect">
            <a:avLst/>
          </a:prstGeom>
          <a:noFill/>
        </p:spPr>
        <p:txBody>
          <a:bodyPr wrap="square" rtlCol="0">
            <a:spAutoFit/>
          </a:bodyPr>
          <a:lstStyle/>
          <a:p>
            <a:r>
              <a:rPr lang="fi-FI" sz="2000" b="1" dirty="0" smtClean="0"/>
              <a:t>OUTCOME (MT)</a:t>
            </a:r>
            <a:endParaRPr lang="fi-FI" sz="2000" b="1" dirty="0"/>
          </a:p>
        </p:txBody>
      </p:sp>
      <p:sp>
        <p:nvSpPr>
          <p:cNvPr id="30" name="Suorakulmio 29"/>
          <p:cNvSpPr/>
          <p:nvPr/>
        </p:nvSpPr>
        <p:spPr>
          <a:xfrm>
            <a:off x="6934200" y="4876800"/>
            <a:ext cx="2057400" cy="533400"/>
          </a:xfrm>
          <a:prstGeom prst="rect">
            <a:avLst/>
          </a:prstGeom>
          <a:solidFill>
            <a:srgbClr val="558ED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31" name="Tekstiruutu 30"/>
          <p:cNvSpPr txBox="1"/>
          <p:nvPr/>
        </p:nvSpPr>
        <p:spPr>
          <a:xfrm>
            <a:off x="7010400" y="4953000"/>
            <a:ext cx="2514600" cy="400110"/>
          </a:xfrm>
          <a:prstGeom prst="rect">
            <a:avLst/>
          </a:prstGeom>
          <a:noFill/>
        </p:spPr>
        <p:txBody>
          <a:bodyPr wrap="square" rtlCol="0">
            <a:spAutoFit/>
          </a:bodyPr>
          <a:lstStyle/>
          <a:p>
            <a:r>
              <a:rPr lang="fi-FI" sz="2000" b="1" dirty="0" smtClean="0"/>
              <a:t>OUTPUT</a:t>
            </a:r>
            <a:endParaRPr lang="fi-FI" sz="2000" b="1" dirty="0"/>
          </a:p>
        </p:txBody>
      </p:sp>
      <p:sp>
        <p:nvSpPr>
          <p:cNvPr id="32" name="Suorakulmio 31"/>
          <p:cNvSpPr/>
          <p:nvPr/>
        </p:nvSpPr>
        <p:spPr>
          <a:xfrm>
            <a:off x="6934200" y="4267200"/>
            <a:ext cx="2057400" cy="533400"/>
          </a:xfrm>
          <a:prstGeom prst="rect">
            <a:avLst/>
          </a:prstGeom>
          <a:solidFill>
            <a:srgbClr val="558ED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33" name="Tekstiruutu 32"/>
          <p:cNvSpPr txBox="1"/>
          <p:nvPr/>
        </p:nvSpPr>
        <p:spPr>
          <a:xfrm>
            <a:off x="7010400" y="4343400"/>
            <a:ext cx="2514600" cy="400110"/>
          </a:xfrm>
          <a:prstGeom prst="rect">
            <a:avLst/>
          </a:prstGeom>
          <a:noFill/>
        </p:spPr>
        <p:txBody>
          <a:bodyPr wrap="square" rtlCol="0">
            <a:spAutoFit/>
          </a:bodyPr>
          <a:lstStyle/>
          <a:p>
            <a:r>
              <a:rPr lang="fi-FI" sz="2000" b="1" dirty="0" smtClean="0"/>
              <a:t>OUTCOME (ST)</a:t>
            </a:r>
            <a:endParaRPr lang="fi-FI" sz="2000" b="1" dirty="0"/>
          </a:p>
        </p:txBody>
      </p:sp>
      <p:sp>
        <p:nvSpPr>
          <p:cNvPr id="34" name="Suorakulmio 33"/>
          <p:cNvSpPr/>
          <p:nvPr/>
        </p:nvSpPr>
        <p:spPr>
          <a:xfrm>
            <a:off x="3276600" y="4953000"/>
            <a:ext cx="1524000" cy="533400"/>
          </a:xfrm>
          <a:prstGeom prst="rect">
            <a:avLst/>
          </a:prstGeom>
          <a:solidFill>
            <a:srgbClr val="77933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35" name="Tekstiruutu 34"/>
          <p:cNvSpPr txBox="1"/>
          <p:nvPr/>
        </p:nvSpPr>
        <p:spPr>
          <a:xfrm>
            <a:off x="2743200" y="4953000"/>
            <a:ext cx="2514600" cy="400110"/>
          </a:xfrm>
          <a:prstGeom prst="rect">
            <a:avLst/>
          </a:prstGeom>
          <a:noFill/>
        </p:spPr>
        <p:txBody>
          <a:bodyPr wrap="square" rtlCol="0">
            <a:spAutoFit/>
          </a:bodyPr>
          <a:lstStyle/>
          <a:p>
            <a:pPr algn="ctr"/>
            <a:r>
              <a:rPr lang="fi-FI" sz="2000" b="1" dirty="0" smtClean="0"/>
              <a:t>OUTPUT</a:t>
            </a:r>
            <a:endParaRPr lang="fi-FI" sz="2000" b="1" dirty="0"/>
          </a:p>
        </p:txBody>
      </p:sp>
      <p:sp>
        <p:nvSpPr>
          <p:cNvPr id="36" name="Suorakulmio 35"/>
          <p:cNvSpPr/>
          <p:nvPr/>
        </p:nvSpPr>
        <p:spPr>
          <a:xfrm>
            <a:off x="6934200" y="5486400"/>
            <a:ext cx="2057400" cy="533400"/>
          </a:xfrm>
          <a:prstGeom prst="rect">
            <a:avLst/>
          </a:prstGeom>
          <a:solidFill>
            <a:srgbClr val="558ED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41" name="Tekstiruutu 40"/>
          <p:cNvSpPr txBox="1"/>
          <p:nvPr/>
        </p:nvSpPr>
        <p:spPr>
          <a:xfrm>
            <a:off x="7010400" y="5562600"/>
            <a:ext cx="2514600" cy="400110"/>
          </a:xfrm>
          <a:prstGeom prst="rect">
            <a:avLst/>
          </a:prstGeom>
          <a:noFill/>
        </p:spPr>
        <p:txBody>
          <a:bodyPr wrap="square" rtlCol="0">
            <a:spAutoFit/>
          </a:bodyPr>
          <a:lstStyle/>
          <a:p>
            <a:r>
              <a:rPr lang="fi-FI" sz="2000" b="1" dirty="0" smtClean="0"/>
              <a:t>ACTIVITY</a:t>
            </a:r>
            <a:endParaRPr lang="fi-FI" sz="2000" b="1" dirty="0"/>
          </a:p>
        </p:txBody>
      </p:sp>
      <p:sp>
        <p:nvSpPr>
          <p:cNvPr id="42" name="Suorakulmio 41"/>
          <p:cNvSpPr/>
          <p:nvPr/>
        </p:nvSpPr>
        <p:spPr>
          <a:xfrm>
            <a:off x="32906" y="4343400"/>
            <a:ext cx="2057400" cy="533400"/>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43" name="Tekstiruutu 42"/>
          <p:cNvSpPr txBox="1"/>
          <p:nvPr/>
        </p:nvSpPr>
        <p:spPr>
          <a:xfrm>
            <a:off x="109106" y="4419600"/>
            <a:ext cx="2514600" cy="400110"/>
          </a:xfrm>
          <a:prstGeom prst="rect">
            <a:avLst/>
          </a:prstGeom>
          <a:noFill/>
        </p:spPr>
        <p:txBody>
          <a:bodyPr wrap="square" rtlCol="0">
            <a:spAutoFit/>
          </a:bodyPr>
          <a:lstStyle/>
          <a:p>
            <a:r>
              <a:rPr lang="fi-FI" sz="2000" b="1" dirty="0" smtClean="0"/>
              <a:t>PURPOSE/SO</a:t>
            </a:r>
            <a:endParaRPr lang="fi-FI" sz="2000" b="1" dirty="0"/>
          </a:p>
        </p:txBody>
      </p:sp>
      <p:sp>
        <p:nvSpPr>
          <p:cNvPr id="45" name="Suorakulmio 44"/>
          <p:cNvSpPr/>
          <p:nvPr/>
        </p:nvSpPr>
        <p:spPr>
          <a:xfrm>
            <a:off x="32372" y="4953000"/>
            <a:ext cx="2057400" cy="533400"/>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46" name="Tekstiruutu 45"/>
          <p:cNvSpPr txBox="1"/>
          <p:nvPr/>
        </p:nvSpPr>
        <p:spPr>
          <a:xfrm>
            <a:off x="108572" y="5029200"/>
            <a:ext cx="2514600" cy="400110"/>
          </a:xfrm>
          <a:prstGeom prst="rect">
            <a:avLst/>
          </a:prstGeom>
          <a:noFill/>
        </p:spPr>
        <p:txBody>
          <a:bodyPr wrap="square" rtlCol="0">
            <a:spAutoFit/>
          </a:bodyPr>
          <a:lstStyle/>
          <a:p>
            <a:r>
              <a:rPr lang="fi-FI" sz="2000" b="1" dirty="0" smtClean="0"/>
              <a:t>DELIVERABLE</a:t>
            </a:r>
            <a:endParaRPr lang="fi-FI" sz="2000" b="1" dirty="0"/>
          </a:p>
        </p:txBody>
      </p:sp>
      <p:sp>
        <p:nvSpPr>
          <p:cNvPr id="47" name="Suorakulmio 46"/>
          <p:cNvSpPr/>
          <p:nvPr/>
        </p:nvSpPr>
        <p:spPr>
          <a:xfrm>
            <a:off x="76200" y="1066800"/>
            <a:ext cx="2057400" cy="533400"/>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49" name="Suorakulmio 48"/>
          <p:cNvSpPr/>
          <p:nvPr/>
        </p:nvSpPr>
        <p:spPr>
          <a:xfrm>
            <a:off x="76200" y="2971800"/>
            <a:ext cx="2057400" cy="533400"/>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50" name="Tekstiruutu 49"/>
          <p:cNvSpPr txBox="1"/>
          <p:nvPr/>
        </p:nvSpPr>
        <p:spPr>
          <a:xfrm>
            <a:off x="152400" y="3048000"/>
            <a:ext cx="2514600" cy="400110"/>
          </a:xfrm>
          <a:prstGeom prst="rect">
            <a:avLst/>
          </a:prstGeom>
          <a:noFill/>
        </p:spPr>
        <p:txBody>
          <a:bodyPr wrap="square" rtlCol="0">
            <a:spAutoFit/>
          </a:bodyPr>
          <a:lstStyle/>
          <a:p>
            <a:r>
              <a:rPr lang="fi-FI" sz="2000" b="1" dirty="0" smtClean="0"/>
              <a:t>WIDER OBJ.</a:t>
            </a:r>
            <a:endParaRPr lang="fi-FI" sz="2000" b="1" dirty="0"/>
          </a:p>
        </p:txBody>
      </p:sp>
      <p:sp>
        <p:nvSpPr>
          <p:cNvPr id="51" name="Suorakulmio 50"/>
          <p:cNvSpPr/>
          <p:nvPr/>
        </p:nvSpPr>
        <p:spPr>
          <a:xfrm>
            <a:off x="76200" y="1905000"/>
            <a:ext cx="2057400" cy="533400"/>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52" name="Tekstiruutu 51"/>
          <p:cNvSpPr txBox="1"/>
          <p:nvPr/>
        </p:nvSpPr>
        <p:spPr>
          <a:xfrm>
            <a:off x="-152400" y="1981200"/>
            <a:ext cx="2514600" cy="400110"/>
          </a:xfrm>
          <a:prstGeom prst="rect">
            <a:avLst/>
          </a:prstGeom>
          <a:noFill/>
        </p:spPr>
        <p:txBody>
          <a:bodyPr wrap="square" rtlCol="0">
            <a:spAutoFit/>
          </a:bodyPr>
          <a:lstStyle/>
          <a:p>
            <a:pPr algn="ctr"/>
            <a:r>
              <a:rPr lang="fi-FI" sz="2000" b="1" dirty="0" smtClean="0"/>
              <a:t>EC</a:t>
            </a:r>
            <a:endParaRPr lang="fi-FI" sz="2000" b="1" dirty="0"/>
          </a:p>
        </p:txBody>
      </p:sp>
      <p:sp>
        <p:nvSpPr>
          <p:cNvPr id="53" name="Suorakulmio 52"/>
          <p:cNvSpPr/>
          <p:nvPr/>
        </p:nvSpPr>
        <p:spPr>
          <a:xfrm>
            <a:off x="2895600" y="1905000"/>
            <a:ext cx="2057400" cy="533400"/>
          </a:xfrm>
          <a:prstGeom prst="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54" name="Tekstiruutu 53"/>
          <p:cNvSpPr txBox="1"/>
          <p:nvPr/>
        </p:nvSpPr>
        <p:spPr>
          <a:xfrm>
            <a:off x="2743200" y="1981200"/>
            <a:ext cx="2514600" cy="400110"/>
          </a:xfrm>
          <a:prstGeom prst="rect">
            <a:avLst/>
          </a:prstGeom>
          <a:noFill/>
        </p:spPr>
        <p:txBody>
          <a:bodyPr wrap="square" rtlCol="0">
            <a:spAutoFit/>
          </a:bodyPr>
          <a:lstStyle/>
          <a:p>
            <a:pPr algn="ctr"/>
            <a:r>
              <a:rPr lang="fi-FI" sz="2000" b="1" dirty="0" smtClean="0"/>
              <a:t>SIDA</a:t>
            </a:r>
            <a:endParaRPr lang="fi-FI" sz="2000" b="1" dirty="0"/>
          </a:p>
        </p:txBody>
      </p:sp>
      <p:sp>
        <p:nvSpPr>
          <p:cNvPr id="55" name="Suorakulmio 54"/>
          <p:cNvSpPr/>
          <p:nvPr/>
        </p:nvSpPr>
        <p:spPr>
          <a:xfrm>
            <a:off x="7010400" y="1981200"/>
            <a:ext cx="2057400" cy="533400"/>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56" name="Tekstiruutu 55"/>
          <p:cNvSpPr txBox="1"/>
          <p:nvPr/>
        </p:nvSpPr>
        <p:spPr>
          <a:xfrm>
            <a:off x="7162800" y="2057400"/>
            <a:ext cx="2514600" cy="400110"/>
          </a:xfrm>
          <a:prstGeom prst="rect">
            <a:avLst/>
          </a:prstGeom>
          <a:noFill/>
        </p:spPr>
        <p:txBody>
          <a:bodyPr wrap="square" rtlCol="0">
            <a:spAutoFit/>
          </a:bodyPr>
          <a:lstStyle/>
          <a:p>
            <a:r>
              <a:rPr lang="fi-FI" sz="2000" b="1" dirty="0" smtClean="0"/>
              <a:t>UN/MFA/OECD</a:t>
            </a:r>
            <a:endParaRPr lang="fi-FI" sz="2000" b="1" dirty="0"/>
          </a:p>
        </p:txBody>
      </p:sp>
    </p:spTree>
    <p:extLst>
      <p:ext uri="{BB962C8B-B14F-4D97-AF65-F5344CB8AC3E}">
        <p14:creationId xmlns:p14="http://schemas.microsoft.com/office/powerpoint/2010/main" val="4289348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4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4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6"/>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7"/>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9"/>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50"/>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51"/>
                                        </p:tgtEl>
                                        <p:attrNameLst>
                                          <p:attrName>style.visibility</p:attrName>
                                        </p:attrNameLst>
                                      </p:cBhvr>
                                      <p:to>
                                        <p:strVal val="visible"/>
                                      </p:to>
                                    </p:set>
                                    <p:animEffect transition="in" filter="blinds(horizontal)">
                                      <p:cBhvr>
                                        <p:cTn id="77" dur="500"/>
                                        <p:tgtEl>
                                          <p:spTgt spid="51"/>
                                        </p:tgtEl>
                                      </p:cBhvr>
                                    </p:animEffect>
                                  </p:childTnLst>
                                </p:cTn>
                              </p:par>
                              <p:par>
                                <p:cTn id="78" presetID="3" presetClass="entr" presetSubtype="10" fill="hold" grpId="0" nodeType="withEffect">
                                  <p:stCondLst>
                                    <p:cond delay="0"/>
                                  </p:stCondLst>
                                  <p:childTnLst>
                                    <p:set>
                                      <p:cBhvr>
                                        <p:cTn id="79" dur="1" fill="hold">
                                          <p:stCondLst>
                                            <p:cond delay="0"/>
                                          </p:stCondLst>
                                        </p:cTn>
                                        <p:tgtEl>
                                          <p:spTgt spid="52"/>
                                        </p:tgtEl>
                                        <p:attrNameLst>
                                          <p:attrName>style.visibility</p:attrName>
                                        </p:attrNameLst>
                                      </p:cBhvr>
                                      <p:to>
                                        <p:strVal val="visible"/>
                                      </p:to>
                                    </p:set>
                                    <p:animEffect transition="in" filter="blinds(horizontal)">
                                      <p:cBhvr>
                                        <p:cTn id="80" dur="500"/>
                                        <p:tgtEl>
                                          <p:spTgt spid="52"/>
                                        </p:tgtEl>
                                      </p:cBhvr>
                                    </p:animEffect>
                                  </p:childTnLst>
                                </p:cTn>
                              </p:par>
                              <p:par>
                                <p:cTn id="81" presetID="3" presetClass="entr" presetSubtype="10" fill="hold" grpId="0" nodeType="withEffect">
                                  <p:stCondLst>
                                    <p:cond delay="0"/>
                                  </p:stCondLst>
                                  <p:childTnLst>
                                    <p:set>
                                      <p:cBhvr>
                                        <p:cTn id="82" dur="1" fill="hold">
                                          <p:stCondLst>
                                            <p:cond delay="0"/>
                                          </p:stCondLst>
                                        </p:cTn>
                                        <p:tgtEl>
                                          <p:spTgt spid="53"/>
                                        </p:tgtEl>
                                        <p:attrNameLst>
                                          <p:attrName>style.visibility</p:attrName>
                                        </p:attrNameLst>
                                      </p:cBhvr>
                                      <p:to>
                                        <p:strVal val="visible"/>
                                      </p:to>
                                    </p:set>
                                    <p:animEffect transition="in" filter="blinds(horizontal)">
                                      <p:cBhvr>
                                        <p:cTn id="83" dur="500"/>
                                        <p:tgtEl>
                                          <p:spTgt spid="53"/>
                                        </p:tgtEl>
                                      </p:cBhvr>
                                    </p:animEffect>
                                  </p:childTnLst>
                                </p:cTn>
                              </p:par>
                              <p:par>
                                <p:cTn id="84" presetID="3" presetClass="entr" presetSubtype="10" fill="hold" grpId="0" nodeType="withEffect">
                                  <p:stCondLst>
                                    <p:cond delay="0"/>
                                  </p:stCondLst>
                                  <p:childTnLst>
                                    <p:set>
                                      <p:cBhvr>
                                        <p:cTn id="85" dur="1" fill="hold">
                                          <p:stCondLst>
                                            <p:cond delay="0"/>
                                          </p:stCondLst>
                                        </p:cTn>
                                        <p:tgtEl>
                                          <p:spTgt spid="54"/>
                                        </p:tgtEl>
                                        <p:attrNameLst>
                                          <p:attrName>style.visibility</p:attrName>
                                        </p:attrNameLst>
                                      </p:cBhvr>
                                      <p:to>
                                        <p:strVal val="visible"/>
                                      </p:to>
                                    </p:set>
                                    <p:animEffect transition="in" filter="blinds(horizontal)">
                                      <p:cBhvr>
                                        <p:cTn id="86" dur="500"/>
                                        <p:tgtEl>
                                          <p:spTgt spid="54"/>
                                        </p:tgtEl>
                                      </p:cBhvr>
                                    </p:animEffect>
                                  </p:childTnLst>
                                </p:cTn>
                              </p:par>
                              <p:par>
                                <p:cTn id="87" presetID="3" presetClass="entr" presetSubtype="10" fill="hold" grpId="0" nodeType="withEffect">
                                  <p:stCondLst>
                                    <p:cond delay="0"/>
                                  </p:stCondLst>
                                  <p:childTnLst>
                                    <p:set>
                                      <p:cBhvr>
                                        <p:cTn id="88" dur="1" fill="hold">
                                          <p:stCondLst>
                                            <p:cond delay="0"/>
                                          </p:stCondLst>
                                        </p:cTn>
                                        <p:tgtEl>
                                          <p:spTgt spid="55"/>
                                        </p:tgtEl>
                                        <p:attrNameLst>
                                          <p:attrName>style.visibility</p:attrName>
                                        </p:attrNameLst>
                                      </p:cBhvr>
                                      <p:to>
                                        <p:strVal val="visible"/>
                                      </p:to>
                                    </p:set>
                                    <p:animEffect transition="in" filter="blinds(horizontal)">
                                      <p:cBhvr>
                                        <p:cTn id="89" dur="500"/>
                                        <p:tgtEl>
                                          <p:spTgt spid="55"/>
                                        </p:tgtEl>
                                      </p:cBhvr>
                                    </p:animEffect>
                                  </p:childTnLst>
                                </p:cTn>
                              </p:par>
                              <p:par>
                                <p:cTn id="90" presetID="3" presetClass="entr" presetSubtype="10" fill="hold" grpId="0" nodeType="withEffect">
                                  <p:stCondLst>
                                    <p:cond delay="0"/>
                                  </p:stCondLst>
                                  <p:childTnLst>
                                    <p:set>
                                      <p:cBhvr>
                                        <p:cTn id="91" dur="1" fill="hold">
                                          <p:stCondLst>
                                            <p:cond delay="0"/>
                                          </p:stCondLst>
                                        </p:cTn>
                                        <p:tgtEl>
                                          <p:spTgt spid="56"/>
                                        </p:tgtEl>
                                        <p:attrNameLst>
                                          <p:attrName>style.visibility</p:attrName>
                                        </p:attrNameLst>
                                      </p:cBhvr>
                                      <p:to>
                                        <p:strVal val="visible"/>
                                      </p:to>
                                    </p:set>
                                    <p:animEffect transition="in" filter="blinds(horizontal)">
                                      <p:cBhvr>
                                        <p:cTn id="92"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6" grpId="0" animBg="1"/>
      <p:bldP spid="13" grpId="0" animBg="1"/>
      <p:bldP spid="14" grpId="0" animBg="1"/>
      <p:bldP spid="11" grpId="0"/>
      <p:bldP spid="15" grpId="0"/>
      <p:bldP spid="17" grpId="0" animBg="1"/>
      <p:bldP spid="18" grpId="0"/>
      <p:bldP spid="19" grpId="0" animBg="1"/>
      <p:bldP spid="16" grpId="0"/>
      <p:bldP spid="25" grpId="0" animBg="1"/>
      <p:bldP spid="27" grpId="0"/>
      <p:bldP spid="28" grpId="0" animBg="1"/>
      <p:bldP spid="29" grpId="0"/>
      <p:bldP spid="30" grpId="0" animBg="1"/>
      <p:bldP spid="31" grpId="0"/>
      <p:bldP spid="32" grpId="0" animBg="1"/>
      <p:bldP spid="33" grpId="0"/>
      <p:bldP spid="34" grpId="0" animBg="1"/>
      <p:bldP spid="35" grpId="0"/>
      <p:bldP spid="36" grpId="0" animBg="1"/>
      <p:bldP spid="41" grpId="0"/>
      <p:bldP spid="42" grpId="0" animBg="1"/>
      <p:bldP spid="43" grpId="0"/>
      <p:bldP spid="45" grpId="0" animBg="1"/>
      <p:bldP spid="46" grpId="0"/>
      <p:bldP spid="47" grpId="0" animBg="1"/>
      <p:bldP spid="49" grpId="0" animBg="1"/>
      <p:bldP spid="50" grpId="0"/>
      <p:bldP spid="51" grpId="0" animBg="1"/>
      <p:bldP spid="52" grpId="0"/>
      <p:bldP spid="53" grpId="0" animBg="1"/>
      <p:bldP spid="54" grpId="0"/>
      <p:bldP spid="55" grpId="0" animBg="1"/>
      <p:bldP spid="56"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le 1"/>
          <p:cNvSpPr>
            <a:spLocks noGrp="1"/>
          </p:cNvSpPr>
          <p:nvPr>
            <p:ph type="title"/>
          </p:nvPr>
        </p:nvSpPr>
        <p:spPr>
          <a:xfrm>
            <a:off x="533400" y="152400"/>
            <a:ext cx="8229600" cy="838200"/>
          </a:xfrm>
          <a:solidFill>
            <a:schemeClr val="accent1"/>
          </a:solidFill>
        </p:spPr>
        <p:txBody>
          <a:bodyPr/>
          <a:lstStyle/>
          <a:p>
            <a:pPr eaLnBrk="1" hangingPunct="1"/>
            <a:r>
              <a:rPr lang="en-US" sz="3200" dirty="0" smtClean="0">
                <a:solidFill>
                  <a:schemeClr val="bg1"/>
                </a:solidFill>
              </a:rPr>
              <a:t>Group Exercise: Problem tree</a:t>
            </a:r>
            <a:endParaRPr lang="en-US" sz="4000" b="1" dirty="0" smtClean="0"/>
          </a:p>
        </p:txBody>
      </p:sp>
      <p:pic>
        <p:nvPicPr>
          <p:cNvPr id="3" name="Kuva 2" descr="pic.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0500"/>
            <a:ext cx="9144000" cy="6461615"/>
          </a:xfrm>
          <a:prstGeom prst="rect">
            <a:avLst/>
          </a:prstGeom>
        </p:spPr>
      </p:pic>
    </p:spTree>
    <p:extLst>
      <p:ext uri="{BB962C8B-B14F-4D97-AF65-F5344CB8AC3E}">
        <p14:creationId xmlns:p14="http://schemas.microsoft.com/office/powerpoint/2010/main" val="2109839242"/>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le 1"/>
          <p:cNvSpPr>
            <a:spLocks noGrp="1"/>
          </p:cNvSpPr>
          <p:nvPr>
            <p:ph type="title"/>
          </p:nvPr>
        </p:nvSpPr>
        <p:spPr>
          <a:xfrm>
            <a:off x="533400" y="152400"/>
            <a:ext cx="8229600" cy="838200"/>
          </a:xfrm>
          <a:solidFill>
            <a:schemeClr val="accent1"/>
          </a:solidFill>
        </p:spPr>
        <p:txBody>
          <a:bodyPr/>
          <a:lstStyle/>
          <a:p>
            <a:pPr eaLnBrk="1" hangingPunct="1"/>
            <a:r>
              <a:rPr lang="en-US" sz="3200" dirty="0" smtClean="0">
                <a:solidFill>
                  <a:schemeClr val="bg1"/>
                </a:solidFill>
              </a:rPr>
              <a:t>Group Exercise: Objective tree (45 minutes)</a:t>
            </a:r>
            <a:endParaRPr lang="en-US" sz="4000" b="1" dirty="0" smtClean="0"/>
          </a:p>
        </p:txBody>
      </p:sp>
      <p:sp>
        <p:nvSpPr>
          <p:cNvPr id="117762" name="Content Placeholder 2"/>
          <p:cNvSpPr>
            <a:spLocks noGrp="1"/>
          </p:cNvSpPr>
          <p:nvPr>
            <p:ph idx="1"/>
          </p:nvPr>
        </p:nvSpPr>
        <p:spPr>
          <a:xfrm>
            <a:off x="381000" y="1219200"/>
            <a:ext cx="8610600" cy="4876800"/>
          </a:xfrm>
        </p:spPr>
        <p:txBody>
          <a:bodyPr/>
          <a:lstStyle/>
          <a:p>
            <a:pPr eaLnBrk="1" hangingPunct="1"/>
            <a:r>
              <a:rPr lang="en-US" b="1" dirty="0" smtClean="0">
                <a:solidFill>
                  <a:schemeClr val="accent1"/>
                </a:solidFill>
              </a:rPr>
              <a:t>Transform your focal problem into a project Objective</a:t>
            </a:r>
          </a:p>
          <a:p>
            <a:pPr eaLnBrk="1" hangingPunct="1"/>
            <a:r>
              <a:rPr lang="en-US" b="1" dirty="0" smtClean="0">
                <a:solidFill>
                  <a:schemeClr val="accent1"/>
                </a:solidFill>
              </a:rPr>
              <a:t>Define at least intermediate objectives to reach to the focal objective</a:t>
            </a:r>
          </a:p>
          <a:p>
            <a:pPr eaLnBrk="1" hangingPunct="1"/>
            <a:r>
              <a:rPr lang="en-US" b="1" dirty="0" smtClean="0">
                <a:solidFill>
                  <a:schemeClr val="accent1"/>
                </a:solidFill>
              </a:rPr>
              <a:t>Define key activities and inputs needed you to achieve the intermediate objectives</a:t>
            </a:r>
          </a:p>
          <a:p>
            <a:pPr eaLnBrk="1" hangingPunct="1"/>
            <a:r>
              <a:rPr lang="en-US" b="1" dirty="0" smtClean="0">
                <a:solidFill>
                  <a:schemeClr val="accent1"/>
                </a:solidFill>
              </a:rPr>
              <a:t>What are your long/medium/ short term outcomes and outputs?</a:t>
            </a:r>
          </a:p>
          <a:p>
            <a:pPr eaLnBrk="1" hangingPunct="1"/>
            <a:r>
              <a:rPr lang="en-US" b="1" dirty="0" smtClean="0">
                <a:solidFill>
                  <a:schemeClr val="accent1"/>
                </a:solidFill>
              </a:rPr>
              <a:t>What happens if you are able to reach to your project objective (overall objective, impact) </a:t>
            </a:r>
          </a:p>
          <a:p>
            <a:pPr marL="0" indent="0" eaLnBrk="1" hangingPunct="1">
              <a:buNone/>
            </a:pPr>
            <a:r>
              <a:rPr lang="en-US" b="1" dirty="0" smtClean="0">
                <a:solidFill>
                  <a:schemeClr val="accent1"/>
                </a:solidFill>
              </a:rPr>
              <a:t> </a:t>
            </a:r>
            <a:endParaRPr lang="en-US" dirty="0" smtClean="0"/>
          </a:p>
        </p:txBody>
      </p:sp>
    </p:spTree>
    <p:extLst>
      <p:ext uri="{BB962C8B-B14F-4D97-AF65-F5344CB8AC3E}">
        <p14:creationId xmlns:p14="http://schemas.microsoft.com/office/powerpoint/2010/main" val="1520837043"/>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le 1"/>
          <p:cNvSpPr>
            <a:spLocks noGrp="1"/>
          </p:cNvSpPr>
          <p:nvPr>
            <p:ph type="title"/>
          </p:nvPr>
        </p:nvSpPr>
        <p:spPr>
          <a:xfrm>
            <a:off x="533400" y="152400"/>
            <a:ext cx="8229600" cy="838200"/>
          </a:xfrm>
          <a:solidFill>
            <a:schemeClr val="accent1"/>
          </a:solidFill>
        </p:spPr>
        <p:txBody>
          <a:bodyPr/>
          <a:lstStyle/>
          <a:p>
            <a:pPr eaLnBrk="1" hangingPunct="1"/>
            <a:r>
              <a:rPr lang="en-US" sz="3200" dirty="0" smtClean="0">
                <a:solidFill>
                  <a:schemeClr val="bg1"/>
                </a:solidFill>
              </a:rPr>
              <a:t>Summarizing findings (30 </a:t>
            </a:r>
            <a:r>
              <a:rPr lang="en-US" sz="3200" dirty="0" err="1" smtClean="0">
                <a:solidFill>
                  <a:schemeClr val="bg1"/>
                </a:solidFill>
              </a:rPr>
              <a:t>mins</a:t>
            </a:r>
            <a:r>
              <a:rPr lang="en-US" sz="3200" dirty="0" smtClean="0">
                <a:solidFill>
                  <a:schemeClr val="bg1"/>
                </a:solidFill>
              </a:rPr>
              <a:t>)</a:t>
            </a:r>
            <a:endParaRPr lang="en-US" sz="4000" b="1" dirty="0" smtClean="0"/>
          </a:p>
        </p:txBody>
      </p:sp>
      <p:sp>
        <p:nvSpPr>
          <p:cNvPr id="117762" name="Content Placeholder 2"/>
          <p:cNvSpPr>
            <a:spLocks noGrp="1"/>
          </p:cNvSpPr>
          <p:nvPr>
            <p:ph idx="1"/>
          </p:nvPr>
        </p:nvSpPr>
        <p:spPr>
          <a:xfrm>
            <a:off x="381000" y="1219200"/>
            <a:ext cx="8229600" cy="4876800"/>
          </a:xfrm>
        </p:spPr>
        <p:txBody>
          <a:bodyPr/>
          <a:lstStyle/>
          <a:p>
            <a:pPr eaLnBrk="1" hangingPunct="1"/>
            <a:r>
              <a:rPr lang="en-US" b="1" dirty="0" smtClean="0">
                <a:solidFill>
                  <a:schemeClr val="accent1"/>
                </a:solidFill>
              </a:rPr>
              <a:t>Present your work to other groups showing your intermediate problem and respective objectives, outcomes and outputs, activities and inputs</a:t>
            </a:r>
          </a:p>
          <a:p>
            <a:pPr eaLnBrk="1" hangingPunct="1"/>
            <a:r>
              <a:rPr lang="en-US" b="1" dirty="0" smtClean="0">
                <a:solidFill>
                  <a:schemeClr val="accent1"/>
                </a:solidFill>
              </a:rPr>
              <a:t>Present at least one long-term outcome/impact that you have a contribution to when reaching your core objective</a:t>
            </a:r>
            <a:endParaRPr lang="en-US" dirty="0" smtClean="0"/>
          </a:p>
        </p:txBody>
      </p:sp>
    </p:spTree>
    <p:extLst>
      <p:ext uri="{BB962C8B-B14F-4D97-AF65-F5344CB8AC3E}">
        <p14:creationId xmlns:p14="http://schemas.microsoft.com/office/powerpoint/2010/main" val="1520837043"/>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le 1"/>
          <p:cNvSpPr>
            <a:spLocks noGrp="1"/>
          </p:cNvSpPr>
          <p:nvPr>
            <p:ph type="title"/>
          </p:nvPr>
        </p:nvSpPr>
        <p:spPr>
          <a:xfrm>
            <a:off x="533400" y="152400"/>
            <a:ext cx="8229600" cy="838200"/>
          </a:xfrm>
          <a:solidFill>
            <a:schemeClr val="accent1"/>
          </a:solidFill>
        </p:spPr>
        <p:txBody>
          <a:bodyPr/>
          <a:lstStyle/>
          <a:p>
            <a:pPr eaLnBrk="1" hangingPunct="1"/>
            <a:r>
              <a:rPr lang="en-US" sz="3200" smtClean="0">
                <a:solidFill>
                  <a:schemeClr val="bg1"/>
                </a:solidFill>
              </a:rPr>
              <a:t>Summary: Doing it right from the beginning</a:t>
            </a:r>
            <a:r>
              <a:rPr lang="en-US" sz="4000" b="1" smtClean="0"/>
              <a:t> </a:t>
            </a:r>
          </a:p>
        </p:txBody>
      </p:sp>
      <p:sp>
        <p:nvSpPr>
          <p:cNvPr id="117762" name="Content Placeholder 2"/>
          <p:cNvSpPr>
            <a:spLocks noGrp="1"/>
          </p:cNvSpPr>
          <p:nvPr>
            <p:ph idx="1"/>
          </p:nvPr>
        </p:nvSpPr>
        <p:spPr>
          <a:xfrm>
            <a:off x="381000" y="1219200"/>
            <a:ext cx="8229600" cy="4876800"/>
          </a:xfrm>
        </p:spPr>
        <p:txBody>
          <a:bodyPr/>
          <a:lstStyle/>
          <a:p>
            <a:pPr eaLnBrk="1" hangingPunct="1"/>
            <a:r>
              <a:rPr lang="en-US" b="1" dirty="0" smtClean="0">
                <a:solidFill>
                  <a:schemeClr val="accent1"/>
                </a:solidFill>
              </a:rPr>
              <a:t>Planning </a:t>
            </a:r>
            <a:r>
              <a:rPr lang="en-US" dirty="0" smtClean="0"/>
              <a:t>(with </a:t>
            </a:r>
            <a:r>
              <a:rPr lang="en-GB" dirty="0" smtClean="0"/>
              <a:t>involvement of stakeholders) and a </a:t>
            </a:r>
            <a:r>
              <a:rPr lang="en-GB" b="1" dirty="0" smtClean="0">
                <a:solidFill>
                  <a:schemeClr val="accent1"/>
                </a:solidFill>
              </a:rPr>
              <a:t>clear RRF/</a:t>
            </a:r>
            <a:r>
              <a:rPr lang="en-GB" b="1" dirty="0" err="1" smtClean="0">
                <a:solidFill>
                  <a:schemeClr val="accent1"/>
                </a:solidFill>
              </a:rPr>
              <a:t>LogFrame</a:t>
            </a:r>
            <a:r>
              <a:rPr lang="en-GB" dirty="0" smtClean="0"/>
              <a:t> articulating the chain of results </a:t>
            </a:r>
            <a:r>
              <a:rPr lang="en-US" dirty="0" smtClean="0"/>
              <a:t>is the </a:t>
            </a:r>
            <a:r>
              <a:rPr lang="en-US" b="1" dirty="0" smtClean="0">
                <a:solidFill>
                  <a:schemeClr val="accent1"/>
                </a:solidFill>
              </a:rPr>
              <a:t>key</a:t>
            </a:r>
            <a:r>
              <a:rPr lang="en-US" dirty="0" smtClean="0"/>
              <a:t> to achieving outputs, outcomes, goals and impact</a:t>
            </a:r>
          </a:p>
          <a:p>
            <a:pPr eaLnBrk="1" hangingPunct="1"/>
            <a:r>
              <a:rPr lang="en-US" dirty="0" smtClean="0"/>
              <a:t>Outcome &amp; and Outputs statements tell you what the success/achievement/result will look like and whether you reach your intended objectives YOU can’t develop indicators, targets and baselines without them</a:t>
            </a:r>
          </a:p>
          <a:p>
            <a:pPr eaLnBrk="1" hangingPunct="1"/>
            <a:r>
              <a:rPr lang="en-US" dirty="0" smtClean="0"/>
              <a:t>Indicators need baselines and targets, without them they are irrelevant </a:t>
            </a:r>
          </a:p>
        </p:txBody>
      </p:sp>
    </p:spTree>
    <p:extLst>
      <p:ext uri="{BB962C8B-B14F-4D97-AF65-F5344CB8AC3E}">
        <p14:creationId xmlns:p14="http://schemas.microsoft.com/office/powerpoint/2010/main" val="1520837043"/>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18786" name="Text Box 4"/>
          <p:cNvSpPr txBox="1">
            <a:spLocks noChangeArrowheads="1"/>
          </p:cNvSpPr>
          <p:nvPr/>
        </p:nvSpPr>
        <p:spPr bwMode="auto">
          <a:xfrm>
            <a:off x="609600" y="4038600"/>
            <a:ext cx="6172200" cy="1815882"/>
          </a:xfrm>
          <a:prstGeom prst="rect">
            <a:avLst/>
          </a:prstGeom>
          <a:noFill/>
          <a:ln w="9525">
            <a:noFill/>
            <a:miter lim="800000"/>
            <a:headEnd/>
            <a:tailEnd/>
          </a:ln>
        </p:spPr>
        <p:txBody>
          <a:bodyPr>
            <a:spAutoFit/>
          </a:bodyPr>
          <a:lstStyle/>
          <a:p>
            <a:pPr>
              <a:spcBef>
                <a:spcPct val="50000"/>
              </a:spcBef>
            </a:pPr>
            <a:r>
              <a:rPr lang="en-US" sz="3200" b="1" dirty="0">
                <a:solidFill>
                  <a:schemeClr val="bg1"/>
                </a:solidFill>
                <a:latin typeface="Calibri" pitchFamily="34" charset="0"/>
              </a:rPr>
              <a:t>THANK YOU, </a:t>
            </a:r>
            <a:r>
              <a:rPr lang="en-US" sz="3200" b="1" dirty="0" err="1" smtClean="0">
                <a:solidFill>
                  <a:schemeClr val="bg1"/>
                </a:solidFill>
                <a:latin typeface="Calibri" pitchFamily="34" charset="0"/>
              </a:rPr>
              <a:t>ကျေးဇူးတင်ပါတယ</a:t>
            </a:r>
            <a:r>
              <a:rPr lang="en-US" sz="3200" b="1" dirty="0" smtClean="0">
                <a:solidFill>
                  <a:schemeClr val="bg1"/>
                </a:solidFill>
                <a:latin typeface="Calibri" pitchFamily="34" charset="0"/>
              </a:rPr>
              <a:t>် </a:t>
            </a:r>
            <a:r>
              <a:rPr lang="en-US" sz="3200" b="1" cap="all" dirty="0" smtClean="0">
                <a:solidFill>
                  <a:schemeClr val="bg1"/>
                </a:solidFill>
                <a:latin typeface="Calibri" pitchFamily="34" charset="0"/>
              </a:rPr>
              <a:t>Je </a:t>
            </a:r>
            <a:r>
              <a:rPr lang="en-US" sz="3200" b="1" cap="all" dirty="0" err="1">
                <a:solidFill>
                  <a:schemeClr val="bg1"/>
                </a:solidFill>
                <a:latin typeface="Calibri" pitchFamily="34" charset="0"/>
              </a:rPr>
              <a:t>zu</a:t>
            </a:r>
            <a:r>
              <a:rPr lang="en-US" sz="3200" b="1" cap="all" dirty="0">
                <a:solidFill>
                  <a:schemeClr val="bg1"/>
                </a:solidFill>
                <a:latin typeface="Calibri" pitchFamily="34" charset="0"/>
              </a:rPr>
              <a:t> tin </a:t>
            </a:r>
            <a:r>
              <a:rPr lang="en-US" sz="3200" b="1" cap="all" dirty="0" err="1">
                <a:solidFill>
                  <a:schemeClr val="bg1"/>
                </a:solidFill>
                <a:latin typeface="Calibri" pitchFamily="34" charset="0"/>
              </a:rPr>
              <a:t>ba</a:t>
            </a:r>
            <a:r>
              <a:rPr lang="en-US" sz="3200" b="1" cap="all" dirty="0">
                <a:solidFill>
                  <a:schemeClr val="bg1"/>
                </a:solidFill>
                <a:latin typeface="Calibri" pitchFamily="34" charset="0"/>
              </a:rPr>
              <a:t> </a:t>
            </a:r>
            <a:r>
              <a:rPr lang="en-US" sz="3200" b="1" cap="all" dirty="0" err="1">
                <a:solidFill>
                  <a:schemeClr val="bg1"/>
                </a:solidFill>
                <a:latin typeface="Calibri" pitchFamily="34" charset="0"/>
              </a:rPr>
              <a:t>deh</a:t>
            </a:r>
            <a:endParaRPr lang="en-US" sz="3200" b="1" cap="all" dirty="0">
              <a:solidFill>
                <a:schemeClr val="bg1"/>
              </a:solidFill>
              <a:latin typeface="Calibri" pitchFamily="34" charset="0"/>
            </a:endParaRPr>
          </a:p>
          <a:p>
            <a:pPr>
              <a:spcBef>
                <a:spcPct val="50000"/>
              </a:spcBef>
            </a:pPr>
            <a:r>
              <a:rPr lang="en-US" sz="3200" b="1" dirty="0">
                <a:solidFill>
                  <a:schemeClr val="bg1"/>
                </a:solidFill>
                <a:latin typeface="Calibri" pitchFamily="34" charset="0"/>
              </a:rPr>
              <a:t> </a:t>
            </a:r>
          </a:p>
        </p:txBody>
      </p:sp>
      <p:sp>
        <p:nvSpPr>
          <p:cNvPr id="118787" name="Text Box 5"/>
          <p:cNvSpPr txBox="1">
            <a:spLocks noChangeArrowheads="1"/>
          </p:cNvSpPr>
          <p:nvPr/>
        </p:nvSpPr>
        <p:spPr bwMode="auto">
          <a:xfrm>
            <a:off x="609600" y="1447800"/>
            <a:ext cx="7620000" cy="1311275"/>
          </a:xfrm>
          <a:prstGeom prst="rect">
            <a:avLst/>
          </a:prstGeom>
          <a:noFill/>
          <a:ln w="9525">
            <a:noFill/>
            <a:miter lim="800000"/>
            <a:headEnd/>
            <a:tailEnd/>
          </a:ln>
        </p:spPr>
        <p:txBody>
          <a:bodyPr>
            <a:spAutoFit/>
          </a:bodyPr>
          <a:lstStyle/>
          <a:p>
            <a:pPr>
              <a:spcBef>
                <a:spcPct val="50000"/>
              </a:spcBef>
            </a:pPr>
            <a:r>
              <a:rPr lang="en-US" sz="3200" b="1">
                <a:solidFill>
                  <a:schemeClr val="bg1"/>
                </a:solidFill>
                <a:latin typeface="Calibri" pitchFamily="34" charset="0"/>
              </a:rPr>
              <a:t>IF YOU CAN MEASURE IT , </a:t>
            </a:r>
          </a:p>
          <a:p>
            <a:pPr>
              <a:spcBef>
                <a:spcPct val="50000"/>
              </a:spcBef>
            </a:pPr>
            <a:r>
              <a:rPr lang="en-US" sz="3200" b="1">
                <a:solidFill>
                  <a:schemeClr val="bg1"/>
                </a:solidFill>
                <a:latin typeface="Calibri" pitchFamily="34" charset="0"/>
              </a:rPr>
              <a:t>			YOU CAN MANAGE IT</a:t>
            </a: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19810" name="Text Box 3"/>
          <p:cNvSpPr txBox="1">
            <a:spLocks noChangeArrowheads="1"/>
          </p:cNvSpPr>
          <p:nvPr/>
        </p:nvSpPr>
        <p:spPr bwMode="auto">
          <a:xfrm>
            <a:off x="533400" y="228600"/>
            <a:ext cx="7848600" cy="7848302"/>
          </a:xfrm>
          <a:prstGeom prst="rect">
            <a:avLst/>
          </a:prstGeom>
          <a:noFill/>
          <a:ln w="9525">
            <a:noFill/>
            <a:miter lim="800000"/>
            <a:headEnd/>
            <a:tailEnd/>
          </a:ln>
        </p:spPr>
        <p:txBody>
          <a:bodyPr>
            <a:spAutoFit/>
          </a:bodyPr>
          <a:lstStyle/>
          <a:p>
            <a:r>
              <a:rPr lang="en-US" dirty="0">
                <a:solidFill>
                  <a:schemeClr val="bg1"/>
                </a:solidFill>
              </a:rPr>
              <a:t>Useful and Used References:</a:t>
            </a:r>
          </a:p>
          <a:p>
            <a:endParaRPr lang="en-US" dirty="0">
              <a:solidFill>
                <a:schemeClr val="bg1"/>
              </a:solidFill>
            </a:endParaRPr>
          </a:p>
          <a:p>
            <a:r>
              <a:rPr lang="en-US" dirty="0">
                <a:solidFill>
                  <a:schemeClr val="bg1"/>
                </a:solidFill>
              </a:rPr>
              <a:t>A Handbook </a:t>
            </a:r>
            <a:r>
              <a:rPr lang="en-US" dirty="0" smtClean="0">
                <a:solidFill>
                  <a:schemeClr val="bg1"/>
                </a:solidFill>
              </a:rPr>
              <a:t>on Results</a:t>
            </a:r>
            <a:r>
              <a:rPr lang="en-US" dirty="0">
                <a:solidFill>
                  <a:schemeClr val="bg1"/>
                </a:solidFill>
              </a:rPr>
              <a:t>-Based </a:t>
            </a:r>
            <a:r>
              <a:rPr lang="en-US" dirty="0" smtClean="0">
                <a:solidFill>
                  <a:schemeClr val="bg1"/>
                </a:solidFill>
              </a:rPr>
              <a:t>Management for </a:t>
            </a:r>
            <a:r>
              <a:rPr lang="en-US" dirty="0" err="1">
                <a:solidFill>
                  <a:schemeClr val="bg1"/>
                </a:solidFill>
              </a:rPr>
              <a:t>Sida</a:t>
            </a:r>
            <a:r>
              <a:rPr lang="en-US" dirty="0">
                <a:solidFill>
                  <a:schemeClr val="bg1"/>
                </a:solidFill>
              </a:rPr>
              <a:t> Research </a:t>
            </a:r>
            <a:r>
              <a:rPr lang="en-US" dirty="0" smtClean="0">
                <a:solidFill>
                  <a:schemeClr val="bg1"/>
                </a:solidFill>
              </a:rPr>
              <a:t>Cooperation:</a:t>
            </a:r>
          </a:p>
          <a:p>
            <a:r>
              <a:rPr lang="en-US" dirty="0">
                <a:solidFill>
                  <a:schemeClr val="bg1"/>
                </a:solidFill>
                <a:hlinkClick r:id="rId2"/>
              </a:rPr>
              <a:t>https://www.sida.se/globalassets/sida/eng/partners/research-cooperation/guidelines-for-partners/rbm-</a:t>
            </a:r>
            <a:r>
              <a:rPr lang="en-US" dirty="0" smtClean="0">
                <a:solidFill>
                  <a:schemeClr val="bg1"/>
                </a:solidFill>
                <a:hlinkClick r:id="rId2"/>
              </a:rPr>
              <a:t>handbook.pdf</a:t>
            </a:r>
            <a:endParaRPr lang="en-US" dirty="0" smtClean="0">
              <a:solidFill>
                <a:schemeClr val="bg1"/>
              </a:solidFill>
            </a:endParaRPr>
          </a:p>
          <a:p>
            <a:r>
              <a:rPr lang="en-US" dirty="0" smtClean="0">
                <a:solidFill>
                  <a:schemeClr val="bg1"/>
                </a:solidFill>
              </a:rPr>
              <a:t>United Nations Development Group Results-Based Management Handbook, 2010 available at: </a:t>
            </a:r>
            <a:r>
              <a:rPr lang="en-US" dirty="0" smtClean="0">
                <a:hlinkClick r:id="rId3"/>
              </a:rPr>
              <a:t>http://www.undg.org/docs/12316/UNDG-RBM%20Handbook-2012.pdf</a:t>
            </a:r>
            <a:endParaRPr lang="en-US" dirty="0" smtClean="0">
              <a:solidFill>
                <a:schemeClr val="bg1"/>
              </a:solidFill>
            </a:endParaRPr>
          </a:p>
          <a:p>
            <a:r>
              <a:rPr lang="en-US" dirty="0" smtClean="0">
                <a:solidFill>
                  <a:schemeClr val="bg1"/>
                </a:solidFill>
              </a:rPr>
              <a:t>UNDP </a:t>
            </a:r>
            <a:r>
              <a:rPr lang="en-US" dirty="0">
                <a:solidFill>
                  <a:schemeClr val="bg1"/>
                </a:solidFill>
              </a:rPr>
              <a:t>Handbook on Planning, Monitoring and Evaluating for Development Results, 2009, available at: </a:t>
            </a:r>
            <a:r>
              <a:rPr lang="en-US" dirty="0">
                <a:hlinkClick r:id="rId4"/>
              </a:rPr>
              <a:t>http://web.undp.org/evaluation/handbook/documents/english/pme-</a:t>
            </a:r>
            <a:r>
              <a:rPr lang="en-US" dirty="0" smtClean="0">
                <a:hlinkClick r:id="rId4"/>
              </a:rPr>
              <a:t>handbook.pdf</a:t>
            </a:r>
            <a:endParaRPr lang="en-US" dirty="0"/>
          </a:p>
          <a:p>
            <a:r>
              <a:rPr lang="en-US" dirty="0">
                <a:solidFill>
                  <a:schemeClr val="bg1"/>
                </a:solidFill>
              </a:rPr>
              <a:t>A guide to Results-Based Management (RBM), efficient project planning with the aid of the Logical Framework Approach (LFA):</a:t>
            </a:r>
            <a:endParaRPr lang="en-US" dirty="0" smtClean="0">
              <a:hlinkClick r:id="rId5"/>
            </a:endParaRPr>
          </a:p>
          <a:p>
            <a:r>
              <a:rPr lang="pl-PL" dirty="0" smtClean="0">
                <a:hlinkClick r:id="rId5"/>
              </a:rPr>
              <a:t>https</a:t>
            </a:r>
            <a:r>
              <a:rPr lang="pl-PL" dirty="0">
                <a:hlinkClick r:id="rId5"/>
              </a:rPr>
              <a:t>://www.sida.se/</a:t>
            </a:r>
            <a:r>
              <a:rPr lang="pl-PL" dirty="0" smtClean="0">
                <a:hlinkClick r:id="rId5"/>
              </a:rPr>
              <a:t>contentassets/9d257b83f4124113a324c61715150722</a:t>
            </a:r>
            <a:r>
              <a:rPr lang="pl-PL" dirty="0">
                <a:hlinkClick r:id="rId5"/>
              </a:rPr>
              <a:t>/21920.</a:t>
            </a:r>
            <a:r>
              <a:rPr lang="pl-PL" dirty="0" smtClean="0">
                <a:hlinkClick r:id="rId5"/>
              </a:rPr>
              <a:t>pdf</a:t>
            </a:r>
            <a:endParaRPr lang="en-US" dirty="0">
              <a:solidFill>
                <a:schemeClr val="bg1"/>
              </a:solidFill>
            </a:endParaRPr>
          </a:p>
          <a:p>
            <a:r>
              <a:rPr lang="en-US" dirty="0">
                <a:solidFill>
                  <a:schemeClr val="bg1"/>
                </a:solidFill>
              </a:rPr>
              <a:t>Results Based Management</a:t>
            </a:r>
          </a:p>
          <a:p>
            <a:r>
              <a:rPr lang="en-US" dirty="0">
                <a:solidFill>
                  <a:schemeClr val="bg1"/>
                </a:solidFill>
              </a:rPr>
              <a:t>(RBM) in </a:t>
            </a:r>
            <a:r>
              <a:rPr lang="en-US" dirty="0" smtClean="0">
                <a:solidFill>
                  <a:schemeClr val="bg1"/>
                </a:solidFill>
              </a:rPr>
              <a:t>Finland’s Development </a:t>
            </a:r>
            <a:r>
              <a:rPr lang="en-US" dirty="0">
                <a:solidFill>
                  <a:schemeClr val="bg1"/>
                </a:solidFill>
              </a:rPr>
              <a:t>Cooperation – Concepts and Guiding Principles: </a:t>
            </a:r>
            <a:endParaRPr lang="en-US" dirty="0" smtClean="0">
              <a:solidFill>
                <a:schemeClr val="bg1"/>
              </a:solidFill>
            </a:endParaRPr>
          </a:p>
          <a:p>
            <a:r>
              <a:rPr lang="en-US" dirty="0">
                <a:solidFill>
                  <a:schemeClr val="bg1"/>
                </a:solidFill>
                <a:hlinkClick r:id="rId6"/>
              </a:rPr>
              <a:t>https://um.fi/documents/35732/48132/</a:t>
            </a:r>
            <a:r>
              <a:rPr lang="en-US" dirty="0" smtClean="0">
                <a:solidFill>
                  <a:schemeClr val="bg1"/>
                </a:solidFill>
                <a:hlinkClick r:id="rId6"/>
              </a:rPr>
              <a:t>results_based_management__rbm__in_finland_s_development_cooperation</a:t>
            </a:r>
            <a:endParaRPr lang="en-US" dirty="0" smtClean="0">
              <a:solidFill>
                <a:schemeClr val="bg1"/>
              </a:solidFill>
            </a:endParaRPr>
          </a:p>
          <a:p>
            <a:endParaRPr lang="en-US" dirty="0">
              <a:solidFill>
                <a:schemeClr val="bg1"/>
              </a:solidFill>
            </a:endParaRPr>
          </a:p>
          <a:p>
            <a:endParaRPr lang="en-US" dirty="0" smtClean="0"/>
          </a:p>
          <a:p>
            <a:endParaRPr lang="en-US" dirty="0">
              <a:solidFill>
                <a:schemeClr val="bg1"/>
              </a:solidFill>
            </a:endParaRPr>
          </a:p>
          <a:p>
            <a:endParaRPr lang="en-US" dirty="0">
              <a:solidFill>
                <a:schemeClr val="bg1"/>
              </a:solidFill>
            </a:endParaRP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le 1"/>
          <p:cNvSpPr>
            <a:spLocks noGrp="1"/>
          </p:cNvSpPr>
          <p:nvPr>
            <p:ph type="title"/>
          </p:nvPr>
        </p:nvSpPr>
        <p:spPr>
          <a:xfrm>
            <a:off x="533400" y="152400"/>
            <a:ext cx="8229600" cy="838200"/>
          </a:xfrm>
          <a:solidFill>
            <a:schemeClr val="accent1"/>
          </a:solidFill>
        </p:spPr>
        <p:txBody>
          <a:bodyPr/>
          <a:lstStyle/>
          <a:p>
            <a:pPr eaLnBrk="1" hangingPunct="1"/>
            <a:r>
              <a:rPr lang="en-US" sz="3200" dirty="0" smtClean="0">
                <a:solidFill>
                  <a:schemeClr val="bg1"/>
                </a:solidFill>
              </a:rPr>
              <a:t>Group </a:t>
            </a:r>
            <a:r>
              <a:rPr lang="en-US" sz="3200" dirty="0">
                <a:solidFill>
                  <a:schemeClr val="bg1"/>
                </a:solidFill>
              </a:rPr>
              <a:t>4</a:t>
            </a:r>
            <a:r>
              <a:rPr lang="en-US" sz="3200" dirty="0" smtClean="0">
                <a:solidFill>
                  <a:schemeClr val="bg1"/>
                </a:solidFill>
              </a:rPr>
              <a:t> </a:t>
            </a:r>
            <a:r>
              <a:rPr lang="en-US" sz="3200" dirty="0" smtClean="0">
                <a:solidFill>
                  <a:schemeClr val="bg1"/>
                </a:solidFill>
              </a:rPr>
              <a:t>Exercise</a:t>
            </a:r>
            <a:r>
              <a:rPr lang="en-US" sz="3200" dirty="0" smtClean="0">
                <a:solidFill>
                  <a:schemeClr val="bg1"/>
                </a:solidFill>
              </a:rPr>
              <a:t>: Problem tree</a:t>
            </a:r>
            <a:endParaRPr lang="en-US" sz="4000" b="1" dirty="0" smtClean="0"/>
          </a:p>
        </p:txBody>
      </p:sp>
      <p:sp>
        <p:nvSpPr>
          <p:cNvPr id="4" name="Tekstiruutu 3"/>
          <p:cNvSpPr txBox="1"/>
          <p:nvPr/>
        </p:nvSpPr>
        <p:spPr>
          <a:xfrm>
            <a:off x="561109" y="2286000"/>
            <a:ext cx="8382000" cy="954107"/>
          </a:xfrm>
          <a:prstGeom prst="rect">
            <a:avLst/>
          </a:prstGeom>
          <a:noFill/>
        </p:spPr>
        <p:txBody>
          <a:bodyPr wrap="square" rtlCol="0">
            <a:spAutoFit/>
          </a:bodyPr>
          <a:lstStyle/>
          <a:p>
            <a:r>
              <a:rPr lang="fi-FI" sz="2800" dirty="0" smtClean="0"/>
              <a:t>Energy </a:t>
            </a:r>
            <a:r>
              <a:rPr lang="fi-FI" sz="2800" dirty="0" err="1" smtClean="0"/>
              <a:t>education</a:t>
            </a:r>
            <a:r>
              <a:rPr lang="fi-FI" sz="2800" dirty="0" smtClean="0"/>
              <a:t> in </a:t>
            </a:r>
            <a:r>
              <a:rPr lang="fi-FI" sz="2800" dirty="0" err="1" smtClean="0"/>
              <a:t>HEIs</a:t>
            </a:r>
            <a:r>
              <a:rPr lang="fi-FI" sz="2800" dirty="0" smtClean="0"/>
              <a:t> </a:t>
            </a:r>
            <a:r>
              <a:rPr lang="fi-FI" sz="2800" dirty="0" err="1" smtClean="0"/>
              <a:t>does</a:t>
            </a:r>
            <a:r>
              <a:rPr lang="fi-FI" sz="2800" dirty="0" smtClean="0"/>
              <a:t> </a:t>
            </a:r>
            <a:r>
              <a:rPr lang="fi-FI" sz="2800" dirty="0" err="1" smtClean="0"/>
              <a:t>meet</a:t>
            </a:r>
            <a:r>
              <a:rPr lang="fi-FI" sz="2800" dirty="0" smtClean="0"/>
              <a:t> </a:t>
            </a:r>
            <a:r>
              <a:rPr lang="fi-FI" sz="2800" dirty="0" err="1" smtClean="0"/>
              <a:t>future</a:t>
            </a:r>
            <a:r>
              <a:rPr lang="fi-FI" sz="2800" dirty="0" smtClean="0"/>
              <a:t> </a:t>
            </a:r>
            <a:r>
              <a:rPr lang="fi-FI" sz="2800" dirty="0" err="1" smtClean="0"/>
              <a:t>energy</a:t>
            </a:r>
            <a:r>
              <a:rPr lang="fi-FI" sz="2800" dirty="0" smtClean="0"/>
              <a:t> </a:t>
            </a:r>
            <a:r>
              <a:rPr lang="fi-FI" sz="2800" dirty="0" err="1" smtClean="0"/>
              <a:t>sector</a:t>
            </a:r>
            <a:r>
              <a:rPr lang="fi-FI" sz="2800" dirty="0" smtClean="0"/>
              <a:t> </a:t>
            </a:r>
            <a:r>
              <a:rPr lang="fi-FI" sz="2800" dirty="0" err="1" smtClean="0"/>
              <a:t>needs</a:t>
            </a:r>
            <a:r>
              <a:rPr lang="fi-FI" sz="2800" dirty="0" smtClean="0"/>
              <a:t> in Myanmar</a:t>
            </a:r>
            <a:endParaRPr lang="fi-FI" sz="2800" dirty="0"/>
          </a:p>
        </p:txBody>
      </p:sp>
      <p:sp>
        <p:nvSpPr>
          <p:cNvPr id="2" name="TextBox 1"/>
          <p:cNvSpPr txBox="1"/>
          <p:nvPr/>
        </p:nvSpPr>
        <p:spPr>
          <a:xfrm>
            <a:off x="4769426" y="2856331"/>
            <a:ext cx="2590800" cy="830997"/>
          </a:xfrm>
          <a:prstGeom prst="rect">
            <a:avLst/>
          </a:prstGeom>
          <a:solidFill>
            <a:schemeClr val="accent3"/>
          </a:solidFill>
        </p:spPr>
        <p:txBody>
          <a:bodyPr wrap="square" rtlCol="0">
            <a:spAutoFit/>
          </a:bodyPr>
          <a:lstStyle/>
          <a:p>
            <a:r>
              <a:rPr lang="fi-FI" sz="1600" dirty="0" smtClean="0"/>
              <a:t>Alumni </a:t>
            </a:r>
            <a:r>
              <a:rPr lang="fi-FI" sz="1600" dirty="0" err="1" smtClean="0"/>
              <a:t>are</a:t>
            </a:r>
            <a:r>
              <a:rPr lang="fi-FI" sz="1600" dirty="0" smtClean="0"/>
              <a:t> </a:t>
            </a:r>
            <a:r>
              <a:rPr lang="fi-FI" sz="1600" dirty="0" err="1" smtClean="0"/>
              <a:t>satisfied</a:t>
            </a:r>
            <a:r>
              <a:rPr lang="fi-FI" sz="1600" dirty="0" smtClean="0"/>
              <a:t> </a:t>
            </a:r>
            <a:r>
              <a:rPr lang="fi-FI" sz="1600" dirty="0" err="1" smtClean="0"/>
              <a:t>with</a:t>
            </a:r>
            <a:r>
              <a:rPr lang="fi-FI" sz="1600" dirty="0" smtClean="0"/>
              <a:t> </a:t>
            </a:r>
            <a:r>
              <a:rPr lang="fi-FI" sz="1600" dirty="0" err="1" smtClean="0"/>
              <a:t>job</a:t>
            </a:r>
            <a:r>
              <a:rPr lang="fi-FI" sz="1600" dirty="0" smtClean="0"/>
              <a:t> </a:t>
            </a:r>
            <a:r>
              <a:rPr lang="fi-FI" sz="1600" dirty="0" err="1" smtClean="0"/>
              <a:t>opportunities</a:t>
            </a:r>
            <a:r>
              <a:rPr lang="fi-FI" sz="1600" dirty="0" smtClean="0"/>
              <a:t> and </a:t>
            </a:r>
            <a:r>
              <a:rPr lang="fi-FI" sz="1600" dirty="0" err="1" smtClean="0"/>
              <a:t>they</a:t>
            </a:r>
            <a:r>
              <a:rPr lang="fi-FI" sz="1600" dirty="0" smtClean="0"/>
              <a:t> </a:t>
            </a:r>
            <a:r>
              <a:rPr lang="fi-FI" sz="1600" dirty="0" err="1" smtClean="0"/>
              <a:t>meet</a:t>
            </a:r>
            <a:r>
              <a:rPr lang="fi-FI" sz="1600" dirty="0" smtClean="0"/>
              <a:t> </a:t>
            </a:r>
            <a:r>
              <a:rPr lang="fi-FI" sz="1600" dirty="0" err="1" smtClean="0"/>
              <a:t>the</a:t>
            </a:r>
            <a:r>
              <a:rPr lang="fi-FI" sz="1600" dirty="0" smtClean="0"/>
              <a:t> </a:t>
            </a:r>
            <a:r>
              <a:rPr lang="fi-FI" sz="1600" dirty="0" err="1" smtClean="0"/>
              <a:t>national</a:t>
            </a:r>
            <a:r>
              <a:rPr lang="fi-FI" sz="1600" dirty="0" smtClean="0"/>
              <a:t> </a:t>
            </a:r>
            <a:r>
              <a:rPr lang="fi-FI" sz="1600" dirty="0" err="1" smtClean="0"/>
              <a:t>needs</a:t>
            </a:r>
            <a:endParaRPr lang="fi-FI" sz="1600" dirty="0"/>
          </a:p>
        </p:txBody>
      </p:sp>
      <p:sp>
        <p:nvSpPr>
          <p:cNvPr id="5" name="TextBox 4"/>
          <p:cNvSpPr txBox="1"/>
          <p:nvPr/>
        </p:nvSpPr>
        <p:spPr>
          <a:xfrm>
            <a:off x="5877791" y="3768295"/>
            <a:ext cx="2590800" cy="338554"/>
          </a:xfrm>
          <a:prstGeom prst="rect">
            <a:avLst/>
          </a:prstGeom>
          <a:solidFill>
            <a:schemeClr val="accent3"/>
          </a:solidFill>
        </p:spPr>
        <p:txBody>
          <a:bodyPr wrap="square" rtlCol="0">
            <a:spAutoFit/>
          </a:bodyPr>
          <a:lstStyle/>
          <a:p>
            <a:r>
              <a:rPr lang="fi-FI" sz="1600" dirty="0" err="1" smtClean="0"/>
              <a:t>Qualified</a:t>
            </a:r>
            <a:r>
              <a:rPr lang="fi-FI" sz="1600" dirty="0" smtClean="0"/>
              <a:t> </a:t>
            </a:r>
            <a:r>
              <a:rPr lang="fi-FI" sz="1600" dirty="0" err="1" smtClean="0"/>
              <a:t>research</a:t>
            </a:r>
            <a:endParaRPr lang="fi-FI" sz="1600" dirty="0"/>
          </a:p>
        </p:txBody>
      </p:sp>
      <p:sp>
        <p:nvSpPr>
          <p:cNvPr id="3" name="TextBox 2"/>
          <p:cNvSpPr txBox="1"/>
          <p:nvPr/>
        </p:nvSpPr>
        <p:spPr>
          <a:xfrm>
            <a:off x="685800" y="4194214"/>
            <a:ext cx="2286000" cy="584775"/>
          </a:xfrm>
          <a:prstGeom prst="rect">
            <a:avLst/>
          </a:prstGeom>
          <a:solidFill>
            <a:schemeClr val="accent1">
              <a:lumMod val="40000"/>
              <a:lumOff val="60000"/>
            </a:schemeClr>
          </a:solidFill>
        </p:spPr>
        <p:txBody>
          <a:bodyPr wrap="square" rtlCol="0">
            <a:spAutoFit/>
          </a:bodyPr>
          <a:lstStyle/>
          <a:p>
            <a:r>
              <a:rPr lang="fi-FI" sz="1600" dirty="0" smtClean="0"/>
              <a:t>Training on </a:t>
            </a:r>
            <a:r>
              <a:rPr lang="fi-FI" sz="1600" dirty="0" err="1" smtClean="0"/>
              <a:t>current</a:t>
            </a:r>
            <a:r>
              <a:rPr lang="fi-FI" sz="1600" dirty="0" smtClean="0"/>
              <a:t> </a:t>
            </a:r>
            <a:r>
              <a:rPr lang="fi-FI" sz="1600" dirty="0" err="1" smtClean="0"/>
              <a:t>challenges</a:t>
            </a:r>
            <a:endParaRPr lang="fi-FI" sz="1600" dirty="0"/>
          </a:p>
        </p:txBody>
      </p:sp>
      <p:sp>
        <p:nvSpPr>
          <p:cNvPr id="7" name="TextBox 6"/>
          <p:cNvSpPr txBox="1"/>
          <p:nvPr/>
        </p:nvSpPr>
        <p:spPr>
          <a:xfrm>
            <a:off x="3181351" y="3818237"/>
            <a:ext cx="2286000" cy="1077218"/>
          </a:xfrm>
          <a:prstGeom prst="rect">
            <a:avLst/>
          </a:prstGeom>
          <a:solidFill>
            <a:schemeClr val="accent1">
              <a:lumMod val="40000"/>
              <a:lumOff val="60000"/>
            </a:schemeClr>
          </a:solidFill>
        </p:spPr>
        <p:txBody>
          <a:bodyPr wrap="square" rtlCol="0">
            <a:spAutoFit/>
          </a:bodyPr>
          <a:lstStyle/>
          <a:p>
            <a:r>
              <a:rPr lang="fi-FI" sz="1600" dirty="0" err="1" smtClean="0"/>
              <a:t>Workshops</a:t>
            </a:r>
            <a:r>
              <a:rPr lang="fi-FI" sz="1600" dirty="0" smtClean="0"/>
              <a:t> for </a:t>
            </a:r>
            <a:r>
              <a:rPr lang="fi-FI" sz="1600" dirty="0" err="1" smtClean="0"/>
              <a:t>staff</a:t>
            </a:r>
            <a:r>
              <a:rPr lang="fi-FI" sz="1600" dirty="0" smtClean="0"/>
              <a:t> and </a:t>
            </a:r>
            <a:r>
              <a:rPr lang="fi-FI" sz="1600" dirty="0" err="1" smtClean="0"/>
              <a:t>students</a:t>
            </a:r>
            <a:r>
              <a:rPr lang="fi-FI" sz="1600" dirty="0" smtClean="0"/>
              <a:t> </a:t>
            </a:r>
            <a:r>
              <a:rPr lang="fi-FI" sz="1600" dirty="0" err="1" smtClean="0"/>
              <a:t>by</a:t>
            </a:r>
            <a:r>
              <a:rPr lang="fi-FI" sz="1600" dirty="0" smtClean="0"/>
              <a:t> </a:t>
            </a:r>
            <a:r>
              <a:rPr lang="fi-FI" sz="1600" dirty="0" err="1" smtClean="0"/>
              <a:t>ministries</a:t>
            </a:r>
            <a:r>
              <a:rPr lang="fi-FI" sz="1600" dirty="0" smtClean="0"/>
              <a:t> and </a:t>
            </a:r>
            <a:r>
              <a:rPr lang="fi-FI" sz="1600" dirty="0" err="1" smtClean="0"/>
              <a:t>other</a:t>
            </a:r>
            <a:r>
              <a:rPr lang="fi-FI" sz="1600" dirty="0" smtClean="0"/>
              <a:t> </a:t>
            </a:r>
            <a:r>
              <a:rPr lang="fi-FI" sz="1600" dirty="0" err="1" smtClean="0"/>
              <a:t>experts</a:t>
            </a:r>
            <a:endParaRPr lang="fi-FI" sz="1600" dirty="0"/>
          </a:p>
        </p:txBody>
      </p:sp>
      <p:sp>
        <p:nvSpPr>
          <p:cNvPr id="8" name="TextBox 7"/>
          <p:cNvSpPr txBox="1"/>
          <p:nvPr/>
        </p:nvSpPr>
        <p:spPr>
          <a:xfrm>
            <a:off x="5877791" y="4096643"/>
            <a:ext cx="2286000" cy="584775"/>
          </a:xfrm>
          <a:prstGeom prst="rect">
            <a:avLst/>
          </a:prstGeom>
          <a:solidFill>
            <a:schemeClr val="accent1">
              <a:lumMod val="40000"/>
              <a:lumOff val="60000"/>
            </a:schemeClr>
          </a:solidFill>
        </p:spPr>
        <p:txBody>
          <a:bodyPr wrap="square" rtlCol="0">
            <a:spAutoFit/>
          </a:bodyPr>
          <a:lstStyle/>
          <a:p>
            <a:r>
              <a:rPr lang="fi-FI" sz="1600" dirty="0" err="1" smtClean="0"/>
              <a:t>Use</a:t>
            </a:r>
            <a:r>
              <a:rPr lang="fi-FI" sz="1600" dirty="0" smtClean="0"/>
              <a:t> of </a:t>
            </a:r>
            <a:r>
              <a:rPr lang="fi-FI" sz="1600" dirty="0" err="1" smtClean="0"/>
              <a:t>updated</a:t>
            </a:r>
            <a:r>
              <a:rPr lang="fi-FI" sz="1600" dirty="0" smtClean="0"/>
              <a:t> </a:t>
            </a:r>
            <a:r>
              <a:rPr lang="fi-FI" sz="1600" dirty="0" err="1" smtClean="0"/>
              <a:t>teaching</a:t>
            </a:r>
            <a:r>
              <a:rPr lang="fi-FI" sz="1600" dirty="0" smtClean="0"/>
              <a:t> </a:t>
            </a:r>
            <a:r>
              <a:rPr lang="fi-FI" sz="1600" dirty="0" err="1" smtClean="0"/>
              <a:t>methodology</a:t>
            </a:r>
            <a:endParaRPr lang="fi-FI" sz="1600" dirty="0"/>
          </a:p>
        </p:txBody>
      </p:sp>
      <p:sp>
        <p:nvSpPr>
          <p:cNvPr id="10" name="TextBox 9"/>
          <p:cNvSpPr txBox="1"/>
          <p:nvPr/>
        </p:nvSpPr>
        <p:spPr>
          <a:xfrm>
            <a:off x="4800600" y="4778987"/>
            <a:ext cx="2286000" cy="338554"/>
          </a:xfrm>
          <a:prstGeom prst="rect">
            <a:avLst/>
          </a:prstGeom>
          <a:solidFill>
            <a:schemeClr val="accent1">
              <a:lumMod val="40000"/>
              <a:lumOff val="60000"/>
            </a:schemeClr>
          </a:solidFill>
        </p:spPr>
        <p:txBody>
          <a:bodyPr wrap="square" rtlCol="0">
            <a:spAutoFit/>
          </a:bodyPr>
          <a:lstStyle/>
          <a:p>
            <a:r>
              <a:rPr lang="fi-FI" sz="1600" dirty="0" err="1" smtClean="0"/>
              <a:t>Fieldtrips</a:t>
            </a:r>
            <a:endParaRPr lang="fi-FI" sz="1600" dirty="0"/>
          </a:p>
        </p:txBody>
      </p:sp>
      <p:sp>
        <p:nvSpPr>
          <p:cNvPr id="11" name="TextBox 10"/>
          <p:cNvSpPr txBox="1"/>
          <p:nvPr/>
        </p:nvSpPr>
        <p:spPr>
          <a:xfrm>
            <a:off x="978478" y="3442678"/>
            <a:ext cx="2286000" cy="584775"/>
          </a:xfrm>
          <a:prstGeom prst="rect">
            <a:avLst/>
          </a:prstGeom>
          <a:solidFill>
            <a:schemeClr val="accent3"/>
          </a:solidFill>
        </p:spPr>
        <p:txBody>
          <a:bodyPr wrap="square" rtlCol="0">
            <a:spAutoFit/>
          </a:bodyPr>
          <a:lstStyle/>
          <a:p>
            <a:r>
              <a:rPr lang="fi-FI" sz="1600" dirty="0" smtClean="0"/>
              <a:t>More </a:t>
            </a:r>
            <a:r>
              <a:rPr lang="fi-FI" sz="1600" dirty="0" err="1" smtClean="0"/>
              <a:t>skillful</a:t>
            </a:r>
            <a:r>
              <a:rPr lang="fi-FI" sz="1600" dirty="0" smtClean="0"/>
              <a:t> </a:t>
            </a:r>
            <a:r>
              <a:rPr lang="fi-FI" sz="1600" dirty="0" err="1" smtClean="0"/>
              <a:t>students</a:t>
            </a:r>
            <a:r>
              <a:rPr lang="fi-FI" sz="1600" dirty="0" smtClean="0"/>
              <a:t> and </a:t>
            </a:r>
            <a:r>
              <a:rPr lang="fi-FI" sz="1600" dirty="0" err="1" smtClean="0"/>
              <a:t>staff</a:t>
            </a:r>
            <a:endParaRPr lang="fi-FI" sz="1600" dirty="0"/>
          </a:p>
        </p:txBody>
      </p:sp>
      <p:sp>
        <p:nvSpPr>
          <p:cNvPr id="12" name="TextBox 11"/>
          <p:cNvSpPr txBox="1"/>
          <p:nvPr/>
        </p:nvSpPr>
        <p:spPr>
          <a:xfrm>
            <a:off x="990600" y="5144782"/>
            <a:ext cx="2286000" cy="338554"/>
          </a:xfrm>
          <a:prstGeom prst="rect">
            <a:avLst/>
          </a:prstGeom>
          <a:solidFill>
            <a:schemeClr val="accent1">
              <a:lumMod val="40000"/>
              <a:lumOff val="60000"/>
            </a:schemeClr>
          </a:solidFill>
        </p:spPr>
        <p:txBody>
          <a:bodyPr wrap="square" rtlCol="0">
            <a:spAutoFit/>
          </a:bodyPr>
          <a:lstStyle/>
          <a:p>
            <a:r>
              <a:rPr lang="fi-FI" sz="1600" dirty="0" err="1" smtClean="0"/>
              <a:t>Lab</a:t>
            </a:r>
            <a:r>
              <a:rPr lang="fi-FI" sz="1600" dirty="0" smtClean="0"/>
              <a:t> </a:t>
            </a:r>
            <a:r>
              <a:rPr lang="fi-FI" sz="1600" dirty="0" err="1" smtClean="0"/>
              <a:t>experiments</a:t>
            </a:r>
            <a:endParaRPr lang="fi-FI" sz="1600" dirty="0"/>
          </a:p>
        </p:txBody>
      </p:sp>
      <p:sp>
        <p:nvSpPr>
          <p:cNvPr id="13" name="TextBox 12"/>
          <p:cNvSpPr txBox="1"/>
          <p:nvPr/>
        </p:nvSpPr>
        <p:spPr>
          <a:xfrm>
            <a:off x="381000" y="5983587"/>
            <a:ext cx="2286000" cy="584775"/>
          </a:xfrm>
          <a:prstGeom prst="rect">
            <a:avLst/>
          </a:prstGeom>
          <a:solidFill>
            <a:schemeClr val="accent2">
              <a:lumMod val="60000"/>
              <a:lumOff val="40000"/>
            </a:schemeClr>
          </a:solidFill>
        </p:spPr>
        <p:txBody>
          <a:bodyPr wrap="square" rtlCol="0">
            <a:spAutoFit/>
          </a:bodyPr>
          <a:lstStyle/>
          <a:p>
            <a:r>
              <a:rPr lang="fi-FI" sz="1600" dirty="0" err="1" smtClean="0"/>
              <a:t>Skillful</a:t>
            </a:r>
            <a:r>
              <a:rPr lang="fi-FI" sz="1600" dirty="0" smtClean="0"/>
              <a:t> </a:t>
            </a:r>
            <a:r>
              <a:rPr lang="fi-FI" sz="1600" dirty="0" err="1" smtClean="0"/>
              <a:t>staff</a:t>
            </a:r>
            <a:r>
              <a:rPr lang="fi-FI" sz="1600" dirty="0" smtClean="0"/>
              <a:t> and </a:t>
            </a:r>
            <a:r>
              <a:rPr lang="fi-FI" sz="1600" dirty="0" err="1" smtClean="0"/>
              <a:t>labs</a:t>
            </a:r>
            <a:r>
              <a:rPr lang="fi-FI" sz="1600" dirty="0" smtClean="0"/>
              <a:t> </a:t>
            </a:r>
            <a:r>
              <a:rPr lang="fi-FI" sz="1600" dirty="0" err="1" smtClean="0"/>
              <a:t>assistants</a:t>
            </a:r>
            <a:endParaRPr lang="fi-FI" sz="1600" dirty="0"/>
          </a:p>
        </p:txBody>
      </p:sp>
      <p:sp>
        <p:nvSpPr>
          <p:cNvPr id="14" name="TextBox 13"/>
          <p:cNvSpPr txBox="1"/>
          <p:nvPr/>
        </p:nvSpPr>
        <p:spPr>
          <a:xfrm>
            <a:off x="2294659" y="5701598"/>
            <a:ext cx="2286000" cy="338554"/>
          </a:xfrm>
          <a:prstGeom prst="rect">
            <a:avLst/>
          </a:prstGeom>
          <a:solidFill>
            <a:schemeClr val="accent2">
              <a:lumMod val="60000"/>
              <a:lumOff val="40000"/>
            </a:schemeClr>
          </a:solidFill>
        </p:spPr>
        <p:txBody>
          <a:bodyPr wrap="square" rtlCol="0">
            <a:spAutoFit/>
          </a:bodyPr>
          <a:lstStyle/>
          <a:p>
            <a:r>
              <a:rPr lang="fi-FI" sz="1600" dirty="0" err="1" smtClean="0"/>
              <a:t>Funding</a:t>
            </a:r>
            <a:endParaRPr lang="fi-FI" sz="1600" dirty="0"/>
          </a:p>
        </p:txBody>
      </p:sp>
      <p:sp>
        <p:nvSpPr>
          <p:cNvPr id="15" name="TextBox 14"/>
          <p:cNvSpPr txBox="1"/>
          <p:nvPr/>
        </p:nvSpPr>
        <p:spPr>
          <a:xfrm>
            <a:off x="3441123" y="6221697"/>
            <a:ext cx="2286000" cy="338554"/>
          </a:xfrm>
          <a:prstGeom prst="rect">
            <a:avLst/>
          </a:prstGeom>
          <a:solidFill>
            <a:schemeClr val="accent2">
              <a:lumMod val="60000"/>
              <a:lumOff val="40000"/>
            </a:schemeClr>
          </a:solidFill>
        </p:spPr>
        <p:txBody>
          <a:bodyPr wrap="square" rtlCol="0">
            <a:spAutoFit/>
          </a:bodyPr>
          <a:lstStyle/>
          <a:p>
            <a:r>
              <a:rPr lang="fi-FI" sz="1600" dirty="0" err="1" smtClean="0"/>
              <a:t>Infrastructure</a:t>
            </a:r>
            <a:endParaRPr lang="fi-FI" sz="1600" dirty="0"/>
          </a:p>
        </p:txBody>
      </p:sp>
      <p:sp>
        <p:nvSpPr>
          <p:cNvPr id="16" name="TextBox 15"/>
          <p:cNvSpPr txBox="1"/>
          <p:nvPr/>
        </p:nvSpPr>
        <p:spPr>
          <a:xfrm>
            <a:off x="4800600" y="5745847"/>
            <a:ext cx="2286000" cy="338554"/>
          </a:xfrm>
          <a:prstGeom prst="rect">
            <a:avLst/>
          </a:prstGeom>
          <a:solidFill>
            <a:schemeClr val="accent2">
              <a:lumMod val="60000"/>
              <a:lumOff val="40000"/>
            </a:schemeClr>
          </a:solidFill>
        </p:spPr>
        <p:txBody>
          <a:bodyPr wrap="square" rtlCol="0">
            <a:spAutoFit/>
          </a:bodyPr>
          <a:lstStyle/>
          <a:p>
            <a:r>
              <a:rPr lang="fi-FI" sz="1600" dirty="0" smtClean="0"/>
              <a:t>Internet </a:t>
            </a:r>
            <a:r>
              <a:rPr lang="fi-FI" sz="1600" dirty="0" err="1" smtClean="0"/>
              <a:t>access</a:t>
            </a:r>
            <a:endParaRPr lang="fi-FI" sz="1600" dirty="0"/>
          </a:p>
        </p:txBody>
      </p:sp>
      <p:sp>
        <p:nvSpPr>
          <p:cNvPr id="17" name="TextBox 16"/>
          <p:cNvSpPr txBox="1"/>
          <p:nvPr/>
        </p:nvSpPr>
        <p:spPr>
          <a:xfrm>
            <a:off x="6494318" y="6131768"/>
            <a:ext cx="2286000" cy="584775"/>
          </a:xfrm>
          <a:prstGeom prst="rect">
            <a:avLst/>
          </a:prstGeom>
          <a:solidFill>
            <a:schemeClr val="accent2">
              <a:lumMod val="60000"/>
              <a:lumOff val="40000"/>
            </a:schemeClr>
          </a:solidFill>
        </p:spPr>
        <p:txBody>
          <a:bodyPr wrap="square" rtlCol="0">
            <a:spAutoFit/>
          </a:bodyPr>
          <a:lstStyle/>
          <a:p>
            <a:r>
              <a:rPr lang="fi-FI" sz="1600" dirty="0" err="1" smtClean="0"/>
              <a:t>Reference</a:t>
            </a:r>
            <a:r>
              <a:rPr lang="fi-FI" sz="1600" dirty="0" smtClean="0"/>
              <a:t> </a:t>
            </a:r>
            <a:r>
              <a:rPr lang="fi-FI" sz="1600" dirty="0" err="1" smtClean="0"/>
              <a:t>book</a:t>
            </a:r>
            <a:r>
              <a:rPr lang="fi-FI" sz="1600" dirty="0" smtClean="0"/>
              <a:t>/</a:t>
            </a:r>
            <a:r>
              <a:rPr lang="fi-FI" sz="1600" dirty="0" err="1" smtClean="0"/>
              <a:t>course</a:t>
            </a:r>
            <a:r>
              <a:rPr lang="fi-FI" sz="1600" dirty="0" smtClean="0"/>
              <a:t> </a:t>
            </a:r>
            <a:r>
              <a:rPr lang="fi-FI" sz="1600" dirty="0" err="1" smtClean="0"/>
              <a:t>materials</a:t>
            </a:r>
            <a:endParaRPr lang="fi-FI" sz="1600" dirty="0"/>
          </a:p>
        </p:txBody>
      </p:sp>
      <p:sp>
        <p:nvSpPr>
          <p:cNvPr id="20" name="TextBox 19"/>
          <p:cNvSpPr txBox="1"/>
          <p:nvPr/>
        </p:nvSpPr>
        <p:spPr>
          <a:xfrm>
            <a:off x="7284894" y="2908628"/>
            <a:ext cx="2514600" cy="646331"/>
          </a:xfrm>
          <a:prstGeom prst="rect">
            <a:avLst/>
          </a:prstGeom>
          <a:noFill/>
        </p:spPr>
        <p:txBody>
          <a:bodyPr wrap="square" rtlCol="0">
            <a:spAutoFit/>
          </a:bodyPr>
          <a:lstStyle/>
          <a:p>
            <a:r>
              <a:rPr lang="fi-FI" dirty="0" smtClean="0">
                <a:solidFill>
                  <a:srgbClr val="FF0000"/>
                </a:solidFill>
              </a:rPr>
              <a:t>INTERMEDIATE OBJECTIVE</a:t>
            </a:r>
            <a:endParaRPr lang="fi-FI" dirty="0">
              <a:solidFill>
                <a:srgbClr val="FF0000"/>
              </a:solidFill>
            </a:endParaRPr>
          </a:p>
        </p:txBody>
      </p:sp>
      <p:sp>
        <p:nvSpPr>
          <p:cNvPr id="21" name="TextBox 20"/>
          <p:cNvSpPr txBox="1"/>
          <p:nvPr/>
        </p:nvSpPr>
        <p:spPr>
          <a:xfrm>
            <a:off x="7003473" y="4625824"/>
            <a:ext cx="2514600" cy="369332"/>
          </a:xfrm>
          <a:prstGeom prst="rect">
            <a:avLst/>
          </a:prstGeom>
          <a:noFill/>
        </p:spPr>
        <p:txBody>
          <a:bodyPr wrap="square" rtlCol="0">
            <a:spAutoFit/>
          </a:bodyPr>
          <a:lstStyle/>
          <a:p>
            <a:r>
              <a:rPr lang="fi-FI" dirty="0" smtClean="0">
                <a:solidFill>
                  <a:srgbClr val="FF0000"/>
                </a:solidFill>
              </a:rPr>
              <a:t>ACTIVITIES</a:t>
            </a:r>
            <a:endParaRPr lang="fi-FI" dirty="0">
              <a:solidFill>
                <a:srgbClr val="FF0000"/>
              </a:solidFill>
            </a:endParaRPr>
          </a:p>
        </p:txBody>
      </p:sp>
      <p:sp>
        <p:nvSpPr>
          <p:cNvPr id="22" name="TextBox 21"/>
          <p:cNvSpPr txBox="1"/>
          <p:nvPr/>
        </p:nvSpPr>
        <p:spPr>
          <a:xfrm>
            <a:off x="7069282" y="5474603"/>
            <a:ext cx="2514600" cy="369332"/>
          </a:xfrm>
          <a:prstGeom prst="rect">
            <a:avLst/>
          </a:prstGeom>
          <a:noFill/>
        </p:spPr>
        <p:txBody>
          <a:bodyPr wrap="square" rtlCol="0">
            <a:spAutoFit/>
          </a:bodyPr>
          <a:lstStyle/>
          <a:p>
            <a:r>
              <a:rPr lang="fi-FI" dirty="0" smtClean="0">
                <a:solidFill>
                  <a:srgbClr val="FF0000"/>
                </a:solidFill>
              </a:rPr>
              <a:t>INPUTS</a:t>
            </a:r>
            <a:endParaRPr lang="fi-FI" dirty="0">
              <a:solidFill>
                <a:srgbClr val="FF0000"/>
              </a:solidFill>
            </a:endParaRPr>
          </a:p>
        </p:txBody>
      </p:sp>
      <p:sp>
        <p:nvSpPr>
          <p:cNvPr id="23" name="TextBox 22"/>
          <p:cNvSpPr txBox="1"/>
          <p:nvPr/>
        </p:nvSpPr>
        <p:spPr>
          <a:xfrm>
            <a:off x="7020791" y="1428562"/>
            <a:ext cx="2514600" cy="369332"/>
          </a:xfrm>
          <a:prstGeom prst="rect">
            <a:avLst/>
          </a:prstGeom>
          <a:noFill/>
        </p:spPr>
        <p:txBody>
          <a:bodyPr wrap="square" rtlCol="0">
            <a:spAutoFit/>
          </a:bodyPr>
          <a:lstStyle/>
          <a:p>
            <a:r>
              <a:rPr lang="fi-FI" dirty="0" smtClean="0">
                <a:solidFill>
                  <a:srgbClr val="FF0000"/>
                </a:solidFill>
              </a:rPr>
              <a:t>INDICATORS</a:t>
            </a:r>
            <a:endParaRPr lang="fi-FI" dirty="0">
              <a:solidFill>
                <a:srgbClr val="FF0000"/>
              </a:solidFill>
            </a:endParaRPr>
          </a:p>
        </p:txBody>
      </p:sp>
      <p:sp>
        <p:nvSpPr>
          <p:cNvPr id="18" name="TextBox 17"/>
          <p:cNvSpPr txBox="1"/>
          <p:nvPr/>
        </p:nvSpPr>
        <p:spPr>
          <a:xfrm>
            <a:off x="65809" y="1088721"/>
            <a:ext cx="2105891" cy="646331"/>
          </a:xfrm>
          <a:prstGeom prst="rect">
            <a:avLst/>
          </a:prstGeom>
          <a:noFill/>
        </p:spPr>
        <p:txBody>
          <a:bodyPr wrap="square" rtlCol="0">
            <a:spAutoFit/>
          </a:bodyPr>
          <a:lstStyle/>
          <a:p>
            <a:r>
              <a:rPr lang="fi-FI" dirty="0" err="1" smtClean="0"/>
              <a:t>Number</a:t>
            </a:r>
            <a:r>
              <a:rPr lang="fi-FI" dirty="0" smtClean="0"/>
              <a:t> of </a:t>
            </a:r>
            <a:r>
              <a:rPr lang="fi-FI" dirty="0" err="1" smtClean="0"/>
              <a:t>seminars</a:t>
            </a:r>
            <a:r>
              <a:rPr lang="fi-FI" dirty="0" smtClean="0"/>
              <a:t> per </a:t>
            </a:r>
            <a:r>
              <a:rPr lang="fi-FI" dirty="0" err="1" smtClean="0"/>
              <a:t>year</a:t>
            </a:r>
            <a:endParaRPr lang="fi-FI" dirty="0"/>
          </a:p>
        </p:txBody>
      </p:sp>
      <p:sp>
        <p:nvSpPr>
          <p:cNvPr id="26" name="TextBox 25"/>
          <p:cNvSpPr txBox="1"/>
          <p:nvPr/>
        </p:nvSpPr>
        <p:spPr>
          <a:xfrm>
            <a:off x="5441372" y="1554634"/>
            <a:ext cx="2105891" cy="646331"/>
          </a:xfrm>
          <a:prstGeom prst="rect">
            <a:avLst/>
          </a:prstGeom>
          <a:noFill/>
        </p:spPr>
        <p:txBody>
          <a:bodyPr wrap="square" rtlCol="0">
            <a:spAutoFit/>
          </a:bodyPr>
          <a:lstStyle/>
          <a:p>
            <a:r>
              <a:rPr lang="fi-FI" dirty="0" err="1" smtClean="0"/>
              <a:t>Number</a:t>
            </a:r>
            <a:r>
              <a:rPr lang="fi-FI" dirty="0" smtClean="0"/>
              <a:t> of </a:t>
            </a:r>
            <a:r>
              <a:rPr lang="fi-FI" dirty="0" err="1" smtClean="0"/>
              <a:t>submitted</a:t>
            </a:r>
            <a:r>
              <a:rPr lang="fi-FI" dirty="0" smtClean="0"/>
              <a:t> </a:t>
            </a:r>
            <a:r>
              <a:rPr lang="fi-FI" dirty="0" err="1" smtClean="0"/>
              <a:t>papers</a:t>
            </a:r>
            <a:endParaRPr lang="fi-FI" dirty="0"/>
          </a:p>
        </p:txBody>
      </p:sp>
      <p:sp>
        <p:nvSpPr>
          <p:cNvPr id="27" name="TextBox 26"/>
          <p:cNvSpPr txBox="1"/>
          <p:nvPr/>
        </p:nvSpPr>
        <p:spPr>
          <a:xfrm>
            <a:off x="3015095" y="1168671"/>
            <a:ext cx="2105891" cy="923330"/>
          </a:xfrm>
          <a:prstGeom prst="rect">
            <a:avLst/>
          </a:prstGeom>
          <a:noFill/>
        </p:spPr>
        <p:txBody>
          <a:bodyPr wrap="square" rtlCol="0">
            <a:spAutoFit/>
          </a:bodyPr>
          <a:lstStyle/>
          <a:p>
            <a:r>
              <a:rPr lang="fi-FI" dirty="0" err="1" smtClean="0"/>
              <a:t>Percepcion</a:t>
            </a:r>
            <a:r>
              <a:rPr lang="fi-FI" dirty="0" smtClean="0"/>
              <a:t> of alumni of </a:t>
            </a:r>
            <a:r>
              <a:rPr lang="fi-FI" dirty="0" err="1" smtClean="0"/>
              <a:t>their</a:t>
            </a:r>
            <a:r>
              <a:rPr lang="fi-FI" dirty="0" smtClean="0"/>
              <a:t> </a:t>
            </a:r>
            <a:r>
              <a:rPr lang="fi-FI" dirty="0" err="1" smtClean="0"/>
              <a:t>current</a:t>
            </a:r>
            <a:r>
              <a:rPr lang="fi-FI" dirty="0" smtClean="0"/>
              <a:t> </a:t>
            </a:r>
            <a:r>
              <a:rPr lang="fi-FI" dirty="0" err="1" smtClean="0"/>
              <a:t>work</a:t>
            </a:r>
            <a:endParaRPr lang="fi-FI" dirty="0"/>
          </a:p>
        </p:txBody>
      </p:sp>
      <p:sp>
        <p:nvSpPr>
          <p:cNvPr id="28" name="TextBox 27"/>
          <p:cNvSpPr txBox="1"/>
          <p:nvPr/>
        </p:nvSpPr>
        <p:spPr>
          <a:xfrm>
            <a:off x="813954" y="1842773"/>
            <a:ext cx="2105891" cy="369332"/>
          </a:xfrm>
          <a:prstGeom prst="rect">
            <a:avLst/>
          </a:prstGeom>
          <a:noFill/>
        </p:spPr>
        <p:txBody>
          <a:bodyPr wrap="square" rtlCol="0">
            <a:spAutoFit/>
          </a:bodyPr>
          <a:lstStyle/>
          <a:p>
            <a:r>
              <a:rPr lang="fi-FI" dirty="0" err="1" smtClean="0"/>
              <a:t>Students</a:t>
            </a:r>
            <a:r>
              <a:rPr lang="fi-FI" dirty="0" smtClean="0"/>
              <a:t> feedback</a:t>
            </a:r>
            <a:endParaRPr lang="fi-FI" dirty="0"/>
          </a:p>
        </p:txBody>
      </p:sp>
    </p:spTree>
    <p:extLst>
      <p:ext uri="{BB962C8B-B14F-4D97-AF65-F5344CB8AC3E}">
        <p14:creationId xmlns:p14="http://schemas.microsoft.com/office/powerpoint/2010/main" val="3836884654"/>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le 1"/>
          <p:cNvSpPr>
            <a:spLocks noGrp="1"/>
          </p:cNvSpPr>
          <p:nvPr>
            <p:ph type="title"/>
          </p:nvPr>
        </p:nvSpPr>
        <p:spPr>
          <a:xfrm>
            <a:off x="533400" y="152400"/>
            <a:ext cx="8229600" cy="838200"/>
          </a:xfrm>
          <a:solidFill>
            <a:schemeClr val="accent1"/>
          </a:solidFill>
        </p:spPr>
        <p:txBody>
          <a:bodyPr/>
          <a:lstStyle/>
          <a:p>
            <a:pPr eaLnBrk="1" hangingPunct="1"/>
            <a:r>
              <a:rPr lang="en-US" sz="3200" dirty="0" smtClean="0">
                <a:solidFill>
                  <a:schemeClr val="bg1"/>
                </a:solidFill>
              </a:rPr>
              <a:t>Group </a:t>
            </a:r>
            <a:r>
              <a:rPr lang="en-US" sz="3200" dirty="0" smtClean="0">
                <a:solidFill>
                  <a:schemeClr val="bg1"/>
                </a:solidFill>
              </a:rPr>
              <a:t>5 </a:t>
            </a:r>
            <a:r>
              <a:rPr lang="en-US" sz="3200" dirty="0" smtClean="0">
                <a:solidFill>
                  <a:schemeClr val="bg1"/>
                </a:solidFill>
              </a:rPr>
              <a:t>Exercise</a:t>
            </a:r>
            <a:r>
              <a:rPr lang="en-US" sz="3200" dirty="0" smtClean="0">
                <a:solidFill>
                  <a:schemeClr val="bg1"/>
                </a:solidFill>
              </a:rPr>
              <a:t>: Problem tree</a:t>
            </a:r>
            <a:endParaRPr lang="en-US" sz="4000" b="1" dirty="0" smtClean="0"/>
          </a:p>
        </p:txBody>
      </p:sp>
      <p:sp>
        <p:nvSpPr>
          <p:cNvPr id="4" name="Tekstiruutu 3"/>
          <p:cNvSpPr txBox="1"/>
          <p:nvPr/>
        </p:nvSpPr>
        <p:spPr>
          <a:xfrm>
            <a:off x="561109" y="2286000"/>
            <a:ext cx="8382000" cy="954107"/>
          </a:xfrm>
          <a:prstGeom prst="rect">
            <a:avLst/>
          </a:prstGeom>
          <a:noFill/>
        </p:spPr>
        <p:txBody>
          <a:bodyPr wrap="square" rtlCol="0">
            <a:spAutoFit/>
          </a:bodyPr>
          <a:lstStyle/>
          <a:p>
            <a:r>
              <a:rPr lang="fi-FI" sz="2800" dirty="0" smtClean="0"/>
              <a:t>Energy </a:t>
            </a:r>
            <a:r>
              <a:rPr lang="fi-FI" sz="2800" dirty="0" err="1" smtClean="0"/>
              <a:t>education</a:t>
            </a:r>
            <a:r>
              <a:rPr lang="fi-FI" sz="2800" dirty="0" smtClean="0"/>
              <a:t> in </a:t>
            </a:r>
            <a:r>
              <a:rPr lang="fi-FI" sz="2800" dirty="0" err="1" smtClean="0"/>
              <a:t>HEIs</a:t>
            </a:r>
            <a:r>
              <a:rPr lang="fi-FI" sz="2800" dirty="0" smtClean="0"/>
              <a:t> </a:t>
            </a:r>
            <a:r>
              <a:rPr lang="fi-FI" sz="2800" dirty="0" err="1" smtClean="0"/>
              <a:t>does</a:t>
            </a:r>
            <a:r>
              <a:rPr lang="fi-FI" sz="2800" dirty="0" smtClean="0"/>
              <a:t> </a:t>
            </a:r>
            <a:r>
              <a:rPr lang="fi-FI" sz="2800" dirty="0" err="1" smtClean="0"/>
              <a:t>meet</a:t>
            </a:r>
            <a:r>
              <a:rPr lang="fi-FI" sz="2800" dirty="0" smtClean="0"/>
              <a:t> </a:t>
            </a:r>
            <a:r>
              <a:rPr lang="fi-FI" sz="2800" dirty="0" err="1" smtClean="0"/>
              <a:t>future</a:t>
            </a:r>
            <a:r>
              <a:rPr lang="fi-FI" sz="2800" dirty="0" smtClean="0"/>
              <a:t> </a:t>
            </a:r>
            <a:r>
              <a:rPr lang="fi-FI" sz="2800" dirty="0" err="1" smtClean="0"/>
              <a:t>energy</a:t>
            </a:r>
            <a:r>
              <a:rPr lang="fi-FI" sz="2800" dirty="0" smtClean="0"/>
              <a:t> </a:t>
            </a:r>
            <a:r>
              <a:rPr lang="fi-FI" sz="2800" dirty="0" err="1" smtClean="0"/>
              <a:t>sector</a:t>
            </a:r>
            <a:r>
              <a:rPr lang="fi-FI" sz="2800" dirty="0" smtClean="0"/>
              <a:t> </a:t>
            </a:r>
            <a:r>
              <a:rPr lang="fi-FI" sz="2800" dirty="0" err="1" smtClean="0"/>
              <a:t>needs</a:t>
            </a:r>
            <a:r>
              <a:rPr lang="fi-FI" sz="2800" dirty="0" smtClean="0"/>
              <a:t> in Myanmar</a:t>
            </a:r>
            <a:endParaRPr lang="fi-FI" sz="2800" dirty="0"/>
          </a:p>
        </p:txBody>
      </p:sp>
      <p:sp>
        <p:nvSpPr>
          <p:cNvPr id="2" name="TextBox 1"/>
          <p:cNvSpPr txBox="1"/>
          <p:nvPr/>
        </p:nvSpPr>
        <p:spPr>
          <a:xfrm>
            <a:off x="3264478" y="3197478"/>
            <a:ext cx="2590800" cy="830997"/>
          </a:xfrm>
          <a:prstGeom prst="rect">
            <a:avLst/>
          </a:prstGeom>
          <a:solidFill>
            <a:schemeClr val="accent3"/>
          </a:solidFill>
        </p:spPr>
        <p:txBody>
          <a:bodyPr wrap="square" rtlCol="0">
            <a:spAutoFit/>
          </a:bodyPr>
          <a:lstStyle/>
          <a:p>
            <a:r>
              <a:rPr lang="fi-FI" sz="1600" dirty="0" err="1" smtClean="0"/>
              <a:t>Increase</a:t>
            </a:r>
            <a:r>
              <a:rPr lang="fi-FI" sz="1600" dirty="0" smtClean="0"/>
              <a:t> </a:t>
            </a:r>
            <a:r>
              <a:rPr lang="fi-FI" sz="1600" dirty="0" err="1" smtClean="0"/>
              <a:t>awareness</a:t>
            </a:r>
            <a:r>
              <a:rPr lang="fi-FI" sz="1600" dirty="0" smtClean="0"/>
              <a:t> of </a:t>
            </a:r>
            <a:r>
              <a:rPr lang="fi-FI" sz="1600" dirty="0" err="1" smtClean="0"/>
              <a:t>energy</a:t>
            </a:r>
            <a:r>
              <a:rPr lang="fi-FI" sz="1600" dirty="0" smtClean="0"/>
              <a:t> </a:t>
            </a:r>
            <a:r>
              <a:rPr lang="fi-FI" sz="1600" dirty="0" err="1" smtClean="0"/>
              <a:t>education</a:t>
            </a:r>
            <a:r>
              <a:rPr lang="fi-FI" sz="1600" dirty="0" smtClean="0"/>
              <a:t> in </a:t>
            </a:r>
            <a:r>
              <a:rPr lang="fi-FI" sz="1600" dirty="0" err="1" smtClean="0"/>
              <a:t>all</a:t>
            </a:r>
            <a:r>
              <a:rPr lang="fi-FI" sz="1600" dirty="0" smtClean="0"/>
              <a:t> </a:t>
            </a:r>
            <a:r>
              <a:rPr lang="fi-FI" sz="1600" dirty="0" err="1" smtClean="0"/>
              <a:t>sector</a:t>
            </a:r>
            <a:endParaRPr lang="fi-FI" sz="1600" dirty="0"/>
          </a:p>
        </p:txBody>
      </p:sp>
      <p:sp>
        <p:nvSpPr>
          <p:cNvPr id="5" name="TextBox 4"/>
          <p:cNvSpPr txBox="1"/>
          <p:nvPr/>
        </p:nvSpPr>
        <p:spPr>
          <a:xfrm>
            <a:off x="5550478" y="3197477"/>
            <a:ext cx="2590800" cy="830997"/>
          </a:xfrm>
          <a:prstGeom prst="rect">
            <a:avLst/>
          </a:prstGeom>
          <a:solidFill>
            <a:schemeClr val="accent3"/>
          </a:solidFill>
        </p:spPr>
        <p:txBody>
          <a:bodyPr wrap="square" rtlCol="0">
            <a:spAutoFit/>
          </a:bodyPr>
          <a:lstStyle/>
          <a:p>
            <a:r>
              <a:rPr lang="fi-FI" sz="1600" dirty="0" smtClean="0"/>
              <a:t>To </a:t>
            </a:r>
            <a:r>
              <a:rPr lang="fi-FI" sz="1600" dirty="0" err="1" smtClean="0"/>
              <a:t>apply</a:t>
            </a:r>
            <a:r>
              <a:rPr lang="fi-FI" sz="1600" dirty="0" smtClean="0"/>
              <a:t> </a:t>
            </a:r>
            <a:r>
              <a:rPr lang="fi-FI" sz="1600" dirty="0" err="1" smtClean="0"/>
              <a:t>modern</a:t>
            </a:r>
            <a:r>
              <a:rPr lang="fi-FI" sz="1600" dirty="0" smtClean="0"/>
              <a:t> </a:t>
            </a:r>
            <a:r>
              <a:rPr lang="fi-FI" sz="1600" dirty="0" err="1" smtClean="0"/>
              <a:t>technology</a:t>
            </a:r>
            <a:r>
              <a:rPr lang="fi-FI" sz="1600" dirty="0" smtClean="0"/>
              <a:t> in </a:t>
            </a:r>
            <a:r>
              <a:rPr lang="fi-FI" sz="1600" dirty="0" err="1" smtClean="0"/>
              <a:t>education</a:t>
            </a:r>
            <a:r>
              <a:rPr lang="fi-FI" sz="1600" dirty="0" smtClean="0"/>
              <a:t> and R&amp;D</a:t>
            </a:r>
            <a:endParaRPr lang="fi-FI" sz="1600" dirty="0"/>
          </a:p>
        </p:txBody>
      </p:sp>
      <p:sp>
        <p:nvSpPr>
          <p:cNvPr id="3" name="TextBox 2"/>
          <p:cNvSpPr txBox="1"/>
          <p:nvPr/>
        </p:nvSpPr>
        <p:spPr>
          <a:xfrm>
            <a:off x="685800" y="4194214"/>
            <a:ext cx="2286000" cy="830997"/>
          </a:xfrm>
          <a:prstGeom prst="rect">
            <a:avLst/>
          </a:prstGeom>
          <a:solidFill>
            <a:schemeClr val="accent1">
              <a:lumMod val="40000"/>
              <a:lumOff val="60000"/>
            </a:schemeClr>
          </a:solidFill>
        </p:spPr>
        <p:txBody>
          <a:bodyPr wrap="square" rtlCol="0">
            <a:spAutoFit/>
          </a:bodyPr>
          <a:lstStyle/>
          <a:p>
            <a:r>
              <a:rPr lang="fi-FI" sz="1600" dirty="0" err="1" smtClean="0"/>
              <a:t>Capacity</a:t>
            </a:r>
            <a:r>
              <a:rPr lang="fi-FI" sz="1600" dirty="0" smtClean="0"/>
              <a:t> </a:t>
            </a:r>
            <a:r>
              <a:rPr lang="fi-FI" sz="1600" dirty="0" err="1" smtClean="0"/>
              <a:t>building</a:t>
            </a:r>
            <a:r>
              <a:rPr lang="fi-FI" sz="1600" dirty="0" smtClean="0"/>
              <a:t> in </a:t>
            </a:r>
            <a:r>
              <a:rPr lang="fi-FI" sz="1600" dirty="0" err="1" smtClean="0"/>
              <a:t>HEIs</a:t>
            </a:r>
            <a:r>
              <a:rPr lang="fi-FI" sz="1600" dirty="0" smtClean="0"/>
              <a:t> on RE </a:t>
            </a:r>
            <a:r>
              <a:rPr lang="fi-FI" sz="1600" dirty="0" err="1" smtClean="0"/>
              <a:t>technologies</a:t>
            </a:r>
            <a:endParaRPr lang="fi-FI" sz="1600" dirty="0"/>
          </a:p>
        </p:txBody>
      </p:sp>
      <p:sp>
        <p:nvSpPr>
          <p:cNvPr id="7" name="TextBox 6"/>
          <p:cNvSpPr txBox="1"/>
          <p:nvPr/>
        </p:nvSpPr>
        <p:spPr>
          <a:xfrm>
            <a:off x="2895600" y="4317324"/>
            <a:ext cx="2286000" cy="830997"/>
          </a:xfrm>
          <a:prstGeom prst="rect">
            <a:avLst/>
          </a:prstGeom>
          <a:solidFill>
            <a:schemeClr val="accent1">
              <a:lumMod val="40000"/>
              <a:lumOff val="60000"/>
            </a:schemeClr>
          </a:solidFill>
        </p:spPr>
        <p:txBody>
          <a:bodyPr wrap="square" rtlCol="0">
            <a:spAutoFit/>
          </a:bodyPr>
          <a:lstStyle/>
          <a:p>
            <a:r>
              <a:rPr lang="fi-FI" sz="1600" dirty="0" err="1" smtClean="0"/>
              <a:t>Practical</a:t>
            </a:r>
            <a:r>
              <a:rPr lang="fi-FI" sz="1600" dirty="0" smtClean="0"/>
              <a:t> </a:t>
            </a:r>
            <a:r>
              <a:rPr lang="fi-FI" sz="1600" dirty="0" err="1" smtClean="0"/>
              <a:t>training</a:t>
            </a:r>
            <a:r>
              <a:rPr lang="fi-FI" sz="1600" dirty="0" smtClean="0"/>
              <a:t> and </a:t>
            </a:r>
            <a:r>
              <a:rPr lang="fi-FI" sz="1600" dirty="0" err="1" smtClean="0"/>
              <a:t>fieldwork</a:t>
            </a:r>
            <a:r>
              <a:rPr lang="fi-FI" sz="1600" dirty="0" smtClean="0"/>
              <a:t> for BE </a:t>
            </a:r>
            <a:r>
              <a:rPr lang="fi-FI" sz="1600" dirty="0" err="1" smtClean="0"/>
              <a:t>students</a:t>
            </a:r>
            <a:endParaRPr lang="fi-FI" sz="1600" dirty="0"/>
          </a:p>
        </p:txBody>
      </p:sp>
      <p:sp>
        <p:nvSpPr>
          <p:cNvPr id="8" name="TextBox 7"/>
          <p:cNvSpPr txBox="1"/>
          <p:nvPr/>
        </p:nvSpPr>
        <p:spPr>
          <a:xfrm>
            <a:off x="5638800" y="4317323"/>
            <a:ext cx="2286000" cy="338554"/>
          </a:xfrm>
          <a:prstGeom prst="rect">
            <a:avLst/>
          </a:prstGeom>
          <a:solidFill>
            <a:schemeClr val="accent1">
              <a:lumMod val="40000"/>
              <a:lumOff val="60000"/>
            </a:schemeClr>
          </a:solidFill>
        </p:spPr>
        <p:txBody>
          <a:bodyPr wrap="square" rtlCol="0">
            <a:spAutoFit/>
          </a:bodyPr>
          <a:lstStyle/>
          <a:p>
            <a:r>
              <a:rPr lang="fi-FI" sz="1600" dirty="0" smtClean="0"/>
              <a:t>Update </a:t>
            </a:r>
            <a:r>
              <a:rPr lang="fi-FI" sz="1600" dirty="0" err="1" smtClean="0"/>
              <a:t>the</a:t>
            </a:r>
            <a:r>
              <a:rPr lang="fi-FI" sz="1600" dirty="0" smtClean="0"/>
              <a:t> </a:t>
            </a:r>
            <a:r>
              <a:rPr lang="fi-FI" sz="1600" dirty="0" err="1" smtClean="0"/>
              <a:t>curricula</a:t>
            </a:r>
            <a:endParaRPr lang="fi-FI" sz="1600" dirty="0"/>
          </a:p>
        </p:txBody>
      </p:sp>
      <p:sp>
        <p:nvSpPr>
          <p:cNvPr id="10" name="TextBox 9"/>
          <p:cNvSpPr txBox="1"/>
          <p:nvPr/>
        </p:nvSpPr>
        <p:spPr>
          <a:xfrm>
            <a:off x="4800600" y="4778987"/>
            <a:ext cx="2286000" cy="584775"/>
          </a:xfrm>
          <a:prstGeom prst="rect">
            <a:avLst/>
          </a:prstGeom>
          <a:solidFill>
            <a:schemeClr val="accent1">
              <a:lumMod val="40000"/>
              <a:lumOff val="60000"/>
            </a:schemeClr>
          </a:solidFill>
        </p:spPr>
        <p:txBody>
          <a:bodyPr wrap="square" rtlCol="0">
            <a:spAutoFit/>
          </a:bodyPr>
          <a:lstStyle/>
          <a:p>
            <a:r>
              <a:rPr lang="fi-FI" sz="1600" dirty="0" smtClean="0"/>
              <a:t>R &amp; D </a:t>
            </a:r>
            <a:r>
              <a:rPr lang="fi-FI" sz="1600" dirty="0" err="1" smtClean="0"/>
              <a:t>courses</a:t>
            </a:r>
            <a:r>
              <a:rPr lang="fi-FI" sz="1600" dirty="0" smtClean="0"/>
              <a:t> for </a:t>
            </a:r>
            <a:r>
              <a:rPr lang="fi-FI" sz="1600" dirty="0" err="1" smtClean="0"/>
              <a:t>post</a:t>
            </a:r>
            <a:r>
              <a:rPr lang="fi-FI" sz="1600" dirty="0" smtClean="0"/>
              <a:t> </a:t>
            </a:r>
            <a:r>
              <a:rPr lang="fi-FI" sz="1600" dirty="0" err="1" smtClean="0"/>
              <a:t>grad</a:t>
            </a:r>
            <a:r>
              <a:rPr lang="fi-FI" sz="1600" dirty="0" err="1"/>
              <a:t>s</a:t>
            </a:r>
            <a:endParaRPr lang="fi-FI" sz="1600" dirty="0"/>
          </a:p>
        </p:txBody>
      </p:sp>
      <p:sp>
        <p:nvSpPr>
          <p:cNvPr id="11" name="TextBox 10"/>
          <p:cNvSpPr txBox="1"/>
          <p:nvPr/>
        </p:nvSpPr>
        <p:spPr>
          <a:xfrm>
            <a:off x="978478" y="3184163"/>
            <a:ext cx="2286000" cy="1077218"/>
          </a:xfrm>
          <a:prstGeom prst="rect">
            <a:avLst/>
          </a:prstGeom>
          <a:solidFill>
            <a:schemeClr val="accent3"/>
          </a:solidFill>
        </p:spPr>
        <p:txBody>
          <a:bodyPr wrap="square" rtlCol="0">
            <a:spAutoFit/>
          </a:bodyPr>
          <a:lstStyle/>
          <a:p>
            <a:r>
              <a:rPr lang="fi-FI" sz="1600" dirty="0" smtClean="0"/>
              <a:t>Knowledge of </a:t>
            </a:r>
            <a:r>
              <a:rPr lang="fi-FI" sz="1600" dirty="0" err="1" smtClean="0"/>
              <a:t>energy</a:t>
            </a:r>
            <a:r>
              <a:rPr lang="fi-FI" sz="1600" dirty="0" smtClean="0"/>
              <a:t> </a:t>
            </a:r>
            <a:r>
              <a:rPr lang="fi-FI" sz="1600" dirty="0" err="1" smtClean="0"/>
              <a:t>sector</a:t>
            </a:r>
            <a:r>
              <a:rPr lang="fi-FI" sz="1600" dirty="0" smtClean="0"/>
              <a:t> </a:t>
            </a:r>
            <a:r>
              <a:rPr lang="fi-FI" sz="1600" dirty="0" err="1" smtClean="0"/>
              <a:t>policies</a:t>
            </a:r>
            <a:r>
              <a:rPr lang="fi-FI" sz="1600" dirty="0" smtClean="0"/>
              <a:t> and </a:t>
            </a:r>
            <a:r>
              <a:rPr lang="fi-FI" sz="1600" dirty="0" err="1" smtClean="0"/>
              <a:t>regulations</a:t>
            </a:r>
            <a:r>
              <a:rPr lang="fi-FI" sz="1600" dirty="0" smtClean="0"/>
              <a:t> in </a:t>
            </a:r>
            <a:r>
              <a:rPr lang="fi-FI" sz="1600" dirty="0" err="1" smtClean="0"/>
              <a:t>education</a:t>
            </a:r>
            <a:endParaRPr lang="fi-FI" sz="1600" dirty="0"/>
          </a:p>
        </p:txBody>
      </p:sp>
      <p:sp>
        <p:nvSpPr>
          <p:cNvPr id="12" name="TextBox 11"/>
          <p:cNvSpPr txBox="1"/>
          <p:nvPr/>
        </p:nvSpPr>
        <p:spPr>
          <a:xfrm>
            <a:off x="990600" y="5144782"/>
            <a:ext cx="2286000" cy="584775"/>
          </a:xfrm>
          <a:prstGeom prst="rect">
            <a:avLst/>
          </a:prstGeom>
          <a:solidFill>
            <a:schemeClr val="accent1">
              <a:lumMod val="40000"/>
              <a:lumOff val="60000"/>
            </a:schemeClr>
          </a:solidFill>
        </p:spPr>
        <p:txBody>
          <a:bodyPr wrap="square" rtlCol="0">
            <a:spAutoFit/>
          </a:bodyPr>
          <a:lstStyle/>
          <a:p>
            <a:r>
              <a:rPr lang="fi-FI" sz="1600" dirty="0" smtClean="0"/>
              <a:t>Collaboration </a:t>
            </a:r>
            <a:r>
              <a:rPr lang="fi-FI" sz="1600" dirty="0" err="1" smtClean="0"/>
              <a:t>with</a:t>
            </a:r>
            <a:r>
              <a:rPr lang="fi-FI" sz="1600" dirty="0" smtClean="0"/>
              <a:t> </a:t>
            </a:r>
            <a:r>
              <a:rPr lang="fi-FI" sz="1600" dirty="0" err="1" smtClean="0"/>
              <a:t>stakeholders</a:t>
            </a:r>
            <a:endParaRPr lang="fi-FI" sz="1600" dirty="0"/>
          </a:p>
        </p:txBody>
      </p:sp>
      <p:sp>
        <p:nvSpPr>
          <p:cNvPr id="13" name="TextBox 12"/>
          <p:cNvSpPr txBox="1"/>
          <p:nvPr/>
        </p:nvSpPr>
        <p:spPr>
          <a:xfrm>
            <a:off x="381000" y="5983587"/>
            <a:ext cx="2286000" cy="338554"/>
          </a:xfrm>
          <a:prstGeom prst="rect">
            <a:avLst/>
          </a:prstGeom>
          <a:solidFill>
            <a:schemeClr val="accent2">
              <a:lumMod val="60000"/>
              <a:lumOff val="40000"/>
            </a:schemeClr>
          </a:solidFill>
        </p:spPr>
        <p:txBody>
          <a:bodyPr wrap="square" rtlCol="0">
            <a:spAutoFit/>
          </a:bodyPr>
          <a:lstStyle/>
          <a:p>
            <a:r>
              <a:rPr lang="fi-FI" sz="1600" dirty="0" err="1" smtClean="0"/>
              <a:t>Lab</a:t>
            </a:r>
            <a:r>
              <a:rPr lang="fi-FI" sz="1600" dirty="0" smtClean="0"/>
              <a:t> </a:t>
            </a:r>
            <a:r>
              <a:rPr lang="fi-FI" sz="1600" dirty="0" err="1" smtClean="0"/>
              <a:t>facilities</a:t>
            </a:r>
            <a:endParaRPr lang="fi-FI" sz="1600" dirty="0"/>
          </a:p>
        </p:txBody>
      </p:sp>
      <p:sp>
        <p:nvSpPr>
          <p:cNvPr id="14" name="TextBox 13"/>
          <p:cNvSpPr txBox="1"/>
          <p:nvPr/>
        </p:nvSpPr>
        <p:spPr>
          <a:xfrm>
            <a:off x="2133600" y="5935661"/>
            <a:ext cx="2286000" cy="338554"/>
          </a:xfrm>
          <a:prstGeom prst="rect">
            <a:avLst/>
          </a:prstGeom>
          <a:solidFill>
            <a:schemeClr val="accent2">
              <a:lumMod val="60000"/>
              <a:lumOff val="40000"/>
            </a:schemeClr>
          </a:solidFill>
        </p:spPr>
        <p:txBody>
          <a:bodyPr wrap="square" rtlCol="0">
            <a:spAutoFit/>
          </a:bodyPr>
          <a:lstStyle/>
          <a:p>
            <a:r>
              <a:rPr lang="fi-FI" sz="1600" dirty="0" err="1" smtClean="0"/>
              <a:t>Students</a:t>
            </a:r>
            <a:r>
              <a:rPr lang="fi-FI" sz="1600" dirty="0" smtClean="0"/>
              <a:t> </a:t>
            </a:r>
            <a:r>
              <a:rPr lang="fi-FI" sz="1600" dirty="0" err="1" smtClean="0"/>
              <a:t>participation</a:t>
            </a:r>
            <a:endParaRPr lang="fi-FI" sz="1600" dirty="0"/>
          </a:p>
        </p:txBody>
      </p:sp>
      <p:sp>
        <p:nvSpPr>
          <p:cNvPr id="15" name="TextBox 14"/>
          <p:cNvSpPr txBox="1"/>
          <p:nvPr/>
        </p:nvSpPr>
        <p:spPr>
          <a:xfrm>
            <a:off x="4038600" y="6254879"/>
            <a:ext cx="2286000" cy="338554"/>
          </a:xfrm>
          <a:prstGeom prst="rect">
            <a:avLst/>
          </a:prstGeom>
          <a:solidFill>
            <a:schemeClr val="accent2">
              <a:lumMod val="60000"/>
              <a:lumOff val="40000"/>
            </a:schemeClr>
          </a:solidFill>
        </p:spPr>
        <p:txBody>
          <a:bodyPr wrap="square" rtlCol="0">
            <a:spAutoFit/>
          </a:bodyPr>
          <a:lstStyle/>
          <a:p>
            <a:r>
              <a:rPr lang="fi-FI" sz="1600" dirty="0" err="1" smtClean="0"/>
              <a:t>Skillful</a:t>
            </a:r>
            <a:r>
              <a:rPr lang="fi-FI" sz="1600" dirty="0" smtClean="0"/>
              <a:t> </a:t>
            </a:r>
            <a:r>
              <a:rPr lang="fi-FI" sz="1600" dirty="0" err="1" smtClean="0"/>
              <a:t>teachers</a:t>
            </a:r>
            <a:endParaRPr lang="fi-FI" sz="1600" dirty="0"/>
          </a:p>
        </p:txBody>
      </p:sp>
      <p:sp>
        <p:nvSpPr>
          <p:cNvPr id="16" name="TextBox 15"/>
          <p:cNvSpPr txBox="1"/>
          <p:nvPr/>
        </p:nvSpPr>
        <p:spPr>
          <a:xfrm>
            <a:off x="5486400" y="5825425"/>
            <a:ext cx="2286000" cy="338554"/>
          </a:xfrm>
          <a:prstGeom prst="rect">
            <a:avLst/>
          </a:prstGeom>
          <a:solidFill>
            <a:schemeClr val="accent2">
              <a:lumMod val="60000"/>
              <a:lumOff val="40000"/>
            </a:schemeClr>
          </a:solidFill>
        </p:spPr>
        <p:txBody>
          <a:bodyPr wrap="square" rtlCol="0">
            <a:spAutoFit/>
          </a:bodyPr>
          <a:lstStyle/>
          <a:p>
            <a:r>
              <a:rPr lang="fi-FI" sz="1600" dirty="0" err="1" smtClean="0"/>
              <a:t>Coordination</a:t>
            </a:r>
            <a:endParaRPr lang="fi-FI" sz="1600" dirty="0"/>
          </a:p>
        </p:txBody>
      </p:sp>
      <p:sp>
        <p:nvSpPr>
          <p:cNvPr id="17" name="TextBox 16"/>
          <p:cNvSpPr txBox="1"/>
          <p:nvPr/>
        </p:nvSpPr>
        <p:spPr>
          <a:xfrm>
            <a:off x="6553200" y="6131768"/>
            <a:ext cx="2286000" cy="584775"/>
          </a:xfrm>
          <a:prstGeom prst="rect">
            <a:avLst/>
          </a:prstGeom>
          <a:solidFill>
            <a:schemeClr val="accent2">
              <a:lumMod val="60000"/>
              <a:lumOff val="40000"/>
            </a:schemeClr>
          </a:solidFill>
        </p:spPr>
        <p:txBody>
          <a:bodyPr wrap="square" rtlCol="0">
            <a:spAutoFit/>
          </a:bodyPr>
          <a:lstStyle/>
          <a:p>
            <a:r>
              <a:rPr lang="fi-FI" sz="1600" dirty="0" err="1" smtClean="0"/>
              <a:t>Support</a:t>
            </a:r>
            <a:r>
              <a:rPr lang="fi-FI" sz="1600" dirty="0" smtClean="0"/>
              <a:t> </a:t>
            </a:r>
            <a:r>
              <a:rPr lang="fi-FI" sz="1600" dirty="0" err="1" smtClean="0"/>
              <a:t>from</a:t>
            </a:r>
            <a:r>
              <a:rPr lang="fi-FI" sz="1600" dirty="0" smtClean="0"/>
              <a:t> </a:t>
            </a:r>
            <a:r>
              <a:rPr lang="fi-FI" sz="1600" dirty="0" err="1" smtClean="0"/>
              <a:t>administration</a:t>
            </a:r>
            <a:endParaRPr lang="fi-FI" sz="1600" dirty="0"/>
          </a:p>
        </p:txBody>
      </p:sp>
      <p:sp>
        <p:nvSpPr>
          <p:cNvPr id="6" name="TextBox 5"/>
          <p:cNvSpPr txBox="1"/>
          <p:nvPr/>
        </p:nvSpPr>
        <p:spPr>
          <a:xfrm>
            <a:off x="1409700" y="1302457"/>
            <a:ext cx="2514600" cy="923330"/>
          </a:xfrm>
          <a:prstGeom prst="rect">
            <a:avLst/>
          </a:prstGeom>
          <a:noFill/>
        </p:spPr>
        <p:txBody>
          <a:bodyPr wrap="square" rtlCol="0">
            <a:spAutoFit/>
          </a:bodyPr>
          <a:lstStyle/>
          <a:p>
            <a:r>
              <a:rPr lang="fi-FI" dirty="0" err="1" smtClean="0"/>
              <a:t>Percentage</a:t>
            </a:r>
            <a:r>
              <a:rPr lang="fi-FI" dirty="0" smtClean="0"/>
              <a:t> of </a:t>
            </a:r>
            <a:r>
              <a:rPr lang="fi-FI" dirty="0" err="1" smtClean="0"/>
              <a:t>new</a:t>
            </a:r>
            <a:r>
              <a:rPr lang="fi-FI" dirty="0" smtClean="0"/>
              <a:t> </a:t>
            </a:r>
            <a:r>
              <a:rPr lang="fi-FI" dirty="0" err="1" smtClean="0"/>
              <a:t>courses</a:t>
            </a:r>
            <a:r>
              <a:rPr lang="fi-FI" dirty="0" smtClean="0"/>
              <a:t> </a:t>
            </a:r>
            <a:r>
              <a:rPr lang="fi-FI" dirty="0" err="1" smtClean="0"/>
              <a:t>that</a:t>
            </a:r>
            <a:r>
              <a:rPr lang="fi-FI" dirty="0" smtClean="0"/>
              <a:t> </a:t>
            </a:r>
            <a:r>
              <a:rPr lang="fi-FI" dirty="0" err="1" smtClean="0"/>
              <a:t>support</a:t>
            </a:r>
            <a:r>
              <a:rPr lang="fi-FI" dirty="0" smtClean="0"/>
              <a:t> </a:t>
            </a:r>
            <a:r>
              <a:rPr lang="fi-FI" dirty="0" err="1" smtClean="0"/>
              <a:t>research</a:t>
            </a:r>
            <a:r>
              <a:rPr lang="fi-FI" dirty="0" smtClean="0"/>
              <a:t> </a:t>
            </a:r>
            <a:r>
              <a:rPr lang="fi-FI" dirty="0" err="1" smtClean="0"/>
              <a:t>work</a:t>
            </a:r>
            <a:endParaRPr lang="fi-FI" dirty="0"/>
          </a:p>
        </p:txBody>
      </p:sp>
      <p:sp>
        <p:nvSpPr>
          <p:cNvPr id="20" name="TextBox 19"/>
          <p:cNvSpPr txBox="1"/>
          <p:nvPr/>
        </p:nvSpPr>
        <p:spPr>
          <a:xfrm>
            <a:off x="7284894" y="2908628"/>
            <a:ext cx="2514600" cy="646331"/>
          </a:xfrm>
          <a:prstGeom prst="rect">
            <a:avLst/>
          </a:prstGeom>
          <a:noFill/>
        </p:spPr>
        <p:txBody>
          <a:bodyPr wrap="square" rtlCol="0">
            <a:spAutoFit/>
          </a:bodyPr>
          <a:lstStyle/>
          <a:p>
            <a:r>
              <a:rPr lang="fi-FI" dirty="0" smtClean="0">
                <a:solidFill>
                  <a:srgbClr val="FF0000"/>
                </a:solidFill>
              </a:rPr>
              <a:t>INTERMEDIATE OBJECTIVE</a:t>
            </a:r>
            <a:endParaRPr lang="fi-FI" dirty="0">
              <a:solidFill>
                <a:srgbClr val="FF0000"/>
              </a:solidFill>
            </a:endParaRPr>
          </a:p>
        </p:txBody>
      </p:sp>
      <p:sp>
        <p:nvSpPr>
          <p:cNvPr id="21" name="TextBox 20"/>
          <p:cNvSpPr txBox="1"/>
          <p:nvPr/>
        </p:nvSpPr>
        <p:spPr>
          <a:xfrm>
            <a:off x="7003473" y="4625824"/>
            <a:ext cx="2514600" cy="369332"/>
          </a:xfrm>
          <a:prstGeom prst="rect">
            <a:avLst/>
          </a:prstGeom>
          <a:noFill/>
        </p:spPr>
        <p:txBody>
          <a:bodyPr wrap="square" rtlCol="0">
            <a:spAutoFit/>
          </a:bodyPr>
          <a:lstStyle/>
          <a:p>
            <a:r>
              <a:rPr lang="fi-FI" dirty="0" smtClean="0">
                <a:solidFill>
                  <a:srgbClr val="FF0000"/>
                </a:solidFill>
              </a:rPr>
              <a:t>ACTIVITIES</a:t>
            </a:r>
            <a:endParaRPr lang="fi-FI" dirty="0">
              <a:solidFill>
                <a:srgbClr val="FF0000"/>
              </a:solidFill>
            </a:endParaRPr>
          </a:p>
        </p:txBody>
      </p:sp>
      <p:sp>
        <p:nvSpPr>
          <p:cNvPr id="22" name="TextBox 21"/>
          <p:cNvSpPr txBox="1"/>
          <p:nvPr/>
        </p:nvSpPr>
        <p:spPr>
          <a:xfrm>
            <a:off x="7069282" y="5474603"/>
            <a:ext cx="2514600" cy="369332"/>
          </a:xfrm>
          <a:prstGeom prst="rect">
            <a:avLst/>
          </a:prstGeom>
          <a:noFill/>
        </p:spPr>
        <p:txBody>
          <a:bodyPr wrap="square" rtlCol="0">
            <a:spAutoFit/>
          </a:bodyPr>
          <a:lstStyle/>
          <a:p>
            <a:r>
              <a:rPr lang="fi-FI" dirty="0" smtClean="0">
                <a:solidFill>
                  <a:srgbClr val="FF0000"/>
                </a:solidFill>
              </a:rPr>
              <a:t>INPUTS</a:t>
            </a:r>
            <a:endParaRPr lang="fi-FI" dirty="0">
              <a:solidFill>
                <a:srgbClr val="FF0000"/>
              </a:solidFill>
            </a:endParaRPr>
          </a:p>
        </p:txBody>
      </p:sp>
      <p:sp>
        <p:nvSpPr>
          <p:cNvPr id="23" name="TextBox 22"/>
          <p:cNvSpPr txBox="1"/>
          <p:nvPr/>
        </p:nvSpPr>
        <p:spPr>
          <a:xfrm>
            <a:off x="7020791" y="1428562"/>
            <a:ext cx="2514600" cy="369332"/>
          </a:xfrm>
          <a:prstGeom prst="rect">
            <a:avLst/>
          </a:prstGeom>
          <a:noFill/>
        </p:spPr>
        <p:txBody>
          <a:bodyPr wrap="square" rtlCol="0">
            <a:spAutoFit/>
          </a:bodyPr>
          <a:lstStyle/>
          <a:p>
            <a:r>
              <a:rPr lang="fi-FI" dirty="0" smtClean="0">
                <a:solidFill>
                  <a:srgbClr val="FF0000"/>
                </a:solidFill>
              </a:rPr>
              <a:t>INDICATORS</a:t>
            </a:r>
            <a:endParaRPr lang="fi-FI" dirty="0">
              <a:solidFill>
                <a:srgbClr val="FF0000"/>
              </a:solidFill>
            </a:endParaRPr>
          </a:p>
        </p:txBody>
      </p:sp>
      <p:sp>
        <p:nvSpPr>
          <p:cNvPr id="24" name="TextBox 23"/>
          <p:cNvSpPr txBox="1"/>
          <p:nvPr/>
        </p:nvSpPr>
        <p:spPr>
          <a:xfrm>
            <a:off x="4187536" y="1298284"/>
            <a:ext cx="2514600" cy="923330"/>
          </a:xfrm>
          <a:prstGeom prst="rect">
            <a:avLst/>
          </a:prstGeom>
          <a:noFill/>
        </p:spPr>
        <p:txBody>
          <a:bodyPr wrap="square" rtlCol="0">
            <a:spAutoFit/>
          </a:bodyPr>
          <a:lstStyle/>
          <a:p>
            <a:r>
              <a:rPr lang="fi-FI" dirty="0" smtClean="0"/>
              <a:t>Level and </a:t>
            </a:r>
            <a:r>
              <a:rPr lang="fi-FI" dirty="0" err="1" smtClean="0"/>
              <a:t>number</a:t>
            </a:r>
            <a:r>
              <a:rPr lang="fi-FI" dirty="0" smtClean="0"/>
              <a:t> of </a:t>
            </a:r>
            <a:r>
              <a:rPr lang="fi-FI" dirty="0" err="1" smtClean="0"/>
              <a:t>modern</a:t>
            </a:r>
            <a:r>
              <a:rPr lang="fi-FI" dirty="0" smtClean="0"/>
              <a:t> software and </a:t>
            </a:r>
            <a:r>
              <a:rPr lang="fi-FI" dirty="0" err="1" smtClean="0"/>
              <a:t>technology</a:t>
            </a:r>
            <a:r>
              <a:rPr lang="fi-FI" dirty="0" smtClean="0"/>
              <a:t> in </a:t>
            </a:r>
            <a:r>
              <a:rPr lang="fi-FI" dirty="0" err="1" smtClean="0"/>
              <a:t>use</a:t>
            </a:r>
            <a:endParaRPr lang="fi-FI" dirty="0"/>
          </a:p>
        </p:txBody>
      </p:sp>
    </p:spTree>
    <p:extLst>
      <p:ext uri="{BB962C8B-B14F-4D97-AF65-F5344CB8AC3E}">
        <p14:creationId xmlns:p14="http://schemas.microsoft.com/office/powerpoint/2010/main" val="104916642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12020</TotalTime>
  <Words>5996</Words>
  <Application>Microsoft Office PowerPoint</Application>
  <PresentationFormat>On-screen Show (4:3)</PresentationFormat>
  <Paragraphs>964</Paragraphs>
  <Slides>117</Slides>
  <Notes>51</Notes>
  <HiddenSlides>0</HiddenSlides>
  <MMClips>1</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117</vt:i4>
      </vt:variant>
    </vt:vector>
  </HeadingPairs>
  <TitlesOfParts>
    <vt:vector size="130" baseType="lpstr">
      <vt:lpstr>ＭＳ Ｐゴシック</vt:lpstr>
      <vt:lpstr>SimSun</vt:lpstr>
      <vt:lpstr>Arial</vt:lpstr>
      <vt:lpstr>Arial Black</vt:lpstr>
      <vt:lpstr>Arial Narrow</vt:lpstr>
      <vt:lpstr>Calibri</vt:lpstr>
      <vt:lpstr>Cambria</vt:lpstr>
      <vt:lpstr>Cordia New</vt:lpstr>
      <vt:lpstr>Impact</vt:lpstr>
      <vt:lpstr>Impress BT</vt:lpstr>
      <vt:lpstr>Times New Roman</vt:lpstr>
      <vt:lpstr>Wingdings</vt:lpstr>
      <vt:lpstr>Office Theme</vt:lpstr>
      <vt:lpstr>PowerPoint Presentation</vt:lpstr>
      <vt:lpstr>Results Based Management: INTRODUCTION</vt:lpstr>
      <vt:lpstr>PowerPoint Presentation</vt:lpstr>
      <vt:lpstr>PowerPoint Presentation</vt:lpstr>
      <vt:lpstr>Learning objectives &amp; Outline</vt:lpstr>
      <vt:lpstr>What is a Project?</vt:lpstr>
      <vt:lpstr>What is Project Cycle Management?</vt:lpstr>
      <vt:lpstr>PowerPoint Presentation</vt:lpstr>
      <vt:lpstr>What is Results-based Management (RBM)?</vt:lpstr>
      <vt:lpstr>PowerPoint Presentation</vt:lpstr>
      <vt:lpstr>Accountability</vt:lpstr>
      <vt:lpstr>SIDA definition</vt:lpstr>
      <vt:lpstr>Why do you think it is important to use the RBM approach? </vt:lpstr>
      <vt:lpstr>Why do you think it is important to use the RBM approach? ANSWERS</vt:lpstr>
      <vt:lpstr>Why RBM continues…?</vt:lpstr>
      <vt:lpstr>PowerPoint Presentation</vt:lpstr>
      <vt:lpstr>PowerPoint Presentation</vt:lpstr>
      <vt:lpstr>PowerPoint Presentation</vt:lpstr>
      <vt:lpstr>Exercise 2</vt:lpstr>
      <vt:lpstr>Exercise ANSWERS</vt:lpstr>
      <vt:lpstr>PowerPoint Presentation</vt:lpstr>
      <vt:lpstr>Results chain</vt:lpstr>
      <vt:lpstr>The different components of the results chain explain what we want to achieve in the short and medium term</vt:lpstr>
      <vt:lpstr>Why we want to do it: to achieve our goals in the medium and long term… </vt:lpstr>
      <vt:lpstr>and also how we are going to do it. What resources and activities are needed?</vt:lpstr>
      <vt:lpstr>In reality</vt:lpstr>
      <vt:lpstr>Key components of a Results and Resources Framework (RRF)</vt:lpstr>
      <vt:lpstr>RRF format</vt:lpstr>
      <vt:lpstr>The Logical Framework Analysis (LFA) </vt:lpstr>
      <vt:lpstr>The Logical Framework Analysis (LFA) </vt:lpstr>
      <vt:lpstr>PowerPoint Presentation</vt:lpstr>
      <vt:lpstr>The Logical Framework Matrix/ LogFrame </vt:lpstr>
      <vt:lpstr>The Logical Framework Matrix/ LogFrame </vt:lpstr>
      <vt:lpstr>The LFA planning process </vt:lpstr>
      <vt:lpstr>Building a problem tree </vt:lpstr>
      <vt:lpstr>PowerPoint Presentation</vt:lpstr>
      <vt:lpstr>PowerPoint Presentation</vt:lpstr>
      <vt:lpstr>PowerPoint Presentation</vt:lpstr>
      <vt:lpstr>PowerPoint Presentation</vt:lpstr>
      <vt:lpstr>PowerPoint Presentation</vt:lpstr>
      <vt:lpstr>Relation of Objectives and Results</vt:lpstr>
      <vt:lpstr>PowerPoint Presentation</vt:lpstr>
      <vt:lpstr>PowerPoint Presentation</vt:lpstr>
      <vt:lpstr>PowerPoint Presentation</vt:lpstr>
      <vt:lpstr>Results</vt:lpstr>
      <vt:lpstr>Causality: IF...THEN</vt:lpstr>
      <vt:lpstr>Change</vt:lpstr>
      <vt:lpstr>Different levels of results</vt:lpstr>
      <vt:lpstr>PowerPoint Presentation</vt:lpstr>
      <vt:lpstr>PowerPoint Presentation</vt:lpstr>
      <vt:lpstr>Goals</vt:lpstr>
      <vt:lpstr>Goals</vt:lpstr>
      <vt:lpstr>Objectives</vt:lpstr>
      <vt:lpstr>Objectives</vt:lpstr>
      <vt:lpstr>Outcomes</vt:lpstr>
      <vt:lpstr>Outcomes</vt:lpstr>
      <vt:lpstr>Satisfactory examples of outcomes</vt:lpstr>
      <vt:lpstr>Outcome statements</vt:lpstr>
      <vt:lpstr>Unsatisfactory examples of outcomes</vt:lpstr>
      <vt:lpstr>Unsatisfactory examples of outcomes ANSWERS</vt:lpstr>
      <vt:lpstr>Outputs</vt:lpstr>
      <vt:lpstr>Key features of an output</vt:lpstr>
      <vt:lpstr>Output statements</vt:lpstr>
      <vt:lpstr>BREAK ?</vt:lpstr>
      <vt:lpstr>COMMON OUTPUT MISTAKES</vt:lpstr>
      <vt:lpstr>PowerPoint Presentation</vt:lpstr>
      <vt:lpstr>PowerPoint Presentation</vt:lpstr>
      <vt:lpstr>PowerPoint Presentation</vt:lpstr>
      <vt:lpstr>PowerPoint Presentation</vt:lpstr>
      <vt:lpstr>PowerPoint Presentation</vt:lpstr>
      <vt:lpstr>PowerPoint Presentation</vt:lpstr>
      <vt:lpstr>Satisfactory output statements</vt:lpstr>
      <vt:lpstr>Unsatisfactory output statements</vt:lpstr>
      <vt:lpstr>Unsatisfactory output statements - ANSWERS</vt:lpstr>
      <vt:lpstr>Exercise 5 – match the examples with the correct result level</vt:lpstr>
      <vt:lpstr>Matching examples with result level - ANSWERS</vt:lpstr>
      <vt:lpstr>Activities vs Outputs</vt:lpstr>
      <vt:lpstr>Exercise 6 Are these activities or outputs?</vt:lpstr>
      <vt:lpstr>Exercise - ANSWERS Are these activities or outputs?</vt:lpstr>
      <vt:lpstr>Exercise 7 – suggest possible matching  outputs and activities</vt:lpstr>
      <vt:lpstr>Exercise 7 – suggest possible matching  outputs and activities</vt:lpstr>
      <vt:lpstr>Inputs</vt:lpstr>
      <vt:lpstr>Exercise 8 – which of the following are inputs? Tick all that apply.</vt:lpstr>
      <vt:lpstr>Exercise – which of the following are inputs? Answers.</vt:lpstr>
      <vt:lpstr>PowerPoint Presentation</vt:lpstr>
      <vt:lpstr>Indicators</vt:lpstr>
      <vt:lpstr>PowerPoint Presentation</vt:lpstr>
      <vt:lpstr>Indicators (4)</vt:lpstr>
      <vt:lpstr>PowerPoint Presentation</vt:lpstr>
      <vt:lpstr>Baseline </vt:lpstr>
      <vt:lpstr>PowerPoint Presentation</vt:lpstr>
      <vt:lpstr>PowerPoint Presentation</vt:lpstr>
      <vt:lpstr>PowerPoint Presentation</vt:lpstr>
      <vt:lpstr>PowerPoint Presentation</vt:lpstr>
      <vt:lpstr>Target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Group Exercise: Problem tree 30 minutes</vt:lpstr>
      <vt:lpstr>PowerPoint Presentation</vt:lpstr>
      <vt:lpstr>PowerPoint Presentation</vt:lpstr>
      <vt:lpstr>PowerPoint Presentation</vt:lpstr>
      <vt:lpstr>Group Exercise: Problem tree</vt:lpstr>
      <vt:lpstr>Group Exercise: Objective tree (45 minutes)</vt:lpstr>
      <vt:lpstr>Summarizing findings (30 mins)</vt:lpstr>
      <vt:lpstr>Summary: Doing it right from the beginning </vt:lpstr>
      <vt:lpstr>PowerPoint Presentation</vt:lpstr>
      <vt:lpstr>PowerPoint Presentation</vt:lpstr>
      <vt:lpstr>Group 4 Exercise: Problem tree</vt:lpstr>
      <vt:lpstr>Group 5 Exercise: Problem tree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Results Based Management: Refresher</dc:title>
  <dc:creator>Noora Vähäkari</dc:creator>
  <cp:lastModifiedBy>Noora Stenholm</cp:lastModifiedBy>
  <cp:revision>204</cp:revision>
  <cp:lastPrinted>2018-09-06T14:39:46Z</cp:lastPrinted>
  <dcterms:created xsi:type="dcterms:W3CDTF">2010-04-07T15:56:17Z</dcterms:created>
  <dcterms:modified xsi:type="dcterms:W3CDTF">2018-12-13T09:35:57Z</dcterms:modified>
</cp:coreProperties>
</file>