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0" r:id="rId2"/>
  </p:sldMasterIdLst>
  <p:notesMasterIdLst>
    <p:notesMasterId r:id="rId44"/>
  </p:notesMasterIdLst>
  <p:sldIdLst>
    <p:sldId id="256" r:id="rId3"/>
    <p:sldId id="300" r:id="rId4"/>
    <p:sldId id="257" r:id="rId5"/>
    <p:sldId id="258" r:id="rId6"/>
    <p:sldId id="303" r:id="rId7"/>
    <p:sldId id="383" r:id="rId8"/>
    <p:sldId id="379" r:id="rId9"/>
    <p:sldId id="382" r:id="rId10"/>
    <p:sldId id="304" r:id="rId11"/>
    <p:sldId id="354" r:id="rId12"/>
    <p:sldId id="353" r:id="rId13"/>
    <p:sldId id="355" r:id="rId14"/>
    <p:sldId id="358" r:id="rId15"/>
    <p:sldId id="388" r:id="rId16"/>
    <p:sldId id="389" r:id="rId17"/>
    <p:sldId id="390" r:id="rId18"/>
    <p:sldId id="352" r:id="rId19"/>
    <p:sldId id="385" r:id="rId20"/>
    <p:sldId id="386" r:id="rId21"/>
    <p:sldId id="387" r:id="rId22"/>
    <p:sldId id="384" r:id="rId23"/>
    <p:sldId id="391" r:id="rId24"/>
    <p:sldId id="392" r:id="rId25"/>
    <p:sldId id="393" r:id="rId26"/>
    <p:sldId id="350" r:id="rId27"/>
    <p:sldId id="325" r:id="rId28"/>
    <p:sldId id="341" r:id="rId29"/>
    <p:sldId id="286" r:id="rId30"/>
    <p:sldId id="394" r:id="rId31"/>
    <p:sldId id="377" r:id="rId32"/>
    <p:sldId id="378" r:id="rId33"/>
    <p:sldId id="397" r:id="rId34"/>
    <p:sldId id="398" r:id="rId35"/>
    <p:sldId id="399" r:id="rId36"/>
    <p:sldId id="400" r:id="rId37"/>
    <p:sldId id="401" r:id="rId38"/>
    <p:sldId id="395" r:id="rId39"/>
    <p:sldId id="360" r:id="rId40"/>
    <p:sldId id="396" r:id="rId41"/>
    <p:sldId id="363" r:id="rId42"/>
    <p:sldId id="402" r:id="rId43"/>
  </p:sldIdLst>
  <p:sldSz cx="9144000" cy="6858000" type="screen4x3"/>
  <p:notesSz cx="6858000" cy="9144000"/>
  <p:defaultTextStyle>
    <a:defPPr>
      <a:defRPr lang="fi-FI"/>
    </a:defPPr>
    <a:lvl1pPr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51" autoAdjust="0"/>
    <p:restoredTop sz="94660"/>
  </p:normalViewPr>
  <p:slideViewPr>
    <p:cSldViewPr snapToGrid="0" snapToObjects="1">
      <p:cViewPr varScale="1">
        <p:scale>
          <a:sx n="111" d="100"/>
          <a:sy n="111" d="100"/>
        </p:scale>
        <p:origin x="1764" y="114"/>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276063-9C08-4F2D-8D04-BB2EF014A7D3}" type="datetimeFigureOut">
              <a:rPr lang="en-US" smtClean="0"/>
              <a:t>9/14/2018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1F3F93-68E7-4F56-AE80-D58A8E2A28A3}" type="slidenum">
              <a:rPr lang="en-US" smtClean="0"/>
              <a:t>‹#›</a:t>
            </a:fld>
            <a:endParaRPr lang="en-US"/>
          </a:p>
        </p:txBody>
      </p:sp>
    </p:spTree>
    <p:extLst>
      <p:ext uri="{BB962C8B-B14F-4D97-AF65-F5344CB8AC3E}">
        <p14:creationId xmlns:p14="http://schemas.microsoft.com/office/powerpoint/2010/main" val="3792598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err="1" smtClean="0"/>
              <a:t>Analog</a:t>
            </a:r>
            <a:r>
              <a:rPr lang="fi-FI" dirty="0" smtClean="0"/>
              <a:t> and </a:t>
            </a:r>
            <a:r>
              <a:rPr lang="fi-FI" dirty="0" err="1" smtClean="0"/>
              <a:t>digital</a:t>
            </a:r>
            <a:r>
              <a:rPr lang="fi-FI" baseline="0" dirty="0" smtClean="0"/>
              <a:t> </a:t>
            </a:r>
            <a:r>
              <a:rPr lang="fi-FI" baseline="0" dirty="0" err="1" smtClean="0"/>
              <a:t>circuits</a:t>
            </a:r>
            <a:r>
              <a:rPr lang="fi-FI" baseline="0" dirty="0" smtClean="0"/>
              <a:t> in mobile </a:t>
            </a:r>
            <a:r>
              <a:rPr lang="fi-FI" baseline="0" dirty="0" err="1" smtClean="0"/>
              <a:t>applications</a:t>
            </a:r>
            <a:r>
              <a:rPr lang="fi-FI" baseline="0" dirty="0" smtClean="0"/>
              <a:t> </a:t>
            </a:r>
            <a:r>
              <a:rPr lang="fi-FI" baseline="0" dirty="0" err="1" smtClean="0"/>
              <a:t>require</a:t>
            </a:r>
            <a:r>
              <a:rPr lang="fi-FI" baseline="0" dirty="0" smtClean="0"/>
              <a:t> </a:t>
            </a:r>
            <a:r>
              <a:rPr lang="fi-FI" baseline="0" dirty="0" err="1" smtClean="0"/>
              <a:t>low-power</a:t>
            </a:r>
            <a:r>
              <a:rPr lang="fi-FI" baseline="0" dirty="0" smtClean="0"/>
              <a:t> DC-DC </a:t>
            </a:r>
            <a:r>
              <a:rPr lang="fi-FI" baseline="0" dirty="0" err="1" smtClean="0"/>
              <a:t>converters</a:t>
            </a:r>
            <a:endParaRPr lang="fi-FI" baseline="0" dirty="0" smtClean="0"/>
          </a:p>
          <a:p>
            <a:pPr marL="171450" indent="-171450">
              <a:buFont typeface="Arial" panose="020B0604020202020204" pitchFamily="34" charset="0"/>
              <a:buChar char="•"/>
            </a:pPr>
            <a:r>
              <a:rPr lang="fi-FI" baseline="0" dirty="0" smtClean="0"/>
              <a:t>Laptop </a:t>
            </a:r>
            <a:r>
              <a:rPr lang="fi-FI" baseline="0" dirty="0" err="1" smtClean="0"/>
              <a:t>chargers</a:t>
            </a:r>
            <a:r>
              <a:rPr lang="fi-FI" baseline="0" dirty="0" smtClean="0"/>
              <a:t> </a:t>
            </a:r>
            <a:r>
              <a:rPr lang="fi-FI" baseline="0" dirty="0" err="1" smtClean="0"/>
              <a:t>are</a:t>
            </a:r>
            <a:r>
              <a:rPr lang="fi-FI" baseline="0" dirty="0" smtClean="0"/>
              <a:t> </a:t>
            </a:r>
            <a:r>
              <a:rPr lang="fi-FI" baseline="0" dirty="0" err="1" smtClean="0"/>
              <a:t>typically</a:t>
            </a:r>
            <a:r>
              <a:rPr lang="fi-FI" baseline="0" dirty="0" smtClean="0"/>
              <a:t> 100 W</a:t>
            </a:r>
          </a:p>
          <a:p>
            <a:pPr marL="171450" indent="-171450">
              <a:buFont typeface="Arial" panose="020B0604020202020204" pitchFamily="34" charset="0"/>
              <a:buChar char="•"/>
            </a:pPr>
            <a:r>
              <a:rPr lang="fi-FI" baseline="0" dirty="0" err="1" smtClean="0"/>
              <a:t>Electrical</a:t>
            </a:r>
            <a:r>
              <a:rPr lang="fi-FI" baseline="0" dirty="0" smtClean="0"/>
              <a:t> </a:t>
            </a:r>
            <a:r>
              <a:rPr lang="fi-FI" baseline="0" dirty="0" err="1" smtClean="0"/>
              <a:t>drives</a:t>
            </a:r>
            <a:r>
              <a:rPr lang="fi-FI" baseline="0" dirty="0" smtClean="0"/>
              <a:t> </a:t>
            </a:r>
            <a:r>
              <a:rPr lang="fi-FI" baseline="0" dirty="0" err="1" smtClean="0"/>
              <a:t>vary</a:t>
            </a:r>
            <a:r>
              <a:rPr lang="fi-FI" baseline="0" dirty="0" smtClean="0"/>
              <a:t> </a:t>
            </a:r>
            <a:r>
              <a:rPr lang="fi-FI" baseline="0" dirty="0" err="1" smtClean="0"/>
              <a:t>from</a:t>
            </a:r>
            <a:r>
              <a:rPr lang="fi-FI" baseline="0" dirty="0" smtClean="0"/>
              <a:t> 0.55 kW to 160 kW</a:t>
            </a:r>
          </a:p>
          <a:p>
            <a:pPr marL="171450" indent="-171450">
              <a:buFont typeface="Arial" panose="020B0604020202020204" pitchFamily="34" charset="0"/>
              <a:buChar char="•"/>
            </a:pPr>
            <a:r>
              <a:rPr lang="fi-FI" baseline="0" dirty="0" smtClean="0"/>
              <a:t>Power transmission </a:t>
            </a:r>
            <a:r>
              <a:rPr lang="fi-FI" baseline="0" dirty="0" err="1" smtClean="0"/>
              <a:t>systems</a:t>
            </a:r>
            <a:r>
              <a:rPr lang="fi-FI" baseline="0" dirty="0" smtClean="0"/>
              <a:t> </a:t>
            </a:r>
            <a:r>
              <a:rPr lang="fi-FI" baseline="0" dirty="0" err="1" smtClean="0"/>
              <a:t>include</a:t>
            </a:r>
            <a:r>
              <a:rPr lang="fi-FI" baseline="0" dirty="0" smtClean="0"/>
              <a:t> </a:t>
            </a:r>
            <a:r>
              <a:rPr lang="fi-FI" baseline="0" dirty="0" err="1" smtClean="0"/>
              <a:t>high-voltage</a:t>
            </a:r>
            <a:r>
              <a:rPr lang="fi-FI" baseline="0" dirty="0" smtClean="0"/>
              <a:t> </a:t>
            </a:r>
            <a:r>
              <a:rPr lang="fi-FI" baseline="0" dirty="0" err="1" smtClean="0"/>
              <a:t>dc-links</a:t>
            </a:r>
            <a:r>
              <a:rPr lang="fi-FI" baseline="0" dirty="0" smtClean="0"/>
              <a:t> </a:t>
            </a:r>
            <a:r>
              <a:rPr lang="fi-FI" baseline="0" dirty="0" err="1" smtClean="0"/>
              <a:t>which</a:t>
            </a:r>
            <a:r>
              <a:rPr lang="fi-FI" baseline="0" dirty="0" smtClean="0"/>
              <a:t> </a:t>
            </a:r>
            <a:r>
              <a:rPr lang="fi-FI" baseline="0" dirty="0" err="1" smtClean="0"/>
              <a:t>utilize</a:t>
            </a:r>
            <a:r>
              <a:rPr lang="fi-FI" baseline="0" dirty="0" smtClean="0"/>
              <a:t> </a:t>
            </a:r>
            <a:r>
              <a:rPr lang="fi-FI" baseline="0" dirty="0" err="1" smtClean="0"/>
              <a:t>modern</a:t>
            </a:r>
            <a:r>
              <a:rPr lang="fi-FI" baseline="0" dirty="0" smtClean="0"/>
              <a:t> </a:t>
            </a:r>
            <a:r>
              <a:rPr lang="fi-FI" baseline="0" dirty="0" err="1" smtClean="0"/>
              <a:t>high-power</a:t>
            </a:r>
            <a:r>
              <a:rPr lang="fi-FI" baseline="0" dirty="0" smtClean="0"/>
              <a:t> </a:t>
            </a:r>
            <a:r>
              <a:rPr lang="fi-FI" baseline="0" dirty="0" err="1" smtClean="0"/>
              <a:t>converters</a:t>
            </a:r>
            <a:endParaRPr lang="fi-FI" baseline="0" dirty="0" smtClean="0"/>
          </a:p>
        </p:txBody>
      </p:sp>
      <p:sp>
        <p:nvSpPr>
          <p:cNvPr id="4" name="Slide Number Placeholder 3"/>
          <p:cNvSpPr>
            <a:spLocks noGrp="1"/>
          </p:cNvSpPr>
          <p:nvPr>
            <p:ph type="sldNum" sz="quarter" idx="10"/>
          </p:nvPr>
        </p:nvSpPr>
        <p:spPr/>
        <p:txBody>
          <a:bodyPr/>
          <a:lstStyle/>
          <a:p>
            <a:fld id="{EE94A60E-8670-46CF-AF46-722CF8D2E0E4}" type="slidenum">
              <a:rPr lang="en-US" smtClean="0"/>
              <a:t>7</a:t>
            </a:fld>
            <a:endParaRPr lang="en-US"/>
          </a:p>
        </p:txBody>
      </p:sp>
    </p:spTree>
    <p:extLst>
      <p:ext uri="{BB962C8B-B14F-4D97-AF65-F5344CB8AC3E}">
        <p14:creationId xmlns:p14="http://schemas.microsoft.com/office/powerpoint/2010/main" val="1487327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err="1" smtClean="0"/>
              <a:t>Analog</a:t>
            </a:r>
            <a:r>
              <a:rPr lang="fi-FI" dirty="0" smtClean="0"/>
              <a:t> and </a:t>
            </a:r>
            <a:r>
              <a:rPr lang="fi-FI" dirty="0" err="1" smtClean="0"/>
              <a:t>digital</a:t>
            </a:r>
            <a:r>
              <a:rPr lang="fi-FI" baseline="0" dirty="0" smtClean="0"/>
              <a:t> </a:t>
            </a:r>
            <a:r>
              <a:rPr lang="fi-FI" baseline="0" dirty="0" err="1" smtClean="0"/>
              <a:t>circuits</a:t>
            </a:r>
            <a:r>
              <a:rPr lang="fi-FI" baseline="0" dirty="0" smtClean="0"/>
              <a:t> in mobile </a:t>
            </a:r>
            <a:r>
              <a:rPr lang="fi-FI" baseline="0" dirty="0" err="1" smtClean="0"/>
              <a:t>applications</a:t>
            </a:r>
            <a:r>
              <a:rPr lang="fi-FI" baseline="0" dirty="0" smtClean="0"/>
              <a:t> </a:t>
            </a:r>
            <a:r>
              <a:rPr lang="fi-FI" baseline="0" dirty="0" err="1" smtClean="0"/>
              <a:t>require</a:t>
            </a:r>
            <a:r>
              <a:rPr lang="fi-FI" baseline="0" dirty="0" smtClean="0"/>
              <a:t> </a:t>
            </a:r>
            <a:r>
              <a:rPr lang="fi-FI" baseline="0" dirty="0" err="1" smtClean="0"/>
              <a:t>low-power</a:t>
            </a:r>
            <a:r>
              <a:rPr lang="fi-FI" baseline="0" dirty="0" smtClean="0"/>
              <a:t> DC-DC </a:t>
            </a:r>
            <a:r>
              <a:rPr lang="fi-FI" baseline="0" dirty="0" err="1" smtClean="0"/>
              <a:t>converters</a:t>
            </a:r>
            <a:endParaRPr lang="fi-FI" baseline="0" dirty="0" smtClean="0"/>
          </a:p>
          <a:p>
            <a:pPr marL="171450" indent="-171450">
              <a:buFont typeface="Arial" panose="020B0604020202020204" pitchFamily="34" charset="0"/>
              <a:buChar char="•"/>
            </a:pPr>
            <a:r>
              <a:rPr lang="fi-FI" baseline="0" dirty="0" smtClean="0"/>
              <a:t>Laptop </a:t>
            </a:r>
            <a:r>
              <a:rPr lang="fi-FI" baseline="0" dirty="0" err="1" smtClean="0"/>
              <a:t>chargers</a:t>
            </a:r>
            <a:r>
              <a:rPr lang="fi-FI" baseline="0" dirty="0" smtClean="0"/>
              <a:t> </a:t>
            </a:r>
            <a:r>
              <a:rPr lang="fi-FI" baseline="0" dirty="0" err="1" smtClean="0"/>
              <a:t>are</a:t>
            </a:r>
            <a:r>
              <a:rPr lang="fi-FI" baseline="0" dirty="0" smtClean="0"/>
              <a:t> </a:t>
            </a:r>
            <a:r>
              <a:rPr lang="fi-FI" baseline="0" dirty="0" err="1" smtClean="0"/>
              <a:t>typically</a:t>
            </a:r>
            <a:r>
              <a:rPr lang="fi-FI" baseline="0" dirty="0" smtClean="0"/>
              <a:t> 100 W</a:t>
            </a:r>
          </a:p>
          <a:p>
            <a:pPr marL="171450" indent="-171450">
              <a:buFont typeface="Arial" panose="020B0604020202020204" pitchFamily="34" charset="0"/>
              <a:buChar char="•"/>
            </a:pPr>
            <a:r>
              <a:rPr lang="fi-FI" baseline="0" dirty="0" err="1" smtClean="0"/>
              <a:t>Electrical</a:t>
            </a:r>
            <a:r>
              <a:rPr lang="fi-FI" baseline="0" dirty="0" smtClean="0"/>
              <a:t> </a:t>
            </a:r>
            <a:r>
              <a:rPr lang="fi-FI" baseline="0" dirty="0" err="1" smtClean="0"/>
              <a:t>drives</a:t>
            </a:r>
            <a:r>
              <a:rPr lang="fi-FI" baseline="0" dirty="0" smtClean="0"/>
              <a:t> </a:t>
            </a:r>
            <a:r>
              <a:rPr lang="fi-FI" baseline="0" dirty="0" err="1" smtClean="0"/>
              <a:t>vary</a:t>
            </a:r>
            <a:r>
              <a:rPr lang="fi-FI" baseline="0" dirty="0" smtClean="0"/>
              <a:t> </a:t>
            </a:r>
            <a:r>
              <a:rPr lang="fi-FI" baseline="0" dirty="0" err="1" smtClean="0"/>
              <a:t>from</a:t>
            </a:r>
            <a:r>
              <a:rPr lang="fi-FI" baseline="0" dirty="0" smtClean="0"/>
              <a:t> 0.55 kW to 160 kW</a:t>
            </a:r>
          </a:p>
          <a:p>
            <a:pPr marL="171450" indent="-171450">
              <a:buFont typeface="Arial" panose="020B0604020202020204" pitchFamily="34" charset="0"/>
              <a:buChar char="•"/>
            </a:pPr>
            <a:r>
              <a:rPr lang="fi-FI" baseline="0" dirty="0" smtClean="0"/>
              <a:t>Power transmission </a:t>
            </a:r>
            <a:r>
              <a:rPr lang="fi-FI" baseline="0" dirty="0" err="1" smtClean="0"/>
              <a:t>systems</a:t>
            </a:r>
            <a:r>
              <a:rPr lang="fi-FI" baseline="0" dirty="0" smtClean="0"/>
              <a:t> </a:t>
            </a:r>
            <a:r>
              <a:rPr lang="fi-FI" baseline="0" dirty="0" err="1" smtClean="0"/>
              <a:t>include</a:t>
            </a:r>
            <a:r>
              <a:rPr lang="fi-FI" baseline="0" dirty="0" smtClean="0"/>
              <a:t> </a:t>
            </a:r>
            <a:r>
              <a:rPr lang="fi-FI" baseline="0" dirty="0" err="1" smtClean="0"/>
              <a:t>high-voltage</a:t>
            </a:r>
            <a:r>
              <a:rPr lang="fi-FI" baseline="0" dirty="0" smtClean="0"/>
              <a:t> </a:t>
            </a:r>
            <a:r>
              <a:rPr lang="fi-FI" baseline="0" dirty="0" err="1" smtClean="0"/>
              <a:t>dc-links</a:t>
            </a:r>
            <a:r>
              <a:rPr lang="fi-FI" baseline="0" dirty="0" smtClean="0"/>
              <a:t> </a:t>
            </a:r>
            <a:r>
              <a:rPr lang="fi-FI" baseline="0" dirty="0" err="1" smtClean="0"/>
              <a:t>which</a:t>
            </a:r>
            <a:r>
              <a:rPr lang="fi-FI" baseline="0" dirty="0" smtClean="0"/>
              <a:t> </a:t>
            </a:r>
            <a:r>
              <a:rPr lang="fi-FI" baseline="0" dirty="0" err="1" smtClean="0"/>
              <a:t>utilize</a:t>
            </a:r>
            <a:r>
              <a:rPr lang="fi-FI" baseline="0" dirty="0" smtClean="0"/>
              <a:t> </a:t>
            </a:r>
            <a:r>
              <a:rPr lang="fi-FI" baseline="0" dirty="0" err="1" smtClean="0"/>
              <a:t>modern</a:t>
            </a:r>
            <a:r>
              <a:rPr lang="fi-FI" baseline="0" dirty="0" smtClean="0"/>
              <a:t> </a:t>
            </a:r>
            <a:r>
              <a:rPr lang="fi-FI" baseline="0" dirty="0" err="1" smtClean="0"/>
              <a:t>high-power</a:t>
            </a:r>
            <a:r>
              <a:rPr lang="fi-FI" baseline="0" dirty="0" smtClean="0"/>
              <a:t> </a:t>
            </a:r>
            <a:r>
              <a:rPr lang="fi-FI" baseline="0" dirty="0" err="1" smtClean="0"/>
              <a:t>converters</a:t>
            </a:r>
            <a:endParaRPr lang="fi-FI" baseline="0" dirty="0" smtClean="0"/>
          </a:p>
        </p:txBody>
      </p:sp>
      <p:sp>
        <p:nvSpPr>
          <p:cNvPr id="4" name="Slide Number Placeholder 3"/>
          <p:cNvSpPr>
            <a:spLocks noGrp="1"/>
          </p:cNvSpPr>
          <p:nvPr>
            <p:ph type="sldNum" sz="quarter" idx="10"/>
          </p:nvPr>
        </p:nvSpPr>
        <p:spPr/>
        <p:txBody>
          <a:bodyPr/>
          <a:lstStyle/>
          <a:p>
            <a:fld id="{EE94A60E-8670-46CF-AF46-722CF8D2E0E4}" type="slidenum">
              <a:rPr lang="en-US" smtClean="0"/>
              <a:t>8</a:t>
            </a:fld>
            <a:endParaRPr lang="en-US"/>
          </a:p>
        </p:txBody>
      </p:sp>
    </p:spTree>
    <p:extLst>
      <p:ext uri="{BB962C8B-B14F-4D97-AF65-F5344CB8AC3E}">
        <p14:creationId xmlns:p14="http://schemas.microsoft.com/office/powerpoint/2010/main" val="1109567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err="1" smtClean="0"/>
              <a:t>Analog</a:t>
            </a:r>
            <a:r>
              <a:rPr lang="fi-FI" dirty="0" smtClean="0"/>
              <a:t> and </a:t>
            </a:r>
            <a:r>
              <a:rPr lang="fi-FI" dirty="0" err="1" smtClean="0"/>
              <a:t>digital</a:t>
            </a:r>
            <a:r>
              <a:rPr lang="fi-FI" baseline="0" dirty="0" smtClean="0"/>
              <a:t> </a:t>
            </a:r>
            <a:r>
              <a:rPr lang="fi-FI" baseline="0" dirty="0" err="1" smtClean="0"/>
              <a:t>circuits</a:t>
            </a:r>
            <a:r>
              <a:rPr lang="fi-FI" baseline="0" dirty="0" smtClean="0"/>
              <a:t> in mobile </a:t>
            </a:r>
            <a:r>
              <a:rPr lang="fi-FI" baseline="0" dirty="0" err="1" smtClean="0"/>
              <a:t>applications</a:t>
            </a:r>
            <a:r>
              <a:rPr lang="fi-FI" baseline="0" dirty="0" smtClean="0"/>
              <a:t> </a:t>
            </a:r>
            <a:r>
              <a:rPr lang="fi-FI" baseline="0" dirty="0" err="1" smtClean="0"/>
              <a:t>require</a:t>
            </a:r>
            <a:r>
              <a:rPr lang="fi-FI" baseline="0" dirty="0" smtClean="0"/>
              <a:t> </a:t>
            </a:r>
            <a:r>
              <a:rPr lang="fi-FI" baseline="0" dirty="0" err="1" smtClean="0"/>
              <a:t>low-power</a:t>
            </a:r>
            <a:r>
              <a:rPr lang="fi-FI" baseline="0" dirty="0" smtClean="0"/>
              <a:t> DC-DC </a:t>
            </a:r>
            <a:r>
              <a:rPr lang="fi-FI" baseline="0" dirty="0" err="1" smtClean="0"/>
              <a:t>converters</a:t>
            </a:r>
            <a:endParaRPr lang="fi-FI" baseline="0" dirty="0" smtClean="0"/>
          </a:p>
          <a:p>
            <a:pPr marL="171450" indent="-171450">
              <a:buFont typeface="Arial" panose="020B0604020202020204" pitchFamily="34" charset="0"/>
              <a:buChar char="•"/>
            </a:pPr>
            <a:r>
              <a:rPr lang="fi-FI" baseline="0" dirty="0" smtClean="0"/>
              <a:t>Laptop </a:t>
            </a:r>
            <a:r>
              <a:rPr lang="fi-FI" baseline="0" dirty="0" err="1" smtClean="0"/>
              <a:t>chargers</a:t>
            </a:r>
            <a:r>
              <a:rPr lang="fi-FI" baseline="0" dirty="0" smtClean="0"/>
              <a:t> </a:t>
            </a:r>
            <a:r>
              <a:rPr lang="fi-FI" baseline="0" dirty="0" err="1" smtClean="0"/>
              <a:t>are</a:t>
            </a:r>
            <a:r>
              <a:rPr lang="fi-FI" baseline="0" dirty="0" smtClean="0"/>
              <a:t> </a:t>
            </a:r>
            <a:r>
              <a:rPr lang="fi-FI" baseline="0" dirty="0" err="1" smtClean="0"/>
              <a:t>typically</a:t>
            </a:r>
            <a:r>
              <a:rPr lang="fi-FI" baseline="0" dirty="0" smtClean="0"/>
              <a:t> 100 W</a:t>
            </a:r>
          </a:p>
          <a:p>
            <a:pPr marL="171450" indent="-171450">
              <a:buFont typeface="Arial" panose="020B0604020202020204" pitchFamily="34" charset="0"/>
              <a:buChar char="•"/>
            </a:pPr>
            <a:r>
              <a:rPr lang="fi-FI" baseline="0" dirty="0" err="1" smtClean="0"/>
              <a:t>Electrical</a:t>
            </a:r>
            <a:r>
              <a:rPr lang="fi-FI" baseline="0" dirty="0" smtClean="0"/>
              <a:t> </a:t>
            </a:r>
            <a:r>
              <a:rPr lang="fi-FI" baseline="0" dirty="0" err="1" smtClean="0"/>
              <a:t>drives</a:t>
            </a:r>
            <a:r>
              <a:rPr lang="fi-FI" baseline="0" dirty="0" smtClean="0"/>
              <a:t> </a:t>
            </a:r>
            <a:r>
              <a:rPr lang="fi-FI" baseline="0" dirty="0" err="1" smtClean="0"/>
              <a:t>vary</a:t>
            </a:r>
            <a:r>
              <a:rPr lang="fi-FI" baseline="0" dirty="0" smtClean="0"/>
              <a:t> </a:t>
            </a:r>
            <a:r>
              <a:rPr lang="fi-FI" baseline="0" dirty="0" err="1" smtClean="0"/>
              <a:t>from</a:t>
            </a:r>
            <a:r>
              <a:rPr lang="fi-FI" baseline="0" dirty="0" smtClean="0"/>
              <a:t> 0.55 kW to 160 kW</a:t>
            </a:r>
          </a:p>
          <a:p>
            <a:pPr marL="171450" indent="-171450">
              <a:buFont typeface="Arial" panose="020B0604020202020204" pitchFamily="34" charset="0"/>
              <a:buChar char="•"/>
            </a:pPr>
            <a:r>
              <a:rPr lang="fi-FI" baseline="0" dirty="0" smtClean="0"/>
              <a:t>Power transmission </a:t>
            </a:r>
            <a:r>
              <a:rPr lang="fi-FI" baseline="0" dirty="0" err="1" smtClean="0"/>
              <a:t>systems</a:t>
            </a:r>
            <a:r>
              <a:rPr lang="fi-FI" baseline="0" dirty="0" smtClean="0"/>
              <a:t> </a:t>
            </a:r>
            <a:r>
              <a:rPr lang="fi-FI" baseline="0" dirty="0" err="1" smtClean="0"/>
              <a:t>include</a:t>
            </a:r>
            <a:r>
              <a:rPr lang="fi-FI" baseline="0" dirty="0" smtClean="0"/>
              <a:t> </a:t>
            </a:r>
            <a:r>
              <a:rPr lang="fi-FI" baseline="0" dirty="0" err="1" smtClean="0"/>
              <a:t>high-voltage</a:t>
            </a:r>
            <a:r>
              <a:rPr lang="fi-FI" baseline="0" dirty="0" smtClean="0"/>
              <a:t> </a:t>
            </a:r>
            <a:r>
              <a:rPr lang="fi-FI" baseline="0" dirty="0" err="1" smtClean="0"/>
              <a:t>dc-links</a:t>
            </a:r>
            <a:r>
              <a:rPr lang="fi-FI" baseline="0" dirty="0" smtClean="0"/>
              <a:t> </a:t>
            </a:r>
            <a:r>
              <a:rPr lang="fi-FI" baseline="0" dirty="0" err="1" smtClean="0"/>
              <a:t>which</a:t>
            </a:r>
            <a:r>
              <a:rPr lang="fi-FI" baseline="0" dirty="0" smtClean="0"/>
              <a:t> </a:t>
            </a:r>
            <a:r>
              <a:rPr lang="fi-FI" baseline="0" dirty="0" err="1" smtClean="0"/>
              <a:t>utilize</a:t>
            </a:r>
            <a:r>
              <a:rPr lang="fi-FI" baseline="0" dirty="0" smtClean="0"/>
              <a:t> </a:t>
            </a:r>
            <a:r>
              <a:rPr lang="fi-FI" baseline="0" dirty="0" err="1" smtClean="0"/>
              <a:t>modern</a:t>
            </a:r>
            <a:r>
              <a:rPr lang="fi-FI" baseline="0" dirty="0" smtClean="0"/>
              <a:t> </a:t>
            </a:r>
            <a:r>
              <a:rPr lang="fi-FI" baseline="0" dirty="0" err="1" smtClean="0"/>
              <a:t>high-power</a:t>
            </a:r>
            <a:r>
              <a:rPr lang="fi-FI" baseline="0" dirty="0" smtClean="0"/>
              <a:t> </a:t>
            </a:r>
            <a:r>
              <a:rPr lang="fi-FI" baseline="0" dirty="0" err="1" smtClean="0"/>
              <a:t>converters</a:t>
            </a:r>
            <a:endParaRPr lang="fi-FI" baseline="0" dirty="0" smtClean="0"/>
          </a:p>
        </p:txBody>
      </p:sp>
      <p:sp>
        <p:nvSpPr>
          <p:cNvPr id="4" name="Slide Number Placeholder 3"/>
          <p:cNvSpPr>
            <a:spLocks noGrp="1"/>
          </p:cNvSpPr>
          <p:nvPr>
            <p:ph type="sldNum" sz="quarter" idx="10"/>
          </p:nvPr>
        </p:nvSpPr>
        <p:spPr/>
        <p:txBody>
          <a:bodyPr/>
          <a:lstStyle/>
          <a:p>
            <a:fld id="{EE94A60E-8670-46CF-AF46-722CF8D2E0E4}" type="slidenum">
              <a:rPr lang="en-US" smtClean="0"/>
              <a:t>28</a:t>
            </a:fld>
            <a:endParaRPr lang="en-US"/>
          </a:p>
        </p:txBody>
      </p:sp>
    </p:spTree>
    <p:extLst>
      <p:ext uri="{BB962C8B-B14F-4D97-AF65-F5344CB8AC3E}">
        <p14:creationId xmlns:p14="http://schemas.microsoft.com/office/powerpoint/2010/main" val="3771620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err="1" smtClean="0"/>
              <a:t>Analog</a:t>
            </a:r>
            <a:r>
              <a:rPr lang="fi-FI" dirty="0" smtClean="0"/>
              <a:t> and </a:t>
            </a:r>
            <a:r>
              <a:rPr lang="fi-FI" dirty="0" err="1" smtClean="0"/>
              <a:t>digital</a:t>
            </a:r>
            <a:r>
              <a:rPr lang="fi-FI" baseline="0" dirty="0" smtClean="0"/>
              <a:t> </a:t>
            </a:r>
            <a:r>
              <a:rPr lang="fi-FI" baseline="0" dirty="0" err="1" smtClean="0"/>
              <a:t>circuits</a:t>
            </a:r>
            <a:r>
              <a:rPr lang="fi-FI" baseline="0" dirty="0" smtClean="0"/>
              <a:t> in mobile </a:t>
            </a:r>
            <a:r>
              <a:rPr lang="fi-FI" baseline="0" dirty="0" err="1" smtClean="0"/>
              <a:t>applications</a:t>
            </a:r>
            <a:r>
              <a:rPr lang="fi-FI" baseline="0" dirty="0" smtClean="0"/>
              <a:t> </a:t>
            </a:r>
            <a:r>
              <a:rPr lang="fi-FI" baseline="0" dirty="0" err="1" smtClean="0"/>
              <a:t>require</a:t>
            </a:r>
            <a:r>
              <a:rPr lang="fi-FI" baseline="0" dirty="0" smtClean="0"/>
              <a:t> </a:t>
            </a:r>
            <a:r>
              <a:rPr lang="fi-FI" baseline="0" dirty="0" err="1" smtClean="0"/>
              <a:t>low-power</a:t>
            </a:r>
            <a:r>
              <a:rPr lang="fi-FI" baseline="0" dirty="0" smtClean="0"/>
              <a:t> DC-DC </a:t>
            </a:r>
            <a:r>
              <a:rPr lang="fi-FI" baseline="0" dirty="0" err="1" smtClean="0"/>
              <a:t>converters</a:t>
            </a:r>
            <a:endParaRPr lang="fi-FI" baseline="0" dirty="0" smtClean="0"/>
          </a:p>
          <a:p>
            <a:pPr marL="171450" indent="-171450">
              <a:buFont typeface="Arial" panose="020B0604020202020204" pitchFamily="34" charset="0"/>
              <a:buChar char="•"/>
            </a:pPr>
            <a:r>
              <a:rPr lang="fi-FI" baseline="0" dirty="0" smtClean="0"/>
              <a:t>Laptop </a:t>
            </a:r>
            <a:r>
              <a:rPr lang="fi-FI" baseline="0" dirty="0" err="1" smtClean="0"/>
              <a:t>chargers</a:t>
            </a:r>
            <a:r>
              <a:rPr lang="fi-FI" baseline="0" dirty="0" smtClean="0"/>
              <a:t> </a:t>
            </a:r>
            <a:r>
              <a:rPr lang="fi-FI" baseline="0" dirty="0" err="1" smtClean="0"/>
              <a:t>are</a:t>
            </a:r>
            <a:r>
              <a:rPr lang="fi-FI" baseline="0" dirty="0" smtClean="0"/>
              <a:t> </a:t>
            </a:r>
            <a:r>
              <a:rPr lang="fi-FI" baseline="0" dirty="0" err="1" smtClean="0"/>
              <a:t>typically</a:t>
            </a:r>
            <a:r>
              <a:rPr lang="fi-FI" baseline="0" dirty="0" smtClean="0"/>
              <a:t> 100 W</a:t>
            </a:r>
          </a:p>
          <a:p>
            <a:pPr marL="171450" indent="-171450">
              <a:buFont typeface="Arial" panose="020B0604020202020204" pitchFamily="34" charset="0"/>
              <a:buChar char="•"/>
            </a:pPr>
            <a:r>
              <a:rPr lang="fi-FI" baseline="0" dirty="0" err="1" smtClean="0"/>
              <a:t>Electrical</a:t>
            </a:r>
            <a:r>
              <a:rPr lang="fi-FI" baseline="0" dirty="0" smtClean="0"/>
              <a:t> </a:t>
            </a:r>
            <a:r>
              <a:rPr lang="fi-FI" baseline="0" dirty="0" err="1" smtClean="0"/>
              <a:t>drives</a:t>
            </a:r>
            <a:r>
              <a:rPr lang="fi-FI" baseline="0" dirty="0" smtClean="0"/>
              <a:t> </a:t>
            </a:r>
            <a:r>
              <a:rPr lang="fi-FI" baseline="0" dirty="0" err="1" smtClean="0"/>
              <a:t>vary</a:t>
            </a:r>
            <a:r>
              <a:rPr lang="fi-FI" baseline="0" dirty="0" smtClean="0"/>
              <a:t> </a:t>
            </a:r>
            <a:r>
              <a:rPr lang="fi-FI" baseline="0" dirty="0" err="1" smtClean="0"/>
              <a:t>from</a:t>
            </a:r>
            <a:r>
              <a:rPr lang="fi-FI" baseline="0" dirty="0" smtClean="0"/>
              <a:t> 0.55 kW to 160 kW</a:t>
            </a:r>
          </a:p>
          <a:p>
            <a:pPr marL="171450" indent="-171450">
              <a:buFont typeface="Arial" panose="020B0604020202020204" pitchFamily="34" charset="0"/>
              <a:buChar char="•"/>
            </a:pPr>
            <a:r>
              <a:rPr lang="fi-FI" baseline="0" dirty="0" smtClean="0"/>
              <a:t>Power transmission </a:t>
            </a:r>
            <a:r>
              <a:rPr lang="fi-FI" baseline="0" dirty="0" err="1" smtClean="0"/>
              <a:t>systems</a:t>
            </a:r>
            <a:r>
              <a:rPr lang="fi-FI" baseline="0" dirty="0" smtClean="0"/>
              <a:t> </a:t>
            </a:r>
            <a:r>
              <a:rPr lang="fi-FI" baseline="0" dirty="0" err="1" smtClean="0"/>
              <a:t>include</a:t>
            </a:r>
            <a:r>
              <a:rPr lang="fi-FI" baseline="0" dirty="0" smtClean="0"/>
              <a:t> </a:t>
            </a:r>
            <a:r>
              <a:rPr lang="fi-FI" baseline="0" dirty="0" err="1" smtClean="0"/>
              <a:t>high-voltage</a:t>
            </a:r>
            <a:r>
              <a:rPr lang="fi-FI" baseline="0" dirty="0" smtClean="0"/>
              <a:t> </a:t>
            </a:r>
            <a:r>
              <a:rPr lang="fi-FI" baseline="0" dirty="0" err="1" smtClean="0"/>
              <a:t>dc-links</a:t>
            </a:r>
            <a:r>
              <a:rPr lang="fi-FI" baseline="0" dirty="0" smtClean="0"/>
              <a:t> </a:t>
            </a:r>
            <a:r>
              <a:rPr lang="fi-FI" baseline="0" dirty="0" err="1" smtClean="0"/>
              <a:t>which</a:t>
            </a:r>
            <a:r>
              <a:rPr lang="fi-FI" baseline="0" dirty="0" smtClean="0"/>
              <a:t> </a:t>
            </a:r>
            <a:r>
              <a:rPr lang="fi-FI" baseline="0" dirty="0" err="1" smtClean="0"/>
              <a:t>utilize</a:t>
            </a:r>
            <a:r>
              <a:rPr lang="fi-FI" baseline="0" dirty="0" smtClean="0"/>
              <a:t> </a:t>
            </a:r>
            <a:r>
              <a:rPr lang="fi-FI" baseline="0" dirty="0" err="1" smtClean="0"/>
              <a:t>modern</a:t>
            </a:r>
            <a:r>
              <a:rPr lang="fi-FI" baseline="0" dirty="0" smtClean="0"/>
              <a:t> </a:t>
            </a:r>
            <a:r>
              <a:rPr lang="fi-FI" baseline="0" dirty="0" err="1" smtClean="0"/>
              <a:t>high-power</a:t>
            </a:r>
            <a:r>
              <a:rPr lang="fi-FI" baseline="0" dirty="0" smtClean="0"/>
              <a:t> </a:t>
            </a:r>
            <a:r>
              <a:rPr lang="fi-FI" baseline="0" dirty="0" err="1" smtClean="0"/>
              <a:t>converters</a:t>
            </a:r>
            <a:endParaRPr lang="fi-FI" baseline="0" dirty="0" smtClean="0"/>
          </a:p>
        </p:txBody>
      </p:sp>
      <p:sp>
        <p:nvSpPr>
          <p:cNvPr id="4" name="Slide Number Placeholder 3"/>
          <p:cNvSpPr>
            <a:spLocks noGrp="1"/>
          </p:cNvSpPr>
          <p:nvPr>
            <p:ph type="sldNum" sz="quarter" idx="10"/>
          </p:nvPr>
        </p:nvSpPr>
        <p:spPr/>
        <p:txBody>
          <a:bodyPr/>
          <a:lstStyle/>
          <a:p>
            <a:fld id="{EE94A60E-8670-46CF-AF46-722CF8D2E0E4}" type="slidenum">
              <a:rPr lang="en-US" smtClean="0"/>
              <a:t>29</a:t>
            </a:fld>
            <a:endParaRPr lang="en-US"/>
          </a:p>
        </p:txBody>
      </p:sp>
    </p:spTree>
    <p:extLst>
      <p:ext uri="{BB962C8B-B14F-4D97-AF65-F5344CB8AC3E}">
        <p14:creationId xmlns:p14="http://schemas.microsoft.com/office/powerpoint/2010/main" val="829762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err="1" smtClean="0"/>
              <a:t>Conventionally</a:t>
            </a:r>
            <a:r>
              <a:rPr lang="fi-FI" baseline="0" dirty="0" smtClean="0"/>
              <a:t> </a:t>
            </a:r>
            <a:r>
              <a:rPr lang="fi-FI" baseline="0" dirty="0" err="1" smtClean="0"/>
              <a:t>electricity</a:t>
            </a:r>
            <a:r>
              <a:rPr lang="fi-FI" baseline="0" dirty="0" smtClean="0"/>
              <a:t> </a:t>
            </a:r>
            <a:r>
              <a:rPr lang="fi-FI" baseline="0" dirty="0" err="1" smtClean="0"/>
              <a:t>has</a:t>
            </a:r>
            <a:r>
              <a:rPr lang="fi-FI" baseline="0" dirty="0" smtClean="0"/>
              <a:t> </a:t>
            </a:r>
            <a:r>
              <a:rPr lang="fi-FI" baseline="0" dirty="0" err="1" smtClean="0"/>
              <a:t>been</a:t>
            </a:r>
            <a:r>
              <a:rPr lang="fi-FI" baseline="0" dirty="0" smtClean="0"/>
              <a:t> </a:t>
            </a:r>
            <a:r>
              <a:rPr lang="fi-FI" baseline="0" dirty="0" err="1" smtClean="0"/>
              <a:t>generated</a:t>
            </a:r>
            <a:r>
              <a:rPr lang="fi-FI" baseline="0" dirty="0" smtClean="0"/>
              <a:t> </a:t>
            </a:r>
            <a:r>
              <a:rPr lang="fi-FI" baseline="0" dirty="0" err="1" smtClean="0"/>
              <a:t>by</a:t>
            </a:r>
            <a:r>
              <a:rPr lang="fi-FI" baseline="0" dirty="0" smtClean="0"/>
              <a:t> </a:t>
            </a:r>
            <a:r>
              <a:rPr lang="fi-FI" baseline="0" dirty="0" err="1" smtClean="0"/>
              <a:t>synchronous</a:t>
            </a:r>
            <a:r>
              <a:rPr lang="fi-FI" baseline="0" dirty="0" smtClean="0"/>
              <a:t> </a:t>
            </a:r>
            <a:r>
              <a:rPr lang="fi-FI" baseline="0" dirty="0" err="1" smtClean="0"/>
              <a:t>generators</a:t>
            </a:r>
            <a:r>
              <a:rPr lang="fi-FI" baseline="0" dirty="0" smtClean="0"/>
              <a:t> </a:t>
            </a:r>
            <a:r>
              <a:rPr lang="fi-FI" baseline="0" dirty="0" err="1" smtClean="0"/>
              <a:t>which</a:t>
            </a:r>
            <a:r>
              <a:rPr lang="fi-FI" baseline="0" dirty="0" smtClean="0"/>
              <a:t> </a:t>
            </a:r>
            <a:r>
              <a:rPr lang="fi-FI" baseline="0" dirty="0" err="1" smtClean="0"/>
              <a:t>rotate</a:t>
            </a:r>
            <a:r>
              <a:rPr lang="fi-FI" baseline="0" dirty="0" smtClean="0"/>
              <a:t> at the </a:t>
            </a:r>
            <a:r>
              <a:rPr lang="fi-FI" baseline="0" dirty="0" err="1" smtClean="0"/>
              <a:t>grid</a:t>
            </a:r>
            <a:r>
              <a:rPr lang="fi-FI" baseline="0" dirty="0" smtClean="0"/>
              <a:t> </a:t>
            </a:r>
            <a:r>
              <a:rPr lang="fi-FI" baseline="0" dirty="0" err="1" smtClean="0"/>
              <a:t>frequency</a:t>
            </a:r>
            <a:r>
              <a:rPr lang="fi-FI" baseline="0" dirty="0" smtClean="0"/>
              <a:t>.</a:t>
            </a:r>
          </a:p>
          <a:p>
            <a:pPr marL="171450" indent="-171450">
              <a:buFont typeface="Arial" panose="020B0604020202020204" pitchFamily="34" charset="0"/>
              <a:buChar char="•"/>
            </a:pPr>
            <a:r>
              <a:rPr lang="fi-FI" baseline="0" dirty="0" err="1" smtClean="0"/>
              <a:t>Mechanical</a:t>
            </a:r>
            <a:r>
              <a:rPr lang="fi-FI" baseline="0" dirty="0" smtClean="0"/>
              <a:t> </a:t>
            </a:r>
            <a:r>
              <a:rPr lang="fi-FI" baseline="0" dirty="0" err="1" smtClean="0"/>
              <a:t>or</a:t>
            </a:r>
            <a:r>
              <a:rPr lang="fi-FI" baseline="0" dirty="0" smtClean="0"/>
              <a:t> </a:t>
            </a:r>
            <a:r>
              <a:rPr lang="fi-FI" baseline="0" dirty="0" err="1" smtClean="0"/>
              <a:t>potential</a:t>
            </a:r>
            <a:r>
              <a:rPr lang="fi-FI" baseline="0" dirty="0" smtClean="0"/>
              <a:t> </a:t>
            </a:r>
            <a:r>
              <a:rPr lang="fi-FI" baseline="0" dirty="0" err="1" smtClean="0"/>
              <a:t>energy</a:t>
            </a:r>
            <a:r>
              <a:rPr lang="fi-FI" baseline="0" dirty="0" smtClean="0"/>
              <a:t> is </a:t>
            </a:r>
            <a:r>
              <a:rPr lang="fi-FI" baseline="0" dirty="0" err="1" smtClean="0"/>
              <a:t>transformed</a:t>
            </a:r>
            <a:r>
              <a:rPr lang="fi-FI" baseline="0" dirty="0" smtClean="0"/>
              <a:t> into </a:t>
            </a:r>
            <a:r>
              <a:rPr lang="fi-FI" baseline="0" dirty="0" err="1" smtClean="0"/>
              <a:t>electrical</a:t>
            </a:r>
            <a:r>
              <a:rPr lang="fi-FI" baseline="0" dirty="0" smtClean="0"/>
              <a:t> </a:t>
            </a:r>
            <a:r>
              <a:rPr lang="fi-FI" baseline="0" dirty="0" err="1" smtClean="0"/>
              <a:t>energy</a:t>
            </a:r>
            <a:r>
              <a:rPr lang="fi-FI" baseline="0" dirty="0" smtClean="0"/>
              <a:t>.</a:t>
            </a:r>
          </a:p>
          <a:p>
            <a:pPr marL="171450" indent="-171450">
              <a:buFont typeface="Arial" panose="020B0604020202020204" pitchFamily="34" charset="0"/>
              <a:buChar char="•"/>
            </a:pPr>
            <a:r>
              <a:rPr lang="fi-FI" baseline="0" dirty="0" smtClean="0"/>
              <a:t>AC </a:t>
            </a:r>
            <a:r>
              <a:rPr lang="fi-FI" baseline="0" dirty="0" err="1" smtClean="0"/>
              <a:t>voltage</a:t>
            </a:r>
            <a:r>
              <a:rPr lang="fi-FI" baseline="0" dirty="0" smtClean="0"/>
              <a:t> </a:t>
            </a:r>
            <a:r>
              <a:rPr lang="fi-FI" baseline="0" dirty="0" err="1" smtClean="0"/>
              <a:t>can</a:t>
            </a:r>
            <a:r>
              <a:rPr lang="fi-FI" baseline="0" dirty="0" smtClean="0"/>
              <a:t> </a:t>
            </a:r>
            <a:r>
              <a:rPr lang="fi-FI" baseline="0" dirty="0" err="1" smtClean="0"/>
              <a:t>be</a:t>
            </a:r>
            <a:r>
              <a:rPr lang="fi-FI" baseline="0" dirty="0" smtClean="0"/>
              <a:t> </a:t>
            </a:r>
            <a:r>
              <a:rPr lang="fi-FI" baseline="0" dirty="0" err="1" smtClean="0"/>
              <a:t>stepped</a:t>
            </a:r>
            <a:r>
              <a:rPr lang="fi-FI" baseline="0" dirty="0" smtClean="0"/>
              <a:t> </a:t>
            </a:r>
            <a:r>
              <a:rPr lang="fi-FI" baseline="0" dirty="0" err="1" smtClean="0"/>
              <a:t>up</a:t>
            </a:r>
            <a:r>
              <a:rPr lang="fi-FI" baseline="0" dirty="0" smtClean="0"/>
              <a:t> </a:t>
            </a:r>
            <a:r>
              <a:rPr lang="fi-FI" baseline="0" dirty="0" err="1" smtClean="0"/>
              <a:t>or</a:t>
            </a:r>
            <a:r>
              <a:rPr lang="fi-FI" baseline="0" dirty="0" smtClean="0"/>
              <a:t> </a:t>
            </a:r>
            <a:r>
              <a:rPr lang="fi-FI" baseline="0" dirty="0" err="1" smtClean="0"/>
              <a:t>down</a:t>
            </a:r>
            <a:r>
              <a:rPr lang="fi-FI" baseline="0" dirty="0" smtClean="0"/>
              <a:t> with </a:t>
            </a:r>
            <a:r>
              <a:rPr lang="fi-FI" baseline="0" dirty="0" err="1" smtClean="0"/>
              <a:t>transformers</a:t>
            </a:r>
            <a:r>
              <a:rPr lang="fi-FI" baseline="0" dirty="0" smtClean="0"/>
              <a:t>.</a:t>
            </a:r>
          </a:p>
          <a:p>
            <a:pPr marL="171450" indent="-171450">
              <a:buFont typeface="Arial" panose="020B0604020202020204" pitchFamily="34" charset="0"/>
              <a:buChar char="•"/>
            </a:pPr>
            <a:r>
              <a:rPr lang="fi-FI" baseline="0" dirty="0" err="1" smtClean="0"/>
              <a:t>Such</a:t>
            </a:r>
            <a:r>
              <a:rPr lang="fi-FI" baseline="0" dirty="0" smtClean="0"/>
              <a:t> </a:t>
            </a:r>
            <a:r>
              <a:rPr lang="fi-FI" baseline="0" dirty="0" err="1" smtClean="0"/>
              <a:t>grid</a:t>
            </a:r>
            <a:r>
              <a:rPr lang="fi-FI" baseline="0" dirty="0" smtClean="0"/>
              <a:t> </a:t>
            </a:r>
            <a:r>
              <a:rPr lang="fi-FI" baseline="0" dirty="0" err="1" smtClean="0"/>
              <a:t>can</a:t>
            </a:r>
            <a:r>
              <a:rPr lang="fi-FI" baseline="0" dirty="0" smtClean="0"/>
              <a:t> </a:t>
            </a:r>
            <a:r>
              <a:rPr lang="fi-FI" baseline="0" dirty="0" err="1" smtClean="0"/>
              <a:t>operate</a:t>
            </a:r>
            <a:r>
              <a:rPr lang="fi-FI" baseline="0" dirty="0" smtClean="0"/>
              <a:t> </a:t>
            </a:r>
            <a:r>
              <a:rPr lang="fi-FI" baseline="0" dirty="0" err="1" smtClean="0"/>
              <a:t>without</a:t>
            </a:r>
            <a:r>
              <a:rPr lang="fi-FI" baseline="0" dirty="0" smtClean="0"/>
              <a:t> </a:t>
            </a:r>
            <a:r>
              <a:rPr lang="fi-FI" baseline="0" dirty="0" err="1" smtClean="0"/>
              <a:t>power</a:t>
            </a:r>
            <a:r>
              <a:rPr lang="fi-FI" baseline="0" dirty="0" smtClean="0"/>
              <a:t> </a:t>
            </a:r>
            <a:r>
              <a:rPr lang="fi-FI" baseline="0" dirty="0" err="1" smtClean="0"/>
              <a:t>electronics</a:t>
            </a:r>
            <a:r>
              <a:rPr lang="fi-FI" baseline="0" dirty="0" smtClean="0"/>
              <a:t>.</a:t>
            </a:r>
          </a:p>
          <a:p>
            <a:pPr marL="171450" indent="-171450">
              <a:buFont typeface="Arial" panose="020B0604020202020204" pitchFamily="34" charset="0"/>
              <a:buChar char="•"/>
            </a:pPr>
            <a:r>
              <a:rPr lang="fi-FI" baseline="0" dirty="0" err="1" smtClean="0"/>
              <a:t>However</a:t>
            </a:r>
            <a:r>
              <a:rPr lang="fi-FI" baseline="0" dirty="0" smtClean="0"/>
              <a:t>, the </a:t>
            </a:r>
            <a:r>
              <a:rPr lang="fi-FI" baseline="0" dirty="0" err="1" smtClean="0"/>
              <a:t>situation</a:t>
            </a:r>
            <a:r>
              <a:rPr lang="fi-FI" baseline="0" dirty="0" smtClean="0"/>
              <a:t> </a:t>
            </a:r>
            <a:r>
              <a:rPr lang="fi-FI" baseline="0" dirty="0" err="1" smtClean="0"/>
              <a:t>has</a:t>
            </a:r>
            <a:r>
              <a:rPr lang="fi-FI" baseline="0" dirty="0" smtClean="0"/>
              <a:t> </a:t>
            </a:r>
            <a:r>
              <a:rPr lang="fi-FI" baseline="0" dirty="0" err="1" smtClean="0"/>
              <a:t>become</a:t>
            </a:r>
            <a:r>
              <a:rPr lang="fi-FI" baseline="0" dirty="0" smtClean="0"/>
              <a:t> </a:t>
            </a:r>
            <a:r>
              <a:rPr lang="fi-FI" baseline="0" dirty="0" err="1" smtClean="0"/>
              <a:t>more</a:t>
            </a:r>
            <a:r>
              <a:rPr lang="fi-FI" baseline="0" dirty="0" smtClean="0"/>
              <a:t> </a:t>
            </a:r>
            <a:r>
              <a:rPr lang="fi-FI" baseline="0" dirty="0" err="1" smtClean="0"/>
              <a:t>complex</a:t>
            </a:r>
            <a:r>
              <a:rPr lang="fi-FI" baseline="0" dirty="0" smtClean="0"/>
              <a:t>.</a:t>
            </a:r>
            <a:endParaRPr lang="en-US" dirty="0"/>
          </a:p>
        </p:txBody>
      </p:sp>
      <p:sp>
        <p:nvSpPr>
          <p:cNvPr id="4" name="Slide Number Placeholder 3"/>
          <p:cNvSpPr>
            <a:spLocks noGrp="1"/>
          </p:cNvSpPr>
          <p:nvPr>
            <p:ph type="sldNum" sz="quarter" idx="10"/>
          </p:nvPr>
        </p:nvSpPr>
        <p:spPr/>
        <p:txBody>
          <a:bodyPr/>
          <a:lstStyle/>
          <a:p>
            <a:fld id="{EE94A60E-8670-46CF-AF46-722CF8D2E0E4}" type="slidenum">
              <a:rPr lang="en-US" smtClean="0"/>
              <a:t>32</a:t>
            </a:fld>
            <a:endParaRPr lang="en-US"/>
          </a:p>
        </p:txBody>
      </p:sp>
    </p:spTree>
    <p:extLst>
      <p:ext uri="{BB962C8B-B14F-4D97-AF65-F5344CB8AC3E}">
        <p14:creationId xmlns:p14="http://schemas.microsoft.com/office/powerpoint/2010/main" val="1207653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err="1" smtClean="0"/>
              <a:t>Wind</a:t>
            </a:r>
            <a:r>
              <a:rPr lang="fi-FI" dirty="0" smtClean="0"/>
              <a:t> </a:t>
            </a:r>
            <a:r>
              <a:rPr lang="fi-FI" dirty="0" err="1" smtClean="0"/>
              <a:t>turbine</a:t>
            </a:r>
            <a:r>
              <a:rPr lang="fi-FI" dirty="0" smtClean="0"/>
              <a:t> </a:t>
            </a:r>
            <a:r>
              <a:rPr lang="fi-FI" dirty="0" err="1" smtClean="0"/>
              <a:t>rotates</a:t>
            </a:r>
            <a:r>
              <a:rPr lang="fi-FI" dirty="0" smtClean="0"/>
              <a:t> with a </a:t>
            </a:r>
            <a:r>
              <a:rPr lang="fi-FI" dirty="0" err="1" smtClean="0"/>
              <a:t>frequency</a:t>
            </a:r>
            <a:r>
              <a:rPr lang="fi-FI" baseline="0" dirty="0" smtClean="0"/>
              <a:t> </a:t>
            </a:r>
            <a:r>
              <a:rPr lang="fi-FI" baseline="0" dirty="0" err="1" smtClean="0"/>
              <a:t>that</a:t>
            </a:r>
            <a:r>
              <a:rPr lang="fi-FI" baseline="0" dirty="0" smtClean="0"/>
              <a:t> is </a:t>
            </a:r>
            <a:r>
              <a:rPr lang="fi-FI" baseline="0" dirty="0" err="1" smtClean="0"/>
              <a:t>independent</a:t>
            </a:r>
            <a:r>
              <a:rPr lang="fi-FI" baseline="0" dirty="0" smtClean="0"/>
              <a:t> of the </a:t>
            </a:r>
            <a:r>
              <a:rPr lang="fi-FI" baseline="0" dirty="0" err="1" smtClean="0"/>
              <a:t>grid</a:t>
            </a:r>
            <a:r>
              <a:rPr lang="fi-FI" baseline="0" dirty="0" smtClean="0"/>
              <a:t> </a:t>
            </a:r>
            <a:r>
              <a:rPr lang="fi-FI" baseline="0" dirty="0" err="1" smtClean="0"/>
              <a:t>frequency</a:t>
            </a:r>
            <a:r>
              <a:rPr lang="fi-FI" baseline="0" dirty="0" smtClean="0"/>
              <a:t>.</a:t>
            </a:r>
          </a:p>
          <a:p>
            <a:pPr marL="171450" indent="-171450">
              <a:buFont typeface="Arial" panose="020B0604020202020204" pitchFamily="34" charset="0"/>
              <a:buChar char="•"/>
            </a:pPr>
            <a:r>
              <a:rPr lang="fi-FI" baseline="0" dirty="0" smtClean="0"/>
              <a:t>Power </a:t>
            </a:r>
            <a:r>
              <a:rPr lang="fi-FI" baseline="0" dirty="0" err="1" smtClean="0"/>
              <a:t>electronics</a:t>
            </a:r>
            <a:r>
              <a:rPr lang="fi-FI" baseline="0" dirty="0" smtClean="0"/>
              <a:t> is </a:t>
            </a:r>
            <a:r>
              <a:rPr lang="fi-FI" baseline="0" dirty="0" err="1" smtClean="0"/>
              <a:t>used</a:t>
            </a:r>
            <a:r>
              <a:rPr lang="fi-FI" baseline="0" dirty="0" smtClean="0"/>
              <a:t> to </a:t>
            </a:r>
            <a:r>
              <a:rPr lang="fi-FI" baseline="0" dirty="0" err="1" smtClean="0"/>
              <a:t>change</a:t>
            </a:r>
            <a:r>
              <a:rPr lang="fi-FI" baseline="0" dirty="0" smtClean="0"/>
              <a:t> the </a:t>
            </a:r>
            <a:r>
              <a:rPr lang="fi-FI" baseline="0" dirty="0" err="1" smtClean="0"/>
              <a:t>amplitude</a:t>
            </a:r>
            <a:r>
              <a:rPr lang="fi-FI" baseline="0" dirty="0" smtClean="0"/>
              <a:t> and </a:t>
            </a:r>
            <a:r>
              <a:rPr lang="fi-FI" baseline="0" dirty="0" err="1" smtClean="0"/>
              <a:t>frequency</a:t>
            </a:r>
            <a:r>
              <a:rPr lang="fi-FI" baseline="0" dirty="0" smtClean="0"/>
              <a:t> of the AC </a:t>
            </a:r>
            <a:r>
              <a:rPr lang="fi-FI" baseline="0" dirty="0" err="1" smtClean="0"/>
              <a:t>voltage</a:t>
            </a:r>
            <a:r>
              <a:rPr lang="fi-FI" baseline="0" dirty="0" smtClean="0"/>
              <a:t>.</a:t>
            </a:r>
          </a:p>
          <a:p>
            <a:pPr marL="171450" indent="-171450">
              <a:buFont typeface="Arial" panose="020B0604020202020204" pitchFamily="34" charset="0"/>
              <a:buChar char="•"/>
            </a:pPr>
            <a:r>
              <a:rPr lang="fi-FI" baseline="0" dirty="0" err="1" smtClean="0"/>
              <a:t>Such</a:t>
            </a:r>
            <a:r>
              <a:rPr lang="fi-FI" baseline="0" dirty="0" smtClean="0"/>
              <a:t> a </a:t>
            </a:r>
            <a:r>
              <a:rPr lang="fi-FI" baseline="0" dirty="0" err="1" smtClean="0"/>
              <a:t>device</a:t>
            </a:r>
            <a:r>
              <a:rPr lang="fi-FI" baseline="0" dirty="0" smtClean="0"/>
              <a:t> is </a:t>
            </a:r>
            <a:r>
              <a:rPr lang="fi-FI" baseline="0" dirty="0" err="1" smtClean="0"/>
              <a:t>called</a:t>
            </a:r>
            <a:r>
              <a:rPr lang="fi-FI" baseline="0" dirty="0" smtClean="0"/>
              <a:t> a </a:t>
            </a:r>
            <a:r>
              <a:rPr lang="fi-FI" baseline="0" dirty="0" err="1" smtClean="0"/>
              <a:t>frequency</a:t>
            </a:r>
            <a:r>
              <a:rPr lang="fi-FI" baseline="0" dirty="0" smtClean="0"/>
              <a:t> </a:t>
            </a:r>
            <a:r>
              <a:rPr lang="fi-FI" baseline="0" dirty="0" err="1" smtClean="0"/>
              <a:t>converter</a:t>
            </a:r>
            <a:r>
              <a:rPr lang="fi-FI" baseline="0" dirty="0" smtClean="0"/>
              <a:t>.</a:t>
            </a:r>
          </a:p>
          <a:p>
            <a:pPr marL="171450" indent="-171450">
              <a:buFont typeface="Arial" panose="020B0604020202020204" pitchFamily="34" charset="0"/>
              <a:buChar char="•"/>
            </a:pPr>
            <a:r>
              <a:rPr lang="fi-FI" baseline="0" dirty="0" err="1" smtClean="0"/>
              <a:t>Photovoltaic</a:t>
            </a:r>
            <a:r>
              <a:rPr lang="fi-FI" baseline="0" dirty="0" smtClean="0"/>
              <a:t> </a:t>
            </a:r>
            <a:r>
              <a:rPr lang="fi-FI" baseline="0" dirty="0" err="1" smtClean="0"/>
              <a:t>power</a:t>
            </a:r>
            <a:r>
              <a:rPr lang="fi-FI" baseline="0" dirty="0" smtClean="0"/>
              <a:t> </a:t>
            </a:r>
            <a:r>
              <a:rPr lang="fi-FI" baseline="0" dirty="0" err="1" smtClean="0"/>
              <a:t>plants</a:t>
            </a:r>
            <a:r>
              <a:rPr lang="fi-FI" baseline="0" dirty="0" smtClean="0"/>
              <a:t> </a:t>
            </a:r>
            <a:r>
              <a:rPr lang="fi-FI" baseline="0" dirty="0" err="1" smtClean="0"/>
              <a:t>produce</a:t>
            </a:r>
            <a:r>
              <a:rPr lang="fi-FI" baseline="0" dirty="0" smtClean="0"/>
              <a:t> DC </a:t>
            </a:r>
            <a:r>
              <a:rPr lang="fi-FI" baseline="0" dirty="0" err="1" smtClean="0"/>
              <a:t>electricity</a:t>
            </a:r>
            <a:r>
              <a:rPr lang="fi-FI" baseline="0" dirty="0" smtClean="0"/>
              <a:t> </a:t>
            </a:r>
            <a:r>
              <a:rPr lang="fi-FI" baseline="0" dirty="0" err="1" smtClean="0"/>
              <a:t>which</a:t>
            </a:r>
            <a:r>
              <a:rPr lang="fi-FI" baseline="0" dirty="0" smtClean="0"/>
              <a:t> </a:t>
            </a:r>
            <a:r>
              <a:rPr lang="fi-FI" baseline="0" dirty="0" err="1" smtClean="0"/>
              <a:t>has</a:t>
            </a:r>
            <a:r>
              <a:rPr lang="fi-FI" baseline="0" dirty="0" smtClean="0"/>
              <a:t> to </a:t>
            </a:r>
            <a:r>
              <a:rPr lang="fi-FI" baseline="0" dirty="0" err="1" smtClean="0"/>
              <a:t>be</a:t>
            </a:r>
            <a:r>
              <a:rPr lang="fi-FI" baseline="0" dirty="0" smtClean="0"/>
              <a:t> </a:t>
            </a:r>
            <a:r>
              <a:rPr lang="fi-FI" baseline="0" dirty="0" err="1" smtClean="0"/>
              <a:t>transformed</a:t>
            </a:r>
            <a:r>
              <a:rPr lang="fi-FI" baseline="0" dirty="0" smtClean="0"/>
              <a:t> into AC to </a:t>
            </a:r>
            <a:r>
              <a:rPr lang="fi-FI" baseline="0" dirty="0" err="1" smtClean="0"/>
              <a:t>be</a:t>
            </a:r>
            <a:r>
              <a:rPr lang="fi-FI" baseline="0" dirty="0" smtClean="0"/>
              <a:t> </a:t>
            </a:r>
            <a:r>
              <a:rPr lang="fi-FI" baseline="0" dirty="0" err="1" smtClean="0"/>
              <a:t>fed</a:t>
            </a:r>
            <a:r>
              <a:rPr lang="fi-FI" baseline="0" dirty="0" smtClean="0"/>
              <a:t> into the </a:t>
            </a:r>
            <a:r>
              <a:rPr lang="fi-FI" baseline="0" dirty="0" err="1" smtClean="0"/>
              <a:t>grid</a:t>
            </a:r>
            <a:r>
              <a:rPr lang="fi-FI" baseline="0" dirty="0" smtClean="0"/>
              <a:t>.</a:t>
            </a:r>
            <a:endParaRPr lang="en-US" dirty="0"/>
          </a:p>
        </p:txBody>
      </p:sp>
      <p:sp>
        <p:nvSpPr>
          <p:cNvPr id="4" name="Slide Number Placeholder 3"/>
          <p:cNvSpPr>
            <a:spLocks noGrp="1"/>
          </p:cNvSpPr>
          <p:nvPr>
            <p:ph type="sldNum" sz="quarter" idx="10"/>
          </p:nvPr>
        </p:nvSpPr>
        <p:spPr/>
        <p:txBody>
          <a:bodyPr/>
          <a:lstStyle/>
          <a:p>
            <a:fld id="{EE94A60E-8670-46CF-AF46-722CF8D2E0E4}" type="slidenum">
              <a:rPr lang="en-US" smtClean="0"/>
              <a:t>33</a:t>
            </a:fld>
            <a:endParaRPr lang="en-US"/>
          </a:p>
        </p:txBody>
      </p:sp>
    </p:spTree>
    <p:extLst>
      <p:ext uri="{BB962C8B-B14F-4D97-AF65-F5344CB8AC3E}">
        <p14:creationId xmlns:p14="http://schemas.microsoft.com/office/powerpoint/2010/main" val="1040107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err="1" smtClean="0"/>
              <a:t>Wind</a:t>
            </a:r>
            <a:r>
              <a:rPr lang="fi-FI" dirty="0" smtClean="0"/>
              <a:t> </a:t>
            </a:r>
            <a:r>
              <a:rPr lang="fi-FI" dirty="0" err="1" smtClean="0"/>
              <a:t>turbine</a:t>
            </a:r>
            <a:r>
              <a:rPr lang="fi-FI" dirty="0" smtClean="0"/>
              <a:t> </a:t>
            </a:r>
            <a:r>
              <a:rPr lang="fi-FI" dirty="0" err="1" smtClean="0"/>
              <a:t>rotates</a:t>
            </a:r>
            <a:r>
              <a:rPr lang="fi-FI" dirty="0" smtClean="0"/>
              <a:t> with a </a:t>
            </a:r>
            <a:r>
              <a:rPr lang="fi-FI" dirty="0" err="1" smtClean="0"/>
              <a:t>frequency</a:t>
            </a:r>
            <a:r>
              <a:rPr lang="fi-FI" baseline="0" dirty="0" smtClean="0"/>
              <a:t> </a:t>
            </a:r>
            <a:r>
              <a:rPr lang="fi-FI" baseline="0" dirty="0" err="1" smtClean="0"/>
              <a:t>that</a:t>
            </a:r>
            <a:r>
              <a:rPr lang="fi-FI" baseline="0" dirty="0" smtClean="0"/>
              <a:t> is </a:t>
            </a:r>
            <a:r>
              <a:rPr lang="fi-FI" baseline="0" dirty="0" err="1" smtClean="0"/>
              <a:t>independent</a:t>
            </a:r>
            <a:r>
              <a:rPr lang="fi-FI" baseline="0" dirty="0" smtClean="0"/>
              <a:t> of the </a:t>
            </a:r>
            <a:r>
              <a:rPr lang="fi-FI" baseline="0" dirty="0" err="1" smtClean="0"/>
              <a:t>grid</a:t>
            </a:r>
            <a:r>
              <a:rPr lang="fi-FI" baseline="0" dirty="0" smtClean="0"/>
              <a:t> </a:t>
            </a:r>
            <a:r>
              <a:rPr lang="fi-FI" baseline="0" dirty="0" err="1" smtClean="0"/>
              <a:t>frequency</a:t>
            </a:r>
            <a:r>
              <a:rPr lang="fi-FI" baseline="0" dirty="0" smtClean="0"/>
              <a:t>.</a:t>
            </a:r>
          </a:p>
          <a:p>
            <a:pPr marL="171450" indent="-171450">
              <a:buFont typeface="Arial" panose="020B0604020202020204" pitchFamily="34" charset="0"/>
              <a:buChar char="•"/>
            </a:pPr>
            <a:r>
              <a:rPr lang="fi-FI" baseline="0" dirty="0" smtClean="0"/>
              <a:t>Power </a:t>
            </a:r>
            <a:r>
              <a:rPr lang="fi-FI" baseline="0" dirty="0" err="1" smtClean="0"/>
              <a:t>electronics</a:t>
            </a:r>
            <a:r>
              <a:rPr lang="fi-FI" baseline="0" dirty="0" smtClean="0"/>
              <a:t> is </a:t>
            </a:r>
            <a:r>
              <a:rPr lang="fi-FI" baseline="0" dirty="0" err="1" smtClean="0"/>
              <a:t>used</a:t>
            </a:r>
            <a:r>
              <a:rPr lang="fi-FI" baseline="0" dirty="0" smtClean="0"/>
              <a:t> to </a:t>
            </a:r>
            <a:r>
              <a:rPr lang="fi-FI" baseline="0" dirty="0" err="1" smtClean="0"/>
              <a:t>change</a:t>
            </a:r>
            <a:r>
              <a:rPr lang="fi-FI" baseline="0" dirty="0" smtClean="0"/>
              <a:t> the </a:t>
            </a:r>
            <a:r>
              <a:rPr lang="fi-FI" baseline="0" dirty="0" err="1" smtClean="0"/>
              <a:t>amplitude</a:t>
            </a:r>
            <a:r>
              <a:rPr lang="fi-FI" baseline="0" dirty="0" smtClean="0"/>
              <a:t> and </a:t>
            </a:r>
            <a:r>
              <a:rPr lang="fi-FI" baseline="0" dirty="0" err="1" smtClean="0"/>
              <a:t>frequency</a:t>
            </a:r>
            <a:r>
              <a:rPr lang="fi-FI" baseline="0" dirty="0" smtClean="0"/>
              <a:t> of the AC </a:t>
            </a:r>
            <a:r>
              <a:rPr lang="fi-FI" baseline="0" dirty="0" err="1" smtClean="0"/>
              <a:t>voltage</a:t>
            </a:r>
            <a:r>
              <a:rPr lang="fi-FI" baseline="0" dirty="0" smtClean="0"/>
              <a:t>.</a:t>
            </a:r>
          </a:p>
          <a:p>
            <a:pPr marL="171450" indent="-171450">
              <a:buFont typeface="Arial" panose="020B0604020202020204" pitchFamily="34" charset="0"/>
              <a:buChar char="•"/>
            </a:pPr>
            <a:r>
              <a:rPr lang="fi-FI" baseline="0" dirty="0" err="1" smtClean="0"/>
              <a:t>Such</a:t>
            </a:r>
            <a:r>
              <a:rPr lang="fi-FI" baseline="0" dirty="0" smtClean="0"/>
              <a:t> a </a:t>
            </a:r>
            <a:r>
              <a:rPr lang="fi-FI" baseline="0" dirty="0" err="1" smtClean="0"/>
              <a:t>device</a:t>
            </a:r>
            <a:r>
              <a:rPr lang="fi-FI" baseline="0" dirty="0" smtClean="0"/>
              <a:t> is </a:t>
            </a:r>
            <a:r>
              <a:rPr lang="fi-FI" baseline="0" dirty="0" err="1" smtClean="0"/>
              <a:t>called</a:t>
            </a:r>
            <a:r>
              <a:rPr lang="fi-FI" baseline="0" dirty="0" smtClean="0"/>
              <a:t> a </a:t>
            </a:r>
            <a:r>
              <a:rPr lang="fi-FI" baseline="0" dirty="0" err="1" smtClean="0"/>
              <a:t>frequency</a:t>
            </a:r>
            <a:r>
              <a:rPr lang="fi-FI" baseline="0" dirty="0" smtClean="0"/>
              <a:t> </a:t>
            </a:r>
            <a:r>
              <a:rPr lang="fi-FI" baseline="0" dirty="0" err="1" smtClean="0"/>
              <a:t>converter</a:t>
            </a:r>
            <a:r>
              <a:rPr lang="fi-FI" baseline="0" dirty="0" smtClean="0"/>
              <a:t>.</a:t>
            </a:r>
          </a:p>
          <a:p>
            <a:pPr marL="171450" indent="-171450">
              <a:buFont typeface="Arial" panose="020B0604020202020204" pitchFamily="34" charset="0"/>
              <a:buChar char="•"/>
            </a:pPr>
            <a:r>
              <a:rPr lang="fi-FI" baseline="0" dirty="0" err="1" smtClean="0"/>
              <a:t>Photovoltaic</a:t>
            </a:r>
            <a:r>
              <a:rPr lang="fi-FI" baseline="0" dirty="0" smtClean="0"/>
              <a:t> </a:t>
            </a:r>
            <a:r>
              <a:rPr lang="fi-FI" baseline="0" dirty="0" err="1" smtClean="0"/>
              <a:t>power</a:t>
            </a:r>
            <a:r>
              <a:rPr lang="fi-FI" baseline="0" dirty="0" smtClean="0"/>
              <a:t> </a:t>
            </a:r>
            <a:r>
              <a:rPr lang="fi-FI" baseline="0" dirty="0" err="1" smtClean="0"/>
              <a:t>plants</a:t>
            </a:r>
            <a:r>
              <a:rPr lang="fi-FI" baseline="0" dirty="0" smtClean="0"/>
              <a:t> </a:t>
            </a:r>
            <a:r>
              <a:rPr lang="fi-FI" baseline="0" dirty="0" err="1" smtClean="0"/>
              <a:t>produce</a:t>
            </a:r>
            <a:r>
              <a:rPr lang="fi-FI" baseline="0" dirty="0" smtClean="0"/>
              <a:t> DC </a:t>
            </a:r>
            <a:r>
              <a:rPr lang="fi-FI" baseline="0" dirty="0" err="1" smtClean="0"/>
              <a:t>electricity</a:t>
            </a:r>
            <a:r>
              <a:rPr lang="fi-FI" baseline="0" dirty="0" smtClean="0"/>
              <a:t> </a:t>
            </a:r>
            <a:r>
              <a:rPr lang="fi-FI" baseline="0" dirty="0" err="1" smtClean="0"/>
              <a:t>which</a:t>
            </a:r>
            <a:r>
              <a:rPr lang="fi-FI" baseline="0" dirty="0" smtClean="0"/>
              <a:t> </a:t>
            </a:r>
            <a:r>
              <a:rPr lang="fi-FI" baseline="0" dirty="0" err="1" smtClean="0"/>
              <a:t>has</a:t>
            </a:r>
            <a:r>
              <a:rPr lang="fi-FI" baseline="0" dirty="0" smtClean="0"/>
              <a:t> to </a:t>
            </a:r>
            <a:r>
              <a:rPr lang="fi-FI" baseline="0" dirty="0" err="1" smtClean="0"/>
              <a:t>be</a:t>
            </a:r>
            <a:r>
              <a:rPr lang="fi-FI" baseline="0" dirty="0" smtClean="0"/>
              <a:t> </a:t>
            </a:r>
            <a:r>
              <a:rPr lang="fi-FI" baseline="0" dirty="0" err="1" smtClean="0"/>
              <a:t>transformed</a:t>
            </a:r>
            <a:r>
              <a:rPr lang="fi-FI" baseline="0" dirty="0" smtClean="0"/>
              <a:t> into AC to </a:t>
            </a:r>
            <a:r>
              <a:rPr lang="fi-FI" baseline="0" dirty="0" err="1" smtClean="0"/>
              <a:t>be</a:t>
            </a:r>
            <a:r>
              <a:rPr lang="fi-FI" baseline="0" dirty="0" smtClean="0"/>
              <a:t> </a:t>
            </a:r>
            <a:r>
              <a:rPr lang="fi-FI" baseline="0" dirty="0" err="1" smtClean="0"/>
              <a:t>fed</a:t>
            </a:r>
            <a:r>
              <a:rPr lang="fi-FI" baseline="0" dirty="0" smtClean="0"/>
              <a:t> into the </a:t>
            </a:r>
            <a:r>
              <a:rPr lang="fi-FI" baseline="0" dirty="0" err="1" smtClean="0"/>
              <a:t>grid</a:t>
            </a:r>
            <a:r>
              <a:rPr lang="fi-FI" baseline="0" dirty="0" smtClean="0"/>
              <a:t>.</a:t>
            </a:r>
            <a:endParaRPr lang="en-US" dirty="0"/>
          </a:p>
        </p:txBody>
      </p:sp>
      <p:sp>
        <p:nvSpPr>
          <p:cNvPr id="4" name="Slide Number Placeholder 3"/>
          <p:cNvSpPr>
            <a:spLocks noGrp="1"/>
          </p:cNvSpPr>
          <p:nvPr>
            <p:ph type="sldNum" sz="quarter" idx="10"/>
          </p:nvPr>
        </p:nvSpPr>
        <p:spPr/>
        <p:txBody>
          <a:bodyPr/>
          <a:lstStyle/>
          <a:p>
            <a:fld id="{EE94A60E-8670-46CF-AF46-722CF8D2E0E4}" type="slidenum">
              <a:rPr lang="en-US" smtClean="0"/>
              <a:t>34</a:t>
            </a:fld>
            <a:endParaRPr lang="en-US"/>
          </a:p>
        </p:txBody>
      </p:sp>
    </p:spTree>
    <p:extLst>
      <p:ext uri="{BB962C8B-B14F-4D97-AF65-F5344CB8AC3E}">
        <p14:creationId xmlns:p14="http://schemas.microsoft.com/office/powerpoint/2010/main" val="3837097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1255301"/>
            <a:ext cx="7772400" cy="1843030"/>
          </a:xfrm>
        </p:spPr>
        <p:txBody>
          <a:bodyPr/>
          <a:lstStyle>
            <a:lvl1pPr algn="ctr">
              <a:defRPr/>
            </a:lvl1pPr>
          </a:lstStyle>
          <a:p>
            <a:r>
              <a:rPr lang="en-US" smtClean="0"/>
              <a:t>Click to edit Master title style</a:t>
            </a:r>
            <a:endParaRPr lang="fi-FI" dirty="0"/>
          </a:p>
        </p:txBody>
      </p:sp>
      <p:sp>
        <p:nvSpPr>
          <p:cNvPr id="3" name="Alaotsikko 2"/>
          <p:cNvSpPr>
            <a:spLocks noGrp="1"/>
          </p:cNvSpPr>
          <p:nvPr>
            <p:ph type="subTitle" idx="1"/>
          </p:nvPr>
        </p:nvSpPr>
        <p:spPr>
          <a:xfrm>
            <a:off x="1371600" y="3443153"/>
            <a:ext cx="6400800" cy="1752600"/>
          </a:xfrm>
        </p:spPr>
        <p:txBody>
          <a:bodyPr>
            <a:normAutofit/>
          </a:bodyPr>
          <a:lstStyle>
            <a:lvl1pPr marL="0" indent="0" algn="ctr">
              <a:buNone/>
              <a:defRPr sz="3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i-FI" dirty="0"/>
          </a:p>
        </p:txBody>
      </p:sp>
      <p:sp>
        <p:nvSpPr>
          <p:cNvPr id="4" name="Päivämäärän paikkamerkki 3"/>
          <p:cNvSpPr>
            <a:spLocks noGrp="1"/>
          </p:cNvSpPr>
          <p:nvPr>
            <p:ph type="dt" sz="half" idx="10"/>
          </p:nvPr>
        </p:nvSpPr>
        <p:spPr/>
        <p:txBody>
          <a:bodyPr/>
          <a:lstStyle>
            <a:lvl1pPr>
              <a:defRPr/>
            </a:lvl1pPr>
          </a:lstStyle>
          <a:p>
            <a:pPr>
              <a:defRPr/>
            </a:pPr>
            <a:fld id="{820518BE-5E75-4C1F-98A4-202ACB525BB6}" type="datetime1">
              <a:rPr lang="fi-FI"/>
              <a:pPr>
                <a:defRPr/>
              </a:pPr>
              <a:t>14.9.2018</a:t>
            </a:fld>
            <a:endParaRPr lang="fi-FI" dirty="0"/>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37D557BA-6FBB-4056-9B84-8CC4392B33AA}" type="slidenum">
              <a:rPr lang="fi-FI" altLang="en-US"/>
              <a:pPr/>
              <a:t>‹#›</a:t>
            </a:fld>
            <a:endParaRPr lang="fi-FI" altLang="en-US"/>
          </a:p>
        </p:txBody>
      </p:sp>
    </p:spTree>
    <p:extLst>
      <p:ext uri="{BB962C8B-B14F-4D97-AF65-F5344CB8AC3E}">
        <p14:creationId xmlns:p14="http://schemas.microsoft.com/office/powerpoint/2010/main" val="1147626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smtClean="0"/>
              <a:t>Click to edit Master title style</a:t>
            </a:r>
            <a:endParaRPr lang="fi-FI" dirty="0"/>
          </a:p>
        </p:txBody>
      </p:sp>
      <p:sp>
        <p:nvSpPr>
          <p:cNvPr id="3" name="Sisällön paikkamerkki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dirty="0"/>
          </a:p>
        </p:txBody>
      </p:sp>
      <p:sp>
        <p:nvSpPr>
          <p:cNvPr id="4" name="Päivämäärän paikkamerkki 3"/>
          <p:cNvSpPr>
            <a:spLocks noGrp="1"/>
          </p:cNvSpPr>
          <p:nvPr>
            <p:ph type="dt" sz="half" idx="10"/>
          </p:nvPr>
        </p:nvSpPr>
        <p:spPr/>
        <p:txBody>
          <a:bodyPr/>
          <a:lstStyle>
            <a:lvl1pPr>
              <a:defRPr/>
            </a:lvl1pPr>
          </a:lstStyle>
          <a:p>
            <a:pPr>
              <a:defRPr/>
            </a:pPr>
            <a:fld id="{DE9B04D1-5250-41F0-98D8-0F40C660D447}" type="datetime1">
              <a:rPr lang="fi-FI"/>
              <a:pPr>
                <a:defRPr/>
              </a:pPr>
              <a:t>14.9.2018</a:t>
            </a:fld>
            <a:endParaRPr lang="fi-FI" dirty="0"/>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7B8C4417-21CB-4B53-BA6F-13791BF57583}" type="slidenum">
              <a:rPr lang="fi-FI" altLang="en-US"/>
              <a:pPr/>
              <a:t>‹#›</a:t>
            </a:fld>
            <a:endParaRPr lang="fi-FI" altLang="en-US"/>
          </a:p>
        </p:txBody>
      </p:sp>
    </p:spTree>
    <p:extLst>
      <p:ext uri="{BB962C8B-B14F-4D97-AF65-F5344CB8AC3E}">
        <p14:creationId xmlns:p14="http://schemas.microsoft.com/office/powerpoint/2010/main" val="2836877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2" y="4406900"/>
            <a:ext cx="8128621" cy="1362075"/>
          </a:xfrm>
        </p:spPr>
        <p:txBody>
          <a:bodyPr anchor="t"/>
          <a:lstStyle>
            <a:lvl1pPr algn="l">
              <a:defRPr sz="4000" b="1" cap="all"/>
            </a:lvl1pPr>
          </a:lstStyle>
          <a:p>
            <a:r>
              <a:rPr lang="en-US" smtClean="0"/>
              <a:t>Click to edit Master title style</a:t>
            </a:r>
            <a:endParaRPr lang="fi-FI"/>
          </a:p>
        </p:txBody>
      </p:sp>
      <p:sp>
        <p:nvSpPr>
          <p:cNvPr id="3" name="Tekstin paikkamerkki 2"/>
          <p:cNvSpPr>
            <a:spLocks noGrp="1"/>
          </p:cNvSpPr>
          <p:nvPr>
            <p:ph type="body" idx="1"/>
          </p:nvPr>
        </p:nvSpPr>
        <p:spPr>
          <a:xfrm>
            <a:off x="722312" y="2674585"/>
            <a:ext cx="812862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Päivämäärän paikkamerkki 3"/>
          <p:cNvSpPr>
            <a:spLocks noGrp="1"/>
          </p:cNvSpPr>
          <p:nvPr>
            <p:ph type="dt" sz="half" idx="10"/>
          </p:nvPr>
        </p:nvSpPr>
        <p:spPr/>
        <p:txBody>
          <a:bodyPr/>
          <a:lstStyle>
            <a:lvl1pPr>
              <a:defRPr/>
            </a:lvl1pPr>
          </a:lstStyle>
          <a:p>
            <a:pPr>
              <a:defRPr/>
            </a:pPr>
            <a:fld id="{C31935CA-5B4A-443E-A228-38213E26EA84}" type="datetime1">
              <a:rPr lang="fi-FI"/>
              <a:pPr>
                <a:defRPr/>
              </a:pPr>
              <a:t>14.9.2018</a:t>
            </a:fld>
            <a:endParaRPr lang="fi-FI" dirty="0"/>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CDA8E297-7355-4835-85B8-1ACA4E2B54DD}" type="slidenum">
              <a:rPr lang="fi-FI" altLang="en-US"/>
              <a:pPr/>
              <a:t>‹#›</a:t>
            </a:fld>
            <a:endParaRPr lang="fi-FI" altLang="en-US"/>
          </a:p>
        </p:txBody>
      </p:sp>
    </p:spTree>
    <p:extLst>
      <p:ext uri="{BB962C8B-B14F-4D97-AF65-F5344CB8AC3E}">
        <p14:creationId xmlns:p14="http://schemas.microsoft.com/office/powerpoint/2010/main" val="2386572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a:xfrm>
            <a:off x="669915" y="379221"/>
            <a:ext cx="8206752" cy="1143000"/>
          </a:xfrm>
        </p:spPr>
        <p:txBody>
          <a:bodyPr/>
          <a:lstStyle/>
          <a:p>
            <a:r>
              <a:rPr lang="en-US" smtClean="0"/>
              <a:t>Click to edit Master title style</a:t>
            </a:r>
            <a:endParaRPr lang="fi-FI"/>
          </a:p>
        </p:txBody>
      </p:sp>
      <p:sp>
        <p:nvSpPr>
          <p:cNvPr id="3" name="Sisällön paikkamerkki 2"/>
          <p:cNvSpPr>
            <a:spLocks noGrp="1"/>
          </p:cNvSpPr>
          <p:nvPr>
            <p:ph sz="half" idx="1"/>
          </p:nvPr>
        </p:nvSpPr>
        <p:spPr>
          <a:xfrm>
            <a:off x="669915" y="1600200"/>
            <a:ext cx="389099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Sisällön paikkamerkki 3"/>
          <p:cNvSpPr>
            <a:spLocks noGrp="1"/>
          </p:cNvSpPr>
          <p:nvPr>
            <p:ph sz="half" idx="2"/>
          </p:nvPr>
        </p:nvSpPr>
        <p:spPr>
          <a:xfrm>
            <a:off x="4697459" y="1600200"/>
            <a:ext cx="417920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5" name="Päivämäärän paikkamerkki 3"/>
          <p:cNvSpPr>
            <a:spLocks noGrp="1"/>
          </p:cNvSpPr>
          <p:nvPr>
            <p:ph type="dt" sz="half" idx="10"/>
          </p:nvPr>
        </p:nvSpPr>
        <p:spPr/>
        <p:txBody>
          <a:bodyPr/>
          <a:lstStyle>
            <a:lvl1pPr>
              <a:defRPr/>
            </a:lvl1pPr>
          </a:lstStyle>
          <a:p>
            <a:pPr>
              <a:defRPr/>
            </a:pPr>
            <a:fld id="{8551AF69-9D30-46B8-9D69-965412D857D0}" type="datetime1">
              <a:rPr lang="fi-FI"/>
              <a:pPr>
                <a:defRPr/>
              </a:pPr>
              <a:t>14.9.2018</a:t>
            </a:fld>
            <a:endParaRPr lang="fi-FI" dirty="0"/>
          </a:p>
        </p:txBody>
      </p:sp>
      <p:sp>
        <p:nvSpPr>
          <p:cNvPr id="6" name="Alatunnisteen paikkamerkki 4"/>
          <p:cNvSpPr>
            <a:spLocks noGrp="1"/>
          </p:cNvSpPr>
          <p:nvPr>
            <p:ph type="ftr" sz="quarter" idx="11"/>
          </p:nvPr>
        </p:nvSpPr>
        <p:spPr/>
        <p:txBody>
          <a:bodyPr/>
          <a:lstStyle>
            <a:lvl1pPr>
              <a:defRPr/>
            </a:lvl1pPr>
          </a:lstStyle>
          <a:p>
            <a:pPr>
              <a:defRPr/>
            </a:pPr>
            <a:endParaRPr lang="fi-FI"/>
          </a:p>
        </p:txBody>
      </p:sp>
      <p:sp>
        <p:nvSpPr>
          <p:cNvPr id="7" name="Dian numeron paikkamerkki 5"/>
          <p:cNvSpPr>
            <a:spLocks noGrp="1"/>
          </p:cNvSpPr>
          <p:nvPr>
            <p:ph type="sldNum" sz="quarter" idx="12"/>
          </p:nvPr>
        </p:nvSpPr>
        <p:spPr/>
        <p:txBody>
          <a:bodyPr/>
          <a:lstStyle>
            <a:lvl1pPr>
              <a:defRPr/>
            </a:lvl1pPr>
          </a:lstStyle>
          <a:p>
            <a:fld id="{0803F6D8-9E93-4A62-AF77-36759E3EA2E4}" type="slidenum">
              <a:rPr lang="fi-FI" altLang="en-US"/>
              <a:pPr/>
              <a:t>‹#›</a:t>
            </a:fld>
            <a:endParaRPr lang="fi-FI" altLang="en-US"/>
          </a:p>
        </p:txBody>
      </p:sp>
    </p:spTree>
    <p:extLst>
      <p:ext uri="{BB962C8B-B14F-4D97-AF65-F5344CB8AC3E}">
        <p14:creationId xmlns:p14="http://schemas.microsoft.com/office/powerpoint/2010/main" val="3275669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621334" y="163854"/>
            <a:ext cx="8229600" cy="1035969"/>
          </a:xfrm>
        </p:spPr>
        <p:txBody>
          <a:bodyPr/>
          <a:lstStyle>
            <a:lvl1pPr>
              <a:defRPr/>
            </a:lvl1pPr>
          </a:lstStyle>
          <a:p>
            <a:r>
              <a:rPr lang="en-US" smtClean="0"/>
              <a:t>Click to edit Master title style</a:t>
            </a:r>
            <a:endParaRPr lang="fi-FI" dirty="0"/>
          </a:p>
        </p:txBody>
      </p:sp>
      <p:sp>
        <p:nvSpPr>
          <p:cNvPr id="3" name="Tekstin paikkamerkki 2"/>
          <p:cNvSpPr>
            <a:spLocks noGrp="1"/>
          </p:cNvSpPr>
          <p:nvPr>
            <p:ph type="body" idx="1"/>
          </p:nvPr>
        </p:nvSpPr>
        <p:spPr>
          <a:xfrm>
            <a:off x="621334" y="1535113"/>
            <a:ext cx="387605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Sisällön paikkamerkki 3"/>
          <p:cNvSpPr>
            <a:spLocks noGrp="1"/>
          </p:cNvSpPr>
          <p:nvPr>
            <p:ph sz="half" idx="2"/>
          </p:nvPr>
        </p:nvSpPr>
        <p:spPr>
          <a:xfrm>
            <a:off x="621334" y="2174875"/>
            <a:ext cx="387605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dirty="0"/>
          </a:p>
        </p:txBody>
      </p:sp>
      <p:sp>
        <p:nvSpPr>
          <p:cNvPr id="5" name="Tekstin paikkamerkki 4"/>
          <p:cNvSpPr>
            <a:spLocks noGrp="1"/>
          </p:cNvSpPr>
          <p:nvPr>
            <p:ph type="body" sz="quarter" idx="3"/>
          </p:nvPr>
        </p:nvSpPr>
        <p:spPr>
          <a:xfrm>
            <a:off x="4752081" y="1535113"/>
            <a:ext cx="409885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Sisällön paikkamerkki 5"/>
          <p:cNvSpPr>
            <a:spLocks noGrp="1"/>
          </p:cNvSpPr>
          <p:nvPr>
            <p:ph sz="quarter" idx="4"/>
          </p:nvPr>
        </p:nvSpPr>
        <p:spPr>
          <a:xfrm>
            <a:off x="4752081" y="2174875"/>
            <a:ext cx="409885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7" name="Päivämäärän paikkamerkki 3"/>
          <p:cNvSpPr>
            <a:spLocks noGrp="1"/>
          </p:cNvSpPr>
          <p:nvPr>
            <p:ph type="dt" sz="half" idx="10"/>
          </p:nvPr>
        </p:nvSpPr>
        <p:spPr/>
        <p:txBody>
          <a:bodyPr/>
          <a:lstStyle>
            <a:lvl1pPr>
              <a:defRPr/>
            </a:lvl1pPr>
          </a:lstStyle>
          <a:p>
            <a:pPr>
              <a:defRPr/>
            </a:pPr>
            <a:fld id="{189D573D-4304-48E6-BCCF-9329C9E83309}" type="datetime1">
              <a:rPr lang="fi-FI"/>
              <a:pPr>
                <a:defRPr/>
              </a:pPr>
              <a:t>14.9.2018</a:t>
            </a:fld>
            <a:endParaRPr lang="fi-FI" dirty="0"/>
          </a:p>
        </p:txBody>
      </p:sp>
      <p:sp>
        <p:nvSpPr>
          <p:cNvPr id="8" name="Alatunnisteen paikkamerkki 4"/>
          <p:cNvSpPr>
            <a:spLocks noGrp="1"/>
          </p:cNvSpPr>
          <p:nvPr>
            <p:ph type="ftr" sz="quarter" idx="11"/>
          </p:nvPr>
        </p:nvSpPr>
        <p:spPr/>
        <p:txBody>
          <a:bodyPr/>
          <a:lstStyle>
            <a:lvl1pPr>
              <a:defRPr/>
            </a:lvl1pPr>
          </a:lstStyle>
          <a:p>
            <a:pPr>
              <a:defRPr/>
            </a:pPr>
            <a:endParaRPr lang="fi-FI"/>
          </a:p>
        </p:txBody>
      </p:sp>
      <p:sp>
        <p:nvSpPr>
          <p:cNvPr id="9" name="Dian numeron paikkamerkki 5"/>
          <p:cNvSpPr>
            <a:spLocks noGrp="1"/>
          </p:cNvSpPr>
          <p:nvPr>
            <p:ph type="sldNum" sz="quarter" idx="12"/>
          </p:nvPr>
        </p:nvSpPr>
        <p:spPr/>
        <p:txBody>
          <a:bodyPr/>
          <a:lstStyle>
            <a:lvl1pPr>
              <a:defRPr/>
            </a:lvl1pPr>
          </a:lstStyle>
          <a:p>
            <a:fld id="{BF930748-F9FE-4FE6-B8DF-DB16EFB37F22}" type="slidenum">
              <a:rPr lang="fi-FI" altLang="en-US"/>
              <a:pPr/>
              <a:t>‹#›</a:t>
            </a:fld>
            <a:endParaRPr lang="fi-FI" altLang="en-US"/>
          </a:p>
        </p:txBody>
      </p:sp>
    </p:spTree>
    <p:extLst>
      <p:ext uri="{BB962C8B-B14F-4D97-AF65-F5344CB8AC3E}">
        <p14:creationId xmlns:p14="http://schemas.microsoft.com/office/powerpoint/2010/main" val="3552351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smtClean="0"/>
              <a:t>Click to edit Master title style</a:t>
            </a:r>
            <a:endParaRPr lang="fi-FI"/>
          </a:p>
        </p:txBody>
      </p:sp>
      <p:sp>
        <p:nvSpPr>
          <p:cNvPr id="3" name="Päivämäärän paikkamerkki 3"/>
          <p:cNvSpPr>
            <a:spLocks noGrp="1"/>
          </p:cNvSpPr>
          <p:nvPr>
            <p:ph type="dt" sz="half" idx="10"/>
          </p:nvPr>
        </p:nvSpPr>
        <p:spPr/>
        <p:txBody>
          <a:bodyPr/>
          <a:lstStyle>
            <a:lvl1pPr>
              <a:defRPr/>
            </a:lvl1pPr>
          </a:lstStyle>
          <a:p>
            <a:pPr>
              <a:defRPr/>
            </a:pPr>
            <a:fld id="{D62877C3-CE64-4DA7-AE53-2DFC189AAF44}" type="datetime1">
              <a:rPr lang="fi-FI"/>
              <a:pPr>
                <a:defRPr/>
              </a:pPr>
              <a:t>14.9.2018</a:t>
            </a:fld>
            <a:endParaRPr lang="fi-FI" dirty="0"/>
          </a:p>
        </p:txBody>
      </p:sp>
      <p:sp>
        <p:nvSpPr>
          <p:cNvPr id="4" name="Alatunnisteen paikkamerkki 4"/>
          <p:cNvSpPr>
            <a:spLocks noGrp="1"/>
          </p:cNvSpPr>
          <p:nvPr>
            <p:ph type="ftr" sz="quarter" idx="11"/>
          </p:nvPr>
        </p:nvSpPr>
        <p:spPr/>
        <p:txBody>
          <a:bodyPr/>
          <a:lstStyle>
            <a:lvl1pPr>
              <a:defRPr/>
            </a:lvl1pPr>
          </a:lstStyle>
          <a:p>
            <a:pPr>
              <a:defRPr/>
            </a:pPr>
            <a:endParaRPr lang="fi-FI"/>
          </a:p>
        </p:txBody>
      </p:sp>
      <p:sp>
        <p:nvSpPr>
          <p:cNvPr id="5" name="Dian numeron paikkamerkki 5"/>
          <p:cNvSpPr>
            <a:spLocks noGrp="1"/>
          </p:cNvSpPr>
          <p:nvPr>
            <p:ph type="sldNum" sz="quarter" idx="12"/>
          </p:nvPr>
        </p:nvSpPr>
        <p:spPr/>
        <p:txBody>
          <a:bodyPr/>
          <a:lstStyle>
            <a:lvl1pPr>
              <a:defRPr/>
            </a:lvl1pPr>
          </a:lstStyle>
          <a:p>
            <a:fld id="{68B135BA-392C-4220-9413-A33B690C257A}" type="slidenum">
              <a:rPr lang="fi-FI" altLang="en-US"/>
              <a:pPr/>
              <a:t>‹#›</a:t>
            </a:fld>
            <a:endParaRPr lang="fi-FI" altLang="en-US"/>
          </a:p>
        </p:txBody>
      </p:sp>
    </p:spTree>
    <p:extLst>
      <p:ext uri="{BB962C8B-B14F-4D97-AF65-F5344CB8AC3E}">
        <p14:creationId xmlns:p14="http://schemas.microsoft.com/office/powerpoint/2010/main" val="735071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3"/>
          <p:cNvSpPr>
            <a:spLocks noGrp="1"/>
          </p:cNvSpPr>
          <p:nvPr>
            <p:ph type="dt" sz="half" idx="10"/>
          </p:nvPr>
        </p:nvSpPr>
        <p:spPr/>
        <p:txBody>
          <a:bodyPr/>
          <a:lstStyle>
            <a:lvl1pPr>
              <a:defRPr/>
            </a:lvl1pPr>
          </a:lstStyle>
          <a:p>
            <a:pPr>
              <a:defRPr/>
            </a:pPr>
            <a:fld id="{821D001C-88BB-4A69-8741-CDABDB096BF4}" type="datetime1">
              <a:rPr lang="fi-FI"/>
              <a:pPr>
                <a:defRPr/>
              </a:pPr>
              <a:t>14.9.2018</a:t>
            </a:fld>
            <a:endParaRPr lang="fi-FI" dirty="0"/>
          </a:p>
        </p:txBody>
      </p:sp>
      <p:sp>
        <p:nvSpPr>
          <p:cNvPr id="3" name="Alatunnisteen paikkamerkki 4"/>
          <p:cNvSpPr>
            <a:spLocks noGrp="1"/>
          </p:cNvSpPr>
          <p:nvPr>
            <p:ph type="ftr" sz="quarter" idx="11"/>
          </p:nvPr>
        </p:nvSpPr>
        <p:spPr/>
        <p:txBody>
          <a:bodyPr/>
          <a:lstStyle>
            <a:lvl1pPr>
              <a:defRPr/>
            </a:lvl1pPr>
          </a:lstStyle>
          <a:p>
            <a:pPr>
              <a:defRPr/>
            </a:pPr>
            <a:endParaRPr lang="fi-FI"/>
          </a:p>
        </p:txBody>
      </p:sp>
      <p:sp>
        <p:nvSpPr>
          <p:cNvPr id="4" name="Dian numeron paikkamerkki 5"/>
          <p:cNvSpPr>
            <a:spLocks noGrp="1"/>
          </p:cNvSpPr>
          <p:nvPr>
            <p:ph type="sldNum" sz="quarter" idx="12"/>
          </p:nvPr>
        </p:nvSpPr>
        <p:spPr/>
        <p:txBody>
          <a:bodyPr/>
          <a:lstStyle>
            <a:lvl1pPr>
              <a:defRPr/>
            </a:lvl1pPr>
          </a:lstStyle>
          <a:p>
            <a:fld id="{243E05DE-EDF6-4D5B-944D-A01B1EB45512}" type="slidenum">
              <a:rPr lang="fi-FI" altLang="en-US"/>
              <a:pPr/>
              <a:t>‹#›</a:t>
            </a:fld>
            <a:endParaRPr lang="fi-FI" altLang="en-US"/>
          </a:p>
        </p:txBody>
      </p:sp>
    </p:spTree>
    <p:extLst>
      <p:ext uri="{BB962C8B-B14F-4D97-AF65-F5344CB8AC3E}">
        <p14:creationId xmlns:p14="http://schemas.microsoft.com/office/powerpoint/2010/main" val="66043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566738" y="273050"/>
            <a:ext cx="2898776" cy="1162050"/>
          </a:xfrm>
        </p:spPr>
        <p:txBody>
          <a:bodyPr anchor="b"/>
          <a:lstStyle>
            <a:lvl1pPr algn="l">
              <a:defRPr sz="2000" b="1"/>
            </a:lvl1pPr>
          </a:lstStyle>
          <a:p>
            <a:r>
              <a:rPr lang="en-US" smtClean="0"/>
              <a:t>Click to edit Master title style</a:t>
            </a:r>
            <a:endParaRPr lang="fi-FI"/>
          </a:p>
        </p:txBody>
      </p:sp>
      <p:sp>
        <p:nvSpPr>
          <p:cNvPr id="3" name="Sisällön paikkamerkki 2"/>
          <p:cNvSpPr>
            <a:spLocks noGrp="1"/>
          </p:cNvSpPr>
          <p:nvPr>
            <p:ph idx="1"/>
          </p:nvPr>
        </p:nvSpPr>
        <p:spPr>
          <a:xfrm>
            <a:off x="3575050" y="273050"/>
            <a:ext cx="527588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Tekstin paikkamerkki 3"/>
          <p:cNvSpPr>
            <a:spLocks noGrp="1"/>
          </p:cNvSpPr>
          <p:nvPr>
            <p:ph type="body" sz="half" idx="2"/>
          </p:nvPr>
        </p:nvSpPr>
        <p:spPr>
          <a:xfrm>
            <a:off x="566738" y="1435100"/>
            <a:ext cx="289877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Päivämäärän paikkamerkki 3"/>
          <p:cNvSpPr>
            <a:spLocks noGrp="1"/>
          </p:cNvSpPr>
          <p:nvPr>
            <p:ph type="dt" sz="half" idx="10"/>
          </p:nvPr>
        </p:nvSpPr>
        <p:spPr/>
        <p:txBody>
          <a:bodyPr/>
          <a:lstStyle>
            <a:lvl1pPr>
              <a:defRPr/>
            </a:lvl1pPr>
          </a:lstStyle>
          <a:p>
            <a:pPr>
              <a:defRPr/>
            </a:pPr>
            <a:fld id="{DC7985B6-9301-4CF3-B898-0E705EBADF31}" type="datetime1">
              <a:rPr lang="fi-FI"/>
              <a:pPr>
                <a:defRPr/>
              </a:pPr>
              <a:t>14.9.2018</a:t>
            </a:fld>
            <a:endParaRPr lang="fi-FI" dirty="0"/>
          </a:p>
        </p:txBody>
      </p:sp>
      <p:sp>
        <p:nvSpPr>
          <p:cNvPr id="6" name="Alatunnisteen paikkamerkki 4"/>
          <p:cNvSpPr>
            <a:spLocks noGrp="1"/>
          </p:cNvSpPr>
          <p:nvPr>
            <p:ph type="ftr" sz="quarter" idx="11"/>
          </p:nvPr>
        </p:nvSpPr>
        <p:spPr/>
        <p:txBody>
          <a:bodyPr/>
          <a:lstStyle>
            <a:lvl1pPr>
              <a:defRPr/>
            </a:lvl1pPr>
          </a:lstStyle>
          <a:p>
            <a:pPr>
              <a:defRPr/>
            </a:pPr>
            <a:endParaRPr lang="fi-FI"/>
          </a:p>
        </p:txBody>
      </p:sp>
      <p:sp>
        <p:nvSpPr>
          <p:cNvPr id="7" name="Dian numeron paikkamerkki 5"/>
          <p:cNvSpPr>
            <a:spLocks noGrp="1"/>
          </p:cNvSpPr>
          <p:nvPr>
            <p:ph type="sldNum" sz="quarter" idx="12"/>
          </p:nvPr>
        </p:nvSpPr>
        <p:spPr/>
        <p:txBody>
          <a:bodyPr/>
          <a:lstStyle>
            <a:lvl1pPr>
              <a:defRPr/>
            </a:lvl1pPr>
          </a:lstStyle>
          <a:p>
            <a:fld id="{FE1A0F95-F0D1-48CF-ADD6-C9582FCBDCAF}" type="slidenum">
              <a:rPr lang="fi-FI" altLang="en-US"/>
              <a:pPr/>
              <a:t>‹#›</a:t>
            </a:fld>
            <a:endParaRPr lang="fi-FI" altLang="en-US"/>
          </a:p>
        </p:txBody>
      </p:sp>
    </p:spTree>
    <p:extLst>
      <p:ext uri="{BB962C8B-B14F-4D97-AF65-F5344CB8AC3E}">
        <p14:creationId xmlns:p14="http://schemas.microsoft.com/office/powerpoint/2010/main" val="99028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2065396" y="4800600"/>
            <a:ext cx="5486400" cy="566738"/>
          </a:xfrm>
        </p:spPr>
        <p:txBody>
          <a:bodyPr anchor="b"/>
          <a:lstStyle>
            <a:lvl1pPr algn="l">
              <a:defRPr sz="2000" b="1"/>
            </a:lvl1pPr>
          </a:lstStyle>
          <a:p>
            <a:r>
              <a:rPr lang="en-US" smtClean="0"/>
              <a:t>Click to edit Master title style</a:t>
            </a:r>
            <a:endParaRPr lang="fi-FI"/>
          </a:p>
        </p:txBody>
      </p:sp>
      <p:sp>
        <p:nvSpPr>
          <p:cNvPr id="3" name="Kuvan paikkamerkki 2"/>
          <p:cNvSpPr>
            <a:spLocks noGrp="1"/>
          </p:cNvSpPr>
          <p:nvPr>
            <p:ph type="pic" idx="1"/>
          </p:nvPr>
        </p:nvSpPr>
        <p:spPr>
          <a:xfrm>
            <a:off x="2065396"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fi-FI" noProof="0"/>
          </a:p>
        </p:txBody>
      </p:sp>
      <p:sp>
        <p:nvSpPr>
          <p:cNvPr id="4" name="Tekstin paikkamerkki 3"/>
          <p:cNvSpPr>
            <a:spLocks noGrp="1"/>
          </p:cNvSpPr>
          <p:nvPr>
            <p:ph type="body" sz="half" idx="2"/>
          </p:nvPr>
        </p:nvSpPr>
        <p:spPr>
          <a:xfrm>
            <a:off x="2065396"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Päivämäärän paikkamerkki 3"/>
          <p:cNvSpPr>
            <a:spLocks noGrp="1"/>
          </p:cNvSpPr>
          <p:nvPr>
            <p:ph type="dt" sz="half" idx="10"/>
          </p:nvPr>
        </p:nvSpPr>
        <p:spPr/>
        <p:txBody>
          <a:bodyPr/>
          <a:lstStyle>
            <a:lvl1pPr>
              <a:defRPr/>
            </a:lvl1pPr>
          </a:lstStyle>
          <a:p>
            <a:pPr>
              <a:defRPr/>
            </a:pPr>
            <a:fld id="{9C255912-EB2C-4B0D-9CCB-9C2CD428631A}" type="datetime1">
              <a:rPr lang="fi-FI"/>
              <a:pPr>
                <a:defRPr/>
              </a:pPr>
              <a:t>14.9.2018</a:t>
            </a:fld>
            <a:endParaRPr lang="fi-FI" dirty="0"/>
          </a:p>
        </p:txBody>
      </p:sp>
      <p:sp>
        <p:nvSpPr>
          <p:cNvPr id="6" name="Alatunnisteen paikkamerkki 4"/>
          <p:cNvSpPr>
            <a:spLocks noGrp="1"/>
          </p:cNvSpPr>
          <p:nvPr>
            <p:ph type="ftr" sz="quarter" idx="11"/>
          </p:nvPr>
        </p:nvSpPr>
        <p:spPr/>
        <p:txBody>
          <a:bodyPr/>
          <a:lstStyle>
            <a:lvl1pPr>
              <a:defRPr/>
            </a:lvl1pPr>
          </a:lstStyle>
          <a:p>
            <a:pPr>
              <a:defRPr/>
            </a:pPr>
            <a:endParaRPr lang="fi-FI"/>
          </a:p>
        </p:txBody>
      </p:sp>
      <p:sp>
        <p:nvSpPr>
          <p:cNvPr id="7" name="Dian numeron paikkamerkki 5"/>
          <p:cNvSpPr>
            <a:spLocks noGrp="1"/>
          </p:cNvSpPr>
          <p:nvPr>
            <p:ph type="sldNum" sz="quarter" idx="12"/>
          </p:nvPr>
        </p:nvSpPr>
        <p:spPr/>
        <p:txBody>
          <a:bodyPr/>
          <a:lstStyle>
            <a:lvl1pPr>
              <a:defRPr/>
            </a:lvl1pPr>
          </a:lstStyle>
          <a:p>
            <a:fld id="{B02C1CA1-43ED-430F-820C-A74AE98258F1}" type="slidenum">
              <a:rPr lang="fi-FI" altLang="en-US"/>
              <a:pPr/>
              <a:t>‹#›</a:t>
            </a:fld>
            <a:endParaRPr lang="fi-FI" altLang="en-US"/>
          </a:p>
        </p:txBody>
      </p:sp>
    </p:spTree>
    <p:extLst>
      <p:ext uri="{BB962C8B-B14F-4D97-AF65-F5344CB8AC3E}">
        <p14:creationId xmlns:p14="http://schemas.microsoft.com/office/powerpoint/2010/main" val="1790639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smtClean="0"/>
              <a:t>Click to edit Master title style</a:t>
            </a:r>
            <a:endParaRPr lang="fi-FI"/>
          </a:p>
        </p:txBody>
      </p:sp>
      <p:sp>
        <p:nvSpPr>
          <p:cNvPr id="3" name="Pystysuoran tekstin paikkamerkki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Päivämäärän paikkamerkki 3"/>
          <p:cNvSpPr>
            <a:spLocks noGrp="1"/>
          </p:cNvSpPr>
          <p:nvPr>
            <p:ph type="dt" sz="half" idx="10"/>
          </p:nvPr>
        </p:nvSpPr>
        <p:spPr/>
        <p:txBody>
          <a:bodyPr/>
          <a:lstStyle>
            <a:lvl1pPr>
              <a:defRPr/>
            </a:lvl1pPr>
          </a:lstStyle>
          <a:p>
            <a:pPr>
              <a:defRPr/>
            </a:pPr>
            <a:fld id="{68753D0F-A41D-41AF-838E-B4AFA88F1D64}" type="datetime1">
              <a:rPr lang="fi-FI"/>
              <a:pPr>
                <a:defRPr/>
              </a:pPr>
              <a:t>14.9.2018</a:t>
            </a:fld>
            <a:endParaRPr lang="fi-FI" dirty="0"/>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9385DCB6-A6F2-4DC3-B365-EE9C81055B95}" type="slidenum">
              <a:rPr lang="fi-FI" altLang="en-US"/>
              <a:pPr/>
              <a:t>‹#›</a:t>
            </a:fld>
            <a:endParaRPr lang="fi-FI" altLang="en-US"/>
          </a:p>
        </p:txBody>
      </p:sp>
    </p:spTree>
    <p:extLst>
      <p:ext uri="{BB962C8B-B14F-4D97-AF65-F5344CB8AC3E}">
        <p14:creationId xmlns:p14="http://schemas.microsoft.com/office/powerpoint/2010/main" val="938416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Pystysuuntainen otsikko 1"/>
          <p:cNvSpPr>
            <a:spLocks noGrp="1"/>
          </p:cNvSpPr>
          <p:nvPr>
            <p:ph type="title" orient="vert"/>
          </p:nvPr>
        </p:nvSpPr>
        <p:spPr>
          <a:xfrm>
            <a:off x="6963269" y="628110"/>
            <a:ext cx="1863441" cy="6046856"/>
          </a:xfrm>
        </p:spPr>
        <p:txBody>
          <a:bodyPr vert="eaVert"/>
          <a:lstStyle/>
          <a:p>
            <a:r>
              <a:rPr lang="en-US" smtClean="0"/>
              <a:t>Click to edit Master title style</a:t>
            </a:r>
            <a:endParaRPr lang="fi-FI"/>
          </a:p>
        </p:txBody>
      </p:sp>
      <p:sp>
        <p:nvSpPr>
          <p:cNvPr id="3" name="Pystysuoran tekstin paikkamerkki 2"/>
          <p:cNvSpPr>
            <a:spLocks noGrp="1"/>
          </p:cNvSpPr>
          <p:nvPr>
            <p:ph type="body" orient="vert" idx="1"/>
          </p:nvPr>
        </p:nvSpPr>
        <p:spPr>
          <a:xfrm>
            <a:off x="609600" y="628110"/>
            <a:ext cx="5863062" cy="6046856"/>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dirty="0"/>
          </a:p>
        </p:txBody>
      </p:sp>
      <p:sp>
        <p:nvSpPr>
          <p:cNvPr id="4" name="Päivämäärän paikkamerkki 3"/>
          <p:cNvSpPr>
            <a:spLocks noGrp="1"/>
          </p:cNvSpPr>
          <p:nvPr>
            <p:ph type="dt" sz="half" idx="10"/>
          </p:nvPr>
        </p:nvSpPr>
        <p:spPr>
          <a:xfrm rot="5400000">
            <a:off x="-76199" y="5416550"/>
            <a:ext cx="793750" cy="365125"/>
          </a:xfrm>
        </p:spPr>
        <p:txBody>
          <a:bodyPr/>
          <a:lstStyle>
            <a:lvl1pPr>
              <a:defRPr/>
            </a:lvl1pPr>
          </a:lstStyle>
          <a:p>
            <a:pPr>
              <a:defRPr/>
            </a:pPr>
            <a:fld id="{BDFCF57D-1DDA-48F8-A0B2-18C9A75B8AF1}" type="datetime1">
              <a:rPr lang="fi-FI"/>
              <a:pPr>
                <a:defRPr/>
              </a:pPr>
              <a:t>14.9.2018</a:t>
            </a:fld>
            <a:endParaRPr lang="fi-FI"/>
          </a:p>
        </p:txBody>
      </p:sp>
      <p:sp>
        <p:nvSpPr>
          <p:cNvPr id="5" name="Alatunnisteen paikkamerkki 4"/>
          <p:cNvSpPr>
            <a:spLocks noGrp="1"/>
          </p:cNvSpPr>
          <p:nvPr>
            <p:ph type="ftr" sz="quarter" idx="11"/>
          </p:nvPr>
        </p:nvSpPr>
        <p:spPr>
          <a:xfrm rot="5400000">
            <a:off x="-621506" y="4077494"/>
            <a:ext cx="1884363" cy="365125"/>
          </a:xfrm>
        </p:spPr>
        <p:txBody>
          <a:bodyPr/>
          <a:lstStyle>
            <a:lvl1pPr>
              <a:defRPr/>
            </a:lvl1pPr>
          </a:lstStyle>
          <a:p>
            <a:pPr>
              <a:defRPr/>
            </a:pPr>
            <a:endParaRPr lang="fi-FI"/>
          </a:p>
        </p:txBody>
      </p:sp>
      <p:sp>
        <p:nvSpPr>
          <p:cNvPr id="6" name="Dian numeron paikkamerkki 5"/>
          <p:cNvSpPr>
            <a:spLocks noGrp="1"/>
          </p:cNvSpPr>
          <p:nvPr>
            <p:ph type="sldNum" sz="quarter" idx="12"/>
          </p:nvPr>
        </p:nvSpPr>
        <p:spPr>
          <a:xfrm rot="5400000">
            <a:off x="-19049" y="6153150"/>
            <a:ext cx="679450" cy="365125"/>
          </a:xfrm>
        </p:spPr>
        <p:txBody>
          <a:bodyPr/>
          <a:lstStyle>
            <a:lvl1pPr>
              <a:defRPr/>
            </a:lvl1pPr>
          </a:lstStyle>
          <a:p>
            <a:fld id="{1A267DE9-8F93-4D8E-A8EC-216D847F10B4}" type="slidenum">
              <a:rPr lang="fi-FI" altLang="en-US"/>
              <a:pPr/>
              <a:t>‹#›</a:t>
            </a:fld>
            <a:endParaRPr lang="fi-FI" altLang="en-US"/>
          </a:p>
        </p:txBody>
      </p:sp>
    </p:spTree>
    <p:extLst>
      <p:ext uri="{BB962C8B-B14F-4D97-AF65-F5344CB8AC3E}">
        <p14:creationId xmlns:p14="http://schemas.microsoft.com/office/powerpoint/2010/main" val="1647806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yhjä 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657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2130425"/>
            <a:ext cx="7772400" cy="1470025"/>
          </a:xfrm>
        </p:spPr>
        <p:txBody>
          <a:bodyPr/>
          <a:lstStyle/>
          <a:p>
            <a:r>
              <a:rPr lang="fi-FI" smtClean="0"/>
              <a:t>Muokkaa perustyylejä naps.</a:t>
            </a:r>
            <a:endParaRPr lang="fi-FI"/>
          </a:p>
        </p:txBody>
      </p:sp>
      <p:sp>
        <p:nvSpPr>
          <p:cNvPr id="3" name="Alaotsikk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t>
            </a:r>
            <a:endParaRPr lang="fi-FI"/>
          </a:p>
        </p:txBody>
      </p:sp>
      <p:sp>
        <p:nvSpPr>
          <p:cNvPr id="4" name="Päivämäärän paikkamerkki 3"/>
          <p:cNvSpPr>
            <a:spLocks noGrp="1"/>
          </p:cNvSpPr>
          <p:nvPr>
            <p:ph type="dt" sz="half" idx="10"/>
          </p:nvPr>
        </p:nvSpPr>
        <p:spPr/>
        <p:txBody>
          <a:bodyPr/>
          <a:lstStyle>
            <a:lvl1pPr>
              <a:defRPr/>
            </a:lvl1pPr>
          </a:lstStyle>
          <a:p>
            <a:pPr>
              <a:defRPr/>
            </a:pPr>
            <a:fld id="{69F8F7D0-AAA5-4E85-8907-207EF5FE9C47}" type="datetime1">
              <a:rPr lang="fi-FI"/>
              <a:pPr>
                <a:defRPr/>
              </a:pPr>
              <a:t>14.9.2018</a:t>
            </a:fld>
            <a:endParaRPr lang="fi-FI"/>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0C5E2986-9272-4C67-B2F8-4B3F12EA5B99}" type="slidenum">
              <a:rPr lang="fi-FI" altLang="en-US"/>
              <a:pPr/>
              <a:t>‹#›</a:t>
            </a:fld>
            <a:endParaRPr lang="fi-FI" altLang="en-US"/>
          </a:p>
        </p:txBody>
      </p:sp>
    </p:spTree>
    <p:extLst>
      <p:ext uri="{BB962C8B-B14F-4D97-AF65-F5344CB8AC3E}">
        <p14:creationId xmlns:p14="http://schemas.microsoft.com/office/powerpoint/2010/main" val="1495124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Sisällön paikkamerkki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lvl1pPr>
              <a:defRPr/>
            </a:lvl1pPr>
          </a:lstStyle>
          <a:p>
            <a:pPr>
              <a:defRPr/>
            </a:pPr>
            <a:fld id="{5EB65827-EF58-4135-B2EA-44742797A607}" type="datetime1">
              <a:rPr lang="fi-FI"/>
              <a:pPr>
                <a:defRPr/>
              </a:pPr>
              <a:t>14.9.2018</a:t>
            </a:fld>
            <a:endParaRPr lang="fi-FI"/>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DB66A36E-B247-44A4-85CA-3EEA8157B441}" type="slidenum">
              <a:rPr lang="fi-FI" altLang="en-US"/>
              <a:pPr/>
              <a:t>‹#›</a:t>
            </a:fld>
            <a:endParaRPr lang="fi-FI" altLang="en-US"/>
          </a:p>
        </p:txBody>
      </p:sp>
    </p:spTree>
    <p:extLst>
      <p:ext uri="{BB962C8B-B14F-4D97-AF65-F5344CB8AC3E}">
        <p14:creationId xmlns:p14="http://schemas.microsoft.com/office/powerpoint/2010/main" val="977420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smtClean="0"/>
              <a:t>Muokkaa perustyylejä naps.</a:t>
            </a:r>
            <a:endParaRPr lang="fi-FI"/>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Päivämäärän paikkamerkki 3"/>
          <p:cNvSpPr>
            <a:spLocks noGrp="1"/>
          </p:cNvSpPr>
          <p:nvPr>
            <p:ph type="dt" sz="half" idx="10"/>
          </p:nvPr>
        </p:nvSpPr>
        <p:spPr/>
        <p:txBody>
          <a:bodyPr/>
          <a:lstStyle>
            <a:lvl1pPr>
              <a:defRPr/>
            </a:lvl1pPr>
          </a:lstStyle>
          <a:p>
            <a:pPr>
              <a:defRPr/>
            </a:pPr>
            <a:fld id="{72F63703-722A-4E87-90BF-2A546681246B}" type="datetime1">
              <a:rPr lang="fi-FI"/>
              <a:pPr>
                <a:defRPr/>
              </a:pPr>
              <a:t>14.9.2018</a:t>
            </a:fld>
            <a:endParaRPr lang="fi-FI"/>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78C386D4-7B26-407E-8605-7CD46F911CFC}" type="slidenum">
              <a:rPr lang="fi-FI" altLang="en-US"/>
              <a:pPr/>
              <a:t>‹#›</a:t>
            </a:fld>
            <a:endParaRPr lang="fi-FI" altLang="en-US"/>
          </a:p>
        </p:txBody>
      </p:sp>
    </p:spTree>
    <p:extLst>
      <p:ext uri="{BB962C8B-B14F-4D97-AF65-F5344CB8AC3E}">
        <p14:creationId xmlns:p14="http://schemas.microsoft.com/office/powerpoint/2010/main" val="20706441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Sisällön paikkamerkk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3"/>
          <p:cNvSpPr>
            <a:spLocks noGrp="1"/>
          </p:cNvSpPr>
          <p:nvPr>
            <p:ph type="dt" sz="half" idx="10"/>
          </p:nvPr>
        </p:nvSpPr>
        <p:spPr/>
        <p:txBody>
          <a:bodyPr/>
          <a:lstStyle>
            <a:lvl1pPr>
              <a:defRPr/>
            </a:lvl1pPr>
          </a:lstStyle>
          <a:p>
            <a:pPr>
              <a:defRPr/>
            </a:pPr>
            <a:fld id="{641CFF95-1826-4018-8449-E695D9916B6E}" type="datetime1">
              <a:rPr lang="fi-FI"/>
              <a:pPr>
                <a:defRPr/>
              </a:pPr>
              <a:t>14.9.2018</a:t>
            </a:fld>
            <a:endParaRPr lang="fi-FI"/>
          </a:p>
        </p:txBody>
      </p:sp>
      <p:sp>
        <p:nvSpPr>
          <p:cNvPr id="6" name="Alatunnisteen paikkamerkki 4"/>
          <p:cNvSpPr>
            <a:spLocks noGrp="1"/>
          </p:cNvSpPr>
          <p:nvPr>
            <p:ph type="ftr" sz="quarter" idx="11"/>
          </p:nvPr>
        </p:nvSpPr>
        <p:spPr/>
        <p:txBody>
          <a:bodyPr/>
          <a:lstStyle>
            <a:lvl1pPr>
              <a:defRPr/>
            </a:lvl1pPr>
          </a:lstStyle>
          <a:p>
            <a:pPr>
              <a:defRPr/>
            </a:pPr>
            <a:endParaRPr lang="fi-FI"/>
          </a:p>
        </p:txBody>
      </p:sp>
      <p:sp>
        <p:nvSpPr>
          <p:cNvPr id="7" name="Dian numeron paikkamerkki 5"/>
          <p:cNvSpPr>
            <a:spLocks noGrp="1"/>
          </p:cNvSpPr>
          <p:nvPr>
            <p:ph type="sldNum" sz="quarter" idx="12"/>
          </p:nvPr>
        </p:nvSpPr>
        <p:spPr/>
        <p:txBody>
          <a:bodyPr/>
          <a:lstStyle>
            <a:lvl1pPr>
              <a:defRPr/>
            </a:lvl1pPr>
          </a:lstStyle>
          <a:p>
            <a:fld id="{D5B0C935-CCBC-41E2-B2B9-FA99679B33EE}" type="slidenum">
              <a:rPr lang="fi-FI" altLang="en-US"/>
              <a:pPr/>
              <a:t>‹#›</a:t>
            </a:fld>
            <a:endParaRPr lang="fi-FI" altLang="en-US"/>
          </a:p>
        </p:txBody>
      </p:sp>
    </p:spTree>
    <p:extLst>
      <p:ext uri="{BB962C8B-B14F-4D97-AF65-F5344CB8AC3E}">
        <p14:creationId xmlns:p14="http://schemas.microsoft.com/office/powerpoint/2010/main" val="26381809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smtClean="0"/>
              <a:t>Muokkaa perustyylejä naps.</a:t>
            </a:r>
            <a:endParaRPr lang="fi-FI"/>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3"/>
          <p:cNvSpPr>
            <a:spLocks noGrp="1"/>
          </p:cNvSpPr>
          <p:nvPr>
            <p:ph type="dt" sz="half" idx="10"/>
          </p:nvPr>
        </p:nvSpPr>
        <p:spPr/>
        <p:txBody>
          <a:bodyPr/>
          <a:lstStyle>
            <a:lvl1pPr>
              <a:defRPr/>
            </a:lvl1pPr>
          </a:lstStyle>
          <a:p>
            <a:pPr>
              <a:defRPr/>
            </a:pPr>
            <a:fld id="{AAE54E64-13F2-43C2-974A-16085148B7AE}" type="datetime1">
              <a:rPr lang="fi-FI"/>
              <a:pPr>
                <a:defRPr/>
              </a:pPr>
              <a:t>14.9.2018</a:t>
            </a:fld>
            <a:endParaRPr lang="fi-FI"/>
          </a:p>
        </p:txBody>
      </p:sp>
      <p:sp>
        <p:nvSpPr>
          <p:cNvPr id="8" name="Alatunnisteen paikkamerkki 4"/>
          <p:cNvSpPr>
            <a:spLocks noGrp="1"/>
          </p:cNvSpPr>
          <p:nvPr>
            <p:ph type="ftr" sz="quarter" idx="11"/>
          </p:nvPr>
        </p:nvSpPr>
        <p:spPr/>
        <p:txBody>
          <a:bodyPr/>
          <a:lstStyle>
            <a:lvl1pPr>
              <a:defRPr/>
            </a:lvl1pPr>
          </a:lstStyle>
          <a:p>
            <a:pPr>
              <a:defRPr/>
            </a:pPr>
            <a:endParaRPr lang="fi-FI"/>
          </a:p>
        </p:txBody>
      </p:sp>
      <p:sp>
        <p:nvSpPr>
          <p:cNvPr id="9" name="Dian numeron paikkamerkki 5"/>
          <p:cNvSpPr>
            <a:spLocks noGrp="1"/>
          </p:cNvSpPr>
          <p:nvPr>
            <p:ph type="sldNum" sz="quarter" idx="12"/>
          </p:nvPr>
        </p:nvSpPr>
        <p:spPr/>
        <p:txBody>
          <a:bodyPr/>
          <a:lstStyle>
            <a:lvl1pPr>
              <a:defRPr/>
            </a:lvl1pPr>
          </a:lstStyle>
          <a:p>
            <a:fld id="{DBAB4A7A-963C-4EEA-98F9-5475899F778F}" type="slidenum">
              <a:rPr lang="fi-FI" altLang="en-US"/>
              <a:pPr/>
              <a:t>‹#›</a:t>
            </a:fld>
            <a:endParaRPr lang="fi-FI" altLang="en-US"/>
          </a:p>
        </p:txBody>
      </p:sp>
    </p:spTree>
    <p:extLst>
      <p:ext uri="{BB962C8B-B14F-4D97-AF65-F5344CB8AC3E}">
        <p14:creationId xmlns:p14="http://schemas.microsoft.com/office/powerpoint/2010/main" val="32089366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Päivämäärän paikkamerkki 3"/>
          <p:cNvSpPr>
            <a:spLocks noGrp="1"/>
          </p:cNvSpPr>
          <p:nvPr>
            <p:ph type="dt" sz="half" idx="10"/>
          </p:nvPr>
        </p:nvSpPr>
        <p:spPr/>
        <p:txBody>
          <a:bodyPr/>
          <a:lstStyle>
            <a:lvl1pPr>
              <a:defRPr/>
            </a:lvl1pPr>
          </a:lstStyle>
          <a:p>
            <a:pPr>
              <a:defRPr/>
            </a:pPr>
            <a:fld id="{9A87A59B-B7CA-43B4-8DD4-CBB3A2C12E5A}" type="datetime1">
              <a:rPr lang="fi-FI"/>
              <a:pPr>
                <a:defRPr/>
              </a:pPr>
              <a:t>14.9.2018</a:t>
            </a:fld>
            <a:endParaRPr lang="fi-FI"/>
          </a:p>
        </p:txBody>
      </p:sp>
      <p:sp>
        <p:nvSpPr>
          <p:cNvPr id="4" name="Alatunnisteen paikkamerkki 4"/>
          <p:cNvSpPr>
            <a:spLocks noGrp="1"/>
          </p:cNvSpPr>
          <p:nvPr>
            <p:ph type="ftr" sz="quarter" idx="11"/>
          </p:nvPr>
        </p:nvSpPr>
        <p:spPr/>
        <p:txBody>
          <a:bodyPr/>
          <a:lstStyle>
            <a:lvl1pPr>
              <a:defRPr/>
            </a:lvl1pPr>
          </a:lstStyle>
          <a:p>
            <a:pPr>
              <a:defRPr/>
            </a:pPr>
            <a:endParaRPr lang="fi-FI"/>
          </a:p>
        </p:txBody>
      </p:sp>
      <p:sp>
        <p:nvSpPr>
          <p:cNvPr id="5" name="Dian numeron paikkamerkki 5"/>
          <p:cNvSpPr>
            <a:spLocks noGrp="1"/>
          </p:cNvSpPr>
          <p:nvPr>
            <p:ph type="sldNum" sz="quarter" idx="12"/>
          </p:nvPr>
        </p:nvSpPr>
        <p:spPr/>
        <p:txBody>
          <a:bodyPr/>
          <a:lstStyle>
            <a:lvl1pPr>
              <a:defRPr/>
            </a:lvl1pPr>
          </a:lstStyle>
          <a:p>
            <a:fld id="{CFAB6DA7-0AB1-48B3-814F-395E5B7BFBA7}" type="slidenum">
              <a:rPr lang="fi-FI" altLang="en-US"/>
              <a:pPr/>
              <a:t>‹#›</a:t>
            </a:fld>
            <a:endParaRPr lang="fi-FI" altLang="en-US"/>
          </a:p>
        </p:txBody>
      </p:sp>
    </p:spTree>
    <p:extLst>
      <p:ext uri="{BB962C8B-B14F-4D97-AF65-F5344CB8AC3E}">
        <p14:creationId xmlns:p14="http://schemas.microsoft.com/office/powerpoint/2010/main" val="5705734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3"/>
          <p:cNvSpPr>
            <a:spLocks noGrp="1"/>
          </p:cNvSpPr>
          <p:nvPr>
            <p:ph type="dt" sz="half" idx="10"/>
          </p:nvPr>
        </p:nvSpPr>
        <p:spPr/>
        <p:txBody>
          <a:bodyPr/>
          <a:lstStyle>
            <a:lvl1pPr>
              <a:defRPr/>
            </a:lvl1pPr>
          </a:lstStyle>
          <a:p>
            <a:pPr>
              <a:defRPr/>
            </a:pPr>
            <a:fld id="{C5625E09-FBB8-49C6-AC14-39F42A0737D3}" type="datetime1">
              <a:rPr lang="fi-FI"/>
              <a:pPr>
                <a:defRPr/>
              </a:pPr>
              <a:t>14.9.2018</a:t>
            </a:fld>
            <a:endParaRPr lang="fi-FI"/>
          </a:p>
        </p:txBody>
      </p:sp>
      <p:sp>
        <p:nvSpPr>
          <p:cNvPr id="3" name="Alatunnisteen paikkamerkki 4"/>
          <p:cNvSpPr>
            <a:spLocks noGrp="1"/>
          </p:cNvSpPr>
          <p:nvPr>
            <p:ph type="ftr" sz="quarter" idx="11"/>
          </p:nvPr>
        </p:nvSpPr>
        <p:spPr/>
        <p:txBody>
          <a:bodyPr/>
          <a:lstStyle>
            <a:lvl1pPr>
              <a:defRPr/>
            </a:lvl1pPr>
          </a:lstStyle>
          <a:p>
            <a:pPr>
              <a:defRPr/>
            </a:pPr>
            <a:endParaRPr lang="fi-FI"/>
          </a:p>
        </p:txBody>
      </p:sp>
      <p:sp>
        <p:nvSpPr>
          <p:cNvPr id="4" name="Dian numeron paikkamerkki 5"/>
          <p:cNvSpPr>
            <a:spLocks noGrp="1"/>
          </p:cNvSpPr>
          <p:nvPr>
            <p:ph type="sldNum" sz="quarter" idx="12"/>
          </p:nvPr>
        </p:nvSpPr>
        <p:spPr/>
        <p:txBody>
          <a:bodyPr/>
          <a:lstStyle>
            <a:lvl1pPr>
              <a:defRPr/>
            </a:lvl1pPr>
          </a:lstStyle>
          <a:p>
            <a:fld id="{F53EEDC7-3C8E-481A-9DE9-1F2E35EF9163}" type="slidenum">
              <a:rPr lang="fi-FI" altLang="en-US"/>
              <a:pPr/>
              <a:t>‹#›</a:t>
            </a:fld>
            <a:endParaRPr lang="fi-FI" altLang="en-US"/>
          </a:p>
        </p:txBody>
      </p:sp>
    </p:spTree>
    <p:extLst>
      <p:ext uri="{BB962C8B-B14F-4D97-AF65-F5344CB8AC3E}">
        <p14:creationId xmlns:p14="http://schemas.microsoft.com/office/powerpoint/2010/main" val="27883516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smtClean="0"/>
              <a:t>Muokkaa perustyylejä naps.</a:t>
            </a:r>
            <a:endParaRPr lang="fi-FI"/>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3"/>
          <p:cNvSpPr>
            <a:spLocks noGrp="1"/>
          </p:cNvSpPr>
          <p:nvPr>
            <p:ph type="dt" sz="half" idx="10"/>
          </p:nvPr>
        </p:nvSpPr>
        <p:spPr/>
        <p:txBody>
          <a:bodyPr/>
          <a:lstStyle>
            <a:lvl1pPr>
              <a:defRPr/>
            </a:lvl1pPr>
          </a:lstStyle>
          <a:p>
            <a:pPr>
              <a:defRPr/>
            </a:pPr>
            <a:fld id="{B4C95E75-093E-47A4-B6C3-AE5BA8289A8A}" type="datetime1">
              <a:rPr lang="fi-FI"/>
              <a:pPr>
                <a:defRPr/>
              </a:pPr>
              <a:t>14.9.2018</a:t>
            </a:fld>
            <a:endParaRPr lang="fi-FI"/>
          </a:p>
        </p:txBody>
      </p:sp>
      <p:sp>
        <p:nvSpPr>
          <p:cNvPr id="6" name="Alatunnisteen paikkamerkki 4"/>
          <p:cNvSpPr>
            <a:spLocks noGrp="1"/>
          </p:cNvSpPr>
          <p:nvPr>
            <p:ph type="ftr" sz="quarter" idx="11"/>
          </p:nvPr>
        </p:nvSpPr>
        <p:spPr/>
        <p:txBody>
          <a:bodyPr/>
          <a:lstStyle>
            <a:lvl1pPr>
              <a:defRPr/>
            </a:lvl1pPr>
          </a:lstStyle>
          <a:p>
            <a:pPr>
              <a:defRPr/>
            </a:pPr>
            <a:endParaRPr lang="fi-FI"/>
          </a:p>
        </p:txBody>
      </p:sp>
      <p:sp>
        <p:nvSpPr>
          <p:cNvPr id="7" name="Dian numeron paikkamerkki 5"/>
          <p:cNvSpPr>
            <a:spLocks noGrp="1"/>
          </p:cNvSpPr>
          <p:nvPr>
            <p:ph type="sldNum" sz="quarter" idx="12"/>
          </p:nvPr>
        </p:nvSpPr>
        <p:spPr/>
        <p:txBody>
          <a:bodyPr/>
          <a:lstStyle>
            <a:lvl1pPr>
              <a:defRPr/>
            </a:lvl1pPr>
          </a:lstStyle>
          <a:p>
            <a:fld id="{238EF72C-308F-4CFC-98D0-7F7DDB545853}" type="slidenum">
              <a:rPr lang="fi-FI" altLang="en-US"/>
              <a:pPr/>
              <a:t>‹#›</a:t>
            </a:fld>
            <a:endParaRPr lang="fi-FI" altLang="en-US"/>
          </a:p>
        </p:txBody>
      </p:sp>
    </p:spTree>
    <p:extLst>
      <p:ext uri="{BB962C8B-B14F-4D97-AF65-F5344CB8AC3E}">
        <p14:creationId xmlns:p14="http://schemas.microsoft.com/office/powerpoint/2010/main" val="12356766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smtClean="0"/>
              <a:t>Muokkaa perustyylejä naps.</a:t>
            </a:r>
            <a:endParaRPr lang="fi-FI"/>
          </a:p>
        </p:txBody>
      </p:sp>
      <p:sp>
        <p:nvSpPr>
          <p:cNvPr id="3" name="Kuvan paikkamerkki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i-FI" noProof="0"/>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3"/>
          <p:cNvSpPr>
            <a:spLocks noGrp="1"/>
          </p:cNvSpPr>
          <p:nvPr>
            <p:ph type="dt" sz="half" idx="10"/>
          </p:nvPr>
        </p:nvSpPr>
        <p:spPr/>
        <p:txBody>
          <a:bodyPr/>
          <a:lstStyle>
            <a:lvl1pPr>
              <a:defRPr/>
            </a:lvl1pPr>
          </a:lstStyle>
          <a:p>
            <a:pPr>
              <a:defRPr/>
            </a:pPr>
            <a:fld id="{1A47D17C-2802-42A7-BAF5-5AFB1E5F358D}" type="datetime1">
              <a:rPr lang="fi-FI"/>
              <a:pPr>
                <a:defRPr/>
              </a:pPr>
              <a:t>14.9.2018</a:t>
            </a:fld>
            <a:endParaRPr lang="fi-FI"/>
          </a:p>
        </p:txBody>
      </p:sp>
      <p:sp>
        <p:nvSpPr>
          <p:cNvPr id="6" name="Alatunnisteen paikkamerkki 4"/>
          <p:cNvSpPr>
            <a:spLocks noGrp="1"/>
          </p:cNvSpPr>
          <p:nvPr>
            <p:ph type="ftr" sz="quarter" idx="11"/>
          </p:nvPr>
        </p:nvSpPr>
        <p:spPr/>
        <p:txBody>
          <a:bodyPr/>
          <a:lstStyle>
            <a:lvl1pPr>
              <a:defRPr/>
            </a:lvl1pPr>
          </a:lstStyle>
          <a:p>
            <a:pPr>
              <a:defRPr/>
            </a:pPr>
            <a:endParaRPr lang="fi-FI"/>
          </a:p>
        </p:txBody>
      </p:sp>
      <p:sp>
        <p:nvSpPr>
          <p:cNvPr id="7" name="Dian numeron paikkamerkki 5"/>
          <p:cNvSpPr>
            <a:spLocks noGrp="1"/>
          </p:cNvSpPr>
          <p:nvPr>
            <p:ph type="sldNum" sz="quarter" idx="12"/>
          </p:nvPr>
        </p:nvSpPr>
        <p:spPr/>
        <p:txBody>
          <a:bodyPr/>
          <a:lstStyle>
            <a:lvl1pPr>
              <a:defRPr/>
            </a:lvl1pPr>
          </a:lstStyle>
          <a:p>
            <a:fld id="{B0469FE2-6925-4A50-9B87-D668F1327AC1}" type="slidenum">
              <a:rPr lang="fi-FI" altLang="en-US"/>
              <a:pPr/>
              <a:t>‹#›</a:t>
            </a:fld>
            <a:endParaRPr lang="fi-FI" altLang="en-US"/>
          </a:p>
        </p:txBody>
      </p:sp>
    </p:spTree>
    <p:extLst>
      <p:ext uri="{BB962C8B-B14F-4D97-AF65-F5344CB8AC3E}">
        <p14:creationId xmlns:p14="http://schemas.microsoft.com/office/powerpoint/2010/main" val="13076210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lvl1pPr>
              <a:defRPr/>
            </a:lvl1pPr>
          </a:lstStyle>
          <a:p>
            <a:pPr>
              <a:defRPr/>
            </a:pPr>
            <a:fld id="{7276C799-9E1E-4186-A210-203C66B5271D}" type="datetime1">
              <a:rPr lang="fi-FI"/>
              <a:pPr>
                <a:defRPr/>
              </a:pPr>
              <a:t>14.9.2018</a:t>
            </a:fld>
            <a:endParaRPr lang="fi-FI"/>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0A1E18C7-4D10-4BD6-A968-C12D48603963}" type="slidenum">
              <a:rPr lang="fi-FI" altLang="en-US"/>
              <a:pPr/>
              <a:t>‹#›</a:t>
            </a:fld>
            <a:endParaRPr lang="fi-FI" altLang="en-US"/>
          </a:p>
        </p:txBody>
      </p:sp>
    </p:spTree>
    <p:extLst>
      <p:ext uri="{BB962C8B-B14F-4D97-AF65-F5344CB8AC3E}">
        <p14:creationId xmlns:p14="http://schemas.microsoft.com/office/powerpoint/2010/main" val="16988981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untainen otsikko 1"/>
          <p:cNvSpPr>
            <a:spLocks noGrp="1"/>
          </p:cNvSpPr>
          <p:nvPr>
            <p:ph type="title" orient="vert"/>
          </p:nvPr>
        </p:nvSpPr>
        <p:spPr>
          <a:xfrm>
            <a:off x="6629400" y="274638"/>
            <a:ext cx="2057400" cy="5851525"/>
          </a:xfrm>
        </p:spPr>
        <p:txBody>
          <a:bodyPr vert="eaVert"/>
          <a:lstStyle/>
          <a:p>
            <a:r>
              <a:rPr lang="fi-FI" smtClean="0"/>
              <a:t>Muokkaa perustyylejä naps.</a:t>
            </a:r>
            <a:endParaRPr lang="fi-FI"/>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lvl1pPr>
              <a:defRPr/>
            </a:lvl1pPr>
          </a:lstStyle>
          <a:p>
            <a:pPr>
              <a:defRPr/>
            </a:pPr>
            <a:fld id="{3C4AC810-770A-447C-B543-E605277FBF34}" type="datetime1">
              <a:rPr lang="fi-FI"/>
              <a:pPr>
                <a:defRPr/>
              </a:pPr>
              <a:t>14.9.2018</a:t>
            </a:fld>
            <a:endParaRPr lang="fi-FI"/>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254F536D-AAF8-43D4-978B-0F62690A9867}" type="slidenum">
              <a:rPr lang="fi-FI" altLang="en-US"/>
              <a:pPr/>
              <a:t>‹#›</a:t>
            </a:fld>
            <a:endParaRPr lang="fi-FI" altLang="en-US"/>
          </a:p>
        </p:txBody>
      </p:sp>
    </p:spTree>
    <p:extLst>
      <p:ext uri="{BB962C8B-B14F-4D97-AF65-F5344CB8AC3E}">
        <p14:creationId xmlns:p14="http://schemas.microsoft.com/office/powerpoint/2010/main" val="26641558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Mukautettu asette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Päivämäärän paikkamerkki 3"/>
          <p:cNvSpPr>
            <a:spLocks noGrp="1"/>
          </p:cNvSpPr>
          <p:nvPr>
            <p:ph type="dt" sz="half" idx="10"/>
          </p:nvPr>
        </p:nvSpPr>
        <p:spPr/>
        <p:txBody>
          <a:bodyPr/>
          <a:lstStyle>
            <a:lvl1pPr>
              <a:defRPr/>
            </a:lvl1pPr>
          </a:lstStyle>
          <a:p>
            <a:pPr>
              <a:defRPr/>
            </a:pPr>
            <a:fld id="{B1AA6E96-11C0-420B-8BB4-26EE35402CD4}" type="datetime1">
              <a:rPr lang="fi-FI"/>
              <a:pPr>
                <a:defRPr/>
              </a:pPr>
              <a:t>14.9.2018</a:t>
            </a:fld>
            <a:endParaRPr lang="fi-FI"/>
          </a:p>
        </p:txBody>
      </p:sp>
      <p:sp>
        <p:nvSpPr>
          <p:cNvPr id="4" name="Alatunnisteen paikkamerkki 4"/>
          <p:cNvSpPr>
            <a:spLocks noGrp="1"/>
          </p:cNvSpPr>
          <p:nvPr>
            <p:ph type="ftr" sz="quarter" idx="11"/>
          </p:nvPr>
        </p:nvSpPr>
        <p:spPr/>
        <p:txBody>
          <a:bodyPr/>
          <a:lstStyle>
            <a:lvl1pPr>
              <a:defRPr/>
            </a:lvl1pPr>
          </a:lstStyle>
          <a:p>
            <a:pPr>
              <a:defRPr/>
            </a:pPr>
            <a:endParaRPr lang="fi-FI"/>
          </a:p>
        </p:txBody>
      </p:sp>
      <p:sp>
        <p:nvSpPr>
          <p:cNvPr id="5" name="Dian numeron paikkamerkki 5"/>
          <p:cNvSpPr>
            <a:spLocks noGrp="1"/>
          </p:cNvSpPr>
          <p:nvPr>
            <p:ph type="sldNum" sz="quarter" idx="12"/>
          </p:nvPr>
        </p:nvSpPr>
        <p:spPr/>
        <p:txBody>
          <a:bodyPr/>
          <a:lstStyle>
            <a:lvl1pPr>
              <a:defRPr/>
            </a:lvl1pPr>
          </a:lstStyle>
          <a:p>
            <a:fld id="{B80EE332-1879-4137-91B2-D2B2B7DF4B60}" type="slidenum">
              <a:rPr lang="fi-FI" altLang="en-US"/>
              <a:pPr/>
              <a:t>‹#›</a:t>
            </a:fld>
            <a:endParaRPr lang="fi-FI" altLang="en-US"/>
          </a:p>
        </p:txBody>
      </p:sp>
    </p:spTree>
    <p:extLst>
      <p:ext uri="{BB962C8B-B14F-4D97-AF65-F5344CB8AC3E}">
        <p14:creationId xmlns:p14="http://schemas.microsoft.com/office/powerpoint/2010/main" val="2140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Otsikon paikkamerkki 1"/>
          <p:cNvSpPr>
            <a:spLocks noGrp="1"/>
          </p:cNvSpPr>
          <p:nvPr>
            <p:ph type="title"/>
          </p:nvPr>
        </p:nvSpPr>
        <p:spPr bwMode="auto">
          <a:xfrm>
            <a:off x="620713" y="457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i-FI" altLang="en-US" smtClean="0"/>
              <a:t>Muokkaa perustyylejä naps.</a:t>
            </a:r>
          </a:p>
        </p:txBody>
      </p:sp>
      <p:sp>
        <p:nvSpPr>
          <p:cNvPr id="1027" name="Tekstin paikkamerkki 2"/>
          <p:cNvSpPr>
            <a:spLocks noGrp="1"/>
          </p:cNvSpPr>
          <p:nvPr>
            <p:ph type="body" idx="1"/>
          </p:nvPr>
        </p:nvSpPr>
        <p:spPr bwMode="auto">
          <a:xfrm>
            <a:off x="620713" y="1830388"/>
            <a:ext cx="8229600" cy="442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altLang="en-US" smtClean="0"/>
              <a:t>Muokkaa tekstin perustyylejä napsauttamalla</a:t>
            </a:r>
          </a:p>
          <a:p>
            <a:pPr lvl="1"/>
            <a:r>
              <a:rPr lang="fi-FI" altLang="en-US" smtClean="0"/>
              <a:t>toinen taso</a:t>
            </a:r>
          </a:p>
          <a:p>
            <a:pPr lvl="2"/>
            <a:r>
              <a:rPr lang="fi-FI" altLang="en-US" smtClean="0"/>
              <a:t>kolmas taso</a:t>
            </a:r>
          </a:p>
          <a:p>
            <a:pPr lvl="3"/>
            <a:r>
              <a:rPr lang="fi-FI" altLang="en-US" smtClean="0"/>
              <a:t>neljäs taso</a:t>
            </a:r>
          </a:p>
          <a:p>
            <a:pPr lvl="4"/>
            <a:r>
              <a:rPr lang="fi-FI" altLang="en-US" smtClean="0"/>
              <a:t>viides taso</a:t>
            </a:r>
          </a:p>
        </p:txBody>
      </p:sp>
      <p:sp>
        <p:nvSpPr>
          <p:cNvPr id="4" name="Päivämäärän paikkamerkki 3"/>
          <p:cNvSpPr>
            <a:spLocks noGrp="1"/>
          </p:cNvSpPr>
          <p:nvPr>
            <p:ph type="dt" sz="half" idx="2"/>
          </p:nvPr>
        </p:nvSpPr>
        <p:spPr>
          <a:xfrm>
            <a:off x="6962775" y="6356350"/>
            <a:ext cx="1055688"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Arial"/>
                <a:cs typeface="Arial"/>
              </a:defRPr>
            </a:lvl1pPr>
          </a:lstStyle>
          <a:p>
            <a:pPr>
              <a:defRPr/>
            </a:pPr>
            <a:fld id="{80A74E51-8EB9-44D7-9812-A5FC353A54EE}" type="datetime1">
              <a:rPr lang="fi-FI"/>
              <a:pPr>
                <a:defRPr/>
              </a:pPr>
              <a:t>14.9.2018</a:t>
            </a:fld>
            <a:endParaRPr lang="fi-FI" dirty="0"/>
          </a:p>
        </p:txBody>
      </p:sp>
      <p:sp>
        <p:nvSpPr>
          <p:cNvPr id="5" name="Alatunnisteen paikkamerkki 4"/>
          <p:cNvSpPr>
            <a:spLocks noGrp="1"/>
          </p:cNvSpPr>
          <p:nvPr>
            <p:ph type="ftr" sz="quarter" idx="3"/>
          </p:nvPr>
        </p:nvSpPr>
        <p:spPr>
          <a:xfrm>
            <a:off x="3487738" y="6356350"/>
            <a:ext cx="3335337"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Arial"/>
                <a:cs typeface="Arial"/>
              </a:defRPr>
            </a:lvl1pPr>
          </a:lstStyle>
          <a:p>
            <a:pPr>
              <a:defRPr/>
            </a:pPr>
            <a:endParaRPr lang="fi-FI"/>
          </a:p>
        </p:txBody>
      </p:sp>
      <p:sp>
        <p:nvSpPr>
          <p:cNvPr id="6" name="Dian numeron paikkamerkki 5"/>
          <p:cNvSpPr>
            <a:spLocks noGrp="1"/>
          </p:cNvSpPr>
          <p:nvPr>
            <p:ph type="sldNum" sz="quarter" idx="4"/>
          </p:nvPr>
        </p:nvSpPr>
        <p:spPr>
          <a:xfrm>
            <a:off x="8170863" y="6356350"/>
            <a:ext cx="67945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B62E76DA-1837-4018-8C7F-BA0A0C107988}" type="slidenum">
              <a:rPr lang="fi-FI" altLang="en-US"/>
              <a:pPr/>
              <a:t>‹#›</a:t>
            </a:fld>
            <a:endParaRPr lang="fi-FI" altLang="en-US"/>
          </a:p>
        </p:txBody>
      </p:sp>
    </p:spTree>
  </p:cSld>
  <p:clrMap bg1="lt1" tx1="dk1" bg2="lt2" tx2="dk2" accent1="accent1" accent2="accent2" accent3="accent3" accent4="accent4" accent5="accent5" accent6="accent6" hlink="hlink" folHlink="folHlink"/>
  <p:sldLayoutIdLst>
    <p:sldLayoutId id="2147483748"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49" r:id="rId11"/>
    <p:sldLayoutId id="2147483750" r:id="rId12"/>
  </p:sldLayoutIdLst>
  <p:timing>
    <p:tnLst>
      <p:par>
        <p:cTn id="1" dur="indefinite" restart="never" nodeType="tmRoot"/>
      </p:par>
    </p:tnLst>
  </p:timing>
  <p:hf hdr="0"/>
  <p:txStyles>
    <p:titleStyle>
      <a:lvl1pPr algn="l" defTabSz="457200" rtl="0" eaLnBrk="1" fontAlgn="base" hangingPunct="1">
        <a:spcBef>
          <a:spcPct val="0"/>
        </a:spcBef>
        <a:spcAft>
          <a:spcPct val="0"/>
        </a:spcAft>
        <a:defRPr sz="4000" kern="1200">
          <a:solidFill>
            <a:schemeClr val="tx1"/>
          </a:solidFill>
          <a:latin typeface="Arial Black" pitchFamily="34" charset="0"/>
          <a:ea typeface="+mj-ea"/>
          <a:cs typeface="Arial"/>
        </a:defRPr>
      </a:lvl1pPr>
      <a:lvl2pPr algn="l" defTabSz="457200" rtl="0" eaLnBrk="1" fontAlgn="base" hangingPunct="1">
        <a:spcBef>
          <a:spcPct val="0"/>
        </a:spcBef>
        <a:spcAft>
          <a:spcPct val="0"/>
        </a:spcAft>
        <a:defRPr sz="4000">
          <a:solidFill>
            <a:schemeClr val="tx1"/>
          </a:solidFill>
          <a:latin typeface="Arial Black" pitchFamily="34" charset="0"/>
          <a:cs typeface="Arial" charset="0"/>
        </a:defRPr>
      </a:lvl2pPr>
      <a:lvl3pPr algn="l" defTabSz="457200" rtl="0" eaLnBrk="1" fontAlgn="base" hangingPunct="1">
        <a:spcBef>
          <a:spcPct val="0"/>
        </a:spcBef>
        <a:spcAft>
          <a:spcPct val="0"/>
        </a:spcAft>
        <a:defRPr sz="4000">
          <a:solidFill>
            <a:schemeClr val="tx1"/>
          </a:solidFill>
          <a:latin typeface="Arial Black" pitchFamily="34" charset="0"/>
          <a:cs typeface="Arial" charset="0"/>
        </a:defRPr>
      </a:lvl3pPr>
      <a:lvl4pPr algn="l" defTabSz="457200" rtl="0" eaLnBrk="1" fontAlgn="base" hangingPunct="1">
        <a:spcBef>
          <a:spcPct val="0"/>
        </a:spcBef>
        <a:spcAft>
          <a:spcPct val="0"/>
        </a:spcAft>
        <a:defRPr sz="4000">
          <a:solidFill>
            <a:schemeClr val="tx1"/>
          </a:solidFill>
          <a:latin typeface="Arial Black" pitchFamily="34" charset="0"/>
          <a:cs typeface="Arial" charset="0"/>
        </a:defRPr>
      </a:lvl4pPr>
      <a:lvl5pPr algn="l" defTabSz="457200" rtl="0" eaLnBrk="1" fontAlgn="base" hangingPunct="1">
        <a:spcBef>
          <a:spcPct val="0"/>
        </a:spcBef>
        <a:spcAft>
          <a:spcPct val="0"/>
        </a:spcAft>
        <a:defRPr sz="4000">
          <a:solidFill>
            <a:schemeClr val="tx1"/>
          </a:solidFill>
          <a:latin typeface="Arial Black" pitchFamily="34" charset="0"/>
          <a:cs typeface="Arial" charset="0"/>
        </a:defRPr>
      </a:lvl5pPr>
      <a:lvl6pPr marL="457200" algn="l" defTabSz="457200" rtl="0" eaLnBrk="1" fontAlgn="base" hangingPunct="1">
        <a:spcBef>
          <a:spcPct val="0"/>
        </a:spcBef>
        <a:spcAft>
          <a:spcPct val="0"/>
        </a:spcAft>
        <a:defRPr sz="4000">
          <a:solidFill>
            <a:schemeClr val="tx1"/>
          </a:solidFill>
          <a:latin typeface="Arial Black" pitchFamily="34" charset="0"/>
          <a:cs typeface="Arial" charset="0"/>
        </a:defRPr>
      </a:lvl6pPr>
      <a:lvl7pPr marL="914400" algn="l" defTabSz="457200" rtl="0" eaLnBrk="1" fontAlgn="base" hangingPunct="1">
        <a:spcBef>
          <a:spcPct val="0"/>
        </a:spcBef>
        <a:spcAft>
          <a:spcPct val="0"/>
        </a:spcAft>
        <a:defRPr sz="4000">
          <a:solidFill>
            <a:schemeClr val="tx1"/>
          </a:solidFill>
          <a:latin typeface="Arial Black" pitchFamily="34" charset="0"/>
          <a:cs typeface="Arial" charset="0"/>
        </a:defRPr>
      </a:lvl7pPr>
      <a:lvl8pPr marL="1371600" algn="l" defTabSz="457200" rtl="0" eaLnBrk="1" fontAlgn="base" hangingPunct="1">
        <a:spcBef>
          <a:spcPct val="0"/>
        </a:spcBef>
        <a:spcAft>
          <a:spcPct val="0"/>
        </a:spcAft>
        <a:defRPr sz="4000">
          <a:solidFill>
            <a:schemeClr val="tx1"/>
          </a:solidFill>
          <a:latin typeface="Arial Black" pitchFamily="34" charset="0"/>
          <a:cs typeface="Arial" charset="0"/>
        </a:defRPr>
      </a:lvl8pPr>
      <a:lvl9pPr marL="1828800" algn="l" defTabSz="457200" rtl="0" eaLnBrk="1" fontAlgn="base" hangingPunct="1">
        <a:spcBef>
          <a:spcPct val="0"/>
        </a:spcBef>
        <a:spcAft>
          <a:spcPct val="0"/>
        </a:spcAft>
        <a:defRPr sz="4000">
          <a:solidFill>
            <a:schemeClr val="tx1"/>
          </a:solidFill>
          <a:latin typeface="Arial Black" pitchFamily="34" charset="0"/>
          <a:cs typeface="Arial"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n-ea"/>
          <a:cs typeface="Arial"/>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Arial"/>
          <a:ea typeface="+mn-ea"/>
          <a:cs typeface="Arial"/>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Arial"/>
          <a:ea typeface="+mn-ea"/>
          <a:cs typeface="Arial"/>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Otsikon paikkamerkki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i-FI" altLang="en-US" smtClean="0"/>
              <a:t>Muokkaa perustyylejä naps.</a:t>
            </a:r>
          </a:p>
        </p:txBody>
      </p:sp>
      <p:sp>
        <p:nvSpPr>
          <p:cNvPr id="2051" name="Tekstin paikkamerkki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altLang="en-US" smtClean="0"/>
              <a:t>Muokkaa tekstin perustyylejä napsauttamalla</a:t>
            </a:r>
          </a:p>
          <a:p>
            <a:pPr lvl="1"/>
            <a:r>
              <a:rPr lang="fi-FI" altLang="en-US" smtClean="0"/>
              <a:t>toinen taso</a:t>
            </a:r>
          </a:p>
          <a:p>
            <a:pPr lvl="2"/>
            <a:r>
              <a:rPr lang="fi-FI" altLang="en-US" smtClean="0"/>
              <a:t>kolmas taso</a:t>
            </a:r>
          </a:p>
          <a:p>
            <a:pPr lvl="3"/>
            <a:r>
              <a:rPr lang="fi-FI" altLang="en-US" smtClean="0"/>
              <a:t>neljäs taso</a:t>
            </a:r>
          </a:p>
          <a:p>
            <a:pPr lvl="4"/>
            <a:r>
              <a:rPr lang="fi-FI" altLang="en-US" smtClean="0"/>
              <a:t>viides taso</a:t>
            </a:r>
          </a:p>
        </p:txBody>
      </p:sp>
      <p:sp>
        <p:nvSpPr>
          <p:cNvPr id="4" name="Päivämäärän paikkamerkki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BFE5638-F109-487B-8639-2A97E519B58A}" type="datetime1">
              <a:rPr lang="fi-FI"/>
              <a:pPr>
                <a:defRPr/>
              </a:pPr>
              <a:t>14.9.2018</a:t>
            </a:fld>
            <a:endParaRPr lang="fi-FI"/>
          </a:p>
        </p:txBody>
      </p:sp>
      <p:sp>
        <p:nvSpPr>
          <p:cNvPr id="5" name="Alatunnisteen paikkamerk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i-FI"/>
          </a:p>
        </p:txBody>
      </p:sp>
      <p:sp>
        <p:nvSpPr>
          <p:cNvPr id="6" name="Dian numeron paikkamerkki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8FB2D537-39C5-4F68-8D44-0A13C8BDB554}" type="slidenum">
              <a:rPr lang="fi-FI" altLang="en-US"/>
              <a:pPr/>
              <a:t>‹#›</a:t>
            </a:fld>
            <a:endParaRPr lang="fi-FI" altLang="en-US"/>
          </a:p>
        </p:txBody>
      </p:sp>
      <p:sp>
        <p:nvSpPr>
          <p:cNvPr id="2055" name="Tekstiruutu 6"/>
          <p:cNvSpPr txBox="1">
            <a:spLocks noChangeArrowheads="1"/>
          </p:cNvSpPr>
          <p:nvPr/>
        </p:nvSpPr>
        <p:spPr bwMode="auto">
          <a:xfrm>
            <a:off x="6996113" y="-11113"/>
            <a:ext cx="185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defRPr/>
            </a:pPr>
            <a:endParaRPr lang="fi-FI" smtClean="0">
              <a:cs typeface="Arial" charset="0"/>
            </a:endParaRPr>
          </a:p>
        </p:txBody>
      </p:sp>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tut.fi/en" TargetMode="External"/><Relationship Id="rId1" Type="http://schemas.openxmlformats.org/officeDocument/2006/relationships/slideLayout" Target="../slideLayouts/slideLayout2.xml"/><Relationship Id="rId6" Type="http://schemas.openxmlformats.org/officeDocument/2006/relationships/image" Target="%0akoskim.jpg%20%20%20%20%20%20%20%20%20%20%20%20%20%20%20%20%20%20%20%20%20%20%20%20%20%20%20%20%20%20%20%20%20%20%20%20%20%20%20%20%20%20%20%20%20%20%20%20%20%20%20%20%2000001153%07Satu%20II%20%20%20%20%20%20%20%20%20%20%20%20%20%20%20%20%20%20%20%20%20%20%20%20B4214330:" TargetMode="External"/><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9.gif"/></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2.jpg"/><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Otsikko 5"/>
          <p:cNvSpPr>
            <a:spLocks noGrp="1"/>
          </p:cNvSpPr>
          <p:nvPr>
            <p:ph type="ctrTitle"/>
          </p:nvPr>
        </p:nvSpPr>
        <p:spPr>
          <a:xfrm>
            <a:off x="685800" y="1255713"/>
            <a:ext cx="7772400" cy="1843087"/>
          </a:xfrm>
        </p:spPr>
        <p:txBody>
          <a:bodyPr/>
          <a:lstStyle/>
          <a:p>
            <a:r>
              <a:rPr lang="en-US" b="1" dirty="0"/>
              <a:t>Vision of the power system in 2035</a:t>
            </a:r>
            <a:endParaRPr lang="en-US" dirty="0"/>
          </a:p>
        </p:txBody>
      </p:sp>
      <p:sp>
        <p:nvSpPr>
          <p:cNvPr id="6147" name="Alaotsikko 6"/>
          <p:cNvSpPr>
            <a:spLocks noGrp="1"/>
          </p:cNvSpPr>
          <p:nvPr>
            <p:ph type="subTitle" idx="1"/>
          </p:nvPr>
        </p:nvSpPr>
        <p:spPr>
          <a:xfrm>
            <a:off x="1371600" y="3443288"/>
            <a:ext cx="6400800" cy="1752600"/>
          </a:xfrm>
        </p:spPr>
        <p:txBody>
          <a:bodyPr>
            <a:normAutofit/>
          </a:bodyPr>
          <a:lstStyle/>
          <a:p>
            <a:r>
              <a:rPr lang="fi-FI" altLang="en-US" sz="1800" dirty="0" err="1" smtClean="0">
                <a:latin typeface="Arial" panose="020B0604020202020204" pitchFamily="34" charset="0"/>
                <a:cs typeface="Arial" panose="020B0604020202020204" pitchFamily="34" charset="0"/>
              </a:rPr>
              <a:t>PhD</a:t>
            </a:r>
            <a:r>
              <a:rPr lang="fi-FI" altLang="en-US" sz="1800" dirty="0" smtClean="0">
                <a:latin typeface="Arial" panose="020B0604020202020204" pitchFamily="34" charset="0"/>
                <a:cs typeface="Arial" panose="020B0604020202020204" pitchFamily="34" charset="0"/>
              </a:rPr>
              <a:t> Jenni Rekola</a:t>
            </a:r>
          </a:p>
          <a:p>
            <a:r>
              <a:rPr lang="fi-FI" altLang="en-US" sz="1800" dirty="0" smtClean="0">
                <a:latin typeface="Arial" panose="020B0604020202020204" pitchFamily="34" charset="0"/>
                <a:cs typeface="Arial" panose="020B0604020202020204" pitchFamily="34" charset="0"/>
              </a:rPr>
              <a:t>Tampere </a:t>
            </a:r>
            <a:r>
              <a:rPr lang="fi-FI" altLang="en-US" sz="1800" dirty="0" err="1" smtClean="0">
                <a:latin typeface="Arial" panose="020B0604020202020204" pitchFamily="34" charset="0"/>
                <a:cs typeface="Arial" panose="020B0604020202020204" pitchFamily="34" charset="0"/>
              </a:rPr>
              <a:t>University</a:t>
            </a:r>
            <a:r>
              <a:rPr lang="fi-FI" altLang="en-US" sz="1800" dirty="0" smtClean="0">
                <a:latin typeface="Arial" panose="020B0604020202020204" pitchFamily="34" charset="0"/>
                <a:cs typeface="Arial" panose="020B0604020202020204" pitchFamily="34" charset="0"/>
              </a:rPr>
              <a:t> of Technology</a:t>
            </a:r>
          </a:p>
          <a:p>
            <a:r>
              <a:rPr lang="fi-FI" altLang="en-US" sz="1800" dirty="0" smtClean="0">
                <a:latin typeface="Arial" panose="020B0604020202020204" pitchFamily="34" charset="0"/>
                <a:cs typeface="Arial" panose="020B0604020202020204" pitchFamily="34" charset="0"/>
              </a:rPr>
              <a:t>Finland</a:t>
            </a:r>
          </a:p>
          <a:p>
            <a:r>
              <a:rPr lang="fi-FI" altLang="en-US" sz="1800" dirty="0" smtClean="0">
                <a:latin typeface="Arial" panose="020B0604020202020204" pitchFamily="34" charset="0"/>
                <a:cs typeface="Arial" panose="020B0604020202020204" pitchFamily="34" charset="0"/>
              </a:rPr>
              <a:t>jenni.rekola@tut.fi</a:t>
            </a:r>
          </a:p>
          <a:p>
            <a:endParaRPr lang="fi-FI" altLang="en-US" sz="1800" dirty="0">
              <a:latin typeface="Arial" panose="020B0604020202020204" pitchFamily="34" charset="0"/>
              <a:cs typeface="Arial" panose="020B0604020202020204" pitchFamily="34" charset="0"/>
            </a:endParaRPr>
          </a:p>
          <a:p>
            <a:endParaRPr lang="fi-FI" altLang="en-US" sz="1800" dirty="0" smtClean="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a:stretch>
            <a:fillRect/>
          </a:stretch>
        </p:blipFill>
        <p:spPr>
          <a:xfrm>
            <a:off x="6176513" y="5865406"/>
            <a:ext cx="2862892" cy="81796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Sisällön paikkamerkki 2"/>
          <p:cNvSpPr>
            <a:spLocks noGrp="1"/>
          </p:cNvSpPr>
          <p:nvPr>
            <p:ph idx="1"/>
          </p:nvPr>
        </p:nvSpPr>
        <p:spPr>
          <a:xfrm>
            <a:off x="4394691" y="1395413"/>
            <a:ext cx="4583054" cy="4772631"/>
          </a:xfrm>
        </p:spPr>
        <p:txBody>
          <a:bodyPr/>
          <a:lstStyle/>
          <a:p>
            <a:pPr eaLnBrk="1" hangingPunct="1">
              <a:spcAft>
                <a:spcPts val="600"/>
              </a:spcAft>
            </a:pPr>
            <a:r>
              <a:rPr lang="en-US" altLang="fi-FI" sz="1800" dirty="0" smtClean="0">
                <a:latin typeface="Arial" charset="0"/>
                <a:cs typeface="Arial" charset="0"/>
              </a:rPr>
              <a:t>Established in 1965</a:t>
            </a:r>
          </a:p>
          <a:p>
            <a:pPr eaLnBrk="1" hangingPunct="1">
              <a:spcAft>
                <a:spcPts val="600"/>
              </a:spcAft>
            </a:pPr>
            <a:r>
              <a:rPr lang="en-US" altLang="fi-FI" sz="1800" dirty="0" smtClean="0">
                <a:latin typeface="Arial" charset="0"/>
                <a:cs typeface="Arial" charset="0"/>
              </a:rPr>
              <a:t>7900 students and 1600 employees, including 1700 international students + employees from 80 countries</a:t>
            </a:r>
          </a:p>
          <a:p>
            <a:pPr eaLnBrk="1" hangingPunct="1">
              <a:spcAft>
                <a:spcPts val="600"/>
              </a:spcAft>
            </a:pPr>
            <a:endParaRPr lang="en-US" altLang="fi-FI" sz="1800" dirty="0">
              <a:latin typeface="Arial" charset="0"/>
              <a:cs typeface="Arial" charset="0"/>
            </a:endParaRPr>
          </a:p>
          <a:p>
            <a:pPr eaLnBrk="1" hangingPunct="1">
              <a:spcAft>
                <a:spcPts val="600"/>
              </a:spcAft>
            </a:pPr>
            <a:r>
              <a:rPr lang="en-US" altLang="fi-FI" sz="1800" dirty="0" smtClean="0">
                <a:latin typeface="Arial" charset="0"/>
                <a:cs typeface="Arial" charset="0"/>
              </a:rPr>
              <a:t>Research combines natural sciences, fields of engineering and business to strengthen export industry of Finland</a:t>
            </a:r>
          </a:p>
          <a:p>
            <a:pPr eaLnBrk="1" hangingPunct="1">
              <a:spcAft>
                <a:spcPts val="600"/>
              </a:spcAft>
            </a:pPr>
            <a:r>
              <a:rPr lang="en-US" altLang="fi-FI" sz="1800" dirty="0" smtClean="0">
                <a:latin typeface="Arial" charset="0"/>
                <a:cs typeface="Arial" charset="0"/>
              </a:rPr>
              <a:t>Key research areas </a:t>
            </a:r>
            <a:endParaRPr lang="en-US" altLang="fi-FI" sz="1800" dirty="0">
              <a:latin typeface="Arial" charset="0"/>
              <a:cs typeface="Arial" charset="0"/>
            </a:endParaRPr>
          </a:p>
          <a:p>
            <a:pPr>
              <a:buFont typeface="Wingdings" panose="05000000000000000000" pitchFamily="2" charset="2"/>
              <a:buChar char="ü"/>
              <a:defRPr/>
            </a:pPr>
            <a:r>
              <a:rPr lang="en-US" altLang="fi-FI" sz="1800" dirty="0">
                <a:latin typeface="Arial" charset="0"/>
                <a:cs typeface="Arial" charset="0"/>
              </a:rPr>
              <a:t>Digital operating environment</a:t>
            </a:r>
          </a:p>
          <a:p>
            <a:pPr>
              <a:buFont typeface="Wingdings" panose="05000000000000000000" pitchFamily="2" charset="2"/>
              <a:buChar char="ü"/>
              <a:defRPr/>
            </a:pPr>
            <a:r>
              <a:rPr lang="en-US" altLang="fi-FI" sz="1800" dirty="0">
                <a:latin typeface="Arial" charset="0"/>
                <a:cs typeface="Arial" charset="0"/>
              </a:rPr>
              <a:t>Energy- and eco-efficiency</a:t>
            </a:r>
          </a:p>
          <a:p>
            <a:pPr>
              <a:buFont typeface="Wingdings" panose="05000000000000000000" pitchFamily="2" charset="2"/>
              <a:buChar char="ü"/>
              <a:defRPr/>
            </a:pPr>
            <a:r>
              <a:rPr lang="en-US" altLang="fi-FI" sz="1800" dirty="0">
                <a:latin typeface="Arial" charset="0"/>
                <a:cs typeface="Arial" charset="0"/>
              </a:rPr>
              <a:t>Health technology</a:t>
            </a:r>
          </a:p>
          <a:p>
            <a:pPr>
              <a:buFont typeface="Wingdings" panose="05000000000000000000" pitchFamily="2" charset="2"/>
              <a:buChar char="ü"/>
              <a:defRPr/>
            </a:pPr>
            <a:r>
              <a:rPr lang="en-US" altLang="fi-FI" sz="1800" dirty="0">
                <a:latin typeface="Arial" charset="0"/>
                <a:cs typeface="Arial" charset="0"/>
              </a:rPr>
              <a:t>Light-based </a:t>
            </a:r>
            <a:r>
              <a:rPr lang="en-US" altLang="fi-FI" sz="1800" dirty="0" smtClean="0">
                <a:latin typeface="Arial" charset="0"/>
                <a:cs typeface="Arial" charset="0"/>
              </a:rPr>
              <a:t>technologies</a:t>
            </a:r>
          </a:p>
          <a:p>
            <a:pPr marL="0" indent="0">
              <a:buNone/>
              <a:defRPr/>
            </a:pPr>
            <a:endParaRPr lang="fi-FI" altLang="fi-FI" sz="1800" dirty="0">
              <a:latin typeface="Arial" charset="0"/>
              <a:cs typeface="Arial" charset="0"/>
            </a:endParaRPr>
          </a:p>
          <a:p>
            <a:pPr marL="0" indent="0">
              <a:buNone/>
              <a:defRPr/>
            </a:pPr>
            <a:r>
              <a:rPr lang="fi-FI" altLang="fi-FI" sz="1800" dirty="0" smtClean="0">
                <a:latin typeface="Arial" charset="0"/>
                <a:cs typeface="Arial" charset="0"/>
                <a:hlinkClick r:id="rId2"/>
              </a:rPr>
              <a:t>www.tut.fi/en</a:t>
            </a:r>
            <a:endParaRPr lang="fi-FI" altLang="fi-FI" sz="1800" dirty="0" smtClean="0">
              <a:latin typeface="Arial" charset="0"/>
              <a:cs typeface="Arial" charset="0"/>
            </a:endParaRPr>
          </a:p>
          <a:p>
            <a:pPr marL="0" indent="0">
              <a:buNone/>
              <a:defRPr/>
            </a:pPr>
            <a:endParaRPr lang="fi-FI" altLang="fi-FI" sz="1800" dirty="0" smtClean="0">
              <a:latin typeface="Arial" charset="0"/>
              <a:cs typeface="Arial" charset="0"/>
            </a:endParaRPr>
          </a:p>
          <a:p>
            <a:pPr marL="0" indent="0">
              <a:buNone/>
              <a:defRPr/>
            </a:pPr>
            <a:endParaRPr lang="en-US" altLang="fi-FI" sz="1800" dirty="0">
              <a:latin typeface="Arial" charset="0"/>
              <a:cs typeface="Arial" charset="0"/>
            </a:endParaRPr>
          </a:p>
          <a:p>
            <a:pPr eaLnBrk="1" hangingPunct="1">
              <a:spcAft>
                <a:spcPts val="600"/>
              </a:spcAft>
            </a:pPr>
            <a:endParaRPr lang="en-US" altLang="fi-FI" sz="2200" dirty="0" smtClean="0">
              <a:latin typeface="Arial" charset="0"/>
              <a:cs typeface="Arial" charset="0"/>
            </a:endParaRPr>
          </a:p>
        </p:txBody>
      </p:sp>
      <p:sp>
        <p:nvSpPr>
          <p:cNvPr id="4" name="Päivämäärän paikkamerkki 3"/>
          <p:cNvSpPr>
            <a:spLocks noGrp="1"/>
          </p:cNvSpPr>
          <p:nvPr>
            <p:ph type="dt" sz="quarter" idx="10"/>
          </p:nvPr>
        </p:nvSpPr>
        <p:spPr/>
        <p:txBody>
          <a:bodyPr/>
          <a:lstStyle/>
          <a:p>
            <a:pPr>
              <a:defRPr/>
            </a:pPr>
            <a:fld id="{91188B1E-454D-4401-B089-9BDA5577B1B1}" type="datetime1">
              <a:rPr lang="fi-FI" smtClean="0"/>
              <a:pPr>
                <a:defRPr/>
              </a:pPr>
              <a:t>14.9.2018</a:t>
            </a:fld>
            <a:endParaRPr lang="fi-FI" dirty="0"/>
          </a:p>
        </p:txBody>
      </p:sp>
      <p:sp>
        <p:nvSpPr>
          <p:cNvPr id="8197" name="Dian numeron paikkamerkki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000">
                <a:solidFill>
                  <a:schemeClr val="tx1"/>
                </a:solidFill>
                <a:latin typeface="Arial" charset="0"/>
                <a:cs typeface="Arial" charset="0"/>
              </a:defRPr>
            </a:lvl1pPr>
            <a:lvl2pPr marL="742950" indent="-285750">
              <a:spcBef>
                <a:spcPct val="20000"/>
              </a:spcBef>
              <a:buFont typeface="Arial" charset="0"/>
              <a:buChar char="–"/>
              <a:defRPr sz="2800">
                <a:solidFill>
                  <a:schemeClr val="tx1"/>
                </a:solidFill>
                <a:latin typeface="Arial" charset="0"/>
                <a:cs typeface="Arial" charset="0"/>
              </a:defRPr>
            </a:lvl2pPr>
            <a:lvl3pPr marL="1143000" indent="-228600">
              <a:spcBef>
                <a:spcPct val="20000"/>
              </a:spcBef>
              <a:buFont typeface="Arial" charset="0"/>
              <a:buChar char="•"/>
              <a:defRPr sz="2400">
                <a:solidFill>
                  <a:schemeClr val="tx1"/>
                </a:solidFill>
                <a:latin typeface="Arial" charset="0"/>
                <a:cs typeface="Arial" charset="0"/>
              </a:defRPr>
            </a:lvl3pPr>
            <a:lvl4pPr marL="1600200" indent="-228600">
              <a:spcBef>
                <a:spcPct val="20000"/>
              </a:spcBef>
              <a:buFont typeface="Arial" charset="0"/>
              <a:buChar char="–"/>
              <a:defRPr sz="2000">
                <a:solidFill>
                  <a:schemeClr val="tx1"/>
                </a:solidFill>
                <a:latin typeface="Arial" charset="0"/>
                <a:cs typeface="Arial" charset="0"/>
              </a:defRPr>
            </a:lvl4pPr>
            <a:lvl5pPr marL="2057400" indent="-228600">
              <a:spcBef>
                <a:spcPct val="20000"/>
              </a:spcBef>
              <a:buFont typeface="Arial" charset="0"/>
              <a:buChar char="»"/>
              <a:defRPr>
                <a:solidFill>
                  <a:schemeClr val="tx1"/>
                </a:solidFill>
                <a:latin typeface="Arial" charset="0"/>
                <a:cs typeface="Arial" charset="0"/>
              </a:defRPr>
            </a:lvl5pPr>
            <a:lvl6pPr marL="2514600" indent="-228600" defTabSz="457200" eaLnBrk="0" fontAlgn="base" hangingPunct="0">
              <a:spcBef>
                <a:spcPct val="20000"/>
              </a:spcBef>
              <a:spcAft>
                <a:spcPct val="0"/>
              </a:spcAft>
              <a:buFont typeface="Arial" charset="0"/>
              <a:buChar char="»"/>
              <a:defRPr>
                <a:solidFill>
                  <a:schemeClr val="tx1"/>
                </a:solidFill>
                <a:latin typeface="Arial" charset="0"/>
                <a:cs typeface="Arial" charset="0"/>
              </a:defRPr>
            </a:lvl6pPr>
            <a:lvl7pPr marL="2971800" indent="-228600" defTabSz="457200" eaLnBrk="0" fontAlgn="base" hangingPunct="0">
              <a:spcBef>
                <a:spcPct val="20000"/>
              </a:spcBef>
              <a:spcAft>
                <a:spcPct val="0"/>
              </a:spcAft>
              <a:buFont typeface="Arial" charset="0"/>
              <a:buChar char="»"/>
              <a:defRPr>
                <a:solidFill>
                  <a:schemeClr val="tx1"/>
                </a:solidFill>
                <a:latin typeface="Arial" charset="0"/>
                <a:cs typeface="Arial" charset="0"/>
              </a:defRPr>
            </a:lvl7pPr>
            <a:lvl8pPr marL="3429000" indent="-228600" defTabSz="457200" eaLnBrk="0" fontAlgn="base" hangingPunct="0">
              <a:spcBef>
                <a:spcPct val="20000"/>
              </a:spcBef>
              <a:spcAft>
                <a:spcPct val="0"/>
              </a:spcAft>
              <a:buFont typeface="Arial" charset="0"/>
              <a:buChar char="»"/>
              <a:defRPr>
                <a:solidFill>
                  <a:schemeClr val="tx1"/>
                </a:solidFill>
                <a:latin typeface="Arial" charset="0"/>
                <a:cs typeface="Arial" charset="0"/>
              </a:defRPr>
            </a:lvl8pPr>
            <a:lvl9pPr marL="3886200" indent="-228600" defTabSz="457200" eaLnBrk="0" fontAlgn="base" hangingPunct="0">
              <a:spcBef>
                <a:spcPct val="20000"/>
              </a:spcBef>
              <a:spcAft>
                <a:spcPct val="0"/>
              </a:spcAft>
              <a:buFont typeface="Arial" charset="0"/>
              <a:buChar char="»"/>
              <a:defRPr>
                <a:solidFill>
                  <a:schemeClr val="tx1"/>
                </a:solidFill>
                <a:latin typeface="Arial" charset="0"/>
                <a:cs typeface="Arial" charset="0"/>
              </a:defRPr>
            </a:lvl9pPr>
          </a:lstStyle>
          <a:p>
            <a:pPr>
              <a:spcBef>
                <a:spcPct val="0"/>
              </a:spcBef>
              <a:buFontTx/>
              <a:buNone/>
            </a:pPr>
            <a:fld id="{37598BE8-ABC1-49AD-8FB0-C8C782EEB7B8}" type="slidenum">
              <a:rPr lang="fi-FI" altLang="fi-FI" sz="1200">
                <a:solidFill>
                  <a:srgbClr val="898989"/>
                </a:solidFill>
              </a:rPr>
              <a:pPr>
                <a:spcBef>
                  <a:spcPct val="0"/>
                </a:spcBef>
                <a:buFontTx/>
                <a:buNone/>
              </a:pPr>
              <a:t>2</a:t>
            </a:fld>
            <a:endParaRPr lang="fi-FI" altLang="fi-FI" sz="1200">
              <a:solidFill>
                <a:srgbClr val="898989"/>
              </a:solidFill>
            </a:endParaRPr>
          </a:p>
        </p:txBody>
      </p:sp>
      <p:pic>
        <p:nvPicPr>
          <p:cNvPr id="8198" name="Kuva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38783" y="403225"/>
            <a:ext cx="4828101" cy="71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ficol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1732" y="235472"/>
            <a:ext cx="2418263" cy="2679719"/>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4" descr="&#10;koskim.jpg                                                     00001153Satu II                        B4214330:"/>
          <p:cNvPicPr>
            <a:picLocks noChangeArrowheads="1"/>
          </p:cNvPicPr>
          <p:nvPr/>
        </p:nvPicPr>
        <p:blipFill>
          <a:blip r:embed="rId5" r:link="rId6">
            <a:extLst>
              <a:ext uri="{28A0092B-C50C-407E-A947-70E740481C1C}">
                <a14:useLocalDpi xmlns:a14="http://schemas.microsoft.com/office/drawing/2010/main" val="0"/>
              </a:ext>
            </a:extLst>
          </a:blip>
          <a:srcRect l="19247" r="10582"/>
          <a:stretch>
            <a:fillRect/>
          </a:stretch>
        </p:blipFill>
        <p:spPr bwMode="auto">
          <a:xfrm>
            <a:off x="594725" y="3017520"/>
            <a:ext cx="3345508" cy="370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27883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tsikko 1"/>
          <p:cNvSpPr>
            <a:spLocks noGrp="1"/>
          </p:cNvSpPr>
          <p:nvPr>
            <p:ph type="title"/>
          </p:nvPr>
        </p:nvSpPr>
        <p:spPr/>
        <p:txBody>
          <a:bodyPr/>
          <a:lstStyle/>
          <a:p>
            <a:r>
              <a:rPr lang="en-US" altLang="en-US" sz="2000" dirty="0" smtClean="0">
                <a:cs typeface="Arial" panose="020B0604020202020204" pitchFamily="34" charset="0"/>
              </a:rPr>
              <a:t>Target of the training</a:t>
            </a:r>
          </a:p>
        </p:txBody>
      </p:sp>
      <p:sp>
        <p:nvSpPr>
          <p:cNvPr id="7171" name="Sisällön paikkamerkki 2"/>
          <p:cNvSpPr>
            <a:spLocks noGrp="1"/>
          </p:cNvSpPr>
          <p:nvPr>
            <p:ph idx="1"/>
          </p:nvPr>
        </p:nvSpPr>
        <p:spPr/>
        <p:txBody>
          <a:bodyPr/>
          <a:lstStyle/>
          <a:p>
            <a:r>
              <a:rPr lang="en-US" sz="1600" dirty="0"/>
              <a:t>The objective of the training is to create a vision of the future power system in Laos. </a:t>
            </a:r>
            <a:endParaRPr lang="en-US" sz="1600" dirty="0" smtClean="0"/>
          </a:p>
          <a:p>
            <a:r>
              <a:rPr lang="en-US" sz="1600" dirty="0" smtClean="0"/>
              <a:t>The </a:t>
            </a:r>
            <a:r>
              <a:rPr lang="en-US" sz="1600" dirty="0"/>
              <a:t>conventional power system will change toward the so-called Smart Grid due to increased amount of renewable power generation, electric vehicles, improved ICT </a:t>
            </a:r>
            <a:r>
              <a:rPr lang="en-US" sz="1600" dirty="0" smtClean="0"/>
              <a:t>devices etc.</a:t>
            </a:r>
          </a:p>
          <a:p>
            <a:r>
              <a:rPr lang="en-US" sz="1600" dirty="0" smtClean="0"/>
              <a:t>People </a:t>
            </a:r>
            <a:r>
              <a:rPr lang="en-US" sz="1600" dirty="0"/>
              <a:t>are more dependent on uninterrupted power supply. However, due to climate change the difficult weather conditions increase, e.g. strong storms and raining which cause problems to the reliable electric power supply. </a:t>
            </a:r>
            <a:endParaRPr lang="en-US" sz="1600" dirty="0" smtClean="0"/>
          </a:p>
          <a:p>
            <a:r>
              <a:rPr lang="en-US" sz="1600" dirty="0" smtClean="0"/>
              <a:t>One </a:t>
            </a:r>
            <a:r>
              <a:rPr lang="en-US" sz="1600" dirty="0"/>
              <a:t>solution might be the island operation of the grid and so called </a:t>
            </a:r>
            <a:r>
              <a:rPr lang="en-US" sz="1600" dirty="0" err="1"/>
              <a:t>microgrids</a:t>
            </a:r>
            <a:r>
              <a:rPr lang="en-US" sz="1600" dirty="0"/>
              <a:t>.  </a:t>
            </a:r>
          </a:p>
          <a:p>
            <a:r>
              <a:rPr lang="en-US" sz="1600" dirty="0"/>
              <a:t>The attendees discuss about the possibilities and challenges of the future power system. Finally, they will create the own vision about the future power system in Laos. </a:t>
            </a:r>
          </a:p>
          <a:p>
            <a:pPr marL="0" indent="0">
              <a:buNone/>
            </a:pPr>
            <a:endParaRPr lang="en-US" sz="1800" dirty="0"/>
          </a:p>
          <a:p>
            <a:endParaRPr lang="en-US" altLang="en-US" dirty="0" smtClean="0">
              <a:latin typeface="Arial" panose="020B0604020202020204" pitchFamily="34" charset="0"/>
              <a:cs typeface="Arial" panose="020B0604020202020204" pitchFamily="34" charset="0"/>
            </a:endParaRPr>
          </a:p>
        </p:txBody>
      </p:sp>
      <p:sp>
        <p:nvSpPr>
          <p:cNvPr id="4" name="Päivämäärän paikkamerkki 3"/>
          <p:cNvSpPr>
            <a:spLocks noGrp="1"/>
          </p:cNvSpPr>
          <p:nvPr>
            <p:ph type="dt" sz="quarter" idx="10"/>
          </p:nvPr>
        </p:nvSpPr>
        <p:spPr/>
        <p:txBody>
          <a:bodyPr/>
          <a:lstStyle/>
          <a:p>
            <a:pPr>
              <a:defRPr/>
            </a:pPr>
            <a:fld id="{9CD47A24-C77E-40EA-BDC9-AD7613F1D795}" type="datetime1">
              <a:rPr lang="fi-FI" smtClean="0"/>
              <a:pPr>
                <a:defRPr/>
              </a:pPr>
              <a:t>14.9.2018</a:t>
            </a:fld>
            <a:endParaRPr lang="fi-FI" dirty="0"/>
          </a:p>
        </p:txBody>
      </p:sp>
      <p:sp>
        <p:nvSpPr>
          <p:cNvPr id="5" name="Alatunnisteen paikkamerkki 4"/>
          <p:cNvSpPr>
            <a:spLocks noGrp="1"/>
          </p:cNvSpPr>
          <p:nvPr>
            <p:ph type="ftr" sz="quarter" idx="11"/>
          </p:nvPr>
        </p:nvSpPr>
        <p:spPr/>
        <p:txBody>
          <a:bodyPr/>
          <a:lstStyle/>
          <a:p>
            <a:pPr>
              <a:defRPr/>
            </a:pPr>
            <a:endParaRPr lang="fi-FI"/>
          </a:p>
        </p:txBody>
      </p:sp>
      <p:sp>
        <p:nvSpPr>
          <p:cNvPr id="6" name="Dian numeron paikkamerkki 5"/>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0BE7BA7-B998-4491-BC76-F2CD7608CD79}" type="slidenum">
              <a:rPr lang="fi-FI" altLang="en-US">
                <a:solidFill>
                  <a:srgbClr val="898989"/>
                </a:solidFill>
              </a:rPr>
              <a:pPr eaLnBrk="1" hangingPunct="1"/>
              <a:t>3</a:t>
            </a:fld>
            <a:endParaRPr lang="fi-FI" altLang="en-US">
              <a:solidFill>
                <a:srgbClr val="898989"/>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713" y="409755"/>
            <a:ext cx="8229600" cy="1143000"/>
          </a:xfrm>
        </p:spPr>
        <p:txBody>
          <a:bodyPr/>
          <a:lstStyle/>
          <a:p>
            <a:r>
              <a:rPr lang="en-US" altLang="en-US" sz="2000" dirty="0" smtClean="0">
                <a:cs typeface="Arial" panose="020B0604020202020204" pitchFamily="34" charset="0"/>
              </a:rPr>
              <a:t>Agenda: Day 1</a:t>
            </a:r>
            <a:endParaRPr lang="en-US" sz="20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4</a:t>
            </a:fld>
            <a:endParaRPr lang="fi-FI" altLang="en-US"/>
          </a:p>
        </p:txBody>
      </p:sp>
      <p:graphicFrame>
        <p:nvGraphicFramePr>
          <p:cNvPr id="3" name="Table 2"/>
          <p:cNvGraphicFramePr>
            <a:graphicFrameLocks noGrp="1"/>
          </p:cNvGraphicFramePr>
          <p:nvPr>
            <p:extLst>
              <p:ext uri="{D42A27DB-BD31-4B8C-83A1-F6EECF244321}">
                <p14:modId xmlns:p14="http://schemas.microsoft.com/office/powerpoint/2010/main" val="2897420892"/>
              </p:ext>
            </p:extLst>
          </p:nvPr>
        </p:nvGraphicFramePr>
        <p:xfrm>
          <a:off x="620713" y="1409319"/>
          <a:ext cx="8006490" cy="4529976"/>
        </p:xfrm>
        <a:graphic>
          <a:graphicData uri="http://schemas.openxmlformats.org/drawingml/2006/table">
            <a:tbl>
              <a:tblPr firstRow="1" firstCol="1" bandRow="1">
                <a:tableStyleId>{5C22544A-7EE6-4342-B048-85BDC9FD1C3A}</a:tableStyleId>
              </a:tblPr>
              <a:tblGrid>
                <a:gridCol w="983969">
                  <a:extLst>
                    <a:ext uri="{9D8B030D-6E8A-4147-A177-3AD203B41FA5}">
                      <a16:colId xmlns:a16="http://schemas.microsoft.com/office/drawing/2014/main" val="2148173182"/>
                    </a:ext>
                  </a:extLst>
                </a:gridCol>
                <a:gridCol w="7022521">
                  <a:extLst>
                    <a:ext uri="{9D8B030D-6E8A-4147-A177-3AD203B41FA5}">
                      <a16:colId xmlns:a16="http://schemas.microsoft.com/office/drawing/2014/main" val="2734921479"/>
                    </a:ext>
                  </a:extLst>
                </a:gridCol>
              </a:tblGrid>
              <a:tr h="200930">
                <a:tc>
                  <a:txBody>
                    <a:bodyPr/>
                    <a:lstStyle/>
                    <a:p>
                      <a:pPr>
                        <a:lnSpc>
                          <a:spcPct val="115000"/>
                        </a:lnSpc>
                        <a:spcAft>
                          <a:spcPts val="0"/>
                        </a:spcAft>
                      </a:pPr>
                      <a:r>
                        <a:rPr lang="en-US" sz="1400" dirty="0">
                          <a:effectLst/>
                        </a:rPr>
                        <a:t>Time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400" dirty="0">
                          <a:effectLst/>
                        </a:rPr>
                        <a:t>Topic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22393821"/>
                  </a:ext>
                </a:extLst>
              </a:tr>
              <a:tr h="415670">
                <a:tc>
                  <a:txBody>
                    <a:bodyPr/>
                    <a:lstStyle/>
                    <a:p>
                      <a:pPr>
                        <a:lnSpc>
                          <a:spcPct val="115000"/>
                        </a:lnSpc>
                        <a:spcAft>
                          <a:spcPts val="0"/>
                        </a:spcAft>
                      </a:pPr>
                      <a:r>
                        <a:rPr lang="en-US" sz="1400" dirty="0">
                          <a:effectLst/>
                        </a:rPr>
                        <a:t>9.00-9.45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fi-FI" sz="1400" dirty="0" err="1" smtClean="0">
                          <a:effectLst/>
                        </a:rPr>
                        <a:t>Introduction</a:t>
                      </a:r>
                      <a:endParaRPr lang="en-US" sz="1400" dirty="0" smtClean="0">
                        <a:effectLst/>
                      </a:endParaRPr>
                    </a:p>
                    <a:p>
                      <a:pPr>
                        <a:lnSpc>
                          <a:spcPct val="115000"/>
                        </a:lnSpc>
                        <a:spcAft>
                          <a:spcPts val="0"/>
                        </a:spcAft>
                      </a:pPr>
                      <a:r>
                        <a:rPr lang="en-US" sz="1400" dirty="0" smtClean="0">
                          <a:effectLst/>
                        </a:rPr>
                        <a:t>Discussion </a:t>
                      </a:r>
                      <a:r>
                        <a:rPr lang="en-US" sz="1400" dirty="0">
                          <a:effectLst/>
                        </a:rPr>
                        <a:t>and description of the present power system in Laos, main strengths and challenges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09116351"/>
                  </a:ext>
                </a:extLst>
              </a:tr>
              <a:tr h="200930">
                <a:tc>
                  <a:txBody>
                    <a:bodyPr/>
                    <a:lstStyle/>
                    <a:p>
                      <a:pPr>
                        <a:lnSpc>
                          <a:spcPct val="115000"/>
                        </a:lnSpc>
                        <a:spcAft>
                          <a:spcPts val="0"/>
                        </a:spcAft>
                      </a:pPr>
                      <a:r>
                        <a:rPr lang="en-US" sz="1400">
                          <a:effectLst/>
                        </a:rPr>
                        <a:t>9.45-10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400" dirty="0">
                          <a:effectLst/>
                        </a:rPr>
                        <a:t>Coffee break</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4800042"/>
                  </a:ext>
                </a:extLst>
              </a:tr>
              <a:tr h="1603484">
                <a:tc>
                  <a:txBody>
                    <a:bodyPr/>
                    <a:lstStyle/>
                    <a:p>
                      <a:pPr>
                        <a:lnSpc>
                          <a:spcPct val="115000"/>
                        </a:lnSpc>
                        <a:spcAft>
                          <a:spcPts val="0"/>
                        </a:spcAft>
                      </a:pPr>
                      <a:r>
                        <a:rPr lang="en-US" sz="1400">
                          <a:effectLst/>
                        </a:rPr>
                        <a:t>10-12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400" dirty="0">
                          <a:effectLst/>
                        </a:rPr>
                        <a:t>Changes in the future power system</a:t>
                      </a:r>
                    </a:p>
                    <a:p>
                      <a:pPr marL="342900" lvl="0" indent="-342900">
                        <a:lnSpc>
                          <a:spcPct val="107000"/>
                        </a:lnSpc>
                        <a:spcAft>
                          <a:spcPts val="0"/>
                        </a:spcAft>
                        <a:buFont typeface="Calibri" panose="020F0502020204030204" pitchFamily="34" charset="0"/>
                        <a:buChar char="-"/>
                      </a:pPr>
                      <a:r>
                        <a:rPr lang="en-US" sz="1400" dirty="0">
                          <a:effectLst/>
                        </a:rPr>
                        <a:t>Change in power production: use of renewable energy </a:t>
                      </a:r>
                    </a:p>
                    <a:p>
                      <a:pPr marL="342900" lvl="0" indent="-342900">
                        <a:lnSpc>
                          <a:spcPct val="107000"/>
                        </a:lnSpc>
                        <a:spcAft>
                          <a:spcPts val="0"/>
                        </a:spcAft>
                        <a:buFont typeface="Calibri" panose="020F0502020204030204" pitchFamily="34" charset="0"/>
                        <a:buChar char="-"/>
                      </a:pPr>
                      <a:r>
                        <a:rPr lang="en-US" sz="1400" dirty="0">
                          <a:effectLst/>
                        </a:rPr>
                        <a:t>Possibility to use energy storages (battery, water storage)</a:t>
                      </a:r>
                    </a:p>
                    <a:p>
                      <a:pPr marL="342900" lvl="0" indent="-342900">
                        <a:lnSpc>
                          <a:spcPct val="107000"/>
                        </a:lnSpc>
                        <a:spcAft>
                          <a:spcPts val="0"/>
                        </a:spcAft>
                        <a:buFont typeface="Calibri" panose="020F0502020204030204" pitchFamily="34" charset="0"/>
                        <a:buChar char="-"/>
                      </a:pPr>
                      <a:r>
                        <a:rPr lang="en-US" sz="1400" dirty="0">
                          <a:effectLst/>
                        </a:rPr>
                        <a:t>Change in power consumption: increased amount of electric home devices, electric vehicles. Energy use in industry?</a:t>
                      </a:r>
                    </a:p>
                    <a:p>
                      <a:pPr marL="342900" lvl="0" indent="-342900">
                        <a:lnSpc>
                          <a:spcPct val="107000"/>
                        </a:lnSpc>
                        <a:spcAft>
                          <a:spcPts val="0"/>
                        </a:spcAft>
                        <a:buFont typeface="Calibri" panose="020F0502020204030204" pitchFamily="34" charset="0"/>
                        <a:buChar char="-"/>
                      </a:pPr>
                      <a:r>
                        <a:rPr lang="en-US" sz="1400" dirty="0">
                          <a:effectLst/>
                        </a:rPr>
                        <a:t>Automation, remote control</a:t>
                      </a:r>
                    </a:p>
                    <a:p>
                      <a:pPr marL="342900" lvl="0" indent="-342900">
                        <a:lnSpc>
                          <a:spcPct val="107000"/>
                        </a:lnSpc>
                        <a:spcAft>
                          <a:spcPts val="0"/>
                        </a:spcAft>
                        <a:buFont typeface="Calibri" panose="020F0502020204030204" pitchFamily="34" charset="0"/>
                        <a:buChar char="-"/>
                      </a:pPr>
                      <a:r>
                        <a:rPr lang="en-US" sz="1400" dirty="0">
                          <a:effectLst/>
                        </a:rPr>
                        <a:t>Climate change: stronger wind and raining</a:t>
                      </a:r>
                    </a:p>
                    <a:p>
                      <a:pPr marL="342900" lvl="0" indent="-342900">
                        <a:lnSpc>
                          <a:spcPct val="107000"/>
                        </a:lnSpc>
                        <a:spcAft>
                          <a:spcPts val="0"/>
                        </a:spcAft>
                        <a:buFont typeface="Calibri" panose="020F0502020204030204" pitchFamily="34" charset="0"/>
                        <a:buChar char="-"/>
                      </a:pPr>
                      <a:r>
                        <a:rPr lang="en-US" sz="1400" dirty="0">
                          <a:effectLst/>
                        </a:rPr>
                        <a:t>Urbanization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76642977"/>
                  </a:ext>
                </a:extLst>
              </a:tr>
              <a:tr h="200930">
                <a:tc>
                  <a:txBody>
                    <a:bodyPr/>
                    <a:lstStyle/>
                    <a:p>
                      <a:pPr>
                        <a:lnSpc>
                          <a:spcPct val="115000"/>
                        </a:lnSpc>
                        <a:spcAft>
                          <a:spcPts val="0"/>
                        </a:spcAft>
                      </a:pPr>
                      <a:r>
                        <a:rPr lang="en-US" sz="1400">
                          <a:effectLst/>
                        </a:rPr>
                        <a:t>12-13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400" dirty="0">
                          <a:effectLst/>
                        </a:rPr>
                        <a:t>Lunch</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5850190"/>
                  </a:ext>
                </a:extLst>
              </a:tr>
              <a:tr h="364740">
                <a:tc>
                  <a:txBody>
                    <a:bodyPr/>
                    <a:lstStyle/>
                    <a:p>
                      <a:pPr>
                        <a:lnSpc>
                          <a:spcPct val="115000"/>
                        </a:lnSpc>
                        <a:spcAft>
                          <a:spcPts val="0"/>
                        </a:spcAft>
                      </a:pPr>
                      <a:r>
                        <a:rPr lang="en-US" sz="1400">
                          <a:effectLst/>
                        </a:rPr>
                        <a:t>13-15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fi-FI" sz="1400" dirty="0" err="1" smtClean="0">
                          <a:effectLst/>
                        </a:rPr>
                        <a:t>Discussions</a:t>
                      </a:r>
                      <a:r>
                        <a:rPr lang="fi-FI" sz="1400" baseline="0" dirty="0" smtClean="0">
                          <a:effectLst/>
                        </a:rPr>
                        <a:t> in </a:t>
                      </a:r>
                      <a:r>
                        <a:rPr lang="fi-FI" sz="1400" baseline="0" dirty="0" err="1" smtClean="0">
                          <a:effectLst/>
                        </a:rPr>
                        <a:t>groups</a:t>
                      </a:r>
                      <a:r>
                        <a:rPr lang="fi-FI" sz="1400" baseline="0" dirty="0" smtClean="0">
                          <a:effectLst/>
                        </a:rPr>
                        <a:t> </a:t>
                      </a:r>
                      <a:r>
                        <a:rPr lang="fi-FI" sz="1400" baseline="0" dirty="0" err="1" smtClean="0">
                          <a:effectLst/>
                        </a:rPr>
                        <a:t>about</a:t>
                      </a:r>
                      <a:r>
                        <a:rPr lang="fi-FI" sz="1400" baseline="0" dirty="0" smtClean="0">
                          <a:effectLst/>
                        </a:rPr>
                        <a:t> </a:t>
                      </a:r>
                      <a:r>
                        <a:rPr lang="fi-FI" sz="1400" baseline="0" dirty="0" err="1" smtClean="0">
                          <a:effectLst/>
                        </a:rPr>
                        <a:t>the</a:t>
                      </a:r>
                      <a:r>
                        <a:rPr lang="fi-FI" sz="1400" baseline="0" dirty="0" smtClean="0">
                          <a:effectLst/>
                        </a:rPr>
                        <a:t> </a:t>
                      </a:r>
                      <a:r>
                        <a:rPr lang="fi-FI" sz="1400" baseline="0" dirty="0" err="1" smtClean="0">
                          <a:effectLst/>
                        </a:rPr>
                        <a:t>future</a:t>
                      </a:r>
                      <a:r>
                        <a:rPr lang="fi-FI" sz="1400" baseline="0" dirty="0" smtClean="0">
                          <a:effectLst/>
                        </a:rPr>
                        <a:t> </a:t>
                      </a:r>
                      <a:r>
                        <a:rPr lang="fi-FI" sz="1400" baseline="0" dirty="0" err="1" smtClean="0">
                          <a:effectLst/>
                        </a:rPr>
                        <a:t>power</a:t>
                      </a:r>
                      <a:r>
                        <a:rPr lang="fi-FI" sz="1400" baseline="0" dirty="0" smtClean="0">
                          <a:effectLst/>
                        </a:rPr>
                        <a:t> </a:t>
                      </a:r>
                      <a:r>
                        <a:rPr lang="fi-FI" sz="1400" baseline="0" dirty="0" err="1" smtClean="0">
                          <a:effectLst/>
                        </a:rPr>
                        <a:t>system</a:t>
                      </a:r>
                      <a:r>
                        <a:rPr lang="fi-FI" sz="1400" baseline="0" dirty="0" smtClean="0">
                          <a:effectLst/>
                        </a:rPr>
                        <a:t> in Laos</a:t>
                      </a:r>
                      <a:endParaRPr lang="en-US" sz="1400" dirty="0" smtClean="0">
                        <a:effectLst/>
                      </a:endParaRPr>
                    </a:p>
                  </a:txBody>
                  <a:tcPr marL="68580" marR="68580" marT="0" marB="0"/>
                </a:tc>
                <a:extLst>
                  <a:ext uri="{0D108BD9-81ED-4DB2-BD59-A6C34878D82A}">
                    <a16:rowId xmlns:a16="http://schemas.microsoft.com/office/drawing/2014/main" val="3586347164"/>
                  </a:ext>
                </a:extLst>
              </a:tr>
              <a:tr h="200930">
                <a:tc>
                  <a:txBody>
                    <a:bodyPr/>
                    <a:lstStyle/>
                    <a:p>
                      <a:pPr>
                        <a:lnSpc>
                          <a:spcPct val="115000"/>
                        </a:lnSpc>
                        <a:spcAft>
                          <a:spcPts val="0"/>
                        </a:spcAft>
                      </a:pPr>
                      <a:r>
                        <a:rPr lang="en-US" sz="1400">
                          <a:effectLst/>
                        </a:rPr>
                        <a:t>15-15.15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400" dirty="0">
                          <a:effectLst/>
                        </a:rPr>
                        <a:t>Coffee break</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75016028"/>
                  </a:ext>
                </a:extLst>
              </a:tr>
              <a:tr h="604346">
                <a:tc>
                  <a:txBody>
                    <a:bodyPr/>
                    <a:lstStyle/>
                    <a:p>
                      <a:pPr>
                        <a:lnSpc>
                          <a:spcPct val="115000"/>
                        </a:lnSpc>
                        <a:spcAft>
                          <a:spcPts val="0"/>
                        </a:spcAft>
                      </a:pPr>
                      <a:r>
                        <a:rPr lang="en-US" sz="1400">
                          <a:effectLst/>
                        </a:rPr>
                        <a:t>15.15-17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400" dirty="0">
                          <a:effectLst/>
                        </a:rPr>
                        <a:t>Presentation of </a:t>
                      </a:r>
                      <a:r>
                        <a:rPr lang="en-US" sz="1400" dirty="0" smtClean="0">
                          <a:effectLst/>
                        </a:rPr>
                        <a:t>the</a:t>
                      </a:r>
                      <a:r>
                        <a:rPr lang="en-US" sz="1400" baseline="0" dirty="0" smtClean="0">
                          <a:effectLst/>
                        </a:rPr>
                        <a:t> group works </a:t>
                      </a:r>
                      <a:r>
                        <a:rPr lang="en-US" sz="1400" dirty="0" smtClean="0">
                          <a:effectLst/>
                        </a:rPr>
                        <a:t>and discussions</a:t>
                      </a:r>
                      <a:endParaRPr lang="en-US" sz="1400" dirty="0">
                        <a:effectLst/>
                      </a:endParaRPr>
                    </a:p>
                  </a:txBody>
                  <a:tcPr marL="68580" marR="68580" marT="0" marB="0"/>
                </a:tc>
                <a:extLst>
                  <a:ext uri="{0D108BD9-81ED-4DB2-BD59-A6C34878D82A}">
                    <a16:rowId xmlns:a16="http://schemas.microsoft.com/office/drawing/2014/main" val="1393119375"/>
                  </a:ext>
                </a:extLst>
              </a:tr>
            </a:tbl>
          </a:graphicData>
        </a:graphic>
      </p:graphicFrame>
    </p:spTree>
    <p:extLst>
      <p:ext uri="{BB962C8B-B14F-4D97-AF65-F5344CB8AC3E}">
        <p14:creationId xmlns:p14="http://schemas.microsoft.com/office/powerpoint/2010/main" val="7799859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tsikko 1"/>
          <p:cNvSpPr>
            <a:spLocks noGrp="1"/>
          </p:cNvSpPr>
          <p:nvPr>
            <p:ph type="title"/>
          </p:nvPr>
        </p:nvSpPr>
        <p:spPr/>
        <p:txBody>
          <a:bodyPr/>
          <a:lstStyle/>
          <a:p>
            <a:endParaRPr lang="en-US" altLang="en-US" sz="2000" dirty="0" smtClean="0">
              <a:cs typeface="Arial" panose="020B0604020202020204" pitchFamily="34" charset="0"/>
            </a:endParaRPr>
          </a:p>
        </p:txBody>
      </p:sp>
      <p:sp>
        <p:nvSpPr>
          <p:cNvPr id="7171" name="Sisällön paikkamerkki 2"/>
          <p:cNvSpPr>
            <a:spLocks noGrp="1"/>
          </p:cNvSpPr>
          <p:nvPr>
            <p:ph idx="1"/>
          </p:nvPr>
        </p:nvSpPr>
        <p:spPr/>
        <p:txBody>
          <a:bodyPr/>
          <a:lstStyle/>
          <a:p>
            <a:pPr marL="0" indent="0">
              <a:buNone/>
            </a:pPr>
            <a:endParaRPr lang="en-US" sz="1800" dirty="0"/>
          </a:p>
          <a:p>
            <a:pPr marL="0" indent="0">
              <a:buNone/>
            </a:pPr>
            <a:endParaRPr lang="fi-FI" altLang="en-US" dirty="0" smtClean="0">
              <a:latin typeface="Arial" panose="020B0604020202020204" pitchFamily="34" charset="0"/>
              <a:cs typeface="Arial" panose="020B0604020202020204" pitchFamily="34" charset="0"/>
            </a:endParaRPr>
          </a:p>
          <a:p>
            <a:pPr marL="0" indent="0">
              <a:buNone/>
            </a:pPr>
            <a:endParaRPr lang="fi-FI" altLang="en-US" dirty="0">
              <a:latin typeface="Arial" panose="020B0604020202020204" pitchFamily="34" charset="0"/>
              <a:cs typeface="Arial" panose="020B0604020202020204" pitchFamily="34" charset="0"/>
            </a:endParaRPr>
          </a:p>
          <a:p>
            <a:pPr marL="0" indent="0" algn="ctr">
              <a:buNone/>
            </a:pPr>
            <a:r>
              <a:rPr lang="en-US" altLang="en-US" sz="3200" b="1" dirty="0" smtClean="0">
                <a:cs typeface="Arial" panose="020B0604020202020204" pitchFamily="34" charset="0"/>
              </a:rPr>
              <a:t>Introduction</a:t>
            </a:r>
            <a:endParaRPr lang="en-US" altLang="en-US" b="1" dirty="0" smtClean="0">
              <a:latin typeface="Arial" panose="020B0604020202020204" pitchFamily="34" charset="0"/>
              <a:cs typeface="Arial" panose="020B0604020202020204" pitchFamily="34" charset="0"/>
            </a:endParaRPr>
          </a:p>
        </p:txBody>
      </p:sp>
      <p:sp>
        <p:nvSpPr>
          <p:cNvPr id="4" name="Päivämäärän paikkamerkki 3"/>
          <p:cNvSpPr>
            <a:spLocks noGrp="1"/>
          </p:cNvSpPr>
          <p:nvPr>
            <p:ph type="dt" sz="quarter" idx="10"/>
          </p:nvPr>
        </p:nvSpPr>
        <p:spPr/>
        <p:txBody>
          <a:bodyPr/>
          <a:lstStyle/>
          <a:p>
            <a:pPr>
              <a:defRPr/>
            </a:pPr>
            <a:fld id="{9CD47A24-C77E-40EA-BDC9-AD7613F1D795}" type="datetime1">
              <a:rPr lang="fi-FI" smtClean="0"/>
              <a:pPr>
                <a:defRPr/>
              </a:pPr>
              <a:t>14.9.2018</a:t>
            </a:fld>
            <a:endParaRPr lang="fi-FI" dirty="0"/>
          </a:p>
        </p:txBody>
      </p:sp>
      <p:sp>
        <p:nvSpPr>
          <p:cNvPr id="5" name="Alatunnisteen paikkamerkki 4"/>
          <p:cNvSpPr>
            <a:spLocks noGrp="1"/>
          </p:cNvSpPr>
          <p:nvPr>
            <p:ph type="ftr" sz="quarter" idx="11"/>
          </p:nvPr>
        </p:nvSpPr>
        <p:spPr/>
        <p:txBody>
          <a:bodyPr/>
          <a:lstStyle/>
          <a:p>
            <a:pPr>
              <a:defRPr/>
            </a:pPr>
            <a:endParaRPr lang="fi-FI"/>
          </a:p>
        </p:txBody>
      </p:sp>
      <p:sp>
        <p:nvSpPr>
          <p:cNvPr id="6" name="Dian numeron paikkamerkki 5"/>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0BE7BA7-B998-4491-BC76-F2CD7608CD79}" type="slidenum">
              <a:rPr lang="fi-FI" altLang="en-US">
                <a:solidFill>
                  <a:srgbClr val="898989"/>
                </a:solidFill>
              </a:rPr>
              <a:pPr eaLnBrk="1" hangingPunct="1"/>
              <a:t>5</a:t>
            </a:fld>
            <a:endParaRPr lang="fi-FI" altLang="en-US">
              <a:solidFill>
                <a:srgbClr val="898989"/>
              </a:solidFill>
            </a:endParaRPr>
          </a:p>
        </p:txBody>
      </p:sp>
    </p:spTree>
    <p:extLst>
      <p:ext uri="{BB962C8B-B14F-4D97-AF65-F5344CB8AC3E}">
        <p14:creationId xmlns:p14="http://schemas.microsoft.com/office/powerpoint/2010/main" val="16459722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Global changes, which affect to power system</a:t>
            </a:r>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6</a:t>
            </a:fld>
            <a:endParaRPr lang="fi-FI" altLang="en-US"/>
          </a:p>
        </p:txBody>
      </p:sp>
      <p:pic>
        <p:nvPicPr>
          <p:cNvPr id="7" name="Picture 6"/>
          <p:cNvPicPr>
            <a:picLocks noChangeAspect="1"/>
          </p:cNvPicPr>
          <p:nvPr/>
        </p:nvPicPr>
        <p:blipFill>
          <a:blip r:embed="rId2"/>
          <a:stretch>
            <a:fillRect/>
          </a:stretch>
        </p:blipFill>
        <p:spPr>
          <a:xfrm>
            <a:off x="1900984" y="2009311"/>
            <a:ext cx="5844521" cy="3600354"/>
          </a:xfrm>
          <a:prstGeom prst="rect">
            <a:avLst/>
          </a:prstGeom>
        </p:spPr>
      </p:pic>
    </p:spTree>
    <p:extLst>
      <p:ext uri="{BB962C8B-B14F-4D97-AF65-F5344CB8AC3E}">
        <p14:creationId xmlns:p14="http://schemas.microsoft.com/office/powerpoint/2010/main" val="1621419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Global changes, which affect to power system</a:t>
            </a:r>
          </a:p>
        </p:txBody>
      </p:sp>
      <p:sp>
        <p:nvSpPr>
          <p:cNvPr id="3" name="Content Placeholder 2"/>
          <p:cNvSpPr>
            <a:spLocks noGrp="1"/>
          </p:cNvSpPr>
          <p:nvPr>
            <p:ph idx="1"/>
          </p:nvPr>
        </p:nvSpPr>
        <p:spPr>
          <a:xfrm>
            <a:off x="683466" y="1600200"/>
            <a:ext cx="7904722" cy="4507753"/>
          </a:xfrm>
        </p:spPr>
        <p:txBody>
          <a:bodyPr/>
          <a:lstStyle/>
          <a:p>
            <a:pPr lvl="0">
              <a:lnSpc>
                <a:spcPct val="107000"/>
              </a:lnSpc>
              <a:spcAft>
                <a:spcPts val="0"/>
              </a:spcAft>
            </a:pPr>
            <a:r>
              <a:rPr lang="en-US" sz="1600" dirty="0" smtClean="0"/>
              <a:t>Urbanization</a:t>
            </a:r>
          </a:p>
          <a:p>
            <a:r>
              <a:rPr lang="en-US" sz="1600" dirty="0" smtClean="0"/>
              <a:t>Climate change -&gt; changes in weather and need to use renewable energy</a:t>
            </a:r>
          </a:p>
          <a:p>
            <a:r>
              <a:rPr lang="en-US" sz="1600" dirty="0">
                <a:latin typeface="Arial" panose="020B0604020202020204" pitchFamily="34" charset="0"/>
                <a:ea typeface="Calibri" panose="020F0502020204030204" pitchFamily="34" charset="0"/>
                <a:cs typeface="Arial" panose="020B0604020202020204" pitchFamily="34" charset="0"/>
              </a:rPr>
              <a:t>Increased amount of electronic loads -&gt; need of high power </a:t>
            </a:r>
            <a:r>
              <a:rPr lang="en-US" sz="1600" dirty="0" smtClean="0">
                <a:latin typeface="Arial" panose="020B0604020202020204" pitchFamily="34" charset="0"/>
                <a:ea typeface="Calibri" panose="020F0502020204030204" pitchFamily="34" charset="0"/>
                <a:cs typeface="Arial" panose="020B0604020202020204" pitchFamily="34" charset="0"/>
              </a:rPr>
              <a:t>quality</a:t>
            </a:r>
            <a:endParaRPr lang="en-US" sz="1600" dirty="0" smtClean="0"/>
          </a:p>
          <a:p>
            <a:r>
              <a:rPr lang="en-US" sz="1600" dirty="0"/>
              <a:t>Need to improve energy efficiency </a:t>
            </a:r>
          </a:p>
          <a:p>
            <a:r>
              <a:rPr lang="en-US" sz="1600" dirty="0"/>
              <a:t>People are dependent on uninterruptable power </a:t>
            </a:r>
            <a:r>
              <a:rPr lang="en-US" sz="1600" dirty="0" smtClean="0"/>
              <a:t>supply</a:t>
            </a:r>
          </a:p>
          <a:p>
            <a:r>
              <a:rPr lang="en-US" sz="1600" dirty="0" smtClean="0"/>
              <a:t>Customer will be active part of energy business (or automation controls activity)</a:t>
            </a:r>
          </a:p>
          <a:p>
            <a:r>
              <a:rPr lang="en-US" sz="1600" dirty="0" smtClean="0"/>
              <a:t>International regulation</a:t>
            </a:r>
          </a:p>
          <a:p>
            <a:r>
              <a:rPr lang="en-US" sz="1600" dirty="0" smtClean="0"/>
              <a:t>New business models and service business related to renewable energy</a:t>
            </a:r>
          </a:p>
          <a:p>
            <a:r>
              <a:rPr lang="en-US" sz="1600" dirty="0" smtClean="0"/>
              <a:t>Digitalization, automation</a:t>
            </a:r>
            <a:r>
              <a:rPr lang="en-US" sz="1600" dirty="0"/>
              <a:t>, remote </a:t>
            </a:r>
            <a:r>
              <a:rPr lang="en-US" sz="1600" dirty="0" smtClean="0"/>
              <a:t>control, cyber security</a:t>
            </a:r>
          </a:p>
          <a:p>
            <a:r>
              <a:rPr lang="en-US" sz="1600" dirty="0" smtClean="0"/>
              <a:t>Security, safety, energy self-sufficiency</a:t>
            </a:r>
          </a:p>
          <a:p>
            <a:r>
              <a:rPr lang="en-US" sz="1600" dirty="0" smtClean="0"/>
              <a:t>Energy storages (battery, water storage)</a:t>
            </a:r>
          </a:p>
          <a:p>
            <a:r>
              <a:rPr lang="en-US" sz="1600" dirty="0" smtClean="0"/>
              <a:t>Electric vehicles</a:t>
            </a:r>
          </a:p>
          <a:p>
            <a:r>
              <a:rPr lang="en-US" sz="1600" dirty="0" smtClean="0"/>
              <a:t>Bio fuels</a:t>
            </a:r>
          </a:p>
          <a:p>
            <a:r>
              <a:rPr lang="en-US" sz="1600" dirty="0" smtClean="0"/>
              <a:t>Power electronics as a part of power system</a:t>
            </a:r>
          </a:p>
          <a:p>
            <a:r>
              <a:rPr lang="en-US" sz="1600" dirty="0" smtClean="0"/>
              <a:t>New protection devices and protection methods</a:t>
            </a:r>
          </a:p>
          <a:p>
            <a:pPr lvl="0">
              <a:lnSpc>
                <a:spcPct val="107000"/>
              </a:lnSpc>
              <a:spcAft>
                <a:spcPts val="0"/>
              </a:spcAft>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i-FI" dirty="0"/>
          </a:p>
        </p:txBody>
      </p:sp>
      <p:sp>
        <p:nvSpPr>
          <p:cNvPr id="6" name="Slide Number Placeholder 5"/>
          <p:cNvSpPr>
            <a:spLocks noGrp="1"/>
          </p:cNvSpPr>
          <p:nvPr>
            <p:ph type="sldNum" sz="quarter" idx="10"/>
          </p:nvPr>
        </p:nvSpPr>
        <p:spPr/>
        <p:txBody>
          <a:bodyPr/>
          <a:lstStyle/>
          <a:p>
            <a:pPr>
              <a:defRPr/>
            </a:pPr>
            <a:fld id="{BF3E1A83-5E80-43DC-B886-811C19EEB2A4}" type="slidenum">
              <a:rPr lang="fi-FI" smtClean="0"/>
              <a:pPr>
                <a:defRPr/>
              </a:pPr>
              <a:t>7</a:t>
            </a:fld>
            <a:endParaRPr lang="fi-FI" dirty="0"/>
          </a:p>
        </p:txBody>
      </p:sp>
      <p:sp>
        <p:nvSpPr>
          <p:cNvPr id="5" name="Footer Placeholder 4"/>
          <p:cNvSpPr>
            <a:spLocks noGrp="1"/>
          </p:cNvSpPr>
          <p:nvPr>
            <p:ph type="ftr" sz="quarter" idx="11"/>
          </p:nvPr>
        </p:nvSpPr>
        <p:spPr/>
        <p:txBody>
          <a:bodyPr/>
          <a:lstStyle/>
          <a:p>
            <a:pPr>
              <a:defRPr/>
            </a:pPr>
            <a:endParaRPr lang="fi-FI"/>
          </a:p>
        </p:txBody>
      </p:sp>
    </p:spTree>
    <p:extLst>
      <p:ext uri="{BB962C8B-B14F-4D97-AF65-F5344CB8AC3E}">
        <p14:creationId xmlns:p14="http://schemas.microsoft.com/office/powerpoint/2010/main" val="10455981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Global changes, which affect to power system</a:t>
            </a:r>
          </a:p>
        </p:txBody>
      </p:sp>
      <p:sp>
        <p:nvSpPr>
          <p:cNvPr id="3" name="Content Placeholder 2"/>
          <p:cNvSpPr>
            <a:spLocks noGrp="1"/>
          </p:cNvSpPr>
          <p:nvPr>
            <p:ph idx="1"/>
          </p:nvPr>
        </p:nvSpPr>
        <p:spPr>
          <a:xfrm>
            <a:off x="683466" y="1600200"/>
            <a:ext cx="7904722" cy="4507753"/>
          </a:xfrm>
        </p:spPr>
        <p:txBody>
          <a:bodyPr/>
          <a:lstStyle/>
          <a:p>
            <a:r>
              <a:rPr lang="en-US" sz="1600" dirty="0" smtClean="0"/>
              <a:t>Increase </a:t>
            </a:r>
            <a:r>
              <a:rPr lang="en-US" sz="1600" dirty="0"/>
              <a:t>of renewable energy -&gt; solar and wind power depends on weather, not possible to control -&gt; power balance -&gt; grid stability?</a:t>
            </a:r>
          </a:p>
          <a:p>
            <a:r>
              <a:rPr lang="en-US" sz="1600" dirty="0" smtClean="0"/>
              <a:t>Business </a:t>
            </a:r>
            <a:r>
              <a:rPr lang="en-US" sz="1600" dirty="0"/>
              <a:t>models, services, regulation</a:t>
            </a:r>
          </a:p>
          <a:p>
            <a:r>
              <a:rPr lang="en-US" sz="1600" dirty="0"/>
              <a:t>Small-scale renewable energy, demand response, energy </a:t>
            </a:r>
            <a:r>
              <a:rPr lang="en-US" sz="1600" dirty="0" smtClean="0"/>
              <a:t>storages</a:t>
            </a:r>
            <a:r>
              <a:rPr lang="en-US" sz="1600" dirty="0"/>
              <a:t>, customer interface</a:t>
            </a:r>
          </a:p>
          <a:p>
            <a:r>
              <a:rPr lang="en-US" sz="1600" dirty="0"/>
              <a:t>Import and export of electric energy</a:t>
            </a:r>
          </a:p>
          <a:p>
            <a:r>
              <a:rPr lang="en-US" sz="1600" dirty="0" smtClean="0"/>
              <a:t>Varying </a:t>
            </a:r>
            <a:r>
              <a:rPr lang="en-US" sz="1600" dirty="0"/>
              <a:t>power production -&gt; energy storages and demand response</a:t>
            </a:r>
          </a:p>
          <a:p>
            <a:r>
              <a:rPr lang="en-US" sz="1600" dirty="0"/>
              <a:t>Energy market models</a:t>
            </a:r>
          </a:p>
          <a:p>
            <a:r>
              <a:rPr lang="en-US" sz="1600" dirty="0"/>
              <a:t>Frequency control, energy reserve markets </a:t>
            </a:r>
          </a:p>
          <a:p>
            <a:r>
              <a:rPr lang="en-US" sz="1600" dirty="0"/>
              <a:t>Nordic energy market -&gt; European energy </a:t>
            </a:r>
            <a:r>
              <a:rPr lang="en-US" sz="1600" dirty="0" smtClean="0"/>
              <a:t>market -&gt; Asian energy market?</a:t>
            </a:r>
            <a:endParaRPr lang="en-US" sz="1600" dirty="0"/>
          </a:p>
          <a:p>
            <a:r>
              <a:rPr lang="en-US" sz="1600" dirty="0" smtClean="0"/>
              <a:t>AMR measurement -&gt; varying electricity price every hour</a:t>
            </a:r>
          </a:p>
          <a:p>
            <a:r>
              <a:rPr lang="en-US" sz="1600" dirty="0" smtClean="0"/>
              <a:t>Micro-grids, island operation</a:t>
            </a:r>
          </a:p>
          <a:p>
            <a:endParaRPr lang="en-US" sz="1600" dirty="0" smtClean="0"/>
          </a:p>
          <a:p>
            <a:pPr lvl="0">
              <a:lnSpc>
                <a:spcPct val="107000"/>
              </a:lnSpc>
              <a:spcAft>
                <a:spcPts val="0"/>
              </a:spcAft>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i-FI" dirty="0"/>
          </a:p>
        </p:txBody>
      </p:sp>
      <p:sp>
        <p:nvSpPr>
          <p:cNvPr id="6" name="Slide Number Placeholder 5"/>
          <p:cNvSpPr>
            <a:spLocks noGrp="1"/>
          </p:cNvSpPr>
          <p:nvPr>
            <p:ph type="sldNum" sz="quarter" idx="10"/>
          </p:nvPr>
        </p:nvSpPr>
        <p:spPr/>
        <p:txBody>
          <a:bodyPr/>
          <a:lstStyle/>
          <a:p>
            <a:pPr>
              <a:defRPr/>
            </a:pPr>
            <a:fld id="{BF3E1A83-5E80-43DC-B886-811C19EEB2A4}" type="slidenum">
              <a:rPr lang="fi-FI" smtClean="0"/>
              <a:pPr>
                <a:defRPr/>
              </a:pPr>
              <a:t>8</a:t>
            </a:fld>
            <a:endParaRPr lang="fi-FI" dirty="0"/>
          </a:p>
        </p:txBody>
      </p:sp>
      <p:sp>
        <p:nvSpPr>
          <p:cNvPr id="5" name="Footer Placeholder 4"/>
          <p:cNvSpPr>
            <a:spLocks noGrp="1"/>
          </p:cNvSpPr>
          <p:nvPr>
            <p:ph type="ftr" sz="quarter" idx="11"/>
          </p:nvPr>
        </p:nvSpPr>
        <p:spPr/>
        <p:txBody>
          <a:bodyPr/>
          <a:lstStyle/>
          <a:p>
            <a:pPr>
              <a:defRPr/>
            </a:pPr>
            <a:endParaRPr lang="fi-FI"/>
          </a:p>
        </p:txBody>
      </p:sp>
    </p:spTree>
    <p:extLst>
      <p:ext uri="{BB962C8B-B14F-4D97-AF65-F5344CB8AC3E}">
        <p14:creationId xmlns:p14="http://schemas.microsoft.com/office/powerpoint/2010/main" val="29127722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tsikko 1"/>
          <p:cNvSpPr>
            <a:spLocks noGrp="1"/>
          </p:cNvSpPr>
          <p:nvPr>
            <p:ph type="title"/>
          </p:nvPr>
        </p:nvSpPr>
        <p:spPr/>
        <p:txBody>
          <a:bodyPr/>
          <a:lstStyle/>
          <a:p>
            <a:pPr>
              <a:lnSpc>
                <a:spcPct val="115000"/>
              </a:lnSpc>
              <a:spcAft>
                <a:spcPts val="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171" name="Sisällön paikkamerkki 2"/>
          <p:cNvSpPr>
            <a:spLocks noGrp="1"/>
          </p:cNvSpPr>
          <p:nvPr>
            <p:ph idx="1"/>
          </p:nvPr>
        </p:nvSpPr>
        <p:spPr/>
        <p:txBody>
          <a:bodyPr/>
          <a:lstStyle/>
          <a:p>
            <a:pPr marL="0" indent="0">
              <a:buNone/>
            </a:pPr>
            <a:endParaRPr lang="fi-FI" altLang="en-US" dirty="0" smtClean="0">
              <a:latin typeface="Arial" panose="020B0604020202020204" pitchFamily="34" charset="0"/>
              <a:cs typeface="Arial" panose="020B0604020202020204" pitchFamily="34" charset="0"/>
            </a:endParaRPr>
          </a:p>
          <a:p>
            <a:pPr marL="0" indent="0">
              <a:buNone/>
            </a:pPr>
            <a:endParaRPr lang="fi-FI" altLang="en-US" dirty="0" smtClean="0">
              <a:latin typeface="Arial" panose="020B0604020202020204" pitchFamily="34" charset="0"/>
              <a:cs typeface="Arial" panose="020B0604020202020204" pitchFamily="34" charset="0"/>
            </a:endParaRPr>
          </a:p>
          <a:p>
            <a:pPr marL="0" indent="0" algn="ctr">
              <a:buNone/>
            </a:pPr>
            <a:r>
              <a:rPr lang="en-US" sz="3200" b="1" dirty="0"/>
              <a:t>Discussion and description of the present power system in Laos, main strengths and </a:t>
            </a:r>
            <a:r>
              <a:rPr lang="en-US" sz="3200" b="1" dirty="0" smtClean="0"/>
              <a:t>challenges</a:t>
            </a:r>
            <a:endParaRPr lang="fi-FI" altLang="en-US" b="1" dirty="0">
              <a:latin typeface="Arial" panose="020B0604020202020204" pitchFamily="34" charset="0"/>
              <a:cs typeface="Arial" panose="020B0604020202020204" pitchFamily="34" charset="0"/>
            </a:endParaRPr>
          </a:p>
        </p:txBody>
      </p:sp>
      <p:sp>
        <p:nvSpPr>
          <p:cNvPr id="4" name="Päivämäärän paikkamerkki 3"/>
          <p:cNvSpPr>
            <a:spLocks noGrp="1"/>
          </p:cNvSpPr>
          <p:nvPr>
            <p:ph type="dt" sz="quarter" idx="10"/>
          </p:nvPr>
        </p:nvSpPr>
        <p:spPr/>
        <p:txBody>
          <a:bodyPr/>
          <a:lstStyle/>
          <a:p>
            <a:pPr>
              <a:defRPr/>
            </a:pPr>
            <a:fld id="{9CD47A24-C77E-40EA-BDC9-AD7613F1D795}" type="datetime1">
              <a:rPr lang="fi-FI" smtClean="0"/>
              <a:pPr>
                <a:defRPr/>
              </a:pPr>
              <a:t>14.9.2018</a:t>
            </a:fld>
            <a:endParaRPr lang="fi-FI" dirty="0"/>
          </a:p>
        </p:txBody>
      </p:sp>
      <p:sp>
        <p:nvSpPr>
          <p:cNvPr id="5" name="Alatunnisteen paikkamerkki 4"/>
          <p:cNvSpPr>
            <a:spLocks noGrp="1"/>
          </p:cNvSpPr>
          <p:nvPr>
            <p:ph type="ftr" sz="quarter" idx="11"/>
          </p:nvPr>
        </p:nvSpPr>
        <p:spPr/>
        <p:txBody>
          <a:bodyPr/>
          <a:lstStyle/>
          <a:p>
            <a:pPr>
              <a:defRPr/>
            </a:pPr>
            <a:endParaRPr lang="fi-FI"/>
          </a:p>
        </p:txBody>
      </p:sp>
      <p:sp>
        <p:nvSpPr>
          <p:cNvPr id="6" name="Dian numeron paikkamerkki 5"/>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0BE7BA7-B998-4491-BC76-F2CD7608CD79}" type="slidenum">
              <a:rPr lang="fi-FI" altLang="en-US">
                <a:solidFill>
                  <a:srgbClr val="898989"/>
                </a:solidFill>
              </a:rPr>
              <a:pPr eaLnBrk="1" hangingPunct="1"/>
              <a:t>9</a:t>
            </a:fld>
            <a:endParaRPr lang="fi-FI" altLang="en-US">
              <a:solidFill>
                <a:srgbClr val="898989"/>
              </a:solidFill>
            </a:endParaRPr>
          </a:p>
        </p:txBody>
      </p:sp>
    </p:spTree>
    <p:extLst>
      <p:ext uri="{BB962C8B-B14F-4D97-AF65-F5344CB8AC3E}">
        <p14:creationId xmlns:p14="http://schemas.microsoft.com/office/powerpoint/2010/main" val="22641695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Grid structure</a:t>
            </a:r>
            <a:endParaRPr lang="en-US" sz="2000" dirty="0"/>
          </a:p>
        </p:txBody>
      </p:sp>
      <p:sp>
        <p:nvSpPr>
          <p:cNvPr id="3" name="Content Placeholder 2"/>
          <p:cNvSpPr>
            <a:spLocks noGrp="1"/>
          </p:cNvSpPr>
          <p:nvPr>
            <p:ph idx="1"/>
          </p:nvPr>
        </p:nvSpPr>
        <p:spPr>
          <a:xfrm>
            <a:off x="620713" y="1407694"/>
            <a:ext cx="3234111" cy="4422775"/>
          </a:xfrm>
        </p:spPr>
        <p:txBody>
          <a:bodyPr/>
          <a:lstStyle/>
          <a:p>
            <a:r>
              <a:rPr lang="en-US" sz="1400" dirty="0"/>
              <a:t>EDL operates the transmission and distribution network in the </a:t>
            </a:r>
            <a:r>
              <a:rPr lang="en-US" sz="1400" dirty="0" smtClean="0"/>
              <a:t>3 </a:t>
            </a:r>
            <a:r>
              <a:rPr lang="en-US" sz="1400" dirty="0"/>
              <a:t>regions of central, </a:t>
            </a:r>
            <a:r>
              <a:rPr lang="en-US" sz="1400" dirty="0" smtClean="0"/>
              <a:t>northern </a:t>
            </a:r>
            <a:r>
              <a:rPr lang="en-US" sz="1400" dirty="0"/>
              <a:t>and southern Lao </a:t>
            </a:r>
            <a:r>
              <a:rPr lang="en-US" sz="1400" dirty="0" smtClean="0"/>
              <a:t>PDR. </a:t>
            </a:r>
          </a:p>
          <a:p>
            <a:r>
              <a:rPr lang="en-US" sz="1400" dirty="0" smtClean="0"/>
              <a:t>The </a:t>
            </a:r>
            <a:r>
              <a:rPr lang="en-US" sz="1400" dirty="0"/>
              <a:t>Central 1 and Central 2 </a:t>
            </a:r>
            <a:r>
              <a:rPr lang="en-US" sz="1400" dirty="0" smtClean="0"/>
              <a:t>regions </a:t>
            </a:r>
            <a:r>
              <a:rPr lang="en-US" sz="1400" dirty="0"/>
              <a:t>were integrated into a single region in </a:t>
            </a:r>
            <a:r>
              <a:rPr lang="en-US" sz="1400" dirty="0" smtClean="0"/>
              <a:t>2011 </a:t>
            </a:r>
          </a:p>
          <a:p>
            <a:r>
              <a:rPr lang="en-US" sz="1400" dirty="0" smtClean="0"/>
              <a:t>However, the </a:t>
            </a:r>
            <a:r>
              <a:rPr lang="en-US" sz="1400" dirty="0"/>
              <a:t>three regions (115 kV  systems) remain isolated from each other.  </a:t>
            </a:r>
            <a:endParaRPr lang="en-US" sz="1400" dirty="0" smtClean="0"/>
          </a:p>
          <a:p>
            <a:r>
              <a:rPr lang="en-US" sz="1400" dirty="0" smtClean="0"/>
              <a:t>In </a:t>
            </a:r>
            <a:r>
              <a:rPr lang="en-US" sz="1400" dirty="0"/>
              <a:t>addition to the main grid operated by EDL,  provincial authorities operate some 85 mini grids that are supplied by diesel generators or  small-scale hydro power stations in remote areas.  These facilities primarily serve remote  areas that are not yet part of the national grid.   </a:t>
            </a:r>
            <a:endParaRPr lang="en-US" sz="1400" dirty="0" smtClean="0"/>
          </a:p>
          <a:p>
            <a:r>
              <a:rPr lang="fi-FI" sz="1400" dirty="0" smtClean="0">
                <a:solidFill>
                  <a:srgbClr val="FF0000"/>
                </a:solidFill>
              </a:rPr>
              <a:t>OLD MAP</a:t>
            </a:r>
            <a:endParaRPr lang="en-US" sz="1400" dirty="0" smtClean="0">
              <a:solidFill>
                <a:srgbClr val="FF0000"/>
              </a:solidFill>
            </a:endParaRPr>
          </a:p>
          <a:p>
            <a:endParaRPr lang="fi-FI" sz="1400" dirty="0"/>
          </a:p>
          <a:p>
            <a:endParaRPr lang="en-US" sz="1400" dirty="0"/>
          </a:p>
          <a:p>
            <a:endParaRPr lang="en-US"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10</a:t>
            </a:fld>
            <a:endParaRPr lang="fi-FI" altLang="en-US"/>
          </a:p>
        </p:txBody>
      </p:sp>
      <p:pic>
        <p:nvPicPr>
          <p:cNvPr id="7" name="Picture 6"/>
          <p:cNvPicPr>
            <a:picLocks noChangeAspect="1"/>
          </p:cNvPicPr>
          <p:nvPr/>
        </p:nvPicPr>
        <p:blipFill>
          <a:blip r:embed="rId2"/>
          <a:stretch>
            <a:fillRect/>
          </a:stretch>
        </p:blipFill>
        <p:spPr>
          <a:xfrm>
            <a:off x="3954193" y="402311"/>
            <a:ext cx="4810488" cy="5850852"/>
          </a:xfrm>
          <a:prstGeom prst="rect">
            <a:avLst/>
          </a:prstGeom>
        </p:spPr>
      </p:pic>
    </p:spTree>
    <p:extLst>
      <p:ext uri="{BB962C8B-B14F-4D97-AF65-F5344CB8AC3E}">
        <p14:creationId xmlns:p14="http://schemas.microsoft.com/office/powerpoint/2010/main" val="2271307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tsikko 1"/>
          <p:cNvSpPr>
            <a:spLocks noGrp="1"/>
          </p:cNvSpPr>
          <p:nvPr>
            <p:ph type="title"/>
          </p:nvPr>
        </p:nvSpPr>
        <p:spPr/>
        <p:txBody>
          <a:bodyPr/>
          <a:lstStyle/>
          <a:p>
            <a:pPr>
              <a:lnSpc>
                <a:spcPct val="115000"/>
              </a:lnSpc>
              <a:spcAft>
                <a:spcPts val="0"/>
              </a:spcAft>
            </a:pPr>
            <a:r>
              <a:rPr lang="en-US" sz="2000" b="1" dirty="0"/>
              <a:t>Fast electrification of all households</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171" name="Sisällön paikkamerkki 2"/>
          <p:cNvSpPr>
            <a:spLocks noGrp="1"/>
          </p:cNvSpPr>
          <p:nvPr>
            <p:ph idx="1"/>
          </p:nvPr>
        </p:nvSpPr>
        <p:spPr/>
        <p:txBody>
          <a:bodyPr/>
          <a:lstStyle/>
          <a:p>
            <a:r>
              <a:rPr lang="en-US" sz="1400" dirty="0"/>
              <a:t>M</a:t>
            </a:r>
            <a:r>
              <a:rPr lang="en-US" sz="1400" dirty="0" smtClean="0"/>
              <a:t>ore than 92% of households now have electricity</a:t>
            </a:r>
          </a:p>
          <a:p>
            <a:endParaRPr lang="en-US" sz="1400" dirty="0" smtClean="0"/>
          </a:p>
          <a:p>
            <a:r>
              <a:rPr lang="en-US" sz="1400" dirty="0"/>
              <a:t>Grid </a:t>
            </a:r>
            <a:r>
              <a:rPr lang="en-US" sz="1400" dirty="0" smtClean="0"/>
              <a:t>extension</a:t>
            </a:r>
          </a:p>
          <a:p>
            <a:r>
              <a:rPr lang="en-US" sz="1400" dirty="0" smtClean="0"/>
              <a:t>Off-grid development: solar + village hydro/diesel mini grids, 150 000 household</a:t>
            </a:r>
          </a:p>
          <a:p>
            <a:endParaRPr lang="en-US" sz="1400" dirty="0" smtClean="0"/>
          </a:p>
          <a:p>
            <a:r>
              <a:rPr lang="en-US" sz="1400" dirty="0" smtClean="0"/>
              <a:t>A rational development plan is needed to guide development to the maximum advantage of the country, and to forecast the capital investment and revenue implications of this development. </a:t>
            </a:r>
          </a:p>
          <a:p>
            <a:endParaRPr lang="en-US" altLang="en-US" dirty="0" smtClean="0">
              <a:latin typeface="Arial" panose="020B0604020202020204" pitchFamily="34" charset="0"/>
              <a:cs typeface="Arial" panose="020B0604020202020204" pitchFamily="34" charset="0"/>
            </a:endParaRPr>
          </a:p>
        </p:txBody>
      </p:sp>
      <p:sp>
        <p:nvSpPr>
          <p:cNvPr id="4" name="Päivämäärän paikkamerkki 3"/>
          <p:cNvSpPr>
            <a:spLocks noGrp="1"/>
          </p:cNvSpPr>
          <p:nvPr>
            <p:ph type="dt" sz="quarter" idx="10"/>
          </p:nvPr>
        </p:nvSpPr>
        <p:spPr/>
        <p:txBody>
          <a:bodyPr/>
          <a:lstStyle/>
          <a:p>
            <a:pPr>
              <a:defRPr/>
            </a:pPr>
            <a:fld id="{9CD47A24-C77E-40EA-BDC9-AD7613F1D795}" type="datetime1">
              <a:rPr lang="fi-FI" smtClean="0"/>
              <a:pPr>
                <a:defRPr/>
              </a:pPr>
              <a:t>14.9.2018</a:t>
            </a:fld>
            <a:endParaRPr lang="fi-FI" dirty="0"/>
          </a:p>
        </p:txBody>
      </p:sp>
      <p:sp>
        <p:nvSpPr>
          <p:cNvPr id="5" name="Alatunnisteen paikkamerkki 4"/>
          <p:cNvSpPr>
            <a:spLocks noGrp="1"/>
          </p:cNvSpPr>
          <p:nvPr>
            <p:ph type="ftr" sz="quarter" idx="11"/>
          </p:nvPr>
        </p:nvSpPr>
        <p:spPr/>
        <p:txBody>
          <a:bodyPr/>
          <a:lstStyle/>
          <a:p>
            <a:pPr>
              <a:defRPr/>
            </a:pPr>
            <a:endParaRPr lang="fi-FI"/>
          </a:p>
        </p:txBody>
      </p:sp>
      <p:sp>
        <p:nvSpPr>
          <p:cNvPr id="6" name="Dian numeron paikkamerkki 5"/>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0BE7BA7-B998-4491-BC76-F2CD7608CD79}" type="slidenum">
              <a:rPr lang="fi-FI" altLang="en-US">
                <a:solidFill>
                  <a:srgbClr val="898989"/>
                </a:solidFill>
              </a:rPr>
              <a:pPr eaLnBrk="1" hangingPunct="1"/>
              <a:t>11</a:t>
            </a:fld>
            <a:endParaRPr lang="fi-FI" altLang="en-US">
              <a:solidFill>
                <a:srgbClr val="898989"/>
              </a:solidFill>
            </a:endParaRPr>
          </a:p>
        </p:txBody>
      </p:sp>
      <p:pic>
        <p:nvPicPr>
          <p:cNvPr id="7" name="Picture 6"/>
          <p:cNvPicPr>
            <a:picLocks noChangeAspect="1"/>
          </p:cNvPicPr>
          <p:nvPr/>
        </p:nvPicPr>
        <p:blipFill>
          <a:blip r:embed="rId2"/>
          <a:stretch>
            <a:fillRect/>
          </a:stretch>
        </p:blipFill>
        <p:spPr>
          <a:xfrm>
            <a:off x="5226143" y="1416424"/>
            <a:ext cx="3777053" cy="974082"/>
          </a:xfrm>
          <a:prstGeom prst="rect">
            <a:avLst/>
          </a:prstGeom>
        </p:spPr>
      </p:pic>
      <p:pic>
        <p:nvPicPr>
          <p:cNvPr id="8" name="Picture 7"/>
          <p:cNvPicPr>
            <a:picLocks noChangeAspect="1"/>
          </p:cNvPicPr>
          <p:nvPr/>
        </p:nvPicPr>
        <p:blipFill>
          <a:blip r:embed="rId3"/>
          <a:stretch>
            <a:fillRect/>
          </a:stretch>
        </p:blipFill>
        <p:spPr>
          <a:xfrm>
            <a:off x="2369031" y="3655744"/>
            <a:ext cx="4732964" cy="2700606"/>
          </a:xfrm>
          <a:prstGeom prst="rect">
            <a:avLst/>
          </a:prstGeom>
        </p:spPr>
      </p:pic>
    </p:spTree>
    <p:extLst>
      <p:ext uri="{BB962C8B-B14F-4D97-AF65-F5344CB8AC3E}">
        <p14:creationId xmlns:p14="http://schemas.microsoft.com/office/powerpoint/2010/main" val="12312744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Electricity demand growth</a:t>
            </a:r>
            <a:endParaRPr lang="en-US" sz="2000" dirty="0"/>
          </a:p>
        </p:txBody>
      </p:sp>
      <p:sp>
        <p:nvSpPr>
          <p:cNvPr id="3" name="Content Placeholder 2"/>
          <p:cNvSpPr>
            <a:spLocks noGrp="1"/>
          </p:cNvSpPr>
          <p:nvPr>
            <p:ph idx="1"/>
          </p:nvPr>
        </p:nvSpPr>
        <p:spPr>
          <a:xfrm>
            <a:off x="620714" y="1830388"/>
            <a:ext cx="3278934" cy="4422775"/>
          </a:xfrm>
        </p:spPr>
        <p:txBody>
          <a:bodyPr/>
          <a:lstStyle/>
          <a:p>
            <a:r>
              <a:rPr lang="en-US" sz="1400" dirty="0"/>
              <a:t>D</a:t>
            </a:r>
            <a:r>
              <a:rPr lang="en-US" sz="1400" dirty="0" smtClean="0"/>
              <a:t>omestic </a:t>
            </a:r>
            <a:r>
              <a:rPr lang="en-US" sz="1400" dirty="0"/>
              <a:t>demand has been growing </a:t>
            </a:r>
            <a:r>
              <a:rPr lang="en-US" sz="1400" dirty="0" smtClean="0"/>
              <a:t>rapidly. </a:t>
            </a:r>
            <a:r>
              <a:rPr lang="en-US" sz="1400" dirty="0"/>
              <a:t>A</a:t>
            </a:r>
            <a:r>
              <a:rPr lang="en-US" sz="1400" dirty="0" smtClean="0"/>
              <a:t>nnual electricity </a:t>
            </a:r>
            <a:r>
              <a:rPr lang="en-US" sz="1400" dirty="0"/>
              <a:t>consumption </a:t>
            </a:r>
            <a:r>
              <a:rPr lang="en-US" sz="1400" dirty="0" smtClean="0"/>
              <a:t>increase 15%/year</a:t>
            </a:r>
          </a:p>
          <a:p>
            <a:endParaRPr lang="en-US" sz="1400" dirty="0" smtClean="0"/>
          </a:p>
          <a:p>
            <a:r>
              <a:rPr lang="en-US" sz="1400" dirty="0" smtClean="0"/>
              <a:t>Electricity </a:t>
            </a:r>
            <a:r>
              <a:rPr lang="en-US" sz="1400" dirty="0"/>
              <a:t>consumption has been traditionally </a:t>
            </a:r>
            <a:r>
              <a:rPr lang="en-US" sz="1400" dirty="0" smtClean="0"/>
              <a:t>dominated </a:t>
            </a:r>
            <a:r>
              <a:rPr lang="en-US" sz="1400" dirty="0"/>
              <a:t>by residential consumption, which made up </a:t>
            </a:r>
            <a:r>
              <a:rPr lang="en-US" sz="1400" dirty="0" smtClean="0"/>
              <a:t>40%. </a:t>
            </a:r>
          </a:p>
          <a:p>
            <a:endParaRPr lang="en-US" sz="1400" dirty="0" smtClean="0"/>
          </a:p>
          <a:p>
            <a:r>
              <a:rPr lang="en-US" sz="1400" dirty="0" smtClean="0"/>
              <a:t>Industry </a:t>
            </a:r>
            <a:r>
              <a:rPr lang="en-US" sz="1400" dirty="0"/>
              <a:t>consumption as at 2013 accounted for 33% of total electricity </a:t>
            </a:r>
            <a:r>
              <a:rPr lang="en-US" sz="1400" dirty="0" smtClean="0"/>
              <a:t>consumption, will increase in the future </a:t>
            </a:r>
          </a:p>
          <a:p>
            <a:endParaRPr lang="fi-FI" sz="1400" dirty="0" smtClean="0"/>
          </a:p>
          <a:p>
            <a:r>
              <a:rPr lang="fi-FI" sz="1400" dirty="0" smtClean="0"/>
              <a:t>Commercial </a:t>
            </a:r>
            <a:r>
              <a:rPr lang="fi-FI" sz="1400" dirty="0" err="1" smtClean="0"/>
              <a:t>sector</a:t>
            </a:r>
            <a:r>
              <a:rPr lang="fi-FI" sz="1400" dirty="0" smtClean="0"/>
              <a:t> 20 %</a:t>
            </a:r>
            <a:endParaRPr lang="en-US" sz="1400" dirty="0" smtClean="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12</a:t>
            </a:fld>
            <a:endParaRPr lang="fi-FI" altLang="en-US"/>
          </a:p>
        </p:txBody>
      </p:sp>
      <p:pic>
        <p:nvPicPr>
          <p:cNvPr id="8" name="Picture 7"/>
          <p:cNvPicPr>
            <a:picLocks noChangeAspect="1"/>
          </p:cNvPicPr>
          <p:nvPr/>
        </p:nvPicPr>
        <p:blipFill rotWithShape="1">
          <a:blip r:embed="rId2"/>
          <a:srcRect t="7576" r="-271"/>
          <a:stretch/>
        </p:blipFill>
        <p:spPr>
          <a:xfrm>
            <a:off x="4012993" y="1830388"/>
            <a:ext cx="5014465" cy="3338511"/>
          </a:xfrm>
          <a:prstGeom prst="rect">
            <a:avLst/>
          </a:prstGeom>
        </p:spPr>
      </p:pic>
    </p:spTree>
    <p:extLst>
      <p:ext uri="{BB962C8B-B14F-4D97-AF65-F5344CB8AC3E}">
        <p14:creationId xmlns:p14="http://schemas.microsoft.com/office/powerpoint/2010/main" val="1851016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13</a:t>
            </a:fld>
            <a:endParaRPr lang="fi-FI" altLang="en-US"/>
          </a:p>
        </p:txBody>
      </p:sp>
      <p:pic>
        <p:nvPicPr>
          <p:cNvPr id="7" name="Picture 6"/>
          <p:cNvPicPr>
            <a:picLocks noChangeAspect="1"/>
          </p:cNvPicPr>
          <p:nvPr/>
        </p:nvPicPr>
        <p:blipFill>
          <a:blip r:embed="rId2"/>
          <a:stretch>
            <a:fillRect/>
          </a:stretch>
        </p:blipFill>
        <p:spPr>
          <a:xfrm>
            <a:off x="104207" y="107168"/>
            <a:ext cx="4774982" cy="2986064"/>
          </a:xfrm>
          <a:prstGeom prst="rect">
            <a:avLst/>
          </a:prstGeom>
        </p:spPr>
      </p:pic>
      <p:pic>
        <p:nvPicPr>
          <p:cNvPr id="8" name="Picture 7"/>
          <p:cNvPicPr>
            <a:picLocks noChangeAspect="1"/>
          </p:cNvPicPr>
          <p:nvPr/>
        </p:nvPicPr>
        <p:blipFill>
          <a:blip r:embed="rId3"/>
          <a:stretch>
            <a:fillRect/>
          </a:stretch>
        </p:blipFill>
        <p:spPr>
          <a:xfrm>
            <a:off x="3907213" y="2860863"/>
            <a:ext cx="4899210" cy="3392300"/>
          </a:xfrm>
          <a:prstGeom prst="rect">
            <a:avLst/>
          </a:prstGeom>
        </p:spPr>
      </p:pic>
    </p:spTree>
    <p:extLst>
      <p:ext uri="{BB962C8B-B14F-4D97-AF65-F5344CB8AC3E}">
        <p14:creationId xmlns:p14="http://schemas.microsoft.com/office/powerpoint/2010/main" val="2324940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Power consumption and generation share in Laos and in Finland</a:t>
            </a:r>
            <a:endParaRPr lang="en-US" sz="2000" dirty="0"/>
          </a:p>
        </p:txBody>
      </p:sp>
      <p:sp>
        <p:nvSpPr>
          <p:cNvPr id="3" name="Content Placeholder 2"/>
          <p:cNvSpPr>
            <a:spLocks noGrp="1"/>
          </p:cNvSpPr>
          <p:nvPr>
            <p:ph idx="1"/>
          </p:nvPr>
        </p:nvSpPr>
        <p:spPr>
          <a:xfrm>
            <a:off x="620713" y="1507659"/>
            <a:ext cx="8229600" cy="4422775"/>
          </a:xfrm>
        </p:spPr>
        <p:txBody>
          <a:bodyPr/>
          <a:lstStyle/>
          <a:p>
            <a:r>
              <a:rPr lang="en-US" sz="1400" dirty="0" smtClean="0"/>
              <a:t>Low electric power consumption 500 kWh/person/year in Laos compared to                                 15 250 kWh/person/year in Finland</a:t>
            </a:r>
          </a:p>
          <a:p>
            <a:r>
              <a:rPr lang="en-US" sz="1400" dirty="0" smtClean="0"/>
              <a:t>High transmission and distribution power losses &gt; 10% in Laos and 3-5 % in Finland</a:t>
            </a:r>
          </a:p>
          <a:p>
            <a:endParaRPr lang="en-US" sz="1600" dirty="0"/>
          </a:p>
          <a:p>
            <a:pPr marL="0" indent="0">
              <a:buNone/>
            </a:pPr>
            <a:endParaRPr lang="en-US" sz="16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14</a:t>
            </a:fld>
            <a:endParaRPr lang="fi-FI" altLang="en-US"/>
          </a:p>
        </p:txBody>
      </p:sp>
      <p:pic>
        <p:nvPicPr>
          <p:cNvPr id="7" name="Picture 6"/>
          <p:cNvPicPr>
            <a:picLocks noChangeAspect="1"/>
          </p:cNvPicPr>
          <p:nvPr/>
        </p:nvPicPr>
        <p:blipFill rotWithShape="1">
          <a:blip r:embed="rId2"/>
          <a:srcRect l="-203" t="15445" r="50457" b="15132"/>
          <a:stretch/>
        </p:blipFill>
        <p:spPr>
          <a:xfrm>
            <a:off x="743928" y="2844374"/>
            <a:ext cx="2931601" cy="285768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1582" y="2544069"/>
            <a:ext cx="4278731" cy="2627168"/>
          </a:xfrm>
          <a:prstGeom prst="rect">
            <a:avLst/>
          </a:prstGeom>
        </p:spPr>
      </p:pic>
      <p:sp>
        <p:nvSpPr>
          <p:cNvPr id="9" name="TextBox 8"/>
          <p:cNvSpPr txBox="1"/>
          <p:nvPr/>
        </p:nvSpPr>
        <p:spPr>
          <a:xfrm>
            <a:off x="1290917" y="3395985"/>
            <a:ext cx="646331" cy="369332"/>
          </a:xfrm>
          <a:prstGeom prst="rect">
            <a:avLst/>
          </a:prstGeom>
          <a:noFill/>
        </p:spPr>
        <p:txBody>
          <a:bodyPr wrap="none" rtlCol="0">
            <a:spAutoFit/>
          </a:bodyPr>
          <a:lstStyle/>
          <a:p>
            <a:r>
              <a:rPr lang="fi-FI" dirty="0" smtClean="0"/>
              <a:t>80%</a:t>
            </a:r>
            <a:endParaRPr lang="en-US" dirty="0"/>
          </a:p>
        </p:txBody>
      </p:sp>
      <p:sp>
        <p:nvSpPr>
          <p:cNvPr id="10" name="TextBox 9"/>
          <p:cNvSpPr txBox="1"/>
          <p:nvPr/>
        </p:nvSpPr>
        <p:spPr>
          <a:xfrm>
            <a:off x="3029198" y="4132257"/>
            <a:ext cx="646331" cy="369332"/>
          </a:xfrm>
          <a:prstGeom prst="rect">
            <a:avLst/>
          </a:prstGeom>
          <a:noFill/>
        </p:spPr>
        <p:txBody>
          <a:bodyPr wrap="none" rtlCol="0">
            <a:spAutoFit/>
          </a:bodyPr>
          <a:lstStyle/>
          <a:p>
            <a:r>
              <a:rPr lang="fi-FI" dirty="0" smtClean="0"/>
              <a:t>20%</a:t>
            </a:r>
            <a:endParaRPr lang="en-US" dirty="0"/>
          </a:p>
        </p:txBody>
      </p:sp>
      <p:sp>
        <p:nvSpPr>
          <p:cNvPr id="11" name="TextBox 10"/>
          <p:cNvSpPr txBox="1"/>
          <p:nvPr/>
        </p:nvSpPr>
        <p:spPr>
          <a:xfrm>
            <a:off x="1867326" y="5632923"/>
            <a:ext cx="684803" cy="369332"/>
          </a:xfrm>
          <a:prstGeom prst="rect">
            <a:avLst/>
          </a:prstGeom>
          <a:noFill/>
        </p:spPr>
        <p:txBody>
          <a:bodyPr wrap="none" rtlCol="0">
            <a:spAutoFit/>
          </a:bodyPr>
          <a:lstStyle/>
          <a:p>
            <a:r>
              <a:rPr lang="fi-FI" dirty="0" smtClean="0"/>
              <a:t>Laos</a:t>
            </a:r>
            <a:endParaRPr lang="en-US" dirty="0"/>
          </a:p>
        </p:txBody>
      </p:sp>
      <p:sp>
        <p:nvSpPr>
          <p:cNvPr id="12" name="TextBox 11"/>
          <p:cNvSpPr txBox="1"/>
          <p:nvPr/>
        </p:nvSpPr>
        <p:spPr>
          <a:xfrm>
            <a:off x="6412461" y="5174414"/>
            <a:ext cx="941283" cy="369332"/>
          </a:xfrm>
          <a:prstGeom prst="rect">
            <a:avLst/>
          </a:prstGeom>
          <a:noFill/>
        </p:spPr>
        <p:txBody>
          <a:bodyPr wrap="none" rtlCol="0">
            <a:spAutoFit/>
          </a:bodyPr>
          <a:lstStyle/>
          <a:p>
            <a:r>
              <a:rPr lang="fi-FI" dirty="0" smtClean="0"/>
              <a:t>Finland</a:t>
            </a:r>
            <a:endParaRPr lang="en-US" dirty="0"/>
          </a:p>
        </p:txBody>
      </p:sp>
    </p:spTree>
    <p:extLst>
      <p:ext uri="{BB962C8B-B14F-4D97-AF65-F5344CB8AC3E}">
        <p14:creationId xmlns:p14="http://schemas.microsoft.com/office/powerpoint/2010/main" val="2974275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15</a:t>
            </a:fld>
            <a:endParaRPr lang="fi-FI" altLang="en-US"/>
          </a:p>
        </p:txBody>
      </p:sp>
      <p:pic>
        <p:nvPicPr>
          <p:cNvPr id="7" name="Picture 6"/>
          <p:cNvPicPr>
            <a:picLocks noChangeAspect="1"/>
          </p:cNvPicPr>
          <p:nvPr/>
        </p:nvPicPr>
        <p:blipFill>
          <a:blip r:embed="rId2"/>
          <a:stretch>
            <a:fillRect/>
          </a:stretch>
        </p:blipFill>
        <p:spPr>
          <a:xfrm>
            <a:off x="1215956" y="1703387"/>
            <a:ext cx="6659552" cy="4459004"/>
          </a:xfrm>
          <a:prstGeom prst="rect">
            <a:avLst/>
          </a:prstGeom>
        </p:spPr>
      </p:pic>
    </p:spTree>
    <p:extLst>
      <p:ext uri="{BB962C8B-B14F-4D97-AF65-F5344CB8AC3E}">
        <p14:creationId xmlns:p14="http://schemas.microsoft.com/office/powerpoint/2010/main" val="274729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16</a:t>
            </a:fld>
            <a:endParaRPr lang="fi-FI" altLang="en-US"/>
          </a:p>
        </p:txBody>
      </p:sp>
      <p:pic>
        <p:nvPicPr>
          <p:cNvPr id="8" name="Picture 7"/>
          <p:cNvPicPr>
            <a:picLocks noChangeAspect="1"/>
          </p:cNvPicPr>
          <p:nvPr/>
        </p:nvPicPr>
        <p:blipFill>
          <a:blip r:embed="rId2"/>
          <a:stretch>
            <a:fillRect/>
          </a:stretch>
        </p:blipFill>
        <p:spPr>
          <a:xfrm>
            <a:off x="1426772" y="1344706"/>
            <a:ext cx="6244722" cy="4781829"/>
          </a:xfrm>
          <a:prstGeom prst="rect">
            <a:avLst/>
          </a:prstGeom>
        </p:spPr>
      </p:pic>
    </p:spTree>
    <p:extLst>
      <p:ext uri="{BB962C8B-B14F-4D97-AF65-F5344CB8AC3E}">
        <p14:creationId xmlns:p14="http://schemas.microsoft.com/office/powerpoint/2010/main" val="1680225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tsikko 1"/>
          <p:cNvSpPr>
            <a:spLocks noGrp="1"/>
          </p:cNvSpPr>
          <p:nvPr>
            <p:ph type="title"/>
          </p:nvPr>
        </p:nvSpPr>
        <p:spPr/>
        <p:txBody>
          <a:bodyPr/>
          <a:lstStyle/>
          <a:p>
            <a:pPr>
              <a:lnSpc>
                <a:spcPct val="115000"/>
              </a:lnSpc>
              <a:spcAft>
                <a:spcPts val="0"/>
              </a:spcAft>
            </a:pPr>
            <a:r>
              <a:rPr lang="en-US" sz="2000" dirty="0" smtClean="0"/>
              <a:t>Export market of electrical energy</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171" name="Sisällön paikkamerkki 2"/>
          <p:cNvSpPr>
            <a:spLocks noGrp="1"/>
          </p:cNvSpPr>
          <p:nvPr>
            <p:ph idx="1"/>
          </p:nvPr>
        </p:nvSpPr>
        <p:spPr/>
        <p:txBody>
          <a:bodyPr/>
          <a:lstStyle/>
          <a:p>
            <a:r>
              <a:rPr lang="en-US" sz="1400" dirty="0" smtClean="0"/>
              <a:t>Increase of hydropower generation capacity</a:t>
            </a:r>
          </a:p>
          <a:p>
            <a:pPr marL="0" indent="0">
              <a:buNone/>
            </a:pPr>
            <a:endParaRPr lang="fi-FI" sz="1400" dirty="0"/>
          </a:p>
          <a:p>
            <a:r>
              <a:rPr lang="en-US" sz="1400" dirty="0"/>
              <a:t>Cooperation between ASEAN/GMS countries is increasing, 500 kV </a:t>
            </a:r>
            <a:r>
              <a:rPr lang="en-US" sz="1400" b="1" dirty="0"/>
              <a:t>international grid interconnections</a:t>
            </a:r>
            <a:r>
              <a:rPr lang="en-US" sz="1400" dirty="0"/>
              <a:t> are planned, and in the longer term competitive markets may emerge.  </a:t>
            </a:r>
          </a:p>
          <a:p>
            <a:endParaRPr lang="en-US" sz="1400" dirty="0" smtClean="0"/>
          </a:p>
          <a:p>
            <a:endParaRPr lang="en-US" sz="1400" dirty="0" smtClean="0"/>
          </a:p>
          <a:p>
            <a:endParaRPr lang="en-US" sz="1400" dirty="0" smtClean="0"/>
          </a:p>
        </p:txBody>
      </p:sp>
      <p:sp>
        <p:nvSpPr>
          <p:cNvPr id="4" name="Päivämäärän paikkamerkki 3"/>
          <p:cNvSpPr>
            <a:spLocks noGrp="1"/>
          </p:cNvSpPr>
          <p:nvPr>
            <p:ph type="dt" sz="quarter" idx="10"/>
          </p:nvPr>
        </p:nvSpPr>
        <p:spPr/>
        <p:txBody>
          <a:bodyPr/>
          <a:lstStyle/>
          <a:p>
            <a:pPr>
              <a:defRPr/>
            </a:pPr>
            <a:fld id="{9CD47A24-C77E-40EA-BDC9-AD7613F1D795}" type="datetime1">
              <a:rPr lang="fi-FI" smtClean="0"/>
              <a:pPr>
                <a:defRPr/>
              </a:pPr>
              <a:t>14.9.2018</a:t>
            </a:fld>
            <a:endParaRPr lang="fi-FI" dirty="0"/>
          </a:p>
        </p:txBody>
      </p:sp>
      <p:sp>
        <p:nvSpPr>
          <p:cNvPr id="5" name="Alatunnisteen paikkamerkki 4"/>
          <p:cNvSpPr>
            <a:spLocks noGrp="1"/>
          </p:cNvSpPr>
          <p:nvPr>
            <p:ph type="ftr" sz="quarter" idx="11"/>
          </p:nvPr>
        </p:nvSpPr>
        <p:spPr/>
        <p:txBody>
          <a:bodyPr/>
          <a:lstStyle/>
          <a:p>
            <a:pPr>
              <a:defRPr/>
            </a:pPr>
            <a:endParaRPr lang="fi-FI"/>
          </a:p>
        </p:txBody>
      </p:sp>
      <p:sp>
        <p:nvSpPr>
          <p:cNvPr id="6" name="Dian numeron paikkamerkki 5"/>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0BE7BA7-B998-4491-BC76-F2CD7608CD79}" type="slidenum">
              <a:rPr lang="fi-FI" altLang="en-US">
                <a:solidFill>
                  <a:srgbClr val="898989"/>
                </a:solidFill>
              </a:rPr>
              <a:pPr eaLnBrk="1" hangingPunct="1"/>
              <a:t>17</a:t>
            </a:fld>
            <a:endParaRPr lang="fi-FI" altLang="en-US">
              <a:solidFill>
                <a:srgbClr val="898989"/>
              </a:solidFill>
            </a:endParaRPr>
          </a:p>
        </p:txBody>
      </p:sp>
      <p:pic>
        <p:nvPicPr>
          <p:cNvPr id="8" name="Picture 7"/>
          <p:cNvPicPr>
            <a:picLocks noChangeAspect="1"/>
          </p:cNvPicPr>
          <p:nvPr/>
        </p:nvPicPr>
        <p:blipFill>
          <a:blip r:embed="rId2"/>
          <a:stretch>
            <a:fillRect/>
          </a:stretch>
        </p:blipFill>
        <p:spPr>
          <a:xfrm>
            <a:off x="2294966" y="3264674"/>
            <a:ext cx="4297736" cy="2155647"/>
          </a:xfrm>
          <a:prstGeom prst="rect">
            <a:avLst/>
          </a:prstGeom>
        </p:spPr>
      </p:pic>
    </p:spTree>
    <p:extLst>
      <p:ext uri="{BB962C8B-B14F-4D97-AF65-F5344CB8AC3E}">
        <p14:creationId xmlns:p14="http://schemas.microsoft.com/office/powerpoint/2010/main" val="27339776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Export and import shares</a:t>
            </a:r>
            <a:endParaRPr lang="en-US" sz="2000" dirty="0"/>
          </a:p>
        </p:txBody>
      </p:sp>
      <p:sp>
        <p:nvSpPr>
          <p:cNvPr id="3" name="Content Placeholder 2"/>
          <p:cNvSpPr>
            <a:spLocks noGrp="1"/>
          </p:cNvSpPr>
          <p:nvPr>
            <p:ph idx="1"/>
          </p:nvPr>
        </p:nvSpPr>
        <p:spPr>
          <a:xfrm>
            <a:off x="620713" y="1830388"/>
            <a:ext cx="2867025" cy="4422775"/>
          </a:xfrm>
        </p:spPr>
        <p:txBody>
          <a:bodyPr/>
          <a:lstStyle/>
          <a:p>
            <a:r>
              <a:rPr lang="en-US" sz="1400" dirty="0"/>
              <a:t>Lao PDR exports a large amount of hydropower to Thailand, but in exchange imports </a:t>
            </a:r>
            <a:r>
              <a:rPr lang="en-US" sz="1400" dirty="0" smtClean="0"/>
              <a:t>electricity </a:t>
            </a:r>
            <a:r>
              <a:rPr lang="en-US" sz="1400" dirty="0"/>
              <a:t>to supply provinces that are not connected to the national power grid. </a:t>
            </a:r>
            <a:endParaRPr lang="en-US" sz="1400" dirty="0" smtClean="0"/>
          </a:p>
          <a:p>
            <a:r>
              <a:rPr lang="en-US" sz="1400" dirty="0" smtClean="0"/>
              <a:t>These demand </a:t>
            </a:r>
            <a:r>
              <a:rPr lang="en-US" sz="1400" dirty="0"/>
              <a:t>points include copper and gold mining operations, which consume significant </a:t>
            </a:r>
            <a:r>
              <a:rPr lang="en-US" sz="1400" dirty="0" smtClean="0"/>
              <a:t>amounts </a:t>
            </a:r>
            <a:r>
              <a:rPr lang="en-US" sz="1400" dirty="0"/>
              <a:t>of power. </a:t>
            </a:r>
          </a:p>
          <a:p>
            <a:r>
              <a:rPr lang="en-US" sz="1400" dirty="0"/>
              <a:t>Lao PDR also has 4 interconnections with China, with capacity of 2,000 MW to ensure </a:t>
            </a:r>
            <a:r>
              <a:rPr lang="en-US" sz="1400" dirty="0" smtClean="0"/>
              <a:t>adequate </a:t>
            </a:r>
            <a:r>
              <a:rPr lang="en-US" sz="1400" dirty="0"/>
              <a:t>power supplies in </a:t>
            </a:r>
            <a:r>
              <a:rPr lang="en-US" sz="1400" dirty="0" err="1"/>
              <a:t>Luang</a:t>
            </a:r>
            <a:r>
              <a:rPr lang="en-US" sz="1400" dirty="0"/>
              <a:t> </a:t>
            </a:r>
            <a:r>
              <a:rPr lang="en-US" sz="1400" dirty="0" err="1"/>
              <a:t>Prabang</a:t>
            </a:r>
            <a:r>
              <a:rPr lang="en-US" sz="1400" dirty="0"/>
              <a:t> and the Northern provinces. </a:t>
            </a:r>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18</a:t>
            </a:fld>
            <a:endParaRPr lang="fi-FI" altLang="en-US"/>
          </a:p>
        </p:txBody>
      </p:sp>
      <p:pic>
        <p:nvPicPr>
          <p:cNvPr id="7" name="Picture 6"/>
          <p:cNvPicPr>
            <a:picLocks noChangeAspect="1"/>
          </p:cNvPicPr>
          <p:nvPr/>
        </p:nvPicPr>
        <p:blipFill>
          <a:blip r:embed="rId2"/>
          <a:stretch>
            <a:fillRect/>
          </a:stretch>
        </p:blipFill>
        <p:spPr>
          <a:xfrm>
            <a:off x="3818965" y="1915976"/>
            <a:ext cx="4966497" cy="4124598"/>
          </a:xfrm>
          <a:prstGeom prst="rect">
            <a:avLst/>
          </a:prstGeom>
        </p:spPr>
      </p:pic>
    </p:spTree>
    <p:extLst>
      <p:ext uri="{BB962C8B-B14F-4D97-AF65-F5344CB8AC3E}">
        <p14:creationId xmlns:p14="http://schemas.microsoft.com/office/powerpoint/2010/main" val="38219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19</a:t>
            </a:fld>
            <a:endParaRPr lang="fi-FI" altLang="en-US"/>
          </a:p>
        </p:txBody>
      </p:sp>
      <p:pic>
        <p:nvPicPr>
          <p:cNvPr id="7" name="Picture 6"/>
          <p:cNvPicPr>
            <a:picLocks noChangeAspect="1"/>
          </p:cNvPicPr>
          <p:nvPr/>
        </p:nvPicPr>
        <p:blipFill>
          <a:blip r:embed="rId2"/>
          <a:stretch>
            <a:fillRect/>
          </a:stretch>
        </p:blipFill>
        <p:spPr>
          <a:xfrm>
            <a:off x="247701" y="261408"/>
            <a:ext cx="4907705" cy="3086367"/>
          </a:xfrm>
          <a:prstGeom prst="rect">
            <a:avLst/>
          </a:prstGeom>
        </p:spPr>
      </p:pic>
      <p:pic>
        <p:nvPicPr>
          <p:cNvPr id="8" name="Picture 7"/>
          <p:cNvPicPr>
            <a:picLocks noChangeAspect="1"/>
          </p:cNvPicPr>
          <p:nvPr/>
        </p:nvPicPr>
        <p:blipFill>
          <a:blip r:embed="rId3"/>
          <a:stretch>
            <a:fillRect/>
          </a:stretch>
        </p:blipFill>
        <p:spPr>
          <a:xfrm>
            <a:off x="4696911" y="2677323"/>
            <a:ext cx="4252328" cy="3627434"/>
          </a:xfrm>
          <a:prstGeom prst="rect">
            <a:avLst/>
          </a:prstGeom>
        </p:spPr>
      </p:pic>
      <p:sp>
        <p:nvSpPr>
          <p:cNvPr id="9" name="TextBox 8"/>
          <p:cNvSpPr txBox="1"/>
          <p:nvPr/>
        </p:nvSpPr>
        <p:spPr>
          <a:xfrm>
            <a:off x="1108312" y="3995644"/>
            <a:ext cx="2603076" cy="1231106"/>
          </a:xfrm>
          <a:prstGeom prst="rect">
            <a:avLst/>
          </a:prstGeom>
          <a:noFill/>
        </p:spPr>
        <p:txBody>
          <a:bodyPr wrap="square" rtlCol="0">
            <a:spAutoFit/>
          </a:bodyPr>
          <a:lstStyle/>
          <a:p>
            <a:r>
              <a:rPr lang="en-US" sz="1400" dirty="0"/>
              <a:t>Imports of around one-third of its total electricity requirements and exported 690 </a:t>
            </a:r>
            <a:r>
              <a:rPr lang="en-US" sz="1400" dirty="0" err="1"/>
              <a:t>GWh</a:t>
            </a:r>
            <a:r>
              <a:rPr lang="en-US" sz="1400" dirty="0"/>
              <a:t> </a:t>
            </a:r>
          </a:p>
          <a:p>
            <a:endParaRPr lang="en-US" dirty="0"/>
          </a:p>
        </p:txBody>
      </p:sp>
    </p:spTree>
    <p:extLst>
      <p:ext uri="{BB962C8B-B14F-4D97-AF65-F5344CB8AC3E}">
        <p14:creationId xmlns:p14="http://schemas.microsoft.com/office/powerpoint/2010/main" val="1320431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Export market of electrical energy</a:t>
            </a:r>
          </a:p>
        </p:txBody>
      </p:sp>
      <p:sp>
        <p:nvSpPr>
          <p:cNvPr id="3" name="Content Placeholder 2"/>
          <p:cNvSpPr>
            <a:spLocks noGrp="1"/>
          </p:cNvSpPr>
          <p:nvPr>
            <p:ph idx="1"/>
          </p:nvPr>
        </p:nvSpPr>
        <p:spPr/>
        <p:txBody>
          <a:bodyPr/>
          <a:lstStyle/>
          <a:p>
            <a:r>
              <a:rPr lang="en-US" sz="1400" dirty="0" smtClean="0"/>
              <a:t>Electricity </a:t>
            </a:r>
            <a:r>
              <a:rPr lang="en-US" sz="1400" dirty="0"/>
              <a:t>exports have also soared: most of Laos’ hydropower goes straight to neighboring countries.</a:t>
            </a:r>
          </a:p>
          <a:p>
            <a:r>
              <a:rPr lang="en-US" sz="1400" dirty="0"/>
              <a:t>This development comes with significant </a:t>
            </a:r>
            <a:r>
              <a:rPr lang="en-US" sz="1400" b="1" dirty="0"/>
              <a:t>environmental and social risks </a:t>
            </a:r>
            <a:endParaRPr lang="en-US" sz="1400" b="1" dirty="0" smtClean="0"/>
          </a:p>
          <a:p>
            <a:r>
              <a:rPr lang="en-US" sz="1400" dirty="0" smtClean="0"/>
              <a:t>Dams </a:t>
            </a:r>
            <a:r>
              <a:rPr lang="en-US" sz="1400" dirty="0"/>
              <a:t>can block the migrations of fish, alter a river’s flow and degrade wildlife habitat. </a:t>
            </a:r>
            <a:endParaRPr lang="en-US" sz="1400" dirty="0" smtClean="0"/>
          </a:p>
          <a:p>
            <a:r>
              <a:rPr lang="en-US" sz="1400" dirty="0" smtClean="0"/>
              <a:t>They </a:t>
            </a:r>
            <a:r>
              <a:rPr lang="en-US" sz="1400" dirty="0"/>
              <a:t>can also introduce new risks to river communities; last year, for example, a dam broke along Laos’ Nam </a:t>
            </a:r>
            <a:r>
              <a:rPr lang="en-US" sz="1400" dirty="0" err="1"/>
              <a:t>Ao</a:t>
            </a:r>
            <a:r>
              <a:rPr lang="en-US" sz="1400" dirty="0"/>
              <a:t> River, unleashing a torrent of water that flooded seven villages and ruined acres of farmland</a:t>
            </a:r>
            <a:r>
              <a:rPr lang="en-US" sz="1400" dirty="0" smtClean="0"/>
              <a:t>.</a:t>
            </a:r>
          </a:p>
          <a:p>
            <a:r>
              <a:rPr lang="en-US" sz="1400" dirty="0"/>
              <a:t>T</a:t>
            </a:r>
            <a:r>
              <a:rPr lang="en-US" sz="1400" dirty="0" smtClean="0"/>
              <a:t>he </a:t>
            </a:r>
            <a:r>
              <a:rPr lang="en-US" sz="1400" dirty="0"/>
              <a:t>uncertainties and risks of the future – including those related to </a:t>
            </a:r>
            <a:r>
              <a:rPr lang="en-US" sz="1400" b="1" dirty="0"/>
              <a:t>climate change</a:t>
            </a:r>
            <a:r>
              <a:rPr lang="en-US" sz="1400" dirty="0"/>
              <a:t>. Changes in rainfall and extreme weather, for example, could pose a risk to Laos’ hydropower-dominated electricity system.</a:t>
            </a:r>
          </a:p>
          <a:p>
            <a:endParaRPr lang="en-US" sz="1400" dirty="0"/>
          </a:p>
          <a:p>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20</a:t>
            </a:fld>
            <a:endParaRPr lang="fi-FI" alt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4655" y="4224665"/>
            <a:ext cx="2778253" cy="2080091"/>
          </a:xfrm>
          <a:prstGeom prst="rect">
            <a:avLst/>
          </a:prstGeom>
        </p:spPr>
      </p:pic>
    </p:spTree>
    <p:extLst>
      <p:ext uri="{BB962C8B-B14F-4D97-AF65-F5344CB8AC3E}">
        <p14:creationId xmlns:p14="http://schemas.microsoft.com/office/powerpoint/2010/main" val="8211213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tsikko 1"/>
          <p:cNvSpPr>
            <a:spLocks noGrp="1"/>
          </p:cNvSpPr>
          <p:nvPr>
            <p:ph type="title"/>
          </p:nvPr>
        </p:nvSpPr>
        <p:spPr/>
        <p:txBody>
          <a:bodyPr/>
          <a:lstStyle/>
          <a:p>
            <a:pPr>
              <a:lnSpc>
                <a:spcPct val="115000"/>
              </a:lnSpc>
              <a:spcAft>
                <a:spcPts val="0"/>
              </a:spcAft>
            </a:pPr>
            <a:r>
              <a:rPr lang="en-US" sz="2000" dirty="0" smtClean="0"/>
              <a:t>Energy market</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171" name="Sisällön paikkamerkki 2"/>
          <p:cNvSpPr>
            <a:spLocks noGrp="1"/>
          </p:cNvSpPr>
          <p:nvPr>
            <p:ph idx="1"/>
          </p:nvPr>
        </p:nvSpPr>
        <p:spPr/>
        <p:txBody>
          <a:bodyPr/>
          <a:lstStyle/>
          <a:p>
            <a:endParaRPr lang="en-US" sz="1400" dirty="0" smtClean="0"/>
          </a:p>
          <a:p>
            <a:r>
              <a:rPr lang="en-US" sz="1400" dirty="0" smtClean="0"/>
              <a:t>Extent </a:t>
            </a:r>
            <a:r>
              <a:rPr lang="en-US" sz="1400" dirty="0"/>
              <a:t>of private sector involvement and the private power procurement models </a:t>
            </a:r>
            <a:endParaRPr lang="en-US" sz="1400" dirty="0" smtClean="0"/>
          </a:p>
          <a:p>
            <a:endParaRPr lang="en-US" sz="1400" dirty="0"/>
          </a:p>
          <a:p>
            <a:r>
              <a:rPr lang="en-US" sz="1400" b="1" dirty="0"/>
              <a:t>Setting of wholesale and retail tariffs </a:t>
            </a:r>
            <a:r>
              <a:rPr lang="en-US" sz="1400" dirty="0"/>
              <a:t>in Lao PDR and neighboring countries. </a:t>
            </a:r>
            <a:endParaRPr lang="en-US" sz="1400" dirty="0" smtClean="0"/>
          </a:p>
          <a:p>
            <a:endParaRPr lang="en-US" sz="1400" dirty="0"/>
          </a:p>
          <a:p>
            <a:r>
              <a:rPr lang="en-US" sz="1400" dirty="0" smtClean="0"/>
              <a:t>In </a:t>
            </a:r>
            <a:r>
              <a:rPr lang="en-US" sz="1400" dirty="0"/>
              <a:t>the longer term, establishment of a competitive power market within the region and the emergence of merchant plants. </a:t>
            </a:r>
          </a:p>
          <a:p>
            <a:endParaRPr lang="en-US" sz="1400" dirty="0" smtClean="0"/>
          </a:p>
          <a:p>
            <a:endParaRPr lang="en-US" sz="1400" dirty="0" smtClean="0"/>
          </a:p>
        </p:txBody>
      </p:sp>
      <p:sp>
        <p:nvSpPr>
          <p:cNvPr id="4" name="Päivämäärän paikkamerkki 3"/>
          <p:cNvSpPr>
            <a:spLocks noGrp="1"/>
          </p:cNvSpPr>
          <p:nvPr>
            <p:ph type="dt" sz="quarter" idx="10"/>
          </p:nvPr>
        </p:nvSpPr>
        <p:spPr/>
        <p:txBody>
          <a:bodyPr/>
          <a:lstStyle/>
          <a:p>
            <a:pPr>
              <a:defRPr/>
            </a:pPr>
            <a:fld id="{9CD47A24-C77E-40EA-BDC9-AD7613F1D795}" type="datetime1">
              <a:rPr lang="fi-FI" smtClean="0"/>
              <a:pPr>
                <a:defRPr/>
              </a:pPr>
              <a:t>14.9.2018</a:t>
            </a:fld>
            <a:endParaRPr lang="fi-FI" dirty="0"/>
          </a:p>
        </p:txBody>
      </p:sp>
      <p:sp>
        <p:nvSpPr>
          <p:cNvPr id="5" name="Alatunnisteen paikkamerkki 4"/>
          <p:cNvSpPr>
            <a:spLocks noGrp="1"/>
          </p:cNvSpPr>
          <p:nvPr>
            <p:ph type="ftr" sz="quarter" idx="11"/>
          </p:nvPr>
        </p:nvSpPr>
        <p:spPr/>
        <p:txBody>
          <a:bodyPr/>
          <a:lstStyle/>
          <a:p>
            <a:pPr>
              <a:defRPr/>
            </a:pPr>
            <a:endParaRPr lang="fi-FI"/>
          </a:p>
        </p:txBody>
      </p:sp>
      <p:sp>
        <p:nvSpPr>
          <p:cNvPr id="6" name="Dian numeron paikkamerkki 5"/>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0BE7BA7-B998-4491-BC76-F2CD7608CD79}" type="slidenum">
              <a:rPr lang="fi-FI" altLang="en-US">
                <a:solidFill>
                  <a:srgbClr val="898989"/>
                </a:solidFill>
              </a:rPr>
              <a:pPr eaLnBrk="1" hangingPunct="1"/>
              <a:t>21</a:t>
            </a:fld>
            <a:endParaRPr lang="fi-FI" altLang="en-US">
              <a:solidFill>
                <a:srgbClr val="898989"/>
              </a:solidFill>
            </a:endParaRPr>
          </a:p>
        </p:txBody>
      </p:sp>
      <p:pic>
        <p:nvPicPr>
          <p:cNvPr id="3" name="Picture 2"/>
          <p:cNvPicPr>
            <a:picLocks noChangeAspect="1"/>
          </p:cNvPicPr>
          <p:nvPr/>
        </p:nvPicPr>
        <p:blipFill>
          <a:blip r:embed="rId2"/>
          <a:stretch>
            <a:fillRect/>
          </a:stretch>
        </p:blipFill>
        <p:spPr>
          <a:xfrm>
            <a:off x="2283199" y="3810000"/>
            <a:ext cx="3835948" cy="2159934"/>
          </a:xfrm>
          <a:prstGeom prst="rect">
            <a:avLst/>
          </a:prstGeom>
        </p:spPr>
      </p:pic>
    </p:spTree>
    <p:extLst>
      <p:ext uri="{BB962C8B-B14F-4D97-AF65-F5344CB8AC3E}">
        <p14:creationId xmlns:p14="http://schemas.microsoft.com/office/powerpoint/2010/main" val="13513462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Renewable energy</a:t>
            </a:r>
            <a:endParaRPr lang="en-US" sz="2000" dirty="0"/>
          </a:p>
        </p:txBody>
      </p:sp>
      <p:sp>
        <p:nvSpPr>
          <p:cNvPr id="3" name="Content Placeholder 2"/>
          <p:cNvSpPr>
            <a:spLocks noGrp="1"/>
          </p:cNvSpPr>
          <p:nvPr>
            <p:ph idx="1"/>
          </p:nvPr>
        </p:nvSpPr>
        <p:spPr>
          <a:xfrm>
            <a:off x="620713" y="1447800"/>
            <a:ext cx="8229600" cy="4422775"/>
          </a:xfrm>
        </p:spPr>
        <p:txBody>
          <a:bodyPr/>
          <a:lstStyle/>
          <a:p>
            <a:r>
              <a:rPr lang="en-US" sz="1400" dirty="0" smtClean="0"/>
              <a:t>Target to increase a share of renewable energy to 30 % in the total energy mix by 2025</a:t>
            </a:r>
          </a:p>
          <a:p>
            <a:r>
              <a:rPr lang="en-US" sz="1400" dirty="0"/>
              <a:t>T</a:t>
            </a:r>
            <a:r>
              <a:rPr lang="en-US" sz="1400" dirty="0" smtClean="0"/>
              <a:t>he potential role </a:t>
            </a:r>
            <a:r>
              <a:rPr lang="en-US" sz="1400" dirty="0"/>
              <a:t>of energy resources beyond hydropower in the </a:t>
            </a:r>
            <a:r>
              <a:rPr lang="en-US" sz="1400" dirty="0" smtClean="0"/>
              <a:t>future? </a:t>
            </a:r>
          </a:p>
          <a:p>
            <a:pPr marL="0" indent="0">
              <a:buNone/>
            </a:pPr>
            <a:endParaRPr lang="fi-FI" sz="1400" dirty="0" smtClean="0"/>
          </a:p>
          <a:p>
            <a:r>
              <a:rPr lang="en-US" sz="1400" b="1" dirty="0" smtClean="0"/>
              <a:t>Solar</a:t>
            </a:r>
            <a:endParaRPr lang="en-US" sz="1400" dirty="0"/>
          </a:p>
          <a:p>
            <a:pPr>
              <a:buFont typeface="Wingdings" panose="05000000000000000000" pitchFamily="2" charset="2"/>
              <a:buChar char="ü"/>
            </a:pPr>
            <a:r>
              <a:rPr lang="en-US" sz="1400" dirty="0" smtClean="0"/>
              <a:t>Home </a:t>
            </a:r>
            <a:r>
              <a:rPr lang="en-US" sz="1400" dirty="0"/>
              <a:t>solar systems 50-100 </a:t>
            </a:r>
            <a:r>
              <a:rPr lang="en-US" sz="1400" dirty="0" smtClean="0"/>
              <a:t>W</a:t>
            </a:r>
          </a:p>
          <a:p>
            <a:pPr>
              <a:buFont typeface="Wingdings" panose="05000000000000000000" pitchFamily="2" charset="2"/>
              <a:buChar char="ü"/>
            </a:pPr>
            <a:r>
              <a:rPr lang="en-US" sz="1400" dirty="0" smtClean="0"/>
              <a:t>700 </a:t>
            </a:r>
            <a:r>
              <a:rPr lang="en-US" sz="1400" dirty="0"/>
              <a:t>kW grid connected demonstration project by Japanese </a:t>
            </a:r>
            <a:r>
              <a:rPr lang="en-US" sz="1400" dirty="0" smtClean="0"/>
              <a:t>grant</a:t>
            </a:r>
          </a:p>
          <a:p>
            <a:pPr>
              <a:buFont typeface="Wingdings" panose="05000000000000000000" pitchFamily="2" charset="2"/>
              <a:buChar char="ü"/>
            </a:pPr>
            <a:r>
              <a:rPr lang="en-US" sz="1400" dirty="0" smtClean="0"/>
              <a:t>500 </a:t>
            </a:r>
            <a:r>
              <a:rPr lang="en-US" sz="1400" dirty="0"/>
              <a:t>MW solar farm under study, 100 MW solar and wind </a:t>
            </a:r>
            <a:r>
              <a:rPr lang="en-US" sz="1400" dirty="0" smtClean="0"/>
              <a:t>hybrid project</a:t>
            </a:r>
          </a:p>
          <a:p>
            <a:pPr>
              <a:buFont typeface="Wingdings" panose="05000000000000000000" pitchFamily="2" charset="2"/>
              <a:buChar char="ü"/>
            </a:pPr>
            <a:r>
              <a:rPr lang="en-US" sz="1400" dirty="0" smtClean="0"/>
              <a:t>10 </a:t>
            </a:r>
            <a:r>
              <a:rPr lang="en-US" sz="1400" dirty="0"/>
              <a:t>MW solar farm under construction</a:t>
            </a:r>
          </a:p>
          <a:p>
            <a:pPr marL="0" indent="0">
              <a:buNone/>
            </a:pPr>
            <a:endParaRPr lang="fi-FI" sz="1400" dirty="0"/>
          </a:p>
          <a:p>
            <a:r>
              <a:rPr lang="en-US" sz="1400" b="1" dirty="0" smtClean="0"/>
              <a:t>Wind</a:t>
            </a:r>
          </a:p>
          <a:p>
            <a:pPr>
              <a:buFont typeface="Wingdings" panose="05000000000000000000" pitchFamily="2" charset="2"/>
              <a:buChar char="ü"/>
            </a:pPr>
            <a:r>
              <a:rPr lang="en-US" sz="1400" dirty="0" smtClean="0"/>
              <a:t>600 </a:t>
            </a:r>
            <a:r>
              <a:rPr lang="en-US" sz="1400" dirty="0"/>
              <a:t>MW under negotiation for development in </a:t>
            </a:r>
            <a:r>
              <a:rPr lang="en-US" sz="1400" dirty="0" err="1"/>
              <a:t>Sekong</a:t>
            </a:r>
            <a:r>
              <a:rPr lang="en-US" sz="1400" dirty="0"/>
              <a:t> province (1st phase 250 </a:t>
            </a:r>
            <a:r>
              <a:rPr lang="en-US" sz="1400" dirty="0" smtClean="0"/>
              <a:t>MW)</a:t>
            </a:r>
          </a:p>
          <a:p>
            <a:pPr>
              <a:buFont typeface="Wingdings" panose="05000000000000000000" pitchFamily="2" charset="2"/>
              <a:buChar char="ü"/>
            </a:pPr>
            <a:r>
              <a:rPr lang="en-US" sz="1400" dirty="0" smtClean="0"/>
              <a:t>3 </a:t>
            </a:r>
            <a:r>
              <a:rPr lang="en-US" sz="1400" dirty="0"/>
              <a:t>additional projects under field investigation, target 2 000 – 3 0000 MW </a:t>
            </a:r>
          </a:p>
          <a:p>
            <a:pPr marL="0" indent="0">
              <a:buNone/>
            </a:pPr>
            <a:endParaRPr lang="en-US" sz="1400" dirty="0" smtClean="0"/>
          </a:p>
          <a:p>
            <a:r>
              <a:rPr lang="en-US" sz="1400" b="1" dirty="0" smtClean="0"/>
              <a:t>Biomass</a:t>
            </a:r>
            <a:r>
              <a:rPr lang="en-US" sz="1400" dirty="0" smtClean="0"/>
              <a:t> </a:t>
            </a:r>
          </a:p>
          <a:p>
            <a:pPr>
              <a:buFont typeface="Wingdings" panose="05000000000000000000" pitchFamily="2" charset="2"/>
              <a:buChar char="ü"/>
            </a:pPr>
            <a:r>
              <a:rPr lang="en-US" sz="1400" dirty="0" smtClean="0"/>
              <a:t>39 MW in operation, 20 MW under construction, target 1000-2500 MW</a:t>
            </a:r>
          </a:p>
          <a:p>
            <a:pPr>
              <a:buFont typeface="Wingdings" panose="05000000000000000000" pitchFamily="2" charset="2"/>
              <a:buChar char="ü"/>
            </a:pPr>
            <a:endParaRPr lang="en-US" sz="1400" dirty="0" smtClean="0"/>
          </a:p>
          <a:p>
            <a:r>
              <a:rPr lang="en-US" sz="1400" b="1" dirty="0" smtClean="0"/>
              <a:t>Biogas</a:t>
            </a:r>
          </a:p>
          <a:p>
            <a:pPr>
              <a:buFont typeface="Wingdings" panose="05000000000000000000" pitchFamily="2" charset="2"/>
              <a:buChar char="ü"/>
            </a:pPr>
            <a:r>
              <a:rPr lang="en-US" sz="1400" dirty="0" smtClean="0"/>
              <a:t>10 000 kg/day to replace the LPG import, livestock farms</a:t>
            </a:r>
          </a:p>
          <a:p>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22</a:t>
            </a:fld>
            <a:endParaRPr lang="fi-FI" altLang="en-US"/>
          </a:p>
        </p:txBody>
      </p:sp>
    </p:spTree>
    <p:extLst>
      <p:ext uri="{BB962C8B-B14F-4D97-AF65-F5344CB8AC3E}">
        <p14:creationId xmlns:p14="http://schemas.microsoft.com/office/powerpoint/2010/main" val="22912985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Seasonality in renewable resource profiles</a:t>
            </a:r>
            <a:endParaRPr lang="en-US" sz="2000" dirty="0"/>
          </a:p>
        </p:txBody>
      </p:sp>
      <p:sp>
        <p:nvSpPr>
          <p:cNvPr id="3" name="Content Placeholder 2"/>
          <p:cNvSpPr>
            <a:spLocks noGrp="1"/>
          </p:cNvSpPr>
          <p:nvPr>
            <p:ph idx="1"/>
          </p:nvPr>
        </p:nvSpPr>
        <p:spPr>
          <a:xfrm>
            <a:off x="620713" y="1830388"/>
            <a:ext cx="3413405" cy="4422775"/>
          </a:xfrm>
        </p:spPr>
        <p:txBody>
          <a:bodyPr/>
          <a:lstStyle/>
          <a:p>
            <a:r>
              <a:rPr lang="en-US" sz="1400" dirty="0" smtClean="0"/>
              <a:t>There </a:t>
            </a:r>
            <a:r>
              <a:rPr lang="en-US" sz="1400" dirty="0"/>
              <a:t>is </a:t>
            </a:r>
            <a:r>
              <a:rPr lang="en-US" sz="1400" dirty="0" smtClean="0"/>
              <a:t>some </a:t>
            </a:r>
            <a:r>
              <a:rPr lang="en-US" sz="1400" dirty="0"/>
              <a:t>natural seasonal / monthly diversification between resources: demand in Lao PDR is </a:t>
            </a:r>
            <a:r>
              <a:rPr lang="en-US" sz="1400" dirty="0" smtClean="0"/>
              <a:t>highest </a:t>
            </a:r>
            <a:r>
              <a:rPr lang="en-US" sz="1400" dirty="0"/>
              <a:t>peaking between March to May which coincides with reduction in wind speeds in </a:t>
            </a:r>
            <a:r>
              <a:rPr lang="en-US" sz="1400" dirty="0" smtClean="0"/>
              <a:t>Lao </a:t>
            </a:r>
            <a:r>
              <a:rPr lang="en-US" sz="1400" dirty="0"/>
              <a:t>PDR. </a:t>
            </a:r>
            <a:endParaRPr lang="en-US" sz="1400" dirty="0" smtClean="0"/>
          </a:p>
          <a:p>
            <a:r>
              <a:rPr lang="en-US" sz="1400" dirty="0"/>
              <a:t>T</a:t>
            </a:r>
            <a:r>
              <a:rPr lang="en-US" sz="1400" dirty="0" smtClean="0"/>
              <a:t>he </a:t>
            </a:r>
            <a:r>
              <a:rPr lang="en-US" sz="1400" dirty="0"/>
              <a:t>solar intensity drops towards the </a:t>
            </a:r>
            <a:r>
              <a:rPr lang="en-US" sz="1400" dirty="0" smtClean="0"/>
              <a:t>middle </a:t>
            </a:r>
            <a:r>
              <a:rPr lang="en-US" sz="1400" dirty="0"/>
              <a:t>of the year and wind speeds and hydro inflows start to increase. </a:t>
            </a:r>
            <a:endParaRPr lang="en-US" sz="1400" dirty="0" smtClean="0"/>
          </a:p>
          <a:p>
            <a:r>
              <a:rPr lang="en-US" sz="1400" dirty="0" smtClean="0"/>
              <a:t>The greatest </a:t>
            </a:r>
            <a:r>
              <a:rPr lang="en-US" sz="1400" dirty="0"/>
              <a:t>potential for solar lies in the central region of the country, covering the main load </a:t>
            </a:r>
            <a:r>
              <a:rPr lang="en-US" sz="1400" dirty="0" smtClean="0"/>
              <a:t>center </a:t>
            </a:r>
            <a:r>
              <a:rPr lang="en-US" sz="1400" dirty="0"/>
              <a:t>of Vientiane. </a:t>
            </a:r>
          </a:p>
          <a:p>
            <a:r>
              <a:rPr lang="en-US" sz="1400" dirty="0"/>
              <a:t>T</a:t>
            </a:r>
            <a:r>
              <a:rPr lang="en-US" sz="1400" dirty="0" smtClean="0"/>
              <a:t>he </a:t>
            </a:r>
            <a:r>
              <a:rPr lang="en-US" sz="1400" dirty="0"/>
              <a:t>hydro inflows fall into reservoirs, some with significant amount of </a:t>
            </a:r>
            <a:r>
              <a:rPr lang="en-US" sz="1400" dirty="0" smtClean="0"/>
              <a:t>storage</a:t>
            </a:r>
            <a:r>
              <a:rPr lang="en-US" sz="1400" dirty="0"/>
              <a:t>, which enables smoothing out generation throughout the </a:t>
            </a:r>
            <a:r>
              <a:rPr lang="en-US" sz="1400" dirty="0" smtClean="0"/>
              <a:t>year</a:t>
            </a:r>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23</a:t>
            </a:fld>
            <a:endParaRPr lang="fi-FI" altLang="en-US"/>
          </a:p>
        </p:txBody>
      </p:sp>
      <p:pic>
        <p:nvPicPr>
          <p:cNvPr id="7" name="Picture 6"/>
          <p:cNvPicPr>
            <a:picLocks noChangeAspect="1"/>
          </p:cNvPicPr>
          <p:nvPr/>
        </p:nvPicPr>
        <p:blipFill>
          <a:blip r:embed="rId2"/>
          <a:stretch>
            <a:fillRect/>
          </a:stretch>
        </p:blipFill>
        <p:spPr>
          <a:xfrm>
            <a:off x="4174798" y="2126224"/>
            <a:ext cx="4594833" cy="3284817"/>
          </a:xfrm>
          <a:prstGeom prst="rect">
            <a:avLst/>
          </a:prstGeom>
        </p:spPr>
      </p:pic>
    </p:spTree>
    <p:extLst>
      <p:ext uri="{BB962C8B-B14F-4D97-AF65-F5344CB8AC3E}">
        <p14:creationId xmlns:p14="http://schemas.microsoft.com/office/powerpoint/2010/main" val="30712370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Transmission and distribution losses</a:t>
            </a:r>
            <a:endParaRPr lang="en-US" sz="2000" dirty="0"/>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24</a:t>
            </a:fld>
            <a:endParaRPr lang="fi-FI" altLang="en-US"/>
          </a:p>
        </p:txBody>
      </p:sp>
      <p:pic>
        <p:nvPicPr>
          <p:cNvPr id="8" name="Picture 7"/>
          <p:cNvPicPr>
            <a:picLocks noChangeAspect="1"/>
          </p:cNvPicPr>
          <p:nvPr/>
        </p:nvPicPr>
        <p:blipFill>
          <a:blip r:embed="rId2"/>
          <a:stretch>
            <a:fillRect/>
          </a:stretch>
        </p:blipFill>
        <p:spPr>
          <a:xfrm>
            <a:off x="1713508" y="1672807"/>
            <a:ext cx="5542857" cy="1190476"/>
          </a:xfrm>
          <a:prstGeom prst="rect">
            <a:avLst/>
          </a:prstGeom>
        </p:spPr>
      </p:pic>
      <p:pic>
        <p:nvPicPr>
          <p:cNvPr id="10" name="Picture 9"/>
          <p:cNvPicPr>
            <a:picLocks noChangeAspect="1"/>
          </p:cNvPicPr>
          <p:nvPr/>
        </p:nvPicPr>
        <p:blipFill>
          <a:blip r:embed="rId3"/>
          <a:stretch>
            <a:fillRect/>
          </a:stretch>
        </p:blipFill>
        <p:spPr>
          <a:xfrm>
            <a:off x="1887633" y="3020864"/>
            <a:ext cx="5368732" cy="3226951"/>
          </a:xfrm>
          <a:prstGeom prst="rect">
            <a:avLst/>
          </a:prstGeom>
        </p:spPr>
      </p:pic>
    </p:spTree>
    <p:extLst>
      <p:ext uri="{BB962C8B-B14F-4D97-AF65-F5344CB8AC3E}">
        <p14:creationId xmlns:p14="http://schemas.microsoft.com/office/powerpoint/2010/main" val="627704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Targets</a:t>
            </a:r>
            <a:endParaRPr lang="en-US" sz="2000" dirty="0"/>
          </a:p>
        </p:txBody>
      </p:sp>
      <p:sp>
        <p:nvSpPr>
          <p:cNvPr id="3" name="Content Placeholder 2"/>
          <p:cNvSpPr>
            <a:spLocks noGrp="1"/>
          </p:cNvSpPr>
          <p:nvPr>
            <p:ph idx="1"/>
          </p:nvPr>
        </p:nvSpPr>
        <p:spPr/>
        <p:txBody>
          <a:bodyPr/>
          <a:lstStyle/>
          <a:p>
            <a:r>
              <a:rPr lang="en-US" sz="1400" dirty="0" smtClean="0"/>
              <a:t>Increase electrification ratio to 98 % by 2025</a:t>
            </a:r>
          </a:p>
          <a:p>
            <a:endParaRPr lang="en-US" sz="1400" dirty="0" smtClean="0"/>
          </a:p>
          <a:p>
            <a:r>
              <a:rPr lang="en-US" sz="1400" dirty="0" smtClean="0"/>
              <a:t>Increase energy efficiency, reduce 10 % of energy consumption in 2030</a:t>
            </a:r>
          </a:p>
          <a:p>
            <a:endParaRPr lang="en-US" sz="1400" dirty="0" smtClean="0"/>
          </a:p>
          <a:p>
            <a:r>
              <a:rPr lang="en-US" sz="1400" dirty="0" smtClean="0"/>
              <a:t>Increase energy export 12 000 MW by 2020: 7 000 MW to Thailand and 5 000 MW to Vietnam  </a:t>
            </a:r>
          </a:p>
          <a:p>
            <a:endParaRPr lang="en-US" sz="1400" dirty="0" smtClean="0"/>
          </a:p>
          <a:p>
            <a:r>
              <a:rPr lang="en-US" sz="1400" dirty="0" smtClean="0"/>
              <a:t>Reserve coal for domestic use and power generation</a:t>
            </a:r>
          </a:p>
          <a:p>
            <a:endParaRPr lang="en-US" sz="1400" dirty="0" smtClean="0"/>
          </a:p>
          <a:p>
            <a:r>
              <a:rPr lang="en-US" sz="1400" dirty="0" smtClean="0"/>
              <a:t>Increase a share of other renewable energy to 30 % by 2025 (bio-fuel 10 %)</a:t>
            </a:r>
          </a:p>
          <a:p>
            <a:endParaRPr lang="en-US" sz="1400" dirty="0" smtClean="0"/>
          </a:p>
          <a:p>
            <a:r>
              <a:rPr lang="en-US" sz="1400" dirty="0" smtClean="0"/>
              <a:t>Ensure energy security, sustain socio-economic development and enhance environmental and societal sustainability</a:t>
            </a:r>
          </a:p>
          <a:p>
            <a:pPr marL="0" indent="0">
              <a:buNone/>
            </a:pPr>
            <a:r>
              <a:rPr lang="en-US" sz="1400" dirty="0" smtClean="0"/>
              <a:t>	-&gt; financial incentive for investors (subsidies)</a:t>
            </a:r>
          </a:p>
          <a:p>
            <a:pPr marL="0" indent="0">
              <a:buNone/>
            </a:pPr>
            <a:r>
              <a:rPr lang="en-US" sz="1400" dirty="0" smtClean="0"/>
              <a:t>	-&gt; develop and modify legal documents (laws, regulations, guidelines)</a:t>
            </a:r>
          </a:p>
          <a:p>
            <a:pPr marL="0" indent="0">
              <a:buNone/>
            </a:pPr>
            <a:r>
              <a:rPr lang="en-US" sz="1400" dirty="0" smtClean="0"/>
              <a:t>	-&gt; establish renewable energy fund</a:t>
            </a:r>
          </a:p>
          <a:p>
            <a:pPr marL="0" indent="0">
              <a:buNone/>
            </a:pPr>
            <a:r>
              <a:rPr lang="en-US" sz="1400" dirty="0" smtClean="0"/>
              <a:t>	-&gt; financial mechanism: import duty free on production machinery, equipment, raw materials</a:t>
            </a:r>
          </a:p>
          <a:p>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25</a:t>
            </a:fld>
            <a:endParaRPr lang="fi-FI" altLang="en-US"/>
          </a:p>
        </p:txBody>
      </p:sp>
    </p:spTree>
    <p:extLst>
      <p:ext uri="{BB962C8B-B14F-4D97-AF65-F5344CB8AC3E}">
        <p14:creationId xmlns:p14="http://schemas.microsoft.com/office/powerpoint/2010/main" val="1059799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Challenges related to renewable energy</a:t>
            </a:r>
            <a:endParaRPr lang="en-US" sz="2000" dirty="0"/>
          </a:p>
        </p:txBody>
      </p:sp>
      <p:sp>
        <p:nvSpPr>
          <p:cNvPr id="3" name="Content Placeholder 2"/>
          <p:cNvSpPr>
            <a:spLocks noGrp="1"/>
          </p:cNvSpPr>
          <p:nvPr>
            <p:ph idx="1"/>
          </p:nvPr>
        </p:nvSpPr>
        <p:spPr/>
        <p:txBody>
          <a:bodyPr/>
          <a:lstStyle/>
          <a:p>
            <a:r>
              <a:rPr lang="en-US" sz="1400" dirty="0" smtClean="0"/>
              <a:t>Lack of information on resources available and sustainability</a:t>
            </a:r>
          </a:p>
          <a:p>
            <a:r>
              <a:rPr lang="en-US" sz="1400" dirty="0" smtClean="0"/>
              <a:t>Capacity building among technical level and community level about renewable energy </a:t>
            </a:r>
          </a:p>
          <a:p>
            <a:endParaRPr lang="fi-FI" sz="1400" dirty="0"/>
          </a:p>
          <a:p>
            <a:r>
              <a:rPr lang="en-US" sz="1400" dirty="0"/>
              <a:t>Geographic location, no access road during rainy </a:t>
            </a:r>
            <a:r>
              <a:rPr lang="en-US" sz="1400" dirty="0" smtClean="0"/>
              <a:t>season</a:t>
            </a:r>
          </a:p>
          <a:p>
            <a:endParaRPr lang="en-US" sz="1400" dirty="0"/>
          </a:p>
          <a:p>
            <a:r>
              <a:rPr lang="en-US" sz="1400" dirty="0"/>
              <a:t>Limited </a:t>
            </a:r>
            <a:r>
              <a:rPr lang="en-US" sz="1400" dirty="0" smtClean="0"/>
              <a:t>budget</a:t>
            </a:r>
          </a:p>
          <a:p>
            <a:endParaRPr lang="fi-FI" sz="1400" dirty="0"/>
          </a:p>
          <a:p>
            <a:r>
              <a:rPr lang="en-US" sz="1400" dirty="0"/>
              <a:t>Several renewable energy technologies have been tried in the Lao PDR, with varying experiences in terms of unit size, unit sourcing, scale of deployment, safety aspects, and ease of maintenance</a:t>
            </a:r>
            <a:r>
              <a:rPr lang="en-US" sz="1400" dirty="0" smtClean="0"/>
              <a:t>.</a:t>
            </a:r>
          </a:p>
          <a:p>
            <a:pPr marL="0" indent="0">
              <a:buNone/>
            </a:pPr>
            <a:r>
              <a:rPr lang="en-US" sz="1400" dirty="0" smtClean="0"/>
              <a:t> </a:t>
            </a:r>
            <a:endParaRPr lang="en-US" sz="1400" dirty="0"/>
          </a:p>
          <a:p>
            <a:r>
              <a:rPr lang="en-US" sz="1400" dirty="0"/>
              <a:t>Imported </a:t>
            </a:r>
            <a:r>
              <a:rPr lang="en-US" sz="1400" dirty="0" err="1"/>
              <a:t>pico</a:t>
            </a:r>
            <a:r>
              <a:rPr lang="en-US" sz="1400" dirty="0"/>
              <a:t> hydropower systems (of up to 1 kW) have flourished, even though they are not entirely safe to operate and are difficult to maintain. </a:t>
            </a:r>
            <a:endParaRPr lang="en-US" sz="1400" dirty="0" smtClean="0"/>
          </a:p>
          <a:p>
            <a:endParaRPr lang="fi-FI" sz="1400" dirty="0"/>
          </a:p>
          <a:p>
            <a:r>
              <a:rPr lang="en-US" sz="1400" dirty="0"/>
              <a:t>The common rule (</a:t>
            </a:r>
            <a:r>
              <a:rPr lang="en-US" sz="1400" b="1" dirty="0"/>
              <a:t>Grid Code</a:t>
            </a:r>
            <a:r>
              <a:rPr lang="en-US" sz="1400" dirty="0"/>
              <a:t>) applied to all the power system users is urgently required to be established that determines the technical requirements of connecting the EDL power system and the types of the information provided with the power system operator. </a:t>
            </a:r>
          </a:p>
          <a:p>
            <a:endParaRPr lang="en-US" sz="1400" dirty="0"/>
          </a:p>
          <a:p>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26</a:t>
            </a:fld>
            <a:endParaRPr lang="fi-FI" altLang="en-US"/>
          </a:p>
        </p:txBody>
      </p:sp>
    </p:spTree>
    <p:extLst>
      <p:ext uri="{BB962C8B-B14F-4D97-AF65-F5344CB8AC3E}">
        <p14:creationId xmlns:p14="http://schemas.microsoft.com/office/powerpoint/2010/main" val="315144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Challenges related to </a:t>
            </a:r>
            <a:r>
              <a:rPr lang="en-US" sz="2000" dirty="0" smtClean="0"/>
              <a:t>power system</a:t>
            </a:r>
            <a:endParaRPr lang="en-US" sz="2000" dirty="0"/>
          </a:p>
        </p:txBody>
      </p:sp>
      <p:sp>
        <p:nvSpPr>
          <p:cNvPr id="3" name="Content Placeholder 2"/>
          <p:cNvSpPr>
            <a:spLocks noGrp="1"/>
          </p:cNvSpPr>
          <p:nvPr>
            <p:ph idx="1"/>
          </p:nvPr>
        </p:nvSpPr>
        <p:spPr/>
        <p:txBody>
          <a:bodyPr/>
          <a:lstStyle/>
          <a:p>
            <a:r>
              <a:rPr lang="en-US" sz="1400" dirty="0"/>
              <a:t>T</a:t>
            </a:r>
            <a:r>
              <a:rPr lang="en-US" sz="1400" dirty="0" smtClean="0"/>
              <a:t>he electric load </a:t>
            </a:r>
            <a:r>
              <a:rPr lang="en-US" sz="1400" dirty="0"/>
              <a:t>has </a:t>
            </a:r>
            <a:r>
              <a:rPr lang="en-US" sz="1400" dirty="0" smtClean="0"/>
              <a:t>grown </a:t>
            </a:r>
            <a:r>
              <a:rPr lang="en-US" sz="1400" dirty="0"/>
              <a:t>faster than </a:t>
            </a:r>
            <a:r>
              <a:rPr lang="en-US" sz="1400" dirty="0" err="1"/>
              <a:t>eDl</a:t>
            </a:r>
            <a:r>
              <a:rPr lang="en-US" sz="1400" dirty="0"/>
              <a:t> could upgrade </a:t>
            </a:r>
            <a:r>
              <a:rPr lang="en-US" sz="1400" dirty="0" smtClean="0"/>
              <a:t>its </a:t>
            </a:r>
            <a:r>
              <a:rPr lang="en-US" sz="1400" dirty="0"/>
              <a:t>electrical system, resulting in </a:t>
            </a:r>
            <a:r>
              <a:rPr lang="en-US" sz="1400" dirty="0" smtClean="0"/>
              <a:t>frequent</a:t>
            </a:r>
            <a:r>
              <a:rPr lang="en-US" sz="1400" dirty="0"/>
              <a:t>, prolonged power outages</a:t>
            </a:r>
            <a:r>
              <a:rPr lang="en-US" sz="1400" dirty="0" smtClean="0"/>
              <a:t>. A </a:t>
            </a:r>
            <a:r>
              <a:rPr lang="en-US" sz="1400" dirty="0"/>
              <a:t>major cause of the problem was </a:t>
            </a:r>
            <a:r>
              <a:rPr lang="en-US" sz="1400" dirty="0" smtClean="0"/>
              <a:t>that </a:t>
            </a:r>
            <a:r>
              <a:rPr lang="en-US" sz="1400" dirty="0"/>
              <a:t>the electrical system was not </a:t>
            </a:r>
            <a:r>
              <a:rPr lang="en-US" sz="1400" dirty="0" smtClean="0"/>
              <a:t>automated</a:t>
            </a:r>
            <a:r>
              <a:rPr lang="en-US" sz="1400" dirty="0"/>
              <a:t>. </a:t>
            </a:r>
            <a:r>
              <a:rPr lang="en-US" sz="1400" dirty="0" smtClean="0"/>
              <a:t>The </a:t>
            </a:r>
            <a:r>
              <a:rPr lang="en-US" sz="1400" dirty="0"/>
              <a:t>only way the operators </a:t>
            </a:r>
            <a:r>
              <a:rPr lang="en-US" sz="1400" dirty="0" smtClean="0"/>
              <a:t>could </a:t>
            </a:r>
            <a:r>
              <a:rPr lang="en-US" sz="1400" dirty="0"/>
              <a:t>learn of outages was when they </a:t>
            </a:r>
            <a:r>
              <a:rPr lang="en-US" sz="1400" dirty="0" smtClean="0"/>
              <a:t>were </a:t>
            </a:r>
            <a:r>
              <a:rPr lang="en-US" sz="1400" dirty="0"/>
              <a:t>reported by </a:t>
            </a:r>
            <a:r>
              <a:rPr lang="en-US" sz="1400" dirty="0" smtClean="0"/>
              <a:t>customers</a:t>
            </a:r>
            <a:r>
              <a:rPr lang="en-US" sz="1400" dirty="0"/>
              <a:t>; they then had </a:t>
            </a:r>
            <a:r>
              <a:rPr lang="en-US" sz="1400" dirty="0" smtClean="0"/>
              <a:t>to </a:t>
            </a:r>
            <a:r>
              <a:rPr lang="en-US" sz="1400" dirty="0"/>
              <a:t>send out crews to </a:t>
            </a:r>
            <a:r>
              <a:rPr lang="en-US" sz="1400" dirty="0" smtClean="0"/>
              <a:t>manually </a:t>
            </a:r>
            <a:r>
              <a:rPr lang="en-US" sz="1400" dirty="0"/>
              <a:t>find and </a:t>
            </a:r>
            <a:r>
              <a:rPr lang="en-US" sz="1400" dirty="0" smtClean="0"/>
              <a:t>repair </a:t>
            </a:r>
            <a:r>
              <a:rPr lang="en-US" sz="1400" dirty="0"/>
              <a:t>them, which </a:t>
            </a:r>
            <a:r>
              <a:rPr lang="en-US" sz="1400" dirty="0" smtClean="0"/>
              <a:t>made </a:t>
            </a:r>
            <a:r>
              <a:rPr lang="en-US" sz="1400" dirty="0"/>
              <a:t>for longer </a:t>
            </a:r>
            <a:r>
              <a:rPr lang="en-US" sz="1400" dirty="0" smtClean="0"/>
              <a:t>outages </a:t>
            </a:r>
            <a:r>
              <a:rPr lang="en-US" sz="1400" dirty="0"/>
              <a:t>and was an </a:t>
            </a:r>
            <a:r>
              <a:rPr lang="en-US" sz="1400" dirty="0" smtClean="0"/>
              <a:t>inefficient </a:t>
            </a:r>
            <a:r>
              <a:rPr lang="en-US" sz="1400" dirty="0"/>
              <a:t>use of personnel.</a:t>
            </a:r>
          </a:p>
          <a:p>
            <a:pPr>
              <a:buAutoNum type="arabicPeriod"/>
            </a:pPr>
            <a:endParaRPr lang="en-US" sz="1400" dirty="0" smtClean="0"/>
          </a:p>
          <a:p>
            <a:pPr>
              <a:buAutoNum type="arabicPeriod"/>
            </a:pPr>
            <a:r>
              <a:rPr lang="en-US" sz="1400" dirty="0" smtClean="0"/>
              <a:t>Increase </a:t>
            </a:r>
            <a:r>
              <a:rPr lang="en-US" sz="1400" dirty="0"/>
              <a:t>system </a:t>
            </a:r>
            <a:r>
              <a:rPr lang="en-US" sz="1400" dirty="0" smtClean="0"/>
              <a:t>reliability— ensure </a:t>
            </a:r>
            <a:r>
              <a:rPr lang="en-US" sz="1400" dirty="0"/>
              <a:t>a continuous and stable </a:t>
            </a:r>
            <a:r>
              <a:rPr lang="en-US" sz="1400" dirty="0" smtClean="0"/>
              <a:t>electrical </a:t>
            </a:r>
            <a:r>
              <a:rPr lang="en-US" sz="1400" dirty="0"/>
              <a:t>supply </a:t>
            </a:r>
            <a:endParaRPr lang="en-US" sz="1400" dirty="0" smtClean="0"/>
          </a:p>
          <a:p>
            <a:pPr>
              <a:buAutoNum type="arabicPeriod"/>
            </a:pPr>
            <a:r>
              <a:rPr lang="en-US" sz="1400" dirty="0"/>
              <a:t>M</a:t>
            </a:r>
            <a:r>
              <a:rPr lang="en-US" sz="1400" dirty="0" smtClean="0"/>
              <a:t>inimize prolonged </a:t>
            </a:r>
            <a:r>
              <a:rPr lang="en-US" sz="1400" dirty="0"/>
              <a:t>power outages that </a:t>
            </a:r>
            <a:r>
              <a:rPr lang="en-US" sz="1400" dirty="0" smtClean="0"/>
              <a:t>cause </a:t>
            </a:r>
            <a:r>
              <a:rPr lang="en-US" sz="1400" dirty="0"/>
              <a:t>economic loss to the country. </a:t>
            </a:r>
          </a:p>
          <a:p>
            <a:pPr>
              <a:buAutoNum type="arabicPeriod"/>
            </a:pPr>
            <a:r>
              <a:rPr lang="en-US" sz="1400" dirty="0" smtClean="0"/>
              <a:t>Modernize </a:t>
            </a:r>
            <a:r>
              <a:rPr lang="en-US" sz="1400" dirty="0"/>
              <a:t>the system—use the </a:t>
            </a:r>
            <a:r>
              <a:rPr lang="en-US" sz="1400" dirty="0" smtClean="0"/>
              <a:t>latest </a:t>
            </a:r>
            <a:r>
              <a:rPr lang="en-US" sz="1400" dirty="0"/>
              <a:t>automation technology to </a:t>
            </a:r>
            <a:r>
              <a:rPr lang="en-US" sz="1400" dirty="0" smtClean="0"/>
              <a:t>maintain </a:t>
            </a:r>
            <a:r>
              <a:rPr lang="en-US" sz="1400" dirty="0"/>
              <a:t>a modern electrical grid </a:t>
            </a:r>
            <a:r>
              <a:rPr lang="en-US" sz="1400" dirty="0" smtClean="0"/>
              <a:t>for </a:t>
            </a:r>
            <a:r>
              <a:rPr lang="en-US" sz="1400" dirty="0"/>
              <a:t>the </a:t>
            </a:r>
            <a:r>
              <a:rPr lang="en-US" sz="1400" dirty="0" smtClean="0"/>
              <a:t>future (SCADA DMS, </a:t>
            </a:r>
            <a:r>
              <a:rPr lang="en-US" sz="1400" dirty="0"/>
              <a:t>re-closers and </a:t>
            </a:r>
            <a:r>
              <a:rPr lang="en-US" sz="1400" dirty="0" smtClean="0"/>
              <a:t>pole-mounted </a:t>
            </a:r>
            <a:r>
              <a:rPr lang="en-US" sz="1400" dirty="0"/>
              <a:t>load break </a:t>
            </a:r>
            <a:r>
              <a:rPr lang="en-US" sz="1400" dirty="0" smtClean="0"/>
              <a:t>switches)</a:t>
            </a:r>
          </a:p>
          <a:p>
            <a:pPr>
              <a:buAutoNum type="arabicPeriod"/>
            </a:pPr>
            <a:r>
              <a:rPr lang="en-US" sz="1400" dirty="0" smtClean="0"/>
              <a:t>Allow </a:t>
            </a:r>
            <a:r>
              <a:rPr lang="en-US" sz="1400" dirty="0"/>
              <a:t>for future system </a:t>
            </a:r>
            <a:r>
              <a:rPr lang="en-US" sz="1400" dirty="0" smtClean="0"/>
              <a:t>expansion</a:t>
            </a:r>
          </a:p>
          <a:p>
            <a:pPr>
              <a:buAutoNum type="arabicPeriod"/>
            </a:pPr>
            <a:r>
              <a:rPr lang="en-US" sz="1400" dirty="0" smtClean="0"/>
              <a:t>Ensure </a:t>
            </a:r>
            <a:r>
              <a:rPr lang="en-US" sz="1400" dirty="0"/>
              <a:t>power </a:t>
            </a:r>
            <a:r>
              <a:rPr lang="en-US" sz="1400" dirty="0" smtClean="0"/>
              <a:t>quality</a:t>
            </a:r>
          </a:p>
          <a:p>
            <a:pPr>
              <a:buAutoNum type="arabicPeriod"/>
            </a:pPr>
            <a:r>
              <a:rPr lang="en-US" sz="1400" dirty="0" smtClean="0"/>
              <a:t>Limit </a:t>
            </a:r>
            <a:r>
              <a:rPr lang="en-US" sz="1400" dirty="0"/>
              <a:t>economic </a:t>
            </a:r>
            <a:r>
              <a:rPr lang="en-US" sz="1400" dirty="0" smtClean="0"/>
              <a:t>cost</a:t>
            </a:r>
          </a:p>
          <a:p>
            <a:pPr>
              <a:buAutoNum type="arabicPeriod"/>
            </a:pPr>
            <a:r>
              <a:rPr lang="en-US" sz="1400" dirty="0" smtClean="0"/>
              <a:t>Maximize </a:t>
            </a:r>
            <a:r>
              <a:rPr lang="en-US" sz="1400" dirty="0"/>
              <a:t>supply security—use </a:t>
            </a:r>
            <a:r>
              <a:rPr lang="en-US" sz="1400" dirty="0" smtClean="0"/>
              <a:t>the </a:t>
            </a:r>
            <a:r>
              <a:rPr lang="en-US" sz="1400" dirty="0"/>
              <a:t>latest safety and security </a:t>
            </a:r>
            <a:r>
              <a:rPr lang="en-US" sz="1400" dirty="0" smtClean="0"/>
              <a:t>standards </a:t>
            </a:r>
            <a:r>
              <a:rPr lang="en-US" sz="1400" dirty="0"/>
              <a:t>to maximize the </a:t>
            </a:r>
            <a:r>
              <a:rPr lang="en-US" sz="1400" dirty="0" smtClean="0"/>
              <a:t>security </a:t>
            </a:r>
            <a:r>
              <a:rPr lang="en-US" sz="1400" dirty="0"/>
              <a:t>of supply.</a:t>
            </a:r>
          </a:p>
          <a:p>
            <a:pPr>
              <a:buAutoNum type="arabicPeriod"/>
            </a:pPr>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27</a:t>
            </a:fld>
            <a:endParaRPr lang="fi-FI" altLang="en-US"/>
          </a:p>
        </p:txBody>
      </p:sp>
    </p:spTree>
    <p:extLst>
      <p:ext uri="{BB962C8B-B14F-4D97-AF65-F5344CB8AC3E}">
        <p14:creationId xmlns:p14="http://schemas.microsoft.com/office/powerpoint/2010/main" val="18775868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sz="2000" dirty="0"/>
          </a:p>
        </p:txBody>
      </p:sp>
      <p:sp>
        <p:nvSpPr>
          <p:cNvPr id="3" name="Content Placeholder 2"/>
          <p:cNvSpPr>
            <a:spLocks noGrp="1"/>
          </p:cNvSpPr>
          <p:nvPr>
            <p:ph idx="1"/>
          </p:nvPr>
        </p:nvSpPr>
        <p:spPr>
          <a:xfrm>
            <a:off x="620713" y="1498600"/>
            <a:ext cx="7904722" cy="4507753"/>
          </a:xfrm>
        </p:spPr>
        <p:txBody>
          <a:bodyPr/>
          <a:lstStyle/>
          <a:p>
            <a:pPr marL="0" indent="0">
              <a:buNone/>
            </a:pPr>
            <a:endParaRPr lang="fi-FI" dirty="0" smtClean="0"/>
          </a:p>
          <a:p>
            <a:pPr marL="0" indent="0">
              <a:buNone/>
            </a:pPr>
            <a:endParaRPr lang="fi-FI" dirty="0"/>
          </a:p>
          <a:p>
            <a:pPr marL="0" indent="0">
              <a:buNone/>
            </a:pPr>
            <a:endParaRPr lang="fi-FI" dirty="0" smtClean="0"/>
          </a:p>
          <a:p>
            <a:pPr marL="0" indent="0" algn="ctr">
              <a:buNone/>
            </a:pPr>
            <a:r>
              <a:rPr lang="en-US" sz="3200" b="1" dirty="0"/>
              <a:t>Main changes in the power system </a:t>
            </a:r>
            <a:endParaRPr lang="en-US" sz="3200" b="1" dirty="0" smtClean="0"/>
          </a:p>
        </p:txBody>
      </p:sp>
      <p:sp>
        <p:nvSpPr>
          <p:cNvPr id="6" name="Slide Number Placeholder 5"/>
          <p:cNvSpPr>
            <a:spLocks noGrp="1"/>
          </p:cNvSpPr>
          <p:nvPr>
            <p:ph type="sldNum" sz="quarter" idx="10"/>
          </p:nvPr>
        </p:nvSpPr>
        <p:spPr/>
        <p:txBody>
          <a:bodyPr/>
          <a:lstStyle/>
          <a:p>
            <a:pPr>
              <a:defRPr/>
            </a:pPr>
            <a:fld id="{BF3E1A83-5E80-43DC-B886-811C19EEB2A4}" type="slidenum">
              <a:rPr lang="fi-FI" smtClean="0"/>
              <a:pPr>
                <a:defRPr/>
              </a:pPr>
              <a:t>28</a:t>
            </a:fld>
            <a:endParaRPr lang="fi-FI" dirty="0"/>
          </a:p>
        </p:txBody>
      </p:sp>
      <p:sp>
        <p:nvSpPr>
          <p:cNvPr id="5" name="Footer Placeholder 4"/>
          <p:cNvSpPr>
            <a:spLocks noGrp="1"/>
          </p:cNvSpPr>
          <p:nvPr>
            <p:ph type="ftr" sz="quarter" idx="11"/>
          </p:nvPr>
        </p:nvSpPr>
        <p:spPr/>
        <p:txBody>
          <a:bodyPr/>
          <a:lstStyle/>
          <a:p>
            <a:pPr>
              <a:defRPr/>
            </a:pPr>
            <a:endParaRPr lang="fi-FI"/>
          </a:p>
        </p:txBody>
      </p:sp>
    </p:spTree>
    <p:extLst>
      <p:ext uri="{BB962C8B-B14F-4D97-AF65-F5344CB8AC3E}">
        <p14:creationId xmlns:p14="http://schemas.microsoft.com/office/powerpoint/2010/main" val="36303824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Main changes in the power system</a:t>
            </a:r>
            <a:endParaRPr lang="en-US" sz="2000" dirty="0"/>
          </a:p>
        </p:txBody>
      </p:sp>
      <p:sp>
        <p:nvSpPr>
          <p:cNvPr id="3" name="Content Placeholder 2"/>
          <p:cNvSpPr>
            <a:spLocks noGrp="1"/>
          </p:cNvSpPr>
          <p:nvPr>
            <p:ph idx="1"/>
          </p:nvPr>
        </p:nvSpPr>
        <p:spPr>
          <a:xfrm>
            <a:off x="620713" y="1498600"/>
            <a:ext cx="7904722" cy="4507753"/>
          </a:xfrm>
        </p:spPr>
        <p:txBody>
          <a:bodyPr/>
          <a:lstStyle/>
          <a:p>
            <a:pPr lvl="0">
              <a:lnSpc>
                <a:spcPct val="107000"/>
              </a:lnSpc>
              <a:spcAft>
                <a:spcPts val="0"/>
              </a:spcAft>
            </a:pPr>
            <a:endParaRPr lang="en-US" sz="1600" dirty="0" smtClean="0">
              <a:latin typeface="Arial" panose="020B0604020202020204" pitchFamily="34" charset="0"/>
              <a:cs typeface="Arial" panose="020B0604020202020204" pitchFamily="34" charset="0"/>
            </a:endParaRPr>
          </a:p>
          <a:p>
            <a:pPr lvl="0">
              <a:lnSpc>
                <a:spcPct val="107000"/>
              </a:lnSpc>
              <a:spcAft>
                <a:spcPts val="0"/>
              </a:spcAft>
            </a:pPr>
            <a:endParaRPr lang="en-US" sz="1600" dirty="0">
              <a:latin typeface="Arial" panose="020B0604020202020204" pitchFamily="34" charset="0"/>
              <a:cs typeface="Arial" panose="020B0604020202020204" pitchFamily="34" charset="0"/>
            </a:endParaRPr>
          </a:p>
          <a:p>
            <a:pPr lvl="0">
              <a:lnSpc>
                <a:spcPct val="107000"/>
              </a:lnSpc>
              <a:spcAft>
                <a:spcPts val="0"/>
              </a:spcAft>
            </a:pPr>
            <a:r>
              <a:rPr lang="en-US" sz="1600" dirty="0" smtClean="0">
                <a:latin typeface="Arial" panose="020B0604020202020204" pitchFamily="34" charset="0"/>
                <a:cs typeface="Arial" panose="020B0604020202020204" pitchFamily="34" charset="0"/>
              </a:rPr>
              <a:t>Change in power production: use of renewable energy </a:t>
            </a:r>
          </a:p>
          <a:p>
            <a:pPr lvl="0">
              <a:lnSpc>
                <a:spcPct val="107000"/>
              </a:lnSpc>
              <a:spcAft>
                <a:spcPts val="0"/>
              </a:spcAft>
            </a:pPr>
            <a:r>
              <a:rPr lang="en-US" sz="1600" dirty="0" smtClean="0">
                <a:latin typeface="Arial" panose="020B0604020202020204" pitchFamily="34" charset="0"/>
                <a:cs typeface="Arial" panose="020B0604020202020204" pitchFamily="34" charset="0"/>
              </a:rPr>
              <a:t>Possibility to use energy storages (battery, water storage)</a:t>
            </a:r>
          </a:p>
          <a:p>
            <a:pPr lvl="0">
              <a:lnSpc>
                <a:spcPct val="107000"/>
              </a:lnSpc>
              <a:spcAft>
                <a:spcPts val="0"/>
              </a:spcAft>
            </a:pPr>
            <a:r>
              <a:rPr lang="en-US" sz="1600" dirty="0" smtClean="0">
                <a:latin typeface="Arial" panose="020B0604020202020204" pitchFamily="34" charset="0"/>
                <a:cs typeface="Arial" panose="020B0604020202020204" pitchFamily="34" charset="0"/>
              </a:rPr>
              <a:t>Change in power consumption: increased amount of electric home devices, electric vehicles. Energy use in industry?</a:t>
            </a:r>
          </a:p>
          <a:p>
            <a:pPr lvl="0">
              <a:lnSpc>
                <a:spcPct val="107000"/>
              </a:lnSpc>
              <a:spcAft>
                <a:spcPts val="0"/>
              </a:spcAft>
            </a:pPr>
            <a:r>
              <a:rPr lang="en-US" sz="1600" dirty="0" smtClean="0">
                <a:latin typeface="Arial" panose="020B0604020202020204" pitchFamily="34" charset="0"/>
                <a:cs typeface="Arial" panose="020B0604020202020204" pitchFamily="34" charset="0"/>
              </a:rPr>
              <a:t>Automation, remote control</a:t>
            </a:r>
          </a:p>
          <a:p>
            <a:pPr lvl="0">
              <a:lnSpc>
                <a:spcPct val="107000"/>
              </a:lnSpc>
              <a:spcAft>
                <a:spcPts val="0"/>
              </a:spcAft>
            </a:pPr>
            <a:r>
              <a:rPr lang="en-US" sz="1600" dirty="0" smtClean="0">
                <a:latin typeface="Arial" panose="020B0604020202020204" pitchFamily="34" charset="0"/>
                <a:cs typeface="Arial" panose="020B0604020202020204" pitchFamily="34" charset="0"/>
              </a:rPr>
              <a:t>Climate change: stronger wind and raining</a:t>
            </a:r>
          </a:p>
          <a:p>
            <a:pPr lvl="0">
              <a:lnSpc>
                <a:spcPct val="107000"/>
              </a:lnSpc>
              <a:spcAft>
                <a:spcPts val="0"/>
              </a:spcAft>
            </a:pPr>
            <a:r>
              <a:rPr lang="en-US" sz="1600" dirty="0" smtClean="0">
                <a:latin typeface="Arial" panose="020B0604020202020204" pitchFamily="34" charset="0"/>
                <a:cs typeface="Arial" panose="020B0604020202020204" pitchFamily="34" charset="0"/>
              </a:rPr>
              <a:t>Urbanization</a:t>
            </a:r>
          </a:p>
          <a:p>
            <a:pPr lvl="0">
              <a:lnSpc>
                <a:spcPct val="107000"/>
              </a:lnSpc>
              <a:spcAft>
                <a:spcPts val="0"/>
              </a:spcAft>
            </a:pPr>
            <a:r>
              <a:rPr lang="en-US" sz="1600" dirty="0" smtClean="0">
                <a:latin typeface="Arial" panose="020B0604020202020204" pitchFamily="34" charset="0"/>
                <a:ea typeface="Calibri" panose="020F0502020204030204" pitchFamily="34" charset="0"/>
                <a:cs typeface="Arial" panose="020B0604020202020204" pitchFamily="34" charset="0"/>
              </a:rPr>
              <a:t>Increased amount of electronic loads -&gt; need of high power quality</a:t>
            </a:r>
          </a:p>
          <a:p>
            <a:pPr marL="0" indent="0">
              <a:buNone/>
            </a:pPr>
            <a:endParaRPr lang="fi-FI" dirty="0"/>
          </a:p>
        </p:txBody>
      </p:sp>
      <p:sp>
        <p:nvSpPr>
          <p:cNvPr id="6" name="Slide Number Placeholder 5"/>
          <p:cNvSpPr>
            <a:spLocks noGrp="1"/>
          </p:cNvSpPr>
          <p:nvPr>
            <p:ph type="sldNum" sz="quarter" idx="10"/>
          </p:nvPr>
        </p:nvSpPr>
        <p:spPr/>
        <p:txBody>
          <a:bodyPr/>
          <a:lstStyle/>
          <a:p>
            <a:pPr>
              <a:defRPr/>
            </a:pPr>
            <a:fld id="{BF3E1A83-5E80-43DC-B886-811C19EEB2A4}" type="slidenum">
              <a:rPr lang="fi-FI" smtClean="0"/>
              <a:pPr>
                <a:defRPr/>
              </a:pPr>
              <a:t>29</a:t>
            </a:fld>
            <a:endParaRPr lang="fi-FI" dirty="0"/>
          </a:p>
        </p:txBody>
      </p:sp>
      <p:sp>
        <p:nvSpPr>
          <p:cNvPr id="5" name="Footer Placeholder 4"/>
          <p:cNvSpPr>
            <a:spLocks noGrp="1"/>
          </p:cNvSpPr>
          <p:nvPr>
            <p:ph type="ftr" sz="quarter" idx="11"/>
          </p:nvPr>
        </p:nvSpPr>
        <p:spPr/>
        <p:txBody>
          <a:bodyPr/>
          <a:lstStyle/>
          <a:p>
            <a:pPr>
              <a:defRPr/>
            </a:pPr>
            <a:endParaRPr lang="fi-FI"/>
          </a:p>
        </p:txBody>
      </p:sp>
    </p:spTree>
    <p:extLst>
      <p:ext uri="{BB962C8B-B14F-4D97-AF65-F5344CB8AC3E}">
        <p14:creationId xmlns:p14="http://schemas.microsoft.com/office/powerpoint/2010/main" val="7346503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Global changes, which affect to power system</a:t>
            </a:r>
            <a:endParaRPr lang="en-US" sz="2000" dirty="0"/>
          </a:p>
        </p:txBody>
      </p:sp>
      <p:sp>
        <p:nvSpPr>
          <p:cNvPr id="3" name="Content Placeholder 2"/>
          <p:cNvSpPr>
            <a:spLocks noGrp="1"/>
          </p:cNvSpPr>
          <p:nvPr>
            <p:ph idx="1"/>
          </p:nvPr>
        </p:nvSpPr>
        <p:spPr/>
        <p:txBody>
          <a:bodyPr/>
          <a:lstStyle/>
          <a:p>
            <a:r>
              <a:rPr lang="en-US" sz="1400" dirty="0" smtClean="0"/>
              <a:t>Urbanization</a:t>
            </a:r>
          </a:p>
          <a:p>
            <a:r>
              <a:rPr lang="en-US" sz="1400" dirty="0" smtClean="0"/>
              <a:t>Climate change -&gt; changes in weather and need to use renewable energy</a:t>
            </a:r>
          </a:p>
          <a:p>
            <a:r>
              <a:rPr lang="en-US" sz="1400" dirty="0" smtClean="0"/>
              <a:t>Energy self-sufficiency</a:t>
            </a:r>
          </a:p>
          <a:p>
            <a:r>
              <a:rPr lang="en-US" sz="1400" dirty="0" smtClean="0"/>
              <a:t>Customer will be active part of energy business (or automation controls activity)</a:t>
            </a:r>
          </a:p>
          <a:p>
            <a:r>
              <a:rPr lang="en-US" sz="1400" dirty="0" smtClean="0"/>
              <a:t>International regulation</a:t>
            </a:r>
          </a:p>
          <a:p>
            <a:r>
              <a:rPr lang="en-US" sz="1400" dirty="0" smtClean="0"/>
              <a:t>Need to improve energy efficiency </a:t>
            </a:r>
          </a:p>
          <a:p>
            <a:r>
              <a:rPr lang="en-US" sz="1400" dirty="0" smtClean="0"/>
              <a:t>New business models and service business related to renewable energy</a:t>
            </a:r>
          </a:p>
          <a:p>
            <a:r>
              <a:rPr lang="en-US" sz="1400" dirty="0" smtClean="0"/>
              <a:t>Digitalization, </a:t>
            </a:r>
            <a:r>
              <a:rPr lang="en-US" sz="1400" dirty="0"/>
              <a:t>c</a:t>
            </a:r>
            <a:r>
              <a:rPr lang="en-US" sz="1400" dirty="0" smtClean="0"/>
              <a:t>yber security</a:t>
            </a:r>
          </a:p>
          <a:p>
            <a:r>
              <a:rPr lang="en-US" sz="1400" dirty="0" smtClean="0"/>
              <a:t>People are dependent on uninterruptable power supply</a:t>
            </a:r>
          </a:p>
          <a:p>
            <a:r>
              <a:rPr lang="en-US" sz="1400" dirty="0" smtClean="0"/>
              <a:t>Security, safety</a:t>
            </a:r>
          </a:p>
          <a:p>
            <a:r>
              <a:rPr lang="en-US" sz="1400" dirty="0" smtClean="0"/>
              <a:t>Energy storages</a:t>
            </a:r>
          </a:p>
          <a:p>
            <a:r>
              <a:rPr lang="en-US" sz="1400" dirty="0" smtClean="0"/>
              <a:t>Electric vehicles</a:t>
            </a:r>
          </a:p>
          <a:p>
            <a:r>
              <a:rPr lang="en-US" sz="1400" dirty="0" smtClean="0"/>
              <a:t>Bio fuels</a:t>
            </a:r>
          </a:p>
          <a:p>
            <a:r>
              <a:rPr lang="en-US" sz="1400" dirty="0" smtClean="0"/>
              <a:t>Power electronics as a part of power system</a:t>
            </a:r>
          </a:p>
          <a:p>
            <a:r>
              <a:rPr lang="en-US" sz="1400" dirty="0" smtClean="0"/>
              <a:t>New protection devices and protection methods</a:t>
            </a:r>
          </a:p>
          <a:p>
            <a:r>
              <a:rPr lang="en-US" sz="1400" dirty="0" err="1" smtClean="0"/>
              <a:t>Microgrids</a:t>
            </a:r>
            <a:endParaRPr lang="en-US" sz="1400" dirty="0" smtClean="0"/>
          </a:p>
          <a:p>
            <a:endParaRPr lang="fi-FI"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30</a:t>
            </a:fld>
            <a:endParaRPr lang="fi-FI" altLang="en-US"/>
          </a:p>
        </p:txBody>
      </p:sp>
    </p:spTree>
    <p:extLst>
      <p:ext uri="{BB962C8B-B14F-4D97-AF65-F5344CB8AC3E}">
        <p14:creationId xmlns:p14="http://schemas.microsoft.com/office/powerpoint/2010/main" val="26309785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Global changes in power system</a:t>
            </a:r>
            <a:endParaRPr lang="en-US" sz="2000" dirty="0"/>
          </a:p>
        </p:txBody>
      </p:sp>
      <p:sp>
        <p:nvSpPr>
          <p:cNvPr id="3" name="Content Placeholder 2"/>
          <p:cNvSpPr>
            <a:spLocks noGrp="1"/>
          </p:cNvSpPr>
          <p:nvPr>
            <p:ph idx="1"/>
          </p:nvPr>
        </p:nvSpPr>
        <p:spPr/>
        <p:txBody>
          <a:bodyPr/>
          <a:lstStyle/>
          <a:p>
            <a:r>
              <a:rPr lang="en-US" sz="1400" dirty="0" smtClean="0"/>
              <a:t>Decreased use of fossil fuels</a:t>
            </a:r>
          </a:p>
          <a:p>
            <a:r>
              <a:rPr lang="en-US" sz="1400" dirty="0" smtClean="0"/>
              <a:t>Increase of renewable energy -&gt; solar and wind power depends on weather, not possible to control -&gt; power balance -&gt; grid stability?</a:t>
            </a:r>
          </a:p>
          <a:p>
            <a:r>
              <a:rPr lang="en-US" sz="1400" dirty="0" smtClean="0"/>
              <a:t>Automation, ICT, big data, digitalization</a:t>
            </a:r>
          </a:p>
          <a:p>
            <a:r>
              <a:rPr lang="en-US" sz="1400" dirty="0" smtClean="0"/>
              <a:t>Business models, services, regulation</a:t>
            </a:r>
          </a:p>
          <a:p>
            <a:r>
              <a:rPr lang="en-US" sz="1400" dirty="0" smtClean="0"/>
              <a:t>Small-scale renewable energy, demand response, energy storages, customer interface</a:t>
            </a:r>
          </a:p>
          <a:p>
            <a:r>
              <a:rPr lang="en-US" sz="1400" dirty="0" smtClean="0"/>
              <a:t>Import and export of electric energy</a:t>
            </a:r>
          </a:p>
          <a:p>
            <a:r>
              <a:rPr lang="en-US" sz="1400" dirty="0" smtClean="0"/>
              <a:t>Closing nuclear power plants</a:t>
            </a:r>
          </a:p>
          <a:p>
            <a:r>
              <a:rPr lang="en-US" sz="1400" dirty="0" smtClean="0"/>
              <a:t>Varying power production -&gt; energy storages and demand response</a:t>
            </a:r>
          </a:p>
          <a:p>
            <a:r>
              <a:rPr lang="en-US" sz="1400" dirty="0" smtClean="0"/>
              <a:t>Energy market models</a:t>
            </a:r>
          </a:p>
          <a:p>
            <a:r>
              <a:rPr lang="en-US" sz="1400" dirty="0" smtClean="0"/>
              <a:t>Frequency control, energy reserve markets </a:t>
            </a:r>
          </a:p>
          <a:p>
            <a:r>
              <a:rPr lang="en-US" sz="1400" dirty="0" smtClean="0"/>
              <a:t>AMR measurement </a:t>
            </a:r>
          </a:p>
          <a:p>
            <a:pPr marL="0" indent="0">
              <a:buNone/>
            </a:pPr>
            <a:r>
              <a:rPr lang="en-US" sz="1400" dirty="0"/>
              <a:t>	</a:t>
            </a:r>
            <a:r>
              <a:rPr lang="en-US" sz="1400" dirty="0" smtClean="0"/>
              <a:t>-&gt; varying electricity price every hour</a:t>
            </a:r>
          </a:p>
          <a:p>
            <a:endParaRPr lang="en-US" sz="1400" dirty="0" smtClean="0"/>
          </a:p>
          <a:p>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31</a:t>
            </a:fld>
            <a:endParaRPr lang="fi-FI" altLang="en-US"/>
          </a:p>
        </p:txBody>
      </p:sp>
      <p:pic>
        <p:nvPicPr>
          <p:cNvPr id="7" name="Picture 6"/>
          <p:cNvPicPr>
            <a:picLocks noChangeAspect="1"/>
          </p:cNvPicPr>
          <p:nvPr/>
        </p:nvPicPr>
        <p:blipFill>
          <a:blip r:embed="rId2"/>
          <a:stretch>
            <a:fillRect/>
          </a:stretch>
        </p:blipFill>
        <p:spPr>
          <a:xfrm>
            <a:off x="5564463" y="4332194"/>
            <a:ext cx="3285850" cy="2024156"/>
          </a:xfrm>
          <a:prstGeom prst="rect">
            <a:avLst/>
          </a:prstGeom>
        </p:spPr>
      </p:pic>
    </p:spTree>
    <p:extLst>
      <p:ext uri="{BB962C8B-B14F-4D97-AF65-F5344CB8AC3E}">
        <p14:creationId xmlns:p14="http://schemas.microsoft.com/office/powerpoint/2010/main" val="14330655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media.victoriaadvocate.com/img/photos/2012/08/28/Nuclear_plant_1181145_1864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7150" y="1398049"/>
            <a:ext cx="2880000" cy="2048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2000" dirty="0" smtClean="0"/>
              <a:t>Conventional Power Generation</a:t>
            </a:r>
            <a:endParaRPr lang="en-US" sz="2000" dirty="0"/>
          </a:p>
        </p:txBody>
      </p:sp>
      <p:sp>
        <p:nvSpPr>
          <p:cNvPr id="3" name="Content Placeholder 2"/>
          <p:cNvSpPr>
            <a:spLocks noGrp="1"/>
          </p:cNvSpPr>
          <p:nvPr>
            <p:ph idx="1"/>
          </p:nvPr>
        </p:nvSpPr>
        <p:spPr>
          <a:xfrm>
            <a:off x="620713" y="2175910"/>
            <a:ext cx="5296437" cy="4422775"/>
          </a:xfrm>
        </p:spPr>
        <p:txBody>
          <a:bodyPr/>
          <a:lstStyle/>
          <a:p>
            <a:r>
              <a:rPr lang="en-US" sz="1600" dirty="0" smtClean="0"/>
              <a:t>Mechanical or potential energy is transformed into electrical energy by using a synchronous generator</a:t>
            </a:r>
          </a:p>
          <a:p>
            <a:r>
              <a:rPr lang="en-US" sz="1600" dirty="0" smtClean="0"/>
              <a:t>Frequency of the grid is determined by the synchronous generators</a:t>
            </a:r>
          </a:p>
          <a:p>
            <a:r>
              <a:rPr lang="en-US" sz="1600" dirty="0" smtClean="0"/>
              <a:t>No power electronics is needed in conventional power generation</a:t>
            </a:r>
            <a:endParaRPr lang="en-US" sz="1600" dirty="0"/>
          </a:p>
        </p:txBody>
      </p:sp>
      <p:sp>
        <p:nvSpPr>
          <p:cNvPr id="6" name="Slide Number Placeholder 5"/>
          <p:cNvSpPr>
            <a:spLocks noGrp="1"/>
          </p:cNvSpPr>
          <p:nvPr>
            <p:ph type="sldNum" sz="quarter" idx="10"/>
          </p:nvPr>
        </p:nvSpPr>
        <p:spPr/>
        <p:txBody>
          <a:bodyPr/>
          <a:lstStyle/>
          <a:p>
            <a:pPr>
              <a:defRPr/>
            </a:pPr>
            <a:fld id="{BF3E1A83-5E80-43DC-B886-811C19EEB2A4}" type="slidenum">
              <a:rPr lang="fi-FI" smtClean="0"/>
              <a:pPr>
                <a:defRPr/>
              </a:pPr>
              <a:t>32</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7" name="TextBox 6"/>
          <p:cNvSpPr txBox="1"/>
          <p:nvPr/>
        </p:nvSpPr>
        <p:spPr>
          <a:xfrm>
            <a:off x="7099249" y="3200228"/>
            <a:ext cx="1697901" cy="246221"/>
          </a:xfrm>
          <a:prstGeom prst="rect">
            <a:avLst/>
          </a:prstGeom>
          <a:noFill/>
        </p:spPr>
        <p:txBody>
          <a:bodyPr wrap="none" rtlCol="0">
            <a:spAutoFit/>
          </a:bodyPr>
          <a:lstStyle/>
          <a:p>
            <a:r>
              <a:rPr lang="en-US" sz="1000" dirty="0">
                <a:solidFill>
                  <a:schemeClr val="bg2"/>
                </a:solidFill>
              </a:rPr>
              <a:t>www.victoriaadvocate.com</a:t>
            </a:r>
          </a:p>
        </p:txBody>
      </p:sp>
      <p:pic>
        <p:nvPicPr>
          <p:cNvPr id="1028" name="Picture 4" descr="http://www.luminant.com/responsibility/education/generation/images/hydr_pow.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4904" y="3933877"/>
            <a:ext cx="2880000" cy="21506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138432" y="5822965"/>
            <a:ext cx="1369286" cy="261610"/>
          </a:xfrm>
          <a:prstGeom prst="rect">
            <a:avLst/>
          </a:prstGeom>
          <a:noFill/>
        </p:spPr>
        <p:txBody>
          <a:bodyPr wrap="none" rtlCol="0">
            <a:spAutoFit/>
          </a:bodyPr>
          <a:lstStyle/>
          <a:p>
            <a:r>
              <a:rPr lang="en-US" sz="1050" dirty="0"/>
              <a:t>www.luminant.com</a:t>
            </a:r>
          </a:p>
        </p:txBody>
      </p:sp>
    </p:spTree>
    <p:extLst>
      <p:ext uri="{BB962C8B-B14F-4D97-AF65-F5344CB8AC3E}">
        <p14:creationId xmlns:p14="http://schemas.microsoft.com/office/powerpoint/2010/main" val="21188284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Renewable Power Generation</a:t>
            </a:r>
            <a:endParaRPr lang="en-US" sz="2000" dirty="0"/>
          </a:p>
        </p:txBody>
      </p:sp>
      <p:sp>
        <p:nvSpPr>
          <p:cNvPr id="3" name="Content Placeholder 2"/>
          <p:cNvSpPr>
            <a:spLocks noGrp="1"/>
          </p:cNvSpPr>
          <p:nvPr>
            <p:ph idx="1"/>
          </p:nvPr>
        </p:nvSpPr>
        <p:spPr>
          <a:xfrm>
            <a:off x="538956" y="1710487"/>
            <a:ext cx="8393113" cy="4422775"/>
          </a:xfrm>
        </p:spPr>
        <p:txBody>
          <a:bodyPr/>
          <a:lstStyle/>
          <a:p>
            <a:r>
              <a:rPr lang="en-US" sz="1600" dirty="0" smtClean="0"/>
              <a:t>Power electronics is needed to interface renewable sources with the grid</a:t>
            </a:r>
          </a:p>
          <a:p>
            <a:r>
              <a:rPr lang="en-US" sz="1600" dirty="0" smtClean="0"/>
              <a:t>Photovoltaic power plants produce DC current -&gt; needs to convert to DC with correct amplitude by a DC/DC converter or AC by an inverter</a:t>
            </a:r>
          </a:p>
          <a:p>
            <a:endParaRPr lang="en-US" sz="1600" dirty="0"/>
          </a:p>
        </p:txBody>
      </p:sp>
      <p:sp>
        <p:nvSpPr>
          <p:cNvPr id="6" name="Slide Number Placeholder 5"/>
          <p:cNvSpPr>
            <a:spLocks noGrp="1"/>
          </p:cNvSpPr>
          <p:nvPr>
            <p:ph type="sldNum" sz="quarter" idx="10"/>
          </p:nvPr>
        </p:nvSpPr>
        <p:spPr/>
        <p:txBody>
          <a:bodyPr/>
          <a:lstStyle/>
          <a:p>
            <a:pPr>
              <a:defRPr/>
            </a:pPr>
            <a:fld id="{BF3E1A83-5E80-43DC-B886-811C19EEB2A4}" type="slidenum">
              <a:rPr lang="fi-FI" smtClean="0"/>
              <a:pPr>
                <a:defRPr/>
              </a:pPr>
              <a:t>33</a:t>
            </a:fld>
            <a:endParaRPr lang="fi-FI" dirty="0"/>
          </a:p>
        </p:txBody>
      </p:sp>
      <p:sp>
        <p:nvSpPr>
          <p:cNvPr id="5" name="Footer Placeholder 4"/>
          <p:cNvSpPr>
            <a:spLocks noGrp="1"/>
          </p:cNvSpPr>
          <p:nvPr>
            <p:ph type="ftr" sz="quarter" idx="11"/>
          </p:nvPr>
        </p:nvSpPr>
        <p:spPr/>
        <p:txBody>
          <a:bodyPr/>
          <a:lstStyle/>
          <a:p>
            <a:pPr>
              <a:defRPr/>
            </a:pPr>
            <a:endParaRPr lang="fi-FI"/>
          </a:p>
        </p:txBody>
      </p:sp>
      <p:pic>
        <p:nvPicPr>
          <p:cNvPr id="12" name="Picture 2" descr="blu-ray, topaz, solar power, solar panels, solar, solar power plant, solar st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566" y="3892481"/>
            <a:ext cx="3762189" cy="21162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3" name="Footer Placeholder 7"/>
          <p:cNvSpPr txBox="1">
            <a:spLocks/>
          </p:cNvSpPr>
          <p:nvPr/>
        </p:nvSpPr>
        <p:spPr bwMode="auto">
          <a:xfrm>
            <a:off x="457200" y="6008712"/>
            <a:ext cx="1615154" cy="266621"/>
          </a:xfrm>
          <a:prstGeom prst="rect">
            <a:avLst/>
          </a:prstGeom>
          <a:noFill/>
          <a:ln w="9525">
            <a:noFill/>
            <a:miter lim="800000"/>
            <a:headEnd/>
            <a:tailEnd/>
          </a:ln>
          <a:effectLst/>
        </p:spPr>
        <p:txBody>
          <a:bodyPr/>
          <a:lstStyle/>
          <a:p>
            <a:pPr algn="just">
              <a:defRPr/>
            </a:pPr>
            <a:r>
              <a:rPr lang="en-US" sz="1050" b="0" dirty="0" smtClean="0">
                <a:solidFill>
                  <a:schemeClr val="tx1"/>
                </a:solidFill>
                <a:latin typeface="+mj-lt"/>
              </a:rPr>
              <a:t>topazsolar.com</a:t>
            </a:r>
          </a:p>
        </p:txBody>
      </p:sp>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0173" y="2544276"/>
            <a:ext cx="3477072" cy="12930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9014" y="3365160"/>
            <a:ext cx="2344782" cy="1970908"/>
          </a:xfrm>
          <a:prstGeom prst="rect">
            <a:avLst/>
          </a:prstGeom>
        </p:spPr>
      </p:pic>
      <p:sp>
        <p:nvSpPr>
          <p:cNvPr id="18" name="TextBox 17"/>
          <p:cNvSpPr txBox="1"/>
          <p:nvPr/>
        </p:nvSpPr>
        <p:spPr>
          <a:xfrm>
            <a:off x="7665130" y="5843791"/>
            <a:ext cx="1048685" cy="261610"/>
          </a:xfrm>
          <a:prstGeom prst="rect">
            <a:avLst/>
          </a:prstGeom>
          <a:noFill/>
        </p:spPr>
        <p:txBody>
          <a:bodyPr wrap="none" rtlCol="0">
            <a:spAutoFit/>
          </a:bodyPr>
          <a:lstStyle/>
          <a:p>
            <a:r>
              <a:rPr lang="en-US" sz="1100" b="0" dirty="0" smtClean="0">
                <a:solidFill>
                  <a:srgbClr val="000000"/>
                </a:solidFill>
                <a:latin typeface="Calibri" panose="020F0502020204030204" pitchFamily="34" charset="0"/>
              </a:rPr>
              <a:t>www.abb.com</a:t>
            </a:r>
            <a:endParaRPr lang="en-US" sz="1100" b="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0911447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Renewable Power Generation</a:t>
            </a:r>
            <a:endParaRPr lang="en-US" sz="2000" dirty="0"/>
          </a:p>
        </p:txBody>
      </p:sp>
      <p:sp>
        <p:nvSpPr>
          <p:cNvPr id="3" name="Content Placeholder 2"/>
          <p:cNvSpPr>
            <a:spLocks noGrp="1"/>
          </p:cNvSpPr>
          <p:nvPr>
            <p:ph idx="1"/>
          </p:nvPr>
        </p:nvSpPr>
        <p:spPr>
          <a:xfrm>
            <a:off x="538956" y="1710487"/>
            <a:ext cx="8393113" cy="4422775"/>
          </a:xfrm>
        </p:spPr>
        <p:txBody>
          <a:bodyPr/>
          <a:lstStyle/>
          <a:p>
            <a:r>
              <a:rPr lang="en-US" sz="1600" dirty="0" smtClean="0"/>
              <a:t>Varying output power, not possible to control</a:t>
            </a:r>
          </a:p>
          <a:p>
            <a:r>
              <a:rPr lang="en-US" sz="1600" dirty="0" smtClean="0"/>
              <a:t>Multiple generators connected in series + parallel -&gt; controllability, stability?</a:t>
            </a:r>
          </a:p>
          <a:p>
            <a:endParaRPr lang="en-US" sz="1600" dirty="0"/>
          </a:p>
        </p:txBody>
      </p:sp>
      <p:sp>
        <p:nvSpPr>
          <p:cNvPr id="6" name="Slide Number Placeholder 5"/>
          <p:cNvSpPr>
            <a:spLocks noGrp="1"/>
          </p:cNvSpPr>
          <p:nvPr>
            <p:ph type="sldNum" sz="quarter" idx="10"/>
          </p:nvPr>
        </p:nvSpPr>
        <p:spPr/>
        <p:txBody>
          <a:bodyPr/>
          <a:lstStyle/>
          <a:p>
            <a:pPr>
              <a:defRPr/>
            </a:pPr>
            <a:fld id="{BF3E1A83-5E80-43DC-B886-811C19EEB2A4}" type="slidenum">
              <a:rPr lang="fi-FI" smtClean="0"/>
              <a:pPr>
                <a:defRPr/>
              </a:pPr>
              <a:t>34</a:t>
            </a:fld>
            <a:endParaRPr lang="fi-FI" dirty="0"/>
          </a:p>
        </p:txBody>
      </p:sp>
      <p:sp>
        <p:nvSpPr>
          <p:cNvPr id="5" name="Footer Placeholder 4"/>
          <p:cNvSpPr>
            <a:spLocks noGrp="1"/>
          </p:cNvSpPr>
          <p:nvPr>
            <p:ph type="ftr" sz="quarter" idx="11"/>
          </p:nvPr>
        </p:nvSpPr>
        <p:spPr/>
        <p:txBody>
          <a:bodyPr/>
          <a:lstStyle/>
          <a:p>
            <a:pPr>
              <a:defRPr/>
            </a:pPr>
            <a:endParaRPr lang="fi-FI"/>
          </a:p>
        </p:txBody>
      </p:sp>
      <p:pic>
        <p:nvPicPr>
          <p:cNvPr id="12" name="Picture 2" descr="blu-ray, topaz, solar power, solar panels, solar, solar power plant, solar st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56" y="3837337"/>
            <a:ext cx="3762189" cy="21162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3" name="Footer Placeholder 7"/>
          <p:cNvSpPr txBox="1">
            <a:spLocks/>
          </p:cNvSpPr>
          <p:nvPr/>
        </p:nvSpPr>
        <p:spPr bwMode="auto">
          <a:xfrm>
            <a:off x="457200" y="6008712"/>
            <a:ext cx="1615154" cy="266621"/>
          </a:xfrm>
          <a:prstGeom prst="rect">
            <a:avLst/>
          </a:prstGeom>
          <a:noFill/>
          <a:ln w="9525">
            <a:noFill/>
            <a:miter lim="800000"/>
            <a:headEnd/>
            <a:tailEnd/>
          </a:ln>
          <a:effectLst/>
        </p:spPr>
        <p:txBody>
          <a:bodyPr/>
          <a:lstStyle/>
          <a:p>
            <a:pPr algn="just">
              <a:defRPr/>
            </a:pPr>
            <a:r>
              <a:rPr lang="en-US" sz="1050" b="0" dirty="0" smtClean="0">
                <a:solidFill>
                  <a:schemeClr val="tx1"/>
                </a:solidFill>
                <a:latin typeface="+mj-lt"/>
              </a:rPr>
              <a:t>topazsolar.com</a:t>
            </a:r>
          </a:p>
        </p:txBody>
      </p:sp>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4124" y="2376332"/>
            <a:ext cx="3477072" cy="12930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19753" y="3409876"/>
            <a:ext cx="4603760" cy="2794422"/>
          </a:xfrm>
          <a:prstGeom prst="rect">
            <a:avLst/>
          </a:prstGeom>
        </p:spPr>
      </p:pic>
    </p:spTree>
    <p:extLst>
      <p:ext uri="{BB962C8B-B14F-4D97-AF65-F5344CB8AC3E}">
        <p14:creationId xmlns:p14="http://schemas.microsoft.com/office/powerpoint/2010/main" val="20242609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PV power plant concepts</a:t>
            </a:r>
            <a:endParaRPr lang="en-US" sz="2000" dirty="0"/>
          </a:p>
        </p:txBody>
      </p:sp>
      <p:sp>
        <p:nvSpPr>
          <p:cNvPr id="3" name="Content Placeholder 2"/>
          <p:cNvSpPr>
            <a:spLocks noGrp="1"/>
          </p:cNvSpPr>
          <p:nvPr>
            <p:ph idx="1"/>
          </p:nvPr>
        </p:nvSpPr>
        <p:spPr/>
        <p:txBody>
          <a:bodyPr/>
          <a:lstStyle/>
          <a:p>
            <a:pPr marL="0" indent="0">
              <a:buNone/>
            </a:pPr>
            <a:r>
              <a:rPr lang="en-US" sz="1400" b="1" dirty="0" smtClean="0"/>
              <a:t>1. PV panel supplying DC </a:t>
            </a:r>
            <a:r>
              <a:rPr lang="en-US" sz="1400" b="1" dirty="0"/>
              <a:t>loads 				2. Grid-connected PV power plant </a:t>
            </a:r>
            <a:r>
              <a:rPr lang="en-US" sz="1400" b="1" dirty="0" smtClean="0"/>
              <a:t>concepts</a:t>
            </a:r>
          </a:p>
          <a:p>
            <a:pPr marL="0" indent="0">
              <a:buNone/>
            </a:pPr>
            <a:r>
              <a:rPr lang="en-US" sz="1400" b="1" dirty="0"/>
              <a:t>	</a:t>
            </a:r>
            <a:r>
              <a:rPr lang="en-US" sz="1400" b="1" dirty="0" smtClean="0"/>
              <a:t>and/or battery</a:t>
            </a:r>
          </a:p>
          <a:p>
            <a:pPr>
              <a:buAutoNum type="arabicPeriod"/>
            </a:pPr>
            <a:endParaRPr lang="fi-FI" sz="1400" dirty="0"/>
          </a:p>
          <a:p>
            <a:pPr>
              <a:buAutoNum type="arabicPeriod"/>
            </a:pPr>
            <a:endParaRPr lang="fi-FI" sz="1400" dirty="0" smtClean="0"/>
          </a:p>
          <a:p>
            <a:pPr>
              <a:buAutoNum type="arabicPeriod"/>
            </a:pPr>
            <a:endParaRPr lang="fi-FI" sz="1400" dirty="0" smtClean="0"/>
          </a:p>
          <a:p>
            <a:pPr>
              <a:buAutoNum type="arabicPeriod"/>
            </a:pPr>
            <a:endParaRPr lang="fi-FI" sz="1400" dirty="0"/>
          </a:p>
          <a:p>
            <a:pPr>
              <a:buAutoNum type="arabicPeriod"/>
            </a:pPr>
            <a:endParaRPr lang="fi-FI" sz="1400" dirty="0" smtClean="0"/>
          </a:p>
          <a:p>
            <a:pPr>
              <a:buAutoNum type="arabicPeriod"/>
            </a:pPr>
            <a:endParaRPr lang="fi-FI" sz="1400" dirty="0"/>
          </a:p>
          <a:p>
            <a:pPr>
              <a:buAutoNum type="arabicPeriod"/>
            </a:pPr>
            <a:endParaRPr lang="fi-FI" sz="1400" dirty="0" smtClean="0"/>
          </a:p>
          <a:p>
            <a:pPr>
              <a:buAutoNum type="arabicPeriod"/>
            </a:pPr>
            <a:endParaRPr lang="en-US" sz="1400" dirty="0" smtClean="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35</a:t>
            </a:fld>
            <a:endParaRPr lang="fi-FI" alt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925" y="2992916"/>
            <a:ext cx="3966462" cy="2207894"/>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5291" y="2344189"/>
            <a:ext cx="3895567" cy="3312021"/>
          </a:xfrm>
          <a:prstGeom prst="rect">
            <a:avLst/>
          </a:prstGeom>
        </p:spPr>
      </p:pic>
    </p:spTree>
    <p:extLst>
      <p:ext uri="{BB962C8B-B14F-4D97-AF65-F5344CB8AC3E}">
        <p14:creationId xmlns:p14="http://schemas.microsoft.com/office/powerpoint/2010/main" val="11352631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2000" dirty="0" smtClean="0"/>
              <a:t>Battery storages</a:t>
            </a:r>
            <a:endParaRPr lang="en-US" sz="2000" dirty="0"/>
          </a:p>
        </p:txBody>
      </p:sp>
      <p:sp>
        <p:nvSpPr>
          <p:cNvPr id="7" name="Content Placeholder 6"/>
          <p:cNvSpPr>
            <a:spLocks noGrp="1"/>
          </p:cNvSpPr>
          <p:nvPr>
            <p:ph idx="1"/>
          </p:nvPr>
        </p:nvSpPr>
        <p:spPr/>
        <p:txBody>
          <a:bodyPr/>
          <a:lstStyle/>
          <a:p>
            <a:r>
              <a:rPr lang="en-US" sz="1600" dirty="0" smtClean="0"/>
              <a:t>Energy output from renewables is not constant (clouds, shading by buildings </a:t>
            </a:r>
            <a:r>
              <a:rPr lang="en-US" sz="1600" dirty="0" err="1" smtClean="0"/>
              <a:t>etc</a:t>
            </a:r>
            <a:r>
              <a:rPr lang="en-US" sz="1600" dirty="0" smtClean="0"/>
              <a:t>)</a:t>
            </a:r>
          </a:p>
          <a:p>
            <a:r>
              <a:rPr lang="en-US" sz="1600" dirty="0" smtClean="0"/>
              <a:t>The amount of available energy may be hard to predict</a:t>
            </a:r>
          </a:p>
          <a:p>
            <a:r>
              <a:rPr lang="en-US" sz="1600" dirty="0" smtClean="0"/>
              <a:t>Excess energy can be stored in batteries using power electronic converters</a:t>
            </a:r>
          </a:p>
          <a:p>
            <a:r>
              <a:rPr lang="en-US" sz="1600" dirty="0" smtClean="0"/>
              <a:t>Constant power output of a renewable energy source can be achieved</a:t>
            </a:r>
          </a:p>
          <a:p>
            <a:endParaRPr lang="fi-FI" sz="1600" dirty="0" smtClean="0"/>
          </a:p>
          <a:p>
            <a:endParaRPr lang="fi-FI" sz="1600" dirty="0"/>
          </a:p>
        </p:txBody>
      </p:sp>
      <p:sp>
        <p:nvSpPr>
          <p:cNvPr id="5" name="Slide Number Placeholder 4"/>
          <p:cNvSpPr>
            <a:spLocks noGrp="1"/>
          </p:cNvSpPr>
          <p:nvPr>
            <p:ph type="sldNum" sz="quarter" idx="10"/>
          </p:nvPr>
        </p:nvSpPr>
        <p:spPr/>
        <p:txBody>
          <a:bodyPr/>
          <a:lstStyle/>
          <a:p>
            <a:pPr>
              <a:defRPr/>
            </a:pPr>
            <a:fld id="{3402602A-3F27-4977-9305-DAF73336B79F}" type="slidenum">
              <a:rPr lang="fi-FI" smtClean="0"/>
              <a:pPr>
                <a:defRPr/>
              </a:pPr>
              <a:t>36</a:t>
            </a:fld>
            <a:endParaRPr lang="fi-FI"/>
          </a:p>
        </p:txBody>
      </p:sp>
      <p:sp>
        <p:nvSpPr>
          <p:cNvPr id="4" name="Footer Placeholder 3"/>
          <p:cNvSpPr>
            <a:spLocks noGrp="1"/>
          </p:cNvSpPr>
          <p:nvPr>
            <p:ph type="ftr" sz="quarter" idx="11"/>
          </p:nvPr>
        </p:nvSpPr>
        <p:spPr/>
        <p:txBody>
          <a:bodyPr/>
          <a:lstStyle/>
          <a:p>
            <a:pPr>
              <a:defRPr/>
            </a:pPr>
            <a:endParaRPr lang="fi-FI"/>
          </a:p>
        </p:txBody>
      </p:sp>
      <p:pic>
        <p:nvPicPr>
          <p:cNvPr id="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227" y="3125311"/>
            <a:ext cx="3960000" cy="2505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Footer Placeholder 7"/>
          <p:cNvSpPr txBox="1">
            <a:spLocks/>
          </p:cNvSpPr>
          <p:nvPr/>
        </p:nvSpPr>
        <p:spPr bwMode="auto">
          <a:xfrm>
            <a:off x="875848" y="5615008"/>
            <a:ext cx="3108758" cy="304800"/>
          </a:xfrm>
          <a:prstGeom prst="rect">
            <a:avLst/>
          </a:prstGeom>
          <a:noFill/>
          <a:ln w="9525">
            <a:noFill/>
            <a:miter lim="800000"/>
            <a:headEnd/>
            <a:tailEnd/>
          </a:ln>
          <a:effectLst/>
        </p:spPr>
        <p:txBody>
          <a:bodyPr/>
          <a:lstStyle/>
          <a:p>
            <a:pPr algn="ctr">
              <a:defRPr/>
            </a:pPr>
            <a:r>
              <a:rPr lang="en-US" sz="1600" b="0" dirty="0" smtClean="0">
                <a:solidFill>
                  <a:schemeClr val="tx1"/>
                </a:solidFill>
              </a:rPr>
              <a:t>Irradiance at TUT in 5.8.2014.</a:t>
            </a:r>
            <a:endParaRPr lang="en-US" sz="1600" b="0" dirty="0">
              <a:solidFill>
                <a:schemeClr val="tx1"/>
              </a:solidFill>
            </a:endParaRPr>
          </a:p>
        </p:txBody>
      </p:sp>
      <p:pic>
        <p:nvPicPr>
          <p:cNvPr id="1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0706" y="3125311"/>
            <a:ext cx="3960000" cy="2454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Footer Placeholder 7"/>
          <p:cNvSpPr txBox="1">
            <a:spLocks/>
          </p:cNvSpPr>
          <p:nvPr/>
        </p:nvSpPr>
        <p:spPr bwMode="auto">
          <a:xfrm>
            <a:off x="5196327" y="5678520"/>
            <a:ext cx="3108758" cy="304800"/>
          </a:xfrm>
          <a:prstGeom prst="rect">
            <a:avLst/>
          </a:prstGeom>
          <a:noFill/>
          <a:ln w="9525">
            <a:noFill/>
            <a:miter lim="800000"/>
            <a:headEnd/>
            <a:tailEnd/>
          </a:ln>
          <a:effectLst/>
        </p:spPr>
        <p:txBody>
          <a:bodyPr/>
          <a:lstStyle/>
          <a:p>
            <a:pPr algn="ctr">
              <a:defRPr/>
            </a:pPr>
            <a:r>
              <a:rPr lang="en-US" sz="1600" dirty="0"/>
              <a:t>Irradiance at TUT in </a:t>
            </a:r>
            <a:r>
              <a:rPr lang="en-US" sz="1600" dirty="0" smtClean="0"/>
              <a:t>3.9.2014</a:t>
            </a:r>
            <a:r>
              <a:rPr lang="en-US" sz="1600" b="0" dirty="0" smtClean="0">
                <a:solidFill>
                  <a:schemeClr val="tx1"/>
                </a:solidFill>
              </a:rPr>
              <a:t>.</a:t>
            </a:r>
            <a:endParaRPr lang="en-US" sz="1600" b="0" dirty="0">
              <a:solidFill>
                <a:schemeClr val="tx1"/>
              </a:solidFill>
            </a:endParaRPr>
          </a:p>
        </p:txBody>
      </p:sp>
    </p:spTree>
    <p:extLst>
      <p:ext uri="{BB962C8B-B14F-4D97-AF65-F5344CB8AC3E}">
        <p14:creationId xmlns:p14="http://schemas.microsoft.com/office/powerpoint/2010/main" val="42825653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Change in load profile</a:t>
            </a:r>
            <a:endParaRPr lang="en-US" sz="2000" dirty="0"/>
          </a:p>
        </p:txBody>
      </p:sp>
      <p:sp>
        <p:nvSpPr>
          <p:cNvPr id="3" name="Content Placeholder 2"/>
          <p:cNvSpPr>
            <a:spLocks noGrp="1"/>
          </p:cNvSpPr>
          <p:nvPr>
            <p:ph idx="1"/>
          </p:nvPr>
        </p:nvSpPr>
        <p:spPr/>
        <p:txBody>
          <a:bodyPr/>
          <a:lstStyle/>
          <a:p>
            <a:r>
              <a:rPr lang="en-US" sz="1400" dirty="0" smtClean="0"/>
              <a:t>Change in load profile: electric vehicles, heat pumps and renewable power production</a:t>
            </a:r>
          </a:p>
          <a:p>
            <a:r>
              <a:rPr lang="en-US" sz="1400" dirty="0" smtClean="0"/>
              <a:t>Possibility to predict the load profile</a:t>
            </a:r>
          </a:p>
          <a:p>
            <a:r>
              <a:rPr lang="en-US" sz="1400" dirty="0" smtClean="0"/>
              <a:t>Possibility to control the load profile (demand response)</a:t>
            </a:r>
          </a:p>
          <a:p>
            <a:r>
              <a:rPr lang="en-US" sz="1400" dirty="0" smtClean="0"/>
              <a:t>Who controls the system? Customer, electricity supplier or someone else?</a:t>
            </a:r>
          </a:p>
          <a:p>
            <a:endParaRPr lang="fi-FI" sz="1400" dirty="0" smtClean="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37</a:t>
            </a:fld>
            <a:endParaRPr lang="fi-FI" altLang="en-US"/>
          </a:p>
        </p:txBody>
      </p:sp>
      <p:pic>
        <p:nvPicPr>
          <p:cNvPr id="7" name="Picture 6"/>
          <p:cNvPicPr>
            <a:picLocks noChangeAspect="1"/>
          </p:cNvPicPr>
          <p:nvPr/>
        </p:nvPicPr>
        <p:blipFill>
          <a:blip r:embed="rId2"/>
          <a:stretch>
            <a:fillRect/>
          </a:stretch>
        </p:blipFill>
        <p:spPr>
          <a:xfrm>
            <a:off x="1811307" y="3006488"/>
            <a:ext cx="5151468" cy="3349862"/>
          </a:xfrm>
          <a:prstGeom prst="rect">
            <a:avLst/>
          </a:prstGeom>
        </p:spPr>
      </p:pic>
    </p:spTree>
    <p:extLst>
      <p:ext uri="{BB962C8B-B14F-4D97-AF65-F5344CB8AC3E}">
        <p14:creationId xmlns:p14="http://schemas.microsoft.com/office/powerpoint/2010/main" val="1275706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38</a:t>
            </a:fld>
            <a:endParaRPr lang="fi-FI" altLang="en-US"/>
          </a:p>
        </p:txBody>
      </p:sp>
      <p:pic>
        <p:nvPicPr>
          <p:cNvPr id="7" name="Picture 6"/>
          <p:cNvPicPr>
            <a:picLocks noChangeAspect="1"/>
          </p:cNvPicPr>
          <p:nvPr/>
        </p:nvPicPr>
        <p:blipFill>
          <a:blip r:embed="rId2"/>
          <a:stretch>
            <a:fillRect/>
          </a:stretch>
        </p:blipFill>
        <p:spPr>
          <a:xfrm>
            <a:off x="1406106" y="889370"/>
            <a:ext cx="6197259" cy="4937874"/>
          </a:xfrm>
          <a:prstGeom prst="rect">
            <a:avLst/>
          </a:prstGeom>
        </p:spPr>
      </p:pic>
    </p:spTree>
    <p:extLst>
      <p:ext uri="{BB962C8B-B14F-4D97-AF65-F5344CB8AC3E}">
        <p14:creationId xmlns:p14="http://schemas.microsoft.com/office/powerpoint/2010/main" val="32456352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39</a:t>
            </a:fld>
            <a:endParaRPr lang="fi-FI" altLang="en-US"/>
          </a:p>
        </p:txBody>
      </p:sp>
      <p:pic>
        <p:nvPicPr>
          <p:cNvPr id="7" name="Picture 6"/>
          <p:cNvPicPr>
            <a:picLocks noChangeAspect="1"/>
          </p:cNvPicPr>
          <p:nvPr/>
        </p:nvPicPr>
        <p:blipFill>
          <a:blip r:embed="rId2"/>
          <a:stretch>
            <a:fillRect/>
          </a:stretch>
        </p:blipFill>
        <p:spPr>
          <a:xfrm>
            <a:off x="1013531" y="931653"/>
            <a:ext cx="7497057" cy="5258691"/>
          </a:xfrm>
          <a:prstGeom prst="rect">
            <a:avLst/>
          </a:prstGeom>
        </p:spPr>
      </p:pic>
    </p:spTree>
    <p:extLst>
      <p:ext uri="{BB962C8B-B14F-4D97-AF65-F5344CB8AC3E}">
        <p14:creationId xmlns:p14="http://schemas.microsoft.com/office/powerpoint/2010/main" val="2959552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Vision -&gt; roadmap</a:t>
            </a:r>
            <a:endParaRPr lang="en-US" sz="2000" dirty="0"/>
          </a:p>
        </p:txBody>
      </p:sp>
      <p:sp>
        <p:nvSpPr>
          <p:cNvPr id="3" name="Content Placeholder 2"/>
          <p:cNvSpPr>
            <a:spLocks noGrp="1"/>
          </p:cNvSpPr>
          <p:nvPr>
            <p:ph idx="1"/>
          </p:nvPr>
        </p:nvSpPr>
        <p:spPr/>
        <p:txBody>
          <a:bodyPr/>
          <a:lstStyle/>
          <a:p>
            <a:r>
              <a:rPr lang="en-US" sz="1400" dirty="0" smtClean="0"/>
              <a:t>Vision about the future grid</a:t>
            </a:r>
          </a:p>
          <a:p>
            <a:pPr>
              <a:buFont typeface="Wingdings" panose="05000000000000000000" pitchFamily="2" charset="2"/>
              <a:buChar char="ü"/>
            </a:pPr>
            <a:r>
              <a:rPr lang="en-US" sz="1400" dirty="0" smtClean="0"/>
              <a:t>Analyzing present grid</a:t>
            </a:r>
          </a:p>
          <a:p>
            <a:pPr>
              <a:buFont typeface="Wingdings" panose="05000000000000000000" pitchFamily="2" charset="2"/>
              <a:buChar char="ü"/>
            </a:pPr>
            <a:r>
              <a:rPr lang="en-US" sz="1400" dirty="0" smtClean="0"/>
              <a:t>Compare to other countries</a:t>
            </a:r>
          </a:p>
          <a:p>
            <a:pPr>
              <a:buFont typeface="Wingdings" panose="05000000000000000000" pitchFamily="2" charset="2"/>
              <a:buChar char="ü"/>
            </a:pPr>
            <a:r>
              <a:rPr lang="en-US" sz="1400" dirty="0" smtClean="0"/>
              <a:t>Future changes in operational environment</a:t>
            </a:r>
          </a:p>
          <a:p>
            <a:pPr>
              <a:buFont typeface="Wingdings" panose="05000000000000000000" pitchFamily="2" charset="2"/>
              <a:buChar char="ü"/>
            </a:pPr>
            <a:r>
              <a:rPr lang="en-US" sz="1400" dirty="0" smtClean="0"/>
              <a:t>Future changes in technology</a:t>
            </a:r>
          </a:p>
          <a:p>
            <a:pPr>
              <a:buFont typeface="Wingdings" panose="05000000000000000000" pitchFamily="2" charset="2"/>
              <a:buChar char="ü"/>
            </a:pPr>
            <a:r>
              <a:rPr lang="en-US" sz="1400" dirty="0" smtClean="0"/>
              <a:t>Future changes in business models and services</a:t>
            </a:r>
          </a:p>
          <a:p>
            <a:pPr>
              <a:buFont typeface="Wingdings" panose="05000000000000000000" pitchFamily="2" charset="2"/>
              <a:buChar char="ü"/>
            </a:pPr>
            <a:r>
              <a:rPr lang="en-US" sz="1400" dirty="0" smtClean="0"/>
              <a:t>Evaluating alternatives</a:t>
            </a:r>
          </a:p>
          <a:p>
            <a:pPr>
              <a:buFont typeface="Wingdings" panose="05000000000000000000" pitchFamily="2" charset="2"/>
              <a:buChar char="ü"/>
            </a:pPr>
            <a:endParaRPr lang="en-US" sz="1400" dirty="0" smtClean="0"/>
          </a:p>
          <a:p>
            <a:r>
              <a:rPr lang="en-US" sz="1400" dirty="0" smtClean="0"/>
              <a:t>Roadmap toward the future grid</a:t>
            </a:r>
          </a:p>
          <a:p>
            <a:pPr>
              <a:buFont typeface="Wingdings" panose="05000000000000000000" pitchFamily="2" charset="2"/>
              <a:buChar char="ü"/>
            </a:pPr>
            <a:r>
              <a:rPr lang="en-US" sz="1400" dirty="0" smtClean="0"/>
              <a:t>Defining the research and development projects</a:t>
            </a:r>
          </a:p>
          <a:p>
            <a:pPr>
              <a:buFont typeface="Wingdings" panose="05000000000000000000" pitchFamily="2" charset="2"/>
              <a:buChar char="ü"/>
            </a:pPr>
            <a:r>
              <a:rPr lang="en-US" sz="1400" dirty="0" smtClean="0"/>
              <a:t>Co-ordination of the projects</a:t>
            </a:r>
          </a:p>
          <a:p>
            <a:pPr>
              <a:buFont typeface="Wingdings" panose="05000000000000000000" pitchFamily="2" charset="2"/>
              <a:buChar char="ü"/>
            </a:pPr>
            <a:r>
              <a:rPr lang="en-US" sz="1400" dirty="0" smtClean="0"/>
              <a:t>Networking</a:t>
            </a:r>
          </a:p>
          <a:p>
            <a:pPr>
              <a:buFont typeface="Wingdings" panose="05000000000000000000" pitchFamily="2" charset="2"/>
              <a:buChar char="ü"/>
            </a:pPr>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40</a:t>
            </a:fld>
            <a:endParaRPr lang="fi-FI" altLang="en-US"/>
          </a:p>
        </p:txBody>
      </p:sp>
    </p:spTree>
    <p:extLst>
      <p:ext uri="{BB962C8B-B14F-4D97-AF65-F5344CB8AC3E}">
        <p14:creationId xmlns:p14="http://schemas.microsoft.com/office/powerpoint/2010/main" val="4094881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tsikko 1"/>
          <p:cNvSpPr>
            <a:spLocks noGrp="1"/>
          </p:cNvSpPr>
          <p:nvPr>
            <p:ph type="title"/>
          </p:nvPr>
        </p:nvSpPr>
        <p:spPr/>
        <p:txBody>
          <a:bodyPr/>
          <a:lstStyle/>
          <a:p>
            <a:pPr>
              <a:lnSpc>
                <a:spcPct val="115000"/>
              </a:lnSpc>
              <a:spcAft>
                <a:spcPts val="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171" name="Sisällön paikkamerkki 2"/>
          <p:cNvSpPr>
            <a:spLocks noGrp="1"/>
          </p:cNvSpPr>
          <p:nvPr>
            <p:ph idx="1"/>
          </p:nvPr>
        </p:nvSpPr>
        <p:spPr/>
        <p:txBody>
          <a:bodyPr/>
          <a:lstStyle/>
          <a:p>
            <a:endParaRPr lang="en-US" sz="1600" dirty="0" smtClean="0"/>
          </a:p>
          <a:p>
            <a:pPr marL="0" indent="0">
              <a:buNone/>
            </a:pPr>
            <a:endParaRPr lang="fi-FI" sz="1800" dirty="0" smtClean="0"/>
          </a:p>
          <a:p>
            <a:pPr marL="0" indent="0">
              <a:buNone/>
            </a:pPr>
            <a:endParaRPr lang="fi-FI" sz="1800" dirty="0" smtClean="0"/>
          </a:p>
          <a:p>
            <a:pPr marL="0" indent="0">
              <a:buNone/>
            </a:pPr>
            <a:endParaRPr lang="fi-FI" sz="1800" dirty="0"/>
          </a:p>
          <a:p>
            <a:pPr marL="0" indent="0" algn="ctr">
              <a:buNone/>
            </a:pPr>
            <a:r>
              <a:rPr lang="en-US" sz="2400" b="1" dirty="0" smtClean="0"/>
              <a:t>Discuss in groups about the future power system in Laos</a:t>
            </a:r>
          </a:p>
          <a:p>
            <a:pPr marL="457200" indent="-457200" algn="ctr">
              <a:buAutoNum type="arabicPeriod"/>
            </a:pPr>
            <a:r>
              <a:rPr lang="fi-FI" sz="2400" b="1" dirty="0"/>
              <a:t>G</a:t>
            </a:r>
            <a:r>
              <a:rPr lang="fi-FI" sz="2400" b="1" dirty="0" smtClean="0"/>
              <a:t>roup: </a:t>
            </a:r>
            <a:r>
              <a:rPr lang="fi-FI" sz="2400" b="1" dirty="0" err="1" smtClean="0"/>
              <a:t>mechanical</a:t>
            </a:r>
            <a:r>
              <a:rPr lang="fi-FI" sz="2400" b="1" dirty="0" smtClean="0"/>
              <a:t> and </a:t>
            </a:r>
            <a:r>
              <a:rPr lang="fi-FI" sz="2400" b="1" dirty="0" err="1" smtClean="0"/>
              <a:t>electrical</a:t>
            </a:r>
            <a:r>
              <a:rPr lang="fi-FI" sz="2400" b="1" dirty="0" smtClean="0"/>
              <a:t> engineering</a:t>
            </a:r>
          </a:p>
          <a:p>
            <a:pPr marL="457200" indent="-457200" algn="ctr">
              <a:buAutoNum type="arabicPeriod"/>
            </a:pPr>
            <a:r>
              <a:rPr lang="fi-FI" sz="2400" b="1" dirty="0" smtClean="0"/>
              <a:t>Group: </a:t>
            </a:r>
            <a:r>
              <a:rPr lang="fi-FI" sz="2400" b="1" dirty="0" err="1" smtClean="0"/>
              <a:t>environmental</a:t>
            </a:r>
            <a:r>
              <a:rPr lang="fi-FI" sz="2400" b="1" dirty="0" smtClean="0"/>
              <a:t> engineering</a:t>
            </a:r>
          </a:p>
          <a:p>
            <a:pPr marL="457200" indent="-457200" algn="ctr">
              <a:buAutoNum type="arabicPeriod"/>
            </a:pPr>
            <a:r>
              <a:rPr lang="fi-FI" sz="2400" b="1" dirty="0" smtClean="0"/>
              <a:t>Group: </a:t>
            </a:r>
            <a:r>
              <a:rPr lang="fi-FI" sz="2400" b="1" dirty="0" err="1" smtClean="0"/>
              <a:t>policy</a:t>
            </a:r>
            <a:r>
              <a:rPr lang="fi-FI" sz="2400" b="1" dirty="0" smtClean="0"/>
              <a:t>, </a:t>
            </a:r>
            <a:r>
              <a:rPr lang="fi-FI" sz="2400" b="1" dirty="0" err="1" smtClean="0"/>
              <a:t>regulation</a:t>
            </a:r>
            <a:r>
              <a:rPr lang="fi-FI" sz="2400" b="1" dirty="0" smtClean="0"/>
              <a:t>, management</a:t>
            </a:r>
            <a:endParaRPr lang="en-US" sz="2400" b="1" dirty="0"/>
          </a:p>
          <a:p>
            <a:endParaRPr lang="en-US" altLang="en-US" dirty="0" smtClean="0">
              <a:latin typeface="Arial" panose="020B0604020202020204" pitchFamily="34" charset="0"/>
              <a:cs typeface="Arial" panose="020B0604020202020204" pitchFamily="34" charset="0"/>
            </a:endParaRPr>
          </a:p>
        </p:txBody>
      </p:sp>
      <p:sp>
        <p:nvSpPr>
          <p:cNvPr id="4" name="Päivämäärän paikkamerkki 3"/>
          <p:cNvSpPr>
            <a:spLocks noGrp="1"/>
          </p:cNvSpPr>
          <p:nvPr>
            <p:ph type="dt" sz="quarter" idx="10"/>
          </p:nvPr>
        </p:nvSpPr>
        <p:spPr/>
        <p:txBody>
          <a:bodyPr/>
          <a:lstStyle/>
          <a:p>
            <a:pPr>
              <a:defRPr/>
            </a:pPr>
            <a:fld id="{9CD47A24-C77E-40EA-BDC9-AD7613F1D795}" type="datetime1">
              <a:rPr lang="fi-FI" smtClean="0"/>
              <a:pPr>
                <a:defRPr/>
              </a:pPr>
              <a:t>14.9.2018</a:t>
            </a:fld>
            <a:endParaRPr lang="fi-FI" dirty="0"/>
          </a:p>
        </p:txBody>
      </p:sp>
      <p:sp>
        <p:nvSpPr>
          <p:cNvPr id="5" name="Alatunnisteen paikkamerkki 4"/>
          <p:cNvSpPr>
            <a:spLocks noGrp="1"/>
          </p:cNvSpPr>
          <p:nvPr>
            <p:ph type="ftr" sz="quarter" idx="11"/>
          </p:nvPr>
        </p:nvSpPr>
        <p:spPr/>
        <p:txBody>
          <a:bodyPr/>
          <a:lstStyle/>
          <a:p>
            <a:pPr>
              <a:defRPr/>
            </a:pPr>
            <a:endParaRPr lang="fi-FI"/>
          </a:p>
        </p:txBody>
      </p:sp>
      <p:sp>
        <p:nvSpPr>
          <p:cNvPr id="6" name="Dian numeron paikkamerkki 5"/>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0BE7BA7-B998-4491-BC76-F2CD7608CD79}" type="slidenum">
              <a:rPr lang="fi-FI" altLang="en-US">
                <a:solidFill>
                  <a:srgbClr val="898989"/>
                </a:solidFill>
              </a:rPr>
              <a:pPr eaLnBrk="1" hangingPunct="1"/>
              <a:t>41</a:t>
            </a:fld>
            <a:endParaRPr lang="fi-FI" altLang="en-US">
              <a:solidFill>
                <a:srgbClr val="898989"/>
              </a:solidFill>
            </a:endParaRPr>
          </a:p>
        </p:txBody>
      </p:sp>
    </p:spTree>
    <p:extLst>
      <p:ext uri="{BB962C8B-B14F-4D97-AF65-F5344CB8AC3E}">
        <p14:creationId xmlns:p14="http://schemas.microsoft.com/office/powerpoint/2010/main" val="4135063447"/>
      </p:ext>
    </p:extLst>
  </p:cSld>
  <p:clrMapOvr>
    <a:masterClrMapping/>
  </p:clrMapOvr>
  <p:timing>
    <p:tnLst>
      <p:par>
        <p:cTn id="1" dur="indefinite" restart="never" nodeType="tmRoot"/>
      </p:par>
    </p:tnLst>
  </p:timing>
</p:sld>
</file>

<file path=ppt/theme/theme1.xml><?xml version="1.0" encoding="utf-8"?>
<a:theme xmlns:a="http://schemas.openxmlformats.org/drawingml/2006/main" name="TTY_esityspohja">
  <a:themeElements>
    <a:clrScheme name="TTY">
      <a:dk1>
        <a:sysClr val="windowText" lastClr="000000"/>
      </a:dk1>
      <a:lt1>
        <a:sysClr val="window" lastClr="FFFFFF"/>
      </a:lt1>
      <a:dk2>
        <a:srgbClr val="000000"/>
      </a:dk2>
      <a:lt2>
        <a:srgbClr val="FFFFFF"/>
      </a:lt2>
      <a:accent1>
        <a:srgbClr val="3CBAFF"/>
      </a:accent1>
      <a:accent2>
        <a:srgbClr val="A7D908"/>
      </a:accent2>
      <a:accent3>
        <a:srgbClr val="FF8800"/>
      </a:accent3>
      <a:accent4>
        <a:srgbClr val="046A1D"/>
      </a:accent4>
      <a:accent5>
        <a:srgbClr val="0068BA"/>
      </a:accent5>
      <a:accent6>
        <a:srgbClr val="C0002A"/>
      </a:accent6>
      <a:hlink>
        <a:srgbClr val="34B9FF"/>
      </a:hlink>
      <a:folHlink>
        <a:srgbClr val="A6DB00"/>
      </a:folHlink>
    </a:clrScheme>
    <a:fontScheme name="Office, klassinen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TY_esityspohja_4-3.potx" id="{2CE1337E-EECC-4D7F-AD9F-EBC8543F865F}" vid="{BBF69362-58C7-48A8-B9FE-DE2CE1942484}"/>
    </a:ext>
  </a:extLst>
</a:theme>
</file>

<file path=ppt/theme/theme2.xml><?xml version="1.0" encoding="utf-8"?>
<a:theme xmlns:a="http://schemas.openxmlformats.org/drawingml/2006/main" name="Mukautettu suunnittelumalli">
  <a:themeElements>
    <a:clrScheme name="Mukautettu 1">
      <a:dk1>
        <a:srgbClr val="000000"/>
      </a:dk1>
      <a:lt1>
        <a:srgbClr val="FFFFFF"/>
      </a:lt1>
      <a:dk2>
        <a:srgbClr val="000000"/>
      </a:dk2>
      <a:lt2>
        <a:srgbClr val="808080"/>
      </a:lt2>
      <a:accent1>
        <a:srgbClr val="6B7F26"/>
      </a:accent1>
      <a:accent2>
        <a:srgbClr val="2C357E"/>
      </a:accent2>
      <a:accent3>
        <a:srgbClr val="FFFFFF"/>
      </a:accent3>
      <a:accent4>
        <a:srgbClr val="000000"/>
      </a:accent4>
      <a:accent5>
        <a:srgbClr val="DAEDEF"/>
      </a:accent5>
      <a:accent6>
        <a:srgbClr val="2D2D8A"/>
      </a:accent6>
      <a:hlink>
        <a:srgbClr val="994F07"/>
      </a:hlink>
      <a:folHlink>
        <a:srgbClr val="6C9200"/>
      </a:folHlink>
    </a:clrScheme>
    <a:fontScheme name="Office, klassinen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TY_esityspohja_4-3.potx" id="{2CE1337E-EECC-4D7F-AD9F-EBC8543F865F}" vid="{7815B053-E9F3-4FDD-949F-34AC7BBD837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TTY_Esitys_4-3</Template>
  <TotalTime>3386</TotalTime>
  <Words>2661</Words>
  <Application>Microsoft Office PowerPoint</Application>
  <PresentationFormat>On-screen Show (4:3)</PresentationFormat>
  <Paragraphs>408</Paragraphs>
  <Slides>41</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41</vt:i4>
      </vt:variant>
    </vt:vector>
  </HeadingPairs>
  <TitlesOfParts>
    <vt:vector size="48" baseType="lpstr">
      <vt:lpstr>Arial</vt:lpstr>
      <vt:lpstr>Arial Black</vt:lpstr>
      <vt:lpstr>Calibri</vt:lpstr>
      <vt:lpstr>Times New Roman</vt:lpstr>
      <vt:lpstr>Wingdings</vt:lpstr>
      <vt:lpstr>TTY_esityspohja</vt:lpstr>
      <vt:lpstr>Mukautettu suunnittelumalli</vt:lpstr>
      <vt:lpstr>Vision of the power system in 2035</vt:lpstr>
      <vt:lpstr>PowerPoint Presentation</vt:lpstr>
      <vt:lpstr>Target of the training</vt:lpstr>
      <vt:lpstr>Agenda: Day 1</vt:lpstr>
      <vt:lpstr>PowerPoint Presentation</vt:lpstr>
      <vt:lpstr>Global changes, which affect to power system</vt:lpstr>
      <vt:lpstr>Global changes, which affect to power system</vt:lpstr>
      <vt:lpstr>Global changes, which affect to power system</vt:lpstr>
      <vt:lpstr>PowerPoint Presentation</vt:lpstr>
      <vt:lpstr>Grid structure</vt:lpstr>
      <vt:lpstr>Fast electrification of all households</vt:lpstr>
      <vt:lpstr>Electricity demand growth</vt:lpstr>
      <vt:lpstr>PowerPoint Presentation</vt:lpstr>
      <vt:lpstr>Power consumption and generation share in Laos and in Finland</vt:lpstr>
      <vt:lpstr>PowerPoint Presentation</vt:lpstr>
      <vt:lpstr>PowerPoint Presentation</vt:lpstr>
      <vt:lpstr>Export market of electrical energy</vt:lpstr>
      <vt:lpstr>Export and import shares</vt:lpstr>
      <vt:lpstr>PowerPoint Presentation</vt:lpstr>
      <vt:lpstr>Export market of electrical energy</vt:lpstr>
      <vt:lpstr>Energy market</vt:lpstr>
      <vt:lpstr>Renewable energy</vt:lpstr>
      <vt:lpstr>Seasonality in renewable resource profiles</vt:lpstr>
      <vt:lpstr>Transmission and distribution losses</vt:lpstr>
      <vt:lpstr>Targets</vt:lpstr>
      <vt:lpstr>Challenges related to renewable energy</vt:lpstr>
      <vt:lpstr>Challenges related to power system</vt:lpstr>
      <vt:lpstr>PowerPoint Presentation</vt:lpstr>
      <vt:lpstr>Main changes in the power system</vt:lpstr>
      <vt:lpstr>Global changes, which affect to power system</vt:lpstr>
      <vt:lpstr>Global changes in power system</vt:lpstr>
      <vt:lpstr>Conventional Power Generation</vt:lpstr>
      <vt:lpstr>Renewable Power Generation</vt:lpstr>
      <vt:lpstr>Renewable Power Generation</vt:lpstr>
      <vt:lpstr>PV power plant concepts</vt:lpstr>
      <vt:lpstr>Battery storages</vt:lpstr>
      <vt:lpstr>Change in load profile</vt:lpstr>
      <vt:lpstr>PowerPoint Presentation</vt:lpstr>
      <vt:lpstr>PowerPoint Presentation</vt:lpstr>
      <vt:lpstr>Vision -&gt; roadmap</vt:lpstr>
      <vt:lpstr>PowerPoint Presentation</vt:lpstr>
    </vt:vector>
  </TitlesOfParts>
  <Company>TUT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Aspects on designing switched-mode power electronic converter for photovoltaic application</dc:title>
  <dc:creator>Jenni Rekola</dc:creator>
  <cp:lastModifiedBy>Jenni Rekola</cp:lastModifiedBy>
  <cp:revision>110</cp:revision>
  <dcterms:created xsi:type="dcterms:W3CDTF">2018-02-20T13:33:07Z</dcterms:created>
  <dcterms:modified xsi:type="dcterms:W3CDTF">2018-09-14T04:35:07Z</dcterms:modified>
</cp:coreProperties>
</file>