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59"/>
  </p:notesMasterIdLst>
  <p:sldIdLst>
    <p:sldId id="258" r:id="rId3"/>
    <p:sldId id="259" r:id="rId4"/>
    <p:sldId id="257" r:id="rId5"/>
    <p:sldId id="307" r:id="rId6"/>
    <p:sldId id="308" r:id="rId7"/>
    <p:sldId id="346" r:id="rId8"/>
    <p:sldId id="347" r:id="rId9"/>
    <p:sldId id="348" r:id="rId10"/>
    <p:sldId id="349" r:id="rId11"/>
    <p:sldId id="350" r:id="rId12"/>
    <p:sldId id="351" r:id="rId13"/>
    <p:sldId id="352" r:id="rId14"/>
    <p:sldId id="358" r:id="rId15"/>
    <p:sldId id="361" r:id="rId16"/>
    <p:sldId id="260" r:id="rId17"/>
    <p:sldId id="274" r:id="rId18"/>
    <p:sldId id="362" r:id="rId19"/>
    <p:sldId id="363" r:id="rId20"/>
    <p:sldId id="275" r:id="rId21"/>
    <p:sldId id="276" r:id="rId22"/>
    <p:sldId id="277" r:id="rId23"/>
    <p:sldId id="278" r:id="rId24"/>
    <p:sldId id="365" r:id="rId25"/>
    <p:sldId id="294" r:id="rId26"/>
    <p:sldId id="299" r:id="rId27"/>
    <p:sldId id="301" r:id="rId28"/>
    <p:sldId id="364" r:id="rId29"/>
    <p:sldId id="319" r:id="rId30"/>
    <p:sldId id="320" r:id="rId31"/>
    <p:sldId id="321"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38" r:id="rId46"/>
    <p:sldId id="262" r:id="rId47"/>
    <p:sldId id="271" r:id="rId48"/>
    <p:sldId id="339" r:id="rId49"/>
    <p:sldId id="340" r:id="rId50"/>
    <p:sldId id="341" r:id="rId51"/>
    <p:sldId id="343" r:id="rId52"/>
    <p:sldId id="344" r:id="rId53"/>
    <p:sldId id="263" r:id="rId54"/>
    <p:sldId id="366" r:id="rId55"/>
    <p:sldId id="264" r:id="rId56"/>
    <p:sldId id="360" r:id="rId57"/>
    <p:sldId id="367" r:id="rId58"/>
  </p:sldIdLst>
  <p:sldSz cx="9144000" cy="6858000" type="screen4x3"/>
  <p:notesSz cx="6858000" cy="9144000"/>
  <p:defaultTextStyle>
    <a:defPPr>
      <a:defRPr lang="fi-FI"/>
    </a:defPPr>
    <a:lvl1pPr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33" autoAdjust="0"/>
    <p:restoredTop sz="94660"/>
  </p:normalViewPr>
  <p:slideViewPr>
    <p:cSldViewPr snapToGrid="0" snapToObjects="1">
      <p:cViewPr varScale="1">
        <p:scale>
          <a:sx n="111" d="100"/>
          <a:sy n="111" d="100"/>
        </p:scale>
        <p:origin x="155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F8A378-E1CF-4FB5-A05E-827904AD51DA}" type="datetimeFigureOut">
              <a:rPr lang="en-US" smtClean="0"/>
              <a:t>9/14/2018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4AB93-A0EC-479C-AB59-43851464EB78}" type="slidenum">
              <a:rPr lang="en-US" smtClean="0"/>
              <a:t>‹#›</a:t>
            </a:fld>
            <a:endParaRPr lang="en-US"/>
          </a:p>
        </p:txBody>
      </p:sp>
    </p:spTree>
    <p:extLst>
      <p:ext uri="{BB962C8B-B14F-4D97-AF65-F5344CB8AC3E}">
        <p14:creationId xmlns:p14="http://schemas.microsoft.com/office/powerpoint/2010/main" val="411823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D523D57A-C0A6-479C-A733-29E7DCB8BC73}" type="slidenum">
              <a:rPr lang="en-US" smtClean="0"/>
              <a:t>14</a:t>
            </a:fld>
            <a:endParaRPr lang="en-US"/>
          </a:p>
        </p:txBody>
      </p:sp>
    </p:spTree>
    <p:extLst>
      <p:ext uri="{BB962C8B-B14F-4D97-AF65-F5344CB8AC3E}">
        <p14:creationId xmlns:p14="http://schemas.microsoft.com/office/powerpoint/2010/main" val="1872385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1255301"/>
            <a:ext cx="7772400" cy="1843030"/>
          </a:xfrm>
        </p:spPr>
        <p:txBody>
          <a:bodyPr/>
          <a:lstStyle>
            <a:lvl1pPr algn="ctr">
              <a:defRPr/>
            </a:lvl1pPr>
          </a:lstStyle>
          <a:p>
            <a:r>
              <a:rPr lang="en-US" smtClean="0"/>
              <a:t>Click to edit Master title style</a:t>
            </a:r>
            <a:endParaRPr lang="fi-FI" dirty="0"/>
          </a:p>
        </p:txBody>
      </p:sp>
      <p:sp>
        <p:nvSpPr>
          <p:cNvPr id="3" name="Alaotsikko 2"/>
          <p:cNvSpPr>
            <a:spLocks noGrp="1"/>
          </p:cNvSpPr>
          <p:nvPr>
            <p:ph type="subTitle" idx="1"/>
          </p:nvPr>
        </p:nvSpPr>
        <p:spPr>
          <a:xfrm>
            <a:off x="1371600" y="3443153"/>
            <a:ext cx="6400800" cy="1752600"/>
          </a:xfrm>
        </p:spPr>
        <p:txBody>
          <a:bodyPr>
            <a:normAutofit/>
          </a:bodyPr>
          <a:lstStyle>
            <a:lvl1pPr marL="0" indent="0" algn="ctr">
              <a:buNone/>
              <a:defRPr sz="3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i-FI" dirty="0"/>
          </a:p>
        </p:txBody>
      </p:sp>
      <p:sp>
        <p:nvSpPr>
          <p:cNvPr id="4" name="Päivämäärän paikkamerkki 3"/>
          <p:cNvSpPr>
            <a:spLocks noGrp="1"/>
          </p:cNvSpPr>
          <p:nvPr>
            <p:ph type="dt" sz="half" idx="10"/>
          </p:nvPr>
        </p:nvSpPr>
        <p:spPr/>
        <p:txBody>
          <a:bodyPr/>
          <a:lstStyle>
            <a:lvl1pPr>
              <a:defRPr/>
            </a:lvl1pPr>
          </a:lstStyle>
          <a:p>
            <a:pPr>
              <a:defRPr/>
            </a:pPr>
            <a:fld id="{820518BE-5E75-4C1F-98A4-202ACB525BB6}"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37D557BA-6FBB-4056-9B84-8CC4392B33AA}" type="slidenum">
              <a:rPr lang="fi-FI" altLang="en-US"/>
              <a:pPr/>
              <a:t>‹#›</a:t>
            </a:fld>
            <a:endParaRPr lang="fi-FI" altLang="en-US"/>
          </a:p>
        </p:txBody>
      </p:sp>
    </p:spTree>
    <p:extLst>
      <p:ext uri="{BB962C8B-B14F-4D97-AF65-F5344CB8AC3E}">
        <p14:creationId xmlns:p14="http://schemas.microsoft.com/office/powerpoint/2010/main" val="1147626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dirty="0"/>
          </a:p>
        </p:txBody>
      </p:sp>
      <p:sp>
        <p:nvSpPr>
          <p:cNvPr id="3" name="Sisällön paikkamerkki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4" name="Päivämäärän paikkamerkki 3"/>
          <p:cNvSpPr>
            <a:spLocks noGrp="1"/>
          </p:cNvSpPr>
          <p:nvPr>
            <p:ph type="dt" sz="half" idx="10"/>
          </p:nvPr>
        </p:nvSpPr>
        <p:spPr/>
        <p:txBody>
          <a:bodyPr/>
          <a:lstStyle>
            <a:lvl1pPr>
              <a:defRPr/>
            </a:lvl1pPr>
          </a:lstStyle>
          <a:p>
            <a:pPr>
              <a:defRPr/>
            </a:pPr>
            <a:fld id="{DE9B04D1-5250-41F0-98D8-0F40C660D447}"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7B8C4417-21CB-4B53-BA6F-13791BF57583}" type="slidenum">
              <a:rPr lang="fi-FI" altLang="en-US"/>
              <a:pPr/>
              <a:t>‹#›</a:t>
            </a:fld>
            <a:endParaRPr lang="fi-FI" altLang="en-US"/>
          </a:p>
        </p:txBody>
      </p:sp>
    </p:spTree>
    <p:extLst>
      <p:ext uri="{BB962C8B-B14F-4D97-AF65-F5344CB8AC3E}">
        <p14:creationId xmlns:p14="http://schemas.microsoft.com/office/powerpoint/2010/main" val="2836877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2" y="4406900"/>
            <a:ext cx="8128621" cy="1362075"/>
          </a:xfrm>
        </p:spPr>
        <p:txBody>
          <a:bodyPr anchor="t"/>
          <a:lstStyle>
            <a:lvl1pPr algn="l">
              <a:defRPr sz="4000" b="1" cap="all"/>
            </a:lvl1pPr>
          </a:lstStyle>
          <a:p>
            <a:r>
              <a:rPr lang="en-US" smtClean="0"/>
              <a:t>Click to edit Master title style</a:t>
            </a:r>
            <a:endParaRPr lang="fi-FI"/>
          </a:p>
        </p:txBody>
      </p:sp>
      <p:sp>
        <p:nvSpPr>
          <p:cNvPr id="3" name="Tekstin paikkamerkki 2"/>
          <p:cNvSpPr>
            <a:spLocks noGrp="1"/>
          </p:cNvSpPr>
          <p:nvPr>
            <p:ph type="body" idx="1"/>
          </p:nvPr>
        </p:nvSpPr>
        <p:spPr>
          <a:xfrm>
            <a:off x="722312" y="2674585"/>
            <a:ext cx="812862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Päivämäärän paikkamerkki 3"/>
          <p:cNvSpPr>
            <a:spLocks noGrp="1"/>
          </p:cNvSpPr>
          <p:nvPr>
            <p:ph type="dt" sz="half" idx="10"/>
          </p:nvPr>
        </p:nvSpPr>
        <p:spPr/>
        <p:txBody>
          <a:bodyPr/>
          <a:lstStyle>
            <a:lvl1pPr>
              <a:defRPr/>
            </a:lvl1pPr>
          </a:lstStyle>
          <a:p>
            <a:pPr>
              <a:defRPr/>
            </a:pPr>
            <a:fld id="{C31935CA-5B4A-443E-A228-38213E26EA84}"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CDA8E297-7355-4835-85B8-1ACA4E2B54DD}" type="slidenum">
              <a:rPr lang="fi-FI" altLang="en-US"/>
              <a:pPr/>
              <a:t>‹#›</a:t>
            </a:fld>
            <a:endParaRPr lang="fi-FI" altLang="en-US"/>
          </a:p>
        </p:txBody>
      </p:sp>
    </p:spTree>
    <p:extLst>
      <p:ext uri="{BB962C8B-B14F-4D97-AF65-F5344CB8AC3E}">
        <p14:creationId xmlns:p14="http://schemas.microsoft.com/office/powerpoint/2010/main" val="2386572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669915" y="379221"/>
            <a:ext cx="8206752" cy="1143000"/>
          </a:xfrm>
        </p:spPr>
        <p:txBody>
          <a:bodyPr/>
          <a:lstStyle/>
          <a:p>
            <a:r>
              <a:rPr lang="en-US" smtClean="0"/>
              <a:t>Click to edit Master title style</a:t>
            </a:r>
            <a:endParaRPr lang="fi-FI"/>
          </a:p>
        </p:txBody>
      </p:sp>
      <p:sp>
        <p:nvSpPr>
          <p:cNvPr id="3" name="Sisällön paikkamerkki 2"/>
          <p:cNvSpPr>
            <a:spLocks noGrp="1"/>
          </p:cNvSpPr>
          <p:nvPr>
            <p:ph sz="half" idx="1"/>
          </p:nvPr>
        </p:nvSpPr>
        <p:spPr>
          <a:xfrm>
            <a:off x="669915" y="1600200"/>
            <a:ext cx="389099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Sisällön paikkamerkki 3"/>
          <p:cNvSpPr>
            <a:spLocks noGrp="1"/>
          </p:cNvSpPr>
          <p:nvPr>
            <p:ph sz="half" idx="2"/>
          </p:nvPr>
        </p:nvSpPr>
        <p:spPr>
          <a:xfrm>
            <a:off x="4697459" y="1600200"/>
            <a:ext cx="417920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Päivämäärän paikkamerkki 3"/>
          <p:cNvSpPr>
            <a:spLocks noGrp="1"/>
          </p:cNvSpPr>
          <p:nvPr>
            <p:ph type="dt" sz="half" idx="10"/>
          </p:nvPr>
        </p:nvSpPr>
        <p:spPr/>
        <p:txBody>
          <a:bodyPr/>
          <a:lstStyle>
            <a:lvl1pPr>
              <a:defRPr/>
            </a:lvl1pPr>
          </a:lstStyle>
          <a:p>
            <a:pPr>
              <a:defRPr/>
            </a:pPr>
            <a:fld id="{8551AF69-9D30-46B8-9D69-965412D857D0}"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0803F6D8-9E93-4A62-AF77-36759E3EA2E4}" type="slidenum">
              <a:rPr lang="fi-FI" altLang="en-US"/>
              <a:pPr/>
              <a:t>‹#›</a:t>
            </a:fld>
            <a:endParaRPr lang="fi-FI" altLang="en-US"/>
          </a:p>
        </p:txBody>
      </p:sp>
    </p:spTree>
    <p:extLst>
      <p:ext uri="{BB962C8B-B14F-4D97-AF65-F5344CB8AC3E}">
        <p14:creationId xmlns:p14="http://schemas.microsoft.com/office/powerpoint/2010/main" val="3275669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621334" y="163854"/>
            <a:ext cx="8229600" cy="1035969"/>
          </a:xfrm>
        </p:spPr>
        <p:txBody>
          <a:bodyPr/>
          <a:lstStyle>
            <a:lvl1pPr>
              <a:defRPr/>
            </a:lvl1pPr>
          </a:lstStyle>
          <a:p>
            <a:r>
              <a:rPr lang="en-US" smtClean="0"/>
              <a:t>Click to edit Master title style</a:t>
            </a:r>
            <a:endParaRPr lang="fi-FI" dirty="0"/>
          </a:p>
        </p:txBody>
      </p:sp>
      <p:sp>
        <p:nvSpPr>
          <p:cNvPr id="3" name="Tekstin paikkamerkki 2"/>
          <p:cNvSpPr>
            <a:spLocks noGrp="1"/>
          </p:cNvSpPr>
          <p:nvPr>
            <p:ph type="body" idx="1"/>
          </p:nvPr>
        </p:nvSpPr>
        <p:spPr>
          <a:xfrm>
            <a:off x="621334" y="1535113"/>
            <a:ext cx="38760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Sisällön paikkamerkki 3"/>
          <p:cNvSpPr>
            <a:spLocks noGrp="1"/>
          </p:cNvSpPr>
          <p:nvPr>
            <p:ph sz="half" idx="2"/>
          </p:nvPr>
        </p:nvSpPr>
        <p:spPr>
          <a:xfrm>
            <a:off x="621334" y="2174875"/>
            <a:ext cx="38760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5" name="Tekstin paikkamerkki 4"/>
          <p:cNvSpPr>
            <a:spLocks noGrp="1"/>
          </p:cNvSpPr>
          <p:nvPr>
            <p:ph type="body" sz="quarter" idx="3"/>
          </p:nvPr>
        </p:nvSpPr>
        <p:spPr>
          <a:xfrm>
            <a:off x="4752081" y="1535113"/>
            <a:ext cx="409885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Sisällön paikkamerkki 5"/>
          <p:cNvSpPr>
            <a:spLocks noGrp="1"/>
          </p:cNvSpPr>
          <p:nvPr>
            <p:ph sz="quarter" idx="4"/>
          </p:nvPr>
        </p:nvSpPr>
        <p:spPr>
          <a:xfrm>
            <a:off x="4752081" y="2174875"/>
            <a:ext cx="409885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7" name="Päivämäärän paikkamerkki 3"/>
          <p:cNvSpPr>
            <a:spLocks noGrp="1"/>
          </p:cNvSpPr>
          <p:nvPr>
            <p:ph type="dt" sz="half" idx="10"/>
          </p:nvPr>
        </p:nvSpPr>
        <p:spPr/>
        <p:txBody>
          <a:bodyPr/>
          <a:lstStyle>
            <a:lvl1pPr>
              <a:defRPr/>
            </a:lvl1pPr>
          </a:lstStyle>
          <a:p>
            <a:pPr>
              <a:defRPr/>
            </a:pPr>
            <a:fld id="{189D573D-4304-48E6-BCCF-9329C9E83309}" type="datetime1">
              <a:rPr lang="fi-FI"/>
              <a:pPr>
                <a:defRPr/>
              </a:pPr>
              <a:t>14.9.2018</a:t>
            </a:fld>
            <a:endParaRPr lang="fi-FI" dirty="0"/>
          </a:p>
        </p:txBody>
      </p:sp>
      <p:sp>
        <p:nvSpPr>
          <p:cNvPr id="8" name="Alatunnisteen paikkamerkki 4"/>
          <p:cNvSpPr>
            <a:spLocks noGrp="1"/>
          </p:cNvSpPr>
          <p:nvPr>
            <p:ph type="ftr" sz="quarter" idx="11"/>
          </p:nvPr>
        </p:nvSpPr>
        <p:spPr/>
        <p:txBody>
          <a:bodyPr/>
          <a:lstStyle>
            <a:lvl1pPr>
              <a:defRPr/>
            </a:lvl1pPr>
          </a:lstStyle>
          <a:p>
            <a:pPr>
              <a:defRPr/>
            </a:pPr>
            <a:endParaRPr lang="fi-FI"/>
          </a:p>
        </p:txBody>
      </p:sp>
      <p:sp>
        <p:nvSpPr>
          <p:cNvPr id="9" name="Dian numeron paikkamerkki 5"/>
          <p:cNvSpPr>
            <a:spLocks noGrp="1"/>
          </p:cNvSpPr>
          <p:nvPr>
            <p:ph type="sldNum" sz="quarter" idx="12"/>
          </p:nvPr>
        </p:nvSpPr>
        <p:spPr/>
        <p:txBody>
          <a:bodyPr/>
          <a:lstStyle>
            <a:lvl1pPr>
              <a:defRPr/>
            </a:lvl1pPr>
          </a:lstStyle>
          <a:p>
            <a:fld id="{BF930748-F9FE-4FE6-B8DF-DB16EFB37F22}" type="slidenum">
              <a:rPr lang="fi-FI" altLang="en-US"/>
              <a:pPr/>
              <a:t>‹#›</a:t>
            </a:fld>
            <a:endParaRPr lang="fi-FI" altLang="en-US"/>
          </a:p>
        </p:txBody>
      </p:sp>
    </p:spTree>
    <p:extLst>
      <p:ext uri="{BB962C8B-B14F-4D97-AF65-F5344CB8AC3E}">
        <p14:creationId xmlns:p14="http://schemas.microsoft.com/office/powerpoint/2010/main" val="3552351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a:p>
        </p:txBody>
      </p:sp>
      <p:sp>
        <p:nvSpPr>
          <p:cNvPr id="3" name="Päivämäärän paikkamerkki 3"/>
          <p:cNvSpPr>
            <a:spLocks noGrp="1"/>
          </p:cNvSpPr>
          <p:nvPr>
            <p:ph type="dt" sz="half" idx="10"/>
          </p:nvPr>
        </p:nvSpPr>
        <p:spPr/>
        <p:txBody>
          <a:bodyPr/>
          <a:lstStyle>
            <a:lvl1pPr>
              <a:defRPr/>
            </a:lvl1pPr>
          </a:lstStyle>
          <a:p>
            <a:pPr>
              <a:defRPr/>
            </a:pPr>
            <a:fld id="{D62877C3-CE64-4DA7-AE53-2DFC189AAF44}" type="datetime1">
              <a:rPr lang="fi-FI"/>
              <a:pPr>
                <a:defRPr/>
              </a:pPr>
              <a:t>14.9.2018</a:t>
            </a:fld>
            <a:endParaRPr lang="fi-FI" dirty="0"/>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68B135BA-392C-4220-9413-A33B690C257A}" type="slidenum">
              <a:rPr lang="fi-FI" altLang="en-US"/>
              <a:pPr/>
              <a:t>‹#›</a:t>
            </a:fld>
            <a:endParaRPr lang="fi-FI" altLang="en-US"/>
          </a:p>
        </p:txBody>
      </p:sp>
    </p:spTree>
    <p:extLst>
      <p:ext uri="{BB962C8B-B14F-4D97-AF65-F5344CB8AC3E}">
        <p14:creationId xmlns:p14="http://schemas.microsoft.com/office/powerpoint/2010/main" val="735071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3"/>
          <p:cNvSpPr>
            <a:spLocks noGrp="1"/>
          </p:cNvSpPr>
          <p:nvPr>
            <p:ph type="dt" sz="half" idx="10"/>
          </p:nvPr>
        </p:nvSpPr>
        <p:spPr/>
        <p:txBody>
          <a:bodyPr/>
          <a:lstStyle>
            <a:lvl1pPr>
              <a:defRPr/>
            </a:lvl1pPr>
          </a:lstStyle>
          <a:p>
            <a:pPr>
              <a:defRPr/>
            </a:pPr>
            <a:fld id="{821D001C-88BB-4A69-8741-CDABDB096BF4}" type="datetime1">
              <a:rPr lang="fi-FI"/>
              <a:pPr>
                <a:defRPr/>
              </a:pPr>
              <a:t>14.9.2018</a:t>
            </a:fld>
            <a:endParaRPr lang="fi-FI" dirty="0"/>
          </a:p>
        </p:txBody>
      </p:sp>
      <p:sp>
        <p:nvSpPr>
          <p:cNvPr id="3" name="Alatunnisteen paikkamerkki 4"/>
          <p:cNvSpPr>
            <a:spLocks noGrp="1"/>
          </p:cNvSpPr>
          <p:nvPr>
            <p:ph type="ftr" sz="quarter" idx="11"/>
          </p:nvPr>
        </p:nvSpPr>
        <p:spPr/>
        <p:txBody>
          <a:bodyPr/>
          <a:lstStyle>
            <a:lvl1pPr>
              <a:defRPr/>
            </a:lvl1pPr>
          </a:lstStyle>
          <a:p>
            <a:pPr>
              <a:defRPr/>
            </a:pPr>
            <a:endParaRPr lang="fi-FI"/>
          </a:p>
        </p:txBody>
      </p:sp>
      <p:sp>
        <p:nvSpPr>
          <p:cNvPr id="4" name="Dian numeron paikkamerkki 5"/>
          <p:cNvSpPr>
            <a:spLocks noGrp="1"/>
          </p:cNvSpPr>
          <p:nvPr>
            <p:ph type="sldNum" sz="quarter" idx="12"/>
          </p:nvPr>
        </p:nvSpPr>
        <p:spPr/>
        <p:txBody>
          <a:bodyPr/>
          <a:lstStyle>
            <a:lvl1pPr>
              <a:defRPr/>
            </a:lvl1pPr>
          </a:lstStyle>
          <a:p>
            <a:fld id="{243E05DE-EDF6-4D5B-944D-A01B1EB45512}" type="slidenum">
              <a:rPr lang="fi-FI" altLang="en-US"/>
              <a:pPr/>
              <a:t>‹#›</a:t>
            </a:fld>
            <a:endParaRPr lang="fi-FI" altLang="en-US"/>
          </a:p>
        </p:txBody>
      </p:sp>
    </p:spTree>
    <p:extLst>
      <p:ext uri="{BB962C8B-B14F-4D97-AF65-F5344CB8AC3E}">
        <p14:creationId xmlns:p14="http://schemas.microsoft.com/office/powerpoint/2010/main" val="66043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566738" y="273050"/>
            <a:ext cx="2898776" cy="1162050"/>
          </a:xfrm>
        </p:spPr>
        <p:txBody>
          <a:bodyPr anchor="b"/>
          <a:lstStyle>
            <a:lvl1pPr algn="l">
              <a:defRPr sz="2000" b="1"/>
            </a:lvl1pPr>
          </a:lstStyle>
          <a:p>
            <a:r>
              <a:rPr lang="en-US" smtClean="0"/>
              <a:t>Click to edit Master title style</a:t>
            </a:r>
            <a:endParaRPr lang="fi-FI"/>
          </a:p>
        </p:txBody>
      </p:sp>
      <p:sp>
        <p:nvSpPr>
          <p:cNvPr id="3" name="Sisällön paikkamerkki 2"/>
          <p:cNvSpPr>
            <a:spLocks noGrp="1"/>
          </p:cNvSpPr>
          <p:nvPr>
            <p:ph idx="1"/>
          </p:nvPr>
        </p:nvSpPr>
        <p:spPr>
          <a:xfrm>
            <a:off x="3575050" y="273050"/>
            <a:ext cx="527588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Tekstin paikkamerkki 3"/>
          <p:cNvSpPr>
            <a:spLocks noGrp="1"/>
          </p:cNvSpPr>
          <p:nvPr>
            <p:ph type="body" sz="half" idx="2"/>
          </p:nvPr>
        </p:nvSpPr>
        <p:spPr>
          <a:xfrm>
            <a:off x="566738" y="1435100"/>
            <a:ext cx="289877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Päivämäärän paikkamerkki 3"/>
          <p:cNvSpPr>
            <a:spLocks noGrp="1"/>
          </p:cNvSpPr>
          <p:nvPr>
            <p:ph type="dt" sz="half" idx="10"/>
          </p:nvPr>
        </p:nvSpPr>
        <p:spPr/>
        <p:txBody>
          <a:bodyPr/>
          <a:lstStyle>
            <a:lvl1pPr>
              <a:defRPr/>
            </a:lvl1pPr>
          </a:lstStyle>
          <a:p>
            <a:pPr>
              <a:defRPr/>
            </a:pPr>
            <a:fld id="{DC7985B6-9301-4CF3-B898-0E705EBADF31}"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FE1A0F95-F0D1-48CF-ADD6-C9582FCBDCAF}" type="slidenum">
              <a:rPr lang="fi-FI" altLang="en-US"/>
              <a:pPr/>
              <a:t>‹#›</a:t>
            </a:fld>
            <a:endParaRPr lang="fi-FI" altLang="en-US"/>
          </a:p>
        </p:txBody>
      </p:sp>
    </p:spTree>
    <p:extLst>
      <p:ext uri="{BB962C8B-B14F-4D97-AF65-F5344CB8AC3E}">
        <p14:creationId xmlns:p14="http://schemas.microsoft.com/office/powerpoint/2010/main" val="99028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2065396" y="4800600"/>
            <a:ext cx="5486400" cy="566738"/>
          </a:xfrm>
        </p:spPr>
        <p:txBody>
          <a:bodyPr anchor="b"/>
          <a:lstStyle>
            <a:lvl1pPr algn="l">
              <a:defRPr sz="2000" b="1"/>
            </a:lvl1pPr>
          </a:lstStyle>
          <a:p>
            <a:r>
              <a:rPr lang="en-US" smtClean="0"/>
              <a:t>Click to edit Master title style</a:t>
            </a:r>
            <a:endParaRPr lang="fi-FI"/>
          </a:p>
        </p:txBody>
      </p:sp>
      <p:sp>
        <p:nvSpPr>
          <p:cNvPr id="3" name="Kuvan paikkamerkki 2"/>
          <p:cNvSpPr>
            <a:spLocks noGrp="1"/>
          </p:cNvSpPr>
          <p:nvPr>
            <p:ph type="pic" idx="1"/>
          </p:nvPr>
        </p:nvSpPr>
        <p:spPr>
          <a:xfrm>
            <a:off x="2065396"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i-FI" noProof="0"/>
          </a:p>
        </p:txBody>
      </p:sp>
      <p:sp>
        <p:nvSpPr>
          <p:cNvPr id="4" name="Tekstin paikkamerkki 3"/>
          <p:cNvSpPr>
            <a:spLocks noGrp="1"/>
          </p:cNvSpPr>
          <p:nvPr>
            <p:ph type="body" sz="half" idx="2"/>
          </p:nvPr>
        </p:nvSpPr>
        <p:spPr>
          <a:xfrm>
            <a:off x="206539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Päivämäärän paikkamerkki 3"/>
          <p:cNvSpPr>
            <a:spLocks noGrp="1"/>
          </p:cNvSpPr>
          <p:nvPr>
            <p:ph type="dt" sz="half" idx="10"/>
          </p:nvPr>
        </p:nvSpPr>
        <p:spPr/>
        <p:txBody>
          <a:bodyPr/>
          <a:lstStyle>
            <a:lvl1pPr>
              <a:defRPr/>
            </a:lvl1pPr>
          </a:lstStyle>
          <a:p>
            <a:pPr>
              <a:defRPr/>
            </a:pPr>
            <a:fld id="{9C255912-EB2C-4B0D-9CCB-9C2CD428631A}" type="datetime1">
              <a:rPr lang="fi-FI"/>
              <a:pPr>
                <a:defRPr/>
              </a:pPr>
              <a:t>14.9.2018</a:t>
            </a:fld>
            <a:endParaRPr lang="fi-FI" dirty="0"/>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B02C1CA1-43ED-430F-820C-A74AE98258F1}" type="slidenum">
              <a:rPr lang="fi-FI" altLang="en-US"/>
              <a:pPr/>
              <a:t>‹#›</a:t>
            </a:fld>
            <a:endParaRPr lang="fi-FI" altLang="en-US"/>
          </a:p>
        </p:txBody>
      </p:sp>
    </p:spTree>
    <p:extLst>
      <p:ext uri="{BB962C8B-B14F-4D97-AF65-F5344CB8AC3E}">
        <p14:creationId xmlns:p14="http://schemas.microsoft.com/office/powerpoint/2010/main" val="1790639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smtClean="0"/>
              <a:t>Click to edit Master title style</a:t>
            </a:r>
            <a:endParaRPr lang="fi-FI"/>
          </a:p>
        </p:txBody>
      </p:sp>
      <p:sp>
        <p:nvSpPr>
          <p:cNvPr id="3" name="Pystysuoran tekstin paikkamerkki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Päivämäärän paikkamerkki 3"/>
          <p:cNvSpPr>
            <a:spLocks noGrp="1"/>
          </p:cNvSpPr>
          <p:nvPr>
            <p:ph type="dt" sz="half" idx="10"/>
          </p:nvPr>
        </p:nvSpPr>
        <p:spPr/>
        <p:txBody>
          <a:bodyPr/>
          <a:lstStyle>
            <a:lvl1pPr>
              <a:defRPr/>
            </a:lvl1pPr>
          </a:lstStyle>
          <a:p>
            <a:pPr>
              <a:defRPr/>
            </a:pPr>
            <a:fld id="{68753D0F-A41D-41AF-838E-B4AFA88F1D64}" type="datetime1">
              <a:rPr lang="fi-FI"/>
              <a:pPr>
                <a:defRPr/>
              </a:pPr>
              <a:t>14.9.2018</a:t>
            </a:fld>
            <a:endParaRPr lang="fi-FI" dirty="0"/>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9385DCB6-A6F2-4DC3-B365-EE9C81055B95}" type="slidenum">
              <a:rPr lang="fi-FI" altLang="en-US"/>
              <a:pPr/>
              <a:t>‹#›</a:t>
            </a:fld>
            <a:endParaRPr lang="fi-FI" altLang="en-US"/>
          </a:p>
        </p:txBody>
      </p:sp>
    </p:spTree>
    <p:extLst>
      <p:ext uri="{BB962C8B-B14F-4D97-AF65-F5344CB8AC3E}">
        <p14:creationId xmlns:p14="http://schemas.microsoft.com/office/powerpoint/2010/main" val="938416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963269" y="628110"/>
            <a:ext cx="1863441" cy="6046856"/>
          </a:xfrm>
        </p:spPr>
        <p:txBody>
          <a:bodyPr vert="eaVert"/>
          <a:lstStyle/>
          <a:p>
            <a:r>
              <a:rPr lang="en-US" smtClean="0"/>
              <a:t>Click to edit Master title style</a:t>
            </a:r>
            <a:endParaRPr lang="fi-FI"/>
          </a:p>
        </p:txBody>
      </p:sp>
      <p:sp>
        <p:nvSpPr>
          <p:cNvPr id="3" name="Pystysuoran tekstin paikkamerkki 2"/>
          <p:cNvSpPr>
            <a:spLocks noGrp="1"/>
          </p:cNvSpPr>
          <p:nvPr>
            <p:ph type="body" orient="vert" idx="1"/>
          </p:nvPr>
        </p:nvSpPr>
        <p:spPr>
          <a:xfrm>
            <a:off x="609600" y="628110"/>
            <a:ext cx="5863062" cy="604685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dirty="0"/>
          </a:p>
        </p:txBody>
      </p:sp>
      <p:sp>
        <p:nvSpPr>
          <p:cNvPr id="4" name="Päivämäärän paikkamerkki 3"/>
          <p:cNvSpPr>
            <a:spLocks noGrp="1"/>
          </p:cNvSpPr>
          <p:nvPr>
            <p:ph type="dt" sz="half" idx="10"/>
          </p:nvPr>
        </p:nvSpPr>
        <p:spPr>
          <a:xfrm rot="5400000">
            <a:off x="-76199" y="5416550"/>
            <a:ext cx="793750" cy="365125"/>
          </a:xfrm>
        </p:spPr>
        <p:txBody>
          <a:bodyPr/>
          <a:lstStyle>
            <a:lvl1pPr>
              <a:defRPr/>
            </a:lvl1pPr>
          </a:lstStyle>
          <a:p>
            <a:pPr>
              <a:defRPr/>
            </a:pPr>
            <a:fld id="{BDFCF57D-1DDA-48F8-A0B2-18C9A75B8AF1}" type="datetime1">
              <a:rPr lang="fi-FI"/>
              <a:pPr>
                <a:defRPr/>
              </a:pPr>
              <a:t>14.9.2018</a:t>
            </a:fld>
            <a:endParaRPr lang="fi-FI"/>
          </a:p>
        </p:txBody>
      </p:sp>
      <p:sp>
        <p:nvSpPr>
          <p:cNvPr id="5" name="Alatunnisteen paikkamerkki 4"/>
          <p:cNvSpPr>
            <a:spLocks noGrp="1"/>
          </p:cNvSpPr>
          <p:nvPr>
            <p:ph type="ftr" sz="quarter" idx="11"/>
          </p:nvPr>
        </p:nvSpPr>
        <p:spPr>
          <a:xfrm rot="5400000">
            <a:off x="-621506" y="4077494"/>
            <a:ext cx="1884363" cy="365125"/>
          </a:xfrm>
        </p:spPr>
        <p:txBody>
          <a:bodyPr/>
          <a:lstStyle>
            <a:lvl1pPr>
              <a:defRPr/>
            </a:lvl1pPr>
          </a:lstStyle>
          <a:p>
            <a:pPr>
              <a:defRPr/>
            </a:pPr>
            <a:endParaRPr lang="fi-FI"/>
          </a:p>
        </p:txBody>
      </p:sp>
      <p:sp>
        <p:nvSpPr>
          <p:cNvPr id="6" name="Dian numeron paikkamerkki 5"/>
          <p:cNvSpPr>
            <a:spLocks noGrp="1"/>
          </p:cNvSpPr>
          <p:nvPr>
            <p:ph type="sldNum" sz="quarter" idx="12"/>
          </p:nvPr>
        </p:nvSpPr>
        <p:spPr>
          <a:xfrm rot="5400000">
            <a:off x="-19049" y="6153150"/>
            <a:ext cx="679450" cy="365125"/>
          </a:xfrm>
        </p:spPr>
        <p:txBody>
          <a:bodyPr/>
          <a:lstStyle>
            <a:lvl1pPr>
              <a:defRPr/>
            </a:lvl1pPr>
          </a:lstStyle>
          <a:p>
            <a:fld id="{1A267DE9-8F93-4D8E-A8EC-216D847F10B4}" type="slidenum">
              <a:rPr lang="fi-FI" altLang="en-US"/>
              <a:pPr/>
              <a:t>‹#›</a:t>
            </a:fld>
            <a:endParaRPr lang="fi-FI" altLang="en-US"/>
          </a:p>
        </p:txBody>
      </p:sp>
    </p:spTree>
    <p:extLst>
      <p:ext uri="{BB962C8B-B14F-4D97-AF65-F5344CB8AC3E}">
        <p14:creationId xmlns:p14="http://schemas.microsoft.com/office/powerpoint/2010/main" val="1647806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yhjä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657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perustyylejä naps.</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t>
            </a:r>
            <a:endParaRPr lang="fi-FI"/>
          </a:p>
        </p:txBody>
      </p:sp>
      <p:sp>
        <p:nvSpPr>
          <p:cNvPr id="4" name="Päivämäärän paikkamerkki 3"/>
          <p:cNvSpPr>
            <a:spLocks noGrp="1"/>
          </p:cNvSpPr>
          <p:nvPr>
            <p:ph type="dt" sz="half" idx="10"/>
          </p:nvPr>
        </p:nvSpPr>
        <p:spPr/>
        <p:txBody>
          <a:bodyPr/>
          <a:lstStyle>
            <a:lvl1pPr>
              <a:defRPr/>
            </a:lvl1pPr>
          </a:lstStyle>
          <a:p>
            <a:pPr>
              <a:defRPr/>
            </a:pPr>
            <a:fld id="{69F8F7D0-AAA5-4E85-8907-207EF5FE9C47}"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0C5E2986-9272-4C67-B2F8-4B3F12EA5B99}" type="slidenum">
              <a:rPr lang="fi-FI" altLang="en-US"/>
              <a:pPr/>
              <a:t>‹#›</a:t>
            </a:fld>
            <a:endParaRPr lang="fi-FI" altLang="en-US"/>
          </a:p>
        </p:txBody>
      </p:sp>
    </p:spTree>
    <p:extLst>
      <p:ext uri="{BB962C8B-B14F-4D97-AF65-F5344CB8AC3E}">
        <p14:creationId xmlns:p14="http://schemas.microsoft.com/office/powerpoint/2010/main" val="149512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5EB65827-EF58-4135-B2EA-44742797A607}"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DB66A36E-B247-44A4-85CA-3EEA8157B441}" type="slidenum">
              <a:rPr lang="fi-FI" altLang="en-US"/>
              <a:pPr/>
              <a:t>‹#›</a:t>
            </a:fld>
            <a:endParaRPr lang="fi-FI" altLang="en-US"/>
          </a:p>
        </p:txBody>
      </p:sp>
    </p:spTree>
    <p:extLst>
      <p:ext uri="{BB962C8B-B14F-4D97-AF65-F5344CB8AC3E}">
        <p14:creationId xmlns:p14="http://schemas.microsoft.com/office/powerpoint/2010/main" val="977420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perustyylejä naps.</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lvl1pPr>
              <a:defRPr/>
            </a:lvl1pPr>
          </a:lstStyle>
          <a:p>
            <a:pPr>
              <a:defRPr/>
            </a:pPr>
            <a:fld id="{72F63703-722A-4E87-90BF-2A546681246B}"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78C386D4-7B26-407E-8605-7CD46F911CFC}" type="slidenum">
              <a:rPr lang="fi-FI" altLang="en-US"/>
              <a:pPr/>
              <a:t>‹#›</a:t>
            </a:fld>
            <a:endParaRPr lang="fi-FI" altLang="en-US"/>
          </a:p>
        </p:txBody>
      </p:sp>
    </p:spTree>
    <p:extLst>
      <p:ext uri="{BB962C8B-B14F-4D97-AF65-F5344CB8AC3E}">
        <p14:creationId xmlns:p14="http://schemas.microsoft.com/office/powerpoint/2010/main" val="2070644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3"/>
          <p:cNvSpPr>
            <a:spLocks noGrp="1"/>
          </p:cNvSpPr>
          <p:nvPr>
            <p:ph type="dt" sz="half" idx="10"/>
          </p:nvPr>
        </p:nvSpPr>
        <p:spPr/>
        <p:txBody>
          <a:bodyPr/>
          <a:lstStyle>
            <a:lvl1pPr>
              <a:defRPr/>
            </a:lvl1pPr>
          </a:lstStyle>
          <a:p>
            <a:pPr>
              <a:defRPr/>
            </a:pPr>
            <a:fld id="{641CFF95-1826-4018-8449-E695D9916B6E}"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D5B0C935-CCBC-41E2-B2B9-FA99679B33EE}" type="slidenum">
              <a:rPr lang="fi-FI" altLang="en-US"/>
              <a:pPr/>
              <a:t>‹#›</a:t>
            </a:fld>
            <a:endParaRPr lang="fi-FI" altLang="en-US"/>
          </a:p>
        </p:txBody>
      </p:sp>
    </p:spTree>
    <p:extLst>
      <p:ext uri="{BB962C8B-B14F-4D97-AF65-F5344CB8AC3E}">
        <p14:creationId xmlns:p14="http://schemas.microsoft.com/office/powerpoint/2010/main" val="2638180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perustyylejä naps.</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3"/>
          <p:cNvSpPr>
            <a:spLocks noGrp="1"/>
          </p:cNvSpPr>
          <p:nvPr>
            <p:ph type="dt" sz="half" idx="10"/>
          </p:nvPr>
        </p:nvSpPr>
        <p:spPr/>
        <p:txBody>
          <a:bodyPr/>
          <a:lstStyle>
            <a:lvl1pPr>
              <a:defRPr/>
            </a:lvl1pPr>
          </a:lstStyle>
          <a:p>
            <a:pPr>
              <a:defRPr/>
            </a:pPr>
            <a:fld id="{AAE54E64-13F2-43C2-974A-16085148B7AE}" type="datetime1">
              <a:rPr lang="fi-FI"/>
              <a:pPr>
                <a:defRPr/>
              </a:pPr>
              <a:t>14.9.2018</a:t>
            </a:fld>
            <a:endParaRPr lang="fi-FI"/>
          </a:p>
        </p:txBody>
      </p:sp>
      <p:sp>
        <p:nvSpPr>
          <p:cNvPr id="8" name="Alatunnisteen paikkamerkki 4"/>
          <p:cNvSpPr>
            <a:spLocks noGrp="1"/>
          </p:cNvSpPr>
          <p:nvPr>
            <p:ph type="ftr" sz="quarter" idx="11"/>
          </p:nvPr>
        </p:nvSpPr>
        <p:spPr/>
        <p:txBody>
          <a:bodyPr/>
          <a:lstStyle>
            <a:lvl1pPr>
              <a:defRPr/>
            </a:lvl1pPr>
          </a:lstStyle>
          <a:p>
            <a:pPr>
              <a:defRPr/>
            </a:pPr>
            <a:endParaRPr lang="fi-FI"/>
          </a:p>
        </p:txBody>
      </p:sp>
      <p:sp>
        <p:nvSpPr>
          <p:cNvPr id="9" name="Dian numeron paikkamerkki 5"/>
          <p:cNvSpPr>
            <a:spLocks noGrp="1"/>
          </p:cNvSpPr>
          <p:nvPr>
            <p:ph type="sldNum" sz="quarter" idx="12"/>
          </p:nvPr>
        </p:nvSpPr>
        <p:spPr/>
        <p:txBody>
          <a:bodyPr/>
          <a:lstStyle>
            <a:lvl1pPr>
              <a:defRPr/>
            </a:lvl1pPr>
          </a:lstStyle>
          <a:p>
            <a:fld id="{DBAB4A7A-963C-4EEA-98F9-5475899F778F}" type="slidenum">
              <a:rPr lang="fi-FI" altLang="en-US"/>
              <a:pPr/>
              <a:t>‹#›</a:t>
            </a:fld>
            <a:endParaRPr lang="fi-FI" altLang="en-US"/>
          </a:p>
        </p:txBody>
      </p:sp>
    </p:spTree>
    <p:extLst>
      <p:ext uri="{BB962C8B-B14F-4D97-AF65-F5344CB8AC3E}">
        <p14:creationId xmlns:p14="http://schemas.microsoft.com/office/powerpoint/2010/main" val="3208936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3"/>
          <p:cNvSpPr>
            <a:spLocks noGrp="1"/>
          </p:cNvSpPr>
          <p:nvPr>
            <p:ph type="dt" sz="half" idx="10"/>
          </p:nvPr>
        </p:nvSpPr>
        <p:spPr/>
        <p:txBody>
          <a:bodyPr/>
          <a:lstStyle>
            <a:lvl1pPr>
              <a:defRPr/>
            </a:lvl1pPr>
          </a:lstStyle>
          <a:p>
            <a:pPr>
              <a:defRPr/>
            </a:pPr>
            <a:fld id="{9A87A59B-B7CA-43B4-8DD4-CBB3A2C12E5A}" type="datetime1">
              <a:rPr lang="fi-FI"/>
              <a:pPr>
                <a:defRPr/>
              </a:pPr>
              <a:t>14.9.2018</a:t>
            </a:fld>
            <a:endParaRPr lang="fi-FI"/>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CFAB6DA7-0AB1-48B3-814F-395E5B7BFBA7}" type="slidenum">
              <a:rPr lang="fi-FI" altLang="en-US"/>
              <a:pPr/>
              <a:t>‹#›</a:t>
            </a:fld>
            <a:endParaRPr lang="fi-FI" altLang="en-US"/>
          </a:p>
        </p:txBody>
      </p:sp>
    </p:spTree>
    <p:extLst>
      <p:ext uri="{BB962C8B-B14F-4D97-AF65-F5344CB8AC3E}">
        <p14:creationId xmlns:p14="http://schemas.microsoft.com/office/powerpoint/2010/main" val="5705734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3"/>
          <p:cNvSpPr>
            <a:spLocks noGrp="1"/>
          </p:cNvSpPr>
          <p:nvPr>
            <p:ph type="dt" sz="half" idx="10"/>
          </p:nvPr>
        </p:nvSpPr>
        <p:spPr/>
        <p:txBody>
          <a:bodyPr/>
          <a:lstStyle>
            <a:lvl1pPr>
              <a:defRPr/>
            </a:lvl1pPr>
          </a:lstStyle>
          <a:p>
            <a:pPr>
              <a:defRPr/>
            </a:pPr>
            <a:fld id="{C5625E09-FBB8-49C6-AC14-39F42A0737D3}" type="datetime1">
              <a:rPr lang="fi-FI"/>
              <a:pPr>
                <a:defRPr/>
              </a:pPr>
              <a:t>14.9.2018</a:t>
            </a:fld>
            <a:endParaRPr lang="fi-FI"/>
          </a:p>
        </p:txBody>
      </p:sp>
      <p:sp>
        <p:nvSpPr>
          <p:cNvPr id="3" name="Alatunnisteen paikkamerkki 4"/>
          <p:cNvSpPr>
            <a:spLocks noGrp="1"/>
          </p:cNvSpPr>
          <p:nvPr>
            <p:ph type="ftr" sz="quarter" idx="11"/>
          </p:nvPr>
        </p:nvSpPr>
        <p:spPr/>
        <p:txBody>
          <a:bodyPr/>
          <a:lstStyle>
            <a:lvl1pPr>
              <a:defRPr/>
            </a:lvl1pPr>
          </a:lstStyle>
          <a:p>
            <a:pPr>
              <a:defRPr/>
            </a:pPr>
            <a:endParaRPr lang="fi-FI"/>
          </a:p>
        </p:txBody>
      </p:sp>
      <p:sp>
        <p:nvSpPr>
          <p:cNvPr id="4" name="Dian numeron paikkamerkki 5"/>
          <p:cNvSpPr>
            <a:spLocks noGrp="1"/>
          </p:cNvSpPr>
          <p:nvPr>
            <p:ph type="sldNum" sz="quarter" idx="12"/>
          </p:nvPr>
        </p:nvSpPr>
        <p:spPr/>
        <p:txBody>
          <a:bodyPr/>
          <a:lstStyle>
            <a:lvl1pPr>
              <a:defRPr/>
            </a:lvl1pPr>
          </a:lstStyle>
          <a:p>
            <a:fld id="{F53EEDC7-3C8E-481A-9DE9-1F2E35EF9163}" type="slidenum">
              <a:rPr lang="fi-FI" altLang="en-US"/>
              <a:pPr/>
              <a:t>‹#›</a:t>
            </a:fld>
            <a:endParaRPr lang="fi-FI" altLang="en-US"/>
          </a:p>
        </p:txBody>
      </p:sp>
    </p:spTree>
    <p:extLst>
      <p:ext uri="{BB962C8B-B14F-4D97-AF65-F5344CB8AC3E}">
        <p14:creationId xmlns:p14="http://schemas.microsoft.com/office/powerpoint/2010/main" val="2788351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perustyylejä naps.</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B4C95E75-093E-47A4-B6C3-AE5BA8289A8A}"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238EF72C-308F-4CFC-98D0-7F7DDB545853}" type="slidenum">
              <a:rPr lang="fi-FI" altLang="en-US"/>
              <a:pPr/>
              <a:t>‹#›</a:t>
            </a:fld>
            <a:endParaRPr lang="fi-FI" altLang="en-US"/>
          </a:p>
        </p:txBody>
      </p:sp>
    </p:spTree>
    <p:extLst>
      <p:ext uri="{BB962C8B-B14F-4D97-AF65-F5344CB8AC3E}">
        <p14:creationId xmlns:p14="http://schemas.microsoft.com/office/powerpoint/2010/main" val="1235676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perustyylejä naps.</a:t>
            </a:r>
            <a:endParaRPr lang="fi-FI"/>
          </a:p>
        </p:txBody>
      </p:sp>
      <p:sp>
        <p:nvSpPr>
          <p:cNvPr id="3" name="Kuvan paikkamerkki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1A47D17C-2802-42A7-BAF5-5AFB1E5F358D}" type="datetime1">
              <a:rPr lang="fi-FI"/>
              <a:pPr>
                <a:defRPr/>
              </a:pPr>
              <a:t>14.9.2018</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fld id="{B0469FE2-6925-4A50-9B87-D668F1327AC1}" type="slidenum">
              <a:rPr lang="fi-FI" altLang="en-US"/>
              <a:pPr/>
              <a:t>‹#›</a:t>
            </a:fld>
            <a:endParaRPr lang="fi-FI" altLang="en-US"/>
          </a:p>
        </p:txBody>
      </p:sp>
    </p:spTree>
    <p:extLst>
      <p:ext uri="{BB962C8B-B14F-4D97-AF65-F5344CB8AC3E}">
        <p14:creationId xmlns:p14="http://schemas.microsoft.com/office/powerpoint/2010/main" val="1307621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7276C799-9E1E-4186-A210-203C66B5271D}"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0A1E18C7-4D10-4BD6-A968-C12D48603963}" type="slidenum">
              <a:rPr lang="fi-FI" altLang="en-US"/>
              <a:pPr/>
              <a:t>‹#›</a:t>
            </a:fld>
            <a:endParaRPr lang="fi-FI" altLang="en-US"/>
          </a:p>
        </p:txBody>
      </p:sp>
    </p:spTree>
    <p:extLst>
      <p:ext uri="{BB962C8B-B14F-4D97-AF65-F5344CB8AC3E}">
        <p14:creationId xmlns:p14="http://schemas.microsoft.com/office/powerpoint/2010/main" val="16988981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p:spPr>
        <p:txBody>
          <a:bodyPr vert="eaVert"/>
          <a:lstStyle/>
          <a:p>
            <a:r>
              <a:rPr lang="fi-FI" smtClean="0"/>
              <a:t>Muokkaa perustyylejä naps.</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3C4AC810-770A-447C-B543-E605277FBF34}" type="datetime1">
              <a:rPr lang="fi-FI"/>
              <a:pPr>
                <a:defRPr/>
              </a:pPr>
              <a:t>14.9.2018</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fld id="{254F536D-AAF8-43D4-978B-0F62690A9867}" type="slidenum">
              <a:rPr lang="fi-FI" altLang="en-US"/>
              <a:pPr/>
              <a:t>‹#›</a:t>
            </a:fld>
            <a:endParaRPr lang="fi-FI" altLang="en-US"/>
          </a:p>
        </p:txBody>
      </p:sp>
    </p:spTree>
    <p:extLst>
      <p:ext uri="{BB962C8B-B14F-4D97-AF65-F5344CB8AC3E}">
        <p14:creationId xmlns:p14="http://schemas.microsoft.com/office/powerpoint/2010/main" val="2664155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3"/>
          <p:cNvSpPr>
            <a:spLocks noGrp="1"/>
          </p:cNvSpPr>
          <p:nvPr>
            <p:ph type="dt" sz="half" idx="10"/>
          </p:nvPr>
        </p:nvSpPr>
        <p:spPr/>
        <p:txBody>
          <a:bodyPr/>
          <a:lstStyle>
            <a:lvl1pPr>
              <a:defRPr/>
            </a:lvl1pPr>
          </a:lstStyle>
          <a:p>
            <a:pPr>
              <a:defRPr/>
            </a:pPr>
            <a:fld id="{B1AA6E96-11C0-420B-8BB4-26EE35402CD4}" type="datetime1">
              <a:rPr lang="fi-FI"/>
              <a:pPr>
                <a:defRPr/>
              </a:pPr>
              <a:t>14.9.2018</a:t>
            </a:fld>
            <a:endParaRPr lang="fi-FI"/>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fld id="{B80EE332-1879-4137-91B2-D2B2B7DF4B60}" type="slidenum">
              <a:rPr lang="fi-FI" altLang="en-US"/>
              <a:pPr/>
              <a:t>‹#›</a:t>
            </a:fld>
            <a:endParaRPr lang="fi-FI" altLang="en-US"/>
          </a:p>
        </p:txBody>
      </p:sp>
    </p:spTree>
    <p:extLst>
      <p:ext uri="{BB962C8B-B14F-4D97-AF65-F5344CB8AC3E}">
        <p14:creationId xmlns:p14="http://schemas.microsoft.com/office/powerpoint/2010/main" val="21405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620713" y="457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en-US" smtClean="0"/>
              <a:t>Muokkaa perustyylejä naps.</a:t>
            </a:r>
          </a:p>
        </p:txBody>
      </p:sp>
      <p:sp>
        <p:nvSpPr>
          <p:cNvPr id="1027" name="Tekstin paikkamerkki 2"/>
          <p:cNvSpPr>
            <a:spLocks noGrp="1"/>
          </p:cNvSpPr>
          <p:nvPr>
            <p:ph type="body" idx="1"/>
          </p:nvPr>
        </p:nvSpPr>
        <p:spPr bwMode="auto">
          <a:xfrm>
            <a:off x="620713" y="1830388"/>
            <a:ext cx="8229600" cy="44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en-US" smtClean="0"/>
              <a:t>Muokkaa tekstin perustyylejä napsauttamalla</a:t>
            </a:r>
          </a:p>
          <a:p>
            <a:pPr lvl="1"/>
            <a:r>
              <a:rPr lang="fi-FI" altLang="en-US" smtClean="0"/>
              <a:t>toinen taso</a:t>
            </a:r>
          </a:p>
          <a:p>
            <a:pPr lvl="2"/>
            <a:r>
              <a:rPr lang="fi-FI" altLang="en-US" smtClean="0"/>
              <a:t>kolmas taso</a:t>
            </a:r>
          </a:p>
          <a:p>
            <a:pPr lvl="3"/>
            <a:r>
              <a:rPr lang="fi-FI" altLang="en-US" smtClean="0"/>
              <a:t>neljäs taso</a:t>
            </a:r>
          </a:p>
          <a:p>
            <a:pPr lvl="4"/>
            <a:r>
              <a:rPr lang="fi-FI" altLang="en-US" smtClean="0"/>
              <a:t>viides taso</a:t>
            </a:r>
          </a:p>
        </p:txBody>
      </p:sp>
      <p:sp>
        <p:nvSpPr>
          <p:cNvPr id="4" name="Päivämäärän paikkamerkki 3"/>
          <p:cNvSpPr>
            <a:spLocks noGrp="1"/>
          </p:cNvSpPr>
          <p:nvPr>
            <p:ph type="dt" sz="half" idx="2"/>
          </p:nvPr>
        </p:nvSpPr>
        <p:spPr>
          <a:xfrm>
            <a:off x="6962775" y="6356350"/>
            <a:ext cx="1055688"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Arial"/>
                <a:cs typeface="Arial"/>
              </a:defRPr>
            </a:lvl1pPr>
          </a:lstStyle>
          <a:p>
            <a:pPr>
              <a:defRPr/>
            </a:pPr>
            <a:fld id="{80A74E51-8EB9-44D7-9812-A5FC353A54EE}" type="datetime1">
              <a:rPr lang="fi-FI"/>
              <a:pPr>
                <a:defRPr/>
              </a:pPr>
              <a:t>14.9.2018</a:t>
            </a:fld>
            <a:endParaRPr lang="fi-FI" dirty="0"/>
          </a:p>
        </p:txBody>
      </p:sp>
      <p:sp>
        <p:nvSpPr>
          <p:cNvPr id="5" name="Alatunnisteen paikkamerkki 4"/>
          <p:cNvSpPr>
            <a:spLocks noGrp="1"/>
          </p:cNvSpPr>
          <p:nvPr>
            <p:ph type="ftr" sz="quarter" idx="3"/>
          </p:nvPr>
        </p:nvSpPr>
        <p:spPr>
          <a:xfrm>
            <a:off x="3487738" y="6356350"/>
            <a:ext cx="3335337"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a:cs typeface="Arial"/>
              </a:defRPr>
            </a:lvl1pPr>
          </a:lstStyle>
          <a:p>
            <a:pPr>
              <a:defRPr/>
            </a:pPr>
            <a:endParaRPr lang="fi-FI"/>
          </a:p>
        </p:txBody>
      </p:sp>
      <p:sp>
        <p:nvSpPr>
          <p:cNvPr id="6" name="Dian numeron paikkamerkki 5"/>
          <p:cNvSpPr>
            <a:spLocks noGrp="1"/>
          </p:cNvSpPr>
          <p:nvPr>
            <p:ph type="sldNum" sz="quarter" idx="4"/>
          </p:nvPr>
        </p:nvSpPr>
        <p:spPr>
          <a:xfrm>
            <a:off x="8170863" y="6356350"/>
            <a:ext cx="67945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B62E76DA-1837-4018-8C7F-BA0A0C107988}" type="slidenum">
              <a:rPr lang="fi-FI" altLang="en-US"/>
              <a:pPr/>
              <a:t>‹#›</a:t>
            </a:fld>
            <a:endParaRPr lang="fi-FI" altLang="en-US"/>
          </a:p>
        </p:txBody>
      </p:sp>
    </p:spTree>
  </p:cSld>
  <p:clrMap bg1="lt1" tx1="dk1" bg2="lt2" tx2="dk2" accent1="accent1" accent2="accent2" accent3="accent3" accent4="accent4" accent5="accent5" accent6="accent6" hlink="hlink" folHlink="folHlink"/>
  <p:sldLayoutIdLst>
    <p:sldLayoutId id="214748374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49" r:id="rId11"/>
    <p:sldLayoutId id="2147483750" r:id="rId12"/>
  </p:sldLayoutIdLst>
  <p:timing>
    <p:tnLst>
      <p:par>
        <p:cTn id="1" dur="indefinite" restart="never" nodeType="tmRoot"/>
      </p:par>
    </p:tnLst>
  </p:timing>
  <p:hf hdr="0"/>
  <p:txStyles>
    <p:titleStyle>
      <a:lvl1pPr algn="l" defTabSz="457200" rtl="0" eaLnBrk="1" fontAlgn="base" hangingPunct="1">
        <a:spcBef>
          <a:spcPct val="0"/>
        </a:spcBef>
        <a:spcAft>
          <a:spcPct val="0"/>
        </a:spcAft>
        <a:defRPr sz="4000" kern="1200">
          <a:solidFill>
            <a:schemeClr val="tx1"/>
          </a:solidFill>
          <a:latin typeface="Arial Black" pitchFamily="34" charset="0"/>
          <a:ea typeface="+mj-ea"/>
          <a:cs typeface="Arial"/>
        </a:defRPr>
      </a:lvl1pPr>
      <a:lvl2pPr algn="l" defTabSz="457200" rtl="0" eaLnBrk="1" fontAlgn="base" hangingPunct="1">
        <a:spcBef>
          <a:spcPct val="0"/>
        </a:spcBef>
        <a:spcAft>
          <a:spcPct val="0"/>
        </a:spcAft>
        <a:defRPr sz="4000">
          <a:solidFill>
            <a:schemeClr val="tx1"/>
          </a:solidFill>
          <a:latin typeface="Arial Black" pitchFamily="34" charset="0"/>
          <a:cs typeface="Arial" charset="0"/>
        </a:defRPr>
      </a:lvl2pPr>
      <a:lvl3pPr algn="l" defTabSz="457200" rtl="0" eaLnBrk="1" fontAlgn="base" hangingPunct="1">
        <a:spcBef>
          <a:spcPct val="0"/>
        </a:spcBef>
        <a:spcAft>
          <a:spcPct val="0"/>
        </a:spcAft>
        <a:defRPr sz="4000">
          <a:solidFill>
            <a:schemeClr val="tx1"/>
          </a:solidFill>
          <a:latin typeface="Arial Black" pitchFamily="34" charset="0"/>
          <a:cs typeface="Arial" charset="0"/>
        </a:defRPr>
      </a:lvl3pPr>
      <a:lvl4pPr algn="l" defTabSz="457200" rtl="0" eaLnBrk="1" fontAlgn="base" hangingPunct="1">
        <a:spcBef>
          <a:spcPct val="0"/>
        </a:spcBef>
        <a:spcAft>
          <a:spcPct val="0"/>
        </a:spcAft>
        <a:defRPr sz="4000">
          <a:solidFill>
            <a:schemeClr val="tx1"/>
          </a:solidFill>
          <a:latin typeface="Arial Black" pitchFamily="34" charset="0"/>
          <a:cs typeface="Arial" charset="0"/>
        </a:defRPr>
      </a:lvl4pPr>
      <a:lvl5pPr algn="l" defTabSz="457200" rtl="0" eaLnBrk="1" fontAlgn="base" hangingPunct="1">
        <a:spcBef>
          <a:spcPct val="0"/>
        </a:spcBef>
        <a:spcAft>
          <a:spcPct val="0"/>
        </a:spcAft>
        <a:defRPr sz="4000">
          <a:solidFill>
            <a:schemeClr val="tx1"/>
          </a:solidFill>
          <a:latin typeface="Arial Black" pitchFamily="34" charset="0"/>
          <a:cs typeface="Arial" charset="0"/>
        </a:defRPr>
      </a:lvl5pPr>
      <a:lvl6pPr marL="457200" algn="l" defTabSz="457200" rtl="0" eaLnBrk="1" fontAlgn="base" hangingPunct="1">
        <a:spcBef>
          <a:spcPct val="0"/>
        </a:spcBef>
        <a:spcAft>
          <a:spcPct val="0"/>
        </a:spcAft>
        <a:defRPr sz="4000">
          <a:solidFill>
            <a:schemeClr val="tx1"/>
          </a:solidFill>
          <a:latin typeface="Arial Black" pitchFamily="34" charset="0"/>
          <a:cs typeface="Arial" charset="0"/>
        </a:defRPr>
      </a:lvl6pPr>
      <a:lvl7pPr marL="914400" algn="l" defTabSz="457200" rtl="0" eaLnBrk="1" fontAlgn="base" hangingPunct="1">
        <a:spcBef>
          <a:spcPct val="0"/>
        </a:spcBef>
        <a:spcAft>
          <a:spcPct val="0"/>
        </a:spcAft>
        <a:defRPr sz="4000">
          <a:solidFill>
            <a:schemeClr val="tx1"/>
          </a:solidFill>
          <a:latin typeface="Arial Black" pitchFamily="34" charset="0"/>
          <a:cs typeface="Arial" charset="0"/>
        </a:defRPr>
      </a:lvl7pPr>
      <a:lvl8pPr marL="1371600" algn="l" defTabSz="457200" rtl="0" eaLnBrk="1" fontAlgn="base" hangingPunct="1">
        <a:spcBef>
          <a:spcPct val="0"/>
        </a:spcBef>
        <a:spcAft>
          <a:spcPct val="0"/>
        </a:spcAft>
        <a:defRPr sz="4000">
          <a:solidFill>
            <a:schemeClr val="tx1"/>
          </a:solidFill>
          <a:latin typeface="Arial Black" pitchFamily="34" charset="0"/>
          <a:cs typeface="Arial" charset="0"/>
        </a:defRPr>
      </a:lvl8pPr>
      <a:lvl9pPr marL="1828800" algn="l" defTabSz="457200" rtl="0" eaLnBrk="1" fontAlgn="base" hangingPunct="1">
        <a:spcBef>
          <a:spcPct val="0"/>
        </a:spcBef>
        <a:spcAft>
          <a:spcPct val="0"/>
        </a:spcAft>
        <a:defRPr sz="4000">
          <a:solidFill>
            <a:schemeClr val="tx1"/>
          </a:solidFill>
          <a:latin typeface="Arial Black" pitchFamily="34" charset="0"/>
          <a:cs typeface="Arial"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n-ea"/>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Arial"/>
          <a:ea typeface="+mn-ea"/>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Arial"/>
          <a:ea typeface="+mn-ea"/>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Otsikon paikkamerkki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en-US" smtClean="0"/>
              <a:t>Muokkaa perustyylejä naps.</a:t>
            </a:r>
          </a:p>
        </p:txBody>
      </p:sp>
      <p:sp>
        <p:nvSpPr>
          <p:cNvPr id="2051" name="Tekstin paikkamerkki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en-US" smtClean="0"/>
              <a:t>Muokkaa tekstin perustyylejä napsauttamalla</a:t>
            </a:r>
          </a:p>
          <a:p>
            <a:pPr lvl="1"/>
            <a:r>
              <a:rPr lang="fi-FI" altLang="en-US" smtClean="0"/>
              <a:t>toinen taso</a:t>
            </a:r>
          </a:p>
          <a:p>
            <a:pPr lvl="2"/>
            <a:r>
              <a:rPr lang="fi-FI" altLang="en-US" smtClean="0"/>
              <a:t>kolmas taso</a:t>
            </a:r>
          </a:p>
          <a:p>
            <a:pPr lvl="3"/>
            <a:r>
              <a:rPr lang="fi-FI" altLang="en-US" smtClean="0"/>
              <a:t>neljäs taso</a:t>
            </a:r>
          </a:p>
          <a:p>
            <a:pPr lvl="4"/>
            <a:r>
              <a:rPr lang="fi-FI" altLang="en-US" smtClean="0"/>
              <a:t>viides taso</a:t>
            </a:r>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BFE5638-F109-487B-8639-2A97E519B58A}" type="datetime1">
              <a:rPr lang="fi-FI"/>
              <a:pPr>
                <a:defRPr/>
              </a:pPr>
              <a:t>14.9.2018</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8FB2D537-39C5-4F68-8D44-0A13C8BDB554}" type="slidenum">
              <a:rPr lang="fi-FI" altLang="en-US"/>
              <a:pPr/>
              <a:t>‹#›</a:t>
            </a:fld>
            <a:endParaRPr lang="fi-FI" altLang="en-US"/>
          </a:p>
        </p:txBody>
      </p:sp>
      <p:sp>
        <p:nvSpPr>
          <p:cNvPr id="2055" name="Tekstiruutu 6"/>
          <p:cNvSpPr txBox="1">
            <a:spLocks noChangeArrowheads="1"/>
          </p:cNvSpPr>
          <p:nvPr/>
        </p:nvSpPr>
        <p:spPr bwMode="auto">
          <a:xfrm>
            <a:off x="6996113" y="-11113"/>
            <a:ext cx="18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defTabSz="457200" fontAlgn="base">
              <a:spcBef>
                <a:spcPct val="0"/>
              </a:spcBef>
              <a:spcAft>
                <a:spcPct val="0"/>
              </a:spcAft>
              <a:defRPr>
                <a:solidFill>
                  <a:schemeClr val="tx1"/>
                </a:solidFill>
                <a:latin typeface="Arial" charset="0"/>
              </a:defRPr>
            </a:lvl6pPr>
            <a:lvl7pPr marL="2971800" indent="-228600" defTabSz="457200" fontAlgn="base">
              <a:spcBef>
                <a:spcPct val="0"/>
              </a:spcBef>
              <a:spcAft>
                <a:spcPct val="0"/>
              </a:spcAft>
              <a:defRPr>
                <a:solidFill>
                  <a:schemeClr val="tx1"/>
                </a:solidFill>
                <a:latin typeface="Arial" charset="0"/>
              </a:defRPr>
            </a:lvl7pPr>
            <a:lvl8pPr marL="3429000" indent="-228600" defTabSz="457200" fontAlgn="base">
              <a:spcBef>
                <a:spcPct val="0"/>
              </a:spcBef>
              <a:spcAft>
                <a:spcPct val="0"/>
              </a:spcAft>
              <a:defRPr>
                <a:solidFill>
                  <a:schemeClr val="tx1"/>
                </a:solidFill>
                <a:latin typeface="Arial" charset="0"/>
              </a:defRPr>
            </a:lvl8pPr>
            <a:lvl9pPr marL="3886200" indent="-228600" defTabSz="457200" fontAlgn="base">
              <a:spcBef>
                <a:spcPct val="0"/>
              </a:spcBef>
              <a:spcAft>
                <a:spcPct val="0"/>
              </a:spcAft>
              <a:defRPr>
                <a:solidFill>
                  <a:schemeClr val="tx1"/>
                </a:solidFill>
                <a:latin typeface="Arial" charset="0"/>
              </a:defRPr>
            </a:lvl9pPr>
          </a:lstStyle>
          <a:p>
            <a:pPr>
              <a:defRPr/>
            </a:pPr>
            <a:endParaRPr lang="fi-FI" smtClean="0">
              <a:cs typeface="Arial" charset="0"/>
            </a:endParaRPr>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goo.gl/forms/QxZYvFIKN9NvP3NJ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tsikko 5"/>
          <p:cNvSpPr>
            <a:spLocks noGrp="1"/>
          </p:cNvSpPr>
          <p:nvPr>
            <p:ph type="ctrTitle"/>
          </p:nvPr>
        </p:nvSpPr>
        <p:spPr>
          <a:xfrm>
            <a:off x="685800" y="1255713"/>
            <a:ext cx="7772400" cy="1843087"/>
          </a:xfrm>
        </p:spPr>
        <p:txBody>
          <a:bodyPr/>
          <a:lstStyle/>
          <a:p>
            <a:r>
              <a:rPr lang="en-US" b="1" dirty="0"/>
              <a:t>Vision of the power system in 2035</a:t>
            </a:r>
            <a:endParaRPr lang="en-US" dirty="0"/>
          </a:p>
        </p:txBody>
      </p:sp>
      <p:sp>
        <p:nvSpPr>
          <p:cNvPr id="6147" name="Alaotsikko 6"/>
          <p:cNvSpPr>
            <a:spLocks noGrp="1"/>
          </p:cNvSpPr>
          <p:nvPr>
            <p:ph type="subTitle" idx="1"/>
          </p:nvPr>
        </p:nvSpPr>
        <p:spPr>
          <a:xfrm>
            <a:off x="1371600" y="3443288"/>
            <a:ext cx="6400800" cy="1752600"/>
          </a:xfrm>
        </p:spPr>
        <p:txBody>
          <a:bodyPr>
            <a:normAutofit/>
          </a:bodyPr>
          <a:lstStyle/>
          <a:p>
            <a:r>
              <a:rPr lang="fi-FI" altLang="en-US" sz="1800" dirty="0" err="1" smtClean="0">
                <a:latin typeface="Arial" panose="020B0604020202020204" pitchFamily="34" charset="0"/>
                <a:cs typeface="Arial" panose="020B0604020202020204" pitchFamily="34" charset="0"/>
              </a:rPr>
              <a:t>PhD</a:t>
            </a:r>
            <a:r>
              <a:rPr lang="fi-FI" altLang="en-US" sz="1800" dirty="0" smtClean="0">
                <a:latin typeface="Arial" panose="020B0604020202020204" pitchFamily="34" charset="0"/>
                <a:cs typeface="Arial" panose="020B0604020202020204" pitchFamily="34" charset="0"/>
              </a:rPr>
              <a:t> Jenni Rekola</a:t>
            </a:r>
          </a:p>
          <a:p>
            <a:r>
              <a:rPr lang="fi-FI" altLang="en-US" sz="1800" dirty="0" smtClean="0">
                <a:latin typeface="Arial" panose="020B0604020202020204" pitchFamily="34" charset="0"/>
                <a:cs typeface="Arial" panose="020B0604020202020204" pitchFamily="34" charset="0"/>
              </a:rPr>
              <a:t>Tampere </a:t>
            </a:r>
            <a:r>
              <a:rPr lang="fi-FI" altLang="en-US" sz="1800" dirty="0" err="1" smtClean="0">
                <a:latin typeface="Arial" panose="020B0604020202020204" pitchFamily="34" charset="0"/>
                <a:cs typeface="Arial" panose="020B0604020202020204" pitchFamily="34" charset="0"/>
              </a:rPr>
              <a:t>University</a:t>
            </a:r>
            <a:r>
              <a:rPr lang="fi-FI" altLang="en-US" sz="1800" dirty="0" smtClean="0">
                <a:latin typeface="Arial" panose="020B0604020202020204" pitchFamily="34" charset="0"/>
                <a:cs typeface="Arial" panose="020B0604020202020204" pitchFamily="34" charset="0"/>
              </a:rPr>
              <a:t> of Technology</a:t>
            </a:r>
          </a:p>
          <a:p>
            <a:r>
              <a:rPr lang="fi-FI" altLang="en-US" sz="1800" dirty="0" smtClean="0">
                <a:latin typeface="Arial" panose="020B0604020202020204" pitchFamily="34" charset="0"/>
                <a:cs typeface="Arial" panose="020B0604020202020204" pitchFamily="34" charset="0"/>
              </a:rPr>
              <a:t>Finland</a:t>
            </a:r>
          </a:p>
          <a:p>
            <a:r>
              <a:rPr lang="fi-FI" altLang="en-US" sz="1800" dirty="0" smtClean="0">
                <a:latin typeface="Arial" panose="020B0604020202020204" pitchFamily="34" charset="0"/>
                <a:cs typeface="Arial" panose="020B0604020202020204" pitchFamily="34" charset="0"/>
              </a:rPr>
              <a:t>jenni.rekola@tut.fi</a:t>
            </a:r>
          </a:p>
          <a:p>
            <a:endParaRPr lang="fi-FI" altLang="en-US" sz="1800" dirty="0">
              <a:latin typeface="Arial" panose="020B0604020202020204" pitchFamily="34" charset="0"/>
              <a:cs typeface="Arial" panose="020B0604020202020204" pitchFamily="34" charset="0"/>
            </a:endParaRPr>
          </a:p>
          <a:p>
            <a:endParaRPr lang="fi-FI" altLang="en-US" sz="1800" dirty="0" smtClean="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6176513" y="5865406"/>
            <a:ext cx="2862892" cy="817969"/>
          </a:xfrm>
          <a:prstGeom prst="rect">
            <a:avLst/>
          </a:prstGeom>
        </p:spPr>
      </p:pic>
    </p:spTree>
    <p:extLst>
      <p:ext uri="{BB962C8B-B14F-4D97-AF65-F5344CB8AC3E}">
        <p14:creationId xmlns:p14="http://schemas.microsoft.com/office/powerpoint/2010/main" val="4199738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13" y="409755"/>
            <a:ext cx="8229600" cy="1143000"/>
          </a:xfrm>
        </p:spPr>
        <p:txBody>
          <a:bodyPr/>
          <a:lstStyle/>
          <a:p>
            <a:r>
              <a:rPr lang="en-US" altLang="en-US" sz="2000" dirty="0" smtClean="0">
                <a:cs typeface="Arial" panose="020B0604020202020204" pitchFamily="34" charset="0"/>
              </a:rPr>
              <a:t>Agenda: Day 2</a:t>
            </a:r>
            <a:endParaRPr lang="en-US" sz="20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2</a:t>
            </a:fld>
            <a:endParaRPr lang="fi-FI" altLang="en-US"/>
          </a:p>
        </p:txBody>
      </p:sp>
      <p:graphicFrame>
        <p:nvGraphicFramePr>
          <p:cNvPr id="7" name="Table 6"/>
          <p:cNvGraphicFramePr>
            <a:graphicFrameLocks noGrp="1"/>
          </p:cNvGraphicFramePr>
          <p:nvPr>
            <p:extLst>
              <p:ext uri="{D42A27DB-BD31-4B8C-83A1-F6EECF244321}">
                <p14:modId xmlns:p14="http://schemas.microsoft.com/office/powerpoint/2010/main" val="3603100375"/>
              </p:ext>
            </p:extLst>
          </p:nvPr>
        </p:nvGraphicFramePr>
        <p:xfrm>
          <a:off x="860398" y="1649867"/>
          <a:ext cx="7480795" cy="4157224"/>
        </p:xfrm>
        <a:graphic>
          <a:graphicData uri="http://schemas.openxmlformats.org/drawingml/2006/table">
            <a:tbl>
              <a:tblPr firstRow="1" firstCol="1" bandRow="1">
                <a:tableStyleId>{5C22544A-7EE6-4342-B048-85BDC9FD1C3A}</a:tableStyleId>
              </a:tblPr>
              <a:tblGrid>
                <a:gridCol w="1172271">
                  <a:extLst>
                    <a:ext uri="{9D8B030D-6E8A-4147-A177-3AD203B41FA5}">
                      <a16:colId xmlns:a16="http://schemas.microsoft.com/office/drawing/2014/main" val="2036217374"/>
                    </a:ext>
                  </a:extLst>
                </a:gridCol>
                <a:gridCol w="6308524">
                  <a:extLst>
                    <a:ext uri="{9D8B030D-6E8A-4147-A177-3AD203B41FA5}">
                      <a16:colId xmlns:a16="http://schemas.microsoft.com/office/drawing/2014/main" val="2534253325"/>
                    </a:ext>
                  </a:extLst>
                </a:gridCol>
              </a:tblGrid>
              <a:tr h="274190">
                <a:tc>
                  <a:txBody>
                    <a:bodyPr/>
                    <a:lstStyle/>
                    <a:p>
                      <a:pPr>
                        <a:lnSpc>
                          <a:spcPct val="115000"/>
                        </a:lnSpc>
                        <a:spcAft>
                          <a:spcPts val="0"/>
                        </a:spcAft>
                      </a:pPr>
                      <a:r>
                        <a:rPr lang="en-US" sz="1600" dirty="0">
                          <a:effectLst/>
                        </a:rPr>
                        <a:t>Time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Topic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4413683"/>
                  </a:ext>
                </a:extLst>
              </a:tr>
              <a:tr h="567295">
                <a:tc>
                  <a:txBody>
                    <a:bodyPr/>
                    <a:lstStyle/>
                    <a:p>
                      <a:pPr>
                        <a:lnSpc>
                          <a:spcPct val="115000"/>
                        </a:lnSpc>
                        <a:spcAft>
                          <a:spcPts val="0"/>
                        </a:spcAft>
                      </a:pPr>
                      <a:r>
                        <a:rPr lang="en-US" sz="1600" dirty="0">
                          <a:effectLst/>
                        </a:rPr>
                        <a:t>9-10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rPr>
                        <a:t>Recap of day 1</a:t>
                      </a:r>
                    </a:p>
                    <a:p>
                      <a:pPr marL="0" marR="0" lvl="0" indent="0" algn="l" defTabSz="457200" rtl="0" eaLnBrk="1" fontAlgn="auto" latinLnBrk="0" hangingPunct="1">
                        <a:lnSpc>
                          <a:spcPct val="115000"/>
                        </a:lnSpc>
                        <a:spcBef>
                          <a:spcPts val="0"/>
                        </a:spcBef>
                        <a:spcAft>
                          <a:spcPts val="0"/>
                        </a:spcAft>
                        <a:buClrTx/>
                        <a:buSzTx/>
                        <a:buFontTx/>
                        <a:buNone/>
                        <a:tabLst/>
                        <a:defRPr/>
                      </a:pPr>
                      <a:r>
                        <a:rPr lang="fi-FI" sz="1600" dirty="0" smtClean="0">
                          <a:effectLst/>
                          <a:latin typeface="+mn-lt"/>
                          <a:ea typeface="Calibri" panose="020F0502020204030204" pitchFamily="34" charset="0"/>
                          <a:cs typeface="Times New Roman" panose="02020603050405020304" pitchFamily="18" charset="0"/>
                        </a:rPr>
                        <a:t>Tools for </a:t>
                      </a:r>
                      <a:r>
                        <a:rPr lang="fi-FI" sz="1600" dirty="0" err="1" smtClean="0">
                          <a:effectLst/>
                          <a:latin typeface="+mn-lt"/>
                          <a:ea typeface="Calibri" panose="020F0502020204030204" pitchFamily="34" charset="0"/>
                          <a:cs typeface="Times New Roman" panose="02020603050405020304" pitchFamily="18" charset="0"/>
                        </a:rPr>
                        <a:t>grid</a:t>
                      </a:r>
                      <a:r>
                        <a:rPr lang="fi-FI" sz="1600" dirty="0" smtClean="0">
                          <a:effectLst/>
                          <a:latin typeface="+mn-lt"/>
                          <a:ea typeface="Calibri" panose="020F0502020204030204" pitchFamily="34" charset="0"/>
                          <a:cs typeface="Times New Roman" panose="02020603050405020304" pitchFamily="18" charset="0"/>
                        </a:rPr>
                        <a:t> design</a:t>
                      </a:r>
                      <a:endParaRPr lang="en-US" sz="1600" dirty="0" smtClean="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3391564"/>
                  </a:ext>
                </a:extLst>
              </a:tr>
              <a:tr h="274190">
                <a:tc>
                  <a:txBody>
                    <a:bodyPr/>
                    <a:lstStyle/>
                    <a:p>
                      <a:pPr>
                        <a:lnSpc>
                          <a:spcPct val="115000"/>
                        </a:lnSpc>
                        <a:spcAft>
                          <a:spcPts val="0"/>
                        </a:spcAft>
                      </a:pPr>
                      <a:r>
                        <a:rPr lang="en-US" sz="1600">
                          <a:effectLst/>
                        </a:rPr>
                        <a:t>10-10.15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Coffee break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1031765"/>
                  </a:ext>
                </a:extLst>
              </a:tr>
              <a:tr h="552030">
                <a:tc>
                  <a:txBody>
                    <a:bodyPr/>
                    <a:lstStyle/>
                    <a:p>
                      <a:pPr>
                        <a:lnSpc>
                          <a:spcPct val="115000"/>
                        </a:lnSpc>
                        <a:spcAft>
                          <a:spcPts val="0"/>
                        </a:spcAft>
                      </a:pPr>
                      <a:r>
                        <a:rPr lang="en-US" sz="1600">
                          <a:effectLst/>
                        </a:rPr>
                        <a:t>10-12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rPr>
                        <a:t>Discussion about power quality and</a:t>
                      </a:r>
                      <a:r>
                        <a:rPr lang="en-US" sz="1600" baseline="0" dirty="0" smtClean="0">
                          <a:effectLst/>
                        </a:rPr>
                        <a:t> reliability </a:t>
                      </a:r>
                      <a:r>
                        <a:rPr lang="en-US" sz="1600" dirty="0" smtClean="0">
                          <a:effectLst/>
                        </a:rPr>
                        <a:t>in the future power system</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61249249"/>
                  </a:ext>
                </a:extLst>
              </a:tr>
              <a:tr h="274190">
                <a:tc>
                  <a:txBody>
                    <a:bodyPr/>
                    <a:lstStyle/>
                    <a:p>
                      <a:pPr>
                        <a:lnSpc>
                          <a:spcPct val="115000"/>
                        </a:lnSpc>
                        <a:spcAft>
                          <a:spcPts val="0"/>
                        </a:spcAft>
                      </a:pPr>
                      <a:r>
                        <a:rPr lang="en-US" sz="1600">
                          <a:effectLst/>
                        </a:rPr>
                        <a:t>12-13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Lunch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9949266"/>
                  </a:ext>
                </a:extLst>
              </a:tr>
              <a:tr h="824758">
                <a:tc>
                  <a:txBody>
                    <a:bodyPr/>
                    <a:lstStyle/>
                    <a:p>
                      <a:pPr>
                        <a:lnSpc>
                          <a:spcPct val="115000"/>
                        </a:lnSpc>
                        <a:spcAft>
                          <a:spcPts val="0"/>
                        </a:spcAft>
                      </a:pPr>
                      <a:r>
                        <a:rPr lang="en-US" sz="1600">
                          <a:effectLst/>
                        </a:rPr>
                        <a:t>13-14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Discussion about the electricity price</a:t>
                      </a:r>
                    </a:p>
                    <a:p>
                      <a:pPr marL="342900" lvl="0" indent="-342900">
                        <a:lnSpc>
                          <a:spcPct val="107000"/>
                        </a:lnSpc>
                        <a:spcAft>
                          <a:spcPts val="0"/>
                        </a:spcAft>
                        <a:buFont typeface="Calibri" panose="020F0502020204030204" pitchFamily="34" charset="0"/>
                        <a:buChar char="-"/>
                      </a:pPr>
                      <a:r>
                        <a:rPr lang="en-US" sz="1600" dirty="0">
                          <a:effectLst/>
                        </a:rPr>
                        <a:t>Tariff models</a:t>
                      </a:r>
                    </a:p>
                    <a:p>
                      <a:pPr marL="342900" lvl="0" indent="-342900">
                        <a:lnSpc>
                          <a:spcPct val="107000"/>
                        </a:lnSpc>
                        <a:spcAft>
                          <a:spcPts val="0"/>
                        </a:spcAft>
                        <a:buFont typeface="Calibri" panose="020F0502020204030204" pitchFamily="34" charset="0"/>
                        <a:buChar char="-"/>
                      </a:pPr>
                      <a:r>
                        <a:rPr lang="en-US" sz="1600" dirty="0">
                          <a:effectLst/>
                        </a:rPr>
                        <a:t>Regulation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3645291"/>
                  </a:ext>
                </a:extLst>
              </a:tr>
              <a:tr h="274190">
                <a:tc>
                  <a:txBody>
                    <a:bodyPr/>
                    <a:lstStyle/>
                    <a:p>
                      <a:pPr>
                        <a:lnSpc>
                          <a:spcPct val="115000"/>
                        </a:lnSpc>
                        <a:spcAft>
                          <a:spcPts val="0"/>
                        </a:spcAft>
                      </a:pPr>
                      <a:r>
                        <a:rPr lang="en-US" sz="1600">
                          <a:effectLst/>
                        </a:rPr>
                        <a:t>14-14.15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Coffee break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4358783"/>
                  </a:ext>
                </a:extLst>
              </a:tr>
              <a:tr h="552030">
                <a:tc>
                  <a:txBody>
                    <a:bodyPr/>
                    <a:lstStyle/>
                    <a:p>
                      <a:pPr>
                        <a:lnSpc>
                          <a:spcPct val="115000"/>
                        </a:lnSpc>
                        <a:spcAft>
                          <a:spcPts val="0"/>
                        </a:spcAft>
                      </a:pPr>
                      <a:r>
                        <a:rPr lang="en-US" sz="1600">
                          <a:effectLst/>
                        </a:rPr>
                        <a:t>14.15-15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smtClean="0">
                          <a:effectLst/>
                        </a:rPr>
                        <a:t>Possibilities related </a:t>
                      </a:r>
                      <a:r>
                        <a:rPr lang="en-US" sz="1600" dirty="0">
                          <a:effectLst/>
                        </a:rPr>
                        <a:t>to the future power grid </a:t>
                      </a:r>
                    </a:p>
                    <a:p>
                      <a:pPr marL="342900" lvl="0" indent="-342900">
                        <a:lnSpc>
                          <a:spcPct val="107000"/>
                        </a:lnSpc>
                        <a:spcAft>
                          <a:spcPts val="0"/>
                        </a:spcAft>
                        <a:buFont typeface="Calibri" panose="020F0502020204030204" pitchFamily="34" charset="0"/>
                        <a:buChar char="-"/>
                      </a:pPr>
                      <a:r>
                        <a:rPr lang="en-US" sz="1600" dirty="0">
                          <a:effectLst/>
                        </a:rPr>
                        <a:t>How the curricula needs to be changed in the university? </a:t>
                      </a:r>
                      <a:endParaRPr lang="en-US" sz="1600" dirty="0" smtClean="0">
                        <a:effectLst/>
                      </a:endParaRPr>
                    </a:p>
                    <a:p>
                      <a:pPr marL="342900" lvl="0" indent="-342900">
                        <a:lnSpc>
                          <a:spcPct val="107000"/>
                        </a:lnSpc>
                        <a:spcAft>
                          <a:spcPts val="0"/>
                        </a:spcAft>
                        <a:buFont typeface="Calibri" panose="020F0502020204030204" pitchFamily="34" charset="0"/>
                        <a:buChar char="-"/>
                      </a:pPr>
                      <a:r>
                        <a:rPr lang="fi-FI" sz="1600" dirty="0" err="1" smtClean="0">
                          <a:effectLst/>
                          <a:latin typeface="+mn-lt"/>
                          <a:ea typeface="Calibri" panose="020F0502020204030204" pitchFamily="34" charset="0"/>
                          <a:cs typeface="Times New Roman" panose="02020603050405020304" pitchFamily="18" charset="0"/>
                        </a:rPr>
                        <a:t>Research</a:t>
                      </a:r>
                      <a:r>
                        <a:rPr lang="fi-FI" sz="1600" dirty="0" smtClean="0">
                          <a:effectLst/>
                          <a:latin typeface="+mn-lt"/>
                          <a:ea typeface="Calibri" panose="020F0502020204030204" pitchFamily="34" charset="0"/>
                          <a:cs typeface="Times New Roman" panose="02020603050405020304" pitchFamily="18" charset="0"/>
                        </a:rPr>
                        <a:t> </a:t>
                      </a:r>
                      <a:r>
                        <a:rPr lang="fi-FI" sz="1600" dirty="0" err="1" smtClean="0">
                          <a:effectLst/>
                          <a:latin typeface="+mn-lt"/>
                          <a:ea typeface="Calibri" panose="020F0502020204030204" pitchFamily="34" charset="0"/>
                          <a:cs typeface="Times New Roman" panose="02020603050405020304" pitchFamily="18" charset="0"/>
                        </a:rPr>
                        <a:t>topics</a:t>
                      </a:r>
                      <a:r>
                        <a:rPr lang="fi-FI" sz="1600" dirty="0" smtClean="0">
                          <a:effectLst/>
                          <a:latin typeface="+mn-lt"/>
                          <a:ea typeface="Calibri" panose="020F0502020204030204" pitchFamily="34" charset="0"/>
                          <a:cs typeface="Times New Roman" panose="02020603050405020304" pitchFamily="18" charset="0"/>
                        </a:rPr>
                        <a:t>?</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9453894"/>
                  </a:ext>
                </a:extLst>
              </a:tr>
              <a:tr h="274190">
                <a:tc>
                  <a:txBody>
                    <a:bodyPr/>
                    <a:lstStyle/>
                    <a:p>
                      <a:pPr>
                        <a:lnSpc>
                          <a:spcPct val="115000"/>
                        </a:lnSpc>
                        <a:spcAft>
                          <a:spcPts val="0"/>
                        </a:spcAft>
                      </a:pPr>
                      <a:r>
                        <a:rPr lang="en-US" sz="1600" dirty="0" smtClean="0">
                          <a:effectLst/>
                        </a:rPr>
                        <a:t>15-16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rPr>
                        <a:t>Conclusion, discussion, comments and feedback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8890141"/>
                  </a:ext>
                </a:extLst>
              </a:tr>
            </a:tbl>
          </a:graphicData>
        </a:graphic>
      </p:graphicFrame>
    </p:spTree>
    <p:extLst>
      <p:ext uri="{BB962C8B-B14F-4D97-AF65-F5344CB8AC3E}">
        <p14:creationId xmlns:p14="http://schemas.microsoft.com/office/powerpoint/2010/main" val="2460298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endParaRPr lang="en-US" altLang="en-US" smtClean="0">
              <a:cs typeface="Arial" panose="020B0604020202020204" pitchFamily="34" charset="0"/>
            </a:endParaRPr>
          </a:p>
        </p:txBody>
      </p:sp>
      <p:sp>
        <p:nvSpPr>
          <p:cNvPr id="7171" name="Sisällön paikkamerkki 2"/>
          <p:cNvSpPr>
            <a:spLocks noGrp="1"/>
          </p:cNvSpPr>
          <p:nvPr>
            <p:ph idx="1"/>
          </p:nvPr>
        </p:nvSpPr>
        <p:spPr/>
        <p:txBody>
          <a:bodyPr/>
          <a:lstStyle/>
          <a:p>
            <a:pPr marL="0" indent="0">
              <a:buNone/>
            </a:pPr>
            <a:endParaRPr lang="fi-FI" altLang="en-US" dirty="0" smtClean="0">
              <a:latin typeface="Arial" panose="020B0604020202020204" pitchFamily="34" charset="0"/>
              <a:cs typeface="Arial" panose="020B0604020202020204" pitchFamily="34" charset="0"/>
            </a:endParaRPr>
          </a:p>
          <a:p>
            <a:pPr marL="0" indent="0">
              <a:buNone/>
            </a:pPr>
            <a:endParaRPr lang="fi-FI" altLang="en-US" dirty="0">
              <a:latin typeface="Arial" panose="020B0604020202020204" pitchFamily="34" charset="0"/>
              <a:cs typeface="Arial" panose="020B0604020202020204" pitchFamily="34" charset="0"/>
            </a:endParaRPr>
          </a:p>
          <a:p>
            <a:pPr marL="0" indent="0">
              <a:buNone/>
            </a:pPr>
            <a:endParaRPr lang="fi-FI" altLang="en-US" dirty="0" smtClean="0">
              <a:latin typeface="Arial" panose="020B0604020202020204" pitchFamily="34" charset="0"/>
              <a:cs typeface="Arial" panose="020B0604020202020204" pitchFamily="34" charset="0"/>
            </a:endParaRPr>
          </a:p>
          <a:p>
            <a:pPr marL="0" indent="0" algn="ctr">
              <a:buNone/>
            </a:pPr>
            <a:r>
              <a:rPr lang="en-US" sz="3200" b="1" dirty="0" smtClean="0"/>
              <a:t>Recap </a:t>
            </a:r>
            <a:r>
              <a:rPr lang="en-US" sz="3200" b="1" dirty="0"/>
              <a:t>of day </a:t>
            </a:r>
            <a:r>
              <a:rPr lang="en-US" sz="3200" b="1" dirty="0" smtClean="0"/>
              <a:t>1 – Discussions</a:t>
            </a:r>
            <a:endParaRPr lang="en-US" altLang="en-US"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3</a:t>
            </a:fld>
            <a:endParaRPr lang="fi-FI" altLang="en-US">
              <a:solidFill>
                <a:srgbClr val="89898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a:t>
            </a:fld>
            <a:endParaRPr lang="fi-FI" altLang="en-US"/>
          </a:p>
        </p:txBody>
      </p:sp>
      <p:pic>
        <p:nvPicPr>
          <p:cNvPr id="7" name="Picture 6"/>
          <p:cNvPicPr>
            <a:picLocks noChangeAspect="1"/>
          </p:cNvPicPr>
          <p:nvPr/>
        </p:nvPicPr>
        <p:blipFill>
          <a:blip r:embed="rId2"/>
          <a:stretch>
            <a:fillRect/>
          </a:stretch>
        </p:blipFill>
        <p:spPr>
          <a:xfrm>
            <a:off x="620713" y="1925962"/>
            <a:ext cx="8417857" cy="3991782"/>
          </a:xfrm>
          <a:prstGeom prst="rect">
            <a:avLst/>
          </a:prstGeom>
        </p:spPr>
      </p:pic>
    </p:spTree>
    <p:extLst>
      <p:ext uri="{BB962C8B-B14F-4D97-AF65-F5344CB8AC3E}">
        <p14:creationId xmlns:p14="http://schemas.microsoft.com/office/powerpoint/2010/main" val="549159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a:t>
            </a:fld>
            <a:endParaRPr lang="fi-FI" altLang="en-US"/>
          </a:p>
        </p:txBody>
      </p:sp>
      <p:pic>
        <p:nvPicPr>
          <p:cNvPr id="7" name="Picture 6"/>
          <p:cNvPicPr>
            <a:picLocks noChangeAspect="1"/>
          </p:cNvPicPr>
          <p:nvPr/>
        </p:nvPicPr>
        <p:blipFill>
          <a:blip r:embed="rId2"/>
          <a:stretch>
            <a:fillRect/>
          </a:stretch>
        </p:blipFill>
        <p:spPr>
          <a:xfrm>
            <a:off x="586823" y="1380226"/>
            <a:ext cx="8263490" cy="4750139"/>
          </a:xfrm>
          <a:prstGeom prst="rect">
            <a:avLst/>
          </a:prstGeom>
        </p:spPr>
      </p:pic>
    </p:spTree>
    <p:extLst>
      <p:ext uri="{BB962C8B-B14F-4D97-AF65-F5344CB8AC3E}">
        <p14:creationId xmlns:p14="http://schemas.microsoft.com/office/powerpoint/2010/main" val="4107662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fi-FI" dirty="0" smtClean="0"/>
          </a:p>
          <a:p>
            <a:pPr marL="0" indent="0">
              <a:buNone/>
            </a:pPr>
            <a:endParaRPr lang="fi-FI" dirty="0"/>
          </a:p>
          <a:p>
            <a:pPr marL="0" indent="0">
              <a:buNone/>
            </a:pPr>
            <a:endParaRPr lang="fi-FI" dirty="0" smtClean="0"/>
          </a:p>
          <a:p>
            <a:pPr marL="0" indent="0" algn="ctr">
              <a:buNone/>
            </a:pPr>
            <a:r>
              <a:rPr lang="fi-FI" b="1" dirty="0" smtClean="0"/>
              <a:t>Tools for </a:t>
            </a:r>
            <a:r>
              <a:rPr lang="fi-FI" b="1" dirty="0" err="1" smtClean="0"/>
              <a:t>grid</a:t>
            </a:r>
            <a:r>
              <a:rPr lang="fi-FI" b="1" dirty="0" smtClean="0"/>
              <a:t> design</a:t>
            </a:r>
            <a:endParaRPr lang="en-US" b="1"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6</a:t>
            </a:fld>
            <a:endParaRPr lang="fi-FI" altLang="en-US"/>
          </a:p>
        </p:txBody>
      </p:sp>
    </p:spTree>
    <p:extLst>
      <p:ext uri="{BB962C8B-B14F-4D97-AF65-F5344CB8AC3E}">
        <p14:creationId xmlns:p14="http://schemas.microsoft.com/office/powerpoint/2010/main" val="1621479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solidFill>
                  <a:schemeClr val="dk1"/>
                </a:solidFill>
              </a:rPr>
              <a:t>1. Design in electricity distribution company</a:t>
            </a:r>
            <a:br>
              <a:rPr lang="en-US" sz="2000" b="1" dirty="0" smtClean="0">
                <a:solidFill>
                  <a:schemeClr val="dk1"/>
                </a:solidFill>
              </a:rPr>
            </a:br>
            <a:r>
              <a:rPr lang="en-US" sz="2000" b="1" dirty="0" smtClean="0">
                <a:solidFill>
                  <a:schemeClr val="dk1"/>
                </a:solidFill>
              </a:rPr>
              <a:t>e.g. Trimble NIS</a:t>
            </a:r>
            <a:endParaRPr lang="en-US" sz="2000" dirty="0"/>
          </a:p>
        </p:txBody>
      </p:sp>
      <p:sp>
        <p:nvSpPr>
          <p:cNvPr id="3" name="Content Placeholder 2"/>
          <p:cNvSpPr>
            <a:spLocks noGrp="1"/>
          </p:cNvSpPr>
          <p:nvPr>
            <p:ph idx="1"/>
          </p:nvPr>
        </p:nvSpPr>
        <p:spPr/>
        <p:txBody>
          <a:bodyPr/>
          <a:lstStyle/>
          <a:p>
            <a:r>
              <a:rPr lang="en-US" sz="1400" dirty="0"/>
              <a:t>Provides geographically based network views </a:t>
            </a:r>
            <a:endParaRPr lang="en-US" sz="1400" dirty="0" smtClean="0"/>
          </a:p>
          <a:p>
            <a:r>
              <a:rPr lang="en-US" sz="1400" dirty="0" smtClean="0"/>
              <a:t>The </a:t>
            </a:r>
            <a:r>
              <a:rPr lang="en-US" sz="1400" dirty="0"/>
              <a:t>customer information can be </a:t>
            </a:r>
            <a:r>
              <a:rPr lang="en-US" sz="1400" dirty="0" smtClean="0"/>
              <a:t>integrated</a:t>
            </a:r>
          </a:p>
          <a:p>
            <a:r>
              <a:rPr lang="en-US" sz="1400" dirty="0" smtClean="0"/>
              <a:t>Used </a:t>
            </a:r>
            <a:r>
              <a:rPr lang="en-US" sz="1400" dirty="0"/>
              <a:t>for grid design </a:t>
            </a:r>
            <a:r>
              <a:rPr lang="en-US" sz="1400" dirty="0" smtClean="0"/>
              <a:t>the electric grid, for property </a:t>
            </a:r>
            <a:r>
              <a:rPr lang="en-US" sz="1400" dirty="0"/>
              <a:t>management, </a:t>
            </a:r>
            <a:r>
              <a:rPr lang="en-US" sz="1400" dirty="0" smtClean="0"/>
              <a:t>for handling </a:t>
            </a:r>
            <a:r>
              <a:rPr lang="en-US" sz="1400" dirty="0"/>
              <a:t>grid investments and for </a:t>
            </a:r>
            <a:r>
              <a:rPr lang="en-US" sz="1400" dirty="0" smtClean="0"/>
              <a:t>maintenance</a:t>
            </a:r>
          </a:p>
          <a:p>
            <a:r>
              <a:rPr lang="en-US" sz="1400" dirty="0" smtClean="0"/>
              <a:t>Dimensioning </a:t>
            </a:r>
            <a:r>
              <a:rPr lang="en-US" sz="1400" dirty="0"/>
              <a:t>of transformers, cables </a:t>
            </a:r>
            <a:r>
              <a:rPr lang="en-US" sz="1400" dirty="0" smtClean="0"/>
              <a:t>etc.</a:t>
            </a:r>
          </a:p>
          <a:p>
            <a:r>
              <a:rPr lang="en-US" sz="1400" dirty="0"/>
              <a:t>C</a:t>
            </a:r>
            <a:r>
              <a:rPr lang="en-US" sz="1400" dirty="0" smtClean="0"/>
              <a:t>alculation </a:t>
            </a:r>
            <a:r>
              <a:rPr lang="en-US" sz="1400" dirty="0"/>
              <a:t>of short-circuit levels and ground-fault current levels to design protection </a:t>
            </a:r>
            <a:r>
              <a:rPr lang="en-US" sz="1400" dirty="0" smtClean="0"/>
              <a:t>devices</a:t>
            </a:r>
          </a:p>
          <a:p>
            <a:r>
              <a:rPr lang="en-US" sz="1400" dirty="0"/>
              <a:t>T</a:t>
            </a:r>
            <a:r>
              <a:rPr lang="en-US" sz="1400" dirty="0" smtClean="0"/>
              <a:t>he supposed components lifetimes are integrated into the model</a:t>
            </a:r>
          </a:p>
          <a:p>
            <a:pPr marL="0" indent="0">
              <a:buNone/>
            </a:pPr>
            <a:endParaRPr lang="fi-FI" sz="1600" dirty="0"/>
          </a:p>
          <a:p>
            <a:pPr marL="0" indent="0">
              <a:buNone/>
            </a:pPr>
            <a:endParaRPr lang="en-US" sz="16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7</a:t>
            </a:fld>
            <a:endParaRPr lang="fi-FI" alt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108" y="3772832"/>
            <a:ext cx="3061658" cy="2480331"/>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2998" y="3683479"/>
            <a:ext cx="4344695" cy="2417433"/>
          </a:xfrm>
          <a:prstGeom prst="rect">
            <a:avLst/>
          </a:prstGeom>
        </p:spPr>
      </p:pic>
    </p:spTree>
    <p:extLst>
      <p:ext uri="{BB962C8B-B14F-4D97-AF65-F5344CB8AC3E}">
        <p14:creationId xmlns:p14="http://schemas.microsoft.com/office/powerpoint/2010/main" val="1769500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solidFill>
                  <a:schemeClr val="dk1"/>
                </a:solidFill>
              </a:rPr>
              <a:t>2. Use in </a:t>
            </a:r>
            <a:r>
              <a:rPr lang="en-US" sz="2000" b="1" dirty="0">
                <a:solidFill>
                  <a:schemeClr val="dk1"/>
                </a:solidFill>
              </a:rPr>
              <a:t>electricity distribution </a:t>
            </a:r>
            <a:r>
              <a:rPr lang="en-US" sz="2000" b="1" dirty="0" smtClean="0">
                <a:solidFill>
                  <a:schemeClr val="dk1"/>
                </a:solidFill>
              </a:rPr>
              <a:t>company</a:t>
            </a:r>
            <a:br>
              <a:rPr lang="en-US" sz="2000" b="1" dirty="0" smtClean="0">
                <a:solidFill>
                  <a:schemeClr val="dk1"/>
                </a:solidFill>
              </a:rPr>
            </a:br>
            <a:r>
              <a:rPr lang="en-US" sz="2000" b="1" dirty="0" smtClean="0">
                <a:solidFill>
                  <a:schemeClr val="dk1"/>
                </a:solidFill>
              </a:rPr>
              <a:t>DMS SCADA</a:t>
            </a:r>
            <a:endParaRPr lang="en-US" sz="2000" dirty="0"/>
          </a:p>
        </p:txBody>
      </p:sp>
      <p:sp>
        <p:nvSpPr>
          <p:cNvPr id="3" name="Content Placeholder 2"/>
          <p:cNvSpPr>
            <a:spLocks noGrp="1"/>
          </p:cNvSpPr>
          <p:nvPr>
            <p:ph idx="1"/>
          </p:nvPr>
        </p:nvSpPr>
        <p:spPr/>
        <p:txBody>
          <a:bodyPr/>
          <a:lstStyle/>
          <a:p>
            <a:r>
              <a:rPr lang="en-US" sz="1400" dirty="0" smtClean="0"/>
              <a:t>Distribution Management System (DMS) integrated to </a:t>
            </a:r>
            <a:r>
              <a:rPr lang="en-US" sz="1400" dirty="0"/>
              <a:t>supervisory control and data acquisition (SCADA) </a:t>
            </a:r>
          </a:p>
          <a:p>
            <a:r>
              <a:rPr lang="en-US" sz="1400" dirty="0"/>
              <a:t>Provides geographically based network views and </a:t>
            </a:r>
            <a:r>
              <a:rPr lang="en-US" sz="1400" dirty="0" smtClean="0"/>
              <a:t>distribution </a:t>
            </a:r>
            <a:r>
              <a:rPr lang="en-US" sz="1400" dirty="0"/>
              <a:t>management functions over the entire distribution </a:t>
            </a:r>
            <a:r>
              <a:rPr lang="en-US" sz="1400" dirty="0" smtClean="0"/>
              <a:t>network -&gt; remote control of substation automation and AMR-measurements</a:t>
            </a:r>
            <a:endParaRPr lang="en-US" sz="1400" dirty="0"/>
          </a:p>
          <a:p>
            <a:r>
              <a:rPr lang="en-US" sz="1400" dirty="0"/>
              <a:t>A</a:t>
            </a:r>
            <a:r>
              <a:rPr lang="en-US" sz="1400" dirty="0" smtClean="0"/>
              <a:t>ssist </a:t>
            </a:r>
            <a:r>
              <a:rPr lang="en-US" sz="1400" dirty="0"/>
              <a:t>the operation's personnel of electric companies in monitoring and operating their networks. </a:t>
            </a:r>
          </a:p>
          <a:p>
            <a:r>
              <a:rPr lang="en-US" sz="1400" dirty="0" smtClean="0"/>
              <a:t>Strengthens </a:t>
            </a:r>
            <a:r>
              <a:rPr lang="en-US" sz="1400" dirty="0"/>
              <a:t>control procedures, improves supply and customer service quality, and saves costs in network </a:t>
            </a:r>
            <a:r>
              <a:rPr lang="en-US" sz="1400" dirty="0" smtClean="0"/>
              <a:t>operation -&gt; ensure </a:t>
            </a:r>
            <a:r>
              <a:rPr lang="en-US" sz="1400" dirty="0"/>
              <a:t>safe network operation in outage </a:t>
            </a:r>
            <a:r>
              <a:rPr lang="en-US" sz="1400" dirty="0" smtClean="0"/>
              <a:t>situations (faults and maintenance) </a:t>
            </a:r>
            <a:endParaRPr lang="en-US" sz="1400" dirty="0"/>
          </a:p>
          <a:p>
            <a:r>
              <a:rPr lang="en-US" sz="1400" dirty="0"/>
              <a:t>T</a:t>
            </a:r>
            <a:r>
              <a:rPr lang="en-US" sz="1400" dirty="0" smtClean="0"/>
              <a:t>he </a:t>
            </a:r>
            <a:r>
              <a:rPr lang="en-US" sz="1400" dirty="0"/>
              <a:t>effects of distributed generation to </a:t>
            </a:r>
            <a:r>
              <a:rPr lang="en-US" sz="1400" dirty="0" smtClean="0"/>
              <a:t>voltage levels </a:t>
            </a:r>
            <a:r>
              <a:rPr lang="en-US" sz="1400" dirty="0"/>
              <a:t>and relay protection can be analyzed </a:t>
            </a:r>
          </a:p>
          <a:p>
            <a:r>
              <a:rPr lang="en-US" sz="1400" dirty="0" smtClean="0"/>
              <a:t>Smart </a:t>
            </a:r>
            <a:r>
              <a:rPr lang="en-US" sz="1400" dirty="0"/>
              <a:t>meters can be </a:t>
            </a:r>
            <a:r>
              <a:rPr lang="en-US" sz="1400" dirty="0" smtClean="0"/>
              <a:t>used for </a:t>
            </a:r>
            <a:r>
              <a:rPr lang="en-US" sz="1400" dirty="0"/>
              <a:t>outage management and </a:t>
            </a:r>
            <a:r>
              <a:rPr lang="en-US" sz="1400" dirty="0" smtClean="0"/>
              <a:t>power quality monitoring</a:t>
            </a:r>
            <a:r>
              <a:rPr lang="en-US" sz="1400" dirty="0"/>
              <a:t>. </a:t>
            </a:r>
          </a:p>
          <a:p>
            <a:endParaRPr lang="en-US" sz="1400" dirty="0" smtClean="0"/>
          </a:p>
          <a:p>
            <a:endParaRPr lang="en-US" sz="1400" dirty="0" smtClean="0"/>
          </a:p>
          <a:p>
            <a:endParaRPr lang="fi-FI"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8</a:t>
            </a:fld>
            <a:endParaRPr lang="fi-FI" alt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5376" y="4321834"/>
            <a:ext cx="2896754" cy="2399641"/>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8688" y="4440267"/>
            <a:ext cx="2027328" cy="164213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03" y="4508335"/>
            <a:ext cx="2014128" cy="1848015"/>
          </a:xfrm>
          <a:prstGeom prst="rect">
            <a:avLst/>
          </a:prstGeom>
        </p:spPr>
      </p:pic>
    </p:spTree>
    <p:extLst>
      <p:ext uri="{BB962C8B-B14F-4D97-AF65-F5344CB8AC3E}">
        <p14:creationId xmlns:p14="http://schemas.microsoft.com/office/powerpoint/2010/main" val="4206499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dk1"/>
                </a:solidFill>
              </a:rPr>
              <a:t>3</a:t>
            </a:r>
            <a:r>
              <a:rPr lang="en-US" sz="2000" b="1" dirty="0" smtClean="0">
                <a:solidFill>
                  <a:schemeClr val="dk1"/>
                </a:solidFill>
              </a:rPr>
              <a:t>. </a:t>
            </a:r>
            <a:r>
              <a:rPr lang="en-US" sz="2000" b="1" dirty="0">
                <a:solidFill>
                  <a:schemeClr val="dk1"/>
                </a:solidFill>
              </a:rPr>
              <a:t>Use in </a:t>
            </a:r>
            <a:r>
              <a:rPr lang="en-US" sz="2000" b="1" dirty="0" smtClean="0">
                <a:solidFill>
                  <a:schemeClr val="dk1"/>
                </a:solidFill>
              </a:rPr>
              <a:t>research and planning of power systems</a:t>
            </a:r>
            <a:br>
              <a:rPr lang="en-US" sz="2000" b="1" dirty="0" smtClean="0">
                <a:solidFill>
                  <a:schemeClr val="dk1"/>
                </a:solidFill>
              </a:rPr>
            </a:br>
            <a:r>
              <a:rPr lang="en-US" sz="2000" b="1" dirty="0" smtClean="0">
                <a:solidFill>
                  <a:schemeClr val="dk1"/>
                </a:solidFill>
              </a:rPr>
              <a:t>Power World</a:t>
            </a:r>
            <a:endParaRPr lang="en-US" sz="2000" dirty="0"/>
          </a:p>
        </p:txBody>
      </p:sp>
      <p:sp>
        <p:nvSpPr>
          <p:cNvPr id="3" name="Content Placeholder 2"/>
          <p:cNvSpPr>
            <a:spLocks noGrp="1"/>
          </p:cNvSpPr>
          <p:nvPr>
            <p:ph idx="1"/>
          </p:nvPr>
        </p:nvSpPr>
        <p:spPr/>
        <p:txBody>
          <a:bodyPr/>
          <a:lstStyle/>
          <a:p>
            <a:r>
              <a:rPr lang="en-US" sz="1400" dirty="0" err="1" smtClean="0"/>
              <a:t>PowerWorld's</a:t>
            </a:r>
            <a:r>
              <a:rPr lang="en-US" sz="1400" dirty="0" smtClean="0"/>
              <a:t> products </a:t>
            </a:r>
            <a:r>
              <a:rPr lang="en-US" sz="1400" dirty="0"/>
              <a:t>provide the tools needed by transmission planners, power marketers, system operators and </a:t>
            </a:r>
            <a:r>
              <a:rPr lang="en-US" sz="1400" dirty="0" smtClean="0"/>
              <a:t>trainers.</a:t>
            </a:r>
          </a:p>
          <a:p>
            <a:r>
              <a:rPr lang="en-US" sz="1400" dirty="0" err="1" smtClean="0"/>
              <a:t>PowerWorld</a:t>
            </a:r>
            <a:r>
              <a:rPr lang="en-US" sz="1400" dirty="0" smtClean="0"/>
              <a:t> </a:t>
            </a:r>
            <a:r>
              <a:rPr lang="en-US" sz="1400" dirty="0"/>
              <a:t>Transmission Line Parameter Calculator </a:t>
            </a:r>
            <a:r>
              <a:rPr lang="en-US" sz="1400" dirty="0" smtClean="0"/>
              <a:t>compute </a:t>
            </a:r>
            <a:r>
              <a:rPr lang="en-US" sz="1400" dirty="0"/>
              <a:t>characteristic line parameters given the type of conductor and the tower configuration of a three-phase overhead transmission </a:t>
            </a:r>
            <a:r>
              <a:rPr lang="en-US" sz="1400" dirty="0" smtClean="0"/>
              <a:t>line. The </a:t>
            </a:r>
            <a:r>
              <a:rPr lang="en-US" sz="1400" dirty="0"/>
              <a:t>parameters computed are the resistance R, reactance X, </a:t>
            </a:r>
            <a:r>
              <a:rPr lang="en-US" sz="1400" dirty="0" err="1"/>
              <a:t>susceptance</a:t>
            </a:r>
            <a:r>
              <a:rPr lang="en-US" sz="1400" dirty="0"/>
              <a:t> B, and conductance G. </a:t>
            </a:r>
            <a:endParaRPr lang="en-US" sz="1400" dirty="0" smtClean="0"/>
          </a:p>
          <a:p>
            <a:r>
              <a:rPr lang="en-US" sz="1400" dirty="0"/>
              <a:t>The effects of distributed generation to </a:t>
            </a:r>
            <a:r>
              <a:rPr lang="en-US" sz="1400" dirty="0" smtClean="0"/>
              <a:t>voltage levels can </a:t>
            </a:r>
            <a:r>
              <a:rPr lang="en-US" sz="1400" dirty="0"/>
              <a:t>be analyzed </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9</a:t>
            </a:fld>
            <a:endParaRPr lang="fi-FI"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547" y="3467819"/>
            <a:ext cx="3213807" cy="250034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7416" y="3612161"/>
            <a:ext cx="4130591" cy="2641002"/>
          </a:xfrm>
          <a:prstGeom prst="rect">
            <a:avLst/>
          </a:prstGeom>
        </p:spPr>
      </p:pic>
    </p:spTree>
    <p:extLst>
      <p:ext uri="{BB962C8B-B14F-4D97-AF65-F5344CB8AC3E}">
        <p14:creationId xmlns:p14="http://schemas.microsoft.com/office/powerpoint/2010/main" val="4238229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dk1"/>
                </a:solidFill>
              </a:rPr>
              <a:t>4</a:t>
            </a:r>
            <a:r>
              <a:rPr lang="en-US" sz="2000" b="1" dirty="0" smtClean="0">
                <a:solidFill>
                  <a:schemeClr val="dk1"/>
                </a:solidFill>
              </a:rPr>
              <a:t>. </a:t>
            </a:r>
            <a:r>
              <a:rPr lang="en-US" sz="2000" b="1" dirty="0">
                <a:solidFill>
                  <a:schemeClr val="dk1"/>
                </a:solidFill>
              </a:rPr>
              <a:t>Use in research and </a:t>
            </a:r>
            <a:r>
              <a:rPr lang="en-US" sz="2000" b="1" dirty="0" smtClean="0">
                <a:solidFill>
                  <a:schemeClr val="dk1"/>
                </a:solidFill>
              </a:rPr>
              <a:t>planning </a:t>
            </a:r>
            <a:r>
              <a:rPr lang="en-US" sz="2000" b="1" dirty="0">
                <a:solidFill>
                  <a:schemeClr val="dk1"/>
                </a:solidFill>
              </a:rPr>
              <a:t>of power systems</a:t>
            </a:r>
            <a:r>
              <a:rPr lang="en-US" sz="2000" b="1" dirty="0" smtClean="0">
                <a:solidFill>
                  <a:schemeClr val="dk1"/>
                </a:solidFill>
              </a:rPr>
              <a:t/>
            </a:r>
            <a:br>
              <a:rPr lang="en-US" sz="2000" b="1" dirty="0" smtClean="0">
                <a:solidFill>
                  <a:schemeClr val="dk1"/>
                </a:solidFill>
              </a:rPr>
            </a:br>
            <a:r>
              <a:rPr lang="en-US" sz="2000" b="1" dirty="0" smtClean="0">
                <a:solidFill>
                  <a:schemeClr val="dk1"/>
                </a:solidFill>
              </a:rPr>
              <a:t>PSCAD</a:t>
            </a:r>
            <a:endParaRPr lang="en-US" sz="2000" dirty="0"/>
          </a:p>
        </p:txBody>
      </p:sp>
      <p:sp>
        <p:nvSpPr>
          <p:cNvPr id="3" name="Content Placeholder 2"/>
          <p:cNvSpPr>
            <a:spLocks noGrp="1"/>
          </p:cNvSpPr>
          <p:nvPr>
            <p:ph idx="1"/>
          </p:nvPr>
        </p:nvSpPr>
        <p:spPr/>
        <p:txBody>
          <a:bodyPr/>
          <a:lstStyle/>
          <a:p>
            <a:r>
              <a:rPr lang="en-US" sz="1400" dirty="0" smtClean="0"/>
              <a:t>Ready-made, validated models for components of electric grid (synchronous generators, transformers, cables…)</a:t>
            </a:r>
          </a:p>
          <a:p>
            <a:r>
              <a:rPr lang="en-US" sz="1400" dirty="0" smtClean="0"/>
              <a:t>Models of renewable power generation included</a:t>
            </a:r>
          </a:p>
          <a:p>
            <a:r>
              <a:rPr lang="en-US" sz="1400" dirty="0" smtClean="0"/>
              <a:t>Calculation optimized to be fast and accurate for power system calculations </a:t>
            </a:r>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10</a:t>
            </a:fld>
            <a:endParaRPr lang="fi-FI" alt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12" y="3101833"/>
            <a:ext cx="3968540" cy="2976405"/>
          </a:xfrm>
          <a:prstGeom prst="rect">
            <a:avLst/>
          </a:prstGeom>
        </p:spPr>
      </p:pic>
      <p:pic>
        <p:nvPicPr>
          <p:cNvPr id="9" name="Picture 8"/>
          <p:cNvPicPr>
            <a:picLocks noChangeAspect="1"/>
          </p:cNvPicPr>
          <p:nvPr/>
        </p:nvPicPr>
        <p:blipFill>
          <a:blip r:embed="rId3"/>
          <a:stretch>
            <a:fillRect/>
          </a:stretch>
        </p:blipFill>
        <p:spPr>
          <a:xfrm>
            <a:off x="4228651" y="3328881"/>
            <a:ext cx="4847986" cy="2371561"/>
          </a:xfrm>
          <a:prstGeom prst="rect">
            <a:avLst/>
          </a:prstGeom>
        </p:spPr>
      </p:pic>
    </p:spTree>
    <p:extLst>
      <p:ext uri="{BB962C8B-B14F-4D97-AF65-F5344CB8AC3E}">
        <p14:creationId xmlns:p14="http://schemas.microsoft.com/office/powerpoint/2010/main" val="356370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solidFill>
                  <a:schemeClr val="dk1"/>
                </a:solidFill>
              </a:rPr>
              <a:t>5. </a:t>
            </a:r>
            <a:r>
              <a:rPr lang="en-US" sz="2000" b="1" dirty="0">
                <a:solidFill>
                  <a:schemeClr val="dk1"/>
                </a:solidFill>
              </a:rPr>
              <a:t>Use in research and </a:t>
            </a:r>
            <a:r>
              <a:rPr lang="en-US" sz="2000" b="1" dirty="0" smtClean="0">
                <a:solidFill>
                  <a:schemeClr val="dk1"/>
                </a:solidFill>
              </a:rPr>
              <a:t>planning </a:t>
            </a:r>
            <a:r>
              <a:rPr lang="en-US" sz="2000" b="1" dirty="0">
                <a:solidFill>
                  <a:schemeClr val="dk1"/>
                </a:solidFill>
              </a:rPr>
              <a:t>of power systems</a:t>
            </a:r>
            <a:br>
              <a:rPr lang="en-US" sz="2000" b="1" dirty="0">
                <a:solidFill>
                  <a:schemeClr val="dk1"/>
                </a:solidFill>
              </a:rPr>
            </a:br>
            <a:r>
              <a:rPr lang="en-US" sz="2000" b="1" dirty="0" smtClean="0">
                <a:solidFill>
                  <a:schemeClr val="dk1"/>
                </a:solidFill>
              </a:rPr>
              <a:t>Open DSS</a:t>
            </a:r>
            <a:endParaRPr lang="en-US" sz="2000" dirty="0"/>
          </a:p>
        </p:txBody>
      </p:sp>
      <p:sp>
        <p:nvSpPr>
          <p:cNvPr id="3" name="Content Placeholder 2"/>
          <p:cNvSpPr>
            <a:spLocks noGrp="1"/>
          </p:cNvSpPr>
          <p:nvPr>
            <p:ph idx="1"/>
          </p:nvPr>
        </p:nvSpPr>
        <p:spPr/>
        <p:txBody>
          <a:bodyPr/>
          <a:lstStyle/>
          <a:p>
            <a:r>
              <a:rPr lang="en-US" sz="1400" dirty="0" err="1" smtClean="0"/>
              <a:t>OpenDSS</a:t>
            </a:r>
            <a:r>
              <a:rPr lang="en-US" sz="1400" dirty="0" smtClean="0"/>
              <a:t> </a:t>
            </a:r>
            <a:r>
              <a:rPr lang="en-US" sz="1400" dirty="0"/>
              <a:t>is extensively used for Quasi-Static Time Series </a:t>
            </a:r>
            <a:r>
              <a:rPr lang="en-US" sz="1400" dirty="0" smtClean="0"/>
              <a:t>studies</a:t>
            </a:r>
            <a:r>
              <a:rPr lang="en-US" sz="1400" dirty="0"/>
              <a:t>, where the distribution system dynamics can be observed over any required time period. </a:t>
            </a:r>
            <a:endParaRPr lang="en-US" sz="1400" dirty="0" smtClean="0"/>
          </a:p>
          <a:p>
            <a:r>
              <a:rPr lang="en-US" sz="1400" dirty="0" smtClean="0"/>
              <a:t>This </a:t>
            </a:r>
            <a:r>
              <a:rPr lang="en-US" sz="1400" dirty="0"/>
              <a:t>is especially important in the </a:t>
            </a:r>
            <a:r>
              <a:rPr lang="en-US" sz="1400" dirty="0" smtClean="0"/>
              <a:t>smart </a:t>
            </a:r>
            <a:r>
              <a:rPr lang="en-US" sz="1400" dirty="0"/>
              <a:t>grid paradigm because power flow will change based on factors such as temperature and solar irradiation level. Additionally, the impact of slow controllers such as voltage regulators and fast inverter-based distributed grid ancillary services such as </a:t>
            </a:r>
            <a:r>
              <a:rPr lang="en-US" sz="1400" dirty="0" smtClean="0"/>
              <a:t>volt-</a:t>
            </a:r>
            <a:r>
              <a:rPr lang="en-US" sz="1400" dirty="0" err="1" smtClean="0"/>
              <a:t>VAr</a:t>
            </a:r>
            <a:r>
              <a:rPr lang="en-US" sz="1400" dirty="0" smtClean="0"/>
              <a:t> </a:t>
            </a:r>
            <a:r>
              <a:rPr lang="en-US" sz="1400" dirty="0"/>
              <a:t>control will have a significant impact on the temporal variation of the system state</a:t>
            </a:r>
            <a:r>
              <a:rPr lang="en-US" sz="1400" dirty="0" smtClean="0"/>
              <a:t>.</a:t>
            </a:r>
            <a:endParaRPr lang="en-US" sz="1400" dirty="0"/>
          </a:p>
          <a:p>
            <a:r>
              <a:rPr lang="en-US" sz="1400" dirty="0"/>
              <a:t>G</a:t>
            </a:r>
            <a:r>
              <a:rPr lang="en-US" sz="1400" dirty="0" smtClean="0"/>
              <a:t>raphical </a:t>
            </a:r>
            <a:r>
              <a:rPr lang="en-US" sz="1400" dirty="0"/>
              <a:t>user interface (</a:t>
            </a:r>
            <a:r>
              <a:rPr lang="en-US" sz="1400" dirty="0" err="1"/>
              <a:t>OpenDSS</a:t>
            </a:r>
            <a:r>
              <a:rPr lang="en-US" sz="1400" dirty="0"/>
              <a:t>-G). </a:t>
            </a:r>
          </a:p>
          <a:p>
            <a:r>
              <a:rPr lang="en-US" sz="1400" dirty="0" smtClean="0"/>
              <a:t>https</a:t>
            </a:r>
            <a:r>
              <a:rPr lang="en-US" sz="1400" dirty="0"/>
              <a:t>://www.facebook.com/events/237122813499171/</a:t>
            </a:r>
          </a:p>
          <a:p>
            <a:r>
              <a:rPr lang="en-US" sz="1400" dirty="0" smtClean="0"/>
              <a:t>http</a:t>
            </a:r>
            <a:r>
              <a:rPr lang="en-US" sz="1400" dirty="0"/>
              <a:t>://sites.ieee.org/pes-day-2018/pes-yp-cep-online-course/</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11</a:t>
            </a:fld>
            <a:endParaRPr lang="fi-FI" alt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3502" y="4028535"/>
            <a:ext cx="2874165" cy="214682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4668" y="4236832"/>
            <a:ext cx="2462784" cy="1938528"/>
          </a:xfrm>
          <a:prstGeom prst="rect">
            <a:avLst/>
          </a:prstGeom>
        </p:spPr>
      </p:pic>
    </p:spTree>
    <p:extLst>
      <p:ext uri="{BB962C8B-B14F-4D97-AF65-F5344CB8AC3E}">
        <p14:creationId xmlns:p14="http://schemas.microsoft.com/office/powerpoint/2010/main" val="425099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dk1"/>
                </a:solidFill>
              </a:rPr>
              <a:t>6</a:t>
            </a:r>
            <a:r>
              <a:rPr lang="en-US" sz="2000" b="1" dirty="0" smtClean="0">
                <a:solidFill>
                  <a:schemeClr val="dk1"/>
                </a:solidFill>
              </a:rPr>
              <a:t>. </a:t>
            </a:r>
            <a:r>
              <a:rPr lang="en-US" sz="2000" b="1" dirty="0">
                <a:solidFill>
                  <a:schemeClr val="dk1"/>
                </a:solidFill>
              </a:rPr>
              <a:t>Use in research </a:t>
            </a:r>
            <a:r>
              <a:rPr lang="en-US" sz="2000" b="1" dirty="0" smtClean="0">
                <a:solidFill>
                  <a:schemeClr val="dk1"/>
                </a:solidFill>
              </a:rPr>
              <a:t>and design of Power Electronics</a:t>
            </a:r>
            <a:r>
              <a:rPr lang="en-US" sz="2000" b="1" dirty="0">
                <a:solidFill>
                  <a:schemeClr val="dk1"/>
                </a:solidFill>
              </a:rPr>
              <a:t/>
            </a:r>
            <a:br>
              <a:rPr lang="en-US" sz="2000" b="1" dirty="0">
                <a:solidFill>
                  <a:schemeClr val="dk1"/>
                </a:solidFill>
              </a:rPr>
            </a:br>
            <a:r>
              <a:rPr lang="en-US" sz="2000" b="1" dirty="0" err="1" smtClean="0">
                <a:solidFill>
                  <a:schemeClr val="dk1"/>
                </a:solidFill>
              </a:rPr>
              <a:t>Matlab</a:t>
            </a:r>
            <a:endParaRPr lang="en-US" sz="2000" dirty="0"/>
          </a:p>
        </p:txBody>
      </p:sp>
      <p:sp>
        <p:nvSpPr>
          <p:cNvPr id="3" name="Content Placeholder 2"/>
          <p:cNvSpPr>
            <a:spLocks noGrp="1"/>
          </p:cNvSpPr>
          <p:nvPr>
            <p:ph idx="1"/>
          </p:nvPr>
        </p:nvSpPr>
        <p:spPr/>
        <p:txBody>
          <a:bodyPr/>
          <a:lstStyle/>
          <a:p>
            <a:r>
              <a:rPr lang="en-US" sz="1400" dirty="0" smtClean="0"/>
              <a:t>Analyze in time and frequency domain</a:t>
            </a:r>
          </a:p>
          <a:p>
            <a:r>
              <a:rPr lang="en-US" sz="1400" dirty="0" smtClean="0"/>
              <a:t>Able to simulate power electronics as well as control systems very accurately</a:t>
            </a:r>
          </a:p>
          <a:p>
            <a:r>
              <a:rPr lang="en-US" sz="1400" dirty="0" smtClean="0"/>
              <a:t>The ready-made models for power system are not validated as in PSCAD</a:t>
            </a:r>
          </a:p>
          <a:p>
            <a:r>
              <a:rPr lang="en-US" sz="1400" dirty="0" smtClean="0"/>
              <a:t>Calculation is not optimized for power system calculations. The user needs to have the knowledge about the correct solver-type and maximum calculation time step </a:t>
            </a:r>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12</a:t>
            </a:fld>
            <a:endParaRPr lang="fi-FI" altLang="en-US"/>
          </a:p>
        </p:txBody>
      </p:sp>
      <p:pic>
        <p:nvPicPr>
          <p:cNvPr id="7" name="Picture 6"/>
          <p:cNvPicPr>
            <a:picLocks noChangeAspect="1"/>
          </p:cNvPicPr>
          <p:nvPr/>
        </p:nvPicPr>
        <p:blipFill>
          <a:blip r:embed="rId2"/>
          <a:stretch>
            <a:fillRect/>
          </a:stretch>
        </p:blipFill>
        <p:spPr>
          <a:xfrm>
            <a:off x="3736850" y="4260234"/>
            <a:ext cx="5113463" cy="1950889"/>
          </a:xfrm>
          <a:prstGeom prst="rect">
            <a:avLst/>
          </a:prstGeom>
        </p:spPr>
      </p:pic>
      <p:pic>
        <p:nvPicPr>
          <p:cNvPr id="8" name="Picture 7"/>
          <p:cNvPicPr>
            <a:picLocks noChangeAspect="1"/>
          </p:cNvPicPr>
          <p:nvPr/>
        </p:nvPicPr>
        <p:blipFill>
          <a:blip r:embed="rId3"/>
          <a:stretch>
            <a:fillRect/>
          </a:stretch>
        </p:blipFill>
        <p:spPr>
          <a:xfrm>
            <a:off x="540288" y="3178121"/>
            <a:ext cx="3612193" cy="1341236"/>
          </a:xfrm>
          <a:prstGeom prst="rect">
            <a:avLst/>
          </a:prstGeom>
        </p:spPr>
      </p:pic>
    </p:spTree>
    <p:extLst>
      <p:ext uri="{BB962C8B-B14F-4D97-AF65-F5344CB8AC3E}">
        <p14:creationId xmlns:p14="http://schemas.microsoft.com/office/powerpoint/2010/main" val="249570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dk1"/>
                </a:solidFill>
              </a:rPr>
              <a:t>7</a:t>
            </a:r>
            <a:r>
              <a:rPr lang="en-US" sz="2000" b="1" dirty="0" smtClean="0">
                <a:solidFill>
                  <a:schemeClr val="dk1"/>
                </a:solidFill>
              </a:rPr>
              <a:t>. Use </a:t>
            </a:r>
            <a:r>
              <a:rPr lang="en-US" sz="2000" b="1" dirty="0">
                <a:solidFill>
                  <a:schemeClr val="dk1"/>
                </a:solidFill>
              </a:rPr>
              <a:t>in </a:t>
            </a:r>
            <a:r>
              <a:rPr lang="en-US" sz="2000" b="1" dirty="0" smtClean="0">
                <a:solidFill>
                  <a:schemeClr val="dk1"/>
                </a:solidFill>
              </a:rPr>
              <a:t>combined research of </a:t>
            </a:r>
            <a:r>
              <a:rPr lang="en-US" sz="2000" b="1" dirty="0">
                <a:solidFill>
                  <a:schemeClr val="dk1"/>
                </a:solidFill>
              </a:rPr>
              <a:t>Power </a:t>
            </a:r>
            <a:r>
              <a:rPr lang="en-US" sz="2000" b="1" dirty="0" smtClean="0">
                <a:solidFill>
                  <a:schemeClr val="dk1"/>
                </a:solidFill>
              </a:rPr>
              <a:t>Electronics and Power System</a:t>
            </a:r>
            <a:r>
              <a:rPr lang="en-US" sz="2000" b="1" dirty="0">
                <a:solidFill>
                  <a:schemeClr val="dk1"/>
                </a:solidFill>
              </a:rPr>
              <a:t/>
            </a:r>
            <a:br>
              <a:rPr lang="en-US" sz="2000" b="1" dirty="0">
                <a:solidFill>
                  <a:schemeClr val="dk1"/>
                </a:solidFill>
              </a:rPr>
            </a:br>
            <a:r>
              <a:rPr lang="en-US" sz="2000" b="1" dirty="0" smtClean="0">
                <a:solidFill>
                  <a:schemeClr val="dk1"/>
                </a:solidFill>
              </a:rPr>
              <a:t>RTDS real time simulator and OPAL RT</a:t>
            </a:r>
            <a:endParaRPr lang="en-US" sz="20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3110" y="3282201"/>
            <a:ext cx="3790950" cy="2838450"/>
          </a:xfrm>
        </p:spPr>
      </p:pic>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13</a:t>
            </a:fld>
            <a:endParaRPr lang="fi-FI" altLang="en-US"/>
          </a:p>
        </p:txBody>
      </p:sp>
      <p:sp>
        <p:nvSpPr>
          <p:cNvPr id="8" name="TextBox 7"/>
          <p:cNvSpPr txBox="1"/>
          <p:nvPr/>
        </p:nvSpPr>
        <p:spPr>
          <a:xfrm>
            <a:off x="720726" y="1876951"/>
            <a:ext cx="5736566"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The power system can be modeled in real time by using RTDS or Opal RT</a:t>
            </a:r>
          </a:p>
          <a:p>
            <a:pPr marL="285750" indent="-285750">
              <a:buFont typeface="Arial" panose="020B0604020202020204" pitchFamily="34" charset="0"/>
              <a:buChar char="•"/>
            </a:pPr>
            <a:r>
              <a:rPr lang="en-US" sz="1400" dirty="0" smtClean="0"/>
              <a:t>The real hardware, e.g. relays can be connected to the system</a:t>
            </a:r>
          </a:p>
          <a:p>
            <a:pPr marL="285750" indent="-285750">
              <a:buFont typeface="Arial" panose="020B0604020202020204" pitchFamily="34" charset="0"/>
              <a:buChar char="•"/>
            </a:pPr>
            <a:r>
              <a:rPr lang="en-US" sz="1400" dirty="0" smtClean="0"/>
              <a:t>The power electronics can be modeled in PSDAD (RSCAD with RTDS) or </a:t>
            </a:r>
            <a:r>
              <a:rPr lang="en-US" sz="1400" dirty="0" err="1" smtClean="0"/>
              <a:t>dSPACE</a:t>
            </a:r>
            <a:r>
              <a:rPr lang="en-US" sz="1400" dirty="0" smtClean="0"/>
              <a:t>/Typhoon HIL can be connected to the system</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3075" y="864907"/>
            <a:ext cx="1514123" cy="2911775"/>
          </a:xfrm>
          <a:prstGeom prst="rect">
            <a:avLst/>
          </a:prstGeom>
        </p:spPr>
      </p:pic>
      <p:pic>
        <p:nvPicPr>
          <p:cNvPr id="11" name="Picture 10"/>
          <p:cNvPicPr>
            <a:picLocks noChangeAspect="1"/>
          </p:cNvPicPr>
          <p:nvPr/>
        </p:nvPicPr>
        <p:blipFill>
          <a:blip r:embed="rId4"/>
          <a:stretch>
            <a:fillRect/>
          </a:stretch>
        </p:blipFill>
        <p:spPr>
          <a:xfrm>
            <a:off x="4666951" y="3751461"/>
            <a:ext cx="3969498" cy="2540479"/>
          </a:xfrm>
          <a:prstGeom prst="rect">
            <a:avLst/>
          </a:prstGeom>
        </p:spPr>
      </p:pic>
    </p:spTree>
    <p:extLst>
      <p:ext uri="{BB962C8B-B14F-4D97-AF65-F5344CB8AC3E}">
        <p14:creationId xmlns:p14="http://schemas.microsoft.com/office/powerpoint/2010/main" val="140909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Example: Grid-Connected Inverter</a:t>
            </a:r>
            <a:endParaRPr lang="en-US" sz="2000"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4527" y="1431986"/>
            <a:ext cx="7567040" cy="42519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Date Placeholder 3"/>
          <p:cNvSpPr>
            <a:spLocks noGrp="1"/>
          </p:cNvSpPr>
          <p:nvPr>
            <p:ph type="dt" sz="half" idx="10"/>
          </p:nvPr>
        </p:nvSpPr>
        <p:spPr/>
        <p:txBody>
          <a:bodyPr/>
          <a:lstStyle/>
          <a:p>
            <a:pPr>
              <a:defRPr/>
            </a:pPr>
            <a:fld id="{B8789A82-DD45-4BB5-95A3-1C8D10F19296}"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pPr>
              <a:defRPr/>
            </a:pPr>
            <a:fld id="{6CE93164-F244-4159-AE6D-4A22C5C70F7F}" type="slidenum">
              <a:rPr lang="fi-FI" smtClean="0"/>
              <a:pPr>
                <a:defRPr/>
              </a:pPr>
              <a:t>14</a:t>
            </a:fld>
            <a:endParaRPr lang="fi-FI" dirty="0"/>
          </a:p>
        </p:txBody>
      </p:sp>
    </p:spTree>
    <p:extLst>
      <p:ext uri="{BB962C8B-B14F-4D97-AF65-F5344CB8AC3E}">
        <p14:creationId xmlns:p14="http://schemas.microsoft.com/office/powerpoint/2010/main" val="2024480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tsikko 1"/>
          <p:cNvSpPr>
            <a:spLocks noGrp="1"/>
          </p:cNvSpPr>
          <p:nvPr>
            <p:ph type="title"/>
          </p:nvPr>
        </p:nvSpPr>
        <p:spPr/>
        <p:txBody>
          <a:bodyPr/>
          <a:lstStyle/>
          <a:p>
            <a:endParaRPr lang="en-US" altLang="en-US" smtClean="0">
              <a:cs typeface="Arial" panose="020B0604020202020204" pitchFamily="34" charset="0"/>
            </a:endParaRPr>
          </a:p>
        </p:txBody>
      </p:sp>
      <p:sp>
        <p:nvSpPr>
          <p:cNvPr id="7171" name="Sisällön paikkamerkki 2"/>
          <p:cNvSpPr>
            <a:spLocks noGrp="1"/>
          </p:cNvSpPr>
          <p:nvPr>
            <p:ph idx="1"/>
          </p:nvPr>
        </p:nvSpPr>
        <p:spPr/>
        <p:txBody>
          <a:bodyPr/>
          <a:lstStyle/>
          <a:p>
            <a:pPr marL="0" indent="0">
              <a:buNone/>
            </a:pPr>
            <a:endParaRPr lang="fi-FI" altLang="en-US" dirty="0" smtClean="0">
              <a:latin typeface="Arial" panose="020B0604020202020204" pitchFamily="34" charset="0"/>
              <a:cs typeface="Arial" panose="020B0604020202020204" pitchFamily="34" charset="0"/>
            </a:endParaRPr>
          </a:p>
          <a:p>
            <a:pPr marL="0" indent="0">
              <a:buNone/>
            </a:pPr>
            <a:endParaRPr lang="fi-FI" altLang="en-US" dirty="0" smtClean="0">
              <a:latin typeface="Arial" panose="020B0604020202020204" pitchFamily="34" charset="0"/>
              <a:cs typeface="Arial" panose="020B0604020202020204" pitchFamily="34" charset="0"/>
            </a:endParaRPr>
          </a:p>
          <a:p>
            <a:pPr marL="0" indent="0" algn="ctr">
              <a:lnSpc>
                <a:spcPct val="115000"/>
              </a:lnSpc>
              <a:spcAft>
                <a:spcPts val="0"/>
              </a:spcAft>
              <a:buNone/>
            </a:pPr>
            <a:r>
              <a:rPr lang="en-US" sz="3200" b="1" dirty="0"/>
              <a:t>Discussion about power quality </a:t>
            </a:r>
            <a:r>
              <a:rPr lang="en-US" sz="3200" b="1" dirty="0" smtClean="0"/>
              <a:t>in </a:t>
            </a:r>
            <a:r>
              <a:rPr lang="en-US" sz="3200" b="1" dirty="0"/>
              <a:t>the future power </a:t>
            </a:r>
            <a:r>
              <a:rPr lang="en-US" sz="3200" b="1" dirty="0" smtClean="0"/>
              <a:t>system</a:t>
            </a:r>
            <a:endParaRPr lang="en-US" altLang="en-US" dirty="0" smtClean="0">
              <a:latin typeface="Arial" panose="020B0604020202020204" pitchFamily="34" charset="0"/>
              <a:cs typeface="Arial" panose="020B0604020202020204" pitchFamily="34" charset="0"/>
            </a:endParaRPr>
          </a:p>
        </p:txBody>
      </p:sp>
      <p:sp>
        <p:nvSpPr>
          <p:cNvPr id="4" name="Päivämäärän paikkamerkki 3"/>
          <p:cNvSpPr>
            <a:spLocks noGrp="1"/>
          </p:cNvSpPr>
          <p:nvPr>
            <p:ph type="dt" sz="quarter" idx="10"/>
          </p:nvPr>
        </p:nvSpPr>
        <p:spPr/>
        <p:txBody>
          <a:bodyPr/>
          <a:lstStyle/>
          <a:p>
            <a:pPr>
              <a:defRPr/>
            </a:pPr>
            <a:fld id="{9CD47A24-C77E-40EA-BDC9-AD7613F1D795}"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6" name="Dian numeron paikkamerkki 5"/>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BE7BA7-B998-4491-BC76-F2CD7608CD79}" type="slidenum">
              <a:rPr lang="fi-FI" altLang="en-US">
                <a:solidFill>
                  <a:srgbClr val="898989"/>
                </a:solidFill>
              </a:rPr>
              <a:pPr eaLnBrk="1" hangingPunct="1"/>
              <a:t>15</a:t>
            </a:fld>
            <a:endParaRPr lang="fi-FI" altLang="en-US">
              <a:solidFill>
                <a:srgbClr val="898989"/>
              </a:solidFill>
            </a:endParaRPr>
          </a:p>
        </p:txBody>
      </p:sp>
    </p:spTree>
    <p:extLst>
      <p:ext uri="{BB962C8B-B14F-4D97-AF65-F5344CB8AC3E}">
        <p14:creationId xmlns:p14="http://schemas.microsoft.com/office/powerpoint/2010/main" val="77044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p:cNvSpPr>
            <a:spLocks noGrp="1"/>
          </p:cNvSpPr>
          <p:nvPr>
            <p:ph type="title"/>
          </p:nvPr>
        </p:nvSpPr>
        <p:spPr/>
        <p:txBody>
          <a:bodyPr/>
          <a:lstStyle/>
          <a:p>
            <a:pPr eaLnBrk="1" hangingPunct="1"/>
            <a:r>
              <a:rPr lang="en-US" altLang="fi-FI" sz="2000" smtClean="0">
                <a:cs typeface="Arial" panose="020B0604020202020204" pitchFamily="34" charset="0"/>
              </a:rPr>
              <a:t>The subject of power quality</a:t>
            </a:r>
            <a:endParaRPr lang="fi-FI" altLang="fi-FI" sz="2000" smtClean="0">
              <a:cs typeface="Arial" panose="020B0604020202020204" pitchFamily="34" charset="0"/>
            </a:endParaRPr>
          </a:p>
        </p:txBody>
      </p:sp>
      <p:sp>
        <p:nvSpPr>
          <p:cNvPr id="19459" name="Sisällön paikkamerkki 2"/>
          <p:cNvSpPr>
            <a:spLocks noGrp="1"/>
          </p:cNvSpPr>
          <p:nvPr>
            <p:ph idx="1"/>
          </p:nvPr>
        </p:nvSpPr>
        <p:spPr/>
        <p:txBody>
          <a:bodyPr/>
          <a:lstStyle/>
          <a:p>
            <a:pPr eaLnBrk="1" hangingPunct="1">
              <a:buFont typeface="Arial" charset="0"/>
              <a:buChar char="•"/>
              <a:defRPr/>
            </a:pPr>
            <a:r>
              <a:rPr lang="en-US" altLang="fi-FI" sz="1400" dirty="0" smtClean="0">
                <a:latin typeface="Arial" charset="0"/>
                <a:cs typeface="Arial" charset="0"/>
              </a:rPr>
              <a:t>The subject of power quality is very broad. It covers all aspects of power system engineering from transmission and distribution level analyses to end-user problems. </a:t>
            </a:r>
          </a:p>
          <a:p>
            <a:pPr eaLnBrk="1" hangingPunct="1">
              <a:buFont typeface="Arial" charset="0"/>
              <a:buChar char="•"/>
              <a:defRPr/>
            </a:pPr>
            <a:r>
              <a:rPr lang="en-US" altLang="fi-FI" sz="1400" dirty="0" smtClean="0">
                <a:latin typeface="Arial" charset="0"/>
                <a:cs typeface="Arial" charset="0"/>
              </a:rPr>
              <a:t>Deviations in voltage, current, frequency, temperature, force, and torque of particular supply systems and their components. </a:t>
            </a:r>
          </a:p>
          <a:p>
            <a:pPr eaLnBrk="1" hangingPunct="1">
              <a:buFont typeface="Arial" charset="0"/>
              <a:buChar char="•"/>
              <a:defRPr/>
            </a:pPr>
            <a:r>
              <a:rPr lang="en-US" altLang="fi-FI" sz="1400" dirty="0" smtClean="0">
                <a:latin typeface="Arial" charset="0"/>
                <a:cs typeface="Arial" charset="0"/>
              </a:rPr>
              <a:t>Good power quality = maintain sinusoidal waveform of power distribution bus voltages and currents at rated magnitude and frequency.</a:t>
            </a:r>
            <a:endParaRPr lang="fi-FI" altLang="fi-FI" sz="1400" dirty="0" smtClean="0">
              <a:latin typeface="Arial" charset="0"/>
              <a:cs typeface="Arial" charset="0"/>
            </a:endParaRPr>
          </a:p>
          <a:p>
            <a:pPr marL="0" indent="0" eaLnBrk="1" hangingPunct="1">
              <a:buFont typeface="Arial" charset="0"/>
              <a:buNone/>
              <a:defRPr/>
            </a:pPr>
            <a:endParaRPr lang="en-US" altLang="fi-FI" sz="1400" dirty="0" smtClean="0">
              <a:latin typeface="Arial" charset="0"/>
              <a:cs typeface="Arial" charset="0"/>
            </a:endParaRPr>
          </a:p>
          <a:p>
            <a:pPr eaLnBrk="1" hangingPunct="1">
              <a:buFont typeface="Arial" charset="0"/>
              <a:buChar char="•"/>
              <a:defRPr/>
            </a:pPr>
            <a:r>
              <a:rPr lang="en-US" altLang="fi-FI" sz="1400" dirty="0" smtClean="0">
                <a:latin typeface="Arial" charset="0"/>
                <a:cs typeface="Arial" charset="0"/>
              </a:rPr>
              <a:t>Note the difference between power quality and power system reliability (reliability of electric power supply)</a:t>
            </a:r>
          </a:p>
          <a:p>
            <a:pPr marL="0" indent="0" eaLnBrk="1" hangingPunct="1">
              <a:buFont typeface="Arial" panose="020B0604020202020204" pitchFamily="34" charset="0"/>
              <a:buNone/>
              <a:defRPr/>
            </a:pPr>
            <a:endParaRPr lang="fi-FI" altLang="fi-FI" sz="1400" dirty="0" smtClean="0">
              <a:latin typeface="Arial" charset="0"/>
              <a:cs typeface="Arial" charset="0"/>
            </a:endParaRPr>
          </a:p>
          <a:p>
            <a:pPr marL="0" indent="0" eaLnBrk="1" hangingPunct="1">
              <a:buFont typeface="Arial" panose="020B0604020202020204" pitchFamily="34" charset="0"/>
              <a:buNone/>
              <a:defRPr/>
            </a:pPr>
            <a:r>
              <a:rPr lang="en-US" altLang="fi-FI" sz="1400" b="1" dirty="0">
                <a:latin typeface="Arial" charset="0"/>
                <a:cs typeface="Arial" charset="0"/>
              </a:rPr>
              <a:t>Reason to increased power quality problems</a:t>
            </a:r>
          </a:p>
          <a:p>
            <a:pPr eaLnBrk="1" hangingPunct="1">
              <a:buFont typeface="Arial" charset="0"/>
              <a:buChar char="•"/>
              <a:defRPr/>
            </a:pPr>
            <a:r>
              <a:rPr lang="en-US" altLang="fi-FI" sz="1400" dirty="0" smtClean="0">
                <a:latin typeface="Arial" charset="0"/>
                <a:cs typeface="Arial" charset="0"/>
              </a:rPr>
              <a:t>the increased use of power electronic components within the distribution system </a:t>
            </a:r>
          </a:p>
          <a:p>
            <a:pPr eaLnBrk="1" hangingPunct="1">
              <a:buFont typeface="Arial" charset="0"/>
              <a:buChar char="•"/>
              <a:defRPr/>
            </a:pPr>
            <a:r>
              <a:rPr lang="en-US" sz="1400" dirty="0" smtClean="0"/>
              <a:t>Increased renewable power generation</a:t>
            </a:r>
            <a:endParaRPr lang="en-US" altLang="fi-FI" sz="1400" dirty="0" smtClean="0">
              <a:latin typeface="Arial" charset="0"/>
              <a:cs typeface="Arial" charset="0"/>
            </a:endParaRPr>
          </a:p>
          <a:p>
            <a:pPr>
              <a:buFont typeface="Arial" charset="0"/>
              <a:buChar char="•"/>
              <a:defRPr/>
            </a:pPr>
            <a:r>
              <a:rPr lang="en-US" sz="1400" dirty="0"/>
              <a:t>Open electricity markets, not local production and </a:t>
            </a:r>
            <a:r>
              <a:rPr lang="en-US" sz="1400" dirty="0" smtClean="0"/>
              <a:t>consumption</a:t>
            </a:r>
            <a:endParaRPr lang="en-US" altLang="fi-FI" sz="1400" dirty="0" smtClean="0">
              <a:latin typeface="Arial" charset="0"/>
              <a:cs typeface="Arial" charset="0"/>
            </a:endParaRPr>
          </a:p>
          <a:p>
            <a:pPr eaLnBrk="1" hangingPunct="1">
              <a:buFont typeface="Arial" charset="0"/>
              <a:buChar char="•"/>
              <a:defRPr/>
            </a:pPr>
            <a:r>
              <a:rPr lang="en-US" altLang="fi-FI" sz="1400" dirty="0" smtClean="0">
                <a:latin typeface="Arial" charset="0"/>
                <a:cs typeface="Arial" charset="0"/>
              </a:rPr>
              <a:t>Increased use of microprocessors etc. which are sensitive to power quality </a:t>
            </a: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fi-FI" altLang="fi-FI" sz="1400" dirty="0" smtClean="0">
              <a:latin typeface="Arial" charset="0"/>
              <a:cs typeface="Arial" charset="0"/>
            </a:endParaRPr>
          </a:p>
        </p:txBody>
      </p:sp>
      <p:sp>
        <p:nvSpPr>
          <p:cNvPr id="4" name="Päivämäärän paikkamerkki 3"/>
          <p:cNvSpPr>
            <a:spLocks noGrp="1"/>
          </p:cNvSpPr>
          <p:nvPr>
            <p:ph type="dt" sz="quarter" idx="10"/>
          </p:nvPr>
        </p:nvSpPr>
        <p:spPr/>
        <p:txBody>
          <a:bodyPr/>
          <a:lstStyle/>
          <a:p>
            <a:pPr>
              <a:defRPr/>
            </a:pPr>
            <a:fld id="{B2C45DC7-7EE5-45A5-9FCD-B92CDA3F91C2}"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13318" name="Dian numeron paikkamerkki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0F7A92F6-677B-4F37-9054-8BF4310AD7F0}" type="slidenum">
              <a:rPr lang="fi-FI" altLang="en-US" sz="1200" smtClean="0">
                <a:solidFill>
                  <a:srgbClr val="898989"/>
                </a:solidFill>
              </a:rPr>
              <a:pPr>
                <a:spcBef>
                  <a:spcPct val="0"/>
                </a:spcBef>
                <a:buFontTx/>
                <a:buNone/>
              </a:pPr>
              <a:t>16</a:t>
            </a:fld>
            <a:endParaRPr lang="fi-FI" altLang="en-US" sz="1200" smtClean="0">
              <a:solidFill>
                <a:srgbClr val="898989"/>
              </a:solidFill>
            </a:endParaRPr>
          </a:p>
        </p:txBody>
      </p:sp>
    </p:spTree>
    <p:extLst>
      <p:ext uri="{BB962C8B-B14F-4D97-AF65-F5344CB8AC3E}">
        <p14:creationId xmlns:p14="http://schemas.microsoft.com/office/powerpoint/2010/main" val="1374401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fi-FI" sz="2000" smtClean="0">
                <a:cs typeface="Arial" panose="020B0604020202020204" pitchFamily="34" charset="0"/>
              </a:rPr>
              <a:t>Reasons of poor power quality – an overview</a:t>
            </a:r>
            <a:endParaRPr lang="fi-FI" altLang="fi-FI" sz="2000" smtClean="0">
              <a:cs typeface="Arial" panose="020B0604020202020204" pitchFamily="34" charset="0"/>
            </a:endParaRPr>
          </a:p>
        </p:txBody>
      </p:sp>
      <p:sp>
        <p:nvSpPr>
          <p:cNvPr id="20483" name="Content Placeholder 2"/>
          <p:cNvSpPr>
            <a:spLocks noGrp="1"/>
          </p:cNvSpPr>
          <p:nvPr>
            <p:ph idx="1"/>
          </p:nvPr>
        </p:nvSpPr>
        <p:spPr>
          <a:xfrm>
            <a:off x="620713" y="1830388"/>
            <a:ext cx="3773487" cy="4340225"/>
          </a:xfrm>
        </p:spPr>
        <p:txBody>
          <a:bodyPr/>
          <a:lstStyle/>
          <a:p>
            <a:pPr eaLnBrk="1" hangingPunct="1">
              <a:buFont typeface="Arial" charset="0"/>
              <a:buChar char="•"/>
              <a:defRPr/>
            </a:pPr>
            <a:r>
              <a:rPr lang="en-US" altLang="fi-FI" sz="1400" dirty="0" smtClean="0">
                <a:latin typeface="Arial" charset="0"/>
                <a:cs typeface="Arial" charset="0"/>
              </a:rPr>
              <a:t>Natural pollution (60%): lightening, flashover, equipment failure, and faults</a:t>
            </a:r>
          </a:p>
          <a:p>
            <a:pPr eaLnBrk="1" hangingPunct="1">
              <a:buFont typeface="Arial" charset="0"/>
              <a:buChar char="•"/>
              <a:defRPr/>
            </a:pPr>
            <a:r>
              <a:rPr lang="en-US" altLang="fi-FI" sz="1400" dirty="0" smtClean="0">
                <a:latin typeface="Arial" charset="0"/>
                <a:cs typeface="Arial" charset="0"/>
              </a:rPr>
              <a:t>Forced pollution (40%): voltage distortions and notches </a:t>
            </a:r>
            <a:endParaRPr lang="fi-FI"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r>
              <a:rPr lang="en-US" altLang="fi-FI" sz="1400" dirty="0" smtClean="0">
                <a:latin typeface="Arial" charset="0"/>
                <a:cs typeface="Arial" charset="0"/>
              </a:rPr>
              <a:t>Harmonic currents along with the grid impedances cause harmonic voltages </a:t>
            </a:r>
          </a:p>
          <a:p>
            <a:pPr marL="0" indent="0" eaLnBrk="1" hangingPunct="1">
              <a:buFont typeface="Arial" charset="0"/>
              <a:buNone/>
              <a:defRPr/>
            </a:pPr>
            <a:r>
              <a:rPr lang="en-US" altLang="fi-FI" sz="1400" dirty="0">
                <a:latin typeface="Arial" charset="0"/>
                <a:cs typeface="Arial" charset="0"/>
              </a:rPr>
              <a:t>	</a:t>
            </a:r>
            <a:r>
              <a:rPr lang="en-US" altLang="fi-FI" sz="1400" dirty="0" smtClean="0">
                <a:latin typeface="Arial" charset="0"/>
                <a:cs typeface="Arial" charset="0"/>
              </a:rPr>
              <a:t>-&gt; Non-sinusoidal voltage: extra 	heating, </a:t>
            </a:r>
            <a:r>
              <a:rPr lang="en-US" altLang="fi-FI" sz="1400" dirty="0" err="1" smtClean="0">
                <a:latin typeface="Arial" charset="0"/>
                <a:cs typeface="Arial" charset="0"/>
              </a:rPr>
              <a:t>misoperation</a:t>
            </a:r>
            <a:r>
              <a:rPr lang="en-US" altLang="fi-FI" sz="1400" dirty="0" smtClean="0">
                <a:latin typeface="Arial" charset="0"/>
                <a:cs typeface="Arial" charset="0"/>
              </a:rPr>
              <a:t> of other devices, 	early aging of the devices, extra losses</a:t>
            </a:r>
          </a:p>
          <a:p>
            <a:pPr marL="0" indent="0" eaLnBrk="1" hangingPunct="1">
              <a:buFont typeface="Arial" charset="0"/>
              <a:buNone/>
              <a:defRPr/>
            </a:pPr>
            <a:endParaRPr lang="en-US" altLang="fi-FI" sz="1400" dirty="0">
              <a:latin typeface="Arial" charset="0"/>
              <a:cs typeface="Arial" charset="0"/>
            </a:endParaRPr>
          </a:p>
          <a:p>
            <a:pPr marL="0" indent="0" eaLnBrk="1" hangingPunct="1">
              <a:buFont typeface="Arial" charset="0"/>
              <a:buNone/>
              <a:defRPr/>
            </a:pPr>
            <a:endParaRPr lang="en-US" altLang="fi-FI" sz="1400" dirty="0" smtClean="0">
              <a:latin typeface="Arial" charset="0"/>
              <a:cs typeface="Arial" charset="0"/>
            </a:endParaRPr>
          </a:p>
          <a:p>
            <a:pPr marL="0" indent="0" eaLnBrk="1" hangingPunct="1">
              <a:buFont typeface="Arial" charset="0"/>
              <a:buNone/>
              <a:defRPr/>
            </a:pPr>
            <a:endParaRPr lang="fi-FI" altLang="fi-FI" sz="1400" dirty="0" smtClean="0">
              <a:latin typeface="Arial" charset="0"/>
              <a:cs typeface="Arial" charset="0"/>
            </a:endParaRPr>
          </a:p>
          <a:p>
            <a:pPr marL="0" indent="0" eaLnBrk="1" hangingPunct="1">
              <a:buFont typeface="Arial" charset="0"/>
              <a:buNone/>
              <a:defRPr/>
            </a:pPr>
            <a:endParaRPr lang="fi-FI" altLang="fi-FI" sz="1400" dirty="0">
              <a:latin typeface="Arial" charset="0"/>
              <a:cs typeface="Arial" charset="0"/>
            </a:endParaRPr>
          </a:p>
          <a:p>
            <a:pPr marL="0" indent="0" eaLnBrk="1" hangingPunct="1">
              <a:buFont typeface="Arial" charset="0"/>
              <a:buNone/>
              <a:defRPr/>
            </a:pPr>
            <a:endParaRPr lang="fi-FI" altLang="fi-FI" sz="1400" dirty="0" smtClean="0">
              <a:latin typeface="Arial" charset="0"/>
              <a:cs typeface="Arial" charset="0"/>
            </a:endParaRPr>
          </a:p>
          <a:p>
            <a:pPr marL="0" indent="0" eaLnBrk="1" hangingPunct="1">
              <a:buFont typeface="Arial" charset="0"/>
              <a:buNone/>
              <a:defRPr/>
            </a:pPr>
            <a:endParaRPr lang="en-US" altLang="fi-FI" sz="1400" dirty="0" smtClean="0">
              <a:latin typeface="Arial" charset="0"/>
              <a:cs typeface="Arial" charset="0"/>
            </a:endParaRPr>
          </a:p>
          <a:p>
            <a:pPr marL="0" indent="0" eaLnBrk="1" hangingPunct="1">
              <a:buFont typeface="Arial" charset="0"/>
              <a:buNone/>
              <a:defRPr/>
            </a:pPr>
            <a:r>
              <a:rPr lang="en-US" altLang="fi-FI" sz="1400" dirty="0" smtClean="0">
                <a:latin typeface="Arial" charset="0"/>
                <a:cs typeface="Arial" charset="0"/>
              </a:rPr>
              <a:t>Andreas </a:t>
            </a:r>
            <a:r>
              <a:rPr lang="en-US" altLang="fi-FI" sz="1400" dirty="0" err="1" smtClean="0">
                <a:latin typeface="Arial" charset="0"/>
                <a:cs typeface="Arial" charset="0"/>
              </a:rPr>
              <a:t>Ebernhard</a:t>
            </a:r>
            <a:r>
              <a:rPr lang="en-US" altLang="fi-FI" sz="1400" dirty="0" smtClean="0">
                <a:latin typeface="Arial" charset="0"/>
                <a:cs typeface="Arial" charset="0"/>
              </a:rPr>
              <a:t>: Power Quality, 2011</a:t>
            </a:r>
            <a:endParaRPr lang="fi-FI" altLang="fi-FI" sz="1400" dirty="0" smtClean="0">
              <a:latin typeface="Arial" charset="0"/>
              <a:cs typeface="Arial" charset="0"/>
            </a:endParaRPr>
          </a:p>
          <a:p>
            <a:pPr eaLnBrk="1" hangingPunct="1">
              <a:buFont typeface="Arial" charset="0"/>
              <a:buChar char="•"/>
              <a:defRPr/>
            </a:pPr>
            <a:endParaRPr lang="fi-FI" altLang="fi-FI" sz="1400" dirty="0" smtClean="0">
              <a:latin typeface="Arial" charset="0"/>
              <a:cs typeface="Arial" charset="0"/>
            </a:endParaRPr>
          </a:p>
        </p:txBody>
      </p:sp>
      <p:sp>
        <p:nvSpPr>
          <p:cNvPr id="19460"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F454698C-0EE4-4D8D-9E8C-98A6F1F3082A}"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19461"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1946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3F55E0FD-4DBA-41E2-9A5D-63846F79C221}" type="slidenum">
              <a:rPr lang="fi-FI" altLang="fi-FI" sz="1200" smtClean="0">
                <a:solidFill>
                  <a:srgbClr val="898989"/>
                </a:solidFill>
              </a:rPr>
              <a:pPr>
                <a:spcBef>
                  <a:spcPct val="0"/>
                </a:spcBef>
                <a:buFontTx/>
                <a:buNone/>
              </a:pPr>
              <a:t>17</a:t>
            </a:fld>
            <a:endParaRPr lang="fi-FI" altLang="fi-FI" sz="1200" smtClean="0">
              <a:solidFill>
                <a:srgbClr val="898989"/>
              </a:solidFill>
            </a:endParaRPr>
          </a:p>
        </p:txBody>
      </p:sp>
      <p:pic>
        <p:nvPicPr>
          <p:cNvPr id="194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4200" y="1320800"/>
            <a:ext cx="4584700"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413" y="4237038"/>
            <a:ext cx="415290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1641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fi-FI" sz="2000" smtClean="0">
                <a:cs typeface="Arial" panose="020B0604020202020204" pitchFamily="34" charset="0"/>
              </a:rPr>
              <a:t>Power quality concerns</a:t>
            </a:r>
            <a:endParaRPr lang="fi-FI" altLang="fi-FI" sz="2000" smtClean="0">
              <a:cs typeface="Arial" panose="020B0604020202020204" pitchFamily="34" charset="0"/>
            </a:endParaRPr>
          </a:p>
        </p:txBody>
      </p:sp>
      <p:sp>
        <p:nvSpPr>
          <p:cNvPr id="23555" name="Content Placeholder 2"/>
          <p:cNvSpPr>
            <a:spLocks noGrp="1"/>
          </p:cNvSpPr>
          <p:nvPr>
            <p:ph idx="1"/>
          </p:nvPr>
        </p:nvSpPr>
        <p:spPr/>
        <p:txBody>
          <a:bodyPr/>
          <a:lstStyle/>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marL="0" indent="0">
              <a:buFont typeface="Arial" charset="0"/>
              <a:buNone/>
              <a:defRPr/>
            </a:pPr>
            <a:r>
              <a:rPr lang="en-US" sz="1400" dirty="0"/>
              <a:t>							</a:t>
            </a: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marL="0" indent="0" eaLnBrk="1" hangingPunct="1">
              <a:buFont typeface="Arial" charset="0"/>
              <a:buNone/>
              <a:defRPr/>
            </a:pPr>
            <a:endParaRPr lang="en-US" altLang="fi-FI" sz="1400" dirty="0"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A433577D-0B94-4A6D-83E9-0BA2EAA322DF}"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2253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46A476FD-A7CB-4E42-99D5-D66A4D524AA1}" type="slidenum">
              <a:rPr lang="fi-FI" altLang="en-US" sz="1200" smtClean="0">
                <a:solidFill>
                  <a:srgbClr val="898989"/>
                </a:solidFill>
              </a:rPr>
              <a:pPr>
                <a:spcBef>
                  <a:spcPct val="0"/>
                </a:spcBef>
                <a:buFontTx/>
                <a:buNone/>
              </a:pPr>
              <a:t>18</a:t>
            </a:fld>
            <a:endParaRPr lang="fi-FI" altLang="en-US" sz="1200" smtClean="0">
              <a:solidFill>
                <a:srgbClr val="898989"/>
              </a:solidFill>
            </a:endParaRPr>
          </a:p>
        </p:txBody>
      </p:sp>
      <p:sp>
        <p:nvSpPr>
          <p:cNvPr id="22535" name="TextBox 1"/>
          <p:cNvSpPr txBox="1">
            <a:spLocks noChangeArrowheads="1"/>
          </p:cNvSpPr>
          <p:nvPr/>
        </p:nvSpPr>
        <p:spPr bwMode="auto">
          <a:xfrm>
            <a:off x="3487738" y="1393825"/>
            <a:ext cx="1570037" cy="3698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800"/>
              <a:t>Power quality</a:t>
            </a:r>
          </a:p>
        </p:txBody>
      </p:sp>
      <p:sp>
        <p:nvSpPr>
          <p:cNvPr id="22536" name="TextBox 8"/>
          <p:cNvSpPr txBox="1">
            <a:spLocks noChangeArrowheads="1"/>
          </p:cNvSpPr>
          <p:nvPr/>
        </p:nvSpPr>
        <p:spPr bwMode="auto">
          <a:xfrm>
            <a:off x="620713" y="2070100"/>
            <a:ext cx="1528762"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Power frequency</a:t>
            </a:r>
          </a:p>
          <a:p>
            <a:pPr eaLnBrk="1" hangingPunct="1">
              <a:spcBef>
                <a:spcPct val="0"/>
              </a:spcBef>
              <a:buFontTx/>
              <a:buNone/>
            </a:pPr>
            <a:r>
              <a:rPr lang="en-US" altLang="fi-FI" sz="1400"/>
              <a:t>disturbances</a:t>
            </a:r>
          </a:p>
        </p:txBody>
      </p:sp>
      <p:sp>
        <p:nvSpPr>
          <p:cNvPr id="22537" name="TextBox 9"/>
          <p:cNvSpPr txBox="1">
            <a:spLocks noChangeArrowheads="1"/>
          </p:cNvSpPr>
          <p:nvPr/>
        </p:nvSpPr>
        <p:spPr bwMode="auto">
          <a:xfrm>
            <a:off x="1049338" y="2774950"/>
            <a:ext cx="1517650" cy="5222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Electromagnetic </a:t>
            </a:r>
          </a:p>
          <a:p>
            <a:pPr eaLnBrk="1" hangingPunct="1">
              <a:spcBef>
                <a:spcPct val="0"/>
              </a:spcBef>
              <a:buFontTx/>
              <a:buNone/>
            </a:pPr>
            <a:r>
              <a:rPr lang="en-US" altLang="fi-FI" sz="1400"/>
              <a:t>interference</a:t>
            </a:r>
          </a:p>
        </p:txBody>
      </p:sp>
      <p:sp>
        <p:nvSpPr>
          <p:cNvPr id="22538" name="TextBox 10"/>
          <p:cNvSpPr txBox="1">
            <a:spLocks noChangeArrowheads="1"/>
          </p:cNvSpPr>
          <p:nvPr/>
        </p:nvSpPr>
        <p:spPr bwMode="auto">
          <a:xfrm>
            <a:off x="2717800" y="3036888"/>
            <a:ext cx="1309688"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Power system</a:t>
            </a:r>
          </a:p>
          <a:p>
            <a:pPr eaLnBrk="1" hangingPunct="1">
              <a:spcBef>
                <a:spcPct val="0"/>
              </a:spcBef>
              <a:buFontTx/>
              <a:buNone/>
            </a:pPr>
            <a:r>
              <a:rPr lang="en-US" altLang="fi-FI" sz="1400"/>
              <a:t>transients </a:t>
            </a:r>
          </a:p>
        </p:txBody>
      </p:sp>
      <p:sp>
        <p:nvSpPr>
          <p:cNvPr id="22539" name="TextBox 11"/>
          <p:cNvSpPr txBox="1">
            <a:spLocks noChangeArrowheads="1"/>
          </p:cNvSpPr>
          <p:nvPr/>
        </p:nvSpPr>
        <p:spPr bwMode="auto">
          <a:xfrm>
            <a:off x="4451350" y="3138488"/>
            <a:ext cx="1211263"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Electro static</a:t>
            </a:r>
          </a:p>
          <a:p>
            <a:pPr eaLnBrk="1" hangingPunct="1">
              <a:spcBef>
                <a:spcPct val="0"/>
              </a:spcBef>
              <a:buFontTx/>
              <a:buNone/>
            </a:pPr>
            <a:r>
              <a:rPr lang="en-US" altLang="fi-FI" sz="1400"/>
              <a:t>discharge</a:t>
            </a:r>
          </a:p>
        </p:txBody>
      </p:sp>
      <p:sp>
        <p:nvSpPr>
          <p:cNvPr id="22540" name="TextBox 12"/>
          <p:cNvSpPr txBox="1">
            <a:spLocks noChangeArrowheads="1"/>
          </p:cNvSpPr>
          <p:nvPr/>
        </p:nvSpPr>
        <p:spPr bwMode="auto">
          <a:xfrm>
            <a:off x="5880100" y="3138488"/>
            <a:ext cx="1309688"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Power system</a:t>
            </a:r>
          </a:p>
          <a:p>
            <a:pPr eaLnBrk="1" hangingPunct="1">
              <a:spcBef>
                <a:spcPct val="0"/>
              </a:spcBef>
              <a:buFontTx/>
              <a:buNone/>
            </a:pPr>
            <a:r>
              <a:rPr lang="en-US" altLang="fi-FI" sz="1400"/>
              <a:t>harmonics</a:t>
            </a:r>
          </a:p>
        </p:txBody>
      </p:sp>
      <p:sp>
        <p:nvSpPr>
          <p:cNvPr id="22541" name="TextBox 13"/>
          <p:cNvSpPr txBox="1">
            <a:spLocks noChangeArrowheads="1"/>
          </p:cNvSpPr>
          <p:nvPr/>
        </p:nvSpPr>
        <p:spPr bwMode="auto">
          <a:xfrm>
            <a:off x="6937375" y="2505075"/>
            <a:ext cx="741363"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Power </a:t>
            </a:r>
          </a:p>
          <a:p>
            <a:pPr eaLnBrk="1" hangingPunct="1">
              <a:spcBef>
                <a:spcPct val="0"/>
              </a:spcBef>
              <a:buFontTx/>
              <a:buNone/>
            </a:pPr>
            <a:r>
              <a:rPr lang="en-US" altLang="fi-FI" sz="1400"/>
              <a:t>factor</a:t>
            </a:r>
          </a:p>
        </p:txBody>
      </p:sp>
      <p:sp>
        <p:nvSpPr>
          <p:cNvPr id="22542" name="TextBox 14"/>
          <p:cNvSpPr txBox="1">
            <a:spLocks noChangeArrowheads="1"/>
          </p:cNvSpPr>
          <p:nvPr/>
        </p:nvSpPr>
        <p:spPr bwMode="auto">
          <a:xfrm>
            <a:off x="7189788" y="1741488"/>
            <a:ext cx="1417637" cy="5222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Grounding and </a:t>
            </a:r>
          </a:p>
          <a:p>
            <a:pPr eaLnBrk="1" hangingPunct="1">
              <a:spcBef>
                <a:spcPct val="0"/>
              </a:spcBef>
              <a:buFontTx/>
              <a:buNone/>
            </a:pPr>
            <a:r>
              <a:rPr lang="en-US" altLang="fi-FI" sz="1400"/>
              <a:t>bonding</a:t>
            </a:r>
          </a:p>
        </p:txBody>
      </p:sp>
      <p:cxnSp>
        <p:nvCxnSpPr>
          <p:cNvPr id="7" name="Straight Connector 6"/>
          <p:cNvCxnSpPr>
            <a:stCxn id="22535" idx="1"/>
          </p:cNvCxnSpPr>
          <p:nvPr/>
        </p:nvCxnSpPr>
        <p:spPr>
          <a:xfrm flipH="1">
            <a:off x="1384300" y="1577975"/>
            <a:ext cx="2103438" cy="4921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a:stCxn id="22535" idx="2"/>
            <a:endCxn id="22537" idx="0"/>
          </p:cNvCxnSpPr>
          <p:nvPr/>
        </p:nvCxnSpPr>
        <p:spPr>
          <a:xfrm flipH="1">
            <a:off x="1808163" y="1763713"/>
            <a:ext cx="2463800" cy="1011237"/>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22535" idx="3"/>
            <a:endCxn id="22542" idx="0"/>
          </p:cNvCxnSpPr>
          <p:nvPr/>
        </p:nvCxnSpPr>
        <p:spPr>
          <a:xfrm>
            <a:off x="5057775" y="1577975"/>
            <a:ext cx="2840038" cy="163513"/>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22535" idx="2"/>
          </p:cNvCxnSpPr>
          <p:nvPr/>
        </p:nvCxnSpPr>
        <p:spPr>
          <a:xfrm>
            <a:off x="4271963" y="1763713"/>
            <a:ext cx="3035300" cy="7413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22535" idx="2"/>
            <a:endCxn id="22540" idx="0"/>
          </p:cNvCxnSpPr>
          <p:nvPr/>
        </p:nvCxnSpPr>
        <p:spPr>
          <a:xfrm>
            <a:off x="4271963" y="1763713"/>
            <a:ext cx="2262187" cy="13747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a:endCxn id="22538" idx="0"/>
          </p:cNvCxnSpPr>
          <p:nvPr/>
        </p:nvCxnSpPr>
        <p:spPr>
          <a:xfrm flipH="1">
            <a:off x="3371850" y="1824038"/>
            <a:ext cx="900113" cy="121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2539" idx="0"/>
          </p:cNvCxnSpPr>
          <p:nvPr/>
        </p:nvCxnSpPr>
        <p:spPr>
          <a:xfrm>
            <a:off x="4271963" y="1830388"/>
            <a:ext cx="785812" cy="13081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 name="Straight Connector 2"/>
          <p:cNvCxnSpPr>
            <a:stCxn id="22540" idx="2"/>
          </p:cNvCxnSpPr>
          <p:nvPr/>
        </p:nvCxnSpPr>
        <p:spPr>
          <a:xfrm>
            <a:off x="6535738" y="3662363"/>
            <a:ext cx="153987" cy="430212"/>
          </a:xfrm>
          <a:prstGeom prst="line">
            <a:avLst/>
          </a:prstGeom>
        </p:spPr>
        <p:style>
          <a:lnRef idx="2">
            <a:schemeClr val="accent1"/>
          </a:lnRef>
          <a:fillRef idx="0">
            <a:schemeClr val="accent1"/>
          </a:fillRef>
          <a:effectRef idx="1">
            <a:schemeClr val="accent1"/>
          </a:effectRef>
          <a:fontRef idx="minor">
            <a:schemeClr val="tx1"/>
          </a:fontRef>
        </p:style>
      </p:cxnSp>
      <p:sp>
        <p:nvSpPr>
          <p:cNvPr id="22551" name="TextBox 12"/>
          <p:cNvSpPr txBox="1">
            <a:spLocks noChangeArrowheads="1"/>
          </p:cNvSpPr>
          <p:nvPr/>
        </p:nvSpPr>
        <p:spPr bwMode="auto">
          <a:xfrm>
            <a:off x="6167438" y="4092575"/>
            <a:ext cx="1300162" cy="3079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Voltage flicker</a:t>
            </a:r>
          </a:p>
        </p:txBody>
      </p:sp>
      <p:sp>
        <p:nvSpPr>
          <p:cNvPr id="22552" name="TextBox 12"/>
          <p:cNvSpPr txBox="1">
            <a:spLocks noChangeArrowheads="1"/>
          </p:cNvSpPr>
          <p:nvPr/>
        </p:nvSpPr>
        <p:spPr bwMode="auto">
          <a:xfrm>
            <a:off x="3821113" y="4162425"/>
            <a:ext cx="1062037" cy="5238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Power flow</a:t>
            </a:r>
          </a:p>
          <a:p>
            <a:pPr eaLnBrk="1" hangingPunct="1">
              <a:spcBef>
                <a:spcPct val="0"/>
              </a:spcBef>
              <a:buFontTx/>
              <a:buNone/>
            </a:pPr>
            <a:r>
              <a:rPr lang="en-US" altLang="fi-FI" sz="1400"/>
              <a:t>control</a:t>
            </a:r>
          </a:p>
        </p:txBody>
      </p:sp>
      <p:cxnSp>
        <p:nvCxnSpPr>
          <p:cNvPr id="9" name="Straight Connector 8"/>
          <p:cNvCxnSpPr/>
          <p:nvPr/>
        </p:nvCxnSpPr>
        <p:spPr>
          <a:xfrm>
            <a:off x="4271963" y="1824038"/>
            <a:ext cx="80962" cy="2338387"/>
          </a:xfrm>
          <a:prstGeom prst="line">
            <a:avLst/>
          </a:prstGeom>
        </p:spPr>
        <p:style>
          <a:lnRef idx="2">
            <a:schemeClr val="accent1"/>
          </a:lnRef>
          <a:fillRef idx="0">
            <a:schemeClr val="accent1"/>
          </a:fillRef>
          <a:effectRef idx="1">
            <a:schemeClr val="accent1"/>
          </a:effectRef>
          <a:fontRef idx="minor">
            <a:schemeClr val="tx1"/>
          </a:fontRef>
        </p:style>
      </p:cxnSp>
      <p:sp>
        <p:nvSpPr>
          <p:cNvPr id="22554" name="TextBox 12"/>
          <p:cNvSpPr txBox="1">
            <a:spLocks noChangeArrowheads="1"/>
          </p:cNvSpPr>
          <p:nvPr/>
        </p:nvSpPr>
        <p:spPr bwMode="auto">
          <a:xfrm>
            <a:off x="4629150" y="4895850"/>
            <a:ext cx="1617663" cy="3079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Voltage regulation</a:t>
            </a:r>
          </a:p>
        </p:txBody>
      </p:sp>
      <p:cxnSp>
        <p:nvCxnSpPr>
          <p:cNvPr id="11" name="Straight Connector 10"/>
          <p:cNvCxnSpPr>
            <a:stCxn id="22552" idx="2"/>
          </p:cNvCxnSpPr>
          <p:nvPr/>
        </p:nvCxnSpPr>
        <p:spPr>
          <a:xfrm>
            <a:off x="4352925" y="4686300"/>
            <a:ext cx="1049338" cy="209550"/>
          </a:xfrm>
          <a:prstGeom prst="line">
            <a:avLst/>
          </a:prstGeom>
        </p:spPr>
        <p:style>
          <a:lnRef idx="2">
            <a:schemeClr val="accent1"/>
          </a:lnRef>
          <a:fillRef idx="0">
            <a:schemeClr val="accent1"/>
          </a:fillRef>
          <a:effectRef idx="1">
            <a:schemeClr val="accent1"/>
          </a:effectRef>
          <a:fontRef idx="minor">
            <a:schemeClr val="tx1"/>
          </a:fontRef>
        </p:style>
      </p:cxnSp>
      <p:sp>
        <p:nvSpPr>
          <p:cNvPr id="22556" name="TextBox 12"/>
          <p:cNvSpPr txBox="1">
            <a:spLocks noChangeArrowheads="1"/>
          </p:cNvSpPr>
          <p:nvPr/>
        </p:nvSpPr>
        <p:spPr bwMode="auto">
          <a:xfrm>
            <a:off x="2735263" y="4895850"/>
            <a:ext cx="1398587" cy="30797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t>Load balancing</a:t>
            </a:r>
          </a:p>
        </p:txBody>
      </p:sp>
      <p:cxnSp>
        <p:nvCxnSpPr>
          <p:cNvPr id="13" name="Straight Connector 12"/>
          <p:cNvCxnSpPr>
            <a:stCxn id="22552" idx="2"/>
          </p:cNvCxnSpPr>
          <p:nvPr/>
        </p:nvCxnSpPr>
        <p:spPr>
          <a:xfrm flipH="1">
            <a:off x="3373438" y="4686300"/>
            <a:ext cx="979487" cy="2095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5086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fi-FI" sz="2000" smtClean="0">
                <a:cs typeface="Arial" panose="020B0604020202020204" pitchFamily="34" charset="0"/>
              </a:rPr>
              <a:t>The subject of power quality</a:t>
            </a:r>
            <a:endParaRPr lang="en-US" altLang="en-US" sz="2000" smtClean="0">
              <a:cs typeface="Arial" panose="020B0604020202020204" pitchFamily="34" charset="0"/>
            </a:endParaRPr>
          </a:p>
        </p:txBody>
      </p:sp>
      <p:sp>
        <p:nvSpPr>
          <p:cNvPr id="14339" name="Content Placeholder 2"/>
          <p:cNvSpPr>
            <a:spLocks noGrp="1"/>
          </p:cNvSpPr>
          <p:nvPr>
            <p:ph idx="1"/>
          </p:nvPr>
        </p:nvSpPr>
        <p:spPr/>
        <p:txBody>
          <a:bodyPr/>
          <a:lstStyle/>
          <a:p>
            <a:r>
              <a:rPr lang="en-US" altLang="en-US" sz="1400" b="1" dirty="0" smtClean="0">
                <a:latin typeface="Arial" panose="020B0604020202020204" pitchFamily="34" charset="0"/>
                <a:cs typeface="Arial" panose="020B0604020202020204" pitchFamily="34" charset="0"/>
              </a:rPr>
              <a:t>Voltage  stability  </a:t>
            </a:r>
            <a:r>
              <a:rPr lang="en-US" altLang="en-US" sz="1400" dirty="0" smtClean="0">
                <a:latin typeface="Arial" panose="020B0604020202020204" pitchFamily="34" charset="0"/>
                <a:cs typeface="Arial" panose="020B0604020202020204" pitchFamily="34" charset="0"/>
              </a:rPr>
              <a:t>refers  to  the  ability  of  a  power  system  to  maintain steady voltages at all buses in the system after being subjected to a disturbance from a given initial operating condition. It depends on the ability  to  maintain/restore  equilibrium  between  load  demand  and  load supply from the power system. Instability that may result occurs in the form of a progressive fall or rise of voltages of some buses.</a:t>
            </a:r>
          </a:p>
          <a:p>
            <a:endParaRPr lang="en-US" altLang="en-US" sz="1400" dirty="0" smtClean="0">
              <a:latin typeface="Arial" panose="020B0604020202020204" pitchFamily="34" charset="0"/>
              <a:cs typeface="Arial" panose="020B0604020202020204" pitchFamily="34" charset="0"/>
            </a:endParaRPr>
          </a:p>
          <a:p>
            <a:r>
              <a:rPr lang="en-US" altLang="en-US" sz="1400" b="1" dirty="0" smtClean="0">
                <a:latin typeface="Arial" panose="020B0604020202020204" pitchFamily="34" charset="0"/>
                <a:cs typeface="Arial" panose="020B0604020202020204" pitchFamily="34" charset="0"/>
              </a:rPr>
              <a:t>Frequency stability </a:t>
            </a:r>
            <a:r>
              <a:rPr lang="en-US" altLang="en-US" sz="1400" dirty="0" smtClean="0">
                <a:latin typeface="Arial" panose="020B0604020202020204" pitchFamily="34" charset="0"/>
                <a:cs typeface="Arial" panose="020B0604020202020204" pitchFamily="34" charset="0"/>
              </a:rPr>
              <a:t>refers to the ability of a power system to maintain steady frequency following a severe system upset resulting in a significant imbalance between generation and load. It depends on the ability to  maintain/restore  equilibrium  between  system  generation  and  load, with minimum unintentional loss of load. Instability that may result occurs in the form of sustained  frequency swings leading to tripping of generating units and/or loads.</a:t>
            </a:r>
          </a:p>
        </p:txBody>
      </p:sp>
      <p:sp>
        <p:nvSpPr>
          <p:cNvPr id="4" name="Date Placeholder 3"/>
          <p:cNvSpPr>
            <a:spLocks noGrp="1"/>
          </p:cNvSpPr>
          <p:nvPr>
            <p:ph type="dt" sz="quarter" idx="10"/>
          </p:nvPr>
        </p:nvSpPr>
        <p:spPr/>
        <p:txBody>
          <a:bodyPr/>
          <a:lstStyle/>
          <a:p>
            <a:pPr>
              <a:defRPr/>
            </a:pPr>
            <a:fld id="{D16E165E-1004-4125-BF74-42920F85F09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1434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D3CDBABA-2F58-40B5-BC5E-B676104A044B}" type="slidenum">
              <a:rPr lang="fi-FI" altLang="en-US" sz="1200" smtClean="0">
                <a:solidFill>
                  <a:srgbClr val="898989"/>
                </a:solidFill>
              </a:rPr>
              <a:pPr>
                <a:spcBef>
                  <a:spcPct val="0"/>
                </a:spcBef>
                <a:buFontTx/>
                <a:buNone/>
              </a:pPr>
              <a:t>19</a:t>
            </a:fld>
            <a:endParaRPr lang="fi-FI" altLang="en-US" sz="1200" smtClean="0">
              <a:solidFill>
                <a:srgbClr val="898989"/>
              </a:solidFill>
            </a:endParaRPr>
          </a:p>
        </p:txBody>
      </p:sp>
    </p:spTree>
    <p:extLst>
      <p:ext uri="{BB962C8B-B14F-4D97-AF65-F5344CB8AC3E}">
        <p14:creationId xmlns:p14="http://schemas.microsoft.com/office/powerpoint/2010/main" val="914059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fi-FI" sz="2000" smtClean="0">
                <a:cs typeface="Arial" panose="020B0604020202020204" pitchFamily="34" charset="0"/>
              </a:rPr>
              <a:t>Challenges in today’s power grids</a:t>
            </a:r>
          </a:p>
        </p:txBody>
      </p:sp>
      <p:sp>
        <p:nvSpPr>
          <p:cNvPr id="15363" name="Content Placeholder 2"/>
          <p:cNvSpPr>
            <a:spLocks noGrp="1"/>
          </p:cNvSpPr>
          <p:nvPr>
            <p:ph idx="1"/>
          </p:nvPr>
        </p:nvSpPr>
        <p:spPr>
          <a:xfrm>
            <a:off x="620713" y="1830388"/>
            <a:ext cx="5119687" cy="4422775"/>
          </a:xfrm>
        </p:spPr>
        <p:txBody>
          <a:bodyPr/>
          <a:lstStyle/>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The construction of new power lines is very expensive, time-consuming and often complicated by legal and land proprietary issues. </a:t>
            </a:r>
          </a:p>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-&gt; FACTS devices are used to increase the controllability and transfer capacity of the power system by controlling power ﬂows and improving the stability</a:t>
            </a:r>
          </a:p>
          <a:p>
            <a:pPr marL="0" indent="0">
              <a:buFont typeface="Arial" panose="020B0604020202020204" pitchFamily="34" charset="0"/>
              <a:buNone/>
            </a:pPr>
            <a:endParaRPr lang="en-US" altLang="en-US" sz="14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The factors which limit the line </a:t>
            </a:r>
            <a:r>
              <a:rPr lang="en-US" altLang="en-US" sz="1400" dirty="0" err="1" smtClean="0">
                <a:latin typeface="Arial" panose="020B0604020202020204" pitchFamily="34" charset="0"/>
                <a:cs typeface="Arial" panose="020B0604020202020204" pitchFamily="34" charset="0"/>
              </a:rPr>
              <a:t>loadability</a:t>
            </a:r>
            <a:r>
              <a:rPr lang="en-US" altLang="en-US" sz="1400" dirty="0" smtClean="0">
                <a:latin typeface="Arial" panose="020B0604020202020204" pitchFamily="34" charset="0"/>
                <a:cs typeface="Arial" panose="020B0604020202020204" pitchFamily="34" charset="0"/>
              </a:rPr>
              <a:t> of a power line:</a:t>
            </a:r>
          </a:p>
          <a:p>
            <a:pPr marL="0" indent="0">
              <a:buFont typeface="Arial" panose="020B0604020202020204" pitchFamily="34" charset="0"/>
              <a:buNone/>
            </a:pPr>
            <a:endParaRPr lang="en-US" altLang="en-US" sz="14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1. Thermal limits, the limiting factor for lines up to about 80 km. </a:t>
            </a:r>
          </a:p>
          <a:p>
            <a:pPr marL="0" indent="0">
              <a:buFont typeface="Arial" panose="020B0604020202020204" pitchFamily="34" charset="0"/>
              <a:buNone/>
            </a:pPr>
            <a:endParaRPr lang="en-US" altLang="en-US" sz="14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2. Voltage limits, the limiting factor for lines between approximately 80 km and 320 km. </a:t>
            </a:r>
          </a:p>
          <a:p>
            <a:pPr marL="0" indent="0">
              <a:buFont typeface="Arial" panose="020B0604020202020204" pitchFamily="34" charset="0"/>
              <a:buNone/>
            </a:pPr>
            <a:endParaRPr lang="en-US" altLang="en-US" sz="1400" dirty="0" smtClean="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altLang="en-US" sz="1400" dirty="0" smtClean="0">
                <a:latin typeface="Arial" panose="020B0604020202020204" pitchFamily="34" charset="0"/>
                <a:cs typeface="Arial" panose="020B0604020202020204" pitchFamily="34" charset="0"/>
              </a:rPr>
              <a:t>3. Stability limits, the limiting factor for lines longer than about 320 km. </a:t>
            </a:r>
          </a:p>
        </p:txBody>
      </p:sp>
      <p:sp>
        <p:nvSpPr>
          <p:cNvPr id="4" name="Date Placeholder 3"/>
          <p:cNvSpPr>
            <a:spLocks noGrp="1"/>
          </p:cNvSpPr>
          <p:nvPr>
            <p:ph type="dt" sz="quarter" idx="10"/>
          </p:nvPr>
        </p:nvSpPr>
        <p:spPr/>
        <p:txBody>
          <a:bodyPr/>
          <a:lstStyle/>
          <a:p>
            <a:pPr>
              <a:defRPr/>
            </a:pPr>
            <a:fld id="{F35EC9EE-C432-426F-9D30-8CE60E62A86F}"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1536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D55FD7DF-2EF5-4630-80DC-C9DBFE8D1EE1}" type="slidenum">
              <a:rPr lang="fi-FI" altLang="en-US" sz="1200" smtClean="0">
                <a:solidFill>
                  <a:srgbClr val="898989"/>
                </a:solidFill>
              </a:rPr>
              <a:pPr>
                <a:spcBef>
                  <a:spcPct val="0"/>
                </a:spcBef>
                <a:buFontTx/>
                <a:buNone/>
              </a:pPr>
              <a:t>20</a:t>
            </a:fld>
            <a:endParaRPr lang="fi-FI" altLang="en-US" sz="1200" smtClean="0">
              <a:solidFill>
                <a:srgbClr val="898989"/>
              </a:solidFill>
            </a:endParaRPr>
          </a:p>
        </p:txBody>
      </p:sp>
      <p:pic>
        <p:nvPicPr>
          <p:cNvPr id="153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0400" y="2362200"/>
            <a:ext cx="3262313" cy="283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125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fi-FI" sz="2000" b="1" smtClean="0">
                <a:cs typeface="Arial" panose="020B0604020202020204" pitchFamily="34" charset="0"/>
              </a:rPr>
              <a:t>Renewable energy production connected to distribution network</a:t>
            </a:r>
            <a:endParaRPr lang="en-US" altLang="en-US" sz="2000" smtClean="0">
              <a:cs typeface="Arial" panose="020B0604020202020204" pitchFamily="34" charset="0"/>
            </a:endParaRPr>
          </a:p>
        </p:txBody>
      </p:sp>
      <p:sp>
        <p:nvSpPr>
          <p:cNvPr id="3" name="Content Placeholder 2"/>
          <p:cNvSpPr>
            <a:spLocks noGrp="1"/>
          </p:cNvSpPr>
          <p:nvPr>
            <p:ph idx="1"/>
          </p:nvPr>
        </p:nvSpPr>
        <p:spPr/>
        <p:txBody>
          <a:bodyPr/>
          <a:lstStyle/>
          <a:p>
            <a:pPr>
              <a:defRPr/>
            </a:pPr>
            <a:r>
              <a:rPr lang="en-US" sz="1400" dirty="0" smtClean="0"/>
              <a:t>The integration of renewable electricity production in the grid is the main new challenge for many network operators, at distribution as well as at transmission level</a:t>
            </a:r>
          </a:p>
          <a:p>
            <a:pPr>
              <a:defRPr/>
            </a:pPr>
            <a:endParaRPr lang="en-US" sz="1400" dirty="0" smtClean="0"/>
          </a:p>
          <a:p>
            <a:pPr>
              <a:defRPr/>
            </a:pPr>
            <a:r>
              <a:rPr lang="en-US" sz="1400" dirty="0" smtClean="0"/>
              <a:t>Connecting limited amounts of renewables improves the grid performance as the production compensates for the consumption and in that way reduces the actual loading of the grid. </a:t>
            </a:r>
          </a:p>
          <a:p>
            <a:pPr>
              <a:defRPr/>
            </a:pPr>
            <a:endParaRPr lang="en-US" sz="1400" dirty="0" smtClean="0"/>
          </a:p>
          <a:p>
            <a:pPr marL="0" indent="0">
              <a:buFont typeface="Arial" panose="020B0604020202020204" pitchFamily="34" charset="0"/>
              <a:buNone/>
              <a:defRPr/>
            </a:pPr>
            <a:r>
              <a:rPr lang="en-US" sz="1400" dirty="0" smtClean="0"/>
              <a:t>Challenges</a:t>
            </a:r>
          </a:p>
          <a:p>
            <a:pPr>
              <a:buFont typeface="Arial" panose="020B0604020202020204" pitchFamily="34" charset="0"/>
              <a:buAutoNum type="arabicPeriod"/>
              <a:defRPr/>
            </a:pPr>
            <a:r>
              <a:rPr lang="en-US" sz="1400" dirty="0" smtClean="0"/>
              <a:t>The injection of active power will reduce the voltage drop and may result in an overvoltage especially in rural networks</a:t>
            </a:r>
          </a:p>
          <a:p>
            <a:pPr>
              <a:buFont typeface="Arial" panose="020B0604020202020204" pitchFamily="34" charset="0"/>
              <a:buAutoNum type="arabicPeriod"/>
              <a:defRPr/>
            </a:pPr>
            <a:r>
              <a:rPr lang="en-US" sz="1400" dirty="0"/>
              <a:t>The grid can become overloaded when the amount of local generation becomes bigger than the sum of maximum and minimum consumption especially in rural areas with low consumption</a:t>
            </a:r>
            <a:r>
              <a:rPr lang="en-US" sz="1400" dirty="0" smtClean="0"/>
              <a:t>.</a:t>
            </a:r>
          </a:p>
          <a:p>
            <a:pPr>
              <a:buFont typeface="Arial" panose="020B0604020202020204" pitchFamily="34" charset="0"/>
              <a:buAutoNum type="arabicPeriod"/>
              <a:defRPr/>
            </a:pPr>
            <a:r>
              <a:rPr lang="en-US" sz="1400" dirty="0"/>
              <a:t>U</a:t>
            </a:r>
            <a:r>
              <a:rPr lang="en-US" sz="1400" dirty="0" smtClean="0"/>
              <a:t>ncontrolled island operation becomes a possibility. After the disconnection of a feeder (due to a fault or for maintenance purposes), the generators connected to the feeder may be able to supply the local consumption. </a:t>
            </a:r>
          </a:p>
          <a:p>
            <a:pPr>
              <a:buFont typeface="Arial" panose="020B0604020202020204" pitchFamily="34" charset="0"/>
              <a:buAutoNum type="arabicPeriod"/>
              <a:defRPr/>
            </a:pPr>
            <a:r>
              <a:rPr lang="en-US" sz="1400" dirty="0" smtClean="0"/>
              <a:t>The protection coordination can be endangered.</a:t>
            </a:r>
          </a:p>
          <a:p>
            <a:pPr>
              <a:buFont typeface="Arial" panose="020B0604020202020204" pitchFamily="34" charset="0"/>
              <a:buAutoNum type="arabicPeriod"/>
              <a:defRPr/>
            </a:pPr>
            <a:r>
              <a:rPr lang="en-US" sz="1400" dirty="0" smtClean="0"/>
              <a:t>Distributed generation could result in an increase of the harmonic levels. </a:t>
            </a:r>
            <a:endParaRPr lang="en-US" sz="1400" dirty="0"/>
          </a:p>
        </p:txBody>
      </p:sp>
      <p:sp>
        <p:nvSpPr>
          <p:cNvPr id="4" name="Date Placeholder 3"/>
          <p:cNvSpPr>
            <a:spLocks noGrp="1"/>
          </p:cNvSpPr>
          <p:nvPr>
            <p:ph type="dt" sz="quarter" idx="10"/>
          </p:nvPr>
        </p:nvSpPr>
        <p:spPr/>
        <p:txBody>
          <a:bodyPr/>
          <a:lstStyle/>
          <a:p>
            <a:pPr>
              <a:defRPr/>
            </a:pPr>
            <a:fld id="{82A90307-C7F0-4DCF-A1F2-5F19835CD2FB}"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1639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60651C36-BC1C-42A6-8F5F-19203F47631D}" type="slidenum">
              <a:rPr lang="fi-FI" altLang="en-US" sz="1200" smtClean="0">
                <a:solidFill>
                  <a:srgbClr val="898989"/>
                </a:solidFill>
              </a:rPr>
              <a:pPr>
                <a:spcBef>
                  <a:spcPct val="0"/>
                </a:spcBef>
                <a:buFontTx/>
                <a:buNone/>
              </a:pPr>
              <a:t>21</a:t>
            </a:fld>
            <a:endParaRPr lang="fi-FI" altLang="en-US" sz="1200" smtClean="0">
              <a:solidFill>
                <a:srgbClr val="898989"/>
              </a:solidFill>
            </a:endParaRPr>
          </a:p>
        </p:txBody>
      </p:sp>
    </p:spTree>
    <p:extLst>
      <p:ext uri="{BB962C8B-B14F-4D97-AF65-F5344CB8AC3E}">
        <p14:creationId xmlns:p14="http://schemas.microsoft.com/office/powerpoint/2010/main" val="103024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fi-FI" sz="2000" b="1" smtClean="0">
                <a:cs typeface="Arial" panose="020B0604020202020204" pitchFamily="34" charset="0"/>
              </a:rPr>
              <a:t>Renewable energy production connected to transmission network</a:t>
            </a:r>
            <a:endParaRPr lang="en-US" altLang="en-US" sz="2000" smtClean="0">
              <a:cs typeface="Arial" panose="020B0604020202020204" pitchFamily="34" charset="0"/>
            </a:endParaRPr>
          </a:p>
        </p:txBody>
      </p:sp>
      <p:sp>
        <p:nvSpPr>
          <p:cNvPr id="3" name="Content Placeholder 2"/>
          <p:cNvSpPr>
            <a:spLocks noGrp="1"/>
          </p:cNvSpPr>
          <p:nvPr>
            <p:ph idx="1"/>
          </p:nvPr>
        </p:nvSpPr>
        <p:spPr/>
        <p:txBody>
          <a:bodyPr/>
          <a:lstStyle/>
          <a:p>
            <a:pPr>
              <a:defRPr/>
            </a:pPr>
            <a:r>
              <a:rPr lang="en-US" sz="1400" dirty="0" smtClean="0"/>
              <a:t>Compared to distribution networks, the integration of renewable electricity production in transmission networks is easier because the transmission network is built for having production connected</a:t>
            </a:r>
          </a:p>
          <a:p>
            <a:pPr>
              <a:defRPr/>
            </a:pPr>
            <a:endParaRPr lang="fi-FI" sz="1400" dirty="0"/>
          </a:p>
          <a:p>
            <a:pPr>
              <a:defRPr/>
            </a:pPr>
            <a:r>
              <a:rPr lang="fi-FI" sz="1400" dirty="0"/>
              <a:t>HVAC </a:t>
            </a:r>
            <a:r>
              <a:rPr lang="fi-FI" sz="1400" dirty="0" err="1"/>
              <a:t>or</a:t>
            </a:r>
            <a:r>
              <a:rPr lang="fi-FI" sz="1400" dirty="0"/>
              <a:t> HVDC transmission </a:t>
            </a:r>
            <a:r>
              <a:rPr lang="fi-FI" sz="1400" dirty="0" err="1"/>
              <a:t>grids</a:t>
            </a:r>
            <a:r>
              <a:rPr lang="fi-FI" sz="1400" dirty="0"/>
              <a:t>?</a:t>
            </a:r>
            <a:endParaRPr lang="en-US" sz="1400" dirty="0"/>
          </a:p>
          <a:p>
            <a:pPr>
              <a:defRPr/>
            </a:pPr>
            <a:endParaRPr lang="en-US" sz="1400" dirty="0" smtClean="0"/>
          </a:p>
          <a:p>
            <a:pPr marL="0" indent="0">
              <a:buFont typeface="Arial" panose="020B0604020202020204" pitchFamily="34" charset="0"/>
              <a:buNone/>
              <a:defRPr/>
            </a:pPr>
            <a:endParaRPr lang="fi-FI" sz="1400" dirty="0" smtClean="0"/>
          </a:p>
          <a:p>
            <a:pPr marL="0" indent="0">
              <a:buFont typeface="Arial" panose="020B0604020202020204" pitchFamily="34" charset="0"/>
              <a:buNone/>
              <a:defRPr/>
            </a:pPr>
            <a:r>
              <a:rPr lang="en-US" sz="1400" dirty="0" smtClean="0"/>
              <a:t>Challenges</a:t>
            </a:r>
            <a:endParaRPr lang="en-US" sz="1400" dirty="0"/>
          </a:p>
          <a:p>
            <a:pPr>
              <a:buFont typeface="Arial" panose="020B0604020202020204" pitchFamily="34" charset="0"/>
              <a:buAutoNum type="arabicPeriod"/>
              <a:defRPr/>
            </a:pPr>
            <a:r>
              <a:rPr lang="en-US" sz="1400" dirty="0"/>
              <a:t>T</a:t>
            </a:r>
            <a:r>
              <a:rPr lang="en-US" sz="1400" dirty="0" smtClean="0"/>
              <a:t>he transmission system has high reliability requirements compared to distribution network </a:t>
            </a:r>
          </a:p>
          <a:p>
            <a:pPr>
              <a:buFont typeface="Arial" panose="020B0604020202020204" pitchFamily="34" charset="0"/>
              <a:buAutoNum type="arabicPeriod"/>
              <a:defRPr/>
            </a:pPr>
            <a:r>
              <a:rPr lang="en-US" sz="1400" dirty="0" smtClean="0"/>
              <a:t>New production units -&gt; new power ﬂows that can result in an overload or insufﬁcient operating reserves (uncertainty) </a:t>
            </a:r>
            <a:endParaRPr lang="en-US" sz="1400" dirty="0"/>
          </a:p>
          <a:p>
            <a:pPr>
              <a:buFont typeface="Arial" panose="020B0604020202020204" pitchFamily="34" charset="0"/>
              <a:buAutoNum type="arabicPeriod"/>
              <a:defRPr/>
            </a:pPr>
            <a:r>
              <a:rPr lang="en-US" sz="1400" dirty="0"/>
              <a:t>L</a:t>
            </a:r>
            <a:r>
              <a:rPr lang="en-US" sz="1400" dirty="0" smtClean="0"/>
              <a:t>arge renewable electricity production units are often located in less-populated parts of the country where the transmission grid is weak -&gt; the power-system stability?</a:t>
            </a:r>
          </a:p>
          <a:p>
            <a:pPr>
              <a:buFont typeface="Arial" panose="020B0604020202020204" pitchFamily="34" charset="0"/>
              <a:buAutoNum type="arabicPeriod"/>
              <a:defRPr/>
            </a:pPr>
            <a:r>
              <a:rPr lang="en-US" sz="1400" dirty="0" smtClean="0"/>
              <a:t>Fault-ride-through: the ability of production units to remain connected and support the grid during large disturbances associated with serious drops in voltage or frequency. </a:t>
            </a:r>
          </a:p>
        </p:txBody>
      </p:sp>
      <p:sp>
        <p:nvSpPr>
          <p:cNvPr id="4" name="Date Placeholder 3"/>
          <p:cNvSpPr>
            <a:spLocks noGrp="1"/>
          </p:cNvSpPr>
          <p:nvPr>
            <p:ph type="dt" sz="quarter" idx="10"/>
          </p:nvPr>
        </p:nvSpPr>
        <p:spPr/>
        <p:txBody>
          <a:bodyPr/>
          <a:lstStyle/>
          <a:p>
            <a:pPr>
              <a:defRPr/>
            </a:pPr>
            <a:fld id="{82A90307-C7F0-4DCF-A1F2-5F19835CD2FB}"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1741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2DA1DD03-E58C-47DD-BE43-B8B96997D2C6}" type="slidenum">
              <a:rPr lang="fi-FI" altLang="en-US" sz="1200" smtClean="0">
                <a:solidFill>
                  <a:srgbClr val="898989"/>
                </a:solidFill>
              </a:rPr>
              <a:pPr>
                <a:spcBef>
                  <a:spcPct val="0"/>
                </a:spcBef>
                <a:buFontTx/>
                <a:buNone/>
              </a:pPr>
              <a:t>22</a:t>
            </a:fld>
            <a:endParaRPr lang="fi-FI" altLang="en-US" sz="1200" smtClean="0">
              <a:solidFill>
                <a:srgbClr val="898989"/>
              </a:solidFill>
            </a:endParaRPr>
          </a:p>
        </p:txBody>
      </p:sp>
    </p:spTree>
    <p:extLst>
      <p:ext uri="{BB962C8B-B14F-4D97-AF65-F5344CB8AC3E}">
        <p14:creationId xmlns:p14="http://schemas.microsoft.com/office/powerpoint/2010/main" val="158498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fi-FI" sz="2000" b="1" dirty="0" smtClean="0">
                <a:cs typeface="Arial" panose="020B0604020202020204" pitchFamily="34" charset="0"/>
              </a:rPr>
              <a:t>Renewable energy production – solutions </a:t>
            </a:r>
            <a:endParaRPr lang="en-US" altLang="en-US" sz="2000" dirty="0" smtClean="0">
              <a:cs typeface="Arial" panose="020B0604020202020204" pitchFamily="34" charset="0"/>
            </a:endParaRPr>
          </a:p>
        </p:txBody>
      </p:sp>
      <p:sp>
        <p:nvSpPr>
          <p:cNvPr id="3" name="Content Placeholder 2"/>
          <p:cNvSpPr>
            <a:spLocks noGrp="1"/>
          </p:cNvSpPr>
          <p:nvPr>
            <p:ph idx="1"/>
          </p:nvPr>
        </p:nvSpPr>
        <p:spPr/>
        <p:txBody>
          <a:bodyPr/>
          <a:lstStyle/>
          <a:p>
            <a:pPr>
              <a:buFont typeface="Arial" panose="020B0604020202020204" pitchFamily="34" charset="0"/>
              <a:buAutoNum type="arabicPeriod"/>
              <a:defRPr/>
            </a:pPr>
            <a:r>
              <a:rPr lang="en-US" sz="1400" dirty="0" smtClean="0"/>
              <a:t>Add more primary components to the network: lines, cables, transformers and substations. </a:t>
            </a:r>
          </a:p>
          <a:p>
            <a:pPr>
              <a:buFont typeface="Arial" panose="020B0604020202020204" pitchFamily="34" charset="0"/>
              <a:buAutoNum type="arabicPeriod"/>
              <a:defRPr/>
            </a:pPr>
            <a:endParaRPr lang="en-US" sz="1400" dirty="0" smtClean="0"/>
          </a:p>
          <a:p>
            <a:pPr>
              <a:buFont typeface="Arial" panose="020B0604020202020204" pitchFamily="34" charset="0"/>
              <a:buAutoNum type="arabicPeriod"/>
              <a:defRPr/>
            </a:pPr>
            <a:r>
              <a:rPr lang="en-US" sz="1400" dirty="0" smtClean="0"/>
              <a:t>Shunt and series compensation along the feeder</a:t>
            </a:r>
          </a:p>
          <a:p>
            <a:pPr>
              <a:defRPr/>
            </a:pPr>
            <a:r>
              <a:rPr lang="en-US" sz="1400" dirty="0" smtClean="0"/>
              <a:t>Line voltage drop compensation on the transformer tap-changer, and automatic tap-changers for distribution transformers. </a:t>
            </a:r>
          </a:p>
          <a:p>
            <a:pPr>
              <a:defRPr/>
            </a:pPr>
            <a:r>
              <a:rPr lang="en-US" sz="1400" dirty="0" smtClean="0"/>
              <a:t>SVC or STATCOM connected in PCC of wind-farm</a:t>
            </a:r>
          </a:p>
          <a:p>
            <a:pPr>
              <a:defRPr/>
            </a:pPr>
            <a:r>
              <a:rPr lang="en-US" sz="1400" dirty="0" smtClean="0"/>
              <a:t>Passive compensation (passive filters to limit harmonics, shunt reactors to limit voltage rise)</a:t>
            </a:r>
          </a:p>
          <a:p>
            <a:pPr>
              <a:buFont typeface="Arial" panose="020B0604020202020204" pitchFamily="34" charset="0"/>
              <a:buAutoNum type="arabicPeriod"/>
              <a:defRPr/>
            </a:pPr>
            <a:endParaRPr lang="en-US" sz="1400" dirty="0" smtClean="0"/>
          </a:p>
          <a:p>
            <a:pPr marL="0" indent="0">
              <a:buNone/>
              <a:defRPr/>
            </a:pPr>
            <a:r>
              <a:rPr lang="en-US" sz="1400" dirty="0" smtClean="0"/>
              <a:t>3. Protection coordination: directional protection, distance protection and anti-islanding protection</a:t>
            </a:r>
          </a:p>
          <a:p>
            <a:pPr marL="0" indent="0">
              <a:buNone/>
              <a:defRPr/>
            </a:pPr>
            <a:endParaRPr lang="en-US" sz="1400" dirty="0"/>
          </a:p>
          <a:p>
            <a:pPr marL="0" indent="0">
              <a:buNone/>
              <a:defRPr/>
            </a:pPr>
            <a:r>
              <a:rPr lang="en-US" sz="1400" dirty="0" smtClean="0"/>
              <a:t>4. Improved control of renewable energy production itself!</a:t>
            </a:r>
          </a:p>
          <a:p>
            <a:pPr marL="0" indent="0">
              <a:buFont typeface="Arial" panose="020B0604020202020204" pitchFamily="34" charset="0"/>
              <a:buNone/>
              <a:defRPr/>
            </a:pPr>
            <a:endParaRPr lang="en-US" sz="1400" dirty="0" smtClean="0"/>
          </a:p>
          <a:p>
            <a:pPr marL="0" indent="0">
              <a:buFont typeface="Arial" panose="020B0604020202020204" pitchFamily="34" charset="0"/>
              <a:buNone/>
              <a:defRPr/>
            </a:pPr>
            <a:endParaRPr lang="en-US" sz="1400" dirty="0" smtClean="0"/>
          </a:p>
          <a:p>
            <a:pPr marL="0" indent="0">
              <a:buFont typeface="Arial" panose="020B0604020202020204" pitchFamily="34" charset="0"/>
              <a:buNone/>
              <a:defRPr/>
            </a:pPr>
            <a:endParaRPr lang="en-US" sz="1400" dirty="0" smtClean="0"/>
          </a:p>
          <a:p>
            <a:pPr marL="0" indent="0">
              <a:buFont typeface="Arial" panose="020B0604020202020204" pitchFamily="34" charset="0"/>
              <a:buNone/>
              <a:defRPr/>
            </a:pPr>
            <a:endParaRPr lang="en-US" sz="1400" dirty="0" smtClean="0"/>
          </a:p>
          <a:p>
            <a:pPr marL="0" indent="0">
              <a:buFont typeface="Arial" panose="020B0604020202020204" pitchFamily="34" charset="0"/>
              <a:buNone/>
              <a:defRPr/>
            </a:pPr>
            <a:r>
              <a:rPr lang="en-US" sz="1400" dirty="0" smtClean="0"/>
              <a:t>Source: Math H.J. </a:t>
            </a:r>
            <a:r>
              <a:rPr lang="en-US" sz="1400" dirty="0" err="1" smtClean="0"/>
              <a:t>Bollen</a:t>
            </a:r>
            <a:r>
              <a:rPr lang="en-US" sz="1400" dirty="0" smtClean="0"/>
              <a:t>, The Smart Grid, Adapting the Power System to New Challenges</a:t>
            </a:r>
          </a:p>
        </p:txBody>
      </p:sp>
      <p:sp>
        <p:nvSpPr>
          <p:cNvPr id="4" name="Date Placeholder 3"/>
          <p:cNvSpPr>
            <a:spLocks noGrp="1"/>
          </p:cNvSpPr>
          <p:nvPr>
            <p:ph type="dt" sz="quarter" idx="10"/>
          </p:nvPr>
        </p:nvSpPr>
        <p:spPr/>
        <p:txBody>
          <a:bodyPr/>
          <a:lstStyle/>
          <a:p>
            <a:pPr>
              <a:defRPr/>
            </a:pPr>
            <a:fld id="{82A90307-C7F0-4DCF-A1F2-5F19835CD2FB}"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1843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E52ADB8D-1C4D-4D9A-9A75-F75F6E004564}" type="slidenum">
              <a:rPr lang="fi-FI" altLang="en-US" sz="1200" smtClean="0">
                <a:solidFill>
                  <a:srgbClr val="898989"/>
                </a:solidFill>
              </a:rPr>
              <a:pPr>
                <a:spcBef>
                  <a:spcPct val="0"/>
                </a:spcBef>
                <a:buFontTx/>
                <a:buNone/>
              </a:pPr>
              <a:t>23</a:t>
            </a:fld>
            <a:endParaRPr lang="fi-FI" altLang="en-US" sz="1200" smtClean="0">
              <a:solidFill>
                <a:srgbClr val="898989"/>
              </a:solidFill>
            </a:endParaRPr>
          </a:p>
        </p:txBody>
      </p:sp>
    </p:spTree>
    <p:extLst>
      <p:ext uri="{BB962C8B-B14F-4D97-AF65-F5344CB8AC3E}">
        <p14:creationId xmlns:p14="http://schemas.microsoft.com/office/powerpoint/2010/main" val="1825382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fi-FI" sz="2000" dirty="0" smtClean="0">
                <a:cs typeface="Arial" panose="020B0604020202020204" pitchFamily="34" charset="0"/>
              </a:rPr>
              <a:t>Waveform distortion: Notching and noise, harmonics</a:t>
            </a:r>
            <a:endParaRPr lang="fi-FI" altLang="fi-FI" sz="2000" dirty="0" smtClean="0">
              <a:cs typeface="Arial" panose="020B0604020202020204" pitchFamily="34" charset="0"/>
            </a:endParaRPr>
          </a:p>
        </p:txBody>
      </p:sp>
      <p:sp>
        <p:nvSpPr>
          <p:cNvPr id="40963" name="Content Placeholder 2"/>
          <p:cNvSpPr>
            <a:spLocks noGrp="1"/>
          </p:cNvSpPr>
          <p:nvPr>
            <p:ph idx="1"/>
          </p:nvPr>
        </p:nvSpPr>
        <p:spPr>
          <a:xfrm>
            <a:off x="620713" y="1434648"/>
            <a:ext cx="5264958" cy="4422775"/>
          </a:xfrm>
        </p:spPr>
        <p:txBody>
          <a:bodyPr/>
          <a:lstStyle/>
          <a:p>
            <a:pPr>
              <a:buFont typeface="Arial" charset="0"/>
              <a:buChar char="•"/>
              <a:defRPr/>
            </a:pPr>
            <a:r>
              <a:rPr lang="en-US" altLang="fi-FI" sz="1400" dirty="0" smtClean="0">
                <a:latin typeface="Arial" charset="0"/>
                <a:cs typeface="Arial" charset="0"/>
              </a:rPr>
              <a:t>Caused by power electronic converters, </a:t>
            </a:r>
            <a:r>
              <a:rPr lang="en-US" altLang="fi-FI" sz="1400" dirty="0" smtClean="0">
                <a:latin typeface="Arial" panose="020B0604020202020204" pitchFamily="34" charset="0"/>
                <a:cs typeface="Arial" panose="020B0604020202020204" pitchFamily="34" charset="0"/>
              </a:rPr>
              <a:t>arcing equipment (arc furnaces and welding equipment), improper customer wiring or grounding.  </a:t>
            </a:r>
            <a:r>
              <a:rPr lang="en-US" altLang="fi-FI" sz="1400" dirty="0" smtClean="0">
                <a:latin typeface="Arial" charset="0"/>
                <a:cs typeface="Arial" charset="0"/>
              </a:rPr>
              <a:t> </a:t>
            </a:r>
          </a:p>
          <a:p>
            <a:pPr eaLnBrk="1" hangingPunct="1">
              <a:buFont typeface="Arial" charset="0"/>
              <a:buChar char="•"/>
              <a:defRPr/>
            </a:pPr>
            <a:r>
              <a:rPr lang="en-US" altLang="fi-FI" sz="1400" dirty="0" smtClean="0">
                <a:latin typeface="Arial" charset="0"/>
                <a:cs typeface="Arial" charset="0"/>
              </a:rPr>
              <a:t>Depends on impedance, stronger in weak grid</a:t>
            </a:r>
          </a:p>
          <a:p>
            <a:pPr eaLnBrk="1" hangingPunct="1">
              <a:buFont typeface="Arial" charset="0"/>
              <a:buChar char="•"/>
              <a:defRPr/>
            </a:pPr>
            <a:r>
              <a:rPr lang="en-US" altLang="fi-FI" sz="1400" dirty="0" smtClean="0">
                <a:latin typeface="Arial" charset="0"/>
                <a:cs typeface="Arial" charset="0"/>
              </a:rPr>
              <a:t>Cause damage to capacitive components </a:t>
            </a:r>
            <a:r>
              <a:rPr lang="en-US" altLang="fi-FI" sz="1400" dirty="0" smtClean="0">
                <a:latin typeface="Arial" panose="020B0604020202020204" pitchFamily="34" charset="0"/>
                <a:cs typeface="Arial" panose="020B0604020202020204" pitchFamily="34" charset="0"/>
              </a:rPr>
              <a:t>and disturbances to appliances. I</a:t>
            </a:r>
            <a:r>
              <a:rPr lang="en-US" sz="1400" dirty="0" smtClean="0"/>
              <a:t>ncrease </a:t>
            </a:r>
            <a:r>
              <a:rPr lang="en-US" sz="1400" dirty="0" err="1"/>
              <a:t>rms</a:t>
            </a:r>
            <a:r>
              <a:rPr lang="en-US" sz="1400" dirty="0"/>
              <a:t> value of the supply current -&gt; increased power </a:t>
            </a:r>
            <a:r>
              <a:rPr lang="en-US" sz="1400" dirty="0" smtClean="0"/>
              <a:t>losses. Resonance </a:t>
            </a:r>
            <a:r>
              <a:rPr lang="en-US" sz="1400" dirty="0"/>
              <a:t>(series/parallel) -&gt; over voltage and overcurrent -&gt; overcurrent </a:t>
            </a:r>
            <a:r>
              <a:rPr lang="en-US" sz="1400" dirty="0" smtClean="0"/>
              <a:t>protection. Poor </a:t>
            </a:r>
            <a:r>
              <a:rPr lang="en-US" sz="1400" dirty="0"/>
              <a:t>power factor -&gt; increased power losses </a:t>
            </a:r>
            <a:endParaRPr lang="en-US" altLang="fi-FI" sz="1400" dirty="0" smtClean="0">
              <a:latin typeface="Arial" panose="020B0604020202020204" pitchFamily="34" charset="0"/>
              <a:cs typeface="Arial" panose="020B0604020202020204" pitchFamily="34" charset="0"/>
            </a:endParaRPr>
          </a:p>
          <a:p>
            <a:pPr eaLnBrk="1" hangingPunct="1">
              <a:buFont typeface="Arial" charset="0"/>
              <a:buChar char="•"/>
              <a:defRPr/>
            </a:pPr>
            <a:r>
              <a:rPr lang="en-US" altLang="fi-FI" sz="1400" dirty="0" smtClean="0">
                <a:latin typeface="Arial" charset="0"/>
                <a:cs typeface="Arial" charset="0"/>
              </a:rPr>
              <a:t>Solutions: grounding and shielding, neutral wire size, filtering</a:t>
            </a: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marL="0" indent="0" eaLnBrk="1" hangingPunct="1">
              <a:buNone/>
              <a:defRPr/>
            </a:pPr>
            <a:endParaRPr lang="en-US" altLang="fi-FI" sz="1400" dirty="0" smtClean="0">
              <a:latin typeface="Arial" charset="0"/>
              <a:cs typeface="Arial" charset="0"/>
            </a:endParaRPr>
          </a:p>
          <a:p>
            <a:pPr eaLnBrk="1" hangingPunct="1">
              <a:buFont typeface="Arial" charset="0"/>
              <a:buChar char="•"/>
              <a:defRPr/>
            </a:pPr>
            <a:endParaRPr lang="en-US" altLang="fi-FI" sz="1400" dirty="0" smtClean="0">
              <a:latin typeface="Arial" charset="0"/>
              <a:cs typeface="Arial" charset="0"/>
            </a:endParaRPr>
          </a:p>
          <a:p>
            <a:pPr marL="0" indent="0" eaLnBrk="1" hangingPunct="1">
              <a:buNone/>
              <a:defRPr/>
            </a:pPr>
            <a:endParaRPr lang="en-US" altLang="fi-FI" sz="1400" dirty="0" smtClean="0">
              <a:latin typeface="Arial" charset="0"/>
              <a:cs typeface="Arial" charset="0"/>
            </a:endParaRPr>
          </a:p>
          <a:p>
            <a:pPr marL="0" indent="0" eaLnBrk="1" hangingPunct="1">
              <a:buFont typeface="Arial" charset="0"/>
              <a:buNone/>
              <a:defRPr/>
            </a:pPr>
            <a:r>
              <a:rPr lang="fi-FI" altLang="fi-FI" sz="1400" dirty="0" err="1" smtClean="0">
                <a:latin typeface="Arial" charset="0"/>
                <a:cs typeface="Arial" charset="0"/>
              </a:rPr>
              <a:t>Source</a:t>
            </a:r>
            <a:r>
              <a:rPr lang="fi-FI" altLang="fi-FI" sz="1400" dirty="0" smtClean="0">
                <a:latin typeface="Arial" charset="0"/>
                <a:cs typeface="Arial" charset="0"/>
              </a:rPr>
              <a:t>: </a:t>
            </a:r>
            <a:r>
              <a:rPr lang="fi-FI" altLang="fi-FI" sz="1400" dirty="0" err="1" smtClean="0">
                <a:latin typeface="Arial" charset="0"/>
                <a:cs typeface="Arial" charset="0"/>
              </a:rPr>
              <a:t>Dugan</a:t>
            </a:r>
            <a:r>
              <a:rPr lang="fi-FI" altLang="fi-FI" sz="1400" dirty="0" smtClean="0">
                <a:latin typeface="Arial" charset="0"/>
                <a:cs typeface="Arial" charset="0"/>
              </a:rPr>
              <a:t>: </a:t>
            </a:r>
            <a:r>
              <a:rPr lang="fi-FI" altLang="fi-FI" sz="1400" dirty="0" err="1" smtClean="0">
                <a:latin typeface="Arial" charset="0"/>
                <a:cs typeface="Arial" charset="0"/>
              </a:rPr>
              <a:t>Electrical</a:t>
            </a:r>
            <a:r>
              <a:rPr lang="fi-FI" altLang="fi-FI" sz="1400" dirty="0" smtClean="0">
                <a:latin typeface="Arial" charset="0"/>
                <a:cs typeface="Arial" charset="0"/>
              </a:rPr>
              <a:t> </a:t>
            </a:r>
            <a:r>
              <a:rPr lang="fi-FI" altLang="fi-FI" sz="1400" dirty="0" err="1" smtClean="0">
                <a:latin typeface="Arial" charset="0"/>
                <a:cs typeface="Arial" charset="0"/>
              </a:rPr>
              <a:t>power</a:t>
            </a:r>
            <a:r>
              <a:rPr lang="fi-FI" altLang="fi-FI" sz="1400" dirty="0" smtClean="0">
                <a:latin typeface="Arial" charset="0"/>
                <a:cs typeface="Arial" charset="0"/>
              </a:rPr>
              <a:t> </a:t>
            </a:r>
            <a:r>
              <a:rPr lang="fi-FI" altLang="fi-FI" sz="1400" dirty="0" err="1" smtClean="0">
                <a:latin typeface="Arial" charset="0"/>
                <a:cs typeface="Arial" charset="0"/>
              </a:rPr>
              <a:t>systems</a:t>
            </a:r>
            <a:r>
              <a:rPr lang="fi-FI" altLang="fi-FI" sz="1400" dirty="0" smtClean="0">
                <a:latin typeface="Arial" charset="0"/>
                <a:cs typeface="Arial" charset="0"/>
              </a:rPr>
              <a:t> </a:t>
            </a:r>
            <a:r>
              <a:rPr lang="fi-FI" altLang="fi-FI" sz="1400" dirty="0" err="1" smtClean="0">
                <a:latin typeface="Arial" charset="0"/>
                <a:cs typeface="Arial" charset="0"/>
              </a:rPr>
              <a:t>quality</a:t>
            </a:r>
            <a:endParaRPr lang="fi-FI" altLang="fi-FI" sz="1400" dirty="0" smtClean="0">
              <a:latin typeface="Arial" charset="0"/>
              <a:cs typeface="Arial" charset="0"/>
            </a:endParaRPr>
          </a:p>
          <a:p>
            <a:pPr marL="0" indent="0" eaLnBrk="1" hangingPunct="1">
              <a:buFont typeface="Arial" charset="0"/>
              <a:buNone/>
              <a:defRPr/>
            </a:pPr>
            <a:endParaRPr lang="fi-FI" altLang="fi-FI" sz="1400" dirty="0" smtClean="0">
              <a:latin typeface="Arial" charset="0"/>
              <a:cs typeface="Arial" charset="0"/>
            </a:endParaRPr>
          </a:p>
          <a:p>
            <a:pPr eaLnBrk="1" hangingPunct="1">
              <a:buFont typeface="Arial" charset="0"/>
              <a:buChar char="•"/>
              <a:defRPr/>
            </a:pPr>
            <a:endParaRPr lang="fi-FI" altLang="fi-FI" sz="1400" dirty="0" smtClean="0">
              <a:latin typeface="Arial" charset="0"/>
              <a:cs typeface="Arial" charset="0"/>
            </a:endParaRPr>
          </a:p>
          <a:p>
            <a:pPr eaLnBrk="1" hangingPunct="1">
              <a:buFont typeface="Arial" charset="0"/>
              <a:buChar char="•"/>
              <a:defRPr/>
            </a:pPr>
            <a:endParaRPr lang="fi-FI" altLang="fi-FI" dirty="0" smtClean="0">
              <a:latin typeface="Arial" charset="0"/>
              <a:cs typeface="Arial" charset="0"/>
            </a:endParaRPr>
          </a:p>
        </p:txBody>
      </p:sp>
      <p:sp>
        <p:nvSpPr>
          <p:cNvPr id="33796"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B23620F9-A3EA-48B4-A19D-3E79572B4ED1}"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33797"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3379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0D7BD63A-CB23-45B5-837C-8578874170E8}" type="slidenum">
              <a:rPr lang="fi-FI" altLang="fi-FI" sz="1200" smtClean="0">
                <a:solidFill>
                  <a:srgbClr val="898989"/>
                </a:solidFill>
              </a:rPr>
              <a:pPr>
                <a:spcBef>
                  <a:spcPct val="0"/>
                </a:spcBef>
                <a:buFontTx/>
                <a:buNone/>
              </a:pPr>
              <a:t>24</a:t>
            </a:fld>
            <a:endParaRPr lang="fi-FI" altLang="fi-FI" sz="1200" smtClean="0">
              <a:solidFill>
                <a:srgbClr val="898989"/>
              </a:solidFill>
            </a:endParaRPr>
          </a:p>
        </p:txBody>
      </p:sp>
      <p:pic>
        <p:nvPicPr>
          <p:cNvPr id="3379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0" y="3986808"/>
            <a:ext cx="3687763"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9959" y="3561331"/>
            <a:ext cx="2885631" cy="260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411" y="1198563"/>
            <a:ext cx="2697162" cy="217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816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Otsikko 1"/>
          <p:cNvSpPr>
            <a:spLocks noGrp="1"/>
          </p:cNvSpPr>
          <p:nvPr>
            <p:ph type="title"/>
          </p:nvPr>
        </p:nvSpPr>
        <p:spPr/>
        <p:txBody>
          <a:bodyPr/>
          <a:lstStyle/>
          <a:p>
            <a:pPr eaLnBrk="1" hangingPunct="1"/>
            <a:r>
              <a:rPr lang="en-US" altLang="fi-FI" sz="2000" smtClean="0">
                <a:cs typeface="Arial" panose="020B0604020202020204" pitchFamily="34" charset="0"/>
              </a:rPr>
              <a:t>Waveform distortion: Harmonics</a:t>
            </a:r>
            <a:endParaRPr lang="fi-FI" altLang="fi-FI" sz="2000" smtClean="0">
              <a:cs typeface="Arial" panose="020B0604020202020204" pitchFamily="34" charset="0"/>
            </a:endParaRPr>
          </a:p>
        </p:txBody>
      </p:sp>
      <p:sp>
        <p:nvSpPr>
          <p:cNvPr id="7171" name="Sisällön paikkamerkki 2"/>
          <p:cNvSpPr>
            <a:spLocks noGrp="1"/>
          </p:cNvSpPr>
          <p:nvPr>
            <p:ph idx="1"/>
          </p:nvPr>
        </p:nvSpPr>
        <p:spPr/>
        <p:txBody>
          <a:bodyPr/>
          <a:lstStyle/>
          <a:p>
            <a:pPr eaLnBrk="1" hangingPunct="1">
              <a:buFont typeface="Arial" charset="0"/>
              <a:buChar char="•"/>
              <a:defRPr/>
            </a:pPr>
            <a:r>
              <a:rPr lang="en-US" sz="1400" dirty="0" smtClean="0"/>
              <a:t>Defined by THD and TDD (IEEE </a:t>
            </a:r>
            <a:r>
              <a:rPr lang="en-US" sz="1400" dirty="0" err="1" smtClean="0"/>
              <a:t>Std</a:t>
            </a:r>
            <a:r>
              <a:rPr lang="en-US" sz="1400" dirty="0" smtClean="0"/>
              <a:t> 519-1992)</a:t>
            </a:r>
          </a:p>
          <a:p>
            <a:pPr eaLnBrk="1" hangingPunct="1">
              <a:buFont typeface="Arial" charset="0"/>
              <a:buChar char="•"/>
              <a:defRPr/>
            </a:pPr>
            <a:r>
              <a:rPr lang="en-US" sz="1400" dirty="0" smtClean="0"/>
              <a:t>According to International standard IEEE </a:t>
            </a:r>
            <a:r>
              <a:rPr lang="en-US" sz="1400" dirty="0" err="1" smtClean="0"/>
              <a:t>Std</a:t>
            </a:r>
            <a:r>
              <a:rPr lang="en-US" sz="1400" dirty="0" smtClean="0"/>
              <a:t> 519-2014 and GB/TI 14595-93 (China) the voltage THD &lt; 5% and current THD &lt; 5-20 % </a:t>
            </a:r>
          </a:p>
          <a:p>
            <a:pPr eaLnBrk="1" hangingPunct="1">
              <a:buFont typeface="Arial" charset="0"/>
              <a:buChar char="•"/>
              <a:defRPr/>
            </a:pPr>
            <a:endParaRPr lang="fi-FI" sz="1400" dirty="0"/>
          </a:p>
          <a:p>
            <a:pPr marL="0" indent="0" eaLnBrk="1" hangingPunct="1">
              <a:buFont typeface="Arial" charset="0"/>
              <a:buNone/>
              <a:defRPr/>
            </a:pPr>
            <a:r>
              <a:rPr lang="en-US" sz="1400" dirty="0" smtClean="0"/>
              <a:t>Main sources </a:t>
            </a:r>
            <a:endParaRPr lang="fi-FI" sz="1400" dirty="0"/>
          </a:p>
          <a:p>
            <a:pPr eaLnBrk="1" hangingPunct="1">
              <a:buFont typeface="Arial" charset="0"/>
              <a:buAutoNum type="arabicPeriod"/>
              <a:defRPr/>
            </a:pPr>
            <a:r>
              <a:rPr lang="en-US" sz="1400" dirty="0"/>
              <a:t>N</a:t>
            </a:r>
            <a:r>
              <a:rPr lang="en-US" sz="1400" dirty="0" smtClean="0"/>
              <a:t>on-linear </a:t>
            </a:r>
            <a:r>
              <a:rPr lang="en-US" sz="1400" dirty="0"/>
              <a:t>loads (e.g. adjustable speed drives, welders, </a:t>
            </a:r>
            <a:r>
              <a:rPr lang="en-US" sz="1400" dirty="0" smtClean="0"/>
              <a:t>UPS, computers </a:t>
            </a:r>
            <a:r>
              <a:rPr lang="en-US" sz="1400" dirty="0"/>
              <a:t>and lighting</a:t>
            </a:r>
            <a:r>
              <a:rPr lang="en-US" sz="1400" dirty="0" smtClean="0"/>
              <a:t>), semiconductor </a:t>
            </a:r>
            <a:r>
              <a:rPr lang="en-US" sz="1400" dirty="0"/>
              <a:t>based power supply </a:t>
            </a:r>
            <a:r>
              <a:rPr lang="en-US" sz="1400" dirty="0" smtClean="0"/>
              <a:t>systems (battery chargers, inverter </a:t>
            </a:r>
            <a:r>
              <a:rPr lang="en-US" sz="1400" dirty="0"/>
              <a:t>fed AC drives, </a:t>
            </a:r>
            <a:r>
              <a:rPr lang="en-US" sz="1400" dirty="0" err="1"/>
              <a:t>thyristor</a:t>
            </a:r>
            <a:r>
              <a:rPr lang="en-US" sz="1400" dirty="0"/>
              <a:t> controlled reactors, </a:t>
            </a:r>
            <a:r>
              <a:rPr lang="en-US" sz="1400" dirty="0" smtClean="0"/>
              <a:t>AC regulators). </a:t>
            </a:r>
            <a:endParaRPr lang="fi-FI" sz="1400" dirty="0" smtClean="0"/>
          </a:p>
          <a:p>
            <a:pPr eaLnBrk="1" hangingPunct="1">
              <a:buFont typeface="Arial" charset="0"/>
              <a:buAutoNum type="arabicPeriod"/>
              <a:defRPr/>
            </a:pPr>
            <a:endParaRPr lang="fi-FI" sz="1400" dirty="0"/>
          </a:p>
          <a:p>
            <a:pPr eaLnBrk="1" hangingPunct="1">
              <a:buFont typeface="Arial" charset="0"/>
              <a:buAutoNum type="arabicPeriod"/>
              <a:defRPr/>
            </a:pPr>
            <a:r>
              <a:rPr lang="en-US" sz="1400" dirty="0" smtClean="0"/>
              <a:t>Magnetization </a:t>
            </a:r>
            <a:r>
              <a:rPr lang="en-US" sz="1400" dirty="0"/>
              <a:t>nonlinearities of transformer (normal excitation -&gt; 3</a:t>
            </a:r>
            <a:r>
              <a:rPr lang="en-US" sz="1400" baseline="30000" dirty="0"/>
              <a:t>rd</a:t>
            </a:r>
            <a:r>
              <a:rPr lang="en-US" sz="1400" dirty="0"/>
              <a:t> harmonic, symmetrical over excitation i.e. core saturation -&gt; 5</a:t>
            </a:r>
            <a:r>
              <a:rPr lang="en-US" sz="1400" baseline="30000" dirty="0"/>
              <a:t>th</a:t>
            </a:r>
            <a:r>
              <a:rPr lang="en-US" sz="1400" dirty="0"/>
              <a:t>, 7</a:t>
            </a:r>
            <a:r>
              <a:rPr lang="en-US" sz="1400" baseline="30000" dirty="0"/>
              <a:t>th</a:t>
            </a:r>
            <a:r>
              <a:rPr lang="en-US" sz="1400" dirty="0"/>
              <a:t> and 11</a:t>
            </a:r>
            <a:r>
              <a:rPr lang="en-US" sz="1400" baseline="30000" dirty="0"/>
              <a:t>th</a:t>
            </a:r>
            <a:r>
              <a:rPr lang="en-US" sz="1400" dirty="0"/>
              <a:t> harmonic, inrush current harmonics (</a:t>
            </a:r>
            <a:r>
              <a:rPr lang="en-US" sz="1400" dirty="0" err="1"/>
              <a:t>strart</a:t>
            </a:r>
            <a:r>
              <a:rPr lang="en-US" sz="1400" dirty="0"/>
              <a:t>/stop) -&gt; 2</a:t>
            </a:r>
            <a:r>
              <a:rPr lang="en-US" sz="1400" baseline="30000" dirty="0"/>
              <a:t>nd</a:t>
            </a:r>
            <a:r>
              <a:rPr lang="en-US" sz="1400" dirty="0"/>
              <a:t> harmonic, DC magnetization -&gt; odd and even </a:t>
            </a:r>
            <a:r>
              <a:rPr lang="en-US" sz="1400" dirty="0" smtClean="0"/>
              <a:t>harmonics)</a:t>
            </a:r>
          </a:p>
          <a:p>
            <a:pPr eaLnBrk="1" hangingPunct="1">
              <a:buFont typeface="Arial" charset="0"/>
              <a:buAutoNum type="arabicPeriod"/>
              <a:defRPr/>
            </a:pPr>
            <a:endParaRPr lang="fi-FI" sz="1400" dirty="0"/>
          </a:p>
          <a:p>
            <a:pPr eaLnBrk="1" hangingPunct="1">
              <a:buFont typeface="Arial" charset="0"/>
              <a:buAutoNum type="arabicPeriod"/>
              <a:defRPr/>
            </a:pPr>
            <a:r>
              <a:rPr lang="en-US" sz="1400" dirty="0" smtClean="0"/>
              <a:t>Rotating </a:t>
            </a:r>
            <a:r>
              <a:rPr lang="en-US" sz="1400" dirty="0"/>
              <a:t>machines (magnetic nonlinearities of the core material, non-uniform flux distribution in the air gap, slot harmonics, reluctance etc</a:t>
            </a:r>
            <a:r>
              <a:rPr lang="en-US" sz="1400" dirty="0" smtClean="0"/>
              <a:t>.)</a:t>
            </a:r>
          </a:p>
          <a:p>
            <a:pPr eaLnBrk="1" hangingPunct="1">
              <a:buFont typeface="Arial" charset="0"/>
              <a:buAutoNum type="arabicPeriod"/>
              <a:defRPr/>
            </a:pPr>
            <a:endParaRPr lang="fi-FI" sz="1400" dirty="0"/>
          </a:p>
          <a:p>
            <a:pPr eaLnBrk="1" hangingPunct="1">
              <a:buFont typeface="Arial" charset="0"/>
              <a:buAutoNum type="arabicPeriod"/>
              <a:defRPr/>
            </a:pPr>
            <a:r>
              <a:rPr lang="en-US" sz="1400" dirty="0" smtClean="0"/>
              <a:t>Arcing </a:t>
            </a:r>
            <a:r>
              <a:rPr lang="en-US" sz="1400" dirty="0"/>
              <a:t>devices (electric arc furnaces, discharge type lighting, arc </a:t>
            </a:r>
            <a:r>
              <a:rPr lang="en-US" sz="1400" dirty="0" smtClean="0"/>
              <a:t>welders)</a:t>
            </a:r>
          </a:p>
          <a:p>
            <a:pPr eaLnBrk="1" hangingPunct="1">
              <a:buFont typeface="Arial" charset="0"/>
              <a:buAutoNum type="arabicPeriod"/>
              <a:defRPr/>
            </a:pPr>
            <a:endParaRPr lang="fi-FI" sz="1400" dirty="0"/>
          </a:p>
          <a:p>
            <a:pPr marL="0" indent="0" eaLnBrk="1" hangingPunct="1">
              <a:buFont typeface="Arial" charset="0"/>
              <a:buNone/>
              <a:defRPr/>
            </a:pPr>
            <a:endParaRPr lang="en-US" sz="1400" dirty="0" smtClean="0"/>
          </a:p>
          <a:p>
            <a:pPr eaLnBrk="1" hangingPunct="1">
              <a:buFont typeface="Arial" charset="0"/>
              <a:buChar char="•"/>
              <a:defRPr/>
            </a:pPr>
            <a:endParaRPr lang="fi-FI" altLang="fi-FI" sz="1400" dirty="0" smtClean="0">
              <a:latin typeface="Arial" charset="0"/>
              <a:cs typeface="Arial" charset="0"/>
            </a:endParaRPr>
          </a:p>
        </p:txBody>
      </p:sp>
      <p:sp>
        <p:nvSpPr>
          <p:cNvPr id="4" name="Päivämäärän paikkamerkki 3"/>
          <p:cNvSpPr>
            <a:spLocks noGrp="1"/>
          </p:cNvSpPr>
          <p:nvPr>
            <p:ph type="dt" sz="quarter" idx="10"/>
          </p:nvPr>
        </p:nvSpPr>
        <p:spPr/>
        <p:txBody>
          <a:bodyPr/>
          <a:lstStyle/>
          <a:p>
            <a:pPr>
              <a:defRPr/>
            </a:pPr>
            <a:fld id="{B2C45DC7-7EE5-45A5-9FCD-B92CDA3F91C2}" type="datetime1">
              <a:rPr lang="fi-FI" smtClean="0"/>
              <a:pPr>
                <a:defRPr/>
              </a:pPr>
              <a:t>14.9.2018</a:t>
            </a:fld>
            <a:endParaRPr lang="fi-FI" dirty="0"/>
          </a:p>
        </p:txBody>
      </p:sp>
      <p:sp>
        <p:nvSpPr>
          <p:cNvPr id="5" name="Alatunnisteen paikkamerkki 4"/>
          <p:cNvSpPr>
            <a:spLocks noGrp="1"/>
          </p:cNvSpPr>
          <p:nvPr>
            <p:ph type="ftr" sz="quarter" idx="11"/>
          </p:nvPr>
        </p:nvSpPr>
        <p:spPr/>
        <p:txBody>
          <a:bodyPr/>
          <a:lstStyle/>
          <a:p>
            <a:pPr>
              <a:defRPr/>
            </a:pPr>
            <a:endParaRPr lang="fi-FI"/>
          </a:p>
        </p:txBody>
      </p:sp>
      <p:sp>
        <p:nvSpPr>
          <p:cNvPr id="38918" name="Dian numeron paikkamerkki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1F817514-F988-4285-BB96-6DBF6E0F1027}" type="slidenum">
              <a:rPr lang="fi-FI" altLang="en-US" sz="1200" smtClean="0">
                <a:solidFill>
                  <a:srgbClr val="898989"/>
                </a:solidFill>
              </a:rPr>
              <a:pPr>
                <a:spcBef>
                  <a:spcPct val="0"/>
                </a:spcBef>
                <a:buFontTx/>
                <a:buNone/>
              </a:pPr>
              <a:t>25</a:t>
            </a:fld>
            <a:endParaRPr lang="fi-FI" altLang="en-US" sz="1200" smtClean="0">
              <a:solidFill>
                <a:srgbClr val="898989"/>
              </a:solidFill>
            </a:endParaRPr>
          </a:p>
        </p:txBody>
      </p:sp>
    </p:spTree>
    <p:extLst>
      <p:ext uri="{BB962C8B-B14F-4D97-AF65-F5344CB8AC3E}">
        <p14:creationId xmlns:p14="http://schemas.microsoft.com/office/powerpoint/2010/main" val="821303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tLang="fi-FI" sz="2000" smtClean="0">
                <a:cs typeface="Arial" panose="020B0604020202020204" pitchFamily="34" charset="0"/>
              </a:rPr>
              <a:t>Effects of harmonics on electrical components</a:t>
            </a:r>
            <a:endParaRPr lang="fi-FI" altLang="fi-FI" sz="2000" smtClean="0">
              <a:cs typeface="Arial" panose="020B0604020202020204" pitchFamily="34" charset="0"/>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77306272"/>
              </p:ext>
            </p:extLst>
          </p:nvPr>
        </p:nvGraphicFramePr>
        <p:xfrm>
          <a:off x="490538" y="1331913"/>
          <a:ext cx="8359775" cy="4909006"/>
        </p:xfrm>
        <a:graphic>
          <a:graphicData uri="http://schemas.openxmlformats.org/drawingml/2006/table">
            <a:tbl>
              <a:tblPr firstRow="1" bandRow="1">
                <a:tableStyleId>{5C22544A-7EE6-4342-B048-85BDC9FD1C3A}</a:tableStyleId>
              </a:tblPr>
              <a:tblGrid>
                <a:gridCol w="2299890">
                  <a:extLst>
                    <a:ext uri="{9D8B030D-6E8A-4147-A177-3AD203B41FA5}">
                      <a16:colId xmlns:a16="http://schemas.microsoft.com/office/drawing/2014/main" val="20000"/>
                    </a:ext>
                  </a:extLst>
                </a:gridCol>
                <a:gridCol w="6059885">
                  <a:extLst>
                    <a:ext uri="{9D8B030D-6E8A-4147-A177-3AD203B41FA5}">
                      <a16:colId xmlns:a16="http://schemas.microsoft.com/office/drawing/2014/main" val="20001"/>
                    </a:ext>
                  </a:extLst>
                </a:gridCol>
              </a:tblGrid>
              <a:tr h="322279">
                <a:tc>
                  <a:txBody>
                    <a:bodyPr/>
                    <a:lstStyle/>
                    <a:p>
                      <a:r>
                        <a:rPr lang="en-US" sz="1200" noProof="0" dirty="0" smtClean="0"/>
                        <a:t>Name of component</a:t>
                      </a:r>
                      <a:endParaRPr lang="en-US" sz="1200" noProof="0" dirty="0"/>
                    </a:p>
                  </a:txBody>
                  <a:tcPr marL="91434" marR="91434" marT="45732" marB="45732"/>
                </a:tc>
                <a:tc>
                  <a:txBody>
                    <a:bodyPr/>
                    <a:lstStyle/>
                    <a:p>
                      <a:r>
                        <a:rPr lang="en-US" sz="1200" noProof="0" dirty="0" smtClean="0"/>
                        <a:t>Effect of harmonics</a:t>
                      </a:r>
                      <a:endParaRPr lang="en-US" sz="1200" noProof="0" dirty="0"/>
                    </a:p>
                  </a:txBody>
                  <a:tcPr marL="91434" marR="91434" marT="45732" marB="45732"/>
                </a:tc>
                <a:extLst>
                  <a:ext uri="{0D108BD9-81ED-4DB2-BD59-A6C34878D82A}">
                    <a16:rowId xmlns:a16="http://schemas.microsoft.com/office/drawing/2014/main" val="10000"/>
                  </a:ext>
                </a:extLst>
              </a:tr>
              <a:tr h="1206876">
                <a:tc>
                  <a:txBody>
                    <a:bodyPr/>
                    <a:lstStyle/>
                    <a:p>
                      <a:r>
                        <a:rPr lang="en-US" sz="1200" noProof="0" dirty="0" smtClean="0"/>
                        <a:t>Motor and generator</a:t>
                      </a:r>
                      <a:endParaRPr lang="en-US" sz="1200" noProof="0" dirty="0"/>
                    </a:p>
                  </a:txBody>
                  <a:tcPr marL="91434" marR="91434" marT="45732" marB="45732"/>
                </a:tc>
                <a:tc>
                  <a:txBody>
                    <a:bodyPr/>
                    <a:lstStyle/>
                    <a:p>
                      <a:r>
                        <a:rPr lang="en-US" sz="1200" noProof="0" dirty="0" smtClean="0"/>
                        <a:t>Increased core and</a:t>
                      </a:r>
                      <a:r>
                        <a:rPr lang="en-US" sz="1200" baseline="0" noProof="0" dirty="0" smtClean="0"/>
                        <a:t> c</a:t>
                      </a:r>
                      <a:r>
                        <a:rPr lang="en-US" sz="1200" noProof="0" dirty="0" smtClean="0"/>
                        <a:t>opper</a:t>
                      </a:r>
                      <a:r>
                        <a:rPr lang="en-US" sz="1200" baseline="0" noProof="0" dirty="0" smtClean="0"/>
                        <a:t> losses (harmonic losses) -&gt; </a:t>
                      </a:r>
                      <a:r>
                        <a:rPr lang="en-US" sz="1200" dirty="0" smtClean="0"/>
                        <a:t>need to be oversized 5-10% </a:t>
                      </a:r>
                      <a:endParaRPr lang="en-US" sz="1200" baseline="0" noProof="0" dirty="0" smtClean="0"/>
                    </a:p>
                    <a:p>
                      <a:r>
                        <a:rPr lang="en-US" sz="1200" noProof="0" dirty="0" smtClean="0"/>
                        <a:t>Pulsating or oscillating</a:t>
                      </a:r>
                      <a:r>
                        <a:rPr lang="en-US" sz="1200" baseline="0" noProof="0" dirty="0" smtClean="0"/>
                        <a:t> torque -&gt; torsional oscillations and heating (power losses)</a:t>
                      </a:r>
                      <a:endParaRPr lang="en-US" sz="1200" noProof="0" dirty="0" smtClean="0"/>
                    </a:p>
                    <a:p>
                      <a:r>
                        <a:rPr lang="en-US" sz="1200" baseline="0" noProof="0" dirty="0" smtClean="0"/>
                        <a:t>Increased voltage stress of insulators</a:t>
                      </a:r>
                    </a:p>
                    <a:p>
                      <a:r>
                        <a:rPr lang="en-US" sz="1200" baseline="0" noProof="0" dirty="0" smtClean="0"/>
                        <a:t>Increased leakage flux </a:t>
                      </a:r>
                    </a:p>
                    <a:p>
                      <a:r>
                        <a:rPr lang="en-US" sz="1200" baseline="0" noProof="0" dirty="0" smtClean="0"/>
                        <a:t>Noise and vibrations (resonance)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Negative sequence currents, especially rotor heating</a:t>
                      </a:r>
                    </a:p>
                  </a:txBody>
                  <a:tcPr marL="91434" marR="91434" marT="45732" marB="45732"/>
                </a:tc>
                <a:extLst>
                  <a:ext uri="{0D108BD9-81ED-4DB2-BD59-A6C34878D82A}">
                    <a16:rowId xmlns:a16="http://schemas.microsoft.com/office/drawing/2014/main" val="10001"/>
                  </a:ext>
                </a:extLst>
              </a:tr>
              <a:tr h="1005968">
                <a:tc>
                  <a:txBody>
                    <a:bodyPr/>
                    <a:lstStyle/>
                    <a:p>
                      <a:r>
                        <a:rPr lang="en-US" sz="1200" noProof="0" dirty="0" smtClean="0"/>
                        <a:t>Transformer</a:t>
                      </a:r>
                      <a:endParaRPr lang="en-US" sz="1200" noProof="0" dirty="0"/>
                    </a:p>
                  </a:txBody>
                  <a:tcPr marL="91434" marR="91434" marT="45732" marB="45732"/>
                </a:tc>
                <a:tc>
                  <a:txBody>
                    <a:bodyPr/>
                    <a:lstStyle/>
                    <a:p>
                      <a:r>
                        <a:rPr lang="en-US" sz="1200" noProof="0" dirty="0" smtClean="0"/>
                        <a:t>Increased core and copper losses (no-load losses, harmonic losses)</a:t>
                      </a:r>
                      <a:r>
                        <a:rPr lang="en-US" sz="1200" baseline="0" noProof="0" dirty="0" smtClean="0"/>
                        <a:t>-&gt; </a:t>
                      </a:r>
                      <a:r>
                        <a:rPr lang="en-US" sz="1200" dirty="0" smtClean="0"/>
                        <a:t>need to be oversized 5-10% </a:t>
                      </a:r>
                      <a:endParaRPr lang="en-US" sz="1200" noProof="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noProof="0" dirty="0" smtClean="0"/>
                        <a:t>core vibration </a:t>
                      </a:r>
                      <a:r>
                        <a:rPr lang="en-US" sz="1200" baseline="0" noProof="0" dirty="0" smtClean="0"/>
                        <a:t>(resonance)</a:t>
                      </a:r>
                      <a:r>
                        <a:rPr lang="en-US" sz="1200" noProof="0" dirty="0" smtClean="0"/>
                        <a:t>, noise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noProof="0" dirty="0" smtClean="0"/>
                        <a:t>Increased voltage stress of insulators</a:t>
                      </a:r>
                    </a:p>
                    <a:p>
                      <a:r>
                        <a:rPr lang="en-US" sz="1200" baseline="0" noProof="0" dirty="0" smtClean="0"/>
                        <a:t>Saturation</a:t>
                      </a:r>
                      <a:endParaRPr lang="en-US" sz="1200" noProof="0" dirty="0" smtClean="0"/>
                    </a:p>
                  </a:txBody>
                  <a:tcPr marL="91434" marR="91434" marT="45732" marB="45732"/>
                </a:tc>
                <a:extLst>
                  <a:ext uri="{0D108BD9-81ED-4DB2-BD59-A6C34878D82A}">
                    <a16:rowId xmlns:a16="http://schemas.microsoft.com/office/drawing/2014/main" val="10002"/>
                  </a:ext>
                </a:extLst>
              </a:tr>
              <a:tr h="518237">
                <a:tc>
                  <a:txBody>
                    <a:bodyPr/>
                    <a:lstStyle/>
                    <a:p>
                      <a:r>
                        <a:rPr lang="en-US" sz="1200" dirty="0" smtClean="0"/>
                        <a:t>Protective devices (relays and breakers) </a:t>
                      </a:r>
                      <a:endParaRPr lang="en-US" sz="1200" noProof="0" dirty="0"/>
                    </a:p>
                  </a:txBody>
                  <a:tcPr marL="91434" marR="91434" marT="45732" marB="45732"/>
                </a:tc>
                <a:tc>
                  <a:txBody>
                    <a:bodyPr/>
                    <a:lstStyle/>
                    <a:p>
                      <a:r>
                        <a:rPr lang="en-US" sz="1200" noProof="0" dirty="0" smtClean="0"/>
                        <a:t>Mal-tripping, </a:t>
                      </a:r>
                      <a:r>
                        <a:rPr lang="en-US" sz="1200" dirty="0" smtClean="0"/>
                        <a:t>inaccurate metering </a:t>
                      </a:r>
                      <a:endParaRPr lang="en-US" sz="1200" noProof="0" dirty="0"/>
                    </a:p>
                  </a:txBody>
                  <a:tcPr marL="91434" marR="91434" marT="45732" marB="45732"/>
                </a:tc>
                <a:extLst>
                  <a:ext uri="{0D108BD9-81ED-4DB2-BD59-A6C34878D82A}">
                    <a16:rowId xmlns:a16="http://schemas.microsoft.com/office/drawing/2014/main" val="10003"/>
                  </a:ext>
                </a:extLst>
              </a:tr>
              <a:tr h="454146">
                <a:tc>
                  <a:txBody>
                    <a:bodyPr/>
                    <a:lstStyle/>
                    <a:p>
                      <a:r>
                        <a:rPr lang="en-US" sz="1200" noProof="0" dirty="0" smtClean="0"/>
                        <a:t>Capacitor</a:t>
                      </a:r>
                      <a:endParaRPr lang="en-US" sz="1200" noProof="0" dirty="0"/>
                    </a:p>
                  </a:txBody>
                  <a:tcPr marL="91434" marR="91434" marT="45732" marB="45732"/>
                </a:tc>
                <a:tc>
                  <a:txBody>
                    <a:bodyPr/>
                    <a:lstStyle/>
                    <a:p>
                      <a:r>
                        <a:rPr lang="en-US" sz="1200" noProof="0" dirty="0" smtClean="0"/>
                        <a:t>Increased reactive power,</a:t>
                      </a:r>
                      <a:r>
                        <a:rPr lang="en-US" sz="1200" baseline="0" noProof="0" dirty="0" smtClean="0"/>
                        <a:t> heating, resonance, overvoltage, reduced lifetime, overload</a:t>
                      </a:r>
                      <a:endParaRPr lang="en-US" sz="1200" noProof="0" dirty="0"/>
                    </a:p>
                  </a:txBody>
                  <a:tcPr marL="91434" marR="91434" marT="45732" marB="45732"/>
                </a:tc>
                <a:extLst>
                  <a:ext uri="{0D108BD9-81ED-4DB2-BD59-A6C34878D82A}">
                    <a16:rowId xmlns:a16="http://schemas.microsoft.com/office/drawing/2014/main" val="10005"/>
                  </a:ext>
                </a:extLst>
              </a:tr>
              <a:tr h="640166">
                <a:tc>
                  <a:txBody>
                    <a:bodyPr/>
                    <a:lstStyle/>
                    <a:p>
                      <a:r>
                        <a:rPr lang="en-US" sz="1200" noProof="0" dirty="0" smtClean="0"/>
                        <a:t>Cables</a:t>
                      </a:r>
                      <a:endParaRPr lang="en-US" sz="1200" noProof="0" dirty="0"/>
                    </a:p>
                  </a:txBody>
                  <a:tcPr marL="91434" marR="91434" marT="45732" marB="45732"/>
                </a:tc>
                <a:tc>
                  <a:txBody>
                    <a:bodyPr/>
                    <a:lstStyle/>
                    <a:p>
                      <a:r>
                        <a:rPr lang="en-US" sz="1200" noProof="0" dirty="0" smtClean="0"/>
                        <a:t>Increased skin and proximity effects –copper</a:t>
                      </a:r>
                      <a:r>
                        <a:rPr lang="en-US" sz="1200" baseline="0" noProof="0" dirty="0" smtClean="0"/>
                        <a:t> losses - heating </a:t>
                      </a:r>
                      <a:r>
                        <a:rPr lang="en-US" sz="1200" noProof="0" dirty="0" smtClean="0"/>
                        <a:t> </a:t>
                      </a:r>
                    </a:p>
                    <a:p>
                      <a:r>
                        <a:rPr lang="en-US" sz="1200" noProof="0" dirty="0" smtClean="0"/>
                        <a:t>Voltage drop, dielectric</a:t>
                      </a:r>
                      <a:r>
                        <a:rPr lang="en-US" sz="1200" baseline="0" noProof="0" dirty="0" smtClean="0"/>
                        <a:t> stress, corona</a:t>
                      </a:r>
                    </a:p>
                    <a:p>
                      <a:r>
                        <a:rPr lang="en-US" sz="1200" baseline="0" noProof="0" dirty="0" smtClean="0"/>
                        <a:t>Overheating of neutral conductors -&gt; unbalance</a:t>
                      </a:r>
                      <a:endParaRPr lang="en-US" sz="1200" noProof="0" dirty="0"/>
                    </a:p>
                  </a:txBody>
                  <a:tcPr marL="91434" marR="91434" marT="45732" marB="45732"/>
                </a:tc>
                <a:extLst>
                  <a:ext uri="{0D108BD9-81ED-4DB2-BD59-A6C34878D82A}">
                    <a16:rowId xmlns:a16="http://schemas.microsoft.com/office/drawing/2014/main" val="10006"/>
                  </a:ext>
                </a:extLst>
              </a:tr>
              <a:tr h="457224">
                <a:tc>
                  <a:txBody>
                    <a:bodyPr/>
                    <a:lstStyle/>
                    <a:p>
                      <a:r>
                        <a:rPr lang="en-US" sz="1200" noProof="0" dirty="0" smtClean="0"/>
                        <a:t>Consumer</a:t>
                      </a:r>
                      <a:r>
                        <a:rPr lang="en-US" sz="1200" baseline="0" noProof="0" dirty="0" smtClean="0"/>
                        <a:t> equipment (sensitive loads)</a:t>
                      </a:r>
                      <a:endParaRPr lang="en-US" sz="1200" noProof="0" dirty="0"/>
                    </a:p>
                  </a:txBody>
                  <a:tcPr marL="91434" marR="91434" marT="45732" marB="45732"/>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noProof="0" dirty="0" smtClean="0"/>
                        <a:t>Malfunctions,</a:t>
                      </a:r>
                      <a:r>
                        <a:rPr lang="en-US" sz="1200" baseline="0" noProof="0" dirty="0" smtClean="0"/>
                        <a:t> d</a:t>
                      </a:r>
                      <a:r>
                        <a:rPr lang="en-US" sz="1200" noProof="0" dirty="0" smtClean="0"/>
                        <a:t>ecreased</a:t>
                      </a:r>
                      <a:r>
                        <a:rPr lang="en-US" sz="1200" baseline="0" noProof="0" dirty="0" smtClean="0"/>
                        <a:t> lifetime and efficiency, </a:t>
                      </a:r>
                      <a:r>
                        <a:rPr lang="en-US" sz="1200" dirty="0" smtClean="0"/>
                        <a:t>visual flicker in display devices</a:t>
                      </a:r>
                      <a:endParaRPr lang="fi-FI" sz="1200" dirty="0" smtClean="0"/>
                    </a:p>
                  </a:txBody>
                  <a:tcPr marL="91434" marR="91434" marT="45732" marB="45732"/>
                </a:tc>
                <a:extLst>
                  <a:ext uri="{0D108BD9-81ED-4DB2-BD59-A6C34878D82A}">
                    <a16:rowId xmlns:a16="http://schemas.microsoft.com/office/drawing/2014/main" val="10007"/>
                  </a:ext>
                </a:extLst>
              </a:tr>
              <a:tr h="304110">
                <a:tc>
                  <a:txBody>
                    <a:bodyPr/>
                    <a:lstStyle/>
                    <a:p>
                      <a:r>
                        <a:rPr lang="en-US" sz="1200" noProof="0" dirty="0" smtClean="0"/>
                        <a:t>Communication</a:t>
                      </a:r>
                      <a:r>
                        <a:rPr lang="en-US" sz="1200" baseline="0" noProof="0" dirty="0" smtClean="0"/>
                        <a:t> circuits</a:t>
                      </a:r>
                      <a:endParaRPr lang="en-US" sz="1200" noProof="0" dirty="0"/>
                    </a:p>
                  </a:txBody>
                  <a:tcPr marL="91434" marR="91434" marT="45732" marB="45732"/>
                </a:tc>
                <a:tc>
                  <a:txBody>
                    <a:bodyPr/>
                    <a:lstStyle/>
                    <a:p>
                      <a:r>
                        <a:rPr lang="en-US" sz="1200" noProof="0" dirty="0" smtClean="0"/>
                        <a:t>Noise, interference</a:t>
                      </a:r>
                      <a:endParaRPr lang="en-US" sz="1200" noProof="0" dirty="0"/>
                    </a:p>
                  </a:txBody>
                  <a:tcPr marL="91434" marR="91434" marT="45732" marB="45732"/>
                </a:tc>
                <a:extLst>
                  <a:ext uri="{0D108BD9-81ED-4DB2-BD59-A6C34878D82A}">
                    <a16:rowId xmlns:a16="http://schemas.microsoft.com/office/drawing/2014/main" val="10008"/>
                  </a:ext>
                </a:extLst>
              </a:tr>
            </a:tbl>
          </a:graphicData>
        </a:graphic>
      </p:graphicFrame>
      <p:sp>
        <p:nvSpPr>
          <p:cNvPr id="40995"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C7454011-D879-4F16-923F-B94A6CEC644D}"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4099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4099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67F64E2E-361C-457A-A047-729F80E468B6}" type="slidenum">
              <a:rPr lang="fi-FI" altLang="fi-FI" sz="1200" smtClean="0">
                <a:solidFill>
                  <a:srgbClr val="898989"/>
                </a:solidFill>
              </a:rPr>
              <a:pPr>
                <a:spcBef>
                  <a:spcPct val="0"/>
                </a:spcBef>
                <a:buFontTx/>
                <a:buNone/>
              </a:pPr>
              <a:t>26</a:t>
            </a:fld>
            <a:endParaRPr lang="fi-FI" altLang="fi-FI" sz="1200" smtClean="0">
              <a:solidFill>
                <a:srgbClr val="898989"/>
              </a:solidFill>
            </a:endParaRPr>
          </a:p>
        </p:txBody>
      </p:sp>
      <p:sp>
        <p:nvSpPr>
          <p:cNvPr id="40998" name="TextBox 8"/>
          <p:cNvSpPr txBox="1">
            <a:spLocks noChangeArrowheads="1"/>
          </p:cNvSpPr>
          <p:nvPr/>
        </p:nvSpPr>
        <p:spPr bwMode="auto">
          <a:xfrm>
            <a:off x="4908550" y="149225"/>
            <a:ext cx="37893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fi-FI" sz="1400">
                <a:solidFill>
                  <a:srgbClr val="000000"/>
                </a:solidFill>
              </a:rPr>
              <a:t>Dugan et al.: Electrical power systems quality</a:t>
            </a:r>
            <a:endParaRPr lang="fi-FI" altLang="fi-FI" sz="1400">
              <a:solidFill>
                <a:srgbClr val="000000"/>
              </a:solidFill>
            </a:endParaRPr>
          </a:p>
        </p:txBody>
      </p:sp>
    </p:spTree>
    <p:extLst>
      <p:ext uri="{BB962C8B-B14F-4D97-AF65-F5344CB8AC3E}">
        <p14:creationId xmlns:p14="http://schemas.microsoft.com/office/powerpoint/2010/main" val="2724758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fi-FI" sz="2000" dirty="0">
                <a:cs typeface="Arial" panose="020B0604020202020204" pitchFamily="34" charset="0"/>
              </a:rPr>
              <a:t>Problems caused by PV: Voltage unbalance</a:t>
            </a:r>
            <a:endParaRPr lang="fi-FI" altLang="fi-FI" sz="2000" dirty="0" smtClean="0">
              <a:cs typeface="Arial" panose="020B0604020202020204" pitchFamily="34" charset="0"/>
            </a:endParaRPr>
          </a:p>
        </p:txBody>
      </p:sp>
      <p:sp>
        <p:nvSpPr>
          <p:cNvPr id="3" name="Content Placeholder 2"/>
          <p:cNvSpPr>
            <a:spLocks noGrp="1"/>
          </p:cNvSpPr>
          <p:nvPr>
            <p:ph idx="1"/>
          </p:nvPr>
        </p:nvSpPr>
        <p:spPr/>
        <p:txBody>
          <a:bodyPr/>
          <a:lstStyle/>
          <a:p>
            <a:pPr eaLnBrk="1" hangingPunct="1">
              <a:buFont typeface="Arial" charset="0"/>
              <a:buChar char="•"/>
              <a:defRPr/>
            </a:pPr>
            <a:r>
              <a:rPr lang="en-US" sz="1400" dirty="0" smtClean="0"/>
              <a:t>Caused </a:t>
            </a:r>
            <a:r>
              <a:rPr lang="en-US" sz="1400" dirty="0"/>
              <a:t>by single-phase loads (domestic loads and lighting</a:t>
            </a:r>
            <a:r>
              <a:rPr lang="en-US" sz="1400" dirty="0" smtClean="0"/>
              <a:t>), single-phase power production (PV), </a:t>
            </a:r>
            <a:r>
              <a:rPr lang="en-US" sz="1400" dirty="0"/>
              <a:t>overhead transmission lines that are not transposed and blown out fuse in one phase </a:t>
            </a:r>
            <a:endParaRPr lang="en-US" sz="1400" dirty="0" smtClean="0"/>
          </a:p>
          <a:p>
            <a:pPr eaLnBrk="1" hangingPunct="1">
              <a:buFont typeface="Arial" charset="0"/>
              <a:buChar char="•"/>
              <a:defRPr/>
            </a:pPr>
            <a:r>
              <a:rPr lang="en-US" sz="1400" dirty="0" smtClean="0"/>
              <a:t>Unbalance may </a:t>
            </a:r>
            <a:r>
              <a:rPr lang="en-US" sz="1400" dirty="0"/>
              <a:t>cause </a:t>
            </a:r>
            <a:endParaRPr lang="en-US" sz="1400" dirty="0" smtClean="0"/>
          </a:p>
          <a:p>
            <a:pPr marL="0" indent="0" eaLnBrk="1" hangingPunct="1">
              <a:buFont typeface="Arial" charset="0"/>
              <a:buNone/>
              <a:defRPr/>
            </a:pPr>
            <a:r>
              <a:rPr lang="en-US" sz="1400" dirty="0"/>
              <a:t>	</a:t>
            </a:r>
            <a:r>
              <a:rPr lang="en-US" sz="1400" dirty="0" smtClean="0"/>
              <a:t>- unbalanced heating and oscillation of motor drives -&gt; </a:t>
            </a:r>
            <a:r>
              <a:rPr lang="en-US" sz="1400" dirty="0"/>
              <a:t>shortened life-cycle of devices </a:t>
            </a:r>
            <a:r>
              <a:rPr lang="en-US" sz="1400" dirty="0" smtClean="0"/>
              <a:t> </a:t>
            </a:r>
          </a:p>
          <a:p>
            <a:pPr marL="0" indent="0" eaLnBrk="1" hangingPunct="1">
              <a:buFont typeface="Arial" charset="0"/>
              <a:buNone/>
              <a:defRPr/>
            </a:pPr>
            <a:r>
              <a:rPr lang="en-US" sz="1400" dirty="0"/>
              <a:t>	</a:t>
            </a:r>
            <a:r>
              <a:rPr lang="en-US" sz="1400" dirty="0" smtClean="0"/>
              <a:t>- excessive </a:t>
            </a:r>
            <a:r>
              <a:rPr lang="en-US" sz="1400" dirty="0"/>
              <a:t>drawl of reactive </a:t>
            </a:r>
            <a:r>
              <a:rPr lang="en-US" sz="1400" dirty="0" smtClean="0"/>
              <a:t>power -&gt; reduce the transmission efficiency, increase power loss 	and temperature of transformers etc. </a:t>
            </a:r>
          </a:p>
          <a:p>
            <a:pPr marL="0" indent="0" eaLnBrk="1" hangingPunct="1">
              <a:buFont typeface="Arial" charset="0"/>
              <a:buNone/>
              <a:defRPr/>
            </a:pPr>
            <a:r>
              <a:rPr lang="en-US" sz="1400" dirty="0"/>
              <a:t>	</a:t>
            </a:r>
            <a:r>
              <a:rPr lang="en-US" sz="1400" dirty="0" smtClean="0"/>
              <a:t>- mal-operation </a:t>
            </a:r>
            <a:r>
              <a:rPr lang="en-US" sz="1400" dirty="0"/>
              <a:t>of measuring instruments </a:t>
            </a:r>
            <a:r>
              <a:rPr lang="en-US" sz="1400" dirty="0" smtClean="0"/>
              <a:t>and other equipment</a:t>
            </a:r>
            <a:endParaRPr lang="en-US" sz="1400" dirty="0"/>
          </a:p>
          <a:p>
            <a:pPr marL="0" indent="0" eaLnBrk="1" hangingPunct="1">
              <a:buFont typeface="Arial" charset="0"/>
              <a:buNone/>
              <a:defRPr/>
            </a:pPr>
            <a:r>
              <a:rPr lang="en-US" sz="1400" dirty="0"/>
              <a:t>	</a:t>
            </a:r>
            <a:r>
              <a:rPr lang="en-US" sz="1400" dirty="0" smtClean="0"/>
              <a:t>	</a:t>
            </a:r>
          </a:p>
          <a:p>
            <a:pPr eaLnBrk="1" hangingPunct="1">
              <a:buFont typeface="Arial" charset="0"/>
              <a:buChar char="•"/>
              <a:defRPr/>
            </a:pPr>
            <a:r>
              <a:rPr lang="en-US" altLang="fi-FI" sz="1400" dirty="0">
                <a:latin typeface="Arial" charset="0"/>
                <a:cs typeface="Arial" charset="0"/>
              </a:rPr>
              <a:t>Solutions</a:t>
            </a:r>
          </a:p>
          <a:p>
            <a:pPr marL="0" indent="0" eaLnBrk="1" hangingPunct="1">
              <a:buFont typeface="Arial" charset="0"/>
              <a:buNone/>
              <a:defRPr/>
            </a:pPr>
            <a:r>
              <a:rPr lang="fi-FI" sz="1400" dirty="0" smtClean="0"/>
              <a:t>	</a:t>
            </a:r>
            <a:r>
              <a:rPr lang="en-US" sz="1400" dirty="0" smtClean="0"/>
              <a:t>Symmetrical </a:t>
            </a:r>
            <a:r>
              <a:rPr lang="en-US" sz="1400" dirty="0"/>
              <a:t>connection of load/production</a:t>
            </a:r>
          </a:p>
          <a:p>
            <a:pPr marL="0" indent="0">
              <a:buNone/>
              <a:defRPr/>
            </a:pPr>
            <a:r>
              <a:rPr lang="en-US" sz="1400" dirty="0" smtClean="0"/>
              <a:t>	4-wire </a:t>
            </a:r>
            <a:r>
              <a:rPr lang="en-US" sz="1400" dirty="0"/>
              <a:t>STATCOM/active power filter</a:t>
            </a:r>
          </a:p>
          <a:p>
            <a:pPr marL="0" indent="0" eaLnBrk="1" hangingPunct="1">
              <a:buFont typeface="Arial" charset="0"/>
              <a:buNone/>
              <a:defRPr/>
            </a:pPr>
            <a:endParaRPr lang="fi-FI" sz="1400" dirty="0" smtClean="0"/>
          </a:p>
          <a:p>
            <a:pPr marL="0" indent="0" eaLnBrk="1" hangingPunct="1">
              <a:buFont typeface="Arial" charset="0"/>
              <a:buNone/>
              <a:defRPr/>
            </a:pPr>
            <a:endParaRPr lang="fi-FI" sz="1400" dirty="0"/>
          </a:p>
          <a:p>
            <a:pPr marL="0" indent="0" eaLnBrk="1" hangingPunct="1">
              <a:buFont typeface="Arial" charset="0"/>
              <a:buNone/>
              <a:defRPr/>
            </a:pPr>
            <a:endParaRPr lang="fi-FI" sz="1400" dirty="0"/>
          </a:p>
          <a:p>
            <a:pPr eaLnBrk="1" hangingPunct="1">
              <a:buFont typeface="Arial" charset="0"/>
              <a:buChar char="•"/>
              <a:defRPr/>
            </a:pPr>
            <a:endParaRPr lang="fi-FI" sz="1400" dirty="0"/>
          </a:p>
        </p:txBody>
      </p:sp>
      <p:sp>
        <p:nvSpPr>
          <p:cNvPr id="3174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757E5388-FE6E-409E-9D6C-D14FD4154C0B}"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3174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3175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49F0231B-46B2-4992-8499-AC6D7B7EE9B8}" type="slidenum">
              <a:rPr lang="fi-FI" altLang="fi-FI" sz="1200" smtClean="0">
                <a:solidFill>
                  <a:srgbClr val="898989"/>
                </a:solidFill>
              </a:rPr>
              <a:pPr>
                <a:spcBef>
                  <a:spcPct val="0"/>
                </a:spcBef>
                <a:buFontTx/>
                <a:buNone/>
              </a:pPr>
              <a:t>27</a:t>
            </a:fld>
            <a:endParaRPr lang="fi-FI" altLang="fi-FI" sz="1200" smtClean="0">
              <a:solidFill>
                <a:srgbClr val="898989"/>
              </a:solidFill>
            </a:endParaRPr>
          </a:p>
        </p:txBody>
      </p:sp>
      <p:pic>
        <p:nvPicPr>
          <p:cNvPr id="31751" name="Picture 8" descr="http://3.bp.blogspot.com/-SActJ20jF_E/Tf9PrEPcyUI/AAAAAAAAAMA/sTSTG2P_hVw/s1600/Voltage-Unbala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7076" y="4674288"/>
            <a:ext cx="4165600"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346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fi-FI" sz="2000" dirty="0">
                <a:cs typeface="Arial" panose="020B0604020202020204" pitchFamily="34" charset="0"/>
              </a:rPr>
              <a:t>Problems caused by PV: </a:t>
            </a:r>
            <a:r>
              <a:rPr lang="en-US" altLang="fi-FI" sz="2000" dirty="0" smtClean="0">
                <a:cs typeface="Arial" panose="020B0604020202020204" pitchFamily="34" charset="0"/>
              </a:rPr>
              <a:t>Long duration overvoltage </a:t>
            </a:r>
            <a:endParaRPr lang="fi-FI" altLang="fi-FI" sz="2000" dirty="0" smtClean="0">
              <a:cs typeface="Arial" panose="020B0604020202020204" pitchFamily="34" charset="0"/>
            </a:endParaRPr>
          </a:p>
        </p:txBody>
      </p:sp>
      <p:sp>
        <p:nvSpPr>
          <p:cNvPr id="35843" name="Content Placeholder 2"/>
          <p:cNvSpPr>
            <a:spLocks noGrp="1"/>
          </p:cNvSpPr>
          <p:nvPr>
            <p:ph idx="1"/>
          </p:nvPr>
        </p:nvSpPr>
        <p:spPr/>
        <p:txBody>
          <a:bodyPr/>
          <a:lstStyle/>
          <a:p>
            <a:pPr eaLnBrk="1" hangingPunct="1">
              <a:buFont typeface="Courier New" pitchFamily="49" charset="0"/>
              <a:buChar char="o"/>
              <a:defRPr/>
            </a:pPr>
            <a:r>
              <a:rPr lang="en-US" altLang="fi-FI" sz="1400" dirty="0" smtClean="0">
                <a:latin typeface="Arial" charset="0"/>
                <a:cs typeface="Arial" charset="0"/>
              </a:rPr>
              <a:t>Increase in the </a:t>
            </a:r>
            <a:r>
              <a:rPr lang="en-US" altLang="fi-FI" sz="1400" dirty="0" err="1" smtClean="0">
                <a:latin typeface="Arial" charset="0"/>
                <a:cs typeface="Arial" charset="0"/>
              </a:rPr>
              <a:t>rms</a:t>
            </a:r>
            <a:r>
              <a:rPr lang="en-US" altLang="fi-FI" sz="1400" dirty="0" smtClean="0">
                <a:latin typeface="Arial" charset="0"/>
                <a:cs typeface="Arial" charset="0"/>
              </a:rPr>
              <a:t> ac voltage &gt; 110 % at the power frequency &gt; 1 min </a:t>
            </a:r>
          </a:p>
          <a:p>
            <a:pPr eaLnBrk="1" hangingPunct="1">
              <a:buFont typeface="Courier New" pitchFamily="49" charset="0"/>
              <a:buChar char="o"/>
              <a:defRPr/>
            </a:pPr>
            <a:endParaRPr lang="en-US" altLang="fi-FI" sz="1400" dirty="0" smtClean="0">
              <a:latin typeface="Arial" charset="0"/>
              <a:cs typeface="Arial" charset="0"/>
            </a:endParaRPr>
          </a:p>
          <a:p>
            <a:pPr eaLnBrk="1" hangingPunct="1">
              <a:buFont typeface="Courier New" pitchFamily="49" charset="0"/>
              <a:buChar char="o"/>
              <a:defRPr/>
            </a:pPr>
            <a:r>
              <a:rPr lang="en-US" altLang="fi-FI" sz="1400" dirty="0" smtClean="0">
                <a:latin typeface="Arial" charset="0"/>
                <a:cs typeface="Arial" charset="0"/>
              </a:rPr>
              <a:t>Caused by increased amount of distributed power generation in weak grid, switching off a large load or switching on a large capacitor bank(</a:t>
            </a:r>
            <a:r>
              <a:rPr lang="en-US" altLang="fi-FI" sz="1400" dirty="0" smtClean="0"/>
              <a:t>capacitor energization</a:t>
            </a:r>
            <a:r>
              <a:rPr lang="en-US" altLang="fi-FI" sz="1400" dirty="0" smtClean="0">
                <a:latin typeface="Arial" charset="0"/>
                <a:cs typeface="Arial" charset="0"/>
              </a:rPr>
              <a:t>), incorrect tap settings on transformer, fault on another phase, load rejection</a:t>
            </a:r>
          </a:p>
          <a:p>
            <a:pPr eaLnBrk="1" hangingPunct="1">
              <a:buFont typeface="Courier New" pitchFamily="49" charset="0"/>
              <a:buChar char="o"/>
              <a:defRPr/>
            </a:pPr>
            <a:endParaRPr lang="en-US" altLang="fi-FI" sz="1400" dirty="0" smtClean="0">
              <a:latin typeface="Arial" charset="0"/>
              <a:cs typeface="Arial" charset="0"/>
            </a:endParaRPr>
          </a:p>
          <a:p>
            <a:pPr eaLnBrk="1" hangingPunct="1">
              <a:buFont typeface="Courier New" pitchFamily="49" charset="0"/>
              <a:buChar char="o"/>
              <a:defRPr/>
            </a:pPr>
            <a:r>
              <a:rPr lang="en-US" altLang="fi-FI" sz="1400" dirty="0" smtClean="0">
                <a:latin typeface="Arial" charset="0"/>
                <a:cs typeface="Arial" charset="0"/>
              </a:rPr>
              <a:t>Stress household appliances, computers, electronic controllers and motors</a:t>
            </a:r>
          </a:p>
          <a:p>
            <a:pPr eaLnBrk="1" hangingPunct="1">
              <a:buFont typeface="Courier New" pitchFamily="49" charset="0"/>
              <a:buChar char="o"/>
              <a:defRPr/>
            </a:pPr>
            <a:endParaRPr lang="en-US" altLang="fi-FI" sz="1400" dirty="0" smtClean="0">
              <a:latin typeface="Arial" charset="0"/>
              <a:cs typeface="Arial" charset="0"/>
            </a:endParaRPr>
          </a:p>
          <a:p>
            <a:pPr eaLnBrk="1" hangingPunct="1">
              <a:buFont typeface="Courier New" pitchFamily="49" charset="0"/>
              <a:buChar char="o"/>
              <a:defRPr/>
            </a:pPr>
            <a:r>
              <a:rPr lang="en-US" altLang="fi-FI" sz="1400" dirty="0" smtClean="0">
                <a:latin typeface="Arial" charset="0"/>
                <a:cs typeface="Arial" charset="0"/>
              </a:rPr>
              <a:t>Solution: </a:t>
            </a:r>
          </a:p>
          <a:p>
            <a:pPr marL="0" indent="0" eaLnBrk="1" hangingPunct="1">
              <a:buNone/>
              <a:defRPr/>
            </a:pPr>
            <a:r>
              <a:rPr lang="en-US" altLang="fi-FI" sz="1400" dirty="0">
                <a:latin typeface="Arial" charset="0"/>
                <a:cs typeface="Arial" charset="0"/>
              </a:rPr>
              <a:t>	</a:t>
            </a:r>
            <a:r>
              <a:rPr lang="en-US" altLang="fi-FI" sz="1400" dirty="0" smtClean="0">
                <a:latin typeface="Arial" charset="0"/>
                <a:cs typeface="Arial" charset="0"/>
              </a:rPr>
              <a:t>tap-changer transformer</a:t>
            </a:r>
          </a:p>
          <a:p>
            <a:pPr marL="0" indent="0" eaLnBrk="1" hangingPunct="1">
              <a:buNone/>
              <a:defRPr/>
            </a:pPr>
            <a:r>
              <a:rPr lang="en-US" altLang="fi-FI" sz="1400" dirty="0">
                <a:latin typeface="Arial" charset="0"/>
                <a:cs typeface="Arial" charset="0"/>
              </a:rPr>
              <a:t>	</a:t>
            </a:r>
            <a:r>
              <a:rPr lang="en-US" altLang="fi-FI" sz="1400" dirty="0" smtClean="0">
                <a:latin typeface="Arial" charset="0"/>
                <a:cs typeface="Arial" charset="0"/>
              </a:rPr>
              <a:t>SVC </a:t>
            </a:r>
            <a:endParaRPr lang="en-US" altLang="fi-FI" sz="1400" dirty="0">
              <a:latin typeface="Arial" charset="0"/>
              <a:cs typeface="Arial" charset="0"/>
            </a:endParaRPr>
          </a:p>
          <a:p>
            <a:pPr marL="0" indent="0" eaLnBrk="1" hangingPunct="1">
              <a:buNone/>
              <a:defRPr/>
            </a:pPr>
            <a:r>
              <a:rPr lang="en-US" altLang="fi-FI" sz="1400" dirty="0" smtClean="0">
                <a:latin typeface="Arial" charset="0"/>
                <a:cs typeface="Arial" charset="0"/>
              </a:rPr>
              <a:t>	passive shunt-connected inductor to limit voltage increase</a:t>
            </a:r>
          </a:p>
          <a:p>
            <a:pPr eaLnBrk="1" hangingPunct="1">
              <a:buFont typeface="Arial" charset="0"/>
              <a:buChar char="•"/>
              <a:defRPr/>
            </a:pPr>
            <a:endParaRPr lang="fi-FI" altLang="fi-FI" sz="1400" dirty="0" smtClean="0">
              <a:latin typeface="Arial" charset="0"/>
              <a:cs typeface="Arial" charset="0"/>
            </a:endParaRPr>
          </a:p>
          <a:p>
            <a:pPr eaLnBrk="1" hangingPunct="1">
              <a:buFont typeface="Arial" charset="0"/>
              <a:buChar char="•"/>
              <a:defRPr/>
            </a:pPr>
            <a:endParaRPr lang="fi-FI" altLang="fi-FI" sz="1400" dirty="0" smtClean="0">
              <a:latin typeface="Arial" charset="0"/>
              <a:cs typeface="Arial" charset="0"/>
            </a:endParaRPr>
          </a:p>
        </p:txBody>
      </p:sp>
      <p:sp>
        <p:nvSpPr>
          <p:cNvPr id="4" name="Date Placeholder 3"/>
          <p:cNvSpPr>
            <a:spLocks noGrp="1"/>
          </p:cNvSpPr>
          <p:nvPr>
            <p:ph type="dt" sz="quarter" idx="10"/>
          </p:nvPr>
        </p:nvSpPr>
        <p:spPr/>
        <p:txBody>
          <a:bodyPr/>
          <a:lstStyle/>
          <a:p>
            <a:pPr>
              <a:defRPr/>
            </a:pPr>
            <a:fld id="{A433577D-0B94-4A6D-83E9-0BA2EAA322DF}"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2765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12A14A03-ADD8-4541-A603-6D3DC6802937}" type="slidenum">
              <a:rPr lang="fi-FI" altLang="en-US" sz="1200" smtClean="0">
                <a:solidFill>
                  <a:srgbClr val="898989"/>
                </a:solidFill>
              </a:rPr>
              <a:pPr>
                <a:spcBef>
                  <a:spcPct val="0"/>
                </a:spcBef>
                <a:buFontTx/>
                <a:buNone/>
              </a:pPr>
              <a:t>28</a:t>
            </a:fld>
            <a:endParaRPr lang="fi-FI" altLang="en-US" sz="1200" smtClean="0">
              <a:solidFill>
                <a:srgbClr val="898989"/>
              </a:solidFill>
            </a:endParaRPr>
          </a:p>
        </p:txBody>
      </p:sp>
    </p:spTree>
    <p:extLst>
      <p:ext uri="{BB962C8B-B14F-4D97-AF65-F5344CB8AC3E}">
        <p14:creationId xmlns:p14="http://schemas.microsoft.com/office/powerpoint/2010/main" val="33261382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fi-FI" sz="2000" dirty="0" smtClean="0">
                <a:cs typeface="Arial" panose="020B0604020202020204" pitchFamily="34" charset="0"/>
              </a:rPr>
              <a:t>Problems caused by wind: Voltage fluctuation and flicker </a:t>
            </a:r>
            <a:endParaRPr lang="fi-FI" altLang="fi-FI" sz="2000" dirty="0" smtClean="0">
              <a:cs typeface="Arial" panose="020B0604020202020204" pitchFamily="34" charset="0"/>
            </a:endParaRPr>
          </a:p>
        </p:txBody>
      </p:sp>
      <p:sp>
        <p:nvSpPr>
          <p:cNvPr id="35843" name="Content Placeholder 2"/>
          <p:cNvSpPr>
            <a:spLocks noGrp="1"/>
          </p:cNvSpPr>
          <p:nvPr>
            <p:ph idx="1"/>
          </p:nvPr>
        </p:nvSpPr>
        <p:spPr/>
        <p:txBody>
          <a:bodyPr/>
          <a:lstStyle/>
          <a:p>
            <a:pPr eaLnBrk="1" hangingPunct="1"/>
            <a:r>
              <a:rPr lang="en-US" altLang="fi-FI" sz="1400" dirty="0" smtClean="0">
                <a:latin typeface="Arial" panose="020B0604020202020204" pitchFamily="34" charset="0"/>
                <a:cs typeface="Arial" panose="020B0604020202020204" pitchFamily="34" charset="0"/>
              </a:rPr>
              <a:t>Wind turbine (variable wind)-&gt; rapid variations in load current can cause voltage variations i.e. flicker. </a:t>
            </a:r>
          </a:p>
          <a:p>
            <a:pPr eaLnBrk="1" hangingPunct="1"/>
            <a:r>
              <a:rPr lang="en-US" altLang="fi-FI" sz="1400" dirty="0" smtClean="0">
                <a:latin typeface="Arial" panose="020B0604020202020204" pitchFamily="34" charset="0"/>
                <a:cs typeface="Arial" panose="020B0604020202020204" pitchFamily="34" charset="0"/>
              </a:rPr>
              <a:t>Caused by wind turbines, arc furnace, arc lamps, arcing welder and large load changes and other switching events</a:t>
            </a:r>
          </a:p>
          <a:p>
            <a:pPr eaLnBrk="1" hangingPunct="1"/>
            <a:r>
              <a:rPr lang="en-US" altLang="fi-FI" sz="1400" dirty="0" smtClean="0">
                <a:latin typeface="Arial" panose="020B0604020202020204" pitchFamily="34" charset="0"/>
                <a:cs typeface="Arial" panose="020B0604020202020204" pitchFamily="34" charset="0"/>
              </a:rPr>
              <a:t>Cause protection malfunction and light intensity changes (disturb in lighting, TV and monitors), premature ageing, heating, malfunctioning of connected equipment</a:t>
            </a:r>
          </a:p>
          <a:p>
            <a:pPr eaLnBrk="1" hangingPunct="1"/>
            <a:r>
              <a:rPr lang="en-US" altLang="fi-FI" sz="1400" dirty="0" smtClean="0">
                <a:latin typeface="Arial" panose="020B0604020202020204" pitchFamily="34" charset="0"/>
                <a:cs typeface="Arial" panose="020B0604020202020204" pitchFamily="34" charset="0"/>
              </a:rPr>
              <a:t>Cause problems to human health, irritation, headache, migraine</a:t>
            </a:r>
          </a:p>
          <a:p>
            <a:pPr eaLnBrk="1" hangingPunct="1"/>
            <a:endParaRPr lang="en-US" altLang="fi-FI" sz="1400" dirty="0" smtClean="0">
              <a:latin typeface="Arial" panose="020B0604020202020204" pitchFamily="34" charset="0"/>
              <a:cs typeface="Arial" panose="020B0604020202020204" pitchFamily="34" charset="0"/>
            </a:endParaRPr>
          </a:p>
          <a:p>
            <a:pPr eaLnBrk="1" hangingPunct="1"/>
            <a:r>
              <a:rPr lang="en-US" altLang="fi-FI" sz="1400" dirty="0" smtClean="0">
                <a:latin typeface="Arial" panose="020B0604020202020204" pitchFamily="34" charset="0"/>
                <a:cs typeface="Arial" panose="020B0604020202020204" pitchFamily="34" charset="0"/>
              </a:rPr>
              <a:t>Solutions to power quality problems</a:t>
            </a:r>
          </a:p>
          <a:p>
            <a:pPr>
              <a:buFont typeface="Courier New" panose="02070309020205020404" pitchFamily="49" charset="0"/>
              <a:buChar char="o"/>
            </a:pPr>
            <a:r>
              <a:rPr lang="en-US" altLang="fi-FI" sz="1400" dirty="0" smtClean="0">
                <a:latin typeface="Arial" panose="020B0604020202020204" pitchFamily="34" charset="0"/>
                <a:cs typeface="Arial" panose="020B0604020202020204" pitchFamily="34" charset="0"/>
              </a:rPr>
              <a:t>Proper control of wind turbine</a:t>
            </a:r>
          </a:p>
          <a:p>
            <a:pPr>
              <a:buFont typeface="Courier New" panose="02070309020205020404" pitchFamily="49" charset="0"/>
              <a:buChar char="o"/>
            </a:pPr>
            <a:r>
              <a:rPr lang="en-US" altLang="fi-FI" sz="1400" dirty="0" smtClean="0">
                <a:latin typeface="Arial" panose="020B0604020202020204" pitchFamily="34" charset="0"/>
                <a:cs typeface="Arial" panose="020B0604020202020204" pitchFamily="34" charset="0"/>
              </a:rPr>
              <a:t>Filter</a:t>
            </a:r>
          </a:p>
          <a:p>
            <a:pPr>
              <a:buFont typeface="Courier New" panose="02070309020205020404" pitchFamily="49" charset="0"/>
              <a:buChar char="o"/>
            </a:pPr>
            <a:r>
              <a:rPr lang="en-US" altLang="fi-FI" sz="1400" dirty="0" smtClean="0">
                <a:latin typeface="Arial" panose="020B0604020202020204" pitchFamily="34" charset="0"/>
                <a:cs typeface="Arial" panose="020B0604020202020204" pitchFamily="34" charset="0"/>
              </a:rPr>
              <a:t>SVC or STATCOM</a:t>
            </a:r>
          </a:p>
          <a:p>
            <a:pPr>
              <a:buFont typeface="Courier New" panose="02070309020205020404" pitchFamily="49" charset="0"/>
              <a:buChar char="o"/>
            </a:pPr>
            <a:r>
              <a:rPr lang="fi-FI" altLang="fi-FI" sz="1400" dirty="0" err="1" smtClean="0">
                <a:latin typeface="Arial" panose="020B0604020202020204" pitchFamily="34" charset="0"/>
                <a:cs typeface="Arial" panose="020B0604020202020204" pitchFamily="34" charset="0"/>
              </a:rPr>
              <a:t>Stronger</a:t>
            </a:r>
            <a:r>
              <a:rPr lang="fi-FI" altLang="fi-FI" sz="1400" dirty="0" smtClean="0">
                <a:latin typeface="Arial" panose="020B0604020202020204" pitchFamily="34" charset="0"/>
                <a:cs typeface="Arial" panose="020B0604020202020204" pitchFamily="34" charset="0"/>
              </a:rPr>
              <a:t> </a:t>
            </a:r>
            <a:r>
              <a:rPr lang="fi-FI" altLang="fi-FI" sz="1400" dirty="0" err="1" smtClean="0">
                <a:latin typeface="Arial" panose="020B0604020202020204" pitchFamily="34" charset="0"/>
                <a:cs typeface="Arial" panose="020B0604020202020204" pitchFamily="34" charset="0"/>
              </a:rPr>
              <a:t>grid</a:t>
            </a:r>
            <a:r>
              <a:rPr lang="fi-FI" altLang="fi-FI" sz="1400" dirty="0" smtClean="0">
                <a:latin typeface="Arial" panose="020B0604020202020204" pitchFamily="34" charset="0"/>
                <a:cs typeface="Arial" panose="020B0604020202020204" pitchFamily="34" charset="0"/>
              </a:rPr>
              <a:t>, </a:t>
            </a:r>
            <a:r>
              <a:rPr lang="fi-FI" altLang="fi-FI" sz="1400" dirty="0" err="1" smtClean="0">
                <a:latin typeface="Arial" panose="020B0604020202020204" pitchFamily="34" charset="0"/>
                <a:cs typeface="Arial" panose="020B0604020202020204" pitchFamily="34" charset="0"/>
              </a:rPr>
              <a:t>bigger</a:t>
            </a:r>
            <a:r>
              <a:rPr lang="fi-FI" altLang="fi-FI" sz="1400" dirty="0" smtClean="0">
                <a:latin typeface="Arial" panose="020B0604020202020204" pitchFamily="34" charset="0"/>
                <a:cs typeface="Arial" panose="020B0604020202020204" pitchFamily="34" charset="0"/>
              </a:rPr>
              <a:t> </a:t>
            </a:r>
            <a:r>
              <a:rPr lang="fi-FI" altLang="fi-FI" sz="1400" dirty="0" err="1" smtClean="0">
                <a:latin typeface="Arial" panose="020B0604020202020204" pitchFamily="34" charset="0"/>
                <a:cs typeface="Arial" panose="020B0604020202020204" pitchFamily="34" charset="0"/>
              </a:rPr>
              <a:t>transformers</a:t>
            </a:r>
            <a:endParaRPr lang="en-US" altLang="fi-FI" sz="1400" dirty="0" smtClean="0">
              <a:latin typeface="Arial" panose="020B0604020202020204" pitchFamily="34" charset="0"/>
              <a:cs typeface="Arial" panose="020B0604020202020204" pitchFamily="34" charset="0"/>
            </a:endParaRPr>
          </a:p>
          <a:p>
            <a:pPr eaLnBrk="1" hangingPunct="1"/>
            <a:endParaRPr lang="en-US" altLang="fi-FI" sz="1400" dirty="0" smtClean="0">
              <a:latin typeface="Arial" panose="020B0604020202020204" pitchFamily="34" charset="0"/>
              <a:cs typeface="Arial" panose="020B0604020202020204" pitchFamily="34" charset="0"/>
            </a:endParaRPr>
          </a:p>
          <a:p>
            <a:pPr eaLnBrk="1" hangingPunct="1"/>
            <a:endParaRPr lang="en-US" altLang="fi-FI" sz="1400" dirty="0" smtClean="0">
              <a:latin typeface="Arial" panose="020B0604020202020204" pitchFamily="34" charset="0"/>
              <a:cs typeface="Arial" panose="020B0604020202020204" pitchFamily="34" charset="0"/>
            </a:endParaRPr>
          </a:p>
          <a:p>
            <a:pPr eaLnBrk="1" hangingPunct="1"/>
            <a:endParaRPr lang="fi-FI" altLang="fi-FI" sz="1400" dirty="0" smtClean="0">
              <a:latin typeface="Arial" panose="020B0604020202020204" pitchFamily="34" charset="0"/>
              <a:cs typeface="Arial" panose="020B0604020202020204" pitchFamily="34" charset="0"/>
            </a:endParaRPr>
          </a:p>
          <a:p>
            <a:pPr eaLnBrk="1" hangingPunct="1"/>
            <a:endParaRPr lang="fi-FI" altLang="fi-FI" sz="1400" dirty="0" smtClean="0">
              <a:latin typeface="Arial" panose="020B0604020202020204" pitchFamily="34" charset="0"/>
              <a:cs typeface="Arial" panose="020B0604020202020204" pitchFamily="34" charset="0"/>
            </a:endParaRPr>
          </a:p>
        </p:txBody>
      </p:sp>
      <p:sp>
        <p:nvSpPr>
          <p:cNvPr id="3584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3ADD20A6-535A-462A-BBD6-E3DB917EB78C}"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3584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358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6249E216-E5C1-419C-B4F1-8E8FC2E89B7F}" type="slidenum">
              <a:rPr lang="fi-FI" altLang="fi-FI" sz="1200" smtClean="0">
                <a:solidFill>
                  <a:srgbClr val="898989"/>
                </a:solidFill>
              </a:rPr>
              <a:pPr>
                <a:spcBef>
                  <a:spcPct val="0"/>
                </a:spcBef>
                <a:buFontTx/>
                <a:buNone/>
              </a:pPr>
              <a:t>29</a:t>
            </a:fld>
            <a:endParaRPr lang="fi-FI" altLang="fi-FI" sz="1200" smtClean="0">
              <a:solidFill>
                <a:srgbClr val="898989"/>
              </a:solidFill>
            </a:endParaRPr>
          </a:p>
        </p:txBody>
      </p:sp>
      <p:pic>
        <p:nvPicPr>
          <p:cNvPr id="3584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4213" y="3509963"/>
            <a:ext cx="393541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420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fi-FI" sz="2000" dirty="0">
                <a:cs typeface="Arial" panose="020B0604020202020204" pitchFamily="34" charset="0"/>
              </a:rPr>
              <a:t>Problems caused by wind: </a:t>
            </a:r>
            <a:r>
              <a:rPr lang="en-US" altLang="fi-FI" sz="2000" dirty="0" smtClean="0">
                <a:cs typeface="Arial" panose="020B0604020202020204" pitchFamily="34" charset="0"/>
              </a:rPr>
              <a:t>Power frequency variations</a:t>
            </a:r>
            <a:endParaRPr lang="fi-FI" altLang="fi-FI" sz="2000" dirty="0" smtClean="0">
              <a:cs typeface="Arial" panose="020B0604020202020204" pitchFamily="34" charset="0"/>
            </a:endParaRPr>
          </a:p>
        </p:txBody>
      </p:sp>
      <p:sp>
        <p:nvSpPr>
          <p:cNvPr id="36867" name="Content Placeholder 2"/>
          <p:cNvSpPr>
            <a:spLocks noGrp="1"/>
          </p:cNvSpPr>
          <p:nvPr>
            <p:ph idx="1"/>
          </p:nvPr>
        </p:nvSpPr>
        <p:spPr/>
        <p:txBody>
          <a:bodyPr/>
          <a:lstStyle/>
          <a:p>
            <a:pPr eaLnBrk="1" hangingPunct="1"/>
            <a:r>
              <a:rPr lang="en-US" altLang="fi-FI" sz="1400" dirty="0" smtClean="0">
                <a:latin typeface="Arial" panose="020B0604020202020204" pitchFamily="34" charset="0"/>
                <a:cs typeface="Arial" panose="020B0604020202020204" pitchFamily="34" charset="0"/>
              </a:rPr>
              <a:t>The frequency depends on the balance between the load and the capacity of the available generation. </a:t>
            </a:r>
          </a:p>
          <a:p>
            <a:pPr eaLnBrk="1" hangingPunct="1"/>
            <a:r>
              <a:rPr lang="en-US" altLang="fi-FI" sz="1400" dirty="0" smtClean="0">
                <a:latin typeface="Arial" panose="020B0604020202020204" pitchFamily="34" charset="0"/>
                <a:cs typeface="Arial" panose="020B0604020202020204" pitchFamily="34" charset="0"/>
              </a:rPr>
              <a:t>Can cause frequency or timing errors on power electronic devices that count zero crossings to derive frequency or time (PLL)</a:t>
            </a:r>
          </a:p>
          <a:p>
            <a:pPr eaLnBrk="1" hangingPunct="1"/>
            <a:r>
              <a:rPr lang="en-US" altLang="fi-FI" sz="1400" dirty="0" smtClean="0">
                <a:latin typeface="Arial" panose="020B0604020202020204" pitchFamily="34" charset="0"/>
                <a:cs typeface="Arial" panose="020B0604020202020204" pitchFamily="34" charset="0"/>
              </a:rPr>
              <a:t>Can damage generator and turbine shafts</a:t>
            </a:r>
          </a:p>
          <a:p>
            <a:pPr eaLnBrk="1" hangingPunct="1"/>
            <a:endParaRPr lang="en-US" altLang="fi-FI" sz="1400" dirty="0" smtClean="0">
              <a:latin typeface="Arial" panose="020B0604020202020204" pitchFamily="34" charset="0"/>
              <a:cs typeface="Arial" panose="020B0604020202020204" pitchFamily="34" charset="0"/>
            </a:endParaRPr>
          </a:p>
          <a:p>
            <a:pPr eaLnBrk="1" hangingPunct="1"/>
            <a:endParaRPr lang="fi-FI" altLang="fi-FI" sz="1400" dirty="0" smtClean="0">
              <a:latin typeface="Arial" panose="020B0604020202020204" pitchFamily="34" charset="0"/>
              <a:cs typeface="Arial" panose="020B0604020202020204" pitchFamily="34" charset="0"/>
            </a:endParaRPr>
          </a:p>
          <a:p>
            <a:pPr eaLnBrk="1" hangingPunct="1"/>
            <a:endParaRPr lang="fi-FI" altLang="fi-FI" sz="1400" dirty="0" smtClean="0">
              <a:latin typeface="Arial" panose="020B0604020202020204" pitchFamily="34" charset="0"/>
              <a:cs typeface="Arial" panose="020B0604020202020204" pitchFamily="34" charset="0"/>
            </a:endParaRPr>
          </a:p>
        </p:txBody>
      </p:sp>
      <p:sp>
        <p:nvSpPr>
          <p:cNvPr id="3686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fld id="{06A2233E-56F4-4527-8B31-3DF3A48335A2}" type="datetime1">
              <a:rPr lang="fi-FI" altLang="fi-FI" sz="1200" smtClean="0">
                <a:solidFill>
                  <a:srgbClr val="898989"/>
                </a:solidFill>
              </a:rPr>
              <a:pPr fontAlgn="base">
                <a:spcBef>
                  <a:spcPct val="0"/>
                </a:spcBef>
                <a:spcAft>
                  <a:spcPct val="0"/>
                </a:spcAft>
                <a:buFontTx/>
                <a:buNone/>
              </a:pPr>
              <a:t>14.9.2018</a:t>
            </a:fld>
            <a:endParaRPr lang="fi-FI" altLang="fi-FI" sz="1200" smtClean="0">
              <a:solidFill>
                <a:srgbClr val="898989"/>
              </a:solidFill>
            </a:endParaRPr>
          </a:p>
        </p:txBody>
      </p:sp>
      <p:sp>
        <p:nvSpPr>
          <p:cNvPr id="36869"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endParaRPr lang="fi-FI" altLang="fi-FI" sz="1200" smtClean="0">
              <a:solidFill>
                <a:srgbClr val="898989"/>
              </a:solidFill>
            </a:endParaRPr>
          </a:p>
        </p:txBody>
      </p:sp>
      <p:sp>
        <p:nvSpPr>
          <p:cNvPr id="36870"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spcBef>
                <a:spcPct val="0"/>
              </a:spcBef>
              <a:buFontTx/>
              <a:buNone/>
            </a:pPr>
            <a:fld id="{271C3C24-5EE1-4E1C-A94B-93C3B6E232DA}" type="slidenum">
              <a:rPr lang="fi-FI" altLang="fi-FI" sz="1200" smtClean="0">
                <a:solidFill>
                  <a:srgbClr val="898989"/>
                </a:solidFill>
              </a:rPr>
              <a:pPr>
                <a:spcBef>
                  <a:spcPct val="0"/>
                </a:spcBef>
                <a:buFontTx/>
                <a:buNone/>
              </a:pPr>
              <a:t>30</a:t>
            </a:fld>
            <a:endParaRPr lang="fi-FI" altLang="fi-FI" sz="1200" smtClean="0">
              <a:solidFill>
                <a:srgbClr val="898989"/>
              </a:solidFill>
            </a:endParaRPr>
          </a:p>
        </p:txBody>
      </p:sp>
      <p:pic>
        <p:nvPicPr>
          <p:cNvPr id="36871" name="Picture 2"/>
          <p:cNvPicPr>
            <a:picLocks noChangeAspect="1" noChangeArrowheads="1"/>
          </p:cNvPicPr>
          <p:nvPr/>
        </p:nvPicPr>
        <p:blipFill>
          <a:blip r:embed="rId2">
            <a:extLst>
              <a:ext uri="{28A0092B-C50C-407E-A947-70E740481C1C}">
                <a14:useLocalDpi xmlns:a14="http://schemas.microsoft.com/office/drawing/2010/main" val="0"/>
              </a:ext>
            </a:extLst>
          </a:blip>
          <a:srcRect t="19856" r="3880" b="61807"/>
          <a:stretch>
            <a:fillRect/>
          </a:stretch>
        </p:blipFill>
        <p:spPr bwMode="auto">
          <a:xfrm>
            <a:off x="2144713" y="3806217"/>
            <a:ext cx="6119393" cy="1135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335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dk1"/>
                </a:solidFill>
              </a:rPr>
              <a:t>C</a:t>
            </a:r>
            <a:r>
              <a:rPr lang="en-US" sz="2000" b="1" dirty="0" smtClean="0">
                <a:solidFill>
                  <a:schemeClr val="dk1"/>
                </a:solidFill>
              </a:rPr>
              <a:t>hange </a:t>
            </a:r>
            <a:r>
              <a:rPr lang="en-US" sz="2000" b="1" dirty="0">
                <a:solidFill>
                  <a:schemeClr val="dk1"/>
                </a:solidFill>
              </a:rPr>
              <a:t>of power system caused by connection of renewable </a:t>
            </a:r>
            <a:r>
              <a:rPr lang="en-US" sz="2000" b="1" dirty="0" smtClean="0">
                <a:solidFill>
                  <a:schemeClr val="dk1"/>
                </a:solidFill>
              </a:rPr>
              <a:t>energy</a:t>
            </a:r>
            <a:endParaRPr lang="en-US" sz="2000" dirty="0"/>
          </a:p>
        </p:txBody>
      </p:sp>
      <p:sp>
        <p:nvSpPr>
          <p:cNvPr id="3" name="Content Placeholder 2"/>
          <p:cNvSpPr>
            <a:spLocks noGrp="1"/>
          </p:cNvSpPr>
          <p:nvPr>
            <p:ph idx="1"/>
          </p:nvPr>
        </p:nvSpPr>
        <p:spPr>
          <a:xfrm>
            <a:off x="620713" y="1618413"/>
            <a:ext cx="3602152" cy="4422775"/>
          </a:xfrm>
        </p:spPr>
        <p:txBody>
          <a:bodyPr/>
          <a:lstStyle/>
          <a:p>
            <a:r>
              <a:rPr lang="en-US" sz="1400" dirty="0" smtClean="0"/>
              <a:t>Reactive </a:t>
            </a:r>
            <a:r>
              <a:rPr lang="en-US" sz="1400" dirty="0"/>
              <a:t>power </a:t>
            </a:r>
            <a:r>
              <a:rPr lang="en-US" sz="1400" dirty="0" smtClean="0"/>
              <a:t>compensation </a:t>
            </a:r>
            <a:r>
              <a:rPr lang="en-US" sz="1400" dirty="0"/>
              <a:t>- power factor control </a:t>
            </a:r>
          </a:p>
          <a:p>
            <a:r>
              <a:rPr lang="en-US" sz="1400" dirty="0"/>
              <a:t>L</a:t>
            </a:r>
            <a:r>
              <a:rPr lang="en-US" sz="1400" dirty="0" smtClean="0"/>
              <a:t>ow </a:t>
            </a:r>
            <a:r>
              <a:rPr lang="en-US" sz="1400" dirty="0"/>
              <a:t>voltage ride through requirements, grid control during </a:t>
            </a:r>
            <a:r>
              <a:rPr lang="en-US" sz="1400" dirty="0" smtClean="0"/>
              <a:t>interruptions based on </a:t>
            </a:r>
            <a:r>
              <a:rPr lang="en-US" sz="1400" b="1" dirty="0" smtClean="0"/>
              <a:t>Grid code</a:t>
            </a:r>
          </a:p>
          <a:p>
            <a:r>
              <a:rPr lang="en-US" sz="1400" b="1" dirty="0" smtClean="0"/>
              <a:t>Island protection</a:t>
            </a:r>
          </a:p>
          <a:p>
            <a:r>
              <a:rPr lang="en-US" sz="1400" dirty="0" smtClean="0"/>
              <a:t>Investment </a:t>
            </a:r>
            <a:r>
              <a:rPr lang="en-US" sz="1400" dirty="0"/>
              <a:t>decisions: network extension and/or power compensation </a:t>
            </a:r>
            <a:r>
              <a:rPr lang="en-US" sz="1400" dirty="0" smtClean="0"/>
              <a:t>devices</a:t>
            </a:r>
            <a:endParaRPr lang="en-US" sz="1400" dirty="0"/>
          </a:p>
          <a:p>
            <a:pPr lvl="0"/>
            <a:r>
              <a:rPr lang="en-US" sz="1400" dirty="0"/>
              <a:t>P</a:t>
            </a:r>
            <a:r>
              <a:rPr lang="en-US" sz="1400" dirty="0" smtClean="0"/>
              <a:t>ossibility </a:t>
            </a:r>
            <a:r>
              <a:rPr lang="en-US" sz="1400" dirty="0"/>
              <a:t>to use hydropower as energy storage </a:t>
            </a:r>
            <a:endParaRPr lang="en-US" sz="1400" dirty="0" smtClean="0"/>
          </a:p>
          <a:p>
            <a:pPr lvl="0"/>
            <a:r>
              <a:rPr lang="en-US" sz="1400" b="1" dirty="0" smtClean="0"/>
              <a:t>Pros </a:t>
            </a:r>
            <a:r>
              <a:rPr lang="en-US" sz="1400" b="1" dirty="0"/>
              <a:t>and cons of centralized/decentralized renewable power plants</a:t>
            </a:r>
            <a:r>
              <a:rPr lang="en-US" sz="1400" dirty="0"/>
              <a:t>. What would be the good combination </a:t>
            </a:r>
            <a:r>
              <a:rPr lang="en-US" sz="1400" dirty="0" smtClean="0"/>
              <a:t>in </a:t>
            </a:r>
            <a:r>
              <a:rPr lang="en-US" sz="1400" dirty="0"/>
              <a:t>grid stability point of view? </a:t>
            </a:r>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31</a:t>
            </a:fld>
            <a:endParaRPr lang="fi-FI" altLang="en-US"/>
          </a:p>
        </p:txBody>
      </p:sp>
      <p:pic>
        <p:nvPicPr>
          <p:cNvPr id="7" name="Picture 6"/>
          <p:cNvPicPr>
            <a:picLocks noChangeAspect="1"/>
          </p:cNvPicPr>
          <p:nvPr/>
        </p:nvPicPr>
        <p:blipFill>
          <a:blip r:embed="rId2"/>
          <a:stretch>
            <a:fillRect/>
          </a:stretch>
        </p:blipFill>
        <p:spPr>
          <a:xfrm>
            <a:off x="4354723" y="1236750"/>
            <a:ext cx="4340216" cy="3109742"/>
          </a:xfrm>
          <a:prstGeom prst="rect">
            <a:avLst/>
          </a:prstGeom>
        </p:spPr>
      </p:pic>
      <p:pic>
        <p:nvPicPr>
          <p:cNvPr id="8" name="Picture 7"/>
          <p:cNvPicPr>
            <a:picLocks noChangeAspect="1"/>
          </p:cNvPicPr>
          <p:nvPr/>
        </p:nvPicPr>
        <p:blipFill>
          <a:blip r:embed="rId3"/>
          <a:stretch>
            <a:fillRect/>
          </a:stretch>
        </p:blipFill>
        <p:spPr>
          <a:xfrm>
            <a:off x="4213103" y="4475934"/>
            <a:ext cx="4637210" cy="1736716"/>
          </a:xfrm>
          <a:prstGeom prst="rect">
            <a:avLst/>
          </a:prstGeom>
        </p:spPr>
      </p:pic>
    </p:spTree>
    <p:extLst>
      <p:ext uri="{BB962C8B-B14F-4D97-AF65-F5344CB8AC3E}">
        <p14:creationId xmlns:p14="http://schemas.microsoft.com/office/powerpoint/2010/main" val="3927116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solidFill>
                  <a:schemeClr val="dk1"/>
                </a:solidFill>
              </a:rPr>
              <a:t>Examples of difficulties in connection of renewable power </a:t>
            </a:r>
            <a:r>
              <a:rPr lang="en-US" sz="2000" dirty="0" smtClean="0">
                <a:solidFill>
                  <a:schemeClr val="dk1"/>
                </a:solidFill>
              </a:rPr>
              <a:t>generation</a:t>
            </a:r>
            <a:br>
              <a:rPr lang="en-US" sz="2000" dirty="0" smtClean="0">
                <a:solidFill>
                  <a:schemeClr val="dk1"/>
                </a:solidFill>
              </a:rPr>
            </a:br>
            <a:r>
              <a:rPr lang="en-US" sz="2000" dirty="0" smtClean="0">
                <a:solidFill>
                  <a:schemeClr val="dk1"/>
                </a:solidFill>
              </a:rPr>
              <a:t>1. </a:t>
            </a:r>
            <a:r>
              <a:rPr lang="en-US" sz="2000" dirty="0"/>
              <a:t>“Harmonic resonance” in wind power </a:t>
            </a:r>
            <a:r>
              <a:rPr lang="en-US" sz="2000" dirty="0" smtClean="0"/>
              <a:t>plant</a:t>
            </a:r>
            <a:endParaRPr lang="en-US" sz="2000" dirty="0"/>
          </a:p>
        </p:txBody>
      </p:sp>
      <p:sp>
        <p:nvSpPr>
          <p:cNvPr id="3" name="Content Placeholder 2"/>
          <p:cNvSpPr>
            <a:spLocks noGrp="1"/>
          </p:cNvSpPr>
          <p:nvPr>
            <p:ph idx="1"/>
          </p:nvPr>
        </p:nvSpPr>
        <p:spPr>
          <a:xfrm>
            <a:off x="620713" y="1830388"/>
            <a:ext cx="3442329" cy="4422775"/>
          </a:xfrm>
        </p:spPr>
        <p:txBody>
          <a:bodyPr/>
          <a:lstStyle/>
          <a:p>
            <a:r>
              <a:rPr lang="en-US" sz="1400" dirty="0" smtClean="0"/>
              <a:t>A single line to ground fault on an  adjacent line caused a condition that  placed two wind farms on a radial connection to a set of series capacitors.</a:t>
            </a:r>
          </a:p>
          <a:p>
            <a:r>
              <a:rPr lang="en-US" sz="1400" dirty="0" smtClean="0"/>
              <a:t>The fault was recorded at the power converters of two 96 MW wind farms (345 kV). Fault was cleared in 2.5 cycles. 195 % over-voltages were experienced. Series capacitors were by-passed after 1.5 seconds.</a:t>
            </a:r>
          </a:p>
          <a:p>
            <a:r>
              <a:rPr lang="en-US" sz="1400" dirty="0" smtClean="0"/>
              <a:t>Sub-synchronous currents were reported. Numerous failures to crow-bar circuits of wind farms were reported.</a:t>
            </a:r>
          </a:p>
          <a:p>
            <a:r>
              <a:rPr lang="en-US" sz="1400" b="1" dirty="0" smtClean="0"/>
              <a:t>Series capacitors likely interacted with the wind farm controls</a:t>
            </a:r>
          </a:p>
          <a:p>
            <a:pPr marL="0" indent="0">
              <a:buNone/>
            </a:pPr>
            <a:r>
              <a:rPr lang="en-US" sz="1400" b="1" dirty="0" smtClean="0"/>
              <a:t>-&gt; change in the control system of DFIG wind turbines</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32</a:t>
            </a:fld>
            <a:endParaRPr lang="fi-FI" altLang="en-US"/>
          </a:p>
        </p:txBody>
      </p:sp>
      <p:pic>
        <p:nvPicPr>
          <p:cNvPr id="7" name="Picture 6"/>
          <p:cNvPicPr>
            <a:picLocks noChangeAspect="1"/>
          </p:cNvPicPr>
          <p:nvPr/>
        </p:nvPicPr>
        <p:blipFill>
          <a:blip r:embed="rId2"/>
          <a:stretch>
            <a:fillRect/>
          </a:stretch>
        </p:blipFill>
        <p:spPr>
          <a:xfrm>
            <a:off x="4417066" y="2018581"/>
            <a:ext cx="4326948" cy="3343552"/>
          </a:xfrm>
          <a:prstGeom prst="rect">
            <a:avLst/>
          </a:prstGeom>
        </p:spPr>
      </p:pic>
      <p:sp>
        <p:nvSpPr>
          <p:cNvPr id="8" name="TextBox 7"/>
          <p:cNvSpPr txBox="1"/>
          <p:nvPr/>
        </p:nvSpPr>
        <p:spPr>
          <a:xfrm>
            <a:off x="5122123" y="5612259"/>
            <a:ext cx="4021877"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Belkin, P. (2010). Event of 10/22/09. CREZ </a:t>
            </a:r>
            <a:r>
              <a:rPr lang="en-US" sz="1200" dirty="0" err="1">
                <a:latin typeface="Times New Roman" panose="02020603050405020304" pitchFamily="18" charset="0"/>
                <a:cs typeface="Times New Roman" panose="02020603050405020304" pitchFamily="18" charset="0"/>
              </a:rPr>
              <a:t>TEchnical</a:t>
            </a:r>
            <a:r>
              <a:rPr lang="en-US" sz="1200" dirty="0">
                <a:latin typeface="Times New Roman" panose="02020603050405020304" pitchFamily="18" charset="0"/>
                <a:cs typeface="Times New Roman" panose="02020603050405020304" pitchFamily="18" charset="0"/>
              </a:rPr>
              <a:t> Conference, Electrical Reliability Council of Texas.</a:t>
            </a:r>
            <a:endParaRPr lang="fi-FI"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116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solidFill>
                  <a:schemeClr val="dk1"/>
                </a:solidFill>
              </a:rPr>
              <a:t>2. </a:t>
            </a:r>
            <a:r>
              <a:rPr lang="en-US" sz="2000" dirty="0"/>
              <a:t>“Harmonic resonance” in photovoltaic plant</a:t>
            </a:r>
          </a:p>
        </p:txBody>
      </p:sp>
      <p:sp>
        <p:nvSpPr>
          <p:cNvPr id="3" name="Content Placeholder 2"/>
          <p:cNvSpPr>
            <a:spLocks noGrp="1"/>
          </p:cNvSpPr>
          <p:nvPr>
            <p:ph idx="1"/>
          </p:nvPr>
        </p:nvSpPr>
        <p:spPr>
          <a:xfrm>
            <a:off x="543076" y="1648421"/>
            <a:ext cx="3442329" cy="4422775"/>
          </a:xfrm>
        </p:spPr>
        <p:txBody>
          <a:bodyPr/>
          <a:lstStyle/>
          <a:p>
            <a:r>
              <a:rPr lang="en-US" sz="1400" dirty="0" smtClean="0"/>
              <a:t>Excessive harmonic currents are reported in grid-connected PV plant in Canada, which leads to inverter disconnection from the grid.</a:t>
            </a:r>
          </a:p>
          <a:p>
            <a:r>
              <a:rPr lang="en-US" sz="1400" dirty="0" smtClean="0"/>
              <a:t>30 parallel inverters connected to the grid using 600V/44kV step-up transformer. Seventh harmonic is amplified significantly.</a:t>
            </a:r>
          </a:p>
          <a:p>
            <a:r>
              <a:rPr lang="en-US" sz="1400" dirty="0" smtClean="0"/>
              <a:t>Short-circuit ratio: SSC/</a:t>
            </a:r>
            <a:r>
              <a:rPr lang="en-US" sz="1400" dirty="0" err="1" smtClean="0"/>
              <a:t>Pnom</a:t>
            </a:r>
            <a:r>
              <a:rPr lang="en-US" sz="1400" dirty="0" smtClean="0"/>
              <a:t> &gt; 200MVA/500kW = 400 -&gt; Not a ”weak-grid” condition</a:t>
            </a:r>
          </a:p>
          <a:p>
            <a:r>
              <a:rPr lang="en-US" sz="1400" dirty="0" smtClean="0"/>
              <a:t>Maybe caused by interaction between parallel-connected inverters?</a:t>
            </a:r>
          </a:p>
          <a:p>
            <a:r>
              <a:rPr lang="en-US" sz="1400" dirty="0" smtClean="0"/>
              <a:t>The incidents were not caused by utility switching, outage or fault…</a:t>
            </a: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33</a:t>
            </a:fld>
            <a:endParaRPr lang="fi-FI" altLang="en-US"/>
          </a:p>
        </p:txBody>
      </p:sp>
      <p:sp>
        <p:nvSpPr>
          <p:cNvPr id="8" name="TextBox 7"/>
          <p:cNvSpPr txBox="1"/>
          <p:nvPr/>
        </p:nvSpPr>
        <p:spPr>
          <a:xfrm>
            <a:off x="1078119" y="5965790"/>
            <a:ext cx="5900468" cy="461665"/>
          </a:xfrm>
          <a:prstGeom prst="rect">
            <a:avLst/>
          </a:prstGeom>
          <a:noFill/>
        </p:spPr>
        <p:txBody>
          <a:bodyPr wrap="square" rtlCol="0">
            <a:spAutoFit/>
          </a:bodyPr>
          <a:lstStyle/>
          <a:p>
            <a:r>
              <a:rPr lang="fi-FI" sz="1200" dirty="0">
                <a:latin typeface="Times New Roman" panose="02020603050405020304" pitchFamily="18" charset="0"/>
                <a:cs typeface="Times New Roman" panose="02020603050405020304" pitchFamily="18" charset="0"/>
              </a:rPr>
              <a:t>C. Li, "</a:t>
            </a:r>
            <a:r>
              <a:rPr lang="fi-FI" sz="1200" dirty="0" err="1">
                <a:latin typeface="Times New Roman" panose="02020603050405020304" pitchFamily="18" charset="0"/>
                <a:cs typeface="Times New Roman" panose="02020603050405020304" pitchFamily="18" charset="0"/>
              </a:rPr>
              <a:t>Unstable</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Operation</a:t>
            </a:r>
            <a:r>
              <a:rPr lang="fi-FI" sz="1200" dirty="0">
                <a:latin typeface="Times New Roman" panose="02020603050405020304" pitchFamily="18" charset="0"/>
                <a:cs typeface="Times New Roman" panose="02020603050405020304" pitchFamily="18" charset="0"/>
              </a:rPr>
              <a:t> of </a:t>
            </a:r>
            <a:r>
              <a:rPr lang="fi-FI" sz="1200" dirty="0" err="1">
                <a:latin typeface="Times New Roman" panose="02020603050405020304" pitchFamily="18" charset="0"/>
                <a:cs typeface="Times New Roman" panose="02020603050405020304" pitchFamily="18" charset="0"/>
              </a:rPr>
              <a:t>Photovoltaic</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Inverter</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from</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Field</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Experiences</a:t>
            </a:r>
            <a:r>
              <a:rPr lang="fi-FI" sz="1200" dirty="0">
                <a:latin typeface="Times New Roman" panose="02020603050405020304" pitchFamily="18" charset="0"/>
                <a:cs typeface="Times New Roman" panose="02020603050405020304" pitchFamily="18" charset="0"/>
              </a:rPr>
              <a:t>," in IEEE </a:t>
            </a:r>
            <a:r>
              <a:rPr lang="fi-FI" sz="1200" dirty="0" err="1">
                <a:latin typeface="Times New Roman" panose="02020603050405020304" pitchFamily="18" charset="0"/>
                <a:cs typeface="Times New Roman" panose="02020603050405020304" pitchFamily="18" charset="0"/>
              </a:rPr>
              <a:t>Transactions</a:t>
            </a:r>
            <a:r>
              <a:rPr lang="fi-FI" sz="1200" dirty="0">
                <a:latin typeface="Times New Roman" panose="02020603050405020304" pitchFamily="18" charset="0"/>
                <a:cs typeface="Times New Roman" panose="02020603050405020304" pitchFamily="18" charset="0"/>
              </a:rPr>
              <a:t> on Power Delivery, vol. 33, no. 2, </a:t>
            </a:r>
            <a:r>
              <a:rPr lang="fi-FI" sz="1200" dirty="0" err="1">
                <a:latin typeface="Times New Roman" panose="02020603050405020304" pitchFamily="18" charset="0"/>
                <a:cs typeface="Times New Roman" panose="02020603050405020304" pitchFamily="18" charset="0"/>
              </a:rPr>
              <a:t>pp</a:t>
            </a:r>
            <a:r>
              <a:rPr lang="fi-FI" sz="1200" dirty="0">
                <a:latin typeface="Times New Roman" panose="02020603050405020304" pitchFamily="18" charset="0"/>
                <a:cs typeface="Times New Roman" panose="02020603050405020304" pitchFamily="18" charset="0"/>
              </a:rPr>
              <a:t>. 1013-1015, 2018.</a:t>
            </a:r>
          </a:p>
        </p:txBody>
      </p:sp>
      <p:pic>
        <p:nvPicPr>
          <p:cNvPr id="9" name="Picture 8"/>
          <p:cNvPicPr>
            <a:picLocks noChangeAspect="1"/>
          </p:cNvPicPr>
          <p:nvPr/>
        </p:nvPicPr>
        <p:blipFill>
          <a:blip r:embed="rId2"/>
          <a:stretch>
            <a:fillRect/>
          </a:stretch>
        </p:blipFill>
        <p:spPr>
          <a:xfrm>
            <a:off x="3968592" y="1449238"/>
            <a:ext cx="3207987" cy="2249388"/>
          </a:xfrm>
          <a:prstGeom prst="rect">
            <a:avLst/>
          </a:prstGeom>
        </p:spPr>
      </p:pic>
      <p:pic>
        <p:nvPicPr>
          <p:cNvPr id="10" name="Picture 9"/>
          <p:cNvPicPr>
            <a:picLocks noChangeAspect="1"/>
          </p:cNvPicPr>
          <p:nvPr/>
        </p:nvPicPr>
        <p:blipFill>
          <a:blip r:embed="rId3"/>
          <a:stretch>
            <a:fillRect/>
          </a:stretch>
        </p:blipFill>
        <p:spPr>
          <a:xfrm>
            <a:off x="5572586" y="3718186"/>
            <a:ext cx="2938002" cy="2246192"/>
          </a:xfrm>
          <a:prstGeom prst="rect">
            <a:avLst/>
          </a:prstGeom>
        </p:spPr>
      </p:pic>
    </p:spTree>
    <p:extLst>
      <p:ext uri="{BB962C8B-B14F-4D97-AF65-F5344CB8AC3E}">
        <p14:creationId xmlns:p14="http://schemas.microsoft.com/office/powerpoint/2010/main" val="329185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solidFill>
                  <a:schemeClr val="dk1"/>
                </a:solidFill>
              </a:rPr>
              <a:t>2. </a:t>
            </a:r>
            <a:r>
              <a:rPr lang="en-US" sz="2000" dirty="0"/>
              <a:t>“Harmonic resonance” in photovoltaic plant</a:t>
            </a:r>
          </a:p>
        </p:txBody>
      </p:sp>
      <p:sp>
        <p:nvSpPr>
          <p:cNvPr id="3" name="Content Placeholder 2"/>
          <p:cNvSpPr>
            <a:spLocks noGrp="1"/>
          </p:cNvSpPr>
          <p:nvPr>
            <p:ph idx="1"/>
          </p:nvPr>
        </p:nvSpPr>
        <p:spPr>
          <a:xfrm>
            <a:off x="620713" y="3968587"/>
            <a:ext cx="4365355" cy="1804013"/>
          </a:xfrm>
        </p:spPr>
        <p:txBody>
          <a:bodyPr/>
          <a:lstStyle/>
          <a:p>
            <a:r>
              <a:rPr lang="en-US" sz="1400" dirty="0" smtClean="0"/>
              <a:t>Both low and high-frequency oscillations were observed: 420 Hz, 780 Hz, 2370 Hz.</a:t>
            </a:r>
          </a:p>
          <a:p>
            <a:r>
              <a:rPr lang="en-US" sz="1400" dirty="0" smtClean="0"/>
              <a:t>The high frequency problem vanishes after inverter restarts.</a:t>
            </a:r>
          </a:p>
          <a:p>
            <a:r>
              <a:rPr lang="en-US" sz="1400" dirty="0" smtClean="0"/>
              <a:t>Weakly-damped subharmonics (20 Hz) were observed after a 30 </a:t>
            </a:r>
            <a:r>
              <a:rPr lang="en-US" sz="1400" dirty="0" err="1" smtClean="0"/>
              <a:t>MVAr</a:t>
            </a:r>
            <a:r>
              <a:rPr lang="en-US" sz="1400" dirty="0" smtClean="0"/>
              <a:t>/44 kV capacitor is energized at a substation. </a:t>
            </a:r>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34</a:t>
            </a:fld>
            <a:endParaRPr lang="fi-FI" altLang="en-US"/>
          </a:p>
        </p:txBody>
      </p:sp>
      <p:sp>
        <p:nvSpPr>
          <p:cNvPr id="8" name="TextBox 7"/>
          <p:cNvSpPr txBox="1"/>
          <p:nvPr/>
        </p:nvSpPr>
        <p:spPr>
          <a:xfrm>
            <a:off x="1078119" y="5965790"/>
            <a:ext cx="5900468" cy="461665"/>
          </a:xfrm>
          <a:prstGeom prst="rect">
            <a:avLst/>
          </a:prstGeom>
          <a:noFill/>
        </p:spPr>
        <p:txBody>
          <a:bodyPr wrap="square" rtlCol="0">
            <a:spAutoFit/>
          </a:bodyPr>
          <a:lstStyle/>
          <a:p>
            <a:r>
              <a:rPr lang="fi-FI" sz="1200" dirty="0">
                <a:latin typeface="Times New Roman" panose="02020603050405020304" pitchFamily="18" charset="0"/>
                <a:cs typeface="Times New Roman" panose="02020603050405020304" pitchFamily="18" charset="0"/>
              </a:rPr>
              <a:t>C. Li, "</a:t>
            </a:r>
            <a:r>
              <a:rPr lang="fi-FI" sz="1200" dirty="0" err="1">
                <a:latin typeface="Times New Roman" panose="02020603050405020304" pitchFamily="18" charset="0"/>
                <a:cs typeface="Times New Roman" panose="02020603050405020304" pitchFamily="18" charset="0"/>
              </a:rPr>
              <a:t>Unstable</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Operation</a:t>
            </a:r>
            <a:r>
              <a:rPr lang="fi-FI" sz="1200" dirty="0">
                <a:latin typeface="Times New Roman" panose="02020603050405020304" pitchFamily="18" charset="0"/>
                <a:cs typeface="Times New Roman" panose="02020603050405020304" pitchFamily="18" charset="0"/>
              </a:rPr>
              <a:t> of </a:t>
            </a:r>
            <a:r>
              <a:rPr lang="fi-FI" sz="1200" dirty="0" err="1">
                <a:latin typeface="Times New Roman" panose="02020603050405020304" pitchFamily="18" charset="0"/>
                <a:cs typeface="Times New Roman" panose="02020603050405020304" pitchFamily="18" charset="0"/>
              </a:rPr>
              <a:t>Photovoltaic</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Inverter</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from</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Field</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Experiences</a:t>
            </a:r>
            <a:r>
              <a:rPr lang="fi-FI" sz="1200" dirty="0">
                <a:latin typeface="Times New Roman" panose="02020603050405020304" pitchFamily="18" charset="0"/>
                <a:cs typeface="Times New Roman" panose="02020603050405020304" pitchFamily="18" charset="0"/>
              </a:rPr>
              <a:t>," in IEEE </a:t>
            </a:r>
            <a:r>
              <a:rPr lang="fi-FI" sz="1200" dirty="0" err="1">
                <a:latin typeface="Times New Roman" panose="02020603050405020304" pitchFamily="18" charset="0"/>
                <a:cs typeface="Times New Roman" panose="02020603050405020304" pitchFamily="18" charset="0"/>
              </a:rPr>
              <a:t>Transactions</a:t>
            </a:r>
            <a:r>
              <a:rPr lang="fi-FI" sz="1200" dirty="0">
                <a:latin typeface="Times New Roman" panose="02020603050405020304" pitchFamily="18" charset="0"/>
                <a:cs typeface="Times New Roman" panose="02020603050405020304" pitchFamily="18" charset="0"/>
              </a:rPr>
              <a:t> on Power Delivery, vol. 33, no. 2, </a:t>
            </a:r>
            <a:r>
              <a:rPr lang="fi-FI" sz="1200" dirty="0" err="1">
                <a:latin typeface="Times New Roman" panose="02020603050405020304" pitchFamily="18" charset="0"/>
                <a:cs typeface="Times New Roman" panose="02020603050405020304" pitchFamily="18" charset="0"/>
              </a:rPr>
              <a:t>pp</a:t>
            </a:r>
            <a:r>
              <a:rPr lang="fi-FI" sz="1200" dirty="0">
                <a:latin typeface="Times New Roman" panose="02020603050405020304" pitchFamily="18" charset="0"/>
                <a:cs typeface="Times New Roman" panose="02020603050405020304" pitchFamily="18" charset="0"/>
              </a:rPr>
              <a:t>. 1013-1015, 2018.</a:t>
            </a:r>
          </a:p>
        </p:txBody>
      </p:sp>
      <p:pic>
        <p:nvPicPr>
          <p:cNvPr id="11" name="Picture 10"/>
          <p:cNvPicPr>
            <a:picLocks noChangeAspect="1"/>
          </p:cNvPicPr>
          <p:nvPr/>
        </p:nvPicPr>
        <p:blipFill>
          <a:blip r:embed="rId2"/>
          <a:stretch>
            <a:fillRect/>
          </a:stretch>
        </p:blipFill>
        <p:spPr>
          <a:xfrm>
            <a:off x="1229643" y="1631968"/>
            <a:ext cx="3505481" cy="2108369"/>
          </a:xfrm>
          <a:prstGeom prst="rect">
            <a:avLst/>
          </a:prstGeom>
        </p:spPr>
      </p:pic>
      <p:pic>
        <p:nvPicPr>
          <p:cNvPr id="12" name="Picture 11"/>
          <p:cNvPicPr>
            <a:picLocks noChangeAspect="1"/>
          </p:cNvPicPr>
          <p:nvPr/>
        </p:nvPicPr>
        <p:blipFill>
          <a:blip r:embed="rId3"/>
          <a:stretch>
            <a:fillRect/>
          </a:stretch>
        </p:blipFill>
        <p:spPr>
          <a:xfrm>
            <a:off x="4955801" y="2502939"/>
            <a:ext cx="4013948" cy="2738106"/>
          </a:xfrm>
          <a:prstGeom prst="rect">
            <a:avLst/>
          </a:prstGeom>
        </p:spPr>
      </p:pic>
    </p:spTree>
    <p:extLst>
      <p:ext uri="{BB962C8B-B14F-4D97-AF65-F5344CB8AC3E}">
        <p14:creationId xmlns:p14="http://schemas.microsoft.com/office/powerpoint/2010/main" val="2901835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solidFill>
                  <a:schemeClr val="dk1"/>
                </a:solidFill>
              </a:rPr>
              <a:t>3</a:t>
            </a:r>
            <a:r>
              <a:rPr lang="en-US" sz="2000" dirty="0" smtClean="0">
                <a:solidFill>
                  <a:schemeClr val="dk1"/>
                </a:solidFill>
              </a:rPr>
              <a:t>. </a:t>
            </a:r>
            <a:r>
              <a:rPr lang="en-US" sz="2000" dirty="0"/>
              <a:t>Loss of 1,200 MW generation capacity due to unwanted inverter </a:t>
            </a:r>
            <a:r>
              <a:rPr lang="en-US" sz="2000" dirty="0" smtClean="0"/>
              <a:t>disconnection</a:t>
            </a:r>
            <a:endParaRPr lang="en-US" sz="2000" dirty="0"/>
          </a:p>
        </p:txBody>
      </p:sp>
      <p:sp>
        <p:nvSpPr>
          <p:cNvPr id="3" name="Content Placeholder 2"/>
          <p:cNvSpPr>
            <a:spLocks noGrp="1"/>
          </p:cNvSpPr>
          <p:nvPr>
            <p:ph idx="1"/>
          </p:nvPr>
        </p:nvSpPr>
        <p:spPr>
          <a:xfrm>
            <a:off x="543076" y="1648421"/>
            <a:ext cx="3442329" cy="4422775"/>
          </a:xfrm>
        </p:spPr>
        <p:txBody>
          <a:bodyPr/>
          <a:lstStyle/>
          <a:p>
            <a:r>
              <a:rPr lang="en-US" sz="1400" dirty="0"/>
              <a:t>On August 16, 2016 wild fire broke out near three 500 kV lines. The fire caused 13 line faults. The most significant event was the unscheduled loss of 1,200 MW PV generation</a:t>
            </a:r>
            <a:r>
              <a:rPr lang="en-US" sz="1400" dirty="0" smtClean="0"/>
              <a:t>.</a:t>
            </a:r>
          </a:p>
          <a:p>
            <a:r>
              <a:rPr lang="en-US" sz="1400" dirty="0"/>
              <a:t>The frequency dropped down to 59.867 Hz and recovered after 420 seconds. </a:t>
            </a:r>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35</a:t>
            </a:fld>
            <a:endParaRPr lang="fi-FI" altLang="en-US"/>
          </a:p>
        </p:txBody>
      </p:sp>
      <p:sp>
        <p:nvSpPr>
          <p:cNvPr id="8" name="TextBox 7"/>
          <p:cNvSpPr txBox="1"/>
          <p:nvPr/>
        </p:nvSpPr>
        <p:spPr>
          <a:xfrm>
            <a:off x="1078119" y="5965790"/>
            <a:ext cx="5900468" cy="461665"/>
          </a:xfrm>
          <a:prstGeom prst="rect">
            <a:avLst/>
          </a:prstGeom>
          <a:noFill/>
        </p:spPr>
        <p:txBody>
          <a:bodyPr wrap="square" rtlCol="0">
            <a:spAutoFit/>
          </a:bodyPr>
          <a:lstStyle/>
          <a:p>
            <a:r>
              <a:rPr lang="fi-FI" sz="1200" dirty="0">
                <a:latin typeface="Times New Roman" panose="02020603050405020304" pitchFamily="18" charset="0"/>
                <a:cs typeface="Times New Roman" panose="02020603050405020304" pitchFamily="18" charset="0"/>
              </a:rPr>
              <a:t>Technical Report, "1,200 MW </a:t>
            </a:r>
            <a:r>
              <a:rPr lang="fi-FI" sz="1200" dirty="0" err="1">
                <a:latin typeface="Times New Roman" panose="02020603050405020304" pitchFamily="18" charset="0"/>
                <a:cs typeface="Times New Roman" panose="02020603050405020304" pitchFamily="18" charset="0"/>
              </a:rPr>
              <a:t>Fault</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Induced</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Solar</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Photovoltaic</a:t>
            </a:r>
            <a:r>
              <a:rPr lang="fi-FI" sz="1200" dirty="0">
                <a:latin typeface="Times New Roman" panose="02020603050405020304" pitchFamily="18" charset="0"/>
                <a:cs typeface="Times New Roman" panose="02020603050405020304" pitchFamily="18" charset="0"/>
              </a:rPr>
              <a:t> Resource </a:t>
            </a:r>
            <a:r>
              <a:rPr lang="fi-FI" sz="1200" dirty="0" err="1">
                <a:latin typeface="Times New Roman" panose="02020603050405020304" pitchFamily="18" charset="0"/>
                <a:cs typeface="Times New Roman" panose="02020603050405020304" pitchFamily="18" charset="0"/>
              </a:rPr>
              <a:t>Interruption</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Disturbance</a:t>
            </a:r>
            <a:r>
              <a:rPr lang="fi-FI" sz="1200" dirty="0">
                <a:latin typeface="Times New Roman" panose="02020603050405020304" pitchFamily="18" charset="0"/>
                <a:cs typeface="Times New Roman" panose="02020603050405020304" pitchFamily="18" charset="0"/>
              </a:rPr>
              <a:t> Report,” North American Electric </a:t>
            </a:r>
            <a:r>
              <a:rPr lang="fi-FI" sz="1200" dirty="0" err="1">
                <a:latin typeface="Times New Roman" panose="02020603050405020304" pitchFamily="18" charset="0"/>
                <a:cs typeface="Times New Roman" panose="02020603050405020304" pitchFamily="18" charset="0"/>
              </a:rPr>
              <a:t>Reliability</a:t>
            </a:r>
            <a:r>
              <a:rPr lang="fi-FI" sz="1200" dirty="0">
                <a:latin typeface="Times New Roman" panose="02020603050405020304" pitchFamily="18" charset="0"/>
                <a:cs typeface="Times New Roman" panose="02020603050405020304" pitchFamily="18" charset="0"/>
              </a:rPr>
              <a:t> Corporation, </a:t>
            </a:r>
            <a:r>
              <a:rPr lang="fi-FI" sz="1200" dirty="0" err="1">
                <a:latin typeface="Times New Roman" panose="02020603050405020304" pitchFamily="18" charset="0"/>
                <a:cs typeface="Times New Roman" panose="02020603050405020304" pitchFamily="18" charset="0"/>
              </a:rPr>
              <a:t>June</a:t>
            </a:r>
            <a:r>
              <a:rPr lang="fi-FI" sz="1200" dirty="0">
                <a:latin typeface="Times New Roman" panose="02020603050405020304" pitchFamily="18" charset="0"/>
                <a:cs typeface="Times New Roman" panose="02020603050405020304" pitchFamily="18" charset="0"/>
              </a:rPr>
              <a:t> 2017.</a:t>
            </a:r>
          </a:p>
        </p:txBody>
      </p:sp>
      <p:pic>
        <p:nvPicPr>
          <p:cNvPr id="11" name="Picture 10"/>
          <p:cNvPicPr>
            <a:picLocks noChangeAspect="1"/>
          </p:cNvPicPr>
          <p:nvPr/>
        </p:nvPicPr>
        <p:blipFill>
          <a:blip r:embed="rId2"/>
          <a:stretch>
            <a:fillRect/>
          </a:stretch>
        </p:blipFill>
        <p:spPr>
          <a:xfrm>
            <a:off x="1709313" y="3974397"/>
            <a:ext cx="3181864" cy="1924572"/>
          </a:xfrm>
          <a:prstGeom prst="rect">
            <a:avLst/>
          </a:prstGeom>
        </p:spPr>
      </p:pic>
      <p:pic>
        <p:nvPicPr>
          <p:cNvPr id="12" name="Picture 11"/>
          <p:cNvPicPr>
            <a:picLocks noChangeAspect="1"/>
          </p:cNvPicPr>
          <p:nvPr/>
        </p:nvPicPr>
        <p:blipFill>
          <a:blip r:embed="rId3"/>
          <a:stretch>
            <a:fillRect/>
          </a:stretch>
        </p:blipFill>
        <p:spPr>
          <a:xfrm>
            <a:off x="3871693" y="1636759"/>
            <a:ext cx="5046782" cy="2337638"/>
          </a:xfrm>
          <a:prstGeom prst="rect">
            <a:avLst/>
          </a:prstGeom>
        </p:spPr>
      </p:pic>
    </p:spTree>
    <p:extLst>
      <p:ext uri="{BB962C8B-B14F-4D97-AF65-F5344CB8AC3E}">
        <p14:creationId xmlns:p14="http://schemas.microsoft.com/office/powerpoint/2010/main" val="42769120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solidFill>
                  <a:schemeClr val="dk1"/>
                </a:solidFill>
              </a:rPr>
              <a:t>3</a:t>
            </a:r>
            <a:r>
              <a:rPr lang="en-US" sz="2000" dirty="0" smtClean="0">
                <a:solidFill>
                  <a:schemeClr val="dk1"/>
                </a:solidFill>
              </a:rPr>
              <a:t>. </a:t>
            </a:r>
            <a:r>
              <a:rPr lang="en-US" sz="2000" dirty="0"/>
              <a:t>Loss of 1,200 MW generation capacity due to unwanted inverter </a:t>
            </a:r>
            <a:r>
              <a:rPr lang="en-US" sz="2000" dirty="0" smtClean="0"/>
              <a:t>disconnection</a:t>
            </a:r>
            <a:endParaRPr lang="en-US" sz="2000" dirty="0"/>
          </a:p>
        </p:txBody>
      </p:sp>
      <p:sp>
        <p:nvSpPr>
          <p:cNvPr id="3" name="Content Placeholder 2"/>
          <p:cNvSpPr>
            <a:spLocks noGrp="1"/>
          </p:cNvSpPr>
          <p:nvPr>
            <p:ph idx="1"/>
          </p:nvPr>
        </p:nvSpPr>
        <p:spPr>
          <a:xfrm>
            <a:off x="543076" y="1648421"/>
            <a:ext cx="3442329" cy="4422775"/>
          </a:xfrm>
        </p:spPr>
        <p:txBody>
          <a:bodyPr/>
          <a:lstStyle/>
          <a:p>
            <a:r>
              <a:rPr lang="en-US" sz="1400" dirty="0"/>
              <a:t>400 MW of PV generation did not return before the next day.</a:t>
            </a:r>
          </a:p>
          <a:p>
            <a:r>
              <a:rPr lang="en-US" sz="1400" dirty="0"/>
              <a:t>The recorded frequency did not go lower than 59.867 Hz. However, 700 MW of inverters disconnected, because their internal PLL detected frequencies below 57 Hz. The trip was instantaneous and there was no hold period programmed. This could have prevented the fault</a:t>
            </a:r>
            <a:r>
              <a:rPr lang="en-US" sz="1400" dirty="0" smtClean="0"/>
              <a:t>.</a:t>
            </a:r>
          </a:p>
          <a:p>
            <a:endParaRPr lang="en-US" sz="1400" dirty="0"/>
          </a:p>
          <a:p>
            <a:pPr marL="0" indent="0">
              <a:buNone/>
            </a:pPr>
            <a:r>
              <a:rPr lang="en-US" sz="1400" b="1" dirty="0" smtClean="0"/>
              <a:t>-&gt; More </a:t>
            </a:r>
            <a:r>
              <a:rPr lang="en-US" sz="1400" b="1" dirty="0"/>
              <a:t>accurate way to measure frequency using inverter than PLL (phase-locked-loop</a:t>
            </a:r>
            <a:r>
              <a:rPr lang="en-US" sz="1400" b="1" dirty="0" smtClean="0"/>
              <a:t>)</a:t>
            </a:r>
            <a:endParaRPr lang="en-US" sz="1400" b="1" dirty="0"/>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36</a:t>
            </a:fld>
            <a:endParaRPr lang="fi-FI" altLang="en-US"/>
          </a:p>
        </p:txBody>
      </p:sp>
      <p:sp>
        <p:nvSpPr>
          <p:cNvPr id="8" name="TextBox 7"/>
          <p:cNvSpPr txBox="1"/>
          <p:nvPr/>
        </p:nvSpPr>
        <p:spPr>
          <a:xfrm>
            <a:off x="1078119" y="5965790"/>
            <a:ext cx="5900468" cy="461665"/>
          </a:xfrm>
          <a:prstGeom prst="rect">
            <a:avLst/>
          </a:prstGeom>
          <a:noFill/>
        </p:spPr>
        <p:txBody>
          <a:bodyPr wrap="square" rtlCol="0">
            <a:spAutoFit/>
          </a:bodyPr>
          <a:lstStyle/>
          <a:p>
            <a:r>
              <a:rPr lang="fi-FI" sz="1200" dirty="0">
                <a:latin typeface="Times New Roman" panose="02020603050405020304" pitchFamily="18" charset="0"/>
                <a:cs typeface="Times New Roman" panose="02020603050405020304" pitchFamily="18" charset="0"/>
              </a:rPr>
              <a:t>Technical Report, "1,200 MW </a:t>
            </a:r>
            <a:r>
              <a:rPr lang="fi-FI" sz="1200" dirty="0" err="1">
                <a:latin typeface="Times New Roman" panose="02020603050405020304" pitchFamily="18" charset="0"/>
                <a:cs typeface="Times New Roman" panose="02020603050405020304" pitchFamily="18" charset="0"/>
              </a:rPr>
              <a:t>Fault</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Induced</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Solar</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Photovoltaic</a:t>
            </a:r>
            <a:r>
              <a:rPr lang="fi-FI" sz="1200" dirty="0">
                <a:latin typeface="Times New Roman" panose="02020603050405020304" pitchFamily="18" charset="0"/>
                <a:cs typeface="Times New Roman" panose="02020603050405020304" pitchFamily="18" charset="0"/>
              </a:rPr>
              <a:t> Resource </a:t>
            </a:r>
            <a:r>
              <a:rPr lang="fi-FI" sz="1200" dirty="0" err="1">
                <a:latin typeface="Times New Roman" panose="02020603050405020304" pitchFamily="18" charset="0"/>
                <a:cs typeface="Times New Roman" panose="02020603050405020304" pitchFamily="18" charset="0"/>
              </a:rPr>
              <a:t>Interruption</a:t>
            </a:r>
            <a:r>
              <a:rPr lang="fi-FI" sz="1200" dirty="0">
                <a:latin typeface="Times New Roman" panose="02020603050405020304" pitchFamily="18" charset="0"/>
                <a:cs typeface="Times New Roman" panose="02020603050405020304" pitchFamily="18" charset="0"/>
              </a:rPr>
              <a:t> </a:t>
            </a:r>
            <a:r>
              <a:rPr lang="fi-FI" sz="1200" dirty="0" err="1">
                <a:latin typeface="Times New Roman" panose="02020603050405020304" pitchFamily="18" charset="0"/>
                <a:cs typeface="Times New Roman" panose="02020603050405020304" pitchFamily="18" charset="0"/>
              </a:rPr>
              <a:t>Disturbance</a:t>
            </a:r>
            <a:r>
              <a:rPr lang="fi-FI" sz="1200" dirty="0">
                <a:latin typeface="Times New Roman" panose="02020603050405020304" pitchFamily="18" charset="0"/>
                <a:cs typeface="Times New Roman" panose="02020603050405020304" pitchFamily="18" charset="0"/>
              </a:rPr>
              <a:t> Report,” North American Electric </a:t>
            </a:r>
            <a:r>
              <a:rPr lang="fi-FI" sz="1200" dirty="0" err="1">
                <a:latin typeface="Times New Roman" panose="02020603050405020304" pitchFamily="18" charset="0"/>
                <a:cs typeface="Times New Roman" panose="02020603050405020304" pitchFamily="18" charset="0"/>
              </a:rPr>
              <a:t>Reliability</a:t>
            </a:r>
            <a:r>
              <a:rPr lang="fi-FI" sz="1200" dirty="0">
                <a:latin typeface="Times New Roman" panose="02020603050405020304" pitchFamily="18" charset="0"/>
                <a:cs typeface="Times New Roman" panose="02020603050405020304" pitchFamily="18" charset="0"/>
              </a:rPr>
              <a:t> Corporation, </a:t>
            </a:r>
            <a:r>
              <a:rPr lang="fi-FI" sz="1200" dirty="0" err="1">
                <a:latin typeface="Times New Roman" panose="02020603050405020304" pitchFamily="18" charset="0"/>
                <a:cs typeface="Times New Roman" panose="02020603050405020304" pitchFamily="18" charset="0"/>
              </a:rPr>
              <a:t>June</a:t>
            </a:r>
            <a:r>
              <a:rPr lang="fi-FI" sz="1200" dirty="0">
                <a:latin typeface="Times New Roman" panose="02020603050405020304" pitchFamily="18" charset="0"/>
                <a:cs typeface="Times New Roman" panose="02020603050405020304" pitchFamily="18" charset="0"/>
              </a:rPr>
              <a:t> 2017.</a:t>
            </a:r>
          </a:p>
        </p:txBody>
      </p:sp>
      <p:pic>
        <p:nvPicPr>
          <p:cNvPr id="10" name="Picture 9"/>
          <p:cNvPicPr>
            <a:picLocks noChangeAspect="1"/>
          </p:cNvPicPr>
          <p:nvPr/>
        </p:nvPicPr>
        <p:blipFill>
          <a:blip r:embed="rId2"/>
          <a:stretch>
            <a:fillRect/>
          </a:stretch>
        </p:blipFill>
        <p:spPr>
          <a:xfrm>
            <a:off x="4338821" y="1508587"/>
            <a:ext cx="3956072" cy="2469687"/>
          </a:xfrm>
          <a:prstGeom prst="rect">
            <a:avLst/>
          </a:prstGeom>
        </p:spPr>
      </p:pic>
      <p:pic>
        <p:nvPicPr>
          <p:cNvPr id="13" name="Picture 12"/>
          <p:cNvPicPr>
            <a:picLocks noChangeAspect="1"/>
          </p:cNvPicPr>
          <p:nvPr/>
        </p:nvPicPr>
        <p:blipFill>
          <a:blip r:embed="rId3"/>
          <a:stretch>
            <a:fillRect/>
          </a:stretch>
        </p:blipFill>
        <p:spPr>
          <a:xfrm>
            <a:off x="4338821" y="4099451"/>
            <a:ext cx="4089890" cy="1723762"/>
          </a:xfrm>
          <a:prstGeom prst="rect">
            <a:avLst/>
          </a:prstGeom>
        </p:spPr>
      </p:pic>
    </p:spTree>
    <p:extLst>
      <p:ext uri="{BB962C8B-B14F-4D97-AF65-F5344CB8AC3E}">
        <p14:creationId xmlns:p14="http://schemas.microsoft.com/office/powerpoint/2010/main" val="1762397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solidFill>
                  <a:schemeClr val="dk1"/>
                </a:solidFill>
              </a:rPr>
              <a:t>4. </a:t>
            </a:r>
            <a:r>
              <a:rPr lang="en-US" sz="2000" dirty="0" smtClean="0"/>
              <a:t>Sustained resonance in data-center due to non CE-marked single-phase converters</a:t>
            </a:r>
            <a:endParaRPr lang="en-US" sz="2000" dirty="0"/>
          </a:p>
        </p:txBody>
      </p:sp>
      <p:sp>
        <p:nvSpPr>
          <p:cNvPr id="3" name="Content Placeholder 2"/>
          <p:cNvSpPr>
            <a:spLocks noGrp="1"/>
          </p:cNvSpPr>
          <p:nvPr>
            <p:ph idx="1"/>
          </p:nvPr>
        </p:nvSpPr>
        <p:spPr>
          <a:xfrm>
            <a:off x="543076" y="1648421"/>
            <a:ext cx="3442329" cy="4422775"/>
          </a:xfrm>
        </p:spPr>
        <p:txBody>
          <a:bodyPr/>
          <a:lstStyle/>
          <a:p>
            <a:r>
              <a:rPr lang="en-US" sz="1400" dirty="0"/>
              <a:t>Multiple non-CE-marked single-phase rectifiers were installed to feed a data center, 2,4 kW each. Grid waveforms experienced sustained oscillation between 7 and 8 kHz. </a:t>
            </a:r>
            <a:endParaRPr lang="en-US" sz="1400" dirty="0" smtClean="0"/>
          </a:p>
          <a:p>
            <a:r>
              <a:rPr lang="en-US" sz="1400" dirty="0"/>
              <a:t>The resonance was mitigated when lights of the facility were turned on. Apparently the lights have some input capacitance. </a:t>
            </a:r>
            <a:endParaRPr lang="en-US" sz="1400" dirty="0" smtClean="0"/>
          </a:p>
          <a:p>
            <a:r>
              <a:rPr lang="en-US" sz="1400" dirty="0"/>
              <a:t>T</a:t>
            </a:r>
            <a:r>
              <a:rPr lang="en-US" sz="1400" dirty="0" smtClean="0"/>
              <a:t>he </a:t>
            </a:r>
            <a:r>
              <a:rPr lang="en-US" sz="1400" dirty="0"/>
              <a:t>converters </a:t>
            </a:r>
            <a:r>
              <a:rPr lang="en-US" sz="1400" dirty="0" smtClean="0"/>
              <a:t>are </a:t>
            </a:r>
            <a:r>
              <a:rPr lang="en-US" sz="1400" dirty="0"/>
              <a:t>PFC-Boost AC-DC </a:t>
            </a:r>
            <a:r>
              <a:rPr lang="en-US" sz="1400" dirty="0" smtClean="0"/>
              <a:t>converters </a:t>
            </a:r>
            <a:r>
              <a:rPr lang="en-US" sz="1400" dirty="0"/>
              <a:t>with </a:t>
            </a:r>
            <a:r>
              <a:rPr lang="en-US" sz="1400" dirty="0" smtClean="0"/>
              <a:t>isolated </a:t>
            </a:r>
            <a:r>
              <a:rPr lang="en-US" sz="1400" dirty="0"/>
              <a:t>step-down output DC-DC </a:t>
            </a:r>
            <a:r>
              <a:rPr lang="en-US" sz="1400" dirty="0" smtClean="0"/>
              <a:t>converter</a:t>
            </a:r>
          </a:p>
          <a:p>
            <a:endParaRPr lang="en-US" sz="1400" dirty="0"/>
          </a:p>
          <a:p>
            <a:pPr marL="0" indent="0">
              <a:buNone/>
            </a:pPr>
            <a:r>
              <a:rPr lang="en-US" sz="1400" dirty="0" smtClean="0"/>
              <a:t>-&gt; The </a:t>
            </a:r>
            <a:r>
              <a:rPr lang="en-US" sz="1400" dirty="0"/>
              <a:t>input impedance of this topology is actually prone to series resonance!</a:t>
            </a:r>
          </a:p>
          <a:p>
            <a:endParaRPr lang="en-US" sz="1400" dirty="0"/>
          </a:p>
          <a:p>
            <a:endParaRPr lang="en-US" sz="1400" dirty="0"/>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37</a:t>
            </a:fld>
            <a:endParaRPr lang="fi-FI" altLang="en-US"/>
          </a:p>
        </p:txBody>
      </p:sp>
      <p:pic>
        <p:nvPicPr>
          <p:cNvPr id="11" name="Picture 10"/>
          <p:cNvPicPr>
            <a:picLocks noChangeAspect="1"/>
          </p:cNvPicPr>
          <p:nvPr/>
        </p:nvPicPr>
        <p:blipFill>
          <a:blip r:embed="rId2"/>
          <a:stretch>
            <a:fillRect/>
          </a:stretch>
        </p:blipFill>
        <p:spPr>
          <a:xfrm>
            <a:off x="4351086" y="1397479"/>
            <a:ext cx="3830758" cy="2774284"/>
          </a:xfrm>
          <a:prstGeom prst="rect">
            <a:avLst/>
          </a:prstGeom>
        </p:spPr>
      </p:pic>
      <p:sp>
        <p:nvSpPr>
          <p:cNvPr id="12" name="TextBox 11"/>
          <p:cNvSpPr txBox="1"/>
          <p:nvPr/>
        </p:nvSpPr>
        <p:spPr>
          <a:xfrm>
            <a:off x="1343247" y="5921155"/>
            <a:ext cx="6532670" cy="461665"/>
          </a:xfrm>
          <a:prstGeom prst="rect">
            <a:avLst/>
          </a:prstGeom>
          <a:noFill/>
        </p:spPr>
        <p:txBody>
          <a:bodyPr wrap="square" rtlCol="0">
            <a:spAutoFit/>
          </a:bodyPr>
          <a:lstStyle/>
          <a:p>
            <a:r>
              <a:rPr lang="fi-FI" sz="1200" dirty="0">
                <a:latin typeface="Times New Roman" panose="02020603050405020304" pitchFamily="18" charset="0"/>
                <a:cs typeface="Times New Roman" panose="02020603050405020304" pitchFamily="18" charset="0"/>
              </a:rPr>
              <a:t>J. Sun, ”Input </a:t>
            </a:r>
            <a:r>
              <a:rPr lang="fi-FI" sz="1200" dirty="0" err="1">
                <a:latin typeface="Times New Roman" panose="02020603050405020304" pitchFamily="18" charset="0"/>
                <a:cs typeface="Times New Roman" panose="02020603050405020304" pitchFamily="18" charset="0"/>
              </a:rPr>
              <a:t>Impedance</a:t>
            </a:r>
            <a:r>
              <a:rPr lang="fi-FI" sz="1200" dirty="0">
                <a:latin typeface="Times New Roman" panose="02020603050405020304" pitchFamily="18" charset="0"/>
                <a:cs typeface="Times New Roman" panose="02020603050405020304" pitchFamily="18" charset="0"/>
              </a:rPr>
              <a:t> Analysis of Single-</a:t>
            </a:r>
            <a:r>
              <a:rPr lang="fi-FI" sz="1200" dirty="0" err="1">
                <a:latin typeface="Times New Roman" panose="02020603050405020304" pitchFamily="18" charset="0"/>
                <a:cs typeface="Times New Roman" panose="02020603050405020304" pitchFamily="18" charset="0"/>
              </a:rPr>
              <a:t>Phase</a:t>
            </a:r>
            <a:r>
              <a:rPr lang="fi-FI" sz="1200" dirty="0">
                <a:latin typeface="Times New Roman" panose="02020603050405020304" pitchFamily="18" charset="0"/>
                <a:cs typeface="Times New Roman" panose="02020603050405020304" pitchFamily="18" charset="0"/>
              </a:rPr>
              <a:t> PFC </a:t>
            </a:r>
            <a:r>
              <a:rPr lang="fi-FI" sz="1200" dirty="0" err="1">
                <a:latin typeface="Times New Roman" panose="02020603050405020304" pitchFamily="18" charset="0"/>
                <a:cs typeface="Times New Roman" panose="02020603050405020304" pitchFamily="18" charset="0"/>
              </a:rPr>
              <a:t>Converters</a:t>
            </a:r>
            <a:r>
              <a:rPr lang="fi-FI" sz="1200" dirty="0">
                <a:latin typeface="Times New Roman" panose="02020603050405020304" pitchFamily="18" charset="0"/>
                <a:cs typeface="Times New Roman" panose="02020603050405020304" pitchFamily="18" charset="0"/>
              </a:rPr>
              <a:t>”, IEEE </a:t>
            </a:r>
            <a:r>
              <a:rPr lang="fi-FI" sz="1200" dirty="0" err="1">
                <a:latin typeface="Times New Roman" panose="02020603050405020304" pitchFamily="18" charset="0"/>
                <a:cs typeface="Times New Roman" panose="02020603050405020304" pitchFamily="18" charset="0"/>
              </a:rPr>
              <a:t>Transactions</a:t>
            </a:r>
            <a:r>
              <a:rPr lang="fi-FI" sz="1200" dirty="0">
                <a:latin typeface="Times New Roman" panose="02020603050405020304" pitchFamily="18" charset="0"/>
                <a:cs typeface="Times New Roman" panose="02020603050405020304" pitchFamily="18" charset="0"/>
              </a:rPr>
              <a:t> on Power </a:t>
            </a:r>
            <a:r>
              <a:rPr lang="fi-FI" sz="1200" dirty="0" err="1">
                <a:latin typeface="Times New Roman" panose="02020603050405020304" pitchFamily="18" charset="0"/>
                <a:cs typeface="Times New Roman" panose="02020603050405020304" pitchFamily="18" charset="0"/>
              </a:rPr>
              <a:t>Electronics</a:t>
            </a:r>
            <a:r>
              <a:rPr lang="fi-FI" sz="1200" dirty="0">
                <a:latin typeface="Times New Roman" panose="02020603050405020304" pitchFamily="18" charset="0"/>
                <a:cs typeface="Times New Roman" panose="02020603050405020304" pitchFamily="18" charset="0"/>
              </a:rPr>
              <a:t>, vol. 20, no. 2, </a:t>
            </a:r>
            <a:r>
              <a:rPr lang="fi-FI" sz="1200" dirty="0" err="1">
                <a:latin typeface="Times New Roman" panose="02020603050405020304" pitchFamily="18" charset="0"/>
                <a:cs typeface="Times New Roman" panose="02020603050405020304" pitchFamily="18" charset="0"/>
              </a:rPr>
              <a:t>pp</a:t>
            </a:r>
            <a:r>
              <a:rPr lang="fi-FI" sz="1200" dirty="0">
                <a:latin typeface="Times New Roman" panose="02020603050405020304" pitchFamily="18" charset="0"/>
                <a:cs typeface="Times New Roman" panose="02020603050405020304" pitchFamily="18" charset="0"/>
              </a:rPr>
              <a:t>. 308-314, 2005.</a:t>
            </a:r>
          </a:p>
        </p:txBody>
      </p:sp>
      <p:pic>
        <p:nvPicPr>
          <p:cNvPr id="14" name="Picture 13"/>
          <p:cNvPicPr>
            <a:picLocks noChangeAspect="1"/>
          </p:cNvPicPr>
          <p:nvPr/>
        </p:nvPicPr>
        <p:blipFill>
          <a:blip r:embed="rId3"/>
          <a:stretch>
            <a:fillRect/>
          </a:stretch>
        </p:blipFill>
        <p:spPr>
          <a:xfrm>
            <a:off x="4490205" y="4168784"/>
            <a:ext cx="3680657" cy="1743220"/>
          </a:xfrm>
          <a:prstGeom prst="rect">
            <a:avLst/>
          </a:prstGeom>
        </p:spPr>
      </p:pic>
    </p:spTree>
    <p:extLst>
      <p:ext uri="{BB962C8B-B14F-4D97-AF65-F5344CB8AC3E}">
        <p14:creationId xmlns:p14="http://schemas.microsoft.com/office/powerpoint/2010/main" val="4060749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solidFill>
                  <a:schemeClr val="dk1"/>
                </a:solidFill>
              </a:rPr>
              <a:t>4. </a:t>
            </a:r>
            <a:r>
              <a:rPr lang="en-US" sz="2000" dirty="0" smtClean="0"/>
              <a:t>Sustained resonance in data-center due to non CE-marked single-phase converters</a:t>
            </a:r>
            <a:endParaRPr lang="en-US" sz="2000" dirty="0"/>
          </a:p>
        </p:txBody>
      </p:sp>
      <p:sp>
        <p:nvSpPr>
          <p:cNvPr id="3" name="Content Placeholder 2"/>
          <p:cNvSpPr>
            <a:spLocks noGrp="1"/>
          </p:cNvSpPr>
          <p:nvPr>
            <p:ph idx="1"/>
          </p:nvPr>
        </p:nvSpPr>
        <p:spPr>
          <a:xfrm>
            <a:off x="543077" y="1648421"/>
            <a:ext cx="2944662" cy="4422775"/>
          </a:xfrm>
        </p:spPr>
        <p:txBody>
          <a:bodyPr/>
          <a:lstStyle/>
          <a:p>
            <a:r>
              <a:rPr lang="en-US" sz="1400" dirty="0" smtClean="0"/>
              <a:t>The </a:t>
            </a:r>
            <a:r>
              <a:rPr lang="en-US" sz="1400" dirty="0"/>
              <a:t>input impedance of the converter was measured using frequency response </a:t>
            </a:r>
            <a:r>
              <a:rPr lang="en-US" sz="1400" dirty="0" smtClean="0"/>
              <a:t>analyzer. Results </a:t>
            </a:r>
            <a:r>
              <a:rPr lang="en-US" sz="1400" dirty="0"/>
              <a:t>indicate series resonance at 20 </a:t>
            </a:r>
            <a:r>
              <a:rPr lang="en-US" sz="1400" dirty="0" smtClean="0"/>
              <a:t>kHz</a:t>
            </a:r>
          </a:p>
          <a:p>
            <a:r>
              <a:rPr lang="en-US" sz="1400" dirty="0"/>
              <a:t>T</a:t>
            </a:r>
            <a:r>
              <a:rPr lang="en-US" sz="1400" dirty="0" smtClean="0"/>
              <a:t>he </a:t>
            </a:r>
            <a:r>
              <a:rPr lang="en-US" sz="1400" dirty="0"/>
              <a:t>measured impedance was imported to MATLAB and 10 converters were assumed in parallel. Moreover, a line impedance </a:t>
            </a:r>
            <a:r>
              <a:rPr lang="en-US" sz="1400" dirty="0" smtClean="0"/>
              <a:t>L=10</a:t>
            </a:r>
            <a:r>
              <a:rPr lang="el-GR" sz="1400" dirty="0" smtClean="0"/>
              <a:t>μ</a:t>
            </a:r>
            <a:r>
              <a:rPr lang="en-US" sz="1400" dirty="0" smtClean="0"/>
              <a:t>H </a:t>
            </a:r>
            <a:r>
              <a:rPr lang="en-US" sz="1400" dirty="0"/>
              <a:t>with X/R ratio of 10 was assumed as the grid impedance. </a:t>
            </a:r>
            <a:endParaRPr lang="en-US" sz="1400" dirty="0" smtClean="0"/>
          </a:p>
          <a:p>
            <a:r>
              <a:rPr lang="en-US" sz="1400" dirty="0" smtClean="0"/>
              <a:t>A </a:t>
            </a:r>
            <a:r>
              <a:rPr lang="en-US" sz="1400" dirty="0"/>
              <a:t>parallel capacitor of 100 </a:t>
            </a:r>
            <a:r>
              <a:rPr lang="el-GR" sz="1400" dirty="0" smtClean="0"/>
              <a:t>μ</a:t>
            </a:r>
            <a:r>
              <a:rPr lang="en-US" sz="1400" dirty="0" smtClean="0"/>
              <a:t>F </a:t>
            </a:r>
            <a:r>
              <a:rPr lang="en-US" sz="1400" dirty="0"/>
              <a:t>was added to approximate the effect of light units. </a:t>
            </a:r>
            <a:r>
              <a:rPr lang="en-US" sz="1400" dirty="0" smtClean="0"/>
              <a:t>The </a:t>
            </a:r>
            <a:r>
              <a:rPr lang="en-US" sz="1400" dirty="0"/>
              <a:t>series resonance is shifted down to 5.5 kHz. </a:t>
            </a:r>
          </a:p>
          <a:p>
            <a:endParaRPr lang="en-US" sz="1400" dirty="0"/>
          </a:p>
          <a:p>
            <a:endParaRPr lang="en-US" sz="1400" dirty="0"/>
          </a:p>
          <a:p>
            <a:endParaRPr lang="en-US" sz="1400" dirty="0"/>
          </a:p>
          <a:p>
            <a:endParaRPr lang="en-US" sz="1400" dirty="0"/>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38</a:t>
            </a:fld>
            <a:endParaRPr lang="fi-FI" alt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546" y="4398055"/>
            <a:ext cx="3644238" cy="1673141"/>
          </a:xfrm>
          <a:prstGeom prst="rect">
            <a:avLst/>
          </a:prstGeom>
        </p:spPr>
      </p:pic>
      <p:sp>
        <p:nvSpPr>
          <p:cNvPr id="15" name="TextBox 14"/>
          <p:cNvSpPr txBox="1"/>
          <p:nvPr/>
        </p:nvSpPr>
        <p:spPr>
          <a:xfrm>
            <a:off x="5093150" y="6046409"/>
            <a:ext cx="2928964" cy="230832"/>
          </a:xfrm>
          <a:prstGeom prst="rect">
            <a:avLst/>
          </a:prstGeom>
          <a:noFill/>
        </p:spPr>
        <p:txBody>
          <a:bodyPr wrap="square" rtlCol="0">
            <a:spAutoFit/>
          </a:bodyPr>
          <a:lstStyle/>
          <a:p>
            <a:pPr algn="ctr"/>
            <a:r>
              <a:rPr lang="en-US" sz="900" dirty="0" smtClean="0">
                <a:latin typeface="Times New Roman" panose="02020603050405020304" pitchFamily="18" charset="0"/>
                <a:cs typeface="Times New Roman" panose="02020603050405020304" pitchFamily="18" charset="0"/>
              </a:rPr>
              <a:t>Measured </a:t>
            </a:r>
            <a:r>
              <a:rPr lang="en-US" sz="900" dirty="0">
                <a:latin typeface="Times New Roman" panose="02020603050405020304" pitchFamily="18" charset="0"/>
                <a:cs typeface="Times New Roman" panose="02020603050405020304" pitchFamily="18" charset="0"/>
              </a:rPr>
              <a:t>input impedance. </a:t>
            </a:r>
          </a:p>
        </p:txBody>
      </p:sp>
      <p:pic>
        <p:nvPicPr>
          <p:cNvPr id="20" name="Picture 19"/>
          <p:cNvPicPr>
            <a:picLocks noChangeAspect="1"/>
          </p:cNvPicPr>
          <p:nvPr/>
        </p:nvPicPr>
        <p:blipFill>
          <a:blip r:embed="rId3"/>
          <a:stretch>
            <a:fillRect/>
          </a:stretch>
        </p:blipFill>
        <p:spPr>
          <a:xfrm>
            <a:off x="3285013" y="1363267"/>
            <a:ext cx="3740786" cy="2622857"/>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6506" y="3105509"/>
            <a:ext cx="3209775" cy="1371591"/>
          </a:xfrm>
          <a:prstGeom prst="rect">
            <a:avLst/>
          </a:prstGeom>
        </p:spPr>
      </p:pic>
    </p:spTree>
    <p:extLst>
      <p:ext uri="{BB962C8B-B14F-4D97-AF65-F5344CB8AC3E}">
        <p14:creationId xmlns:p14="http://schemas.microsoft.com/office/powerpoint/2010/main" val="2946288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5. Blackout in Europe 4.11.2006</a:t>
            </a:r>
            <a:endParaRPr lang="en-US" sz="2000" dirty="0"/>
          </a:p>
        </p:txBody>
      </p:sp>
      <p:sp>
        <p:nvSpPr>
          <p:cNvPr id="3" name="Content Placeholder 2"/>
          <p:cNvSpPr>
            <a:spLocks noGrp="1"/>
          </p:cNvSpPr>
          <p:nvPr>
            <p:ph idx="1"/>
          </p:nvPr>
        </p:nvSpPr>
        <p:spPr/>
        <p:txBody>
          <a:bodyPr/>
          <a:lstStyle/>
          <a:p>
            <a:r>
              <a:rPr lang="en-US" sz="1400" dirty="0" smtClean="0"/>
              <a:t>More than 15 million clients did not have access to electricity during about two hours.</a:t>
            </a:r>
          </a:p>
          <a:p>
            <a:endParaRPr lang="en-US" sz="1400" dirty="0"/>
          </a:p>
        </p:txBody>
      </p:sp>
      <p:sp>
        <p:nvSpPr>
          <p:cNvPr id="4" name="Date Placeholder 3"/>
          <p:cNvSpPr>
            <a:spLocks noGrp="1"/>
          </p:cNvSpPr>
          <p:nvPr>
            <p:ph type="dt" sz="half" idx="10"/>
          </p:nvPr>
        </p:nvSpPr>
        <p:spPr/>
        <p:txBody>
          <a:bodyPr/>
          <a:lstStyle/>
          <a:p>
            <a:pPr>
              <a:defRPr/>
            </a:pPr>
            <a:fld id="{A433577D-0B94-4A6D-83E9-0BA2EAA322DF}" type="datetime1">
              <a:rPr lang="fi-FI" smtClean="0">
                <a:solidFill>
                  <a:prstClr val="black">
                    <a:tint val="75000"/>
                  </a:prstClr>
                </a:solidFill>
              </a:rPr>
              <a:pPr>
                <a:defRPr/>
              </a:pPr>
              <a:t>14.9.2018</a:t>
            </a:fld>
            <a:endParaRPr lang="fi-FI"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fi-FI">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8656F21-10DF-425B-BBF7-D1E80051DA27}" type="slidenum">
              <a:rPr lang="fi-FI" smtClean="0">
                <a:solidFill>
                  <a:prstClr val="black">
                    <a:tint val="75000"/>
                  </a:prstClr>
                </a:solidFill>
              </a:rPr>
              <a:pPr>
                <a:defRPr/>
              </a:pPr>
              <a:t>39</a:t>
            </a:fld>
            <a:endParaRPr lang="fi-FI" dirty="0">
              <a:solidFill>
                <a:prstClr val="black">
                  <a:tint val="75000"/>
                </a:prstClr>
              </a:solidFill>
            </a:endParaRPr>
          </a:p>
        </p:txBody>
      </p:sp>
      <p:pic>
        <p:nvPicPr>
          <p:cNvPr id="7" name="Picture 6"/>
          <p:cNvPicPr>
            <a:picLocks noChangeAspect="1"/>
          </p:cNvPicPr>
          <p:nvPr/>
        </p:nvPicPr>
        <p:blipFill>
          <a:blip r:embed="rId2"/>
          <a:stretch>
            <a:fillRect/>
          </a:stretch>
        </p:blipFill>
        <p:spPr>
          <a:xfrm>
            <a:off x="1721227" y="2320937"/>
            <a:ext cx="6028571" cy="3904762"/>
          </a:xfrm>
          <a:prstGeom prst="rect">
            <a:avLst/>
          </a:prstGeom>
        </p:spPr>
      </p:pic>
    </p:spTree>
    <p:extLst>
      <p:ext uri="{BB962C8B-B14F-4D97-AF65-F5344CB8AC3E}">
        <p14:creationId xmlns:p14="http://schemas.microsoft.com/office/powerpoint/2010/main" val="3369659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Grid codes</a:t>
            </a:r>
          </a:p>
        </p:txBody>
      </p:sp>
      <p:sp>
        <p:nvSpPr>
          <p:cNvPr id="3" name="Content Placeholder 2"/>
          <p:cNvSpPr>
            <a:spLocks noGrp="1"/>
          </p:cNvSpPr>
          <p:nvPr>
            <p:ph idx="1"/>
          </p:nvPr>
        </p:nvSpPr>
        <p:spPr>
          <a:xfrm>
            <a:off x="620713" y="1830388"/>
            <a:ext cx="4887391" cy="4422775"/>
          </a:xfrm>
        </p:spPr>
        <p:txBody>
          <a:bodyPr/>
          <a:lstStyle/>
          <a:p>
            <a:r>
              <a:rPr lang="en-US" sz="1400" dirty="0"/>
              <a:t>The grid code requires that the wind turbine system should stay connected with the grid and provide reactive power support under grid faults, which is also mentioned as the fault ride-through (FRT) requirement. </a:t>
            </a:r>
            <a:endParaRPr lang="en-US" sz="1400" dirty="0" smtClean="0"/>
          </a:p>
          <a:p>
            <a:endParaRPr lang="en-US" sz="1400" dirty="0" smtClean="0"/>
          </a:p>
          <a:p>
            <a:pPr>
              <a:buAutoNum type="arabicPeriod"/>
            </a:pPr>
            <a:r>
              <a:rPr lang="en-US" sz="1400" dirty="0" smtClean="0"/>
              <a:t>Frequency </a:t>
            </a:r>
            <a:r>
              <a:rPr lang="en-US" sz="1400" dirty="0"/>
              <a:t>dependent active power supply </a:t>
            </a:r>
            <a:endParaRPr lang="en-US" sz="1400" dirty="0" smtClean="0"/>
          </a:p>
          <a:p>
            <a:pPr marL="0" indent="0">
              <a:buNone/>
            </a:pPr>
            <a:r>
              <a:rPr lang="en-US" sz="1400" dirty="0"/>
              <a:t>	</a:t>
            </a:r>
            <a:r>
              <a:rPr lang="en-US" sz="1400" dirty="0" smtClean="0"/>
              <a:t>(active power control -&gt; frequency </a:t>
            </a:r>
            <a:r>
              <a:rPr lang="en-US" sz="1400" dirty="0"/>
              <a:t>control) </a:t>
            </a:r>
            <a:endParaRPr lang="en-US" sz="1400" dirty="0" smtClean="0"/>
          </a:p>
          <a:p>
            <a:pPr>
              <a:buAutoNum type="arabicPeriod"/>
            </a:pPr>
            <a:endParaRPr lang="en-US" sz="1400" dirty="0"/>
          </a:p>
          <a:p>
            <a:pPr>
              <a:buAutoNum type="arabicPeriod" startAt="2"/>
            </a:pPr>
            <a:r>
              <a:rPr lang="en-US" sz="1400" dirty="0" smtClean="0"/>
              <a:t>Voltage </a:t>
            </a:r>
            <a:r>
              <a:rPr lang="en-US" sz="1400" dirty="0"/>
              <a:t>dependent reactive power </a:t>
            </a:r>
            <a:r>
              <a:rPr lang="en-US" sz="1400" dirty="0" smtClean="0"/>
              <a:t>	injection/absorption </a:t>
            </a:r>
          </a:p>
          <a:p>
            <a:pPr marL="0" indent="0">
              <a:buNone/>
            </a:pPr>
            <a:r>
              <a:rPr lang="en-US" sz="1400" dirty="0"/>
              <a:t>	</a:t>
            </a:r>
            <a:r>
              <a:rPr lang="en-US" sz="1400" dirty="0" smtClean="0"/>
              <a:t>(reactive power control -&gt; voltage control)</a:t>
            </a:r>
          </a:p>
          <a:p>
            <a:pPr>
              <a:buAutoNum type="arabicPeriod"/>
            </a:pPr>
            <a:endParaRPr lang="en-US" sz="1400" dirty="0" smtClean="0"/>
          </a:p>
          <a:p>
            <a:pPr>
              <a:buAutoNum type="arabicPeriod"/>
            </a:pPr>
            <a:endParaRPr lang="fi-FI" sz="1400" dirty="0"/>
          </a:p>
          <a:p>
            <a:pPr marL="0" indent="0">
              <a:buNone/>
            </a:pPr>
            <a:endParaRPr lang="en-US" sz="1400" dirty="0" smtClean="0"/>
          </a:p>
          <a:p>
            <a:pPr marL="0" indent="0">
              <a:buNone/>
            </a:pPr>
            <a:r>
              <a:rPr lang="en-US" sz="1400" dirty="0" smtClean="0"/>
              <a:t> </a:t>
            </a:r>
            <a:endParaRPr lang="en-US" sz="1400" dirty="0"/>
          </a:p>
        </p:txBody>
      </p:sp>
      <p:sp>
        <p:nvSpPr>
          <p:cNvPr id="4" name="Date Placeholder 3"/>
          <p:cNvSpPr>
            <a:spLocks noGrp="1"/>
          </p:cNvSpPr>
          <p:nvPr>
            <p:ph type="dt" sz="half" idx="10"/>
          </p:nvPr>
        </p:nvSpPr>
        <p:spPr/>
        <p:txBody>
          <a:bodyPr/>
          <a:lstStyle/>
          <a:p>
            <a:pPr>
              <a:defRPr/>
            </a:pPr>
            <a:fld id="{A433577D-0B94-4A6D-83E9-0BA2EAA322DF}" type="datetime1">
              <a:rPr lang="fi-FI" smtClean="0">
                <a:solidFill>
                  <a:prstClr val="black">
                    <a:tint val="75000"/>
                  </a:prstClr>
                </a:solidFill>
              </a:rPr>
              <a:pPr>
                <a:defRPr/>
              </a:pPr>
              <a:t>14.9.2018</a:t>
            </a:fld>
            <a:endParaRPr lang="fi-FI"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fi-FI">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8656F21-10DF-425B-BBF7-D1E80051DA27}" type="slidenum">
              <a:rPr lang="fi-FI" smtClean="0">
                <a:solidFill>
                  <a:prstClr val="black">
                    <a:tint val="75000"/>
                  </a:prstClr>
                </a:solidFill>
              </a:rPr>
              <a:pPr>
                <a:defRPr/>
              </a:pPr>
              <a:t>40</a:t>
            </a:fld>
            <a:endParaRPr lang="fi-FI" dirty="0">
              <a:solidFill>
                <a:prstClr val="black">
                  <a:tint val="75000"/>
                </a:prstClr>
              </a:solidFill>
            </a:endParaRPr>
          </a:p>
        </p:txBody>
      </p:sp>
      <p:pic>
        <p:nvPicPr>
          <p:cNvPr id="7" name="Picture 6"/>
          <p:cNvPicPr>
            <a:picLocks noChangeAspect="1"/>
          </p:cNvPicPr>
          <p:nvPr/>
        </p:nvPicPr>
        <p:blipFill>
          <a:blip r:embed="rId2"/>
          <a:stretch>
            <a:fillRect/>
          </a:stretch>
        </p:blipFill>
        <p:spPr>
          <a:xfrm>
            <a:off x="5704752" y="1703387"/>
            <a:ext cx="3123809" cy="4142857"/>
          </a:xfrm>
          <a:prstGeom prst="rect">
            <a:avLst/>
          </a:prstGeom>
        </p:spPr>
      </p:pic>
    </p:spTree>
    <p:extLst>
      <p:ext uri="{BB962C8B-B14F-4D97-AF65-F5344CB8AC3E}">
        <p14:creationId xmlns:p14="http://schemas.microsoft.com/office/powerpoint/2010/main" val="1000466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G</a:t>
            </a:r>
            <a:r>
              <a:rPr lang="en-US" sz="2000" dirty="0" smtClean="0"/>
              <a:t>rid requirements</a:t>
            </a:r>
            <a:endParaRPr lang="fi-FI" sz="2000" dirty="0"/>
          </a:p>
        </p:txBody>
      </p:sp>
      <p:sp>
        <p:nvSpPr>
          <p:cNvPr id="3" name="Content Placeholder 2"/>
          <p:cNvSpPr>
            <a:spLocks noGrp="1"/>
          </p:cNvSpPr>
          <p:nvPr>
            <p:ph idx="1"/>
          </p:nvPr>
        </p:nvSpPr>
        <p:spPr/>
        <p:txBody>
          <a:bodyPr/>
          <a:lstStyle/>
          <a:p>
            <a:r>
              <a:rPr lang="en-US" sz="1400" dirty="0" smtClean="0"/>
              <a:t>Stability at grid faults </a:t>
            </a:r>
          </a:p>
          <a:p>
            <a:r>
              <a:rPr lang="en-US" sz="1400" dirty="0" smtClean="0"/>
              <a:t>Power quality</a:t>
            </a:r>
          </a:p>
          <a:p>
            <a:r>
              <a:rPr lang="en-US" sz="1400" dirty="0" smtClean="0"/>
              <a:t>Provision of inertia </a:t>
            </a:r>
          </a:p>
          <a:p>
            <a:pPr marL="0" indent="0">
              <a:buNone/>
            </a:pPr>
            <a:r>
              <a:rPr lang="en-US" sz="1400" dirty="0"/>
              <a:t>	</a:t>
            </a:r>
            <a:r>
              <a:rPr lang="en-US" sz="1400" dirty="0" smtClean="0"/>
              <a:t>(virtual inertia)</a:t>
            </a:r>
          </a:p>
        </p:txBody>
      </p:sp>
      <p:sp>
        <p:nvSpPr>
          <p:cNvPr id="4" name="Date Placeholder 3"/>
          <p:cNvSpPr>
            <a:spLocks noGrp="1"/>
          </p:cNvSpPr>
          <p:nvPr>
            <p:ph type="dt" sz="half" idx="10"/>
          </p:nvPr>
        </p:nvSpPr>
        <p:spPr/>
        <p:txBody>
          <a:bodyPr/>
          <a:lstStyle/>
          <a:p>
            <a:pPr>
              <a:defRPr/>
            </a:pPr>
            <a:fld id="{A433577D-0B94-4A6D-83E9-0BA2EAA322DF}" type="datetime1">
              <a:rPr lang="fi-FI" smtClean="0">
                <a:solidFill>
                  <a:prstClr val="black">
                    <a:tint val="75000"/>
                  </a:prstClr>
                </a:solidFill>
              </a:rPr>
              <a:pPr>
                <a:defRPr/>
              </a:pPr>
              <a:t>14.9.2018</a:t>
            </a:fld>
            <a:endParaRPr lang="fi-FI"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fi-FI">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8656F21-10DF-425B-BBF7-D1E80051DA27}" type="slidenum">
              <a:rPr lang="fi-FI" smtClean="0">
                <a:solidFill>
                  <a:prstClr val="black">
                    <a:tint val="75000"/>
                  </a:prstClr>
                </a:solidFill>
              </a:rPr>
              <a:pPr>
                <a:defRPr/>
              </a:pPr>
              <a:t>41</a:t>
            </a:fld>
            <a:endParaRPr lang="fi-FI" dirty="0">
              <a:solidFill>
                <a:prstClr val="black">
                  <a:tint val="75000"/>
                </a:prstClr>
              </a:solidFill>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537" t="3035"/>
          <a:stretch/>
        </p:blipFill>
        <p:spPr bwMode="auto">
          <a:xfrm>
            <a:off x="3487738" y="1566519"/>
            <a:ext cx="5469610" cy="4636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243" r="3874" b="50000"/>
          <a:stretch/>
        </p:blipFill>
        <p:spPr bwMode="auto">
          <a:xfrm>
            <a:off x="377437" y="3518792"/>
            <a:ext cx="3110301" cy="2709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7863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STATCOM with DFIG wind turbine</a:t>
            </a:r>
            <a:endParaRPr lang="fi-FI" sz="2000" dirty="0"/>
          </a:p>
        </p:txBody>
      </p:sp>
      <p:sp>
        <p:nvSpPr>
          <p:cNvPr id="3" name="Content Placeholder 2"/>
          <p:cNvSpPr>
            <a:spLocks noGrp="1"/>
          </p:cNvSpPr>
          <p:nvPr>
            <p:ph idx="1"/>
          </p:nvPr>
        </p:nvSpPr>
        <p:spPr>
          <a:xfrm>
            <a:off x="620713" y="1830388"/>
            <a:ext cx="5031407" cy="4422775"/>
          </a:xfrm>
        </p:spPr>
        <p:txBody>
          <a:bodyPr/>
          <a:lstStyle/>
          <a:p>
            <a:r>
              <a:rPr lang="en-US" sz="1400" dirty="0" smtClean="0"/>
              <a:t>DFIG have limits </a:t>
            </a:r>
            <a:r>
              <a:rPr lang="en-US" sz="1400" dirty="0"/>
              <a:t>in terms of achieving Grid Code compliance in several countries. </a:t>
            </a:r>
            <a:r>
              <a:rPr lang="en-US" sz="1400" dirty="0" smtClean="0"/>
              <a:t>The </a:t>
            </a:r>
            <a:r>
              <a:rPr lang="en-US" sz="1400" dirty="0"/>
              <a:t>medium voltage </a:t>
            </a:r>
            <a:r>
              <a:rPr lang="en-US" sz="1400" dirty="0" smtClean="0"/>
              <a:t>STATCOM needs to be added to fulfill Grid Code, particularly the low voltage ride-through (LVRT) requirement.  </a:t>
            </a:r>
          </a:p>
          <a:p>
            <a:r>
              <a:rPr lang="en-US" sz="1400" dirty="0"/>
              <a:t>The LVRT </a:t>
            </a:r>
            <a:r>
              <a:rPr lang="en-US" sz="1400" dirty="0" smtClean="0"/>
              <a:t>requirement basically </a:t>
            </a:r>
            <a:r>
              <a:rPr lang="en-US" sz="1400" dirty="0"/>
              <a:t>demands that the windfarm remains connected to the grid for voltage dips as low as 5% retained voltage.</a:t>
            </a:r>
          </a:p>
          <a:p>
            <a:r>
              <a:rPr lang="en-US" sz="1400" dirty="0"/>
              <a:t>The </a:t>
            </a:r>
            <a:r>
              <a:rPr lang="en-US" sz="1400" dirty="0" smtClean="0"/>
              <a:t>compensating current of STATCOM does </a:t>
            </a:r>
            <a:r>
              <a:rPr lang="en-US" sz="1400" dirty="0"/>
              <a:t>not depend on the voltage level of the PCC </a:t>
            </a:r>
            <a:r>
              <a:rPr lang="en-US" sz="1400" dirty="0" smtClean="0"/>
              <a:t>as with SVC. </a:t>
            </a:r>
            <a:r>
              <a:rPr lang="en-US" sz="1400" dirty="0"/>
              <a:t>T</a:t>
            </a:r>
            <a:r>
              <a:rPr lang="en-US" sz="1400" dirty="0" smtClean="0"/>
              <a:t>hus </a:t>
            </a:r>
            <a:r>
              <a:rPr lang="en-US" sz="1400" dirty="0"/>
              <a:t>the compensating current is not lowered as the voltage drops. </a:t>
            </a:r>
            <a:r>
              <a:rPr lang="en-US" sz="1400" dirty="0" smtClean="0"/>
              <a:t>STATCOM </a:t>
            </a:r>
            <a:r>
              <a:rPr lang="en-US" sz="1400" dirty="0"/>
              <a:t>feeds capacitive reactive power into the network, increasing voltage at the PCC, so helping the DFIG to stay connected for as long as it </a:t>
            </a:r>
            <a:r>
              <a:rPr lang="en-US" sz="1400" dirty="0" smtClean="0"/>
              <a:t>takes </a:t>
            </a:r>
            <a:r>
              <a:rPr lang="en-US" sz="1400" dirty="0"/>
              <a:t>to isolate the short circuit. </a:t>
            </a:r>
          </a:p>
          <a:p>
            <a:r>
              <a:rPr lang="en-US" sz="1400" dirty="0" smtClean="0"/>
              <a:t>To </a:t>
            </a:r>
            <a:r>
              <a:rPr lang="en-US" sz="1400" dirty="0"/>
              <a:t>help a DFIG ride through a fault event, over-load capability </a:t>
            </a:r>
            <a:r>
              <a:rPr lang="en-US" sz="1400" dirty="0" smtClean="0"/>
              <a:t>10-20 seconds is </a:t>
            </a:r>
            <a:r>
              <a:rPr lang="en-US" sz="1400" dirty="0"/>
              <a:t>crucial. </a:t>
            </a:r>
            <a:r>
              <a:rPr lang="en-US" sz="1400" dirty="0" smtClean="0"/>
              <a:t>An </a:t>
            </a:r>
            <a:r>
              <a:rPr lang="en-US" sz="1400" dirty="0"/>
              <a:t>effective overload capability helps reduce the STATCOM’s installed power capability, which reduces its cost</a:t>
            </a:r>
            <a:r>
              <a:rPr lang="en-US" sz="1400" dirty="0" smtClean="0"/>
              <a:t>. </a:t>
            </a:r>
            <a:endParaRPr lang="en-US" sz="1400" dirty="0"/>
          </a:p>
        </p:txBody>
      </p:sp>
      <p:sp>
        <p:nvSpPr>
          <p:cNvPr id="4" name="Date Placeholder 3"/>
          <p:cNvSpPr>
            <a:spLocks noGrp="1"/>
          </p:cNvSpPr>
          <p:nvPr>
            <p:ph type="dt" sz="half" idx="10"/>
          </p:nvPr>
        </p:nvSpPr>
        <p:spPr/>
        <p:txBody>
          <a:bodyPr/>
          <a:lstStyle/>
          <a:p>
            <a:pPr>
              <a:defRPr/>
            </a:pPr>
            <a:fld id="{A433577D-0B94-4A6D-83E9-0BA2EAA322DF}" type="datetime1">
              <a:rPr lang="fi-FI" smtClean="0">
                <a:solidFill>
                  <a:prstClr val="black">
                    <a:tint val="75000"/>
                  </a:prstClr>
                </a:solidFill>
              </a:rPr>
              <a:pPr>
                <a:defRPr/>
              </a:pPr>
              <a:t>14.9.2018</a:t>
            </a:fld>
            <a:endParaRPr lang="fi-FI"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fi-FI"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F8656F21-10DF-425B-BBF7-D1E80051DA27}" type="slidenum">
              <a:rPr lang="fi-FI" smtClean="0">
                <a:solidFill>
                  <a:prstClr val="black">
                    <a:tint val="75000"/>
                  </a:prstClr>
                </a:solidFill>
              </a:rPr>
              <a:pPr>
                <a:defRPr/>
              </a:pPr>
              <a:t>42</a:t>
            </a:fld>
            <a:endParaRPr lang="fi-FI" dirty="0">
              <a:solidFill>
                <a:prstClr val="black">
                  <a:tint val="75000"/>
                </a:prstClr>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451" y="323850"/>
            <a:ext cx="331470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2547" y="3106738"/>
            <a:ext cx="3536845"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10266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2000" dirty="0" smtClean="0"/>
              <a:t>Reading</a:t>
            </a:r>
            <a:endParaRPr lang="en-US" sz="2000" dirty="0"/>
          </a:p>
        </p:txBody>
      </p:sp>
      <p:sp>
        <p:nvSpPr>
          <p:cNvPr id="3" name="Content Placeholder 2"/>
          <p:cNvSpPr>
            <a:spLocks noGrp="1"/>
          </p:cNvSpPr>
          <p:nvPr>
            <p:ph idx="1"/>
          </p:nvPr>
        </p:nvSpPr>
        <p:spPr/>
        <p:txBody>
          <a:bodyPr/>
          <a:lstStyle/>
          <a:p>
            <a:r>
              <a:rPr lang="fi-FI" altLang="fi-FI" sz="1400" dirty="0">
                <a:latin typeface="Arial" panose="020B0604020202020204" pitchFamily="34" charset="0"/>
                <a:cs typeface="Arial" panose="020B0604020202020204" pitchFamily="34" charset="0"/>
              </a:rPr>
              <a:t>H. </a:t>
            </a:r>
            <a:r>
              <a:rPr lang="fi-FI" altLang="fi-FI" sz="1400" dirty="0" err="1">
                <a:latin typeface="Arial" panose="020B0604020202020204" pitchFamily="34" charset="0"/>
                <a:cs typeface="Arial" panose="020B0604020202020204" pitchFamily="34" charset="0"/>
              </a:rPr>
              <a:t>Akagi</a:t>
            </a:r>
            <a:r>
              <a:rPr lang="fi-FI" altLang="fi-FI" sz="1400" dirty="0">
                <a:latin typeface="Arial" panose="020B0604020202020204" pitchFamily="34" charset="0"/>
                <a:cs typeface="Arial" panose="020B0604020202020204" pitchFamily="34" charset="0"/>
              </a:rPr>
              <a:t>, E. H. </a:t>
            </a:r>
            <a:r>
              <a:rPr lang="fi-FI" altLang="fi-FI" sz="1400" dirty="0" err="1">
                <a:latin typeface="Arial" panose="020B0604020202020204" pitchFamily="34" charset="0"/>
                <a:cs typeface="Arial" panose="020B0604020202020204" pitchFamily="34" charset="0"/>
              </a:rPr>
              <a:t>Watanabe</a:t>
            </a:r>
            <a:r>
              <a:rPr lang="fi-FI" altLang="fi-FI" sz="1400" dirty="0">
                <a:latin typeface="Arial" panose="020B0604020202020204" pitchFamily="34" charset="0"/>
                <a:cs typeface="Arial" panose="020B0604020202020204" pitchFamily="34" charset="0"/>
              </a:rPr>
              <a:t>, M. </a:t>
            </a:r>
            <a:r>
              <a:rPr lang="fi-FI" altLang="fi-FI" sz="1400" dirty="0" err="1">
                <a:latin typeface="Arial" panose="020B0604020202020204" pitchFamily="34" charset="0"/>
                <a:cs typeface="Arial" panose="020B0604020202020204" pitchFamily="34" charset="0"/>
              </a:rPr>
              <a:t>Aredes</a:t>
            </a:r>
            <a:r>
              <a:rPr lang="fi-FI" altLang="fi-FI" sz="1400" dirty="0">
                <a:latin typeface="Arial" panose="020B0604020202020204" pitchFamily="34" charset="0"/>
                <a:cs typeface="Arial" panose="020B0604020202020204" pitchFamily="34" charset="0"/>
              </a:rPr>
              <a:t>: </a:t>
            </a:r>
            <a:r>
              <a:rPr lang="fi-FI" altLang="fi-FI" sz="1400" dirty="0" err="1">
                <a:latin typeface="Arial" panose="020B0604020202020204" pitchFamily="34" charset="0"/>
                <a:cs typeface="Arial" panose="020B0604020202020204" pitchFamily="34" charset="0"/>
              </a:rPr>
              <a:t>Instantaneous</a:t>
            </a:r>
            <a:r>
              <a:rPr lang="fi-FI" altLang="fi-FI" sz="1400" dirty="0">
                <a:latin typeface="Arial" panose="020B0604020202020204" pitchFamily="34" charset="0"/>
                <a:cs typeface="Arial" panose="020B0604020202020204" pitchFamily="34" charset="0"/>
              </a:rPr>
              <a:t> Power </a:t>
            </a:r>
            <a:r>
              <a:rPr lang="fi-FI" altLang="fi-FI" sz="1400" dirty="0" err="1">
                <a:latin typeface="Arial" panose="020B0604020202020204" pitchFamily="34" charset="0"/>
                <a:cs typeface="Arial" panose="020B0604020202020204" pitchFamily="34" charset="0"/>
              </a:rPr>
              <a:t>Theory</a:t>
            </a:r>
            <a:r>
              <a:rPr lang="fi-FI" altLang="fi-FI" sz="1400" dirty="0">
                <a:latin typeface="Arial" panose="020B0604020202020204" pitchFamily="34" charset="0"/>
                <a:cs typeface="Arial" panose="020B0604020202020204" pitchFamily="34" charset="0"/>
              </a:rPr>
              <a:t> and Applications to Power </a:t>
            </a:r>
            <a:r>
              <a:rPr lang="fi-FI" altLang="fi-FI" sz="1400" dirty="0" err="1">
                <a:latin typeface="Arial" panose="020B0604020202020204" pitchFamily="34" charset="0"/>
                <a:cs typeface="Arial" panose="020B0604020202020204" pitchFamily="34" charset="0"/>
              </a:rPr>
              <a:t>Conditioning</a:t>
            </a:r>
            <a:r>
              <a:rPr lang="fi-FI" altLang="fi-FI" sz="1400" dirty="0">
                <a:latin typeface="Arial" panose="020B0604020202020204" pitchFamily="34" charset="0"/>
                <a:cs typeface="Arial" panose="020B0604020202020204" pitchFamily="34" charset="0"/>
              </a:rPr>
              <a:t>, 379 </a:t>
            </a:r>
            <a:r>
              <a:rPr lang="fi-FI" altLang="fi-FI" sz="1400" dirty="0" err="1">
                <a:latin typeface="Arial" panose="020B0604020202020204" pitchFamily="34" charset="0"/>
                <a:cs typeface="Arial" panose="020B0604020202020204" pitchFamily="34" charset="0"/>
              </a:rPr>
              <a:t>pages</a:t>
            </a:r>
            <a:r>
              <a:rPr lang="fi-FI" altLang="fi-FI" sz="1400" dirty="0">
                <a:latin typeface="Arial" panose="020B0604020202020204" pitchFamily="34" charset="0"/>
                <a:cs typeface="Arial" panose="020B0604020202020204" pitchFamily="34" charset="0"/>
              </a:rPr>
              <a:t>, </a:t>
            </a:r>
            <a:r>
              <a:rPr lang="fi-FI" altLang="fi-FI" sz="1400" dirty="0" err="1">
                <a:latin typeface="Arial" panose="020B0604020202020204" pitchFamily="34" charset="0"/>
                <a:cs typeface="Arial" panose="020B0604020202020204" pitchFamily="34" charset="0"/>
              </a:rPr>
              <a:t>Wiley</a:t>
            </a:r>
            <a:r>
              <a:rPr lang="fi-FI" altLang="fi-FI" sz="1400" dirty="0">
                <a:latin typeface="Arial" panose="020B0604020202020204" pitchFamily="34" charset="0"/>
                <a:cs typeface="Arial" panose="020B0604020202020204" pitchFamily="34" charset="0"/>
              </a:rPr>
              <a:t> 2007 </a:t>
            </a:r>
          </a:p>
          <a:p>
            <a:r>
              <a:rPr lang="en-US" altLang="fi-FI" sz="1400" dirty="0" err="1">
                <a:latin typeface="Arial" panose="020B0604020202020204" pitchFamily="34" charset="0"/>
                <a:cs typeface="Arial" panose="020B0604020202020204" pitchFamily="34" charset="0"/>
              </a:rPr>
              <a:t>Bhim</a:t>
            </a:r>
            <a:r>
              <a:rPr lang="en-US" altLang="fi-FI" sz="1400" dirty="0">
                <a:latin typeface="Arial" panose="020B0604020202020204" pitchFamily="34" charset="0"/>
                <a:cs typeface="Arial" panose="020B0604020202020204" pitchFamily="34" charset="0"/>
              </a:rPr>
              <a:t> Singh, </a:t>
            </a:r>
            <a:r>
              <a:rPr lang="en-US" altLang="fi-FI" sz="1400" dirty="0" err="1">
                <a:latin typeface="Arial" panose="020B0604020202020204" pitchFamily="34" charset="0"/>
                <a:cs typeface="Arial" panose="020B0604020202020204" pitchFamily="34" charset="0"/>
              </a:rPr>
              <a:t>Ambrish</a:t>
            </a:r>
            <a:r>
              <a:rPr lang="en-US" altLang="fi-FI" sz="1400" dirty="0">
                <a:latin typeface="Arial" panose="020B0604020202020204" pitchFamily="34" charset="0"/>
                <a:cs typeface="Arial" panose="020B0604020202020204" pitchFamily="34" charset="0"/>
              </a:rPr>
              <a:t> </a:t>
            </a:r>
            <a:r>
              <a:rPr lang="en-US" altLang="fi-FI" sz="1400" dirty="0" err="1">
                <a:latin typeface="Arial" panose="020B0604020202020204" pitchFamily="34" charset="0"/>
                <a:cs typeface="Arial" panose="020B0604020202020204" pitchFamily="34" charset="0"/>
              </a:rPr>
              <a:t>Chanda</a:t>
            </a:r>
            <a:r>
              <a:rPr lang="en-US" altLang="fi-FI" sz="1400" dirty="0">
                <a:latin typeface="Arial" panose="020B0604020202020204" pitchFamily="34" charset="0"/>
                <a:cs typeface="Arial" panose="020B0604020202020204" pitchFamily="34" charset="0"/>
              </a:rPr>
              <a:t>, Kamal Al-Haddad: Power quality: Problems and Mitigation Techniques, Wiley, 2015, 596p. </a:t>
            </a:r>
          </a:p>
          <a:p>
            <a:endParaRPr lang="fi-FI" altLang="fi-FI" sz="1400" dirty="0">
              <a:latin typeface="Arial" panose="020B0604020202020204" pitchFamily="34" charset="0"/>
              <a:cs typeface="Arial" panose="020B0604020202020204" pitchFamily="34" charset="0"/>
            </a:endParaRPr>
          </a:p>
          <a:p>
            <a:r>
              <a:rPr lang="en-US" altLang="fi-FI" sz="1400" dirty="0">
                <a:latin typeface="Arial" panose="020B0604020202020204" pitchFamily="34" charset="0"/>
                <a:cs typeface="Arial" panose="020B0604020202020204" pitchFamily="34" charset="0"/>
              </a:rPr>
              <a:t>R. </a:t>
            </a:r>
            <a:r>
              <a:rPr lang="en-US" altLang="fi-FI" sz="1400" dirty="0" err="1">
                <a:latin typeface="Arial" panose="020B0604020202020204" pitchFamily="34" charset="0"/>
                <a:cs typeface="Arial" panose="020B0604020202020204" pitchFamily="34" charset="0"/>
              </a:rPr>
              <a:t>Sastry</a:t>
            </a:r>
            <a:r>
              <a:rPr lang="en-US" altLang="fi-FI" sz="1400" dirty="0">
                <a:latin typeface="Arial" panose="020B0604020202020204" pitchFamily="34" charset="0"/>
                <a:cs typeface="Arial" panose="020B0604020202020204" pitchFamily="34" charset="0"/>
              </a:rPr>
              <a:t> </a:t>
            </a:r>
            <a:r>
              <a:rPr lang="en-US" altLang="fi-FI" sz="1400" dirty="0" err="1">
                <a:latin typeface="Arial" panose="020B0604020202020204" pitchFamily="34" charset="0"/>
                <a:cs typeface="Arial" panose="020B0604020202020204" pitchFamily="34" charset="0"/>
              </a:rPr>
              <a:t>Vedam</a:t>
            </a:r>
            <a:r>
              <a:rPr lang="en-US" altLang="fi-FI" sz="1400" dirty="0">
                <a:latin typeface="Arial" panose="020B0604020202020204" pitchFamily="34" charset="0"/>
                <a:cs typeface="Arial" panose="020B0604020202020204" pitchFamily="34" charset="0"/>
              </a:rPr>
              <a:t> and </a:t>
            </a:r>
            <a:r>
              <a:rPr lang="en-US" altLang="fi-FI" sz="1400" dirty="0" err="1">
                <a:latin typeface="Arial" panose="020B0604020202020204" pitchFamily="34" charset="0"/>
                <a:cs typeface="Arial" panose="020B0604020202020204" pitchFamily="34" charset="0"/>
              </a:rPr>
              <a:t>Mulukutla</a:t>
            </a:r>
            <a:r>
              <a:rPr lang="en-US" altLang="fi-FI" sz="1400" dirty="0">
                <a:latin typeface="Arial" panose="020B0604020202020204" pitchFamily="34" charset="0"/>
                <a:cs typeface="Arial" panose="020B0604020202020204" pitchFamily="34" charset="0"/>
              </a:rPr>
              <a:t> S. </a:t>
            </a:r>
            <a:r>
              <a:rPr lang="en-US" altLang="fi-FI" sz="1400" dirty="0" err="1">
                <a:latin typeface="Arial" panose="020B0604020202020204" pitchFamily="34" charset="0"/>
                <a:cs typeface="Arial" panose="020B0604020202020204" pitchFamily="34" charset="0"/>
              </a:rPr>
              <a:t>Sarma</a:t>
            </a:r>
            <a:r>
              <a:rPr lang="en-US" altLang="fi-FI" sz="1400" dirty="0">
                <a:latin typeface="Arial" panose="020B0604020202020204" pitchFamily="34" charset="0"/>
                <a:cs typeface="Arial" panose="020B0604020202020204" pitchFamily="34" charset="0"/>
              </a:rPr>
              <a:t>: Power quality – VAR compensation in power systems, CRC Press, 2008, 304p.</a:t>
            </a:r>
          </a:p>
          <a:p>
            <a:r>
              <a:rPr lang="en-US" altLang="fi-FI" sz="1400" dirty="0">
                <a:latin typeface="Arial" panose="020B0604020202020204" pitchFamily="34" charset="0"/>
                <a:cs typeface="Arial" panose="020B0604020202020204" pitchFamily="34" charset="0"/>
              </a:rPr>
              <a:t>K.R </a:t>
            </a:r>
            <a:r>
              <a:rPr lang="en-US" altLang="fi-FI" sz="1400" dirty="0" err="1">
                <a:latin typeface="Arial" panose="020B0604020202020204" pitchFamily="34" charset="0"/>
                <a:cs typeface="Arial" panose="020B0604020202020204" pitchFamily="34" charset="0"/>
              </a:rPr>
              <a:t>Padiyar</a:t>
            </a:r>
            <a:r>
              <a:rPr lang="en-US" altLang="fi-FI" sz="1400" dirty="0">
                <a:latin typeface="Arial" panose="020B0604020202020204" pitchFamily="34" charset="0"/>
                <a:cs typeface="Arial" panose="020B0604020202020204" pitchFamily="34" charset="0"/>
              </a:rPr>
              <a:t>: FACTS controllers in power transmission and distribution, 2007</a:t>
            </a:r>
          </a:p>
          <a:p>
            <a:r>
              <a:rPr lang="fi-FI" altLang="fi-FI" sz="1400" dirty="0" err="1">
                <a:latin typeface="Arial" panose="020B0604020202020204" pitchFamily="34" charset="0"/>
                <a:cs typeface="Arial" panose="020B0604020202020204" pitchFamily="34" charset="0"/>
              </a:rPr>
              <a:t>Narain</a:t>
            </a:r>
            <a:r>
              <a:rPr lang="fi-FI" altLang="fi-FI" sz="1400" dirty="0">
                <a:latin typeface="Arial" panose="020B0604020202020204" pitchFamily="34" charset="0"/>
                <a:cs typeface="Arial" panose="020B0604020202020204" pitchFamily="34" charset="0"/>
              </a:rPr>
              <a:t> G. </a:t>
            </a:r>
            <a:r>
              <a:rPr lang="fi-FI" altLang="fi-FI" sz="1400" dirty="0" err="1">
                <a:latin typeface="Arial" panose="020B0604020202020204" pitchFamily="34" charset="0"/>
                <a:cs typeface="Arial" panose="020B0604020202020204" pitchFamily="34" charset="0"/>
              </a:rPr>
              <a:t>Hingorani</a:t>
            </a:r>
            <a:r>
              <a:rPr lang="fi-FI" altLang="fi-FI" sz="1400" dirty="0">
                <a:latin typeface="Arial" panose="020B0604020202020204" pitchFamily="34" charset="0"/>
                <a:cs typeface="Arial" panose="020B0604020202020204" pitchFamily="34" charset="0"/>
              </a:rPr>
              <a:t>, Laszlo </a:t>
            </a:r>
            <a:r>
              <a:rPr lang="fi-FI" altLang="fi-FI" sz="1400" dirty="0" err="1">
                <a:latin typeface="Arial" panose="020B0604020202020204" pitchFamily="34" charset="0"/>
                <a:cs typeface="Arial" panose="020B0604020202020204" pitchFamily="34" charset="0"/>
              </a:rPr>
              <a:t>Gyugyi</a:t>
            </a:r>
            <a:r>
              <a:rPr lang="fi-FI" altLang="fi-FI" sz="1400" dirty="0">
                <a:latin typeface="Arial" panose="020B0604020202020204" pitchFamily="34" charset="0"/>
                <a:cs typeface="Arial" panose="020B0604020202020204" pitchFamily="34" charset="0"/>
              </a:rPr>
              <a:t>: </a:t>
            </a:r>
            <a:r>
              <a:rPr lang="fi-FI" altLang="fi-FI" sz="1400" dirty="0" err="1">
                <a:latin typeface="Arial" panose="020B0604020202020204" pitchFamily="34" charset="0"/>
                <a:cs typeface="Arial" panose="020B0604020202020204" pitchFamily="34" charset="0"/>
              </a:rPr>
              <a:t>Understanding</a:t>
            </a:r>
            <a:r>
              <a:rPr lang="fi-FI" altLang="fi-FI" sz="1400" dirty="0">
                <a:latin typeface="Arial" panose="020B0604020202020204" pitchFamily="34" charset="0"/>
                <a:cs typeface="Arial" panose="020B0604020202020204" pitchFamily="34" charset="0"/>
              </a:rPr>
              <a:t> FACTS: </a:t>
            </a:r>
            <a:r>
              <a:rPr lang="fi-FI" altLang="fi-FI" sz="1400" dirty="0" err="1">
                <a:latin typeface="Arial" panose="020B0604020202020204" pitchFamily="34" charset="0"/>
                <a:cs typeface="Arial" panose="020B0604020202020204" pitchFamily="34" charset="0"/>
              </a:rPr>
              <a:t>Concepts</a:t>
            </a:r>
            <a:r>
              <a:rPr lang="fi-FI" altLang="fi-FI" sz="1400" dirty="0">
                <a:latin typeface="Arial" panose="020B0604020202020204" pitchFamily="34" charset="0"/>
                <a:cs typeface="Arial" panose="020B0604020202020204" pitchFamily="34" charset="0"/>
              </a:rPr>
              <a:t> and </a:t>
            </a:r>
            <a:r>
              <a:rPr lang="fi-FI" altLang="fi-FI" sz="1400" dirty="0" err="1">
                <a:latin typeface="Arial" panose="020B0604020202020204" pitchFamily="34" charset="0"/>
                <a:cs typeface="Arial" panose="020B0604020202020204" pitchFamily="34" charset="0"/>
              </a:rPr>
              <a:t>technology</a:t>
            </a:r>
            <a:r>
              <a:rPr lang="fi-FI" altLang="fi-FI" sz="1400" dirty="0">
                <a:latin typeface="Arial" panose="020B0604020202020204" pitchFamily="34" charset="0"/>
                <a:cs typeface="Arial" panose="020B0604020202020204" pitchFamily="34" charset="0"/>
              </a:rPr>
              <a:t> of </a:t>
            </a:r>
            <a:r>
              <a:rPr lang="fi-FI" altLang="fi-FI" sz="1400" dirty="0" err="1">
                <a:latin typeface="Arial" panose="020B0604020202020204" pitchFamily="34" charset="0"/>
                <a:cs typeface="Arial" panose="020B0604020202020204" pitchFamily="34" charset="0"/>
              </a:rPr>
              <a:t>flexible</a:t>
            </a:r>
            <a:r>
              <a:rPr lang="fi-FI" altLang="fi-FI" sz="1400" dirty="0">
                <a:latin typeface="Arial" panose="020B0604020202020204" pitchFamily="34" charset="0"/>
                <a:cs typeface="Arial" panose="020B0604020202020204" pitchFamily="34" charset="0"/>
              </a:rPr>
              <a:t> AC transmission </a:t>
            </a:r>
            <a:r>
              <a:rPr lang="fi-FI" altLang="fi-FI" sz="1400" dirty="0" err="1">
                <a:latin typeface="Arial" panose="020B0604020202020204" pitchFamily="34" charset="0"/>
                <a:cs typeface="Arial" panose="020B0604020202020204" pitchFamily="34" charset="0"/>
              </a:rPr>
              <a:t>systems</a:t>
            </a:r>
            <a:r>
              <a:rPr lang="fi-FI" altLang="fi-FI" sz="1400" dirty="0">
                <a:latin typeface="Arial" panose="020B0604020202020204" pitchFamily="34" charset="0"/>
                <a:cs typeface="Arial" panose="020B0604020202020204" pitchFamily="34" charset="0"/>
              </a:rPr>
              <a:t>, </a:t>
            </a:r>
            <a:r>
              <a:rPr lang="fi-FI" altLang="fi-FI" sz="1400" dirty="0" err="1">
                <a:latin typeface="Arial" panose="020B0604020202020204" pitchFamily="34" charset="0"/>
                <a:cs typeface="Arial" panose="020B0604020202020204" pitchFamily="34" charset="0"/>
              </a:rPr>
              <a:t>Wiley</a:t>
            </a:r>
            <a:r>
              <a:rPr lang="fi-FI" altLang="fi-FI" sz="1400" dirty="0">
                <a:latin typeface="Arial" panose="020B0604020202020204" pitchFamily="34" charset="0"/>
                <a:cs typeface="Arial" panose="020B0604020202020204" pitchFamily="34" charset="0"/>
              </a:rPr>
              <a:t>- IEEE Press, 2000 </a:t>
            </a:r>
          </a:p>
          <a:p>
            <a:endParaRPr lang="fi-FI" altLang="fi-FI" sz="1400" dirty="0" smtClean="0">
              <a:latin typeface="Arial" panose="020B0604020202020204" pitchFamily="34" charset="0"/>
              <a:cs typeface="Arial" panose="020B0604020202020204" pitchFamily="34" charset="0"/>
            </a:endParaRPr>
          </a:p>
          <a:p>
            <a:r>
              <a:rPr lang="en-US" altLang="fi-FI" sz="1400" dirty="0">
                <a:latin typeface="Arial" panose="020B0604020202020204" pitchFamily="34" charset="0"/>
                <a:cs typeface="Arial" panose="020B0604020202020204" pitchFamily="34" charset="0"/>
              </a:rPr>
              <a:t>Remus Teodorescu, Marco </a:t>
            </a:r>
            <a:r>
              <a:rPr lang="en-US" altLang="fi-FI" sz="1400" dirty="0" err="1">
                <a:latin typeface="Arial" panose="020B0604020202020204" pitchFamily="34" charset="0"/>
                <a:cs typeface="Arial" panose="020B0604020202020204" pitchFamily="34" charset="0"/>
              </a:rPr>
              <a:t>Liserre</a:t>
            </a:r>
            <a:r>
              <a:rPr lang="en-US" altLang="fi-FI" sz="1400" dirty="0">
                <a:latin typeface="Arial" panose="020B0604020202020204" pitchFamily="34" charset="0"/>
                <a:cs typeface="Arial" panose="020B0604020202020204" pitchFamily="34" charset="0"/>
              </a:rPr>
              <a:t>, Pedro Rodríguez: </a:t>
            </a:r>
            <a:r>
              <a:rPr lang="en-US" altLang="fi-FI" sz="1400" dirty="0" smtClean="0">
                <a:latin typeface="Arial" panose="020B0604020202020204" pitchFamily="34" charset="0"/>
                <a:cs typeface="Arial" panose="020B0604020202020204" pitchFamily="34" charset="0"/>
              </a:rPr>
              <a:t>Grid converters for photovoltaic and wind power systems</a:t>
            </a:r>
          </a:p>
          <a:p>
            <a:endParaRPr lang="fi-FI" altLang="fi-FI" sz="1400" dirty="0">
              <a:latin typeface="Arial" panose="020B0604020202020204" pitchFamily="34" charset="0"/>
              <a:cs typeface="Arial" panose="020B0604020202020204" pitchFamily="34" charset="0"/>
            </a:endParaRP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43</a:t>
            </a:fld>
            <a:endParaRPr lang="fi-FI" altLang="en-US"/>
          </a:p>
        </p:txBody>
      </p:sp>
    </p:spTree>
    <p:extLst>
      <p:ext uri="{BB962C8B-B14F-4D97-AF65-F5344CB8AC3E}">
        <p14:creationId xmlns:p14="http://schemas.microsoft.com/office/powerpoint/2010/main" val="4288916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2000" dirty="0"/>
              <a:t>Reading</a:t>
            </a:r>
            <a:endParaRPr lang="en-US" sz="2000" dirty="0"/>
          </a:p>
        </p:txBody>
      </p:sp>
      <p:sp>
        <p:nvSpPr>
          <p:cNvPr id="3" name="Content Placeholder 2"/>
          <p:cNvSpPr>
            <a:spLocks noGrp="1"/>
          </p:cNvSpPr>
          <p:nvPr>
            <p:ph idx="1"/>
          </p:nvPr>
        </p:nvSpPr>
        <p:spPr/>
        <p:txBody>
          <a:bodyPr/>
          <a:lstStyle/>
          <a:p>
            <a:pPr>
              <a:buFont typeface="Arial" charset="0"/>
              <a:buChar char="•"/>
              <a:defRPr/>
            </a:pPr>
            <a:r>
              <a:rPr lang="en-US" altLang="fi-FI" sz="1400" dirty="0">
                <a:latin typeface="Arial" charset="0"/>
                <a:cs typeface="Arial" charset="0"/>
              </a:rPr>
              <a:t>A. Moreno-</a:t>
            </a:r>
            <a:r>
              <a:rPr lang="en-US" altLang="fi-FI" sz="1400" dirty="0" err="1">
                <a:latin typeface="Arial" charset="0"/>
                <a:cs typeface="Arial" charset="0"/>
              </a:rPr>
              <a:t>Munos</a:t>
            </a:r>
            <a:r>
              <a:rPr lang="en-US" altLang="fi-FI" sz="1400" dirty="0">
                <a:latin typeface="Arial" charset="0"/>
                <a:cs typeface="Arial" charset="0"/>
              </a:rPr>
              <a:t>: Power quality- Mitigation technologies in a distributed environment, Springer 2007, 438p. (basics)</a:t>
            </a:r>
            <a:endParaRPr lang="fi-FI" altLang="fi-FI" sz="1400" dirty="0">
              <a:latin typeface="Arial" charset="0"/>
              <a:cs typeface="Arial" charset="0"/>
            </a:endParaRPr>
          </a:p>
          <a:p>
            <a:pPr>
              <a:buFont typeface="Arial" charset="0"/>
              <a:buChar char="•"/>
              <a:defRPr/>
            </a:pPr>
            <a:r>
              <a:rPr lang="en-US" altLang="fi-FI" sz="1400" dirty="0" err="1">
                <a:latin typeface="Arial" charset="0"/>
                <a:cs typeface="Arial" charset="0"/>
              </a:rPr>
              <a:t>Surajit</a:t>
            </a:r>
            <a:r>
              <a:rPr lang="en-US" altLang="fi-FI" sz="1400" dirty="0">
                <a:latin typeface="Arial" charset="0"/>
                <a:cs typeface="Arial" charset="0"/>
              </a:rPr>
              <a:t> Chattopadhyay, </a:t>
            </a:r>
            <a:r>
              <a:rPr lang="en-US" altLang="fi-FI" sz="1400" dirty="0" err="1">
                <a:latin typeface="Arial" charset="0"/>
                <a:cs typeface="Arial" charset="0"/>
              </a:rPr>
              <a:t>Madhuchhanda</a:t>
            </a:r>
            <a:r>
              <a:rPr lang="en-US" altLang="fi-FI" sz="1400" dirty="0">
                <a:latin typeface="Arial" charset="0"/>
                <a:cs typeface="Arial" charset="0"/>
              </a:rPr>
              <a:t> </a:t>
            </a:r>
            <a:r>
              <a:rPr lang="en-US" altLang="fi-FI" sz="1400" dirty="0" err="1">
                <a:latin typeface="Arial" charset="0"/>
                <a:cs typeface="Arial" charset="0"/>
              </a:rPr>
              <a:t>Mitra</a:t>
            </a:r>
            <a:r>
              <a:rPr lang="en-US" altLang="fi-FI" sz="1400" dirty="0">
                <a:latin typeface="Arial" charset="0"/>
                <a:cs typeface="Arial" charset="0"/>
              </a:rPr>
              <a:t>, </a:t>
            </a:r>
            <a:r>
              <a:rPr lang="en-US" altLang="fi-FI" sz="1400" dirty="0" err="1">
                <a:latin typeface="Arial" charset="0"/>
                <a:cs typeface="Arial" charset="0"/>
              </a:rPr>
              <a:t>Samarjit</a:t>
            </a:r>
            <a:r>
              <a:rPr lang="en-US" altLang="fi-FI" sz="1400" dirty="0">
                <a:latin typeface="Arial" charset="0"/>
                <a:cs typeface="Arial" charset="0"/>
              </a:rPr>
              <a:t> </a:t>
            </a:r>
            <a:r>
              <a:rPr lang="en-US" altLang="fi-FI" sz="1400" dirty="0" err="1">
                <a:latin typeface="Arial" charset="0"/>
                <a:cs typeface="Arial" charset="0"/>
              </a:rPr>
              <a:t>Sengupta</a:t>
            </a:r>
            <a:r>
              <a:rPr lang="en-US" altLang="fi-FI" sz="1400" dirty="0">
                <a:latin typeface="Arial" charset="0"/>
                <a:cs typeface="Arial" charset="0"/>
              </a:rPr>
              <a:t>: Electric power quality, Springer, 2011, 193p. (only about power quality, not compensation methods)</a:t>
            </a:r>
            <a:endParaRPr lang="fi-FI" altLang="fi-FI" sz="1400" dirty="0">
              <a:latin typeface="Arial" charset="0"/>
              <a:cs typeface="Arial" charset="0"/>
            </a:endParaRPr>
          </a:p>
          <a:p>
            <a:pPr>
              <a:buFont typeface="Arial" charset="0"/>
              <a:buChar char="•"/>
              <a:defRPr/>
            </a:pPr>
            <a:r>
              <a:rPr lang="en-US" altLang="fi-FI" sz="1400" dirty="0">
                <a:latin typeface="Arial" charset="0"/>
                <a:cs typeface="Arial" charset="0"/>
              </a:rPr>
              <a:t>Mohammad A.S. </a:t>
            </a:r>
            <a:r>
              <a:rPr lang="en-US" altLang="fi-FI" sz="1400" dirty="0" err="1">
                <a:latin typeface="Arial" charset="0"/>
                <a:cs typeface="Arial" charset="0"/>
              </a:rPr>
              <a:t>Masoum</a:t>
            </a:r>
            <a:r>
              <a:rPr lang="en-US" altLang="fi-FI" sz="1400" dirty="0">
                <a:latin typeface="Arial" charset="0"/>
                <a:cs typeface="Arial" charset="0"/>
              </a:rPr>
              <a:t> and Ewald F. Fuchs: Power quality of power systems and electrical machines, 2</a:t>
            </a:r>
            <a:r>
              <a:rPr lang="en-US" altLang="fi-FI" sz="1400" baseline="30000" dirty="0">
                <a:latin typeface="Arial" charset="0"/>
                <a:cs typeface="Arial" charset="0"/>
              </a:rPr>
              <a:t>nd</a:t>
            </a:r>
            <a:r>
              <a:rPr lang="en-US" altLang="fi-FI" sz="1400" dirty="0">
                <a:latin typeface="Arial" charset="0"/>
                <a:cs typeface="Arial" charset="0"/>
              </a:rPr>
              <a:t> edition </a:t>
            </a:r>
          </a:p>
          <a:p>
            <a:pPr>
              <a:buFont typeface="Arial" charset="0"/>
              <a:buChar char="•"/>
              <a:defRPr/>
            </a:pPr>
            <a:r>
              <a:rPr lang="en-US" altLang="fi-FI" sz="1400" dirty="0">
                <a:latin typeface="Arial" charset="0"/>
                <a:cs typeface="Arial" charset="0"/>
              </a:rPr>
              <a:t>Xiao-Ping Zhang, Christian </a:t>
            </a:r>
            <a:r>
              <a:rPr lang="en-US" altLang="fi-FI" sz="1400" dirty="0" err="1">
                <a:latin typeface="Arial" charset="0"/>
                <a:cs typeface="Arial" charset="0"/>
              </a:rPr>
              <a:t>Rehtanz</a:t>
            </a:r>
            <a:r>
              <a:rPr lang="en-US" altLang="fi-FI" sz="1400" dirty="0">
                <a:latin typeface="Arial" charset="0"/>
                <a:cs typeface="Arial" charset="0"/>
              </a:rPr>
              <a:t>, </a:t>
            </a:r>
            <a:r>
              <a:rPr lang="en-US" altLang="fi-FI" sz="1400" dirty="0" err="1">
                <a:latin typeface="Arial" charset="0"/>
                <a:cs typeface="Arial" charset="0"/>
              </a:rPr>
              <a:t>Bikash</a:t>
            </a:r>
            <a:r>
              <a:rPr lang="en-US" altLang="fi-FI" sz="1400" dirty="0">
                <a:latin typeface="Arial" charset="0"/>
                <a:cs typeface="Arial" charset="0"/>
              </a:rPr>
              <a:t> Pal: Flexible AC transmission systems: Modeling and control, Springer, 2012, 569p. (</a:t>
            </a:r>
            <a:r>
              <a:rPr lang="en-US" altLang="fi-FI" sz="1400" dirty="0" err="1">
                <a:latin typeface="Arial" charset="0"/>
                <a:cs typeface="Arial" charset="0"/>
              </a:rPr>
              <a:t>Acha’s</a:t>
            </a:r>
            <a:r>
              <a:rPr lang="en-US" altLang="fi-FI" sz="1400" dirty="0">
                <a:latin typeface="Arial" charset="0"/>
                <a:cs typeface="Arial" charset="0"/>
              </a:rPr>
              <a:t> course)</a:t>
            </a:r>
          </a:p>
          <a:p>
            <a:pPr>
              <a:buFont typeface="Arial" charset="0"/>
              <a:buChar char="•"/>
              <a:defRPr/>
            </a:pPr>
            <a:r>
              <a:rPr lang="en-US" altLang="fi-FI" sz="1400" dirty="0">
                <a:latin typeface="Arial" charset="0"/>
                <a:cs typeface="Arial" charset="0"/>
              </a:rPr>
              <a:t>C. </a:t>
            </a:r>
            <a:r>
              <a:rPr lang="en-US" altLang="fi-FI" sz="1400" dirty="0" err="1">
                <a:latin typeface="Arial" charset="0"/>
                <a:cs typeface="Arial" charset="0"/>
              </a:rPr>
              <a:t>Sankaran</a:t>
            </a:r>
            <a:r>
              <a:rPr lang="en-US" altLang="fi-FI" sz="1400" dirty="0">
                <a:latin typeface="Arial" charset="0"/>
                <a:cs typeface="Arial" charset="0"/>
              </a:rPr>
              <a:t>: Power quality </a:t>
            </a:r>
          </a:p>
          <a:p>
            <a:pPr>
              <a:buFont typeface="Arial" charset="0"/>
              <a:buChar char="•"/>
              <a:defRPr/>
            </a:pPr>
            <a:endParaRPr lang="en-US" altLang="fi-FI" sz="1400" dirty="0">
              <a:latin typeface="Arial" charset="0"/>
              <a:cs typeface="Arial" charset="0"/>
            </a:endParaRPr>
          </a:p>
          <a:p>
            <a:pPr>
              <a:buFont typeface="Arial" charset="0"/>
              <a:buChar char="•"/>
              <a:defRPr/>
            </a:pPr>
            <a:r>
              <a:rPr lang="en-US" altLang="fi-FI" sz="1400" dirty="0">
                <a:latin typeface="Arial" charset="0"/>
                <a:cs typeface="Arial" charset="0"/>
              </a:rPr>
              <a:t>Chi-Seng Lam and Man-Chung Wong, Design and control of hybrid active power filters, Springer 2014, 168p. (difficult, e-library)</a:t>
            </a:r>
          </a:p>
          <a:p>
            <a:pPr marL="0" indent="0">
              <a:buFont typeface="Arial" charset="0"/>
              <a:buNone/>
              <a:defRPr/>
            </a:pPr>
            <a:endParaRPr lang="fi-FI" altLang="fi-FI" sz="1400" dirty="0">
              <a:latin typeface="Arial" charset="0"/>
              <a:cs typeface="Arial" charset="0"/>
            </a:endParaRPr>
          </a:p>
          <a:p>
            <a:pPr>
              <a:buFont typeface="Arial" charset="0"/>
              <a:buChar char="•"/>
              <a:defRPr/>
            </a:pPr>
            <a:r>
              <a:rPr lang="en-US" altLang="fi-FI" sz="1400" dirty="0">
                <a:latin typeface="Arial" charset="0"/>
                <a:cs typeface="Arial" charset="0"/>
              </a:rPr>
              <a:t>Roger C. Dugan, Surya </a:t>
            </a:r>
            <a:r>
              <a:rPr lang="en-US" altLang="fi-FI" sz="1400" dirty="0" err="1">
                <a:latin typeface="Arial" charset="0"/>
                <a:cs typeface="Arial" charset="0"/>
              </a:rPr>
              <a:t>Santoso</a:t>
            </a:r>
            <a:r>
              <a:rPr lang="en-US" altLang="fi-FI" sz="1400" dirty="0">
                <a:latin typeface="Arial" charset="0"/>
                <a:cs typeface="Arial" charset="0"/>
              </a:rPr>
              <a:t>, Mark </a:t>
            </a:r>
            <a:r>
              <a:rPr lang="en-US" altLang="fi-FI" sz="1400" dirty="0" err="1">
                <a:latin typeface="Arial" charset="0"/>
                <a:cs typeface="Arial" charset="0"/>
              </a:rPr>
              <a:t>McGranaghan</a:t>
            </a:r>
            <a:r>
              <a:rPr lang="en-US" altLang="fi-FI" sz="1400" dirty="0">
                <a:latin typeface="Arial" charset="0"/>
                <a:cs typeface="Arial" charset="0"/>
              </a:rPr>
              <a:t>, Mark F. </a:t>
            </a:r>
            <a:r>
              <a:rPr lang="en-US" altLang="fi-FI" sz="1400" dirty="0" err="1">
                <a:latin typeface="Arial" charset="0"/>
                <a:cs typeface="Arial" charset="0"/>
              </a:rPr>
              <a:t>McGranaghan</a:t>
            </a:r>
            <a:r>
              <a:rPr lang="en-US" altLang="fi-FI" sz="1400" dirty="0">
                <a:latin typeface="Arial" charset="0"/>
                <a:cs typeface="Arial" charset="0"/>
              </a:rPr>
              <a:t>, H. </a:t>
            </a:r>
            <a:r>
              <a:rPr lang="en-US" altLang="fi-FI" sz="1400" dirty="0" err="1">
                <a:latin typeface="Arial" charset="0"/>
                <a:cs typeface="Arial" charset="0"/>
              </a:rPr>
              <a:t>Beaty</a:t>
            </a:r>
            <a:r>
              <a:rPr lang="en-US" altLang="fi-FI" sz="1400" dirty="0">
                <a:latin typeface="Arial" charset="0"/>
                <a:cs typeface="Arial" charset="0"/>
              </a:rPr>
              <a:t>, H. Wayne </a:t>
            </a:r>
            <a:r>
              <a:rPr lang="en-US" altLang="fi-FI" sz="1400" dirty="0" err="1">
                <a:latin typeface="Arial" charset="0"/>
                <a:cs typeface="Arial" charset="0"/>
              </a:rPr>
              <a:t>Beaty</a:t>
            </a:r>
            <a:r>
              <a:rPr lang="en-US" altLang="fi-FI" sz="1400" dirty="0">
                <a:latin typeface="Arial" charset="0"/>
                <a:cs typeface="Arial" charset="0"/>
              </a:rPr>
              <a:t>: Electrical Power Systems Quality, 2002 </a:t>
            </a:r>
          </a:p>
          <a:p>
            <a:pPr>
              <a:buFont typeface="Arial" charset="0"/>
              <a:buChar char="•"/>
              <a:defRPr/>
            </a:pPr>
            <a:r>
              <a:rPr lang="en-US" altLang="fi-FI" sz="1400" dirty="0">
                <a:latin typeface="Arial" charset="0"/>
                <a:cs typeface="Arial" charset="0"/>
              </a:rPr>
              <a:t>Barry Kennedy: Power quality primer </a:t>
            </a:r>
            <a:endParaRPr lang="fi-FI" altLang="fi-FI" sz="1400" dirty="0">
              <a:latin typeface="Arial" charset="0"/>
              <a:cs typeface="Arial" charset="0"/>
            </a:endParaRPr>
          </a:p>
          <a:p>
            <a:endParaRPr lang="en-US" sz="14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44</a:t>
            </a:fld>
            <a:endParaRPr lang="fi-FI" altLang="en-US"/>
          </a:p>
        </p:txBody>
      </p:sp>
    </p:spTree>
    <p:extLst>
      <p:ext uri="{BB962C8B-B14F-4D97-AF65-F5344CB8AC3E}">
        <p14:creationId xmlns:p14="http://schemas.microsoft.com/office/powerpoint/2010/main" val="2361486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fi-FI" dirty="0" smtClean="0"/>
          </a:p>
          <a:p>
            <a:pPr marL="0" indent="0">
              <a:buNone/>
            </a:pPr>
            <a:endParaRPr lang="fi-FI" dirty="0"/>
          </a:p>
          <a:p>
            <a:pPr marL="0" indent="0" algn="ctr">
              <a:lnSpc>
                <a:spcPct val="115000"/>
              </a:lnSpc>
              <a:spcAft>
                <a:spcPts val="0"/>
              </a:spcAft>
              <a:buNone/>
            </a:pPr>
            <a:r>
              <a:rPr lang="en-US" sz="3200" b="1" dirty="0"/>
              <a:t>Discussion about the electricity price</a:t>
            </a:r>
          </a:p>
          <a:p>
            <a:pPr marL="0" lvl="0" indent="0" algn="ctr">
              <a:lnSpc>
                <a:spcPct val="107000"/>
              </a:lnSpc>
              <a:spcAft>
                <a:spcPts val="0"/>
              </a:spcAft>
              <a:buNone/>
            </a:pPr>
            <a:r>
              <a:rPr lang="en-US" sz="3200" b="1" dirty="0"/>
              <a:t>Tariff models</a:t>
            </a:r>
          </a:p>
          <a:p>
            <a:pPr marL="0" lvl="0" indent="0" algn="ctr">
              <a:lnSpc>
                <a:spcPct val="107000"/>
              </a:lnSpc>
              <a:spcAft>
                <a:spcPts val="0"/>
              </a:spcAft>
              <a:buNone/>
            </a:pPr>
            <a:r>
              <a:rPr lang="en-US" sz="3200" b="1" dirty="0" smtClean="0"/>
              <a:t>Regulation</a:t>
            </a:r>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45</a:t>
            </a:fld>
            <a:endParaRPr lang="fi-FI" altLang="en-US"/>
          </a:p>
        </p:txBody>
      </p:sp>
    </p:spTree>
    <p:extLst>
      <p:ext uri="{BB962C8B-B14F-4D97-AF65-F5344CB8AC3E}">
        <p14:creationId xmlns:p14="http://schemas.microsoft.com/office/powerpoint/2010/main" val="1329712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2000" dirty="0" err="1" smtClean="0"/>
              <a:t>Tariff</a:t>
            </a:r>
            <a:r>
              <a:rPr lang="fi-FI" sz="2000" dirty="0" smtClean="0"/>
              <a:t> </a:t>
            </a:r>
            <a:r>
              <a:rPr lang="fi-FI" sz="2000" dirty="0" err="1" smtClean="0"/>
              <a:t>models</a:t>
            </a:r>
            <a:endParaRPr lang="en-US" sz="2000"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5860" y="1284494"/>
            <a:ext cx="6252434" cy="4422775"/>
          </a:xfrm>
        </p:spPr>
      </p:pic>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46</a:t>
            </a:fld>
            <a:endParaRPr lang="fi-FI" altLang="en-US"/>
          </a:p>
        </p:txBody>
      </p:sp>
      <p:sp>
        <p:nvSpPr>
          <p:cNvPr id="8" name="TextBox 7"/>
          <p:cNvSpPr txBox="1"/>
          <p:nvPr/>
        </p:nvSpPr>
        <p:spPr>
          <a:xfrm>
            <a:off x="563308" y="4766971"/>
            <a:ext cx="8401397" cy="1600438"/>
          </a:xfrm>
          <a:prstGeom prst="rect">
            <a:avLst/>
          </a:prstGeom>
          <a:noFill/>
        </p:spPr>
        <p:txBody>
          <a:bodyPr wrap="square" rtlCol="0">
            <a:spAutoFit/>
          </a:bodyPr>
          <a:lstStyle/>
          <a:p>
            <a:r>
              <a:rPr lang="en-US" sz="1400" b="1" dirty="0" smtClean="0"/>
              <a:t>Renewable </a:t>
            </a:r>
            <a:r>
              <a:rPr lang="en-US" sz="1400" b="1" dirty="0"/>
              <a:t>energy surcharge </a:t>
            </a:r>
            <a:r>
              <a:rPr lang="en-US" sz="1400" dirty="0"/>
              <a:t>(23.1 %)</a:t>
            </a:r>
          </a:p>
          <a:p>
            <a:r>
              <a:rPr lang="en-US" sz="1400" dirty="0"/>
              <a:t>P</a:t>
            </a:r>
            <a:r>
              <a:rPr lang="en-US" sz="1400" dirty="0" smtClean="0"/>
              <a:t>ays </a:t>
            </a:r>
            <a:r>
              <a:rPr lang="en-US" sz="1400" dirty="0"/>
              <a:t>the state-guaranteed price for renewable energy to producers. </a:t>
            </a:r>
            <a:endParaRPr lang="en-US" sz="1400" dirty="0" smtClean="0"/>
          </a:p>
          <a:p>
            <a:r>
              <a:rPr lang="en-US" sz="1400" b="1" dirty="0" smtClean="0"/>
              <a:t>Offshore </a:t>
            </a:r>
            <a:r>
              <a:rPr lang="en-US" sz="1400" b="1" dirty="0"/>
              <a:t>liability levy </a:t>
            </a:r>
            <a:r>
              <a:rPr lang="en-US" sz="1400" dirty="0"/>
              <a:t>(0.1 %)</a:t>
            </a:r>
          </a:p>
          <a:p>
            <a:r>
              <a:rPr lang="en-US" sz="1400" dirty="0"/>
              <a:t>Grid operators must pay damages if they fail to connect offshore wind farms in a timely manner in order to sell the power they produce. </a:t>
            </a:r>
            <a:endParaRPr lang="en-US" sz="1400" dirty="0" smtClean="0"/>
          </a:p>
          <a:p>
            <a:r>
              <a:rPr lang="en-US" sz="1400" b="1" dirty="0" smtClean="0"/>
              <a:t>Surcharge </a:t>
            </a:r>
            <a:r>
              <a:rPr lang="en-US" sz="1400" b="1" dirty="0"/>
              <a:t>for combined heat and </a:t>
            </a:r>
            <a:r>
              <a:rPr lang="en-US" sz="1400" b="1" dirty="0" smtClean="0"/>
              <a:t>power plants</a:t>
            </a:r>
            <a:r>
              <a:rPr lang="en-US" sz="1400" dirty="0" smtClean="0"/>
              <a:t> </a:t>
            </a:r>
            <a:r>
              <a:rPr lang="en-US" sz="1400" dirty="0"/>
              <a:t>(1.2 %)</a:t>
            </a:r>
          </a:p>
          <a:p>
            <a:r>
              <a:rPr lang="en-US" sz="1400" dirty="0"/>
              <a:t>Operators of </a:t>
            </a:r>
            <a:r>
              <a:rPr lang="en-US" sz="1400" dirty="0" smtClean="0"/>
              <a:t>CHP </a:t>
            </a:r>
            <a:r>
              <a:rPr lang="en-US" sz="1400" dirty="0"/>
              <a:t>plants receive a guaranteed price on the electricity they sell. </a:t>
            </a:r>
            <a:endParaRPr lang="en-US" sz="1400" dirty="0" smtClean="0"/>
          </a:p>
        </p:txBody>
      </p:sp>
    </p:spTree>
    <p:extLst>
      <p:ext uri="{BB962C8B-B14F-4D97-AF65-F5344CB8AC3E}">
        <p14:creationId xmlns:p14="http://schemas.microsoft.com/office/powerpoint/2010/main" val="1345934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7443" y="862642"/>
            <a:ext cx="7233420" cy="5111958"/>
          </a:xfrm>
        </p:spPr>
      </p:pic>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47</a:t>
            </a:fld>
            <a:endParaRPr lang="fi-FI" altLang="en-US"/>
          </a:p>
        </p:txBody>
      </p:sp>
    </p:spTree>
    <p:extLst>
      <p:ext uri="{BB962C8B-B14F-4D97-AF65-F5344CB8AC3E}">
        <p14:creationId xmlns:p14="http://schemas.microsoft.com/office/powerpoint/2010/main" val="510609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9445" y="1766887"/>
            <a:ext cx="6914912" cy="4422775"/>
          </a:xfrm>
        </p:spPr>
      </p:pic>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48</a:t>
            </a:fld>
            <a:endParaRPr lang="fi-FI" altLang="en-US"/>
          </a:p>
        </p:txBody>
      </p:sp>
      <p:cxnSp>
        <p:nvCxnSpPr>
          <p:cNvPr id="9" name="Straight Arrow Connector 8"/>
          <p:cNvCxnSpPr/>
          <p:nvPr/>
        </p:nvCxnSpPr>
        <p:spPr>
          <a:xfrm flipH="1">
            <a:off x="5155406" y="3173506"/>
            <a:ext cx="187559" cy="5289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1882588" y="2026024"/>
            <a:ext cx="98612" cy="48409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3723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8528" y="457200"/>
            <a:ext cx="7842060" cy="5550316"/>
          </a:xfrm>
        </p:spPr>
      </p:pic>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49</a:t>
            </a:fld>
            <a:endParaRPr lang="fi-FI" altLang="en-US"/>
          </a:p>
        </p:txBody>
      </p:sp>
    </p:spTree>
    <p:extLst>
      <p:ext uri="{BB962C8B-B14F-4D97-AF65-F5344CB8AC3E}">
        <p14:creationId xmlns:p14="http://schemas.microsoft.com/office/powerpoint/2010/main" val="31464985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50</a:t>
            </a:fld>
            <a:endParaRPr lang="fi-FI" altLang="en-US"/>
          </a:p>
        </p:txBody>
      </p:sp>
      <p:pic>
        <p:nvPicPr>
          <p:cNvPr id="7" name="Picture 6"/>
          <p:cNvPicPr>
            <a:picLocks noChangeAspect="1"/>
          </p:cNvPicPr>
          <p:nvPr/>
        </p:nvPicPr>
        <p:blipFill>
          <a:blip r:embed="rId2"/>
          <a:stretch>
            <a:fillRect/>
          </a:stretch>
        </p:blipFill>
        <p:spPr>
          <a:xfrm>
            <a:off x="1080569" y="983223"/>
            <a:ext cx="7338812" cy="4961451"/>
          </a:xfrm>
          <a:prstGeom prst="rect">
            <a:avLst/>
          </a:prstGeom>
        </p:spPr>
      </p:pic>
    </p:spTree>
    <p:extLst>
      <p:ext uri="{BB962C8B-B14F-4D97-AF65-F5344CB8AC3E}">
        <p14:creationId xmlns:p14="http://schemas.microsoft.com/office/powerpoint/2010/main" val="1094022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51</a:t>
            </a:fld>
            <a:endParaRPr lang="fi-FI" altLang="en-US"/>
          </a:p>
        </p:txBody>
      </p:sp>
      <p:pic>
        <p:nvPicPr>
          <p:cNvPr id="7" name="Picture 6"/>
          <p:cNvPicPr>
            <a:picLocks noChangeAspect="1"/>
          </p:cNvPicPr>
          <p:nvPr/>
        </p:nvPicPr>
        <p:blipFill>
          <a:blip r:embed="rId2"/>
          <a:stretch>
            <a:fillRect/>
          </a:stretch>
        </p:blipFill>
        <p:spPr>
          <a:xfrm>
            <a:off x="1943500" y="286979"/>
            <a:ext cx="5936939" cy="5902884"/>
          </a:xfrm>
          <a:prstGeom prst="rect">
            <a:avLst/>
          </a:prstGeom>
        </p:spPr>
      </p:pic>
    </p:spTree>
    <p:extLst>
      <p:ext uri="{BB962C8B-B14F-4D97-AF65-F5344CB8AC3E}">
        <p14:creationId xmlns:p14="http://schemas.microsoft.com/office/powerpoint/2010/main" val="34544298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lnSpc>
                <a:spcPct val="115000"/>
              </a:lnSpc>
              <a:spcAft>
                <a:spcPts val="0"/>
              </a:spcAft>
              <a:buNone/>
            </a:pPr>
            <a:r>
              <a:rPr lang="en-US" sz="3200" b="1" dirty="0" smtClean="0"/>
              <a:t>Technical </a:t>
            </a:r>
            <a:r>
              <a:rPr lang="en-US" sz="3200" b="1" dirty="0"/>
              <a:t>challenges related to the future power grid </a:t>
            </a:r>
          </a:p>
          <a:p>
            <a:pPr marL="0" lvl="0" indent="0" algn="ctr">
              <a:lnSpc>
                <a:spcPct val="107000"/>
              </a:lnSpc>
              <a:spcAft>
                <a:spcPts val="0"/>
              </a:spcAft>
              <a:buNone/>
            </a:pPr>
            <a:endParaRPr lang="en-US" sz="3200" b="1" dirty="0" smtClean="0"/>
          </a:p>
          <a:p>
            <a:pPr marL="0" lvl="0" indent="0" algn="ctr">
              <a:lnSpc>
                <a:spcPct val="107000"/>
              </a:lnSpc>
              <a:spcAft>
                <a:spcPts val="0"/>
              </a:spcAft>
              <a:buNone/>
            </a:pPr>
            <a:r>
              <a:rPr lang="en-US" sz="3200" b="1" dirty="0" smtClean="0"/>
              <a:t>How </a:t>
            </a:r>
            <a:r>
              <a:rPr lang="en-US" sz="3200" b="1" dirty="0"/>
              <a:t>the curricula needs to be changed in the university? </a:t>
            </a:r>
            <a:endParaRPr lang="en-US" sz="3200" b="1" dirty="0" smtClean="0"/>
          </a:p>
          <a:p>
            <a:pPr marL="0" lvl="0" indent="0" algn="ctr">
              <a:lnSpc>
                <a:spcPct val="107000"/>
              </a:lnSpc>
              <a:spcAft>
                <a:spcPts val="0"/>
              </a:spcAft>
              <a:buNone/>
            </a:pPr>
            <a:r>
              <a:rPr lang="fi-FI" sz="3200" b="1" dirty="0" err="1" smtClean="0"/>
              <a:t>What</a:t>
            </a:r>
            <a:r>
              <a:rPr lang="fi-FI" sz="3200" b="1" dirty="0" smtClean="0"/>
              <a:t> </a:t>
            </a:r>
            <a:r>
              <a:rPr lang="fi-FI" sz="3200" b="1" dirty="0" err="1" smtClean="0"/>
              <a:t>research</a:t>
            </a:r>
            <a:r>
              <a:rPr lang="fi-FI" sz="3200" b="1" dirty="0" smtClean="0"/>
              <a:t> </a:t>
            </a:r>
            <a:r>
              <a:rPr lang="fi-FI" sz="3200" b="1" dirty="0" err="1" smtClean="0"/>
              <a:t>topics</a:t>
            </a:r>
            <a:r>
              <a:rPr lang="fi-FI" sz="3200" b="1" dirty="0" smtClean="0"/>
              <a:t> </a:t>
            </a:r>
            <a:r>
              <a:rPr lang="fi-FI" sz="3200" b="1" dirty="0" err="1" smtClean="0"/>
              <a:t>are</a:t>
            </a:r>
            <a:r>
              <a:rPr lang="fi-FI" sz="3200" b="1" dirty="0" smtClean="0"/>
              <a:t> </a:t>
            </a:r>
            <a:r>
              <a:rPr lang="fi-FI" sz="3200" b="1" dirty="0" err="1" smtClean="0"/>
              <a:t>interesting</a:t>
            </a:r>
            <a:r>
              <a:rPr lang="fi-FI" sz="3200" b="1" dirty="0" smtClean="0"/>
              <a:t>?</a:t>
            </a:r>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52</a:t>
            </a:fld>
            <a:endParaRPr lang="fi-FI" altLang="en-US"/>
          </a:p>
        </p:txBody>
      </p:sp>
    </p:spTree>
    <p:extLst>
      <p:ext uri="{BB962C8B-B14F-4D97-AF65-F5344CB8AC3E}">
        <p14:creationId xmlns:p14="http://schemas.microsoft.com/office/powerpoint/2010/main" val="13085495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Research topics</a:t>
            </a:r>
            <a:endParaRPr lang="en-US" sz="2000" dirty="0"/>
          </a:p>
        </p:txBody>
      </p:sp>
      <p:sp>
        <p:nvSpPr>
          <p:cNvPr id="3" name="Content Placeholder 2"/>
          <p:cNvSpPr>
            <a:spLocks noGrp="1"/>
          </p:cNvSpPr>
          <p:nvPr>
            <p:ph idx="1"/>
          </p:nvPr>
        </p:nvSpPr>
        <p:spPr/>
        <p:txBody>
          <a:bodyPr/>
          <a:lstStyle/>
          <a:p>
            <a:r>
              <a:rPr lang="en-US" sz="1600" dirty="0" smtClean="0"/>
              <a:t>Environmental effect</a:t>
            </a:r>
          </a:p>
          <a:p>
            <a:r>
              <a:rPr lang="en-US" sz="1600" dirty="0" smtClean="0"/>
              <a:t>Energy management</a:t>
            </a:r>
          </a:p>
          <a:p>
            <a:r>
              <a:rPr lang="en-US" sz="1600" dirty="0" smtClean="0"/>
              <a:t>More accurate prediction of loading conditions based on smart meters</a:t>
            </a:r>
          </a:p>
          <a:p>
            <a:r>
              <a:rPr lang="en-US" sz="1600" dirty="0" smtClean="0"/>
              <a:t>Business models and peak shaving opportunities if electricity price varies every hour</a:t>
            </a:r>
          </a:p>
          <a:p>
            <a:r>
              <a:rPr lang="en-US" sz="1600" dirty="0" smtClean="0"/>
              <a:t>Grid reliability – minimizing blackouts </a:t>
            </a:r>
          </a:p>
          <a:p>
            <a:endParaRPr lang="en-US" sz="16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53</a:t>
            </a:fld>
            <a:endParaRPr lang="fi-FI" altLang="en-US"/>
          </a:p>
        </p:txBody>
      </p:sp>
    </p:spTree>
    <p:extLst>
      <p:ext uri="{BB962C8B-B14F-4D97-AF65-F5344CB8AC3E}">
        <p14:creationId xmlns:p14="http://schemas.microsoft.com/office/powerpoint/2010/main" val="14327470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fi-FI" dirty="0" smtClean="0"/>
          </a:p>
          <a:p>
            <a:pPr marL="0" indent="0" algn="ctr">
              <a:lnSpc>
                <a:spcPct val="115000"/>
              </a:lnSpc>
              <a:spcAft>
                <a:spcPts val="0"/>
              </a:spcAft>
              <a:buNone/>
            </a:pPr>
            <a:r>
              <a:rPr lang="en-US" sz="3200" b="1" dirty="0"/>
              <a:t>Conclusion, discussion, comments and feedback</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54</a:t>
            </a:fld>
            <a:endParaRPr lang="fi-FI" altLang="en-US"/>
          </a:p>
        </p:txBody>
      </p:sp>
    </p:spTree>
    <p:extLst>
      <p:ext uri="{BB962C8B-B14F-4D97-AF65-F5344CB8AC3E}">
        <p14:creationId xmlns:p14="http://schemas.microsoft.com/office/powerpoint/2010/main" val="2571202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Recap</a:t>
            </a:r>
            <a:endParaRPr lang="en-US" sz="2000" dirty="0"/>
          </a:p>
        </p:txBody>
      </p:sp>
      <p:sp>
        <p:nvSpPr>
          <p:cNvPr id="3" name="Content Placeholder 2"/>
          <p:cNvSpPr>
            <a:spLocks noGrp="1"/>
          </p:cNvSpPr>
          <p:nvPr>
            <p:ph idx="1"/>
          </p:nvPr>
        </p:nvSpPr>
        <p:spPr/>
        <p:txBody>
          <a:bodyPr/>
          <a:lstStyle/>
          <a:p>
            <a:r>
              <a:rPr lang="en-US" sz="1600" dirty="0" smtClean="0"/>
              <a:t>Did you learn something new or did you get some new way of thinking?</a:t>
            </a:r>
          </a:p>
          <a:p>
            <a:endParaRPr lang="en-US" sz="1600" dirty="0" smtClean="0"/>
          </a:p>
          <a:p>
            <a:r>
              <a:rPr lang="en-US" sz="1600" dirty="0" smtClean="0"/>
              <a:t>What was the most important thing?</a:t>
            </a:r>
          </a:p>
          <a:p>
            <a:endParaRPr lang="en-US" sz="1600" dirty="0" smtClean="0"/>
          </a:p>
          <a:p>
            <a:r>
              <a:rPr lang="en-US" sz="1600" dirty="0" smtClean="0"/>
              <a:t>What issues are not related to power system of Laos at all?</a:t>
            </a:r>
          </a:p>
          <a:p>
            <a:endParaRPr lang="en-US" sz="1600" dirty="0" smtClean="0"/>
          </a:p>
          <a:p>
            <a:r>
              <a:rPr lang="en-US" sz="1600" dirty="0" smtClean="0"/>
              <a:t>What kind of steps are needed in the future to move toward the future grid vision?</a:t>
            </a:r>
            <a:endParaRPr lang="en-US" sz="1600"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55</a:t>
            </a:fld>
            <a:endParaRPr lang="fi-FI" altLang="en-US"/>
          </a:p>
        </p:txBody>
      </p:sp>
      <p:pic>
        <p:nvPicPr>
          <p:cNvPr id="8" name="Picture 7"/>
          <p:cNvPicPr>
            <a:picLocks noChangeAspect="1"/>
          </p:cNvPicPr>
          <p:nvPr/>
        </p:nvPicPr>
        <p:blipFill>
          <a:blip r:embed="rId2"/>
          <a:stretch>
            <a:fillRect/>
          </a:stretch>
        </p:blipFill>
        <p:spPr>
          <a:xfrm>
            <a:off x="1848615" y="3953435"/>
            <a:ext cx="5114160" cy="2121833"/>
          </a:xfrm>
          <a:prstGeom prst="rect">
            <a:avLst/>
          </a:prstGeom>
        </p:spPr>
      </p:pic>
    </p:spTree>
    <p:extLst>
      <p:ext uri="{BB962C8B-B14F-4D97-AF65-F5344CB8AC3E}">
        <p14:creationId xmlns:p14="http://schemas.microsoft.com/office/powerpoint/2010/main" val="929528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Feedback</a:t>
            </a:r>
            <a:endParaRPr lang="en-US" dirty="0"/>
          </a:p>
        </p:txBody>
      </p:sp>
      <p:sp>
        <p:nvSpPr>
          <p:cNvPr id="3" name="Content Placeholder 2"/>
          <p:cNvSpPr>
            <a:spLocks noGrp="1"/>
          </p:cNvSpPr>
          <p:nvPr>
            <p:ph idx="1"/>
          </p:nvPr>
        </p:nvSpPr>
        <p:spPr/>
        <p:txBody>
          <a:bodyPr/>
          <a:lstStyle/>
          <a:p>
            <a:pPr marL="0" indent="0">
              <a:buNone/>
            </a:pPr>
            <a:endParaRPr lang="fi-FI" dirty="0" smtClean="0"/>
          </a:p>
          <a:p>
            <a:pPr marL="0" indent="0">
              <a:buNone/>
            </a:pPr>
            <a:endParaRPr lang="fi-FI" dirty="0"/>
          </a:p>
          <a:p>
            <a:pPr marL="0" indent="0">
              <a:buNone/>
            </a:pPr>
            <a:endParaRPr lang="fi-FI" dirty="0" smtClean="0"/>
          </a:p>
          <a:p>
            <a:pPr marL="0" indent="0">
              <a:buNone/>
            </a:pPr>
            <a:r>
              <a:rPr lang="en-US" u="sng" dirty="0">
                <a:hlinkClick r:id="rId2"/>
              </a:rPr>
              <a:t>https://goo.gl/forms/QxZYvFIKN9NvP3NJ3</a:t>
            </a:r>
            <a:endParaRPr lang="en-US" dirty="0"/>
          </a:p>
        </p:txBody>
      </p:sp>
      <p:sp>
        <p:nvSpPr>
          <p:cNvPr id="4" name="Date Placeholder 3"/>
          <p:cNvSpPr>
            <a:spLocks noGrp="1"/>
          </p:cNvSpPr>
          <p:nvPr>
            <p:ph type="dt" sz="half" idx="10"/>
          </p:nvPr>
        </p:nvSpPr>
        <p:spPr/>
        <p:txBody>
          <a:bodyPr/>
          <a:lstStyle/>
          <a:p>
            <a:pPr>
              <a:defRPr/>
            </a:pPr>
            <a:fld id="{DE9B04D1-5250-41F0-98D8-0F40C660D447}" type="datetime1">
              <a:rPr lang="fi-FI" smtClean="0"/>
              <a:pPr>
                <a:defRPr/>
              </a:pPr>
              <a:t>14.9.2018</a:t>
            </a:fld>
            <a:endParaRPr lang="fi-FI" dirty="0"/>
          </a:p>
        </p:txBody>
      </p:sp>
      <p:sp>
        <p:nvSpPr>
          <p:cNvPr id="5" name="Footer Placeholder 4"/>
          <p:cNvSpPr>
            <a:spLocks noGrp="1"/>
          </p:cNvSpPr>
          <p:nvPr>
            <p:ph type="ftr" sz="quarter" idx="11"/>
          </p:nvPr>
        </p:nvSpPr>
        <p:spPr/>
        <p:txBody>
          <a:bodyPr/>
          <a:lstStyle/>
          <a:p>
            <a:pPr>
              <a:defRPr/>
            </a:pPr>
            <a:endParaRPr lang="fi-FI"/>
          </a:p>
        </p:txBody>
      </p:sp>
      <p:sp>
        <p:nvSpPr>
          <p:cNvPr id="6" name="Slide Number Placeholder 5"/>
          <p:cNvSpPr>
            <a:spLocks noGrp="1"/>
          </p:cNvSpPr>
          <p:nvPr>
            <p:ph type="sldNum" sz="quarter" idx="12"/>
          </p:nvPr>
        </p:nvSpPr>
        <p:spPr/>
        <p:txBody>
          <a:bodyPr/>
          <a:lstStyle/>
          <a:p>
            <a:fld id="{7B8C4417-21CB-4B53-BA6F-13791BF57583}" type="slidenum">
              <a:rPr lang="fi-FI" altLang="en-US" smtClean="0"/>
              <a:pPr/>
              <a:t>56</a:t>
            </a:fld>
            <a:endParaRPr lang="fi-FI" altLang="en-US"/>
          </a:p>
        </p:txBody>
      </p:sp>
    </p:spTree>
    <p:extLst>
      <p:ext uri="{BB962C8B-B14F-4D97-AF65-F5344CB8AC3E}">
        <p14:creationId xmlns:p14="http://schemas.microsoft.com/office/powerpoint/2010/main" val="3276984147"/>
      </p:ext>
    </p:extLst>
  </p:cSld>
  <p:clrMapOvr>
    <a:masterClrMapping/>
  </p:clrMapOvr>
</p:sld>
</file>

<file path=ppt/theme/theme1.xml><?xml version="1.0" encoding="utf-8"?>
<a:theme xmlns:a="http://schemas.openxmlformats.org/drawingml/2006/main" name="TTY_esityspohja">
  <a:themeElements>
    <a:clrScheme name="TTY">
      <a:dk1>
        <a:sysClr val="windowText" lastClr="000000"/>
      </a:dk1>
      <a:lt1>
        <a:sysClr val="window" lastClr="FFFFFF"/>
      </a:lt1>
      <a:dk2>
        <a:srgbClr val="000000"/>
      </a:dk2>
      <a:lt2>
        <a:srgbClr val="FFFFFF"/>
      </a:lt2>
      <a:accent1>
        <a:srgbClr val="3CBAFF"/>
      </a:accent1>
      <a:accent2>
        <a:srgbClr val="A7D908"/>
      </a:accent2>
      <a:accent3>
        <a:srgbClr val="FF8800"/>
      </a:accent3>
      <a:accent4>
        <a:srgbClr val="046A1D"/>
      </a:accent4>
      <a:accent5>
        <a:srgbClr val="0068BA"/>
      </a:accent5>
      <a:accent6>
        <a:srgbClr val="C0002A"/>
      </a:accent6>
      <a:hlink>
        <a:srgbClr val="34B9FF"/>
      </a:hlink>
      <a:folHlink>
        <a:srgbClr val="A6DB00"/>
      </a:folHlink>
    </a:clrScheme>
    <a:fontScheme name="Office, klassinen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TY_esityspohja_4-3.potx" id="{2CE1337E-EECC-4D7F-AD9F-EBC8543F865F}" vid="{BBF69362-58C7-48A8-B9FE-DE2CE1942484}"/>
    </a:ext>
  </a:extLst>
</a:theme>
</file>

<file path=ppt/theme/theme2.xml><?xml version="1.0" encoding="utf-8"?>
<a:theme xmlns:a="http://schemas.openxmlformats.org/drawingml/2006/main" name="Mukautettu suunnittelumalli">
  <a:themeElements>
    <a:clrScheme name="Mukautettu 1">
      <a:dk1>
        <a:srgbClr val="000000"/>
      </a:dk1>
      <a:lt1>
        <a:srgbClr val="FFFFFF"/>
      </a:lt1>
      <a:dk2>
        <a:srgbClr val="000000"/>
      </a:dk2>
      <a:lt2>
        <a:srgbClr val="808080"/>
      </a:lt2>
      <a:accent1>
        <a:srgbClr val="6B7F26"/>
      </a:accent1>
      <a:accent2>
        <a:srgbClr val="2C357E"/>
      </a:accent2>
      <a:accent3>
        <a:srgbClr val="FFFFFF"/>
      </a:accent3>
      <a:accent4>
        <a:srgbClr val="000000"/>
      </a:accent4>
      <a:accent5>
        <a:srgbClr val="DAEDEF"/>
      </a:accent5>
      <a:accent6>
        <a:srgbClr val="2D2D8A"/>
      </a:accent6>
      <a:hlink>
        <a:srgbClr val="994F07"/>
      </a:hlink>
      <a:folHlink>
        <a:srgbClr val="6C9200"/>
      </a:folHlink>
    </a:clrScheme>
    <a:fontScheme name="Office, klassinen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TY_esityspohja_4-3.potx" id="{2CE1337E-EECC-4D7F-AD9F-EBC8543F865F}" vid="{7815B053-E9F3-4FDD-949F-34AC7BBD837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TTY_Esitys_4-3</Template>
  <TotalTime>269</TotalTime>
  <Words>3905</Words>
  <Application>Microsoft Office PowerPoint</Application>
  <PresentationFormat>On-screen Show (4:3)</PresentationFormat>
  <Paragraphs>541</Paragraphs>
  <Slides>56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56</vt:i4>
      </vt:variant>
    </vt:vector>
  </HeadingPairs>
  <TitlesOfParts>
    <vt:vector size="63" baseType="lpstr">
      <vt:lpstr>Arial</vt:lpstr>
      <vt:lpstr>Arial Black</vt:lpstr>
      <vt:lpstr>Calibri</vt:lpstr>
      <vt:lpstr>Courier New</vt:lpstr>
      <vt:lpstr>Times New Roman</vt:lpstr>
      <vt:lpstr>TTY_esityspohja</vt:lpstr>
      <vt:lpstr>Mukautettu suunnittelumalli</vt:lpstr>
      <vt:lpstr>Vision of the power system in 2035</vt:lpstr>
      <vt:lpstr>Agenda: Day 2</vt:lpstr>
      <vt:lpstr>PowerPoint Presentation</vt:lpstr>
      <vt:lpstr>PowerPoint Presentation</vt:lpstr>
      <vt:lpstr>PowerPoint Presentation</vt:lpstr>
      <vt:lpstr>PowerPoint Presentation</vt:lpstr>
      <vt:lpstr>1. Design in electricity distribution company e.g. Trimble NIS</vt:lpstr>
      <vt:lpstr>2. Use in electricity distribution company DMS SCADA</vt:lpstr>
      <vt:lpstr>3. Use in research and planning of power systems Power World</vt:lpstr>
      <vt:lpstr>4. Use in research and planning of power systems PSCAD</vt:lpstr>
      <vt:lpstr>5. Use in research and planning of power systems Open DSS</vt:lpstr>
      <vt:lpstr>6. Use in research and design of Power Electronics Matlab</vt:lpstr>
      <vt:lpstr>7. Use in combined research of Power Electronics and Power System RTDS real time simulator and OPAL RT</vt:lpstr>
      <vt:lpstr>Example: Grid-Connected Inverter</vt:lpstr>
      <vt:lpstr>PowerPoint Presentation</vt:lpstr>
      <vt:lpstr>The subject of power quality</vt:lpstr>
      <vt:lpstr>Reasons of poor power quality – an overview</vt:lpstr>
      <vt:lpstr>Power quality concerns</vt:lpstr>
      <vt:lpstr>The subject of power quality</vt:lpstr>
      <vt:lpstr>Challenges in today’s power grids</vt:lpstr>
      <vt:lpstr>Renewable energy production connected to distribution network</vt:lpstr>
      <vt:lpstr>Renewable energy production connected to transmission network</vt:lpstr>
      <vt:lpstr>Renewable energy production – solutions </vt:lpstr>
      <vt:lpstr>Waveform distortion: Notching and noise, harmonics</vt:lpstr>
      <vt:lpstr>Waveform distortion: Harmonics</vt:lpstr>
      <vt:lpstr>Effects of harmonics on electrical components</vt:lpstr>
      <vt:lpstr>Problems caused by PV: Voltage unbalance</vt:lpstr>
      <vt:lpstr>Problems caused by PV: Long duration overvoltage </vt:lpstr>
      <vt:lpstr>Problems caused by wind: Voltage fluctuation and flicker </vt:lpstr>
      <vt:lpstr>Problems caused by wind: Power frequency variations</vt:lpstr>
      <vt:lpstr>Change of power system caused by connection of renewable energy</vt:lpstr>
      <vt:lpstr>Examples of difficulties in connection of renewable power generation 1. “Harmonic resonance” in wind power plant</vt:lpstr>
      <vt:lpstr>2. “Harmonic resonance” in photovoltaic plant</vt:lpstr>
      <vt:lpstr>2. “Harmonic resonance” in photovoltaic plant</vt:lpstr>
      <vt:lpstr>3. Loss of 1,200 MW generation capacity due to unwanted inverter disconnection</vt:lpstr>
      <vt:lpstr>3. Loss of 1,200 MW generation capacity due to unwanted inverter disconnection</vt:lpstr>
      <vt:lpstr>4. Sustained resonance in data-center due to non CE-marked single-phase converters</vt:lpstr>
      <vt:lpstr>4. Sustained resonance in data-center due to non CE-marked single-phase converters</vt:lpstr>
      <vt:lpstr>5. Blackout in Europe 4.11.2006</vt:lpstr>
      <vt:lpstr>Grid codes</vt:lpstr>
      <vt:lpstr>Grid requirements</vt:lpstr>
      <vt:lpstr>STATCOM with DFIG wind turbine</vt:lpstr>
      <vt:lpstr>Reading</vt:lpstr>
      <vt:lpstr>Reading</vt:lpstr>
      <vt:lpstr>PowerPoint Presentation</vt:lpstr>
      <vt:lpstr>Tariff models</vt:lpstr>
      <vt:lpstr>PowerPoint Presentation</vt:lpstr>
      <vt:lpstr>PowerPoint Presentation</vt:lpstr>
      <vt:lpstr>PowerPoint Presentation</vt:lpstr>
      <vt:lpstr>PowerPoint Presentation</vt:lpstr>
      <vt:lpstr>PowerPoint Presentation</vt:lpstr>
      <vt:lpstr>PowerPoint Presentation</vt:lpstr>
      <vt:lpstr>Research topics</vt:lpstr>
      <vt:lpstr>PowerPoint Presentation</vt:lpstr>
      <vt:lpstr>Recap</vt:lpstr>
      <vt:lpstr>Feedback</vt:lpstr>
    </vt:vector>
  </TitlesOfParts>
  <Company>TUT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Vision of the power system in 2035</dc:title>
  <dc:creator>Jenni Rekola</dc:creator>
  <cp:lastModifiedBy>Jenni Rekola</cp:lastModifiedBy>
  <cp:revision>28</cp:revision>
  <dcterms:created xsi:type="dcterms:W3CDTF">2018-08-24T09:44:14Z</dcterms:created>
  <dcterms:modified xsi:type="dcterms:W3CDTF">2018-09-14T04:40:34Z</dcterms:modified>
</cp:coreProperties>
</file>