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4" r:id="rId5"/>
    <p:sldId id="270" r:id="rId6"/>
    <p:sldId id="268" r:id="rId7"/>
    <p:sldId id="267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5707"/>
  </p:normalViewPr>
  <p:slideViewPr>
    <p:cSldViewPr snapToGrid="0">
      <p:cViewPr varScale="1">
        <p:scale>
          <a:sx n="90" d="100"/>
          <a:sy n="90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91439-0DEB-D942-8435-CB3374A8DE83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EA3DB-8E29-F34A-8C95-74F7F7A9F3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98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014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 </a:t>
            </a:r>
            <a:r>
              <a:rPr lang="fi-FI" dirty="0" err="1"/>
              <a:t>Society</a:t>
            </a:r>
            <a:endParaRPr lang="fi-FI" dirty="0"/>
          </a:p>
          <a:p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Litteratursällskapet</a:t>
            </a:r>
            <a:r>
              <a:rPr lang="fi-FI" dirty="0"/>
              <a:t> i Finland, </a:t>
            </a:r>
            <a:r>
              <a:rPr lang="fi-FI" dirty="0" err="1"/>
              <a:t>Society</a:t>
            </a:r>
            <a:r>
              <a:rPr lang="fi-FI" dirty="0"/>
              <a:t> of </a:t>
            </a:r>
            <a:r>
              <a:rPr lang="fi-FI" dirty="0" err="1"/>
              <a:t>Swedish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 in Finland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88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20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A3DB-8E29-F34A-8C95-74F7F7A9F3C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90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D00467-30B4-F987-83C7-A2FDB2E37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864B960-0856-ED44-DBAE-92AE1F809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50930F-F487-783D-BC5A-AD816736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BB6DC2-2FD2-798E-A865-21E097C2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012C17-6230-FFF9-D6B7-4BB25F4C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3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A0A64-B0F8-BE00-D2EF-E6773F61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FE94AB0-6C97-FD55-D6E5-E283922CE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CE9816-152D-53DC-7304-7E6B1F55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8D2B0E-16B4-235A-AB66-617994EC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38A8AB-935E-1569-8493-C54851FC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26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EC1320-D718-3860-0336-40646ECAC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E20B49-4C79-DFC3-5343-FD583F101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4E047D-10D4-C3B8-4515-FD5F193E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869DF5-4B9F-4257-F617-4DE14BD8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938A09-2DB8-77BA-1B84-0B6E4FF2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786622-8754-077E-9EA8-47E559C5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D0F261-ED81-CDAC-0097-61136218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FFB541-3AF1-CA51-88B2-E8D1DD2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BEBFD1-CB11-03C7-E401-BC565905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25AF8E-1076-33E5-A729-C68299DF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3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12150-7490-F90D-8201-152F61E4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2CA3DA9-9BE6-1F89-090A-A20C361C4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AB1052-3B16-D0C4-5E7A-FF84BD4F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6B7D0D-B024-3591-2C19-1B58C6A3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B63DDC-D2D2-02FA-AD13-77CBA7C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57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D98FD1-01C6-114F-D8E7-ECFCFC0F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FD003B-DD21-DD97-CF79-C136CB00E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958408-604A-E0AE-A3DE-B4C6DB57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CB5E2A-292B-20D4-C7F1-E19FA65E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0A05FBD-D9B2-2721-949E-BA25801A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B6FE728-9574-A15B-41DF-556F12DA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04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C8C6B9-B9BD-3E3F-D014-E8BA6E89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069134-DA86-1851-7AD0-17F97FAF0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1CB007C-639E-789D-C491-810694829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A561DB4-B595-E7E8-C022-A08BDE264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E3359F8-B70A-D711-C572-24E5808E40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C70887-103B-1011-1CEF-78AC256F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3F24917-BC8F-55DD-725B-9C244E9F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C26B0F7-0746-1EF1-3895-FC88B73E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7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ED0CBA-B1F2-8201-8936-EFD16259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DB2F75-8F9A-0475-0D49-6CEA1DB4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83CAEE9-0728-4542-0746-34190840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C8309F4-D069-C5ED-7D72-060D4E72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92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F6174A-40F1-8F52-010D-1B9C3397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123F32-57CA-991F-85DA-729AFE11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BAB1016-428A-2C39-C112-FB4DFC37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35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689253-0C8B-95B8-19CD-DA7B0242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B1DB63-2EC6-459D-61BC-AD76BD40D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5D766B-A20A-198A-B7CC-FFDBB9F6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071659-B290-2887-0EFC-36FA0DB4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FF14C5-E117-E5A6-C6D6-1EB5726A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E14B436-1262-513B-17B5-568D4286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70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21CA9C-6309-FC03-FF8E-06D69597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8CBACA-F090-4463-7AAE-BF4D3E013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272B218-2F98-4A48-7DBD-EB8B561EE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5DF738-EA60-88B0-CD02-1138B8F7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F3F7E3E-594F-7249-5AAF-E1C35805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87E2594-67E5-65EC-8C8B-7023F236A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774224E-9817-3375-FDFA-524CAA94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3A338C-428C-8B61-D71F-C9AB94D4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F6BF39-DD6C-910C-E64A-599FE95A4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0B51-73AC-6A43-968F-899EC3A4C735}" type="datetimeFigureOut">
              <a:rPr lang="fi-FI" smtClean="0"/>
              <a:t>7.11.2023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F04062-D0B7-2BA0-BC2F-C997908E7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23522C-D3DB-8AE5-B126-7B6D6C5D3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7D8AB-83ED-9F48-95CC-FA6ABC3DE8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66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eli-matti.pynttari@uef.f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769C6-0E04-5034-49B5-5609A7501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Digital look at the history of fiction in Finland in the 19</a:t>
            </a:r>
            <a:r>
              <a:rPr lang="en-US" sz="28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century:</a:t>
            </a:r>
            <a:b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Challenges and future prospects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B83E2F-FB96-E041-5FBE-5409152988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Veli-Matti </a:t>
            </a:r>
            <a:r>
              <a:rPr lang="fi-FI" dirty="0" err="1"/>
              <a:t>Pynttäri</a:t>
            </a:r>
            <a:r>
              <a:rPr lang="fi-FI" dirty="0"/>
              <a:t>  </a:t>
            </a:r>
          </a:p>
          <a:p>
            <a:r>
              <a:rPr lang="fi-FI" dirty="0" err="1"/>
              <a:t>University</a:t>
            </a:r>
            <a:r>
              <a:rPr lang="fi-FI" dirty="0"/>
              <a:t> of Eastern Finland</a:t>
            </a:r>
          </a:p>
          <a:p>
            <a:r>
              <a:rPr lang="fi-FI" dirty="0" err="1"/>
              <a:t>veli-matti.pynttari@uef.fi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971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C8C87D5C-F99D-920C-D30B-9D1A34DC5B01}"/>
              </a:ext>
            </a:extLst>
          </p:cNvPr>
          <p:cNvSpPr txBox="1"/>
          <p:nvPr/>
        </p:nvSpPr>
        <p:spPr>
          <a:xfrm>
            <a:off x="4214811" y="4614862"/>
            <a:ext cx="5000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Veli-Matti </a:t>
            </a:r>
            <a:r>
              <a:rPr lang="fi-FI" dirty="0" err="1"/>
              <a:t>Pynttäri</a:t>
            </a:r>
            <a:endParaRPr lang="fi-FI" dirty="0"/>
          </a:p>
          <a:p>
            <a:r>
              <a:rPr lang="fi-FI" dirty="0" err="1"/>
              <a:t>University</a:t>
            </a:r>
            <a:r>
              <a:rPr lang="fi-FI" dirty="0"/>
              <a:t> of Eastern Finland</a:t>
            </a:r>
          </a:p>
          <a:p>
            <a:r>
              <a:rPr lang="fi-FI" dirty="0">
                <a:hlinkClick r:id="rId3"/>
              </a:rPr>
              <a:t>veli-matti.pynttari@uef.fi</a:t>
            </a:r>
            <a:endParaRPr lang="fi-FI" dirty="0"/>
          </a:p>
          <a:p>
            <a:r>
              <a:rPr lang="fi-FI" dirty="0"/>
              <a:t>+358400492277</a:t>
            </a:r>
          </a:p>
        </p:txBody>
      </p:sp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85B9028C-11D1-0033-EE0B-995384242F58}"/>
              </a:ext>
            </a:extLst>
          </p:cNvPr>
          <p:cNvSpPr/>
          <p:nvPr/>
        </p:nvSpPr>
        <p:spPr>
          <a:xfrm>
            <a:off x="3779043" y="2420143"/>
            <a:ext cx="3400425" cy="16716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F9B70AF-8B81-5692-3065-598C202D41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14811" y="2593179"/>
            <a:ext cx="2800350" cy="1325563"/>
          </a:xfrm>
        </p:spPr>
        <p:txBody>
          <a:bodyPr/>
          <a:lstStyle/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!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E2DD925-7D62-AD6D-CD83-260FC9E63AB8}"/>
              </a:ext>
            </a:extLst>
          </p:cNvPr>
          <p:cNvSpPr txBox="1"/>
          <p:nvPr/>
        </p:nvSpPr>
        <p:spPr>
          <a:xfrm>
            <a:off x="2850354" y="5926257"/>
            <a:ext cx="552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sites.utu.fi</a:t>
            </a:r>
            <a:r>
              <a:rPr lang="fi-FI" dirty="0"/>
              <a:t>/</a:t>
            </a:r>
            <a:r>
              <a:rPr lang="fi-FI" dirty="0" err="1"/>
              <a:t>digital-history-literature-finland</a:t>
            </a:r>
            <a:r>
              <a:rPr lang="fi-FI" dirty="0"/>
              <a:t>/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BD07E25-D696-1341-7CB5-246E478BE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9145" y="4197716"/>
            <a:ext cx="2269329" cy="226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Kuvahaun tulos haulle LOGO UEF">
            <a:extLst>
              <a:ext uri="{FF2B5EF4-FFF2-40B4-BE49-F238E27FC236}">
                <a16:creationId xmlns:a16="http://schemas.microsoft.com/office/drawing/2014/main" id="{250FF636-4E37-3A7D-D1D1-D1B6B301C5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r="-2" b="-2"/>
          <a:stretch/>
        </p:blipFill>
        <p:spPr bwMode="auto">
          <a:xfrm>
            <a:off x="97655" y="1642292"/>
            <a:ext cx="1706712" cy="1706712"/>
          </a:xfrm>
          <a:custGeom>
            <a:avLst/>
            <a:gdLst/>
            <a:ahLst/>
            <a:cxnLst/>
            <a:rect l="l" t="t" r="r" b="b"/>
            <a:pathLst>
              <a:path w="2769973" h="2769973">
                <a:moveTo>
                  <a:pt x="133430" y="0"/>
                </a:moveTo>
                <a:lnTo>
                  <a:pt x="2636543" y="0"/>
                </a:lnTo>
                <a:cubicBezTo>
                  <a:pt x="2710234" y="0"/>
                  <a:pt x="2769973" y="59739"/>
                  <a:pt x="2769973" y="133430"/>
                </a:cubicBezTo>
                <a:lnTo>
                  <a:pt x="2769973" y="2636543"/>
                </a:lnTo>
                <a:cubicBezTo>
                  <a:pt x="2769973" y="2710234"/>
                  <a:pt x="2710234" y="2769973"/>
                  <a:pt x="2636543" y="2769973"/>
                </a:cubicBezTo>
                <a:lnTo>
                  <a:pt x="133430" y="2769973"/>
                </a:lnTo>
                <a:cubicBezTo>
                  <a:pt x="59739" y="2769973"/>
                  <a:pt x="0" y="2710234"/>
                  <a:pt x="0" y="2636543"/>
                </a:cubicBezTo>
                <a:lnTo>
                  <a:pt x="0" y="133430"/>
                </a:lnTo>
                <a:cubicBezTo>
                  <a:pt x="0" y="59739"/>
                  <a:pt x="59739" y="0"/>
                  <a:pt x="133430" y="0"/>
                </a:cubicBezTo>
                <a:close/>
              </a:path>
            </a:pathLst>
          </a:custGeom>
          <a:noFill/>
        </p:spPr>
      </p:pic>
      <p:pic>
        <p:nvPicPr>
          <p:cNvPr id="11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3C6CAF1-FE5D-90E5-741F-9BD25AD11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/>
          <a:srcRect r="4" b="4"/>
          <a:stretch/>
        </p:blipFill>
        <p:spPr bwMode="auto">
          <a:xfrm>
            <a:off x="10174067" y="4748118"/>
            <a:ext cx="1886353" cy="1886353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FC8C7AA-0103-BD94-7496-5715842AE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" y="5274109"/>
            <a:ext cx="3457218" cy="13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>
            <a:extLst>
              <a:ext uri="{FF2B5EF4-FFF2-40B4-BE49-F238E27FC236}">
                <a16:creationId xmlns:a16="http://schemas.microsoft.com/office/drawing/2014/main" id="{DD0B8401-902B-F314-6B11-57FBCF7DF764}"/>
              </a:ext>
            </a:extLst>
          </p:cNvPr>
          <p:cNvSpPr/>
          <p:nvPr/>
        </p:nvSpPr>
        <p:spPr>
          <a:xfrm>
            <a:off x="1891430" y="1929008"/>
            <a:ext cx="8404964" cy="14999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WP1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history</a:t>
            </a:r>
            <a:endParaRPr lang="fi-FI" dirty="0"/>
          </a:p>
          <a:p>
            <a:pPr algn="ctr"/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long 19th </a:t>
            </a:r>
            <a:r>
              <a:rPr lang="fi-FI" dirty="0" err="1"/>
              <a:t>century</a:t>
            </a:r>
            <a:r>
              <a:rPr lang="fi-FI" dirty="0"/>
              <a:t> Finland</a:t>
            </a:r>
          </a:p>
          <a:p>
            <a:pPr algn="ctr"/>
            <a:r>
              <a:rPr lang="fi-FI" dirty="0"/>
              <a:t>PI Kati Launis / </a:t>
            </a:r>
            <a:r>
              <a:rPr lang="fi-FI" dirty="0" err="1"/>
              <a:t>University</a:t>
            </a:r>
            <a:r>
              <a:rPr lang="fi-FI" dirty="0"/>
              <a:t> of Eastern Finland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8EFE849-7716-45F9-E93B-E00B907129AF}"/>
              </a:ext>
            </a:extLst>
          </p:cNvPr>
          <p:cNvSpPr/>
          <p:nvPr/>
        </p:nvSpPr>
        <p:spPr>
          <a:xfrm>
            <a:off x="1891431" y="3832964"/>
            <a:ext cx="4045906" cy="1665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2 Data Science</a:t>
            </a:r>
          </a:p>
          <a:p>
            <a:pPr algn="ctr"/>
            <a:r>
              <a:rPr lang="fi-FI" dirty="0" err="1"/>
              <a:t>Bibliographic</a:t>
            </a:r>
            <a:r>
              <a:rPr lang="fi-FI" dirty="0"/>
              <a:t> data science</a:t>
            </a:r>
          </a:p>
          <a:p>
            <a:pPr algn="ctr"/>
            <a:r>
              <a:rPr lang="fi-FI" dirty="0"/>
              <a:t>PI Leo Lahti / </a:t>
            </a:r>
            <a:r>
              <a:rPr lang="fi-FI" dirty="0" err="1"/>
              <a:t>University</a:t>
            </a:r>
            <a:r>
              <a:rPr lang="fi-FI" dirty="0"/>
              <a:t> of Turku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DDC22E84-935A-7AFD-05C7-18C5774AA358}"/>
              </a:ext>
            </a:extLst>
          </p:cNvPr>
          <p:cNvSpPr/>
          <p:nvPr/>
        </p:nvSpPr>
        <p:spPr>
          <a:xfrm>
            <a:off x="6254665" y="3832964"/>
            <a:ext cx="3916469" cy="1665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WP 3 Data and </a:t>
            </a:r>
            <a:r>
              <a:rPr lang="fi-FI" dirty="0" err="1"/>
              <a:t>outreach</a:t>
            </a:r>
            <a:endParaRPr lang="fi-FI" dirty="0"/>
          </a:p>
          <a:p>
            <a:pPr algn="ctr"/>
            <a:r>
              <a:rPr lang="fi-FI" dirty="0"/>
              <a:t>Digital Resources </a:t>
            </a:r>
          </a:p>
          <a:p>
            <a:pPr algn="ctr"/>
            <a:r>
              <a:rPr lang="fi-FI" dirty="0"/>
              <a:t>PI </a:t>
            </a:r>
            <a:r>
              <a:rPr lang="fi-FI" dirty="0" err="1"/>
              <a:t>Osma</a:t>
            </a:r>
            <a:r>
              <a:rPr lang="fi-FI" dirty="0"/>
              <a:t> Suominen/ National Library of Finland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2D37C345-F723-4E0E-2BC5-CAD31788AE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8922" y="276728"/>
            <a:ext cx="3174896" cy="170671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CC0C7FE-8DCC-8765-E063-252321F17C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4086" y="365125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Digital </a:t>
            </a:r>
            <a:r>
              <a:rPr lang="fi-FI" dirty="0" err="1"/>
              <a:t>History</a:t>
            </a:r>
            <a:r>
              <a:rPr lang="fi-FI" dirty="0"/>
              <a:t> for </a:t>
            </a:r>
            <a:r>
              <a:rPr lang="fi-FI" dirty="0" err="1"/>
              <a:t>Literature</a:t>
            </a:r>
            <a:r>
              <a:rPr lang="fi-FI" dirty="0"/>
              <a:t> in Finland </a:t>
            </a:r>
            <a:br>
              <a:rPr lang="fi-FI" dirty="0"/>
            </a:br>
            <a:r>
              <a:rPr lang="fi-FI" sz="2800" dirty="0"/>
              <a:t>(</a:t>
            </a:r>
            <a:r>
              <a:rPr lang="fi-FI" sz="2800" dirty="0" err="1"/>
              <a:t>Research</a:t>
            </a:r>
            <a:r>
              <a:rPr lang="fi-FI" sz="2800" dirty="0"/>
              <a:t> </a:t>
            </a:r>
            <a:r>
              <a:rPr lang="fi-FI" sz="2800" dirty="0" err="1"/>
              <a:t>Council</a:t>
            </a:r>
            <a:r>
              <a:rPr lang="fi-FI" sz="2800" dirty="0"/>
              <a:t> of Finland,2022-2026)</a:t>
            </a:r>
          </a:p>
        </p:txBody>
      </p:sp>
    </p:spTree>
    <p:extLst>
      <p:ext uri="{BB962C8B-B14F-4D97-AF65-F5344CB8AC3E}">
        <p14:creationId xmlns:p14="http://schemas.microsoft.com/office/powerpoint/2010/main" val="133758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6A79A4-FA4B-8827-2E40-97A4900F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View</a:t>
            </a:r>
            <a:r>
              <a:rPr lang="fi-FI" dirty="0"/>
              <a:t> of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in Finland 1809-1917</a:t>
            </a:r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DFC66B62-4A68-64B2-850A-C9DFC4F777D2}"/>
              </a:ext>
            </a:extLst>
          </p:cNvPr>
          <p:cNvSpPr/>
          <p:nvPr/>
        </p:nvSpPr>
        <p:spPr>
          <a:xfrm>
            <a:off x="4349972" y="3387393"/>
            <a:ext cx="2594919" cy="103454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4215AC7-0381-CD50-4773-5F1464852C21}"/>
              </a:ext>
            </a:extLst>
          </p:cNvPr>
          <p:cNvSpPr txBox="1"/>
          <p:nvPr/>
        </p:nvSpPr>
        <p:spPr>
          <a:xfrm>
            <a:off x="4890117" y="3457639"/>
            <a:ext cx="1989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Mesoanalysis</a:t>
            </a:r>
            <a:endParaRPr lang="fi-FI" dirty="0"/>
          </a:p>
          <a:p>
            <a:r>
              <a:rPr lang="fi-FI" dirty="0"/>
              <a:t>-&gt; </a:t>
            </a:r>
            <a:r>
              <a:rPr lang="fi-FI" dirty="0" err="1"/>
              <a:t>micro-</a:t>
            </a:r>
            <a:r>
              <a:rPr lang="fi-FI" dirty="0"/>
              <a:t> and </a:t>
            </a:r>
            <a:r>
              <a:rPr lang="fi-FI" dirty="0" err="1"/>
              <a:t>macroanalysis</a:t>
            </a:r>
            <a:endParaRPr lang="fi-FI" dirty="0"/>
          </a:p>
        </p:txBody>
      </p:sp>
      <p:sp>
        <p:nvSpPr>
          <p:cNvPr id="50" name="Pyöristetty suorakulmio 49">
            <a:extLst>
              <a:ext uri="{FF2B5EF4-FFF2-40B4-BE49-F238E27FC236}">
                <a16:creationId xmlns:a16="http://schemas.microsoft.com/office/drawing/2014/main" id="{F43C2359-8D46-A83D-DE0A-9243605AF1E2}"/>
              </a:ext>
            </a:extLst>
          </p:cNvPr>
          <p:cNvSpPr/>
          <p:nvPr/>
        </p:nvSpPr>
        <p:spPr>
          <a:xfrm>
            <a:off x="3869554" y="1716961"/>
            <a:ext cx="3894445" cy="8218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BDEE02D-2D68-4CDF-C8AC-B153E13099F7}"/>
              </a:ext>
            </a:extLst>
          </p:cNvPr>
          <p:cNvSpPr txBox="1"/>
          <p:nvPr/>
        </p:nvSpPr>
        <p:spPr>
          <a:xfrm>
            <a:off x="4055396" y="1772714"/>
            <a:ext cx="395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”</a:t>
            </a:r>
            <a:r>
              <a:rPr lang="fi-FI" dirty="0" err="1"/>
              <a:t>The</a:t>
            </a:r>
            <a:r>
              <a:rPr lang="fi-FI" dirty="0"/>
              <a:t> Great </a:t>
            </a:r>
            <a:r>
              <a:rPr lang="fi-FI" dirty="0" err="1"/>
              <a:t>unread</a:t>
            </a:r>
            <a:r>
              <a:rPr lang="fi-FI" dirty="0"/>
              <a:t>” -Margaret Cohen </a:t>
            </a:r>
          </a:p>
          <a:p>
            <a:r>
              <a:rPr lang="fi-FI" dirty="0"/>
              <a:t>-&gt;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more</a:t>
            </a:r>
            <a:endParaRPr lang="fi-FI" dirty="0"/>
          </a:p>
        </p:txBody>
      </p:sp>
      <p:sp>
        <p:nvSpPr>
          <p:cNvPr id="51" name="Pyöristetty suorakulmio 50">
            <a:extLst>
              <a:ext uri="{FF2B5EF4-FFF2-40B4-BE49-F238E27FC236}">
                <a16:creationId xmlns:a16="http://schemas.microsoft.com/office/drawing/2014/main" id="{4370619A-B444-AC32-BE56-45DC2358C2CD}"/>
              </a:ext>
            </a:extLst>
          </p:cNvPr>
          <p:cNvSpPr/>
          <p:nvPr/>
        </p:nvSpPr>
        <p:spPr>
          <a:xfrm>
            <a:off x="7399636" y="3496645"/>
            <a:ext cx="4598775" cy="9453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A2835B6-CD99-7999-EA7F-CA4762CEE4C8}"/>
              </a:ext>
            </a:extLst>
          </p:cNvPr>
          <p:cNvSpPr txBox="1"/>
          <p:nvPr/>
        </p:nvSpPr>
        <p:spPr>
          <a:xfrm>
            <a:off x="7399636" y="3476544"/>
            <a:ext cx="4693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Critique</a:t>
            </a:r>
            <a:r>
              <a:rPr lang="fi-FI" dirty="0"/>
              <a:t> of </a:t>
            </a:r>
            <a:r>
              <a:rPr lang="fi-FI" dirty="0" err="1"/>
              <a:t>canonical</a:t>
            </a:r>
            <a:r>
              <a:rPr lang="fi-FI" dirty="0"/>
              <a:t>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histories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in </a:t>
            </a:r>
            <a:r>
              <a:rPr lang="fi-FI" dirty="0" err="1"/>
              <a:t>e.g</a:t>
            </a:r>
            <a:r>
              <a:rPr lang="fi-FI" dirty="0"/>
              <a:t>. </a:t>
            </a:r>
            <a:r>
              <a:rPr lang="fi-FI" dirty="0" err="1"/>
              <a:t>feminist</a:t>
            </a:r>
            <a:r>
              <a:rPr lang="fi-FI" dirty="0"/>
              <a:t>, </a:t>
            </a:r>
            <a:r>
              <a:rPr lang="fi-FI" dirty="0" err="1"/>
              <a:t>transnational</a:t>
            </a:r>
            <a:r>
              <a:rPr lang="fi-FI" dirty="0"/>
              <a:t>, </a:t>
            </a:r>
            <a:r>
              <a:rPr lang="fi-FI" dirty="0" err="1"/>
              <a:t>postcolonial</a:t>
            </a:r>
            <a:r>
              <a:rPr lang="fi-FI" dirty="0"/>
              <a:t> </a:t>
            </a:r>
            <a:r>
              <a:rPr lang="fi-FI" dirty="0" err="1"/>
              <a:t>studies</a:t>
            </a:r>
            <a:endParaRPr lang="fi-FI" dirty="0"/>
          </a:p>
          <a:p>
            <a:r>
              <a:rPr lang="fi-FI" dirty="0"/>
              <a:t>-&gt; </a:t>
            </a:r>
            <a:r>
              <a:rPr lang="fi-FI" dirty="0" err="1"/>
              <a:t>often</a:t>
            </a:r>
            <a:r>
              <a:rPr lang="fi-FI" dirty="0"/>
              <a:t> </a:t>
            </a:r>
            <a:r>
              <a:rPr lang="fi-FI" dirty="0" err="1"/>
              <a:t>microanalysis</a:t>
            </a:r>
            <a:endParaRPr lang="fi-FI" dirty="0"/>
          </a:p>
        </p:txBody>
      </p:sp>
      <p:sp>
        <p:nvSpPr>
          <p:cNvPr id="52" name="Pyöristetty suorakulmio 51">
            <a:extLst>
              <a:ext uri="{FF2B5EF4-FFF2-40B4-BE49-F238E27FC236}">
                <a16:creationId xmlns:a16="http://schemas.microsoft.com/office/drawing/2014/main" id="{02A7964C-4C39-A9BB-DC10-CC160BB53BF1}"/>
              </a:ext>
            </a:extLst>
          </p:cNvPr>
          <p:cNvSpPr/>
          <p:nvPr/>
        </p:nvSpPr>
        <p:spPr>
          <a:xfrm>
            <a:off x="4083907" y="5165307"/>
            <a:ext cx="3344240" cy="9233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1B68A929-25B9-466D-C990-1F0FBC2FADA7}"/>
              </a:ext>
            </a:extLst>
          </p:cNvPr>
          <p:cNvSpPr txBox="1"/>
          <p:nvPr/>
        </p:nvSpPr>
        <p:spPr>
          <a:xfrm>
            <a:off x="4193053" y="5143354"/>
            <a:ext cx="3286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Systematic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> of ”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dirty="0" err="1"/>
              <a:t>everywhere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at </a:t>
            </a:r>
            <a:r>
              <a:rPr lang="fi-FI" dirty="0" err="1"/>
              <a:t>once</a:t>
            </a:r>
            <a:r>
              <a:rPr lang="fi-FI" dirty="0"/>
              <a:t>”</a:t>
            </a:r>
          </a:p>
          <a:p>
            <a:r>
              <a:rPr lang="fi-FI" dirty="0"/>
              <a:t>-&gt; </a:t>
            </a:r>
            <a:r>
              <a:rPr lang="fi-FI" dirty="0" err="1"/>
              <a:t>macroanalysis</a:t>
            </a:r>
            <a:endParaRPr lang="fi-FI" dirty="0"/>
          </a:p>
        </p:txBody>
      </p:sp>
      <p:sp>
        <p:nvSpPr>
          <p:cNvPr id="53" name="Pyöristetty suorakulmio 52">
            <a:extLst>
              <a:ext uri="{FF2B5EF4-FFF2-40B4-BE49-F238E27FC236}">
                <a16:creationId xmlns:a16="http://schemas.microsoft.com/office/drawing/2014/main" id="{F4382BAC-5FEA-B89D-2D11-4CF37D1D965E}"/>
              </a:ext>
            </a:extLst>
          </p:cNvPr>
          <p:cNvSpPr/>
          <p:nvPr/>
        </p:nvSpPr>
        <p:spPr>
          <a:xfrm>
            <a:off x="435577" y="3387392"/>
            <a:ext cx="3421620" cy="10546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8D2F035-E17F-4395-1B26-48CBB4517644}"/>
              </a:ext>
            </a:extLst>
          </p:cNvPr>
          <p:cNvSpPr txBox="1"/>
          <p:nvPr/>
        </p:nvSpPr>
        <p:spPr>
          <a:xfrm>
            <a:off x="447934" y="3429000"/>
            <a:ext cx="3461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Necessity</a:t>
            </a:r>
            <a:r>
              <a:rPr lang="fi-FI" dirty="0"/>
              <a:t> of </a:t>
            </a:r>
            <a:r>
              <a:rPr lang="fi-FI" dirty="0" err="1"/>
              <a:t>bibliographic</a:t>
            </a:r>
            <a:r>
              <a:rPr lang="fi-FI" dirty="0"/>
              <a:t> data</a:t>
            </a:r>
          </a:p>
          <a:p>
            <a:r>
              <a:rPr lang="fi-FI" dirty="0"/>
              <a:t>-&gt; </a:t>
            </a:r>
            <a:r>
              <a:rPr lang="fi-FI" dirty="0" err="1"/>
              <a:t>Bibliographies</a:t>
            </a:r>
            <a:r>
              <a:rPr lang="fi-FI" dirty="0"/>
              <a:t> and </a:t>
            </a:r>
            <a:r>
              <a:rPr lang="fi-FI" dirty="0" err="1"/>
              <a:t>collections</a:t>
            </a:r>
            <a:r>
              <a:rPr lang="fi-FI" dirty="0"/>
              <a:t> as </a:t>
            </a:r>
            <a:r>
              <a:rPr lang="fi-FI" dirty="0" err="1"/>
              <a:t>necessary</a:t>
            </a:r>
            <a:r>
              <a:rPr lang="fi-FI" dirty="0"/>
              <a:t> </a:t>
            </a:r>
            <a:r>
              <a:rPr lang="fi-FI" dirty="0" err="1"/>
              <a:t>windows</a:t>
            </a:r>
            <a:r>
              <a:rPr lang="fi-FI" dirty="0"/>
              <a:t> to </a:t>
            </a:r>
            <a:r>
              <a:rPr lang="fi-FI" dirty="0" err="1"/>
              <a:t>history</a:t>
            </a:r>
            <a:endParaRPr lang="fi-FI" dirty="0"/>
          </a:p>
        </p:txBody>
      </p:sp>
      <p:sp>
        <p:nvSpPr>
          <p:cNvPr id="59" name="Kaareutuva nuoli 58">
            <a:extLst>
              <a:ext uri="{FF2B5EF4-FFF2-40B4-BE49-F238E27FC236}">
                <a16:creationId xmlns:a16="http://schemas.microsoft.com/office/drawing/2014/main" id="{F8E10481-827C-BC74-0CED-388E062FF9E1}"/>
              </a:ext>
            </a:extLst>
          </p:cNvPr>
          <p:cNvSpPr/>
          <p:nvPr/>
        </p:nvSpPr>
        <p:spPr>
          <a:xfrm rot="5400000">
            <a:off x="8386759" y="2185993"/>
            <a:ext cx="1245327" cy="92868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1" name="Kaareutuva nuoli 60">
            <a:extLst>
              <a:ext uri="{FF2B5EF4-FFF2-40B4-BE49-F238E27FC236}">
                <a16:creationId xmlns:a16="http://schemas.microsoft.com/office/drawing/2014/main" id="{F18B0042-54E1-95F7-592C-D30BCA494682}"/>
              </a:ext>
            </a:extLst>
          </p:cNvPr>
          <p:cNvSpPr/>
          <p:nvPr/>
        </p:nvSpPr>
        <p:spPr>
          <a:xfrm rot="10800000">
            <a:off x="8096231" y="4867309"/>
            <a:ext cx="1245327" cy="92868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2" name="Kaareutuva nuoli 61">
            <a:extLst>
              <a:ext uri="{FF2B5EF4-FFF2-40B4-BE49-F238E27FC236}">
                <a16:creationId xmlns:a16="http://schemas.microsoft.com/office/drawing/2014/main" id="{D488BD6F-9E34-F552-BE89-927BDCDB107F}"/>
              </a:ext>
            </a:extLst>
          </p:cNvPr>
          <p:cNvSpPr/>
          <p:nvPr/>
        </p:nvSpPr>
        <p:spPr>
          <a:xfrm rot="16200000">
            <a:off x="1904940" y="4733949"/>
            <a:ext cx="1245327" cy="92868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3" name="Kaareutuva nuoli 62">
            <a:extLst>
              <a:ext uri="{FF2B5EF4-FFF2-40B4-BE49-F238E27FC236}">
                <a16:creationId xmlns:a16="http://schemas.microsoft.com/office/drawing/2014/main" id="{392E8AD3-A80F-6101-6BA1-E17EE3EE8E89}"/>
              </a:ext>
            </a:extLst>
          </p:cNvPr>
          <p:cNvSpPr/>
          <p:nvPr/>
        </p:nvSpPr>
        <p:spPr>
          <a:xfrm>
            <a:off x="2157356" y="1957389"/>
            <a:ext cx="1245327" cy="928688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4" name="Ylänuoli 63">
            <a:extLst>
              <a:ext uri="{FF2B5EF4-FFF2-40B4-BE49-F238E27FC236}">
                <a16:creationId xmlns:a16="http://schemas.microsoft.com/office/drawing/2014/main" id="{BAB9CCFE-963F-EA3E-14A4-4AD4F84EC183}"/>
              </a:ext>
            </a:extLst>
          </p:cNvPr>
          <p:cNvSpPr/>
          <p:nvPr/>
        </p:nvSpPr>
        <p:spPr>
          <a:xfrm rot="7513523">
            <a:off x="3659867" y="2457442"/>
            <a:ext cx="454514" cy="114300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6" name="Ylänuoli 65">
            <a:extLst>
              <a:ext uri="{FF2B5EF4-FFF2-40B4-BE49-F238E27FC236}">
                <a16:creationId xmlns:a16="http://schemas.microsoft.com/office/drawing/2014/main" id="{B5EDE914-1240-B9C3-D34A-510E732B9012}"/>
              </a:ext>
            </a:extLst>
          </p:cNvPr>
          <p:cNvSpPr/>
          <p:nvPr/>
        </p:nvSpPr>
        <p:spPr>
          <a:xfrm rot="3199195">
            <a:off x="7312727" y="2409810"/>
            <a:ext cx="454514" cy="114300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079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88BA888-24B5-04DE-8FCA-2E8CF62F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626"/>
            <a:ext cx="10515600" cy="1325563"/>
          </a:xfrm>
        </p:spPr>
        <p:txBody>
          <a:bodyPr/>
          <a:lstStyle/>
          <a:p>
            <a:pPr algn="ctr"/>
            <a:r>
              <a:rPr lang="fi-FI" dirty="0" err="1"/>
              <a:t>Present</a:t>
            </a:r>
            <a:r>
              <a:rPr lang="fi-FI" dirty="0"/>
              <a:t> </a:t>
            </a:r>
            <a:r>
              <a:rPr lang="fi-FI" dirty="0" err="1"/>
              <a:t>situation</a:t>
            </a:r>
            <a:r>
              <a:rPr lang="fi-FI" dirty="0"/>
              <a:t> – </a:t>
            </a:r>
            <a:r>
              <a:rPr lang="fi-FI" dirty="0" err="1"/>
              <a:t>curating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(</a:t>
            </a:r>
            <a:r>
              <a:rPr lang="fi-FI" dirty="0" err="1"/>
              <a:t>meta</a:t>
            </a:r>
            <a:r>
              <a:rPr lang="fi-FI" dirty="0"/>
              <a:t>)data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5D8C9786-EF83-CA16-AAA5-B8A48C62358D}"/>
              </a:ext>
            </a:extLst>
          </p:cNvPr>
          <p:cNvSpPr/>
          <p:nvPr/>
        </p:nvSpPr>
        <p:spPr>
          <a:xfrm>
            <a:off x="838200" y="1569308"/>
            <a:ext cx="4129216" cy="17670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Fiction in Fennica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(+9000 </a:t>
            </a:r>
            <a:r>
              <a:rPr lang="fi-FI" dirty="0" err="1">
                <a:solidFill>
                  <a:schemeClr val="tx1"/>
                </a:solidFill>
              </a:rPr>
              <a:t>titles</a:t>
            </a:r>
            <a:r>
              <a:rPr lang="fi-FI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9538AAE4-D292-AF84-2189-A77E6641104F}"/>
              </a:ext>
            </a:extLst>
          </p:cNvPr>
          <p:cNvSpPr/>
          <p:nvPr/>
        </p:nvSpPr>
        <p:spPr>
          <a:xfrm>
            <a:off x="8044249" y="3073439"/>
            <a:ext cx="3309551" cy="13255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tx1"/>
                </a:solidFill>
              </a:rPr>
              <a:t>Filtered</a:t>
            </a:r>
            <a:r>
              <a:rPr lang="fi-FI" dirty="0">
                <a:solidFill>
                  <a:schemeClr val="tx1"/>
                </a:solidFill>
              </a:rPr>
              <a:t> set of fiction in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Fennica 1809-1917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(≈4500 </a:t>
            </a:r>
            <a:r>
              <a:rPr lang="fi-FI" dirty="0" err="1">
                <a:solidFill>
                  <a:schemeClr val="tx1"/>
                </a:solidFill>
              </a:rPr>
              <a:t>titles</a:t>
            </a:r>
            <a:r>
              <a:rPr lang="fi-FI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D57EB5EE-9311-7F54-28C7-89552F591717}"/>
              </a:ext>
            </a:extLst>
          </p:cNvPr>
          <p:cNvSpPr/>
          <p:nvPr/>
        </p:nvSpPr>
        <p:spPr>
          <a:xfrm>
            <a:off x="1092547" y="3748573"/>
            <a:ext cx="3113903" cy="11368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Curated</a:t>
            </a:r>
            <a:r>
              <a:rPr lang="fi-FI" dirty="0"/>
              <a:t> set of fiction in Fennica 1809-1917</a:t>
            </a:r>
          </a:p>
          <a:p>
            <a:pPr algn="ctr"/>
            <a:r>
              <a:rPr lang="fi-FI" dirty="0"/>
              <a:t>(≈3000 </a:t>
            </a:r>
            <a:r>
              <a:rPr lang="fi-FI" dirty="0" err="1"/>
              <a:t>titles</a:t>
            </a:r>
            <a:r>
              <a:rPr lang="fi-FI" dirty="0"/>
              <a:t>)</a:t>
            </a:r>
          </a:p>
        </p:txBody>
      </p:sp>
      <p:cxnSp>
        <p:nvCxnSpPr>
          <p:cNvPr id="10" name="Käyrä yhdysviiva 9">
            <a:extLst>
              <a:ext uri="{FF2B5EF4-FFF2-40B4-BE49-F238E27FC236}">
                <a16:creationId xmlns:a16="http://schemas.microsoft.com/office/drawing/2014/main" id="{248399F7-8B4C-C99C-14EC-FDCCCB73F7B1}"/>
              </a:ext>
            </a:extLst>
          </p:cNvPr>
          <p:cNvCxnSpPr>
            <a:cxnSpLocks/>
          </p:cNvCxnSpPr>
          <p:nvPr/>
        </p:nvCxnSpPr>
        <p:spPr>
          <a:xfrm>
            <a:off x="5202195" y="2619632"/>
            <a:ext cx="2532622" cy="821194"/>
          </a:xfrm>
          <a:prstGeom prst="curvedConnector3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Käyrä yhdysviiva 11">
            <a:extLst>
              <a:ext uri="{FF2B5EF4-FFF2-40B4-BE49-F238E27FC236}">
                <a16:creationId xmlns:a16="http://schemas.microsoft.com/office/drawing/2014/main" id="{1B60228E-E029-961E-894E-ED5AEFFDCDAB}"/>
              </a:ext>
            </a:extLst>
          </p:cNvPr>
          <p:cNvCxnSpPr>
            <a:cxnSpLocks/>
          </p:cNvCxnSpPr>
          <p:nvPr/>
        </p:nvCxnSpPr>
        <p:spPr>
          <a:xfrm rot="10800000" flipV="1">
            <a:off x="4562220" y="3810158"/>
            <a:ext cx="3185468" cy="506826"/>
          </a:xfrm>
          <a:prstGeom prst="curvedConnector3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>
            <a:extLst>
              <a:ext uri="{FF2B5EF4-FFF2-40B4-BE49-F238E27FC236}">
                <a16:creationId xmlns:a16="http://schemas.microsoft.com/office/drawing/2014/main" id="{3C4D261F-4CBC-0684-4FD3-E6DECF94DBB5}"/>
              </a:ext>
            </a:extLst>
          </p:cNvPr>
          <p:cNvSpPr txBox="1"/>
          <p:nvPr/>
        </p:nvSpPr>
        <p:spPr>
          <a:xfrm>
            <a:off x="6264876" y="1483390"/>
            <a:ext cx="397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Library </a:t>
            </a:r>
            <a:r>
              <a:rPr lang="fi-FI" dirty="0" err="1"/>
              <a:t>location</a:t>
            </a:r>
            <a:r>
              <a:rPr lang="fi-FI" dirty="0"/>
              <a:t> </a:t>
            </a:r>
            <a:r>
              <a:rPr lang="fi-FI" dirty="0" err="1"/>
              <a:t>markings</a:t>
            </a:r>
            <a:r>
              <a:rPr lang="fi-FI" dirty="0"/>
              <a:t> (</a:t>
            </a:r>
            <a:r>
              <a:rPr lang="fi-FI" dirty="0" err="1"/>
              <a:t>signum</a:t>
            </a:r>
            <a:r>
              <a:rPr lang="fi-FI" dirty="0"/>
              <a:t>)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0B3A7EB-D62F-2269-4869-619AE59EFF9C}"/>
              </a:ext>
            </a:extLst>
          </p:cNvPr>
          <p:cNvSpPr txBox="1"/>
          <p:nvPr/>
        </p:nvSpPr>
        <p:spPr>
          <a:xfrm>
            <a:off x="10385853" y="1667819"/>
            <a:ext cx="164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UDC?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771BCBB2-75C7-C78B-809C-5D9DC88FF96B}"/>
              </a:ext>
            </a:extLst>
          </p:cNvPr>
          <p:cNvSpPr txBox="1"/>
          <p:nvPr/>
        </p:nvSpPr>
        <p:spPr>
          <a:xfrm>
            <a:off x="6450226" y="1843919"/>
            <a:ext cx="4757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fiction </a:t>
            </a:r>
          </a:p>
          <a:p>
            <a:r>
              <a:rPr lang="fi-FI" dirty="0"/>
              <a:t>- </a:t>
            </a:r>
            <a:r>
              <a:rPr lang="fi-FI" dirty="0" err="1"/>
              <a:t>language</a:t>
            </a:r>
            <a:r>
              <a:rPr lang="fi-FI" dirty="0"/>
              <a:t> (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)</a:t>
            </a:r>
          </a:p>
          <a:p>
            <a:r>
              <a:rPr lang="fi-FI" dirty="0"/>
              <a:t>- genre (</a:t>
            </a:r>
            <a:r>
              <a:rPr lang="fi-FI" dirty="0" err="1"/>
              <a:t>novel</a:t>
            </a:r>
            <a:r>
              <a:rPr lang="fi-FI" dirty="0"/>
              <a:t>, </a:t>
            </a:r>
            <a:r>
              <a:rPr lang="fi-FI" dirty="0" err="1"/>
              <a:t>lyric</a:t>
            </a:r>
            <a:r>
              <a:rPr lang="fi-FI" dirty="0"/>
              <a:t>, </a:t>
            </a:r>
            <a:r>
              <a:rPr lang="fi-FI" dirty="0" err="1"/>
              <a:t>drama</a:t>
            </a:r>
            <a:r>
              <a:rPr lang="fi-FI" dirty="0"/>
              <a:t>, </a:t>
            </a:r>
            <a:r>
              <a:rPr lang="fi-FI" dirty="0" err="1"/>
              <a:t>short</a:t>
            </a:r>
            <a:r>
              <a:rPr lang="fi-FI" dirty="0"/>
              <a:t> </a:t>
            </a:r>
            <a:r>
              <a:rPr lang="fi-FI" dirty="0" err="1"/>
              <a:t>stories</a:t>
            </a:r>
            <a:r>
              <a:rPr lang="fi-FI" dirty="0"/>
              <a:t>)</a:t>
            </a:r>
          </a:p>
          <a:p>
            <a:r>
              <a:rPr lang="fi-FI" dirty="0"/>
              <a:t>- </a:t>
            </a:r>
            <a:r>
              <a:rPr lang="fi-FI" dirty="0" err="1"/>
              <a:t>translations</a:t>
            </a:r>
            <a:r>
              <a:rPr lang="fi-FI" dirty="0"/>
              <a:t> and </a:t>
            </a:r>
            <a:r>
              <a:rPr lang="fi-FI" dirty="0" err="1"/>
              <a:t>childrens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 </a:t>
            </a:r>
            <a:r>
              <a:rPr lang="fi-FI" dirty="0" err="1"/>
              <a:t>excluded</a:t>
            </a:r>
            <a:endParaRPr lang="fi-FI" dirty="0"/>
          </a:p>
        </p:txBody>
      </p:sp>
      <p:cxnSp>
        <p:nvCxnSpPr>
          <p:cNvPr id="25" name="Käyrä yhdysviiva 24">
            <a:extLst>
              <a:ext uri="{FF2B5EF4-FFF2-40B4-BE49-F238E27FC236}">
                <a16:creationId xmlns:a16="http://schemas.microsoft.com/office/drawing/2014/main" id="{A51B88CA-FE6E-9CB5-08D5-00AF658BAEB6}"/>
              </a:ext>
            </a:extLst>
          </p:cNvPr>
          <p:cNvCxnSpPr>
            <a:cxnSpLocks/>
          </p:cNvCxnSpPr>
          <p:nvPr/>
        </p:nvCxnSpPr>
        <p:spPr>
          <a:xfrm>
            <a:off x="9860692" y="1667819"/>
            <a:ext cx="383059" cy="214095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>
            <a:extLst>
              <a:ext uri="{FF2B5EF4-FFF2-40B4-BE49-F238E27FC236}">
                <a16:creationId xmlns:a16="http://schemas.microsoft.com/office/drawing/2014/main" id="{00B106EE-940F-14A2-4161-CFAD70C7F837}"/>
              </a:ext>
            </a:extLst>
          </p:cNvPr>
          <p:cNvSpPr txBox="1"/>
          <p:nvPr/>
        </p:nvSpPr>
        <p:spPr>
          <a:xfrm>
            <a:off x="6017743" y="4268968"/>
            <a:ext cx="3434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Manual</a:t>
            </a:r>
            <a:r>
              <a:rPr lang="fi-FI" dirty="0"/>
              <a:t> </a:t>
            </a:r>
            <a:r>
              <a:rPr lang="fi-FI" dirty="0" err="1"/>
              <a:t>cleaning</a:t>
            </a:r>
            <a:endParaRPr lang="fi-FI" dirty="0"/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D3F6613F-59E1-B798-4AE6-1B59604731DF}"/>
              </a:ext>
            </a:extLst>
          </p:cNvPr>
          <p:cNvSpPr txBox="1"/>
          <p:nvPr/>
        </p:nvSpPr>
        <p:spPr>
          <a:xfrm>
            <a:off x="6450226" y="4648499"/>
            <a:ext cx="32992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Exclusion</a:t>
            </a:r>
            <a:r>
              <a:rPr lang="fi-FI" dirty="0"/>
              <a:t> of</a:t>
            </a:r>
          </a:p>
          <a:p>
            <a:r>
              <a:rPr lang="fi-FI" dirty="0"/>
              <a:t>- </a:t>
            </a:r>
            <a:r>
              <a:rPr lang="fi-FI" dirty="0" err="1"/>
              <a:t>reprints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anthologies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collected</a:t>
            </a:r>
            <a:r>
              <a:rPr lang="fi-FI" dirty="0"/>
              <a:t> </a:t>
            </a:r>
            <a:r>
              <a:rPr lang="fi-FI" dirty="0" err="1"/>
              <a:t>works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translations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broadsheet</a:t>
            </a:r>
            <a:r>
              <a:rPr lang="fi-FI" dirty="0"/>
              <a:t> </a:t>
            </a:r>
            <a:r>
              <a:rPr lang="fi-FI" dirty="0" err="1"/>
              <a:t>literature</a:t>
            </a:r>
            <a:endParaRPr lang="fi-FI" dirty="0"/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CF6908AF-700F-7529-25E1-D2470EBA85EE}"/>
              </a:ext>
            </a:extLst>
          </p:cNvPr>
          <p:cNvSpPr txBox="1"/>
          <p:nvPr/>
        </p:nvSpPr>
        <p:spPr>
          <a:xfrm>
            <a:off x="1334530" y="5226910"/>
            <a:ext cx="2570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editions</a:t>
            </a:r>
            <a:r>
              <a:rPr lang="fi-FI" dirty="0"/>
              <a:t> of fiction in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 </a:t>
            </a:r>
            <a:r>
              <a:rPr lang="fi-FI" dirty="0" err="1"/>
              <a:t>published</a:t>
            </a:r>
            <a:r>
              <a:rPr lang="fi-FI" dirty="0"/>
              <a:t> </a:t>
            </a:r>
            <a:r>
              <a:rPr lang="fi-FI" dirty="0" err="1"/>
              <a:t>originally</a:t>
            </a:r>
            <a:r>
              <a:rPr lang="fi-FI" dirty="0"/>
              <a:t> in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Swedish</a:t>
            </a:r>
            <a:endParaRPr lang="fi-FI" dirty="0"/>
          </a:p>
        </p:txBody>
      </p:sp>
      <p:sp>
        <p:nvSpPr>
          <p:cNvPr id="43" name="Ylös kääntyvä nuoli 42">
            <a:extLst>
              <a:ext uri="{FF2B5EF4-FFF2-40B4-BE49-F238E27FC236}">
                <a16:creationId xmlns:a16="http://schemas.microsoft.com/office/drawing/2014/main" id="{AB47B829-B18B-1C80-9676-DDC652FB3F71}"/>
              </a:ext>
            </a:extLst>
          </p:cNvPr>
          <p:cNvSpPr/>
          <p:nvPr/>
        </p:nvSpPr>
        <p:spPr>
          <a:xfrm rot="5400000">
            <a:off x="5900756" y="2025019"/>
            <a:ext cx="723900" cy="214095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Ylös kääntyvä nuoli 43">
            <a:extLst>
              <a:ext uri="{FF2B5EF4-FFF2-40B4-BE49-F238E27FC236}">
                <a16:creationId xmlns:a16="http://schemas.microsoft.com/office/drawing/2014/main" id="{566062E1-1CC4-6208-01FE-BE00CC2222E4}"/>
              </a:ext>
            </a:extLst>
          </p:cNvPr>
          <p:cNvSpPr/>
          <p:nvPr/>
        </p:nvSpPr>
        <p:spPr>
          <a:xfrm rot="5400000">
            <a:off x="5705604" y="4982434"/>
            <a:ext cx="833110" cy="28543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Ylös kääntyvä nuoli 44">
            <a:extLst>
              <a:ext uri="{FF2B5EF4-FFF2-40B4-BE49-F238E27FC236}">
                <a16:creationId xmlns:a16="http://schemas.microsoft.com/office/drawing/2014/main" id="{59EFE60E-668C-2B11-FD7A-9D3E50F824C2}"/>
              </a:ext>
            </a:extLst>
          </p:cNvPr>
          <p:cNvSpPr/>
          <p:nvPr/>
        </p:nvSpPr>
        <p:spPr>
          <a:xfrm rot="5400000">
            <a:off x="252559" y="5072945"/>
            <a:ext cx="1208606" cy="348049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08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3282040-9CA0-5FAD-F8CB-00DF6680B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48" y="1730378"/>
            <a:ext cx="4533900" cy="459740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E9FFA7E4-333E-D83C-CB9A-19D060ED7CCF}"/>
              </a:ext>
            </a:extLst>
          </p:cNvPr>
          <p:cNvSpPr txBox="1"/>
          <p:nvPr/>
        </p:nvSpPr>
        <p:spPr>
          <a:xfrm>
            <a:off x="6272221" y="2043113"/>
            <a:ext cx="5481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 National </a:t>
            </a:r>
            <a:r>
              <a:rPr lang="fi-FI" dirty="0" err="1"/>
              <a:t>languages</a:t>
            </a:r>
            <a:r>
              <a:rPr lang="fi-FI" dirty="0"/>
              <a:t> (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5D3438D-7D64-F8EB-0B95-54041126D1FF}"/>
              </a:ext>
            </a:extLst>
          </p:cNvPr>
          <p:cNvSpPr txBox="1"/>
          <p:nvPr/>
        </p:nvSpPr>
        <p:spPr>
          <a:xfrm>
            <a:off x="6272221" y="2658008"/>
            <a:ext cx="549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In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languages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76368FC-E22E-B63A-19D7-4520C8FA8759}"/>
              </a:ext>
            </a:extLst>
          </p:cNvPr>
          <p:cNvSpPr txBox="1"/>
          <p:nvPr/>
        </p:nvSpPr>
        <p:spPr>
          <a:xfrm>
            <a:off x="6272221" y="3244334"/>
            <a:ext cx="56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Translations</a:t>
            </a:r>
            <a:r>
              <a:rPr lang="fi-FI" dirty="0"/>
              <a:t> to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languages</a:t>
            </a:r>
            <a:r>
              <a:rPr lang="fi-FI" dirty="0"/>
              <a:t> (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F9139A1-4FFC-AC34-2AA8-68FAB1D199CD}"/>
              </a:ext>
            </a:extLst>
          </p:cNvPr>
          <p:cNvSpPr txBox="1"/>
          <p:nvPr/>
        </p:nvSpPr>
        <p:spPr>
          <a:xfrm>
            <a:off x="6272221" y="3774045"/>
            <a:ext cx="54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Translations</a:t>
            </a:r>
            <a:r>
              <a:rPr lang="fi-FI" dirty="0"/>
              <a:t> to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languages</a:t>
            </a:r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E740837-6746-B646-19B7-6FCA5996D6C3}"/>
              </a:ext>
            </a:extLst>
          </p:cNvPr>
          <p:cNvSpPr txBox="1"/>
          <p:nvPr/>
        </p:nvSpPr>
        <p:spPr>
          <a:xfrm>
            <a:off x="6272221" y="4303756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Unclear</a:t>
            </a:r>
            <a:endParaRPr lang="fi-FI" dirty="0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B5C32CF-AB04-2100-890A-EA3BD336FACC}"/>
              </a:ext>
            </a:extLst>
          </p:cNvPr>
          <p:cNvSpPr/>
          <p:nvPr/>
        </p:nvSpPr>
        <p:spPr>
          <a:xfrm>
            <a:off x="5905482" y="2142051"/>
            <a:ext cx="171450" cy="1846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FF6D1009-A1AD-5C4D-F914-080914766FFC}"/>
              </a:ext>
            </a:extLst>
          </p:cNvPr>
          <p:cNvSpPr/>
          <p:nvPr/>
        </p:nvSpPr>
        <p:spPr>
          <a:xfrm>
            <a:off x="5895973" y="2751667"/>
            <a:ext cx="171450" cy="1846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5ED376EA-AD0E-06CA-28DC-662D157B1B38}"/>
              </a:ext>
            </a:extLst>
          </p:cNvPr>
          <p:cNvSpPr/>
          <p:nvPr/>
        </p:nvSpPr>
        <p:spPr>
          <a:xfrm>
            <a:off x="5891205" y="3346990"/>
            <a:ext cx="171450" cy="18466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C7CDF36B-CFB4-A97E-B695-1249435A42D3}"/>
              </a:ext>
            </a:extLst>
          </p:cNvPr>
          <p:cNvSpPr/>
          <p:nvPr/>
        </p:nvSpPr>
        <p:spPr>
          <a:xfrm>
            <a:off x="5886437" y="3885149"/>
            <a:ext cx="171450" cy="18466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56356B82-0459-4B11-A13D-E7F1EE805BE4}"/>
              </a:ext>
            </a:extLst>
          </p:cNvPr>
          <p:cNvSpPr/>
          <p:nvPr/>
        </p:nvSpPr>
        <p:spPr>
          <a:xfrm>
            <a:off x="5886453" y="4399497"/>
            <a:ext cx="171450" cy="18466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tsikko 18">
            <a:extLst>
              <a:ext uri="{FF2B5EF4-FFF2-40B4-BE49-F238E27FC236}">
                <a16:creationId xmlns:a16="http://schemas.microsoft.com/office/drawing/2014/main" id="{487D44F5-7C24-E305-062E-8FECE27C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8" cy="1267331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Division of fiction (</a:t>
            </a:r>
            <a:r>
              <a:rPr lang="fi-FI" dirty="0" err="1"/>
              <a:t>excluding</a:t>
            </a:r>
            <a:r>
              <a:rPr lang="fi-FI" dirty="0"/>
              <a:t> </a:t>
            </a:r>
            <a:r>
              <a:rPr lang="fi-FI" dirty="0" err="1"/>
              <a:t>children’s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) in Fennica 1809-1917 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A9B194F-BBA2-9CA9-019C-37482529CC25}"/>
              </a:ext>
            </a:extLst>
          </p:cNvPr>
          <p:cNvSpPr txBox="1"/>
          <p:nvPr/>
        </p:nvSpPr>
        <p:spPr>
          <a:xfrm>
            <a:off x="5838825" y="5385315"/>
            <a:ext cx="43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Data: Satu Niininen (National Library)</a:t>
            </a:r>
          </a:p>
          <a:p>
            <a:r>
              <a:rPr lang="fi-FI" dirty="0"/>
              <a:t>Chart: Julia </a:t>
            </a:r>
            <a:r>
              <a:rPr lang="fi-FI" dirty="0" err="1"/>
              <a:t>Matveeva</a:t>
            </a:r>
            <a:r>
              <a:rPr lang="fi-FI" dirty="0"/>
              <a:t> (</a:t>
            </a:r>
            <a:r>
              <a:rPr lang="fi-FI" dirty="0" err="1"/>
              <a:t>University</a:t>
            </a:r>
            <a:r>
              <a:rPr lang="fi-FI" dirty="0"/>
              <a:t> of Turku)</a:t>
            </a:r>
          </a:p>
        </p:txBody>
      </p:sp>
    </p:spTree>
    <p:extLst>
      <p:ext uri="{BB962C8B-B14F-4D97-AF65-F5344CB8AC3E}">
        <p14:creationId xmlns:p14="http://schemas.microsoft.com/office/powerpoint/2010/main" val="393682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34EF91-CF53-6B41-B40B-8B27047C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Goals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228CC54-E000-46B9-D17E-BB3414B76389}"/>
              </a:ext>
            </a:extLst>
          </p:cNvPr>
          <p:cNvSpPr txBox="1"/>
          <p:nvPr/>
        </p:nvSpPr>
        <p:spPr>
          <a:xfrm>
            <a:off x="1228725" y="1923512"/>
            <a:ext cx="367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New </a:t>
            </a:r>
            <a:r>
              <a:rPr lang="fi-FI" dirty="0" err="1"/>
              <a:t>knowledge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/of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30B6B0-40A2-2655-7ADF-53F16C910C8D}"/>
              </a:ext>
            </a:extLst>
          </p:cNvPr>
          <p:cNvSpPr txBox="1"/>
          <p:nvPr/>
        </p:nvSpPr>
        <p:spPr>
          <a:xfrm>
            <a:off x="1275268" y="4064163"/>
            <a:ext cx="230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Enhancing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method</a:t>
            </a:r>
            <a:endParaRPr lang="fi-FI" dirty="0"/>
          </a:p>
        </p:txBody>
      </p:sp>
      <p:sp>
        <p:nvSpPr>
          <p:cNvPr id="9" name="Pyöristetty suorakulmio 8">
            <a:extLst>
              <a:ext uri="{FF2B5EF4-FFF2-40B4-BE49-F238E27FC236}">
                <a16:creationId xmlns:a16="http://schemas.microsoft.com/office/drawing/2014/main" id="{7C3E7356-353E-C62E-9407-1D286E8530AB}"/>
              </a:ext>
            </a:extLst>
          </p:cNvPr>
          <p:cNvSpPr/>
          <p:nvPr/>
        </p:nvSpPr>
        <p:spPr>
          <a:xfrm>
            <a:off x="1578787" y="2385998"/>
            <a:ext cx="3214688" cy="1191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92B87C1-FA60-C9B3-211C-FB0DE09A0E14}"/>
              </a:ext>
            </a:extLst>
          </p:cNvPr>
          <p:cNvSpPr txBox="1"/>
          <p:nvPr/>
        </p:nvSpPr>
        <p:spPr>
          <a:xfrm>
            <a:off x="1643077" y="2481614"/>
            <a:ext cx="3214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authors</a:t>
            </a:r>
            <a:r>
              <a:rPr lang="fi-FI" dirty="0"/>
              <a:t> and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works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bibliography</a:t>
            </a:r>
            <a:r>
              <a:rPr lang="fi-FI" dirty="0"/>
              <a:t> and </a:t>
            </a:r>
            <a:r>
              <a:rPr lang="fi-FI" dirty="0" err="1"/>
              <a:t>collections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in 19th </a:t>
            </a:r>
            <a:r>
              <a:rPr lang="fi-FI" dirty="0" err="1"/>
              <a:t>century</a:t>
            </a:r>
            <a:endParaRPr lang="fi-FI" dirty="0"/>
          </a:p>
        </p:txBody>
      </p:sp>
      <p:sp>
        <p:nvSpPr>
          <p:cNvPr id="10" name="Ylös kääntyvä nuoli 9">
            <a:extLst>
              <a:ext uri="{FF2B5EF4-FFF2-40B4-BE49-F238E27FC236}">
                <a16:creationId xmlns:a16="http://schemas.microsoft.com/office/drawing/2014/main" id="{511E15A3-644C-11FA-6079-35216212FBDB}"/>
              </a:ext>
            </a:extLst>
          </p:cNvPr>
          <p:cNvSpPr/>
          <p:nvPr/>
        </p:nvSpPr>
        <p:spPr>
          <a:xfrm rot="5400000">
            <a:off x="928706" y="2507164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45E0395-4FB9-FF4B-F246-2CD8791B1F7A}"/>
              </a:ext>
            </a:extLst>
          </p:cNvPr>
          <p:cNvSpPr txBox="1"/>
          <p:nvPr/>
        </p:nvSpPr>
        <p:spPr>
          <a:xfrm>
            <a:off x="6142549" y="1920273"/>
            <a:ext cx="271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Improving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metadata</a:t>
            </a:r>
          </a:p>
        </p:txBody>
      </p:sp>
      <p:sp>
        <p:nvSpPr>
          <p:cNvPr id="13" name="Pyöristetty suorakulmio 12">
            <a:extLst>
              <a:ext uri="{FF2B5EF4-FFF2-40B4-BE49-F238E27FC236}">
                <a16:creationId xmlns:a16="http://schemas.microsoft.com/office/drawing/2014/main" id="{CDB0ED3D-884A-5826-6371-BC3CBDE5453E}"/>
              </a:ext>
            </a:extLst>
          </p:cNvPr>
          <p:cNvSpPr/>
          <p:nvPr/>
        </p:nvSpPr>
        <p:spPr>
          <a:xfrm>
            <a:off x="6398414" y="2513441"/>
            <a:ext cx="3662361" cy="10233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7020166-77E6-A0B4-9C22-F5E862B1950C}"/>
              </a:ext>
            </a:extLst>
          </p:cNvPr>
          <p:cNvSpPr txBox="1"/>
          <p:nvPr/>
        </p:nvSpPr>
        <p:spPr>
          <a:xfrm>
            <a:off x="6543670" y="2548648"/>
            <a:ext cx="334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harmonising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metadata</a:t>
            </a:r>
          </a:p>
          <a:p>
            <a:r>
              <a:rPr lang="fi-FI" dirty="0"/>
              <a:t>- </a:t>
            </a:r>
            <a:r>
              <a:rPr lang="fi-FI" dirty="0" err="1"/>
              <a:t>corrections</a:t>
            </a:r>
            <a:r>
              <a:rPr lang="fi-FI" dirty="0"/>
              <a:t> and </a:t>
            </a:r>
            <a:r>
              <a:rPr lang="fi-FI" dirty="0" err="1"/>
              <a:t>supplements</a:t>
            </a:r>
            <a:r>
              <a:rPr lang="fi-FI" dirty="0"/>
              <a:t> to metadata</a:t>
            </a:r>
          </a:p>
        </p:txBody>
      </p:sp>
      <p:sp>
        <p:nvSpPr>
          <p:cNvPr id="14" name="Ylös kääntyvä nuoli 13">
            <a:extLst>
              <a:ext uri="{FF2B5EF4-FFF2-40B4-BE49-F238E27FC236}">
                <a16:creationId xmlns:a16="http://schemas.microsoft.com/office/drawing/2014/main" id="{DF325393-FE1C-99E5-75A2-73E3FCFA28F5}"/>
              </a:ext>
            </a:extLst>
          </p:cNvPr>
          <p:cNvSpPr/>
          <p:nvPr/>
        </p:nvSpPr>
        <p:spPr>
          <a:xfrm rot="5400000">
            <a:off x="5824572" y="2545260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Pyöristetty suorakulmio 17">
            <a:extLst>
              <a:ext uri="{FF2B5EF4-FFF2-40B4-BE49-F238E27FC236}">
                <a16:creationId xmlns:a16="http://schemas.microsoft.com/office/drawing/2014/main" id="{A86CAA9C-6A52-2571-5FD6-3BDAB820A4F7}"/>
              </a:ext>
            </a:extLst>
          </p:cNvPr>
          <p:cNvSpPr/>
          <p:nvPr/>
        </p:nvSpPr>
        <p:spPr>
          <a:xfrm>
            <a:off x="1554981" y="4549888"/>
            <a:ext cx="3590906" cy="7837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9BBC78E6-5B2E-C1A9-7667-440B16013C46}"/>
              </a:ext>
            </a:extLst>
          </p:cNvPr>
          <p:cNvSpPr txBox="1"/>
          <p:nvPr/>
        </p:nvSpPr>
        <p:spPr>
          <a:xfrm>
            <a:off x="1674039" y="4618604"/>
            <a:ext cx="347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 </a:t>
            </a:r>
            <a:r>
              <a:rPr lang="fi-FI" dirty="0" err="1"/>
              <a:t>mesoanalytical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algorithmic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of metadata</a:t>
            </a:r>
          </a:p>
        </p:txBody>
      </p:sp>
      <p:sp>
        <p:nvSpPr>
          <p:cNvPr id="19" name="Ylös kääntyvä nuoli 18">
            <a:extLst>
              <a:ext uri="{FF2B5EF4-FFF2-40B4-BE49-F238E27FC236}">
                <a16:creationId xmlns:a16="http://schemas.microsoft.com/office/drawing/2014/main" id="{191D1A86-CE32-83A2-4803-8535DFD75027}"/>
              </a:ext>
            </a:extLst>
          </p:cNvPr>
          <p:cNvSpPr/>
          <p:nvPr/>
        </p:nvSpPr>
        <p:spPr>
          <a:xfrm rot="5400000">
            <a:off x="966802" y="4616964"/>
            <a:ext cx="714375" cy="221282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AA559554-BE46-A3F3-7059-A669FD9FE48E}"/>
              </a:ext>
            </a:extLst>
          </p:cNvPr>
          <p:cNvSpPr/>
          <p:nvPr/>
        </p:nvSpPr>
        <p:spPr>
          <a:xfrm>
            <a:off x="6442361" y="4104391"/>
            <a:ext cx="3128968" cy="17002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C14FD56-D40C-0E57-2FFC-C15DC42A367E}"/>
              </a:ext>
            </a:extLst>
          </p:cNvPr>
          <p:cNvSpPr txBox="1"/>
          <p:nvPr/>
        </p:nvSpPr>
        <p:spPr>
          <a:xfrm>
            <a:off x="6719881" y="4604471"/>
            <a:ext cx="2790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Building a </a:t>
            </a:r>
            <a:r>
              <a:rPr lang="fi-FI" dirty="0" err="1"/>
              <a:t>model</a:t>
            </a:r>
            <a:r>
              <a:rPr lang="fi-FI" dirty="0"/>
              <a:t> of </a:t>
            </a:r>
            <a:r>
              <a:rPr lang="fi-FI" dirty="0" err="1"/>
              <a:t>literary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in 19th </a:t>
            </a:r>
            <a:r>
              <a:rPr lang="fi-FI" dirty="0" err="1"/>
              <a:t>century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711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59F2BD-E456-CEAB-9367-6F8CA41AB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Challenges</a:t>
            </a:r>
            <a:r>
              <a:rPr lang="fi-FI" dirty="0"/>
              <a:t> </a:t>
            </a:r>
            <a:r>
              <a:rPr lang="fi-FI" dirty="0" err="1"/>
              <a:t>today</a:t>
            </a:r>
            <a:endParaRPr lang="fi-FI" dirty="0"/>
          </a:p>
        </p:txBody>
      </p:sp>
      <p:sp>
        <p:nvSpPr>
          <p:cNvPr id="4" name="Alanuoli 3">
            <a:extLst>
              <a:ext uri="{FF2B5EF4-FFF2-40B4-BE49-F238E27FC236}">
                <a16:creationId xmlns:a16="http://schemas.microsoft.com/office/drawing/2014/main" id="{6EAB6F64-F1F0-E11C-29A8-9D301349A780}"/>
              </a:ext>
            </a:extLst>
          </p:cNvPr>
          <p:cNvSpPr/>
          <p:nvPr/>
        </p:nvSpPr>
        <p:spPr>
          <a:xfrm>
            <a:off x="617838" y="1982659"/>
            <a:ext cx="2520778" cy="4510216"/>
          </a:xfrm>
          <a:custGeom>
            <a:avLst/>
            <a:gdLst>
              <a:gd name="connsiteX0" fmla="*/ 0 w 679622"/>
              <a:gd name="connsiteY0" fmla="*/ 3774989 h 4114800"/>
              <a:gd name="connsiteX1" fmla="*/ 169906 w 679622"/>
              <a:gd name="connsiteY1" fmla="*/ 3774989 h 4114800"/>
              <a:gd name="connsiteX2" fmla="*/ 169906 w 679622"/>
              <a:gd name="connsiteY2" fmla="*/ 0 h 4114800"/>
              <a:gd name="connsiteX3" fmla="*/ 509717 w 679622"/>
              <a:gd name="connsiteY3" fmla="*/ 0 h 4114800"/>
              <a:gd name="connsiteX4" fmla="*/ 509717 w 679622"/>
              <a:gd name="connsiteY4" fmla="*/ 3774989 h 4114800"/>
              <a:gd name="connsiteX5" fmla="*/ 679622 w 679622"/>
              <a:gd name="connsiteY5" fmla="*/ 3774989 h 4114800"/>
              <a:gd name="connsiteX6" fmla="*/ 339811 w 679622"/>
              <a:gd name="connsiteY6" fmla="*/ 4114800 h 4114800"/>
              <a:gd name="connsiteX7" fmla="*/ 0 w 679622"/>
              <a:gd name="connsiteY7" fmla="*/ 3774989 h 4114800"/>
              <a:gd name="connsiteX0" fmla="*/ 0 w 1606378"/>
              <a:gd name="connsiteY0" fmla="*/ 3774989 h 4114800"/>
              <a:gd name="connsiteX1" fmla="*/ 169906 w 1606378"/>
              <a:gd name="connsiteY1" fmla="*/ 3774989 h 4114800"/>
              <a:gd name="connsiteX2" fmla="*/ 169906 w 1606378"/>
              <a:gd name="connsiteY2" fmla="*/ 0 h 4114800"/>
              <a:gd name="connsiteX3" fmla="*/ 509717 w 1606378"/>
              <a:gd name="connsiteY3" fmla="*/ 0 h 4114800"/>
              <a:gd name="connsiteX4" fmla="*/ 509717 w 1606378"/>
              <a:gd name="connsiteY4" fmla="*/ 3774989 h 4114800"/>
              <a:gd name="connsiteX5" fmla="*/ 1606378 w 1606378"/>
              <a:gd name="connsiteY5" fmla="*/ 3737919 h 4114800"/>
              <a:gd name="connsiteX6" fmla="*/ 339811 w 1606378"/>
              <a:gd name="connsiteY6" fmla="*/ 4114800 h 4114800"/>
              <a:gd name="connsiteX7" fmla="*/ 0 w 1606378"/>
              <a:gd name="connsiteY7" fmla="*/ 3774989 h 4114800"/>
              <a:gd name="connsiteX0" fmla="*/ 0 w 2520778"/>
              <a:gd name="connsiteY0" fmla="*/ 3774989 h 4114800"/>
              <a:gd name="connsiteX1" fmla="*/ 1084306 w 2520778"/>
              <a:gd name="connsiteY1" fmla="*/ 3774989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424117 w 2520778"/>
              <a:gd name="connsiteY4" fmla="*/ 3774989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114800"/>
              <a:gd name="connsiteX1" fmla="*/ 540608 w 2520778"/>
              <a:gd name="connsiteY1" fmla="*/ 3527854 h 4114800"/>
              <a:gd name="connsiteX2" fmla="*/ 1084306 w 2520778"/>
              <a:gd name="connsiteY2" fmla="*/ 0 h 4114800"/>
              <a:gd name="connsiteX3" fmla="*/ 1424117 w 2520778"/>
              <a:gd name="connsiteY3" fmla="*/ 0 h 4114800"/>
              <a:gd name="connsiteX4" fmla="*/ 1868960 w 2520778"/>
              <a:gd name="connsiteY4" fmla="*/ 3503140 h 4114800"/>
              <a:gd name="connsiteX5" fmla="*/ 2520778 w 2520778"/>
              <a:gd name="connsiteY5" fmla="*/ 3737919 h 4114800"/>
              <a:gd name="connsiteX6" fmla="*/ 1254211 w 2520778"/>
              <a:gd name="connsiteY6" fmla="*/ 4114800 h 4114800"/>
              <a:gd name="connsiteX7" fmla="*/ 0 w 2520778"/>
              <a:gd name="connsiteY7" fmla="*/ 3774989 h 4114800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68960 w 2520778"/>
              <a:gd name="connsiteY4" fmla="*/ 3503140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40608 w 2520778"/>
              <a:gd name="connsiteY1" fmla="*/ 3527854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424117 w 2520778"/>
              <a:gd name="connsiteY3" fmla="*/ 0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084306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  <a:gd name="connsiteX0" fmla="*/ 0 w 2520778"/>
              <a:gd name="connsiteY0" fmla="*/ 3774989 h 4510216"/>
              <a:gd name="connsiteX1" fmla="*/ 577679 w 2520778"/>
              <a:gd name="connsiteY1" fmla="*/ 3774989 h 4510216"/>
              <a:gd name="connsiteX2" fmla="*/ 1183160 w 2520778"/>
              <a:gd name="connsiteY2" fmla="*/ 0 h 4510216"/>
              <a:gd name="connsiteX3" fmla="*/ 1288193 w 2520778"/>
              <a:gd name="connsiteY3" fmla="*/ 12356 h 4510216"/>
              <a:gd name="connsiteX4" fmla="*/ 1893674 w 2520778"/>
              <a:gd name="connsiteY4" fmla="*/ 3750275 h 4510216"/>
              <a:gd name="connsiteX5" fmla="*/ 2520778 w 2520778"/>
              <a:gd name="connsiteY5" fmla="*/ 3737919 h 4510216"/>
              <a:gd name="connsiteX6" fmla="*/ 1241854 w 2520778"/>
              <a:gd name="connsiteY6" fmla="*/ 4510216 h 4510216"/>
              <a:gd name="connsiteX7" fmla="*/ 0 w 2520778"/>
              <a:gd name="connsiteY7" fmla="*/ 3774989 h 451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778" h="4510216">
                <a:moveTo>
                  <a:pt x="0" y="3774989"/>
                </a:moveTo>
                <a:lnTo>
                  <a:pt x="577679" y="3774989"/>
                </a:lnTo>
                <a:lnTo>
                  <a:pt x="1183160" y="0"/>
                </a:lnTo>
                <a:lnTo>
                  <a:pt x="1288193" y="12356"/>
                </a:lnTo>
                <a:lnTo>
                  <a:pt x="1893674" y="3750275"/>
                </a:lnTo>
                <a:lnTo>
                  <a:pt x="2520778" y="3737919"/>
                </a:lnTo>
                <a:lnTo>
                  <a:pt x="1241854" y="4510216"/>
                </a:lnTo>
                <a:lnTo>
                  <a:pt x="0" y="377498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FF2FCA39-6082-6CB3-F772-9C32B2CFCD09}"/>
              </a:ext>
            </a:extLst>
          </p:cNvPr>
          <p:cNvSpPr txBox="1"/>
          <p:nvPr/>
        </p:nvSpPr>
        <p:spPr>
          <a:xfrm>
            <a:off x="3496961" y="1590348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Nature</a:t>
            </a:r>
            <a:r>
              <a:rPr lang="fi-FI" dirty="0"/>
              <a:t> of metadata</a:t>
            </a:r>
          </a:p>
          <a:p>
            <a:r>
              <a:rPr lang="fi-FI" dirty="0"/>
              <a:t>- </a:t>
            </a:r>
            <a:r>
              <a:rPr lang="fi-FI" dirty="0" err="1"/>
              <a:t>inadequte</a:t>
            </a:r>
            <a:r>
              <a:rPr lang="fi-FI" dirty="0"/>
              <a:t> data </a:t>
            </a:r>
            <a:r>
              <a:rPr lang="fi-FI" dirty="0" err="1"/>
              <a:t>especially</a:t>
            </a:r>
            <a:r>
              <a:rPr lang="fi-FI" dirty="0"/>
              <a:t> in </a:t>
            </a:r>
            <a:r>
              <a:rPr lang="fi-FI" dirty="0" err="1"/>
              <a:t>relation</a:t>
            </a:r>
            <a:r>
              <a:rPr lang="fi-FI" dirty="0"/>
              <a:t> to </a:t>
            </a:r>
            <a:r>
              <a:rPr lang="fi-FI" dirty="0" err="1"/>
              <a:t>source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,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editions</a:t>
            </a:r>
            <a:r>
              <a:rPr lang="fi-FI" dirty="0"/>
              <a:t>, </a:t>
            </a:r>
            <a:r>
              <a:rPr lang="fi-FI" dirty="0" err="1"/>
              <a:t>pseudonyms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mistaken</a:t>
            </a:r>
            <a:r>
              <a:rPr lang="fi-FI" dirty="0"/>
              <a:t> </a:t>
            </a:r>
            <a:r>
              <a:rPr lang="fi-FI" dirty="0" err="1"/>
              <a:t>identities</a:t>
            </a:r>
            <a:endParaRPr lang="fi-FI" dirty="0"/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274B6E6-7210-0592-EF09-CBADF9AE3998}"/>
              </a:ext>
            </a:extLst>
          </p:cNvPr>
          <p:cNvSpPr txBox="1"/>
          <p:nvPr/>
        </p:nvSpPr>
        <p:spPr>
          <a:xfrm>
            <a:off x="3496961" y="2690336"/>
            <a:ext cx="7722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Nature</a:t>
            </a:r>
            <a:r>
              <a:rPr lang="fi-FI" dirty="0"/>
              <a:t> of </a:t>
            </a:r>
            <a:r>
              <a:rPr lang="fi-FI" dirty="0" err="1"/>
              <a:t>collections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uncatalogued</a:t>
            </a:r>
            <a:r>
              <a:rPr lang="fi-FI" dirty="0"/>
              <a:t> </a:t>
            </a:r>
            <a:r>
              <a:rPr lang="fi-FI" dirty="0" err="1"/>
              <a:t>titles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cataloging</a:t>
            </a:r>
            <a:r>
              <a:rPr lang="fi-FI" dirty="0"/>
              <a:t> is </a:t>
            </a:r>
            <a:r>
              <a:rPr lang="fi-FI" dirty="0" err="1"/>
              <a:t>subjective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and </a:t>
            </a:r>
            <a:r>
              <a:rPr lang="fi-FI" dirty="0" err="1"/>
              <a:t>continues</a:t>
            </a:r>
            <a:r>
              <a:rPr lang="fi-FI" dirty="0"/>
              <a:t> to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place</a:t>
            </a:r>
            <a:r>
              <a:rPr lang="fi-FI" dirty="0"/>
              <a:t> in </a:t>
            </a:r>
            <a:r>
              <a:rPr lang="fi-FI" dirty="0" err="1"/>
              <a:t>historical</a:t>
            </a:r>
            <a:r>
              <a:rPr lang="fi-FI" dirty="0"/>
              <a:t> </a:t>
            </a:r>
            <a:r>
              <a:rPr lang="fi-FI" dirty="0" err="1"/>
              <a:t>circumstances</a:t>
            </a:r>
            <a:endParaRPr lang="fi-FI" dirty="0"/>
          </a:p>
          <a:p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A4AD805-A4EA-808E-C601-E86A013FB26A}"/>
              </a:ext>
            </a:extLst>
          </p:cNvPr>
          <p:cNvSpPr txBox="1"/>
          <p:nvPr/>
        </p:nvSpPr>
        <p:spPr>
          <a:xfrm>
            <a:off x="3496961" y="4052412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Nature</a:t>
            </a:r>
            <a:r>
              <a:rPr lang="fi-FI" dirty="0"/>
              <a:t> of 19th </a:t>
            </a:r>
            <a:r>
              <a:rPr lang="fi-FI" dirty="0" err="1"/>
              <a:t>century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</a:t>
            </a:r>
          </a:p>
          <a:p>
            <a:r>
              <a:rPr lang="fi-FI" dirty="0"/>
              <a:t>- </a:t>
            </a:r>
            <a:r>
              <a:rPr lang="fi-FI" dirty="0" err="1"/>
              <a:t>bilingual</a:t>
            </a:r>
            <a:r>
              <a:rPr lang="fi-FI" dirty="0"/>
              <a:t> culture </a:t>
            </a:r>
          </a:p>
          <a:p>
            <a:r>
              <a:rPr lang="fi-FI" dirty="0"/>
              <a:t>- </a:t>
            </a:r>
            <a:r>
              <a:rPr lang="fi-FI" dirty="0" err="1"/>
              <a:t>transnational</a:t>
            </a:r>
            <a:r>
              <a:rPr lang="fi-FI" dirty="0"/>
              <a:t> </a:t>
            </a:r>
            <a:r>
              <a:rPr lang="fi-FI" dirty="0" err="1"/>
              <a:t>reality</a:t>
            </a:r>
            <a:r>
              <a:rPr lang="fi-FI" dirty="0"/>
              <a:t> -&gt; </a:t>
            </a:r>
            <a:r>
              <a:rPr lang="fi-FI" dirty="0" err="1"/>
              <a:t>question</a:t>
            </a:r>
            <a:r>
              <a:rPr lang="fi-FI" dirty="0"/>
              <a:t> of </a:t>
            </a:r>
            <a:r>
              <a:rPr lang="fi-FI" dirty="0" err="1"/>
              <a:t>nationalities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undefined</a:t>
            </a:r>
            <a:r>
              <a:rPr lang="fi-FI" dirty="0"/>
              <a:t> publishing </a:t>
            </a:r>
            <a:r>
              <a:rPr lang="fi-FI" dirty="0" err="1"/>
              <a:t>environment</a:t>
            </a:r>
            <a:r>
              <a:rPr lang="fi-FI" dirty="0"/>
              <a:t> (</a:t>
            </a:r>
            <a:r>
              <a:rPr lang="fi-FI" dirty="0" err="1"/>
              <a:t>especially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century</a:t>
            </a:r>
            <a:r>
              <a:rPr lang="fi-FI" dirty="0"/>
              <a:t>)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CC4FF24B-C8D0-BF86-584C-2D5EEAAD6C0E}"/>
              </a:ext>
            </a:extLst>
          </p:cNvPr>
          <p:cNvSpPr txBox="1"/>
          <p:nvPr/>
        </p:nvSpPr>
        <p:spPr>
          <a:xfrm>
            <a:off x="3496961" y="5404685"/>
            <a:ext cx="7389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Nature</a:t>
            </a:r>
            <a:r>
              <a:rPr lang="fi-FI" dirty="0"/>
              <a:t> of </a:t>
            </a:r>
            <a:r>
              <a:rPr lang="fi-FI" dirty="0" err="1"/>
              <a:t>subjective</a:t>
            </a:r>
            <a:r>
              <a:rPr lang="fi-FI" dirty="0"/>
              <a:t> </a:t>
            </a:r>
            <a:r>
              <a:rPr lang="fi-FI" dirty="0" err="1"/>
              <a:t>component</a:t>
            </a:r>
            <a:endParaRPr lang="fi-FI" dirty="0"/>
          </a:p>
          <a:p>
            <a:r>
              <a:rPr lang="fi-FI" dirty="0"/>
              <a:t>-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define</a:t>
            </a:r>
            <a:r>
              <a:rPr lang="fi-FI" dirty="0"/>
              <a:t> fiction,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genres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?</a:t>
            </a:r>
          </a:p>
          <a:p>
            <a:r>
              <a:rPr lang="fi-FI" dirty="0"/>
              <a:t>-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consistent</a:t>
            </a:r>
            <a:r>
              <a:rPr lang="fi-FI" dirty="0"/>
              <a:t>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497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B5B226-6441-032A-09EE-484C4E4D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prospects</a:t>
            </a:r>
            <a:r>
              <a:rPr lang="fi-FI" dirty="0"/>
              <a:t> – </a:t>
            </a:r>
            <a:r>
              <a:rPr lang="fi-FI" dirty="0" err="1"/>
              <a:t>Digitised</a:t>
            </a:r>
            <a:r>
              <a:rPr lang="fi-FI" dirty="0"/>
              <a:t> </a:t>
            </a:r>
            <a:r>
              <a:rPr lang="fi-FI" dirty="0" err="1"/>
              <a:t>Literature</a:t>
            </a:r>
            <a:r>
              <a:rPr lang="fi-FI" dirty="0"/>
              <a:t> of Finland in 1809-1917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7E2832D1-98A2-33A4-2C58-5E753A1E7B21}"/>
              </a:ext>
            </a:extLst>
          </p:cNvPr>
          <p:cNvSpPr/>
          <p:nvPr/>
        </p:nvSpPr>
        <p:spPr>
          <a:xfrm>
            <a:off x="6247046" y="1863975"/>
            <a:ext cx="4071862" cy="43513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1. </a:t>
            </a:r>
            <a:r>
              <a:rPr lang="fi-FI" dirty="0" err="1"/>
              <a:t>editions</a:t>
            </a:r>
            <a:r>
              <a:rPr lang="fi-FI" dirty="0"/>
              <a:t> (≈ 3000 </a:t>
            </a:r>
            <a:r>
              <a:rPr lang="fi-FI" dirty="0" err="1"/>
              <a:t>titles</a:t>
            </a:r>
            <a:r>
              <a:rPr lang="fi-FI" dirty="0"/>
              <a:t>)</a:t>
            </a:r>
          </a:p>
        </p:txBody>
      </p:sp>
      <p:sp>
        <p:nvSpPr>
          <p:cNvPr id="5" name="Pyöristetty suorakulmio 4">
            <a:extLst>
              <a:ext uri="{FF2B5EF4-FFF2-40B4-BE49-F238E27FC236}">
                <a16:creationId xmlns:a16="http://schemas.microsoft.com/office/drawing/2014/main" id="{BC8AA9D8-313E-7041-4074-C9A9CBD6E65F}"/>
              </a:ext>
            </a:extLst>
          </p:cNvPr>
          <p:cNvSpPr/>
          <p:nvPr/>
        </p:nvSpPr>
        <p:spPr>
          <a:xfrm>
            <a:off x="6067424" y="4329116"/>
            <a:ext cx="1947509" cy="2205429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National Library </a:t>
            </a:r>
          </a:p>
          <a:p>
            <a:pPr algn="ctr"/>
            <a:r>
              <a:rPr lang="fi-FI" dirty="0"/>
              <a:t>(≈ 700 </a:t>
            </a:r>
            <a:r>
              <a:rPr lang="fi-FI" dirty="0" err="1"/>
              <a:t>titles</a:t>
            </a:r>
            <a:r>
              <a:rPr lang="fi-FI" dirty="0"/>
              <a:t>)</a:t>
            </a:r>
          </a:p>
        </p:txBody>
      </p:sp>
      <p:sp>
        <p:nvSpPr>
          <p:cNvPr id="6" name="Pyöristetty suorakulmio 5">
            <a:extLst>
              <a:ext uri="{FF2B5EF4-FFF2-40B4-BE49-F238E27FC236}">
                <a16:creationId xmlns:a16="http://schemas.microsoft.com/office/drawing/2014/main" id="{EA9D0596-0430-5472-3E8B-A64077502BED}"/>
              </a:ext>
            </a:extLst>
          </p:cNvPr>
          <p:cNvSpPr/>
          <p:nvPr/>
        </p:nvSpPr>
        <p:spPr>
          <a:xfrm>
            <a:off x="9217917" y="2443032"/>
            <a:ext cx="871603" cy="95367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SLS ?</a:t>
            </a:r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78E66B09-9782-1974-296B-4BFC10ED0246}"/>
              </a:ext>
            </a:extLst>
          </p:cNvPr>
          <p:cNvSpPr/>
          <p:nvPr/>
        </p:nvSpPr>
        <p:spPr>
          <a:xfrm>
            <a:off x="9515463" y="3835808"/>
            <a:ext cx="1551730" cy="1200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Project Gutenberg ?</a:t>
            </a:r>
          </a:p>
        </p:txBody>
      </p:sp>
      <p:sp>
        <p:nvSpPr>
          <p:cNvPr id="8" name="Pyöristetty suorakulmio 7">
            <a:extLst>
              <a:ext uri="{FF2B5EF4-FFF2-40B4-BE49-F238E27FC236}">
                <a16:creationId xmlns:a16="http://schemas.microsoft.com/office/drawing/2014/main" id="{1DDE8EB5-9A78-95D6-B8E4-79EBFA02AE83}"/>
              </a:ext>
            </a:extLst>
          </p:cNvPr>
          <p:cNvSpPr/>
          <p:nvPr/>
        </p:nvSpPr>
        <p:spPr>
          <a:xfrm>
            <a:off x="6069882" y="2509093"/>
            <a:ext cx="871603" cy="63569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SKS ?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ACE9D24-94BD-AA78-D15B-8B869520F43A}"/>
              </a:ext>
            </a:extLst>
          </p:cNvPr>
          <p:cNvSpPr txBox="1"/>
          <p:nvPr/>
        </p:nvSpPr>
        <p:spPr>
          <a:xfrm>
            <a:off x="1458095" y="2075935"/>
            <a:ext cx="35711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Full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availability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curated</a:t>
            </a:r>
            <a:r>
              <a:rPr lang="fi-FI" dirty="0"/>
              <a:t> set of fiction in Fennica 1809-1917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National </a:t>
            </a:r>
            <a:r>
              <a:rPr lang="fi-FI" dirty="0" err="1"/>
              <a:t>library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main </a:t>
            </a:r>
            <a:r>
              <a:rPr lang="fi-FI" dirty="0" err="1"/>
              <a:t>actor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Infrastructure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in </a:t>
            </a:r>
            <a:r>
              <a:rPr lang="fi-FI" dirty="0" err="1"/>
              <a:t>place</a:t>
            </a:r>
            <a:r>
              <a:rPr lang="fi-FI" dirty="0"/>
              <a:t>, </a:t>
            </a:r>
            <a:r>
              <a:rPr lang="fi-FI" dirty="0" err="1"/>
              <a:t>question</a:t>
            </a:r>
            <a:r>
              <a:rPr lang="fi-FI" dirty="0"/>
              <a:t> of </a:t>
            </a:r>
            <a:r>
              <a:rPr lang="fi-FI" dirty="0" err="1"/>
              <a:t>funding</a:t>
            </a:r>
            <a:r>
              <a:rPr lang="fi-FI" dirty="0"/>
              <a:t> and </a:t>
            </a:r>
            <a:r>
              <a:rPr lang="fi-FI" dirty="0" err="1"/>
              <a:t>resources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Enables</a:t>
            </a:r>
            <a:r>
              <a:rPr lang="fi-FI" dirty="0"/>
              <a:t> </a:t>
            </a:r>
            <a:r>
              <a:rPr lang="fi-FI" dirty="0" err="1"/>
              <a:t>statistical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in </a:t>
            </a:r>
            <a:r>
              <a:rPr lang="fi-FI" dirty="0" err="1"/>
              <a:t>variety</a:t>
            </a:r>
            <a:r>
              <a:rPr lang="fi-FI" dirty="0"/>
              <a:t> of </a:t>
            </a:r>
            <a:r>
              <a:rPr lang="fi-FI" dirty="0" err="1"/>
              <a:t>ways</a:t>
            </a:r>
            <a:endParaRPr lang="fi-FI" dirty="0"/>
          </a:p>
        </p:txBody>
      </p:sp>
      <p:sp>
        <p:nvSpPr>
          <p:cNvPr id="10" name="Pyöristetty suorakulmio 9">
            <a:extLst>
              <a:ext uri="{FF2B5EF4-FFF2-40B4-BE49-F238E27FC236}">
                <a16:creationId xmlns:a16="http://schemas.microsoft.com/office/drawing/2014/main" id="{FA30434E-4926-6FA3-829F-26F83B0A5847}"/>
              </a:ext>
            </a:extLst>
          </p:cNvPr>
          <p:cNvSpPr/>
          <p:nvPr/>
        </p:nvSpPr>
        <p:spPr>
          <a:xfrm>
            <a:off x="7200900" y="1763958"/>
            <a:ext cx="1885950" cy="4648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4342AD2-4BDB-868F-D4B9-6B84EF247D56}"/>
              </a:ext>
            </a:extLst>
          </p:cNvPr>
          <p:cNvSpPr txBox="1"/>
          <p:nvPr/>
        </p:nvSpPr>
        <p:spPr>
          <a:xfrm>
            <a:off x="7258038" y="1806823"/>
            <a:ext cx="225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Litteraturbanken</a:t>
            </a:r>
            <a:r>
              <a:rPr lang="fi-FI" dirty="0"/>
              <a:t>?</a:t>
            </a:r>
          </a:p>
        </p:txBody>
      </p:sp>
      <p:sp>
        <p:nvSpPr>
          <p:cNvPr id="13" name="Pyöristetty suorakulmio 12">
            <a:extLst>
              <a:ext uri="{FF2B5EF4-FFF2-40B4-BE49-F238E27FC236}">
                <a16:creationId xmlns:a16="http://schemas.microsoft.com/office/drawing/2014/main" id="{3B91F96C-D317-935C-4EB6-D7BF5450BD83}"/>
              </a:ext>
            </a:extLst>
          </p:cNvPr>
          <p:cNvSpPr/>
          <p:nvPr/>
        </p:nvSpPr>
        <p:spPr>
          <a:xfrm>
            <a:off x="8572500" y="5443538"/>
            <a:ext cx="1344495" cy="11715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F203392-39B7-50C7-C881-9A3E6B6CD4DC}"/>
              </a:ext>
            </a:extLst>
          </p:cNvPr>
          <p:cNvSpPr txBox="1"/>
          <p:nvPr/>
        </p:nvSpPr>
        <p:spPr>
          <a:xfrm>
            <a:off x="8647248" y="5686416"/>
            <a:ext cx="131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Project Runeberg ?</a:t>
            </a:r>
          </a:p>
        </p:txBody>
      </p:sp>
    </p:spTree>
    <p:extLst>
      <p:ext uri="{BB962C8B-B14F-4D97-AF65-F5344CB8AC3E}">
        <p14:creationId xmlns:p14="http://schemas.microsoft.com/office/powerpoint/2010/main" val="372463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5F9D0-DA2D-F92D-8BA1-F2A995FB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484"/>
            <a:ext cx="10515600" cy="1325563"/>
          </a:xfrm>
        </p:spPr>
        <p:txBody>
          <a:bodyPr/>
          <a:lstStyle/>
          <a:p>
            <a:pPr algn="ctr"/>
            <a:r>
              <a:rPr lang="fi-FI" dirty="0"/>
              <a:t>More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prospects</a:t>
            </a:r>
            <a:r>
              <a:rPr lang="fi-FI" dirty="0"/>
              <a:t> – ”</a:t>
            </a:r>
            <a:r>
              <a:rPr lang="fi-FI" dirty="0" err="1"/>
              <a:t>Database</a:t>
            </a:r>
            <a:r>
              <a:rPr lang="fi-FI" dirty="0"/>
              <a:t>”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4069958-8E65-EF59-45C0-7FD834B26FEB}"/>
              </a:ext>
            </a:extLst>
          </p:cNvPr>
          <p:cNvSpPr txBox="1"/>
          <p:nvPr/>
        </p:nvSpPr>
        <p:spPr>
          <a:xfrm>
            <a:off x="1412531" y="4539777"/>
            <a:ext cx="86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1809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1124244-2907-5068-73BB-BCBC258A0618}"/>
              </a:ext>
            </a:extLst>
          </p:cNvPr>
          <p:cNvSpPr txBox="1"/>
          <p:nvPr/>
        </p:nvSpPr>
        <p:spPr>
          <a:xfrm>
            <a:off x="10197465" y="3285729"/>
            <a:ext cx="890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1917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CA349C6-5A5D-38A6-8364-1A1298B22D3C}"/>
              </a:ext>
            </a:extLst>
          </p:cNvPr>
          <p:cNvSpPr txBox="1"/>
          <p:nvPr/>
        </p:nvSpPr>
        <p:spPr>
          <a:xfrm>
            <a:off x="5670042" y="4382697"/>
            <a:ext cx="65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1870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0C58313-4BED-38D3-C0FE-2DF167B56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84" y="4752029"/>
            <a:ext cx="691979" cy="995932"/>
          </a:xfrm>
          <a:prstGeom prst="rect">
            <a:avLst/>
          </a:prstGeom>
        </p:spPr>
      </p:pic>
      <p:pic>
        <p:nvPicPr>
          <p:cNvPr id="2050" name="Picture 2" descr="Minna Canth - Wikipedia">
            <a:extLst>
              <a:ext uri="{FF2B5EF4-FFF2-40B4-BE49-F238E27FC236}">
                <a16:creationId xmlns:a16="http://schemas.microsoft.com/office/drawing/2014/main" id="{65B1F36D-4B1D-A54E-24E4-D4F367CD1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150" y="2265669"/>
            <a:ext cx="733477" cy="96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658C3333-D5FB-AE15-8B8B-ED903A52C6D8}"/>
              </a:ext>
            </a:extLst>
          </p:cNvPr>
          <p:cNvSpPr txBox="1"/>
          <p:nvPr/>
        </p:nvSpPr>
        <p:spPr>
          <a:xfrm>
            <a:off x="6378639" y="3234470"/>
            <a:ext cx="701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1885</a:t>
            </a:r>
          </a:p>
        </p:txBody>
      </p:sp>
      <p:pic>
        <p:nvPicPr>
          <p:cNvPr id="2052" name="Picture 4" descr="Leino, Eino – Svinhuvfud">
            <a:extLst>
              <a:ext uri="{FF2B5EF4-FFF2-40B4-BE49-F238E27FC236}">
                <a16:creationId xmlns:a16="http://schemas.microsoft.com/office/drawing/2014/main" id="{97BF2D56-7353-446A-C704-B607532B0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556" y="3916377"/>
            <a:ext cx="866691" cy="121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8C9846D3-3C8D-B35D-CB7D-C8043C40DB9F}"/>
              </a:ext>
            </a:extLst>
          </p:cNvPr>
          <p:cNvSpPr txBox="1"/>
          <p:nvPr/>
        </p:nvSpPr>
        <p:spPr>
          <a:xfrm>
            <a:off x="7080261" y="3547045"/>
            <a:ext cx="679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1896</a:t>
            </a:r>
          </a:p>
        </p:txBody>
      </p:sp>
      <p:pic>
        <p:nvPicPr>
          <p:cNvPr id="2054" name="Picture 6" descr="Jaakko Juteini – Wikipedia">
            <a:extLst>
              <a:ext uri="{FF2B5EF4-FFF2-40B4-BE49-F238E27FC236}">
                <a16:creationId xmlns:a16="http://schemas.microsoft.com/office/drawing/2014/main" id="{1922FFA9-694C-9121-A6FF-E7BA84A5F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505" y="5226139"/>
            <a:ext cx="755060" cy="104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36C96748-0D0B-A9A7-1C1C-6BAA05227E4E}"/>
              </a:ext>
            </a:extLst>
          </p:cNvPr>
          <p:cNvSpPr txBox="1"/>
          <p:nvPr/>
        </p:nvSpPr>
        <p:spPr>
          <a:xfrm>
            <a:off x="2188353" y="4866643"/>
            <a:ext cx="84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1810</a:t>
            </a:r>
          </a:p>
        </p:txBody>
      </p:sp>
      <p:pic>
        <p:nvPicPr>
          <p:cNvPr id="2056" name="Picture 8" descr="Elias Lönnrot - 375 Humanistia">
            <a:extLst>
              <a:ext uri="{FF2B5EF4-FFF2-40B4-BE49-F238E27FC236}">
                <a16:creationId xmlns:a16="http://schemas.microsoft.com/office/drawing/2014/main" id="{84D81AE7-25B0-8A5D-E266-B2125AB5A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49" y="2915648"/>
            <a:ext cx="1144373" cy="11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52551357-2CC4-F46E-9274-47017F7DC705}"/>
              </a:ext>
            </a:extLst>
          </p:cNvPr>
          <p:cNvSpPr txBox="1"/>
          <p:nvPr/>
        </p:nvSpPr>
        <p:spPr>
          <a:xfrm>
            <a:off x="4760412" y="4113298"/>
            <a:ext cx="72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1849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A36E501D-C263-E487-1AE4-AA1CEE95216C}"/>
              </a:ext>
            </a:extLst>
          </p:cNvPr>
          <p:cNvSpPr txBox="1"/>
          <p:nvPr/>
        </p:nvSpPr>
        <p:spPr>
          <a:xfrm>
            <a:off x="7873484" y="2917882"/>
            <a:ext cx="70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1908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7A4ED1CA-5511-FB58-C7F4-D283CCC6B341}"/>
              </a:ext>
            </a:extLst>
          </p:cNvPr>
          <p:cNvSpPr txBox="1"/>
          <p:nvPr/>
        </p:nvSpPr>
        <p:spPr>
          <a:xfrm>
            <a:off x="6735660" y="5177999"/>
            <a:ext cx="150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Maaliskuun lauluja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5D35F705-BADD-0440-2322-C386C7BFDB1D}"/>
              </a:ext>
            </a:extLst>
          </p:cNvPr>
          <p:cNvSpPr txBox="1"/>
          <p:nvPr/>
        </p:nvSpPr>
        <p:spPr>
          <a:xfrm>
            <a:off x="6159310" y="1559153"/>
            <a:ext cx="1216114" cy="65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Työmiehen vaimo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9C8B628C-6607-F992-3BF0-6995F85C4D66}"/>
              </a:ext>
            </a:extLst>
          </p:cNvPr>
          <p:cNvSpPr txBox="1"/>
          <p:nvPr/>
        </p:nvSpPr>
        <p:spPr>
          <a:xfrm>
            <a:off x="5518293" y="5913112"/>
            <a:ext cx="1210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Seitsemän veljestä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DCCD6D10-90CC-2904-374A-EC0E8B56CEC3}"/>
              </a:ext>
            </a:extLst>
          </p:cNvPr>
          <p:cNvSpPr txBox="1"/>
          <p:nvPr/>
        </p:nvSpPr>
        <p:spPr>
          <a:xfrm>
            <a:off x="4563447" y="2460780"/>
            <a:ext cx="128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Kalevala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1F5EF9F0-F5FC-CCA7-614F-0D1CECAD903A}"/>
              </a:ext>
            </a:extLst>
          </p:cNvPr>
          <p:cNvSpPr txBox="1"/>
          <p:nvPr/>
        </p:nvSpPr>
        <p:spPr>
          <a:xfrm>
            <a:off x="678291" y="5642508"/>
            <a:ext cx="1470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Kirjoituksia </a:t>
            </a:r>
            <a:r>
              <a:rPr lang="fi-FI" i="1" dirty="0" err="1"/>
              <a:t>Jak</a:t>
            </a:r>
            <a:r>
              <a:rPr lang="fi-FI" i="1" dirty="0"/>
              <a:t>. </a:t>
            </a:r>
            <a:r>
              <a:rPr lang="fi-FI" i="1" dirty="0" err="1"/>
              <a:t>Juteinilda</a:t>
            </a:r>
            <a:endParaRPr lang="fi-FI" i="1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471A456E-22B2-E7CB-759F-658860BFF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170" y="1715341"/>
            <a:ext cx="812400" cy="119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id="{C9664E26-5B11-0331-BD5E-AEE6782A58B9}"/>
              </a:ext>
            </a:extLst>
          </p:cNvPr>
          <p:cNvSpPr txBox="1"/>
          <p:nvPr/>
        </p:nvSpPr>
        <p:spPr>
          <a:xfrm>
            <a:off x="7694811" y="1303313"/>
            <a:ext cx="1061680" cy="37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err="1"/>
              <a:t>Mirdja</a:t>
            </a:r>
            <a:endParaRPr lang="fi-FI" i="1" dirty="0"/>
          </a:p>
        </p:txBody>
      </p:sp>
      <p:pic>
        <p:nvPicPr>
          <p:cNvPr id="2060" name="Picture 12" descr="Johan Ludvig Runeberg - Wikipedia">
            <a:extLst>
              <a:ext uri="{FF2B5EF4-FFF2-40B4-BE49-F238E27FC236}">
                <a16:creationId xmlns:a16="http://schemas.microsoft.com/office/drawing/2014/main" id="{74AB1A76-87AF-2632-F890-E1615F1D4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252" y="5129745"/>
            <a:ext cx="1183882" cy="82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kstiruutu 24">
            <a:extLst>
              <a:ext uri="{FF2B5EF4-FFF2-40B4-BE49-F238E27FC236}">
                <a16:creationId xmlns:a16="http://schemas.microsoft.com/office/drawing/2014/main" id="{3426CC5E-C7F6-AFC2-602D-A7730675086B}"/>
              </a:ext>
            </a:extLst>
          </p:cNvPr>
          <p:cNvSpPr txBox="1"/>
          <p:nvPr/>
        </p:nvSpPr>
        <p:spPr>
          <a:xfrm>
            <a:off x="3719204" y="4741596"/>
            <a:ext cx="69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1832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076820B9-2B57-9DA7-EB60-EF4F3D2FD764}"/>
              </a:ext>
            </a:extLst>
          </p:cNvPr>
          <p:cNvSpPr txBox="1"/>
          <p:nvPr/>
        </p:nvSpPr>
        <p:spPr>
          <a:xfrm>
            <a:off x="3352955" y="6070849"/>
            <a:ext cx="138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err="1"/>
              <a:t>Elgskyttarne</a:t>
            </a:r>
            <a:endParaRPr lang="fi-FI" i="1" dirty="0"/>
          </a:p>
        </p:txBody>
      </p:sp>
      <p:cxnSp>
        <p:nvCxnSpPr>
          <p:cNvPr id="30" name="Käyrä yhdysviiva 29">
            <a:extLst>
              <a:ext uri="{FF2B5EF4-FFF2-40B4-BE49-F238E27FC236}">
                <a16:creationId xmlns:a16="http://schemas.microsoft.com/office/drawing/2014/main" id="{592888FB-89AA-05B8-3019-935CAB578E32}"/>
              </a:ext>
            </a:extLst>
          </p:cNvPr>
          <p:cNvCxnSpPr>
            <a:cxnSpLocks/>
          </p:cNvCxnSpPr>
          <p:nvPr/>
        </p:nvCxnSpPr>
        <p:spPr>
          <a:xfrm flipV="1">
            <a:off x="2384944" y="3164418"/>
            <a:ext cx="8031899" cy="1617367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iruutu 31">
            <a:extLst>
              <a:ext uri="{FF2B5EF4-FFF2-40B4-BE49-F238E27FC236}">
                <a16:creationId xmlns:a16="http://schemas.microsoft.com/office/drawing/2014/main" id="{18CF84B3-CC05-73D6-701A-C362EB8EC28A}"/>
              </a:ext>
            </a:extLst>
          </p:cNvPr>
          <p:cNvSpPr txBox="1"/>
          <p:nvPr/>
        </p:nvSpPr>
        <p:spPr>
          <a:xfrm>
            <a:off x="9281836" y="2852715"/>
            <a:ext cx="90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1916</a:t>
            </a:r>
          </a:p>
        </p:txBody>
      </p:sp>
      <p:pic>
        <p:nvPicPr>
          <p:cNvPr id="2062" name="Picture 14" descr="Aaro Hellaakoski – Wikipedia">
            <a:extLst>
              <a:ext uri="{FF2B5EF4-FFF2-40B4-BE49-F238E27FC236}">
                <a16:creationId xmlns:a16="http://schemas.microsoft.com/office/drawing/2014/main" id="{BBA2F3F1-9481-41A5-3D1B-4032FD505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848" y="1565711"/>
            <a:ext cx="967711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kstiruutu 32">
            <a:extLst>
              <a:ext uri="{FF2B5EF4-FFF2-40B4-BE49-F238E27FC236}">
                <a16:creationId xmlns:a16="http://schemas.microsoft.com/office/drawing/2014/main" id="{ABAB7297-052B-8139-A2DA-A92B8AA9E65A}"/>
              </a:ext>
            </a:extLst>
          </p:cNvPr>
          <p:cNvSpPr txBox="1"/>
          <p:nvPr/>
        </p:nvSpPr>
        <p:spPr>
          <a:xfrm>
            <a:off x="9170462" y="1149017"/>
            <a:ext cx="1124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Runoja</a:t>
            </a:r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8058EDB7-A4CE-0B2B-F3E2-2B4616C65FDC}"/>
              </a:ext>
            </a:extLst>
          </p:cNvPr>
          <p:cNvSpPr txBox="1"/>
          <p:nvPr/>
        </p:nvSpPr>
        <p:spPr>
          <a:xfrm>
            <a:off x="3217609" y="4346284"/>
            <a:ext cx="80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1831</a:t>
            </a:r>
          </a:p>
        </p:txBody>
      </p:sp>
      <p:pic>
        <p:nvPicPr>
          <p:cNvPr id="2064" name="Picture 16" descr="Fredrika Bremer - Wikipedia">
            <a:extLst>
              <a:ext uri="{FF2B5EF4-FFF2-40B4-BE49-F238E27FC236}">
                <a16:creationId xmlns:a16="http://schemas.microsoft.com/office/drawing/2014/main" id="{F39258E0-48F7-C257-25C7-AB2C5BE20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722" y="3106936"/>
            <a:ext cx="989212" cy="121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kstiruutu 34">
            <a:extLst>
              <a:ext uri="{FF2B5EF4-FFF2-40B4-BE49-F238E27FC236}">
                <a16:creationId xmlns:a16="http://schemas.microsoft.com/office/drawing/2014/main" id="{8ACD98D6-E932-4322-F1BE-51F4E2A96CEB}"/>
              </a:ext>
            </a:extLst>
          </p:cNvPr>
          <p:cNvSpPr txBox="1"/>
          <p:nvPr/>
        </p:nvSpPr>
        <p:spPr>
          <a:xfrm>
            <a:off x="2747016" y="2383325"/>
            <a:ext cx="1790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err="1"/>
              <a:t>Teckningar</a:t>
            </a:r>
            <a:r>
              <a:rPr lang="fi-FI" i="1" dirty="0"/>
              <a:t> </a:t>
            </a:r>
            <a:r>
              <a:rPr lang="fi-FI" i="1" dirty="0" err="1"/>
              <a:t>utur</a:t>
            </a:r>
            <a:r>
              <a:rPr lang="fi-FI" i="1" dirty="0"/>
              <a:t> </a:t>
            </a:r>
            <a:r>
              <a:rPr lang="fi-FI" i="1" dirty="0" err="1"/>
              <a:t>hvardagslifvet</a:t>
            </a:r>
            <a:endParaRPr lang="fi-FI" i="1" dirty="0"/>
          </a:p>
        </p:txBody>
      </p:sp>
      <p:sp>
        <p:nvSpPr>
          <p:cNvPr id="38" name="Pyöristetty suorakulmio 37">
            <a:extLst>
              <a:ext uri="{FF2B5EF4-FFF2-40B4-BE49-F238E27FC236}">
                <a16:creationId xmlns:a16="http://schemas.microsoft.com/office/drawing/2014/main" id="{63FAFA8F-562B-C35D-B944-40617C240E77}"/>
              </a:ext>
            </a:extLst>
          </p:cNvPr>
          <p:cNvSpPr/>
          <p:nvPr/>
        </p:nvSpPr>
        <p:spPr>
          <a:xfrm>
            <a:off x="556054" y="1569662"/>
            <a:ext cx="5323908" cy="6316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”</a:t>
            </a:r>
            <a:r>
              <a:rPr lang="fi-FI" dirty="0" err="1">
                <a:solidFill>
                  <a:schemeClr val="tx1"/>
                </a:solidFill>
              </a:rPr>
              <a:t>Scholarly</a:t>
            </a:r>
            <a:r>
              <a:rPr lang="fi-FI" dirty="0">
                <a:solidFill>
                  <a:schemeClr val="tx1"/>
                </a:solidFill>
              </a:rPr>
              <a:t> edition of </a:t>
            </a:r>
            <a:r>
              <a:rPr lang="fi-FI" dirty="0" err="1">
                <a:solidFill>
                  <a:schemeClr val="tx1"/>
                </a:solidFill>
              </a:rPr>
              <a:t>literary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system</a:t>
            </a:r>
            <a:r>
              <a:rPr lang="fi-FI" dirty="0">
                <a:solidFill>
                  <a:schemeClr val="tx1"/>
                </a:solidFill>
              </a:rPr>
              <a:t>” – Katherine </a:t>
            </a:r>
            <a:r>
              <a:rPr lang="fi-FI" dirty="0" err="1">
                <a:solidFill>
                  <a:schemeClr val="tx1"/>
                </a:solidFill>
              </a:rPr>
              <a:t>Bode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9" name="Pyöristetty suorakulmio 38">
            <a:extLst>
              <a:ext uri="{FF2B5EF4-FFF2-40B4-BE49-F238E27FC236}">
                <a16:creationId xmlns:a16="http://schemas.microsoft.com/office/drawing/2014/main" id="{E5044E4A-BDAA-FDEA-EA71-52E50F2F03A9}"/>
              </a:ext>
            </a:extLst>
          </p:cNvPr>
          <p:cNvSpPr/>
          <p:nvPr/>
        </p:nvSpPr>
        <p:spPr>
          <a:xfrm>
            <a:off x="8524071" y="3853802"/>
            <a:ext cx="2073354" cy="20982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99932953-C925-0A80-771E-4592D456A547}"/>
              </a:ext>
            </a:extLst>
          </p:cNvPr>
          <p:cNvSpPr txBox="1"/>
          <p:nvPr/>
        </p:nvSpPr>
        <p:spPr>
          <a:xfrm>
            <a:off x="8689738" y="4033685"/>
            <a:ext cx="1907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Bibliography</a:t>
            </a:r>
            <a:endParaRPr lang="fi-FI" dirty="0"/>
          </a:p>
          <a:p>
            <a:r>
              <a:rPr lang="fi-FI" dirty="0"/>
              <a:t>Full </a:t>
            </a:r>
            <a:r>
              <a:rPr lang="fi-FI" dirty="0" err="1"/>
              <a:t>text</a:t>
            </a:r>
            <a:endParaRPr lang="fi-FI" dirty="0"/>
          </a:p>
          <a:p>
            <a:r>
              <a:rPr lang="fi-FI" dirty="0"/>
              <a:t>Critical </a:t>
            </a:r>
            <a:r>
              <a:rPr lang="fi-FI" dirty="0" err="1"/>
              <a:t>archive</a:t>
            </a:r>
            <a:endParaRPr lang="fi-FI" dirty="0"/>
          </a:p>
          <a:p>
            <a:r>
              <a:rPr lang="fi-FI" dirty="0" err="1"/>
              <a:t>Biography</a:t>
            </a:r>
            <a:endParaRPr lang="fi-FI" dirty="0"/>
          </a:p>
          <a:p>
            <a:r>
              <a:rPr lang="fi-FI" dirty="0" err="1"/>
              <a:t>Analytical</a:t>
            </a:r>
            <a:r>
              <a:rPr lang="fi-FI" dirty="0"/>
              <a:t> </a:t>
            </a:r>
            <a:r>
              <a:rPr lang="fi-FI" dirty="0" err="1"/>
              <a:t>tools</a:t>
            </a:r>
            <a:endParaRPr lang="fi-FI" dirty="0"/>
          </a:p>
          <a:p>
            <a:r>
              <a:rPr lang="fi-FI" dirty="0" err="1"/>
              <a:t>Usability</a:t>
            </a:r>
            <a:r>
              <a:rPr lang="fi-FI" dirty="0"/>
              <a:t>/</a:t>
            </a:r>
            <a:r>
              <a:rPr lang="fi-FI" dirty="0" err="1"/>
              <a:t>outreach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485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11693</TotalTime>
  <Words>647</Words>
  <Application>Microsoft Macintosh PowerPoint</Application>
  <PresentationFormat>Laajakuva</PresentationFormat>
  <Paragraphs>136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Digital look at the history of fiction in Finland in the 19th century: Challenges and future prospects</vt:lpstr>
      <vt:lpstr>Digital History for Literature in Finland  (Research Council of Finland,2022-2026)</vt:lpstr>
      <vt:lpstr>View of Literary History in Finland 1809-1917</vt:lpstr>
      <vt:lpstr>Present situation – curating the (meta)data</vt:lpstr>
      <vt:lpstr>Division of fiction (excluding children’s literature) in Fennica 1809-1917 </vt:lpstr>
      <vt:lpstr>Goals</vt:lpstr>
      <vt:lpstr>Challenges today</vt:lpstr>
      <vt:lpstr>Future prospects – Digitised Literature of Finland in 1809-1917</vt:lpstr>
      <vt:lpstr>More future prospects – ”Database”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look at the history of fiction in Finland in the 19th century: Challenges and future prospects</dc:title>
  <dc:creator>Veli-Matti Pynttäri</dc:creator>
  <cp:lastModifiedBy>Veli-Matti Pynttäri</cp:lastModifiedBy>
  <cp:revision>8</cp:revision>
  <dcterms:created xsi:type="dcterms:W3CDTF">2023-11-07T07:20:11Z</dcterms:created>
  <dcterms:modified xsi:type="dcterms:W3CDTF">2023-11-15T10:14:08Z</dcterms:modified>
</cp:coreProperties>
</file>