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1" r:id="rId4"/>
    <p:sldId id="264" r:id="rId5"/>
    <p:sldId id="270" r:id="rId6"/>
    <p:sldId id="272" r:id="rId7"/>
    <p:sldId id="274" r:id="rId8"/>
    <p:sldId id="268" r:id="rId9"/>
    <p:sldId id="267" r:id="rId10"/>
    <p:sldId id="269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91"/>
    <p:restoredTop sz="95743"/>
  </p:normalViewPr>
  <p:slideViewPr>
    <p:cSldViewPr snapToGrid="0">
      <p:cViewPr varScale="1">
        <p:scale>
          <a:sx n="107" d="100"/>
          <a:sy n="107" d="100"/>
        </p:scale>
        <p:origin x="49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velkka\Desktop\Lista_lukuma&#776;a&#776;ra&#776;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Aikuisten kaunokirjallisuus ensipainokset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Taul1!$A$2:$A$110</c:f>
              <c:numCache>
                <c:formatCode>General</c:formatCode>
                <c:ptCount val="109"/>
                <c:pt idx="0">
                  <c:v>1809</c:v>
                </c:pt>
                <c:pt idx="1">
                  <c:v>1810</c:v>
                </c:pt>
                <c:pt idx="2">
                  <c:v>1811</c:v>
                </c:pt>
                <c:pt idx="3">
                  <c:v>1812</c:v>
                </c:pt>
                <c:pt idx="4">
                  <c:v>1813</c:v>
                </c:pt>
                <c:pt idx="5">
                  <c:v>1814</c:v>
                </c:pt>
                <c:pt idx="6">
                  <c:v>1815</c:v>
                </c:pt>
                <c:pt idx="7">
                  <c:v>1816</c:v>
                </c:pt>
                <c:pt idx="8">
                  <c:v>1817</c:v>
                </c:pt>
                <c:pt idx="9">
                  <c:v>1818</c:v>
                </c:pt>
                <c:pt idx="10">
                  <c:v>1819</c:v>
                </c:pt>
                <c:pt idx="11">
                  <c:v>1820</c:v>
                </c:pt>
                <c:pt idx="12">
                  <c:v>1821</c:v>
                </c:pt>
                <c:pt idx="13">
                  <c:v>1822</c:v>
                </c:pt>
                <c:pt idx="14">
                  <c:v>1823</c:v>
                </c:pt>
                <c:pt idx="15">
                  <c:v>1824</c:v>
                </c:pt>
                <c:pt idx="16">
                  <c:v>1825</c:v>
                </c:pt>
                <c:pt idx="17">
                  <c:v>1826</c:v>
                </c:pt>
                <c:pt idx="18">
                  <c:v>1827</c:v>
                </c:pt>
                <c:pt idx="19">
                  <c:v>1828</c:v>
                </c:pt>
                <c:pt idx="20">
                  <c:v>1829</c:v>
                </c:pt>
                <c:pt idx="21">
                  <c:v>1830</c:v>
                </c:pt>
                <c:pt idx="22">
                  <c:v>1831</c:v>
                </c:pt>
                <c:pt idx="23">
                  <c:v>1832</c:v>
                </c:pt>
                <c:pt idx="24">
                  <c:v>1833</c:v>
                </c:pt>
                <c:pt idx="25">
                  <c:v>1834</c:v>
                </c:pt>
                <c:pt idx="26">
                  <c:v>1835</c:v>
                </c:pt>
                <c:pt idx="27">
                  <c:v>1836</c:v>
                </c:pt>
                <c:pt idx="28">
                  <c:v>1837</c:v>
                </c:pt>
                <c:pt idx="29">
                  <c:v>1838</c:v>
                </c:pt>
                <c:pt idx="30">
                  <c:v>1839</c:v>
                </c:pt>
                <c:pt idx="31">
                  <c:v>1840</c:v>
                </c:pt>
                <c:pt idx="32">
                  <c:v>1841</c:v>
                </c:pt>
                <c:pt idx="33">
                  <c:v>1842</c:v>
                </c:pt>
                <c:pt idx="34">
                  <c:v>1843</c:v>
                </c:pt>
                <c:pt idx="35">
                  <c:v>1844</c:v>
                </c:pt>
                <c:pt idx="36">
                  <c:v>1845</c:v>
                </c:pt>
                <c:pt idx="37">
                  <c:v>1846</c:v>
                </c:pt>
                <c:pt idx="38">
                  <c:v>1847</c:v>
                </c:pt>
                <c:pt idx="39">
                  <c:v>1848</c:v>
                </c:pt>
                <c:pt idx="40">
                  <c:v>1849</c:v>
                </c:pt>
                <c:pt idx="41">
                  <c:v>1850</c:v>
                </c:pt>
                <c:pt idx="42">
                  <c:v>1851</c:v>
                </c:pt>
                <c:pt idx="43">
                  <c:v>1852</c:v>
                </c:pt>
                <c:pt idx="44">
                  <c:v>1853</c:v>
                </c:pt>
                <c:pt idx="45">
                  <c:v>1854</c:v>
                </c:pt>
                <c:pt idx="46">
                  <c:v>1855</c:v>
                </c:pt>
                <c:pt idx="47">
                  <c:v>1856</c:v>
                </c:pt>
                <c:pt idx="48">
                  <c:v>1857</c:v>
                </c:pt>
                <c:pt idx="49">
                  <c:v>1858</c:v>
                </c:pt>
                <c:pt idx="50">
                  <c:v>1859</c:v>
                </c:pt>
                <c:pt idx="51">
                  <c:v>1860</c:v>
                </c:pt>
                <c:pt idx="52">
                  <c:v>1861</c:v>
                </c:pt>
                <c:pt idx="53">
                  <c:v>1862</c:v>
                </c:pt>
                <c:pt idx="54">
                  <c:v>1863</c:v>
                </c:pt>
                <c:pt idx="55">
                  <c:v>1864</c:v>
                </c:pt>
                <c:pt idx="56">
                  <c:v>1865</c:v>
                </c:pt>
                <c:pt idx="57">
                  <c:v>1866</c:v>
                </c:pt>
                <c:pt idx="58">
                  <c:v>1867</c:v>
                </c:pt>
                <c:pt idx="59">
                  <c:v>1868</c:v>
                </c:pt>
                <c:pt idx="60">
                  <c:v>1869</c:v>
                </c:pt>
                <c:pt idx="61">
                  <c:v>1870</c:v>
                </c:pt>
                <c:pt idx="62">
                  <c:v>1871</c:v>
                </c:pt>
                <c:pt idx="63">
                  <c:v>1872</c:v>
                </c:pt>
                <c:pt idx="64">
                  <c:v>1873</c:v>
                </c:pt>
                <c:pt idx="65">
                  <c:v>1874</c:v>
                </c:pt>
                <c:pt idx="66">
                  <c:v>1875</c:v>
                </c:pt>
                <c:pt idx="67">
                  <c:v>1876</c:v>
                </c:pt>
                <c:pt idx="68">
                  <c:v>1877</c:v>
                </c:pt>
                <c:pt idx="69">
                  <c:v>1878</c:v>
                </c:pt>
                <c:pt idx="70">
                  <c:v>1879</c:v>
                </c:pt>
                <c:pt idx="71">
                  <c:v>1880</c:v>
                </c:pt>
                <c:pt idx="72">
                  <c:v>1881</c:v>
                </c:pt>
                <c:pt idx="73">
                  <c:v>1882</c:v>
                </c:pt>
                <c:pt idx="74">
                  <c:v>1883</c:v>
                </c:pt>
                <c:pt idx="75">
                  <c:v>1884</c:v>
                </c:pt>
                <c:pt idx="76">
                  <c:v>1885</c:v>
                </c:pt>
                <c:pt idx="77">
                  <c:v>1886</c:v>
                </c:pt>
                <c:pt idx="78">
                  <c:v>1887</c:v>
                </c:pt>
                <c:pt idx="79">
                  <c:v>1888</c:v>
                </c:pt>
                <c:pt idx="80">
                  <c:v>1889</c:v>
                </c:pt>
                <c:pt idx="81">
                  <c:v>1890</c:v>
                </c:pt>
                <c:pt idx="82">
                  <c:v>1891</c:v>
                </c:pt>
                <c:pt idx="83">
                  <c:v>1892</c:v>
                </c:pt>
                <c:pt idx="84">
                  <c:v>1893</c:v>
                </c:pt>
                <c:pt idx="85">
                  <c:v>1894</c:v>
                </c:pt>
                <c:pt idx="86">
                  <c:v>1895</c:v>
                </c:pt>
                <c:pt idx="87">
                  <c:v>1896</c:v>
                </c:pt>
                <c:pt idx="88">
                  <c:v>1897</c:v>
                </c:pt>
                <c:pt idx="89">
                  <c:v>1898</c:v>
                </c:pt>
                <c:pt idx="90">
                  <c:v>1899</c:v>
                </c:pt>
                <c:pt idx="91">
                  <c:v>1900</c:v>
                </c:pt>
                <c:pt idx="92">
                  <c:v>1901</c:v>
                </c:pt>
                <c:pt idx="93">
                  <c:v>1902</c:v>
                </c:pt>
                <c:pt idx="94">
                  <c:v>1903</c:v>
                </c:pt>
                <c:pt idx="95">
                  <c:v>1904</c:v>
                </c:pt>
                <c:pt idx="96">
                  <c:v>1905</c:v>
                </c:pt>
                <c:pt idx="97">
                  <c:v>1906</c:v>
                </c:pt>
                <c:pt idx="98">
                  <c:v>1907</c:v>
                </c:pt>
                <c:pt idx="99">
                  <c:v>1908</c:v>
                </c:pt>
                <c:pt idx="100">
                  <c:v>1909</c:v>
                </c:pt>
                <c:pt idx="101">
                  <c:v>1910</c:v>
                </c:pt>
                <c:pt idx="102">
                  <c:v>1911</c:v>
                </c:pt>
                <c:pt idx="103">
                  <c:v>1912</c:v>
                </c:pt>
                <c:pt idx="104">
                  <c:v>1913</c:v>
                </c:pt>
                <c:pt idx="105">
                  <c:v>1914</c:v>
                </c:pt>
                <c:pt idx="106">
                  <c:v>1915</c:v>
                </c:pt>
                <c:pt idx="107">
                  <c:v>1916</c:v>
                </c:pt>
                <c:pt idx="108">
                  <c:v>1917</c:v>
                </c:pt>
              </c:numCache>
            </c:numRef>
          </c:cat>
          <c:val>
            <c:numRef>
              <c:f>Taul1!$B$2:$B$110</c:f>
              <c:numCache>
                <c:formatCode>General</c:formatCode>
                <c:ptCount val="10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4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5</c:v>
                </c:pt>
                <c:pt idx="18">
                  <c:v>2</c:v>
                </c:pt>
                <c:pt idx="19">
                  <c:v>3</c:v>
                </c:pt>
                <c:pt idx="20">
                  <c:v>1</c:v>
                </c:pt>
                <c:pt idx="21">
                  <c:v>0</c:v>
                </c:pt>
                <c:pt idx="22">
                  <c:v>3</c:v>
                </c:pt>
                <c:pt idx="23">
                  <c:v>4</c:v>
                </c:pt>
                <c:pt idx="24">
                  <c:v>1</c:v>
                </c:pt>
                <c:pt idx="25">
                  <c:v>2</c:v>
                </c:pt>
                <c:pt idx="26">
                  <c:v>1</c:v>
                </c:pt>
                <c:pt idx="27">
                  <c:v>1</c:v>
                </c:pt>
                <c:pt idx="28">
                  <c:v>3</c:v>
                </c:pt>
                <c:pt idx="29">
                  <c:v>3</c:v>
                </c:pt>
                <c:pt idx="30">
                  <c:v>1</c:v>
                </c:pt>
                <c:pt idx="31">
                  <c:v>6</c:v>
                </c:pt>
                <c:pt idx="32">
                  <c:v>4</c:v>
                </c:pt>
                <c:pt idx="33">
                  <c:v>5</c:v>
                </c:pt>
                <c:pt idx="34">
                  <c:v>5</c:v>
                </c:pt>
                <c:pt idx="35">
                  <c:v>3</c:v>
                </c:pt>
                <c:pt idx="36">
                  <c:v>4</c:v>
                </c:pt>
                <c:pt idx="37">
                  <c:v>2</c:v>
                </c:pt>
                <c:pt idx="38">
                  <c:v>8</c:v>
                </c:pt>
                <c:pt idx="39">
                  <c:v>9</c:v>
                </c:pt>
                <c:pt idx="40">
                  <c:v>5</c:v>
                </c:pt>
                <c:pt idx="41">
                  <c:v>4</c:v>
                </c:pt>
                <c:pt idx="42">
                  <c:v>7</c:v>
                </c:pt>
                <c:pt idx="43">
                  <c:v>3</c:v>
                </c:pt>
                <c:pt idx="44">
                  <c:v>3</c:v>
                </c:pt>
                <c:pt idx="45">
                  <c:v>5</c:v>
                </c:pt>
                <c:pt idx="46">
                  <c:v>3</c:v>
                </c:pt>
                <c:pt idx="47">
                  <c:v>5</c:v>
                </c:pt>
                <c:pt idx="48">
                  <c:v>1</c:v>
                </c:pt>
                <c:pt idx="49">
                  <c:v>3</c:v>
                </c:pt>
                <c:pt idx="50">
                  <c:v>2</c:v>
                </c:pt>
                <c:pt idx="51">
                  <c:v>3</c:v>
                </c:pt>
                <c:pt idx="52">
                  <c:v>3</c:v>
                </c:pt>
                <c:pt idx="53">
                  <c:v>8</c:v>
                </c:pt>
                <c:pt idx="54">
                  <c:v>7</c:v>
                </c:pt>
                <c:pt idx="55">
                  <c:v>8</c:v>
                </c:pt>
                <c:pt idx="56">
                  <c:v>10</c:v>
                </c:pt>
                <c:pt idx="57">
                  <c:v>3</c:v>
                </c:pt>
                <c:pt idx="58">
                  <c:v>10</c:v>
                </c:pt>
                <c:pt idx="59">
                  <c:v>8</c:v>
                </c:pt>
                <c:pt idx="60">
                  <c:v>9</c:v>
                </c:pt>
                <c:pt idx="61">
                  <c:v>11</c:v>
                </c:pt>
                <c:pt idx="62">
                  <c:v>5</c:v>
                </c:pt>
                <c:pt idx="63">
                  <c:v>8</c:v>
                </c:pt>
                <c:pt idx="64">
                  <c:v>7</c:v>
                </c:pt>
                <c:pt idx="65">
                  <c:v>3</c:v>
                </c:pt>
                <c:pt idx="66">
                  <c:v>3</c:v>
                </c:pt>
                <c:pt idx="67">
                  <c:v>6</c:v>
                </c:pt>
                <c:pt idx="68">
                  <c:v>5</c:v>
                </c:pt>
                <c:pt idx="69">
                  <c:v>13</c:v>
                </c:pt>
                <c:pt idx="70">
                  <c:v>7</c:v>
                </c:pt>
                <c:pt idx="71">
                  <c:v>13</c:v>
                </c:pt>
                <c:pt idx="72">
                  <c:v>16</c:v>
                </c:pt>
                <c:pt idx="73">
                  <c:v>15</c:v>
                </c:pt>
                <c:pt idx="74">
                  <c:v>12</c:v>
                </c:pt>
                <c:pt idx="75">
                  <c:v>28</c:v>
                </c:pt>
                <c:pt idx="76">
                  <c:v>30</c:v>
                </c:pt>
                <c:pt idx="77">
                  <c:v>39</c:v>
                </c:pt>
                <c:pt idx="78">
                  <c:v>33</c:v>
                </c:pt>
                <c:pt idx="79">
                  <c:v>28</c:v>
                </c:pt>
                <c:pt idx="80">
                  <c:v>39</c:v>
                </c:pt>
                <c:pt idx="81">
                  <c:v>41</c:v>
                </c:pt>
                <c:pt idx="82">
                  <c:v>36</c:v>
                </c:pt>
                <c:pt idx="83">
                  <c:v>29</c:v>
                </c:pt>
                <c:pt idx="84">
                  <c:v>38</c:v>
                </c:pt>
                <c:pt idx="85">
                  <c:v>34</c:v>
                </c:pt>
                <c:pt idx="86">
                  <c:v>30</c:v>
                </c:pt>
                <c:pt idx="87">
                  <c:v>35</c:v>
                </c:pt>
                <c:pt idx="88">
                  <c:v>34</c:v>
                </c:pt>
                <c:pt idx="89">
                  <c:v>40</c:v>
                </c:pt>
                <c:pt idx="90">
                  <c:v>54</c:v>
                </c:pt>
                <c:pt idx="91">
                  <c:v>61</c:v>
                </c:pt>
                <c:pt idx="92">
                  <c:v>50</c:v>
                </c:pt>
                <c:pt idx="93">
                  <c:v>56</c:v>
                </c:pt>
                <c:pt idx="94">
                  <c:v>68</c:v>
                </c:pt>
                <c:pt idx="95">
                  <c:v>72</c:v>
                </c:pt>
                <c:pt idx="96">
                  <c:v>72</c:v>
                </c:pt>
                <c:pt idx="97">
                  <c:v>75</c:v>
                </c:pt>
                <c:pt idx="98">
                  <c:v>93</c:v>
                </c:pt>
                <c:pt idx="99">
                  <c:v>99</c:v>
                </c:pt>
                <c:pt idx="100">
                  <c:v>85</c:v>
                </c:pt>
                <c:pt idx="101">
                  <c:v>136</c:v>
                </c:pt>
                <c:pt idx="102">
                  <c:v>87</c:v>
                </c:pt>
                <c:pt idx="103">
                  <c:v>113</c:v>
                </c:pt>
                <c:pt idx="104">
                  <c:v>101</c:v>
                </c:pt>
                <c:pt idx="105">
                  <c:v>99</c:v>
                </c:pt>
                <c:pt idx="106">
                  <c:v>121</c:v>
                </c:pt>
                <c:pt idx="107">
                  <c:v>135</c:v>
                </c:pt>
                <c:pt idx="108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77-B744-A824-FFAB308C5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336800"/>
        <c:axId val="251338528"/>
      </c:barChart>
      <c:lineChart>
        <c:grouping val="standar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Fennica / aikuisten kaunokirjallisuus kotimaisilla kielillä (Satu Niinistö)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Taul1!$A$2:$A$110</c:f>
              <c:numCache>
                <c:formatCode>General</c:formatCode>
                <c:ptCount val="109"/>
                <c:pt idx="0">
                  <c:v>1809</c:v>
                </c:pt>
                <c:pt idx="1">
                  <c:v>1810</c:v>
                </c:pt>
                <c:pt idx="2">
                  <c:v>1811</c:v>
                </c:pt>
                <c:pt idx="3">
                  <c:v>1812</c:v>
                </c:pt>
                <c:pt idx="4">
                  <c:v>1813</c:v>
                </c:pt>
                <c:pt idx="5">
                  <c:v>1814</c:v>
                </c:pt>
                <c:pt idx="6">
                  <c:v>1815</c:v>
                </c:pt>
                <c:pt idx="7">
                  <c:v>1816</c:v>
                </c:pt>
                <c:pt idx="8">
                  <c:v>1817</c:v>
                </c:pt>
                <c:pt idx="9">
                  <c:v>1818</c:v>
                </c:pt>
                <c:pt idx="10">
                  <c:v>1819</c:v>
                </c:pt>
                <c:pt idx="11">
                  <c:v>1820</c:v>
                </c:pt>
                <c:pt idx="12">
                  <c:v>1821</c:v>
                </c:pt>
                <c:pt idx="13">
                  <c:v>1822</c:v>
                </c:pt>
                <c:pt idx="14">
                  <c:v>1823</c:v>
                </c:pt>
                <c:pt idx="15">
                  <c:v>1824</c:v>
                </c:pt>
                <c:pt idx="16">
                  <c:v>1825</c:v>
                </c:pt>
                <c:pt idx="17">
                  <c:v>1826</c:v>
                </c:pt>
                <c:pt idx="18">
                  <c:v>1827</c:v>
                </c:pt>
                <c:pt idx="19">
                  <c:v>1828</c:v>
                </c:pt>
                <c:pt idx="20">
                  <c:v>1829</c:v>
                </c:pt>
                <c:pt idx="21">
                  <c:v>1830</c:v>
                </c:pt>
                <c:pt idx="22">
                  <c:v>1831</c:v>
                </c:pt>
                <c:pt idx="23">
                  <c:v>1832</c:v>
                </c:pt>
                <c:pt idx="24">
                  <c:v>1833</c:v>
                </c:pt>
                <c:pt idx="25">
                  <c:v>1834</c:v>
                </c:pt>
                <c:pt idx="26">
                  <c:v>1835</c:v>
                </c:pt>
                <c:pt idx="27">
                  <c:v>1836</c:v>
                </c:pt>
                <c:pt idx="28">
                  <c:v>1837</c:v>
                </c:pt>
                <c:pt idx="29">
                  <c:v>1838</c:v>
                </c:pt>
                <c:pt idx="30">
                  <c:v>1839</c:v>
                </c:pt>
                <c:pt idx="31">
                  <c:v>1840</c:v>
                </c:pt>
                <c:pt idx="32">
                  <c:v>1841</c:v>
                </c:pt>
                <c:pt idx="33">
                  <c:v>1842</c:v>
                </c:pt>
                <c:pt idx="34">
                  <c:v>1843</c:v>
                </c:pt>
                <c:pt idx="35">
                  <c:v>1844</c:v>
                </c:pt>
                <c:pt idx="36">
                  <c:v>1845</c:v>
                </c:pt>
                <c:pt idx="37">
                  <c:v>1846</c:v>
                </c:pt>
                <c:pt idx="38">
                  <c:v>1847</c:v>
                </c:pt>
                <c:pt idx="39">
                  <c:v>1848</c:v>
                </c:pt>
                <c:pt idx="40">
                  <c:v>1849</c:v>
                </c:pt>
                <c:pt idx="41">
                  <c:v>1850</c:v>
                </c:pt>
                <c:pt idx="42">
                  <c:v>1851</c:v>
                </c:pt>
                <c:pt idx="43">
                  <c:v>1852</c:v>
                </c:pt>
                <c:pt idx="44">
                  <c:v>1853</c:v>
                </c:pt>
                <c:pt idx="45">
                  <c:v>1854</c:v>
                </c:pt>
                <c:pt idx="46">
                  <c:v>1855</c:v>
                </c:pt>
                <c:pt idx="47">
                  <c:v>1856</c:v>
                </c:pt>
                <c:pt idx="48">
                  <c:v>1857</c:v>
                </c:pt>
                <c:pt idx="49">
                  <c:v>1858</c:v>
                </c:pt>
                <c:pt idx="50">
                  <c:v>1859</c:v>
                </c:pt>
                <c:pt idx="51">
                  <c:v>1860</c:v>
                </c:pt>
                <c:pt idx="52">
                  <c:v>1861</c:v>
                </c:pt>
                <c:pt idx="53">
                  <c:v>1862</c:v>
                </c:pt>
                <c:pt idx="54">
                  <c:v>1863</c:v>
                </c:pt>
                <c:pt idx="55">
                  <c:v>1864</c:v>
                </c:pt>
                <c:pt idx="56">
                  <c:v>1865</c:v>
                </c:pt>
                <c:pt idx="57">
                  <c:v>1866</c:v>
                </c:pt>
                <c:pt idx="58">
                  <c:v>1867</c:v>
                </c:pt>
                <c:pt idx="59">
                  <c:v>1868</c:v>
                </c:pt>
                <c:pt idx="60">
                  <c:v>1869</c:v>
                </c:pt>
                <c:pt idx="61">
                  <c:v>1870</c:v>
                </c:pt>
                <c:pt idx="62">
                  <c:v>1871</c:v>
                </c:pt>
                <c:pt idx="63">
                  <c:v>1872</c:v>
                </c:pt>
                <c:pt idx="64">
                  <c:v>1873</c:v>
                </c:pt>
                <c:pt idx="65">
                  <c:v>1874</c:v>
                </c:pt>
                <c:pt idx="66">
                  <c:v>1875</c:v>
                </c:pt>
                <c:pt idx="67">
                  <c:v>1876</c:v>
                </c:pt>
                <c:pt idx="68">
                  <c:v>1877</c:v>
                </c:pt>
                <c:pt idx="69">
                  <c:v>1878</c:v>
                </c:pt>
                <c:pt idx="70">
                  <c:v>1879</c:v>
                </c:pt>
                <c:pt idx="71">
                  <c:v>1880</c:v>
                </c:pt>
                <c:pt idx="72">
                  <c:v>1881</c:v>
                </c:pt>
                <c:pt idx="73">
                  <c:v>1882</c:v>
                </c:pt>
                <c:pt idx="74">
                  <c:v>1883</c:v>
                </c:pt>
                <c:pt idx="75">
                  <c:v>1884</c:v>
                </c:pt>
                <c:pt idx="76">
                  <c:v>1885</c:v>
                </c:pt>
                <c:pt idx="77">
                  <c:v>1886</c:v>
                </c:pt>
                <c:pt idx="78">
                  <c:v>1887</c:v>
                </c:pt>
                <c:pt idx="79">
                  <c:v>1888</c:v>
                </c:pt>
                <c:pt idx="80">
                  <c:v>1889</c:v>
                </c:pt>
                <c:pt idx="81">
                  <c:v>1890</c:v>
                </c:pt>
                <c:pt idx="82">
                  <c:v>1891</c:v>
                </c:pt>
                <c:pt idx="83">
                  <c:v>1892</c:v>
                </c:pt>
                <c:pt idx="84">
                  <c:v>1893</c:v>
                </c:pt>
                <c:pt idx="85">
                  <c:v>1894</c:v>
                </c:pt>
                <c:pt idx="86">
                  <c:v>1895</c:v>
                </c:pt>
                <c:pt idx="87">
                  <c:v>1896</c:v>
                </c:pt>
                <c:pt idx="88">
                  <c:v>1897</c:v>
                </c:pt>
                <c:pt idx="89">
                  <c:v>1898</c:v>
                </c:pt>
                <c:pt idx="90">
                  <c:v>1899</c:v>
                </c:pt>
                <c:pt idx="91">
                  <c:v>1900</c:v>
                </c:pt>
                <c:pt idx="92">
                  <c:v>1901</c:v>
                </c:pt>
                <c:pt idx="93">
                  <c:v>1902</c:v>
                </c:pt>
                <c:pt idx="94">
                  <c:v>1903</c:v>
                </c:pt>
                <c:pt idx="95">
                  <c:v>1904</c:v>
                </c:pt>
                <c:pt idx="96">
                  <c:v>1905</c:v>
                </c:pt>
                <c:pt idx="97">
                  <c:v>1906</c:v>
                </c:pt>
                <c:pt idx="98">
                  <c:v>1907</c:v>
                </c:pt>
                <c:pt idx="99">
                  <c:v>1908</c:v>
                </c:pt>
                <c:pt idx="100">
                  <c:v>1909</c:v>
                </c:pt>
                <c:pt idx="101">
                  <c:v>1910</c:v>
                </c:pt>
                <c:pt idx="102">
                  <c:v>1911</c:v>
                </c:pt>
                <c:pt idx="103">
                  <c:v>1912</c:v>
                </c:pt>
                <c:pt idx="104">
                  <c:v>1913</c:v>
                </c:pt>
                <c:pt idx="105">
                  <c:v>1914</c:v>
                </c:pt>
                <c:pt idx="106">
                  <c:v>1915</c:v>
                </c:pt>
                <c:pt idx="107">
                  <c:v>1916</c:v>
                </c:pt>
                <c:pt idx="108">
                  <c:v>1917</c:v>
                </c:pt>
              </c:numCache>
            </c:numRef>
          </c:cat>
          <c:val>
            <c:numRef>
              <c:f>Taul1!$C$2:$C$110</c:f>
              <c:numCache>
                <c:formatCode>General</c:formatCode>
                <c:ptCount val="109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7</c:v>
                </c:pt>
                <c:pt idx="9">
                  <c:v>2</c:v>
                </c:pt>
                <c:pt idx="10">
                  <c:v>4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3</c:v>
                </c:pt>
                <c:pt idx="16">
                  <c:v>3</c:v>
                </c:pt>
                <c:pt idx="17">
                  <c:v>8</c:v>
                </c:pt>
                <c:pt idx="18">
                  <c:v>5</c:v>
                </c:pt>
                <c:pt idx="19">
                  <c:v>6</c:v>
                </c:pt>
                <c:pt idx="20">
                  <c:v>2</c:v>
                </c:pt>
                <c:pt idx="21">
                  <c:v>0</c:v>
                </c:pt>
                <c:pt idx="22">
                  <c:v>6</c:v>
                </c:pt>
                <c:pt idx="23">
                  <c:v>6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2</c:v>
                </c:pt>
                <c:pt idx="28">
                  <c:v>4</c:v>
                </c:pt>
                <c:pt idx="29">
                  <c:v>4</c:v>
                </c:pt>
                <c:pt idx="30">
                  <c:v>3</c:v>
                </c:pt>
                <c:pt idx="31">
                  <c:v>9</c:v>
                </c:pt>
                <c:pt idx="32">
                  <c:v>9</c:v>
                </c:pt>
                <c:pt idx="33">
                  <c:v>9</c:v>
                </c:pt>
                <c:pt idx="34">
                  <c:v>7</c:v>
                </c:pt>
                <c:pt idx="35">
                  <c:v>19</c:v>
                </c:pt>
                <c:pt idx="36">
                  <c:v>9</c:v>
                </c:pt>
                <c:pt idx="37">
                  <c:v>4</c:v>
                </c:pt>
                <c:pt idx="38">
                  <c:v>12</c:v>
                </c:pt>
                <c:pt idx="39">
                  <c:v>20</c:v>
                </c:pt>
                <c:pt idx="40">
                  <c:v>18</c:v>
                </c:pt>
                <c:pt idx="41">
                  <c:v>21</c:v>
                </c:pt>
                <c:pt idx="42">
                  <c:v>24</c:v>
                </c:pt>
                <c:pt idx="43">
                  <c:v>11</c:v>
                </c:pt>
                <c:pt idx="44">
                  <c:v>12</c:v>
                </c:pt>
                <c:pt idx="45">
                  <c:v>6</c:v>
                </c:pt>
                <c:pt idx="46">
                  <c:v>7</c:v>
                </c:pt>
                <c:pt idx="47">
                  <c:v>14</c:v>
                </c:pt>
                <c:pt idx="48">
                  <c:v>10</c:v>
                </c:pt>
                <c:pt idx="49">
                  <c:v>12</c:v>
                </c:pt>
                <c:pt idx="50">
                  <c:v>5</c:v>
                </c:pt>
                <c:pt idx="51">
                  <c:v>17</c:v>
                </c:pt>
                <c:pt idx="52">
                  <c:v>20</c:v>
                </c:pt>
                <c:pt idx="53">
                  <c:v>15</c:v>
                </c:pt>
                <c:pt idx="54">
                  <c:v>20</c:v>
                </c:pt>
                <c:pt idx="55">
                  <c:v>21</c:v>
                </c:pt>
                <c:pt idx="56">
                  <c:v>18</c:v>
                </c:pt>
                <c:pt idx="57">
                  <c:v>8</c:v>
                </c:pt>
                <c:pt idx="58">
                  <c:v>14</c:v>
                </c:pt>
                <c:pt idx="59">
                  <c:v>19</c:v>
                </c:pt>
                <c:pt idx="60">
                  <c:v>15</c:v>
                </c:pt>
                <c:pt idx="61">
                  <c:v>25</c:v>
                </c:pt>
                <c:pt idx="62">
                  <c:v>9</c:v>
                </c:pt>
                <c:pt idx="63">
                  <c:v>11</c:v>
                </c:pt>
                <c:pt idx="64">
                  <c:v>21</c:v>
                </c:pt>
                <c:pt idx="65">
                  <c:v>10</c:v>
                </c:pt>
                <c:pt idx="66">
                  <c:v>6</c:v>
                </c:pt>
                <c:pt idx="67">
                  <c:v>16</c:v>
                </c:pt>
                <c:pt idx="68">
                  <c:v>7</c:v>
                </c:pt>
                <c:pt idx="69">
                  <c:v>23</c:v>
                </c:pt>
                <c:pt idx="70">
                  <c:v>15</c:v>
                </c:pt>
                <c:pt idx="71">
                  <c:v>21</c:v>
                </c:pt>
                <c:pt idx="72">
                  <c:v>29</c:v>
                </c:pt>
                <c:pt idx="73">
                  <c:v>35</c:v>
                </c:pt>
                <c:pt idx="74">
                  <c:v>37</c:v>
                </c:pt>
                <c:pt idx="75">
                  <c:v>44</c:v>
                </c:pt>
                <c:pt idx="76">
                  <c:v>39</c:v>
                </c:pt>
                <c:pt idx="77">
                  <c:v>64</c:v>
                </c:pt>
                <c:pt idx="78">
                  <c:v>48</c:v>
                </c:pt>
                <c:pt idx="79">
                  <c:v>45</c:v>
                </c:pt>
                <c:pt idx="80">
                  <c:v>63</c:v>
                </c:pt>
                <c:pt idx="81">
                  <c:v>55</c:v>
                </c:pt>
                <c:pt idx="82">
                  <c:v>67</c:v>
                </c:pt>
                <c:pt idx="83">
                  <c:v>61</c:v>
                </c:pt>
                <c:pt idx="84">
                  <c:v>58</c:v>
                </c:pt>
                <c:pt idx="85">
                  <c:v>45</c:v>
                </c:pt>
                <c:pt idx="86">
                  <c:v>54</c:v>
                </c:pt>
                <c:pt idx="87">
                  <c:v>57</c:v>
                </c:pt>
                <c:pt idx="88">
                  <c:v>77</c:v>
                </c:pt>
                <c:pt idx="89">
                  <c:v>67</c:v>
                </c:pt>
                <c:pt idx="90">
                  <c:v>127</c:v>
                </c:pt>
                <c:pt idx="91">
                  <c:v>119</c:v>
                </c:pt>
                <c:pt idx="92">
                  <c:v>96</c:v>
                </c:pt>
                <c:pt idx="93">
                  <c:v>92</c:v>
                </c:pt>
                <c:pt idx="94">
                  <c:v>137</c:v>
                </c:pt>
                <c:pt idx="95">
                  <c:v>122</c:v>
                </c:pt>
                <c:pt idx="96">
                  <c:v>129</c:v>
                </c:pt>
                <c:pt idx="97">
                  <c:v>129</c:v>
                </c:pt>
                <c:pt idx="98">
                  <c:v>149</c:v>
                </c:pt>
                <c:pt idx="99">
                  <c:v>196</c:v>
                </c:pt>
                <c:pt idx="100">
                  <c:v>162</c:v>
                </c:pt>
                <c:pt idx="101">
                  <c:v>200</c:v>
                </c:pt>
                <c:pt idx="102">
                  <c:v>151</c:v>
                </c:pt>
                <c:pt idx="103">
                  <c:v>189</c:v>
                </c:pt>
                <c:pt idx="104">
                  <c:v>161</c:v>
                </c:pt>
                <c:pt idx="105">
                  <c:v>154</c:v>
                </c:pt>
                <c:pt idx="106">
                  <c:v>179</c:v>
                </c:pt>
                <c:pt idx="107">
                  <c:v>190</c:v>
                </c:pt>
                <c:pt idx="108">
                  <c:v>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77-B744-A824-FFAB308C5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1336800"/>
        <c:axId val="251338528"/>
      </c:lineChart>
      <c:catAx>
        <c:axId val="25133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51338528"/>
        <c:crosses val="autoZero"/>
        <c:auto val="1"/>
        <c:lblAlgn val="ctr"/>
        <c:lblOffset val="100"/>
        <c:noMultiLvlLbl val="0"/>
      </c:catAx>
      <c:valAx>
        <c:axId val="25133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51336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91439-0DEB-D942-8435-CB3374A8DE83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EA3DB-8E29-F34A-8C95-74F7F7A9F3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983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EA3DB-8E29-F34A-8C95-74F7F7A9F3C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84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EA3DB-8E29-F34A-8C95-74F7F7A9F3C9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0143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EA3DB-8E29-F34A-8C95-74F7F7A9F3C9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4897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EA3DB-8E29-F34A-8C95-74F7F7A9F3C9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0900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D00467-30B4-F987-83C7-A2FDB2E37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864B960-0856-ED44-DBAE-92AE1F809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50930F-F487-783D-BC5A-AD8167367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BB6DC2-2FD2-798E-A865-21E097C28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012C17-6230-FFF9-D6B7-4BB25F4CD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134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BA0A64-B0F8-BE00-D2EF-E6773F616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FE94AB0-6C97-FD55-D6E5-E283922CE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CE9816-152D-53DC-7304-7E6B1F558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48D2B0E-16B4-235A-AB66-617994EC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438A8AB-935E-1569-8493-C54851FC2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226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1EC1320-D718-3860-0336-40646ECAC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AE20B49-4C79-DFC3-5343-FD583F101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44E047D-10D4-C3B8-4515-FD5F193E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F869DF5-4B9F-4257-F617-4DE14BD86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938A09-2DB8-77BA-1B84-0B6E4FF28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73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786622-8754-077E-9EA8-47E559C5F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D0F261-ED81-CDAC-0097-611362183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FFB541-3AF1-CA51-88B2-E8D1DD28C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BEBFD1-CB11-03C7-E401-BC565905C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25AF8E-1076-33E5-A729-C68299DFF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932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312150-7490-F90D-8201-152F61E42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2CA3DA9-9BE6-1F89-090A-A20C361C4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FAB1052-3B16-D0C4-5E7A-FF84BD4F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86B7D0D-B024-3591-2C19-1B58C6A37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4B63DDC-D2D2-02FA-AD13-77CBA7C47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757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D98FD1-01C6-114F-D8E7-ECFCFC0F2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FD003B-DD21-DD97-CF79-C136CB00E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4958408-604A-E0AE-A3DE-B4C6DB57A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1CB5E2A-292B-20D4-C7F1-E19FA65E7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0A05FBD-D9B2-2721-949E-BA25801AF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B6FE728-9574-A15B-41DF-556F12DA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04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C8C6B9-B9BD-3E3F-D014-E8BA6E892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8069134-DA86-1851-7AD0-17F97FAF0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1CB007C-639E-789D-C491-810694829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A561DB4-B595-E7E8-C022-A08BDE2641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E3359F8-B70A-D711-C572-24E5808E40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7C70887-103B-1011-1CEF-78AC256FC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3F24917-BC8F-55DD-725B-9C244E9FA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C26B0F7-0746-1EF1-3895-FC88B73E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79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ED0CBA-B1F2-8201-8936-EFD162597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2DB2F75-8F9A-0475-0D49-6CEA1DB4F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83CAEE9-0728-4542-0746-34190840F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C8309F4-D069-C5ED-7D72-060D4E723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192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5F6174A-40F1-8F52-010D-1B9C33972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123F32-57CA-991F-85DA-729AFE11C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BAB1016-428A-2C39-C112-FB4DFC37E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35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689253-0C8B-95B8-19CD-DA7B02424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B1DB63-2EC6-459D-61BC-AD76BD40D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D5D766B-A20A-198A-B7CC-FFDBB9F6A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4071659-B290-2887-0EFC-36FA0DB41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5FF14C5-E117-E5A6-C6D6-1EB5726A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E14B436-1262-513B-17B5-568D4286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970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21CA9C-6309-FC03-FF8E-06D69597B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68CBACA-F090-4463-7AAE-BF4D3E0138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272B218-2F98-4A48-7DBD-EB8B561EE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95DF738-EA60-88B0-CD02-1138B8F76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F3F7E3E-594F-7249-5AAF-E1C35805A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87E2594-67E5-65EC-8C8B-7023F236A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613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774224E-9817-3375-FDFA-524CAA94A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53A338C-428C-8B61-D71F-C9AB94D44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1F6BF39-DD6C-910C-E64A-599FE95A4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10B51-73AC-6A43-968F-899EC3A4C735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F04062-D0B7-2BA0-BC2F-C997908E7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23522C-D3DB-8AE5-B126-7B6D6C5D3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566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veli-matti.pynttari@uef.f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C769C6-0E04-5034-49B5-5609A75015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i-FI" sz="3600" kern="100" dirty="0">
                <a:solidFill>
                  <a:srgbClr val="1D1D1D"/>
                </a:solidFill>
                <a:effectLst/>
                <a:latin typeface="+mn-lt"/>
                <a:ea typeface="Calibri" panose="020F0502020204030204" pitchFamily="34" charset="0"/>
              </a:rPr>
              <a:t>Digitaalinen näkökulma 1800-luvulla julkaistuun kaunokirjallisuuteen Suomessa</a:t>
            </a:r>
            <a:endParaRPr lang="fi-FI" sz="3600" kern="1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CB83E2F-FB96-E041-5FBE-5409152988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fi-FI" dirty="0"/>
          </a:p>
          <a:p>
            <a:r>
              <a:rPr lang="fi-FI" dirty="0"/>
              <a:t>Veli-Matti </a:t>
            </a:r>
            <a:r>
              <a:rPr lang="fi-FI" dirty="0" err="1"/>
              <a:t>Pynttäri</a:t>
            </a:r>
            <a:r>
              <a:rPr lang="fi-FI" dirty="0"/>
              <a:t>  </a:t>
            </a:r>
          </a:p>
          <a:p>
            <a:r>
              <a:rPr lang="fi-FI" dirty="0"/>
              <a:t>Itä-Suomen yliopisto</a:t>
            </a:r>
          </a:p>
          <a:p>
            <a:r>
              <a:rPr lang="fi-FI" dirty="0" err="1"/>
              <a:t>veli-matti.pynttari@uef.fi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59717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C8C87D5C-F99D-920C-D30B-9D1A34DC5B01}"/>
              </a:ext>
            </a:extLst>
          </p:cNvPr>
          <p:cNvSpPr txBox="1"/>
          <p:nvPr/>
        </p:nvSpPr>
        <p:spPr>
          <a:xfrm>
            <a:off x="4214811" y="4614862"/>
            <a:ext cx="50006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Veli-Matti </a:t>
            </a:r>
            <a:r>
              <a:rPr lang="fi-FI" dirty="0" err="1"/>
              <a:t>Pynttäri</a:t>
            </a:r>
            <a:endParaRPr lang="fi-FI" dirty="0"/>
          </a:p>
          <a:p>
            <a:r>
              <a:rPr lang="fi-FI" dirty="0"/>
              <a:t>Itä-Suomen yliopisto</a:t>
            </a:r>
          </a:p>
          <a:p>
            <a:r>
              <a:rPr lang="fi-FI" dirty="0">
                <a:hlinkClick r:id="rId3"/>
              </a:rPr>
              <a:t>veli-matti.pynttari@uef.fi</a:t>
            </a:r>
            <a:endParaRPr lang="fi-FI" dirty="0"/>
          </a:p>
          <a:p>
            <a:r>
              <a:rPr lang="fi-FI" dirty="0"/>
              <a:t>+358400492277</a:t>
            </a:r>
          </a:p>
        </p:txBody>
      </p:sp>
      <p:sp>
        <p:nvSpPr>
          <p:cNvPr id="4" name="Pyöristetty suorakulmio 3">
            <a:extLst>
              <a:ext uri="{FF2B5EF4-FFF2-40B4-BE49-F238E27FC236}">
                <a16:creationId xmlns:a16="http://schemas.microsoft.com/office/drawing/2014/main" id="{85B9028C-11D1-0033-EE0B-995384242F58}"/>
              </a:ext>
            </a:extLst>
          </p:cNvPr>
          <p:cNvSpPr/>
          <p:nvPr/>
        </p:nvSpPr>
        <p:spPr>
          <a:xfrm>
            <a:off x="3779043" y="2420143"/>
            <a:ext cx="3400425" cy="167163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F9B70AF-8B81-5692-3065-598C202D412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92891" y="2617563"/>
            <a:ext cx="2800350" cy="1325563"/>
          </a:xfrm>
        </p:spPr>
        <p:txBody>
          <a:bodyPr/>
          <a:lstStyle/>
          <a:p>
            <a:pPr algn="ctr"/>
            <a:r>
              <a:rPr lang="fi-FI" dirty="0"/>
              <a:t>Kiitos!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E2DD925-7D62-AD6D-CD83-260FC9E63AB8}"/>
              </a:ext>
            </a:extLst>
          </p:cNvPr>
          <p:cNvSpPr txBox="1"/>
          <p:nvPr/>
        </p:nvSpPr>
        <p:spPr>
          <a:xfrm>
            <a:off x="2850354" y="5926257"/>
            <a:ext cx="552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sites.utu.fi</a:t>
            </a:r>
            <a:r>
              <a:rPr lang="fi-FI" dirty="0"/>
              <a:t>/</a:t>
            </a:r>
            <a:r>
              <a:rPr lang="fi-FI" dirty="0" err="1"/>
              <a:t>digital-history-literature-finland</a:t>
            </a:r>
            <a:r>
              <a:rPr lang="fi-FI" dirty="0"/>
              <a:t>/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EBD07E25-D696-1341-7CB5-246E478BE0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9145" y="4197716"/>
            <a:ext cx="2269329" cy="226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2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Kuvahaun tulos haulle LOGO UEF">
            <a:extLst>
              <a:ext uri="{FF2B5EF4-FFF2-40B4-BE49-F238E27FC236}">
                <a16:creationId xmlns:a16="http://schemas.microsoft.com/office/drawing/2014/main" id="{250FF636-4E37-3A7D-D1D1-D1B6B301C5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/>
          <a:srcRect r="-2" b="-2"/>
          <a:stretch/>
        </p:blipFill>
        <p:spPr bwMode="auto">
          <a:xfrm>
            <a:off x="97655" y="1642292"/>
            <a:ext cx="1706712" cy="1706712"/>
          </a:xfrm>
          <a:custGeom>
            <a:avLst/>
            <a:gdLst/>
            <a:ahLst/>
            <a:cxnLst/>
            <a:rect l="l" t="t" r="r" b="b"/>
            <a:pathLst>
              <a:path w="2769973" h="2769973">
                <a:moveTo>
                  <a:pt x="133430" y="0"/>
                </a:moveTo>
                <a:lnTo>
                  <a:pt x="2636543" y="0"/>
                </a:lnTo>
                <a:cubicBezTo>
                  <a:pt x="2710234" y="0"/>
                  <a:pt x="2769973" y="59739"/>
                  <a:pt x="2769973" y="133430"/>
                </a:cubicBezTo>
                <a:lnTo>
                  <a:pt x="2769973" y="2636543"/>
                </a:lnTo>
                <a:cubicBezTo>
                  <a:pt x="2769973" y="2710234"/>
                  <a:pt x="2710234" y="2769973"/>
                  <a:pt x="2636543" y="2769973"/>
                </a:cubicBezTo>
                <a:lnTo>
                  <a:pt x="133430" y="2769973"/>
                </a:lnTo>
                <a:cubicBezTo>
                  <a:pt x="59739" y="2769973"/>
                  <a:pt x="0" y="2710234"/>
                  <a:pt x="0" y="2636543"/>
                </a:cubicBezTo>
                <a:lnTo>
                  <a:pt x="0" y="133430"/>
                </a:lnTo>
                <a:cubicBezTo>
                  <a:pt x="0" y="59739"/>
                  <a:pt x="59739" y="0"/>
                  <a:pt x="133430" y="0"/>
                </a:cubicBezTo>
                <a:close/>
              </a:path>
            </a:pathLst>
          </a:custGeom>
          <a:noFill/>
        </p:spPr>
      </p:pic>
      <p:pic>
        <p:nvPicPr>
          <p:cNvPr id="11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33C6CAF1-FE5D-90E5-741F-9BD25AD116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/>
          <a:srcRect r="4" b="4"/>
          <a:stretch/>
        </p:blipFill>
        <p:spPr bwMode="auto">
          <a:xfrm>
            <a:off x="10174067" y="4748118"/>
            <a:ext cx="1886353" cy="1886353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  <a:noFill/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FC8C7AA-0103-BD94-7496-5715842AE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9" y="5274109"/>
            <a:ext cx="3457218" cy="139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yöristetty suorakulmio 3">
            <a:extLst>
              <a:ext uri="{FF2B5EF4-FFF2-40B4-BE49-F238E27FC236}">
                <a16:creationId xmlns:a16="http://schemas.microsoft.com/office/drawing/2014/main" id="{DD0B8401-902B-F314-6B11-57FBCF7DF764}"/>
              </a:ext>
            </a:extLst>
          </p:cNvPr>
          <p:cNvSpPr/>
          <p:nvPr/>
        </p:nvSpPr>
        <p:spPr>
          <a:xfrm>
            <a:off x="1891430" y="1929008"/>
            <a:ext cx="8404964" cy="14999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WP1 Kirjallisuustieteet</a:t>
            </a:r>
          </a:p>
          <a:p>
            <a:pPr algn="ctr"/>
            <a:r>
              <a:rPr lang="fi-FI" dirty="0"/>
              <a:t>Pitkän 1800-luvun kirjallisuushistoria</a:t>
            </a:r>
          </a:p>
          <a:p>
            <a:pPr algn="ctr"/>
            <a:r>
              <a:rPr lang="fi-FI" dirty="0"/>
              <a:t>PI Kati Launis / Itä-Suomen yliopisto</a:t>
            </a:r>
          </a:p>
          <a:p>
            <a:pPr algn="ctr"/>
            <a:r>
              <a:rPr lang="fi-FI" dirty="0"/>
              <a:t>Aino </a:t>
            </a:r>
            <a:r>
              <a:rPr lang="fi-FI" dirty="0" err="1"/>
              <a:t>Mäkikalli</a:t>
            </a:r>
            <a:r>
              <a:rPr lang="fi-FI" dirty="0"/>
              <a:t>, Viola </a:t>
            </a:r>
            <a:r>
              <a:rPr lang="fi-FI" sz="1800" b="0" i="0" u="none" strike="noStrike" dirty="0" err="1">
                <a:solidFill>
                  <a:srgbClr val="000000"/>
                </a:solidFill>
                <a:effectLst/>
              </a:rPr>
              <a:t>Parente-Čapková</a:t>
            </a:r>
            <a:r>
              <a:rPr lang="fi-FI" sz="1800" b="0" i="0" u="none" strike="noStrike" dirty="0">
                <a:solidFill>
                  <a:srgbClr val="000000"/>
                </a:solidFill>
                <a:effectLst/>
              </a:rPr>
              <a:t>, Veli-Matti </a:t>
            </a:r>
            <a:r>
              <a:rPr lang="fi-FI" sz="1800" b="0" i="0" u="none" strike="noStrike" dirty="0" err="1">
                <a:solidFill>
                  <a:srgbClr val="000000"/>
                </a:solidFill>
                <a:effectLst/>
              </a:rPr>
              <a:t>Pynttäri</a:t>
            </a:r>
            <a:endParaRPr lang="fi-FI" dirty="0"/>
          </a:p>
        </p:txBody>
      </p:sp>
      <p:sp>
        <p:nvSpPr>
          <p:cNvPr id="5" name="Pyöristetty suorakulmio 4">
            <a:extLst>
              <a:ext uri="{FF2B5EF4-FFF2-40B4-BE49-F238E27FC236}">
                <a16:creationId xmlns:a16="http://schemas.microsoft.com/office/drawing/2014/main" id="{58EFE849-7716-45F9-E93B-E00B907129AF}"/>
              </a:ext>
            </a:extLst>
          </p:cNvPr>
          <p:cNvSpPr/>
          <p:nvPr/>
        </p:nvSpPr>
        <p:spPr>
          <a:xfrm>
            <a:off x="1891431" y="3832964"/>
            <a:ext cx="4045906" cy="16659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WP 2 Data-analytiikka</a:t>
            </a:r>
          </a:p>
          <a:p>
            <a:pPr algn="ctr"/>
            <a:r>
              <a:rPr lang="fi-FI" dirty="0"/>
              <a:t>Bibliografinen datatiede</a:t>
            </a:r>
          </a:p>
          <a:p>
            <a:pPr algn="ctr"/>
            <a:r>
              <a:rPr lang="fi-FI" dirty="0"/>
              <a:t>PI Leo Lahti / Turun yliopisto</a:t>
            </a:r>
          </a:p>
        </p:txBody>
      </p:sp>
      <p:sp>
        <p:nvSpPr>
          <p:cNvPr id="6" name="Pyöristetty suorakulmio 5">
            <a:extLst>
              <a:ext uri="{FF2B5EF4-FFF2-40B4-BE49-F238E27FC236}">
                <a16:creationId xmlns:a16="http://schemas.microsoft.com/office/drawing/2014/main" id="{DDC22E84-935A-7AFD-05C7-18C5774AA358}"/>
              </a:ext>
            </a:extLst>
          </p:cNvPr>
          <p:cNvSpPr/>
          <p:nvPr/>
        </p:nvSpPr>
        <p:spPr>
          <a:xfrm>
            <a:off x="6254665" y="3832964"/>
            <a:ext cx="3916469" cy="16659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WP 3 Kansalliskirjasto</a:t>
            </a:r>
          </a:p>
          <a:p>
            <a:pPr algn="ctr"/>
            <a:r>
              <a:rPr lang="fi-FI" dirty="0"/>
              <a:t>Digitaaliset resurssit</a:t>
            </a:r>
          </a:p>
          <a:p>
            <a:pPr algn="ctr"/>
            <a:r>
              <a:rPr lang="fi-FI" dirty="0"/>
              <a:t>PI </a:t>
            </a:r>
            <a:r>
              <a:rPr lang="fi-FI" dirty="0" err="1"/>
              <a:t>Osma</a:t>
            </a:r>
            <a:r>
              <a:rPr lang="fi-FI" dirty="0"/>
              <a:t> Suominen/ Kansalliskirjasto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2D37C345-F723-4E0E-2BC5-CAD31788AE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98922" y="276728"/>
            <a:ext cx="3174896" cy="170671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CC0C7FE-8DCC-8765-E063-252321F17C3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4086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Digitaaliset menetelmät kirjallisuushistorian uudistajina </a:t>
            </a:r>
            <a:br>
              <a:rPr lang="fi-FI" dirty="0"/>
            </a:br>
            <a:r>
              <a:rPr lang="fi-FI" sz="2800" dirty="0"/>
              <a:t>(Suomen Akatemia,2022-2026)</a:t>
            </a:r>
          </a:p>
        </p:txBody>
      </p:sp>
    </p:spTree>
    <p:extLst>
      <p:ext uri="{BB962C8B-B14F-4D97-AF65-F5344CB8AC3E}">
        <p14:creationId xmlns:p14="http://schemas.microsoft.com/office/powerpoint/2010/main" val="133758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2CC96-8BA5-951E-5E15-1EE07B715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84" y="365125"/>
            <a:ext cx="10719816" cy="1325563"/>
          </a:xfrm>
        </p:spPr>
        <p:txBody>
          <a:bodyPr>
            <a:normAutofit/>
          </a:bodyPr>
          <a:lstStyle/>
          <a:p>
            <a:pPr algn="ctr"/>
            <a:r>
              <a:rPr lang="fi-FI" sz="3600" dirty="0"/>
              <a:t>Mitä kaunokirjallisuutta Suomessa julkaistiin 1809-1917?</a:t>
            </a:r>
          </a:p>
        </p:txBody>
      </p:sp>
      <p:sp>
        <p:nvSpPr>
          <p:cNvPr id="5" name="Pyöristetty suorakulmio 4">
            <a:extLst>
              <a:ext uri="{FF2B5EF4-FFF2-40B4-BE49-F238E27FC236}">
                <a16:creationId xmlns:a16="http://schemas.microsoft.com/office/drawing/2014/main" id="{BD27304F-A3C1-C04A-0D75-722E11846692}"/>
              </a:ext>
            </a:extLst>
          </p:cNvPr>
          <p:cNvSpPr/>
          <p:nvPr/>
        </p:nvSpPr>
        <p:spPr>
          <a:xfrm>
            <a:off x="743712" y="1572768"/>
            <a:ext cx="4556760" cy="113677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tx1"/>
                </a:solidFill>
              </a:rPr>
              <a:t>Lukematon</a:t>
            </a:r>
            <a:r>
              <a:rPr lang="fi-FI" dirty="0"/>
              <a:t> </a:t>
            </a:r>
            <a:r>
              <a:rPr lang="fi-FI" dirty="0">
                <a:solidFill>
                  <a:schemeClr val="tx1"/>
                </a:solidFill>
              </a:rPr>
              <a:t>kirjallisuus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”</a:t>
            </a:r>
            <a:r>
              <a:rPr lang="fi-FI" dirty="0" err="1">
                <a:solidFill>
                  <a:schemeClr val="tx1"/>
                </a:solidFill>
              </a:rPr>
              <a:t>The</a:t>
            </a:r>
            <a:r>
              <a:rPr lang="fi-FI" dirty="0">
                <a:solidFill>
                  <a:schemeClr val="tx1"/>
                </a:solidFill>
              </a:rPr>
              <a:t> Great </a:t>
            </a:r>
            <a:r>
              <a:rPr lang="fi-FI" dirty="0" err="1">
                <a:solidFill>
                  <a:schemeClr val="tx1"/>
                </a:solidFill>
              </a:rPr>
              <a:t>Unread</a:t>
            </a:r>
            <a:r>
              <a:rPr lang="fi-FI" dirty="0">
                <a:solidFill>
                  <a:schemeClr val="tx1"/>
                </a:solidFill>
              </a:rPr>
              <a:t>” (</a:t>
            </a:r>
            <a:r>
              <a:rPr lang="fi-FI" dirty="0" err="1">
                <a:solidFill>
                  <a:schemeClr val="tx1"/>
                </a:solidFill>
              </a:rPr>
              <a:t>Margarite</a:t>
            </a:r>
            <a:r>
              <a:rPr lang="fi-FI" dirty="0">
                <a:solidFill>
                  <a:schemeClr val="tx1"/>
                </a:solidFill>
              </a:rPr>
              <a:t> Cohen)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Kanonisten kirjallisuushistorioiden kyseenalaistaminen</a:t>
            </a:r>
          </a:p>
        </p:txBody>
      </p:sp>
      <p:sp>
        <p:nvSpPr>
          <p:cNvPr id="6" name="Pyöristetty suorakulmio 5">
            <a:extLst>
              <a:ext uri="{FF2B5EF4-FFF2-40B4-BE49-F238E27FC236}">
                <a16:creationId xmlns:a16="http://schemas.microsoft.com/office/drawing/2014/main" id="{DE3065DE-EE44-FBCF-80CF-8ED9C18453E5}"/>
              </a:ext>
            </a:extLst>
          </p:cNvPr>
          <p:cNvSpPr/>
          <p:nvPr/>
        </p:nvSpPr>
        <p:spPr>
          <a:xfrm>
            <a:off x="5754624" y="2189008"/>
            <a:ext cx="5242560" cy="22255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tx1"/>
                </a:solidFill>
              </a:rPr>
              <a:t>Miten päästä pinnan alle?</a:t>
            </a:r>
          </a:p>
          <a:p>
            <a:pPr marL="342900" indent="-342900">
              <a:buAutoNum type="arabicPeriod"/>
            </a:pPr>
            <a:r>
              <a:rPr lang="fi-FI" dirty="0">
                <a:solidFill>
                  <a:schemeClr val="tx1"/>
                </a:solidFill>
              </a:rPr>
              <a:t>Ideologiakriittinen tutkimus: mitä on suljettu pois?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Esim. feministinen, ylirajainen ja postkolonialistinen tutkimus</a:t>
            </a:r>
          </a:p>
          <a:p>
            <a:pPr marL="342900" indent="-342900">
              <a:buAutoNum type="arabicPeriod"/>
            </a:pPr>
            <a:r>
              <a:rPr lang="fi-FI" dirty="0">
                <a:solidFill>
                  <a:schemeClr val="tx1"/>
                </a:solidFill>
              </a:rPr>
              <a:t>”</a:t>
            </a:r>
            <a:r>
              <a:rPr lang="fi-FI" dirty="0" err="1">
                <a:solidFill>
                  <a:schemeClr val="tx1"/>
                </a:solidFill>
              </a:rPr>
              <a:t>Big</a:t>
            </a:r>
            <a:r>
              <a:rPr lang="fi-FI" dirty="0">
                <a:solidFill>
                  <a:schemeClr val="tx1"/>
                </a:solidFill>
              </a:rPr>
              <a:t> data”: mikä ei ole koskaan päässyt näkyviin?</a:t>
            </a:r>
          </a:p>
        </p:txBody>
      </p:sp>
      <p:sp>
        <p:nvSpPr>
          <p:cNvPr id="7" name="Pyöristetty suorakulmio 6">
            <a:extLst>
              <a:ext uri="{FF2B5EF4-FFF2-40B4-BE49-F238E27FC236}">
                <a16:creationId xmlns:a16="http://schemas.microsoft.com/office/drawing/2014/main" id="{08D45A44-EC3E-5FD8-26D9-AE51A53FD715}"/>
              </a:ext>
            </a:extLst>
          </p:cNvPr>
          <p:cNvSpPr/>
          <p:nvPr/>
        </p:nvSpPr>
        <p:spPr>
          <a:xfrm>
            <a:off x="838200" y="3741665"/>
            <a:ext cx="4206240" cy="183571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tx1"/>
                </a:solidFill>
              </a:rPr>
              <a:t>Bibliografisen aineiston välttämättömyys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Bibliografiat ja kokoelmat ikkunoita kirjallisuushistoriaan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Kansallisbibliografia Fennica</a:t>
            </a:r>
          </a:p>
        </p:txBody>
      </p:sp>
      <p:sp>
        <p:nvSpPr>
          <p:cNvPr id="8" name="Pyöristetty suorakulmio 7">
            <a:extLst>
              <a:ext uri="{FF2B5EF4-FFF2-40B4-BE49-F238E27FC236}">
                <a16:creationId xmlns:a16="http://schemas.microsoft.com/office/drawing/2014/main" id="{DD024CD1-07C0-FDF6-DD80-A71FB5A9A9F8}"/>
              </a:ext>
            </a:extLst>
          </p:cNvPr>
          <p:cNvSpPr/>
          <p:nvPr/>
        </p:nvSpPr>
        <p:spPr>
          <a:xfrm>
            <a:off x="5949696" y="5354469"/>
            <a:ext cx="4754880" cy="12657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tx1"/>
                </a:solidFill>
              </a:rPr>
              <a:t>Minkälaista dataa Fennicasta saadaan?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Pääasiassa kuvailutietoja (eli metadataa)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”Huokoista” -&gt; puutteita ja harmonisoitavaa</a:t>
            </a:r>
          </a:p>
        </p:txBody>
      </p:sp>
      <p:sp>
        <p:nvSpPr>
          <p:cNvPr id="9" name="Ylös kääntyvä nuoli 8">
            <a:extLst>
              <a:ext uri="{FF2B5EF4-FFF2-40B4-BE49-F238E27FC236}">
                <a16:creationId xmlns:a16="http://schemas.microsoft.com/office/drawing/2014/main" id="{B556E45E-539E-C708-FDD7-1C293A9E539C}"/>
              </a:ext>
            </a:extLst>
          </p:cNvPr>
          <p:cNvSpPr/>
          <p:nvPr/>
        </p:nvSpPr>
        <p:spPr>
          <a:xfrm rot="10800000">
            <a:off x="2389632" y="2859841"/>
            <a:ext cx="2910840" cy="731520"/>
          </a:xfrm>
          <a:prstGeom prst="bentUpArrow">
            <a:avLst>
              <a:gd name="adj1" fmla="val 10000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Ylös kääntyvä nuoli 9">
            <a:extLst>
              <a:ext uri="{FF2B5EF4-FFF2-40B4-BE49-F238E27FC236}">
                <a16:creationId xmlns:a16="http://schemas.microsoft.com/office/drawing/2014/main" id="{95DD38CD-DF09-764E-DF6D-D2698289725C}"/>
              </a:ext>
            </a:extLst>
          </p:cNvPr>
          <p:cNvSpPr/>
          <p:nvPr/>
        </p:nvSpPr>
        <p:spPr>
          <a:xfrm flipV="1">
            <a:off x="5937504" y="1658112"/>
            <a:ext cx="2426208" cy="349568"/>
          </a:xfrm>
          <a:prstGeom prst="bentUpArrow">
            <a:avLst>
              <a:gd name="adj1" fmla="val 25000"/>
              <a:gd name="adj2" fmla="val 47670"/>
              <a:gd name="adj3" fmla="val 35463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Ylös kääntyvä nuoli 10">
            <a:extLst>
              <a:ext uri="{FF2B5EF4-FFF2-40B4-BE49-F238E27FC236}">
                <a16:creationId xmlns:a16="http://schemas.microsoft.com/office/drawing/2014/main" id="{5246719A-E38F-86D8-29B7-C29F02A50FE0}"/>
              </a:ext>
            </a:extLst>
          </p:cNvPr>
          <p:cNvSpPr/>
          <p:nvPr/>
        </p:nvSpPr>
        <p:spPr>
          <a:xfrm rot="5400000">
            <a:off x="3744714" y="4497572"/>
            <a:ext cx="450609" cy="2910839"/>
          </a:xfrm>
          <a:prstGeom prst="bentUpArrow">
            <a:avLst>
              <a:gd name="adj1" fmla="val 16883"/>
              <a:gd name="adj2" fmla="val 31836"/>
              <a:gd name="adj3" fmla="val 25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6249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88BA888-24B5-04DE-8FCA-2E8CF62F1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862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i-FI" sz="4000" dirty="0"/>
              <a:t>Tilanne nyt – (</a:t>
            </a:r>
            <a:r>
              <a:rPr lang="fi-FI" sz="4000" dirty="0" err="1"/>
              <a:t>meta</a:t>
            </a:r>
            <a:r>
              <a:rPr lang="fi-FI" sz="4000" dirty="0"/>
              <a:t>)datan </a:t>
            </a:r>
            <a:r>
              <a:rPr lang="fi-FI" sz="4000" dirty="0" err="1"/>
              <a:t>kuratointi</a:t>
            </a:r>
            <a:endParaRPr lang="fi-FI" sz="4000" dirty="0"/>
          </a:p>
        </p:txBody>
      </p:sp>
      <p:sp>
        <p:nvSpPr>
          <p:cNvPr id="5" name="Pyöristetty suorakulmio 4">
            <a:extLst>
              <a:ext uri="{FF2B5EF4-FFF2-40B4-BE49-F238E27FC236}">
                <a16:creationId xmlns:a16="http://schemas.microsoft.com/office/drawing/2014/main" id="{5D8C9786-EF83-CA16-AAA5-B8A48C62358D}"/>
              </a:ext>
            </a:extLst>
          </p:cNvPr>
          <p:cNvSpPr/>
          <p:nvPr/>
        </p:nvSpPr>
        <p:spPr>
          <a:xfrm>
            <a:off x="838200" y="1569308"/>
            <a:ext cx="4129216" cy="17670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Kaunokirjallisuus Fennicassa 1809-1917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(+9000 nimekettä)</a:t>
            </a:r>
          </a:p>
        </p:txBody>
      </p:sp>
      <p:sp>
        <p:nvSpPr>
          <p:cNvPr id="7" name="Pyöristetty suorakulmio 6">
            <a:extLst>
              <a:ext uri="{FF2B5EF4-FFF2-40B4-BE49-F238E27FC236}">
                <a16:creationId xmlns:a16="http://schemas.microsoft.com/office/drawing/2014/main" id="{9538AAE4-D292-AF84-2189-A77E6641104F}"/>
              </a:ext>
            </a:extLst>
          </p:cNvPr>
          <p:cNvSpPr/>
          <p:nvPr/>
        </p:nvSpPr>
        <p:spPr>
          <a:xfrm>
            <a:off x="8044249" y="3073439"/>
            <a:ext cx="3309551" cy="13255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Suodatettu kaunokirjallisuus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Fennicassa 1809-1917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(≈4500 nimekettä)</a:t>
            </a:r>
          </a:p>
        </p:txBody>
      </p:sp>
      <p:sp>
        <p:nvSpPr>
          <p:cNvPr id="8" name="Pyöristetty suorakulmio 7">
            <a:extLst>
              <a:ext uri="{FF2B5EF4-FFF2-40B4-BE49-F238E27FC236}">
                <a16:creationId xmlns:a16="http://schemas.microsoft.com/office/drawing/2014/main" id="{D57EB5EE-9311-7F54-28C7-89552F591717}"/>
              </a:ext>
            </a:extLst>
          </p:cNvPr>
          <p:cNvSpPr/>
          <p:nvPr/>
        </p:nvSpPr>
        <p:spPr>
          <a:xfrm>
            <a:off x="1092547" y="3748573"/>
            <a:ext cx="3113903" cy="11368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/>
              <a:t>Kuratoitu</a:t>
            </a:r>
            <a:r>
              <a:rPr lang="fi-FI" dirty="0"/>
              <a:t> kaunokirjallisuus Fennicassa 1809-1917</a:t>
            </a:r>
          </a:p>
          <a:p>
            <a:pPr algn="ctr"/>
            <a:r>
              <a:rPr lang="fi-FI" dirty="0"/>
              <a:t>(≈3000 nimekettä)</a:t>
            </a:r>
          </a:p>
        </p:txBody>
      </p:sp>
      <p:cxnSp>
        <p:nvCxnSpPr>
          <p:cNvPr id="10" name="Käyrä yhdysviiva 9">
            <a:extLst>
              <a:ext uri="{FF2B5EF4-FFF2-40B4-BE49-F238E27FC236}">
                <a16:creationId xmlns:a16="http://schemas.microsoft.com/office/drawing/2014/main" id="{248399F7-8B4C-C99C-14EC-FDCCCB73F7B1}"/>
              </a:ext>
            </a:extLst>
          </p:cNvPr>
          <p:cNvCxnSpPr>
            <a:cxnSpLocks/>
          </p:cNvCxnSpPr>
          <p:nvPr/>
        </p:nvCxnSpPr>
        <p:spPr>
          <a:xfrm>
            <a:off x="5202195" y="2619632"/>
            <a:ext cx="2532622" cy="821194"/>
          </a:xfrm>
          <a:prstGeom prst="curvedConnector3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Käyrä yhdysviiva 11">
            <a:extLst>
              <a:ext uri="{FF2B5EF4-FFF2-40B4-BE49-F238E27FC236}">
                <a16:creationId xmlns:a16="http://schemas.microsoft.com/office/drawing/2014/main" id="{1B60228E-E029-961E-894E-ED5AEFFDCDAB}"/>
              </a:ext>
            </a:extLst>
          </p:cNvPr>
          <p:cNvCxnSpPr>
            <a:cxnSpLocks/>
          </p:cNvCxnSpPr>
          <p:nvPr/>
        </p:nvCxnSpPr>
        <p:spPr>
          <a:xfrm rot="10800000" flipV="1">
            <a:off x="4562220" y="3810158"/>
            <a:ext cx="3185468" cy="506826"/>
          </a:xfrm>
          <a:prstGeom prst="curvedConnector3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ruutu 12">
            <a:extLst>
              <a:ext uri="{FF2B5EF4-FFF2-40B4-BE49-F238E27FC236}">
                <a16:creationId xmlns:a16="http://schemas.microsoft.com/office/drawing/2014/main" id="{3C4D261F-4CBC-0684-4FD3-E6DECF94DBB5}"/>
              </a:ext>
            </a:extLst>
          </p:cNvPr>
          <p:cNvSpPr txBox="1"/>
          <p:nvPr/>
        </p:nvSpPr>
        <p:spPr>
          <a:xfrm>
            <a:off x="6142956" y="1398046"/>
            <a:ext cx="4129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Kansalliskirjaston paikkamerkintä (</a:t>
            </a:r>
            <a:r>
              <a:rPr lang="fi-FI" dirty="0" err="1"/>
              <a:t>signum</a:t>
            </a:r>
            <a:r>
              <a:rPr lang="fi-FI" dirty="0"/>
              <a:t>) 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30B3A7EB-D62F-2269-4869-619AE59EFF9C}"/>
              </a:ext>
            </a:extLst>
          </p:cNvPr>
          <p:cNvSpPr txBox="1"/>
          <p:nvPr/>
        </p:nvSpPr>
        <p:spPr>
          <a:xfrm>
            <a:off x="10422429" y="1984811"/>
            <a:ext cx="1643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Miksi ei UDK?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771BCBB2-75C7-C78B-809C-5D9DC88FF96B}"/>
              </a:ext>
            </a:extLst>
          </p:cNvPr>
          <p:cNvSpPr txBox="1"/>
          <p:nvPr/>
        </p:nvSpPr>
        <p:spPr>
          <a:xfrm>
            <a:off x="6268704" y="1748361"/>
            <a:ext cx="4757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- kaunokirjallisuus</a:t>
            </a:r>
          </a:p>
          <a:p>
            <a:r>
              <a:rPr lang="fi-FI" dirty="0"/>
              <a:t>- kieli (suomi ja ruotsi)</a:t>
            </a:r>
          </a:p>
          <a:p>
            <a:r>
              <a:rPr lang="fi-FI" dirty="0"/>
              <a:t>- laji (romaanit, runot, näytelmät, novellit)</a:t>
            </a:r>
          </a:p>
          <a:p>
            <a:r>
              <a:rPr lang="fi-FI" dirty="0"/>
              <a:t>- lastenkirjallisuus ja käännökset rajattu pois</a:t>
            </a:r>
          </a:p>
        </p:txBody>
      </p:sp>
      <p:cxnSp>
        <p:nvCxnSpPr>
          <p:cNvPr id="25" name="Käyrä yhdysviiva 24">
            <a:extLst>
              <a:ext uri="{FF2B5EF4-FFF2-40B4-BE49-F238E27FC236}">
                <a16:creationId xmlns:a16="http://schemas.microsoft.com/office/drawing/2014/main" id="{A51B88CA-FE6E-9CB5-08D5-00AF658BAEB6}"/>
              </a:ext>
            </a:extLst>
          </p:cNvPr>
          <p:cNvCxnSpPr>
            <a:cxnSpLocks/>
          </p:cNvCxnSpPr>
          <p:nvPr/>
        </p:nvCxnSpPr>
        <p:spPr>
          <a:xfrm>
            <a:off x="10384948" y="1740971"/>
            <a:ext cx="383059" cy="214095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iruutu 25">
            <a:extLst>
              <a:ext uri="{FF2B5EF4-FFF2-40B4-BE49-F238E27FC236}">
                <a16:creationId xmlns:a16="http://schemas.microsoft.com/office/drawing/2014/main" id="{00B106EE-940F-14A2-4161-CFAD70C7F837}"/>
              </a:ext>
            </a:extLst>
          </p:cNvPr>
          <p:cNvSpPr txBox="1"/>
          <p:nvPr/>
        </p:nvSpPr>
        <p:spPr>
          <a:xfrm>
            <a:off x="5956783" y="4317736"/>
            <a:ext cx="343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Manuaalinen siivoaminen</a:t>
            </a: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D3F6613F-59E1-B798-4AE6-1B59604731DF}"/>
              </a:ext>
            </a:extLst>
          </p:cNvPr>
          <p:cNvSpPr txBox="1"/>
          <p:nvPr/>
        </p:nvSpPr>
        <p:spPr>
          <a:xfrm>
            <a:off x="6389266" y="4648499"/>
            <a:ext cx="32992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Rajataan pois</a:t>
            </a:r>
          </a:p>
          <a:p>
            <a:r>
              <a:rPr lang="fi-FI" dirty="0"/>
              <a:t>- uudet painokset</a:t>
            </a:r>
          </a:p>
          <a:p>
            <a:r>
              <a:rPr lang="fi-FI" dirty="0"/>
              <a:t>- antologiat</a:t>
            </a:r>
          </a:p>
          <a:p>
            <a:r>
              <a:rPr lang="fi-FI" dirty="0"/>
              <a:t>- kootut teokset</a:t>
            </a:r>
          </a:p>
          <a:p>
            <a:r>
              <a:rPr lang="fi-FI" dirty="0"/>
              <a:t>- käännöskirjallisuus</a:t>
            </a:r>
          </a:p>
          <a:p>
            <a:r>
              <a:rPr lang="fi-FI" dirty="0"/>
              <a:t>- arkkikirjallisuus</a:t>
            </a:r>
          </a:p>
        </p:txBody>
      </p:sp>
      <p:sp>
        <p:nvSpPr>
          <p:cNvPr id="35" name="Tekstiruutu 34">
            <a:extLst>
              <a:ext uri="{FF2B5EF4-FFF2-40B4-BE49-F238E27FC236}">
                <a16:creationId xmlns:a16="http://schemas.microsoft.com/office/drawing/2014/main" id="{CF6908AF-700F-7529-25E1-D2470EBA85EE}"/>
              </a:ext>
            </a:extLst>
          </p:cNvPr>
          <p:cNvSpPr txBox="1"/>
          <p:nvPr/>
        </p:nvSpPr>
        <p:spPr>
          <a:xfrm>
            <a:off x="1334530" y="5226910"/>
            <a:ext cx="25702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Ensipainokset kirjamuodossa julkaistusta suomen- tai ruotsinkielisestä kirjallisuudesta</a:t>
            </a:r>
          </a:p>
        </p:txBody>
      </p:sp>
      <p:sp>
        <p:nvSpPr>
          <p:cNvPr id="43" name="Ylös kääntyvä nuoli 42">
            <a:extLst>
              <a:ext uri="{FF2B5EF4-FFF2-40B4-BE49-F238E27FC236}">
                <a16:creationId xmlns:a16="http://schemas.microsoft.com/office/drawing/2014/main" id="{AB47B829-B18B-1C80-9676-DDC652FB3F71}"/>
              </a:ext>
            </a:extLst>
          </p:cNvPr>
          <p:cNvSpPr/>
          <p:nvPr/>
        </p:nvSpPr>
        <p:spPr>
          <a:xfrm rot="5400000">
            <a:off x="5791028" y="2025019"/>
            <a:ext cx="723900" cy="214095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Ylös kääntyvä nuoli 43">
            <a:extLst>
              <a:ext uri="{FF2B5EF4-FFF2-40B4-BE49-F238E27FC236}">
                <a16:creationId xmlns:a16="http://schemas.microsoft.com/office/drawing/2014/main" id="{566062E1-1CC4-6208-01FE-BE00CC2222E4}"/>
              </a:ext>
            </a:extLst>
          </p:cNvPr>
          <p:cNvSpPr/>
          <p:nvPr/>
        </p:nvSpPr>
        <p:spPr>
          <a:xfrm rot="5400000">
            <a:off x="5705604" y="4982434"/>
            <a:ext cx="833110" cy="285433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Ylös kääntyvä nuoli 44">
            <a:extLst>
              <a:ext uri="{FF2B5EF4-FFF2-40B4-BE49-F238E27FC236}">
                <a16:creationId xmlns:a16="http://schemas.microsoft.com/office/drawing/2014/main" id="{59EFE60E-668C-2B11-FD7A-9D3E50F824C2}"/>
              </a:ext>
            </a:extLst>
          </p:cNvPr>
          <p:cNvSpPr/>
          <p:nvPr/>
        </p:nvSpPr>
        <p:spPr>
          <a:xfrm rot="5400000">
            <a:off x="252559" y="5072945"/>
            <a:ext cx="1208606" cy="348049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108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E3282040-9CA0-5FAD-F8CB-00DF6680B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48" y="1730378"/>
            <a:ext cx="4533900" cy="4597400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E9FFA7E4-333E-D83C-CB9A-19D060ED7CCF}"/>
              </a:ext>
            </a:extLst>
          </p:cNvPr>
          <p:cNvSpPr txBox="1"/>
          <p:nvPr/>
        </p:nvSpPr>
        <p:spPr>
          <a:xfrm>
            <a:off x="6272221" y="2043113"/>
            <a:ext cx="548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Kotimaisilla kielillä (suomi ja ruotsi)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5D3438D-7D64-F8EB-0B95-54041126D1FF}"/>
              </a:ext>
            </a:extLst>
          </p:cNvPr>
          <p:cNvSpPr txBox="1"/>
          <p:nvPr/>
        </p:nvSpPr>
        <p:spPr>
          <a:xfrm>
            <a:off x="6272221" y="2658008"/>
            <a:ext cx="5491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Muilla kielillä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976368FC-E22E-B63A-19D7-4520C8FA8759}"/>
              </a:ext>
            </a:extLst>
          </p:cNvPr>
          <p:cNvSpPr txBox="1"/>
          <p:nvPr/>
        </p:nvSpPr>
        <p:spPr>
          <a:xfrm>
            <a:off x="6295085" y="3224295"/>
            <a:ext cx="561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Käännökset kotimaisiin kieliin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7F9139A1-4FFC-AC34-2AA8-68FAB1D199CD}"/>
              </a:ext>
            </a:extLst>
          </p:cNvPr>
          <p:cNvSpPr txBox="1"/>
          <p:nvPr/>
        </p:nvSpPr>
        <p:spPr>
          <a:xfrm>
            <a:off x="6272221" y="3774045"/>
            <a:ext cx="5476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Käännökset muille kielille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5E740837-6746-B646-19B7-6FCA5996D6C3}"/>
              </a:ext>
            </a:extLst>
          </p:cNvPr>
          <p:cNvSpPr txBox="1"/>
          <p:nvPr/>
        </p:nvSpPr>
        <p:spPr>
          <a:xfrm>
            <a:off x="6272221" y="4303756"/>
            <a:ext cx="514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Epäselvät</a:t>
            </a:r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CB5C32CF-AB04-2100-890A-EA3BD336FACC}"/>
              </a:ext>
            </a:extLst>
          </p:cNvPr>
          <p:cNvSpPr/>
          <p:nvPr/>
        </p:nvSpPr>
        <p:spPr>
          <a:xfrm>
            <a:off x="5905482" y="2142051"/>
            <a:ext cx="171450" cy="18466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FF6D1009-A1AD-5C4D-F914-080914766FFC}"/>
              </a:ext>
            </a:extLst>
          </p:cNvPr>
          <p:cNvSpPr/>
          <p:nvPr/>
        </p:nvSpPr>
        <p:spPr>
          <a:xfrm>
            <a:off x="5895973" y="2751667"/>
            <a:ext cx="171450" cy="184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5ED376EA-AD0E-06CA-28DC-662D157B1B38}"/>
              </a:ext>
            </a:extLst>
          </p:cNvPr>
          <p:cNvSpPr/>
          <p:nvPr/>
        </p:nvSpPr>
        <p:spPr>
          <a:xfrm>
            <a:off x="5891205" y="3346990"/>
            <a:ext cx="171450" cy="18466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C7CDF36B-CFB4-A97E-B695-1249435A42D3}"/>
              </a:ext>
            </a:extLst>
          </p:cNvPr>
          <p:cNvSpPr/>
          <p:nvPr/>
        </p:nvSpPr>
        <p:spPr>
          <a:xfrm>
            <a:off x="5886437" y="3885149"/>
            <a:ext cx="171450" cy="18466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Ellipsi 16">
            <a:extLst>
              <a:ext uri="{FF2B5EF4-FFF2-40B4-BE49-F238E27FC236}">
                <a16:creationId xmlns:a16="http://schemas.microsoft.com/office/drawing/2014/main" id="{56356B82-0459-4B11-A13D-E7F1EE805BE4}"/>
              </a:ext>
            </a:extLst>
          </p:cNvPr>
          <p:cNvSpPr/>
          <p:nvPr/>
        </p:nvSpPr>
        <p:spPr>
          <a:xfrm>
            <a:off x="5886453" y="4399497"/>
            <a:ext cx="171450" cy="18466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Otsikko 18">
            <a:extLst>
              <a:ext uri="{FF2B5EF4-FFF2-40B4-BE49-F238E27FC236}">
                <a16:creationId xmlns:a16="http://schemas.microsoft.com/office/drawing/2014/main" id="{487D44F5-7C24-E305-062E-8FECE27C2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8" cy="1267331"/>
          </a:xfrm>
        </p:spPr>
        <p:txBody>
          <a:bodyPr>
            <a:normAutofit/>
          </a:bodyPr>
          <a:lstStyle/>
          <a:p>
            <a:pPr algn="ctr"/>
            <a:r>
              <a:rPr lang="fi-FI" sz="3600" dirty="0"/>
              <a:t>Aikuisille suunnatun kaunokirjallisuuden jakautuminen Fennicassa 1809-1917 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5A9B194F-BBA2-9CA9-019C-37482529CC25}"/>
              </a:ext>
            </a:extLst>
          </p:cNvPr>
          <p:cNvSpPr txBox="1"/>
          <p:nvPr/>
        </p:nvSpPr>
        <p:spPr>
          <a:xfrm>
            <a:off x="5838825" y="5385315"/>
            <a:ext cx="4314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Koonti: Satu Niininen (Kansalliskirjasto)</a:t>
            </a:r>
          </a:p>
          <a:p>
            <a:r>
              <a:rPr lang="fi-FI" dirty="0"/>
              <a:t>Taulukko: Julia </a:t>
            </a:r>
            <a:r>
              <a:rPr lang="fi-FI" dirty="0" err="1"/>
              <a:t>Matveeva</a:t>
            </a:r>
            <a:r>
              <a:rPr lang="fi-FI" dirty="0"/>
              <a:t> (Turun yliopisto)</a:t>
            </a:r>
          </a:p>
        </p:txBody>
      </p:sp>
    </p:spTree>
    <p:extLst>
      <p:ext uri="{BB962C8B-B14F-4D97-AF65-F5344CB8AC3E}">
        <p14:creationId xmlns:p14="http://schemas.microsoft.com/office/powerpoint/2010/main" val="393682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B394A9-2E20-1F2E-1A67-D8EC43B22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368040" cy="5928995"/>
          </a:xfrm>
        </p:spPr>
        <p:txBody>
          <a:bodyPr>
            <a:normAutofit/>
          </a:bodyPr>
          <a:lstStyle/>
          <a:p>
            <a:r>
              <a:rPr lang="fi-FI" sz="3600" dirty="0"/>
              <a:t>Kaunokirjallisuus</a:t>
            </a:r>
            <a:br>
              <a:rPr lang="fi-FI" sz="3600" dirty="0"/>
            </a:br>
            <a:r>
              <a:rPr lang="fi-FI" sz="3600" dirty="0"/>
              <a:t>Suomessa </a:t>
            </a:r>
            <a:br>
              <a:rPr lang="fi-FI" sz="3600" dirty="0"/>
            </a:br>
            <a:r>
              <a:rPr lang="fi-FI" sz="3600" dirty="0"/>
              <a:t>1809-1917 </a:t>
            </a:r>
          </a:p>
        </p:txBody>
      </p:sp>
      <p:graphicFrame>
        <p:nvGraphicFramePr>
          <p:cNvPr id="3" name="Sisällön paikkamerkki 6">
            <a:extLst>
              <a:ext uri="{FF2B5EF4-FFF2-40B4-BE49-F238E27FC236}">
                <a16:creationId xmlns:a16="http://schemas.microsoft.com/office/drawing/2014/main" id="{C4958FC1-3C7C-FAB3-706B-70227C4F01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505481"/>
              </p:ext>
            </p:extLst>
          </p:nvPr>
        </p:nvGraphicFramePr>
        <p:xfrm>
          <a:off x="4648018" y="939842"/>
          <a:ext cx="6900512" cy="5536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5166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0630A2-F051-21D4-AA4E-3253B46B7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5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i-FI" sz="3600" dirty="0"/>
              <a:t>Mitä metadata voi kertoa meille?</a:t>
            </a:r>
          </a:p>
        </p:txBody>
      </p:sp>
      <p:sp>
        <p:nvSpPr>
          <p:cNvPr id="6" name="Pyöristetty suorakulmio 5">
            <a:extLst>
              <a:ext uri="{FF2B5EF4-FFF2-40B4-BE49-F238E27FC236}">
                <a16:creationId xmlns:a16="http://schemas.microsoft.com/office/drawing/2014/main" id="{19ACEE1F-3120-0DFF-D3C4-8E5522D4DE60}"/>
              </a:ext>
            </a:extLst>
          </p:cNvPr>
          <p:cNvSpPr/>
          <p:nvPr/>
        </p:nvSpPr>
        <p:spPr>
          <a:xfrm>
            <a:off x="2596896" y="1938528"/>
            <a:ext cx="2596896" cy="13255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 err="1">
                <a:solidFill>
                  <a:schemeClr val="tx1"/>
                </a:solidFill>
              </a:rPr>
              <a:t>Tekijyydestä</a:t>
            </a:r>
            <a:r>
              <a:rPr lang="fi-FI" dirty="0">
                <a:solidFill>
                  <a:schemeClr val="tx1"/>
                </a:solidFill>
              </a:rPr>
              <a:t>?</a:t>
            </a:r>
          </a:p>
          <a:p>
            <a:r>
              <a:rPr lang="fi-FI" dirty="0">
                <a:solidFill>
                  <a:schemeClr val="tx1"/>
                </a:solidFill>
              </a:rPr>
              <a:t>- tekijän ilmoittaminen</a:t>
            </a:r>
          </a:p>
          <a:p>
            <a:r>
              <a:rPr lang="fi-FI" dirty="0">
                <a:solidFill>
                  <a:schemeClr val="tx1"/>
                </a:solidFill>
              </a:rPr>
              <a:t>- nimimerkkien käyttö</a:t>
            </a:r>
          </a:p>
          <a:p>
            <a:r>
              <a:rPr lang="fi-FI" dirty="0">
                <a:solidFill>
                  <a:schemeClr val="tx1"/>
                </a:solidFill>
              </a:rPr>
              <a:t>- sukupuoli?</a:t>
            </a:r>
          </a:p>
        </p:txBody>
      </p:sp>
      <p:sp>
        <p:nvSpPr>
          <p:cNvPr id="7" name="Pyöristetty suorakulmio 6">
            <a:extLst>
              <a:ext uri="{FF2B5EF4-FFF2-40B4-BE49-F238E27FC236}">
                <a16:creationId xmlns:a16="http://schemas.microsoft.com/office/drawing/2014/main" id="{90244C93-A76E-BD5A-1EEF-7AEF55E65DB5}"/>
              </a:ext>
            </a:extLst>
          </p:cNvPr>
          <p:cNvSpPr/>
          <p:nvPr/>
        </p:nvSpPr>
        <p:spPr>
          <a:xfrm>
            <a:off x="6864096" y="1914144"/>
            <a:ext cx="2731008" cy="15148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tx1"/>
                </a:solidFill>
              </a:rPr>
              <a:t>Teoksesta? </a:t>
            </a:r>
          </a:p>
          <a:p>
            <a:r>
              <a:rPr lang="fi-FI" dirty="0">
                <a:solidFill>
                  <a:schemeClr val="tx1"/>
                </a:solidFill>
              </a:rPr>
              <a:t>- teoksen koko ja muoto</a:t>
            </a:r>
          </a:p>
          <a:p>
            <a:r>
              <a:rPr lang="fi-FI" dirty="0">
                <a:solidFill>
                  <a:schemeClr val="tx1"/>
                </a:solidFill>
              </a:rPr>
              <a:t>- sivumäärä</a:t>
            </a:r>
          </a:p>
          <a:p>
            <a:r>
              <a:rPr lang="fi-FI" dirty="0">
                <a:solidFill>
                  <a:schemeClr val="tx1"/>
                </a:solidFill>
              </a:rPr>
              <a:t>- kieli </a:t>
            </a:r>
          </a:p>
          <a:p>
            <a:r>
              <a:rPr lang="fi-FI" dirty="0">
                <a:solidFill>
                  <a:schemeClr val="tx1"/>
                </a:solidFill>
              </a:rPr>
              <a:t>- mahdollinen kuvitus</a:t>
            </a:r>
          </a:p>
        </p:txBody>
      </p:sp>
      <p:sp>
        <p:nvSpPr>
          <p:cNvPr id="9" name="Pyöristetty suorakulmio 8">
            <a:extLst>
              <a:ext uri="{FF2B5EF4-FFF2-40B4-BE49-F238E27FC236}">
                <a16:creationId xmlns:a16="http://schemas.microsoft.com/office/drawing/2014/main" id="{3E66F7A6-98EF-D67D-58D2-1261FCBB9355}"/>
              </a:ext>
            </a:extLst>
          </p:cNvPr>
          <p:cNvSpPr/>
          <p:nvPr/>
        </p:nvSpPr>
        <p:spPr>
          <a:xfrm>
            <a:off x="2420112" y="3850989"/>
            <a:ext cx="2950464" cy="14752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tx1"/>
                </a:solidFill>
              </a:rPr>
              <a:t>Julkaisemisesta?</a:t>
            </a:r>
          </a:p>
          <a:p>
            <a:r>
              <a:rPr lang="fi-FI" dirty="0">
                <a:solidFill>
                  <a:schemeClr val="tx1"/>
                </a:solidFill>
              </a:rPr>
              <a:t>- kustantaja (-&gt; maantiede)</a:t>
            </a:r>
          </a:p>
          <a:p>
            <a:r>
              <a:rPr lang="fi-FI" dirty="0">
                <a:solidFill>
                  <a:schemeClr val="tx1"/>
                </a:solidFill>
              </a:rPr>
              <a:t>- lisäpainokset</a:t>
            </a:r>
          </a:p>
          <a:p>
            <a:r>
              <a:rPr lang="fi-FI" dirty="0">
                <a:solidFill>
                  <a:schemeClr val="tx1"/>
                </a:solidFill>
              </a:rPr>
              <a:t>- sarjat</a:t>
            </a:r>
          </a:p>
          <a:p>
            <a:r>
              <a:rPr lang="fi-FI" dirty="0">
                <a:solidFill>
                  <a:schemeClr val="tx1"/>
                </a:solidFill>
              </a:rPr>
              <a:t>- ”trendeistä”</a:t>
            </a:r>
          </a:p>
        </p:txBody>
      </p:sp>
      <p:sp>
        <p:nvSpPr>
          <p:cNvPr id="10" name="Pyöristetty suorakulmio 9">
            <a:extLst>
              <a:ext uri="{FF2B5EF4-FFF2-40B4-BE49-F238E27FC236}">
                <a16:creationId xmlns:a16="http://schemas.microsoft.com/office/drawing/2014/main" id="{BDC01D91-4484-3445-C7D3-926ABC79F48F}"/>
              </a:ext>
            </a:extLst>
          </p:cNvPr>
          <p:cNvSpPr/>
          <p:nvPr/>
        </p:nvSpPr>
        <p:spPr>
          <a:xfrm>
            <a:off x="6864096" y="3850989"/>
            <a:ext cx="2731008" cy="15148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tx1"/>
                </a:solidFill>
              </a:rPr>
              <a:t>Otsikoista?</a:t>
            </a:r>
          </a:p>
          <a:p>
            <a:r>
              <a:rPr lang="fi-FI" dirty="0">
                <a:solidFill>
                  <a:schemeClr val="tx1"/>
                </a:solidFill>
              </a:rPr>
              <a:t>- otsikoiden pituus</a:t>
            </a:r>
          </a:p>
          <a:p>
            <a:r>
              <a:rPr lang="fi-FI" dirty="0">
                <a:solidFill>
                  <a:schemeClr val="tx1"/>
                </a:solidFill>
              </a:rPr>
              <a:t>- alaotsikoiden käyttö</a:t>
            </a:r>
          </a:p>
          <a:p>
            <a:r>
              <a:rPr lang="fi-FI" dirty="0">
                <a:solidFill>
                  <a:schemeClr val="tx1"/>
                </a:solidFill>
              </a:rPr>
              <a:t>- geneeriset määritelmät</a:t>
            </a:r>
          </a:p>
        </p:txBody>
      </p:sp>
      <p:sp>
        <p:nvSpPr>
          <p:cNvPr id="11" name="Pyöristetty suorakulmio 10">
            <a:extLst>
              <a:ext uri="{FF2B5EF4-FFF2-40B4-BE49-F238E27FC236}">
                <a16:creationId xmlns:a16="http://schemas.microsoft.com/office/drawing/2014/main" id="{5FEBFBA9-476F-E1CC-E536-15E35D5B8A22}"/>
              </a:ext>
            </a:extLst>
          </p:cNvPr>
          <p:cNvSpPr/>
          <p:nvPr/>
        </p:nvSpPr>
        <p:spPr>
          <a:xfrm>
            <a:off x="4017264" y="5787834"/>
            <a:ext cx="4157472" cy="61633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tx1"/>
                </a:solidFill>
              </a:rPr>
              <a:t>Näiden määrällinen ja laadullinen analyysi</a:t>
            </a:r>
          </a:p>
        </p:txBody>
      </p:sp>
    </p:spTree>
    <p:extLst>
      <p:ext uri="{BB962C8B-B14F-4D97-AF65-F5344CB8AC3E}">
        <p14:creationId xmlns:p14="http://schemas.microsoft.com/office/powerpoint/2010/main" val="2582204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34EF91-CF53-6B41-B40B-8B27047CF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Tavoitteet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228CC54-E000-46B9-D17E-BB3414B76389}"/>
              </a:ext>
            </a:extLst>
          </p:cNvPr>
          <p:cNvSpPr txBox="1"/>
          <p:nvPr/>
        </p:nvSpPr>
        <p:spPr>
          <a:xfrm>
            <a:off x="1228725" y="1923512"/>
            <a:ext cx="3671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Uutta tietoa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6430B6B0-40A2-2655-7ADF-53F16C910C8D}"/>
              </a:ext>
            </a:extLst>
          </p:cNvPr>
          <p:cNvSpPr txBox="1"/>
          <p:nvPr/>
        </p:nvSpPr>
        <p:spPr>
          <a:xfrm>
            <a:off x="1275267" y="4064163"/>
            <a:ext cx="3870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Metodin kehittäminen</a:t>
            </a:r>
          </a:p>
        </p:txBody>
      </p:sp>
      <p:sp>
        <p:nvSpPr>
          <p:cNvPr id="9" name="Pyöristetty suorakulmio 8">
            <a:extLst>
              <a:ext uri="{FF2B5EF4-FFF2-40B4-BE49-F238E27FC236}">
                <a16:creationId xmlns:a16="http://schemas.microsoft.com/office/drawing/2014/main" id="{7C3E7356-353E-C62E-9407-1D286E8530AB}"/>
              </a:ext>
            </a:extLst>
          </p:cNvPr>
          <p:cNvSpPr/>
          <p:nvPr/>
        </p:nvSpPr>
        <p:spPr>
          <a:xfrm>
            <a:off x="1578786" y="2385998"/>
            <a:ext cx="3843323" cy="11507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B92B87C1-FA60-C9B3-211C-FB0DE09A0E14}"/>
              </a:ext>
            </a:extLst>
          </p:cNvPr>
          <p:cNvSpPr txBox="1"/>
          <p:nvPr/>
        </p:nvSpPr>
        <p:spPr>
          <a:xfrm>
            <a:off x="1643076" y="2481614"/>
            <a:ext cx="3843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- kirjailijoista, teoksista ja tuotannoista</a:t>
            </a:r>
          </a:p>
          <a:p>
            <a:r>
              <a:rPr lang="fi-FI" dirty="0"/>
              <a:t>- bibliografioista ja kokoelmista</a:t>
            </a:r>
          </a:p>
          <a:p>
            <a:r>
              <a:rPr lang="fi-FI" dirty="0"/>
              <a:t>- 1800-luvun kirjallisuusjärjestelmästä</a:t>
            </a:r>
          </a:p>
        </p:txBody>
      </p:sp>
      <p:sp>
        <p:nvSpPr>
          <p:cNvPr id="10" name="Ylös kääntyvä nuoli 9">
            <a:extLst>
              <a:ext uri="{FF2B5EF4-FFF2-40B4-BE49-F238E27FC236}">
                <a16:creationId xmlns:a16="http://schemas.microsoft.com/office/drawing/2014/main" id="{511E15A3-644C-11FA-6079-35216212FBDB}"/>
              </a:ext>
            </a:extLst>
          </p:cNvPr>
          <p:cNvSpPr/>
          <p:nvPr/>
        </p:nvSpPr>
        <p:spPr>
          <a:xfrm rot="5400000">
            <a:off x="928706" y="2507164"/>
            <a:ext cx="714375" cy="221282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245E0395-4FB9-FF4B-F246-2CD8791B1F7A}"/>
              </a:ext>
            </a:extLst>
          </p:cNvPr>
          <p:cNvSpPr txBox="1"/>
          <p:nvPr/>
        </p:nvSpPr>
        <p:spPr>
          <a:xfrm>
            <a:off x="6435156" y="1920273"/>
            <a:ext cx="3550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Metadatan parantaminen</a:t>
            </a:r>
          </a:p>
        </p:txBody>
      </p:sp>
      <p:sp>
        <p:nvSpPr>
          <p:cNvPr id="13" name="Pyöristetty suorakulmio 12">
            <a:extLst>
              <a:ext uri="{FF2B5EF4-FFF2-40B4-BE49-F238E27FC236}">
                <a16:creationId xmlns:a16="http://schemas.microsoft.com/office/drawing/2014/main" id="{CDB0ED3D-884A-5826-6371-BC3CBDE5453E}"/>
              </a:ext>
            </a:extLst>
          </p:cNvPr>
          <p:cNvSpPr/>
          <p:nvPr/>
        </p:nvSpPr>
        <p:spPr>
          <a:xfrm>
            <a:off x="6825134" y="2513441"/>
            <a:ext cx="3662361" cy="10233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27020166-77E6-A0B4-9C22-F5E862B1950C}"/>
              </a:ext>
            </a:extLst>
          </p:cNvPr>
          <p:cNvSpPr txBox="1"/>
          <p:nvPr/>
        </p:nvSpPr>
        <p:spPr>
          <a:xfrm>
            <a:off x="6946006" y="2548648"/>
            <a:ext cx="3343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- metadatan harmonisointi</a:t>
            </a:r>
          </a:p>
          <a:p>
            <a:r>
              <a:rPr lang="fi-FI" dirty="0"/>
              <a:t>- metadatan korjaus ja täydentäminen</a:t>
            </a:r>
          </a:p>
        </p:txBody>
      </p:sp>
      <p:sp>
        <p:nvSpPr>
          <p:cNvPr id="14" name="Ylös kääntyvä nuoli 13">
            <a:extLst>
              <a:ext uri="{FF2B5EF4-FFF2-40B4-BE49-F238E27FC236}">
                <a16:creationId xmlns:a16="http://schemas.microsoft.com/office/drawing/2014/main" id="{DF325393-FE1C-99E5-75A2-73E3FCFA28F5}"/>
              </a:ext>
            </a:extLst>
          </p:cNvPr>
          <p:cNvSpPr/>
          <p:nvPr/>
        </p:nvSpPr>
        <p:spPr>
          <a:xfrm rot="5400000">
            <a:off x="6129372" y="2545260"/>
            <a:ext cx="714375" cy="221282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Pyöristetty suorakulmio 17">
            <a:extLst>
              <a:ext uri="{FF2B5EF4-FFF2-40B4-BE49-F238E27FC236}">
                <a16:creationId xmlns:a16="http://schemas.microsoft.com/office/drawing/2014/main" id="{A86CAA9C-6A52-2571-5FD6-3BDAB820A4F7}"/>
              </a:ext>
            </a:extLst>
          </p:cNvPr>
          <p:cNvSpPr/>
          <p:nvPr/>
        </p:nvSpPr>
        <p:spPr>
          <a:xfrm>
            <a:off x="1554981" y="4623040"/>
            <a:ext cx="3590906" cy="7837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9BBC78E6-5B2E-C1A9-7667-440B16013C46}"/>
              </a:ext>
            </a:extLst>
          </p:cNvPr>
          <p:cNvSpPr txBox="1"/>
          <p:nvPr/>
        </p:nvSpPr>
        <p:spPr>
          <a:xfrm>
            <a:off x="1674039" y="4679564"/>
            <a:ext cx="3471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- </a:t>
            </a:r>
            <a:r>
              <a:rPr lang="fi-FI" dirty="0" err="1"/>
              <a:t>mesoanalyyttinen</a:t>
            </a:r>
            <a:r>
              <a:rPr lang="fi-FI" dirty="0"/>
              <a:t> lähestymistapa</a:t>
            </a:r>
          </a:p>
          <a:p>
            <a:r>
              <a:rPr lang="fi-FI" dirty="0"/>
              <a:t>- metadatan data-analyysi</a:t>
            </a:r>
          </a:p>
        </p:txBody>
      </p:sp>
      <p:sp>
        <p:nvSpPr>
          <p:cNvPr id="19" name="Ylös kääntyvä nuoli 18">
            <a:extLst>
              <a:ext uri="{FF2B5EF4-FFF2-40B4-BE49-F238E27FC236}">
                <a16:creationId xmlns:a16="http://schemas.microsoft.com/office/drawing/2014/main" id="{191D1A86-CE32-83A2-4803-8535DFD75027}"/>
              </a:ext>
            </a:extLst>
          </p:cNvPr>
          <p:cNvSpPr/>
          <p:nvPr/>
        </p:nvSpPr>
        <p:spPr>
          <a:xfrm rot="5400000">
            <a:off x="966802" y="4653540"/>
            <a:ext cx="714375" cy="221282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Ellipsi 19">
            <a:extLst>
              <a:ext uri="{FF2B5EF4-FFF2-40B4-BE49-F238E27FC236}">
                <a16:creationId xmlns:a16="http://schemas.microsoft.com/office/drawing/2014/main" id="{AA559554-BE46-A3F3-7059-A669FD9FE48E}"/>
              </a:ext>
            </a:extLst>
          </p:cNvPr>
          <p:cNvSpPr/>
          <p:nvPr/>
        </p:nvSpPr>
        <p:spPr>
          <a:xfrm>
            <a:off x="7053159" y="4294995"/>
            <a:ext cx="3128968" cy="17002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AC14FD56-D40C-0E57-2FFC-C15DC42A367E}"/>
              </a:ext>
            </a:extLst>
          </p:cNvPr>
          <p:cNvSpPr txBox="1"/>
          <p:nvPr/>
        </p:nvSpPr>
        <p:spPr>
          <a:xfrm>
            <a:off x="7329481" y="4811735"/>
            <a:ext cx="2911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1800-luvun Suomen kirjallisuuden mallintaminen</a:t>
            </a:r>
          </a:p>
        </p:txBody>
      </p:sp>
      <p:sp>
        <p:nvSpPr>
          <p:cNvPr id="8" name="Ylänuoli 7">
            <a:extLst>
              <a:ext uri="{FF2B5EF4-FFF2-40B4-BE49-F238E27FC236}">
                <a16:creationId xmlns:a16="http://schemas.microsoft.com/office/drawing/2014/main" id="{E3B062BB-0655-363A-8005-E487B690E204}"/>
              </a:ext>
            </a:extLst>
          </p:cNvPr>
          <p:cNvSpPr/>
          <p:nvPr/>
        </p:nvSpPr>
        <p:spPr>
          <a:xfrm rot="7677658">
            <a:off x="6218128" y="3496565"/>
            <a:ext cx="115137" cy="1108264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Ylänuoli 20">
            <a:extLst>
              <a:ext uri="{FF2B5EF4-FFF2-40B4-BE49-F238E27FC236}">
                <a16:creationId xmlns:a16="http://schemas.microsoft.com/office/drawing/2014/main" id="{241AA3B3-9A04-6B51-4A9E-A4FFB219362E}"/>
              </a:ext>
            </a:extLst>
          </p:cNvPr>
          <p:cNvSpPr/>
          <p:nvPr/>
        </p:nvSpPr>
        <p:spPr>
          <a:xfrm rot="5400000" flipH="1">
            <a:off x="5884132" y="4613178"/>
            <a:ext cx="94051" cy="88952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Ylänuoli 21">
            <a:extLst>
              <a:ext uri="{FF2B5EF4-FFF2-40B4-BE49-F238E27FC236}">
                <a16:creationId xmlns:a16="http://schemas.microsoft.com/office/drawing/2014/main" id="{F0A10065-30C3-DF73-906E-99C71A7506C9}"/>
              </a:ext>
            </a:extLst>
          </p:cNvPr>
          <p:cNvSpPr/>
          <p:nvPr/>
        </p:nvSpPr>
        <p:spPr>
          <a:xfrm rot="10800000" flipH="1">
            <a:off x="8509657" y="3769262"/>
            <a:ext cx="97895" cy="27788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7111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59F2BD-E456-CEAB-9367-6F8CA41AB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Haasteet</a:t>
            </a:r>
          </a:p>
        </p:txBody>
      </p:sp>
      <p:sp>
        <p:nvSpPr>
          <p:cNvPr id="4" name="Alanuoli 3">
            <a:extLst>
              <a:ext uri="{FF2B5EF4-FFF2-40B4-BE49-F238E27FC236}">
                <a16:creationId xmlns:a16="http://schemas.microsoft.com/office/drawing/2014/main" id="{6EAB6F64-F1F0-E11C-29A8-9D301349A780}"/>
              </a:ext>
            </a:extLst>
          </p:cNvPr>
          <p:cNvSpPr/>
          <p:nvPr/>
        </p:nvSpPr>
        <p:spPr>
          <a:xfrm>
            <a:off x="617838" y="1982659"/>
            <a:ext cx="2520778" cy="4510216"/>
          </a:xfrm>
          <a:custGeom>
            <a:avLst/>
            <a:gdLst>
              <a:gd name="connsiteX0" fmla="*/ 0 w 679622"/>
              <a:gd name="connsiteY0" fmla="*/ 3774989 h 4114800"/>
              <a:gd name="connsiteX1" fmla="*/ 169906 w 679622"/>
              <a:gd name="connsiteY1" fmla="*/ 3774989 h 4114800"/>
              <a:gd name="connsiteX2" fmla="*/ 169906 w 679622"/>
              <a:gd name="connsiteY2" fmla="*/ 0 h 4114800"/>
              <a:gd name="connsiteX3" fmla="*/ 509717 w 679622"/>
              <a:gd name="connsiteY3" fmla="*/ 0 h 4114800"/>
              <a:gd name="connsiteX4" fmla="*/ 509717 w 679622"/>
              <a:gd name="connsiteY4" fmla="*/ 3774989 h 4114800"/>
              <a:gd name="connsiteX5" fmla="*/ 679622 w 679622"/>
              <a:gd name="connsiteY5" fmla="*/ 3774989 h 4114800"/>
              <a:gd name="connsiteX6" fmla="*/ 339811 w 679622"/>
              <a:gd name="connsiteY6" fmla="*/ 4114800 h 4114800"/>
              <a:gd name="connsiteX7" fmla="*/ 0 w 679622"/>
              <a:gd name="connsiteY7" fmla="*/ 3774989 h 4114800"/>
              <a:gd name="connsiteX0" fmla="*/ 0 w 1606378"/>
              <a:gd name="connsiteY0" fmla="*/ 3774989 h 4114800"/>
              <a:gd name="connsiteX1" fmla="*/ 169906 w 1606378"/>
              <a:gd name="connsiteY1" fmla="*/ 3774989 h 4114800"/>
              <a:gd name="connsiteX2" fmla="*/ 169906 w 1606378"/>
              <a:gd name="connsiteY2" fmla="*/ 0 h 4114800"/>
              <a:gd name="connsiteX3" fmla="*/ 509717 w 1606378"/>
              <a:gd name="connsiteY3" fmla="*/ 0 h 4114800"/>
              <a:gd name="connsiteX4" fmla="*/ 509717 w 1606378"/>
              <a:gd name="connsiteY4" fmla="*/ 3774989 h 4114800"/>
              <a:gd name="connsiteX5" fmla="*/ 1606378 w 1606378"/>
              <a:gd name="connsiteY5" fmla="*/ 3737919 h 4114800"/>
              <a:gd name="connsiteX6" fmla="*/ 339811 w 1606378"/>
              <a:gd name="connsiteY6" fmla="*/ 4114800 h 4114800"/>
              <a:gd name="connsiteX7" fmla="*/ 0 w 1606378"/>
              <a:gd name="connsiteY7" fmla="*/ 3774989 h 4114800"/>
              <a:gd name="connsiteX0" fmla="*/ 0 w 2520778"/>
              <a:gd name="connsiteY0" fmla="*/ 3774989 h 4114800"/>
              <a:gd name="connsiteX1" fmla="*/ 1084306 w 2520778"/>
              <a:gd name="connsiteY1" fmla="*/ 3774989 h 4114800"/>
              <a:gd name="connsiteX2" fmla="*/ 1084306 w 2520778"/>
              <a:gd name="connsiteY2" fmla="*/ 0 h 4114800"/>
              <a:gd name="connsiteX3" fmla="*/ 1424117 w 2520778"/>
              <a:gd name="connsiteY3" fmla="*/ 0 h 4114800"/>
              <a:gd name="connsiteX4" fmla="*/ 1424117 w 2520778"/>
              <a:gd name="connsiteY4" fmla="*/ 3774989 h 4114800"/>
              <a:gd name="connsiteX5" fmla="*/ 2520778 w 2520778"/>
              <a:gd name="connsiteY5" fmla="*/ 3737919 h 4114800"/>
              <a:gd name="connsiteX6" fmla="*/ 1254211 w 2520778"/>
              <a:gd name="connsiteY6" fmla="*/ 4114800 h 4114800"/>
              <a:gd name="connsiteX7" fmla="*/ 0 w 2520778"/>
              <a:gd name="connsiteY7" fmla="*/ 3774989 h 4114800"/>
              <a:gd name="connsiteX0" fmla="*/ 0 w 2520778"/>
              <a:gd name="connsiteY0" fmla="*/ 3774989 h 4114800"/>
              <a:gd name="connsiteX1" fmla="*/ 540608 w 2520778"/>
              <a:gd name="connsiteY1" fmla="*/ 3527854 h 4114800"/>
              <a:gd name="connsiteX2" fmla="*/ 1084306 w 2520778"/>
              <a:gd name="connsiteY2" fmla="*/ 0 h 4114800"/>
              <a:gd name="connsiteX3" fmla="*/ 1424117 w 2520778"/>
              <a:gd name="connsiteY3" fmla="*/ 0 h 4114800"/>
              <a:gd name="connsiteX4" fmla="*/ 1424117 w 2520778"/>
              <a:gd name="connsiteY4" fmla="*/ 3774989 h 4114800"/>
              <a:gd name="connsiteX5" fmla="*/ 2520778 w 2520778"/>
              <a:gd name="connsiteY5" fmla="*/ 3737919 h 4114800"/>
              <a:gd name="connsiteX6" fmla="*/ 1254211 w 2520778"/>
              <a:gd name="connsiteY6" fmla="*/ 4114800 h 4114800"/>
              <a:gd name="connsiteX7" fmla="*/ 0 w 2520778"/>
              <a:gd name="connsiteY7" fmla="*/ 3774989 h 4114800"/>
              <a:gd name="connsiteX0" fmla="*/ 0 w 2520778"/>
              <a:gd name="connsiteY0" fmla="*/ 3774989 h 4114800"/>
              <a:gd name="connsiteX1" fmla="*/ 540608 w 2520778"/>
              <a:gd name="connsiteY1" fmla="*/ 3527854 h 4114800"/>
              <a:gd name="connsiteX2" fmla="*/ 1084306 w 2520778"/>
              <a:gd name="connsiteY2" fmla="*/ 0 h 4114800"/>
              <a:gd name="connsiteX3" fmla="*/ 1424117 w 2520778"/>
              <a:gd name="connsiteY3" fmla="*/ 0 h 4114800"/>
              <a:gd name="connsiteX4" fmla="*/ 1868960 w 2520778"/>
              <a:gd name="connsiteY4" fmla="*/ 3503140 h 4114800"/>
              <a:gd name="connsiteX5" fmla="*/ 2520778 w 2520778"/>
              <a:gd name="connsiteY5" fmla="*/ 3737919 h 4114800"/>
              <a:gd name="connsiteX6" fmla="*/ 1254211 w 2520778"/>
              <a:gd name="connsiteY6" fmla="*/ 4114800 h 4114800"/>
              <a:gd name="connsiteX7" fmla="*/ 0 w 2520778"/>
              <a:gd name="connsiteY7" fmla="*/ 3774989 h 4114800"/>
              <a:gd name="connsiteX0" fmla="*/ 0 w 2520778"/>
              <a:gd name="connsiteY0" fmla="*/ 3774989 h 4510216"/>
              <a:gd name="connsiteX1" fmla="*/ 540608 w 2520778"/>
              <a:gd name="connsiteY1" fmla="*/ 3527854 h 4510216"/>
              <a:gd name="connsiteX2" fmla="*/ 1084306 w 2520778"/>
              <a:gd name="connsiteY2" fmla="*/ 0 h 4510216"/>
              <a:gd name="connsiteX3" fmla="*/ 1424117 w 2520778"/>
              <a:gd name="connsiteY3" fmla="*/ 0 h 4510216"/>
              <a:gd name="connsiteX4" fmla="*/ 1868960 w 2520778"/>
              <a:gd name="connsiteY4" fmla="*/ 3503140 h 4510216"/>
              <a:gd name="connsiteX5" fmla="*/ 2520778 w 2520778"/>
              <a:gd name="connsiteY5" fmla="*/ 3737919 h 4510216"/>
              <a:gd name="connsiteX6" fmla="*/ 1241854 w 2520778"/>
              <a:gd name="connsiteY6" fmla="*/ 4510216 h 4510216"/>
              <a:gd name="connsiteX7" fmla="*/ 0 w 2520778"/>
              <a:gd name="connsiteY7" fmla="*/ 3774989 h 4510216"/>
              <a:gd name="connsiteX0" fmla="*/ 0 w 2520778"/>
              <a:gd name="connsiteY0" fmla="*/ 3774989 h 4510216"/>
              <a:gd name="connsiteX1" fmla="*/ 540608 w 2520778"/>
              <a:gd name="connsiteY1" fmla="*/ 3527854 h 4510216"/>
              <a:gd name="connsiteX2" fmla="*/ 1084306 w 2520778"/>
              <a:gd name="connsiteY2" fmla="*/ 0 h 4510216"/>
              <a:gd name="connsiteX3" fmla="*/ 1424117 w 2520778"/>
              <a:gd name="connsiteY3" fmla="*/ 0 h 4510216"/>
              <a:gd name="connsiteX4" fmla="*/ 1893674 w 2520778"/>
              <a:gd name="connsiteY4" fmla="*/ 3750275 h 4510216"/>
              <a:gd name="connsiteX5" fmla="*/ 2520778 w 2520778"/>
              <a:gd name="connsiteY5" fmla="*/ 3737919 h 4510216"/>
              <a:gd name="connsiteX6" fmla="*/ 1241854 w 2520778"/>
              <a:gd name="connsiteY6" fmla="*/ 4510216 h 4510216"/>
              <a:gd name="connsiteX7" fmla="*/ 0 w 2520778"/>
              <a:gd name="connsiteY7" fmla="*/ 3774989 h 4510216"/>
              <a:gd name="connsiteX0" fmla="*/ 0 w 2520778"/>
              <a:gd name="connsiteY0" fmla="*/ 3774989 h 4510216"/>
              <a:gd name="connsiteX1" fmla="*/ 577679 w 2520778"/>
              <a:gd name="connsiteY1" fmla="*/ 3774989 h 4510216"/>
              <a:gd name="connsiteX2" fmla="*/ 1084306 w 2520778"/>
              <a:gd name="connsiteY2" fmla="*/ 0 h 4510216"/>
              <a:gd name="connsiteX3" fmla="*/ 1424117 w 2520778"/>
              <a:gd name="connsiteY3" fmla="*/ 0 h 4510216"/>
              <a:gd name="connsiteX4" fmla="*/ 1893674 w 2520778"/>
              <a:gd name="connsiteY4" fmla="*/ 3750275 h 4510216"/>
              <a:gd name="connsiteX5" fmla="*/ 2520778 w 2520778"/>
              <a:gd name="connsiteY5" fmla="*/ 3737919 h 4510216"/>
              <a:gd name="connsiteX6" fmla="*/ 1241854 w 2520778"/>
              <a:gd name="connsiteY6" fmla="*/ 4510216 h 4510216"/>
              <a:gd name="connsiteX7" fmla="*/ 0 w 2520778"/>
              <a:gd name="connsiteY7" fmla="*/ 3774989 h 4510216"/>
              <a:gd name="connsiteX0" fmla="*/ 0 w 2520778"/>
              <a:gd name="connsiteY0" fmla="*/ 3774989 h 4510216"/>
              <a:gd name="connsiteX1" fmla="*/ 577679 w 2520778"/>
              <a:gd name="connsiteY1" fmla="*/ 3774989 h 4510216"/>
              <a:gd name="connsiteX2" fmla="*/ 1084306 w 2520778"/>
              <a:gd name="connsiteY2" fmla="*/ 0 h 4510216"/>
              <a:gd name="connsiteX3" fmla="*/ 1288193 w 2520778"/>
              <a:gd name="connsiteY3" fmla="*/ 12356 h 4510216"/>
              <a:gd name="connsiteX4" fmla="*/ 1893674 w 2520778"/>
              <a:gd name="connsiteY4" fmla="*/ 3750275 h 4510216"/>
              <a:gd name="connsiteX5" fmla="*/ 2520778 w 2520778"/>
              <a:gd name="connsiteY5" fmla="*/ 3737919 h 4510216"/>
              <a:gd name="connsiteX6" fmla="*/ 1241854 w 2520778"/>
              <a:gd name="connsiteY6" fmla="*/ 4510216 h 4510216"/>
              <a:gd name="connsiteX7" fmla="*/ 0 w 2520778"/>
              <a:gd name="connsiteY7" fmla="*/ 3774989 h 4510216"/>
              <a:gd name="connsiteX0" fmla="*/ 0 w 2520778"/>
              <a:gd name="connsiteY0" fmla="*/ 3774989 h 4510216"/>
              <a:gd name="connsiteX1" fmla="*/ 577679 w 2520778"/>
              <a:gd name="connsiteY1" fmla="*/ 3774989 h 4510216"/>
              <a:gd name="connsiteX2" fmla="*/ 1183160 w 2520778"/>
              <a:gd name="connsiteY2" fmla="*/ 0 h 4510216"/>
              <a:gd name="connsiteX3" fmla="*/ 1288193 w 2520778"/>
              <a:gd name="connsiteY3" fmla="*/ 12356 h 4510216"/>
              <a:gd name="connsiteX4" fmla="*/ 1893674 w 2520778"/>
              <a:gd name="connsiteY4" fmla="*/ 3750275 h 4510216"/>
              <a:gd name="connsiteX5" fmla="*/ 2520778 w 2520778"/>
              <a:gd name="connsiteY5" fmla="*/ 3737919 h 4510216"/>
              <a:gd name="connsiteX6" fmla="*/ 1241854 w 2520778"/>
              <a:gd name="connsiteY6" fmla="*/ 4510216 h 4510216"/>
              <a:gd name="connsiteX7" fmla="*/ 0 w 2520778"/>
              <a:gd name="connsiteY7" fmla="*/ 3774989 h 451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0778" h="4510216">
                <a:moveTo>
                  <a:pt x="0" y="3774989"/>
                </a:moveTo>
                <a:lnTo>
                  <a:pt x="577679" y="3774989"/>
                </a:lnTo>
                <a:lnTo>
                  <a:pt x="1183160" y="0"/>
                </a:lnTo>
                <a:lnTo>
                  <a:pt x="1288193" y="12356"/>
                </a:lnTo>
                <a:lnTo>
                  <a:pt x="1893674" y="3750275"/>
                </a:lnTo>
                <a:lnTo>
                  <a:pt x="2520778" y="3737919"/>
                </a:lnTo>
                <a:lnTo>
                  <a:pt x="1241854" y="4510216"/>
                </a:lnTo>
                <a:lnTo>
                  <a:pt x="0" y="377498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FF2FCA39-6082-6CB3-F772-9C32B2CFCD09}"/>
              </a:ext>
            </a:extLst>
          </p:cNvPr>
          <p:cNvSpPr txBox="1"/>
          <p:nvPr/>
        </p:nvSpPr>
        <p:spPr>
          <a:xfrm>
            <a:off x="3496961" y="1590348"/>
            <a:ext cx="73893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Metadatan laatu</a:t>
            </a:r>
          </a:p>
          <a:p>
            <a:r>
              <a:rPr lang="fi-FI" dirty="0"/>
              <a:t>- puutteellista tietoa erityisesti käännösten lähtökielissä, uusista painoksista, kirjailijanimistä ja nimimerkeistä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B274B6E6-7210-0592-EF09-CBADF9AE3998}"/>
              </a:ext>
            </a:extLst>
          </p:cNvPr>
          <p:cNvSpPr txBox="1"/>
          <p:nvPr/>
        </p:nvSpPr>
        <p:spPr>
          <a:xfrm>
            <a:off x="3496961" y="2690336"/>
            <a:ext cx="77229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Kokoelmien luonne</a:t>
            </a:r>
          </a:p>
          <a:p>
            <a:r>
              <a:rPr lang="fi-FI" dirty="0"/>
              <a:t>- luetteloimattomat nimekkeet (K-</a:t>
            </a:r>
            <a:r>
              <a:rPr lang="fi-FI" dirty="0" err="1"/>
              <a:t>signum</a:t>
            </a:r>
            <a:r>
              <a:rPr lang="fi-FI" dirty="0"/>
              <a:t>)</a:t>
            </a:r>
          </a:p>
          <a:p>
            <a:r>
              <a:rPr lang="fi-FI" dirty="0"/>
              <a:t>- luettelointi on työtä, joka on tapahtunut ja tulee tapahtumaan historiallisissa olosuhteissa. </a:t>
            </a:r>
          </a:p>
          <a:p>
            <a:endParaRPr lang="fi-FI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9A4AD805-A4EA-808E-C601-E86A013FB26A}"/>
              </a:ext>
            </a:extLst>
          </p:cNvPr>
          <p:cNvSpPr txBox="1"/>
          <p:nvPr/>
        </p:nvSpPr>
        <p:spPr>
          <a:xfrm>
            <a:off x="3496961" y="4052412"/>
            <a:ext cx="7389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1800-luvun historia</a:t>
            </a:r>
          </a:p>
          <a:p>
            <a:r>
              <a:rPr lang="fi-FI" dirty="0"/>
              <a:t>- monikielinen kulttuuri</a:t>
            </a:r>
          </a:p>
          <a:p>
            <a:r>
              <a:rPr lang="fi-FI" dirty="0"/>
              <a:t>- ylirajainen maailma -&gt; kysymys kansallisuuksista</a:t>
            </a:r>
          </a:p>
          <a:p>
            <a:r>
              <a:rPr lang="fi-FI" dirty="0"/>
              <a:t>- määrittelemätön kustannusmaailma erityisesti vuosisadan alkupuolella. 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CC4FF24B-C8D0-BF86-584C-2D5EEAAD6C0E}"/>
              </a:ext>
            </a:extLst>
          </p:cNvPr>
          <p:cNvSpPr txBox="1"/>
          <p:nvPr/>
        </p:nvSpPr>
        <p:spPr>
          <a:xfrm>
            <a:off x="3496961" y="5404685"/>
            <a:ext cx="7389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Subjektiivinen elementti </a:t>
            </a:r>
          </a:p>
          <a:p>
            <a:r>
              <a:rPr lang="fi-FI" dirty="0"/>
              <a:t>- kuinka määritellä ”kaunokirjallisuus”, eri genret tai ylipäätään ”kirjallisuus”?</a:t>
            </a:r>
          </a:p>
          <a:p>
            <a:r>
              <a:rPr lang="fi-FI" dirty="0"/>
              <a:t>- kuinka olla johdonmukainen?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4971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24875</TotalTime>
  <Words>486</Words>
  <Application>Microsoft Macintosh PowerPoint</Application>
  <PresentationFormat>Laajakuva</PresentationFormat>
  <Paragraphs>116</Paragraphs>
  <Slides>10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Digitaalinen näkökulma 1800-luvulla julkaistuun kaunokirjallisuuteen Suomessa</vt:lpstr>
      <vt:lpstr>Digitaaliset menetelmät kirjallisuushistorian uudistajina  (Suomen Akatemia,2022-2026)</vt:lpstr>
      <vt:lpstr>Mitä kaunokirjallisuutta Suomessa julkaistiin 1809-1917?</vt:lpstr>
      <vt:lpstr>Tilanne nyt – (meta)datan kuratointi</vt:lpstr>
      <vt:lpstr>Aikuisille suunnatun kaunokirjallisuuden jakautuminen Fennicassa 1809-1917 </vt:lpstr>
      <vt:lpstr>Kaunokirjallisuus Suomessa  1809-1917 </vt:lpstr>
      <vt:lpstr>Mitä metadata voi kertoa meille?</vt:lpstr>
      <vt:lpstr>Tavoitteet</vt:lpstr>
      <vt:lpstr>Haasteet</vt:lpstr>
      <vt:lpstr>Kiitos!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look at the history of fiction in Finland in the 19th century: Challenges and future prospects</dc:title>
  <dc:creator>Veli-Matti Pynttäri</dc:creator>
  <cp:lastModifiedBy>Kati Launis</cp:lastModifiedBy>
  <cp:revision>15</cp:revision>
  <dcterms:created xsi:type="dcterms:W3CDTF">2023-11-07T07:20:11Z</dcterms:created>
  <dcterms:modified xsi:type="dcterms:W3CDTF">2024-01-19T18:15:49Z</dcterms:modified>
</cp:coreProperties>
</file>