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8" r:id="rId4"/>
    <p:sldId id="261" r:id="rId5"/>
    <p:sldId id="272" r:id="rId6"/>
    <p:sldId id="270" r:id="rId7"/>
    <p:sldId id="267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FD551-4D45-1240-B53B-DA409E98DB92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7A516-7DDC-4444-B527-7B5B5B15F9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668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14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622FBF-A8B5-92A4-E482-BC6D2DE0F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16E288-5DCB-2928-BE45-A45960D10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EBEB56-5B4D-217B-935F-D5862CB3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9FAAD5-322C-258B-83EA-C4D1D539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7544D8-8FE8-8747-CB53-008812D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42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68DDDE-7CD7-FFC5-F1A8-6C2890A48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EA1C805-267C-E8B8-81B9-66E291E88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D9AC31-FF55-8AF9-CBA1-602DF60A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6D2EC0-F195-6968-D09A-CD8E5F89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AC5335-DEA6-6683-3C61-FB67569F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263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619D259-E46F-2F59-1BFF-63FB535A4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234804D-770F-7C48-D55F-3678723F1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78D519-8EBB-00D1-A1AD-44E4332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DFB7FC-25A1-04D1-C6AF-11608048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6CC45B-9837-B343-9E29-F6A09CA0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28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E41ED1-1E40-F4FA-9855-AF038A3B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7AB02B-0ECB-3489-9E39-3FA080654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975D14-B56B-342E-A793-5E266E41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AC98E3-8B13-0C47-3BA4-D7518029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0752A3-3E67-AA6F-43E5-878D68B1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84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B4697D-075A-5909-1E05-97F1F480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D326F1-25B6-F8F4-9865-CCC22A55A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019B7E-5AAE-8107-AA81-7C814BB2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A3252-F9EC-E9F0-6DBD-601C22C8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2FDB0F-4E25-0FD1-CA9F-DDBA8F57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9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F5D78-D5D9-5DC5-06CB-B0A6CE2F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EAB6E6-1CF7-FA45-FE0E-22E00600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C5DBAE-BF7D-79FC-406E-D5B56F30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49DCA6-2870-C7B6-7299-831DD31E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B9E75EF-B0BF-0A59-37CC-60CF98D2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D3F097-D911-2955-4819-B04466B6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347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773D3A-70BF-3353-9833-3A41E602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9B2545-FAE9-329A-2300-9C7796612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A4375B-6DAE-CC09-FC17-34D2EF03D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15AA48B-24D2-B9CE-71C4-9ECEB1082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32FEE3-EBEB-DC79-B822-7EA41C62F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14D8E70-B182-763E-F63C-E49C0D44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260B6A4-9152-1C33-A49B-50D4FBB6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34165CB-C777-A7E1-DE03-0A232BDE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68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527000-3D95-66A7-EA94-9A0273BE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E12B57F-2403-DDA3-473D-3639F7AD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958484-8A51-A567-803C-B6940F28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45E64D5-48D2-1573-223D-7B3382E9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29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32B21CB-82D4-D3C6-B1FC-BCCBB829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E814F44-12CD-A277-D747-68254C97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2E0B515-A3D4-33B3-601A-E38A34D6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7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DDDB4A-DBD0-BBA0-B6F1-BFA63833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A3EA5C-A808-9764-6D35-651941C7E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23C487B-1737-53DD-5F93-FE7AF0723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69FD0D-C3BA-AE7C-100D-6AD40AF4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6CC3850-8607-82B6-83F7-316C68B1F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092678-91CB-BC1D-1B36-0AD5F622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545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F42A22-CD39-CB60-6660-7EDF0D75B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11F7D67-95B7-B3C3-C74E-F6E8AE18D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F9E6887-EEAD-B5FA-43D4-7397773D5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A46F96-5C39-C495-0F65-4508267C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5B52BB-2303-A88D-6AD4-7699492D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F6543A-7B59-3834-79C4-DB57153B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50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74A8477-3F01-5762-9AB6-D4CDAB784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28DB06-E8A6-6F1A-596B-2D8137FB6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E12C5C-6424-7E32-FA9C-1EFCB1BA2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84CBEA-67CC-9C4E-9E71-D59BE1028C67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1DF79-4BE3-726F-C124-12163158D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158EFB-6FDF-822B-10BA-0589ABAFC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56E47E-6BA3-2543-9F4D-18234560E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1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kansalliskirjasto.fi/en/services/fennica-finnish-national-bibliograph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3B91C-1AD8-99C8-388C-9189F6E6F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Getting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DH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E304075-55AC-4823-5310-831CE484F1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Veli-Matti </a:t>
            </a:r>
            <a:r>
              <a:rPr lang="fi-FI" dirty="0" err="1"/>
              <a:t>Pynttäri</a:t>
            </a:r>
            <a:endParaRPr lang="fi-FI" dirty="0"/>
          </a:p>
          <a:p>
            <a:r>
              <a:rPr lang="fi-FI" dirty="0" err="1"/>
              <a:t>University</a:t>
            </a:r>
            <a:r>
              <a:rPr lang="fi-FI" dirty="0"/>
              <a:t> of Eastern Finland</a:t>
            </a:r>
          </a:p>
          <a:p>
            <a:r>
              <a:rPr lang="fi-FI" dirty="0"/>
              <a:t>8.4.2024</a:t>
            </a:r>
          </a:p>
        </p:txBody>
      </p:sp>
    </p:spTree>
    <p:extLst>
      <p:ext uri="{BB962C8B-B14F-4D97-AF65-F5344CB8AC3E}">
        <p14:creationId xmlns:p14="http://schemas.microsoft.com/office/powerpoint/2010/main" val="350055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uvahaun tulos haulle LOGO UEF">
            <a:extLst>
              <a:ext uri="{FF2B5EF4-FFF2-40B4-BE49-F238E27FC236}">
                <a16:creationId xmlns:a16="http://schemas.microsoft.com/office/drawing/2014/main" id="{250FF636-4E37-3A7D-D1D1-D1B6B301C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r="-2" b="-2"/>
          <a:stretch/>
        </p:blipFill>
        <p:spPr bwMode="auto">
          <a:xfrm>
            <a:off x="97655" y="1642292"/>
            <a:ext cx="1706712" cy="1706712"/>
          </a:xfrm>
          <a:custGeom>
            <a:avLst/>
            <a:gdLst/>
            <a:ahLst/>
            <a:cxnLst/>
            <a:rect l="l" t="t" r="r" b="b"/>
            <a:pathLst>
              <a:path w="2769973" h="2769973">
                <a:moveTo>
                  <a:pt x="133430" y="0"/>
                </a:moveTo>
                <a:lnTo>
                  <a:pt x="2636543" y="0"/>
                </a:lnTo>
                <a:cubicBezTo>
                  <a:pt x="2710234" y="0"/>
                  <a:pt x="2769973" y="59739"/>
                  <a:pt x="2769973" y="133430"/>
                </a:cubicBezTo>
                <a:lnTo>
                  <a:pt x="2769973" y="2636543"/>
                </a:lnTo>
                <a:cubicBezTo>
                  <a:pt x="2769973" y="2710234"/>
                  <a:pt x="2710234" y="2769973"/>
                  <a:pt x="2636543" y="2769973"/>
                </a:cubicBezTo>
                <a:lnTo>
                  <a:pt x="133430" y="2769973"/>
                </a:lnTo>
                <a:cubicBezTo>
                  <a:pt x="59739" y="2769973"/>
                  <a:pt x="0" y="2710234"/>
                  <a:pt x="0" y="2636543"/>
                </a:cubicBezTo>
                <a:lnTo>
                  <a:pt x="0" y="133430"/>
                </a:lnTo>
                <a:cubicBezTo>
                  <a:pt x="0" y="59739"/>
                  <a:pt x="59739" y="0"/>
                  <a:pt x="133430" y="0"/>
                </a:cubicBezTo>
                <a:close/>
              </a:path>
            </a:pathLst>
          </a:custGeom>
          <a:noFill/>
        </p:spPr>
      </p:pic>
      <p:pic>
        <p:nvPicPr>
          <p:cNvPr id="11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3C6CAF1-FE5D-90E5-741F-9BD25AD116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r="4" b="4"/>
          <a:stretch/>
        </p:blipFill>
        <p:spPr bwMode="auto">
          <a:xfrm>
            <a:off x="10174067" y="4748118"/>
            <a:ext cx="1886353" cy="1886353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FC8C7AA-0103-BD94-7496-5715842AE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" y="5274109"/>
            <a:ext cx="3457218" cy="139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DD0B8401-902B-F314-6B11-57FBCF7DF764}"/>
              </a:ext>
            </a:extLst>
          </p:cNvPr>
          <p:cNvSpPr/>
          <p:nvPr/>
        </p:nvSpPr>
        <p:spPr>
          <a:xfrm>
            <a:off x="1891430" y="1929008"/>
            <a:ext cx="8404964" cy="1499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WP1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history</a:t>
            </a:r>
            <a:endParaRPr lang="fi-FI" dirty="0"/>
          </a:p>
          <a:p>
            <a:pPr algn="ctr"/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history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long 19th </a:t>
            </a:r>
            <a:r>
              <a:rPr lang="fi-FI" dirty="0" err="1"/>
              <a:t>century</a:t>
            </a:r>
            <a:r>
              <a:rPr lang="fi-FI" dirty="0"/>
              <a:t> Finland</a:t>
            </a:r>
          </a:p>
          <a:p>
            <a:pPr algn="ctr"/>
            <a:r>
              <a:rPr lang="fi-FI" dirty="0"/>
              <a:t>PI Kati Launis / </a:t>
            </a:r>
            <a:r>
              <a:rPr lang="fi-FI" dirty="0" err="1"/>
              <a:t>University</a:t>
            </a:r>
            <a:r>
              <a:rPr lang="fi-FI" dirty="0"/>
              <a:t> of Eastern Finland</a:t>
            </a:r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58EFE849-7716-45F9-E93B-E00B907129AF}"/>
              </a:ext>
            </a:extLst>
          </p:cNvPr>
          <p:cNvSpPr/>
          <p:nvPr/>
        </p:nvSpPr>
        <p:spPr>
          <a:xfrm>
            <a:off x="1891431" y="3832964"/>
            <a:ext cx="4045906" cy="16659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 2 Data Science</a:t>
            </a:r>
          </a:p>
          <a:p>
            <a:pPr algn="ctr"/>
            <a:r>
              <a:rPr lang="fi-FI" dirty="0" err="1"/>
              <a:t>Bibliographic</a:t>
            </a:r>
            <a:r>
              <a:rPr lang="fi-FI" dirty="0"/>
              <a:t> data science</a:t>
            </a:r>
          </a:p>
          <a:p>
            <a:pPr algn="ctr"/>
            <a:r>
              <a:rPr lang="fi-FI" dirty="0"/>
              <a:t>PI Leo Lahti / </a:t>
            </a:r>
            <a:r>
              <a:rPr lang="fi-FI" dirty="0" err="1"/>
              <a:t>University</a:t>
            </a:r>
            <a:r>
              <a:rPr lang="fi-FI" dirty="0"/>
              <a:t> of Turku</a:t>
            </a:r>
          </a:p>
        </p:txBody>
      </p:sp>
      <p:sp>
        <p:nvSpPr>
          <p:cNvPr id="6" name="Pyöristetty suorakulmio 5">
            <a:extLst>
              <a:ext uri="{FF2B5EF4-FFF2-40B4-BE49-F238E27FC236}">
                <a16:creationId xmlns:a16="http://schemas.microsoft.com/office/drawing/2014/main" id="{DDC22E84-935A-7AFD-05C7-18C5774AA358}"/>
              </a:ext>
            </a:extLst>
          </p:cNvPr>
          <p:cNvSpPr/>
          <p:nvPr/>
        </p:nvSpPr>
        <p:spPr>
          <a:xfrm>
            <a:off x="6254665" y="3832964"/>
            <a:ext cx="3916469" cy="16659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 3 Data and </a:t>
            </a:r>
            <a:r>
              <a:rPr lang="fi-FI" dirty="0" err="1"/>
              <a:t>outreach</a:t>
            </a:r>
            <a:endParaRPr lang="fi-FI" dirty="0"/>
          </a:p>
          <a:p>
            <a:pPr algn="ctr"/>
            <a:r>
              <a:rPr lang="fi-FI" dirty="0"/>
              <a:t>Digital Resources </a:t>
            </a:r>
          </a:p>
          <a:p>
            <a:pPr algn="ctr"/>
            <a:r>
              <a:rPr lang="fi-FI" dirty="0"/>
              <a:t>PI </a:t>
            </a:r>
            <a:r>
              <a:rPr lang="fi-FI" dirty="0" err="1"/>
              <a:t>Osma</a:t>
            </a:r>
            <a:r>
              <a:rPr lang="fi-FI" dirty="0"/>
              <a:t> Suominen/ National Library of Finland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2D37C345-F723-4E0E-2BC5-CAD31788A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98922" y="276728"/>
            <a:ext cx="3174896" cy="170671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CC0C7FE-8DCC-8765-E063-252321F17C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4086" y="365125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Digital </a:t>
            </a:r>
            <a:r>
              <a:rPr lang="fi-FI" dirty="0" err="1"/>
              <a:t>History</a:t>
            </a:r>
            <a:r>
              <a:rPr lang="fi-FI" dirty="0"/>
              <a:t> for </a:t>
            </a:r>
            <a:r>
              <a:rPr lang="fi-FI" dirty="0" err="1"/>
              <a:t>Literature</a:t>
            </a:r>
            <a:r>
              <a:rPr lang="fi-FI" dirty="0"/>
              <a:t> in Finland </a:t>
            </a:r>
            <a:br>
              <a:rPr lang="fi-FI" dirty="0"/>
            </a:br>
            <a:r>
              <a:rPr lang="fi-FI" sz="2800" dirty="0"/>
              <a:t>(</a:t>
            </a:r>
            <a:r>
              <a:rPr lang="fi-FI" sz="2800" dirty="0" err="1"/>
              <a:t>Research</a:t>
            </a:r>
            <a:r>
              <a:rPr lang="fi-FI" sz="2800" dirty="0"/>
              <a:t> </a:t>
            </a:r>
            <a:r>
              <a:rPr lang="fi-FI" sz="2800" dirty="0" err="1"/>
              <a:t>Council</a:t>
            </a:r>
            <a:r>
              <a:rPr lang="fi-FI" sz="2800" dirty="0"/>
              <a:t> of Finland, 2022-2026)</a:t>
            </a:r>
          </a:p>
        </p:txBody>
      </p:sp>
    </p:spTree>
    <p:extLst>
      <p:ext uri="{BB962C8B-B14F-4D97-AF65-F5344CB8AC3E}">
        <p14:creationId xmlns:p14="http://schemas.microsoft.com/office/powerpoint/2010/main" val="133758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34EF91-CF53-6B41-B40B-8B27047C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Goals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228CC54-E000-46B9-D17E-BB3414B76389}"/>
              </a:ext>
            </a:extLst>
          </p:cNvPr>
          <p:cNvSpPr txBox="1"/>
          <p:nvPr/>
        </p:nvSpPr>
        <p:spPr>
          <a:xfrm>
            <a:off x="1228725" y="1923512"/>
            <a:ext cx="367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New </a:t>
            </a:r>
            <a:r>
              <a:rPr lang="fi-FI" dirty="0" err="1"/>
              <a:t>knowledge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/of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30B6B0-40A2-2655-7ADF-53F16C910C8D}"/>
              </a:ext>
            </a:extLst>
          </p:cNvPr>
          <p:cNvSpPr txBox="1"/>
          <p:nvPr/>
        </p:nvSpPr>
        <p:spPr>
          <a:xfrm>
            <a:off x="1275268" y="4064163"/>
            <a:ext cx="230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Enhancing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method</a:t>
            </a:r>
            <a:endParaRPr lang="fi-FI" dirty="0"/>
          </a:p>
        </p:txBody>
      </p:sp>
      <p:sp>
        <p:nvSpPr>
          <p:cNvPr id="9" name="Pyöristetty suorakulmio 8">
            <a:extLst>
              <a:ext uri="{FF2B5EF4-FFF2-40B4-BE49-F238E27FC236}">
                <a16:creationId xmlns:a16="http://schemas.microsoft.com/office/drawing/2014/main" id="{7C3E7356-353E-C62E-9407-1D286E8530AB}"/>
              </a:ext>
            </a:extLst>
          </p:cNvPr>
          <p:cNvSpPr/>
          <p:nvPr/>
        </p:nvSpPr>
        <p:spPr>
          <a:xfrm>
            <a:off x="1554981" y="2508801"/>
            <a:ext cx="3214688" cy="11914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92B87C1-FA60-C9B3-211C-FB0DE09A0E14}"/>
              </a:ext>
            </a:extLst>
          </p:cNvPr>
          <p:cNvSpPr txBox="1"/>
          <p:nvPr/>
        </p:nvSpPr>
        <p:spPr>
          <a:xfrm>
            <a:off x="1643077" y="2481614"/>
            <a:ext cx="3214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authors</a:t>
            </a:r>
            <a:r>
              <a:rPr lang="fi-FI" dirty="0"/>
              <a:t> and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works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bibliography</a:t>
            </a:r>
            <a:r>
              <a:rPr lang="fi-FI" dirty="0"/>
              <a:t> and </a:t>
            </a:r>
            <a:r>
              <a:rPr lang="fi-FI" dirty="0" err="1"/>
              <a:t>collections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in 19th </a:t>
            </a:r>
            <a:r>
              <a:rPr lang="fi-FI" dirty="0" err="1"/>
              <a:t>century</a:t>
            </a:r>
            <a:endParaRPr lang="fi-FI" dirty="0"/>
          </a:p>
        </p:txBody>
      </p:sp>
      <p:sp>
        <p:nvSpPr>
          <p:cNvPr id="10" name="Ylös kääntyvä nuoli 9">
            <a:extLst>
              <a:ext uri="{FF2B5EF4-FFF2-40B4-BE49-F238E27FC236}">
                <a16:creationId xmlns:a16="http://schemas.microsoft.com/office/drawing/2014/main" id="{511E15A3-644C-11FA-6079-35216212FBDB}"/>
              </a:ext>
            </a:extLst>
          </p:cNvPr>
          <p:cNvSpPr/>
          <p:nvPr/>
        </p:nvSpPr>
        <p:spPr>
          <a:xfrm rot="5400000">
            <a:off x="928706" y="2507164"/>
            <a:ext cx="714375" cy="221282"/>
          </a:xfrm>
          <a:prstGeom prst="bentUp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45E0395-4FB9-FF4B-F246-2CD8791B1F7A}"/>
              </a:ext>
            </a:extLst>
          </p:cNvPr>
          <p:cNvSpPr txBox="1"/>
          <p:nvPr/>
        </p:nvSpPr>
        <p:spPr>
          <a:xfrm>
            <a:off x="6142549" y="1920273"/>
            <a:ext cx="271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Improving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metadata</a:t>
            </a:r>
          </a:p>
        </p:txBody>
      </p:sp>
      <p:sp>
        <p:nvSpPr>
          <p:cNvPr id="13" name="Pyöristetty suorakulmio 12">
            <a:extLst>
              <a:ext uri="{FF2B5EF4-FFF2-40B4-BE49-F238E27FC236}">
                <a16:creationId xmlns:a16="http://schemas.microsoft.com/office/drawing/2014/main" id="{CDB0ED3D-884A-5826-6371-BC3CBDE5453E}"/>
              </a:ext>
            </a:extLst>
          </p:cNvPr>
          <p:cNvSpPr/>
          <p:nvPr/>
        </p:nvSpPr>
        <p:spPr>
          <a:xfrm>
            <a:off x="6398414" y="2513441"/>
            <a:ext cx="3662361" cy="10233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7020166-77E6-A0B4-9C22-F5E862B1950C}"/>
              </a:ext>
            </a:extLst>
          </p:cNvPr>
          <p:cNvSpPr txBox="1"/>
          <p:nvPr/>
        </p:nvSpPr>
        <p:spPr>
          <a:xfrm>
            <a:off x="6543670" y="2548648"/>
            <a:ext cx="334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harmonising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metadata</a:t>
            </a:r>
          </a:p>
          <a:p>
            <a:r>
              <a:rPr lang="fi-FI" dirty="0"/>
              <a:t>- </a:t>
            </a:r>
            <a:r>
              <a:rPr lang="fi-FI" dirty="0" err="1"/>
              <a:t>corrections</a:t>
            </a:r>
            <a:r>
              <a:rPr lang="fi-FI" dirty="0"/>
              <a:t> and </a:t>
            </a:r>
            <a:r>
              <a:rPr lang="fi-FI" dirty="0" err="1"/>
              <a:t>supplements</a:t>
            </a:r>
            <a:r>
              <a:rPr lang="fi-FI" dirty="0"/>
              <a:t> to metadata</a:t>
            </a:r>
          </a:p>
        </p:txBody>
      </p:sp>
      <p:sp>
        <p:nvSpPr>
          <p:cNvPr id="14" name="Ylös kääntyvä nuoli 13">
            <a:extLst>
              <a:ext uri="{FF2B5EF4-FFF2-40B4-BE49-F238E27FC236}">
                <a16:creationId xmlns:a16="http://schemas.microsoft.com/office/drawing/2014/main" id="{DF325393-FE1C-99E5-75A2-73E3FCFA28F5}"/>
              </a:ext>
            </a:extLst>
          </p:cNvPr>
          <p:cNvSpPr/>
          <p:nvPr/>
        </p:nvSpPr>
        <p:spPr>
          <a:xfrm rot="5400000">
            <a:off x="5824572" y="2545260"/>
            <a:ext cx="714375" cy="221282"/>
          </a:xfrm>
          <a:prstGeom prst="bentUp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Pyöristetty suorakulmio 17">
            <a:extLst>
              <a:ext uri="{FF2B5EF4-FFF2-40B4-BE49-F238E27FC236}">
                <a16:creationId xmlns:a16="http://schemas.microsoft.com/office/drawing/2014/main" id="{A86CAA9C-6A52-2571-5FD6-3BDAB820A4F7}"/>
              </a:ext>
            </a:extLst>
          </p:cNvPr>
          <p:cNvSpPr/>
          <p:nvPr/>
        </p:nvSpPr>
        <p:spPr>
          <a:xfrm>
            <a:off x="1554981" y="4757712"/>
            <a:ext cx="2933892" cy="9727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9BBC78E6-5B2E-C1A9-7667-440B16013C46}"/>
              </a:ext>
            </a:extLst>
          </p:cNvPr>
          <p:cNvSpPr txBox="1"/>
          <p:nvPr/>
        </p:nvSpPr>
        <p:spPr>
          <a:xfrm>
            <a:off x="1643077" y="4784049"/>
            <a:ext cx="347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mesoanalytical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algorithmic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of metadata</a:t>
            </a:r>
          </a:p>
        </p:txBody>
      </p:sp>
      <p:sp>
        <p:nvSpPr>
          <p:cNvPr id="19" name="Ylös kääntyvä nuoli 18">
            <a:extLst>
              <a:ext uri="{FF2B5EF4-FFF2-40B4-BE49-F238E27FC236}">
                <a16:creationId xmlns:a16="http://schemas.microsoft.com/office/drawing/2014/main" id="{191D1A86-CE32-83A2-4803-8535DFD75027}"/>
              </a:ext>
            </a:extLst>
          </p:cNvPr>
          <p:cNvSpPr/>
          <p:nvPr/>
        </p:nvSpPr>
        <p:spPr>
          <a:xfrm rot="5400000">
            <a:off x="939092" y="4741658"/>
            <a:ext cx="714375" cy="221282"/>
          </a:xfrm>
          <a:prstGeom prst="bentUp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AA559554-BE46-A3F3-7059-A669FD9FE48E}"/>
              </a:ext>
            </a:extLst>
          </p:cNvPr>
          <p:cNvSpPr/>
          <p:nvPr/>
        </p:nvSpPr>
        <p:spPr>
          <a:xfrm>
            <a:off x="6276101" y="3760621"/>
            <a:ext cx="3128968" cy="27322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C14FD56-D40C-0E57-2FFC-C15DC42A367E}"/>
              </a:ext>
            </a:extLst>
          </p:cNvPr>
          <p:cNvSpPr txBox="1"/>
          <p:nvPr/>
        </p:nvSpPr>
        <p:spPr>
          <a:xfrm>
            <a:off x="6719881" y="4330151"/>
            <a:ext cx="2790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Building a </a:t>
            </a:r>
            <a:r>
              <a:rPr lang="fi-FI" dirty="0" err="1"/>
              <a:t>model</a:t>
            </a:r>
            <a:r>
              <a:rPr lang="fi-FI" dirty="0"/>
              <a:t> of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in 19th </a:t>
            </a:r>
            <a:r>
              <a:rPr lang="fi-FI" dirty="0" err="1"/>
              <a:t>century</a:t>
            </a:r>
            <a:endParaRPr lang="fi-FI" dirty="0"/>
          </a:p>
          <a:p>
            <a:endParaRPr lang="fi-FI" dirty="0"/>
          </a:p>
          <a:p>
            <a:r>
              <a:rPr lang="fi-FI" dirty="0"/>
              <a:t>- ”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great</a:t>
            </a:r>
            <a:r>
              <a:rPr lang="fi-FI" dirty="0"/>
              <a:t> </a:t>
            </a:r>
            <a:r>
              <a:rPr lang="fi-FI" dirty="0" err="1"/>
              <a:t>unread</a:t>
            </a:r>
            <a:r>
              <a:rPr lang="fi-FI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71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6CCD9E-EF32-A20D-2A58-5B790B8F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fi-FI" sz="3600" dirty="0" err="1"/>
              <a:t>Defining</a:t>
            </a:r>
            <a:r>
              <a:rPr lang="fi-FI" sz="3600" dirty="0"/>
              <a:t> Fennica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C4F5D2-2B7D-956E-9CAC-FCC10592D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1832602"/>
            <a:ext cx="4958966" cy="5025398"/>
          </a:xfrm>
        </p:spPr>
        <p:txBody>
          <a:bodyPr>
            <a:normAutofit fontScale="92500" lnSpcReduction="10000"/>
          </a:bodyPr>
          <a:lstStyle/>
          <a:p>
            <a:r>
              <a:rPr lang="fi-FI" sz="2000" dirty="0"/>
              <a:t>Building Fennica </a:t>
            </a:r>
            <a:r>
              <a:rPr lang="fi-FI" sz="2000" dirty="0" err="1"/>
              <a:t>entailed</a:t>
            </a:r>
            <a:r>
              <a:rPr lang="fi-FI" sz="2000" dirty="0"/>
              <a:t> definition of </a:t>
            </a:r>
            <a:r>
              <a:rPr lang="fi-FI" sz="2000" dirty="0" err="1"/>
              <a:t>what</a:t>
            </a:r>
            <a:r>
              <a:rPr lang="fi-FI" sz="2000" dirty="0"/>
              <a:t> is ”</a:t>
            </a:r>
            <a:r>
              <a:rPr lang="fi-FI" sz="2000" dirty="0" err="1"/>
              <a:t>Finnish</a:t>
            </a:r>
            <a:r>
              <a:rPr lang="fi-FI" sz="2000" dirty="0"/>
              <a:t> </a:t>
            </a:r>
            <a:r>
              <a:rPr lang="fi-FI" sz="2000" dirty="0" err="1"/>
              <a:t>literature</a:t>
            </a:r>
            <a:r>
              <a:rPr lang="fi-FI" sz="2000" dirty="0"/>
              <a:t>”</a:t>
            </a:r>
          </a:p>
          <a:p>
            <a:r>
              <a:rPr lang="fi-FI" sz="2000" dirty="0"/>
              <a:t>Pipping: </a:t>
            </a:r>
            <a:r>
              <a:rPr lang="fi-FI" sz="2000" dirty="0" err="1"/>
              <a:t>Everything</a:t>
            </a:r>
            <a:r>
              <a:rPr lang="fi-FI" sz="2000" dirty="0"/>
              <a:t> </a:t>
            </a:r>
            <a:r>
              <a:rPr lang="fi-FI" sz="2000" dirty="0" err="1"/>
              <a:t>published</a:t>
            </a:r>
            <a:r>
              <a:rPr lang="fi-FI" sz="2000" dirty="0"/>
              <a:t> in Finland and </a:t>
            </a:r>
            <a:r>
              <a:rPr lang="fi-FI" sz="2000" dirty="0" err="1"/>
              <a:t>everything</a:t>
            </a:r>
            <a:r>
              <a:rPr lang="fi-FI" sz="2000" dirty="0"/>
              <a:t> </a:t>
            </a:r>
            <a:r>
              <a:rPr lang="fi-FI" sz="2000" dirty="0" err="1"/>
              <a:t>published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a Finn</a:t>
            </a:r>
          </a:p>
          <a:p>
            <a:r>
              <a:rPr lang="fi-FI" sz="2000" dirty="0"/>
              <a:t>Sven Gabriel </a:t>
            </a:r>
            <a:r>
              <a:rPr lang="fi-FI" sz="2000" dirty="0" err="1"/>
              <a:t>Elmgren</a:t>
            </a:r>
            <a:r>
              <a:rPr lang="fi-FI" sz="2000" dirty="0"/>
              <a:t> (1865):</a:t>
            </a:r>
          </a:p>
          <a:p>
            <a:pPr lvl="1"/>
            <a:r>
              <a:rPr lang="fi-FI" sz="2000" dirty="0" err="1"/>
              <a:t>All</a:t>
            </a:r>
            <a:r>
              <a:rPr lang="fi-FI" sz="2000" dirty="0"/>
              <a:t> </a:t>
            </a:r>
            <a:r>
              <a:rPr lang="fi-FI" sz="2000" dirty="0" err="1"/>
              <a:t>items</a:t>
            </a:r>
            <a:r>
              <a:rPr lang="fi-FI" sz="2000" dirty="0"/>
              <a:t> </a:t>
            </a:r>
            <a:r>
              <a:rPr lang="fi-FI" sz="2000" dirty="0" err="1"/>
              <a:t>published</a:t>
            </a:r>
            <a:r>
              <a:rPr lang="fi-FI" sz="2000" dirty="0"/>
              <a:t> in </a:t>
            </a:r>
            <a:r>
              <a:rPr lang="fi-FI" sz="2000" dirty="0" err="1"/>
              <a:t>Finnish</a:t>
            </a:r>
            <a:r>
              <a:rPr lang="fi-FI" sz="2000" dirty="0"/>
              <a:t> </a:t>
            </a:r>
            <a:r>
              <a:rPr lang="fi-FI" sz="2000" dirty="0" err="1"/>
              <a:t>regardless</a:t>
            </a:r>
            <a:r>
              <a:rPr lang="fi-FI" sz="2000" dirty="0"/>
              <a:t> of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place</a:t>
            </a:r>
            <a:r>
              <a:rPr lang="fi-FI" sz="2000" dirty="0"/>
              <a:t> of publishing</a:t>
            </a:r>
          </a:p>
          <a:p>
            <a:pPr lvl="1"/>
            <a:r>
              <a:rPr lang="fi-FI" sz="2000" dirty="0" err="1"/>
              <a:t>Everything</a:t>
            </a:r>
            <a:r>
              <a:rPr lang="fi-FI" sz="2000" dirty="0"/>
              <a:t> </a:t>
            </a:r>
            <a:r>
              <a:rPr lang="fi-FI" sz="2000" dirty="0" err="1"/>
              <a:t>published</a:t>
            </a:r>
            <a:r>
              <a:rPr lang="fi-FI" sz="2000" dirty="0"/>
              <a:t> in Finland </a:t>
            </a:r>
            <a:r>
              <a:rPr lang="fi-FI" sz="2000" dirty="0" err="1"/>
              <a:t>regardless</a:t>
            </a:r>
            <a:r>
              <a:rPr lang="fi-FI" sz="2000" dirty="0"/>
              <a:t> of </a:t>
            </a:r>
            <a:r>
              <a:rPr lang="fi-FI" sz="2000" dirty="0" err="1"/>
              <a:t>language</a:t>
            </a:r>
            <a:endParaRPr lang="fi-FI" sz="2000" dirty="0"/>
          </a:p>
          <a:p>
            <a:pPr lvl="1"/>
            <a:r>
              <a:rPr lang="fi-FI" sz="2000" dirty="0" err="1"/>
              <a:t>Every</a:t>
            </a:r>
            <a:r>
              <a:rPr lang="fi-FI" sz="2000" dirty="0"/>
              <a:t> </a:t>
            </a:r>
            <a:r>
              <a:rPr lang="fi-FI" sz="2000" dirty="0" err="1"/>
              <a:t>publication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a Finn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someone</a:t>
            </a:r>
            <a:r>
              <a:rPr lang="fi-FI" sz="2000" dirty="0"/>
              <a:t> </a:t>
            </a:r>
            <a:r>
              <a:rPr lang="fi-FI" sz="2000" dirty="0" err="1"/>
              <a:t>who</a:t>
            </a:r>
            <a:r>
              <a:rPr lang="fi-FI" sz="2000" dirty="0"/>
              <a:t> </a:t>
            </a:r>
            <a:r>
              <a:rPr lang="fi-FI" sz="2000" dirty="0" err="1"/>
              <a:t>has</a:t>
            </a:r>
            <a:r>
              <a:rPr lang="fi-FI" sz="2000" dirty="0"/>
              <a:t> </a:t>
            </a:r>
            <a:r>
              <a:rPr lang="fi-FI" sz="2000" dirty="0" err="1"/>
              <a:t>lives</a:t>
            </a:r>
            <a:r>
              <a:rPr lang="fi-FI" sz="2000" dirty="0"/>
              <a:t> in Finland </a:t>
            </a:r>
            <a:r>
              <a:rPr lang="fi-FI" sz="2000" dirty="0" err="1"/>
              <a:t>regardless</a:t>
            </a:r>
            <a:r>
              <a:rPr lang="fi-FI" sz="2000" dirty="0"/>
              <a:t> of </a:t>
            </a:r>
            <a:r>
              <a:rPr lang="fi-FI" sz="2000" dirty="0" err="1"/>
              <a:t>language</a:t>
            </a:r>
            <a:endParaRPr lang="fi-FI" sz="2000" dirty="0"/>
          </a:p>
          <a:p>
            <a:r>
              <a:rPr lang="fi-FI" sz="2000" dirty="0"/>
              <a:t>Georg Schauman (1913):</a:t>
            </a:r>
          </a:p>
          <a:p>
            <a:pPr lvl="1"/>
            <a:r>
              <a:rPr lang="fi-FI" sz="2000" dirty="0"/>
              <a:t>In addition to </a:t>
            </a:r>
            <a:r>
              <a:rPr lang="fi-FI" sz="2000" dirty="0" err="1"/>
              <a:t>Elmgren</a:t>
            </a:r>
            <a:r>
              <a:rPr lang="fi-FI" sz="2000" dirty="0"/>
              <a:t> </a:t>
            </a:r>
            <a:r>
              <a:rPr lang="fi-FI" sz="2000" dirty="0" err="1"/>
              <a:t>everything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</a:t>
            </a:r>
            <a:r>
              <a:rPr lang="fi-FI" sz="2000" dirty="0" err="1"/>
              <a:t>handles</a:t>
            </a:r>
            <a:r>
              <a:rPr lang="fi-FI" sz="2000" dirty="0"/>
              <a:t> Finland, </a:t>
            </a:r>
            <a:r>
              <a:rPr lang="fi-FI" sz="2000" dirty="0" err="1"/>
              <a:t>its</a:t>
            </a:r>
            <a:r>
              <a:rPr lang="fi-FI" sz="2000" dirty="0"/>
              <a:t> </a:t>
            </a:r>
            <a:r>
              <a:rPr lang="fi-FI" sz="2000" dirty="0" err="1"/>
              <a:t>citizens</a:t>
            </a:r>
            <a:r>
              <a:rPr lang="fi-FI" sz="2000" dirty="0"/>
              <a:t>, </a:t>
            </a:r>
            <a:r>
              <a:rPr lang="fi-FI" sz="2000" dirty="0" err="1"/>
              <a:t>history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languages</a:t>
            </a:r>
            <a:r>
              <a:rPr lang="fi-FI" sz="2000" dirty="0"/>
              <a:t> </a:t>
            </a:r>
            <a:r>
              <a:rPr lang="fi-FI" sz="2000" dirty="0" err="1"/>
              <a:t>regardless</a:t>
            </a:r>
            <a:r>
              <a:rPr lang="fi-FI" sz="2000" dirty="0"/>
              <a:t> of </a:t>
            </a:r>
            <a:r>
              <a:rPr lang="fi-FI" sz="2000" dirty="0" err="1"/>
              <a:t>place</a:t>
            </a:r>
            <a:r>
              <a:rPr lang="fi-FI" sz="2000" dirty="0"/>
              <a:t> of </a:t>
            </a:r>
            <a:r>
              <a:rPr lang="fi-FI" sz="2000" dirty="0" err="1"/>
              <a:t>publication</a:t>
            </a:r>
            <a:endParaRPr lang="fi-FI" sz="20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0632417-13E6-4D97-B12D-B3C78C9DE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383321"/>
            <a:ext cx="4788505" cy="33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3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3FDFE-76A7-9545-1BBF-B6704C6D8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Fennica today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7EBD4F2B-A82D-CDF2-8650-56EBCABE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018" y="2194102"/>
            <a:ext cx="4784796" cy="3908585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https://www.kansalliskirjasto.fi/en/services/fennica-finnish-national-bibliography</a:t>
            </a:r>
            <a:endParaRPr lang="en-US" sz="2000" dirty="0"/>
          </a:p>
          <a:p>
            <a:r>
              <a:rPr lang="en-US" sz="2000" dirty="0"/>
              <a:t>Information on books from 1488 and newspapers from 1711 (+other material)</a:t>
            </a:r>
          </a:p>
          <a:p>
            <a:r>
              <a:rPr lang="en-US" sz="2000" dirty="0"/>
              <a:t>Currently </a:t>
            </a:r>
            <a:r>
              <a:rPr lang="en-US" sz="2000" dirty="0" err="1"/>
              <a:t>Fennica</a:t>
            </a:r>
            <a:r>
              <a:rPr lang="en-US" sz="2000" dirty="0"/>
              <a:t> holds information on </a:t>
            </a:r>
          </a:p>
          <a:p>
            <a:pPr lvl="1"/>
            <a:r>
              <a:rPr lang="en-US" sz="2000" dirty="0"/>
              <a:t>1,216,737 items in total </a:t>
            </a:r>
          </a:p>
          <a:p>
            <a:pPr lvl="1"/>
            <a:r>
              <a:rPr lang="en-US" sz="2000" dirty="0"/>
              <a:t>1,060,937 books </a:t>
            </a:r>
          </a:p>
          <a:p>
            <a:pPr lvl="1"/>
            <a:r>
              <a:rPr lang="en-US" sz="2000" dirty="0"/>
              <a:t>228,868  fiction in book form</a:t>
            </a:r>
          </a:p>
          <a:p>
            <a:pPr lvl="1"/>
            <a:r>
              <a:rPr lang="en-US" sz="2000" dirty="0"/>
              <a:t>54,266 books in 1809-1917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20" name="Sisällön paikkamerkki 19" descr="Kuva, joka sisältää kohteen teksti, kuvakaappaus, Fontti, dokumentti&#10;&#10;Kuvaus luotu automaattisesti">
            <a:extLst>
              <a:ext uri="{FF2B5EF4-FFF2-40B4-BE49-F238E27FC236}">
                <a16:creationId xmlns:a16="http://schemas.microsoft.com/office/drawing/2014/main" id="{60F7112B-DD71-CB61-68F0-E61A466F1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651" y="717012"/>
            <a:ext cx="4193567" cy="54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3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88BA888-24B5-04DE-8FCA-2E8CF62F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6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3600" dirty="0" err="1">
                <a:latin typeface="Aptos Display" panose="020B0004020202020204" pitchFamily="34" charset="0"/>
              </a:rPr>
              <a:t>Looking</a:t>
            </a:r>
            <a:r>
              <a:rPr lang="fi-FI" sz="3600" dirty="0">
                <a:latin typeface="Aptos Display" panose="020B0004020202020204" pitchFamily="34" charset="0"/>
              </a:rPr>
              <a:t> for </a:t>
            </a:r>
            <a:r>
              <a:rPr lang="fi-FI" sz="3600" dirty="0" err="1">
                <a:latin typeface="Aptos Display" panose="020B0004020202020204" pitchFamily="34" charset="0"/>
              </a:rPr>
              <a:t>fictive</a:t>
            </a:r>
            <a:r>
              <a:rPr lang="fi-FI" sz="3600" dirty="0">
                <a:latin typeface="Aptos Display" panose="020B0004020202020204" pitchFamily="34" charset="0"/>
              </a:rPr>
              <a:t> </a:t>
            </a:r>
            <a:r>
              <a:rPr lang="fi-FI" sz="3600" dirty="0" err="1">
                <a:latin typeface="Aptos Display" panose="020B0004020202020204" pitchFamily="34" charset="0"/>
              </a:rPr>
              <a:t>literature</a:t>
            </a:r>
            <a:r>
              <a:rPr lang="fi-FI" sz="3600" dirty="0">
                <a:latin typeface="Aptos Display" panose="020B0004020202020204" pitchFamily="34" charset="0"/>
              </a:rPr>
              <a:t> in Fennica</a:t>
            </a:r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5D8C9786-EF83-CA16-AAA5-B8A48C62358D}"/>
              </a:ext>
            </a:extLst>
          </p:cNvPr>
          <p:cNvSpPr/>
          <p:nvPr/>
        </p:nvSpPr>
        <p:spPr>
          <a:xfrm>
            <a:off x="838200" y="1660242"/>
            <a:ext cx="4129216" cy="17670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Fiction in Fennica 1809-1917</a:t>
            </a:r>
          </a:p>
          <a:p>
            <a:pPr algn="ctr"/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(+9000 </a:t>
            </a:r>
            <a:r>
              <a:rPr lang="fi-FI" dirty="0" err="1">
                <a:solidFill>
                  <a:schemeClr val="tx1"/>
                </a:solidFill>
                <a:latin typeface="Aptos Display" panose="020B0004020202020204" pitchFamily="34" charset="0"/>
              </a:rPr>
              <a:t>titles</a:t>
            </a:r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)</a:t>
            </a:r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9538AAE4-D292-AF84-2189-A77E6641104F}"/>
              </a:ext>
            </a:extLst>
          </p:cNvPr>
          <p:cNvSpPr/>
          <p:nvPr/>
        </p:nvSpPr>
        <p:spPr>
          <a:xfrm>
            <a:off x="8044249" y="3073439"/>
            <a:ext cx="3309551" cy="1325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  <a:latin typeface="Aptos Display" panose="020B0004020202020204" pitchFamily="34" charset="0"/>
              </a:rPr>
              <a:t>Filtered</a:t>
            </a:r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 set of fiction in </a:t>
            </a:r>
          </a:p>
          <a:p>
            <a:pPr algn="ctr"/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Fennica 1809-1917</a:t>
            </a:r>
          </a:p>
          <a:p>
            <a:pPr algn="ctr"/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(≈4500 </a:t>
            </a:r>
            <a:r>
              <a:rPr lang="fi-FI" dirty="0" err="1">
                <a:solidFill>
                  <a:schemeClr val="tx1"/>
                </a:solidFill>
                <a:latin typeface="Aptos Display" panose="020B0004020202020204" pitchFamily="34" charset="0"/>
              </a:rPr>
              <a:t>titles</a:t>
            </a:r>
            <a:r>
              <a:rPr lang="fi-FI" dirty="0">
                <a:solidFill>
                  <a:schemeClr val="tx1"/>
                </a:solidFill>
                <a:latin typeface="Aptos Display" panose="020B0004020202020204" pitchFamily="34" charset="0"/>
              </a:rPr>
              <a:t>)</a:t>
            </a:r>
          </a:p>
        </p:txBody>
      </p:sp>
      <p:sp>
        <p:nvSpPr>
          <p:cNvPr id="8" name="Pyöristetty suorakulmio 7">
            <a:extLst>
              <a:ext uri="{FF2B5EF4-FFF2-40B4-BE49-F238E27FC236}">
                <a16:creationId xmlns:a16="http://schemas.microsoft.com/office/drawing/2014/main" id="{D57EB5EE-9311-7F54-28C7-89552F591717}"/>
              </a:ext>
            </a:extLst>
          </p:cNvPr>
          <p:cNvSpPr/>
          <p:nvPr/>
        </p:nvSpPr>
        <p:spPr>
          <a:xfrm>
            <a:off x="1092547" y="3748573"/>
            <a:ext cx="3113903" cy="11368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>
                <a:latin typeface="Aptos Display" panose="020B0004020202020204" pitchFamily="34" charset="0"/>
              </a:rPr>
              <a:t>Curated</a:t>
            </a:r>
            <a:r>
              <a:rPr lang="fi-FI" dirty="0">
                <a:latin typeface="Aptos Display" panose="020B0004020202020204" pitchFamily="34" charset="0"/>
              </a:rPr>
              <a:t> set of fiction in Fennica 1809-1917</a:t>
            </a:r>
          </a:p>
          <a:p>
            <a:pPr algn="ctr"/>
            <a:r>
              <a:rPr lang="fi-FI" dirty="0">
                <a:latin typeface="Aptos Display" panose="020B0004020202020204" pitchFamily="34" charset="0"/>
              </a:rPr>
              <a:t>(≈3000 </a:t>
            </a:r>
            <a:r>
              <a:rPr lang="fi-FI" dirty="0" err="1">
                <a:latin typeface="Aptos Display" panose="020B0004020202020204" pitchFamily="34" charset="0"/>
              </a:rPr>
              <a:t>titles</a:t>
            </a:r>
            <a:r>
              <a:rPr lang="fi-FI" dirty="0">
                <a:latin typeface="Aptos Display" panose="020B0004020202020204" pitchFamily="34" charset="0"/>
              </a:rPr>
              <a:t>)</a:t>
            </a:r>
          </a:p>
        </p:txBody>
      </p:sp>
      <p:cxnSp>
        <p:nvCxnSpPr>
          <p:cNvPr id="10" name="Käyrä yhdysviiva 9">
            <a:extLst>
              <a:ext uri="{FF2B5EF4-FFF2-40B4-BE49-F238E27FC236}">
                <a16:creationId xmlns:a16="http://schemas.microsoft.com/office/drawing/2014/main" id="{248399F7-8B4C-C99C-14EC-FDCCCB73F7B1}"/>
              </a:ext>
            </a:extLst>
          </p:cNvPr>
          <p:cNvCxnSpPr>
            <a:cxnSpLocks/>
          </p:cNvCxnSpPr>
          <p:nvPr/>
        </p:nvCxnSpPr>
        <p:spPr>
          <a:xfrm>
            <a:off x="5202195" y="2619632"/>
            <a:ext cx="2532622" cy="821194"/>
          </a:xfrm>
          <a:prstGeom prst="curvedConnector3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Käyrä yhdysviiva 11">
            <a:extLst>
              <a:ext uri="{FF2B5EF4-FFF2-40B4-BE49-F238E27FC236}">
                <a16:creationId xmlns:a16="http://schemas.microsoft.com/office/drawing/2014/main" id="{1B60228E-E029-961E-894E-ED5AEFFDCD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62220" y="3810158"/>
            <a:ext cx="3185468" cy="506826"/>
          </a:xfrm>
          <a:prstGeom prst="curvedConnector3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>
            <a:extLst>
              <a:ext uri="{FF2B5EF4-FFF2-40B4-BE49-F238E27FC236}">
                <a16:creationId xmlns:a16="http://schemas.microsoft.com/office/drawing/2014/main" id="{3C4D261F-4CBC-0684-4FD3-E6DECF94DBB5}"/>
              </a:ext>
            </a:extLst>
          </p:cNvPr>
          <p:cNvSpPr txBox="1"/>
          <p:nvPr/>
        </p:nvSpPr>
        <p:spPr>
          <a:xfrm>
            <a:off x="6264876" y="1483390"/>
            <a:ext cx="397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Aptos Display" panose="020B0004020202020204" pitchFamily="34" charset="0"/>
              </a:rPr>
              <a:t>Library </a:t>
            </a:r>
            <a:r>
              <a:rPr lang="fi-FI" dirty="0" err="1">
                <a:latin typeface="Aptos Display" panose="020B0004020202020204" pitchFamily="34" charset="0"/>
              </a:rPr>
              <a:t>location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markings</a:t>
            </a:r>
            <a:r>
              <a:rPr lang="fi-FI" dirty="0">
                <a:latin typeface="Aptos Display" panose="020B0004020202020204" pitchFamily="34" charset="0"/>
              </a:rPr>
              <a:t> (</a:t>
            </a:r>
            <a:r>
              <a:rPr lang="fi-FI" dirty="0" err="1">
                <a:latin typeface="Aptos Display" panose="020B0004020202020204" pitchFamily="34" charset="0"/>
              </a:rPr>
              <a:t>signum</a:t>
            </a:r>
            <a:r>
              <a:rPr lang="fi-FI" dirty="0">
                <a:latin typeface="Aptos Display" panose="020B0004020202020204" pitchFamily="34" charset="0"/>
              </a:rPr>
              <a:t>)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0B3A7EB-D62F-2269-4869-619AE59EFF9C}"/>
              </a:ext>
            </a:extLst>
          </p:cNvPr>
          <p:cNvSpPr txBox="1"/>
          <p:nvPr/>
        </p:nvSpPr>
        <p:spPr>
          <a:xfrm>
            <a:off x="10385853" y="1667819"/>
            <a:ext cx="164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latin typeface="Aptos Display" panose="020B0004020202020204" pitchFamily="34" charset="0"/>
              </a:rPr>
              <a:t>Why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not</a:t>
            </a:r>
            <a:r>
              <a:rPr lang="fi-FI" dirty="0">
                <a:latin typeface="Aptos Display" panose="020B0004020202020204" pitchFamily="34" charset="0"/>
              </a:rPr>
              <a:t> UDC?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771BCBB2-75C7-C78B-809C-5D9DC88FF96B}"/>
              </a:ext>
            </a:extLst>
          </p:cNvPr>
          <p:cNvSpPr txBox="1"/>
          <p:nvPr/>
        </p:nvSpPr>
        <p:spPr>
          <a:xfrm>
            <a:off x="6450226" y="1843919"/>
            <a:ext cx="4757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Aptos Display" panose="020B0004020202020204" pitchFamily="34" charset="0"/>
              </a:rPr>
              <a:t>- fiction </a:t>
            </a: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language</a:t>
            </a:r>
            <a:r>
              <a:rPr lang="fi-FI" dirty="0">
                <a:latin typeface="Aptos Display" panose="020B0004020202020204" pitchFamily="34" charset="0"/>
              </a:rPr>
              <a:t> (</a:t>
            </a:r>
            <a:r>
              <a:rPr lang="fi-FI" dirty="0" err="1">
                <a:latin typeface="Aptos Display" panose="020B0004020202020204" pitchFamily="34" charset="0"/>
              </a:rPr>
              <a:t>Finnish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or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Swedish</a:t>
            </a:r>
            <a:r>
              <a:rPr lang="fi-FI" dirty="0">
                <a:latin typeface="Aptos Display" panose="020B0004020202020204" pitchFamily="34" charset="0"/>
              </a:rPr>
              <a:t>)</a:t>
            </a:r>
          </a:p>
          <a:p>
            <a:r>
              <a:rPr lang="fi-FI" dirty="0">
                <a:latin typeface="Aptos Display" panose="020B0004020202020204" pitchFamily="34" charset="0"/>
              </a:rPr>
              <a:t>- genre (</a:t>
            </a:r>
            <a:r>
              <a:rPr lang="fi-FI" dirty="0" err="1">
                <a:latin typeface="Aptos Display" panose="020B0004020202020204" pitchFamily="34" charset="0"/>
              </a:rPr>
              <a:t>novel</a:t>
            </a:r>
            <a:r>
              <a:rPr lang="fi-FI" dirty="0">
                <a:latin typeface="Aptos Display" panose="020B0004020202020204" pitchFamily="34" charset="0"/>
              </a:rPr>
              <a:t>, </a:t>
            </a:r>
            <a:r>
              <a:rPr lang="fi-FI" dirty="0" err="1">
                <a:latin typeface="Aptos Display" panose="020B0004020202020204" pitchFamily="34" charset="0"/>
              </a:rPr>
              <a:t>lyric</a:t>
            </a:r>
            <a:r>
              <a:rPr lang="fi-FI" dirty="0">
                <a:latin typeface="Aptos Display" panose="020B0004020202020204" pitchFamily="34" charset="0"/>
              </a:rPr>
              <a:t>, </a:t>
            </a:r>
            <a:r>
              <a:rPr lang="fi-FI" dirty="0" err="1">
                <a:latin typeface="Aptos Display" panose="020B0004020202020204" pitchFamily="34" charset="0"/>
              </a:rPr>
              <a:t>drama</a:t>
            </a:r>
            <a:r>
              <a:rPr lang="fi-FI" dirty="0">
                <a:latin typeface="Aptos Display" panose="020B0004020202020204" pitchFamily="34" charset="0"/>
              </a:rPr>
              <a:t>, </a:t>
            </a:r>
            <a:r>
              <a:rPr lang="fi-FI" dirty="0" err="1">
                <a:latin typeface="Aptos Display" panose="020B0004020202020204" pitchFamily="34" charset="0"/>
              </a:rPr>
              <a:t>short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stories</a:t>
            </a:r>
            <a:r>
              <a:rPr lang="fi-FI" dirty="0">
                <a:latin typeface="Aptos Display" panose="020B0004020202020204" pitchFamily="34" charset="0"/>
              </a:rPr>
              <a:t>)</a:t>
            </a: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translations</a:t>
            </a:r>
            <a:r>
              <a:rPr lang="fi-FI" dirty="0">
                <a:latin typeface="Aptos Display" panose="020B0004020202020204" pitchFamily="34" charset="0"/>
              </a:rPr>
              <a:t> and </a:t>
            </a:r>
            <a:r>
              <a:rPr lang="fi-FI" dirty="0" err="1">
                <a:latin typeface="Aptos Display" panose="020B0004020202020204" pitchFamily="34" charset="0"/>
              </a:rPr>
              <a:t>childrens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literature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excluded</a:t>
            </a:r>
            <a:endParaRPr lang="fi-FI" dirty="0">
              <a:latin typeface="Aptos Display" panose="020B0004020202020204" pitchFamily="34" charset="0"/>
            </a:endParaRPr>
          </a:p>
        </p:txBody>
      </p:sp>
      <p:cxnSp>
        <p:nvCxnSpPr>
          <p:cNvPr id="25" name="Käyrä yhdysviiva 24">
            <a:extLst>
              <a:ext uri="{FF2B5EF4-FFF2-40B4-BE49-F238E27FC236}">
                <a16:creationId xmlns:a16="http://schemas.microsoft.com/office/drawing/2014/main" id="{A51B88CA-FE6E-9CB5-08D5-00AF658BAEB6}"/>
              </a:ext>
            </a:extLst>
          </p:cNvPr>
          <p:cNvCxnSpPr>
            <a:cxnSpLocks/>
          </p:cNvCxnSpPr>
          <p:nvPr/>
        </p:nvCxnSpPr>
        <p:spPr>
          <a:xfrm>
            <a:off x="9860692" y="1667819"/>
            <a:ext cx="383059" cy="214095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>
            <a:extLst>
              <a:ext uri="{FF2B5EF4-FFF2-40B4-BE49-F238E27FC236}">
                <a16:creationId xmlns:a16="http://schemas.microsoft.com/office/drawing/2014/main" id="{00B106EE-940F-14A2-4161-CFAD70C7F837}"/>
              </a:ext>
            </a:extLst>
          </p:cNvPr>
          <p:cNvSpPr txBox="1"/>
          <p:nvPr/>
        </p:nvSpPr>
        <p:spPr>
          <a:xfrm>
            <a:off x="6017743" y="4268968"/>
            <a:ext cx="34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latin typeface="Aptos Display" panose="020B0004020202020204" pitchFamily="34" charset="0"/>
              </a:rPr>
              <a:t>Manual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cleaning</a:t>
            </a:r>
            <a:endParaRPr lang="fi-FI" dirty="0">
              <a:latin typeface="Aptos Display" panose="020B0004020202020204" pitchFamily="34" charset="0"/>
            </a:endParaRP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D3F6613F-59E1-B798-4AE6-1B59604731DF}"/>
              </a:ext>
            </a:extLst>
          </p:cNvPr>
          <p:cNvSpPr txBox="1"/>
          <p:nvPr/>
        </p:nvSpPr>
        <p:spPr>
          <a:xfrm>
            <a:off x="6450226" y="4648499"/>
            <a:ext cx="3299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latin typeface="Aptos Display" panose="020B0004020202020204" pitchFamily="34" charset="0"/>
              </a:rPr>
              <a:t>Exclusion</a:t>
            </a:r>
            <a:r>
              <a:rPr lang="fi-FI" dirty="0">
                <a:latin typeface="Aptos Display" panose="020B0004020202020204" pitchFamily="34" charset="0"/>
              </a:rPr>
              <a:t> of</a:t>
            </a: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reprints</a:t>
            </a:r>
            <a:endParaRPr lang="fi-FI" dirty="0">
              <a:latin typeface="Aptos Display" panose="020B0004020202020204" pitchFamily="34" charset="0"/>
            </a:endParaRP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anthologies</a:t>
            </a:r>
            <a:endParaRPr lang="fi-FI" dirty="0">
              <a:latin typeface="Aptos Display" panose="020B0004020202020204" pitchFamily="34" charset="0"/>
            </a:endParaRP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collected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works</a:t>
            </a:r>
            <a:endParaRPr lang="fi-FI" dirty="0">
              <a:latin typeface="Aptos Display" panose="020B0004020202020204" pitchFamily="34" charset="0"/>
            </a:endParaRP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translations</a:t>
            </a:r>
            <a:endParaRPr lang="fi-FI" dirty="0">
              <a:latin typeface="Aptos Display" panose="020B0004020202020204" pitchFamily="34" charset="0"/>
            </a:endParaRPr>
          </a:p>
          <a:p>
            <a:r>
              <a:rPr lang="fi-FI" dirty="0">
                <a:latin typeface="Aptos Display" panose="020B0004020202020204" pitchFamily="34" charset="0"/>
              </a:rPr>
              <a:t>- </a:t>
            </a:r>
            <a:r>
              <a:rPr lang="fi-FI" dirty="0" err="1">
                <a:latin typeface="Aptos Display" panose="020B0004020202020204" pitchFamily="34" charset="0"/>
              </a:rPr>
              <a:t>broadsheet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literature</a:t>
            </a:r>
            <a:endParaRPr lang="fi-FI" dirty="0">
              <a:latin typeface="Aptos Display" panose="020B0004020202020204" pitchFamily="34" charset="0"/>
            </a:endParaRP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CF6908AF-700F-7529-25E1-D2470EBA85EE}"/>
              </a:ext>
            </a:extLst>
          </p:cNvPr>
          <p:cNvSpPr txBox="1"/>
          <p:nvPr/>
        </p:nvSpPr>
        <p:spPr>
          <a:xfrm>
            <a:off x="1334530" y="5226910"/>
            <a:ext cx="2570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latin typeface="Aptos Display" panose="020B0004020202020204" pitchFamily="34" charset="0"/>
              </a:rPr>
              <a:t>First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editions</a:t>
            </a:r>
            <a:r>
              <a:rPr lang="fi-FI" dirty="0">
                <a:latin typeface="Aptos Display" panose="020B0004020202020204" pitchFamily="34" charset="0"/>
              </a:rPr>
              <a:t> of fiction in </a:t>
            </a:r>
            <a:r>
              <a:rPr lang="fi-FI" dirty="0" err="1">
                <a:latin typeface="Aptos Display" panose="020B0004020202020204" pitchFamily="34" charset="0"/>
              </a:rPr>
              <a:t>book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form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published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originally</a:t>
            </a:r>
            <a:r>
              <a:rPr lang="fi-FI" dirty="0">
                <a:latin typeface="Aptos Display" panose="020B0004020202020204" pitchFamily="34" charset="0"/>
              </a:rPr>
              <a:t> in </a:t>
            </a:r>
            <a:r>
              <a:rPr lang="fi-FI" dirty="0" err="1">
                <a:latin typeface="Aptos Display" panose="020B0004020202020204" pitchFamily="34" charset="0"/>
              </a:rPr>
              <a:t>Finnish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or</a:t>
            </a:r>
            <a:r>
              <a:rPr lang="fi-FI" dirty="0">
                <a:latin typeface="Aptos Display" panose="020B0004020202020204" pitchFamily="34" charset="0"/>
              </a:rPr>
              <a:t> </a:t>
            </a:r>
            <a:r>
              <a:rPr lang="fi-FI" dirty="0" err="1">
                <a:latin typeface="Aptos Display" panose="020B0004020202020204" pitchFamily="34" charset="0"/>
              </a:rPr>
              <a:t>Swedish</a:t>
            </a:r>
            <a:endParaRPr lang="fi-FI" dirty="0">
              <a:latin typeface="Aptos Display" panose="020B0004020202020204" pitchFamily="34" charset="0"/>
            </a:endParaRPr>
          </a:p>
        </p:txBody>
      </p:sp>
      <p:sp>
        <p:nvSpPr>
          <p:cNvPr id="43" name="Ylös kääntyvä nuoli 42">
            <a:extLst>
              <a:ext uri="{FF2B5EF4-FFF2-40B4-BE49-F238E27FC236}">
                <a16:creationId xmlns:a16="http://schemas.microsoft.com/office/drawing/2014/main" id="{AB47B829-B18B-1C80-9676-DDC652FB3F71}"/>
              </a:ext>
            </a:extLst>
          </p:cNvPr>
          <p:cNvSpPr/>
          <p:nvPr/>
        </p:nvSpPr>
        <p:spPr>
          <a:xfrm rot="5400000">
            <a:off x="5900756" y="2025019"/>
            <a:ext cx="723900" cy="214095"/>
          </a:xfrm>
          <a:prstGeom prst="bentUp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Ylös kääntyvä nuoli 43">
            <a:extLst>
              <a:ext uri="{FF2B5EF4-FFF2-40B4-BE49-F238E27FC236}">
                <a16:creationId xmlns:a16="http://schemas.microsoft.com/office/drawing/2014/main" id="{566062E1-1CC4-6208-01FE-BE00CC2222E4}"/>
              </a:ext>
            </a:extLst>
          </p:cNvPr>
          <p:cNvSpPr/>
          <p:nvPr/>
        </p:nvSpPr>
        <p:spPr>
          <a:xfrm rot="5400000">
            <a:off x="5705604" y="4982434"/>
            <a:ext cx="833110" cy="285433"/>
          </a:xfrm>
          <a:prstGeom prst="bentUpArrow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Ylös kääntyvä nuoli 44">
            <a:extLst>
              <a:ext uri="{FF2B5EF4-FFF2-40B4-BE49-F238E27FC236}">
                <a16:creationId xmlns:a16="http://schemas.microsoft.com/office/drawing/2014/main" id="{59EFE60E-668C-2B11-FD7A-9D3E50F824C2}"/>
              </a:ext>
            </a:extLst>
          </p:cNvPr>
          <p:cNvSpPr/>
          <p:nvPr/>
        </p:nvSpPr>
        <p:spPr>
          <a:xfrm rot="5400000">
            <a:off x="252559" y="5072945"/>
            <a:ext cx="1208606" cy="348049"/>
          </a:xfrm>
          <a:prstGeom prst="bentUp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08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9F2BD-E456-CEAB-9367-6F8CA41A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600" dirty="0" err="1">
                <a:latin typeface="Aptos Display" panose="020B0004020202020204" pitchFamily="34" charset="0"/>
              </a:rPr>
              <a:t>Challenges</a:t>
            </a:r>
            <a:r>
              <a:rPr lang="fi-FI" sz="3600" dirty="0">
                <a:latin typeface="Aptos Display" panose="020B0004020202020204" pitchFamily="34" charset="0"/>
              </a:rPr>
              <a:t> </a:t>
            </a:r>
            <a:r>
              <a:rPr lang="fi-FI" sz="3600" dirty="0" err="1">
                <a:latin typeface="Aptos Display" panose="020B0004020202020204" pitchFamily="34" charset="0"/>
              </a:rPr>
              <a:t>today</a:t>
            </a:r>
            <a:endParaRPr lang="fi-FI" sz="3600" dirty="0">
              <a:latin typeface="Aptos Display" panose="020B0004020202020204" pitchFamily="34" charset="0"/>
            </a:endParaRPr>
          </a:p>
        </p:txBody>
      </p:sp>
      <p:sp>
        <p:nvSpPr>
          <p:cNvPr id="4" name="Alanuoli 3">
            <a:extLst>
              <a:ext uri="{FF2B5EF4-FFF2-40B4-BE49-F238E27FC236}">
                <a16:creationId xmlns:a16="http://schemas.microsoft.com/office/drawing/2014/main" id="{6EAB6F64-F1F0-E11C-29A8-9D301349A780}"/>
              </a:ext>
            </a:extLst>
          </p:cNvPr>
          <p:cNvSpPr/>
          <p:nvPr/>
        </p:nvSpPr>
        <p:spPr>
          <a:xfrm>
            <a:off x="617838" y="1982659"/>
            <a:ext cx="2520778" cy="4510216"/>
          </a:xfrm>
          <a:custGeom>
            <a:avLst/>
            <a:gdLst>
              <a:gd name="connsiteX0" fmla="*/ 0 w 679622"/>
              <a:gd name="connsiteY0" fmla="*/ 3774989 h 4114800"/>
              <a:gd name="connsiteX1" fmla="*/ 169906 w 679622"/>
              <a:gd name="connsiteY1" fmla="*/ 3774989 h 4114800"/>
              <a:gd name="connsiteX2" fmla="*/ 169906 w 679622"/>
              <a:gd name="connsiteY2" fmla="*/ 0 h 4114800"/>
              <a:gd name="connsiteX3" fmla="*/ 509717 w 679622"/>
              <a:gd name="connsiteY3" fmla="*/ 0 h 4114800"/>
              <a:gd name="connsiteX4" fmla="*/ 509717 w 679622"/>
              <a:gd name="connsiteY4" fmla="*/ 3774989 h 4114800"/>
              <a:gd name="connsiteX5" fmla="*/ 679622 w 679622"/>
              <a:gd name="connsiteY5" fmla="*/ 3774989 h 4114800"/>
              <a:gd name="connsiteX6" fmla="*/ 339811 w 679622"/>
              <a:gd name="connsiteY6" fmla="*/ 4114800 h 4114800"/>
              <a:gd name="connsiteX7" fmla="*/ 0 w 679622"/>
              <a:gd name="connsiteY7" fmla="*/ 3774989 h 4114800"/>
              <a:gd name="connsiteX0" fmla="*/ 0 w 1606378"/>
              <a:gd name="connsiteY0" fmla="*/ 3774989 h 4114800"/>
              <a:gd name="connsiteX1" fmla="*/ 169906 w 1606378"/>
              <a:gd name="connsiteY1" fmla="*/ 3774989 h 4114800"/>
              <a:gd name="connsiteX2" fmla="*/ 169906 w 1606378"/>
              <a:gd name="connsiteY2" fmla="*/ 0 h 4114800"/>
              <a:gd name="connsiteX3" fmla="*/ 509717 w 1606378"/>
              <a:gd name="connsiteY3" fmla="*/ 0 h 4114800"/>
              <a:gd name="connsiteX4" fmla="*/ 509717 w 1606378"/>
              <a:gd name="connsiteY4" fmla="*/ 3774989 h 4114800"/>
              <a:gd name="connsiteX5" fmla="*/ 1606378 w 1606378"/>
              <a:gd name="connsiteY5" fmla="*/ 3737919 h 4114800"/>
              <a:gd name="connsiteX6" fmla="*/ 339811 w 1606378"/>
              <a:gd name="connsiteY6" fmla="*/ 4114800 h 4114800"/>
              <a:gd name="connsiteX7" fmla="*/ 0 w 1606378"/>
              <a:gd name="connsiteY7" fmla="*/ 3774989 h 4114800"/>
              <a:gd name="connsiteX0" fmla="*/ 0 w 2520778"/>
              <a:gd name="connsiteY0" fmla="*/ 3774989 h 4114800"/>
              <a:gd name="connsiteX1" fmla="*/ 1084306 w 2520778"/>
              <a:gd name="connsiteY1" fmla="*/ 3774989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424117 w 2520778"/>
              <a:gd name="connsiteY4" fmla="*/ 3774989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114800"/>
              <a:gd name="connsiteX1" fmla="*/ 540608 w 2520778"/>
              <a:gd name="connsiteY1" fmla="*/ 3527854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424117 w 2520778"/>
              <a:gd name="connsiteY4" fmla="*/ 3774989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114800"/>
              <a:gd name="connsiteX1" fmla="*/ 540608 w 2520778"/>
              <a:gd name="connsiteY1" fmla="*/ 3527854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868960 w 2520778"/>
              <a:gd name="connsiteY4" fmla="*/ 3503140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510216"/>
              <a:gd name="connsiteX1" fmla="*/ 540608 w 2520778"/>
              <a:gd name="connsiteY1" fmla="*/ 3527854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68960 w 2520778"/>
              <a:gd name="connsiteY4" fmla="*/ 3503140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40608 w 2520778"/>
              <a:gd name="connsiteY1" fmla="*/ 3527854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084306 w 2520778"/>
              <a:gd name="connsiteY2" fmla="*/ 0 h 4510216"/>
              <a:gd name="connsiteX3" fmla="*/ 1288193 w 2520778"/>
              <a:gd name="connsiteY3" fmla="*/ 12356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183160 w 2520778"/>
              <a:gd name="connsiteY2" fmla="*/ 0 h 4510216"/>
              <a:gd name="connsiteX3" fmla="*/ 1288193 w 2520778"/>
              <a:gd name="connsiteY3" fmla="*/ 12356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778" h="4510216">
                <a:moveTo>
                  <a:pt x="0" y="3774989"/>
                </a:moveTo>
                <a:lnTo>
                  <a:pt x="577679" y="3774989"/>
                </a:lnTo>
                <a:lnTo>
                  <a:pt x="1183160" y="0"/>
                </a:lnTo>
                <a:lnTo>
                  <a:pt x="1288193" y="12356"/>
                </a:lnTo>
                <a:lnTo>
                  <a:pt x="1893674" y="3750275"/>
                </a:lnTo>
                <a:lnTo>
                  <a:pt x="2520778" y="3737919"/>
                </a:lnTo>
                <a:lnTo>
                  <a:pt x="1241854" y="4510216"/>
                </a:lnTo>
                <a:lnTo>
                  <a:pt x="0" y="377498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FF2FCA39-6082-6CB3-F772-9C32B2CFCD09}"/>
              </a:ext>
            </a:extLst>
          </p:cNvPr>
          <p:cNvSpPr txBox="1"/>
          <p:nvPr/>
        </p:nvSpPr>
        <p:spPr>
          <a:xfrm>
            <a:off x="3496961" y="1590348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Nature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metadata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inadequte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data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especially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in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relation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to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source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language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,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number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editions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,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pseudonyms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or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mistaken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identities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Display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274B6E6-7210-0592-EF09-CBADF9AE3998}"/>
              </a:ext>
            </a:extLst>
          </p:cNvPr>
          <p:cNvSpPr txBox="1"/>
          <p:nvPr/>
        </p:nvSpPr>
        <p:spPr>
          <a:xfrm>
            <a:off x="3496961" y="2690336"/>
            <a:ext cx="7722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Nature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collections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Display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uncatalogued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titles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Display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cataloging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is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subjective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process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that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has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taken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place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and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continues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to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take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place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in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historical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circumstances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Display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A4AD805-A4EA-808E-C601-E86A013FB26A}"/>
              </a:ext>
            </a:extLst>
          </p:cNvPr>
          <p:cNvSpPr txBox="1"/>
          <p:nvPr/>
        </p:nvSpPr>
        <p:spPr>
          <a:xfrm>
            <a:off x="3496961" y="4052412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Nature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19th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century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history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bilingual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culture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transnational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reality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-&gt;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question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nationalities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Display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undefined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publishing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environment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(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especially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first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half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the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century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)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CC4FF24B-C8D0-BF86-584C-2D5EEAAD6C0E}"/>
              </a:ext>
            </a:extLst>
          </p:cNvPr>
          <p:cNvSpPr txBox="1"/>
          <p:nvPr/>
        </p:nvSpPr>
        <p:spPr>
          <a:xfrm>
            <a:off x="3496961" y="5404685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Nature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subjective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component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Display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how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to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define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fiction,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different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genres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or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literature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-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how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to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be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consistent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97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471</Words>
  <Application>Microsoft Macintosh PowerPoint</Application>
  <PresentationFormat>Laajakuva</PresentationFormat>
  <Paragraphs>82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Office-teema</vt:lpstr>
      <vt:lpstr>Getting started with DH</vt:lpstr>
      <vt:lpstr>Digital History for Literature in Finland  (Research Council of Finland, 2022-2026)</vt:lpstr>
      <vt:lpstr>Goals</vt:lpstr>
      <vt:lpstr>Defining Fennica</vt:lpstr>
      <vt:lpstr>Fennica today</vt:lpstr>
      <vt:lpstr>Looking for fictive literature in Fennica</vt:lpstr>
      <vt:lpstr>Challenges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with the CSL</dc:title>
  <dc:creator>Veli-Matti Pynttäri</dc:creator>
  <cp:lastModifiedBy>Veli-Matti Pynttäri</cp:lastModifiedBy>
  <cp:revision>4</cp:revision>
  <dcterms:created xsi:type="dcterms:W3CDTF">2024-04-07T05:17:58Z</dcterms:created>
  <dcterms:modified xsi:type="dcterms:W3CDTF">2024-04-08T01:25:34Z</dcterms:modified>
</cp:coreProperties>
</file>