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62" r:id="rId3"/>
    <p:sldId id="264" r:id="rId4"/>
    <p:sldId id="268" r:id="rId5"/>
    <p:sldId id="257" r:id="rId6"/>
    <p:sldId id="271" r:id="rId7"/>
    <p:sldId id="258" r:id="rId8"/>
    <p:sldId id="259" r:id="rId9"/>
    <p:sldId id="261" r:id="rId10"/>
    <p:sldId id="272" r:id="rId11"/>
    <p:sldId id="270" r:id="rId12"/>
    <p:sldId id="267" r:id="rId13"/>
    <p:sldId id="269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221"/>
  </p:normalViewPr>
  <p:slideViewPr>
    <p:cSldViewPr snapToGrid="0">
      <p:cViewPr varScale="1">
        <p:scale>
          <a:sx n="92" d="100"/>
          <a:sy n="92" d="100"/>
        </p:scale>
        <p:origin x="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D17B6-D875-E44C-BC19-540377640D7A}" type="datetimeFigureOut">
              <a:rPr lang="fi-FI" smtClean="0"/>
              <a:t>23.3.2024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867D5-729F-C44E-B3C0-1AC934CB27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756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EA3DB-8E29-F34A-8C95-74F7F7A9F3C9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8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EA3DB-8E29-F34A-8C95-74F7F7A9F3C9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0143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EA3DB-8E29-F34A-8C95-74F7F7A9F3C9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090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A532C4-D4B9-4F03-8892-D545A5EF3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5D5911F-E3F7-CD9F-5605-919014D08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FCE600-2AD6-F947-6CF4-3B52D7FA4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B852-6AF9-0445-B7D6-9ABA86F196A5}" type="datetimeFigureOut">
              <a:rPr lang="fi-FI" smtClean="0"/>
              <a:t>20.3.2024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7EF76C-1C4B-6896-49C1-770F823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1F7FCE-0F3E-C3B4-A305-295BA32C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1CC6-24BE-C444-A136-22908B3301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074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A54EB5-9774-2FDA-8334-DAD4B5A7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730F8A7-A1F0-7B24-D69C-6FFF53D40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4F2C1A1-037A-D0A5-EC32-D4C51D0AD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B852-6AF9-0445-B7D6-9ABA86F196A5}" type="datetimeFigureOut">
              <a:rPr lang="fi-FI" smtClean="0"/>
              <a:t>20.3.2024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E0366D8-091B-47E9-7F73-A7FA74BD4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A87C8C-C8B2-E6D4-624E-254A9362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1CC6-24BE-C444-A136-22908B3301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151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8988365-E442-5195-7AFD-0ACA77CAA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7993D7A-2DF9-C799-60CF-253E26F1F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AFDE88-3297-956D-E9DD-C52A250B2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B852-6AF9-0445-B7D6-9ABA86F196A5}" type="datetimeFigureOut">
              <a:rPr lang="fi-FI" smtClean="0"/>
              <a:t>20.3.2024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916444-0ED6-2181-9AD0-D37924EFC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3E0B7CB-E943-941E-BC06-D45E707A4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1CC6-24BE-C444-A136-22908B3301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028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D00467-30B4-F987-83C7-A2FDB2E37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864B960-0856-ED44-DBAE-92AE1F809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50930F-F487-783D-BC5A-AD8167367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0B51-73AC-6A43-968F-899EC3A4C735}" type="datetimeFigureOut">
              <a:rPr lang="fi-FI" smtClean="0"/>
              <a:t>23.3.2024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0BB6DC2-2FD2-798E-A865-21E097C28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C012C17-6230-FFF9-D6B7-4BB25F4CD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D8AB-83ED-9F48-95CC-FA6ABC3DE8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5051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786622-8754-077E-9EA8-47E559C5F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D0F261-ED81-CDAC-0097-611362183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FFB541-3AF1-CA51-88B2-E8D1DD28C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0B51-73AC-6A43-968F-899EC3A4C735}" type="datetimeFigureOut">
              <a:rPr lang="fi-FI" smtClean="0"/>
              <a:t>23.3.2024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BEBFD1-CB11-03C7-E401-BC565905C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25AF8E-1076-33E5-A729-C68299DF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D8AB-83ED-9F48-95CC-FA6ABC3DE8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974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312150-7490-F90D-8201-152F61E4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2CA3DA9-9BE6-1F89-090A-A20C361C4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AB1052-3B16-D0C4-5E7A-FF84BD4F4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0B51-73AC-6A43-968F-899EC3A4C735}" type="datetimeFigureOut">
              <a:rPr lang="fi-FI" smtClean="0"/>
              <a:t>23.3.2024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6B7D0D-B024-3591-2C19-1B58C6A3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B63DDC-D2D2-02FA-AD13-77CBA7C47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D8AB-83ED-9F48-95CC-FA6ABC3DE8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870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D98FD1-01C6-114F-D8E7-ECFCFC0F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FD003B-DD21-DD97-CF79-C136CB00E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4958408-604A-E0AE-A3DE-B4C6DB57A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1CB5E2A-292B-20D4-C7F1-E19FA65E7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0B51-73AC-6A43-968F-899EC3A4C735}" type="datetimeFigureOut">
              <a:rPr lang="fi-FI" smtClean="0"/>
              <a:t>23.3.2024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0A05FBD-D9B2-2721-949E-BA25801A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B6FE728-9574-A15B-41DF-556F12DAA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D8AB-83ED-9F48-95CC-FA6ABC3DE8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1013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C8C6B9-B9BD-3E3F-D014-E8BA6E892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8069134-DA86-1851-7AD0-17F97FAF0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1CB007C-639E-789D-C491-810694829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A561DB4-B595-E7E8-C022-A08BDE2641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E3359F8-B70A-D711-C572-24E5808E40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7C70887-103B-1011-1CEF-78AC256FC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0B51-73AC-6A43-968F-899EC3A4C735}" type="datetimeFigureOut">
              <a:rPr lang="fi-FI" smtClean="0"/>
              <a:t>23.3.2024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3F24917-BC8F-55DD-725B-9C244E9FA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C26B0F7-0746-1EF1-3895-FC88B73E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D8AB-83ED-9F48-95CC-FA6ABC3DE8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4794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ED0CBA-B1F2-8201-8936-EFD16259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2DB2F75-8F9A-0475-0D49-6CEA1DB4F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0B51-73AC-6A43-968F-899EC3A4C735}" type="datetimeFigureOut">
              <a:rPr lang="fi-FI" smtClean="0"/>
              <a:t>23.3.2024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83CAEE9-0728-4542-0746-34190840F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C8309F4-D069-C5ED-7D72-060D4E723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D8AB-83ED-9F48-95CC-FA6ABC3DE8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0702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5F6174A-40F1-8F52-010D-1B9C3397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0B51-73AC-6A43-968F-899EC3A4C735}" type="datetimeFigureOut">
              <a:rPr lang="fi-FI" smtClean="0"/>
              <a:t>23.3.2024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3123F32-57CA-991F-85DA-729AFE11C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BAB1016-428A-2C39-C112-FB4DFC37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D8AB-83ED-9F48-95CC-FA6ABC3DE8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7120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689253-0C8B-95B8-19CD-DA7B02424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B1DB63-2EC6-459D-61BC-AD76BD40D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D5D766B-A20A-198A-B7CC-FFDBB9F6A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4071659-B290-2887-0EFC-36FA0DB4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0B51-73AC-6A43-968F-899EC3A4C735}" type="datetimeFigureOut">
              <a:rPr lang="fi-FI" smtClean="0"/>
              <a:t>23.3.2024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5FF14C5-E117-E5A6-C6D6-1EB5726A4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E14B436-1262-513B-17B5-568D4286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D8AB-83ED-9F48-95CC-FA6ABC3DE8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553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098E3D-9109-A747-DDB8-0DC3DE870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732107-8F22-578F-9D17-BED4941AA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E90217-9503-91FE-74B6-01733301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B852-6AF9-0445-B7D6-9ABA86F196A5}" type="datetimeFigureOut">
              <a:rPr lang="fi-FI" smtClean="0"/>
              <a:t>20.3.2024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81C518C-1042-BE69-B754-B525E1B78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799C093-CFF8-25D6-5F71-0DE59A0EB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1CC6-24BE-C444-A136-22908B3301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6452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CA9C-6309-FC03-FF8E-06D69597B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68CBACA-F090-4463-7AAE-BF4D3E013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72B218-2F98-4A48-7DBD-EB8B561EE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95DF738-EA60-88B0-CD02-1138B8F76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0B51-73AC-6A43-968F-899EC3A4C735}" type="datetimeFigureOut">
              <a:rPr lang="fi-FI" smtClean="0"/>
              <a:t>23.3.2024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F3F7E3E-594F-7249-5AAF-E1C35805A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87E2594-67E5-65EC-8C8B-7023F236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D8AB-83ED-9F48-95CC-FA6ABC3DE8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8471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BA0A64-B0F8-BE00-D2EF-E6773F616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FE94AB0-6C97-FD55-D6E5-E283922CE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CE9816-152D-53DC-7304-7E6B1F558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0B51-73AC-6A43-968F-899EC3A4C735}" type="datetimeFigureOut">
              <a:rPr lang="fi-FI" smtClean="0"/>
              <a:t>23.3.2024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48D2B0E-16B4-235A-AB66-617994EC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38A8AB-935E-1569-8493-C54851FC2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D8AB-83ED-9F48-95CC-FA6ABC3DE8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952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1EC1320-D718-3860-0336-40646ECAC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AE20B49-4C79-DFC3-5343-FD583F101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4E047D-10D4-C3B8-4515-FD5F193E3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0B51-73AC-6A43-968F-899EC3A4C735}" type="datetimeFigureOut">
              <a:rPr lang="fi-FI" smtClean="0"/>
              <a:t>23.3.2024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869DF5-4B9F-4257-F617-4DE14BD86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8938A09-2DB8-77BA-1B84-0B6E4FF2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D8AB-83ED-9F48-95CC-FA6ABC3DE8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518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386C89-ABE3-A596-0128-4A14D37DE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03775D6-EA10-3D19-101E-C13A7C711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1C34D3-EAA9-43DD-3073-C8D6522CD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B852-6AF9-0445-B7D6-9ABA86F196A5}" type="datetimeFigureOut">
              <a:rPr lang="fi-FI" smtClean="0"/>
              <a:t>20.3.2024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95C5B3-5354-DEF2-0F14-0BEC09F96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A04207-DA1F-4BB8-D605-F5356B632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1CC6-24BE-C444-A136-22908B3301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53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BE365C-F7C2-3992-6D05-6DE06D84C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6E8F32-9355-6276-987A-40939ECEB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2466AA4-523E-F128-5094-33B04E591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6B13DFF-4CE7-EF49-897D-2836DFB07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B852-6AF9-0445-B7D6-9ABA86F196A5}" type="datetimeFigureOut">
              <a:rPr lang="fi-FI" smtClean="0"/>
              <a:t>20.3.2024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2BF4633-6C3E-34A8-23C3-0AE7015B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C461CBB-F5F3-9BCF-087E-5469EEBC8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1CC6-24BE-C444-A136-22908B3301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86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6BE934-51DC-7BB4-3356-E2DEDE71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CB405FB-AE17-60B0-93C2-1E962574F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846C1D7-3DFC-B554-EDBA-CFF97CA60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17050FB-26FE-4760-04BD-014F29771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BB92D1D-9C65-E311-B0DE-11DCE1F41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82D7302-8FA6-FC79-6755-2A1929172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B852-6AF9-0445-B7D6-9ABA86F196A5}" type="datetimeFigureOut">
              <a:rPr lang="fi-FI" smtClean="0"/>
              <a:t>20.3.2024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352C05-DF27-7091-0B62-55610E534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DDDA6DE-F79B-CA9C-8396-51A57036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1CC6-24BE-C444-A136-22908B3301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821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4FD7B5-C336-ED34-4333-E539FCC3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BB966B3-C2AE-B33D-B7DA-F22E1DC09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B852-6AF9-0445-B7D6-9ABA86F196A5}" type="datetimeFigureOut">
              <a:rPr lang="fi-FI" smtClean="0"/>
              <a:t>20.3.2024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C86839-91CD-C73E-753E-218EDF2C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6ECC5DC-3C0D-5771-CD35-AA592F2F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1CC6-24BE-C444-A136-22908B3301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651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70EC7EC-AB0C-0E57-C5AF-838858F81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B852-6AF9-0445-B7D6-9ABA86F196A5}" type="datetimeFigureOut">
              <a:rPr lang="fi-FI" smtClean="0"/>
              <a:t>20.3.2024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7A1F7C3-A09A-4B73-E612-3D13C4FA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94510E-B92C-4A3A-B10E-F10CEC129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1CC6-24BE-C444-A136-22908B3301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05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0CD15D-AEDD-76C7-5954-C256F983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F6B1D7-EAED-8100-D419-70A287F90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401F87-69E0-15BE-CBBB-BC36E5692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9466BB-F6A8-773D-57F4-8FC26C851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B852-6AF9-0445-B7D6-9ABA86F196A5}" type="datetimeFigureOut">
              <a:rPr lang="fi-FI" smtClean="0"/>
              <a:t>20.3.2024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CB824DB-3BD0-C964-BC7A-DBDF0177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02E0FDC-2B03-6FC4-40F9-433B7798B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1CC6-24BE-C444-A136-22908B3301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869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844429-03C5-E6D8-389A-4F57D9B37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1A266E2-93B5-E5D3-FE8F-7276F0E70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C8CF60A-1AF6-8B6D-F15B-DE1E0D1B9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4CBCF57-772F-3E5D-6B16-9A14DB34D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B852-6AF9-0445-B7D6-9ABA86F196A5}" type="datetimeFigureOut">
              <a:rPr lang="fi-FI" smtClean="0"/>
              <a:t>20.3.2024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992F459-ACB8-2004-0034-9FE89522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1958B8D-9379-9A11-ABF0-2C7159403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1CC6-24BE-C444-A136-22908B3301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789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825B7E9-194D-FEFE-1C77-89FF623D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9F5C534-280C-AFC3-2BD3-C6807A833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5406DE-685B-6A86-6C14-FFE5155272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DBB852-6AF9-0445-B7D6-9ABA86F196A5}" type="datetimeFigureOut">
              <a:rPr lang="fi-FI" smtClean="0"/>
              <a:t>20.3.2024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1A2ECC-2E56-D06B-71D8-0B7DBE911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4438169-5CB7-3262-0183-DFE19C5F4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201CC6-24BE-C444-A136-22908B3301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745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774224E-9817-3375-FDFA-524CAA94A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53A338C-428C-8B61-D71F-C9AB94D44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1F6BF39-DD6C-910C-E64A-599FE95A4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10B51-73AC-6A43-968F-899EC3A4C735}" type="datetimeFigureOut">
              <a:rPr lang="fi-FI" smtClean="0"/>
              <a:t>23.3.2024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F04062-D0B7-2BA0-BC2F-C997908E7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E23522C-D3DB-8AE5-B126-7B6D6C5D3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7D8AB-83ED-9F48-95CC-FA6ABC3DE8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255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veli-matti.pynttari@uef.f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kansalliskirjasto.fi/en/services/fennica-finnish-national-bibliograph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6F39DE0-CD00-14AA-ADED-9C4F0081D7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2800" dirty="0" err="1"/>
              <a:t>Lost</a:t>
            </a:r>
            <a:r>
              <a:rPr lang="fi-FI" sz="2800" dirty="0"/>
              <a:t> and </a:t>
            </a:r>
            <a:r>
              <a:rPr lang="fi-FI" sz="2800" dirty="0" err="1"/>
              <a:t>Found</a:t>
            </a:r>
            <a:r>
              <a:rPr lang="fi-FI" sz="2800" dirty="0"/>
              <a:t> in </a:t>
            </a:r>
            <a:r>
              <a:rPr lang="fi-FI" sz="2800" dirty="0" err="1"/>
              <a:t>the</a:t>
            </a:r>
            <a:r>
              <a:rPr lang="fi-FI" sz="2800" dirty="0"/>
              <a:t> 19th </a:t>
            </a:r>
            <a:r>
              <a:rPr lang="fi-FI" sz="2800" dirty="0" err="1"/>
              <a:t>Century</a:t>
            </a:r>
            <a:r>
              <a:rPr lang="fi-FI" sz="2800" dirty="0"/>
              <a:t> </a:t>
            </a:r>
            <a:r>
              <a:rPr lang="fi-FI" sz="2800" dirty="0" err="1"/>
              <a:t>Finnish</a:t>
            </a:r>
            <a:r>
              <a:rPr lang="fi-FI" sz="2800" dirty="0"/>
              <a:t> </a:t>
            </a:r>
            <a:r>
              <a:rPr lang="fi-FI" sz="2800" dirty="0" err="1"/>
              <a:t>Literature</a:t>
            </a:r>
            <a:r>
              <a:rPr lang="fi-FI" sz="2800" dirty="0"/>
              <a:t>. </a:t>
            </a:r>
            <a:r>
              <a:rPr lang="fi-FI" sz="2800" dirty="0" err="1"/>
              <a:t>Archives</a:t>
            </a:r>
            <a:r>
              <a:rPr lang="fi-FI" sz="2800" dirty="0"/>
              <a:t>, </a:t>
            </a:r>
            <a:r>
              <a:rPr lang="fi-FI" sz="2800" dirty="0" err="1"/>
              <a:t>Bibliographies</a:t>
            </a:r>
            <a:r>
              <a:rPr lang="fi-FI" sz="2800" dirty="0"/>
              <a:t> and Digital </a:t>
            </a:r>
            <a:r>
              <a:rPr lang="fi-FI" sz="2800" dirty="0" err="1"/>
              <a:t>Methods</a:t>
            </a:r>
            <a:endParaRPr lang="fi-FI" sz="2800" dirty="0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16CA534F-BC0B-5A7F-ADDF-F7DF81857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72289"/>
          </a:xfrm>
        </p:spPr>
        <p:txBody>
          <a:bodyPr>
            <a:normAutofit/>
          </a:bodyPr>
          <a:lstStyle/>
          <a:p>
            <a:endParaRPr lang="fi-FI" dirty="0"/>
          </a:p>
          <a:p>
            <a:r>
              <a:rPr lang="fi-FI" dirty="0"/>
              <a:t> Veli-Matti </a:t>
            </a:r>
            <a:r>
              <a:rPr lang="fi-FI" dirty="0" err="1"/>
              <a:t>Pynttäri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University</a:t>
            </a:r>
            <a:r>
              <a:rPr lang="fi-FI" dirty="0"/>
              <a:t> of Eastern Finland</a:t>
            </a:r>
          </a:p>
        </p:txBody>
      </p:sp>
    </p:spTree>
    <p:extLst>
      <p:ext uri="{BB962C8B-B14F-4D97-AF65-F5344CB8AC3E}">
        <p14:creationId xmlns:p14="http://schemas.microsoft.com/office/powerpoint/2010/main" val="707803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88BA888-24B5-04DE-8FCA-2E8CF62F1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6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sz="3600" dirty="0" err="1">
                <a:latin typeface="Aptos Display" panose="020B0004020202020204" pitchFamily="34" charset="0"/>
              </a:rPr>
              <a:t>Looking</a:t>
            </a:r>
            <a:r>
              <a:rPr lang="fi-FI" sz="3600" dirty="0">
                <a:latin typeface="Aptos Display" panose="020B0004020202020204" pitchFamily="34" charset="0"/>
              </a:rPr>
              <a:t> for </a:t>
            </a:r>
            <a:r>
              <a:rPr lang="fi-FI" sz="3600" dirty="0" err="1">
                <a:latin typeface="Aptos Display" panose="020B0004020202020204" pitchFamily="34" charset="0"/>
              </a:rPr>
              <a:t>fictive</a:t>
            </a:r>
            <a:r>
              <a:rPr lang="fi-FI" sz="3600" dirty="0">
                <a:latin typeface="Aptos Display" panose="020B0004020202020204" pitchFamily="34" charset="0"/>
              </a:rPr>
              <a:t> </a:t>
            </a:r>
            <a:r>
              <a:rPr lang="fi-FI" sz="3600" dirty="0" err="1">
                <a:latin typeface="Aptos Display" panose="020B0004020202020204" pitchFamily="34" charset="0"/>
              </a:rPr>
              <a:t>literature</a:t>
            </a:r>
            <a:r>
              <a:rPr lang="fi-FI" sz="3600" dirty="0">
                <a:latin typeface="Aptos Display" panose="020B0004020202020204" pitchFamily="34" charset="0"/>
              </a:rPr>
              <a:t> in Fennica</a:t>
            </a:r>
          </a:p>
        </p:txBody>
      </p:sp>
      <p:sp>
        <p:nvSpPr>
          <p:cNvPr id="5" name="Pyöristetty suorakulmio 4">
            <a:extLst>
              <a:ext uri="{FF2B5EF4-FFF2-40B4-BE49-F238E27FC236}">
                <a16:creationId xmlns:a16="http://schemas.microsoft.com/office/drawing/2014/main" id="{5D8C9786-EF83-CA16-AAA5-B8A48C62358D}"/>
              </a:ext>
            </a:extLst>
          </p:cNvPr>
          <p:cNvSpPr/>
          <p:nvPr/>
        </p:nvSpPr>
        <p:spPr>
          <a:xfrm>
            <a:off x="838200" y="1660242"/>
            <a:ext cx="4129216" cy="17670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latin typeface="Aptos Display" panose="020B0004020202020204" pitchFamily="34" charset="0"/>
              </a:rPr>
              <a:t>Fiction in Fennica 1809-1917</a:t>
            </a:r>
          </a:p>
          <a:p>
            <a:pPr algn="ctr"/>
            <a:r>
              <a:rPr lang="fi-FI" dirty="0">
                <a:solidFill>
                  <a:schemeClr val="tx1"/>
                </a:solidFill>
                <a:latin typeface="Aptos Display" panose="020B0004020202020204" pitchFamily="34" charset="0"/>
              </a:rPr>
              <a:t>(+9000 </a:t>
            </a:r>
            <a:r>
              <a:rPr lang="fi-FI" dirty="0" err="1">
                <a:solidFill>
                  <a:schemeClr val="tx1"/>
                </a:solidFill>
                <a:latin typeface="Aptos Display" panose="020B0004020202020204" pitchFamily="34" charset="0"/>
              </a:rPr>
              <a:t>titles</a:t>
            </a:r>
            <a:r>
              <a:rPr lang="fi-FI" dirty="0">
                <a:solidFill>
                  <a:schemeClr val="tx1"/>
                </a:solidFill>
                <a:latin typeface="Aptos Display" panose="020B0004020202020204" pitchFamily="34" charset="0"/>
              </a:rPr>
              <a:t>)</a:t>
            </a:r>
          </a:p>
        </p:txBody>
      </p:sp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9538AAE4-D292-AF84-2189-A77E6641104F}"/>
              </a:ext>
            </a:extLst>
          </p:cNvPr>
          <p:cNvSpPr/>
          <p:nvPr/>
        </p:nvSpPr>
        <p:spPr>
          <a:xfrm>
            <a:off x="8044249" y="3073439"/>
            <a:ext cx="3309551" cy="13255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  <a:latin typeface="Aptos Display" panose="020B0004020202020204" pitchFamily="34" charset="0"/>
              </a:rPr>
              <a:t>Filtered</a:t>
            </a:r>
            <a:r>
              <a:rPr lang="fi-FI" dirty="0">
                <a:solidFill>
                  <a:schemeClr val="tx1"/>
                </a:solidFill>
                <a:latin typeface="Aptos Display" panose="020B0004020202020204" pitchFamily="34" charset="0"/>
              </a:rPr>
              <a:t> set of fiction in </a:t>
            </a:r>
          </a:p>
          <a:p>
            <a:pPr algn="ctr"/>
            <a:r>
              <a:rPr lang="fi-FI" dirty="0">
                <a:solidFill>
                  <a:schemeClr val="tx1"/>
                </a:solidFill>
                <a:latin typeface="Aptos Display" panose="020B0004020202020204" pitchFamily="34" charset="0"/>
              </a:rPr>
              <a:t>Fennica 1809-1917</a:t>
            </a:r>
          </a:p>
          <a:p>
            <a:pPr algn="ctr"/>
            <a:r>
              <a:rPr lang="fi-FI" dirty="0">
                <a:solidFill>
                  <a:schemeClr val="tx1"/>
                </a:solidFill>
                <a:latin typeface="Aptos Display" panose="020B0004020202020204" pitchFamily="34" charset="0"/>
              </a:rPr>
              <a:t>(≈4500 </a:t>
            </a:r>
            <a:r>
              <a:rPr lang="fi-FI" dirty="0" err="1">
                <a:solidFill>
                  <a:schemeClr val="tx1"/>
                </a:solidFill>
                <a:latin typeface="Aptos Display" panose="020B0004020202020204" pitchFamily="34" charset="0"/>
              </a:rPr>
              <a:t>titles</a:t>
            </a:r>
            <a:r>
              <a:rPr lang="fi-FI" dirty="0">
                <a:solidFill>
                  <a:schemeClr val="tx1"/>
                </a:solidFill>
                <a:latin typeface="Aptos Display" panose="020B0004020202020204" pitchFamily="34" charset="0"/>
              </a:rPr>
              <a:t>)</a:t>
            </a:r>
          </a:p>
        </p:txBody>
      </p:sp>
      <p:sp>
        <p:nvSpPr>
          <p:cNvPr id="8" name="Pyöristetty suorakulmio 7">
            <a:extLst>
              <a:ext uri="{FF2B5EF4-FFF2-40B4-BE49-F238E27FC236}">
                <a16:creationId xmlns:a16="http://schemas.microsoft.com/office/drawing/2014/main" id="{D57EB5EE-9311-7F54-28C7-89552F591717}"/>
              </a:ext>
            </a:extLst>
          </p:cNvPr>
          <p:cNvSpPr/>
          <p:nvPr/>
        </p:nvSpPr>
        <p:spPr>
          <a:xfrm>
            <a:off x="1092547" y="3748573"/>
            <a:ext cx="3113903" cy="11368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>
                <a:latin typeface="Aptos Display" panose="020B0004020202020204" pitchFamily="34" charset="0"/>
              </a:rPr>
              <a:t>Curated</a:t>
            </a:r>
            <a:r>
              <a:rPr lang="fi-FI" dirty="0">
                <a:latin typeface="Aptos Display" panose="020B0004020202020204" pitchFamily="34" charset="0"/>
              </a:rPr>
              <a:t> set of fiction in Fennica 1809-1917</a:t>
            </a:r>
          </a:p>
          <a:p>
            <a:pPr algn="ctr"/>
            <a:r>
              <a:rPr lang="fi-FI" dirty="0">
                <a:latin typeface="Aptos Display" panose="020B0004020202020204" pitchFamily="34" charset="0"/>
              </a:rPr>
              <a:t>(≈3000 </a:t>
            </a:r>
            <a:r>
              <a:rPr lang="fi-FI" dirty="0" err="1">
                <a:latin typeface="Aptos Display" panose="020B0004020202020204" pitchFamily="34" charset="0"/>
              </a:rPr>
              <a:t>titles</a:t>
            </a:r>
            <a:r>
              <a:rPr lang="fi-FI" dirty="0">
                <a:latin typeface="Aptos Display" panose="020B0004020202020204" pitchFamily="34" charset="0"/>
              </a:rPr>
              <a:t>)</a:t>
            </a:r>
          </a:p>
        </p:txBody>
      </p:sp>
      <p:cxnSp>
        <p:nvCxnSpPr>
          <p:cNvPr id="10" name="Käyrä yhdysviiva 9">
            <a:extLst>
              <a:ext uri="{FF2B5EF4-FFF2-40B4-BE49-F238E27FC236}">
                <a16:creationId xmlns:a16="http://schemas.microsoft.com/office/drawing/2014/main" id="{248399F7-8B4C-C99C-14EC-FDCCCB73F7B1}"/>
              </a:ext>
            </a:extLst>
          </p:cNvPr>
          <p:cNvCxnSpPr>
            <a:cxnSpLocks/>
          </p:cNvCxnSpPr>
          <p:nvPr/>
        </p:nvCxnSpPr>
        <p:spPr>
          <a:xfrm>
            <a:off x="5202195" y="2619632"/>
            <a:ext cx="2532622" cy="821194"/>
          </a:xfrm>
          <a:prstGeom prst="curvedConnector3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Käyrä yhdysviiva 11">
            <a:extLst>
              <a:ext uri="{FF2B5EF4-FFF2-40B4-BE49-F238E27FC236}">
                <a16:creationId xmlns:a16="http://schemas.microsoft.com/office/drawing/2014/main" id="{1B60228E-E029-961E-894E-ED5AEFFDCDAB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62220" y="3810158"/>
            <a:ext cx="3185468" cy="506826"/>
          </a:xfrm>
          <a:prstGeom prst="curvedConnector3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ruutu 12">
            <a:extLst>
              <a:ext uri="{FF2B5EF4-FFF2-40B4-BE49-F238E27FC236}">
                <a16:creationId xmlns:a16="http://schemas.microsoft.com/office/drawing/2014/main" id="{3C4D261F-4CBC-0684-4FD3-E6DECF94DBB5}"/>
              </a:ext>
            </a:extLst>
          </p:cNvPr>
          <p:cNvSpPr txBox="1"/>
          <p:nvPr/>
        </p:nvSpPr>
        <p:spPr>
          <a:xfrm>
            <a:off x="6264876" y="1483390"/>
            <a:ext cx="397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Aptos Display" panose="020B0004020202020204" pitchFamily="34" charset="0"/>
              </a:rPr>
              <a:t>Library </a:t>
            </a:r>
            <a:r>
              <a:rPr lang="fi-FI" dirty="0" err="1">
                <a:latin typeface="Aptos Display" panose="020B0004020202020204" pitchFamily="34" charset="0"/>
              </a:rPr>
              <a:t>location</a:t>
            </a:r>
            <a:r>
              <a:rPr lang="fi-FI" dirty="0">
                <a:latin typeface="Aptos Display" panose="020B0004020202020204" pitchFamily="34" charset="0"/>
              </a:rPr>
              <a:t> </a:t>
            </a:r>
            <a:r>
              <a:rPr lang="fi-FI" dirty="0" err="1">
                <a:latin typeface="Aptos Display" panose="020B0004020202020204" pitchFamily="34" charset="0"/>
              </a:rPr>
              <a:t>markings</a:t>
            </a:r>
            <a:r>
              <a:rPr lang="fi-FI" dirty="0">
                <a:latin typeface="Aptos Display" panose="020B0004020202020204" pitchFamily="34" charset="0"/>
              </a:rPr>
              <a:t> (</a:t>
            </a:r>
            <a:r>
              <a:rPr lang="fi-FI" dirty="0" err="1">
                <a:latin typeface="Aptos Display" panose="020B0004020202020204" pitchFamily="34" charset="0"/>
              </a:rPr>
              <a:t>signum</a:t>
            </a:r>
            <a:r>
              <a:rPr lang="fi-FI" dirty="0">
                <a:latin typeface="Aptos Display" panose="020B0004020202020204" pitchFamily="34" charset="0"/>
              </a:rPr>
              <a:t>) 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30B3A7EB-D62F-2269-4869-619AE59EFF9C}"/>
              </a:ext>
            </a:extLst>
          </p:cNvPr>
          <p:cNvSpPr txBox="1"/>
          <p:nvPr/>
        </p:nvSpPr>
        <p:spPr>
          <a:xfrm>
            <a:off x="10385853" y="1667819"/>
            <a:ext cx="164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latin typeface="Aptos Display" panose="020B0004020202020204" pitchFamily="34" charset="0"/>
              </a:rPr>
              <a:t>Why</a:t>
            </a:r>
            <a:r>
              <a:rPr lang="fi-FI" dirty="0">
                <a:latin typeface="Aptos Display" panose="020B0004020202020204" pitchFamily="34" charset="0"/>
              </a:rPr>
              <a:t> </a:t>
            </a:r>
            <a:r>
              <a:rPr lang="fi-FI" dirty="0" err="1">
                <a:latin typeface="Aptos Display" panose="020B0004020202020204" pitchFamily="34" charset="0"/>
              </a:rPr>
              <a:t>not</a:t>
            </a:r>
            <a:r>
              <a:rPr lang="fi-FI" dirty="0">
                <a:latin typeface="Aptos Display" panose="020B0004020202020204" pitchFamily="34" charset="0"/>
              </a:rPr>
              <a:t> UDC?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771BCBB2-75C7-C78B-809C-5D9DC88FF96B}"/>
              </a:ext>
            </a:extLst>
          </p:cNvPr>
          <p:cNvSpPr txBox="1"/>
          <p:nvPr/>
        </p:nvSpPr>
        <p:spPr>
          <a:xfrm>
            <a:off x="6450226" y="1843919"/>
            <a:ext cx="4757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Aptos Display" panose="020B0004020202020204" pitchFamily="34" charset="0"/>
              </a:rPr>
              <a:t>- fiction </a:t>
            </a:r>
          </a:p>
          <a:p>
            <a:r>
              <a:rPr lang="fi-FI" dirty="0">
                <a:latin typeface="Aptos Display" panose="020B0004020202020204" pitchFamily="34" charset="0"/>
              </a:rPr>
              <a:t>- </a:t>
            </a:r>
            <a:r>
              <a:rPr lang="fi-FI" dirty="0" err="1">
                <a:latin typeface="Aptos Display" panose="020B0004020202020204" pitchFamily="34" charset="0"/>
              </a:rPr>
              <a:t>language</a:t>
            </a:r>
            <a:r>
              <a:rPr lang="fi-FI" dirty="0">
                <a:latin typeface="Aptos Display" panose="020B0004020202020204" pitchFamily="34" charset="0"/>
              </a:rPr>
              <a:t> (</a:t>
            </a:r>
            <a:r>
              <a:rPr lang="fi-FI" dirty="0" err="1">
                <a:latin typeface="Aptos Display" panose="020B0004020202020204" pitchFamily="34" charset="0"/>
              </a:rPr>
              <a:t>Finnish</a:t>
            </a:r>
            <a:r>
              <a:rPr lang="fi-FI" dirty="0">
                <a:latin typeface="Aptos Display" panose="020B0004020202020204" pitchFamily="34" charset="0"/>
              </a:rPr>
              <a:t> </a:t>
            </a:r>
            <a:r>
              <a:rPr lang="fi-FI" dirty="0" err="1">
                <a:latin typeface="Aptos Display" panose="020B0004020202020204" pitchFamily="34" charset="0"/>
              </a:rPr>
              <a:t>or</a:t>
            </a:r>
            <a:r>
              <a:rPr lang="fi-FI" dirty="0">
                <a:latin typeface="Aptos Display" panose="020B0004020202020204" pitchFamily="34" charset="0"/>
              </a:rPr>
              <a:t> </a:t>
            </a:r>
            <a:r>
              <a:rPr lang="fi-FI" dirty="0" err="1">
                <a:latin typeface="Aptos Display" panose="020B0004020202020204" pitchFamily="34" charset="0"/>
              </a:rPr>
              <a:t>Swedish</a:t>
            </a:r>
            <a:r>
              <a:rPr lang="fi-FI" dirty="0">
                <a:latin typeface="Aptos Display" panose="020B0004020202020204" pitchFamily="34" charset="0"/>
              </a:rPr>
              <a:t>)</a:t>
            </a:r>
          </a:p>
          <a:p>
            <a:r>
              <a:rPr lang="fi-FI" dirty="0">
                <a:latin typeface="Aptos Display" panose="020B0004020202020204" pitchFamily="34" charset="0"/>
              </a:rPr>
              <a:t>- genre (</a:t>
            </a:r>
            <a:r>
              <a:rPr lang="fi-FI" dirty="0" err="1">
                <a:latin typeface="Aptos Display" panose="020B0004020202020204" pitchFamily="34" charset="0"/>
              </a:rPr>
              <a:t>novel</a:t>
            </a:r>
            <a:r>
              <a:rPr lang="fi-FI" dirty="0">
                <a:latin typeface="Aptos Display" panose="020B0004020202020204" pitchFamily="34" charset="0"/>
              </a:rPr>
              <a:t>, </a:t>
            </a:r>
            <a:r>
              <a:rPr lang="fi-FI" dirty="0" err="1">
                <a:latin typeface="Aptos Display" panose="020B0004020202020204" pitchFamily="34" charset="0"/>
              </a:rPr>
              <a:t>lyric</a:t>
            </a:r>
            <a:r>
              <a:rPr lang="fi-FI" dirty="0">
                <a:latin typeface="Aptos Display" panose="020B0004020202020204" pitchFamily="34" charset="0"/>
              </a:rPr>
              <a:t>, </a:t>
            </a:r>
            <a:r>
              <a:rPr lang="fi-FI" dirty="0" err="1">
                <a:latin typeface="Aptos Display" panose="020B0004020202020204" pitchFamily="34" charset="0"/>
              </a:rPr>
              <a:t>drama</a:t>
            </a:r>
            <a:r>
              <a:rPr lang="fi-FI" dirty="0">
                <a:latin typeface="Aptos Display" panose="020B0004020202020204" pitchFamily="34" charset="0"/>
              </a:rPr>
              <a:t>, </a:t>
            </a:r>
            <a:r>
              <a:rPr lang="fi-FI" dirty="0" err="1">
                <a:latin typeface="Aptos Display" panose="020B0004020202020204" pitchFamily="34" charset="0"/>
              </a:rPr>
              <a:t>short</a:t>
            </a:r>
            <a:r>
              <a:rPr lang="fi-FI" dirty="0">
                <a:latin typeface="Aptos Display" panose="020B0004020202020204" pitchFamily="34" charset="0"/>
              </a:rPr>
              <a:t> </a:t>
            </a:r>
            <a:r>
              <a:rPr lang="fi-FI" dirty="0" err="1">
                <a:latin typeface="Aptos Display" panose="020B0004020202020204" pitchFamily="34" charset="0"/>
              </a:rPr>
              <a:t>stories</a:t>
            </a:r>
            <a:r>
              <a:rPr lang="fi-FI" dirty="0">
                <a:latin typeface="Aptos Display" panose="020B0004020202020204" pitchFamily="34" charset="0"/>
              </a:rPr>
              <a:t>)</a:t>
            </a:r>
          </a:p>
          <a:p>
            <a:r>
              <a:rPr lang="fi-FI" dirty="0">
                <a:latin typeface="Aptos Display" panose="020B0004020202020204" pitchFamily="34" charset="0"/>
              </a:rPr>
              <a:t>- </a:t>
            </a:r>
            <a:r>
              <a:rPr lang="fi-FI" dirty="0" err="1">
                <a:latin typeface="Aptos Display" panose="020B0004020202020204" pitchFamily="34" charset="0"/>
              </a:rPr>
              <a:t>translations</a:t>
            </a:r>
            <a:r>
              <a:rPr lang="fi-FI" dirty="0">
                <a:latin typeface="Aptos Display" panose="020B0004020202020204" pitchFamily="34" charset="0"/>
              </a:rPr>
              <a:t> and </a:t>
            </a:r>
            <a:r>
              <a:rPr lang="fi-FI" dirty="0" err="1">
                <a:latin typeface="Aptos Display" panose="020B0004020202020204" pitchFamily="34" charset="0"/>
              </a:rPr>
              <a:t>childrens</a:t>
            </a:r>
            <a:r>
              <a:rPr lang="fi-FI" dirty="0">
                <a:latin typeface="Aptos Display" panose="020B0004020202020204" pitchFamily="34" charset="0"/>
              </a:rPr>
              <a:t> </a:t>
            </a:r>
            <a:r>
              <a:rPr lang="fi-FI" dirty="0" err="1">
                <a:latin typeface="Aptos Display" panose="020B0004020202020204" pitchFamily="34" charset="0"/>
              </a:rPr>
              <a:t>literature</a:t>
            </a:r>
            <a:r>
              <a:rPr lang="fi-FI" dirty="0">
                <a:latin typeface="Aptos Display" panose="020B0004020202020204" pitchFamily="34" charset="0"/>
              </a:rPr>
              <a:t> </a:t>
            </a:r>
            <a:r>
              <a:rPr lang="fi-FI" dirty="0" err="1">
                <a:latin typeface="Aptos Display" panose="020B0004020202020204" pitchFamily="34" charset="0"/>
              </a:rPr>
              <a:t>excluded</a:t>
            </a:r>
            <a:endParaRPr lang="fi-FI" dirty="0">
              <a:latin typeface="Aptos Display" panose="020B0004020202020204" pitchFamily="34" charset="0"/>
            </a:endParaRPr>
          </a:p>
        </p:txBody>
      </p:sp>
      <p:cxnSp>
        <p:nvCxnSpPr>
          <p:cNvPr id="25" name="Käyrä yhdysviiva 24">
            <a:extLst>
              <a:ext uri="{FF2B5EF4-FFF2-40B4-BE49-F238E27FC236}">
                <a16:creationId xmlns:a16="http://schemas.microsoft.com/office/drawing/2014/main" id="{A51B88CA-FE6E-9CB5-08D5-00AF658BAEB6}"/>
              </a:ext>
            </a:extLst>
          </p:cNvPr>
          <p:cNvCxnSpPr>
            <a:cxnSpLocks/>
          </p:cNvCxnSpPr>
          <p:nvPr/>
        </p:nvCxnSpPr>
        <p:spPr>
          <a:xfrm>
            <a:off x="9860692" y="1667819"/>
            <a:ext cx="383059" cy="214095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iruutu 25">
            <a:extLst>
              <a:ext uri="{FF2B5EF4-FFF2-40B4-BE49-F238E27FC236}">
                <a16:creationId xmlns:a16="http://schemas.microsoft.com/office/drawing/2014/main" id="{00B106EE-940F-14A2-4161-CFAD70C7F837}"/>
              </a:ext>
            </a:extLst>
          </p:cNvPr>
          <p:cNvSpPr txBox="1"/>
          <p:nvPr/>
        </p:nvSpPr>
        <p:spPr>
          <a:xfrm>
            <a:off x="6017743" y="4268968"/>
            <a:ext cx="343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latin typeface="Aptos Display" panose="020B0004020202020204" pitchFamily="34" charset="0"/>
              </a:rPr>
              <a:t>Manual</a:t>
            </a:r>
            <a:r>
              <a:rPr lang="fi-FI" dirty="0">
                <a:latin typeface="Aptos Display" panose="020B0004020202020204" pitchFamily="34" charset="0"/>
              </a:rPr>
              <a:t> </a:t>
            </a:r>
            <a:r>
              <a:rPr lang="fi-FI" dirty="0" err="1">
                <a:latin typeface="Aptos Display" panose="020B0004020202020204" pitchFamily="34" charset="0"/>
              </a:rPr>
              <a:t>cleaning</a:t>
            </a:r>
            <a:endParaRPr lang="fi-FI" dirty="0">
              <a:latin typeface="Aptos Display" panose="020B0004020202020204" pitchFamily="34" charset="0"/>
            </a:endParaRP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D3F6613F-59E1-B798-4AE6-1B59604731DF}"/>
              </a:ext>
            </a:extLst>
          </p:cNvPr>
          <p:cNvSpPr txBox="1"/>
          <p:nvPr/>
        </p:nvSpPr>
        <p:spPr>
          <a:xfrm>
            <a:off x="6450226" y="4648499"/>
            <a:ext cx="3299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latin typeface="Aptos Display" panose="020B0004020202020204" pitchFamily="34" charset="0"/>
              </a:rPr>
              <a:t>Exclusion</a:t>
            </a:r>
            <a:r>
              <a:rPr lang="fi-FI" dirty="0">
                <a:latin typeface="Aptos Display" panose="020B0004020202020204" pitchFamily="34" charset="0"/>
              </a:rPr>
              <a:t> of</a:t>
            </a:r>
          </a:p>
          <a:p>
            <a:r>
              <a:rPr lang="fi-FI" dirty="0">
                <a:latin typeface="Aptos Display" panose="020B0004020202020204" pitchFamily="34" charset="0"/>
              </a:rPr>
              <a:t>- </a:t>
            </a:r>
            <a:r>
              <a:rPr lang="fi-FI" dirty="0" err="1">
                <a:latin typeface="Aptos Display" panose="020B0004020202020204" pitchFamily="34" charset="0"/>
              </a:rPr>
              <a:t>reprints</a:t>
            </a:r>
            <a:endParaRPr lang="fi-FI" dirty="0">
              <a:latin typeface="Aptos Display" panose="020B0004020202020204" pitchFamily="34" charset="0"/>
            </a:endParaRPr>
          </a:p>
          <a:p>
            <a:r>
              <a:rPr lang="fi-FI" dirty="0">
                <a:latin typeface="Aptos Display" panose="020B0004020202020204" pitchFamily="34" charset="0"/>
              </a:rPr>
              <a:t>- </a:t>
            </a:r>
            <a:r>
              <a:rPr lang="fi-FI" dirty="0" err="1">
                <a:latin typeface="Aptos Display" panose="020B0004020202020204" pitchFamily="34" charset="0"/>
              </a:rPr>
              <a:t>anthologies</a:t>
            </a:r>
            <a:endParaRPr lang="fi-FI" dirty="0">
              <a:latin typeface="Aptos Display" panose="020B0004020202020204" pitchFamily="34" charset="0"/>
            </a:endParaRPr>
          </a:p>
          <a:p>
            <a:r>
              <a:rPr lang="fi-FI" dirty="0">
                <a:latin typeface="Aptos Display" panose="020B0004020202020204" pitchFamily="34" charset="0"/>
              </a:rPr>
              <a:t>- </a:t>
            </a:r>
            <a:r>
              <a:rPr lang="fi-FI" dirty="0" err="1">
                <a:latin typeface="Aptos Display" panose="020B0004020202020204" pitchFamily="34" charset="0"/>
              </a:rPr>
              <a:t>collected</a:t>
            </a:r>
            <a:r>
              <a:rPr lang="fi-FI" dirty="0">
                <a:latin typeface="Aptos Display" panose="020B0004020202020204" pitchFamily="34" charset="0"/>
              </a:rPr>
              <a:t> </a:t>
            </a:r>
            <a:r>
              <a:rPr lang="fi-FI" dirty="0" err="1">
                <a:latin typeface="Aptos Display" panose="020B0004020202020204" pitchFamily="34" charset="0"/>
              </a:rPr>
              <a:t>works</a:t>
            </a:r>
            <a:endParaRPr lang="fi-FI" dirty="0">
              <a:latin typeface="Aptos Display" panose="020B0004020202020204" pitchFamily="34" charset="0"/>
            </a:endParaRPr>
          </a:p>
          <a:p>
            <a:r>
              <a:rPr lang="fi-FI" dirty="0">
                <a:latin typeface="Aptos Display" panose="020B0004020202020204" pitchFamily="34" charset="0"/>
              </a:rPr>
              <a:t>- </a:t>
            </a:r>
            <a:r>
              <a:rPr lang="fi-FI" dirty="0" err="1">
                <a:latin typeface="Aptos Display" panose="020B0004020202020204" pitchFamily="34" charset="0"/>
              </a:rPr>
              <a:t>translations</a:t>
            </a:r>
            <a:endParaRPr lang="fi-FI" dirty="0">
              <a:latin typeface="Aptos Display" panose="020B0004020202020204" pitchFamily="34" charset="0"/>
            </a:endParaRPr>
          </a:p>
          <a:p>
            <a:r>
              <a:rPr lang="fi-FI" dirty="0">
                <a:latin typeface="Aptos Display" panose="020B0004020202020204" pitchFamily="34" charset="0"/>
              </a:rPr>
              <a:t>- </a:t>
            </a:r>
            <a:r>
              <a:rPr lang="fi-FI" dirty="0" err="1">
                <a:latin typeface="Aptos Display" panose="020B0004020202020204" pitchFamily="34" charset="0"/>
              </a:rPr>
              <a:t>broadsheet</a:t>
            </a:r>
            <a:r>
              <a:rPr lang="fi-FI" dirty="0">
                <a:latin typeface="Aptos Display" panose="020B0004020202020204" pitchFamily="34" charset="0"/>
              </a:rPr>
              <a:t> </a:t>
            </a:r>
            <a:r>
              <a:rPr lang="fi-FI" dirty="0" err="1">
                <a:latin typeface="Aptos Display" panose="020B0004020202020204" pitchFamily="34" charset="0"/>
              </a:rPr>
              <a:t>literature</a:t>
            </a:r>
            <a:endParaRPr lang="fi-FI" dirty="0">
              <a:latin typeface="Aptos Display" panose="020B0004020202020204" pitchFamily="34" charset="0"/>
            </a:endParaRP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CF6908AF-700F-7529-25E1-D2470EBA85EE}"/>
              </a:ext>
            </a:extLst>
          </p:cNvPr>
          <p:cNvSpPr txBox="1"/>
          <p:nvPr/>
        </p:nvSpPr>
        <p:spPr>
          <a:xfrm>
            <a:off x="1334530" y="5226910"/>
            <a:ext cx="2570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latin typeface="Aptos Display" panose="020B0004020202020204" pitchFamily="34" charset="0"/>
              </a:rPr>
              <a:t>First</a:t>
            </a:r>
            <a:r>
              <a:rPr lang="fi-FI" dirty="0">
                <a:latin typeface="Aptos Display" panose="020B0004020202020204" pitchFamily="34" charset="0"/>
              </a:rPr>
              <a:t> </a:t>
            </a:r>
            <a:r>
              <a:rPr lang="fi-FI" dirty="0" err="1">
                <a:latin typeface="Aptos Display" panose="020B0004020202020204" pitchFamily="34" charset="0"/>
              </a:rPr>
              <a:t>editions</a:t>
            </a:r>
            <a:r>
              <a:rPr lang="fi-FI" dirty="0">
                <a:latin typeface="Aptos Display" panose="020B0004020202020204" pitchFamily="34" charset="0"/>
              </a:rPr>
              <a:t> of fiction in </a:t>
            </a:r>
            <a:r>
              <a:rPr lang="fi-FI" dirty="0" err="1">
                <a:latin typeface="Aptos Display" panose="020B0004020202020204" pitchFamily="34" charset="0"/>
              </a:rPr>
              <a:t>book</a:t>
            </a:r>
            <a:r>
              <a:rPr lang="fi-FI" dirty="0">
                <a:latin typeface="Aptos Display" panose="020B0004020202020204" pitchFamily="34" charset="0"/>
              </a:rPr>
              <a:t> </a:t>
            </a:r>
            <a:r>
              <a:rPr lang="fi-FI" dirty="0" err="1">
                <a:latin typeface="Aptos Display" panose="020B0004020202020204" pitchFamily="34" charset="0"/>
              </a:rPr>
              <a:t>form</a:t>
            </a:r>
            <a:r>
              <a:rPr lang="fi-FI" dirty="0">
                <a:latin typeface="Aptos Display" panose="020B0004020202020204" pitchFamily="34" charset="0"/>
              </a:rPr>
              <a:t> </a:t>
            </a:r>
            <a:r>
              <a:rPr lang="fi-FI" dirty="0" err="1">
                <a:latin typeface="Aptos Display" panose="020B0004020202020204" pitchFamily="34" charset="0"/>
              </a:rPr>
              <a:t>published</a:t>
            </a:r>
            <a:r>
              <a:rPr lang="fi-FI" dirty="0">
                <a:latin typeface="Aptos Display" panose="020B0004020202020204" pitchFamily="34" charset="0"/>
              </a:rPr>
              <a:t> </a:t>
            </a:r>
            <a:r>
              <a:rPr lang="fi-FI" dirty="0" err="1">
                <a:latin typeface="Aptos Display" panose="020B0004020202020204" pitchFamily="34" charset="0"/>
              </a:rPr>
              <a:t>originally</a:t>
            </a:r>
            <a:r>
              <a:rPr lang="fi-FI" dirty="0">
                <a:latin typeface="Aptos Display" panose="020B0004020202020204" pitchFamily="34" charset="0"/>
              </a:rPr>
              <a:t> in </a:t>
            </a:r>
            <a:r>
              <a:rPr lang="fi-FI" dirty="0" err="1">
                <a:latin typeface="Aptos Display" panose="020B0004020202020204" pitchFamily="34" charset="0"/>
              </a:rPr>
              <a:t>Finnish</a:t>
            </a:r>
            <a:r>
              <a:rPr lang="fi-FI" dirty="0">
                <a:latin typeface="Aptos Display" panose="020B0004020202020204" pitchFamily="34" charset="0"/>
              </a:rPr>
              <a:t> </a:t>
            </a:r>
            <a:r>
              <a:rPr lang="fi-FI" dirty="0" err="1">
                <a:latin typeface="Aptos Display" panose="020B0004020202020204" pitchFamily="34" charset="0"/>
              </a:rPr>
              <a:t>or</a:t>
            </a:r>
            <a:r>
              <a:rPr lang="fi-FI" dirty="0">
                <a:latin typeface="Aptos Display" panose="020B0004020202020204" pitchFamily="34" charset="0"/>
              </a:rPr>
              <a:t> </a:t>
            </a:r>
            <a:r>
              <a:rPr lang="fi-FI" dirty="0" err="1">
                <a:latin typeface="Aptos Display" panose="020B0004020202020204" pitchFamily="34" charset="0"/>
              </a:rPr>
              <a:t>Swedish</a:t>
            </a:r>
            <a:endParaRPr lang="fi-FI" dirty="0">
              <a:latin typeface="Aptos Display" panose="020B0004020202020204" pitchFamily="34" charset="0"/>
            </a:endParaRPr>
          </a:p>
        </p:txBody>
      </p:sp>
      <p:sp>
        <p:nvSpPr>
          <p:cNvPr id="43" name="Ylös kääntyvä nuoli 42">
            <a:extLst>
              <a:ext uri="{FF2B5EF4-FFF2-40B4-BE49-F238E27FC236}">
                <a16:creationId xmlns:a16="http://schemas.microsoft.com/office/drawing/2014/main" id="{AB47B829-B18B-1C80-9676-DDC652FB3F71}"/>
              </a:ext>
            </a:extLst>
          </p:cNvPr>
          <p:cNvSpPr/>
          <p:nvPr/>
        </p:nvSpPr>
        <p:spPr>
          <a:xfrm rot="5400000">
            <a:off x="5900756" y="2025019"/>
            <a:ext cx="723900" cy="214095"/>
          </a:xfrm>
          <a:prstGeom prst="bent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Ylös kääntyvä nuoli 43">
            <a:extLst>
              <a:ext uri="{FF2B5EF4-FFF2-40B4-BE49-F238E27FC236}">
                <a16:creationId xmlns:a16="http://schemas.microsoft.com/office/drawing/2014/main" id="{566062E1-1CC4-6208-01FE-BE00CC2222E4}"/>
              </a:ext>
            </a:extLst>
          </p:cNvPr>
          <p:cNvSpPr/>
          <p:nvPr/>
        </p:nvSpPr>
        <p:spPr>
          <a:xfrm rot="5400000">
            <a:off x="5705604" y="4982434"/>
            <a:ext cx="833110" cy="285433"/>
          </a:xfrm>
          <a:prstGeom prst="bentUpArrow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Ylös kääntyvä nuoli 44">
            <a:extLst>
              <a:ext uri="{FF2B5EF4-FFF2-40B4-BE49-F238E27FC236}">
                <a16:creationId xmlns:a16="http://schemas.microsoft.com/office/drawing/2014/main" id="{59EFE60E-668C-2B11-FD7A-9D3E50F824C2}"/>
              </a:ext>
            </a:extLst>
          </p:cNvPr>
          <p:cNvSpPr/>
          <p:nvPr/>
        </p:nvSpPr>
        <p:spPr>
          <a:xfrm rot="5400000">
            <a:off x="252559" y="5072945"/>
            <a:ext cx="1208606" cy="348049"/>
          </a:xfrm>
          <a:prstGeom prst="bent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1089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59F2BD-E456-CEAB-9367-6F8CA41AB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600" dirty="0" err="1">
                <a:latin typeface="Aptos Display" panose="020B0004020202020204" pitchFamily="34" charset="0"/>
              </a:rPr>
              <a:t>Challenges</a:t>
            </a:r>
            <a:r>
              <a:rPr lang="fi-FI" sz="3600" dirty="0">
                <a:latin typeface="Aptos Display" panose="020B0004020202020204" pitchFamily="34" charset="0"/>
              </a:rPr>
              <a:t> </a:t>
            </a:r>
            <a:r>
              <a:rPr lang="fi-FI" sz="3600" dirty="0" err="1">
                <a:latin typeface="Aptos Display" panose="020B0004020202020204" pitchFamily="34" charset="0"/>
              </a:rPr>
              <a:t>today</a:t>
            </a:r>
            <a:endParaRPr lang="fi-FI" sz="3600" dirty="0">
              <a:latin typeface="Aptos Display" panose="020B0004020202020204" pitchFamily="34" charset="0"/>
            </a:endParaRPr>
          </a:p>
        </p:txBody>
      </p:sp>
      <p:sp>
        <p:nvSpPr>
          <p:cNvPr id="4" name="Alanuoli 3">
            <a:extLst>
              <a:ext uri="{FF2B5EF4-FFF2-40B4-BE49-F238E27FC236}">
                <a16:creationId xmlns:a16="http://schemas.microsoft.com/office/drawing/2014/main" id="{6EAB6F64-F1F0-E11C-29A8-9D301349A780}"/>
              </a:ext>
            </a:extLst>
          </p:cNvPr>
          <p:cNvSpPr/>
          <p:nvPr/>
        </p:nvSpPr>
        <p:spPr>
          <a:xfrm>
            <a:off x="617838" y="1982659"/>
            <a:ext cx="2520778" cy="4510216"/>
          </a:xfrm>
          <a:custGeom>
            <a:avLst/>
            <a:gdLst>
              <a:gd name="connsiteX0" fmla="*/ 0 w 679622"/>
              <a:gd name="connsiteY0" fmla="*/ 3774989 h 4114800"/>
              <a:gd name="connsiteX1" fmla="*/ 169906 w 679622"/>
              <a:gd name="connsiteY1" fmla="*/ 3774989 h 4114800"/>
              <a:gd name="connsiteX2" fmla="*/ 169906 w 679622"/>
              <a:gd name="connsiteY2" fmla="*/ 0 h 4114800"/>
              <a:gd name="connsiteX3" fmla="*/ 509717 w 679622"/>
              <a:gd name="connsiteY3" fmla="*/ 0 h 4114800"/>
              <a:gd name="connsiteX4" fmla="*/ 509717 w 679622"/>
              <a:gd name="connsiteY4" fmla="*/ 3774989 h 4114800"/>
              <a:gd name="connsiteX5" fmla="*/ 679622 w 679622"/>
              <a:gd name="connsiteY5" fmla="*/ 3774989 h 4114800"/>
              <a:gd name="connsiteX6" fmla="*/ 339811 w 679622"/>
              <a:gd name="connsiteY6" fmla="*/ 4114800 h 4114800"/>
              <a:gd name="connsiteX7" fmla="*/ 0 w 679622"/>
              <a:gd name="connsiteY7" fmla="*/ 3774989 h 4114800"/>
              <a:gd name="connsiteX0" fmla="*/ 0 w 1606378"/>
              <a:gd name="connsiteY0" fmla="*/ 3774989 h 4114800"/>
              <a:gd name="connsiteX1" fmla="*/ 169906 w 1606378"/>
              <a:gd name="connsiteY1" fmla="*/ 3774989 h 4114800"/>
              <a:gd name="connsiteX2" fmla="*/ 169906 w 1606378"/>
              <a:gd name="connsiteY2" fmla="*/ 0 h 4114800"/>
              <a:gd name="connsiteX3" fmla="*/ 509717 w 1606378"/>
              <a:gd name="connsiteY3" fmla="*/ 0 h 4114800"/>
              <a:gd name="connsiteX4" fmla="*/ 509717 w 1606378"/>
              <a:gd name="connsiteY4" fmla="*/ 3774989 h 4114800"/>
              <a:gd name="connsiteX5" fmla="*/ 1606378 w 1606378"/>
              <a:gd name="connsiteY5" fmla="*/ 3737919 h 4114800"/>
              <a:gd name="connsiteX6" fmla="*/ 339811 w 1606378"/>
              <a:gd name="connsiteY6" fmla="*/ 4114800 h 4114800"/>
              <a:gd name="connsiteX7" fmla="*/ 0 w 1606378"/>
              <a:gd name="connsiteY7" fmla="*/ 3774989 h 4114800"/>
              <a:gd name="connsiteX0" fmla="*/ 0 w 2520778"/>
              <a:gd name="connsiteY0" fmla="*/ 3774989 h 4114800"/>
              <a:gd name="connsiteX1" fmla="*/ 1084306 w 2520778"/>
              <a:gd name="connsiteY1" fmla="*/ 3774989 h 4114800"/>
              <a:gd name="connsiteX2" fmla="*/ 1084306 w 2520778"/>
              <a:gd name="connsiteY2" fmla="*/ 0 h 4114800"/>
              <a:gd name="connsiteX3" fmla="*/ 1424117 w 2520778"/>
              <a:gd name="connsiteY3" fmla="*/ 0 h 4114800"/>
              <a:gd name="connsiteX4" fmla="*/ 1424117 w 2520778"/>
              <a:gd name="connsiteY4" fmla="*/ 3774989 h 4114800"/>
              <a:gd name="connsiteX5" fmla="*/ 2520778 w 2520778"/>
              <a:gd name="connsiteY5" fmla="*/ 3737919 h 4114800"/>
              <a:gd name="connsiteX6" fmla="*/ 1254211 w 2520778"/>
              <a:gd name="connsiteY6" fmla="*/ 4114800 h 4114800"/>
              <a:gd name="connsiteX7" fmla="*/ 0 w 2520778"/>
              <a:gd name="connsiteY7" fmla="*/ 3774989 h 4114800"/>
              <a:gd name="connsiteX0" fmla="*/ 0 w 2520778"/>
              <a:gd name="connsiteY0" fmla="*/ 3774989 h 4114800"/>
              <a:gd name="connsiteX1" fmla="*/ 540608 w 2520778"/>
              <a:gd name="connsiteY1" fmla="*/ 3527854 h 4114800"/>
              <a:gd name="connsiteX2" fmla="*/ 1084306 w 2520778"/>
              <a:gd name="connsiteY2" fmla="*/ 0 h 4114800"/>
              <a:gd name="connsiteX3" fmla="*/ 1424117 w 2520778"/>
              <a:gd name="connsiteY3" fmla="*/ 0 h 4114800"/>
              <a:gd name="connsiteX4" fmla="*/ 1424117 w 2520778"/>
              <a:gd name="connsiteY4" fmla="*/ 3774989 h 4114800"/>
              <a:gd name="connsiteX5" fmla="*/ 2520778 w 2520778"/>
              <a:gd name="connsiteY5" fmla="*/ 3737919 h 4114800"/>
              <a:gd name="connsiteX6" fmla="*/ 1254211 w 2520778"/>
              <a:gd name="connsiteY6" fmla="*/ 4114800 h 4114800"/>
              <a:gd name="connsiteX7" fmla="*/ 0 w 2520778"/>
              <a:gd name="connsiteY7" fmla="*/ 3774989 h 4114800"/>
              <a:gd name="connsiteX0" fmla="*/ 0 w 2520778"/>
              <a:gd name="connsiteY0" fmla="*/ 3774989 h 4114800"/>
              <a:gd name="connsiteX1" fmla="*/ 540608 w 2520778"/>
              <a:gd name="connsiteY1" fmla="*/ 3527854 h 4114800"/>
              <a:gd name="connsiteX2" fmla="*/ 1084306 w 2520778"/>
              <a:gd name="connsiteY2" fmla="*/ 0 h 4114800"/>
              <a:gd name="connsiteX3" fmla="*/ 1424117 w 2520778"/>
              <a:gd name="connsiteY3" fmla="*/ 0 h 4114800"/>
              <a:gd name="connsiteX4" fmla="*/ 1868960 w 2520778"/>
              <a:gd name="connsiteY4" fmla="*/ 3503140 h 4114800"/>
              <a:gd name="connsiteX5" fmla="*/ 2520778 w 2520778"/>
              <a:gd name="connsiteY5" fmla="*/ 3737919 h 4114800"/>
              <a:gd name="connsiteX6" fmla="*/ 1254211 w 2520778"/>
              <a:gd name="connsiteY6" fmla="*/ 4114800 h 4114800"/>
              <a:gd name="connsiteX7" fmla="*/ 0 w 2520778"/>
              <a:gd name="connsiteY7" fmla="*/ 3774989 h 4114800"/>
              <a:gd name="connsiteX0" fmla="*/ 0 w 2520778"/>
              <a:gd name="connsiteY0" fmla="*/ 3774989 h 4510216"/>
              <a:gd name="connsiteX1" fmla="*/ 540608 w 2520778"/>
              <a:gd name="connsiteY1" fmla="*/ 3527854 h 4510216"/>
              <a:gd name="connsiteX2" fmla="*/ 1084306 w 2520778"/>
              <a:gd name="connsiteY2" fmla="*/ 0 h 4510216"/>
              <a:gd name="connsiteX3" fmla="*/ 1424117 w 2520778"/>
              <a:gd name="connsiteY3" fmla="*/ 0 h 4510216"/>
              <a:gd name="connsiteX4" fmla="*/ 1868960 w 2520778"/>
              <a:gd name="connsiteY4" fmla="*/ 3503140 h 4510216"/>
              <a:gd name="connsiteX5" fmla="*/ 2520778 w 2520778"/>
              <a:gd name="connsiteY5" fmla="*/ 3737919 h 4510216"/>
              <a:gd name="connsiteX6" fmla="*/ 1241854 w 2520778"/>
              <a:gd name="connsiteY6" fmla="*/ 4510216 h 4510216"/>
              <a:gd name="connsiteX7" fmla="*/ 0 w 2520778"/>
              <a:gd name="connsiteY7" fmla="*/ 3774989 h 4510216"/>
              <a:gd name="connsiteX0" fmla="*/ 0 w 2520778"/>
              <a:gd name="connsiteY0" fmla="*/ 3774989 h 4510216"/>
              <a:gd name="connsiteX1" fmla="*/ 540608 w 2520778"/>
              <a:gd name="connsiteY1" fmla="*/ 3527854 h 4510216"/>
              <a:gd name="connsiteX2" fmla="*/ 1084306 w 2520778"/>
              <a:gd name="connsiteY2" fmla="*/ 0 h 4510216"/>
              <a:gd name="connsiteX3" fmla="*/ 1424117 w 2520778"/>
              <a:gd name="connsiteY3" fmla="*/ 0 h 4510216"/>
              <a:gd name="connsiteX4" fmla="*/ 1893674 w 2520778"/>
              <a:gd name="connsiteY4" fmla="*/ 3750275 h 4510216"/>
              <a:gd name="connsiteX5" fmla="*/ 2520778 w 2520778"/>
              <a:gd name="connsiteY5" fmla="*/ 3737919 h 4510216"/>
              <a:gd name="connsiteX6" fmla="*/ 1241854 w 2520778"/>
              <a:gd name="connsiteY6" fmla="*/ 4510216 h 4510216"/>
              <a:gd name="connsiteX7" fmla="*/ 0 w 2520778"/>
              <a:gd name="connsiteY7" fmla="*/ 3774989 h 4510216"/>
              <a:gd name="connsiteX0" fmla="*/ 0 w 2520778"/>
              <a:gd name="connsiteY0" fmla="*/ 3774989 h 4510216"/>
              <a:gd name="connsiteX1" fmla="*/ 577679 w 2520778"/>
              <a:gd name="connsiteY1" fmla="*/ 3774989 h 4510216"/>
              <a:gd name="connsiteX2" fmla="*/ 1084306 w 2520778"/>
              <a:gd name="connsiteY2" fmla="*/ 0 h 4510216"/>
              <a:gd name="connsiteX3" fmla="*/ 1424117 w 2520778"/>
              <a:gd name="connsiteY3" fmla="*/ 0 h 4510216"/>
              <a:gd name="connsiteX4" fmla="*/ 1893674 w 2520778"/>
              <a:gd name="connsiteY4" fmla="*/ 3750275 h 4510216"/>
              <a:gd name="connsiteX5" fmla="*/ 2520778 w 2520778"/>
              <a:gd name="connsiteY5" fmla="*/ 3737919 h 4510216"/>
              <a:gd name="connsiteX6" fmla="*/ 1241854 w 2520778"/>
              <a:gd name="connsiteY6" fmla="*/ 4510216 h 4510216"/>
              <a:gd name="connsiteX7" fmla="*/ 0 w 2520778"/>
              <a:gd name="connsiteY7" fmla="*/ 3774989 h 4510216"/>
              <a:gd name="connsiteX0" fmla="*/ 0 w 2520778"/>
              <a:gd name="connsiteY0" fmla="*/ 3774989 h 4510216"/>
              <a:gd name="connsiteX1" fmla="*/ 577679 w 2520778"/>
              <a:gd name="connsiteY1" fmla="*/ 3774989 h 4510216"/>
              <a:gd name="connsiteX2" fmla="*/ 1084306 w 2520778"/>
              <a:gd name="connsiteY2" fmla="*/ 0 h 4510216"/>
              <a:gd name="connsiteX3" fmla="*/ 1288193 w 2520778"/>
              <a:gd name="connsiteY3" fmla="*/ 12356 h 4510216"/>
              <a:gd name="connsiteX4" fmla="*/ 1893674 w 2520778"/>
              <a:gd name="connsiteY4" fmla="*/ 3750275 h 4510216"/>
              <a:gd name="connsiteX5" fmla="*/ 2520778 w 2520778"/>
              <a:gd name="connsiteY5" fmla="*/ 3737919 h 4510216"/>
              <a:gd name="connsiteX6" fmla="*/ 1241854 w 2520778"/>
              <a:gd name="connsiteY6" fmla="*/ 4510216 h 4510216"/>
              <a:gd name="connsiteX7" fmla="*/ 0 w 2520778"/>
              <a:gd name="connsiteY7" fmla="*/ 3774989 h 4510216"/>
              <a:gd name="connsiteX0" fmla="*/ 0 w 2520778"/>
              <a:gd name="connsiteY0" fmla="*/ 3774989 h 4510216"/>
              <a:gd name="connsiteX1" fmla="*/ 577679 w 2520778"/>
              <a:gd name="connsiteY1" fmla="*/ 3774989 h 4510216"/>
              <a:gd name="connsiteX2" fmla="*/ 1183160 w 2520778"/>
              <a:gd name="connsiteY2" fmla="*/ 0 h 4510216"/>
              <a:gd name="connsiteX3" fmla="*/ 1288193 w 2520778"/>
              <a:gd name="connsiteY3" fmla="*/ 12356 h 4510216"/>
              <a:gd name="connsiteX4" fmla="*/ 1893674 w 2520778"/>
              <a:gd name="connsiteY4" fmla="*/ 3750275 h 4510216"/>
              <a:gd name="connsiteX5" fmla="*/ 2520778 w 2520778"/>
              <a:gd name="connsiteY5" fmla="*/ 3737919 h 4510216"/>
              <a:gd name="connsiteX6" fmla="*/ 1241854 w 2520778"/>
              <a:gd name="connsiteY6" fmla="*/ 4510216 h 4510216"/>
              <a:gd name="connsiteX7" fmla="*/ 0 w 2520778"/>
              <a:gd name="connsiteY7" fmla="*/ 3774989 h 451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0778" h="4510216">
                <a:moveTo>
                  <a:pt x="0" y="3774989"/>
                </a:moveTo>
                <a:lnTo>
                  <a:pt x="577679" y="3774989"/>
                </a:lnTo>
                <a:lnTo>
                  <a:pt x="1183160" y="0"/>
                </a:lnTo>
                <a:lnTo>
                  <a:pt x="1288193" y="12356"/>
                </a:lnTo>
                <a:lnTo>
                  <a:pt x="1893674" y="3750275"/>
                </a:lnTo>
                <a:lnTo>
                  <a:pt x="2520778" y="3737919"/>
                </a:lnTo>
                <a:lnTo>
                  <a:pt x="1241854" y="4510216"/>
                </a:lnTo>
                <a:lnTo>
                  <a:pt x="0" y="3774989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F2FCA39-6082-6CB3-F772-9C32B2CFCD09}"/>
              </a:ext>
            </a:extLst>
          </p:cNvPr>
          <p:cNvSpPr txBox="1"/>
          <p:nvPr/>
        </p:nvSpPr>
        <p:spPr>
          <a:xfrm>
            <a:off x="3496961" y="1590348"/>
            <a:ext cx="7389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Nature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of metadata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-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inadequte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data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especially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in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relation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to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source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language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,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number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of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editions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,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pseudonyms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or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mistaken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identities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274B6E6-7210-0592-EF09-CBADF9AE3998}"/>
              </a:ext>
            </a:extLst>
          </p:cNvPr>
          <p:cNvSpPr txBox="1"/>
          <p:nvPr/>
        </p:nvSpPr>
        <p:spPr>
          <a:xfrm>
            <a:off x="3496961" y="2690336"/>
            <a:ext cx="77229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Nature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of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collections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-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uncatalogued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titles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-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cataloging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is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subjective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process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that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has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taken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place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and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continues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to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take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place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in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historical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circumstances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9A4AD805-A4EA-808E-C601-E86A013FB26A}"/>
              </a:ext>
            </a:extLst>
          </p:cNvPr>
          <p:cNvSpPr txBox="1"/>
          <p:nvPr/>
        </p:nvSpPr>
        <p:spPr>
          <a:xfrm>
            <a:off x="3496961" y="4052412"/>
            <a:ext cx="7389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Nature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of 19th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century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history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-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bilingual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culture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-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transnational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reality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-&gt;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question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of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nationalities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-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undefined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publishing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environment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(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especially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first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half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of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the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century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)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CC4FF24B-C8D0-BF86-584C-2D5EEAAD6C0E}"/>
              </a:ext>
            </a:extLst>
          </p:cNvPr>
          <p:cNvSpPr txBox="1"/>
          <p:nvPr/>
        </p:nvSpPr>
        <p:spPr>
          <a:xfrm>
            <a:off x="3496961" y="5404685"/>
            <a:ext cx="7389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Nature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of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subjective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component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-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how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to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define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fiction,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different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genres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or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literature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-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how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to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be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consistent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971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C8C87D5C-F99D-920C-D30B-9D1A34DC5B01}"/>
              </a:ext>
            </a:extLst>
          </p:cNvPr>
          <p:cNvSpPr txBox="1"/>
          <p:nvPr/>
        </p:nvSpPr>
        <p:spPr>
          <a:xfrm>
            <a:off x="4214811" y="4614862"/>
            <a:ext cx="5000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Aptos Display" panose="020B0004020202020204" pitchFamily="34" charset="0"/>
              </a:rPr>
              <a:t>Veli-Matti </a:t>
            </a:r>
            <a:r>
              <a:rPr lang="fi-FI" dirty="0" err="1">
                <a:latin typeface="Aptos Display" panose="020B0004020202020204" pitchFamily="34" charset="0"/>
              </a:rPr>
              <a:t>Pynttäri</a:t>
            </a:r>
            <a:endParaRPr lang="fi-FI" dirty="0">
              <a:latin typeface="Aptos Display" panose="020B0004020202020204" pitchFamily="34" charset="0"/>
            </a:endParaRPr>
          </a:p>
          <a:p>
            <a:r>
              <a:rPr lang="fi-FI" dirty="0" err="1">
                <a:latin typeface="Aptos Display" panose="020B0004020202020204" pitchFamily="34" charset="0"/>
              </a:rPr>
              <a:t>University</a:t>
            </a:r>
            <a:r>
              <a:rPr lang="fi-FI" dirty="0">
                <a:latin typeface="Aptos Display" panose="020B0004020202020204" pitchFamily="34" charset="0"/>
              </a:rPr>
              <a:t> of Eastern Finland</a:t>
            </a:r>
          </a:p>
          <a:p>
            <a:r>
              <a:rPr lang="fi-FI" dirty="0">
                <a:latin typeface="Aptos Display" panose="020B0004020202020204" pitchFamily="34" charset="0"/>
                <a:hlinkClick r:id="rId3"/>
              </a:rPr>
              <a:t>veli-matti.pynttari@uef.fi</a:t>
            </a:r>
            <a:endParaRPr lang="fi-FI" dirty="0">
              <a:latin typeface="Aptos Display" panose="020B0004020202020204" pitchFamily="34" charset="0"/>
            </a:endParaRPr>
          </a:p>
          <a:p>
            <a:r>
              <a:rPr lang="fi-FI" dirty="0">
                <a:latin typeface="Aptos Display" panose="020B0004020202020204" pitchFamily="34" charset="0"/>
              </a:rPr>
              <a:t>+358400492277</a:t>
            </a:r>
          </a:p>
        </p:txBody>
      </p:sp>
      <p:sp>
        <p:nvSpPr>
          <p:cNvPr id="4" name="Pyöristetty suorakulmio 3">
            <a:extLst>
              <a:ext uri="{FF2B5EF4-FFF2-40B4-BE49-F238E27FC236}">
                <a16:creationId xmlns:a16="http://schemas.microsoft.com/office/drawing/2014/main" id="{85B9028C-11D1-0033-EE0B-995384242F58}"/>
              </a:ext>
            </a:extLst>
          </p:cNvPr>
          <p:cNvSpPr/>
          <p:nvPr/>
        </p:nvSpPr>
        <p:spPr>
          <a:xfrm>
            <a:off x="3779043" y="2420143"/>
            <a:ext cx="3400425" cy="16716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F9B70AF-8B81-5692-3065-598C202D41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14811" y="2593179"/>
            <a:ext cx="2800350" cy="1325563"/>
          </a:xfrm>
        </p:spPr>
        <p:txBody>
          <a:bodyPr>
            <a:normAutofit/>
          </a:bodyPr>
          <a:lstStyle/>
          <a:p>
            <a:r>
              <a:rPr lang="fi-FI" sz="3600" dirty="0" err="1">
                <a:latin typeface="Aptos Display" panose="020B0004020202020204" pitchFamily="34" charset="0"/>
              </a:rPr>
              <a:t>Thank</a:t>
            </a:r>
            <a:r>
              <a:rPr lang="fi-FI" sz="3600" dirty="0">
                <a:latin typeface="Aptos Display" panose="020B0004020202020204" pitchFamily="34" charset="0"/>
              </a:rPr>
              <a:t> </a:t>
            </a:r>
            <a:r>
              <a:rPr lang="fi-FI" sz="3600" dirty="0" err="1">
                <a:latin typeface="Aptos Display" panose="020B0004020202020204" pitchFamily="34" charset="0"/>
              </a:rPr>
              <a:t>you</a:t>
            </a:r>
            <a:r>
              <a:rPr lang="fi-FI" sz="3600" dirty="0">
                <a:latin typeface="Aptos Display" panose="020B0004020202020204" pitchFamily="34" charset="0"/>
              </a:rPr>
              <a:t>!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8E2DD925-7D62-AD6D-CD83-260FC9E63AB8}"/>
              </a:ext>
            </a:extLst>
          </p:cNvPr>
          <p:cNvSpPr txBox="1"/>
          <p:nvPr/>
        </p:nvSpPr>
        <p:spPr>
          <a:xfrm>
            <a:off x="2850354" y="5926257"/>
            <a:ext cx="552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latin typeface="Aptos Display" panose="020B0004020202020204" pitchFamily="34" charset="0"/>
              </a:rPr>
              <a:t>https</a:t>
            </a:r>
            <a:r>
              <a:rPr lang="fi-FI" dirty="0">
                <a:latin typeface="Aptos Display" panose="020B0004020202020204" pitchFamily="34" charset="0"/>
              </a:rPr>
              <a:t>://</a:t>
            </a:r>
            <a:r>
              <a:rPr lang="fi-FI" dirty="0" err="1">
                <a:latin typeface="Aptos Display" panose="020B0004020202020204" pitchFamily="34" charset="0"/>
              </a:rPr>
              <a:t>sites.utu.fi</a:t>
            </a:r>
            <a:r>
              <a:rPr lang="fi-FI" dirty="0">
                <a:latin typeface="Aptos Display" panose="020B0004020202020204" pitchFamily="34" charset="0"/>
              </a:rPr>
              <a:t>/</a:t>
            </a:r>
            <a:r>
              <a:rPr lang="fi-FI" dirty="0" err="1">
                <a:latin typeface="Aptos Display" panose="020B0004020202020204" pitchFamily="34" charset="0"/>
              </a:rPr>
              <a:t>digital-history-literature-finland</a:t>
            </a:r>
            <a:r>
              <a:rPr lang="fi-FI" dirty="0">
                <a:latin typeface="Aptos Display" panose="020B0004020202020204" pitchFamily="34" charset="0"/>
              </a:rPr>
              <a:t>/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BD07E25-D696-1341-7CB5-246E478BE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145" y="4197716"/>
            <a:ext cx="2269329" cy="226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24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uvahaun tulos haulle LOGO UEF">
            <a:extLst>
              <a:ext uri="{FF2B5EF4-FFF2-40B4-BE49-F238E27FC236}">
                <a16:creationId xmlns:a16="http://schemas.microsoft.com/office/drawing/2014/main" id="{250FF636-4E37-3A7D-D1D1-D1B6B301C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-2" b="-2"/>
          <a:stretch/>
        </p:blipFill>
        <p:spPr bwMode="auto">
          <a:xfrm>
            <a:off x="97655" y="1642292"/>
            <a:ext cx="1706712" cy="1706712"/>
          </a:xfrm>
          <a:custGeom>
            <a:avLst/>
            <a:gdLst/>
            <a:ahLst/>
            <a:cxnLst/>
            <a:rect l="l" t="t" r="r" b="b"/>
            <a:pathLst>
              <a:path w="2769973" h="2769973">
                <a:moveTo>
                  <a:pt x="133430" y="0"/>
                </a:moveTo>
                <a:lnTo>
                  <a:pt x="2636543" y="0"/>
                </a:lnTo>
                <a:cubicBezTo>
                  <a:pt x="2710234" y="0"/>
                  <a:pt x="2769973" y="59739"/>
                  <a:pt x="2769973" y="133430"/>
                </a:cubicBezTo>
                <a:lnTo>
                  <a:pt x="2769973" y="2636543"/>
                </a:lnTo>
                <a:cubicBezTo>
                  <a:pt x="2769973" y="2710234"/>
                  <a:pt x="2710234" y="2769973"/>
                  <a:pt x="2636543" y="2769973"/>
                </a:cubicBezTo>
                <a:lnTo>
                  <a:pt x="133430" y="2769973"/>
                </a:lnTo>
                <a:cubicBezTo>
                  <a:pt x="59739" y="2769973"/>
                  <a:pt x="0" y="2710234"/>
                  <a:pt x="0" y="2636543"/>
                </a:cubicBezTo>
                <a:lnTo>
                  <a:pt x="0" y="133430"/>
                </a:lnTo>
                <a:cubicBezTo>
                  <a:pt x="0" y="59739"/>
                  <a:pt x="59739" y="0"/>
                  <a:pt x="133430" y="0"/>
                </a:cubicBezTo>
                <a:close/>
              </a:path>
            </a:pathLst>
          </a:custGeom>
          <a:noFill/>
        </p:spPr>
      </p:pic>
      <p:pic>
        <p:nvPicPr>
          <p:cNvPr id="11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3C6CAF1-FE5D-90E5-741F-9BD25AD11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r="4" b="4"/>
          <a:stretch/>
        </p:blipFill>
        <p:spPr bwMode="auto">
          <a:xfrm>
            <a:off x="10174067" y="4748118"/>
            <a:ext cx="1886353" cy="1886353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FC8C7AA-0103-BD94-7496-5715842AE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" y="5274109"/>
            <a:ext cx="3457218" cy="139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yöristetty suorakulmio 3">
            <a:extLst>
              <a:ext uri="{FF2B5EF4-FFF2-40B4-BE49-F238E27FC236}">
                <a16:creationId xmlns:a16="http://schemas.microsoft.com/office/drawing/2014/main" id="{DD0B8401-902B-F314-6B11-57FBCF7DF764}"/>
              </a:ext>
            </a:extLst>
          </p:cNvPr>
          <p:cNvSpPr/>
          <p:nvPr/>
        </p:nvSpPr>
        <p:spPr>
          <a:xfrm>
            <a:off x="1891430" y="1929008"/>
            <a:ext cx="8404964" cy="14999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WP1 </a:t>
            </a:r>
            <a:r>
              <a:rPr lang="fi-FI" dirty="0" err="1"/>
              <a:t>Literary</a:t>
            </a:r>
            <a:r>
              <a:rPr lang="fi-FI" dirty="0"/>
              <a:t> </a:t>
            </a:r>
            <a:r>
              <a:rPr lang="fi-FI" dirty="0" err="1"/>
              <a:t>history</a:t>
            </a:r>
            <a:endParaRPr lang="fi-FI" dirty="0"/>
          </a:p>
          <a:p>
            <a:pPr algn="ctr"/>
            <a:r>
              <a:rPr lang="fi-FI" dirty="0" err="1"/>
              <a:t>Literary</a:t>
            </a:r>
            <a:r>
              <a:rPr lang="fi-FI" dirty="0"/>
              <a:t> </a:t>
            </a:r>
            <a:r>
              <a:rPr lang="fi-FI" dirty="0" err="1"/>
              <a:t>history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long 19th </a:t>
            </a:r>
            <a:r>
              <a:rPr lang="fi-FI" dirty="0" err="1"/>
              <a:t>century</a:t>
            </a:r>
            <a:r>
              <a:rPr lang="fi-FI" dirty="0"/>
              <a:t> Finland</a:t>
            </a:r>
          </a:p>
          <a:p>
            <a:pPr algn="ctr"/>
            <a:r>
              <a:rPr lang="fi-FI" dirty="0"/>
              <a:t>PI Kati Launis / </a:t>
            </a:r>
            <a:r>
              <a:rPr lang="fi-FI" dirty="0" err="1"/>
              <a:t>University</a:t>
            </a:r>
            <a:r>
              <a:rPr lang="fi-FI" dirty="0"/>
              <a:t> of Eastern Finland</a:t>
            </a:r>
          </a:p>
        </p:txBody>
      </p:sp>
      <p:sp>
        <p:nvSpPr>
          <p:cNvPr id="5" name="Pyöristetty suorakulmio 4">
            <a:extLst>
              <a:ext uri="{FF2B5EF4-FFF2-40B4-BE49-F238E27FC236}">
                <a16:creationId xmlns:a16="http://schemas.microsoft.com/office/drawing/2014/main" id="{58EFE849-7716-45F9-E93B-E00B907129AF}"/>
              </a:ext>
            </a:extLst>
          </p:cNvPr>
          <p:cNvSpPr/>
          <p:nvPr/>
        </p:nvSpPr>
        <p:spPr>
          <a:xfrm>
            <a:off x="1891431" y="3832964"/>
            <a:ext cx="4045906" cy="16659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WP 2 Data Science</a:t>
            </a:r>
          </a:p>
          <a:p>
            <a:pPr algn="ctr"/>
            <a:r>
              <a:rPr lang="fi-FI" dirty="0" err="1"/>
              <a:t>Bibliographic</a:t>
            </a:r>
            <a:r>
              <a:rPr lang="fi-FI" dirty="0"/>
              <a:t> data science</a:t>
            </a:r>
          </a:p>
          <a:p>
            <a:pPr algn="ctr"/>
            <a:r>
              <a:rPr lang="fi-FI" dirty="0"/>
              <a:t>PI Leo Lahti / </a:t>
            </a:r>
            <a:r>
              <a:rPr lang="fi-FI" dirty="0" err="1"/>
              <a:t>University</a:t>
            </a:r>
            <a:r>
              <a:rPr lang="fi-FI" dirty="0"/>
              <a:t> of Turku</a:t>
            </a:r>
          </a:p>
        </p:txBody>
      </p:sp>
      <p:sp>
        <p:nvSpPr>
          <p:cNvPr id="6" name="Pyöristetty suorakulmio 5">
            <a:extLst>
              <a:ext uri="{FF2B5EF4-FFF2-40B4-BE49-F238E27FC236}">
                <a16:creationId xmlns:a16="http://schemas.microsoft.com/office/drawing/2014/main" id="{DDC22E84-935A-7AFD-05C7-18C5774AA358}"/>
              </a:ext>
            </a:extLst>
          </p:cNvPr>
          <p:cNvSpPr/>
          <p:nvPr/>
        </p:nvSpPr>
        <p:spPr>
          <a:xfrm>
            <a:off x="6254665" y="3832964"/>
            <a:ext cx="3916469" cy="16659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WP 3 Data and </a:t>
            </a:r>
            <a:r>
              <a:rPr lang="fi-FI" dirty="0" err="1"/>
              <a:t>outreach</a:t>
            </a:r>
            <a:endParaRPr lang="fi-FI" dirty="0"/>
          </a:p>
          <a:p>
            <a:pPr algn="ctr"/>
            <a:r>
              <a:rPr lang="fi-FI" dirty="0"/>
              <a:t>Digital Resources </a:t>
            </a:r>
          </a:p>
          <a:p>
            <a:pPr algn="ctr"/>
            <a:r>
              <a:rPr lang="fi-FI" dirty="0"/>
              <a:t>PI </a:t>
            </a:r>
            <a:r>
              <a:rPr lang="fi-FI" dirty="0" err="1"/>
              <a:t>Osma</a:t>
            </a:r>
            <a:r>
              <a:rPr lang="fi-FI" dirty="0"/>
              <a:t> Suominen/ National Library of Finland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2D37C345-F723-4E0E-2BC5-CAD31788AE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8922" y="276728"/>
            <a:ext cx="3174896" cy="170671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CC0C7FE-8DCC-8765-E063-252321F17C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4086" y="365125"/>
            <a:ext cx="10515600" cy="1325563"/>
          </a:xfrm>
        </p:spPr>
        <p:txBody>
          <a:bodyPr/>
          <a:lstStyle/>
          <a:p>
            <a:pPr algn="ctr"/>
            <a:r>
              <a:rPr lang="fi-FI" dirty="0"/>
              <a:t>Digital </a:t>
            </a:r>
            <a:r>
              <a:rPr lang="fi-FI" dirty="0" err="1"/>
              <a:t>History</a:t>
            </a:r>
            <a:r>
              <a:rPr lang="fi-FI" dirty="0"/>
              <a:t> for </a:t>
            </a:r>
            <a:r>
              <a:rPr lang="fi-FI" dirty="0" err="1"/>
              <a:t>Literature</a:t>
            </a:r>
            <a:r>
              <a:rPr lang="fi-FI" dirty="0"/>
              <a:t> in Finland </a:t>
            </a:r>
            <a:br>
              <a:rPr lang="fi-FI" dirty="0"/>
            </a:br>
            <a:r>
              <a:rPr lang="fi-FI" sz="2800" dirty="0"/>
              <a:t>(</a:t>
            </a:r>
            <a:r>
              <a:rPr lang="fi-FI" sz="2800" dirty="0" err="1"/>
              <a:t>Research</a:t>
            </a:r>
            <a:r>
              <a:rPr lang="fi-FI" sz="2800" dirty="0"/>
              <a:t> </a:t>
            </a:r>
            <a:r>
              <a:rPr lang="fi-FI" sz="2800" dirty="0" err="1"/>
              <a:t>Council</a:t>
            </a:r>
            <a:r>
              <a:rPr lang="fi-FI" sz="2800" dirty="0"/>
              <a:t> of Finland, 2022-2026)</a:t>
            </a:r>
          </a:p>
        </p:txBody>
      </p:sp>
    </p:spTree>
    <p:extLst>
      <p:ext uri="{BB962C8B-B14F-4D97-AF65-F5344CB8AC3E}">
        <p14:creationId xmlns:p14="http://schemas.microsoft.com/office/powerpoint/2010/main" val="133758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34EF91-CF53-6B41-B40B-8B27047C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Goals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1228CC54-E000-46B9-D17E-BB3414B76389}"/>
              </a:ext>
            </a:extLst>
          </p:cNvPr>
          <p:cNvSpPr txBox="1"/>
          <p:nvPr/>
        </p:nvSpPr>
        <p:spPr>
          <a:xfrm>
            <a:off x="1228725" y="1923512"/>
            <a:ext cx="367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New </a:t>
            </a:r>
            <a:r>
              <a:rPr lang="fi-FI" dirty="0" err="1"/>
              <a:t>knowledge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/of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430B6B0-40A2-2655-7ADF-53F16C910C8D}"/>
              </a:ext>
            </a:extLst>
          </p:cNvPr>
          <p:cNvSpPr txBox="1"/>
          <p:nvPr/>
        </p:nvSpPr>
        <p:spPr>
          <a:xfrm>
            <a:off x="1275268" y="4064163"/>
            <a:ext cx="2300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Enhancing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method</a:t>
            </a:r>
            <a:endParaRPr lang="fi-FI" dirty="0"/>
          </a:p>
        </p:txBody>
      </p:sp>
      <p:sp>
        <p:nvSpPr>
          <p:cNvPr id="9" name="Pyöristetty suorakulmio 8">
            <a:extLst>
              <a:ext uri="{FF2B5EF4-FFF2-40B4-BE49-F238E27FC236}">
                <a16:creationId xmlns:a16="http://schemas.microsoft.com/office/drawing/2014/main" id="{7C3E7356-353E-C62E-9407-1D286E8530AB}"/>
              </a:ext>
            </a:extLst>
          </p:cNvPr>
          <p:cNvSpPr/>
          <p:nvPr/>
        </p:nvSpPr>
        <p:spPr>
          <a:xfrm>
            <a:off x="1554981" y="2508801"/>
            <a:ext cx="3214688" cy="1191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92B87C1-FA60-C9B3-211C-FB0DE09A0E14}"/>
              </a:ext>
            </a:extLst>
          </p:cNvPr>
          <p:cNvSpPr txBox="1"/>
          <p:nvPr/>
        </p:nvSpPr>
        <p:spPr>
          <a:xfrm>
            <a:off x="1643077" y="2481614"/>
            <a:ext cx="3214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- </a:t>
            </a:r>
            <a:r>
              <a:rPr lang="fi-FI" dirty="0" err="1"/>
              <a:t>authors</a:t>
            </a:r>
            <a:r>
              <a:rPr lang="fi-FI" dirty="0"/>
              <a:t> and </a:t>
            </a:r>
            <a:r>
              <a:rPr lang="fi-FI" dirty="0" err="1"/>
              <a:t>literary</a:t>
            </a:r>
            <a:r>
              <a:rPr lang="fi-FI" dirty="0"/>
              <a:t> </a:t>
            </a:r>
            <a:r>
              <a:rPr lang="fi-FI" dirty="0" err="1"/>
              <a:t>works</a:t>
            </a:r>
            <a:endParaRPr lang="fi-FI" dirty="0"/>
          </a:p>
          <a:p>
            <a:r>
              <a:rPr lang="fi-FI" dirty="0"/>
              <a:t>- </a:t>
            </a:r>
            <a:r>
              <a:rPr lang="fi-FI" dirty="0" err="1"/>
              <a:t>bibliography</a:t>
            </a:r>
            <a:r>
              <a:rPr lang="fi-FI" dirty="0"/>
              <a:t> and </a:t>
            </a:r>
            <a:r>
              <a:rPr lang="fi-FI" dirty="0" err="1"/>
              <a:t>collections</a:t>
            </a:r>
            <a:endParaRPr lang="fi-FI" dirty="0"/>
          </a:p>
          <a:p>
            <a:r>
              <a:rPr lang="fi-FI" dirty="0"/>
              <a:t>- </a:t>
            </a:r>
            <a:r>
              <a:rPr lang="fi-FI" dirty="0" err="1"/>
              <a:t>literary</a:t>
            </a:r>
            <a:r>
              <a:rPr lang="fi-FI" dirty="0"/>
              <a:t> </a:t>
            </a:r>
            <a:r>
              <a:rPr lang="fi-FI" dirty="0" err="1"/>
              <a:t>system</a:t>
            </a:r>
            <a:r>
              <a:rPr lang="fi-FI" dirty="0"/>
              <a:t> in 19th </a:t>
            </a:r>
            <a:r>
              <a:rPr lang="fi-FI" dirty="0" err="1"/>
              <a:t>century</a:t>
            </a:r>
            <a:endParaRPr lang="fi-FI" dirty="0"/>
          </a:p>
        </p:txBody>
      </p:sp>
      <p:sp>
        <p:nvSpPr>
          <p:cNvPr id="10" name="Ylös kääntyvä nuoli 9">
            <a:extLst>
              <a:ext uri="{FF2B5EF4-FFF2-40B4-BE49-F238E27FC236}">
                <a16:creationId xmlns:a16="http://schemas.microsoft.com/office/drawing/2014/main" id="{511E15A3-644C-11FA-6079-35216212FBDB}"/>
              </a:ext>
            </a:extLst>
          </p:cNvPr>
          <p:cNvSpPr/>
          <p:nvPr/>
        </p:nvSpPr>
        <p:spPr>
          <a:xfrm rot="5400000">
            <a:off x="928706" y="2507164"/>
            <a:ext cx="714375" cy="221282"/>
          </a:xfrm>
          <a:prstGeom prst="bent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45E0395-4FB9-FF4B-F246-2CD8791B1F7A}"/>
              </a:ext>
            </a:extLst>
          </p:cNvPr>
          <p:cNvSpPr txBox="1"/>
          <p:nvPr/>
        </p:nvSpPr>
        <p:spPr>
          <a:xfrm>
            <a:off x="6142549" y="1920273"/>
            <a:ext cx="271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Improving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metadata</a:t>
            </a:r>
          </a:p>
        </p:txBody>
      </p:sp>
      <p:sp>
        <p:nvSpPr>
          <p:cNvPr id="13" name="Pyöristetty suorakulmio 12">
            <a:extLst>
              <a:ext uri="{FF2B5EF4-FFF2-40B4-BE49-F238E27FC236}">
                <a16:creationId xmlns:a16="http://schemas.microsoft.com/office/drawing/2014/main" id="{CDB0ED3D-884A-5826-6371-BC3CBDE5453E}"/>
              </a:ext>
            </a:extLst>
          </p:cNvPr>
          <p:cNvSpPr/>
          <p:nvPr/>
        </p:nvSpPr>
        <p:spPr>
          <a:xfrm>
            <a:off x="6398414" y="2513441"/>
            <a:ext cx="3662361" cy="10233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7020166-77E6-A0B4-9C22-F5E862B1950C}"/>
              </a:ext>
            </a:extLst>
          </p:cNvPr>
          <p:cNvSpPr txBox="1"/>
          <p:nvPr/>
        </p:nvSpPr>
        <p:spPr>
          <a:xfrm>
            <a:off x="6543670" y="2548648"/>
            <a:ext cx="334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- </a:t>
            </a:r>
            <a:r>
              <a:rPr lang="fi-FI" dirty="0" err="1"/>
              <a:t>harmonising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metadata</a:t>
            </a:r>
          </a:p>
          <a:p>
            <a:r>
              <a:rPr lang="fi-FI" dirty="0"/>
              <a:t>- </a:t>
            </a:r>
            <a:r>
              <a:rPr lang="fi-FI" dirty="0" err="1"/>
              <a:t>corrections</a:t>
            </a:r>
            <a:r>
              <a:rPr lang="fi-FI" dirty="0"/>
              <a:t> and </a:t>
            </a:r>
            <a:r>
              <a:rPr lang="fi-FI" dirty="0" err="1"/>
              <a:t>supplements</a:t>
            </a:r>
            <a:r>
              <a:rPr lang="fi-FI" dirty="0"/>
              <a:t> to metadata</a:t>
            </a:r>
          </a:p>
        </p:txBody>
      </p:sp>
      <p:sp>
        <p:nvSpPr>
          <p:cNvPr id="14" name="Ylös kääntyvä nuoli 13">
            <a:extLst>
              <a:ext uri="{FF2B5EF4-FFF2-40B4-BE49-F238E27FC236}">
                <a16:creationId xmlns:a16="http://schemas.microsoft.com/office/drawing/2014/main" id="{DF325393-FE1C-99E5-75A2-73E3FCFA28F5}"/>
              </a:ext>
            </a:extLst>
          </p:cNvPr>
          <p:cNvSpPr/>
          <p:nvPr/>
        </p:nvSpPr>
        <p:spPr>
          <a:xfrm rot="5400000">
            <a:off x="5824572" y="2545260"/>
            <a:ext cx="714375" cy="221282"/>
          </a:xfrm>
          <a:prstGeom prst="bent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Pyöristetty suorakulmio 17">
            <a:extLst>
              <a:ext uri="{FF2B5EF4-FFF2-40B4-BE49-F238E27FC236}">
                <a16:creationId xmlns:a16="http://schemas.microsoft.com/office/drawing/2014/main" id="{A86CAA9C-6A52-2571-5FD6-3BDAB820A4F7}"/>
              </a:ext>
            </a:extLst>
          </p:cNvPr>
          <p:cNvSpPr/>
          <p:nvPr/>
        </p:nvSpPr>
        <p:spPr>
          <a:xfrm>
            <a:off x="1554981" y="4757712"/>
            <a:ext cx="2933892" cy="9727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9BBC78E6-5B2E-C1A9-7667-440B16013C46}"/>
              </a:ext>
            </a:extLst>
          </p:cNvPr>
          <p:cNvSpPr txBox="1"/>
          <p:nvPr/>
        </p:nvSpPr>
        <p:spPr>
          <a:xfrm>
            <a:off x="1643077" y="4784049"/>
            <a:ext cx="347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- </a:t>
            </a:r>
            <a:r>
              <a:rPr lang="fi-FI" dirty="0" err="1"/>
              <a:t>mesoanalytical</a:t>
            </a:r>
            <a:r>
              <a:rPr lang="fi-FI" dirty="0"/>
              <a:t> </a:t>
            </a:r>
            <a:r>
              <a:rPr lang="fi-FI" dirty="0" err="1"/>
              <a:t>approach</a:t>
            </a:r>
            <a:endParaRPr lang="fi-FI" dirty="0"/>
          </a:p>
          <a:p>
            <a:r>
              <a:rPr lang="fi-FI" dirty="0"/>
              <a:t>- </a:t>
            </a:r>
            <a:r>
              <a:rPr lang="fi-FI" dirty="0" err="1"/>
              <a:t>algorithmic</a:t>
            </a:r>
            <a:r>
              <a:rPr lang="fi-FI" dirty="0"/>
              <a:t> </a:t>
            </a:r>
            <a:r>
              <a:rPr lang="fi-FI" dirty="0" err="1"/>
              <a:t>analysis</a:t>
            </a:r>
            <a:r>
              <a:rPr lang="fi-FI" dirty="0"/>
              <a:t> of metadata</a:t>
            </a:r>
          </a:p>
        </p:txBody>
      </p:sp>
      <p:sp>
        <p:nvSpPr>
          <p:cNvPr id="19" name="Ylös kääntyvä nuoli 18">
            <a:extLst>
              <a:ext uri="{FF2B5EF4-FFF2-40B4-BE49-F238E27FC236}">
                <a16:creationId xmlns:a16="http://schemas.microsoft.com/office/drawing/2014/main" id="{191D1A86-CE32-83A2-4803-8535DFD75027}"/>
              </a:ext>
            </a:extLst>
          </p:cNvPr>
          <p:cNvSpPr/>
          <p:nvPr/>
        </p:nvSpPr>
        <p:spPr>
          <a:xfrm rot="5400000">
            <a:off x="939092" y="4741658"/>
            <a:ext cx="714375" cy="221282"/>
          </a:xfrm>
          <a:prstGeom prst="bent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AA559554-BE46-A3F3-7059-A669FD9FE48E}"/>
              </a:ext>
            </a:extLst>
          </p:cNvPr>
          <p:cNvSpPr/>
          <p:nvPr/>
        </p:nvSpPr>
        <p:spPr>
          <a:xfrm>
            <a:off x="6276101" y="3760621"/>
            <a:ext cx="3128968" cy="273225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AC14FD56-D40C-0E57-2FFC-C15DC42A367E}"/>
              </a:ext>
            </a:extLst>
          </p:cNvPr>
          <p:cNvSpPr txBox="1"/>
          <p:nvPr/>
        </p:nvSpPr>
        <p:spPr>
          <a:xfrm>
            <a:off x="6719881" y="4330151"/>
            <a:ext cx="27908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Building a </a:t>
            </a:r>
            <a:r>
              <a:rPr lang="fi-FI" dirty="0" err="1"/>
              <a:t>model</a:t>
            </a:r>
            <a:r>
              <a:rPr lang="fi-FI" dirty="0"/>
              <a:t> of </a:t>
            </a:r>
            <a:r>
              <a:rPr lang="fi-FI" dirty="0" err="1"/>
              <a:t>literary</a:t>
            </a:r>
            <a:r>
              <a:rPr lang="fi-FI" dirty="0"/>
              <a:t> </a:t>
            </a:r>
            <a:r>
              <a:rPr lang="fi-FI" dirty="0" err="1"/>
              <a:t>system</a:t>
            </a:r>
            <a:r>
              <a:rPr lang="fi-FI" dirty="0"/>
              <a:t> in 19th </a:t>
            </a:r>
            <a:r>
              <a:rPr lang="fi-FI" dirty="0" err="1"/>
              <a:t>century</a:t>
            </a:r>
            <a:endParaRPr lang="fi-FI" dirty="0"/>
          </a:p>
          <a:p>
            <a:endParaRPr lang="fi-FI" dirty="0"/>
          </a:p>
          <a:p>
            <a:r>
              <a:rPr lang="fi-FI" dirty="0"/>
              <a:t>- ”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great</a:t>
            </a:r>
            <a:r>
              <a:rPr lang="fi-FI" dirty="0"/>
              <a:t> </a:t>
            </a:r>
            <a:r>
              <a:rPr lang="fi-FI" dirty="0" err="1"/>
              <a:t>unread</a:t>
            </a:r>
            <a:r>
              <a:rPr lang="fi-FI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711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2B6A7FD-A21B-7E33-86CF-B515C157A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99" r="1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73C4577-F0A8-B6D3-6226-65108508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236" y="365125"/>
            <a:ext cx="4994563" cy="1899912"/>
          </a:xfrm>
        </p:spPr>
        <p:txBody>
          <a:bodyPr>
            <a:normAutofit/>
          </a:bodyPr>
          <a:lstStyle/>
          <a:p>
            <a:pPr algn="ctr"/>
            <a:r>
              <a:rPr lang="fi-FI" sz="3600" dirty="0" err="1"/>
              <a:t>The</a:t>
            </a:r>
            <a:r>
              <a:rPr lang="fi-FI" sz="3600" dirty="0"/>
              <a:t> Great </a:t>
            </a:r>
            <a:r>
              <a:rPr lang="fi-FI" sz="3600" dirty="0" err="1"/>
              <a:t>Fire</a:t>
            </a:r>
            <a:r>
              <a:rPr lang="fi-FI" sz="3600" dirty="0"/>
              <a:t> of Turku </a:t>
            </a:r>
            <a:br>
              <a:rPr lang="fi-FI" sz="3600" dirty="0"/>
            </a:br>
            <a:r>
              <a:rPr lang="fi-FI" sz="3600" dirty="0"/>
              <a:t>4 </a:t>
            </a:r>
            <a:r>
              <a:rPr lang="fi-FI" sz="3600" dirty="0" err="1"/>
              <a:t>September</a:t>
            </a:r>
            <a:r>
              <a:rPr lang="fi-FI" sz="3600" dirty="0"/>
              <a:t>, 1827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4DB845-8CCF-CA78-EE6C-F19FE35C9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fi-FI" sz="2000" dirty="0" err="1"/>
              <a:t>Fire</a:t>
            </a:r>
            <a:r>
              <a:rPr lang="fi-FI" sz="2000" dirty="0"/>
              <a:t> </a:t>
            </a:r>
            <a:r>
              <a:rPr lang="fi-FI" sz="2000" dirty="0" err="1"/>
              <a:t>effaced</a:t>
            </a:r>
            <a:r>
              <a:rPr lang="fi-FI" sz="2000" dirty="0"/>
              <a:t> </a:t>
            </a:r>
            <a:r>
              <a:rPr lang="fi-FI" sz="2000" dirty="0" err="1"/>
              <a:t>much</a:t>
            </a:r>
            <a:r>
              <a:rPr lang="fi-FI" sz="2000" dirty="0"/>
              <a:t> of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Medieval</a:t>
            </a:r>
            <a:r>
              <a:rPr lang="fi-FI" sz="2000" dirty="0"/>
              <a:t> </a:t>
            </a:r>
            <a:r>
              <a:rPr lang="fi-FI" sz="2000" dirty="0" err="1"/>
              <a:t>past</a:t>
            </a:r>
            <a:r>
              <a:rPr lang="fi-FI" sz="2000" dirty="0"/>
              <a:t> of Turku</a:t>
            </a:r>
          </a:p>
          <a:p>
            <a:r>
              <a:rPr lang="fi-FI" sz="2000" dirty="0"/>
              <a:t>Of 12 000 </a:t>
            </a:r>
            <a:r>
              <a:rPr lang="fi-FI" sz="2000" dirty="0" err="1"/>
              <a:t>inhabitants</a:t>
            </a:r>
            <a:r>
              <a:rPr lang="fi-FI" sz="2000" dirty="0"/>
              <a:t>,  11 000 </a:t>
            </a:r>
            <a:r>
              <a:rPr lang="fi-FI" sz="2000" dirty="0" err="1"/>
              <a:t>lost</a:t>
            </a:r>
            <a:r>
              <a:rPr lang="fi-FI" sz="2000" dirty="0"/>
              <a:t> </a:t>
            </a:r>
            <a:r>
              <a:rPr lang="fi-FI" sz="2000" dirty="0" err="1"/>
              <a:t>their</a:t>
            </a:r>
            <a:r>
              <a:rPr lang="fi-FI" sz="2000" dirty="0"/>
              <a:t> </a:t>
            </a:r>
            <a:r>
              <a:rPr lang="fi-FI" sz="2000" dirty="0" err="1"/>
              <a:t>homes</a:t>
            </a:r>
            <a:endParaRPr lang="fi-FI" sz="2000" dirty="0"/>
          </a:p>
          <a:p>
            <a:r>
              <a:rPr lang="fi-FI" sz="2000" dirty="0" err="1"/>
              <a:t>Compared</a:t>
            </a:r>
            <a:r>
              <a:rPr lang="fi-FI" sz="2000" dirty="0"/>
              <a:t> to </a:t>
            </a:r>
            <a:r>
              <a:rPr lang="fi-FI" sz="2000" dirty="0" err="1"/>
              <a:t>Fire</a:t>
            </a:r>
            <a:r>
              <a:rPr lang="fi-FI" sz="2000" dirty="0"/>
              <a:t> of London in 1666</a:t>
            </a:r>
          </a:p>
          <a:p>
            <a:r>
              <a:rPr lang="fi-FI" sz="2000" dirty="0" err="1"/>
              <a:t>Beginning</a:t>
            </a:r>
            <a:r>
              <a:rPr lang="fi-FI" sz="2000" dirty="0"/>
              <a:t> of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end</a:t>
            </a:r>
            <a:r>
              <a:rPr lang="fi-FI" sz="2000" dirty="0"/>
              <a:t> of Turku as capital of Finland</a:t>
            </a:r>
          </a:p>
        </p:txBody>
      </p:sp>
    </p:spTree>
    <p:extLst>
      <p:ext uri="{BB962C8B-B14F-4D97-AF65-F5344CB8AC3E}">
        <p14:creationId xmlns:p14="http://schemas.microsoft.com/office/powerpoint/2010/main" val="306331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8D4EF29-1A9A-8DFA-3773-076A29680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fi-FI" sz="3600" dirty="0"/>
              <a:t>Royal Academy of Turku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A5793A-7462-7026-5CB6-C54B477BE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fi-FI" sz="2000" dirty="0" err="1"/>
              <a:t>Founded</a:t>
            </a:r>
            <a:r>
              <a:rPr lang="fi-FI" sz="2000" dirty="0"/>
              <a:t> in 1640 </a:t>
            </a:r>
            <a:r>
              <a:rPr lang="fi-FI" sz="2000" dirty="0" err="1"/>
              <a:t>by</a:t>
            </a:r>
            <a:r>
              <a:rPr lang="fi-FI" sz="2000" dirty="0"/>
              <a:t> Queen  Kristina of </a:t>
            </a:r>
            <a:r>
              <a:rPr lang="fi-FI" sz="2000" dirty="0" err="1"/>
              <a:t>Sweden</a:t>
            </a:r>
            <a:r>
              <a:rPr lang="fi-FI" sz="2000" dirty="0"/>
              <a:t> as 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third</a:t>
            </a:r>
            <a:r>
              <a:rPr lang="fi-FI" sz="2000" dirty="0"/>
              <a:t> </a:t>
            </a:r>
            <a:r>
              <a:rPr lang="fi-FI" sz="2000" dirty="0" err="1"/>
              <a:t>university</a:t>
            </a:r>
            <a:r>
              <a:rPr lang="fi-FI" sz="2000" dirty="0"/>
              <a:t> of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Kingdom</a:t>
            </a:r>
            <a:endParaRPr lang="fi-FI" sz="2000" dirty="0"/>
          </a:p>
          <a:p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First</a:t>
            </a:r>
            <a:r>
              <a:rPr lang="fi-FI" sz="2000" dirty="0"/>
              <a:t> </a:t>
            </a:r>
            <a:r>
              <a:rPr lang="fi-FI" sz="2000" dirty="0" err="1"/>
              <a:t>printing</a:t>
            </a:r>
            <a:r>
              <a:rPr lang="fi-FI" sz="2000" dirty="0"/>
              <a:t> shop in Finland </a:t>
            </a:r>
            <a:r>
              <a:rPr lang="fi-FI" sz="2000" dirty="0" err="1"/>
              <a:t>was</a:t>
            </a:r>
            <a:r>
              <a:rPr lang="fi-FI" sz="2000" dirty="0"/>
              <a:t> </a:t>
            </a:r>
            <a:r>
              <a:rPr lang="fi-FI" sz="2000" dirty="0" err="1"/>
              <a:t>established</a:t>
            </a:r>
            <a:r>
              <a:rPr lang="fi-FI" sz="2000" dirty="0"/>
              <a:t> in 1642 </a:t>
            </a:r>
            <a:r>
              <a:rPr lang="fi-FI" sz="2000" dirty="0" err="1"/>
              <a:t>by</a:t>
            </a:r>
            <a:r>
              <a:rPr lang="fi-FI" sz="2000" dirty="0"/>
              <a:t> </a:t>
            </a:r>
            <a:r>
              <a:rPr lang="fi-FI" sz="2000" dirty="0" err="1"/>
              <a:t>Peder</a:t>
            </a:r>
            <a:r>
              <a:rPr lang="fi-FI" sz="2000" dirty="0"/>
              <a:t> </a:t>
            </a:r>
            <a:r>
              <a:rPr lang="fi-FI" sz="2000" dirty="0" err="1"/>
              <a:t>Walde</a:t>
            </a:r>
            <a:endParaRPr lang="fi-FI" sz="2000" dirty="0"/>
          </a:p>
          <a:p>
            <a:r>
              <a:rPr lang="fi-FI" sz="2000" dirty="0"/>
              <a:t>By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time</a:t>
            </a:r>
            <a:r>
              <a:rPr lang="fi-FI" sz="2000" dirty="0"/>
              <a:t> of Turku </a:t>
            </a:r>
            <a:r>
              <a:rPr lang="fi-FI" sz="2000" dirty="0" err="1"/>
              <a:t>Fire</a:t>
            </a:r>
            <a:r>
              <a:rPr lang="fi-FI" sz="2000" dirty="0"/>
              <a:t>,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library</a:t>
            </a:r>
            <a:r>
              <a:rPr lang="fi-FI" sz="2000" dirty="0"/>
              <a:t> of </a:t>
            </a:r>
            <a:r>
              <a:rPr lang="fi-FI" sz="2000" dirty="0" err="1"/>
              <a:t>the</a:t>
            </a:r>
            <a:r>
              <a:rPr lang="fi-FI" sz="2000" dirty="0"/>
              <a:t> Academy </a:t>
            </a:r>
            <a:r>
              <a:rPr lang="fi-FI" sz="2000" dirty="0" err="1"/>
              <a:t>consisted</a:t>
            </a:r>
            <a:r>
              <a:rPr lang="fi-FI" sz="2000" dirty="0"/>
              <a:t> of appr. </a:t>
            </a:r>
            <a:r>
              <a:rPr lang="fi-FI" sz="2000" b="1" dirty="0"/>
              <a:t>40 000 </a:t>
            </a:r>
            <a:r>
              <a:rPr lang="fi-FI" sz="2000" b="1" dirty="0" err="1"/>
              <a:t>titles</a:t>
            </a:r>
            <a:endParaRPr lang="fi-FI" sz="2000" b="1" dirty="0"/>
          </a:p>
          <a:p>
            <a:r>
              <a:rPr lang="fi-FI" sz="2000" b="1" dirty="0" err="1"/>
              <a:t>Only</a:t>
            </a:r>
            <a:r>
              <a:rPr lang="fi-FI" sz="2000" b="1" dirty="0"/>
              <a:t> 830 </a:t>
            </a:r>
            <a:r>
              <a:rPr lang="fi-FI" sz="2000" b="1" dirty="0" err="1"/>
              <a:t>titles</a:t>
            </a:r>
            <a:r>
              <a:rPr lang="fi-FI" sz="2000" b="1" dirty="0"/>
              <a:t> </a:t>
            </a:r>
            <a:r>
              <a:rPr lang="fi-FI" sz="2000" b="1" dirty="0" err="1"/>
              <a:t>were</a:t>
            </a:r>
            <a:r>
              <a:rPr lang="fi-FI" sz="2000" b="1" dirty="0"/>
              <a:t> </a:t>
            </a:r>
            <a:r>
              <a:rPr lang="fi-FI" sz="2000" b="1" dirty="0" err="1"/>
              <a:t>saved</a:t>
            </a:r>
            <a:endParaRPr lang="fi-FI" sz="2000" b="1" dirty="0"/>
          </a:p>
          <a:p>
            <a:r>
              <a:rPr lang="fi-FI" sz="2000" dirty="0" err="1"/>
              <a:t>Destruction</a:t>
            </a:r>
            <a:r>
              <a:rPr lang="fi-FI" sz="2000" dirty="0"/>
              <a:t> of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first</a:t>
            </a:r>
            <a:r>
              <a:rPr lang="fi-FI" sz="2000" dirty="0"/>
              <a:t> </a:t>
            </a:r>
            <a:r>
              <a:rPr lang="fi-FI" sz="2000" dirty="0" err="1"/>
              <a:t>collection</a:t>
            </a:r>
            <a:r>
              <a:rPr lang="fi-FI" sz="2000" dirty="0"/>
              <a:t> of </a:t>
            </a:r>
            <a:r>
              <a:rPr lang="fi-FI" sz="2000" dirty="0" err="1"/>
              <a:t>early</a:t>
            </a:r>
            <a:r>
              <a:rPr lang="fi-FI" sz="2000" dirty="0"/>
              <a:t>  </a:t>
            </a:r>
            <a:r>
              <a:rPr lang="fi-FI" sz="2000" dirty="0" err="1"/>
              <a:t>Finnish</a:t>
            </a:r>
            <a:r>
              <a:rPr lang="fi-FI" sz="2000" dirty="0"/>
              <a:t> </a:t>
            </a:r>
            <a:r>
              <a:rPr lang="fi-FI" sz="2000" dirty="0" err="1"/>
              <a:t>literature</a:t>
            </a:r>
            <a:endParaRPr lang="fi-FI" sz="2000" dirty="0"/>
          </a:p>
          <a:p>
            <a:endParaRPr lang="fi-FI" sz="2000" dirty="0"/>
          </a:p>
        </p:txBody>
      </p:sp>
      <p:pic>
        <p:nvPicPr>
          <p:cNvPr id="4" name="Sisällön paikkamerkki 3" descr="Kuva, joka sisältää kohteen piha-, taivas, pilvi, teksti&#10;&#10;Kuvaus luotu automaattisesti">
            <a:extLst>
              <a:ext uri="{FF2B5EF4-FFF2-40B4-BE49-F238E27FC236}">
                <a16:creationId xmlns:a16="http://schemas.microsoft.com/office/drawing/2014/main" id="{392C1D28-7F6E-54F5-9E72-C6BF36E72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11" r="-2" b="-2"/>
          <a:stretch/>
        </p:blipFill>
        <p:spPr>
          <a:xfrm>
            <a:off x="6719367" y="2455726"/>
            <a:ext cx="4788505" cy="3214291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1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3EFA6C3-82DC-4131-9929-2523E6FD0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BD69A6D-7943-A59E-8085-45E120718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5" y="609600"/>
            <a:ext cx="5816361" cy="1330839"/>
          </a:xfrm>
        </p:spPr>
        <p:txBody>
          <a:bodyPr>
            <a:normAutofit/>
          </a:bodyPr>
          <a:lstStyle/>
          <a:p>
            <a:r>
              <a:rPr lang="fi-FI" sz="3600" dirty="0"/>
              <a:t>Fredrik Wilhelm Pipping (1783-1868)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EC9469E-14CA-4358-BABC-CBF836A61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F6B0E29-C422-3ABA-BCC5-2857069579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73" b="-1"/>
          <a:stretch/>
        </p:blipFill>
        <p:spPr>
          <a:xfrm>
            <a:off x="827233" y="1180530"/>
            <a:ext cx="3822406" cy="4922157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474BEA-3B4E-B80F-F106-7C693CE20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25" y="2194101"/>
            <a:ext cx="5816362" cy="3908587"/>
          </a:xfrm>
        </p:spPr>
        <p:txBody>
          <a:bodyPr>
            <a:normAutofit/>
          </a:bodyPr>
          <a:lstStyle/>
          <a:p>
            <a:r>
              <a:rPr lang="fi-FI" sz="2000" dirty="0" err="1"/>
              <a:t>Librarian</a:t>
            </a:r>
            <a:r>
              <a:rPr lang="fi-FI" sz="2000" dirty="0"/>
              <a:t> in Academy of Turku, and </a:t>
            </a:r>
            <a:r>
              <a:rPr lang="fi-FI" sz="2000" dirty="0" err="1"/>
              <a:t>later</a:t>
            </a:r>
            <a:r>
              <a:rPr lang="fi-FI" sz="2000" dirty="0"/>
              <a:t> </a:t>
            </a:r>
            <a:r>
              <a:rPr lang="fi-FI" sz="2000" dirty="0" err="1"/>
              <a:t>chief</a:t>
            </a:r>
            <a:r>
              <a:rPr lang="fi-FI" sz="2000" dirty="0"/>
              <a:t> </a:t>
            </a:r>
            <a:r>
              <a:rPr lang="fi-FI" sz="2000" dirty="0" err="1"/>
              <a:t>librarian</a:t>
            </a:r>
            <a:r>
              <a:rPr lang="fi-FI" sz="2000" dirty="0"/>
              <a:t> in Imperial Alexander </a:t>
            </a:r>
            <a:r>
              <a:rPr lang="fi-FI" sz="2000" dirty="0" err="1"/>
              <a:t>University</a:t>
            </a:r>
            <a:r>
              <a:rPr lang="fi-FI" sz="2000" dirty="0"/>
              <a:t>, Helsinki</a:t>
            </a:r>
          </a:p>
          <a:p>
            <a:r>
              <a:rPr lang="fi-FI" sz="2000" dirty="0" err="1"/>
              <a:t>Was</a:t>
            </a:r>
            <a:r>
              <a:rPr lang="fi-FI" sz="2000" dirty="0"/>
              <a:t> </a:t>
            </a:r>
            <a:r>
              <a:rPr lang="fi-FI" sz="2000" dirty="0" err="1"/>
              <a:t>tasked</a:t>
            </a:r>
            <a:r>
              <a:rPr lang="fi-FI" sz="2000" dirty="0"/>
              <a:t> to </a:t>
            </a:r>
            <a:r>
              <a:rPr lang="fi-FI" sz="2000" dirty="0" err="1"/>
              <a:t>re-collect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destroyed</a:t>
            </a:r>
            <a:r>
              <a:rPr lang="fi-FI" sz="2000" dirty="0"/>
              <a:t> </a:t>
            </a:r>
            <a:r>
              <a:rPr lang="fi-FI" sz="2000" dirty="0" err="1"/>
              <a:t>collection</a:t>
            </a:r>
            <a:r>
              <a:rPr lang="fi-FI" sz="2000" dirty="0"/>
              <a:t> of Academy of Turku </a:t>
            </a:r>
            <a:r>
              <a:rPr lang="fi-FI" sz="2000" dirty="0" err="1"/>
              <a:t>library</a:t>
            </a:r>
            <a:endParaRPr lang="fi-FI" sz="2000" dirty="0"/>
          </a:p>
          <a:p>
            <a:r>
              <a:rPr lang="fi-FI" sz="2000" dirty="0"/>
              <a:t>In 20 </a:t>
            </a:r>
            <a:r>
              <a:rPr lang="fi-FI" sz="2000" dirty="0" err="1"/>
              <a:t>years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collection</a:t>
            </a:r>
            <a:r>
              <a:rPr lang="fi-FI" sz="2000" dirty="0"/>
              <a:t> in Helsinki </a:t>
            </a:r>
            <a:r>
              <a:rPr lang="fi-FI" sz="2000" dirty="0" err="1"/>
              <a:t>was</a:t>
            </a:r>
            <a:r>
              <a:rPr lang="fi-FI" sz="2000" dirty="0"/>
              <a:t> as </a:t>
            </a:r>
            <a:r>
              <a:rPr lang="fi-FI" sz="2000" dirty="0" err="1"/>
              <a:t>big</a:t>
            </a:r>
            <a:r>
              <a:rPr lang="fi-FI" sz="2000" dirty="0"/>
              <a:t> as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one</a:t>
            </a:r>
            <a:r>
              <a:rPr lang="fi-FI" sz="2000" dirty="0"/>
              <a:t> </a:t>
            </a:r>
            <a:r>
              <a:rPr lang="fi-FI" sz="2000" dirty="0" err="1"/>
              <a:t>destroyed</a:t>
            </a:r>
            <a:r>
              <a:rPr lang="fi-FI" sz="2000" dirty="0"/>
              <a:t> in Turku.</a:t>
            </a:r>
          </a:p>
          <a:p>
            <a:r>
              <a:rPr lang="fi-FI" sz="2000" dirty="0"/>
              <a:t>As a </a:t>
            </a:r>
            <a:r>
              <a:rPr lang="fi-FI" sz="2000" dirty="0" err="1"/>
              <a:t>librarian</a:t>
            </a:r>
            <a:r>
              <a:rPr lang="fi-FI" sz="2000" dirty="0"/>
              <a:t> Pipping </a:t>
            </a:r>
            <a:r>
              <a:rPr lang="fi-FI" sz="2000" dirty="0" err="1"/>
              <a:t>was</a:t>
            </a:r>
            <a:r>
              <a:rPr lang="fi-FI" sz="2000" dirty="0"/>
              <a:t> </a:t>
            </a:r>
            <a:r>
              <a:rPr lang="fi-FI" sz="2000" dirty="0" err="1"/>
              <a:t>old</a:t>
            </a:r>
            <a:r>
              <a:rPr lang="fi-FI" sz="2000" dirty="0"/>
              <a:t> </a:t>
            </a:r>
            <a:r>
              <a:rPr lang="fi-FI" sz="2000" dirty="0" err="1"/>
              <a:t>school</a:t>
            </a:r>
            <a:r>
              <a:rPr lang="fi-FI" sz="2000" dirty="0"/>
              <a:t>: he </a:t>
            </a:r>
            <a:r>
              <a:rPr lang="fi-FI" sz="2000" dirty="0" err="1"/>
              <a:t>organized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collection</a:t>
            </a:r>
            <a:r>
              <a:rPr lang="fi-FI" sz="2000" dirty="0"/>
              <a:t> </a:t>
            </a:r>
            <a:r>
              <a:rPr lang="fi-FI" sz="2000" dirty="0" err="1"/>
              <a:t>by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size</a:t>
            </a:r>
            <a:r>
              <a:rPr lang="fi-FI" sz="2000" dirty="0"/>
              <a:t> of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volume</a:t>
            </a:r>
            <a:endParaRPr lang="fi-FI" sz="2000" dirty="0"/>
          </a:p>
          <a:p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only</a:t>
            </a:r>
            <a:r>
              <a:rPr lang="fi-FI" sz="2000" dirty="0"/>
              <a:t> </a:t>
            </a:r>
            <a:r>
              <a:rPr lang="fi-FI" sz="2000" dirty="0" err="1"/>
              <a:t>exception</a:t>
            </a:r>
            <a:r>
              <a:rPr lang="fi-FI" sz="2000" dirty="0"/>
              <a:t> </a:t>
            </a:r>
            <a:r>
              <a:rPr lang="fi-FI" sz="2000" dirty="0" err="1"/>
              <a:t>was</a:t>
            </a:r>
            <a:r>
              <a:rPr lang="fi-FI" sz="2000" dirty="0"/>
              <a:t> </a:t>
            </a:r>
            <a:r>
              <a:rPr lang="fi-FI" sz="2000" b="1" dirty="0"/>
              <a:t>Fennica</a:t>
            </a:r>
            <a:r>
              <a:rPr lang="fi-FI" sz="2000" dirty="0"/>
              <a:t> –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collection</a:t>
            </a:r>
            <a:r>
              <a:rPr lang="fi-FI" sz="2000" dirty="0"/>
              <a:t> of </a:t>
            </a:r>
            <a:r>
              <a:rPr lang="fi-FI" sz="2000" dirty="0" err="1"/>
              <a:t>Finnish</a:t>
            </a:r>
            <a:r>
              <a:rPr lang="fi-FI" sz="2000" dirty="0"/>
              <a:t> </a:t>
            </a:r>
            <a:r>
              <a:rPr lang="fi-FI" sz="2000" dirty="0" err="1"/>
              <a:t>Literature</a:t>
            </a:r>
            <a:r>
              <a:rPr lang="fi-FI" sz="2000" dirty="0"/>
              <a:t> – </a:t>
            </a:r>
            <a:r>
              <a:rPr lang="fi-FI" sz="2000" dirty="0" err="1"/>
              <a:t>that</a:t>
            </a:r>
            <a:r>
              <a:rPr lang="fi-FI" sz="2000" dirty="0"/>
              <a:t> </a:t>
            </a:r>
            <a:r>
              <a:rPr lang="fi-FI" sz="2000" dirty="0" err="1"/>
              <a:t>was</a:t>
            </a:r>
            <a:r>
              <a:rPr lang="fi-FI" sz="2000" dirty="0"/>
              <a:t> </a:t>
            </a:r>
            <a:r>
              <a:rPr lang="fi-FI" sz="2000" dirty="0" err="1"/>
              <a:t>collected</a:t>
            </a:r>
            <a:r>
              <a:rPr lang="fi-FI" sz="2000" dirty="0"/>
              <a:t> and </a:t>
            </a:r>
            <a:r>
              <a:rPr lang="fi-FI" sz="2000" dirty="0" err="1"/>
              <a:t>organized</a:t>
            </a:r>
            <a:r>
              <a:rPr lang="fi-FI" sz="2000" dirty="0"/>
              <a:t> </a:t>
            </a:r>
            <a:r>
              <a:rPr lang="fi-FI" sz="2000" dirty="0" err="1"/>
              <a:t>by</a:t>
            </a:r>
            <a:r>
              <a:rPr lang="fi-FI" sz="2000" dirty="0"/>
              <a:t> </a:t>
            </a:r>
            <a:r>
              <a:rPr lang="fi-FI" sz="2000" dirty="0" err="1"/>
              <a:t>thematic</a:t>
            </a:r>
            <a:r>
              <a:rPr lang="fi-FI" sz="2000" dirty="0"/>
              <a:t> </a:t>
            </a:r>
            <a:r>
              <a:rPr lang="fi-FI" sz="2000" dirty="0" err="1"/>
              <a:t>criteria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404817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ACC5C9A-163E-D44E-7D54-1D173B02E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fi-FI" dirty="0"/>
              <a:t>Matti Pohto (1817-1857)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E5EEC0-353D-2D6C-9DC2-6B3D74DDB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fi-FI" sz="2000" dirty="0" err="1"/>
              <a:t>Uneducated</a:t>
            </a:r>
            <a:r>
              <a:rPr lang="fi-FI" sz="2000" dirty="0"/>
              <a:t> </a:t>
            </a:r>
            <a:r>
              <a:rPr lang="fi-FI" sz="2000" dirty="0" err="1"/>
              <a:t>peasant</a:t>
            </a:r>
            <a:r>
              <a:rPr lang="fi-FI" sz="2000" dirty="0"/>
              <a:t> and </a:t>
            </a:r>
            <a:r>
              <a:rPr lang="fi-FI" sz="2000" dirty="0" err="1"/>
              <a:t>shepherd</a:t>
            </a:r>
            <a:r>
              <a:rPr lang="fi-FI" sz="2000" dirty="0"/>
              <a:t>, </a:t>
            </a:r>
            <a:r>
              <a:rPr lang="fi-FI" sz="2000" dirty="0" err="1"/>
              <a:t>later</a:t>
            </a:r>
            <a:r>
              <a:rPr lang="fi-FI" sz="2000" dirty="0"/>
              <a:t> a </a:t>
            </a:r>
            <a:r>
              <a:rPr lang="fi-FI" sz="2000" dirty="0" err="1"/>
              <a:t>bookseller</a:t>
            </a:r>
            <a:r>
              <a:rPr lang="fi-FI" sz="2000" dirty="0"/>
              <a:t>, and an </a:t>
            </a:r>
            <a:r>
              <a:rPr lang="fi-FI" sz="2000" dirty="0" err="1"/>
              <a:t>ardent</a:t>
            </a:r>
            <a:r>
              <a:rPr lang="fi-FI" sz="2000" dirty="0"/>
              <a:t> </a:t>
            </a:r>
            <a:r>
              <a:rPr lang="fi-FI" sz="2000" dirty="0" err="1"/>
              <a:t>lover</a:t>
            </a:r>
            <a:r>
              <a:rPr lang="fi-FI" sz="2000" dirty="0"/>
              <a:t> of </a:t>
            </a:r>
            <a:r>
              <a:rPr lang="fi-FI" sz="2000" dirty="0" err="1"/>
              <a:t>books</a:t>
            </a:r>
            <a:endParaRPr lang="fi-FI" sz="2000" dirty="0"/>
          </a:p>
          <a:p>
            <a:r>
              <a:rPr lang="fi-FI" sz="2000" dirty="0" err="1"/>
              <a:t>Collected</a:t>
            </a:r>
            <a:r>
              <a:rPr lang="fi-FI" sz="2000" dirty="0"/>
              <a:t> </a:t>
            </a:r>
            <a:r>
              <a:rPr lang="fi-FI" sz="2000" dirty="0" err="1"/>
              <a:t>Finnish</a:t>
            </a:r>
            <a:r>
              <a:rPr lang="fi-FI" sz="2000" dirty="0"/>
              <a:t> </a:t>
            </a:r>
            <a:r>
              <a:rPr lang="fi-FI" sz="2000" dirty="0" err="1"/>
              <a:t>literature</a:t>
            </a:r>
            <a:r>
              <a:rPr lang="fi-FI" sz="2000" dirty="0"/>
              <a:t> </a:t>
            </a:r>
            <a:r>
              <a:rPr lang="fi-FI" sz="2000" dirty="0" err="1"/>
              <a:t>one</a:t>
            </a:r>
            <a:r>
              <a:rPr lang="fi-FI" sz="2000" dirty="0"/>
              <a:t> </a:t>
            </a:r>
            <a:r>
              <a:rPr lang="fi-FI" sz="2000" dirty="0" err="1"/>
              <a:t>by</a:t>
            </a:r>
            <a:r>
              <a:rPr lang="fi-FI" sz="2000" dirty="0"/>
              <a:t> </a:t>
            </a:r>
            <a:r>
              <a:rPr lang="fi-FI" sz="2000" dirty="0" err="1"/>
              <a:t>one</a:t>
            </a:r>
            <a:r>
              <a:rPr lang="fi-FI" sz="2000" dirty="0"/>
              <a:t> </a:t>
            </a:r>
            <a:r>
              <a:rPr lang="fi-FI" sz="2000" dirty="0" err="1"/>
              <a:t>from</a:t>
            </a:r>
            <a:r>
              <a:rPr lang="fi-FI" sz="2000" dirty="0"/>
              <a:t> </a:t>
            </a:r>
            <a:r>
              <a:rPr lang="fi-FI" sz="2000" dirty="0" err="1"/>
              <a:t>estates</a:t>
            </a:r>
            <a:r>
              <a:rPr lang="fi-FI" sz="2000" dirty="0"/>
              <a:t>, </a:t>
            </a:r>
            <a:r>
              <a:rPr lang="fi-FI" sz="2000" dirty="0" err="1"/>
              <a:t>households</a:t>
            </a:r>
            <a:r>
              <a:rPr lang="fi-FI" sz="2000" dirty="0"/>
              <a:t> and </a:t>
            </a:r>
            <a:r>
              <a:rPr lang="fi-FI" sz="2000" dirty="0" err="1"/>
              <a:t>book</a:t>
            </a:r>
            <a:r>
              <a:rPr lang="fi-FI" sz="2000" dirty="0"/>
              <a:t> </a:t>
            </a:r>
            <a:r>
              <a:rPr lang="fi-FI" sz="2000" dirty="0" err="1"/>
              <a:t>sellers</a:t>
            </a:r>
            <a:r>
              <a:rPr lang="fi-FI" sz="2000" dirty="0"/>
              <a:t> </a:t>
            </a:r>
            <a:r>
              <a:rPr lang="fi-FI" sz="2000" dirty="0" err="1"/>
              <a:t>around</a:t>
            </a:r>
            <a:r>
              <a:rPr lang="fi-FI" sz="2000" dirty="0"/>
              <a:t> Finland.</a:t>
            </a:r>
          </a:p>
          <a:p>
            <a:r>
              <a:rPr lang="fi-FI" sz="2000" dirty="0" err="1"/>
              <a:t>Donated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books</a:t>
            </a:r>
            <a:r>
              <a:rPr lang="fi-FI" sz="2000" dirty="0"/>
              <a:t> to Pipping </a:t>
            </a:r>
            <a:r>
              <a:rPr lang="fi-FI" sz="2000" dirty="0" err="1"/>
              <a:t>contributing</a:t>
            </a:r>
            <a:r>
              <a:rPr lang="fi-FI" sz="2000" dirty="0"/>
              <a:t> </a:t>
            </a:r>
            <a:r>
              <a:rPr lang="fi-FI" sz="2000" dirty="0" err="1"/>
              <a:t>massively</a:t>
            </a:r>
            <a:r>
              <a:rPr lang="fi-FI" sz="2000" dirty="0"/>
              <a:t> to Fennica</a:t>
            </a:r>
          </a:p>
          <a:p>
            <a:r>
              <a:rPr lang="fi-FI" sz="2000" dirty="0" err="1"/>
              <a:t>When</a:t>
            </a:r>
            <a:r>
              <a:rPr lang="fi-FI" sz="2000" dirty="0"/>
              <a:t> Pipping </a:t>
            </a:r>
            <a:r>
              <a:rPr lang="fi-FI" sz="2000" dirty="0" err="1"/>
              <a:t>published</a:t>
            </a:r>
            <a:r>
              <a:rPr lang="fi-FI" sz="2000" dirty="0"/>
              <a:t> </a:t>
            </a:r>
            <a:r>
              <a:rPr lang="fi-FI" sz="2000" dirty="0" err="1"/>
              <a:t>his</a:t>
            </a:r>
            <a:r>
              <a:rPr lang="fi-FI" sz="2000" dirty="0"/>
              <a:t> </a:t>
            </a:r>
            <a:r>
              <a:rPr lang="fi-FI" sz="2000" dirty="0" err="1"/>
              <a:t>bibliography</a:t>
            </a:r>
            <a:r>
              <a:rPr lang="fi-FI" sz="2000" dirty="0"/>
              <a:t> of Fennica in 1856-57 it </a:t>
            </a:r>
            <a:r>
              <a:rPr lang="fi-FI" sz="2000" dirty="0" err="1"/>
              <a:t>mentioned</a:t>
            </a:r>
            <a:r>
              <a:rPr lang="fi-FI" sz="2000" dirty="0"/>
              <a:t> appr. 5000 </a:t>
            </a:r>
            <a:r>
              <a:rPr lang="fi-FI" sz="2000" dirty="0" err="1"/>
              <a:t>books</a:t>
            </a:r>
            <a:r>
              <a:rPr lang="fi-FI" sz="2000" dirty="0"/>
              <a:t>, 3000 of </a:t>
            </a:r>
            <a:r>
              <a:rPr lang="fi-FI" sz="2000" dirty="0" err="1"/>
              <a:t>these</a:t>
            </a:r>
            <a:r>
              <a:rPr lang="fi-FI" sz="2000" dirty="0"/>
              <a:t> </a:t>
            </a:r>
            <a:r>
              <a:rPr lang="fi-FI" sz="2000" dirty="0" err="1"/>
              <a:t>where</a:t>
            </a:r>
            <a:r>
              <a:rPr lang="fi-FI" sz="2000" dirty="0"/>
              <a:t> </a:t>
            </a:r>
            <a:r>
              <a:rPr lang="fi-FI" sz="2000" dirty="0" err="1"/>
              <a:t>owned</a:t>
            </a:r>
            <a:r>
              <a:rPr lang="fi-FI" sz="2000" dirty="0"/>
              <a:t> </a:t>
            </a:r>
            <a:r>
              <a:rPr lang="fi-FI" sz="2000" dirty="0" err="1"/>
              <a:t>or</a:t>
            </a:r>
            <a:r>
              <a:rPr lang="fi-FI" sz="2000" dirty="0"/>
              <a:t> </a:t>
            </a:r>
            <a:r>
              <a:rPr lang="fi-FI" sz="2000" dirty="0" err="1"/>
              <a:t>collected</a:t>
            </a:r>
            <a:r>
              <a:rPr lang="fi-FI" sz="2000" dirty="0"/>
              <a:t> </a:t>
            </a:r>
            <a:r>
              <a:rPr lang="fi-FI" sz="2000" dirty="0" err="1"/>
              <a:t>by</a:t>
            </a:r>
            <a:r>
              <a:rPr lang="fi-FI" sz="2000" dirty="0"/>
              <a:t> Matti Pohto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9E890A2-A5AC-F759-526C-D5BA5045B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4" r="14608" b="-1"/>
          <a:stretch/>
        </p:blipFill>
        <p:spPr>
          <a:xfrm>
            <a:off x="7655250" y="2184914"/>
            <a:ext cx="2916738" cy="3755915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2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86CCD9E-EF32-A20D-2A58-5B790B8FB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fi-FI" sz="3600" dirty="0" err="1"/>
              <a:t>Defining</a:t>
            </a:r>
            <a:r>
              <a:rPr lang="fi-FI" sz="3600" dirty="0"/>
              <a:t> Fennica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C4F5D2-2B7D-956E-9CAC-FCC10592D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1832602"/>
            <a:ext cx="4958966" cy="5025398"/>
          </a:xfrm>
        </p:spPr>
        <p:txBody>
          <a:bodyPr>
            <a:normAutofit fontScale="92500" lnSpcReduction="10000"/>
          </a:bodyPr>
          <a:lstStyle/>
          <a:p>
            <a:r>
              <a:rPr lang="fi-FI" sz="2000" dirty="0"/>
              <a:t>Building Fennica </a:t>
            </a:r>
            <a:r>
              <a:rPr lang="fi-FI" sz="2000" dirty="0" err="1"/>
              <a:t>entailed</a:t>
            </a:r>
            <a:r>
              <a:rPr lang="fi-FI" sz="2000" dirty="0"/>
              <a:t> definition of </a:t>
            </a:r>
            <a:r>
              <a:rPr lang="fi-FI" sz="2000" dirty="0" err="1"/>
              <a:t>what</a:t>
            </a:r>
            <a:r>
              <a:rPr lang="fi-FI" sz="2000" dirty="0"/>
              <a:t> is ”</a:t>
            </a:r>
            <a:r>
              <a:rPr lang="fi-FI" sz="2000" dirty="0" err="1"/>
              <a:t>Finnish</a:t>
            </a:r>
            <a:r>
              <a:rPr lang="fi-FI" sz="2000" dirty="0"/>
              <a:t> </a:t>
            </a:r>
            <a:r>
              <a:rPr lang="fi-FI" sz="2000" dirty="0" err="1"/>
              <a:t>literature</a:t>
            </a:r>
            <a:r>
              <a:rPr lang="fi-FI" sz="2000" dirty="0"/>
              <a:t>”</a:t>
            </a:r>
          </a:p>
          <a:p>
            <a:r>
              <a:rPr lang="fi-FI" sz="2000" dirty="0"/>
              <a:t>Pipping: </a:t>
            </a:r>
            <a:r>
              <a:rPr lang="fi-FI" sz="2000" dirty="0" err="1"/>
              <a:t>Everything</a:t>
            </a:r>
            <a:r>
              <a:rPr lang="fi-FI" sz="2000" dirty="0"/>
              <a:t> </a:t>
            </a:r>
            <a:r>
              <a:rPr lang="fi-FI" sz="2000" dirty="0" err="1"/>
              <a:t>published</a:t>
            </a:r>
            <a:r>
              <a:rPr lang="fi-FI" sz="2000" dirty="0"/>
              <a:t> in Finland and </a:t>
            </a:r>
            <a:r>
              <a:rPr lang="fi-FI" sz="2000" dirty="0" err="1"/>
              <a:t>everything</a:t>
            </a:r>
            <a:r>
              <a:rPr lang="fi-FI" sz="2000" dirty="0"/>
              <a:t> </a:t>
            </a:r>
            <a:r>
              <a:rPr lang="fi-FI" sz="2000" dirty="0" err="1"/>
              <a:t>published</a:t>
            </a:r>
            <a:r>
              <a:rPr lang="fi-FI" sz="2000" dirty="0"/>
              <a:t> </a:t>
            </a:r>
            <a:r>
              <a:rPr lang="fi-FI" sz="2000" dirty="0" err="1"/>
              <a:t>by</a:t>
            </a:r>
            <a:r>
              <a:rPr lang="fi-FI" sz="2000" dirty="0"/>
              <a:t> a Finn</a:t>
            </a:r>
          </a:p>
          <a:p>
            <a:r>
              <a:rPr lang="fi-FI" sz="2000" dirty="0"/>
              <a:t>Sven Gabriel </a:t>
            </a:r>
            <a:r>
              <a:rPr lang="fi-FI" sz="2000" dirty="0" err="1"/>
              <a:t>Elmgren</a:t>
            </a:r>
            <a:r>
              <a:rPr lang="fi-FI" sz="2000" dirty="0"/>
              <a:t> (1865):</a:t>
            </a:r>
          </a:p>
          <a:p>
            <a:pPr lvl="1"/>
            <a:r>
              <a:rPr lang="fi-FI" sz="2000" dirty="0" err="1"/>
              <a:t>All</a:t>
            </a:r>
            <a:r>
              <a:rPr lang="fi-FI" sz="2000" dirty="0"/>
              <a:t> </a:t>
            </a:r>
            <a:r>
              <a:rPr lang="fi-FI" sz="2000" dirty="0" err="1"/>
              <a:t>items</a:t>
            </a:r>
            <a:r>
              <a:rPr lang="fi-FI" sz="2000" dirty="0"/>
              <a:t> </a:t>
            </a:r>
            <a:r>
              <a:rPr lang="fi-FI" sz="2000" dirty="0" err="1"/>
              <a:t>published</a:t>
            </a:r>
            <a:r>
              <a:rPr lang="fi-FI" sz="2000" dirty="0"/>
              <a:t> in </a:t>
            </a:r>
            <a:r>
              <a:rPr lang="fi-FI" sz="2000" dirty="0" err="1"/>
              <a:t>Finnish</a:t>
            </a:r>
            <a:r>
              <a:rPr lang="fi-FI" sz="2000" dirty="0"/>
              <a:t> </a:t>
            </a:r>
            <a:r>
              <a:rPr lang="fi-FI" sz="2000" dirty="0" err="1"/>
              <a:t>regardless</a:t>
            </a:r>
            <a:r>
              <a:rPr lang="fi-FI" sz="2000" dirty="0"/>
              <a:t> of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place</a:t>
            </a:r>
            <a:r>
              <a:rPr lang="fi-FI" sz="2000" dirty="0"/>
              <a:t> of publishing</a:t>
            </a:r>
          </a:p>
          <a:p>
            <a:pPr lvl="1"/>
            <a:r>
              <a:rPr lang="fi-FI" sz="2000" dirty="0" err="1"/>
              <a:t>Everything</a:t>
            </a:r>
            <a:r>
              <a:rPr lang="fi-FI" sz="2000" dirty="0"/>
              <a:t> </a:t>
            </a:r>
            <a:r>
              <a:rPr lang="fi-FI" sz="2000" dirty="0" err="1"/>
              <a:t>published</a:t>
            </a:r>
            <a:r>
              <a:rPr lang="fi-FI" sz="2000" dirty="0"/>
              <a:t> in Finland </a:t>
            </a:r>
            <a:r>
              <a:rPr lang="fi-FI" sz="2000" dirty="0" err="1"/>
              <a:t>regardless</a:t>
            </a:r>
            <a:r>
              <a:rPr lang="fi-FI" sz="2000" dirty="0"/>
              <a:t> of </a:t>
            </a:r>
            <a:r>
              <a:rPr lang="fi-FI" sz="2000" dirty="0" err="1"/>
              <a:t>language</a:t>
            </a:r>
            <a:endParaRPr lang="fi-FI" sz="2000" dirty="0"/>
          </a:p>
          <a:p>
            <a:pPr lvl="1"/>
            <a:r>
              <a:rPr lang="fi-FI" sz="2000" dirty="0" err="1"/>
              <a:t>Every</a:t>
            </a:r>
            <a:r>
              <a:rPr lang="fi-FI" sz="2000" dirty="0"/>
              <a:t> </a:t>
            </a:r>
            <a:r>
              <a:rPr lang="fi-FI" sz="2000" dirty="0" err="1"/>
              <a:t>publication</a:t>
            </a:r>
            <a:r>
              <a:rPr lang="fi-FI" sz="2000" dirty="0"/>
              <a:t> </a:t>
            </a:r>
            <a:r>
              <a:rPr lang="fi-FI" sz="2000" dirty="0" err="1"/>
              <a:t>by</a:t>
            </a:r>
            <a:r>
              <a:rPr lang="fi-FI" sz="2000" dirty="0"/>
              <a:t> a Finn </a:t>
            </a:r>
            <a:r>
              <a:rPr lang="fi-FI" sz="2000" dirty="0" err="1"/>
              <a:t>or</a:t>
            </a:r>
            <a:r>
              <a:rPr lang="fi-FI" sz="2000" dirty="0"/>
              <a:t> </a:t>
            </a:r>
            <a:r>
              <a:rPr lang="fi-FI" sz="2000" dirty="0" err="1"/>
              <a:t>someone</a:t>
            </a:r>
            <a:r>
              <a:rPr lang="fi-FI" sz="2000" dirty="0"/>
              <a:t> </a:t>
            </a:r>
            <a:r>
              <a:rPr lang="fi-FI" sz="2000" dirty="0" err="1"/>
              <a:t>who</a:t>
            </a:r>
            <a:r>
              <a:rPr lang="fi-FI" sz="2000" dirty="0"/>
              <a:t> </a:t>
            </a:r>
            <a:r>
              <a:rPr lang="fi-FI" sz="2000" dirty="0" err="1"/>
              <a:t>has</a:t>
            </a:r>
            <a:r>
              <a:rPr lang="fi-FI" sz="2000" dirty="0"/>
              <a:t> </a:t>
            </a:r>
            <a:r>
              <a:rPr lang="fi-FI" sz="2000" dirty="0" err="1"/>
              <a:t>lives</a:t>
            </a:r>
            <a:r>
              <a:rPr lang="fi-FI" sz="2000" dirty="0"/>
              <a:t> in Finland </a:t>
            </a:r>
            <a:r>
              <a:rPr lang="fi-FI" sz="2000" dirty="0" err="1"/>
              <a:t>regardless</a:t>
            </a:r>
            <a:r>
              <a:rPr lang="fi-FI" sz="2000" dirty="0"/>
              <a:t> of </a:t>
            </a:r>
            <a:r>
              <a:rPr lang="fi-FI" sz="2000" dirty="0" err="1"/>
              <a:t>language</a:t>
            </a:r>
            <a:endParaRPr lang="fi-FI" sz="2000" dirty="0"/>
          </a:p>
          <a:p>
            <a:r>
              <a:rPr lang="fi-FI" sz="2000" dirty="0"/>
              <a:t>Georg Schauman (1913):</a:t>
            </a:r>
          </a:p>
          <a:p>
            <a:pPr lvl="1"/>
            <a:r>
              <a:rPr lang="fi-FI" sz="2000" dirty="0"/>
              <a:t>In addition to </a:t>
            </a:r>
            <a:r>
              <a:rPr lang="fi-FI" sz="2000" dirty="0" err="1"/>
              <a:t>Elmgren</a:t>
            </a:r>
            <a:r>
              <a:rPr lang="fi-FI" sz="2000" dirty="0"/>
              <a:t> </a:t>
            </a:r>
            <a:r>
              <a:rPr lang="fi-FI" sz="2000" dirty="0" err="1"/>
              <a:t>everything</a:t>
            </a:r>
            <a:r>
              <a:rPr lang="fi-FI" sz="2000" dirty="0"/>
              <a:t> </a:t>
            </a:r>
            <a:r>
              <a:rPr lang="fi-FI" sz="2000" dirty="0" err="1"/>
              <a:t>that</a:t>
            </a:r>
            <a:r>
              <a:rPr lang="fi-FI" sz="2000" dirty="0"/>
              <a:t> </a:t>
            </a:r>
            <a:r>
              <a:rPr lang="fi-FI" sz="2000" dirty="0" err="1"/>
              <a:t>handles</a:t>
            </a:r>
            <a:r>
              <a:rPr lang="fi-FI" sz="2000" dirty="0"/>
              <a:t> Finland, </a:t>
            </a:r>
            <a:r>
              <a:rPr lang="fi-FI" sz="2000" dirty="0" err="1"/>
              <a:t>its</a:t>
            </a:r>
            <a:r>
              <a:rPr lang="fi-FI" sz="2000" dirty="0"/>
              <a:t> </a:t>
            </a:r>
            <a:r>
              <a:rPr lang="fi-FI" sz="2000" dirty="0" err="1"/>
              <a:t>citizens</a:t>
            </a:r>
            <a:r>
              <a:rPr lang="fi-FI" sz="2000" dirty="0"/>
              <a:t>, </a:t>
            </a:r>
            <a:r>
              <a:rPr lang="fi-FI" sz="2000" dirty="0" err="1"/>
              <a:t>history</a:t>
            </a:r>
            <a:r>
              <a:rPr lang="fi-FI" sz="2000" dirty="0"/>
              <a:t> </a:t>
            </a:r>
            <a:r>
              <a:rPr lang="fi-FI" sz="2000" dirty="0" err="1"/>
              <a:t>or</a:t>
            </a:r>
            <a:r>
              <a:rPr lang="fi-FI" sz="2000" dirty="0"/>
              <a:t> </a:t>
            </a:r>
            <a:r>
              <a:rPr lang="fi-FI" sz="2000" dirty="0" err="1"/>
              <a:t>languages</a:t>
            </a:r>
            <a:r>
              <a:rPr lang="fi-FI" sz="2000" dirty="0"/>
              <a:t> </a:t>
            </a:r>
            <a:r>
              <a:rPr lang="fi-FI" sz="2000" dirty="0" err="1"/>
              <a:t>regardless</a:t>
            </a:r>
            <a:r>
              <a:rPr lang="fi-FI" sz="2000" dirty="0"/>
              <a:t> of </a:t>
            </a:r>
            <a:r>
              <a:rPr lang="fi-FI" sz="2000" dirty="0" err="1"/>
              <a:t>place</a:t>
            </a:r>
            <a:r>
              <a:rPr lang="fi-FI" sz="2000" dirty="0"/>
              <a:t> of </a:t>
            </a:r>
            <a:r>
              <a:rPr lang="fi-FI" sz="2000" dirty="0" err="1"/>
              <a:t>publication</a:t>
            </a:r>
            <a:endParaRPr lang="fi-FI" sz="2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0632417-13E6-4D97-B12D-B3C78C9DE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383321"/>
            <a:ext cx="4788505" cy="33591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36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1D3FDFE-76A7-9545-1BBF-B6704C6D8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Fennica today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EBD4F2B-A82D-CDF2-8650-56EBCABE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018" y="2194102"/>
            <a:ext cx="4784796" cy="3908585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https://www.kansalliskirjasto.fi/en/services/fennica-finnish-national-bibliography</a:t>
            </a:r>
            <a:endParaRPr lang="en-US" sz="2000" dirty="0"/>
          </a:p>
          <a:p>
            <a:r>
              <a:rPr lang="en-US" sz="2000" dirty="0"/>
              <a:t>Information on books from 1488 and newspapers from 1711 (+other material)</a:t>
            </a:r>
          </a:p>
          <a:p>
            <a:r>
              <a:rPr lang="en-US" sz="2000" dirty="0"/>
              <a:t>Currently </a:t>
            </a:r>
            <a:r>
              <a:rPr lang="en-US" sz="2000" dirty="0" err="1"/>
              <a:t>Fennica</a:t>
            </a:r>
            <a:r>
              <a:rPr lang="en-US" sz="2000" dirty="0"/>
              <a:t> holds information on </a:t>
            </a:r>
          </a:p>
          <a:p>
            <a:pPr lvl="1"/>
            <a:r>
              <a:rPr lang="en-US" sz="2000" dirty="0"/>
              <a:t>1,216,737 items in total </a:t>
            </a:r>
          </a:p>
          <a:p>
            <a:pPr lvl="1"/>
            <a:r>
              <a:rPr lang="en-US" sz="2000" dirty="0"/>
              <a:t>1,060,937 books </a:t>
            </a:r>
          </a:p>
          <a:p>
            <a:pPr lvl="1"/>
            <a:r>
              <a:rPr lang="en-US" sz="2000" dirty="0"/>
              <a:t>228,868  fiction in book form</a:t>
            </a:r>
          </a:p>
          <a:p>
            <a:pPr lvl="1"/>
            <a:r>
              <a:rPr lang="en-US" sz="2000" dirty="0"/>
              <a:t>54,266 books in 1809-1917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20" name="Sisällön paikkamerkki 19" descr="Kuva, joka sisältää kohteen teksti, kuvakaappaus, Fontti, dokumentti&#10;&#10;Kuvaus luotu automaattisesti">
            <a:extLst>
              <a:ext uri="{FF2B5EF4-FFF2-40B4-BE49-F238E27FC236}">
                <a16:creationId xmlns:a16="http://schemas.microsoft.com/office/drawing/2014/main" id="{60F7112B-DD71-CB61-68F0-E61A466F1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651" y="717012"/>
            <a:ext cx="4193567" cy="544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31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10192</TotalTime>
  <Words>783</Words>
  <Application>Microsoft Macintosh PowerPoint</Application>
  <PresentationFormat>Laajakuva</PresentationFormat>
  <Paragraphs>112</Paragraphs>
  <Slides>12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Calibri Light</vt:lpstr>
      <vt:lpstr>Office-teema</vt:lpstr>
      <vt:lpstr>1_Office-teema</vt:lpstr>
      <vt:lpstr>Lost and Found in the 19th Century Finnish Literature. Archives, Bibliographies and Digital Methods</vt:lpstr>
      <vt:lpstr>Digital History for Literature in Finland  (Research Council of Finland, 2022-2026)</vt:lpstr>
      <vt:lpstr>Goals</vt:lpstr>
      <vt:lpstr>The Great Fire of Turku  4 September, 1827</vt:lpstr>
      <vt:lpstr>Royal Academy of Turku</vt:lpstr>
      <vt:lpstr>Fredrik Wilhelm Pipping (1783-1868)</vt:lpstr>
      <vt:lpstr>Matti Pohto (1817-1857)</vt:lpstr>
      <vt:lpstr>Defining Fennica</vt:lpstr>
      <vt:lpstr>Fennica today</vt:lpstr>
      <vt:lpstr>Looking for fictive literature in Fennica</vt:lpstr>
      <vt:lpstr>Challenges today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literary history of Finland</dc:title>
  <dc:creator>Veli-Matti Pynttäri</dc:creator>
  <cp:lastModifiedBy>Veli-Matti Pynttäri</cp:lastModifiedBy>
  <cp:revision>3</cp:revision>
  <dcterms:created xsi:type="dcterms:W3CDTF">2024-03-20T02:05:29Z</dcterms:created>
  <dcterms:modified xsi:type="dcterms:W3CDTF">2024-03-27T03:57:55Z</dcterms:modified>
</cp:coreProperties>
</file>