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58" r:id="rId4"/>
  </p:sldMasterIdLst>
  <p:notesMasterIdLst>
    <p:notesMasterId r:id="rId25"/>
  </p:notesMasterIdLst>
  <p:sldIdLst>
    <p:sldId id="256" r:id="rId5"/>
    <p:sldId id="257" r:id="rId6"/>
    <p:sldId id="393" r:id="rId7"/>
    <p:sldId id="395" r:id="rId8"/>
    <p:sldId id="368" r:id="rId9"/>
    <p:sldId id="403" r:id="rId10"/>
    <p:sldId id="401" r:id="rId11"/>
    <p:sldId id="404" r:id="rId12"/>
    <p:sldId id="402" r:id="rId13"/>
    <p:sldId id="378" r:id="rId14"/>
    <p:sldId id="405" r:id="rId15"/>
    <p:sldId id="407" r:id="rId16"/>
    <p:sldId id="385" r:id="rId17"/>
    <p:sldId id="406" r:id="rId18"/>
    <p:sldId id="411" r:id="rId19"/>
    <p:sldId id="379" r:id="rId20"/>
    <p:sldId id="409" r:id="rId21"/>
    <p:sldId id="413" r:id="rId22"/>
    <p:sldId id="396" r:id="rId23"/>
    <p:sldId id="412" r:id="rId2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 autoAdjust="0"/>
    <p:restoredTop sz="85113" autoAdjust="0"/>
  </p:normalViewPr>
  <p:slideViewPr>
    <p:cSldViewPr snapToGrid="0">
      <p:cViewPr varScale="1">
        <p:scale>
          <a:sx n="90" d="100"/>
          <a:sy n="90" d="100"/>
        </p:scale>
        <p:origin x="1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velkka\Desktop\Kirjallisuuden%20ensipainokset%201809-1917_kielisuht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Kielisuhteet!$B$1</c:f>
              <c:strCache>
                <c:ptCount val="1"/>
                <c:pt idx="0">
                  <c:v>Fin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Kielisuhteet!$A$2:$A$110</c:f>
              <c:numCache>
                <c:formatCode>General</c:formatCode>
                <c:ptCount val="109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</c:numCache>
            </c:numRef>
          </c:cat>
          <c:val>
            <c:numRef>
              <c:f>Kielisuhteet!$B$2:$B$110</c:f>
              <c:numCache>
                <c:formatCode>General</c:formatCode>
                <c:ptCount val="109"/>
                <c:pt idx="1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5">
                  <c:v>1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2">
                  <c:v>1</c:v>
                </c:pt>
                <c:pt idx="23">
                  <c:v>1</c:v>
                </c:pt>
                <c:pt idx="26">
                  <c:v>1</c:v>
                </c:pt>
                <c:pt idx="29">
                  <c:v>1</c:v>
                </c:pt>
                <c:pt idx="31">
                  <c:v>1</c:v>
                </c:pt>
                <c:pt idx="33">
                  <c:v>2</c:v>
                </c:pt>
                <c:pt idx="36">
                  <c:v>1</c:v>
                </c:pt>
                <c:pt idx="38">
                  <c:v>7</c:v>
                </c:pt>
                <c:pt idx="39">
                  <c:v>5</c:v>
                </c:pt>
                <c:pt idx="40">
                  <c:v>2</c:v>
                </c:pt>
                <c:pt idx="41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3</c:v>
                </c:pt>
                <c:pt idx="48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3</c:v>
                </c:pt>
                <c:pt idx="54">
                  <c:v>2</c:v>
                </c:pt>
                <c:pt idx="55">
                  <c:v>1</c:v>
                </c:pt>
                <c:pt idx="56">
                  <c:v>4</c:v>
                </c:pt>
                <c:pt idx="57">
                  <c:v>1</c:v>
                </c:pt>
                <c:pt idx="58">
                  <c:v>4</c:v>
                </c:pt>
                <c:pt idx="59">
                  <c:v>3</c:v>
                </c:pt>
                <c:pt idx="60">
                  <c:v>5</c:v>
                </c:pt>
                <c:pt idx="61">
                  <c:v>6</c:v>
                </c:pt>
                <c:pt idx="62">
                  <c:v>3</c:v>
                </c:pt>
                <c:pt idx="63">
                  <c:v>2</c:v>
                </c:pt>
                <c:pt idx="64">
                  <c:v>5</c:v>
                </c:pt>
                <c:pt idx="65">
                  <c:v>1</c:v>
                </c:pt>
                <c:pt idx="66">
                  <c:v>2</c:v>
                </c:pt>
                <c:pt idx="67">
                  <c:v>5</c:v>
                </c:pt>
                <c:pt idx="68">
                  <c:v>3</c:v>
                </c:pt>
                <c:pt idx="69">
                  <c:v>6</c:v>
                </c:pt>
                <c:pt idx="70">
                  <c:v>4</c:v>
                </c:pt>
                <c:pt idx="71">
                  <c:v>6</c:v>
                </c:pt>
                <c:pt idx="72">
                  <c:v>8</c:v>
                </c:pt>
                <c:pt idx="73">
                  <c:v>4</c:v>
                </c:pt>
                <c:pt idx="74">
                  <c:v>10</c:v>
                </c:pt>
                <c:pt idx="75">
                  <c:v>19</c:v>
                </c:pt>
                <c:pt idx="76">
                  <c:v>22</c:v>
                </c:pt>
                <c:pt idx="77">
                  <c:v>30</c:v>
                </c:pt>
                <c:pt idx="78">
                  <c:v>24</c:v>
                </c:pt>
                <c:pt idx="79">
                  <c:v>20</c:v>
                </c:pt>
                <c:pt idx="80">
                  <c:v>35</c:v>
                </c:pt>
                <c:pt idx="81">
                  <c:v>21</c:v>
                </c:pt>
                <c:pt idx="82">
                  <c:v>30</c:v>
                </c:pt>
                <c:pt idx="83">
                  <c:v>15</c:v>
                </c:pt>
                <c:pt idx="84">
                  <c:v>30</c:v>
                </c:pt>
                <c:pt idx="85">
                  <c:v>19</c:v>
                </c:pt>
                <c:pt idx="86">
                  <c:v>16</c:v>
                </c:pt>
                <c:pt idx="87">
                  <c:v>23</c:v>
                </c:pt>
                <c:pt idx="88">
                  <c:v>24</c:v>
                </c:pt>
                <c:pt idx="89">
                  <c:v>28</c:v>
                </c:pt>
                <c:pt idx="90">
                  <c:v>40</c:v>
                </c:pt>
                <c:pt idx="91">
                  <c:v>45</c:v>
                </c:pt>
                <c:pt idx="92">
                  <c:v>33</c:v>
                </c:pt>
                <c:pt idx="93">
                  <c:v>41</c:v>
                </c:pt>
                <c:pt idx="94">
                  <c:v>54</c:v>
                </c:pt>
                <c:pt idx="95">
                  <c:v>57</c:v>
                </c:pt>
                <c:pt idx="96">
                  <c:v>67</c:v>
                </c:pt>
                <c:pt idx="97">
                  <c:v>59</c:v>
                </c:pt>
                <c:pt idx="98">
                  <c:v>72</c:v>
                </c:pt>
                <c:pt idx="99">
                  <c:v>87</c:v>
                </c:pt>
                <c:pt idx="100">
                  <c:v>73</c:v>
                </c:pt>
                <c:pt idx="101">
                  <c:v>117</c:v>
                </c:pt>
                <c:pt idx="102">
                  <c:v>73</c:v>
                </c:pt>
                <c:pt idx="103">
                  <c:v>89</c:v>
                </c:pt>
                <c:pt idx="104">
                  <c:v>79</c:v>
                </c:pt>
                <c:pt idx="105">
                  <c:v>83</c:v>
                </c:pt>
                <c:pt idx="106">
                  <c:v>100</c:v>
                </c:pt>
                <c:pt idx="107">
                  <c:v>90</c:v>
                </c:pt>
                <c:pt idx="108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4-E74D-B75B-84A1D9A785FA}"/>
            </c:ext>
          </c:extLst>
        </c:ser>
        <c:ser>
          <c:idx val="1"/>
          <c:order val="1"/>
          <c:tx>
            <c:strRef>
              <c:f>Kielisuhteet!$C$1</c:f>
              <c:strCache>
                <c:ptCount val="1"/>
                <c:pt idx="0">
                  <c:v>Swe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Kielisuhteet!$A$2:$A$110</c:f>
              <c:numCache>
                <c:formatCode>General</c:formatCode>
                <c:ptCount val="109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</c:numCache>
            </c:numRef>
          </c:cat>
          <c:val>
            <c:numRef>
              <c:f>Kielisuhteet!$C$2:$C$110</c:f>
              <c:numCache>
                <c:formatCode>General</c:formatCode>
                <c:ptCount val="109"/>
                <c:pt idx="1">
                  <c:v>1</c:v>
                </c:pt>
                <c:pt idx="11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5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</c:v>
                </c:pt>
                <c:pt idx="28">
                  <c:v>4</c:v>
                </c:pt>
                <c:pt idx="29">
                  <c:v>2</c:v>
                </c:pt>
                <c:pt idx="30">
                  <c:v>3</c:v>
                </c:pt>
                <c:pt idx="31">
                  <c:v>8</c:v>
                </c:pt>
                <c:pt idx="32">
                  <c:v>8</c:v>
                </c:pt>
                <c:pt idx="33">
                  <c:v>5</c:v>
                </c:pt>
                <c:pt idx="34">
                  <c:v>6</c:v>
                </c:pt>
                <c:pt idx="35">
                  <c:v>4</c:v>
                </c:pt>
                <c:pt idx="36">
                  <c:v>4</c:v>
                </c:pt>
                <c:pt idx="37">
                  <c:v>2</c:v>
                </c:pt>
                <c:pt idx="38">
                  <c:v>5</c:v>
                </c:pt>
                <c:pt idx="39">
                  <c:v>9</c:v>
                </c:pt>
                <c:pt idx="40">
                  <c:v>6</c:v>
                </c:pt>
                <c:pt idx="41">
                  <c:v>2</c:v>
                </c:pt>
                <c:pt idx="42">
                  <c:v>7</c:v>
                </c:pt>
                <c:pt idx="43">
                  <c:v>3</c:v>
                </c:pt>
                <c:pt idx="44">
                  <c:v>6</c:v>
                </c:pt>
                <c:pt idx="45">
                  <c:v>5</c:v>
                </c:pt>
                <c:pt idx="46">
                  <c:v>2</c:v>
                </c:pt>
                <c:pt idx="47">
                  <c:v>7</c:v>
                </c:pt>
                <c:pt idx="48">
                  <c:v>2</c:v>
                </c:pt>
                <c:pt idx="49">
                  <c:v>6</c:v>
                </c:pt>
                <c:pt idx="50">
                  <c:v>2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5</c:v>
                </c:pt>
                <c:pt idx="58">
                  <c:v>6</c:v>
                </c:pt>
                <c:pt idx="59">
                  <c:v>5</c:v>
                </c:pt>
                <c:pt idx="60">
                  <c:v>7</c:v>
                </c:pt>
                <c:pt idx="61">
                  <c:v>6</c:v>
                </c:pt>
                <c:pt idx="62">
                  <c:v>4</c:v>
                </c:pt>
                <c:pt idx="63">
                  <c:v>6</c:v>
                </c:pt>
                <c:pt idx="64">
                  <c:v>6</c:v>
                </c:pt>
                <c:pt idx="65">
                  <c:v>4</c:v>
                </c:pt>
                <c:pt idx="66">
                  <c:v>6</c:v>
                </c:pt>
                <c:pt idx="67">
                  <c:v>1</c:v>
                </c:pt>
                <c:pt idx="68">
                  <c:v>3</c:v>
                </c:pt>
                <c:pt idx="69">
                  <c:v>7</c:v>
                </c:pt>
                <c:pt idx="70">
                  <c:v>6</c:v>
                </c:pt>
                <c:pt idx="71">
                  <c:v>12</c:v>
                </c:pt>
                <c:pt idx="72">
                  <c:v>9</c:v>
                </c:pt>
                <c:pt idx="73">
                  <c:v>11</c:v>
                </c:pt>
                <c:pt idx="74">
                  <c:v>7</c:v>
                </c:pt>
                <c:pt idx="75">
                  <c:v>12</c:v>
                </c:pt>
                <c:pt idx="76">
                  <c:v>18</c:v>
                </c:pt>
                <c:pt idx="77">
                  <c:v>13</c:v>
                </c:pt>
                <c:pt idx="78">
                  <c:v>14</c:v>
                </c:pt>
                <c:pt idx="79">
                  <c:v>9</c:v>
                </c:pt>
                <c:pt idx="80">
                  <c:v>12</c:v>
                </c:pt>
                <c:pt idx="81">
                  <c:v>19</c:v>
                </c:pt>
                <c:pt idx="82">
                  <c:v>12</c:v>
                </c:pt>
                <c:pt idx="83">
                  <c:v>18</c:v>
                </c:pt>
                <c:pt idx="84">
                  <c:v>16</c:v>
                </c:pt>
                <c:pt idx="85">
                  <c:v>14</c:v>
                </c:pt>
                <c:pt idx="86">
                  <c:v>14</c:v>
                </c:pt>
                <c:pt idx="87">
                  <c:v>15</c:v>
                </c:pt>
                <c:pt idx="88">
                  <c:v>10</c:v>
                </c:pt>
                <c:pt idx="89">
                  <c:v>16</c:v>
                </c:pt>
                <c:pt idx="90">
                  <c:v>21</c:v>
                </c:pt>
                <c:pt idx="91">
                  <c:v>16</c:v>
                </c:pt>
                <c:pt idx="92">
                  <c:v>17</c:v>
                </c:pt>
                <c:pt idx="93">
                  <c:v>16</c:v>
                </c:pt>
                <c:pt idx="94">
                  <c:v>18</c:v>
                </c:pt>
                <c:pt idx="95">
                  <c:v>17</c:v>
                </c:pt>
                <c:pt idx="96">
                  <c:v>9</c:v>
                </c:pt>
                <c:pt idx="97">
                  <c:v>17</c:v>
                </c:pt>
                <c:pt idx="98">
                  <c:v>25</c:v>
                </c:pt>
                <c:pt idx="99">
                  <c:v>18</c:v>
                </c:pt>
                <c:pt idx="100">
                  <c:v>20</c:v>
                </c:pt>
                <c:pt idx="101">
                  <c:v>25</c:v>
                </c:pt>
                <c:pt idx="102">
                  <c:v>21</c:v>
                </c:pt>
                <c:pt idx="103">
                  <c:v>27</c:v>
                </c:pt>
                <c:pt idx="104">
                  <c:v>25</c:v>
                </c:pt>
                <c:pt idx="105">
                  <c:v>23</c:v>
                </c:pt>
                <c:pt idx="106">
                  <c:v>36</c:v>
                </c:pt>
                <c:pt idx="107">
                  <c:v>45</c:v>
                </c:pt>
                <c:pt idx="108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54-E74D-B75B-84A1D9A78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637183"/>
        <c:axId val="1714609343"/>
      </c:lineChart>
      <c:catAx>
        <c:axId val="171463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4609343"/>
        <c:crosses val="autoZero"/>
        <c:auto val="1"/>
        <c:lblAlgn val="ctr"/>
        <c:lblOffset val="100"/>
        <c:noMultiLvlLbl val="0"/>
      </c:catAx>
      <c:valAx>
        <c:axId val="171460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463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025797-B580-9D74-06C5-C3BEAF1F4B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78976-1180-1F72-3617-0F698732C9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24202A-1D2A-784C-ADA2-79682AC14040}" type="datetimeFigureOut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9803A7-B3C2-8522-9C93-D4ED59A1A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3FF8F1-847A-1FC5-A40A-47E7BADCA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39F65-784C-7C49-F315-FB193E44E5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4BB95-BF9B-DFF6-864C-AC1F29031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1D48B-9255-574A-97CC-D79A1A6F7A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kansalliskirjasto.finna.fi%2FRecord%2Ffikka.4308606%3Fsid%3D4834258790&amp;data=05%7C02%7Ckati.launis%40uef.fi%7C0b3f1fb260ad402e39f908dce6314310%7C87879f2e73044bf2baf263e7f83f3c34%7C0%7C0%7C638638346489492029%7CUnknown%7CTWFpbGZsb3d8eyJWIjoiMC4wLjAwMDAiLCJQIjoiV2luMzIiLCJBTiI6Ik1haWwiLCJXVCI6Mn0%3D%7C0%7C%7C%7C&amp;sdata=iYvwbl5J9GRf3%2FavxB0ntrQNRejLOgHnwYT0o%2FBKHIA%3D&amp;reserved=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tuvolter.fi/discovery/fulldisplay?vid=358FIN_UTUR%3AVU1&amp;id=998392755405971&amp;inst=358FIN_UTUR&amp;context=L" TargetMode="External"/><Relationship Id="rId3" Type="http://schemas.openxmlformats.org/officeDocument/2006/relationships/hyperlink" Target="https://utuvolter.fi/discovery/fulldisplay?vid=358FIN_UTUR%3AVU1&amp;id=996205995405971&amp;inst=358FIN_UTUR&amp;context=L" TargetMode="External"/><Relationship Id="rId7" Type="http://schemas.openxmlformats.org/officeDocument/2006/relationships/hyperlink" Target="https://utuvolter.fi/discovery/fulldisplay?vid=358FIN_UTUR%3AVU1&amp;id=999742685405971&amp;inst=358FIN_UTUR&amp;context=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tuvolter.fi/discovery/fulldisplay?vid=358FIN_UTUR%3AVU1&amp;id=996998565405971&amp;inst=358FIN_UTUR&amp;context=L" TargetMode="External"/><Relationship Id="rId11" Type="http://schemas.openxmlformats.org/officeDocument/2006/relationships/hyperlink" Target="https://utuvolter.fi/discovery/fulldisplay?vid=358FIN_UTUR%3AVU1&amp;id=9913519465405971&amp;inst=358FIN_UTUR&amp;context=L" TargetMode="External"/><Relationship Id="rId5" Type="http://schemas.openxmlformats.org/officeDocument/2006/relationships/hyperlink" Target="https://utuvolter.fi/discovery/fulldisplay?vid=358FIN_UTUR%3AVU1&amp;id=998326885405971&amp;inst=358FIN_UTUR&amp;context=L" TargetMode="External"/><Relationship Id="rId10" Type="http://schemas.openxmlformats.org/officeDocument/2006/relationships/hyperlink" Target="https://utuvolter.fi/discovery/fulldisplay?vid=358FIN_UTUR%3AVU1&amp;id=998099605405971&amp;inst=358FIN_UTUR&amp;context=L" TargetMode="External"/><Relationship Id="rId4" Type="http://schemas.openxmlformats.org/officeDocument/2006/relationships/hyperlink" Target="https://utuvolter.fi/discovery/fulldisplay?vid=358FIN_UTUR%3AVU1&amp;id=9913519125405971&amp;inst=358FIN_UTUR&amp;context=L" TargetMode="External"/><Relationship Id="rId9" Type="http://schemas.openxmlformats.org/officeDocument/2006/relationships/hyperlink" Target="https://utuvolter.fi/discovery/fulldisplay?vid=358FIN_UTUR%3AVU1&amp;id=998024355405971&amp;inst=358FIN_UTUR&amp;context=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ian kuvan paikkamerkki 1">
            <a:extLst>
              <a:ext uri="{FF2B5EF4-FFF2-40B4-BE49-F238E27FC236}">
                <a16:creationId xmlns:a16="http://schemas.microsoft.com/office/drawing/2014/main" id="{2F06135F-966C-2AF1-8BB3-64AE60686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Huomautusten paikkamerkki 2">
            <a:extLst>
              <a:ext uri="{FF2B5EF4-FFF2-40B4-BE49-F238E27FC236}">
                <a16:creationId xmlns:a16="http://schemas.microsoft.com/office/drawing/2014/main" id="{D09B801D-D3F2-8B9D-2557-49ABF5343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z="180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endParaRPr lang="fi-FI" alt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E2AC1E-B648-B671-4826-1F44F9660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E5F5E-7D84-D94B-A4BF-23C262E0C12D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58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ian kuvan paikkamerkki 1">
            <a:extLst>
              <a:ext uri="{FF2B5EF4-FFF2-40B4-BE49-F238E27FC236}">
                <a16:creationId xmlns:a16="http://schemas.microsoft.com/office/drawing/2014/main" id="{26261C14-9C0A-1EF3-874C-CBE2862EE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Huomautusten paikkamerkki 2">
            <a:extLst>
              <a:ext uri="{FF2B5EF4-FFF2-40B4-BE49-F238E27FC236}">
                <a16:creationId xmlns:a16="http://schemas.microsoft.com/office/drawing/2014/main" id="{A839A953-BE8E-DEE4-15D4-9D7BE047B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 err="1">
                <a:solidFill>
                  <a:srgbClr val="000000"/>
                </a:solidFill>
              </a:rPr>
              <a:t>Velkka</a:t>
            </a:r>
            <a:r>
              <a:rPr lang="fi-FI" altLang="fi-FI" sz="1800" dirty="0">
                <a:solidFill>
                  <a:srgbClr val="000000"/>
                </a:solidFill>
              </a:rPr>
              <a:t>: </a:t>
            </a:r>
            <a:r>
              <a:rPr lang="fi-FI" altLang="fi-FI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Dia 11: Katsoin näitä käännöksiä englannista ja totta on, että ensimmäinen Fennicassa oleva käännös englannista ruotsiin on tuo mainitsemasi teos vuodelta 1926 MUTTA: näissä ensimmäisissä käännöksissä 1820-luvulla kääntäjä on Lars </a:t>
            </a:r>
            <a:r>
              <a:rPr lang="fi-FI" altLang="fi-FI" sz="18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Arnell</a:t>
            </a:r>
            <a:r>
              <a:rPr lang="fi-FI" altLang="fi-FI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joka on ruotsalainen maanpakoon Suomeen tullut entinen sotilas/maaherra ja elättääkseen itsensä hän käänsi runsaasti etenkin englannista (</a:t>
            </a:r>
            <a:r>
              <a:rPr lang="fi-FI" altLang="fi-FI" sz="18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wikipedian</a:t>
            </a:r>
            <a:r>
              <a:rPr lang="fi-FI" altLang="fi-FI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mukaan). Näiden käännösten valmistuspaikka metadatan mukaan on Tukholmassa, vaikka kustantaja on tuntematon. Tämä(</a:t>
            </a:r>
            <a:r>
              <a:rPr lang="fi-FI" altLang="fi-FI" sz="18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kin</a:t>
            </a:r>
            <a:r>
              <a:rPr lang="fi-FI" altLang="fi-FI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 tapaus tuo esiin ongelman Suomen ja Ruotsin suhteessa: ovatko nämä käännökset osa ”suomalaista kirjallisuushistoriaa”, jos kääntäjä asui Suomessa, mutta julkaisi Tukholman kautta? Levisivätkö nämä kirjat Suomessa vai jäivätkö Ruotsiin? Jos </a:t>
            </a:r>
            <a:r>
              <a:rPr lang="fi-FI" altLang="fi-FI" sz="18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Arnellia</a:t>
            </a:r>
            <a:r>
              <a:rPr lang="fi-FI" altLang="fi-FI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ei oteta lukuun, niin ensimmäiset käännökset englannista ruotsiin Suomessa olivat 1853 sekä Frenckellin että Öhmanin toimesta julkaistu Setä Tuomon tuvan ruotsinnos. </a:t>
            </a:r>
          </a:p>
          <a:p>
            <a:endParaRPr lang="fi-FI" altLang="fi-FI" sz="18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fi-FI" altLang="fi-FI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 (Leipäteksti, m"/>
              </a:rPr>
              <a:t>Voisin tuoda </a:t>
            </a:r>
            <a:r>
              <a:rPr lang="fi-FI" altLang="fi-FI" sz="1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 (Leipäteksti, m"/>
              </a:rPr>
              <a:t>Arnelliin</a:t>
            </a:r>
            <a:r>
              <a:rPr lang="fi-FI" altLang="fi-FI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 (Leipäteksti, m"/>
              </a:rPr>
              <a:t> esiin juuri tapauksena, joka on aidosti mietinnässä: Mikä on ”suomalaista kirjallisuushistoriaa” + kertoo Fennican rakentumisperustasta (siellä on myös Ruotsissa julkaistua, valtioiden rajat liukenevat)</a:t>
            </a:r>
            <a:r>
              <a:rPr lang="fi-FI" altLang="fi-FI" sz="2800" dirty="0"/>
              <a:t> </a:t>
            </a:r>
            <a:endParaRPr lang="fi-FI" altLang="fi-FI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altLang="fi-FI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Tunnetteko tätä tapausta? Nimittäin tämän käännöksiin on merkitty usein James </a:t>
            </a:r>
            <a:r>
              <a:rPr lang="fi-FI" altLang="fi-FI" sz="1800" dirty="0" err="1">
                <a:solidFill>
                  <a:srgbClr val="212121"/>
                </a:solidFill>
                <a:latin typeface="Aptos" panose="020B0004020202020204" pitchFamily="34" charset="0"/>
              </a:rPr>
              <a:t>Fenimor</a:t>
            </a:r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 Cooper merkitty tekijäksi – tosi kiinnostava on myös tuo, että sana </a:t>
            </a:r>
            <a:r>
              <a:rPr lang="fi-FI" altLang="fi-FI" sz="1800" dirty="0" err="1">
                <a:solidFill>
                  <a:srgbClr val="212121"/>
                </a:solidFill>
                <a:latin typeface="Aptos" panose="020B0004020202020204" pitchFamily="34" charset="0"/>
              </a:rPr>
              <a:t>roman</a:t>
            </a:r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 on haluttu alaotsikkoon (</a:t>
            </a:r>
            <a:r>
              <a:rPr lang="fi-FI" altLang="fi-FI" sz="1800" dirty="0" err="1">
                <a:solidFill>
                  <a:srgbClr val="212121"/>
                </a:solidFill>
                <a:latin typeface="Aptos" panose="020B0004020202020204" pitchFamily="34" charset="0"/>
              </a:rPr>
              <a:t>tale</a:t>
            </a:r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 -&gt; </a:t>
            </a:r>
            <a:r>
              <a:rPr lang="fi-FI" altLang="fi-FI" sz="1800" dirty="0" err="1">
                <a:solidFill>
                  <a:srgbClr val="212121"/>
                </a:solidFill>
                <a:latin typeface="Aptos" panose="020B0004020202020204" pitchFamily="34" charset="0"/>
              </a:rPr>
              <a:t>roman</a:t>
            </a:r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): </a:t>
            </a:r>
            <a:r>
              <a:rPr lang="fi-FI" altLang="fi-FI" sz="1800" u="sng" dirty="0">
                <a:solidFill>
                  <a:srgbClr val="0078D7"/>
                </a:solidFill>
                <a:latin typeface="Aptos" panose="020B0004020202020204" pitchFamily="34" charset="0"/>
                <a:hlinkClick r:id="rId3" tooltip="Original URL:&#10;https://kansalliskirjasto.finna.fi/Record/fikka.4308606?sid=4834258790&#10;&#10;Click to follow link."/>
              </a:rPr>
              <a:t>https://kansalliskirjasto.finna.fi/Record/fikka.4308606?sid=4834258790</a:t>
            </a:r>
            <a:endParaRPr lang="fi-FI" altLang="fi-FI" dirty="0">
              <a:solidFill>
                <a:srgbClr val="000000"/>
              </a:solidFill>
            </a:endParaRPr>
          </a:p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000000"/>
                </a:solidFill>
              </a:rPr>
              <a:t>TEKEILLÄ eli alustavaa tietoa: ei teoksia vaan osumia (uuspain ym.</a:t>
            </a:r>
          </a:p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000000"/>
                </a:solidFill>
              </a:rPr>
              <a:t>Ks. </a:t>
            </a:r>
            <a:r>
              <a:rPr lang="fi-FI" altLang="fi-FI" sz="1800" dirty="0" err="1">
                <a:solidFill>
                  <a:srgbClr val="000000"/>
                </a:solidFill>
              </a:rPr>
              <a:t>Artikkeli:ERKKI</a:t>
            </a:r>
            <a:endParaRPr lang="fi-FI" altLang="fi-FI" sz="1800" dirty="0">
              <a:solidFill>
                <a:srgbClr val="000000"/>
              </a:solidFill>
            </a:endParaRPr>
          </a:p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000000"/>
                </a:solidFill>
              </a:rPr>
              <a:t>35 %: Käännösten määrä on sekin huomattava (yht. 35 %) ja kertoo siitä rikkaasta, kansainvälisestä kirjallisesta kentästä, joka tuon ajan pienellä lukijakunnalla (eli noin xx %:</a:t>
            </a:r>
            <a:r>
              <a:rPr lang="fi-FI" altLang="fi-FI" sz="1800" dirty="0" err="1">
                <a:solidFill>
                  <a:srgbClr val="000000"/>
                </a:solidFill>
              </a:rPr>
              <a:t>lla</a:t>
            </a:r>
            <a:r>
              <a:rPr lang="fi-FI" altLang="fi-FI" sz="1800" dirty="0">
                <a:solidFill>
                  <a:srgbClr val="000000"/>
                </a:solidFill>
              </a:rPr>
              <a:t>, lähde) Suomen suuriruhtinaskunnan asukkaista oli ulottuvillaan; tämän lisäksi tulevat tietysti monet muut </a:t>
            </a:r>
            <a:r>
              <a:rPr lang="fi-FI" altLang="fi-FI" sz="1800" i="1" dirty="0">
                <a:solidFill>
                  <a:srgbClr val="000000"/>
                </a:solidFill>
              </a:rPr>
              <a:t>laajan vastaanoton</a:t>
            </a:r>
            <a:r>
              <a:rPr lang="fi-FI" altLang="fi-FI" sz="1800" dirty="0">
                <a:solidFill>
                  <a:srgbClr val="000000"/>
                </a:solidFill>
              </a:rPr>
              <a:t> (Viola) muodot ja paikat, kuten kartanoiden, kirjastojen ja lukuseurojen kirjahyllyjen tilattu tai matkoilta tuotu kaunokirjallisuus sekä sanomalehtien runsas fiktiotarjonta. </a:t>
            </a:r>
          </a:p>
          <a:p>
            <a:r>
              <a:rPr lang="fi-FI" altLang="fi-FI" sz="1800" dirty="0">
                <a:solidFill>
                  <a:srgbClr val="000000"/>
                </a:solidFill>
              </a:rPr>
              <a:t>Ruotsissa puhuttiin 1800-luvun alkuvuosikymmeninä “väsymättömästä käännösinnostuksesta”, lukijoiden suosikkeina olivat erityisesti saksalaiset August </a:t>
            </a:r>
            <a:r>
              <a:rPr lang="fi-FI" altLang="fi-FI" sz="1800" dirty="0" err="1">
                <a:solidFill>
                  <a:srgbClr val="000000"/>
                </a:solidFill>
              </a:rPr>
              <a:t>Lafontaine</a:t>
            </a:r>
            <a:r>
              <a:rPr lang="fi-FI" altLang="fi-FI" sz="1800" dirty="0">
                <a:solidFill>
                  <a:srgbClr val="000000"/>
                </a:solidFill>
              </a:rPr>
              <a:t> ja August von </a:t>
            </a:r>
            <a:r>
              <a:rPr lang="fi-FI" altLang="fi-FI" sz="1800" dirty="0" err="1">
                <a:solidFill>
                  <a:srgbClr val="000000"/>
                </a:solidFill>
              </a:rPr>
              <a:t>Kotzebue</a:t>
            </a:r>
            <a:r>
              <a:rPr lang="fi-FI" altLang="fi-FI" sz="1800" dirty="0">
                <a:solidFill>
                  <a:srgbClr val="000000"/>
                </a:solidFill>
              </a:rPr>
              <a:t> (Mäkinen 1997, 96–101; ks. Fennican käännöslista).  </a:t>
            </a:r>
          </a:p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000000"/>
                </a:solidFill>
              </a:rPr>
              <a:t>Nimike eri kuin teos: tässä kaikki uusintapainokset ym. Lisäksi tulevat käännökset ruotsista suomeen (430 nimikettä), joihin kuuluvat niin maansisäiset käännökset… (ks. Sadun lista, selvitä). </a:t>
            </a:r>
          </a:p>
          <a:p>
            <a:r>
              <a:rPr lang="fi-FI" altLang="fi-FI" sz="1800" dirty="0" err="1">
                <a:solidFill>
                  <a:srgbClr val="000000"/>
                </a:solidFill>
              </a:rPr>
              <a:t>Enkku</a:t>
            </a:r>
            <a:r>
              <a:rPr lang="fi-FI" altLang="fi-FI" sz="1800" dirty="0">
                <a:solidFill>
                  <a:srgbClr val="000000"/>
                </a:solidFill>
              </a:rPr>
              <a:t>: yllätys? Nykyisin selvä – mutta jo silloin?</a:t>
            </a:r>
          </a:p>
          <a:p>
            <a:r>
              <a:rPr lang="fi-FI" altLang="fi-FI" sz="1800" dirty="0">
                <a:solidFill>
                  <a:srgbClr val="000000"/>
                </a:solidFill>
              </a:rPr>
              <a:t>Käännöksiä </a:t>
            </a:r>
            <a:r>
              <a:rPr lang="fi-FI" altLang="fi-FI" sz="1800" dirty="0" err="1">
                <a:solidFill>
                  <a:srgbClr val="000000"/>
                </a:solidFill>
              </a:rPr>
              <a:t>enkusta</a:t>
            </a:r>
            <a:r>
              <a:rPr lang="fi-FI" altLang="fi-FI" sz="1800" dirty="0">
                <a:solidFill>
                  <a:srgbClr val="000000"/>
                </a:solidFill>
              </a:rPr>
              <a:t> tarvittiin, koska sitä ei osattu? (vrt. F. Runeberg esim. poikkeuksena) </a:t>
            </a:r>
            <a:endParaRPr lang="fi-FI" altLang="fi-FI" sz="2800" dirty="0"/>
          </a:p>
          <a:p>
            <a:pPr>
              <a:spcBef>
                <a:spcPct val="0"/>
              </a:spcBef>
            </a:pPr>
            <a:br>
              <a:rPr lang="fi-FI" altLang="fi-FI" sz="2800" dirty="0"/>
            </a:br>
            <a:br>
              <a:rPr lang="fi-FI" altLang="fi-FI" sz="2800" dirty="0"/>
            </a:br>
            <a:r>
              <a:rPr lang="fi-FI" altLang="fi-FI" sz="1800" dirty="0">
                <a:solidFill>
                  <a:srgbClr val="000000"/>
                </a:solidFill>
              </a:rPr>
              <a:t>Fennicassa englanninkielisen kirjallisuuden kiistaton  painoskuningas on (vuonna 1887 ilmaantuneen) Sherlock Holmes -hahmon luoja </a:t>
            </a:r>
            <a:r>
              <a:rPr lang="fi-FI" altLang="fi-FI" sz="1800" b="1" dirty="0">
                <a:solidFill>
                  <a:srgbClr val="000000"/>
                </a:solidFill>
              </a:rPr>
              <a:t>Arthur Conan Doyle</a:t>
            </a:r>
            <a:r>
              <a:rPr lang="fi-FI" altLang="fi-FI" sz="1800" dirty="0">
                <a:solidFill>
                  <a:srgbClr val="000000"/>
                </a:solidFill>
              </a:rPr>
              <a:t> (85; tästä varmaan </a:t>
            </a:r>
            <a:r>
              <a:rPr lang="fi-FI" altLang="fi-FI" sz="1800" dirty="0" err="1">
                <a:solidFill>
                  <a:srgbClr val="000000"/>
                </a:solidFill>
              </a:rPr>
              <a:t>Suomennoskirj</a:t>
            </a:r>
            <a:r>
              <a:rPr lang="fi-FI" altLang="fi-FI" sz="1800" dirty="0">
                <a:solidFill>
                  <a:srgbClr val="000000"/>
                </a:solidFill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</a:rPr>
              <a:t>historissa</a:t>
            </a:r>
            <a:r>
              <a:rPr lang="fi-FI" altLang="fi-FI" sz="1800" dirty="0">
                <a:solidFill>
                  <a:srgbClr val="000000"/>
                </a:solidFill>
              </a:rPr>
              <a:t>). 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solidFill>
                  <a:srgbClr val="000000"/>
                </a:solidFill>
              </a:rPr>
              <a:t>Ensimmäinen Doyle-käännös on vuodelta 1894, Kuopiossa kustannettu </a:t>
            </a:r>
            <a:r>
              <a:rPr lang="fi-FI" altLang="fi-FI" sz="1800" i="1" dirty="0">
                <a:solidFill>
                  <a:srgbClr val="000000"/>
                </a:solidFill>
              </a:rPr>
              <a:t>Salapoliisin seikkailuja </a:t>
            </a:r>
            <a:r>
              <a:rPr lang="fi-FI" altLang="fi-FI" sz="1800" dirty="0">
                <a:solidFill>
                  <a:srgbClr val="000000"/>
                </a:solidFill>
              </a:rPr>
              <a:t>(</a:t>
            </a:r>
            <a:r>
              <a:rPr lang="fi-FI" altLang="fi-FI" sz="1800" dirty="0">
                <a:solidFill>
                  <a:srgbClr val="002855"/>
                </a:solidFill>
              </a:rPr>
              <a:t> suom. IDA WICKSTEDT: JOS TIETOJA, KERTOKAA</a:t>
            </a:r>
            <a:r>
              <a:rPr lang="fi-FI" altLang="fi-FI" sz="1800" dirty="0">
                <a:solidFill>
                  <a:srgbClr val="3A3A3A"/>
                </a:solidFill>
              </a:rPr>
              <a:t>) </a:t>
            </a:r>
            <a:r>
              <a:rPr lang="fi-FI" altLang="fi-FI" sz="1800" i="1" dirty="0">
                <a:solidFill>
                  <a:srgbClr val="000000"/>
                </a:solidFill>
              </a:rPr>
              <a:t> -&gt; 1907 suma! 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solidFill>
                  <a:srgbClr val="000000"/>
                </a:solidFill>
              </a:rPr>
              <a:t>Myös Jack London ja R. Kipling saavat paljon osumia – viihteellisen ja jännityskirjallisuuden (eli nyt! supersuosittujen lajien) suosio näkyy käännetyissä? Janosiko “kansalliskirjallisuuden kulta-ajan lukijakunta jännitysviihdettä? </a:t>
            </a:r>
            <a:r>
              <a:rPr lang="fi-FI" altLang="fi-FI" sz="1800" dirty="0" err="1">
                <a:solidFill>
                  <a:srgbClr val="000000"/>
                </a:solidFill>
              </a:rPr>
              <a:t>Huom</a:t>
            </a:r>
            <a:r>
              <a:rPr lang="fi-FI" altLang="fi-FI" sz="1800" dirty="0">
                <a:solidFill>
                  <a:srgbClr val="000000"/>
                </a:solidFill>
              </a:rPr>
              <a:t>! Kuka käänsi </a:t>
            </a:r>
            <a:r>
              <a:rPr lang="fi-FI" altLang="fi-FI" sz="1800" dirty="0" err="1">
                <a:solidFill>
                  <a:srgbClr val="000000"/>
                </a:solidFill>
              </a:rPr>
              <a:t>eng</a:t>
            </a:r>
            <a:r>
              <a:rPr lang="fi-FI" altLang="fi-FI" sz="1800" dirty="0">
                <a:solidFill>
                  <a:srgbClr val="000000"/>
                </a:solidFill>
              </a:rPr>
              <a:t> -&gt; su/</a:t>
            </a:r>
            <a:r>
              <a:rPr lang="fi-FI" altLang="fi-FI" sz="1800" dirty="0" err="1">
                <a:solidFill>
                  <a:srgbClr val="000000"/>
                </a:solidFill>
              </a:rPr>
              <a:t>ru</a:t>
            </a:r>
            <a:r>
              <a:rPr lang="fi-FI" altLang="fi-FI" sz="1800" dirty="0">
                <a:solidFill>
                  <a:srgbClr val="000000"/>
                </a:solidFill>
              </a:rPr>
              <a:t>? </a:t>
            </a:r>
          </a:p>
          <a:p>
            <a:pPr>
              <a:spcBef>
                <a:spcPct val="0"/>
              </a:spcBef>
            </a:pPr>
            <a:endParaRPr lang="fi-FI" altLang="fi-FI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i-FI" altLang="fi-FI" sz="1800" dirty="0">
                <a:solidFill>
                  <a:srgbClr val="212121"/>
                </a:solidFill>
                <a:latin typeface="Aptos" panose="020B0004020202020204" pitchFamily="34" charset="0"/>
              </a:rPr>
              <a:t>Ne neljä Doylea vuodelta 1904 ovat neljä eri osaa Holmesin seikkailuja: ensimmäiset kaksi on kääntänyt Matti Pennanen ja kaksi viimeistä A. A. Fabritius.</a:t>
            </a:r>
            <a:endParaRPr lang="fi-FI" altLang="fi-FI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i-FI" altLang="fi-FI" sz="1800" b="1" dirty="0">
              <a:solidFill>
                <a:srgbClr val="000000"/>
              </a:solidFill>
            </a:endParaRPr>
          </a:p>
          <a:p>
            <a:br>
              <a:rPr lang="fi-FI" altLang="fi-FI" dirty="0"/>
            </a:br>
            <a:endParaRPr lang="fi-FI" altLang="fi-FI" dirty="0"/>
          </a:p>
          <a:p>
            <a:r>
              <a:rPr lang="fi-FI" altLang="fi-FI" dirty="0">
                <a:solidFill>
                  <a:srgbClr val="444746"/>
                </a:solidFill>
                <a:latin typeface="Google Sans"/>
              </a:rPr>
              <a:t>***</a:t>
            </a:r>
          </a:p>
          <a:p>
            <a:endParaRPr lang="fi-FI" altLang="fi-FI" dirty="0">
              <a:solidFill>
                <a:srgbClr val="444746"/>
              </a:solidFill>
              <a:latin typeface="Google Sans"/>
            </a:endParaRPr>
          </a:p>
          <a:p>
            <a:r>
              <a:rPr lang="fi-FI" altLang="fi-FI" dirty="0">
                <a:solidFill>
                  <a:srgbClr val="444746"/>
                </a:solidFill>
                <a:latin typeface="Google Sans"/>
              </a:rPr>
              <a:t>Englannista Doyle (85), Dickens (28), Scott (24),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Bodkin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(23)</a:t>
            </a:r>
            <a:br>
              <a:rPr lang="fi-FI" altLang="fi-FI" dirty="0"/>
            </a:br>
            <a:br>
              <a:rPr lang="fi-FI" altLang="fi-FI" dirty="0"/>
            </a:br>
            <a:r>
              <a:rPr lang="fi-FI" altLang="fi-FI" dirty="0">
                <a:solidFill>
                  <a:srgbClr val="444746"/>
                </a:solidFill>
                <a:latin typeface="Google Sans"/>
              </a:rPr>
              <a:t>Saksasta Goethe (15),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Schiller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(13)</a:t>
            </a:r>
            <a:br>
              <a:rPr lang="fi-FI" altLang="fi-FI" dirty="0"/>
            </a:br>
            <a:br>
              <a:rPr lang="fi-FI" altLang="fi-FI" dirty="0"/>
            </a:br>
            <a:r>
              <a:rPr lang="fi-FI" altLang="fi-FI" dirty="0">
                <a:solidFill>
                  <a:srgbClr val="444746"/>
                </a:solidFill>
                <a:latin typeface="Google Sans"/>
              </a:rPr>
              <a:t>Ranskasta Dumas (32), Verne (15)</a:t>
            </a:r>
            <a:br>
              <a:rPr lang="fi-FI" altLang="fi-FI" dirty="0"/>
            </a:br>
            <a:br>
              <a:rPr lang="fi-FI" altLang="fi-FI" dirty="0"/>
            </a:br>
            <a:r>
              <a:rPr lang="fi-FI" altLang="fi-FI" dirty="0">
                <a:solidFill>
                  <a:srgbClr val="444746"/>
                </a:solidFill>
                <a:latin typeface="Google Sans"/>
              </a:rPr>
              <a:t>Venäjästä Tolstoi (87),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Turgenev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(27), Gorki (18), Dostojevski (16)</a:t>
            </a:r>
            <a:br>
              <a:rPr lang="fi-FI" altLang="fi-FI" dirty="0"/>
            </a:br>
            <a:br>
              <a:rPr lang="fi-FI" altLang="fi-FI" dirty="0"/>
            </a:br>
            <a:r>
              <a:rPr lang="fi-FI" altLang="fi-FI" dirty="0">
                <a:solidFill>
                  <a:srgbClr val="444746"/>
                </a:solidFill>
                <a:latin typeface="Google Sans"/>
              </a:rPr>
              <a:t>Norjasta Björnson (26),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Lie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(33), Ibsen (15)</a:t>
            </a:r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4C85C4-3EF0-4DF1-3941-02A424239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487A-68C4-474F-821A-87CCB94DE880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>
                <a:latin typeface="Aptos Display" panose="020B0004020202020204" pitchFamily="34" charset="0"/>
              </a:rPr>
              <a:t>”alkuperäisyyden” idea näkyy otsikoissa: </a:t>
            </a:r>
            <a:r>
              <a:rPr lang="fi-FI" altLang="fi-FI" i="1" dirty="0" err="1">
                <a:latin typeface="Aptos Display" panose="020B0004020202020204" pitchFamily="34" charset="0"/>
              </a:rPr>
              <a:t>Murgrönan</a:t>
            </a:r>
            <a:r>
              <a:rPr lang="fi-FI" altLang="fi-FI" i="1" dirty="0">
                <a:latin typeface="Aptos Display" panose="020B0004020202020204" pitchFamily="34" charset="0"/>
              </a:rPr>
              <a:t>. </a:t>
            </a:r>
            <a:r>
              <a:rPr lang="fi-FI" altLang="fi-FI" i="1" dirty="0" err="1">
                <a:latin typeface="Aptos Display" panose="020B0004020202020204" pitchFamily="34" charset="0"/>
              </a:rPr>
              <a:t>Finsk</a:t>
            </a:r>
            <a:r>
              <a:rPr lang="fi-FI" altLang="fi-FI" i="1" dirty="0">
                <a:latin typeface="Aptos Display" panose="020B0004020202020204" pitchFamily="34" charset="0"/>
              </a:rPr>
              <a:t> </a:t>
            </a:r>
            <a:r>
              <a:rPr lang="fi-FI" altLang="fi-FI" i="1" dirty="0" err="1">
                <a:latin typeface="Aptos Display" panose="020B0004020202020204" pitchFamily="34" charset="0"/>
              </a:rPr>
              <a:t>original</a:t>
            </a:r>
            <a:r>
              <a:rPr lang="fi-FI" altLang="fi-FI" i="1" dirty="0">
                <a:latin typeface="Aptos Display" panose="020B0004020202020204" pitchFamily="34" charset="0"/>
              </a:rPr>
              <a:t> </a:t>
            </a:r>
            <a:r>
              <a:rPr lang="fi-FI" altLang="fi-FI" dirty="0">
                <a:latin typeface="Aptos Display" panose="020B0004020202020204" pitchFamily="34" charset="0"/>
              </a:rPr>
              <a:t>(1840, Mikko Kukkonen: Aallo</a:t>
            </a:r>
            <a:r>
              <a:rPr lang="fi-FI" altLang="fi-FI" i="1" dirty="0">
                <a:latin typeface="Aptos Display" panose="020B0004020202020204" pitchFamily="34" charset="0"/>
              </a:rPr>
              <a:t>tar. Alkuperäisiä </a:t>
            </a:r>
            <a:r>
              <a:rPr lang="fi-FI" altLang="fi-FI" i="1" dirty="0" err="1">
                <a:latin typeface="Aptos Display" panose="020B0004020202020204" pitchFamily="34" charset="0"/>
              </a:rPr>
              <a:t>koelmia</a:t>
            </a:r>
            <a:r>
              <a:rPr lang="fi-FI" altLang="fi-FI" i="1" dirty="0">
                <a:latin typeface="Aptos Display" panose="020B0004020202020204" pitchFamily="34" charset="0"/>
              </a:rPr>
              <a:t> runollisuuden alalla </a:t>
            </a:r>
            <a:r>
              <a:rPr lang="fi-FI" altLang="fi-FI" dirty="0">
                <a:latin typeface="Aptos Display" panose="020B0004020202020204" pitchFamily="34" charset="0"/>
              </a:rPr>
              <a:t>(1869)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>
                <a:latin typeface="Aptos Display" panose="020B0004020202020204" pitchFamily="34" charset="0"/>
              </a:rPr>
              <a:t>Viittaus Julian työhön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01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37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n kuvan paikkamerkki 1">
            <a:extLst>
              <a:ext uri="{FF2B5EF4-FFF2-40B4-BE49-F238E27FC236}">
                <a16:creationId xmlns:a16="http://schemas.microsoft.com/office/drawing/2014/main" id="{D1A1E386-9B05-5DAE-28D8-FD853FF0CD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Huomautusten paikkamerkki 2">
            <a:extLst>
              <a:ext uri="{FF2B5EF4-FFF2-40B4-BE49-F238E27FC236}">
                <a16:creationId xmlns:a16="http://schemas.microsoft.com/office/drawing/2014/main" id="{C0071BE2-BEC6-9D69-058E-39AC85A75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Kirjapino: TY, PK 8.10.24</a:t>
            </a:r>
          </a:p>
          <a:p>
            <a:pPr>
              <a:defRPr/>
            </a:pPr>
            <a:endParaRPr lang="fi-FI" sz="18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Wekkulit ja kekkulit : leikki-näytelmä kahdessa näytöksessä / Antero Wareliukselta.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(Klassikko-otsikko)</a:t>
            </a: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Kuusen kukkia ja kukkais-kieltä : eli kolmekymmentä laulelmaa ja 261 eri kasveille sovitettua värsyä / muaten ja alkuperin </a:t>
            </a:r>
            <a:r>
              <a:rPr lang="fi-FI" sz="1800" u="sng" kern="100" dirty="0">
                <a:solidFill>
                  <a:srgbClr val="467886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nakerrellut </a:t>
            </a: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Antti Tervo.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(261 eri kasville!) OLI: Esim. Horsma: Niin runsas ihanuus, 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hempi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 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en voi vastustaa, / Se minut taivuttaa: / 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Siisp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ota rakkaus, lempi</a:t>
            </a: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Näreelän emännän kahvirahat : näytelmä 2 näytöksessä / kirj. S. H.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(kaffia, 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great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!) (kuva) Alkaa: Mikko: Kahvin hinta on noussut sekä Brasiliassa että Arabiassa, 24 sivua</a:t>
            </a:r>
          </a:p>
          <a:p>
            <a:pPr>
              <a:defRPr/>
            </a:pPr>
            <a:r>
              <a:rPr lang="en-US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Strid och seger / novell af en Finne [Avellan].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Kiinnostava Herman Avellan, 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usk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proosan koulukunta?</a:t>
            </a: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Langaton telefooni : 2:si näytöksinen pila / kirjotti Evald J.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(ennustiko hän kännykkää?) </a:t>
            </a:r>
            <a:r>
              <a:rPr lang="fi-FI" altLang="fi-FI" sz="1800" dirty="0"/>
              <a:t>alussa ohje esittäjille (kuva), keinottelija-Anttila ja hänen Olli-palvelijansa myyvät (olematonta) langatonta puhelinta maksua vastaan, kuva s. 8)</a:t>
            </a: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Minkälainen on rakastettava mies ja nainen ja kuinka sellaiseksi voit tulla : kertomus / J. Koti.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i-FI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Jep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kerropa tästä lisää) </a:t>
            </a:r>
            <a:r>
              <a:rPr lang="fi-FI" altLang="fi-FI" sz="1800" dirty="0"/>
              <a:t>(1914, Rauha ja Toivo, kertomuksen muodossa, kuva </a:t>
            </a:r>
            <a:r>
              <a:rPr lang="fi-FI" altLang="fi-FI" sz="1800" dirty="0" err="1"/>
              <a:t>viim</a:t>
            </a:r>
            <a:r>
              <a:rPr lang="fi-FI" altLang="fi-FI" sz="1800" dirty="0"/>
              <a:t> sivusta)</a:t>
            </a:r>
          </a:p>
          <a:p>
            <a:pPr>
              <a:defRPr/>
            </a:pPr>
            <a:endParaRPr lang="fi-FI" sz="18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Kaikki kuvina kansiossa Kirjojen kuvia DHL</a:t>
            </a: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Ks. Löytyykö kirjat SKH 1999:stä?</a:t>
            </a:r>
          </a:p>
          <a:p>
            <a:pPr>
              <a:defRPr/>
            </a:pPr>
            <a:endParaRPr lang="fi-FI" sz="18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defRPr/>
            </a:pPr>
            <a:endParaRPr lang="fi-FI" sz="18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***</a:t>
            </a:r>
          </a:p>
          <a:p>
            <a:pPr>
              <a:defRPr/>
            </a:pPr>
            <a:endParaRPr lang="fi-FI" sz="1800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9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Paradisin pakolainen / kirj. E. A. Jää.</a:t>
            </a:r>
            <a:endParaRPr lang="fi-FI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Hyödyttäwäisiä ja huwittawaisia kertomuksia yhteiselle kansalle : Ensimmäinen ja toinen wihko / kehoitukseksi hywään ja waroitukseksi pahasta. koonnut ja osittain suomentanut H. Nyman:Nämä ovat uskonnollisia lyhyitä kertomuksia..</a:t>
            </a:r>
            <a:endParaRPr lang="fi-FI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i-FI" sz="1800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Hämnden / novell af en Finne [Avellan].</a:t>
            </a:r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(Avellan eli en Finne kiinnostaa)</a:t>
            </a:r>
          </a:p>
          <a:p>
            <a:pPr>
              <a:defRPr/>
            </a:pPr>
            <a:endParaRPr lang="fi-FI" altLang="fi-FI" dirty="0"/>
          </a:p>
          <a:p>
            <a:pPr>
              <a:defRPr/>
            </a:pPr>
            <a:endParaRPr lang="fi-FI" altLang="fi-FI" dirty="0"/>
          </a:p>
          <a:p>
            <a:pPr>
              <a:defRPr/>
            </a:pPr>
            <a:r>
              <a:rPr lang="fi-FI" altLang="fi-FI" dirty="0" err="1"/>
              <a:t>Berndtson</a:t>
            </a:r>
            <a:r>
              <a:rPr lang="fi-FI" altLang="fi-FI" dirty="0"/>
              <a:t>: </a:t>
            </a:r>
            <a:r>
              <a:rPr lang="fi-FI" altLang="fi-FI" dirty="0" err="1"/>
              <a:t>Qvinnans</a:t>
            </a:r>
            <a:r>
              <a:rPr lang="fi-FI" altLang="fi-FI" dirty="0"/>
              <a:t> </a:t>
            </a:r>
            <a:r>
              <a:rPr lang="fi-FI" altLang="fi-FI" dirty="0" err="1"/>
              <a:t>skapelse</a:t>
            </a:r>
            <a:r>
              <a:rPr lang="fi-FI" altLang="fi-FI" dirty="0"/>
              <a:t> : </a:t>
            </a:r>
            <a:r>
              <a:rPr lang="fi-FI" altLang="fi-FI" dirty="0" err="1"/>
              <a:t>lyrisk</a:t>
            </a:r>
            <a:r>
              <a:rPr lang="fi-FI" altLang="fi-FI" dirty="0"/>
              <a:t> </a:t>
            </a:r>
            <a:r>
              <a:rPr lang="fi-FI" altLang="fi-FI" dirty="0" err="1"/>
              <a:t>fantasi</a:t>
            </a:r>
            <a:r>
              <a:rPr lang="fi-FI" altLang="fi-FI" dirty="0"/>
              <a:t> /</a:t>
            </a:r>
          </a:p>
          <a:p>
            <a:pPr>
              <a:defRPr/>
            </a:pPr>
            <a:r>
              <a:rPr lang="fi-FI" altLang="fi-FI" dirty="0"/>
              <a:t>Reuter: </a:t>
            </a:r>
            <a:r>
              <a:rPr lang="fi-FI" altLang="fi-FI" dirty="0" err="1"/>
              <a:t>Twenne</a:t>
            </a:r>
            <a:r>
              <a:rPr lang="fi-FI" altLang="fi-FI" dirty="0"/>
              <a:t>… de </a:t>
            </a:r>
            <a:r>
              <a:rPr lang="fi-FI" altLang="fi-FI" dirty="0" err="1"/>
              <a:t>wäckta</a:t>
            </a:r>
            <a:endParaRPr lang="fi-FI" altLang="fi-FI" dirty="0"/>
          </a:p>
          <a:p>
            <a:pPr>
              <a:defRPr/>
            </a:pPr>
            <a:endParaRPr lang="fi-FI" altLang="fi-FI" dirty="0"/>
          </a:p>
          <a:p>
            <a:pPr>
              <a:defRPr/>
            </a:pPr>
            <a:r>
              <a:rPr lang="fi-FI" altLang="fi-FI" dirty="0"/>
              <a:t>Miten Johan </a:t>
            </a:r>
            <a:r>
              <a:rPr lang="fi-FI" altLang="fi-FI" dirty="0" err="1"/>
              <a:t>Schultzin</a:t>
            </a:r>
            <a:r>
              <a:rPr lang="fi-FI" altLang="fi-FI" dirty="0"/>
              <a:t> teoksessa </a:t>
            </a:r>
            <a:r>
              <a:rPr lang="fi-FI" altLang="fi-FI" b="1" i="1" dirty="0" err="1"/>
              <a:t>Konstapel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Batongs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Sägner</a:t>
            </a:r>
            <a:r>
              <a:rPr lang="fi-FI" altLang="fi-FI" b="1" i="1" dirty="0"/>
              <a:t>: en </a:t>
            </a:r>
            <a:r>
              <a:rPr lang="fi-FI" altLang="fi-FI" b="1" i="1" dirty="0" err="1"/>
              <a:t>samling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parodier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på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sägner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ur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Fänrik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Ståls</a:t>
            </a:r>
            <a:r>
              <a:rPr lang="fi-FI" altLang="fi-FI" b="1" i="1" dirty="0"/>
              <a:t> </a:t>
            </a:r>
            <a:r>
              <a:rPr lang="fi-FI" altLang="fi-FI" b="1" i="1" dirty="0" err="1"/>
              <a:t>sägner</a:t>
            </a:r>
            <a:r>
              <a:rPr lang="fi-FI" altLang="fi-FI" b="1" i="1" dirty="0"/>
              <a:t> </a:t>
            </a:r>
            <a:r>
              <a:rPr lang="fi-FI" altLang="fi-FI" dirty="0"/>
              <a:t>(1864)  parodioitiin</a:t>
            </a:r>
            <a:r>
              <a:rPr lang="fi-FI" altLang="fi-FI" b="1" dirty="0"/>
              <a:t> </a:t>
            </a:r>
            <a:r>
              <a:rPr lang="fi-FI" altLang="fi-FI" dirty="0"/>
              <a:t>Suomen kansalliskirjailijaksi kohotettua J. L. </a:t>
            </a:r>
            <a:r>
              <a:rPr lang="fi-FI" altLang="fi-FI" dirty="0" err="1"/>
              <a:t>Runebergia</a:t>
            </a:r>
            <a:r>
              <a:rPr lang="fi-FI" altLang="fi-FI" dirty="0"/>
              <a:t>?</a:t>
            </a:r>
          </a:p>
          <a:p>
            <a:pPr>
              <a:defRPr/>
            </a:pPr>
            <a:r>
              <a:rPr lang="fi-FI" altLang="fi-FI" dirty="0"/>
              <a:t>Mitä pitää sisällään </a:t>
            </a:r>
            <a:r>
              <a:rPr lang="fi-FI" altLang="fi-FI" b="1" dirty="0"/>
              <a:t>”Johannes Kosko taikka yksi ainoa lasi viiniä, evankeliumin laiva, </a:t>
            </a:r>
            <a:r>
              <a:rPr lang="fi-FI" altLang="fi-FI" b="1" dirty="0" err="1"/>
              <a:t>Nigara</a:t>
            </a:r>
            <a:r>
              <a:rPr lang="fi-FI" altLang="fi-FI" b="1" dirty="0"/>
              <a:t> ja </a:t>
            </a:r>
            <a:r>
              <a:rPr lang="fi-FI" altLang="fi-FI" b="1" dirty="0" err="1"/>
              <a:t>arkkipispan</a:t>
            </a:r>
            <a:r>
              <a:rPr lang="fi-FI" altLang="fi-FI" b="1" dirty="0"/>
              <a:t> Anselmin rukous” </a:t>
            </a:r>
            <a:r>
              <a:rPr lang="fi-FI" altLang="fi-FI" dirty="0"/>
              <a:t>(1861, Kuopio)</a:t>
            </a:r>
          </a:p>
          <a:p>
            <a:pPr>
              <a:defRPr/>
            </a:pPr>
            <a:r>
              <a:rPr lang="fi-FI" altLang="fi-FI" dirty="0"/>
              <a:t>Miksi Helsingissä julkaistun huvinäytelmän </a:t>
            </a:r>
            <a:r>
              <a:rPr lang="fi-FI" altLang="fi-FI" b="1" dirty="0"/>
              <a:t>”Lilla kusin </a:t>
            </a:r>
            <a:r>
              <a:rPr lang="fi-FI" altLang="fi-FI" b="1" dirty="0" err="1"/>
              <a:t>från</a:t>
            </a:r>
            <a:r>
              <a:rPr lang="fi-FI" altLang="fi-FI" b="1" dirty="0"/>
              <a:t> Kuusamo” </a:t>
            </a:r>
            <a:r>
              <a:rPr lang="fi-FI" altLang="fi-FI" dirty="0"/>
              <a:t>(1861, ruots. Theodor Sederholm) tekijänä on Carlo </a:t>
            </a:r>
            <a:r>
              <a:rPr lang="fi-FI" altLang="fi-FI" dirty="0" err="1"/>
              <a:t>Goldoni</a:t>
            </a:r>
            <a:r>
              <a:rPr lang="fi-FI" altLang="fi-FI" dirty="0"/>
              <a:t>, italialainen 1700-luvun kirjailija?</a:t>
            </a:r>
            <a:endParaRPr lang="fi-FI" altLang="fi-FI" dirty="0">
              <a:highlight>
                <a:srgbClr val="FFFF00"/>
              </a:highlight>
            </a:endParaRPr>
          </a:p>
          <a:p>
            <a:pPr>
              <a:defRPr/>
            </a:pPr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1971D2-50E4-6F6E-1538-0289375CF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737CB-773B-E243-B8E8-FBBC95673167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344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08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ian kuvan paikkamerkki 1">
            <a:extLst>
              <a:ext uri="{FF2B5EF4-FFF2-40B4-BE49-F238E27FC236}">
                <a16:creationId xmlns:a16="http://schemas.microsoft.com/office/drawing/2014/main" id="{525BB148-5AF7-C952-58A3-3126A8507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Huomautusten paikkamerkki 2">
            <a:extLst>
              <a:ext uri="{FF2B5EF4-FFF2-40B4-BE49-F238E27FC236}">
                <a16:creationId xmlns:a16="http://schemas.microsoft.com/office/drawing/2014/main" id="{9327DBBB-8CA3-1FBE-ABF3-D3F9D9F77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7E50CA-7DC8-C936-E1DC-D0A29E295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5DF4E-939F-5140-AF05-17F86A720E2F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B944D-11D8-06D9-19BD-BFA9DEBA8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1210B-984F-D448-A3BD-2B7467982358}" type="slidenum">
              <a:rPr lang="fi-FI" altLang="fi-FI"/>
              <a:pPr>
                <a:defRPr/>
              </a:pPr>
              <a:t>3</a:t>
            </a:fld>
            <a:endParaRPr lang="fi-FI" altLang="fi-FI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6EAF555-DF1F-1180-B261-1C83F461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549CD09-8CD6-4C43-8E1A-CDE0C3985A4D}" type="slidenum">
              <a:rPr lang="fi-FI" altLang="fi-FI" sz="120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Noto Sans CJK SC"/>
              </a:rPr>
              <a:pPr algn="r" eaLnBrk="1" hangingPunct="1"/>
              <a:t>3</a:t>
            </a:fld>
            <a:endParaRPr lang="fi-FI" altLang="fi-FI" sz="1200">
              <a:solidFill>
                <a:srgbClr val="000000"/>
              </a:solidFill>
              <a:latin typeface="Calibri" panose="020F0502020204030204" pitchFamily="34" charset="0"/>
              <a:ea typeface="Noto Sans CJK SC"/>
              <a:cs typeface="Noto Sans CJK SC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2F0CAD4E-B37C-5E60-8C2D-D9A435EA3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0FF1B993-120F-26C3-93BD-A9674831B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TÄMÄ KENTIES LEOLLE?</a:t>
            </a:r>
          </a:p>
          <a:p>
            <a:pPr>
              <a:buFontTx/>
              <a:buChar char="•"/>
            </a:pPr>
            <a:r>
              <a:rPr lang="fi-FI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Osma osannee kommentoida omalta osaltaan ja voi vaikka KK puolesta sanoa jotain Fennicasta, Julia voi esitellä meidän työtä Fennicassa eli ei siitä välttämättä tarvitse sen enempää enää Katin esityksessä yleiskuvauksia.</a:t>
            </a: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TUTKIMUSINFRA, JOSSA (DARIAH) KEHITETÄÄN BIG DATAN HYÖDYNTÄMISTÄ  HUM JA YHTKUNTATIET TARPEISIIN</a:t>
            </a:r>
          </a:p>
          <a:p>
            <a:pPr>
              <a:spcBef>
                <a:spcPts val="475"/>
              </a:spcBef>
              <a:spcAft>
                <a:spcPts val="25"/>
              </a:spcAft>
            </a:pPr>
            <a:endParaRPr lang="fi-FI" altLang="fi-FI" dirty="0">
              <a:cs typeface="Calibri" panose="020F0502020204030204" pitchFamily="34" charset="0"/>
            </a:endParaRPr>
          </a:p>
          <a:p>
            <a:pPr>
              <a:spcBef>
                <a:spcPts val="475"/>
              </a:spcBef>
              <a:spcAft>
                <a:spcPts val="25"/>
              </a:spcAft>
            </a:pPr>
            <a:r>
              <a:rPr lang="fi-FI" altLang="fi-FI" dirty="0">
                <a:cs typeface="Calibri" panose="020F0502020204030204" pitchFamily="34" charset="0"/>
              </a:rPr>
              <a:t>UEF: Mikko Laitinen ja Jukka Mäkisalo</a:t>
            </a: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endParaRPr lang="fi-FI" altLang="fi-FI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pPr>
              <a:buFontTx/>
              <a:buChar char="•"/>
            </a:pP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FIN-CLARIAH-hanke on ihmistieteiden tutkimusinfrastruktuuri, jossa on kaksi osaa: FIN-CLARIN ja DARIAH-FI.</a:t>
            </a:r>
          </a:p>
          <a:p>
            <a:pPr>
              <a:buFontTx/>
              <a:buChar char="•"/>
            </a:pP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FIN-CLARIN auttaa humanististen tieteiden tutkijoita ja kielitieteilijöitä käyttämään, jalostamaan, säilyttämään ja jakamaan kielellisiä tutkimusaineistoja, niin tekstiä kuin videoita ja äänitteitäkin. FIN-CLARIN kokonaisuutta ja siihen kuuluvaa Kielipankkia kehitetään edelleen. Konsortiota johtaa tutkimusjohtaja Krister Lindén.</a:t>
            </a:r>
          </a:p>
          <a:p>
            <a:pPr>
              <a:buFontTx/>
              <a:buChar char="•"/>
            </a:pP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DARIAH-FI (</a:t>
            </a:r>
            <a:r>
              <a:rPr lang="fi-FI" altLang="fi-FI" dirty="0" err="1">
                <a:solidFill>
                  <a:srgbClr val="222222"/>
                </a:solidFill>
                <a:latin typeface="Open Sans" panose="020B0606030504020204" pitchFamily="34" charset="0"/>
              </a:rPr>
              <a:t>Finnish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 </a:t>
            </a:r>
            <a:r>
              <a:rPr lang="fi-FI" altLang="fi-FI" dirty="0" err="1">
                <a:solidFill>
                  <a:srgbClr val="222222"/>
                </a:solidFill>
                <a:latin typeface="Open Sans" panose="020B0606030504020204" pitchFamily="34" charset="0"/>
              </a:rPr>
              <a:t>Research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 </a:t>
            </a:r>
            <a:r>
              <a:rPr lang="fi-FI" altLang="fi-FI" dirty="0" err="1">
                <a:solidFill>
                  <a:srgbClr val="222222"/>
                </a:solidFill>
                <a:latin typeface="Open Sans" panose="020B0606030504020204" pitchFamily="34" charset="0"/>
              </a:rPr>
              <a:t>Infrastructure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 for Digital </a:t>
            </a:r>
            <a:r>
              <a:rPr lang="fi-FI" altLang="fi-FI" dirty="0" err="1">
                <a:solidFill>
                  <a:srgbClr val="222222"/>
                </a:solidFill>
                <a:latin typeface="Open Sans" panose="020B0606030504020204" pitchFamily="34" charset="0"/>
              </a:rPr>
              <a:t>Humanities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 and </a:t>
            </a:r>
            <a:r>
              <a:rPr lang="fi-FI" altLang="fi-FI" dirty="0" err="1">
                <a:solidFill>
                  <a:srgbClr val="222222"/>
                </a:solidFill>
                <a:latin typeface="Open Sans" panose="020B0606030504020204" pitchFamily="34" charset="0"/>
              </a:rPr>
              <a:t>Social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 Sciences) on puolestaan uusi kansallinen kokonaisuus, jossa </a:t>
            </a:r>
            <a:r>
              <a:rPr lang="fi-FI" altLang="fi-FI" b="1" dirty="0" err="1">
                <a:solidFill>
                  <a:srgbClr val="222222"/>
                </a:solidFill>
                <a:latin typeface="Open Sans" panose="020B0606030504020204" pitchFamily="34" charset="0"/>
              </a:rPr>
              <a:t>big</a:t>
            </a:r>
            <a:r>
              <a:rPr lang="fi-FI" altLang="fi-FI" b="1" dirty="0">
                <a:solidFill>
                  <a:srgbClr val="222222"/>
                </a:solidFill>
                <a:latin typeface="Open Sans" panose="020B0606030504020204" pitchFamily="34" charset="0"/>
              </a:rPr>
              <a:t> datan hyödyntämistä kehitetään SSH-tutkimuksen tarpeiden mukaan. </a:t>
            </a:r>
            <a:r>
              <a:rPr lang="fi-FI" altLang="fi-FI" dirty="0">
                <a:solidFill>
                  <a:srgbClr val="222222"/>
                </a:solidFill>
                <a:latin typeface="Open Sans" panose="020B0606030504020204" pitchFamily="34" charset="0"/>
              </a:rPr>
              <a:t>Komponenttia johtaa HY:n humanistisen tiedekunnan digitaalisten ihmistieteiden apulaisprofessori Mikko Tolonen.</a:t>
            </a:r>
          </a:p>
          <a:p>
            <a:pPr>
              <a:spcBef>
                <a:spcPts val="475"/>
              </a:spcBef>
              <a:spcAft>
                <a:spcPts val="25"/>
              </a:spcAft>
            </a:pPr>
            <a:endParaRPr lang="fi-FI" altLang="fi-FI" dirty="0">
              <a:cs typeface="Calibri" panose="020F0502020204030204" pitchFamily="34" charset="0"/>
            </a:endParaRPr>
          </a:p>
          <a:p>
            <a:pPr>
              <a:spcBef>
                <a:spcPts val="475"/>
              </a:spcBef>
              <a:spcAft>
                <a:spcPts val="25"/>
              </a:spcAft>
            </a:pPr>
            <a:endParaRPr lang="fi-FI" altLang="fi-FI" dirty="0">
              <a:cs typeface="Calibri" panose="020F0502020204030204" pitchFamily="34" charset="0"/>
            </a:endParaRPr>
          </a:p>
          <a:p>
            <a:pPr>
              <a:spcBef>
                <a:spcPts val="475"/>
              </a:spcBef>
              <a:spcAft>
                <a:spcPts val="25"/>
              </a:spcAft>
            </a:pPr>
            <a:endParaRPr lang="fi-FI" altLang="fi-FI" dirty="0">
              <a:cs typeface="Calibri" panose="020F0502020204030204" pitchFamily="34" charset="0"/>
            </a:endParaRPr>
          </a:p>
          <a:p>
            <a:pPr>
              <a:spcBef>
                <a:spcPts val="475"/>
              </a:spcBef>
              <a:spcAft>
                <a:spcPts val="25"/>
              </a:spcAft>
            </a:pPr>
            <a:r>
              <a:rPr lang="fi-FI" altLang="fi-FI" dirty="0">
                <a:cs typeface="Calibri" panose="020F0502020204030204" pitchFamily="34" charset="0"/>
              </a:rPr>
              <a:t>LEHDET SEURAAVASSA HANKKEESSA</a:t>
            </a:r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0C5429F9-9D39-906F-21A0-A7408F1D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78C57B7-D645-9F45-880E-8BA0A2432AF0}" type="slidenum">
              <a:rPr lang="fi-FI" altLang="fi-FI" sz="120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Noto Sans CJK SC"/>
              </a:rPr>
              <a:pPr algn="r" eaLnBrk="1" hangingPunct="1"/>
              <a:t>3</a:t>
            </a:fld>
            <a:endParaRPr lang="fi-FI" altLang="fi-FI" sz="1200">
              <a:solidFill>
                <a:srgbClr val="000000"/>
              </a:solidFill>
              <a:latin typeface="Calibri" panose="020F0502020204030204" pitchFamily="34" charset="0"/>
              <a:ea typeface="Noto Sans CJK SC"/>
              <a:cs typeface="Noto Sans CJK S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n kuvan paikkamerkki 1">
            <a:extLst>
              <a:ext uri="{FF2B5EF4-FFF2-40B4-BE49-F238E27FC236}">
                <a16:creationId xmlns:a16="http://schemas.microsoft.com/office/drawing/2014/main" id="{D3AE0413-4AE6-B0B9-1854-323DA9DD1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Huomautusten paikkamerkki 2">
            <a:extLst>
              <a:ext uri="{FF2B5EF4-FFF2-40B4-BE49-F238E27FC236}">
                <a16:creationId xmlns:a16="http://schemas.microsoft.com/office/drawing/2014/main" id="{227891A6-AB07-A3C4-75ED-7D1AFA282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fi-FI" altLang="fi-FI" dirty="0"/>
              <a:t>Hankkeen idea: mitä teemme? Metadata + kirjallisuushistoria = artikkelia</a:t>
            </a:r>
          </a:p>
          <a:p>
            <a:pPr>
              <a:lnSpc>
                <a:spcPct val="150000"/>
              </a:lnSpc>
            </a:pPr>
            <a:endParaRPr lang="fi-FI" altLang="fi-FI" dirty="0"/>
          </a:p>
          <a:p>
            <a:pPr>
              <a:lnSpc>
                <a:spcPct val="150000"/>
              </a:lnSpc>
            </a:pPr>
            <a:r>
              <a:rPr lang="fi-FI" altLang="fi-FI" dirty="0"/>
              <a:t>Mitä, millaista ja miten paljon kaunokirjallisuutta Suomessa julkaistiin pitkän 1800-luvun kuluessa </a:t>
            </a:r>
            <a:r>
              <a:rPr lang="fi-FI" altLang="fi-FI" dirty="0" err="1"/>
              <a:t>Fen</a:t>
            </a:r>
            <a:r>
              <a:rPr lang="fi-FI" altLang="fi-FI" dirty="0"/>
              <a:t> </a:t>
            </a:r>
            <a:r>
              <a:rPr lang="fi-FI" altLang="fi-FI" dirty="0" err="1"/>
              <a:t>biblgraf</a:t>
            </a:r>
            <a:r>
              <a:rPr lang="fi-FI" altLang="fi-FI" dirty="0"/>
              <a:t> </a:t>
            </a:r>
            <a:r>
              <a:rPr lang="fi-FI" altLang="fi-FI" dirty="0" err="1"/>
              <a:t>kuvtiedon</a:t>
            </a:r>
            <a:r>
              <a:rPr lang="fi-FI" altLang="fi-FI" dirty="0"/>
              <a:t> perusteella?</a:t>
            </a:r>
          </a:p>
          <a:p>
            <a:pPr>
              <a:lnSpc>
                <a:spcPct val="150000"/>
              </a:lnSpc>
            </a:pPr>
            <a:r>
              <a:rPr lang="fi-FI" altLang="fi-FI" dirty="0"/>
              <a:t>Kaunosignumit: alkuun yli 9000 nimikettä – nyt järjestetään </a:t>
            </a:r>
          </a:p>
          <a:p>
            <a:pPr>
              <a:lnSpc>
                <a:spcPct val="150000"/>
              </a:lnSpc>
            </a:pPr>
            <a:r>
              <a:rPr lang="fi-FI" altLang="fi-FI" dirty="0"/>
              <a:t>Kohteena laaja teosmäärä - pinnanalisen tutkiminen </a:t>
            </a:r>
            <a:r>
              <a:rPr lang="fi-FI" altLang="fi-FI" dirty="0" err="1"/>
              <a:t>määr</a:t>
            </a:r>
            <a:r>
              <a:rPr lang="fi-FI" altLang="fi-FI" dirty="0"/>
              <a:t> ja </a:t>
            </a:r>
            <a:r>
              <a:rPr lang="fi-FI" altLang="fi-FI" dirty="0" err="1"/>
              <a:t>laad</a:t>
            </a:r>
            <a:r>
              <a:rPr lang="fi-FI" altLang="fi-FI" dirty="0"/>
              <a:t> – välitason analyysi eli lasketaan mutta myös luetaan </a:t>
            </a:r>
          </a:p>
          <a:p>
            <a:endParaRPr lang="fi-FI" altLang="fi-FI" dirty="0">
              <a:solidFill>
                <a:srgbClr val="333333"/>
              </a:solidFill>
              <a:latin typeface="Source Sans Pro" panose="020F0502020204030204" pitchFamily="34" charset="0"/>
            </a:endParaRPr>
          </a:p>
          <a:p>
            <a:r>
              <a:rPr lang="fi-FI" altLang="fi-FI" b="1" dirty="0" err="1">
                <a:solidFill>
                  <a:srgbClr val="5F6368"/>
                </a:solidFill>
              </a:rPr>
              <a:t>the</a:t>
            </a:r>
            <a:r>
              <a:rPr lang="fi-FI" altLang="fi-FI" b="1" dirty="0">
                <a:solidFill>
                  <a:srgbClr val="5F6368"/>
                </a:solidFill>
              </a:rPr>
              <a:t> </a:t>
            </a:r>
            <a:r>
              <a:rPr lang="fi-FI" altLang="fi-FI" b="1" dirty="0" err="1">
                <a:solidFill>
                  <a:srgbClr val="5F6368"/>
                </a:solidFill>
              </a:rPr>
              <a:t>great</a:t>
            </a:r>
            <a:r>
              <a:rPr lang="fi-FI" altLang="fi-FI" b="1" dirty="0">
                <a:solidFill>
                  <a:srgbClr val="5F6368"/>
                </a:solidFill>
              </a:rPr>
              <a:t> </a:t>
            </a:r>
            <a:r>
              <a:rPr lang="fi-FI" altLang="fi-FI" b="1" dirty="0" err="1">
                <a:solidFill>
                  <a:srgbClr val="5F6368"/>
                </a:solidFill>
              </a:rPr>
              <a:t>unread</a:t>
            </a:r>
            <a:r>
              <a:rPr lang="fi-FI" altLang="fi-FI" dirty="0">
                <a:solidFill>
                  <a:srgbClr val="4D5156"/>
                </a:solidFill>
              </a:rPr>
              <a:t>', as </a:t>
            </a:r>
            <a:r>
              <a:rPr lang="fi-FI" altLang="fi-FI" b="1" dirty="0">
                <a:solidFill>
                  <a:srgbClr val="5F6368"/>
                </a:solidFill>
              </a:rPr>
              <a:t>Margaret Cohen</a:t>
            </a:r>
            <a:r>
              <a:rPr lang="fi-FI" altLang="fi-FI" dirty="0">
                <a:solidFill>
                  <a:srgbClr val="4D5156"/>
                </a:solidFill>
              </a:rPr>
              <a:t> (1999: 23) </a:t>
            </a:r>
            <a:r>
              <a:rPr lang="fi-FI" altLang="fi-FI" dirty="0" err="1">
                <a:solidFill>
                  <a:srgbClr val="4D5156"/>
                </a:solidFill>
              </a:rPr>
              <a:t>defined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the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huge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amount</a:t>
            </a:r>
            <a:r>
              <a:rPr lang="fi-FI" altLang="fi-FI" dirty="0">
                <a:solidFill>
                  <a:srgbClr val="4D5156"/>
                </a:solidFill>
              </a:rPr>
              <a:t> of </a:t>
            </a:r>
            <a:r>
              <a:rPr lang="fi-FI" altLang="fi-FI" dirty="0" err="1">
                <a:solidFill>
                  <a:srgbClr val="4D5156"/>
                </a:solidFill>
              </a:rPr>
              <a:t>literary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leftovers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stockpiled</a:t>
            </a:r>
            <a:r>
              <a:rPr lang="fi-FI" altLang="fi-FI" dirty="0">
                <a:solidFill>
                  <a:srgbClr val="4D5156"/>
                </a:solidFill>
              </a:rPr>
              <a:t> into </a:t>
            </a:r>
            <a:r>
              <a:rPr lang="fi-FI" altLang="fi-FI" dirty="0" err="1">
                <a:solidFill>
                  <a:srgbClr val="4D5156"/>
                </a:solidFill>
              </a:rPr>
              <a:t>analogical</a:t>
            </a:r>
            <a:r>
              <a:rPr lang="fi-FI" altLang="fi-FI" dirty="0">
                <a:solidFill>
                  <a:srgbClr val="4D5156"/>
                </a:solidFill>
              </a:rPr>
              <a:t> </a:t>
            </a:r>
            <a:r>
              <a:rPr lang="fi-FI" altLang="fi-FI" dirty="0" err="1">
                <a:solidFill>
                  <a:srgbClr val="4D5156"/>
                </a:solidFill>
              </a:rPr>
              <a:t>libraries</a:t>
            </a:r>
            <a:r>
              <a:rPr lang="fi-FI" altLang="fi-FI" dirty="0">
                <a:solidFill>
                  <a:srgbClr val="4D5156"/>
                </a:solidFill>
              </a:rPr>
              <a:t>. </a:t>
            </a:r>
            <a:endParaRPr lang="fi-FI" altLang="fi-FI" dirty="0">
              <a:solidFill>
                <a:srgbClr val="333333"/>
              </a:solidFill>
              <a:latin typeface="Source Sans Pro" panose="020F0502020204030204" pitchFamily="34" charset="0"/>
            </a:endParaRPr>
          </a:p>
          <a:p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Cohen, M. 1999</a:t>
            </a:r>
            <a:br>
              <a:rPr lang="fi-FI" altLang="fi-FI" dirty="0"/>
            </a:br>
            <a:r>
              <a:rPr lang="fi-FI" altLang="fi-FI" i="1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i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i="1" dirty="0" err="1">
                <a:solidFill>
                  <a:srgbClr val="333333"/>
                </a:solidFill>
                <a:latin typeface="Georgia" panose="02040502050405020303" pitchFamily="18" charset="0"/>
              </a:rPr>
              <a:t>Sentimental</a:t>
            </a:r>
            <a:r>
              <a:rPr lang="fi-FI" altLang="fi-FI" i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i="1" dirty="0" err="1">
                <a:solidFill>
                  <a:srgbClr val="333333"/>
                </a:solidFill>
                <a:latin typeface="Georgia" panose="02040502050405020303" pitchFamily="18" charset="0"/>
              </a:rPr>
              <a:t>Education</a:t>
            </a:r>
            <a:r>
              <a:rPr lang="fi-FI" altLang="fi-FI" i="1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i="1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i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i="1" dirty="0" err="1">
                <a:solidFill>
                  <a:srgbClr val="333333"/>
                </a:solidFill>
                <a:latin typeface="Georgia" panose="02040502050405020303" pitchFamily="18" charset="0"/>
              </a:rPr>
              <a:t>Novel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Princeton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(NJ),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Princeton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University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Press.</a:t>
            </a:r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EAB8F7-D83C-B67E-D9D8-AC4723AF8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6FD8B-A506-2547-B004-19247B0BD218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n kuvan paikkamerkki 1">
            <a:extLst>
              <a:ext uri="{FF2B5EF4-FFF2-40B4-BE49-F238E27FC236}">
                <a16:creationId xmlns:a16="http://schemas.microsoft.com/office/drawing/2014/main" id="{D5129E32-50FD-7B0A-B4CF-25078D367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Huomautusten paikkamerkki 2">
            <a:extLst>
              <a:ext uri="{FF2B5EF4-FFF2-40B4-BE49-F238E27FC236}">
                <a16:creationId xmlns:a16="http://schemas.microsoft.com/office/drawing/2014/main" id="{59C0EFC6-5899-710F-626B-B298B33EF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TÄSSÄ METODISTA: BODE, </a:t>
            </a:r>
          </a:p>
          <a:p>
            <a:pPr eaLnBrk="1" hangingPunct="1">
              <a:spcBef>
                <a:spcPct val="0"/>
              </a:spcBef>
            </a:pPr>
            <a:endParaRPr lang="fi-FI" altLang="fi-FI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fi-FI" altLang="fi-FI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Reading: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aust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romaanitietokanta,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kirjhist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uud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case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studies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1800-l -&gt; II MS</a:t>
            </a:r>
          </a:p>
          <a:p>
            <a:pPr eaLnBrk="1" hangingPunct="1">
              <a:spcBef>
                <a:spcPct val="0"/>
              </a:spcBef>
            </a:pPr>
            <a:endParaRPr lang="fi-FI" altLang="fi-FI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‘Reading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Numbers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: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Recalibrating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Field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’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proposes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demonstrates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new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digital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approach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to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history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.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Drawing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on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bibliographical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information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on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Australian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novel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in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AustLit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database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book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addresses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debates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issues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in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studies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through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method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that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combines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book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history’s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pragmatic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approach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to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data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with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digital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humanities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’ idea of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computer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modelling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as an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experimental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iterative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practice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. As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well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as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showcasing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this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method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case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studies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in ‘Reading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Numbers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’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provide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a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revised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history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 Australian </a:t>
            </a:r>
            <a:r>
              <a:rPr lang="fi-FI" altLang="fi-FI" b="1" dirty="0" err="1">
                <a:solidFill>
                  <a:srgbClr val="333333"/>
                </a:solidFill>
                <a:latin typeface="Georgia" panose="02040502050405020303" pitchFamily="18" charset="0"/>
              </a:rPr>
              <a:t>novel</a:t>
            </a:r>
            <a:r>
              <a:rPr lang="fi-FI" altLang="fi-FI" b="1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focusing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nineteenth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century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decades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since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end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Second World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War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engaging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with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range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themes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including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cultural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value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authorship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gender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genre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transnational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circulation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of fiction.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book’s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findings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challenge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established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arguments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in Australian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studies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book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history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feminism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gender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studies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while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presenting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innovative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ways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understanding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literature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publishing,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authorship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reading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relationships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between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them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. More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broadly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demonstrating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critical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ways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in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which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growing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number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of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digital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archives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in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the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humanities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can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mined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modelled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visualised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, ‘Reading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by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Numbers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’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offers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new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directions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and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scope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for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digital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humanities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fi-FI" altLang="fi-FI" dirty="0" err="1">
                <a:solidFill>
                  <a:srgbClr val="333333"/>
                </a:solidFill>
                <a:latin typeface="Georgia" panose="02040502050405020303" pitchFamily="18" charset="0"/>
              </a:rPr>
              <a:t>research</a:t>
            </a:r>
            <a:r>
              <a:rPr lang="fi-FI" altLang="fi-FI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endParaRPr lang="fi-FI" altLang="fi-FI" b="1" dirty="0"/>
          </a:p>
          <a:p>
            <a:pPr eaLnBrk="1" hangingPunct="1">
              <a:spcBef>
                <a:spcPct val="0"/>
              </a:spcBef>
            </a:pPr>
            <a:endParaRPr lang="fi-FI" altLang="fi-FI" dirty="0"/>
          </a:p>
          <a:p>
            <a:pPr eaLnBrk="1" hangingPunct="1">
              <a:spcBef>
                <a:spcPct val="0"/>
              </a:spcBef>
            </a:pPr>
            <a:endParaRPr lang="fi-FI" altLang="fi-FI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</a:rPr>
              <a:t>Metodimme: kaukoluvun (bibliografinen metadata) ja “lähiluvun” (itse teokset) yhdistäminen, välitilan eli </a:t>
            </a:r>
            <a:r>
              <a:rPr lang="fi-FI" altLang="fi-FI" dirty="0" err="1">
                <a:solidFill>
                  <a:srgbClr val="000000"/>
                </a:solidFill>
              </a:rPr>
              <a:t>mesotason</a:t>
            </a:r>
            <a:r>
              <a:rPr lang="fi-FI" altLang="fi-FI" dirty="0">
                <a:solidFill>
                  <a:srgbClr val="000000"/>
                </a:solidFill>
              </a:rPr>
              <a:t> analyysi. Tutkimme pitkällä 1800-luvulla kirjamuodossa julkaistun kaunokirjallisuuden kokonaisuutta, hahmotamme keskeisiä ilmiöitä ja syvennymme niihin analysoimalla ilmiöiden kannalta edustavia teoksia.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i-FI" altLang="fi-FI" dirty="0">
                <a:solidFill>
                  <a:srgbClr val="000000"/>
                </a:solidFill>
              </a:rPr>
              <a:t>Miten kirjallisuushistorian tutkiminen metadatan avulla muuttaa ymmärrystämme kirjallisuushistoriasta ja sen kirjoittamisesta? Oliko Suomen kirjallisuus 1800-luvulla “lapsellisempaa” (lastenkirjallisuuden suuri määrä) ja kansainvälisempää kuin tähän asti on oletettu?</a:t>
            </a:r>
          </a:p>
          <a:p>
            <a:pPr eaLnBrk="1" hangingPunct="1">
              <a:spcBef>
                <a:spcPct val="0"/>
              </a:spcBef>
            </a:pPr>
            <a:endParaRPr lang="fi-FI" altLang="fi-FI" dirty="0"/>
          </a:p>
          <a:p>
            <a:pPr eaLnBrk="1" hangingPunct="1">
              <a:spcBef>
                <a:spcPct val="0"/>
              </a:spcBef>
            </a:pPr>
            <a:endParaRPr lang="fi-FI" altLang="fi-FI" dirty="0"/>
          </a:p>
          <a:p>
            <a:pPr eaLnBrk="1" hangingPunct="1">
              <a:spcBef>
                <a:spcPct val="0"/>
              </a:spcBef>
            </a:pPr>
            <a:endParaRPr lang="fi-FI" altLang="fi-FI" dirty="0"/>
          </a:p>
        </p:txBody>
      </p:sp>
      <p:sp>
        <p:nvSpPr>
          <p:cNvPr id="19459" name="Dian numeron paikkamerkki 3">
            <a:extLst>
              <a:ext uri="{FF2B5EF4-FFF2-40B4-BE49-F238E27FC236}">
                <a16:creationId xmlns:a16="http://schemas.microsoft.com/office/drawing/2014/main" id="{2A33FFEE-74A7-5906-F0BD-A62B1E2ED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996D5D-B4E9-F145-9005-1848589AA610}" type="slidenum">
              <a:rPr lang="fi-FI" altLang="fi-FI" smtClean="0">
                <a:latin typeface="Palatino Linotype" panose="0204050205050503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 altLang="fi-FI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of </a:t>
            </a:r>
            <a:r>
              <a:rPr lang="fi-FI" dirty="0" err="1"/>
              <a:t>fire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library</a:t>
            </a:r>
            <a:r>
              <a:rPr lang="fi-FI" dirty="0"/>
              <a:t> of Royal Academy of Turku </a:t>
            </a:r>
            <a:r>
              <a:rPr lang="fi-FI" dirty="0" err="1"/>
              <a:t>consisted</a:t>
            </a:r>
            <a:r>
              <a:rPr lang="fi-FI" dirty="0"/>
              <a:t> of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40 000 </a:t>
            </a:r>
            <a:r>
              <a:rPr lang="fi-FI" dirty="0" err="1"/>
              <a:t>volumes</a:t>
            </a:r>
            <a:r>
              <a:rPr lang="fi-FI" dirty="0"/>
              <a:t>, </a:t>
            </a:r>
            <a:r>
              <a:rPr lang="fi-FI" dirty="0" err="1"/>
              <a:t>only</a:t>
            </a:r>
            <a:r>
              <a:rPr lang="fi-FI" dirty="0"/>
              <a:t> 800 </a:t>
            </a:r>
            <a:r>
              <a:rPr lang="fi-FI" dirty="0" err="1"/>
              <a:t>survived</a:t>
            </a:r>
            <a:r>
              <a:rPr lang="fi-FI" dirty="0"/>
              <a:t>,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70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04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n kuvan paikkamerkki 1">
            <a:extLst>
              <a:ext uri="{FF2B5EF4-FFF2-40B4-BE49-F238E27FC236}">
                <a16:creationId xmlns:a16="http://schemas.microsoft.com/office/drawing/2014/main" id="{6788FC33-DB22-A2B1-8D60-38FCD4786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Huomautusten paikkamerkki 2">
            <a:extLst>
              <a:ext uri="{FF2B5EF4-FFF2-40B4-BE49-F238E27FC236}">
                <a16:creationId xmlns:a16="http://schemas.microsoft.com/office/drawing/2014/main" id="{AF8E1142-896B-4951-2D15-A206B9AA3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z="1800" dirty="0">
                <a:solidFill>
                  <a:srgbClr val="000000"/>
                </a:solidFill>
              </a:rPr>
              <a:t>Julkaisumäärien muutos Fennican kaunokirjallisuusnimikkeissä 1809-1917. Tässä kaaviossa ovat mukana  kaikki Fennicassa kaunokirjallisuussignumein merkityt teokset (myös uusintapainokset) ja myös lastenkirjallisuus. </a:t>
            </a:r>
          </a:p>
          <a:p>
            <a:endParaRPr lang="fi-FI" altLang="fi-FI" sz="1800" dirty="0">
              <a:solidFill>
                <a:srgbClr val="000000"/>
              </a:solidFill>
            </a:endParaRPr>
          </a:p>
          <a:p>
            <a:r>
              <a:rPr lang="fi-FI" altLang="fi-FI" sz="1800" dirty="0">
                <a:solidFill>
                  <a:srgbClr val="000000"/>
                </a:solidFill>
              </a:rPr>
              <a:t>Kielisuhteet työn alla: </a:t>
            </a:r>
          </a:p>
          <a:p>
            <a:r>
              <a:rPr lang="fi-FI" altLang="fi-FI" dirty="0">
                <a:solidFill>
                  <a:srgbClr val="444746"/>
                </a:solidFill>
                <a:latin typeface="Google Sans"/>
              </a:rPr>
              <a:t>1870-luvulla aletaan olla tasan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suomkiel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n. 35 ensipainoksi, ruotsinkielisiä 49; melko vähän ylipäänsä ensipainoksia)</a:t>
            </a:r>
          </a:p>
          <a:p>
            <a:r>
              <a:rPr lang="fi-FI" altLang="fi-FI" dirty="0">
                <a:solidFill>
                  <a:srgbClr val="444746"/>
                </a:solidFill>
                <a:latin typeface="Google Sans"/>
              </a:rPr>
              <a:t>1880-luku todella räjäyttää pankin: hirveä määrä ensipainoksia, suomi ohittaa ruotsin (luvuin 172-114 hyvin nopeasti laskettuna)</a:t>
            </a:r>
          </a:p>
          <a:p>
            <a:r>
              <a:rPr lang="fi-FI" altLang="fi-FI" dirty="0">
                <a:solidFill>
                  <a:srgbClr val="444746"/>
                </a:solidFill>
                <a:latin typeface="Google Sans"/>
              </a:rPr>
              <a:t>Kiinnostava 1870-luku ja esim.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kirj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kotim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</a:t>
            </a:r>
            <a:r>
              <a:rPr lang="fi-FI" altLang="fi-FI" dirty="0" err="1">
                <a:solidFill>
                  <a:srgbClr val="444746"/>
                </a:solidFill>
                <a:latin typeface="Google Sans"/>
              </a:rPr>
              <a:t>ymp</a:t>
            </a:r>
            <a:r>
              <a:rPr lang="fi-FI" altLang="fi-FI" dirty="0">
                <a:solidFill>
                  <a:srgbClr val="444746"/>
                </a:solidFill>
                <a:latin typeface="Google Sans"/>
              </a:rPr>
              <a:t> – jossa Kivi kirjoitti: </a:t>
            </a:r>
          </a:p>
          <a:p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9D1E0B-3A4F-EF25-3411-271EBD5A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08AC3-E1BC-044C-B35E-959539FAE155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1D48B-9255-574A-97CC-D79A1A6F7A17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89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2" descr="Logo of University of Eastern Finland">
            <a:extLst>
              <a:ext uri="{FF2B5EF4-FFF2-40B4-BE49-F238E27FC236}">
                <a16:creationId xmlns:a16="http://schemas.microsoft.com/office/drawing/2014/main" id="{267D171C-0481-4408-7492-E037CFB6374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31888" cy="1131888"/>
            <a:chOff x="0" y="0"/>
            <a:chExt cx="1131216" cy="1131216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6B149EE6-7A03-0A16-3313-8BC5DA96A7D5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AE1B5A3A-E16D-9443-E9EE-DFB058FACA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1" y="288106"/>
              <a:ext cx="503614" cy="55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DE6FFFD-F588-C6CB-8130-43BD392AE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2F15A85-137B-B59B-2444-90EFF7DDD3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7CE1-31C9-8643-8639-99C1231374AC}" type="datetime1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0228AD1-73C3-5D22-7A1F-EA99864A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BFE8-DF24-6842-9ACF-7D04943B2F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8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2" descr="Logo of University of Eastern Finland">
            <a:extLst>
              <a:ext uri="{FF2B5EF4-FFF2-40B4-BE49-F238E27FC236}">
                <a16:creationId xmlns:a16="http://schemas.microsoft.com/office/drawing/2014/main" id="{DA270F50-CABB-D9F8-FDE8-133488C6F2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31888" cy="1131888"/>
            <a:chOff x="0" y="0"/>
            <a:chExt cx="1131216" cy="1131216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2B749357-C658-1D9C-2C3F-FEDF9C568FA5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36CC2177-6412-347C-A413-DEBC9ACA17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1" y="288106"/>
              <a:ext cx="503614" cy="55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Kuvan paikkamerkki 14"/>
          <p:cNvSpPr>
            <a:spLocks noGrp="1"/>
          </p:cNvSpPr>
          <p:nvPr>
            <p:ph type="pic" sz="quarter" idx="17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E3AF20DA-577B-AF88-DB2A-579D1EAB41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365C2A4-2022-C9A4-0995-F8087518AD9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6C7B-6E5E-884A-AE3F-DFDAD572FE39}" type="datetime1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E3146E-EED2-D05D-9580-A8B1A80B34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73CE-A098-F148-869F-9C104A1ED1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63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2" descr="Logo of University of Eastern Finland">
            <a:extLst>
              <a:ext uri="{FF2B5EF4-FFF2-40B4-BE49-F238E27FC236}">
                <a16:creationId xmlns:a16="http://schemas.microsoft.com/office/drawing/2014/main" id="{3064A243-1F04-47A8-F743-99ADFD0C94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31888" cy="1131888"/>
            <a:chOff x="0" y="0"/>
            <a:chExt cx="1131216" cy="1131216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200D031B-4D19-CAB8-F72E-EDD84A31A37B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DBF917E5-730F-0060-CF11-148079A635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1" y="288106"/>
              <a:ext cx="503614" cy="55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1487489" y="657227"/>
            <a:ext cx="9245599" cy="10080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aulukon paikkamerkki 2"/>
          <p:cNvSpPr>
            <a:spLocks noGrp="1"/>
          </p:cNvSpPr>
          <p:nvPr>
            <p:ph type="tbl" sz="quarter" idx="17"/>
          </p:nvPr>
        </p:nvSpPr>
        <p:spPr>
          <a:xfrm>
            <a:off x="1487488" y="1966590"/>
            <a:ext cx="92456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taulukko napsauttamalla kuvaketta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3BDF5CFE-C396-28C7-A438-553E759010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0162B34C-A0E1-41F1-FB97-75C1F7D9BDB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6FE4-4CCB-1E42-B5B1-61F74E6868C5}" type="datetime1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505CDA17-57B0-9005-7A79-05F501CA90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357A-D9D7-8B45-A516-7F645702EF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6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2" descr="Logo of University of Eastern Finland">
            <a:extLst>
              <a:ext uri="{FF2B5EF4-FFF2-40B4-BE49-F238E27FC236}">
                <a16:creationId xmlns:a16="http://schemas.microsoft.com/office/drawing/2014/main" id="{A77E257A-B75F-18AF-E698-67A7575C74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31888" cy="1131888"/>
            <a:chOff x="0" y="0"/>
            <a:chExt cx="1131216" cy="1131216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E6A7F436-80A8-D61A-327D-1A08C7D0B791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pic>
          <p:nvPicPr>
            <p:cNvPr id="4" name="Kuva 4">
              <a:extLst>
                <a:ext uri="{FF2B5EF4-FFF2-40B4-BE49-F238E27FC236}">
                  <a16:creationId xmlns:a16="http://schemas.microsoft.com/office/drawing/2014/main" id="{E38ED3BB-6AD9-C362-8A9D-144FB819F8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1" y="288106"/>
              <a:ext cx="503614" cy="55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66B5A858-1EFE-9DE9-6CE3-2B425C111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B3696C6B-7C2F-7E0A-7847-1C0FFAB439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E954-0947-6B48-B004-D2CC816B5C4C}" type="datetime1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68E88401-C154-97DD-00CF-D1A6614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1D7B-6050-4241-9458-EEB30EB6A1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85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 descr="&quot;&quot;">
            <a:extLst>
              <a:ext uri="{FF2B5EF4-FFF2-40B4-BE49-F238E27FC236}">
                <a16:creationId xmlns:a16="http://schemas.microsoft.com/office/drawing/2014/main" id="{A930FA25-89A1-CE8F-7341-BD2919EE7EFA}"/>
              </a:ext>
            </a:extLst>
          </p:cNvPr>
          <p:cNvSpPr/>
          <p:nvPr/>
        </p:nvSpPr>
        <p:spPr>
          <a:xfrm>
            <a:off x="0" y="6615113"/>
            <a:ext cx="12192000" cy="242887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0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3444E0-86A2-28B2-C866-191479D3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0B51-73AC-6A43-968F-899EC3A4C735}" type="datetimeFigureOut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1793BE-AEC9-8057-896D-2FFB96E7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5E4C42-73E3-BA1A-8766-3DE93CC8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5B5D-BE13-6145-8FDF-74D29855F8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32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 descr="&quot;&quot;">
            <a:extLst>
              <a:ext uri="{FF2B5EF4-FFF2-40B4-BE49-F238E27FC236}">
                <a16:creationId xmlns:a16="http://schemas.microsoft.com/office/drawing/2014/main" id="{508F1A0A-73F3-A7C6-2302-B7C5E3FE0415}"/>
              </a:ext>
            </a:extLst>
          </p:cNvPr>
          <p:cNvSpPr/>
          <p:nvPr/>
        </p:nvSpPr>
        <p:spPr>
          <a:xfrm>
            <a:off x="0" y="6615113"/>
            <a:ext cx="12192000" cy="242887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077D4CBB-AE7A-565E-9ED7-3D3BCFE3F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663" y="6216650"/>
            <a:ext cx="617537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4B05051-56A3-804D-8DD5-42D7ACFF06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E2400EF-7AD4-5422-C27C-E52111F9D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263" y="6216650"/>
            <a:ext cx="10414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50E53DF-50E7-5841-9791-FDE0D894D13C}" type="datetime1">
              <a:rPr lang="fi-FI"/>
              <a:pPr>
                <a:defRPr/>
              </a:pPr>
              <a:t>4.12.2024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0F1A00BA-C570-4C72-5459-9CB7017E3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216650"/>
            <a:ext cx="6253163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A7D1C61-0CEB-AAFC-253C-38C22D062D97}"/>
              </a:ext>
            </a:extLst>
          </p:cNvPr>
          <p:cNvSpPr txBox="1"/>
          <p:nvPr/>
        </p:nvSpPr>
        <p:spPr>
          <a:xfrm>
            <a:off x="431800" y="6216650"/>
            <a:ext cx="4703763" cy="287338"/>
          </a:xfrm>
          <a:prstGeom prst="rect">
            <a:avLst/>
          </a:prstGeom>
          <a:noFill/>
        </p:spPr>
        <p:txBody>
          <a:bodyPr lIns="90000" tIns="46800" rIns="90000" bIns="46800" anchor="ctr"/>
          <a:lstStyle/>
          <a:p>
            <a:pPr>
              <a:defRPr/>
            </a:pPr>
            <a:r>
              <a:rPr lang="fi-FI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31" name="Rectangle 3" descr="Sisältö">
            <a:extLst>
              <a:ext uri="{FF2B5EF4-FFF2-40B4-BE49-F238E27FC236}">
                <a16:creationId xmlns:a16="http://schemas.microsoft.com/office/drawing/2014/main" id="{9BE53BAD-144D-EC47-E0E3-3FAAC8D7FD7D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8" y="1844675"/>
            <a:ext cx="10177462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32" name="Rectangle 2" descr="Otsikko">
            <a:extLst>
              <a:ext uri="{FF2B5EF4-FFF2-40B4-BE49-F238E27FC236}">
                <a16:creationId xmlns:a16="http://schemas.microsoft.com/office/drawing/2014/main" id="{B841C3C1-A05C-2950-BBA3-06D5F8191B15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5"/>
            <a:ext cx="101774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5" r:id="rId1"/>
    <p:sldLayoutId id="2147488316" r:id="rId2"/>
    <p:sldLayoutId id="2147488317" r:id="rId3"/>
    <p:sldLayoutId id="2147488318" r:id="rId4"/>
    <p:sldLayoutId id="2147488319" r:id="rId5"/>
    <p:sldLayoutId id="2147488320" r:id="rId6"/>
  </p:sldLayoutIdLst>
  <p:hf hdr="0"/>
  <p:txStyles>
    <p:titleStyle>
      <a:lvl1pPr algn="l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 Extrabold" panose="020B0606030504020204" pitchFamily="34" charset="0"/>
          <a:cs typeface="Open Sans Extrabold" panose="020B0606030504020204" pitchFamily="34" charset="0"/>
        </a:defRPr>
      </a:lvl2pPr>
      <a:lvl3pPr algn="l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 Extrabold" panose="020B0606030504020204" pitchFamily="34" charset="0"/>
          <a:cs typeface="Open Sans Extrabold" panose="020B0606030504020204" pitchFamily="34" charset="0"/>
        </a:defRPr>
      </a:lvl3pPr>
      <a:lvl4pPr algn="l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 Extrabold" panose="020B0606030504020204" pitchFamily="34" charset="0"/>
          <a:cs typeface="Open Sans Extrabold" panose="020B0606030504020204" pitchFamily="34" charset="0"/>
        </a:defRPr>
      </a:lvl4pPr>
      <a:lvl5pPr algn="l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Open Sans Extrabold" panose="020B0606030504020204" pitchFamily="34" charset="0"/>
          <a:cs typeface="Open Sans Extrabold" panose="020B0606030504020204" pitchFamily="34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7488" indent="-217488" algn="l" rtl="0" eaLnBrk="0" fontAlgn="base" hangingPunct="0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0888" indent="-317500" algn="l" rtl="0" eaLnBrk="0" fontAlgn="base" hangingPunct="0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79513" indent="-212725" algn="l" rtl="0" eaLnBrk="0" fontAlgn="base" hangingPunct="0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4963" indent="-207963" algn="l" rtl="0" eaLnBrk="0" fontAlgn="base" hangingPunct="0">
        <a:spcBef>
          <a:spcPct val="0"/>
        </a:spcBef>
        <a:spcAft>
          <a:spcPct val="30000"/>
        </a:spcAft>
        <a:buClr>
          <a:srgbClr val="077E9E"/>
        </a:buClr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6288" indent="-225425" algn="l" rtl="0" eaLnBrk="0" fontAlgn="base" hangingPunct="0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veli-matti.pynttari@uef.f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ory.doabooks.org/handle/20.500.12854/3019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www.fulcrum.org/concern/monographs/5q47rp73f#to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tsikko 1" descr="Otsikko">
            <a:extLst>
              <a:ext uri="{FF2B5EF4-FFF2-40B4-BE49-F238E27FC236}">
                <a16:creationId xmlns:a16="http://schemas.microsoft.com/office/drawing/2014/main" id="{55E4443D-DE92-6C14-DB28-276444AAE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2188" y="1481138"/>
            <a:ext cx="10869612" cy="1647825"/>
          </a:xfrm>
        </p:spPr>
        <p:txBody>
          <a:bodyPr/>
          <a:lstStyle/>
          <a:p>
            <a:pPr algn="ctr">
              <a:defRPr/>
            </a:pPr>
            <a:br>
              <a:rPr lang="fi-FI" dirty="0">
                <a:solidFill>
                  <a:srgbClr val="000000"/>
                </a:solidFill>
                <a:latin typeface="+mn-lt"/>
              </a:rPr>
            </a:br>
            <a:r>
              <a:rPr lang="fi-FI" dirty="0">
                <a:solidFill>
                  <a:srgbClr val="000000"/>
                </a:solidFill>
                <a:latin typeface="+mn-lt"/>
              </a:rPr>
              <a:t>Data-</a:t>
            </a:r>
            <a:r>
              <a:rPr lang="fi-FI" dirty="0" err="1">
                <a:solidFill>
                  <a:srgbClr val="000000"/>
                </a:solidFill>
                <a:latin typeface="+mn-lt"/>
              </a:rPr>
              <a:t>Rich</a:t>
            </a:r>
            <a:r>
              <a:rPr lang="fi-FI" dirty="0">
                <a:solidFill>
                  <a:srgbClr val="00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+mn-lt"/>
              </a:rPr>
              <a:t>History</a:t>
            </a:r>
            <a:r>
              <a:rPr lang="fi-FI" dirty="0">
                <a:solidFill>
                  <a:srgbClr val="000000"/>
                </a:solidFill>
                <a:latin typeface="+mn-lt"/>
              </a:rPr>
              <a:t> for 19th </a:t>
            </a:r>
            <a:r>
              <a:rPr lang="fi-FI" dirty="0" err="1">
                <a:solidFill>
                  <a:srgbClr val="000000"/>
                </a:solidFill>
                <a:latin typeface="+mn-lt"/>
              </a:rPr>
              <a:t>Century</a:t>
            </a:r>
            <a:r>
              <a:rPr lang="fi-FI" dirty="0">
                <a:solidFill>
                  <a:srgbClr val="00000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+mn-lt"/>
              </a:rPr>
              <a:t>Literature</a:t>
            </a:r>
            <a:r>
              <a:rPr lang="fi-FI" dirty="0">
                <a:solidFill>
                  <a:srgbClr val="000000"/>
                </a:solidFill>
                <a:latin typeface="+mn-lt"/>
              </a:rPr>
              <a:t> in Finland</a:t>
            </a:r>
            <a:br>
              <a:rPr lang="fi-FI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fi-FI" altLang="fi-FI" sz="3600" dirty="0"/>
          </a:p>
        </p:txBody>
      </p:sp>
      <p:sp>
        <p:nvSpPr>
          <p:cNvPr id="10242" name="Alaotsikko 2" descr="Sisältö">
            <a:extLst>
              <a:ext uri="{FF2B5EF4-FFF2-40B4-BE49-F238E27FC236}">
                <a16:creationId xmlns:a16="http://schemas.microsoft.com/office/drawing/2014/main" id="{AA71F3A8-40F2-1BAD-6011-8456C7C3BF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71863" y="3729038"/>
            <a:ext cx="5800725" cy="1539875"/>
          </a:xfrm>
        </p:spPr>
        <p:txBody>
          <a:bodyPr/>
          <a:lstStyle/>
          <a:p>
            <a:endParaRPr lang="fi-FI" altLang="fi-FI" sz="2400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i-FI" altLang="fi-FI" sz="2400" dirty="0">
                <a:latin typeface="Open Sans Extrabold" panose="020B0606030504020204" pitchFamily="34" charset="0"/>
                <a:cs typeface="Open Sans Extrabold" panose="020B0606030504020204" pitchFamily="34" charset="0"/>
              </a:rPr>
              <a:t>DRDHum2024 </a:t>
            </a:r>
          </a:p>
          <a:p>
            <a:pPr>
              <a:buFont typeface="Wingdings" pitchFamily="2" charset="2"/>
              <a:buNone/>
            </a:pPr>
            <a:r>
              <a:rPr lang="fi-FI" altLang="fi-FI" sz="1800" dirty="0">
                <a:cs typeface="Open Sans Extrabold" panose="020B0606030504020204" pitchFamily="34" charset="0"/>
              </a:rPr>
              <a:t>Kati Launis , Aino </a:t>
            </a:r>
            <a:r>
              <a:rPr lang="fi-FI" altLang="fi-FI" sz="1800" dirty="0" err="1">
                <a:cs typeface="Open Sans Extrabold" panose="020B0606030504020204" pitchFamily="34" charset="0"/>
              </a:rPr>
              <a:t>Mäkikalli</a:t>
            </a:r>
            <a:r>
              <a:rPr lang="fi-FI" altLang="fi-FI" sz="1800" dirty="0">
                <a:cs typeface="Open Sans Extrabold" panose="020B0606030504020204" pitchFamily="34" charset="0"/>
              </a:rPr>
              <a:t>, </a:t>
            </a:r>
            <a:r>
              <a:rPr lang="fi-FI" altLang="fi-FI" sz="1800" dirty="0">
                <a:solidFill>
                  <a:srgbClr val="000000"/>
                </a:solidFill>
              </a:rPr>
              <a:t>Viola </a:t>
            </a:r>
            <a:r>
              <a:rPr lang="fi-FI" altLang="fi-FI" sz="1800" dirty="0" err="1">
                <a:solidFill>
                  <a:srgbClr val="000000"/>
                </a:solidFill>
              </a:rPr>
              <a:t>Parente-Čapková</a:t>
            </a:r>
            <a:r>
              <a:rPr lang="fi-FI" altLang="fi-FI" sz="1800" dirty="0">
                <a:solidFill>
                  <a:srgbClr val="000000"/>
                </a:solidFill>
              </a:rPr>
              <a:t>, Veli-Matti </a:t>
            </a:r>
            <a:r>
              <a:rPr lang="fi-FI" altLang="fi-FI" sz="1800" dirty="0" err="1">
                <a:solidFill>
                  <a:srgbClr val="000000"/>
                </a:solidFill>
              </a:rPr>
              <a:t>Pynttäri</a:t>
            </a:r>
            <a:r>
              <a:rPr lang="fi-FI" altLang="fi-FI" sz="1800" dirty="0">
                <a:solidFill>
                  <a:srgbClr val="000000"/>
                </a:solidFill>
              </a:rPr>
              <a:t> &amp; Osma Suominen</a:t>
            </a:r>
          </a:p>
          <a:p>
            <a:pPr>
              <a:buFont typeface="Wingdings" pitchFamily="2" charset="2"/>
              <a:buNone/>
            </a:pPr>
            <a:r>
              <a:rPr lang="fi-FI" altLang="fi-FI" sz="2000">
                <a:latin typeface="Open Sans Extrabold" panose="020B0606030504020204" pitchFamily="34" charset="0"/>
                <a:cs typeface="Open Sans Extrabold" panose="020B0606030504020204" pitchFamily="34" charset="0"/>
              </a:rPr>
              <a:t>10.12.2024 </a:t>
            </a:r>
            <a:r>
              <a:rPr lang="fi-FI" altLang="fi-FI" sz="2000" dirty="0">
                <a:latin typeface="Open Sans Extrabold" panose="020B0606030504020204" pitchFamily="34" charset="0"/>
                <a:cs typeface="Open Sans Extrabold" panose="020B0606030504020204" pitchFamily="34" charset="0"/>
              </a:rPr>
              <a:t>(</a:t>
            </a:r>
            <a:r>
              <a:rPr lang="fi-FI" altLang="fi-FI" sz="2000" dirty="0" err="1">
                <a:latin typeface="Open Sans Extrabold" panose="020B0606030504020204" pitchFamily="34" charset="0"/>
                <a:cs typeface="Open Sans Extrabold" panose="020B0606030504020204" pitchFamily="34" charset="0"/>
              </a:rPr>
              <a:t>kati.launis@uef.fi</a:t>
            </a:r>
            <a:r>
              <a:rPr lang="fi-FI" altLang="fi-FI" sz="2000" dirty="0">
                <a:latin typeface="Open Sans Extrabold" panose="020B0606030504020204" pitchFamily="34" charset="0"/>
                <a:cs typeface="Open Sans Extrabold" panose="020B0606030504020204" pitchFamily="34" charset="0"/>
              </a:rPr>
              <a:t>)</a:t>
            </a:r>
          </a:p>
          <a:p>
            <a:pPr marL="0" indent="0">
              <a:buNone/>
            </a:pPr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endParaRPr lang="fi-FI" altLang="fi-FI" dirty="0">
              <a:latin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descr="Otsikko">
            <a:extLst>
              <a:ext uri="{FF2B5EF4-FFF2-40B4-BE49-F238E27FC236}">
                <a16:creationId xmlns:a16="http://schemas.microsoft.com/office/drawing/2014/main" id="{9490CF9C-03F2-CAA2-3618-4E9E2687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98764"/>
            <a:ext cx="10177462" cy="1150649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i-FI" sz="2800" dirty="0">
                <a:latin typeface="+mn-lt"/>
                <a:ea typeface="Calibri" panose="020F0502020204030204" pitchFamily="34" charset="0"/>
              </a:rPr>
              <a:t>Fiction in Fennica – </a:t>
            </a:r>
            <a:r>
              <a:rPr lang="fi-FI" sz="2800" dirty="0" err="1">
                <a:latin typeface="+mn-lt"/>
                <a:ea typeface="Calibri" panose="020F0502020204030204" pitchFamily="34" charset="0"/>
              </a:rPr>
              <a:t>Number</a:t>
            </a:r>
            <a:r>
              <a:rPr lang="fi-FI" sz="2800" dirty="0">
                <a:latin typeface="+mn-lt"/>
                <a:ea typeface="Calibri" panose="020F0502020204030204" pitchFamily="34" charset="0"/>
              </a:rPr>
              <a:t> of </a:t>
            </a:r>
            <a:r>
              <a:rPr lang="fi-FI" sz="2800" dirty="0" err="1">
                <a:latin typeface="+mn-lt"/>
                <a:ea typeface="Calibri" panose="020F0502020204030204" pitchFamily="34" charset="0"/>
              </a:rPr>
              <a:t>publications</a:t>
            </a:r>
            <a:r>
              <a:rPr lang="fi-FI" sz="2800" dirty="0">
                <a:latin typeface="+mn-lt"/>
                <a:ea typeface="Calibri" panose="020F0502020204030204" pitchFamily="34" charset="0"/>
              </a:rPr>
              <a:t> in 1809-1917 </a:t>
            </a:r>
            <a:br>
              <a:rPr lang="fi-FI" sz="2000" dirty="0">
                <a:latin typeface="+mn-lt"/>
                <a:ea typeface="Calibri" panose="020F0502020204030204" pitchFamily="34" charset="0"/>
              </a:rPr>
            </a:br>
            <a:r>
              <a:rPr lang="fi-FI" sz="2000" dirty="0">
                <a:latin typeface="+mn-lt"/>
                <a:ea typeface="Calibri" panose="020F0502020204030204" pitchFamily="34" charset="0"/>
              </a:rPr>
              <a:t>Data: Satu Niininen (National Library) Chart: Julia </a:t>
            </a:r>
            <a:r>
              <a:rPr lang="fi-FI" sz="2000" dirty="0" err="1">
                <a:latin typeface="+mn-lt"/>
                <a:ea typeface="Calibri" panose="020F0502020204030204" pitchFamily="34" charset="0"/>
              </a:rPr>
              <a:t>Matveeva</a:t>
            </a:r>
            <a:r>
              <a:rPr lang="fi-FI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fi-FI" sz="2000" dirty="0" err="1">
                <a:latin typeface="+mn-lt"/>
                <a:ea typeface="Calibri" panose="020F0502020204030204" pitchFamily="34" charset="0"/>
              </a:rPr>
              <a:t>Univ</a:t>
            </a:r>
            <a:r>
              <a:rPr lang="fi-FI" sz="2000" dirty="0">
                <a:latin typeface="+mn-lt"/>
                <a:ea typeface="Calibri" panose="020F0502020204030204" pitchFamily="34" charset="0"/>
              </a:rPr>
              <a:t>. of Turku)</a:t>
            </a:r>
            <a:endParaRPr lang="fi-FI" dirty="0"/>
          </a:p>
        </p:txBody>
      </p:sp>
      <p:sp>
        <p:nvSpPr>
          <p:cNvPr id="31746" name="Sisällön paikkamerkki 6" descr="Sisältö">
            <a:extLst>
              <a:ext uri="{FF2B5EF4-FFF2-40B4-BE49-F238E27FC236}">
                <a16:creationId xmlns:a16="http://schemas.microsoft.com/office/drawing/2014/main" id="{14F4CE1C-C54E-7610-DA20-5CE1DC0AB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844675"/>
            <a:ext cx="10177462" cy="4176713"/>
          </a:xfrm>
        </p:spPr>
        <p:txBody>
          <a:bodyPr/>
          <a:lstStyle/>
          <a:p>
            <a:endParaRPr lang="fi-FI" altLang="fi-FI"/>
          </a:p>
        </p:txBody>
      </p:sp>
      <p:sp>
        <p:nvSpPr>
          <p:cNvPr id="31747" name="Alatunnisteen paikkamerkki 3">
            <a:extLst>
              <a:ext uri="{FF2B5EF4-FFF2-40B4-BE49-F238E27FC236}">
                <a16:creationId xmlns:a16="http://schemas.microsoft.com/office/drawing/2014/main" id="{D4DA093E-E611-7D89-9D22-D1EFCF87A6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fi-FI" altLang="fi-FI" sz="1800" dirty="0">
              <a:latin typeface="Open Sans" panose="020B0606030504020204" pitchFamily="34" charset="0"/>
            </a:endParaRPr>
          </a:p>
        </p:txBody>
      </p:sp>
      <p:sp>
        <p:nvSpPr>
          <p:cNvPr id="31748" name="Päivämäärän paikkamerkki 4">
            <a:extLst>
              <a:ext uri="{FF2B5EF4-FFF2-40B4-BE49-F238E27FC236}">
                <a16:creationId xmlns:a16="http://schemas.microsoft.com/office/drawing/2014/main" id="{30FD62FA-4268-8D52-7D31-CFB4F4488D21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sz="1800" dirty="0">
              <a:latin typeface="Open Sans" panose="020B0606030504020204" pitchFamily="34" charset="0"/>
            </a:endParaRPr>
          </a:p>
        </p:txBody>
      </p:sp>
      <p:pic>
        <p:nvPicPr>
          <p:cNvPr id="31749" name="Kuva 2" descr="Kuva, joka sisältää kohteen teksti, Tontti, viiva, Fontti&#10;&#10;Kuvaus luotu automaattisesti">
            <a:extLst>
              <a:ext uri="{FF2B5EF4-FFF2-40B4-BE49-F238E27FC236}">
                <a16:creationId xmlns:a16="http://schemas.microsoft.com/office/drawing/2014/main" id="{41A5B5E6-035C-6955-2678-7879F26F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1649413"/>
            <a:ext cx="1017746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DE194D0-380A-027B-3E86-B2950384DB6C}"/>
              </a:ext>
            </a:extLst>
          </p:cNvPr>
          <p:cNvSpPr txBox="1"/>
          <p:nvPr/>
        </p:nvSpPr>
        <p:spPr>
          <a:xfrm rot="16200000">
            <a:off x="477843" y="3505531"/>
            <a:ext cx="26244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600" dirty="0" err="1"/>
              <a:t>Number</a:t>
            </a:r>
            <a:r>
              <a:rPr lang="fi-FI" sz="1600" dirty="0"/>
              <a:t> of </a:t>
            </a:r>
            <a:r>
              <a:rPr lang="fi-FI" sz="1600" dirty="0" err="1"/>
              <a:t>publications</a:t>
            </a:r>
            <a:r>
              <a:rPr lang="fi-FI" sz="1600" dirty="0"/>
              <a:t> (N)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3D2D090-4556-E69C-BDB3-CC81D250CF2B}"/>
              </a:ext>
            </a:extLst>
          </p:cNvPr>
          <p:cNvSpPr txBox="1"/>
          <p:nvPr/>
        </p:nvSpPr>
        <p:spPr>
          <a:xfrm>
            <a:off x="2770191" y="1814499"/>
            <a:ext cx="1110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N = 9211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21DBB70-94B2-25E6-04DE-4B9B6813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US" dirty="0"/>
              <a:t>From the Archive to the Corpus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CB17E-F45F-CCFE-B289-A688D3F2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Initially 9211 titles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the titles classified as fiction based on call numbers not UDC-classification.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Then about 4500 titles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Automatic filtering out of children’s literature and translations.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EEF5300-334D-A428-7299-D26F717A0C1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555C23-23E3-F10D-475A-7030A8BF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90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79B262D-4B4D-F637-D228-3995A9AC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 altLang="fi-FI" sz="2800" dirty="0"/>
              <a:t>Fiction in Fennica (</a:t>
            </a:r>
            <a:r>
              <a:rPr lang="fi-FI" altLang="fi-FI" sz="2800" dirty="0" err="1"/>
              <a:t>excluding</a:t>
            </a:r>
            <a:r>
              <a:rPr lang="fi-FI" altLang="fi-FI" sz="2800" dirty="0"/>
              <a:t> </a:t>
            </a:r>
            <a:r>
              <a:rPr lang="fi-FI" altLang="fi-FI" sz="2800" dirty="0" err="1"/>
              <a:t>children’s</a:t>
            </a:r>
            <a:r>
              <a:rPr lang="fi-FI" altLang="fi-FI" sz="2800" dirty="0"/>
              <a:t> </a:t>
            </a:r>
            <a:r>
              <a:rPr lang="fi-FI" altLang="fi-FI" sz="2800" dirty="0" err="1"/>
              <a:t>literature</a:t>
            </a:r>
            <a:r>
              <a:rPr lang="fi-FI" altLang="fi-FI" sz="2800" dirty="0"/>
              <a:t>)</a:t>
            </a:r>
            <a:br>
              <a:rPr lang="fi-FI" altLang="fi-FI" sz="2800" dirty="0"/>
            </a:br>
            <a:r>
              <a:rPr lang="fi-FI" altLang="fi-FI" sz="2000" dirty="0"/>
              <a:t>Data: Satu Niininen (National Library) Chart: Julia </a:t>
            </a:r>
            <a:r>
              <a:rPr lang="fi-FI" altLang="fi-FI" sz="2000" dirty="0" err="1"/>
              <a:t>Matveeva</a:t>
            </a:r>
            <a:r>
              <a:rPr lang="fi-FI" altLang="fi-FI" sz="2000" dirty="0"/>
              <a:t> (</a:t>
            </a:r>
            <a:r>
              <a:rPr lang="fi-FI" altLang="fi-FI" sz="2000" dirty="0" err="1"/>
              <a:t>Univ</a:t>
            </a:r>
            <a:r>
              <a:rPr lang="fi-FI" altLang="fi-FI" sz="2000" dirty="0"/>
              <a:t>. of Turku)</a:t>
            </a:r>
            <a:br>
              <a:rPr lang="fi-FI" altLang="fi-FI" sz="2000" dirty="0"/>
            </a:br>
            <a:endParaRPr lang="en-US" sz="2800" dirty="0"/>
          </a:p>
        </p:txBody>
      </p:sp>
      <p:pic>
        <p:nvPicPr>
          <p:cNvPr id="9" name="Sisällön paikkamerkki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58EB8C2-1024-9B40-6298-7A114523D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7" y="1866902"/>
            <a:ext cx="9770086" cy="4176713"/>
          </a:xfrm>
          <a:noFill/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6CC52EE-454C-A34E-225D-9301E3190A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B65EEE-8A5D-12C4-A88D-2D634C58F9E1}"/>
              </a:ext>
            </a:extLst>
          </p:cNvPr>
          <p:cNvSpPr txBox="1"/>
          <p:nvPr/>
        </p:nvSpPr>
        <p:spPr>
          <a:xfrm>
            <a:off x="1500199" y="2157416"/>
            <a:ext cx="227171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National </a:t>
            </a:r>
            <a:r>
              <a:rPr lang="fi-FI" dirty="0" err="1"/>
              <a:t>languages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Translations</a:t>
            </a:r>
            <a:r>
              <a:rPr lang="fi-FI" dirty="0"/>
              <a:t> to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languages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languges</a:t>
            </a:r>
            <a:endParaRPr lang="fi-FI" dirty="0"/>
          </a:p>
          <a:p>
            <a:endParaRPr lang="fi-FI" sz="2400" dirty="0"/>
          </a:p>
          <a:p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translations</a:t>
            </a:r>
            <a:endParaRPr lang="fi-FI" dirty="0"/>
          </a:p>
          <a:p>
            <a:endParaRPr lang="fi-FI" sz="2400" dirty="0"/>
          </a:p>
          <a:p>
            <a:r>
              <a:rPr lang="fi-FI" dirty="0" err="1"/>
              <a:t>Unclear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54724BB-EB16-F13E-535B-46880815FF54}"/>
              </a:ext>
            </a:extLst>
          </p:cNvPr>
          <p:cNvSpPr txBox="1"/>
          <p:nvPr/>
        </p:nvSpPr>
        <p:spPr>
          <a:xfrm>
            <a:off x="5929341" y="5700729"/>
            <a:ext cx="26244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600" dirty="0" err="1"/>
              <a:t>Number</a:t>
            </a:r>
            <a:r>
              <a:rPr lang="fi-FI" sz="1600" dirty="0"/>
              <a:t> of </a:t>
            </a:r>
            <a:r>
              <a:rPr lang="fi-FI" sz="1600" dirty="0" err="1"/>
              <a:t>publications</a:t>
            </a:r>
            <a:r>
              <a:rPr lang="fi-FI" sz="1600" dirty="0"/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239167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tsikko 1" descr="Otsikko">
            <a:extLst>
              <a:ext uri="{FF2B5EF4-FFF2-40B4-BE49-F238E27FC236}">
                <a16:creationId xmlns:a16="http://schemas.microsoft.com/office/drawing/2014/main" id="{D303FFA7-66E6-3A72-357B-9422B258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480646"/>
            <a:ext cx="10177462" cy="750277"/>
          </a:xfrm>
        </p:spPr>
        <p:txBody>
          <a:bodyPr/>
          <a:lstStyle/>
          <a:p>
            <a:pPr>
              <a:defRPr/>
            </a:pPr>
            <a:r>
              <a:rPr lang="fi-FI" altLang="fi-FI" dirty="0" err="1"/>
              <a:t>Translations</a:t>
            </a:r>
            <a:r>
              <a:rPr lang="fi-FI" altLang="fi-FI" dirty="0"/>
              <a:t> </a:t>
            </a:r>
            <a:endParaRPr lang="fi-FI" altLang="fi-FI" dirty="0">
              <a:highlight>
                <a:srgbClr val="FFFF00"/>
              </a:highlight>
            </a:endParaRPr>
          </a:p>
        </p:txBody>
      </p:sp>
      <p:sp>
        <p:nvSpPr>
          <p:cNvPr id="27650" name="Sisällön paikkamerkki 2" descr="Sisältö">
            <a:extLst>
              <a:ext uri="{FF2B5EF4-FFF2-40B4-BE49-F238E27FC236}">
                <a16:creationId xmlns:a16="http://schemas.microsoft.com/office/drawing/2014/main" id="{7B6412AA-1C3A-07C0-5F6B-05BDA68EE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904" y="1843088"/>
            <a:ext cx="9301534" cy="1862139"/>
          </a:xfrm>
        </p:spPr>
        <p:txBody>
          <a:bodyPr/>
          <a:lstStyle/>
          <a:p>
            <a:pPr>
              <a:defRPr/>
            </a:pPr>
            <a:r>
              <a:rPr lang="fi-FI" altLang="fi-FI" sz="2000" dirty="0" err="1">
                <a:latin typeface="+mn-lt"/>
              </a:rPr>
              <a:t>Titles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translated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from</a:t>
            </a:r>
            <a:r>
              <a:rPr lang="fi-FI" altLang="fi-FI" sz="2000" dirty="0">
                <a:latin typeface="+mn-lt"/>
              </a:rPr>
              <a:t> English (579), </a:t>
            </a:r>
            <a:r>
              <a:rPr lang="fi-FI" altLang="fi-FI" sz="2000" dirty="0" err="1">
                <a:latin typeface="+mn-lt"/>
              </a:rPr>
              <a:t>German</a:t>
            </a:r>
            <a:r>
              <a:rPr lang="fi-FI" altLang="fi-FI" sz="2000" dirty="0">
                <a:latin typeface="+mn-lt"/>
              </a:rPr>
              <a:t> (378), </a:t>
            </a:r>
            <a:r>
              <a:rPr lang="fi-FI" altLang="fi-FI" sz="2000" dirty="0" err="1">
                <a:latin typeface="+mn-lt"/>
              </a:rPr>
              <a:t>French</a:t>
            </a:r>
            <a:r>
              <a:rPr lang="fi-FI" altLang="fi-FI" sz="2000" dirty="0">
                <a:latin typeface="+mn-lt"/>
              </a:rPr>
              <a:t> (309) and </a:t>
            </a:r>
            <a:r>
              <a:rPr lang="fi-FI" altLang="fi-FI" sz="2000" dirty="0" err="1">
                <a:latin typeface="+mn-lt"/>
              </a:rPr>
              <a:t>Russia</a:t>
            </a:r>
            <a:r>
              <a:rPr lang="fi-FI" altLang="fi-FI" sz="2000" dirty="0">
                <a:latin typeface="+mn-lt"/>
              </a:rPr>
              <a:t> (285).</a:t>
            </a:r>
          </a:p>
          <a:p>
            <a:pPr>
              <a:defRPr/>
            </a:pPr>
            <a:r>
              <a:rPr lang="fi-FI" altLang="fi-FI" sz="2000" dirty="0" err="1">
                <a:latin typeface="+mn-lt"/>
              </a:rPr>
              <a:t>Titles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translated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from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Swedish</a:t>
            </a:r>
            <a:r>
              <a:rPr lang="fi-FI" altLang="fi-FI" sz="2000" dirty="0">
                <a:latin typeface="+mn-lt"/>
              </a:rPr>
              <a:t> to </a:t>
            </a:r>
            <a:r>
              <a:rPr lang="fi-FI" altLang="fi-FI" sz="2000" dirty="0" err="1">
                <a:latin typeface="+mn-lt"/>
              </a:rPr>
              <a:t>Finnish</a:t>
            </a:r>
            <a:r>
              <a:rPr lang="fi-FI" altLang="fi-FI" sz="2000" dirty="0">
                <a:latin typeface="+mn-lt"/>
              </a:rPr>
              <a:t> (430) and </a:t>
            </a:r>
            <a:r>
              <a:rPr lang="fi-FI" altLang="fi-FI" sz="2000" dirty="0" err="1">
                <a:latin typeface="+mn-lt"/>
              </a:rPr>
              <a:t>from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Finnish</a:t>
            </a:r>
            <a:r>
              <a:rPr lang="fi-FI" altLang="fi-FI" sz="2000" dirty="0">
                <a:latin typeface="+mn-lt"/>
              </a:rPr>
              <a:t> to </a:t>
            </a:r>
            <a:r>
              <a:rPr lang="fi-FI" altLang="fi-FI" sz="2000" dirty="0" err="1">
                <a:latin typeface="+mn-lt"/>
              </a:rPr>
              <a:t>Swedish</a:t>
            </a:r>
            <a:r>
              <a:rPr lang="fi-FI" altLang="fi-FI" sz="2000" dirty="0">
                <a:latin typeface="+mn-lt"/>
              </a:rPr>
              <a:t> (95)</a:t>
            </a:r>
          </a:p>
          <a:p>
            <a:pPr>
              <a:defRPr/>
            </a:pPr>
            <a:r>
              <a:rPr lang="fi-FI" altLang="fi-FI" sz="2000" dirty="0" err="1">
                <a:latin typeface="+mn-lt"/>
              </a:rPr>
              <a:t>Most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translated</a:t>
            </a:r>
            <a:r>
              <a:rPr lang="fi-FI" altLang="fi-FI" sz="2000" dirty="0">
                <a:latin typeface="+mn-lt"/>
              </a:rPr>
              <a:t> </a:t>
            </a:r>
            <a:r>
              <a:rPr lang="fi-FI" altLang="fi-FI" sz="2000" dirty="0" err="1">
                <a:latin typeface="+mn-lt"/>
              </a:rPr>
              <a:t>authors</a:t>
            </a:r>
            <a:r>
              <a:rPr lang="fi-FI" altLang="fi-FI" sz="2000" dirty="0">
                <a:latin typeface="+mn-lt"/>
              </a:rPr>
              <a:t>: </a:t>
            </a:r>
            <a:r>
              <a:rPr lang="fi-FI" altLang="fi-FI" sz="2000" b="1" dirty="0">
                <a:latin typeface="+mn-lt"/>
              </a:rPr>
              <a:t>Leo Tolstoi </a:t>
            </a:r>
            <a:r>
              <a:rPr lang="fi-FI" altLang="fi-FI" sz="2000" dirty="0">
                <a:latin typeface="+mn-lt"/>
              </a:rPr>
              <a:t>(87) and </a:t>
            </a:r>
            <a:r>
              <a:rPr lang="fi-FI" altLang="fi-FI" sz="2000" b="1" dirty="0">
                <a:latin typeface="+mn-lt"/>
              </a:rPr>
              <a:t>Arthur Conan Doyle </a:t>
            </a:r>
            <a:r>
              <a:rPr lang="fi-FI" altLang="fi-FI" sz="2000" dirty="0">
                <a:latin typeface="+mn-lt"/>
              </a:rPr>
              <a:t>(85)</a:t>
            </a:r>
          </a:p>
          <a:p>
            <a:pPr marL="0" indent="0">
              <a:buNone/>
              <a:defRPr/>
            </a:pPr>
            <a:endParaRPr lang="fi-FI" sz="2000" dirty="0">
              <a:solidFill>
                <a:srgbClr val="212121"/>
              </a:solidFill>
              <a:latin typeface="+mn-lt"/>
            </a:endParaRPr>
          </a:p>
        </p:txBody>
      </p:sp>
      <p:sp>
        <p:nvSpPr>
          <p:cNvPr id="34819" name="Alatunnisteen paikkamerkki 3">
            <a:extLst>
              <a:ext uri="{FF2B5EF4-FFF2-40B4-BE49-F238E27FC236}">
                <a16:creationId xmlns:a16="http://schemas.microsoft.com/office/drawing/2014/main" id="{4B7D916D-9482-2EBD-2CC8-3D7AE16585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34820" name="Päivämäärän paikkamerkki 4">
            <a:extLst>
              <a:ext uri="{FF2B5EF4-FFF2-40B4-BE49-F238E27FC236}">
                <a16:creationId xmlns:a16="http://schemas.microsoft.com/office/drawing/2014/main" id="{E959D342-ABF9-D9F6-5A4A-420BA464B656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>
              <a:latin typeface="Open Sans" panose="020B0606030504020204" pitchFamily="34" charset="0"/>
            </a:endParaRPr>
          </a:p>
        </p:txBody>
      </p:sp>
      <p:pic>
        <p:nvPicPr>
          <p:cNvPr id="34823" name="Picture 8" descr="Uusi Sherlock | Elokuva &amp; TV | Kulttuuri | yle.fi">
            <a:extLst>
              <a:ext uri="{FF2B5EF4-FFF2-40B4-BE49-F238E27FC236}">
                <a16:creationId xmlns:a16="http://schemas.microsoft.com/office/drawing/2014/main" id="{BD400FDD-CFF1-A77E-A6D3-A8E68A54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3742346"/>
            <a:ext cx="3364516" cy="21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2CC4733-6658-E27A-77DA-96B4B17C6253}"/>
              </a:ext>
            </a:extLst>
          </p:cNvPr>
          <p:cNvSpPr txBox="1"/>
          <p:nvPr/>
        </p:nvSpPr>
        <p:spPr>
          <a:xfrm>
            <a:off x="1211284" y="4100512"/>
            <a:ext cx="6399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latin typeface="+mn-lt"/>
              </a:rPr>
              <a:t>First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translation</a:t>
            </a:r>
            <a:r>
              <a:rPr lang="fi-FI" sz="2000" dirty="0">
                <a:latin typeface="+mn-lt"/>
              </a:rPr>
              <a:t> of Doyle is </a:t>
            </a:r>
            <a:r>
              <a:rPr lang="fi-FI" sz="2000" i="1" dirty="0">
                <a:latin typeface="+mn-lt"/>
              </a:rPr>
              <a:t>Salapoliisin seikkailuja </a:t>
            </a:r>
            <a:r>
              <a:rPr lang="fi-FI" sz="2000" dirty="0" err="1">
                <a:latin typeface="+mn-lt"/>
              </a:rPr>
              <a:t>published</a:t>
            </a:r>
            <a:r>
              <a:rPr lang="fi-FI" sz="2000" dirty="0">
                <a:latin typeface="+mn-lt"/>
              </a:rPr>
              <a:t> in Kuopio in 1894 and </a:t>
            </a:r>
            <a:r>
              <a:rPr lang="fi-FI" sz="2000" dirty="0" err="1">
                <a:latin typeface="+mn-lt"/>
              </a:rPr>
              <a:t>translated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by</a:t>
            </a:r>
            <a:r>
              <a:rPr lang="fi-FI" sz="2000" dirty="0">
                <a:latin typeface="+mn-lt"/>
              </a:rPr>
              <a:t> Ida Wickstedt.</a:t>
            </a:r>
          </a:p>
          <a:p>
            <a:endParaRPr lang="fi-FI" sz="2000" dirty="0">
              <a:latin typeface="+mn-lt"/>
            </a:endParaRPr>
          </a:p>
          <a:p>
            <a:r>
              <a:rPr lang="fi-FI" sz="2000" dirty="0">
                <a:latin typeface="+mn-lt"/>
              </a:rPr>
              <a:t>In 1907 </a:t>
            </a:r>
            <a:r>
              <a:rPr lang="fi-FI" sz="2000" dirty="0" err="1">
                <a:latin typeface="+mn-lt"/>
              </a:rPr>
              <a:t>altogether</a:t>
            </a:r>
            <a:r>
              <a:rPr lang="fi-FI" sz="2000" dirty="0">
                <a:latin typeface="+mn-lt"/>
              </a:rPr>
              <a:t> 38 Sherlock Holmes -</a:t>
            </a:r>
            <a:r>
              <a:rPr lang="fi-FI" sz="2000" dirty="0" err="1">
                <a:latin typeface="+mn-lt"/>
              </a:rPr>
              <a:t>titles</a:t>
            </a:r>
            <a:endParaRPr lang="fi-FI" sz="20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F5B166E-B03F-3B03-A260-29716E90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US" dirty="0"/>
              <a:t>From the Archive to the Corpus</a:t>
            </a:r>
            <a:br>
              <a:rPr lang="en-US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8FF11F-DC8F-7CFA-B79A-1B1F8388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Initially 9211 titles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the titles classified as fiction based on call numbers not UDC-classification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Then about 4500 titles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Automatic filtering out of children’s literature, translations and reprints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Finally about 2800 titles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Manual exclusion of reprints, anthologies, collected works, translations, broadsheet literature and other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consuming work with metadata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Shortcomings in metadata, consideration of historical circumstances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First editions of fiction in book format published originally in Finnish or Swedish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The idea of "originality" is visible in the </a:t>
            </a:r>
            <a:r>
              <a:rPr lang="en-US" sz="2100" dirty="0" err="1"/>
              <a:t>titels</a:t>
            </a:r>
            <a:r>
              <a:rPr lang="en-US" sz="2100" dirty="0"/>
              <a:t>, e.g. </a:t>
            </a:r>
            <a:r>
              <a:rPr lang="en-US" sz="2100" i="1" dirty="0" err="1"/>
              <a:t>Murgrönan</a:t>
            </a:r>
            <a:r>
              <a:rPr lang="en-US" sz="2100" i="1" dirty="0"/>
              <a:t>. </a:t>
            </a:r>
            <a:r>
              <a:rPr lang="en-US" sz="2100" i="1" dirty="0" err="1"/>
              <a:t>Finsk</a:t>
            </a:r>
            <a:r>
              <a:rPr lang="en-US" sz="2100" i="1" dirty="0"/>
              <a:t> original </a:t>
            </a:r>
            <a:r>
              <a:rPr lang="en-US" sz="2100" dirty="0"/>
              <a:t>(1840), Mikko </a:t>
            </a:r>
            <a:r>
              <a:rPr lang="en-US" sz="2100" dirty="0" err="1"/>
              <a:t>Kukkonen</a:t>
            </a:r>
            <a:r>
              <a:rPr lang="en-US" sz="2100" dirty="0"/>
              <a:t>: </a:t>
            </a:r>
            <a:r>
              <a:rPr lang="en-US" sz="2100" i="1" dirty="0" err="1"/>
              <a:t>Aallotar</a:t>
            </a:r>
            <a:r>
              <a:rPr lang="en-US" sz="2100" i="1" dirty="0"/>
              <a:t>. </a:t>
            </a:r>
            <a:r>
              <a:rPr lang="en-US" sz="2100" i="1" dirty="0" err="1"/>
              <a:t>Alkuperäisiä</a:t>
            </a:r>
            <a:r>
              <a:rPr lang="en-US" sz="2100" i="1" dirty="0"/>
              <a:t> </a:t>
            </a:r>
            <a:r>
              <a:rPr lang="en-US" sz="2100" i="1" dirty="0" err="1"/>
              <a:t>koelmia</a:t>
            </a:r>
            <a:r>
              <a:rPr lang="en-US" sz="2100" i="1" dirty="0"/>
              <a:t> </a:t>
            </a:r>
            <a:r>
              <a:rPr lang="en-US" sz="2100" i="1" dirty="0" err="1"/>
              <a:t>runollisuuden</a:t>
            </a:r>
            <a:r>
              <a:rPr lang="en-US" sz="2100" i="1" dirty="0"/>
              <a:t> </a:t>
            </a:r>
            <a:r>
              <a:rPr lang="en-US" sz="2100" i="1" dirty="0" err="1"/>
              <a:t>alalla</a:t>
            </a:r>
            <a:r>
              <a:rPr lang="en-US" sz="2100" i="1" dirty="0"/>
              <a:t> </a:t>
            </a:r>
            <a:r>
              <a:rPr lang="en-US" sz="2100" dirty="0"/>
              <a:t>(1869)</a:t>
            </a:r>
            <a:endParaRPr lang="en-US" sz="2100" b="1" dirty="0"/>
          </a:p>
          <a:p>
            <a:pPr>
              <a:lnSpc>
                <a:spcPct val="90000"/>
              </a:lnSpc>
            </a:pPr>
            <a:endParaRPr lang="fi-FI" sz="20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B220B8D-B520-3726-3618-8C92680F7AA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5795682-FAF3-7146-7AB1-1F355F30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20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D7A0F-2F3F-8549-DFF7-5DB3270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 wrap="square" anchor="t">
            <a:normAutofit/>
          </a:bodyPr>
          <a:lstStyle/>
          <a:p>
            <a:r>
              <a:rPr lang="fi-FI"/>
              <a:t>Language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editions</a:t>
            </a:r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84C2A2-7EE7-49D4-90A2-DBA7D32BF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/>
          <a:p>
            <a:r>
              <a:rPr lang="en-US" dirty="0"/>
              <a:t> Swedish and Finnish in 19</a:t>
            </a:r>
            <a:r>
              <a:rPr lang="en-US" baseline="30000" dirty="0"/>
              <a:t>th</a:t>
            </a:r>
            <a:r>
              <a:rPr lang="en-US" dirty="0"/>
              <a:t> century literature in Finland</a:t>
            </a:r>
          </a:p>
          <a:p>
            <a:r>
              <a:rPr lang="en-US" dirty="0"/>
              <a:t>Consequences of national awakening and economic growth in the end of the century</a:t>
            </a:r>
          </a:p>
          <a:p>
            <a:r>
              <a:rPr lang="en-US" dirty="0"/>
              <a:t>Newspapers and periodicals?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88522A93-A372-1F3A-B6AC-8174D54C74C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101263" y="6216650"/>
            <a:ext cx="1041400" cy="2889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BFEF531-3E57-FB8D-6EFB-7D6736CE29C4}"/>
              </a:ext>
            </a:extLst>
          </p:cNvPr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1165196203"/>
              </p:ext>
            </p:extLst>
          </p:nvPr>
        </p:nvGraphicFramePr>
        <p:xfrm>
          <a:off x="7247419" y="1843200"/>
          <a:ext cx="4417200" cy="41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02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tsikko 1" descr="Otsikko">
            <a:extLst>
              <a:ext uri="{FF2B5EF4-FFF2-40B4-BE49-F238E27FC236}">
                <a16:creationId xmlns:a16="http://schemas.microsoft.com/office/drawing/2014/main" id="{CB3C06B0-EB66-672A-89E0-68BB88084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201613"/>
            <a:ext cx="10177462" cy="1560511"/>
          </a:xfrm>
        </p:spPr>
        <p:txBody>
          <a:bodyPr/>
          <a:lstStyle/>
          <a:p>
            <a:r>
              <a:rPr lang="fi-FI" altLang="fi-FI" i="1" dirty="0" err="1"/>
              <a:t>Wekkulit</a:t>
            </a:r>
            <a:r>
              <a:rPr lang="fi-FI" altLang="fi-FI" i="1" dirty="0"/>
              <a:t> ja kekkulit </a:t>
            </a:r>
            <a:br>
              <a:rPr lang="fi-FI" altLang="fi-FI" dirty="0"/>
            </a:br>
            <a:r>
              <a:rPr lang="fi-FI" altLang="fi-FI" sz="2800" dirty="0"/>
              <a:t>and </a:t>
            </a:r>
            <a:r>
              <a:rPr lang="fi-FI" altLang="fi-FI" sz="2800" dirty="0" err="1"/>
              <a:t>other</a:t>
            </a:r>
            <a:r>
              <a:rPr lang="fi-FI" altLang="fi-FI" sz="2800" dirty="0"/>
              <a:t> </a:t>
            </a:r>
            <a:r>
              <a:rPr lang="fi-FI" altLang="fi-FI" sz="2800" dirty="0" err="1"/>
              <a:t>first</a:t>
            </a:r>
            <a:r>
              <a:rPr lang="fi-FI" altLang="fi-FI" sz="2800" dirty="0"/>
              <a:t> </a:t>
            </a:r>
            <a:r>
              <a:rPr lang="fi-FI" altLang="fi-FI" sz="2800" dirty="0" err="1"/>
              <a:t>editions</a:t>
            </a:r>
            <a:endParaRPr lang="fi-FI" altLang="fi-FI" sz="2800" dirty="0"/>
          </a:p>
        </p:txBody>
      </p:sp>
      <p:sp>
        <p:nvSpPr>
          <p:cNvPr id="38915" name="Alatunnisteen paikkamerkki 3">
            <a:extLst>
              <a:ext uri="{FF2B5EF4-FFF2-40B4-BE49-F238E27FC236}">
                <a16:creationId xmlns:a16="http://schemas.microsoft.com/office/drawing/2014/main" id="{4DA64D63-A4A2-2999-8AD8-9A51BF5F4A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>
              <a:latin typeface="Open Sans" panose="020B0606030504020204" pitchFamily="34" charset="0"/>
            </a:endParaRPr>
          </a:p>
        </p:txBody>
      </p:sp>
      <p:sp>
        <p:nvSpPr>
          <p:cNvPr id="38916" name="Päivämäärän paikkamerkki 4">
            <a:extLst>
              <a:ext uri="{FF2B5EF4-FFF2-40B4-BE49-F238E27FC236}">
                <a16:creationId xmlns:a16="http://schemas.microsoft.com/office/drawing/2014/main" id="{2434581D-B978-7547-B8BC-101590C43D97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>
              <a:latin typeface="Open Sans" panose="020B0606030504020204" pitchFamily="34" charset="0"/>
            </a:endParaRPr>
          </a:p>
        </p:txBody>
      </p:sp>
      <p:sp>
        <p:nvSpPr>
          <p:cNvPr id="38917" name="Dian numeron paikkamerkki 5">
            <a:extLst>
              <a:ext uri="{FF2B5EF4-FFF2-40B4-BE49-F238E27FC236}">
                <a16:creationId xmlns:a16="http://schemas.microsoft.com/office/drawing/2014/main" id="{7F6C118A-CCA8-4399-1C5E-97E643EB8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dirty="0">
              <a:latin typeface="Open Sans" panose="020B0606030504020204" pitchFamily="34" charset="0"/>
            </a:endParaRPr>
          </a:p>
        </p:txBody>
      </p:sp>
      <p:pic>
        <p:nvPicPr>
          <p:cNvPr id="38918" name="Kuva 2" descr="Kuva, joka sisältää kohteen teksti, kirja, paperi, Paperituote&#10;&#10;Kuvaus luotu automaattisesti">
            <a:extLst>
              <a:ext uri="{FF2B5EF4-FFF2-40B4-BE49-F238E27FC236}">
                <a16:creationId xmlns:a16="http://schemas.microsoft.com/office/drawing/2014/main" id="{F23914EC-E72B-E9D0-7F0E-1E800E75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481263"/>
            <a:ext cx="226695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Kuva 4" descr="Kuva, joka sisältää kohteen teksti, kirja, paperi, Veliini&#10;&#10;Kuvaus luotu automaattisesti">
            <a:extLst>
              <a:ext uri="{FF2B5EF4-FFF2-40B4-BE49-F238E27FC236}">
                <a16:creationId xmlns:a16="http://schemas.microsoft.com/office/drawing/2014/main" id="{ECF9E2C2-2979-42AC-99F9-2A17FD76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932113"/>
            <a:ext cx="22494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Kuva 6" descr="Kuva, joka sisältää kohteen teksti, kirja, paperi, ruokalista&#10;&#10;Kuvaus luotu automaattisesti">
            <a:extLst>
              <a:ext uri="{FF2B5EF4-FFF2-40B4-BE49-F238E27FC236}">
                <a16:creationId xmlns:a16="http://schemas.microsoft.com/office/drawing/2014/main" id="{AFA47DFA-B88D-0F37-BD7C-294758C5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11413"/>
            <a:ext cx="19526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Kuva 10" descr="Kuva, joka sisältää kohteen teksti, Julkaisu, kannettava tietokone, tietokone&#10;&#10;Kuvaus luotu automaattisesti">
            <a:extLst>
              <a:ext uri="{FF2B5EF4-FFF2-40B4-BE49-F238E27FC236}">
                <a16:creationId xmlns:a16="http://schemas.microsoft.com/office/drawing/2014/main" id="{3DBE6D33-7C2D-2140-5B13-126E1761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201613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Kuva 12" descr="Kuva, joka sisältää kohteen teksti, kirja, paperi, Julkaisu&#10;&#10;Kuvaus luotu automaattisesti">
            <a:extLst>
              <a:ext uri="{FF2B5EF4-FFF2-40B4-BE49-F238E27FC236}">
                <a16:creationId xmlns:a16="http://schemas.microsoft.com/office/drawing/2014/main" id="{269DAC1B-791E-44A8-EA3C-46A6F2F9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297113"/>
            <a:ext cx="30638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Kuva 14" descr="Kuva, joka sisältää kohteen teksti, paperi, Paperituote, Tulostaminen&#10;&#10;Kuvaus luotu automaattisesti">
            <a:extLst>
              <a:ext uri="{FF2B5EF4-FFF2-40B4-BE49-F238E27FC236}">
                <a16:creationId xmlns:a16="http://schemas.microsoft.com/office/drawing/2014/main" id="{1E38CA4E-1796-CE73-5BB1-42E2BA7F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516313"/>
            <a:ext cx="19510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Kuva 16" descr="Kuva, joka sisältää kohteen teksti, paperi, Julkaisu, Paperituote&#10;&#10;Kuvaus luotu automaattisesti">
            <a:extLst>
              <a:ext uri="{FF2B5EF4-FFF2-40B4-BE49-F238E27FC236}">
                <a16:creationId xmlns:a16="http://schemas.microsoft.com/office/drawing/2014/main" id="{D1619347-8678-885B-90A6-AE1073DE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3446463"/>
            <a:ext cx="1873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0EF8A6-660B-7865-761F-5D1B5855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387" y="1429027"/>
            <a:ext cx="10177200" cy="4176713"/>
          </a:xfrm>
        </p:spPr>
        <p:txBody>
          <a:bodyPr/>
          <a:lstStyle/>
          <a:p>
            <a:r>
              <a:rPr lang="fi-FI" sz="2400" dirty="0" err="1"/>
              <a:t>Familiar</a:t>
            </a:r>
            <a:r>
              <a:rPr lang="fi-FI" sz="2400" dirty="0"/>
              <a:t> </a:t>
            </a:r>
            <a:r>
              <a:rPr lang="fi-FI" sz="2400" dirty="0" err="1"/>
              <a:t>authors</a:t>
            </a:r>
            <a:r>
              <a:rPr lang="fi-FI" sz="2400" dirty="0"/>
              <a:t>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acquaintances</a:t>
            </a:r>
            <a:r>
              <a:rPr lang="fi-FI" sz="2400" dirty="0"/>
              <a:t>, </a:t>
            </a:r>
          </a:p>
          <a:p>
            <a:pPr marL="0" indent="0">
              <a:buNone/>
            </a:pPr>
            <a:r>
              <a:rPr lang="fi-FI" sz="2400" dirty="0"/>
              <a:t>    </a:t>
            </a:r>
            <a:r>
              <a:rPr lang="fi-FI" sz="2400" dirty="0" err="1"/>
              <a:t>especially</a:t>
            </a:r>
            <a:r>
              <a:rPr lang="fi-FI" sz="2400" dirty="0"/>
              <a:t> </a:t>
            </a:r>
            <a:r>
              <a:rPr lang="fi-FI" sz="2400" dirty="0" err="1"/>
              <a:t>plays</a:t>
            </a:r>
            <a:endParaRPr lang="fi-FI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5252E-2F8F-146A-6397-2707E74E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 wrap="square" anchor="t">
            <a:normAutofit fontScale="90000"/>
          </a:bodyPr>
          <a:lstStyle/>
          <a:p>
            <a:r>
              <a:rPr lang="fi-FI" dirty="0"/>
              <a:t>Reading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Bibliographic</a:t>
            </a:r>
            <a:r>
              <a:rPr lang="fi-FI" dirty="0"/>
              <a:t> Metadata –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?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D16FCD-DA67-83BF-F167-1F8DEDCB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/>
          <a:p>
            <a:r>
              <a:rPr lang="fi-FI" sz="2300" dirty="0" err="1">
                <a:latin typeface="+mn-lt"/>
                <a:ea typeface="Calibri" panose="020F0502020204030204" pitchFamily="34" charset="0"/>
              </a:rPr>
              <a:t>With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bibliographic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metadata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the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information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on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history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is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more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systematic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and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comprehensive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: 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enables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more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diverse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understanding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of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the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19th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century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literature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in Finland.</a:t>
            </a:r>
          </a:p>
          <a:p>
            <a:r>
              <a:rPr lang="fi-FI" sz="2300" dirty="0" err="1">
                <a:latin typeface="+mn-lt"/>
                <a:ea typeface="Calibri" panose="020F0502020204030204" pitchFamily="34" charset="0"/>
              </a:rPr>
              <a:t>Quantitative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analysis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of metadata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can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highlight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forgotten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or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unnoticed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works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,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authors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,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or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phenomena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, and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motivates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further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close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reading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.</a:t>
            </a:r>
          </a:p>
          <a:p>
            <a:r>
              <a:rPr lang="fi-FI" sz="2300" dirty="0">
                <a:latin typeface="+mn-lt"/>
                <a:ea typeface="Calibri" panose="020F0502020204030204" pitchFamily="34" charset="0"/>
              </a:rPr>
              <a:t>Method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changes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: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focus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on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the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”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mesospace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”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represented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by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metadata</a:t>
            </a:r>
          </a:p>
          <a:p>
            <a:pPr lvl="1"/>
            <a:r>
              <a:rPr lang="fi-FI" sz="2300" dirty="0" err="1">
                <a:latin typeface="+mn-lt"/>
                <a:ea typeface="Calibri" panose="020F0502020204030204" pitchFamily="34" charset="0"/>
              </a:rPr>
              <a:t>Describes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the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literature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as an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object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of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close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reading</a:t>
            </a:r>
            <a:endParaRPr lang="fi-FI" sz="2300" dirty="0">
              <a:latin typeface="+mn-lt"/>
              <a:ea typeface="Calibri" panose="020F0502020204030204" pitchFamily="34" charset="0"/>
            </a:endParaRPr>
          </a:p>
          <a:p>
            <a:pPr lvl="1"/>
            <a:r>
              <a:rPr lang="fi-FI" sz="2300" dirty="0" err="1">
                <a:latin typeface="+mn-lt"/>
                <a:ea typeface="Calibri" panose="020F0502020204030204" pitchFamily="34" charset="0"/>
              </a:rPr>
              <a:t>Construes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the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system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as an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object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of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quantitative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analysis</a:t>
            </a:r>
            <a:endParaRPr lang="fi-FI" sz="2300" dirty="0">
              <a:latin typeface="+mn-lt"/>
              <a:ea typeface="Calibri" panose="020F0502020204030204" pitchFamily="34" charset="0"/>
            </a:endParaRPr>
          </a:p>
          <a:p>
            <a:pPr lvl="1"/>
            <a:r>
              <a:rPr lang="fi-FI" sz="2300" dirty="0">
                <a:latin typeface="+mn-lt"/>
                <a:ea typeface="Calibri" panose="020F0502020204030204" pitchFamily="34" charset="0"/>
              </a:rPr>
              <a:t>New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object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for data-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rich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literary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history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(</a:t>
            </a:r>
            <a:r>
              <a:rPr lang="fi-FI" sz="2300" dirty="0" err="1">
                <a:latin typeface="+mn-lt"/>
                <a:ea typeface="Calibri" panose="020F0502020204030204" pitchFamily="34" charset="0"/>
              </a:rPr>
              <a:t>Bode</a:t>
            </a:r>
            <a:r>
              <a:rPr lang="fi-FI" sz="2300" dirty="0">
                <a:latin typeface="+mn-lt"/>
                <a:ea typeface="Calibri" panose="020F0502020204030204" pitchFamily="34" charset="0"/>
              </a:rPr>
              <a:t> 2018)?</a:t>
            </a:r>
          </a:p>
          <a:p>
            <a:pPr lvl="1"/>
            <a:endParaRPr lang="fi-FI" sz="1600" dirty="0">
              <a:latin typeface="+mn-lt"/>
              <a:ea typeface="Calibri" panose="020F0502020204030204" pitchFamily="34" charset="0"/>
            </a:endParaRPr>
          </a:p>
          <a:p>
            <a:pPr lvl="1"/>
            <a:endParaRPr lang="fi-FI" dirty="0"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145F7AA-4148-482D-FA0B-9FA4BE608C4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84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660BE3-8D54-535B-92B1-CAABFDE7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BB7DD-3E77-6DD9-364C-DF99697B3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3200" dirty="0" err="1"/>
              <a:t>Thank</a:t>
            </a:r>
            <a:r>
              <a:rPr lang="fi-FI" sz="3200" dirty="0"/>
              <a:t> </a:t>
            </a:r>
            <a:r>
              <a:rPr lang="fi-FI" sz="3200" dirty="0" err="1"/>
              <a:t>you</a:t>
            </a:r>
            <a:r>
              <a:rPr lang="fi-FI" sz="3200" dirty="0"/>
              <a:t>!</a:t>
            </a: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(</a:t>
            </a:r>
            <a:r>
              <a:rPr lang="fi-FI" dirty="0">
                <a:hlinkClick r:id="rId2"/>
              </a:rPr>
              <a:t>veli-matti.pynttari@uef.fi</a:t>
            </a:r>
            <a:r>
              <a:rPr lang="fi-FI" dirty="0"/>
              <a:t>)</a:t>
            </a: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80DEF97-8798-9969-62CC-3837A14BE76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2B56E-0A37-57CF-37BD-194F7BA65D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997E73CE-A098-F148-869F-9C104A1ED155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C4D68C46-3101-B4BC-19F7-55B3DCA0DE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072" b="307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1455CCD-75B6-F739-2569-710518A55714}"/>
              </a:ext>
            </a:extLst>
          </p:cNvPr>
          <p:cNvSpPr txBox="1"/>
          <p:nvPr/>
        </p:nvSpPr>
        <p:spPr>
          <a:xfrm>
            <a:off x="842963" y="5186363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https</a:t>
            </a:r>
            <a:r>
              <a:rPr lang="fi-FI" sz="2400" dirty="0"/>
              <a:t>://</a:t>
            </a:r>
            <a:r>
              <a:rPr lang="fi-FI" sz="2400" dirty="0" err="1"/>
              <a:t>sites.utu.fi</a:t>
            </a:r>
            <a:r>
              <a:rPr lang="fi-FI" sz="2400" dirty="0"/>
              <a:t>/</a:t>
            </a:r>
            <a:r>
              <a:rPr lang="fi-FI" sz="2400" dirty="0" err="1"/>
              <a:t>digital-history-literature-finland</a:t>
            </a:r>
            <a:r>
              <a:rPr lang="fi-FI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604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tsikko 1" descr="Otsikko">
            <a:extLst>
              <a:ext uri="{FF2B5EF4-FFF2-40B4-BE49-F238E27FC236}">
                <a16:creationId xmlns:a16="http://schemas.microsoft.com/office/drawing/2014/main" id="{5B5CA11A-2813-958B-2DC4-625DD014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657225"/>
            <a:ext cx="10177462" cy="1008063"/>
          </a:xfrm>
        </p:spPr>
        <p:txBody>
          <a:bodyPr/>
          <a:lstStyle/>
          <a:p>
            <a:r>
              <a:rPr lang="fi-FI" altLang="fi-FI"/>
              <a:t>References</a:t>
            </a:r>
          </a:p>
        </p:txBody>
      </p:sp>
      <p:sp>
        <p:nvSpPr>
          <p:cNvPr id="41986" name="Sisällön paikkamerkki 2" descr="Sisältö">
            <a:extLst>
              <a:ext uri="{FF2B5EF4-FFF2-40B4-BE49-F238E27FC236}">
                <a16:creationId xmlns:a16="http://schemas.microsoft.com/office/drawing/2014/main" id="{CA15B702-F421-051C-01BF-326656010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547813"/>
            <a:ext cx="10177462" cy="4668837"/>
          </a:xfrm>
        </p:spPr>
        <p:txBody>
          <a:bodyPr/>
          <a:lstStyle/>
          <a:p>
            <a:r>
              <a:rPr lang="fi-FI" altLang="fi-FI" sz="1600">
                <a:solidFill>
                  <a:srgbClr val="191919"/>
                </a:solidFill>
              </a:rPr>
              <a:t>Bode, K. (2018). </a:t>
            </a:r>
            <a:r>
              <a:rPr lang="fi-FI" altLang="fi-FI" sz="1600" i="1">
                <a:solidFill>
                  <a:srgbClr val="191919"/>
                </a:solidFill>
              </a:rPr>
              <a:t>World of Fiction. Digital Collections and the Future of Literary History. </a:t>
            </a:r>
            <a:r>
              <a:rPr lang="fi-FI" altLang="fi-FI" sz="1600">
                <a:solidFill>
                  <a:srgbClr val="191919"/>
                </a:solidFill>
              </a:rPr>
              <a:t>University of Michigan Press.</a:t>
            </a:r>
          </a:p>
          <a:p>
            <a:r>
              <a:rPr lang="fi-FI" altLang="fi-FI" sz="1600">
                <a:solidFill>
                  <a:srgbClr val="000000"/>
                </a:solidFill>
              </a:rPr>
              <a:t>Bode, K. &amp; Dixon, B. (2010). Resourceful Reading: A New Empiricism in the Digital Age. In K. Bode &amp; R. Dixon (Eds.), </a:t>
            </a:r>
            <a:r>
              <a:rPr lang="fi-FI" altLang="fi-FI" sz="1600" i="1">
                <a:solidFill>
                  <a:srgbClr val="000000"/>
                </a:solidFill>
              </a:rPr>
              <a:t>Resourceful Reading: The New Empiricism, ERe-search and Australian Literary Culture</a:t>
            </a:r>
            <a:r>
              <a:rPr lang="fi-FI" altLang="fi-FI" sz="1600">
                <a:solidFill>
                  <a:srgbClr val="000000"/>
                </a:solidFill>
              </a:rPr>
              <a:t>, 1–27. Sydney University Press.</a:t>
            </a:r>
          </a:p>
          <a:p>
            <a:r>
              <a:rPr lang="fi-FI" altLang="fi-FI" sz="1600">
                <a:solidFill>
                  <a:srgbClr val="18191A"/>
                </a:solidFill>
              </a:rPr>
              <a:t>Genette, G. (1987/1997). </a:t>
            </a:r>
            <a:r>
              <a:rPr lang="fi-FI" altLang="fi-FI" sz="1600" i="1">
                <a:solidFill>
                  <a:srgbClr val="18191A"/>
                </a:solidFill>
              </a:rPr>
              <a:t>Paratexts. Tresholds of Interpretation</a:t>
            </a:r>
            <a:r>
              <a:rPr lang="fi-FI" altLang="fi-FI" sz="1600">
                <a:solidFill>
                  <a:srgbClr val="18191A"/>
                </a:solidFill>
              </a:rPr>
              <a:t>. Transl. Jane E. Lewin. Cambridge University Press.</a:t>
            </a:r>
          </a:p>
          <a:p>
            <a:r>
              <a:rPr lang="fi-FI" altLang="fi-FI" sz="1600">
                <a:solidFill>
                  <a:srgbClr val="000000"/>
                </a:solidFill>
              </a:rPr>
              <a:t>Lahti L., Marjanen J., Roivainen H. &amp; Tolonen, M. (2019). Bibliographic data science and the history of the book (c. 1500–1800). </a:t>
            </a:r>
            <a:r>
              <a:rPr lang="fi-FI" altLang="fi-FI" sz="1600" i="1">
                <a:solidFill>
                  <a:srgbClr val="000000"/>
                </a:solidFill>
              </a:rPr>
              <a:t>Cataloging &amp; Classification Quarterly</a:t>
            </a:r>
            <a:r>
              <a:rPr lang="fi-FI" altLang="fi-FI" sz="1600">
                <a:solidFill>
                  <a:srgbClr val="000000"/>
                </a:solidFill>
              </a:rPr>
              <a:t> 57(1), 5–23. </a:t>
            </a:r>
            <a:r>
              <a:rPr lang="fi-FI" altLang="fi-FI" sz="1600">
                <a:solidFill>
                  <a:srgbClr val="0B5C92"/>
                </a:solidFill>
              </a:rPr>
              <a:t>http://dx.doi.org/10.1080/01639374.2018.1543747</a:t>
            </a:r>
          </a:p>
          <a:p>
            <a:r>
              <a:rPr lang="fi-FI" altLang="fi-FI" sz="1600">
                <a:solidFill>
                  <a:srgbClr val="000000"/>
                </a:solidFill>
              </a:rPr>
              <a:t>Moretti, F. (2000/2013). </a:t>
            </a:r>
            <a:r>
              <a:rPr lang="fi-FI" altLang="fi-FI" sz="1600" i="1">
                <a:solidFill>
                  <a:srgbClr val="191919"/>
                </a:solidFill>
              </a:rPr>
              <a:t>Distant Reading</a:t>
            </a:r>
            <a:r>
              <a:rPr lang="fi-FI" altLang="fi-FI" sz="1600">
                <a:solidFill>
                  <a:srgbClr val="191919"/>
                </a:solidFill>
              </a:rPr>
              <a:t>. Verso.</a:t>
            </a:r>
            <a:endParaRPr lang="fi-FI" altLang="fi-FI" sz="1600">
              <a:solidFill>
                <a:srgbClr val="000000"/>
              </a:solidFill>
            </a:endParaRPr>
          </a:p>
          <a:p>
            <a:r>
              <a:rPr lang="fi-FI" altLang="fi-FI" sz="1600">
                <a:solidFill>
                  <a:srgbClr val="191919"/>
                </a:solidFill>
              </a:rPr>
              <a:t>Parente-Čapková, V ., Launis, K. &amp; Westerlund, J. (2023). Digitaaliset metadata-arkistot ja mesoanalyysi kulttuurisen vaihdon kartoittamisessa. </a:t>
            </a:r>
            <a:r>
              <a:rPr lang="fi-FI" altLang="fi-FI" sz="1600" i="1">
                <a:solidFill>
                  <a:srgbClr val="191919"/>
                </a:solidFill>
              </a:rPr>
              <a:t>Avain - Kirjallisuudentutkimuksen aikakauslehti</a:t>
            </a:r>
            <a:r>
              <a:rPr lang="fi-FI" altLang="fi-FI" sz="1600">
                <a:solidFill>
                  <a:srgbClr val="191919"/>
                </a:solidFill>
              </a:rPr>
              <a:t>, </a:t>
            </a:r>
            <a:r>
              <a:rPr lang="fi-FI" altLang="fi-FI" sz="1600">
                <a:solidFill>
                  <a:srgbClr val="000000"/>
                </a:solidFill>
              </a:rPr>
              <a:t>vol 20, nro 1, 100-111. https://journal.fi/avain/article/view/127486/77833.</a:t>
            </a:r>
          </a:p>
          <a:p>
            <a:r>
              <a:rPr lang="fi-FI" altLang="fi-FI" sz="1600">
                <a:solidFill>
                  <a:srgbClr val="000000"/>
                </a:solidFill>
              </a:rPr>
              <a:t>Saint-Amour, P. (2019). The Medial Humanities: Toward a Manifesto for Meso-Analy-sis. </a:t>
            </a:r>
            <a:r>
              <a:rPr lang="fi-FI" altLang="fi-FI" sz="1600" i="1">
                <a:solidFill>
                  <a:srgbClr val="000000"/>
                </a:solidFill>
              </a:rPr>
              <a:t>M/m,</a:t>
            </a:r>
            <a:r>
              <a:rPr lang="fi-FI" altLang="fi-FI" sz="1600">
                <a:solidFill>
                  <a:srgbClr val="000000"/>
                </a:solidFill>
              </a:rPr>
              <a:t> vol. 3, cycle 4. https://doi.org/10.26597/mod.0092.</a:t>
            </a:r>
          </a:p>
          <a:p>
            <a:endParaRPr lang="fi-FI" altLang="fi-FI"/>
          </a:p>
        </p:txBody>
      </p:sp>
      <p:sp>
        <p:nvSpPr>
          <p:cNvPr id="41988" name="Päivämäärän paikkamerkki 4">
            <a:extLst>
              <a:ext uri="{FF2B5EF4-FFF2-40B4-BE49-F238E27FC236}">
                <a16:creationId xmlns:a16="http://schemas.microsoft.com/office/drawing/2014/main" id="{74AB9CA0-46DD-04BD-95B7-F53985140C21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uvahaun tulos haulle LOGO UEF">
            <a:extLst>
              <a:ext uri="{FF2B5EF4-FFF2-40B4-BE49-F238E27FC236}">
                <a16:creationId xmlns:a16="http://schemas.microsoft.com/office/drawing/2014/main" id="{BF15E4CF-F593-1C46-ABC2-28CCD5216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-2" b="-2"/>
          <a:stretch/>
        </p:blipFill>
        <p:spPr bwMode="auto">
          <a:xfrm>
            <a:off x="132792" y="1791730"/>
            <a:ext cx="1637270" cy="1637270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  <a:noFill/>
        </p:spPr>
      </p:pic>
      <p:pic>
        <p:nvPicPr>
          <p:cNvPr id="11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69EE982-301E-CA00-678B-CC14A585E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4" b="4"/>
          <a:stretch/>
        </p:blipFill>
        <p:spPr bwMode="auto">
          <a:xfrm>
            <a:off x="10265996" y="4786312"/>
            <a:ext cx="1706563" cy="170656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0C551D26-D92A-986C-922F-59B1BBA4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154613"/>
            <a:ext cx="3308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BAFAE085-126D-1310-8F7D-3EA0039F1109}"/>
              </a:ext>
            </a:extLst>
          </p:cNvPr>
          <p:cNvSpPr/>
          <p:nvPr/>
        </p:nvSpPr>
        <p:spPr>
          <a:xfrm>
            <a:off x="1890713" y="1928813"/>
            <a:ext cx="8405812" cy="1500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WP1 </a:t>
            </a: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history</a:t>
            </a:r>
            <a:endParaRPr lang="fi-FI" dirty="0"/>
          </a:p>
          <a:p>
            <a:pPr algn="ctr">
              <a:defRPr/>
            </a:pPr>
            <a:r>
              <a:rPr lang="fi-FI" dirty="0" err="1"/>
              <a:t>Literary</a:t>
            </a:r>
            <a:r>
              <a:rPr lang="fi-FI" dirty="0"/>
              <a:t> </a:t>
            </a:r>
            <a:r>
              <a:rPr lang="fi-FI" dirty="0" err="1"/>
              <a:t>history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long 19th </a:t>
            </a:r>
            <a:r>
              <a:rPr lang="fi-FI" dirty="0" err="1"/>
              <a:t>century</a:t>
            </a:r>
            <a:r>
              <a:rPr lang="fi-FI" dirty="0"/>
              <a:t> Finland</a:t>
            </a:r>
          </a:p>
          <a:p>
            <a:pPr algn="ctr">
              <a:defRPr/>
            </a:pPr>
            <a:r>
              <a:rPr lang="fi-FI" dirty="0"/>
              <a:t>PI Kati Launis / </a:t>
            </a:r>
            <a:r>
              <a:rPr lang="fi-FI" dirty="0" err="1"/>
              <a:t>University</a:t>
            </a:r>
            <a:r>
              <a:rPr lang="fi-FI" dirty="0"/>
              <a:t> of Eastern Finland</a:t>
            </a: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1F5B5C00-1CDC-EB44-2484-495BF5158702}"/>
              </a:ext>
            </a:extLst>
          </p:cNvPr>
          <p:cNvSpPr/>
          <p:nvPr/>
        </p:nvSpPr>
        <p:spPr>
          <a:xfrm>
            <a:off x="1890713" y="3832225"/>
            <a:ext cx="4046537" cy="1666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WP 2 Data Science</a:t>
            </a:r>
          </a:p>
          <a:p>
            <a:pPr algn="ctr">
              <a:defRPr/>
            </a:pPr>
            <a:r>
              <a:rPr lang="fi-FI" dirty="0" err="1"/>
              <a:t>Bibliographic</a:t>
            </a:r>
            <a:r>
              <a:rPr lang="fi-FI" dirty="0"/>
              <a:t> data science</a:t>
            </a:r>
          </a:p>
          <a:p>
            <a:pPr algn="ctr">
              <a:defRPr/>
            </a:pPr>
            <a:r>
              <a:rPr lang="fi-FI" dirty="0"/>
              <a:t>PI Leo Lahti / </a:t>
            </a:r>
            <a:r>
              <a:rPr lang="fi-FI" dirty="0" err="1"/>
              <a:t>University</a:t>
            </a:r>
            <a:r>
              <a:rPr lang="fi-FI" dirty="0"/>
              <a:t> of Turku</a:t>
            </a: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4FDC7341-0172-A29F-E6FD-8A90B6719300}"/>
              </a:ext>
            </a:extLst>
          </p:cNvPr>
          <p:cNvSpPr/>
          <p:nvPr/>
        </p:nvSpPr>
        <p:spPr>
          <a:xfrm>
            <a:off x="6254750" y="3832225"/>
            <a:ext cx="3916363" cy="1666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WP 3 Data and </a:t>
            </a:r>
            <a:r>
              <a:rPr lang="fi-FI" dirty="0" err="1"/>
              <a:t>outreach</a:t>
            </a:r>
            <a:endParaRPr lang="fi-FI" dirty="0"/>
          </a:p>
          <a:p>
            <a:pPr algn="ctr">
              <a:defRPr/>
            </a:pPr>
            <a:r>
              <a:rPr lang="fi-FI" dirty="0"/>
              <a:t>Digital Resources </a:t>
            </a:r>
          </a:p>
          <a:p>
            <a:pPr algn="ctr">
              <a:defRPr/>
            </a:pPr>
            <a:r>
              <a:rPr lang="fi-FI" dirty="0"/>
              <a:t>PI </a:t>
            </a:r>
            <a:r>
              <a:rPr lang="fi-FI" dirty="0" err="1"/>
              <a:t>Osma</a:t>
            </a:r>
            <a:r>
              <a:rPr lang="fi-FI" dirty="0"/>
              <a:t> Suominen/ National Library of Finland</a:t>
            </a:r>
          </a:p>
        </p:txBody>
      </p:sp>
      <p:sp>
        <p:nvSpPr>
          <p:cNvPr id="12295" name="Otsikko 1" descr="Otsikko">
            <a:extLst>
              <a:ext uri="{FF2B5EF4-FFF2-40B4-BE49-F238E27FC236}">
                <a16:creationId xmlns:a16="http://schemas.microsoft.com/office/drawing/2014/main" id="{42D402B7-A792-EE61-8201-97C58FB751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3588" y="365125"/>
            <a:ext cx="10515600" cy="428625"/>
          </a:xfrm>
        </p:spPr>
        <p:txBody>
          <a:bodyPr/>
          <a:lstStyle/>
          <a:p>
            <a:pPr algn="ctr">
              <a:defRPr/>
            </a:pPr>
            <a:r>
              <a:rPr lang="fi-FI" altLang="fi-FI" dirty="0"/>
              <a:t>Digital </a:t>
            </a:r>
            <a:r>
              <a:rPr lang="fi-FI" altLang="fi-FI" dirty="0" err="1"/>
              <a:t>History</a:t>
            </a:r>
            <a:r>
              <a:rPr lang="fi-FI" altLang="fi-FI" dirty="0"/>
              <a:t> for </a:t>
            </a:r>
            <a:r>
              <a:rPr lang="fi-FI" altLang="fi-FI" dirty="0" err="1"/>
              <a:t>Literature</a:t>
            </a:r>
            <a:r>
              <a:rPr lang="fi-FI" altLang="fi-FI" dirty="0"/>
              <a:t> in Finland </a:t>
            </a:r>
            <a:br>
              <a:rPr lang="fi-FI" altLang="fi-FI" dirty="0"/>
            </a:br>
            <a:r>
              <a:rPr lang="fi-FI" altLang="fi-FI" sz="2800" dirty="0"/>
              <a:t>(</a:t>
            </a:r>
            <a:r>
              <a:rPr lang="fi-FI" altLang="fi-FI" sz="2800" dirty="0" err="1"/>
              <a:t>Research</a:t>
            </a:r>
            <a:r>
              <a:rPr lang="fi-FI" altLang="fi-FI" sz="2800" dirty="0"/>
              <a:t> </a:t>
            </a:r>
            <a:r>
              <a:rPr lang="fi-FI" altLang="fi-FI" sz="2800" dirty="0" err="1"/>
              <a:t>Council</a:t>
            </a:r>
            <a:r>
              <a:rPr lang="fi-FI" altLang="fi-FI" sz="2800" dirty="0"/>
              <a:t> of Finland, 2022-2026)</a:t>
            </a:r>
            <a:br>
              <a:rPr lang="fi-FI" altLang="fi-FI" sz="2800" dirty="0"/>
            </a:br>
            <a:endParaRPr lang="fi-FI" altLang="fi-FI" sz="2800" dirty="0"/>
          </a:p>
        </p:txBody>
      </p:sp>
      <p:pic>
        <p:nvPicPr>
          <p:cNvPr id="12296" name="Picture 10" descr="Suomen Akatemia">
            <a:extLst>
              <a:ext uri="{FF2B5EF4-FFF2-40B4-BE49-F238E27FC236}">
                <a16:creationId xmlns:a16="http://schemas.microsoft.com/office/drawing/2014/main" id="{5F3411BE-8CCA-4229-0451-B8A75B40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63" y="1825625"/>
            <a:ext cx="168433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56393-6207-171B-191C-A5008AE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 wrap="square" anchor="t">
            <a:normAutofit/>
          </a:bodyPr>
          <a:lstStyle/>
          <a:p>
            <a:r>
              <a:rPr lang="fi-FI" altLang="fi-FI" dirty="0" err="1"/>
              <a:t>Challenges</a:t>
            </a:r>
            <a:r>
              <a:rPr lang="fi-FI" altLang="fi-FI" dirty="0"/>
              <a:t> </a:t>
            </a:r>
            <a:r>
              <a:rPr lang="fi-FI" altLang="fi-FI" dirty="0" err="1"/>
              <a:t>today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744E39A-AA4B-F8A9-5B23-BD318E8B7CA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F2725D3F-CC65-5573-E539-1FCB0CDCC65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487225" y="1442843"/>
            <a:ext cx="1017746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b="1" dirty="0" err="1"/>
              <a:t>Nature</a:t>
            </a:r>
            <a:r>
              <a:rPr lang="fi-FI" altLang="fi-FI" b="1" dirty="0"/>
              <a:t> of metadata</a:t>
            </a:r>
            <a:r>
              <a:rPr lang="fi-FI" altLang="fi-FI" dirty="0"/>
              <a:t>: </a:t>
            </a:r>
            <a:r>
              <a:rPr lang="fi-FI" altLang="fi-FI" dirty="0" err="1"/>
              <a:t>inadequte</a:t>
            </a:r>
            <a:r>
              <a:rPr lang="fi-FI" altLang="fi-FI" dirty="0"/>
              <a:t> data </a:t>
            </a:r>
            <a:r>
              <a:rPr lang="fi-FI" altLang="fi-FI" dirty="0" err="1"/>
              <a:t>especially</a:t>
            </a:r>
            <a:r>
              <a:rPr lang="fi-FI" altLang="fi-FI" dirty="0"/>
              <a:t> in </a:t>
            </a:r>
            <a:r>
              <a:rPr lang="fi-FI" altLang="fi-FI" dirty="0" err="1"/>
              <a:t>relation</a:t>
            </a:r>
            <a:r>
              <a:rPr lang="fi-FI" altLang="fi-FI" dirty="0"/>
              <a:t> to </a:t>
            </a:r>
            <a:r>
              <a:rPr lang="fi-FI" altLang="fi-FI" dirty="0" err="1"/>
              <a:t>source</a:t>
            </a:r>
            <a:r>
              <a:rPr lang="fi-FI" altLang="fi-FI" dirty="0"/>
              <a:t> </a:t>
            </a:r>
            <a:r>
              <a:rPr lang="fi-FI" altLang="fi-FI" dirty="0" err="1"/>
              <a:t>language</a:t>
            </a:r>
            <a:r>
              <a:rPr lang="fi-FI" altLang="fi-FI" dirty="0"/>
              <a:t>, </a:t>
            </a:r>
            <a:r>
              <a:rPr lang="fi-FI" altLang="fi-FI" dirty="0" err="1"/>
              <a:t>number</a:t>
            </a:r>
            <a:r>
              <a:rPr lang="fi-FI" altLang="fi-FI" dirty="0"/>
              <a:t> of </a:t>
            </a:r>
            <a:r>
              <a:rPr lang="fi-FI" altLang="fi-FI" dirty="0" err="1"/>
              <a:t>editions</a:t>
            </a:r>
            <a:r>
              <a:rPr lang="fi-FI" altLang="fi-FI" dirty="0"/>
              <a:t>, </a:t>
            </a:r>
            <a:r>
              <a:rPr lang="fi-FI" altLang="fi-FI" dirty="0" err="1"/>
              <a:t>pseudonyms</a:t>
            </a:r>
            <a:r>
              <a:rPr lang="fi-FI" altLang="fi-FI" dirty="0"/>
              <a:t> </a:t>
            </a:r>
            <a:r>
              <a:rPr lang="fi-FI" altLang="fi-FI" dirty="0" err="1"/>
              <a:t>or</a:t>
            </a:r>
            <a:r>
              <a:rPr lang="fi-FI" altLang="fi-FI" dirty="0"/>
              <a:t> </a:t>
            </a:r>
            <a:r>
              <a:rPr lang="fi-FI" altLang="fi-FI" dirty="0" err="1"/>
              <a:t>mistaken</a:t>
            </a:r>
            <a:r>
              <a:rPr lang="fi-FI" altLang="fi-FI" dirty="0"/>
              <a:t> </a:t>
            </a:r>
            <a:r>
              <a:rPr lang="fi-FI" altLang="fi-FI" dirty="0" err="1"/>
              <a:t>identities</a:t>
            </a:r>
            <a:endParaRPr lang="fi-FI" altLang="fi-FI" dirty="0"/>
          </a:p>
          <a:p>
            <a:r>
              <a:rPr lang="fi-FI" altLang="fi-FI" b="1" dirty="0" err="1"/>
              <a:t>Nature</a:t>
            </a:r>
            <a:r>
              <a:rPr lang="fi-FI" altLang="fi-FI" b="1" dirty="0"/>
              <a:t> of </a:t>
            </a:r>
            <a:r>
              <a:rPr lang="fi-FI" altLang="fi-FI" b="1" dirty="0" err="1"/>
              <a:t>collections</a:t>
            </a:r>
            <a:r>
              <a:rPr lang="fi-FI" altLang="fi-FI" dirty="0"/>
              <a:t>: </a:t>
            </a:r>
            <a:r>
              <a:rPr lang="fi-FI" altLang="fi-FI" dirty="0" err="1"/>
              <a:t>uncatalogued</a:t>
            </a:r>
            <a:r>
              <a:rPr lang="fi-FI" altLang="fi-FI" dirty="0"/>
              <a:t> </a:t>
            </a:r>
            <a:r>
              <a:rPr lang="fi-FI" altLang="fi-FI" dirty="0" err="1"/>
              <a:t>items</a:t>
            </a:r>
            <a:r>
              <a:rPr lang="fi-FI" altLang="fi-FI" dirty="0"/>
              <a:t>, </a:t>
            </a:r>
            <a:r>
              <a:rPr lang="fi-FI" altLang="fi-FI" dirty="0" err="1"/>
              <a:t>description</a:t>
            </a:r>
            <a:r>
              <a:rPr lang="fi-FI" altLang="fi-FI" dirty="0"/>
              <a:t> is </a:t>
            </a:r>
            <a:r>
              <a:rPr lang="fi-FI" altLang="fi-FI" dirty="0" err="1"/>
              <a:t>subjective</a:t>
            </a:r>
            <a:r>
              <a:rPr lang="fi-FI" altLang="fi-FI" dirty="0"/>
              <a:t> </a:t>
            </a:r>
            <a:r>
              <a:rPr lang="fi-FI" altLang="fi-FI" dirty="0" err="1"/>
              <a:t>process</a:t>
            </a:r>
            <a:r>
              <a:rPr lang="fi-FI" altLang="fi-FI" dirty="0"/>
              <a:t> </a:t>
            </a:r>
            <a:r>
              <a:rPr lang="fi-FI" altLang="fi-FI" dirty="0" err="1"/>
              <a:t>that</a:t>
            </a:r>
            <a:r>
              <a:rPr lang="fi-FI" altLang="fi-FI" dirty="0"/>
              <a:t> </a:t>
            </a:r>
            <a:r>
              <a:rPr lang="fi-FI" altLang="fi-FI" dirty="0" err="1"/>
              <a:t>has</a:t>
            </a:r>
            <a:r>
              <a:rPr lang="fi-FI" altLang="fi-FI" dirty="0"/>
              <a:t> </a:t>
            </a:r>
            <a:r>
              <a:rPr lang="fi-FI" altLang="fi-FI" dirty="0" err="1"/>
              <a:t>taken</a:t>
            </a:r>
            <a:r>
              <a:rPr lang="fi-FI" altLang="fi-FI" dirty="0"/>
              <a:t> </a:t>
            </a:r>
            <a:r>
              <a:rPr lang="fi-FI" altLang="fi-FI" dirty="0" err="1"/>
              <a:t>place</a:t>
            </a:r>
            <a:r>
              <a:rPr lang="fi-FI" altLang="fi-FI" dirty="0"/>
              <a:t> and </a:t>
            </a:r>
            <a:r>
              <a:rPr lang="fi-FI" altLang="fi-FI" dirty="0" err="1"/>
              <a:t>continues</a:t>
            </a:r>
            <a:r>
              <a:rPr lang="fi-FI" altLang="fi-FI" dirty="0"/>
              <a:t> to </a:t>
            </a:r>
            <a:r>
              <a:rPr lang="fi-FI" altLang="fi-FI" dirty="0" err="1"/>
              <a:t>do</a:t>
            </a:r>
            <a:r>
              <a:rPr lang="fi-FI" altLang="fi-FI" dirty="0"/>
              <a:t> </a:t>
            </a:r>
            <a:r>
              <a:rPr lang="fi-FI" altLang="fi-FI" dirty="0" err="1"/>
              <a:t>so</a:t>
            </a:r>
            <a:r>
              <a:rPr lang="fi-FI" altLang="fi-FI" dirty="0"/>
              <a:t> in </a:t>
            </a:r>
            <a:r>
              <a:rPr lang="fi-FI" altLang="fi-FI" dirty="0" err="1"/>
              <a:t>historical</a:t>
            </a:r>
            <a:r>
              <a:rPr lang="fi-FI" altLang="fi-FI" dirty="0"/>
              <a:t> </a:t>
            </a:r>
            <a:r>
              <a:rPr lang="fi-FI" altLang="fi-FI" dirty="0" err="1"/>
              <a:t>circumstances</a:t>
            </a:r>
            <a:endParaRPr lang="fi-FI" altLang="fi-FI" dirty="0"/>
          </a:p>
          <a:p>
            <a:r>
              <a:rPr lang="fi-FI" altLang="fi-FI" b="1" dirty="0" err="1"/>
              <a:t>Nature</a:t>
            </a:r>
            <a:r>
              <a:rPr lang="fi-FI" altLang="fi-FI" b="1" dirty="0"/>
              <a:t> of </a:t>
            </a:r>
            <a:r>
              <a:rPr lang="fi-FI" altLang="fi-FI" b="1" dirty="0" err="1"/>
              <a:t>history</a:t>
            </a:r>
            <a:r>
              <a:rPr lang="fi-FI" altLang="fi-FI" dirty="0"/>
              <a:t>: </a:t>
            </a:r>
            <a:r>
              <a:rPr lang="fi-FI" altLang="fi-FI" dirty="0" err="1"/>
              <a:t>bilingual</a:t>
            </a:r>
            <a:r>
              <a:rPr lang="fi-FI" altLang="fi-FI" dirty="0"/>
              <a:t> culture, </a:t>
            </a:r>
            <a:r>
              <a:rPr lang="fi-FI" altLang="fi-FI" dirty="0" err="1"/>
              <a:t>transnational</a:t>
            </a:r>
            <a:r>
              <a:rPr lang="fi-FI" altLang="fi-FI" dirty="0"/>
              <a:t> </a:t>
            </a:r>
            <a:r>
              <a:rPr lang="fi-FI" altLang="fi-FI" dirty="0" err="1"/>
              <a:t>reality</a:t>
            </a:r>
            <a:r>
              <a:rPr lang="fi-FI" altLang="fi-FI" dirty="0"/>
              <a:t>, </a:t>
            </a:r>
            <a:r>
              <a:rPr lang="fi-FI" altLang="fi-FI" dirty="0" err="1"/>
              <a:t>undefined</a:t>
            </a:r>
            <a:r>
              <a:rPr lang="fi-FI" altLang="fi-FI" dirty="0"/>
              <a:t> publishing </a:t>
            </a:r>
            <a:r>
              <a:rPr lang="fi-FI" altLang="fi-FI" dirty="0" err="1"/>
              <a:t>environment</a:t>
            </a:r>
            <a:endParaRPr lang="fi-FI" altLang="fi-FI" dirty="0"/>
          </a:p>
          <a:p>
            <a:r>
              <a:rPr lang="fi-FI" altLang="fi-FI" b="1" dirty="0" err="1"/>
              <a:t>Nature</a:t>
            </a:r>
            <a:r>
              <a:rPr lang="fi-FI" altLang="fi-FI" b="1" dirty="0"/>
              <a:t> of </a:t>
            </a:r>
            <a:r>
              <a:rPr lang="fi-FI" altLang="fi-FI" b="1" dirty="0" err="1"/>
              <a:t>subjective</a:t>
            </a:r>
            <a:r>
              <a:rPr lang="fi-FI" altLang="fi-FI" b="1" dirty="0"/>
              <a:t> </a:t>
            </a:r>
            <a:r>
              <a:rPr lang="fi-FI" altLang="fi-FI" b="1" dirty="0" err="1"/>
              <a:t>component</a:t>
            </a:r>
            <a:r>
              <a:rPr lang="fi-FI" altLang="fi-FI" dirty="0"/>
              <a:t>: </a:t>
            </a:r>
            <a:r>
              <a:rPr lang="fi-FI" altLang="fi-FI" dirty="0" err="1"/>
              <a:t>how</a:t>
            </a:r>
            <a:r>
              <a:rPr lang="fi-FI" altLang="fi-FI" dirty="0"/>
              <a:t> to </a:t>
            </a:r>
            <a:r>
              <a:rPr lang="fi-FI" altLang="fi-FI" dirty="0" err="1"/>
              <a:t>be</a:t>
            </a:r>
            <a:r>
              <a:rPr lang="fi-FI" altLang="fi-FI" dirty="0"/>
              <a:t> </a:t>
            </a:r>
            <a:r>
              <a:rPr lang="fi-FI" altLang="fi-FI" dirty="0" err="1"/>
              <a:t>consistent</a:t>
            </a:r>
            <a:r>
              <a:rPr lang="fi-FI" altLang="fi-FI" dirty="0"/>
              <a:t>?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20862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51337652-638C-3F2B-9B5D-346BB925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109663"/>
            <a:ext cx="8970963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/>
          <a:lstStyle>
            <a:lvl1pPr marL="2286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25"/>
              </a:spcBef>
              <a:buSzPct val="90000"/>
              <a:buFontTx/>
              <a:buBlip>
                <a:blip r:embed="rId3"/>
              </a:buBlip>
            </a:pPr>
            <a:endParaRPr lang="fi-FI" altLang="fi-FI" sz="2000">
              <a:solidFill>
                <a:srgbClr val="000000"/>
              </a:solidFill>
              <a:latin typeface="Calibri" panose="020F0502020204030204" pitchFamily="34" charset="0"/>
              <a:ea typeface="Noto Sans CJK SC"/>
              <a:cs typeface="Noto Sans CJK SC"/>
            </a:endParaRPr>
          </a:p>
          <a:p>
            <a:pPr>
              <a:lnSpc>
                <a:spcPct val="90000"/>
              </a:lnSpc>
              <a:spcBef>
                <a:spcPts val="1025"/>
              </a:spcBef>
              <a:buSzPct val="90000"/>
              <a:buFontTx/>
              <a:buBlip>
                <a:blip r:embed="rId3"/>
              </a:buBlip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Noto Sans CJK SC"/>
              </a:rPr>
              <a:t>Yli miljoona kirja- ja monografiatietuetta (painettua ja sähköistä), n. 73 000 jatkuvaa julkaisua (lehteä tai sarjaa), n. 52 000 karttaa; karttuu jatkuvasti</a:t>
            </a:r>
          </a:p>
          <a:p>
            <a:pPr>
              <a:lnSpc>
                <a:spcPct val="90000"/>
              </a:lnSpc>
              <a:spcBef>
                <a:spcPts val="1025"/>
              </a:spcBef>
              <a:buSzPct val="90000"/>
              <a:buFontTx/>
              <a:buBlip>
                <a:blip r:embed="rId3"/>
              </a:buBlip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Calibri" panose="020F0502020204030204" pitchFamily="34" charset="0"/>
              </a:rPr>
              <a:t>Tietoa kirjoista 1488 -&gt;, lehdistä 1771 -&gt;, sarjajulkaisuista, kartoista, audiovisuaalisesta ja elektronisesta aineistosta. </a:t>
            </a:r>
          </a:p>
          <a:p>
            <a:pPr>
              <a:lnSpc>
                <a:spcPct val="90000"/>
              </a:lnSpc>
              <a:spcBef>
                <a:spcPts val="1025"/>
              </a:spcBef>
              <a:buSzPct val="90000"/>
              <a:buFontTx/>
              <a:buBlip>
                <a:blip r:embed="rId3"/>
              </a:buBlip>
            </a:pPr>
            <a:endParaRPr lang="fi-FI" altLang="fi-FI" sz="2000">
              <a:solidFill>
                <a:srgbClr val="000000"/>
              </a:solidFill>
              <a:latin typeface="Calibri" panose="020F0502020204030204" pitchFamily="34" charset="0"/>
              <a:ea typeface="Noto Sans CJK SC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25"/>
              </a:spcBef>
              <a:buSzPct val="90000"/>
              <a:buFontTx/>
              <a:buBlip>
                <a:blip r:embed="rId3"/>
              </a:buBlip>
            </a:pPr>
            <a:r>
              <a:rPr lang="fi-FI" altLang="fi-FI" sz="200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Noto Sans CJK SC"/>
              </a:rPr>
              <a:t>Turun yliopisto ja Helsinki Computational History Group (Leo Lahti &amp; Mikko Tolonen) ovat harmonisoineet Fennicaa osana </a:t>
            </a:r>
            <a:r>
              <a:rPr lang="fi-FI" altLang="fi-FI" sz="2000" b="1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Noto Sans CJK SC"/>
              </a:rPr>
              <a:t>FIN-CLARIAH-infrastruktuurin kehitystyötä (SA)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C3089021-DA13-45E9-6304-E62D329D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222250"/>
            <a:ext cx="7677150" cy="873125"/>
          </a:xfrm>
          <a:prstGeom prst="rect">
            <a:avLst/>
          </a:prstGeom>
          <a:noFill/>
          <a:ln>
            <a:noFill/>
          </a:ln>
          <a:effectLst/>
        </p:spPr>
        <p:txBody>
          <a:bodyPr lIns="89988" tIns="46794" rIns="89988" bIns="46794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i-FI" altLang="fi-FI" sz="3600" b="1" dirty="0">
                <a:solidFill>
                  <a:srgbClr val="000000"/>
                </a:solidFill>
                <a:latin typeface="Calibri" panose="020F0502020204030204" pitchFamily="34" charset="0"/>
                <a:ea typeface="Noto Sans CJK SC"/>
                <a:cs typeface="Calibri" panose="020F0502020204030204" pitchFamily="34" charset="0"/>
              </a:rPr>
              <a:t>Suomen kansallisbibliografia Fennica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98AFA99-6948-864D-6028-5669B175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3861" r="23283" b="57207"/>
          <a:stretch>
            <a:fillRect/>
          </a:stretch>
        </p:blipFill>
        <p:spPr bwMode="auto">
          <a:xfrm>
            <a:off x="1308100" y="4635500"/>
            <a:ext cx="55467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766" t="13861" r="23283" b="572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9FF7AB9-11E7-00AB-981F-B772B268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492625"/>
            <a:ext cx="40544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34AD6AB0-240E-4658-5C59-C7219020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588" y="4792663"/>
            <a:ext cx="11890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i-FI" sz="1400" b="1">
                <a:solidFill>
                  <a:srgbClr val="000000"/>
                </a:solidFill>
                <a:ea typeface="Noto Sans CJK SC"/>
                <a:cs typeface="Arial" panose="020B0604020202020204" pitchFamily="34" charset="0"/>
              </a:rPr>
              <a:t>Publishing:</a:t>
            </a:r>
            <a:br>
              <a:rPr lang="en-US" altLang="fi-FI" sz="1400" b="1">
                <a:solidFill>
                  <a:srgbClr val="000000"/>
                </a:solidFill>
                <a:ea typeface="Noto Sans CJK SC"/>
                <a:cs typeface="Arial" panose="020B0604020202020204" pitchFamily="34" charset="0"/>
              </a:rPr>
            </a:br>
            <a:r>
              <a:rPr lang="en-US" altLang="fi-FI" sz="1400" b="1">
                <a:solidFill>
                  <a:srgbClr val="000000"/>
                </a:solidFill>
                <a:ea typeface="Noto Sans CJK SC"/>
                <a:cs typeface="Arial" panose="020B0604020202020204" pitchFamily="34" charset="0"/>
              </a:rPr>
              <a:t>Finland </a:t>
            </a:r>
            <a:br>
              <a:rPr lang="en-US" altLang="fi-FI" sz="1400" b="1">
                <a:solidFill>
                  <a:srgbClr val="000000"/>
                </a:solidFill>
                <a:ea typeface="Noto Sans CJK SC"/>
                <a:cs typeface="Arial" panose="020B0604020202020204" pitchFamily="34" charset="0"/>
              </a:rPr>
            </a:br>
            <a:r>
              <a:rPr lang="en-US" altLang="fi-FI" sz="1400" b="1">
                <a:solidFill>
                  <a:srgbClr val="000000"/>
                </a:solidFill>
                <a:ea typeface="Noto Sans CJK SC"/>
                <a:cs typeface="Arial" panose="020B0604020202020204" pitchFamily="34" charset="0"/>
              </a:rPr>
              <a:t>1640-1917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04181A7F-120F-911C-E6F7-037D9EDF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3090863"/>
            <a:ext cx="115411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tsikko 1" descr="Otsikko">
            <a:extLst>
              <a:ext uri="{FF2B5EF4-FFF2-40B4-BE49-F238E27FC236}">
                <a16:creationId xmlns:a16="http://schemas.microsoft.com/office/drawing/2014/main" id="{A75D9376-D6C0-7272-0731-1E7F69584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fi-FI" altLang="fi-FI" dirty="0"/>
              <a:t>”</a:t>
            </a:r>
            <a:r>
              <a:rPr lang="fi-FI" altLang="fi-FI" dirty="0" err="1"/>
              <a:t>The</a:t>
            </a:r>
            <a:r>
              <a:rPr lang="fi-FI" altLang="fi-FI" dirty="0"/>
              <a:t> Great </a:t>
            </a:r>
            <a:r>
              <a:rPr lang="fi-FI" altLang="fi-FI" dirty="0" err="1"/>
              <a:t>Unread</a:t>
            </a:r>
            <a:r>
              <a:rPr lang="fi-FI" altLang="fi-FI" dirty="0"/>
              <a:t>” </a:t>
            </a:r>
            <a:r>
              <a:rPr lang="fi-FI" altLang="fi-FI" sz="1800" b="0" dirty="0"/>
              <a:t>(Margaret Cohen)</a:t>
            </a:r>
          </a:p>
        </p:txBody>
      </p:sp>
      <p:sp>
        <p:nvSpPr>
          <p:cNvPr id="32774" name="Content Placeholder 2">
            <a:extLst>
              <a:ext uri="{FF2B5EF4-FFF2-40B4-BE49-F238E27FC236}">
                <a16:creationId xmlns:a16="http://schemas.microsoft.com/office/drawing/2014/main" id="{335FFA8A-CDAE-FB9D-38F8-43C50E7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What is “Finnish literature in the 19</a:t>
            </a:r>
            <a:r>
              <a:rPr lang="en-US" sz="2000" baseline="30000" dirty="0"/>
              <a:t>th</a:t>
            </a:r>
            <a:r>
              <a:rPr lang="en-US" sz="2000" dirty="0"/>
              <a:t> century”?</a:t>
            </a:r>
          </a:p>
          <a:p>
            <a:r>
              <a:rPr lang="en-US" sz="2000" dirty="0"/>
              <a:t>First comprehensive quantitative study</a:t>
            </a:r>
          </a:p>
          <a:p>
            <a:r>
              <a:rPr lang="en-US" sz="2000" dirty="0" err="1"/>
              <a:t>Fennica</a:t>
            </a:r>
            <a:r>
              <a:rPr lang="en-US" sz="2000" dirty="0"/>
              <a:t> - The Finnish National Bibliography</a:t>
            </a:r>
          </a:p>
          <a:p>
            <a:r>
              <a:rPr lang="en-US" sz="2000" dirty="0"/>
              <a:t>Focus on first editions of fictive literature in book format written originally in Finnish or Swedish.</a:t>
            </a:r>
          </a:p>
          <a:p>
            <a:r>
              <a:rPr lang="en-US" sz="2000" dirty="0"/>
              <a:t>How to construct the dataset?</a:t>
            </a:r>
          </a:p>
        </p:txBody>
      </p:sp>
      <p:pic>
        <p:nvPicPr>
          <p:cNvPr id="16386" name="Sisällön paikkamerkki 3" descr="Kuva, joka sisältää kohteen jäävuori, luonto, vesi, taivas&#10;&#10;Kuvaus luotu automaattisesti">
            <a:extLst>
              <a:ext uri="{FF2B5EF4-FFF2-40B4-BE49-F238E27FC236}">
                <a16:creationId xmlns:a16="http://schemas.microsoft.com/office/drawing/2014/main" id="{32FA3656-CBB6-2916-CE71-1D9972B129DA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r="20306" b="-2"/>
          <a:stretch/>
        </p:blipFill>
        <p:spPr>
          <a:xfrm>
            <a:off x="7247419" y="1510691"/>
            <a:ext cx="4417200" cy="4147200"/>
          </a:xfrm>
          <a:noFill/>
        </p:spPr>
      </p:pic>
      <p:sp>
        <p:nvSpPr>
          <p:cNvPr id="32787" name="Date Placeholder 5">
            <a:extLst>
              <a:ext uri="{FF2B5EF4-FFF2-40B4-BE49-F238E27FC236}">
                <a16:creationId xmlns:a16="http://schemas.microsoft.com/office/drawing/2014/main" id="{D37BEF6C-7030-CA4F-102B-C7F25FBC65E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101263" y="6216650"/>
            <a:ext cx="1041400" cy="2889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32780" name="Slide Number Placeholder 6">
            <a:extLst>
              <a:ext uri="{FF2B5EF4-FFF2-40B4-BE49-F238E27FC236}">
                <a16:creationId xmlns:a16="http://schemas.microsoft.com/office/drawing/2014/main" id="{1E3564DA-E630-E2EA-3376-07042649D3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tsikko 1" descr="Otsikko">
            <a:extLst>
              <a:ext uri="{FF2B5EF4-FFF2-40B4-BE49-F238E27FC236}">
                <a16:creationId xmlns:a16="http://schemas.microsoft.com/office/drawing/2014/main" id="{76F832D7-7DE1-0A30-A9CA-6B2D9E89B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146335"/>
            <a:ext cx="10177462" cy="971550"/>
          </a:xfrm>
        </p:spPr>
        <p:txBody>
          <a:bodyPr/>
          <a:lstStyle/>
          <a:p>
            <a:pPr eaLnBrk="1" hangingPunct="1">
              <a:defRPr/>
            </a:pPr>
            <a:br>
              <a:rPr lang="fi-FI" altLang="fi-FI" dirty="0"/>
            </a:br>
            <a:r>
              <a:rPr lang="fi-FI" altLang="fi-FI" dirty="0"/>
              <a:t>Data-</a:t>
            </a:r>
            <a:r>
              <a:rPr lang="fi-FI" altLang="fi-FI" dirty="0" err="1"/>
              <a:t>Rich</a:t>
            </a:r>
            <a:r>
              <a:rPr lang="fi-FI" altLang="fi-FI" dirty="0"/>
              <a:t> </a:t>
            </a:r>
            <a:r>
              <a:rPr lang="fi-FI" altLang="fi-FI" dirty="0" err="1"/>
              <a:t>literary</a:t>
            </a:r>
            <a:r>
              <a:rPr lang="fi-FI" altLang="fi-FI" dirty="0"/>
              <a:t> </a:t>
            </a:r>
            <a:r>
              <a:rPr lang="fi-FI" altLang="fi-FI" dirty="0" err="1"/>
              <a:t>history</a:t>
            </a:r>
            <a:endParaRPr lang="fi-FI" altLang="fi-FI" dirty="0"/>
          </a:p>
        </p:txBody>
      </p:sp>
      <p:sp>
        <p:nvSpPr>
          <p:cNvPr id="16386" name="Sisällön paikkamerkki 2" descr="Sisältö">
            <a:extLst>
              <a:ext uri="{FF2B5EF4-FFF2-40B4-BE49-F238E27FC236}">
                <a16:creationId xmlns:a16="http://schemas.microsoft.com/office/drawing/2014/main" id="{DBD0EBDA-58BE-C4F3-6370-D873F38AE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6638" y="1353787"/>
            <a:ext cx="8899525" cy="4842226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000" b="1" dirty="0">
                <a:cs typeface="Calibri" panose="020F0502020204030204" pitchFamily="34" charset="0"/>
              </a:rPr>
              <a:t>Katherine </a:t>
            </a:r>
            <a:r>
              <a:rPr lang="fi-FI" altLang="fi-FI" sz="2000" b="1" dirty="0" err="1">
                <a:cs typeface="Calibri" panose="020F0502020204030204" pitchFamily="34" charset="0"/>
              </a:rPr>
              <a:t>Bode</a:t>
            </a:r>
            <a:endParaRPr lang="fi-FI" altLang="fi-FI" sz="2000" b="1" dirty="0"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Reading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by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Numbers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: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Recalibrating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the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Literary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Field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 (2012):  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  <a:hlinkClick r:id="rId3"/>
              </a:rPr>
              <a:t>https://directory.doabooks.org/handle/20.500.12854/30197</a:t>
            </a:r>
            <a:endParaRPr lang="fi-FI" altLang="fi-FI" sz="2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fi-FI" altLang="fi-FI" sz="2000" dirty="0" err="1">
                <a:solidFill>
                  <a:srgbClr val="000000"/>
                </a:solidFill>
                <a:cs typeface="Calibri" panose="020F0502020204030204" pitchFamily="34" charset="0"/>
              </a:rPr>
              <a:t>Austlit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 –</a:t>
            </a:r>
            <a:r>
              <a:rPr lang="fi-FI" altLang="fi-FI" sz="2000" dirty="0" err="1">
                <a:solidFill>
                  <a:srgbClr val="000000"/>
                </a:solidFill>
                <a:cs typeface="Calibri" panose="020F0502020204030204" pitchFamily="34" charset="0"/>
              </a:rPr>
              <a:t>database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 (</a:t>
            </a:r>
            <a:r>
              <a:rPr lang="fi-FI" altLang="fi-FI" sz="2000" dirty="0" err="1">
                <a:solidFill>
                  <a:srgbClr val="000000"/>
                </a:solidFill>
                <a:cs typeface="Calibri" panose="020F0502020204030204" pitchFamily="34" charset="0"/>
              </a:rPr>
              <a:t>literature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A World of Fiction: Digital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Collections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and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the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Future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of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Literary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 panose="020F0502020204030204" pitchFamily="34" charset="0"/>
              </a:rPr>
              <a:t>History</a:t>
            </a:r>
            <a:r>
              <a:rPr lang="fi-FI" alt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 (2018) </a:t>
            </a:r>
            <a:r>
              <a:rPr lang="fi-FI" altLang="fi-FI" sz="2000" dirty="0">
                <a:cs typeface="Calibri" panose="020F0502020204030204" pitchFamily="34" charset="0"/>
                <a:hlinkClick r:id="rId4"/>
              </a:rPr>
              <a:t>https://www.fulcrum.org/concern/monographs/5q47rp73f#to</a:t>
            </a:r>
            <a:r>
              <a:rPr lang="fi-FI" altLang="fi-FI" sz="2000" dirty="0">
                <a:cs typeface="Calibri" panose="020F0502020204030204" pitchFamily="34" charset="0"/>
                <a:hlinkClick r:id="rId4"/>
              </a:rPr>
              <a:t>c</a:t>
            </a:r>
            <a:endParaRPr lang="fi-FI" altLang="fi-FI" sz="2000" dirty="0"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fi-FI" altLang="fi-FI" sz="2000" dirty="0" err="1">
                <a:cs typeface="Calibri" panose="020F0502020204030204" pitchFamily="34" charset="0"/>
              </a:rPr>
              <a:t>Trove</a:t>
            </a:r>
            <a:r>
              <a:rPr lang="fi-FI" altLang="fi-FI" sz="2000" dirty="0">
                <a:cs typeface="Calibri" panose="020F0502020204030204" pitchFamily="34" charset="0"/>
              </a:rPr>
              <a:t> –</a:t>
            </a:r>
            <a:r>
              <a:rPr lang="fi-FI" altLang="fi-FI" sz="2000" dirty="0" err="1">
                <a:cs typeface="Calibri" panose="020F0502020204030204" pitchFamily="34" charset="0"/>
              </a:rPr>
              <a:t>database</a:t>
            </a:r>
            <a:r>
              <a:rPr lang="fi-FI" altLang="fi-FI" sz="2000" dirty="0">
                <a:cs typeface="Calibri" panose="020F0502020204030204" pitchFamily="34" charset="0"/>
              </a:rPr>
              <a:t> (</a:t>
            </a:r>
            <a:r>
              <a:rPr lang="fi-FI" altLang="fi-FI" sz="2000" dirty="0" err="1">
                <a:cs typeface="Calibri" panose="020F0502020204030204" pitchFamily="34" charset="0"/>
              </a:rPr>
              <a:t>newspapers</a:t>
            </a:r>
            <a:r>
              <a:rPr lang="fi-FI" altLang="fi-FI" sz="2000" dirty="0">
                <a:cs typeface="Calibri" panose="020F0502020204030204" pitchFamily="34" charset="0"/>
              </a:rPr>
              <a:t>, </a:t>
            </a:r>
            <a:r>
              <a:rPr lang="fi-FI" altLang="fi-FI" sz="2000" dirty="0" err="1">
                <a:cs typeface="Calibri" panose="020F0502020204030204" pitchFamily="34" charset="0"/>
              </a:rPr>
              <a:t>magazines</a:t>
            </a:r>
            <a:r>
              <a:rPr lang="fi-FI" altLang="fi-FI" sz="2000" dirty="0">
                <a:cs typeface="Calibri" panose="020F050202020403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fi-FI" altLang="fi-FI" sz="2000" b="1" dirty="0">
                <a:cs typeface="Calibri" panose="020F0502020204030204" pitchFamily="34" charset="0"/>
              </a:rPr>
              <a:t>Franco </a:t>
            </a:r>
            <a:r>
              <a:rPr lang="fi-FI" altLang="fi-FI" sz="2000" b="1" dirty="0" err="1">
                <a:cs typeface="Calibri" panose="020F0502020204030204" pitchFamily="34" charset="0"/>
              </a:rPr>
              <a:t>Moretti</a:t>
            </a:r>
            <a:endParaRPr lang="fi-FI" altLang="fi-FI" sz="2000" b="1" dirty="0"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fi-FI" altLang="fi-FI" sz="2000" i="1" dirty="0" err="1">
                <a:cs typeface="Calibri" panose="020F0502020204030204" pitchFamily="34" charset="0"/>
              </a:rPr>
              <a:t>Distant</a:t>
            </a:r>
            <a:r>
              <a:rPr lang="fi-FI" altLang="fi-FI" sz="2000" i="1" dirty="0">
                <a:cs typeface="Calibri" panose="020F0502020204030204" pitchFamily="34" charset="0"/>
              </a:rPr>
              <a:t> </a:t>
            </a:r>
            <a:r>
              <a:rPr lang="fi-FI" altLang="fi-FI" sz="2000" i="1" dirty="0" err="1">
                <a:cs typeface="Calibri" panose="020F0502020204030204" pitchFamily="34" charset="0"/>
              </a:rPr>
              <a:t>reading</a:t>
            </a:r>
            <a:r>
              <a:rPr lang="fi-FI" altLang="fi-FI" sz="2000" i="1" dirty="0">
                <a:cs typeface="Calibri" panose="020F0502020204030204" pitchFamily="34" charset="0"/>
              </a:rPr>
              <a:t> </a:t>
            </a:r>
            <a:r>
              <a:rPr lang="fi-FI" altLang="fi-FI" sz="2000" dirty="0">
                <a:cs typeface="Calibri" panose="020F0502020204030204" pitchFamily="34" charset="0"/>
              </a:rPr>
              <a:t>(2000/2013)</a:t>
            </a:r>
            <a:endParaRPr lang="fi-FI" altLang="fi-FI" sz="2000" b="1" dirty="0"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i-FI" altLang="fi-FI" sz="1600" dirty="0">
              <a:cs typeface="Calibri" panose="020F0502020204030204" pitchFamily="34" charset="0"/>
            </a:endParaRPr>
          </a:p>
        </p:txBody>
      </p:sp>
      <p:pic>
        <p:nvPicPr>
          <p:cNvPr id="18435" name="Picture 6" descr="Reading by Numbers">
            <a:extLst>
              <a:ext uri="{FF2B5EF4-FFF2-40B4-BE49-F238E27FC236}">
                <a16:creationId xmlns:a16="http://schemas.microsoft.com/office/drawing/2014/main" id="{C4CEB9D4-5898-C32B-F290-9C9AC272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08" y="742950"/>
            <a:ext cx="1728787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Kuva 3">
            <a:extLst>
              <a:ext uri="{FF2B5EF4-FFF2-40B4-BE49-F238E27FC236}">
                <a16:creationId xmlns:a16="http://schemas.microsoft.com/office/drawing/2014/main" id="{3F4A404B-DB22-5690-ACF4-D18B99CD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05" y="3497713"/>
            <a:ext cx="1511795" cy="22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A1E507-3985-5DFF-EA9A-B74D37F6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The Published – The Archive – The Corpus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0BB8B0-7B10-86EC-B18F-5B9387BB1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81400" y="6216650"/>
            <a:ext cx="6253163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0927B44-E0F9-06E6-CB7F-7FFB1B64639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CC6338-204B-B2C1-1B22-DD138DC2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6C00ACF-AFEF-588F-3623-EBBBF96C1320}"/>
              </a:ext>
            </a:extLst>
          </p:cNvPr>
          <p:cNvSpPr/>
          <p:nvPr/>
        </p:nvSpPr>
        <p:spPr>
          <a:xfrm>
            <a:off x="1434919" y="1519311"/>
            <a:ext cx="10229768" cy="46814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					          	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Published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F442639-90AD-E163-89BE-2AEF7A07EE13}"/>
              </a:ext>
            </a:extLst>
          </p:cNvPr>
          <p:cNvSpPr/>
          <p:nvPr/>
        </p:nvSpPr>
        <p:spPr>
          <a:xfrm>
            <a:off x="1631853" y="1983541"/>
            <a:ext cx="6611814" cy="37846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			</a:t>
            </a:r>
            <a:r>
              <a:rPr lang="fi-FI" dirty="0">
                <a:solidFill>
                  <a:schemeClr val="tx1"/>
                </a:solidFill>
              </a:rPr>
              <a:t>       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Archive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653CF8D-CA3A-EFB0-EB7B-5BEAF29B630B}"/>
              </a:ext>
            </a:extLst>
          </p:cNvPr>
          <p:cNvSpPr/>
          <p:nvPr/>
        </p:nvSpPr>
        <p:spPr>
          <a:xfrm>
            <a:off x="2039802" y="2574880"/>
            <a:ext cx="3535690" cy="25193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Corpus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0902855-5ED8-5E7F-B881-F42729B38ACE}"/>
              </a:ext>
            </a:extLst>
          </p:cNvPr>
          <p:cNvSpPr txBox="1"/>
          <p:nvPr/>
        </p:nvSpPr>
        <p:spPr>
          <a:xfrm>
            <a:off x="829994" y="5697415"/>
            <a:ext cx="296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Algee-Hewitt</a:t>
            </a:r>
            <a:r>
              <a:rPr lang="fi-FI" dirty="0"/>
              <a:t> et al. 2016</a:t>
            </a:r>
          </a:p>
        </p:txBody>
      </p:sp>
    </p:spTree>
    <p:extLst>
      <p:ext uri="{BB962C8B-B14F-4D97-AF65-F5344CB8AC3E}">
        <p14:creationId xmlns:p14="http://schemas.microsoft.com/office/powerpoint/2010/main" val="80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B0DBD34-2C46-0FE4-04E1-8A76DF6E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57227"/>
            <a:ext cx="10177131" cy="100806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From the Published to the Archive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AF9BF5D-9DB4-68DC-7F46-EFA5D0F1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677"/>
            <a:ext cx="5568619" cy="4147200"/>
          </a:xfrm>
        </p:spPr>
        <p:txBody>
          <a:bodyPr/>
          <a:lstStyle/>
          <a:p>
            <a:r>
              <a:rPr lang="en-US" sz="2000" dirty="0"/>
              <a:t>First collection of Finnish Literature was destroyed in the fire of Turku in 1827.</a:t>
            </a:r>
          </a:p>
          <a:p>
            <a:r>
              <a:rPr lang="en-US" sz="2000" dirty="0"/>
              <a:t>The collection was reinstituted in Helsinki by Fredrik Wilhelm Pipping (1783–1868) in 1856-57.</a:t>
            </a:r>
          </a:p>
          <a:p>
            <a:r>
              <a:rPr lang="en-US" sz="2000" dirty="0"/>
              <a:t>The only thematically organized collection was </a:t>
            </a:r>
            <a:r>
              <a:rPr lang="en-US" sz="2000" dirty="0" err="1"/>
              <a:t>Fennica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Kuva 7" descr="Kuva, joka sisältää kohteen maalaus, piirros, taide, taivas&#10;&#10;Kuvaus luotu automaattisesti">
            <a:extLst>
              <a:ext uri="{FF2B5EF4-FFF2-40B4-BE49-F238E27FC236}">
                <a16:creationId xmlns:a16="http://schemas.microsoft.com/office/drawing/2014/main" id="{3466DFC3-1AB5-7696-4DF5-83DB3866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24" r="4565" b="1"/>
          <a:stretch/>
        </p:blipFill>
        <p:spPr>
          <a:xfrm>
            <a:off x="7247419" y="1954247"/>
            <a:ext cx="4417200" cy="3925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6BB377B-8410-7517-A57D-10D5D54DB41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7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695B3-DB01-1D87-971F-FAC293B2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 wrap="square" anchor="t">
            <a:normAutofit/>
          </a:bodyPr>
          <a:lstStyle/>
          <a:p>
            <a:r>
              <a:rPr lang="fi-FI" dirty="0" err="1"/>
              <a:t>Defining</a:t>
            </a:r>
            <a:r>
              <a:rPr lang="fi-FI" dirty="0"/>
              <a:t> Fennica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714BCE-4211-F03E-3E87-4B274A8C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/>
          <a:p>
            <a:r>
              <a:rPr lang="fi-FI" sz="2000" dirty="0"/>
              <a:t>Building Fennica </a:t>
            </a:r>
            <a:r>
              <a:rPr lang="fi-FI" sz="2000" dirty="0" err="1"/>
              <a:t>entailed</a:t>
            </a:r>
            <a:r>
              <a:rPr lang="fi-FI" sz="2000" dirty="0"/>
              <a:t> definition of </a:t>
            </a:r>
            <a:r>
              <a:rPr lang="fi-FI" sz="2000" dirty="0" err="1"/>
              <a:t>what</a:t>
            </a:r>
            <a:r>
              <a:rPr lang="fi-FI" sz="2000" dirty="0"/>
              <a:t> is ”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literature</a:t>
            </a:r>
            <a:r>
              <a:rPr lang="fi-FI" sz="2000" dirty="0"/>
              <a:t>”</a:t>
            </a:r>
          </a:p>
          <a:p>
            <a:r>
              <a:rPr lang="fi-FI" sz="2000" dirty="0"/>
              <a:t>Fredrik Wilhelm Pipping: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Finland and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 Finn</a:t>
            </a:r>
          </a:p>
          <a:p>
            <a:r>
              <a:rPr lang="fi-FI" sz="2000" dirty="0"/>
              <a:t>Sven Gabriel </a:t>
            </a:r>
            <a:r>
              <a:rPr lang="fi-FI" sz="2000" dirty="0" err="1"/>
              <a:t>Elmgren</a:t>
            </a:r>
            <a:r>
              <a:rPr lang="fi-FI" sz="2000" dirty="0"/>
              <a:t> (1865):</a:t>
            </a:r>
          </a:p>
          <a:p>
            <a:pPr lvl="1"/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</a:t>
            </a:r>
            <a:r>
              <a:rPr lang="fi-FI" sz="2000" dirty="0" err="1"/>
              <a:t>Finnish</a:t>
            </a:r>
            <a:r>
              <a:rPr lang="fi-FI" sz="2000" dirty="0"/>
              <a:t>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place</a:t>
            </a:r>
            <a:r>
              <a:rPr lang="fi-FI" sz="2000" dirty="0"/>
              <a:t> of publishing</a:t>
            </a:r>
          </a:p>
          <a:p>
            <a:pPr lvl="1"/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in Finland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language</a:t>
            </a:r>
            <a:endParaRPr lang="fi-FI" sz="2000" dirty="0"/>
          </a:p>
          <a:p>
            <a:pPr lvl="1"/>
            <a:r>
              <a:rPr lang="fi-FI" sz="2000" dirty="0" err="1"/>
              <a:t>Every</a:t>
            </a:r>
            <a:r>
              <a:rPr lang="fi-FI" sz="2000" dirty="0"/>
              <a:t> </a:t>
            </a:r>
            <a:r>
              <a:rPr lang="fi-FI" sz="2000" dirty="0" err="1"/>
              <a:t>publication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 Finn,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someone</a:t>
            </a:r>
            <a:r>
              <a:rPr lang="fi-FI" sz="2000" dirty="0"/>
              <a:t> </a:t>
            </a:r>
            <a:r>
              <a:rPr lang="fi-FI" sz="2000" dirty="0" err="1"/>
              <a:t>who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lived</a:t>
            </a:r>
            <a:r>
              <a:rPr lang="fi-FI" sz="2000" dirty="0"/>
              <a:t> in Finland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language</a:t>
            </a:r>
            <a:endParaRPr lang="fi-FI" sz="2000" dirty="0"/>
          </a:p>
          <a:p>
            <a:r>
              <a:rPr lang="fi-FI" sz="2000" dirty="0"/>
              <a:t>Georg Schauman (1913):</a:t>
            </a:r>
          </a:p>
          <a:p>
            <a:pPr lvl="1"/>
            <a:r>
              <a:rPr lang="fi-FI" sz="2000" dirty="0"/>
              <a:t>In addition to </a:t>
            </a:r>
            <a:r>
              <a:rPr lang="fi-FI" sz="2000" dirty="0" err="1"/>
              <a:t>Elmgren</a:t>
            </a:r>
            <a:r>
              <a:rPr lang="fi-FI" sz="2000" dirty="0"/>
              <a:t> </a:t>
            </a:r>
            <a:r>
              <a:rPr lang="fi-FI" sz="2000" dirty="0" err="1"/>
              <a:t>everything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handles</a:t>
            </a:r>
            <a:r>
              <a:rPr lang="fi-FI" sz="2000" dirty="0"/>
              <a:t> Finland,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citizens</a:t>
            </a:r>
            <a:r>
              <a:rPr lang="fi-FI" sz="2000" dirty="0"/>
              <a:t>, </a:t>
            </a:r>
            <a:r>
              <a:rPr lang="fi-FI" sz="2000" dirty="0" err="1"/>
              <a:t>history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languages</a:t>
            </a:r>
            <a:r>
              <a:rPr lang="fi-FI" sz="2000" dirty="0"/>
              <a:t> </a:t>
            </a:r>
            <a:r>
              <a:rPr lang="fi-FI" sz="2000" dirty="0" err="1"/>
              <a:t>regardless</a:t>
            </a:r>
            <a:r>
              <a:rPr lang="fi-FI" sz="2000" dirty="0"/>
              <a:t> of </a:t>
            </a:r>
            <a:r>
              <a:rPr lang="fi-FI" sz="2000" dirty="0" err="1"/>
              <a:t>place</a:t>
            </a:r>
            <a:r>
              <a:rPr lang="fi-FI" sz="2000" dirty="0"/>
              <a:t> of </a:t>
            </a:r>
            <a:r>
              <a:rPr lang="fi-FI" sz="2000" dirty="0" err="1"/>
              <a:t>publication</a:t>
            </a:r>
            <a:endParaRPr lang="fi-FI" sz="2000" dirty="0"/>
          </a:p>
          <a:p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B7C0F52-866E-501E-0696-75D3E4589C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A71249-318E-ADFE-64F4-E2DE1E3B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7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F81627E-9CC1-45D0-4DAD-60673335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en-US" dirty="0"/>
              <a:t>From the Archive to the Corpus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2F8DF5B-7AF7-521E-F5E3-AD037EED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530342"/>
            <a:ext cx="10177200" cy="1008064"/>
          </a:xfrm>
        </p:spPr>
        <p:txBody>
          <a:bodyPr/>
          <a:lstStyle/>
          <a:p>
            <a:r>
              <a:rPr lang="en-US" sz="2000" b="1" dirty="0"/>
              <a:t>Initially 9211 titles </a:t>
            </a:r>
          </a:p>
          <a:p>
            <a:pPr lvl="1"/>
            <a:r>
              <a:rPr lang="en-US" sz="2000" dirty="0"/>
              <a:t>All the titles classified as fiction based on call numbers (signum), not UDC-classification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CEA6E4C-EED8-1E05-F4B8-5E05863F57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101263" y="6216650"/>
            <a:ext cx="1041400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7F256F-2697-027F-51EC-C1C38978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663" y="6216650"/>
            <a:ext cx="617537" cy="288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6282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je UEF PPT-mallipohja  -  Vain luku" id="{B1FDE86B-1885-4CBF-A0FA-AA0A216A69B2}" vid="{9E0CC381-7AA7-4DED-91B6-94A235D302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07D4FD17612942B689264A64C80E05" ma:contentTypeVersion="1" ma:contentTypeDescription="Luo uusi asiakirja." ma:contentTypeScope="" ma:versionID="0480f80a69f636fdb437def8970b05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992add4e3bc107ac41e75fb37a5a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13C5F1-51E8-41B6-A406-0B97EA96D1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D8B56F2-CCE7-421C-B5D4-568C9B69D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392210-FD3A-4092-9312-1BC317668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TM04033917[[fn=Berliini]]</Template>
  <TotalTime>13610</TotalTime>
  <Words>3007</Words>
  <Application>Microsoft Macintosh PowerPoint</Application>
  <PresentationFormat>Laajakuva</PresentationFormat>
  <Paragraphs>254</Paragraphs>
  <Slides>20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Georgia</vt:lpstr>
      <vt:lpstr>Google Sans</vt:lpstr>
      <vt:lpstr>Noto Sans CJK SC</vt:lpstr>
      <vt:lpstr>Open Sans</vt:lpstr>
      <vt:lpstr>Open Sans ExtraBold</vt:lpstr>
      <vt:lpstr>Open Sans ExtraBold</vt:lpstr>
      <vt:lpstr>Palatino Linotype</vt:lpstr>
      <vt:lpstr>Source Sans Pro</vt:lpstr>
      <vt:lpstr>Times New Roman</vt:lpstr>
      <vt:lpstr>Wingdings</vt:lpstr>
      <vt:lpstr>Basic</vt:lpstr>
      <vt:lpstr> Data-Rich History for 19th Century Literature in Finland </vt:lpstr>
      <vt:lpstr>Digital History for Literature in Finland  (Research Council of Finland, 2022-2026) </vt:lpstr>
      <vt:lpstr>PowerPoint-esitys</vt:lpstr>
      <vt:lpstr>”The Great Unread” (Margaret Cohen)</vt:lpstr>
      <vt:lpstr> Data-Rich literary history</vt:lpstr>
      <vt:lpstr>The Published – The Archive – The Corpus</vt:lpstr>
      <vt:lpstr>From the Published to the Archive</vt:lpstr>
      <vt:lpstr>Defining Fennica</vt:lpstr>
      <vt:lpstr>From the Archive to the Corpus</vt:lpstr>
      <vt:lpstr>Fiction in Fennica – Number of publications in 1809-1917  Data: Satu Niininen (National Library) Chart: Julia Matveeva (Univ. of Turku)</vt:lpstr>
      <vt:lpstr>From the Archive to the Corpus</vt:lpstr>
      <vt:lpstr>Fiction in Fennica (excluding children’s literature) Data: Satu Niininen (National Library) Chart: Julia Matveeva (Univ. of Turku) </vt:lpstr>
      <vt:lpstr>Translations </vt:lpstr>
      <vt:lpstr>From the Archive to the Corpus </vt:lpstr>
      <vt:lpstr>Language of the first editions</vt:lpstr>
      <vt:lpstr>Wekkulit ja kekkulit  and other first editions</vt:lpstr>
      <vt:lpstr>Reading with Bibliographic Metadata – What changes? </vt:lpstr>
      <vt:lpstr>PowerPoint-esitys</vt:lpstr>
      <vt:lpstr>References</vt:lpstr>
      <vt:lpstr>Challenges today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UTU PowerPoint-pohja 2018</dc:title>
  <dc:creator>Veikko Launis</dc:creator>
  <cp:lastModifiedBy>Veli-Matti Pynttäri</cp:lastModifiedBy>
  <cp:revision>658</cp:revision>
  <dcterms:created xsi:type="dcterms:W3CDTF">2018-08-30T06:12:36Z</dcterms:created>
  <dcterms:modified xsi:type="dcterms:W3CDTF">2024-12-09T07:29:53Z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0x010100A407D4FD17612942B689264A64C80E05</vt:lpwstr>
  </property>
</Properties>
</file>