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8" r:id="rId13"/>
    <p:sldId id="264" r:id="rId14"/>
    <p:sldId id="27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7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4854-91DF-960D-5471-72A02A833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2015F-EB78-1A1E-DA0E-95B71EEF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2C2AB-5F7E-A7AF-9C6D-3EC095C4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48A4E-4D7B-A6EE-8454-29D8923F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D80E-E0CA-F978-5C88-40106B3F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3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9487-92CA-616D-5087-4C015EFD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B91D-6516-DC95-641A-98C85156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0710-FF63-752C-B791-790DF640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4C97-3A03-A1C8-4B13-53F5E099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F749-A471-09EB-6A7A-94A68F5E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0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6174E-F2CF-2F26-49E0-7CB7406ED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F2D3-D3E2-EFCF-3F29-BACD94B9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238E-FDFC-6E41-AC74-5252A46F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68007-BF4A-7AA0-8AFF-476C189C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F7519-8529-C0BE-D1FA-8F25300A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3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EF69-6546-F7A8-9591-98909933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D069-12EA-1A8E-BB7B-781B7E94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4A3A-5564-235C-1AB2-BD8BEBFA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4271-0E37-ED80-DEC2-A0DCE879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05E5-06F1-A296-1590-828E5C4F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83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A0CC-485E-E6E4-324F-3E12B325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CE5CD-E31B-2A6C-D934-BE8E9220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69F04-BA08-A541-863C-4DDF0A7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BB8A-91C7-5EFD-9798-46287438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8FF1-83EE-6ED5-0B4D-CB67C783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45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61E5-CAC1-CEA7-16F8-334D540C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1FD7-93AF-A739-69EE-46437AE67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123F0-0B0B-0C09-A5B4-F35E734E2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B03C-45D7-8338-3936-B6085F95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36D2-0D72-9D9F-2A19-A1B41F7D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75CD8-9F99-79B6-15C4-A1114550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63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03C1-EAA8-AD72-7920-FCFB7A92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FCC4-D652-0E96-D05A-2B2B7D12C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9DA17-6F0C-1557-54EB-F49D9E80C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6560F-3204-BA7C-1FFF-E7F2E1463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49345-54F6-B497-6D6C-12BA17D67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EF0D0-F063-9F59-31F1-2C5BB2D2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3DD1C-371E-2745-CE75-24621567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67C07-BC64-35B3-DCBF-78CCEDB2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42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48B4-AAD2-DA26-E2E9-36A34492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7051-AE10-B3FC-AD15-988C5DA8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F82A-4336-B0E2-23D5-BCE14F62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36B53-F37E-3B3F-93C5-B1AC1B09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4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0DC7D5-5455-4D99-EA4A-2D9456FC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278C9-B4BA-28D5-7EC0-EF8412A4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69CC1-F939-557F-3C47-A04D6500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24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9B61-0DA5-2A6D-BD6F-7A858060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E1C8-82DC-0601-6B47-CEDC3175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476CB-DEC0-F9A2-51A7-95F7EC53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6021-659F-9294-8111-0676428F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B6E0F-91A3-1C06-C4A4-174B01CC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C9D0-2CC5-7D71-3B66-D128C0B1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54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04E44-3E1A-5F06-8F95-6A6D369B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C0CDC-9568-A436-D62F-2BAC46133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9B3F5-AEC5-58BE-7F03-1449581A0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AFA27-250A-2A91-999E-C2C538C8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747D9-4C1A-A5E4-F19F-66C7FB0E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B3B3-6FCB-39FB-A834-2AC62F30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52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4000"/>
                <a:lumOff val="76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7691C-C614-523A-251F-43612BDF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B3BD-4934-218F-E043-17F33639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5ED6-9F09-CBA4-AD0B-61E3DF292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0D4B1-7001-41C7-8E79-8432BFBE5341}" type="datetimeFigureOut">
              <a:rPr lang="fi-FI" smtClean="0"/>
              <a:t>28.1.2026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7F89-07F4-C313-33C5-2FA60B399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E73C-3E94-4737-B0B7-0350A4A7B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D63B6-EB7A-4999-B05E-6373A5426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44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0ACE-23B4-B88A-A679-6828C08C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400" b="0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Sukupuolen ja kirjallisuuslajin yhteyksien kvantifiointi 1800-luvun kotimaisessa kirjallisuudessa</a:t>
            </a:r>
            <a:endParaRPr lang="fi-FI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3D7E3-21A9-6CC8-CAFB-B837C317A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1200" dirty="0"/>
              <a:t>Julia Matveeva, TY, </a:t>
            </a:r>
            <a:r>
              <a:rPr lang="en-US" sz="11200" dirty="0" err="1"/>
              <a:t>tietotekniikan</a:t>
            </a:r>
            <a:r>
              <a:rPr lang="en-US" sz="11200" dirty="0"/>
              <a:t> </a:t>
            </a:r>
            <a:r>
              <a:rPr lang="en-US" sz="11200" dirty="0" err="1"/>
              <a:t>laitos</a:t>
            </a:r>
            <a:r>
              <a:rPr lang="en-US" sz="11200" dirty="0"/>
              <a:t> </a:t>
            </a:r>
          </a:p>
          <a:p>
            <a:r>
              <a:rPr lang="en-US" sz="11200" dirty="0"/>
              <a:t>29.01.2026</a:t>
            </a:r>
          </a:p>
          <a:p>
            <a:endParaRPr lang="en-US" sz="11200" dirty="0"/>
          </a:p>
          <a:p>
            <a:r>
              <a:rPr lang="en-US" sz="11200" dirty="0"/>
              <a:t>https://dhl-fi.utu.fi/</a:t>
            </a:r>
          </a:p>
          <a:p>
            <a:r>
              <a:rPr lang="en-US" sz="11200" dirty="0"/>
              <a:t>https://fennica-fennica.2.rahtiapp.fi/</a:t>
            </a:r>
          </a:p>
        </p:txBody>
      </p:sp>
    </p:spTree>
    <p:extLst>
      <p:ext uri="{BB962C8B-B14F-4D97-AF65-F5344CB8AC3E}">
        <p14:creationId xmlns:p14="http://schemas.microsoft.com/office/powerpoint/2010/main" val="412825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F8B1-69D0-033C-C499-A8E15CE9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0" y="137477"/>
            <a:ext cx="11191240" cy="132556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Content Placeholder 4" descr="A graph with text and numbers">
            <a:extLst>
              <a:ext uri="{FF2B5EF4-FFF2-40B4-BE49-F238E27FC236}">
                <a16:creationId xmlns:a16="http://schemas.microsoft.com/office/drawing/2014/main" id="{9DCA651E-1750-FEA0-933D-5F3129FAA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7" y="129706"/>
            <a:ext cx="10772140" cy="6728294"/>
          </a:xfrm>
        </p:spPr>
      </p:pic>
    </p:spTree>
    <p:extLst>
      <p:ext uri="{BB962C8B-B14F-4D97-AF65-F5344CB8AC3E}">
        <p14:creationId xmlns:p14="http://schemas.microsoft.com/office/powerpoint/2010/main" val="173866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2AD8-36A5-A1E4-1D6F-0B1BA2B7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Analyysi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E8DF-6E67-FBE8-A24E-B6BF69B8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Harvinaiset genret</a:t>
            </a:r>
            <a:r>
              <a:rPr lang="fi-FI" dirty="0"/>
              <a:t> (</a:t>
            </a:r>
            <a:r>
              <a:rPr lang="fi-FI" i="1" dirty="0"/>
              <a:t>Esseet, Huumori/satiiri, Kirjeet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/>
              <a:t>→ todennäköisyydet &lt; 1 % kaikissa ryhmissä</a:t>
            </a:r>
            <a:br>
              <a:rPr lang="fi-FI" dirty="0"/>
            </a:br>
            <a:r>
              <a:rPr lang="fi-FI" dirty="0"/>
              <a:t>→ ei luotettavia johtopäätöksiä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Proosa</a:t>
            </a:r>
            <a:r>
              <a:rPr lang="fi-FI" dirty="0"/>
              <a:t> (</a:t>
            </a:r>
            <a:r>
              <a:rPr lang="fi-FI" i="1" dirty="0"/>
              <a:t>Romaanit; Novellit, kertomukset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/>
              <a:t>→ korkeammat todennäköisyydet </a:t>
            </a:r>
            <a:r>
              <a:rPr lang="fi-FI" b="1" dirty="0"/>
              <a:t>naisilla</a:t>
            </a:r>
            <a:r>
              <a:rPr lang="fi-FI" dirty="0"/>
              <a:t> molemmissa kielissä</a:t>
            </a:r>
            <a:br>
              <a:rPr lang="fi-FI" dirty="0"/>
            </a:br>
            <a:r>
              <a:rPr lang="fi-FI" dirty="0"/>
              <a:t>→ romaanit: naisilla +13 %-yks. (suomi), +11 %-yks. (ruotsi)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Runous</a:t>
            </a:r>
            <a:r>
              <a:rPr lang="fi-FI" dirty="0"/>
              <a:t> (</a:t>
            </a:r>
            <a:r>
              <a:rPr lang="fi-FI" i="1" dirty="0"/>
              <a:t>Runot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/>
              <a:t>→ selkeämmin yhteydessä </a:t>
            </a:r>
            <a:r>
              <a:rPr lang="fi-FI" b="1" dirty="0"/>
              <a:t>mieskirjoittajiin</a:t>
            </a:r>
            <a:r>
              <a:rPr lang="fi-FI" dirty="0"/>
              <a:t>, erityisesti ruotsinkielisessä aineistossa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Draama</a:t>
            </a:r>
            <a:r>
              <a:rPr lang="fi-FI" dirty="0"/>
              <a:t> (</a:t>
            </a:r>
            <a:r>
              <a:rPr lang="fi-FI" i="1" dirty="0"/>
              <a:t>Draama</a:t>
            </a:r>
            <a:r>
              <a:rPr lang="fi-FI" dirty="0"/>
              <a:t>)</a:t>
            </a:r>
            <a:br>
              <a:rPr lang="fi-FI" dirty="0"/>
            </a:br>
            <a:r>
              <a:rPr lang="fi-FI" dirty="0"/>
              <a:t>→ yleisempi miehillä, mutta tulos epävarma puutteellisen metadatan vuoksi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Johtopäätös</a:t>
            </a:r>
            <a:br>
              <a:rPr lang="fi-FI" dirty="0"/>
            </a:br>
            <a:r>
              <a:rPr lang="fi-FI" dirty="0"/>
              <a:t>→ selkeä sukupuolittunut genrerakenne</a:t>
            </a:r>
            <a:br>
              <a:rPr lang="fi-FI" dirty="0"/>
            </a:br>
            <a:r>
              <a:rPr lang="fi-FI" dirty="0"/>
              <a:t>→ </a:t>
            </a:r>
            <a:r>
              <a:rPr lang="fi-FI" b="1" dirty="0"/>
              <a:t>kielivaikutukset yhtä merkittäviä kuin sukupuolivaikutukset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76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E202-0140-9C8D-DF3B-B0D3CEA1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Hierarkkinen</a:t>
            </a:r>
            <a:r>
              <a:rPr lang="en-US" dirty="0"/>
              <a:t> </a:t>
            </a:r>
            <a:r>
              <a:rPr lang="en-US" dirty="0" err="1"/>
              <a:t>malli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0E67-D3D5-1F6C-BC1A-B81FAC39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Genre ~ sukupuoli + kieli + julkaisuaika + kustantaja + julkaisupaikka </a:t>
            </a:r>
          </a:p>
          <a:p>
            <a:r>
              <a:rPr lang="fi-FI" dirty="0"/>
              <a:t>Genre ~ (sukupuoli | kieli) + julkaisuaika + (1|kustantaja) + (1|julkaisupaikka)</a:t>
            </a:r>
          </a:p>
          <a:p>
            <a:endParaRPr lang="fi-FI" dirty="0"/>
          </a:p>
          <a:p>
            <a:r>
              <a:rPr lang="fi-FI" dirty="0"/>
              <a:t>Monimutkainen malli</a:t>
            </a:r>
          </a:p>
          <a:p>
            <a:r>
              <a:rPr lang="fi-FI" dirty="0"/>
              <a:t>Laskennallisesti raskas (paljon muistia tarvitaan tietokoneella) </a:t>
            </a:r>
          </a:p>
          <a:p>
            <a:r>
              <a:rPr lang="fi-FI" dirty="0"/>
              <a:t>Miten aineisto muodostuu (emme voi nähdä tätä laskemalla pelkästään frekvenssit)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307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6C5E-A8A9-BEDC-5261-369ED13B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Rajoitteet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E717-FA6B-5B4A-8313-9278517B8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Aineistossa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Bias</a:t>
            </a:r>
            <a:r>
              <a:rPr lang="fi-FI" dirty="0"/>
              <a:t> (esim. Tietokirjallisuus ei ole jaettu samalla tavalla kun Kauno)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puuttuvia ja virheellisiä tietoja (a </a:t>
            </a:r>
            <a:r>
              <a:rPr lang="fi-FI" dirty="0" err="1"/>
              <a:t>lot</a:t>
            </a:r>
            <a:r>
              <a:rPr lang="fi-FI" dirty="0"/>
              <a:t>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epätarkkoja luokituksia </a:t>
            </a:r>
          </a:p>
          <a:p>
            <a:pPr marL="0" indent="0">
              <a:buNone/>
            </a:pPr>
            <a:r>
              <a:rPr lang="fi-FI" dirty="0"/>
              <a:t>Mallit:§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eivät korjaa ”huonoa” dataa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vaan heijastavat sen rakennetta</a:t>
            </a:r>
          </a:p>
          <a:p>
            <a:pPr marL="0" indent="0">
              <a:buNone/>
            </a:pPr>
            <a:r>
              <a:rPr lang="fi-FI" dirty="0"/>
              <a:t>Tulokset: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ovat </a:t>
            </a:r>
            <a:r>
              <a:rPr lang="fi-FI" b="1" dirty="0"/>
              <a:t>todennäköisyyksiä</a:t>
            </a:r>
            <a:r>
              <a:rPr lang="fi-FI" dirty="0"/>
              <a:t>, eivät faktoja</a:t>
            </a:r>
          </a:p>
          <a:p>
            <a:pPr marL="0" indent="0">
              <a:buNone/>
            </a:pPr>
            <a:r>
              <a:rPr lang="fi-FI" dirty="0"/>
              <a:t>Historiallinen konteksti: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vaikuttaa kaikkeen tulkintaan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25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296C-BDE1-0969-2BF1-2C5FEB7A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Kiitos!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319E-8730-6E40-F0AE-B43E48117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Konsortion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jäsenet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prof. Leo Lahti (UTU), prof. Kati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Launis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(ISY),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Osma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Suominen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(KK), Veli-Matti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Pynttäri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(ISY), prof. Viola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Parente-Chapkova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(UTU), Aino </a:t>
            </a:r>
            <a:r>
              <a:rPr lang="en-US" sz="6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Mäkikalli</a:t>
            </a:r>
            <a:r>
              <a:rPr lang="en-US" sz="6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(UTU), Julia Matveeva(UTU)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Lisää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infoa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https://dhl-fi.utu.fi/</a:t>
            </a:r>
          </a:p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https://fennica-fennica.2.rahtiapp.fi/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16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A1D4-CCF3-98D3-C5D6-C16BD10B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Sisältö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252D-ED2B-86C8-00D2-E4AE98D2F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DHL-FI </a:t>
            </a:r>
            <a:r>
              <a:rPr lang="en-US" dirty="0" err="1"/>
              <a:t>hankke</a:t>
            </a:r>
            <a:endParaRPr lang="en-US" dirty="0"/>
          </a:p>
          <a:p>
            <a:r>
              <a:rPr lang="en-US" dirty="0" err="1"/>
              <a:t>Fennica</a:t>
            </a:r>
            <a:endParaRPr lang="en-US" dirty="0"/>
          </a:p>
          <a:p>
            <a:r>
              <a:rPr lang="en-US" dirty="0" err="1"/>
              <a:t>Frekvenssi</a:t>
            </a:r>
            <a:endParaRPr lang="en-US" dirty="0"/>
          </a:p>
          <a:p>
            <a:r>
              <a:rPr lang="en-US" dirty="0" err="1"/>
              <a:t>Todennäköisyys</a:t>
            </a:r>
            <a:endParaRPr lang="en-US" dirty="0"/>
          </a:p>
          <a:p>
            <a:r>
              <a:rPr lang="en-US" dirty="0" err="1"/>
              <a:t>Tilastollinen</a:t>
            </a:r>
            <a:r>
              <a:rPr lang="en-US" dirty="0"/>
              <a:t> </a:t>
            </a:r>
            <a:r>
              <a:rPr lang="en-US" dirty="0" err="1"/>
              <a:t>malli</a:t>
            </a:r>
            <a:endParaRPr lang="en-US" dirty="0"/>
          </a:p>
          <a:p>
            <a:r>
              <a:rPr lang="en-US" dirty="0" err="1"/>
              <a:t>Kirjallisuuslajista</a:t>
            </a:r>
            <a:r>
              <a:rPr lang="en-US" dirty="0"/>
              <a:t> 1800-luvulla </a:t>
            </a:r>
            <a:r>
              <a:rPr lang="en-US" dirty="0" err="1"/>
              <a:t>Fennicassa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08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2FC1-3C3E-A1D8-6067-B09858AA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2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Digitaaliset menetelmät kotimaisen kirjallisuushistorian uudistajana </a:t>
            </a:r>
            <a:br>
              <a:rPr lang="fi-FI" b="1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FF692-0687-A27D-223D-BADFFBB7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840"/>
            <a:ext cx="10515600" cy="240694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”Konsortiohankkeen pyrkimyksenä on laajentaa merkittävästi vallitsevaa käsitystä Suomen kirjallisuushistoriasta uusien digitaalisten aineistojen ja menetelmien avulla. </a:t>
            </a:r>
            <a:r>
              <a:rPr lang="fi-FI" b="1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Kansalliskirjaston, Turun yliopiston ja Itä-Suomen yliopiston </a:t>
            </a:r>
            <a:r>
              <a:rPr lang="fi-FI" b="0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yhteistyönä kartoitamme suomen- ja ruotsinkielisen kaunokirjallisuuden taustatietoja 1800-luvulta yhtenäiseen muotoon, joka mahdollistaa aineiston laajamittaisen tilastollisen analysoinnin. Laadimme aineiston tutkimuskäyttöä varten erityisesti suunnitellun avoimen datatieteen työvirran”. </a:t>
            </a:r>
            <a:r>
              <a:rPr lang="fi-FI" b="1" i="0" dirty="0">
                <a:solidFill>
                  <a:srgbClr val="333333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dhl</a:t>
            </a:r>
            <a:r>
              <a:rPr lang="fi-FI" b="1" dirty="0">
                <a:solidFill>
                  <a:srgbClr val="3333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-fi.utu.fi</a:t>
            </a:r>
            <a:endParaRPr lang="fi-FI" b="0" i="0" dirty="0">
              <a:solidFill>
                <a:srgbClr val="33333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i-FI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 descr="A black rectangular sign with text&#10;&#10;Description automatically generated">
            <a:extLst>
              <a:ext uri="{FF2B5EF4-FFF2-40B4-BE49-F238E27FC236}">
                <a16:creationId xmlns:a16="http://schemas.microsoft.com/office/drawing/2014/main" id="{CBA4F8EC-12F0-B1F7-4F8D-D44DE830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99" y="4760612"/>
            <a:ext cx="2251332" cy="1964287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C17A21-07BE-2E52-49F3-5ACCD4A1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23446"/>
            <a:ext cx="2251332" cy="838621"/>
          </a:xfrm>
          <a:prstGeom prst="rect">
            <a:avLst/>
          </a:prstGeom>
        </p:spPr>
      </p:pic>
      <p:pic>
        <p:nvPicPr>
          <p:cNvPr id="11" name="Picture 10" descr="A blue triangle with a black line&#10;&#10;Description automatically generated">
            <a:extLst>
              <a:ext uri="{FF2B5EF4-FFF2-40B4-BE49-F238E27FC236}">
                <a16:creationId xmlns:a16="http://schemas.microsoft.com/office/drawing/2014/main" id="{4A676F42-8FC6-43F8-E5B1-768A0677C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3446"/>
            <a:ext cx="2251332" cy="630372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82A5C7-A4E4-EC35-A823-B3127ADFE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31" y="4627514"/>
            <a:ext cx="2230486" cy="22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3E4A363-A8F4-D0FC-7725-C6D1FD5574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1207" y="906257"/>
            <a:ext cx="11194393" cy="50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Tutkimme 1800-luvun kirjallisuutta 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suurten bibliografisten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aineistojen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avulla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Erityinen fokus: </a:t>
            </a: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naiskirjailijat ja kaunokirjallisuus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Konsortion tavoitteena on kartoittaa ja tutkia 1800-luvun Suomessa kirjamuotoisena julkaistua kaunokirjallisuutta Suomen kansallisbibliografian Fennican bibliografisten kuvailutietojen pohjalta.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i-FI" altLang="fi-FI" b="1" dirty="0"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https://dhl-fi.utu.fi/</a:t>
            </a:r>
          </a:p>
          <a:p>
            <a:pPr marL="0" indent="0" algn="r">
              <a:buNone/>
            </a:pP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https://fennica-fennica.2.rahtiapp.fi/</a:t>
            </a:r>
          </a:p>
        </p:txBody>
      </p:sp>
    </p:spTree>
    <p:extLst>
      <p:ext uri="{BB962C8B-B14F-4D97-AF65-F5344CB8AC3E}">
        <p14:creationId xmlns:p14="http://schemas.microsoft.com/office/powerpoint/2010/main" val="68021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F5B7-4C69-D55F-6E09-F8C6873E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Aineisto</a:t>
            </a:r>
            <a:endParaRPr lang="fi-F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F40638-86F1-9BB7-0E95-7828672BA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5320" y="1726135"/>
            <a:ext cx="11079480" cy="53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Fennica = Suomen kansallisbibliografia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i-FI" altLang="fi-FI" dirty="0">
                <a:latin typeface="Arial" panose="020B0604020202020204" pitchFamily="34" charset="0"/>
              </a:rPr>
              <a:t>N (1488-2025) = 1,2M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i-FI" altLang="fi-FI" dirty="0">
                <a:latin typeface="Arial" panose="020B0604020202020204" pitchFamily="34" charset="0"/>
              </a:rPr>
              <a:t>N (1809-1917) = 70k</a:t>
            </a:r>
            <a:endParaRPr kumimoji="0" lang="fi-FI" altLang="fi-FI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Kattaa Suomessa julkaistut teokset (kirjat, kartat, lehdet ym.)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Aineisto: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MARC21 formaatti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i-FI" altLang="fi-FI" dirty="0">
                <a:latin typeface="Arial" panose="020B0604020202020204" pitchFamily="34" charset="0"/>
              </a:rPr>
              <a:t> Ei tarkoitettu tieteelliseen tutkimukseen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altLang="fi-FI" dirty="0"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https://dhl-fi.utu.fi/</a:t>
            </a:r>
          </a:p>
          <a:p>
            <a:pPr marL="0" indent="0" algn="r">
              <a:buNone/>
            </a:pPr>
            <a:r>
              <a:rPr lang="en-US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https://fennica-fennica.2.rahtiapp.fi/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FDF0-BF03-C788-46B5-27CFB50B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i-FI" altLang="fi-FI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Metadata ei ole “neutraalia faktaa”</a:t>
            </a:r>
            <a:br>
              <a:rPr kumimoji="0" lang="fi-FI" altLang="fi-FI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277B25-77AE-98CA-AF6A-4758F2B46A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42693"/>
            <a:ext cx="109982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Ongelmat: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puuttuvat arvot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i-FI" altLang="fi-FI" sz="2400" dirty="0">
                <a:latin typeface="Arial" panose="020B0604020202020204" pitchFamily="34" charset="0"/>
              </a:rPr>
              <a:t> manuaalisesti </a:t>
            </a:r>
            <a:r>
              <a:rPr lang="fi-FI" altLang="fi-FI" sz="2400" dirty="0" err="1">
                <a:latin typeface="Arial" panose="020B0604020202020204" pitchFamily="34" charset="0"/>
              </a:rPr>
              <a:t>syötettyja</a:t>
            </a:r>
            <a:r>
              <a:rPr lang="fi-FI" altLang="fi-FI" sz="2400" dirty="0">
                <a:latin typeface="Arial" panose="020B0604020202020204" pitchFamily="34" charset="0"/>
              </a:rPr>
              <a:t> tietoja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vaihtelevat käytännöt ajassa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epäyhtenäiset luokitukset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virheet, epäselvyydet, kohina (, / ;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ym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Esim.: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sukupuoli-kenttää ei ole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genre ei ole standardoitu</a:t>
            </a:r>
            <a:endParaRPr lang="fi-FI" altLang="fi-FI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saman kustantajan nimi vaihtelee  (WSOY tai Werner Söderström Osakeyhtiö tai Werner </a:t>
            </a:r>
            <a:r>
              <a:rPr kumimoji="0" lang="fi-FI" alt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jne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				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0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F921-F1F0-91B2-52D1-D848406D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Miksi automatisoitu harmonisointi ja rikastaminen </a:t>
            </a:r>
            <a:br>
              <a:rPr lang="fi-FI" b="1" dirty="0"/>
            </a:br>
            <a:br>
              <a:rPr lang="fi-FI" b="1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6121-BC5A-7755-FB5D-619A0262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524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Automaatio: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i-FI" dirty="0"/>
              <a:t>tekee analyysista </a:t>
            </a:r>
            <a:r>
              <a:rPr lang="fi-FI" b="1" dirty="0"/>
              <a:t>toistettavaa 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skaalautuu koko aineistoon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dokumentoitavissa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Harmonisoimme mm.: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genrejä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nimiä ja sukupuolitulkintoja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kieli- ja paikkatietoja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Tavoite ei ole “täydellinen data” vaan: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1" dirty="0"/>
              <a:t>hallittu epävarmuus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925A36D-FB59-600C-152C-00D271E68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60" y="4715950"/>
            <a:ext cx="2251332" cy="16997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598D5F7-7754-F80D-67CE-333C5EAB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241" y="960021"/>
            <a:ext cx="2800827" cy="36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88D9-4356-4DF6-3919-8BAFA46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Miksi tilastomalleja tarvitaan</a:t>
            </a:r>
            <a:br>
              <a:rPr lang="fi-FI" b="1" dirty="0"/>
            </a:br>
            <a:endParaRPr lang="fi-F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19551A-61CD-123F-11FC-30496EA03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6840" y="63258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2AB8A-15F6-31C3-4F6E-F528BACA90FB}"/>
              </a:ext>
            </a:extLst>
          </p:cNvPr>
          <p:cNvSpPr txBox="1"/>
          <p:nvPr/>
        </p:nvSpPr>
        <p:spPr>
          <a:xfrm>
            <a:off x="762000" y="1355080"/>
            <a:ext cx="103530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Yksinkertaiset frekvenssit: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eivät huomioi puuttuvia tietoja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eivät hallitse useita muuttujia yhtä aikaa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Tilastomallit mahdollistavat: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useiden tekijöiden samanaikaisen tarkastelun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epävarmuuden mallintamisen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vertailun ryhmien välillä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/>
              <a:t>Bayesian</a:t>
            </a:r>
            <a:r>
              <a:rPr lang="fi-FI" sz="2800" dirty="0"/>
              <a:t> (</a:t>
            </a:r>
            <a:r>
              <a:rPr lang="fi-FI" sz="2800" dirty="0" err="1"/>
              <a:t>probabilistinen</a:t>
            </a:r>
            <a:r>
              <a:rPr lang="fi-FI" sz="2800" dirty="0"/>
              <a:t>) näkökulma: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/>
              <a:t>antaa </a:t>
            </a:r>
            <a:r>
              <a:rPr lang="fi-FI" sz="2800" b="1" dirty="0"/>
              <a:t>todennäköisyyksiä</a:t>
            </a:r>
            <a:r>
              <a:rPr lang="fi-FI" sz="2800" dirty="0"/>
              <a:t>, ei vain piste-estimaatteja (uskottavuus)</a:t>
            </a:r>
          </a:p>
        </p:txBody>
      </p:sp>
    </p:spTree>
    <p:extLst>
      <p:ext uri="{BB962C8B-B14F-4D97-AF65-F5344CB8AC3E}">
        <p14:creationId xmlns:p14="http://schemas.microsoft.com/office/powerpoint/2010/main" val="15472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9084-2853-69AA-7800-CBC72C07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logistic regression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446E-0581-9E35-2EBA-129F55DFC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Genre ~ sukupuoli + kieli</a:t>
            </a:r>
          </a:p>
          <a:p>
            <a:endParaRPr lang="fi-FI" dirty="0"/>
          </a:p>
          <a:p>
            <a:r>
              <a:rPr lang="fi-FI" dirty="0"/>
              <a:t>Kuinka kirjoittajan sukupuoli ja julkaisukieli ovat yhteydessä genren todennäköisyyksiin 1800-luvulla?</a:t>
            </a:r>
          </a:p>
          <a:p>
            <a:endParaRPr lang="fi-FI" dirty="0"/>
          </a:p>
          <a:p>
            <a:r>
              <a:rPr lang="fi-FI" dirty="0"/>
              <a:t>Yksinkertainen malli</a:t>
            </a:r>
          </a:p>
          <a:p>
            <a:r>
              <a:rPr lang="fi-FI" dirty="0"/>
              <a:t>Frekventatiivinen tai </a:t>
            </a:r>
            <a:r>
              <a:rPr lang="fi-FI" dirty="0" err="1"/>
              <a:t>probabilisten</a:t>
            </a:r>
            <a:r>
              <a:rPr lang="fi-FI" dirty="0"/>
              <a:t> lähestymistapa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686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667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Aptos</vt:lpstr>
      <vt:lpstr>Aptos Display</vt:lpstr>
      <vt:lpstr>Arial</vt:lpstr>
      <vt:lpstr>Source Sans Pro</vt:lpstr>
      <vt:lpstr>Office Theme</vt:lpstr>
      <vt:lpstr>Sukupuolen ja kirjallisuuslajin yhteyksien kvantifiointi 1800-luvun kotimaisessa kirjallisuudessa</vt:lpstr>
      <vt:lpstr>Sisältö:</vt:lpstr>
      <vt:lpstr>Digitaaliset menetelmät kotimaisen kirjallisuushistorian uudistajana   </vt:lpstr>
      <vt:lpstr>PowerPoint Presentation</vt:lpstr>
      <vt:lpstr>Aineisto</vt:lpstr>
      <vt:lpstr>Metadata ei ole “neutraalia faktaa” </vt:lpstr>
      <vt:lpstr>Miksi automatisoitu harmonisointi ja rikastaminen   </vt:lpstr>
      <vt:lpstr>Miksi tilastomalleja tarvitaan </vt:lpstr>
      <vt:lpstr>Multinomial logistic regression</vt:lpstr>
      <vt:lpstr>PowerPoint Presentation</vt:lpstr>
      <vt:lpstr>Analyysi</vt:lpstr>
      <vt:lpstr>Hierarkkinen malli </vt:lpstr>
      <vt:lpstr>Rajoitteet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Matveeva</dc:creator>
  <cp:lastModifiedBy>Julia Matveeva</cp:lastModifiedBy>
  <cp:revision>8</cp:revision>
  <dcterms:created xsi:type="dcterms:W3CDTF">2026-01-28T21:35:28Z</dcterms:created>
  <dcterms:modified xsi:type="dcterms:W3CDTF">2026-01-29T14:37:25Z</dcterms:modified>
</cp:coreProperties>
</file>