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hHsiq2m5iAFDFOzgPCa2MYj173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inrs.ca/wp-content/uploads/2021/03/Guide-redaction-inclusive-inrs-vf.pdf" TargetMode="External"/><Relationship Id="rId3" Type="http://schemas.openxmlformats.org/officeDocument/2006/relationships/hyperlink" Target="https://www.carteland.com/univers-petit-prince/extrait-du-conte-le-petit-prince-de-saint-exupery" TargetMode="External"/><Relationship Id="rId4" Type="http://schemas.openxmlformats.org/officeDocument/2006/relationships/hyperlink" Target="https://www.carteland.com/univers-petit-prince/extrait-du-conte-le-petit-prince-de-saint-exupery" TargetMode="External"/><Relationship Id="rId5" Type="http://schemas.openxmlformats.org/officeDocument/2006/relationships/hyperlink" Target="https://www.dw.com/de/rosa-oder-hellblau-wie-gender-marketing-die-geschlechter-trennt/a-46199183" TargetMode="External"/><Relationship Id="rId6" Type="http://schemas.openxmlformats.org/officeDocument/2006/relationships/hyperlink" Target="https://geschicktgendern.de/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Ranska: </a:t>
            </a:r>
            <a:r>
              <a:rPr lang="fi-FI" sz="1100" u="sng">
                <a:solidFill>
                  <a:schemeClr val="hlink"/>
                </a:solidFill>
                <a:hlinkClick r:id="rId2"/>
              </a:rPr>
              <a:t>Guide-redaction-inclusive-inrs-vf.pdf</a:t>
            </a:r>
            <a:r>
              <a:rPr lang="fi-FI" sz="1600"/>
              <a:t> </a:t>
            </a:r>
            <a:r>
              <a:rPr lang="fi-FI"/>
              <a:t>(opettajalle)/</a:t>
            </a:r>
            <a:r>
              <a:rPr lang="fi-FI" sz="900"/>
              <a:t> </a:t>
            </a:r>
            <a:r>
              <a:rPr lang="fi-FI" sz="900" u="sng">
                <a:solidFill>
                  <a:schemeClr val="hlink"/>
                </a:solidFill>
                <a:hlinkClick r:id="rId3"/>
              </a:rPr>
              <a:t>E</a:t>
            </a:r>
            <a:r>
              <a:rPr lang="fi-FI" sz="1050" u="sng">
                <a:solidFill>
                  <a:schemeClr val="hlink"/>
                </a:solidFill>
                <a:hlinkClick r:id="rId4"/>
              </a:rPr>
              <a:t>xtrait du conte Le Petit Prince de Saint Exupéry (carteland.com)</a:t>
            </a:r>
            <a:r>
              <a:rPr lang="fi-FI" sz="1050"/>
              <a:t> </a:t>
            </a:r>
            <a:r>
              <a:rPr lang="fi-FI"/>
              <a:t>(oppilaalle teksti</a:t>
            </a:r>
            <a:r>
              <a:rPr lang="fi-FI" sz="1600"/>
              <a:t>)</a:t>
            </a:r>
            <a:endParaRPr b="0" i="0"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>
                <a:latin typeface="Arial"/>
                <a:ea typeface="Arial"/>
                <a:cs typeface="Arial"/>
                <a:sym typeface="Arial"/>
              </a:rPr>
              <a:t>Saksa: M</a:t>
            </a:r>
            <a:r>
              <a:rPr lang="fi-FI"/>
              <a:t>inna tai Mareen </a:t>
            </a:r>
            <a:r>
              <a:rPr lang="fi-FI" u="sng">
                <a:solidFill>
                  <a:schemeClr val="hlink"/>
                </a:solidFill>
                <a:hlinkClick r:id="rId5"/>
              </a:rPr>
              <a:t>https://www.dw.com/de/rosa-oder-hellblau-wie-gender-marketing-die-geschlechter-trennt/a-46199183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u="sng">
                <a:solidFill>
                  <a:schemeClr val="hlink"/>
                </a:solidFill>
                <a:hlinkClick r:id="rId6"/>
              </a:rPr>
              <a:t>https://geschicktgendern.de/</a:t>
            </a:r>
            <a:r>
              <a:rPr lang="fi-FI"/>
              <a:t> (opettajalle)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showMasterSp="0">
  <p:cSld name="Otsikkodia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5"/>
          <p:cNvSpPr/>
          <p:nvPr/>
        </p:nvSpPr>
        <p:spPr>
          <a:xfrm>
            <a:off x="1411077" y="1123720"/>
            <a:ext cx="9256924" cy="2418127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A8D08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1" name="Google Shape;21;p25"/>
          <p:cNvSpPr txBox="1"/>
          <p:nvPr>
            <p:ph type="title"/>
          </p:nvPr>
        </p:nvSpPr>
        <p:spPr>
          <a:xfrm>
            <a:off x="1676400" y="1532005"/>
            <a:ext cx="865742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Kuva, joka sisältää kohteen logo, Grafiikka, Fontti, graafinen suunnittelu" id="22" name="Google Shape;22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showMasterSp="0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descr="Kuva, joka sisältää kohteen logo, Grafiikka, Fontti, graafinen suunnittelu" id="82" name="Google Shape;82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35"/>
          <p:cNvSpPr/>
          <p:nvPr/>
        </p:nvSpPr>
        <p:spPr>
          <a:xfrm rot="5400000">
            <a:off x="7133432" y="1956594"/>
            <a:ext cx="5811837" cy="2628899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A8D08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showMasterSp="0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descr="Kuva, joka sisältää kohteen logo, Grafiikka, Fontti, graafinen suunnittelu" id="33" name="Google Shape;3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7"/>
          <p:cNvSpPr/>
          <p:nvPr/>
        </p:nvSpPr>
        <p:spPr>
          <a:xfrm>
            <a:off x="795928" y="1709738"/>
            <a:ext cx="10564221" cy="2879725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A8D08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sisältö" showMasterSp="0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3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2" name="Google Shape;62;p32"/>
          <p:cNvSpPr/>
          <p:nvPr/>
        </p:nvSpPr>
        <p:spPr>
          <a:xfrm>
            <a:off x="838199" y="327389"/>
            <a:ext cx="3932237" cy="1730011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A8D08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uva, joka sisältää kohteen logo, Grafiikka, Fontti, graafinen suunnittelu" id="63" name="Google Shape;6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 showMasterSp="0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3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70" name="Google Shape;70;p33"/>
          <p:cNvSpPr/>
          <p:nvPr/>
        </p:nvSpPr>
        <p:spPr>
          <a:xfrm>
            <a:off x="838199" y="327389"/>
            <a:ext cx="3932237" cy="1730011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A8D08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uva, joka sisältää kohteen logo, Grafiikka, Fontti, graafinen suunnittelu" id="71" name="Google Shape;7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/>
          <p:nvPr/>
        </p:nvSpPr>
        <p:spPr>
          <a:xfrm>
            <a:off x="838199" y="327389"/>
            <a:ext cx="10515599" cy="1363299"/>
          </a:xfrm>
          <a:prstGeom prst="roundRect">
            <a:avLst>
              <a:gd fmla="val 16667" name="adj"/>
            </a:avLst>
          </a:prstGeom>
          <a:solidFill>
            <a:srgbClr val="A8D08C"/>
          </a:solidFill>
          <a:ln cap="flat" cmpd="sng" w="12700">
            <a:solidFill>
              <a:srgbClr val="A8D08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descr="Kuva, joka sisältää kohteen logo, Grafiikka, Fontti, graafinen suunnittelu" id="15" name="Google Shape;15;p2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04812" y="5642052"/>
            <a:ext cx="2639670" cy="106982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kliitto.fi/uutiset-media/podcastit/kestava-kehitys-haltuun-tasa-arvo-koulutuksess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Sosiaalinen ulottuvuus</a:t>
            </a:r>
            <a:endParaRPr/>
          </a:p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90" name="Google Shape;90;p20"/>
          <p:cNvSpPr txBox="1"/>
          <p:nvPr>
            <p:ph type="title"/>
          </p:nvPr>
        </p:nvSpPr>
        <p:spPr>
          <a:xfrm>
            <a:off x="1676400" y="1532005"/>
            <a:ext cx="865742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b="1" lang="fi-FI" sz="8000"/>
              <a:t>Inklusiivinen kieli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fi-FI" sz="6000"/>
              <a:t>Ennakkotehtävä</a:t>
            </a:r>
            <a:r>
              <a:rPr lang="fi-FI" sz="6000">
                <a:latin typeface="Arial"/>
                <a:ea typeface="Arial"/>
                <a:cs typeface="Arial"/>
                <a:sym typeface="Arial"/>
              </a:rPr>
              <a:t>: podcast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0329"/>
              </a:buClr>
              <a:buSzPts val="2800"/>
              <a:buFont typeface="Arial"/>
              <a:buChar char="•"/>
            </a:pPr>
            <a:r>
              <a:rPr b="0" i="0" lang="fi-FI">
                <a:solidFill>
                  <a:srgbClr val="1D0329"/>
                </a:solidFill>
                <a:latin typeface="Arial"/>
                <a:ea typeface="Arial"/>
                <a:cs typeface="Arial"/>
                <a:sym typeface="Arial"/>
              </a:rPr>
              <a:t>Kuuntelemme lyhyen podcastin koulutuksen tasa-arvosta ja sukupuolirooleista koulumaailmassa (puhujana musiikinopettaja ja väitöskirjatutkija Minja Koskela).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D0329"/>
              </a:buClr>
              <a:buSzPts val="2400"/>
              <a:buFont typeface="Arial"/>
              <a:buChar char="•"/>
            </a:pPr>
            <a:r>
              <a:rPr b="0" i="0" lang="fi-FI" u="sng">
                <a:solidFill>
                  <a:srgbClr val="1D032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Podcast</a:t>
            </a:r>
            <a:endParaRPr b="0" i="0">
              <a:solidFill>
                <a:srgbClr val="1D032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/>
              <a:t>EKKO – Eettisesti kestävä kieltenopetus</a:t>
            </a:r>
            <a:endParaRPr/>
          </a:p>
        </p:txBody>
      </p:sp>
      <p:sp>
        <p:nvSpPr>
          <p:cNvPr id="98" name="Google Shape;98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fi-FI" sz="6000"/>
              <a:t>Lämmittely</a:t>
            </a:r>
            <a:r>
              <a:rPr lang="fi-FI" sz="6000">
                <a:latin typeface="Arial"/>
                <a:ea typeface="Arial"/>
                <a:cs typeface="Arial"/>
                <a:sym typeface="Arial"/>
              </a:rPr>
              <a:t>tehtävä: ranska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Tutki seuraavan listan sanoja parisi kanssa. Mitä huomioita voit tehdä sanoista?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un ami - une amie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artiste - artistes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certain - certaine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chargé - chargée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local - locale - locaux - locales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/>
              <a:t>EKKO – Eettisesti kestävä kieltenopetus</a:t>
            </a:r>
            <a:endParaRPr/>
          </a:p>
        </p:txBody>
      </p:sp>
      <p:sp>
        <p:nvSpPr>
          <p:cNvPr id="106" name="Google Shape;10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fi-FI" sz="6000"/>
              <a:t>Lämmittelytehtävä: espanja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Tutki seuraavan listan sanoja parisi kanssa. Mitä huomioita voit tehdä sanoista?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un amigo - una amiga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/>
              <a:t>artista </a:t>
            </a:r>
            <a:r>
              <a:rPr b="0" i="0" lang="fi-FI">
                <a:latin typeface="Arial"/>
                <a:ea typeface="Arial"/>
                <a:cs typeface="Arial"/>
                <a:sym typeface="Arial"/>
              </a:rPr>
              <a:t>- artist</a:t>
            </a:r>
            <a:r>
              <a:rPr lang="fi-FI"/>
              <a:t>a</a:t>
            </a:r>
            <a:r>
              <a:rPr b="0" i="0" lang="fi-FI">
                <a:latin typeface="Arial"/>
                <a:ea typeface="Arial"/>
                <a:cs typeface="Arial"/>
                <a:sym typeface="Arial"/>
              </a:rPr>
              <a:t>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/>
              <a:t>seguro - segura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/>
              <a:t>ocupado - ocupada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/>
              <a:t>ciudadano – ciudadana – ciudadanos - ciudadanas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fi-FI" sz="6000"/>
              <a:t>Übung zum Aufwärmen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/>
              <a:t>Schaut bitte zu zweit oder in Gruppen die folgende Liste von Wörtern an. Welche Beobachtungen könnt ihr zu den folgenden Wörtern machen?</a:t>
            </a:r>
            <a:endParaRPr/>
          </a:p>
          <a:p>
            <a:pPr indent="-325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i="1" lang="fi-FI"/>
              <a:t>der Schüler - die Schülerin</a:t>
            </a:r>
            <a:endParaRPr i="1"/>
          </a:p>
          <a:p>
            <a:pPr indent="-325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i="1" lang="fi-FI"/>
              <a:t>der Künstler - die Künstlerin</a:t>
            </a:r>
            <a:endParaRPr i="1"/>
          </a:p>
          <a:p>
            <a:pPr indent="-325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i="1" lang="fi-FI"/>
              <a:t>die Studenten - die Studierende</a:t>
            </a:r>
            <a:endParaRPr i="1"/>
          </a:p>
          <a:p>
            <a:pPr indent="-325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i="1" lang="fi-FI"/>
              <a:t>der Arzt - die Ärztin</a:t>
            </a:r>
            <a:endParaRPr i="1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Welche Beobachtungen könnt ihr zu den folgenden Beispielen machen?</a:t>
            </a:r>
            <a:endParaRPr/>
          </a:p>
          <a:p>
            <a:pPr indent="-325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i="1" lang="fi-FI"/>
              <a:t>Der Lehrer hat die Hausaufgaben kontrolliert./ Die Lehrkraft hat die Hausaufgaben kontrolliert.</a:t>
            </a:r>
            <a:endParaRPr i="1"/>
          </a:p>
          <a:p>
            <a:pPr indent="-32575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i="1" lang="fi-FI"/>
              <a:t>Die Studenten sind pünktlich zur Vorlesung gekommen./Die Studierenden sind pünktlich zur Vorlesung gekommen.</a:t>
            </a:r>
            <a:endParaRPr i="1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/>
              <a:t>Findet bitte selbst weitere Beispiele und vergleicht sie zu zweit oder in Gruppen.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fi-FI" sz="6000">
                <a:latin typeface="Arial"/>
                <a:ea typeface="Arial"/>
                <a:cs typeface="Arial"/>
                <a:sym typeface="Arial"/>
              </a:rPr>
              <a:t>Kielitaitotehtävä</a:t>
            </a:r>
            <a:endParaRPr sz="6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Lue annettu teksti.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T</a:t>
            </a:r>
            <a:r>
              <a:rPr b="0" i="0" lang="fi-FI">
                <a:latin typeface="Arial"/>
                <a:ea typeface="Arial"/>
                <a:cs typeface="Arial"/>
                <a:sym typeface="Arial"/>
              </a:rPr>
              <a:t>utki ja alleviivaa, miten sukupuoli näkyy tekstissä.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Keskustele parin kanssa: Mitä huomioita sanoista voi tehdä?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7" name="Google Shape;1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/>
              <a:t>EKKO – Eettisesti kestävä kieltenopetus</a:t>
            </a:r>
            <a:endParaRPr/>
          </a:p>
        </p:txBody>
      </p:sp>
      <p:sp>
        <p:nvSpPr>
          <p:cNvPr id="128" name="Google Shape;1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fi-FI" sz="6000"/>
              <a:t>Oppiminen ja muutostoimijuus</a:t>
            </a:r>
            <a:endParaRPr/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fi-FI">
                <a:solidFill>
                  <a:srgbClr val="000000"/>
                </a:solidFill>
              </a:rPr>
              <a:t>Kirjoita mielipideteksti aiheesta </a:t>
            </a:r>
            <a:r>
              <a:rPr i="1" lang="fi-FI">
                <a:solidFill>
                  <a:srgbClr val="000000"/>
                </a:solidFill>
              </a:rPr>
              <a:t>e</a:t>
            </a:r>
            <a:r>
              <a:rPr b="0" i="1" lang="fi-FI">
                <a:solidFill>
                  <a:srgbClr val="000000"/>
                </a:solidFill>
              </a:rPr>
              <a:t>ettisesti kestävämpi kieli.</a:t>
            </a:r>
            <a:r>
              <a:rPr b="0" i="0" lang="fi-FI">
                <a:solidFill>
                  <a:srgbClr val="000000"/>
                </a:solidFill>
              </a:rPr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fi-FI">
                <a:solidFill>
                  <a:srgbClr val="000000"/>
                </a:solidFill>
              </a:rPr>
              <a:t>Mieti tekstissä inklusiivisen kielen merkitystä yhteiskunnalle.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fi-FI">
                <a:solidFill>
                  <a:srgbClr val="000000"/>
                </a:solidFill>
              </a:rPr>
              <a:t>E</a:t>
            </a:r>
            <a:r>
              <a:rPr b="0" i="0" lang="fi-FI">
                <a:solidFill>
                  <a:srgbClr val="000000"/>
                </a:solidFill>
              </a:rPr>
              <a:t>simerkkiaiheita: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i-FI">
                <a:solidFill>
                  <a:srgbClr val="000000"/>
                </a:solidFill>
              </a:rPr>
              <a:t>Kuuluisiko koulussa opettaa inklusiivista kieltä?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i-FI">
                <a:solidFill>
                  <a:srgbClr val="000000"/>
                </a:solidFill>
              </a:rPr>
              <a:t>Kuuluisiko yhteiskuntien vaihtaa kokonaan inklusiiviseen kieleen?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fi-FI">
                <a:solidFill>
                  <a:srgbClr val="000000"/>
                </a:solidFill>
              </a:rPr>
              <a:t>Onko mahdollista luopua kokonaan sukupuolirooleista kielessä?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fi-FI" sz="6000">
                <a:latin typeface="Arial"/>
                <a:ea typeface="Arial"/>
                <a:cs typeface="Arial"/>
                <a:sym typeface="Arial"/>
              </a:rPr>
              <a:t>Reflektiotehtävä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Pohditaan pienryhmissä (3</a:t>
            </a:r>
            <a:r>
              <a:rPr lang="fi-FI"/>
              <a:t> - </a:t>
            </a:r>
            <a:r>
              <a:rPr b="0" i="0" lang="fi-FI">
                <a:latin typeface="Arial"/>
                <a:ea typeface="Arial"/>
                <a:cs typeface="Arial"/>
                <a:sym typeface="Arial"/>
              </a:rPr>
              <a:t>4 henkilöä):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fi-FI">
                <a:latin typeface="Arial"/>
                <a:ea typeface="Arial"/>
                <a:cs typeface="Arial"/>
                <a:sym typeface="Arial"/>
              </a:rPr>
              <a:t>Mikä olisi kestävä ratkaisu inklusiiviseen kieleen?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>
                <a:solidFill>
                  <a:srgbClr val="000000"/>
                </a:solidFill>
              </a:rPr>
              <a:t>Keksikää yksi </a:t>
            </a:r>
            <a:r>
              <a:rPr b="0" i="0" lang="fi-FI">
                <a:solidFill>
                  <a:srgbClr val="000000"/>
                </a:solidFill>
              </a:rPr>
              <a:t>eettinen ongelma liittyen inklusiiviseen kieleen ja kaksi erilaista ratkaisua kyseiseen pulmaan.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fi-FI">
                <a:solidFill>
                  <a:srgbClr val="000000"/>
                </a:solidFill>
              </a:rPr>
              <a:t>Keskustelkaa </a:t>
            </a:r>
            <a:r>
              <a:rPr b="0" i="0" lang="fi-FI">
                <a:solidFill>
                  <a:srgbClr val="000000"/>
                </a:solidFill>
              </a:rPr>
              <a:t>ryhmässänne, kumpi ratkaisuista on kestävämpi?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fi-FI"/>
              <a:t>EKKO – Eettisesti kestävä kieltenopetus</a:t>
            </a:r>
            <a:endParaRPr/>
          </a:p>
        </p:txBody>
      </p:sp>
      <p:sp>
        <p:nvSpPr>
          <p:cNvPr id="143" name="Google Shape;14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KKO PPT 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2023-06-20T13:37:24Z</dcterms:created>
  <dc:creator>Mareen Patzelt</dc:creator>
</cp:coreProperties>
</file>