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embeddedFontLst>
    <p:embeddedFont>
      <p:font typeface="Helvetica Neue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8" roundtripDataSignature="AMtx7mhnrRR7jC+ZPakniRCvbmuXjXMv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E9B6450-11C7-4D0A-A2B6-83721C3B20A2}">
  <a:tblStyle styleId="{AE9B6450-11C7-4D0A-A2B6-83721C3B20A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BF1E8"/>
          </a:solidFill>
        </a:fill>
      </a:tcStyle>
    </a:wholeTbl>
    <a:band1H>
      <a:tcTxStyle/>
      <a:tcStyle>
        <a:tcBdr/>
        <a:fill>
          <a:solidFill>
            <a:srgbClr val="D4E2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4E2C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6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ff1bcde4e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1" name="Google Shape;141;g1ff1bcde4e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ff1bcde4e8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8" name="Google Shape;148;g1ff1bcde4e8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c45369df6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5" name="Google Shape;155;g2c45369df6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2" name="Google Shape;16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8" name="Google Shape;16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5" name="Google Shape;17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2" name="Google Shape;18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9" name="Google Shape;18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6" name="Google Shape;19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b50058bcfb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3" name="Google Shape;113;g2b50058bcfb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c45369df6e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0" name="Google Shape;120;g2c45369df6e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c45369df6e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7" name="Google Shape;127;g2c45369df6e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c45369df6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4" name="Google Shape;134;g2c45369df6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">
  <p:cSld name="Otsikkodia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4"/>
          <p:cNvSpPr/>
          <p:nvPr/>
        </p:nvSpPr>
        <p:spPr>
          <a:xfrm>
            <a:off x="1411077" y="1123720"/>
            <a:ext cx="9256924" cy="2418127"/>
          </a:xfrm>
          <a:prstGeom prst="roundRect">
            <a:avLst>
              <a:gd name="adj" fmla="val 16667"/>
            </a:avLst>
          </a:prstGeom>
          <a:solidFill>
            <a:srgbClr val="A8D08C"/>
          </a:solidFill>
          <a:ln w="12700" cap="flat" cmpd="sng">
            <a:solidFill>
              <a:srgbClr val="A8D08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7" name="Google Shape;17;p14"/>
          <p:cNvSpPr txBox="1">
            <a:spLocks noGrp="1"/>
          </p:cNvSpPr>
          <p:nvPr>
            <p:ph type="title"/>
          </p:nvPr>
        </p:nvSpPr>
        <p:spPr>
          <a:xfrm>
            <a:off x="1676400" y="1532005"/>
            <a:ext cx="865742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8" name="Google Shape;18;p14" descr="Kuva, joka sisältää kohteen logo, Grafiikka, Fontti, graafinen suunnittelu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812" y="5642052"/>
            <a:ext cx="2639670" cy="1069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ystysuora otsikko ja teksti" type="vertTitleAndTx">
  <p:cSld name="VERTICAL_TITLE_AND_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78" name="Google Shape;78;p24" descr="Kuva, joka sisältää kohteen logo, Grafiikka, Fontti, graafinen suunnittelu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812" y="5642052"/>
            <a:ext cx="2639670" cy="1069822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24"/>
          <p:cNvSpPr/>
          <p:nvPr/>
        </p:nvSpPr>
        <p:spPr>
          <a:xfrm rot="5400000">
            <a:off x="7133432" y="1956594"/>
            <a:ext cx="5811837" cy="2628899"/>
          </a:xfrm>
          <a:prstGeom prst="roundRect">
            <a:avLst>
              <a:gd name="adj" fmla="val 16667"/>
            </a:avLst>
          </a:prstGeom>
          <a:solidFill>
            <a:srgbClr val="A8D08C"/>
          </a:solidFill>
          <a:ln w="12700" cap="flat" cmpd="sng">
            <a:solidFill>
              <a:srgbClr val="A8D08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29" name="Google Shape;29;p16" descr="Kuva, joka sisältää kohteen logo, Grafiikka, Fontti, graafinen suunnittelu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812" y="5642052"/>
            <a:ext cx="2639670" cy="1069822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6"/>
          <p:cNvSpPr/>
          <p:nvPr/>
        </p:nvSpPr>
        <p:spPr>
          <a:xfrm>
            <a:off x="795928" y="1709738"/>
            <a:ext cx="10564221" cy="2879725"/>
          </a:xfrm>
          <a:prstGeom prst="roundRect">
            <a:avLst>
              <a:gd name="adj" fmla="val 16667"/>
            </a:avLst>
          </a:prstGeom>
          <a:solidFill>
            <a:srgbClr val="A8D08C"/>
          </a:solidFill>
          <a:ln w="12700" cap="flat" cmpd="sng">
            <a:solidFill>
              <a:srgbClr val="A8D08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nen sisältö" type="objTx">
  <p:cSld name="OBJECT_WITH_CAPTIO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8" name="Google Shape;58;p21"/>
          <p:cNvSpPr/>
          <p:nvPr/>
        </p:nvSpPr>
        <p:spPr>
          <a:xfrm>
            <a:off x="838199" y="327389"/>
            <a:ext cx="3932237" cy="1730011"/>
          </a:xfrm>
          <a:prstGeom prst="roundRect">
            <a:avLst>
              <a:gd name="adj" fmla="val 16667"/>
            </a:avLst>
          </a:prstGeom>
          <a:solidFill>
            <a:srgbClr val="A8D08C"/>
          </a:solidFill>
          <a:ln w="12700" cap="flat" cmpd="sng">
            <a:solidFill>
              <a:srgbClr val="A8D08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9" name="Google Shape;59;p21" descr="Kuva, joka sisältää kohteen logo, Grafiikka, Fontti, graafinen suunnittelu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812" y="5642052"/>
            <a:ext cx="2639670" cy="1069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nen kuva" type="picTx">
  <p:cSld name="PICTURE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2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6" name="Google Shape;66;p22"/>
          <p:cNvSpPr/>
          <p:nvPr/>
        </p:nvSpPr>
        <p:spPr>
          <a:xfrm>
            <a:off x="838199" y="327389"/>
            <a:ext cx="3932237" cy="1730011"/>
          </a:xfrm>
          <a:prstGeom prst="roundRect">
            <a:avLst>
              <a:gd name="adj" fmla="val 16667"/>
            </a:avLst>
          </a:prstGeom>
          <a:solidFill>
            <a:srgbClr val="A8D08C"/>
          </a:solidFill>
          <a:ln w="12700" cap="flat" cmpd="sng">
            <a:solidFill>
              <a:srgbClr val="A8D08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7" name="Google Shape;67;p22" descr="Kuva, joka sisältää kohteen logo, Grafiikka, Fontti, graafinen suunnittelu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812" y="5642052"/>
            <a:ext cx="2639670" cy="1069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/>
          <p:nvPr/>
        </p:nvSpPr>
        <p:spPr>
          <a:xfrm>
            <a:off x="838199" y="327389"/>
            <a:ext cx="10515599" cy="1363299"/>
          </a:xfrm>
          <a:prstGeom prst="roundRect">
            <a:avLst>
              <a:gd name="adj" fmla="val 16667"/>
            </a:avLst>
          </a:prstGeom>
          <a:solidFill>
            <a:srgbClr val="A8D08C"/>
          </a:solidFill>
          <a:ln w="12700" cap="flat" cmpd="sng">
            <a:solidFill>
              <a:srgbClr val="A8D08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11" name="Google Shape;11;p13" descr="Kuva, joka sisältää kohteen logo, Grafiikka, Fontti, graafinen suunnittelu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04812" y="5642052"/>
            <a:ext cx="2639670" cy="106982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i-FI" dirty="0"/>
              <a:t>Kulttuurinen ulottuvuus</a:t>
            </a:r>
            <a:endParaRPr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fi-FI" dirty="0"/>
              <a:t>Haastattelut monikielisyydestä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ff1bcde4e8_0_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fi-FI" dirty="0" err="1"/>
              <a:t>Fragen</a:t>
            </a:r>
            <a:r>
              <a:rPr lang="fi-FI" dirty="0"/>
              <a:t> </a:t>
            </a:r>
            <a:r>
              <a:rPr lang="fi-FI" dirty="0" err="1"/>
              <a:t>stellen</a:t>
            </a:r>
            <a:endParaRPr dirty="0"/>
          </a:p>
        </p:txBody>
      </p:sp>
      <p:sp>
        <p:nvSpPr>
          <p:cNvPr id="144" name="Google Shape;144;g1ff1bcde4e8_0_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1526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 sz="2000" dirty="0" err="1"/>
              <a:t>Fragewörter</a:t>
            </a:r>
            <a:r>
              <a:rPr lang="fi-FI" sz="2000" dirty="0"/>
              <a:t> </a:t>
            </a:r>
            <a:r>
              <a:rPr lang="fi-FI" sz="2000" dirty="0" err="1"/>
              <a:t>für</a:t>
            </a:r>
            <a:r>
              <a:rPr lang="fi-FI" sz="2000" dirty="0"/>
              <a:t> </a:t>
            </a:r>
            <a:r>
              <a:rPr lang="fi-FI" sz="2000" dirty="0" err="1"/>
              <a:t>Nominativ</a:t>
            </a:r>
            <a:r>
              <a:rPr lang="fi-FI" sz="2000" dirty="0"/>
              <a:t>, </a:t>
            </a:r>
            <a:r>
              <a:rPr lang="fi-FI" sz="2000" dirty="0" err="1"/>
              <a:t>Akkusativ</a:t>
            </a:r>
            <a:r>
              <a:rPr lang="fi-FI" sz="2000" dirty="0"/>
              <a:t> </a:t>
            </a:r>
            <a:r>
              <a:rPr lang="fi-FI" sz="2000" dirty="0" err="1"/>
              <a:t>und</a:t>
            </a:r>
            <a:r>
              <a:rPr lang="fi-FI" sz="2000" dirty="0"/>
              <a:t> </a:t>
            </a:r>
            <a:r>
              <a:rPr lang="fi-FI" sz="2000" dirty="0" err="1"/>
              <a:t>Dativ</a:t>
            </a:r>
            <a:r>
              <a:rPr lang="fi-FI" sz="2000" dirty="0"/>
              <a:t>:</a:t>
            </a:r>
            <a:endParaRPr sz="2000" dirty="0"/>
          </a:p>
          <a:p>
            <a:pPr marL="457200" lvl="0" indent="-33432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fi-FI" sz="2000" dirty="0" err="1"/>
              <a:t>Nominativ</a:t>
            </a:r>
            <a:r>
              <a:rPr lang="fi-FI" sz="2000" dirty="0"/>
              <a:t>: </a:t>
            </a:r>
            <a:r>
              <a:rPr lang="fi-FI" sz="2000" b="1" dirty="0" err="1"/>
              <a:t>Wer</a:t>
            </a:r>
            <a:r>
              <a:rPr lang="fi-FI" sz="2000" dirty="0"/>
              <a:t> </a:t>
            </a:r>
            <a:r>
              <a:rPr lang="fi-FI" sz="2000" dirty="0" err="1"/>
              <a:t>oder</a:t>
            </a:r>
            <a:r>
              <a:rPr lang="fi-FI" sz="2000" dirty="0"/>
              <a:t> </a:t>
            </a:r>
            <a:r>
              <a:rPr lang="fi-FI" sz="2000" b="1" dirty="0" err="1"/>
              <a:t>Was</a:t>
            </a:r>
            <a:endParaRPr sz="2000" b="1" dirty="0"/>
          </a:p>
          <a:p>
            <a:pPr marL="914400" lvl="1" indent="-33432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fi-FI" sz="2000" i="1" dirty="0" err="1"/>
              <a:t>Wer</a:t>
            </a:r>
            <a:r>
              <a:rPr lang="fi-FI" sz="2000" i="1" dirty="0"/>
              <a:t> </a:t>
            </a:r>
            <a:r>
              <a:rPr lang="fi-FI" sz="2000" i="1" dirty="0" err="1"/>
              <a:t>bist</a:t>
            </a:r>
            <a:r>
              <a:rPr lang="fi-FI" sz="2000" i="1" dirty="0"/>
              <a:t> du?</a:t>
            </a:r>
            <a:endParaRPr sz="2000" i="1" dirty="0"/>
          </a:p>
          <a:p>
            <a:pPr marL="914400" lvl="1" indent="-33432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fi-FI" sz="2000" i="1" dirty="0" err="1"/>
              <a:t>Was</a:t>
            </a:r>
            <a:r>
              <a:rPr lang="fi-FI" sz="2000" i="1" dirty="0"/>
              <a:t> </a:t>
            </a:r>
            <a:r>
              <a:rPr lang="fi-FI" sz="2000" i="1" dirty="0" err="1"/>
              <a:t>machst</a:t>
            </a:r>
            <a:r>
              <a:rPr lang="fi-FI" sz="2000" i="1" dirty="0"/>
              <a:t> du?</a:t>
            </a:r>
            <a:endParaRPr sz="2000" i="1" dirty="0"/>
          </a:p>
          <a:p>
            <a:pPr marL="457200" lvl="0" indent="-33432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fi-FI" sz="2000" dirty="0" err="1"/>
              <a:t>Akkusativ</a:t>
            </a:r>
            <a:r>
              <a:rPr lang="fi-FI" sz="2000" dirty="0"/>
              <a:t>: </a:t>
            </a:r>
            <a:r>
              <a:rPr lang="fi-FI" sz="2000" b="1" dirty="0"/>
              <a:t>Wen</a:t>
            </a:r>
            <a:r>
              <a:rPr lang="fi-FI" sz="2000" dirty="0"/>
              <a:t> </a:t>
            </a:r>
            <a:r>
              <a:rPr lang="fi-FI" sz="2000" dirty="0" err="1"/>
              <a:t>oder</a:t>
            </a:r>
            <a:r>
              <a:rPr lang="fi-FI" sz="2000" dirty="0"/>
              <a:t> </a:t>
            </a:r>
            <a:r>
              <a:rPr lang="fi-FI" sz="2000" b="1" dirty="0" err="1"/>
              <a:t>Was</a:t>
            </a:r>
            <a:endParaRPr sz="2000" b="1" dirty="0"/>
          </a:p>
          <a:p>
            <a:pPr marL="914400" lvl="1" indent="-33432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fi-FI" sz="2000" i="1" dirty="0"/>
              <a:t>Wen </a:t>
            </a:r>
            <a:r>
              <a:rPr lang="fi-FI" sz="2000" i="1" dirty="0" err="1"/>
              <a:t>liebst</a:t>
            </a:r>
            <a:r>
              <a:rPr lang="fi-FI" sz="2000" i="1" dirty="0"/>
              <a:t> du?</a:t>
            </a:r>
            <a:endParaRPr sz="2000" i="1" dirty="0"/>
          </a:p>
          <a:p>
            <a:pPr marL="914400" lvl="1" indent="-33432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fi-FI" sz="2000" i="1" dirty="0" err="1"/>
              <a:t>Was</a:t>
            </a:r>
            <a:r>
              <a:rPr lang="fi-FI" sz="2000" i="1" dirty="0"/>
              <a:t> </a:t>
            </a:r>
            <a:r>
              <a:rPr lang="fi-FI" sz="2000" i="1" dirty="0" err="1"/>
              <a:t>liebt</a:t>
            </a:r>
            <a:r>
              <a:rPr lang="fi-FI" sz="2000" i="1" dirty="0"/>
              <a:t> </a:t>
            </a:r>
            <a:r>
              <a:rPr lang="fi-FI" sz="2000" i="1" dirty="0" err="1"/>
              <a:t>ihr</a:t>
            </a:r>
            <a:r>
              <a:rPr lang="fi-FI" sz="2000" i="1" dirty="0"/>
              <a:t>?</a:t>
            </a:r>
            <a:endParaRPr sz="2000" i="1" dirty="0"/>
          </a:p>
          <a:p>
            <a:pPr marL="457200" lvl="0" indent="-33432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fi-FI" sz="2000" dirty="0" err="1"/>
              <a:t>Dativ</a:t>
            </a:r>
            <a:r>
              <a:rPr lang="fi-FI" sz="2000" dirty="0"/>
              <a:t>: </a:t>
            </a:r>
            <a:r>
              <a:rPr lang="fi-FI" sz="2000" b="1" dirty="0" err="1"/>
              <a:t>Wem</a:t>
            </a:r>
            <a:endParaRPr sz="2000" b="1" dirty="0"/>
          </a:p>
          <a:p>
            <a:pPr marL="914400" lvl="1" indent="-33432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fi-FI" sz="2000" i="1" dirty="0" err="1"/>
              <a:t>Wem</a:t>
            </a:r>
            <a:r>
              <a:rPr lang="fi-FI" sz="2000" i="1" dirty="0"/>
              <a:t> </a:t>
            </a:r>
            <a:r>
              <a:rPr lang="fi-FI" sz="2000" i="1" dirty="0" err="1"/>
              <a:t>gehört</a:t>
            </a:r>
            <a:r>
              <a:rPr lang="fi-FI" sz="2000" i="1" dirty="0"/>
              <a:t> </a:t>
            </a:r>
            <a:r>
              <a:rPr lang="fi-FI" sz="2000" i="1" dirty="0" err="1"/>
              <a:t>das</a:t>
            </a:r>
            <a:r>
              <a:rPr lang="fi-FI" sz="2000" i="1" dirty="0"/>
              <a:t> </a:t>
            </a:r>
            <a:r>
              <a:rPr lang="fi-FI" sz="2000" i="1" dirty="0" err="1"/>
              <a:t>Buch</a:t>
            </a:r>
            <a:r>
              <a:rPr lang="fi-FI" sz="2000" i="1" dirty="0"/>
              <a:t>?</a:t>
            </a:r>
            <a:endParaRPr sz="2000" i="1" dirty="0"/>
          </a:p>
          <a:p>
            <a:pPr marL="9144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228600" lvl="0" indent="-156527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64285"/>
              <a:buChar char="•"/>
            </a:pPr>
            <a:endParaRPr dirty="0"/>
          </a:p>
        </p:txBody>
      </p:sp>
      <p:graphicFrame>
        <p:nvGraphicFramePr>
          <p:cNvPr id="145" name="Google Shape;145;g1ff1bcde4e8_0_10"/>
          <p:cNvGraphicFramePr/>
          <p:nvPr>
            <p:extLst>
              <p:ext uri="{D42A27DB-BD31-4B8C-83A1-F6EECF244321}">
                <p14:modId xmlns:p14="http://schemas.microsoft.com/office/powerpoint/2010/main" val="4089198216"/>
              </p:ext>
            </p:extLst>
          </p:nvPr>
        </p:nvGraphicFramePr>
        <p:xfrm>
          <a:off x="5765430" y="3921325"/>
          <a:ext cx="6426570" cy="2936675"/>
        </p:xfrm>
        <a:graphic>
          <a:graphicData uri="http://schemas.openxmlformats.org/drawingml/2006/table">
            <a:tbl>
              <a:tblPr firstRow="1" bandRow="1">
                <a:noFill/>
                <a:tableStyleId>{AE9B6450-11C7-4D0A-A2B6-83721C3B20A2}</a:tableStyleId>
              </a:tblPr>
              <a:tblGrid>
                <a:gridCol w="3213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3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/>
                        <a:t>Fragewörter/W-Wörter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dirty="0" err="1"/>
                        <a:t>Was</a:t>
                      </a:r>
                      <a:endParaRPr sz="2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Mitä, mikä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W</a:t>
                      </a:r>
                      <a:r>
                        <a:rPr lang="fi-FI" sz="2000"/>
                        <a:t>er (Wen, Wem)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Kuka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 dirty="0" err="1"/>
                        <a:t>W</a:t>
                      </a:r>
                      <a:r>
                        <a:rPr lang="fi-FI" sz="2000" dirty="0" err="1"/>
                        <a:t>arum</a:t>
                      </a:r>
                      <a:endParaRPr sz="20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Miksi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 dirty="0" err="1"/>
                        <a:t>W</a:t>
                      </a:r>
                      <a:r>
                        <a:rPr lang="fi-FI" sz="2000" dirty="0" err="1"/>
                        <a:t>o</a:t>
                      </a:r>
                      <a:endParaRPr sz="20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Milloin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/>
                        <a:t>Wie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Miten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W</a:t>
                      </a:r>
                      <a:r>
                        <a:rPr lang="fi-FI" sz="2000"/>
                        <a:t>elcher/Welches/Welche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 dirty="0"/>
                        <a:t>Kumpi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ff1bcde4e8_0_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fi-FI"/>
              <a:t>Fragen stellen</a:t>
            </a:r>
            <a:endParaRPr/>
          </a:p>
        </p:txBody>
      </p:sp>
      <p:sp>
        <p:nvSpPr>
          <p:cNvPr id="151" name="Google Shape;151;g1ff1bcde4e8_0_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 dirty="0" err="1"/>
              <a:t>Welcher</a:t>
            </a:r>
            <a:r>
              <a:rPr lang="fi-FI" sz="2000" dirty="0"/>
              <a:t>, </a:t>
            </a:r>
            <a:r>
              <a:rPr lang="fi-FI" sz="2000" dirty="0" err="1"/>
              <a:t>welches</a:t>
            </a:r>
            <a:r>
              <a:rPr lang="fi-FI" sz="2000" dirty="0"/>
              <a:t>, </a:t>
            </a:r>
            <a:r>
              <a:rPr lang="fi-FI" sz="2000" dirty="0" err="1"/>
              <a:t>welche</a:t>
            </a:r>
            <a:r>
              <a:rPr lang="fi-FI" sz="2000" dirty="0"/>
              <a:t>; </a:t>
            </a:r>
            <a:r>
              <a:rPr lang="fi-FI" sz="2000" dirty="0" err="1"/>
              <a:t>welche</a:t>
            </a:r>
            <a:r>
              <a:rPr lang="fi-FI" sz="2000" dirty="0"/>
              <a:t> –pronominia käytetään, kun kysytään jotakin jostakin määrätystä joukosta. Sen vuoksi vastauksen substantiivia edeltää tavallisesti määräinen artikkeli:</a:t>
            </a:r>
            <a:endParaRPr sz="2000"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sz="2000" i="1" dirty="0" err="1"/>
              <a:t>Welches</a:t>
            </a:r>
            <a:r>
              <a:rPr lang="fi-FI" sz="2000" i="1" dirty="0"/>
              <a:t> Foto </a:t>
            </a:r>
            <a:r>
              <a:rPr lang="fi-FI" sz="2000" i="1" dirty="0" err="1"/>
              <a:t>gefällt</a:t>
            </a:r>
            <a:r>
              <a:rPr lang="fi-FI" sz="2000" i="1" dirty="0"/>
              <a:t> </a:t>
            </a:r>
            <a:r>
              <a:rPr lang="fi-FI" sz="2000" i="1" dirty="0" err="1"/>
              <a:t>dir</a:t>
            </a:r>
            <a:r>
              <a:rPr lang="fi-FI" sz="2000" i="1" dirty="0"/>
              <a:t> am </a:t>
            </a:r>
            <a:r>
              <a:rPr lang="fi-FI" sz="2000" i="1" dirty="0" err="1"/>
              <a:t>meisten</a:t>
            </a:r>
            <a:r>
              <a:rPr lang="fi-FI" sz="2000" i="1" dirty="0"/>
              <a:t>?</a:t>
            </a:r>
            <a:r>
              <a:rPr lang="fi-FI" sz="2000" dirty="0"/>
              <a:t> (Mistä valokuvasta pidät eniten?)</a:t>
            </a:r>
            <a:endParaRPr sz="2000"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sz="2000" i="1" dirty="0" err="1"/>
              <a:t>Das</a:t>
            </a:r>
            <a:r>
              <a:rPr lang="fi-FI" sz="2000" i="1" dirty="0"/>
              <a:t> Foto </a:t>
            </a:r>
            <a:r>
              <a:rPr lang="fi-FI" sz="2000" i="1" dirty="0" err="1"/>
              <a:t>mit</a:t>
            </a:r>
            <a:r>
              <a:rPr lang="fi-FI" sz="2000" i="1" dirty="0"/>
              <a:t> </a:t>
            </a:r>
            <a:r>
              <a:rPr lang="fi-FI" sz="2000" i="1" dirty="0" err="1"/>
              <a:t>dem</a:t>
            </a:r>
            <a:r>
              <a:rPr lang="fi-FI" sz="2000" i="1" dirty="0"/>
              <a:t> </a:t>
            </a:r>
            <a:r>
              <a:rPr lang="fi-FI" sz="2000" i="1" dirty="0" err="1"/>
              <a:t>süßen</a:t>
            </a:r>
            <a:r>
              <a:rPr lang="fi-FI" sz="2000" i="1" dirty="0"/>
              <a:t> </a:t>
            </a:r>
            <a:r>
              <a:rPr lang="fi-FI" sz="2000" i="1" dirty="0" err="1"/>
              <a:t>Hund</a:t>
            </a:r>
            <a:r>
              <a:rPr lang="fi-FI" sz="2000" i="1" dirty="0"/>
              <a:t>.</a:t>
            </a:r>
            <a:r>
              <a:rPr lang="fi-FI" sz="2000" dirty="0"/>
              <a:t> (Siitä söpön koiran valokuvasta.)</a:t>
            </a:r>
            <a:endParaRPr sz="2000"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sz="2000" i="1" dirty="0"/>
              <a:t>In </a:t>
            </a:r>
            <a:r>
              <a:rPr lang="fi-FI" sz="2000" i="1" dirty="0" err="1"/>
              <a:t>welcher</a:t>
            </a:r>
            <a:r>
              <a:rPr lang="fi-FI" sz="2000" i="1" dirty="0"/>
              <a:t> </a:t>
            </a:r>
            <a:r>
              <a:rPr lang="fi-FI" sz="2000" i="1" dirty="0" err="1"/>
              <a:t>Stadt</a:t>
            </a:r>
            <a:r>
              <a:rPr lang="fi-FI" sz="2000" i="1" dirty="0"/>
              <a:t> </a:t>
            </a:r>
            <a:r>
              <a:rPr lang="fi-FI" sz="2000" i="1" dirty="0" err="1"/>
              <a:t>ist</a:t>
            </a:r>
            <a:r>
              <a:rPr lang="fi-FI" sz="2000" i="1" dirty="0"/>
              <a:t> Goethe </a:t>
            </a:r>
            <a:r>
              <a:rPr lang="fi-FI" sz="2000" i="1" dirty="0" err="1"/>
              <a:t>geboren</a:t>
            </a:r>
            <a:r>
              <a:rPr lang="fi-FI" sz="2000" i="1" dirty="0"/>
              <a:t>?</a:t>
            </a:r>
            <a:r>
              <a:rPr lang="fi-FI" sz="2000" dirty="0"/>
              <a:t> - </a:t>
            </a:r>
            <a:r>
              <a:rPr lang="fi-FI" sz="2000" i="1" dirty="0"/>
              <a:t>In Frankfurt.</a:t>
            </a:r>
            <a:endParaRPr sz="2000" i="1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000" dirty="0"/>
          </a:p>
        </p:txBody>
      </p:sp>
      <p:graphicFrame>
        <p:nvGraphicFramePr>
          <p:cNvPr id="152" name="Google Shape;152;g1ff1bcde4e8_0_1"/>
          <p:cNvGraphicFramePr/>
          <p:nvPr>
            <p:extLst>
              <p:ext uri="{D42A27DB-BD31-4B8C-83A1-F6EECF244321}">
                <p14:modId xmlns:p14="http://schemas.microsoft.com/office/powerpoint/2010/main" val="2147593144"/>
              </p:ext>
            </p:extLst>
          </p:nvPr>
        </p:nvGraphicFramePr>
        <p:xfrm>
          <a:off x="5638800" y="3921325"/>
          <a:ext cx="6553200" cy="2936675"/>
        </p:xfrm>
        <a:graphic>
          <a:graphicData uri="http://schemas.openxmlformats.org/drawingml/2006/table">
            <a:tbl>
              <a:tblPr firstRow="1" bandRow="1">
                <a:noFill/>
                <a:tableStyleId>{AE9B6450-11C7-4D0A-A2B6-83721C3B20A2}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dirty="0" err="1"/>
                        <a:t>Fragewörter</a:t>
                      </a:r>
                      <a:r>
                        <a:rPr lang="fi-FI" sz="2000" dirty="0"/>
                        <a:t>/W-</a:t>
                      </a:r>
                      <a:r>
                        <a:rPr lang="fi-FI" sz="2000" dirty="0" err="1"/>
                        <a:t>Wörter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800"/>
                        <a:t>Was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Mitä, mikä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W</a:t>
                      </a:r>
                      <a:r>
                        <a:rPr lang="fi-FI" sz="2000"/>
                        <a:t>er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Kuka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W</a:t>
                      </a:r>
                      <a:r>
                        <a:rPr lang="fi-FI" sz="2000"/>
                        <a:t>arum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Miksi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W</a:t>
                      </a:r>
                      <a:r>
                        <a:rPr lang="fi-FI" sz="2000"/>
                        <a:t>o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Milloin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/>
                        <a:t>Wie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Miten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W</a:t>
                      </a:r>
                      <a:r>
                        <a:rPr lang="fi-FI" sz="2000"/>
                        <a:t>elcher/Welches/Welche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 dirty="0"/>
                        <a:t>Kumpi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c45369df6e_0_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fi-FI" dirty="0"/>
              <a:t>Kysymysten tekeminen</a:t>
            </a:r>
            <a:endParaRPr dirty="0"/>
          </a:p>
        </p:txBody>
      </p:sp>
      <p:sp>
        <p:nvSpPr>
          <p:cNvPr id="158" name="Google Shape;158;g2c45369df6e_0_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 dirty="0"/>
              <a:t>Vaihtoehtokysymykset (-</a:t>
            </a:r>
            <a:r>
              <a:rPr lang="fi-FI" dirty="0" err="1"/>
              <a:t>ko</a:t>
            </a:r>
            <a:r>
              <a:rPr lang="fi-FI" dirty="0"/>
              <a:t>, -</a:t>
            </a:r>
            <a:r>
              <a:rPr lang="fi-FI" dirty="0" err="1"/>
              <a:t>kö</a:t>
            </a:r>
            <a:r>
              <a:rPr lang="fi-FI" dirty="0"/>
              <a:t>)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dirty="0"/>
              <a:t>Taivuta verbi oikeaan persoonamuotoon ja lisää pääte.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dirty="0"/>
              <a:t>Osaat</a:t>
            </a:r>
            <a:r>
              <a:rPr lang="fi-FI" b="1" dirty="0"/>
              <a:t>ko</a:t>
            </a:r>
            <a:r>
              <a:rPr lang="fi-FI" dirty="0"/>
              <a:t> puhua englantia? Osaamme</a:t>
            </a:r>
            <a:r>
              <a:rPr lang="fi-FI" b="1" dirty="0"/>
              <a:t>ko</a:t>
            </a:r>
            <a:r>
              <a:rPr lang="fi-FI" dirty="0"/>
              <a:t> muita kieliä?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dirty="0"/>
              <a:t>Kysymyssanalla alkavat kysymykset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dirty="0"/>
              <a:t>Mitä kieliä osaat?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dirty="0"/>
              <a:t>Missä tilanteissa käytät englantia?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dirty="0"/>
              <a:t>Koska olet oppinut englantia?</a:t>
            </a:r>
            <a:endParaRPr dirty="0"/>
          </a:p>
        </p:txBody>
      </p:sp>
      <p:graphicFrame>
        <p:nvGraphicFramePr>
          <p:cNvPr id="159" name="Google Shape;159;g2c45369df6e_0_1"/>
          <p:cNvGraphicFramePr/>
          <p:nvPr/>
        </p:nvGraphicFramePr>
        <p:xfrm>
          <a:off x="7420707" y="3556179"/>
          <a:ext cx="4650150" cy="2517150"/>
        </p:xfrm>
        <a:graphic>
          <a:graphicData uri="http://schemas.openxmlformats.org/drawingml/2006/table">
            <a:tbl>
              <a:tblPr firstRow="1" bandRow="1">
                <a:noFill/>
                <a:tableStyleId>{AE9B6450-11C7-4D0A-A2B6-83721C3B20A2}</a:tableStyleId>
              </a:tblPr>
              <a:tblGrid>
                <a:gridCol w="232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5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Kysymyssanat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Kuka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Miksi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Kenen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Mistä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Mitä, mikä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Mihin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Milloin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Millainen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Koska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Kuinka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fi-FI"/>
              <a:t>Oppiminen ja muutostoimijuus</a:t>
            </a:r>
            <a:endParaRPr/>
          </a:p>
        </p:txBody>
      </p:sp>
      <p:sp>
        <p:nvSpPr>
          <p:cNvPr id="165" name="Google Shape;165;p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fi-FI" b="0" i="0">
                <a:solidFill>
                  <a:srgbClr val="000000"/>
                </a:solidFill>
              </a:rPr>
              <a:t>Suunnitelkaa pienryhmissä haastattelu ihmisen kielitaustasta ja monikielisyydessä apukysymysten avulla.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fi-FI" b="0" i="0">
                <a:solidFill>
                  <a:srgbClr val="000000"/>
                </a:solidFill>
              </a:rPr>
              <a:t>Apuna voi käyttää myös edellisessä tehtävävaiheessa käytettyjä kysymyksiä ja vastauksia.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fi-FI" b="0" i="0">
                <a:solidFill>
                  <a:srgbClr val="000000"/>
                </a:solidFill>
              </a:rPr>
              <a:t>Kirjoittakaa ylös haastattelun run</a:t>
            </a:r>
            <a:r>
              <a:rPr lang="fi-FI">
                <a:solidFill>
                  <a:srgbClr val="000000"/>
                </a:solidFill>
              </a:rPr>
              <a:t>ko</a:t>
            </a:r>
            <a:r>
              <a:rPr lang="fi-FI" b="0" i="0">
                <a:solidFill>
                  <a:srgbClr val="000000"/>
                </a:solidFill>
              </a:rPr>
              <a:t>. 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fi-FI"/>
              <a:t>Reflection task </a:t>
            </a:r>
            <a:endParaRPr/>
          </a:p>
        </p:txBody>
      </p:sp>
      <p:sp>
        <p:nvSpPr>
          <p:cNvPr id="171" name="Google Shape;171;p12"/>
          <p:cNvSpPr txBox="1">
            <a:spLocks noGrp="1"/>
          </p:cNvSpPr>
          <p:nvPr>
            <p:ph type="body" idx="1"/>
          </p:nvPr>
        </p:nvSpPr>
        <p:spPr>
          <a:xfrm>
            <a:off x="568569" y="1860794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91440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fi-FI" sz="2800" b="0" i="0">
                <a:solidFill>
                  <a:srgbClr val="000000"/>
                </a:solidFill>
              </a:rPr>
              <a:t>Was it easy to do an interview?</a:t>
            </a:r>
            <a:endParaRPr sz="2800"/>
          </a:p>
          <a:p>
            <a:pPr marL="91440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fi-FI" sz="2800" b="0" i="0">
                <a:solidFill>
                  <a:srgbClr val="000000"/>
                </a:solidFill>
              </a:rPr>
              <a:t>Were you satisfied with the result?</a:t>
            </a:r>
            <a:endParaRPr sz="2800"/>
          </a:p>
          <a:p>
            <a:pPr marL="91440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fi-FI" sz="2800" b="0" i="0">
                <a:solidFill>
                  <a:srgbClr val="000000"/>
                </a:solidFill>
              </a:rPr>
              <a:t>Do you understand what multilingualism means</a:t>
            </a:r>
            <a:r>
              <a:rPr lang="fi-FI" sz="2800">
                <a:solidFill>
                  <a:srgbClr val="000000"/>
                </a:solidFill>
              </a:rPr>
              <a:t>?</a:t>
            </a:r>
            <a:endParaRPr sz="2800"/>
          </a:p>
          <a:p>
            <a:pPr marL="91440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fi-FI" sz="2800">
                <a:solidFill>
                  <a:srgbClr val="000000"/>
                </a:solidFill>
              </a:rPr>
              <a:t>Do you consider yourself as a multilingual speaker?</a:t>
            </a:r>
            <a:endParaRPr sz="2800"/>
          </a:p>
          <a:p>
            <a:pPr marL="45720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None/>
            </a:pPr>
            <a:endParaRPr sz="3200"/>
          </a:p>
        </p:txBody>
      </p:sp>
      <p:pic>
        <p:nvPicPr>
          <p:cNvPr id="172" name="Google Shape;172;p12" descr="Vector drawing of thumb up and down | Free SV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50216" y="4183942"/>
            <a:ext cx="2674058" cy="26740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fi-FI"/>
              <a:t>Actividad de reflexión</a:t>
            </a:r>
            <a:endParaRPr/>
          </a:p>
        </p:txBody>
      </p:sp>
      <p:sp>
        <p:nvSpPr>
          <p:cNvPr id="178" name="Google Shape;178;p6"/>
          <p:cNvSpPr txBox="1">
            <a:spLocks noGrp="1"/>
          </p:cNvSpPr>
          <p:nvPr>
            <p:ph type="body" idx="1"/>
          </p:nvPr>
        </p:nvSpPr>
        <p:spPr>
          <a:xfrm>
            <a:off x="973015" y="1860794"/>
            <a:ext cx="1024596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Char char="❖"/>
            </a:pPr>
            <a:r>
              <a:rPr lang="fi-FI" b="0" i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¿Fue fácil hacer una entrevista? 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Char char="❖"/>
            </a:pPr>
            <a:r>
              <a:rPr lang="fi-FI" b="0" i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¿Quedó satisfecho con el resultado? 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Char char="❖"/>
            </a:pPr>
            <a:r>
              <a:rPr lang="fi-FI" b="0" i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¿Entiendes lo que significa el multilingüismo? 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Char char="❖"/>
            </a:pPr>
            <a:r>
              <a:rPr lang="fi-FI" b="0" i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¿Te consideras un hablante multilingüe?</a:t>
            </a:r>
            <a:endParaRPr sz="4000"/>
          </a:p>
          <a:p>
            <a:pPr marL="45720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None/>
            </a:pPr>
            <a:endParaRPr/>
          </a:p>
        </p:txBody>
      </p:sp>
      <p:pic>
        <p:nvPicPr>
          <p:cNvPr id="179" name="Google Shape;179;p6" descr="Vector drawing of thumb up and down | Free SV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50216" y="4183942"/>
            <a:ext cx="2674058" cy="26740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fi-FI"/>
              <a:t>Exercice de réflexion</a:t>
            </a:r>
            <a:endParaRPr/>
          </a:p>
        </p:txBody>
      </p:sp>
      <p:sp>
        <p:nvSpPr>
          <p:cNvPr id="185" name="Google Shape;185;p7"/>
          <p:cNvSpPr txBox="1">
            <a:spLocks noGrp="1"/>
          </p:cNvSpPr>
          <p:nvPr>
            <p:ph type="body" idx="1"/>
          </p:nvPr>
        </p:nvSpPr>
        <p:spPr>
          <a:xfrm>
            <a:off x="568569" y="1860794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914400" lvl="1" indent="-342900" algn="l" rtl="0"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fi-FI" sz="2800">
                <a:solidFill>
                  <a:srgbClr val="000000"/>
                </a:solidFill>
              </a:rPr>
              <a:t>Est-ce qu’il était facile de passer un entretien ?</a:t>
            </a:r>
            <a:endParaRPr sz="280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fi-FI" sz="2800">
                <a:solidFill>
                  <a:srgbClr val="000000"/>
                </a:solidFill>
              </a:rPr>
              <a:t>Êtes-vous satisfaits de l'entretien de groupe ?</a:t>
            </a:r>
            <a:endParaRPr sz="280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fi-FI" sz="2800">
                <a:solidFill>
                  <a:srgbClr val="000000"/>
                </a:solidFill>
              </a:rPr>
              <a:t>Comprenez-vous ce que signifie le multilinguisme ? </a:t>
            </a:r>
            <a:endParaRPr sz="280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fi-FI" sz="2800">
                <a:solidFill>
                  <a:srgbClr val="000000"/>
                </a:solidFill>
              </a:rPr>
              <a:t>Vous considérez-vous comme des locuteurs multilingues ?</a:t>
            </a:r>
            <a:endParaRPr sz="2800">
              <a:solidFill>
                <a:srgbClr val="000000"/>
              </a:solidFill>
            </a:endParaRPr>
          </a:p>
          <a:p>
            <a:pPr marL="45720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None/>
            </a:pPr>
            <a:endParaRPr sz="3200"/>
          </a:p>
        </p:txBody>
      </p:sp>
      <p:pic>
        <p:nvPicPr>
          <p:cNvPr id="186" name="Google Shape;186;p7" descr="Vector drawing of thumb up and down | Free SV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50216" y="4183942"/>
            <a:ext cx="2674058" cy="26740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fi-FI"/>
              <a:t>Reflexionsübung</a:t>
            </a:r>
            <a:endParaRPr/>
          </a:p>
        </p:txBody>
      </p:sp>
      <p:sp>
        <p:nvSpPr>
          <p:cNvPr id="192" name="Google Shape;192;p8"/>
          <p:cNvSpPr txBox="1">
            <a:spLocks noGrp="1"/>
          </p:cNvSpPr>
          <p:nvPr>
            <p:ph type="body" idx="1"/>
          </p:nvPr>
        </p:nvSpPr>
        <p:spPr>
          <a:xfrm>
            <a:off x="568569" y="1860794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914400" lvl="1" indent="-4064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Char char="❖"/>
            </a:pPr>
            <a:r>
              <a:rPr lang="fi-FI" sz="2800">
                <a:solidFill>
                  <a:srgbClr val="000000"/>
                </a:solidFill>
              </a:rPr>
              <a:t>War es leicht, das Interview zu führen?</a:t>
            </a:r>
            <a:endParaRPr sz="2800">
              <a:solidFill>
                <a:srgbClr val="000000"/>
              </a:solidFill>
            </a:endParaRPr>
          </a:p>
          <a:p>
            <a:pPr marL="914400" lvl="1" indent="-4064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Char char="❖"/>
            </a:pPr>
            <a:r>
              <a:rPr lang="fi-FI" sz="2800">
                <a:solidFill>
                  <a:srgbClr val="000000"/>
                </a:solidFill>
              </a:rPr>
              <a:t>Bist du mit dem Gruppeninterview zufrieden?</a:t>
            </a:r>
            <a:endParaRPr sz="2800">
              <a:solidFill>
                <a:srgbClr val="000000"/>
              </a:solidFill>
            </a:endParaRPr>
          </a:p>
          <a:p>
            <a:pPr marL="914400" lvl="1" indent="-4064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Char char="❖"/>
            </a:pPr>
            <a:r>
              <a:rPr lang="fi-FI" sz="2800">
                <a:solidFill>
                  <a:srgbClr val="000000"/>
                </a:solidFill>
              </a:rPr>
              <a:t>Verstehst du, was Mehrsprachigkeit bedeutet?</a:t>
            </a:r>
            <a:endParaRPr sz="2800">
              <a:solidFill>
                <a:srgbClr val="000000"/>
              </a:solidFill>
            </a:endParaRPr>
          </a:p>
          <a:p>
            <a:pPr marL="914400" lvl="1" indent="-5207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Char char="❖"/>
            </a:pPr>
            <a:r>
              <a:rPr lang="fi-FI" sz="2800">
                <a:solidFill>
                  <a:srgbClr val="000000"/>
                </a:solidFill>
              </a:rPr>
              <a:t>Glaubst du, dass du mehrsprachig bist?</a:t>
            </a:r>
            <a:endParaRPr sz="2800">
              <a:solidFill>
                <a:srgbClr val="000000"/>
              </a:solidFill>
            </a:endParaRPr>
          </a:p>
          <a:p>
            <a:pPr marL="45720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None/>
            </a:pPr>
            <a:endParaRPr sz="3200"/>
          </a:p>
        </p:txBody>
      </p:sp>
      <p:pic>
        <p:nvPicPr>
          <p:cNvPr id="193" name="Google Shape;193;p8" descr="Vector drawing of thumb up and down | Free SV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50216" y="4183942"/>
            <a:ext cx="2674058" cy="26740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fi-FI"/>
              <a:t>Reflektiotehtävä </a:t>
            </a:r>
            <a:endParaRPr/>
          </a:p>
        </p:txBody>
      </p:sp>
      <p:sp>
        <p:nvSpPr>
          <p:cNvPr id="199" name="Google Shape;199;p9"/>
          <p:cNvSpPr txBox="1">
            <a:spLocks noGrp="1"/>
          </p:cNvSpPr>
          <p:nvPr>
            <p:ph type="body" idx="1"/>
          </p:nvPr>
        </p:nvSpPr>
        <p:spPr>
          <a:xfrm>
            <a:off x="568569" y="1860794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91440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fi-FI" sz="2800" b="0" i="0">
                <a:solidFill>
                  <a:srgbClr val="000000"/>
                </a:solidFill>
              </a:rPr>
              <a:t>Oliko mielestänne helppo tehdä haastattelu?</a:t>
            </a:r>
            <a:endParaRPr sz="2800"/>
          </a:p>
          <a:p>
            <a:pPr marL="91440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fi-FI" sz="2800" b="0" i="0">
                <a:solidFill>
                  <a:srgbClr val="000000"/>
                </a:solidFill>
              </a:rPr>
              <a:t>Oletko tyytyväinen ryhmän haastatteluun?</a:t>
            </a:r>
            <a:endParaRPr sz="2800"/>
          </a:p>
          <a:p>
            <a:pPr marL="91440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fi-FI" sz="2800" b="0" i="0">
                <a:solidFill>
                  <a:srgbClr val="000000"/>
                </a:solidFill>
              </a:rPr>
              <a:t>Ymmärrätkö mitä monikielisyys tarkoittaa? </a:t>
            </a:r>
            <a:endParaRPr sz="2800"/>
          </a:p>
          <a:p>
            <a:pPr marL="91440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fi-FI" sz="2800" b="0" i="0">
                <a:solidFill>
                  <a:srgbClr val="000000"/>
                </a:solidFill>
              </a:rPr>
              <a:t>Oletko mielestäsi monikielinen?</a:t>
            </a:r>
            <a:endParaRPr sz="2800"/>
          </a:p>
          <a:p>
            <a:pPr marL="45720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None/>
            </a:pPr>
            <a:endParaRPr sz="3200"/>
          </a:p>
        </p:txBody>
      </p:sp>
      <p:pic>
        <p:nvPicPr>
          <p:cNvPr id="200" name="Google Shape;200;p9" descr="Vector drawing of thumb up and down | Free SV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50216" y="4183942"/>
            <a:ext cx="2674058" cy="26740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fi-FI" dirty="0"/>
              <a:t>Ennakkotehtävä</a:t>
            </a:r>
            <a:endParaRPr dirty="0"/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 dirty="0"/>
              <a:t>Pohdi omaa kieli-identiteettiäsi.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 dirty="0"/>
              <a:t>Täytä kielipassi. </a:t>
            </a:r>
            <a:endParaRPr dirty="0"/>
          </a:p>
        </p:txBody>
      </p:sp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36917" y="2812253"/>
            <a:ext cx="6655083" cy="4045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fi-FI" dirty="0"/>
              <a:t>Lämmittelytehtävä</a:t>
            </a:r>
            <a:endParaRPr dirty="0"/>
          </a:p>
        </p:txBody>
      </p:sp>
      <p:sp>
        <p:nvSpPr>
          <p:cNvPr id="98" name="Google Shape;98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837200" cy="38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fi-FI" b="0" i="0" dirty="0">
                <a:solidFill>
                  <a:srgbClr val="000000"/>
                </a:solidFill>
              </a:rPr>
              <a:t>Tutustu parisi kielipassiin. Kysy parilta: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fi-FI" b="0" i="0" dirty="0">
                <a:solidFill>
                  <a:srgbClr val="000000"/>
                </a:solidFill>
              </a:rPr>
              <a:t>Mitä kieliä hän osaa? 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fi-FI" b="0" i="0" dirty="0">
                <a:solidFill>
                  <a:srgbClr val="000000"/>
                </a:solidFill>
              </a:rPr>
              <a:t>Miten hyvin hän osaa niitä? 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fi-FI" b="0" i="0" dirty="0">
                <a:solidFill>
                  <a:srgbClr val="000000"/>
                </a:solidFill>
              </a:rPr>
              <a:t>Mitä kielipassi ei kerro hänen </a:t>
            </a:r>
            <a:r>
              <a:rPr lang="fi-FI" b="0" i="0" dirty="0">
                <a:solidFill>
                  <a:srgbClr val="000000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kiel</a:t>
            </a:r>
            <a:r>
              <a:rPr lang="fi-FI" dirty="0">
                <a:solidFill>
                  <a:srgbClr val="000000"/>
                </a:solidFill>
              </a:rPr>
              <a:t>itaidostaan</a:t>
            </a:r>
            <a:r>
              <a:rPr lang="fi-FI" b="0" i="0" dirty="0">
                <a:solidFill>
                  <a:srgbClr val="000000"/>
                </a:solidFill>
              </a:rPr>
              <a:t>? </a:t>
            </a:r>
            <a:endParaRPr dirty="0"/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fi-FI" b="0" i="0" dirty="0">
                <a:solidFill>
                  <a:srgbClr val="000000"/>
                </a:solidFill>
              </a:rPr>
              <a:t>Kirjoita kohdekielellä ainakin 5 parisi kielipassiin perustuv</a:t>
            </a:r>
            <a:r>
              <a:rPr lang="fi-FI" dirty="0">
                <a:solidFill>
                  <a:srgbClr val="000000"/>
                </a:solidFill>
              </a:rPr>
              <a:t>a</a:t>
            </a:r>
            <a:r>
              <a:rPr lang="fi-FI" b="0" i="0" dirty="0">
                <a:solidFill>
                  <a:srgbClr val="000000"/>
                </a:solidFill>
              </a:rPr>
              <a:t>a kysymystä. 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fi-FI" b="0" i="0" dirty="0">
                <a:solidFill>
                  <a:srgbClr val="000000"/>
                </a:solidFill>
              </a:rPr>
              <a:t>Voit esimerkiksi kysyä seuraavia asioita: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fi-FI" b="0" i="0" dirty="0">
                <a:solidFill>
                  <a:srgbClr val="000000"/>
                </a:solidFill>
              </a:rPr>
              <a:t>Mistä kielestä hän </a:t>
            </a:r>
            <a:r>
              <a:rPr lang="fi-FI" dirty="0">
                <a:solidFill>
                  <a:srgbClr val="000000"/>
                </a:solidFill>
              </a:rPr>
              <a:t>pitää </a:t>
            </a:r>
            <a:r>
              <a:rPr lang="fi-FI" b="0" i="0" dirty="0">
                <a:solidFill>
                  <a:srgbClr val="000000"/>
                </a:solidFill>
              </a:rPr>
              <a:t>eniten? Miksi hän on oppinut näitä kieliä?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fi-FI" dirty="0">
                <a:solidFill>
                  <a:srgbClr val="000000"/>
                </a:solidFill>
              </a:rPr>
              <a:t>Tehkää parin kanssa</a:t>
            </a:r>
            <a:r>
              <a:rPr lang="fi-FI" b="0" i="0" dirty="0">
                <a:solidFill>
                  <a:srgbClr val="000000"/>
                </a:solidFill>
              </a:rPr>
              <a:t> yhtei</a:t>
            </a:r>
            <a:r>
              <a:rPr lang="fi-FI" dirty="0">
                <a:solidFill>
                  <a:srgbClr val="000000"/>
                </a:solidFill>
              </a:rPr>
              <a:t>n</a:t>
            </a:r>
            <a:r>
              <a:rPr lang="fi-FI" b="0" i="0" dirty="0">
                <a:solidFill>
                  <a:srgbClr val="000000"/>
                </a:solidFill>
              </a:rPr>
              <a:t>en ajatuskart</a:t>
            </a:r>
            <a:r>
              <a:rPr lang="fi-FI" dirty="0">
                <a:solidFill>
                  <a:srgbClr val="000000"/>
                </a:solidFill>
              </a:rPr>
              <a:t>ta</a:t>
            </a:r>
            <a:r>
              <a:rPr lang="fi-FI" b="0" i="0" dirty="0">
                <a:solidFill>
                  <a:srgbClr val="000000"/>
                </a:solidFill>
              </a:rPr>
              <a:t> </a:t>
            </a:r>
            <a:r>
              <a:rPr lang="fi-FI" dirty="0">
                <a:solidFill>
                  <a:srgbClr val="000000"/>
                </a:solidFill>
              </a:rPr>
              <a:t>kysymysten pohjalta</a:t>
            </a:r>
            <a:r>
              <a:rPr lang="fi-FI" b="0" i="0" dirty="0">
                <a:solidFill>
                  <a:srgbClr val="000000"/>
                </a:solidFill>
              </a:rPr>
              <a:t>: </a:t>
            </a:r>
            <a:endParaRPr b="0" i="0" dirty="0">
              <a:solidFill>
                <a:srgbClr val="000000"/>
              </a:solidFill>
            </a:endParaRPr>
          </a:p>
          <a:p>
            <a:pPr marL="685800" lvl="1" indent="-2667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fi-FI" dirty="0">
                <a:solidFill>
                  <a:srgbClr val="000000"/>
                </a:solidFill>
              </a:rPr>
              <a:t>esimerkiksi </a:t>
            </a:r>
            <a:r>
              <a:rPr lang="fi-FI" b="0" i="0" dirty="0">
                <a:solidFill>
                  <a:srgbClr val="000000"/>
                </a:solidFill>
              </a:rPr>
              <a:t>syitä kielten opiskeluun, erilaisia polkuja kielen osaamiseen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fi-FI" dirty="0"/>
              <a:t>Kielitaitotehtävä</a:t>
            </a:r>
            <a:endParaRPr dirty="0"/>
          </a:p>
        </p:txBody>
      </p:sp>
      <p:sp>
        <p:nvSpPr>
          <p:cNvPr id="104" name="Google Shape;104;p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fi-FI" dirty="0">
                <a:solidFill>
                  <a:srgbClr val="000000"/>
                </a:solidFill>
              </a:rPr>
              <a:t>E</a:t>
            </a:r>
            <a:r>
              <a:rPr lang="fi-FI" b="0" i="0" dirty="0">
                <a:solidFill>
                  <a:srgbClr val="000000"/>
                </a:solidFill>
              </a:rPr>
              <a:t>sitelkää ajatuskarttanne tois</a:t>
            </a:r>
            <a:r>
              <a:rPr lang="fi-FI" dirty="0">
                <a:solidFill>
                  <a:srgbClr val="000000"/>
                </a:solidFill>
              </a:rPr>
              <a:t>i</a:t>
            </a:r>
            <a:r>
              <a:rPr lang="fi-FI" b="0" i="0" dirty="0">
                <a:solidFill>
                  <a:srgbClr val="000000"/>
                </a:solidFill>
              </a:rPr>
              <a:t>lle par</a:t>
            </a:r>
            <a:r>
              <a:rPr lang="fi-FI" dirty="0">
                <a:solidFill>
                  <a:srgbClr val="000000"/>
                </a:solidFill>
              </a:rPr>
              <a:t>eille ryhmässänne</a:t>
            </a:r>
            <a:r>
              <a:rPr lang="fi-FI" b="0" i="0" dirty="0">
                <a:solidFill>
                  <a:srgbClr val="000000"/>
                </a:solidFill>
              </a:rPr>
              <a:t> (esimerkiksi yhteiset aiheet, henkilökohtaiset vastaukset)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fi-FI" dirty="0">
                <a:solidFill>
                  <a:srgbClr val="000000"/>
                </a:solidFill>
              </a:rPr>
              <a:t>Pari, jolle ajatuskartta esitellään, </a:t>
            </a:r>
            <a:r>
              <a:rPr lang="fi-FI" b="0" i="0" dirty="0">
                <a:solidFill>
                  <a:srgbClr val="000000"/>
                </a:solidFill>
              </a:rPr>
              <a:t>kysyy lisää tietoa ja kirjoittaa vastaukset muistiinpanoina ajatuskarttaan (esim. alla olevista asioista, kysymykset voivat olla kohdekielellä):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fi-FI" b="0" i="0" dirty="0">
                <a:solidFill>
                  <a:srgbClr val="000000"/>
                </a:solidFill>
              </a:rPr>
              <a:t>Mitä kieliä</a:t>
            </a:r>
            <a:r>
              <a:rPr lang="fi-FI" b="0" i="0" dirty="0">
                <a:solidFill>
                  <a:srgbClr val="000000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 meidän pienryhmässä</a:t>
            </a:r>
            <a:r>
              <a:rPr lang="fi-FI" b="0" i="0" dirty="0">
                <a:solidFill>
                  <a:srgbClr val="000000"/>
                </a:solidFill>
              </a:rPr>
              <a:t>mme os</a:t>
            </a:r>
            <a:r>
              <a:rPr lang="fi-FI" dirty="0">
                <a:solidFill>
                  <a:srgbClr val="000000"/>
                </a:solidFill>
              </a:rPr>
              <a:t>ataan</a:t>
            </a:r>
            <a:r>
              <a:rPr lang="fi-FI" b="0" i="0" dirty="0">
                <a:solidFill>
                  <a:srgbClr val="000000"/>
                </a:solidFill>
              </a:rPr>
              <a:t>? 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fi-FI" b="0" i="0" dirty="0">
                <a:solidFill>
                  <a:srgbClr val="000000"/>
                </a:solidFill>
              </a:rPr>
              <a:t>Missä kieliä opittiin? 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fi-FI" b="0" i="0" dirty="0">
                <a:solidFill>
                  <a:srgbClr val="000000"/>
                </a:solidFill>
              </a:rPr>
              <a:t>Millä tasolla kielen osaamisemme on? 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fi-FI" b="0" i="0" dirty="0">
                <a:solidFill>
                  <a:srgbClr val="000000"/>
                </a:solidFill>
              </a:rPr>
              <a:t>Mistä kielistä pidämme? Miksi?</a:t>
            </a: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fi-FI" dirty="0"/>
              <a:t>Vinkkejä haastatteluun</a:t>
            </a:r>
            <a:endParaRPr dirty="0"/>
          </a:p>
        </p:txBody>
      </p:sp>
      <p:sp>
        <p:nvSpPr>
          <p:cNvPr id="110" name="Google Shape;11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10394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826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fi-FI" sz="2400" dirty="0"/>
              <a:t>Ketä haluat haastatella? Miksi? Mitä haluat kysyä?</a:t>
            </a:r>
            <a:endParaRPr sz="2400" dirty="0"/>
          </a:p>
          <a:p>
            <a:pPr marL="4826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fi-FI" sz="2400" dirty="0"/>
              <a:t>Missä ja miten haastattelet? (mahdollisimman rauhallinen paikka)</a:t>
            </a:r>
            <a:endParaRPr sz="2400" dirty="0"/>
          </a:p>
          <a:p>
            <a:pPr marL="4826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fi-FI" sz="2400" dirty="0"/>
              <a:t>Muotoile mahdollisimman lyhyitä kysymyksiä.</a:t>
            </a:r>
            <a:endParaRPr sz="2400" dirty="0"/>
          </a:p>
          <a:p>
            <a:pPr marL="4826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fi-FI" sz="2400" dirty="0"/>
              <a:t>Ennen haastattelua kerro haastateltavalle, miksi haastattelet häntä ja esittele itsesi.</a:t>
            </a:r>
            <a:endParaRPr dirty="0"/>
          </a:p>
          <a:p>
            <a:pPr marL="4826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fi-FI" sz="2400" dirty="0"/>
              <a:t>Muista kysyä, voitko nauhoittaa tai kuvata haastattelun.</a:t>
            </a:r>
            <a:endParaRPr dirty="0"/>
          </a:p>
          <a:p>
            <a:pPr marL="4826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fi-FI" sz="2400" dirty="0"/>
              <a:t>Kerro äänityksen alkuun: äänittäjän nimi ja haastateltavan nimi</a:t>
            </a:r>
            <a:endParaRPr dirty="0"/>
          </a:p>
          <a:p>
            <a:pPr marL="4826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fi-FI" sz="2400" dirty="0"/>
              <a:t>Haastattelu on vuoropuhelu: yksi kysymys kerrallaan, älä puhu päälle, tee täsmentäviä kysymyksiä, älä pelkää taukoja. </a:t>
            </a:r>
            <a:endParaRPr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b50058bcfb_4_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fi-FI" dirty="0" err="1"/>
              <a:t>Formulating</a:t>
            </a:r>
            <a:r>
              <a:rPr lang="fi-FI" dirty="0"/>
              <a:t> </a:t>
            </a:r>
            <a:r>
              <a:rPr lang="fi-FI" dirty="0" err="1"/>
              <a:t>questions</a:t>
            </a:r>
            <a:endParaRPr dirty="0"/>
          </a:p>
        </p:txBody>
      </p:sp>
      <p:sp>
        <p:nvSpPr>
          <p:cNvPr id="116" name="Google Shape;116;g2b50058bcfb_4_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dirty="0"/>
              <a:t>Kysymys alkaa verbillä:</a:t>
            </a:r>
            <a:endParaRPr dirty="0"/>
          </a:p>
          <a:p>
            <a:pPr marL="914400" lvl="1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b="1" dirty="0" err="1"/>
              <a:t>Do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speak</a:t>
            </a:r>
            <a:r>
              <a:rPr lang="fi-FI" dirty="0"/>
              <a:t> English?</a:t>
            </a:r>
            <a:endParaRPr dirty="0"/>
          </a:p>
          <a:p>
            <a:pPr marL="914400" lvl="1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b="1" dirty="0"/>
              <a:t>Can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speak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languages</a:t>
            </a:r>
            <a:r>
              <a:rPr lang="fi-FI" dirty="0"/>
              <a:t>?</a:t>
            </a:r>
            <a:endParaRPr dirty="0"/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dirty="0"/>
              <a:t>Kysymys alkaa kysymyssanalla: </a:t>
            </a:r>
            <a:endParaRPr dirty="0"/>
          </a:p>
          <a:p>
            <a:pPr marL="914400" lvl="1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dirty="0"/>
              <a:t>Kysymyssana + apuverbi + tekijä + verbi</a:t>
            </a:r>
            <a:endParaRPr dirty="0"/>
          </a:p>
          <a:p>
            <a:pPr marL="914400" lvl="1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b="1" dirty="0" err="1"/>
              <a:t>Where</a:t>
            </a:r>
            <a:r>
              <a:rPr lang="fi-FI" b="1" dirty="0"/>
              <a:t> </a:t>
            </a:r>
            <a:r>
              <a:rPr lang="fi-FI" b="1" dirty="0" err="1"/>
              <a:t>did</a:t>
            </a:r>
            <a:r>
              <a:rPr lang="fi-FI" b="1" dirty="0"/>
              <a:t> </a:t>
            </a:r>
            <a:r>
              <a:rPr lang="fi-FI" b="1" dirty="0" err="1"/>
              <a:t>you</a:t>
            </a:r>
            <a:r>
              <a:rPr lang="fi-FI" b="1" dirty="0"/>
              <a:t> </a:t>
            </a:r>
            <a:r>
              <a:rPr lang="fi-FI" b="1" dirty="0" err="1"/>
              <a:t>learn</a:t>
            </a:r>
            <a:r>
              <a:rPr lang="fi-FI" b="1" dirty="0"/>
              <a:t> </a:t>
            </a:r>
            <a:r>
              <a:rPr lang="fi-FI" dirty="0"/>
              <a:t>English?</a:t>
            </a:r>
            <a:endParaRPr dirty="0"/>
          </a:p>
          <a:p>
            <a:pPr marL="914400" lvl="1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b="1" dirty="0" err="1"/>
              <a:t>What</a:t>
            </a:r>
            <a:r>
              <a:rPr lang="fi-FI" dirty="0"/>
              <a:t> </a:t>
            </a:r>
            <a:r>
              <a:rPr lang="fi-FI" dirty="0" err="1"/>
              <a:t>language</a:t>
            </a:r>
            <a:r>
              <a:rPr lang="fi-FI" dirty="0"/>
              <a:t> </a:t>
            </a:r>
            <a:r>
              <a:rPr lang="fi-FI" b="1" dirty="0" err="1"/>
              <a:t>do</a:t>
            </a:r>
            <a:r>
              <a:rPr lang="fi-FI" dirty="0"/>
              <a:t> </a:t>
            </a:r>
            <a:r>
              <a:rPr lang="fi-FI" b="1" dirty="0" err="1"/>
              <a:t>you</a:t>
            </a:r>
            <a:r>
              <a:rPr lang="fi-FI" dirty="0"/>
              <a:t> </a:t>
            </a:r>
            <a:r>
              <a:rPr lang="fi-FI" b="1" dirty="0" err="1"/>
              <a:t>speak</a:t>
            </a:r>
            <a:r>
              <a:rPr lang="fi-FI" dirty="0"/>
              <a:t> at home?</a:t>
            </a:r>
            <a:endParaRPr dirty="0"/>
          </a:p>
        </p:txBody>
      </p:sp>
      <p:graphicFrame>
        <p:nvGraphicFramePr>
          <p:cNvPr id="117" name="Google Shape;117;g2b50058bcfb_4_0"/>
          <p:cNvGraphicFramePr/>
          <p:nvPr/>
        </p:nvGraphicFramePr>
        <p:xfrm>
          <a:off x="7420707" y="3556179"/>
          <a:ext cx="4650150" cy="2936675"/>
        </p:xfrm>
        <a:graphic>
          <a:graphicData uri="http://schemas.openxmlformats.org/drawingml/2006/table">
            <a:tbl>
              <a:tblPr firstRow="1" bandRow="1">
                <a:noFill/>
                <a:tableStyleId>{AE9B6450-11C7-4D0A-A2B6-83721C3B20A2}</a:tableStyleId>
              </a:tblPr>
              <a:tblGrid>
                <a:gridCol w="232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5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Kysymyssanat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What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Mitä, mikä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Who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Kuka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Why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Miksi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Where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Milloin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How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Miten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Which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Kumpi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c45369df6e_0_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fi-FI" dirty="0" err="1"/>
              <a:t>Haciendo</a:t>
            </a:r>
            <a:r>
              <a:rPr lang="fi-FI" dirty="0"/>
              <a:t> </a:t>
            </a:r>
            <a:r>
              <a:rPr lang="fi-FI" dirty="0" err="1"/>
              <a:t>preguntas</a:t>
            </a:r>
            <a:endParaRPr dirty="0"/>
          </a:p>
        </p:txBody>
      </p:sp>
      <p:sp>
        <p:nvSpPr>
          <p:cNvPr id="123" name="Google Shape;123;g2c45369df6e_0_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 dirty="0"/>
              <a:t>Toteamuksesta kysymykseen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dirty="0" err="1"/>
              <a:t>Hablas</a:t>
            </a:r>
            <a:r>
              <a:rPr lang="fi-FI" dirty="0"/>
              <a:t> </a:t>
            </a:r>
            <a:r>
              <a:rPr lang="fi-FI" dirty="0" err="1"/>
              <a:t>español</a:t>
            </a:r>
            <a:r>
              <a:rPr lang="fi-FI" dirty="0"/>
              <a:t>. -&gt; </a:t>
            </a:r>
            <a:r>
              <a:rPr lang="fi-FI" b="0" i="0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¿</a:t>
            </a:r>
            <a:r>
              <a:rPr lang="fi-FI" b="0" i="0" dirty="0" err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Hablas</a:t>
            </a:r>
            <a:r>
              <a:rPr lang="fi-FI" b="0" i="0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fi-FI" b="0" i="0" dirty="0" err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español</a:t>
            </a:r>
            <a:r>
              <a:rPr lang="fi-FI" b="0" i="0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?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Muista nouseva intonaatio.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Kysymys alkaa kysymyssanalla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b="0" i="0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¿</a:t>
            </a:r>
            <a:r>
              <a:rPr lang="fi-FI" dirty="0" err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Qué</a:t>
            </a:r>
            <a:r>
              <a:rPr lang="fi-FI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idiomas</a:t>
            </a:r>
            <a:r>
              <a:rPr lang="fi-FI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hablas</a:t>
            </a:r>
            <a:r>
              <a:rPr lang="fi-FI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?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b="0" i="0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¿</a:t>
            </a:r>
            <a:r>
              <a:rPr lang="fi-FI" dirty="0" err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Dónde</a:t>
            </a:r>
            <a:r>
              <a:rPr lang="fi-FI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has</a:t>
            </a:r>
            <a:r>
              <a:rPr lang="fi-FI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aprendido</a:t>
            </a:r>
            <a:r>
              <a:rPr lang="fi-FI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español</a:t>
            </a:r>
            <a:r>
              <a:rPr lang="fi-FI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?</a:t>
            </a:r>
            <a:endParaRPr dirty="0"/>
          </a:p>
          <a:p>
            <a:pPr marL="685800" lvl="1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dirty="0"/>
          </a:p>
        </p:txBody>
      </p:sp>
      <p:graphicFrame>
        <p:nvGraphicFramePr>
          <p:cNvPr id="124" name="Google Shape;124;g2c45369df6e_0_16"/>
          <p:cNvGraphicFramePr/>
          <p:nvPr/>
        </p:nvGraphicFramePr>
        <p:xfrm>
          <a:off x="7186246" y="2887964"/>
          <a:ext cx="4884600" cy="3775725"/>
        </p:xfrm>
        <a:graphic>
          <a:graphicData uri="http://schemas.openxmlformats.org/drawingml/2006/table">
            <a:tbl>
              <a:tblPr firstRow="1" bandRow="1">
                <a:noFill/>
                <a:tableStyleId>{AE9B6450-11C7-4D0A-A2B6-83721C3B20A2}</a:tableStyleId>
              </a:tblPr>
              <a:tblGrid>
                <a:gridCol w="244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2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Kysymyssanat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Qué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Mitä, mikä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 dirty="0" err="1"/>
                        <a:t>Quién</a:t>
                      </a:r>
                      <a:endParaRPr sz="20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Kuka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Por qué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Miksi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Dónde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Milloin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Cómo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Miten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Cuál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Mikä, kumpi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Cúanto, -a, -os, -as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Montako, paljonko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Cuándo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 dirty="0"/>
                        <a:t>Milloin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c45369df6e_0_11"/>
          <p:cNvSpPr txBox="1">
            <a:spLocks noGrp="1"/>
          </p:cNvSpPr>
          <p:nvPr>
            <p:ph type="title"/>
          </p:nvPr>
        </p:nvSpPr>
        <p:spPr>
          <a:xfrm>
            <a:off x="-762000" y="365125"/>
            <a:ext cx="725658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182880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fi-FI" dirty="0" err="1"/>
              <a:t>Poser</a:t>
            </a:r>
            <a:r>
              <a:rPr lang="fi-FI" dirty="0"/>
              <a:t> des </a:t>
            </a:r>
            <a:r>
              <a:rPr lang="fi-FI" dirty="0" err="1"/>
              <a:t>questions</a:t>
            </a:r>
            <a:endParaRPr dirty="0"/>
          </a:p>
        </p:txBody>
      </p:sp>
      <p:sp>
        <p:nvSpPr>
          <p:cNvPr id="130" name="Google Shape;130;g2c45369df6e_0_11"/>
          <p:cNvSpPr txBox="1">
            <a:spLocks noGrp="1"/>
          </p:cNvSpPr>
          <p:nvPr>
            <p:ph type="body" idx="1"/>
          </p:nvPr>
        </p:nvSpPr>
        <p:spPr>
          <a:xfrm>
            <a:off x="254750" y="1855725"/>
            <a:ext cx="1067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dirty="0"/>
              <a:t>La </a:t>
            </a:r>
            <a:r>
              <a:rPr lang="fi-FI" dirty="0" err="1"/>
              <a:t>question</a:t>
            </a:r>
            <a:r>
              <a:rPr lang="fi-FI" dirty="0"/>
              <a:t> </a:t>
            </a:r>
            <a:r>
              <a:rPr lang="fi-FI" dirty="0" err="1"/>
              <a:t>totale</a:t>
            </a:r>
            <a:r>
              <a:rPr lang="fi-FI" dirty="0"/>
              <a:t> (</a:t>
            </a:r>
            <a:r>
              <a:rPr lang="fi-FI" dirty="0" err="1"/>
              <a:t>réponse</a:t>
            </a:r>
            <a:r>
              <a:rPr lang="fi-FI" dirty="0"/>
              <a:t> : </a:t>
            </a:r>
            <a:r>
              <a:rPr lang="fi-FI" dirty="0" err="1"/>
              <a:t>oui</a:t>
            </a:r>
            <a:r>
              <a:rPr lang="fi-FI" dirty="0"/>
              <a:t>/</a:t>
            </a:r>
            <a:r>
              <a:rPr lang="fi-FI" dirty="0" err="1"/>
              <a:t>non</a:t>
            </a:r>
            <a:r>
              <a:rPr lang="fi-FI" dirty="0"/>
              <a:t>) :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b="1" dirty="0" err="1"/>
              <a:t>Est-ce</a:t>
            </a:r>
            <a:r>
              <a:rPr lang="fi-FI" b="1" dirty="0"/>
              <a:t> </a:t>
            </a:r>
            <a:r>
              <a:rPr lang="fi-FI" b="1" dirty="0" err="1"/>
              <a:t>que</a:t>
            </a:r>
            <a:r>
              <a:rPr lang="fi-FI" b="1" dirty="0"/>
              <a:t> </a:t>
            </a:r>
            <a:r>
              <a:rPr lang="fi-FI" b="1" dirty="0" err="1"/>
              <a:t>tu</a:t>
            </a:r>
            <a:r>
              <a:rPr lang="fi-FI" b="1" dirty="0"/>
              <a:t> </a:t>
            </a:r>
            <a:r>
              <a:rPr lang="fi-FI" b="1" dirty="0" err="1"/>
              <a:t>parles</a:t>
            </a:r>
            <a:r>
              <a:rPr lang="fi-FI" b="1" dirty="0"/>
              <a:t> </a:t>
            </a:r>
            <a:r>
              <a:rPr lang="fi-FI" b="1" dirty="0" err="1"/>
              <a:t>français</a:t>
            </a:r>
            <a:r>
              <a:rPr lang="fi-FI" b="1" dirty="0"/>
              <a:t> ? / </a:t>
            </a:r>
            <a:r>
              <a:rPr lang="fi-FI" b="1" dirty="0" err="1"/>
              <a:t>Tu</a:t>
            </a:r>
            <a:r>
              <a:rPr lang="fi-FI" b="1" dirty="0"/>
              <a:t> </a:t>
            </a:r>
            <a:r>
              <a:rPr lang="fi-FI" b="1" dirty="0" err="1"/>
              <a:t>parles</a:t>
            </a:r>
            <a:r>
              <a:rPr lang="fi-FI" b="1" dirty="0"/>
              <a:t> </a:t>
            </a:r>
            <a:r>
              <a:rPr lang="fi-FI" b="1" dirty="0" err="1"/>
              <a:t>français</a:t>
            </a:r>
            <a:r>
              <a:rPr lang="fi-FI" b="1" dirty="0"/>
              <a:t> ?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b="1" dirty="0" err="1"/>
              <a:t>Est-ce</a:t>
            </a:r>
            <a:r>
              <a:rPr lang="fi-FI" b="1" dirty="0"/>
              <a:t> </a:t>
            </a:r>
            <a:r>
              <a:rPr lang="fi-FI" b="1" dirty="0" err="1"/>
              <a:t>que</a:t>
            </a:r>
            <a:r>
              <a:rPr lang="fi-FI" b="1" dirty="0"/>
              <a:t> </a:t>
            </a:r>
            <a:r>
              <a:rPr lang="fi-FI" b="1" dirty="0" err="1"/>
              <a:t>tu</a:t>
            </a:r>
            <a:r>
              <a:rPr lang="fi-FI" b="1" dirty="0"/>
              <a:t> </a:t>
            </a:r>
            <a:r>
              <a:rPr lang="fi-FI" b="1" dirty="0" err="1"/>
              <a:t>parles</a:t>
            </a:r>
            <a:r>
              <a:rPr lang="fi-FI" b="1" dirty="0"/>
              <a:t> </a:t>
            </a:r>
            <a:r>
              <a:rPr lang="fi-FI" b="1" dirty="0" err="1"/>
              <a:t>d’autres</a:t>
            </a:r>
            <a:r>
              <a:rPr lang="fi-FI" b="1" dirty="0"/>
              <a:t> </a:t>
            </a:r>
            <a:r>
              <a:rPr lang="fi-FI" b="1" dirty="0" err="1"/>
              <a:t>langues</a:t>
            </a:r>
            <a:r>
              <a:rPr lang="fi-FI" b="1" dirty="0"/>
              <a:t> ? / </a:t>
            </a:r>
            <a:r>
              <a:rPr lang="fi-FI" b="1" dirty="0" err="1"/>
              <a:t>Tu</a:t>
            </a:r>
            <a:r>
              <a:rPr lang="fi-FI" b="1" dirty="0"/>
              <a:t> </a:t>
            </a:r>
            <a:r>
              <a:rPr lang="fi-FI" b="1" dirty="0" err="1"/>
              <a:t>parles</a:t>
            </a:r>
            <a:r>
              <a:rPr lang="fi-FI" b="1" dirty="0"/>
              <a:t> </a:t>
            </a:r>
            <a:r>
              <a:rPr lang="fi-FI" b="1" dirty="0" err="1"/>
              <a:t>d’autres</a:t>
            </a:r>
            <a:r>
              <a:rPr lang="fi-FI" b="1" dirty="0"/>
              <a:t> </a:t>
            </a:r>
            <a:r>
              <a:rPr lang="fi-FI" b="1" dirty="0" err="1"/>
              <a:t>langues</a:t>
            </a:r>
            <a:r>
              <a:rPr lang="fi-FI" b="1" dirty="0"/>
              <a:t> ?</a:t>
            </a:r>
            <a:endParaRPr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dirty="0"/>
              <a:t>La </a:t>
            </a:r>
            <a:r>
              <a:rPr lang="fi-FI" dirty="0" err="1"/>
              <a:t>question</a:t>
            </a:r>
            <a:r>
              <a:rPr lang="fi-FI" dirty="0"/>
              <a:t> </a:t>
            </a:r>
            <a:r>
              <a:rPr lang="fi-FI" dirty="0" err="1"/>
              <a:t>commence</a:t>
            </a:r>
            <a:r>
              <a:rPr lang="fi-FI" dirty="0"/>
              <a:t> par </a:t>
            </a:r>
            <a:r>
              <a:rPr lang="fi-FI" dirty="0" err="1"/>
              <a:t>un</a:t>
            </a:r>
            <a:r>
              <a:rPr lang="fi-FI" dirty="0"/>
              <a:t> </a:t>
            </a:r>
            <a:r>
              <a:rPr lang="fi-FI" dirty="0" err="1"/>
              <a:t>mot</a:t>
            </a:r>
            <a:r>
              <a:rPr lang="fi-FI" dirty="0"/>
              <a:t> </a:t>
            </a:r>
            <a:r>
              <a:rPr lang="fi-FI" dirty="0" err="1"/>
              <a:t>d'interrogation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b="1" dirty="0" err="1"/>
              <a:t>Où</a:t>
            </a:r>
            <a:r>
              <a:rPr lang="fi-FI" b="1" dirty="0"/>
              <a:t> </a:t>
            </a:r>
            <a:r>
              <a:rPr lang="fi-FI" b="1" dirty="0" err="1"/>
              <a:t>est-ce</a:t>
            </a:r>
            <a:r>
              <a:rPr lang="fi-FI" b="1" dirty="0"/>
              <a:t> </a:t>
            </a:r>
            <a:r>
              <a:rPr lang="fi-FI" b="1" dirty="0" err="1"/>
              <a:t>que</a:t>
            </a:r>
            <a:r>
              <a:rPr lang="fi-FI" b="1" dirty="0"/>
              <a:t> </a:t>
            </a:r>
            <a:r>
              <a:rPr lang="fi-FI" b="1" dirty="0" err="1"/>
              <a:t>tu</a:t>
            </a:r>
            <a:r>
              <a:rPr lang="fi-FI" b="1" dirty="0"/>
              <a:t> as </a:t>
            </a:r>
            <a:r>
              <a:rPr lang="fi-FI" b="1" dirty="0" err="1"/>
              <a:t>appris</a:t>
            </a:r>
            <a:r>
              <a:rPr lang="fi-FI" b="1" dirty="0"/>
              <a:t> </a:t>
            </a:r>
            <a:r>
              <a:rPr lang="fi-FI" b="1" dirty="0" err="1"/>
              <a:t>le</a:t>
            </a:r>
            <a:r>
              <a:rPr lang="fi-FI" b="1" dirty="0"/>
              <a:t> </a:t>
            </a:r>
            <a:r>
              <a:rPr lang="fi-FI" b="1" dirty="0" err="1"/>
              <a:t>français</a:t>
            </a:r>
            <a:r>
              <a:rPr lang="fi-FI" b="1" dirty="0"/>
              <a:t> ?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 b="1" dirty="0" err="1"/>
              <a:t>Quelles</a:t>
            </a:r>
            <a:r>
              <a:rPr lang="fi-FI" b="1" dirty="0"/>
              <a:t> </a:t>
            </a:r>
            <a:r>
              <a:rPr lang="fi-FI" b="1" dirty="0" err="1"/>
              <a:t>langues</a:t>
            </a:r>
            <a:r>
              <a:rPr lang="fi-FI" b="1" dirty="0"/>
              <a:t> </a:t>
            </a:r>
            <a:r>
              <a:rPr lang="fi-FI" b="1" dirty="0" err="1"/>
              <a:t>est-ce</a:t>
            </a:r>
            <a:r>
              <a:rPr lang="fi-FI" b="1" dirty="0"/>
              <a:t> </a:t>
            </a:r>
            <a:r>
              <a:rPr lang="fi-FI" b="1" dirty="0" err="1"/>
              <a:t>que</a:t>
            </a:r>
            <a:r>
              <a:rPr lang="fi-FI" b="1" dirty="0"/>
              <a:t> </a:t>
            </a:r>
            <a:r>
              <a:rPr lang="fi-FI" b="1" dirty="0" err="1"/>
              <a:t>tu</a:t>
            </a:r>
            <a:r>
              <a:rPr lang="fi-FI" b="1" dirty="0"/>
              <a:t> </a:t>
            </a:r>
            <a:r>
              <a:rPr lang="fi-FI" b="1" dirty="0" err="1"/>
              <a:t>parles</a:t>
            </a:r>
            <a:endParaRPr b="1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b="1" dirty="0"/>
              <a:t>       à la </a:t>
            </a:r>
            <a:r>
              <a:rPr lang="fi-FI" sz="2400" b="1" dirty="0" err="1"/>
              <a:t>maison</a:t>
            </a:r>
            <a:r>
              <a:rPr lang="fi-FI" sz="2400" b="1" dirty="0"/>
              <a:t> ?</a:t>
            </a:r>
            <a:endParaRPr sz="2400" dirty="0"/>
          </a:p>
        </p:txBody>
      </p:sp>
      <p:graphicFrame>
        <p:nvGraphicFramePr>
          <p:cNvPr id="131" name="Google Shape;131;g2c45369df6e_0_11"/>
          <p:cNvGraphicFramePr/>
          <p:nvPr/>
        </p:nvGraphicFramePr>
        <p:xfrm>
          <a:off x="7496132" y="3767454"/>
          <a:ext cx="4431050" cy="3078550"/>
        </p:xfrm>
        <a:graphic>
          <a:graphicData uri="http://schemas.openxmlformats.org/drawingml/2006/table">
            <a:tbl>
              <a:tblPr firstRow="1" bandRow="1">
                <a:noFill/>
                <a:tableStyleId>{AE9B6450-11C7-4D0A-A2B6-83721C3B20A2}</a:tableStyleId>
              </a:tblPr>
              <a:tblGrid>
                <a:gridCol w="221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5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/>
                        <a:t>Mots d’interrogation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/>
                        <a:t>Que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Mitä, mikä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/>
                        <a:t>Qui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Kuka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/>
                        <a:t>Pourquoi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Miksi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/>
                        <a:t>Où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Milloin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/>
                        <a:t>Comment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Miten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/>
                        <a:t>Lequel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Kumpi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c45369df6e_0_6"/>
          <p:cNvSpPr txBox="1">
            <a:spLocks noGrp="1"/>
          </p:cNvSpPr>
          <p:nvPr>
            <p:ph type="title"/>
          </p:nvPr>
        </p:nvSpPr>
        <p:spPr>
          <a:xfrm>
            <a:off x="1051019" y="382694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fi-FI" dirty="0" err="1"/>
              <a:t>Fragen</a:t>
            </a:r>
            <a:r>
              <a:rPr lang="fi-FI" dirty="0"/>
              <a:t> </a:t>
            </a:r>
            <a:r>
              <a:rPr lang="fi-FI" dirty="0" err="1"/>
              <a:t>stellen</a:t>
            </a:r>
            <a:endParaRPr dirty="0"/>
          </a:p>
        </p:txBody>
      </p:sp>
      <p:sp>
        <p:nvSpPr>
          <p:cNvPr id="137" name="Google Shape;137;g2c45369df6e_0_6"/>
          <p:cNvSpPr txBox="1">
            <a:spLocks noGrp="1"/>
          </p:cNvSpPr>
          <p:nvPr>
            <p:ph type="body" idx="1"/>
          </p:nvPr>
        </p:nvSpPr>
        <p:spPr>
          <a:xfrm>
            <a:off x="838199" y="1708394"/>
            <a:ext cx="11166231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973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16666"/>
              <a:buChar char="•"/>
            </a:pPr>
            <a:r>
              <a:rPr lang="fi-FI" sz="2000" dirty="0"/>
              <a:t>In </a:t>
            </a:r>
            <a:r>
              <a:rPr lang="fi-FI" sz="2000" dirty="0" err="1"/>
              <a:t>einer</a:t>
            </a:r>
            <a:r>
              <a:rPr lang="fi-FI" sz="2000" dirty="0"/>
              <a:t> </a:t>
            </a:r>
            <a:r>
              <a:rPr lang="fi-FI" sz="2000" b="1" dirty="0"/>
              <a:t>Ja-/</a:t>
            </a:r>
            <a:r>
              <a:rPr lang="fi-FI" sz="2000" b="1" dirty="0" err="1"/>
              <a:t>Nein-Frage</a:t>
            </a:r>
            <a:r>
              <a:rPr lang="fi-FI" sz="2000" dirty="0"/>
              <a:t>, </a:t>
            </a:r>
            <a:r>
              <a:rPr lang="fi-FI" sz="2000" dirty="0" err="1"/>
              <a:t>möchte</a:t>
            </a:r>
            <a:r>
              <a:rPr lang="fi-FI" sz="2000" dirty="0"/>
              <a:t> </a:t>
            </a:r>
            <a:r>
              <a:rPr lang="fi-FI" sz="2000" dirty="0" err="1"/>
              <a:t>die</a:t>
            </a:r>
            <a:r>
              <a:rPr lang="fi-FI" sz="2000" dirty="0"/>
              <a:t> </a:t>
            </a:r>
            <a:r>
              <a:rPr lang="fi-FI" sz="2000" dirty="0" err="1"/>
              <a:t>fragende</a:t>
            </a:r>
            <a:r>
              <a:rPr lang="fi-FI" sz="2000" dirty="0"/>
              <a:t> Person eine </a:t>
            </a:r>
            <a:r>
              <a:rPr lang="fi-FI" sz="2000" u="sng" dirty="0" err="1"/>
              <a:t>Zustimmung</a:t>
            </a:r>
            <a:r>
              <a:rPr lang="fi-FI" sz="2000" dirty="0"/>
              <a:t> </a:t>
            </a:r>
            <a:r>
              <a:rPr lang="fi-FI" sz="2000" dirty="0" err="1"/>
              <a:t>oder</a:t>
            </a:r>
            <a:r>
              <a:rPr lang="fi-FI" sz="2000" dirty="0"/>
              <a:t> eine </a:t>
            </a:r>
            <a:r>
              <a:rPr lang="fi-FI" sz="2000" u="sng" dirty="0" err="1"/>
              <a:t>Ablehnung</a:t>
            </a:r>
            <a:r>
              <a:rPr lang="fi-FI" sz="2000" dirty="0"/>
              <a:t> </a:t>
            </a:r>
            <a:r>
              <a:rPr lang="fi-FI" sz="2000" dirty="0" err="1"/>
              <a:t>zu</a:t>
            </a:r>
            <a:r>
              <a:rPr lang="fi-FI" sz="2000" dirty="0"/>
              <a:t> </a:t>
            </a:r>
            <a:r>
              <a:rPr lang="fi-FI" sz="2000" dirty="0" err="1"/>
              <a:t>ihrerFrage</a:t>
            </a:r>
            <a:r>
              <a:rPr lang="fi-FI" sz="2000" dirty="0"/>
              <a:t> </a:t>
            </a:r>
            <a:r>
              <a:rPr lang="fi-FI" sz="2000" dirty="0" err="1"/>
              <a:t>bekommen</a:t>
            </a:r>
            <a:r>
              <a:rPr lang="fi-FI" sz="2000" dirty="0"/>
              <a:t>. </a:t>
            </a:r>
            <a:r>
              <a:rPr lang="fi-FI" sz="2000" dirty="0" err="1"/>
              <a:t>Die</a:t>
            </a:r>
            <a:r>
              <a:rPr lang="fi-FI" sz="2000" dirty="0"/>
              <a:t> </a:t>
            </a:r>
            <a:r>
              <a:rPr lang="fi-FI" sz="2000" dirty="0" err="1"/>
              <a:t>Antwort</a:t>
            </a:r>
            <a:r>
              <a:rPr lang="fi-FI" sz="2000" dirty="0"/>
              <a:t> </a:t>
            </a:r>
            <a:r>
              <a:rPr lang="fi-FI" sz="2000" dirty="0" err="1"/>
              <a:t>lautet</a:t>
            </a:r>
            <a:r>
              <a:rPr lang="fi-FI" sz="2000" dirty="0"/>
              <a:t> j</a:t>
            </a:r>
            <a:r>
              <a:rPr lang="fi-FI" sz="2000" b="1" dirty="0"/>
              <a:t>a, </a:t>
            </a:r>
            <a:r>
              <a:rPr lang="fi-FI" sz="2000" b="1" dirty="0" err="1"/>
              <a:t>doch</a:t>
            </a:r>
            <a:r>
              <a:rPr lang="fi-FI" sz="2000" dirty="0"/>
              <a:t> </a:t>
            </a:r>
            <a:r>
              <a:rPr lang="fi-FI" sz="2000" dirty="0" err="1"/>
              <a:t>oder</a:t>
            </a:r>
            <a:r>
              <a:rPr lang="fi-FI" sz="2000" dirty="0"/>
              <a:t> </a:t>
            </a:r>
            <a:r>
              <a:rPr lang="fi-FI" sz="2000" b="1" dirty="0" err="1"/>
              <a:t>nein</a:t>
            </a:r>
            <a:r>
              <a:rPr lang="fi-FI" sz="2000" b="1" dirty="0"/>
              <a:t>.</a:t>
            </a:r>
            <a:r>
              <a:rPr lang="fi-FI" sz="2000" dirty="0"/>
              <a:t>  </a:t>
            </a:r>
            <a:endParaRPr sz="2000" dirty="0"/>
          </a:p>
          <a:p>
            <a:pPr marL="457200" lvl="0" indent="-37973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6666"/>
              <a:buChar char="•"/>
            </a:pPr>
            <a:r>
              <a:rPr lang="fi-FI" sz="2000" dirty="0"/>
              <a:t>In </a:t>
            </a:r>
            <a:r>
              <a:rPr lang="fi-FI" sz="2000" dirty="0" err="1"/>
              <a:t>einer</a:t>
            </a:r>
            <a:r>
              <a:rPr lang="fi-FI" sz="2000" dirty="0"/>
              <a:t> </a:t>
            </a:r>
            <a:r>
              <a:rPr lang="fi-FI" sz="2000" b="1" dirty="0"/>
              <a:t>Ja-/</a:t>
            </a:r>
            <a:r>
              <a:rPr lang="fi-FI" sz="2000" b="1" dirty="0" err="1"/>
              <a:t>Nein-Frage</a:t>
            </a:r>
            <a:r>
              <a:rPr lang="fi-FI" sz="2000" dirty="0"/>
              <a:t> </a:t>
            </a:r>
            <a:r>
              <a:rPr lang="fi-FI" sz="2000" dirty="0" err="1"/>
              <a:t>steht</a:t>
            </a:r>
            <a:r>
              <a:rPr lang="fi-FI" sz="2000" dirty="0"/>
              <a:t> </a:t>
            </a:r>
            <a:r>
              <a:rPr lang="fi-FI" sz="2000" dirty="0" err="1"/>
              <a:t>das</a:t>
            </a:r>
            <a:r>
              <a:rPr lang="fi-FI" sz="2000" dirty="0"/>
              <a:t> </a:t>
            </a:r>
            <a:r>
              <a:rPr lang="fi-FI" sz="2000" dirty="0" err="1"/>
              <a:t>Verb</a:t>
            </a:r>
            <a:r>
              <a:rPr lang="fi-FI" sz="2000" dirty="0"/>
              <a:t> </a:t>
            </a:r>
            <a:r>
              <a:rPr lang="fi-FI" sz="2000" dirty="0" err="1"/>
              <a:t>immer</a:t>
            </a:r>
            <a:r>
              <a:rPr lang="fi-FI" sz="2000" dirty="0"/>
              <a:t> </a:t>
            </a:r>
            <a:r>
              <a:rPr lang="fi-FI" sz="2000" dirty="0" err="1"/>
              <a:t>auf</a:t>
            </a:r>
            <a:r>
              <a:rPr lang="fi-FI" sz="2000" dirty="0"/>
              <a:t> </a:t>
            </a:r>
            <a:r>
              <a:rPr lang="fi-FI" sz="2000" b="1" dirty="0"/>
              <a:t>Position 1</a:t>
            </a:r>
            <a:r>
              <a:rPr lang="fi-FI" sz="2000" dirty="0"/>
              <a:t>, </a:t>
            </a:r>
            <a:r>
              <a:rPr lang="fi-FI" sz="2000" dirty="0" err="1"/>
              <a:t>das</a:t>
            </a:r>
            <a:r>
              <a:rPr lang="fi-FI" sz="2000" dirty="0"/>
              <a:t> </a:t>
            </a:r>
            <a:r>
              <a:rPr lang="fi-FI" sz="2000" dirty="0" err="1"/>
              <a:t>Subjekt</a:t>
            </a:r>
            <a:r>
              <a:rPr lang="fi-FI" sz="2000" dirty="0"/>
              <a:t> </a:t>
            </a:r>
            <a:r>
              <a:rPr lang="fi-FI" sz="2000" dirty="0" err="1"/>
              <a:t>auf</a:t>
            </a:r>
            <a:r>
              <a:rPr lang="fi-FI" sz="2000" dirty="0"/>
              <a:t> Position 2: </a:t>
            </a:r>
            <a:endParaRPr sz="2000" dirty="0"/>
          </a:p>
          <a:p>
            <a:pPr marL="914400" lvl="1" indent="-37973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6666"/>
              <a:buChar char="•"/>
            </a:pPr>
            <a:r>
              <a:rPr lang="de-DE" sz="2000" i="1" dirty="0"/>
              <a:t>Liebst (Verb) du (Subjekt) Deutsch? Ja, ich liebe Deutsch.</a:t>
            </a:r>
          </a:p>
          <a:p>
            <a:pPr marL="914400" lvl="1" indent="-35814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de-DE" sz="2000" i="1" dirty="0"/>
              <a:t>Liebst du nicht Deutsch? Doch, ich liebe Deutsch.</a:t>
            </a:r>
          </a:p>
          <a:p>
            <a:pPr marL="914400" lvl="1" indent="-35814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de-DE" sz="2000" i="1" dirty="0"/>
              <a:t>Liebst du Deutsch, Nein, ich liebe Spanisch.</a:t>
            </a:r>
            <a:endParaRPr sz="2000" dirty="0"/>
          </a:p>
          <a:p>
            <a:pPr marL="457200" lvl="0" indent="-36623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endParaRPr sz="2000" dirty="0"/>
          </a:p>
          <a:p>
            <a:pPr marL="228600" lvl="0" indent="-14795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endParaRPr sz="2400" dirty="0"/>
          </a:p>
        </p:txBody>
      </p:sp>
      <p:graphicFrame>
        <p:nvGraphicFramePr>
          <p:cNvPr id="138" name="Google Shape;138;g2c45369df6e_0_6"/>
          <p:cNvGraphicFramePr/>
          <p:nvPr>
            <p:extLst>
              <p:ext uri="{D42A27DB-BD31-4B8C-83A1-F6EECF244321}">
                <p14:modId xmlns:p14="http://schemas.microsoft.com/office/powerpoint/2010/main" val="1335335637"/>
              </p:ext>
            </p:extLst>
          </p:nvPr>
        </p:nvGraphicFramePr>
        <p:xfrm>
          <a:off x="5802922" y="4084250"/>
          <a:ext cx="6389078" cy="2773750"/>
        </p:xfrm>
        <a:graphic>
          <a:graphicData uri="http://schemas.openxmlformats.org/drawingml/2006/table">
            <a:tbl>
              <a:tblPr firstRow="1" bandRow="1">
                <a:noFill/>
                <a:tableStyleId>{AE9B6450-11C7-4D0A-A2B6-83721C3B20A2}</a:tableStyleId>
              </a:tblPr>
              <a:tblGrid>
                <a:gridCol w="3194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4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30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dirty="0" err="1"/>
                        <a:t>Fragewörter</a:t>
                      </a:r>
                      <a:r>
                        <a:rPr lang="fi-FI" sz="2000" dirty="0"/>
                        <a:t>/W-</a:t>
                      </a:r>
                      <a:r>
                        <a:rPr lang="fi-FI" sz="2000" dirty="0" err="1"/>
                        <a:t>Wörter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30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W</a:t>
                      </a:r>
                      <a:r>
                        <a:rPr lang="fi-FI" sz="2000"/>
                        <a:t>as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Mitä, mikä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30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W</a:t>
                      </a:r>
                      <a:r>
                        <a:rPr lang="fi-FI" sz="2000"/>
                        <a:t>er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Kuka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30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W</a:t>
                      </a:r>
                      <a:r>
                        <a:rPr lang="fi-FI" sz="2000"/>
                        <a:t>arum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Miksi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30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W</a:t>
                      </a:r>
                      <a:r>
                        <a:rPr lang="fi-FI" sz="2000"/>
                        <a:t>o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Milloin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30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/>
                        <a:t>Wie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Miten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55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/>
                        <a:t>W</a:t>
                      </a:r>
                      <a:r>
                        <a:rPr lang="fi-FI" sz="2000"/>
                        <a:t>elcher/Welches/Welche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000" u="none" strike="noStrike" cap="none" dirty="0"/>
                        <a:t>Kumpi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kstiruutu 2">
            <a:extLst>
              <a:ext uri="{FF2B5EF4-FFF2-40B4-BE49-F238E27FC236}">
                <a16:creationId xmlns:a16="http://schemas.microsoft.com/office/drawing/2014/main" id="{67BD4C61-789B-399F-7A7E-CCCBB4CF18C5}"/>
              </a:ext>
            </a:extLst>
          </p:cNvPr>
          <p:cNvSpPr txBox="1"/>
          <p:nvPr/>
        </p:nvSpPr>
        <p:spPr>
          <a:xfrm>
            <a:off x="838198" y="3989096"/>
            <a:ext cx="4964723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36623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de-DE" sz="2000" dirty="0"/>
              <a:t>Die </a:t>
            </a:r>
            <a:r>
              <a:rPr lang="de-DE" sz="2000" b="1" dirty="0"/>
              <a:t>Ergänzungsfrage</a:t>
            </a:r>
            <a:r>
              <a:rPr lang="de-DE" sz="2000" dirty="0"/>
              <a:t>, auch </a:t>
            </a:r>
            <a:r>
              <a:rPr lang="de-DE" sz="2000" b="1" dirty="0"/>
              <a:t>W-Frage</a:t>
            </a:r>
            <a:r>
              <a:rPr lang="de-DE" sz="2000" dirty="0"/>
              <a:t> genannt, ist eine offene Frage:</a:t>
            </a:r>
          </a:p>
          <a:p>
            <a:pPr marL="914400" lvl="1" indent="-36623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de-DE" sz="2000" b="1" i="1" dirty="0"/>
              <a:t>Wo</a:t>
            </a:r>
            <a:r>
              <a:rPr lang="de-DE" sz="2000" i="1" dirty="0"/>
              <a:t> wohnst du?</a:t>
            </a:r>
          </a:p>
          <a:p>
            <a:pPr marL="914400" lvl="1" indent="-36623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de-DE" sz="2000" b="1" i="1" dirty="0"/>
              <a:t>Was</a:t>
            </a:r>
            <a:r>
              <a:rPr lang="de-DE" sz="2000" i="1" dirty="0"/>
              <a:t> kocht ihr?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KKO PPT 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942</Words>
  <Application>Microsoft Office PowerPoint</Application>
  <PresentationFormat>Laajakuva</PresentationFormat>
  <Paragraphs>207</Paragraphs>
  <Slides>18</Slides>
  <Notes>18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4" baseType="lpstr">
      <vt:lpstr>Noto Sans Symbols</vt:lpstr>
      <vt:lpstr>Arial</vt:lpstr>
      <vt:lpstr>Calibri</vt:lpstr>
      <vt:lpstr>Helvetica Neue</vt:lpstr>
      <vt:lpstr>Arial</vt:lpstr>
      <vt:lpstr>EKKO PPT Teema</vt:lpstr>
      <vt:lpstr>Haastattelut monikielisyydestä</vt:lpstr>
      <vt:lpstr>Ennakkotehtävä</vt:lpstr>
      <vt:lpstr>Lämmittelytehtävä</vt:lpstr>
      <vt:lpstr>Kielitaitotehtävä</vt:lpstr>
      <vt:lpstr>Vinkkejä haastatteluun</vt:lpstr>
      <vt:lpstr>Formulating questions</vt:lpstr>
      <vt:lpstr>Haciendo preguntas</vt:lpstr>
      <vt:lpstr>Poser des questions</vt:lpstr>
      <vt:lpstr>Fragen stellen</vt:lpstr>
      <vt:lpstr>Fragen stellen</vt:lpstr>
      <vt:lpstr>Fragen stellen</vt:lpstr>
      <vt:lpstr>Kysymysten tekeminen</vt:lpstr>
      <vt:lpstr>Oppiminen ja muutostoimijuus</vt:lpstr>
      <vt:lpstr>Reflection task </vt:lpstr>
      <vt:lpstr>Actividad de reflexión</vt:lpstr>
      <vt:lpstr>Exercice de réflexion</vt:lpstr>
      <vt:lpstr>Reflexionsübung</vt:lpstr>
      <vt:lpstr>Reflektiotehtävä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Soila Merijärvi</dc:creator>
  <cp:lastModifiedBy>Soila Merijärvi</cp:lastModifiedBy>
  <cp:revision>4</cp:revision>
  <dcterms:created xsi:type="dcterms:W3CDTF">2024-01-30T13:27:03Z</dcterms:created>
  <dcterms:modified xsi:type="dcterms:W3CDTF">2024-06-07T11:45:35Z</dcterms:modified>
</cp:coreProperties>
</file>