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5"/>
  </p:notesMasterIdLst>
  <p:sldIdLst>
    <p:sldId id="256" r:id="rId3"/>
    <p:sldId id="278" r:id="rId4"/>
    <p:sldId id="258" r:id="rId5"/>
    <p:sldId id="279" r:id="rId6"/>
    <p:sldId id="280" r:id="rId7"/>
    <p:sldId id="28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S/xa/w0Tm2vNbcDKkoxMMtwpA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61bd14c53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e61bd14c53_1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7d22f4a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e7d22f4a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7d22f4a7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g2e7d22f4a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7d22f4a7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e7d22f4a7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7d22f4a7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e7d22f4a7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7d22f4a7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e7d22f4a7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e61bd14c53_1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e61bd14c53_1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e7d22f4a7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e7d22f4a7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7d22f4a7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g2e7d22f4a7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61bd14c53_1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2e61bd14c53_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61bd14c53_1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g2e61bd14c53_1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1bd14c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61bd14c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871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61bd14c53_1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2e61bd14c53_1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e7d22f4a7d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e7d22f4a7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7d22f4a7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e7d22f4a7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1bd14c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61bd14c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1bd14c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61bd14c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489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1bd14c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61bd14c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212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1bd14c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e61bd14c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03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61bd14c53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2e61bd14c5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61bd14c53_1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2e61bd14c53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7d22f4a7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2e7d22f4a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san ylätunniste" type="secHead">
  <p:cSld name="SECTION_HEADER">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25" name="Google Shape;25;p16"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
        <p:nvSpPr>
          <p:cNvPr id="26" name="Google Shape;26;p16"/>
          <p:cNvSpPr/>
          <p:nvPr/>
        </p:nvSpPr>
        <p:spPr>
          <a:xfrm>
            <a:off x="795928" y="1709738"/>
            <a:ext cx="10564221" cy="2879725"/>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tsikkodia">
  <p:cSld name="Otsikkodia">
    <p:spTree>
      <p:nvGrpSpPr>
        <p:cNvPr id="1" name="Shape 80"/>
        <p:cNvGrpSpPr/>
        <p:nvPr/>
      </p:nvGrpSpPr>
      <p:grpSpPr>
        <a:xfrm>
          <a:off x="0" y="0"/>
          <a:ext cx="0" cy="0"/>
          <a:chOff x="0" y="0"/>
          <a:chExt cx="0" cy="0"/>
        </a:xfrm>
      </p:grpSpPr>
      <p:sp>
        <p:nvSpPr>
          <p:cNvPr id="81" name="Google Shape;81;g2e61bd14c53_1_270"/>
          <p:cNvSpPr/>
          <p:nvPr/>
        </p:nvSpPr>
        <p:spPr>
          <a:xfrm>
            <a:off x="1411077" y="1123720"/>
            <a:ext cx="9256800" cy="24180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g2e61bd14c53_1_27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3" name="Google Shape;83;g2e61bd14c53_1_2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g2e61bd14c53_1_2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85" name="Google Shape;85;g2e61bd14c53_1_270"/>
          <p:cNvSpPr txBox="1">
            <a:spLocks noGrp="1"/>
          </p:cNvSpPr>
          <p:nvPr>
            <p:ph type="title"/>
          </p:nvPr>
        </p:nvSpPr>
        <p:spPr>
          <a:xfrm>
            <a:off x="1676400" y="1532005"/>
            <a:ext cx="86574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6" name="Google Shape;86;g2e61bd14c53_1_270"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87"/>
        <p:cNvGrpSpPr/>
        <p:nvPr/>
      </p:nvGrpSpPr>
      <p:grpSpPr>
        <a:xfrm>
          <a:off x="0" y="0"/>
          <a:ext cx="0" cy="0"/>
          <a:chOff x="0" y="0"/>
          <a:chExt cx="0" cy="0"/>
        </a:xfrm>
      </p:grpSpPr>
      <p:sp>
        <p:nvSpPr>
          <p:cNvPr id="88" name="Google Shape;88;g2e61bd14c53_1_2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e61bd14c53_1_2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g2e61bd14c53_1_2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2e61bd14c53_1_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san ylätunniste" type="secHead">
  <p:cSld name="SECTION_HEADER">
    <p:spTree>
      <p:nvGrpSpPr>
        <p:cNvPr id="1" name="Shape 92"/>
        <p:cNvGrpSpPr/>
        <p:nvPr/>
      </p:nvGrpSpPr>
      <p:grpSpPr>
        <a:xfrm>
          <a:off x="0" y="0"/>
          <a:ext cx="0" cy="0"/>
          <a:chOff x="0" y="0"/>
          <a:chExt cx="0" cy="0"/>
        </a:xfrm>
      </p:grpSpPr>
      <p:sp>
        <p:nvSpPr>
          <p:cNvPr id="93" name="Google Shape;93;g2e61bd14c53_1_28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e61bd14c53_1_28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g2e61bd14c53_1_2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2e61bd14c53_1_2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97" name="Google Shape;97;g2e61bd14c53_1_282"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
        <p:nvSpPr>
          <p:cNvPr id="98" name="Google Shape;98;g2e61bd14c53_1_282"/>
          <p:cNvSpPr/>
          <p:nvPr/>
        </p:nvSpPr>
        <p:spPr>
          <a:xfrm>
            <a:off x="795928" y="1709738"/>
            <a:ext cx="10564200" cy="28797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99"/>
        <p:cNvGrpSpPr/>
        <p:nvPr/>
      </p:nvGrpSpPr>
      <p:grpSpPr>
        <a:xfrm>
          <a:off x="0" y="0"/>
          <a:ext cx="0" cy="0"/>
          <a:chOff x="0" y="0"/>
          <a:chExt cx="0" cy="0"/>
        </a:xfrm>
      </p:grpSpPr>
      <p:sp>
        <p:nvSpPr>
          <p:cNvPr id="100" name="Google Shape;100;g2e61bd14c53_1_28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g2e61bd14c53_1_28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g2e61bd14c53_1_28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g2e61bd14c53_1_2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g2e61bd14c53_1_2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105"/>
        <p:cNvGrpSpPr/>
        <p:nvPr/>
      </p:nvGrpSpPr>
      <p:grpSpPr>
        <a:xfrm>
          <a:off x="0" y="0"/>
          <a:ext cx="0" cy="0"/>
          <a:chOff x="0" y="0"/>
          <a:chExt cx="0" cy="0"/>
        </a:xfrm>
      </p:grpSpPr>
      <p:sp>
        <p:nvSpPr>
          <p:cNvPr id="106" name="Google Shape;106;g2e61bd14c53_1_29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e61bd14c53_1_29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8" name="Google Shape;108;g2e61bd14c53_1_29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2e61bd14c53_1_29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0" name="Google Shape;110;g2e61bd14c53_1_29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e61bd14c53_1_2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2e61bd14c53_1_2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13"/>
        <p:cNvGrpSpPr/>
        <p:nvPr/>
      </p:nvGrpSpPr>
      <p:grpSpPr>
        <a:xfrm>
          <a:off x="0" y="0"/>
          <a:ext cx="0" cy="0"/>
          <a:chOff x="0" y="0"/>
          <a:chExt cx="0" cy="0"/>
        </a:xfrm>
      </p:grpSpPr>
      <p:sp>
        <p:nvSpPr>
          <p:cNvPr id="114" name="Google Shape;114;g2e61bd14c53_1_3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g2e61bd14c53_1_3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g2e61bd14c53_1_3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17"/>
        <p:cNvGrpSpPr/>
        <p:nvPr/>
      </p:nvGrpSpPr>
      <p:grpSpPr>
        <a:xfrm>
          <a:off x="0" y="0"/>
          <a:ext cx="0" cy="0"/>
          <a:chOff x="0" y="0"/>
          <a:chExt cx="0" cy="0"/>
        </a:xfrm>
      </p:grpSpPr>
      <p:sp>
        <p:nvSpPr>
          <p:cNvPr id="118" name="Google Shape;118;g2e61bd14c53_1_3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2e61bd14c53_1_3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Kuvatekstillinen sisältö" type="objTx">
  <p:cSld name="OBJECT_WITH_CAPTION_TEXT">
    <p:spTree>
      <p:nvGrpSpPr>
        <p:cNvPr id="1" name="Shape 120"/>
        <p:cNvGrpSpPr/>
        <p:nvPr/>
      </p:nvGrpSpPr>
      <p:grpSpPr>
        <a:xfrm>
          <a:off x="0" y="0"/>
          <a:ext cx="0" cy="0"/>
          <a:chOff x="0" y="0"/>
          <a:chExt cx="0" cy="0"/>
        </a:xfrm>
      </p:grpSpPr>
      <p:sp>
        <p:nvSpPr>
          <p:cNvPr id="121" name="Google Shape;121;g2e61bd14c53_1_3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2e61bd14c53_1_3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3" name="Google Shape;123;g2e61bd14c53_1_3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4" name="Google Shape;124;g2e61bd14c53_1_3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2e61bd14c53_1_3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26" name="Google Shape;126;g2e61bd14c53_1_310"/>
          <p:cNvSpPr/>
          <p:nvPr/>
        </p:nvSpPr>
        <p:spPr>
          <a:xfrm>
            <a:off x="838199" y="327389"/>
            <a:ext cx="3932100" cy="17301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g2e61bd14c53_1_310"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Kuvatekstillinen kuva" type="picTx">
  <p:cSld name="PICTURE_WITH_CAPTION_TEXT">
    <p:spTree>
      <p:nvGrpSpPr>
        <p:cNvPr id="1" name="Shape 128"/>
        <p:cNvGrpSpPr/>
        <p:nvPr/>
      </p:nvGrpSpPr>
      <p:grpSpPr>
        <a:xfrm>
          <a:off x="0" y="0"/>
          <a:ext cx="0" cy="0"/>
          <a:chOff x="0" y="0"/>
          <a:chExt cx="0" cy="0"/>
        </a:xfrm>
      </p:grpSpPr>
      <p:sp>
        <p:nvSpPr>
          <p:cNvPr id="129" name="Google Shape;129;g2e61bd14c53_1_31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g2e61bd14c53_1_318"/>
          <p:cNvSpPr>
            <a:spLocks noGrp="1"/>
          </p:cNvSpPr>
          <p:nvPr>
            <p:ph type="pic" idx="2"/>
          </p:nvPr>
        </p:nvSpPr>
        <p:spPr>
          <a:xfrm>
            <a:off x="5183188" y="987425"/>
            <a:ext cx="6172200" cy="4873500"/>
          </a:xfrm>
          <a:prstGeom prst="rect">
            <a:avLst/>
          </a:prstGeom>
          <a:noFill/>
          <a:ln>
            <a:noFill/>
          </a:ln>
        </p:spPr>
      </p:sp>
      <p:sp>
        <p:nvSpPr>
          <p:cNvPr id="131" name="Google Shape;131;g2e61bd14c53_1_3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g2e61bd14c53_1_3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2e61bd14c53_1_3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34" name="Google Shape;134;g2e61bd14c53_1_318"/>
          <p:cNvSpPr/>
          <p:nvPr/>
        </p:nvSpPr>
        <p:spPr>
          <a:xfrm>
            <a:off x="838199" y="327389"/>
            <a:ext cx="3932100" cy="17301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5" name="Google Shape;135;g2e61bd14c53_1_318"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136"/>
        <p:cNvGrpSpPr/>
        <p:nvPr/>
      </p:nvGrpSpPr>
      <p:grpSpPr>
        <a:xfrm>
          <a:off x="0" y="0"/>
          <a:ext cx="0" cy="0"/>
          <a:chOff x="0" y="0"/>
          <a:chExt cx="0" cy="0"/>
        </a:xfrm>
      </p:grpSpPr>
      <p:sp>
        <p:nvSpPr>
          <p:cNvPr id="137" name="Google Shape;137;g2e61bd14c53_1_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e61bd14c53_1_32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 name="Google Shape;139;g2e61bd14c53_1_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2e61bd14c53_1_3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ystysuora otsikko ja teksti" type="vertTitleAndTx">
  <p:cSld name="VERTICAL_TITLE_AND_VERTICAL_TEXT">
    <p:spTree>
      <p:nvGrpSpPr>
        <p:cNvPr id="1" name="Shape 141"/>
        <p:cNvGrpSpPr/>
        <p:nvPr/>
      </p:nvGrpSpPr>
      <p:grpSpPr>
        <a:xfrm>
          <a:off x="0" y="0"/>
          <a:ext cx="0" cy="0"/>
          <a:chOff x="0" y="0"/>
          <a:chExt cx="0" cy="0"/>
        </a:xfrm>
      </p:grpSpPr>
      <p:sp>
        <p:nvSpPr>
          <p:cNvPr id="142" name="Google Shape;142;g2e61bd14c53_1_33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g2e61bd14c53_1_33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 name="Google Shape;144;g2e61bd14c53_1_3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2e61bd14c53_1_3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46" name="Google Shape;146;g2e61bd14c53_1_331"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
        <p:nvSpPr>
          <p:cNvPr id="147" name="Google Shape;147;g2e61bd14c53_1_331"/>
          <p:cNvSpPr/>
          <p:nvPr/>
        </p:nvSpPr>
        <p:spPr>
          <a:xfrm rot="5400000">
            <a:off x="7133400" y="1956625"/>
            <a:ext cx="5811900" cy="26289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45"/>
        <p:cNvGrpSpPr/>
        <p:nvPr/>
      </p:nvGrpSpPr>
      <p:grpSpPr>
        <a:xfrm>
          <a:off x="0" y="0"/>
          <a:ext cx="0" cy="0"/>
          <a:chOff x="0" y="0"/>
          <a:chExt cx="0" cy="0"/>
        </a:xfrm>
      </p:grpSpPr>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Kuvatekstillinen sisältö" type="objTx">
  <p:cSld name="OBJECT_WITH_CAPTION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4" name="Google Shape;54;p21"/>
          <p:cNvSpPr/>
          <p:nvPr/>
        </p:nvSpPr>
        <p:spPr>
          <a:xfrm>
            <a:off x="838199" y="327389"/>
            <a:ext cx="3932237" cy="1730011"/>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 name="Google Shape;55;p21"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ystysuora otsikko ja teksti" type="vertTitleAndTx">
  <p:cSld name="VERTICAL_TITLE_AND_VERTICAL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66" name="Google Shape;66;p24" descr="Kuva, joka sisältää kohteen logo, Grafiikka, Fontti, graafinen suunnittelu"/>
          <p:cNvPicPr preferRelativeResize="0"/>
          <p:nvPr/>
        </p:nvPicPr>
        <p:blipFill rotWithShape="1">
          <a:blip r:embed="rId2">
            <a:alphaModFix/>
          </a:blip>
          <a:srcRect/>
          <a:stretch/>
        </p:blipFill>
        <p:spPr>
          <a:xfrm>
            <a:off x="304812" y="5642052"/>
            <a:ext cx="2639670" cy="1069822"/>
          </a:xfrm>
          <a:prstGeom prst="rect">
            <a:avLst/>
          </a:prstGeom>
          <a:noFill/>
          <a:ln>
            <a:noFill/>
          </a:ln>
        </p:spPr>
      </p:pic>
      <p:sp>
        <p:nvSpPr>
          <p:cNvPr id="67" name="Google Shape;67;p24"/>
          <p:cNvSpPr/>
          <p:nvPr/>
        </p:nvSpPr>
        <p:spPr>
          <a:xfrm rot="5400000">
            <a:off x="7133432" y="1956594"/>
            <a:ext cx="5811837" cy="2628899"/>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68"/>
        <p:cNvGrpSpPr/>
        <p:nvPr/>
      </p:nvGrpSpPr>
      <p:grpSpPr>
        <a:xfrm>
          <a:off x="0" y="0"/>
          <a:ext cx="0" cy="0"/>
          <a:chOff x="0" y="0"/>
          <a:chExt cx="0" cy="0"/>
        </a:xfrm>
      </p:grpSpPr>
      <p:sp>
        <p:nvSpPr>
          <p:cNvPr id="69" name="Google Shape;69;g2e61bd14c53_1_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g2e61bd14c53_1_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g2e61bd14c53_1_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g2e61bd14c53_1_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p:nvPr/>
        </p:nvSpPr>
        <p:spPr>
          <a:xfrm>
            <a:off x="838199" y="327389"/>
            <a:ext cx="10515599" cy="1363299"/>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11" name="Google Shape;11;p13" descr="Kuva, joka sisältää kohteen logo, Grafiikka, Fontti, graafinen suunnittelu"/>
          <p:cNvPicPr preferRelativeResize="0"/>
          <p:nvPr/>
        </p:nvPicPr>
        <p:blipFill rotWithShape="1">
          <a:blip r:embed="rId11">
            <a:alphaModFix/>
          </a:blip>
          <a:srcRect/>
          <a:stretch/>
        </p:blipFill>
        <p:spPr>
          <a:xfrm>
            <a:off x="304812" y="5642052"/>
            <a:ext cx="2639670" cy="1069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g2e61bd14c53_1_263"/>
          <p:cNvSpPr/>
          <p:nvPr/>
        </p:nvSpPr>
        <p:spPr>
          <a:xfrm>
            <a:off x="838199" y="327389"/>
            <a:ext cx="10515600" cy="1363200"/>
          </a:xfrm>
          <a:prstGeom prst="roundRect">
            <a:avLst>
              <a:gd name="adj" fmla="val 16667"/>
            </a:avLst>
          </a:prstGeom>
          <a:solidFill>
            <a:srgbClr val="A8D08C"/>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g2e61bd14c53_1_2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g2e61bd14c53_1_2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g2e61bd14c53_1_2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g2e61bd14c53_1_2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79" name="Google Shape;79;g2e61bd14c53_1_263" descr="Kuva, joka sisältää kohteen logo, Grafiikka, Fontti, graafinen suunnittelu"/>
          <p:cNvPicPr preferRelativeResize="0"/>
          <p:nvPr/>
        </p:nvPicPr>
        <p:blipFill rotWithShape="1">
          <a:blip r:embed="rId13">
            <a:alphaModFix/>
          </a:blip>
          <a:srcRect/>
          <a:stretch/>
        </p:blipFill>
        <p:spPr>
          <a:xfrm>
            <a:off x="304812" y="5642052"/>
            <a:ext cx="2639670" cy="1069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deepdreamgenerator.com/search?t=explore&amp;q=54fcf1f8-69b9-5434-a2d7-d117d151ad22&amp;m=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deepdreamgenerator.com/search?t=explore&amp;q=54fcf1f8-69b9-5434-a2d7-d117d151ad22&amp;m=1"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deepdreamgenerator.com/search?t=explore&amp;q=54fcf1f8-69b9-5434-a2d7-d117d151ad22&amp;m=1"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deepdreamgenerator.com/search?t=explore&amp;q=54fcf1f8-69b9-5434-a2d7-d117d151ad22&amp;m=1"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deepdreamgenerator.com/search?t=explore&amp;q=54fcf1f8-69b9-5434-a2d7-d117d151ad22&amp;m=1"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e61bd14c53_1_2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i-FI"/>
              <a:t>Ekologinen ulottuvuus</a:t>
            </a:r>
            <a:endParaRPr/>
          </a:p>
        </p:txBody>
      </p:sp>
      <p:sp>
        <p:nvSpPr>
          <p:cNvPr id="153" name="Google Shape;153;g2e61bd14c53_1_258"/>
          <p:cNvSpPr txBox="1">
            <a:spLocks noGrp="1"/>
          </p:cNvSpPr>
          <p:nvPr>
            <p:ph type="title"/>
          </p:nvPr>
        </p:nvSpPr>
        <p:spPr>
          <a:xfrm>
            <a:off x="1676400" y="1532005"/>
            <a:ext cx="86574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Arial"/>
              <a:buNone/>
            </a:pPr>
            <a:r>
              <a:rPr lang="fi-FI" sz="4970"/>
              <a:t>Tulevaisuuden elinympäristöt</a:t>
            </a:r>
            <a:endParaRPr sz="497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e7d22f4a7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Futur</a:t>
            </a:r>
            <a:endParaRPr/>
          </a:p>
        </p:txBody>
      </p:sp>
      <p:sp>
        <p:nvSpPr>
          <p:cNvPr id="212" name="Google Shape;212;g2e7d22f4a7d_0_0"/>
          <p:cNvSpPr txBox="1">
            <a:spLocks noGrp="1"/>
          </p:cNvSpPr>
          <p:nvPr>
            <p:ph type="body" idx="1"/>
          </p:nvPr>
        </p:nvSpPr>
        <p:spPr>
          <a:xfrm>
            <a:off x="838200" y="1690825"/>
            <a:ext cx="10837200" cy="41067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i-FI" sz="1600" dirty="0">
                <a:latin typeface="Arial"/>
                <a:ea typeface="Arial"/>
                <a:cs typeface="Arial"/>
                <a:sym typeface="Arial"/>
              </a:rPr>
              <a:t>Pohdi</a:t>
            </a:r>
            <a:r>
              <a:rPr lang="fi-FI" sz="1600" b="0" i="0" u="none" strike="noStrike" dirty="0">
                <a:latin typeface="Arial"/>
                <a:ea typeface="Arial"/>
                <a:cs typeface="Arial"/>
                <a:sym typeface="Arial"/>
              </a:rPr>
              <a:t> seuraavien esimerkkien avulla, miten futuuria käytetään saksan/ranskan/espanjan kielessä.</a:t>
            </a:r>
            <a:endParaRPr dirty="0"/>
          </a:p>
          <a:p>
            <a:pPr marL="114300" lvl="0" indent="0" algn="l" rtl="0">
              <a:lnSpc>
                <a:spcPct val="90000"/>
              </a:lnSpc>
              <a:spcBef>
                <a:spcPts val="1000"/>
              </a:spcBef>
              <a:spcAft>
                <a:spcPts val="0"/>
              </a:spcAft>
              <a:buSzPts val="1800"/>
              <a:buNone/>
            </a:pPr>
            <a:r>
              <a:rPr lang="fi-FI" sz="1600" b="0" i="1" u="none" strike="noStrike" dirty="0" err="1">
                <a:latin typeface="Arial"/>
                <a:ea typeface="Arial"/>
                <a:cs typeface="Arial"/>
                <a:sym typeface="Arial"/>
              </a:rPr>
              <a:t>Ich</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werde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fernsehen</a:t>
            </a:r>
            <a:r>
              <a:rPr lang="fi-FI" sz="1600" b="0" i="1" u="none" strike="noStrike" dirty="0">
                <a:latin typeface="Arial"/>
                <a:ea typeface="Arial"/>
                <a:cs typeface="Arial"/>
                <a:sym typeface="Arial"/>
              </a:rPr>
              <a:t>. Du </a:t>
            </a:r>
            <a:r>
              <a:rPr lang="fi-FI" sz="1600" b="0" i="1" u="none" strike="noStrike" dirty="0" err="1">
                <a:latin typeface="Arial"/>
                <a:ea typeface="Arial"/>
                <a:cs typeface="Arial"/>
                <a:sym typeface="Arial"/>
              </a:rPr>
              <a:t>wirst</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kommen</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ts val="1800"/>
              <a:buNone/>
            </a:pPr>
            <a:r>
              <a:rPr lang="fi-FI" sz="1600" b="0" i="1" u="none" strike="noStrike" dirty="0" err="1">
                <a:latin typeface="Arial"/>
                <a:ea typeface="Arial"/>
                <a:cs typeface="Arial"/>
                <a:sym typeface="Arial"/>
              </a:rPr>
              <a:t>Ich</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werde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pünktlich</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zu</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Hause</a:t>
            </a:r>
            <a:r>
              <a:rPr lang="fi-FI" sz="1600" b="0" i="1" u="none" strike="noStrike" dirty="0">
                <a:latin typeface="Arial"/>
                <a:ea typeface="Arial"/>
                <a:cs typeface="Arial"/>
                <a:sym typeface="Arial"/>
              </a:rPr>
              <a:t> sein.</a:t>
            </a:r>
            <a:endParaRPr dirty="0"/>
          </a:p>
          <a:p>
            <a:pPr marL="114300" lvl="0" indent="0" algn="l" rtl="0">
              <a:lnSpc>
                <a:spcPct val="90000"/>
              </a:lnSpc>
              <a:spcBef>
                <a:spcPts val="1000"/>
              </a:spcBef>
              <a:spcAft>
                <a:spcPts val="0"/>
              </a:spcAft>
              <a:buSzPts val="1800"/>
              <a:buNone/>
            </a:pPr>
            <a:r>
              <a:rPr lang="fi-FI" sz="1600" i="1" dirty="0" err="1">
                <a:latin typeface="Arial"/>
                <a:ea typeface="Arial"/>
                <a:cs typeface="Arial"/>
                <a:sym typeface="Arial"/>
              </a:rPr>
              <a:t>Sie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wird</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schon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längst</a:t>
            </a:r>
            <a:r>
              <a:rPr lang="fi-FI" sz="1600" b="0" i="1" u="none" strike="noStrike" dirty="0">
                <a:latin typeface="Arial"/>
                <a:ea typeface="Arial"/>
                <a:cs typeface="Arial"/>
                <a:sym typeface="Arial"/>
              </a:rPr>
              <a:t> in Berlin sein. </a:t>
            </a:r>
            <a:r>
              <a:rPr lang="fi-FI" sz="1600" i="1" dirty="0" err="1">
                <a:latin typeface="Arial"/>
                <a:ea typeface="Arial"/>
                <a:cs typeface="Arial"/>
                <a:sym typeface="Arial"/>
              </a:rPr>
              <a:t>Mareen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wird</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nicht</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mehr</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kommen</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ts val="1800"/>
              <a:buNone/>
            </a:pPr>
            <a:r>
              <a:rPr lang="fi-FI" sz="1600" b="0" i="0" u="none" strike="noStrike" dirty="0">
                <a:latin typeface="Arial"/>
                <a:ea typeface="Arial"/>
                <a:cs typeface="Arial"/>
                <a:sym typeface="Arial"/>
              </a:rPr>
              <a:t>Saksan nykykielessä käytetään usein preesensiä, kun puhutaan tulevasta, esimerkiksi:</a:t>
            </a:r>
            <a:endParaRPr dirty="0"/>
          </a:p>
          <a:p>
            <a:pPr marL="114300" lvl="0" indent="0" algn="l" rtl="0">
              <a:lnSpc>
                <a:spcPct val="90000"/>
              </a:lnSpc>
              <a:spcBef>
                <a:spcPts val="1000"/>
              </a:spcBef>
              <a:spcAft>
                <a:spcPts val="0"/>
              </a:spcAft>
              <a:buSzPts val="1800"/>
              <a:buNone/>
            </a:pPr>
            <a:r>
              <a:rPr lang="fi-FI" sz="1600" b="0" i="1" u="none" strike="noStrike" dirty="0" err="1">
                <a:latin typeface="Arial"/>
                <a:ea typeface="Arial"/>
                <a:cs typeface="Arial"/>
                <a:sym typeface="Arial"/>
              </a:rPr>
              <a:t>Heute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Abend</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gehe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ich</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ins</a:t>
            </a:r>
            <a:r>
              <a:rPr lang="fi-FI" sz="1600" b="0" i="1" u="none" strike="noStrike" dirty="0">
                <a:latin typeface="Arial"/>
                <a:ea typeface="Arial"/>
                <a:cs typeface="Arial"/>
                <a:sym typeface="Arial"/>
              </a:rPr>
              <a:t> Kino.</a:t>
            </a:r>
            <a:endParaRPr dirty="0"/>
          </a:p>
          <a:p>
            <a:pPr marL="114300" lvl="0" indent="0" algn="l" rtl="0">
              <a:lnSpc>
                <a:spcPct val="90000"/>
              </a:lnSpc>
              <a:spcBef>
                <a:spcPts val="1000"/>
              </a:spcBef>
              <a:spcAft>
                <a:spcPts val="0"/>
              </a:spcAft>
              <a:buSzPts val="1800"/>
              <a:buNone/>
            </a:pPr>
            <a:r>
              <a:rPr lang="fi-FI" sz="1600" b="0" i="1" u="none" strike="noStrike" dirty="0">
                <a:latin typeface="Arial"/>
                <a:ea typeface="Arial"/>
                <a:cs typeface="Arial"/>
                <a:sym typeface="Arial"/>
              </a:rPr>
              <a:t>Im </a:t>
            </a:r>
            <a:r>
              <a:rPr lang="fi-FI" sz="1600" b="0" i="1" u="none" strike="noStrike" dirty="0" err="1">
                <a:latin typeface="Arial"/>
                <a:ea typeface="Arial"/>
                <a:cs typeface="Arial"/>
                <a:sym typeface="Arial"/>
              </a:rPr>
              <a:t>Sommer</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fahren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wir</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nach</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Italien</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ts val="1800"/>
              <a:buNone/>
            </a:pPr>
            <a:r>
              <a:rPr lang="fi-FI" sz="1600" b="0" i="0" u="none" strike="noStrike" dirty="0">
                <a:latin typeface="Arial"/>
                <a:ea typeface="Arial"/>
                <a:cs typeface="Arial"/>
                <a:sym typeface="Arial"/>
              </a:rPr>
              <a:t>Futuurin muodostetaan saksaksi: </a:t>
            </a:r>
            <a:r>
              <a:rPr lang="fi-FI" sz="1600" b="0" i="0" u="none" strike="noStrike" dirty="0" err="1">
                <a:latin typeface="Arial"/>
                <a:ea typeface="Arial"/>
                <a:cs typeface="Arial"/>
                <a:sym typeface="Arial"/>
              </a:rPr>
              <a:t>werden</a:t>
            </a:r>
            <a:r>
              <a:rPr lang="fi-FI" sz="1600" b="0" i="0" u="none" strike="noStrike" dirty="0">
                <a:latin typeface="Arial"/>
                <a:ea typeface="Arial"/>
                <a:cs typeface="Arial"/>
                <a:sym typeface="Arial"/>
              </a:rPr>
              <a:t>-verbi + infinitiivi. </a:t>
            </a:r>
            <a:r>
              <a:rPr lang="fi-FI" sz="1600" b="0" i="0" u="none" strike="noStrike" dirty="0" err="1">
                <a:latin typeface="Arial"/>
                <a:ea typeface="Arial"/>
                <a:cs typeface="Arial"/>
                <a:sym typeface="Arial"/>
              </a:rPr>
              <a:t>Werden</a:t>
            </a:r>
            <a:r>
              <a:rPr lang="fi-FI" sz="1600" b="0" i="0" u="none" strike="noStrike" dirty="0">
                <a:latin typeface="Arial"/>
                <a:ea typeface="Arial"/>
                <a:cs typeface="Arial"/>
                <a:sym typeface="Arial"/>
              </a:rPr>
              <a:t>-verbiä taivutetaan preesensissä ja pääverbi laitetaan perusmuodossa lauseen loppuun. Kirjoita</a:t>
            </a:r>
            <a:r>
              <a:rPr lang="fi-FI" sz="1600" dirty="0"/>
              <a:t> muistiin</a:t>
            </a:r>
            <a:r>
              <a:rPr lang="fi-FI" sz="1600" b="0" i="0" u="none" strike="noStrike" dirty="0">
                <a:latin typeface="Arial"/>
                <a:ea typeface="Arial"/>
                <a:cs typeface="Arial"/>
                <a:sym typeface="Arial"/>
              </a:rPr>
              <a:t> oma esimerkkilauseesi, missä sinä aiot opiskella tai missä vietät kesäloman. Lue se ääneen parillesi.</a:t>
            </a:r>
            <a:endParaRPr dirty="0"/>
          </a:p>
          <a:p>
            <a:pPr marL="114300" lvl="0" indent="0" algn="l" rtl="0">
              <a:lnSpc>
                <a:spcPct val="90000"/>
              </a:lnSpc>
              <a:spcBef>
                <a:spcPts val="1000"/>
              </a:spcBef>
              <a:spcAft>
                <a:spcPts val="0"/>
              </a:spcAft>
              <a:buSzPts val="1800"/>
              <a:buNone/>
            </a:pPr>
            <a:r>
              <a:rPr lang="fi-FI" sz="1600" b="0" i="1" u="none" strike="noStrike" dirty="0" err="1">
                <a:latin typeface="Arial"/>
                <a:ea typeface="Arial"/>
                <a:cs typeface="Arial"/>
                <a:sym typeface="Arial"/>
              </a:rPr>
              <a:t>Wo</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werden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Sie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studieren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Wo</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wirst</a:t>
            </a:r>
            <a:r>
              <a:rPr lang="fi-FI" sz="1600" b="0" i="1" u="none" strike="noStrike" dirty="0">
                <a:latin typeface="Arial"/>
                <a:ea typeface="Arial"/>
                <a:cs typeface="Arial"/>
                <a:sym typeface="Arial"/>
              </a:rPr>
              <a:t> du </a:t>
            </a:r>
            <a:r>
              <a:rPr lang="fi-FI" sz="1600" b="0" i="1" u="none" strike="noStrike" dirty="0" err="1">
                <a:latin typeface="Arial"/>
                <a:ea typeface="Arial"/>
                <a:cs typeface="Arial"/>
                <a:sym typeface="Arial"/>
              </a:rPr>
              <a:t>studieren</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Ich</a:t>
            </a:r>
            <a:r>
              <a:rPr lang="fi-FI" sz="1600" b="0" i="1" u="none" strike="noStrike" dirty="0">
                <a:latin typeface="Arial"/>
                <a:ea typeface="Arial"/>
                <a:cs typeface="Arial"/>
                <a:sym typeface="Arial"/>
              </a:rPr>
              <a:t> </a:t>
            </a:r>
            <a:r>
              <a:rPr lang="fi-FI" sz="1600" b="1" i="1" u="none" strike="noStrike" dirty="0" err="1">
                <a:latin typeface="Arial"/>
                <a:ea typeface="Arial"/>
                <a:cs typeface="Arial"/>
                <a:sym typeface="Arial"/>
              </a:rPr>
              <a:t>werde</a:t>
            </a:r>
            <a:r>
              <a:rPr lang="fi-FI" sz="1600" b="0" i="1" u="none" strike="noStrike" dirty="0">
                <a:latin typeface="Arial"/>
                <a:ea typeface="Arial"/>
                <a:cs typeface="Arial"/>
                <a:sym typeface="Arial"/>
              </a:rPr>
              <a:t> an </a:t>
            </a:r>
            <a:r>
              <a:rPr lang="fi-FI" sz="1600" b="0" i="1" u="none" strike="noStrike" dirty="0" err="1">
                <a:latin typeface="Arial"/>
                <a:ea typeface="Arial"/>
                <a:cs typeface="Arial"/>
                <a:sym typeface="Arial"/>
              </a:rPr>
              <a:t>der</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Universität</a:t>
            </a:r>
            <a:r>
              <a:rPr lang="fi-FI" sz="1600" b="0" i="1" u="none" strike="noStrike" dirty="0">
                <a:latin typeface="Arial"/>
                <a:ea typeface="Arial"/>
                <a:cs typeface="Arial"/>
                <a:sym typeface="Arial"/>
              </a:rPr>
              <a:t> Turku </a:t>
            </a:r>
            <a:r>
              <a:rPr lang="fi-FI" sz="1600" b="1" i="1" u="none" strike="noStrike" dirty="0" err="1">
                <a:latin typeface="Arial"/>
                <a:ea typeface="Arial"/>
                <a:cs typeface="Arial"/>
                <a:sym typeface="Arial"/>
              </a:rPr>
              <a:t>studieren</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ts val="1800"/>
              <a:buNone/>
            </a:pPr>
            <a:r>
              <a:rPr lang="fi-FI" sz="1600" i="1" dirty="0" err="1">
                <a:latin typeface="Arial"/>
                <a:ea typeface="Arial"/>
                <a:cs typeface="Arial"/>
                <a:sym typeface="Arial"/>
              </a:rPr>
              <a:t>Wo</a:t>
            </a:r>
            <a:r>
              <a:rPr lang="fi-FI" sz="1600" i="1" dirty="0">
                <a:latin typeface="Arial"/>
                <a:ea typeface="Arial"/>
                <a:cs typeface="Arial"/>
                <a:sym typeface="Arial"/>
              </a:rPr>
              <a:t> </a:t>
            </a:r>
            <a:r>
              <a:rPr lang="fi-FI" sz="1600" i="1" dirty="0" err="1">
                <a:latin typeface="Arial"/>
                <a:ea typeface="Arial"/>
                <a:cs typeface="Arial"/>
                <a:sym typeface="Arial"/>
              </a:rPr>
              <a:t>wirst</a:t>
            </a:r>
            <a:r>
              <a:rPr lang="fi-FI" sz="1600" i="1" dirty="0">
                <a:latin typeface="Arial"/>
                <a:ea typeface="Arial"/>
                <a:cs typeface="Arial"/>
                <a:sym typeface="Arial"/>
              </a:rPr>
              <a:t> du </a:t>
            </a:r>
            <a:r>
              <a:rPr lang="fi-FI" sz="1600" i="1" dirty="0" err="1">
                <a:latin typeface="Arial"/>
                <a:ea typeface="Arial"/>
                <a:cs typeface="Arial"/>
                <a:sym typeface="Arial"/>
              </a:rPr>
              <a:t>deine</a:t>
            </a:r>
            <a:r>
              <a:rPr lang="fi-FI" sz="1600" i="1" dirty="0">
                <a:latin typeface="Arial"/>
                <a:ea typeface="Arial"/>
                <a:cs typeface="Arial"/>
                <a:sym typeface="Arial"/>
              </a:rPr>
              <a:t> </a:t>
            </a:r>
            <a:r>
              <a:rPr lang="fi-FI" sz="1600" i="1" dirty="0" err="1">
                <a:latin typeface="Arial"/>
                <a:ea typeface="Arial"/>
                <a:cs typeface="Arial"/>
                <a:sym typeface="Arial"/>
              </a:rPr>
              <a:t>Sommerferien</a:t>
            </a:r>
            <a:r>
              <a:rPr lang="fi-FI" sz="1600" i="1" dirty="0">
                <a:latin typeface="Arial"/>
                <a:ea typeface="Arial"/>
                <a:cs typeface="Arial"/>
                <a:sym typeface="Arial"/>
              </a:rPr>
              <a:t> </a:t>
            </a:r>
            <a:r>
              <a:rPr lang="fi-FI" sz="1600" i="1" dirty="0" err="1">
                <a:latin typeface="Arial"/>
                <a:ea typeface="Arial"/>
                <a:cs typeface="Arial"/>
                <a:sym typeface="Arial"/>
              </a:rPr>
              <a:t>verbringen</a:t>
            </a:r>
            <a:r>
              <a:rPr lang="fi-FI" sz="1600" i="1" dirty="0">
                <a:latin typeface="Arial"/>
                <a:ea typeface="Arial"/>
                <a:cs typeface="Arial"/>
                <a:sym typeface="Arial"/>
              </a:rPr>
              <a:t>? </a:t>
            </a:r>
            <a:r>
              <a:rPr lang="fi-FI" sz="1600" b="0" i="1" u="none" strike="noStrike" dirty="0" err="1">
                <a:latin typeface="Arial"/>
                <a:ea typeface="Arial"/>
                <a:cs typeface="Arial"/>
                <a:sym typeface="Arial"/>
              </a:rPr>
              <a:t>Ich</a:t>
            </a:r>
            <a:r>
              <a:rPr lang="fi-FI" sz="1600" b="0" i="1" u="none" strike="noStrike" dirty="0">
                <a:latin typeface="Arial"/>
                <a:ea typeface="Arial"/>
                <a:cs typeface="Arial"/>
                <a:sym typeface="Arial"/>
              </a:rPr>
              <a:t> </a:t>
            </a:r>
            <a:r>
              <a:rPr lang="fi-FI" sz="1600" b="1" i="1" u="none" strike="noStrike" dirty="0" err="1">
                <a:latin typeface="Arial"/>
                <a:ea typeface="Arial"/>
                <a:cs typeface="Arial"/>
                <a:sym typeface="Arial"/>
              </a:rPr>
              <a:t>werde</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mit</a:t>
            </a:r>
            <a:r>
              <a:rPr lang="fi-FI" sz="1600" b="0" i="1" u="none" strike="noStrike" dirty="0">
                <a:latin typeface="Arial"/>
                <a:ea typeface="Arial"/>
                <a:cs typeface="Arial"/>
                <a:sym typeface="Arial"/>
              </a:rPr>
              <a:t> </a:t>
            </a:r>
            <a:r>
              <a:rPr lang="fi-FI" sz="1600" b="0" i="1" u="none" strike="noStrike" dirty="0" err="1">
                <a:latin typeface="Arial"/>
                <a:ea typeface="Arial"/>
                <a:cs typeface="Arial"/>
                <a:sym typeface="Arial"/>
              </a:rPr>
              <a:t>der</a:t>
            </a:r>
            <a:r>
              <a:rPr lang="fi-FI" sz="1600" b="0" i="1" u="none" strike="noStrike" dirty="0">
                <a:latin typeface="Arial"/>
                <a:ea typeface="Arial"/>
                <a:cs typeface="Arial"/>
                <a:sym typeface="Arial"/>
              </a:rPr>
              <a:t> Bahn </a:t>
            </a:r>
            <a:r>
              <a:rPr lang="fi-FI" sz="1600" b="0" i="1" u="none" strike="noStrike" dirty="0" err="1">
                <a:latin typeface="Arial"/>
                <a:ea typeface="Arial"/>
                <a:cs typeface="Arial"/>
                <a:sym typeface="Arial"/>
              </a:rPr>
              <a:t>nach</a:t>
            </a:r>
            <a:r>
              <a:rPr lang="fi-FI" sz="1600" b="0" i="1" u="none" strike="noStrike" dirty="0">
                <a:latin typeface="Arial"/>
                <a:ea typeface="Arial"/>
                <a:cs typeface="Arial"/>
                <a:sym typeface="Arial"/>
              </a:rPr>
              <a:t> Berlin </a:t>
            </a:r>
            <a:r>
              <a:rPr lang="fi-FI" sz="1600" b="1" i="1" u="none" strike="noStrike" dirty="0" err="1">
                <a:latin typeface="Arial"/>
                <a:ea typeface="Arial"/>
                <a:cs typeface="Arial"/>
                <a:sym typeface="Arial"/>
              </a:rPr>
              <a:t>fahren</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ts val="1800"/>
              <a:buNone/>
            </a:pPr>
            <a:endParaRPr sz="16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500"/>
                                        <p:tgtEl>
                                          <p:spTgt spid="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Effect transition="in" filter="fade">
                                      <p:cBhvr>
                                        <p:cTn id="12" dur="500"/>
                                        <p:tgtEl>
                                          <p:spTgt spid="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2">
                                            <p:txEl>
                                              <p:pRg st="2" end="2"/>
                                            </p:txEl>
                                          </p:spTgt>
                                        </p:tgtEl>
                                        <p:attrNameLst>
                                          <p:attrName>style.visibility</p:attrName>
                                        </p:attrNameLst>
                                      </p:cBhvr>
                                      <p:to>
                                        <p:strVal val="visible"/>
                                      </p:to>
                                    </p:set>
                                    <p:animEffect transition="in" filter="fade">
                                      <p:cBhvr>
                                        <p:cTn id="17" dur="500"/>
                                        <p:tgtEl>
                                          <p:spTgt spid="2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2">
                                            <p:txEl>
                                              <p:pRg st="3" end="3"/>
                                            </p:txEl>
                                          </p:spTgt>
                                        </p:tgtEl>
                                        <p:attrNameLst>
                                          <p:attrName>style.visibility</p:attrName>
                                        </p:attrNameLst>
                                      </p:cBhvr>
                                      <p:to>
                                        <p:strVal val="visible"/>
                                      </p:to>
                                    </p:set>
                                    <p:animEffect transition="in" filter="fade">
                                      <p:cBhvr>
                                        <p:cTn id="22" dur="500"/>
                                        <p:tgtEl>
                                          <p:spTgt spid="2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2">
                                            <p:txEl>
                                              <p:pRg st="4" end="4"/>
                                            </p:txEl>
                                          </p:spTgt>
                                        </p:tgtEl>
                                        <p:attrNameLst>
                                          <p:attrName>style.visibility</p:attrName>
                                        </p:attrNameLst>
                                      </p:cBhvr>
                                      <p:to>
                                        <p:strVal val="visible"/>
                                      </p:to>
                                    </p:set>
                                    <p:animEffect transition="in" filter="fade">
                                      <p:cBhvr>
                                        <p:cTn id="27" dur="500"/>
                                        <p:tgtEl>
                                          <p:spTgt spid="2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2">
                                            <p:txEl>
                                              <p:pRg st="5" end="5"/>
                                            </p:txEl>
                                          </p:spTgt>
                                        </p:tgtEl>
                                        <p:attrNameLst>
                                          <p:attrName>style.visibility</p:attrName>
                                        </p:attrNameLst>
                                      </p:cBhvr>
                                      <p:to>
                                        <p:strVal val="visible"/>
                                      </p:to>
                                    </p:set>
                                    <p:animEffect transition="in" filter="fade">
                                      <p:cBhvr>
                                        <p:cTn id="32" dur="500"/>
                                        <p:tgtEl>
                                          <p:spTgt spid="2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2">
                                            <p:txEl>
                                              <p:pRg st="6" end="6"/>
                                            </p:txEl>
                                          </p:spTgt>
                                        </p:tgtEl>
                                        <p:attrNameLst>
                                          <p:attrName>style.visibility</p:attrName>
                                        </p:attrNameLst>
                                      </p:cBhvr>
                                      <p:to>
                                        <p:strVal val="visible"/>
                                      </p:to>
                                    </p:set>
                                    <p:animEffect transition="in" filter="fade">
                                      <p:cBhvr>
                                        <p:cTn id="37" dur="500"/>
                                        <p:tgtEl>
                                          <p:spTgt spid="2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2">
                                            <p:txEl>
                                              <p:pRg st="7" end="7"/>
                                            </p:txEl>
                                          </p:spTgt>
                                        </p:tgtEl>
                                        <p:attrNameLst>
                                          <p:attrName>style.visibility</p:attrName>
                                        </p:attrNameLst>
                                      </p:cBhvr>
                                      <p:to>
                                        <p:strVal val="visible"/>
                                      </p:to>
                                    </p:set>
                                    <p:animEffect transition="in" filter="fade">
                                      <p:cBhvr>
                                        <p:cTn id="42" dur="500"/>
                                        <p:tgtEl>
                                          <p:spTgt spid="2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2">
                                            <p:txEl>
                                              <p:pRg st="8" end="8"/>
                                            </p:txEl>
                                          </p:spTgt>
                                        </p:tgtEl>
                                        <p:attrNameLst>
                                          <p:attrName>style.visibility</p:attrName>
                                        </p:attrNameLst>
                                      </p:cBhvr>
                                      <p:to>
                                        <p:strVal val="visible"/>
                                      </p:to>
                                    </p:set>
                                    <p:animEffect transition="in" filter="fade">
                                      <p:cBhvr>
                                        <p:cTn id="47" dur="500"/>
                                        <p:tgtEl>
                                          <p:spTgt spid="2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2">
                                            <p:txEl>
                                              <p:pRg st="9" end="9"/>
                                            </p:txEl>
                                          </p:spTgt>
                                        </p:tgtEl>
                                        <p:attrNameLst>
                                          <p:attrName>style.visibility</p:attrName>
                                        </p:attrNameLst>
                                      </p:cBhvr>
                                      <p:to>
                                        <p:strVal val="visible"/>
                                      </p:to>
                                    </p:set>
                                    <p:animEffect transition="in" filter="fade">
                                      <p:cBhvr>
                                        <p:cTn id="52" dur="500"/>
                                        <p:tgtEl>
                                          <p:spTgt spid="2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e7d22f4a7d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Futuuri</a:t>
            </a:r>
            <a:endParaRPr/>
          </a:p>
        </p:txBody>
      </p:sp>
      <p:sp>
        <p:nvSpPr>
          <p:cNvPr id="218" name="Google Shape;218;g2e7d22f4a7d_0_10"/>
          <p:cNvSpPr txBox="1">
            <a:spLocks noGrp="1"/>
          </p:cNvSpPr>
          <p:nvPr>
            <p:ph type="body" idx="1"/>
          </p:nvPr>
        </p:nvSpPr>
        <p:spPr>
          <a:xfrm>
            <a:off x="838199" y="1825625"/>
            <a:ext cx="10837200" cy="41067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i-FI" sz="1600" dirty="0"/>
              <a:t>Suomen kielessä ei ole erillistä futuurin muotoa. </a:t>
            </a:r>
            <a:r>
              <a:rPr lang="fi-FI" sz="1600" dirty="0">
                <a:latin typeface="Arial"/>
                <a:ea typeface="Arial"/>
                <a:cs typeface="Arial"/>
                <a:sym typeface="Arial"/>
              </a:rPr>
              <a:t>Pohdi</a:t>
            </a:r>
            <a:r>
              <a:rPr lang="fi-FI" sz="1600" b="0" i="0" u="none" strike="noStrike" dirty="0">
                <a:latin typeface="Arial"/>
                <a:ea typeface="Arial"/>
                <a:cs typeface="Arial"/>
                <a:sym typeface="Arial"/>
              </a:rPr>
              <a:t> seuraavien esimerkkien avulla, miten </a:t>
            </a:r>
            <a:r>
              <a:rPr lang="fi-FI" sz="1600" dirty="0"/>
              <a:t>preesensiä ja pluskvamperfektiä käytetään futuurina suomen </a:t>
            </a:r>
            <a:r>
              <a:rPr lang="fi-FI" sz="1600" b="0" i="0" u="none" strike="noStrike" dirty="0">
                <a:latin typeface="Arial"/>
                <a:ea typeface="Arial"/>
                <a:cs typeface="Arial"/>
                <a:sym typeface="Arial"/>
              </a:rPr>
              <a:t>kielessä.</a:t>
            </a:r>
            <a:endParaRPr dirty="0"/>
          </a:p>
          <a:p>
            <a:pPr marL="114300" lvl="0" indent="0" algn="l" rtl="0">
              <a:lnSpc>
                <a:spcPct val="90000"/>
              </a:lnSpc>
              <a:spcBef>
                <a:spcPts val="1000"/>
              </a:spcBef>
              <a:spcAft>
                <a:spcPts val="0"/>
              </a:spcAft>
              <a:buSzPts val="1800"/>
              <a:buNone/>
            </a:pPr>
            <a:r>
              <a:rPr lang="fi-FI" sz="1600" i="1" dirty="0"/>
              <a:t>Lähden huomenna</a:t>
            </a:r>
            <a:r>
              <a:rPr lang="fi-FI" sz="1600" b="0" i="1" u="none" strike="noStrike" dirty="0">
                <a:latin typeface="Arial"/>
                <a:ea typeface="Arial"/>
                <a:cs typeface="Arial"/>
                <a:sym typeface="Arial"/>
              </a:rPr>
              <a:t>. Lähden</a:t>
            </a:r>
            <a:r>
              <a:rPr lang="fi-FI" sz="1600" i="1" dirty="0"/>
              <a:t>, kun olen syönyt. </a:t>
            </a:r>
            <a:endParaRPr sz="1600" i="1" dirty="0"/>
          </a:p>
          <a:p>
            <a:pPr marL="114300" lvl="0" indent="0" algn="l" rtl="0">
              <a:lnSpc>
                <a:spcPct val="90000"/>
              </a:lnSpc>
              <a:spcBef>
                <a:spcPts val="1000"/>
              </a:spcBef>
              <a:spcAft>
                <a:spcPts val="0"/>
              </a:spcAft>
              <a:buSzPts val="1800"/>
              <a:buNone/>
            </a:pPr>
            <a:r>
              <a:rPr lang="fi-FI" sz="1600" i="1" dirty="0"/>
              <a:t>Hän tulee huomenna. Hän tulee, kun on tehnyt työn valmiiksi.</a:t>
            </a:r>
            <a:endParaRPr dirty="0"/>
          </a:p>
          <a:p>
            <a:pPr marL="114300" lvl="0" indent="0" algn="l" rtl="0">
              <a:lnSpc>
                <a:spcPct val="90000"/>
              </a:lnSpc>
              <a:spcBef>
                <a:spcPts val="1000"/>
              </a:spcBef>
              <a:spcAft>
                <a:spcPts val="0"/>
              </a:spcAft>
              <a:buSzPts val="1800"/>
              <a:buNone/>
            </a:pPr>
            <a:r>
              <a:rPr lang="fi-FI" sz="1600" dirty="0"/>
              <a:t>Joskus suomen kielen f</a:t>
            </a:r>
            <a:r>
              <a:rPr lang="fi-FI" sz="1600" b="0" i="0" u="none" strike="noStrike" dirty="0">
                <a:latin typeface="Arial"/>
                <a:ea typeface="Arial"/>
                <a:cs typeface="Arial"/>
                <a:sym typeface="Arial"/>
              </a:rPr>
              <a:t>utuuri</a:t>
            </a:r>
            <a:r>
              <a:rPr lang="fi-FI" sz="1600" dirty="0"/>
              <a:t> voidaan</a:t>
            </a:r>
            <a:r>
              <a:rPr lang="fi-FI" sz="1600" b="0" i="0" u="none" strike="noStrike" dirty="0">
                <a:latin typeface="Arial"/>
                <a:ea typeface="Arial"/>
                <a:cs typeface="Arial"/>
                <a:sym typeface="Arial"/>
              </a:rPr>
              <a:t> muodost</a:t>
            </a:r>
            <a:r>
              <a:rPr lang="fi-FI" sz="1600" dirty="0"/>
              <a:t>aa myös </a:t>
            </a:r>
            <a:r>
              <a:rPr lang="fi-FI" sz="1600" i="1" dirty="0"/>
              <a:t>tulla</a:t>
            </a:r>
            <a:r>
              <a:rPr lang="fi-FI" sz="1600" dirty="0"/>
              <a:t>-apuverbin ja MA-infinitiivin avulla: </a:t>
            </a:r>
            <a:r>
              <a:rPr lang="fi-FI" sz="1600" i="1" dirty="0"/>
              <a:t>Hän tulee oppimaan taitavaksi suomen käyttäjäksi</a:t>
            </a:r>
            <a:r>
              <a:rPr lang="fi-FI" sz="1600" dirty="0"/>
              <a:t>. </a:t>
            </a:r>
            <a:r>
              <a:rPr lang="fi-FI" sz="1600" i="1" dirty="0"/>
              <a:t>Hän tulee pärjäämään kokeessa hyvin</a:t>
            </a:r>
            <a:r>
              <a:rPr lang="fi-FI" sz="1600" dirty="0"/>
              <a:t>. </a:t>
            </a:r>
            <a:endParaRPr sz="1600" dirty="0"/>
          </a:p>
          <a:p>
            <a:pPr marL="114300" lvl="0" indent="0" algn="l" rtl="0">
              <a:lnSpc>
                <a:spcPct val="90000"/>
              </a:lnSpc>
              <a:spcBef>
                <a:spcPts val="1000"/>
              </a:spcBef>
              <a:spcAft>
                <a:spcPts val="0"/>
              </a:spcAft>
              <a:buSzPts val="1800"/>
              <a:buNone/>
            </a:pPr>
            <a:r>
              <a:rPr lang="fi-FI" sz="1600" dirty="0"/>
              <a:t>Kokeile erilaisia tapoja ilmaista tulevia tapahtumia suomeksi. </a:t>
            </a:r>
            <a:r>
              <a:rPr lang="fi-FI" sz="1600" b="0" i="0" u="none" strike="noStrike" dirty="0">
                <a:latin typeface="Arial"/>
                <a:ea typeface="Arial"/>
                <a:cs typeface="Arial"/>
                <a:sym typeface="Arial"/>
              </a:rPr>
              <a:t>Kirjoita</a:t>
            </a:r>
            <a:r>
              <a:rPr lang="fi-FI" sz="1600" dirty="0"/>
              <a:t> muistiin</a:t>
            </a:r>
            <a:r>
              <a:rPr lang="fi-FI" sz="1600" b="0" i="0" u="none" strike="noStrike" dirty="0">
                <a:latin typeface="Arial"/>
                <a:ea typeface="Arial"/>
                <a:cs typeface="Arial"/>
                <a:sym typeface="Arial"/>
              </a:rPr>
              <a:t> omat </a:t>
            </a:r>
            <a:r>
              <a:rPr lang="fi-FI" sz="1600" dirty="0"/>
              <a:t>vastauksesi ja l</a:t>
            </a:r>
            <a:r>
              <a:rPr lang="fi-FI" sz="1600" b="0" i="0" u="none" strike="noStrike" dirty="0">
                <a:latin typeface="Arial"/>
                <a:ea typeface="Arial"/>
                <a:cs typeface="Arial"/>
                <a:sym typeface="Arial"/>
              </a:rPr>
              <a:t>ue </a:t>
            </a:r>
            <a:r>
              <a:rPr lang="fi-FI" sz="1600" dirty="0"/>
              <a:t>n</a:t>
            </a:r>
            <a:r>
              <a:rPr lang="fi-FI" sz="1600" b="0" i="0" u="none" strike="noStrike" dirty="0">
                <a:latin typeface="Arial"/>
                <a:ea typeface="Arial"/>
                <a:cs typeface="Arial"/>
                <a:sym typeface="Arial"/>
              </a:rPr>
              <a:t>e ääneen parillesi.</a:t>
            </a:r>
            <a:endParaRPr dirty="0"/>
          </a:p>
          <a:p>
            <a:pPr marL="114300" lvl="0" indent="0" algn="l" rtl="0">
              <a:lnSpc>
                <a:spcPct val="90000"/>
              </a:lnSpc>
              <a:spcBef>
                <a:spcPts val="1000"/>
              </a:spcBef>
              <a:spcAft>
                <a:spcPts val="0"/>
              </a:spcAft>
              <a:buSzPts val="1800"/>
              <a:buNone/>
            </a:pPr>
            <a:r>
              <a:rPr lang="fi-FI" sz="1600" i="1" dirty="0"/>
              <a:t>Missä haluat opiskella seuraavaksi? Missä vietät seuraavan kesälomasi?</a:t>
            </a:r>
            <a:r>
              <a:rPr lang="fi-FI" sz="1600" b="0" i="1" u="none" strike="noStrike" dirty="0">
                <a:latin typeface="Arial"/>
                <a:ea typeface="Arial"/>
                <a:cs typeface="Arial"/>
                <a:sym typeface="Arial"/>
              </a:rPr>
              <a:t> </a:t>
            </a:r>
            <a:endParaRPr dirty="0"/>
          </a:p>
          <a:p>
            <a:pPr marL="114300" lvl="0" indent="0" algn="l" rtl="0">
              <a:lnSpc>
                <a:spcPct val="90000"/>
              </a:lnSpc>
              <a:spcBef>
                <a:spcPts val="1000"/>
              </a:spcBef>
              <a:spcAft>
                <a:spcPts val="0"/>
              </a:spcAft>
              <a:buSzPts val="1800"/>
              <a:buNone/>
            </a:pPr>
            <a:endParaRPr sz="160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e7d22f4a7d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Malliesimerkit</a:t>
            </a:r>
            <a:endParaRPr/>
          </a:p>
        </p:txBody>
      </p:sp>
      <p:sp>
        <p:nvSpPr>
          <p:cNvPr id="224" name="Google Shape;224;g2e7d22f4a7d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fi-FI" sz="2400" dirty="0" err="1">
                <a:solidFill>
                  <a:srgbClr val="1F1F1F"/>
                </a:solidFill>
              </a:rPr>
              <a:t>Climate</a:t>
            </a:r>
            <a:r>
              <a:rPr lang="fi-FI" sz="2400" dirty="0">
                <a:solidFill>
                  <a:srgbClr val="1F1F1F"/>
                </a:solidFill>
              </a:rPr>
              <a:t> </a:t>
            </a:r>
            <a:r>
              <a:rPr lang="fi-FI" sz="2400" dirty="0" err="1">
                <a:solidFill>
                  <a:srgbClr val="1F1F1F"/>
                </a:solidFill>
              </a:rPr>
              <a:t>change</a:t>
            </a:r>
            <a:r>
              <a:rPr lang="fi-FI" sz="2400" dirty="0">
                <a:solidFill>
                  <a:srgbClr val="1F1F1F"/>
                </a:solidFill>
              </a:rPr>
              <a:t> </a:t>
            </a:r>
            <a:r>
              <a:rPr lang="fi-FI" sz="2400" dirty="0" err="1">
                <a:solidFill>
                  <a:srgbClr val="1F1F1F"/>
                </a:solidFill>
              </a:rPr>
              <a:t>gives</a:t>
            </a:r>
            <a:r>
              <a:rPr lang="fi-FI" sz="2400" dirty="0">
                <a:solidFill>
                  <a:srgbClr val="1F1F1F"/>
                </a:solidFill>
              </a:rPr>
              <a:t> me </a:t>
            </a:r>
            <a:r>
              <a:rPr lang="fi-FI" sz="2400" dirty="0" err="1">
                <a:solidFill>
                  <a:srgbClr val="1F1F1F"/>
                </a:solidFill>
              </a:rPr>
              <a:t>anxiety</a:t>
            </a:r>
            <a:r>
              <a:rPr lang="fi-FI" sz="2400" dirty="0">
                <a:solidFill>
                  <a:srgbClr val="1F1F1F"/>
                </a:solidFill>
              </a:rPr>
              <a:t>.</a:t>
            </a:r>
            <a:endParaRPr sz="2400" dirty="0">
              <a:solidFill>
                <a:srgbClr val="1F1F1F"/>
              </a:solidFill>
            </a:endParaRPr>
          </a:p>
          <a:p>
            <a:pPr marL="0" marR="38100" lvl="0" indent="0" algn="l" rtl="0">
              <a:lnSpc>
                <a:spcPct val="90000"/>
              </a:lnSpc>
              <a:spcBef>
                <a:spcPts val="1000"/>
              </a:spcBef>
              <a:spcAft>
                <a:spcPts val="0"/>
              </a:spcAft>
              <a:buNone/>
            </a:pPr>
            <a:r>
              <a:rPr lang="fi-FI" sz="2400" dirty="0" err="1">
                <a:solidFill>
                  <a:srgbClr val="1F1F1F"/>
                </a:solidFill>
              </a:rPr>
              <a:t>Wind</a:t>
            </a:r>
            <a:r>
              <a:rPr lang="fi-FI" sz="2400" dirty="0">
                <a:solidFill>
                  <a:srgbClr val="1F1F1F"/>
                </a:solidFill>
              </a:rPr>
              <a:t> </a:t>
            </a:r>
            <a:r>
              <a:rPr lang="fi-FI" sz="2400" dirty="0" err="1">
                <a:solidFill>
                  <a:srgbClr val="1F1F1F"/>
                </a:solidFill>
              </a:rPr>
              <a:t>turbines</a:t>
            </a:r>
            <a:r>
              <a:rPr lang="fi-FI" sz="2400" dirty="0">
                <a:solidFill>
                  <a:srgbClr val="1F1F1F"/>
                </a:solidFill>
              </a:rPr>
              <a:t> </a:t>
            </a:r>
            <a:r>
              <a:rPr lang="fi-FI" sz="2400" dirty="0" err="1">
                <a:solidFill>
                  <a:srgbClr val="1F1F1F"/>
                </a:solidFill>
              </a:rPr>
              <a:t>give</a:t>
            </a:r>
            <a:r>
              <a:rPr lang="fi-FI" sz="2400" dirty="0">
                <a:solidFill>
                  <a:srgbClr val="1F1F1F"/>
                </a:solidFill>
              </a:rPr>
              <a:t> me </a:t>
            </a:r>
            <a:r>
              <a:rPr lang="fi-FI" sz="2400" dirty="0" err="1">
                <a:solidFill>
                  <a:srgbClr val="1F1F1F"/>
                </a:solidFill>
              </a:rPr>
              <a:t>hope</a:t>
            </a:r>
            <a:r>
              <a:rPr lang="fi-FI" sz="2400" dirty="0">
                <a:solidFill>
                  <a:srgbClr val="1F1F1F"/>
                </a:solidFill>
              </a:rPr>
              <a:t> for </a:t>
            </a:r>
            <a:r>
              <a:rPr lang="fi-FI" sz="2400" dirty="0" err="1">
                <a:solidFill>
                  <a:srgbClr val="1F1F1F"/>
                </a:solidFill>
              </a:rPr>
              <a:t>the</a:t>
            </a:r>
            <a:r>
              <a:rPr lang="fi-FI" sz="2400" dirty="0">
                <a:solidFill>
                  <a:srgbClr val="1F1F1F"/>
                </a:solidFill>
              </a:rPr>
              <a:t> </a:t>
            </a:r>
            <a:r>
              <a:rPr lang="fi-FI" sz="2400" dirty="0" err="1">
                <a:solidFill>
                  <a:srgbClr val="1F1F1F"/>
                </a:solidFill>
              </a:rPr>
              <a:t>future</a:t>
            </a:r>
            <a:r>
              <a:rPr lang="fi-FI" sz="2400" dirty="0">
                <a:solidFill>
                  <a:srgbClr val="1F1F1F"/>
                </a:solidFill>
              </a:rPr>
              <a:t>.</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e7d22f4a7d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Malliesimerkit</a:t>
            </a:r>
            <a:endParaRPr/>
          </a:p>
        </p:txBody>
      </p:sp>
      <p:sp>
        <p:nvSpPr>
          <p:cNvPr id="230" name="Google Shape;230;g2e7d22f4a7d_0_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marR="38100" lvl="0" indent="0" algn="l" rtl="0">
              <a:spcBef>
                <a:spcPts val="1000"/>
              </a:spcBef>
              <a:spcAft>
                <a:spcPts val="0"/>
              </a:spcAft>
              <a:buNone/>
            </a:pPr>
            <a:r>
              <a:rPr lang="fi-FI" sz="2400" dirty="0" err="1"/>
              <a:t>El</a:t>
            </a:r>
            <a:r>
              <a:rPr lang="fi-FI" sz="2400" dirty="0"/>
              <a:t> </a:t>
            </a:r>
            <a:r>
              <a:rPr lang="fi-FI" sz="2400" dirty="0" err="1"/>
              <a:t>cambio</a:t>
            </a:r>
            <a:r>
              <a:rPr lang="fi-FI" sz="2400" dirty="0"/>
              <a:t> </a:t>
            </a:r>
            <a:r>
              <a:rPr lang="fi-FI" sz="2400" dirty="0" err="1"/>
              <a:t>climático</a:t>
            </a:r>
            <a:r>
              <a:rPr lang="fi-FI" sz="2400" dirty="0"/>
              <a:t> me da </a:t>
            </a:r>
            <a:r>
              <a:rPr lang="fi-FI" sz="2400" dirty="0" err="1"/>
              <a:t>ansiedad</a:t>
            </a:r>
            <a:r>
              <a:rPr lang="fi-FI" sz="2400" dirty="0"/>
              <a:t>.</a:t>
            </a:r>
            <a:endParaRPr sz="2400" dirty="0"/>
          </a:p>
          <a:p>
            <a:pPr marL="0" marR="38100" lvl="0" indent="0" algn="l" rtl="0">
              <a:spcBef>
                <a:spcPts val="1000"/>
              </a:spcBef>
              <a:spcAft>
                <a:spcPts val="0"/>
              </a:spcAft>
              <a:buClr>
                <a:schemeClr val="dk1"/>
              </a:buClr>
              <a:buSzPts val="1100"/>
              <a:buFont typeface="Arial"/>
              <a:buNone/>
            </a:pPr>
            <a:r>
              <a:rPr lang="fi-FI" sz="2400" dirty="0" err="1"/>
              <a:t>Las</a:t>
            </a:r>
            <a:r>
              <a:rPr lang="fi-FI" sz="2400" dirty="0"/>
              <a:t> </a:t>
            </a:r>
            <a:r>
              <a:rPr lang="fi-FI" sz="2400" dirty="0" err="1"/>
              <a:t>turbinas</a:t>
            </a:r>
            <a:r>
              <a:rPr lang="fi-FI" sz="2400" dirty="0"/>
              <a:t> </a:t>
            </a:r>
            <a:r>
              <a:rPr lang="fi-FI" sz="2400" dirty="0" err="1"/>
              <a:t>eólicas</a:t>
            </a:r>
            <a:r>
              <a:rPr lang="fi-FI" sz="2400" dirty="0"/>
              <a:t> me </a:t>
            </a:r>
            <a:r>
              <a:rPr lang="fi-FI" sz="2400" dirty="0" err="1"/>
              <a:t>dan</a:t>
            </a:r>
            <a:r>
              <a:rPr lang="fi-FI" sz="2400" dirty="0"/>
              <a:t> </a:t>
            </a:r>
            <a:r>
              <a:rPr lang="fi-FI" sz="2400" dirty="0" err="1"/>
              <a:t>esperanza</a:t>
            </a:r>
            <a:r>
              <a:rPr lang="fi-FI" sz="2400" dirty="0"/>
              <a:t> </a:t>
            </a:r>
            <a:r>
              <a:rPr lang="fi-FI" sz="2400" dirty="0" err="1"/>
              <a:t>para</a:t>
            </a:r>
            <a:r>
              <a:rPr lang="fi-FI" sz="2400" dirty="0"/>
              <a:t> </a:t>
            </a:r>
            <a:r>
              <a:rPr lang="fi-FI" sz="2400" dirty="0" err="1"/>
              <a:t>el</a:t>
            </a:r>
            <a:r>
              <a:rPr lang="fi-FI" sz="2400" dirty="0"/>
              <a:t> </a:t>
            </a:r>
            <a:r>
              <a:rPr lang="fi-FI" sz="2400" dirty="0" err="1"/>
              <a:t>futuro</a:t>
            </a:r>
            <a:r>
              <a:rPr lang="fi-FI" sz="2400" dirty="0"/>
              <a:t>.</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e7d22f4a7d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Modèles d’exemples</a:t>
            </a:r>
            <a:endParaRPr/>
          </a:p>
        </p:txBody>
      </p:sp>
      <p:sp>
        <p:nvSpPr>
          <p:cNvPr id="236" name="Google Shape;236;g2e7d22f4a7d_0_32"/>
          <p:cNvSpPr txBox="1">
            <a:spLocks noGrp="1"/>
          </p:cNvSpPr>
          <p:nvPr>
            <p:ph type="body" idx="1"/>
          </p:nvPr>
        </p:nvSpPr>
        <p:spPr>
          <a:xfrm>
            <a:off x="838200" y="194717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400" dirty="0" err="1"/>
              <a:t>Le</a:t>
            </a:r>
            <a:r>
              <a:rPr lang="fi-FI" sz="2400" dirty="0"/>
              <a:t> </a:t>
            </a:r>
            <a:r>
              <a:rPr lang="fi-FI" sz="2400" dirty="0" err="1"/>
              <a:t>changement</a:t>
            </a:r>
            <a:r>
              <a:rPr lang="fi-FI" sz="2400" dirty="0"/>
              <a:t> </a:t>
            </a:r>
            <a:r>
              <a:rPr lang="fi-FI" sz="2400" dirty="0" err="1"/>
              <a:t>climatique</a:t>
            </a:r>
            <a:r>
              <a:rPr lang="fi-FI" sz="2400" dirty="0"/>
              <a:t> </a:t>
            </a:r>
            <a:r>
              <a:rPr lang="fi-FI" sz="2400" dirty="0" err="1"/>
              <a:t>m'inquiète</a:t>
            </a:r>
            <a:r>
              <a:rPr lang="fi-FI" sz="2400" dirty="0"/>
              <a:t>.</a:t>
            </a:r>
            <a:endParaRPr sz="2400" dirty="0"/>
          </a:p>
          <a:p>
            <a:pPr marL="0" lvl="0" indent="0" algn="l" rtl="0">
              <a:spcBef>
                <a:spcPts val="1000"/>
              </a:spcBef>
              <a:spcAft>
                <a:spcPts val="0"/>
              </a:spcAft>
              <a:buNone/>
            </a:pPr>
            <a:r>
              <a:rPr lang="fi-FI" sz="2400" dirty="0" err="1"/>
              <a:t>Les</a:t>
            </a:r>
            <a:r>
              <a:rPr lang="fi-FI" sz="2400" dirty="0"/>
              <a:t> </a:t>
            </a:r>
            <a:r>
              <a:rPr lang="fi-FI" sz="2400" dirty="0" err="1"/>
              <a:t>éoliennes</a:t>
            </a:r>
            <a:r>
              <a:rPr lang="fi-FI" sz="2400" dirty="0"/>
              <a:t> me </a:t>
            </a:r>
            <a:r>
              <a:rPr lang="fi-FI" sz="2400" dirty="0" err="1"/>
              <a:t>donnent</a:t>
            </a:r>
            <a:r>
              <a:rPr lang="fi-FI" sz="2400" dirty="0"/>
              <a:t> de </a:t>
            </a:r>
            <a:r>
              <a:rPr lang="fi-FI" sz="2400" dirty="0" err="1"/>
              <a:t>l'espoir</a:t>
            </a:r>
            <a:r>
              <a:rPr lang="fi-FI" sz="2400" dirty="0"/>
              <a:t> </a:t>
            </a:r>
            <a:r>
              <a:rPr lang="fi-FI" sz="2400" dirty="0" err="1"/>
              <a:t>pour</a:t>
            </a:r>
            <a:r>
              <a:rPr lang="fi-FI" sz="2400" dirty="0"/>
              <a:t> </a:t>
            </a:r>
            <a:r>
              <a:rPr lang="fi-FI" sz="2400" dirty="0" err="1"/>
              <a:t>l'avenir</a:t>
            </a:r>
            <a:r>
              <a:rPr lang="fi-FI" sz="2400" dirty="0"/>
              <a:t>.</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e61bd14c53_1_3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Malliesimerkit</a:t>
            </a:r>
            <a:endParaRPr/>
          </a:p>
        </p:txBody>
      </p:sp>
      <p:sp>
        <p:nvSpPr>
          <p:cNvPr id="242" name="Google Shape;242;g2e61bd14c53_1_34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400" dirty="0" err="1"/>
              <a:t>Der</a:t>
            </a:r>
            <a:r>
              <a:rPr lang="fi-FI" sz="2400" dirty="0"/>
              <a:t> </a:t>
            </a:r>
            <a:r>
              <a:rPr lang="fi-FI" sz="2400" dirty="0" err="1"/>
              <a:t>Klimawandel</a:t>
            </a:r>
            <a:r>
              <a:rPr lang="fi-FI" sz="2400" dirty="0"/>
              <a:t> </a:t>
            </a:r>
            <a:r>
              <a:rPr lang="fi-FI" sz="2400" dirty="0" err="1"/>
              <a:t>wird</a:t>
            </a:r>
            <a:r>
              <a:rPr lang="fi-FI" sz="2400" dirty="0"/>
              <a:t> </a:t>
            </a:r>
            <a:r>
              <a:rPr lang="fi-FI" sz="2400" dirty="0" err="1"/>
              <a:t>mir</a:t>
            </a:r>
            <a:r>
              <a:rPr lang="fi-FI" sz="2400" dirty="0"/>
              <a:t> </a:t>
            </a:r>
            <a:r>
              <a:rPr lang="fi-FI" sz="2400" dirty="0" err="1"/>
              <a:t>Angst</a:t>
            </a:r>
            <a:r>
              <a:rPr lang="fi-FI" sz="2400" dirty="0"/>
              <a:t> </a:t>
            </a:r>
            <a:r>
              <a:rPr lang="fi-FI" sz="2400" dirty="0" err="1"/>
              <a:t>machen</a:t>
            </a:r>
            <a:r>
              <a:rPr lang="fi-FI" sz="2400" dirty="0"/>
              <a:t>. </a:t>
            </a:r>
            <a:endParaRPr sz="2400" dirty="0"/>
          </a:p>
          <a:p>
            <a:pPr marL="0" lvl="0" indent="0" algn="l" rtl="0">
              <a:spcBef>
                <a:spcPts val="1000"/>
              </a:spcBef>
              <a:spcAft>
                <a:spcPts val="0"/>
              </a:spcAft>
              <a:buNone/>
            </a:pPr>
            <a:r>
              <a:rPr lang="fi-FI" sz="2400" dirty="0" err="1"/>
              <a:t>Die</a:t>
            </a:r>
            <a:r>
              <a:rPr lang="fi-FI" sz="2400" dirty="0"/>
              <a:t> </a:t>
            </a:r>
            <a:r>
              <a:rPr lang="fi-FI" sz="2400" dirty="0" err="1"/>
              <a:t>Windräder</a:t>
            </a:r>
            <a:r>
              <a:rPr lang="fi-FI" sz="2400" dirty="0"/>
              <a:t> </a:t>
            </a:r>
            <a:r>
              <a:rPr lang="fi-FI" sz="2400" dirty="0" err="1"/>
              <a:t>geben</a:t>
            </a:r>
            <a:r>
              <a:rPr lang="fi-FI" sz="2400" dirty="0"/>
              <a:t> </a:t>
            </a:r>
            <a:r>
              <a:rPr lang="fi-FI" sz="2400" dirty="0" err="1"/>
              <a:t>mir</a:t>
            </a:r>
            <a:r>
              <a:rPr lang="fi-FI" sz="2400" dirty="0"/>
              <a:t> </a:t>
            </a:r>
            <a:r>
              <a:rPr lang="fi-FI" sz="2400" dirty="0" err="1"/>
              <a:t>Hoffnung</a:t>
            </a:r>
            <a:r>
              <a:rPr lang="fi-FI" sz="2400" dirty="0"/>
              <a:t>. </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e7d22f4a7d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Malliesimerkit</a:t>
            </a:r>
            <a:endParaRPr/>
          </a:p>
        </p:txBody>
      </p:sp>
      <p:sp>
        <p:nvSpPr>
          <p:cNvPr id="248" name="Google Shape;248;g2e7d22f4a7d_0_2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Ilmastonmuutos </a:t>
            </a:r>
            <a:r>
              <a:rPr lang="fi-FI" sz="2400" dirty="0"/>
              <a:t>ahdistaa minua.</a:t>
            </a:r>
            <a:endParaRPr sz="2400" dirty="0"/>
          </a:p>
          <a:p>
            <a:pPr marL="0" lvl="0" indent="0" algn="l" rtl="0">
              <a:spcBef>
                <a:spcPts val="1000"/>
              </a:spcBef>
              <a:spcAft>
                <a:spcPts val="0"/>
              </a:spcAft>
              <a:buNone/>
            </a:pPr>
            <a:r>
              <a:rPr lang="fi-FI" sz="2400" dirty="0"/>
              <a:t>Tuulivoimalat antavat minulle toivoa tulevaisuuteen.</a:t>
            </a:r>
            <a:endParaRPr sz="2400" dirty="0"/>
          </a:p>
          <a:p>
            <a:pPr marL="0" lvl="0" indent="0" algn="l" rtl="0">
              <a:spcBef>
                <a:spcPts val="1000"/>
              </a:spcBef>
              <a:spcAft>
                <a:spcPts val="0"/>
              </a:spcAft>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e7d22f4a7d_0_3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Future habitats</a:t>
            </a:r>
            <a:endParaRPr/>
          </a:p>
        </p:txBody>
      </p:sp>
      <p:sp>
        <p:nvSpPr>
          <p:cNvPr id="254" name="Google Shape;254;g2e7d22f4a7d_0_3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0000"/>
              </a:buClr>
              <a:buSzPts val="2800"/>
              <a:buFont typeface="Arial"/>
              <a:buNone/>
            </a:pPr>
            <a:endParaRPr>
              <a:solidFill>
                <a:srgbClr val="000000"/>
              </a:solidFill>
            </a:endParaRPr>
          </a:p>
        </p:txBody>
      </p:sp>
      <p:sp>
        <p:nvSpPr>
          <p:cNvPr id="255" name="Google Shape;255;g2e7d22f4a7d_0_39"/>
          <p:cNvSpPr txBox="1">
            <a:spLocks noGrp="1"/>
          </p:cNvSpPr>
          <p:nvPr>
            <p:ph type="body" idx="2"/>
          </p:nvPr>
        </p:nvSpPr>
        <p:spPr>
          <a:xfrm>
            <a:off x="836612" y="2057400"/>
            <a:ext cx="4346576" cy="3811500"/>
          </a:xfrm>
          <a:prstGeom prst="rect">
            <a:avLst/>
          </a:prstGeom>
          <a:noFill/>
          <a:ln>
            <a:noFill/>
          </a:ln>
        </p:spPr>
        <p:txBody>
          <a:bodyPr spcFirstLastPara="1" wrap="square" lIns="91425" tIns="45700" rIns="91425" bIns="45700" anchor="t" anchorCtr="0">
            <a:normAutofit fontScale="92500" lnSpcReduction="10000"/>
          </a:bodyPr>
          <a:lstStyle/>
          <a:p>
            <a:pPr marL="0" marR="38100" lvl="0" indent="0" algn="l" rtl="0">
              <a:lnSpc>
                <a:spcPct val="128571"/>
              </a:lnSpc>
              <a:spcBef>
                <a:spcPts val="0"/>
              </a:spcBef>
              <a:spcAft>
                <a:spcPts val="0"/>
              </a:spcAft>
              <a:buClr>
                <a:schemeClr val="dk1"/>
              </a:buClr>
              <a:buSzPct val="52380"/>
              <a:buFont typeface="Arial"/>
              <a:buNone/>
            </a:pPr>
            <a:r>
              <a:rPr lang="fi-FI" sz="2100" dirty="0" err="1">
                <a:solidFill>
                  <a:srgbClr val="1F1F1F"/>
                </a:solidFill>
                <a:highlight>
                  <a:srgbClr val="F8F9FA"/>
                </a:highlight>
              </a:rPr>
              <a:t>Draw</a:t>
            </a:r>
            <a:r>
              <a:rPr lang="fi-FI" sz="2100" dirty="0">
                <a:solidFill>
                  <a:srgbClr val="1F1F1F"/>
                </a:solidFill>
                <a:highlight>
                  <a:srgbClr val="F8F9FA"/>
                </a:highlight>
              </a:rPr>
              <a:t> </a:t>
            </a:r>
            <a:r>
              <a:rPr lang="fi-FI" sz="2100" dirty="0" err="1">
                <a:solidFill>
                  <a:srgbClr val="1F1F1F"/>
                </a:solidFill>
                <a:highlight>
                  <a:srgbClr val="F8F9FA"/>
                </a:highlight>
              </a:rPr>
              <a:t>or</a:t>
            </a:r>
            <a:r>
              <a:rPr lang="fi-FI" sz="2100" dirty="0">
                <a:solidFill>
                  <a:srgbClr val="1F1F1F"/>
                </a:solidFill>
                <a:highlight>
                  <a:srgbClr val="F8F9FA"/>
                </a:highlight>
              </a:rPr>
              <a:t> </a:t>
            </a:r>
            <a:r>
              <a:rPr lang="fi-FI" sz="2100" dirty="0" err="1">
                <a:solidFill>
                  <a:srgbClr val="1F1F1F"/>
                </a:solidFill>
                <a:highlight>
                  <a:srgbClr val="F8F9FA"/>
                </a:highlight>
              </a:rPr>
              <a:t>create</a:t>
            </a:r>
            <a:r>
              <a:rPr lang="fi-FI" sz="2100" dirty="0">
                <a:solidFill>
                  <a:srgbClr val="1F1F1F"/>
                </a:solidFill>
                <a:highlight>
                  <a:srgbClr val="F8F9FA"/>
                </a:highlight>
              </a:rPr>
              <a:t> a </a:t>
            </a:r>
            <a:r>
              <a:rPr lang="fi-FI" sz="2100" dirty="0" err="1">
                <a:solidFill>
                  <a:srgbClr val="1F1F1F"/>
                </a:solidFill>
                <a:highlight>
                  <a:srgbClr val="F8F9FA"/>
                </a:highlight>
              </a:rPr>
              <a:t>picture</a:t>
            </a:r>
            <a:r>
              <a:rPr lang="fi-FI" sz="2100" dirty="0">
                <a:solidFill>
                  <a:srgbClr val="1F1F1F"/>
                </a:solidFill>
                <a:highlight>
                  <a:srgbClr val="F8F9FA"/>
                </a:highlight>
              </a:rPr>
              <a:t> of </a:t>
            </a:r>
            <a:r>
              <a:rPr lang="fi-FI" sz="2100" dirty="0" err="1">
                <a:solidFill>
                  <a:srgbClr val="1F1F1F"/>
                </a:solidFill>
                <a:highlight>
                  <a:srgbClr val="F8F9FA"/>
                </a:highlight>
              </a:rPr>
              <a:t>your</a:t>
            </a:r>
            <a:r>
              <a:rPr lang="fi-FI" sz="2100" dirty="0">
                <a:solidFill>
                  <a:srgbClr val="1F1F1F"/>
                </a:solidFill>
                <a:highlight>
                  <a:srgbClr val="F8F9FA"/>
                </a:highlight>
              </a:rPr>
              <a:t> </a:t>
            </a:r>
            <a:r>
              <a:rPr lang="fi-FI" sz="2100" dirty="0" err="1">
                <a:solidFill>
                  <a:srgbClr val="1F1F1F"/>
                </a:solidFill>
                <a:highlight>
                  <a:srgbClr val="F8F9FA"/>
                </a:highlight>
              </a:rPr>
              <a:t>future</a:t>
            </a:r>
            <a:r>
              <a:rPr lang="fi-FI" sz="2100" dirty="0">
                <a:solidFill>
                  <a:srgbClr val="1F1F1F"/>
                </a:solidFill>
                <a:highlight>
                  <a:srgbClr val="F8F9FA"/>
                </a:highlight>
              </a:rPr>
              <a:t> </a:t>
            </a:r>
            <a:r>
              <a:rPr lang="fi-FI" sz="2100" dirty="0" err="1">
                <a:solidFill>
                  <a:srgbClr val="1F1F1F"/>
                </a:solidFill>
                <a:highlight>
                  <a:srgbClr val="F8F9FA"/>
                </a:highlight>
              </a:rPr>
              <a:t>living</a:t>
            </a:r>
            <a:r>
              <a:rPr lang="fi-FI" sz="2100" dirty="0">
                <a:solidFill>
                  <a:srgbClr val="1F1F1F"/>
                </a:solidFill>
                <a:highlight>
                  <a:srgbClr val="F8F9FA"/>
                </a:highlight>
              </a:rPr>
              <a:t> </a:t>
            </a:r>
            <a:r>
              <a:rPr lang="fi-FI" sz="2100" dirty="0" err="1">
                <a:solidFill>
                  <a:srgbClr val="1F1F1F"/>
                </a:solidFill>
                <a:highlight>
                  <a:srgbClr val="F8F9FA"/>
                </a:highlight>
              </a:rPr>
              <a:t>environment</a:t>
            </a:r>
            <a:r>
              <a:rPr lang="fi-FI" sz="2100" dirty="0">
                <a:solidFill>
                  <a:srgbClr val="1F1F1F"/>
                </a:solidFill>
                <a:highlight>
                  <a:srgbClr val="F8F9FA"/>
                </a:highlight>
              </a:rPr>
              <a:t> </a:t>
            </a:r>
            <a:r>
              <a:rPr lang="fi-FI" sz="2100" dirty="0" err="1">
                <a:solidFill>
                  <a:srgbClr val="1F1F1F"/>
                </a:solidFill>
                <a:highlight>
                  <a:srgbClr val="F8F9FA"/>
                </a:highlight>
              </a:rPr>
              <a:t>with</a:t>
            </a:r>
            <a:r>
              <a:rPr lang="fi-FI" sz="2100" dirty="0">
                <a:solidFill>
                  <a:srgbClr val="1F1F1F"/>
                </a:solidFill>
                <a:highlight>
                  <a:srgbClr val="F8F9FA"/>
                </a:highlight>
              </a:rPr>
              <a:t> </a:t>
            </a:r>
            <a:r>
              <a:rPr lang="fi-FI" sz="2100" dirty="0" err="1">
                <a:solidFill>
                  <a:srgbClr val="1F1F1F"/>
                </a:solidFill>
                <a:highlight>
                  <a:srgbClr val="F8F9FA"/>
                </a:highlight>
              </a:rPr>
              <a:t>artificial</a:t>
            </a:r>
            <a:r>
              <a:rPr lang="fi-FI" sz="2100" dirty="0">
                <a:solidFill>
                  <a:srgbClr val="1F1F1F"/>
                </a:solidFill>
                <a:highlight>
                  <a:srgbClr val="F8F9FA"/>
                </a:highlight>
              </a:rPr>
              <a:t> </a:t>
            </a:r>
            <a:r>
              <a:rPr lang="fi-FI" sz="2100" dirty="0" err="1">
                <a:solidFill>
                  <a:srgbClr val="1F1F1F"/>
                </a:solidFill>
                <a:highlight>
                  <a:srgbClr val="F8F9FA"/>
                </a:highlight>
              </a:rPr>
              <a:t>intelligence</a:t>
            </a:r>
            <a:r>
              <a:rPr lang="fi-FI" sz="2100" dirty="0">
                <a:solidFill>
                  <a:srgbClr val="1F1F1F"/>
                </a:solidFill>
                <a:highlight>
                  <a:srgbClr val="F8F9FA"/>
                </a:highlight>
              </a:rPr>
              <a:t>. For </a:t>
            </a:r>
            <a:r>
              <a:rPr lang="fi-FI" sz="2100" dirty="0" err="1">
                <a:solidFill>
                  <a:srgbClr val="1F1F1F"/>
                </a:solidFill>
                <a:highlight>
                  <a:srgbClr val="F8F9FA"/>
                </a:highlight>
              </a:rPr>
              <a:t>example</a:t>
            </a:r>
            <a:r>
              <a:rPr lang="fi-FI" sz="2100" dirty="0">
                <a:solidFill>
                  <a:srgbClr val="1F1F1F"/>
                </a:solidFill>
                <a:highlight>
                  <a:srgbClr val="F8F9FA"/>
                </a:highlight>
              </a:rPr>
              <a:t>, </a:t>
            </a:r>
            <a:r>
              <a:rPr lang="fi-FI" sz="2100" dirty="0" err="1">
                <a:solidFill>
                  <a:srgbClr val="1F1F1F"/>
                </a:solidFill>
                <a:highlight>
                  <a:srgbClr val="F8F9FA"/>
                </a:highlight>
              </a:rPr>
              <a:t>you</a:t>
            </a:r>
            <a:r>
              <a:rPr lang="fi-FI" sz="2100" dirty="0">
                <a:solidFill>
                  <a:srgbClr val="1F1F1F"/>
                </a:solidFill>
                <a:highlight>
                  <a:srgbClr val="F8F9FA"/>
                </a:highlight>
              </a:rPr>
              <a:t> </a:t>
            </a:r>
            <a:r>
              <a:rPr lang="fi-FI" sz="2100" dirty="0" err="1">
                <a:solidFill>
                  <a:srgbClr val="1F1F1F"/>
                </a:solidFill>
                <a:highlight>
                  <a:srgbClr val="F8F9FA"/>
                </a:highlight>
              </a:rPr>
              <a:t>can</a:t>
            </a:r>
            <a:r>
              <a:rPr lang="fi-FI" sz="2100" dirty="0">
                <a:solidFill>
                  <a:srgbClr val="1F1F1F"/>
                </a:solidFill>
                <a:highlight>
                  <a:srgbClr val="F8F9FA"/>
                </a:highlight>
              </a:rPr>
              <a:t> </a:t>
            </a:r>
            <a:r>
              <a:rPr lang="fi-FI" sz="2100" dirty="0" err="1">
                <a:solidFill>
                  <a:srgbClr val="1F1F1F"/>
                </a:solidFill>
                <a:highlight>
                  <a:srgbClr val="F8F9FA"/>
                </a:highlight>
              </a:rPr>
              <a:t>draw</a:t>
            </a:r>
            <a:r>
              <a:rPr lang="fi-FI" sz="2100" dirty="0">
                <a:solidFill>
                  <a:srgbClr val="1F1F1F"/>
                </a:solidFill>
                <a:highlight>
                  <a:srgbClr val="F8F9FA"/>
                </a:highlight>
              </a:rPr>
              <a:t> </a:t>
            </a:r>
            <a:r>
              <a:rPr lang="fi-FI" sz="2100" dirty="0" err="1">
                <a:solidFill>
                  <a:srgbClr val="1F1F1F"/>
                </a:solidFill>
                <a:highlight>
                  <a:srgbClr val="F8F9FA"/>
                </a:highlight>
              </a:rPr>
              <a:t>or</a:t>
            </a:r>
            <a:r>
              <a:rPr lang="fi-FI" sz="2100" dirty="0">
                <a:solidFill>
                  <a:srgbClr val="1F1F1F"/>
                </a:solidFill>
                <a:highlight>
                  <a:srgbClr val="F8F9FA"/>
                </a:highlight>
              </a:rPr>
              <a:t> </a:t>
            </a:r>
            <a:r>
              <a:rPr lang="fi-FI" sz="2100" dirty="0" err="1">
                <a:solidFill>
                  <a:srgbClr val="1F1F1F"/>
                </a:solidFill>
                <a:highlight>
                  <a:srgbClr val="F8F9FA"/>
                </a:highlight>
              </a:rPr>
              <a:t>create</a:t>
            </a:r>
            <a:r>
              <a:rPr lang="fi-FI" sz="2100" dirty="0">
                <a:solidFill>
                  <a:srgbClr val="1F1F1F"/>
                </a:solidFill>
                <a:highlight>
                  <a:srgbClr val="F8F9FA"/>
                </a:highlight>
              </a:rPr>
              <a:t> a </a:t>
            </a:r>
            <a:r>
              <a:rPr lang="fi-FI" sz="2100" dirty="0" err="1">
                <a:solidFill>
                  <a:srgbClr val="1F1F1F"/>
                </a:solidFill>
                <a:highlight>
                  <a:srgbClr val="F8F9FA"/>
                </a:highlight>
              </a:rPr>
              <a:t>picture</a:t>
            </a:r>
            <a:r>
              <a:rPr lang="fi-FI" sz="2100" dirty="0">
                <a:solidFill>
                  <a:srgbClr val="1F1F1F"/>
                </a:solidFill>
                <a:highlight>
                  <a:srgbClr val="F8F9FA"/>
                </a:highlight>
              </a:rPr>
              <a:t> of </a:t>
            </a:r>
            <a:r>
              <a:rPr lang="fi-FI" sz="2100" dirty="0" err="1">
                <a:solidFill>
                  <a:srgbClr val="1F1F1F"/>
                </a:solidFill>
                <a:highlight>
                  <a:srgbClr val="F8F9FA"/>
                </a:highlight>
              </a:rPr>
              <a:t>your</a:t>
            </a:r>
            <a:r>
              <a:rPr lang="fi-FI" sz="2100" dirty="0">
                <a:solidFill>
                  <a:srgbClr val="1F1F1F"/>
                </a:solidFill>
                <a:highlight>
                  <a:srgbClr val="F8F9FA"/>
                </a:highlight>
              </a:rPr>
              <a:t> </a:t>
            </a:r>
            <a:r>
              <a:rPr lang="fi-FI" sz="2100" dirty="0" err="1">
                <a:solidFill>
                  <a:srgbClr val="1F1F1F"/>
                </a:solidFill>
                <a:highlight>
                  <a:srgbClr val="F8F9FA"/>
                </a:highlight>
              </a:rPr>
              <a:t>own</a:t>
            </a:r>
            <a:r>
              <a:rPr lang="fi-FI" sz="2100" dirty="0">
                <a:solidFill>
                  <a:srgbClr val="1F1F1F"/>
                </a:solidFill>
                <a:highlight>
                  <a:srgbClr val="F8F9FA"/>
                </a:highlight>
              </a:rPr>
              <a:t> home and </a:t>
            </a:r>
            <a:r>
              <a:rPr lang="fi-FI" sz="2100" dirty="0" err="1">
                <a:solidFill>
                  <a:srgbClr val="1F1F1F"/>
                </a:solidFill>
                <a:highlight>
                  <a:srgbClr val="F8F9FA"/>
                </a:highlight>
              </a:rPr>
              <a:t>its</a:t>
            </a:r>
            <a:r>
              <a:rPr lang="fi-FI" sz="2100" dirty="0">
                <a:solidFill>
                  <a:srgbClr val="1F1F1F"/>
                </a:solidFill>
                <a:highlight>
                  <a:srgbClr val="F8F9FA"/>
                </a:highlight>
              </a:rPr>
              <a:t> </a:t>
            </a:r>
            <a:r>
              <a:rPr lang="fi-FI" sz="2100" dirty="0" err="1">
                <a:solidFill>
                  <a:srgbClr val="1F1F1F"/>
                </a:solidFill>
                <a:highlight>
                  <a:srgbClr val="F8F9FA"/>
                </a:highlight>
              </a:rPr>
              <a:t>surroundings</a:t>
            </a:r>
            <a:r>
              <a:rPr lang="fi-FI" sz="2100" dirty="0">
                <a:solidFill>
                  <a:srgbClr val="1F1F1F"/>
                </a:solidFill>
                <a:highlight>
                  <a:srgbClr val="F8F9FA"/>
                </a:highlight>
              </a:rPr>
              <a:t> in 2050. </a:t>
            </a:r>
            <a:r>
              <a:rPr lang="fi-FI" sz="2100" dirty="0" err="1">
                <a:solidFill>
                  <a:srgbClr val="1F1F1F"/>
                </a:solidFill>
                <a:highlight>
                  <a:srgbClr val="F8F9FA"/>
                </a:highlight>
              </a:rPr>
              <a:t>You</a:t>
            </a:r>
            <a:r>
              <a:rPr lang="fi-FI" sz="2100" dirty="0">
                <a:solidFill>
                  <a:srgbClr val="1F1F1F"/>
                </a:solidFill>
                <a:highlight>
                  <a:srgbClr val="F8F9FA"/>
                </a:highlight>
              </a:rPr>
              <a:t> </a:t>
            </a:r>
            <a:r>
              <a:rPr lang="fi-FI" sz="2100" dirty="0" err="1">
                <a:solidFill>
                  <a:srgbClr val="1F1F1F"/>
                </a:solidFill>
                <a:highlight>
                  <a:srgbClr val="F8F9FA"/>
                </a:highlight>
              </a:rPr>
              <a:t>can</a:t>
            </a:r>
            <a:r>
              <a:rPr lang="fi-FI" sz="2100" dirty="0">
                <a:solidFill>
                  <a:srgbClr val="1F1F1F"/>
                </a:solidFill>
                <a:highlight>
                  <a:srgbClr val="F8F9FA"/>
                </a:highlight>
              </a:rPr>
              <a:t> </a:t>
            </a:r>
            <a:r>
              <a:rPr lang="fi-FI" sz="2100" dirty="0" err="1">
                <a:solidFill>
                  <a:srgbClr val="1F1F1F"/>
                </a:solidFill>
                <a:highlight>
                  <a:srgbClr val="F8F9FA"/>
                </a:highlight>
              </a:rPr>
              <a:t>attach</a:t>
            </a:r>
            <a:r>
              <a:rPr lang="fi-FI" sz="2100" dirty="0">
                <a:solidFill>
                  <a:srgbClr val="1F1F1F"/>
                </a:solidFill>
                <a:highlight>
                  <a:srgbClr val="F8F9FA"/>
                </a:highlight>
              </a:rPr>
              <a:t> </a:t>
            </a:r>
            <a:r>
              <a:rPr lang="fi-FI" sz="2100" dirty="0" err="1">
                <a:solidFill>
                  <a:srgbClr val="1F1F1F"/>
                </a:solidFill>
                <a:highlight>
                  <a:srgbClr val="F8F9FA"/>
                </a:highlight>
              </a:rPr>
              <a:t>vocabulary</a:t>
            </a:r>
            <a:r>
              <a:rPr lang="fi-FI" sz="2100" dirty="0">
                <a:solidFill>
                  <a:srgbClr val="1F1F1F"/>
                </a:solidFill>
                <a:highlight>
                  <a:srgbClr val="F8F9FA"/>
                </a:highlight>
              </a:rPr>
              <a:t> </a:t>
            </a:r>
            <a:r>
              <a:rPr lang="fi-FI" sz="2100" dirty="0" err="1">
                <a:solidFill>
                  <a:srgbClr val="1F1F1F"/>
                </a:solidFill>
                <a:highlight>
                  <a:srgbClr val="F8F9FA"/>
                </a:highlight>
              </a:rPr>
              <a:t>related</a:t>
            </a:r>
            <a:r>
              <a:rPr lang="fi-FI" sz="2100" dirty="0">
                <a:solidFill>
                  <a:srgbClr val="1F1F1F"/>
                </a:solidFill>
                <a:highlight>
                  <a:srgbClr val="F8F9FA"/>
                </a:highlight>
              </a:rPr>
              <a:t> to </a:t>
            </a:r>
            <a:r>
              <a:rPr lang="fi-FI" sz="2100" dirty="0" err="1">
                <a:solidFill>
                  <a:srgbClr val="1F1F1F"/>
                </a:solidFill>
                <a:highlight>
                  <a:srgbClr val="F8F9FA"/>
                </a:highlight>
              </a:rPr>
              <a:t>the</a:t>
            </a:r>
            <a:r>
              <a:rPr lang="fi-FI" sz="2100" dirty="0">
                <a:solidFill>
                  <a:srgbClr val="1F1F1F"/>
                </a:solidFill>
                <a:highlight>
                  <a:srgbClr val="F8F9FA"/>
                </a:highlight>
              </a:rPr>
              <a:t> </a:t>
            </a:r>
            <a:r>
              <a:rPr lang="fi-FI" sz="2100" dirty="0" err="1">
                <a:solidFill>
                  <a:srgbClr val="1F1F1F"/>
                </a:solidFill>
                <a:highlight>
                  <a:srgbClr val="F8F9FA"/>
                </a:highlight>
              </a:rPr>
              <a:t>environment</a:t>
            </a:r>
            <a:r>
              <a:rPr lang="fi-FI" sz="2100" dirty="0">
                <a:solidFill>
                  <a:srgbClr val="1F1F1F"/>
                </a:solidFill>
                <a:highlight>
                  <a:srgbClr val="F8F9FA"/>
                </a:highlight>
              </a:rPr>
              <a:t> to </a:t>
            </a:r>
            <a:r>
              <a:rPr lang="fi-FI" sz="2100" dirty="0" err="1">
                <a:solidFill>
                  <a:srgbClr val="1F1F1F"/>
                </a:solidFill>
                <a:highlight>
                  <a:srgbClr val="F8F9FA"/>
                </a:highlight>
              </a:rPr>
              <a:t>the</a:t>
            </a:r>
            <a:r>
              <a:rPr lang="fi-FI" sz="2100" dirty="0">
                <a:solidFill>
                  <a:srgbClr val="1F1F1F"/>
                </a:solidFill>
                <a:highlight>
                  <a:srgbClr val="F8F9FA"/>
                </a:highlight>
              </a:rPr>
              <a:t> </a:t>
            </a:r>
            <a:r>
              <a:rPr lang="fi-FI" sz="2100" dirty="0" err="1">
                <a:solidFill>
                  <a:srgbClr val="1F1F1F"/>
                </a:solidFill>
                <a:highlight>
                  <a:srgbClr val="F8F9FA"/>
                </a:highlight>
              </a:rPr>
              <a:t>picture</a:t>
            </a:r>
            <a:r>
              <a:rPr lang="fi-FI" sz="2100" dirty="0">
                <a:solidFill>
                  <a:srgbClr val="1F1F1F"/>
                </a:solidFill>
                <a:highlight>
                  <a:srgbClr val="F8F9FA"/>
                </a:highlight>
              </a:rPr>
              <a:t>, for </a:t>
            </a:r>
            <a:r>
              <a:rPr lang="fi-FI" sz="2100" dirty="0" err="1">
                <a:solidFill>
                  <a:srgbClr val="1F1F1F"/>
                </a:solidFill>
                <a:highlight>
                  <a:srgbClr val="F8F9FA"/>
                </a:highlight>
              </a:rPr>
              <a:t>example</a:t>
            </a:r>
            <a:r>
              <a:rPr lang="fi-FI" sz="2100" dirty="0">
                <a:solidFill>
                  <a:srgbClr val="1F1F1F"/>
                </a:solidFill>
                <a:highlight>
                  <a:srgbClr val="F8F9FA"/>
                </a:highlight>
              </a:rPr>
              <a:t> </a:t>
            </a:r>
            <a:r>
              <a:rPr lang="fi-FI" sz="2100" dirty="0" err="1">
                <a:solidFill>
                  <a:srgbClr val="1F1F1F"/>
                </a:solidFill>
                <a:highlight>
                  <a:srgbClr val="F8F9FA"/>
                </a:highlight>
              </a:rPr>
              <a:t>by</a:t>
            </a:r>
            <a:r>
              <a:rPr lang="fi-FI" sz="2100" dirty="0">
                <a:solidFill>
                  <a:srgbClr val="1F1F1F"/>
                </a:solidFill>
                <a:highlight>
                  <a:srgbClr val="F8F9FA"/>
                </a:highlight>
              </a:rPr>
              <a:t> </a:t>
            </a:r>
            <a:r>
              <a:rPr lang="fi-FI" sz="2100" dirty="0" err="1">
                <a:solidFill>
                  <a:srgbClr val="1F1F1F"/>
                </a:solidFill>
                <a:highlight>
                  <a:srgbClr val="F8F9FA"/>
                </a:highlight>
              </a:rPr>
              <a:t>using</a:t>
            </a:r>
            <a:r>
              <a:rPr lang="fi-FI" sz="2100" dirty="0">
                <a:solidFill>
                  <a:srgbClr val="1F1F1F"/>
                </a:solidFill>
                <a:highlight>
                  <a:srgbClr val="F8F9FA"/>
                </a:highlight>
              </a:rPr>
              <a:t> </a:t>
            </a:r>
            <a:r>
              <a:rPr lang="fi-FI" sz="2100" dirty="0" err="1">
                <a:solidFill>
                  <a:srgbClr val="1F1F1F"/>
                </a:solidFill>
                <a:highlight>
                  <a:srgbClr val="F8F9FA"/>
                </a:highlight>
              </a:rPr>
              <a:t>speech</a:t>
            </a:r>
            <a:r>
              <a:rPr lang="fi-FI" sz="2100" dirty="0">
                <a:solidFill>
                  <a:srgbClr val="1F1F1F"/>
                </a:solidFill>
                <a:highlight>
                  <a:srgbClr val="F8F9FA"/>
                </a:highlight>
              </a:rPr>
              <a:t> </a:t>
            </a:r>
            <a:r>
              <a:rPr lang="fi-FI" sz="2100" dirty="0" err="1">
                <a:solidFill>
                  <a:srgbClr val="1F1F1F"/>
                </a:solidFill>
                <a:highlight>
                  <a:srgbClr val="F8F9FA"/>
                </a:highlight>
              </a:rPr>
              <a:t>bubbles</a:t>
            </a:r>
            <a:r>
              <a:rPr lang="fi-FI" sz="2100" dirty="0">
                <a:solidFill>
                  <a:srgbClr val="1F1F1F"/>
                </a:solidFill>
                <a:highlight>
                  <a:srgbClr val="F8F9FA"/>
                </a:highlight>
              </a:rPr>
              <a:t>. </a:t>
            </a:r>
            <a:r>
              <a:rPr lang="fi-FI" sz="2100" dirty="0" err="1">
                <a:solidFill>
                  <a:srgbClr val="1F1F1F"/>
                </a:solidFill>
                <a:highlight>
                  <a:srgbClr val="F8F9FA"/>
                </a:highlight>
              </a:rPr>
              <a:t>Upload</a:t>
            </a:r>
            <a:r>
              <a:rPr lang="fi-FI" sz="2100" dirty="0">
                <a:solidFill>
                  <a:srgbClr val="1F1F1F"/>
                </a:solidFill>
                <a:highlight>
                  <a:srgbClr val="F8F9FA"/>
                </a:highlight>
              </a:rPr>
              <a:t> </a:t>
            </a:r>
            <a:r>
              <a:rPr lang="fi-FI" sz="2100" dirty="0" err="1">
                <a:solidFill>
                  <a:srgbClr val="1F1F1F"/>
                </a:solidFill>
                <a:highlight>
                  <a:srgbClr val="F8F9FA"/>
                </a:highlight>
              </a:rPr>
              <a:t>the</a:t>
            </a:r>
            <a:r>
              <a:rPr lang="fi-FI" sz="2100" dirty="0">
                <a:solidFill>
                  <a:srgbClr val="1F1F1F"/>
                </a:solidFill>
                <a:highlight>
                  <a:srgbClr val="F8F9FA"/>
                </a:highlight>
              </a:rPr>
              <a:t> image to </a:t>
            </a:r>
            <a:r>
              <a:rPr lang="fi-FI" sz="2100" dirty="0" err="1">
                <a:solidFill>
                  <a:srgbClr val="1F1F1F"/>
                </a:solidFill>
                <a:highlight>
                  <a:srgbClr val="F8F9FA"/>
                </a:highlight>
              </a:rPr>
              <a:t>the</a:t>
            </a:r>
            <a:r>
              <a:rPr lang="fi-FI" sz="2100" dirty="0">
                <a:solidFill>
                  <a:srgbClr val="1F1F1F"/>
                </a:solidFill>
                <a:highlight>
                  <a:srgbClr val="F8F9FA"/>
                </a:highlight>
              </a:rPr>
              <a:t> </a:t>
            </a:r>
            <a:r>
              <a:rPr lang="fi-FI" sz="2100" dirty="0" err="1">
                <a:solidFill>
                  <a:srgbClr val="1F1F1F"/>
                </a:solidFill>
                <a:highlight>
                  <a:srgbClr val="F8F9FA"/>
                </a:highlight>
              </a:rPr>
              <a:t>agreed</a:t>
            </a:r>
            <a:r>
              <a:rPr lang="fi-FI" sz="2100" dirty="0">
                <a:solidFill>
                  <a:srgbClr val="1F1F1F"/>
                </a:solidFill>
                <a:highlight>
                  <a:srgbClr val="F8F9FA"/>
                </a:highlight>
              </a:rPr>
              <a:t> </a:t>
            </a:r>
            <a:r>
              <a:rPr lang="fi-FI" sz="2100" dirty="0" err="1">
                <a:solidFill>
                  <a:srgbClr val="1F1F1F"/>
                </a:solidFill>
                <a:highlight>
                  <a:srgbClr val="F8F9FA"/>
                </a:highlight>
              </a:rPr>
              <a:t>upon</a:t>
            </a:r>
            <a:r>
              <a:rPr lang="fi-FI" sz="2100" dirty="0">
                <a:solidFill>
                  <a:srgbClr val="1F1F1F"/>
                </a:solidFill>
                <a:highlight>
                  <a:srgbClr val="F8F9FA"/>
                </a:highlight>
              </a:rPr>
              <a:t> </a:t>
            </a:r>
            <a:r>
              <a:rPr lang="fi-FI" sz="2100" dirty="0" err="1">
                <a:solidFill>
                  <a:srgbClr val="1F1F1F"/>
                </a:solidFill>
                <a:highlight>
                  <a:srgbClr val="F8F9FA"/>
                </a:highlight>
              </a:rPr>
              <a:t>learning</a:t>
            </a:r>
            <a:r>
              <a:rPr lang="fi-FI" sz="2100" dirty="0">
                <a:solidFill>
                  <a:srgbClr val="1F1F1F"/>
                </a:solidFill>
                <a:highlight>
                  <a:srgbClr val="F8F9FA"/>
                </a:highlight>
              </a:rPr>
              <a:t> </a:t>
            </a:r>
            <a:r>
              <a:rPr lang="fi-FI" sz="2100" dirty="0" err="1">
                <a:solidFill>
                  <a:srgbClr val="1F1F1F"/>
                </a:solidFill>
                <a:highlight>
                  <a:srgbClr val="F8F9FA"/>
                </a:highlight>
              </a:rPr>
              <a:t>platform</a:t>
            </a:r>
            <a:r>
              <a:rPr lang="fi-FI" sz="2100" dirty="0">
                <a:solidFill>
                  <a:srgbClr val="1F1F1F"/>
                </a:solidFill>
                <a:highlight>
                  <a:srgbClr val="F8F9FA"/>
                </a:highlight>
              </a:rPr>
              <a:t>. </a:t>
            </a:r>
            <a:endParaRPr sz="2100" dirty="0">
              <a:solidFill>
                <a:srgbClr val="1F1F1F"/>
              </a:solidFill>
              <a:highlight>
                <a:srgbClr val="F8F9FA"/>
              </a:highlight>
            </a:endParaRPr>
          </a:p>
          <a:p>
            <a:pPr marL="457200" lvl="0" indent="-228600" algn="l" rtl="0">
              <a:lnSpc>
                <a:spcPct val="90000"/>
              </a:lnSpc>
              <a:spcBef>
                <a:spcPts val="1000"/>
              </a:spcBef>
              <a:spcAft>
                <a:spcPts val="0"/>
              </a:spcAft>
              <a:buClr>
                <a:schemeClr val="dk1"/>
              </a:buClr>
              <a:buSzPct val="100000"/>
              <a:buNone/>
            </a:pPr>
            <a:endParaRPr dirty="0">
              <a:solidFill>
                <a:srgbClr val="000000"/>
              </a:solidFill>
            </a:endParaRPr>
          </a:p>
        </p:txBody>
      </p:sp>
      <p:sp>
        <p:nvSpPr>
          <p:cNvPr id="256" name="Google Shape;256;g2e7d22f4a7d_0_39"/>
          <p:cNvSpPr txBox="1"/>
          <p:nvPr/>
        </p:nvSpPr>
        <p:spPr>
          <a:xfrm>
            <a:off x="3565132" y="6139190"/>
            <a:ext cx="826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https://deepdreamgenerator.com/search?t=explore&amp;q=54fcf1f8-69b9-5434-a2d7-d117d151ad22&amp;m=1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7" name="Google Shape;257;g2e7d22f4a7d_0_39"/>
          <p:cNvPicPr preferRelativeResize="0"/>
          <p:nvPr/>
        </p:nvPicPr>
        <p:blipFill rotWithShape="1">
          <a:blip r:embed="rId4">
            <a:alphaModFix/>
          </a:blip>
          <a:srcRect/>
          <a:stretch/>
        </p:blipFill>
        <p:spPr>
          <a:xfrm>
            <a:off x="5183188" y="678711"/>
            <a:ext cx="6475693" cy="51823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e61bd14c53_1_34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err="1"/>
              <a:t>Hábitat</a:t>
            </a:r>
            <a:r>
              <a:rPr lang="fi-FI" dirty="0"/>
              <a:t> </a:t>
            </a:r>
            <a:r>
              <a:rPr lang="fi-FI" dirty="0" err="1"/>
              <a:t>futuro</a:t>
            </a:r>
            <a:endParaRPr dirty="0"/>
          </a:p>
        </p:txBody>
      </p:sp>
      <p:sp>
        <p:nvSpPr>
          <p:cNvPr id="263" name="Google Shape;263;g2e61bd14c53_1_34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0000"/>
              </a:buClr>
              <a:buSzPts val="2800"/>
              <a:buFont typeface="Arial"/>
              <a:buNone/>
            </a:pPr>
            <a:endParaRPr>
              <a:solidFill>
                <a:srgbClr val="000000"/>
              </a:solidFill>
            </a:endParaRPr>
          </a:p>
        </p:txBody>
      </p:sp>
      <p:sp>
        <p:nvSpPr>
          <p:cNvPr id="264" name="Google Shape;264;g2e61bd14c53_1_347"/>
          <p:cNvSpPr txBox="1">
            <a:spLocks noGrp="1"/>
          </p:cNvSpPr>
          <p:nvPr>
            <p:ph type="body" idx="2"/>
          </p:nvPr>
        </p:nvSpPr>
        <p:spPr>
          <a:xfrm>
            <a:off x="836612" y="2057400"/>
            <a:ext cx="4346576" cy="3811500"/>
          </a:xfrm>
          <a:prstGeom prst="rect">
            <a:avLst/>
          </a:prstGeom>
          <a:noFill/>
          <a:ln>
            <a:noFill/>
          </a:ln>
        </p:spPr>
        <p:txBody>
          <a:bodyPr spcFirstLastPara="1" wrap="square" lIns="91425" tIns="45700" rIns="91425" bIns="45700" anchor="t" anchorCtr="0">
            <a:normAutofit fontScale="92500" lnSpcReduction="10000"/>
          </a:bodyPr>
          <a:lstStyle/>
          <a:p>
            <a:pPr marL="0" marR="38100" lvl="0" indent="0" algn="l" rtl="0">
              <a:lnSpc>
                <a:spcPct val="128571"/>
              </a:lnSpc>
              <a:spcBef>
                <a:spcPts val="0"/>
              </a:spcBef>
              <a:spcAft>
                <a:spcPts val="0"/>
              </a:spcAft>
              <a:buClr>
                <a:schemeClr val="dk1"/>
              </a:buClr>
              <a:buSzPct val="52380"/>
              <a:buNone/>
            </a:pPr>
            <a:r>
              <a:rPr lang="fi-FI" sz="2100" dirty="0" err="1">
                <a:solidFill>
                  <a:srgbClr val="1F1F1F"/>
                </a:solidFill>
                <a:highlight>
                  <a:srgbClr val="F8F9FA"/>
                </a:highlight>
              </a:rPr>
              <a:t>Dibuja</a:t>
            </a:r>
            <a:r>
              <a:rPr lang="fi-FI" sz="2100" dirty="0">
                <a:solidFill>
                  <a:srgbClr val="1F1F1F"/>
                </a:solidFill>
                <a:highlight>
                  <a:srgbClr val="F8F9FA"/>
                </a:highlight>
              </a:rPr>
              <a:t> o </a:t>
            </a:r>
            <a:r>
              <a:rPr lang="fi-FI" sz="2100" dirty="0" err="1">
                <a:solidFill>
                  <a:srgbClr val="1F1F1F"/>
                </a:solidFill>
                <a:highlight>
                  <a:srgbClr val="F8F9FA"/>
                </a:highlight>
              </a:rPr>
              <a:t>crea</a:t>
            </a:r>
            <a:r>
              <a:rPr lang="fi-FI" sz="2100" dirty="0">
                <a:solidFill>
                  <a:srgbClr val="1F1F1F"/>
                </a:solidFill>
                <a:highlight>
                  <a:srgbClr val="F8F9FA"/>
                </a:highlight>
              </a:rPr>
              <a:t> </a:t>
            </a:r>
            <a:r>
              <a:rPr lang="fi-FI" sz="2100" dirty="0" err="1">
                <a:solidFill>
                  <a:srgbClr val="1F1F1F"/>
                </a:solidFill>
                <a:highlight>
                  <a:srgbClr val="F8F9FA"/>
                </a:highlight>
              </a:rPr>
              <a:t>una</a:t>
            </a:r>
            <a:r>
              <a:rPr lang="fi-FI" sz="2100" dirty="0">
                <a:solidFill>
                  <a:srgbClr val="1F1F1F"/>
                </a:solidFill>
                <a:highlight>
                  <a:srgbClr val="F8F9FA"/>
                </a:highlight>
              </a:rPr>
              <a:t> imagen de </a:t>
            </a:r>
            <a:r>
              <a:rPr lang="fi-FI" sz="2100" dirty="0" err="1">
                <a:solidFill>
                  <a:srgbClr val="1F1F1F"/>
                </a:solidFill>
                <a:highlight>
                  <a:srgbClr val="F8F9FA"/>
                </a:highlight>
              </a:rPr>
              <a:t>tu</a:t>
            </a:r>
            <a:r>
              <a:rPr lang="fi-FI" sz="2100" dirty="0">
                <a:solidFill>
                  <a:srgbClr val="1F1F1F"/>
                </a:solidFill>
                <a:highlight>
                  <a:srgbClr val="F8F9FA"/>
                </a:highlight>
              </a:rPr>
              <a:t> </a:t>
            </a:r>
            <a:r>
              <a:rPr lang="fi-FI" sz="2100" dirty="0" err="1">
                <a:solidFill>
                  <a:srgbClr val="1F1F1F"/>
                </a:solidFill>
                <a:highlight>
                  <a:srgbClr val="F8F9FA"/>
                </a:highlight>
              </a:rPr>
              <a:t>futuro</a:t>
            </a:r>
            <a:r>
              <a:rPr lang="fi-FI" sz="2100" dirty="0">
                <a:solidFill>
                  <a:srgbClr val="1F1F1F"/>
                </a:solidFill>
                <a:highlight>
                  <a:srgbClr val="F8F9FA"/>
                </a:highlight>
              </a:rPr>
              <a:t> </a:t>
            </a:r>
            <a:r>
              <a:rPr lang="fi-FI" sz="2100" dirty="0" err="1">
                <a:solidFill>
                  <a:srgbClr val="1F1F1F"/>
                </a:solidFill>
                <a:highlight>
                  <a:srgbClr val="F8F9FA"/>
                </a:highlight>
              </a:rPr>
              <a:t>entorno</a:t>
            </a:r>
            <a:r>
              <a:rPr lang="fi-FI" sz="2100" dirty="0">
                <a:solidFill>
                  <a:srgbClr val="1F1F1F"/>
                </a:solidFill>
                <a:highlight>
                  <a:srgbClr val="F8F9FA"/>
                </a:highlight>
              </a:rPr>
              <a:t> de </a:t>
            </a:r>
            <a:r>
              <a:rPr lang="fi-FI" sz="2100" dirty="0" err="1">
                <a:solidFill>
                  <a:srgbClr val="1F1F1F"/>
                </a:solidFill>
                <a:highlight>
                  <a:srgbClr val="F8F9FA"/>
                </a:highlight>
              </a:rPr>
              <a:t>vida</a:t>
            </a:r>
            <a:r>
              <a:rPr lang="fi-FI" sz="2100" dirty="0">
                <a:solidFill>
                  <a:srgbClr val="1F1F1F"/>
                </a:solidFill>
                <a:highlight>
                  <a:srgbClr val="F8F9FA"/>
                </a:highlight>
              </a:rPr>
              <a:t> </a:t>
            </a:r>
            <a:r>
              <a:rPr lang="fi-FI" sz="2100" dirty="0" err="1">
                <a:solidFill>
                  <a:srgbClr val="1F1F1F"/>
                </a:solidFill>
                <a:highlight>
                  <a:srgbClr val="F8F9FA"/>
                </a:highlight>
              </a:rPr>
              <a:t>con</a:t>
            </a:r>
            <a:r>
              <a:rPr lang="fi-FI" sz="2100" dirty="0">
                <a:solidFill>
                  <a:srgbClr val="1F1F1F"/>
                </a:solidFill>
                <a:highlight>
                  <a:srgbClr val="F8F9FA"/>
                </a:highlight>
              </a:rPr>
              <a:t> </a:t>
            </a:r>
            <a:r>
              <a:rPr lang="fi-FI" sz="2100" dirty="0" err="1">
                <a:solidFill>
                  <a:srgbClr val="1F1F1F"/>
                </a:solidFill>
                <a:highlight>
                  <a:srgbClr val="F8F9FA"/>
                </a:highlight>
              </a:rPr>
              <a:t>inteligencia</a:t>
            </a:r>
            <a:r>
              <a:rPr lang="fi-FI" sz="2100" dirty="0">
                <a:solidFill>
                  <a:srgbClr val="1F1F1F"/>
                </a:solidFill>
                <a:highlight>
                  <a:srgbClr val="F8F9FA"/>
                </a:highlight>
              </a:rPr>
              <a:t> </a:t>
            </a:r>
            <a:r>
              <a:rPr lang="fi-FI" sz="2100" dirty="0" err="1">
                <a:solidFill>
                  <a:srgbClr val="1F1F1F"/>
                </a:solidFill>
                <a:highlight>
                  <a:srgbClr val="F8F9FA"/>
                </a:highlight>
              </a:rPr>
              <a:t>artificial</a:t>
            </a:r>
            <a:r>
              <a:rPr lang="fi-FI" sz="2100" dirty="0">
                <a:solidFill>
                  <a:srgbClr val="1F1F1F"/>
                </a:solidFill>
                <a:highlight>
                  <a:srgbClr val="F8F9FA"/>
                </a:highlight>
              </a:rPr>
              <a:t>. </a:t>
            </a:r>
            <a:r>
              <a:rPr lang="fi-FI" sz="2100" dirty="0" err="1">
                <a:solidFill>
                  <a:srgbClr val="1F1F1F"/>
                </a:solidFill>
                <a:highlight>
                  <a:srgbClr val="F8F9FA"/>
                </a:highlight>
              </a:rPr>
              <a:t>Por</a:t>
            </a:r>
            <a:r>
              <a:rPr lang="fi-FI" sz="2100" dirty="0">
                <a:solidFill>
                  <a:srgbClr val="1F1F1F"/>
                </a:solidFill>
                <a:highlight>
                  <a:srgbClr val="F8F9FA"/>
                </a:highlight>
              </a:rPr>
              <a:t> </a:t>
            </a:r>
            <a:r>
              <a:rPr lang="fi-FI" sz="2100" dirty="0" err="1">
                <a:solidFill>
                  <a:srgbClr val="1F1F1F"/>
                </a:solidFill>
                <a:highlight>
                  <a:srgbClr val="F8F9FA"/>
                </a:highlight>
              </a:rPr>
              <a:t>ejemplo</a:t>
            </a:r>
            <a:r>
              <a:rPr lang="fi-FI" sz="2100" dirty="0">
                <a:solidFill>
                  <a:srgbClr val="1F1F1F"/>
                </a:solidFill>
                <a:highlight>
                  <a:srgbClr val="F8F9FA"/>
                </a:highlight>
              </a:rPr>
              <a:t>, </a:t>
            </a:r>
            <a:r>
              <a:rPr lang="fi-FI" sz="2100" dirty="0" err="1">
                <a:solidFill>
                  <a:srgbClr val="1F1F1F"/>
                </a:solidFill>
                <a:highlight>
                  <a:srgbClr val="F8F9FA"/>
                </a:highlight>
              </a:rPr>
              <a:t>puede</a:t>
            </a:r>
            <a:r>
              <a:rPr lang="fi-FI" sz="2100" dirty="0">
                <a:solidFill>
                  <a:srgbClr val="1F1F1F"/>
                </a:solidFill>
                <a:highlight>
                  <a:srgbClr val="F8F9FA"/>
                </a:highlight>
              </a:rPr>
              <a:t> </a:t>
            </a:r>
            <a:r>
              <a:rPr lang="fi-FI" sz="2100" dirty="0" err="1">
                <a:solidFill>
                  <a:srgbClr val="1F1F1F"/>
                </a:solidFill>
                <a:highlight>
                  <a:srgbClr val="F8F9FA"/>
                </a:highlight>
              </a:rPr>
              <a:t>dibujar</a:t>
            </a:r>
            <a:r>
              <a:rPr lang="fi-FI" sz="2100" dirty="0">
                <a:solidFill>
                  <a:srgbClr val="1F1F1F"/>
                </a:solidFill>
                <a:highlight>
                  <a:srgbClr val="F8F9FA"/>
                </a:highlight>
              </a:rPr>
              <a:t> o </a:t>
            </a:r>
            <a:r>
              <a:rPr lang="fi-FI" sz="2100" dirty="0" err="1">
                <a:solidFill>
                  <a:srgbClr val="1F1F1F"/>
                </a:solidFill>
                <a:highlight>
                  <a:srgbClr val="F8F9FA"/>
                </a:highlight>
              </a:rPr>
              <a:t>crear</a:t>
            </a:r>
            <a:r>
              <a:rPr lang="fi-FI" sz="2100" dirty="0">
                <a:solidFill>
                  <a:srgbClr val="1F1F1F"/>
                </a:solidFill>
                <a:highlight>
                  <a:srgbClr val="F8F9FA"/>
                </a:highlight>
              </a:rPr>
              <a:t> </a:t>
            </a:r>
            <a:r>
              <a:rPr lang="fi-FI" sz="2100" dirty="0" err="1">
                <a:solidFill>
                  <a:srgbClr val="1F1F1F"/>
                </a:solidFill>
                <a:highlight>
                  <a:srgbClr val="F8F9FA"/>
                </a:highlight>
              </a:rPr>
              <a:t>una</a:t>
            </a:r>
            <a:r>
              <a:rPr lang="fi-FI" sz="2100" dirty="0">
                <a:solidFill>
                  <a:srgbClr val="1F1F1F"/>
                </a:solidFill>
                <a:highlight>
                  <a:srgbClr val="F8F9FA"/>
                </a:highlight>
              </a:rPr>
              <a:t> imagen de su </a:t>
            </a:r>
            <a:r>
              <a:rPr lang="fi-FI" sz="2100" dirty="0" err="1">
                <a:solidFill>
                  <a:srgbClr val="1F1F1F"/>
                </a:solidFill>
                <a:highlight>
                  <a:srgbClr val="F8F9FA"/>
                </a:highlight>
              </a:rPr>
              <a:t>propia</a:t>
            </a:r>
            <a:r>
              <a:rPr lang="fi-FI" sz="2100" dirty="0">
                <a:solidFill>
                  <a:srgbClr val="1F1F1F"/>
                </a:solidFill>
                <a:highlight>
                  <a:srgbClr val="F8F9FA"/>
                </a:highlight>
              </a:rPr>
              <a:t> </a:t>
            </a:r>
            <a:r>
              <a:rPr lang="fi-FI" sz="2100" dirty="0" err="1">
                <a:solidFill>
                  <a:srgbClr val="1F1F1F"/>
                </a:solidFill>
                <a:highlight>
                  <a:srgbClr val="F8F9FA"/>
                </a:highlight>
              </a:rPr>
              <a:t>casa</a:t>
            </a:r>
            <a:r>
              <a:rPr lang="fi-FI" sz="2100" dirty="0">
                <a:solidFill>
                  <a:srgbClr val="1F1F1F"/>
                </a:solidFill>
                <a:highlight>
                  <a:srgbClr val="F8F9FA"/>
                </a:highlight>
              </a:rPr>
              <a:t> y </a:t>
            </a:r>
            <a:r>
              <a:rPr lang="fi-FI" sz="2100" dirty="0" err="1">
                <a:solidFill>
                  <a:srgbClr val="1F1F1F"/>
                </a:solidFill>
                <a:highlight>
                  <a:srgbClr val="F8F9FA"/>
                </a:highlight>
              </a:rPr>
              <a:t>sus</a:t>
            </a:r>
            <a:r>
              <a:rPr lang="fi-FI" sz="2100" dirty="0">
                <a:solidFill>
                  <a:srgbClr val="1F1F1F"/>
                </a:solidFill>
                <a:highlight>
                  <a:srgbClr val="F8F9FA"/>
                </a:highlight>
              </a:rPr>
              <a:t> </a:t>
            </a:r>
            <a:r>
              <a:rPr lang="fi-FI" sz="2100" dirty="0" err="1">
                <a:solidFill>
                  <a:srgbClr val="1F1F1F"/>
                </a:solidFill>
                <a:highlight>
                  <a:srgbClr val="F8F9FA"/>
                </a:highlight>
              </a:rPr>
              <a:t>alrededores</a:t>
            </a:r>
            <a:r>
              <a:rPr lang="fi-FI" sz="2100" dirty="0">
                <a:solidFill>
                  <a:srgbClr val="1F1F1F"/>
                </a:solidFill>
                <a:highlight>
                  <a:srgbClr val="F8F9FA"/>
                </a:highlight>
              </a:rPr>
              <a:t> en 2050. </a:t>
            </a:r>
            <a:r>
              <a:rPr lang="fi-FI" sz="2100" dirty="0" err="1">
                <a:solidFill>
                  <a:srgbClr val="1F1F1F"/>
                </a:solidFill>
                <a:highlight>
                  <a:srgbClr val="F8F9FA"/>
                </a:highlight>
              </a:rPr>
              <a:t>Puede</a:t>
            </a:r>
            <a:r>
              <a:rPr lang="fi-FI" sz="2100" dirty="0">
                <a:solidFill>
                  <a:srgbClr val="1F1F1F"/>
                </a:solidFill>
                <a:highlight>
                  <a:srgbClr val="F8F9FA"/>
                </a:highlight>
              </a:rPr>
              <a:t> </a:t>
            </a:r>
            <a:r>
              <a:rPr lang="fi-FI" sz="2100" dirty="0" err="1">
                <a:solidFill>
                  <a:srgbClr val="1F1F1F"/>
                </a:solidFill>
                <a:highlight>
                  <a:srgbClr val="F8F9FA"/>
                </a:highlight>
              </a:rPr>
              <a:t>adjuntar</a:t>
            </a:r>
            <a:r>
              <a:rPr lang="fi-FI" sz="2100" dirty="0">
                <a:solidFill>
                  <a:srgbClr val="1F1F1F"/>
                </a:solidFill>
                <a:highlight>
                  <a:srgbClr val="F8F9FA"/>
                </a:highlight>
              </a:rPr>
              <a:t> a la imagen </a:t>
            </a:r>
            <a:r>
              <a:rPr lang="fi-FI" sz="2100" dirty="0" err="1">
                <a:solidFill>
                  <a:srgbClr val="1F1F1F"/>
                </a:solidFill>
                <a:highlight>
                  <a:srgbClr val="F8F9FA"/>
                </a:highlight>
              </a:rPr>
              <a:t>vocabulario</a:t>
            </a:r>
            <a:r>
              <a:rPr lang="fi-FI" sz="2100" dirty="0">
                <a:solidFill>
                  <a:srgbClr val="1F1F1F"/>
                </a:solidFill>
                <a:highlight>
                  <a:srgbClr val="F8F9FA"/>
                </a:highlight>
              </a:rPr>
              <a:t> </a:t>
            </a:r>
            <a:r>
              <a:rPr lang="fi-FI" sz="2100" dirty="0" err="1">
                <a:solidFill>
                  <a:srgbClr val="1F1F1F"/>
                </a:solidFill>
                <a:highlight>
                  <a:srgbClr val="F8F9FA"/>
                </a:highlight>
              </a:rPr>
              <a:t>relacionado</a:t>
            </a:r>
            <a:r>
              <a:rPr lang="fi-FI" sz="2100" dirty="0">
                <a:solidFill>
                  <a:srgbClr val="1F1F1F"/>
                </a:solidFill>
                <a:highlight>
                  <a:srgbClr val="F8F9FA"/>
                </a:highlight>
              </a:rPr>
              <a:t> </a:t>
            </a:r>
            <a:r>
              <a:rPr lang="fi-FI" sz="2100" dirty="0" err="1">
                <a:solidFill>
                  <a:srgbClr val="1F1F1F"/>
                </a:solidFill>
                <a:highlight>
                  <a:srgbClr val="F8F9FA"/>
                </a:highlight>
              </a:rPr>
              <a:t>con</a:t>
            </a:r>
            <a:r>
              <a:rPr lang="fi-FI" sz="2100" dirty="0">
                <a:solidFill>
                  <a:srgbClr val="1F1F1F"/>
                </a:solidFill>
                <a:highlight>
                  <a:srgbClr val="F8F9FA"/>
                </a:highlight>
              </a:rPr>
              <a:t> </a:t>
            </a:r>
            <a:r>
              <a:rPr lang="fi-FI" sz="2100" dirty="0" err="1">
                <a:solidFill>
                  <a:srgbClr val="1F1F1F"/>
                </a:solidFill>
                <a:highlight>
                  <a:srgbClr val="F8F9FA"/>
                </a:highlight>
              </a:rPr>
              <a:t>el</a:t>
            </a:r>
            <a:r>
              <a:rPr lang="fi-FI" sz="2100" dirty="0">
                <a:solidFill>
                  <a:srgbClr val="1F1F1F"/>
                </a:solidFill>
                <a:highlight>
                  <a:srgbClr val="F8F9FA"/>
                </a:highlight>
              </a:rPr>
              <a:t> </a:t>
            </a:r>
            <a:r>
              <a:rPr lang="fi-FI" sz="2100" dirty="0" err="1">
                <a:solidFill>
                  <a:srgbClr val="1F1F1F"/>
                </a:solidFill>
                <a:highlight>
                  <a:srgbClr val="F8F9FA"/>
                </a:highlight>
              </a:rPr>
              <a:t>medio</a:t>
            </a:r>
            <a:r>
              <a:rPr lang="fi-FI" sz="2100" dirty="0">
                <a:solidFill>
                  <a:srgbClr val="1F1F1F"/>
                </a:solidFill>
                <a:highlight>
                  <a:srgbClr val="F8F9FA"/>
                </a:highlight>
              </a:rPr>
              <a:t> </a:t>
            </a:r>
            <a:r>
              <a:rPr lang="fi-FI" sz="2100" dirty="0" err="1">
                <a:solidFill>
                  <a:srgbClr val="1F1F1F"/>
                </a:solidFill>
                <a:highlight>
                  <a:srgbClr val="F8F9FA"/>
                </a:highlight>
              </a:rPr>
              <a:t>ambiente</a:t>
            </a:r>
            <a:r>
              <a:rPr lang="fi-FI" sz="2100" dirty="0">
                <a:solidFill>
                  <a:srgbClr val="1F1F1F"/>
                </a:solidFill>
                <a:highlight>
                  <a:srgbClr val="F8F9FA"/>
                </a:highlight>
              </a:rPr>
              <a:t>, </a:t>
            </a:r>
            <a:r>
              <a:rPr lang="fi-FI" sz="2100" dirty="0" err="1">
                <a:solidFill>
                  <a:srgbClr val="1F1F1F"/>
                </a:solidFill>
                <a:highlight>
                  <a:srgbClr val="F8F9FA"/>
                </a:highlight>
              </a:rPr>
              <a:t>por</a:t>
            </a:r>
            <a:r>
              <a:rPr lang="fi-FI" sz="2100" dirty="0">
                <a:solidFill>
                  <a:srgbClr val="1F1F1F"/>
                </a:solidFill>
                <a:highlight>
                  <a:srgbClr val="F8F9FA"/>
                </a:highlight>
              </a:rPr>
              <a:t> </a:t>
            </a:r>
            <a:r>
              <a:rPr lang="fi-FI" sz="2100" dirty="0" err="1">
                <a:solidFill>
                  <a:srgbClr val="1F1F1F"/>
                </a:solidFill>
                <a:highlight>
                  <a:srgbClr val="F8F9FA"/>
                </a:highlight>
              </a:rPr>
              <a:t>ejemplo</a:t>
            </a:r>
            <a:r>
              <a:rPr lang="fi-FI" sz="2100" dirty="0">
                <a:solidFill>
                  <a:srgbClr val="1F1F1F"/>
                </a:solidFill>
                <a:highlight>
                  <a:srgbClr val="F8F9FA"/>
                </a:highlight>
              </a:rPr>
              <a:t> </a:t>
            </a:r>
            <a:r>
              <a:rPr lang="fi-FI" sz="2100" dirty="0" err="1">
                <a:solidFill>
                  <a:srgbClr val="1F1F1F"/>
                </a:solidFill>
                <a:highlight>
                  <a:srgbClr val="F8F9FA"/>
                </a:highlight>
              </a:rPr>
              <a:t>utilizando</a:t>
            </a:r>
            <a:r>
              <a:rPr lang="fi-FI" sz="2100" dirty="0">
                <a:solidFill>
                  <a:srgbClr val="1F1F1F"/>
                </a:solidFill>
                <a:highlight>
                  <a:srgbClr val="F8F9FA"/>
                </a:highlight>
              </a:rPr>
              <a:t> </a:t>
            </a:r>
            <a:r>
              <a:rPr lang="fi-FI" sz="2100" dirty="0" err="1">
                <a:solidFill>
                  <a:srgbClr val="1F1F1F"/>
                </a:solidFill>
                <a:highlight>
                  <a:srgbClr val="F8F9FA"/>
                </a:highlight>
              </a:rPr>
              <a:t>globos</a:t>
            </a:r>
            <a:r>
              <a:rPr lang="fi-FI" sz="2100" dirty="0">
                <a:solidFill>
                  <a:srgbClr val="1F1F1F"/>
                </a:solidFill>
                <a:highlight>
                  <a:srgbClr val="F8F9FA"/>
                </a:highlight>
              </a:rPr>
              <a:t> de </a:t>
            </a:r>
            <a:r>
              <a:rPr lang="fi-FI" sz="2100" dirty="0" err="1">
                <a:solidFill>
                  <a:srgbClr val="1F1F1F"/>
                </a:solidFill>
                <a:highlight>
                  <a:srgbClr val="F8F9FA"/>
                </a:highlight>
              </a:rPr>
              <a:t>diálogo</a:t>
            </a:r>
            <a:r>
              <a:rPr lang="fi-FI" sz="2100" dirty="0">
                <a:solidFill>
                  <a:srgbClr val="1F1F1F"/>
                </a:solidFill>
                <a:highlight>
                  <a:srgbClr val="F8F9FA"/>
                </a:highlight>
              </a:rPr>
              <a:t>. </a:t>
            </a:r>
            <a:r>
              <a:rPr lang="fi-FI" sz="2100" dirty="0" err="1">
                <a:solidFill>
                  <a:srgbClr val="1F1F1F"/>
                </a:solidFill>
                <a:highlight>
                  <a:srgbClr val="F8F9FA"/>
                </a:highlight>
              </a:rPr>
              <a:t>Sube</a:t>
            </a:r>
            <a:r>
              <a:rPr lang="fi-FI" sz="2100" dirty="0">
                <a:solidFill>
                  <a:srgbClr val="1F1F1F"/>
                </a:solidFill>
                <a:highlight>
                  <a:srgbClr val="F8F9FA"/>
                </a:highlight>
              </a:rPr>
              <a:t> la imagen a la </a:t>
            </a:r>
            <a:r>
              <a:rPr lang="fi-FI" sz="2100" dirty="0" err="1">
                <a:solidFill>
                  <a:srgbClr val="1F1F1F"/>
                </a:solidFill>
                <a:highlight>
                  <a:srgbClr val="F8F9FA"/>
                </a:highlight>
              </a:rPr>
              <a:t>plataforma</a:t>
            </a:r>
            <a:r>
              <a:rPr lang="fi-FI" sz="2100" dirty="0">
                <a:solidFill>
                  <a:srgbClr val="1F1F1F"/>
                </a:solidFill>
                <a:highlight>
                  <a:srgbClr val="F8F9FA"/>
                </a:highlight>
              </a:rPr>
              <a:t> de </a:t>
            </a:r>
            <a:r>
              <a:rPr lang="fi-FI" sz="2100" dirty="0" err="1">
                <a:solidFill>
                  <a:srgbClr val="1F1F1F"/>
                </a:solidFill>
                <a:highlight>
                  <a:srgbClr val="F8F9FA"/>
                </a:highlight>
              </a:rPr>
              <a:t>aprendizaje</a:t>
            </a:r>
            <a:r>
              <a:rPr lang="fi-FI" sz="2100" dirty="0">
                <a:solidFill>
                  <a:srgbClr val="1F1F1F"/>
                </a:solidFill>
                <a:highlight>
                  <a:srgbClr val="F8F9FA"/>
                </a:highlight>
              </a:rPr>
              <a:t>. </a:t>
            </a:r>
            <a:endParaRPr dirty="0">
              <a:solidFill>
                <a:srgbClr val="000000"/>
              </a:solidFill>
            </a:endParaRPr>
          </a:p>
        </p:txBody>
      </p:sp>
      <p:sp>
        <p:nvSpPr>
          <p:cNvPr id="265" name="Google Shape;265;g2e61bd14c53_1_347"/>
          <p:cNvSpPr txBox="1"/>
          <p:nvPr/>
        </p:nvSpPr>
        <p:spPr>
          <a:xfrm>
            <a:off x="3565132" y="6139190"/>
            <a:ext cx="826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https://deepdreamgenerator.com/search?t=explore&amp;q=54fcf1f8-69b9-5434-a2d7-d117d151ad22&amp;m=1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6" name="Google Shape;266;g2e61bd14c53_1_347"/>
          <p:cNvPicPr preferRelativeResize="0"/>
          <p:nvPr/>
        </p:nvPicPr>
        <p:blipFill rotWithShape="1">
          <a:blip r:embed="rId4">
            <a:alphaModFix/>
          </a:blip>
          <a:srcRect/>
          <a:stretch/>
        </p:blipFill>
        <p:spPr>
          <a:xfrm>
            <a:off x="5183188" y="678711"/>
            <a:ext cx="6475693" cy="51823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e61bd14c53_1_426"/>
          <p:cNvSpPr txBox="1">
            <a:spLocks noGrp="1"/>
          </p:cNvSpPr>
          <p:nvPr>
            <p:ph type="title"/>
          </p:nvPr>
        </p:nvSpPr>
        <p:spPr>
          <a:xfrm>
            <a:off x="919601" y="353050"/>
            <a:ext cx="42636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err="1"/>
              <a:t>Les</a:t>
            </a:r>
            <a:r>
              <a:rPr lang="fi-FI" dirty="0"/>
              <a:t> </a:t>
            </a:r>
            <a:r>
              <a:rPr lang="fi-FI" dirty="0" err="1"/>
              <a:t>milieux</a:t>
            </a:r>
            <a:r>
              <a:rPr lang="fi-FI" dirty="0"/>
              <a:t> de vie à </a:t>
            </a:r>
            <a:r>
              <a:rPr lang="fi-FI" dirty="0" err="1"/>
              <a:t>l'avenir</a:t>
            </a:r>
            <a:endParaRPr dirty="0"/>
          </a:p>
        </p:txBody>
      </p:sp>
      <p:sp>
        <p:nvSpPr>
          <p:cNvPr id="272" name="Google Shape;272;g2e61bd14c53_1_42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0000"/>
              </a:buClr>
              <a:buSzPts val="2800"/>
              <a:buFont typeface="Arial"/>
              <a:buNone/>
            </a:pPr>
            <a:endParaRPr>
              <a:solidFill>
                <a:srgbClr val="000000"/>
              </a:solidFill>
            </a:endParaRPr>
          </a:p>
        </p:txBody>
      </p:sp>
      <p:sp>
        <p:nvSpPr>
          <p:cNvPr id="273" name="Google Shape;273;g2e61bd14c53_1_426"/>
          <p:cNvSpPr txBox="1">
            <a:spLocks noGrp="1"/>
          </p:cNvSpPr>
          <p:nvPr>
            <p:ph type="body" idx="2"/>
          </p:nvPr>
        </p:nvSpPr>
        <p:spPr>
          <a:xfrm>
            <a:off x="656492" y="2049425"/>
            <a:ext cx="4526695" cy="3811500"/>
          </a:xfrm>
          <a:prstGeom prst="rect">
            <a:avLst/>
          </a:prstGeom>
          <a:noFill/>
          <a:ln>
            <a:noFill/>
          </a:ln>
        </p:spPr>
        <p:txBody>
          <a:bodyPr spcFirstLastPara="1" wrap="square" lIns="91425" tIns="45700" rIns="91425" bIns="45700" anchor="t" anchorCtr="0">
            <a:normAutofit/>
          </a:bodyPr>
          <a:lstStyle/>
          <a:p>
            <a:pPr marL="228600" lvl="0" indent="0" algn="l" rtl="0">
              <a:spcBef>
                <a:spcPts val="1000"/>
              </a:spcBef>
              <a:spcAft>
                <a:spcPts val="0"/>
              </a:spcAft>
              <a:buClr>
                <a:schemeClr val="dk1"/>
              </a:buClr>
              <a:buSzPts val="1100"/>
              <a:buFont typeface="Arial"/>
              <a:buNone/>
            </a:pPr>
            <a:r>
              <a:rPr lang="fi-FI" sz="1900" dirty="0" err="1">
                <a:solidFill>
                  <a:srgbClr val="000000"/>
                </a:solidFill>
              </a:rPr>
              <a:t>Dessine</a:t>
            </a:r>
            <a:r>
              <a:rPr lang="fi-FI" sz="1900" dirty="0">
                <a:solidFill>
                  <a:srgbClr val="000000"/>
                </a:solidFill>
              </a:rPr>
              <a:t> </a:t>
            </a:r>
            <a:r>
              <a:rPr lang="fi-FI" sz="1900" dirty="0" err="1">
                <a:solidFill>
                  <a:srgbClr val="000000"/>
                </a:solidFill>
              </a:rPr>
              <a:t>ou</a:t>
            </a:r>
            <a:r>
              <a:rPr lang="fi-FI" sz="1900" dirty="0">
                <a:solidFill>
                  <a:srgbClr val="000000"/>
                </a:solidFill>
              </a:rPr>
              <a:t> </a:t>
            </a:r>
            <a:r>
              <a:rPr lang="fi-FI" sz="1900" dirty="0" err="1">
                <a:solidFill>
                  <a:srgbClr val="000000"/>
                </a:solidFill>
              </a:rPr>
              <a:t>crée</a:t>
            </a:r>
            <a:r>
              <a:rPr lang="fi-FI" sz="1900" dirty="0">
                <a:solidFill>
                  <a:srgbClr val="000000"/>
                </a:solidFill>
              </a:rPr>
              <a:t> </a:t>
            </a:r>
            <a:r>
              <a:rPr lang="fi-FI" sz="1900" dirty="0" err="1">
                <a:solidFill>
                  <a:srgbClr val="000000"/>
                </a:solidFill>
              </a:rPr>
              <a:t>une</a:t>
            </a:r>
            <a:r>
              <a:rPr lang="fi-FI" sz="1900" dirty="0">
                <a:solidFill>
                  <a:srgbClr val="000000"/>
                </a:solidFill>
              </a:rPr>
              <a:t> image de </a:t>
            </a:r>
            <a:r>
              <a:rPr lang="fi-FI" sz="1900" dirty="0" err="1">
                <a:solidFill>
                  <a:srgbClr val="000000"/>
                </a:solidFill>
              </a:rPr>
              <a:t>ton</a:t>
            </a:r>
            <a:r>
              <a:rPr lang="fi-FI" sz="1900" dirty="0">
                <a:solidFill>
                  <a:srgbClr val="000000"/>
                </a:solidFill>
              </a:rPr>
              <a:t> </a:t>
            </a:r>
            <a:r>
              <a:rPr lang="fi-FI" sz="1900" dirty="0" err="1">
                <a:solidFill>
                  <a:srgbClr val="000000"/>
                </a:solidFill>
              </a:rPr>
              <a:t>milieu</a:t>
            </a:r>
            <a:r>
              <a:rPr lang="fi-FI" sz="1900" dirty="0">
                <a:solidFill>
                  <a:srgbClr val="000000"/>
                </a:solidFill>
              </a:rPr>
              <a:t> de vie </a:t>
            </a:r>
            <a:r>
              <a:rPr lang="fi-FI" sz="1900" dirty="0" err="1">
                <a:solidFill>
                  <a:srgbClr val="000000"/>
                </a:solidFill>
              </a:rPr>
              <a:t>futur</a:t>
            </a:r>
            <a:r>
              <a:rPr lang="fi-FI" sz="1900" dirty="0">
                <a:solidFill>
                  <a:srgbClr val="000000"/>
                </a:solidFill>
              </a:rPr>
              <a:t> avec </a:t>
            </a:r>
            <a:r>
              <a:rPr lang="fi-FI" sz="1900" dirty="0" err="1">
                <a:solidFill>
                  <a:srgbClr val="000000"/>
                </a:solidFill>
              </a:rPr>
              <a:t>l'IA</a:t>
            </a:r>
            <a:r>
              <a:rPr lang="fi-FI" sz="1900" dirty="0">
                <a:solidFill>
                  <a:srgbClr val="000000"/>
                </a:solidFill>
              </a:rPr>
              <a:t>. Par </a:t>
            </a:r>
            <a:r>
              <a:rPr lang="fi-FI" sz="1900" dirty="0" err="1">
                <a:solidFill>
                  <a:srgbClr val="000000"/>
                </a:solidFill>
              </a:rPr>
              <a:t>exemple</a:t>
            </a:r>
            <a:r>
              <a:rPr lang="fi-FI" sz="1900" dirty="0">
                <a:solidFill>
                  <a:srgbClr val="000000"/>
                </a:solidFill>
              </a:rPr>
              <a:t>, </a:t>
            </a:r>
            <a:r>
              <a:rPr lang="fi-FI" sz="1900" dirty="0" err="1">
                <a:solidFill>
                  <a:srgbClr val="000000"/>
                </a:solidFill>
              </a:rPr>
              <a:t>tu</a:t>
            </a:r>
            <a:r>
              <a:rPr lang="fi-FI" sz="1900" dirty="0">
                <a:solidFill>
                  <a:srgbClr val="000000"/>
                </a:solidFill>
              </a:rPr>
              <a:t> </a:t>
            </a:r>
            <a:r>
              <a:rPr lang="fi-FI" sz="1900" dirty="0" err="1">
                <a:solidFill>
                  <a:srgbClr val="000000"/>
                </a:solidFill>
              </a:rPr>
              <a:t>peux</a:t>
            </a:r>
            <a:r>
              <a:rPr lang="fi-FI" sz="1900" dirty="0">
                <a:solidFill>
                  <a:srgbClr val="000000"/>
                </a:solidFill>
              </a:rPr>
              <a:t> </a:t>
            </a:r>
            <a:r>
              <a:rPr lang="fi-FI" sz="1900" dirty="0" err="1">
                <a:solidFill>
                  <a:srgbClr val="000000"/>
                </a:solidFill>
              </a:rPr>
              <a:t>dessiner</a:t>
            </a:r>
            <a:r>
              <a:rPr lang="fi-FI" sz="1900" dirty="0">
                <a:solidFill>
                  <a:srgbClr val="000000"/>
                </a:solidFill>
              </a:rPr>
              <a:t> </a:t>
            </a:r>
            <a:r>
              <a:rPr lang="fi-FI" sz="1900" dirty="0" err="1">
                <a:solidFill>
                  <a:srgbClr val="000000"/>
                </a:solidFill>
              </a:rPr>
              <a:t>ou</a:t>
            </a:r>
            <a:r>
              <a:rPr lang="fi-FI" sz="1900" dirty="0">
                <a:solidFill>
                  <a:srgbClr val="000000"/>
                </a:solidFill>
              </a:rPr>
              <a:t> </a:t>
            </a:r>
            <a:r>
              <a:rPr lang="fi-FI" sz="1900" dirty="0" err="1">
                <a:solidFill>
                  <a:srgbClr val="000000"/>
                </a:solidFill>
              </a:rPr>
              <a:t>créer</a:t>
            </a:r>
            <a:r>
              <a:rPr lang="fi-FI" sz="1900" dirty="0">
                <a:solidFill>
                  <a:srgbClr val="000000"/>
                </a:solidFill>
              </a:rPr>
              <a:t> </a:t>
            </a:r>
            <a:r>
              <a:rPr lang="fi-FI" sz="1900" dirty="0" err="1">
                <a:solidFill>
                  <a:srgbClr val="000000"/>
                </a:solidFill>
              </a:rPr>
              <a:t>une</a:t>
            </a:r>
            <a:r>
              <a:rPr lang="fi-FI" sz="1900" dirty="0">
                <a:solidFill>
                  <a:srgbClr val="000000"/>
                </a:solidFill>
              </a:rPr>
              <a:t> image de </a:t>
            </a:r>
            <a:r>
              <a:rPr lang="fi-FI" sz="1900" dirty="0" err="1">
                <a:solidFill>
                  <a:srgbClr val="000000"/>
                </a:solidFill>
              </a:rPr>
              <a:t>ta</a:t>
            </a:r>
            <a:r>
              <a:rPr lang="fi-FI" sz="1900" dirty="0">
                <a:solidFill>
                  <a:srgbClr val="000000"/>
                </a:solidFill>
              </a:rPr>
              <a:t> </a:t>
            </a:r>
            <a:r>
              <a:rPr lang="fi-FI" sz="1900" dirty="0" err="1">
                <a:solidFill>
                  <a:srgbClr val="000000"/>
                </a:solidFill>
              </a:rPr>
              <a:t>maison</a:t>
            </a:r>
            <a:r>
              <a:rPr lang="fi-FI" sz="1900" dirty="0">
                <a:solidFill>
                  <a:srgbClr val="000000"/>
                </a:solidFill>
              </a:rPr>
              <a:t> et de </a:t>
            </a:r>
            <a:r>
              <a:rPr lang="fi-FI" sz="1900" dirty="0" err="1">
                <a:solidFill>
                  <a:srgbClr val="000000"/>
                </a:solidFill>
              </a:rPr>
              <a:t>ses</a:t>
            </a:r>
            <a:r>
              <a:rPr lang="fi-FI" sz="1900" dirty="0">
                <a:solidFill>
                  <a:srgbClr val="000000"/>
                </a:solidFill>
              </a:rPr>
              <a:t> </a:t>
            </a:r>
            <a:r>
              <a:rPr lang="fi-FI" sz="1900" dirty="0" err="1">
                <a:solidFill>
                  <a:srgbClr val="000000"/>
                </a:solidFill>
              </a:rPr>
              <a:t>environs</a:t>
            </a:r>
            <a:r>
              <a:rPr lang="fi-FI" sz="1900" dirty="0">
                <a:solidFill>
                  <a:srgbClr val="000000"/>
                </a:solidFill>
              </a:rPr>
              <a:t> en 2050. </a:t>
            </a:r>
            <a:r>
              <a:rPr lang="fi-FI" sz="1900" dirty="0" err="1">
                <a:solidFill>
                  <a:srgbClr val="000000"/>
                </a:solidFill>
              </a:rPr>
              <a:t>Tu</a:t>
            </a:r>
            <a:r>
              <a:rPr lang="fi-FI" sz="1900" dirty="0">
                <a:solidFill>
                  <a:srgbClr val="000000"/>
                </a:solidFill>
              </a:rPr>
              <a:t> </a:t>
            </a:r>
            <a:r>
              <a:rPr lang="fi-FI" sz="1900" dirty="0" err="1">
                <a:solidFill>
                  <a:srgbClr val="000000"/>
                </a:solidFill>
              </a:rPr>
              <a:t>peux</a:t>
            </a:r>
            <a:r>
              <a:rPr lang="fi-FI" sz="1900" dirty="0">
                <a:solidFill>
                  <a:srgbClr val="000000"/>
                </a:solidFill>
              </a:rPr>
              <a:t> </a:t>
            </a:r>
            <a:r>
              <a:rPr lang="fi-FI" sz="1900" dirty="0" err="1">
                <a:solidFill>
                  <a:srgbClr val="000000"/>
                </a:solidFill>
              </a:rPr>
              <a:t>ajouter</a:t>
            </a:r>
            <a:r>
              <a:rPr lang="fi-FI" sz="1900" dirty="0">
                <a:solidFill>
                  <a:srgbClr val="000000"/>
                </a:solidFill>
              </a:rPr>
              <a:t> du </a:t>
            </a:r>
            <a:r>
              <a:rPr lang="fi-FI" sz="1900" dirty="0" err="1">
                <a:solidFill>
                  <a:srgbClr val="000000"/>
                </a:solidFill>
              </a:rPr>
              <a:t>vocabulaire</a:t>
            </a:r>
            <a:r>
              <a:rPr lang="fi-FI" sz="1900" dirty="0">
                <a:solidFill>
                  <a:srgbClr val="000000"/>
                </a:solidFill>
              </a:rPr>
              <a:t> </a:t>
            </a:r>
            <a:r>
              <a:rPr lang="fi-FI" sz="1900" dirty="0" err="1">
                <a:solidFill>
                  <a:srgbClr val="000000"/>
                </a:solidFill>
              </a:rPr>
              <a:t>environnemental</a:t>
            </a:r>
            <a:r>
              <a:rPr lang="fi-FI" sz="1900" dirty="0">
                <a:solidFill>
                  <a:srgbClr val="000000"/>
                </a:solidFill>
              </a:rPr>
              <a:t> </a:t>
            </a:r>
            <a:r>
              <a:rPr lang="fi-FI" sz="1900" dirty="0" err="1">
                <a:solidFill>
                  <a:srgbClr val="000000"/>
                </a:solidFill>
              </a:rPr>
              <a:t>aux</a:t>
            </a:r>
            <a:r>
              <a:rPr lang="fi-FI" sz="1900" dirty="0">
                <a:solidFill>
                  <a:srgbClr val="000000"/>
                </a:solidFill>
              </a:rPr>
              <a:t> </a:t>
            </a:r>
            <a:r>
              <a:rPr lang="fi-FI" sz="1900" dirty="0" err="1">
                <a:solidFill>
                  <a:srgbClr val="000000"/>
                </a:solidFill>
              </a:rPr>
              <a:t>images</a:t>
            </a:r>
            <a:r>
              <a:rPr lang="fi-FI" sz="1900" dirty="0">
                <a:solidFill>
                  <a:srgbClr val="000000"/>
                </a:solidFill>
              </a:rPr>
              <a:t>, par </a:t>
            </a:r>
            <a:r>
              <a:rPr lang="fi-FI" sz="1900" dirty="0" err="1">
                <a:solidFill>
                  <a:srgbClr val="000000"/>
                </a:solidFill>
              </a:rPr>
              <a:t>exemple</a:t>
            </a:r>
            <a:r>
              <a:rPr lang="fi-FI" sz="1900" dirty="0">
                <a:solidFill>
                  <a:srgbClr val="000000"/>
                </a:solidFill>
              </a:rPr>
              <a:t> en </a:t>
            </a:r>
            <a:r>
              <a:rPr lang="fi-FI" sz="1900" dirty="0" err="1">
                <a:solidFill>
                  <a:srgbClr val="000000"/>
                </a:solidFill>
              </a:rPr>
              <a:t>utilisant</a:t>
            </a:r>
            <a:r>
              <a:rPr lang="fi-FI" sz="1900" dirty="0">
                <a:solidFill>
                  <a:srgbClr val="000000"/>
                </a:solidFill>
              </a:rPr>
              <a:t> des </a:t>
            </a:r>
            <a:r>
              <a:rPr lang="fi-FI" sz="1900" dirty="0" err="1">
                <a:solidFill>
                  <a:srgbClr val="000000"/>
                </a:solidFill>
              </a:rPr>
              <a:t>bulles</a:t>
            </a:r>
            <a:r>
              <a:rPr lang="fi-FI" sz="1900" dirty="0">
                <a:solidFill>
                  <a:srgbClr val="000000"/>
                </a:solidFill>
              </a:rPr>
              <a:t>. </a:t>
            </a:r>
            <a:r>
              <a:rPr lang="fi-FI" sz="1900" dirty="0" err="1">
                <a:solidFill>
                  <a:srgbClr val="000000"/>
                </a:solidFill>
              </a:rPr>
              <a:t>Les</a:t>
            </a:r>
            <a:r>
              <a:rPr lang="fi-FI" sz="1900" dirty="0">
                <a:solidFill>
                  <a:srgbClr val="000000"/>
                </a:solidFill>
              </a:rPr>
              <a:t> </a:t>
            </a:r>
            <a:r>
              <a:rPr lang="fi-FI" sz="1900" dirty="0" err="1">
                <a:solidFill>
                  <a:srgbClr val="000000"/>
                </a:solidFill>
              </a:rPr>
              <a:t>images</a:t>
            </a:r>
            <a:r>
              <a:rPr lang="fi-FI" sz="1900" dirty="0">
                <a:solidFill>
                  <a:srgbClr val="000000"/>
                </a:solidFill>
              </a:rPr>
              <a:t> </a:t>
            </a:r>
            <a:r>
              <a:rPr lang="fi-FI" sz="1900" dirty="0" err="1">
                <a:solidFill>
                  <a:srgbClr val="000000"/>
                </a:solidFill>
              </a:rPr>
              <a:t>seront</a:t>
            </a:r>
            <a:r>
              <a:rPr lang="fi-FI" sz="1900" dirty="0">
                <a:solidFill>
                  <a:srgbClr val="000000"/>
                </a:solidFill>
              </a:rPr>
              <a:t> </a:t>
            </a:r>
            <a:r>
              <a:rPr lang="fi-FI" sz="1900" dirty="0" err="1">
                <a:solidFill>
                  <a:srgbClr val="000000"/>
                </a:solidFill>
              </a:rPr>
              <a:t>téléchargées</a:t>
            </a:r>
            <a:r>
              <a:rPr lang="fi-FI" sz="1900" dirty="0">
                <a:solidFill>
                  <a:srgbClr val="000000"/>
                </a:solidFill>
              </a:rPr>
              <a:t> </a:t>
            </a:r>
            <a:r>
              <a:rPr lang="fi-FI" sz="1900" dirty="0" err="1">
                <a:solidFill>
                  <a:srgbClr val="000000"/>
                </a:solidFill>
              </a:rPr>
              <a:t>sur</a:t>
            </a:r>
            <a:r>
              <a:rPr lang="fi-FI" sz="1900" dirty="0">
                <a:solidFill>
                  <a:srgbClr val="000000"/>
                </a:solidFill>
              </a:rPr>
              <a:t> </a:t>
            </a:r>
            <a:r>
              <a:rPr lang="fi-FI" sz="1900" dirty="0" err="1">
                <a:solidFill>
                  <a:srgbClr val="000000"/>
                </a:solidFill>
              </a:rPr>
              <a:t>une</a:t>
            </a:r>
            <a:r>
              <a:rPr lang="fi-FI" sz="1900" dirty="0">
                <a:solidFill>
                  <a:srgbClr val="000000"/>
                </a:solidFill>
              </a:rPr>
              <a:t> </a:t>
            </a:r>
            <a:r>
              <a:rPr lang="fi-FI" sz="1900" dirty="0" err="1">
                <a:solidFill>
                  <a:srgbClr val="000000"/>
                </a:solidFill>
              </a:rPr>
              <a:t>plateforme</a:t>
            </a:r>
            <a:r>
              <a:rPr lang="fi-FI" sz="1900" dirty="0">
                <a:solidFill>
                  <a:srgbClr val="000000"/>
                </a:solidFill>
              </a:rPr>
              <a:t> </a:t>
            </a:r>
            <a:r>
              <a:rPr lang="fi-FI" sz="1900" dirty="0" err="1">
                <a:solidFill>
                  <a:srgbClr val="000000"/>
                </a:solidFill>
              </a:rPr>
              <a:t>collaborative</a:t>
            </a:r>
            <a:r>
              <a:rPr lang="fi-FI" sz="1900" dirty="0">
                <a:solidFill>
                  <a:srgbClr val="000000"/>
                </a:solidFill>
              </a:rPr>
              <a:t> </a:t>
            </a:r>
            <a:r>
              <a:rPr lang="fi-FI" sz="1900" dirty="0" err="1">
                <a:solidFill>
                  <a:srgbClr val="000000"/>
                </a:solidFill>
              </a:rPr>
              <a:t>pour</a:t>
            </a:r>
            <a:r>
              <a:rPr lang="fi-FI" sz="1900" dirty="0">
                <a:solidFill>
                  <a:srgbClr val="000000"/>
                </a:solidFill>
              </a:rPr>
              <a:t> </a:t>
            </a:r>
            <a:r>
              <a:rPr lang="fi-FI" sz="1900" dirty="0" err="1">
                <a:solidFill>
                  <a:srgbClr val="000000"/>
                </a:solidFill>
              </a:rPr>
              <a:t>les</a:t>
            </a:r>
            <a:r>
              <a:rPr lang="fi-FI" sz="1900" dirty="0">
                <a:solidFill>
                  <a:srgbClr val="000000"/>
                </a:solidFill>
              </a:rPr>
              <a:t> </a:t>
            </a:r>
            <a:r>
              <a:rPr lang="fi-FI" sz="1900" dirty="0" err="1">
                <a:solidFill>
                  <a:srgbClr val="000000"/>
                </a:solidFill>
              </a:rPr>
              <a:t>partager</a:t>
            </a:r>
            <a:r>
              <a:rPr lang="fi-FI" sz="1900" dirty="0">
                <a:solidFill>
                  <a:srgbClr val="000000"/>
                </a:solidFill>
              </a:rPr>
              <a:t>.</a:t>
            </a:r>
            <a:endParaRPr sz="1900" dirty="0">
              <a:solidFill>
                <a:srgbClr val="000000"/>
              </a:solidFill>
            </a:endParaRPr>
          </a:p>
          <a:p>
            <a:pPr marL="228600" lvl="0" indent="0" algn="l" rtl="0">
              <a:lnSpc>
                <a:spcPct val="90000"/>
              </a:lnSpc>
              <a:spcBef>
                <a:spcPts val="1000"/>
              </a:spcBef>
              <a:spcAft>
                <a:spcPts val="0"/>
              </a:spcAft>
              <a:buClr>
                <a:schemeClr val="dk1"/>
              </a:buClr>
              <a:buSzPts val="1600"/>
              <a:buNone/>
            </a:pPr>
            <a:endParaRPr sz="1900" dirty="0">
              <a:solidFill>
                <a:srgbClr val="000000"/>
              </a:solidFill>
            </a:endParaRPr>
          </a:p>
          <a:p>
            <a:pPr marL="457200" lvl="0" indent="-228600" algn="l" rtl="0">
              <a:lnSpc>
                <a:spcPct val="90000"/>
              </a:lnSpc>
              <a:spcBef>
                <a:spcPts val="1000"/>
              </a:spcBef>
              <a:spcAft>
                <a:spcPts val="0"/>
              </a:spcAft>
              <a:buClr>
                <a:schemeClr val="dk1"/>
              </a:buClr>
              <a:buSzPts val="1600"/>
              <a:buNone/>
            </a:pPr>
            <a:endParaRPr sz="1900" dirty="0"/>
          </a:p>
        </p:txBody>
      </p:sp>
      <p:sp>
        <p:nvSpPr>
          <p:cNvPr id="274" name="Google Shape;274;g2e61bd14c53_1_426"/>
          <p:cNvSpPr txBox="1"/>
          <p:nvPr/>
        </p:nvSpPr>
        <p:spPr>
          <a:xfrm>
            <a:off x="3565132" y="6139190"/>
            <a:ext cx="826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https://deepdreamgenerator.com/search?t=explore&amp;q=54fcf1f8-69b9-5434-a2d7-d117d151ad22&amp;m=1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5" name="Google Shape;275;g2e61bd14c53_1_426"/>
          <p:cNvPicPr preferRelativeResize="0"/>
          <p:nvPr/>
        </p:nvPicPr>
        <p:blipFill rotWithShape="1">
          <a:blip r:embed="rId4">
            <a:alphaModFix/>
          </a:blip>
          <a:srcRect/>
          <a:stretch/>
        </p:blipFill>
        <p:spPr>
          <a:xfrm>
            <a:off x="5183188" y="678711"/>
            <a:ext cx="6475693" cy="5182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61bd14c53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a:t>For </a:t>
            </a:r>
            <a:r>
              <a:rPr lang="fi-FI" dirty="0" err="1"/>
              <a:t>the</a:t>
            </a:r>
            <a:r>
              <a:rPr lang="fi-FI" dirty="0"/>
              <a:t> </a:t>
            </a:r>
            <a:r>
              <a:rPr lang="fi-FI" dirty="0" err="1"/>
              <a:t>next</a:t>
            </a:r>
            <a:r>
              <a:rPr lang="fi-FI" dirty="0"/>
              <a:t> </a:t>
            </a:r>
            <a:r>
              <a:rPr lang="fi-FI" dirty="0" err="1"/>
              <a:t>lesson</a:t>
            </a:r>
            <a:endParaRPr dirty="0"/>
          </a:p>
        </p:txBody>
      </p:sp>
      <p:sp>
        <p:nvSpPr>
          <p:cNvPr id="167" name="Google Shape;167;g2e61bd14c53_1_0"/>
          <p:cNvSpPr txBox="1">
            <a:spLocks noGrp="1"/>
          </p:cNvSpPr>
          <p:nvPr>
            <p:ph type="body" idx="1"/>
          </p:nvPr>
        </p:nvSpPr>
        <p:spPr>
          <a:xfrm>
            <a:off x="838199" y="1825625"/>
            <a:ext cx="5187685" cy="4255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1800" dirty="0">
                <a:solidFill>
                  <a:srgbClr val="202124"/>
                </a:solidFill>
                <a:highlight>
                  <a:srgbClr val="F8F9FA"/>
                </a:highlight>
              </a:rPr>
              <a:t>What will your living environment look like in the future?</a:t>
            </a:r>
          </a:p>
          <a:p>
            <a:pPr marL="0" lvl="0" indent="0" algn="l" rtl="0">
              <a:lnSpc>
                <a:spcPct val="90000"/>
              </a:lnSpc>
              <a:spcBef>
                <a:spcPts val="1000"/>
              </a:spcBef>
              <a:spcAft>
                <a:spcPts val="0"/>
              </a:spcAft>
              <a:buClr>
                <a:schemeClr val="dk1"/>
              </a:buClr>
              <a:buSzPts val="2800"/>
              <a:buNone/>
            </a:pPr>
            <a:r>
              <a:rPr lang="en-US" sz="1800" dirty="0">
                <a:solidFill>
                  <a:srgbClr val="202124"/>
                </a:solidFill>
                <a:highlight>
                  <a:srgbClr val="F8F9FA"/>
                </a:highlight>
              </a:rPr>
              <a:t>Take two pictures related to the following questions:</a:t>
            </a:r>
          </a:p>
          <a:p>
            <a:pPr marL="0" lvl="0" indent="0" algn="l" rtl="0">
              <a:lnSpc>
                <a:spcPct val="90000"/>
              </a:lnSpc>
              <a:spcBef>
                <a:spcPts val="1000"/>
              </a:spcBef>
              <a:spcAft>
                <a:spcPts val="0"/>
              </a:spcAft>
              <a:buClr>
                <a:schemeClr val="dk1"/>
              </a:buClr>
              <a:buSzPts val="2800"/>
              <a:buNone/>
            </a:pPr>
            <a:r>
              <a:rPr lang="en-US" sz="1800" dirty="0">
                <a:solidFill>
                  <a:srgbClr val="202124"/>
                </a:solidFill>
                <a:highlight>
                  <a:srgbClr val="F8F9FA"/>
                </a:highlight>
              </a:rPr>
              <a:t>1. What scares you in the future?</a:t>
            </a:r>
          </a:p>
          <a:p>
            <a:pPr marL="0" lvl="0" indent="0" algn="l" rtl="0">
              <a:lnSpc>
                <a:spcPct val="90000"/>
              </a:lnSpc>
              <a:spcBef>
                <a:spcPts val="1000"/>
              </a:spcBef>
              <a:spcAft>
                <a:spcPts val="0"/>
              </a:spcAft>
              <a:buClr>
                <a:schemeClr val="dk1"/>
              </a:buClr>
              <a:buSzPts val="2800"/>
              <a:buNone/>
            </a:pPr>
            <a:r>
              <a:rPr lang="en-US" sz="1800" dirty="0">
                <a:solidFill>
                  <a:srgbClr val="202124"/>
                </a:solidFill>
                <a:highlight>
                  <a:srgbClr val="F8F9FA"/>
                </a:highlight>
              </a:rPr>
              <a:t>2. What gives you hope for the future?</a:t>
            </a:r>
          </a:p>
          <a:p>
            <a:pPr marL="0" lvl="0" indent="0" algn="l" rtl="0">
              <a:lnSpc>
                <a:spcPct val="90000"/>
              </a:lnSpc>
              <a:spcBef>
                <a:spcPts val="1000"/>
              </a:spcBef>
              <a:spcAft>
                <a:spcPts val="0"/>
              </a:spcAft>
              <a:buClr>
                <a:schemeClr val="dk1"/>
              </a:buClr>
              <a:buSzPts val="2800"/>
              <a:buNone/>
            </a:pPr>
            <a:endParaRPr lang="en-US" sz="1800" dirty="0">
              <a:solidFill>
                <a:srgbClr val="202124"/>
              </a:solidFill>
              <a:highlight>
                <a:srgbClr val="F8F9FA"/>
              </a:highlight>
            </a:endParaRPr>
          </a:p>
          <a:p>
            <a:pPr marL="0" marR="38100" lvl="0" indent="0" algn="l" rtl="0">
              <a:lnSpc>
                <a:spcPct val="128571"/>
              </a:lnSpc>
              <a:spcBef>
                <a:spcPts val="0"/>
              </a:spcBef>
              <a:spcAft>
                <a:spcPts val="0"/>
              </a:spcAft>
              <a:buClr>
                <a:schemeClr val="dk1"/>
              </a:buClr>
              <a:buSzPts val="1100"/>
              <a:buFont typeface="Arial"/>
              <a:buNone/>
            </a:pPr>
            <a:r>
              <a:rPr lang="en-US" sz="1800" dirty="0">
                <a:solidFill>
                  <a:srgbClr val="202124"/>
                </a:solidFill>
                <a:highlight>
                  <a:srgbClr val="F8F9FA"/>
                </a:highlight>
              </a:rPr>
              <a:t>Title the pictures yourself.</a:t>
            </a:r>
          </a:p>
          <a:p>
            <a:pPr marL="0" lvl="0" indent="0" algn="l" rtl="0">
              <a:lnSpc>
                <a:spcPct val="90000"/>
              </a:lnSpc>
              <a:spcBef>
                <a:spcPts val="1000"/>
              </a:spcBef>
              <a:spcAft>
                <a:spcPts val="0"/>
              </a:spcAft>
              <a:buClr>
                <a:schemeClr val="dk1"/>
              </a:buClr>
              <a:buSzPts val="2800"/>
              <a:buNone/>
            </a:pPr>
            <a:endParaRPr lang="en-US" sz="1600" dirty="0"/>
          </a:p>
        </p:txBody>
      </p:sp>
      <p:pic>
        <p:nvPicPr>
          <p:cNvPr id="9" name="Kuva 8" descr="Kuva, joka sisältää kohteen Tuulimylly, animaatio, muotoilu, taide&#10;&#10;Kuvaus luotu automaattisesti">
            <a:extLst>
              <a:ext uri="{FF2B5EF4-FFF2-40B4-BE49-F238E27FC236}">
                <a16:creationId xmlns:a16="http://schemas.microsoft.com/office/drawing/2014/main" id="{BF7880BB-0C43-BE1F-ED58-4C98D5C6F4CB}"/>
              </a:ext>
            </a:extLst>
          </p:cNvPr>
          <p:cNvPicPr>
            <a:picLocks noChangeAspect="1"/>
          </p:cNvPicPr>
          <p:nvPr/>
        </p:nvPicPr>
        <p:blipFill>
          <a:blip r:embed="rId3"/>
          <a:stretch>
            <a:fillRect/>
          </a:stretch>
        </p:blipFill>
        <p:spPr>
          <a:xfrm>
            <a:off x="6025884" y="1825625"/>
            <a:ext cx="5327915" cy="3779528"/>
          </a:xfrm>
          <a:prstGeom prst="rect">
            <a:avLst/>
          </a:prstGeom>
        </p:spPr>
      </p:pic>
    </p:spTree>
    <p:extLst>
      <p:ext uri="{BB962C8B-B14F-4D97-AF65-F5344CB8AC3E}">
        <p14:creationId xmlns:p14="http://schemas.microsoft.com/office/powerpoint/2010/main" val="79797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e61bd14c53_1_3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err="1"/>
              <a:t>Zum</a:t>
            </a:r>
            <a:r>
              <a:rPr lang="fi-FI" dirty="0"/>
              <a:t> </a:t>
            </a:r>
            <a:r>
              <a:rPr lang="fi-FI" dirty="0" err="1"/>
              <a:t>Nachdenken</a:t>
            </a:r>
            <a:endParaRPr dirty="0"/>
          </a:p>
          <a:p>
            <a:pPr marL="0" lvl="0" indent="0" algn="l" rtl="0">
              <a:lnSpc>
                <a:spcPct val="90000"/>
              </a:lnSpc>
              <a:spcBef>
                <a:spcPts val="0"/>
              </a:spcBef>
              <a:spcAft>
                <a:spcPts val="0"/>
              </a:spcAft>
              <a:buClr>
                <a:schemeClr val="dk1"/>
              </a:buClr>
              <a:buSzPts val="4400"/>
              <a:buFont typeface="Arial"/>
              <a:buNone/>
            </a:pPr>
            <a:r>
              <a:rPr lang="fi-FI" dirty="0" err="1"/>
              <a:t>Wie</a:t>
            </a:r>
            <a:r>
              <a:rPr lang="fi-FI" dirty="0"/>
              <a:t> </a:t>
            </a:r>
            <a:r>
              <a:rPr lang="fi-FI" dirty="0" err="1"/>
              <a:t>werden</a:t>
            </a:r>
            <a:r>
              <a:rPr lang="fi-FI" dirty="0"/>
              <a:t> </a:t>
            </a:r>
            <a:r>
              <a:rPr lang="fi-FI" dirty="0" err="1"/>
              <a:t>wir</a:t>
            </a:r>
            <a:r>
              <a:rPr lang="fi-FI" dirty="0"/>
              <a:t> in </a:t>
            </a:r>
            <a:r>
              <a:rPr lang="fi-FI" dirty="0" err="1"/>
              <a:t>Zukunft</a:t>
            </a:r>
            <a:r>
              <a:rPr lang="fi-FI" dirty="0"/>
              <a:t> </a:t>
            </a:r>
            <a:r>
              <a:rPr lang="fi-FI" dirty="0" err="1"/>
              <a:t>leben</a:t>
            </a:r>
            <a:r>
              <a:rPr lang="fi-FI" dirty="0"/>
              <a:t>?</a:t>
            </a:r>
            <a:endParaRPr dirty="0"/>
          </a:p>
        </p:txBody>
      </p:sp>
      <p:sp>
        <p:nvSpPr>
          <p:cNvPr id="281" name="Google Shape;281;g2e61bd14c53_1_35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0000"/>
              </a:buClr>
              <a:buSzPts val="2800"/>
              <a:buFont typeface="Arial"/>
              <a:buNone/>
            </a:pPr>
            <a:endParaRPr>
              <a:solidFill>
                <a:srgbClr val="000000"/>
              </a:solidFill>
            </a:endParaRPr>
          </a:p>
        </p:txBody>
      </p:sp>
      <p:sp>
        <p:nvSpPr>
          <p:cNvPr id="282" name="Google Shape;282;g2e61bd14c53_1_355"/>
          <p:cNvSpPr txBox="1">
            <a:spLocks noGrp="1"/>
          </p:cNvSpPr>
          <p:nvPr>
            <p:ph type="body" idx="2"/>
          </p:nvPr>
        </p:nvSpPr>
        <p:spPr>
          <a:xfrm>
            <a:off x="327469" y="2057400"/>
            <a:ext cx="4650069" cy="38115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600"/>
              <a:buNone/>
            </a:pPr>
            <a:r>
              <a:rPr lang="fi-FI" sz="1900" b="0" i="0" dirty="0">
                <a:solidFill>
                  <a:srgbClr val="000000"/>
                </a:solidFill>
              </a:rPr>
              <a:t>	</a:t>
            </a:r>
            <a:r>
              <a:rPr lang="fi-FI" sz="1900" dirty="0" err="1">
                <a:solidFill>
                  <a:srgbClr val="000000"/>
                </a:solidFill>
              </a:rPr>
              <a:t>Zeichnet</a:t>
            </a:r>
            <a:r>
              <a:rPr lang="fi-FI" sz="1900" dirty="0">
                <a:solidFill>
                  <a:srgbClr val="000000"/>
                </a:solidFill>
              </a:rPr>
              <a:t> </a:t>
            </a:r>
            <a:r>
              <a:rPr lang="fi-FI" sz="1900" dirty="0" err="1">
                <a:solidFill>
                  <a:srgbClr val="000000"/>
                </a:solidFill>
              </a:rPr>
              <a:t>oder</a:t>
            </a:r>
            <a:r>
              <a:rPr lang="fi-FI" sz="1900" dirty="0">
                <a:solidFill>
                  <a:srgbClr val="000000"/>
                </a:solidFill>
              </a:rPr>
              <a:t> </a:t>
            </a:r>
            <a:r>
              <a:rPr lang="fi-FI" sz="1900" dirty="0" err="1">
                <a:solidFill>
                  <a:srgbClr val="000000"/>
                </a:solidFill>
              </a:rPr>
              <a:t>erstellt</a:t>
            </a:r>
            <a:r>
              <a:rPr lang="fi-FI" sz="1900" dirty="0">
                <a:solidFill>
                  <a:srgbClr val="000000"/>
                </a:solidFill>
              </a:rPr>
              <a:t> </a:t>
            </a:r>
            <a:r>
              <a:rPr lang="fi-FI" sz="1900" dirty="0" err="1">
                <a:solidFill>
                  <a:srgbClr val="000000"/>
                </a:solidFill>
              </a:rPr>
              <a:t>ein</a:t>
            </a:r>
            <a:r>
              <a:rPr lang="fi-FI" sz="1900" dirty="0">
                <a:solidFill>
                  <a:srgbClr val="000000"/>
                </a:solidFill>
              </a:rPr>
              <a:t> Bild </a:t>
            </a:r>
            <a:r>
              <a:rPr lang="fi-FI" sz="1900" dirty="0" err="1">
                <a:solidFill>
                  <a:srgbClr val="000000"/>
                </a:solidFill>
              </a:rPr>
              <a:t>eurer</a:t>
            </a:r>
            <a:r>
              <a:rPr lang="fi-FI" sz="1900" dirty="0">
                <a:solidFill>
                  <a:srgbClr val="000000"/>
                </a:solidFill>
              </a:rPr>
              <a:t> </a:t>
            </a:r>
            <a:r>
              <a:rPr lang="fi-FI" sz="1900" dirty="0" err="1">
                <a:solidFill>
                  <a:srgbClr val="000000"/>
                </a:solidFill>
              </a:rPr>
              <a:t>zukünftigen</a:t>
            </a:r>
            <a:r>
              <a:rPr lang="fi-FI" sz="1900" dirty="0">
                <a:solidFill>
                  <a:srgbClr val="000000"/>
                </a:solidFill>
              </a:rPr>
              <a:t> </a:t>
            </a:r>
            <a:r>
              <a:rPr lang="fi-FI" sz="1900" dirty="0" err="1">
                <a:solidFill>
                  <a:srgbClr val="000000"/>
                </a:solidFill>
              </a:rPr>
              <a:t>Lebensumgebung</a:t>
            </a:r>
            <a:r>
              <a:rPr lang="fi-FI" sz="1900" dirty="0">
                <a:solidFill>
                  <a:srgbClr val="000000"/>
                </a:solidFill>
              </a:rPr>
              <a:t> </a:t>
            </a:r>
            <a:r>
              <a:rPr lang="fi-FI" sz="1900" dirty="0" err="1">
                <a:solidFill>
                  <a:srgbClr val="000000"/>
                </a:solidFill>
              </a:rPr>
              <a:t>mit</a:t>
            </a:r>
            <a:r>
              <a:rPr lang="fi-FI" sz="1900" dirty="0">
                <a:solidFill>
                  <a:srgbClr val="000000"/>
                </a:solidFill>
              </a:rPr>
              <a:t> </a:t>
            </a:r>
            <a:r>
              <a:rPr lang="fi-FI" sz="1900" dirty="0" err="1">
                <a:solidFill>
                  <a:srgbClr val="000000"/>
                </a:solidFill>
              </a:rPr>
              <a:t>Künstlicher</a:t>
            </a:r>
            <a:r>
              <a:rPr lang="fi-FI" sz="1900" dirty="0">
                <a:solidFill>
                  <a:srgbClr val="000000"/>
                </a:solidFill>
              </a:rPr>
              <a:t> </a:t>
            </a:r>
            <a:r>
              <a:rPr lang="fi-FI" sz="1900" dirty="0" err="1">
                <a:solidFill>
                  <a:srgbClr val="000000"/>
                </a:solidFill>
              </a:rPr>
              <a:t>Intelligenz</a:t>
            </a:r>
            <a:r>
              <a:rPr lang="fi-FI" sz="1900" dirty="0">
                <a:solidFill>
                  <a:srgbClr val="000000"/>
                </a:solidFill>
              </a:rPr>
              <a:t>. </a:t>
            </a:r>
            <a:r>
              <a:rPr lang="fi-FI" sz="1900" dirty="0" err="1">
                <a:solidFill>
                  <a:srgbClr val="000000"/>
                </a:solidFill>
              </a:rPr>
              <a:t>Ihr</a:t>
            </a:r>
            <a:r>
              <a:rPr lang="fi-FI" sz="1900" dirty="0">
                <a:solidFill>
                  <a:srgbClr val="000000"/>
                </a:solidFill>
              </a:rPr>
              <a:t> </a:t>
            </a:r>
            <a:r>
              <a:rPr lang="fi-FI" sz="1900" dirty="0" err="1">
                <a:solidFill>
                  <a:srgbClr val="000000"/>
                </a:solidFill>
              </a:rPr>
              <a:t>könnt</a:t>
            </a:r>
            <a:r>
              <a:rPr lang="fi-FI" sz="1900" dirty="0">
                <a:solidFill>
                  <a:srgbClr val="000000"/>
                </a:solidFill>
              </a:rPr>
              <a:t> </a:t>
            </a:r>
            <a:r>
              <a:rPr lang="fi-FI" sz="1900" dirty="0" err="1">
                <a:solidFill>
                  <a:srgbClr val="000000"/>
                </a:solidFill>
              </a:rPr>
              <a:t>zum</a:t>
            </a:r>
            <a:r>
              <a:rPr lang="fi-FI" sz="1900" dirty="0">
                <a:solidFill>
                  <a:srgbClr val="000000"/>
                </a:solidFill>
              </a:rPr>
              <a:t> </a:t>
            </a:r>
            <a:r>
              <a:rPr lang="fi-FI" sz="1900" dirty="0" err="1">
                <a:solidFill>
                  <a:srgbClr val="000000"/>
                </a:solidFill>
              </a:rPr>
              <a:t>Beispiel</a:t>
            </a:r>
            <a:r>
              <a:rPr lang="fi-FI" sz="1900" dirty="0">
                <a:solidFill>
                  <a:srgbClr val="000000"/>
                </a:solidFill>
              </a:rPr>
              <a:t> </a:t>
            </a:r>
            <a:r>
              <a:rPr lang="fi-FI" sz="1900" dirty="0" err="1">
                <a:solidFill>
                  <a:srgbClr val="000000"/>
                </a:solidFill>
              </a:rPr>
              <a:t>ein</a:t>
            </a:r>
            <a:r>
              <a:rPr lang="fi-FI" sz="1900" dirty="0">
                <a:solidFill>
                  <a:srgbClr val="000000"/>
                </a:solidFill>
              </a:rPr>
              <a:t> Bild von </a:t>
            </a:r>
            <a:r>
              <a:rPr lang="fi-FI" sz="1900" dirty="0" err="1">
                <a:solidFill>
                  <a:srgbClr val="000000"/>
                </a:solidFill>
              </a:rPr>
              <a:t>Ihrem</a:t>
            </a:r>
            <a:r>
              <a:rPr lang="fi-FI" sz="1900" dirty="0">
                <a:solidFill>
                  <a:srgbClr val="000000"/>
                </a:solidFill>
              </a:rPr>
              <a:t> </a:t>
            </a:r>
            <a:r>
              <a:rPr lang="fi-FI" sz="1900" dirty="0" err="1">
                <a:solidFill>
                  <a:srgbClr val="000000"/>
                </a:solidFill>
              </a:rPr>
              <a:t>Haus</a:t>
            </a:r>
            <a:r>
              <a:rPr lang="fi-FI" sz="1900" dirty="0">
                <a:solidFill>
                  <a:srgbClr val="000000"/>
                </a:solidFill>
              </a:rPr>
              <a:t> </a:t>
            </a:r>
            <a:r>
              <a:rPr lang="fi-FI" sz="1900" dirty="0" err="1">
                <a:solidFill>
                  <a:srgbClr val="000000"/>
                </a:solidFill>
              </a:rPr>
              <a:t>und</a:t>
            </a:r>
            <a:r>
              <a:rPr lang="fi-FI" sz="1900" dirty="0">
                <a:solidFill>
                  <a:srgbClr val="000000"/>
                </a:solidFill>
              </a:rPr>
              <a:t> </a:t>
            </a:r>
            <a:r>
              <a:rPr lang="fi-FI" sz="1900" dirty="0" err="1">
                <a:solidFill>
                  <a:srgbClr val="000000"/>
                </a:solidFill>
              </a:rPr>
              <a:t>seiner</a:t>
            </a:r>
            <a:r>
              <a:rPr lang="fi-FI" sz="1900" dirty="0">
                <a:solidFill>
                  <a:srgbClr val="000000"/>
                </a:solidFill>
              </a:rPr>
              <a:t> </a:t>
            </a:r>
            <a:r>
              <a:rPr lang="fi-FI" sz="1900" dirty="0" err="1">
                <a:solidFill>
                  <a:srgbClr val="000000"/>
                </a:solidFill>
              </a:rPr>
              <a:t>Umgebung</a:t>
            </a:r>
            <a:r>
              <a:rPr lang="fi-FI" sz="1900" dirty="0">
                <a:solidFill>
                  <a:srgbClr val="000000"/>
                </a:solidFill>
              </a:rPr>
              <a:t> im </a:t>
            </a:r>
            <a:r>
              <a:rPr lang="fi-FI" sz="1900" dirty="0" err="1">
                <a:solidFill>
                  <a:srgbClr val="000000"/>
                </a:solidFill>
              </a:rPr>
              <a:t>Jahr</a:t>
            </a:r>
            <a:r>
              <a:rPr lang="fi-FI" sz="1900" dirty="0">
                <a:solidFill>
                  <a:srgbClr val="000000"/>
                </a:solidFill>
              </a:rPr>
              <a:t> 2050 </a:t>
            </a:r>
            <a:r>
              <a:rPr lang="fi-FI" sz="1900" dirty="0" err="1">
                <a:solidFill>
                  <a:srgbClr val="000000"/>
                </a:solidFill>
              </a:rPr>
              <a:t>zeichnen</a:t>
            </a:r>
            <a:r>
              <a:rPr lang="fi-FI" sz="1900" dirty="0">
                <a:solidFill>
                  <a:srgbClr val="000000"/>
                </a:solidFill>
              </a:rPr>
              <a:t> </a:t>
            </a:r>
            <a:r>
              <a:rPr lang="fi-FI" sz="1900" dirty="0" err="1">
                <a:solidFill>
                  <a:srgbClr val="000000"/>
                </a:solidFill>
              </a:rPr>
              <a:t>oder</a:t>
            </a:r>
            <a:r>
              <a:rPr lang="fi-FI" sz="1900" dirty="0">
                <a:solidFill>
                  <a:srgbClr val="000000"/>
                </a:solidFill>
              </a:rPr>
              <a:t> </a:t>
            </a:r>
            <a:r>
              <a:rPr lang="fi-FI" sz="1900" dirty="0" err="1">
                <a:solidFill>
                  <a:srgbClr val="000000"/>
                </a:solidFill>
              </a:rPr>
              <a:t>erstellen</a:t>
            </a:r>
            <a:r>
              <a:rPr lang="fi-FI" sz="1900" dirty="0">
                <a:solidFill>
                  <a:srgbClr val="000000"/>
                </a:solidFill>
              </a:rPr>
              <a:t>. </a:t>
            </a:r>
            <a:r>
              <a:rPr lang="fi-FI" sz="1900" dirty="0" err="1">
                <a:solidFill>
                  <a:srgbClr val="000000"/>
                </a:solidFill>
              </a:rPr>
              <a:t>Ihr</a:t>
            </a:r>
            <a:r>
              <a:rPr lang="fi-FI" sz="1900" dirty="0">
                <a:solidFill>
                  <a:srgbClr val="000000"/>
                </a:solidFill>
              </a:rPr>
              <a:t> </a:t>
            </a:r>
            <a:r>
              <a:rPr lang="fi-FI" sz="1900" dirty="0" err="1">
                <a:solidFill>
                  <a:srgbClr val="000000"/>
                </a:solidFill>
              </a:rPr>
              <a:t>könnt</a:t>
            </a:r>
            <a:r>
              <a:rPr lang="fi-FI" sz="1900" dirty="0">
                <a:solidFill>
                  <a:srgbClr val="000000"/>
                </a:solidFill>
              </a:rPr>
              <a:t> </a:t>
            </a:r>
            <a:r>
              <a:rPr lang="fi-FI" sz="1900" dirty="0" err="1">
                <a:solidFill>
                  <a:srgbClr val="000000"/>
                </a:solidFill>
              </a:rPr>
              <a:t>den</a:t>
            </a:r>
            <a:r>
              <a:rPr lang="fi-FI" sz="1900" dirty="0">
                <a:solidFill>
                  <a:srgbClr val="000000"/>
                </a:solidFill>
              </a:rPr>
              <a:t> </a:t>
            </a:r>
            <a:r>
              <a:rPr lang="fi-FI" sz="1900" dirty="0" err="1">
                <a:solidFill>
                  <a:srgbClr val="000000"/>
                </a:solidFill>
              </a:rPr>
              <a:t>Bildern</a:t>
            </a:r>
            <a:r>
              <a:rPr lang="fi-FI" sz="1900" dirty="0">
                <a:solidFill>
                  <a:srgbClr val="000000"/>
                </a:solidFill>
              </a:rPr>
              <a:t> </a:t>
            </a:r>
            <a:r>
              <a:rPr lang="fi-FI" sz="1900" dirty="0" err="1">
                <a:solidFill>
                  <a:srgbClr val="000000"/>
                </a:solidFill>
              </a:rPr>
              <a:t>Umweltvokabular</a:t>
            </a:r>
            <a:r>
              <a:rPr lang="fi-FI" sz="1900" dirty="0">
                <a:solidFill>
                  <a:srgbClr val="000000"/>
                </a:solidFill>
              </a:rPr>
              <a:t> </a:t>
            </a:r>
            <a:r>
              <a:rPr lang="fi-FI" sz="1900" dirty="0" err="1">
                <a:solidFill>
                  <a:srgbClr val="000000"/>
                </a:solidFill>
              </a:rPr>
              <a:t>hinzufügen</a:t>
            </a:r>
            <a:r>
              <a:rPr lang="fi-FI" sz="1900" dirty="0">
                <a:solidFill>
                  <a:srgbClr val="000000"/>
                </a:solidFill>
              </a:rPr>
              <a:t>, </a:t>
            </a:r>
            <a:r>
              <a:rPr lang="fi-FI" sz="1900" dirty="0" err="1">
                <a:solidFill>
                  <a:srgbClr val="000000"/>
                </a:solidFill>
              </a:rPr>
              <a:t>zum</a:t>
            </a:r>
            <a:r>
              <a:rPr lang="fi-FI" sz="1900" dirty="0">
                <a:solidFill>
                  <a:srgbClr val="000000"/>
                </a:solidFill>
              </a:rPr>
              <a:t> </a:t>
            </a:r>
            <a:r>
              <a:rPr lang="fi-FI" sz="1900" dirty="0" err="1">
                <a:solidFill>
                  <a:srgbClr val="000000"/>
                </a:solidFill>
              </a:rPr>
              <a:t>Beispiel</a:t>
            </a:r>
            <a:r>
              <a:rPr lang="fi-FI" sz="1900" dirty="0">
                <a:solidFill>
                  <a:srgbClr val="000000"/>
                </a:solidFill>
              </a:rPr>
              <a:t> </a:t>
            </a:r>
            <a:r>
              <a:rPr lang="fi-FI" sz="1900" dirty="0" err="1">
                <a:solidFill>
                  <a:srgbClr val="000000"/>
                </a:solidFill>
              </a:rPr>
              <a:t>durch</a:t>
            </a:r>
            <a:r>
              <a:rPr lang="fi-FI" sz="1900" dirty="0">
                <a:solidFill>
                  <a:srgbClr val="000000"/>
                </a:solidFill>
              </a:rPr>
              <a:t> </a:t>
            </a:r>
            <a:r>
              <a:rPr lang="fi-FI" sz="1900" dirty="0" err="1">
                <a:solidFill>
                  <a:srgbClr val="000000"/>
                </a:solidFill>
              </a:rPr>
              <a:t>Sprechblasen</a:t>
            </a:r>
            <a:r>
              <a:rPr lang="fi-FI" sz="1900" dirty="0">
                <a:solidFill>
                  <a:srgbClr val="000000"/>
                </a:solidFill>
              </a:rPr>
              <a:t>. </a:t>
            </a:r>
            <a:r>
              <a:rPr lang="fi-FI" sz="1900" dirty="0" err="1">
                <a:solidFill>
                  <a:srgbClr val="000000"/>
                </a:solidFill>
              </a:rPr>
              <a:t>Die</a:t>
            </a:r>
            <a:r>
              <a:rPr lang="fi-FI" sz="1900" dirty="0">
                <a:solidFill>
                  <a:srgbClr val="000000"/>
                </a:solidFill>
              </a:rPr>
              <a:t> </a:t>
            </a:r>
            <a:r>
              <a:rPr lang="fi-FI" sz="1900" dirty="0" err="1">
                <a:solidFill>
                  <a:srgbClr val="000000"/>
                </a:solidFill>
              </a:rPr>
              <a:t>Bilder</a:t>
            </a:r>
            <a:r>
              <a:rPr lang="fi-FI" sz="1900" dirty="0">
                <a:solidFill>
                  <a:srgbClr val="000000"/>
                </a:solidFill>
              </a:rPr>
              <a:t> </a:t>
            </a:r>
            <a:r>
              <a:rPr lang="fi-FI" sz="1900" dirty="0" err="1">
                <a:solidFill>
                  <a:srgbClr val="000000"/>
                </a:solidFill>
              </a:rPr>
              <a:t>werden</a:t>
            </a:r>
            <a:r>
              <a:rPr lang="fi-FI" sz="1900" dirty="0">
                <a:solidFill>
                  <a:srgbClr val="000000"/>
                </a:solidFill>
              </a:rPr>
              <a:t> </a:t>
            </a:r>
            <a:r>
              <a:rPr lang="fi-FI" sz="1900" dirty="0" err="1">
                <a:solidFill>
                  <a:srgbClr val="000000"/>
                </a:solidFill>
              </a:rPr>
              <a:t>dann</a:t>
            </a:r>
            <a:r>
              <a:rPr lang="fi-FI" sz="1900" dirty="0">
                <a:solidFill>
                  <a:srgbClr val="000000"/>
                </a:solidFill>
              </a:rPr>
              <a:t> </a:t>
            </a:r>
            <a:r>
              <a:rPr lang="fi-FI" sz="1900" dirty="0" err="1">
                <a:solidFill>
                  <a:srgbClr val="000000"/>
                </a:solidFill>
              </a:rPr>
              <a:t>auf</a:t>
            </a:r>
            <a:r>
              <a:rPr lang="fi-FI" sz="1900" dirty="0">
                <a:solidFill>
                  <a:srgbClr val="000000"/>
                </a:solidFill>
              </a:rPr>
              <a:t> eine </a:t>
            </a:r>
            <a:r>
              <a:rPr lang="fi-FI" sz="1900" dirty="0" err="1">
                <a:solidFill>
                  <a:srgbClr val="000000"/>
                </a:solidFill>
              </a:rPr>
              <a:t>gemeinsame</a:t>
            </a:r>
            <a:r>
              <a:rPr lang="fi-FI" sz="1900" dirty="0">
                <a:solidFill>
                  <a:srgbClr val="000000"/>
                </a:solidFill>
              </a:rPr>
              <a:t> </a:t>
            </a:r>
            <a:r>
              <a:rPr lang="fi-FI" sz="1900" dirty="0" err="1">
                <a:solidFill>
                  <a:srgbClr val="000000"/>
                </a:solidFill>
              </a:rPr>
              <a:t>Lernplattform</a:t>
            </a:r>
            <a:r>
              <a:rPr lang="fi-FI" sz="1900" dirty="0">
                <a:solidFill>
                  <a:srgbClr val="000000"/>
                </a:solidFill>
              </a:rPr>
              <a:t> </a:t>
            </a:r>
            <a:r>
              <a:rPr lang="fi-FI" sz="1900" dirty="0" err="1">
                <a:solidFill>
                  <a:srgbClr val="000000"/>
                </a:solidFill>
              </a:rPr>
              <a:t>hochgeladen</a:t>
            </a:r>
            <a:r>
              <a:rPr lang="fi-FI" sz="1900" dirty="0">
                <a:solidFill>
                  <a:srgbClr val="000000"/>
                </a:solidFill>
              </a:rPr>
              <a:t>. </a:t>
            </a:r>
            <a:endParaRPr sz="1900" dirty="0"/>
          </a:p>
          <a:p>
            <a:pPr marL="457200" lvl="0" indent="-228600" algn="l" rtl="0">
              <a:lnSpc>
                <a:spcPct val="90000"/>
              </a:lnSpc>
              <a:spcBef>
                <a:spcPts val="1000"/>
              </a:spcBef>
              <a:spcAft>
                <a:spcPts val="0"/>
              </a:spcAft>
              <a:buClr>
                <a:schemeClr val="dk1"/>
              </a:buClr>
              <a:buSzPts val="1600"/>
              <a:buNone/>
            </a:pPr>
            <a:endParaRPr sz="1900" dirty="0"/>
          </a:p>
        </p:txBody>
      </p:sp>
      <p:sp>
        <p:nvSpPr>
          <p:cNvPr id="283" name="Google Shape;283;g2e61bd14c53_1_355"/>
          <p:cNvSpPr txBox="1"/>
          <p:nvPr/>
        </p:nvSpPr>
        <p:spPr>
          <a:xfrm>
            <a:off x="3565132" y="6139190"/>
            <a:ext cx="826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https://deepdreamgenerator.com/search?t=explore&amp;q=54fcf1f8-69b9-5434-a2d7-d117d151ad22&amp;m=1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84" name="Google Shape;284;g2e61bd14c53_1_355"/>
          <p:cNvPicPr preferRelativeResize="0"/>
          <p:nvPr/>
        </p:nvPicPr>
        <p:blipFill rotWithShape="1">
          <a:blip r:embed="rId4">
            <a:alphaModFix/>
          </a:blip>
          <a:srcRect/>
          <a:stretch/>
        </p:blipFill>
        <p:spPr>
          <a:xfrm>
            <a:off x="5183188" y="678711"/>
            <a:ext cx="6475693" cy="51823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e7d22f4a7d_0_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Tulevaisuuden elinympäristöt</a:t>
            </a:r>
            <a:endParaRPr/>
          </a:p>
        </p:txBody>
      </p:sp>
      <p:sp>
        <p:nvSpPr>
          <p:cNvPr id="290" name="Google Shape;290;g2e7d22f4a7d_0_4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00000"/>
              </a:buClr>
              <a:buSzPts val="2800"/>
              <a:buFont typeface="Arial"/>
              <a:buNone/>
            </a:pPr>
            <a:endParaRPr>
              <a:solidFill>
                <a:srgbClr val="000000"/>
              </a:solidFill>
            </a:endParaRPr>
          </a:p>
        </p:txBody>
      </p:sp>
      <p:sp>
        <p:nvSpPr>
          <p:cNvPr id="291" name="Google Shape;291;g2e7d22f4a7d_0_49"/>
          <p:cNvSpPr txBox="1">
            <a:spLocks noGrp="1"/>
          </p:cNvSpPr>
          <p:nvPr>
            <p:ph type="body" idx="2"/>
          </p:nvPr>
        </p:nvSpPr>
        <p:spPr>
          <a:xfrm>
            <a:off x="617110" y="2049425"/>
            <a:ext cx="4566077" cy="38115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Clr>
                <a:schemeClr val="dk1"/>
              </a:buClr>
              <a:buSzPts val="1600"/>
              <a:buNone/>
            </a:pPr>
            <a:r>
              <a:rPr lang="fi-FI" sz="1900" dirty="0">
                <a:solidFill>
                  <a:srgbClr val="000000"/>
                </a:solidFill>
              </a:rPr>
              <a:t>Piirrä tai luo tekoälyllä kuva tulevaisuuden elinympäristöstäsi. Voit esimerkiksi piirtää tai luoda kuvan omasta kodistasi ja sen ympäristöstä vuonna 2050. Voit liittää kuviin ympäristöön liittyvää sanastoa esimerkiksi puhekuplien avulla. Kuvat ladataan yhteiselle oppimisalustalle. </a:t>
            </a:r>
            <a:endParaRPr sz="1900" dirty="0"/>
          </a:p>
          <a:p>
            <a:pPr marL="457200" lvl="0" indent="-228600" algn="l" rtl="0">
              <a:lnSpc>
                <a:spcPct val="90000"/>
              </a:lnSpc>
              <a:spcBef>
                <a:spcPts val="1000"/>
              </a:spcBef>
              <a:spcAft>
                <a:spcPts val="0"/>
              </a:spcAft>
              <a:buClr>
                <a:schemeClr val="dk1"/>
              </a:buClr>
              <a:buSzPts val="1600"/>
              <a:buNone/>
            </a:pPr>
            <a:endParaRPr sz="1900" dirty="0"/>
          </a:p>
        </p:txBody>
      </p:sp>
      <p:sp>
        <p:nvSpPr>
          <p:cNvPr id="292" name="Google Shape;292;g2e7d22f4a7d_0_49"/>
          <p:cNvSpPr txBox="1"/>
          <p:nvPr/>
        </p:nvSpPr>
        <p:spPr>
          <a:xfrm>
            <a:off x="3565132" y="6139190"/>
            <a:ext cx="826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https://deepdreamgenerator.com/search?t=explore&amp;q=54fcf1f8-69b9-5434-a2d7-d117d151ad22&amp;m=1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3" name="Google Shape;293;g2e7d22f4a7d_0_49"/>
          <p:cNvPicPr preferRelativeResize="0"/>
          <p:nvPr/>
        </p:nvPicPr>
        <p:blipFill rotWithShape="1">
          <a:blip r:embed="rId4">
            <a:alphaModFix/>
          </a:blip>
          <a:srcRect/>
          <a:stretch/>
        </p:blipFill>
        <p:spPr>
          <a:xfrm>
            <a:off x="5183188" y="678711"/>
            <a:ext cx="6475693" cy="51823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e7d22f4a7d_0_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Vinkkejä videointiin</a:t>
            </a:r>
            <a:endParaRPr/>
          </a:p>
        </p:txBody>
      </p:sp>
      <p:sp>
        <p:nvSpPr>
          <p:cNvPr id="299" name="Google Shape;299;g2e7d22f4a7d_0_5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fi-FI" sz="2300"/>
              <a:t>Voitte tehdä videon kuvien esittelyistä ja kuvista kuvaamalla esitykset tai editointiohjelman avulla äänittämällä </a:t>
            </a:r>
            <a:r>
              <a:rPr lang="fi-FI" sz="2300" i="1"/>
              <a:t>voice over</a:t>
            </a:r>
            <a:r>
              <a:rPr lang="fi-FI" sz="2300"/>
              <a:t> kuvien päälle. </a:t>
            </a:r>
            <a:endParaRPr sz="2300"/>
          </a:p>
          <a:p>
            <a:pPr marL="0" lvl="0" indent="0" algn="l" rtl="0">
              <a:lnSpc>
                <a:spcPct val="90000"/>
              </a:lnSpc>
              <a:spcBef>
                <a:spcPts val="1200"/>
              </a:spcBef>
              <a:spcAft>
                <a:spcPts val="0"/>
              </a:spcAft>
              <a:buNone/>
            </a:pPr>
            <a:r>
              <a:rPr lang="fi-FI" sz="2300"/>
              <a:t>Vinkkejä videointiin:</a:t>
            </a:r>
            <a:endParaRPr sz="2300"/>
          </a:p>
          <a:p>
            <a:pPr marL="457200" lvl="0" indent="-374650" algn="l" rtl="0">
              <a:lnSpc>
                <a:spcPct val="90000"/>
              </a:lnSpc>
              <a:spcBef>
                <a:spcPts val="1200"/>
              </a:spcBef>
              <a:spcAft>
                <a:spcPts val="0"/>
              </a:spcAft>
              <a:buSzPts val="2300"/>
              <a:buChar char="•"/>
            </a:pPr>
            <a:r>
              <a:rPr lang="fi-FI" sz="2300"/>
              <a:t>videon pituus mahdollisimman lyhyt,</a:t>
            </a:r>
            <a:endParaRPr sz="2300"/>
          </a:p>
          <a:p>
            <a:pPr marL="457200" lvl="0" indent="-374650" algn="l" rtl="0">
              <a:lnSpc>
                <a:spcPct val="90000"/>
              </a:lnSpc>
              <a:spcBef>
                <a:spcPts val="0"/>
              </a:spcBef>
              <a:spcAft>
                <a:spcPts val="0"/>
              </a:spcAft>
              <a:buSzPts val="2300"/>
              <a:buChar char="•"/>
            </a:pPr>
            <a:r>
              <a:rPr lang="fi-FI" sz="2300"/>
              <a:t>pidä mikrofonia mahdollisimman lähellä suuta, puhu selkeästi,</a:t>
            </a:r>
            <a:endParaRPr sz="2300"/>
          </a:p>
          <a:p>
            <a:pPr marL="457200" lvl="0" indent="-374650" algn="l" rtl="0">
              <a:lnSpc>
                <a:spcPct val="90000"/>
              </a:lnSpc>
              <a:spcBef>
                <a:spcPts val="0"/>
              </a:spcBef>
              <a:spcAft>
                <a:spcPts val="0"/>
              </a:spcAft>
              <a:buSzPts val="2300"/>
              <a:buChar char="•"/>
            </a:pPr>
            <a:r>
              <a:rPr lang="fi-FI" sz="2300"/>
              <a:t>nauhoita mieluiten rauhallisessa paikassa,</a:t>
            </a:r>
            <a:endParaRPr sz="2300"/>
          </a:p>
          <a:p>
            <a:pPr marL="457200" lvl="0" indent="-374650" algn="l" rtl="0">
              <a:lnSpc>
                <a:spcPct val="90000"/>
              </a:lnSpc>
              <a:spcBef>
                <a:spcPts val="0"/>
              </a:spcBef>
              <a:spcAft>
                <a:spcPts val="0"/>
              </a:spcAft>
              <a:buSzPts val="2300"/>
              <a:buChar char="•"/>
            </a:pPr>
            <a:r>
              <a:rPr lang="fi-FI" sz="2300"/>
              <a:t>älä suuntaa kameraa vastavaloon,</a:t>
            </a:r>
            <a:endParaRPr sz="2300"/>
          </a:p>
          <a:p>
            <a:pPr marL="457200" lvl="0" indent="-374650" algn="l" rtl="0">
              <a:lnSpc>
                <a:spcPct val="90000"/>
              </a:lnSpc>
              <a:spcBef>
                <a:spcPts val="0"/>
              </a:spcBef>
              <a:spcAft>
                <a:spcPts val="0"/>
              </a:spcAft>
              <a:buSzPts val="2300"/>
              <a:buChar char="•"/>
            </a:pPr>
            <a:r>
              <a:rPr lang="fi-FI" sz="2300"/>
              <a:t>kameralla kuvatessasi kuvaa mieluiten vaakatasossa,</a:t>
            </a:r>
            <a:endParaRPr sz="2300"/>
          </a:p>
          <a:p>
            <a:pPr marL="457200" lvl="0" indent="-374650" algn="l" rtl="0">
              <a:lnSpc>
                <a:spcPct val="90000"/>
              </a:lnSpc>
              <a:spcBef>
                <a:spcPts val="0"/>
              </a:spcBef>
              <a:spcAft>
                <a:spcPts val="0"/>
              </a:spcAft>
              <a:buSzPts val="2300"/>
              <a:buChar char="•"/>
            </a:pPr>
            <a:r>
              <a:rPr lang="fi-FI" sz="2300"/>
              <a:t>käytä vain lisenssivapaata musiikkia ja kuvia,</a:t>
            </a:r>
            <a:endParaRPr sz="2300"/>
          </a:p>
          <a:p>
            <a:pPr marL="457200" lvl="0" indent="-374650" algn="l" rtl="0">
              <a:lnSpc>
                <a:spcPct val="90000"/>
              </a:lnSpc>
              <a:spcBef>
                <a:spcPts val="0"/>
              </a:spcBef>
              <a:spcAft>
                <a:spcPts val="0"/>
              </a:spcAft>
              <a:buSzPts val="2300"/>
              <a:buChar char="•"/>
            </a:pPr>
            <a:r>
              <a:rPr lang="fi-FI" sz="2300"/>
              <a:t>kysy kuvattavilta lupa!</a:t>
            </a:r>
            <a:endParaRPr sz="2300"/>
          </a:p>
          <a:p>
            <a:pPr marL="0" lvl="0" indent="0" algn="l" rtl="0">
              <a:lnSpc>
                <a:spcPct val="90000"/>
              </a:lnSpc>
              <a:spcBef>
                <a:spcPts val="1200"/>
              </a:spcBef>
              <a:spcAft>
                <a:spcPts val="1200"/>
              </a:spcAft>
              <a:buNone/>
            </a:pP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61bd14c53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Para la próxima sesión</a:t>
            </a:r>
            <a:endParaRPr/>
          </a:p>
        </p:txBody>
      </p:sp>
      <p:sp>
        <p:nvSpPr>
          <p:cNvPr id="167" name="Google Shape;167;g2e61bd14c53_1_0"/>
          <p:cNvSpPr txBox="1">
            <a:spLocks noGrp="1"/>
          </p:cNvSpPr>
          <p:nvPr>
            <p:ph type="body" idx="1"/>
          </p:nvPr>
        </p:nvSpPr>
        <p:spPr>
          <a:xfrm>
            <a:off x="838199" y="1825625"/>
            <a:ext cx="5187685" cy="4255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i-FI" sz="1800" dirty="0">
                <a:solidFill>
                  <a:srgbClr val="202124"/>
                </a:solidFill>
              </a:rPr>
              <a:t>¿</a:t>
            </a:r>
            <a:r>
              <a:rPr lang="fi-FI" sz="1800" dirty="0" err="1">
                <a:solidFill>
                  <a:srgbClr val="202124"/>
                </a:solidFill>
              </a:rPr>
              <a:t>Cómo</a:t>
            </a:r>
            <a:r>
              <a:rPr lang="fi-FI" sz="1800" dirty="0">
                <a:solidFill>
                  <a:srgbClr val="202124"/>
                </a:solidFill>
              </a:rPr>
              <a:t> </a:t>
            </a:r>
            <a:r>
              <a:rPr lang="fi-FI" sz="1800" dirty="0" err="1">
                <a:solidFill>
                  <a:srgbClr val="202124"/>
                </a:solidFill>
              </a:rPr>
              <a:t>será</a:t>
            </a:r>
            <a:r>
              <a:rPr lang="fi-FI" sz="1800" dirty="0">
                <a:solidFill>
                  <a:srgbClr val="202124"/>
                </a:solidFill>
              </a:rPr>
              <a:t> su </a:t>
            </a:r>
            <a:r>
              <a:rPr lang="fi-FI" sz="1800" dirty="0" err="1">
                <a:solidFill>
                  <a:srgbClr val="202124"/>
                </a:solidFill>
              </a:rPr>
              <a:t>entorno</a:t>
            </a:r>
            <a:r>
              <a:rPr lang="fi-FI" sz="1800" dirty="0">
                <a:solidFill>
                  <a:srgbClr val="202124"/>
                </a:solidFill>
              </a:rPr>
              <a:t> de </a:t>
            </a:r>
            <a:r>
              <a:rPr lang="fi-FI" sz="1800" dirty="0" err="1">
                <a:solidFill>
                  <a:srgbClr val="202124"/>
                </a:solidFill>
              </a:rPr>
              <a:t>vida</a:t>
            </a:r>
            <a:r>
              <a:rPr lang="fi-FI" sz="1800" dirty="0">
                <a:solidFill>
                  <a:srgbClr val="202124"/>
                </a:solidFill>
              </a:rPr>
              <a:t> en </a:t>
            </a:r>
            <a:r>
              <a:rPr lang="fi-FI" sz="1800" dirty="0" err="1">
                <a:solidFill>
                  <a:srgbClr val="202124"/>
                </a:solidFill>
              </a:rPr>
              <a:t>el</a:t>
            </a:r>
            <a:r>
              <a:rPr lang="fi-FI" sz="1800" dirty="0">
                <a:solidFill>
                  <a:srgbClr val="202124"/>
                </a:solidFill>
              </a:rPr>
              <a:t> </a:t>
            </a:r>
            <a:r>
              <a:rPr lang="fi-FI" sz="1800" dirty="0" err="1">
                <a:solidFill>
                  <a:srgbClr val="202124"/>
                </a:solidFill>
              </a:rPr>
              <a:t>futuro</a:t>
            </a:r>
            <a:r>
              <a:rPr lang="fi-FI" sz="1800" dirty="0">
                <a:solidFill>
                  <a:srgbClr val="202124"/>
                </a:solidFill>
              </a:rPr>
              <a:t>?</a:t>
            </a:r>
            <a:endParaRPr sz="1800" dirty="0">
              <a:solidFill>
                <a:srgbClr val="202124"/>
              </a:solidFill>
            </a:endParaRPr>
          </a:p>
          <a:p>
            <a:pPr marL="0" lvl="0" indent="0" algn="l" rtl="0">
              <a:lnSpc>
                <a:spcPct val="90000"/>
              </a:lnSpc>
              <a:spcBef>
                <a:spcPts val="1000"/>
              </a:spcBef>
              <a:spcAft>
                <a:spcPts val="0"/>
              </a:spcAft>
              <a:buClr>
                <a:schemeClr val="dk1"/>
              </a:buClr>
              <a:buSzPts val="2800"/>
              <a:buNone/>
            </a:pPr>
            <a:r>
              <a:rPr lang="fi-FI" sz="1800" dirty="0" err="1">
                <a:solidFill>
                  <a:srgbClr val="202124"/>
                </a:solidFill>
              </a:rPr>
              <a:t>Toma</a:t>
            </a:r>
            <a:r>
              <a:rPr lang="fi-FI" sz="1800" dirty="0">
                <a:solidFill>
                  <a:srgbClr val="202124"/>
                </a:solidFill>
              </a:rPr>
              <a:t> </a:t>
            </a:r>
            <a:r>
              <a:rPr lang="fi-FI" sz="1800" dirty="0" err="1">
                <a:solidFill>
                  <a:srgbClr val="202124"/>
                </a:solidFill>
              </a:rPr>
              <a:t>dos</a:t>
            </a:r>
            <a:r>
              <a:rPr lang="fi-FI" sz="1800" dirty="0">
                <a:solidFill>
                  <a:srgbClr val="202124"/>
                </a:solidFill>
              </a:rPr>
              <a:t> </a:t>
            </a:r>
            <a:r>
              <a:rPr lang="fi-FI" sz="1800" dirty="0" err="1">
                <a:solidFill>
                  <a:srgbClr val="202124"/>
                </a:solidFill>
              </a:rPr>
              <a:t>fotos</a:t>
            </a:r>
            <a:r>
              <a:rPr lang="fi-FI" sz="1800" dirty="0">
                <a:solidFill>
                  <a:srgbClr val="202124"/>
                </a:solidFill>
              </a:rPr>
              <a:t> </a:t>
            </a:r>
            <a:r>
              <a:rPr lang="fi-FI" sz="1800" dirty="0" err="1">
                <a:solidFill>
                  <a:srgbClr val="202124"/>
                </a:solidFill>
              </a:rPr>
              <a:t>relacionadas</a:t>
            </a:r>
            <a:r>
              <a:rPr lang="fi-FI" sz="1800" dirty="0">
                <a:solidFill>
                  <a:srgbClr val="202124"/>
                </a:solidFill>
              </a:rPr>
              <a:t> </a:t>
            </a:r>
            <a:r>
              <a:rPr lang="fi-FI" sz="1800" dirty="0" err="1">
                <a:solidFill>
                  <a:srgbClr val="202124"/>
                </a:solidFill>
              </a:rPr>
              <a:t>con</a:t>
            </a:r>
            <a:r>
              <a:rPr lang="fi-FI" sz="1800" dirty="0">
                <a:solidFill>
                  <a:srgbClr val="202124"/>
                </a:solidFill>
              </a:rPr>
              <a:t> </a:t>
            </a:r>
            <a:r>
              <a:rPr lang="fi-FI" sz="1800" dirty="0" err="1">
                <a:solidFill>
                  <a:srgbClr val="202124"/>
                </a:solidFill>
              </a:rPr>
              <a:t>las</a:t>
            </a:r>
            <a:r>
              <a:rPr lang="fi-FI" sz="1800" dirty="0">
                <a:solidFill>
                  <a:srgbClr val="202124"/>
                </a:solidFill>
              </a:rPr>
              <a:t> </a:t>
            </a:r>
            <a:r>
              <a:rPr lang="fi-FI" sz="1800" dirty="0" err="1">
                <a:solidFill>
                  <a:srgbClr val="202124"/>
                </a:solidFill>
              </a:rPr>
              <a:t>siguientes</a:t>
            </a:r>
            <a:r>
              <a:rPr lang="fi-FI" sz="1800" dirty="0">
                <a:solidFill>
                  <a:srgbClr val="202124"/>
                </a:solidFill>
              </a:rPr>
              <a:t> </a:t>
            </a:r>
            <a:r>
              <a:rPr lang="fi-FI" sz="1800" dirty="0" err="1">
                <a:solidFill>
                  <a:srgbClr val="202124"/>
                </a:solidFill>
              </a:rPr>
              <a:t>preguntas</a:t>
            </a:r>
            <a:r>
              <a:rPr lang="fi-FI" sz="1800" dirty="0">
                <a:solidFill>
                  <a:srgbClr val="202124"/>
                </a:solidFill>
              </a:rPr>
              <a:t>:</a:t>
            </a:r>
            <a:endParaRPr sz="1800" dirty="0">
              <a:solidFill>
                <a:srgbClr val="202124"/>
              </a:solidFill>
            </a:endParaRPr>
          </a:p>
          <a:p>
            <a:pPr marL="0" lvl="0" indent="0" algn="l" rtl="0">
              <a:lnSpc>
                <a:spcPct val="90000"/>
              </a:lnSpc>
              <a:spcBef>
                <a:spcPts val="1000"/>
              </a:spcBef>
              <a:spcAft>
                <a:spcPts val="0"/>
              </a:spcAft>
              <a:buClr>
                <a:schemeClr val="dk1"/>
              </a:buClr>
              <a:buSzPts val="2800"/>
              <a:buNone/>
            </a:pPr>
            <a:r>
              <a:rPr lang="fi-FI" sz="1800" dirty="0">
                <a:solidFill>
                  <a:srgbClr val="202124"/>
                </a:solidFill>
              </a:rPr>
              <a:t>1. ¿</a:t>
            </a:r>
            <a:r>
              <a:rPr lang="fi-FI" sz="1800" dirty="0" err="1">
                <a:solidFill>
                  <a:srgbClr val="202124"/>
                </a:solidFill>
              </a:rPr>
              <a:t>Qué</a:t>
            </a:r>
            <a:r>
              <a:rPr lang="fi-FI" sz="1800" dirty="0">
                <a:solidFill>
                  <a:srgbClr val="202124"/>
                </a:solidFill>
              </a:rPr>
              <a:t> te asusta en </a:t>
            </a:r>
            <a:r>
              <a:rPr lang="fi-FI" sz="1800" dirty="0" err="1">
                <a:solidFill>
                  <a:srgbClr val="202124"/>
                </a:solidFill>
              </a:rPr>
              <a:t>el</a:t>
            </a:r>
            <a:r>
              <a:rPr lang="fi-FI" sz="1800" dirty="0">
                <a:solidFill>
                  <a:srgbClr val="202124"/>
                </a:solidFill>
              </a:rPr>
              <a:t> </a:t>
            </a:r>
            <a:r>
              <a:rPr lang="fi-FI" sz="1800" dirty="0" err="1">
                <a:solidFill>
                  <a:srgbClr val="202124"/>
                </a:solidFill>
              </a:rPr>
              <a:t>futuro</a:t>
            </a:r>
            <a:r>
              <a:rPr lang="fi-FI" sz="1800" dirty="0">
                <a:solidFill>
                  <a:srgbClr val="202124"/>
                </a:solidFill>
              </a:rPr>
              <a:t>?</a:t>
            </a:r>
            <a:endParaRPr sz="1800" dirty="0">
              <a:solidFill>
                <a:srgbClr val="202124"/>
              </a:solidFill>
            </a:endParaRPr>
          </a:p>
          <a:p>
            <a:pPr marL="0" lvl="0" indent="0" algn="l" rtl="0">
              <a:lnSpc>
                <a:spcPct val="90000"/>
              </a:lnSpc>
              <a:spcBef>
                <a:spcPts val="1000"/>
              </a:spcBef>
              <a:spcAft>
                <a:spcPts val="0"/>
              </a:spcAft>
              <a:buClr>
                <a:schemeClr val="dk1"/>
              </a:buClr>
              <a:buSzPts val="2800"/>
              <a:buNone/>
            </a:pPr>
            <a:r>
              <a:rPr lang="fi-FI" sz="1800" dirty="0">
                <a:solidFill>
                  <a:srgbClr val="202124"/>
                </a:solidFill>
              </a:rPr>
              <a:t>2. ¿</a:t>
            </a:r>
            <a:r>
              <a:rPr lang="fi-FI" sz="1800" dirty="0" err="1">
                <a:solidFill>
                  <a:srgbClr val="202124"/>
                </a:solidFill>
              </a:rPr>
              <a:t>Qué</a:t>
            </a:r>
            <a:r>
              <a:rPr lang="fi-FI" sz="1800" dirty="0">
                <a:solidFill>
                  <a:srgbClr val="202124"/>
                </a:solidFill>
              </a:rPr>
              <a:t> te da </a:t>
            </a:r>
            <a:r>
              <a:rPr lang="fi-FI" sz="1800" dirty="0" err="1">
                <a:solidFill>
                  <a:srgbClr val="202124"/>
                </a:solidFill>
              </a:rPr>
              <a:t>esperanza</a:t>
            </a:r>
            <a:r>
              <a:rPr lang="fi-FI" sz="1800" dirty="0">
                <a:solidFill>
                  <a:srgbClr val="202124"/>
                </a:solidFill>
              </a:rPr>
              <a:t> </a:t>
            </a:r>
            <a:r>
              <a:rPr lang="fi-FI" sz="1800" dirty="0" err="1">
                <a:solidFill>
                  <a:srgbClr val="202124"/>
                </a:solidFill>
              </a:rPr>
              <a:t>para</a:t>
            </a:r>
            <a:r>
              <a:rPr lang="fi-FI" sz="1800" dirty="0">
                <a:solidFill>
                  <a:srgbClr val="202124"/>
                </a:solidFill>
              </a:rPr>
              <a:t> </a:t>
            </a:r>
            <a:r>
              <a:rPr lang="fi-FI" sz="1800" dirty="0" err="1">
                <a:solidFill>
                  <a:srgbClr val="202124"/>
                </a:solidFill>
              </a:rPr>
              <a:t>el</a:t>
            </a:r>
            <a:r>
              <a:rPr lang="fi-FI" sz="1800" dirty="0">
                <a:solidFill>
                  <a:srgbClr val="202124"/>
                </a:solidFill>
              </a:rPr>
              <a:t> </a:t>
            </a:r>
            <a:r>
              <a:rPr lang="fi-FI" sz="1800" dirty="0" err="1">
                <a:solidFill>
                  <a:srgbClr val="202124"/>
                </a:solidFill>
              </a:rPr>
              <a:t>futuro</a:t>
            </a:r>
            <a:r>
              <a:rPr lang="fi-FI" sz="1800" dirty="0">
                <a:solidFill>
                  <a:srgbClr val="202124"/>
                </a:solidFill>
              </a:rPr>
              <a:t>?</a:t>
            </a:r>
            <a:endParaRPr sz="1800" dirty="0">
              <a:solidFill>
                <a:srgbClr val="202124"/>
              </a:solidFill>
            </a:endParaRPr>
          </a:p>
          <a:p>
            <a:pPr marL="0" lvl="0" indent="0" algn="l" rtl="0">
              <a:lnSpc>
                <a:spcPct val="90000"/>
              </a:lnSpc>
              <a:spcBef>
                <a:spcPts val="1000"/>
              </a:spcBef>
              <a:spcAft>
                <a:spcPts val="0"/>
              </a:spcAft>
              <a:buClr>
                <a:schemeClr val="dk1"/>
              </a:buClr>
              <a:buSzPts val="2800"/>
              <a:buNone/>
            </a:pPr>
            <a:endParaRPr sz="1800" dirty="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fi-FI" sz="1800" dirty="0" err="1">
                <a:solidFill>
                  <a:srgbClr val="202124"/>
                </a:solidFill>
              </a:rPr>
              <a:t>Titula</a:t>
            </a:r>
            <a:r>
              <a:rPr lang="fi-FI" sz="1800" dirty="0">
                <a:solidFill>
                  <a:srgbClr val="202124"/>
                </a:solidFill>
              </a:rPr>
              <a:t> </a:t>
            </a:r>
            <a:r>
              <a:rPr lang="fi-FI" sz="1800" dirty="0" err="1">
                <a:solidFill>
                  <a:srgbClr val="202124"/>
                </a:solidFill>
              </a:rPr>
              <a:t>las</a:t>
            </a:r>
            <a:r>
              <a:rPr lang="fi-FI" sz="1800" dirty="0">
                <a:solidFill>
                  <a:srgbClr val="202124"/>
                </a:solidFill>
              </a:rPr>
              <a:t> </a:t>
            </a:r>
            <a:r>
              <a:rPr lang="fi-FI" sz="1800" dirty="0" err="1">
                <a:solidFill>
                  <a:srgbClr val="202124"/>
                </a:solidFill>
              </a:rPr>
              <a:t>imágenes</a:t>
            </a:r>
            <a:r>
              <a:rPr lang="fi-FI" sz="1800" dirty="0">
                <a:solidFill>
                  <a:srgbClr val="202124"/>
                </a:solidFill>
              </a:rPr>
              <a:t> </a:t>
            </a:r>
            <a:r>
              <a:rPr lang="fi-FI" sz="1800" dirty="0" err="1">
                <a:solidFill>
                  <a:srgbClr val="202124"/>
                </a:solidFill>
              </a:rPr>
              <a:t>tú</a:t>
            </a:r>
            <a:r>
              <a:rPr lang="fi-FI" sz="1800" dirty="0">
                <a:solidFill>
                  <a:srgbClr val="202124"/>
                </a:solidFill>
              </a:rPr>
              <a:t> </a:t>
            </a:r>
            <a:r>
              <a:rPr lang="fi-FI" sz="1800" dirty="0" err="1">
                <a:solidFill>
                  <a:srgbClr val="202124"/>
                </a:solidFill>
              </a:rPr>
              <a:t>mismo</a:t>
            </a:r>
            <a:r>
              <a:rPr lang="fi-FI" sz="1800" dirty="0">
                <a:solidFill>
                  <a:srgbClr val="202124"/>
                </a:solidFill>
              </a:rPr>
              <a:t>.</a:t>
            </a:r>
            <a:endParaRPr sz="1800" dirty="0">
              <a:solidFill>
                <a:srgbClr val="202124"/>
              </a:solidFill>
            </a:endParaRPr>
          </a:p>
          <a:p>
            <a:pPr marL="0" lvl="0" indent="0" algn="l" rtl="0">
              <a:lnSpc>
                <a:spcPct val="90000"/>
              </a:lnSpc>
              <a:spcBef>
                <a:spcPts val="1000"/>
              </a:spcBef>
              <a:spcAft>
                <a:spcPts val="0"/>
              </a:spcAft>
              <a:buClr>
                <a:schemeClr val="dk1"/>
              </a:buClr>
              <a:buSzPts val="2800"/>
              <a:buNone/>
            </a:pPr>
            <a:endParaRPr sz="1600" dirty="0"/>
          </a:p>
        </p:txBody>
      </p:sp>
      <p:pic>
        <p:nvPicPr>
          <p:cNvPr id="9" name="Kuva 8" descr="Kuva, joka sisältää kohteen Tuulimylly, animaatio, muotoilu, taide&#10;&#10;Kuvaus luotu automaattisesti">
            <a:extLst>
              <a:ext uri="{FF2B5EF4-FFF2-40B4-BE49-F238E27FC236}">
                <a16:creationId xmlns:a16="http://schemas.microsoft.com/office/drawing/2014/main" id="{BF7880BB-0C43-BE1F-ED58-4C98D5C6F4CB}"/>
              </a:ext>
            </a:extLst>
          </p:cNvPr>
          <p:cNvPicPr>
            <a:picLocks noChangeAspect="1"/>
          </p:cNvPicPr>
          <p:nvPr/>
        </p:nvPicPr>
        <p:blipFill>
          <a:blip r:embed="rId3"/>
          <a:stretch>
            <a:fillRect/>
          </a:stretch>
        </p:blipFill>
        <p:spPr>
          <a:xfrm>
            <a:off x="6025884" y="1937821"/>
            <a:ext cx="5327915" cy="37795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61bd14c53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err="1"/>
              <a:t>Pour</a:t>
            </a:r>
            <a:r>
              <a:rPr lang="fi-FI" dirty="0"/>
              <a:t> la </a:t>
            </a:r>
            <a:r>
              <a:rPr lang="fi-FI" dirty="0" err="1"/>
              <a:t>prochaine</a:t>
            </a:r>
            <a:r>
              <a:rPr lang="fi-FI" dirty="0"/>
              <a:t> </a:t>
            </a:r>
            <a:r>
              <a:rPr lang="fi-FI" dirty="0" err="1"/>
              <a:t>fois</a:t>
            </a:r>
            <a:endParaRPr dirty="0"/>
          </a:p>
        </p:txBody>
      </p:sp>
      <p:sp>
        <p:nvSpPr>
          <p:cNvPr id="167" name="Google Shape;167;g2e61bd14c53_1_0"/>
          <p:cNvSpPr txBox="1">
            <a:spLocks noGrp="1"/>
          </p:cNvSpPr>
          <p:nvPr>
            <p:ph type="body" idx="1"/>
          </p:nvPr>
        </p:nvSpPr>
        <p:spPr>
          <a:xfrm>
            <a:off x="838199" y="1825625"/>
            <a:ext cx="5421924" cy="4255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sz="1800" dirty="0"/>
              <a:t>À quoi ressemblera ton milieu de vie à l'avenir ?</a:t>
            </a:r>
            <a:endParaRPr lang="fr-FR" sz="1100" dirty="0"/>
          </a:p>
          <a:p>
            <a:pPr marL="0" lvl="0" indent="0" algn="l" rtl="0">
              <a:lnSpc>
                <a:spcPct val="90000"/>
              </a:lnSpc>
              <a:spcBef>
                <a:spcPts val="1000"/>
              </a:spcBef>
              <a:spcAft>
                <a:spcPts val="0"/>
              </a:spcAft>
              <a:buClr>
                <a:schemeClr val="dk1"/>
              </a:buClr>
              <a:buSzPts val="2800"/>
              <a:buNone/>
            </a:pPr>
            <a:r>
              <a:rPr lang="fr-FR" sz="1800" dirty="0"/>
              <a:t>Prends deux photos en rapport avec les questions suivantes :</a:t>
            </a:r>
            <a:endParaRPr lang="fr-FR" sz="1100" dirty="0"/>
          </a:p>
          <a:p>
            <a:pPr marL="0" lvl="0" indent="0" algn="l" rtl="0">
              <a:lnSpc>
                <a:spcPct val="90000"/>
              </a:lnSpc>
              <a:spcBef>
                <a:spcPts val="1000"/>
              </a:spcBef>
              <a:spcAft>
                <a:spcPts val="0"/>
              </a:spcAft>
              <a:buClr>
                <a:schemeClr val="dk1"/>
              </a:buClr>
              <a:buSzPts val="2800"/>
              <a:buNone/>
            </a:pPr>
            <a:r>
              <a:rPr lang="fr-FR" sz="1800" dirty="0"/>
              <a:t>1.Qu'est-ce qui t'effraie dans l'avenir ?</a:t>
            </a:r>
            <a:endParaRPr lang="fr-FR" sz="1100" dirty="0"/>
          </a:p>
          <a:p>
            <a:pPr marL="0" lvl="0" indent="0" algn="l" rtl="0">
              <a:lnSpc>
                <a:spcPct val="90000"/>
              </a:lnSpc>
              <a:spcBef>
                <a:spcPts val="1000"/>
              </a:spcBef>
              <a:spcAft>
                <a:spcPts val="0"/>
              </a:spcAft>
              <a:buClr>
                <a:schemeClr val="dk1"/>
              </a:buClr>
              <a:buSzPts val="2800"/>
              <a:buNone/>
            </a:pPr>
            <a:r>
              <a:rPr lang="fr-FR" sz="1800" dirty="0"/>
              <a:t>2. Qu'est-ce qui te donne de l'espoir pour l'avenir ?</a:t>
            </a:r>
            <a:endParaRPr lang="fr-FR" sz="1100" dirty="0"/>
          </a:p>
          <a:p>
            <a:pPr marL="0" lvl="0" indent="0" algn="l" rtl="0">
              <a:lnSpc>
                <a:spcPct val="90000"/>
              </a:lnSpc>
              <a:spcBef>
                <a:spcPts val="1000"/>
              </a:spcBef>
              <a:spcAft>
                <a:spcPts val="0"/>
              </a:spcAft>
              <a:buClr>
                <a:schemeClr val="dk1"/>
              </a:buClr>
              <a:buSzPts val="2800"/>
              <a:buNone/>
            </a:pPr>
            <a:br>
              <a:rPr lang="fr-FR" sz="1800" dirty="0"/>
            </a:br>
            <a:r>
              <a:rPr lang="fr-FR" sz="1800" dirty="0"/>
              <a:t>Donne toi-même un titre aux images.</a:t>
            </a:r>
            <a:endParaRPr lang="fr-FR" sz="1100" dirty="0"/>
          </a:p>
          <a:p>
            <a:pPr marL="0" lvl="0" indent="0" algn="l" rtl="0">
              <a:lnSpc>
                <a:spcPct val="90000"/>
              </a:lnSpc>
              <a:spcBef>
                <a:spcPts val="1000"/>
              </a:spcBef>
              <a:spcAft>
                <a:spcPts val="0"/>
              </a:spcAft>
              <a:buClr>
                <a:schemeClr val="dk1"/>
              </a:buClr>
              <a:buSzPts val="2800"/>
              <a:buNone/>
            </a:pPr>
            <a:endParaRPr lang="fr-FR" sz="1100" dirty="0"/>
          </a:p>
        </p:txBody>
      </p:sp>
      <p:pic>
        <p:nvPicPr>
          <p:cNvPr id="9" name="Kuva 8" descr="Kuva, joka sisältää kohteen Tuulimylly, animaatio, muotoilu, taide&#10;&#10;Kuvaus luotu automaattisesti">
            <a:extLst>
              <a:ext uri="{FF2B5EF4-FFF2-40B4-BE49-F238E27FC236}">
                <a16:creationId xmlns:a16="http://schemas.microsoft.com/office/drawing/2014/main" id="{BF7880BB-0C43-BE1F-ED58-4C98D5C6F4CB}"/>
              </a:ext>
            </a:extLst>
          </p:cNvPr>
          <p:cNvPicPr>
            <a:picLocks noChangeAspect="1"/>
          </p:cNvPicPr>
          <p:nvPr/>
        </p:nvPicPr>
        <p:blipFill>
          <a:blip r:embed="rId3"/>
          <a:stretch>
            <a:fillRect/>
          </a:stretch>
        </p:blipFill>
        <p:spPr>
          <a:xfrm>
            <a:off x="6202716" y="1836356"/>
            <a:ext cx="5151084" cy="3654087"/>
          </a:xfrm>
          <a:prstGeom prst="rect">
            <a:avLst/>
          </a:prstGeom>
        </p:spPr>
      </p:pic>
    </p:spTree>
    <p:extLst>
      <p:ext uri="{BB962C8B-B14F-4D97-AF65-F5344CB8AC3E}">
        <p14:creationId xmlns:p14="http://schemas.microsoft.com/office/powerpoint/2010/main" val="149309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61bd14c53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err="1"/>
              <a:t>Für</a:t>
            </a:r>
            <a:r>
              <a:rPr lang="fi-FI" dirty="0"/>
              <a:t> </a:t>
            </a:r>
            <a:r>
              <a:rPr lang="fi-FI" dirty="0" err="1"/>
              <a:t>das</a:t>
            </a:r>
            <a:r>
              <a:rPr lang="fi-FI" dirty="0"/>
              <a:t> </a:t>
            </a:r>
            <a:r>
              <a:rPr lang="fi-FI" dirty="0" err="1"/>
              <a:t>nächste</a:t>
            </a:r>
            <a:r>
              <a:rPr lang="fi-FI" dirty="0"/>
              <a:t> </a:t>
            </a:r>
            <a:r>
              <a:rPr lang="fi-FI" dirty="0" err="1"/>
              <a:t>Mal</a:t>
            </a:r>
            <a:endParaRPr dirty="0"/>
          </a:p>
        </p:txBody>
      </p:sp>
      <p:sp>
        <p:nvSpPr>
          <p:cNvPr id="167" name="Google Shape;167;g2e61bd14c53_1_0"/>
          <p:cNvSpPr txBox="1">
            <a:spLocks noGrp="1"/>
          </p:cNvSpPr>
          <p:nvPr>
            <p:ph type="body" idx="1"/>
          </p:nvPr>
        </p:nvSpPr>
        <p:spPr>
          <a:xfrm>
            <a:off x="838199" y="1825625"/>
            <a:ext cx="5421924" cy="4255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140000"/>
              <a:buNone/>
            </a:pPr>
            <a:r>
              <a:rPr lang="de-DE" sz="1800" dirty="0">
                <a:latin typeface="+mj-lt"/>
              </a:rPr>
              <a:t>Wie ist es in deiner Lebenswelt?</a:t>
            </a:r>
          </a:p>
          <a:p>
            <a:pPr marL="0" lvl="0" indent="0" algn="l" rtl="0">
              <a:lnSpc>
                <a:spcPct val="90000"/>
              </a:lnSpc>
              <a:spcBef>
                <a:spcPts val="1000"/>
              </a:spcBef>
              <a:spcAft>
                <a:spcPts val="0"/>
              </a:spcAft>
              <a:buClr>
                <a:schemeClr val="dk1"/>
              </a:buClr>
              <a:buSzPct val="140000"/>
              <a:buNone/>
            </a:pPr>
            <a:r>
              <a:rPr lang="de-DE" sz="1800" dirty="0">
                <a:latin typeface="+mj-lt"/>
              </a:rPr>
              <a:t>Mache zwei Bilder zu den folgenden Fragen:</a:t>
            </a:r>
          </a:p>
          <a:p>
            <a:pPr marL="0" lvl="0" indent="0" algn="l" rtl="0">
              <a:lnSpc>
                <a:spcPct val="90000"/>
              </a:lnSpc>
              <a:spcBef>
                <a:spcPts val="1000"/>
              </a:spcBef>
              <a:spcAft>
                <a:spcPts val="0"/>
              </a:spcAft>
              <a:buClr>
                <a:schemeClr val="dk1"/>
              </a:buClr>
              <a:buSzPct val="140000"/>
              <a:buNone/>
            </a:pPr>
            <a:r>
              <a:rPr lang="de-DE" sz="1800" dirty="0">
                <a:latin typeface="+mj-lt"/>
              </a:rPr>
              <a:t>1. Was macht dir Angst in der Zukunft?</a:t>
            </a:r>
          </a:p>
          <a:p>
            <a:pPr marL="0" lvl="0" indent="0" algn="l" rtl="0">
              <a:lnSpc>
                <a:spcPct val="90000"/>
              </a:lnSpc>
              <a:spcBef>
                <a:spcPts val="1000"/>
              </a:spcBef>
              <a:spcAft>
                <a:spcPts val="0"/>
              </a:spcAft>
              <a:buClr>
                <a:schemeClr val="dk1"/>
              </a:buClr>
              <a:buSzPct val="140000"/>
              <a:buNone/>
            </a:pPr>
            <a:r>
              <a:rPr lang="de-DE" sz="1800" dirty="0">
                <a:latin typeface="+mj-lt"/>
              </a:rPr>
              <a:t>2. Was gibt dir Hoffnung für die Zukunft?</a:t>
            </a:r>
          </a:p>
          <a:p>
            <a:pPr marL="0" lvl="0" indent="0" algn="l" rtl="0">
              <a:lnSpc>
                <a:spcPct val="90000"/>
              </a:lnSpc>
              <a:spcBef>
                <a:spcPts val="1000"/>
              </a:spcBef>
              <a:spcAft>
                <a:spcPts val="0"/>
              </a:spcAft>
              <a:buClr>
                <a:schemeClr val="dk1"/>
              </a:buClr>
              <a:buSzPct val="140000"/>
              <a:buNone/>
            </a:pPr>
            <a:br>
              <a:rPr lang="de-DE" sz="1800" dirty="0">
                <a:latin typeface="+mj-lt"/>
              </a:rPr>
            </a:br>
            <a:r>
              <a:rPr lang="de-DE" sz="1800" dirty="0">
                <a:latin typeface="+mj-lt"/>
              </a:rPr>
              <a:t>Finde einen passenden Titel zu deinem Foto. </a:t>
            </a:r>
            <a:r>
              <a:rPr lang="de-DE" sz="1800" dirty="0">
                <a:latin typeface="+mj-lt"/>
                <a:ea typeface="Calibri"/>
                <a:cs typeface="Calibri"/>
                <a:sym typeface="Calibri"/>
              </a:rPr>
              <a:t>Lade deine </a:t>
            </a:r>
            <a:r>
              <a:rPr lang="de-DE" sz="1800" dirty="0" err="1">
                <a:latin typeface="+mj-lt"/>
                <a:ea typeface="Calibri"/>
                <a:cs typeface="Calibri"/>
                <a:sym typeface="Calibri"/>
              </a:rPr>
              <a:t>Bllder</a:t>
            </a:r>
            <a:r>
              <a:rPr lang="de-DE" sz="1800" dirty="0">
                <a:latin typeface="+mj-lt"/>
                <a:ea typeface="Calibri"/>
                <a:cs typeface="Calibri"/>
                <a:sym typeface="Calibri"/>
              </a:rPr>
              <a:t>  mit dem passenden Titel hier auf der Lernplattform hoch.</a:t>
            </a:r>
          </a:p>
          <a:p>
            <a:pPr marL="0" lvl="0" indent="0" algn="l" rtl="0">
              <a:lnSpc>
                <a:spcPct val="90000"/>
              </a:lnSpc>
              <a:spcBef>
                <a:spcPts val="1000"/>
              </a:spcBef>
              <a:spcAft>
                <a:spcPts val="0"/>
              </a:spcAft>
              <a:buClr>
                <a:schemeClr val="dk1"/>
              </a:buClr>
              <a:buSzPct val="132820"/>
              <a:buNone/>
            </a:pPr>
            <a:r>
              <a:rPr lang="de-DE" sz="1800" dirty="0">
                <a:latin typeface="+mj-lt"/>
                <a:ea typeface="Calibri"/>
                <a:cs typeface="Calibri"/>
                <a:sym typeface="Calibri"/>
              </a:rPr>
              <a:t>Diskutiert in Gruppen über die Bilder. </a:t>
            </a:r>
            <a:endParaRPr lang="de-DE" sz="1800" dirty="0">
              <a:latin typeface="+mj-lt"/>
            </a:endParaRPr>
          </a:p>
          <a:p>
            <a:pPr marL="0" lvl="0" indent="0" algn="l" rtl="0">
              <a:lnSpc>
                <a:spcPct val="90000"/>
              </a:lnSpc>
              <a:spcBef>
                <a:spcPts val="1000"/>
              </a:spcBef>
              <a:spcAft>
                <a:spcPts val="0"/>
              </a:spcAft>
              <a:buClr>
                <a:schemeClr val="dk1"/>
              </a:buClr>
              <a:buSzPct val="175000"/>
              <a:buNone/>
            </a:pPr>
            <a:endParaRPr lang="de-DE" sz="1800" dirty="0">
              <a:latin typeface="+mj-lt"/>
            </a:endParaRPr>
          </a:p>
        </p:txBody>
      </p:sp>
      <p:pic>
        <p:nvPicPr>
          <p:cNvPr id="9" name="Kuva 8" descr="Kuva, joka sisältää kohteen Tuulimylly, animaatio, muotoilu, taide&#10;&#10;Kuvaus luotu automaattisesti">
            <a:extLst>
              <a:ext uri="{FF2B5EF4-FFF2-40B4-BE49-F238E27FC236}">
                <a16:creationId xmlns:a16="http://schemas.microsoft.com/office/drawing/2014/main" id="{BF7880BB-0C43-BE1F-ED58-4C98D5C6F4CB}"/>
              </a:ext>
            </a:extLst>
          </p:cNvPr>
          <p:cNvPicPr>
            <a:picLocks noChangeAspect="1"/>
          </p:cNvPicPr>
          <p:nvPr/>
        </p:nvPicPr>
        <p:blipFill>
          <a:blip r:embed="rId3"/>
          <a:stretch>
            <a:fillRect/>
          </a:stretch>
        </p:blipFill>
        <p:spPr>
          <a:xfrm>
            <a:off x="6202716" y="1836356"/>
            <a:ext cx="5151084" cy="3654087"/>
          </a:xfrm>
          <a:prstGeom prst="rect">
            <a:avLst/>
          </a:prstGeom>
        </p:spPr>
      </p:pic>
    </p:spTree>
    <p:extLst>
      <p:ext uri="{BB962C8B-B14F-4D97-AF65-F5344CB8AC3E}">
        <p14:creationId xmlns:p14="http://schemas.microsoft.com/office/powerpoint/2010/main" val="150476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e61bd14c53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dirty="0"/>
              <a:t>Seuraavalle kerralle</a:t>
            </a:r>
            <a:endParaRPr dirty="0"/>
          </a:p>
        </p:txBody>
      </p:sp>
      <p:sp>
        <p:nvSpPr>
          <p:cNvPr id="167" name="Google Shape;167;g2e61bd14c53_1_0"/>
          <p:cNvSpPr txBox="1">
            <a:spLocks noGrp="1"/>
          </p:cNvSpPr>
          <p:nvPr>
            <p:ph type="body" idx="1"/>
          </p:nvPr>
        </p:nvSpPr>
        <p:spPr>
          <a:xfrm>
            <a:off x="838199" y="1825625"/>
            <a:ext cx="5421924" cy="4255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i-FI" sz="1800" dirty="0"/>
              <a:t>Miltä sinun elinympäristösi näyttää tulevaisuudessa?</a:t>
            </a:r>
            <a:endParaRPr lang="fi-FI" sz="1100" dirty="0"/>
          </a:p>
          <a:p>
            <a:pPr marL="0" lvl="0" indent="0" algn="l" rtl="0">
              <a:lnSpc>
                <a:spcPct val="90000"/>
              </a:lnSpc>
              <a:spcBef>
                <a:spcPts val="1000"/>
              </a:spcBef>
              <a:spcAft>
                <a:spcPts val="0"/>
              </a:spcAft>
              <a:buClr>
                <a:schemeClr val="dk1"/>
              </a:buClr>
              <a:buSzPts val="2800"/>
              <a:buNone/>
            </a:pPr>
            <a:r>
              <a:rPr lang="fi-FI" sz="1800" dirty="0"/>
              <a:t>Ota kaksi kuvaa liittyen seuraaviin kysymyksiin:</a:t>
            </a:r>
            <a:endParaRPr lang="fi-FI" sz="1100" dirty="0"/>
          </a:p>
          <a:p>
            <a:pPr marL="0" lvl="0" indent="0" algn="l" rtl="0">
              <a:lnSpc>
                <a:spcPct val="90000"/>
              </a:lnSpc>
              <a:spcBef>
                <a:spcPts val="1000"/>
              </a:spcBef>
              <a:spcAft>
                <a:spcPts val="0"/>
              </a:spcAft>
              <a:buClr>
                <a:schemeClr val="dk1"/>
              </a:buClr>
              <a:buSzPts val="2800"/>
              <a:buNone/>
            </a:pPr>
            <a:r>
              <a:rPr lang="fi-FI" sz="1800" dirty="0"/>
              <a:t>1. Mikä sinua pelottaa tulevaisuudessa?</a:t>
            </a:r>
            <a:endParaRPr lang="fi-FI" sz="1100" dirty="0"/>
          </a:p>
          <a:p>
            <a:pPr marL="0" lvl="0" indent="0" algn="l" rtl="0">
              <a:lnSpc>
                <a:spcPct val="90000"/>
              </a:lnSpc>
              <a:spcBef>
                <a:spcPts val="1000"/>
              </a:spcBef>
              <a:spcAft>
                <a:spcPts val="0"/>
              </a:spcAft>
              <a:buClr>
                <a:schemeClr val="dk1"/>
              </a:buClr>
              <a:buSzPts val="2800"/>
              <a:buNone/>
            </a:pPr>
            <a:r>
              <a:rPr lang="fi-FI" sz="1800" dirty="0"/>
              <a:t>2. Mikä antaa sinulle toivoa tulevaisuuteen?</a:t>
            </a:r>
            <a:endParaRPr lang="fi-FI" sz="1100" dirty="0"/>
          </a:p>
          <a:p>
            <a:pPr marL="0" lvl="0" indent="0" algn="l" rtl="0">
              <a:lnSpc>
                <a:spcPct val="90000"/>
              </a:lnSpc>
              <a:spcBef>
                <a:spcPts val="1000"/>
              </a:spcBef>
              <a:spcAft>
                <a:spcPts val="0"/>
              </a:spcAft>
              <a:buClr>
                <a:schemeClr val="dk1"/>
              </a:buClr>
              <a:buSzPts val="2800"/>
              <a:buNone/>
            </a:pPr>
            <a:br>
              <a:rPr lang="fi-FI" sz="1800" dirty="0"/>
            </a:br>
            <a:r>
              <a:rPr lang="fi-FI" sz="1800" dirty="0"/>
              <a:t>Otsikoi kuvat itse.</a:t>
            </a:r>
            <a:endParaRPr lang="fi-FI" sz="1100" dirty="0"/>
          </a:p>
          <a:p>
            <a:pPr marL="0" lvl="0" indent="0" algn="l" rtl="0">
              <a:lnSpc>
                <a:spcPct val="90000"/>
              </a:lnSpc>
              <a:spcBef>
                <a:spcPts val="1000"/>
              </a:spcBef>
              <a:spcAft>
                <a:spcPts val="0"/>
              </a:spcAft>
              <a:buClr>
                <a:schemeClr val="dk1"/>
              </a:buClr>
              <a:buSzPts val="2800"/>
              <a:buNone/>
            </a:pPr>
            <a:endParaRPr lang="fi-FI" sz="1100" dirty="0"/>
          </a:p>
        </p:txBody>
      </p:sp>
      <p:pic>
        <p:nvPicPr>
          <p:cNvPr id="9" name="Kuva 8" descr="Kuva, joka sisältää kohteen Tuulimylly, animaatio, muotoilu, taide&#10;&#10;Kuvaus luotu automaattisesti">
            <a:extLst>
              <a:ext uri="{FF2B5EF4-FFF2-40B4-BE49-F238E27FC236}">
                <a16:creationId xmlns:a16="http://schemas.microsoft.com/office/drawing/2014/main" id="{BF7880BB-0C43-BE1F-ED58-4C98D5C6F4CB}"/>
              </a:ext>
            </a:extLst>
          </p:cNvPr>
          <p:cNvPicPr>
            <a:picLocks noChangeAspect="1"/>
          </p:cNvPicPr>
          <p:nvPr/>
        </p:nvPicPr>
        <p:blipFill>
          <a:blip r:embed="rId3"/>
          <a:stretch>
            <a:fillRect/>
          </a:stretch>
        </p:blipFill>
        <p:spPr>
          <a:xfrm>
            <a:off x="6202716" y="1836356"/>
            <a:ext cx="5151084" cy="3654087"/>
          </a:xfrm>
          <a:prstGeom prst="rect">
            <a:avLst/>
          </a:prstGeom>
        </p:spPr>
      </p:pic>
    </p:spTree>
    <p:extLst>
      <p:ext uri="{BB962C8B-B14F-4D97-AF65-F5344CB8AC3E}">
        <p14:creationId xmlns:p14="http://schemas.microsoft.com/office/powerpoint/2010/main" val="345518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e61bd14c53_1_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Future </a:t>
            </a:r>
            <a:endParaRPr/>
          </a:p>
        </p:txBody>
      </p:sp>
      <p:sp>
        <p:nvSpPr>
          <p:cNvPr id="194" name="Google Shape;194;g2e61bd14c53_1_20"/>
          <p:cNvSpPr txBox="1">
            <a:spLocks noGrp="1"/>
          </p:cNvSpPr>
          <p:nvPr>
            <p:ph type="body" idx="1"/>
          </p:nvPr>
        </p:nvSpPr>
        <p:spPr>
          <a:xfrm>
            <a:off x="838200" y="1690825"/>
            <a:ext cx="10837200" cy="41067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ct val="112500"/>
              <a:buNone/>
            </a:pPr>
            <a:r>
              <a:rPr lang="fi-FI" sz="1600" dirty="0">
                <a:latin typeface="Arial"/>
                <a:ea typeface="Arial"/>
                <a:cs typeface="Arial"/>
                <a:sym typeface="Arial"/>
              </a:rPr>
              <a:t>Pohdi</a:t>
            </a:r>
            <a:r>
              <a:rPr lang="fi-FI" sz="1600" b="0" i="0" u="none" strike="noStrike" dirty="0">
                <a:latin typeface="Arial"/>
                <a:ea typeface="Arial"/>
                <a:cs typeface="Arial"/>
                <a:sym typeface="Arial"/>
              </a:rPr>
              <a:t> seuraavien esimerkkien avulla, miten futuuria käytetään </a:t>
            </a:r>
            <a:r>
              <a:rPr lang="fi-FI" sz="1600" dirty="0"/>
              <a:t>englannin </a:t>
            </a:r>
            <a:r>
              <a:rPr lang="fi-FI" sz="1600" b="0" i="0" u="none" strike="noStrike" dirty="0">
                <a:latin typeface="Arial"/>
                <a:ea typeface="Arial"/>
                <a:cs typeface="Arial"/>
                <a:sym typeface="Arial"/>
              </a:rPr>
              <a:t>kielessä.</a:t>
            </a:r>
            <a:endParaRPr dirty="0"/>
          </a:p>
          <a:p>
            <a:pPr marL="114300" lvl="0" indent="0" algn="l" rtl="0">
              <a:lnSpc>
                <a:spcPct val="90000"/>
              </a:lnSpc>
              <a:spcBef>
                <a:spcPts val="1000"/>
              </a:spcBef>
              <a:spcAft>
                <a:spcPts val="0"/>
              </a:spcAft>
              <a:buSzPct val="112500"/>
              <a:buNone/>
            </a:pPr>
            <a:r>
              <a:rPr lang="fi-FI" sz="1600" i="1" dirty="0">
                <a:solidFill>
                  <a:srgbClr val="1F1F1F"/>
                </a:solidFill>
                <a:highlight>
                  <a:srgbClr val="F8F9FA"/>
                </a:highlight>
              </a:rPr>
              <a:t>I </a:t>
            </a:r>
            <a:r>
              <a:rPr lang="fi-FI" sz="1600" i="1" dirty="0" err="1">
                <a:solidFill>
                  <a:srgbClr val="1F1F1F"/>
                </a:solidFill>
                <a:highlight>
                  <a:srgbClr val="F8F9FA"/>
                </a:highlight>
              </a:rPr>
              <a:t>will</a:t>
            </a:r>
            <a:r>
              <a:rPr lang="fi-FI" sz="1600" i="1" dirty="0">
                <a:solidFill>
                  <a:srgbClr val="1F1F1F"/>
                </a:solidFill>
                <a:highlight>
                  <a:srgbClr val="F8F9FA"/>
                </a:highlight>
              </a:rPr>
              <a:t> </a:t>
            </a:r>
            <a:r>
              <a:rPr lang="fi-FI" sz="1600" i="1" dirty="0" err="1">
                <a:solidFill>
                  <a:srgbClr val="1F1F1F"/>
                </a:solidFill>
                <a:highlight>
                  <a:srgbClr val="F8F9FA"/>
                </a:highlight>
              </a:rPr>
              <a:t>watch</a:t>
            </a:r>
            <a:r>
              <a:rPr lang="fi-FI" sz="1600" i="1" dirty="0">
                <a:solidFill>
                  <a:srgbClr val="1F1F1F"/>
                </a:solidFill>
                <a:highlight>
                  <a:srgbClr val="F8F9FA"/>
                </a:highlight>
              </a:rPr>
              <a:t> TV </a:t>
            </a:r>
            <a:r>
              <a:rPr lang="fi-FI" sz="1600" i="1" dirty="0" err="1">
                <a:solidFill>
                  <a:srgbClr val="1F1F1F"/>
                </a:solidFill>
                <a:highlight>
                  <a:srgbClr val="F8F9FA"/>
                </a:highlight>
              </a:rPr>
              <a:t>tomorrow</a:t>
            </a:r>
            <a:r>
              <a:rPr lang="fi-FI" sz="1600" i="1" dirty="0">
                <a:solidFill>
                  <a:srgbClr val="1F1F1F"/>
                </a:solidFill>
                <a:highlight>
                  <a:srgbClr val="F8F9FA"/>
                </a:highlight>
              </a:rPr>
              <a:t>.  </a:t>
            </a:r>
            <a:endParaRPr sz="1600" i="1" dirty="0">
              <a:solidFill>
                <a:srgbClr val="1F1F1F"/>
              </a:solidFill>
              <a:highlight>
                <a:srgbClr val="F8F9FA"/>
              </a:highlight>
            </a:endParaRPr>
          </a:p>
          <a:p>
            <a:pPr marL="114300" lvl="0" indent="0" algn="l" rtl="0">
              <a:lnSpc>
                <a:spcPct val="90000"/>
              </a:lnSpc>
              <a:spcBef>
                <a:spcPts val="1000"/>
              </a:spcBef>
              <a:spcAft>
                <a:spcPts val="0"/>
              </a:spcAft>
              <a:buSzPct val="112500"/>
              <a:buNone/>
            </a:pPr>
            <a:r>
              <a:rPr lang="fi-FI" sz="1600" i="1" dirty="0" err="1">
                <a:solidFill>
                  <a:srgbClr val="1F1F1F"/>
                </a:solidFill>
                <a:highlight>
                  <a:srgbClr val="F8F9FA"/>
                </a:highlight>
              </a:rPr>
              <a:t>You</a:t>
            </a:r>
            <a:r>
              <a:rPr lang="fi-FI" sz="1600" i="1" dirty="0">
                <a:solidFill>
                  <a:srgbClr val="1F1F1F"/>
                </a:solidFill>
                <a:highlight>
                  <a:srgbClr val="F8F9FA"/>
                </a:highlight>
              </a:rPr>
              <a:t> </a:t>
            </a:r>
            <a:r>
              <a:rPr lang="fi-FI" sz="1600" i="1" dirty="0" err="1">
                <a:solidFill>
                  <a:srgbClr val="1F1F1F"/>
                </a:solidFill>
                <a:highlight>
                  <a:srgbClr val="F8F9FA"/>
                </a:highlight>
              </a:rPr>
              <a:t>won’t</a:t>
            </a:r>
            <a:r>
              <a:rPr lang="fi-FI" sz="1600" i="1" dirty="0">
                <a:solidFill>
                  <a:srgbClr val="1F1F1F"/>
                </a:solidFill>
                <a:highlight>
                  <a:srgbClr val="F8F9FA"/>
                </a:highlight>
              </a:rPr>
              <a:t> </a:t>
            </a:r>
            <a:r>
              <a:rPr lang="fi-FI" sz="1600" i="1" dirty="0" err="1">
                <a:solidFill>
                  <a:srgbClr val="1F1F1F"/>
                </a:solidFill>
                <a:highlight>
                  <a:srgbClr val="F8F9FA"/>
                </a:highlight>
              </a:rPr>
              <a:t>be</a:t>
            </a:r>
            <a:r>
              <a:rPr lang="fi-FI" sz="1600" i="1" dirty="0">
                <a:solidFill>
                  <a:srgbClr val="1F1F1F"/>
                </a:solidFill>
                <a:highlight>
                  <a:srgbClr val="F8F9FA"/>
                </a:highlight>
              </a:rPr>
              <a:t> </a:t>
            </a:r>
            <a:r>
              <a:rPr lang="fi-FI" sz="1600" i="1" dirty="0" err="1">
                <a:solidFill>
                  <a:srgbClr val="1F1F1F"/>
                </a:solidFill>
                <a:highlight>
                  <a:srgbClr val="F8F9FA"/>
                </a:highlight>
              </a:rPr>
              <a:t>here</a:t>
            </a:r>
            <a:r>
              <a:rPr lang="fi-FI" sz="1600" i="1" dirty="0">
                <a:solidFill>
                  <a:srgbClr val="1F1F1F"/>
                </a:solidFill>
                <a:highlight>
                  <a:srgbClr val="F8F9FA"/>
                </a:highlight>
              </a:rPr>
              <a:t>.</a:t>
            </a:r>
            <a:endParaRPr sz="1600" i="1" dirty="0">
              <a:solidFill>
                <a:srgbClr val="1F1F1F"/>
              </a:solidFill>
              <a:highlight>
                <a:srgbClr val="F8F9FA"/>
              </a:highlight>
            </a:endParaRPr>
          </a:p>
          <a:p>
            <a:pPr marL="114300" lvl="0" indent="0" algn="l" rtl="0">
              <a:lnSpc>
                <a:spcPct val="90000"/>
              </a:lnSpc>
              <a:spcBef>
                <a:spcPts val="1000"/>
              </a:spcBef>
              <a:spcAft>
                <a:spcPts val="0"/>
              </a:spcAft>
              <a:buSzPct val="112500"/>
              <a:buNone/>
            </a:pPr>
            <a:r>
              <a:rPr lang="fi-FI" sz="1600" i="1" dirty="0" err="1">
                <a:solidFill>
                  <a:srgbClr val="1F1F1F"/>
                </a:solidFill>
                <a:highlight>
                  <a:srgbClr val="F8F9FA"/>
                </a:highlight>
              </a:rPr>
              <a:t>Shall</a:t>
            </a:r>
            <a:r>
              <a:rPr lang="fi-FI" sz="1600" i="1" dirty="0">
                <a:solidFill>
                  <a:srgbClr val="1F1F1F"/>
                </a:solidFill>
                <a:highlight>
                  <a:srgbClr val="F8F9FA"/>
                </a:highlight>
              </a:rPr>
              <a:t> I </a:t>
            </a:r>
            <a:r>
              <a:rPr lang="fi-FI" sz="1600" i="1" dirty="0" err="1">
                <a:solidFill>
                  <a:srgbClr val="1F1F1F"/>
                </a:solidFill>
                <a:highlight>
                  <a:srgbClr val="F8F9FA"/>
                </a:highlight>
              </a:rPr>
              <a:t>come</a:t>
            </a:r>
            <a:r>
              <a:rPr lang="fi-FI" sz="1600" i="1" dirty="0">
                <a:solidFill>
                  <a:srgbClr val="1F1F1F"/>
                </a:solidFill>
                <a:highlight>
                  <a:srgbClr val="F8F9FA"/>
                </a:highlight>
              </a:rPr>
              <a:t>?</a:t>
            </a:r>
            <a:endParaRPr sz="1600" i="1" dirty="0">
              <a:solidFill>
                <a:srgbClr val="1F1F1F"/>
              </a:solidFill>
              <a:highlight>
                <a:srgbClr val="F8F9FA"/>
              </a:highlight>
            </a:endParaRPr>
          </a:p>
          <a:p>
            <a:pPr marL="114300" lvl="0" indent="0" algn="l" rtl="0">
              <a:lnSpc>
                <a:spcPct val="90000"/>
              </a:lnSpc>
              <a:spcBef>
                <a:spcPts val="1000"/>
              </a:spcBef>
              <a:spcAft>
                <a:spcPts val="0"/>
              </a:spcAft>
              <a:buSzPct val="112500"/>
              <a:buNone/>
            </a:pPr>
            <a:r>
              <a:rPr lang="fi-FI" sz="1600" i="1" dirty="0" err="1">
                <a:solidFill>
                  <a:srgbClr val="1F1F1F"/>
                </a:solidFill>
                <a:highlight>
                  <a:srgbClr val="F8F9FA"/>
                </a:highlight>
              </a:rPr>
              <a:t>She’s</a:t>
            </a:r>
            <a:r>
              <a:rPr lang="fi-FI" sz="1600" i="1" dirty="0">
                <a:solidFill>
                  <a:srgbClr val="1F1F1F"/>
                </a:solidFill>
                <a:highlight>
                  <a:srgbClr val="F8F9FA"/>
                </a:highlight>
              </a:rPr>
              <a:t> </a:t>
            </a:r>
            <a:r>
              <a:rPr lang="fi-FI" sz="1600" i="1" dirty="0" err="1">
                <a:solidFill>
                  <a:srgbClr val="1F1F1F"/>
                </a:solidFill>
                <a:highlight>
                  <a:srgbClr val="F8F9FA"/>
                </a:highlight>
              </a:rPr>
              <a:t>leaving</a:t>
            </a:r>
            <a:r>
              <a:rPr lang="fi-FI" sz="1600" i="1" dirty="0">
                <a:solidFill>
                  <a:srgbClr val="1F1F1F"/>
                </a:solidFill>
                <a:highlight>
                  <a:srgbClr val="F8F9FA"/>
                </a:highlight>
              </a:rPr>
              <a:t> for Berlin. </a:t>
            </a:r>
            <a:r>
              <a:rPr lang="fi-FI" sz="1600" i="1" dirty="0" err="1">
                <a:solidFill>
                  <a:srgbClr val="1F1F1F"/>
                </a:solidFill>
                <a:highlight>
                  <a:srgbClr val="F8F9FA"/>
                </a:highlight>
              </a:rPr>
              <a:t>Are</a:t>
            </a:r>
            <a:r>
              <a:rPr lang="fi-FI" sz="1600" i="1" dirty="0">
                <a:solidFill>
                  <a:srgbClr val="1F1F1F"/>
                </a:solidFill>
                <a:highlight>
                  <a:srgbClr val="F8F9FA"/>
                </a:highlight>
              </a:rPr>
              <a:t> </a:t>
            </a:r>
            <a:r>
              <a:rPr lang="fi-FI" sz="1600" i="1" dirty="0" err="1">
                <a:solidFill>
                  <a:srgbClr val="1F1F1F"/>
                </a:solidFill>
                <a:highlight>
                  <a:srgbClr val="F8F9FA"/>
                </a:highlight>
              </a:rPr>
              <a:t>you</a:t>
            </a:r>
            <a:r>
              <a:rPr lang="fi-FI" sz="1600" i="1" dirty="0">
                <a:solidFill>
                  <a:srgbClr val="1F1F1F"/>
                </a:solidFill>
                <a:highlight>
                  <a:srgbClr val="F8F9FA"/>
                </a:highlight>
              </a:rPr>
              <a:t> </a:t>
            </a:r>
            <a:r>
              <a:rPr lang="fi-FI" sz="1600" i="1" dirty="0" err="1">
                <a:solidFill>
                  <a:srgbClr val="1F1F1F"/>
                </a:solidFill>
                <a:highlight>
                  <a:srgbClr val="F8F9FA"/>
                </a:highlight>
              </a:rPr>
              <a:t>going</a:t>
            </a:r>
            <a:r>
              <a:rPr lang="fi-FI" sz="1600" i="1" dirty="0">
                <a:solidFill>
                  <a:srgbClr val="1F1F1F"/>
                </a:solidFill>
                <a:highlight>
                  <a:srgbClr val="F8F9FA"/>
                </a:highlight>
              </a:rPr>
              <a:t> </a:t>
            </a:r>
            <a:r>
              <a:rPr lang="fi-FI" sz="1600" i="1" dirty="0" err="1">
                <a:solidFill>
                  <a:srgbClr val="1F1F1F"/>
                </a:solidFill>
                <a:highlight>
                  <a:srgbClr val="F8F9FA"/>
                </a:highlight>
              </a:rPr>
              <a:t>with</a:t>
            </a:r>
            <a:r>
              <a:rPr lang="fi-FI" sz="1600" i="1" dirty="0">
                <a:solidFill>
                  <a:srgbClr val="1F1F1F"/>
                </a:solidFill>
                <a:highlight>
                  <a:srgbClr val="F8F9FA"/>
                </a:highlight>
              </a:rPr>
              <a:t> </a:t>
            </a:r>
            <a:r>
              <a:rPr lang="fi-FI" sz="1600" i="1" dirty="0" err="1">
                <a:solidFill>
                  <a:srgbClr val="1F1F1F"/>
                </a:solidFill>
                <a:highlight>
                  <a:srgbClr val="F8F9FA"/>
                </a:highlight>
              </a:rPr>
              <a:t>her</a:t>
            </a:r>
            <a:r>
              <a:rPr lang="fi-FI" sz="1600" i="1" dirty="0">
                <a:solidFill>
                  <a:srgbClr val="1F1F1F"/>
                </a:solidFill>
                <a:highlight>
                  <a:srgbClr val="F8F9FA"/>
                </a:highlight>
              </a:rPr>
              <a:t>?</a:t>
            </a:r>
            <a:endParaRPr sz="1600" i="1" dirty="0"/>
          </a:p>
          <a:p>
            <a:pPr marL="114300" lvl="0" indent="0" algn="l" rtl="0">
              <a:lnSpc>
                <a:spcPct val="90000"/>
              </a:lnSpc>
              <a:spcBef>
                <a:spcPts val="1000"/>
              </a:spcBef>
              <a:spcAft>
                <a:spcPts val="0"/>
              </a:spcAft>
              <a:buSzPct val="112500"/>
              <a:buNone/>
            </a:pPr>
            <a:r>
              <a:rPr lang="fi-FI" sz="1600" dirty="0"/>
              <a:t>Englannin </a:t>
            </a:r>
            <a:r>
              <a:rPr lang="fi-FI" sz="1600" b="0" i="0" u="none" strike="noStrike" dirty="0">
                <a:latin typeface="Arial"/>
                <a:ea typeface="Arial"/>
                <a:cs typeface="Arial"/>
                <a:sym typeface="Arial"/>
              </a:rPr>
              <a:t>nykykielessä käytetään usein myös preesensiä, kun puhutaan tulevasta, esimerkiksi:</a:t>
            </a:r>
            <a:endParaRPr dirty="0"/>
          </a:p>
          <a:p>
            <a:pPr marL="114300" lvl="0" indent="0" algn="l" rtl="0">
              <a:lnSpc>
                <a:spcPct val="90000"/>
              </a:lnSpc>
              <a:spcBef>
                <a:spcPts val="1000"/>
              </a:spcBef>
              <a:spcAft>
                <a:spcPts val="0"/>
              </a:spcAft>
              <a:buSzPct val="112500"/>
              <a:buNone/>
            </a:pPr>
            <a:r>
              <a:rPr lang="fi-FI" sz="1600" i="1" dirty="0" err="1"/>
              <a:t>The</a:t>
            </a:r>
            <a:r>
              <a:rPr lang="fi-FI" sz="1600" i="1" dirty="0"/>
              <a:t> </a:t>
            </a:r>
            <a:r>
              <a:rPr lang="fi-FI" sz="1600" i="1" dirty="0" err="1"/>
              <a:t>movie</a:t>
            </a:r>
            <a:r>
              <a:rPr lang="fi-FI" sz="1600" i="1" dirty="0"/>
              <a:t> </a:t>
            </a:r>
            <a:r>
              <a:rPr lang="fi-FI" sz="1600" i="1" dirty="0" err="1"/>
              <a:t>starts</a:t>
            </a:r>
            <a:r>
              <a:rPr lang="fi-FI" sz="1600" i="1" dirty="0"/>
              <a:t> at 8 p.m.</a:t>
            </a:r>
            <a:endParaRPr sz="1600" i="1" dirty="0"/>
          </a:p>
          <a:p>
            <a:pPr marL="114300" lvl="0" indent="0" algn="l" rtl="0">
              <a:lnSpc>
                <a:spcPct val="90000"/>
              </a:lnSpc>
              <a:spcBef>
                <a:spcPts val="1000"/>
              </a:spcBef>
              <a:spcAft>
                <a:spcPts val="0"/>
              </a:spcAft>
              <a:buSzPct val="112500"/>
              <a:buNone/>
            </a:pPr>
            <a:r>
              <a:rPr lang="fi-FI" sz="1600" i="1" dirty="0" err="1"/>
              <a:t>Which</a:t>
            </a:r>
            <a:r>
              <a:rPr lang="fi-FI" sz="1600" i="1" dirty="0"/>
              <a:t> </a:t>
            </a:r>
            <a:r>
              <a:rPr lang="fi-FI" sz="1600" i="1" dirty="0" err="1"/>
              <a:t>airport</a:t>
            </a:r>
            <a:r>
              <a:rPr lang="fi-FI" sz="1600" i="1" dirty="0"/>
              <a:t> </a:t>
            </a:r>
            <a:r>
              <a:rPr lang="fi-FI" sz="1600" i="1" dirty="0" err="1"/>
              <a:t>does</a:t>
            </a:r>
            <a:r>
              <a:rPr lang="fi-FI" sz="1600" i="1" dirty="0"/>
              <a:t> </a:t>
            </a:r>
            <a:r>
              <a:rPr lang="fi-FI" sz="1600" i="1" dirty="0" err="1"/>
              <a:t>your</a:t>
            </a:r>
            <a:r>
              <a:rPr lang="fi-FI" sz="1600" i="1" dirty="0"/>
              <a:t> </a:t>
            </a:r>
            <a:r>
              <a:rPr lang="fi-FI" sz="1600" i="1" dirty="0" err="1"/>
              <a:t>flight</a:t>
            </a:r>
            <a:r>
              <a:rPr lang="fi-FI" sz="1600" i="1" dirty="0"/>
              <a:t> </a:t>
            </a:r>
            <a:r>
              <a:rPr lang="fi-FI" sz="1600" i="1" dirty="0" err="1"/>
              <a:t>leave</a:t>
            </a:r>
            <a:r>
              <a:rPr lang="fi-FI" sz="1600" i="1" dirty="0"/>
              <a:t> </a:t>
            </a:r>
            <a:r>
              <a:rPr lang="fi-FI" sz="1600" i="1" dirty="0" err="1"/>
              <a:t>from</a:t>
            </a:r>
            <a:r>
              <a:rPr lang="fi-FI" sz="1600" i="1" dirty="0"/>
              <a:t>?</a:t>
            </a:r>
            <a:endParaRPr sz="1600" i="1" dirty="0"/>
          </a:p>
          <a:p>
            <a:pPr marL="114300" lvl="0" indent="0" algn="l" rtl="0">
              <a:lnSpc>
                <a:spcPct val="90000"/>
              </a:lnSpc>
              <a:spcBef>
                <a:spcPts val="1000"/>
              </a:spcBef>
              <a:spcAft>
                <a:spcPts val="0"/>
              </a:spcAft>
              <a:buSzPct val="112500"/>
              <a:buNone/>
            </a:pPr>
            <a:r>
              <a:rPr lang="fi-FI" sz="1600" b="0" i="0" u="none" strike="noStrike" dirty="0">
                <a:latin typeface="Arial"/>
                <a:ea typeface="Arial"/>
                <a:cs typeface="Arial"/>
                <a:sym typeface="Arial"/>
              </a:rPr>
              <a:t>Futuurin </a:t>
            </a:r>
            <a:r>
              <a:rPr lang="fi-FI" sz="1600" dirty="0"/>
              <a:t>voi muodostaa käyttämällä</a:t>
            </a:r>
            <a:r>
              <a:rPr lang="fi-FI" sz="1600" b="0" i="0" u="none" strike="noStrike" dirty="0">
                <a:latin typeface="Arial"/>
                <a:ea typeface="Arial"/>
                <a:cs typeface="Arial"/>
                <a:sym typeface="Arial"/>
              </a:rPr>
              <a:t> </a:t>
            </a:r>
            <a:r>
              <a:rPr lang="fi-FI" sz="1600" b="1" dirty="0" err="1"/>
              <a:t>will</a:t>
            </a:r>
            <a:r>
              <a:rPr lang="fi-FI" sz="1600" b="1" i="0" u="none" strike="noStrike" dirty="0"/>
              <a:t>-apuverbi + infinitiivi </a:t>
            </a:r>
            <a:r>
              <a:rPr lang="fi-FI" sz="1600" b="0" i="0" u="none" strike="noStrike" dirty="0">
                <a:latin typeface="Arial"/>
                <a:ea typeface="Arial"/>
                <a:cs typeface="Arial"/>
                <a:sym typeface="Arial"/>
              </a:rPr>
              <a:t>tai</a:t>
            </a:r>
            <a:r>
              <a:rPr lang="fi-FI" sz="1600" b="1" i="0" u="none" strike="noStrike" dirty="0"/>
              <a:t> </a:t>
            </a:r>
            <a:r>
              <a:rPr lang="fi-FI" sz="1600" b="1" dirty="0" err="1"/>
              <a:t>be</a:t>
            </a:r>
            <a:r>
              <a:rPr lang="fi-FI" sz="1600" b="1" dirty="0"/>
              <a:t> </a:t>
            </a:r>
            <a:r>
              <a:rPr lang="fi-FI" sz="1600" b="1" dirty="0" err="1"/>
              <a:t>going</a:t>
            </a:r>
            <a:r>
              <a:rPr lang="fi-FI" sz="1600" b="1" dirty="0"/>
              <a:t> to + infinitiivi </a:t>
            </a:r>
            <a:r>
              <a:rPr lang="fi-FI" sz="1600" dirty="0"/>
              <a:t>-rakenteita.</a:t>
            </a:r>
            <a:r>
              <a:rPr lang="fi-FI" sz="1600" b="0" i="0" u="none" strike="noStrike" dirty="0">
                <a:latin typeface="Arial"/>
                <a:ea typeface="Arial"/>
                <a:cs typeface="Arial"/>
                <a:sym typeface="Arial"/>
              </a:rPr>
              <a:t> </a:t>
            </a:r>
            <a:r>
              <a:rPr lang="fi-FI" sz="1600" dirty="0"/>
              <a:t>Kirjoita muistiin oma esimerkkilause, missä sinä aiot opiskella tai missä vietät kesäloman. Lue se ääneen parillesi.</a:t>
            </a:r>
            <a:endParaRPr dirty="0"/>
          </a:p>
          <a:p>
            <a:pPr marL="114300" lvl="0" indent="0" algn="l" rtl="0">
              <a:spcBef>
                <a:spcPts val="1000"/>
              </a:spcBef>
              <a:spcAft>
                <a:spcPts val="0"/>
              </a:spcAft>
              <a:buClr>
                <a:schemeClr val="dk1"/>
              </a:buClr>
              <a:buSzPct val="112500"/>
              <a:buFont typeface="Arial"/>
              <a:buNone/>
            </a:pPr>
            <a:r>
              <a:rPr lang="fi-FI" sz="1600" i="1" dirty="0" err="1"/>
              <a:t>Where</a:t>
            </a:r>
            <a:r>
              <a:rPr lang="fi-FI" sz="1600" i="1" dirty="0"/>
              <a:t> </a:t>
            </a:r>
            <a:r>
              <a:rPr lang="fi-FI" sz="1600" i="1" dirty="0" err="1"/>
              <a:t>are</a:t>
            </a:r>
            <a:r>
              <a:rPr lang="fi-FI" sz="1600" i="1" dirty="0"/>
              <a:t> </a:t>
            </a:r>
            <a:r>
              <a:rPr lang="fi-FI" sz="1600" i="1" dirty="0" err="1"/>
              <a:t>you</a:t>
            </a:r>
            <a:r>
              <a:rPr lang="fi-FI" sz="1600" i="1" dirty="0"/>
              <a:t> </a:t>
            </a:r>
            <a:r>
              <a:rPr lang="fi-FI" sz="1600" i="1" dirty="0" err="1"/>
              <a:t>going</a:t>
            </a:r>
            <a:r>
              <a:rPr lang="fi-FI" sz="1600" i="1" dirty="0"/>
              <a:t> to </a:t>
            </a:r>
            <a:r>
              <a:rPr lang="fi-FI" sz="1600" i="1" dirty="0" err="1"/>
              <a:t>study</a:t>
            </a:r>
            <a:r>
              <a:rPr lang="fi-FI" sz="1600" i="1" dirty="0"/>
              <a:t>? I </a:t>
            </a:r>
            <a:r>
              <a:rPr lang="fi-FI" sz="1600" b="1" i="1" dirty="0"/>
              <a:t>am </a:t>
            </a:r>
            <a:r>
              <a:rPr lang="fi-FI" sz="1600" b="1" i="1" dirty="0" err="1"/>
              <a:t>going</a:t>
            </a:r>
            <a:r>
              <a:rPr lang="fi-FI" sz="1600" b="1" i="1" dirty="0"/>
              <a:t> to </a:t>
            </a:r>
            <a:r>
              <a:rPr lang="fi-FI" sz="1600" b="1" i="1" dirty="0" err="1"/>
              <a:t>study</a:t>
            </a:r>
            <a:r>
              <a:rPr lang="fi-FI" sz="1600" b="1" i="1" dirty="0"/>
              <a:t> </a:t>
            </a:r>
            <a:r>
              <a:rPr lang="fi-FI" sz="1600" i="1" dirty="0"/>
              <a:t>at </a:t>
            </a:r>
            <a:r>
              <a:rPr lang="fi-FI" sz="1600" i="1" dirty="0" err="1"/>
              <a:t>the</a:t>
            </a:r>
            <a:r>
              <a:rPr lang="fi-FI" sz="1600" i="1" dirty="0"/>
              <a:t> </a:t>
            </a:r>
            <a:r>
              <a:rPr lang="fi-FI" sz="1600" i="1" dirty="0" err="1"/>
              <a:t>University</a:t>
            </a:r>
            <a:r>
              <a:rPr lang="fi-FI" sz="1600" i="1" dirty="0"/>
              <a:t> of Turku.</a:t>
            </a:r>
            <a:endParaRPr dirty="0"/>
          </a:p>
          <a:p>
            <a:pPr marL="114300" lvl="0" indent="0" algn="l" rtl="0">
              <a:lnSpc>
                <a:spcPct val="90000"/>
              </a:lnSpc>
              <a:spcBef>
                <a:spcPts val="1000"/>
              </a:spcBef>
              <a:spcAft>
                <a:spcPts val="0"/>
              </a:spcAft>
              <a:buSzPct val="112500"/>
              <a:buNone/>
            </a:pPr>
            <a:r>
              <a:rPr lang="fi-FI" sz="1600" i="1" dirty="0" err="1"/>
              <a:t>Where</a:t>
            </a:r>
            <a:r>
              <a:rPr lang="fi-FI" sz="1600" i="1" dirty="0"/>
              <a:t> </a:t>
            </a:r>
            <a:r>
              <a:rPr lang="fi-FI" sz="1600" i="1" dirty="0" err="1"/>
              <a:t>will</a:t>
            </a:r>
            <a:r>
              <a:rPr lang="fi-FI" sz="1600" i="1" dirty="0"/>
              <a:t> </a:t>
            </a:r>
            <a:r>
              <a:rPr lang="fi-FI" sz="1600" i="1" dirty="0" err="1"/>
              <a:t>you</a:t>
            </a:r>
            <a:r>
              <a:rPr lang="fi-FI" sz="1600" i="1" dirty="0"/>
              <a:t> </a:t>
            </a:r>
            <a:r>
              <a:rPr lang="fi-FI" sz="1600" i="1" dirty="0" err="1"/>
              <a:t>spend</a:t>
            </a:r>
            <a:r>
              <a:rPr lang="fi-FI" sz="1600" i="1" dirty="0"/>
              <a:t> </a:t>
            </a:r>
            <a:r>
              <a:rPr lang="fi-FI" sz="1600" i="1" dirty="0" err="1"/>
              <a:t>your</a:t>
            </a:r>
            <a:r>
              <a:rPr lang="fi-FI" sz="1600" i="1" dirty="0"/>
              <a:t> summer </a:t>
            </a:r>
            <a:r>
              <a:rPr lang="fi-FI" sz="1600" i="1" dirty="0" err="1"/>
              <a:t>vacation</a:t>
            </a:r>
            <a:r>
              <a:rPr lang="fi-FI" sz="1600" i="1" dirty="0"/>
              <a:t>? I</a:t>
            </a:r>
            <a:r>
              <a:rPr lang="fi-FI" sz="1600" b="1" i="1" dirty="0"/>
              <a:t> </a:t>
            </a:r>
            <a:r>
              <a:rPr lang="fi-FI" sz="1600" b="1" i="1" dirty="0" err="1"/>
              <a:t>will</a:t>
            </a:r>
            <a:r>
              <a:rPr lang="fi-FI" sz="1600" b="1" i="1" dirty="0"/>
              <a:t> go </a:t>
            </a:r>
            <a:r>
              <a:rPr lang="fi-FI" sz="1600" i="1" dirty="0" err="1"/>
              <a:t>Interrailing</a:t>
            </a:r>
            <a:r>
              <a:rPr lang="fi-FI" sz="1600" i="1" dirty="0"/>
              <a:t>.</a:t>
            </a:r>
            <a:endParaRPr dirty="0"/>
          </a:p>
          <a:p>
            <a:pPr marL="114300" lvl="0" indent="0" algn="l" rtl="0">
              <a:lnSpc>
                <a:spcPct val="90000"/>
              </a:lnSpc>
              <a:spcBef>
                <a:spcPts val="1000"/>
              </a:spcBef>
              <a:spcAft>
                <a:spcPts val="0"/>
              </a:spcAft>
              <a:buSzPct val="112500"/>
              <a:buNone/>
            </a:pPr>
            <a:endParaRPr sz="16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5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5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500"/>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500"/>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500"/>
                                        <p:tgtEl>
                                          <p:spTgt spid="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xEl>
                                              <p:pRg st="5" end="5"/>
                                            </p:txEl>
                                          </p:spTgt>
                                        </p:tgtEl>
                                        <p:attrNameLst>
                                          <p:attrName>style.visibility</p:attrName>
                                        </p:attrNameLst>
                                      </p:cBhvr>
                                      <p:to>
                                        <p:strVal val="visible"/>
                                      </p:to>
                                    </p:set>
                                    <p:animEffect transition="in" filter="fade">
                                      <p:cBhvr>
                                        <p:cTn id="32" dur="500"/>
                                        <p:tgtEl>
                                          <p:spTgt spid="1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
                                            <p:txEl>
                                              <p:pRg st="6" end="6"/>
                                            </p:txEl>
                                          </p:spTgt>
                                        </p:tgtEl>
                                        <p:attrNameLst>
                                          <p:attrName>style.visibility</p:attrName>
                                        </p:attrNameLst>
                                      </p:cBhvr>
                                      <p:to>
                                        <p:strVal val="visible"/>
                                      </p:to>
                                    </p:set>
                                    <p:animEffect transition="in" filter="fade">
                                      <p:cBhvr>
                                        <p:cTn id="37" dur="500"/>
                                        <p:tgtEl>
                                          <p:spTgt spid="1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
                                            <p:txEl>
                                              <p:pRg st="7" end="7"/>
                                            </p:txEl>
                                          </p:spTgt>
                                        </p:tgtEl>
                                        <p:attrNameLst>
                                          <p:attrName>style.visibility</p:attrName>
                                        </p:attrNameLst>
                                      </p:cBhvr>
                                      <p:to>
                                        <p:strVal val="visible"/>
                                      </p:to>
                                    </p:set>
                                    <p:animEffect transition="in" filter="fade">
                                      <p:cBhvr>
                                        <p:cTn id="42" dur="500"/>
                                        <p:tgtEl>
                                          <p:spTgt spid="1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
                                            <p:txEl>
                                              <p:pRg st="8" end="8"/>
                                            </p:txEl>
                                          </p:spTgt>
                                        </p:tgtEl>
                                        <p:attrNameLst>
                                          <p:attrName>style.visibility</p:attrName>
                                        </p:attrNameLst>
                                      </p:cBhvr>
                                      <p:to>
                                        <p:strVal val="visible"/>
                                      </p:to>
                                    </p:set>
                                    <p:animEffect transition="in" filter="fade">
                                      <p:cBhvr>
                                        <p:cTn id="47" dur="500"/>
                                        <p:tgtEl>
                                          <p:spTgt spid="1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4">
                                            <p:txEl>
                                              <p:pRg st="9" end="9"/>
                                            </p:txEl>
                                          </p:spTgt>
                                        </p:tgtEl>
                                        <p:attrNameLst>
                                          <p:attrName>style.visibility</p:attrName>
                                        </p:attrNameLst>
                                      </p:cBhvr>
                                      <p:to>
                                        <p:strVal val="visible"/>
                                      </p:to>
                                    </p:set>
                                    <p:animEffect transition="in" filter="fade">
                                      <p:cBhvr>
                                        <p:cTn id="52" dur="500"/>
                                        <p:tgtEl>
                                          <p:spTgt spid="19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4">
                                            <p:txEl>
                                              <p:pRg st="10" end="10"/>
                                            </p:txEl>
                                          </p:spTgt>
                                        </p:tgtEl>
                                        <p:attrNameLst>
                                          <p:attrName>style.visibility</p:attrName>
                                        </p:attrNameLst>
                                      </p:cBhvr>
                                      <p:to>
                                        <p:strVal val="visible"/>
                                      </p:to>
                                    </p:set>
                                    <p:animEffect transition="in" filter="fade">
                                      <p:cBhvr>
                                        <p:cTn id="57" dur="500"/>
                                        <p:tgtEl>
                                          <p:spTgt spid="1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e61bd14c53_1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Futuro</a:t>
            </a:r>
            <a:endParaRPr/>
          </a:p>
        </p:txBody>
      </p:sp>
      <p:sp>
        <p:nvSpPr>
          <p:cNvPr id="200" name="Google Shape;200;g2e61bd14c53_1_98"/>
          <p:cNvSpPr txBox="1">
            <a:spLocks noGrp="1"/>
          </p:cNvSpPr>
          <p:nvPr>
            <p:ph type="body" idx="1"/>
          </p:nvPr>
        </p:nvSpPr>
        <p:spPr>
          <a:xfrm>
            <a:off x="838200" y="1690825"/>
            <a:ext cx="10837200" cy="41067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i-FI" sz="1600" dirty="0">
                <a:sym typeface="Arial"/>
              </a:rPr>
              <a:t>Pohdi</a:t>
            </a:r>
            <a:r>
              <a:rPr lang="fi-FI" sz="1600" b="0" i="0" u="none" strike="noStrike" dirty="0">
                <a:sym typeface="Arial"/>
              </a:rPr>
              <a:t> seuraavien esimerkkien avulla, miten futuuria käytetään espanjan kielessä.</a:t>
            </a:r>
            <a:endParaRPr sz="1600" dirty="0"/>
          </a:p>
          <a:p>
            <a:pPr marL="114300" lvl="0" indent="0" algn="l" rtl="0">
              <a:lnSpc>
                <a:spcPct val="90000"/>
              </a:lnSpc>
              <a:spcBef>
                <a:spcPts val="1000"/>
              </a:spcBef>
              <a:spcAft>
                <a:spcPts val="0"/>
              </a:spcAft>
              <a:buSzPts val="1800"/>
              <a:buNone/>
            </a:pPr>
            <a:r>
              <a:rPr lang="fi-FI" sz="1600" i="1" dirty="0" err="1"/>
              <a:t>V</a:t>
            </a:r>
            <a:r>
              <a:rPr lang="fi-FI" sz="1600" b="0" i="1" u="none" strike="noStrike" dirty="0" err="1">
                <a:sym typeface="Arial"/>
              </a:rPr>
              <a:t>oy</a:t>
            </a:r>
            <a:r>
              <a:rPr lang="fi-FI" sz="1600" b="0" i="1" u="none" strike="noStrike" dirty="0">
                <a:sym typeface="Arial"/>
              </a:rPr>
              <a:t> </a:t>
            </a:r>
            <a:r>
              <a:rPr lang="fi-FI" sz="1600" b="0" i="1" u="none" strike="noStrike" dirty="0" err="1">
                <a:sym typeface="Arial"/>
              </a:rPr>
              <a:t>al</a:t>
            </a:r>
            <a:r>
              <a:rPr lang="fi-FI" sz="1600" b="0" i="1" u="none" strike="noStrike" dirty="0">
                <a:sym typeface="Arial"/>
              </a:rPr>
              <a:t> </a:t>
            </a:r>
            <a:r>
              <a:rPr lang="fi-FI" sz="1600" b="0" i="1" u="none" strike="noStrike" dirty="0" err="1">
                <a:sym typeface="Arial"/>
              </a:rPr>
              <a:t>cine</a:t>
            </a:r>
            <a:r>
              <a:rPr lang="fi-FI" sz="1600" b="0" i="1" u="none" strike="noStrike" dirty="0">
                <a:sym typeface="Arial"/>
              </a:rPr>
              <a:t>. </a:t>
            </a:r>
            <a:r>
              <a:rPr lang="fi-FI" sz="1600" b="0" i="1" u="none" strike="noStrike" dirty="0" err="1">
                <a:sym typeface="Arial"/>
              </a:rPr>
              <a:t>Quieres</a:t>
            </a:r>
            <a:r>
              <a:rPr lang="fi-FI" sz="1600" b="0" i="1" u="none" strike="noStrike" dirty="0">
                <a:sym typeface="Arial"/>
              </a:rPr>
              <a:t> </a:t>
            </a:r>
            <a:r>
              <a:rPr lang="fi-FI" sz="1600" b="0" i="1" u="none" strike="noStrike" dirty="0" err="1">
                <a:sym typeface="Arial"/>
              </a:rPr>
              <a:t>venir</a:t>
            </a:r>
            <a:r>
              <a:rPr lang="fi-FI" sz="1600" i="1" dirty="0"/>
              <a:t> </a:t>
            </a:r>
            <a:r>
              <a:rPr lang="fi-FI" sz="1600" i="1" dirty="0" err="1"/>
              <a:t>conmigo</a:t>
            </a:r>
            <a:r>
              <a:rPr lang="fi-FI" sz="1600" i="1" dirty="0"/>
              <a:t>?</a:t>
            </a:r>
            <a:endParaRPr sz="1600" dirty="0"/>
          </a:p>
          <a:p>
            <a:pPr marL="114300" lvl="0" indent="0" algn="l" rtl="0">
              <a:lnSpc>
                <a:spcPct val="90000"/>
              </a:lnSpc>
              <a:spcBef>
                <a:spcPts val="1000"/>
              </a:spcBef>
              <a:spcAft>
                <a:spcPts val="0"/>
              </a:spcAft>
              <a:buSzPts val="1800"/>
              <a:buNone/>
            </a:pPr>
            <a:r>
              <a:rPr lang="fi-FI" sz="1600" b="0" i="1" u="none" strike="noStrike" dirty="0">
                <a:sym typeface="Arial"/>
              </a:rPr>
              <a:t>No </a:t>
            </a:r>
            <a:r>
              <a:rPr lang="fi-FI" sz="1600" b="0" i="1" u="none" strike="noStrike" dirty="0" err="1">
                <a:sym typeface="Arial"/>
              </a:rPr>
              <a:t>lo</a:t>
            </a:r>
            <a:r>
              <a:rPr lang="fi-FI" sz="1600" b="0" i="1" u="none" strike="noStrike" dirty="0">
                <a:sym typeface="Arial"/>
              </a:rPr>
              <a:t> </a:t>
            </a:r>
            <a:r>
              <a:rPr lang="fi-FI" sz="1600" b="0" i="1" u="none" strike="noStrike" dirty="0" err="1">
                <a:sym typeface="Arial"/>
              </a:rPr>
              <a:t>harás</a:t>
            </a:r>
            <a:r>
              <a:rPr lang="fi-FI" sz="1600" b="0" i="1" u="none" strike="noStrike" dirty="0">
                <a:sym typeface="Arial"/>
              </a:rPr>
              <a:t> </a:t>
            </a:r>
            <a:r>
              <a:rPr lang="fi-FI" sz="1600" b="0" i="1" u="none" strike="noStrike" dirty="0" err="1">
                <a:sym typeface="Arial"/>
              </a:rPr>
              <a:t>hoy</a:t>
            </a:r>
            <a:r>
              <a:rPr lang="fi-FI" sz="1600" b="0" i="1" u="none" strike="noStrike" dirty="0">
                <a:sym typeface="Arial"/>
              </a:rPr>
              <a:t>. </a:t>
            </a:r>
            <a:endParaRPr sz="1600" dirty="0"/>
          </a:p>
          <a:p>
            <a:pPr marL="114300" lvl="0" indent="0" algn="l" rtl="0">
              <a:lnSpc>
                <a:spcPct val="90000"/>
              </a:lnSpc>
              <a:spcBef>
                <a:spcPts val="1000"/>
              </a:spcBef>
              <a:spcAft>
                <a:spcPts val="0"/>
              </a:spcAft>
              <a:buSzPts val="1800"/>
              <a:buNone/>
            </a:pPr>
            <a:r>
              <a:rPr lang="fi-FI" sz="1600" i="1" dirty="0" err="1"/>
              <a:t>Tengo</a:t>
            </a:r>
            <a:r>
              <a:rPr lang="fi-FI" sz="1600" i="1" dirty="0"/>
              <a:t> </a:t>
            </a:r>
            <a:r>
              <a:rPr lang="fi-FI" sz="1600" i="1" dirty="0" err="1"/>
              <a:t>un</a:t>
            </a:r>
            <a:r>
              <a:rPr lang="fi-FI" sz="1600" i="1" dirty="0"/>
              <a:t> </a:t>
            </a:r>
            <a:r>
              <a:rPr lang="fi-FI" sz="1600" i="1" dirty="0" err="1"/>
              <a:t>examen</a:t>
            </a:r>
            <a:r>
              <a:rPr lang="fi-FI" sz="1600" i="1" dirty="0"/>
              <a:t>.</a:t>
            </a:r>
            <a:endParaRPr sz="1600" dirty="0"/>
          </a:p>
          <a:p>
            <a:pPr marL="114300" lvl="0" indent="0" algn="l" rtl="0">
              <a:lnSpc>
                <a:spcPct val="90000"/>
              </a:lnSpc>
              <a:spcBef>
                <a:spcPts val="1000"/>
              </a:spcBef>
              <a:spcAft>
                <a:spcPts val="0"/>
              </a:spcAft>
              <a:buSzPts val="1800"/>
              <a:buNone/>
            </a:pPr>
            <a:r>
              <a:rPr lang="fi-FI" sz="1600" b="0" i="0" u="none" strike="noStrike" dirty="0">
                <a:sym typeface="Arial"/>
              </a:rPr>
              <a:t>Futuuri voidaan muodostaa:</a:t>
            </a:r>
          </a:p>
          <a:p>
            <a:pPr lvl="0" algn="l" rtl="0">
              <a:lnSpc>
                <a:spcPct val="90000"/>
              </a:lnSpc>
              <a:spcBef>
                <a:spcPts val="1000"/>
              </a:spcBef>
              <a:spcAft>
                <a:spcPts val="0"/>
              </a:spcAft>
              <a:buSzPts val="1800"/>
              <a:buFont typeface="+mj-lt"/>
              <a:buAutoNum type="arabicPeriod"/>
            </a:pPr>
            <a:r>
              <a:rPr lang="fi-FI" sz="1600" dirty="0" err="1"/>
              <a:t>Ir</a:t>
            </a:r>
            <a:r>
              <a:rPr lang="fi-FI" sz="1600" dirty="0"/>
              <a:t> + a + infinitiivi</a:t>
            </a:r>
          </a:p>
          <a:p>
            <a:pPr lvl="1">
              <a:spcBef>
                <a:spcPts val="1000"/>
              </a:spcBef>
            </a:pPr>
            <a:r>
              <a:rPr lang="fi-FI" sz="1600" i="1" dirty="0"/>
              <a:t>Suunnitelmat, aikomus, todennäköinen tulevaisuus </a:t>
            </a:r>
          </a:p>
          <a:p>
            <a:pPr lvl="0" algn="l" rtl="0">
              <a:lnSpc>
                <a:spcPct val="90000"/>
              </a:lnSpc>
              <a:spcBef>
                <a:spcPts val="1000"/>
              </a:spcBef>
              <a:spcAft>
                <a:spcPts val="0"/>
              </a:spcAft>
              <a:buSzPts val="1800"/>
              <a:buFont typeface="+mj-lt"/>
              <a:buAutoNum type="arabicPeriod"/>
            </a:pPr>
            <a:r>
              <a:rPr lang="fi-FI" sz="1600" dirty="0">
                <a:sym typeface="Arial"/>
              </a:rPr>
              <a:t>Preesens</a:t>
            </a:r>
          </a:p>
          <a:p>
            <a:pPr lvl="1">
              <a:spcBef>
                <a:spcPts val="1000"/>
              </a:spcBef>
            </a:pPr>
            <a:r>
              <a:rPr lang="fi-FI" sz="1600" i="1" dirty="0">
                <a:sym typeface="Arial"/>
              </a:rPr>
              <a:t>Lähitulevaisuus</a:t>
            </a:r>
            <a:r>
              <a:rPr lang="fi-FI" sz="1600" dirty="0">
                <a:sym typeface="Arial"/>
              </a:rPr>
              <a:t>.</a:t>
            </a:r>
          </a:p>
          <a:p>
            <a:pPr lvl="0" algn="l" rtl="0">
              <a:lnSpc>
                <a:spcPct val="90000"/>
              </a:lnSpc>
              <a:spcBef>
                <a:spcPts val="1000"/>
              </a:spcBef>
              <a:spcAft>
                <a:spcPts val="0"/>
              </a:spcAft>
              <a:buSzPts val="1800"/>
              <a:buFont typeface="+mj-lt"/>
              <a:buAutoNum type="arabicPeriod"/>
            </a:pPr>
            <a:r>
              <a:rPr lang="fi-FI" sz="1600" dirty="0"/>
              <a:t>Futuuri</a:t>
            </a:r>
          </a:p>
          <a:p>
            <a:pPr lvl="1">
              <a:spcBef>
                <a:spcPts val="1000"/>
              </a:spcBef>
            </a:pPr>
            <a:r>
              <a:rPr lang="fi-FI" sz="1600" i="1" dirty="0">
                <a:sym typeface="Arial"/>
              </a:rPr>
              <a:t>Oletukset tulevaisuudesta.</a:t>
            </a:r>
            <a:endParaRPr sz="1600" i="1" dirty="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5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5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500"/>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500"/>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500"/>
                                        <p:tgtEl>
                                          <p:spTgt spid="200">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0">
                                            <p:txEl>
                                              <p:pRg st="6" end="6"/>
                                            </p:txEl>
                                          </p:spTgt>
                                        </p:tgtEl>
                                        <p:attrNameLst>
                                          <p:attrName>style.visibility</p:attrName>
                                        </p:attrNameLst>
                                      </p:cBhvr>
                                      <p:to>
                                        <p:strVal val="visible"/>
                                      </p:to>
                                    </p:set>
                                    <p:animEffect transition="in" filter="fade">
                                      <p:cBhvr>
                                        <p:cTn id="35" dur="500"/>
                                        <p:tgtEl>
                                          <p:spTgt spid="20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0">
                                            <p:txEl>
                                              <p:pRg st="7" end="7"/>
                                            </p:txEl>
                                          </p:spTgt>
                                        </p:tgtEl>
                                        <p:attrNameLst>
                                          <p:attrName>style.visibility</p:attrName>
                                        </p:attrNameLst>
                                      </p:cBhvr>
                                      <p:to>
                                        <p:strVal val="visible"/>
                                      </p:to>
                                    </p:set>
                                    <p:animEffect transition="in" filter="fade">
                                      <p:cBhvr>
                                        <p:cTn id="40" dur="500"/>
                                        <p:tgtEl>
                                          <p:spTgt spid="200">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0">
                                            <p:txEl>
                                              <p:pRg st="8" end="8"/>
                                            </p:txEl>
                                          </p:spTgt>
                                        </p:tgtEl>
                                        <p:attrNameLst>
                                          <p:attrName>style.visibility</p:attrName>
                                        </p:attrNameLst>
                                      </p:cBhvr>
                                      <p:to>
                                        <p:strVal val="visible"/>
                                      </p:to>
                                    </p:set>
                                    <p:animEffect transition="in" filter="fade">
                                      <p:cBhvr>
                                        <p:cTn id="43" dur="500"/>
                                        <p:tgtEl>
                                          <p:spTgt spid="200">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0">
                                            <p:txEl>
                                              <p:pRg st="9" end="9"/>
                                            </p:txEl>
                                          </p:spTgt>
                                        </p:tgtEl>
                                        <p:attrNameLst>
                                          <p:attrName>style.visibility</p:attrName>
                                        </p:attrNameLst>
                                      </p:cBhvr>
                                      <p:to>
                                        <p:strVal val="visible"/>
                                      </p:to>
                                    </p:set>
                                    <p:animEffect transition="in" filter="fade">
                                      <p:cBhvr>
                                        <p:cTn id="48" dur="500"/>
                                        <p:tgtEl>
                                          <p:spTgt spid="200">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0">
                                            <p:txEl>
                                              <p:pRg st="10" end="10"/>
                                            </p:txEl>
                                          </p:spTgt>
                                        </p:tgtEl>
                                        <p:attrNameLst>
                                          <p:attrName>style.visibility</p:attrName>
                                        </p:attrNameLst>
                                      </p:cBhvr>
                                      <p:to>
                                        <p:strVal val="visible"/>
                                      </p:to>
                                    </p:set>
                                    <p:animEffect transition="in" filter="fade">
                                      <p:cBhvr>
                                        <p:cTn id="51" dur="500"/>
                                        <p:tgtEl>
                                          <p:spTgt spid="2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e7d22f4a7d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i-FI"/>
              <a:t>Le futur</a:t>
            </a:r>
            <a:endParaRPr/>
          </a:p>
        </p:txBody>
      </p:sp>
      <p:sp>
        <p:nvSpPr>
          <p:cNvPr id="206" name="Google Shape;206;g2e7d22f4a7d_0_5"/>
          <p:cNvSpPr txBox="1">
            <a:spLocks noGrp="1"/>
          </p:cNvSpPr>
          <p:nvPr>
            <p:ph type="body" idx="1"/>
          </p:nvPr>
        </p:nvSpPr>
        <p:spPr>
          <a:xfrm>
            <a:off x="838200" y="1690825"/>
            <a:ext cx="10837200" cy="4000200"/>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90000"/>
              </a:lnSpc>
              <a:spcBef>
                <a:spcPts val="1000"/>
              </a:spcBef>
              <a:spcAft>
                <a:spcPts val="0"/>
              </a:spcAft>
              <a:buSzPct val="112500"/>
              <a:buNone/>
            </a:pPr>
            <a:r>
              <a:rPr lang="fi-FI" sz="1600" dirty="0" err="1"/>
              <a:t>Examine</a:t>
            </a:r>
            <a:r>
              <a:rPr lang="fi-FI" sz="1600" dirty="0"/>
              <a:t> </a:t>
            </a:r>
            <a:r>
              <a:rPr lang="fi-FI" sz="1600" dirty="0" err="1"/>
              <a:t>l'utilisation</a:t>
            </a:r>
            <a:r>
              <a:rPr lang="fi-FI" sz="1600" dirty="0"/>
              <a:t> du </a:t>
            </a:r>
            <a:r>
              <a:rPr lang="fi-FI" sz="1600" dirty="0" err="1"/>
              <a:t>futur</a:t>
            </a:r>
            <a:r>
              <a:rPr lang="fi-FI" sz="1600" dirty="0"/>
              <a:t> en </a:t>
            </a:r>
            <a:r>
              <a:rPr lang="fi-FI" sz="1600" dirty="0" err="1"/>
              <a:t>français</a:t>
            </a:r>
            <a:r>
              <a:rPr lang="fi-FI" sz="1600" dirty="0"/>
              <a:t> à </a:t>
            </a:r>
            <a:r>
              <a:rPr lang="fi-FI" sz="1600" dirty="0" err="1"/>
              <a:t>l'aide</a:t>
            </a:r>
            <a:r>
              <a:rPr lang="fi-FI" sz="1600" dirty="0"/>
              <a:t> des </a:t>
            </a:r>
            <a:r>
              <a:rPr lang="fi-FI" sz="1600" dirty="0" err="1"/>
              <a:t>exemples</a:t>
            </a:r>
            <a:r>
              <a:rPr lang="fi-FI" sz="1600" dirty="0"/>
              <a:t> </a:t>
            </a:r>
            <a:r>
              <a:rPr lang="fi-FI" sz="1600" dirty="0" err="1"/>
              <a:t>suivants</a:t>
            </a:r>
            <a:r>
              <a:rPr lang="fi-FI" sz="1600" dirty="0"/>
              <a:t>.</a:t>
            </a:r>
            <a:endParaRPr dirty="0"/>
          </a:p>
          <a:p>
            <a:pPr marL="114300" lvl="0" indent="0" algn="l" rtl="0">
              <a:lnSpc>
                <a:spcPct val="90000"/>
              </a:lnSpc>
              <a:spcBef>
                <a:spcPts val="1000"/>
              </a:spcBef>
              <a:spcAft>
                <a:spcPts val="0"/>
              </a:spcAft>
              <a:buSzPct val="112500"/>
              <a:buNone/>
            </a:pPr>
            <a:r>
              <a:rPr lang="fi-FI" sz="1600" i="1" dirty="0" err="1"/>
              <a:t>Je</a:t>
            </a:r>
            <a:r>
              <a:rPr lang="fi-FI" sz="1600" i="1" dirty="0"/>
              <a:t> </a:t>
            </a:r>
            <a:r>
              <a:rPr lang="fi-FI" sz="1600" i="1" dirty="0" err="1"/>
              <a:t>vais</a:t>
            </a:r>
            <a:r>
              <a:rPr lang="fi-FI" sz="1600" i="1" dirty="0"/>
              <a:t> </a:t>
            </a:r>
            <a:r>
              <a:rPr lang="fi-FI" sz="1600" i="1" dirty="0" err="1"/>
              <a:t>regarder</a:t>
            </a:r>
            <a:r>
              <a:rPr lang="fi-FI" sz="1600" i="1" dirty="0"/>
              <a:t> la </a:t>
            </a:r>
            <a:r>
              <a:rPr lang="fi-FI" sz="1600" i="1" dirty="0" err="1"/>
              <a:t>télé</a:t>
            </a:r>
            <a:r>
              <a:rPr lang="fi-FI" sz="1600" i="1" dirty="0"/>
              <a:t>. </a:t>
            </a:r>
            <a:r>
              <a:rPr lang="fi-FI" sz="1600" i="1" dirty="0" err="1"/>
              <a:t>Nous</a:t>
            </a:r>
            <a:r>
              <a:rPr lang="fi-FI" sz="1600" i="1" dirty="0"/>
              <a:t> </a:t>
            </a:r>
            <a:r>
              <a:rPr lang="fi-FI" sz="1600" i="1" dirty="0" err="1"/>
              <a:t>n’allons</a:t>
            </a:r>
            <a:r>
              <a:rPr lang="fi-FI" sz="1600" i="1" dirty="0"/>
              <a:t> </a:t>
            </a:r>
            <a:r>
              <a:rPr lang="fi-FI" sz="1600" i="1" dirty="0" err="1"/>
              <a:t>pas</a:t>
            </a:r>
            <a:r>
              <a:rPr lang="fi-FI" sz="1600" i="1" dirty="0"/>
              <a:t> au </a:t>
            </a:r>
            <a:r>
              <a:rPr lang="fi-FI" sz="1600" i="1" dirty="0" err="1"/>
              <a:t>cinéma</a:t>
            </a:r>
            <a:r>
              <a:rPr lang="fi-FI" sz="1600" i="1" dirty="0"/>
              <a:t> </a:t>
            </a:r>
            <a:r>
              <a:rPr lang="fi-FI" sz="1600" i="1" dirty="0" err="1"/>
              <a:t>ce</a:t>
            </a:r>
            <a:r>
              <a:rPr lang="fi-FI" sz="1600" i="1" dirty="0"/>
              <a:t> </a:t>
            </a:r>
            <a:r>
              <a:rPr lang="fi-FI" sz="1600" i="1" dirty="0" err="1"/>
              <a:t>soir</a:t>
            </a:r>
            <a:r>
              <a:rPr lang="fi-FI" sz="1600" i="1" dirty="0"/>
              <a:t>.</a:t>
            </a:r>
            <a:endParaRPr dirty="0"/>
          </a:p>
          <a:p>
            <a:pPr marL="114300" lvl="0" indent="0" algn="l" rtl="0">
              <a:spcBef>
                <a:spcPts val="1000"/>
              </a:spcBef>
              <a:spcAft>
                <a:spcPts val="0"/>
              </a:spcAft>
              <a:buClr>
                <a:schemeClr val="dk1"/>
              </a:buClr>
              <a:buSzPct val="112500"/>
              <a:buFont typeface="Arial"/>
              <a:buNone/>
            </a:pPr>
            <a:r>
              <a:rPr lang="fi-FI" sz="1600" i="1" dirty="0"/>
              <a:t>Il </a:t>
            </a:r>
            <a:r>
              <a:rPr lang="fi-FI" sz="1600" i="1" dirty="0" err="1"/>
              <a:t>partira</a:t>
            </a:r>
            <a:r>
              <a:rPr lang="fi-FI" sz="1600" i="1" dirty="0"/>
              <a:t> </a:t>
            </a:r>
            <a:r>
              <a:rPr lang="fi-FI" sz="1600" i="1" dirty="0" err="1"/>
              <a:t>pour</a:t>
            </a:r>
            <a:r>
              <a:rPr lang="fi-FI" sz="1600" i="1" dirty="0"/>
              <a:t> Paris </a:t>
            </a:r>
            <a:r>
              <a:rPr lang="fi-FI" sz="1600" i="1" dirty="0" err="1"/>
              <a:t>cet</a:t>
            </a:r>
            <a:r>
              <a:rPr lang="fi-FI" sz="1600" i="1" dirty="0"/>
              <a:t> </a:t>
            </a:r>
            <a:r>
              <a:rPr lang="fi-FI" sz="1600" i="1" dirty="0" err="1"/>
              <a:t>automne</a:t>
            </a:r>
            <a:r>
              <a:rPr lang="fi-FI" sz="1600" i="1" dirty="0"/>
              <a:t>. </a:t>
            </a:r>
            <a:r>
              <a:rPr lang="fi-FI" sz="1600" i="1" dirty="0" err="1"/>
              <a:t>Dans</a:t>
            </a:r>
            <a:r>
              <a:rPr lang="fi-FI" sz="1600" i="1" dirty="0"/>
              <a:t> </a:t>
            </a:r>
            <a:r>
              <a:rPr lang="fi-FI" sz="1600" i="1" dirty="0" err="1"/>
              <a:t>cent</a:t>
            </a:r>
            <a:r>
              <a:rPr lang="fi-FI" sz="1600" i="1" dirty="0"/>
              <a:t> </a:t>
            </a:r>
            <a:r>
              <a:rPr lang="fi-FI" sz="1600" i="1" dirty="0" err="1"/>
              <a:t>ans</a:t>
            </a:r>
            <a:r>
              <a:rPr lang="fi-FI" sz="1600" i="1" dirty="0"/>
              <a:t>, on </a:t>
            </a:r>
            <a:r>
              <a:rPr lang="fi-FI" sz="1600" i="1" dirty="0" err="1"/>
              <a:t>vivra</a:t>
            </a:r>
            <a:r>
              <a:rPr lang="fi-FI" sz="1600" i="1" dirty="0"/>
              <a:t> </a:t>
            </a:r>
            <a:r>
              <a:rPr lang="fi-FI" sz="1600" i="1" dirty="0" err="1"/>
              <a:t>sur</a:t>
            </a:r>
            <a:r>
              <a:rPr lang="fi-FI" sz="1600" i="1" dirty="0"/>
              <a:t> Mars.</a:t>
            </a:r>
            <a:endParaRPr dirty="0"/>
          </a:p>
          <a:p>
            <a:pPr marL="114300" lvl="0" indent="0" algn="l" rtl="0">
              <a:lnSpc>
                <a:spcPct val="90000"/>
              </a:lnSpc>
              <a:spcBef>
                <a:spcPts val="1000"/>
              </a:spcBef>
              <a:spcAft>
                <a:spcPts val="0"/>
              </a:spcAft>
              <a:buSzPct val="112500"/>
              <a:buNone/>
            </a:pPr>
            <a:r>
              <a:rPr lang="fi-FI" sz="1600" i="1" dirty="0" err="1"/>
              <a:t>Quand</a:t>
            </a:r>
            <a:r>
              <a:rPr lang="fi-FI" sz="1600" i="1" dirty="0"/>
              <a:t> </a:t>
            </a:r>
            <a:r>
              <a:rPr lang="fi-FI" sz="1600" i="1" dirty="0" err="1"/>
              <a:t>elle</a:t>
            </a:r>
            <a:r>
              <a:rPr lang="fi-FI" sz="1600" i="1" dirty="0"/>
              <a:t> aura </a:t>
            </a:r>
            <a:r>
              <a:rPr lang="fi-FI" sz="1600" i="1" dirty="0" err="1"/>
              <a:t>fini</a:t>
            </a:r>
            <a:r>
              <a:rPr lang="fi-FI" sz="1600" i="1" dirty="0"/>
              <a:t> </a:t>
            </a:r>
            <a:r>
              <a:rPr lang="fi-FI" sz="1600" i="1" dirty="0" err="1"/>
              <a:t>le</a:t>
            </a:r>
            <a:r>
              <a:rPr lang="fi-FI" sz="1600" i="1" dirty="0"/>
              <a:t> </a:t>
            </a:r>
            <a:r>
              <a:rPr lang="fi-FI" sz="1600" i="1" dirty="0" err="1"/>
              <a:t>travail</a:t>
            </a:r>
            <a:r>
              <a:rPr lang="fi-FI" sz="1600" i="1" dirty="0"/>
              <a:t>, </a:t>
            </a:r>
            <a:r>
              <a:rPr lang="fi-FI" sz="1600" i="1" dirty="0" err="1"/>
              <a:t>elle</a:t>
            </a:r>
            <a:r>
              <a:rPr lang="fi-FI" sz="1600" i="1" dirty="0"/>
              <a:t> </a:t>
            </a:r>
            <a:r>
              <a:rPr lang="fi-FI" sz="1600" i="1" dirty="0" err="1"/>
              <a:t>mangera</a:t>
            </a:r>
            <a:r>
              <a:rPr lang="fi-FI" sz="1600" i="1" dirty="0"/>
              <a:t> </a:t>
            </a:r>
            <a:r>
              <a:rPr lang="fi-FI" sz="1600" i="1" dirty="0" err="1"/>
              <a:t>une</a:t>
            </a:r>
            <a:r>
              <a:rPr lang="fi-FI" sz="1600" i="1" dirty="0"/>
              <a:t> </a:t>
            </a:r>
            <a:r>
              <a:rPr lang="fi-FI" sz="1600" i="1" dirty="0" err="1"/>
              <a:t>glace</a:t>
            </a:r>
            <a:r>
              <a:rPr lang="fi-FI" sz="1600" i="1" dirty="0"/>
              <a:t> à la vanille.</a:t>
            </a:r>
            <a:endParaRPr dirty="0"/>
          </a:p>
          <a:p>
            <a:pPr marL="114300" lvl="0" indent="0" algn="l" rtl="0">
              <a:lnSpc>
                <a:spcPct val="90000"/>
              </a:lnSpc>
              <a:spcBef>
                <a:spcPts val="1000"/>
              </a:spcBef>
              <a:spcAft>
                <a:spcPts val="0"/>
              </a:spcAft>
              <a:buSzPct val="112500"/>
              <a:buNone/>
            </a:pPr>
            <a:r>
              <a:rPr lang="fi-FI" sz="1600" dirty="0"/>
              <a:t>En </a:t>
            </a:r>
            <a:r>
              <a:rPr lang="fi-FI" sz="1600" dirty="0" err="1"/>
              <a:t>français</a:t>
            </a:r>
            <a:r>
              <a:rPr lang="fi-FI" sz="1600" dirty="0"/>
              <a:t> </a:t>
            </a:r>
            <a:r>
              <a:rPr lang="fi-FI" sz="1600" dirty="0" err="1"/>
              <a:t>moderne</a:t>
            </a:r>
            <a:r>
              <a:rPr lang="fi-FI" sz="1600" dirty="0"/>
              <a:t>, </a:t>
            </a:r>
            <a:r>
              <a:rPr lang="fi-FI" sz="1600" dirty="0" err="1"/>
              <a:t>le</a:t>
            </a:r>
            <a:r>
              <a:rPr lang="fi-FI" sz="1600" dirty="0"/>
              <a:t> </a:t>
            </a:r>
            <a:r>
              <a:rPr lang="fi-FI" sz="1600" dirty="0" err="1"/>
              <a:t>présent</a:t>
            </a:r>
            <a:r>
              <a:rPr lang="fi-FI" sz="1600" dirty="0"/>
              <a:t> </a:t>
            </a:r>
            <a:r>
              <a:rPr lang="fi-FI" sz="1600" dirty="0" err="1"/>
              <a:t>est</a:t>
            </a:r>
            <a:r>
              <a:rPr lang="fi-FI" sz="1600" dirty="0"/>
              <a:t> </a:t>
            </a:r>
            <a:r>
              <a:rPr lang="fi-FI" sz="1600" dirty="0" err="1"/>
              <a:t>également</a:t>
            </a:r>
            <a:r>
              <a:rPr lang="fi-FI" sz="1600" dirty="0"/>
              <a:t> </a:t>
            </a:r>
            <a:r>
              <a:rPr lang="fi-FI" sz="1600" dirty="0" err="1"/>
              <a:t>souvent</a:t>
            </a:r>
            <a:r>
              <a:rPr lang="fi-FI" sz="1600" dirty="0"/>
              <a:t> </a:t>
            </a:r>
            <a:r>
              <a:rPr lang="fi-FI" sz="1600" dirty="0" err="1"/>
              <a:t>utilisé</a:t>
            </a:r>
            <a:r>
              <a:rPr lang="fi-FI" sz="1600" dirty="0"/>
              <a:t> </a:t>
            </a:r>
            <a:r>
              <a:rPr lang="fi-FI" sz="1600" dirty="0" err="1"/>
              <a:t>pour</a:t>
            </a:r>
            <a:r>
              <a:rPr lang="fi-FI" sz="1600" dirty="0"/>
              <a:t> </a:t>
            </a:r>
            <a:r>
              <a:rPr lang="fi-FI" sz="1600" dirty="0" err="1"/>
              <a:t>parler</a:t>
            </a:r>
            <a:r>
              <a:rPr lang="fi-FI" sz="1600" dirty="0"/>
              <a:t> du </a:t>
            </a:r>
            <a:r>
              <a:rPr lang="fi-FI" sz="1600" dirty="0" err="1"/>
              <a:t>futur</a:t>
            </a:r>
            <a:r>
              <a:rPr lang="fi-FI" sz="1600" dirty="0"/>
              <a:t>, par </a:t>
            </a:r>
            <a:r>
              <a:rPr lang="fi-FI" sz="1600" dirty="0" err="1"/>
              <a:t>exemple</a:t>
            </a:r>
            <a:r>
              <a:rPr lang="fi-FI" sz="1600" dirty="0"/>
              <a:t> :</a:t>
            </a:r>
            <a:endParaRPr dirty="0"/>
          </a:p>
          <a:p>
            <a:pPr marL="114300" lvl="0" indent="0" algn="l" rtl="0">
              <a:lnSpc>
                <a:spcPct val="90000"/>
              </a:lnSpc>
              <a:spcBef>
                <a:spcPts val="1000"/>
              </a:spcBef>
              <a:spcAft>
                <a:spcPts val="0"/>
              </a:spcAft>
              <a:buSzPct val="112500"/>
              <a:buNone/>
            </a:pPr>
            <a:r>
              <a:rPr lang="fi-FI" sz="1600" i="1" dirty="0" err="1"/>
              <a:t>Ce</a:t>
            </a:r>
            <a:r>
              <a:rPr lang="fi-FI" sz="1600" i="1" dirty="0"/>
              <a:t> </a:t>
            </a:r>
            <a:r>
              <a:rPr lang="fi-FI" sz="1600" i="1" dirty="0" err="1"/>
              <a:t>soir</a:t>
            </a:r>
            <a:r>
              <a:rPr lang="fi-FI" sz="1600" i="1" dirty="0"/>
              <a:t>, </a:t>
            </a:r>
            <a:r>
              <a:rPr lang="fi-FI" sz="1600" i="1" dirty="0" err="1"/>
              <a:t>je</a:t>
            </a:r>
            <a:r>
              <a:rPr lang="fi-FI" sz="1600" i="1" dirty="0"/>
              <a:t> </a:t>
            </a:r>
            <a:r>
              <a:rPr lang="fi-FI" sz="1600" i="1" dirty="0" err="1"/>
              <a:t>vais</a:t>
            </a:r>
            <a:r>
              <a:rPr lang="fi-FI" sz="1600" i="1" dirty="0"/>
              <a:t> au </a:t>
            </a:r>
            <a:r>
              <a:rPr lang="fi-FI" sz="1600" i="1" dirty="0" err="1"/>
              <a:t>cinéma</a:t>
            </a:r>
            <a:r>
              <a:rPr lang="fi-FI" sz="1600" i="1" dirty="0"/>
              <a:t>.</a:t>
            </a:r>
            <a:endParaRPr dirty="0"/>
          </a:p>
          <a:p>
            <a:pPr marL="114300" lvl="0" indent="0" algn="l" rtl="0">
              <a:lnSpc>
                <a:spcPct val="90000"/>
              </a:lnSpc>
              <a:spcBef>
                <a:spcPts val="1000"/>
              </a:spcBef>
              <a:spcAft>
                <a:spcPts val="0"/>
              </a:spcAft>
              <a:buSzPct val="112500"/>
              <a:buNone/>
            </a:pPr>
            <a:r>
              <a:rPr lang="fi-FI" sz="1600" i="1" dirty="0" err="1"/>
              <a:t>Pendant</a:t>
            </a:r>
            <a:r>
              <a:rPr lang="fi-FI" sz="1600" i="1" dirty="0"/>
              <a:t> </a:t>
            </a:r>
            <a:r>
              <a:rPr lang="fi-FI" sz="1600" i="1" dirty="0" err="1"/>
              <a:t>l’été</a:t>
            </a:r>
            <a:r>
              <a:rPr lang="fi-FI" sz="1600" i="1" dirty="0"/>
              <a:t>, </a:t>
            </a:r>
            <a:r>
              <a:rPr lang="fi-FI" sz="1600" i="1" dirty="0" err="1"/>
              <a:t>je</a:t>
            </a:r>
            <a:r>
              <a:rPr lang="fi-FI" sz="1600" i="1" dirty="0"/>
              <a:t> </a:t>
            </a:r>
            <a:r>
              <a:rPr lang="fi-FI" sz="1600" i="1" dirty="0" err="1"/>
              <a:t>voyage</a:t>
            </a:r>
            <a:r>
              <a:rPr lang="fi-FI" sz="1600" i="1" dirty="0"/>
              <a:t> en </a:t>
            </a:r>
            <a:r>
              <a:rPr lang="fi-FI" sz="1600" i="1" dirty="0" err="1"/>
              <a:t>Italie</a:t>
            </a:r>
            <a:r>
              <a:rPr lang="fi-FI" sz="1600" i="1" dirty="0"/>
              <a:t>.</a:t>
            </a:r>
            <a:endParaRPr dirty="0"/>
          </a:p>
          <a:p>
            <a:pPr marL="114300" lvl="0" indent="0" algn="l" rtl="0">
              <a:spcBef>
                <a:spcPts val="1000"/>
              </a:spcBef>
              <a:spcAft>
                <a:spcPts val="0"/>
              </a:spcAft>
              <a:buClr>
                <a:schemeClr val="dk1"/>
              </a:buClr>
              <a:buSzPct val="68750"/>
              <a:buFont typeface="Arial"/>
              <a:buNone/>
            </a:pPr>
            <a:r>
              <a:rPr lang="fi-FI" sz="1600" dirty="0" err="1"/>
              <a:t>Le</a:t>
            </a:r>
            <a:r>
              <a:rPr lang="fi-FI" sz="1600" dirty="0"/>
              <a:t> </a:t>
            </a:r>
            <a:r>
              <a:rPr lang="fi-FI" sz="1600" dirty="0" err="1"/>
              <a:t>futur</a:t>
            </a:r>
            <a:r>
              <a:rPr lang="fi-FI" sz="1600" dirty="0"/>
              <a:t> </a:t>
            </a:r>
            <a:r>
              <a:rPr lang="fi-FI" sz="1600" dirty="0" err="1"/>
              <a:t>simple</a:t>
            </a:r>
            <a:r>
              <a:rPr lang="fi-FI" sz="1600" dirty="0"/>
              <a:t> se </a:t>
            </a:r>
            <a:r>
              <a:rPr lang="fi-FI" sz="1600" dirty="0" err="1"/>
              <a:t>forme</a:t>
            </a:r>
            <a:r>
              <a:rPr lang="fi-FI" sz="1600" dirty="0"/>
              <a:t> en </a:t>
            </a:r>
            <a:r>
              <a:rPr lang="fi-FI" sz="1600" dirty="0" err="1"/>
              <a:t>français</a:t>
            </a:r>
            <a:r>
              <a:rPr lang="fi-FI" sz="1600" dirty="0"/>
              <a:t> à </a:t>
            </a:r>
            <a:r>
              <a:rPr lang="fi-FI" sz="1600" dirty="0" err="1"/>
              <a:t>partir</a:t>
            </a:r>
            <a:r>
              <a:rPr lang="fi-FI" sz="1600" dirty="0"/>
              <a:t> de </a:t>
            </a:r>
            <a:r>
              <a:rPr lang="fi-FI" sz="1600" dirty="0" err="1"/>
              <a:t>l'infinitif</a:t>
            </a:r>
            <a:r>
              <a:rPr lang="fi-FI" sz="1600" dirty="0"/>
              <a:t> </a:t>
            </a:r>
            <a:r>
              <a:rPr lang="fi-FI" sz="1600" dirty="0" err="1"/>
              <a:t>où</a:t>
            </a:r>
            <a:r>
              <a:rPr lang="fi-FI" sz="1600" dirty="0"/>
              <a:t> </a:t>
            </a:r>
            <a:r>
              <a:rPr lang="fi-FI" sz="1600" dirty="0" err="1"/>
              <a:t>l’on</a:t>
            </a:r>
            <a:r>
              <a:rPr lang="fi-FI" sz="1600" dirty="0"/>
              <a:t> </a:t>
            </a:r>
            <a:r>
              <a:rPr lang="fi-FI" sz="1600" dirty="0" err="1"/>
              <a:t>ajoute</a:t>
            </a:r>
            <a:r>
              <a:rPr lang="fi-FI" sz="1600" dirty="0"/>
              <a:t> </a:t>
            </a:r>
            <a:r>
              <a:rPr lang="fi-FI" sz="1600" dirty="0" err="1"/>
              <a:t>les</a:t>
            </a:r>
            <a:r>
              <a:rPr lang="fi-FI" sz="1600" dirty="0"/>
              <a:t> </a:t>
            </a:r>
            <a:r>
              <a:rPr lang="fi-FI" sz="1600" dirty="0" err="1"/>
              <a:t>terminaisons</a:t>
            </a:r>
            <a:r>
              <a:rPr lang="fi-FI" sz="1600" dirty="0"/>
              <a:t> (ai, as, a </a:t>
            </a:r>
            <a:r>
              <a:rPr lang="fi-FI" sz="1600" dirty="0" err="1"/>
              <a:t>ons</a:t>
            </a:r>
            <a:r>
              <a:rPr lang="fi-FI" sz="1600" dirty="0"/>
              <a:t>, </a:t>
            </a:r>
            <a:r>
              <a:rPr lang="fi-FI" sz="1600" dirty="0" err="1"/>
              <a:t>ez</a:t>
            </a:r>
            <a:r>
              <a:rPr lang="fi-FI" sz="1600" dirty="0"/>
              <a:t>, </a:t>
            </a:r>
            <a:r>
              <a:rPr lang="fi-FI" sz="1600" dirty="0" err="1"/>
              <a:t>ont</a:t>
            </a:r>
            <a:r>
              <a:rPr lang="fi-FI" sz="1600" dirty="0"/>
              <a:t>). </a:t>
            </a:r>
            <a:r>
              <a:rPr lang="fi-FI" sz="1600" dirty="0" err="1"/>
              <a:t>Le</a:t>
            </a:r>
            <a:r>
              <a:rPr lang="fi-FI" sz="1600" dirty="0"/>
              <a:t> </a:t>
            </a:r>
            <a:r>
              <a:rPr lang="fi-FI" sz="1600" dirty="0" err="1"/>
              <a:t>futur</a:t>
            </a:r>
            <a:r>
              <a:rPr lang="fi-FI" sz="1600" dirty="0"/>
              <a:t> </a:t>
            </a:r>
            <a:r>
              <a:rPr lang="fi-FI" sz="1600" dirty="0" err="1"/>
              <a:t>proche</a:t>
            </a:r>
            <a:r>
              <a:rPr lang="fi-FI" sz="1600" dirty="0"/>
              <a:t> se </a:t>
            </a:r>
            <a:r>
              <a:rPr lang="fi-FI" sz="1600" dirty="0" err="1"/>
              <a:t>fait</a:t>
            </a:r>
            <a:r>
              <a:rPr lang="fi-FI" sz="1600" dirty="0"/>
              <a:t> avec </a:t>
            </a:r>
            <a:r>
              <a:rPr lang="fi-FI" sz="1600" dirty="0" err="1"/>
              <a:t>le</a:t>
            </a:r>
            <a:r>
              <a:rPr lang="fi-FI" sz="1600" dirty="0"/>
              <a:t> </a:t>
            </a:r>
            <a:r>
              <a:rPr lang="fi-FI" sz="1600" dirty="0" err="1"/>
              <a:t>verbe</a:t>
            </a:r>
            <a:r>
              <a:rPr lang="fi-FI" sz="1600" dirty="0"/>
              <a:t> </a:t>
            </a:r>
            <a:r>
              <a:rPr lang="fi-FI" sz="1600" dirty="0" err="1"/>
              <a:t>aller</a:t>
            </a:r>
            <a:r>
              <a:rPr lang="fi-FI" sz="1600" dirty="0"/>
              <a:t> + </a:t>
            </a:r>
            <a:r>
              <a:rPr lang="fi-FI" sz="1600" dirty="0" err="1"/>
              <a:t>infinitif</a:t>
            </a:r>
            <a:r>
              <a:rPr lang="fi-FI" sz="1600" dirty="0"/>
              <a:t>. </a:t>
            </a:r>
            <a:endParaRPr sz="1600" dirty="0"/>
          </a:p>
          <a:p>
            <a:pPr marL="114300" lvl="0" indent="0" algn="l" rtl="0">
              <a:lnSpc>
                <a:spcPct val="90000"/>
              </a:lnSpc>
              <a:spcBef>
                <a:spcPts val="1000"/>
              </a:spcBef>
              <a:spcAft>
                <a:spcPts val="0"/>
              </a:spcAft>
              <a:buSzPct val="112500"/>
              <a:buNone/>
            </a:pPr>
            <a:r>
              <a:rPr lang="fi-FI" sz="1600" dirty="0" err="1"/>
              <a:t>Écris</a:t>
            </a:r>
            <a:r>
              <a:rPr lang="fi-FI" sz="1600" dirty="0"/>
              <a:t> </a:t>
            </a:r>
            <a:r>
              <a:rPr lang="fi-FI" sz="1600" dirty="0" err="1"/>
              <a:t>ton</a:t>
            </a:r>
            <a:r>
              <a:rPr lang="fi-FI" sz="1600" dirty="0"/>
              <a:t> </a:t>
            </a:r>
            <a:r>
              <a:rPr lang="fi-FI" sz="1600" dirty="0" err="1"/>
              <a:t>propre</a:t>
            </a:r>
            <a:r>
              <a:rPr lang="fi-FI" sz="1600" dirty="0"/>
              <a:t> </a:t>
            </a:r>
            <a:r>
              <a:rPr lang="fi-FI" sz="1600" dirty="0" err="1"/>
              <a:t>exemple</a:t>
            </a:r>
            <a:r>
              <a:rPr lang="fi-FI" sz="1600" dirty="0"/>
              <a:t>, </a:t>
            </a:r>
            <a:r>
              <a:rPr lang="fi-FI" sz="1600" dirty="0" err="1"/>
              <a:t>où</a:t>
            </a:r>
            <a:r>
              <a:rPr lang="fi-FI" sz="1600" dirty="0"/>
              <a:t> </a:t>
            </a:r>
            <a:r>
              <a:rPr lang="fi-FI" sz="1600" dirty="0" err="1"/>
              <a:t>tu</a:t>
            </a:r>
            <a:r>
              <a:rPr lang="fi-FI" sz="1600" dirty="0"/>
              <a:t> </a:t>
            </a:r>
            <a:r>
              <a:rPr lang="fi-FI" sz="1600" dirty="0" err="1"/>
              <a:t>vas</a:t>
            </a:r>
            <a:r>
              <a:rPr lang="fi-FI" sz="1600" dirty="0"/>
              <a:t> </a:t>
            </a:r>
            <a:r>
              <a:rPr lang="fi-FI" sz="1600" dirty="0" err="1"/>
              <a:t>étudier</a:t>
            </a:r>
            <a:r>
              <a:rPr lang="fi-FI" sz="1600" dirty="0"/>
              <a:t> </a:t>
            </a:r>
            <a:r>
              <a:rPr lang="fi-FI" sz="1600" dirty="0" err="1"/>
              <a:t>ou</a:t>
            </a:r>
            <a:r>
              <a:rPr lang="fi-FI" sz="1600" dirty="0"/>
              <a:t> </a:t>
            </a:r>
            <a:r>
              <a:rPr lang="fi-FI" sz="1600" dirty="0" err="1"/>
              <a:t>passer</a:t>
            </a:r>
            <a:r>
              <a:rPr lang="fi-FI" sz="1600" dirty="0"/>
              <a:t> </a:t>
            </a:r>
            <a:r>
              <a:rPr lang="fi-FI" sz="1600" dirty="0" err="1"/>
              <a:t>les</a:t>
            </a:r>
            <a:r>
              <a:rPr lang="fi-FI" sz="1600" dirty="0"/>
              <a:t> </a:t>
            </a:r>
            <a:r>
              <a:rPr lang="fi-FI" sz="1600" dirty="0" err="1"/>
              <a:t>vacances</a:t>
            </a:r>
            <a:r>
              <a:rPr lang="fi-FI" sz="1600" dirty="0"/>
              <a:t> </a:t>
            </a:r>
            <a:r>
              <a:rPr lang="fi-FI" sz="1600" dirty="0" err="1"/>
              <a:t>d'été</a:t>
            </a:r>
            <a:r>
              <a:rPr lang="fi-FI" sz="1600" dirty="0"/>
              <a:t>. </a:t>
            </a:r>
            <a:r>
              <a:rPr lang="fi-FI" sz="1600" dirty="0" err="1"/>
              <a:t>Lis</a:t>
            </a:r>
            <a:r>
              <a:rPr lang="fi-FI" sz="1600" dirty="0"/>
              <a:t> la </a:t>
            </a:r>
            <a:r>
              <a:rPr lang="fi-FI" sz="1600" dirty="0" err="1"/>
              <a:t>phrase</a:t>
            </a:r>
            <a:r>
              <a:rPr lang="fi-FI" sz="1600" dirty="0"/>
              <a:t> à </a:t>
            </a:r>
            <a:r>
              <a:rPr lang="fi-FI" sz="1600" dirty="0" err="1"/>
              <a:t>haute</a:t>
            </a:r>
            <a:r>
              <a:rPr lang="fi-FI" sz="1600" dirty="0"/>
              <a:t> </a:t>
            </a:r>
            <a:r>
              <a:rPr lang="fi-FI" sz="1600" dirty="0" err="1"/>
              <a:t>voix</a:t>
            </a:r>
            <a:r>
              <a:rPr lang="fi-FI" sz="1600" dirty="0"/>
              <a:t> à </a:t>
            </a:r>
            <a:r>
              <a:rPr lang="fi-FI" sz="1600" dirty="0" err="1"/>
              <a:t>ton</a:t>
            </a:r>
            <a:r>
              <a:rPr lang="fi-FI" sz="1600" dirty="0"/>
              <a:t> </a:t>
            </a:r>
            <a:r>
              <a:rPr lang="fi-FI" sz="1600" dirty="0" err="1"/>
              <a:t>partenaire</a:t>
            </a:r>
            <a:r>
              <a:rPr lang="fi-FI" sz="1600" dirty="0"/>
              <a:t>.</a:t>
            </a:r>
            <a:endParaRPr dirty="0"/>
          </a:p>
          <a:p>
            <a:pPr marL="114300" lvl="0" indent="0" algn="l" rtl="0">
              <a:lnSpc>
                <a:spcPct val="90000"/>
              </a:lnSpc>
              <a:spcBef>
                <a:spcPts val="1000"/>
              </a:spcBef>
              <a:spcAft>
                <a:spcPts val="0"/>
              </a:spcAft>
              <a:buSzPct val="112500"/>
              <a:buNone/>
            </a:pPr>
            <a:r>
              <a:rPr lang="fi-FI" sz="1600" i="1" dirty="0" err="1"/>
              <a:t>Où</a:t>
            </a:r>
            <a:r>
              <a:rPr lang="fi-FI" sz="1600" i="1" dirty="0"/>
              <a:t> </a:t>
            </a:r>
            <a:r>
              <a:rPr lang="fi-FI" sz="1600" i="1" dirty="0" err="1"/>
              <a:t>allez-vous</a:t>
            </a:r>
            <a:r>
              <a:rPr lang="fi-FI" sz="1600" i="1" dirty="0"/>
              <a:t> </a:t>
            </a:r>
            <a:r>
              <a:rPr lang="fi-FI" sz="1600" i="1" dirty="0" err="1"/>
              <a:t>étudier</a:t>
            </a:r>
            <a:r>
              <a:rPr lang="fi-FI" sz="1600" i="1" dirty="0"/>
              <a:t> ? </a:t>
            </a:r>
            <a:r>
              <a:rPr lang="fi-FI" sz="1600" i="1" dirty="0" err="1"/>
              <a:t>Où</a:t>
            </a:r>
            <a:r>
              <a:rPr lang="fi-FI" sz="1600" i="1" dirty="0"/>
              <a:t> </a:t>
            </a:r>
            <a:r>
              <a:rPr lang="fi-FI" sz="1600" i="1" dirty="0" err="1"/>
              <a:t>vas-tu</a:t>
            </a:r>
            <a:r>
              <a:rPr lang="fi-FI" sz="1600" i="1" dirty="0"/>
              <a:t> </a:t>
            </a:r>
            <a:r>
              <a:rPr lang="fi-FI" sz="1600" i="1" dirty="0" err="1"/>
              <a:t>étudier</a:t>
            </a:r>
            <a:r>
              <a:rPr lang="fi-FI" sz="1600" i="1" dirty="0"/>
              <a:t> ? </a:t>
            </a:r>
            <a:r>
              <a:rPr lang="fi-FI" sz="1600" i="1" dirty="0" err="1"/>
              <a:t>Je</a:t>
            </a:r>
            <a:r>
              <a:rPr lang="fi-FI" sz="1600" i="1" dirty="0"/>
              <a:t> </a:t>
            </a:r>
            <a:r>
              <a:rPr lang="fi-FI" sz="1600" b="1" i="1" dirty="0" err="1"/>
              <a:t>vais</a:t>
            </a:r>
            <a:r>
              <a:rPr lang="fi-FI" sz="1600" b="1" i="1" dirty="0"/>
              <a:t> </a:t>
            </a:r>
            <a:r>
              <a:rPr lang="fi-FI" sz="1600" b="1" i="1" dirty="0" err="1"/>
              <a:t>étudier</a:t>
            </a:r>
            <a:r>
              <a:rPr lang="fi-FI" sz="1600" i="1" dirty="0"/>
              <a:t> à </a:t>
            </a:r>
            <a:r>
              <a:rPr lang="fi-FI" sz="1600" i="1" dirty="0" err="1"/>
              <a:t>l’université</a:t>
            </a:r>
            <a:r>
              <a:rPr lang="fi-FI" sz="1600" i="1" dirty="0"/>
              <a:t> de Turku</a:t>
            </a:r>
            <a:r>
              <a:rPr lang="fi-FI" sz="1600" b="0" i="1" u="none" strike="noStrike" dirty="0">
                <a:latin typeface="Arial"/>
                <a:ea typeface="Arial"/>
                <a:cs typeface="Arial"/>
                <a:sym typeface="Arial"/>
              </a:rPr>
              <a:t>.</a:t>
            </a:r>
            <a:endParaRPr dirty="0"/>
          </a:p>
          <a:p>
            <a:pPr marL="114300" lvl="0" indent="0" algn="l" rtl="0">
              <a:lnSpc>
                <a:spcPct val="90000"/>
              </a:lnSpc>
              <a:spcBef>
                <a:spcPts val="1000"/>
              </a:spcBef>
              <a:spcAft>
                <a:spcPts val="0"/>
              </a:spcAft>
              <a:buSzPct val="112500"/>
              <a:buNone/>
            </a:pPr>
            <a:r>
              <a:rPr lang="fi-FI" sz="1600" i="1" dirty="0" err="1"/>
              <a:t>Où</a:t>
            </a:r>
            <a:r>
              <a:rPr lang="fi-FI" sz="1600" b="1" i="1" dirty="0"/>
              <a:t> </a:t>
            </a:r>
            <a:r>
              <a:rPr lang="fi-FI" sz="1600" b="1" i="1" dirty="0" err="1"/>
              <a:t>passeras-tu</a:t>
            </a:r>
            <a:r>
              <a:rPr lang="fi-FI" sz="1600" b="1" i="1" dirty="0"/>
              <a:t> </a:t>
            </a:r>
            <a:r>
              <a:rPr lang="fi-FI" sz="1600" i="1" dirty="0" err="1"/>
              <a:t>tes</a:t>
            </a:r>
            <a:r>
              <a:rPr lang="fi-FI" sz="1600" i="1" dirty="0"/>
              <a:t> </a:t>
            </a:r>
            <a:r>
              <a:rPr lang="fi-FI" sz="1600" i="1" dirty="0" err="1"/>
              <a:t>vacances</a:t>
            </a:r>
            <a:r>
              <a:rPr lang="fi-FI" sz="1600" i="1" dirty="0"/>
              <a:t> ? </a:t>
            </a:r>
            <a:r>
              <a:rPr lang="fi-FI" sz="1600" i="1" dirty="0" err="1"/>
              <a:t>Où</a:t>
            </a:r>
            <a:r>
              <a:rPr lang="fi-FI" sz="1600" i="1" dirty="0"/>
              <a:t> </a:t>
            </a:r>
            <a:r>
              <a:rPr lang="fi-FI" sz="1600" b="1" i="1" dirty="0" err="1"/>
              <a:t>vas-tu</a:t>
            </a:r>
            <a:r>
              <a:rPr lang="fi-FI" sz="1600" b="1" i="1" dirty="0"/>
              <a:t> </a:t>
            </a:r>
            <a:r>
              <a:rPr lang="fi-FI" sz="1600" b="1" i="1" dirty="0" err="1"/>
              <a:t>passer</a:t>
            </a:r>
            <a:r>
              <a:rPr lang="fi-FI" sz="1600" b="1" i="1" dirty="0"/>
              <a:t> </a:t>
            </a:r>
            <a:r>
              <a:rPr lang="fi-FI" sz="1600" i="1" dirty="0" err="1"/>
              <a:t>tes</a:t>
            </a:r>
            <a:r>
              <a:rPr lang="fi-FI" sz="1600" i="1" dirty="0"/>
              <a:t> </a:t>
            </a:r>
            <a:r>
              <a:rPr lang="fi-FI" sz="1600" i="1" dirty="0" err="1"/>
              <a:t>vacances</a:t>
            </a:r>
            <a:r>
              <a:rPr lang="fi-FI" sz="1600" i="1" dirty="0"/>
              <a:t> ?</a:t>
            </a:r>
            <a:r>
              <a:rPr lang="fi-FI" sz="1600" b="1" i="1" dirty="0"/>
              <a:t> </a:t>
            </a:r>
            <a:r>
              <a:rPr lang="fi-FI" sz="1600" i="1" dirty="0" err="1"/>
              <a:t>Je</a:t>
            </a:r>
            <a:r>
              <a:rPr lang="fi-FI" sz="1600" i="1" dirty="0"/>
              <a:t> </a:t>
            </a:r>
            <a:r>
              <a:rPr lang="fi-FI" sz="1600" b="1" i="1" dirty="0" err="1"/>
              <a:t>vais</a:t>
            </a:r>
            <a:r>
              <a:rPr lang="fi-FI" sz="1600" b="1" i="1" dirty="0"/>
              <a:t> </a:t>
            </a:r>
            <a:r>
              <a:rPr lang="fi-FI" sz="1600" b="1" i="1" dirty="0" err="1"/>
              <a:t>partir</a:t>
            </a:r>
            <a:r>
              <a:rPr lang="fi-FI" sz="1600" i="1" dirty="0"/>
              <a:t> en </a:t>
            </a:r>
            <a:r>
              <a:rPr lang="fi-FI" sz="1600" i="1" dirty="0" err="1"/>
              <a:t>Italie</a:t>
            </a:r>
            <a:r>
              <a:rPr lang="fi-FI" sz="1600" i="1" dirty="0"/>
              <a:t>. </a:t>
            </a:r>
            <a:r>
              <a:rPr lang="fi-FI" sz="1600" i="1" dirty="0" err="1"/>
              <a:t>Je</a:t>
            </a:r>
            <a:r>
              <a:rPr lang="fi-FI" sz="1600" i="1" dirty="0"/>
              <a:t> </a:t>
            </a:r>
            <a:r>
              <a:rPr lang="fi-FI" sz="1600" b="1" i="1" dirty="0" err="1"/>
              <a:t>prendrai</a:t>
            </a:r>
            <a:r>
              <a:rPr lang="fi-FI" sz="1600" b="1" i="1" dirty="0"/>
              <a:t> </a:t>
            </a:r>
            <a:r>
              <a:rPr lang="fi-FI" sz="1600" i="1" dirty="0" err="1"/>
              <a:t>le</a:t>
            </a:r>
            <a:r>
              <a:rPr lang="fi-FI" sz="1600" i="1" dirty="0"/>
              <a:t> </a:t>
            </a:r>
            <a:r>
              <a:rPr lang="fi-FI" sz="1600" i="1" dirty="0" err="1"/>
              <a:t>train</a:t>
            </a:r>
            <a:r>
              <a:rPr lang="fi-FI" sz="1600" i="1" dirty="0"/>
              <a:t> </a:t>
            </a:r>
            <a:r>
              <a:rPr lang="fi-FI" sz="1600" i="1" dirty="0" err="1"/>
              <a:t>pour</a:t>
            </a:r>
            <a:r>
              <a:rPr lang="fi-FI" sz="1600" i="1" dirty="0"/>
              <a:t> Madrid.</a:t>
            </a:r>
            <a:endParaRPr dirty="0"/>
          </a:p>
          <a:p>
            <a:pPr marL="114300" lvl="0" indent="0" algn="l" rtl="0">
              <a:lnSpc>
                <a:spcPct val="90000"/>
              </a:lnSpc>
              <a:spcBef>
                <a:spcPts val="1000"/>
              </a:spcBef>
              <a:spcAft>
                <a:spcPts val="0"/>
              </a:spcAft>
              <a:buSzPct val="112500"/>
              <a:buNone/>
            </a:pPr>
            <a:endParaRPr sz="16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5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5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5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5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5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500"/>
                                        <p:tgtEl>
                                          <p:spTgt spid="2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Effect transition="in" filter="fade">
                                      <p:cBhvr>
                                        <p:cTn id="37" dur="500"/>
                                        <p:tgtEl>
                                          <p:spTgt spid="2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6">
                                            <p:txEl>
                                              <p:pRg st="7" end="7"/>
                                            </p:txEl>
                                          </p:spTgt>
                                        </p:tgtEl>
                                        <p:attrNameLst>
                                          <p:attrName>style.visibility</p:attrName>
                                        </p:attrNameLst>
                                      </p:cBhvr>
                                      <p:to>
                                        <p:strVal val="visible"/>
                                      </p:to>
                                    </p:set>
                                    <p:animEffect transition="in" filter="fade">
                                      <p:cBhvr>
                                        <p:cTn id="42" dur="500"/>
                                        <p:tgtEl>
                                          <p:spTgt spid="2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
                                            <p:txEl>
                                              <p:pRg st="8" end="8"/>
                                            </p:txEl>
                                          </p:spTgt>
                                        </p:tgtEl>
                                        <p:attrNameLst>
                                          <p:attrName>style.visibility</p:attrName>
                                        </p:attrNameLst>
                                      </p:cBhvr>
                                      <p:to>
                                        <p:strVal val="visible"/>
                                      </p:to>
                                    </p:set>
                                    <p:animEffect transition="in" filter="fade">
                                      <p:cBhvr>
                                        <p:cTn id="47" dur="500"/>
                                        <p:tgtEl>
                                          <p:spTgt spid="2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6">
                                            <p:txEl>
                                              <p:pRg st="9" end="9"/>
                                            </p:txEl>
                                          </p:spTgt>
                                        </p:tgtEl>
                                        <p:attrNameLst>
                                          <p:attrName>style.visibility</p:attrName>
                                        </p:attrNameLst>
                                      </p:cBhvr>
                                      <p:to>
                                        <p:strVal val="visible"/>
                                      </p:to>
                                    </p:set>
                                    <p:animEffect transition="in" filter="fade">
                                      <p:cBhvr>
                                        <p:cTn id="52" dur="500"/>
                                        <p:tgtEl>
                                          <p:spTgt spid="2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6">
                                            <p:txEl>
                                              <p:pRg st="10" end="10"/>
                                            </p:txEl>
                                          </p:spTgt>
                                        </p:tgtEl>
                                        <p:attrNameLst>
                                          <p:attrName>style.visibility</p:attrName>
                                        </p:attrNameLst>
                                      </p:cBhvr>
                                      <p:to>
                                        <p:strVal val="visible"/>
                                      </p:to>
                                    </p:set>
                                    <p:animEffect transition="in" filter="fade">
                                      <p:cBhvr>
                                        <p:cTn id="57" dur="500"/>
                                        <p:tgtEl>
                                          <p:spTgt spid="2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theme/theme1.xml><?xml version="1.0" encoding="utf-8"?>
<a:theme xmlns:a="http://schemas.openxmlformats.org/drawingml/2006/main" name="EKKO PPT 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KKO PPT 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1413</Words>
  <Application>Microsoft Office PowerPoint</Application>
  <PresentationFormat>Laajakuva</PresentationFormat>
  <Paragraphs>130</Paragraphs>
  <Slides>22</Slides>
  <Notes>22</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22</vt:i4>
      </vt:variant>
    </vt:vector>
  </HeadingPairs>
  <TitlesOfParts>
    <vt:vector size="26" baseType="lpstr">
      <vt:lpstr>Arial</vt:lpstr>
      <vt:lpstr>Calibri</vt:lpstr>
      <vt:lpstr>EKKO PPT Teema</vt:lpstr>
      <vt:lpstr>EKKO PPT Teema</vt:lpstr>
      <vt:lpstr>Tulevaisuuden elinympäristöt</vt:lpstr>
      <vt:lpstr>For the next lesson</vt:lpstr>
      <vt:lpstr>Para la próxima sesión</vt:lpstr>
      <vt:lpstr>Pour la prochaine fois</vt:lpstr>
      <vt:lpstr>Für das nächste Mal</vt:lpstr>
      <vt:lpstr>Seuraavalle kerralle</vt:lpstr>
      <vt:lpstr>Future </vt:lpstr>
      <vt:lpstr>Futuro</vt:lpstr>
      <vt:lpstr>Le futur</vt:lpstr>
      <vt:lpstr>Futur</vt:lpstr>
      <vt:lpstr>Futuuri</vt:lpstr>
      <vt:lpstr>Malliesimerkit</vt:lpstr>
      <vt:lpstr>Malliesimerkit</vt:lpstr>
      <vt:lpstr>Modèles d’exemples</vt:lpstr>
      <vt:lpstr>Malliesimerkit</vt:lpstr>
      <vt:lpstr>Malliesimerkit</vt:lpstr>
      <vt:lpstr>Future habitats</vt:lpstr>
      <vt:lpstr>Hábitat futuro</vt:lpstr>
      <vt:lpstr>Les milieux de vie à l'avenir</vt:lpstr>
      <vt:lpstr>Zum Nachdenken Wie werden wir in Zukunft leben?</vt:lpstr>
      <vt:lpstr>Tulevaisuuden elinympäristöt</vt:lpstr>
      <vt:lpstr>Vinkkejä videointiin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Soila Merijärvi</dc:creator>
  <cp:lastModifiedBy>Soila Merijärvi</cp:lastModifiedBy>
  <cp:revision>2</cp:revision>
  <dcterms:created xsi:type="dcterms:W3CDTF">2024-01-30T13:27:03Z</dcterms:created>
  <dcterms:modified xsi:type="dcterms:W3CDTF">2024-09-03T10:12:16Z</dcterms:modified>
</cp:coreProperties>
</file>