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311" r:id="rId2"/>
    <p:sldId id="303" r:id="rId3"/>
    <p:sldId id="283" r:id="rId4"/>
    <p:sldId id="308" r:id="rId5"/>
    <p:sldId id="309" r:id="rId6"/>
    <p:sldId id="310" r:id="rId7"/>
    <p:sldId id="300" r:id="rId8"/>
    <p:sldId id="313" r:id="rId9"/>
    <p:sldId id="316" r:id="rId10"/>
    <p:sldId id="289" r:id="rId11"/>
    <p:sldId id="314" r:id="rId12"/>
    <p:sldId id="317" r:id="rId13"/>
    <p:sldId id="290" r:id="rId14"/>
    <p:sldId id="297" r:id="rId15"/>
    <p:sldId id="291" r:id="rId16"/>
    <p:sldId id="292" r:id="rId17"/>
    <p:sldId id="293" r:id="rId18"/>
    <p:sldId id="294" r:id="rId19"/>
    <p:sldId id="295" r:id="rId20"/>
    <p:sldId id="296" r:id="rId21"/>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4710" autoAdjust="0"/>
  </p:normalViewPr>
  <p:slideViewPr>
    <p:cSldViewPr snapToGrid="0">
      <p:cViewPr varScale="1">
        <p:scale>
          <a:sx n="74" d="100"/>
          <a:sy n="74" d="100"/>
        </p:scale>
        <p:origin x="538"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24.11.2025</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11/24/2025</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enemmän, jos alkoholia saa helpommin, ja tuleeko siitä enemmän sairauksia, kuten maksavaivoja tai sydänongelmia?</a:t>
            </a:r>
          </a:p>
          <a:p>
            <a:pPr marL="341732" indent="-341732">
              <a:buClr>
                <a:schemeClr val="accent2">
                  <a:lumMod val="50000"/>
                </a:schemeClr>
              </a:buClr>
              <a:buFont typeface="+mj-lt"/>
              <a:buAutoNum type="arabicPeriod"/>
            </a:pPr>
            <a:r>
              <a:rPr lang="fi-FI" dirty="0">
                <a:solidFill>
                  <a:schemeClr val="accent2"/>
                </a:solidFill>
              </a:rPr>
              <a:t>Sattuuko enemmän onnettomuuksia ja vammoja, jos alkoholia on helpompi ostaa?</a:t>
            </a:r>
          </a:p>
          <a:p>
            <a:pPr marL="341732" indent="-341732">
              <a:buClr>
                <a:schemeClr val="accent2">
                  <a:lumMod val="50000"/>
                </a:schemeClr>
              </a:buClr>
              <a:buFont typeface="+mj-lt"/>
              <a:buAutoNum type="arabicPeriod"/>
            </a:pPr>
            <a:r>
              <a:rPr lang="fi-FI" dirty="0">
                <a:solidFill>
                  <a:schemeClr val="accent2"/>
                </a:solidFill>
              </a:rPr>
              <a:t>Tuleeko enemmän alkoholiriippuvuutta tai muita päihdeongelmia, ja tarvitseeko ihmiset silloin enemmän hoitoa?</a:t>
            </a:r>
          </a:p>
          <a:p>
            <a:pPr marL="341732" indent="-341732">
              <a:buClr>
                <a:schemeClr val="accent2">
                  <a:lumMod val="50000"/>
                </a:schemeClr>
              </a:buClr>
              <a:buFont typeface="+mj-lt"/>
              <a:buAutoNum type="arabicPeriod"/>
            </a:pPr>
            <a:r>
              <a:rPr lang="fi-FI" dirty="0">
                <a:solidFill>
                  <a:schemeClr val="accent2"/>
                </a:solidFill>
              </a:rPr>
              <a:t>Vaikuttaako juominen mielenterveyteen – esimerkiksi lisääkö se masennusta tai ahdistusta?</a:t>
            </a:r>
          </a:p>
          <a:p>
            <a:pPr marL="341732" indent="-341732">
              <a:buClr>
                <a:schemeClr val="accent2">
                  <a:lumMod val="50000"/>
                </a:schemeClr>
              </a:buClr>
              <a:buFont typeface="+mj-lt"/>
              <a:buAutoNum type="arabicPeriod"/>
            </a:pPr>
            <a:r>
              <a:rPr lang="fi-FI" dirty="0">
                <a:solidFill>
                  <a:schemeClr val="accent2"/>
                </a:solidFill>
              </a:rPr>
              <a:t>Vaikuttaako alkoholin helpompi saatavuus eri ikäisiin tai erityisryhmiin, kuten nuoriin, vanhuksiin tai raskaana oleviin?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Myyvätkö kaupat enemmän alkoholia, jos ne saavat myydä vahvempia juomia?</a:t>
            </a:r>
          </a:p>
          <a:p>
            <a:pPr marL="341732" indent="-341732">
              <a:buClr>
                <a:schemeClr val="accent2">
                  <a:lumMod val="50000"/>
                </a:schemeClr>
              </a:buClr>
              <a:buFont typeface="+mj-lt"/>
              <a:buAutoNum type="arabicPeriod"/>
            </a:pPr>
            <a:r>
              <a:rPr lang="fi-FI" dirty="0">
                <a:solidFill>
                  <a:schemeClr val="accent2"/>
                </a:solidFill>
              </a:rPr>
              <a:t>Nousevatko vai laskevatko alkoholijuomien hinnat uuden lain myötä?</a:t>
            </a:r>
          </a:p>
          <a:p>
            <a:pPr marL="341732" indent="-341732">
              <a:buClr>
                <a:schemeClr val="accent2">
                  <a:lumMod val="50000"/>
                </a:schemeClr>
              </a:buClr>
              <a:buFont typeface="+mj-lt"/>
              <a:buAutoNum type="arabicPeriod"/>
            </a:pPr>
            <a:r>
              <a:rPr lang="fi-FI" dirty="0">
                <a:solidFill>
                  <a:schemeClr val="accent2"/>
                </a:solidFill>
              </a:rPr>
              <a:t>Vaikuttaako se, että kaupat myyvät enemmän, ravintoloiden ja baarien bisnekseen?</a:t>
            </a:r>
          </a:p>
          <a:p>
            <a:pPr marL="341732" indent="-341732">
              <a:buClr>
                <a:schemeClr val="accent2">
                  <a:lumMod val="50000"/>
                </a:schemeClr>
              </a:buClr>
              <a:buFont typeface="+mj-lt"/>
              <a:buAutoNum type="arabicPeriod"/>
            </a:pPr>
            <a:r>
              <a:rPr lang="fi-FI" dirty="0">
                <a:solidFill>
                  <a:schemeClr val="accent2"/>
                </a:solidFill>
              </a:rPr>
              <a:t>Onko uudistuksessa myös huonoja puolia yrityksille, esimerkiksi myynnin vähenemistä joillain aloilla? </a:t>
            </a:r>
          </a:p>
          <a:p>
            <a:pPr marL="341732" indent="-341732">
              <a:buClr>
                <a:schemeClr val="accent2">
                  <a:lumMod val="50000"/>
                </a:schemeClr>
              </a:buClr>
              <a:buFont typeface="+mj-lt"/>
              <a:buAutoNum type="arabicPeriod"/>
            </a:pPr>
            <a:r>
              <a:rPr lang="fi-FI" dirty="0">
                <a:solidFill>
                  <a:schemeClr val="accent2"/>
                </a:solidFill>
              </a:rPr>
              <a:t>Muuttuuko ihmisten ostokäyttäytyminen, kun alkoholia on helpompi saada?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kauppatieteen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Vaikuttaako se, että alkoholia saa helpommin, rikoksiin kuten rattijuopumuksiin, tappeluihin ja varkauksiin?</a:t>
            </a:r>
          </a:p>
          <a:p>
            <a:pPr marL="341732" indent="-341732">
              <a:buClr>
                <a:schemeClr val="accent2">
                  <a:lumMod val="50000"/>
                </a:schemeClr>
              </a:buClr>
              <a:buFont typeface="+mj-lt"/>
              <a:buAutoNum type="arabicPeriod"/>
            </a:pPr>
            <a:r>
              <a:rPr lang="fi-FI" dirty="0">
                <a:solidFill>
                  <a:schemeClr val="accent2"/>
                </a:solidFill>
              </a:rPr>
              <a:t>Muuttuuko uhrien turvallisuus ja hyvinvointi, jos alkoholista johtuvia rikoksia tapahtuu enemmän?</a:t>
            </a:r>
          </a:p>
          <a:p>
            <a:pPr marL="341732" indent="-341732">
              <a:buClr>
                <a:schemeClr val="accent2">
                  <a:lumMod val="50000"/>
                </a:schemeClr>
              </a:buClr>
              <a:buFont typeface="+mj-lt"/>
              <a:buAutoNum type="arabicPeriod"/>
            </a:pPr>
            <a:r>
              <a:rPr lang="fi-FI" dirty="0">
                <a:solidFill>
                  <a:schemeClr val="accent2"/>
                </a:solidFill>
              </a:rPr>
              <a:t>Lisääntyykö rikollisuus tietyissä väestöryhmissä tai eri alueilla?</a:t>
            </a:r>
          </a:p>
          <a:p>
            <a:pPr marL="341732" indent="-341732">
              <a:buClr>
                <a:schemeClr val="accent2">
                  <a:lumMod val="50000"/>
                </a:schemeClr>
              </a:buClr>
              <a:buFont typeface="+mj-lt"/>
              <a:buAutoNum type="arabicPeriod"/>
            </a:pPr>
            <a:r>
              <a:rPr lang="fi-FI" dirty="0">
                <a:solidFill>
                  <a:schemeClr val="accent2"/>
                </a:solidFill>
              </a:rPr>
              <a:t>Vaikuttaako uudistus salakuljetukseen tai laittomaan alkoholimyyntiin?</a:t>
            </a:r>
          </a:p>
          <a:p>
            <a:pPr marL="341732" indent="-341732">
              <a:buClr>
                <a:schemeClr val="accent2">
                  <a:lumMod val="50000"/>
                </a:schemeClr>
              </a:buClr>
              <a:buFont typeface="+mj-lt"/>
              <a:buAutoNum type="arabicPeriod"/>
            </a:pPr>
            <a:r>
              <a:rPr lang="fi-FI" dirty="0">
                <a:solidFill>
                  <a:schemeClr val="accent2"/>
                </a:solidFill>
              </a:rPr>
              <a:t>Onko viranomaisilla riittävät valvontakeinot, jos ongelmia tulee lisää?</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kriminologian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useammin, jos vahvempaa alkoholia on helpompi ostaa?</a:t>
            </a:r>
          </a:p>
          <a:p>
            <a:pPr marL="341732" indent="-341732">
              <a:buClr>
                <a:schemeClr val="accent2">
                  <a:lumMod val="50000"/>
                </a:schemeClr>
              </a:buClr>
              <a:buFont typeface="+mj-lt"/>
              <a:buAutoNum type="arabicPeriod"/>
            </a:pPr>
            <a:r>
              <a:rPr lang="fi-FI" dirty="0">
                <a:solidFill>
                  <a:schemeClr val="accent2"/>
                </a:solidFill>
              </a:rPr>
              <a:t>Miten helppo saatavuus vaikuttaa ihmisten itsekontrolliin ja houkutuksiin?</a:t>
            </a:r>
          </a:p>
          <a:p>
            <a:pPr marL="341732" indent="-341732">
              <a:buClr>
                <a:schemeClr val="accent2">
                  <a:lumMod val="50000"/>
                </a:schemeClr>
              </a:buClr>
              <a:buFont typeface="+mj-lt"/>
              <a:buAutoNum type="arabicPeriod"/>
            </a:pPr>
            <a:r>
              <a:rPr lang="fi-FI" dirty="0">
                <a:solidFill>
                  <a:schemeClr val="accent2"/>
                </a:solidFill>
              </a:rPr>
              <a:t>Lisääntyykö nuorten kiinnostus alkoholiin, jos se näkyy enemmän kaupoissa?</a:t>
            </a:r>
          </a:p>
          <a:p>
            <a:pPr marL="341732" indent="-341732">
              <a:buClr>
                <a:schemeClr val="accent2">
                  <a:lumMod val="50000"/>
                </a:schemeClr>
              </a:buClr>
              <a:buFont typeface="+mj-lt"/>
              <a:buAutoNum type="arabicPeriod"/>
            </a:pPr>
            <a:r>
              <a:rPr lang="fi-FI" dirty="0">
                <a:solidFill>
                  <a:schemeClr val="accent2"/>
                </a:solidFill>
              </a:rPr>
              <a:t>Vaikuttaako alkoholin juominen ihmisten mielialaan ja käyttäytymiseen?</a:t>
            </a:r>
          </a:p>
          <a:p>
            <a:pPr marL="341732" indent="-341732">
              <a:buClr>
                <a:schemeClr val="accent2">
                  <a:lumMod val="50000"/>
                </a:schemeClr>
              </a:buClr>
              <a:buFont typeface="+mj-lt"/>
              <a:buAutoNum type="arabicPeriod"/>
            </a:pPr>
            <a:r>
              <a:rPr lang="fi-FI" dirty="0">
                <a:solidFill>
                  <a:schemeClr val="accent2"/>
                </a:solidFill>
              </a:rPr>
              <a:t>Miten mainokset ja esillepano kaupassa vaikuttavat siihen, haluaako ihminen ostaa alkoholia?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7129</TotalTime>
  <Words>1534</Words>
  <Application>Microsoft Office PowerPoint</Application>
  <PresentationFormat>Custom</PresentationFormat>
  <Paragraphs>177</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UTU_teema</vt:lpstr>
      <vt:lpstr>Tulosta seuraavat diat peliä varten</vt:lpstr>
      <vt:lpstr>Ohjeet tutkijalle </vt:lpstr>
      <vt:lpstr>Esimerkkejä  terveystieteen  kysymyksistä,  joita voitte  selvittää: </vt:lpstr>
      <vt:lpstr>Esimerkkejä  kauppatieteen  kysymyksistä,  joita voitte  selvittää: </vt:lpstr>
      <vt:lpstr>Esimerkkejä  kriminologian  kysymyksistä,  joita voitte  selvittää: </vt:lpstr>
      <vt:lpstr>Esimerkkejä  psykologian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Istvan Rytkönen</cp:lastModifiedBy>
  <cp:revision>48</cp:revision>
  <dcterms:created xsi:type="dcterms:W3CDTF">2018-01-17T08:27:21Z</dcterms:created>
  <dcterms:modified xsi:type="dcterms:W3CDTF">2025-11-24T16:18:52Z</dcterms:modified>
</cp:coreProperties>
</file>