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22"/>
  </p:notesMasterIdLst>
  <p:sldIdLst>
    <p:sldId id="311" r:id="rId2"/>
    <p:sldId id="303" r:id="rId3"/>
    <p:sldId id="283" r:id="rId4"/>
    <p:sldId id="308" r:id="rId5"/>
    <p:sldId id="309" r:id="rId6"/>
    <p:sldId id="310" r:id="rId7"/>
    <p:sldId id="300" r:id="rId8"/>
    <p:sldId id="313" r:id="rId9"/>
    <p:sldId id="316" r:id="rId10"/>
    <p:sldId id="289" r:id="rId11"/>
    <p:sldId id="314" r:id="rId12"/>
    <p:sldId id="317" r:id="rId13"/>
    <p:sldId id="290" r:id="rId14"/>
    <p:sldId id="297" r:id="rId15"/>
    <p:sldId id="291" r:id="rId16"/>
    <p:sldId id="292" r:id="rId17"/>
    <p:sldId id="293" r:id="rId18"/>
    <p:sldId id="294" r:id="rId19"/>
    <p:sldId id="295" r:id="rId20"/>
    <p:sldId id="296" r:id="rId21"/>
  </p:sldIdLst>
  <p:sldSz cx="10691813" cy="7559675"/>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stvan Rytkönen" initials="IR" lastIdx="3" clrIdx="0">
    <p:extLst>
      <p:ext uri="{19B8F6BF-5375-455C-9EA6-DF929625EA0E}">
        <p15:presenceInfo xmlns:p15="http://schemas.microsoft.com/office/powerpoint/2012/main" userId="S::ijaryt@utu.fi::2ffa8385-9b14-454c-a660-5c5f8220ebf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66" autoAdjust="0"/>
    <p:restoredTop sz="94710" autoAdjust="0"/>
  </p:normalViewPr>
  <p:slideViewPr>
    <p:cSldViewPr snapToGrid="0">
      <p:cViewPr varScale="1">
        <p:scale>
          <a:sx n="74" d="100"/>
          <a:sy n="74" d="100"/>
        </p:scale>
        <p:origin x="1205" y="6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ADDAAF-2B59-4595-AAB1-D9A70DADDE30}" type="datetimeFigureOut">
              <a:rPr lang="fi-FI" smtClean="0"/>
              <a:t>25.11.2025</a:t>
            </a:fld>
            <a:endParaRPr lang="fi-FI"/>
          </a:p>
        </p:txBody>
      </p:sp>
      <p:sp>
        <p:nvSpPr>
          <p:cNvPr id="4" name="Slide Image Placeholder 3"/>
          <p:cNvSpPr>
            <a:spLocks noGrp="1" noRot="1" noChangeAspect="1"/>
          </p:cNvSpPr>
          <p:nvPr>
            <p:ph type="sldImg" idx="2"/>
          </p:nvPr>
        </p:nvSpPr>
        <p:spPr>
          <a:xfrm>
            <a:off x="1246188" y="1143000"/>
            <a:ext cx="4365625"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57311D-7C9F-4AC5-9123-6CE804954547}" type="slidenum">
              <a:rPr lang="fi-FI" smtClean="0"/>
              <a:t>‹#›</a:t>
            </a:fld>
            <a:endParaRPr lang="fi-FI"/>
          </a:p>
        </p:txBody>
      </p:sp>
    </p:spTree>
    <p:extLst>
      <p:ext uri="{BB962C8B-B14F-4D97-AF65-F5344CB8AC3E}">
        <p14:creationId xmlns:p14="http://schemas.microsoft.com/office/powerpoint/2010/main" val="3144377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Kansi / Cover 1">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E9513E56-AA6A-96B6-BFA3-B5DA5ED5A66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45928" y="498857"/>
            <a:ext cx="9599957" cy="6561961"/>
          </a:xfrm>
          <a:prstGeom prst="rect">
            <a:avLst/>
          </a:prstGeom>
        </p:spPr>
      </p:pic>
      <p:sp>
        <p:nvSpPr>
          <p:cNvPr id="2" name="Otsikko 1">
            <a:extLst>
              <a:ext uri="{FF2B5EF4-FFF2-40B4-BE49-F238E27FC236}">
                <a16:creationId xmlns:a16="http://schemas.microsoft.com/office/drawing/2014/main" id="{4F30A8B2-6CA8-33D0-B32F-CB03659A37B2}"/>
              </a:ext>
            </a:extLst>
          </p:cNvPr>
          <p:cNvSpPr>
            <a:spLocks noGrp="1"/>
          </p:cNvSpPr>
          <p:nvPr>
            <p:ph type="title"/>
          </p:nvPr>
        </p:nvSpPr>
        <p:spPr>
          <a:xfrm>
            <a:off x="924195" y="801236"/>
            <a:ext cx="9051077" cy="734487"/>
          </a:xfrm>
        </p:spPr>
        <p:txBody>
          <a:bodyPr>
            <a:normAutofit/>
          </a:bodyPr>
          <a:lstStyle>
            <a:lvl1pPr>
              <a:defRPr sz="36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Tekstin paikkamerkki 3">
            <a:extLst>
              <a:ext uri="{FF2B5EF4-FFF2-40B4-BE49-F238E27FC236}">
                <a16:creationId xmlns:a16="http://schemas.microsoft.com/office/drawing/2014/main" id="{478582AB-892D-18AC-BD85-2077FBABD718}"/>
              </a:ext>
            </a:extLst>
          </p:cNvPr>
          <p:cNvSpPr>
            <a:spLocks noGrp="1"/>
          </p:cNvSpPr>
          <p:nvPr>
            <p:ph type="body" sz="half" idx="2"/>
          </p:nvPr>
        </p:nvSpPr>
        <p:spPr>
          <a:xfrm>
            <a:off x="924196" y="1679051"/>
            <a:ext cx="4878727" cy="4991379"/>
          </a:xfrm>
        </p:spPr>
        <p:txBody>
          <a:bodyPr>
            <a:normAutofit/>
          </a:bodyPr>
          <a:lstStyle>
            <a:lvl1pPr marL="0" indent="0">
              <a:buNone/>
              <a:defRPr sz="1600"/>
            </a:lvl1pPr>
            <a:lvl2pPr marL="400964" indent="0">
              <a:buNone/>
              <a:defRPr sz="1228"/>
            </a:lvl2pPr>
            <a:lvl3pPr marL="801929" indent="0">
              <a:buNone/>
              <a:defRPr sz="1052"/>
            </a:lvl3pPr>
            <a:lvl4pPr marL="1202893" indent="0">
              <a:buNone/>
              <a:defRPr sz="877"/>
            </a:lvl4pPr>
            <a:lvl5pPr marL="1603858" indent="0">
              <a:buNone/>
              <a:defRPr sz="877"/>
            </a:lvl5pPr>
            <a:lvl6pPr marL="2004822" indent="0">
              <a:buNone/>
              <a:defRPr sz="877"/>
            </a:lvl6pPr>
            <a:lvl7pPr marL="2405786" indent="0">
              <a:buNone/>
              <a:defRPr sz="877"/>
            </a:lvl7pPr>
            <a:lvl8pPr marL="2806751" indent="0">
              <a:buNone/>
              <a:defRPr sz="877"/>
            </a:lvl8pPr>
            <a:lvl9pPr marL="3207715" indent="0">
              <a:buNone/>
              <a:defRPr sz="877"/>
            </a:lvl9pPr>
          </a:lstStyle>
          <a:p>
            <a:pPr lvl="0"/>
            <a:r>
              <a:rPr lang="fi-FI" dirty="0"/>
              <a:t>Muokkaa tekstin perustyylejä napsauttamalla</a:t>
            </a:r>
          </a:p>
        </p:txBody>
      </p:sp>
      <p:pic>
        <p:nvPicPr>
          <p:cNvPr id="6" name="Picture 5">
            <a:extLst>
              <a:ext uri="{FF2B5EF4-FFF2-40B4-BE49-F238E27FC236}">
                <a16:creationId xmlns:a16="http://schemas.microsoft.com/office/drawing/2014/main" id="{446791B8-C700-4A25-9C66-44D8706B2C7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68186" y="6983278"/>
            <a:ext cx="1538194" cy="624022"/>
          </a:xfrm>
          <a:prstGeom prst="rect">
            <a:avLst/>
          </a:prstGeom>
        </p:spPr>
      </p:pic>
    </p:spTree>
    <p:extLst>
      <p:ext uri="{BB962C8B-B14F-4D97-AF65-F5344CB8AC3E}">
        <p14:creationId xmlns:p14="http://schemas.microsoft.com/office/powerpoint/2010/main" val="3422463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Kansi / Cover 1">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E9513E56-AA6A-96B6-BFA3-B5DA5ED5A66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45928" y="498857"/>
            <a:ext cx="9599957" cy="6561961"/>
          </a:xfrm>
          <a:prstGeom prst="rect">
            <a:avLst/>
          </a:prstGeom>
        </p:spPr>
      </p:pic>
      <p:pic>
        <p:nvPicPr>
          <p:cNvPr id="3" name="Picture 2">
            <a:extLst>
              <a:ext uri="{FF2B5EF4-FFF2-40B4-BE49-F238E27FC236}">
                <a16:creationId xmlns:a16="http://schemas.microsoft.com/office/drawing/2014/main" id="{EFDBDED4-F5BE-4031-B32A-A253C1C03639}"/>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68186" y="6983278"/>
            <a:ext cx="1538194" cy="624022"/>
          </a:xfrm>
          <a:prstGeom prst="rect">
            <a:avLst/>
          </a:prstGeom>
        </p:spPr>
      </p:pic>
    </p:spTree>
    <p:extLst>
      <p:ext uri="{BB962C8B-B14F-4D97-AF65-F5344CB8AC3E}">
        <p14:creationId xmlns:p14="http://schemas.microsoft.com/office/powerpoint/2010/main" val="17616341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9A0B8322-C723-4471-962D-55D2D4DE6E1F}"/>
              </a:ext>
            </a:extLst>
          </p:cNvPr>
          <p:cNvSpPr>
            <a:spLocks noGrp="1"/>
          </p:cNvSpPr>
          <p:nvPr>
            <p:ph type="title"/>
          </p:nvPr>
        </p:nvSpPr>
        <p:spPr>
          <a:xfrm>
            <a:off x="735062" y="402483"/>
            <a:ext cx="9221689" cy="1461188"/>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C8762B79-F62D-41AB-938C-26496B2DAC86}"/>
              </a:ext>
            </a:extLst>
          </p:cNvPr>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1A53BD76-99CD-4E5A-8EA5-67C15BB95D78}"/>
              </a:ext>
            </a:extLst>
          </p:cNvPr>
          <p:cNvSpPr>
            <a:spLocks noGrp="1"/>
          </p:cNvSpPr>
          <p:nvPr>
            <p:ph type="dt" sz="half" idx="2"/>
          </p:nvPr>
        </p:nvSpPr>
        <p:spPr>
          <a:xfrm>
            <a:off x="735062" y="7006699"/>
            <a:ext cx="2405658" cy="402483"/>
          </a:xfrm>
          <a:prstGeom prst="rect">
            <a:avLst/>
          </a:prstGeom>
        </p:spPr>
        <p:txBody>
          <a:bodyPr vert="horz" lIns="91440" tIns="45720" rIns="91440" bIns="45720" rtlCol="0" anchor="ctr"/>
          <a:lstStyle>
            <a:lvl1pPr algn="l">
              <a:defRPr sz="1052">
                <a:solidFill>
                  <a:schemeClr val="tx1">
                    <a:tint val="75000"/>
                  </a:schemeClr>
                </a:solidFill>
              </a:defRPr>
            </a:lvl1pPr>
          </a:lstStyle>
          <a:p>
            <a:fld id="{C764DE79-268F-4C1A-8933-263129D2AF90}" type="datetimeFigureOut">
              <a:rPr lang="en-US" smtClean="0"/>
              <a:t>11/25/2025</a:t>
            </a:fld>
            <a:endParaRPr lang="en-US" dirty="0"/>
          </a:p>
        </p:txBody>
      </p:sp>
      <p:sp>
        <p:nvSpPr>
          <p:cNvPr id="5" name="Alatunnisteen paikkamerkki 4">
            <a:extLst>
              <a:ext uri="{FF2B5EF4-FFF2-40B4-BE49-F238E27FC236}">
                <a16:creationId xmlns:a16="http://schemas.microsoft.com/office/drawing/2014/main" id="{ACF48FC3-FFE8-42EB-A0EA-6BBE6C205603}"/>
              </a:ext>
            </a:extLst>
          </p:cNvPr>
          <p:cNvSpPr>
            <a:spLocks noGrp="1"/>
          </p:cNvSpPr>
          <p:nvPr>
            <p:ph type="ftr" sz="quarter" idx="3"/>
          </p:nvPr>
        </p:nvSpPr>
        <p:spPr>
          <a:xfrm>
            <a:off x="3541663" y="7006699"/>
            <a:ext cx="3608487" cy="402483"/>
          </a:xfrm>
          <a:prstGeom prst="rect">
            <a:avLst/>
          </a:prstGeom>
        </p:spPr>
        <p:txBody>
          <a:bodyPr vert="horz" lIns="91440" tIns="45720" rIns="91440" bIns="45720" rtlCol="0" anchor="ctr"/>
          <a:lstStyle>
            <a:lvl1pPr algn="ctr">
              <a:defRPr sz="1052">
                <a:solidFill>
                  <a:schemeClr val="tx1">
                    <a:tint val="75000"/>
                  </a:schemeClr>
                </a:solidFill>
              </a:defRPr>
            </a:lvl1pPr>
          </a:lstStyle>
          <a:p>
            <a:endParaRPr lang="en-US" dirty="0"/>
          </a:p>
        </p:txBody>
      </p:sp>
      <p:sp>
        <p:nvSpPr>
          <p:cNvPr id="6" name="Dian numeron paikkamerkki 5">
            <a:extLst>
              <a:ext uri="{FF2B5EF4-FFF2-40B4-BE49-F238E27FC236}">
                <a16:creationId xmlns:a16="http://schemas.microsoft.com/office/drawing/2014/main" id="{14CA7E99-3375-4016-8A51-333A82419F84}"/>
              </a:ext>
            </a:extLst>
          </p:cNvPr>
          <p:cNvSpPr>
            <a:spLocks noGrp="1"/>
          </p:cNvSpPr>
          <p:nvPr>
            <p:ph type="sldNum" sz="quarter" idx="4"/>
          </p:nvPr>
        </p:nvSpPr>
        <p:spPr>
          <a:xfrm>
            <a:off x="7551093" y="7006699"/>
            <a:ext cx="2405658" cy="402483"/>
          </a:xfrm>
          <a:prstGeom prst="rect">
            <a:avLst/>
          </a:prstGeom>
        </p:spPr>
        <p:txBody>
          <a:bodyPr vert="horz" lIns="91440" tIns="45720" rIns="91440" bIns="45720" rtlCol="0" anchor="ctr"/>
          <a:lstStyle>
            <a:lvl1pPr algn="r">
              <a:defRPr sz="1052">
                <a:solidFill>
                  <a:schemeClr val="tx1">
                    <a:tint val="75000"/>
                  </a:schemeClr>
                </a:solidFill>
              </a:defRPr>
            </a:lvl1pPr>
          </a:lstStyle>
          <a:p>
            <a:fld id="{48F63A3B-78C7-47BE-AE5E-E10140E04643}" type="slidenum">
              <a:rPr lang="en-US" smtClean="0"/>
              <a:t>‹#›</a:t>
            </a:fld>
            <a:endParaRPr lang="en-US" dirty="0"/>
          </a:p>
        </p:txBody>
      </p:sp>
      <p:pic>
        <p:nvPicPr>
          <p:cNvPr id="7" name="Picture 6">
            <a:extLst>
              <a:ext uri="{FF2B5EF4-FFF2-40B4-BE49-F238E27FC236}">
                <a16:creationId xmlns:a16="http://schemas.microsoft.com/office/drawing/2014/main" id="{CE07E191-F7AD-48EC-B4AC-C8339DE9909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68186" y="6983278"/>
            <a:ext cx="1538194" cy="624022"/>
          </a:xfrm>
          <a:prstGeom prst="rect">
            <a:avLst/>
          </a:prstGeom>
        </p:spPr>
      </p:pic>
    </p:spTree>
    <p:extLst>
      <p:ext uri="{BB962C8B-B14F-4D97-AF65-F5344CB8AC3E}">
        <p14:creationId xmlns:p14="http://schemas.microsoft.com/office/powerpoint/2010/main" val="3489556700"/>
      </p:ext>
    </p:extLst>
  </p:cSld>
  <p:clrMap bg1="lt1" tx1="dk1" bg2="lt2" tx2="dk2" accent1="accent1" accent2="accent2" accent3="accent3" accent4="accent4" accent5="accent5" accent6="accent6" hlink="hlink" folHlink="folHlink"/>
  <p:sldLayoutIdLst>
    <p:sldLayoutId id="2147483692" r:id="rId1"/>
    <p:sldLayoutId id="2147483691" r:id="rId2"/>
  </p:sldLayoutIdLst>
  <p:txStyles>
    <p:titleStyle>
      <a:lvl1pPr algn="l" defTabSz="801929" rtl="0" eaLnBrk="1" latinLnBrk="0" hangingPunct="1">
        <a:lnSpc>
          <a:spcPct val="90000"/>
        </a:lnSpc>
        <a:spcBef>
          <a:spcPct val="0"/>
        </a:spcBef>
        <a:buNone/>
        <a:defRPr sz="3859" kern="1200">
          <a:solidFill>
            <a:schemeClr val="tx1"/>
          </a:solidFill>
          <a:latin typeface="+mj-lt"/>
          <a:ea typeface="+mj-ea"/>
          <a:cs typeface="+mj-cs"/>
        </a:defRPr>
      </a:lvl1pPr>
    </p:titleStyle>
    <p:bodyStyle>
      <a:lvl1pPr marL="200482" indent="-200482" algn="l" defTabSz="801929" rtl="0" eaLnBrk="1" latinLnBrk="0" hangingPunct="1">
        <a:lnSpc>
          <a:spcPct val="90000"/>
        </a:lnSpc>
        <a:spcBef>
          <a:spcPts val="877"/>
        </a:spcBef>
        <a:buFont typeface="Arial" panose="020B0604020202020204" pitchFamily="34" charset="0"/>
        <a:buChar char="•"/>
        <a:defRPr sz="2456" kern="1200">
          <a:solidFill>
            <a:schemeClr val="tx1"/>
          </a:solidFill>
          <a:latin typeface="+mn-lt"/>
          <a:ea typeface="+mn-ea"/>
          <a:cs typeface="+mn-cs"/>
        </a:defRPr>
      </a:lvl1pPr>
      <a:lvl2pPr marL="601447" indent="-200482" algn="l" defTabSz="801929" rtl="0" eaLnBrk="1" latinLnBrk="0" hangingPunct="1">
        <a:lnSpc>
          <a:spcPct val="90000"/>
        </a:lnSpc>
        <a:spcBef>
          <a:spcPts val="439"/>
        </a:spcBef>
        <a:buFont typeface="Arial" panose="020B0604020202020204" pitchFamily="34" charset="0"/>
        <a:buChar char="•"/>
        <a:defRPr sz="2105" kern="1200">
          <a:solidFill>
            <a:schemeClr val="tx1"/>
          </a:solidFill>
          <a:latin typeface="+mn-lt"/>
          <a:ea typeface="+mn-ea"/>
          <a:cs typeface="+mn-cs"/>
        </a:defRPr>
      </a:lvl2pPr>
      <a:lvl3pPr marL="1002411" indent="-200482" algn="l" defTabSz="801929" rtl="0" eaLnBrk="1" latinLnBrk="0" hangingPunct="1">
        <a:lnSpc>
          <a:spcPct val="90000"/>
        </a:lnSpc>
        <a:spcBef>
          <a:spcPts val="439"/>
        </a:spcBef>
        <a:buFont typeface="Arial" panose="020B0604020202020204" pitchFamily="34" charset="0"/>
        <a:buChar char="•"/>
        <a:defRPr sz="1754" kern="1200">
          <a:solidFill>
            <a:schemeClr val="tx1"/>
          </a:solidFill>
          <a:latin typeface="+mn-lt"/>
          <a:ea typeface="+mn-ea"/>
          <a:cs typeface="+mn-cs"/>
        </a:defRPr>
      </a:lvl3pPr>
      <a:lvl4pPr marL="1403375"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4pPr>
      <a:lvl5pPr marL="1804340"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5pPr>
      <a:lvl6pPr marL="2205304"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6pPr>
      <a:lvl7pPr marL="2606269"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7pPr>
      <a:lvl8pPr marL="3007233"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8pPr>
      <a:lvl9pPr marL="3408197"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9pPr>
    </p:bodyStyle>
    <p:otherStyle>
      <a:defPPr>
        <a:defRPr lang="fi-FI"/>
      </a:defPPr>
      <a:lvl1pPr marL="0" algn="l" defTabSz="801929" rtl="0" eaLnBrk="1" latinLnBrk="0" hangingPunct="1">
        <a:defRPr sz="1579" kern="1200">
          <a:solidFill>
            <a:schemeClr val="tx1"/>
          </a:solidFill>
          <a:latin typeface="+mn-lt"/>
          <a:ea typeface="+mn-ea"/>
          <a:cs typeface="+mn-cs"/>
        </a:defRPr>
      </a:lvl1pPr>
      <a:lvl2pPr marL="400964" algn="l" defTabSz="801929" rtl="0" eaLnBrk="1" latinLnBrk="0" hangingPunct="1">
        <a:defRPr sz="1579" kern="1200">
          <a:solidFill>
            <a:schemeClr val="tx1"/>
          </a:solidFill>
          <a:latin typeface="+mn-lt"/>
          <a:ea typeface="+mn-ea"/>
          <a:cs typeface="+mn-cs"/>
        </a:defRPr>
      </a:lvl2pPr>
      <a:lvl3pPr marL="801929" algn="l" defTabSz="801929" rtl="0" eaLnBrk="1" latinLnBrk="0" hangingPunct="1">
        <a:defRPr sz="1579" kern="1200">
          <a:solidFill>
            <a:schemeClr val="tx1"/>
          </a:solidFill>
          <a:latin typeface="+mn-lt"/>
          <a:ea typeface="+mn-ea"/>
          <a:cs typeface="+mn-cs"/>
        </a:defRPr>
      </a:lvl3pPr>
      <a:lvl4pPr marL="1202893" algn="l" defTabSz="801929" rtl="0" eaLnBrk="1" latinLnBrk="0" hangingPunct="1">
        <a:defRPr sz="1579" kern="1200">
          <a:solidFill>
            <a:schemeClr val="tx1"/>
          </a:solidFill>
          <a:latin typeface="+mn-lt"/>
          <a:ea typeface="+mn-ea"/>
          <a:cs typeface="+mn-cs"/>
        </a:defRPr>
      </a:lvl4pPr>
      <a:lvl5pPr marL="1603858" algn="l" defTabSz="801929" rtl="0" eaLnBrk="1" latinLnBrk="0" hangingPunct="1">
        <a:defRPr sz="1579" kern="1200">
          <a:solidFill>
            <a:schemeClr val="tx1"/>
          </a:solidFill>
          <a:latin typeface="+mn-lt"/>
          <a:ea typeface="+mn-ea"/>
          <a:cs typeface="+mn-cs"/>
        </a:defRPr>
      </a:lvl5pPr>
      <a:lvl6pPr marL="2004822" algn="l" defTabSz="801929" rtl="0" eaLnBrk="1" latinLnBrk="0" hangingPunct="1">
        <a:defRPr sz="1579" kern="1200">
          <a:solidFill>
            <a:schemeClr val="tx1"/>
          </a:solidFill>
          <a:latin typeface="+mn-lt"/>
          <a:ea typeface="+mn-ea"/>
          <a:cs typeface="+mn-cs"/>
        </a:defRPr>
      </a:lvl6pPr>
      <a:lvl7pPr marL="2405786" algn="l" defTabSz="801929" rtl="0" eaLnBrk="1" latinLnBrk="0" hangingPunct="1">
        <a:defRPr sz="1579" kern="1200">
          <a:solidFill>
            <a:schemeClr val="tx1"/>
          </a:solidFill>
          <a:latin typeface="+mn-lt"/>
          <a:ea typeface="+mn-ea"/>
          <a:cs typeface="+mn-cs"/>
        </a:defRPr>
      </a:lvl7pPr>
      <a:lvl8pPr marL="2806751" algn="l" defTabSz="801929" rtl="0" eaLnBrk="1" latinLnBrk="0" hangingPunct="1">
        <a:defRPr sz="1579" kern="1200">
          <a:solidFill>
            <a:schemeClr val="tx1"/>
          </a:solidFill>
          <a:latin typeface="+mn-lt"/>
          <a:ea typeface="+mn-ea"/>
          <a:cs typeface="+mn-cs"/>
        </a:defRPr>
      </a:lvl8pPr>
      <a:lvl9pPr marL="3207715" algn="l" defTabSz="801929" rtl="0" eaLnBrk="1" latinLnBrk="0" hangingPunct="1">
        <a:defRPr sz="157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1.xml"/><Relationship Id="rId5" Type="http://schemas.openxmlformats.org/officeDocument/2006/relationships/image" Target="../media/image21.svg"/><Relationship Id="rId4" Type="http://schemas.openxmlformats.org/officeDocument/2006/relationships/image" Target="../media/image20.png"/></Relationships>
</file>

<file path=ppt/slides/_rels/slide11.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1.xml"/><Relationship Id="rId5" Type="http://schemas.openxmlformats.org/officeDocument/2006/relationships/image" Target="../media/image21.svg"/><Relationship Id="rId4" Type="http://schemas.openxmlformats.org/officeDocument/2006/relationships/image" Target="../media/image20.png"/></Relationships>
</file>

<file path=ppt/slides/_rels/slide12.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1.xml"/><Relationship Id="rId5" Type="http://schemas.openxmlformats.org/officeDocument/2006/relationships/image" Target="../media/image21.svg"/><Relationship Id="rId4" Type="http://schemas.openxmlformats.org/officeDocument/2006/relationships/image" Target="../media/image20.png"/></Relationships>
</file>

<file path=ppt/slides/_rels/slide13.xml.rels><?xml version="1.0" encoding="UTF-8" standalone="yes"?>
<Relationships xmlns="http://schemas.openxmlformats.org/package/2006/relationships"><Relationship Id="rId3" Type="http://schemas.openxmlformats.org/officeDocument/2006/relationships/image" Target="../media/image23.svg"/><Relationship Id="rId7" Type="http://schemas.openxmlformats.org/officeDocument/2006/relationships/image" Target="../media/image27.svg"/><Relationship Id="rId2" Type="http://schemas.openxmlformats.org/officeDocument/2006/relationships/image" Target="../media/image22.png"/><Relationship Id="rId1" Type="http://schemas.openxmlformats.org/officeDocument/2006/relationships/slideLayout" Target="../slideLayouts/slideLayout1.xml"/><Relationship Id="rId6" Type="http://schemas.openxmlformats.org/officeDocument/2006/relationships/image" Target="../media/image26.png"/><Relationship Id="rId5" Type="http://schemas.openxmlformats.org/officeDocument/2006/relationships/image" Target="../media/image25.svg"/><Relationship Id="rId4" Type="http://schemas.openxmlformats.org/officeDocument/2006/relationships/image" Target="../media/image2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 Id="rId5" Type="http://schemas.openxmlformats.org/officeDocument/2006/relationships/image" Target="../media/image17.svg"/><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 Id="rId5" Type="http://schemas.openxmlformats.org/officeDocument/2006/relationships/image" Target="../media/image17.svg"/><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 Id="rId5" Type="http://schemas.openxmlformats.org/officeDocument/2006/relationships/image" Target="../media/image17.sv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04A8B-2E68-4ADD-B27B-6FEA1A231D0B}"/>
              </a:ext>
            </a:extLst>
          </p:cNvPr>
          <p:cNvSpPr>
            <a:spLocks noGrp="1"/>
          </p:cNvSpPr>
          <p:nvPr>
            <p:ph type="title"/>
          </p:nvPr>
        </p:nvSpPr>
        <p:spPr/>
        <p:txBody>
          <a:bodyPr/>
          <a:lstStyle/>
          <a:p>
            <a:r>
              <a:rPr lang="fi-FI" dirty="0"/>
              <a:t>Tulosta seuraavat diat peliä varten</a:t>
            </a:r>
          </a:p>
        </p:txBody>
      </p:sp>
      <p:sp>
        <p:nvSpPr>
          <p:cNvPr id="7" name="TextBox 6">
            <a:extLst>
              <a:ext uri="{FF2B5EF4-FFF2-40B4-BE49-F238E27FC236}">
                <a16:creationId xmlns:a16="http://schemas.microsoft.com/office/drawing/2014/main" id="{3C04FBB0-0889-4941-ABF4-89B5CC667C92}"/>
              </a:ext>
            </a:extLst>
          </p:cNvPr>
          <p:cNvSpPr txBox="1"/>
          <p:nvPr/>
        </p:nvSpPr>
        <p:spPr>
          <a:xfrm>
            <a:off x="924194" y="1535723"/>
            <a:ext cx="8926387" cy="5078313"/>
          </a:xfrm>
          <a:prstGeom prst="rect">
            <a:avLst/>
          </a:prstGeom>
          <a:noFill/>
        </p:spPr>
        <p:txBody>
          <a:bodyPr wrap="square">
            <a:spAutoFit/>
          </a:bodyPr>
          <a:lstStyle/>
          <a:p>
            <a:r>
              <a:rPr lang="fi-FI" dirty="0"/>
              <a:t>Voit tulostaa esimerkiksi 2 diaa / A4 (pystysuunnassa), jolloin saat korteista A5-kokoisia.</a:t>
            </a:r>
          </a:p>
          <a:p>
            <a:endParaRPr lang="fi-FI" dirty="0"/>
          </a:p>
          <a:p>
            <a:r>
              <a:rPr lang="fi-FI" dirty="0"/>
              <a:t>Sisällys (diat 14-32):</a:t>
            </a:r>
          </a:p>
          <a:p>
            <a:endParaRPr lang="fi-FI" dirty="0"/>
          </a:p>
          <a:p>
            <a:pPr marL="285750" indent="-285750">
              <a:buFontTx/>
              <a:buChar char="-"/>
            </a:pPr>
            <a:r>
              <a:rPr lang="fi-FI" dirty="0"/>
              <a:t>1 x yleinen </a:t>
            </a:r>
            <a:r>
              <a:rPr lang="fi-FI" b="1" dirty="0">
                <a:solidFill>
                  <a:schemeClr val="accent2"/>
                </a:solidFill>
              </a:rPr>
              <a:t>tutkijaohje</a:t>
            </a:r>
            <a:r>
              <a:rPr lang="fi-FI" dirty="0"/>
              <a:t> (jos pelaajat haluavat päättää itse oman tutkimusalansa)</a:t>
            </a:r>
          </a:p>
          <a:p>
            <a:pPr marL="285750" indent="-285750">
              <a:buFontTx/>
              <a:buChar char="-"/>
            </a:pPr>
            <a:r>
              <a:rPr lang="fi-FI" dirty="0"/>
              <a:t>1 x tutkimusalakohtaiset </a:t>
            </a:r>
            <a:r>
              <a:rPr lang="fi-FI" b="1" dirty="0">
                <a:solidFill>
                  <a:schemeClr val="accent2"/>
                </a:solidFill>
              </a:rPr>
              <a:t>tutkijaohjeet</a:t>
            </a:r>
            <a:r>
              <a:rPr lang="fi-FI" dirty="0"/>
              <a:t> (4 alaa)</a:t>
            </a:r>
          </a:p>
          <a:p>
            <a:pPr marL="285750" indent="-285750">
              <a:buFontTx/>
              <a:buChar char="-"/>
            </a:pPr>
            <a:r>
              <a:rPr lang="fi-FI" dirty="0"/>
              <a:t>3 x </a:t>
            </a:r>
            <a:r>
              <a:rPr lang="fi-FI" b="1" dirty="0">
                <a:solidFill>
                  <a:schemeClr val="accent4"/>
                </a:solidFill>
              </a:rPr>
              <a:t>etujärjestöjen</a:t>
            </a:r>
            <a:r>
              <a:rPr lang="fi-FI" dirty="0"/>
              <a:t> ohjekorttia</a:t>
            </a:r>
          </a:p>
          <a:p>
            <a:pPr marL="285750" indent="-285750">
              <a:buFontTx/>
              <a:buChar char="-"/>
            </a:pPr>
            <a:r>
              <a:rPr lang="fi-FI" dirty="0"/>
              <a:t>3 x </a:t>
            </a:r>
            <a:r>
              <a:rPr lang="fi-FI" b="1" dirty="0">
                <a:solidFill>
                  <a:schemeClr val="accent1">
                    <a:lumMod val="75000"/>
                  </a:schemeClr>
                </a:solidFill>
              </a:rPr>
              <a:t>asianosaisten</a:t>
            </a:r>
            <a:r>
              <a:rPr lang="fi-FI" dirty="0"/>
              <a:t> ohjekorttia</a:t>
            </a:r>
          </a:p>
          <a:p>
            <a:pPr marL="285750" indent="-285750">
              <a:buFontTx/>
              <a:buChar char="-"/>
            </a:pPr>
            <a:r>
              <a:rPr lang="fi-FI" dirty="0"/>
              <a:t>1 x </a:t>
            </a:r>
            <a:r>
              <a:rPr lang="fi-FI" b="1" dirty="0">
                <a:solidFill>
                  <a:schemeClr val="accent3"/>
                </a:solidFill>
              </a:rPr>
              <a:t>toimittajan</a:t>
            </a:r>
            <a:r>
              <a:rPr lang="fi-FI" dirty="0"/>
              <a:t> ohjekortti</a:t>
            </a:r>
          </a:p>
          <a:p>
            <a:pPr marL="285750" indent="-285750">
              <a:buFontTx/>
              <a:buChar char="-"/>
            </a:pPr>
            <a:endParaRPr lang="fi-FI" dirty="0"/>
          </a:p>
          <a:p>
            <a:pPr marL="285750" indent="-285750">
              <a:buFontTx/>
              <a:buChar char="-"/>
            </a:pPr>
            <a:r>
              <a:rPr lang="fi-FI" dirty="0"/>
              <a:t>Valehtelukortit </a:t>
            </a:r>
            <a:r>
              <a:rPr lang="fi-FI" b="1" dirty="0">
                <a:solidFill>
                  <a:schemeClr val="accent4"/>
                </a:solidFill>
              </a:rPr>
              <a:t>etujärjestöille</a:t>
            </a:r>
            <a:r>
              <a:rPr lang="fi-FI" dirty="0"/>
              <a:t>:</a:t>
            </a:r>
          </a:p>
          <a:p>
            <a:pPr marL="742950" lvl="1" indent="-285750">
              <a:buFontTx/>
              <a:buChar char="-"/>
            </a:pPr>
            <a:r>
              <a:rPr lang="fi-FI" dirty="0"/>
              <a:t>1 x valehtelukorttien käyttöohje opettajalle</a:t>
            </a:r>
          </a:p>
          <a:p>
            <a:pPr marL="742950" lvl="1" indent="-285750">
              <a:buFontTx/>
              <a:buChar char="-"/>
            </a:pPr>
            <a:r>
              <a:rPr lang="fi-FI" dirty="0"/>
              <a:t>4 x rehellisyyskorttia</a:t>
            </a:r>
          </a:p>
          <a:p>
            <a:pPr marL="742950" lvl="1" indent="-285750">
              <a:buFontTx/>
              <a:buChar char="-"/>
            </a:pPr>
            <a:r>
              <a:rPr lang="fi-FI" dirty="0"/>
              <a:t>2 x valehtelulupaa</a:t>
            </a:r>
          </a:p>
          <a:p>
            <a:pPr marL="285750" indent="-285750">
              <a:buFontTx/>
              <a:buChar char="-"/>
            </a:pPr>
            <a:endParaRPr lang="fi-FI" dirty="0"/>
          </a:p>
          <a:p>
            <a:pPr marL="285750" indent="-285750">
              <a:buFontTx/>
              <a:buChar char="-"/>
            </a:pPr>
            <a:endParaRPr lang="fi-FI" dirty="0"/>
          </a:p>
          <a:p>
            <a:endParaRPr lang="fi-FI" dirty="0"/>
          </a:p>
        </p:txBody>
      </p:sp>
    </p:spTree>
    <p:extLst>
      <p:ext uri="{BB962C8B-B14F-4D97-AF65-F5344CB8AC3E}">
        <p14:creationId xmlns:p14="http://schemas.microsoft.com/office/powerpoint/2010/main" val="11601090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AD5E6-8FC2-8696-C793-007F7C52E583}"/>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D9A8D8F-3652-3C0E-81AB-A31F8CAA11DA}"/>
              </a:ext>
            </a:extLst>
          </p:cNvPr>
          <p:cNvSpPr>
            <a:spLocks noGrp="1"/>
          </p:cNvSpPr>
          <p:nvPr>
            <p:ph type="title"/>
          </p:nvPr>
        </p:nvSpPr>
        <p:spPr>
          <a:xfrm>
            <a:off x="2978928" y="1103635"/>
            <a:ext cx="3884146" cy="1944107"/>
          </a:xfrm>
        </p:spPr>
        <p:txBody>
          <a:bodyPr>
            <a:noAutofit/>
          </a:bodyPr>
          <a:lstStyle/>
          <a:p>
            <a:r>
              <a:rPr lang="fi-FI" sz="2829" dirty="0"/>
              <a:t>Käsitelkää </a:t>
            </a:r>
            <a:br>
              <a:rPr lang="fi-FI" sz="2829" dirty="0"/>
            </a:br>
            <a:r>
              <a:rPr lang="fi-FI" sz="2829" dirty="0"/>
              <a:t>näitä </a:t>
            </a:r>
            <a:br>
              <a:rPr lang="fi-FI" sz="2829" dirty="0"/>
            </a:br>
            <a:r>
              <a:rPr lang="fi-FI" sz="2829" dirty="0"/>
              <a:t>kysymyksiä </a:t>
            </a:r>
            <a:br>
              <a:rPr lang="fi-FI" sz="2829" dirty="0"/>
            </a:br>
            <a:r>
              <a:rPr lang="fi-FI" sz="2829" dirty="0"/>
              <a:t>asianosaisten </a:t>
            </a:r>
            <a:br>
              <a:rPr lang="fi-FI" sz="2829" dirty="0"/>
            </a:br>
            <a:r>
              <a:rPr lang="fi-FI" sz="2829" dirty="0"/>
              <a:t>näkökulmasta:</a:t>
            </a:r>
          </a:p>
        </p:txBody>
      </p:sp>
      <p:sp>
        <p:nvSpPr>
          <p:cNvPr id="23" name="Ellipsi 22">
            <a:extLst>
              <a:ext uri="{FF2B5EF4-FFF2-40B4-BE49-F238E27FC236}">
                <a16:creationId xmlns:a16="http://schemas.microsoft.com/office/drawing/2014/main" id="{839821B6-541B-4609-F8E6-8D9CDF1AC772}"/>
              </a:ext>
            </a:extLst>
          </p:cNvPr>
          <p:cNvSpPr/>
          <p:nvPr/>
        </p:nvSpPr>
        <p:spPr>
          <a:xfrm>
            <a:off x="1132934" y="3635585"/>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0C388BF7-EF5B-F8E0-F692-FF57A724222B}"/>
              </a:ext>
            </a:extLst>
          </p:cNvPr>
          <p:cNvSpPr/>
          <p:nvPr/>
        </p:nvSpPr>
        <p:spPr>
          <a:xfrm>
            <a:off x="1132934" y="392949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8947E84F-08F4-DC77-60BF-5FF2EFE88C5E}"/>
              </a:ext>
            </a:extLst>
          </p:cNvPr>
          <p:cNvSpPr/>
          <p:nvPr/>
        </p:nvSpPr>
        <p:spPr>
          <a:xfrm>
            <a:off x="1132934" y="4371362"/>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30C2FCC2-C053-65D0-616B-13F3B6561CA0}"/>
              </a:ext>
            </a:extLst>
          </p:cNvPr>
          <p:cNvSpPr/>
          <p:nvPr/>
        </p:nvSpPr>
        <p:spPr>
          <a:xfrm>
            <a:off x="1132934" y="4836178"/>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DC26EA53-AFBB-F51E-3F44-C35C61F05853}"/>
              </a:ext>
            </a:extLst>
          </p:cNvPr>
          <p:cNvSpPr/>
          <p:nvPr/>
        </p:nvSpPr>
        <p:spPr>
          <a:xfrm>
            <a:off x="1132934" y="529174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3E7CA98C-4D61-71B1-3E63-B66873297E6D}"/>
              </a:ext>
            </a:extLst>
          </p:cNvPr>
          <p:cNvSpPr>
            <a:spLocks noGrp="1"/>
          </p:cNvSpPr>
          <p:nvPr>
            <p:ph type="body" sz="half" idx="2"/>
          </p:nvPr>
        </p:nvSpPr>
        <p:spPr>
          <a:xfrm>
            <a:off x="1093069" y="3623805"/>
            <a:ext cx="4670353" cy="3071887"/>
          </a:xfrm>
        </p:spPr>
        <p:txBody>
          <a:bodyPr>
            <a:noAutofit/>
          </a:bodyPr>
          <a:lstStyle/>
          <a:p>
            <a:pPr marL="341732" indent="-341732">
              <a:buClr>
                <a:schemeClr val="bg1"/>
              </a:buClr>
              <a:buFont typeface="+mj-lt"/>
              <a:buAutoNum type="arabicPeriod"/>
            </a:pPr>
            <a:r>
              <a:rPr lang="fi-FI" sz="1273" dirty="0"/>
              <a:t>Miten muutos vaikuttaisi juuri teidän elämäänne?</a:t>
            </a:r>
          </a:p>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Onko joku </a:t>
            </a:r>
            <a:r>
              <a:rPr lang="fi-FI" sz="1273" b="1" dirty="0">
                <a:solidFill>
                  <a:schemeClr val="accent4"/>
                </a:solidFill>
              </a:rPr>
              <a:t>etujärjestöistä</a:t>
            </a:r>
            <a:r>
              <a:rPr lang="fi-FI" sz="1273" dirty="0"/>
              <a:t> teidän puolellanne? Ottakaa heihin yhteys ja valitkaa yhteinen ydinsanoma!</a:t>
            </a:r>
          </a:p>
          <a:p>
            <a:pPr marL="341732" indent="-341732">
              <a:buClr>
                <a:schemeClr val="bg1"/>
              </a:buClr>
              <a:buFont typeface="+mj-lt"/>
              <a:buAutoNum type="arabicPeriod"/>
            </a:pPr>
            <a:r>
              <a:rPr lang="fi-FI" sz="1273" dirty="0"/>
              <a:t>Onko tilanteesi yleistettävissä tutkimusten perusteella? Kysy </a:t>
            </a:r>
            <a:r>
              <a:rPr lang="fi-FI" sz="1273" b="1" dirty="0">
                <a:solidFill>
                  <a:schemeClr val="accent2"/>
                </a:solidFill>
              </a:rPr>
              <a:t>tutkijoilta</a:t>
            </a:r>
            <a:r>
              <a:rPr lang="fi-FI" sz="1273" dirty="0"/>
              <a:t>!</a:t>
            </a:r>
          </a:p>
          <a:p>
            <a:pPr marL="341732" indent="-341732">
              <a:buClr>
                <a:schemeClr val="bg1"/>
              </a:buClr>
              <a:buFont typeface="+mj-lt"/>
              <a:buAutoNum type="arabicPeriod"/>
            </a:pPr>
            <a:r>
              <a:rPr lang="fi-FI" sz="1273" dirty="0"/>
              <a:t>Lopuksi: Mikä on tärkein asia, joka lainsäätäjän pitäisi tietää ennen kuin äänestää laista? Pitäkää suullinen puheenvuoronne sen pohjalta.</a:t>
            </a:r>
          </a:p>
          <a:p>
            <a:pPr marL="341732" indent="-341732">
              <a:buClr>
                <a:schemeClr val="bg1"/>
              </a:buClr>
              <a:buFont typeface="+mj-lt"/>
              <a:buAutoNum type="arabicPeriod"/>
            </a:pPr>
            <a:endParaRPr lang="fi-FI" sz="1273" dirty="0"/>
          </a:p>
        </p:txBody>
      </p:sp>
      <p:pic>
        <p:nvPicPr>
          <p:cNvPr id="5" name="Kuva 4">
            <a:extLst>
              <a:ext uri="{FF2B5EF4-FFF2-40B4-BE49-F238E27FC236}">
                <a16:creationId xmlns:a16="http://schemas.microsoft.com/office/drawing/2014/main" id="{F1008F62-6B3D-7609-5380-558A3C77BA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15793" y="400991"/>
            <a:ext cx="5016527" cy="3234593"/>
          </a:xfrm>
          <a:prstGeom prst="rect">
            <a:avLst/>
          </a:prstGeom>
        </p:spPr>
      </p:pic>
      <p:grpSp>
        <p:nvGrpSpPr>
          <p:cNvPr id="6" name="Ryhmä 5">
            <a:extLst>
              <a:ext uri="{FF2B5EF4-FFF2-40B4-BE49-F238E27FC236}">
                <a16:creationId xmlns:a16="http://schemas.microsoft.com/office/drawing/2014/main" id="{16EDCDC9-8D55-A699-6814-63D75D781CAB}"/>
              </a:ext>
            </a:extLst>
          </p:cNvPr>
          <p:cNvGrpSpPr/>
          <p:nvPr/>
        </p:nvGrpSpPr>
        <p:grpSpPr>
          <a:xfrm>
            <a:off x="879820" y="795672"/>
            <a:ext cx="1861858" cy="2426191"/>
            <a:chOff x="622079" y="553863"/>
            <a:chExt cx="1316432" cy="1715445"/>
          </a:xfrm>
        </p:grpSpPr>
        <p:sp>
          <p:nvSpPr>
            <p:cNvPr id="7" name="Vapaamuotoinen: Muoto 6">
              <a:extLst>
                <a:ext uri="{FF2B5EF4-FFF2-40B4-BE49-F238E27FC236}">
                  <a16:creationId xmlns:a16="http://schemas.microsoft.com/office/drawing/2014/main" id="{8C319E73-DB1F-D57D-3545-3F369183024C}"/>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4B834F26-728F-140E-C34A-EE50469520BA}"/>
                </a:ext>
              </a:extLst>
            </p:cNvPr>
            <p:cNvSpPr txBox="1"/>
            <p:nvPr/>
          </p:nvSpPr>
          <p:spPr>
            <a:xfrm>
              <a:off x="652488" y="1547688"/>
              <a:ext cx="1260132" cy="482378"/>
            </a:xfrm>
            <a:prstGeom prst="rect">
              <a:avLst/>
            </a:prstGeom>
            <a:noFill/>
          </p:spPr>
          <p:txBody>
            <a:bodyPr wrap="square" rtlCol="0">
              <a:spAutoFit/>
            </a:bodyPr>
            <a:lstStyle/>
            <a:p>
              <a:pPr algn="ctr">
                <a:lnSpc>
                  <a:spcPts val="2263"/>
                </a:lnSpc>
              </a:pPr>
              <a:r>
                <a:rPr lang="fi-FI" sz="2263" b="1" dirty="0">
                  <a:solidFill>
                    <a:schemeClr val="bg1"/>
                  </a:solidFill>
                </a:rPr>
                <a:t>Asian-</a:t>
              </a:r>
            </a:p>
            <a:p>
              <a:pPr algn="ctr">
                <a:lnSpc>
                  <a:spcPts val="2263"/>
                </a:lnSpc>
              </a:pPr>
              <a:r>
                <a:rPr lang="fi-FI" sz="2263" b="1" dirty="0">
                  <a:solidFill>
                    <a:schemeClr val="bg1"/>
                  </a:solidFill>
                </a:rPr>
                <a:t>osainen</a:t>
              </a:r>
            </a:p>
          </p:txBody>
        </p:sp>
        <p:pic>
          <p:nvPicPr>
            <p:cNvPr id="4" name="Kuva 3">
              <a:extLst>
                <a:ext uri="{FF2B5EF4-FFF2-40B4-BE49-F238E27FC236}">
                  <a16:creationId xmlns:a16="http://schemas.microsoft.com/office/drawing/2014/main" id="{4D4513D9-9FFE-E2E6-AC6D-EACA209D17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07142" y="704128"/>
              <a:ext cx="573562" cy="784358"/>
            </a:xfrm>
            <a:prstGeom prst="rect">
              <a:avLst/>
            </a:prstGeom>
          </p:spPr>
        </p:pic>
      </p:grpSp>
      <p:sp>
        <p:nvSpPr>
          <p:cNvPr id="16" name="Suorakulmio 29">
            <a:extLst>
              <a:ext uri="{FF2B5EF4-FFF2-40B4-BE49-F238E27FC236}">
                <a16:creationId xmlns:a16="http://schemas.microsoft.com/office/drawing/2014/main" id="{BD412C30-6944-4BE4-A1F5-F691C6C92D30}"/>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045495D2-9302-4BE4-9E44-42F862F17FCB}"/>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002523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AD5E6-8FC2-8696-C793-007F7C52E583}"/>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D9A8D8F-3652-3C0E-81AB-A31F8CAA11DA}"/>
              </a:ext>
            </a:extLst>
          </p:cNvPr>
          <p:cNvSpPr>
            <a:spLocks noGrp="1"/>
          </p:cNvSpPr>
          <p:nvPr>
            <p:ph type="title"/>
          </p:nvPr>
        </p:nvSpPr>
        <p:spPr>
          <a:xfrm>
            <a:off x="2978928" y="1103635"/>
            <a:ext cx="3884146" cy="1944107"/>
          </a:xfrm>
        </p:spPr>
        <p:txBody>
          <a:bodyPr>
            <a:noAutofit/>
          </a:bodyPr>
          <a:lstStyle/>
          <a:p>
            <a:r>
              <a:rPr lang="fi-FI" sz="2829" dirty="0"/>
              <a:t>Käsitelkää </a:t>
            </a:r>
            <a:br>
              <a:rPr lang="fi-FI" sz="2829" dirty="0"/>
            </a:br>
            <a:r>
              <a:rPr lang="fi-FI" sz="2829" dirty="0"/>
              <a:t>näitä </a:t>
            </a:r>
            <a:br>
              <a:rPr lang="fi-FI" sz="2829" dirty="0"/>
            </a:br>
            <a:r>
              <a:rPr lang="fi-FI" sz="2829" dirty="0"/>
              <a:t>kysymyksiä </a:t>
            </a:r>
            <a:br>
              <a:rPr lang="fi-FI" sz="2829" dirty="0"/>
            </a:br>
            <a:r>
              <a:rPr lang="fi-FI" sz="2829" dirty="0"/>
              <a:t>asianosaisten </a:t>
            </a:r>
            <a:br>
              <a:rPr lang="fi-FI" sz="2829" dirty="0"/>
            </a:br>
            <a:r>
              <a:rPr lang="fi-FI" sz="2829" dirty="0"/>
              <a:t>näkökulmasta:</a:t>
            </a:r>
          </a:p>
        </p:txBody>
      </p:sp>
      <p:sp>
        <p:nvSpPr>
          <p:cNvPr id="23" name="Ellipsi 22">
            <a:extLst>
              <a:ext uri="{FF2B5EF4-FFF2-40B4-BE49-F238E27FC236}">
                <a16:creationId xmlns:a16="http://schemas.microsoft.com/office/drawing/2014/main" id="{839821B6-541B-4609-F8E6-8D9CDF1AC772}"/>
              </a:ext>
            </a:extLst>
          </p:cNvPr>
          <p:cNvSpPr/>
          <p:nvPr/>
        </p:nvSpPr>
        <p:spPr>
          <a:xfrm>
            <a:off x="1132934" y="3635585"/>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0C388BF7-EF5B-F8E0-F692-FF57A724222B}"/>
              </a:ext>
            </a:extLst>
          </p:cNvPr>
          <p:cNvSpPr/>
          <p:nvPr/>
        </p:nvSpPr>
        <p:spPr>
          <a:xfrm>
            <a:off x="1132934" y="392949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8947E84F-08F4-DC77-60BF-5FF2EFE88C5E}"/>
              </a:ext>
            </a:extLst>
          </p:cNvPr>
          <p:cNvSpPr/>
          <p:nvPr/>
        </p:nvSpPr>
        <p:spPr>
          <a:xfrm>
            <a:off x="1132934" y="4371362"/>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30C2FCC2-C053-65D0-616B-13F3B6561CA0}"/>
              </a:ext>
            </a:extLst>
          </p:cNvPr>
          <p:cNvSpPr/>
          <p:nvPr/>
        </p:nvSpPr>
        <p:spPr>
          <a:xfrm>
            <a:off x="1132934" y="4836178"/>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DC26EA53-AFBB-F51E-3F44-C35C61F05853}"/>
              </a:ext>
            </a:extLst>
          </p:cNvPr>
          <p:cNvSpPr/>
          <p:nvPr/>
        </p:nvSpPr>
        <p:spPr>
          <a:xfrm>
            <a:off x="1132934" y="529174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3E7CA98C-4D61-71B1-3E63-B66873297E6D}"/>
              </a:ext>
            </a:extLst>
          </p:cNvPr>
          <p:cNvSpPr>
            <a:spLocks noGrp="1"/>
          </p:cNvSpPr>
          <p:nvPr>
            <p:ph type="body" sz="half" idx="2"/>
          </p:nvPr>
        </p:nvSpPr>
        <p:spPr>
          <a:xfrm>
            <a:off x="1093069" y="3623805"/>
            <a:ext cx="4670353" cy="3071887"/>
          </a:xfrm>
        </p:spPr>
        <p:txBody>
          <a:bodyPr>
            <a:noAutofit/>
          </a:bodyPr>
          <a:lstStyle/>
          <a:p>
            <a:pPr marL="341732" indent="-341732">
              <a:buClr>
                <a:schemeClr val="bg1"/>
              </a:buClr>
              <a:buFont typeface="+mj-lt"/>
              <a:buAutoNum type="arabicPeriod"/>
            </a:pPr>
            <a:r>
              <a:rPr lang="fi-FI" sz="1273" dirty="0"/>
              <a:t>Miten muutos vaikuttaisi juuri teidän elämäänne?</a:t>
            </a:r>
          </a:p>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Onko joku </a:t>
            </a:r>
            <a:r>
              <a:rPr lang="fi-FI" sz="1273" b="1" dirty="0">
                <a:solidFill>
                  <a:schemeClr val="accent4"/>
                </a:solidFill>
              </a:rPr>
              <a:t>etujärjestöistä</a:t>
            </a:r>
            <a:r>
              <a:rPr lang="fi-FI" sz="1273" dirty="0"/>
              <a:t> teidän puolellanne? Ottakaa heihin yhteys ja valitkaa yhteinen ydinsanoma!</a:t>
            </a:r>
          </a:p>
          <a:p>
            <a:pPr marL="341732" indent="-341732">
              <a:buClr>
                <a:schemeClr val="bg1"/>
              </a:buClr>
              <a:buFont typeface="+mj-lt"/>
              <a:buAutoNum type="arabicPeriod"/>
            </a:pPr>
            <a:r>
              <a:rPr lang="fi-FI" sz="1273" dirty="0"/>
              <a:t>Onko tilanteesi yleistettävissä tutkimusten perusteella? Kysy </a:t>
            </a:r>
            <a:r>
              <a:rPr lang="fi-FI" sz="1273" b="1" dirty="0">
                <a:solidFill>
                  <a:schemeClr val="accent2"/>
                </a:solidFill>
              </a:rPr>
              <a:t>tutkijoilta</a:t>
            </a:r>
            <a:r>
              <a:rPr lang="fi-FI" sz="1273" dirty="0"/>
              <a:t>!</a:t>
            </a:r>
          </a:p>
          <a:p>
            <a:pPr marL="341732" indent="-341732">
              <a:buClr>
                <a:schemeClr val="bg1"/>
              </a:buClr>
              <a:buFont typeface="+mj-lt"/>
              <a:buAutoNum type="arabicPeriod"/>
            </a:pPr>
            <a:r>
              <a:rPr lang="fi-FI" sz="1273" dirty="0"/>
              <a:t>Lopuksi: Mikä on tärkein asia, joka lainsäätäjän pitäisi tietää ennen kuin äänestää laista? Pitäkää suullinen puheenvuoronne sen pohjalta.</a:t>
            </a:r>
          </a:p>
          <a:p>
            <a:pPr marL="341732" indent="-341732">
              <a:buClr>
                <a:schemeClr val="bg1"/>
              </a:buClr>
              <a:buFont typeface="+mj-lt"/>
              <a:buAutoNum type="arabicPeriod"/>
            </a:pPr>
            <a:endParaRPr lang="fi-FI" sz="1273" dirty="0"/>
          </a:p>
        </p:txBody>
      </p:sp>
      <p:pic>
        <p:nvPicPr>
          <p:cNvPr id="5" name="Kuva 4">
            <a:extLst>
              <a:ext uri="{FF2B5EF4-FFF2-40B4-BE49-F238E27FC236}">
                <a16:creationId xmlns:a16="http://schemas.microsoft.com/office/drawing/2014/main" id="{F1008F62-6B3D-7609-5380-558A3C77BA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15793" y="400991"/>
            <a:ext cx="5016527" cy="3234593"/>
          </a:xfrm>
          <a:prstGeom prst="rect">
            <a:avLst/>
          </a:prstGeom>
        </p:spPr>
      </p:pic>
      <p:grpSp>
        <p:nvGrpSpPr>
          <p:cNvPr id="6" name="Ryhmä 5">
            <a:extLst>
              <a:ext uri="{FF2B5EF4-FFF2-40B4-BE49-F238E27FC236}">
                <a16:creationId xmlns:a16="http://schemas.microsoft.com/office/drawing/2014/main" id="{16EDCDC9-8D55-A699-6814-63D75D781CAB}"/>
              </a:ext>
            </a:extLst>
          </p:cNvPr>
          <p:cNvGrpSpPr/>
          <p:nvPr/>
        </p:nvGrpSpPr>
        <p:grpSpPr>
          <a:xfrm>
            <a:off x="879820" y="795672"/>
            <a:ext cx="1861858" cy="2426191"/>
            <a:chOff x="622079" y="553863"/>
            <a:chExt cx="1316432" cy="1715445"/>
          </a:xfrm>
        </p:grpSpPr>
        <p:sp>
          <p:nvSpPr>
            <p:cNvPr id="7" name="Vapaamuotoinen: Muoto 6">
              <a:extLst>
                <a:ext uri="{FF2B5EF4-FFF2-40B4-BE49-F238E27FC236}">
                  <a16:creationId xmlns:a16="http://schemas.microsoft.com/office/drawing/2014/main" id="{8C319E73-DB1F-D57D-3545-3F369183024C}"/>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4B834F26-728F-140E-C34A-EE50469520BA}"/>
                </a:ext>
              </a:extLst>
            </p:cNvPr>
            <p:cNvSpPr txBox="1"/>
            <p:nvPr/>
          </p:nvSpPr>
          <p:spPr>
            <a:xfrm>
              <a:off x="652488" y="1547688"/>
              <a:ext cx="1260132" cy="482378"/>
            </a:xfrm>
            <a:prstGeom prst="rect">
              <a:avLst/>
            </a:prstGeom>
            <a:noFill/>
          </p:spPr>
          <p:txBody>
            <a:bodyPr wrap="square" rtlCol="0">
              <a:spAutoFit/>
            </a:bodyPr>
            <a:lstStyle/>
            <a:p>
              <a:pPr algn="ctr">
                <a:lnSpc>
                  <a:spcPts val="2263"/>
                </a:lnSpc>
              </a:pPr>
              <a:r>
                <a:rPr lang="fi-FI" sz="2263" b="1" dirty="0">
                  <a:solidFill>
                    <a:schemeClr val="bg1"/>
                  </a:solidFill>
                </a:rPr>
                <a:t>Asian-</a:t>
              </a:r>
            </a:p>
            <a:p>
              <a:pPr algn="ctr">
                <a:lnSpc>
                  <a:spcPts val="2263"/>
                </a:lnSpc>
              </a:pPr>
              <a:r>
                <a:rPr lang="fi-FI" sz="2263" b="1" dirty="0">
                  <a:solidFill>
                    <a:schemeClr val="bg1"/>
                  </a:solidFill>
                </a:rPr>
                <a:t>osainen</a:t>
              </a:r>
            </a:p>
          </p:txBody>
        </p:sp>
        <p:pic>
          <p:nvPicPr>
            <p:cNvPr id="4" name="Kuva 3">
              <a:extLst>
                <a:ext uri="{FF2B5EF4-FFF2-40B4-BE49-F238E27FC236}">
                  <a16:creationId xmlns:a16="http://schemas.microsoft.com/office/drawing/2014/main" id="{4D4513D9-9FFE-E2E6-AC6D-EACA209D17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07142" y="704128"/>
              <a:ext cx="573562" cy="784358"/>
            </a:xfrm>
            <a:prstGeom prst="rect">
              <a:avLst/>
            </a:prstGeom>
          </p:spPr>
        </p:pic>
      </p:grpSp>
      <p:sp>
        <p:nvSpPr>
          <p:cNvPr id="16" name="Suorakulmio 29">
            <a:extLst>
              <a:ext uri="{FF2B5EF4-FFF2-40B4-BE49-F238E27FC236}">
                <a16:creationId xmlns:a16="http://schemas.microsoft.com/office/drawing/2014/main" id="{BD412C30-6944-4BE4-A1F5-F691C6C92D30}"/>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045495D2-9302-4BE4-9E44-42F862F17FCB}"/>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657270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AD5E6-8FC2-8696-C793-007F7C52E583}"/>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D9A8D8F-3652-3C0E-81AB-A31F8CAA11DA}"/>
              </a:ext>
            </a:extLst>
          </p:cNvPr>
          <p:cNvSpPr>
            <a:spLocks noGrp="1"/>
          </p:cNvSpPr>
          <p:nvPr>
            <p:ph type="title"/>
          </p:nvPr>
        </p:nvSpPr>
        <p:spPr>
          <a:xfrm>
            <a:off x="2978928" y="1103635"/>
            <a:ext cx="3884146" cy="1944107"/>
          </a:xfrm>
        </p:spPr>
        <p:txBody>
          <a:bodyPr>
            <a:noAutofit/>
          </a:bodyPr>
          <a:lstStyle/>
          <a:p>
            <a:r>
              <a:rPr lang="fi-FI" sz="2829" dirty="0"/>
              <a:t>Käsitelkää </a:t>
            </a:r>
            <a:br>
              <a:rPr lang="fi-FI" sz="2829" dirty="0"/>
            </a:br>
            <a:r>
              <a:rPr lang="fi-FI" sz="2829" dirty="0"/>
              <a:t>näitä </a:t>
            </a:r>
            <a:br>
              <a:rPr lang="fi-FI" sz="2829" dirty="0"/>
            </a:br>
            <a:r>
              <a:rPr lang="fi-FI" sz="2829" dirty="0"/>
              <a:t>kysymyksiä </a:t>
            </a:r>
            <a:br>
              <a:rPr lang="fi-FI" sz="2829" dirty="0"/>
            </a:br>
            <a:r>
              <a:rPr lang="fi-FI" sz="2829" dirty="0"/>
              <a:t>asianosaisten </a:t>
            </a:r>
            <a:br>
              <a:rPr lang="fi-FI" sz="2829" dirty="0"/>
            </a:br>
            <a:r>
              <a:rPr lang="fi-FI" sz="2829" dirty="0"/>
              <a:t>näkökulmasta:</a:t>
            </a:r>
          </a:p>
        </p:txBody>
      </p:sp>
      <p:sp>
        <p:nvSpPr>
          <p:cNvPr id="23" name="Ellipsi 22">
            <a:extLst>
              <a:ext uri="{FF2B5EF4-FFF2-40B4-BE49-F238E27FC236}">
                <a16:creationId xmlns:a16="http://schemas.microsoft.com/office/drawing/2014/main" id="{839821B6-541B-4609-F8E6-8D9CDF1AC772}"/>
              </a:ext>
            </a:extLst>
          </p:cNvPr>
          <p:cNvSpPr/>
          <p:nvPr/>
        </p:nvSpPr>
        <p:spPr>
          <a:xfrm>
            <a:off x="1132934" y="3635585"/>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0C388BF7-EF5B-F8E0-F692-FF57A724222B}"/>
              </a:ext>
            </a:extLst>
          </p:cNvPr>
          <p:cNvSpPr/>
          <p:nvPr/>
        </p:nvSpPr>
        <p:spPr>
          <a:xfrm>
            <a:off x="1132934" y="392949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8947E84F-08F4-DC77-60BF-5FF2EFE88C5E}"/>
              </a:ext>
            </a:extLst>
          </p:cNvPr>
          <p:cNvSpPr/>
          <p:nvPr/>
        </p:nvSpPr>
        <p:spPr>
          <a:xfrm>
            <a:off x="1132934" y="4371362"/>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30C2FCC2-C053-65D0-616B-13F3B6561CA0}"/>
              </a:ext>
            </a:extLst>
          </p:cNvPr>
          <p:cNvSpPr/>
          <p:nvPr/>
        </p:nvSpPr>
        <p:spPr>
          <a:xfrm>
            <a:off x="1132934" y="4836178"/>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DC26EA53-AFBB-F51E-3F44-C35C61F05853}"/>
              </a:ext>
            </a:extLst>
          </p:cNvPr>
          <p:cNvSpPr/>
          <p:nvPr/>
        </p:nvSpPr>
        <p:spPr>
          <a:xfrm>
            <a:off x="1132934" y="529174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3E7CA98C-4D61-71B1-3E63-B66873297E6D}"/>
              </a:ext>
            </a:extLst>
          </p:cNvPr>
          <p:cNvSpPr>
            <a:spLocks noGrp="1"/>
          </p:cNvSpPr>
          <p:nvPr>
            <p:ph type="body" sz="half" idx="2"/>
          </p:nvPr>
        </p:nvSpPr>
        <p:spPr>
          <a:xfrm>
            <a:off x="1093069" y="3623805"/>
            <a:ext cx="4670353" cy="3071887"/>
          </a:xfrm>
        </p:spPr>
        <p:txBody>
          <a:bodyPr>
            <a:noAutofit/>
          </a:bodyPr>
          <a:lstStyle/>
          <a:p>
            <a:pPr marL="341732" indent="-341732">
              <a:buClr>
                <a:schemeClr val="bg1"/>
              </a:buClr>
              <a:buFont typeface="+mj-lt"/>
              <a:buAutoNum type="arabicPeriod"/>
            </a:pPr>
            <a:r>
              <a:rPr lang="fi-FI" sz="1273" dirty="0"/>
              <a:t>Miten muutos vaikuttaisi juuri teidän elämäänne?</a:t>
            </a:r>
          </a:p>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Onko joku </a:t>
            </a:r>
            <a:r>
              <a:rPr lang="fi-FI" sz="1273" b="1" dirty="0">
                <a:solidFill>
                  <a:schemeClr val="accent4"/>
                </a:solidFill>
              </a:rPr>
              <a:t>etujärjestöistä</a:t>
            </a:r>
            <a:r>
              <a:rPr lang="fi-FI" sz="1273" dirty="0"/>
              <a:t> teidän puolellanne? Ottakaa heihin yhteys ja valitkaa yhteinen ydinsanoma!</a:t>
            </a:r>
          </a:p>
          <a:p>
            <a:pPr marL="341732" indent="-341732">
              <a:buClr>
                <a:schemeClr val="bg1"/>
              </a:buClr>
              <a:buFont typeface="+mj-lt"/>
              <a:buAutoNum type="arabicPeriod"/>
            </a:pPr>
            <a:r>
              <a:rPr lang="fi-FI" sz="1273" dirty="0"/>
              <a:t>Onko tilanteesi yleistettävissä tutkimusten perusteella? Kysy </a:t>
            </a:r>
            <a:r>
              <a:rPr lang="fi-FI" sz="1273" b="1" dirty="0">
                <a:solidFill>
                  <a:schemeClr val="accent2"/>
                </a:solidFill>
              </a:rPr>
              <a:t>tutkijoilta</a:t>
            </a:r>
            <a:r>
              <a:rPr lang="fi-FI" sz="1273" dirty="0"/>
              <a:t>!</a:t>
            </a:r>
          </a:p>
          <a:p>
            <a:pPr marL="341732" indent="-341732">
              <a:buClr>
                <a:schemeClr val="bg1"/>
              </a:buClr>
              <a:buFont typeface="+mj-lt"/>
              <a:buAutoNum type="arabicPeriod"/>
            </a:pPr>
            <a:r>
              <a:rPr lang="fi-FI" sz="1273" dirty="0"/>
              <a:t>Lopuksi: Mikä on tärkein asia, joka lainsäätäjän pitäisi tietää ennen kuin äänestää laista? Pitäkää suullinen puheenvuoronne sen pohjalta.</a:t>
            </a:r>
          </a:p>
          <a:p>
            <a:pPr marL="341732" indent="-341732">
              <a:buClr>
                <a:schemeClr val="bg1"/>
              </a:buClr>
              <a:buFont typeface="+mj-lt"/>
              <a:buAutoNum type="arabicPeriod"/>
            </a:pPr>
            <a:endParaRPr lang="fi-FI" sz="1273" dirty="0"/>
          </a:p>
        </p:txBody>
      </p:sp>
      <p:pic>
        <p:nvPicPr>
          <p:cNvPr id="5" name="Kuva 4">
            <a:extLst>
              <a:ext uri="{FF2B5EF4-FFF2-40B4-BE49-F238E27FC236}">
                <a16:creationId xmlns:a16="http://schemas.microsoft.com/office/drawing/2014/main" id="{F1008F62-6B3D-7609-5380-558A3C77BA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15793" y="400991"/>
            <a:ext cx="5016527" cy="3234593"/>
          </a:xfrm>
          <a:prstGeom prst="rect">
            <a:avLst/>
          </a:prstGeom>
        </p:spPr>
      </p:pic>
      <p:grpSp>
        <p:nvGrpSpPr>
          <p:cNvPr id="6" name="Ryhmä 5">
            <a:extLst>
              <a:ext uri="{FF2B5EF4-FFF2-40B4-BE49-F238E27FC236}">
                <a16:creationId xmlns:a16="http://schemas.microsoft.com/office/drawing/2014/main" id="{16EDCDC9-8D55-A699-6814-63D75D781CAB}"/>
              </a:ext>
            </a:extLst>
          </p:cNvPr>
          <p:cNvGrpSpPr/>
          <p:nvPr/>
        </p:nvGrpSpPr>
        <p:grpSpPr>
          <a:xfrm>
            <a:off x="879820" y="795672"/>
            <a:ext cx="1861858" cy="2426191"/>
            <a:chOff x="622079" y="553863"/>
            <a:chExt cx="1316432" cy="1715445"/>
          </a:xfrm>
        </p:grpSpPr>
        <p:sp>
          <p:nvSpPr>
            <p:cNvPr id="7" name="Vapaamuotoinen: Muoto 6">
              <a:extLst>
                <a:ext uri="{FF2B5EF4-FFF2-40B4-BE49-F238E27FC236}">
                  <a16:creationId xmlns:a16="http://schemas.microsoft.com/office/drawing/2014/main" id="{8C319E73-DB1F-D57D-3545-3F369183024C}"/>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4B834F26-728F-140E-C34A-EE50469520BA}"/>
                </a:ext>
              </a:extLst>
            </p:cNvPr>
            <p:cNvSpPr txBox="1"/>
            <p:nvPr/>
          </p:nvSpPr>
          <p:spPr>
            <a:xfrm>
              <a:off x="652488" y="1547688"/>
              <a:ext cx="1260132" cy="482378"/>
            </a:xfrm>
            <a:prstGeom prst="rect">
              <a:avLst/>
            </a:prstGeom>
            <a:noFill/>
          </p:spPr>
          <p:txBody>
            <a:bodyPr wrap="square" rtlCol="0">
              <a:spAutoFit/>
            </a:bodyPr>
            <a:lstStyle/>
            <a:p>
              <a:pPr algn="ctr">
                <a:lnSpc>
                  <a:spcPts val="2263"/>
                </a:lnSpc>
              </a:pPr>
              <a:r>
                <a:rPr lang="fi-FI" sz="2263" b="1" dirty="0">
                  <a:solidFill>
                    <a:schemeClr val="bg1"/>
                  </a:solidFill>
                </a:rPr>
                <a:t>Asian-</a:t>
              </a:r>
            </a:p>
            <a:p>
              <a:pPr algn="ctr">
                <a:lnSpc>
                  <a:spcPts val="2263"/>
                </a:lnSpc>
              </a:pPr>
              <a:r>
                <a:rPr lang="fi-FI" sz="2263" b="1" dirty="0">
                  <a:solidFill>
                    <a:schemeClr val="bg1"/>
                  </a:solidFill>
                </a:rPr>
                <a:t>osainen</a:t>
              </a:r>
            </a:p>
          </p:txBody>
        </p:sp>
        <p:pic>
          <p:nvPicPr>
            <p:cNvPr id="4" name="Kuva 3">
              <a:extLst>
                <a:ext uri="{FF2B5EF4-FFF2-40B4-BE49-F238E27FC236}">
                  <a16:creationId xmlns:a16="http://schemas.microsoft.com/office/drawing/2014/main" id="{4D4513D9-9FFE-E2E6-AC6D-EACA209D17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07142" y="704128"/>
              <a:ext cx="573562" cy="784358"/>
            </a:xfrm>
            <a:prstGeom prst="rect">
              <a:avLst/>
            </a:prstGeom>
          </p:spPr>
        </p:pic>
      </p:grpSp>
      <p:sp>
        <p:nvSpPr>
          <p:cNvPr id="16" name="Suorakulmio 29">
            <a:extLst>
              <a:ext uri="{FF2B5EF4-FFF2-40B4-BE49-F238E27FC236}">
                <a16:creationId xmlns:a16="http://schemas.microsoft.com/office/drawing/2014/main" id="{BD412C30-6944-4BE4-A1F5-F691C6C92D30}"/>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045495D2-9302-4BE4-9E44-42F862F17FCB}"/>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3070938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C19D1-B3A9-9003-B09F-D1EE3F610E3A}"/>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0DF1A49F-46FD-409A-2F64-4E79EEDFA7AC}"/>
              </a:ext>
            </a:extLst>
          </p:cNvPr>
          <p:cNvSpPr>
            <a:spLocks noGrp="1"/>
          </p:cNvSpPr>
          <p:nvPr>
            <p:ph type="title"/>
          </p:nvPr>
        </p:nvSpPr>
        <p:spPr>
          <a:xfrm>
            <a:off x="2978928" y="1103635"/>
            <a:ext cx="3884146" cy="1944107"/>
          </a:xfrm>
        </p:spPr>
        <p:txBody>
          <a:bodyPr>
            <a:noAutofit/>
          </a:bodyPr>
          <a:lstStyle/>
          <a:p>
            <a:r>
              <a:rPr lang="fi-FI" sz="2829" dirty="0"/>
              <a:t>Käsittele näitä </a:t>
            </a:r>
            <a:br>
              <a:rPr lang="fi-FI" sz="2829" dirty="0"/>
            </a:br>
            <a:r>
              <a:rPr lang="fi-FI" sz="2829" dirty="0"/>
              <a:t>kysymyksiä </a:t>
            </a:r>
            <a:br>
              <a:rPr lang="fi-FI" sz="2829" dirty="0"/>
            </a:br>
            <a:r>
              <a:rPr lang="fi-FI" sz="2829" dirty="0"/>
              <a:t>toimittajan </a:t>
            </a:r>
            <a:br>
              <a:rPr lang="fi-FI" sz="2829" dirty="0"/>
            </a:br>
            <a:r>
              <a:rPr lang="fi-FI" sz="2829" dirty="0"/>
              <a:t>näkökulmasta:</a:t>
            </a:r>
          </a:p>
        </p:txBody>
      </p:sp>
      <p:sp>
        <p:nvSpPr>
          <p:cNvPr id="23" name="Ellipsi 22">
            <a:extLst>
              <a:ext uri="{FF2B5EF4-FFF2-40B4-BE49-F238E27FC236}">
                <a16:creationId xmlns:a16="http://schemas.microsoft.com/office/drawing/2014/main" id="{804E4B99-961F-8DD6-ABC5-52E40FC934D1}"/>
              </a:ext>
            </a:extLst>
          </p:cNvPr>
          <p:cNvSpPr/>
          <p:nvPr/>
        </p:nvSpPr>
        <p:spPr>
          <a:xfrm>
            <a:off x="1132934" y="3635585"/>
            <a:ext cx="272882" cy="272882"/>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9C3C336C-7044-34B1-1F65-A7FB98B44FB7}"/>
              </a:ext>
            </a:extLst>
          </p:cNvPr>
          <p:cNvSpPr/>
          <p:nvPr/>
        </p:nvSpPr>
        <p:spPr>
          <a:xfrm>
            <a:off x="1132934" y="4091148"/>
            <a:ext cx="272882" cy="272882"/>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7BEBD85A-97F4-3DAD-F209-E74430B7FC3F}"/>
              </a:ext>
            </a:extLst>
          </p:cNvPr>
          <p:cNvSpPr/>
          <p:nvPr/>
        </p:nvSpPr>
        <p:spPr>
          <a:xfrm>
            <a:off x="1132934" y="5072397"/>
            <a:ext cx="272882" cy="272882"/>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02BDEF41-7B37-7725-5301-3AFF7D3CC147}"/>
              </a:ext>
            </a:extLst>
          </p:cNvPr>
          <p:cNvSpPr>
            <a:spLocks noGrp="1"/>
          </p:cNvSpPr>
          <p:nvPr>
            <p:ph type="body" sz="half" idx="2"/>
          </p:nvPr>
        </p:nvSpPr>
        <p:spPr>
          <a:xfrm>
            <a:off x="1093069" y="3623805"/>
            <a:ext cx="6357848" cy="3071887"/>
          </a:xfrm>
        </p:spPr>
        <p:txBody>
          <a:bodyPr>
            <a:noAutofit/>
          </a:bodyPr>
          <a:lstStyle/>
          <a:p>
            <a:pPr marL="341732" indent="-341732">
              <a:buClr>
                <a:schemeClr val="bg1"/>
              </a:buClr>
              <a:buFont typeface="+mj-lt"/>
              <a:buAutoNum type="arabicPeriod"/>
            </a:pPr>
            <a:r>
              <a:rPr lang="fi-FI" sz="1273" dirty="0"/>
              <a:t>Millä </a:t>
            </a:r>
            <a:r>
              <a:rPr lang="fi-FI" sz="1273" b="1" dirty="0">
                <a:solidFill>
                  <a:schemeClr val="accent4"/>
                </a:solidFill>
              </a:rPr>
              <a:t>etujärjestöllä</a:t>
            </a:r>
            <a:r>
              <a:rPr lang="fi-FI" sz="1273" dirty="0"/>
              <a:t> tai kellä </a:t>
            </a:r>
            <a:r>
              <a:rPr lang="fi-FI" sz="1273" b="1" dirty="0">
                <a:solidFill>
                  <a:schemeClr val="accent1"/>
                </a:solidFill>
              </a:rPr>
              <a:t>asianosaisista</a:t>
            </a:r>
            <a:r>
              <a:rPr lang="fi-FI" sz="1273" dirty="0"/>
              <a:t> vaikuttaa olevan </a:t>
            </a:r>
            <a:br>
              <a:rPr lang="fi-FI" sz="1273" dirty="0"/>
            </a:br>
            <a:r>
              <a:rPr lang="fi-FI" sz="1273" dirty="0"/>
              <a:t>mielenkiintoisin näkemys lakimuutokseen? Haastattele heitä!</a:t>
            </a:r>
          </a:p>
          <a:p>
            <a:pPr marL="341732" indent="-341732">
              <a:buClr>
                <a:schemeClr val="bg1"/>
              </a:buClr>
              <a:buFont typeface="+mj-lt"/>
              <a:buAutoNum type="arabicPeriod"/>
            </a:pPr>
            <a:r>
              <a:rPr lang="fi-FI" sz="1273" dirty="0"/>
              <a:t>Etsi lisätietoa heidän näkemyksistään:</a:t>
            </a:r>
          </a:p>
          <a:p>
            <a:pPr lvl="1">
              <a:buClr>
                <a:schemeClr val="bg1"/>
              </a:buClr>
            </a:pPr>
            <a:r>
              <a:rPr lang="fi-FI" sz="1273" dirty="0"/>
              <a:t>a.	Mitä </a:t>
            </a:r>
            <a:r>
              <a:rPr lang="fi-FI" sz="1273" b="1" dirty="0">
                <a:solidFill>
                  <a:schemeClr val="accent2"/>
                </a:solidFill>
              </a:rPr>
              <a:t>tutkimukset</a:t>
            </a:r>
            <a:r>
              <a:rPr lang="fi-FI" sz="1273" dirty="0"/>
              <a:t> sanovat asiasta?</a:t>
            </a:r>
          </a:p>
          <a:p>
            <a:pPr lvl="1">
              <a:buClr>
                <a:schemeClr val="bg1"/>
              </a:buClr>
            </a:pPr>
            <a:r>
              <a:rPr lang="fi-FI" sz="1273" dirty="0"/>
              <a:t>b.	Mitä muita argumentteja aiheesta esitetään?</a:t>
            </a:r>
          </a:p>
          <a:p>
            <a:pPr lvl="1">
              <a:buClr>
                <a:schemeClr val="bg1"/>
              </a:buClr>
            </a:pPr>
            <a:r>
              <a:rPr lang="fi-FI" sz="1273" dirty="0"/>
              <a:t>c.	Mitä yleisösi olisi kaikkein tärkeintä tietää?</a:t>
            </a:r>
          </a:p>
          <a:p>
            <a:pPr marL="341732" indent="-341732">
              <a:buClr>
                <a:schemeClr val="bg1"/>
              </a:buClr>
              <a:buFont typeface="+mj-lt"/>
              <a:buAutoNum type="arabicPeriod"/>
            </a:pPr>
            <a:r>
              <a:rPr lang="fi-FI" sz="1273" dirty="0"/>
              <a:t>Valitse, teetkö aiheestasi videomuotoisen raportin, </a:t>
            </a:r>
            <a:br>
              <a:rPr lang="fi-FI" sz="1273" dirty="0"/>
            </a:br>
            <a:r>
              <a:rPr lang="fi-FI" sz="1273" dirty="0"/>
              <a:t>vai kirjoitatko jutun tekstinä!</a:t>
            </a:r>
          </a:p>
        </p:txBody>
      </p:sp>
      <p:pic>
        <p:nvPicPr>
          <p:cNvPr id="29" name="Kuva 28">
            <a:extLst>
              <a:ext uri="{FF2B5EF4-FFF2-40B4-BE49-F238E27FC236}">
                <a16:creationId xmlns:a16="http://schemas.microsoft.com/office/drawing/2014/main" id="{F279AC52-08D7-5C58-814E-992F30ED01B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949292" y="202499"/>
            <a:ext cx="3291210" cy="3746378"/>
          </a:xfrm>
          <a:prstGeom prst="rect">
            <a:avLst/>
          </a:prstGeom>
        </p:spPr>
      </p:pic>
      <p:pic>
        <p:nvPicPr>
          <p:cNvPr id="32" name="Kuva 31">
            <a:extLst>
              <a:ext uri="{FF2B5EF4-FFF2-40B4-BE49-F238E27FC236}">
                <a16:creationId xmlns:a16="http://schemas.microsoft.com/office/drawing/2014/main" id="{B0EAE9F2-3156-B6F0-364A-C9FD57B8DA5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048415" y="641240"/>
            <a:ext cx="875642" cy="471500"/>
          </a:xfrm>
          <a:prstGeom prst="rect">
            <a:avLst/>
          </a:prstGeom>
        </p:spPr>
      </p:pic>
      <p:grpSp>
        <p:nvGrpSpPr>
          <p:cNvPr id="5" name="Ryhmä 4">
            <a:extLst>
              <a:ext uri="{FF2B5EF4-FFF2-40B4-BE49-F238E27FC236}">
                <a16:creationId xmlns:a16="http://schemas.microsoft.com/office/drawing/2014/main" id="{CE006820-C656-A8F5-8205-A5A52FA85A78}"/>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514AAA09-DD68-2237-68B7-486396A001E5}"/>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3"/>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E968DED8-9A8A-D927-4AA4-4208D617DFF7}"/>
                </a:ext>
              </a:extLst>
            </p:cNvPr>
            <p:cNvSpPr txBox="1"/>
            <p:nvPr/>
          </p:nvSpPr>
          <p:spPr>
            <a:xfrm>
              <a:off x="644868" y="1622520"/>
              <a:ext cx="1260132" cy="325560"/>
            </a:xfrm>
            <a:prstGeom prst="rect">
              <a:avLst/>
            </a:prstGeom>
            <a:noFill/>
          </p:spPr>
          <p:txBody>
            <a:bodyPr wrap="square" rtlCol="0">
              <a:spAutoFit/>
            </a:bodyPr>
            <a:lstStyle/>
            <a:p>
              <a:pPr algn="ctr"/>
              <a:r>
                <a:rPr lang="fi-FI" sz="2392" b="1" dirty="0">
                  <a:solidFill>
                    <a:schemeClr val="bg1"/>
                  </a:solidFill>
                </a:rPr>
                <a:t>Toimittaja</a:t>
              </a:r>
            </a:p>
          </p:txBody>
        </p:sp>
        <p:pic>
          <p:nvPicPr>
            <p:cNvPr id="4" name="Kuva 3">
              <a:extLst>
                <a:ext uri="{FF2B5EF4-FFF2-40B4-BE49-F238E27FC236}">
                  <a16:creationId xmlns:a16="http://schemas.microsoft.com/office/drawing/2014/main" id="{F7DDC310-55C6-68CD-30DF-A91F259BD6E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71307" y="841129"/>
              <a:ext cx="807254" cy="712899"/>
            </a:xfrm>
            <a:prstGeom prst="rect">
              <a:avLst/>
            </a:prstGeom>
          </p:spPr>
        </p:pic>
      </p:grpSp>
      <p:sp>
        <p:nvSpPr>
          <p:cNvPr id="15" name="Suorakulmio 29">
            <a:extLst>
              <a:ext uri="{FF2B5EF4-FFF2-40B4-BE49-F238E27FC236}">
                <a16:creationId xmlns:a16="http://schemas.microsoft.com/office/drawing/2014/main" id="{6B26E109-D402-4BCB-8DDB-C0F0C2873D9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6" name="Tekstin paikkamerkki 2">
            <a:extLst>
              <a:ext uri="{FF2B5EF4-FFF2-40B4-BE49-F238E27FC236}">
                <a16:creationId xmlns:a16="http://schemas.microsoft.com/office/drawing/2014/main" id="{F41647C7-450A-4E5A-A18F-1A59FAA3B88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1765958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04A8B-2E68-4ADD-B27B-6FEA1A231D0B}"/>
              </a:ext>
            </a:extLst>
          </p:cNvPr>
          <p:cNvSpPr>
            <a:spLocks noGrp="1"/>
          </p:cNvSpPr>
          <p:nvPr>
            <p:ph type="title"/>
          </p:nvPr>
        </p:nvSpPr>
        <p:spPr/>
        <p:txBody>
          <a:bodyPr/>
          <a:lstStyle/>
          <a:p>
            <a:r>
              <a:rPr lang="fi-FI" dirty="0"/>
              <a:t>Osio 5. etujärjestöjen valehtelukortit</a:t>
            </a:r>
          </a:p>
        </p:txBody>
      </p:sp>
      <p:sp>
        <p:nvSpPr>
          <p:cNvPr id="3" name="Text Placeholder 2">
            <a:extLst>
              <a:ext uri="{FF2B5EF4-FFF2-40B4-BE49-F238E27FC236}">
                <a16:creationId xmlns:a16="http://schemas.microsoft.com/office/drawing/2014/main" id="{3593F512-BBB9-43A0-A271-9B229FD0F8D2}"/>
              </a:ext>
            </a:extLst>
          </p:cNvPr>
          <p:cNvSpPr>
            <a:spLocks noGrp="1"/>
          </p:cNvSpPr>
          <p:nvPr>
            <p:ph type="body" sz="half" idx="2"/>
          </p:nvPr>
        </p:nvSpPr>
        <p:spPr>
          <a:xfrm>
            <a:off x="924196" y="1679051"/>
            <a:ext cx="8056175" cy="4991379"/>
          </a:xfrm>
        </p:spPr>
        <p:txBody>
          <a:bodyPr/>
          <a:lstStyle/>
          <a:p>
            <a:r>
              <a:rPr lang="fi-FI" dirty="0"/>
              <a:t>Diat 27-32.</a:t>
            </a:r>
          </a:p>
          <a:p>
            <a:endParaRPr lang="fi-FI" dirty="0"/>
          </a:p>
          <a:p>
            <a:r>
              <a:rPr lang="fi-FI" dirty="0">
                <a:solidFill>
                  <a:schemeClr val="accent4"/>
                </a:solidFill>
              </a:rPr>
              <a:t>Etujärjestö(</a:t>
            </a:r>
            <a:r>
              <a:rPr lang="fi-FI" dirty="0" err="1">
                <a:solidFill>
                  <a:schemeClr val="accent4"/>
                </a:solidFill>
              </a:rPr>
              <a:t>je</a:t>
            </a:r>
            <a:r>
              <a:rPr lang="fi-FI" dirty="0">
                <a:solidFill>
                  <a:schemeClr val="accent4"/>
                </a:solidFill>
              </a:rPr>
              <a:t>)n</a:t>
            </a:r>
            <a:r>
              <a:rPr lang="fi-FI" dirty="0"/>
              <a:t> jäsenille voi jakaa sattumanvaraisesti totuus- ja valehtelukortit. Valehtelukortit antavat pelaajalle luvan valehdella pelin aikana. Pelaaja voi valehdella joko sabotoidakseen omaa ryhmäänsä tai yrittääkseen auttaa sen argumentaatiota valheellisella informaatiolla.</a:t>
            </a:r>
          </a:p>
          <a:p>
            <a:endParaRPr lang="fi-FI" dirty="0"/>
          </a:p>
          <a:p>
            <a:r>
              <a:rPr lang="fi-FI" dirty="0"/>
              <a:t>Diat 27-30 ovat käskyjä pysyä totuudessa, ja dioissa 31-32 annetaan lupa valehdella. Dioissa ei ole muita eroja, vaan ne on monistettu tulostamisen helpottamiseksi.</a:t>
            </a:r>
          </a:p>
          <a:p>
            <a:endParaRPr lang="fi-FI" dirty="0"/>
          </a:p>
          <a:p>
            <a:r>
              <a:rPr lang="fi-FI" dirty="0"/>
              <a:t>Voit jakaa kortit, kun pelaajat ovat päässeet tiedonhaussa alkuun. Kerää kortit pois pelaajilta heti, kun he ovat ehtineet lukea niiden sisältämän ohjeen.</a:t>
            </a:r>
          </a:p>
        </p:txBody>
      </p:sp>
    </p:spTree>
    <p:extLst>
      <p:ext uri="{BB962C8B-B14F-4D97-AF65-F5344CB8AC3E}">
        <p14:creationId xmlns:p14="http://schemas.microsoft.com/office/powerpoint/2010/main" val="27679756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892977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22185555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3958397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22230369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Sinulle on annettu lupa valehdella tässä pelissä. Voit esimerkiksi keksiä tai etsiä epätotta infoa kantanne tueksi. Voit myös sabotoida oman ryhmäsi kannanottoa epäuskottavaksi, jotta joku muu kanta menestyy paremmin. Sinun ei ole pakko valehdella, vaan voit myös jättää tämän kortin huomiotta.</a:t>
            </a:r>
          </a:p>
          <a:p>
            <a:pPr>
              <a:buClr>
                <a:schemeClr val="bg1"/>
              </a:buClr>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10" name="Otsikko 17">
            <a:extLst>
              <a:ext uri="{FF2B5EF4-FFF2-40B4-BE49-F238E27FC236}">
                <a16:creationId xmlns:a16="http://schemas.microsoft.com/office/drawing/2014/main" id="{8752DDF1-54BC-46B8-BE92-41E98AB74689}"/>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2769648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wdDnDiag">
          <a:fgClr>
            <a:schemeClr val="accent2">
              <a:lumMod val="20000"/>
              <a:lumOff val="80000"/>
            </a:schemeClr>
          </a:fgClr>
          <a:bgClr>
            <a:schemeClr val="bg1"/>
          </a:bgClr>
        </a:pattFill>
        <a:effectLst/>
      </p:bgPr>
    </p:bg>
    <p:spTree>
      <p:nvGrpSpPr>
        <p:cNvPr id="1" name=""/>
        <p:cNvGrpSpPr/>
        <p:nvPr/>
      </p:nvGrpSpPr>
      <p:grpSpPr>
        <a:xfrm>
          <a:off x="0" y="0"/>
          <a:ext cx="0" cy="0"/>
          <a:chOff x="0" y="0"/>
          <a:chExt cx="0" cy="0"/>
        </a:xfrm>
      </p:grpSpPr>
      <p:sp>
        <p:nvSpPr>
          <p:cNvPr id="18" name="Otsikko 17">
            <a:extLst>
              <a:ext uri="{FF2B5EF4-FFF2-40B4-BE49-F238E27FC236}">
                <a16:creationId xmlns:a16="http://schemas.microsoft.com/office/drawing/2014/main" id="{F0B5571F-A793-F368-58A0-801E3AFB5F5A}"/>
              </a:ext>
            </a:extLst>
          </p:cNvPr>
          <p:cNvSpPr>
            <a:spLocks noGrp="1"/>
          </p:cNvSpPr>
          <p:nvPr>
            <p:ph type="title"/>
          </p:nvPr>
        </p:nvSpPr>
        <p:spPr>
          <a:xfrm>
            <a:off x="2978928" y="1103635"/>
            <a:ext cx="3139755" cy="1944107"/>
          </a:xfrm>
        </p:spPr>
        <p:txBody>
          <a:bodyPr>
            <a:noAutofit/>
          </a:bodyPr>
          <a:lstStyle/>
          <a:p>
            <a:r>
              <a:rPr lang="fi-FI" sz="2829" dirty="0"/>
              <a:t>Ohjeet tutkijalle </a:t>
            </a:r>
          </a:p>
        </p:txBody>
      </p:sp>
      <p:grpSp>
        <p:nvGrpSpPr>
          <p:cNvPr id="20" name="Ryhmä 19">
            <a:extLst>
              <a:ext uri="{FF2B5EF4-FFF2-40B4-BE49-F238E27FC236}">
                <a16:creationId xmlns:a16="http://schemas.microsoft.com/office/drawing/2014/main" id="{CFE340A7-BD26-3BE5-496A-485921A7EDB4}"/>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42FF849-BDDA-9848-45E2-95AA9FE9112B}"/>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DEC721E5-DE34-8CD0-75E5-4BEAE8E223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CFBD2527-EB5A-90C2-794A-AAE7FA3A77BB}"/>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F3442DF4-5E1B-DDC1-13F4-07C382C1B97C}"/>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30D84FF1-3124-EF2E-A395-D669B835D687}"/>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133DF419-C0C3-5D33-E1CC-C81185AB3DDE}"/>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AFCEB948-07E7-801D-CE8F-EDC31D5B70CB}"/>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5F03949F-E253-8E1F-54DF-D5B16D40BB4E}"/>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42D7BA37-59BC-DEB3-E840-F8C14E990871}"/>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0C957A26-185C-FDE2-427B-B46512ACDA10}"/>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40DBBD1E-B335-20DC-932B-47D68D426EA3}"/>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pic>
        <p:nvPicPr>
          <p:cNvPr id="22" name="Kuva 21">
            <a:extLst>
              <a:ext uri="{FF2B5EF4-FFF2-40B4-BE49-F238E27FC236}">
                <a16:creationId xmlns:a16="http://schemas.microsoft.com/office/drawing/2014/main" id="{97B16176-0929-2B6A-9E89-0BCCAA051C7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42305" y="263598"/>
            <a:ext cx="4089695" cy="3490344"/>
          </a:xfrm>
          <a:prstGeom prst="rect">
            <a:avLst/>
          </a:prstGeom>
        </p:spPr>
      </p:pic>
      <p:sp>
        <p:nvSpPr>
          <p:cNvPr id="3" name="Tekstin paikkamerkki 2">
            <a:extLst>
              <a:ext uri="{FF2B5EF4-FFF2-40B4-BE49-F238E27FC236}">
                <a16:creationId xmlns:a16="http://schemas.microsoft.com/office/drawing/2014/main" id="{42B265F9-EB26-9C4C-F671-023EB1CDEEE1}"/>
              </a:ext>
            </a:extLst>
          </p:cNvPr>
          <p:cNvSpPr>
            <a:spLocks noGrp="1"/>
          </p:cNvSpPr>
          <p:nvPr>
            <p:ph type="body" sz="half" idx="2"/>
          </p:nvPr>
        </p:nvSpPr>
        <p:spPr>
          <a:xfrm>
            <a:off x="2379864" y="3148818"/>
            <a:ext cx="6162515" cy="3791010"/>
          </a:xfrm>
        </p:spPr>
        <p:txBody>
          <a:bodyPr>
            <a:noAutofit/>
          </a:bodyPr>
          <a:lstStyle/>
          <a:p>
            <a:pPr marL="342900" marR="0" lvl="0" indent="-342900" algn="l" defTabSz="801929" rtl="0" eaLnBrk="1" fontAlgn="auto" latinLnBrk="0" hangingPunct="1">
              <a:lnSpc>
                <a:spcPct val="90000"/>
              </a:lnSpc>
              <a:spcBef>
                <a:spcPts val="877"/>
              </a:spcBef>
              <a:spcAft>
                <a:spcPts val="0"/>
              </a:spcAft>
              <a:buClrTx/>
              <a:buSzTx/>
              <a:buFont typeface="+mj-lt"/>
              <a:buAutoNum type="arabicPeriod"/>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Mistä näkökulmasta tutkitte asiaa? Päättäkää tutkimuskysymys, johon haluatte vastauksen. Valitkaa metodit: esim. tiedonhaku netistä, </a:t>
            </a:r>
            <a:r>
              <a:rPr kumimoji="0" lang="fi-FI" sz="1400" b="1" i="0" u="none" strike="noStrike" kern="1200" cap="none" spc="0" normalizeH="0" baseline="0" noProof="0" dirty="0">
                <a:ln>
                  <a:noFill/>
                </a:ln>
                <a:solidFill>
                  <a:srgbClr val="78C8D2"/>
                </a:solidFill>
                <a:effectLst/>
                <a:uLnTx/>
                <a:uFillTx/>
                <a:latin typeface="Arial" panose="020B0604020202020204"/>
                <a:ea typeface="+mn-ea"/>
                <a:cs typeface="+mn-cs"/>
              </a:rPr>
              <a:t>asianosaisten</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haastattelut.</a:t>
            </a:r>
            <a:b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br>
            <a:b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b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Tutkimusaloja esim.:</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Kansantaloustiede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Kauppatiede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Kriminologia</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Lääketiede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Oikeustiede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Terveystiede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Yhteiskuntafilosofia</a:t>
            </a:r>
          </a:p>
          <a:p>
            <a:pPr marL="342900" marR="0" lvl="0" indent="-342900" algn="l" defTabSz="801929" rtl="0" eaLnBrk="1" fontAlgn="auto" latinLnBrk="0" hangingPunct="1">
              <a:lnSpc>
                <a:spcPct val="90000"/>
              </a:lnSpc>
              <a:spcBef>
                <a:spcPts val="877"/>
              </a:spcBef>
              <a:spcAft>
                <a:spcPts val="0"/>
              </a:spcAft>
              <a:buClrTx/>
              <a:buSzTx/>
              <a:buFont typeface="+mj-lt"/>
              <a:buAutoNum type="arabicPeriod"/>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Kirjatkaa tutkimuksenne näkökulma yhteiselle alustalle.</a:t>
            </a:r>
          </a:p>
          <a:p>
            <a:pPr marL="342900" marR="0" lvl="0" indent="-342900" algn="l" defTabSz="801929" rtl="0" eaLnBrk="1" fontAlgn="auto" latinLnBrk="0" hangingPunct="1">
              <a:lnSpc>
                <a:spcPct val="90000"/>
              </a:lnSpc>
              <a:spcBef>
                <a:spcPts val="877"/>
              </a:spcBef>
              <a:spcAft>
                <a:spcPts val="0"/>
              </a:spcAft>
              <a:buClrTx/>
              <a:buSzTx/>
              <a:buFont typeface="+mj-lt"/>
              <a:buAutoNum type="arabicPeriod"/>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Tehkää tutkimuksenne. </a:t>
            </a:r>
            <a:r>
              <a:rPr kumimoji="0" lang="fi-FI" sz="1400" b="0" i="0" u="none" strike="noStrike" kern="1200" cap="none" spc="0" normalizeH="0" baseline="0" noProof="0" dirty="0" err="1">
                <a:ln>
                  <a:noFill/>
                </a:ln>
                <a:solidFill>
                  <a:prstClr val="black"/>
                </a:solidFill>
                <a:effectLst/>
                <a:uLnTx/>
                <a:uFillTx/>
                <a:latin typeface="Arial" panose="020B0604020202020204"/>
                <a:ea typeface="+mn-ea"/>
                <a:cs typeface="+mn-cs"/>
              </a:rPr>
              <a:t>Kontaktoikaa</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tarpeen mukaan </a:t>
            </a:r>
            <a:b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br>
            <a:r>
              <a:rPr kumimoji="0" lang="fi-FI" sz="1400" b="1" i="0" u="none" strike="noStrike" kern="1200" cap="none" spc="0" normalizeH="0" baseline="0" noProof="0" dirty="0">
                <a:ln>
                  <a:noFill/>
                </a:ln>
                <a:solidFill>
                  <a:srgbClr val="78C8D2"/>
                </a:solidFill>
                <a:effectLst/>
                <a:uLnTx/>
                <a:uFillTx/>
                <a:latin typeface="Arial" panose="020B0604020202020204"/>
                <a:ea typeface="+mn-ea"/>
                <a:cs typeface="+mn-cs"/>
              </a:rPr>
              <a:t>asianosaisia</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ja </a:t>
            </a:r>
            <a:r>
              <a:rPr kumimoji="0" lang="fi-FI" sz="1400" b="1" i="0" u="none" strike="noStrike" kern="1200" cap="none" spc="0" normalizeH="0" baseline="0" noProof="0" dirty="0">
                <a:ln>
                  <a:noFill/>
                </a:ln>
                <a:solidFill>
                  <a:srgbClr val="F8485E"/>
                </a:solidFill>
                <a:effectLst/>
                <a:uLnTx/>
                <a:uFillTx/>
                <a:latin typeface="Arial" panose="020B0604020202020204"/>
                <a:ea typeface="+mn-ea"/>
                <a:cs typeface="+mn-cs"/>
              </a:rPr>
              <a:t>etujärjestöjä</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Voitte myös hyödyntää muiden </a:t>
            </a:r>
            <a:r>
              <a:rPr kumimoji="0" lang="fi-FI" sz="1400" b="1" i="0" u="none" strike="noStrike" kern="1200" cap="none" spc="0" normalizeH="0" baseline="0" noProof="0" dirty="0">
                <a:ln>
                  <a:noFill/>
                </a:ln>
                <a:solidFill>
                  <a:schemeClr val="accent2"/>
                </a:solidFill>
                <a:effectLst/>
                <a:uLnTx/>
                <a:uFillTx/>
                <a:latin typeface="Arial" panose="020B0604020202020204"/>
                <a:ea typeface="+mn-ea"/>
                <a:cs typeface="+mn-cs"/>
              </a:rPr>
              <a:t>tutkijaryhmien</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asiantuntemusta.</a:t>
            </a:r>
          </a:p>
        </p:txBody>
      </p:sp>
      <p:sp>
        <p:nvSpPr>
          <p:cNvPr id="30" name="Suorakulmio 29">
            <a:extLst>
              <a:ext uri="{FF2B5EF4-FFF2-40B4-BE49-F238E27FC236}">
                <a16:creationId xmlns:a16="http://schemas.microsoft.com/office/drawing/2014/main" id="{09B380E2-8BD8-ED45-622B-2CFF67E4789A}"/>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31" name="Tekstin paikkamerkki 2">
            <a:extLst>
              <a:ext uri="{FF2B5EF4-FFF2-40B4-BE49-F238E27FC236}">
                <a16:creationId xmlns:a16="http://schemas.microsoft.com/office/drawing/2014/main" id="{E27F66BC-B49E-AC3C-4DC5-D33453B1520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9403098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Sinulle on annettu lupa valehdella tässä pelissä. Voit esimerkiksi keksiä tai etsiä epätotta infoa kantanne tueksi. Voit myös sabotoida oman ryhmäsi kannanottoa epäuskottavaksi, jotta joku muu kanta menestyy paremmin. Sinun ei ole pakko valehdella, vaan voit myös jättää tämän kortin huomiotta.</a:t>
            </a:r>
          </a:p>
          <a:p>
            <a:pPr>
              <a:buClr>
                <a:schemeClr val="bg1"/>
              </a:buClr>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10" name="Otsikko 17">
            <a:extLst>
              <a:ext uri="{FF2B5EF4-FFF2-40B4-BE49-F238E27FC236}">
                <a16:creationId xmlns:a16="http://schemas.microsoft.com/office/drawing/2014/main" id="{8752DDF1-54BC-46B8-BE92-41E98AB74689}"/>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1112778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692115"/>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Onko kännykkäkiellolla vaikutusta oppilaiden unen laatuun (esim. vähemmän iltapäivän ruutuärsykkeitä)?</a:t>
            </a:r>
          </a:p>
          <a:p>
            <a:pPr marL="341732" indent="-341732">
              <a:buClr>
                <a:schemeClr val="accent2">
                  <a:lumMod val="50000"/>
                </a:schemeClr>
              </a:buClr>
              <a:buFont typeface="+mj-lt"/>
              <a:buAutoNum type="arabicPeriod"/>
            </a:pPr>
            <a:r>
              <a:rPr lang="fi-FI" dirty="0">
                <a:solidFill>
                  <a:schemeClr val="accent2"/>
                </a:solidFill>
              </a:rPr>
              <a:t>Vaikuttaako kielto oppilaiden mielenterveyteen (esim. stressi, ahdistus, sosiaalinen paine)?</a:t>
            </a:r>
          </a:p>
          <a:p>
            <a:pPr marL="341732" indent="-341732">
              <a:buClr>
                <a:schemeClr val="accent2">
                  <a:lumMod val="50000"/>
                </a:schemeClr>
              </a:buClr>
              <a:buFont typeface="+mj-lt"/>
              <a:buAutoNum type="arabicPeriod"/>
            </a:pPr>
            <a:r>
              <a:rPr lang="fi-FI" dirty="0">
                <a:solidFill>
                  <a:schemeClr val="accent2"/>
                </a:solidFill>
              </a:rPr>
              <a:t>Vähentääkö kielto kiusaamista, joka tapahtuu digitaalisilla alustoilla kouluaikana?</a:t>
            </a:r>
          </a:p>
          <a:p>
            <a:pPr marL="341732" indent="-341732">
              <a:buClr>
                <a:schemeClr val="accent2">
                  <a:lumMod val="50000"/>
                </a:schemeClr>
              </a:buClr>
              <a:buFont typeface="+mj-lt"/>
              <a:buAutoNum type="arabicPeriod"/>
            </a:pPr>
            <a:r>
              <a:rPr lang="fi-FI" dirty="0">
                <a:solidFill>
                  <a:schemeClr val="accent2"/>
                </a:solidFill>
              </a:rPr>
              <a:t>Parantaako kännykkäkielto oppilaiden fyysistä aktiivisuutta koulupäivän aikana? </a:t>
            </a:r>
          </a:p>
          <a:p>
            <a:pPr marL="341732" indent="-341732">
              <a:buClr>
                <a:schemeClr val="accent2">
                  <a:lumMod val="50000"/>
                </a:schemeClr>
              </a:buClr>
              <a:buFont typeface="+mj-lt"/>
              <a:buAutoNum type="arabicPeriod"/>
            </a:pPr>
            <a:r>
              <a:rPr lang="fi-FI" dirty="0">
                <a:solidFill>
                  <a:schemeClr val="accent2"/>
                </a:solidFill>
              </a:rPr>
              <a:t>Voiko kännykkäkielto vähentää riippuvuuskäyttäytymistä (esim. jatkuva tarve tarkistaa puhelinta)?</a:t>
            </a:r>
          </a:p>
          <a:p>
            <a:pPr marL="341732" indent="-341732">
              <a:buClr>
                <a:schemeClr val="accent2">
                  <a:lumMod val="50000"/>
                </a:schemeClr>
              </a:buClr>
              <a:buFont typeface="+mj-lt"/>
              <a:buAutoNum type="arabicPeriod"/>
            </a:pPr>
            <a:r>
              <a:rPr lang="fi-FI" dirty="0">
                <a:solidFill>
                  <a:schemeClr val="accent2"/>
                </a:solidFill>
              </a:rPr>
              <a:t>Onko kännykkäkiellolla vaikutusta oppilaiden keskittymiskykyyn ja kognitiiviseen kuormitukseen?</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terveystieteen </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pic>
        <p:nvPicPr>
          <p:cNvPr id="4" name="Kuva 3">
            <a:extLst>
              <a:ext uri="{FF2B5EF4-FFF2-40B4-BE49-F238E27FC236}">
                <a16:creationId xmlns:a16="http://schemas.microsoft.com/office/drawing/2014/main" id="{F689BAFC-AE7D-517D-D446-4A486BE2B8A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38743" y="349327"/>
            <a:ext cx="3988172" cy="3452723"/>
          </a:xfrm>
          <a:prstGeom prst="rect">
            <a:avLst/>
          </a:prstGeom>
        </p:spPr>
      </p:pic>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082900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Miten kielto sovitetaan yhteen oppilaiden perusoikeuksien, kuten viestintävapauden ja yksityisyyden kanssa?</a:t>
            </a:r>
          </a:p>
          <a:p>
            <a:pPr marL="341732" indent="-341732">
              <a:buClr>
                <a:schemeClr val="accent2">
                  <a:lumMod val="50000"/>
                </a:schemeClr>
              </a:buClr>
              <a:buFont typeface="+mj-lt"/>
              <a:buAutoNum type="arabicPeriod"/>
            </a:pPr>
            <a:r>
              <a:rPr lang="fi-FI" dirty="0">
                <a:solidFill>
                  <a:schemeClr val="accent2"/>
                </a:solidFill>
              </a:rPr>
              <a:t>Voiko kännykkäkielto johtaa oikeudellisiin kiistoihin huoltajien tai oppilaiden taholta?</a:t>
            </a:r>
          </a:p>
          <a:p>
            <a:pPr marL="341732" indent="-341732">
              <a:buClr>
                <a:schemeClr val="accent2">
                  <a:lumMod val="50000"/>
                </a:schemeClr>
              </a:buClr>
              <a:buFont typeface="+mj-lt"/>
              <a:buAutoNum type="arabicPeriod"/>
            </a:pPr>
            <a:r>
              <a:rPr lang="fi-FI" dirty="0">
                <a:solidFill>
                  <a:schemeClr val="accent2"/>
                </a:solidFill>
              </a:rPr>
              <a:t>Miten kielto vaikuttaa koulun vastuuseen oppilaiden turvallisuudesta (esim. hätätilanteissa)?</a:t>
            </a:r>
          </a:p>
          <a:p>
            <a:pPr marL="341732" indent="-341732">
              <a:buClr>
                <a:schemeClr val="accent2">
                  <a:lumMod val="50000"/>
                </a:schemeClr>
              </a:buClr>
              <a:buFont typeface="+mj-lt"/>
              <a:buAutoNum type="arabicPeriod"/>
            </a:pPr>
            <a:r>
              <a:rPr lang="fi-FI" dirty="0">
                <a:solidFill>
                  <a:schemeClr val="accent2"/>
                </a:solidFill>
              </a:rPr>
              <a:t>Voiko koulu takavarikoida oppilaan kännykän, ja millä ehdoilla se on laillista?</a:t>
            </a:r>
          </a:p>
          <a:p>
            <a:pPr marL="341732" indent="-341732">
              <a:buClr>
                <a:schemeClr val="accent2">
                  <a:lumMod val="50000"/>
                </a:schemeClr>
              </a:buClr>
              <a:buFont typeface="+mj-lt"/>
              <a:buAutoNum type="arabicPeriod"/>
            </a:pPr>
            <a:r>
              <a:rPr lang="fi-FI" dirty="0">
                <a:solidFill>
                  <a:schemeClr val="accent2"/>
                </a:solidFill>
              </a:rPr>
              <a:t>Voiko kännykkäkielto olla ristiriidassa YK:n lapsen oikeuksien sopimuksen kanssa?</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oikeustieteen </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pic>
        <p:nvPicPr>
          <p:cNvPr id="21" name="Kuva 4">
            <a:extLst>
              <a:ext uri="{FF2B5EF4-FFF2-40B4-BE49-F238E27FC236}">
                <a16:creationId xmlns:a16="http://schemas.microsoft.com/office/drawing/2014/main" id="{484A50BB-D8B0-4225-A105-645AA9DB31D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33497" y="218438"/>
            <a:ext cx="3772761" cy="3290779"/>
          </a:xfrm>
          <a:prstGeom prst="rect">
            <a:avLst/>
          </a:prstGeom>
        </p:spPr>
      </p:pic>
    </p:spTree>
    <p:extLst>
      <p:ext uri="{BB962C8B-B14F-4D97-AF65-F5344CB8AC3E}">
        <p14:creationId xmlns:p14="http://schemas.microsoft.com/office/powerpoint/2010/main" val="1402422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Parantaako kännykkäkielto oppilaiden keskittymistä oppitunneilla?</a:t>
            </a:r>
          </a:p>
          <a:p>
            <a:pPr marL="341732" indent="-341732">
              <a:buClr>
                <a:schemeClr val="accent2">
                  <a:lumMod val="50000"/>
                </a:schemeClr>
              </a:buClr>
              <a:buFont typeface="+mj-lt"/>
              <a:buAutoNum type="arabicPeriod"/>
            </a:pPr>
            <a:r>
              <a:rPr lang="fi-FI" dirty="0">
                <a:solidFill>
                  <a:schemeClr val="accent2"/>
                </a:solidFill>
              </a:rPr>
              <a:t>Vaikuttaako kielto oppimistuloksiin eri oppiaineissa?</a:t>
            </a:r>
          </a:p>
          <a:p>
            <a:pPr marL="341732" indent="-341732">
              <a:buClr>
                <a:schemeClr val="accent2">
                  <a:lumMod val="50000"/>
                </a:schemeClr>
              </a:buClr>
              <a:buFont typeface="+mj-lt"/>
              <a:buAutoNum type="arabicPeriod"/>
            </a:pPr>
            <a:r>
              <a:rPr lang="fi-FI" dirty="0">
                <a:solidFill>
                  <a:schemeClr val="accent2"/>
                </a:solidFill>
              </a:rPr>
              <a:t>Lisääkö kielto opettajien työrauhaa ja opetuksen laatua?</a:t>
            </a:r>
          </a:p>
          <a:p>
            <a:pPr marL="341732" indent="-341732">
              <a:buClr>
                <a:schemeClr val="accent2">
                  <a:lumMod val="50000"/>
                </a:schemeClr>
              </a:buClr>
              <a:buFont typeface="+mj-lt"/>
              <a:buAutoNum type="arabicPeriod"/>
            </a:pPr>
            <a:r>
              <a:rPr lang="fi-FI" dirty="0">
                <a:solidFill>
                  <a:schemeClr val="accent2"/>
                </a:solidFill>
              </a:rPr>
              <a:t>Onko kännykkäkielto tehokkaampi kuin digilaitteiden hallittu käyttö opetuksessa?</a:t>
            </a:r>
          </a:p>
          <a:p>
            <a:pPr marL="341732" indent="-341732">
              <a:buClr>
                <a:schemeClr val="accent2">
                  <a:lumMod val="50000"/>
                </a:schemeClr>
              </a:buClr>
              <a:buFont typeface="+mj-lt"/>
              <a:buAutoNum type="arabicPeriod"/>
            </a:pPr>
            <a:r>
              <a:rPr lang="fi-FI" dirty="0">
                <a:solidFill>
                  <a:schemeClr val="accent2"/>
                </a:solidFill>
              </a:rPr>
              <a:t>Vaikuttaako kielto oppilaiden osallistumiseen ja vuorovaikutukseen tunnilla?</a:t>
            </a:r>
          </a:p>
          <a:p>
            <a:pPr marL="341732" indent="-341732">
              <a:buClr>
                <a:schemeClr val="accent2">
                  <a:lumMod val="50000"/>
                </a:schemeClr>
              </a:buClr>
              <a:buFont typeface="+mj-lt"/>
              <a:buAutoNum type="arabicPeriod"/>
            </a:pPr>
            <a:r>
              <a:rPr lang="fi-FI" dirty="0">
                <a:solidFill>
                  <a:schemeClr val="accent2"/>
                </a:solidFill>
              </a:rPr>
              <a:t>Miten kielto vaikuttaa erilaisten oppijoiden (esim. erityistä tukea tarvitsevat) oppimiseen?</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kasvatustieteen </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pic>
        <p:nvPicPr>
          <p:cNvPr id="22" name="Kuva 3">
            <a:extLst>
              <a:ext uri="{FF2B5EF4-FFF2-40B4-BE49-F238E27FC236}">
                <a16:creationId xmlns:a16="http://schemas.microsoft.com/office/drawing/2014/main" id="{4AB68084-6588-455B-8225-66B9666C6DD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99086" y="202384"/>
            <a:ext cx="3884146" cy="3612765"/>
          </a:xfrm>
          <a:prstGeom prst="rect">
            <a:avLst/>
          </a:prstGeom>
        </p:spPr>
      </p:pic>
    </p:spTree>
    <p:extLst>
      <p:ext uri="{BB962C8B-B14F-4D97-AF65-F5344CB8AC3E}">
        <p14:creationId xmlns:p14="http://schemas.microsoft.com/office/powerpoint/2010/main" val="641110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Vaikuttaako kännykkäkielto oppilaiden stressitasoon ja hyvinvointiin?</a:t>
            </a:r>
          </a:p>
          <a:p>
            <a:pPr marL="341732" indent="-341732">
              <a:buClr>
                <a:schemeClr val="accent2">
                  <a:lumMod val="50000"/>
                </a:schemeClr>
              </a:buClr>
              <a:buFont typeface="+mj-lt"/>
              <a:buAutoNum type="arabicPeriod"/>
            </a:pPr>
            <a:r>
              <a:rPr lang="fi-FI" dirty="0">
                <a:solidFill>
                  <a:schemeClr val="accent2"/>
                </a:solidFill>
              </a:rPr>
              <a:t>Lisääkö kielto sosiaalista vuorovaikutusta oppilaiden välillä?</a:t>
            </a:r>
          </a:p>
          <a:p>
            <a:pPr marL="341732" indent="-341732">
              <a:buClr>
                <a:schemeClr val="accent2">
                  <a:lumMod val="50000"/>
                </a:schemeClr>
              </a:buClr>
              <a:buFont typeface="+mj-lt"/>
              <a:buAutoNum type="arabicPeriod"/>
            </a:pPr>
            <a:r>
              <a:rPr lang="fi-FI" dirty="0">
                <a:solidFill>
                  <a:schemeClr val="accent2"/>
                </a:solidFill>
              </a:rPr>
              <a:t>Miten kielto vaikuttaa oppilaiden keskittymiskykyyn ja tarkkaavaisuuteen?</a:t>
            </a:r>
          </a:p>
          <a:p>
            <a:pPr marL="341732" indent="-341732">
              <a:buClr>
                <a:schemeClr val="accent2">
                  <a:lumMod val="50000"/>
                </a:schemeClr>
              </a:buClr>
              <a:buFont typeface="+mj-lt"/>
              <a:buAutoNum type="arabicPeriod"/>
            </a:pPr>
            <a:r>
              <a:rPr lang="fi-FI" dirty="0">
                <a:solidFill>
                  <a:schemeClr val="accent2"/>
                </a:solidFill>
              </a:rPr>
              <a:t>Lisääkö kielto turhautumista tai kapinointia nuorten keskuudessa?</a:t>
            </a:r>
          </a:p>
          <a:p>
            <a:pPr marL="341732" indent="-341732">
              <a:buClr>
                <a:schemeClr val="accent2">
                  <a:lumMod val="50000"/>
                </a:schemeClr>
              </a:buClr>
              <a:buFont typeface="+mj-lt"/>
              <a:buAutoNum type="arabicPeriod"/>
            </a:pPr>
            <a:r>
              <a:rPr lang="fi-FI" dirty="0">
                <a:solidFill>
                  <a:schemeClr val="accent2"/>
                </a:solidFill>
              </a:rPr>
              <a:t>Vaikuttaako kielto oppilaiden motivaatiotasoon?</a:t>
            </a:r>
          </a:p>
          <a:p>
            <a:pPr marL="341732" indent="-341732">
              <a:buClr>
                <a:schemeClr val="accent2">
                  <a:lumMod val="50000"/>
                </a:schemeClr>
              </a:buClr>
              <a:buFont typeface="+mj-lt"/>
              <a:buAutoNum type="arabicPeriod"/>
            </a:pPr>
            <a:r>
              <a:rPr lang="fi-FI" dirty="0">
                <a:solidFill>
                  <a:schemeClr val="accent2"/>
                </a:solidFill>
              </a:rPr>
              <a:t>Onko kielto yhteydessä oppilaiden impulssikontrollin kehittymiseen?</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psykologian</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pic>
        <p:nvPicPr>
          <p:cNvPr id="21" name="Kuva 21">
            <a:extLst>
              <a:ext uri="{FF2B5EF4-FFF2-40B4-BE49-F238E27FC236}">
                <a16:creationId xmlns:a16="http://schemas.microsoft.com/office/drawing/2014/main" id="{E3C53799-B826-42DD-BA07-29C0A88EEDE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42305" y="263598"/>
            <a:ext cx="4089695" cy="3490344"/>
          </a:xfrm>
          <a:prstGeom prst="rect">
            <a:avLst/>
          </a:prstGeom>
        </p:spPr>
      </p:pic>
    </p:spTree>
    <p:extLst>
      <p:ext uri="{BB962C8B-B14F-4D97-AF65-F5344CB8AC3E}">
        <p14:creationId xmlns:p14="http://schemas.microsoft.com/office/powerpoint/2010/main" val="34232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22F27CF-2581-1D3B-6EBB-7017095951BA}"/>
              </a:ext>
            </a:extLst>
          </p:cNvPr>
          <p:cNvSpPr>
            <a:spLocks noGrp="1"/>
          </p:cNvSpPr>
          <p:nvPr>
            <p:ph type="title"/>
          </p:nvPr>
        </p:nvSpPr>
        <p:spPr>
          <a:xfrm>
            <a:off x="2978928" y="1103635"/>
            <a:ext cx="3884146" cy="1944107"/>
          </a:xfrm>
        </p:spPr>
        <p:txBody>
          <a:bodyPr>
            <a:noAutofit/>
          </a:bodyPr>
          <a:lstStyle/>
          <a:p>
            <a:r>
              <a:rPr lang="fi-FI" sz="2829" dirty="0"/>
              <a:t>Käsitelkää näitä </a:t>
            </a:r>
            <a:br>
              <a:rPr lang="fi-FI" sz="2829" dirty="0"/>
            </a:br>
            <a:r>
              <a:rPr lang="fi-FI" sz="2829" dirty="0"/>
              <a:t>kysymyksiä </a:t>
            </a:r>
            <a:br>
              <a:rPr lang="fi-FI" sz="2829" dirty="0"/>
            </a:br>
            <a:r>
              <a:rPr lang="fi-FI" sz="2829" dirty="0"/>
              <a:t>etujärjestön </a:t>
            </a:r>
            <a:br>
              <a:rPr lang="fi-FI" sz="2829" dirty="0"/>
            </a:br>
            <a:r>
              <a:rPr lang="fi-FI" sz="2829" dirty="0"/>
              <a:t>näkökulmasta:</a:t>
            </a:r>
          </a:p>
        </p:txBody>
      </p:sp>
      <p:sp>
        <p:nvSpPr>
          <p:cNvPr id="23" name="Ellipsi 22">
            <a:extLst>
              <a:ext uri="{FF2B5EF4-FFF2-40B4-BE49-F238E27FC236}">
                <a16:creationId xmlns:a16="http://schemas.microsoft.com/office/drawing/2014/main" id="{FC573EE9-1B30-8127-6059-EA3238A4A7EB}"/>
              </a:ext>
            </a:extLst>
          </p:cNvPr>
          <p:cNvSpPr/>
          <p:nvPr/>
        </p:nvSpPr>
        <p:spPr>
          <a:xfrm>
            <a:off x="1132934" y="363558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41E3F9D0-A5BC-280E-9990-2AB790910117}"/>
              </a:ext>
            </a:extLst>
          </p:cNvPr>
          <p:cNvSpPr/>
          <p:nvPr/>
        </p:nvSpPr>
        <p:spPr>
          <a:xfrm>
            <a:off x="1132934" y="409114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950272F9-0C4E-A71A-7DF4-53F123636657}"/>
              </a:ext>
            </a:extLst>
          </p:cNvPr>
          <p:cNvSpPr/>
          <p:nvPr/>
        </p:nvSpPr>
        <p:spPr>
          <a:xfrm>
            <a:off x="1132934" y="4554573"/>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1132934" y="499783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4DAE12FA-092F-AC25-0409-2C754379106E}"/>
              </a:ext>
            </a:extLst>
          </p:cNvPr>
          <p:cNvSpPr/>
          <p:nvPr/>
        </p:nvSpPr>
        <p:spPr>
          <a:xfrm>
            <a:off x="1132934" y="545339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1093069" y="3623805"/>
            <a:ext cx="5319325" cy="3071887"/>
          </a:xfrm>
        </p:spPr>
        <p:txBody>
          <a:bodyPr>
            <a:noAutofit/>
          </a:bodyPr>
          <a:lstStyle/>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Löydättekö kantanne tueksi tutkittua tietoa? Ottakaa yhteyttä </a:t>
            </a:r>
            <a:r>
              <a:rPr lang="fi-FI" sz="1273" b="1" dirty="0">
                <a:solidFill>
                  <a:schemeClr val="accent2"/>
                </a:solidFill>
              </a:rPr>
              <a:t>tutkimusryhmiin</a:t>
            </a:r>
            <a:r>
              <a:rPr lang="fi-FI" sz="1273" dirty="0"/>
              <a:t>, jos tarvitsette lisätietoa!</a:t>
            </a:r>
          </a:p>
          <a:p>
            <a:pPr marL="341732" indent="-341732">
              <a:buClr>
                <a:schemeClr val="bg1"/>
              </a:buClr>
              <a:buFont typeface="+mj-lt"/>
              <a:buAutoNum type="arabicPeriod"/>
            </a:pPr>
            <a:r>
              <a:rPr lang="fi-FI" sz="1273" dirty="0"/>
              <a:t>Miksi vastakkaisille kannoille ei pidä mielestänne antaa yhtä paljon painoarvoa kuin teidän kannallenne?</a:t>
            </a:r>
          </a:p>
          <a:p>
            <a:pPr marL="341732" indent="-341732">
              <a:buClr>
                <a:schemeClr val="bg1"/>
              </a:buClr>
              <a:buFont typeface="+mj-lt"/>
              <a:buAutoNum type="arabicPeriod"/>
            </a:pPr>
            <a:r>
              <a:rPr lang="fi-FI" sz="1273" dirty="0"/>
              <a:t>Edustatteko ketään </a:t>
            </a:r>
            <a:r>
              <a:rPr lang="fi-FI" sz="1273" b="1" dirty="0">
                <a:solidFill>
                  <a:schemeClr val="accent1"/>
                </a:solidFill>
              </a:rPr>
              <a:t>asianosaisista</a:t>
            </a:r>
            <a:r>
              <a:rPr lang="fi-FI" sz="1273" dirty="0"/>
              <a:t>? Ottakaa heihin yhteys ja kyselkää, miten voitte vahvistaa heidän viestiään!</a:t>
            </a:r>
          </a:p>
          <a:p>
            <a:pPr marL="341732" indent="-341732">
              <a:buClr>
                <a:schemeClr val="bg1"/>
              </a:buClr>
              <a:buFont typeface="+mj-lt"/>
              <a:buAutoNum type="arabicPeriod"/>
            </a:pPr>
            <a:r>
              <a:rPr lang="fi-FI" sz="1273" dirty="0"/>
              <a:t>Lopuksi: Mikä on tärkein muutos, jonka tahdotte lakiesitykseen saada? Pitäkää suullinen puheenvuoronne sen pohjalta.</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pic>
        <p:nvPicPr>
          <p:cNvPr id="21" name="Kuva 20">
            <a:extLst>
              <a:ext uri="{FF2B5EF4-FFF2-40B4-BE49-F238E27FC236}">
                <a16:creationId xmlns:a16="http://schemas.microsoft.com/office/drawing/2014/main" id="{900941A4-4421-0C0B-11C5-BFF168135D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41394" y="215035"/>
            <a:ext cx="4485967" cy="3420550"/>
          </a:xfrm>
          <a:prstGeom prst="rect">
            <a:avLst/>
          </a:prstGeom>
        </p:spPr>
      </p:pic>
      <p:sp>
        <p:nvSpPr>
          <p:cNvPr id="16" name="Suorakulmio 29">
            <a:extLst>
              <a:ext uri="{FF2B5EF4-FFF2-40B4-BE49-F238E27FC236}">
                <a16:creationId xmlns:a16="http://schemas.microsoft.com/office/drawing/2014/main" id="{0EB901EB-FFEB-4FF2-A565-ABBB67B13CBB}"/>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E433C712-D862-4920-8E57-FA871EEB05A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3712824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22F27CF-2581-1D3B-6EBB-7017095951BA}"/>
              </a:ext>
            </a:extLst>
          </p:cNvPr>
          <p:cNvSpPr>
            <a:spLocks noGrp="1"/>
          </p:cNvSpPr>
          <p:nvPr>
            <p:ph type="title"/>
          </p:nvPr>
        </p:nvSpPr>
        <p:spPr>
          <a:xfrm>
            <a:off x="2978928" y="1103635"/>
            <a:ext cx="3884146" cy="1944107"/>
          </a:xfrm>
        </p:spPr>
        <p:txBody>
          <a:bodyPr>
            <a:noAutofit/>
          </a:bodyPr>
          <a:lstStyle/>
          <a:p>
            <a:r>
              <a:rPr lang="fi-FI" sz="2829" dirty="0"/>
              <a:t>Käsitelkää näitä </a:t>
            </a:r>
            <a:br>
              <a:rPr lang="fi-FI" sz="2829" dirty="0"/>
            </a:br>
            <a:r>
              <a:rPr lang="fi-FI" sz="2829" dirty="0"/>
              <a:t>kysymyksiä </a:t>
            </a:r>
            <a:br>
              <a:rPr lang="fi-FI" sz="2829" dirty="0"/>
            </a:br>
            <a:r>
              <a:rPr lang="fi-FI" sz="2829" dirty="0"/>
              <a:t>etujärjestön </a:t>
            </a:r>
            <a:br>
              <a:rPr lang="fi-FI" sz="2829" dirty="0"/>
            </a:br>
            <a:r>
              <a:rPr lang="fi-FI" sz="2829" dirty="0"/>
              <a:t>näkökulmasta:</a:t>
            </a:r>
          </a:p>
        </p:txBody>
      </p:sp>
      <p:sp>
        <p:nvSpPr>
          <p:cNvPr id="23" name="Ellipsi 22">
            <a:extLst>
              <a:ext uri="{FF2B5EF4-FFF2-40B4-BE49-F238E27FC236}">
                <a16:creationId xmlns:a16="http://schemas.microsoft.com/office/drawing/2014/main" id="{FC573EE9-1B30-8127-6059-EA3238A4A7EB}"/>
              </a:ext>
            </a:extLst>
          </p:cNvPr>
          <p:cNvSpPr/>
          <p:nvPr/>
        </p:nvSpPr>
        <p:spPr>
          <a:xfrm>
            <a:off x="1132934" y="363558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41E3F9D0-A5BC-280E-9990-2AB790910117}"/>
              </a:ext>
            </a:extLst>
          </p:cNvPr>
          <p:cNvSpPr/>
          <p:nvPr/>
        </p:nvSpPr>
        <p:spPr>
          <a:xfrm>
            <a:off x="1132934" y="409114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950272F9-0C4E-A71A-7DF4-53F123636657}"/>
              </a:ext>
            </a:extLst>
          </p:cNvPr>
          <p:cNvSpPr/>
          <p:nvPr/>
        </p:nvSpPr>
        <p:spPr>
          <a:xfrm>
            <a:off x="1132934" y="4554573"/>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1132934" y="499783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4DAE12FA-092F-AC25-0409-2C754379106E}"/>
              </a:ext>
            </a:extLst>
          </p:cNvPr>
          <p:cNvSpPr/>
          <p:nvPr/>
        </p:nvSpPr>
        <p:spPr>
          <a:xfrm>
            <a:off x="1132934" y="545339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1093069" y="3623805"/>
            <a:ext cx="5319325" cy="3071887"/>
          </a:xfrm>
        </p:spPr>
        <p:txBody>
          <a:bodyPr>
            <a:noAutofit/>
          </a:bodyPr>
          <a:lstStyle/>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Löydättekö kantanne tueksi tutkittua tietoa? Ottakaa yhteyttä </a:t>
            </a:r>
            <a:r>
              <a:rPr lang="fi-FI" sz="1273" b="1" dirty="0">
                <a:solidFill>
                  <a:schemeClr val="accent2"/>
                </a:solidFill>
              </a:rPr>
              <a:t>tutkimusryhmiin</a:t>
            </a:r>
            <a:r>
              <a:rPr lang="fi-FI" sz="1273" dirty="0"/>
              <a:t>, jos tarvitsette lisätietoa!</a:t>
            </a:r>
          </a:p>
          <a:p>
            <a:pPr marL="341732" indent="-341732">
              <a:buClr>
                <a:schemeClr val="bg1"/>
              </a:buClr>
              <a:buFont typeface="+mj-lt"/>
              <a:buAutoNum type="arabicPeriod"/>
            </a:pPr>
            <a:r>
              <a:rPr lang="fi-FI" sz="1273" dirty="0"/>
              <a:t>Miksi vastakkaisille kannoille ei pidä mielestänne antaa yhtä paljon painoarvoa kuin teidän kannallenne?</a:t>
            </a:r>
          </a:p>
          <a:p>
            <a:pPr marL="341732" indent="-341732">
              <a:buClr>
                <a:schemeClr val="bg1"/>
              </a:buClr>
              <a:buFont typeface="+mj-lt"/>
              <a:buAutoNum type="arabicPeriod"/>
            </a:pPr>
            <a:r>
              <a:rPr lang="fi-FI" sz="1273" dirty="0"/>
              <a:t>Edustatteko ketään </a:t>
            </a:r>
            <a:r>
              <a:rPr lang="fi-FI" sz="1273" b="1" dirty="0">
                <a:solidFill>
                  <a:schemeClr val="accent1"/>
                </a:solidFill>
              </a:rPr>
              <a:t>asianosaisista</a:t>
            </a:r>
            <a:r>
              <a:rPr lang="fi-FI" sz="1273" dirty="0"/>
              <a:t>? Ottakaa heihin yhteys ja kyselkää, miten voitte vahvistaa heidän viestiään!</a:t>
            </a:r>
          </a:p>
          <a:p>
            <a:pPr marL="341732" indent="-341732">
              <a:buClr>
                <a:schemeClr val="bg1"/>
              </a:buClr>
              <a:buFont typeface="+mj-lt"/>
              <a:buAutoNum type="arabicPeriod"/>
            </a:pPr>
            <a:r>
              <a:rPr lang="fi-FI" sz="1273" dirty="0"/>
              <a:t>Lopuksi: Mikä on tärkein muutos, jonka tahdotte lakiesitykseen saada? Pitäkää suullinen puheenvuoronne sen pohjalta.</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pic>
        <p:nvPicPr>
          <p:cNvPr id="21" name="Kuva 20">
            <a:extLst>
              <a:ext uri="{FF2B5EF4-FFF2-40B4-BE49-F238E27FC236}">
                <a16:creationId xmlns:a16="http://schemas.microsoft.com/office/drawing/2014/main" id="{900941A4-4421-0C0B-11C5-BFF168135D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41394" y="215035"/>
            <a:ext cx="4485967" cy="3420550"/>
          </a:xfrm>
          <a:prstGeom prst="rect">
            <a:avLst/>
          </a:prstGeom>
        </p:spPr>
      </p:pic>
      <p:sp>
        <p:nvSpPr>
          <p:cNvPr id="16" name="Suorakulmio 29">
            <a:extLst>
              <a:ext uri="{FF2B5EF4-FFF2-40B4-BE49-F238E27FC236}">
                <a16:creationId xmlns:a16="http://schemas.microsoft.com/office/drawing/2014/main" id="{0EB901EB-FFEB-4FF2-A565-ABBB67B13CBB}"/>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E433C712-D862-4920-8E57-FA871EEB05A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172979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22F27CF-2581-1D3B-6EBB-7017095951BA}"/>
              </a:ext>
            </a:extLst>
          </p:cNvPr>
          <p:cNvSpPr>
            <a:spLocks noGrp="1"/>
          </p:cNvSpPr>
          <p:nvPr>
            <p:ph type="title"/>
          </p:nvPr>
        </p:nvSpPr>
        <p:spPr>
          <a:xfrm>
            <a:off x="2978928" y="1103635"/>
            <a:ext cx="3884146" cy="1944107"/>
          </a:xfrm>
        </p:spPr>
        <p:txBody>
          <a:bodyPr>
            <a:noAutofit/>
          </a:bodyPr>
          <a:lstStyle/>
          <a:p>
            <a:r>
              <a:rPr lang="fi-FI" sz="2829" dirty="0"/>
              <a:t>Käsitelkää näitä </a:t>
            </a:r>
            <a:br>
              <a:rPr lang="fi-FI" sz="2829" dirty="0"/>
            </a:br>
            <a:r>
              <a:rPr lang="fi-FI" sz="2829" dirty="0"/>
              <a:t>kysymyksiä </a:t>
            </a:r>
            <a:br>
              <a:rPr lang="fi-FI" sz="2829" dirty="0"/>
            </a:br>
            <a:r>
              <a:rPr lang="fi-FI" sz="2829" dirty="0"/>
              <a:t>etujärjestön </a:t>
            </a:r>
            <a:br>
              <a:rPr lang="fi-FI" sz="2829" dirty="0"/>
            </a:br>
            <a:r>
              <a:rPr lang="fi-FI" sz="2829" dirty="0"/>
              <a:t>näkökulmasta:</a:t>
            </a:r>
          </a:p>
        </p:txBody>
      </p:sp>
      <p:sp>
        <p:nvSpPr>
          <p:cNvPr id="23" name="Ellipsi 22">
            <a:extLst>
              <a:ext uri="{FF2B5EF4-FFF2-40B4-BE49-F238E27FC236}">
                <a16:creationId xmlns:a16="http://schemas.microsoft.com/office/drawing/2014/main" id="{FC573EE9-1B30-8127-6059-EA3238A4A7EB}"/>
              </a:ext>
            </a:extLst>
          </p:cNvPr>
          <p:cNvSpPr/>
          <p:nvPr/>
        </p:nvSpPr>
        <p:spPr>
          <a:xfrm>
            <a:off x="1132934" y="363558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41E3F9D0-A5BC-280E-9990-2AB790910117}"/>
              </a:ext>
            </a:extLst>
          </p:cNvPr>
          <p:cNvSpPr/>
          <p:nvPr/>
        </p:nvSpPr>
        <p:spPr>
          <a:xfrm>
            <a:off x="1132934" y="409114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950272F9-0C4E-A71A-7DF4-53F123636657}"/>
              </a:ext>
            </a:extLst>
          </p:cNvPr>
          <p:cNvSpPr/>
          <p:nvPr/>
        </p:nvSpPr>
        <p:spPr>
          <a:xfrm>
            <a:off x="1132934" y="4554573"/>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1132934" y="499783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4DAE12FA-092F-AC25-0409-2C754379106E}"/>
              </a:ext>
            </a:extLst>
          </p:cNvPr>
          <p:cNvSpPr/>
          <p:nvPr/>
        </p:nvSpPr>
        <p:spPr>
          <a:xfrm>
            <a:off x="1132934" y="545339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1093069" y="3623805"/>
            <a:ext cx="5319325" cy="3071887"/>
          </a:xfrm>
        </p:spPr>
        <p:txBody>
          <a:bodyPr>
            <a:noAutofit/>
          </a:bodyPr>
          <a:lstStyle/>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Löydättekö kantanne tueksi tutkittua tietoa? Ottakaa yhteyttä </a:t>
            </a:r>
            <a:r>
              <a:rPr lang="fi-FI" sz="1273" b="1" dirty="0">
                <a:solidFill>
                  <a:schemeClr val="accent2"/>
                </a:solidFill>
              </a:rPr>
              <a:t>tutkimusryhmiin</a:t>
            </a:r>
            <a:r>
              <a:rPr lang="fi-FI" sz="1273" dirty="0"/>
              <a:t>, jos tarvitsette lisätietoa!</a:t>
            </a:r>
          </a:p>
          <a:p>
            <a:pPr marL="341732" indent="-341732">
              <a:buClr>
                <a:schemeClr val="bg1"/>
              </a:buClr>
              <a:buFont typeface="+mj-lt"/>
              <a:buAutoNum type="arabicPeriod"/>
            </a:pPr>
            <a:r>
              <a:rPr lang="fi-FI" sz="1273" dirty="0"/>
              <a:t>Miksi vastakkaisille kannoille ei pidä mielestänne antaa yhtä paljon painoarvoa kuin teidän kannallenne?</a:t>
            </a:r>
          </a:p>
          <a:p>
            <a:pPr marL="341732" indent="-341732">
              <a:buClr>
                <a:schemeClr val="bg1"/>
              </a:buClr>
              <a:buFont typeface="+mj-lt"/>
              <a:buAutoNum type="arabicPeriod"/>
            </a:pPr>
            <a:r>
              <a:rPr lang="fi-FI" sz="1273" dirty="0"/>
              <a:t>Edustatteko ketään </a:t>
            </a:r>
            <a:r>
              <a:rPr lang="fi-FI" sz="1273" b="1" dirty="0">
                <a:solidFill>
                  <a:schemeClr val="accent1"/>
                </a:solidFill>
              </a:rPr>
              <a:t>asianosaisista</a:t>
            </a:r>
            <a:r>
              <a:rPr lang="fi-FI" sz="1273" dirty="0"/>
              <a:t>? Ottakaa heihin yhteys ja kyselkää, miten voitte vahvistaa heidän viestiään!</a:t>
            </a:r>
          </a:p>
          <a:p>
            <a:pPr marL="341732" indent="-341732">
              <a:buClr>
                <a:schemeClr val="bg1"/>
              </a:buClr>
              <a:buFont typeface="+mj-lt"/>
              <a:buAutoNum type="arabicPeriod"/>
            </a:pPr>
            <a:r>
              <a:rPr lang="fi-FI" sz="1273" dirty="0"/>
              <a:t>Lopuksi: Mikä on tärkein muutos, jonka tahdotte lakiesitykseen saada? Pitäkää suullinen puheenvuoronne sen pohjalta.</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pic>
        <p:nvPicPr>
          <p:cNvPr id="21" name="Kuva 20">
            <a:extLst>
              <a:ext uri="{FF2B5EF4-FFF2-40B4-BE49-F238E27FC236}">
                <a16:creationId xmlns:a16="http://schemas.microsoft.com/office/drawing/2014/main" id="{900941A4-4421-0C0B-11C5-BFF168135D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41394" y="215035"/>
            <a:ext cx="4485967" cy="3420550"/>
          </a:xfrm>
          <a:prstGeom prst="rect">
            <a:avLst/>
          </a:prstGeom>
        </p:spPr>
      </p:pic>
      <p:sp>
        <p:nvSpPr>
          <p:cNvPr id="16" name="Suorakulmio 29">
            <a:extLst>
              <a:ext uri="{FF2B5EF4-FFF2-40B4-BE49-F238E27FC236}">
                <a16:creationId xmlns:a16="http://schemas.microsoft.com/office/drawing/2014/main" id="{0EB901EB-FFEB-4FF2-A565-ABBB67B13CBB}"/>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E433C712-D862-4920-8E57-FA871EEB05A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873501410"/>
      </p:ext>
    </p:extLst>
  </p:cSld>
  <p:clrMapOvr>
    <a:masterClrMapping/>
  </p:clrMapOvr>
</p:sld>
</file>

<file path=ppt/theme/theme1.xml><?xml version="1.0" encoding="utf-8"?>
<a:theme xmlns:a="http://schemas.openxmlformats.org/drawingml/2006/main" name="UTU_teema">
  <a:themeElements>
    <a:clrScheme name="Mukautettu 2">
      <a:dk1>
        <a:sysClr val="windowText" lastClr="000000"/>
      </a:dk1>
      <a:lt1>
        <a:sysClr val="window" lastClr="FFFFFF"/>
      </a:lt1>
      <a:dk2>
        <a:srgbClr val="000000"/>
      </a:dk2>
      <a:lt2>
        <a:srgbClr val="FFFFFF"/>
      </a:lt2>
      <a:accent1>
        <a:srgbClr val="78C8D2"/>
      </a:accent1>
      <a:accent2>
        <a:srgbClr val="9063CD"/>
      </a:accent2>
      <a:accent3>
        <a:srgbClr val="ADCB00"/>
      </a:accent3>
      <a:accent4>
        <a:srgbClr val="F8485E"/>
      </a:accent4>
      <a:accent5>
        <a:srgbClr val="868686"/>
      </a:accent5>
      <a:accent6>
        <a:srgbClr val="D9D9D9"/>
      </a:accent6>
      <a:hlink>
        <a:srgbClr val="9063CD"/>
      </a:hlink>
      <a:folHlink>
        <a:srgbClr val="9063C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TU_teema" id="{7834D929-2A63-4097-9135-E0AB367CC32E}" vid="{B6341EE3-FB7B-41E3-B786-CE07368ACE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UTU_teema</Template>
  <TotalTime>7219</TotalTime>
  <Words>1514</Words>
  <Application>Microsoft Office PowerPoint</Application>
  <PresentationFormat>Custom</PresentationFormat>
  <Paragraphs>180</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UTU_teema</vt:lpstr>
      <vt:lpstr>Tulosta seuraavat diat peliä varten</vt:lpstr>
      <vt:lpstr>Ohjeet tutkijalle </vt:lpstr>
      <vt:lpstr>Esimerkkejä  terveystieteen  kysymyksistä,  joita voitte  selvittää: </vt:lpstr>
      <vt:lpstr>Esimerkkejä  oikeustieteen  kysymyksistä,  joita voitte  selvittää: </vt:lpstr>
      <vt:lpstr>Esimerkkejä  kasvatustieteen  kysymyksistä,  joita voitte  selvittää: </vt:lpstr>
      <vt:lpstr>Esimerkkejä  psykologian kysymyksistä,  joita voitte  selvittää: </vt:lpstr>
      <vt:lpstr>Käsitelkää näitä  kysymyksiä  etujärjestön  näkökulmasta:</vt:lpstr>
      <vt:lpstr>Käsitelkää näitä  kysymyksiä  etujärjestön  näkökulmasta:</vt:lpstr>
      <vt:lpstr>Käsitelkää näitä  kysymyksiä  etujärjestön  näkökulmasta:</vt:lpstr>
      <vt:lpstr>Käsitelkää  näitä  kysymyksiä  asianosaisten  näkökulmasta:</vt:lpstr>
      <vt:lpstr>Käsitelkää  näitä  kysymyksiä  asianosaisten  näkökulmasta:</vt:lpstr>
      <vt:lpstr>Käsitelkää  näitä  kysymyksiä  asianosaisten  näkökulmasta:</vt:lpstr>
      <vt:lpstr>Käsittele näitä  kysymyksiä  toimittajan  näkökulmasta:</vt:lpstr>
      <vt:lpstr>Osio 5. etujärjestöjen valehtelukortit</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Office 365 Premium yhteiskäyttö 2</dc:creator>
  <cp:lastModifiedBy>Istvan Rytkönen</cp:lastModifiedBy>
  <cp:revision>54</cp:revision>
  <dcterms:created xsi:type="dcterms:W3CDTF">2018-01-17T08:27:21Z</dcterms:created>
  <dcterms:modified xsi:type="dcterms:W3CDTF">2025-11-25T13:04:58Z</dcterms:modified>
</cp:coreProperties>
</file>