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22"/>
  </p:notesMasterIdLst>
  <p:sldIdLst>
    <p:sldId id="311" r:id="rId2"/>
    <p:sldId id="303" r:id="rId3"/>
    <p:sldId id="283" r:id="rId4"/>
    <p:sldId id="308" r:id="rId5"/>
    <p:sldId id="309" r:id="rId6"/>
    <p:sldId id="310" r:id="rId7"/>
    <p:sldId id="300" r:id="rId8"/>
    <p:sldId id="313" r:id="rId9"/>
    <p:sldId id="316" r:id="rId10"/>
    <p:sldId id="289" r:id="rId11"/>
    <p:sldId id="314" r:id="rId12"/>
    <p:sldId id="317" r:id="rId13"/>
    <p:sldId id="290" r:id="rId14"/>
    <p:sldId id="297" r:id="rId15"/>
    <p:sldId id="291" r:id="rId16"/>
    <p:sldId id="292" r:id="rId17"/>
    <p:sldId id="293" r:id="rId18"/>
    <p:sldId id="294" r:id="rId19"/>
    <p:sldId id="295" r:id="rId20"/>
    <p:sldId id="296" r:id="rId21"/>
  </p:sldIdLst>
  <p:sldSz cx="10691813" cy="7559675"/>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tvan Rytkönen" initials="IR" lastIdx="3" clrIdx="0">
    <p:extLst>
      <p:ext uri="{19B8F6BF-5375-455C-9EA6-DF929625EA0E}">
        <p15:presenceInfo xmlns:p15="http://schemas.microsoft.com/office/powerpoint/2012/main" userId="S::ijaryt@utu.fi::2ffa8385-9b14-454c-a660-5c5f8220eb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4710" autoAdjust="0"/>
  </p:normalViewPr>
  <p:slideViewPr>
    <p:cSldViewPr snapToGrid="0">
      <p:cViewPr varScale="1">
        <p:scale>
          <a:sx n="74" d="100"/>
          <a:sy n="74" d="100"/>
        </p:scale>
        <p:origin x="1205"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ADDAAF-2B59-4595-AAB1-D9A70DADDE30}" type="datetimeFigureOut">
              <a:rPr lang="fi-FI" smtClean="0"/>
              <a:t>25.11.2025</a:t>
            </a:fld>
            <a:endParaRPr lang="fi-FI"/>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57311D-7C9F-4AC5-9123-6CE804954547}" type="slidenum">
              <a:rPr lang="fi-FI" smtClean="0"/>
              <a:t>‹#›</a:t>
            </a:fld>
            <a:endParaRPr lang="fi-FI"/>
          </a:p>
        </p:txBody>
      </p:sp>
    </p:spTree>
    <p:extLst>
      <p:ext uri="{BB962C8B-B14F-4D97-AF65-F5344CB8AC3E}">
        <p14:creationId xmlns:p14="http://schemas.microsoft.com/office/powerpoint/2010/main" val="3144377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sp>
        <p:nvSpPr>
          <p:cNvPr id="2" name="Otsikko 1">
            <a:extLst>
              <a:ext uri="{FF2B5EF4-FFF2-40B4-BE49-F238E27FC236}">
                <a16:creationId xmlns:a16="http://schemas.microsoft.com/office/drawing/2014/main" id="{4F30A8B2-6CA8-33D0-B32F-CB03659A37B2}"/>
              </a:ext>
            </a:extLst>
          </p:cNvPr>
          <p:cNvSpPr>
            <a:spLocks noGrp="1"/>
          </p:cNvSpPr>
          <p:nvPr>
            <p:ph type="title"/>
          </p:nvPr>
        </p:nvSpPr>
        <p:spPr>
          <a:xfrm>
            <a:off x="924195" y="801236"/>
            <a:ext cx="9051077" cy="734487"/>
          </a:xfrm>
        </p:spPr>
        <p:txBody>
          <a:bodyPr>
            <a:normAutofit/>
          </a:bodyPr>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a:extLst>
              <a:ext uri="{FF2B5EF4-FFF2-40B4-BE49-F238E27FC236}">
                <a16:creationId xmlns:a16="http://schemas.microsoft.com/office/drawing/2014/main" id="{478582AB-892D-18AC-BD85-2077FBABD718}"/>
              </a:ext>
            </a:extLst>
          </p:cNvPr>
          <p:cNvSpPr>
            <a:spLocks noGrp="1"/>
          </p:cNvSpPr>
          <p:nvPr>
            <p:ph type="body" sz="half" idx="2"/>
          </p:nvPr>
        </p:nvSpPr>
        <p:spPr>
          <a:xfrm>
            <a:off x="924196" y="1679051"/>
            <a:ext cx="4878727" cy="4991379"/>
          </a:xfrm>
        </p:spPr>
        <p:txBody>
          <a:bodyPr>
            <a:normAutofit/>
          </a:bodyPr>
          <a:lstStyle>
            <a:lvl1pPr marL="0" indent="0">
              <a:buNone/>
              <a:defRPr sz="1600"/>
            </a:lvl1pPr>
            <a:lvl2pPr marL="400964" indent="0">
              <a:buNone/>
              <a:defRPr sz="1228"/>
            </a:lvl2pPr>
            <a:lvl3pPr marL="801929" indent="0">
              <a:buNone/>
              <a:defRPr sz="1052"/>
            </a:lvl3pPr>
            <a:lvl4pPr marL="1202893" indent="0">
              <a:buNone/>
              <a:defRPr sz="877"/>
            </a:lvl4pPr>
            <a:lvl5pPr marL="1603858" indent="0">
              <a:buNone/>
              <a:defRPr sz="877"/>
            </a:lvl5pPr>
            <a:lvl6pPr marL="2004822" indent="0">
              <a:buNone/>
              <a:defRPr sz="877"/>
            </a:lvl6pPr>
            <a:lvl7pPr marL="2405786" indent="0">
              <a:buNone/>
              <a:defRPr sz="877"/>
            </a:lvl7pPr>
            <a:lvl8pPr marL="2806751" indent="0">
              <a:buNone/>
              <a:defRPr sz="877"/>
            </a:lvl8pPr>
            <a:lvl9pPr marL="3207715" indent="0">
              <a:buNone/>
              <a:defRPr sz="877"/>
            </a:lvl9pPr>
          </a:lstStyle>
          <a:p>
            <a:pPr lvl="0"/>
            <a:r>
              <a:rPr lang="fi-FI" dirty="0"/>
              <a:t>Muokkaa tekstin perustyylejä napsauttamalla</a:t>
            </a:r>
          </a:p>
        </p:txBody>
      </p:sp>
      <p:pic>
        <p:nvPicPr>
          <p:cNvPr id="6" name="Picture 5">
            <a:extLst>
              <a:ext uri="{FF2B5EF4-FFF2-40B4-BE49-F238E27FC236}">
                <a16:creationId xmlns:a16="http://schemas.microsoft.com/office/drawing/2014/main" id="{446791B8-C700-4A25-9C66-44D8706B2C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22463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pic>
        <p:nvPicPr>
          <p:cNvPr id="3" name="Picture 2">
            <a:extLst>
              <a:ext uri="{FF2B5EF4-FFF2-40B4-BE49-F238E27FC236}">
                <a16:creationId xmlns:a16="http://schemas.microsoft.com/office/drawing/2014/main" id="{EFDBDED4-F5BE-4031-B32A-A253C1C0363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17616341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A0B8322-C723-4471-962D-55D2D4DE6E1F}"/>
              </a:ext>
            </a:extLst>
          </p:cNvPr>
          <p:cNvSpPr>
            <a:spLocks noGrp="1"/>
          </p:cNvSpPr>
          <p:nvPr>
            <p:ph type="title"/>
          </p:nvPr>
        </p:nvSpPr>
        <p:spPr>
          <a:xfrm>
            <a:off x="735062" y="402483"/>
            <a:ext cx="9221689" cy="1461188"/>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C8762B79-F62D-41AB-938C-26496B2DAC86}"/>
              </a:ext>
            </a:extLst>
          </p:cNvPr>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A53BD76-99CD-4E5A-8EA5-67C15BB95D78}"/>
              </a:ext>
            </a:extLst>
          </p:cNvPr>
          <p:cNvSpPr>
            <a:spLocks noGrp="1"/>
          </p:cNvSpPr>
          <p:nvPr>
            <p:ph type="dt" sz="half" idx="2"/>
          </p:nvPr>
        </p:nvSpPr>
        <p:spPr>
          <a:xfrm>
            <a:off x="735062" y="7006699"/>
            <a:ext cx="2405658" cy="402483"/>
          </a:xfrm>
          <a:prstGeom prst="rect">
            <a:avLst/>
          </a:prstGeom>
        </p:spPr>
        <p:txBody>
          <a:bodyPr vert="horz" lIns="91440" tIns="45720" rIns="91440" bIns="45720" rtlCol="0" anchor="ctr"/>
          <a:lstStyle>
            <a:lvl1pPr algn="l">
              <a:defRPr sz="1052">
                <a:solidFill>
                  <a:schemeClr val="tx1">
                    <a:tint val="75000"/>
                  </a:schemeClr>
                </a:solidFill>
              </a:defRPr>
            </a:lvl1pPr>
          </a:lstStyle>
          <a:p>
            <a:fld id="{C764DE79-268F-4C1A-8933-263129D2AF90}" type="datetimeFigureOut">
              <a:rPr lang="en-US" smtClean="0"/>
              <a:t>11/25/2025</a:t>
            </a:fld>
            <a:endParaRPr lang="en-US" dirty="0"/>
          </a:p>
        </p:txBody>
      </p:sp>
      <p:sp>
        <p:nvSpPr>
          <p:cNvPr id="5" name="Alatunnisteen paikkamerkki 4">
            <a:extLst>
              <a:ext uri="{FF2B5EF4-FFF2-40B4-BE49-F238E27FC236}">
                <a16:creationId xmlns:a16="http://schemas.microsoft.com/office/drawing/2014/main" id="{ACF48FC3-FFE8-42EB-A0EA-6BBE6C205603}"/>
              </a:ext>
            </a:extLst>
          </p:cNvPr>
          <p:cNvSpPr>
            <a:spLocks noGrp="1"/>
          </p:cNvSpPr>
          <p:nvPr>
            <p:ph type="ftr" sz="quarter" idx="3"/>
          </p:nvPr>
        </p:nvSpPr>
        <p:spPr>
          <a:xfrm>
            <a:off x="3541663" y="7006699"/>
            <a:ext cx="3608487" cy="402483"/>
          </a:xfrm>
          <a:prstGeom prst="rect">
            <a:avLst/>
          </a:prstGeom>
        </p:spPr>
        <p:txBody>
          <a:bodyPr vert="horz" lIns="91440" tIns="45720" rIns="91440" bIns="45720" rtlCol="0" anchor="ctr"/>
          <a:lstStyle>
            <a:lvl1pPr algn="ctr">
              <a:defRPr sz="1052">
                <a:solidFill>
                  <a:schemeClr val="tx1">
                    <a:tint val="75000"/>
                  </a:schemeClr>
                </a:solidFill>
              </a:defRPr>
            </a:lvl1pPr>
          </a:lstStyle>
          <a:p>
            <a:endParaRPr lang="en-US" dirty="0"/>
          </a:p>
        </p:txBody>
      </p:sp>
      <p:sp>
        <p:nvSpPr>
          <p:cNvPr id="6" name="Dian numeron paikkamerkki 5">
            <a:extLst>
              <a:ext uri="{FF2B5EF4-FFF2-40B4-BE49-F238E27FC236}">
                <a16:creationId xmlns:a16="http://schemas.microsoft.com/office/drawing/2014/main" id="{14CA7E99-3375-4016-8A51-333A82419F84}"/>
              </a:ext>
            </a:extLst>
          </p:cNvPr>
          <p:cNvSpPr>
            <a:spLocks noGrp="1"/>
          </p:cNvSpPr>
          <p:nvPr>
            <p:ph type="sldNum" sz="quarter" idx="4"/>
          </p:nvPr>
        </p:nvSpPr>
        <p:spPr>
          <a:xfrm>
            <a:off x="7551093" y="7006699"/>
            <a:ext cx="2405658" cy="402483"/>
          </a:xfrm>
          <a:prstGeom prst="rect">
            <a:avLst/>
          </a:prstGeom>
        </p:spPr>
        <p:txBody>
          <a:bodyPr vert="horz" lIns="91440" tIns="45720" rIns="91440" bIns="45720" rtlCol="0" anchor="ctr"/>
          <a:lstStyle>
            <a:lvl1pPr algn="r">
              <a:defRPr sz="1052">
                <a:solidFill>
                  <a:schemeClr val="tx1">
                    <a:tint val="75000"/>
                  </a:schemeClr>
                </a:solidFill>
              </a:defRPr>
            </a:lvl1pPr>
          </a:lstStyle>
          <a:p>
            <a:fld id="{48F63A3B-78C7-47BE-AE5E-E10140E04643}" type="slidenum">
              <a:rPr lang="en-US" smtClean="0"/>
              <a:t>‹#›</a:t>
            </a:fld>
            <a:endParaRPr lang="en-US" dirty="0"/>
          </a:p>
        </p:txBody>
      </p:sp>
      <p:pic>
        <p:nvPicPr>
          <p:cNvPr id="7" name="Picture 6">
            <a:extLst>
              <a:ext uri="{FF2B5EF4-FFF2-40B4-BE49-F238E27FC236}">
                <a16:creationId xmlns:a16="http://schemas.microsoft.com/office/drawing/2014/main" id="{CE07E191-F7AD-48EC-B4AC-C8339DE9909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89556700"/>
      </p:ext>
    </p:extLst>
  </p:cSld>
  <p:clrMap bg1="lt1" tx1="dk1" bg2="lt2" tx2="dk2" accent1="accent1" accent2="accent2" accent3="accent3" accent4="accent4" accent5="accent5" accent6="accent6" hlink="hlink" folHlink="folHlink"/>
  <p:sldLayoutIdLst>
    <p:sldLayoutId id="2147483692" r:id="rId1"/>
    <p:sldLayoutId id="2147483691" r:id="rId2"/>
  </p:sldLayoutIdLst>
  <p:txStyles>
    <p:titleStyle>
      <a:lvl1pPr algn="l" defTabSz="801929" rtl="0" eaLnBrk="1" latinLnBrk="0" hangingPunct="1">
        <a:lnSpc>
          <a:spcPct val="90000"/>
        </a:lnSpc>
        <a:spcBef>
          <a:spcPct val="0"/>
        </a:spcBef>
        <a:buNone/>
        <a:defRPr sz="3859" kern="1200">
          <a:solidFill>
            <a:schemeClr val="tx1"/>
          </a:solidFill>
          <a:latin typeface="+mj-lt"/>
          <a:ea typeface="+mj-ea"/>
          <a:cs typeface="+mj-cs"/>
        </a:defRPr>
      </a:lvl1pPr>
    </p:titleStyle>
    <p:bodyStyle>
      <a:lvl1pPr marL="200482" indent="-200482" algn="l" defTabSz="801929" rtl="0" eaLnBrk="1" latinLnBrk="0" hangingPunct="1">
        <a:lnSpc>
          <a:spcPct val="90000"/>
        </a:lnSpc>
        <a:spcBef>
          <a:spcPts val="877"/>
        </a:spcBef>
        <a:buFont typeface="Arial" panose="020B0604020202020204" pitchFamily="34" charset="0"/>
        <a:buChar char="•"/>
        <a:defRPr sz="2456" kern="1200">
          <a:solidFill>
            <a:schemeClr val="tx1"/>
          </a:solidFill>
          <a:latin typeface="+mn-lt"/>
          <a:ea typeface="+mn-ea"/>
          <a:cs typeface="+mn-cs"/>
        </a:defRPr>
      </a:lvl1pPr>
      <a:lvl2pPr marL="601447" indent="-200482" algn="l" defTabSz="801929" rtl="0" eaLnBrk="1" latinLnBrk="0" hangingPunct="1">
        <a:lnSpc>
          <a:spcPct val="90000"/>
        </a:lnSpc>
        <a:spcBef>
          <a:spcPts val="439"/>
        </a:spcBef>
        <a:buFont typeface="Arial" panose="020B0604020202020204" pitchFamily="34" charset="0"/>
        <a:buChar char="•"/>
        <a:defRPr sz="2105" kern="1200">
          <a:solidFill>
            <a:schemeClr val="tx1"/>
          </a:solidFill>
          <a:latin typeface="+mn-lt"/>
          <a:ea typeface="+mn-ea"/>
          <a:cs typeface="+mn-cs"/>
        </a:defRPr>
      </a:lvl2pPr>
      <a:lvl3pPr marL="1002411" indent="-200482" algn="l" defTabSz="801929" rtl="0" eaLnBrk="1" latinLnBrk="0" hangingPunct="1">
        <a:lnSpc>
          <a:spcPct val="90000"/>
        </a:lnSpc>
        <a:spcBef>
          <a:spcPts val="439"/>
        </a:spcBef>
        <a:buFont typeface="Arial" panose="020B0604020202020204" pitchFamily="34" charset="0"/>
        <a:buChar char="•"/>
        <a:defRPr sz="1754" kern="1200">
          <a:solidFill>
            <a:schemeClr val="tx1"/>
          </a:solidFill>
          <a:latin typeface="+mn-lt"/>
          <a:ea typeface="+mn-ea"/>
          <a:cs typeface="+mn-cs"/>
        </a:defRPr>
      </a:lvl3pPr>
      <a:lvl4pPr marL="1403375"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4pPr>
      <a:lvl5pPr marL="1804340"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p:bodyStyle>
    <p:otherStyle>
      <a:defPPr>
        <a:defRPr lang="fi-FI"/>
      </a:defPPr>
      <a:lvl1pPr marL="0" algn="l" defTabSz="801929" rtl="0" eaLnBrk="1" latinLnBrk="0" hangingPunct="1">
        <a:defRPr sz="1579" kern="1200">
          <a:solidFill>
            <a:schemeClr val="tx1"/>
          </a:solidFill>
          <a:latin typeface="+mn-lt"/>
          <a:ea typeface="+mn-ea"/>
          <a:cs typeface="+mn-cs"/>
        </a:defRPr>
      </a:lvl1pPr>
      <a:lvl2pPr marL="400964" algn="l" defTabSz="801929" rtl="0" eaLnBrk="1" latinLnBrk="0" hangingPunct="1">
        <a:defRPr sz="1579" kern="1200">
          <a:solidFill>
            <a:schemeClr val="tx1"/>
          </a:solidFill>
          <a:latin typeface="+mn-lt"/>
          <a:ea typeface="+mn-ea"/>
          <a:cs typeface="+mn-cs"/>
        </a:defRPr>
      </a:lvl2pPr>
      <a:lvl3pPr marL="801929" algn="l" defTabSz="801929" rtl="0" eaLnBrk="1" latinLnBrk="0" hangingPunct="1">
        <a:defRPr sz="1579" kern="1200">
          <a:solidFill>
            <a:schemeClr val="tx1"/>
          </a:solidFill>
          <a:latin typeface="+mn-lt"/>
          <a:ea typeface="+mn-ea"/>
          <a:cs typeface="+mn-cs"/>
        </a:defRPr>
      </a:lvl3pPr>
      <a:lvl4pPr marL="1202893" algn="l" defTabSz="801929" rtl="0" eaLnBrk="1" latinLnBrk="0" hangingPunct="1">
        <a:defRPr sz="1579" kern="1200">
          <a:solidFill>
            <a:schemeClr val="tx1"/>
          </a:solidFill>
          <a:latin typeface="+mn-lt"/>
          <a:ea typeface="+mn-ea"/>
          <a:cs typeface="+mn-cs"/>
        </a:defRPr>
      </a:lvl4pPr>
      <a:lvl5pPr marL="1603858" algn="l" defTabSz="801929" rtl="0" eaLnBrk="1" latinLnBrk="0" hangingPunct="1">
        <a:defRPr sz="1579" kern="1200">
          <a:solidFill>
            <a:schemeClr val="tx1"/>
          </a:solidFill>
          <a:latin typeface="+mn-lt"/>
          <a:ea typeface="+mn-ea"/>
          <a:cs typeface="+mn-cs"/>
        </a:defRPr>
      </a:lvl5pPr>
      <a:lvl6pPr marL="2004822" algn="l" defTabSz="801929" rtl="0" eaLnBrk="1" latinLnBrk="0" hangingPunct="1">
        <a:defRPr sz="1579" kern="1200">
          <a:solidFill>
            <a:schemeClr val="tx1"/>
          </a:solidFill>
          <a:latin typeface="+mn-lt"/>
          <a:ea typeface="+mn-ea"/>
          <a:cs typeface="+mn-cs"/>
        </a:defRPr>
      </a:lvl6pPr>
      <a:lvl7pPr marL="2405786" algn="l" defTabSz="801929" rtl="0" eaLnBrk="1" latinLnBrk="0" hangingPunct="1">
        <a:defRPr sz="1579" kern="1200">
          <a:solidFill>
            <a:schemeClr val="tx1"/>
          </a:solidFill>
          <a:latin typeface="+mn-lt"/>
          <a:ea typeface="+mn-ea"/>
          <a:cs typeface="+mn-cs"/>
        </a:defRPr>
      </a:lvl7pPr>
      <a:lvl8pPr marL="2806751" algn="l" defTabSz="801929" rtl="0" eaLnBrk="1" latinLnBrk="0" hangingPunct="1">
        <a:defRPr sz="1579" kern="1200">
          <a:solidFill>
            <a:schemeClr val="tx1"/>
          </a:solidFill>
          <a:latin typeface="+mn-lt"/>
          <a:ea typeface="+mn-ea"/>
          <a:cs typeface="+mn-cs"/>
        </a:defRPr>
      </a:lvl8pPr>
      <a:lvl9pPr marL="3207715" algn="l" defTabSz="801929" rtl="0" eaLnBrk="1" latinLnBrk="0" hangingPunct="1">
        <a:defRPr sz="15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22.png"/><Relationship Id="rId1" Type="http://schemas.openxmlformats.org/officeDocument/2006/relationships/slideLayout" Target="../slideLayouts/slideLayout1.xml"/><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Tulosta seuraavat diat peliä varten</a:t>
            </a:r>
          </a:p>
        </p:txBody>
      </p:sp>
      <p:sp>
        <p:nvSpPr>
          <p:cNvPr id="7" name="TextBox 6">
            <a:extLst>
              <a:ext uri="{FF2B5EF4-FFF2-40B4-BE49-F238E27FC236}">
                <a16:creationId xmlns:a16="http://schemas.microsoft.com/office/drawing/2014/main" id="{3C04FBB0-0889-4941-ABF4-89B5CC667C92}"/>
              </a:ext>
            </a:extLst>
          </p:cNvPr>
          <p:cNvSpPr txBox="1"/>
          <p:nvPr/>
        </p:nvSpPr>
        <p:spPr>
          <a:xfrm>
            <a:off x="924194" y="1535723"/>
            <a:ext cx="8926387" cy="5355312"/>
          </a:xfrm>
          <a:prstGeom prst="rect">
            <a:avLst/>
          </a:prstGeom>
          <a:noFill/>
        </p:spPr>
        <p:txBody>
          <a:bodyPr wrap="square">
            <a:spAutoFit/>
          </a:bodyPr>
          <a:lstStyle/>
          <a:p>
            <a:r>
              <a:rPr lang="fi-FI" dirty="0"/>
              <a:t>Voit tulostaa esimerkiksi 2 diaa / A4 (pystysuunnassa), jolloin saat korteista A5-kokoisia.</a:t>
            </a:r>
          </a:p>
          <a:p>
            <a:endParaRPr lang="fi-FI" dirty="0"/>
          </a:p>
          <a:p>
            <a:r>
              <a:rPr lang="fi-FI" dirty="0"/>
              <a:t>Sisällys (diat 14-32):</a:t>
            </a:r>
          </a:p>
          <a:p>
            <a:endParaRPr lang="fi-FI" dirty="0"/>
          </a:p>
          <a:p>
            <a:pPr marL="285750" indent="-285750">
              <a:buFontTx/>
              <a:buChar char="-"/>
            </a:pPr>
            <a:r>
              <a:rPr lang="fi-FI" dirty="0"/>
              <a:t>1 x yleinen </a:t>
            </a:r>
            <a:r>
              <a:rPr lang="fi-FI" b="1" dirty="0"/>
              <a:t>tutkijaohje</a:t>
            </a:r>
            <a:r>
              <a:rPr lang="fi-FI" dirty="0"/>
              <a:t> (jos pelaajat haluavat päättää itse oman tutkimusalansa)</a:t>
            </a:r>
          </a:p>
          <a:p>
            <a:pPr marL="285750" indent="-285750">
              <a:buFontTx/>
              <a:buChar char="-"/>
            </a:pPr>
            <a:r>
              <a:rPr lang="fi-FI" dirty="0"/>
              <a:t>1 x tutkimusalakohtaiset </a:t>
            </a:r>
            <a:r>
              <a:rPr lang="fi-FI" b="1" dirty="0"/>
              <a:t>tutkijaohjeet</a:t>
            </a:r>
            <a:r>
              <a:rPr lang="fi-FI" dirty="0"/>
              <a:t> (4 alaa)</a:t>
            </a:r>
            <a:r>
              <a:rPr lang="fi-FI" dirty="0">
                <a:highlight>
                  <a:srgbClr val="FFFF00"/>
                </a:highlight>
              </a:rPr>
              <a:t> [VAIHDA NÄIHIN RELEVANTIT TUTKIMUSKYSYMYKSET]</a:t>
            </a:r>
          </a:p>
          <a:p>
            <a:pPr marL="285750" indent="-285750">
              <a:buFontTx/>
              <a:buChar char="-"/>
            </a:pPr>
            <a:r>
              <a:rPr lang="fi-FI" dirty="0"/>
              <a:t>3 x </a:t>
            </a:r>
            <a:r>
              <a:rPr lang="fi-FI" b="1" dirty="0"/>
              <a:t>etujärjestöjen</a:t>
            </a:r>
            <a:r>
              <a:rPr lang="fi-FI" dirty="0"/>
              <a:t> ohjekorttia</a:t>
            </a:r>
          </a:p>
          <a:p>
            <a:pPr marL="285750" indent="-285750">
              <a:buFontTx/>
              <a:buChar char="-"/>
            </a:pPr>
            <a:r>
              <a:rPr lang="fi-FI" dirty="0"/>
              <a:t>3 x </a:t>
            </a:r>
            <a:r>
              <a:rPr lang="fi-FI" b="1" dirty="0"/>
              <a:t>asianosaisten</a:t>
            </a:r>
            <a:r>
              <a:rPr lang="fi-FI" dirty="0"/>
              <a:t> ohjekorttia</a:t>
            </a:r>
          </a:p>
          <a:p>
            <a:pPr marL="285750" indent="-285750">
              <a:buFontTx/>
              <a:buChar char="-"/>
            </a:pPr>
            <a:r>
              <a:rPr lang="fi-FI" dirty="0"/>
              <a:t>1 x </a:t>
            </a:r>
            <a:r>
              <a:rPr lang="fi-FI" b="1" dirty="0"/>
              <a:t>toimittajan</a:t>
            </a:r>
            <a:r>
              <a:rPr lang="fi-FI" dirty="0"/>
              <a:t> ohjekortti</a:t>
            </a:r>
          </a:p>
          <a:p>
            <a:pPr marL="285750" indent="-285750">
              <a:buFontTx/>
              <a:buChar char="-"/>
            </a:pPr>
            <a:endParaRPr lang="fi-FI" dirty="0"/>
          </a:p>
          <a:p>
            <a:pPr marL="285750" indent="-285750">
              <a:buFontTx/>
              <a:buChar char="-"/>
            </a:pPr>
            <a:r>
              <a:rPr lang="fi-FI" dirty="0"/>
              <a:t>Valehtelukortit </a:t>
            </a:r>
            <a:r>
              <a:rPr lang="fi-FI" b="1" dirty="0"/>
              <a:t>etujärjestöille</a:t>
            </a:r>
            <a:r>
              <a:rPr lang="fi-FI" dirty="0"/>
              <a:t>:</a:t>
            </a:r>
          </a:p>
          <a:p>
            <a:pPr marL="742950" lvl="1" indent="-285750">
              <a:buFontTx/>
              <a:buChar char="-"/>
            </a:pPr>
            <a:r>
              <a:rPr lang="fi-FI" dirty="0"/>
              <a:t>1 x valehtelukorttien käyttöohje opettajalle</a:t>
            </a:r>
          </a:p>
          <a:p>
            <a:pPr marL="742950" lvl="1" indent="-285750">
              <a:buFontTx/>
              <a:buChar char="-"/>
            </a:pPr>
            <a:r>
              <a:rPr lang="fi-FI" dirty="0"/>
              <a:t>4 x rehellisyyskorttia</a:t>
            </a:r>
          </a:p>
          <a:p>
            <a:pPr marL="742950" lvl="1" indent="-285750">
              <a:buFontTx/>
              <a:buChar char="-"/>
            </a:pPr>
            <a:r>
              <a:rPr lang="fi-FI" dirty="0"/>
              <a:t>2 x valehtelulupaa</a:t>
            </a:r>
          </a:p>
          <a:p>
            <a:pPr marL="285750" indent="-285750">
              <a:buFontTx/>
              <a:buChar char="-"/>
            </a:pPr>
            <a:endParaRPr lang="fi-FI" dirty="0"/>
          </a:p>
          <a:p>
            <a:pPr marL="285750" indent="-285750">
              <a:buFontTx/>
              <a:buChar char="-"/>
            </a:pPr>
            <a:endParaRPr lang="fi-FI" dirty="0"/>
          </a:p>
          <a:p>
            <a:endParaRPr lang="fi-FI" dirty="0"/>
          </a:p>
        </p:txBody>
      </p:sp>
    </p:spTree>
    <p:extLst>
      <p:ext uri="{BB962C8B-B14F-4D97-AF65-F5344CB8AC3E}">
        <p14:creationId xmlns:p14="http://schemas.microsoft.com/office/powerpoint/2010/main" val="1160109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02523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657270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070938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C19D1-B3A9-9003-B09F-D1EE3F610E3A}"/>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0DF1A49F-46FD-409A-2F64-4E79EEDFA7AC}"/>
              </a:ext>
            </a:extLst>
          </p:cNvPr>
          <p:cNvSpPr>
            <a:spLocks noGrp="1"/>
          </p:cNvSpPr>
          <p:nvPr>
            <p:ph type="title"/>
          </p:nvPr>
        </p:nvSpPr>
        <p:spPr>
          <a:xfrm>
            <a:off x="2978928" y="1103635"/>
            <a:ext cx="3884146" cy="1944107"/>
          </a:xfrm>
        </p:spPr>
        <p:txBody>
          <a:bodyPr>
            <a:noAutofit/>
          </a:bodyPr>
          <a:lstStyle/>
          <a:p>
            <a:r>
              <a:rPr lang="fi-FI" sz="2829" dirty="0"/>
              <a:t>Käsittele näitä </a:t>
            </a:r>
            <a:br>
              <a:rPr lang="fi-FI" sz="2829" dirty="0"/>
            </a:br>
            <a:r>
              <a:rPr lang="fi-FI" sz="2829" dirty="0"/>
              <a:t>kysymyksiä </a:t>
            </a:r>
            <a:br>
              <a:rPr lang="fi-FI" sz="2829" dirty="0"/>
            </a:br>
            <a:r>
              <a:rPr lang="fi-FI" sz="2829" dirty="0"/>
              <a:t>toimittajan </a:t>
            </a:r>
            <a:br>
              <a:rPr lang="fi-FI" sz="2829" dirty="0"/>
            </a:br>
            <a:r>
              <a:rPr lang="fi-FI" sz="2829" dirty="0"/>
              <a:t>näkökulmasta:</a:t>
            </a:r>
          </a:p>
        </p:txBody>
      </p:sp>
      <p:sp>
        <p:nvSpPr>
          <p:cNvPr id="23" name="Ellipsi 22">
            <a:extLst>
              <a:ext uri="{FF2B5EF4-FFF2-40B4-BE49-F238E27FC236}">
                <a16:creationId xmlns:a16="http://schemas.microsoft.com/office/drawing/2014/main" id="{804E4B99-961F-8DD6-ABC5-52E40FC934D1}"/>
              </a:ext>
            </a:extLst>
          </p:cNvPr>
          <p:cNvSpPr/>
          <p:nvPr/>
        </p:nvSpPr>
        <p:spPr>
          <a:xfrm>
            <a:off x="1132934" y="3635585"/>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9C3C336C-7044-34B1-1F65-A7FB98B44FB7}"/>
              </a:ext>
            </a:extLst>
          </p:cNvPr>
          <p:cNvSpPr/>
          <p:nvPr/>
        </p:nvSpPr>
        <p:spPr>
          <a:xfrm>
            <a:off x="1132934" y="4091148"/>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7BEBD85A-97F4-3DAD-F209-E74430B7FC3F}"/>
              </a:ext>
            </a:extLst>
          </p:cNvPr>
          <p:cNvSpPr/>
          <p:nvPr/>
        </p:nvSpPr>
        <p:spPr>
          <a:xfrm>
            <a:off x="1132934" y="5072397"/>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02BDEF41-7B37-7725-5301-3AFF7D3CC147}"/>
              </a:ext>
            </a:extLst>
          </p:cNvPr>
          <p:cNvSpPr>
            <a:spLocks noGrp="1"/>
          </p:cNvSpPr>
          <p:nvPr>
            <p:ph type="body" sz="half" idx="2"/>
          </p:nvPr>
        </p:nvSpPr>
        <p:spPr>
          <a:xfrm>
            <a:off x="1093069" y="3623805"/>
            <a:ext cx="6357848" cy="3071887"/>
          </a:xfrm>
        </p:spPr>
        <p:txBody>
          <a:bodyPr>
            <a:noAutofit/>
          </a:bodyPr>
          <a:lstStyle/>
          <a:p>
            <a:pPr marL="341732" indent="-341732">
              <a:buClr>
                <a:schemeClr val="bg1"/>
              </a:buClr>
              <a:buFont typeface="+mj-lt"/>
              <a:buAutoNum type="arabicPeriod"/>
            </a:pPr>
            <a:r>
              <a:rPr lang="fi-FI" sz="1273" dirty="0"/>
              <a:t>Millä </a:t>
            </a:r>
            <a:r>
              <a:rPr lang="fi-FI" sz="1273" b="1" dirty="0">
                <a:solidFill>
                  <a:schemeClr val="accent4"/>
                </a:solidFill>
              </a:rPr>
              <a:t>etujärjestöllä</a:t>
            </a:r>
            <a:r>
              <a:rPr lang="fi-FI" sz="1273" dirty="0"/>
              <a:t> tai kellä </a:t>
            </a:r>
            <a:r>
              <a:rPr lang="fi-FI" sz="1273" b="1" dirty="0">
                <a:solidFill>
                  <a:schemeClr val="accent1"/>
                </a:solidFill>
              </a:rPr>
              <a:t>asianosaisista</a:t>
            </a:r>
            <a:r>
              <a:rPr lang="fi-FI" sz="1273" dirty="0"/>
              <a:t> vaikuttaa olevan </a:t>
            </a:r>
            <a:br>
              <a:rPr lang="fi-FI" sz="1273" dirty="0"/>
            </a:br>
            <a:r>
              <a:rPr lang="fi-FI" sz="1273" dirty="0"/>
              <a:t>mielenkiintoisin näkemys lakimuutokseen? Haastattele heitä!</a:t>
            </a:r>
          </a:p>
          <a:p>
            <a:pPr marL="341732" indent="-341732">
              <a:buClr>
                <a:schemeClr val="bg1"/>
              </a:buClr>
              <a:buFont typeface="+mj-lt"/>
              <a:buAutoNum type="arabicPeriod"/>
            </a:pPr>
            <a:r>
              <a:rPr lang="fi-FI" sz="1273" dirty="0"/>
              <a:t>Etsi lisätietoa heidän näkemyksistään:</a:t>
            </a:r>
          </a:p>
          <a:p>
            <a:pPr lvl="1">
              <a:buClr>
                <a:schemeClr val="bg1"/>
              </a:buClr>
            </a:pPr>
            <a:r>
              <a:rPr lang="fi-FI" sz="1273" dirty="0"/>
              <a:t>a.	Mitä </a:t>
            </a:r>
            <a:r>
              <a:rPr lang="fi-FI" sz="1273" b="1" dirty="0">
                <a:solidFill>
                  <a:schemeClr val="accent2"/>
                </a:solidFill>
              </a:rPr>
              <a:t>tutkimukset</a:t>
            </a:r>
            <a:r>
              <a:rPr lang="fi-FI" sz="1273" dirty="0"/>
              <a:t> sanovat asiasta?</a:t>
            </a:r>
          </a:p>
          <a:p>
            <a:pPr lvl="1">
              <a:buClr>
                <a:schemeClr val="bg1"/>
              </a:buClr>
            </a:pPr>
            <a:r>
              <a:rPr lang="fi-FI" sz="1273" dirty="0"/>
              <a:t>b.	Mitä muita argumentteja aiheesta esitetään?</a:t>
            </a:r>
          </a:p>
          <a:p>
            <a:pPr lvl="1">
              <a:buClr>
                <a:schemeClr val="bg1"/>
              </a:buClr>
            </a:pPr>
            <a:r>
              <a:rPr lang="fi-FI" sz="1273" dirty="0"/>
              <a:t>c.	Mitä yleisösi olisi kaikkein tärkeintä tietää?</a:t>
            </a:r>
          </a:p>
          <a:p>
            <a:pPr marL="341732" indent="-341732">
              <a:buClr>
                <a:schemeClr val="bg1"/>
              </a:buClr>
              <a:buFont typeface="+mj-lt"/>
              <a:buAutoNum type="arabicPeriod"/>
            </a:pPr>
            <a:r>
              <a:rPr lang="fi-FI" sz="1273" dirty="0"/>
              <a:t>Valitse, teetkö aiheestasi videomuotoisen raportin, </a:t>
            </a:r>
            <a:br>
              <a:rPr lang="fi-FI" sz="1273" dirty="0"/>
            </a:br>
            <a:r>
              <a:rPr lang="fi-FI" sz="1273" dirty="0"/>
              <a:t>vai kirjoitatko jutun tekstinä!</a:t>
            </a:r>
          </a:p>
        </p:txBody>
      </p:sp>
      <p:pic>
        <p:nvPicPr>
          <p:cNvPr id="29" name="Kuva 28">
            <a:extLst>
              <a:ext uri="{FF2B5EF4-FFF2-40B4-BE49-F238E27FC236}">
                <a16:creationId xmlns:a16="http://schemas.microsoft.com/office/drawing/2014/main" id="{F279AC52-08D7-5C58-814E-992F30ED01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49292" y="202499"/>
            <a:ext cx="3291210" cy="3746378"/>
          </a:xfrm>
          <a:prstGeom prst="rect">
            <a:avLst/>
          </a:prstGeom>
        </p:spPr>
      </p:pic>
      <p:pic>
        <p:nvPicPr>
          <p:cNvPr id="32" name="Kuva 31">
            <a:extLst>
              <a:ext uri="{FF2B5EF4-FFF2-40B4-BE49-F238E27FC236}">
                <a16:creationId xmlns:a16="http://schemas.microsoft.com/office/drawing/2014/main" id="{B0EAE9F2-3156-B6F0-364A-C9FD57B8DA5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48415" y="641240"/>
            <a:ext cx="875642" cy="471500"/>
          </a:xfrm>
          <a:prstGeom prst="rect">
            <a:avLst/>
          </a:prstGeom>
        </p:spPr>
      </p:pic>
      <p:grpSp>
        <p:nvGrpSpPr>
          <p:cNvPr id="5" name="Ryhmä 4">
            <a:extLst>
              <a:ext uri="{FF2B5EF4-FFF2-40B4-BE49-F238E27FC236}">
                <a16:creationId xmlns:a16="http://schemas.microsoft.com/office/drawing/2014/main" id="{CE006820-C656-A8F5-8205-A5A52FA85A78}"/>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514AAA09-DD68-2237-68B7-486396A001E5}"/>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3"/>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E968DED8-9A8A-D927-4AA4-4208D617DFF7}"/>
                </a:ext>
              </a:extLst>
            </p:cNvPr>
            <p:cNvSpPr txBox="1"/>
            <p:nvPr/>
          </p:nvSpPr>
          <p:spPr>
            <a:xfrm>
              <a:off x="644868" y="1622520"/>
              <a:ext cx="1260132" cy="325560"/>
            </a:xfrm>
            <a:prstGeom prst="rect">
              <a:avLst/>
            </a:prstGeom>
            <a:noFill/>
          </p:spPr>
          <p:txBody>
            <a:bodyPr wrap="square" rtlCol="0">
              <a:spAutoFit/>
            </a:bodyPr>
            <a:lstStyle/>
            <a:p>
              <a:pPr algn="ctr"/>
              <a:r>
                <a:rPr lang="fi-FI" sz="2392" b="1" dirty="0">
                  <a:solidFill>
                    <a:schemeClr val="bg1"/>
                  </a:solidFill>
                </a:rPr>
                <a:t>Toimittaja</a:t>
              </a:r>
            </a:p>
          </p:txBody>
        </p:sp>
        <p:pic>
          <p:nvPicPr>
            <p:cNvPr id="4" name="Kuva 3">
              <a:extLst>
                <a:ext uri="{FF2B5EF4-FFF2-40B4-BE49-F238E27FC236}">
                  <a16:creationId xmlns:a16="http://schemas.microsoft.com/office/drawing/2014/main" id="{F7DDC310-55C6-68CD-30DF-A91F259BD6E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71307" y="841129"/>
              <a:ext cx="807254" cy="712899"/>
            </a:xfrm>
            <a:prstGeom prst="rect">
              <a:avLst/>
            </a:prstGeom>
          </p:spPr>
        </p:pic>
      </p:grpSp>
      <p:sp>
        <p:nvSpPr>
          <p:cNvPr id="15" name="Suorakulmio 29">
            <a:extLst>
              <a:ext uri="{FF2B5EF4-FFF2-40B4-BE49-F238E27FC236}">
                <a16:creationId xmlns:a16="http://schemas.microsoft.com/office/drawing/2014/main" id="{6B26E109-D402-4BCB-8DDB-C0F0C2873D9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6" name="Tekstin paikkamerkki 2">
            <a:extLst>
              <a:ext uri="{FF2B5EF4-FFF2-40B4-BE49-F238E27FC236}">
                <a16:creationId xmlns:a16="http://schemas.microsoft.com/office/drawing/2014/main" id="{F41647C7-450A-4E5A-A18F-1A59FAA3B88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1765958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Osio 5. etujärjestöjen valehtelukortit</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056175" cy="4991379"/>
          </a:xfrm>
        </p:spPr>
        <p:txBody>
          <a:bodyPr/>
          <a:lstStyle/>
          <a:p>
            <a:r>
              <a:rPr lang="fi-FI" dirty="0"/>
              <a:t>Diat 27-32.</a:t>
            </a:r>
          </a:p>
          <a:p>
            <a:endParaRPr lang="fi-FI" dirty="0"/>
          </a:p>
          <a:p>
            <a:r>
              <a:rPr lang="fi-FI" dirty="0">
                <a:solidFill>
                  <a:schemeClr val="accent4"/>
                </a:solidFill>
              </a:rPr>
              <a:t>Etujärjestö(</a:t>
            </a:r>
            <a:r>
              <a:rPr lang="fi-FI" dirty="0" err="1">
                <a:solidFill>
                  <a:schemeClr val="accent4"/>
                </a:solidFill>
              </a:rPr>
              <a:t>je</a:t>
            </a:r>
            <a:r>
              <a:rPr lang="fi-FI" dirty="0">
                <a:solidFill>
                  <a:schemeClr val="accent4"/>
                </a:solidFill>
              </a:rPr>
              <a:t>)n</a:t>
            </a:r>
            <a:r>
              <a:rPr lang="fi-FI" dirty="0"/>
              <a:t> jäsenille voi jakaa sattumanvaraisesti totuus- ja valehtelukortit. Valehtelukortit antavat pelaajalle luvan valehdella pelin aikana. Pelaaja voi valehdella joko sabotoidakseen omaa ryhmäänsä tai yrittääkseen auttaa sen argumentaatiota valheellisella informaatiolla.</a:t>
            </a:r>
          </a:p>
          <a:p>
            <a:endParaRPr lang="fi-FI" dirty="0"/>
          </a:p>
          <a:p>
            <a:r>
              <a:rPr lang="fi-FI" dirty="0"/>
              <a:t>Diat 27-30 ovat käskyjä pysyä totuudessa, ja dioissa 31-32 annetaan lupa valehdella. Dioissa ei ole muita eroja, vaan ne on monistettu tulostamisen helpottamiseksi.</a:t>
            </a:r>
          </a:p>
          <a:p>
            <a:endParaRPr lang="fi-FI" dirty="0"/>
          </a:p>
          <a:p>
            <a:r>
              <a:rPr lang="fi-FI" dirty="0"/>
              <a:t>Voit jakaa kortit, kun pelaajat ovat päässeet tiedonhaussa alkuun. Kerää kortit pois pelaajilta heti, kun he ovat ehtineet lukea niiden sisältämän ohjeen.</a:t>
            </a:r>
          </a:p>
        </p:txBody>
      </p:sp>
    </p:spTree>
    <p:extLst>
      <p:ext uri="{BB962C8B-B14F-4D97-AF65-F5344CB8AC3E}">
        <p14:creationId xmlns:p14="http://schemas.microsoft.com/office/powerpoint/2010/main" val="2767975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89297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18555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3958397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23036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769648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wdDnDiag">
          <a:fgClr>
            <a:schemeClr val="accent2">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18" name="Otsikko 17">
            <a:extLst>
              <a:ext uri="{FF2B5EF4-FFF2-40B4-BE49-F238E27FC236}">
                <a16:creationId xmlns:a16="http://schemas.microsoft.com/office/drawing/2014/main" id="{F0B5571F-A793-F368-58A0-801E3AFB5F5A}"/>
              </a:ext>
            </a:extLst>
          </p:cNvPr>
          <p:cNvSpPr>
            <a:spLocks noGrp="1"/>
          </p:cNvSpPr>
          <p:nvPr>
            <p:ph type="title"/>
          </p:nvPr>
        </p:nvSpPr>
        <p:spPr>
          <a:xfrm>
            <a:off x="2978928" y="1103635"/>
            <a:ext cx="3139755" cy="1944107"/>
          </a:xfrm>
        </p:spPr>
        <p:txBody>
          <a:bodyPr>
            <a:noAutofit/>
          </a:bodyPr>
          <a:lstStyle/>
          <a:p>
            <a:r>
              <a:rPr lang="fi-FI" sz="2829" dirty="0"/>
              <a:t>Ohjeet tutkijalle </a:t>
            </a:r>
          </a:p>
        </p:txBody>
      </p:sp>
      <p:grpSp>
        <p:nvGrpSpPr>
          <p:cNvPr id="20" name="Ryhmä 19">
            <a:extLst>
              <a:ext uri="{FF2B5EF4-FFF2-40B4-BE49-F238E27FC236}">
                <a16:creationId xmlns:a16="http://schemas.microsoft.com/office/drawing/2014/main" id="{CFE340A7-BD26-3BE5-496A-485921A7EDB4}"/>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42FF849-BDDA-9848-45E2-95AA9FE9112B}"/>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DEC721E5-DE34-8CD0-75E5-4BEAE8E223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CFBD2527-EB5A-90C2-794A-AAE7FA3A77BB}"/>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F3442DF4-5E1B-DDC1-13F4-07C382C1B97C}"/>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30D84FF1-3124-EF2E-A395-D669B835D687}"/>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133DF419-C0C3-5D33-E1CC-C81185AB3DDE}"/>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AFCEB948-07E7-801D-CE8F-EDC31D5B70CB}"/>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5F03949F-E253-8E1F-54DF-D5B16D40BB4E}"/>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42D7BA37-59BC-DEB3-E840-F8C14E990871}"/>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0C957A26-185C-FDE2-427B-B46512ACDA10}"/>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40DBBD1E-B335-20DC-932B-47D68D426EA3}"/>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22" name="Kuva 21">
            <a:extLst>
              <a:ext uri="{FF2B5EF4-FFF2-40B4-BE49-F238E27FC236}">
                <a16:creationId xmlns:a16="http://schemas.microsoft.com/office/drawing/2014/main" id="{97B16176-0929-2B6A-9E89-0BCCAA051C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
        <p:nvSpPr>
          <p:cNvPr id="3" name="Tekstin paikkamerkki 2">
            <a:extLst>
              <a:ext uri="{FF2B5EF4-FFF2-40B4-BE49-F238E27FC236}">
                <a16:creationId xmlns:a16="http://schemas.microsoft.com/office/drawing/2014/main" id="{42B265F9-EB26-9C4C-F671-023EB1CDEEE1}"/>
              </a:ext>
            </a:extLst>
          </p:cNvPr>
          <p:cNvSpPr>
            <a:spLocks noGrp="1"/>
          </p:cNvSpPr>
          <p:nvPr>
            <p:ph type="body" sz="half" idx="2"/>
          </p:nvPr>
        </p:nvSpPr>
        <p:spPr>
          <a:xfrm>
            <a:off x="2379864" y="3148818"/>
            <a:ext cx="6162515" cy="3791010"/>
          </a:xfrm>
        </p:spPr>
        <p:txBody>
          <a:bodyPr>
            <a:noAutofit/>
          </a:bodyPr>
          <a:lstStyle/>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Mistä näkökulmasta tutkitte asiaa? Päättäkää tutkimuskysymys, johon haluatte vastauksen. Valitkaa metodit: esim. tiedonhaku netistä, </a:t>
            </a: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asianosaisten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haastattelut.</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Tutkimusaloja esim.:</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Kansantaloustiede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Kauppatiede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Kriminologia</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Lääketiede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Oikeustiede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Terveystiede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Yhteiskuntafilosofia</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Kirjatkaa tutkimuksenne näkökulma yhteiselle alustalle.</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Tehkää tutkimuksenne. </a:t>
            </a:r>
            <a:r>
              <a:rPr kumimoji="0" lang="fi-FI" sz="1400" b="0" i="0" u="none" strike="noStrike" kern="1200" cap="none" spc="0" normalizeH="0" baseline="0" noProof="0" dirty="0" err="1">
                <a:ln>
                  <a:noFill/>
                </a:ln>
                <a:solidFill>
                  <a:prstClr val="black"/>
                </a:solidFill>
                <a:effectLst/>
                <a:uLnTx/>
                <a:uFillTx/>
                <a:latin typeface="Arial" panose="020B0604020202020204"/>
                <a:ea typeface="+mn-ea"/>
                <a:cs typeface="+mn-cs"/>
              </a:rPr>
              <a:t>Kontaktoikaa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tarpeen mukaan </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asianosaisia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ja </a:t>
            </a:r>
            <a:r>
              <a:rPr kumimoji="0" lang="fi-FI" sz="1400" b="1" i="0" u="none" strike="noStrike" kern="1200" cap="none" spc="0" normalizeH="0" baseline="0" noProof="0" dirty="0">
                <a:ln>
                  <a:noFill/>
                </a:ln>
                <a:solidFill>
                  <a:srgbClr val="F8485E"/>
                </a:solidFill>
                <a:effectLst/>
                <a:uLnTx/>
                <a:uFillTx/>
                <a:latin typeface="Arial" panose="020B0604020202020204"/>
                <a:ea typeface="+mn-ea"/>
                <a:cs typeface="+mn-cs"/>
              </a:rPr>
              <a:t>etujärjestöjä</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Voitte myös hyödyntää muiden </a:t>
            </a:r>
            <a:r>
              <a:rPr kumimoji="0" lang="fi-FI" sz="1400" b="1" i="0" u="none" strike="noStrike" kern="1200" cap="none" spc="0" normalizeH="0" baseline="0" noProof="0" dirty="0">
                <a:ln>
                  <a:noFill/>
                </a:ln>
                <a:solidFill>
                  <a:schemeClr val="accent2"/>
                </a:solidFill>
                <a:effectLst/>
                <a:uLnTx/>
                <a:uFillTx/>
                <a:latin typeface="Arial" panose="020B0604020202020204"/>
                <a:ea typeface="+mn-ea"/>
                <a:cs typeface="+mn-cs"/>
              </a:rPr>
              <a:t>tutkijaryhmien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asiantuntemusta.</a:t>
            </a:r>
          </a:p>
        </p:txBody>
      </p:sp>
      <p:sp>
        <p:nvSpPr>
          <p:cNvPr id="30" name="Suorakulmio 29">
            <a:extLst>
              <a:ext uri="{FF2B5EF4-FFF2-40B4-BE49-F238E27FC236}">
                <a16:creationId xmlns:a16="http://schemas.microsoft.com/office/drawing/2014/main" id="{09B380E2-8BD8-ED45-622B-2CFF67E4789A}"/>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31" name="Tekstin paikkamerkki 2">
            <a:extLst>
              <a:ext uri="{FF2B5EF4-FFF2-40B4-BE49-F238E27FC236}">
                <a16:creationId xmlns:a16="http://schemas.microsoft.com/office/drawing/2014/main" id="{E27F66BC-B49E-AC3C-4DC5-D33453B1520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940309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1112778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359815" cy="1944107"/>
          </a:xfrm>
        </p:spPr>
        <p:txBody>
          <a:bodyPr>
            <a:noAutofit/>
          </a:bodyPr>
          <a:lstStyle/>
          <a:p>
            <a:r>
              <a:rPr lang="fi-FI" sz="2829" dirty="0"/>
              <a:t>Esimerkkejä </a:t>
            </a:r>
            <a:br>
              <a:rPr lang="fi-FI" sz="2829" dirty="0"/>
            </a:br>
            <a:r>
              <a:rPr lang="fi-FI" sz="2829" dirty="0">
                <a:solidFill>
                  <a:schemeClr val="accent2"/>
                </a:solidFill>
              </a:rPr>
              <a:t>[TUTKIMUSALAN]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4" name="Kuva 3">
            <a:extLst>
              <a:ext uri="{FF2B5EF4-FFF2-40B4-BE49-F238E27FC236}">
                <a16:creationId xmlns:a16="http://schemas.microsoft.com/office/drawing/2014/main" id="{F689BAFC-AE7D-517D-D446-4A486BE2B8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8743" y="349327"/>
            <a:ext cx="3988172" cy="3452723"/>
          </a:xfrm>
          <a:prstGeom prst="rect">
            <a:avLst/>
          </a:prstGeom>
        </p:spPr>
      </p:pic>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82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4">
            <a:extLst>
              <a:ext uri="{FF2B5EF4-FFF2-40B4-BE49-F238E27FC236}">
                <a16:creationId xmlns:a16="http://schemas.microsoft.com/office/drawing/2014/main" id="{484A50BB-D8B0-4225-A105-645AA9DB31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3497" y="218438"/>
            <a:ext cx="3772761" cy="3290779"/>
          </a:xfrm>
          <a:prstGeom prst="rect">
            <a:avLst/>
          </a:prstGeom>
        </p:spPr>
      </p:pic>
      <p:sp>
        <p:nvSpPr>
          <p:cNvPr id="25" name="Tekstin paikkamerkki 2">
            <a:extLst>
              <a:ext uri="{FF2B5EF4-FFF2-40B4-BE49-F238E27FC236}">
                <a16:creationId xmlns:a16="http://schemas.microsoft.com/office/drawing/2014/main" id="{706E7DA6-A5BF-4ADA-B082-0035B1F9DD8C}"/>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p:txBody>
      </p:sp>
      <p:sp>
        <p:nvSpPr>
          <p:cNvPr id="26" name="Otsikko 17">
            <a:extLst>
              <a:ext uri="{FF2B5EF4-FFF2-40B4-BE49-F238E27FC236}">
                <a16:creationId xmlns:a16="http://schemas.microsoft.com/office/drawing/2014/main" id="{B090912D-6D3D-4DBE-B73B-8173B825BFD5}"/>
              </a:ext>
            </a:extLst>
          </p:cNvPr>
          <p:cNvSpPr>
            <a:spLocks noGrp="1"/>
          </p:cNvSpPr>
          <p:nvPr>
            <p:ph type="title"/>
          </p:nvPr>
        </p:nvSpPr>
        <p:spPr>
          <a:xfrm>
            <a:off x="2978928" y="1103635"/>
            <a:ext cx="3359815" cy="1944107"/>
          </a:xfrm>
        </p:spPr>
        <p:txBody>
          <a:bodyPr>
            <a:noAutofit/>
          </a:bodyPr>
          <a:lstStyle/>
          <a:p>
            <a:r>
              <a:rPr lang="fi-FI" sz="2829" dirty="0"/>
              <a:t>Esimerkkejä </a:t>
            </a:r>
            <a:br>
              <a:rPr lang="fi-FI" sz="2829" dirty="0"/>
            </a:br>
            <a:r>
              <a:rPr lang="fi-FI" sz="2829" dirty="0">
                <a:solidFill>
                  <a:schemeClr val="accent2"/>
                </a:solidFill>
              </a:rPr>
              <a:t>[TUTKIMUSALAN]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spTree>
    <p:extLst>
      <p:ext uri="{BB962C8B-B14F-4D97-AF65-F5344CB8AC3E}">
        <p14:creationId xmlns:p14="http://schemas.microsoft.com/office/powerpoint/2010/main" val="1402422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2" name="Kuva 3">
            <a:extLst>
              <a:ext uri="{FF2B5EF4-FFF2-40B4-BE49-F238E27FC236}">
                <a16:creationId xmlns:a16="http://schemas.microsoft.com/office/drawing/2014/main" id="{4AB68084-6588-455B-8225-66B9666C6D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99086" y="202384"/>
            <a:ext cx="3884146" cy="3612765"/>
          </a:xfrm>
          <a:prstGeom prst="rect">
            <a:avLst/>
          </a:prstGeom>
        </p:spPr>
      </p:pic>
      <p:sp>
        <p:nvSpPr>
          <p:cNvPr id="23" name="Tekstin paikkamerkki 2">
            <a:extLst>
              <a:ext uri="{FF2B5EF4-FFF2-40B4-BE49-F238E27FC236}">
                <a16:creationId xmlns:a16="http://schemas.microsoft.com/office/drawing/2014/main" id="{AA6D64C8-9D59-4514-98B6-83F14BAB46E8}"/>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p:txBody>
      </p:sp>
      <p:sp>
        <p:nvSpPr>
          <p:cNvPr id="24" name="Otsikko 17">
            <a:extLst>
              <a:ext uri="{FF2B5EF4-FFF2-40B4-BE49-F238E27FC236}">
                <a16:creationId xmlns:a16="http://schemas.microsoft.com/office/drawing/2014/main" id="{3243685B-5425-4301-9117-37484B80F507}"/>
              </a:ext>
            </a:extLst>
          </p:cNvPr>
          <p:cNvSpPr>
            <a:spLocks noGrp="1"/>
          </p:cNvSpPr>
          <p:nvPr>
            <p:ph type="title"/>
          </p:nvPr>
        </p:nvSpPr>
        <p:spPr>
          <a:xfrm>
            <a:off x="2978928" y="1103635"/>
            <a:ext cx="3359815" cy="1944107"/>
          </a:xfrm>
        </p:spPr>
        <p:txBody>
          <a:bodyPr>
            <a:noAutofit/>
          </a:bodyPr>
          <a:lstStyle/>
          <a:p>
            <a:r>
              <a:rPr lang="fi-FI" sz="2829" dirty="0"/>
              <a:t>Esimerkkejä </a:t>
            </a:r>
            <a:br>
              <a:rPr lang="fi-FI" sz="2829" dirty="0"/>
            </a:br>
            <a:r>
              <a:rPr lang="fi-FI" sz="2829" dirty="0">
                <a:solidFill>
                  <a:schemeClr val="accent2"/>
                </a:solidFill>
              </a:rPr>
              <a:t>[TUTKIMUSALAN]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spTree>
    <p:extLst>
      <p:ext uri="{BB962C8B-B14F-4D97-AF65-F5344CB8AC3E}">
        <p14:creationId xmlns:p14="http://schemas.microsoft.com/office/powerpoint/2010/main" val="641110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21">
            <a:extLst>
              <a:ext uri="{FF2B5EF4-FFF2-40B4-BE49-F238E27FC236}">
                <a16:creationId xmlns:a16="http://schemas.microsoft.com/office/drawing/2014/main" id="{E3C53799-B826-42DD-BA07-29C0A88EEDE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
        <p:nvSpPr>
          <p:cNvPr id="23" name="Tekstin paikkamerkki 2">
            <a:extLst>
              <a:ext uri="{FF2B5EF4-FFF2-40B4-BE49-F238E27FC236}">
                <a16:creationId xmlns:a16="http://schemas.microsoft.com/office/drawing/2014/main" id="{D56517F7-5AC4-4C10-A92E-C2CC5711C7F0}"/>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a:p>
            <a:pPr marL="341732" indent="-341732">
              <a:buClr>
                <a:schemeClr val="accent2">
                  <a:lumMod val="50000"/>
                </a:schemeClr>
              </a:buClr>
              <a:buFont typeface="+mj-lt"/>
              <a:buAutoNum type="arabicPeriod"/>
            </a:pPr>
            <a:r>
              <a:rPr lang="fi-FI" dirty="0">
                <a:solidFill>
                  <a:schemeClr val="accent2"/>
                </a:solidFill>
              </a:rPr>
              <a:t> </a:t>
            </a:r>
          </a:p>
        </p:txBody>
      </p:sp>
      <p:sp>
        <p:nvSpPr>
          <p:cNvPr id="24" name="Otsikko 17">
            <a:extLst>
              <a:ext uri="{FF2B5EF4-FFF2-40B4-BE49-F238E27FC236}">
                <a16:creationId xmlns:a16="http://schemas.microsoft.com/office/drawing/2014/main" id="{FBFC09F9-0A5D-4F6A-A981-31C105987D7B}"/>
              </a:ext>
            </a:extLst>
          </p:cNvPr>
          <p:cNvSpPr>
            <a:spLocks noGrp="1"/>
          </p:cNvSpPr>
          <p:nvPr>
            <p:ph type="title"/>
          </p:nvPr>
        </p:nvSpPr>
        <p:spPr>
          <a:xfrm>
            <a:off x="2978928" y="1103635"/>
            <a:ext cx="3359815" cy="1944107"/>
          </a:xfrm>
        </p:spPr>
        <p:txBody>
          <a:bodyPr>
            <a:noAutofit/>
          </a:bodyPr>
          <a:lstStyle/>
          <a:p>
            <a:r>
              <a:rPr lang="fi-FI" sz="2829" dirty="0"/>
              <a:t>Esimerkkejä </a:t>
            </a:r>
            <a:br>
              <a:rPr lang="fi-FI" sz="2829" dirty="0"/>
            </a:br>
            <a:r>
              <a:rPr lang="fi-FI" sz="2829" dirty="0">
                <a:solidFill>
                  <a:schemeClr val="accent2"/>
                </a:solidFill>
              </a:rPr>
              <a:t>[TUTKIMUSALAN]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spTree>
    <p:extLst>
      <p:ext uri="{BB962C8B-B14F-4D97-AF65-F5344CB8AC3E}">
        <p14:creationId xmlns:p14="http://schemas.microsoft.com/office/powerpoint/2010/main" val="34232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712824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172979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873501410"/>
      </p:ext>
    </p:extLst>
  </p:cSld>
  <p:clrMapOvr>
    <a:masterClrMapping/>
  </p:clrMapOvr>
</p:sld>
</file>

<file path=ppt/theme/theme1.xml><?xml version="1.0" encoding="utf-8"?>
<a:theme xmlns:a="http://schemas.openxmlformats.org/drawingml/2006/main" name="UTU_teema">
  <a:themeElements>
    <a:clrScheme name="Mukautettu 2">
      <a:dk1>
        <a:sysClr val="windowText" lastClr="000000"/>
      </a:dk1>
      <a:lt1>
        <a:sysClr val="window" lastClr="FFFFFF"/>
      </a:lt1>
      <a:dk2>
        <a:srgbClr val="000000"/>
      </a:dk2>
      <a:lt2>
        <a:srgbClr val="FFFFFF"/>
      </a:lt2>
      <a:accent1>
        <a:srgbClr val="78C8D2"/>
      </a:accent1>
      <a:accent2>
        <a:srgbClr val="9063CD"/>
      </a:accent2>
      <a:accent3>
        <a:srgbClr val="ADCB00"/>
      </a:accent3>
      <a:accent4>
        <a:srgbClr val="F8485E"/>
      </a:accent4>
      <a:accent5>
        <a:srgbClr val="868686"/>
      </a:accent5>
      <a:accent6>
        <a:srgbClr val="D9D9D9"/>
      </a:accent6>
      <a:hlink>
        <a:srgbClr val="9063CD"/>
      </a:hlink>
      <a:folHlink>
        <a:srgbClr val="9063C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U_teema" id="{7834D929-2A63-4097-9135-E0AB367CC32E}" vid="{B6341EE3-FB7B-41E3-B786-CE07368ACE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UTU_teema</Template>
  <TotalTime>7163</TotalTime>
  <Words>1333</Words>
  <Application>Microsoft Office PowerPoint</Application>
  <PresentationFormat>Custom</PresentationFormat>
  <Paragraphs>181</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UTU_teema</vt:lpstr>
      <vt:lpstr>Tulosta seuraavat diat peliä varten</vt:lpstr>
      <vt:lpstr>Ohjeet tutkijalle </vt:lpstr>
      <vt:lpstr>Esimerkkejä  [TUTKIMUSALAN]  kysymyksistä,  joita voitte  selvittää: </vt:lpstr>
      <vt:lpstr>Esimerkkejä  [TUTKIMUSALAN]  kysymyksistä,  joita voitte  selvittää: </vt:lpstr>
      <vt:lpstr>Esimerkkejä  [TUTKIMUSALAN]  kysymyksistä,  joita voitte  selvittää: </vt:lpstr>
      <vt:lpstr>Esimerkkejä  [TUTKIMUSALAN]  kysymyksistä,  joita voitte  selvittää: </vt:lpstr>
      <vt:lpstr>Käsitelkää näitä  kysymyksiä  etujärjestön  näkökulmasta:</vt:lpstr>
      <vt:lpstr>Käsitelkää näitä  kysymyksiä  etujärjestön  näkökulmasta:</vt:lpstr>
      <vt:lpstr>Käsitelkää näitä  kysymyksiä  etujärjestön  näkökulmasta:</vt:lpstr>
      <vt:lpstr>Käsitelkää  näitä  kysymyksiä  asianosaisten  näkökulmasta:</vt:lpstr>
      <vt:lpstr>Käsitelkää  näitä  kysymyksiä  asianosaisten  näkökulmasta:</vt:lpstr>
      <vt:lpstr>Käsitelkää  näitä  kysymyksiä  asianosaisten  näkökulmasta:</vt:lpstr>
      <vt:lpstr>Käsittele näitä  kysymyksiä  toimittajan  näkökulmasta:</vt:lpstr>
      <vt:lpstr>Osio 5. etujärjestöjen valehtelukortit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Office 365 Premium yhteiskäyttö 2</dc:creator>
  <cp:lastModifiedBy>Istvan Rytkönen</cp:lastModifiedBy>
  <cp:revision>52</cp:revision>
  <dcterms:created xsi:type="dcterms:W3CDTF">2018-01-17T08:27:21Z</dcterms:created>
  <dcterms:modified xsi:type="dcterms:W3CDTF">2025-11-25T16:03:19Z</dcterms:modified>
</cp:coreProperties>
</file>