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311" r:id="rId2"/>
    <p:sldId id="303" r:id="rId3"/>
    <p:sldId id="283" r:id="rId4"/>
    <p:sldId id="308" r:id="rId5"/>
    <p:sldId id="309" r:id="rId6"/>
    <p:sldId id="310" r:id="rId7"/>
    <p:sldId id="300" r:id="rId8"/>
    <p:sldId id="313" r:id="rId9"/>
    <p:sldId id="316" r:id="rId10"/>
    <p:sldId id="289" r:id="rId11"/>
    <p:sldId id="314" r:id="rId12"/>
    <p:sldId id="317" r:id="rId13"/>
    <p:sldId id="290" r:id="rId14"/>
    <p:sldId id="297" r:id="rId15"/>
    <p:sldId id="291" r:id="rId16"/>
    <p:sldId id="292" r:id="rId17"/>
    <p:sldId id="293" r:id="rId18"/>
    <p:sldId id="294" r:id="rId19"/>
    <p:sldId id="295" r:id="rId20"/>
    <p:sldId id="296" r:id="rId21"/>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25.11.2025</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11/25/2025</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Väheneekö päävammojen ja murtumien määrä kiellon jälkeen?</a:t>
            </a:r>
          </a:p>
          <a:p>
            <a:pPr marL="341732" indent="-341732">
              <a:buClr>
                <a:schemeClr val="accent2">
                  <a:lumMod val="50000"/>
                </a:schemeClr>
              </a:buClr>
              <a:buFont typeface="+mj-lt"/>
              <a:buAutoNum type="arabicPeriod"/>
            </a:pPr>
            <a:r>
              <a:rPr lang="fi-FI" dirty="0">
                <a:solidFill>
                  <a:schemeClr val="accent2"/>
                </a:solidFill>
              </a:rPr>
              <a:t>Onko kiellolla vaikutusta ensiapupalveluiden kuormitukseen?</a:t>
            </a:r>
          </a:p>
          <a:p>
            <a:pPr marL="341732" indent="-341732">
              <a:buClr>
                <a:schemeClr val="accent2">
                  <a:lumMod val="50000"/>
                </a:schemeClr>
              </a:buClr>
              <a:buFont typeface="+mj-lt"/>
              <a:buAutoNum type="arabicPeriod"/>
            </a:pPr>
            <a:r>
              <a:rPr lang="fi-FI" dirty="0">
                <a:solidFill>
                  <a:schemeClr val="accent2"/>
                </a:solidFill>
              </a:rPr>
              <a:t>Lisääntyykö fyysinen aktiivisuus (esim. kävely, pyöräily) ja sen terveyshyödyt kiellon myötä?</a:t>
            </a:r>
          </a:p>
          <a:p>
            <a:pPr marL="341732" indent="-341732">
              <a:buClr>
                <a:schemeClr val="accent2">
                  <a:lumMod val="50000"/>
                </a:schemeClr>
              </a:buClr>
              <a:buFont typeface="+mj-lt"/>
              <a:buAutoNum type="arabicPeriod"/>
            </a:pPr>
            <a:r>
              <a:rPr lang="fi-FI" dirty="0">
                <a:solidFill>
                  <a:schemeClr val="accent2"/>
                </a:solidFill>
              </a:rPr>
              <a:t>Voiko kielto vähentää pitkäaikaisia vammoja ja kuntoutustarvetta?</a:t>
            </a:r>
          </a:p>
          <a:p>
            <a:pPr marL="341732" indent="-341732">
              <a:buClr>
                <a:schemeClr val="accent2">
                  <a:lumMod val="50000"/>
                </a:schemeClr>
              </a:buClr>
              <a:buFont typeface="+mj-lt"/>
              <a:buAutoNum type="arabicPeriod"/>
            </a:pPr>
            <a:r>
              <a:rPr lang="fi-FI" dirty="0">
                <a:solidFill>
                  <a:schemeClr val="accent2"/>
                </a:solidFill>
              </a:rPr>
              <a:t>Vaikuttaako kielto terveydenhuollon kustannuksiin?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Vaikuttaako kielto sähköpotkulautayritysten liikevaihtoon merkittävästi?</a:t>
            </a:r>
          </a:p>
          <a:p>
            <a:pPr marL="341732" indent="-341732">
              <a:buClr>
                <a:schemeClr val="accent2">
                  <a:lumMod val="50000"/>
                </a:schemeClr>
              </a:buClr>
              <a:buFont typeface="+mj-lt"/>
              <a:buAutoNum type="arabicPeriod"/>
            </a:pPr>
            <a:r>
              <a:rPr lang="fi-FI" dirty="0">
                <a:solidFill>
                  <a:schemeClr val="accent2"/>
                </a:solidFill>
              </a:rPr>
              <a:t>Muuttuuko kaupunkien liikkumismalli (esim. lisääntyykö bussien tai pyörien käyttö)?</a:t>
            </a:r>
          </a:p>
          <a:p>
            <a:pPr marL="341732" indent="-341732">
              <a:buClr>
                <a:schemeClr val="accent2">
                  <a:lumMod val="50000"/>
                </a:schemeClr>
              </a:buClr>
              <a:buFont typeface="+mj-lt"/>
              <a:buAutoNum type="arabicPeriod"/>
            </a:pPr>
            <a:r>
              <a:rPr lang="fi-FI" dirty="0">
                <a:solidFill>
                  <a:schemeClr val="accent2"/>
                </a:solidFill>
              </a:rPr>
              <a:t>Onko kiellon toteuttaminen kustannustehokasta verrattuna muihin turvallisuustoimiin?</a:t>
            </a:r>
          </a:p>
          <a:p>
            <a:pPr marL="341732" indent="-341732">
              <a:buClr>
                <a:schemeClr val="accent2">
                  <a:lumMod val="50000"/>
                </a:schemeClr>
              </a:buClr>
              <a:buFont typeface="+mj-lt"/>
              <a:buAutoNum type="arabicPeriod"/>
            </a:pPr>
            <a:r>
              <a:rPr lang="fi-FI" dirty="0">
                <a:solidFill>
                  <a:schemeClr val="accent2"/>
                </a:solidFill>
              </a:rPr>
              <a:t>Vaikuttaako kielto kaupunkien liikenneinfrastruktuurin suunnitteluun?</a:t>
            </a:r>
          </a:p>
          <a:p>
            <a:pPr marL="341732" indent="-341732">
              <a:buClr>
                <a:schemeClr val="accent2">
                  <a:lumMod val="50000"/>
                </a:schemeClr>
              </a:buClr>
              <a:buFont typeface="+mj-lt"/>
              <a:buAutoNum type="arabicPeriod"/>
            </a:pPr>
            <a:r>
              <a:rPr lang="fi-FI" dirty="0">
                <a:solidFill>
                  <a:schemeClr val="accent2"/>
                </a:solidFill>
              </a:rPr>
              <a:t>Lisääkö kielto kustannuksia kunnille (esim. valvonta, tiedotus)?</a:t>
            </a:r>
          </a:p>
          <a:p>
            <a:pPr marL="341732" indent="-341732">
              <a:buClr>
                <a:schemeClr val="accent2">
                  <a:lumMod val="50000"/>
                </a:schemeClr>
              </a:buClr>
              <a:buFont typeface="+mj-lt"/>
              <a:buAutoNum type="arabicPeriod"/>
            </a:pPr>
            <a:r>
              <a:rPr lang="fi-FI" dirty="0">
                <a:solidFill>
                  <a:schemeClr val="accent2"/>
                </a:solidFill>
              </a:rPr>
              <a:t>Onko kiellolla vaikutusta nuorten kulutustottumuksiin (esim. siirtyvätkö he muihin maksullisiin palveluihin)?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taloustieteen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Voidaanko kehittää teknisiä ratkaisuja, jotka luotettavasti estävät alle 15-vuotiaiden käytön (esim. ikätunnistus)?</a:t>
            </a:r>
          </a:p>
          <a:p>
            <a:pPr marL="341732" indent="-341732">
              <a:buClr>
                <a:schemeClr val="accent2">
                  <a:lumMod val="50000"/>
                </a:schemeClr>
              </a:buClr>
              <a:buFont typeface="+mj-lt"/>
              <a:buAutoNum type="arabicPeriod"/>
            </a:pPr>
            <a:r>
              <a:rPr lang="fi-FI" dirty="0">
                <a:solidFill>
                  <a:schemeClr val="accent2"/>
                </a:solidFill>
              </a:rPr>
              <a:t>Miten kielto vaikuttaa sähköpotkulautojen suunnitteluun ja turvallisuusominaisuuksiin?</a:t>
            </a:r>
          </a:p>
          <a:p>
            <a:pPr marL="341732" indent="-341732">
              <a:buClr>
                <a:schemeClr val="accent2">
                  <a:lumMod val="50000"/>
                </a:schemeClr>
              </a:buClr>
              <a:buFont typeface="+mj-lt"/>
              <a:buAutoNum type="arabicPeriod"/>
            </a:pPr>
            <a:r>
              <a:rPr lang="fi-FI" dirty="0">
                <a:solidFill>
                  <a:schemeClr val="accent2"/>
                </a:solidFill>
              </a:rPr>
              <a:t>Lisääkö kielto tarvetta uusille digitaalisille valvontajärjestelmille?</a:t>
            </a:r>
          </a:p>
          <a:p>
            <a:pPr marL="341732" indent="-341732">
              <a:buClr>
                <a:schemeClr val="accent2">
                  <a:lumMod val="50000"/>
                </a:schemeClr>
              </a:buClr>
              <a:buFont typeface="+mj-lt"/>
              <a:buAutoNum type="arabicPeriod"/>
            </a:pPr>
            <a:r>
              <a:rPr lang="fi-FI" dirty="0">
                <a:solidFill>
                  <a:schemeClr val="accent2"/>
                </a:solidFill>
              </a:rPr>
              <a:t>Voisiko teknologisilla ratkaisuilla korvata kiellon (esim. nopeusrajoitukset nuorille)?</a:t>
            </a:r>
          </a:p>
          <a:p>
            <a:pPr marL="341732" indent="-341732">
              <a:buClr>
                <a:schemeClr val="accent2">
                  <a:lumMod val="50000"/>
                </a:schemeClr>
              </a:buClr>
              <a:buFont typeface="+mj-lt"/>
              <a:buAutoNum type="arabicPeriod"/>
            </a:pPr>
            <a:r>
              <a:rPr lang="fi-FI" dirty="0">
                <a:solidFill>
                  <a:schemeClr val="accent2"/>
                </a:solidFill>
              </a:rPr>
              <a:t>Vaikuttaako kielto laitevalmistajien innovaatioihin ja tuotekehitykseen?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teknologia-tutkimuksen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Miten kielto vaikuttaa nuorten kokemukseen liikkumisen vapaudesta?</a:t>
            </a:r>
          </a:p>
          <a:p>
            <a:pPr marL="341732" indent="-341732">
              <a:buClr>
                <a:schemeClr val="accent2">
                  <a:lumMod val="50000"/>
                </a:schemeClr>
              </a:buClr>
              <a:buFont typeface="+mj-lt"/>
              <a:buAutoNum type="arabicPeriod"/>
            </a:pPr>
            <a:r>
              <a:rPr lang="fi-FI" dirty="0">
                <a:solidFill>
                  <a:schemeClr val="accent2"/>
                </a:solidFill>
              </a:rPr>
              <a:t>Lisääkö kielto turhautumista tai kapinointia nuorten keskuudessa?</a:t>
            </a:r>
          </a:p>
          <a:p>
            <a:pPr marL="341732" indent="-341732">
              <a:buClr>
                <a:schemeClr val="accent2">
                  <a:lumMod val="50000"/>
                </a:schemeClr>
              </a:buClr>
              <a:buFont typeface="+mj-lt"/>
              <a:buAutoNum type="arabicPeriod"/>
            </a:pPr>
            <a:r>
              <a:rPr lang="fi-FI" dirty="0">
                <a:solidFill>
                  <a:schemeClr val="accent2"/>
                </a:solidFill>
              </a:rPr>
              <a:t>Vaikuttaako kielto nuorten sosiaalisiin suhteisiin ja tapaamisiin?</a:t>
            </a:r>
          </a:p>
          <a:p>
            <a:pPr marL="341732" indent="-341732">
              <a:buClr>
                <a:schemeClr val="accent2">
                  <a:lumMod val="50000"/>
                </a:schemeClr>
              </a:buClr>
              <a:buFont typeface="+mj-lt"/>
              <a:buAutoNum type="arabicPeriod"/>
            </a:pPr>
            <a:r>
              <a:rPr lang="fi-FI" dirty="0">
                <a:solidFill>
                  <a:schemeClr val="accent2"/>
                </a:solidFill>
              </a:rPr>
              <a:t>Lisääkö kielto riskinottoa muilla tavoin (esim. luvaton käyttö, vaarallisemmat kulkutavat)?</a:t>
            </a:r>
          </a:p>
          <a:p>
            <a:pPr marL="341732" indent="-341732">
              <a:buClr>
                <a:schemeClr val="accent2">
                  <a:lumMod val="50000"/>
                </a:schemeClr>
              </a:buClr>
              <a:buFont typeface="+mj-lt"/>
              <a:buAutoNum type="arabicPeriod"/>
            </a:pPr>
            <a:r>
              <a:rPr lang="fi-FI" dirty="0">
                <a:solidFill>
                  <a:schemeClr val="accent2"/>
                </a:solidFill>
              </a:rPr>
              <a:t>Miten nuoret suhtautuvat sääntöihin ja auktoriteetteihin kiellon jälkeen?</a:t>
            </a:r>
          </a:p>
          <a:p>
            <a:pPr marL="341732" indent="-341732">
              <a:buClr>
                <a:schemeClr val="accent2">
                  <a:lumMod val="50000"/>
                </a:schemeClr>
              </a:buClr>
              <a:buFont typeface="+mj-lt"/>
              <a:buAutoNum type="arabicPeriod"/>
            </a:pPr>
            <a:r>
              <a:rPr lang="fi-FI" dirty="0">
                <a:solidFill>
                  <a:schemeClr val="accent2"/>
                </a:solidFill>
              </a:rPr>
              <a:t>Vaikuttaako kielto nuorten mielialaan tai hyvinvointiin?</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7143</TotalTime>
  <Words>1498</Words>
  <Application>Microsoft Office PowerPoint</Application>
  <PresentationFormat>Custom</PresentationFormat>
  <Paragraphs>179</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UTU_teema</vt:lpstr>
      <vt:lpstr>Tulosta seuraavat diat peliä varten</vt:lpstr>
      <vt:lpstr>Ohjeet tutkijalle </vt:lpstr>
      <vt:lpstr>Esimerkkejä  terveystieteen  kysymyksistä,  joita voitte  selvittää: </vt:lpstr>
      <vt:lpstr>Esimerkkejä  taloustieteen  kysymyksistä,  joita voitte  selvittää: </vt:lpstr>
      <vt:lpstr>Esimerkkejä  teknologia-tutkimuksen  kysymyksistä,  joita voitte  selvittää: </vt:lpstr>
      <vt:lpstr>Esimerkkejä  psykologian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Istvan Rytkönen</cp:lastModifiedBy>
  <cp:revision>50</cp:revision>
  <dcterms:created xsi:type="dcterms:W3CDTF">2018-01-17T08:27:21Z</dcterms:created>
  <dcterms:modified xsi:type="dcterms:W3CDTF">2025-11-25T11:49:48Z</dcterms:modified>
</cp:coreProperties>
</file>