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5"/>
  </p:notesMasterIdLst>
  <p:sldIdLst>
    <p:sldId id="265" r:id="rId2"/>
    <p:sldId id="307" r:id="rId3"/>
    <p:sldId id="309" r:id="rId4"/>
  </p:sldIdLst>
  <p:sldSz cx="10691813" cy="7559675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stvan Rytkönen" initials="IR" lastIdx="3" clrIdx="0">
    <p:extLst>
      <p:ext uri="{19B8F6BF-5375-455C-9EA6-DF929625EA0E}">
        <p15:presenceInfo xmlns:p15="http://schemas.microsoft.com/office/powerpoint/2012/main" userId="S::ijaryt@utu.fi::2ffa8385-9b14-454c-a660-5c5f8220ebf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4710" autoAdjust="0"/>
  </p:normalViewPr>
  <p:slideViewPr>
    <p:cSldViewPr snapToGrid="0">
      <p:cViewPr varScale="1">
        <p:scale>
          <a:sx n="85" d="100"/>
          <a:sy n="85" d="100"/>
        </p:scale>
        <p:origin x="120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DDAAF-2B59-4595-AAB1-D9A70DADDE30}" type="datetimeFigureOut">
              <a:rPr lang="fi-FI" smtClean="0"/>
              <a:t>27.2.2026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57311D-7C9F-4AC5-9123-6CE8049545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4377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A92AB96-4BFF-4542-9D79-A73D4CFDE4B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113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F30A8B2-6CA8-33D0-B32F-CB03659A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195" y="801236"/>
            <a:ext cx="9051077" cy="734487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78582AB-892D-18AC-BD85-2077FBABD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4878727" cy="499137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46791B8-C700-4A25-9C66-44D8706B2C7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46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FDBDED4-F5BE-4031-B32A-A253C1C0363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634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A0B8322-C723-4471-962D-55D2D4DE6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2" y="402483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8762B79-F62D-41AB-938C-26496B2DA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A53BD76-99CD-4E5A-8EA5-67C15BB95D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062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F48FC3-FFE8-42EB-A0EA-6BBE6C2056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663" y="7006699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CA7E99-3375-4016-8A51-333A82419F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1093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07E191-F7AD-48EC-B4AC-C8339DE9909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55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2" r:id="rId2"/>
    <p:sldLayoutId id="2147483691" r:id="rId3"/>
  </p:sldLayoutIdLst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kuka-saataa.utu.f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534925B1-E6CF-0989-F6B7-8D88761F1022}"/>
              </a:ext>
            </a:extLst>
          </p:cNvPr>
          <p:cNvSpPr txBox="1">
            <a:spLocks/>
          </p:cNvSpPr>
          <p:nvPr/>
        </p:nvSpPr>
        <p:spPr>
          <a:xfrm>
            <a:off x="835531" y="910463"/>
            <a:ext cx="8871887" cy="1333006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8019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582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/>
              <a:t>Kuka säätää?</a:t>
            </a:r>
          </a:p>
        </p:txBody>
      </p:sp>
      <p:sp>
        <p:nvSpPr>
          <p:cNvPr id="10" name="Alaotsikko 2">
            <a:extLst>
              <a:ext uri="{FF2B5EF4-FFF2-40B4-BE49-F238E27FC236}">
                <a16:creationId xmlns:a16="http://schemas.microsoft.com/office/drawing/2014/main" id="{8598798E-1A4E-F8BB-8E1D-D568FE736D9A}"/>
              </a:ext>
            </a:extLst>
          </p:cNvPr>
          <p:cNvSpPr txBox="1">
            <a:spLocks/>
          </p:cNvSpPr>
          <p:nvPr/>
        </p:nvSpPr>
        <p:spPr>
          <a:xfrm>
            <a:off x="939035" y="2163677"/>
            <a:ext cx="4871928" cy="4187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2205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9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94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91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98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983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981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97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974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400" dirty="0">
                <a:solidFill>
                  <a:schemeClr val="accent4"/>
                </a:solidFill>
              </a:rPr>
              <a:t>Roolipeli lainvalmistelusta</a:t>
            </a:r>
            <a:endParaRPr lang="fi-FI" sz="2400" b="0" dirty="0">
              <a:solidFill>
                <a:schemeClr val="accent4"/>
              </a:solidFill>
            </a:endParaRPr>
          </a:p>
          <a:p>
            <a:r>
              <a:rPr lang="fi-FI" sz="2400" b="0" dirty="0">
                <a:solidFill>
                  <a:schemeClr val="accent4"/>
                </a:solidFill>
              </a:rPr>
              <a:t>Lyhytversion ohjeet</a:t>
            </a:r>
          </a:p>
        </p:txBody>
      </p:sp>
      <p:sp>
        <p:nvSpPr>
          <p:cNvPr id="11" name="Tekstin paikkamerkki 12">
            <a:extLst>
              <a:ext uri="{FF2B5EF4-FFF2-40B4-BE49-F238E27FC236}">
                <a16:creationId xmlns:a16="http://schemas.microsoft.com/office/drawing/2014/main" id="{5152F42B-19B9-B98E-2D4E-55DE90BB7737}"/>
              </a:ext>
            </a:extLst>
          </p:cNvPr>
          <p:cNvSpPr txBox="1">
            <a:spLocks/>
          </p:cNvSpPr>
          <p:nvPr/>
        </p:nvSpPr>
        <p:spPr>
          <a:xfrm>
            <a:off x="939035" y="2758101"/>
            <a:ext cx="2269174" cy="13395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801929" rtl="0" eaLnBrk="1" latinLnBrk="0" hangingPunct="1">
              <a:lnSpc>
                <a:spcPct val="100000"/>
              </a:lnSpc>
              <a:spcBef>
                <a:spcPts val="877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97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2105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100799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54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51199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579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2015987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579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05304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06269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07233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08197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fi-FI" dirty="0"/>
          </a:p>
        </p:txBody>
      </p:sp>
      <p:grpSp>
        <p:nvGrpSpPr>
          <p:cNvPr id="2" name="Ryhmä 1">
            <a:extLst>
              <a:ext uri="{FF2B5EF4-FFF2-40B4-BE49-F238E27FC236}">
                <a16:creationId xmlns:a16="http://schemas.microsoft.com/office/drawing/2014/main" id="{A3B551F6-A6C0-C276-D4FF-3D5FD90DB8B4}"/>
              </a:ext>
            </a:extLst>
          </p:cNvPr>
          <p:cNvGrpSpPr/>
          <p:nvPr/>
        </p:nvGrpSpPr>
        <p:grpSpPr>
          <a:xfrm>
            <a:off x="702355" y="4532333"/>
            <a:ext cx="1334050" cy="2349980"/>
            <a:chOff x="4382972" y="2897797"/>
            <a:chExt cx="948062" cy="1670048"/>
          </a:xfrm>
        </p:grpSpPr>
        <p:pic>
          <p:nvPicPr>
            <p:cNvPr id="3" name="Kuva 2">
              <a:extLst>
                <a:ext uri="{FF2B5EF4-FFF2-40B4-BE49-F238E27FC236}">
                  <a16:creationId xmlns:a16="http://schemas.microsoft.com/office/drawing/2014/main" id="{D49A34A6-B0B2-D9ED-E546-81C0B3927C4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382972" y="2897797"/>
              <a:ext cx="939166" cy="1670048"/>
            </a:xfrm>
            <a:prstGeom prst="rect">
              <a:avLst/>
            </a:prstGeom>
          </p:spPr>
        </p:pic>
        <p:sp>
          <p:nvSpPr>
            <p:cNvPr id="9" name="Tekstiruutu 8">
              <a:extLst>
                <a:ext uri="{FF2B5EF4-FFF2-40B4-BE49-F238E27FC236}">
                  <a16:creationId xmlns:a16="http://schemas.microsoft.com/office/drawing/2014/main" id="{F0430338-B43C-B467-FA31-360D4A37A3CD}"/>
                </a:ext>
              </a:extLst>
            </p:cNvPr>
            <p:cNvSpPr txBox="1"/>
            <p:nvPr/>
          </p:nvSpPr>
          <p:spPr>
            <a:xfrm>
              <a:off x="4382972" y="3669016"/>
              <a:ext cx="939166" cy="4666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200"/>
                </a:lnSpc>
              </a:pPr>
              <a:r>
                <a:rPr lang="fi-FI" sz="2200" b="1" dirty="0">
                  <a:solidFill>
                    <a:schemeClr val="bg1"/>
                  </a:solidFill>
                </a:rPr>
                <a:t>Kuka </a:t>
              </a:r>
            </a:p>
            <a:p>
              <a:pPr algn="ctr">
                <a:lnSpc>
                  <a:spcPts val="2200"/>
                </a:lnSpc>
              </a:pPr>
              <a:r>
                <a:rPr lang="fi-FI" sz="2200" b="1" dirty="0">
                  <a:solidFill>
                    <a:schemeClr val="bg1"/>
                  </a:solidFill>
                </a:rPr>
                <a:t>säätää?</a:t>
              </a:r>
            </a:p>
          </p:txBody>
        </p:sp>
        <p:sp>
          <p:nvSpPr>
            <p:cNvPr id="4" name="Tekstiruutu 3">
              <a:extLst>
                <a:ext uri="{FF2B5EF4-FFF2-40B4-BE49-F238E27FC236}">
                  <a16:creationId xmlns:a16="http://schemas.microsoft.com/office/drawing/2014/main" id="{08F7EA77-A7F2-A77D-61FD-2C0D8A3B36A7}"/>
                </a:ext>
              </a:extLst>
            </p:cNvPr>
            <p:cNvSpPr txBox="1"/>
            <p:nvPr/>
          </p:nvSpPr>
          <p:spPr>
            <a:xfrm>
              <a:off x="4391868" y="4103848"/>
              <a:ext cx="939166" cy="2478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fi-FI" sz="900" b="1" dirty="0">
                  <a:solidFill>
                    <a:schemeClr val="bg1"/>
                  </a:solidFill>
                </a:rPr>
                <a:t>Lainvalmistelu-</a:t>
              </a:r>
            </a:p>
            <a:p>
              <a:pPr algn="ctr">
                <a:lnSpc>
                  <a:spcPts val="1000"/>
                </a:lnSpc>
              </a:pPr>
              <a:r>
                <a:rPr lang="fi-FI" sz="900" b="1" dirty="0">
                  <a:solidFill>
                    <a:schemeClr val="bg1"/>
                  </a:solidFill>
                </a:rPr>
                <a:t>simulaatio</a:t>
              </a: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C6695245-75DD-4507-BC01-97F66A122B1F}"/>
              </a:ext>
            </a:extLst>
          </p:cNvPr>
          <p:cNvSpPr txBox="1"/>
          <p:nvPr/>
        </p:nvSpPr>
        <p:spPr>
          <a:xfrm>
            <a:off x="551932" y="7069793"/>
            <a:ext cx="19527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200" b="1" dirty="0"/>
              <a:t>Yhteys:</a:t>
            </a:r>
            <a:r>
              <a:rPr lang="fi-FI" sz="1200" dirty="0"/>
              <a:t> istvan.j.rytkonen@utu.fi</a:t>
            </a:r>
          </a:p>
        </p:txBody>
      </p:sp>
      <p:pic>
        <p:nvPicPr>
          <p:cNvPr id="101" name="Kuva 4">
            <a:extLst>
              <a:ext uri="{FF2B5EF4-FFF2-40B4-BE49-F238E27FC236}">
                <a16:creationId xmlns:a16="http://schemas.microsoft.com/office/drawing/2014/main" id="{0C983E0A-595B-48B6-AAFA-7D41B59122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07218" y="2653553"/>
            <a:ext cx="6698282" cy="4318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319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663F-C172-4E80-8729-1779D73F9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>
                <a:solidFill>
                  <a:schemeClr val="accent4"/>
                </a:solidFill>
              </a:rPr>
              <a:t>Ohjeet Kuka säätää? -pikapeliin </a:t>
            </a:r>
            <a:r>
              <a:rPr lang="fi-FI" sz="2800" dirty="0">
                <a:solidFill>
                  <a:schemeClr val="accent4"/>
                </a:solidFill>
              </a:rPr>
              <a:t>(1/2)</a:t>
            </a:r>
            <a:endParaRPr lang="fi-FI" dirty="0">
              <a:solidFill>
                <a:schemeClr val="accent4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E1469-1651-48FC-8BFB-EE8679FCD7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8668039" cy="499137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fi-FI" sz="2800" dirty="0"/>
              <a:t>Kesto </a:t>
            </a:r>
            <a:r>
              <a:rPr lang="fi-FI" sz="2800" b="1" dirty="0"/>
              <a:t>15–45 minuuttia</a:t>
            </a:r>
            <a:r>
              <a:rPr lang="fi-FI" sz="2800" dirty="0"/>
              <a:t>. Tavoitteena on tutustua lainvalmistelua koskeviin lausuntoihin: mitä ne ovat, miksi niitä tehdään?</a:t>
            </a:r>
            <a:br>
              <a:rPr lang="fi-FI" sz="2800" dirty="0"/>
            </a:br>
            <a:endParaRPr lang="fi-FI" sz="2800" dirty="0"/>
          </a:p>
          <a:p>
            <a:pPr>
              <a:lnSpc>
                <a:spcPct val="110000"/>
              </a:lnSpc>
            </a:pPr>
            <a:r>
              <a:rPr lang="fi-FI" sz="2800" dirty="0"/>
              <a:t>Opettaja valitsee ennen tuntia lakihankkeen ja rajaa halutessaan sopivat materiaalit pelaajille. </a:t>
            </a:r>
          </a:p>
          <a:p>
            <a:pPr>
              <a:lnSpc>
                <a:spcPct val="110000"/>
              </a:lnSpc>
            </a:pPr>
            <a:r>
              <a:rPr lang="fi-FI" sz="2800" dirty="0"/>
              <a:t>Voit käyttää materiaalien valintaan ja jakamiseen peliin kuuluvaa alustaa: </a:t>
            </a:r>
            <a:r>
              <a:rPr lang="fi-FI" sz="2800" dirty="0">
                <a:hlinkClick r:id="rId2"/>
              </a:rPr>
              <a:t>https://kuka-saataa.utu.fi/</a:t>
            </a:r>
            <a:r>
              <a:rPr lang="fi-FI" sz="2800" dirty="0"/>
              <a:t>. Löydät etsimäsi hankkeen, jos käytät hankkeen otsikossa esiintyviä hakusanoja (esim. </a:t>
            </a:r>
            <a:r>
              <a:rPr lang="fi-FI" sz="2800" i="1" dirty="0"/>
              <a:t>alkoholi</a:t>
            </a:r>
            <a:r>
              <a:rPr lang="fi-FI" sz="2800" dirty="0"/>
              <a:t>) tai hallituksen esityksen diaarinumeroa (esim. </a:t>
            </a:r>
            <a:r>
              <a:rPr lang="fi-FI" sz="2800" i="1" dirty="0"/>
              <a:t>HE 7/2024</a:t>
            </a:r>
            <a:r>
              <a:rPr lang="fi-FI" sz="2800" dirty="0"/>
              <a:t>).</a:t>
            </a:r>
          </a:p>
          <a:p>
            <a:pPr>
              <a:lnSpc>
                <a:spcPct val="110000"/>
              </a:lnSpc>
            </a:pPr>
            <a:endParaRPr lang="fi-FI" sz="2800" dirty="0"/>
          </a:p>
          <a:p>
            <a:pPr>
              <a:lnSpc>
                <a:spcPct val="110000"/>
              </a:lnSpc>
            </a:pPr>
            <a:r>
              <a:rPr lang="fi-FI" sz="2800" dirty="0"/>
              <a:t>Pelaajat jaetaan ryhmiin tai pareihin.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EFCA5F-5F62-4A5A-AB05-0FE36E556A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5513" y="194544"/>
            <a:ext cx="1207108" cy="2043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251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663F-C172-4E80-8729-1779D73F9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>
                <a:solidFill>
                  <a:schemeClr val="accent4"/>
                </a:solidFill>
              </a:rPr>
              <a:t>Ohjeet Kuka säätää? -pikapeliin </a:t>
            </a:r>
            <a:r>
              <a:rPr lang="fi-FI" sz="2800" dirty="0">
                <a:solidFill>
                  <a:schemeClr val="accent4"/>
                </a:solidFill>
              </a:rPr>
              <a:t>(2/2)</a:t>
            </a:r>
            <a:endParaRPr lang="fi-FI" dirty="0">
              <a:solidFill>
                <a:schemeClr val="accent4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E1469-1651-48FC-8BFB-EE8679FCD7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8331317" cy="499137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fi-FI" sz="2400" dirty="0"/>
              <a:t>Kukin ryhmä tutkii 1–2 lausuntoa ja vastaa esim. kysymyksiin:</a:t>
            </a:r>
          </a:p>
          <a:p>
            <a:pPr>
              <a:lnSpc>
                <a:spcPct val="120000"/>
              </a:lnSpc>
            </a:pPr>
            <a:endParaRPr lang="fi-FI" sz="2400" dirty="0"/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i-FI" sz="2400" dirty="0"/>
              <a:t>Kuka on lausunnon tekijä?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i-FI" sz="2400" dirty="0"/>
              <a:t>Edustaako lausunnonantaja jotain ihmisryhmää tai yrityksiä?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i-FI" sz="2400" dirty="0"/>
              <a:t>Mitä lausunnon tekijä tavoittelee?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i-FI" sz="2400" dirty="0"/>
              <a:t>Mitä argumentteja hän käyttää?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i-FI" sz="2400" dirty="0"/>
              <a:t>Millaiseen tietoon esitetyt argumentit perustuvat?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i-FI" sz="2400" dirty="0"/>
              <a:t>Saiko lausunnonantaja aikaan ajamiaan muutoksia lainsäädäntöön?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fi-FI" sz="2400" dirty="0"/>
          </a:p>
          <a:p>
            <a:pPr>
              <a:lnSpc>
                <a:spcPct val="120000"/>
              </a:lnSpc>
            </a:pPr>
            <a:r>
              <a:rPr lang="fi-FI" sz="2400" dirty="0"/>
              <a:t>Lopuksi opettaja kerää vastaukset kirjallisesti tai kyselemällä suullisesti.</a:t>
            </a:r>
          </a:p>
          <a:p>
            <a:pPr>
              <a:lnSpc>
                <a:spcPct val="120000"/>
              </a:lnSpc>
            </a:pPr>
            <a:r>
              <a:rPr lang="fi-FI" sz="2400" dirty="0">
                <a:solidFill>
                  <a:schemeClr val="accent4"/>
                </a:solidFill>
              </a:rPr>
              <a:t>Toisin kuin täysimittaisessa Kuka säätää? -pelissä, pelaajat eivät pikapelissä pelaa rooleissa vaan tutkivat asiakirjoja omina itsenään.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EFCA5F-5F62-4A5A-AB05-0FE36E556A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5513" y="194544"/>
            <a:ext cx="1207108" cy="2043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359023"/>
      </p:ext>
    </p:extLst>
  </p:cSld>
  <p:clrMapOvr>
    <a:masterClrMapping/>
  </p:clrMapOvr>
</p:sld>
</file>

<file path=ppt/theme/theme1.xml><?xml version="1.0" encoding="utf-8"?>
<a:theme xmlns:a="http://schemas.openxmlformats.org/drawingml/2006/main" name="UTU_teema">
  <a:themeElements>
    <a:clrScheme name="Mukautettu 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78C8D2"/>
      </a:accent1>
      <a:accent2>
        <a:srgbClr val="9063CD"/>
      </a:accent2>
      <a:accent3>
        <a:srgbClr val="ADCB00"/>
      </a:accent3>
      <a:accent4>
        <a:srgbClr val="F8485E"/>
      </a:accent4>
      <a:accent5>
        <a:srgbClr val="868686"/>
      </a:accent5>
      <a:accent6>
        <a:srgbClr val="D9D9D9"/>
      </a:accent6>
      <a:hlink>
        <a:srgbClr val="9063CD"/>
      </a:hlink>
      <a:folHlink>
        <a:srgbClr val="9063C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TU_teema" id="{7834D929-2A63-4097-9135-E0AB367CC32E}" vid="{B6341EE3-FB7B-41E3-B786-CE07368ACE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UTU_teema</Template>
  <TotalTime>7151</TotalTime>
  <Words>197</Words>
  <Application>Microsoft Office PowerPoint</Application>
  <PresentationFormat>Custom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UTU_teema</vt:lpstr>
      <vt:lpstr>PowerPoint Presentation</vt:lpstr>
      <vt:lpstr>Ohjeet Kuka säätää? -pikapeliin (1/2)</vt:lpstr>
      <vt:lpstr>Ohjeet Kuka säätää? -pikapeliin (2/2)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Office 365 Premium yhteiskäyttö 2</dc:creator>
  <cp:lastModifiedBy>István Rytkönen</cp:lastModifiedBy>
  <cp:revision>54</cp:revision>
  <dcterms:created xsi:type="dcterms:W3CDTF">2018-01-17T08:27:21Z</dcterms:created>
  <dcterms:modified xsi:type="dcterms:W3CDTF">2026-02-27T16:03:22Z</dcterms:modified>
</cp:coreProperties>
</file>