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311" r:id="rId2"/>
    <p:sldId id="303" r:id="rId3"/>
    <p:sldId id="283" r:id="rId4"/>
    <p:sldId id="308" r:id="rId5"/>
    <p:sldId id="310" r:id="rId6"/>
    <p:sldId id="309" r:id="rId7"/>
    <p:sldId id="300" r:id="rId8"/>
    <p:sldId id="313" r:id="rId9"/>
    <p:sldId id="316" r:id="rId10"/>
    <p:sldId id="289" r:id="rId11"/>
    <p:sldId id="314" r:id="rId12"/>
    <p:sldId id="317" r:id="rId13"/>
    <p:sldId id="290" r:id="rId14"/>
    <p:sldId id="297" r:id="rId15"/>
    <p:sldId id="291" r:id="rId16"/>
    <p:sldId id="292" r:id="rId17"/>
    <p:sldId id="293" r:id="rId18"/>
    <p:sldId id="294" r:id="rId19"/>
    <p:sldId id="295" r:id="rId20"/>
    <p:sldId id="296" r:id="rId21"/>
  </p:sldIdLst>
  <p:sldSz cx="10691813" cy="7559675"/>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tvan Rytkönen" initials="IR" lastIdx="3" clrIdx="0">
    <p:extLst>
      <p:ext uri="{19B8F6BF-5375-455C-9EA6-DF929625EA0E}">
        <p15:presenceInfo xmlns:p15="http://schemas.microsoft.com/office/powerpoint/2012/main" userId="S::ijaryt@utu.fi::2ffa8385-9b14-454c-a660-5c5f8220eb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4710" autoAdjust="0"/>
  </p:normalViewPr>
  <p:slideViewPr>
    <p:cSldViewPr snapToGrid="0">
      <p:cViewPr varScale="1">
        <p:scale>
          <a:sx n="74" d="100"/>
          <a:sy n="74" d="100"/>
        </p:scale>
        <p:origin x="120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ADDAAF-2B59-4595-AAB1-D9A70DADDE30}" type="datetimeFigureOut">
              <a:rPr lang="fi-FI" smtClean="0"/>
              <a:t>3.2.2026</a:t>
            </a:fld>
            <a:endParaRPr lang="fi-FI"/>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57311D-7C9F-4AC5-9123-6CE804954547}" type="slidenum">
              <a:rPr lang="fi-FI" smtClean="0"/>
              <a:t>‹#›</a:t>
            </a:fld>
            <a:endParaRPr lang="fi-FI"/>
          </a:p>
        </p:txBody>
      </p:sp>
    </p:spTree>
    <p:extLst>
      <p:ext uri="{BB962C8B-B14F-4D97-AF65-F5344CB8AC3E}">
        <p14:creationId xmlns:p14="http://schemas.microsoft.com/office/powerpoint/2010/main" val="314437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sp>
        <p:nvSpPr>
          <p:cNvPr id="2" name="Otsikko 1">
            <a:extLst>
              <a:ext uri="{FF2B5EF4-FFF2-40B4-BE49-F238E27FC236}">
                <a16:creationId xmlns:a16="http://schemas.microsoft.com/office/drawing/2014/main" id="{4F30A8B2-6CA8-33D0-B32F-CB03659A37B2}"/>
              </a:ext>
            </a:extLst>
          </p:cNvPr>
          <p:cNvSpPr>
            <a:spLocks noGrp="1"/>
          </p:cNvSpPr>
          <p:nvPr>
            <p:ph type="title"/>
          </p:nvPr>
        </p:nvSpPr>
        <p:spPr>
          <a:xfrm>
            <a:off x="924195" y="801236"/>
            <a:ext cx="9051077" cy="734487"/>
          </a:xfrm>
        </p:spPr>
        <p:txBody>
          <a:bodyPr>
            <a:normAutofit/>
          </a:bodyPr>
          <a:lstStyle>
            <a:lvl1pPr>
              <a:defRPr sz="3600" b="1"/>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Tekstin paikkamerkki 3">
            <a:extLst>
              <a:ext uri="{FF2B5EF4-FFF2-40B4-BE49-F238E27FC236}">
                <a16:creationId xmlns:a16="http://schemas.microsoft.com/office/drawing/2014/main" id="{478582AB-892D-18AC-BD85-2077FBABD718}"/>
              </a:ext>
            </a:extLst>
          </p:cNvPr>
          <p:cNvSpPr>
            <a:spLocks noGrp="1"/>
          </p:cNvSpPr>
          <p:nvPr>
            <p:ph type="body" sz="half" idx="2"/>
          </p:nvPr>
        </p:nvSpPr>
        <p:spPr>
          <a:xfrm>
            <a:off x="924196" y="1679051"/>
            <a:ext cx="4878727" cy="4991379"/>
          </a:xfrm>
        </p:spPr>
        <p:txBody>
          <a:bodyPr>
            <a:normAutofit/>
          </a:bodyPr>
          <a:lstStyle>
            <a:lvl1pPr marL="0" indent="0">
              <a:buNone/>
              <a:defRPr sz="1600"/>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lang="fi-FI" dirty="0"/>
              <a:t>Muokkaa tekstin perustyylejä napsauttamalla</a:t>
            </a:r>
          </a:p>
        </p:txBody>
      </p:sp>
      <p:pic>
        <p:nvPicPr>
          <p:cNvPr id="6" name="Picture 5">
            <a:extLst>
              <a:ext uri="{FF2B5EF4-FFF2-40B4-BE49-F238E27FC236}">
                <a16:creationId xmlns:a16="http://schemas.microsoft.com/office/drawing/2014/main" id="{446791B8-C700-4A25-9C66-44D8706B2C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2246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Kansi / Cover 1">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E9513E56-AA6A-96B6-BFA3-B5DA5ED5A66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5928" y="498857"/>
            <a:ext cx="9599957" cy="6561961"/>
          </a:xfrm>
          <a:prstGeom prst="rect">
            <a:avLst/>
          </a:prstGeom>
        </p:spPr>
      </p:pic>
      <p:pic>
        <p:nvPicPr>
          <p:cNvPr id="3" name="Picture 2">
            <a:extLst>
              <a:ext uri="{FF2B5EF4-FFF2-40B4-BE49-F238E27FC236}">
                <a16:creationId xmlns:a16="http://schemas.microsoft.com/office/drawing/2014/main" id="{EFDBDED4-F5BE-4031-B32A-A253C1C0363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1761634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A0B8322-C723-4471-962D-55D2D4DE6E1F}"/>
              </a:ext>
            </a:extLst>
          </p:cNvPr>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8762B79-F62D-41AB-938C-26496B2DAC86}"/>
              </a:ext>
            </a:extLst>
          </p:cNvPr>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A53BD76-99CD-4E5A-8EA5-67C15BB95D78}"/>
              </a:ext>
            </a:extLst>
          </p:cNvPr>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C764DE79-268F-4C1A-8933-263129D2AF90}" type="datetimeFigureOut">
              <a:rPr lang="en-US" smtClean="0"/>
              <a:t>2/3/2026</a:t>
            </a:fld>
            <a:endParaRPr lang="en-US" dirty="0"/>
          </a:p>
        </p:txBody>
      </p:sp>
      <p:sp>
        <p:nvSpPr>
          <p:cNvPr id="5" name="Alatunnisteen paikkamerkki 4">
            <a:extLst>
              <a:ext uri="{FF2B5EF4-FFF2-40B4-BE49-F238E27FC236}">
                <a16:creationId xmlns:a16="http://schemas.microsoft.com/office/drawing/2014/main" id="{ACF48FC3-FFE8-42EB-A0EA-6BBE6C205603}"/>
              </a:ext>
            </a:extLst>
          </p:cNvPr>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lang="en-US" dirty="0"/>
          </a:p>
        </p:txBody>
      </p:sp>
      <p:sp>
        <p:nvSpPr>
          <p:cNvPr id="6" name="Dian numeron paikkamerkki 5">
            <a:extLst>
              <a:ext uri="{FF2B5EF4-FFF2-40B4-BE49-F238E27FC236}">
                <a16:creationId xmlns:a16="http://schemas.microsoft.com/office/drawing/2014/main" id="{14CA7E99-3375-4016-8A51-333A82419F84}"/>
              </a:ext>
            </a:extLst>
          </p:cNvPr>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48F63A3B-78C7-47BE-AE5E-E10140E04643}" type="slidenum">
              <a:rPr lang="en-US" smtClean="0"/>
              <a:t>‹#›</a:t>
            </a:fld>
            <a:endParaRPr lang="en-US" dirty="0"/>
          </a:p>
        </p:txBody>
      </p:sp>
      <p:pic>
        <p:nvPicPr>
          <p:cNvPr id="7" name="Picture 6">
            <a:extLst>
              <a:ext uri="{FF2B5EF4-FFF2-40B4-BE49-F238E27FC236}">
                <a16:creationId xmlns:a16="http://schemas.microsoft.com/office/drawing/2014/main" id="{CE07E191-F7AD-48EC-B4AC-C8339DE990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268186" y="6983278"/>
            <a:ext cx="1538194" cy="624022"/>
          </a:xfrm>
          <a:prstGeom prst="rect">
            <a:avLst/>
          </a:prstGeom>
        </p:spPr>
      </p:pic>
    </p:spTree>
    <p:extLst>
      <p:ext uri="{BB962C8B-B14F-4D97-AF65-F5344CB8AC3E}">
        <p14:creationId xmlns:p14="http://schemas.microsoft.com/office/powerpoint/2010/main" val="3489556700"/>
      </p:ext>
    </p:extLst>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l" defTabSz="80192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fi-FI"/>
      </a:defPPr>
      <a:lvl1pPr marL="0" algn="l" defTabSz="801929" rtl="0" eaLnBrk="1" latinLnBrk="0" hangingPunct="1">
        <a:defRPr sz="1579" kern="1200">
          <a:solidFill>
            <a:schemeClr val="tx1"/>
          </a:solidFill>
          <a:latin typeface="+mn-lt"/>
          <a:ea typeface="+mn-ea"/>
          <a:cs typeface="+mn-cs"/>
        </a:defRPr>
      </a:lvl1pPr>
      <a:lvl2pPr marL="400964" algn="l" defTabSz="801929" rtl="0" eaLnBrk="1" latinLnBrk="0" hangingPunct="1">
        <a:defRPr sz="1579" kern="1200">
          <a:solidFill>
            <a:schemeClr val="tx1"/>
          </a:solidFill>
          <a:latin typeface="+mn-lt"/>
          <a:ea typeface="+mn-ea"/>
          <a:cs typeface="+mn-cs"/>
        </a:defRPr>
      </a:lvl2pPr>
      <a:lvl3pPr marL="801929" algn="l" defTabSz="801929" rtl="0" eaLnBrk="1" latinLnBrk="0" hangingPunct="1">
        <a:defRPr sz="1579" kern="1200">
          <a:solidFill>
            <a:schemeClr val="tx1"/>
          </a:solidFill>
          <a:latin typeface="+mn-lt"/>
          <a:ea typeface="+mn-ea"/>
          <a:cs typeface="+mn-cs"/>
        </a:defRPr>
      </a:lvl3pPr>
      <a:lvl4pPr marL="1202893" algn="l" defTabSz="801929" rtl="0" eaLnBrk="1" latinLnBrk="0" hangingPunct="1">
        <a:defRPr sz="1579" kern="1200">
          <a:solidFill>
            <a:schemeClr val="tx1"/>
          </a:solidFill>
          <a:latin typeface="+mn-lt"/>
          <a:ea typeface="+mn-ea"/>
          <a:cs typeface="+mn-cs"/>
        </a:defRPr>
      </a:lvl4pPr>
      <a:lvl5pPr marL="1603858" algn="l" defTabSz="801929" rtl="0" eaLnBrk="1" latinLnBrk="0" hangingPunct="1">
        <a:defRPr sz="1579" kern="1200">
          <a:solidFill>
            <a:schemeClr val="tx1"/>
          </a:solidFill>
          <a:latin typeface="+mn-lt"/>
          <a:ea typeface="+mn-ea"/>
          <a:cs typeface="+mn-cs"/>
        </a:defRPr>
      </a:lvl5pPr>
      <a:lvl6pPr marL="2004822" algn="l" defTabSz="801929" rtl="0" eaLnBrk="1" latinLnBrk="0" hangingPunct="1">
        <a:defRPr sz="1579" kern="1200">
          <a:solidFill>
            <a:schemeClr val="tx1"/>
          </a:solidFill>
          <a:latin typeface="+mn-lt"/>
          <a:ea typeface="+mn-ea"/>
          <a:cs typeface="+mn-cs"/>
        </a:defRPr>
      </a:lvl6pPr>
      <a:lvl7pPr marL="2405786" algn="l" defTabSz="801929" rtl="0" eaLnBrk="1" latinLnBrk="0" hangingPunct="1">
        <a:defRPr sz="1579" kern="1200">
          <a:solidFill>
            <a:schemeClr val="tx1"/>
          </a:solidFill>
          <a:latin typeface="+mn-lt"/>
          <a:ea typeface="+mn-ea"/>
          <a:cs typeface="+mn-cs"/>
        </a:defRPr>
      </a:lvl7pPr>
      <a:lvl8pPr marL="2806751" algn="l" defTabSz="801929" rtl="0" eaLnBrk="1" latinLnBrk="0" hangingPunct="1">
        <a:defRPr sz="1579" kern="1200">
          <a:solidFill>
            <a:schemeClr val="tx1"/>
          </a:solidFill>
          <a:latin typeface="+mn-lt"/>
          <a:ea typeface="+mn-ea"/>
          <a:cs typeface="+mn-cs"/>
        </a:defRPr>
      </a:lvl8pPr>
      <a:lvl9pPr marL="3207715" algn="l" defTabSz="80192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png"/></Relationships>
</file>

<file path=ppt/slides/_rels/slide13.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sv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Tulosta seuraavat diat peliä varten</a:t>
            </a:r>
          </a:p>
        </p:txBody>
      </p:sp>
      <p:sp>
        <p:nvSpPr>
          <p:cNvPr id="7" name="TextBox 6">
            <a:extLst>
              <a:ext uri="{FF2B5EF4-FFF2-40B4-BE49-F238E27FC236}">
                <a16:creationId xmlns:a16="http://schemas.microsoft.com/office/drawing/2014/main" id="{3C04FBB0-0889-4941-ABF4-89B5CC667C92}"/>
              </a:ext>
            </a:extLst>
          </p:cNvPr>
          <p:cNvSpPr txBox="1"/>
          <p:nvPr/>
        </p:nvSpPr>
        <p:spPr>
          <a:xfrm>
            <a:off x="924194" y="1535723"/>
            <a:ext cx="8926387" cy="5078313"/>
          </a:xfrm>
          <a:prstGeom prst="rect">
            <a:avLst/>
          </a:prstGeom>
          <a:noFill/>
        </p:spPr>
        <p:txBody>
          <a:bodyPr wrap="square">
            <a:spAutoFit/>
          </a:bodyPr>
          <a:lstStyle/>
          <a:p>
            <a:r>
              <a:rPr lang="fi-FI" dirty="0"/>
              <a:t>Voit tulostaa esimerkiksi 2 diaa / A4 (pystysuunnassa), jolloin saat korteista A5-kokoisia.</a:t>
            </a:r>
          </a:p>
          <a:p>
            <a:endParaRPr lang="fi-FI" dirty="0"/>
          </a:p>
          <a:p>
            <a:r>
              <a:rPr lang="fi-FI" dirty="0"/>
              <a:t>Sisällys (diat 14-32):</a:t>
            </a:r>
          </a:p>
          <a:p>
            <a:endParaRPr lang="fi-FI" dirty="0"/>
          </a:p>
          <a:p>
            <a:pPr marL="285750" indent="-285750">
              <a:buFontTx/>
              <a:buChar char="-"/>
            </a:pPr>
            <a:r>
              <a:rPr lang="fi-FI" dirty="0"/>
              <a:t>1 x yleinen </a:t>
            </a:r>
            <a:r>
              <a:rPr lang="fi-FI" b="1" dirty="0">
                <a:solidFill>
                  <a:schemeClr val="accent2"/>
                </a:solidFill>
              </a:rPr>
              <a:t>tutkijaohje</a:t>
            </a:r>
            <a:r>
              <a:rPr lang="fi-FI" dirty="0"/>
              <a:t> (jos pelaajat haluavat päättää itse oman tutkimusalansa)</a:t>
            </a:r>
          </a:p>
          <a:p>
            <a:pPr marL="285750" indent="-285750">
              <a:buFontTx/>
              <a:buChar char="-"/>
            </a:pPr>
            <a:r>
              <a:rPr lang="fi-FI" dirty="0"/>
              <a:t>1 x tutkimusalakohtaiset </a:t>
            </a:r>
            <a:r>
              <a:rPr lang="fi-FI" b="1" dirty="0">
                <a:solidFill>
                  <a:schemeClr val="accent2"/>
                </a:solidFill>
              </a:rPr>
              <a:t>tutkijaohjeet</a:t>
            </a:r>
            <a:r>
              <a:rPr lang="fi-FI" dirty="0"/>
              <a:t> (4 alaa)</a:t>
            </a:r>
          </a:p>
          <a:p>
            <a:pPr marL="285750" indent="-285750">
              <a:buFontTx/>
              <a:buChar char="-"/>
            </a:pPr>
            <a:r>
              <a:rPr lang="fi-FI" dirty="0"/>
              <a:t>3 x </a:t>
            </a:r>
            <a:r>
              <a:rPr lang="fi-FI" b="1" dirty="0">
                <a:solidFill>
                  <a:schemeClr val="accent4"/>
                </a:solidFill>
              </a:rPr>
              <a:t>etujärjestöjen</a:t>
            </a:r>
            <a:r>
              <a:rPr lang="fi-FI" dirty="0"/>
              <a:t> ohjekorttia</a:t>
            </a:r>
          </a:p>
          <a:p>
            <a:pPr marL="285750" indent="-285750">
              <a:buFontTx/>
              <a:buChar char="-"/>
            </a:pPr>
            <a:r>
              <a:rPr lang="fi-FI" dirty="0"/>
              <a:t>3 x </a:t>
            </a:r>
            <a:r>
              <a:rPr lang="fi-FI" b="1" dirty="0">
                <a:solidFill>
                  <a:schemeClr val="accent1">
                    <a:lumMod val="75000"/>
                  </a:schemeClr>
                </a:solidFill>
              </a:rPr>
              <a:t>asianosaisten</a:t>
            </a:r>
            <a:r>
              <a:rPr lang="fi-FI" dirty="0"/>
              <a:t> ohjekorttia</a:t>
            </a:r>
          </a:p>
          <a:p>
            <a:pPr marL="285750" indent="-285750">
              <a:buFontTx/>
              <a:buChar char="-"/>
            </a:pPr>
            <a:r>
              <a:rPr lang="fi-FI" dirty="0"/>
              <a:t>1 x </a:t>
            </a:r>
            <a:r>
              <a:rPr lang="fi-FI" b="1" dirty="0">
                <a:solidFill>
                  <a:schemeClr val="accent3"/>
                </a:solidFill>
              </a:rPr>
              <a:t>toimittajan</a:t>
            </a:r>
            <a:r>
              <a:rPr lang="fi-FI" dirty="0"/>
              <a:t> ohjekortti</a:t>
            </a:r>
          </a:p>
          <a:p>
            <a:pPr marL="285750" indent="-285750">
              <a:buFontTx/>
              <a:buChar char="-"/>
            </a:pPr>
            <a:endParaRPr lang="fi-FI" dirty="0"/>
          </a:p>
          <a:p>
            <a:pPr marL="285750" indent="-285750">
              <a:buFontTx/>
              <a:buChar char="-"/>
            </a:pPr>
            <a:r>
              <a:rPr lang="fi-FI" dirty="0"/>
              <a:t>Valehtelukortit </a:t>
            </a:r>
            <a:r>
              <a:rPr lang="fi-FI" b="1" dirty="0">
                <a:solidFill>
                  <a:schemeClr val="accent4"/>
                </a:solidFill>
              </a:rPr>
              <a:t>etujärjestöille</a:t>
            </a:r>
            <a:r>
              <a:rPr lang="fi-FI" dirty="0"/>
              <a:t>:</a:t>
            </a:r>
          </a:p>
          <a:p>
            <a:pPr marL="742950" lvl="1" indent="-285750">
              <a:buFontTx/>
              <a:buChar char="-"/>
            </a:pPr>
            <a:r>
              <a:rPr lang="fi-FI" dirty="0"/>
              <a:t>1 x valehtelukorttien käyttöohje opettajalle</a:t>
            </a:r>
          </a:p>
          <a:p>
            <a:pPr marL="742950" lvl="1" indent="-285750">
              <a:buFontTx/>
              <a:buChar char="-"/>
            </a:pPr>
            <a:r>
              <a:rPr lang="fi-FI" dirty="0"/>
              <a:t>4 x rehellisyyskorttia</a:t>
            </a:r>
          </a:p>
          <a:p>
            <a:pPr marL="742950" lvl="1" indent="-285750">
              <a:buFontTx/>
              <a:buChar char="-"/>
            </a:pPr>
            <a:r>
              <a:rPr lang="fi-FI" dirty="0"/>
              <a:t>2 x valehtelulupaa</a:t>
            </a:r>
          </a:p>
          <a:p>
            <a:pPr marL="285750" indent="-285750">
              <a:buFontTx/>
              <a:buChar char="-"/>
            </a:pPr>
            <a:endParaRPr lang="fi-FI" dirty="0"/>
          </a:p>
          <a:p>
            <a:pPr marL="285750" indent="-285750">
              <a:buFontTx/>
              <a:buChar char="-"/>
            </a:pPr>
            <a:endParaRPr lang="fi-FI" dirty="0"/>
          </a:p>
          <a:p>
            <a:endParaRPr lang="fi-FI" dirty="0"/>
          </a:p>
        </p:txBody>
      </p:sp>
    </p:spTree>
    <p:extLst>
      <p:ext uri="{BB962C8B-B14F-4D97-AF65-F5344CB8AC3E}">
        <p14:creationId xmlns:p14="http://schemas.microsoft.com/office/powerpoint/2010/main" val="1160109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0252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65727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AD5E6-8FC2-8696-C793-007F7C52E583}"/>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D9A8D8F-3652-3C0E-81AB-A31F8CAA11DA}"/>
              </a:ext>
            </a:extLst>
          </p:cNvPr>
          <p:cNvSpPr>
            <a:spLocks noGrp="1"/>
          </p:cNvSpPr>
          <p:nvPr>
            <p:ph type="title"/>
          </p:nvPr>
        </p:nvSpPr>
        <p:spPr>
          <a:xfrm>
            <a:off x="2978928" y="1103635"/>
            <a:ext cx="3884146" cy="1944107"/>
          </a:xfrm>
        </p:spPr>
        <p:txBody>
          <a:bodyPr>
            <a:noAutofit/>
          </a:bodyPr>
          <a:lstStyle/>
          <a:p>
            <a:r>
              <a:rPr lang="fi-FI" sz="2829" dirty="0"/>
              <a:t>Käsitelkää </a:t>
            </a:r>
            <a:br>
              <a:rPr lang="fi-FI" sz="2829" dirty="0"/>
            </a:br>
            <a:r>
              <a:rPr lang="fi-FI" sz="2829" dirty="0"/>
              <a:t>näitä </a:t>
            </a:r>
            <a:br>
              <a:rPr lang="fi-FI" sz="2829" dirty="0"/>
            </a:br>
            <a:r>
              <a:rPr lang="fi-FI" sz="2829" dirty="0"/>
              <a:t>kysymyksiä </a:t>
            </a:r>
            <a:br>
              <a:rPr lang="fi-FI" sz="2829" dirty="0"/>
            </a:br>
            <a:r>
              <a:rPr lang="fi-FI" sz="2829" dirty="0"/>
              <a:t>asianosaisten </a:t>
            </a:r>
            <a:br>
              <a:rPr lang="fi-FI" sz="2829" dirty="0"/>
            </a:br>
            <a:r>
              <a:rPr lang="fi-FI" sz="2829" dirty="0"/>
              <a:t>näkökulmasta:</a:t>
            </a:r>
          </a:p>
        </p:txBody>
      </p:sp>
      <p:sp>
        <p:nvSpPr>
          <p:cNvPr id="23" name="Ellipsi 22">
            <a:extLst>
              <a:ext uri="{FF2B5EF4-FFF2-40B4-BE49-F238E27FC236}">
                <a16:creationId xmlns:a16="http://schemas.microsoft.com/office/drawing/2014/main" id="{839821B6-541B-4609-F8E6-8D9CDF1AC772}"/>
              </a:ext>
            </a:extLst>
          </p:cNvPr>
          <p:cNvSpPr/>
          <p:nvPr/>
        </p:nvSpPr>
        <p:spPr>
          <a:xfrm>
            <a:off x="1132934" y="3635585"/>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0C388BF7-EF5B-F8E0-F692-FF57A724222B}"/>
              </a:ext>
            </a:extLst>
          </p:cNvPr>
          <p:cNvSpPr/>
          <p:nvPr/>
        </p:nvSpPr>
        <p:spPr>
          <a:xfrm>
            <a:off x="1132934" y="392949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8947E84F-08F4-DC77-60BF-5FF2EFE88C5E}"/>
              </a:ext>
            </a:extLst>
          </p:cNvPr>
          <p:cNvSpPr/>
          <p:nvPr/>
        </p:nvSpPr>
        <p:spPr>
          <a:xfrm>
            <a:off x="1132934" y="4371362"/>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30C2FCC2-C053-65D0-616B-13F3B6561CA0}"/>
              </a:ext>
            </a:extLst>
          </p:cNvPr>
          <p:cNvSpPr/>
          <p:nvPr/>
        </p:nvSpPr>
        <p:spPr>
          <a:xfrm>
            <a:off x="1132934" y="4836178"/>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DC26EA53-AFBB-F51E-3F44-C35C61F05853}"/>
              </a:ext>
            </a:extLst>
          </p:cNvPr>
          <p:cNvSpPr/>
          <p:nvPr/>
        </p:nvSpPr>
        <p:spPr>
          <a:xfrm>
            <a:off x="1132934" y="5291741"/>
            <a:ext cx="272882" cy="272882"/>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3E7CA98C-4D61-71B1-3E63-B66873297E6D}"/>
              </a:ext>
            </a:extLst>
          </p:cNvPr>
          <p:cNvSpPr>
            <a:spLocks noGrp="1"/>
          </p:cNvSpPr>
          <p:nvPr>
            <p:ph type="body" sz="half" idx="2"/>
          </p:nvPr>
        </p:nvSpPr>
        <p:spPr>
          <a:xfrm>
            <a:off x="1093069" y="3623805"/>
            <a:ext cx="4670353" cy="3071887"/>
          </a:xfrm>
        </p:spPr>
        <p:txBody>
          <a:bodyPr>
            <a:noAutofit/>
          </a:bodyPr>
          <a:lstStyle/>
          <a:p>
            <a:pPr marL="341732" indent="-341732">
              <a:buClr>
                <a:schemeClr val="bg1"/>
              </a:buClr>
              <a:buFont typeface="+mj-lt"/>
              <a:buAutoNum type="arabicPeriod"/>
            </a:pPr>
            <a:r>
              <a:rPr lang="fi-FI" sz="1273" dirty="0"/>
              <a:t>Miten muutos vaikuttaisi juuri teidän elämäänne?</a:t>
            </a:r>
          </a:p>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Onko joku </a:t>
            </a:r>
            <a:r>
              <a:rPr lang="fi-FI" sz="1273" b="1" dirty="0">
                <a:solidFill>
                  <a:schemeClr val="accent4"/>
                </a:solidFill>
              </a:rPr>
              <a:t>etujärjestöistä</a:t>
            </a:r>
            <a:r>
              <a:rPr lang="fi-FI" sz="1273" dirty="0"/>
              <a:t> teidän puolellanne? Ottakaa heihin yhteys ja valitkaa yhteinen ydinsanoma!</a:t>
            </a:r>
          </a:p>
          <a:p>
            <a:pPr marL="341732" indent="-341732">
              <a:buClr>
                <a:schemeClr val="bg1"/>
              </a:buClr>
              <a:buFont typeface="+mj-lt"/>
              <a:buAutoNum type="arabicPeriod"/>
            </a:pPr>
            <a:r>
              <a:rPr lang="fi-FI" sz="1273" dirty="0"/>
              <a:t>Onko tilanteesi yleistettävissä tutkimusten perusteella? Kysy </a:t>
            </a:r>
            <a:r>
              <a:rPr lang="fi-FI" sz="1273" b="1" dirty="0">
                <a:solidFill>
                  <a:schemeClr val="accent2"/>
                </a:solidFill>
              </a:rPr>
              <a:t>tutkijoilta</a:t>
            </a:r>
            <a:r>
              <a:rPr lang="fi-FI" sz="1273" dirty="0"/>
              <a:t>!</a:t>
            </a:r>
          </a:p>
          <a:p>
            <a:pPr marL="341732" indent="-341732">
              <a:buClr>
                <a:schemeClr val="bg1"/>
              </a:buClr>
              <a:buFont typeface="+mj-lt"/>
              <a:buAutoNum type="arabicPeriod"/>
            </a:pPr>
            <a:r>
              <a:rPr lang="fi-FI" sz="1273" dirty="0"/>
              <a:t>Lopuksi: Mikä on tärkein asia, joka lainsäätäjän pitäisi tietää ennen kuin äänestää laista? Pitäkää suullinen puheenvuoronne sen pohjalta.</a:t>
            </a:r>
          </a:p>
          <a:p>
            <a:pPr marL="341732" indent="-341732">
              <a:buClr>
                <a:schemeClr val="bg1"/>
              </a:buClr>
              <a:buFont typeface="+mj-lt"/>
              <a:buAutoNum type="arabicPeriod"/>
            </a:pPr>
            <a:endParaRPr lang="fi-FI" sz="1273" dirty="0"/>
          </a:p>
        </p:txBody>
      </p:sp>
      <p:pic>
        <p:nvPicPr>
          <p:cNvPr id="5" name="Kuva 4">
            <a:extLst>
              <a:ext uri="{FF2B5EF4-FFF2-40B4-BE49-F238E27FC236}">
                <a16:creationId xmlns:a16="http://schemas.microsoft.com/office/drawing/2014/main" id="{F1008F62-6B3D-7609-5380-558A3C77BA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15793" y="400991"/>
            <a:ext cx="5016527" cy="3234593"/>
          </a:xfrm>
          <a:prstGeom prst="rect">
            <a:avLst/>
          </a:prstGeom>
        </p:spPr>
      </p:pic>
      <p:grpSp>
        <p:nvGrpSpPr>
          <p:cNvPr id="6" name="Ryhmä 5">
            <a:extLst>
              <a:ext uri="{FF2B5EF4-FFF2-40B4-BE49-F238E27FC236}">
                <a16:creationId xmlns:a16="http://schemas.microsoft.com/office/drawing/2014/main" id="{16EDCDC9-8D55-A699-6814-63D75D781CAB}"/>
              </a:ext>
            </a:extLst>
          </p:cNvPr>
          <p:cNvGrpSpPr/>
          <p:nvPr/>
        </p:nvGrpSpPr>
        <p:grpSpPr>
          <a:xfrm>
            <a:off x="879820" y="795672"/>
            <a:ext cx="1861858" cy="2426191"/>
            <a:chOff x="622079" y="553863"/>
            <a:chExt cx="1316432" cy="1715445"/>
          </a:xfrm>
        </p:grpSpPr>
        <p:sp>
          <p:nvSpPr>
            <p:cNvPr id="7" name="Vapaamuotoinen: Muoto 6">
              <a:extLst>
                <a:ext uri="{FF2B5EF4-FFF2-40B4-BE49-F238E27FC236}">
                  <a16:creationId xmlns:a16="http://schemas.microsoft.com/office/drawing/2014/main" id="{8C319E73-DB1F-D57D-3545-3F369183024C}"/>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1"/>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4B834F26-728F-140E-C34A-EE50469520BA}"/>
                </a:ext>
              </a:extLst>
            </p:cNvPr>
            <p:cNvSpPr txBox="1"/>
            <p:nvPr/>
          </p:nvSpPr>
          <p:spPr>
            <a:xfrm>
              <a:off x="652488" y="1547688"/>
              <a:ext cx="1260132" cy="482378"/>
            </a:xfrm>
            <a:prstGeom prst="rect">
              <a:avLst/>
            </a:prstGeom>
            <a:noFill/>
          </p:spPr>
          <p:txBody>
            <a:bodyPr wrap="square" rtlCol="0">
              <a:spAutoFit/>
            </a:bodyPr>
            <a:lstStyle/>
            <a:p>
              <a:pPr algn="ctr">
                <a:lnSpc>
                  <a:spcPts val="2263"/>
                </a:lnSpc>
              </a:pPr>
              <a:r>
                <a:rPr lang="fi-FI" sz="2263" b="1" dirty="0">
                  <a:solidFill>
                    <a:schemeClr val="bg1"/>
                  </a:solidFill>
                </a:rPr>
                <a:t>Asian-</a:t>
              </a:r>
            </a:p>
            <a:p>
              <a:pPr algn="ctr">
                <a:lnSpc>
                  <a:spcPts val="2263"/>
                </a:lnSpc>
              </a:pPr>
              <a:r>
                <a:rPr lang="fi-FI" sz="2263" b="1" dirty="0">
                  <a:solidFill>
                    <a:schemeClr val="bg1"/>
                  </a:solidFill>
                </a:rPr>
                <a:t>osainen</a:t>
              </a:r>
            </a:p>
          </p:txBody>
        </p:sp>
        <p:pic>
          <p:nvPicPr>
            <p:cNvPr id="4" name="Kuva 3">
              <a:extLst>
                <a:ext uri="{FF2B5EF4-FFF2-40B4-BE49-F238E27FC236}">
                  <a16:creationId xmlns:a16="http://schemas.microsoft.com/office/drawing/2014/main" id="{4D4513D9-9FFE-E2E6-AC6D-EACA209D17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07142" y="704128"/>
              <a:ext cx="573562" cy="784358"/>
            </a:xfrm>
            <a:prstGeom prst="rect">
              <a:avLst/>
            </a:prstGeom>
          </p:spPr>
        </p:pic>
      </p:grpSp>
      <p:sp>
        <p:nvSpPr>
          <p:cNvPr id="16" name="Suorakulmio 29">
            <a:extLst>
              <a:ext uri="{FF2B5EF4-FFF2-40B4-BE49-F238E27FC236}">
                <a16:creationId xmlns:a16="http://schemas.microsoft.com/office/drawing/2014/main" id="{BD412C30-6944-4BE4-A1F5-F691C6C92D30}"/>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045495D2-9302-4BE4-9E44-42F862F17FCB}"/>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07093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19D1-B3A9-9003-B09F-D1EE3F610E3A}"/>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0DF1A49F-46FD-409A-2F64-4E79EEDFA7AC}"/>
              </a:ext>
            </a:extLst>
          </p:cNvPr>
          <p:cNvSpPr>
            <a:spLocks noGrp="1"/>
          </p:cNvSpPr>
          <p:nvPr>
            <p:ph type="title"/>
          </p:nvPr>
        </p:nvSpPr>
        <p:spPr>
          <a:xfrm>
            <a:off x="2978928" y="1103635"/>
            <a:ext cx="3884146" cy="1944107"/>
          </a:xfrm>
        </p:spPr>
        <p:txBody>
          <a:bodyPr>
            <a:noAutofit/>
          </a:bodyPr>
          <a:lstStyle/>
          <a:p>
            <a:r>
              <a:rPr lang="fi-FI" sz="2829" dirty="0"/>
              <a:t>Käsittele näitä </a:t>
            </a:r>
            <a:br>
              <a:rPr lang="fi-FI" sz="2829" dirty="0"/>
            </a:br>
            <a:r>
              <a:rPr lang="fi-FI" sz="2829" dirty="0"/>
              <a:t>kysymyksiä </a:t>
            </a:r>
            <a:br>
              <a:rPr lang="fi-FI" sz="2829" dirty="0"/>
            </a:br>
            <a:r>
              <a:rPr lang="fi-FI" sz="2829" dirty="0"/>
              <a:t>toimittajan </a:t>
            </a:r>
            <a:br>
              <a:rPr lang="fi-FI" sz="2829" dirty="0"/>
            </a:br>
            <a:r>
              <a:rPr lang="fi-FI" sz="2829" dirty="0"/>
              <a:t>näkökulmasta:</a:t>
            </a:r>
          </a:p>
        </p:txBody>
      </p:sp>
      <p:sp>
        <p:nvSpPr>
          <p:cNvPr id="23" name="Ellipsi 22">
            <a:extLst>
              <a:ext uri="{FF2B5EF4-FFF2-40B4-BE49-F238E27FC236}">
                <a16:creationId xmlns:a16="http://schemas.microsoft.com/office/drawing/2014/main" id="{804E4B99-961F-8DD6-ABC5-52E40FC934D1}"/>
              </a:ext>
            </a:extLst>
          </p:cNvPr>
          <p:cNvSpPr/>
          <p:nvPr/>
        </p:nvSpPr>
        <p:spPr>
          <a:xfrm>
            <a:off x="1132934" y="3635585"/>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9C3C336C-7044-34B1-1F65-A7FB98B44FB7}"/>
              </a:ext>
            </a:extLst>
          </p:cNvPr>
          <p:cNvSpPr/>
          <p:nvPr/>
        </p:nvSpPr>
        <p:spPr>
          <a:xfrm>
            <a:off x="1132934" y="4091148"/>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7BEBD85A-97F4-3DAD-F209-E74430B7FC3F}"/>
              </a:ext>
            </a:extLst>
          </p:cNvPr>
          <p:cNvSpPr/>
          <p:nvPr/>
        </p:nvSpPr>
        <p:spPr>
          <a:xfrm>
            <a:off x="1132934" y="5072397"/>
            <a:ext cx="272882" cy="272882"/>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02BDEF41-7B37-7725-5301-3AFF7D3CC147}"/>
              </a:ext>
            </a:extLst>
          </p:cNvPr>
          <p:cNvSpPr>
            <a:spLocks noGrp="1"/>
          </p:cNvSpPr>
          <p:nvPr>
            <p:ph type="body" sz="half" idx="2"/>
          </p:nvPr>
        </p:nvSpPr>
        <p:spPr>
          <a:xfrm>
            <a:off x="1093069" y="3623805"/>
            <a:ext cx="6357848" cy="3071887"/>
          </a:xfrm>
        </p:spPr>
        <p:txBody>
          <a:bodyPr>
            <a:noAutofit/>
          </a:bodyPr>
          <a:lstStyle/>
          <a:p>
            <a:pPr marL="341732" indent="-341732">
              <a:buClr>
                <a:schemeClr val="bg1"/>
              </a:buClr>
              <a:buFont typeface="+mj-lt"/>
              <a:buAutoNum type="arabicPeriod"/>
            </a:pPr>
            <a:r>
              <a:rPr lang="fi-FI" sz="1273" dirty="0"/>
              <a:t>Millä </a:t>
            </a:r>
            <a:r>
              <a:rPr lang="fi-FI" sz="1273" b="1" dirty="0">
                <a:solidFill>
                  <a:schemeClr val="accent4"/>
                </a:solidFill>
              </a:rPr>
              <a:t>etujärjestöllä</a:t>
            </a:r>
            <a:r>
              <a:rPr lang="fi-FI" sz="1273" dirty="0"/>
              <a:t> tai kellä </a:t>
            </a:r>
            <a:r>
              <a:rPr lang="fi-FI" sz="1273" b="1" dirty="0">
                <a:solidFill>
                  <a:schemeClr val="accent1"/>
                </a:solidFill>
              </a:rPr>
              <a:t>asianosaisista</a:t>
            </a:r>
            <a:r>
              <a:rPr lang="fi-FI" sz="1273" dirty="0"/>
              <a:t> vaikuttaa olevan </a:t>
            </a:r>
            <a:br>
              <a:rPr lang="fi-FI" sz="1273" dirty="0"/>
            </a:br>
            <a:r>
              <a:rPr lang="fi-FI" sz="1273" dirty="0"/>
              <a:t>mielenkiintoisin näkemys lakimuutokseen? Haastattele heitä!</a:t>
            </a:r>
          </a:p>
          <a:p>
            <a:pPr marL="341732" indent="-341732">
              <a:buClr>
                <a:schemeClr val="bg1"/>
              </a:buClr>
              <a:buFont typeface="+mj-lt"/>
              <a:buAutoNum type="arabicPeriod"/>
            </a:pPr>
            <a:r>
              <a:rPr lang="fi-FI" sz="1273" dirty="0"/>
              <a:t>Etsi lisätietoa heidän näkemyksistään:</a:t>
            </a:r>
          </a:p>
          <a:p>
            <a:pPr lvl="1">
              <a:buClr>
                <a:schemeClr val="bg1"/>
              </a:buClr>
            </a:pPr>
            <a:r>
              <a:rPr lang="fi-FI" sz="1273" dirty="0"/>
              <a:t>a.	Mitä </a:t>
            </a:r>
            <a:r>
              <a:rPr lang="fi-FI" sz="1273" b="1" dirty="0">
                <a:solidFill>
                  <a:schemeClr val="accent2"/>
                </a:solidFill>
              </a:rPr>
              <a:t>tutkimukset</a:t>
            </a:r>
            <a:r>
              <a:rPr lang="fi-FI" sz="1273" dirty="0"/>
              <a:t> sanovat asiasta?</a:t>
            </a:r>
          </a:p>
          <a:p>
            <a:pPr lvl="1">
              <a:buClr>
                <a:schemeClr val="bg1"/>
              </a:buClr>
            </a:pPr>
            <a:r>
              <a:rPr lang="fi-FI" sz="1273" dirty="0"/>
              <a:t>b.	Mitä muita argumentteja aiheesta esitetään?</a:t>
            </a:r>
          </a:p>
          <a:p>
            <a:pPr lvl="1">
              <a:buClr>
                <a:schemeClr val="bg1"/>
              </a:buClr>
            </a:pPr>
            <a:r>
              <a:rPr lang="fi-FI" sz="1273" dirty="0"/>
              <a:t>c.	Mitä yleisösi olisi kaikkein tärkeintä tietää?</a:t>
            </a:r>
          </a:p>
          <a:p>
            <a:pPr marL="341732" indent="-341732">
              <a:buClr>
                <a:schemeClr val="bg1"/>
              </a:buClr>
              <a:buFont typeface="+mj-lt"/>
              <a:buAutoNum type="arabicPeriod"/>
            </a:pPr>
            <a:r>
              <a:rPr lang="fi-FI" sz="1273" dirty="0"/>
              <a:t>Valitse, teetkö aiheestasi videomuotoisen raportin, </a:t>
            </a:r>
            <a:br>
              <a:rPr lang="fi-FI" sz="1273" dirty="0"/>
            </a:br>
            <a:r>
              <a:rPr lang="fi-FI" sz="1273" dirty="0"/>
              <a:t>vai kirjoitatko jutun tekstinä!</a:t>
            </a:r>
          </a:p>
        </p:txBody>
      </p:sp>
      <p:pic>
        <p:nvPicPr>
          <p:cNvPr id="29" name="Kuva 28">
            <a:extLst>
              <a:ext uri="{FF2B5EF4-FFF2-40B4-BE49-F238E27FC236}">
                <a16:creationId xmlns:a16="http://schemas.microsoft.com/office/drawing/2014/main" id="{F279AC52-08D7-5C58-814E-992F30ED01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49292" y="202499"/>
            <a:ext cx="3291210" cy="3746378"/>
          </a:xfrm>
          <a:prstGeom prst="rect">
            <a:avLst/>
          </a:prstGeom>
        </p:spPr>
      </p:pic>
      <p:pic>
        <p:nvPicPr>
          <p:cNvPr id="32" name="Kuva 31">
            <a:extLst>
              <a:ext uri="{FF2B5EF4-FFF2-40B4-BE49-F238E27FC236}">
                <a16:creationId xmlns:a16="http://schemas.microsoft.com/office/drawing/2014/main" id="{B0EAE9F2-3156-B6F0-364A-C9FD57B8DA5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48415" y="641240"/>
            <a:ext cx="875642" cy="471500"/>
          </a:xfrm>
          <a:prstGeom prst="rect">
            <a:avLst/>
          </a:prstGeom>
        </p:spPr>
      </p:pic>
      <p:grpSp>
        <p:nvGrpSpPr>
          <p:cNvPr id="5" name="Ryhmä 4">
            <a:extLst>
              <a:ext uri="{FF2B5EF4-FFF2-40B4-BE49-F238E27FC236}">
                <a16:creationId xmlns:a16="http://schemas.microsoft.com/office/drawing/2014/main" id="{CE006820-C656-A8F5-8205-A5A52FA85A78}"/>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514AAA09-DD68-2237-68B7-486396A001E5}"/>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3"/>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E968DED8-9A8A-D927-4AA4-4208D617DFF7}"/>
                </a:ext>
              </a:extLst>
            </p:cNvPr>
            <p:cNvSpPr txBox="1"/>
            <p:nvPr/>
          </p:nvSpPr>
          <p:spPr>
            <a:xfrm>
              <a:off x="644868" y="1622520"/>
              <a:ext cx="1260132" cy="325560"/>
            </a:xfrm>
            <a:prstGeom prst="rect">
              <a:avLst/>
            </a:prstGeom>
            <a:noFill/>
          </p:spPr>
          <p:txBody>
            <a:bodyPr wrap="square" rtlCol="0">
              <a:spAutoFit/>
            </a:bodyPr>
            <a:lstStyle/>
            <a:p>
              <a:pPr algn="ctr"/>
              <a:r>
                <a:rPr lang="fi-FI" sz="2392" b="1" dirty="0">
                  <a:solidFill>
                    <a:schemeClr val="bg1"/>
                  </a:solidFill>
                </a:rPr>
                <a:t>Toimittaja</a:t>
              </a:r>
            </a:p>
          </p:txBody>
        </p:sp>
        <p:pic>
          <p:nvPicPr>
            <p:cNvPr id="4" name="Kuva 3">
              <a:extLst>
                <a:ext uri="{FF2B5EF4-FFF2-40B4-BE49-F238E27FC236}">
                  <a16:creationId xmlns:a16="http://schemas.microsoft.com/office/drawing/2014/main" id="{F7DDC310-55C6-68CD-30DF-A91F259BD6E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1307" y="841129"/>
              <a:ext cx="807254" cy="712899"/>
            </a:xfrm>
            <a:prstGeom prst="rect">
              <a:avLst/>
            </a:prstGeom>
          </p:spPr>
        </p:pic>
      </p:grpSp>
      <p:sp>
        <p:nvSpPr>
          <p:cNvPr id="15" name="Suorakulmio 29">
            <a:extLst>
              <a:ext uri="{FF2B5EF4-FFF2-40B4-BE49-F238E27FC236}">
                <a16:creationId xmlns:a16="http://schemas.microsoft.com/office/drawing/2014/main" id="{6B26E109-D402-4BCB-8DDB-C0F0C2873D9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6" name="Tekstin paikkamerkki 2">
            <a:extLst>
              <a:ext uri="{FF2B5EF4-FFF2-40B4-BE49-F238E27FC236}">
                <a16:creationId xmlns:a16="http://schemas.microsoft.com/office/drawing/2014/main" id="{F41647C7-450A-4E5A-A18F-1A59FAA3B88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176595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4A8B-2E68-4ADD-B27B-6FEA1A231D0B}"/>
              </a:ext>
            </a:extLst>
          </p:cNvPr>
          <p:cNvSpPr>
            <a:spLocks noGrp="1"/>
          </p:cNvSpPr>
          <p:nvPr>
            <p:ph type="title"/>
          </p:nvPr>
        </p:nvSpPr>
        <p:spPr/>
        <p:txBody>
          <a:bodyPr/>
          <a:lstStyle/>
          <a:p>
            <a:r>
              <a:rPr lang="fi-FI" dirty="0"/>
              <a:t>Osio 5. etujärjestöjen valehtelukortit</a:t>
            </a:r>
          </a:p>
        </p:txBody>
      </p:sp>
      <p:sp>
        <p:nvSpPr>
          <p:cNvPr id="3" name="Text Placeholder 2">
            <a:extLst>
              <a:ext uri="{FF2B5EF4-FFF2-40B4-BE49-F238E27FC236}">
                <a16:creationId xmlns:a16="http://schemas.microsoft.com/office/drawing/2014/main" id="{3593F512-BBB9-43A0-A271-9B229FD0F8D2}"/>
              </a:ext>
            </a:extLst>
          </p:cNvPr>
          <p:cNvSpPr>
            <a:spLocks noGrp="1"/>
          </p:cNvSpPr>
          <p:nvPr>
            <p:ph type="body" sz="half" idx="2"/>
          </p:nvPr>
        </p:nvSpPr>
        <p:spPr>
          <a:xfrm>
            <a:off x="924196" y="1679051"/>
            <a:ext cx="8056175" cy="4991379"/>
          </a:xfrm>
        </p:spPr>
        <p:txBody>
          <a:bodyPr/>
          <a:lstStyle/>
          <a:p>
            <a:r>
              <a:rPr lang="fi-FI" dirty="0"/>
              <a:t>Diat 27-32.</a:t>
            </a:r>
          </a:p>
          <a:p>
            <a:endParaRPr lang="fi-FI" dirty="0"/>
          </a:p>
          <a:p>
            <a:r>
              <a:rPr lang="fi-FI" dirty="0">
                <a:solidFill>
                  <a:schemeClr val="accent4"/>
                </a:solidFill>
              </a:rPr>
              <a:t>Etujärjestö(</a:t>
            </a:r>
            <a:r>
              <a:rPr lang="fi-FI" dirty="0" err="1">
                <a:solidFill>
                  <a:schemeClr val="accent4"/>
                </a:solidFill>
              </a:rPr>
              <a:t>je</a:t>
            </a:r>
            <a:r>
              <a:rPr lang="fi-FI" dirty="0">
                <a:solidFill>
                  <a:schemeClr val="accent4"/>
                </a:solidFill>
              </a:rPr>
              <a:t>)n</a:t>
            </a:r>
            <a:r>
              <a:rPr lang="fi-FI" dirty="0"/>
              <a:t> jäsenille voi jakaa sattumanvaraisesti totuus- ja valehtelukortit. Valehtelukortit antavat pelaajalle luvan valehdella pelin aikana. Pelaaja voi valehdella joko sabotoidakseen omaa ryhmäänsä tai yrittääkseen auttaa sen argumentaatiota valheellisella informaatiolla.</a:t>
            </a:r>
          </a:p>
          <a:p>
            <a:endParaRPr lang="fi-FI" dirty="0"/>
          </a:p>
          <a:p>
            <a:r>
              <a:rPr lang="fi-FI" dirty="0"/>
              <a:t>Diat 27-30 ovat käskyjä pysyä totuudessa, ja dioissa 31-32 annetaan lupa valehdella. Dioissa ei ole muita eroja, vaan ne on monistettu tulostamisen helpottamiseksi.</a:t>
            </a:r>
          </a:p>
          <a:p>
            <a:endParaRPr lang="fi-FI" dirty="0"/>
          </a:p>
          <a:p>
            <a:r>
              <a:rPr lang="fi-FI" dirty="0"/>
              <a:t>Voit jakaa kortit, kun pelaajat ovat päässeet tiedonhaussa alkuun. Kerää kortit pois pelaajilta heti, kun he ovat ehtineet lukea niiden sisältämän ohjeen.</a:t>
            </a:r>
          </a:p>
        </p:txBody>
      </p:sp>
    </p:spTree>
    <p:extLst>
      <p:ext uri="{BB962C8B-B14F-4D97-AF65-F5344CB8AC3E}">
        <p14:creationId xmlns:p14="http://schemas.microsoft.com/office/powerpoint/2010/main" val="276797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89297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18555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395839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Sinun täytyy pysyä totuudessa. Et saa valehdella. Joku tai jotkut muut sinun ryhmässäsi saattavat kuitenkin valehdella, joten ole tarkkana. Haluat, että ryhmänne kertomat asiat ovat tosia, jotta järjestönne ja edustamanne kanta pysyy uskottavana. Huolehdi tietojenne oikeellisuudesta.</a:t>
            </a:r>
          </a:p>
          <a:p>
            <a:pPr marL="341732" indent="-341732">
              <a:buClr>
                <a:schemeClr val="bg1"/>
              </a:buClr>
              <a:buFont typeface="+mj-lt"/>
              <a:buAutoNum type="arabicPeriod"/>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20" name="Otsikko 17">
            <a:extLst>
              <a:ext uri="{FF2B5EF4-FFF2-40B4-BE49-F238E27FC236}">
                <a16:creationId xmlns:a16="http://schemas.microsoft.com/office/drawing/2014/main" id="{57153184-5815-4DA8-8775-5450A072E55B}"/>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223036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27696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DnDiag">
          <a:fgClr>
            <a:schemeClr val="accent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8" name="Otsikko 17">
            <a:extLst>
              <a:ext uri="{FF2B5EF4-FFF2-40B4-BE49-F238E27FC236}">
                <a16:creationId xmlns:a16="http://schemas.microsoft.com/office/drawing/2014/main" id="{F0B5571F-A793-F368-58A0-801E3AFB5F5A}"/>
              </a:ext>
            </a:extLst>
          </p:cNvPr>
          <p:cNvSpPr>
            <a:spLocks noGrp="1"/>
          </p:cNvSpPr>
          <p:nvPr>
            <p:ph type="title"/>
          </p:nvPr>
        </p:nvSpPr>
        <p:spPr>
          <a:xfrm>
            <a:off x="2978928" y="1103635"/>
            <a:ext cx="3139755" cy="1944107"/>
          </a:xfrm>
        </p:spPr>
        <p:txBody>
          <a:bodyPr>
            <a:noAutofit/>
          </a:bodyPr>
          <a:lstStyle/>
          <a:p>
            <a:r>
              <a:rPr lang="fi-FI" sz="2829" dirty="0"/>
              <a:t>Ohjeet tutkijalle </a:t>
            </a:r>
          </a:p>
        </p:txBody>
      </p:sp>
      <p:grpSp>
        <p:nvGrpSpPr>
          <p:cNvPr id="20" name="Ryhmä 19">
            <a:extLst>
              <a:ext uri="{FF2B5EF4-FFF2-40B4-BE49-F238E27FC236}">
                <a16:creationId xmlns:a16="http://schemas.microsoft.com/office/drawing/2014/main" id="{CFE340A7-BD26-3BE5-496A-485921A7EDB4}"/>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42FF849-BDDA-9848-45E2-95AA9FE9112B}"/>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DEC721E5-DE34-8CD0-75E5-4BEAE8E223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CFBD2527-EB5A-90C2-794A-AAE7FA3A77BB}"/>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F3442DF4-5E1B-DDC1-13F4-07C382C1B97C}"/>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30D84FF1-3124-EF2E-A395-D669B835D687}"/>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133DF419-C0C3-5D33-E1CC-C81185AB3DDE}"/>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AFCEB948-07E7-801D-CE8F-EDC31D5B70CB}"/>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5F03949F-E253-8E1F-54DF-D5B16D40BB4E}"/>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42D7BA37-59BC-DEB3-E840-F8C14E990871}"/>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0C957A26-185C-FDE2-427B-B46512ACDA10}"/>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40DBBD1E-B335-20DC-932B-47D68D426EA3}"/>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22" name="Kuva 21">
            <a:extLst>
              <a:ext uri="{FF2B5EF4-FFF2-40B4-BE49-F238E27FC236}">
                <a16:creationId xmlns:a16="http://schemas.microsoft.com/office/drawing/2014/main" id="{97B16176-0929-2B6A-9E89-0BCCAA051C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
        <p:nvSpPr>
          <p:cNvPr id="3" name="Tekstin paikkamerkki 2">
            <a:extLst>
              <a:ext uri="{FF2B5EF4-FFF2-40B4-BE49-F238E27FC236}">
                <a16:creationId xmlns:a16="http://schemas.microsoft.com/office/drawing/2014/main" id="{42B265F9-EB26-9C4C-F671-023EB1CDEEE1}"/>
              </a:ext>
            </a:extLst>
          </p:cNvPr>
          <p:cNvSpPr>
            <a:spLocks noGrp="1"/>
          </p:cNvSpPr>
          <p:nvPr>
            <p:ph type="body" sz="half" idx="2"/>
          </p:nvPr>
        </p:nvSpPr>
        <p:spPr>
          <a:xfrm>
            <a:off x="2379864" y="3148818"/>
            <a:ext cx="6162515" cy="3791010"/>
          </a:xfrm>
        </p:spPr>
        <p:txBody>
          <a:bodyPr>
            <a:noAutofit/>
          </a:bodyPr>
          <a:lstStyle/>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Mistä näkökulmasta tutkitte asiaa? Päättäkää tutkimuskysymys, johon haluatte vastauksen. Valitkaa metodit: esim. tiedonhaku netistä, </a:t>
            </a: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asianosaisten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haastattelut.</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Tutkimusaloja esim.:</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Kansantaloustiede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Kauppatiede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Kriminologia</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Lääketiede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Oikeustiede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Terveystiede</a:t>
            </a:r>
          </a:p>
          <a:p>
            <a:pPr marL="743864" marR="0" lvl="1" indent="-342900" algn="l" defTabSz="801929" rtl="0" eaLnBrk="1" fontAlgn="auto" latinLnBrk="0" hangingPunct="1">
              <a:lnSpc>
                <a:spcPct val="90000"/>
              </a:lnSpc>
              <a:spcBef>
                <a:spcPts val="439"/>
              </a:spcBef>
              <a:spcAft>
                <a:spcPts val="0"/>
              </a:spcAft>
              <a:buClrTx/>
              <a:buSzTx/>
              <a:buFont typeface="Arial" panose="020B0604020202020204" pitchFamily="34" charset="0"/>
              <a:buChar char="•"/>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Yhteiskuntafilosofia</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Kirjatkaa tutkimuksenne näkökulma yhteiselle alustalle.</a:t>
            </a:r>
          </a:p>
          <a:p>
            <a:pPr marL="342900" marR="0" lvl="0" indent="-342900" algn="l" defTabSz="801929" rtl="0" eaLnBrk="1" fontAlgn="auto" latinLnBrk="0" hangingPunct="1">
              <a:lnSpc>
                <a:spcPct val="90000"/>
              </a:lnSpc>
              <a:spcBef>
                <a:spcPts val="877"/>
              </a:spcBef>
              <a:spcAft>
                <a:spcPts val="0"/>
              </a:spcAft>
              <a:buClrTx/>
              <a:buSzTx/>
              <a:buFont typeface="+mj-lt"/>
              <a:buAutoNum type="arabicPeriod"/>
              <a:tabLst/>
              <a:defRPr/>
            </a:pP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Tehkää tutkimuksenne. </a:t>
            </a:r>
            <a:r>
              <a:rPr kumimoji="0" lang="fi-FI" sz="1400" b="0" i="0" u="none" strike="noStrike" kern="1200" cap="none" spc="0" normalizeH="0" baseline="0" noProof="0" dirty="0" err="1">
                <a:ln>
                  <a:noFill/>
                </a:ln>
                <a:solidFill>
                  <a:prstClr val="black"/>
                </a:solidFill>
                <a:effectLst/>
                <a:uLnTx/>
                <a:uFillTx/>
                <a:latin typeface="Arial" panose="020B0604020202020204"/>
                <a:ea typeface="+mn-ea"/>
                <a:cs typeface="+mn-cs"/>
              </a:rPr>
              <a:t>Kontaktoikaa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tarpeen mukaan </a:t>
            </a:r>
            <a:b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fi-FI" sz="1400" b="1" i="0" u="none" strike="noStrike" kern="1200" cap="none" spc="0" normalizeH="0" baseline="0" noProof="0" dirty="0">
                <a:ln>
                  <a:noFill/>
                </a:ln>
                <a:solidFill>
                  <a:srgbClr val="78C8D2"/>
                </a:solidFill>
                <a:effectLst/>
                <a:uLnTx/>
                <a:uFillTx/>
                <a:latin typeface="Arial" panose="020B0604020202020204"/>
                <a:ea typeface="+mn-ea"/>
                <a:cs typeface="+mn-cs"/>
              </a:rPr>
              <a:t>asianosaisia</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ja </a:t>
            </a:r>
            <a:r>
              <a:rPr kumimoji="0" lang="fi-FI" sz="1400" b="1" i="0" u="none" strike="noStrike" kern="1200" cap="none" spc="0" normalizeH="0" baseline="0" noProof="0" dirty="0">
                <a:ln>
                  <a:noFill/>
                </a:ln>
                <a:solidFill>
                  <a:srgbClr val="F8485E"/>
                </a:solidFill>
                <a:effectLst/>
                <a:uLnTx/>
                <a:uFillTx/>
                <a:latin typeface="Arial" panose="020B0604020202020204"/>
                <a:ea typeface="+mn-ea"/>
                <a:cs typeface="+mn-cs"/>
              </a:rPr>
              <a:t>etujärjestöjä</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Voitte myös hyödyntää muiden </a:t>
            </a:r>
            <a:r>
              <a:rPr kumimoji="0" lang="fi-FI" sz="1400" b="1" i="0" u="none" strike="noStrike" kern="1200" cap="none" spc="0" normalizeH="0" baseline="0" noProof="0" dirty="0">
                <a:ln>
                  <a:noFill/>
                </a:ln>
                <a:solidFill>
                  <a:schemeClr val="accent2"/>
                </a:solidFill>
                <a:effectLst/>
                <a:uLnTx/>
                <a:uFillTx/>
                <a:latin typeface="Arial" panose="020B0604020202020204"/>
                <a:ea typeface="+mn-ea"/>
                <a:cs typeface="+mn-cs"/>
              </a:rPr>
              <a:t>tutkijaryhmien</a:t>
            </a:r>
            <a:r>
              <a:rPr kumimoji="0" lang="fi-FI" sz="1400" b="0" i="0" u="none" strike="noStrike" kern="1200" cap="none" spc="0" normalizeH="0" baseline="0" noProof="0" dirty="0">
                <a:ln>
                  <a:noFill/>
                </a:ln>
                <a:solidFill>
                  <a:prstClr val="black"/>
                </a:solidFill>
                <a:effectLst/>
                <a:uLnTx/>
                <a:uFillTx/>
                <a:latin typeface="Arial" panose="020B0604020202020204"/>
                <a:ea typeface="+mn-ea"/>
                <a:cs typeface="+mn-cs"/>
              </a:rPr>
              <a:t> asiantuntemusta.</a:t>
            </a:r>
          </a:p>
        </p:txBody>
      </p:sp>
      <p:sp>
        <p:nvSpPr>
          <p:cNvPr id="30" name="Suorakulmio 29">
            <a:extLst>
              <a:ext uri="{FF2B5EF4-FFF2-40B4-BE49-F238E27FC236}">
                <a16:creationId xmlns:a16="http://schemas.microsoft.com/office/drawing/2014/main" id="{09B380E2-8BD8-ED45-622B-2CFF67E4789A}"/>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31" name="Tekstin paikkamerkki 2">
            <a:extLst>
              <a:ext uri="{FF2B5EF4-FFF2-40B4-BE49-F238E27FC236}">
                <a16:creationId xmlns:a16="http://schemas.microsoft.com/office/drawing/2014/main" id="{E27F66BC-B49E-AC3C-4DC5-D33453B1520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940309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23" name="Ellipsi 22">
            <a:extLst>
              <a:ext uri="{FF2B5EF4-FFF2-40B4-BE49-F238E27FC236}">
                <a16:creationId xmlns:a16="http://schemas.microsoft.com/office/drawing/2014/main" id="{FC573EE9-1B30-8127-6059-EA3238A4A7EB}"/>
              </a:ext>
            </a:extLst>
          </p:cNvPr>
          <p:cNvSpPr/>
          <p:nvPr/>
        </p:nvSpPr>
        <p:spPr>
          <a:xfrm>
            <a:off x="2468797" y="3470422"/>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2468797" y="464152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2741678" y="3439895"/>
            <a:ext cx="6536373" cy="3071887"/>
          </a:xfrm>
        </p:spPr>
        <p:txBody>
          <a:bodyPr>
            <a:noAutofit/>
          </a:bodyPr>
          <a:lstStyle/>
          <a:p>
            <a:pPr algn="just">
              <a:buClr>
                <a:schemeClr val="bg1"/>
              </a:buClr>
            </a:pPr>
            <a:r>
              <a:rPr lang="fi-FI" sz="1414" dirty="0"/>
              <a:t>Sinulle on annettu lupa valehdella tässä pelissä. Voit esimerkiksi keksiä tai etsiä epätotta infoa kantanne tueksi. Voit myös sabotoida oman ryhmäsi kannanottoa epäuskottavaksi, jotta joku muu kanta menestyy paremmin. Sinun ei ole pakko valehdella, vaan voit myös jättää tämän kortin huomiotta.</a:t>
            </a:r>
          </a:p>
          <a:p>
            <a:pPr>
              <a:buClr>
                <a:schemeClr val="bg1"/>
              </a:buClr>
            </a:pPr>
            <a:endParaRPr lang="fi-FI" sz="1414" dirty="0"/>
          </a:p>
          <a:p>
            <a:pPr>
              <a:buClr>
                <a:schemeClr val="bg1"/>
              </a:buClr>
            </a:pPr>
            <a:r>
              <a:rPr lang="fi-FI" sz="1414" dirty="0"/>
              <a:t>Palauta tämä kortti simulaation ohjaajalle.</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sp>
        <p:nvSpPr>
          <p:cNvPr id="10" name="Otsikko 17">
            <a:extLst>
              <a:ext uri="{FF2B5EF4-FFF2-40B4-BE49-F238E27FC236}">
                <a16:creationId xmlns:a16="http://schemas.microsoft.com/office/drawing/2014/main" id="{8752DDF1-54BC-46B8-BE92-41E98AB74689}"/>
              </a:ext>
            </a:extLst>
          </p:cNvPr>
          <p:cNvSpPr txBox="1">
            <a:spLocks/>
          </p:cNvSpPr>
          <p:nvPr/>
        </p:nvSpPr>
        <p:spPr>
          <a:xfrm>
            <a:off x="2978928" y="1103635"/>
            <a:ext cx="6936033" cy="1944107"/>
          </a:xfrm>
          <a:prstGeom prst="rect">
            <a:avLst/>
          </a:prstGeom>
        </p:spPr>
        <p:txBody>
          <a:bodyPr vert="horz" lIns="129326" tIns="64663" rIns="129326" bIns="64663" rtlCol="0" anchor="ctr">
            <a:noAutofit/>
          </a:bodyPr>
          <a:lstStyle>
            <a:lvl1pPr algn="l" defTabSz="565085" rtl="0" eaLnBrk="1" latinLnBrk="0" hangingPunct="1">
              <a:lnSpc>
                <a:spcPct val="90000"/>
              </a:lnSpc>
              <a:spcBef>
                <a:spcPct val="0"/>
              </a:spcBef>
              <a:buNone/>
              <a:defRPr sz="2537" b="1" kern="1200">
                <a:solidFill>
                  <a:schemeClr val="tx1"/>
                </a:solidFill>
                <a:latin typeface="+mj-lt"/>
                <a:ea typeface="+mj-ea"/>
                <a:cs typeface="+mj-cs"/>
              </a:defRPr>
            </a:lvl1pPr>
          </a:lstStyle>
          <a:p>
            <a:r>
              <a:rPr lang="fi-FI" sz="2829" dirty="0">
                <a:solidFill>
                  <a:srgbClr val="FF0000"/>
                </a:solidFill>
              </a:rPr>
              <a:t>Älä näytä tätä korttia kellekään!</a:t>
            </a:r>
          </a:p>
          <a:p>
            <a:r>
              <a:rPr lang="fi-FI" sz="2263" dirty="0"/>
              <a:t>Tämä kortti kertoo, saatko valehdella pelin aikana vai täytyykö sinun pysyä totuudessa.</a:t>
            </a:r>
          </a:p>
        </p:txBody>
      </p:sp>
    </p:spTree>
    <p:extLst>
      <p:ext uri="{BB962C8B-B14F-4D97-AF65-F5344CB8AC3E}">
        <p14:creationId xmlns:p14="http://schemas.microsoft.com/office/powerpoint/2010/main" val="111277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692115"/>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Miten kiireettömien hoitojen rajaaminen vaikuttaa laittomasti maassa olevien aikuisten terveyteen lyhyellä aikavälillä?</a:t>
            </a:r>
          </a:p>
          <a:p>
            <a:pPr marL="341732" indent="-341732">
              <a:buClr>
                <a:schemeClr val="accent2">
                  <a:lumMod val="50000"/>
                </a:schemeClr>
              </a:buClr>
              <a:buFont typeface="+mj-lt"/>
              <a:buAutoNum type="arabicPeriod"/>
            </a:pPr>
            <a:r>
              <a:rPr lang="fi-FI" dirty="0">
                <a:solidFill>
                  <a:schemeClr val="accent2"/>
                </a:solidFill>
              </a:rPr>
              <a:t>Voiko hoitojen rajaaminen lisätä päivystysten kuormitusta, jos ihmiset hakevat apua vasta kun sairaus pahenee?</a:t>
            </a:r>
          </a:p>
          <a:p>
            <a:pPr marL="341732" indent="-341732">
              <a:buClr>
                <a:schemeClr val="accent2">
                  <a:lumMod val="50000"/>
                </a:schemeClr>
              </a:buClr>
              <a:buFont typeface="+mj-lt"/>
              <a:buAutoNum type="arabicPeriod"/>
            </a:pPr>
            <a:r>
              <a:rPr lang="fi-FI" dirty="0">
                <a:solidFill>
                  <a:schemeClr val="accent2"/>
                </a:solidFill>
              </a:rPr>
              <a:t>Miten lakimuutos vaikuttaa tarttuvien tautien leviämiseen väestössä?</a:t>
            </a:r>
          </a:p>
          <a:p>
            <a:pPr marL="341732" indent="-341732">
              <a:buClr>
                <a:schemeClr val="accent2">
                  <a:lumMod val="50000"/>
                </a:schemeClr>
              </a:buClr>
              <a:buFont typeface="+mj-lt"/>
              <a:buAutoNum type="arabicPeriod"/>
            </a:pPr>
            <a:r>
              <a:rPr lang="fi-FI" dirty="0">
                <a:solidFill>
                  <a:schemeClr val="accent2"/>
                </a:solidFill>
              </a:rPr>
              <a:t>Mitä seurauksia olisi, jos lapsille ja raskaana oleville taattu hoito ei riittäisi tukemaan koko perheen hyvinvointia?</a:t>
            </a:r>
          </a:p>
          <a:p>
            <a:pPr marL="341732" indent="-341732">
              <a:buClr>
                <a:schemeClr val="accent2">
                  <a:lumMod val="50000"/>
                </a:schemeClr>
              </a:buClr>
              <a:buFont typeface="+mj-lt"/>
              <a:buAutoNum type="arabicPeriod"/>
            </a:pPr>
            <a:r>
              <a:rPr lang="fi-FI" dirty="0">
                <a:solidFill>
                  <a:schemeClr val="accent2"/>
                </a:solidFill>
              </a:rPr>
              <a:t>Voiko hoidon epääminen johtaa siihen, että vakavia sairauksia jää havaitsematta?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terveystieteen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pic>
        <p:nvPicPr>
          <p:cNvPr id="4" name="Kuva 3">
            <a:extLst>
              <a:ext uri="{FF2B5EF4-FFF2-40B4-BE49-F238E27FC236}">
                <a16:creationId xmlns:a16="http://schemas.microsoft.com/office/drawing/2014/main" id="{F689BAFC-AE7D-517D-D446-4A486BE2B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8743" y="349327"/>
            <a:ext cx="3988172" cy="3452723"/>
          </a:xfrm>
          <a:prstGeom prst="rect">
            <a:avLst/>
          </a:prstGeom>
        </p:spPr>
      </p:pic>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082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Kuinka paljon rahaa hyvinvointialueet säästävät, jos kiireettömiä hoitoja ei enää tarjota tietyille ryhmille?</a:t>
            </a:r>
          </a:p>
          <a:p>
            <a:pPr marL="341732" indent="-341732">
              <a:buClr>
                <a:schemeClr val="accent2">
                  <a:lumMod val="50000"/>
                </a:schemeClr>
              </a:buClr>
              <a:buFont typeface="+mj-lt"/>
              <a:buAutoNum type="arabicPeriod"/>
            </a:pPr>
            <a:r>
              <a:rPr lang="fi-FI" dirty="0">
                <a:solidFill>
                  <a:schemeClr val="accent2"/>
                </a:solidFill>
              </a:rPr>
              <a:t>Voiko säästö olla lyhytaikainen, jos hoitamattomat sairaudet johtavat kalliimpiin päivystyskäynteihin?</a:t>
            </a:r>
          </a:p>
          <a:p>
            <a:pPr marL="341732" indent="-341732">
              <a:buClr>
                <a:schemeClr val="accent2">
                  <a:lumMod val="50000"/>
                </a:schemeClr>
              </a:buClr>
              <a:buFont typeface="+mj-lt"/>
              <a:buAutoNum type="arabicPeriod"/>
            </a:pPr>
            <a:r>
              <a:rPr lang="fi-FI" dirty="0">
                <a:solidFill>
                  <a:schemeClr val="accent2"/>
                </a:solidFill>
              </a:rPr>
              <a:t>Miten tartuntatautien mahdollinen lisääntyminen vaikuttaisi koko yhteiskunnan kustannuksiin?</a:t>
            </a:r>
          </a:p>
          <a:p>
            <a:pPr marL="341732" indent="-341732">
              <a:buClr>
                <a:schemeClr val="accent2">
                  <a:lumMod val="50000"/>
                </a:schemeClr>
              </a:buClr>
              <a:buFont typeface="+mj-lt"/>
              <a:buAutoNum type="arabicPeriod"/>
            </a:pPr>
            <a:r>
              <a:rPr lang="fi-FI" dirty="0">
                <a:solidFill>
                  <a:schemeClr val="accent2"/>
                </a:solidFill>
              </a:rPr>
              <a:t>Voiko lakimuutos vaikuttaa maahanmuuton määrään Suomessa?</a:t>
            </a:r>
          </a:p>
          <a:p>
            <a:pPr marL="341732" indent="-341732">
              <a:buClr>
                <a:schemeClr val="accent2">
                  <a:lumMod val="50000"/>
                </a:schemeClr>
              </a:buClr>
              <a:buFont typeface="+mj-lt"/>
              <a:buAutoNum type="arabicPeriod"/>
            </a:pPr>
            <a:r>
              <a:rPr lang="fi-FI" dirty="0">
                <a:solidFill>
                  <a:schemeClr val="accent2"/>
                </a:solidFill>
              </a:rPr>
              <a:t>Miten ennaltaehkäisevän hoidon puuttuminen muuttaa terveydenhuollon kustannuksia pitkällä aikavälillä?</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kansantalous-</a:t>
            </a:r>
            <a:br>
              <a:rPr lang="fi-FI" sz="2829" dirty="0">
                <a:solidFill>
                  <a:schemeClr val="accent2"/>
                </a:solidFill>
              </a:rPr>
            </a:br>
            <a:r>
              <a:rPr lang="fi-FI" sz="2829" dirty="0">
                <a:solidFill>
                  <a:schemeClr val="accent2"/>
                </a:solidFill>
              </a:rPr>
              <a:t>tieteen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4">
            <a:extLst>
              <a:ext uri="{FF2B5EF4-FFF2-40B4-BE49-F238E27FC236}">
                <a16:creationId xmlns:a16="http://schemas.microsoft.com/office/drawing/2014/main" id="{484A50BB-D8B0-4225-A105-645AA9DB31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3497" y="218438"/>
            <a:ext cx="3772761" cy="3290779"/>
          </a:xfrm>
          <a:prstGeom prst="rect">
            <a:avLst/>
          </a:prstGeom>
        </p:spPr>
      </p:pic>
    </p:spTree>
    <p:extLst>
      <p:ext uri="{BB962C8B-B14F-4D97-AF65-F5344CB8AC3E}">
        <p14:creationId xmlns:p14="http://schemas.microsoft.com/office/powerpoint/2010/main" val="1402422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Miten tieto hoidon rajoittamisesta vaikuttaa laittomasti maassa olevien ihmisten stressiin ja turvallisuudentunteeseen?</a:t>
            </a:r>
          </a:p>
          <a:p>
            <a:pPr marL="341732" indent="-341732">
              <a:buClr>
                <a:schemeClr val="accent2">
                  <a:lumMod val="50000"/>
                </a:schemeClr>
              </a:buClr>
              <a:buFont typeface="+mj-lt"/>
              <a:buAutoNum type="arabicPeriod"/>
            </a:pPr>
            <a:r>
              <a:rPr lang="fi-FI" dirty="0">
                <a:solidFill>
                  <a:schemeClr val="accent2"/>
                </a:solidFill>
              </a:rPr>
              <a:t>Miten vanhempien terveysongelmat vaikuttavat perheen lasten hyvinvointiin ja mielialaan?</a:t>
            </a:r>
          </a:p>
          <a:p>
            <a:pPr marL="341732" indent="-341732">
              <a:buClr>
                <a:schemeClr val="accent2">
                  <a:lumMod val="50000"/>
                </a:schemeClr>
              </a:buClr>
              <a:buFont typeface="+mj-lt"/>
              <a:buAutoNum type="arabicPeriod"/>
            </a:pPr>
            <a:r>
              <a:rPr lang="fi-FI" dirty="0">
                <a:solidFill>
                  <a:schemeClr val="accent2"/>
                </a:solidFill>
              </a:rPr>
              <a:t>Voiko pelko hoitoon hakeutumisesta heikentää jo olemassa olevia mielenterveysongelmia?</a:t>
            </a:r>
          </a:p>
          <a:p>
            <a:pPr marL="341732" indent="-341732">
              <a:buClr>
                <a:schemeClr val="accent2">
                  <a:lumMod val="50000"/>
                </a:schemeClr>
              </a:buClr>
              <a:buFont typeface="+mj-lt"/>
              <a:buAutoNum type="arabicPeriod"/>
            </a:pPr>
            <a:r>
              <a:rPr lang="fi-FI" dirty="0">
                <a:solidFill>
                  <a:schemeClr val="accent2"/>
                </a:solidFill>
              </a:rPr>
              <a:t>Miten epävarmuus terveydestä vaikuttaa ihmisen kykyyn tehdä järkeviä arjen päätöksiä?</a:t>
            </a:r>
          </a:p>
          <a:p>
            <a:pPr marL="341732" indent="-341732">
              <a:buClr>
                <a:schemeClr val="accent2">
                  <a:lumMod val="50000"/>
                </a:schemeClr>
              </a:buClr>
              <a:buFont typeface="+mj-lt"/>
              <a:buAutoNum type="arabicPeriod"/>
            </a:pPr>
            <a:r>
              <a:rPr lang="fi-FI" dirty="0">
                <a:solidFill>
                  <a:schemeClr val="accent2"/>
                </a:solidFill>
              </a:rPr>
              <a:t>Miten terveydenhuollon ammattilaisten pitää huomioida empatia ja eettiset paineet tilanteessa, jossa laki rajoittaa hoidon antamista?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psykologian</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1" name="Kuva 21">
            <a:extLst>
              <a:ext uri="{FF2B5EF4-FFF2-40B4-BE49-F238E27FC236}">
                <a16:creationId xmlns:a16="http://schemas.microsoft.com/office/drawing/2014/main" id="{E3C53799-B826-42DD-BA07-29C0A88EED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2305" y="263598"/>
            <a:ext cx="4089695" cy="3490344"/>
          </a:xfrm>
          <a:prstGeom prst="rect">
            <a:avLst/>
          </a:prstGeom>
        </p:spPr>
      </p:pic>
    </p:spTree>
    <p:extLst>
      <p:ext uri="{BB962C8B-B14F-4D97-AF65-F5344CB8AC3E}">
        <p14:creationId xmlns:p14="http://schemas.microsoft.com/office/powerpoint/2010/main" val="34232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BA1B-74E5-589D-1E44-F5AE3F4C2AAA}"/>
            </a:ext>
          </a:extLst>
        </p:cNvPr>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53BFA98D-5462-2B75-AEC5-E8729BE74C16}"/>
              </a:ext>
            </a:extLst>
          </p:cNvPr>
          <p:cNvSpPr>
            <a:spLocks noGrp="1"/>
          </p:cNvSpPr>
          <p:nvPr>
            <p:ph type="body" sz="half" idx="2"/>
          </p:nvPr>
        </p:nvSpPr>
        <p:spPr>
          <a:xfrm>
            <a:off x="1041377" y="3855082"/>
            <a:ext cx="6494034" cy="3071887"/>
          </a:xfrm>
        </p:spPr>
        <p:txBody>
          <a:bodyPr>
            <a:noAutofit/>
          </a:bodyPr>
          <a:lstStyle/>
          <a:p>
            <a:pPr marL="341732" indent="-341732">
              <a:buClr>
                <a:schemeClr val="accent2">
                  <a:lumMod val="50000"/>
                </a:schemeClr>
              </a:buClr>
              <a:buFont typeface="+mj-lt"/>
              <a:buAutoNum type="arabicPeriod"/>
            </a:pPr>
            <a:r>
              <a:rPr lang="fi-FI" dirty="0">
                <a:solidFill>
                  <a:schemeClr val="accent2"/>
                </a:solidFill>
              </a:rPr>
              <a:t>Onko oikein, että osa ihmisistä Suomessa saa vähemmän hoitoa kuin toiset?</a:t>
            </a:r>
          </a:p>
          <a:p>
            <a:pPr marL="341732" indent="-341732">
              <a:buClr>
                <a:schemeClr val="accent2">
                  <a:lumMod val="50000"/>
                </a:schemeClr>
              </a:buClr>
              <a:buFont typeface="+mj-lt"/>
              <a:buAutoNum type="arabicPeriod"/>
            </a:pPr>
            <a:r>
              <a:rPr lang="fi-FI" dirty="0">
                <a:solidFill>
                  <a:schemeClr val="accent2"/>
                </a:solidFill>
              </a:rPr>
              <a:t>Onko moraalisesti perusteltavissa, että nainen ei saa hoitoa enää raskautensa päätyttyä?</a:t>
            </a:r>
          </a:p>
          <a:p>
            <a:pPr marL="341732" indent="-341732">
              <a:buClr>
                <a:schemeClr val="accent2">
                  <a:lumMod val="50000"/>
                </a:schemeClr>
              </a:buClr>
              <a:buFont typeface="+mj-lt"/>
              <a:buAutoNum type="arabicPeriod"/>
            </a:pPr>
            <a:r>
              <a:rPr lang="fi-FI" dirty="0">
                <a:solidFill>
                  <a:schemeClr val="accent2"/>
                </a:solidFill>
              </a:rPr>
              <a:t>Onko terveydenhuollolla moraalinen velvollisuus auttaa kaikkia, vaikka laki ei sitä vaatisi?</a:t>
            </a:r>
          </a:p>
          <a:p>
            <a:pPr marL="341732" indent="-341732">
              <a:buClr>
                <a:schemeClr val="accent2">
                  <a:lumMod val="50000"/>
                </a:schemeClr>
              </a:buClr>
              <a:buFont typeface="+mj-lt"/>
              <a:buAutoNum type="arabicPeriod"/>
            </a:pPr>
            <a:r>
              <a:rPr lang="fi-FI" dirty="0">
                <a:solidFill>
                  <a:schemeClr val="accent2"/>
                </a:solidFill>
              </a:rPr>
              <a:t>Onko moraalisesti väärin, jos hoitaja auttaa potilasta enemmän kuin laki sallii?</a:t>
            </a:r>
          </a:p>
          <a:p>
            <a:pPr marL="341732" indent="-341732">
              <a:buClr>
                <a:schemeClr val="accent2">
                  <a:lumMod val="50000"/>
                </a:schemeClr>
              </a:buClr>
              <a:buFont typeface="+mj-lt"/>
              <a:buAutoNum type="arabicPeriod"/>
            </a:pPr>
            <a:r>
              <a:rPr lang="fi-FI" dirty="0">
                <a:solidFill>
                  <a:schemeClr val="accent2"/>
                </a:solidFill>
              </a:rPr>
              <a:t>Miksi Suomeen syntyminen takaa laajemman terveydenhuollon kuin täällä asuminen ilman oleskelulupaa?</a:t>
            </a:r>
          </a:p>
        </p:txBody>
      </p:sp>
      <p:sp>
        <p:nvSpPr>
          <p:cNvPr id="18" name="Otsikko 17">
            <a:extLst>
              <a:ext uri="{FF2B5EF4-FFF2-40B4-BE49-F238E27FC236}">
                <a16:creationId xmlns:a16="http://schemas.microsoft.com/office/drawing/2014/main" id="{8952A6EA-01D0-0E9D-5A5B-FE9411A4686B}"/>
              </a:ext>
            </a:extLst>
          </p:cNvPr>
          <p:cNvSpPr>
            <a:spLocks noGrp="1"/>
          </p:cNvSpPr>
          <p:nvPr>
            <p:ph type="title"/>
          </p:nvPr>
        </p:nvSpPr>
        <p:spPr>
          <a:xfrm>
            <a:off x="2978928" y="1103635"/>
            <a:ext cx="3139755" cy="1944107"/>
          </a:xfrm>
        </p:spPr>
        <p:txBody>
          <a:bodyPr>
            <a:noAutofit/>
          </a:bodyPr>
          <a:lstStyle/>
          <a:p>
            <a:r>
              <a:rPr lang="fi-FI" sz="2829" dirty="0"/>
              <a:t>Esimerkkejä </a:t>
            </a:r>
            <a:br>
              <a:rPr lang="fi-FI" sz="2829" dirty="0"/>
            </a:br>
            <a:r>
              <a:rPr lang="fi-FI" sz="2829" dirty="0">
                <a:solidFill>
                  <a:schemeClr val="accent2"/>
                </a:solidFill>
              </a:rPr>
              <a:t>filosofian </a:t>
            </a:r>
            <a:br>
              <a:rPr lang="fi-FI" sz="2829" dirty="0"/>
            </a:br>
            <a:r>
              <a:rPr lang="fi-FI" sz="2829" dirty="0"/>
              <a:t>kysymyksistä, </a:t>
            </a:r>
            <a:br>
              <a:rPr lang="fi-FI" sz="2829" dirty="0"/>
            </a:br>
            <a:r>
              <a:rPr lang="fi-FI" sz="2829" dirty="0"/>
              <a:t>joita voitte </a:t>
            </a:r>
            <a:br>
              <a:rPr lang="fi-FI" sz="2829" dirty="0"/>
            </a:br>
            <a:r>
              <a:rPr lang="fi-FI" sz="2829" dirty="0"/>
              <a:t>selvittää: </a:t>
            </a:r>
          </a:p>
        </p:txBody>
      </p:sp>
      <p:grpSp>
        <p:nvGrpSpPr>
          <p:cNvPr id="20" name="Ryhmä 19">
            <a:extLst>
              <a:ext uri="{FF2B5EF4-FFF2-40B4-BE49-F238E27FC236}">
                <a16:creationId xmlns:a16="http://schemas.microsoft.com/office/drawing/2014/main" id="{B7029ECC-B767-C09F-6DF5-ECDE783BE100}"/>
              </a:ext>
            </a:extLst>
          </p:cNvPr>
          <p:cNvGrpSpPr/>
          <p:nvPr/>
        </p:nvGrpSpPr>
        <p:grpSpPr>
          <a:xfrm>
            <a:off x="879820" y="795673"/>
            <a:ext cx="1861858" cy="2426191"/>
            <a:chOff x="1058439" y="918194"/>
            <a:chExt cx="2833078" cy="3691790"/>
          </a:xfrm>
        </p:grpSpPr>
        <p:grpSp>
          <p:nvGrpSpPr>
            <p:cNvPr id="16" name="Ryhmä 15">
              <a:extLst>
                <a:ext uri="{FF2B5EF4-FFF2-40B4-BE49-F238E27FC236}">
                  <a16:creationId xmlns:a16="http://schemas.microsoft.com/office/drawing/2014/main" id="{D5102612-37B8-5325-ACCD-321DCFAF9C24}"/>
                </a:ext>
              </a:extLst>
            </p:cNvPr>
            <p:cNvGrpSpPr/>
            <p:nvPr/>
          </p:nvGrpSpPr>
          <p:grpSpPr>
            <a:xfrm>
              <a:off x="1058439" y="918194"/>
              <a:ext cx="2833078" cy="3691790"/>
              <a:chOff x="1643229" y="2765779"/>
              <a:chExt cx="2295807" cy="2991671"/>
            </a:xfrm>
          </p:grpSpPr>
          <p:sp>
            <p:nvSpPr>
              <p:cNvPr id="7" name="Vapaamuotoinen: Muoto 6">
                <a:extLst>
                  <a:ext uri="{FF2B5EF4-FFF2-40B4-BE49-F238E27FC236}">
                    <a16:creationId xmlns:a16="http://schemas.microsoft.com/office/drawing/2014/main" id="{4079FE52-9250-2CB0-07AF-D987C6BF2AEE}"/>
                  </a:ext>
                </a:extLst>
              </p:cNvPr>
              <p:cNvSpPr/>
              <p:nvPr/>
            </p:nvSpPr>
            <p:spPr>
              <a:xfrm>
                <a:off x="1643229" y="2765779"/>
                <a:ext cx="2295807" cy="2991671"/>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2"/>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nvGrpSpPr>
              <p:cNvPr id="8" name="Kuva 4">
                <a:extLst>
                  <a:ext uri="{FF2B5EF4-FFF2-40B4-BE49-F238E27FC236}">
                    <a16:creationId xmlns:a16="http://schemas.microsoft.com/office/drawing/2014/main" id="{AA0D4EA2-332C-F9F6-1AF5-8DBC260E633E}"/>
                  </a:ext>
                </a:extLst>
              </p:cNvPr>
              <p:cNvGrpSpPr/>
              <p:nvPr/>
            </p:nvGrpSpPr>
            <p:grpSpPr>
              <a:xfrm>
                <a:off x="2094134" y="3385433"/>
                <a:ext cx="1398759" cy="1210277"/>
                <a:chOff x="2094134" y="3385433"/>
                <a:chExt cx="1398759" cy="1210277"/>
              </a:xfrm>
              <a:solidFill>
                <a:srgbClr val="FFFFFF"/>
              </a:solidFill>
            </p:grpSpPr>
            <p:sp>
              <p:nvSpPr>
                <p:cNvPr id="9" name="Vapaamuotoinen: Muoto 8">
                  <a:extLst>
                    <a:ext uri="{FF2B5EF4-FFF2-40B4-BE49-F238E27FC236}">
                      <a16:creationId xmlns:a16="http://schemas.microsoft.com/office/drawing/2014/main" id="{441A7CE9-9684-7AEC-2D18-1DA4ACDBE193}"/>
                    </a:ext>
                  </a:extLst>
                </p:cNvPr>
                <p:cNvSpPr/>
                <p:nvPr/>
              </p:nvSpPr>
              <p:spPr>
                <a:xfrm>
                  <a:off x="2094134" y="3673782"/>
                  <a:ext cx="1398759" cy="921929"/>
                </a:xfrm>
                <a:custGeom>
                  <a:avLst/>
                  <a:gdLst>
                    <a:gd name="connsiteX0" fmla="*/ 0 w 1398759"/>
                    <a:gd name="connsiteY0" fmla="*/ 367597 h 921929"/>
                    <a:gd name="connsiteX1" fmla="*/ 803828 w 1398759"/>
                    <a:gd name="connsiteY1" fmla="*/ 7643 h 921929"/>
                    <a:gd name="connsiteX2" fmla="*/ 1185101 w 1398759"/>
                    <a:gd name="connsiteY2" fmla="*/ 172991 h 921929"/>
                    <a:gd name="connsiteX3" fmla="*/ 1398760 w 1398759"/>
                    <a:gd name="connsiteY3" fmla="*/ 368504 h 921929"/>
                    <a:gd name="connsiteX4" fmla="*/ 1166730 w 1398759"/>
                    <a:gd name="connsiteY4" fmla="*/ 577853 h 921929"/>
                    <a:gd name="connsiteX5" fmla="*/ 1335933 w 1398759"/>
                    <a:gd name="connsiteY5" fmla="*/ 750912 h 921929"/>
                    <a:gd name="connsiteX6" fmla="*/ 1164915 w 1398759"/>
                    <a:gd name="connsiteY6" fmla="*/ 921929 h 921929"/>
                    <a:gd name="connsiteX7" fmla="*/ 949442 w 1398759"/>
                    <a:gd name="connsiteY7" fmla="*/ 709178 h 921929"/>
                    <a:gd name="connsiteX8" fmla="*/ 942411 w 1398759"/>
                    <a:gd name="connsiteY8" fmla="*/ 695796 h 921929"/>
                    <a:gd name="connsiteX9" fmla="*/ 796116 w 1398759"/>
                    <a:gd name="connsiteY9" fmla="*/ 730725 h 921929"/>
                    <a:gd name="connsiteX10" fmla="*/ 0 w 1398759"/>
                    <a:gd name="connsiteY10" fmla="*/ 370545 h 921929"/>
                    <a:gd name="connsiteX11" fmla="*/ 0 w 1398759"/>
                    <a:gd name="connsiteY11" fmla="*/ 367824 h 921929"/>
                    <a:gd name="connsiteX12" fmla="*/ 690648 w 1398759"/>
                    <a:gd name="connsiteY12" fmla="*/ 81358 h 921929"/>
                    <a:gd name="connsiteX13" fmla="*/ 534373 w 1398759"/>
                    <a:gd name="connsiteY13" fmla="*/ 408196 h 921929"/>
                    <a:gd name="connsiteX14" fmla="*/ 876635 w 1398759"/>
                    <a:gd name="connsiteY14" fmla="*/ 390051 h 921929"/>
                    <a:gd name="connsiteX15" fmla="*/ 690874 w 1398759"/>
                    <a:gd name="connsiteY15" fmla="*/ 81358 h 921929"/>
                    <a:gd name="connsiteX16" fmla="*/ 456349 w 1398759"/>
                    <a:gd name="connsiteY16" fmla="*/ 132618 h 921929"/>
                    <a:gd name="connsiteX17" fmla="*/ 161265 w 1398759"/>
                    <a:gd name="connsiteY17" fmla="*/ 319739 h 921929"/>
                    <a:gd name="connsiteX18" fmla="*/ 113407 w 1398759"/>
                    <a:gd name="connsiteY18" fmla="*/ 364875 h 921929"/>
                    <a:gd name="connsiteX19" fmla="*/ 114768 w 1398759"/>
                    <a:gd name="connsiteY19" fmla="*/ 371679 h 921929"/>
                    <a:gd name="connsiteX20" fmla="*/ 153099 w 1398759"/>
                    <a:gd name="connsiteY20" fmla="*/ 409784 h 921929"/>
                    <a:gd name="connsiteX21" fmla="*/ 925853 w 1398759"/>
                    <a:gd name="connsiteY21" fmla="*/ 612782 h 921929"/>
                    <a:gd name="connsiteX22" fmla="*/ 936060 w 1398759"/>
                    <a:gd name="connsiteY22" fmla="*/ 580575 h 921929"/>
                    <a:gd name="connsiteX23" fmla="*/ 872552 w 1398759"/>
                    <a:gd name="connsiteY23" fmla="*/ 517974 h 921929"/>
                    <a:gd name="connsiteX24" fmla="*/ 843520 w 1398759"/>
                    <a:gd name="connsiteY24" fmla="*/ 534532 h 921929"/>
                    <a:gd name="connsiteX25" fmla="*/ 557508 w 1398759"/>
                    <a:gd name="connsiteY25" fmla="*/ 535439 h 921929"/>
                    <a:gd name="connsiteX26" fmla="*/ 456576 w 1398759"/>
                    <a:gd name="connsiteY26" fmla="*/ 132391 h 921929"/>
                    <a:gd name="connsiteX27" fmla="*/ 942638 w 1398759"/>
                    <a:gd name="connsiteY27" fmla="*/ 132618 h 921929"/>
                    <a:gd name="connsiteX28" fmla="*/ 929709 w 1398759"/>
                    <a:gd name="connsiteY28" fmla="*/ 459229 h 921929"/>
                    <a:gd name="connsiteX29" fmla="*/ 993671 w 1398759"/>
                    <a:gd name="connsiteY29" fmla="*/ 522964 h 921929"/>
                    <a:gd name="connsiteX30" fmla="*/ 1066705 w 1398759"/>
                    <a:gd name="connsiteY30" fmla="*/ 512757 h 921929"/>
                    <a:gd name="connsiteX31" fmla="*/ 1103902 w 1398759"/>
                    <a:gd name="connsiteY31" fmla="*/ 522284 h 921929"/>
                    <a:gd name="connsiteX32" fmla="*/ 1140192 w 1398759"/>
                    <a:gd name="connsiteY32" fmla="*/ 498241 h 921929"/>
                    <a:gd name="connsiteX33" fmla="*/ 1289663 w 1398759"/>
                    <a:gd name="connsiteY33" fmla="*/ 368958 h 921929"/>
                    <a:gd name="connsiteX34" fmla="*/ 942638 w 1398759"/>
                    <a:gd name="connsiteY34" fmla="*/ 132618 h 921929"/>
                    <a:gd name="connsiteX35" fmla="*/ 1034951 w 1398759"/>
                    <a:gd name="connsiteY35" fmla="*/ 594864 h 921929"/>
                    <a:gd name="connsiteX36" fmla="*/ 1014311 w 1398759"/>
                    <a:gd name="connsiteY36" fmla="*/ 657918 h 921929"/>
                    <a:gd name="connsiteX37" fmla="*/ 1162874 w 1398759"/>
                    <a:gd name="connsiteY37" fmla="*/ 807162 h 921929"/>
                    <a:gd name="connsiteX38" fmla="*/ 1217763 w 1398759"/>
                    <a:gd name="connsiteY38" fmla="*/ 752499 h 921929"/>
                    <a:gd name="connsiteX39" fmla="*/ 1217763 w 1398759"/>
                    <a:gd name="connsiteY39" fmla="*/ 747056 h 921929"/>
                    <a:gd name="connsiteX40" fmla="*/ 1072829 w 1398759"/>
                    <a:gd name="connsiteY40" fmla="*/ 602122 h 921929"/>
                    <a:gd name="connsiteX41" fmla="*/ 1035178 w 1398759"/>
                    <a:gd name="connsiteY41" fmla="*/ 594637 h 921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398759" h="921929">
                      <a:moveTo>
                        <a:pt x="0" y="367597"/>
                      </a:moveTo>
                      <a:cubicBezTo>
                        <a:pt x="197782" y="143505"/>
                        <a:pt x="492413" y="-40214"/>
                        <a:pt x="803828" y="7643"/>
                      </a:cubicBezTo>
                      <a:cubicBezTo>
                        <a:pt x="939689" y="28510"/>
                        <a:pt x="1073736" y="94286"/>
                        <a:pt x="1185101" y="172991"/>
                      </a:cubicBezTo>
                      <a:cubicBezTo>
                        <a:pt x="1264033" y="228787"/>
                        <a:pt x="1337067" y="294563"/>
                        <a:pt x="1398760" y="368504"/>
                      </a:cubicBezTo>
                      <a:cubicBezTo>
                        <a:pt x="1333438" y="450157"/>
                        <a:pt x="1254733" y="521376"/>
                        <a:pt x="1166730" y="577853"/>
                      </a:cubicBezTo>
                      <a:lnTo>
                        <a:pt x="1335933" y="750912"/>
                      </a:lnTo>
                      <a:lnTo>
                        <a:pt x="1164915" y="921929"/>
                      </a:lnTo>
                      <a:lnTo>
                        <a:pt x="949442" y="709178"/>
                      </a:lnTo>
                      <a:lnTo>
                        <a:pt x="942411" y="695796"/>
                      </a:lnTo>
                      <a:cubicBezTo>
                        <a:pt x="894099" y="707137"/>
                        <a:pt x="846015" y="723467"/>
                        <a:pt x="796116" y="730725"/>
                      </a:cubicBezTo>
                      <a:cubicBezTo>
                        <a:pt x="486969" y="774274"/>
                        <a:pt x="197101" y="591462"/>
                        <a:pt x="0" y="370545"/>
                      </a:cubicBezTo>
                      <a:lnTo>
                        <a:pt x="0" y="367824"/>
                      </a:lnTo>
                      <a:close/>
                      <a:moveTo>
                        <a:pt x="690648" y="81358"/>
                      </a:moveTo>
                      <a:cubicBezTo>
                        <a:pt x="527115" y="87709"/>
                        <a:pt x="437977" y="276191"/>
                        <a:pt x="534373" y="408196"/>
                      </a:cubicBezTo>
                      <a:cubicBezTo>
                        <a:pt x="620335" y="526139"/>
                        <a:pt x="802920" y="515706"/>
                        <a:pt x="876635" y="390051"/>
                      </a:cubicBezTo>
                      <a:cubicBezTo>
                        <a:pt x="958741" y="250107"/>
                        <a:pt x="851685" y="75007"/>
                        <a:pt x="690874" y="81358"/>
                      </a:cubicBezTo>
                      <a:close/>
                      <a:moveTo>
                        <a:pt x="456349" y="132618"/>
                      </a:moveTo>
                      <a:cubicBezTo>
                        <a:pt x="347932" y="176393"/>
                        <a:pt x="248361" y="242169"/>
                        <a:pt x="161265" y="319739"/>
                      </a:cubicBezTo>
                      <a:cubicBezTo>
                        <a:pt x="152872" y="326997"/>
                        <a:pt x="116582" y="358751"/>
                        <a:pt x="113407" y="364875"/>
                      </a:cubicBezTo>
                      <a:cubicBezTo>
                        <a:pt x="111366" y="368731"/>
                        <a:pt x="112726" y="368958"/>
                        <a:pt x="114768" y="371679"/>
                      </a:cubicBezTo>
                      <a:cubicBezTo>
                        <a:pt x="120892" y="380525"/>
                        <a:pt x="143800" y="401392"/>
                        <a:pt x="153099" y="409784"/>
                      </a:cubicBezTo>
                      <a:cubicBezTo>
                        <a:pt x="358592" y="599854"/>
                        <a:pt x="649141" y="723694"/>
                        <a:pt x="925853" y="612782"/>
                      </a:cubicBezTo>
                      <a:lnTo>
                        <a:pt x="936060" y="580575"/>
                      </a:lnTo>
                      <a:lnTo>
                        <a:pt x="872552" y="517974"/>
                      </a:lnTo>
                      <a:cubicBezTo>
                        <a:pt x="866882" y="516613"/>
                        <a:pt x="850324" y="530903"/>
                        <a:pt x="843520" y="534532"/>
                      </a:cubicBezTo>
                      <a:cubicBezTo>
                        <a:pt x="751887" y="584431"/>
                        <a:pt x="649141" y="586926"/>
                        <a:pt x="557508" y="535439"/>
                      </a:cubicBezTo>
                      <a:cubicBezTo>
                        <a:pt x="415296" y="455600"/>
                        <a:pt x="370614" y="270747"/>
                        <a:pt x="456576" y="132391"/>
                      </a:cubicBezTo>
                      <a:close/>
                      <a:moveTo>
                        <a:pt x="942638" y="132618"/>
                      </a:moveTo>
                      <a:cubicBezTo>
                        <a:pt x="1004558" y="234457"/>
                        <a:pt x="1000248" y="362834"/>
                        <a:pt x="929709" y="459229"/>
                      </a:cubicBezTo>
                      <a:lnTo>
                        <a:pt x="993671" y="522964"/>
                      </a:lnTo>
                      <a:cubicBezTo>
                        <a:pt x="1016579" y="513665"/>
                        <a:pt x="1041982" y="509809"/>
                        <a:pt x="1066705" y="512757"/>
                      </a:cubicBezTo>
                      <a:cubicBezTo>
                        <a:pt x="1076231" y="513891"/>
                        <a:pt x="1097778" y="523871"/>
                        <a:pt x="1103902" y="522284"/>
                      </a:cubicBezTo>
                      <a:cubicBezTo>
                        <a:pt x="1109346" y="520696"/>
                        <a:pt x="1133388" y="503004"/>
                        <a:pt x="1140192" y="498241"/>
                      </a:cubicBezTo>
                      <a:cubicBezTo>
                        <a:pt x="1194401" y="460817"/>
                        <a:pt x="1243846" y="416135"/>
                        <a:pt x="1289663" y="368958"/>
                      </a:cubicBezTo>
                      <a:cubicBezTo>
                        <a:pt x="1190091" y="270067"/>
                        <a:pt x="1073736" y="184785"/>
                        <a:pt x="942638" y="132618"/>
                      </a:cubicBezTo>
                      <a:close/>
                      <a:moveTo>
                        <a:pt x="1034951" y="594864"/>
                      </a:moveTo>
                      <a:cubicBezTo>
                        <a:pt x="1009321" y="600081"/>
                        <a:pt x="997527" y="637732"/>
                        <a:pt x="1014311" y="657918"/>
                      </a:cubicBezTo>
                      <a:lnTo>
                        <a:pt x="1162874" y="807162"/>
                      </a:lnTo>
                      <a:cubicBezTo>
                        <a:pt x="1173307" y="791738"/>
                        <a:pt x="1210505" y="766562"/>
                        <a:pt x="1217763" y="752499"/>
                      </a:cubicBezTo>
                      <a:cubicBezTo>
                        <a:pt x="1218897" y="750458"/>
                        <a:pt x="1219577" y="749097"/>
                        <a:pt x="1217763" y="747056"/>
                      </a:cubicBezTo>
                      <a:lnTo>
                        <a:pt x="1072829" y="602122"/>
                      </a:lnTo>
                      <a:cubicBezTo>
                        <a:pt x="1062395" y="593503"/>
                        <a:pt x="1048106" y="591915"/>
                        <a:pt x="1035178" y="594637"/>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0" name="Vapaamuotoinen: Muoto 9">
                  <a:extLst>
                    <a:ext uri="{FF2B5EF4-FFF2-40B4-BE49-F238E27FC236}">
                      <a16:creationId xmlns:a16="http://schemas.microsoft.com/office/drawing/2014/main" id="{8F28F13E-C6CD-8533-A167-34B5983FE22E}"/>
                    </a:ext>
                  </a:extLst>
                </p:cNvPr>
                <p:cNvSpPr/>
                <p:nvPr/>
              </p:nvSpPr>
              <p:spPr>
                <a:xfrm>
                  <a:off x="3026111" y="3430342"/>
                  <a:ext cx="128149" cy="178048"/>
                </a:xfrm>
                <a:custGeom>
                  <a:avLst/>
                  <a:gdLst>
                    <a:gd name="connsiteX0" fmla="*/ 128150 w 128149"/>
                    <a:gd name="connsiteY0" fmla="*/ 23589 h 178048"/>
                    <a:gd name="connsiteX1" fmla="*/ 76436 w 128149"/>
                    <a:gd name="connsiteY1" fmla="*/ 178049 h 178048"/>
                    <a:gd name="connsiteX2" fmla="*/ 0 w 128149"/>
                    <a:gd name="connsiteY2" fmla="*/ 154460 h 178048"/>
                    <a:gd name="connsiteX3" fmla="*/ 51713 w 128149"/>
                    <a:gd name="connsiteY3" fmla="*/ 0 h 178048"/>
                    <a:gd name="connsiteX4" fmla="*/ 128150 w 128149"/>
                    <a:gd name="connsiteY4" fmla="*/ 23589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149" h="178048">
                      <a:moveTo>
                        <a:pt x="128150" y="23589"/>
                      </a:moveTo>
                      <a:lnTo>
                        <a:pt x="76436" y="178049"/>
                      </a:lnTo>
                      <a:lnTo>
                        <a:pt x="0" y="154460"/>
                      </a:lnTo>
                      <a:lnTo>
                        <a:pt x="51713" y="0"/>
                      </a:lnTo>
                      <a:lnTo>
                        <a:pt x="128150" y="23589"/>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1" name="Vapaamuotoinen: Muoto 10">
                  <a:extLst>
                    <a:ext uri="{FF2B5EF4-FFF2-40B4-BE49-F238E27FC236}">
                      <a16:creationId xmlns:a16="http://schemas.microsoft.com/office/drawing/2014/main" id="{6A4029E7-6695-3BAD-B2F5-217710E6EDB2}"/>
                    </a:ext>
                  </a:extLst>
                </p:cNvPr>
                <p:cNvSpPr/>
                <p:nvPr/>
              </p:nvSpPr>
              <p:spPr>
                <a:xfrm>
                  <a:off x="2154013" y="3557812"/>
                  <a:ext cx="155753" cy="179863"/>
                </a:xfrm>
                <a:custGeom>
                  <a:avLst/>
                  <a:gdLst>
                    <a:gd name="connsiteX0" fmla="*/ 70993 w 155753"/>
                    <a:gd name="connsiteY0" fmla="*/ 0 h 179863"/>
                    <a:gd name="connsiteX1" fmla="*/ 155594 w 155753"/>
                    <a:gd name="connsiteY1" fmla="*/ 135635 h 179863"/>
                    <a:gd name="connsiteX2" fmla="*/ 151512 w 155753"/>
                    <a:gd name="connsiteY2" fmla="*/ 141532 h 179863"/>
                    <a:gd name="connsiteX3" fmla="*/ 91179 w 155753"/>
                    <a:gd name="connsiteY3" fmla="*/ 179863 h 179863"/>
                    <a:gd name="connsiteX4" fmla="*/ 0 w 155753"/>
                    <a:gd name="connsiteY4" fmla="*/ 42187 h 179863"/>
                    <a:gd name="connsiteX5" fmla="*/ 70766 w 155753"/>
                    <a:gd name="connsiteY5" fmla="*/ 0 h 179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53" h="179863">
                      <a:moveTo>
                        <a:pt x="70993" y="0"/>
                      </a:moveTo>
                      <a:lnTo>
                        <a:pt x="155594" y="135635"/>
                      </a:lnTo>
                      <a:cubicBezTo>
                        <a:pt x="156501" y="139264"/>
                        <a:pt x="153326" y="139944"/>
                        <a:pt x="151512" y="141532"/>
                      </a:cubicBezTo>
                      <a:cubicBezTo>
                        <a:pt x="137449" y="154687"/>
                        <a:pt x="106602" y="165801"/>
                        <a:pt x="91179" y="179863"/>
                      </a:cubicBezTo>
                      <a:lnTo>
                        <a:pt x="0" y="42187"/>
                      </a:lnTo>
                      <a:lnTo>
                        <a:pt x="70766" y="0"/>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2" name="Vapaamuotoinen: Muoto 11">
                  <a:extLst>
                    <a:ext uri="{FF2B5EF4-FFF2-40B4-BE49-F238E27FC236}">
                      <a16:creationId xmlns:a16="http://schemas.microsoft.com/office/drawing/2014/main" id="{8698348C-7443-0232-1241-C37911CE5BA2}"/>
                    </a:ext>
                  </a:extLst>
                </p:cNvPr>
                <p:cNvSpPr/>
                <p:nvPr/>
              </p:nvSpPr>
              <p:spPr>
                <a:xfrm>
                  <a:off x="3278555" y="3557585"/>
                  <a:ext cx="154460" cy="180203"/>
                </a:xfrm>
                <a:custGeom>
                  <a:avLst/>
                  <a:gdLst>
                    <a:gd name="connsiteX0" fmla="*/ 154460 w 154460"/>
                    <a:gd name="connsiteY0" fmla="*/ 41053 h 180203"/>
                    <a:gd name="connsiteX1" fmla="*/ 67137 w 154460"/>
                    <a:gd name="connsiteY1" fmla="*/ 179183 h 180203"/>
                    <a:gd name="connsiteX2" fmla="*/ 60106 w 154460"/>
                    <a:gd name="connsiteY2" fmla="*/ 177822 h 180203"/>
                    <a:gd name="connsiteX3" fmla="*/ 0 w 154460"/>
                    <a:gd name="connsiteY3" fmla="*/ 139264 h 180203"/>
                    <a:gd name="connsiteX4" fmla="*/ 83694 w 154460"/>
                    <a:gd name="connsiteY4" fmla="*/ 0 h 180203"/>
                    <a:gd name="connsiteX5" fmla="*/ 154460 w 154460"/>
                    <a:gd name="connsiteY5" fmla="*/ 40826 h 180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460" h="180203">
                      <a:moveTo>
                        <a:pt x="154460" y="41053"/>
                      </a:moveTo>
                      <a:lnTo>
                        <a:pt x="67137" y="179183"/>
                      </a:lnTo>
                      <a:cubicBezTo>
                        <a:pt x="63961" y="181678"/>
                        <a:pt x="62374" y="178956"/>
                        <a:pt x="60106" y="177822"/>
                      </a:cubicBezTo>
                      <a:cubicBezTo>
                        <a:pt x="41280" y="169203"/>
                        <a:pt x="19960" y="148109"/>
                        <a:pt x="0" y="139264"/>
                      </a:cubicBezTo>
                      <a:lnTo>
                        <a:pt x="83694" y="0"/>
                      </a:lnTo>
                      <a:lnTo>
                        <a:pt x="154460" y="4082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3" name="Vapaamuotoinen: Muoto 12">
                  <a:extLst>
                    <a:ext uri="{FF2B5EF4-FFF2-40B4-BE49-F238E27FC236}">
                      <a16:creationId xmlns:a16="http://schemas.microsoft.com/office/drawing/2014/main" id="{79F2DA10-03EE-D833-E83C-37BB700DFADF}"/>
                    </a:ext>
                  </a:extLst>
                </p:cNvPr>
                <p:cNvSpPr/>
                <p:nvPr/>
              </p:nvSpPr>
              <p:spPr>
                <a:xfrm>
                  <a:off x="2752574" y="3385433"/>
                  <a:ext cx="81879" cy="163986"/>
                </a:xfrm>
                <a:custGeom>
                  <a:avLst/>
                  <a:gdLst>
                    <a:gd name="connsiteX0" fmla="*/ 0 w 81879"/>
                    <a:gd name="connsiteY0" fmla="*/ 0 h 163986"/>
                    <a:gd name="connsiteX1" fmla="*/ 81880 w 81879"/>
                    <a:gd name="connsiteY1" fmla="*/ 0 h 163986"/>
                    <a:gd name="connsiteX2" fmla="*/ 81880 w 81879"/>
                    <a:gd name="connsiteY2" fmla="*/ 163986 h 163986"/>
                    <a:gd name="connsiteX3" fmla="*/ 0 w 81879"/>
                    <a:gd name="connsiteY3" fmla="*/ 163986 h 163986"/>
                  </a:gdLst>
                  <a:ahLst/>
                  <a:cxnLst>
                    <a:cxn ang="0">
                      <a:pos x="connsiteX0" y="connsiteY0"/>
                    </a:cxn>
                    <a:cxn ang="0">
                      <a:pos x="connsiteX1" y="connsiteY1"/>
                    </a:cxn>
                    <a:cxn ang="0">
                      <a:pos x="connsiteX2" y="connsiteY2"/>
                    </a:cxn>
                    <a:cxn ang="0">
                      <a:pos x="connsiteX3" y="connsiteY3"/>
                    </a:cxn>
                  </a:cxnLst>
                  <a:rect l="l" t="t" r="r" b="b"/>
                  <a:pathLst>
                    <a:path w="81879" h="163986">
                      <a:moveTo>
                        <a:pt x="0" y="0"/>
                      </a:moveTo>
                      <a:lnTo>
                        <a:pt x="81880" y="0"/>
                      </a:lnTo>
                      <a:lnTo>
                        <a:pt x="81880" y="163986"/>
                      </a:lnTo>
                      <a:lnTo>
                        <a:pt x="0" y="163986"/>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4" name="Vapaamuotoinen: Muoto 13">
                  <a:extLst>
                    <a:ext uri="{FF2B5EF4-FFF2-40B4-BE49-F238E27FC236}">
                      <a16:creationId xmlns:a16="http://schemas.microsoft.com/office/drawing/2014/main" id="{33E6D98E-7998-4616-9CC9-C8B00DCCA37C}"/>
                    </a:ext>
                  </a:extLst>
                </p:cNvPr>
                <p:cNvSpPr/>
                <p:nvPr/>
              </p:nvSpPr>
              <p:spPr>
                <a:xfrm>
                  <a:off x="2432994" y="3430342"/>
                  <a:ext cx="128376" cy="178048"/>
                </a:xfrm>
                <a:custGeom>
                  <a:avLst/>
                  <a:gdLst>
                    <a:gd name="connsiteX0" fmla="*/ 128377 w 128376"/>
                    <a:gd name="connsiteY0" fmla="*/ 154687 h 178048"/>
                    <a:gd name="connsiteX1" fmla="*/ 51713 w 128376"/>
                    <a:gd name="connsiteY1" fmla="*/ 178049 h 178048"/>
                    <a:gd name="connsiteX2" fmla="*/ 0 w 128376"/>
                    <a:gd name="connsiteY2" fmla="*/ 23589 h 178048"/>
                    <a:gd name="connsiteX3" fmla="*/ 76663 w 128376"/>
                    <a:gd name="connsiteY3" fmla="*/ 0 h 178048"/>
                    <a:gd name="connsiteX4" fmla="*/ 128377 w 128376"/>
                    <a:gd name="connsiteY4" fmla="*/ 154687 h 178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376" h="178048">
                      <a:moveTo>
                        <a:pt x="128377" y="154687"/>
                      </a:moveTo>
                      <a:lnTo>
                        <a:pt x="51713" y="178049"/>
                      </a:lnTo>
                      <a:lnTo>
                        <a:pt x="0" y="23589"/>
                      </a:lnTo>
                      <a:lnTo>
                        <a:pt x="76663" y="0"/>
                      </a:lnTo>
                      <a:lnTo>
                        <a:pt x="128377" y="154687"/>
                      </a:ln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sp>
              <p:nvSpPr>
                <p:cNvPr id="15" name="Vapaamuotoinen: Muoto 14">
                  <a:extLst>
                    <a:ext uri="{FF2B5EF4-FFF2-40B4-BE49-F238E27FC236}">
                      <a16:creationId xmlns:a16="http://schemas.microsoft.com/office/drawing/2014/main" id="{6E3E690C-CB0A-E630-FF97-3A598A0DEDFF}"/>
                    </a:ext>
                  </a:extLst>
                </p:cNvPr>
                <p:cNvSpPr/>
                <p:nvPr/>
              </p:nvSpPr>
              <p:spPr>
                <a:xfrm>
                  <a:off x="2672009" y="3836815"/>
                  <a:ext cx="242544" cy="246079"/>
                </a:xfrm>
                <a:custGeom>
                  <a:avLst/>
                  <a:gdLst>
                    <a:gd name="connsiteX0" fmla="*/ 112773 w 242544"/>
                    <a:gd name="connsiteY0" fmla="*/ 431 h 246079"/>
                    <a:gd name="connsiteX1" fmla="*/ 136588 w 242544"/>
                    <a:gd name="connsiteY1" fmla="*/ 245390 h 246079"/>
                    <a:gd name="connsiteX2" fmla="*/ 112773 w 242544"/>
                    <a:gd name="connsiteY2" fmla="*/ 431 h 246079"/>
                    <a:gd name="connsiteX3" fmla="*/ 118217 w 242544"/>
                    <a:gd name="connsiteY3" fmla="*/ 82084 h 246079"/>
                    <a:gd name="connsiteX4" fmla="*/ 130918 w 242544"/>
                    <a:gd name="connsiteY4" fmla="*/ 163283 h 246079"/>
                    <a:gd name="connsiteX5" fmla="*/ 118217 w 242544"/>
                    <a:gd name="connsiteY5" fmla="*/ 82084 h 246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2544" h="246079">
                      <a:moveTo>
                        <a:pt x="112773" y="431"/>
                      </a:moveTo>
                      <a:cubicBezTo>
                        <a:pt x="272903" y="-11590"/>
                        <a:pt x="289461" y="231554"/>
                        <a:pt x="136588" y="245390"/>
                      </a:cubicBezTo>
                      <a:cubicBezTo>
                        <a:pt x="-33749" y="260813"/>
                        <a:pt x="-48265" y="12452"/>
                        <a:pt x="112773" y="431"/>
                      </a:cubicBezTo>
                      <a:close/>
                      <a:moveTo>
                        <a:pt x="118217" y="82084"/>
                      </a:moveTo>
                      <a:cubicBezTo>
                        <a:pt x="65596" y="86167"/>
                        <a:pt x="68091" y="173263"/>
                        <a:pt x="130918" y="163283"/>
                      </a:cubicBezTo>
                      <a:cubicBezTo>
                        <a:pt x="178322" y="155799"/>
                        <a:pt x="169250" y="78228"/>
                        <a:pt x="118217" y="82084"/>
                      </a:cubicBezTo>
                      <a:close/>
                    </a:path>
                  </a:pathLst>
                </a:custGeom>
                <a:solidFill>
                  <a:srgbClr val="FFFFFF"/>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a:p>
              </p:txBody>
            </p:sp>
          </p:grpSp>
        </p:grpSp>
        <p:sp>
          <p:nvSpPr>
            <p:cNvPr id="19" name="Tekstiruutu 18">
              <a:extLst>
                <a:ext uri="{FF2B5EF4-FFF2-40B4-BE49-F238E27FC236}">
                  <a16:creationId xmlns:a16="http://schemas.microsoft.com/office/drawing/2014/main" id="{AB3F6452-BE71-E457-5E7D-EACCA3BE0A1C}"/>
                </a:ext>
              </a:extLst>
            </p:cNvPr>
            <p:cNvSpPr txBox="1"/>
            <p:nvPr/>
          </p:nvSpPr>
          <p:spPr>
            <a:xfrm>
              <a:off x="1304271" y="3218040"/>
              <a:ext cx="2349940" cy="700635"/>
            </a:xfrm>
            <a:prstGeom prst="rect">
              <a:avLst/>
            </a:prstGeom>
            <a:noFill/>
          </p:spPr>
          <p:txBody>
            <a:bodyPr wrap="square" rtlCol="0">
              <a:spAutoFit/>
            </a:bodyPr>
            <a:lstStyle/>
            <a:p>
              <a:pPr algn="ctr"/>
              <a:r>
                <a:rPr lang="fi-FI" sz="2392" b="1" dirty="0">
                  <a:solidFill>
                    <a:schemeClr val="bg1"/>
                  </a:solidFill>
                </a:rPr>
                <a:t>Tutkija</a:t>
              </a:r>
            </a:p>
          </p:txBody>
        </p:sp>
      </p:grpSp>
      <p:sp>
        <p:nvSpPr>
          <p:cNvPr id="27" name="Suorakulmio 29">
            <a:extLst>
              <a:ext uri="{FF2B5EF4-FFF2-40B4-BE49-F238E27FC236}">
                <a16:creationId xmlns:a16="http://schemas.microsoft.com/office/drawing/2014/main" id="{E8608F65-F934-4553-8B7C-B4834BA3F56C}"/>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28" name="Tekstin paikkamerkki 2">
            <a:extLst>
              <a:ext uri="{FF2B5EF4-FFF2-40B4-BE49-F238E27FC236}">
                <a16:creationId xmlns:a16="http://schemas.microsoft.com/office/drawing/2014/main" id="{ED216937-FEB7-4537-AA32-DF7CEE836BD2}"/>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pic>
        <p:nvPicPr>
          <p:cNvPr id="22" name="Kuva 3">
            <a:extLst>
              <a:ext uri="{FF2B5EF4-FFF2-40B4-BE49-F238E27FC236}">
                <a16:creationId xmlns:a16="http://schemas.microsoft.com/office/drawing/2014/main" id="{4AB68084-6588-455B-8225-66B9666C6D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99086" y="202384"/>
            <a:ext cx="3884146" cy="3612765"/>
          </a:xfrm>
          <a:prstGeom prst="rect">
            <a:avLst/>
          </a:prstGeom>
        </p:spPr>
      </p:pic>
    </p:spTree>
    <p:extLst>
      <p:ext uri="{BB962C8B-B14F-4D97-AF65-F5344CB8AC3E}">
        <p14:creationId xmlns:p14="http://schemas.microsoft.com/office/powerpoint/2010/main" val="641110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3712824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17297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0C4C2-D2C2-C891-AA71-5375C7C37429}"/>
            </a:ext>
          </a:extLst>
        </p:cNvPr>
        <p:cNvGrpSpPr/>
        <p:nvPr/>
      </p:nvGrpSpPr>
      <p:grpSpPr>
        <a:xfrm>
          <a:off x="0" y="0"/>
          <a:ext cx="0" cy="0"/>
          <a:chOff x="0" y="0"/>
          <a:chExt cx="0" cy="0"/>
        </a:xfrm>
      </p:grpSpPr>
      <p:sp>
        <p:nvSpPr>
          <p:cNvPr id="18" name="Otsikko 17">
            <a:extLst>
              <a:ext uri="{FF2B5EF4-FFF2-40B4-BE49-F238E27FC236}">
                <a16:creationId xmlns:a16="http://schemas.microsoft.com/office/drawing/2014/main" id="{922F27CF-2581-1D3B-6EBB-7017095951BA}"/>
              </a:ext>
            </a:extLst>
          </p:cNvPr>
          <p:cNvSpPr>
            <a:spLocks noGrp="1"/>
          </p:cNvSpPr>
          <p:nvPr>
            <p:ph type="title"/>
          </p:nvPr>
        </p:nvSpPr>
        <p:spPr>
          <a:xfrm>
            <a:off x="2978928" y="1103635"/>
            <a:ext cx="3884146" cy="1944107"/>
          </a:xfrm>
        </p:spPr>
        <p:txBody>
          <a:bodyPr>
            <a:noAutofit/>
          </a:bodyPr>
          <a:lstStyle/>
          <a:p>
            <a:r>
              <a:rPr lang="fi-FI" sz="2829" dirty="0"/>
              <a:t>Käsitelkää näitä </a:t>
            </a:r>
            <a:br>
              <a:rPr lang="fi-FI" sz="2829" dirty="0"/>
            </a:br>
            <a:r>
              <a:rPr lang="fi-FI" sz="2829" dirty="0"/>
              <a:t>kysymyksiä </a:t>
            </a:r>
            <a:br>
              <a:rPr lang="fi-FI" sz="2829" dirty="0"/>
            </a:br>
            <a:r>
              <a:rPr lang="fi-FI" sz="2829" dirty="0"/>
              <a:t>etujärjestön </a:t>
            </a:r>
            <a:br>
              <a:rPr lang="fi-FI" sz="2829" dirty="0"/>
            </a:br>
            <a:r>
              <a:rPr lang="fi-FI" sz="2829" dirty="0"/>
              <a:t>näkökulmasta:</a:t>
            </a:r>
          </a:p>
        </p:txBody>
      </p:sp>
      <p:sp>
        <p:nvSpPr>
          <p:cNvPr id="23" name="Ellipsi 22">
            <a:extLst>
              <a:ext uri="{FF2B5EF4-FFF2-40B4-BE49-F238E27FC236}">
                <a16:creationId xmlns:a16="http://schemas.microsoft.com/office/drawing/2014/main" id="{FC573EE9-1B30-8127-6059-EA3238A4A7EB}"/>
              </a:ext>
            </a:extLst>
          </p:cNvPr>
          <p:cNvSpPr/>
          <p:nvPr/>
        </p:nvSpPr>
        <p:spPr>
          <a:xfrm>
            <a:off x="1132934" y="363558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4" name="Ellipsi 23">
            <a:extLst>
              <a:ext uri="{FF2B5EF4-FFF2-40B4-BE49-F238E27FC236}">
                <a16:creationId xmlns:a16="http://schemas.microsoft.com/office/drawing/2014/main" id="{41E3F9D0-A5BC-280E-9990-2AB790910117}"/>
              </a:ext>
            </a:extLst>
          </p:cNvPr>
          <p:cNvSpPr/>
          <p:nvPr/>
        </p:nvSpPr>
        <p:spPr>
          <a:xfrm>
            <a:off x="1132934" y="409114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5" name="Ellipsi 24">
            <a:extLst>
              <a:ext uri="{FF2B5EF4-FFF2-40B4-BE49-F238E27FC236}">
                <a16:creationId xmlns:a16="http://schemas.microsoft.com/office/drawing/2014/main" id="{950272F9-0C4E-A71A-7DF4-53F123636657}"/>
              </a:ext>
            </a:extLst>
          </p:cNvPr>
          <p:cNvSpPr/>
          <p:nvPr/>
        </p:nvSpPr>
        <p:spPr>
          <a:xfrm>
            <a:off x="1132934" y="4554573"/>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6" name="Ellipsi 25">
            <a:extLst>
              <a:ext uri="{FF2B5EF4-FFF2-40B4-BE49-F238E27FC236}">
                <a16:creationId xmlns:a16="http://schemas.microsoft.com/office/drawing/2014/main" id="{11AF69B4-BEF1-91E4-576C-E4207BBC1761}"/>
              </a:ext>
            </a:extLst>
          </p:cNvPr>
          <p:cNvSpPr/>
          <p:nvPr/>
        </p:nvSpPr>
        <p:spPr>
          <a:xfrm>
            <a:off x="1132934" y="4997835"/>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27" name="Ellipsi 26">
            <a:extLst>
              <a:ext uri="{FF2B5EF4-FFF2-40B4-BE49-F238E27FC236}">
                <a16:creationId xmlns:a16="http://schemas.microsoft.com/office/drawing/2014/main" id="{4DAE12FA-092F-AC25-0409-2C754379106E}"/>
              </a:ext>
            </a:extLst>
          </p:cNvPr>
          <p:cNvSpPr/>
          <p:nvPr/>
        </p:nvSpPr>
        <p:spPr>
          <a:xfrm>
            <a:off x="1132934" y="5453398"/>
            <a:ext cx="272882" cy="272882"/>
          </a:xfrm>
          <a:prstGeom prst="ellipse">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i-FI" sz="2546"/>
          </a:p>
        </p:txBody>
      </p:sp>
      <p:sp>
        <p:nvSpPr>
          <p:cNvPr id="3" name="Tekstin paikkamerkki 2">
            <a:extLst>
              <a:ext uri="{FF2B5EF4-FFF2-40B4-BE49-F238E27FC236}">
                <a16:creationId xmlns:a16="http://schemas.microsoft.com/office/drawing/2014/main" id="{62C07DE6-726B-FA62-3D18-1002336E6304}"/>
              </a:ext>
            </a:extLst>
          </p:cNvPr>
          <p:cNvSpPr>
            <a:spLocks noGrp="1"/>
          </p:cNvSpPr>
          <p:nvPr>
            <p:ph type="body" sz="half" idx="2"/>
          </p:nvPr>
        </p:nvSpPr>
        <p:spPr>
          <a:xfrm>
            <a:off x="1093069" y="3623805"/>
            <a:ext cx="5319325" cy="3071887"/>
          </a:xfrm>
        </p:spPr>
        <p:txBody>
          <a:bodyPr>
            <a:noAutofit/>
          </a:bodyPr>
          <a:lstStyle/>
          <a:p>
            <a:pPr marL="341732" indent="-341732">
              <a:buClr>
                <a:schemeClr val="bg1"/>
              </a:buClr>
              <a:buFont typeface="+mj-lt"/>
              <a:buAutoNum type="arabicPeriod"/>
            </a:pPr>
            <a:r>
              <a:rPr lang="fi-FI" sz="1273" dirty="0"/>
              <a:t>Kannatatteko vai vastustatteko muutosta? Kokonaisuudessaan vai osin?</a:t>
            </a:r>
          </a:p>
          <a:p>
            <a:pPr marL="341732" indent="-341732">
              <a:buClr>
                <a:schemeClr val="bg1"/>
              </a:buClr>
              <a:buFont typeface="+mj-lt"/>
              <a:buAutoNum type="arabicPeriod"/>
            </a:pPr>
            <a:r>
              <a:rPr lang="fi-FI" sz="1273" dirty="0"/>
              <a:t>Löydättekö kantanne tueksi tutkittua tietoa? Ottakaa yhteyttä </a:t>
            </a:r>
            <a:r>
              <a:rPr lang="fi-FI" sz="1273" b="1" dirty="0">
                <a:solidFill>
                  <a:schemeClr val="accent2"/>
                </a:solidFill>
              </a:rPr>
              <a:t>tutkimusryhmiin</a:t>
            </a:r>
            <a:r>
              <a:rPr lang="fi-FI" sz="1273" dirty="0"/>
              <a:t>, jos tarvitsette lisätietoa!</a:t>
            </a:r>
          </a:p>
          <a:p>
            <a:pPr marL="341732" indent="-341732">
              <a:buClr>
                <a:schemeClr val="bg1"/>
              </a:buClr>
              <a:buFont typeface="+mj-lt"/>
              <a:buAutoNum type="arabicPeriod"/>
            </a:pPr>
            <a:r>
              <a:rPr lang="fi-FI" sz="1273" dirty="0"/>
              <a:t>Miksi vastakkaisille kannoille ei pidä mielestänne antaa yhtä paljon painoarvoa kuin teidän kannallenne?</a:t>
            </a:r>
          </a:p>
          <a:p>
            <a:pPr marL="341732" indent="-341732">
              <a:buClr>
                <a:schemeClr val="bg1"/>
              </a:buClr>
              <a:buFont typeface="+mj-lt"/>
              <a:buAutoNum type="arabicPeriod"/>
            </a:pPr>
            <a:r>
              <a:rPr lang="fi-FI" sz="1273" dirty="0"/>
              <a:t>Edustatteko ketään </a:t>
            </a:r>
            <a:r>
              <a:rPr lang="fi-FI" sz="1273" b="1" dirty="0">
                <a:solidFill>
                  <a:schemeClr val="accent1"/>
                </a:solidFill>
              </a:rPr>
              <a:t>asianosaisista</a:t>
            </a:r>
            <a:r>
              <a:rPr lang="fi-FI" sz="1273" dirty="0"/>
              <a:t>? Ottakaa heihin yhteys ja kyselkää, miten voitte vahvistaa heidän viestiään!</a:t>
            </a:r>
          </a:p>
          <a:p>
            <a:pPr marL="341732" indent="-341732">
              <a:buClr>
                <a:schemeClr val="bg1"/>
              </a:buClr>
              <a:buFont typeface="+mj-lt"/>
              <a:buAutoNum type="arabicPeriod"/>
            </a:pPr>
            <a:r>
              <a:rPr lang="fi-FI" sz="1273" dirty="0"/>
              <a:t>Lopuksi: Mikä on tärkein muutos, jonka tahdotte lakiesitykseen saada? Pitäkää suullinen puheenvuoronne sen pohjalta.</a:t>
            </a:r>
          </a:p>
          <a:p>
            <a:pPr marL="341732" indent="-341732">
              <a:buClr>
                <a:schemeClr val="bg1"/>
              </a:buClr>
              <a:buFont typeface="+mj-lt"/>
              <a:buAutoNum type="arabicPeriod"/>
            </a:pPr>
            <a:endParaRPr lang="fi-FI" sz="1273" dirty="0"/>
          </a:p>
        </p:txBody>
      </p:sp>
      <p:grpSp>
        <p:nvGrpSpPr>
          <p:cNvPr id="2" name="Ryhmä 1">
            <a:extLst>
              <a:ext uri="{FF2B5EF4-FFF2-40B4-BE49-F238E27FC236}">
                <a16:creationId xmlns:a16="http://schemas.microsoft.com/office/drawing/2014/main" id="{6ACB7820-A55E-C34B-96D3-603ADF30E284}"/>
              </a:ext>
            </a:extLst>
          </p:cNvPr>
          <p:cNvGrpSpPr/>
          <p:nvPr/>
        </p:nvGrpSpPr>
        <p:grpSpPr>
          <a:xfrm>
            <a:off x="879820" y="795673"/>
            <a:ext cx="1861858" cy="2426191"/>
            <a:chOff x="622079" y="553863"/>
            <a:chExt cx="1316432" cy="1715445"/>
          </a:xfrm>
        </p:grpSpPr>
        <p:sp>
          <p:nvSpPr>
            <p:cNvPr id="7" name="Vapaamuotoinen: Muoto 6">
              <a:extLst>
                <a:ext uri="{FF2B5EF4-FFF2-40B4-BE49-F238E27FC236}">
                  <a16:creationId xmlns:a16="http://schemas.microsoft.com/office/drawing/2014/main" id="{4DF062A3-828B-2B5E-F5E0-221E5567F086}"/>
                </a:ext>
              </a:extLst>
            </p:cNvPr>
            <p:cNvSpPr/>
            <p:nvPr/>
          </p:nvSpPr>
          <p:spPr>
            <a:xfrm>
              <a:off x="622079" y="553863"/>
              <a:ext cx="1316432" cy="1715445"/>
            </a:xfrm>
            <a:custGeom>
              <a:avLst/>
              <a:gdLst>
                <a:gd name="connsiteX0" fmla="*/ 1147904 w 2295807"/>
                <a:gd name="connsiteY0" fmla="*/ 0 h 2991671"/>
                <a:gd name="connsiteX1" fmla="*/ 2295808 w 2295807"/>
                <a:gd name="connsiteY1" fmla="*/ 1147904 h 2991671"/>
                <a:gd name="connsiteX2" fmla="*/ 2295808 w 2295807"/>
                <a:gd name="connsiteY2" fmla="*/ 1843768 h 2991671"/>
                <a:gd name="connsiteX3" fmla="*/ 1147904 w 2295807"/>
                <a:gd name="connsiteY3" fmla="*/ 2991672 h 2991671"/>
                <a:gd name="connsiteX4" fmla="*/ 1147904 w 2295807"/>
                <a:gd name="connsiteY4" fmla="*/ 2991672 h 2991671"/>
                <a:gd name="connsiteX5" fmla="*/ 0 w 2295807"/>
                <a:gd name="connsiteY5" fmla="*/ 1843768 h 2991671"/>
                <a:gd name="connsiteX6" fmla="*/ 0 w 2295807"/>
                <a:gd name="connsiteY6" fmla="*/ 1147904 h 2991671"/>
                <a:gd name="connsiteX7" fmla="*/ 1147904 w 2295807"/>
                <a:gd name="connsiteY7" fmla="*/ 0 h 2991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95807" h="2991671">
                  <a:moveTo>
                    <a:pt x="1147904" y="0"/>
                  </a:moveTo>
                  <a:cubicBezTo>
                    <a:pt x="1781874" y="0"/>
                    <a:pt x="2295808" y="513934"/>
                    <a:pt x="2295808" y="1147904"/>
                  </a:cubicBezTo>
                  <a:lnTo>
                    <a:pt x="2295808" y="1843768"/>
                  </a:lnTo>
                  <a:cubicBezTo>
                    <a:pt x="2295808" y="2477738"/>
                    <a:pt x="1781874" y="2991672"/>
                    <a:pt x="1147904" y="2991672"/>
                  </a:cubicBezTo>
                  <a:lnTo>
                    <a:pt x="1147904" y="2991672"/>
                  </a:lnTo>
                  <a:cubicBezTo>
                    <a:pt x="513934" y="2991672"/>
                    <a:pt x="0" y="2477738"/>
                    <a:pt x="0" y="1843768"/>
                  </a:cubicBezTo>
                  <a:lnTo>
                    <a:pt x="0" y="1147904"/>
                  </a:lnTo>
                  <a:cubicBezTo>
                    <a:pt x="0" y="513934"/>
                    <a:pt x="513934" y="0"/>
                    <a:pt x="1147904" y="0"/>
                  </a:cubicBezTo>
                  <a:close/>
                </a:path>
              </a:pathLst>
            </a:custGeom>
            <a:solidFill>
              <a:schemeClr val="accent4"/>
            </a:solidFill>
            <a:ln w="22634" cap="flat">
              <a:noFill/>
              <a:prstDash val="solid"/>
              <a:miter/>
            </a:ln>
          </p:spPr>
          <p:txBody>
            <a:bodyPr rot="0" spcFirstLastPara="0" vertOverflow="overflow" horzOverflow="overflow" vert="horz" wrap="square" lIns="91142" tIns="45571" rIns="91142" bIns="45571" numCol="1" spcCol="0" rtlCol="0" fromWordArt="0" anchor="ctr" anchorCtr="0" forceAA="0" compatLnSpc="1">
              <a:prstTxWarp prst="textNoShape">
                <a:avLst/>
              </a:prstTxWarp>
              <a:noAutofit/>
            </a:bodyPr>
            <a:lstStyle/>
            <a:p>
              <a:endParaRPr lang="fi-FI" sz="1267" dirty="0"/>
            </a:p>
          </p:txBody>
        </p:sp>
        <p:sp>
          <p:nvSpPr>
            <p:cNvPr id="19" name="Tekstiruutu 18">
              <a:extLst>
                <a:ext uri="{FF2B5EF4-FFF2-40B4-BE49-F238E27FC236}">
                  <a16:creationId xmlns:a16="http://schemas.microsoft.com/office/drawing/2014/main" id="{9C32A23E-738E-A790-7995-AC676BEF52FC}"/>
                </a:ext>
              </a:extLst>
            </p:cNvPr>
            <p:cNvSpPr txBox="1"/>
            <p:nvPr/>
          </p:nvSpPr>
          <p:spPr>
            <a:xfrm>
              <a:off x="644868" y="1622520"/>
              <a:ext cx="1260132" cy="311506"/>
            </a:xfrm>
            <a:prstGeom prst="rect">
              <a:avLst/>
            </a:prstGeom>
            <a:noFill/>
          </p:spPr>
          <p:txBody>
            <a:bodyPr wrap="square" rtlCol="0">
              <a:spAutoFit/>
            </a:bodyPr>
            <a:lstStyle/>
            <a:p>
              <a:pPr algn="ctr"/>
              <a:r>
                <a:rPr lang="fi-FI" sz="2263" b="1" dirty="0">
                  <a:solidFill>
                    <a:schemeClr val="bg1"/>
                  </a:solidFill>
                </a:rPr>
                <a:t>Etujärjestö</a:t>
              </a:r>
            </a:p>
          </p:txBody>
        </p:sp>
        <p:pic>
          <p:nvPicPr>
            <p:cNvPr id="4" name="Kuva 3">
              <a:extLst>
                <a:ext uri="{FF2B5EF4-FFF2-40B4-BE49-F238E27FC236}">
                  <a16:creationId xmlns:a16="http://schemas.microsoft.com/office/drawing/2014/main" id="{B5514D48-0849-095E-9E93-A37FFCB946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983" y="798913"/>
              <a:ext cx="785902" cy="733508"/>
            </a:xfrm>
            <a:prstGeom prst="rect">
              <a:avLst/>
            </a:prstGeom>
          </p:spPr>
        </p:pic>
      </p:grpSp>
      <p:pic>
        <p:nvPicPr>
          <p:cNvPr id="21" name="Kuva 20">
            <a:extLst>
              <a:ext uri="{FF2B5EF4-FFF2-40B4-BE49-F238E27FC236}">
                <a16:creationId xmlns:a16="http://schemas.microsoft.com/office/drawing/2014/main" id="{900941A4-4421-0C0B-11C5-BFF168135D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41394" y="215035"/>
            <a:ext cx="4485967" cy="3420550"/>
          </a:xfrm>
          <a:prstGeom prst="rect">
            <a:avLst/>
          </a:prstGeom>
        </p:spPr>
      </p:pic>
      <p:sp>
        <p:nvSpPr>
          <p:cNvPr id="16" name="Suorakulmio 29">
            <a:extLst>
              <a:ext uri="{FF2B5EF4-FFF2-40B4-BE49-F238E27FC236}">
                <a16:creationId xmlns:a16="http://schemas.microsoft.com/office/drawing/2014/main" id="{0EB901EB-FFEB-4FF2-A565-ABBB67B13CBB}"/>
              </a:ext>
            </a:extLst>
          </p:cNvPr>
          <p:cNvSpPr/>
          <p:nvPr/>
        </p:nvSpPr>
        <p:spPr>
          <a:xfrm>
            <a:off x="8008399" y="5785669"/>
            <a:ext cx="1835792" cy="101157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sz="2546"/>
          </a:p>
        </p:txBody>
      </p:sp>
      <p:sp>
        <p:nvSpPr>
          <p:cNvPr id="17" name="Tekstin paikkamerkki 2">
            <a:extLst>
              <a:ext uri="{FF2B5EF4-FFF2-40B4-BE49-F238E27FC236}">
                <a16:creationId xmlns:a16="http://schemas.microsoft.com/office/drawing/2014/main" id="{E433C712-D862-4920-8E57-FA871EEB05AE}"/>
              </a:ext>
            </a:extLst>
          </p:cNvPr>
          <p:cNvSpPr txBox="1">
            <a:spLocks/>
          </p:cNvSpPr>
          <p:nvPr/>
        </p:nvSpPr>
        <p:spPr>
          <a:xfrm>
            <a:off x="8008400" y="5993134"/>
            <a:ext cx="1835794" cy="561889"/>
          </a:xfrm>
          <a:prstGeom prst="rect">
            <a:avLst/>
          </a:prstGeom>
        </p:spPr>
        <p:txBody>
          <a:bodyPr vert="horz" lIns="129326" tIns="64663" rIns="129326" bIns="64663" rtlCol="0">
            <a:noAutofit/>
          </a:bodyPr>
          <a:lstStyle>
            <a:lvl1pPr marL="0" indent="0" algn="l" defTabSz="565085" rtl="0" eaLnBrk="1" latinLnBrk="0" hangingPunct="1">
              <a:lnSpc>
                <a:spcPct val="90000"/>
              </a:lnSpc>
              <a:spcBef>
                <a:spcPts val="618"/>
              </a:spcBef>
              <a:buFont typeface="Arial" panose="020B0604020202020204" pitchFamily="34" charset="0"/>
              <a:buNone/>
              <a:defRPr sz="1128" kern="1200">
                <a:solidFill>
                  <a:schemeClr val="tx1"/>
                </a:solidFill>
                <a:latin typeface="+mn-lt"/>
                <a:ea typeface="+mn-ea"/>
                <a:cs typeface="+mn-cs"/>
              </a:defRPr>
            </a:lvl1pPr>
            <a:lvl2pPr marL="282542" indent="0" algn="l" defTabSz="565085" rtl="0" eaLnBrk="1" latinLnBrk="0" hangingPunct="1">
              <a:lnSpc>
                <a:spcPct val="90000"/>
              </a:lnSpc>
              <a:spcBef>
                <a:spcPts val="309"/>
              </a:spcBef>
              <a:buFont typeface="Arial" panose="020B0604020202020204" pitchFamily="34" charset="0"/>
              <a:buNone/>
              <a:defRPr sz="865" kern="1200">
                <a:solidFill>
                  <a:schemeClr val="tx1"/>
                </a:solidFill>
                <a:latin typeface="+mn-lt"/>
                <a:ea typeface="+mn-ea"/>
                <a:cs typeface="+mn-cs"/>
              </a:defRPr>
            </a:lvl2pPr>
            <a:lvl3pPr marL="565085" indent="0" algn="l" defTabSz="565085" rtl="0" eaLnBrk="1" latinLnBrk="0" hangingPunct="1">
              <a:lnSpc>
                <a:spcPct val="90000"/>
              </a:lnSpc>
              <a:spcBef>
                <a:spcPts val="309"/>
              </a:spcBef>
              <a:buFont typeface="Arial" panose="020B0604020202020204" pitchFamily="34" charset="0"/>
              <a:buNone/>
              <a:defRPr sz="741" kern="1200">
                <a:solidFill>
                  <a:schemeClr val="tx1"/>
                </a:solidFill>
                <a:latin typeface="+mn-lt"/>
                <a:ea typeface="+mn-ea"/>
                <a:cs typeface="+mn-cs"/>
              </a:defRPr>
            </a:lvl3pPr>
            <a:lvl4pPr marL="847627"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4pPr>
            <a:lvl5pPr marL="1130170"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5pPr>
            <a:lvl6pPr marL="1412711"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6pPr>
            <a:lvl7pPr marL="1695253"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7pPr>
            <a:lvl8pPr marL="1977796"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8pPr>
            <a:lvl9pPr marL="2260339" indent="0" algn="l" defTabSz="565085" rtl="0" eaLnBrk="1" latinLnBrk="0" hangingPunct="1">
              <a:lnSpc>
                <a:spcPct val="90000"/>
              </a:lnSpc>
              <a:spcBef>
                <a:spcPts val="309"/>
              </a:spcBef>
              <a:buFont typeface="Arial" panose="020B0604020202020204" pitchFamily="34" charset="0"/>
              <a:buNone/>
              <a:defRPr sz="618" kern="1200">
                <a:solidFill>
                  <a:schemeClr val="tx1"/>
                </a:solidFill>
                <a:latin typeface="+mn-lt"/>
                <a:ea typeface="+mn-ea"/>
                <a:cs typeface="+mn-cs"/>
              </a:defRPr>
            </a:lvl9pPr>
          </a:lstStyle>
          <a:p>
            <a:pPr algn="ctr">
              <a:lnSpc>
                <a:spcPct val="100000"/>
              </a:lnSpc>
              <a:spcBef>
                <a:spcPts val="0"/>
              </a:spcBef>
              <a:buClr>
                <a:schemeClr val="bg1"/>
              </a:buClr>
            </a:pPr>
            <a:r>
              <a:rPr lang="fi-FI" sz="1273" b="1" dirty="0"/>
              <a:t>Kirjatkaa tulokset </a:t>
            </a:r>
          </a:p>
          <a:p>
            <a:pPr algn="ctr">
              <a:lnSpc>
                <a:spcPct val="100000"/>
              </a:lnSpc>
              <a:spcBef>
                <a:spcPts val="0"/>
              </a:spcBef>
              <a:buClr>
                <a:schemeClr val="bg1"/>
              </a:buClr>
            </a:pPr>
            <a:r>
              <a:rPr lang="fi-FI" sz="1273" b="1" dirty="0"/>
              <a:t>nettialustalle!</a:t>
            </a:r>
          </a:p>
        </p:txBody>
      </p:sp>
    </p:spTree>
    <p:extLst>
      <p:ext uri="{BB962C8B-B14F-4D97-AF65-F5344CB8AC3E}">
        <p14:creationId xmlns:p14="http://schemas.microsoft.com/office/powerpoint/2010/main" val="2873501410"/>
      </p:ext>
    </p:extLst>
  </p:cSld>
  <p:clrMapOvr>
    <a:masterClrMapping/>
  </p:clrMapOvr>
</p:sld>
</file>

<file path=ppt/theme/theme1.xml><?xml version="1.0" encoding="utf-8"?>
<a:theme xmlns:a="http://schemas.openxmlformats.org/drawingml/2006/main" name="UTU_teema">
  <a:themeElements>
    <a:clrScheme name="Mukautettu 2">
      <a:dk1>
        <a:sysClr val="windowText" lastClr="000000"/>
      </a:dk1>
      <a:lt1>
        <a:sysClr val="window" lastClr="FFFFFF"/>
      </a:lt1>
      <a:dk2>
        <a:srgbClr val="000000"/>
      </a:dk2>
      <a:lt2>
        <a:srgbClr val="FFFFFF"/>
      </a:lt2>
      <a:accent1>
        <a:srgbClr val="78C8D2"/>
      </a:accent1>
      <a:accent2>
        <a:srgbClr val="9063CD"/>
      </a:accent2>
      <a:accent3>
        <a:srgbClr val="ADCB00"/>
      </a:accent3>
      <a:accent4>
        <a:srgbClr val="F8485E"/>
      </a:accent4>
      <a:accent5>
        <a:srgbClr val="868686"/>
      </a:accent5>
      <a:accent6>
        <a:srgbClr val="D9D9D9"/>
      </a:accent6>
      <a:hlink>
        <a:srgbClr val="9063CD"/>
      </a:hlink>
      <a:folHlink>
        <a:srgbClr val="9063C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U_teema" id="{7834D929-2A63-4097-9135-E0AB367CC32E}" vid="{B6341EE3-FB7B-41E3-B786-CE07368ACE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UTU_teema</Template>
  <TotalTime>7243</TotalTime>
  <Words>1542</Words>
  <Application>Microsoft Office PowerPoint</Application>
  <PresentationFormat>Custom</PresentationFormat>
  <Paragraphs>177</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UTU_teema</vt:lpstr>
      <vt:lpstr>Tulosta seuraavat diat peliä varten</vt:lpstr>
      <vt:lpstr>Ohjeet tutkijalle </vt:lpstr>
      <vt:lpstr>Esimerkkejä  terveystieteen  kysymyksistä,  joita voitte  selvittää: </vt:lpstr>
      <vt:lpstr>Esimerkkejä  kansantalous- tieteen  kysymyksistä,  joita voitte  selvittää: </vt:lpstr>
      <vt:lpstr>Esimerkkejä  psykologian kysymyksistä,  joita voitte  selvittää: </vt:lpstr>
      <vt:lpstr>Esimerkkejä  filosofian  kysymyksistä,  joita voitte  selvittää: </vt:lpstr>
      <vt:lpstr>Käsitelkää näitä  kysymyksiä  etujärjestön  näkökulmasta:</vt:lpstr>
      <vt:lpstr>Käsitelkää näitä  kysymyksiä  etujärjestön  näkökulmasta:</vt:lpstr>
      <vt:lpstr>Käsitelkää näitä  kysymyksiä  etujärjestön  näkökulmasta:</vt:lpstr>
      <vt:lpstr>Käsitelkää  näitä  kysymyksiä  asianosaisten  näkökulmasta:</vt:lpstr>
      <vt:lpstr>Käsitelkää  näitä  kysymyksiä  asianosaisten  näkökulmasta:</vt:lpstr>
      <vt:lpstr>Käsitelkää  näitä  kysymyksiä  asianosaisten  näkökulmasta:</vt:lpstr>
      <vt:lpstr>Käsittele näitä  kysymyksiä  toimittajan  näkökulmasta:</vt:lpstr>
      <vt:lpstr>Osio 5. etujärjestöjen valehtelukortit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Office 365 Premium yhteiskäyttö 2</dc:creator>
  <cp:lastModifiedBy>István Rytkönen</cp:lastModifiedBy>
  <cp:revision>58</cp:revision>
  <dcterms:created xsi:type="dcterms:W3CDTF">2018-01-17T08:27:21Z</dcterms:created>
  <dcterms:modified xsi:type="dcterms:W3CDTF">2026-02-03T12:36:01Z</dcterms:modified>
</cp:coreProperties>
</file>