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04" r:id="rId5"/>
    <p:sldId id="289" r:id="rId6"/>
    <p:sldId id="297" r:id="rId7"/>
    <p:sldId id="282" r:id="rId8"/>
    <p:sldId id="290" r:id="rId9"/>
    <p:sldId id="298" r:id="rId10"/>
    <p:sldId id="319" r:id="rId11"/>
    <p:sldId id="315" r:id="rId12"/>
    <p:sldId id="288" r:id="rId13"/>
    <p:sldId id="314" r:id="rId14"/>
    <p:sldId id="311" r:id="rId15"/>
    <p:sldId id="316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B7BCA-94F8-4AD8-8B02-E01E63D51E82}" v="16" dt="2021-12-14T11:00:55.510"/>
    <p1510:client id="{802A686F-D399-534F-FD6C-519956FAFEB4}" v="23" dt="2021-12-10T10:37:02.126"/>
    <p1510:client id="{F683A54B-B46A-4748-9FAA-1C7907C1B76D}" v="30" dt="2021-12-14T10:35:44.906"/>
    <p1510:client id="{FE89615B-DF1E-4C8A-A83C-2F39D83CD10A}" v="1" dt="2021-12-13T14:07:22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ju Marttila" userId="S::mhmart@utu.fi::1304188f-c999-4874-a9c4-947e36661efa" providerId="AD" clId="Web-{FE89615B-DF1E-4C8A-A83C-2F39D83CD10A}"/>
    <pc:docChg chg="modSld">
      <pc:chgData name="Meiju Marttila" userId="S::mhmart@utu.fi::1304188f-c999-4874-a9c4-947e36661efa" providerId="AD" clId="Web-{FE89615B-DF1E-4C8A-A83C-2F39D83CD10A}" dt="2021-12-13T14:07:22.024" v="0" actId="1076"/>
      <pc:docMkLst>
        <pc:docMk/>
      </pc:docMkLst>
      <pc:sldChg chg="modSp">
        <pc:chgData name="Meiju Marttila" userId="S::mhmart@utu.fi::1304188f-c999-4874-a9c4-947e36661efa" providerId="AD" clId="Web-{FE89615B-DF1E-4C8A-A83C-2F39D83CD10A}" dt="2021-12-13T14:07:22.024" v="0" actId="1076"/>
        <pc:sldMkLst>
          <pc:docMk/>
          <pc:sldMk cId="284312427" sldId="288"/>
        </pc:sldMkLst>
        <pc:spChg chg="mod">
          <ac:chgData name="Meiju Marttila" userId="S::mhmart@utu.fi::1304188f-c999-4874-a9c4-947e36661efa" providerId="AD" clId="Web-{FE89615B-DF1E-4C8A-A83C-2F39D83CD10A}" dt="2021-12-13T14:07:22.024" v="0" actId="1076"/>
          <ac:spMkLst>
            <pc:docMk/>
            <pc:sldMk cId="284312427" sldId="288"/>
            <ac:spMk id="3" creationId="{554EF8CB-DDFD-4B89-9600-761BB3E37297}"/>
          </ac:spMkLst>
        </pc:spChg>
      </pc:sldChg>
    </pc:docChg>
  </pc:docChgLst>
  <pc:docChgLst>
    <pc:chgData name="Meiju Marttila" userId="S::mhmart@utu.fi::1304188f-c999-4874-a9c4-947e36661efa" providerId="AD" clId="Web-{F683A54B-B46A-4748-9FAA-1C7907C1B76D}"/>
    <pc:docChg chg="modSld">
      <pc:chgData name="Meiju Marttila" userId="S::mhmart@utu.fi::1304188f-c999-4874-a9c4-947e36661efa" providerId="AD" clId="Web-{F683A54B-B46A-4748-9FAA-1C7907C1B76D}" dt="2021-12-14T10:35:43.063" v="21" actId="20577"/>
      <pc:docMkLst>
        <pc:docMk/>
      </pc:docMkLst>
      <pc:sldChg chg="modSp">
        <pc:chgData name="Meiju Marttila" userId="S::mhmart@utu.fi::1304188f-c999-4874-a9c4-947e36661efa" providerId="AD" clId="Web-{F683A54B-B46A-4748-9FAA-1C7907C1B76D}" dt="2021-12-14T10:35:43.063" v="21" actId="20577"/>
        <pc:sldMkLst>
          <pc:docMk/>
          <pc:sldMk cId="665823064" sldId="319"/>
        </pc:sldMkLst>
        <pc:spChg chg="mod">
          <ac:chgData name="Meiju Marttila" userId="S::mhmart@utu.fi::1304188f-c999-4874-a9c4-947e36661efa" providerId="AD" clId="Web-{F683A54B-B46A-4748-9FAA-1C7907C1B76D}" dt="2021-12-14T10:35:43.063" v="21" actId="20577"/>
          <ac:spMkLst>
            <pc:docMk/>
            <pc:sldMk cId="665823064" sldId="319"/>
            <ac:spMk id="21" creationId="{00000000-0000-0000-0000-000000000000}"/>
          </ac:spMkLst>
        </pc:spChg>
        <pc:spChg chg="mod">
          <ac:chgData name="Meiju Marttila" userId="S::mhmart@utu.fi::1304188f-c999-4874-a9c4-947e36661efa" providerId="AD" clId="Web-{F683A54B-B46A-4748-9FAA-1C7907C1B76D}" dt="2021-12-14T10:33:59.764" v="0"/>
          <ac:spMkLst>
            <pc:docMk/>
            <pc:sldMk cId="665823064" sldId="319"/>
            <ac:spMk id="194" creationId="{00000000-0000-0000-0000-000000000000}"/>
          </ac:spMkLst>
        </pc:spChg>
        <pc:spChg chg="mod">
          <ac:chgData name="Meiju Marttila" userId="S::mhmart@utu.fi::1304188f-c999-4874-a9c4-947e36661efa" providerId="AD" clId="Web-{F683A54B-B46A-4748-9FAA-1C7907C1B76D}" dt="2021-12-14T10:34:07.639" v="1"/>
          <ac:spMkLst>
            <pc:docMk/>
            <pc:sldMk cId="665823064" sldId="319"/>
            <ac:spMk id="195" creationId="{00000000-0000-0000-0000-000000000000}"/>
          </ac:spMkLst>
        </pc:spChg>
        <pc:spChg chg="mod">
          <ac:chgData name="Meiju Marttila" userId="S::mhmart@utu.fi::1304188f-c999-4874-a9c4-947e36661efa" providerId="AD" clId="Web-{F683A54B-B46A-4748-9FAA-1C7907C1B76D}" dt="2021-12-14T10:34:13.295" v="2"/>
          <ac:spMkLst>
            <pc:docMk/>
            <pc:sldMk cId="665823064" sldId="319"/>
            <ac:spMk id="196" creationId="{00000000-0000-0000-0000-000000000000}"/>
          </ac:spMkLst>
        </pc:spChg>
        <pc:spChg chg="mod">
          <ac:chgData name="Meiju Marttila" userId="S::mhmart@utu.fi::1304188f-c999-4874-a9c4-947e36661efa" providerId="AD" clId="Web-{F683A54B-B46A-4748-9FAA-1C7907C1B76D}" dt="2021-12-14T10:34:20.436" v="4"/>
          <ac:spMkLst>
            <pc:docMk/>
            <pc:sldMk cId="665823064" sldId="319"/>
            <ac:spMk id="197" creationId="{00000000-0000-0000-0000-000000000000}"/>
          </ac:spMkLst>
        </pc:spChg>
        <pc:spChg chg="mod">
          <ac:chgData name="Meiju Marttila" userId="S::mhmart@utu.fi::1304188f-c999-4874-a9c4-947e36661efa" providerId="AD" clId="Web-{F683A54B-B46A-4748-9FAA-1C7907C1B76D}" dt="2021-12-14T10:34:27.108" v="8"/>
          <ac:spMkLst>
            <pc:docMk/>
            <pc:sldMk cId="665823064" sldId="319"/>
            <ac:spMk id="198" creationId="{00000000-0000-0000-0000-000000000000}"/>
          </ac:spMkLst>
        </pc:spChg>
        <pc:spChg chg="mod">
          <ac:chgData name="Meiju Marttila" userId="S::mhmart@utu.fi::1304188f-c999-4874-a9c4-947e36661efa" providerId="AD" clId="Web-{F683A54B-B46A-4748-9FAA-1C7907C1B76D}" dt="2021-12-14T10:34:34.139" v="12"/>
          <ac:spMkLst>
            <pc:docMk/>
            <pc:sldMk cId="665823064" sldId="319"/>
            <ac:spMk id="199" creationId="{00000000-0000-0000-0000-000000000000}"/>
          </ac:spMkLst>
        </pc:spChg>
        <pc:spChg chg="mod">
          <ac:chgData name="Meiju Marttila" userId="S::mhmart@utu.fi::1304188f-c999-4874-a9c4-947e36661efa" providerId="AD" clId="Web-{F683A54B-B46A-4748-9FAA-1C7907C1B76D}" dt="2021-12-14T10:34:18.530" v="3"/>
          <ac:spMkLst>
            <pc:docMk/>
            <pc:sldMk cId="665823064" sldId="319"/>
            <ac:spMk id="200" creationId="{00000000-0000-0000-0000-000000000000}"/>
          </ac:spMkLst>
        </pc:spChg>
        <pc:spChg chg="mod">
          <ac:chgData name="Meiju Marttila" userId="S::mhmart@utu.fi::1304188f-c999-4874-a9c4-947e36661efa" providerId="AD" clId="Web-{F683A54B-B46A-4748-9FAA-1C7907C1B76D}" dt="2021-12-14T10:34:22.373" v="5"/>
          <ac:spMkLst>
            <pc:docMk/>
            <pc:sldMk cId="665823064" sldId="319"/>
            <ac:spMk id="201" creationId="{00000000-0000-0000-0000-000000000000}"/>
          </ac:spMkLst>
        </pc:spChg>
        <pc:spChg chg="mod">
          <ac:chgData name="Meiju Marttila" userId="S::mhmart@utu.fi::1304188f-c999-4874-a9c4-947e36661efa" providerId="AD" clId="Web-{F683A54B-B46A-4748-9FAA-1C7907C1B76D}" dt="2021-12-14T10:34:28.858" v="9"/>
          <ac:spMkLst>
            <pc:docMk/>
            <pc:sldMk cId="665823064" sldId="319"/>
            <ac:spMk id="202" creationId="{00000000-0000-0000-0000-000000000000}"/>
          </ac:spMkLst>
        </pc:spChg>
        <pc:spChg chg="mod">
          <ac:chgData name="Meiju Marttila" userId="S::mhmart@utu.fi::1304188f-c999-4874-a9c4-947e36661efa" providerId="AD" clId="Web-{F683A54B-B46A-4748-9FAA-1C7907C1B76D}" dt="2021-12-14T10:34:35.952" v="13"/>
          <ac:spMkLst>
            <pc:docMk/>
            <pc:sldMk cId="665823064" sldId="319"/>
            <ac:spMk id="203" creationId="{00000000-0000-0000-0000-000000000000}"/>
          </ac:spMkLst>
        </pc:spChg>
        <pc:spChg chg="mod">
          <ac:chgData name="Meiju Marttila" userId="S::mhmart@utu.fi::1304188f-c999-4874-a9c4-947e36661efa" providerId="AD" clId="Web-{F683A54B-B46A-4748-9FAA-1C7907C1B76D}" dt="2021-12-14T10:34:23.811" v="6"/>
          <ac:spMkLst>
            <pc:docMk/>
            <pc:sldMk cId="665823064" sldId="319"/>
            <ac:spMk id="204" creationId="{00000000-0000-0000-0000-000000000000}"/>
          </ac:spMkLst>
        </pc:spChg>
        <pc:spChg chg="mod">
          <ac:chgData name="Meiju Marttila" userId="S::mhmart@utu.fi::1304188f-c999-4874-a9c4-947e36661efa" providerId="AD" clId="Web-{F683A54B-B46A-4748-9FAA-1C7907C1B76D}" dt="2021-12-14T10:34:30.467" v="10"/>
          <ac:spMkLst>
            <pc:docMk/>
            <pc:sldMk cId="665823064" sldId="319"/>
            <ac:spMk id="205" creationId="{00000000-0000-0000-0000-000000000000}"/>
          </ac:spMkLst>
        </pc:spChg>
        <pc:spChg chg="mod">
          <ac:chgData name="Meiju Marttila" userId="S::mhmart@utu.fi::1304188f-c999-4874-a9c4-947e36661efa" providerId="AD" clId="Web-{F683A54B-B46A-4748-9FAA-1C7907C1B76D}" dt="2021-12-14T10:34:37.608" v="14"/>
          <ac:spMkLst>
            <pc:docMk/>
            <pc:sldMk cId="665823064" sldId="319"/>
            <ac:spMk id="206" creationId="{00000000-0000-0000-0000-000000000000}"/>
          </ac:spMkLst>
        </pc:spChg>
        <pc:spChg chg="mod">
          <ac:chgData name="Meiju Marttila" userId="S::mhmart@utu.fi::1304188f-c999-4874-a9c4-947e36661efa" providerId="AD" clId="Web-{F683A54B-B46A-4748-9FAA-1C7907C1B76D}" dt="2021-12-14T10:34:25.530" v="7"/>
          <ac:spMkLst>
            <pc:docMk/>
            <pc:sldMk cId="665823064" sldId="319"/>
            <ac:spMk id="207" creationId="{00000000-0000-0000-0000-000000000000}"/>
          </ac:spMkLst>
        </pc:spChg>
        <pc:spChg chg="mod">
          <ac:chgData name="Meiju Marttila" userId="S::mhmart@utu.fi::1304188f-c999-4874-a9c4-947e36661efa" providerId="AD" clId="Web-{F683A54B-B46A-4748-9FAA-1C7907C1B76D}" dt="2021-12-14T10:34:32.311" v="11"/>
          <ac:spMkLst>
            <pc:docMk/>
            <pc:sldMk cId="665823064" sldId="319"/>
            <ac:spMk id="208" creationId="{00000000-0000-0000-0000-000000000000}"/>
          </ac:spMkLst>
        </pc:spChg>
        <pc:spChg chg="mod">
          <ac:chgData name="Meiju Marttila" userId="S::mhmart@utu.fi::1304188f-c999-4874-a9c4-947e36661efa" providerId="AD" clId="Web-{F683A54B-B46A-4748-9FAA-1C7907C1B76D}" dt="2021-12-14T10:34:39.374" v="15"/>
          <ac:spMkLst>
            <pc:docMk/>
            <pc:sldMk cId="665823064" sldId="319"/>
            <ac:spMk id="209" creationId="{00000000-0000-0000-0000-000000000000}"/>
          </ac:spMkLst>
        </pc:spChg>
      </pc:sldChg>
    </pc:docChg>
  </pc:docChgLst>
  <pc:docChgLst>
    <pc:chgData name="Guest User" userId="S::urn:spo:anon#3abe79cfec58b67ec6d2031f09273f61c563135be50baa7dc6195a947222ead5::" providerId="AD" clId="Web-{802A686F-D399-534F-FD6C-519956FAFEB4}"/>
    <pc:docChg chg="modSld">
      <pc:chgData name="Guest User" userId="S::urn:spo:anon#3abe79cfec58b67ec6d2031f09273f61c563135be50baa7dc6195a947222ead5::" providerId="AD" clId="Web-{802A686F-D399-534F-FD6C-519956FAFEB4}" dt="2021-12-10T10:37:02.126" v="18" actId="1076"/>
      <pc:docMkLst>
        <pc:docMk/>
      </pc:docMkLst>
      <pc:sldChg chg="modSp">
        <pc:chgData name="Guest User" userId="S::urn:spo:anon#3abe79cfec58b67ec6d2031f09273f61c563135be50baa7dc6195a947222ead5::" providerId="AD" clId="Web-{802A686F-D399-534F-FD6C-519956FAFEB4}" dt="2021-12-10T10:37:02.126" v="18" actId="1076"/>
        <pc:sldMkLst>
          <pc:docMk/>
          <pc:sldMk cId="665823064" sldId="319"/>
        </pc:sldMkLst>
        <pc:spChg chg="mod">
          <ac:chgData name="Guest User" userId="S::urn:spo:anon#3abe79cfec58b67ec6d2031f09273f61c563135be50baa7dc6195a947222ead5::" providerId="AD" clId="Web-{802A686F-D399-534F-FD6C-519956FAFEB4}" dt="2021-12-10T10:37:02.126" v="18" actId="1076"/>
          <ac:spMkLst>
            <pc:docMk/>
            <pc:sldMk cId="665823064" sldId="319"/>
            <ac:spMk id="21" creationId="{00000000-0000-0000-0000-000000000000}"/>
          </ac:spMkLst>
        </pc:spChg>
        <pc:spChg chg="mod">
          <ac:chgData name="Guest User" userId="S::urn:spo:anon#3abe79cfec58b67ec6d2031f09273f61c563135be50baa7dc6195a947222ead5::" providerId="AD" clId="Web-{802A686F-D399-534F-FD6C-519956FAFEB4}" dt="2021-12-10T10:35:09.812" v="6" actId="14100"/>
          <ac:spMkLst>
            <pc:docMk/>
            <pc:sldMk cId="665823064" sldId="319"/>
            <ac:spMk id="202" creationId="{00000000-0000-0000-0000-000000000000}"/>
          </ac:spMkLst>
        </pc:spChg>
        <pc:spChg chg="mod">
          <ac:chgData name="Guest User" userId="S::urn:spo:anon#3abe79cfec58b67ec6d2031f09273f61c563135be50baa7dc6195a947222ead5::" providerId="AD" clId="Web-{802A686F-D399-534F-FD6C-519956FAFEB4}" dt="2021-12-10T10:35:13.594" v="7" actId="14100"/>
          <ac:spMkLst>
            <pc:docMk/>
            <pc:sldMk cId="665823064" sldId="319"/>
            <ac:spMk id="203" creationId="{00000000-0000-0000-0000-000000000000}"/>
          </ac:spMkLst>
        </pc:spChg>
        <pc:spChg chg="mod">
          <ac:chgData name="Guest User" userId="S::urn:spo:anon#3abe79cfec58b67ec6d2031f09273f61c563135be50baa7dc6195a947222ead5::" providerId="AD" clId="Web-{802A686F-D399-534F-FD6C-519956FAFEB4}" dt="2021-12-10T10:35:47.969" v="17" actId="20577"/>
          <ac:spMkLst>
            <pc:docMk/>
            <pc:sldMk cId="665823064" sldId="319"/>
            <ac:spMk id="204" creationId="{00000000-0000-0000-0000-000000000000}"/>
          </ac:spMkLst>
        </pc:spChg>
        <pc:picChg chg="mod">
          <ac:chgData name="Guest User" userId="S::urn:spo:anon#3abe79cfec58b67ec6d2031f09273f61c563135be50baa7dc6195a947222ead5::" providerId="AD" clId="Web-{802A686F-D399-534F-FD6C-519956FAFEB4}" dt="2021-12-10T10:35:02.921" v="4" actId="1076"/>
          <ac:picMkLst>
            <pc:docMk/>
            <pc:sldMk cId="665823064" sldId="319"/>
            <ac:picMk id="2" creationId="{347E1B03-C49F-4B71-9C58-7E6B0976D87D}"/>
          </ac:picMkLst>
        </pc:picChg>
        <pc:picChg chg="mod">
          <ac:chgData name="Guest User" userId="S::urn:spo:anon#3abe79cfec58b67ec6d2031f09273f61c563135be50baa7dc6195a947222ead5::" providerId="AD" clId="Web-{802A686F-D399-534F-FD6C-519956FAFEB4}" dt="2021-12-10T10:35:05.437" v="5" actId="1076"/>
          <ac:picMkLst>
            <pc:docMk/>
            <pc:sldMk cId="665823064" sldId="319"/>
            <ac:picMk id="20" creationId="{45356827-82D2-4EEE-A86D-1EDC93D34688}"/>
          </ac:picMkLst>
        </pc:picChg>
      </pc:sldChg>
    </pc:docChg>
  </pc:docChgLst>
  <pc:docChgLst>
    <pc:chgData name="Meiju Marttila" userId="S::mhmart@utu.fi::1304188f-c999-4874-a9c4-947e36661efa" providerId="AD" clId="Web-{5D4B7BCA-94F8-4AD8-8B02-E01E63D51E82}"/>
    <pc:docChg chg="modSld">
      <pc:chgData name="Meiju Marttila" userId="S::mhmart@utu.fi::1304188f-c999-4874-a9c4-947e36661efa" providerId="AD" clId="Web-{5D4B7BCA-94F8-4AD8-8B02-E01E63D51E82}" dt="2021-12-14T11:00:55.510" v="15"/>
      <pc:docMkLst>
        <pc:docMk/>
      </pc:docMkLst>
      <pc:sldChg chg="modSp">
        <pc:chgData name="Meiju Marttila" userId="S::mhmart@utu.fi::1304188f-c999-4874-a9c4-947e36661efa" providerId="AD" clId="Web-{5D4B7BCA-94F8-4AD8-8B02-E01E63D51E82}" dt="2021-12-14T11:00:55.510" v="15"/>
        <pc:sldMkLst>
          <pc:docMk/>
          <pc:sldMk cId="665823064" sldId="319"/>
        </pc:sldMkLst>
        <pc:spChg chg="mod">
          <ac:chgData name="Meiju Marttila" userId="S::mhmart@utu.fi::1304188f-c999-4874-a9c4-947e36661efa" providerId="AD" clId="Web-{5D4B7BCA-94F8-4AD8-8B02-E01E63D51E82}" dt="2021-12-14T11:00:29.166" v="0"/>
          <ac:spMkLst>
            <pc:docMk/>
            <pc:sldMk cId="665823064" sldId="319"/>
            <ac:spMk id="194" creationId="{00000000-0000-0000-0000-000000000000}"/>
          </ac:spMkLst>
        </pc:spChg>
        <pc:spChg chg="mod">
          <ac:chgData name="Meiju Marttila" userId="S::mhmart@utu.fi::1304188f-c999-4874-a9c4-947e36661efa" providerId="AD" clId="Web-{5D4B7BCA-94F8-4AD8-8B02-E01E63D51E82}" dt="2021-12-14T11:00:30.588" v="1"/>
          <ac:spMkLst>
            <pc:docMk/>
            <pc:sldMk cId="665823064" sldId="319"/>
            <ac:spMk id="195" creationId="{00000000-0000-0000-0000-000000000000}"/>
          </ac:spMkLst>
        </pc:spChg>
        <pc:spChg chg="mod">
          <ac:chgData name="Meiju Marttila" userId="S::mhmart@utu.fi::1304188f-c999-4874-a9c4-947e36661efa" providerId="AD" clId="Web-{5D4B7BCA-94F8-4AD8-8B02-E01E63D51E82}" dt="2021-12-14T11:00:32.150" v="2"/>
          <ac:spMkLst>
            <pc:docMk/>
            <pc:sldMk cId="665823064" sldId="319"/>
            <ac:spMk id="196" creationId="{00000000-0000-0000-0000-000000000000}"/>
          </ac:spMkLst>
        </pc:spChg>
        <pc:spChg chg="mod">
          <ac:chgData name="Meiju Marttila" userId="S::mhmart@utu.fi::1304188f-c999-4874-a9c4-947e36661efa" providerId="AD" clId="Web-{5D4B7BCA-94F8-4AD8-8B02-E01E63D51E82}" dt="2021-12-14T11:00:35.650" v="4"/>
          <ac:spMkLst>
            <pc:docMk/>
            <pc:sldMk cId="665823064" sldId="319"/>
            <ac:spMk id="197" creationId="{00000000-0000-0000-0000-000000000000}"/>
          </ac:spMkLst>
        </pc:spChg>
        <pc:spChg chg="mod">
          <ac:chgData name="Meiju Marttila" userId="S::mhmart@utu.fi::1304188f-c999-4874-a9c4-947e36661efa" providerId="AD" clId="Web-{5D4B7BCA-94F8-4AD8-8B02-E01E63D51E82}" dt="2021-12-14T11:00:42.494" v="8"/>
          <ac:spMkLst>
            <pc:docMk/>
            <pc:sldMk cId="665823064" sldId="319"/>
            <ac:spMk id="198" creationId="{00000000-0000-0000-0000-000000000000}"/>
          </ac:spMkLst>
        </pc:spChg>
        <pc:spChg chg="mod">
          <ac:chgData name="Meiju Marttila" userId="S::mhmart@utu.fi::1304188f-c999-4874-a9c4-947e36661efa" providerId="AD" clId="Web-{5D4B7BCA-94F8-4AD8-8B02-E01E63D51E82}" dt="2021-12-14T11:00:49.354" v="12"/>
          <ac:spMkLst>
            <pc:docMk/>
            <pc:sldMk cId="665823064" sldId="319"/>
            <ac:spMk id="199" creationId="{00000000-0000-0000-0000-000000000000}"/>
          </ac:spMkLst>
        </pc:spChg>
        <pc:spChg chg="mod">
          <ac:chgData name="Meiju Marttila" userId="S::mhmart@utu.fi::1304188f-c999-4874-a9c4-947e36661efa" providerId="AD" clId="Web-{5D4B7BCA-94F8-4AD8-8B02-E01E63D51E82}" dt="2021-12-14T11:00:33.853" v="3"/>
          <ac:spMkLst>
            <pc:docMk/>
            <pc:sldMk cId="665823064" sldId="319"/>
            <ac:spMk id="200" creationId="{00000000-0000-0000-0000-000000000000}"/>
          </ac:spMkLst>
        </pc:spChg>
        <pc:spChg chg="mod">
          <ac:chgData name="Meiju Marttila" userId="S::mhmart@utu.fi::1304188f-c999-4874-a9c4-947e36661efa" providerId="AD" clId="Web-{5D4B7BCA-94F8-4AD8-8B02-E01E63D51E82}" dt="2021-12-14T11:00:37.166" v="5"/>
          <ac:spMkLst>
            <pc:docMk/>
            <pc:sldMk cId="665823064" sldId="319"/>
            <ac:spMk id="201" creationId="{00000000-0000-0000-0000-000000000000}"/>
          </ac:spMkLst>
        </pc:spChg>
        <pc:spChg chg="mod">
          <ac:chgData name="Meiju Marttila" userId="S::mhmart@utu.fi::1304188f-c999-4874-a9c4-947e36661efa" providerId="AD" clId="Web-{5D4B7BCA-94F8-4AD8-8B02-E01E63D51E82}" dt="2021-12-14T11:00:44.448" v="9"/>
          <ac:spMkLst>
            <pc:docMk/>
            <pc:sldMk cId="665823064" sldId="319"/>
            <ac:spMk id="202" creationId="{00000000-0000-0000-0000-000000000000}"/>
          </ac:spMkLst>
        </pc:spChg>
        <pc:spChg chg="mod">
          <ac:chgData name="Meiju Marttila" userId="S::mhmart@utu.fi::1304188f-c999-4874-a9c4-947e36661efa" providerId="AD" clId="Web-{5D4B7BCA-94F8-4AD8-8B02-E01E63D51E82}" dt="2021-12-14T11:00:51.338" v="13"/>
          <ac:spMkLst>
            <pc:docMk/>
            <pc:sldMk cId="665823064" sldId="319"/>
            <ac:spMk id="203" creationId="{00000000-0000-0000-0000-000000000000}"/>
          </ac:spMkLst>
        </pc:spChg>
        <pc:spChg chg="mod">
          <ac:chgData name="Meiju Marttila" userId="S::mhmart@utu.fi::1304188f-c999-4874-a9c4-947e36661efa" providerId="AD" clId="Web-{5D4B7BCA-94F8-4AD8-8B02-E01E63D51E82}" dt="2021-12-14T11:00:38.697" v="6"/>
          <ac:spMkLst>
            <pc:docMk/>
            <pc:sldMk cId="665823064" sldId="319"/>
            <ac:spMk id="204" creationId="{00000000-0000-0000-0000-000000000000}"/>
          </ac:spMkLst>
        </pc:spChg>
        <pc:spChg chg="mod">
          <ac:chgData name="Meiju Marttila" userId="S::mhmart@utu.fi::1304188f-c999-4874-a9c4-947e36661efa" providerId="AD" clId="Web-{5D4B7BCA-94F8-4AD8-8B02-E01E63D51E82}" dt="2021-12-14T11:00:45.635" v="10"/>
          <ac:spMkLst>
            <pc:docMk/>
            <pc:sldMk cId="665823064" sldId="319"/>
            <ac:spMk id="205" creationId="{00000000-0000-0000-0000-000000000000}"/>
          </ac:spMkLst>
        </pc:spChg>
        <pc:spChg chg="mod">
          <ac:chgData name="Meiju Marttila" userId="S::mhmart@utu.fi::1304188f-c999-4874-a9c4-947e36661efa" providerId="AD" clId="Web-{5D4B7BCA-94F8-4AD8-8B02-E01E63D51E82}" dt="2021-12-14T11:00:53.104" v="14"/>
          <ac:spMkLst>
            <pc:docMk/>
            <pc:sldMk cId="665823064" sldId="319"/>
            <ac:spMk id="206" creationId="{00000000-0000-0000-0000-000000000000}"/>
          </ac:spMkLst>
        </pc:spChg>
        <pc:spChg chg="mod">
          <ac:chgData name="Meiju Marttila" userId="S::mhmart@utu.fi::1304188f-c999-4874-a9c4-947e36661efa" providerId="AD" clId="Web-{5D4B7BCA-94F8-4AD8-8B02-E01E63D51E82}" dt="2021-12-14T11:00:40.635" v="7"/>
          <ac:spMkLst>
            <pc:docMk/>
            <pc:sldMk cId="665823064" sldId="319"/>
            <ac:spMk id="207" creationId="{00000000-0000-0000-0000-000000000000}"/>
          </ac:spMkLst>
        </pc:spChg>
        <pc:spChg chg="mod">
          <ac:chgData name="Meiju Marttila" userId="S::mhmart@utu.fi::1304188f-c999-4874-a9c4-947e36661efa" providerId="AD" clId="Web-{5D4B7BCA-94F8-4AD8-8B02-E01E63D51E82}" dt="2021-12-14T11:00:47.573" v="11"/>
          <ac:spMkLst>
            <pc:docMk/>
            <pc:sldMk cId="665823064" sldId="319"/>
            <ac:spMk id="208" creationId="{00000000-0000-0000-0000-000000000000}"/>
          </ac:spMkLst>
        </pc:spChg>
        <pc:spChg chg="mod">
          <ac:chgData name="Meiju Marttila" userId="S::mhmart@utu.fi::1304188f-c999-4874-a9c4-947e36661efa" providerId="AD" clId="Web-{5D4B7BCA-94F8-4AD8-8B02-E01E63D51E82}" dt="2021-12-14T11:00:55.510" v="15"/>
          <ac:spMkLst>
            <pc:docMk/>
            <pc:sldMk cId="665823064" sldId="319"/>
            <ac:spMk id="209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9T10:24:02.363"/>
    </inkml:context>
    <inkml:brush xml:id="br0">
      <inkml:brushProperty name="height" value="0.053" units="cm"/>
    </inkml:brush>
  </inkml:definitions>
  <inkml:trace contextRef="#ctx0" brushRef="#br0">1 1 4162 0 0,'0'0'1152'0'0,"0"0"-447"0"0,0 0 47 0 0,0 0-80 0 0,0 0-463 0 0,0 0-209 0 0,31 0 0 0 0,-31 0 0 0 0,0 0-257 0 0,0 0-1023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9T10:24:0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2289 0 0,'0'0'176'0'0,"0"0"-160"0"0,0 0 48 0 0,0 0-240 0 0,0 0-2017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7260-96AC-4331-A420-F0B128CC463E}" type="datetimeFigureOut">
              <a:rPr lang="fi-FI" smtClean="0"/>
              <a:t>14.12.2021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30BA-0CC1-40AB-AE80-2F533EB157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018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A30BA-0CC1-40AB-AE80-2F533EB1574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44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ca5a60bae_1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eca5a60bae_1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83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A30BA-0CC1-40AB-AE80-2F533EB1574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505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A30BA-0CC1-40AB-AE80-2F533EB1574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94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B08D2941-A7E5-4C26-B320-579010B602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018" y="4745772"/>
            <a:ext cx="7480852" cy="3280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fi-FI"/>
              <a:t>Luennoitsija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60" y="5137588"/>
            <a:ext cx="3190045" cy="1294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14.12.2021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48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err="1"/>
              <a:t>Nuoli</a:t>
            </a:r>
            <a:endParaRPr lang="en-US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35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err="1"/>
              <a:t>Nuoli</a:t>
            </a:r>
            <a:endParaRPr lang="en-US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5733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678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err="1"/>
              <a:t>Nuoli</a:t>
            </a:r>
            <a:endParaRPr lang="en-US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6770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2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err="1"/>
              <a:t>Nuoli</a:t>
            </a:r>
            <a:endParaRPr lang="en-US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9803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2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err="1"/>
              <a:t>Nuoli</a:t>
            </a:r>
            <a:endParaRPr lang="en-US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637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pun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4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err="1"/>
              <a:t>Nuoli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9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err="1"/>
              <a:t>Nuoli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47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err="1"/>
              <a:t>Nuoli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56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err="1"/>
              <a:t>Nuoli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1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pun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Välilehden </a:t>
            </a:r>
            <a:br>
              <a:rPr lang="fi-FI"/>
            </a:br>
            <a:r>
              <a:rPr lang="fi-FI"/>
              <a:t>otsikko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6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s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fi-FI"/>
              <a:t>Luennoitsija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CEC5EDC0-A0E0-4F47-928F-B20B8076E634}"/>
                  </a:ext>
                </a:extLst>
              </p14:cNvPr>
              <p14:cNvContentPartPr/>
              <p14:nvPr userDrawn="1"/>
            </p14:nvContentPartPr>
            <p14:xfrm>
              <a:off x="2731856" y="4694400"/>
              <a:ext cx="11520" cy="36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CEC5EDC0-A0E0-4F47-928F-B20B8076E6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2496" y="4685040"/>
                <a:ext cx="30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469EDAD8-DE64-4AA1-99EB-7E6A49453D5D}"/>
                  </a:ext>
                </a:extLst>
              </p14:cNvPr>
              <p14:cNvContentPartPr/>
              <p14:nvPr userDrawn="1"/>
            </p14:nvContentPartPr>
            <p14:xfrm>
              <a:off x="2642576" y="4739040"/>
              <a:ext cx="360" cy="360"/>
            </p14:xfrm>
          </p:contentPart>
        </mc:Choice>
        <mc:Fallback xmlns=""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469EDAD8-DE64-4AA1-99EB-7E6A49453D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3576" y="473004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66" y="5137588"/>
            <a:ext cx="3192434" cy="1294153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14.12.2021</a:t>
            </a:fld>
            <a:endParaRPr lang="fi-FI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4431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Välilehden </a:t>
            </a:r>
            <a:br>
              <a:rPr lang="fi-FI"/>
            </a:br>
            <a:r>
              <a:rPr lang="fi-FI"/>
              <a:t>otsikko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0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Välilehden </a:t>
            </a:r>
            <a:br>
              <a:rPr lang="fi-FI"/>
            </a:br>
            <a:r>
              <a:rPr lang="fi-FI"/>
              <a:t>otsikko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47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Välilehden </a:t>
            </a:r>
            <a:br>
              <a:rPr lang="fi-FI"/>
            </a:br>
            <a:r>
              <a:rPr lang="fi-FI"/>
              <a:t>otsikko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64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09" y="2254251"/>
            <a:ext cx="5795784" cy="2349500"/>
          </a:xfrm>
          <a:prstGeom prst="rect">
            <a:avLst/>
          </a:prstGeom>
        </p:spPr>
      </p:pic>
      <p:sp>
        <p:nvSpPr>
          <p:cNvPr id="4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574" y="4831894"/>
            <a:ext cx="7480852" cy="50567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56654" y="5491071"/>
            <a:ext cx="7478692" cy="327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916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-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09" y="2254251"/>
            <a:ext cx="5795784" cy="2349500"/>
          </a:xfrm>
          <a:prstGeom prst="rect">
            <a:avLst/>
          </a:prstGeom>
        </p:spPr>
      </p:pic>
      <p:sp>
        <p:nvSpPr>
          <p:cNvPr id="4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574" y="4831894"/>
            <a:ext cx="7480852" cy="50567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56654" y="5491071"/>
            <a:ext cx="7478692" cy="327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875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D74BD3-EBA5-4F70-BA48-70763D6A3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9BD181-BBBC-4C1C-8C0E-AB7EAE7C9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7262D8-922E-4671-9E43-F3A123EA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36EC-2D4D-48E4-B5CB-42D074B81358}" type="datetimeFigureOut">
              <a:rPr lang="fi-FI" smtClean="0"/>
              <a:t>14.12.2021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4A9560-F379-4543-B65B-65AB2A12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EFCD06-373B-4E03-9133-DDC90C7D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6A15-CCEA-4E6B-B7CB-39E4998850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4200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581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66" y="5137588"/>
            <a:ext cx="3192434" cy="129415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14.12.2021</a:t>
            </a:fld>
            <a:endParaRPr 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00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14.12.2021</a:t>
            </a:fld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02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mus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14.12.2021</a:t>
            </a:fld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895474"/>
            <a:ext cx="2380647" cy="962526"/>
          </a:xfrm>
          <a:prstGeom prst="rect">
            <a:avLst/>
          </a:prstGeom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2046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14.12.2021</a:t>
            </a:fld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4932000" cy="40698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1057" y="1825625"/>
            <a:ext cx="4932000" cy="40698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75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14.12.2021</a:t>
            </a:fld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83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207030" cy="365125"/>
          </a:xfrm>
        </p:spPr>
        <p:txBody>
          <a:bodyPr/>
          <a:lstStyle>
            <a:lvl1pPr>
              <a:defRPr sz="1050"/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14.12.2021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32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ngr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00999-EDA5-4B6B-8344-7EB1B35B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00" y="1673225"/>
            <a:ext cx="4780800" cy="3511550"/>
          </a:xfrm>
        </p:spPr>
        <p:txBody>
          <a:bodyPr>
            <a:norm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72000" y="1227388"/>
            <a:ext cx="4534256" cy="440322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64" y="2075205"/>
            <a:ext cx="1757071" cy="2707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207030" cy="365125"/>
          </a:xfrm>
        </p:spPr>
        <p:txBody>
          <a:bodyPr/>
          <a:lstStyle>
            <a:lvl1pPr>
              <a:defRPr sz="1050"/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14.12.2021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57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40BC-9B28-4ACE-B7B8-D3C83187B980}" type="datetimeFigureOut">
              <a:rPr lang="fi-FI" smtClean="0"/>
              <a:t>14.12.2021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67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79" r:id="rId7"/>
    <p:sldLayoutId id="214748367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80" r:id="rId16"/>
    <p:sldLayoutId id="2147483682" r:id="rId17"/>
    <p:sldLayoutId id="2147483681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83" r:id="rId24"/>
    <p:sldLayoutId id="2147483684" r:id="rId25"/>
    <p:sldLayoutId id="214748368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nna.heino@utu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ufug.2019.126379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hdl.handle.net/10138/23624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016/j.ufug.2013.02.002" TargetMode="External"/><Relationship Id="rId5" Type="http://schemas.openxmlformats.org/officeDocument/2006/relationships/hyperlink" Target="https://doi.org/10.1016/j.ufug.2009.07.003" TargetMode="External"/><Relationship Id="rId4" Type="http://schemas.openxmlformats.org/officeDocument/2006/relationships/hyperlink" Target="https://doi.org/10.1007/s10708-021-10474-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8B9215E-89C9-4A3C-98DB-AE7374D15FCE}"/>
              </a:ext>
            </a:extLst>
          </p:cNvPr>
          <p:cNvSpPr txBox="1"/>
          <p:nvPr/>
        </p:nvSpPr>
        <p:spPr>
          <a:xfrm>
            <a:off x="6234546" y="374425"/>
            <a:ext cx="5292435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fi-FI" sz="2800" b="1" dirty="0">
                <a:solidFill>
                  <a:schemeClr val="bg1"/>
                </a:solidFill>
              </a:rPr>
              <a:t>LUMODI</a:t>
            </a:r>
            <a:r>
              <a:rPr lang="en-US" sz="2800" dirty="0">
                <a:solidFill>
                  <a:schemeClr val="bg1"/>
                </a:solidFill>
              </a:rPr>
              <a:t>​​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​​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fi-FI" sz="2800" dirty="0">
                <a:solidFill>
                  <a:schemeClr val="bg1"/>
                </a:solidFill>
              </a:rPr>
              <a:t>Luontosuhde </a:t>
            </a:r>
            <a:r>
              <a:rPr lang="en-US" sz="2800" dirty="0">
                <a:solidFill>
                  <a:schemeClr val="bg1"/>
                </a:solidFill>
              </a:rPr>
              <a:t>​​</a:t>
            </a:r>
          </a:p>
          <a:p>
            <a:pPr fontAlgn="base"/>
            <a:r>
              <a:rPr lang="fi-FI" sz="2800" dirty="0">
                <a:solidFill>
                  <a:schemeClr val="bg1"/>
                </a:solidFill>
              </a:rPr>
              <a:t>maahanmuuttajien ​</a:t>
            </a:r>
            <a:r>
              <a:rPr lang="en-US" sz="2800" dirty="0">
                <a:solidFill>
                  <a:schemeClr val="bg1"/>
                </a:solidFill>
              </a:rPr>
              <a:t>​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fi-FI" sz="2800" dirty="0">
                <a:solidFill>
                  <a:schemeClr val="bg1"/>
                </a:solidFill>
              </a:rPr>
              <a:t>hyvinvoinnin tekijänä ​</a:t>
            </a:r>
            <a:r>
              <a:rPr lang="en-US" sz="2800" dirty="0">
                <a:solidFill>
                  <a:schemeClr val="bg1"/>
                </a:solidFill>
              </a:rPr>
              <a:t>​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fi-FI" sz="2800" dirty="0">
                <a:solidFill>
                  <a:schemeClr val="bg1"/>
                </a:solidFill>
              </a:rPr>
              <a:t>fyysisessä ja digitaalisessa ​</a:t>
            </a:r>
            <a:r>
              <a:rPr lang="en-US" sz="2800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fi-FI" sz="2800" dirty="0">
                <a:solidFill>
                  <a:schemeClr val="bg1"/>
                </a:solidFill>
              </a:rPr>
              <a:t>ympäristössä</a:t>
            </a:r>
            <a:r>
              <a:rPr lang="en-US" sz="2800" dirty="0">
                <a:solidFill>
                  <a:schemeClr val="bg1"/>
                </a:solidFill>
              </a:rPr>
              <a:t>​</a:t>
            </a:r>
          </a:p>
          <a:p>
            <a:pPr fontAlgn="base"/>
            <a:endParaRPr lang="en-US" sz="2800" dirty="0">
              <a:solidFill>
                <a:schemeClr val="bg1"/>
              </a:solidFill>
            </a:endParaRPr>
          </a:p>
          <a:p>
            <a:pPr fontAlgn="base"/>
            <a:r>
              <a:rPr lang="en-US" sz="2800" dirty="0">
                <a:solidFill>
                  <a:schemeClr val="bg1"/>
                </a:solidFill>
              </a:rPr>
              <a:t>The relationship between nature and well-being of immigrants in physical and digital environments</a:t>
            </a:r>
          </a:p>
          <a:p>
            <a:pPr fontAlgn="base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9362" y="152752"/>
            <a:ext cx="5408091" cy="67052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endParaRPr lang="en-US" dirty="0">
              <a:solidFill>
                <a:schemeClr val="bg1"/>
              </a:solidFill>
              <a:cs typeface="Arial"/>
            </a:endParaRPr>
          </a:p>
          <a:p>
            <a:pPr fontAlgn="base"/>
            <a:r>
              <a:rPr lang="fi-FI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fi-FI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​</a:t>
            </a:r>
            <a:r>
              <a:rPr lang="fi-FI" dirty="0" err="1">
                <a:solidFill>
                  <a:schemeClr val="bg1"/>
                </a:solidFill>
              </a:rPr>
              <a:t>Geography</a:t>
            </a:r>
            <a:r>
              <a:rPr lang="fi-FI" dirty="0">
                <a:solidFill>
                  <a:schemeClr val="bg1"/>
                </a:solidFill>
              </a:rPr>
              <a:t> </a:t>
            </a:r>
            <a:r>
              <a:rPr lang="fi-FI" dirty="0" err="1">
                <a:solidFill>
                  <a:schemeClr val="bg1"/>
                </a:solidFill>
              </a:rPr>
              <a:t>Section</a:t>
            </a:r>
            <a:r>
              <a:rPr lang="fi-FI" dirty="0">
                <a:solidFill>
                  <a:schemeClr val="bg1"/>
                </a:solidFill>
              </a:rPr>
              <a:t>, </a:t>
            </a:r>
            <a:r>
              <a:rPr lang="fi-FI" dirty="0" err="1">
                <a:solidFill>
                  <a:schemeClr val="bg1"/>
                </a:solidFill>
              </a:rPr>
              <a:t>University</a:t>
            </a:r>
            <a:r>
              <a:rPr lang="fi-FI" dirty="0">
                <a:solidFill>
                  <a:schemeClr val="bg1"/>
                </a:solidFill>
              </a:rPr>
              <a:t> of Turku​</a:t>
            </a:r>
          </a:p>
          <a:p>
            <a:pPr fontAlgn="base"/>
            <a:r>
              <a:rPr lang="fi-FI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fi-FI" dirty="0" err="1">
                <a:solidFill>
                  <a:schemeClr val="bg1"/>
                </a:solidFill>
              </a:rPr>
              <a:t>Research</a:t>
            </a:r>
            <a:r>
              <a:rPr lang="fi-FI" dirty="0">
                <a:solidFill>
                  <a:schemeClr val="bg1"/>
                </a:solidFill>
              </a:rPr>
              <a:t> </a:t>
            </a:r>
            <a:r>
              <a:rPr lang="fi-FI" dirty="0" err="1">
                <a:solidFill>
                  <a:schemeClr val="bg1"/>
                </a:solidFill>
              </a:rPr>
              <a:t>Director</a:t>
            </a:r>
            <a:r>
              <a:rPr lang="fi-FI" dirty="0">
                <a:solidFill>
                  <a:schemeClr val="bg1"/>
                </a:solidFill>
              </a:rPr>
              <a:t>, </a:t>
            </a:r>
            <a:r>
              <a:rPr lang="fi-FI" dirty="0" err="1">
                <a:solidFill>
                  <a:schemeClr val="bg1"/>
                </a:solidFill>
              </a:rPr>
              <a:t>Professor</a:t>
            </a:r>
            <a:r>
              <a:rPr lang="fi-FI" dirty="0">
                <a:solidFill>
                  <a:schemeClr val="bg1"/>
                </a:solidFill>
              </a:rPr>
              <a:t> Jussi S. Jauhiainen</a:t>
            </a:r>
          </a:p>
          <a:p>
            <a:pPr fontAlgn="base"/>
            <a:r>
              <a:rPr lang="fi-FI" dirty="0" err="1">
                <a:solidFill>
                  <a:schemeClr val="bg1"/>
                </a:solidFill>
              </a:rPr>
              <a:t>Researcher</a:t>
            </a:r>
            <a:r>
              <a:rPr lang="fi-FI" dirty="0">
                <a:solidFill>
                  <a:schemeClr val="bg1"/>
                </a:solidFill>
              </a:rPr>
              <a:t> </a:t>
            </a:r>
            <a:r>
              <a:rPr lang="fi-FI" dirty="0" err="1">
                <a:solidFill>
                  <a:schemeClr val="bg1"/>
                </a:solidFill>
              </a:rPr>
              <a:t>PhD</a:t>
            </a:r>
            <a:r>
              <a:rPr lang="fi-FI" dirty="0">
                <a:solidFill>
                  <a:schemeClr val="bg1"/>
                </a:solidFill>
              </a:rPr>
              <a:t> Hanna Heino​</a:t>
            </a:r>
          </a:p>
          <a:p>
            <a:pPr fontAlgn="base"/>
            <a:r>
              <a:rPr lang="fi-FI" dirty="0" err="1">
                <a:solidFill>
                  <a:schemeClr val="bg1"/>
                </a:solidFill>
              </a:rPr>
              <a:t>Researcher</a:t>
            </a:r>
            <a:r>
              <a:rPr lang="fi-FI" dirty="0">
                <a:solidFill>
                  <a:schemeClr val="bg1"/>
                </a:solidFill>
              </a:rPr>
              <a:t> </a:t>
            </a:r>
            <a:r>
              <a:rPr lang="fi-FI" dirty="0" err="1">
                <a:solidFill>
                  <a:schemeClr val="bg1"/>
                </a:solidFill>
              </a:rPr>
              <a:t>PhD</a:t>
            </a:r>
            <a:r>
              <a:rPr lang="fi-FI" dirty="0">
                <a:solidFill>
                  <a:schemeClr val="bg1"/>
                </a:solidFill>
              </a:rPr>
              <a:t> Miriam Tedeschi​</a:t>
            </a:r>
          </a:p>
          <a:p>
            <a:pPr fontAlgn="base"/>
            <a:r>
              <a:rPr lang="fi-FI" dirty="0" err="1">
                <a:solidFill>
                  <a:schemeClr val="bg1"/>
                </a:solidFill>
              </a:rPr>
              <a:t>Trainee</a:t>
            </a:r>
            <a:r>
              <a:rPr lang="fi-FI" dirty="0">
                <a:solidFill>
                  <a:schemeClr val="bg1"/>
                </a:solidFill>
              </a:rPr>
              <a:t> Meiju Marttila</a:t>
            </a:r>
          </a:p>
          <a:p>
            <a:pPr fontAlgn="base"/>
            <a:r>
              <a:rPr lang="fi-FI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fi-FI" dirty="0">
                <a:solidFill>
                  <a:schemeClr val="bg1"/>
                </a:solidFill>
              </a:rPr>
              <a:t>In </a:t>
            </a:r>
            <a:r>
              <a:rPr lang="fi-FI" dirty="0" err="1">
                <a:solidFill>
                  <a:schemeClr val="bg1"/>
                </a:solidFill>
              </a:rPr>
              <a:t>cooperation</a:t>
            </a:r>
            <a:r>
              <a:rPr lang="fi-FI" dirty="0">
                <a:solidFill>
                  <a:schemeClr val="bg1"/>
                </a:solidFill>
              </a:rPr>
              <a:t> </a:t>
            </a:r>
            <a:r>
              <a:rPr lang="fi-FI" dirty="0" err="1">
                <a:solidFill>
                  <a:schemeClr val="bg1"/>
                </a:solidFill>
              </a:rPr>
              <a:t>with</a:t>
            </a:r>
            <a:r>
              <a:rPr lang="fi-FI" dirty="0">
                <a:solidFill>
                  <a:schemeClr val="bg1"/>
                </a:solidFill>
              </a:rPr>
              <a:t>:​</a:t>
            </a:r>
          </a:p>
          <a:p>
            <a:pPr fontAlgn="base"/>
            <a:r>
              <a:rPr lang="fi-FI" dirty="0" err="1">
                <a:solidFill>
                  <a:schemeClr val="bg1"/>
                </a:solidFill>
              </a:rPr>
              <a:t>Professor</a:t>
            </a:r>
            <a:r>
              <a:rPr lang="fi-FI" dirty="0">
                <a:solidFill>
                  <a:schemeClr val="bg1"/>
                </a:solidFill>
              </a:rPr>
              <a:t> Andrea Resmini, </a:t>
            </a:r>
            <a:r>
              <a:rPr lang="fi-FI" dirty="0" err="1">
                <a:solidFill>
                  <a:schemeClr val="bg1"/>
                </a:solidFill>
              </a:rPr>
              <a:t>Halmstad</a:t>
            </a:r>
            <a:r>
              <a:rPr lang="fi-FI" dirty="0">
                <a:solidFill>
                  <a:schemeClr val="bg1"/>
                </a:solidFill>
              </a:rPr>
              <a:t> </a:t>
            </a:r>
            <a:r>
              <a:rPr lang="fi-FI" dirty="0" err="1">
                <a:solidFill>
                  <a:schemeClr val="bg1"/>
                </a:solidFill>
              </a:rPr>
              <a:t>University</a:t>
            </a:r>
            <a:r>
              <a:rPr lang="fi-FI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fi-FI" dirty="0" err="1">
                <a:solidFill>
                  <a:schemeClr val="bg1"/>
                </a:solidFill>
              </a:rPr>
              <a:t>Psychologist</a:t>
            </a:r>
            <a:r>
              <a:rPr lang="fi-FI" dirty="0">
                <a:solidFill>
                  <a:schemeClr val="bg1"/>
                </a:solidFill>
              </a:rPr>
              <a:t> Antti Klemettilä​, THL</a:t>
            </a:r>
          </a:p>
          <a:p>
            <a:pPr fontAlgn="base"/>
            <a:r>
              <a:rPr lang="fi-FI" dirty="0">
                <a:solidFill>
                  <a:schemeClr val="bg1"/>
                </a:solidFill>
              </a:rPr>
              <a:t>2020 – 2021 ​</a:t>
            </a:r>
          </a:p>
          <a:p>
            <a:pPr fontAlgn="base"/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https://sites.utu</a:t>
            </a:r>
            <a:r>
              <a:rPr lang="fi-FI">
                <a:solidFill>
                  <a:schemeClr val="bg1"/>
                </a:solidFill>
              </a:rPr>
              <a:t>.fi/lumodi/en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hanna.heino@utu.fi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miriammtedeschi@utu.fi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026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4834A417-0682-4BAF-A78A-A2BF6A8EF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9" r="19148"/>
          <a:stretch/>
        </p:blipFill>
        <p:spPr>
          <a:xfrm>
            <a:off x="6972300" y="10"/>
            <a:ext cx="5219700" cy="6857990"/>
          </a:xfrm>
          <a:prstGeom prst="rect">
            <a:avLst/>
          </a:prstGeom>
          <a:noFill/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A344D01D-BB1B-4531-8592-8C0558D53184}"/>
              </a:ext>
            </a:extLst>
          </p:cNvPr>
          <p:cNvSpPr txBox="1">
            <a:spLocks/>
          </p:cNvSpPr>
          <p:nvPr/>
        </p:nvSpPr>
        <p:spPr>
          <a:xfrm>
            <a:off x="531690" y="296934"/>
            <a:ext cx="6153782" cy="9867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500" dirty="0"/>
              <a:t>Towards nature-based integration of immigrants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F8CB-DDFD-4B89-9600-761BB3E37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688" y="1369504"/>
            <a:ext cx="6010007" cy="5264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Social dimension </a:t>
            </a:r>
            <a:endParaRPr lang="en-US" sz="2400" dirty="0">
              <a:cs typeface="Arial"/>
            </a:endParaRPr>
          </a:p>
          <a:p>
            <a:pPr lvl="1"/>
            <a:r>
              <a:rPr lang="en-US" dirty="0"/>
              <a:t>supporting interactive integration</a:t>
            </a:r>
            <a:br>
              <a:rPr lang="en-US" dirty="0"/>
            </a:br>
            <a:endParaRPr lang="en-US" dirty="0">
              <a:cs typeface="Arial"/>
            </a:endParaRPr>
          </a:p>
          <a:p>
            <a:r>
              <a:rPr lang="en-US" sz="2400" dirty="0"/>
              <a:t>Emotional dimension </a:t>
            </a:r>
            <a:endParaRPr lang="en-US" sz="2400" dirty="0">
              <a:cs typeface="Arial"/>
            </a:endParaRPr>
          </a:p>
          <a:p>
            <a:pPr lvl="1"/>
            <a:r>
              <a:rPr lang="en-US" dirty="0"/>
              <a:t>supporting </a:t>
            </a:r>
            <a:r>
              <a:rPr lang="en-US" dirty="0" err="1"/>
              <a:t>identificational</a:t>
            </a:r>
            <a:r>
              <a:rPr lang="en-US" dirty="0"/>
              <a:t> integration</a:t>
            </a:r>
            <a:br>
              <a:rPr lang="en-US" dirty="0"/>
            </a:br>
            <a:endParaRPr lang="en-US" dirty="0">
              <a:cs typeface="Arial"/>
            </a:endParaRPr>
          </a:p>
          <a:p>
            <a:r>
              <a:rPr lang="en-US" sz="2400" dirty="0"/>
              <a:t>Normative dimension</a:t>
            </a:r>
            <a:endParaRPr lang="en-US" sz="2400" dirty="0">
              <a:cs typeface="Arial"/>
            </a:endParaRPr>
          </a:p>
          <a:p>
            <a:pPr lvl="1"/>
            <a:r>
              <a:rPr lang="en-US" dirty="0"/>
              <a:t>supporting cultural integration</a:t>
            </a:r>
            <a:endParaRPr lang="en-US" dirty="0"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617389" y="5564504"/>
            <a:ext cx="2279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Photo </a:t>
            </a:r>
            <a:r>
              <a:rPr lang="fi-FI" sz="1400" dirty="0" err="1"/>
              <a:t>by</a:t>
            </a:r>
            <a:r>
              <a:rPr lang="fi-FI" sz="1400" dirty="0"/>
              <a:t> </a:t>
            </a:r>
            <a:r>
              <a:rPr lang="fi-FI" sz="1400" dirty="0" err="1"/>
              <a:t>Vadim</a:t>
            </a:r>
            <a:r>
              <a:rPr lang="fi-FI" sz="1400" dirty="0"/>
              <a:t> </a:t>
            </a:r>
            <a:r>
              <a:rPr lang="fi-FI" sz="1400" dirty="0" err="1"/>
              <a:t>Bessonoff</a:t>
            </a:r>
            <a:endParaRPr lang="fi-FI" sz="1400" dirty="0"/>
          </a:p>
        </p:txBody>
      </p:sp>
      <p:pic>
        <p:nvPicPr>
          <p:cNvPr id="9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B1B286C-9082-4911-B2E3-FBFEA2453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39" b="21429"/>
          <a:stretch/>
        </p:blipFill>
        <p:spPr>
          <a:xfrm>
            <a:off x="45828" y="6067745"/>
            <a:ext cx="2049321" cy="8007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87B5C4-875E-4475-AD50-99152F65F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207" y="6095881"/>
            <a:ext cx="2076486" cy="76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6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4" b="57957"/>
          <a:stretch/>
        </p:blipFill>
        <p:spPr>
          <a:xfrm>
            <a:off x="663060" y="477064"/>
            <a:ext cx="10460050" cy="6380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2185" y="6560749"/>
            <a:ext cx="2234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/>
              <a:t>Graph</a:t>
            </a:r>
            <a:r>
              <a:rPr lang="fi-FI" sz="1400" dirty="0"/>
              <a:t> </a:t>
            </a:r>
            <a:r>
              <a:rPr lang="fi-FI" sz="1400" dirty="0" err="1"/>
              <a:t>by</a:t>
            </a:r>
            <a:r>
              <a:rPr lang="fi-FI" sz="1400" dirty="0"/>
              <a:t> Andrea Resmini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10"/>
            <a:ext cx="1198567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500" b="1" dirty="0">
                <a:cs typeface="Arial" panose="020B0604020202020204"/>
              </a:rPr>
              <a:t>Respondents’ use of digital services to promote nature and well-being 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DD5841-1087-4F9D-BED9-605FCF0873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39" b="21429"/>
          <a:stretch/>
        </p:blipFill>
        <p:spPr>
          <a:xfrm>
            <a:off x="45829" y="6203852"/>
            <a:ext cx="1701002" cy="6646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AD2EC8-F4EE-49C6-8CFE-314BD96EA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274" y="6077243"/>
            <a:ext cx="2164237" cy="79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6169DD-ED45-44DD-91DA-FA7B4587D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196975"/>
            <a:ext cx="10145029" cy="23971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E90449-9096-4146-9EBF-73C438B6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71" y="180578"/>
            <a:ext cx="10145029" cy="509588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References</a:t>
            </a: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D1EAF5D-B941-4ADE-9E3F-55E9D14690DB}"/>
              </a:ext>
            </a:extLst>
          </p:cNvPr>
          <p:cNvSpPr txBox="1">
            <a:spLocks/>
          </p:cNvSpPr>
          <p:nvPr/>
        </p:nvSpPr>
        <p:spPr>
          <a:xfrm>
            <a:off x="1080525" y="947739"/>
            <a:ext cx="8670997" cy="49849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026" y="928473"/>
            <a:ext cx="113772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Gentin</a:t>
            </a:r>
            <a:r>
              <a:rPr lang="en-US" sz="1400" dirty="0"/>
              <a:t>, S., </a:t>
            </a:r>
            <a:r>
              <a:rPr lang="en-US" sz="1400" dirty="0" err="1"/>
              <a:t>Chondromatidou</a:t>
            </a:r>
            <a:r>
              <a:rPr lang="en-US" sz="1400" dirty="0"/>
              <a:t>, A.M., </a:t>
            </a:r>
            <a:r>
              <a:rPr lang="en-US" sz="1400" dirty="0" err="1"/>
              <a:t>Pitkänen</a:t>
            </a:r>
            <a:r>
              <a:rPr lang="en-US" sz="1400" dirty="0"/>
              <a:t>, K., Dolling, A., </a:t>
            </a:r>
            <a:r>
              <a:rPr lang="en-US" sz="1400" dirty="0" err="1"/>
              <a:t>Præstholm</a:t>
            </a:r>
            <a:r>
              <a:rPr lang="en-US" sz="1400" dirty="0"/>
              <a:t>, S., </a:t>
            </a:r>
            <a:r>
              <a:rPr lang="en-US" sz="1400" dirty="0" err="1"/>
              <a:t>Pálsdóttir</a:t>
            </a:r>
            <a:r>
              <a:rPr lang="en-US" sz="1400" dirty="0"/>
              <a:t>, A.M., 2018. Defining nature-based integration–perspectives and practices from the Nordic countries. </a:t>
            </a:r>
            <a:r>
              <a:rPr lang="en-US" sz="1400" i="1" dirty="0"/>
              <a:t>Reports of the Finnish Environment Institute, 16</a:t>
            </a:r>
            <a:r>
              <a:rPr lang="en-US" sz="1400" dirty="0"/>
              <a:t>. Retrieved on August 5</a:t>
            </a:r>
            <a:r>
              <a:rPr lang="en-US" sz="1400" baseline="30000" dirty="0"/>
              <a:t>th</a:t>
            </a:r>
            <a:r>
              <a:rPr lang="en-US" sz="1400" dirty="0"/>
              <a:t>, 2021, from </a:t>
            </a:r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http://hdl.handle.net/10138/236244</a:t>
            </a:r>
            <a:r>
              <a:rPr lang="en-US" sz="1400" dirty="0"/>
              <a:t>. </a:t>
            </a:r>
          </a:p>
          <a:p>
            <a:endParaRPr lang="en-US" sz="1400" dirty="0"/>
          </a:p>
          <a:p>
            <a:r>
              <a:rPr lang="en-GB" sz="1400" dirty="0" err="1"/>
              <a:t>Gentin</a:t>
            </a:r>
            <a:r>
              <a:rPr lang="en-GB" sz="1400" dirty="0"/>
              <a:t>, S., </a:t>
            </a:r>
            <a:r>
              <a:rPr lang="en-GB" sz="1400" dirty="0" err="1"/>
              <a:t>Pitkänen</a:t>
            </a:r>
            <a:r>
              <a:rPr lang="en-GB" sz="1400" dirty="0"/>
              <a:t>, K., </a:t>
            </a:r>
            <a:r>
              <a:rPr lang="en-GB" sz="1400" dirty="0" err="1"/>
              <a:t>Chondromatidou</a:t>
            </a:r>
            <a:r>
              <a:rPr lang="en-GB" sz="1400" dirty="0"/>
              <a:t>, A.M., </a:t>
            </a:r>
            <a:r>
              <a:rPr lang="en-GB" sz="1400" dirty="0" err="1"/>
              <a:t>Præstholm</a:t>
            </a:r>
            <a:r>
              <a:rPr lang="en-GB" sz="1400" dirty="0"/>
              <a:t>, S., Dolling, A., </a:t>
            </a:r>
            <a:r>
              <a:rPr lang="en-GB" sz="1400" dirty="0" err="1"/>
              <a:t>Palsdottir</a:t>
            </a:r>
            <a:r>
              <a:rPr lang="en-GB" sz="1400" dirty="0"/>
              <a:t>, A.M., 2019. Nature-based integration of immigrants in Europe: A review. </a:t>
            </a:r>
            <a:r>
              <a:rPr lang="en-GB" sz="1400" i="1" dirty="0"/>
              <a:t>Urban Forestry and Urban Greening, </a:t>
            </a:r>
            <a:r>
              <a:rPr lang="en-GB" sz="1400" dirty="0"/>
              <a:t>43 (September 2018), 126379. </a:t>
            </a:r>
            <a:r>
              <a:rPr lang="en-GB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https://doi.org/10.1016/j.ufug.2019.126379</a:t>
            </a:r>
            <a:r>
              <a:rPr lang="en-GB" sz="1400" dirty="0"/>
              <a:t>  </a:t>
            </a:r>
          </a:p>
          <a:p>
            <a:endParaRPr lang="en-GB" sz="1400" dirty="0"/>
          </a:p>
          <a:p>
            <a:r>
              <a:rPr lang="en-US" sz="1400" dirty="0" err="1"/>
              <a:t>Jabbar</a:t>
            </a:r>
            <a:r>
              <a:rPr lang="en-US" sz="1400" dirty="0"/>
              <a:t>, M., </a:t>
            </a:r>
            <a:r>
              <a:rPr lang="en-US" sz="1400" dirty="0" err="1"/>
              <a:t>Yusoff</a:t>
            </a:r>
            <a:r>
              <a:rPr lang="en-US" sz="1400" dirty="0"/>
              <a:t>, M.M., </a:t>
            </a:r>
            <a:r>
              <a:rPr lang="en-US" sz="1400" dirty="0" err="1"/>
              <a:t>Shafie</a:t>
            </a:r>
            <a:r>
              <a:rPr lang="en-US" sz="1400" dirty="0"/>
              <a:t>, A., 2021. Assessing the role of urban green spaces for human well-being: A systematic review. </a:t>
            </a:r>
            <a:r>
              <a:rPr lang="en-US" sz="1400" i="1" dirty="0" err="1"/>
              <a:t>GeoJournal</a:t>
            </a:r>
            <a:r>
              <a:rPr lang="en-US" sz="1400" i="1" dirty="0"/>
              <a:t>, </a:t>
            </a:r>
            <a:r>
              <a:rPr lang="en-US" sz="1400" dirty="0"/>
              <a:t>1–19. </a:t>
            </a:r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https://doi.org/10.1007/s10708-021-10474-7</a:t>
            </a:r>
            <a:r>
              <a:rPr lang="en-US" sz="1400" dirty="0"/>
              <a:t>  </a:t>
            </a:r>
          </a:p>
          <a:p>
            <a:endParaRPr lang="en-US" sz="1400" dirty="0"/>
          </a:p>
          <a:p>
            <a:r>
              <a:rPr lang="en-US" sz="1400" dirty="0"/>
              <a:t>Jay, M. </a:t>
            </a:r>
            <a:r>
              <a:rPr lang="en-US" sz="1400" dirty="0" err="1"/>
              <a:t>Schraml</a:t>
            </a:r>
            <a:r>
              <a:rPr lang="en-US" sz="1400" dirty="0"/>
              <a:t>, U., 2009. Understanding the role of urban forests for migrants—Uses, perception and integrative potential. </a:t>
            </a:r>
            <a:r>
              <a:rPr lang="en-US" sz="1400" i="1" dirty="0"/>
              <a:t>Urban Forestry &amp; Urban Greening, </a:t>
            </a:r>
            <a:r>
              <a:rPr lang="en-US" sz="1400" dirty="0"/>
              <a:t>8(4)</a:t>
            </a:r>
            <a:r>
              <a:rPr lang="en-US" sz="1400" i="1" dirty="0"/>
              <a:t>,</a:t>
            </a:r>
            <a:r>
              <a:rPr lang="en-US" sz="1400" dirty="0"/>
              <a:t> 283–294. </a:t>
            </a:r>
            <a:r>
              <a:rPr lang="en-US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https://doi.org/10.1016/j.ufug.2009.07.003</a:t>
            </a:r>
            <a:r>
              <a:rPr lang="en-US" sz="1400" dirty="0"/>
              <a:t>  </a:t>
            </a:r>
          </a:p>
          <a:p>
            <a:endParaRPr lang="en-US" sz="1400" dirty="0"/>
          </a:p>
          <a:p>
            <a:r>
              <a:rPr lang="en-US" sz="1400" dirty="0"/>
              <a:t>Kaplan, R., Kaplan, S., 1989. </a:t>
            </a:r>
            <a:r>
              <a:rPr lang="en-US" sz="1400" i="1" dirty="0"/>
              <a:t>The Experience of Nature: A Psychological Perspective</a:t>
            </a:r>
            <a:r>
              <a:rPr lang="en-US" sz="1400" dirty="0"/>
              <a:t>. Cambridge, UK: Cambridge University Press. </a:t>
            </a:r>
          </a:p>
          <a:p>
            <a:endParaRPr lang="en-US" sz="1400" dirty="0"/>
          </a:p>
          <a:p>
            <a:r>
              <a:rPr lang="en-US" sz="1400" dirty="0" err="1"/>
              <a:t>Leikkilä</a:t>
            </a:r>
            <a:r>
              <a:rPr lang="en-US" sz="1400" dirty="0"/>
              <a:t>, J., </a:t>
            </a:r>
            <a:r>
              <a:rPr lang="en-US" sz="1400" dirty="0" err="1"/>
              <a:t>Faehnle</a:t>
            </a:r>
            <a:r>
              <a:rPr lang="en-US" sz="1400" dirty="0"/>
              <a:t>, M., </a:t>
            </a:r>
            <a:r>
              <a:rPr lang="en-US" sz="1400" dirty="0" err="1"/>
              <a:t>Galanakis</a:t>
            </a:r>
            <a:r>
              <a:rPr lang="en-US" sz="1400" dirty="0"/>
              <a:t>, M., 2013. Promoting </a:t>
            </a:r>
            <a:r>
              <a:rPr lang="en-US" sz="1400" dirty="0" err="1"/>
              <a:t>interculturalism</a:t>
            </a:r>
            <a:r>
              <a:rPr lang="en-US" sz="1400" dirty="0"/>
              <a:t> by planning of urban nature. </a:t>
            </a:r>
            <a:r>
              <a:rPr lang="en-US" sz="1400" i="1" dirty="0"/>
              <a:t>Urban Forestry and Urban Greening</a:t>
            </a:r>
            <a:r>
              <a:rPr lang="en-US" sz="1400" dirty="0"/>
              <a:t>, 12(2), 183–190. </a:t>
            </a:r>
            <a:r>
              <a:rPr lang="en-US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https://doi.org/10.1016/j.ufug.2013.02.002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sv-SE" sz="1400" dirty="0"/>
              <a:t>Pitkänen, K., </a:t>
            </a:r>
            <a:r>
              <a:rPr lang="sv-SE" sz="1400" dirty="0" err="1"/>
              <a:t>Oratuomi</a:t>
            </a:r>
            <a:r>
              <a:rPr lang="sv-SE" sz="1400" dirty="0"/>
              <a:t>, J., Hellgren, D., </a:t>
            </a:r>
            <a:r>
              <a:rPr lang="sv-SE" sz="1400" dirty="0" err="1"/>
              <a:t>Furman</a:t>
            </a:r>
            <a:r>
              <a:rPr lang="sv-SE" sz="1400" dirty="0"/>
              <a:t>, E., </a:t>
            </a:r>
            <a:r>
              <a:rPr lang="sv-SE" sz="1400" dirty="0" err="1"/>
              <a:t>Gentin</a:t>
            </a:r>
            <a:r>
              <a:rPr lang="sv-SE" sz="1400" dirty="0"/>
              <a:t>, S., Sandberg, E., </a:t>
            </a:r>
            <a:r>
              <a:rPr lang="sv-SE" sz="1400" dirty="0" err="1"/>
              <a:t>Øian</a:t>
            </a:r>
            <a:r>
              <a:rPr lang="sv-SE" sz="1400" dirty="0"/>
              <a:t>, H., </a:t>
            </a:r>
            <a:r>
              <a:rPr lang="sv-SE" sz="1400" dirty="0" err="1"/>
              <a:t>Krange</a:t>
            </a:r>
            <a:r>
              <a:rPr lang="sv-SE" sz="1400" dirty="0"/>
              <a:t>, O., 2017. </a:t>
            </a:r>
            <a:r>
              <a:rPr lang="sv-SE" sz="1400" i="1" dirty="0"/>
              <a:t>Nature-</a:t>
            </a:r>
            <a:r>
              <a:rPr lang="sv-SE" sz="1400" i="1" dirty="0" err="1"/>
              <a:t>based</a:t>
            </a:r>
            <a:r>
              <a:rPr lang="sv-SE" sz="1400" i="1" dirty="0"/>
              <a:t> integration: Nordic </a:t>
            </a:r>
            <a:r>
              <a:rPr lang="sv-SE" sz="1400" i="1" dirty="0" err="1"/>
              <a:t>experiences</a:t>
            </a:r>
            <a:r>
              <a:rPr lang="sv-SE" sz="1400" i="1" dirty="0"/>
              <a:t> and </a:t>
            </a:r>
            <a:r>
              <a:rPr lang="sv-SE" sz="1400" i="1" dirty="0" err="1"/>
              <a:t>examples</a:t>
            </a:r>
            <a:r>
              <a:rPr lang="sv-SE" sz="1400" dirty="0"/>
              <a:t>. </a:t>
            </a:r>
            <a:r>
              <a:rPr lang="sv-SE" sz="1400" dirty="0" err="1"/>
              <a:t>Hørsholm</a:t>
            </a:r>
            <a:r>
              <a:rPr lang="sv-SE" sz="1400" dirty="0"/>
              <a:t>: Nordic Council </a:t>
            </a:r>
            <a:r>
              <a:rPr lang="sv-SE" sz="1400" dirty="0" err="1"/>
              <a:t>of</a:t>
            </a:r>
            <a:r>
              <a:rPr lang="sv-SE" sz="1400" dirty="0"/>
              <a:t> Ministers.  </a:t>
            </a:r>
            <a:endParaRPr lang="fi-FI" sz="1400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B370BAA-E6E0-4C69-B0A1-595F2D1F05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3939" b="21429"/>
          <a:stretch/>
        </p:blipFill>
        <p:spPr>
          <a:xfrm>
            <a:off x="45828" y="6067745"/>
            <a:ext cx="2049321" cy="8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3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F86B9E-BA0A-422F-85CB-A06BFFEBA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6" y="914400"/>
            <a:ext cx="10864590" cy="527858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lvl="1" indent="0">
              <a:buNone/>
            </a:pPr>
            <a:endParaRPr lang="en-US" dirty="0">
              <a:cs typeface="Arial" panose="020B0604020202020204"/>
            </a:endParaRPr>
          </a:p>
          <a:p>
            <a:r>
              <a:rPr lang="en-US" dirty="0">
                <a:ea typeface="+mn-lt"/>
                <a:cs typeface="+mn-lt"/>
              </a:rPr>
              <a:t>LUMODI – research project about t</a:t>
            </a:r>
            <a:r>
              <a:rPr lang="en-US" dirty="0"/>
              <a:t>he relationship between nature and well-being of immigrants in physical and digital environments – focus on the city of Turku, Finland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Carried out in 2021–2022 at the Division of Geography (UTU)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Funded by the </a:t>
            </a:r>
            <a:r>
              <a:rPr lang="en-US" dirty="0">
                <a:cs typeface="Arial" panose="020B0604020202020204"/>
              </a:rPr>
              <a:t>Turku Urban Research </a:t>
            </a:r>
            <a:r>
              <a:rPr lang="en-US" dirty="0" err="1">
                <a:cs typeface="Arial" panose="020B0604020202020204"/>
              </a:rPr>
              <a:t>Programme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Arial" panose="020B0604020202020204"/>
            </a:endParaRPr>
          </a:p>
          <a:p>
            <a:r>
              <a:rPr lang="en-US" dirty="0">
                <a:ea typeface="+mn-lt"/>
                <a:cs typeface="+mn-lt"/>
              </a:rPr>
              <a:t>Turku Urban Research </a:t>
            </a:r>
            <a:r>
              <a:rPr lang="en-US" dirty="0" err="1">
                <a:ea typeface="+mn-lt"/>
                <a:cs typeface="+mn-lt"/>
              </a:rPr>
              <a:t>Programme</a:t>
            </a:r>
            <a:r>
              <a:rPr lang="en-US" dirty="0">
                <a:ea typeface="+mn-lt"/>
                <a:cs typeface="+mn-lt"/>
              </a:rPr>
              <a:t> tasks are:</a:t>
            </a:r>
          </a:p>
          <a:p>
            <a:pPr lvl="1"/>
            <a:r>
              <a:rPr lang="en-US" dirty="0">
                <a:cs typeface="Arial" panose="020B0604020202020204"/>
              </a:rPr>
              <a:t>Preventing segregation</a:t>
            </a:r>
          </a:p>
          <a:p>
            <a:pPr lvl="1"/>
            <a:r>
              <a:rPr lang="en-US" dirty="0">
                <a:cs typeface="Arial" panose="020B0604020202020204"/>
              </a:rPr>
              <a:t>Increasing inclusiveness</a:t>
            </a:r>
          </a:p>
          <a:p>
            <a:pPr lvl="1"/>
            <a:r>
              <a:rPr lang="en-US" dirty="0">
                <a:cs typeface="Arial" panose="020B0604020202020204"/>
              </a:rPr>
              <a:t>Strengthening integration and increase multicultural interaction</a:t>
            </a:r>
          </a:p>
          <a:p>
            <a:pPr lvl="1"/>
            <a:r>
              <a:rPr lang="en-US" dirty="0">
                <a:cs typeface="Arial" panose="020B0604020202020204"/>
              </a:rPr>
              <a:t>Using digital services to promote health and well-being</a:t>
            </a:r>
          </a:p>
          <a:p>
            <a:endParaRPr lang="en-US" i="1" dirty="0"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13D0A2-F0A9-42BF-86E9-04BD7374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486" y="178370"/>
            <a:ext cx="10145029" cy="61300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Background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6EEB8F6-E3B0-4CC0-ADFF-9765ED81E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1" y="1097752"/>
            <a:ext cx="551609" cy="677520"/>
          </a:xfrm>
          <a:prstGeom prst="rect">
            <a:avLst/>
          </a:prstGeom>
        </p:spPr>
      </p:pic>
      <p:pic>
        <p:nvPicPr>
          <p:cNvPr id="4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774DC9-40E8-43B4-86F3-795F9F585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39" b="21429"/>
          <a:stretch/>
        </p:blipFill>
        <p:spPr>
          <a:xfrm>
            <a:off x="45828" y="6067744"/>
            <a:ext cx="2049321" cy="8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4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D9B41-56B2-4C1E-8242-E4C133D90E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F27C00-11F7-4109-9460-FFC5CE610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10329"/>
            <a:ext cx="5017972" cy="1231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LUMODI project</a:t>
            </a:r>
            <a:endParaRPr lang="en-US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7BDF51-4914-4A2C-8CEF-46151C4C6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524825"/>
            <a:ext cx="5555914" cy="46649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Nature supports people’s health, integration, and well-being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 LUMODI project studied immigrants' free time activities in the nature for connected, meaningful, cohesive, and healthy urban life. </a:t>
            </a:r>
          </a:p>
          <a:p>
            <a:r>
              <a:rPr lang="en-US" dirty="0">
                <a:cs typeface="Arial"/>
              </a:rPr>
              <a:t>Target groups were Arabic-, Somali- and Russian-speaking residents of Turku, a town of 195,000 inhabitants in south-western Finland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3EEC1B3-AD93-4C93-AB57-F283C98E6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17" y="292100"/>
            <a:ext cx="1333500" cy="153352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6D6B57-CD76-4EF5-A615-CCE2278AF3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39" b="21429"/>
          <a:stretch/>
        </p:blipFill>
        <p:spPr>
          <a:xfrm>
            <a:off x="45828" y="6053677"/>
            <a:ext cx="2049321" cy="800781"/>
          </a:xfrm>
          <a:prstGeom prst="rect">
            <a:avLst/>
          </a:prstGeom>
        </p:spPr>
      </p:pic>
      <p:pic>
        <p:nvPicPr>
          <p:cNvPr id="9" name="Picture 4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65605C4E-7399-444C-B7A1-14A3ABB970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98" r="6593" b="2"/>
          <a:stretch/>
        </p:blipFill>
        <p:spPr>
          <a:xfrm>
            <a:off x="6938757" y="1825625"/>
            <a:ext cx="4932000" cy="406984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16200000">
            <a:off x="10958060" y="3706660"/>
            <a:ext cx="2127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Photo </a:t>
            </a:r>
            <a:r>
              <a:rPr lang="fi-FI" sz="1400" dirty="0" err="1"/>
              <a:t>by</a:t>
            </a:r>
            <a:r>
              <a:rPr lang="fi-FI" sz="1400" dirty="0"/>
              <a:t> Antti Klemettilä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88D7AC-5A59-48E1-84F0-D7B77B6DB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4475" y="6053677"/>
            <a:ext cx="2197525" cy="8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0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F8CB-DDFD-4B89-9600-761BB3E37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198" y="1305484"/>
            <a:ext cx="10145029" cy="4693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How do the first-generation immigrants in Turku experience nature?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How does nature contribute to their integration and well-being?</a:t>
            </a:r>
            <a:endParaRPr lang="en-GB" dirty="0">
              <a:cs typeface="Arial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What are the barriers to access the nature?</a:t>
            </a:r>
            <a:endParaRPr lang="en-US" dirty="0">
              <a:cs typeface="Arial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How should the existing digital services and solutions be enhanced to better support nature experience and well-being? 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F05DE-9F5A-46D7-A7CB-149EA0AE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98" y="336021"/>
            <a:ext cx="11250402" cy="572181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/>
                <a:cs typeface="Arial"/>
              </a:rPr>
              <a:t>Research questions</a:t>
            </a:r>
            <a:endParaRPr lang="en-GB" sz="3200" dirty="0"/>
          </a:p>
        </p:txBody>
      </p:sp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A27B78-88AE-4DE9-AD32-4A445AC4F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39" b="21429"/>
          <a:stretch/>
        </p:blipFill>
        <p:spPr>
          <a:xfrm>
            <a:off x="45828" y="6053677"/>
            <a:ext cx="2049321" cy="8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3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84B315-43C5-4BB4-9AF0-A8D639FB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539875"/>
            <a:ext cx="10607671" cy="45188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Survey</a:t>
            </a:r>
          </a:p>
          <a:p>
            <a:pPr lvl="1"/>
            <a:r>
              <a:rPr lang="en-US" dirty="0">
                <a:cs typeface="Arial"/>
              </a:rPr>
              <a:t>304 respondents</a:t>
            </a:r>
          </a:p>
          <a:p>
            <a:pPr lvl="1"/>
            <a:r>
              <a:rPr lang="en-US" dirty="0">
                <a:cs typeface="Arial"/>
              </a:rPr>
              <a:t>Arabic-speaking 84, Russian-speaking 89, Somali-speaking 131</a:t>
            </a:r>
          </a:p>
          <a:p>
            <a:r>
              <a:rPr lang="en-US" dirty="0">
                <a:cs typeface="Arial"/>
              </a:rPr>
              <a:t>Observation</a:t>
            </a:r>
          </a:p>
          <a:p>
            <a:pPr lvl="1"/>
            <a:r>
              <a:rPr lang="en-US" dirty="0">
                <a:cs typeface="Arial"/>
              </a:rPr>
              <a:t>7 nature trips with immigrants</a:t>
            </a:r>
          </a:p>
          <a:p>
            <a:r>
              <a:rPr lang="en-US" dirty="0">
                <a:cs typeface="Arial"/>
              </a:rPr>
              <a:t>In-depth interviews</a:t>
            </a:r>
          </a:p>
          <a:p>
            <a:pPr lvl="1"/>
            <a:r>
              <a:rPr lang="en-US" dirty="0">
                <a:cs typeface="Arial"/>
              </a:rPr>
              <a:t>18 persons</a:t>
            </a:r>
          </a:p>
          <a:p>
            <a:r>
              <a:rPr lang="en-US" dirty="0">
                <a:cs typeface="Arial"/>
              </a:rPr>
              <a:t>Probes (ethnographic method allowing for distant observation)</a:t>
            </a:r>
          </a:p>
          <a:p>
            <a:pPr lvl="1"/>
            <a:r>
              <a:rPr lang="en-US" dirty="0">
                <a:cs typeface="Arial"/>
              </a:rPr>
              <a:t>13 persons providing information about their everyday environment</a:t>
            </a:r>
          </a:p>
          <a:p>
            <a:pPr lvl="1"/>
            <a:r>
              <a:rPr lang="en-US" dirty="0">
                <a:cs typeface="Arial"/>
              </a:rPr>
              <a:t>Two-week period in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AF6B01-43D8-4C0F-A1A3-BF4A4D97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61300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Materials and methods</a:t>
            </a:r>
          </a:p>
        </p:txBody>
      </p:sp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A4CDA1-CA58-4A15-9E69-F8F5ED50D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39" b="21429"/>
          <a:stretch/>
        </p:blipFill>
        <p:spPr>
          <a:xfrm>
            <a:off x="45828" y="6053677"/>
            <a:ext cx="2049321" cy="8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8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DCB84A-FB5E-4BA7-930B-A177F37A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00" y="1673225"/>
            <a:ext cx="4780800" cy="351155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Results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FCF5996-9750-46B0-9C31-0B5C2759ADA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2858" r="19394" b="-1"/>
          <a:stretch/>
        </p:blipFill>
        <p:spPr>
          <a:xfrm>
            <a:off x="7272000" y="1227388"/>
            <a:ext cx="4534256" cy="4403224"/>
          </a:xfrm>
          <a:noFill/>
        </p:spPr>
      </p:pic>
      <p:pic>
        <p:nvPicPr>
          <p:cNvPr id="2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2E4358-47DB-438D-9BFA-AB3A6B52A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39" b="21429"/>
          <a:stretch/>
        </p:blipFill>
        <p:spPr>
          <a:xfrm>
            <a:off x="45828" y="6053677"/>
            <a:ext cx="2049321" cy="800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958060" y="3706660"/>
            <a:ext cx="2127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Photo </a:t>
            </a:r>
            <a:r>
              <a:rPr lang="fi-FI" sz="1400" dirty="0" err="1"/>
              <a:t>by</a:t>
            </a:r>
            <a:r>
              <a:rPr lang="fi-FI" sz="1400" dirty="0"/>
              <a:t> Antti Klemettilä</a:t>
            </a:r>
          </a:p>
        </p:txBody>
      </p:sp>
    </p:spTree>
    <p:extLst>
      <p:ext uri="{BB962C8B-B14F-4D97-AF65-F5344CB8AC3E}">
        <p14:creationId xmlns:p14="http://schemas.microsoft.com/office/powerpoint/2010/main" val="219472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/>
          <p:nvPr/>
        </p:nvSpPr>
        <p:spPr>
          <a:xfrm>
            <a:off x="2419643" y="1870042"/>
            <a:ext cx="1864087" cy="97163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>
                <a:latin typeface="Avenir"/>
                <a:ea typeface="Avenir"/>
                <a:cs typeface="Avenir"/>
                <a:sym typeface="Avenir"/>
              </a:rPr>
              <a:t>Social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5" name="Google Shape;195;p35"/>
          <p:cNvSpPr/>
          <p:nvPr/>
        </p:nvSpPr>
        <p:spPr>
          <a:xfrm>
            <a:off x="4450530" y="1870042"/>
            <a:ext cx="1645470" cy="97163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>
                <a:latin typeface="Avenir"/>
                <a:ea typeface="Avenir"/>
                <a:cs typeface="Avenir"/>
                <a:sym typeface="Avenir"/>
              </a:rPr>
              <a:t>Emotional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6" name="Google Shape;196;p35"/>
          <p:cNvSpPr/>
          <p:nvPr/>
        </p:nvSpPr>
        <p:spPr>
          <a:xfrm>
            <a:off x="6266825" y="1870042"/>
            <a:ext cx="1836165" cy="97163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>
                <a:latin typeface="Avenir"/>
                <a:ea typeface="Avenir"/>
                <a:cs typeface="Avenir"/>
                <a:sym typeface="Avenir"/>
              </a:rPr>
              <a:t>Cultural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7" name="Google Shape;197;p35"/>
          <p:cNvSpPr/>
          <p:nvPr/>
        </p:nvSpPr>
        <p:spPr>
          <a:xfrm>
            <a:off x="2419643" y="3250979"/>
            <a:ext cx="1864087" cy="97163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latin typeface="Avenir"/>
                <a:ea typeface="Avenir"/>
                <a:cs typeface="Avenir"/>
                <a:sym typeface="Avenir"/>
              </a:rPr>
              <a:t>alone vs company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8" name="Google Shape;198;p35"/>
          <p:cNvSpPr/>
          <p:nvPr/>
        </p:nvSpPr>
        <p:spPr>
          <a:xfrm>
            <a:off x="2403935" y="4362127"/>
            <a:ext cx="1879795" cy="101961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latin typeface="Avenir"/>
                <a:ea typeface="Avenir"/>
                <a:cs typeface="Avenir"/>
                <a:sym typeface="Avenir"/>
              </a:rPr>
              <a:t>segregation vs integration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9" name="Google Shape;199;p35"/>
          <p:cNvSpPr/>
          <p:nvPr/>
        </p:nvSpPr>
        <p:spPr>
          <a:xfrm>
            <a:off x="2403934" y="5521257"/>
            <a:ext cx="1879795" cy="101961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latin typeface="Avenir"/>
                <a:ea typeface="Avenir"/>
                <a:cs typeface="Avenir"/>
                <a:sym typeface="Avenir"/>
              </a:rPr>
              <a:t>old &amp; new social habits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0" name="Google Shape;200;p35"/>
          <p:cNvSpPr/>
          <p:nvPr/>
        </p:nvSpPr>
        <p:spPr>
          <a:xfrm>
            <a:off x="8294134" y="1870042"/>
            <a:ext cx="1645469" cy="97163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>
                <a:latin typeface="Avenir"/>
                <a:ea typeface="Avenir"/>
                <a:cs typeface="Avenir"/>
                <a:sym typeface="Avenir"/>
              </a:rPr>
              <a:t>Physical</a:t>
            </a:r>
            <a:endParaRPr sz="1600" b="1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1" name="Google Shape;201;p35"/>
          <p:cNvSpPr/>
          <p:nvPr/>
        </p:nvSpPr>
        <p:spPr>
          <a:xfrm>
            <a:off x="4450529" y="3245957"/>
            <a:ext cx="1645469" cy="97163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latin typeface="Avenir"/>
                <a:ea typeface="Avenir"/>
                <a:cs typeface="Avenir"/>
                <a:sym typeface="Avenir"/>
              </a:rPr>
              <a:t>fear vs safety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2" name="Google Shape;202;p35"/>
          <p:cNvSpPr/>
          <p:nvPr/>
        </p:nvSpPr>
        <p:spPr>
          <a:xfrm>
            <a:off x="4450529" y="4376503"/>
            <a:ext cx="1652437" cy="1005236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latin typeface="Avenir"/>
                <a:ea typeface="Avenir"/>
                <a:cs typeface="Avenir"/>
                <a:sym typeface="Avenir"/>
              </a:rPr>
              <a:t>feeling at home vs feeling lost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3" name="Google Shape;203;p35"/>
          <p:cNvSpPr/>
          <p:nvPr/>
        </p:nvSpPr>
        <p:spPr>
          <a:xfrm>
            <a:off x="4450530" y="5515839"/>
            <a:ext cx="1652437" cy="101961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>
                <a:latin typeface="Avenir"/>
                <a:ea typeface="Avenir"/>
                <a:cs typeface="Avenir"/>
                <a:sym typeface="Avenir"/>
              </a:rPr>
              <a:t>wilderness vs urban nature</a:t>
            </a:r>
            <a:endParaRPr sz="1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4" name="Google Shape;204;p35"/>
          <p:cNvSpPr/>
          <p:nvPr/>
        </p:nvSpPr>
        <p:spPr>
          <a:xfrm>
            <a:off x="6262797" y="3231800"/>
            <a:ext cx="1836164" cy="97163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>
                <a:latin typeface="Avenir"/>
                <a:ea typeface="Avenir"/>
                <a:cs typeface="Avenir"/>
                <a:sym typeface="Avenir"/>
              </a:rPr>
              <a:t>no "idea" of nature and well-being</a:t>
            </a:r>
            <a:endParaRPr sz="1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5" name="Google Shape;205;p35"/>
          <p:cNvSpPr/>
          <p:nvPr/>
        </p:nvSpPr>
        <p:spPr>
          <a:xfrm>
            <a:off x="6262797" y="4400389"/>
            <a:ext cx="1836164" cy="97163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latin typeface="Avenir"/>
                <a:ea typeface="Avenir"/>
                <a:cs typeface="Avenir"/>
                <a:sym typeface="Avenir"/>
              </a:rPr>
              <a:t>own vs new country language 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6" name="Google Shape;206;p35"/>
          <p:cNvSpPr/>
          <p:nvPr/>
        </p:nvSpPr>
        <p:spPr>
          <a:xfrm>
            <a:off x="6262797" y="5515839"/>
            <a:ext cx="1836164" cy="103438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latin typeface="Avenir"/>
                <a:ea typeface="Avenir"/>
                <a:cs typeface="Avenir"/>
                <a:sym typeface="Avenir"/>
              </a:rPr>
              <a:t>everyman’s rights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7" name="Google Shape;207;p35"/>
          <p:cNvSpPr/>
          <p:nvPr/>
        </p:nvSpPr>
        <p:spPr>
          <a:xfrm>
            <a:off x="8294134" y="3245956"/>
            <a:ext cx="1645468" cy="97163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latin typeface="Avenir"/>
                <a:ea typeface="Avenir"/>
                <a:cs typeface="Avenir"/>
                <a:sym typeface="Avenir"/>
              </a:rPr>
              <a:t>seasons and weather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8" name="Google Shape;208;p35"/>
          <p:cNvSpPr/>
          <p:nvPr/>
        </p:nvSpPr>
        <p:spPr>
          <a:xfrm>
            <a:off x="8294134" y="4378782"/>
            <a:ext cx="1645468" cy="10196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latin typeface="Avenir"/>
                <a:ea typeface="Avenir"/>
                <a:cs typeface="Avenir"/>
                <a:sym typeface="Avenir"/>
              </a:rPr>
              <a:t>distance &amp; accessibility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9" name="Google Shape;209;p35"/>
          <p:cNvSpPr/>
          <p:nvPr/>
        </p:nvSpPr>
        <p:spPr>
          <a:xfrm>
            <a:off x="8294134" y="5515839"/>
            <a:ext cx="1645468" cy="101961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latin typeface="Avenir"/>
                <a:ea typeface="Avenir"/>
                <a:cs typeface="Avenir"/>
                <a:sym typeface="Avenir"/>
              </a:rPr>
              <a:t>appropriate gears and outfit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5D6ECE10-BC7F-4331-867C-9B8298874EDA}"/>
              </a:ext>
            </a:extLst>
          </p:cNvPr>
          <p:cNvSpPr txBox="1">
            <a:spLocks/>
          </p:cNvSpPr>
          <p:nvPr/>
        </p:nvSpPr>
        <p:spPr>
          <a:xfrm>
            <a:off x="219206" y="322547"/>
            <a:ext cx="9023268" cy="7996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85000" lnSpcReduction="2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200" dirty="0">
                <a:latin typeface="Arial"/>
                <a:cs typeface="Arial"/>
              </a:rPr>
              <a:t>Social, emotional, cultural and physical barriers exist to access the nature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90036" y="6546371"/>
            <a:ext cx="2494337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i-FI" sz="1400" dirty="0"/>
              <a:t>Designed </a:t>
            </a:r>
            <a:r>
              <a:rPr lang="en-GB" sz="1400" dirty="0"/>
              <a:t>by</a:t>
            </a:r>
            <a:r>
              <a:rPr lang="fi-FI" sz="1400" dirty="0"/>
              <a:t> Andrea Resmini</a:t>
            </a:r>
            <a:endParaRPr lang="fi-FI" sz="1400" dirty="0">
              <a:cs typeface="Arial"/>
            </a:endParaRPr>
          </a:p>
        </p:txBody>
      </p:sp>
      <p:pic>
        <p:nvPicPr>
          <p:cNvPr id="20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5356827-82D2-4EEE-A86D-1EDC93D34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39" b="21429"/>
          <a:stretch/>
        </p:blipFill>
        <p:spPr>
          <a:xfrm>
            <a:off x="-284851" y="6024613"/>
            <a:ext cx="2049321" cy="8007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7E1B03-C49F-4B71-9C58-7E6B0976D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636" y="6067745"/>
            <a:ext cx="2152491" cy="78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2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DAD8BB-2102-4426-8E5C-73A5CE6F8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564" y="1204832"/>
            <a:ext cx="10417171" cy="5144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400" dirty="0">
                <a:ea typeface="+mn-lt"/>
                <a:cs typeface="+mn-lt"/>
              </a:rPr>
              <a:t>Three types of integration:</a:t>
            </a:r>
          </a:p>
          <a:p>
            <a:pPr>
              <a:buNone/>
            </a:pPr>
            <a:endParaRPr lang="en-US" sz="2400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ea typeface="+mn-lt"/>
                <a:cs typeface="+mn-lt"/>
              </a:rPr>
              <a:t>Interactive integration</a:t>
            </a:r>
            <a:r>
              <a:rPr lang="en-US" sz="2400" dirty="0">
                <a:ea typeface="+mn-lt"/>
                <a:cs typeface="+mn-lt"/>
              </a:rPr>
              <a:t>: friendships and social interactions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b="1" dirty="0" err="1">
                <a:ea typeface="+mn-lt"/>
                <a:cs typeface="+mn-lt"/>
              </a:rPr>
              <a:t>Identificational</a:t>
            </a:r>
            <a:r>
              <a:rPr lang="en-US" sz="2400" b="1" dirty="0">
                <a:ea typeface="+mn-lt"/>
                <a:cs typeface="+mn-lt"/>
              </a:rPr>
              <a:t> integration</a:t>
            </a:r>
            <a:r>
              <a:rPr lang="en-US" sz="2400" dirty="0">
                <a:ea typeface="+mn-lt"/>
                <a:cs typeface="+mn-lt"/>
              </a:rPr>
              <a:t>: emotional bonds to new groups and places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b="1" dirty="0">
                <a:ea typeface="+mn-lt"/>
                <a:cs typeface="+mn-lt"/>
              </a:rPr>
              <a:t>Cultural integration:</a:t>
            </a:r>
            <a:r>
              <a:rPr lang="en-US" sz="2400" dirty="0">
                <a:ea typeface="+mn-lt"/>
                <a:cs typeface="+mn-lt"/>
              </a:rPr>
              <a:t> acquisition of new knowledge and competences, cultural aspects, common practices, general rules of </a:t>
            </a:r>
            <a:r>
              <a:rPr lang="en-US" sz="2400" dirty="0" err="1">
                <a:ea typeface="+mn-lt"/>
                <a:cs typeface="+mn-lt"/>
              </a:rPr>
              <a:t>behaviour</a:t>
            </a:r>
            <a:r>
              <a:rPr lang="en-US" sz="2400" dirty="0">
                <a:ea typeface="+mn-lt"/>
                <a:cs typeface="+mn-lt"/>
              </a:rPr>
              <a:t> </a:t>
            </a:r>
          </a:p>
          <a:p>
            <a:pPr marL="514350" indent="-514350">
              <a:buAutoNum type="arabicPeriod"/>
            </a:pPr>
            <a:endParaRPr lang="en-US" sz="2400" dirty="0">
              <a:ea typeface="+mn-lt"/>
              <a:cs typeface="+mn-lt"/>
            </a:endParaRPr>
          </a:p>
          <a:p>
            <a:pPr>
              <a:buNone/>
            </a:pPr>
            <a:endParaRPr lang="en-US" sz="2400" dirty="0">
              <a:ea typeface="+mn-lt"/>
              <a:cs typeface="+mn-lt"/>
            </a:endParaRPr>
          </a:p>
          <a:p>
            <a:pPr>
              <a:buNone/>
            </a:pPr>
            <a:r>
              <a:rPr lang="en-US" sz="2400" dirty="0">
                <a:ea typeface="+mn-lt"/>
                <a:cs typeface="+mn-lt"/>
              </a:rPr>
              <a:t>Nature can be a means to integration and well-being, and a resource equally accessible to all.</a:t>
            </a:r>
            <a:endParaRPr lang="en-US" sz="2400" dirty="0">
              <a:cs typeface="Arial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C23B48C-8200-4049-AABE-2562A523AEAD}"/>
              </a:ext>
            </a:extLst>
          </p:cNvPr>
          <p:cNvSpPr txBox="1">
            <a:spLocks/>
          </p:cNvSpPr>
          <p:nvPr/>
        </p:nvSpPr>
        <p:spPr>
          <a:xfrm>
            <a:off x="901135" y="234043"/>
            <a:ext cx="10145029" cy="6538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latin typeface="Arial"/>
                <a:cs typeface="Arial"/>
              </a:rPr>
              <a:t>Nature-based integration </a:t>
            </a:r>
            <a:r>
              <a:rPr lang="en-US" sz="2000" dirty="0">
                <a:latin typeface="Arial"/>
                <a:cs typeface="Arial"/>
              </a:rPr>
              <a:t>(</a:t>
            </a:r>
            <a:r>
              <a:rPr lang="en-US" sz="2000" dirty="0" err="1">
                <a:latin typeface="Arial"/>
                <a:cs typeface="Arial"/>
              </a:rPr>
              <a:t>Gentin</a:t>
            </a:r>
            <a:r>
              <a:rPr lang="en-US" sz="2000" dirty="0">
                <a:latin typeface="Arial"/>
                <a:cs typeface="Arial"/>
              </a:rPr>
              <a:t> et al. 2019)</a:t>
            </a:r>
            <a:endParaRPr lang="en-US" sz="2000" dirty="0"/>
          </a:p>
        </p:txBody>
      </p:sp>
      <p:pic>
        <p:nvPicPr>
          <p:cNvPr id="3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FA06F8-253E-4BB2-942D-FDDC574FA4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39" b="21429"/>
          <a:stretch/>
        </p:blipFill>
        <p:spPr>
          <a:xfrm>
            <a:off x="45828" y="6053677"/>
            <a:ext cx="2049321" cy="8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6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outdoor, building, grass, house&#10;&#10;Description automatically generated">
            <a:extLst>
              <a:ext uri="{FF2B5EF4-FFF2-40B4-BE49-F238E27FC236}">
                <a16:creationId xmlns:a16="http://schemas.microsoft.com/office/drawing/2014/main" id="{272BE9D9-AC27-4B57-9BF5-CB0B2F9DD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56" r="6460"/>
          <a:stretch/>
        </p:blipFill>
        <p:spPr>
          <a:xfrm>
            <a:off x="20" y="10"/>
            <a:ext cx="5219680" cy="6857990"/>
          </a:xfrm>
          <a:prstGeom prst="rect">
            <a:avLst/>
          </a:prstGeom>
          <a:noFill/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7EC17C96-ED0A-4EE9-8C16-276BDB177B94}"/>
              </a:ext>
            </a:extLst>
          </p:cNvPr>
          <p:cNvSpPr txBox="1">
            <a:spLocks/>
          </p:cNvSpPr>
          <p:nvPr/>
        </p:nvSpPr>
        <p:spPr>
          <a:xfrm>
            <a:off x="6007798" y="404037"/>
            <a:ext cx="5710590" cy="146020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500" dirty="0">
                <a:latin typeface="Arial"/>
                <a:cs typeface="Arial"/>
              </a:rPr>
              <a:t>Three dimensions of</a:t>
            </a:r>
          </a:p>
          <a:p>
            <a:pPr>
              <a:spcAft>
                <a:spcPts val="600"/>
              </a:spcAft>
            </a:pPr>
            <a:r>
              <a:rPr lang="en-US" sz="2500" dirty="0">
                <a:latin typeface="Arial"/>
                <a:cs typeface="Arial"/>
              </a:rPr>
              <a:t>immigrants’ nature experiences </a:t>
            </a:r>
          </a:p>
          <a:p>
            <a:pPr>
              <a:spcAft>
                <a:spcPts val="600"/>
              </a:spcAft>
            </a:pPr>
            <a:r>
              <a:rPr lang="en-US" sz="2500" dirty="0">
                <a:latin typeface="Arial"/>
                <a:cs typeface="Arial"/>
              </a:rPr>
              <a:t>emerged from the research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F8CB-DDFD-4B89-9600-761BB3E37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6171" y="1935681"/>
            <a:ext cx="5583982" cy="481332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Social dimension: nature as a community experience, with a purpose</a:t>
            </a:r>
            <a:endParaRPr lang="en-US" dirty="0">
              <a:cs typeface="Arial"/>
            </a:endParaRPr>
          </a:p>
          <a:p>
            <a:pPr marL="0"/>
            <a:endParaRPr lang="en-US" sz="2200" dirty="0"/>
          </a:p>
          <a:p>
            <a:r>
              <a:rPr lang="en-US" sz="2200" dirty="0"/>
              <a:t>Emotional dimension: nature as mirror of memories from the former home country</a:t>
            </a:r>
            <a:endParaRPr lang="en-US" sz="2200" dirty="0">
              <a:cs typeface="Arial"/>
            </a:endParaRPr>
          </a:p>
          <a:p>
            <a:pPr marL="0"/>
            <a:endParaRPr lang="en-US" sz="2200" dirty="0"/>
          </a:p>
          <a:p>
            <a:r>
              <a:rPr lang="en-US" sz="2200" dirty="0"/>
              <a:t>Normative dimension: nature as an ordered, rather than a wild element</a:t>
            </a:r>
            <a:endParaRPr lang="en-US" sz="2200" dirty="0"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4233984" y="5640487"/>
            <a:ext cx="2279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Photo </a:t>
            </a:r>
            <a:r>
              <a:rPr lang="fi-FI" sz="1400" dirty="0" err="1"/>
              <a:t>by</a:t>
            </a:r>
            <a:r>
              <a:rPr lang="fi-FI" sz="1400" dirty="0"/>
              <a:t> </a:t>
            </a:r>
            <a:r>
              <a:rPr lang="fi-FI" sz="1400" dirty="0" err="1"/>
              <a:t>Vadim</a:t>
            </a:r>
            <a:r>
              <a:rPr lang="fi-FI" sz="1400" dirty="0"/>
              <a:t> </a:t>
            </a:r>
            <a:r>
              <a:rPr lang="fi-FI" sz="1400" dirty="0" err="1"/>
              <a:t>Bessonoff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84312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U-201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8C8D2"/>
      </a:accent1>
      <a:accent2>
        <a:srgbClr val="9063CD"/>
      </a:accent2>
      <a:accent3>
        <a:srgbClr val="ADCB00"/>
      </a:accent3>
      <a:accent4>
        <a:srgbClr val="F8485E"/>
      </a:accent4>
      <a:accent5>
        <a:srgbClr val="868686"/>
      </a:accent5>
      <a:accent6>
        <a:srgbClr val="D9D9D9"/>
      </a:accent6>
      <a:hlink>
        <a:srgbClr val="9063CD"/>
      </a:hlink>
      <a:folHlink>
        <a:srgbClr val="9063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u-powerpoint-pohja-fi.pptx" id="{313CABB6-FB37-474A-B8DD-C831C337203F}" vid="{3A29670A-09DF-473B-AC4C-5C4C168526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5AF9F02F7E7E429BDB1C5657A7A9E7" ma:contentTypeVersion="11" ma:contentTypeDescription="Create a new document." ma:contentTypeScope="" ma:versionID="3cbec476d6e75088b0231b23fe3e7f59">
  <xsd:schema xmlns:xsd="http://www.w3.org/2001/XMLSchema" xmlns:xs="http://www.w3.org/2001/XMLSchema" xmlns:p="http://schemas.microsoft.com/office/2006/metadata/properties" xmlns:ns2="1162e3be-cd13-4551-87eb-cd3149b23212" targetNamespace="http://schemas.microsoft.com/office/2006/metadata/properties" ma:root="true" ma:fieldsID="4955a3d20708520562338b59032fd9fe" ns2:_="">
    <xsd:import namespace="1162e3be-cd13-4551-87eb-cd3149b232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2e3be-cd13-4551-87eb-cd3149b23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0B3825-E5BA-4516-BD58-B25E79C3020F}">
  <ds:schemaRefs>
    <ds:schemaRef ds:uri="1162e3be-cd13-4551-87eb-cd3149b232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B535879-1067-4051-8218-50AC687A8C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647187-88CD-413E-88AC-9CD84329BEC6}">
  <ds:schemaRefs>
    <ds:schemaRef ds:uri="http://schemas.microsoft.com/office/2006/documentManagement/types"/>
    <ds:schemaRef ds:uri="http://schemas.microsoft.com/office/infopath/2007/PartnerControls"/>
    <ds:schemaRef ds:uri="1162e3be-cd13-4551-87eb-cd3149b2321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utu-powerpoint-pohja-fi</Template>
  <TotalTime>289</TotalTime>
  <Words>964</Words>
  <Application>Microsoft Office PowerPoint</Application>
  <PresentationFormat>Widescreen</PresentationFormat>
  <Paragraphs>129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Background</vt:lpstr>
      <vt:lpstr>LUMODI project</vt:lpstr>
      <vt:lpstr>Research questions</vt:lpstr>
      <vt:lpstr>Materials and methods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University of Turku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 Heino</dc:creator>
  <cp:lastModifiedBy>Miriam Tedeschi</cp:lastModifiedBy>
  <cp:revision>54</cp:revision>
  <dcterms:created xsi:type="dcterms:W3CDTF">2021-06-08T07:53:39Z</dcterms:created>
  <dcterms:modified xsi:type="dcterms:W3CDTF">2021-12-14T11:00:59Z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0x010100355AF9F02F7E7E429BDB1C5657A7A9E7</vt:lpwstr>
  </property>
</Properties>
</file>