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sldIdLst>
    <p:sldId id="304" r:id="rId5"/>
    <p:sldId id="289" r:id="rId6"/>
    <p:sldId id="297" r:id="rId7"/>
    <p:sldId id="282" r:id="rId8"/>
    <p:sldId id="290" r:id="rId9"/>
    <p:sldId id="298" r:id="rId10"/>
    <p:sldId id="319" r:id="rId11"/>
    <p:sldId id="315" r:id="rId12"/>
    <p:sldId id="288" r:id="rId13"/>
    <p:sldId id="314" r:id="rId14"/>
    <p:sldId id="311" r:id="rId15"/>
    <p:sldId id="316" r:id="rId16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35" autoAdjust="0"/>
    <p:restoredTop sz="94660"/>
  </p:normalViewPr>
  <p:slideViewPr>
    <p:cSldViewPr snapToGrid="0">
      <p:cViewPr varScale="1">
        <p:scale>
          <a:sx n="59" d="100"/>
          <a:sy n="59" d="100"/>
        </p:scale>
        <p:origin x="864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1-19T10:24:02.363"/>
    </inkml:context>
    <inkml:brush xml:id="br0">
      <inkml:brushProperty name="height" value="0.053" units="cm"/>
    </inkml:brush>
  </inkml:definitions>
  <inkml:trace contextRef="#ctx0" brushRef="#br0">1 1 4162 0 0,'0'0'1152'0'0,"0"0"-447"0"0,0 0 47 0 0,0 0-80 0 0,0 0-463 0 0,0 0-209 0 0,31 0 0 0 0,-31 0 0 0 0,0 0-257 0 0,0 0-1023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1-19T10:24:05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2289 0 0,'0'0'176'0'0,"0"0"-160"0"0,0 0 48 0 0,0 0-240 0 0,0 0-2017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F57260-96AC-4331-A420-F0B128CC463E}" type="datetimeFigureOut">
              <a:rPr lang="fi-FI" smtClean="0"/>
              <a:t>19.12.2021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4A30BA-0CC1-40AB-AE80-2F533EB1574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10184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4A30BA-0CC1-40AB-AE80-2F533EB15740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794417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eca5a60bae_1_4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eca5a60bae_1_4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018399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4A30BA-0CC1-40AB-AE80-2F533EB15740}" type="slidenum">
              <a:rPr lang="fi-FI" smtClean="0"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850537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4A30BA-0CC1-40AB-AE80-2F533EB15740}" type="slidenum">
              <a:rPr lang="fi-FI" smtClean="0"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829431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ustomXml" Target="../ink/ink1.xm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customXml" Target="../ink/ink2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in paikkamerkki 12">
            <a:extLst>
              <a:ext uri="{FF2B5EF4-FFF2-40B4-BE49-F238E27FC236}">
                <a16:creationId xmlns:a16="http://schemas.microsoft.com/office/drawing/2014/main" id="{B08D2941-A7E5-4C26-B320-579010B602E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68018" y="4745772"/>
            <a:ext cx="7480852" cy="328033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accent5"/>
                </a:solidFill>
              </a:defRPr>
            </a:lvl1pPr>
            <a:lvl2pPr marL="457200" indent="0">
              <a:buNone/>
              <a:defRPr>
                <a:solidFill>
                  <a:schemeClr val="accent5"/>
                </a:solidFill>
              </a:defRPr>
            </a:lvl2pPr>
            <a:lvl3pPr marL="914400" indent="0">
              <a:buNone/>
              <a:defRPr>
                <a:solidFill>
                  <a:schemeClr val="accent5"/>
                </a:solidFill>
              </a:defRPr>
            </a:lvl3pPr>
            <a:lvl4pPr marL="1371600" indent="0">
              <a:buNone/>
              <a:defRPr>
                <a:solidFill>
                  <a:schemeClr val="accent5"/>
                </a:solidFill>
              </a:defRPr>
            </a:lvl4pPr>
            <a:lvl5pPr marL="1828800" indent="0">
              <a:buNone/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fi-FI"/>
              <a:t>Luennoitsija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0560" y="5137588"/>
            <a:ext cx="3190045" cy="1294153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 sz="105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45440BC-9B28-4ACE-B7B8-D3C83187B980}" type="datetimeFigureOut">
              <a:rPr lang="fi-FI" smtClean="0"/>
              <a:pPr/>
              <a:t>19.12.2021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 sz="105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8804753" y="6356350"/>
            <a:ext cx="2743200" cy="365125"/>
          </a:xfrm>
        </p:spPr>
        <p:txBody>
          <a:bodyPr/>
          <a:lstStyle>
            <a:lvl1pPr>
              <a:defRPr sz="105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052F644-756C-4530-A69F-A71AB7A98F48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0" name="Alaotsikko 2">
            <a:extLst>
              <a:ext uri="{FF2B5EF4-FFF2-40B4-BE49-F238E27FC236}">
                <a16:creationId xmlns:a16="http://schemas.microsoft.com/office/drawing/2014/main" id="{66072717-81C3-4F6B-9309-1674C171F52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68018" y="3973860"/>
            <a:ext cx="7478692" cy="674339"/>
          </a:xfrm>
        </p:spPr>
        <p:txBody>
          <a:bodyPr>
            <a:normAutofit/>
          </a:bodyPr>
          <a:lstStyle>
            <a:lvl1pPr marL="0" indent="0" algn="l">
              <a:buNone/>
              <a:defRPr sz="2000" b="1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Alaotsikko</a:t>
            </a:r>
          </a:p>
        </p:txBody>
      </p:sp>
      <p:sp>
        <p:nvSpPr>
          <p:cNvPr id="11" name="Otsikko 1">
            <a:extLst>
              <a:ext uri="{FF2B5EF4-FFF2-40B4-BE49-F238E27FC236}">
                <a16:creationId xmlns:a16="http://schemas.microsoft.com/office/drawing/2014/main" id="{CA4F6AB8-5B3A-4D26-91F4-2F9CDEAFF0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8018" y="910802"/>
            <a:ext cx="10440000" cy="2751522"/>
          </a:xfrm>
        </p:spPr>
        <p:txBody>
          <a:bodyPr anchor="b">
            <a:normAutofit/>
          </a:bodyPr>
          <a:lstStyle>
            <a:lvl1pPr algn="l">
              <a:defRPr sz="96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01481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kuva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20" hasCustomPrompt="1"/>
          </p:nvPr>
        </p:nvSpPr>
        <p:spPr>
          <a:xfrm>
            <a:off x="6972300" y="0"/>
            <a:ext cx="5219700" cy="6858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</a:t>
            </a:r>
          </a:p>
        </p:txBody>
      </p:sp>
      <p:sp>
        <p:nvSpPr>
          <p:cNvPr id="5" name="Text Placeholder 28"/>
          <p:cNvSpPr>
            <a:spLocks noGrp="1"/>
          </p:cNvSpPr>
          <p:nvPr>
            <p:ph type="body" sz="quarter" idx="19" hasCustomPrompt="1"/>
          </p:nvPr>
        </p:nvSpPr>
        <p:spPr>
          <a:xfrm rot="2700000">
            <a:off x="6722429" y="3215374"/>
            <a:ext cx="427255" cy="427255"/>
          </a:xfrm>
          <a:solidFill>
            <a:schemeClr val="bg2"/>
          </a:solidFill>
        </p:spPr>
        <p:txBody>
          <a:bodyPr>
            <a:noAutofit/>
          </a:bodyPr>
          <a:lstStyle>
            <a:lvl1pPr marL="0" indent="0">
              <a:buNone/>
              <a:defRPr sz="400">
                <a:solidFill>
                  <a:schemeClr val="bg1"/>
                </a:solidFill>
              </a:defRPr>
            </a:lvl1pPr>
            <a:lvl2pPr marL="457200" indent="0">
              <a:buNone/>
              <a:defRPr sz="400"/>
            </a:lvl2pPr>
            <a:lvl3pPr marL="914400" indent="0">
              <a:buNone/>
              <a:defRPr sz="400"/>
            </a:lvl3pPr>
            <a:lvl4pPr marL="1371600" indent="0">
              <a:buNone/>
              <a:defRPr sz="400"/>
            </a:lvl4pPr>
            <a:lvl5pPr marL="1828800" indent="0">
              <a:buNone/>
              <a:defRPr sz="400"/>
            </a:lvl5pPr>
          </a:lstStyle>
          <a:p>
            <a:pPr lvl="0"/>
            <a:r>
              <a:rPr lang="en-US" err="1"/>
              <a:t>Nuoli</a:t>
            </a:r>
            <a:endParaRPr lang="en-US"/>
          </a:p>
        </p:txBody>
      </p:sp>
      <p:sp>
        <p:nvSpPr>
          <p:cNvPr id="6" name="Otsikko 1">
            <a:extLst>
              <a:ext uri="{FF2B5EF4-FFF2-40B4-BE49-F238E27FC236}">
                <a16:creationId xmlns:a16="http://schemas.microsoft.com/office/drawing/2014/main" id="{436EA9AB-4DAE-44E6-B3E6-A1CD4449B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029" y="397575"/>
            <a:ext cx="5017972" cy="1231200"/>
          </a:xfrm>
        </p:spPr>
        <p:txBody>
          <a:bodyPr anchor="b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8" name="Sisällön paikkamerkki 2">
            <a:extLst>
              <a:ext uri="{FF2B5EF4-FFF2-40B4-BE49-F238E27FC236}">
                <a16:creationId xmlns:a16="http://schemas.microsoft.com/office/drawing/2014/main" id="{890A10A0-19CC-4532-BE84-5127566411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78027" y="1887088"/>
            <a:ext cx="5017971" cy="401342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84354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kuva - must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20" hasCustomPrompt="1"/>
          </p:nvPr>
        </p:nvSpPr>
        <p:spPr>
          <a:xfrm>
            <a:off x="6972300" y="0"/>
            <a:ext cx="5219700" cy="6858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</a:t>
            </a:r>
          </a:p>
        </p:txBody>
      </p:sp>
      <p:sp>
        <p:nvSpPr>
          <p:cNvPr id="5" name="Text Placeholder 28"/>
          <p:cNvSpPr>
            <a:spLocks noGrp="1"/>
          </p:cNvSpPr>
          <p:nvPr>
            <p:ph type="body" sz="quarter" idx="19" hasCustomPrompt="1"/>
          </p:nvPr>
        </p:nvSpPr>
        <p:spPr>
          <a:xfrm rot="2700000">
            <a:off x="6722429" y="3215374"/>
            <a:ext cx="427255" cy="427255"/>
          </a:xfrm>
          <a:solidFill>
            <a:schemeClr val="tx1"/>
          </a:solidFill>
        </p:spPr>
        <p:txBody>
          <a:bodyPr>
            <a:noAutofit/>
          </a:bodyPr>
          <a:lstStyle>
            <a:lvl1pPr marL="0" indent="0">
              <a:buNone/>
              <a:defRPr sz="400">
                <a:solidFill>
                  <a:schemeClr val="tx1"/>
                </a:solidFill>
              </a:defRPr>
            </a:lvl1pPr>
            <a:lvl2pPr marL="457200" indent="0">
              <a:buNone/>
              <a:defRPr sz="400"/>
            </a:lvl2pPr>
            <a:lvl3pPr marL="914400" indent="0">
              <a:buNone/>
              <a:defRPr sz="400"/>
            </a:lvl3pPr>
            <a:lvl4pPr marL="1371600" indent="0">
              <a:buNone/>
              <a:defRPr sz="400"/>
            </a:lvl4pPr>
            <a:lvl5pPr marL="1828800" indent="0">
              <a:buNone/>
              <a:defRPr sz="400"/>
            </a:lvl5pPr>
          </a:lstStyle>
          <a:p>
            <a:pPr lvl="0"/>
            <a:r>
              <a:rPr lang="en-US" err="1"/>
              <a:t>Nuoli</a:t>
            </a:r>
            <a:endParaRPr lang="en-US"/>
          </a:p>
        </p:txBody>
      </p:sp>
      <p:sp>
        <p:nvSpPr>
          <p:cNvPr id="6" name="Otsikko 1">
            <a:extLst>
              <a:ext uri="{FF2B5EF4-FFF2-40B4-BE49-F238E27FC236}">
                <a16:creationId xmlns:a16="http://schemas.microsoft.com/office/drawing/2014/main" id="{436EA9AB-4DAE-44E6-B3E6-A1CD4449B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029" y="397575"/>
            <a:ext cx="5017972" cy="1231200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8" name="Sisällön paikkamerkki 2">
            <a:extLst>
              <a:ext uri="{FF2B5EF4-FFF2-40B4-BE49-F238E27FC236}">
                <a16:creationId xmlns:a16="http://schemas.microsoft.com/office/drawing/2014/main" id="{890A10A0-19CC-4532-BE84-5127566411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78027" y="1887088"/>
            <a:ext cx="5017971" cy="40134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757334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kuva - vihreä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20" hasCustomPrompt="1"/>
          </p:nvPr>
        </p:nvSpPr>
        <p:spPr>
          <a:xfrm>
            <a:off x="6967800" y="0"/>
            <a:ext cx="5219700" cy="6858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</a:t>
            </a:r>
          </a:p>
        </p:txBody>
      </p:sp>
      <p:sp>
        <p:nvSpPr>
          <p:cNvPr id="5" name="Text Placeholder 28"/>
          <p:cNvSpPr>
            <a:spLocks noGrp="1"/>
          </p:cNvSpPr>
          <p:nvPr>
            <p:ph type="body" sz="quarter" idx="19" hasCustomPrompt="1"/>
          </p:nvPr>
        </p:nvSpPr>
        <p:spPr>
          <a:xfrm rot="2700000">
            <a:off x="6722429" y="3215374"/>
            <a:ext cx="427255" cy="427255"/>
          </a:xfrm>
          <a:solidFill>
            <a:schemeClr val="accent3"/>
          </a:solidFill>
        </p:spPr>
        <p:txBody>
          <a:bodyPr>
            <a:noAutofit/>
          </a:bodyPr>
          <a:lstStyle>
            <a:lvl1pPr marL="0" indent="0">
              <a:buNone/>
              <a:defRPr sz="400">
                <a:solidFill>
                  <a:schemeClr val="tx1"/>
                </a:solidFill>
              </a:defRPr>
            </a:lvl1pPr>
            <a:lvl2pPr marL="457200" indent="0">
              <a:buNone/>
              <a:defRPr sz="400"/>
            </a:lvl2pPr>
            <a:lvl3pPr marL="914400" indent="0">
              <a:buNone/>
              <a:defRPr sz="400"/>
            </a:lvl3pPr>
            <a:lvl4pPr marL="1371600" indent="0">
              <a:buNone/>
              <a:defRPr sz="400"/>
            </a:lvl4pPr>
            <a:lvl5pPr marL="1828800" indent="0">
              <a:buNone/>
              <a:defRPr sz="400"/>
            </a:lvl5pPr>
          </a:lstStyle>
          <a:p>
            <a:pPr lvl="0"/>
            <a:r>
              <a:rPr lang="en-US" err="1"/>
              <a:t>Nuoli</a:t>
            </a:r>
            <a:endParaRPr lang="en-US"/>
          </a:p>
        </p:txBody>
      </p:sp>
      <p:sp>
        <p:nvSpPr>
          <p:cNvPr id="6" name="Otsikko 1">
            <a:extLst>
              <a:ext uri="{FF2B5EF4-FFF2-40B4-BE49-F238E27FC236}">
                <a16:creationId xmlns:a16="http://schemas.microsoft.com/office/drawing/2014/main" id="{436EA9AB-4DAE-44E6-B3E6-A1CD4449B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029" y="397575"/>
            <a:ext cx="5017972" cy="1231200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8" name="Sisällön paikkamerkki 2">
            <a:extLst>
              <a:ext uri="{FF2B5EF4-FFF2-40B4-BE49-F238E27FC236}">
                <a16:creationId xmlns:a16="http://schemas.microsoft.com/office/drawing/2014/main" id="{890A10A0-19CC-4532-BE84-5127566411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78027" y="1887088"/>
            <a:ext cx="5017971" cy="40134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667706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kuva - violetti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20" hasCustomPrompt="1"/>
          </p:nvPr>
        </p:nvSpPr>
        <p:spPr>
          <a:xfrm>
            <a:off x="6972300" y="0"/>
            <a:ext cx="5219700" cy="6858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</a:t>
            </a:r>
          </a:p>
        </p:txBody>
      </p:sp>
      <p:sp>
        <p:nvSpPr>
          <p:cNvPr id="5" name="Text Placeholder 28"/>
          <p:cNvSpPr>
            <a:spLocks noGrp="1"/>
          </p:cNvSpPr>
          <p:nvPr>
            <p:ph type="body" sz="quarter" idx="19" hasCustomPrompt="1"/>
          </p:nvPr>
        </p:nvSpPr>
        <p:spPr>
          <a:xfrm rot="2700000">
            <a:off x="6722429" y="3215374"/>
            <a:ext cx="427255" cy="427255"/>
          </a:xfrm>
          <a:solidFill>
            <a:schemeClr val="accent2"/>
          </a:solidFill>
        </p:spPr>
        <p:txBody>
          <a:bodyPr>
            <a:noAutofit/>
          </a:bodyPr>
          <a:lstStyle>
            <a:lvl1pPr marL="0" indent="0">
              <a:buNone/>
              <a:defRPr sz="400">
                <a:solidFill>
                  <a:schemeClr val="accent2"/>
                </a:solidFill>
              </a:defRPr>
            </a:lvl1pPr>
            <a:lvl2pPr marL="457200" indent="0">
              <a:buNone/>
              <a:defRPr sz="400"/>
            </a:lvl2pPr>
            <a:lvl3pPr marL="914400" indent="0">
              <a:buNone/>
              <a:defRPr sz="400"/>
            </a:lvl3pPr>
            <a:lvl4pPr marL="1371600" indent="0">
              <a:buNone/>
              <a:defRPr sz="400"/>
            </a:lvl4pPr>
            <a:lvl5pPr marL="1828800" indent="0">
              <a:buNone/>
              <a:defRPr sz="400"/>
            </a:lvl5pPr>
          </a:lstStyle>
          <a:p>
            <a:pPr lvl="0"/>
            <a:r>
              <a:rPr lang="en-US" err="1"/>
              <a:t>Nuoli</a:t>
            </a:r>
            <a:endParaRPr lang="en-US"/>
          </a:p>
        </p:txBody>
      </p:sp>
      <p:sp>
        <p:nvSpPr>
          <p:cNvPr id="6" name="Otsikko 1">
            <a:extLst>
              <a:ext uri="{FF2B5EF4-FFF2-40B4-BE49-F238E27FC236}">
                <a16:creationId xmlns:a16="http://schemas.microsoft.com/office/drawing/2014/main" id="{436EA9AB-4DAE-44E6-B3E6-A1CD4449B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029" y="397575"/>
            <a:ext cx="5017972" cy="1231200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8" name="Sisällön paikkamerkki 2">
            <a:extLst>
              <a:ext uri="{FF2B5EF4-FFF2-40B4-BE49-F238E27FC236}">
                <a16:creationId xmlns:a16="http://schemas.microsoft.com/office/drawing/2014/main" id="{890A10A0-19CC-4532-BE84-5127566411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78027" y="1887088"/>
            <a:ext cx="5017971" cy="40134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998037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kuva - turkoos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20" hasCustomPrompt="1"/>
          </p:nvPr>
        </p:nvSpPr>
        <p:spPr>
          <a:xfrm>
            <a:off x="6972300" y="0"/>
            <a:ext cx="5219700" cy="6858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</a:t>
            </a:r>
          </a:p>
        </p:txBody>
      </p:sp>
      <p:sp>
        <p:nvSpPr>
          <p:cNvPr id="5" name="Text Placeholder 28"/>
          <p:cNvSpPr>
            <a:spLocks noGrp="1"/>
          </p:cNvSpPr>
          <p:nvPr>
            <p:ph type="body" sz="quarter" idx="19" hasCustomPrompt="1"/>
          </p:nvPr>
        </p:nvSpPr>
        <p:spPr>
          <a:xfrm rot="2700000">
            <a:off x="6722429" y="3215374"/>
            <a:ext cx="427255" cy="427255"/>
          </a:xfrm>
          <a:solidFill>
            <a:schemeClr val="accent1"/>
          </a:solidFill>
        </p:spPr>
        <p:txBody>
          <a:bodyPr>
            <a:noAutofit/>
          </a:bodyPr>
          <a:lstStyle>
            <a:lvl1pPr marL="0" indent="0">
              <a:buNone/>
              <a:defRPr sz="400">
                <a:solidFill>
                  <a:schemeClr val="accent2"/>
                </a:solidFill>
              </a:defRPr>
            </a:lvl1pPr>
            <a:lvl2pPr marL="457200" indent="0">
              <a:buNone/>
              <a:defRPr sz="400"/>
            </a:lvl2pPr>
            <a:lvl3pPr marL="914400" indent="0">
              <a:buNone/>
              <a:defRPr sz="400"/>
            </a:lvl3pPr>
            <a:lvl4pPr marL="1371600" indent="0">
              <a:buNone/>
              <a:defRPr sz="400"/>
            </a:lvl4pPr>
            <a:lvl5pPr marL="1828800" indent="0">
              <a:buNone/>
              <a:defRPr sz="400"/>
            </a:lvl5pPr>
          </a:lstStyle>
          <a:p>
            <a:pPr lvl="0"/>
            <a:r>
              <a:rPr lang="en-US" err="1"/>
              <a:t>Nuoli</a:t>
            </a:r>
            <a:endParaRPr lang="en-US"/>
          </a:p>
        </p:txBody>
      </p:sp>
      <p:sp>
        <p:nvSpPr>
          <p:cNvPr id="6" name="Otsikko 1">
            <a:extLst>
              <a:ext uri="{FF2B5EF4-FFF2-40B4-BE49-F238E27FC236}">
                <a16:creationId xmlns:a16="http://schemas.microsoft.com/office/drawing/2014/main" id="{436EA9AB-4DAE-44E6-B3E6-A1CD4449B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029" y="397575"/>
            <a:ext cx="5017972" cy="1231200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8" name="Sisällön paikkamerkki 2">
            <a:extLst>
              <a:ext uri="{FF2B5EF4-FFF2-40B4-BE49-F238E27FC236}">
                <a16:creationId xmlns:a16="http://schemas.microsoft.com/office/drawing/2014/main" id="{890A10A0-19CC-4532-BE84-5127566411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78027" y="1887088"/>
            <a:ext cx="5017971" cy="40134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836375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kuva - punaine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20" hasCustomPrompt="1"/>
          </p:nvPr>
        </p:nvSpPr>
        <p:spPr>
          <a:xfrm>
            <a:off x="6972300" y="0"/>
            <a:ext cx="5219700" cy="6858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36EA9AB-4DAE-44E6-B3E6-A1CD4449B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029" y="397575"/>
            <a:ext cx="5017972" cy="1231200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90A10A0-19CC-4532-BE84-5127566411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78027" y="1887088"/>
            <a:ext cx="5017971" cy="40134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Text Placeholder 28"/>
          <p:cNvSpPr>
            <a:spLocks noGrp="1"/>
          </p:cNvSpPr>
          <p:nvPr>
            <p:ph type="body" sz="quarter" idx="19" hasCustomPrompt="1"/>
          </p:nvPr>
        </p:nvSpPr>
        <p:spPr>
          <a:xfrm rot="2700000">
            <a:off x="6722429" y="3215374"/>
            <a:ext cx="427255" cy="427255"/>
          </a:xfrm>
          <a:solidFill>
            <a:schemeClr val="accent4"/>
          </a:solidFill>
        </p:spPr>
        <p:txBody>
          <a:bodyPr>
            <a:noAutofit/>
          </a:bodyPr>
          <a:lstStyle>
            <a:lvl1pPr marL="0" indent="0">
              <a:buNone/>
              <a:defRPr sz="400">
                <a:solidFill>
                  <a:schemeClr val="accent4"/>
                </a:solidFill>
              </a:defRPr>
            </a:lvl1pPr>
            <a:lvl2pPr marL="457200" indent="0">
              <a:buNone/>
              <a:defRPr sz="400"/>
            </a:lvl2pPr>
            <a:lvl3pPr marL="914400" indent="0">
              <a:buNone/>
              <a:defRPr sz="400"/>
            </a:lvl3pPr>
            <a:lvl4pPr marL="1371600" indent="0">
              <a:buNone/>
              <a:defRPr sz="400"/>
            </a:lvl4pPr>
            <a:lvl5pPr marL="1828800" indent="0">
              <a:buNone/>
              <a:defRPr sz="400"/>
            </a:lvl5pPr>
          </a:lstStyle>
          <a:p>
            <a:pPr lvl="0"/>
            <a:r>
              <a:rPr lang="en-US" err="1"/>
              <a:t>Nuoli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694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2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ja sisältö - must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20" hasCustomPrompt="1"/>
          </p:nvPr>
        </p:nvSpPr>
        <p:spPr>
          <a:xfrm>
            <a:off x="0" y="0"/>
            <a:ext cx="5219700" cy="6858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36EA9AB-4DAE-44E6-B3E6-A1CD4449B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7798" y="404038"/>
            <a:ext cx="5017972" cy="1229958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90A10A0-19CC-4532-BE84-5127566411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07796" y="1864243"/>
            <a:ext cx="5017971" cy="42175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Text Placeholder 28"/>
          <p:cNvSpPr>
            <a:spLocks noGrp="1"/>
          </p:cNvSpPr>
          <p:nvPr>
            <p:ph type="body" sz="quarter" idx="19" hasCustomPrompt="1"/>
          </p:nvPr>
        </p:nvSpPr>
        <p:spPr>
          <a:xfrm rot="2700000">
            <a:off x="5024861" y="3215374"/>
            <a:ext cx="427255" cy="427255"/>
          </a:xfrm>
          <a:solidFill>
            <a:schemeClr val="tx1"/>
          </a:solidFill>
        </p:spPr>
        <p:txBody>
          <a:bodyPr>
            <a:noAutofit/>
          </a:bodyPr>
          <a:lstStyle>
            <a:lvl1pPr marL="0" indent="0">
              <a:buNone/>
              <a:defRPr sz="400">
                <a:solidFill>
                  <a:schemeClr val="tx1"/>
                </a:solidFill>
              </a:defRPr>
            </a:lvl1pPr>
            <a:lvl2pPr marL="457200" indent="0">
              <a:buNone/>
              <a:defRPr sz="400"/>
            </a:lvl2pPr>
            <a:lvl3pPr marL="914400" indent="0">
              <a:buNone/>
              <a:defRPr sz="400"/>
            </a:lvl3pPr>
            <a:lvl4pPr marL="1371600" indent="0">
              <a:buNone/>
              <a:defRPr sz="400"/>
            </a:lvl4pPr>
            <a:lvl5pPr marL="1828800" indent="0">
              <a:buNone/>
              <a:defRPr sz="400"/>
            </a:lvl5pPr>
          </a:lstStyle>
          <a:p>
            <a:pPr lvl="0"/>
            <a:r>
              <a:rPr lang="en-US" err="1"/>
              <a:t>Nuoli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1352" y="5895474"/>
            <a:ext cx="2380647" cy="962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0473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2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ja sisältö - 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20" hasCustomPrompt="1"/>
          </p:nvPr>
        </p:nvSpPr>
        <p:spPr>
          <a:xfrm>
            <a:off x="0" y="0"/>
            <a:ext cx="5219700" cy="6858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36EA9AB-4DAE-44E6-B3E6-A1CD4449B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7798" y="404038"/>
            <a:ext cx="5017972" cy="1229958"/>
          </a:xfrm>
        </p:spPr>
        <p:txBody>
          <a:bodyPr anchor="b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90A10A0-19CC-4532-BE84-5127566411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07796" y="1864243"/>
            <a:ext cx="5017971" cy="421758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Text Placeholder 28"/>
          <p:cNvSpPr>
            <a:spLocks noGrp="1"/>
          </p:cNvSpPr>
          <p:nvPr>
            <p:ph type="body" sz="quarter" idx="19" hasCustomPrompt="1"/>
          </p:nvPr>
        </p:nvSpPr>
        <p:spPr>
          <a:xfrm rot="2700000">
            <a:off x="5024861" y="3215374"/>
            <a:ext cx="427255" cy="427255"/>
          </a:xfrm>
          <a:solidFill>
            <a:schemeClr val="bg1"/>
          </a:solidFill>
        </p:spPr>
        <p:txBody>
          <a:bodyPr>
            <a:noAutofit/>
          </a:bodyPr>
          <a:lstStyle>
            <a:lvl1pPr marL="0" indent="0">
              <a:buNone/>
              <a:defRPr sz="400">
                <a:solidFill>
                  <a:schemeClr val="tx1"/>
                </a:solidFill>
              </a:defRPr>
            </a:lvl1pPr>
            <a:lvl2pPr marL="457200" indent="0">
              <a:buNone/>
              <a:defRPr sz="400"/>
            </a:lvl2pPr>
            <a:lvl3pPr marL="914400" indent="0">
              <a:buNone/>
              <a:defRPr sz="400"/>
            </a:lvl3pPr>
            <a:lvl4pPr marL="1371600" indent="0">
              <a:buNone/>
              <a:defRPr sz="400"/>
            </a:lvl4pPr>
            <a:lvl5pPr marL="1828800" indent="0">
              <a:buNone/>
              <a:defRPr sz="400"/>
            </a:lvl5pPr>
          </a:lstStyle>
          <a:p>
            <a:pPr lvl="0"/>
            <a:r>
              <a:rPr lang="en-US" err="1"/>
              <a:t>Nuoli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1352" y="5895474"/>
            <a:ext cx="2380647" cy="962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3568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26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ja sisältö - violetti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20" hasCustomPrompt="1"/>
          </p:nvPr>
        </p:nvSpPr>
        <p:spPr>
          <a:xfrm>
            <a:off x="0" y="0"/>
            <a:ext cx="5219700" cy="6858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36EA9AB-4DAE-44E6-B3E6-A1CD4449B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7798" y="404038"/>
            <a:ext cx="5017972" cy="1229958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90A10A0-19CC-4532-BE84-5127566411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07796" y="1864243"/>
            <a:ext cx="5017971" cy="42175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Text Placeholder 28"/>
          <p:cNvSpPr>
            <a:spLocks noGrp="1"/>
          </p:cNvSpPr>
          <p:nvPr>
            <p:ph type="body" sz="quarter" idx="19" hasCustomPrompt="1"/>
          </p:nvPr>
        </p:nvSpPr>
        <p:spPr>
          <a:xfrm rot="2700000">
            <a:off x="5024861" y="3215374"/>
            <a:ext cx="427255" cy="427255"/>
          </a:xfrm>
          <a:solidFill>
            <a:schemeClr val="accent2"/>
          </a:solidFill>
        </p:spPr>
        <p:txBody>
          <a:bodyPr>
            <a:noAutofit/>
          </a:bodyPr>
          <a:lstStyle>
            <a:lvl1pPr marL="0" indent="0">
              <a:buNone/>
              <a:defRPr sz="400">
                <a:solidFill>
                  <a:schemeClr val="tx1"/>
                </a:solidFill>
              </a:defRPr>
            </a:lvl1pPr>
            <a:lvl2pPr marL="457200" indent="0">
              <a:buNone/>
              <a:defRPr sz="400"/>
            </a:lvl2pPr>
            <a:lvl3pPr marL="914400" indent="0">
              <a:buNone/>
              <a:defRPr sz="400"/>
            </a:lvl3pPr>
            <a:lvl4pPr marL="1371600" indent="0">
              <a:buNone/>
              <a:defRPr sz="400"/>
            </a:lvl4pPr>
            <a:lvl5pPr marL="1828800" indent="0">
              <a:buNone/>
              <a:defRPr sz="400"/>
            </a:lvl5pPr>
          </a:lstStyle>
          <a:p>
            <a:pPr lvl="0"/>
            <a:r>
              <a:rPr lang="en-US" err="1"/>
              <a:t>Nuoli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1352" y="5895474"/>
            <a:ext cx="2380647" cy="962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2176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punaine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7E587F3-499A-4FFF-8E39-6F7431222F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924026"/>
            <a:ext cx="5264150" cy="1337911"/>
          </a:xfrm>
        </p:spPr>
        <p:txBody>
          <a:bodyPr anchor="t" anchorCtr="0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/>
              <a:t>Välilehden </a:t>
            </a:r>
            <a:br>
              <a:rPr lang="fi-FI"/>
            </a:br>
            <a:r>
              <a:rPr lang="fi-FI"/>
              <a:t>otsikko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1352" y="5895474"/>
            <a:ext cx="2380647" cy="962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660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must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kstin paikkamerkki 12">
            <a:extLst>
              <a:ext uri="{FF2B5EF4-FFF2-40B4-BE49-F238E27FC236}">
                <a16:creationId xmlns:a16="http://schemas.microsoft.com/office/drawing/2014/main" id="{889DA205-0B6C-45D6-91B2-25C1E2981B6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68018" y="4745772"/>
            <a:ext cx="7478692" cy="327673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accent5"/>
                </a:solidFill>
              </a:defRPr>
            </a:lvl1pPr>
            <a:lvl2pPr marL="457200" indent="0">
              <a:buNone/>
              <a:defRPr>
                <a:solidFill>
                  <a:schemeClr val="accent5"/>
                </a:solidFill>
              </a:defRPr>
            </a:lvl2pPr>
            <a:lvl3pPr marL="914400" indent="0">
              <a:buNone/>
              <a:defRPr>
                <a:solidFill>
                  <a:schemeClr val="accent5"/>
                </a:solidFill>
              </a:defRPr>
            </a:lvl3pPr>
            <a:lvl4pPr marL="1371600" indent="0">
              <a:buNone/>
              <a:defRPr>
                <a:solidFill>
                  <a:schemeClr val="accent5"/>
                </a:solidFill>
              </a:defRPr>
            </a:lvl4pPr>
            <a:lvl5pPr marL="1828800" indent="0">
              <a:buNone/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fi-FI"/>
              <a:t>Luennoitsija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4" name="Käsinkirjoitus 13">
                <a:extLst>
                  <a:ext uri="{FF2B5EF4-FFF2-40B4-BE49-F238E27FC236}">
                    <a16:creationId xmlns:a16="http://schemas.microsoft.com/office/drawing/2014/main" id="{CEC5EDC0-A0E0-4F47-928F-B20B8076E634}"/>
                  </a:ext>
                </a:extLst>
              </p14:cNvPr>
              <p14:cNvContentPartPr/>
              <p14:nvPr userDrawn="1"/>
            </p14:nvContentPartPr>
            <p14:xfrm>
              <a:off x="2731856" y="4694400"/>
              <a:ext cx="11520" cy="360"/>
            </p14:xfrm>
          </p:contentPart>
        </mc:Choice>
        <mc:Fallback xmlns="">
          <p:pic>
            <p:nvPicPr>
              <p:cNvPr id="14" name="Käsinkirjoitus 13">
                <a:extLst>
                  <a:ext uri="{FF2B5EF4-FFF2-40B4-BE49-F238E27FC236}">
                    <a16:creationId xmlns:a16="http://schemas.microsoft.com/office/drawing/2014/main" id="{CEC5EDC0-A0E0-4F47-928F-B20B8076E63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22496" y="4685040"/>
                <a:ext cx="30240" cy="1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5" name="Käsinkirjoitus 14">
                <a:extLst>
                  <a:ext uri="{FF2B5EF4-FFF2-40B4-BE49-F238E27FC236}">
                    <a16:creationId xmlns:a16="http://schemas.microsoft.com/office/drawing/2014/main" id="{469EDAD8-DE64-4AA1-99EB-7E6A49453D5D}"/>
                  </a:ext>
                </a:extLst>
              </p14:cNvPr>
              <p14:cNvContentPartPr/>
              <p14:nvPr userDrawn="1"/>
            </p14:nvContentPartPr>
            <p14:xfrm>
              <a:off x="2642576" y="4739040"/>
              <a:ext cx="360" cy="360"/>
            </p14:xfrm>
          </p:contentPart>
        </mc:Choice>
        <mc:Fallback xmlns="">
          <p:pic>
            <p:nvPicPr>
              <p:cNvPr id="15" name="Käsinkirjoitus 14">
                <a:extLst>
                  <a:ext uri="{FF2B5EF4-FFF2-40B4-BE49-F238E27FC236}">
                    <a16:creationId xmlns:a16="http://schemas.microsoft.com/office/drawing/2014/main" id="{469EDAD8-DE64-4AA1-99EB-7E6A49453D5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633576" y="4730040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9366" y="5137588"/>
            <a:ext cx="3192434" cy="1294153"/>
          </a:xfrm>
          <a:prstGeom prst="rect">
            <a:avLst/>
          </a:prstGeom>
        </p:spPr>
      </p:pic>
      <p:sp>
        <p:nvSpPr>
          <p:cNvPr id="17" name="Date Placeholder 3"/>
          <p:cNvSpPr>
            <a:spLocks noGrp="1"/>
          </p:cNvSpPr>
          <p:nvPr>
            <p:ph type="dt" sz="half" idx="13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45440BC-9B28-4ACE-B7B8-D3C83187B980}" type="datetimeFigureOut">
              <a:rPr lang="fi-FI" smtClean="0"/>
              <a:pPr/>
              <a:t>19.12.2021</a:t>
            </a:fld>
            <a:endParaRPr lang="fi-FI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i-FI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8804753" y="6356350"/>
            <a:ext cx="2743200" cy="365125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052F644-756C-4530-A69F-A71AB7A98F48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0" name="Alaotsikko 2">
            <a:extLst>
              <a:ext uri="{FF2B5EF4-FFF2-40B4-BE49-F238E27FC236}">
                <a16:creationId xmlns:a16="http://schemas.microsoft.com/office/drawing/2014/main" id="{66072717-81C3-4F6B-9309-1674C171F52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68018" y="3973860"/>
            <a:ext cx="7478692" cy="674339"/>
          </a:xfrm>
        </p:spPr>
        <p:txBody>
          <a:bodyPr>
            <a:normAutofit/>
          </a:bodyPr>
          <a:lstStyle>
            <a:lvl1pPr marL="0" indent="0" algn="l">
              <a:buNone/>
              <a:defRPr sz="2000" b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Alaotsikko</a:t>
            </a:r>
          </a:p>
        </p:txBody>
      </p:sp>
      <p:sp>
        <p:nvSpPr>
          <p:cNvPr id="11" name="Otsikko 1">
            <a:extLst>
              <a:ext uri="{FF2B5EF4-FFF2-40B4-BE49-F238E27FC236}">
                <a16:creationId xmlns:a16="http://schemas.microsoft.com/office/drawing/2014/main" id="{CA4F6AB8-5B3A-4D26-91F4-2F9CDEAFF0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8018" y="910802"/>
            <a:ext cx="10440000" cy="2751522"/>
          </a:xfrm>
        </p:spPr>
        <p:txBody>
          <a:bodyPr anchor="b">
            <a:normAutofit/>
          </a:bodyPr>
          <a:lstStyle>
            <a:lvl1pPr algn="l">
              <a:defRPr sz="9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344318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vihreä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7E587F3-499A-4FFF-8E39-6F7431222F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924026"/>
            <a:ext cx="5264150" cy="1337911"/>
          </a:xfrm>
        </p:spPr>
        <p:txBody>
          <a:bodyPr anchor="t" anchorCtr="0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/>
              <a:t>Välilehden </a:t>
            </a:r>
            <a:br>
              <a:rPr lang="fi-FI"/>
            </a:br>
            <a:r>
              <a:rPr lang="fi-FI"/>
              <a:t>otsikko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1352" y="5895474"/>
            <a:ext cx="2380647" cy="962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6091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violetti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7E587F3-499A-4FFF-8E39-6F7431222F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924026"/>
            <a:ext cx="5264150" cy="1337911"/>
          </a:xfrm>
        </p:spPr>
        <p:txBody>
          <a:bodyPr anchor="t" anchorCtr="0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/>
              <a:t>Välilehden </a:t>
            </a:r>
            <a:br>
              <a:rPr lang="fi-FI"/>
            </a:br>
            <a:r>
              <a:rPr lang="fi-FI"/>
              <a:t>otsikko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1352" y="5895474"/>
            <a:ext cx="2380647" cy="962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5474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turkoos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7E587F3-499A-4FFF-8E39-6F7431222F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924026"/>
            <a:ext cx="5264150" cy="1337911"/>
          </a:xfrm>
        </p:spPr>
        <p:txBody>
          <a:bodyPr anchor="t" anchorCtr="0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/>
              <a:t>Välilehden </a:t>
            </a:r>
            <a:br>
              <a:rPr lang="fi-FI"/>
            </a:br>
            <a:r>
              <a:rPr lang="fi-FI"/>
              <a:t>otsikko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1352" y="5895474"/>
            <a:ext cx="2380647" cy="962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0643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itos - must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109" y="2254251"/>
            <a:ext cx="5795784" cy="2349500"/>
          </a:xfrm>
          <a:prstGeom prst="rect">
            <a:avLst/>
          </a:prstGeom>
        </p:spPr>
      </p:pic>
      <p:sp>
        <p:nvSpPr>
          <p:cNvPr id="4" name="Alaotsikko 2">
            <a:extLst>
              <a:ext uri="{FF2B5EF4-FFF2-40B4-BE49-F238E27FC236}">
                <a16:creationId xmlns:a16="http://schemas.microsoft.com/office/drawing/2014/main" id="{66072717-81C3-4F6B-9309-1674C171F5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5574" y="4831894"/>
            <a:ext cx="7480852" cy="505672"/>
          </a:xfrm>
        </p:spPr>
        <p:txBody>
          <a:bodyPr>
            <a:norm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sp>
        <p:nvSpPr>
          <p:cNvPr id="5" name="Tekstin paikkamerkki 12">
            <a:extLst>
              <a:ext uri="{FF2B5EF4-FFF2-40B4-BE49-F238E27FC236}">
                <a16:creationId xmlns:a16="http://schemas.microsoft.com/office/drawing/2014/main" id="{889DA205-0B6C-45D6-91B2-25C1E2981B6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56654" y="5491071"/>
            <a:ext cx="7478692" cy="327673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accent5"/>
                </a:solidFill>
              </a:defRPr>
            </a:lvl1pPr>
            <a:lvl2pPr marL="457200" indent="0">
              <a:buNone/>
              <a:defRPr>
                <a:solidFill>
                  <a:schemeClr val="accent5"/>
                </a:solidFill>
              </a:defRPr>
            </a:lvl2pPr>
            <a:lvl3pPr marL="914400" indent="0">
              <a:buNone/>
              <a:defRPr>
                <a:solidFill>
                  <a:schemeClr val="accent5"/>
                </a:solidFill>
              </a:defRPr>
            </a:lvl3pPr>
            <a:lvl4pPr marL="1371600" indent="0">
              <a:buNone/>
              <a:defRPr>
                <a:solidFill>
                  <a:schemeClr val="accent5"/>
                </a:solidFill>
              </a:defRPr>
            </a:lvl4pPr>
            <a:lvl5pPr marL="1828800" indent="0">
              <a:buNone/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39167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itos - violetti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109" y="2254251"/>
            <a:ext cx="5795784" cy="2349500"/>
          </a:xfrm>
          <a:prstGeom prst="rect">
            <a:avLst/>
          </a:prstGeom>
        </p:spPr>
      </p:pic>
      <p:sp>
        <p:nvSpPr>
          <p:cNvPr id="4" name="Alaotsikko 2">
            <a:extLst>
              <a:ext uri="{FF2B5EF4-FFF2-40B4-BE49-F238E27FC236}">
                <a16:creationId xmlns:a16="http://schemas.microsoft.com/office/drawing/2014/main" id="{66072717-81C3-4F6B-9309-1674C171F5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5574" y="4831894"/>
            <a:ext cx="7480852" cy="505672"/>
          </a:xfrm>
        </p:spPr>
        <p:txBody>
          <a:bodyPr>
            <a:norm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sp>
        <p:nvSpPr>
          <p:cNvPr id="5" name="Tekstin paikkamerkki 12">
            <a:extLst>
              <a:ext uri="{FF2B5EF4-FFF2-40B4-BE49-F238E27FC236}">
                <a16:creationId xmlns:a16="http://schemas.microsoft.com/office/drawing/2014/main" id="{889DA205-0B6C-45D6-91B2-25C1E2981B6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56654" y="5491071"/>
            <a:ext cx="7478692" cy="327673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accent5"/>
                </a:solidFill>
              </a:defRPr>
            </a:lvl1pPr>
            <a:lvl2pPr marL="457200" indent="0">
              <a:buNone/>
              <a:defRPr>
                <a:solidFill>
                  <a:schemeClr val="accent5"/>
                </a:solidFill>
              </a:defRPr>
            </a:lvl2pPr>
            <a:lvl3pPr marL="914400" indent="0">
              <a:buNone/>
              <a:defRPr>
                <a:solidFill>
                  <a:schemeClr val="accent5"/>
                </a:solidFill>
              </a:defRPr>
            </a:lvl3pPr>
            <a:lvl4pPr marL="1371600" indent="0">
              <a:buNone/>
              <a:defRPr>
                <a:solidFill>
                  <a:schemeClr val="accent5"/>
                </a:solidFill>
              </a:defRPr>
            </a:lvl4pPr>
            <a:lvl5pPr marL="1828800" indent="0">
              <a:buNone/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98753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6D74BD3-EBA5-4F70-BA48-70763D6A3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59BD181-BBBC-4C1C-8C0E-AB7EAE7C9D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17262D8-922E-4671-9E43-F3A123EAA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136EC-2D4D-48E4-B5CB-42D074B81358}" type="datetimeFigureOut">
              <a:rPr lang="fi-FI" smtClean="0"/>
              <a:t>19.12.2021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F4A9560-F379-4543-B65B-65AB2A12C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3EFCD06-373B-4E03-9133-DDC90C7D2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6A15-CCEA-4E6B-B7CB-39E49988508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442001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6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4" name="Google Shape;64;p1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035813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violetti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A4F6AB8-5B3A-4D26-91F4-2F9CDEAFF0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8018" y="910802"/>
            <a:ext cx="10440000" cy="2751522"/>
          </a:xfrm>
        </p:spPr>
        <p:txBody>
          <a:bodyPr anchor="b">
            <a:normAutofit/>
          </a:bodyPr>
          <a:lstStyle>
            <a:lvl1pPr algn="l">
              <a:defRPr sz="9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66072717-81C3-4F6B-9309-1674C171F5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8018" y="3973860"/>
            <a:ext cx="7478692" cy="674339"/>
          </a:xfrm>
        </p:spPr>
        <p:txBody>
          <a:bodyPr>
            <a:normAutofit/>
          </a:bodyPr>
          <a:lstStyle>
            <a:lvl1pPr marL="0" indent="0" algn="l">
              <a:buNone/>
              <a:defRPr sz="2000" b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sp>
        <p:nvSpPr>
          <p:cNvPr id="13" name="Tekstin paikkamerkki 12">
            <a:extLst>
              <a:ext uri="{FF2B5EF4-FFF2-40B4-BE49-F238E27FC236}">
                <a16:creationId xmlns:a16="http://schemas.microsoft.com/office/drawing/2014/main" id="{889DA205-0B6C-45D6-91B2-25C1E2981B6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68018" y="4745772"/>
            <a:ext cx="7478692" cy="327673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accent5"/>
                </a:solidFill>
              </a:defRPr>
            </a:lvl2pPr>
            <a:lvl3pPr marL="914400" indent="0">
              <a:buNone/>
              <a:defRPr>
                <a:solidFill>
                  <a:schemeClr val="accent5"/>
                </a:solidFill>
              </a:defRPr>
            </a:lvl3pPr>
            <a:lvl4pPr marL="1371600" indent="0">
              <a:buNone/>
              <a:defRPr>
                <a:solidFill>
                  <a:schemeClr val="accent5"/>
                </a:solidFill>
              </a:defRPr>
            </a:lvl4pPr>
            <a:lvl5pPr marL="1828800" indent="0">
              <a:buNone/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9366" y="5137588"/>
            <a:ext cx="3192434" cy="1294153"/>
          </a:xfrm>
          <a:prstGeom prst="rect">
            <a:avLst/>
          </a:prstGeom>
        </p:spPr>
      </p:pic>
      <p:sp>
        <p:nvSpPr>
          <p:cNvPr id="8" name="Date Placeholder 3"/>
          <p:cNvSpPr>
            <a:spLocks noGrp="1"/>
          </p:cNvSpPr>
          <p:nvPr>
            <p:ph type="dt" sz="half" idx="13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45440BC-9B28-4ACE-B7B8-D3C83187B980}" type="datetimeFigureOut">
              <a:rPr lang="fi-FI" smtClean="0"/>
              <a:pPr/>
              <a:t>19.12.2021</a:t>
            </a:fld>
            <a:endParaRPr lang="fi-FI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i-FI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8804753" y="6356350"/>
            <a:ext cx="2743200" cy="365125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052F644-756C-4530-A69F-A71AB7A98F48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30000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2">
            <a:extLst>
              <a:ext uri="{FF2B5EF4-FFF2-40B4-BE49-F238E27FC236}">
                <a16:creationId xmlns:a16="http://schemas.microsoft.com/office/drawing/2014/main" id="{E252CC0E-D4C3-47CC-8F2E-90BE622B9E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8028" y="1825625"/>
            <a:ext cx="10145029" cy="406984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7630" y="5895474"/>
            <a:ext cx="2374370" cy="962525"/>
          </a:xfrm>
          <a:prstGeom prst="rect">
            <a:avLst/>
          </a:prstGeom>
        </p:spPr>
      </p:pic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1078028" y="438150"/>
            <a:ext cx="10145029" cy="1252538"/>
          </a:xfrm>
        </p:spPr>
        <p:txBody>
          <a:bodyPr anchor="b" anchorCtr="0"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3"/>
          </p:nvPr>
        </p:nvSpPr>
        <p:spPr>
          <a:xfrm>
            <a:off x="1078028" y="6356350"/>
            <a:ext cx="2743200" cy="365125"/>
          </a:xfrm>
        </p:spPr>
        <p:txBody>
          <a:bodyPr/>
          <a:lstStyle>
            <a:lvl1pPr>
              <a:defRPr sz="105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45440BC-9B28-4ACE-B7B8-D3C83187B980}" type="datetimeFigureOut">
              <a:rPr lang="fi-FI" smtClean="0"/>
              <a:pPr/>
              <a:t>19.12.2021</a:t>
            </a:fld>
            <a:endParaRPr lang="fi-FI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105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i-FI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8353129" y="6356350"/>
            <a:ext cx="1464501" cy="365125"/>
          </a:xfrm>
        </p:spPr>
        <p:txBody>
          <a:bodyPr/>
          <a:lstStyle>
            <a:lvl1pPr>
              <a:defRPr sz="105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052F644-756C-4530-A69F-A71AB7A98F48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40020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 ja sisältö must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3"/>
          </p:nvPr>
        </p:nvSpPr>
        <p:spPr>
          <a:xfrm>
            <a:off x="1078028" y="6356350"/>
            <a:ext cx="2743200" cy="365125"/>
          </a:xfrm>
        </p:spPr>
        <p:txBody>
          <a:bodyPr/>
          <a:lstStyle>
            <a:lvl1pPr>
              <a:defRPr sz="10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45440BC-9B28-4ACE-B7B8-D3C83187B980}" type="datetimeFigureOut">
              <a:rPr lang="fi-FI" smtClean="0"/>
              <a:pPr/>
              <a:t>19.12.2021</a:t>
            </a:fld>
            <a:endParaRPr lang="fi-FI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10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i-FI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8353129" y="6356350"/>
            <a:ext cx="1464501" cy="365125"/>
          </a:xfrm>
        </p:spPr>
        <p:txBody>
          <a:bodyPr/>
          <a:lstStyle>
            <a:lvl1pPr>
              <a:defRPr sz="10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052F644-756C-4530-A69F-A71AB7A98F48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0" name="Sisällön paikkamerkki 2">
            <a:extLst>
              <a:ext uri="{FF2B5EF4-FFF2-40B4-BE49-F238E27FC236}">
                <a16:creationId xmlns:a16="http://schemas.microsoft.com/office/drawing/2014/main" id="{E252CC0E-D4C3-47CC-8F2E-90BE622B9E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8028" y="1825625"/>
            <a:ext cx="10145029" cy="406984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1352" y="5895474"/>
            <a:ext cx="2380647" cy="962526"/>
          </a:xfrm>
          <a:prstGeom prst="rect">
            <a:avLst/>
          </a:prstGeom>
        </p:spPr>
      </p:pic>
      <p:sp>
        <p:nvSpPr>
          <p:cNvPr id="12" name="Title 3"/>
          <p:cNvSpPr>
            <a:spLocks noGrp="1"/>
          </p:cNvSpPr>
          <p:nvPr>
            <p:ph type="title"/>
          </p:nvPr>
        </p:nvSpPr>
        <p:spPr>
          <a:xfrm>
            <a:off x="1078028" y="438150"/>
            <a:ext cx="10145029" cy="1252538"/>
          </a:xfrm>
        </p:spPr>
        <p:txBody>
          <a:bodyPr anchor="b" anchorCtr="0"/>
          <a:lstStyle/>
          <a:p>
            <a:r>
              <a:rPr lang="en-US"/>
              <a:t>Click to edit Master 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120469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kaksi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3"/>
          <p:cNvSpPr>
            <a:spLocks noGrp="1"/>
          </p:cNvSpPr>
          <p:nvPr>
            <p:ph type="dt" sz="half" idx="13"/>
          </p:nvPr>
        </p:nvSpPr>
        <p:spPr>
          <a:xfrm>
            <a:off x="1078028" y="6356350"/>
            <a:ext cx="2743200" cy="365125"/>
          </a:xfrm>
        </p:spPr>
        <p:txBody>
          <a:bodyPr/>
          <a:lstStyle>
            <a:lvl1pPr>
              <a:defRPr sz="105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45440BC-9B28-4ACE-B7B8-D3C83187B980}" type="datetimeFigureOut">
              <a:rPr lang="fi-FI" smtClean="0"/>
              <a:pPr/>
              <a:t>19.12.2021</a:t>
            </a:fld>
            <a:endParaRPr lang="fi-FI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105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i-FI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8353129" y="6356350"/>
            <a:ext cx="1464501" cy="365125"/>
          </a:xfrm>
        </p:spPr>
        <p:txBody>
          <a:bodyPr/>
          <a:lstStyle>
            <a:lvl1pPr>
              <a:defRPr sz="105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052F644-756C-4530-A69F-A71AB7A98F48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6" name="Sisällön paikkamerkki 2">
            <a:extLst>
              <a:ext uri="{FF2B5EF4-FFF2-40B4-BE49-F238E27FC236}">
                <a16:creationId xmlns:a16="http://schemas.microsoft.com/office/drawing/2014/main" id="{E252CC0E-D4C3-47CC-8F2E-90BE622B9E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8028" y="1825625"/>
            <a:ext cx="4932000" cy="406984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7" name="Sisällön paikkamerkki 2">
            <a:extLst>
              <a:ext uri="{FF2B5EF4-FFF2-40B4-BE49-F238E27FC236}">
                <a16:creationId xmlns:a16="http://schemas.microsoft.com/office/drawing/2014/main" id="{E252CC0E-D4C3-47CC-8F2E-90BE622B9EC9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91057" y="1825625"/>
            <a:ext cx="4932000" cy="406984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7630" y="5895474"/>
            <a:ext cx="2374370" cy="962525"/>
          </a:xfrm>
          <a:prstGeom prst="rect">
            <a:avLst/>
          </a:prstGeom>
        </p:spPr>
      </p:pic>
      <p:sp>
        <p:nvSpPr>
          <p:cNvPr id="20" name="Title 3"/>
          <p:cNvSpPr>
            <a:spLocks noGrp="1"/>
          </p:cNvSpPr>
          <p:nvPr>
            <p:ph type="title"/>
          </p:nvPr>
        </p:nvSpPr>
        <p:spPr>
          <a:xfrm>
            <a:off x="1078028" y="438150"/>
            <a:ext cx="10145029" cy="1252538"/>
          </a:xfrm>
        </p:spPr>
        <p:txBody>
          <a:bodyPr anchor="b" anchorCtr="0"/>
          <a:lstStyle/>
          <a:p>
            <a:r>
              <a:rPr lang="en-US"/>
              <a:t>Click to edit Master 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65758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7630" y="5895474"/>
            <a:ext cx="2374370" cy="962525"/>
          </a:xfrm>
          <a:prstGeom prst="rect">
            <a:avLst/>
          </a:prstGeom>
        </p:spPr>
      </p:pic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1078028" y="438150"/>
            <a:ext cx="10145029" cy="1252538"/>
          </a:xfrm>
        </p:spPr>
        <p:txBody>
          <a:bodyPr anchor="b" anchorCtr="0"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3"/>
          </p:nvPr>
        </p:nvSpPr>
        <p:spPr>
          <a:xfrm>
            <a:off x="1078028" y="6356350"/>
            <a:ext cx="2743200" cy="365125"/>
          </a:xfrm>
        </p:spPr>
        <p:txBody>
          <a:bodyPr/>
          <a:lstStyle>
            <a:lvl1pPr>
              <a:defRPr sz="105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45440BC-9B28-4ACE-B7B8-D3C83187B980}" type="datetimeFigureOut">
              <a:rPr lang="fi-FI" smtClean="0"/>
              <a:pPr/>
              <a:t>19.12.2021</a:t>
            </a:fld>
            <a:endParaRPr lang="fi-FI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105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i-FI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8353129" y="6356350"/>
            <a:ext cx="1464501" cy="365125"/>
          </a:xfrm>
        </p:spPr>
        <p:txBody>
          <a:bodyPr/>
          <a:lstStyle>
            <a:lvl1pPr>
              <a:defRPr sz="105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052F644-756C-4530-A69F-A71AB7A98F48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52838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7630" y="5895474"/>
            <a:ext cx="2374370" cy="962525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50"/>
            </a:lvl1pPr>
          </a:lstStyle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207030" cy="365125"/>
          </a:xfrm>
        </p:spPr>
        <p:txBody>
          <a:bodyPr/>
          <a:lstStyle>
            <a:lvl1pPr>
              <a:defRPr sz="1050"/>
            </a:lvl1pPr>
          </a:lstStyle>
          <a:p>
            <a:fld id="{D052F644-756C-4530-A69F-A71AB7A98F48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3"/>
          </p:nvPr>
        </p:nvSpPr>
        <p:spPr>
          <a:xfrm>
            <a:off x="1078028" y="6356350"/>
            <a:ext cx="2743200" cy="365125"/>
          </a:xfrm>
        </p:spPr>
        <p:txBody>
          <a:bodyPr/>
          <a:lstStyle>
            <a:lvl1pPr>
              <a:defRPr sz="105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45440BC-9B28-4ACE-B7B8-D3C83187B980}" type="datetimeFigureOut">
              <a:rPr lang="fi-FI" smtClean="0"/>
              <a:pPr/>
              <a:t>19.12.2021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9322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ingres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1800999-EDA5-4B6B-8344-7EB1B35BA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200" y="1673225"/>
            <a:ext cx="4780800" cy="3511550"/>
          </a:xfrm>
        </p:spPr>
        <p:txBody>
          <a:bodyPr>
            <a:normAutofit/>
          </a:bodyPr>
          <a:lstStyle>
            <a:lvl1pPr>
              <a:defRPr sz="5000" b="1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6" name="Sisällön paikkamerkki 2">
            <a:extLst>
              <a:ext uri="{FF2B5EF4-FFF2-40B4-BE49-F238E27FC236}">
                <a16:creationId xmlns:a16="http://schemas.microsoft.com/office/drawing/2014/main" id="{E252CC0E-D4C3-47CC-8F2E-90BE622B9EC9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7272000" y="1227388"/>
            <a:ext cx="4534256" cy="4403224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7464" y="2075205"/>
            <a:ext cx="1757071" cy="27075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7630" y="5895474"/>
            <a:ext cx="2374370" cy="962525"/>
          </a:xfrm>
          <a:prstGeom prst="rect">
            <a:avLst/>
          </a:prstGeom>
        </p:spPr>
      </p:pic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1050"/>
            </a:lvl1pPr>
          </a:lstStyle>
          <a:p>
            <a:endParaRPr lang="fi-FI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207030" cy="365125"/>
          </a:xfrm>
        </p:spPr>
        <p:txBody>
          <a:bodyPr/>
          <a:lstStyle>
            <a:lvl1pPr>
              <a:defRPr sz="1050"/>
            </a:lvl1pPr>
          </a:lstStyle>
          <a:p>
            <a:fld id="{D052F644-756C-4530-A69F-A71AB7A98F48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3"/>
          </p:nvPr>
        </p:nvSpPr>
        <p:spPr>
          <a:xfrm>
            <a:off x="1078028" y="6356350"/>
            <a:ext cx="2743200" cy="365125"/>
          </a:xfrm>
        </p:spPr>
        <p:txBody>
          <a:bodyPr/>
          <a:lstStyle>
            <a:lvl1pPr>
              <a:defRPr sz="105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45440BC-9B28-4ACE-B7B8-D3C83187B980}" type="datetimeFigureOut">
              <a:rPr lang="fi-FI" smtClean="0"/>
              <a:pPr/>
              <a:t>19.12.2021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33577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5440BC-9B28-4ACE-B7B8-D3C83187B980}" type="datetimeFigureOut">
              <a:rPr lang="fi-FI" smtClean="0"/>
              <a:t>19.12.2021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52F644-756C-4530-A69F-A71AB7A98F4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56673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79" r:id="rId7"/>
    <p:sldLayoutId id="2147483673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  <p:sldLayoutId id="2147483672" r:id="rId15"/>
    <p:sldLayoutId id="2147483680" r:id="rId16"/>
    <p:sldLayoutId id="2147483682" r:id="rId17"/>
    <p:sldLayoutId id="2147483681" r:id="rId18"/>
    <p:sldLayoutId id="2147483674" r:id="rId19"/>
    <p:sldLayoutId id="2147483675" r:id="rId20"/>
    <p:sldLayoutId id="2147483676" r:id="rId21"/>
    <p:sldLayoutId id="2147483677" r:id="rId22"/>
    <p:sldLayoutId id="2147483678" r:id="rId23"/>
    <p:sldLayoutId id="2147483683" r:id="rId24"/>
    <p:sldLayoutId id="2147483684" r:id="rId25"/>
    <p:sldLayoutId id="2147483685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hanna.heino@utu.fi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16/j.ufug.2019.126379" TargetMode="External"/><Relationship Id="rId7" Type="http://schemas.openxmlformats.org/officeDocument/2006/relationships/image" Target="../media/image9.jpeg"/><Relationship Id="rId2" Type="http://schemas.openxmlformats.org/officeDocument/2006/relationships/hyperlink" Target="http://hdl.handle.net/10138/236244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doi.org/10.1016/j.ufug.2013.02.002" TargetMode="External"/><Relationship Id="rId5" Type="http://schemas.openxmlformats.org/officeDocument/2006/relationships/hyperlink" Target="https://doi.org/10.1016/j.ufug.2009.07.003" TargetMode="External"/><Relationship Id="rId4" Type="http://schemas.openxmlformats.org/officeDocument/2006/relationships/hyperlink" Target="https://doi.org/10.1007/s10708-021-10474-7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78B9215E-89C9-4A3C-98DB-AE7374D15FCE}"/>
              </a:ext>
            </a:extLst>
          </p:cNvPr>
          <p:cNvSpPr txBox="1"/>
          <p:nvPr/>
        </p:nvSpPr>
        <p:spPr>
          <a:xfrm>
            <a:off x="6234546" y="374425"/>
            <a:ext cx="5292435" cy="31085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 fontAlgn="base"/>
            <a:r>
              <a:rPr lang="fi-FI" sz="2800" b="1" dirty="0">
                <a:solidFill>
                  <a:schemeClr val="bg1"/>
                </a:solidFill>
              </a:rPr>
              <a:t>LUMODI</a:t>
            </a:r>
            <a:r>
              <a:rPr lang="en-US" sz="2800" dirty="0">
                <a:solidFill>
                  <a:schemeClr val="bg1"/>
                </a:solidFill>
              </a:rPr>
              <a:t>​​					</a:t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>​​</a:t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ar-AE" sz="2800" b="1" dirty="0">
                <a:solidFill>
                  <a:schemeClr val="bg1"/>
                </a:solidFill>
              </a:rPr>
              <a:t>لومودي</a:t>
            </a:r>
            <a:r>
              <a:rPr lang="ar-AE" sz="2800" dirty="0">
                <a:solidFill>
                  <a:schemeClr val="bg1"/>
                </a:solidFill>
              </a:rPr>
              <a:t> </a:t>
            </a:r>
            <a:r>
              <a:rPr lang="en-US" sz="2800" dirty="0">
                <a:solidFill>
                  <a:schemeClr val="bg1"/>
                </a:solidFill>
              </a:rPr>
              <a:t>​</a:t>
            </a:r>
          </a:p>
          <a:p>
            <a:pPr algn="r" fontAlgn="base"/>
            <a:r>
              <a:rPr lang="en-US" sz="2800" dirty="0">
                <a:solidFill>
                  <a:schemeClr val="bg1"/>
                </a:solidFill>
              </a:rPr>
              <a:t>	</a:t>
            </a:r>
          </a:p>
          <a:p>
            <a:pPr algn="r" fontAlgn="base"/>
            <a:r>
              <a:rPr lang="ar-AE" sz="2800" dirty="0">
                <a:solidFill>
                  <a:schemeClr val="bg1"/>
                </a:solidFill>
              </a:rPr>
              <a:t>العلاقة بين الطبيعة والرفاهية للمهاجرين في</a:t>
            </a:r>
            <a:r>
              <a:rPr lang="fi-FI" sz="2800" dirty="0">
                <a:solidFill>
                  <a:schemeClr val="bg1"/>
                </a:solidFill>
              </a:rPr>
              <a:t>		</a:t>
            </a:r>
            <a:r>
              <a:rPr lang="ar-AE" sz="2800" dirty="0">
                <a:solidFill>
                  <a:schemeClr val="bg1"/>
                </a:solidFill>
              </a:rPr>
              <a:t> البيئات المادية والرقمية</a:t>
            </a:r>
            <a:r>
              <a:rPr lang="fi-FI" sz="2800" dirty="0">
                <a:solidFill>
                  <a:schemeClr val="bg1"/>
                </a:solidFill>
              </a:rPr>
              <a:t>	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549362" y="152752"/>
            <a:ext cx="5408091" cy="6705247"/>
          </a:xfrm>
        </p:spPr>
        <p:txBody>
          <a:bodyPr vert="horz" lIns="91440" tIns="45720" rIns="91440" bIns="45720" rtlCol="0" anchor="t">
            <a:normAutofit/>
          </a:bodyPr>
          <a:lstStyle/>
          <a:p>
            <a:pPr fontAlgn="base"/>
            <a:endParaRPr lang="en-US" dirty="0">
              <a:solidFill>
                <a:schemeClr val="bg1"/>
              </a:solidFill>
              <a:cs typeface="Arial"/>
            </a:endParaRPr>
          </a:p>
          <a:p>
            <a:pPr fontAlgn="base"/>
            <a:r>
              <a:rPr lang="fi-FI" dirty="0">
                <a:solidFill>
                  <a:schemeClr val="bg1"/>
                </a:solidFill>
              </a:rPr>
              <a:t>​</a:t>
            </a:r>
          </a:p>
          <a:p>
            <a:pPr fontAlgn="base"/>
            <a:r>
              <a:rPr lang="fi-FI" dirty="0">
                <a:solidFill>
                  <a:schemeClr val="bg1"/>
                </a:solidFill>
              </a:rPr>
              <a:t> </a:t>
            </a:r>
            <a:r>
              <a:rPr lang="en-US" dirty="0">
                <a:solidFill>
                  <a:schemeClr val="bg1"/>
                </a:solidFill>
              </a:rPr>
              <a:t>​</a:t>
            </a:r>
            <a:endParaRPr lang="ar-AE" dirty="0">
              <a:solidFill>
                <a:schemeClr val="bg1"/>
              </a:solidFill>
            </a:endParaRPr>
          </a:p>
          <a:p>
            <a:pPr algn="r" fontAlgn="base"/>
            <a:r>
              <a:rPr lang="ar-AE" dirty="0">
                <a:solidFill>
                  <a:schemeClr val="bg1"/>
                </a:solidFill>
              </a:rPr>
              <a:t>قسم الجغرافيا ، جامعة توركو</a:t>
            </a:r>
          </a:p>
          <a:p>
            <a:pPr fontAlgn="base"/>
            <a:endParaRPr lang="fi-FI" dirty="0">
              <a:solidFill>
                <a:schemeClr val="bg1"/>
              </a:solidFill>
            </a:endParaRPr>
          </a:p>
          <a:p>
            <a:pPr algn="r" fontAlgn="base"/>
            <a:r>
              <a:rPr lang="fi-FI" dirty="0">
                <a:solidFill>
                  <a:schemeClr val="bg1"/>
                </a:solidFill>
              </a:rPr>
              <a:t>​</a:t>
            </a:r>
            <a:r>
              <a:rPr lang="ar-AE" dirty="0">
                <a:solidFill>
                  <a:schemeClr val="bg1"/>
                </a:solidFill>
              </a:rPr>
              <a:t>مدير الأبحاث ، الأستاذ البروفيسور: يوسي س. ياوهياينن</a:t>
            </a:r>
          </a:p>
          <a:p>
            <a:pPr algn="r" fontAlgn="base"/>
            <a:r>
              <a:rPr lang="ar-AE" dirty="0">
                <a:solidFill>
                  <a:schemeClr val="bg1"/>
                </a:solidFill>
              </a:rPr>
              <a:t>الباحثة دكتوراه هنا هينو</a:t>
            </a:r>
          </a:p>
          <a:p>
            <a:pPr algn="r" fontAlgn="base"/>
            <a:r>
              <a:rPr lang="ar-AE" dirty="0">
                <a:solidFill>
                  <a:schemeClr val="bg1"/>
                </a:solidFill>
              </a:rPr>
              <a:t>الباحثة دكتوراه ميريام تيديشي</a:t>
            </a:r>
            <a:endParaRPr lang="fi-FI" dirty="0">
              <a:solidFill>
                <a:schemeClr val="bg1"/>
              </a:solidFill>
            </a:endParaRPr>
          </a:p>
          <a:p>
            <a:pPr algn="r" fontAlgn="base"/>
            <a:r>
              <a:rPr lang="ar-AE" dirty="0">
                <a:solidFill>
                  <a:schemeClr val="bg1"/>
                </a:solidFill>
              </a:rPr>
              <a:t>المتدربة مييو مارتيلا</a:t>
            </a:r>
            <a:endParaRPr lang="fi-FI" dirty="0">
              <a:solidFill>
                <a:schemeClr val="bg1"/>
              </a:solidFill>
            </a:endParaRPr>
          </a:p>
          <a:p>
            <a:pPr fontAlgn="base"/>
            <a:r>
              <a:rPr lang="fi-FI" dirty="0">
                <a:solidFill>
                  <a:schemeClr val="bg1"/>
                </a:solidFill>
              </a:rPr>
              <a:t>​</a:t>
            </a:r>
          </a:p>
          <a:p>
            <a:pPr algn="r" fontAlgn="base"/>
            <a:r>
              <a:rPr lang="ar-AE" dirty="0">
                <a:solidFill>
                  <a:schemeClr val="bg1"/>
                </a:solidFill>
              </a:rPr>
              <a:t>بالتعاون مع: </a:t>
            </a:r>
            <a:endParaRPr lang="fi-FI" dirty="0">
              <a:solidFill>
                <a:schemeClr val="bg1"/>
              </a:solidFill>
            </a:endParaRPr>
          </a:p>
          <a:p>
            <a:pPr algn="r" fontAlgn="base"/>
            <a:r>
              <a:rPr lang="ar-AE" dirty="0">
                <a:solidFill>
                  <a:schemeClr val="bg1"/>
                </a:solidFill>
              </a:rPr>
              <a:t>البروفيسور أندريا ريسميني ، جامعة هالمستاد</a:t>
            </a:r>
            <a:r>
              <a:rPr lang="fi-FI" dirty="0">
                <a:solidFill>
                  <a:schemeClr val="bg1"/>
                </a:solidFill>
              </a:rPr>
              <a:t>​</a:t>
            </a:r>
          </a:p>
          <a:p>
            <a:pPr algn="r" fontAlgn="base"/>
            <a:r>
              <a:rPr lang="ar-AE" dirty="0">
                <a:solidFill>
                  <a:schemeClr val="bg1"/>
                </a:solidFill>
              </a:rPr>
              <a:t>أنتي كليميتيلا </a:t>
            </a:r>
            <a:r>
              <a:rPr lang="fi-FI" dirty="0">
                <a:solidFill>
                  <a:schemeClr val="bg1"/>
                </a:solidFill>
              </a:rPr>
              <a:t> </a:t>
            </a:r>
            <a:r>
              <a:rPr lang="ar-AE" dirty="0">
                <a:solidFill>
                  <a:schemeClr val="bg1"/>
                </a:solidFill>
              </a:rPr>
              <a:t>عالم النفس </a:t>
            </a:r>
            <a:endParaRPr lang="fi-FI" dirty="0">
              <a:solidFill>
                <a:schemeClr val="bg1"/>
              </a:solidFill>
            </a:endParaRPr>
          </a:p>
          <a:p>
            <a:pPr algn="r" fontAlgn="base"/>
            <a:r>
              <a:rPr lang="fi-FI" dirty="0">
                <a:solidFill>
                  <a:schemeClr val="bg1"/>
                </a:solidFill>
              </a:rPr>
              <a:t>2020 – 2021 ​</a:t>
            </a:r>
          </a:p>
          <a:p>
            <a:pPr fontAlgn="base"/>
            <a:endParaRPr lang="fi-FI" dirty="0">
              <a:solidFill>
                <a:schemeClr val="bg1"/>
              </a:solidFill>
            </a:endParaRPr>
          </a:p>
          <a:p>
            <a:pPr algn="r"/>
            <a:r>
              <a:rPr lang="fi-FI" dirty="0">
                <a:solidFill>
                  <a:schemeClr val="bg1"/>
                </a:solidFill>
              </a:rPr>
              <a:t>https://sites.utu.fi/lumodi/en</a:t>
            </a:r>
          </a:p>
          <a:p>
            <a:pPr algn="r"/>
            <a:r>
              <a:rPr lang="en-US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hanna.heino@utu.fi</a:t>
            </a:r>
            <a:endParaRPr lang="en-US" dirty="0">
              <a:solidFill>
                <a:schemeClr val="bg1"/>
              </a:solidFill>
            </a:endParaRPr>
          </a:p>
          <a:p>
            <a:pPr algn="r"/>
            <a:r>
              <a:rPr lang="en-US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miriammtedeschi@utu.fi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702671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>
            <a:extLst>
              <a:ext uri="{FF2B5EF4-FFF2-40B4-BE49-F238E27FC236}">
                <a16:creationId xmlns:a16="http://schemas.microsoft.com/office/drawing/2014/main" id="{4834A417-0682-4BAF-A78A-A2BF6A8EFB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769" r="19148"/>
          <a:stretch/>
        </p:blipFill>
        <p:spPr>
          <a:xfrm>
            <a:off x="6972300" y="10"/>
            <a:ext cx="5219700" cy="6857990"/>
          </a:xfrm>
          <a:prstGeom prst="rect">
            <a:avLst/>
          </a:prstGeom>
          <a:noFill/>
        </p:spPr>
      </p:pic>
      <p:sp>
        <p:nvSpPr>
          <p:cNvPr id="7" name="Title 3">
            <a:extLst>
              <a:ext uri="{FF2B5EF4-FFF2-40B4-BE49-F238E27FC236}">
                <a16:creationId xmlns:a16="http://schemas.microsoft.com/office/drawing/2014/main" id="{A344D01D-BB1B-4531-8592-8C0558D53184}"/>
              </a:ext>
            </a:extLst>
          </p:cNvPr>
          <p:cNvSpPr txBox="1">
            <a:spLocks/>
          </p:cNvSpPr>
          <p:nvPr/>
        </p:nvSpPr>
        <p:spPr>
          <a:xfrm>
            <a:off x="531690" y="296934"/>
            <a:ext cx="6153782" cy="98678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r" rtl="1">
              <a:spcAft>
                <a:spcPts val="600"/>
              </a:spcAft>
            </a:pPr>
            <a:r>
              <a:rPr lang="ar-SY" sz="2500" dirty="0"/>
              <a:t>نحو اندماج قائم على الطبيعة للمهاجرين</a:t>
            </a:r>
            <a:endParaRPr lang="en-US" sz="25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4EF8CB-DDFD-4B89-9600-761BB3E372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1688" y="1369504"/>
            <a:ext cx="6010007" cy="526425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sz="2400" dirty="0"/>
          </a:p>
          <a:p>
            <a:pPr marL="342900" lvl="0" indent="-342900" algn="r" rtl="1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ar-SA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البعد الاجتماعي</a:t>
            </a:r>
            <a:endParaRPr lang="en-FI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00100" lvl="1" indent="-342900" algn="r" rtl="1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ar-SA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دعم </a:t>
            </a:r>
            <a:r>
              <a:rPr lang="ar-SA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الاندماج</a:t>
            </a:r>
            <a:r>
              <a:rPr lang="ar-SA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التفاعلي</a:t>
            </a:r>
            <a:endParaRPr lang="en-FI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r" rtl="1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ar-SA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البعد العاطفي</a:t>
            </a:r>
            <a:endParaRPr lang="en-FI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lvl="1" indent="-285750" algn="r" rtl="1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SA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دعم </a:t>
            </a:r>
            <a:r>
              <a:rPr lang="ar-SA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اندماج</a:t>
            </a:r>
            <a:r>
              <a:rPr lang="ar-SA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الهوية</a:t>
            </a:r>
            <a:endParaRPr lang="en-FI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r" rtl="1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ar-SA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البعد المعياري </a:t>
            </a:r>
            <a:endParaRPr lang="en-FI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lvl="1" indent="-285750" algn="r" rtl="1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SA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دعم </a:t>
            </a:r>
            <a:r>
              <a:rPr lang="ar-SA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الاندماج</a:t>
            </a:r>
            <a:r>
              <a:rPr lang="ar-SA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الثقافي</a:t>
            </a:r>
            <a:endParaRPr lang="en-FI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 rot="16200000">
            <a:off x="6001020" y="5564504"/>
            <a:ext cx="15119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Y" sz="1400" b="0" i="0" dirty="0">
                <a:solidFill>
                  <a:srgbClr val="000000"/>
                </a:solidFill>
                <a:effectLst/>
                <a:cs typeface="Roboto" panose="02000000000000000000" pitchFamily="2" charset="0"/>
              </a:rPr>
              <a:t>تصوير فاديم بيسونوف</a:t>
            </a:r>
            <a:r>
              <a:rPr lang="ar-SY" sz="1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endParaRPr lang="fi-FI" sz="1400" dirty="0"/>
          </a:p>
        </p:txBody>
      </p:sp>
      <p:pic>
        <p:nvPicPr>
          <p:cNvPr id="9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B1B286C-9082-4911-B2E3-FBFEA2453E0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3939" b="21429"/>
          <a:stretch/>
        </p:blipFill>
        <p:spPr>
          <a:xfrm>
            <a:off x="45828" y="6067745"/>
            <a:ext cx="2049321" cy="80078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A87B5C4-875E-4475-AD50-99152F65F0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5207" y="6095881"/>
            <a:ext cx="2076486" cy="760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8661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764" b="57957"/>
          <a:stretch/>
        </p:blipFill>
        <p:spPr>
          <a:xfrm>
            <a:off x="663060" y="999578"/>
            <a:ext cx="10460050" cy="638093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92185" y="6560749"/>
            <a:ext cx="18549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Y" sz="1400" b="0" i="0" dirty="0">
                <a:solidFill>
                  <a:srgbClr val="000000"/>
                </a:solidFill>
                <a:effectLst/>
                <a:cs typeface="Roboto" panose="02000000000000000000" pitchFamily="2" charset="0"/>
              </a:rPr>
              <a:t>الرسم البياني أندريا ريسميني</a:t>
            </a:r>
            <a:r>
              <a:rPr lang="ar-SY" sz="1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endParaRPr lang="fi-FI" sz="1400" dirty="0"/>
          </a:p>
        </p:txBody>
      </p:sp>
      <p:sp>
        <p:nvSpPr>
          <p:cNvPr id="4" name="Rectangle 3"/>
          <p:cNvSpPr/>
          <p:nvPr/>
        </p:nvSpPr>
        <p:spPr>
          <a:xfrm>
            <a:off x="-600653" y="225981"/>
            <a:ext cx="119856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r"/>
            <a:r>
              <a:rPr lang="ar-SY" sz="2800" b="0" i="0" dirty="0">
                <a:solidFill>
                  <a:srgbClr val="000000"/>
                </a:solidFill>
                <a:effectLst/>
                <a:cs typeface="Roboto" panose="02000000000000000000" pitchFamily="2" charset="0"/>
              </a:rPr>
              <a:t>استخدام المستجيبين للخدمات الرقمية لتعزيز الطبيعة والرفاهية</a:t>
            </a:r>
            <a:r>
              <a:rPr lang="ar-SY" sz="2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endParaRPr lang="en-US" sz="2500" b="1" dirty="0">
              <a:cs typeface="Arial" panose="020B0604020202020204"/>
            </a:endParaRPr>
          </a:p>
        </p:txBody>
      </p:sp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E3DD5841-1087-4F9D-BED9-605FCF08733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3939" b="21429"/>
          <a:stretch/>
        </p:blipFill>
        <p:spPr>
          <a:xfrm>
            <a:off x="45829" y="6203852"/>
            <a:ext cx="1701002" cy="66467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CAD2EC8-F4EE-49C6-8CFE-314BD96EAF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52274" y="6077243"/>
            <a:ext cx="2164237" cy="792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9447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76169DD-ED45-44DD-91DA-FA7B4587DC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8028" y="1196975"/>
            <a:ext cx="10145029" cy="239719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dirty="0">
              <a:cs typeface="Arial"/>
            </a:endParaRPr>
          </a:p>
          <a:p>
            <a:pPr marL="0" indent="0">
              <a:buNone/>
            </a:pPr>
            <a:endParaRPr lang="en-US" dirty="0">
              <a:cs typeface="Arial"/>
            </a:endParaRPr>
          </a:p>
          <a:p>
            <a:endParaRPr lang="en-US" dirty="0">
              <a:ea typeface="+mn-lt"/>
              <a:cs typeface="+mn-lt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6E90449-9096-4146-9EBF-73C438B68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3485" y="355310"/>
            <a:ext cx="10145029" cy="509588"/>
          </a:xfrm>
        </p:spPr>
        <p:txBody>
          <a:bodyPr>
            <a:normAutofit fontScale="90000"/>
          </a:bodyPr>
          <a:lstStyle/>
          <a:p>
            <a:pPr algn="r" rtl="1"/>
            <a:r>
              <a:rPr lang="ar-SY" dirty="0"/>
              <a:t>المراجع</a:t>
            </a:r>
            <a:endParaRPr lang="en-US" dirty="0"/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0D1EAF5D-B941-4ADE-9E3F-55E9D14690DB}"/>
              </a:ext>
            </a:extLst>
          </p:cNvPr>
          <p:cNvSpPr txBox="1">
            <a:spLocks/>
          </p:cNvSpPr>
          <p:nvPr/>
        </p:nvSpPr>
        <p:spPr>
          <a:xfrm>
            <a:off x="1080525" y="947739"/>
            <a:ext cx="8670997" cy="498490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1937" y="1239587"/>
            <a:ext cx="1137721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Gentin</a:t>
            </a:r>
            <a:r>
              <a:rPr lang="en-US" sz="1400" dirty="0"/>
              <a:t>, S., </a:t>
            </a:r>
            <a:r>
              <a:rPr lang="en-US" sz="1400" dirty="0" err="1"/>
              <a:t>Chondromatidou</a:t>
            </a:r>
            <a:r>
              <a:rPr lang="en-US" sz="1400" dirty="0"/>
              <a:t>, A.M., </a:t>
            </a:r>
            <a:r>
              <a:rPr lang="en-US" sz="1400" dirty="0" err="1"/>
              <a:t>Pitkänen</a:t>
            </a:r>
            <a:r>
              <a:rPr lang="en-US" sz="1400" dirty="0"/>
              <a:t>, K., Dolling, A., </a:t>
            </a:r>
            <a:r>
              <a:rPr lang="en-US" sz="1400" dirty="0" err="1"/>
              <a:t>Præstholm</a:t>
            </a:r>
            <a:r>
              <a:rPr lang="en-US" sz="1400" dirty="0"/>
              <a:t>, S., </a:t>
            </a:r>
            <a:r>
              <a:rPr lang="en-US" sz="1400" dirty="0" err="1"/>
              <a:t>Pálsdóttir</a:t>
            </a:r>
            <a:r>
              <a:rPr lang="en-US" sz="1400" dirty="0"/>
              <a:t>, A.M., 2018. Defining nature-based integration–perspectives and practices from the Nordic countries. </a:t>
            </a:r>
            <a:r>
              <a:rPr lang="en-US" sz="1400" i="1" dirty="0"/>
              <a:t>Reports of the Finnish Environment Institute, 16</a:t>
            </a:r>
            <a:r>
              <a:rPr lang="en-US" sz="1400" dirty="0"/>
              <a:t>. Retrieved on August 5</a:t>
            </a:r>
            <a:r>
              <a:rPr lang="en-US" sz="1400" baseline="30000" dirty="0"/>
              <a:t>th</a:t>
            </a:r>
            <a:r>
              <a:rPr lang="en-US" sz="1400" dirty="0"/>
              <a:t>, 2021, from </a:t>
            </a:r>
            <a:r>
              <a:rPr lang="en-US" sz="14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http://hdl.handle.net/10138/236244</a:t>
            </a:r>
            <a:r>
              <a:rPr lang="en-US" sz="1400" dirty="0"/>
              <a:t>. </a:t>
            </a:r>
          </a:p>
          <a:p>
            <a:endParaRPr lang="en-US" sz="1400" dirty="0"/>
          </a:p>
          <a:p>
            <a:r>
              <a:rPr lang="en-GB" sz="1400" dirty="0" err="1"/>
              <a:t>Gentin</a:t>
            </a:r>
            <a:r>
              <a:rPr lang="en-GB" sz="1400" dirty="0"/>
              <a:t>, S., </a:t>
            </a:r>
            <a:r>
              <a:rPr lang="en-GB" sz="1400" dirty="0" err="1"/>
              <a:t>Pitkänen</a:t>
            </a:r>
            <a:r>
              <a:rPr lang="en-GB" sz="1400" dirty="0"/>
              <a:t>, K., </a:t>
            </a:r>
            <a:r>
              <a:rPr lang="en-GB" sz="1400" dirty="0" err="1"/>
              <a:t>Chondromatidou</a:t>
            </a:r>
            <a:r>
              <a:rPr lang="en-GB" sz="1400" dirty="0"/>
              <a:t>, A.M., </a:t>
            </a:r>
            <a:r>
              <a:rPr lang="en-GB" sz="1400" dirty="0" err="1"/>
              <a:t>Præstholm</a:t>
            </a:r>
            <a:r>
              <a:rPr lang="en-GB" sz="1400" dirty="0"/>
              <a:t>, S., Dolling, A., </a:t>
            </a:r>
            <a:r>
              <a:rPr lang="en-GB" sz="1400" dirty="0" err="1"/>
              <a:t>Palsdottir</a:t>
            </a:r>
            <a:r>
              <a:rPr lang="en-GB" sz="1400" dirty="0"/>
              <a:t>, A.M., 2019. Nature-based integration of immigrants in Europe: A review. </a:t>
            </a:r>
            <a:r>
              <a:rPr lang="en-GB" sz="1400" i="1" dirty="0"/>
              <a:t>Urban Forestry and Urban Greening, </a:t>
            </a:r>
            <a:r>
              <a:rPr lang="en-GB" sz="1400" dirty="0"/>
              <a:t>43 (September 2018), 126379. </a:t>
            </a:r>
            <a:r>
              <a:rPr lang="en-GB" sz="14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https://doi.org/10.1016/j.ufug.2019.126379</a:t>
            </a:r>
            <a:r>
              <a:rPr lang="en-GB" sz="1400" dirty="0"/>
              <a:t>  </a:t>
            </a:r>
          </a:p>
          <a:p>
            <a:endParaRPr lang="en-GB" sz="1400" dirty="0"/>
          </a:p>
          <a:p>
            <a:r>
              <a:rPr lang="en-US" sz="1400" dirty="0" err="1"/>
              <a:t>Jabbar</a:t>
            </a:r>
            <a:r>
              <a:rPr lang="en-US" sz="1400" dirty="0"/>
              <a:t>, M., </a:t>
            </a:r>
            <a:r>
              <a:rPr lang="en-US" sz="1400" dirty="0" err="1"/>
              <a:t>Yusoff</a:t>
            </a:r>
            <a:r>
              <a:rPr lang="en-US" sz="1400" dirty="0"/>
              <a:t>, M.M., </a:t>
            </a:r>
            <a:r>
              <a:rPr lang="en-US" sz="1400" dirty="0" err="1"/>
              <a:t>Shafie</a:t>
            </a:r>
            <a:r>
              <a:rPr lang="en-US" sz="1400" dirty="0"/>
              <a:t>, A., 2021. Assessing the role of urban green spaces for human well-being: A systematic review. </a:t>
            </a:r>
            <a:r>
              <a:rPr lang="en-US" sz="1400" i="1" dirty="0" err="1"/>
              <a:t>GeoJournal</a:t>
            </a:r>
            <a:r>
              <a:rPr lang="en-US" sz="1400" i="1" dirty="0"/>
              <a:t>, </a:t>
            </a:r>
            <a:r>
              <a:rPr lang="en-US" sz="1400" dirty="0"/>
              <a:t>1–19. </a:t>
            </a:r>
            <a:r>
              <a:rPr lang="en-US" sz="14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https://doi.org/10.1007/s10708-021-10474-7</a:t>
            </a:r>
            <a:r>
              <a:rPr lang="en-US" sz="1400" dirty="0"/>
              <a:t>  </a:t>
            </a:r>
          </a:p>
          <a:p>
            <a:endParaRPr lang="en-US" sz="1400" dirty="0"/>
          </a:p>
          <a:p>
            <a:r>
              <a:rPr lang="en-US" sz="1400" dirty="0"/>
              <a:t>Jay, M. </a:t>
            </a:r>
            <a:r>
              <a:rPr lang="en-US" sz="1400" dirty="0" err="1"/>
              <a:t>Schraml</a:t>
            </a:r>
            <a:r>
              <a:rPr lang="en-US" sz="1400" dirty="0"/>
              <a:t>, U., 2009. Understanding the role of urban forests for migrants—Uses, perception and integrative potential. </a:t>
            </a:r>
            <a:r>
              <a:rPr lang="en-US" sz="1400" i="1" dirty="0"/>
              <a:t>Urban Forestry &amp; Urban Greening, </a:t>
            </a:r>
            <a:r>
              <a:rPr lang="en-US" sz="1400" dirty="0"/>
              <a:t>8(4)</a:t>
            </a:r>
            <a:r>
              <a:rPr lang="en-US" sz="1400" i="1" dirty="0"/>
              <a:t>,</a:t>
            </a:r>
            <a:r>
              <a:rPr lang="en-US" sz="1400" dirty="0"/>
              <a:t> 283–294. </a:t>
            </a:r>
            <a:r>
              <a:rPr lang="en-US" sz="1400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https://doi.org/10.1016/j.ufug.2009.07.003</a:t>
            </a:r>
            <a:r>
              <a:rPr lang="en-US" sz="1400" dirty="0"/>
              <a:t>  </a:t>
            </a:r>
          </a:p>
          <a:p>
            <a:endParaRPr lang="en-US" sz="1400" dirty="0"/>
          </a:p>
          <a:p>
            <a:r>
              <a:rPr lang="en-US" sz="1400" dirty="0"/>
              <a:t>Kaplan, R., Kaplan, S., 1989. </a:t>
            </a:r>
            <a:r>
              <a:rPr lang="en-US" sz="1400" i="1" dirty="0"/>
              <a:t>The Experience of Nature: A Psychological Perspective</a:t>
            </a:r>
            <a:r>
              <a:rPr lang="en-US" sz="1400" dirty="0"/>
              <a:t>. Cambridge, UK: Cambridge University Press. </a:t>
            </a:r>
          </a:p>
          <a:p>
            <a:endParaRPr lang="en-US" sz="1400" dirty="0"/>
          </a:p>
          <a:p>
            <a:r>
              <a:rPr lang="en-US" sz="1400" dirty="0" err="1"/>
              <a:t>Leikkilä</a:t>
            </a:r>
            <a:r>
              <a:rPr lang="en-US" sz="1400" dirty="0"/>
              <a:t>, J., </a:t>
            </a:r>
            <a:r>
              <a:rPr lang="en-US" sz="1400" dirty="0" err="1"/>
              <a:t>Faehnle</a:t>
            </a:r>
            <a:r>
              <a:rPr lang="en-US" sz="1400" dirty="0"/>
              <a:t>, M., </a:t>
            </a:r>
            <a:r>
              <a:rPr lang="en-US" sz="1400" dirty="0" err="1"/>
              <a:t>Galanakis</a:t>
            </a:r>
            <a:r>
              <a:rPr lang="en-US" sz="1400" dirty="0"/>
              <a:t>, M., 2013. Promoting </a:t>
            </a:r>
            <a:r>
              <a:rPr lang="en-US" sz="1400" dirty="0" err="1"/>
              <a:t>interculturalism</a:t>
            </a:r>
            <a:r>
              <a:rPr lang="en-US" sz="1400" dirty="0"/>
              <a:t> by planning of urban nature. </a:t>
            </a:r>
            <a:r>
              <a:rPr lang="en-US" sz="1400" i="1" dirty="0"/>
              <a:t>Urban Forestry and Urban Greening</a:t>
            </a:r>
            <a:r>
              <a:rPr lang="en-US" sz="1400" dirty="0"/>
              <a:t>, 12(2), 183–190. </a:t>
            </a:r>
            <a:r>
              <a:rPr lang="en-US" sz="1400" dirty="0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https://doi.org/10.1016/j.ufug.2013.02.002</a:t>
            </a:r>
            <a:endParaRPr lang="en-US" sz="1400" dirty="0"/>
          </a:p>
          <a:p>
            <a:r>
              <a:rPr lang="en-US" sz="1400" dirty="0"/>
              <a:t> </a:t>
            </a:r>
          </a:p>
          <a:p>
            <a:r>
              <a:rPr lang="sv-SE" sz="1400" dirty="0"/>
              <a:t>Pitkänen, K., </a:t>
            </a:r>
            <a:r>
              <a:rPr lang="sv-SE" sz="1400" dirty="0" err="1"/>
              <a:t>Oratuomi</a:t>
            </a:r>
            <a:r>
              <a:rPr lang="sv-SE" sz="1400" dirty="0"/>
              <a:t>, J., Hellgren, D., </a:t>
            </a:r>
            <a:r>
              <a:rPr lang="sv-SE" sz="1400" dirty="0" err="1"/>
              <a:t>Furman</a:t>
            </a:r>
            <a:r>
              <a:rPr lang="sv-SE" sz="1400" dirty="0"/>
              <a:t>, E., </a:t>
            </a:r>
            <a:r>
              <a:rPr lang="sv-SE" sz="1400" dirty="0" err="1"/>
              <a:t>Gentin</a:t>
            </a:r>
            <a:r>
              <a:rPr lang="sv-SE" sz="1400" dirty="0"/>
              <a:t>, S., Sandberg, E., </a:t>
            </a:r>
            <a:r>
              <a:rPr lang="sv-SE" sz="1400" dirty="0" err="1"/>
              <a:t>Øian</a:t>
            </a:r>
            <a:r>
              <a:rPr lang="sv-SE" sz="1400" dirty="0"/>
              <a:t>, H., </a:t>
            </a:r>
            <a:r>
              <a:rPr lang="sv-SE" sz="1400" dirty="0" err="1"/>
              <a:t>Krange</a:t>
            </a:r>
            <a:r>
              <a:rPr lang="sv-SE" sz="1400" dirty="0"/>
              <a:t>, O., 2017. </a:t>
            </a:r>
            <a:r>
              <a:rPr lang="sv-SE" sz="1400" i="1" dirty="0"/>
              <a:t>Nature-</a:t>
            </a:r>
            <a:r>
              <a:rPr lang="sv-SE" sz="1400" i="1" dirty="0" err="1"/>
              <a:t>based</a:t>
            </a:r>
            <a:r>
              <a:rPr lang="sv-SE" sz="1400" i="1" dirty="0"/>
              <a:t> integration: Nordic </a:t>
            </a:r>
            <a:r>
              <a:rPr lang="sv-SE" sz="1400" i="1" dirty="0" err="1"/>
              <a:t>experiences</a:t>
            </a:r>
            <a:r>
              <a:rPr lang="sv-SE" sz="1400" i="1" dirty="0"/>
              <a:t> and </a:t>
            </a:r>
            <a:r>
              <a:rPr lang="sv-SE" sz="1400" i="1" dirty="0" err="1"/>
              <a:t>examples</a:t>
            </a:r>
            <a:r>
              <a:rPr lang="sv-SE" sz="1400" dirty="0"/>
              <a:t>. </a:t>
            </a:r>
            <a:r>
              <a:rPr lang="sv-SE" sz="1400" dirty="0" err="1"/>
              <a:t>Hørsholm</a:t>
            </a:r>
            <a:r>
              <a:rPr lang="sv-SE" sz="1400" dirty="0"/>
              <a:t>: Nordic Council </a:t>
            </a:r>
            <a:r>
              <a:rPr lang="sv-SE" sz="1400" dirty="0" err="1"/>
              <a:t>of</a:t>
            </a:r>
            <a:r>
              <a:rPr lang="sv-SE" sz="1400" dirty="0"/>
              <a:t> Ministers.  </a:t>
            </a:r>
            <a:endParaRPr lang="fi-FI" sz="1400" dirty="0"/>
          </a:p>
        </p:txBody>
      </p:sp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4B370BAA-E6E0-4C69-B0A1-595F2D1F054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13939" b="21429"/>
          <a:stretch/>
        </p:blipFill>
        <p:spPr>
          <a:xfrm>
            <a:off x="45828" y="6067745"/>
            <a:ext cx="2049321" cy="800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9368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6F86B9E-BA0A-422F-85CB-A06BFFEBA5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925" y="631371"/>
            <a:ext cx="10864590" cy="5278582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457200" lvl="1" indent="0">
              <a:buNone/>
            </a:pPr>
            <a:endParaRPr lang="en-US" dirty="0">
              <a:cs typeface="Arial" panose="020B0604020202020204"/>
            </a:endParaRPr>
          </a:p>
          <a:p>
            <a:pPr marL="342900" lvl="0" indent="-342900" algn="r" rtl="1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ar-AE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لومودي - مشروع بحثي حول العلاقة بين الطبيعة ورفاهية المهاجرين في البيئات المادية والرقمية التركيز على مدينة توركو ، فنلندا</a:t>
            </a:r>
            <a:endParaRPr lang="en-FI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r" rtl="1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ar-AE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نُفذ في 2021-2022 في قسم الجغرافيا</a:t>
            </a:r>
            <a:endParaRPr lang="en-FI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r" rtl="1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ar-AE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بتمويل من برنامج توركو للبحوث الحضرية</a:t>
            </a:r>
            <a:endParaRPr lang="en-FI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r" rtl="1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ar-AE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مهام برنامج توركو للبحوث الحضرية هي:</a:t>
            </a:r>
            <a:endParaRPr lang="en-FI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lvl="1" indent="-285750" algn="r" rtl="1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ar-AE" sz="26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منع التفرقة</a:t>
            </a:r>
            <a:endParaRPr lang="en-FI" sz="26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lvl="1" indent="-285750" algn="r" rtl="1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ar-AE" sz="26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زيادة الشمولية</a:t>
            </a:r>
            <a:endParaRPr lang="en-FI" sz="26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lvl="1" indent="-285750" algn="r" rtl="1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ar-AE" sz="26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تعزيز الاندماج وزيادة التفاعل متعدد الثقافات</a:t>
            </a:r>
            <a:endParaRPr lang="en-FI" sz="26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lvl="1" indent="-285750" algn="r" rtl="1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ar-AE" sz="26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استخدام الخدمات الرقمية لتعزيز الصحة والرفاهية</a:t>
            </a:r>
            <a:endParaRPr lang="en-FI" sz="26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cs typeface="Arial" panose="020B0604020202020204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B13D0A2-F0A9-42BF-86E9-04BD73746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0486" y="178370"/>
            <a:ext cx="10145029" cy="613003"/>
          </a:xfrm>
        </p:spPr>
        <p:txBody>
          <a:bodyPr>
            <a:normAutofit/>
          </a:bodyPr>
          <a:lstStyle/>
          <a:p>
            <a:pPr algn="r"/>
            <a:r>
              <a:rPr lang="ar-AE" sz="3200" dirty="0">
                <a:latin typeface="Arial"/>
                <a:cs typeface="Arial"/>
              </a:rPr>
              <a:t>خلفية البحث</a:t>
            </a:r>
            <a:r>
              <a:rPr lang="fi-FI" sz="3200" dirty="0">
                <a:latin typeface="Arial"/>
                <a:cs typeface="Arial"/>
              </a:rPr>
              <a:t> </a:t>
            </a:r>
            <a:endParaRPr lang="en-US" sz="3200" dirty="0">
              <a:latin typeface="Arial"/>
              <a:cs typeface="Arial"/>
            </a:endParaRPr>
          </a:p>
        </p:txBody>
      </p:sp>
      <p:pic>
        <p:nvPicPr>
          <p:cNvPr id="4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5774DC9-40E8-43B4-86F3-795F9F5854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3939" b="21429"/>
          <a:stretch/>
        </p:blipFill>
        <p:spPr>
          <a:xfrm>
            <a:off x="45828" y="6067744"/>
            <a:ext cx="2049321" cy="800781"/>
          </a:xfrm>
          <a:prstGeom prst="rect">
            <a:avLst/>
          </a:prstGeom>
        </p:spPr>
      </p:pic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970D15D2-7781-48A7-8AB3-58739278A33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1289466" y="894207"/>
            <a:ext cx="551609" cy="67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148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9D9B41-56B2-4C1E-8242-E4C133D90E2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6F27C00-11F7-4109-9460-FFC5CE610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029" y="10329"/>
            <a:ext cx="5017972" cy="1231200"/>
          </a:xfrm>
        </p:spPr>
        <p:txBody>
          <a:bodyPr>
            <a:normAutofit/>
          </a:bodyPr>
          <a:lstStyle/>
          <a:p>
            <a:pPr algn="ctr"/>
            <a:r>
              <a:rPr lang="ar-AE" sz="3200" dirty="0">
                <a:latin typeface="Arial"/>
                <a:cs typeface="Arial"/>
              </a:rPr>
              <a:t>مشروع لومودي</a:t>
            </a:r>
            <a:endParaRPr lang="en-US" sz="3200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D7BDF51-4914-4A2C-8CEF-46151C4C6E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78027" y="1524825"/>
            <a:ext cx="5555914" cy="4778004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230400" lvl="0" indent="-230400" algn="r" rtl="1">
              <a:lnSpc>
                <a:spcPct val="80000"/>
              </a:lnSpc>
              <a:buFont typeface="Symbol" panose="05050102010706020507" pitchFamily="18" charset="2"/>
              <a:buChar char=""/>
            </a:pPr>
            <a:r>
              <a:rPr lang="ar-SA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تدعم الطبيعة صحة الناس وتكاملهم ورفاهيتهم</a:t>
            </a:r>
            <a:endParaRPr lang="en-FI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30400" lvl="0" indent="-230400" algn="r" rtl="1">
              <a:lnSpc>
                <a:spcPct val="80000"/>
              </a:lnSpc>
              <a:buFont typeface="Symbol" panose="05050102010706020507" pitchFamily="18" charset="2"/>
              <a:buChar char=""/>
            </a:pPr>
            <a:r>
              <a:rPr lang="ar-SA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درس مشروع</a:t>
            </a:r>
            <a:r>
              <a:rPr lang="ar-AE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لومودي </a:t>
            </a:r>
            <a:endParaRPr lang="en-FI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30400" lvl="0" indent="-230400" algn="r" rtl="1">
              <a:lnSpc>
                <a:spcPct val="80000"/>
              </a:lnSpc>
              <a:buFont typeface="Symbol" panose="05050102010706020507" pitchFamily="18" charset="2"/>
              <a:buChar char=""/>
            </a:pPr>
            <a:r>
              <a:rPr lang="ar-SA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أنشطة أوقات الفراغ للمهاجرين في الطبيعة من أجل حياة حضرية متصلة وذات مغزى ومتماسكة وصحية</a:t>
            </a:r>
            <a:endParaRPr lang="en-FI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30400" lvl="0" indent="-230400" algn="r" rtl="1">
              <a:lnSpc>
                <a:spcPct val="80000"/>
              </a:lnSpc>
              <a:buFont typeface="Symbol" panose="05050102010706020507" pitchFamily="18" charset="2"/>
              <a:buChar char=""/>
            </a:pPr>
            <a:r>
              <a:rPr lang="ar-SA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كانت المجموعات المستهدفة من السكان الناطقين بالعربية والصومالية والروسية في توركو ، وهي بلدة يبلغ عدد سكانها 195000 نسمة في جنوب غرب فنلندا</a:t>
            </a:r>
            <a:endParaRPr lang="en-FI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 algn="r" rtl="1">
              <a:lnSpc>
                <a:spcPct val="107000"/>
              </a:lnSpc>
              <a:spcAft>
                <a:spcPts val="800"/>
              </a:spcAft>
              <a:buNone/>
            </a:pPr>
            <a:endParaRPr lang="en-F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cs typeface="Arial"/>
            </a:endParaRPr>
          </a:p>
        </p:txBody>
      </p:sp>
      <p:pic>
        <p:nvPicPr>
          <p:cNvPr id="4" name="Picture 4" descr="Diagram&#10;&#10;Description automatically generated">
            <a:extLst>
              <a:ext uri="{FF2B5EF4-FFF2-40B4-BE49-F238E27FC236}">
                <a16:creationId xmlns:a16="http://schemas.microsoft.com/office/drawing/2014/main" id="{A3EEC1B3-AD93-4C93-AB57-F283C98E62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7317" y="292100"/>
            <a:ext cx="1333500" cy="1533525"/>
          </a:xfrm>
          <a:prstGeom prst="rect">
            <a:avLst/>
          </a:prstGeom>
        </p:spPr>
      </p:pic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766D6B57-CD76-4EF5-A615-CCE2278AF3A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3939" b="21429"/>
          <a:stretch/>
        </p:blipFill>
        <p:spPr>
          <a:xfrm>
            <a:off x="45828" y="6053677"/>
            <a:ext cx="2049321" cy="800781"/>
          </a:xfrm>
          <a:prstGeom prst="rect">
            <a:avLst/>
          </a:prstGeom>
        </p:spPr>
      </p:pic>
      <p:pic>
        <p:nvPicPr>
          <p:cNvPr id="9" name="Picture 4" descr="A picture containing text, tree, outdoor&#10;&#10;Description automatically generated">
            <a:extLst>
              <a:ext uri="{FF2B5EF4-FFF2-40B4-BE49-F238E27FC236}">
                <a16:creationId xmlns:a16="http://schemas.microsoft.com/office/drawing/2014/main" id="{65605C4E-7399-444C-B7A1-14A3ABB970A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698" r="6593" b="2"/>
          <a:stretch/>
        </p:blipFill>
        <p:spPr>
          <a:xfrm>
            <a:off x="6938757" y="1825625"/>
            <a:ext cx="4932000" cy="4069849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 rot="16200000">
            <a:off x="11333835" y="3706660"/>
            <a:ext cx="13756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AE" sz="1400" dirty="0"/>
              <a:t>تصوير أنتي كليميتيلا</a:t>
            </a:r>
            <a:endParaRPr lang="fi-FI" sz="1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D88D7AC-5A59-48E1-84F0-D7B77B6DB2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94475" y="6053677"/>
            <a:ext cx="2197525" cy="80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9097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4EF8CB-DDFD-4B89-9600-761BB3E372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9198" y="1392570"/>
            <a:ext cx="10145029" cy="4693258"/>
          </a:xfrm>
        </p:spPr>
        <p:txBody>
          <a:bodyPr vert="horz" lIns="91440" tIns="45720" rIns="91440" bIns="45720" rtlCol="0" anchor="t">
            <a:normAutofit/>
          </a:bodyPr>
          <a:lstStyle/>
          <a:p>
            <a:pPr lvl="1"/>
            <a:endParaRPr lang="en-US" dirty="0">
              <a:cs typeface="Calibri"/>
            </a:endParaRPr>
          </a:p>
          <a:p>
            <a:pPr marL="342900" lvl="0" indent="-342900" algn="just" rtl="1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ar-SA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كيف يختبر الجيل الأول من المهاجرين في توركو الطبيعة؟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indent="-342900" algn="just" rtl="1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ar-SA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كيف تساهم الطبيعة في اندماجهم ورفاههم؟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indent="-342900" algn="just" rtl="1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ar-SA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ما هي العوائق التي تحول دون الوصول إلى الطبيعة؟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indent="-342900" algn="just" rtl="1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ar-SA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كيف ينبغي تحسين الخدمات والحلول الرقمية الحالية لدعم تجربة الطبيعة ورفاهها بشكل أفضل ؟</a:t>
            </a:r>
            <a:endParaRPr lang="en-FI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4F05DE-9F5A-46D7-A7CB-149EA0AE5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9198" y="336021"/>
            <a:ext cx="10145029" cy="572181"/>
          </a:xfrm>
        </p:spPr>
        <p:txBody>
          <a:bodyPr>
            <a:normAutofit/>
          </a:bodyPr>
          <a:lstStyle/>
          <a:p>
            <a:pPr algn="r"/>
            <a:r>
              <a:rPr lang="ar-AE" sz="3200" dirty="0"/>
              <a:t>أسئلة البحث </a:t>
            </a:r>
            <a:endParaRPr lang="en-GB" sz="3200" dirty="0"/>
          </a:p>
        </p:txBody>
      </p:sp>
      <p:pic>
        <p:nvPicPr>
          <p:cNvPr id="5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6A27B78-88AE-4DE9-AD32-4A445AC4FA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3939" b="21429"/>
          <a:stretch/>
        </p:blipFill>
        <p:spPr>
          <a:xfrm>
            <a:off x="45828" y="6053677"/>
            <a:ext cx="2049321" cy="800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5312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E84B315-43C5-4BB4-9AF0-A8D639FBDF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0488" y="1052763"/>
            <a:ext cx="10662442" cy="4890837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42900" lvl="0" indent="-252000" algn="r" rtl="1">
              <a:lnSpc>
                <a:spcPct val="50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ar-SA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الدراسة الاستقصائية</a:t>
            </a:r>
            <a:endParaRPr lang="en-FI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252000" algn="r" rtl="1">
              <a:lnSpc>
                <a:spcPct val="50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304 </a:t>
            </a:r>
            <a:r>
              <a:rPr lang="ar-SA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مشارك</a:t>
            </a:r>
            <a:endParaRPr lang="en-FI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252000" algn="r" rtl="1">
              <a:lnSpc>
                <a:spcPct val="50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ar-SA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الناطقين بالعربية 84 ، الناطقين بالروسية 89 ، الناطقين بالصومالية 131</a:t>
            </a:r>
            <a:endParaRPr lang="en-FI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252000" algn="r" rtl="1">
              <a:lnSpc>
                <a:spcPct val="50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ar-SA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ملاحظات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/ </a:t>
            </a:r>
            <a:r>
              <a:rPr lang="ar-SA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مشاهدات</a:t>
            </a:r>
            <a:endParaRPr lang="en-FI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lvl="1" indent="-252000" algn="r" rtl="1">
              <a:lnSpc>
                <a:spcPct val="50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7 </a:t>
            </a:r>
            <a:r>
              <a:rPr lang="ar-SA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رحلات للطبيعة مع المهاجرين</a:t>
            </a:r>
            <a:endParaRPr lang="en-FI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252000" algn="r" rtl="1">
              <a:lnSpc>
                <a:spcPct val="50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ar-SA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مقابلات متعمقة</a:t>
            </a:r>
            <a:endParaRPr lang="en-FI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lvl="1" indent="-252000" algn="r" rtl="1">
              <a:lnSpc>
                <a:spcPct val="50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18 </a:t>
            </a:r>
            <a:r>
              <a:rPr lang="ar-SA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شخصًا</a:t>
            </a:r>
            <a:endParaRPr lang="en-FI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252000" algn="r" rtl="1">
              <a:lnSpc>
                <a:spcPct val="50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ar-SA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استكشافات (طريقة إثنوغرافية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) </a:t>
            </a:r>
            <a:r>
              <a:rPr lang="ar-SA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دراسة وصفية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(</a:t>
            </a:r>
            <a:r>
              <a:rPr lang="ar-SA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تسمح بالمراقبة عن بعد)</a:t>
            </a:r>
            <a:endParaRPr lang="en-FI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lvl="1" indent="-252000" algn="r" rtl="1">
              <a:lnSpc>
                <a:spcPct val="50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13 </a:t>
            </a:r>
            <a:r>
              <a:rPr lang="ar-SA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شخصًا يقدمون معلومات حول بيئتهم اليومية</a:t>
            </a:r>
            <a:endParaRPr lang="en-FI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lvl="1" indent="-252000" algn="r" rtl="1">
              <a:lnSpc>
                <a:spcPct val="50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ar-SA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فترة أسبوعين في عام 2021</a:t>
            </a:r>
            <a:endParaRPr lang="en-FI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252000" algn="r" rtl="1">
              <a:lnSpc>
                <a:spcPct val="50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ar-SA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ورشات عمل</a:t>
            </a:r>
            <a:endParaRPr lang="en-FI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lvl="1" indent="-252000" algn="r" rtl="1">
              <a:lnSpc>
                <a:spcPct val="50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ar-SA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ورشة عمل مشتركة لكل المجموعات اللغوية</a:t>
            </a:r>
            <a:endParaRPr lang="en-FI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lvl="1" indent="-252000" algn="r" rtl="1">
              <a:lnSpc>
                <a:spcPct val="50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ar-SA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ورشة المستقبل للجميع</a:t>
            </a:r>
            <a:endParaRPr lang="en-FI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0AF6B01-43D8-4C0F-A1A3-BF4A4D974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0671" y="307682"/>
            <a:ext cx="10145029" cy="613003"/>
          </a:xfrm>
        </p:spPr>
        <p:txBody>
          <a:bodyPr>
            <a:normAutofit/>
          </a:bodyPr>
          <a:lstStyle/>
          <a:p>
            <a:pPr algn="r" rtl="1"/>
            <a:r>
              <a:rPr lang="ar-SY" sz="3200" dirty="0">
                <a:latin typeface="Arial"/>
                <a:cs typeface="Arial"/>
              </a:rPr>
              <a:t>المواد والطرق</a:t>
            </a:r>
            <a:endParaRPr lang="en-US" sz="3200" dirty="0">
              <a:latin typeface="Arial"/>
              <a:cs typeface="Arial"/>
            </a:endParaRPr>
          </a:p>
        </p:txBody>
      </p:sp>
      <p:pic>
        <p:nvPicPr>
          <p:cNvPr id="5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49A4CDA1-CA58-4A15-9E69-F8F5ED50DF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3939" b="21429"/>
          <a:stretch/>
        </p:blipFill>
        <p:spPr>
          <a:xfrm>
            <a:off x="45828" y="6053677"/>
            <a:ext cx="2049321" cy="800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9812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3DCB84A-FB5E-4BA7-930B-A177F37AF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200" y="1673225"/>
            <a:ext cx="4780800" cy="3511550"/>
          </a:xfrm>
        </p:spPr>
        <p:txBody>
          <a:bodyPr anchor="ctr">
            <a:normAutofit/>
          </a:bodyPr>
          <a:lstStyle/>
          <a:p>
            <a:pPr algn="r"/>
            <a:r>
              <a:rPr lang="ar-AE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النتائج</a:t>
            </a:r>
            <a:endParaRPr lang="en-US" dirty="0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EFCF5996-9750-46B0-9C31-0B5C2759ADA2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 rotWithShape="1">
          <a:blip r:embed="rId2"/>
          <a:srcRect l="2858" r="19394" b="-1"/>
          <a:stretch/>
        </p:blipFill>
        <p:spPr>
          <a:xfrm>
            <a:off x="7272000" y="1227388"/>
            <a:ext cx="4534256" cy="4403224"/>
          </a:xfrm>
          <a:noFill/>
        </p:spPr>
      </p:pic>
      <p:pic>
        <p:nvPicPr>
          <p:cNvPr id="2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52E4358-47DB-438D-9BFA-AB3A6B52ABB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3939" b="21429"/>
          <a:stretch/>
        </p:blipFill>
        <p:spPr>
          <a:xfrm>
            <a:off x="45828" y="6053677"/>
            <a:ext cx="2049321" cy="80078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6200000">
            <a:off x="11333835" y="3706660"/>
            <a:ext cx="13756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AE" sz="1400" dirty="0"/>
              <a:t>تصوير أنتي كليميتيلا</a:t>
            </a:r>
            <a:endParaRPr lang="fi-FI" sz="1400" dirty="0"/>
          </a:p>
        </p:txBody>
      </p:sp>
    </p:spTree>
    <p:extLst>
      <p:ext uri="{BB962C8B-B14F-4D97-AF65-F5344CB8AC3E}">
        <p14:creationId xmlns:p14="http://schemas.microsoft.com/office/powerpoint/2010/main" val="21947268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5"/>
          <p:cNvSpPr/>
          <p:nvPr/>
        </p:nvSpPr>
        <p:spPr>
          <a:xfrm>
            <a:off x="2419643" y="1870042"/>
            <a:ext cx="1864087" cy="971632"/>
          </a:xfrm>
          <a:prstGeom prst="rect">
            <a:avLst/>
          </a:prstGeom>
          <a:noFill/>
          <a:ln w="9525" cap="flat" cmpd="sng">
            <a:solidFill>
              <a:srgbClr val="98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ar-AE" sz="1600" b="1" dirty="0">
                <a:latin typeface="Arial"/>
                <a:cs typeface="Arial"/>
              </a:rPr>
              <a:t>الاجتماعية</a:t>
            </a:r>
            <a:endParaRPr sz="1600" b="1" dirty="0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95" name="Google Shape;195;p35"/>
          <p:cNvSpPr/>
          <p:nvPr/>
        </p:nvSpPr>
        <p:spPr>
          <a:xfrm>
            <a:off x="4450530" y="1870042"/>
            <a:ext cx="1645470" cy="971632"/>
          </a:xfrm>
          <a:prstGeom prst="rect">
            <a:avLst/>
          </a:prstGeom>
          <a:noFill/>
          <a:ln w="9525" cap="flat" cmpd="sng">
            <a:solidFill>
              <a:srgbClr val="0B539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ar-AE" sz="1600" b="1" dirty="0">
                <a:latin typeface="Arial"/>
                <a:cs typeface="Arial"/>
              </a:rPr>
              <a:t>العاطفية</a:t>
            </a:r>
            <a:endParaRPr sz="1600" b="1" dirty="0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96" name="Google Shape;196;p35"/>
          <p:cNvSpPr/>
          <p:nvPr/>
        </p:nvSpPr>
        <p:spPr>
          <a:xfrm>
            <a:off x="6266825" y="1870042"/>
            <a:ext cx="1836165" cy="971632"/>
          </a:xfrm>
          <a:prstGeom prst="rect">
            <a:avLst/>
          </a:prstGeom>
          <a:noFill/>
          <a:ln w="9525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ar-AE" sz="1600" b="1" dirty="0">
                <a:latin typeface="Arial"/>
                <a:cs typeface="Arial"/>
              </a:rPr>
              <a:t>الثقافية</a:t>
            </a:r>
            <a:endParaRPr sz="1600" b="1" dirty="0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97" name="Google Shape;197;p35"/>
          <p:cNvSpPr/>
          <p:nvPr/>
        </p:nvSpPr>
        <p:spPr>
          <a:xfrm>
            <a:off x="2419643" y="3250979"/>
            <a:ext cx="1864087" cy="971632"/>
          </a:xfrm>
          <a:prstGeom prst="rect">
            <a:avLst/>
          </a:prstGeom>
          <a:noFill/>
          <a:ln w="9525" cap="flat" cmpd="sng">
            <a:solidFill>
              <a:srgbClr val="DD7E6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ar-SY" sz="1600" dirty="0">
                <a:latin typeface="Avenir"/>
                <a:ea typeface="Avenir"/>
                <a:cs typeface="Avenir"/>
                <a:sym typeface="Avenir"/>
              </a:rPr>
              <a:t>وحيد  مقابل مع رفيق</a:t>
            </a:r>
            <a:endParaRPr lang="en-US" sz="1600" dirty="0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98" name="Google Shape;198;p35"/>
          <p:cNvSpPr/>
          <p:nvPr/>
        </p:nvSpPr>
        <p:spPr>
          <a:xfrm>
            <a:off x="2403935" y="4362127"/>
            <a:ext cx="1879795" cy="1019614"/>
          </a:xfrm>
          <a:prstGeom prst="rect">
            <a:avLst/>
          </a:prstGeom>
          <a:noFill/>
          <a:ln w="9525" cap="flat" cmpd="sng">
            <a:solidFill>
              <a:srgbClr val="DD7E6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ar-SY" sz="1600" dirty="0">
                <a:latin typeface="Avenir"/>
                <a:ea typeface="Avenir"/>
                <a:cs typeface="Avenir"/>
                <a:sym typeface="Avenir"/>
              </a:rPr>
              <a:t>الاقصاء مقابل الاندماج</a:t>
            </a:r>
            <a:endParaRPr sz="1600" dirty="0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99" name="Google Shape;199;p35"/>
          <p:cNvSpPr/>
          <p:nvPr/>
        </p:nvSpPr>
        <p:spPr>
          <a:xfrm>
            <a:off x="2403934" y="5521257"/>
            <a:ext cx="1879795" cy="1019614"/>
          </a:xfrm>
          <a:prstGeom prst="rect">
            <a:avLst/>
          </a:prstGeom>
          <a:noFill/>
          <a:ln w="9525" cap="flat" cmpd="sng">
            <a:solidFill>
              <a:srgbClr val="DD7E6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ar-SY" sz="1600" dirty="0">
                <a:latin typeface="Avenir"/>
                <a:ea typeface="Avenir"/>
                <a:cs typeface="Avenir"/>
                <a:sym typeface="Avenir"/>
              </a:rPr>
              <a:t>العادات الاجتماعية القديمة والجديدة </a:t>
            </a:r>
          </a:p>
          <a:p>
            <a:pPr algn="ctr"/>
            <a:endParaRPr lang="en-FI" sz="1600" dirty="0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00" name="Google Shape;200;p35"/>
          <p:cNvSpPr/>
          <p:nvPr/>
        </p:nvSpPr>
        <p:spPr>
          <a:xfrm>
            <a:off x="8294134" y="1870042"/>
            <a:ext cx="1645469" cy="971632"/>
          </a:xfrm>
          <a:prstGeom prst="rect">
            <a:avLst/>
          </a:prstGeom>
          <a:noFill/>
          <a:ln w="9525" cap="flat" cmpd="sng">
            <a:solidFill>
              <a:srgbClr val="B45F0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ar-AE" sz="1600" b="1" dirty="0">
                <a:latin typeface="Arial"/>
                <a:cs typeface="Arial"/>
              </a:rPr>
              <a:t>المادية</a:t>
            </a:r>
            <a:endParaRPr sz="1600" b="1" dirty="0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01" name="Google Shape;201;p35"/>
          <p:cNvSpPr/>
          <p:nvPr/>
        </p:nvSpPr>
        <p:spPr>
          <a:xfrm>
            <a:off x="4450529" y="3245957"/>
            <a:ext cx="1645469" cy="971632"/>
          </a:xfrm>
          <a:prstGeom prst="rect">
            <a:avLst/>
          </a:prstGeom>
          <a:noFill/>
          <a:ln w="9525" cap="flat" cmpd="sng">
            <a:solidFill>
              <a:srgbClr val="6FA8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ar-SY" sz="1600" dirty="0">
                <a:latin typeface="Aharoni" panose="020B0604020202020204" pitchFamily="2" charset="-79"/>
                <a:ea typeface="Avenir"/>
                <a:cs typeface="Aharoni" panose="020B0604020202020204" pitchFamily="2" charset="-79"/>
                <a:sym typeface="Avenir"/>
              </a:rPr>
              <a:t>الخوف مقابل الأمان </a:t>
            </a:r>
          </a:p>
          <a:p>
            <a:pPr algn="ctr"/>
            <a:endParaRPr lang="en-FI" sz="1600" dirty="0">
              <a:latin typeface="Aharoni" panose="020B0604020202020204" pitchFamily="2" charset="-79"/>
              <a:ea typeface="Avenir"/>
              <a:cs typeface="Aharoni" panose="020B0604020202020204" pitchFamily="2" charset="-79"/>
              <a:sym typeface="Avenir"/>
            </a:endParaRPr>
          </a:p>
        </p:txBody>
      </p:sp>
      <p:sp>
        <p:nvSpPr>
          <p:cNvPr id="202" name="Google Shape;202;p35"/>
          <p:cNvSpPr/>
          <p:nvPr/>
        </p:nvSpPr>
        <p:spPr>
          <a:xfrm>
            <a:off x="4450529" y="4362126"/>
            <a:ext cx="1422400" cy="1019613"/>
          </a:xfrm>
          <a:prstGeom prst="rect">
            <a:avLst/>
          </a:prstGeom>
          <a:noFill/>
          <a:ln w="9525" cap="flat" cmpd="sng">
            <a:solidFill>
              <a:srgbClr val="6FA8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ar-SY" sz="1600" dirty="0">
                <a:latin typeface="Avenir"/>
                <a:ea typeface="Avenir"/>
                <a:cs typeface="Avenir"/>
                <a:sym typeface="Avenir"/>
              </a:rPr>
              <a:t>الشعور بأنك في</a:t>
            </a:r>
            <a:endParaRPr lang="en-GB" sz="1600" dirty="0">
              <a:latin typeface="Avenir"/>
              <a:ea typeface="Avenir"/>
              <a:cs typeface="Avenir"/>
              <a:sym typeface="Avenir"/>
            </a:endParaRPr>
          </a:p>
          <a:p>
            <a:pPr algn="ctr"/>
            <a:r>
              <a:rPr lang="ar-SY" sz="1600" dirty="0">
                <a:latin typeface="Avenir"/>
                <a:ea typeface="Avenir"/>
                <a:cs typeface="Avenir"/>
                <a:sym typeface="Avenir"/>
              </a:rPr>
              <a:t> المنزل مقابل الشعور بالضياع </a:t>
            </a:r>
          </a:p>
          <a:p>
            <a:pPr algn="ctr"/>
            <a:endParaRPr lang="en-FI" sz="1600" dirty="0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03" name="Google Shape;203;p35"/>
          <p:cNvSpPr/>
          <p:nvPr/>
        </p:nvSpPr>
        <p:spPr>
          <a:xfrm>
            <a:off x="4450530" y="5515839"/>
            <a:ext cx="1422400" cy="1019614"/>
          </a:xfrm>
          <a:prstGeom prst="rect">
            <a:avLst/>
          </a:prstGeom>
          <a:noFill/>
          <a:ln w="9525" cap="flat" cmpd="sng">
            <a:solidFill>
              <a:srgbClr val="6FA8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ar-SY" sz="1600" dirty="0">
                <a:latin typeface="Avenir"/>
                <a:ea typeface="Avenir"/>
                <a:cs typeface="Avenir"/>
                <a:sym typeface="Avenir"/>
              </a:rPr>
              <a:t>البرية مقابل الطبيعة الحضرية </a:t>
            </a:r>
          </a:p>
          <a:p>
            <a:pPr algn="ctr"/>
            <a:endParaRPr lang="en-FI" sz="1600" dirty="0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04" name="Google Shape;204;p35"/>
          <p:cNvSpPr/>
          <p:nvPr/>
        </p:nvSpPr>
        <p:spPr>
          <a:xfrm>
            <a:off x="6262797" y="3231800"/>
            <a:ext cx="1836164" cy="971632"/>
          </a:xfrm>
          <a:prstGeom prst="rect">
            <a:avLst/>
          </a:prstGeom>
          <a:noFill/>
          <a:ln w="9525" cap="flat" cmpd="sng">
            <a:solidFill>
              <a:srgbClr val="93C47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ar-SY" sz="1600" dirty="0">
                <a:latin typeface="Avenir"/>
                <a:ea typeface="Avenir"/>
                <a:cs typeface="Avenir"/>
                <a:sym typeface="Avenir"/>
              </a:rPr>
              <a:t>لا "فكرة" عن الطبيعة والرفاهية </a:t>
            </a:r>
          </a:p>
          <a:p>
            <a:pPr algn="ctr"/>
            <a:endParaRPr lang="ar-SY" sz="1600" dirty="0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05" name="Google Shape;205;p35"/>
          <p:cNvSpPr/>
          <p:nvPr/>
        </p:nvSpPr>
        <p:spPr>
          <a:xfrm>
            <a:off x="6262797" y="4400389"/>
            <a:ext cx="1836164" cy="971632"/>
          </a:xfrm>
          <a:prstGeom prst="rect">
            <a:avLst/>
          </a:prstGeom>
          <a:noFill/>
          <a:ln w="9525" cap="flat" cmpd="sng">
            <a:solidFill>
              <a:srgbClr val="93C47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ar-SY" sz="1600" b="0" i="0" dirty="0">
                <a:solidFill>
                  <a:srgbClr val="000000"/>
                </a:solidFill>
                <a:effectLst/>
                <a:latin typeface="Avenir"/>
                <a:cs typeface="Roboto" panose="02000000000000000000" pitchFamily="2" charset="0"/>
              </a:rPr>
              <a:t>الخاصة مقابل لغة البلد الجديدة</a:t>
            </a:r>
            <a:r>
              <a:rPr lang="ar-SY" sz="1600" b="0" i="0" dirty="0">
                <a:solidFill>
                  <a:srgbClr val="000000"/>
                </a:solidFill>
                <a:effectLst/>
                <a:latin typeface="Avenir"/>
              </a:rPr>
              <a:t> </a:t>
            </a:r>
            <a:endParaRPr sz="1600" dirty="0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06" name="Google Shape;206;p35"/>
          <p:cNvSpPr/>
          <p:nvPr/>
        </p:nvSpPr>
        <p:spPr>
          <a:xfrm>
            <a:off x="6262797" y="5515839"/>
            <a:ext cx="1836164" cy="1034384"/>
          </a:xfrm>
          <a:prstGeom prst="rect">
            <a:avLst/>
          </a:prstGeom>
          <a:noFill/>
          <a:ln w="9525" cap="flat" cmpd="sng">
            <a:solidFill>
              <a:srgbClr val="93C47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ar-SY" sz="1600" dirty="0">
                <a:latin typeface="Avenir"/>
                <a:ea typeface="Avenir"/>
                <a:cs typeface="Avenir"/>
                <a:sym typeface="Avenir"/>
              </a:rPr>
              <a:t>حقوق الجميع </a:t>
            </a:r>
            <a:endParaRPr lang="en-US" sz="1600" dirty="0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07" name="Google Shape;207;p35"/>
          <p:cNvSpPr/>
          <p:nvPr/>
        </p:nvSpPr>
        <p:spPr>
          <a:xfrm>
            <a:off x="8294134" y="3245956"/>
            <a:ext cx="1645468" cy="971632"/>
          </a:xfrm>
          <a:prstGeom prst="rect">
            <a:avLst/>
          </a:prstGeom>
          <a:noFill/>
          <a:ln w="9525" cap="flat" cmpd="sng">
            <a:solidFill>
              <a:srgbClr val="F6B26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ar-SY" sz="1600" dirty="0">
                <a:latin typeface="Avenir"/>
                <a:ea typeface="Avenir"/>
                <a:cs typeface="Avenir"/>
                <a:sym typeface="Avenir"/>
              </a:rPr>
              <a:t>المواسم والطقس</a:t>
            </a:r>
          </a:p>
          <a:p>
            <a:pPr algn="ctr"/>
            <a:endParaRPr lang="en-FI" sz="1600" dirty="0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08" name="Google Shape;208;p35"/>
          <p:cNvSpPr/>
          <p:nvPr/>
        </p:nvSpPr>
        <p:spPr>
          <a:xfrm>
            <a:off x="8294134" y="4378782"/>
            <a:ext cx="1645468" cy="1019612"/>
          </a:xfrm>
          <a:prstGeom prst="rect">
            <a:avLst/>
          </a:prstGeom>
          <a:noFill/>
          <a:ln w="9525" cap="flat" cmpd="sng">
            <a:solidFill>
              <a:srgbClr val="F6B26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ar-SY" sz="1600" b="0" i="0" dirty="0">
                <a:solidFill>
                  <a:srgbClr val="000000"/>
                </a:solidFill>
                <a:effectLst/>
                <a:latin typeface="Avenir"/>
                <a:cs typeface="Roboto" panose="02000000000000000000" pitchFamily="2" charset="0"/>
              </a:rPr>
              <a:t>المسافة وإمكانية الوصول</a:t>
            </a:r>
            <a:r>
              <a:rPr lang="ar-SY" sz="1600" b="0" i="0" dirty="0">
                <a:solidFill>
                  <a:srgbClr val="000000"/>
                </a:solidFill>
                <a:effectLst/>
                <a:latin typeface="Avenir"/>
              </a:rPr>
              <a:t> </a:t>
            </a:r>
            <a:endParaRPr sz="1600" dirty="0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09" name="Google Shape;209;p35"/>
          <p:cNvSpPr/>
          <p:nvPr/>
        </p:nvSpPr>
        <p:spPr>
          <a:xfrm>
            <a:off x="8294134" y="5515839"/>
            <a:ext cx="1645468" cy="1019614"/>
          </a:xfrm>
          <a:prstGeom prst="rect">
            <a:avLst/>
          </a:prstGeom>
          <a:noFill/>
          <a:ln w="9525" cap="flat" cmpd="sng">
            <a:solidFill>
              <a:srgbClr val="F6B26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ar-SY" sz="1600" dirty="0">
                <a:latin typeface="Avenir"/>
                <a:ea typeface="Avenir"/>
                <a:cs typeface="Avenir"/>
                <a:sym typeface="Avenir"/>
              </a:rPr>
              <a:t>المعدات والزي المناسب</a:t>
            </a:r>
            <a:endParaRPr lang="en-US" sz="1600" dirty="0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9" name="Title 2">
            <a:extLst>
              <a:ext uri="{FF2B5EF4-FFF2-40B4-BE49-F238E27FC236}">
                <a16:creationId xmlns:a16="http://schemas.microsoft.com/office/drawing/2014/main" id="{5D6ECE10-BC7F-4331-867C-9B8298874EDA}"/>
              </a:ext>
            </a:extLst>
          </p:cNvPr>
          <p:cNvSpPr txBox="1">
            <a:spLocks/>
          </p:cNvSpPr>
          <p:nvPr/>
        </p:nvSpPr>
        <p:spPr>
          <a:xfrm>
            <a:off x="910973" y="475473"/>
            <a:ext cx="9023268" cy="799671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rmAutofit fontScale="85000" lnSpcReduction="10000"/>
          </a:bodyPr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 algn="r"/>
            <a:r>
              <a:rPr lang="ar-AE" sz="3200" dirty="0">
                <a:latin typeface="Arial"/>
                <a:cs typeface="Arial"/>
              </a:rPr>
              <a:t>الحواجز الحالية الاجتماعية والعاطفية والثقافية والمادية للوصول إلى الطبيعة </a:t>
            </a:r>
            <a:endParaRPr lang="en-US" sz="3200" dirty="0">
              <a:latin typeface="Arial"/>
              <a:cs typeface="Arial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273263" y="6515664"/>
            <a:ext cx="14975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" sz="1400" b="0" i="0" dirty="0">
                <a:solidFill>
                  <a:srgbClr val="000000"/>
                </a:solidFill>
                <a:effectLst/>
                <a:cs typeface="Roboto" panose="02000000000000000000" pitchFamily="2" charset="0"/>
              </a:rPr>
              <a:t>صممه أندريا ريسميني</a:t>
            </a:r>
            <a:r>
              <a:rPr lang="ar" sz="1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endParaRPr lang="fi-FI" sz="1400" dirty="0"/>
          </a:p>
        </p:txBody>
      </p:sp>
      <p:pic>
        <p:nvPicPr>
          <p:cNvPr id="20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45356827-82D2-4EEE-A86D-1EDC93D3468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3939" b="21429"/>
          <a:stretch/>
        </p:blipFill>
        <p:spPr>
          <a:xfrm>
            <a:off x="45828" y="6067745"/>
            <a:ext cx="2049321" cy="80078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47E1B03-C49F-4B71-9C58-7E6B0976D8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42183" y="6067745"/>
            <a:ext cx="2152491" cy="78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8230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3DAD8BB-2102-4426-8E5C-73A5CE6F87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5564" y="1204832"/>
            <a:ext cx="10417171" cy="514481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SA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ثلاثة أنواع من الاندماج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</a:t>
            </a:r>
            <a:endParaRPr lang="en-FI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800100" lvl="1" indent="-342900" algn="r" rtl="1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ar-SA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الاندماج التفاعلي</a:t>
            </a:r>
            <a:r>
              <a:rPr lang="ar-SA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 الصداقات والتفاعلات الاجتماعية</a:t>
            </a:r>
            <a:endParaRPr lang="en-FI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800100" lvl="1" indent="-342900" algn="r" rtl="1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ar-SA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اندماج الهوية</a:t>
            </a:r>
            <a:r>
              <a:rPr lang="ar-SA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 الروابط العاطفية لمجموعات وأماكن جديدة</a:t>
            </a:r>
            <a:endParaRPr lang="en-FI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800100" lvl="1" indent="-342900" algn="r" rtl="1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ar-SA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الاندماج الثقافي</a:t>
            </a:r>
            <a:r>
              <a:rPr lang="ar-SA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 اكتساب المعارف والكفاءات الجديدة ، والجوانب الثقافية ، والممارسات المشتركة ، والقواعد العامة للسلوك</a:t>
            </a:r>
            <a:endParaRPr lang="en-FI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endParaRPr lang="fi-FI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SA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يمكن أن تكون الطبيعة وسيلة للاندماج والرفاهية ، وموردًا يمكن للجميع الوصول إليه على قدم المساواة.</a:t>
            </a:r>
            <a:endParaRPr lang="en-FI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EC23B48C-8200-4049-AABE-2562A523AEAD}"/>
              </a:ext>
            </a:extLst>
          </p:cNvPr>
          <p:cNvSpPr txBox="1">
            <a:spLocks/>
          </p:cNvSpPr>
          <p:nvPr/>
        </p:nvSpPr>
        <p:spPr>
          <a:xfrm>
            <a:off x="901135" y="234043"/>
            <a:ext cx="10145029" cy="65382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r"/>
            <a:r>
              <a:rPr lang="en-US" sz="3200" dirty="0">
                <a:latin typeface="Arial"/>
                <a:cs typeface="Arial"/>
              </a:rPr>
              <a:t>(</a:t>
            </a:r>
            <a:r>
              <a:rPr lang="en-US" sz="3200" dirty="0" err="1">
                <a:latin typeface="Arial"/>
                <a:cs typeface="Arial"/>
              </a:rPr>
              <a:t>Gentin</a:t>
            </a:r>
            <a:r>
              <a:rPr lang="en-US" sz="3200" dirty="0">
                <a:latin typeface="Arial"/>
                <a:cs typeface="Arial"/>
              </a:rPr>
              <a:t> et al. 2019) </a:t>
            </a:r>
            <a:r>
              <a:rPr lang="ar-AE" sz="3200" dirty="0">
                <a:latin typeface="Arial"/>
                <a:cs typeface="Arial"/>
              </a:rPr>
              <a:t> الاندماج القائم على الطبيعة</a:t>
            </a:r>
            <a:r>
              <a:rPr lang="en-GB" sz="3200" dirty="0">
                <a:latin typeface="Arial"/>
                <a:cs typeface="Arial"/>
              </a:rPr>
              <a:t> </a:t>
            </a:r>
            <a:endParaRPr lang="en-US" sz="3200" dirty="0"/>
          </a:p>
        </p:txBody>
      </p:sp>
      <p:pic>
        <p:nvPicPr>
          <p:cNvPr id="3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ACFA06F8-253E-4BB2-942D-FDDC574FA4E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3939" b="21429"/>
          <a:stretch/>
        </p:blipFill>
        <p:spPr>
          <a:xfrm>
            <a:off x="45828" y="6053677"/>
            <a:ext cx="2049321" cy="800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9641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A picture containing outdoor, building, grass, house&#10;&#10;Description automatically generated">
            <a:extLst>
              <a:ext uri="{FF2B5EF4-FFF2-40B4-BE49-F238E27FC236}">
                <a16:creationId xmlns:a16="http://schemas.microsoft.com/office/drawing/2014/main" id="{272BE9D9-AC27-4B57-9BF5-CB0B2F9DDD8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456" r="6460"/>
          <a:stretch/>
        </p:blipFill>
        <p:spPr>
          <a:xfrm>
            <a:off x="20" y="10"/>
            <a:ext cx="5219680" cy="6857990"/>
          </a:xfrm>
          <a:prstGeom prst="rect">
            <a:avLst/>
          </a:prstGeom>
          <a:noFill/>
        </p:spPr>
      </p:pic>
      <p:sp>
        <p:nvSpPr>
          <p:cNvPr id="7" name="Title 3">
            <a:extLst>
              <a:ext uri="{FF2B5EF4-FFF2-40B4-BE49-F238E27FC236}">
                <a16:creationId xmlns:a16="http://schemas.microsoft.com/office/drawing/2014/main" id="{7EC17C96-ED0A-4EE9-8C16-276BDB177B94}"/>
              </a:ext>
            </a:extLst>
          </p:cNvPr>
          <p:cNvSpPr txBox="1">
            <a:spLocks/>
          </p:cNvSpPr>
          <p:nvPr/>
        </p:nvSpPr>
        <p:spPr>
          <a:xfrm>
            <a:off x="6007798" y="404037"/>
            <a:ext cx="5710590" cy="146020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SA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ظهرت ثلاثة أبعاد من البحث لتجارب المهاجرين في الطبيعة </a:t>
            </a:r>
            <a:endParaRPr lang="en-FI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4EF8CB-DDFD-4B89-9600-761BB3E372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07796" y="1864243"/>
            <a:ext cx="5583982" cy="416644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lvl="0" indent="-342900" algn="r" rtl="1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ar-SA" sz="24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البعد الاجتماعي</a:t>
            </a:r>
            <a:r>
              <a:rPr lang="ar-SA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: الطبيعة كتجربة مجتمعية ، ذات غرض</a:t>
            </a:r>
            <a:r>
              <a:rPr lang="en-GB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endParaRPr lang="en-FI" sz="24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r" rtl="1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ar-SA" sz="24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البعد العاطفي</a:t>
            </a:r>
            <a:r>
              <a:rPr lang="ar-SA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: الطبيعة كمرآة لذكريات الوطن السابق</a:t>
            </a:r>
            <a:endParaRPr lang="en-FI" sz="24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r" rtl="1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ar-SA" sz="24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البعد المعياري</a:t>
            </a:r>
            <a:r>
              <a:rPr lang="ar-SA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: الطبيعة كعنصر منظم ، وليس عنصرًا بريًا</a:t>
            </a:r>
            <a:endParaRPr lang="en-FI" sz="24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16200000">
            <a:off x="4617615" y="5640487"/>
            <a:ext cx="15119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Y" sz="1400" b="0" i="0" dirty="0">
                <a:solidFill>
                  <a:srgbClr val="000000"/>
                </a:solidFill>
                <a:effectLst/>
                <a:cs typeface="Roboto" panose="02000000000000000000" pitchFamily="2" charset="0"/>
              </a:rPr>
              <a:t>تصوير فاديم بيسونوف</a:t>
            </a:r>
            <a:r>
              <a:rPr lang="ar-SY" sz="1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endParaRPr lang="fi-FI" sz="1400" dirty="0"/>
          </a:p>
        </p:txBody>
      </p:sp>
    </p:spTree>
    <p:extLst>
      <p:ext uri="{BB962C8B-B14F-4D97-AF65-F5344CB8AC3E}">
        <p14:creationId xmlns:p14="http://schemas.microsoft.com/office/powerpoint/2010/main" val="2843124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TU-2018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78C8D2"/>
      </a:accent1>
      <a:accent2>
        <a:srgbClr val="9063CD"/>
      </a:accent2>
      <a:accent3>
        <a:srgbClr val="ADCB00"/>
      </a:accent3>
      <a:accent4>
        <a:srgbClr val="F8485E"/>
      </a:accent4>
      <a:accent5>
        <a:srgbClr val="868686"/>
      </a:accent5>
      <a:accent6>
        <a:srgbClr val="D9D9D9"/>
      </a:accent6>
      <a:hlink>
        <a:srgbClr val="9063CD"/>
      </a:hlink>
      <a:folHlink>
        <a:srgbClr val="9063C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tu-powerpoint-pohja-fi.pptx" id="{313CABB6-FB37-474A-B8DD-C831C337203F}" vid="{3A29670A-09DF-473B-AC4C-5C4C1685264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55AF9F02F7E7E429BDB1C5657A7A9E7" ma:contentTypeVersion="11" ma:contentTypeDescription="Create a new document." ma:contentTypeScope="" ma:versionID="3cbec476d6e75088b0231b23fe3e7f59">
  <xsd:schema xmlns:xsd="http://www.w3.org/2001/XMLSchema" xmlns:xs="http://www.w3.org/2001/XMLSchema" xmlns:p="http://schemas.microsoft.com/office/2006/metadata/properties" xmlns:ns2="1162e3be-cd13-4551-87eb-cd3149b23212" targetNamespace="http://schemas.microsoft.com/office/2006/metadata/properties" ma:root="true" ma:fieldsID="4955a3d20708520562338b59032fd9fe" ns2:_="">
    <xsd:import namespace="1162e3be-cd13-4551-87eb-cd3149b2321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62e3be-cd13-4551-87eb-cd3149b2321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B535879-1067-4051-8218-50AC687A8C2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20B3825-E5BA-4516-BD58-B25E79C3020F}">
  <ds:schemaRefs>
    <ds:schemaRef ds:uri="1162e3be-cd13-4551-87eb-cd3149b2321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82647187-88CD-413E-88AC-9CD84329BEC6}">
  <ds:schemaRefs>
    <ds:schemaRef ds:uri="http://schemas.microsoft.com/office/2006/documentManagement/types"/>
    <ds:schemaRef ds:uri="http://schemas.microsoft.com/office/infopath/2007/PartnerControls"/>
    <ds:schemaRef ds:uri="1162e3be-cd13-4551-87eb-cd3149b23212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utu-powerpoint-pohja-fi</Template>
  <TotalTime>671</TotalTime>
  <Words>880</Words>
  <Application>Microsoft Office PowerPoint</Application>
  <PresentationFormat>Widescreen</PresentationFormat>
  <Paragraphs>119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Aharoni</vt:lpstr>
      <vt:lpstr>Arial</vt:lpstr>
      <vt:lpstr>Avenir</vt:lpstr>
      <vt:lpstr>Calibri</vt:lpstr>
      <vt:lpstr>Roboto</vt:lpstr>
      <vt:lpstr>Symbol</vt:lpstr>
      <vt:lpstr>Office Theme</vt:lpstr>
      <vt:lpstr>PowerPoint Presentation</vt:lpstr>
      <vt:lpstr>خلفية البحث </vt:lpstr>
      <vt:lpstr>مشروع لومودي</vt:lpstr>
      <vt:lpstr>أسئلة البحث </vt:lpstr>
      <vt:lpstr>المواد والطرق</vt:lpstr>
      <vt:lpstr>النتائج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المراجع</vt:lpstr>
    </vt:vector>
  </TitlesOfParts>
  <Company>University of Turku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Hanna Heino</dc:creator>
  <cp:lastModifiedBy>Rima Almalla</cp:lastModifiedBy>
  <cp:revision>60</cp:revision>
  <dcterms:created xsi:type="dcterms:W3CDTF">2021-06-08T07:53:39Z</dcterms:created>
  <dcterms:modified xsi:type="dcterms:W3CDTF">2021-12-19T17:58:26Z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0x010100355AF9F02F7E7E429BDB1C5657A7A9E7</vt:lpwstr>
  </property>
</Properties>
</file>