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ink/ink3.xml" ContentType="application/inkml+xml"/>
  <Override PartName="/ppt/ink/ink4.xml" ContentType="application/inkml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7" r:id="rId5"/>
  </p:sldMasterIdLst>
  <p:notesMasterIdLst>
    <p:notesMasterId r:id="rId24"/>
  </p:notesMasterIdLst>
  <p:sldIdLst>
    <p:sldId id="274" r:id="rId6"/>
    <p:sldId id="257" r:id="rId7"/>
    <p:sldId id="260" r:id="rId8"/>
    <p:sldId id="265" r:id="rId9"/>
    <p:sldId id="264" r:id="rId10"/>
    <p:sldId id="266" r:id="rId11"/>
    <p:sldId id="259" r:id="rId12"/>
    <p:sldId id="267" r:id="rId13"/>
    <p:sldId id="268" r:id="rId14"/>
    <p:sldId id="269" r:id="rId15"/>
    <p:sldId id="270" r:id="rId16"/>
    <p:sldId id="271" r:id="rId17"/>
    <p:sldId id="261" r:id="rId18"/>
    <p:sldId id="262" r:id="rId19"/>
    <p:sldId id="272" r:id="rId20"/>
    <p:sldId id="318" r:id="rId21"/>
    <p:sldId id="273" r:id="rId22"/>
    <p:sldId id="317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16" autoAdjust="0"/>
  </p:normalViewPr>
  <p:slideViewPr>
    <p:cSldViewPr snapToGrid="0">
      <p:cViewPr>
        <p:scale>
          <a:sx n="75" d="100"/>
          <a:sy n="75" d="100"/>
        </p:scale>
        <p:origin x="1146" y="5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2.363"/>
    </inkml:context>
    <inkml:brush xml:id="br0">
      <inkml:brushProperty name="height" value="0.053" units="cm"/>
    </inkml:brush>
  </inkml:definitions>
  <inkml:trace contextRef="#ctx0" brushRef="#br0">1 1 4162 0 0,'0'0'1152'0'0,"0"0"-447"0"0,0 0 47 0 0,0 0-80 0 0,0 0-463 0 0,0 0-209 0 0,31 0 0 0 0,-31 0 0 0 0,0 0-257 0 0,0 0-1023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5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2289 0 0,'0'0'176'0'0,"0"0"-160"0"0,0 0 48 0 0,0 0-240 0 0,0 0-2017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2.363"/>
    </inkml:context>
    <inkml:brush xml:id="br0">
      <inkml:brushProperty name="height" value="0.053" units="cm"/>
    </inkml:brush>
  </inkml:definitions>
  <inkml:trace contextRef="#ctx0" brushRef="#br0">1 1 4162 0 0,'0'0'1152'0'0,"0"0"-447"0"0,0 0 47 0 0,0 0-80 0 0,0 0-463 0 0,0 0-209 0 0,31 0 0 0 0,-31 0 0 0 0,0 0-257 0 0,0 0-1023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5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2289 0 0,'0'0'176'0'0,"0"0"-160"0"0,0 0 48 0 0,0 0-240 0 0,0 0-2017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F89AD-F26E-44EC-B9B6-CC84F35C428C}" type="datetimeFigureOut">
              <a:rPr lang="fi-FI" smtClean="0"/>
              <a:t>29.7.2024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4ACF6-D7C3-414C-BC90-215F893E5F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54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Tm</a:t>
            </a:r>
            <a:r>
              <a:rPr lang="fi-FI" dirty="0"/>
              <a:t> on </a:t>
            </a:r>
            <a:r>
              <a:rPr lang="fi-FI" dirty="0" err="1"/>
              <a:t>thullium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4ACF6-D7C3-414C-BC90-215F893E5F04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623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Resin</a:t>
            </a:r>
            <a:r>
              <a:rPr lang="fi-FI" dirty="0"/>
              <a:t> = hartsi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4ACF6-D7C3-414C-BC90-215F893E5F0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434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Restoration</a:t>
            </a:r>
            <a:r>
              <a:rPr lang="fi-FI" dirty="0"/>
              <a:t> = entisöinti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4ACF6-D7C3-414C-BC90-215F893E5F04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034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customXml" Target="../ink/ink4.xml"/><Relationship Id="rId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12">
            <a:extLst>
              <a:ext uri="{FF2B5EF4-FFF2-40B4-BE49-F238E27FC236}">
                <a16:creationId xmlns:a16="http://schemas.microsoft.com/office/drawing/2014/main" id="{B08D2941-A7E5-4C26-B320-579010B602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80852" cy="3280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60" y="5191347"/>
            <a:ext cx="3190045" cy="11866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494732-9B10-4162-9163-05E2CB57418A}" type="datetime1">
              <a:rPr lang="fi-FI" smtClean="0"/>
              <a:t>29.7.2024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96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bg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6135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40681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678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4793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70074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82870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4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43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05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14740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9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m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14:cNvPr>
              <p14:cNvContentPartPr/>
              <p14:nvPr userDrawn="1"/>
            </p14:nvContentPartPr>
            <p14:xfrm>
              <a:off x="2731856" y="4694400"/>
              <a:ext cx="11520" cy="36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2496" y="4685040"/>
                <a:ext cx="302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14:cNvPr>
              <p14:cNvContentPartPr/>
              <p14:nvPr userDrawn="1"/>
            </p14:nvContentPartPr>
            <p14:xfrm>
              <a:off x="2642576" y="4739040"/>
              <a:ext cx="360" cy="360"/>
            </p14:xfrm>
          </p:contentPart>
        </mc:Choice>
        <mc:Fallback xmlns=""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3936" y="473040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93622"/>
            <a:ext cx="3192434" cy="1182085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6C4F99-3DAA-4242-93F6-BDE05D1D4F00}" type="datetime1">
              <a:rPr lang="fi-FI" smtClean="0"/>
              <a:t>29.7.2024</a:t>
            </a:fld>
            <a:endParaRPr lang="fi-FI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5772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6097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1956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1457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9" y="2352016"/>
            <a:ext cx="5795784" cy="2153969"/>
          </a:xfrm>
          <a:prstGeom prst="rect">
            <a:avLst/>
          </a:prstGeom>
        </p:spPr>
      </p:pic>
      <p:sp>
        <p:nvSpPr>
          <p:cNvPr id="4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574" y="4831894"/>
            <a:ext cx="7480852" cy="50567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5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654" y="5491071"/>
            <a:ext cx="7478692" cy="327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1611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34958"/>
            <a:ext cx="8964613" cy="41402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648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+mn-lt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  <a:latin typeface="+mn-lt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5pPr>
            <a:lvl6pPr>
              <a:defRPr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7pPr>
          </a:lstStyle>
          <a:p>
            <a:pPr lvl="0"/>
            <a:r>
              <a:rPr lang="en-US" dirty="0"/>
              <a:t>Edit the text slides </a:t>
            </a:r>
            <a:endParaRPr lang="et-EE" dirty="0"/>
          </a:p>
          <a:p>
            <a:pPr lvl="0"/>
            <a:r>
              <a:rPr lang="en-US" dirty="0"/>
              <a:t>Edit the text slides</a:t>
            </a:r>
            <a:endParaRPr lang="et-EE" dirty="0"/>
          </a:p>
          <a:p>
            <a:pPr lvl="2"/>
            <a:r>
              <a:rPr lang="en-US" dirty="0"/>
              <a:t>Edit the text slides</a:t>
            </a: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644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6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65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>
              <a:lnSpc>
                <a:spcPts val="2012"/>
              </a:lnSpc>
            </a:pPr>
            <a:endParaRPr lang="fi-FI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75BCC-2F94-4D2C-A2C0-D179A048ABED}" type="datetime1">
              <a:rPr lang="fi-FI" smtClean="0"/>
              <a:t>29.7.2024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35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619">
              <a:lnSpc>
                <a:spcPts val="1434"/>
              </a:lnSpc>
            </a:pPr>
            <a:fld id="{81D60167-4931-47E6-BA6A-407CBD079E47}" type="slidenum">
              <a:rPr lang="fi-FI" spc="-4" smtClean="0"/>
              <a:pPr marL="33619">
                <a:lnSpc>
                  <a:spcPts val="1434"/>
                </a:lnSpc>
              </a:pPr>
              <a:t>‹#›</a:t>
            </a:fld>
            <a:endParaRPr lang="fi-FI" spc="-4" dirty="0"/>
          </a:p>
        </p:txBody>
      </p:sp>
    </p:spTree>
    <p:extLst>
      <p:ext uri="{BB962C8B-B14F-4D97-AF65-F5344CB8AC3E}">
        <p14:creationId xmlns:p14="http://schemas.microsoft.com/office/powerpoint/2010/main" val="1526875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12">
            <a:extLst>
              <a:ext uri="{FF2B5EF4-FFF2-40B4-BE49-F238E27FC236}">
                <a16:creationId xmlns:a16="http://schemas.microsoft.com/office/drawing/2014/main" id="{B08D2941-A7E5-4C26-B320-579010B602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80852" cy="3280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60" y="5191347"/>
            <a:ext cx="3190045" cy="11866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3307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m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14:cNvPr>
              <p14:cNvContentPartPr/>
              <p14:nvPr userDrawn="1"/>
            </p14:nvContentPartPr>
            <p14:xfrm>
              <a:off x="2731856" y="4694400"/>
              <a:ext cx="11520" cy="36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2496" y="4685040"/>
                <a:ext cx="302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14:cNvPr>
              <p14:cNvContentPartPr/>
              <p14:nvPr userDrawn="1"/>
            </p14:nvContentPartPr>
            <p14:xfrm>
              <a:off x="2642576" y="4739040"/>
              <a:ext cx="360" cy="360"/>
            </p14:xfrm>
          </p:contentPart>
        </mc:Choice>
        <mc:Fallback xmlns=""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3936" y="473040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93622"/>
            <a:ext cx="3192434" cy="1182085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2805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93622"/>
            <a:ext cx="3192434" cy="1182085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20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A3DC35-05BA-4025-BFDC-F85DCEEE61DA}" type="datetime1">
              <a:rPr lang="fi-FI" smtClean="0"/>
              <a:t>29.7.2024</a:t>
            </a:fld>
            <a:endParaRPr lang="fi-FI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93622"/>
            <a:ext cx="3192434" cy="1182085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7786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2252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sisältö mus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0016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4932000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057" y="1825625"/>
            <a:ext cx="4932000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19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27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ngre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800999-EDA5-4B6B-8344-7EB1B35B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673225"/>
            <a:ext cx="4780800" cy="3511550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72000" y="1227388"/>
            <a:ext cx="4534256" cy="440322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64" y="2075205"/>
            <a:ext cx="1757071" cy="2707589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29.7.2024</a:t>
            </a:fld>
            <a:endParaRPr lang="fi-FI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22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bg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92944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91604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678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33614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8284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5CE8E0-F17B-4B15-95C2-9099BFCB8407}" type="datetime1">
              <a:rPr lang="fi-FI" smtClean="0"/>
              <a:t>29.7.2024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566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0154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4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36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77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14740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8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17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41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2771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7894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3681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9" y="2352016"/>
            <a:ext cx="5795784" cy="2153969"/>
          </a:xfrm>
          <a:prstGeom prst="rect">
            <a:avLst/>
          </a:prstGeom>
        </p:spPr>
      </p:pic>
      <p:sp>
        <p:nvSpPr>
          <p:cNvPr id="4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574" y="4831894"/>
            <a:ext cx="7480852" cy="50567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5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654" y="5491071"/>
            <a:ext cx="7478692" cy="327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86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sisältö mus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89C030-6662-447F-BAB7-C252215DD81B}" type="datetime1">
              <a:rPr lang="fi-FI" smtClean="0"/>
              <a:t>29.7.2024</a:t>
            </a:fld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2074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34958"/>
            <a:ext cx="8964613" cy="41402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220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+mn-lt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  <a:latin typeface="+mn-lt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5pPr>
            <a:lvl6pPr>
              <a:defRPr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7pPr>
          </a:lstStyle>
          <a:p>
            <a:pPr lvl="0"/>
            <a:r>
              <a:rPr lang="en-US" dirty="0"/>
              <a:t>Edit the text slides </a:t>
            </a:r>
            <a:endParaRPr lang="et-EE" dirty="0"/>
          </a:p>
          <a:p>
            <a:pPr lvl="0"/>
            <a:r>
              <a:rPr lang="en-US" dirty="0"/>
              <a:t>Edit the text slides</a:t>
            </a:r>
            <a:endParaRPr lang="et-EE" dirty="0"/>
          </a:p>
          <a:p>
            <a:pPr lvl="2"/>
            <a:r>
              <a:rPr lang="en-US" dirty="0"/>
              <a:t>Edit the text slides</a:t>
            </a: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877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6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65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>
              <a:lnSpc>
                <a:spcPts val="2012"/>
              </a:lnSpc>
            </a:pPr>
            <a:r>
              <a:rPr lang="fi-FI" spc="-4"/>
              <a:t>Laser powde</a:t>
            </a:r>
            <a:r>
              <a:rPr lang="fi-FI" spc="-44"/>
              <a:t>r</a:t>
            </a:r>
            <a:r>
              <a:rPr lang="fi-FI" spc="-4"/>
              <a:t>-bed fusion</a:t>
            </a:r>
            <a:r>
              <a:rPr lang="fi-FI" spc="-119"/>
              <a:t> </a:t>
            </a:r>
            <a:r>
              <a:rPr lang="fi-FI" spc="-4"/>
              <a:t>AM</a:t>
            </a:r>
            <a:endParaRPr lang="fi-FI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35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619">
              <a:lnSpc>
                <a:spcPts val="1434"/>
              </a:lnSpc>
            </a:pPr>
            <a:fld id="{81D60167-4931-47E6-BA6A-407CBD079E47}" type="slidenum">
              <a:rPr lang="fi-FI" spc="-4" smtClean="0"/>
              <a:pPr marL="33619">
                <a:lnSpc>
                  <a:spcPts val="1434"/>
                </a:lnSpc>
              </a:pPr>
              <a:t>‹#›</a:t>
            </a:fld>
            <a:endParaRPr lang="fi-FI" spc="-4" dirty="0"/>
          </a:p>
        </p:txBody>
      </p:sp>
    </p:spTree>
    <p:extLst>
      <p:ext uri="{BB962C8B-B14F-4D97-AF65-F5344CB8AC3E}">
        <p14:creationId xmlns:p14="http://schemas.microsoft.com/office/powerpoint/2010/main" val="347195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C3F902-EF04-4CE1-933E-C5043F0A6B9D}" type="datetime1">
              <a:rPr lang="fi-FI" smtClean="0"/>
              <a:t>29.7.2024</a:t>
            </a:fld>
            <a:endParaRPr lang="fi-FI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4932000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057" y="1825625"/>
            <a:ext cx="4932000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9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A7CD46-C89E-4B3B-A926-283B11E7A091}" type="datetime1">
              <a:rPr lang="fi-FI" smtClean="0"/>
              <a:t>29.7.2024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61B3D6-93F9-4538-BB38-2327C90AF725}" type="datetime1">
              <a:rPr lang="fi-FI" smtClean="0"/>
              <a:t>29.7.2024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ngre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800999-EDA5-4B6B-8344-7EB1B35B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673225"/>
            <a:ext cx="4780800" cy="3511550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72000" y="1227388"/>
            <a:ext cx="4534256" cy="440322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64" y="2075205"/>
            <a:ext cx="1757071" cy="2707589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E080D7-849D-4F16-9893-1B1541E50CAE}" type="datetime1">
              <a:rPr lang="fi-FI" smtClean="0"/>
              <a:t>29.7.2024</a:t>
            </a:fld>
            <a:endParaRPr lang="fi-FI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4071-C2FA-4ED9-ACCA-CA11DE22B3BF}" type="datetime1">
              <a:rPr lang="fi-FI" smtClean="0"/>
              <a:t>29.7.2024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F644-756C-4530-A69F-A71AB7A98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809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40BC-9B28-4ACE-B7B8-D3C83187B980}" type="datetimeFigureOut">
              <a:rPr lang="fi-FI" smtClean="0"/>
              <a:t>29.7.2024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F644-756C-4530-A69F-A71AB7A98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376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>
            <a:extLst>
              <a:ext uri="{FF2B5EF4-FFF2-40B4-BE49-F238E27FC236}">
                <a16:creationId xmlns:a16="http://schemas.microsoft.com/office/drawing/2014/main" id="{45B2E373-5C76-7742-882E-F0852921A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770661"/>
            <a:ext cx="7478692" cy="67433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MALAMA project lectures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5D4498-8D08-4542-8BD6-8BEA60A70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445000"/>
            <a:ext cx="7478692" cy="1591099"/>
          </a:xfrm>
        </p:spPr>
        <p:txBody>
          <a:bodyPr>
            <a:normAutofit/>
          </a:bodyPr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Nikhil Kamboj, Postdoctoral Researcher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Heidi Piili, Adjunct Professor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Eetu Valtonen, Research Assistant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Department of Mechanical and Materials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AD24F-2757-4D7F-A5FE-E18A66A1FC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052F644-756C-4530-A69F-A71AB7A98F48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A0799-04E2-40A7-8F07-DCD998DD1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Laser Cleaning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B0AEE-4A90-4C7C-94CA-7AD02B29E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6234"/>
            <a:ext cx="3603516" cy="7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E3A3A-AAA1-4DE4-A583-B15515FE6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364" y="6056234"/>
            <a:ext cx="2907702" cy="756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AD87958-A449-4F88-9EB9-4949AD71E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1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6"/>
    </mc:Choice>
    <mc:Fallback>
      <p:transition spd="slow" advTm="2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4A8BD-CF59-434A-899C-B57665F5A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Indirect laser cleaning technology since it uses shock waves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Laser shock cleaning effectively removes organic and inorganic particles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Usually dry, non-contact, and large-area cleaning technology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Advantageous technology for the photosensitive material like silicon wafer when compared to the direct irradiation of the laser since: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Minimal thermal effect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Less local stress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2B0BC-2E7C-49FE-BFC3-EB6174001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Laser shock wave cleaning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7B51C-0EC6-4D16-AAF6-7F1A4C0EB21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10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1B5B85-CEE8-47D8-9817-837C25F63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5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78"/>
    </mc:Choice>
    <mc:Fallback>
      <p:transition spd="slow" advTm="7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56FA6-1B30-429B-8136-3DDA606F0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CO</a:t>
            </a:r>
            <a:r>
              <a:rPr lang="en-GB" baseline="-25000" dirty="0"/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M:YAG (M = </a:t>
            </a:r>
            <a:r>
              <a:rPr lang="en-GB" dirty="0" err="1"/>
              <a:t>Er</a:t>
            </a:r>
            <a:r>
              <a:rPr lang="en-GB" dirty="0"/>
              <a:t>, Nd, </a:t>
            </a:r>
            <a:r>
              <a:rPr lang="en-GB" dirty="0" err="1"/>
              <a:t>Yb</a:t>
            </a:r>
            <a:r>
              <a:rPr lang="en-GB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GaAlAs diode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XeCl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KrF excimer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err="1"/>
              <a:t>Nd:Van</a:t>
            </a: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err="1"/>
              <a:t>Ti:Sa</a:t>
            </a: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Fibre laser (YB, </a:t>
            </a:r>
            <a:r>
              <a:rPr lang="en-GB" dirty="0" err="1"/>
              <a:t>Er</a:t>
            </a:r>
            <a:r>
              <a:rPr lang="en-GB" dirty="0"/>
              <a:t>, Tm)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41022-EC0E-4D6C-9C46-7F50FC09F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Lasers used in laser cleaning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E5657-2000-4FAD-A22E-814DB5743D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11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3F1F15-D8D3-43E7-8AD6-D33512324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8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77"/>
    </mc:Choice>
    <mc:Fallback>
      <p:transition spd="slow" advTm="8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4DE4-4361-4283-96C1-9C424E71C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Copper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Iron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Silver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Zinc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Lead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Aluminium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5B756-CEAB-44B7-AC23-42B7295E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Cleaning metal artefacts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ED5B7-4847-4E13-8AAB-C565F8540D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12</a:t>
            </a:fld>
            <a:endParaRPr lang="fi-FI" dirty="0"/>
          </a:p>
        </p:txBody>
      </p:sp>
      <p:pic>
        <p:nvPicPr>
          <p:cNvPr id="2054" name="Picture 6" descr="https://ars.els-cdn.com/content/image/1-s2.0-S1296207421001643-gr7_lrg.jpg">
            <a:extLst>
              <a:ext uri="{FF2B5EF4-FFF2-40B4-BE49-F238E27FC236}">
                <a16:creationId xmlns:a16="http://schemas.microsoft.com/office/drawing/2014/main" id="{D91A1335-6BE0-41D4-A4CC-AB9955A9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69" y="1438411"/>
            <a:ext cx="7148050" cy="35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58470D-C0A3-4E17-A1B2-727D80B4C67E}"/>
              </a:ext>
            </a:extLst>
          </p:cNvPr>
          <p:cNvSpPr txBox="1"/>
          <p:nvPr/>
        </p:nvSpPr>
        <p:spPr>
          <a:xfrm>
            <a:off x="5087816" y="3972353"/>
            <a:ext cx="199292" cy="463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DF0BE-9B2F-4C14-A948-D00B88DBF936}"/>
              </a:ext>
            </a:extLst>
          </p:cNvPr>
          <p:cNvSpPr txBox="1"/>
          <p:nvPr/>
        </p:nvSpPr>
        <p:spPr>
          <a:xfrm>
            <a:off x="8032904" y="3972353"/>
            <a:ext cx="199292" cy="463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D2113-48D3-4A9D-A3C7-54FAC85B90F0}"/>
              </a:ext>
            </a:extLst>
          </p:cNvPr>
          <p:cNvSpPr txBox="1"/>
          <p:nvPr/>
        </p:nvSpPr>
        <p:spPr>
          <a:xfrm>
            <a:off x="7458592" y="5022634"/>
            <a:ext cx="3101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/>
              <a:t>Silver artefact cleaning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836DCF-93DE-4832-BA0F-A8F4395D0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7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23"/>
    </mc:Choice>
    <mc:Fallback>
      <p:transition spd="slow" advTm="2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4C69-CCC2-4A6E-9564-195AEB00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Other materials for laser cleaning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68F74-C114-4994-807D-7A08233C01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/>
          <a:p>
            <a:fld id="{DDD564D6-9E71-4224-9121-F22D22426E47}" type="slidenum">
              <a:rPr lang="fi-FI" smtClean="0"/>
              <a:t>13</a:t>
            </a:fld>
            <a:endParaRPr lang="fi-FI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B0D0F371-9D1E-4035-B35B-B8094ACBB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679706"/>
              </p:ext>
            </p:extLst>
          </p:nvPr>
        </p:nvGraphicFramePr>
        <p:xfrm>
          <a:off x="8863397" y="1959773"/>
          <a:ext cx="235966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080">
                  <a:extLst>
                    <a:ext uri="{9D8B030D-6E8A-4147-A177-3AD203B41FA5}">
                      <a16:colId xmlns:a16="http://schemas.microsoft.com/office/drawing/2014/main" val="2889722689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881809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Cleaning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9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11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Resin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521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Stains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114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Dirt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08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Coatings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640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Painting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206287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79E4ECAA-F003-408C-BA53-B12684ECAA20}"/>
              </a:ext>
            </a:extLst>
          </p:cNvPr>
          <p:cNvGrpSpPr/>
          <p:nvPr/>
        </p:nvGrpSpPr>
        <p:grpSpPr>
          <a:xfrm>
            <a:off x="673100" y="2054673"/>
            <a:ext cx="2615650" cy="1968846"/>
            <a:chOff x="673100" y="2054673"/>
            <a:chExt cx="2615650" cy="1968846"/>
          </a:xfrm>
        </p:grpSpPr>
        <p:pic>
          <p:nvPicPr>
            <p:cNvPr id="13" name="Content Placeholder 3">
              <a:extLst>
                <a:ext uri="{FF2B5EF4-FFF2-40B4-BE49-F238E27FC236}">
                  <a16:creationId xmlns:a16="http://schemas.microsoft.com/office/drawing/2014/main" id="{E676E216-56EC-4DC7-9AB0-3BE9FBA56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33" t="7290" r="71886" b="67197"/>
            <a:stretch/>
          </p:blipFill>
          <p:spPr>
            <a:xfrm>
              <a:off x="673100" y="2054673"/>
              <a:ext cx="2615650" cy="1512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B5E6FC-507B-462E-8ED9-7867E4E6A5B9}"/>
                </a:ext>
              </a:extLst>
            </p:cNvPr>
            <p:cNvSpPr txBox="1"/>
            <p:nvPr/>
          </p:nvSpPr>
          <p:spPr>
            <a:xfrm>
              <a:off x="1252886" y="3561854"/>
              <a:ext cx="14560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Rust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985E8F-D64C-45A1-9BAE-9F5C2F88E32B}"/>
              </a:ext>
            </a:extLst>
          </p:cNvPr>
          <p:cNvGrpSpPr/>
          <p:nvPr/>
        </p:nvGrpSpPr>
        <p:grpSpPr>
          <a:xfrm>
            <a:off x="6290705" y="4387504"/>
            <a:ext cx="1365426" cy="1968846"/>
            <a:chOff x="10465810" y="1774693"/>
            <a:chExt cx="1365426" cy="1968846"/>
          </a:xfrm>
        </p:grpSpPr>
        <p:pic>
          <p:nvPicPr>
            <p:cNvPr id="1028" name="Picture 4" descr="Processes 11 01445 g010">
              <a:extLst>
                <a:ext uri="{FF2B5EF4-FFF2-40B4-BE49-F238E27FC236}">
                  <a16:creationId xmlns:a16="http://schemas.microsoft.com/office/drawing/2014/main" id="{26D943E3-D832-40C7-A1CF-C1BDAD9D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0177" r="20734" b="14783"/>
            <a:stretch/>
          </p:blipFill>
          <p:spPr bwMode="auto">
            <a:xfrm>
              <a:off x="10465810" y="1774693"/>
              <a:ext cx="1365426" cy="15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5636F9-1EDB-4894-893D-CA73D782BE34}"/>
                </a:ext>
              </a:extLst>
            </p:cNvPr>
            <p:cNvSpPr txBox="1"/>
            <p:nvPr/>
          </p:nvSpPr>
          <p:spPr>
            <a:xfrm>
              <a:off x="10465810" y="3281874"/>
              <a:ext cx="1365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Uranium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5DF7B3-C576-47D2-87DE-D79842BC2862}"/>
              </a:ext>
            </a:extLst>
          </p:cNvPr>
          <p:cNvGrpSpPr/>
          <p:nvPr/>
        </p:nvGrpSpPr>
        <p:grpSpPr>
          <a:xfrm>
            <a:off x="3556001" y="2054673"/>
            <a:ext cx="2712826" cy="1968846"/>
            <a:chOff x="3022601" y="2054673"/>
            <a:chExt cx="2712826" cy="19688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8F1926-3E21-4A58-B46D-FA7242A47915}"/>
                </a:ext>
              </a:extLst>
            </p:cNvPr>
            <p:cNvSpPr txBox="1"/>
            <p:nvPr/>
          </p:nvSpPr>
          <p:spPr>
            <a:xfrm>
              <a:off x="3771892" y="3561854"/>
              <a:ext cx="12142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Resin</a:t>
              </a:r>
            </a:p>
          </p:txBody>
        </p:sp>
        <p:pic>
          <p:nvPicPr>
            <p:cNvPr id="15" name="Content Placeholder 3">
              <a:extLst>
                <a:ext uri="{FF2B5EF4-FFF2-40B4-BE49-F238E27FC236}">
                  <a16:creationId xmlns:a16="http://schemas.microsoft.com/office/drawing/2014/main" id="{58A8EB29-75D6-4AFF-A69A-549DE7488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251" t="7290" r="47471" b="67197"/>
            <a:stretch/>
          </p:blipFill>
          <p:spPr>
            <a:xfrm>
              <a:off x="3022601" y="2054673"/>
              <a:ext cx="2712826" cy="1512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536F71-3110-4022-8DC6-9C95C86E2B39}"/>
              </a:ext>
            </a:extLst>
          </p:cNvPr>
          <p:cNvGrpSpPr/>
          <p:nvPr/>
        </p:nvGrpSpPr>
        <p:grpSpPr>
          <a:xfrm>
            <a:off x="653175" y="4387504"/>
            <a:ext cx="2937415" cy="1968846"/>
            <a:chOff x="5287003" y="1774693"/>
            <a:chExt cx="2937415" cy="19688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CD74C5-258E-4314-9020-53A1A0334C17}"/>
                </a:ext>
              </a:extLst>
            </p:cNvPr>
            <p:cNvSpPr txBox="1"/>
            <p:nvPr/>
          </p:nvSpPr>
          <p:spPr>
            <a:xfrm>
              <a:off x="6105791" y="3281874"/>
              <a:ext cx="1299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Stains</a:t>
              </a:r>
            </a:p>
          </p:txBody>
        </p:sp>
        <p:pic>
          <p:nvPicPr>
            <p:cNvPr id="16" name="Content Placeholder 3">
              <a:extLst>
                <a:ext uri="{FF2B5EF4-FFF2-40B4-BE49-F238E27FC236}">
                  <a16:creationId xmlns:a16="http://schemas.microsoft.com/office/drawing/2014/main" id="{D30D4E7B-4602-450B-9DF0-5F433D01D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570" t="7290" r="22308" b="67197"/>
            <a:stretch/>
          </p:blipFill>
          <p:spPr>
            <a:xfrm>
              <a:off x="5287003" y="1774693"/>
              <a:ext cx="2937415" cy="1512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8AE06A-7725-4899-BBDB-A7CCE41B1778}"/>
              </a:ext>
            </a:extLst>
          </p:cNvPr>
          <p:cNvGrpSpPr/>
          <p:nvPr/>
        </p:nvGrpSpPr>
        <p:grpSpPr>
          <a:xfrm>
            <a:off x="3937390" y="4387504"/>
            <a:ext cx="1950047" cy="1968846"/>
            <a:chOff x="8332823" y="1774693"/>
            <a:chExt cx="1950047" cy="19688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ADA4B5-D0CD-4272-B539-2CA24DC58161}"/>
                </a:ext>
              </a:extLst>
            </p:cNvPr>
            <p:cNvSpPr txBox="1"/>
            <p:nvPr/>
          </p:nvSpPr>
          <p:spPr>
            <a:xfrm>
              <a:off x="8510940" y="3281874"/>
              <a:ext cx="1593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 Coatings</a:t>
              </a:r>
            </a:p>
          </p:txBody>
        </p:sp>
        <p:pic>
          <p:nvPicPr>
            <p:cNvPr id="17" name="Content Placeholder 3">
              <a:extLst>
                <a:ext uri="{FF2B5EF4-FFF2-40B4-BE49-F238E27FC236}">
                  <a16:creationId xmlns:a16="http://schemas.microsoft.com/office/drawing/2014/main" id="{EEA07781-89F6-4246-B693-2215179FE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952" t="7290" r="5034" b="67197"/>
            <a:stretch/>
          </p:blipFill>
          <p:spPr>
            <a:xfrm>
              <a:off x="8332823" y="1774693"/>
              <a:ext cx="1950047" cy="1512000"/>
            </a:xfrm>
            <a:prstGeom prst="rect">
              <a:avLst/>
            </a:prstGeom>
          </p:spPr>
        </p:pic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DDB1C8A-F86B-4F62-ABC5-E1DCF3B17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1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72"/>
    </mc:Choice>
    <mc:Fallback>
      <p:transition spd="slow" advTm="3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17E00-994C-42AD-8E81-626F280D9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/>
              <a:t>Rust and corrosion removal </a:t>
            </a:r>
            <a:r>
              <a:rPr lang="en-GB" dirty="0"/>
              <a:t>- Used to remove rust from small machines or materials kept outdoors for a long time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/>
              <a:t>Paint cleaning </a:t>
            </a:r>
            <a:r>
              <a:rPr lang="en-GB" dirty="0"/>
              <a:t>- It allows to remove paint of all kinds on metal surfaces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/>
              <a:t>Restoration</a:t>
            </a:r>
            <a:r>
              <a:rPr lang="en-GB" dirty="0"/>
              <a:t> - In the restoration process, laser cleaning has been used with satisfactory results in, for example, stone preservation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/>
              <a:t>Welding cleaning </a:t>
            </a:r>
            <a:r>
              <a:rPr lang="en-GB" dirty="0"/>
              <a:t>- Preparing the material for welding processing in the steel industry is vital. Laser cleaning systems can be integrated into production lines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48E20-A440-4E3F-AC9F-B558857A3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Applications and industry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46FDA-D655-46D0-886F-886FD1A6961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14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B8A9BB-2ED7-4E8E-AC5B-8C8CC9764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2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47"/>
    </mc:Choice>
    <mc:Fallback>
      <p:transition spd="slow" advTm="9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CF2AA-EBB5-49B8-8095-628B74E4E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The laser cleaning mechanism is closely related to the laser wavelength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The laser thermal ablation mechanism and the laser thermal stress mechanism are the most common ones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By selecting suitable laser process parameters and the appropriate laser equipment, surface damage can be completely avoided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Laser cleaning has unique advantages in many industrial fields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7D5CD-947A-4240-8C81-3A5BADC1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A334E-8221-497F-9C25-18FA679120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15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E90ADB-A2D4-4AB6-99C2-8E633F7E6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1"/>
    </mc:Choice>
    <mc:Fallback>
      <p:transition spd="slow" advTm="5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0FC9-EE7C-4B06-9362-6AAA30BDB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400"/>
              <a:t>Marimuthu, Sundar, Hüsein Kürşad Sezer, and Alhaji M. Kamara. "Applications of laser cleaning process in high value manufacturing industries." In Developments in surface contamination and cleaning: applications of cleaning techniques, pp. 251-288. Elsevier, 2019</a:t>
            </a:r>
          </a:p>
          <a:p>
            <a:r>
              <a:rPr lang="en-GB" sz="2400"/>
              <a:t>Bertasa, Moira, and Capucine Korenberg. "Successes and challenges in laser cleaning metal artefacts: A review." Journal of Cultural Heritage 53 (2022): 100-117</a:t>
            </a:r>
          </a:p>
          <a:p>
            <a:r>
              <a:rPr lang="en-GB" sz="2400"/>
              <a:t>Zhu, Guodong, Zhenhai Xu, Yang Jin, Xi Chen, Lijun Yang, Jie Xu, Debin Shan, Yanbin Chen, and Bin Guo. "Mechanism and application of laser cleaning: A review." Optics and Lasers in Engineering 157 (2022): 107130</a:t>
            </a:r>
          </a:p>
          <a:p>
            <a:r>
              <a:rPr lang="en-GB" sz="2400"/>
              <a:t>Salimbeni, Renzo. "Laser techniques for conservation of artworks." Archeometriai Műhely 3, no. 1 (2006): 34-40.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C112C6-EB45-4345-99DB-4E26A00E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AB4E2-3364-43B5-8BCB-B58471921F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16</a:t>
            </a:fld>
            <a:endParaRPr lang="fi-FI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4A7CDD-B90F-4EDC-B26C-BD1E4E434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3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9"/>
    </mc:Choice>
    <mc:Fallback>
      <p:transition spd="slow" advTm="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29307-4180-40E8-96CC-98A9C4FA6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612" y="1141741"/>
            <a:ext cx="6756330" cy="557973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C6F8E1-155A-4DBE-8182-3C7ACB3B9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7FD531-AABA-4AEE-AC8E-6A881557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Precaution 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8688D-CB22-4F4D-A536-4CD54339F9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17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720AF0-63DA-407E-BF99-0BC19C1BC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646" y="6012839"/>
            <a:ext cx="2535482" cy="8451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CCCDD6-1C93-468E-9F5C-4771EE2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2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6"/>
    </mc:Choice>
    <mc:Fallback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9658F8-02ED-4335-B26F-EC708A35E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0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"/>
    </mc:Choice>
    <mc:Fallback>
      <p:transition spd="slow" advTm="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C173E-8663-4BB1-A547-1B33076F5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Laser cleaning is a complex physicochemical process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Green, environmentally friendly, and has efficient features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It will gradually replace the traditional cleaning processes such as mechanical, chemical, and ultrasonic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Three methods of laser cleaning process:</a:t>
            </a:r>
          </a:p>
          <a:p>
            <a:pPr marL="971550" lvl="1" indent="-5143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laser dry cleaning</a:t>
            </a:r>
          </a:p>
          <a:p>
            <a:pPr marL="971550" lvl="1" indent="-5143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liquid-assisted laser cleaning </a:t>
            </a:r>
          </a:p>
          <a:p>
            <a:pPr marL="971550" lvl="1" indent="-5143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laser shock wave cleaning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57D6E-47CD-4B27-9CAF-ED2AFF8B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 Cleaning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6E8C4-D44C-41DA-9C8F-61644D21D17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2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D92E0-6A72-4C83-9705-10848A512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518" y="6012839"/>
            <a:ext cx="2535482" cy="8451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510836-9C89-408B-8A26-499D1F614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5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71"/>
    </mc:Choice>
    <mc:Fallback>
      <p:transition spd="slow" advTm="5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8C15-4AC3-4E24-B612-D44FF50FC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/>
              <a:t>Methods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en-GB" dirty="0"/>
              <a:t>Sand blasting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en-GB" dirty="0"/>
              <a:t>Chemical solutions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en-GB" dirty="0"/>
              <a:t>Shot blasting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Hydro blasting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GB" dirty="0"/>
              <a:t>2. Issues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en-GB" dirty="0"/>
              <a:t>Health and safety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en-GB" dirty="0"/>
              <a:t>Consumables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en-GB" dirty="0"/>
              <a:t>Logistics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en-GB" dirty="0"/>
              <a:t>Waste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Environment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B90C2-A130-4398-B2F6-F6172C57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Traditional cleaning methods and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82D8F-D373-4B52-835F-811A678830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3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426502-5B7F-44FC-AFD3-03ED2C01B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13"/>
    </mc:Choice>
    <mc:Fallback>
      <p:transition spd="slow" advTm="6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E305EC5-4E5F-4DB0-851D-1A453CD9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Timeline for laser cleaning technology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6EC780-16E6-4951-9C4A-0855BFEFED6A}"/>
              </a:ext>
            </a:extLst>
          </p:cNvPr>
          <p:cNvSpPr txBox="1"/>
          <p:nvPr/>
        </p:nvSpPr>
        <p:spPr>
          <a:xfrm>
            <a:off x="2854724" y="6255064"/>
            <a:ext cx="222570" cy="237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52F0C-B03A-46A5-BF04-B1377E92D2AE}"/>
              </a:ext>
            </a:extLst>
          </p:cNvPr>
          <p:cNvSpPr txBox="1"/>
          <p:nvPr/>
        </p:nvSpPr>
        <p:spPr>
          <a:xfrm>
            <a:off x="7870956" y="6151195"/>
            <a:ext cx="222570" cy="237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E95F2-ED0A-4AB8-9A16-C163B7073858}"/>
              </a:ext>
            </a:extLst>
          </p:cNvPr>
          <p:cNvSpPr txBox="1"/>
          <p:nvPr/>
        </p:nvSpPr>
        <p:spPr>
          <a:xfrm>
            <a:off x="9580995" y="6314483"/>
            <a:ext cx="222570" cy="237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E27F44-FF08-42B6-BE2C-5AF4FEF6DD19}"/>
              </a:ext>
            </a:extLst>
          </p:cNvPr>
          <p:cNvSpPr txBox="1"/>
          <p:nvPr/>
        </p:nvSpPr>
        <p:spPr>
          <a:xfrm>
            <a:off x="8023356" y="6303595"/>
            <a:ext cx="222570" cy="237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F5DC5-7F98-4778-8912-A00018634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/>
          <a:p>
            <a:fld id="{DDD564D6-9E71-4224-9121-F22D22426E47}" type="slidenum">
              <a:rPr lang="fi-FI" smtClean="0"/>
              <a:t>4</a:t>
            </a:fld>
            <a:endParaRPr lang="fi-FI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CBC5AE-DED7-44D8-A647-002828A79C0E}"/>
              </a:ext>
            </a:extLst>
          </p:cNvPr>
          <p:cNvGrpSpPr/>
          <p:nvPr/>
        </p:nvGrpSpPr>
        <p:grpSpPr>
          <a:xfrm>
            <a:off x="0" y="1384629"/>
            <a:ext cx="11298257" cy="4828919"/>
            <a:chOff x="0" y="1384629"/>
            <a:chExt cx="11298257" cy="482891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B3776A-F2BF-4991-AAA7-A2699D614FEE}"/>
                </a:ext>
              </a:extLst>
            </p:cNvPr>
            <p:cNvSpPr txBox="1"/>
            <p:nvPr/>
          </p:nvSpPr>
          <p:spPr>
            <a:xfrm>
              <a:off x="2932110" y="2296384"/>
              <a:ext cx="222570" cy="2378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i-FI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EFDFBA-908B-421A-8E81-077FAA11D26A}"/>
                </a:ext>
              </a:extLst>
            </p:cNvPr>
            <p:cNvSpPr txBox="1"/>
            <p:nvPr/>
          </p:nvSpPr>
          <p:spPr>
            <a:xfrm>
              <a:off x="4182984" y="2177478"/>
              <a:ext cx="222570" cy="2378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i-FI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3807BD-9D23-4FBC-AACD-9CC5BF0090B8}"/>
                </a:ext>
              </a:extLst>
            </p:cNvPr>
            <p:cNvSpPr txBox="1"/>
            <p:nvPr/>
          </p:nvSpPr>
          <p:spPr>
            <a:xfrm>
              <a:off x="6128655" y="2276789"/>
              <a:ext cx="222570" cy="2378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i-FI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C368E5-ADD2-470B-A011-7A54263790AA}"/>
                </a:ext>
              </a:extLst>
            </p:cNvPr>
            <p:cNvSpPr txBox="1"/>
            <p:nvPr/>
          </p:nvSpPr>
          <p:spPr>
            <a:xfrm>
              <a:off x="7508964" y="2097758"/>
              <a:ext cx="222570" cy="2378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i-FI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CCA345-A7E2-4F2E-8BC1-6328E83A68BF}"/>
                </a:ext>
              </a:extLst>
            </p:cNvPr>
            <p:cNvSpPr txBox="1"/>
            <p:nvPr/>
          </p:nvSpPr>
          <p:spPr>
            <a:xfrm>
              <a:off x="9498676" y="2109480"/>
              <a:ext cx="222570" cy="2378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i-FI" dirty="0"/>
            </a:p>
          </p:txBody>
        </p:sp>
        <p:pic>
          <p:nvPicPr>
            <p:cNvPr id="17" name="Picture 2" descr="https://ars.els-cdn.com/content/image/1-s2.0-S0143816622001828-gr1_lrg.jpg">
              <a:extLst>
                <a:ext uri="{FF2B5EF4-FFF2-40B4-BE49-F238E27FC236}">
                  <a16:creationId xmlns:a16="http://schemas.microsoft.com/office/drawing/2014/main" id="{F9C5ADFA-5625-45FC-A0BE-8DF32435C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56" b="13578"/>
            <a:stretch/>
          </p:blipFill>
          <p:spPr bwMode="auto">
            <a:xfrm>
              <a:off x="1002829" y="2347291"/>
              <a:ext cx="10220228" cy="315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43FCF2-F01E-466A-BD5D-4E89D4BCEB47}"/>
                </a:ext>
              </a:extLst>
            </p:cNvPr>
            <p:cNvSpPr/>
            <p:nvPr/>
          </p:nvSpPr>
          <p:spPr>
            <a:xfrm>
              <a:off x="1078028" y="5356036"/>
              <a:ext cx="3567750" cy="2605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8BF62F-B9B3-4E83-8993-D65F495A9454}"/>
                </a:ext>
              </a:extLst>
            </p:cNvPr>
            <p:cNvSpPr/>
            <p:nvPr/>
          </p:nvSpPr>
          <p:spPr>
            <a:xfrm>
              <a:off x="7389883" y="5297256"/>
              <a:ext cx="1688164" cy="2605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0F4242-208C-4396-B6F0-BDACD08D28FD}"/>
                </a:ext>
              </a:extLst>
            </p:cNvPr>
            <p:cNvSpPr/>
            <p:nvPr/>
          </p:nvSpPr>
          <p:spPr>
            <a:xfrm>
              <a:off x="1209949" y="2132900"/>
              <a:ext cx="1465626" cy="366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623F6-7749-4826-AE8C-C859A41B5526}"/>
                </a:ext>
              </a:extLst>
            </p:cNvPr>
            <p:cNvSpPr/>
            <p:nvPr/>
          </p:nvSpPr>
          <p:spPr>
            <a:xfrm>
              <a:off x="2746591" y="2029486"/>
              <a:ext cx="1778882" cy="366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1DBC0D-F96A-4D09-BF69-0E9CFCFF78B3}"/>
                </a:ext>
              </a:extLst>
            </p:cNvPr>
            <p:cNvSpPr/>
            <p:nvPr/>
          </p:nvSpPr>
          <p:spPr>
            <a:xfrm>
              <a:off x="4868129" y="2161671"/>
              <a:ext cx="1745625" cy="366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CD83FE-583D-4208-A988-FCDDD6E48FF6}"/>
                </a:ext>
              </a:extLst>
            </p:cNvPr>
            <p:cNvSpPr txBox="1"/>
            <p:nvPr/>
          </p:nvSpPr>
          <p:spPr>
            <a:xfrm>
              <a:off x="9316529" y="5504380"/>
              <a:ext cx="1981728" cy="7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dirty="0"/>
                <a:t>Integration of laser cleaning and welding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B854D1-6E04-43E9-A9DB-94D468354FBC}"/>
                </a:ext>
              </a:extLst>
            </p:cNvPr>
            <p:cNvSpPr txBox="1"/>
            <p:nvPr/>
          </p:nvSpPr>
          <p:spPr>
            <a:xfrm>
              <a:off x="2598213" y="5504380"/>
              <a:ext cx="2220726" cy="7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dirty="0"/>
                <a:t>The birth of laser steam cleaning technology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1A3A22-EA51-440A-A5F3-78EFDFEA6661}"/>
                </a:ext>
              </a:extLst>
            </p:cNvPr>
            <p:cNvSpPr txBox="1"/>
            <p:nvPr/>
          </p:nvSpPr>
          <p:spPr>
            <a:xfrm>
              <a:off x="0" y="5504380"/>
              <a:ext cx="2527204" cy="7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600"/>
                </a:lnSpc>
              </a:pPr>
              <a:r>
                <a:rPr lang="en-GB" dirty="0"/>
                <a:t>Laser cleaning was 1</a:t>
              </a:r>
              <a:r>
                <a:rPr lang="en-GB" baseline="30000" dirty="0"/>
                <a:t>st</a:t>
              </a:r>
              <a:r>
                <a:rPr lang="en-GB" dirty="0"/>
                <a:t> time applied to cultural relics preservation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FF24EC-DEFF-4B1E-802C-7BAB6B5EEBD2}"/>
                </a:ext>
              </a:extLst>
            </p:cNvPr>
            <p:cNvSpPr txBox="1"/>
            <p:nvPr/>
          </p:nvSpPr>
          <p:spPr>
            <a:xfrm>
              <a:off x="2692595" y="1384629"/>
              <a:ext cx="1980532" cy="1119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dirty="0"/>
                <a:t>The 1</a:t>
              </a:r>
              <a:r>
                <a:rPr lang="en-GB" baseline="30000" dirty="0"/>
                <a:t>st</a:t>
              </a:r>
              <a:r>
                <a:rPr lang="en-GB" dirty="0"/>
                <a:t> commercial laser designed for paint stripping of large aircraft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1B3BF0-9FE6-4110-A9E9-59086DBDAA02}"/>
                </a:ext>
              </a:extLst>
            </p:cNvPr>
            <p:cNvSpPr txBox="1"/>
            <p:nvPr/>
          </p:nvSpPr>
          <p:spPr>
            <a:xfrm>
              <a:off x="747373" y="1384629"/>
              <a:ext cx="1850839" cy="7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b="1" dirty="0"/>
                <a:t>The birth of laser cleaning technology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25E69D-3B04-47FE-A599-4D5BBD972175}"/>
                </a:ext>
              </a:extLst>
            </p:cNvPr>
            <p:cNvSpPr txBox="1"/>
            <p:nvPr/>
          </p:nvSpPr>
          <p:spPr>
            <a:xfrm>
              <a:off x="4600673" y="1384629"/>
              <a:ext cx="2082659" cy="1119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dirty="0"/>
                <a:t>Laser cleaning was used to remove rust and oxide film on metal surface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BF72AF-E559-461A-BB28-00F419E31D12}"/>
                </a:ext>
              </a:extLst>
            </p:cNvPr>
            <p:cNvSpPr txBox="1"/>
            <p:nvPr/>
          </p:nvSpPr>
          <p:spPr>
            <a:xfrm>
              <a:off x="6803251" y="1384629"/>
              <a:ext cx="1968910" cy="7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dirty="0"/>
                <a:t>Laser cleaning was used to optical lenses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C617AA-6DA7-4295-A21E-937D953D09CC}"/>
                </a:ext>
              </a:extLst>
            </p:cNvPr>
            <p:cNvSpPr txBox="1"/>
            <p:nvPr/>
          </p:nvSpPr>
          <p:spPr>
            <a:xfrm>
              <a:off x="8657865" y="1384629"/>
              <a:ext cx="2220726" cy="914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dirty="0"/>
                <a:t>Preparation of superhydrophobic surface by laser cleaning process</a:t>
              </a:r>
            </a:p>
          </p:txBody>
        </p:sp>
        <p:pic>
          <p:nvPicPr>
            <p:cNvPr id="33" name="Picture 2" descr="https://ars.els-cdn.com/content/image/1-s2.0-S0143816622001828-gr1_lrg.jpg">
              <a:extLst>
                <a:ext uri="{FF2B5EF4-FFF2-40B4-BE49-F238E27FC236}">
                  <a16:creationId xmlns:a16="http://schemas.microsoft.com/office/drawing/2014/main" id="{675C4C1D-80F6-4F0D-A120-132D6DF9D1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68" t="56082" r="40420" b="12072"/>
            <a:stretch/>
          </p:blipFill>
          <p:spPr bwMode="auto">
            <a:xfrm>
              <a:off x="4771302" y="4013200"/>
              <a:ext cx="2321287" cy="1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D9E180A-4270-48D3-B456-FCF9E3C24AEB}"/>
                </a:ext>
              </a:extLst>
            </p:cNvPr>
            <p:cNvSpPr/>
            <p:nvPr/>
          </p:nvSpPr>
          <p:spPr>
            <a:xfrm>
              <a:off x="5081513" y="5467176"/>
              <a:ext cx="1981524" cy="2605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4F39C5-DF86-4E34-AD0A-83B6A54EAD00}"/>
                </a:ext>
              </a:extLst>
            </p:cNvPr>
            <p:cNvSpPr txBox="1"/>
            <p:nvPr/>
          </p:nvSpPr>
          <p:spPr>
            <a:xfrm>
              <a:off x="7508964" y="5504380"/>
              <a:ext cx="1689486" cy="7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dirty="0"/>
                <a:t>Application in nuclear industry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32E451-88D1-4463-9395-B5296175ECE9}"/>
                </a:ext>
              </a:extLst>
            </p:cNvPr>
            <p:cNvSpPr txBox="1"/>
            <p:nvPr/>
          </p:nvSpPr>
          <p:spPr>
            <a:xfrm>
              <a:off x="4763857" y="5504380"/>
              <a:ext cx="2362562" cy="7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dirty="0"/>
                <a:t>The birth of laser shock wave cleaning technology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3F9320E-5647-4096-9E10-A4E173A20F3A}"/>
                </a:ext>
              </a:extLst>
            </p:cNvPr>
            <p:cNvSpPr/>
            <p:nvPr/>
          </p:nvSpPr>
          <p:spPr>
            <a:xfrm>
              <a:off x="9172898" y="4201734"/>
              <a:ext cx="1688164" cy="1312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6" name="Picture 2" descr="https://ars.els-cdn.com/content/image/1-s2.0-S0143816622001828-gr1_lrg.jpg">
              <a:extLst>
                <a:ext uri="{FF2B5EF4-FFF2-40B4-BE49-F238E27FC236}">
                  <a16:creationId xmlns:a16="http://schemas.microsoft.com/office/drawing/2014/main" id="{E523D126-77EF-4BC5-8C68-8AB6A4DD27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7" t="56083" r="3629" b="12072"/>
            <a:stretch/>
          </p:blipFill>
          <p:spPr bwMode="auto">
            <a:xfrm>
              <a:off x="9346275" y="4058131"/>
              <a:ext cx="1505875" cy="1476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1DFB8BA1-B08B-4978-8255-19A3EB50C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2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74"/>
    </mc:Choice>
    <mc:Fallback>
      <p:transition spd="slow" advTm="87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97814E-647C-4C06-B954-C90658136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103002"/>
              </p:ext>
            </p:extLst>
          </p:nvPr>
        </p:nvGraphicFramePr>
        <p:xfrm>
          <a:off x="1078028" y="1773520"/>
          <a:ext cx="10843678" cy="4266257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2182757">
                  <a:extLst>
                    <a:ext uri="{9D8B030D-6E8A-4147-A177-3AD203B41FA5}">
                      <a16:colId xmlns:a16="http://schemas.microsoft.com/office/drawing/2014/main" val="1489275427"/>
                    </a:ext>
                  </a:extLst>
                </a:gridCol>
                <a:gridCol w="1647645">
                  <a:extLst>
                    <a:ext uri="{9D8B030D-6E8A-4147-A177-3AD203B41FA5}">
                      <a16:colId xmlns:a16="http://schemas.microsoft.com/office/drawing/2014/main" val="3267623435"/>
                    </a:ext>
                  </a:extLst>
                </a:gridCol>
                <a:gridCol w="1664898">
                  <a:extLst>
                    <a:ext uri="{9D8B030D-6E8A-4147-A177-3AD203B41FA5}">
                      <a16:colId xmlns:a16="http://schemas.microsoft.com/office/drawing/2014/main" val="889227132"/>
                    </a:ext>
                  </a:extLst>
                </a:gridCol>
                <a:gridCol w="1725283">
                  <a:extLst>
                    <a:ext uri="{9D8B030D-6E8A-4147-A177-3AD203B41FA5}">
                      <a16:colId xmlns:a16="http://schemas.microsoft.com/office/drawing/2014/main" val="788138103"/>
                    </a:ext>
                  </a:extLst>
                </a:gridCol>
                <a:gridCol w="1846053">
                  <a:extLst>
                    <a:ext uri="{9D8B030D-6E8A-4147-A177-3AD203B41FA5}">
                      <a16:colId xmlns:a16="http://schemas.microsoft.com/office/drawing/2014/main" val="330188015"/>
                    </a:ext>
                  </a:extLst>
                </a:gridCol>
                <a:gridCol w="1777042">
                  <a:extLst>
                    <a:ext uri="{9D8B030D-6E8A-4147-A177-3AD203B41FA5}">
                      <a16:colId xmlns:a16="http://schemas.microsoft.com/office/drawing/2014/main" val="1918279549"/>
                    </a:ext>
                  </a:extLst>
                </a:gridCol>
              </a:tblGrid>
              <a:tr h="641466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Laser cleaning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Chemical cleaning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Mechanical cleaning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Dry 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Ultrasonic cleaning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237489"/>
                  </a:ext>
                </a:extLst>
              </a:tr>
              <a:tr h="641466">
                <a:tc>
                  <a:txBody>
                    <a:bodyPr/>
                    <a:lstStyle/>
                    <a:p>
                      <a:r>
                        <a:rPr lang="en-GB" noProof="0" dirty="0"/>
                        <a:t>Cleaning method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No contact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Chemical contact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Mechanical abrasion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No contact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Chemical and vibration</a:t>
                      </a:r>
                      <a:endParaRPr lang="en-GB" b="0" noProof="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137591726"/>
                  </a:ext>
                </a:extLst>
              </a:tr>
              <a:tr h="400809">
                <a:tc>
                  <a:txBody>
                    <a:bodyPr/>
                    <a:lstStyle/>
                    <a:p>
                      <a:r>
                        <a:rPr lang="en-GB" noProof="0" dirty="0"/>
                        <a:t>Damage to the part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No harm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With damage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With damage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/>
                        <a:t>No harm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No harm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12721725"/>
                  </a:ext>
                </a:extLst>
              </a:tr>
              <a:tr h="378365">
                <a:tc>
                  <a:txBody>
                    <a:bodyPr/>
                    <a:lstStyle/>
                    <a:p>
                      <a:r>
                        <a:rPr lang="en-GB" noProof="0" dirty="0"/>
                        <a:t>Efficiency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High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Low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Low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Medium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Medium</a:t>
                      </a:r>
                      <a:endParaRPr lang="en-GB" b="0" noProof="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855372401"/>
                  </a:ext>
                </a:extLst>
              </a:tr>
              <a:tr h="641466">
                <a:tc>
                  <a:txBody>
                    <a:bodyPr/>
                    <a:lstStyle/>
                    <a:p>
                      <a:r>
                        <a:rPr lang="en-GB" noProof="0" dirty="0"/>
                        <a:t>Consumables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Electricity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Chemical agent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Abrasive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Dry ice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Special cleaning agent</a:t>
                      </a:r>
                      <a:endParaRPr lang="en-GB" b="0" noProof="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740584678"/>
                  </a:ext>
                </a:extLst>
              </a:tr>
              <a:tr h="366552">
                <a:tc>
                  <a:txBody>
                    <a:bodyPr/>
                    <a:lstStyle/>
                    <a:p>
                      <a:r>
                        <a:rPr lang="en-GB" noProof="0" dirty="0"/>
                        <a:t>Effectiveness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Excellent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Medium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Medium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Excellent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Excellent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328761990"/>
                  </a:ext>
                </a:extLst>
              </a:tr>
              <a:tr h="416186">
                <a:tc>
                  <a:txBody>
                    <a:bodyPr/>
                    <a:lstStyle/>
                    <a:p>
                      <a:r>
                        <a:rPr lang="en-GB" noProof="0"/>
                        <a:t>Precision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High control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Low control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Low control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Low control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Medium control</a:t>
                      </a:r>
                      <a:endParaRPr lang="en-GB" b="0" noProof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527225703"/>
                  </a:ext>
                </a:extLst>
              </a:tr>
              <a:tr h="407725">
                <a:tc>
                  <a:txBody>
                    <a:bodyPr/>
                    <a:lstStyle/>
                    <a:p>
                      <a:r>
                        <a:rPr lang="en-GB" noProof="0" dirty="0"/>
                        <a:t>Environment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No pollution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Contamination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Contamination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No pollution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No pollution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051682943"/>
                  </a:ext>
                </a:extLst>
              </a:tr>
              <a:tr h="372222">
                <a:tc>
                  <a:txBody>
                    <a:bodyPr/>
                    <a:lstStyle/>
                    <a:p>
                      <a:r>
                        <a:rPr lang="en-GB" noProof="0" dirty="0"/>
                        <a:t>Operational 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Easy 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Complex</a:t>
                      </a:r>
                      <a:endParaRPr lang="en-GB" b="0" noProof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Complex</a:t>
                      </a:r>
                      <a:endParaRPr lang="en-GB" b="0" noProof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Easy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Easy 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083338608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A23F744F-41F3-46C5-A15E-3000E2B7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of cleaning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74648-741D-43F6-BD79-50101D96C65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5</a:t>
            </a:fld>
            <a:endParaRPr lang="fi-FI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28E921-DB7E-48EA-8A33-BEE535E89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1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37"/>
    </mc:Choice>
    <mc:Fallback>
      <p:transition spd="slow" advTm="7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CCAAB0-7012-4B76-B6F5-62F7B362A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Laser cleaning is done with a variety of mechanisms, mainly including </a:t>
            </a:r>
            <a:r>
              <a:rPr lang="en-GB" b="1" dirty="0"/>
              <a:t>thermal ablation, stress vibration, thermal expansion, evaporation, phase explosion, evaporation pressure, and plasma shock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Depends on the </a:t>
            </a:r>
            <a:r>
              <a:rPr lang="en-GB" b="1" dirty="0"/>
              <a:t>optical penetration depth </a:t>
            </a:r>
            <a:r>
              <a:rPr lang="en-GB" dirty="0"/>
              <a:t>and </a:t>
            </a:r>
            <a:r>
              <a:rPr lang="en-GB" b="1" dirty="0"/>
              <a:t>thermal diffusion length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It is necessary to select the appropriate laser source </a:t>
            </a:r>
            <a:endParaRPr lang="en-GB" dirty="0"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Critical process parameters include </a:t>
            </a:r>
            <a:r>
              <a:rPr lang="en-GB" b="1" dirty="0"/>
              <a:t>laser beam: energy density, wavelength, pulse length, pulse frequency, angle of incidence</a:t>
            </a:r>
            <a:r>
              <a:rPr lang="en-GB" dirty="0"/>
              <a:t>, etc., to achieve the best cleaning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8F94E5-2B1D-4C37-83A5-12BBF06B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Pulse laser cleaning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D2655-2792-4306-88F6-A3E6A1B0EC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6</a:t>
            </a:fld>
            <a:endParaRPr lang="fi-FI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5C40C5D-D8CB-4A2F-A430-CA869B465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1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36"/>
    </mc:Choice>
    <mc:Fallback>
      <p:transition spd="slow" advTm="7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A688-DF45-4BDB-A58D-D45E87CC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Dry laser cleaning mechanism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B1596-EF45-40BC-BA56-42B2D6AD65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7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43039-4AB5-4417-B4E0-30BC69F2B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49"/>
          <a:stretch/>
        </p:blipFill>
        <p:spPr>
          <a:xfrm>
            <a:off x="1078028" y="1825625"/>
            <a:ext cx="7883534" cy="408332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E975437-B8C7-4E8F-8220-A539755B89A4}"/>
              </a:ext>
            </a:extLst>
          </p:cNvPr>
          <p:cNvSpPr>
            <a:spLocks noChangeAspect="1"/>
          </p:cNvSpPr>
          <p:nvPr/>
        </p:nvSpPr>
        <p:spPr>
          <a:xfrm>
            <a:off x="9998784" y="1866727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B55C0E-210A-4B91-9F2F-07628565C4D6}"/>
              </a:ext>
            </a:extLst>
          </p:cNvPr>
          <p:cNvSpPr>
            <a:spLocks noChangeAspect="1"/>
          </p:cNvSpPr>
          <p:nvPr/>
        </p:nvSpPr>
        <p:spPr>
          <a:xfrm>
            <a:off x="9998784" y="2171527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7B8C42-94E6-4EE5-AE5F-FD0EF98BC39D}"/>
              </a:ext>
            </a:extLst>
          </p:cNvPr>
          <p:cNvSpPr>
            <a:spLocks noChangeAspect="1"/>
          </p:cNvSpPr>
          <p:nvPr/>
        </p:nvSpPr>
        <p:spPr>
          <a:xfrm>
            <a:off x="9998784" y="2476327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98071A-2E7D-45A0-B09B-E626A4407E60}"/>
              </a:ext>
            </a:extLst>
          </p:cNvPr>
          <p:cNvSpPr>
            <a:spLocks noChangeAspect="1"/>
          </p:cNvSpPr>
          <p:nvPr/>
        </p:nvSpPr>
        <p:spPr>
          <a:xfrm>
            <a:off x="9998784" y="2781127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1E393D-E93F-4558-978E-64EBE7E06C5C}"/>
              </a:ext>
            </a:extLst>
          </p:cNvPr>
          <p:cNvSpPr>
            <a:spLocks noChangeAspect="1"/>
          </p:cNvSpPr>
          <p:nvPr/>
        </p:nvSpPr>
        <p:spPr>
          <a:xfrm>
            <a:off x="9998784" y="3085927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3B43B8-BE20-4552-BAF1-8E83199D49B8}"/>
              </a:ext>
            </a:extLst>
          </p:cNvPr>
          <p:cNvSpPr>
            <a:spLocks noChangeAspect="1"/>
          </p:cNvSpPr>
          <p:nvPr/>
        </p:nvSpPr>
        <p:spPr>
          <a:xfrm>
            <a:off x="9998784" y="3390727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45FC3B-2AAB-4C9F-9C3D-4FB8DF3DC0E0}"/>
              </a:ext>
            </a:extLst>
          </p:cNvPr>
          <p:cNvSpPr>
            <a:spLocks noChangeAspect="1"/>
          </p:cNvSpPr>
          <p:nvPr/>
        </p:nvSpPr>
        <p:spPr>
          <a:xfrm>
            <a:off x="9998784" y="3695527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3BB97F-1617-434E-9F6E-30AD31F06FD2}"/>
              </a:ext>
            </a:extLst>
          </p:cNvPr>
          <p:cNvSpPr>
            <a:spLocks noChangeAspect="1"/>
          </p:cNvSpPr>
          <p:nvPr/>
        </p:nvSpPr>
        <p:spPr>
          <a:xfrm>
            <a:off x="9998784" y="4000327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1DFF87-1ED0-4F09-94CC-3EA0C1D3C5E2}"/>
              </a:ext>
            </a:extLst>
          </p:cNvPr>
          <p:cNvSpPr txBox="1"/>
          <p:nvPr/>
        </p:nvSpPr>
        <p:spPr>
          <a:xfrm>
            <a:off x="9723733" y="1986861"/>
            <a:ext cx="312906" cy="2950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fi-FI" dirty="0"/>
              <a:t>1</a:t>
            </a:r>
          </a:p>
          <a:p>
            <a:pPr>
              <a:lnSpc>
                <a:spcPts val="2500"/>
              </a:lnSpc>
            </a:pPr>
            <a:r>
              <a:rPr lang="fi-FI" dirty="0"/>
              <a:t>2</a:t>
            </a:r>
          </a:p>
          <a:p>
            <a:pPr>
              <a:lnSpc>
                <a:spcPts val="2500"/>
              </a:lnSpc>
            </a:pPr>
            <a:r>
              <a:rPr lang="fi-FI" dirty="0"/>
              <a:t>3</a:t>
            </a:r>
          </a:p>
          <a:p>
            <a:pPr>
              <a:lnSpc>
                <a:spcPts val="2500"/>
              </a:lnSpc>
            </a:pPr>
            <a:r>
              <a:rPr lang="fi-FI" dirty="0"/>
              <a:t>4</a:t>
            </a:r>
          </a:p>
          <a:p>
            <a:pPr>
              <a:lnSpc>
                <a:spcPts val="2500"/>
              </a:lnSpc>
            </a:pPr>
            <a:r>
              <a:rPr lang="fi-FI" dirty="0"/>
              <a:t>5</a:t>
            </a:r>
          </a:p>
          <a:p>
            <a:pPr>
              <a:lnSpc>
                <a:spcPts val="2500"/>
              </a:lnSpc>
            </a:pPr>
            <a:r>
              <a:rPr lang="fi-FI" dirty="0"/>
              <a:t>6</a:t>
            </a:r>
          </a:p>
          <a:p>
            <a:pPr>
              <a:lnSpc>
                <a:spcPts val="2500"/>
              </a:lnSpc>
            </a:pPr>
            <a:r>
              <a:rPr lang="fi-FI" dirty="0"/>
              <a:t>7</a:t>
            </a:r>
          </a:p>
          <a:p>
            <a:pPr>
              <a:lnSpc>
                <a:spcPts val="2500"/>
              </a:lnSpc>
            </a:pPr>
            <a:r>
              <a:rPr lang="fi-FI" dirty="0"/>
              <a:t>8</a:t>
            </a:r>
          </a:p>
          <a:p>
            <a:pPr>
              <a:lnSpc>
                <a:spcPts val="2500"/>
              </a:lnSpc>
            </a:pPr>
            <a:endParaRPr lang="fi-FI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E788BB6-B8D3-4996-9F4E-0A13E911139A}"/>
              </a:ext>
            </a:extLst>
          </p:cNvPr>
          <p:cNvSpPr>
            <a:spLocks noChangeAspect="1"/>
          </p:cNvSpPr>
          <p:nvPr/>
        </p:nvSpPr>
        <p:spPr>
          <a:xfrm>
            <a:off x="10434215" y="1855841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7885517-780B-43F5-9E9D-214E447A43F0}"/>
              </a:ext>
            </a:extLst>
          </p:cNvPr>
          <p:cNvSpPr>
            <a:spLocks noChangeAspect="1"/>
          </p:cNvSpPr>
          <p:nvPr/>
        </p:nvSpPr>
        <p:spPr>
          <a:xfrm>
            <a:off x="10434215" y="2160641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5E119C-9E0D-48F2-AE8C-0C1CCA431A92}"/>
              </a:ext>
            </a:extLst>
          </p:cNvPr>
          <p:cNvSpPr>
            <a:spLocks noChangeAspect="1"/>
          </p:cNvSpPr>
          <p:nvPr/>
        </p:nvSpPr>
        <p:spPr>
          <a:xfrm>
            <a:off x="10434215" y="2465441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3F9F45-C502-4211-B34A-AED55E9EF127}"/>
              </a:ext>
            </a:extLst>
          </p:cNvPr>
          <p:cNvSpPr>
            <a:spLocks noChangeAspect="1"/>
          </p:cNvSpPr>
          <p:nvPr/>
        </p:nvSpPr>
        <p:spPr>
          <a:xfrm>
            <a:off x="10434215" y="2770241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BECF9E4-5B3B-4ED8-8FBA-E37506B2D545}"/>
              </a:ext>
            </a:extLst>
          </p:cNvPr>
          <p:cNvSpPr>
            <a:spLocks noChangeAspect="1"/>
          </p:cNvSpPr>
          <p:nvPr/>
        </p:nvSpPr>
        <p:spPr>
          <a:xfrm>
            <a:off x="10434215" y="3075041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EE945C1-4DBC-4B01-A1AC-7FBB8618C42B}"/>
              </a:ext>
            </a:extLst>
          </p:cNvPr>
          <p:cNvSpPr>
            <a:spLocks noChangeAspect="1"/>
          </p:cNvSpPr>
          <p:nvPr/>
        </p:nvSpPr>
        <p:spPr>
          <a:xfrm>
            <a:off x="10434215" y="3379841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63E6D0A-7F87-4540-901B-6B75F96D5654}"/>
              </a:ext>
            </a:extLst>
          </p:cNvPr>
          <p:cNvSpPr>
            <a:spLocks noChangeAspect="1"/>
          </p:cNvSpPr>
          <p:nvPr/>
        </p:nvSpPr>
        <p:spPr>
          <a:xfrm>
            <a:off x="10434215" y="3684641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AF4E26D-C1FD-4238-B143-73A4FE178DA4}"/>
              </a:ext>
            </a:extLst>
          </p:cNvPr>
          <p:cNvSpPr>
            <a:spLocks noChangeAspect="1"/>
          </p:cNvSpPr>
          <p:nvPr/>
        </p:nvSpPr>
        <p:spPr>
          <a:xfrm>
            <a:off x="10434215" y="3989441"/>
            <a:ext cx="720000" cy="720000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002FB5-6355-48F1-A051-3ACE984B613F}"/>
              </a:ext>
            </a:extLst>
          </p:cNvPr>
          <p:cNvSpPr txBox="1"/>
          <p:nvPr/>
        </p:nvSpPr>
        <p:spPr>
          <a:xfrm>
            <a:off x="9968528" y="1254812"/>
            <a:ext cx="753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1</a:t>
            </a:r>
            <a:r>
              <a:rPr lang="fi-FI" baseline="30000" dirty="0"/>
              <a:t>st</a:t>
            </a:r>
          </a:p>
          <a:p>
            <a:pPr algn="ctr"/>
            <a:r>
              <a:rPr lang="fi-FI" dirty="0" err="1"/>
              <a:t>Track</a:t>
            </a:r>
            <a:endParaRPr lang="fi-FI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0AF095-15F4-4D88-BC5D-5C4028658BBF}"/>
              </a:ext>
            </a:extLst>
          </p:cNvPr>
          <p:cNvSpPr txBox="1"/>
          <p:nvPr/>
        </p:nvSpPr>
        <p:spPr>
          <a:xfrm>
            <a:off x="10866747" y="1348988"/>
            <a:ext cx="753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2</a:t>
            </a:r>
            <a:r>
              <a:rPr lang="fi-FI" baseline="30000" dirty="0"/>
              <a:t>nd</a:t>
            </a:r>
          </a:p>
          <a:p>
            <a:pPr algn="ctr"/>
            <a:r>
              <a:rPr lang="fi-FI" dirty="0" err="1"/>
              <a:t>Track</a:t>
            </a:r>
            <a:endParaRPr lang="fi-FI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53D5F80-5E9A-4F52-BEFC-8960F5FDFC8B}"/>
              </a:ext>
            </a:extLst>
          </p:cNvPr>
          <p:cNvSpPr/>
          <p:nvPr/>
        </p:nvSpPr>
        <p:spPr>
          <a:xfrm>
            <a:off x="4967092" y="2215841"/>
            <a:ext cx="81897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A3769C5-E7FF-452F-8081-C28185A8F6B6}"/>
              </a:ext>
            </a:extLst>
          </p:cNvPr>
          <p:cNvSpPr/>
          <p:nvPr/>
        </p:nvSpPr>
        <p:spPr>
          <a:xfrm>
            <a:off x="4967092" y="2842368"/>
            <a:ext cx="738383" cy="153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6C84B5-25FC-4E07-99CC-8B6FD1CB99A6}"/>
              </a:ext>
            </a:extLst>
          </p:cNvPr>
          <p:cNvSpPr/>
          <p:nvPr/>
        </p:nvSpPr>
        <p:spPr>
          <a:xfrm>
            <a:off x="7150064" y="2476327"/>
            <a:ext cx="581221" cy="17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E8A50FD-9BF8-40B2-BAA2-B1BB7EA0CAA8}"/>
              </a:ext>
            </a:extLst>
          </p:cNvPr>
          <p:cNvSpPr/>
          <p:nvPr/>
        </p:nvSpPr>
        <p:spPr>
          <a:xfrm>
            <a:off x="7455311" y="2652671"/>
            <a:ext cx="1007652" cy="381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72F931-B23C-4F14-A276-D84D49EA8EAD}"/>
              </a:ext>
            </a:extLst>
          </p:cNvPr>
          <p:cNvSpPr/>
          <p:nvPr/>
        </p:nvSpPr>
        <p:spPr>
          <a:xfrm>
            <a:off x="8163713" y="3196327"/>
            <a:ext cx="581221" cy="713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85EE29-68CA-4053-8ACC-B740EC91E177}"/>
              </a:ext>
            </a:extLst>
          </p:cNvPr>
          <p:cNvSpPr txBox="1"/>
          <p:nvPr/>
        </p:nvSpPr>
        <p:spPr>
          <a:xfrm>
            <a:off x="6964327" y="2278210"/>
            <a:ext cx="89554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GB" sz="1200"/>
              <a:t>Steam/</a:t>
            </a:r>
          </a:p>
          <a:p>
            <a:pPr>
              <a:lnSpc>
                <a:spcPts val="1100"/>
              </a:lnSpc>
            </a:pPr>
            <a:r>
              <a:rPr lang="en-GB" sz="1200"/>
              <a:t>plume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6E5F2B-47DC-4124-9EF3-22F8F95A6E78}"/>
              </a:ext>
            </a:extLst>
          </p:cNvPr>
          <p:cNvSpPr txBox="1"/>
          <p:nvPr/>
        </p:nvSpPr>
        <p:spPr>
          <a:xfrm>
            <a:off x="7584850" y="2714869"/>
            <a:ext cx="86196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GB" sz="1200" dirty="0"/>
              <a:t>Origin of splash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3DED00-DF95-42C2-A233-F9B7D13F6F50}"/>
              </a:ext>
            </a:extLst>
          </p:cNvPr>
          <p:cNvSpPr txBox="1"/>
          <p:nvPr/>
        </p:nvSpPr>
        <p:spPr>
          <a:xfrm>
            <a:off x="8037149" y="3169030"/>
            <a:ext cx="895546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GB" sz="1200"/>
              <a:t>Dirt layer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809FA-7AD0-4AA8-A8D0-C1FAADEDBA56}"/>
              </a:ext>
            </a:extLst>
          </p:cNvPr>
          <p:cNvSpPr txBox="1"/>
          <p:nvPr/>
        </p:nvSpPr>
        <p:spPr>
          <a:xfrm>
            <a:off x="8037149" y="3660482"/>
            <a:ext cx="89554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GB" sz="1200" dirty="0"/>
              <a:t>Base material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6BD2C4-CB67-40E1-8EF2-17BF9B5FE1E7}"/>
              </a:ext>
            </a:extLst>
          </p:cNvPr>
          <p:cNvSpPr txBox="1"/>
          <p:nvPr/>
        </p:nvSpPr>
        <p:spPr>
          <a:xfrm>
            <a:off x="4881367" y="1901143"/>
            <a:ext cx="89554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GB" sz="1200"/>
              <a:t>Laser beam interaction zone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62EE07-46B0-45E1-B262-6F06BE073E99}"/>
              </a:ext>
            </a:extLst>
          </p:cNvPr>
          <p:cNvSpPr txBox="1"/>
          <p:nvPr/>
        </p:nvSpPr>
        <p:spPr>
          <a:xfrm>
            <a:off x="4967092" y="2653504"/>
            <a:ext cx="89554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GB" sz="1200"/>
              <a:t>Heat affected zone</a:t>
            </a:r>
          </a:p>
        </p:txBody>
      </p:sp>
      <p:sp>
        <p:nvSpPr>
          <p:cNvPr id="48" name="Rectangle: Top Corners Snipped 47">
            <a:extLst>
              <a:ext uri="{FF2B5EF4-FFF2-40B4-BE49-F238E27FC236}">
                <a16:creationId xmlns:a16="http://schemas.microsoft.com/office/drawing/2014/main" id="{1CB75B32-E290-4BC1-9106-4758E59114A2}"/>
              </a:ext>
            </a:extLst>
          </p:cNvPr>
          <p:cNvSpPr/>
          <p:nvPr/>
        </p:nvSpPr>
        <p:spPr>
          <a:xfrm>
            <a:off x="7009354" y="3490241"/>
            <a:ext cx="1037222" cy="459755"/>
          </a:xfrm>
          <a:prstGeom prst="snip2Same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en-GB" sz="1100">
                <a:solidFill>
                  <a:schemeClr val="bg1"/>
                </a:solidFill>
              </a:rPr>
              <a:t>Thermal stress vibrations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1282F5-09CE-46BC-B3DD-15450145BA88}"/>
              </a:ext>
            </a:extLst>
          </p:cNvPr>
          <p:cNvGrpSpPr/>
          <p:nvPr/>
        </p:nvGrpSpPr>
        <p:grpSpPr>
          <a:xfrm>
            <a:off x="6164398" y="2056898"/>
            <a:ext cx="733286" cy="1112132"/>
            <a:chOff x="6145544" y="2056898"/>
            <a:chExt cx="733286" cy="111213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7D3847-4F09-4A78-A13C-EBBB949E917D}"/>
                </a:ext>
              </a:extLst>
            </p:cNvPr>
            <p:cNvSpPr/>
            <p:nvPr/>
          </p:nvSpPr>
          <p:spPr>
            <a:xfrm>
              <a:off x="6296187" y="2057400"/>
              <a:ext cx="432000" cy="11116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02A1E6-4966-48C2-9E74-48ACB670610B}"/>
                </a:ext>
              </a:extLst>
            </p:cNvPr>
            <p:cNvSpPr txBox="1"/>
            <p:nvPr/>
          </p:nvSpPr>
          <p:spPr>
            <a:xfrm>
              <a:off x="6202647" y="276381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C00000"/>
                  </a:solidFill>
                </a:rPr>
                <a:t>Plume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F9EB387-7D80-49CE-8667-F66235AE7D4C}"/>
                </a:ext>
              </a:extLst>
            </p:cNvPr>
            <p:cNvSpPr txBox="1"/>
            <p:nvPr/>
          </p:nvSpPr>
          <p:spPr>
            <a:xfrm>
              <a:off x="6145544" y="2056898"/>
              <a:ext cx="733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Pulsed laser beam</a:t>
              </a:r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34C3DC1-EC2C-494A-B676-D4F72CBB81A9}"/>
              </a:ext>
            </a:extLst>
          </p:cNvPr>
          <p:cNvSpPr/>
          <p:nvPr/>
        </p:nvSpPr>
        <p:spPr>
          <a:xfrm>
            <a:off x="5603082" y="2414588"/>
            <a:ext cx="923925" cy="873919"/>
          </a:xfrm>
          <a:custGeom>
            <a:avLst/>
            <a:gdLst>
              <a:gd name="connsiteX0" fmla="*/ 0 w 923925"/>
              <a:gd name="connsiteY0" fmla="*/ 2381 h 873919"/>
              <a:gd name="connsiteX1" fmla="*/ 176212 w 923925"/>
              <a:gd name="connsiteY1" fmla="*/ 0 h 873919"/>
              <a:gd name="connsiteX2" fmla="*/ 192881 w 923925"/>
              <a:gd name="connsiteY2" fmla="*/ 2381 h 873919"/>
              <a:gd name="connsiteX3" fmla="*/ 923925 w 923925"/>
              <a:gd name="connsiteY3" fmla="*/ 873919 h 87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925" h="873919">
                <a:moveTo>
                  <a:pt x="0" y="2381"/>
                </a:moveTo>
                <a:lnTo>
                  <a:pt x="176212" y="0"/>
                </a:lnTo>
                <a:lnTo>
                  <a:pt x="192881" y="2381"/>
                </a:lnTo>
                <a:lnTo>
                  <a:pt x="923925" y="87391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DB9A9F5-8668-40B7-9B55-BB34C4A8826E}"/>
              </a:ext>
            </a:extLst>
          </p:cNvPr>
          <p:cNvSpPr/>
          <p:nvPr/>
        </p:nvSpPr>
        <p:spPr>
          <a:xfrm>
            <a:off x="5599099" y="2827557"/>
            <a:ext cx="935052" cy="770512"/>
          </a:xfrm>
          <a:custGeom>
            <a:avLst/>
            <a:gdLst>
              <a:gd name="connsiteX0" fmla="*/ 0 w 923925"/>
              <a:gd name="connsiteY0" fmla="*/ 2381 h 873919"/>
              <a:gd name="connsiteX1" fmla="*/ 176212 w 923925"/>
              <a:gd name="connsiteY1" fmla="*/ 0 h 873919"/>
              <a:gd name="connsiteX2" fmla="*/ 192881 w 923925"/>
              <a:gd name="connsiteY2" fmla="*/ 2381 h 873919"/>
              <a:gd name="connsiteX3" fmla="*/ 923925 w 923925"/>
              <a:gd name="connsiteY3" fmla="*/ 873919 h 873919"/>
              <a:gd name="connsiteX0" fmla="*/ 0 w 940695"/>
              <a:gd name="connsiteY0" fmla="*/ 2381 h 775638"/>
              <a:gd name="connsiteX1" fmla="*/ 176212 w 940695"/>
              <a:gd name="connsiteY1" fmla="*/ 0 h 775638"/>
              <a:gd name="connsiteX2" fmla="*/ 192881 w 940695"/>
              <a:gd name="connsiteY2" fmla="*/ 2381 h 775638"/>
              <a:gd name="connsiteX3" fmla="*/ 940695 w 940695"/>
              <a:gd name="connsiteY3" fmla="*/ 775638 h 77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0695" h="775638">
                <a:moveTo>
                  <a:pt x="0" y="2381"/>
                </a:moveTo>
                <a:lnTo>
                  <a:pt x="176212" y="0"/>
                </a:lnTo>
                <a:lnTo>
                  <a:pt x="192881" y="2381"/>
                </a:lnTo>
                <a:lnTo>
                  <a:pt x="940695" y="77563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ECA424F-1D64-4AD1-8B76-2E1F6261E638}"/>
              </a:ext>
            </a:extLst>
          </p:cNvPr>
          <p:cNvSpPr/>
          <p:nvPr/>
        </p:nvSpPr>
        <p:spPr>
          <a:xfrm flipH="1">
            <a:off x="7006113" y="2893418"/>
            <a:ext cx="590550" cy="342900"/>
          </a:xfrm>
          <a:custGeom>
            <a:avLst/>
            <a:gdLst>
              <a:gd name="connsiteX0" fmla="*/ 0 w 923925"/>
              <a:gd name="connsiteY0" fmla="*/ 2381 h 873919"/>
              <a:gd name="connsiteX1" fmla="*/ 176212 w 923925"/>
              <a:gd name="connsiteY1" fmla="*/ 0 h 873919"/>
              <a:gd name="connsiteX2" fmla="*/ 192881 w 923925"/>
              <a:gd name="connsiteY2" fmla="*/ 2381 h 873919"/>
              <a:gd name="connsiteX3" fmla="*/ 923925 w 923925"/>
              <a:gd name="connsiteY3" fmla="*/ 873919 h 873919"/>
              <a:gd name="connsiteX0" fmla="*/ 0 w 566738"/>
              <a:gd name="connsiteY0" fmla="*/ 2381 h 342900"/>
              <a:gd name="connsiteX1" fmla="*/ 176212 w 566738"/>
              <a:gd name="connsiteY1" fmla="*/ 0 h 342900"/>
              <a:gd name="connsiteX2" fmla="*/ 192881 w 566738"/>
              <a:gd name="connsiteY2" fmla="*/ 2381 h 342900"/>
              <a:gd name="connsiteX3" fmla="*/ 566738 w 566738"/>
              <a:gd name="connsiteY3" fmla="*/ 342900 h 342900"/>
              <a:gd name="connsiteX0" fmla="*/ 0 w 590550"/>
              <a:gd name="connsiteY0" fmla="*/ 4762 h 342900"/>
              <a:gd name="connsiteX1" fmla="*/ 200024 w 590550"/>
              <a:gd name="connsiteY1" fmla="*/ 0 h 342900"/>
              <a:gd name="connsiteX2" fmla="*/ 216693 w 590550"/>
              <a:gd name="connsiteY2" fmla="*/ 2381 h 342900"/>
              <a:gd name="connsiteX3" fmla="*/ 590550 w 590550"/>
              <a:gd name="connsiteY3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550" h="342900">
                <a:moveTo>
                  <a:pt x="0" y="4762"/>
                </a:moveTo>
                <a:lnTo>
                  <a:pt x="200024" y="0"/>
                </a:lnTo>
                <a:lnTo>
                  <a:pt x="216693" y="2381"/>
                </a:lnTo>
                <a:lnTo>
                  <a:pt x="590550" y="3429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3A8DDAA-7C07-4092-A682-0FA45CDCA105}"/>
              </a:ext>
            </a:extLst>
          </p:cNvPr>
          <p:cNvSpPr/>
          <p:nvPr/>
        </p:nvSpPr>
        <p:spPr>
          <a:xfrm>
            <a:off x="-127000" y="-114300"/>
            <a:ext cx="12458700" cy="70993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2BFBD1FC-CE48-46F9-B433-0AADB736B1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55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08"/>
    </mc:Choice>
    <mc:Fallback>
      <p:transition spd="slow" advTm="94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91B7-A148-415C-9501-F514214C3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Laser intensity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Laser wavelength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Laser pulse length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Laser incidence angle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993F3-DEA6-43AA-A7DB-586A27CB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Factors influencing dry laser cleaning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25C61-7476-4EBD-950A-1523AAFD14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8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9B704F-5158-4A7D-91A6-89727ACC6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06"/>
    </mc:Choice>
    <mc:Fallback>
      <p:transition spd="slow" advTm="2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786C1-F353-4A4D-8890-0E9FD4B12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Compared with </a:t>
            </a:r>
            <a:r>
              <a:rPr lang="en-GB" b="1" dirty="0"/>
              <a:t>dry laser cleaning, liquid film-assisted cleaning </a:t>
            </a:r>
            <a:r>
              <a:rPr lang="en-GB" dirty="0"/>
              <a:t>can </a:t>
            </a:r>
            <a:r>
              <a:rPr lang="en-GB" b="1" dirty="0"/>
              <a:t>reduce the thermal effect </a:t>
            </a:r>
            <a:r>
              <a:rPr lang="en-GB" dirty="0"/>
              <a:t>caused by laser exposure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The central adhesion of </a:t>
            </a:r>
            <a:r>
              <a:rPr lang="en-GB" b="1" dirty="0"/>
              <a:t>microparticles (dirt) </a:t>
            </a:r>
            <a:r>
              <a:rPr lang="en-GB" dirty="0"/>
              <a:t>on wet surfaces is </a:t>
            </a:r>
            <a:r>
              <a:rPr lang="en-GB" b="1" dirty="0"/>
              <a:t>capillary force and van der Waals force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Force exerted on the particles by the explosive vaporization of water &gt; greater than the adhesion force of the microparticles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475B4F-4C57-4268-BCAB-5462E4C5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Liquid-assisted laser cleaning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8EF47-2C1D-447E-BF9E-FE4DFA2126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9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1E8854-5115-4607-96D7-FF06CCF66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72"/>
    </mc:Choice>
    <mc:Fallback>
      <p:transition spd="slow" advTm="5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15.1"/>
</p:tagLst>
</file>

<file path=ppt/theme/theme1.xml><?xml version="1.0" encoding="utf-8"?>
<a:theme xmlns:a="http://schemas.openxmlformats.org/drawingml/2006/main" name="1_Office Theme">
  <a:themeElements>
    <a:clrScheme name="UTU-201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8C8D2"/>
      </a:accent1>
      <a:accent2>
        <a:srgbClr val="9063CD"/>
      </a:accent2>
      <a:accent3>
        <a:srgbClr val="ADCB00"/>
      </a:accent3>
      <a:accent4>
        <a:srgbClr val="F8485E"/>
      </a:accent4>
      <a:accent5>
        <a:srgbClr val="868686"/>
      </a:accent5>
      <a:accent6>
        <a:srgbClr val="D9D9D9"/>
      </a:accent6>
      <a:hlink>
        <a:srgbClr val="9063CD"/>
      </a:hlink>
      <a:folHlink>
        <a:srgbClr val="9063C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UTU-201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8C8D2"/>
      </a:accent1>
      <a:accent2>
        <a:srgbClr val="9063CD"/>
      </a:accent2>
      <a:accent3>
        <a:srgbClr val="ADCB00"/>
      </a:accent3>
      <a:accent4>
        <a:srgbClr val="F8485E"/>
      </a:accent4>
      <a:accent5>
        <a:srgbClr val="868686"/>
      </a:accent5>
      <a:accent6>
        <a:srgbClr val="D9D9D9"/>
      </a:accent6>
      <a:hlink>
        <a:srgbClr val="9063CD"/>
      </a:hlink>
      <a:folHlink>
        <a:srgbClr val="9063C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3116069CDD844C85F487D735AF59F3" ma:contentTypeVersion="6" ma:contentTypeDescription="Create a new document." ma:contentTypeScope="" ma:versionID="f92788aa6f4e87ceb24fd04d79281281">
  <xsd:schema xmlns:xsd="http://www.w3.org/2001/XMLSchema" xmlns:xs="http://www.w3.org/2001/XMLSchema" xmlns:p="http://schemas.microsoft.com/office/2006/metadata/properties" xmlns:ns2="f761f5bb-5dff-4617-9ab3-53e5d06e2545" xmlns:ns3="dcce36c0-bb55-4d43-b7e1-f550ff0208f5" targetNamespace="http://schemas.microsoft.com/office/2006/metadata/properties" ma:root="true" ma:fieldsID="075065d13c1bcb169bd9ef9ff09875a4" ns2:_="" ns3:_="">
    <xsd:import namespace="f761f5bb-5dff-4617-9ab3-53e5d06e2545"/>
    <xsd:import namespace="dcce36c0-bb55-4d43-b7e1-f550ff0208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1f5bb-5dff-4617-9ab3-53e5d06e25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e36c0-bb55-4d43-b7e1-f550ff0208f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C5B381-9207-4D27-BE01-CBA27EC7A25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dcce36c0-bb55-4d43-b7e1-f550ff0208f5"/>
    <ds:schemaRef ds:uri="f761f5bb-5dff-4617-9ab3-53e5d06e254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6E11EBD-D92E-4E1A-83CE-2F9E93733C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02796B-F547-4B61-B34F-9B81F0DD61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61f5bb-5dff-4617-9ab3-53e5d06e2545"/>
    <ds:schemaRef ds:uri="dcce36c0-bb55-4d43-b7e1-f550ff0208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10180</TotalTime>
  <Words>939</Words>
  <Application>Microsoft Office PowerPoint</Application>
  <PresentationFormat>Widescreen</PresentationFormat>
  <Paragraphs>211</Paragraphs>
  <Slides>18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Verdana</vt:lpstr>
      <vt:lpstr>Wingdings</vt:lpstr>
      <vt:lpstr>1_Office Theme</vt:lpstr>
      <vt:lpstr>2_Office Theme</vt:lpstr>
      <vt:lpstr>Laser Cleaning</vt:lpstr>
      <vt:lpstr>Laser Cleaning</vt:lpstr>
      <vt:lpstr>Traditional cleaning methods and issues</vt:lpstr>
      <vt:lpstr>Timeline for laser cleaning technology </vt:lpstr>
      <vt:lpstr>Comparison of cleaning techniques</vt:lpstr>
      <vt:lpstr>Pulse laser cleaning</vt:lpstr>
      <vt:lpstr>Dry laser cleaning mechanism</vt:lpstr>
      <vt:lpstr>Factors influencing dry laser cleaning</vt:lpstr>
      <vt:lpstr>Liquid-assisted laser cleaning</vt:lpstr>
      <vt:lpstr>Laser shock wave cleaning</vt:lpstr>
      <vt:lpstr>Lasers used in laser cleaning</vt:lpstr>
      <vt:lpstr>Cleaning metal artefacts</vt:lpstr>
      <vt:lpstr>Other materials for laser cleaning</vt:lpstr>
      <vt:lpstr>Applications and industry</vt:lpstr>
      <vt:lpstr>Conclusions</vt:lpstr>
      <vt:lpstr>References</vt:lpstr>
      <vt:lpstr>Precaution note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Cleaning</dc:title>
  <dc:creator>Nikhil Kamboj</dc:creator>
  <cp:lastModifiedBy>Antti Salminen</cp:lastModifiedBy>
  <cp:revision>79</cp:revision>
  <dcterms:created xsi:type="dcterms:W3CDTF">2024-02-13T09:00:03Z</dcterms:created>
  <dcterms:modified xsi:type="dcterms:W3CDTF">2024-07-29T09:10:23Z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0x010100833116069CDD844C85F487D735AF59F3</vt:lpwstr>
  </property>
</Properties>
</file>