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3"/>
  </p:notesMasterIdLst>
  <p:sldIdLst>
    <p:sldId id="319" r:id="rId6"/>
    <p:sldId id="257" r:id="rId7"/>
    <p:sldId id="258" r:id="rId8"/>
    <p:sldId id="263" r:id="rId9"/>
    <p:sldId id="260" r:id="rId10"/>
    <p:sldId id="262" r:id="rId11"/>
    <p:sldId id="259" r:id="rId12"/>
    <p:sldId id="261" r:id="rId13"/>
    <p:sldId id="265" r:id="rId14"/>
    <p:sldId id="266" r:id="rId15"/>
    <p:sldId id="322" r:id="rId16"/>
    <p:sldId id="267" r:id="rId17"/>
    <p:sldId id="268" r:id="rId18"/>
    <p:sldId id="269" r:id="rId19"/>
    <p:sldId id="318" r:id="rId20"/>
    <p:sldId id="320" r:id="rId21"/>
    <p:sldId id="321" r:id="rId2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18" autoAdjust="0"/>
  </p:normalViewPr>
  <p:slideViewPr>
    <p:cSldViewPr snapToGrid="0">
      <p:cViewPr>
        <p:scale>
          <a:sx n="100" d="100"/>
          <a:sy n="100" d="100"/>
        </p:scale>
        <p:origin x="534" y="10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9T10:24:02.363"/>
    </inkml:context>
    <inkml:brush xml:id="br0">
      <inkml:brushProperty name="height" value="0.053" units="cm"/>
    </inkml:brush>
  </inkml:definitions>
  <inkml:trace contextRef="#ctx0" brushRef="#br0">1 1 4162 0 0,'0'0'1152'0'0,"0"0"-447"0"0,0 0 47 0 0,0 0-80 0 0,0 0-463 0 0,0 0-209 0 0,31 0 0 0 0,-31 0 0 0 0,0 0-257 0 0,0 0-1023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9T10:24:05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2289 0 0,'0'0'176'0'0,"0"0"-160"0"0,0 0 48 0 0,0 0-240 0 0,0 0-2017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D783A-A183-4D1A-AAC1-0E88F0B1DA42}" type="datetimeFigureOut">
              <a:rPr lang="fi-FI" smtClean="0"/>
              <a:t>31.7.2024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3B517-A93C-4A7B-85CE-EA6ACBBF03D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2002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3B517-A93C-4A7B-85CE-EA6ACBBF03D4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5976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2.xml"/><Relationship Id="rId6" Type="http://schemas.openxmlformats.org/officeDocument/2006/relationships/image" Target="NULL"/><Relationship Id="rId5" Type="http://schemas.openxmlformats.org/officeDocument/2006/relationships/customXml" Target="../ink/ink2.xml"/><Relationship Id="rId4" Type="http://schemas.openxmlformats.org/officeDocument/2006/relationships/image" Target="NUL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A03AE-571B-4D49-BB38-D727C4691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7C03A3-3EFF-459E-96FE-EED77EE58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6D220-8CA2-43F3-A88B-0BADD7533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E2D7-722C-46BB-8A3D-C6E11FB49EF1}" type="datetime1">
              <a:rPr lang="fi-FI" smtClean="0"/>
              <a:t>31.7.2024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85E83-259F-4FD5-BB14-B4DFCDD05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AF04D-D023-43B2-8B94-C59786D23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426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54516-0DCF-4044-9AA3-12DCDAF37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B22390-3933-4DED-B741-43A09C59E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6C90F-5DC9-4240-8C33-144478A5D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9E7A0-2E60-482B-9210-8E8E659FB389}" type="datetime1">
              <a:rPr lang="fi-FI" smtClean="0"/>
              <a:t>31.7.2024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BD707-419E-40A1-8DB9-3A527125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F4585-CD90-40EE-87DD-7A1435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621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BBBDDC-85F3-4591-8BBA-B944FACF1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62D534-6FD0-40A8-92F1-0A38C197E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CC767-B62F-40DE-A38E-9C2B7B256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7FED-9F73-4737-8071-BBD2E12AC40F}" type="datetime1">
              <a:rPr lang="fi-FI" smtClean="0"/>
              <a:t>31.7.2024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9538F-94E4-4105-ABD8-9FAA8A5E5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9FB06-F6C4-47A2-A808-6FA3BAE0A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2211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pp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09" y="2352016"/>
            <a:ext cx="5795784" cy="2153969"/>
          </a:xfrm>
          <a:prstGeom prst="rect">
            <a:avLst/>
          </a:prstGeom>
        </p:spPr>
      </p:pic>
      <p:sp>
        <p:nvSpPr>
          <p:cNvPr id="4" name="Alaotsikko 2">
            <a:extLst>
              <a:ext uri="{FF2B5EF4-FFF2-40B4-BE49-F238E27FC236}">
                <a16:creationId xmlns:a16="http://schemas.microsoft.com/office/drawing/2014/main" id="{66072717-81C3-4F6B-9309-1674C171F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5574" y="4831894"/>
            <a:ext cx="7480852" cy="50567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/>
          </a:p>
        </p:txBody>
      </p:sp>
      <p:sp>
        <p:nvSpPr>
          <p:cNvPr id="5" name="Tekstin paikkamerkki 12">
            <a:extLst>
              <a:ext uri="{FF2B5EF4-FFF2-40B4-BE49-F238E27FC236}">
                <a16:creationId xmlns:a16="http://schemas.microsoft.com/office/drawing/2014/main" id="{889DA205-0B6C-45D6-91B2-25C1E2981B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56654" y="5491071"/>
            <a:ext cx="7478692" cy="32767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6680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28" y="1825625"/>
            <a:ext cx="10145029" cy="4069849"/>
          </a:xfrm>
        </p:spPr>
        <p:txBody>
          <a:bodyPr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35127"/>
            <a:ext cx="2374370" cy="883219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078028" y="438150"/>
            <a:ext cx="10145029" cy="1252538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440BC-9B28-4ACE-B7B8-D3C83187B980}" type="datetimeFigureOut">
              <a:rPr lang="fi-FI" smtClean="0"/>
              <a:pPr/>
              <a:t>31.7.2024</a:t>
            </a:fld>
            <a:endParaRPr lang="fi-FI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8291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n paikkamerkki 12">
            <a:extLst>
              <a:ext uri="{FF2B5EF4-FFF2-40B4-BE49-F238E27FC236}">
                <a16:creationId xmlns:a16="http://schemas.microsoft.com/office/drawing/2014/main" id="{B08D2941-A7E5-4C26-B320-579010B602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018" y="4745772"/>
            <a:ext cx="7480852" cy="32803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i-FI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560" y="5191347"/>
            <a:ext cx="3190045" cy="118663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4A7CBE6-572C-4019-ABA5-F472BE0794AC}" type="datetime1">
              <a:rPr lang="fi-FI" smtClean="0"/>
              <a:t>31.7.2024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804753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Alaotsikko 2">
            <a:extLst>
              <a:ext uri="{FF2B5EF4-FFF2-40B4-BE49-F238E27FC236}">
                <a16:creationId xmlns:a16="http://schemas.microsoft.com/office/drawing/2014/main" id="{66072717-81C3-4F6B-9309-1674C171F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018" y="3973860"/>
            <a:ext cx="7478692" cy="674339"/>
          </a:xfrm>
        </p:spPr>
        <p:txBody>
          <a:bodyPr>
            <a:normAutofit/>
          </a:bodyPr>
          <a:lstStyle>
            <a:lvl1pPr marL="0" indent="0" algn="l">
              <a:buNone/>
              <a:defRPr sz="20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/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CA4F6AB8-5B3A-4D26-91F4-2F9CDEAFF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018" y="910802"/>
            <a:ext cx="10440000" cy="2751522"/>
          </a:xfrm>
        </p:spPr>
        <p:txBody>
          <a:bodyPr anchor="b">
            <a:normAutofit/>
          </a:bodyPr>
          <a:lstStyle>
            <a:lvl1pPr algn="l">
              <a:defRPr sz="9600" b="1"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7627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mus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889DA205-0B6C-45D6-91B2-25C1E2981B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018" y="4745772"/>
            <a:ext cx="7478692" cy="32767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endParaRPr lang="fi-FI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Käsinkirjoitus 13">
                <a:extLst>
                  <a:ext uri="{FF2B5EF4-FFF2-40B4-BE49-F238E27FC236}">
                    <a16:creationId xmlns:a16="http://schemas.microsoft.com/office/drawing/2014/main" id="{CEC5EDC0-A0E0-4F47-928F-B20B8076E634}"/>
                  </a:ext>
                </a:extLst>
              </p14:cNvPr>
              <p14:cNvContentPartPr/>
              <p14:nvPr userDrawn="1"/>
            </p14:nvContentPartPr>
            <p14:xfrm>
              <a:off x="2731856" y="4694400"/>
              <a:ext cx="11520" cy="360"/>
            </p14:xfrm>
          </p:contentPart>
        </mc:Choice>
        <mc:Fallback xmlns="">
          <p:pic>
            <p:nvPicPr>
              <p:cNvPr id="14" name="Käsinkirjoitus 13">
                <a:extLst>
                  <a:ext uri="{FF2B5EF4-FFF2-40B4-BE49-F238E27FC236}">
                    <a16:creationId xmlns:a16="http://schemas.microsoft.com/office/drawing/2014/main" id="{CEC5EDC0-A0E0-4F47-928F-B20B8076E63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22496" y="4685040"/>
                <a:ext cx="3024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Käsinkirjoitus 14">
                <a:extLst>
                  <a:ext uri="{FF2B5EF4-FFF2-40B4-BE49-F238E27FC236}">
                    <a16:creationId xmlns:a16="http://schemas.microsoft.com/office/drawing/2014/main" id="{469EDAD8-DE64-4AA1-99EB-7E6A49453D5D}"/>
                  </a:ext>
                </a:extLst>
              </p14:cNvPr>
              <p14:cNvContentPartPr/>
              <p14:nvPr userDrawn="1"/>
            </p14:nvContentPartPr>
            <p14:xfrm>
              <a:off x="2642576" y="4739040"/>
              <a:ext cx="360" cy="360"/>
            </p14:xfrm>
          </p:contentPart>
        </mc:Choice>
        <mc:Fallback xmlns="">
          <p:pic>
            <p:nvPicPr>
              <p:cNvPr id="15" name="Käsinkirjoitus 14">
                <a:extLst>
                  <a:ext uri="{FF2B5EF4-FFF2-40B4-BE49-F238E27FC236}">
                    <a16:creationId xmlns:a16="http://schemas.microsoft.com/office/drawing/2014/main" id="{469EDAD8-DE64-4AA1-99EB-7E6A49453D5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33936" y="473040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366" y="5193622"/>
            <a:ext cx="3192434" cy="1182085"/>
          </a:xfrm>
          <a:prstGeom prst="rect">
            <a:avLst/>
          </a:prstGeom>
        </p:spPr>
      </p:pic>
      <p:sp>
        <p:nvSpPr>
          <p:cNvPr id="17" name="Date Placeholder 3"/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A58F7EE-F647-46A7-AE56-DDC21EF0A463}" type="datetime1">
              <a:rPr lang="fi-FI" smtClean="0"/>
              <a:t>31.7.2024</a:t>
            </a:fld>
            <a:endParaRPr lang="fi-FI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804753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66072717-81C3-4F6B-9309-1674C171F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018" y="3973860"/>
            <a:ext cx="7478692" cy="674339"/>
          </a:xfrm>
        </p:spPr>
        <p:txBody>
          <a:bodyPr>
            <a:normAutofit/>
          </a:bodyPr>
          <a:lstStyle>
            <a:lvl1pPr marL="0" indent="0" algn="l">
              <a:buNone/>
              <a:defRPr sz="2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/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CA4F6AB8-5B3A-4D26-91F4-2F9CDEAFF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018" y="910802"/>
            <a:ext cx="10440000" cy="2751522"/>
          </a:xfrm>
        </p:spPr>
        <p:txBody>
          <a:bodyPr anchor="b">
            <a:normAutofit/>
          </a:bodyPr>
          <a:lstStyle>
            <a:lvl1pPr algn="l">
              <a:defRPr sz="9600" b="1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5241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violet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66072717-81C3-4F6B-9309-1674C171F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018" y="3973860"/>
            <a:ext cx="7478692" cy="674339"/>
          </a:xfrm>
        </p:spPr>
        <p:txBody>
          <a:bodyPr>
            <a:normAutofit/>
          </a:bodyPr>
          <a:lstStyle>
            <a:lvl1pPr marL="0" indent="0" algn="l">
              <a:buNone/>
              <a:defRPr sz="2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/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889DA205-0B6C-45D6-91B2-25C1E2981B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018" y="4745772"/>
            <a:ext cx="7478692" cy="32767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endParaRPr lang="fi-FI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37773E-F92D-41C1-A9D6-30A53642BE41}" type="datetime1">
              <a:rPr lang="fi-FI" smtClean="0"/>
              <a:t>31.7.2024</a:t>
            </a:fld>
            <a:endParaRPr lang="fi-FI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804753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366" y="5193622"/>
            <a:ext cx="3192434" cy="1182085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CA4F6AB8-5B3A-4D26-91F4-2F9CDEAFF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018" y="910802"/>
            <a:ext cx="10440000" cy="2751522"/>
          </a:xfrm>
        </p:spPr>
        <p:txBody>
          <a:bodyPr anchor="b">
            <a:normAutofit/>
          </a:bodyPr>
          <a:lstStyle>
            <a:lvl1pPr algn="l">
              <a:defRPr sz="9600" b="1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03926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28" y="1825625"/>
            <a:ext cx="10145029" cy="4069849"/>
          </a:xfr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4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35127"/>
            <a:ext cx="2374370" cy="883219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078028" y="438150"/>
            <a:ext cx="10145029" cy="1252538"/>
          </a:xfrm>
        </p:spPr>
        <p:txBody>
          <a:bodyPr anchor="ctr" anchorCtr="0"/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5D145A-26E9-4EA7-AADD-AFAA8A29FC5D}" type="datetime1">
              <a:rPr lang="fi-FI" smtClean="0"/>
              <a:t>31.7.2024</a:t>
            </a:fld>
            <a:endParaRPr lang="fi-FI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8430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 ja sisältö mus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AD7FD7-BB59-4E2D-9373-E4BE3A84D65C}" type="datetime1">
              <a:rPr lang="fi-FI" smtClean="0"/>
              <a:t>31.7.2024</a:t>
            </a:fld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28" y="1825625"/>
            <a:ext cx="10145029" cy="4069849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1078028" y="438150"/>
            <a:ext cx="10145029" cy="1252538"/>
          </a:xfrm>
        </p:spPr>
        <p:txBody>
          <a:bodyPr anchor="b" anchorCtr="0"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6231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B3A83D-F2F2-4ABF-B2AB-A3CA72CDAA20}" type="datetime1">
              <a:rPr lang="fi-FI" smtClean="0"/>
              <a:t>31.7.2024</a:t>
            </a:fld>
            <a:endParaRPr lang="fi-FI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28" y="1825625"/>
            <a:ext cx="4932000" cy="4069849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7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91057" y="1825625"/>
            <a:ext cx="4932000" cy="4069849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1078028" y="438150"/>
            <a:ext cx="10145029" cy="1252538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35127"/>
            <a:ext cx="2374370" cy="8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8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3413C-C6AF-4551-8088-4F7BFE7B9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65320-332E-4F14-972D-00F153395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1EFE7-DFFB-492C-9E16-539B8688D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B81E-6C25-4932-AC2C-23C32495CD26}" type="datetime1">
              <a:rPr lang="fi-FI" smtClean="0"/>
              <a:t>31.7.2024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60019-9868-47ED-8FC4-E7FD0CC9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E0B8C-7C93-475D-BD63-A724CD16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1979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078028" y="438150"/>
            <a:ext cx="10145029" cy="1252538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273964B-EC17-40A6-8CD3-A5A8223DA177}" type="datetime1">
              <a:rPr lang="fi-FI" smtClean="0"/>
              <a:t>31.7.2024</a:t>
            </a:fld>
            <a:endParaRPr lang="fi-FI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53129" y="6356350"/>
            <a:ext cx="1464501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35127"/>
            <a:ext cx="2374370" cy="8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2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207030" cy="365125"/>
          </a:xfrm>
        </p:spPr>
        <p:txBody>
          <a:bodyPr/>
          <a:lstStyle>
            <a:lvl1pPr>
              <a:defRPr sz="1050"/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DD532A-7FD0-481A-B43E-8F37A0614A86}" type="datetime1">
              <a:rPr lang="fi-FI" smtClean="0"/>
              <a:t>31.7.2024</a:t>
            </a:fld>
            <a:endParaRPr lang="fi-FI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35127"/>
            <a:ext cx="2374370" cy="8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63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ingre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800999-EDA5-4B6B-8344-7EB1B35BA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1673225"/>
            <a:ext cx="4780800" cy="3511550"/>
          </a:xfrm>
        </p:spPr>
        <p:txBody>
          <a:bodyPr>
            <a:normAutofit/>
          </a:bodyPr>
          <a:lstStyle>
            <a:lvl1pPr>
              <a:defRPr sz="5000" b="1"/>
            </a:lvl1pPr>
          </a:lstStyle>
          <a:p>
            <a:endParaRPr lang="fi-FI" dirty="0"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E252CC0E-D4C3-47CC-8F2E-90BE622B9EC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272000" y="1227388"/>
            <a:ext cx="4534256" cy="440322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64" y="2075205"/>
            <a:ext cx="1757071" cy="2707589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207030" cy="365125"/>
          </a:xfrm>
        </p:spPr>
        <p:txBody>
          <a:bodyPr/>
          <a:lstStyle>
            <a:lvl1pPr>
              <a:defRPr sz="1050"/>
            </a:lvl1pPr>
          </a:lstStyle>
          <a:p>
            <a:fld id="{D052F644-756C-4530-A69F-A71AB7A98F4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78028" y="6356350"/>
            <a:ext cx="2743200" cy="365125"/>
          </a:xfrm>
        </p:spPr>
        <p:txBody>
          <a:bodyPr/>
          <a:lstStyle>
            <a:lvl1pPr>
              <a:defRPr sz="105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82313F-F58B-4D8B-9BA4-E638727B1826}" type="datetime1">
              <a:rPr lang="fi-FI" smtClean="0"/>
              <a:t>31.7.2024</a:t>
            </a:fld>
            <a:endParaRPr lang="fi-FI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35127"/>
            <a:ext cx="2374370" cy="8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11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bg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64491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mus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066900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vihreä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6780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6599667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violet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accent2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3341690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turkoo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accent2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242038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- puna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72300" y="0"/>
            <a:ext cx="52197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397575"/>
            <a:ext cx="5017972" cy="12312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027" y="1887088"/>
            <a:ext cx="5017971" cy="401342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6722429" y="3215374"/>
            <a:ext cx="427255" cy="427255"/>
          </a:xfrm>
          <a:solidFill>
            <a:schemeClr val="accent4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accent4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91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- mus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798" y="404038"/>
            <a:ext cx="5017972" cy="122995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7796" y="1864243"/>
            <a:ext cx="5017971" cy="421758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5024861" y="3215374"/>
            <a:ext cx="427255" cy="427255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79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58518-2330-49CA-8D15-F9F2B9A7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A72FB-761B-4C62-99A2-8A499DAEC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4717B-517F-4C92-85C3-A416CAE3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B784-1E64-4004-84C0-5BBC2EBF5807}" type="datetime1">
              <a:rPr lang="fi-FI" smtClean="0"/>
              <a:t>31.7.2024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8F092-E840-40A9-AAB1-DF3C74A3C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C237A-11AE-47FC-AD92-45516F682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04967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-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798" y="404038"/>
            <a:ext cx="5017972" cy="1229958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7796" y="1864243"/>
            <a:ext cx="5017971" cy="421758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5024861" y="3215374"/>
            <a:ext cx="427255" cy="427255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14740"/>
            <a:ext cx="2374370" cy="8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32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- violet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52197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6EA9AB-4DAE-44E6-B3E6-A1CD4449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798" y="404038"/>
            <a:ext cx="5017972" cy="122995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0A10A0-19CC-4532-BE84-512756641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7796" y="1864243"/>
            <a:ext cx="5017971" cy="421758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xt Placeholder 28"/>
          <p:cNvSpPr>
            <a:spLocks noGrp="1"/>
          </p:cNvSpPr>
          <p:nvPr>
            <p:ph type="body" sz="quarter" idx="19" hasCustomPrompt="1"/>
          </p:nvPr>
        </p:nvSpPr>
        <p:spPr>
          <a:xfrm rot="2700000">
            <a:off x="5024861" y="3215374"/>
            <a:ext cx="427255" cy="427255"/>
          </a:xfr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 sz="400"/>
            </a:lvl2pPr>
            <a:lvl3pPr marL="914400" indent="0">
              <a:buNone/>
              <a:defRPr sz="400"/>
            </a:lvl3pPr>
            <a:lvl4pPr marL="1371600" indent="0">
              <a:buNone/>
              <a:defRPr sz="400"/>
            </a:lvl4pPr>
            <a:lvl5pPr marL="1828800" indent="0">
              <a:buNone/>
              <a:defRPr sz="400"/>
            </a:lvl5pPr>
          </a:lstStyle>
          <a:p>
            <a:pPr lvl="0"/>
            <a:r>
              <a:rPr lang="en-US" dirty="0" err="1"/>
              <a:t>Nuoli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85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punain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E587F3-499A-4FFF-8E39-6F743122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4026"/>
            <a:ext cx="5264150" cy="1337911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690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ihreä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87E587F3-499A-4FFF-8E39-6F743122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4026"/>
            <a:ext cx="5264150" cy="1337911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1525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iolet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87E587F3-499A-4FFF-8E39-6F743122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4026"/>
            <a:ext cx="5264150" cy="1337911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43106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turkoo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52" y="5935987"/>
            <a:ext cx="2380647" cy="881499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87E587F3-499A-4FFF-8E39-6F743122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4026"/>
            <a:ext cx="5264150" cy="1337911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517860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09" y="2352016"/>
            <a:ext cx="5795784" cy="2153969"/>
          </a:xfrm>
          <a:prstGeom prst="rect">
            <a:avLst/>
          </a:prstGeom>
        </p:spPr>
      </p:pic>
      <p:sp>
        <p:nvSpPr>
          <p:cNvPr id="4" name="Alaotsikko 2">
            <a:extLst>
              <a:ext uri="{FF2B5EF4-FFF2-40B4-BE49-F238E27FC236}">
                <a16:creationId xmlns:a16="http://schemas.microsoft.com/office/drawing/2014/main" id="{66072717-81C3-4F6B-9309-1674C171F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5574" y="4831894"/>
            <a:ext cx="7480852" cy="50567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i-FI" dirty="0"/>
          </a:p>
        </p:txBody>
      </p:sp>
      <p:sp>
        <p:nvSpPr>
          <p:cNvPr id="5" name="Tekstin paikkamerkki 12">
            <a:extLst>
              <a:ext uri="{FF2B5EF4-FFF2-40B4-BE49-F238E27FC236}">
                <a16:creationId xmlns:a16="http://schemas.microsoft.com/office/drawing/2014/main" id="{889DA205-0B6C-45D6-91B2-25C1E2981B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56654" y="5491071"/>
            <a:ext cx="7478692" cy="32767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accent5"/>
                </a:solidFill>
              </a:defRPr>
            </a:lvl2pPr>
            <a:lvl3pPr marL="914400" indent="0">
              <a:buNone/>
              <a:defRPr>
                <a:solidFill>
                  <a:schemeClr val="accent5"/>
                </a:solidFill>
              </a:defRPr>
            </a:lvl3pPr>
            <a:lvl4pPr marL="1371600" indent="0">
              <a:buNone/>
              <a:defRPr>
                <a:solidFill>
                  <a:schemeClr val="accent5"/>
                </a:solidFill>
              </a:defRPr>
            </a:lvl4pPr>
            <a:lvl5pPr marL="1828800" indent="0">
              <a:buNone/>
              <a:defRPr>
                <a:solidFill>
                  <a:schemeClr val="accent5"/>
                </a:solidFill>
              </a:defRPr>
            </a:lvl5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79872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51545"/>
            <a:ext cx="10656888" cy="8366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500" b="1" i="0"/>
            </a:lvl2pPr>
          </a:lstStyle>
          <a:p>
            <a:pPr lvl="0"/>
            <a:r>
              <a:rPr lang="en-US" dirty="0"/>
              <a:t>Click to edit Master 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23"/>
          </p:nvPr>
        </p:nvSpPr>
        <p:spPr>
          <a:xfrm>
            <a:off x="2171700" y="1634958"/>
            <a:ext cx="8964613" cy="4140200"/>
          </a:xfrm>
          <a:prstGeom prst="rect">
            <a:avLst/>
          </a:prstGeom>
        </p:spPr>
        <p:txBody>
          <a:bodyPr/>
          <a:lstStyle>
            <a:lvl1pPr>
              <a:defRPr sz="1800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pPr lvl="0"/>
            <a:r>
              <a:rPr lang="et-EE" noProof="0" dirty="0"/>
              <a:t>Tabeli lisamiseks klõpsake ikooni</a:t>
            </a:r>
            <a:endParaRPr lang="en-US" noProof="0" dirty="0"/>
          </a:p>
        </p:txBody>
      </p:sp>
      <p:sp>
        <p:nvSpPr>
          <p:cNvPr id="4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0467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494517" cy="810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71700" y="1628776"/>
            <a:ext cx="8802242" cy="4140200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+mn-lt"/>
              </a:defRPr>
            </a:lvl1pPr>
            <a:lvl2pPr marL="742950" indent="-28575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  <a:latin typeface="+mn-lt"/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</a:defRPr>
            </a:lvl3pPr>
            <a:lvl4pPr marL="16573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332B60"/>
                </a:solidFill>
                <a:latin typeface="+mn-lt"/>
              </a:defRPr>
            </a:lvl4pPr>
            <a:lvl5pPr marL="20574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332B60"/>
                </a:solidFill>
              </a:defRPr>
            </a:lvl5pPr>
            <a:lvl6pPr>
              <a:defRPr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332B60"/>
                </a:solidFill>
              </a:defRPr>
            </a:lvl7pPr>
          </a:lstStyle>
          <a:p>
            <a:pPr lvl="0"/>
            <a:r>
              <a:rPr lang="en-US" dirty="0"/>
              <a:t>Edit the text slides </a:t>
            </a:r>
            <a:endParaRPr lang="et-EE" dirty="0"/>
          </a:p>
          <a:p>
            <a:pPr lvl="0"/>
            <a:r>
              <a:rPr lang="en-US" dirty="0"/>
              <a:t>Edit the text slides</a:t>
            </a:r>
            <a:endParaRPr lang="et-EE" dirty="0"/>
          </a:p>
          <a:p>
            <a:pPr lvl="2"/>
            <a:r>
              <a:rPr lang="en-US" dirty="0"/>
              <a:t>Edit the text slides</a:t>
            </a:r>
            <a:endParaRPr lang="et-EE" dirty="0"/>
          </a:p>
          <a:p>
            <a:pPr marL="1657350" marR="0" lvl="3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Edit the text slides </a:t>
            </a:r>
            <a:endParaRPr lang="et-EE" dirty="0"/>
          </a:p>
          <a:p>
            <a:pPr marL="2057400" marR="0" lvl="4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Edit the text slides </a:t>
            </a:r>
            <a:endParaRPr lang="et-EE" dirty="0"/>
          </a:p>
          <a:p>
            <a:pPr marL="2514600" marR="0" lvl="5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Edit the text slides </a:t>
            </a:r>
            <a:endParaRPr lang="et-EE" dirty="0"/>
          </a:p>
          <a:p>
            <a:pPr marL="2971800" marR="0" lvl="6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Edit the text slides </a:t>
            </a:r>
            <a:endParaRPr lang="et-EE" dirty="0"/>
          </a:p>
          <a:p>
            <a:pPr marL="2971800" marR="0" lvl="6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marL="2057400" marR="0" lvl="4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marL="1657350" marR="0" lvl="3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</p:txBody>
      </p:sp>
      <p:sp>
        <p:nvSpPr>
          <p:cNvPr id="4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155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  <p15:guide id="3" pos="136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6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765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1206">
              <a:lnSpc>
                <a:spcPts val="2012"/>
              </a:lnSpc>
            </a:pPr>
            <a:endParaRPr lang="fi-FI" spc="-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88F55-99DA-4EA4-A27D-0148EA56ACB3}" type="datetime1">
              <a:rPr lang="fi-FI" smtClean="0"/>
              <a:t>31.7.2024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35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3619">
              <a:lnSpc>
                <a:spcPts val="1434"/>
              </a:lnSpc>
            </a:pPr>
            <a:fld id="{81D60167-4931-47E6-BA6A-407CBD079E47}" type="slidenum">
              <a:rPr lang="fi-FI" spc="-4" smtClean="0"/>
              <a:pPr marL="33619">
                <a:lnSpc>
                  <a:spcPts val="1434"/>
                </a:lnSpc>
              </a:pPr>
              <a:t>‹#›</a:t>
            </a:fld>
            <a:endParaRPr lang="fi-FI" spc="-4" dirty="0"/>
          </a:p>
        </p:txBody>
      </p:sp>
    </p:spTree>
    <p:extLst>
      <p:ext uri="{BB962C8B-B14F-4D97-AF65-F5344CB8AC3E}">
        <p14:creationId xmlns:p14="http://schemas.microsoft.com/office/powerpoint/2010/main" val="151812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8722B-3BD1-4D5E-BEE9-2FEE8F08B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A984A-FDAE-4DE4-A309-823534CFD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BE0D17-3640-4397-A6A7-003548C52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977C16-B4CF-4F02-9842-98A1BC7F8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B3788-44DC-408E-8CB6-C43460C420B0}" type="datetime1">
              <a:rPr lang="fi-FI" smtClean="0"/>
              <a:t>31.7.2024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F8C97-CF79-49A9-86EB-10DCF0C3C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B869-8F98-4E1B-80C5-8A8EA7278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2589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93E6-0B83-4CC6-BC00-8CCB1C0B4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D049BA-69A9-4E07-AE54-12A6DE922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3A550-FB95-40FC-BC2C-9BFF602F3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D5F03D-3BDF-43A2-A392-FD46F26543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A052AE-6CB4-4F9B-85CE-C6EAA67FDD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698A14-0C2C-4CEB-B7C8-59B2485D6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43454-CE25-40CD-A58F-2B7291F74A5A}" type="datetime1">
              <a:rPr lang="fi-FI" smtClean="0"/>
              <a:t>31.7.2024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5FEDF0-E098-42C1-8FD1-402CFE0AD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B096A0-ADC5-4653-96B8-EAB42E54E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0018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CF4BB-14BD-4B5C-968F-4080115B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C7A5ED-023A-4D20-9374-6C644BA99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842D7-A24C-43AB-8C91-230513608272}" type="datetime1">
              <a:rPr lang="fi-FI" smtClean="0"/>
              <a:t>31.7.2024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63E70-09D8-4CDF-A50B-645F84A21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88B12-2244-4534-AF17-83E4B4F1F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569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B072A1-ABFB-47F4-9D5C-3ACF5FA5A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138DE-0EA0-44F3-85DE-CBC2A589A427}" type="datetime1">
              <a:rPr lang="fi-FI" smtClean="0"/>
              <a:t>31.7.2024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DCAC37-9169-49D7-9CBB-7A979C6C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E8C1D-57F4-4D3E-80BE-4478AA31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6979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F3ED4-52E7-4FAF-8657-10AC958ED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25DB1-5E4D-4A32-B880-CF0DA9066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157653-E6C9-4AD4-A0EB-39C76A8D7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605D0B-D866-4B08-AC80-7B4575EFE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01B5-DEF9-402D-B2A9-4B6C5D9CF792}" type="datetime1">
              <a:rPr lang="fi-FI" smtClean="0"/>
              <a:t>31.7.2024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3860-6CE0-4C38-B7FB-54831103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C779B-1E58-42E5-B1E4-53DE7CA8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1384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F2B79-3051-4EEF-992E-947FEA68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65E4C4-73CA-43A8-9C9F-1A2BF2E5B9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92DFF-611C-4CC4-B074-E5EAD41E9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75429-B95C-4B82-A247-C59AAF577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9562D-6B5F-4283-BAF0-449481831665}" type="datetime1">
              <a:rPr lang="fi-FI" smtClean="0"/>
              <a:t>31.7.2024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33334-AC7F-4C21-9E09-F2C0EA031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3333A-8C65-45C1-85D6-0D7D55349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3946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FECF11-33A1-41FB-A035-B6F66A42D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C9CA1-2CAC-4D18-A504-1FA612F46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5CDF6-9525-45E7-8E4A-202913A46C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B1B89-66F1-4E18-B360-591FDDFD2721}" type="datetime1">
              <a:rPr lang="fi-FI" smtClean="0"/>
              <a:t>31.7.2024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4D73F-60B0-4589-AB30-5940B75FE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DCB4F-F5F1-4E83-9669-17A62D24AE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1C449-D6A3-42DA-949A-EDC70F0BE5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044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7" r:id="rId12"/>
    <p:sldLayoutId id="2147483688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477F3-743A-46F1-9278-55120545E1AA}" type="datetime1">
              <a:rPr lang="fi-FI" smtClean="0"/>
              <a:t>31.7.2024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2F644-756C-4530-A69F-A71AB7A98F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593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5">
            <a:extLst>
              <a:ext uri="{FF2B5EF4-FFF2-40B4-BE49-F238E27FC236}">
                <a16:creationId xmlns:a16="http://schemas.microsoft.com/office/drawing/2014/main" id="{45B2E373-5C76-7742-882E-F0852921A8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018" y="3770661"/>
            <a:ext cx="7478692" cy="67433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 dirty="0"/>
              <a:t>MALAMA project lectures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5D4498-8D08-4542-8BD6-8BEA60A70F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018" y="4445000"/>
            <a:ext cx="7478692" cy="1591099"/>
          </a:xfrm>
        </p:spPr>
        <p:txBody>
          <a:bodyPr>
            <a:normAutofit/>
          </a:bodyPr>
          <a:lstStyle/>
          <a:p>
            <a: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Nikhil Kamboj, Postdoctoral Researcher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Heidi Piili, Adjunct Professor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Eetu Valtonen, Research Assistant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Department of Mechanical and Materials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AD24F-2757-4D7F-A5FE-E18A66A1FC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052F644-756C-4530-A69F-A71AB7A98F48}" type="slidenum">
              <a:rPr lang="fi-FI" smtClean="0"/>
              <a:pPr/>
              <a:t>1</a:t>
            </a:fld>
            <a:endParaRPr lang="fi-F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2A0799-04E2-40A7-8F07-DCD998DD15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Laser Polishing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FB0AEE-4A90-4C7C-94CA-7AD02B29E5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6234"/>
            <a:ext cx="3603516" cy="75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7E3A3A-AAA1-4DE4-A583-B15515FE6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364" y="6056234"/>
            <a:ext cx="2907702" cy="756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D1DB04-557C-4133-B934-29FE6A7A7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23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19"/>
    </mc:Choice>
    <mc:Fallback>
      <p:transition spd="slow" advTm="32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E8688F-594C-449D-9485-2E230A2C2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7071" y="1825625"/>
            <a:ext cx="4134929" cy="4069849"/>
          </a:xfrm>
        </p:spPr>
        <p:txBody>
          <a:bodyPr/>
          <a:lstStyle/>
          <a:p>
            <a:r>
              <a:rPr lang="en-US" dirty="0"/>
              <a:t>Examples of laser polishing: 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/>
              <a:t>dental implant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/>
              <a:t>ventricular assist device (VAD)</a:t>
            </a:r>
            <a:endParaRPr lang="fi-FI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19C89-513F-4153-869D-5B068F269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Polishing of dental implants and stents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EBEFE5-E9B6-4BBC-A54E-7FBC14F177E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10</a:t>
            </a:fld>
            <a:endParaRPr lang="fi-FI" dirty="0"/>
          </a:p>
        </p:txBody>
      </p:sp>
      <p:pic>
        <p:nvPicPr>
          <p:cNvPr id="3074" name="Picture 2" descr="Fig. 31">
            <a:extLst>
              <a:ext uri="{FF2B5EF4-FFF2-40B4-BE49-F238E27FC236}">
                <a16:creationId xmlns:a16="http://schemas.microsoft.com/office/drawing/2014/main" id="{430DCC0D-3233-4F55-ACAD-EC992781F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87" y="1825625"/>
            <a:ext cx="7723004" cy="43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B9B362-F54C-4F52-8D35-DFEFE0BFA9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23"/>
    </mc:Choice>
    <mc:Fallback>
      <p:transition spd="slow" advTm="33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C507C2-111E-4783-B049-02070D98C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dirty="0"/>
              <a:t>Ra values achieved with LP by literature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8A1ECC-5E91-4B14-AF70-FA967ADA06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052F644-756C-4530-A69F-A71AB7A98F48}" type="slidenum">
              <a:rPr lang="fi-FI" smtClean="0"/>
              <a:pPr/>
              <a:t>11</a:t>
            </a:fld>
            <a:endParaRPr lang="fi-FI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296D75-2774-4735-8255-AA9EBA488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2" y="972820"/>
            <a:ext cx="12089416" cy="5864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6C7244-4FDA-4A57-B84B-02A14BEBC6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30" y="5935127"/>
            <a:ext cx="2374370" cy="88321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3230A6-F5EF-47B3-BBBA-275C6B544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8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85"/>
    </mc:Choice>
    <mc:Fallback>
      <p:transition spd="slow" advTm="70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5DEBE-1D29-48C1-BCEA-15F35DE64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dirty="0"/>
              <a:t>No pollution</a:t>
            </a:r>
          </a:p>
          <a:p>
            <a:pPr algn="just"/>
            <a:r>
              <a:rPr lang="en-GB" dirty="0"/>
              <a:t>Milled, eroded, turned, and ground surfaces can be polished using laser polishing</a:t>
            </a:r>
          </a:p>
          <a:p>
            <a:pPr algn="just"/>
            <a:r>
              <a:rPr lang="en-GB" dirty="0"/>
              <a:t>The processing speeds are high when compared to conventional polishing methods</a:t>
            </a:r>
          </a:p>
          <a:p>
            <a:pPr algn="just"/>
            <a:r>
              <a:rPr lang="en-GB" dirty="0"/>
              <a:t>Lasers deliver beam size which can even be concentrated on specific areas and laser polishing of selective regions is possible ( &lt; 1 mm</a:t>
            </a:r>
            <a:r>
              <a:rPr lang="en-GB" baseline="30000" dirty="0"/>
              <a:t>2 </a:t>
            </a:r>
            <a:r>
              <a:rPr lang="en-GB" dirty="0"/>
              <a:t>)</a:t>
            </a:r>
          </a:p>
          <a:p>
            <a:pPr algn="just"/>
            <a:r>
              <a:rPr lang="en-GB" dirty="0"/>
              <a:t>No requirement for skilled labour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C3409D-8D40-4E44-B0EE-0596257A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Advantages of laser polishing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4F1BC-EDA8-4B31-BAE3-E8FE2DA4F14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12</a:t>
            </a:fld>
            <a:endParaRPr lang="fi-FI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D3235C-7566-4B09-80CE-D0DF08C2A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98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33"/>
    </mc:Choice>
    <mc:Fallback>
      <p:transition spd="slow" advTm="60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01F6-9B14-444C-9A21-C948E7F76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dirty="0"/>
              <a:t>Some of the key challenges in the metal structures while doing laser polishing are:</a:t>
            </a:r>
          </a:p>
          <a:p>
            <a:pPr lvl="1" algn="just"/>
            <a:r>
              <a:rPr lang="en-GB" dirty="0"/>
              <a:t>Larger area polishing</a:t>
            </a:r>
          </a:p>
          <a:p>
            <a:pPr lvl="1" algn="just"/>
            <a:r>
              <a:rPr lang="en-GB" dirty="0"/>
              <a:t>Greater operating distance</a:t>
            </a:r>
          </a:p>
          <a:p>
            <a:pPr lvl="1" algn="just"/>
            <a:r>
              <a:rPr lang="en-GB" dirty="0"/>
              <a:t>Removal of debris</a:t>
            </a:r>
          </a:p>
          <a:p>
            <a:pPr lvl="1" algn="just"/>
            <a:r>
              <a:rPr lang="en-GB" dirty="0"/>
              <a:t>Higher production rate</a:t>
            </a:r>
          </a:p>
          <a:p>
            <a:pPr lvl="1" algn="just"/>
            <a:r>
              <a:rPr lang="en-GB" dirty="0"/>
              <a:t>Oxidation of metal surface when polishing carried out in the normal atmosphere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518F4F-AC1A-4CE4-86FE-EC964A12E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Challenges in laser polishing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6C481-A480-4B5D-B0B6-BB0092E9FF9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13</a:t>
            </a:fld>
            <a:endParaRPr lang="fi-FI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9D91F19-15A8-47A7-A009-D76E1B95A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7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99"/>
    </mc:Choice>
    <mc:Fallback>
      <p:transition spd="slow" advTm="63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6E13E-7EA2-4A20-A50D-678191182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Pulsed lasers are much more preferred considering economic feasibility as low power pulsed lasers can do the polishing process</a:t>
            </a:r>
          </a:p>
          <a:p>
            <a:r>
              <a:rPr lang="en-GB" dirty="0"/>
              <a:t>The polishing process results in surface damage by the formation of cracks due to surface oxidation</a:t>
            </a:r>
          </a:p>
          <a:p>
            <a:r>
              <a:rPr lang="en-GB" dirty="0"/>
              <a:t> It can be also widely used in many industrial fields</a:t>
            </a: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DED9B2-9826-40A6-8C07-B10A99553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B68AC-54F2-491C-BFE4-D472942ADF4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14</a:t>
            </a:fld>
            <a:endParaRPr lang="fi-FI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16059A5-B98C-43BC-AEC5-B1A989540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82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74"/>
    </mc:Choice>
    <mc:Fallback>
      <p:transition spd="slow" advTm="47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F8E79-7565-4DDB-8266-ED4B5567A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28" y="1438275"/>
            <a:ext cx="10145029" cy="469582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 sz="2000" dirty="0"/>
              <a:t>Arun, K. &amp; Fang, F., Review on mechanism and process of surface polishing using lasers. Frontiers of Mechanical Engineering 14 (2019): 299-319</a:t>
            </a:r>
          </a:p>
          <a:p>
            <a:pPr>
              <a:lnSpc>
                <a:spcPct val="120000"/>
              </a:lnSpc>
            </a:pPr>
            <a:r>
              <a:rPr lang="en-GB" sz="2000" dirty="0" err="1"/>
              <a:t>Basha</a:t>
            </a:r>
            <a:r>
              <a:rPr lang="en-GB" sz="2000" dirty="0"/>
              <a:t>, S. M., </a:t>
            </a:r>
            <a:r>
              <a:rPr lang="en-GB" sz="2000" dirty="0" err="1"/>
              <a:t>Bhuyan</a:t>
            </a:r>
            <a:r>
              <a:rPr lang="en-GB" sz="2000" dirty="0"/>
              <a:t>, M., </a:t>
            </a:r>
            <a:r>
              <a:rPr lang="en-GB" sz="2000" dirty="0" err="1"/>
              <a:t>Basha</a:t>
            </a:r>
            <a:r>
              <a:rPr lang="en-GB" sz="2000" dirty="0"/>
              <a:t>, M.M., Venkaiah, N. &amp; Sankar, M.R., Laser polishing of 3D printed metallic components: a review on surface integrity. Materials Today: Proceedings 26 (2020): 2047-2054</a:t>
            </a:r>
          </a:p>
          <a:p>
            <a:pPr>
              <a:lnSpc>
                <a:spcPct val="120000"/>
              </a:lnSpc>
            </a:pPr>
            <a:r>
              <a:rPr lang="en-GB" sz="2000" dirty="0" err="1"/>
              <a:t>Bordatchev</a:t>
            </a:r>
            <a:r>
              <a:rPr lang="en-GB" sz="2000" dirty="0"/>
              <a:t>, E.V., Hafiz, A.M.K. &amp; </a:t>
            </a:r>
            <a:r>
              <a:rPr lang="en-GB" sz="2000" dirty="0" err="1"/>
              <a:t>Tutunea-Fatan</a:t>
            </a:r>
            <a:r>
              <a:rPr lang="en-GB" sz="2000" dirty="0"/>
              <a:t>, R.O., Performance of laser polishing in finishing of metallic surfaces. Int J Adv </a:t>
            </a:r>
            <a:r>
              <a:rPr lang="en-GB" sz="2000" dirty="0" err="1"/>
              <a:t>Manuf</a:t>
            </a:r>
            <a:r>
              <a:rPr lang="en-GB" sz="2000" dirty="0"/>
              <a:t> </a:t>
            </a:r>
            <a:r>
              <a:rPr lang="en-GB" sz="2000" dirty="0" err="1"/>
              <a:t>Technol</a:t>
            </a:r>
            <a:r>
              <a:rPr lang="en-GB" sz="2000" dirty="0"/>
              <a:t> (2014) 73:35–52 DOI 10.1007/s00170-014-5761-3</a:t>
            </a:r>
          </a:p>
          <a:p>
            <a:pPr>
              <a:lnSpc>
                <a:spcPct val="120000"/>
              </a:lnSpc>
            </a:pPr>
            <a:r>
              <a:rPr lang="en-GB" sz="2000" dirty="0" err="1"/>
              <a:t>Gisario</a:t>
            </a:r>
            <a:r>
              <a:rPr lang="en-GB" sz="2000" dirty="0"/>
              <a:t>, A., Barletta, M. &amp; </a:t>
            </a:r>
            <a:r>
              <a:rPr lang="en-GB" sz="2000" dirty="0" err="1"/>
              <a:t>Veniali</a:t>
            </a:r>
            <a:r>
              <a:rPr lang="en-GB" sz="2000" dirty="0"/>
              <a:t>, F., Laser polishing: a review of a constantly growing technology in the surface finishing of components made by additive manufacturing. The International Journal of Advanced Manufacturing Technology 120, no. 3 (2022): 1433-1472</a:t>
            </a:r>
          </a:p>
          <a:p>
            <a:pPr>
              <a:lnSpc>
                <a:spcPct val="120000"/>
              </a:lnSpc>
            </a:pPr>
            <a:r>
              <a:rPr lang="en-GB" sz="2000" dirty="0" err="1"/>
              <a:t>Jiejing</a:t>
            </a:r>
            <a:r>
              <a:rPr lang="en-GB" sz="2000" dirty="0"/>
              <a:t>, L. &amp; </a:t>
            </a:r>
            <a:r>
              <a:rPr lang="en-GB" sz="2000" dirty="0" err="1"/>
              <a:t>Zuo</a:t>
            </a:r>
            <a:r>
              <a:rPr lang="en-GB" sz="2000" dirty="0"/>
              <a:t>, D., Laser polishing of additive manufactured Ti6Al4V alloy: a review. Optical Engineering 60, no. 2 (2021): 020901-020901</a:t>
            </a:r>
          </a:p>
          <a:p>
            <a:pPr>
              <a:lnSpc>
                <a:spcPct val="120000"/>
              </a:lnSpc>
            </a:pPr>
            <a:r>
              <a:rPr lang="en-GB" sz="2000" dirty="0"/>
              <a:t>Perry, T.L., </a:t>
            </a:r>
            <a:r>
              <a:rPr lang="en-GB" sz="2000" dirty="0" err="1"/>
              <a:t>Werschmoeller</a:t>
            </a:r>
            <a:r>
              <a:rPr lang="en-GB" sz="2000" dirty="0"/>
              <a:t>, D., Li, X., </a:t>
            </a:r>
            <a:r>
              <a:rPr lang="en-GB" sz="2000" dirty="0" err="1"/>
              <a:t>Pfefferkorn</a:t>
            </a:r>
            <a:r>
              <a:rPr lang="en-GB" sz="2000" dirty="0"/>
              <a:t>, F.E. &amp; </a:t>
            </a:r>
            <a:r>
              <a:rPr lang="en-GB" sz="2000" dirty="0" err="1"/>
              <a:t>Duffie</a:t>
            </a:r>
            <a:r>
              <a:rPr lang="en-GB" sz="2000" dirty="0"/>
              <a:t>, N.A., </a:t>
            </a:r>
            <a:r>
              <a:rPr lang="en-GB" sz="2000" dirty="0" err="1"/>
              <a:t>Micromelting</a:t>
            </a:r>
            <a:r>
              <a:rPr lang="en-GB" sz="2000" dirty="0"/>
              <a:t> for laser micro polishing of meso/micro metallic components. In: Proceedings of ASME 2007 International Manufacturing Science and Engineering Conference. Atlanta: ASME, 2007, 363–369</a:t>
            </a:r>
          </a:p>
          <a:p>
            <a:pPr>
              <a:lnSpc>
                <a:spcPct val="120000"/>
              </a:lnSpc>
            </a:pPr>
            <a:r>
              <a:rPr lang="en-GB" sz="2000" dirty="0" err="1"/>
              <a:t>Temmler</a:t>
            </a:r>
            <a:r>
              <a:rPr lang="en-GB" sz="2000" dirty="0"/>
              <a:t>, A., </a:t>
            </a:r>
            <a:r>
              <a:rPr lang="en-GB" sz="2000" dirty="0" err="1"/>
              <a:t>Willenborg</a:t>
            </a:r>
            <a:r>
              <a:rPr lang="en-GB" sz="2000" dirty="0"/>
              <a:t>, E., </a:t>
            </a:r>
            <a:r>
              <a:rPr lang="en-GB" sz="2000" dirty="0" err="1"/>
              <a:t>Wissenbach</a:t>
            </a:r>
            <a:r>
              <a:rPr lang="en-GB" sz="2000" dirty="0"/>
              <a:t>, K., Laser polishing. SPIE 8243, Laser Applications in Microelectronic and Optoelectronic Manufacturing (LAMOM) XVII, 2012, 82430W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EBFF2B-62CF-4F4A-8533-E0A51C23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126FFD-4864-4717-90F6-E6047373A03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15</a:t>
            </a:fld>
            <a:endParaRPr lang="fi-FI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3B447E-4CA3-47B3-9E14-A252BCD75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8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94"/>
    </mc:Choice>
    <mc:Fallback>
      <p:transition spd="slow" advTm="13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829307-4180-40E8-96CC-98A9C4FA6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612" y="1141741"/>
            <a:ext cx="6756330" cy="557973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37FD531-AABA-4AEE-AC8E-6A8815577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Precaution note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8688D-CB22-4F4D-A536-4CD54339F95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D564D6-9E71-4224-9121-F22D22426E47}" type="slidenum">
              <a:rPr lang="fi-FI" smtClean="0"/>
              <a:t>16</a:t>
            </a:fld>
            <a:endParaRPr lang="fi-FI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CCCDD6-1C93-468E-9F5C-4771EE2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6"/>
    </mc:Choice>
    <mc:Fallback xmlns="">
      <p:transition spd="slow" advTm="14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9658F8-02ED-4335-B26F-EC708A35E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7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9"/>
    </mc:Choice>
    <mc:Fallback xmlns="">
      <p:transition spd="slow" advTm="4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6CEC8-E657-45EA-80F8-E6CD840B6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GB" b="1" dirty="0"/>
              <a:t>High precision polishing of surfaces of various materials </a:t>
            </a:r>
            <a:r>
              <a:rPr lang="en-GB" dirty="0"/>
              <a:t>can be done using high power laser beam based process</a:t>
            </a:r>
          </a:p>
          <a:p>
            <a:pPr algn="just"/>
            <a:r>
              <a:rPr lang="en-GB" dirty="0"/>
              <a:t>When laser beam hits the material surface, the </a:t>
            </a:r>
            <a:r>
              <a:rPr lang="en-GB" b="1" dirty="0"/>
              <a:t>surface starts to melt</a:t>
            </a:r>
            <a:r>
              <a:rPr lang="en-GB" dirty="0"/>
              <a:t> due to the high beam intensity</a:t>
            </a:r>
          </a:p>
          <a:p>
            <a:pPr algn="just"/>
            <a:r>
              <a:rPr lang="en-GB" dirty="0"/>
              <a:t>The molten material relocates from the </a:t>
            </a:r>
            <a:r>
              <a:rPr lang="en-GB" b="1" dirty="0"/>
              <a:t>‘peaks to valleys’ </a:t>
            </a:r>
            <a:r>
              <a:rPr lang="en-GB" dirty="0"/>
              <a:t>under the multidirectional action of surface tension</a:t>
            </a:r>
          </a:p>
          <a:p>
            <a:pPr algn="just"/>
            <a:r>
              <a:rPr lang="en-GB" dirty="0"/>
              <a:t>By varying the process parameters such as </a:t>
            </a:r>
            <a:r>
              <a:rPr lang="en-GB" b="1" dirty="0"/>
              <a:t>laser power, energy density, beam diameter, and process speed</a:t>
            </a:r>
            <a:r>
              <a:rPr lang="en-GB" dirty="0"/>
              <a:t>, different rates of surface roughness can be achieved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6B5E1-AB1A-49A4-B69F-57A5E33D8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FC5BA-B4C6-4206-846B-D9D747D48E5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2</a:t>
            </a:fld>
            <a:endParaRPr lang="fi-FI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28DE8B2-054D-4AAE-8276-56B78EF16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86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12"/>
    </mc:Choice>
    <mc:Fallback>
      <p:transition spd="slow" advTm="72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F1CEB-8090-4B67-8944-15C0CA21C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GB" dirty="0"/>
              <a:t>The conventional methods are: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GB" dirty="0"/>
              <a:t>Mechanical (manual or automated)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GB" dirty="0"/>
              <a:t>Electro-chemical</a:t>
            </a:r>
          </a:p>
          <a:p>
            <a:pPr algn="just"/>
            <a:r>
              <a:rPr lang="en-GB" dirty="0"/>
              <a:t>These methods demand more time and high cost</a:t>
            </a:r>
          </a:p>
          <a:p>
            <a:pPr algn="just"/>
            <a:r>
              <a:rPr lang="en-GB" dirty="0"/>
              <a:t>They require highly qualified workers polish the surface</a:t>
            </a:r>
          </a:p>
          <a:p>
            <a:pPr algn="just"/>
            <a:r>
              <a:rPr lang="en-GB" dirty="0"/>
              <a:t>Always a multi-step process when compared to single-step laser polishing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BEE945-D828-41F5-89E4-C79916747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Conventional polishing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13696-17FA-41D0-ADA3-961CD12A0E3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3</a:t>
            </a:fld>
            <a:endParaRPr lang="fi-FI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2C57840-4BAE-403B-AC66-6002AA38A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2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98"/>
    </mc:Choice>
    <mc:Fallback>
      <p:transition spd="slow" advTm="50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35F925F-79CB-4012-9717-5DB2EB965B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1598831"/>
              </p:ext>
            </p:extLst>
          </p:nvPr>
        </p:nvGraphicFramePr>
        <p:xfrm>
          <a:off x="7534637" y="1690688"/>
          <a:ext cx="439674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6480">
                  <a:extLst>
                    <a:ext uri="{9D8B030D-6E8A-4147-A177-3AD203B41FA5}">
                      <a16:colId xmlns:a16="http://schemas.microsoft.com/office/drawing/2014/main" val="4044636711"/>
                    </a:ext>
                  </a:extLst>
                </a:gridCol>
                <a:gridCol w="2481580">
                  <a:extLst>
                    <a:ext uri="{9D8B030D-6E8A-4147-A177-3AD203B41FA5}">
                      <a16:colId xmlns:a16="http://schemas.microsoft.com/office/drawing/2014/main" val="2917548112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21779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Symbol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027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i="1" noProof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</a:t>
                      </a:r>
                      <a:r>
                        <a:rPr lang="en-GB" i="1" baseline="-25000" noProof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Laser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712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i="1" noProof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 </a:t>
                      </a:r>
                      <a:r>
                        <a:rPr lang="en-GB" i="1" baseline="-25000" noProof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Beam scanning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mm/s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89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i="1" noProof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</a:t>
                      </a:r>
                      <a:r>
                        <a:rPr lang="en-GB" i="1" baseline="-25000" noProof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Laser beam 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742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i="1" noProof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</a:t>
                      </a:r>
                      <a:r>
                        <a:rPr lang="en-GB" i="1" baseline="-25000" noProof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</a:t>
                      </a:r>
                      <a:endParaRPr lang="en-GB" i="1" baseline="-25000" noProof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Track 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3953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i="1" noProof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r>
                        <a:rPr lang="en-GB" i="1" baseline="-25000" noProof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spur</a:t>
                      </a:r>
                      <a:endParaRPr lang="en-GB" i="1" baseline="-25000" noProof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Width of track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981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i="1" noProof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</a:t>
                      </a:r>
                      <a:r>
                        <a:rPr lang="en-GB" i="1" baseline="-25000" noProof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</a:t>
                      </a:r>
                      <a:endParaRPr lang="en-GB" i="1" baseline="-25000" noProof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Pulse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16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i="1" noProof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</a:t>
                      </a:r>
                      <a:r>
                        <a:rPr lang="en-GB" i="1" baseline="-25000" noProof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</a:t>
                      </a:r>
                      <a:endParaRPr lang="en-GB" i="1" baseline="-25000" noProof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Pulse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397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i="1" noProof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Number of repetitions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429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i="1" noProof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SVL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Scan vector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715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i="1" noProof="0" dirty="0">
                          <a:latin typeface="Symbol Std" panose="05020102010000000000" pitchFamily="82" charset="0"/>
                          <a:sym typeface="Symbol" panose="05050102010706020507" pitchFamily="18" charset="2"/>
                        </a:rPr>
                        <a:t></a:t>
                      </a:r>
                      <a:endParaRPr lang="en-GB" i="1" noProof="0" dirty="0">
                        <a:latin typeface="Symbol Std" panose="05020102010000000000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/>
                        <a:t>Angle of incidence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aseline="30000" noProof="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46674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0FE51E4-BA09-4F2D-875E-E94702466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Principle of laser polishing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37E6A-FCF4-4D22-A840-D4520CD9204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4</a:t>
            </a:fld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70300-5062-4BCB-8227-44DAED2CE2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3332"/>
          <a:stretch/>
        </p:blipFill>
        <p:spPr>
          <a:xfrm>
            <a:off x="628651" y="1690687"/>
            <a:ext cx="6150404" cy="45844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1B98CE-FE92-4049-A3D8-864EED283218}"/>
              </a:ext>
            </a:extLst>
          </p:cNvPr>
          <p:cNvSpPr/>
          <p:nvPr/>
        </p:nvSpPr>
        <p:spPr>
          <a:xfrm>
            <a:off x="0" y="6581001"/>
            <a:ext cx="22955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 err="1"/>
              <a:t>Temmler</a:t>
            </a:r>
            <a:r>
              <a:rPr lang="en-GB" sz="1200" i="1" dirty="0"/>
              <a:t> et al., 2012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DB61A33-1447-43FC-B1FC-7914AFC0E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8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33"/>
    </mc:Choice>
    <mc:Fallback>
      <p:transition spd="slow" advTm="62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69428-0FA6-49C8-80AA-1F2DA7CB8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GB" dirty="0"/>
              <a:t>Macro polishing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GB" dirty="0"/>
              <a:t>mainly done with a continuous wave laser beam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GB" dirty="0"/>
              <a:t>The polishing allows a range of 10–80 µm to be polished with continuous re-melting of the top surface layer 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GB" dirty="0"/>
              <a:t>Normally, fiber-coupled lasers are used with laser power in range of 100–300 W</a:t>
            </a:r>
          </a:p>
          <a:p>
            <a:pPr algn="just"/>
            <a:r>
              <a:rPr lang="en-GB" dirty="0"/>
              <a:t>Micro polishing</a:t>
            </a:r>
          </a:p>
          <a:p>
            <a:pPr lvl="1" algn="just"/>
            <a:r>
              <a:rPr lang="en-GB" dirty="0"/>
              <a:t>mainly done with a pulsed laser beam</a:t>
            </a:r>
          </a:p>
          <a:p>
            <a:pPr lvl="1" algn="just"/>
            <a:r>
              <a:rPr lang="en-GB" dirty="0"/>
              <a:t>discrete process with a re-melting depth in the range of 0.5–5 µm</a:t>
            </a: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1B87C0-55A6-4DAB-AF00-DCF1BE751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Types of laser polishing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2074F-9FE0-4B67-9FF3-9B630A8567D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5</a:t>
            </a:fld>
            <a:endParaRPr lang="fi-FI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B64FE56-ACA3-4F0D-9DE7-ADA879391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77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113"/>
    </mc:Choice>
    <mc:Fallback>
      <p:transition spd="slow" advTm="87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55261-50A9-44EC-B220-4103F901D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dirty="0"/>
              <a:t>Continuous wave lasers are mainly used for </a:t>
            </a:r>
            <a:r>
              <a:rPr lang="en-GB" b="1" dirty="0"/>
              <a:t>macro surfaces</a:t>
            </a:r>
          </a:p>
          <a:p>
            <a:pPr algn="just"/>
            <a:r>
              <a:rPr lang="en-GB" dirty="0"/>
              <a:t>Continuous wave lasers produce </a:t>
            </a:r>
            <a:r>
              <a:rPr lang="en-GB" b="1" dirty="0"/>
              <a:t>continuous power</a:t>
            </a:r>
            <a:r>
              <a:rPr lang="en-GB" dirty="0"/>
              <a:t>, where power is on all the time.</a:t>
            </a:r>
          </a:p>
          <a:p>
            <a:pPr algn="just"/>
            <a:r>
              <a:rPr lang="en-GB" dirty="0"/>
              <a:t>The melt pool for melting process is affected by </a:t>
            </a:r>
            <a:r>
              <a:rPr lang="en-GB" b="1" dirty="0"/>
              <a:t>the laser beam diameter, the average laser power</a:t>
            </a:r>
            <a:r>
              <a:rPr lang="en-GB" dirty="0"/>
              <a:t> and </a:t>
            </a:r>
            <a:r>
              <a:rPr lang="en-GB" b="1" dirty="0"/>
              <a:t>process speed</a:t>
            </a:r>
            <a:r>
              <a:rPr lang="en-GB" dirty="0"/>
              <a:t>.</a:t>
            </a:r>
            <a:endParaRPr lang="en-GB" b="1" dirty="0"/>
          </a:p>
          <a:p>
            <a:pPr algn="just"/>
            <a:r>
              <a:rPr lang="en-GB" dirty="0"/>
              <a:t>Usually continuous wave lasers are used in the case of surfaces having </a:t>
            </a:r>
            <a:r>
              <a:rPr lang="en-GB" b="1" dirty="0"/>
              <a:t>Ra (surface roughness) of 2–16 µm</a:t>
            </a:r>
          </a:p>
          <a:p>
            <a:pPr algn="just"/>
            <a:r>
              <a:rPr lang="en-GB" dirty="0"/>
              <a:t>Prone to surface oxidation unless protected with shielding gas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05A53F-9689-4B19-A459-6AC1BA9AC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Continuous wave laser polishing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A5DD7-339A-49C7-93BB-E9594E72A4C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6</a:t>
            </a:fld>
            <a:endParaRPr lang="fi-FI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B904FF4-FD47-4A1D-A8CB-64F05F689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65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71"/>
    </mc:Choice>
    <mc:Fallback>
      <p:transition spd="slow" advTm="56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44E49-4C47-4ADF-B501-A2C924244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GB" dirty="0"/>
              <a:t>Laser polishing are mainly done at three levels: 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GB" dirty="0"/>
              <a:t>Polishing by large area ablation in which large surfaces undergo polishing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GB" dirty="0"/>
              <a:t>Polishing by localized ablation in which only rough surfaces are melted to reach a surface level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GB" dirty="0"/>
              <a:t>Polishing by re-melting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BB55A7-E092-4C89-875E-AD8E7FF2A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Laser polishing mechanism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24ACDD-10B3-4A1D-AAF5-49E053154BA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7</a:t>
            </a:fld>
            <a:endParaRPr lang="fi-FI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D9F317D-871C-4D04-A17A-E320F6A48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370" y="3896807"/>
            <a:ext cx="6815919" cy="282269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AA873E9-4EFD-4ADE-9459-34A95F25A47F}"/>
              </a:ext>
            </a:extLst>
          </p:cNvPr>
          <p:cNvSpPr/>
          <p:nvPr/>
        </p:nvSpPr>
        <p:spPr>
          <a:xfrm>
            <a:off x="-1" y="6581001"/>
            <a:ext cx="29241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Image based on: Perry et al., 2007</a:t>
            </a:r>
            <a:endParaRPr lang="fi-FI" sz="1200" i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BF9A44-3397-43E2-88C8-CBEFA4900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56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67"/>
    </mc:Choice>
    <mc:Fallback>
      <p:transition spd="slow" advTm="61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24D30-C1AE-43BC-81CC-0BCC3BBD9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GB" dirty="0"/>
              <a:t>Pulsed laser beams are discrete beams which hit the metal surface</a:t>
            </a:r>
          </a:p>
          <a:p>
            <a:pPr algn="just"/>
            <a:r>
              <a:rPr lang="en-GB" dirty="0"/>
              <a:t>Laser pulse at a fluence that causes surface melting from 10 to 100 nm inside and out, with insignificant removal of the material</a:t>
            </a:r>
          </a:p>
          <a:p>
            <a:pPr algn="just"/>
            <a:r>
              <a:rPr lang="en-GB" dirty="0"/>
              <a:t>Because of liquefying of the surface, the surface tension work to smooth surface severities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DBD971-6254-44C8-9A76-C88C523B9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Pulsed laser polishing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52707-6823-41FC-96B1-A3AA83BF61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8</a:t>
            </a:fld>
            <a:endParaRPr lang="fi-FI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4FECA68D-9765-43A7-82A7-CEA25518B5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20" r="2502" b="7424"/>
          <a:stretch/>
        </p:blipFill>
        <p:spPr>
          <a:xfrm>
            <a:off x="1543051" y="3967858"/>
            <a:ext cx="7829550" cy="2613143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1C318266-4739-46D3-B7AA-B6F7E9E85E73}"/>
              </a:ext>
            </a:extLst>
          </p:cNvPr>
          <p:cNvSpPr/>
          <p:nvPr/>
        </p:nvSpPr>
        <p:spPr>
          <a:xfrm>
            <a:off x="0" y="6581001"/>
            <a:ext cx="29241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Image based on: </a:t>
            </a:r>
            <a:r>
              <a:rPr lang="en-US" sz="1200" i="1" dirty="0" err="1"/>
              <a:t>Temmler</a:t>
            </a:r>
            <a:r>
              <a:rPr lang="en-US" sz="1200" i="1" dirty="0"/>
              <a:t> et al., 2012</a:t>
            </a:r>
            <a:endParaRPr lang="fi-FI" sz="1200" i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3514BF-EBB7-4E66-A6F9-A5635BA52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93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08"/>
    </mc:Choice>
    <mc:Fallback>
      <p:transition spd="slow" advTm="75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B6220E-5915-497C-86B7-07DAADFA0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GB" b="1" dirty="0"/>
              <a:t>In biomedical engineering</a:t>
            </a:r>
            <a:r>
              <a:rPr lang="en-GB" dirty="0"/>
              <a:t>, the laser is used for polishing of biomedical devices and </a:t>
            </a:r>
            <a:r>
              <a:rPr lang="en-GB" b="1" dirty="0"/>
              <a:t>surgical instruments to decrease defects, surface ridges, and even sharp edges </a:t>
            </a:r>
            <a:r>
              <a:rPr lang="en-GB" dirty="0"/>
              <a:t>that </a:t>
            </a:r>
            <a:r>
              <a:rPr lang="en-GB" b="1" dirty="0"/>
              <a:t>would favour contamination with bacteria</a:t>
            </a:r>
          </a:p>
          <a:p>
            <a:pPr algn="just"/>
            <a:r>
              <a:rPr lang="en-GB" dirty="0"/>
              <a:t>Adoption of laser polishing for implant with complex geometry can </a:t>
            </a:r>
            <a:r>
              <a:rPr lang="en-GB" b="1" dirty="0"/>
              <a:t>lead to a reduction both in costs </a:t>
            </a:r>
            <a:r>
              <a:rPr lang="en-GB" dirty="0"/>
              <a:t>and </a:t>
            </a:r>
            <a:r>
              <a:rPr lang="en-GB" b="1" dirty="0"/>
              <a:t>the lead time of  component, even up to 30%.</a:t>
            </a:r>
          </a:p>
          <a:p>
            <a:pPr algn="just"/>
            <a:r>
              <a:rPr lang="en-GB" dirty="0"/>
              <a:t>Significant reduction of the </a:t>
            </a:r>
            <a:r>
              <a:rPr lang="en-GB" b="1" dirty="0"/>
              <a:t>environmental impact</a:t>
            </a:r>
          </a:p>
          <a:p>
            <a:pPr algn="just"/>
            <a:r>
              <a:rPr lang="en-GB" dirty="0"/>
              <a:t>No need for qualified personnel for hand polishing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59FC19-6261-42A4-AA39-116EF4873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Applications of laser polishing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1CEFF9-6B73-4960-9061-39CBB7ED2CA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5B1C449-D6A3-42DA-949A-EDC70F0BE5B1}" type="slidenum">
              <a:rPr lang="fi-FI" smtClean="0"/>
              <a:t>9</a:t>
            </a:fld>
            <a:endParaRPr lang="fi-FI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EE3602D-3838-44F9-8009-A3BC97AB1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9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75"/>
    </mc:Choice>
    <mc:Fallback>
      <p:transition spd="slow" advTm="90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UTU-2018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8C8D2"/>
      </a:accent1>
      <a:accent2>
        <a:srgbClr val="9063CD"/>
      </a:accent2>
      <a:accent3>
        <a:srgbClr val="ADCB00"/>
      </a:accent3>
      <a:accent4>
        <a:srgbClr val="F8485E"/>
      </a:accent4>
      <a:accent5>
        <a:srgbClr val="868686"/>
      </a:accent5>
      <a:accent6>
        <a:srgbClr val="D9D9D9"/>
      </a:accent6>
      <a:hlink>
        <a:srgbClr val="9063CD"/>
      </a:hlink>
      <a:folHlink>
        <a:srgbClr val="9063C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3116069CDD844C85F487D735AF59F3" ma:contentTypeVersion="6" ma:contentTypeDescription="Create a new document." ma:contentTypeScope="" ma:versionID="f92788aa6f4e87ceb24fd04d79281281">
  <xsd:schema xmlns:xsd="http://www.w3.org/2001/XMLSchema" xmlns:xs="http://www.w3.org/2001/XMLSchema" xmlns:p="http://schemas.microsoft.com/office/2006/metadata/properties" xmlns:ns2="f761f5bb-5dff-4617-9ab3-53e5d06e2545" xmlns:ns3="dcce36c0-bb55-4d43-b7e1-f550ff0208f5" targetNamespace="http://schemas.microsoft.com/office/2006/metadata/properties" ma:root="true" ma:fieldsID="075065d13c1bcb169bd9ef9ff09875a4" ns2:_="" ns3:_="">
    <xsd:import namespace="f761f5bb-5dff-4617-9ab3-53e5d06e2545"/>
    <xsd:import namespace="dcce36c0-bb55-4d43-b7e1-f550ff0208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61f5bb-5dff-4617-9ab3-53e5d06e25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ce36c0-bb55-4d43-b7e1-f550ff0208f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FF6B18-A2B1-4AB2-92BD-64F8A047A7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A1842D-982F-4B7D-B473-7441A1CEF3FF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dcce36c0-bb55-4d43-b7e1-f550ff0208f5"/>
    <ds:schemaRef ds:uri="http://schemas.openxmlformats.org/package/2006/metadata/core-properties"/>
    <ds:schemaRef ds:uri="f761f5bb-5dff-4617-9ab3-53e5d06e254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7E013A5-DDC3-4C99-AE5C-CC483F59E7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61f5bb-5dff-4617-9ab3-53e5d06e2545"/>
    <ds:schemaRef ds:uri="dcce36c0-bb55-4d43-b7e1-f550ff0208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1741</TotalTime>
  <Words>1046</Words>
  <Application>Microsoft Office PowerPoint</Application>
  <PresentationFormat>Widescreen</PresentationFormat>
  <Paragraphs>130</Paragraphs>
  <Slides>17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Symbol</vt:lpstr>
      <vt:lpstr>Symbol Std</vt:lpstr>
      <vt:lpstr>Times New Roman</vt:lpstr>
      <vt:lpstr>Verdana</vt:lpstr>
      <vt:lpstr>Wingdings</vt:lpstr>
      <vt:lpstr>Office Theme</vt:lpstr>
      <vt:lpstr>1_Office Theme</vt:lpstr>
      <vt:lpstr>Laser Polishing</vt:lpstr>
      <vt:lpstr>Introduction</vt:lpstr>
      <vt:lpstr>Conventional polishing methods</vt:lpstr>
      <vt:lpstr>Principle of laser polishing</vt:lpstr>
      <vt:lpstr>Types of laser polishing</vt:lpstr>
      <vt:lpstr>Continuous wave laser polishing</vt:lpstr>
      <vt:lpstr>Laser polishing mechanism</vt:lpstr>
      <vt:lpstr>Pulsed laser polishing</vt:lpstr>
      <vt:lpstr>Applications of laser polishing</vt:lpstr>
      <vt:lpstr>Polishing of dental implants and stents</vt:lpstr>
      <vt:lpstr>Ra values achieved with LP by literature</vt:lpstr>
      <vt:lpstr>Advantages of laser polishing</vt:lpstr>
      <vt:lpstr>Challenges in laser polishing</vt:lpstr>
      <vt:lpstr>Conclusions</vt:lpstr>
      <vt:lpstr>References</vt:lpstr>
      <vt:lpstr>Precaution note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Laser polishing</dc:title>
  <dc:creator>Nikhil Kamboj</dc:creator>
  <cp:lastModifiedBy>Antti Salminen</cp:lastModifiedBy>
  <cp:revision>60</cp:revision>
  <dcterms:created xsi:type="dcterms:W3CDTF">2024-02-26T09:58:22Z</dcterms:created>
  <dcterms:modified xsi:type="dcterms:W3CDTF">2024-07-31T09:18:59Z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0x010100833116069CDD844C85F487D735AF59F3</vt:lpwstr>
  </property>
</Properties>
</file>