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0" r:id="rId5"/>
  </p:sldMasterIdLst>
  <p:notesMasterIdLst>
    <p:notesMasterId r:id="rId19"/>
  </p:notesMasterIdLst>
  <p:sldIdLst>
    <p:sldId id="597" r:id="rId6"/>
    <p:sldId id="275" r:id="rId7"/>
    <p:sldId id="284" r:id="rId8"/>
    <p:sldId id="279" r:id="rId9"/>
    <p:sldId id="598" r:id="rId10"/>
    <p:sldId id="280" r:id="rId11"/>
    <p:sldId id="278" r:id="rId12"/>
    <p:sldId id="281" r:id="rId13"/>
    <p:sldId id="282" r:id="rId14"/>
    <p:sldId id="599" r:id="rId15"/>
    <p:sldId id="318" r:id="rId16"/>
    <p:sldId id="320" r:id="rId17"/>
    <p:sldId id="321" r:id="rId18"/>
  </p:sldIdLst>
  <p:sldSz cx="12192000" cy="6858000"/>
  <p:notesSz cx="6742113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8C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86628" autoAdjust="0"/>
  </p:normalViewPr>
  <p:slideViewPr>
    <p:cSldViewPr snapToGrid="0" showGuides="1">
      <p:cViewPr>
        <p:scale>
          <a:sx n="125" d="100"/>
          <a:sy n="125" d="100"/>
        </p:scale>
        <p:origin x="1506" y="8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15575486323387"/>
          <c:y val="0.1738062096927524"/>
          <c:w val="0.36369080255401887"/>
          <c:h val="0.76894219717915779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Convective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Technology readiness level</c:v>
                </c:pt>
                <c:pt idx="1">
                  <c:v>Energy efficiency</c:v>
                </c:pt>
                <c:pt idx="2">
                  <c:v>Cost of scale-up</c:v>
                </c:pt>
                <c:pt idx="3">
                  <c:v>Process flexibility</c:v>
                </c:pt>
                <c:pt idx="4">
                  <c:v>Quality of electrode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</c:v>
                </c:pt>
                <c:pt idx="1">
                  <c:v>3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D-480A-B236-6D928A15BF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Infrared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Technology readiness level</c:v>
                </c:pt>
                <c:pt idx="1">
                  <c:v>Energy efficiency</c:v>
                </c:pt>
                <c:pt idx="2">
                  <c:v>Cost of scale-up</c:v>
                </c:pt>
                <c:pt idx="3">
                  <c:v>Process flexibility</c:v>
                </c:pt>
                <c:pt idx="4">
                  <c:v>Quality of electrode 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</c:v>
                </c:pt>
                <c:pt idx="1">
                  <c:v>8</c:v>
                </c:pt>
                <c:pt idx="2">
                  <c:v>9</c:v>
                </c:pt>
                <c:pt idx="3">
                  <c:v>7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D-480A-B236-6D928A15BFD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Laser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Technology readiness level</c:v>
                </c:pt>
                <c:pt idx="1">
                  <c:v>Energy efficiency</c:v>
                </c:pt>
                <c:pt idx="2">
                  <c:v>Cost of scale-up</c:v>
                </c:pt>
                <c:pt idx="3">
                  <c:v>Process flexibility</c:v>
                </c:pt>
                <c:pt idx="4">
                  <c:v>Quality of electrode 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7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5D-480A-B236-6D928A15BFD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Microwave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Technology readiness level</c:v>
                </c:pt>
                <c:pt idx="1">
                  <c:v>Energy efficiency</c:v>
                </c:pt>
                <c:pt idx="2">
                  <c:v>Cost of scale-up</c:v>
                </c:pt>
                <c:pt idx="3">
                  <c:v>Process flexibility</c:v>
                </c:pt>
                <c:pt idx="4">
                  <c:v>Quality of electrode 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3</c:v>
                </c:pt>
                <c:pt idx="1">
                  <c:v>7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5D-480A-B236-6D928A15BFD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Induction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Technology readiness level</c:v>
                </c:pt>
                <c:pt idx="1">
                  <c:v>Energy efficiency</c:v>
                </c:pt>
                <c:pt idx="2">
                  <c:v>Cost of scale-up</c:v>
                </c:pt>
                <c:pt idx="3">
                  <c:v>Process flexibility</c:v>
                </c:pt>
                <c:pt idx="4">
                  <c:v>Quality of electrode 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2</c:v>
                </c:pt>
                <c:pt idx="1">
                  <c:v>7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5D-480A-B236-6D928A15BF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4172776"/>
        <c:axId val="594169496"/>
      </c:radarChart>
      <c:catAx>
        <c:axId val="594172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i-FI"/>
          </a:p>
        </c:txPr>
        <c:crossAx val="594169496"/>
        <c:crosses val="autoZero"/>
        <c:auto val="1"/>
        <c:lblAlgn val="ctr"/>
        <c:lblOffset val="100"/>
        <c:noMultiLvlLbl val="0"/>
      </c:catAx>
      <c:valAx>
        <c:axId val="594169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94172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2.363"/>
    </inkml:context>
    <inkml:brush xml:id="br0">
      <inkml:brushProperty name="height" value="0.053" units="cm"/>
    </inkml:brush>
  </inkml:definitions>
  <inkml:trace contextRef="#ctx0" brushRef="#br0">1 1 4162 0 0,'0'0'1152'0'0,"0"0"-447"0"0,0 0 47 0 0,0 0-80 0 0,0 0-463 0 0,0 0-209 0 0,31 0 0 0 0,-31 0 0 0 0,0 0-257 0 0,0 0-1023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5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2289 0 0,'0'0'176'0'0,"0"0"-160"0"0,0 0 48 0 0,0 0-240 0 0,0 0-2017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57260-96AC-4331-A420-F0B128CC463E}" type="datetimeFigureOut">
              <a:rPr lang="fi-FI" smtClean="0"/>
              <a:t>21.8.2024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30BA-0CC1-40AB-AE80-2F533EB157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018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customXml" Target="../ink/ink2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12">
            <a:extLst>
              <a:ext uri="{FF2B5EF4-FFF2-40B4-BE49-F238E27FC236}">
                <a16:creationId xmlns:a16="http://schemas.microsoft.com/office/drawing/2014/main" id="{B08D2941-A7E5-4C26-B320-579010B602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18" y="4745772"/>
            <a:ext cx="7480852" cy="3280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fi-FI" dirty="0"/>
              <a:t>Luennoitsija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60" y="5137588"/>
            <a:ext cx="3190045" cy="129415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82DD5-6012-41ED-95DD-FCCD740CACC1}" type="datetime1">
              <a:rPr lang="fi-FI" smtClean="0"/>
              <a:t>21.8.2024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148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bg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8435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75733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9678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66770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9980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83637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4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9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895474"/>
            <a:ext cx="2380647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4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895474"/>
            <a:ext cx="2380647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56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895474"/>
            <a:ext cx="2380647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17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Välilehden 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895474"/>
            <a:ext cx="2380647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6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mus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fi-FI" dirty="0"/>
              <a:t>Luennoitsija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14:cNvPr>
              <p14:cNvContentPartPr/>
              <p14:nvPr userDrawn="1"/>
            </p14:nvContentPartPr>
            <p14:xfrm>
              <a:off x="2731856" y="4694400"/>
              <a:ext cx="11520" cy="36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2496" y="4685040"/>
                <a:ext cx="302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14:cNvPr>
              <p14:cNvContentPartPr/>
              <p14:nvPr userDrawn="1"/>
            </p14:nvContentPartPr>
            <p14:xfrm>
              <a:off x="2642576" y="4739040"/>
              <a:ext cx="360" cy="360"/>
            </p14:xfrm>
          </p:contentPart>
        </mc:Choice>
        <mc:Fallback xmlns=""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3936" y="473040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37588"/>
            <a:ext cx="3192434" cy="1294153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BD1B49-5D66-4BC9-921C-FDA40C1ECA40}" type="datetime1">
              <a:rPr lang="fi-FI" smtClean="0"/>
              <a:t>21.8.2024</a:t>
            </a:fld>
            <a:endParaRPr lang="fi-FI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4431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Välilehden 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895474"/>
            <a:ext cx="2380647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9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Välilehden 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895474"/>
            <a:ext cx="2380647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4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Välilehden 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895474"/>
            <a:ext cx="2380647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64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9" y="2254251"/>
            <a:ext cx="5795784" cy="2349500"/>
          </a:xfrm>
          <a:prstGeom prst="rect">
            <a:avLst/>
          </a:prstGeom>
        </p:spPr>
      </p:pic>
      <p:sp>
        <p:nvSpPr>
          <p:cNvPr id="4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574" y="4831894"/>
            <a:ext cx="7480852" cy="50567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5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654" y="5491071"/>
            <a:ext cx="7478692" cy="327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3916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9" y="2254251"/>
            <a:ext cx="5795784" cy="2349500"/>
          </a:xfrm>
          <a:prstGeom prst="rect">
            <a:avLst/>
          </a:prstGeom>
        </p:spPr>
      </p:pic>
      <p:sp>
        <p:nvSpPr>
          <p:cNvPr id="4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574" y="4831894"/>
            <a:ext cx="7480852" cy="50567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5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654" y="5491071"/>
            <a:ext cx="7478692" cy="327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9875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nsi/otsikko dia oranssi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115271" y="1604799"/>
            <a:ext cx="8510749" cy="1824773"/>
          </a:xfrm>
        </p:spPr>
        <p:txBody>
          <a:bodyPr anchor="b">
            <a:noAutofit/>
          </a:bodyPr>
          <a:lstStyle>
            <a:lvl1pPr>
              <a:defRPr sz="4400">
                <a:solidFill>
                  <a:srgbClr val="FF6600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03445" y="3525011"/>
            <a:ext cx="8534400" cy="1752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117502" y="6309321"/>
            <a:ext cx="192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2EC7AB0-171C-4ACA-8B64-988E5C554380}" type="datetime1">
              <a:rPr lang="fi-FI" smtClean="0"/>
              <a:t>21.8.2024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4147" y="6309321"/>
            <a:ext cx="3648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2843" y="6317788"/>
            <a:ext cx="835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67A9B232-9AE6-4280-9ED0-D612EA764B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68384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ssi otsikko, teksti listan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815413" y="1600202"/>
            <a:ext cx="10945216" cy="4493094"/>
          </a:xfrm>
        </p:spPr>
        <p:txBody>
          <a:bodyPr/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815414" y="274640"/>
            <a:ext cx="9697077" cy="850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2843" y="6404819"/>
            <a:ext cx="835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</a:schemeClr>
                </a:solidFill>
                <a:latin typeface="Palatino Linotype" panose="02040502050505030304" pitchFamily="18" charset="0"/>
                <a:cs typeface="Arial" pitchFamily="34" charset="0"/>
              </a:defRPr>
            </a:lvl1pPr>
          </a:lstStyle>
          <a:p>
            <a:fld id="{67A9B232-9AE6-4280-9ED0-D612EA764B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21003" y="6396353"/>
            <a:ext cx="192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Palatino Linotype" panose="02040502050505030304" pitchFamily="18" charset="0"/>
                <a:cs typeface="Arial" pitchFamily="34" charset="0"/>
              </a:defRPr>
            </a:lvl1pPr>
          </a:lstStyle>
          <a:p>
            <a:fld id="{CD40178A-D6B2-4237-A840-B6C6B1C8B6F6}" type="datetime1">
              <a:rPr lang="fi-FI" smtClean="0"/>
              <a:t>21.8.2024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7648" y="6396353"/>
            <a:ext cx="3648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Palatino Linotype" panose="02040502050505030304" pitchFamily="18" charset="0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4339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592B-A324-4E88-B416-AFBB5FAFDE77}" type="datetime1">
              <a:rPr lang="fi-FI" smtClean="0"/>
              <a:t>21.8.2024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B232-9AE6-4280-9ED0-D612EA764B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3" y="2995847"/>
            <a:ext cx="9985216" cy="8663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4303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1 palsta, cc v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65787"/>
            <a:ext cx="10957984" cy="1143000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i-FI" noProof="0" dirty="0"/>
              <a:t>Lisää otsikko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393" y="1796819"/>
            <a:ext cx="10944192" cy="4703465"/>
          </a:xfrm>
          <a:prstGeom prst="rect">
            <a:avLst/>
          </a:prstGeom>
        </p:spPr>
        <p:txBody>
          <a:bodyPr/>
          <a:lstStyle>
            <a:lvl1pPr marL="457189" indent="-457189">
              <a:buFont typeface="Arial" pitchFamily="34" charset="0"/>
              <a:buChar char="•"/>
              <a:defRPr sz="3200">
                <a:latin typeface="Arial Narrow" pitchFamily="34" charset="0"/>
              </a:defRPr>
            </a:lvl1pPr>
            <a:lvl2pPr marL="990575" indent="-380990">
              <a:buFont typeface="Arial" pitchFamily="34" charset="0"/>
              <a:buChar char="•"/>
              <a:defRPr sz="2667">
                <a:latin typeface="Arial Narrow" pitchFamily="34" charset="0"/>
              </a:defRPr>
            </a:lvl2pPr>
            <a:lvl3pPr marL="1523962" indent="-304792">
              <a:buFont typeface="Arial" pitchFamily="34" charset="0"/>
              <a:buChar char="•"/>
              <a:defRPr sz="2667">
                <a:latin typeface="Arial Narrow" pitchFamily="34" charset="0"/>
              </a:defRPr>
            </a:lvl3pPr>
            <a:lvl4pPr marL="2133547" indent="-304792">
              <a:buFont typeface="Arial" pitchFamily="34" charset="0"/>
              <a:buChar char="•"/>
              <a:defRPr sz="2667">
                <a:latin typeface="Arial Narrow" pitchFamily="34" charset="0"/>
              </a:defRPr>
            </a:lvl4pPr>
            <a:lvl5pPr marL="2743131" indent="-304792">
              <a:buFont typeface="Arial" pitchFamily="34" charset="0"/>
              <a:buChar char="•"/>
              <a:defRPr sz="2667">
                <a:latin typeface="Arial Narrow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C130226-6A30-45EC-858D-D4B2A0381D3C}" type="datetime1">
              <a:rPr lang="fi-FI" smtClean="0"/>
              <a:t>21.8.2024</a:t>
            </a:fld>
            <a:endParaRPr lang="fi-F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F9C293C-F710-4AC8-8293-75FBB182E16E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2" y="6349263"/>
            <a:ext cx="818275" cy="2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80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03AE-571B-4D49-BB38-D727C4691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C03A3-3EFF-459E-96FE-EED77EE58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6D220-8CA2-43F3-A88B-0BADD753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AFA1-BDFF-46A1-8F10-29C53B32C099}" type="datetime1">
              <a:rPr lang="fi-FI" smtClean="0"/>
              <a:t>21.8.2024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5E83-259F-4FD5-BB14-B4DFCDD05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AF04D-D023-43B2-8B94-C59786D23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88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37588"/>
            <a:ext cx="3192434" cy="1294153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01F9F3-EA19-484A-9620-45F9B2243ECF}" type="datetime1">
              <a:rPr lang="fi-FI" smtClean="0"/>
              <a:t>21.8.2024</a:t>
            </a:fld>
            <a:endParaRPr lang="fi-FI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0000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413C-C6AF-4551-8088-4F7BFE7B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65320-332E-4F14-972D-00F153395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1EFE7-DFFB-492C-9E16-539B8688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AD1B-3034-4215-9CC4-FC049BB1494B}" type="datetime1">
              <a:rPr lang="fi-FI" smtClean="0"/>
              <a:t>21.8.2024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0019-9868-47ED-8FC4-E7FD0CC9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E0B8C-7C93-475D-BD63-A724CD16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1935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8518-2330-49CA-8D15-F9F2B9A7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A72FB-761B-4C62-99A2-8A499DAEC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4717B-517F-4C92-85C3-A416CAE3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501B-CA5E-425F-A088-102F465655C2}" type="datetime1">
              <a:rPr lang="fi-FI" smtClean="0"/>
              <a:t>21.8.2024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8F092-E840-40A9-AAB1-DF3C74A3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C237A-11AE-47FC-AD92-45516F68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1976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722B-3BD1-4D5E-BEE9-2FEE8F08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A984A-FDAE-4DE4-A309-823534CFD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E0D17-3640-4397-A6A7-003548C52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77C16-B4CF-4F02-9842-98A1BC7F8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D6A20-5147-4ACF-976A-EC01096C951B}" type="datetime1">
              <a:rPr lang="fi-FI" smtClean="0"/>
              <a:t>21.8.2024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F8C97-CF79-49A9-86EB-10DCF0C3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B869-8F98-4E1B-80C5-8A8EA7278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7727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3E6-0B83-4CC6-BC00-8CCB1C0B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049BA-69A9-4E07-AE54-12A6DE92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3A550-FB95-40FC-BC2C-9BFF602F3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5F03D-3BDF-43A2-A392-FD46F2654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A052AE-6CB4-4F9B-85CE-C6EAA67FD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698A14-0C2C-4CEB-B7C8-59B2485D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D734-D5C3-49AF-884A-B1AF605E1743}" type="datetime1">
              <a:rPr lang="fi-FI" smtClean="0"/>
              <a:t>21.8.2024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FEDF0-E098-42C1-8FD1-402CFE0A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B096A0-ADC5-4653-96B8-EAB42E54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7090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F4BB-14BD-4B5C-968F-4080115B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C7A5ED-023A-4D20-9374-6C644BA9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3C682-9C07-49BD-AA20-CE9F29BDFCA6}" type="datetime1">
              <a:rPr lang="fi-FI" smtClean="0"/>
              <a:t>21.8.2024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63E70-09D8-4CDF-A50B-645F84A21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88B12-2244-4534-AF17-83E4B4F1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320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072A1-ABFB-47F4-9D5C-3ACF5FA5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B0357-C195-4FDA-9807-EACD910DCDCC}" type="datetime1">
              <a:rPr lang="fi-FI" smtClean="0"/>
              <a:t>21.8.2024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DCAC37-9169-49D7-9CBB-7A979C6C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E8C1D-57F4-4D3E-80BE-4478AA31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5699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3ED4-52E7-4FAF-8657-10AC958E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5DB1-5E4D-4A32-B880-CF0DA9066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57653-E6C9-4AD4-A0EB-39C76A8D7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05D0B-D866-4B08-AC80-7B4575EFE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51C01-005B-4892-9EFB-51B5EAA2D822}" type="datetime1">
              <a:rPr lang="fi-FI" smtClean="0"/>
              <a:t>21.8.2024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3860-6CE0-4C38-B7FB-54831103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C779B-1E58-42E5-B1E4-53DE7CA8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635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2B79-3051-4EEF-992E-947FEA68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65E4C4-73CA-43A8-9C9F-1A2BF2E5B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DFF-611C-4CC4-B074-E5EAD41E9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75429-B95C-4B82-A247-C59AAF57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2EDC-890E-4CD7-B83D-65DC23F68D88}" type="datetime1">
              <a:rPr lang="fi-FI" smtClean="0"/>
              <a:t>21.8.2024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33334-AC7F-4C21-9E09-F2C0EA03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3333A-8C65-45C1-85D6-0D7D5534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3366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4516-0DCF-4044-9AA3-12DCDAF37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B22390-3933-4DED-B741-43A09C59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6C90F-5DC9-4240-8C33-144478A5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BAED-DCF5-4F38-9926-BF2564D359A3}" type="datetime1">
              <a:rPr lang="fi-FI" smtClean="0"/>
              <a:t>21.8.2024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D707-419E-40A1-8DB9-3A527125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F4585-CD90-40EE-87DD-7A1435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1197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BBDDC-85F3-4591-8BBA-B944FACF1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2D534-6FD0-40A8-92F1-0A38C197E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CC767-B62F-40DE-A38E-9C2B7B25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9F4C-7F47-4281-9E99-6A71C08F9F81}" type="datetime1">
              <a:rPr lang="fi-FI" smtClean="0"/>
              <a:t>21.8.2024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538F-94E4-4105-ABD8-9FAA8A5E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9FB06-F6C4-47A2-A808-6FA3BAE0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879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612233"/>
            <a:ext cx="10145029" cy="4283242"/>
          </a:xfrm>
        </p:spPr>
        <p:txBody>
          <a:bodyPr>
            <a:noAutofit/>
          </a:bodyPr>
          <a:lstStyle>
            <a:lvl1pPr marL="228600" indent="-228600">
              <a:buSzPct val="9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895474"/>
            <a:ext cx="2374370" cy="962525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926599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CD8F4D-3758-4FCE-BB5E-71F6A09AFA10}" type="datetime1">
              <a:rPr lang="fi-FI" smtClean="0"/>
              <a:t>21.8.2024</a:t>
            </a:fld>
            <a:endParaRPr lang="fi-FI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0020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pp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9" y="2352016"/>
            <a:ext cx="5795784" cy="2153969"/>
          </a:xfrm>
          <a:prstGeom prst="rect">
            <a:avLst/>
          </a:prstGeom>
        </p:spPr>
      </p:pic>
      <p:sp>
        <p:nvSpPr>
          <p:cNvPr id="4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574" y="4831894"/>
            <a:ext cx="7480852" cy="50567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5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654" y="5491071"/>
            <a:ext cx="7478692" cy="327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7309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58974"/>
            <a:ext cx="2374370" cy="883219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714854-E029-470C-8AD9-A32FA021325F}" type="datetime1">
              <a:rPr lang="fi-FI" smtClean="0"/>
              <a:t>21.8.2024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160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sisältö mus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ABBB60-D299-47F0-8E81-6F2B3E6244D9}" type="datetime1">
              <a:rPr lang="fi-FI" smtClean="0"/>
              <a:t>21.8.2024</a:t>
            </a:fld>
            <a:endParaRPr lang="fi-F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/>
          <a:lstStyle>
            <a:lvl1pPr marL="228600" indent="-228600">
              <a:defRPr lang="fi-FI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2"/>
              </a:buBlip>
            </a:pPr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895474"/>
            <a:ext cx="2380647" cy="962526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2046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9E317D-375A-4BA2-A0E1-82528F7057FA}" type="datetime1">
              <a:rPr lang="fi-FI" smtClean="0"/>
              <a:t>21.8.2024</a:t>
            </a:fld>
            <a:endParaRPr lang="fi-FI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612233"/>
            <a:ext cx="4932000" cy="4283241"/>
          </a:xfrm>
        </p:spPr>
        <p:txBody>
          <a:bodyPr>
            <a:noAutofit/>
          </a:bodyPr>
          <a:lstStyle>
            <a:lvl1pPr marL="228600" indent="-228600">
              <a:defRPr lang="fi-FI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2"/>
              </a:buBlip>
            </a:pPr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057" y="1612233"/>
            <a:ext cx="4932000" cy="4283241"/>
          </a:xfrm>
        </p:spPr>
        <p:txBody>
          <a:bodyPr>
            <a:noAutofit/>
          </a:bodyPr>
          <a:lstStyle>
            <a:lvl1pPr marL="228600" indent="-228600">
              <a:defRPr lang="fi-FI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2"/>
              </a:buBlip>
            </a:pPr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895474"/>
            <a:ext cx="2374370" cy="962525"/>
          </a:xfrm>
          <a:prstGeom prst="rect">
            <a:avLst/>
          </a:prstGeom>
        </p:spPr>
      </p:pic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926599"/>
          </a:xfrm>
        </p:spPr>
        <p:txBody>
          <a:bodyPr anchor="b" anchorCtr="0"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575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895474"/>
            <a:ext cx="2374370" cy="962525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926599"/>
          </a:xfrm>
        </p:spPr>
        <p:txBody>
          <a:bodyPr anchor="ctr" anchorCtr="0"/>
          <a:lstStyle/>
          <a:p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54414B-21CF-4A1E-AE12-4B7CF67AC05D}" type="datetime1">
              <a:rPr lang="fi-FI" smtClean="0"/>
              <a:t>21.8.2024</a:t>
            </a:fld>
            <a:endParaRPr lang="fi-FI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283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895474"/>
            <a:ext cx="2374370" cy="962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4D647A-47E6-471F-BE0C-79E5DB3E2540}" type="datetime1">
              <a:rPr lang="fi-FI" smtClean="0"/>
              <a:t>21.8.2024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32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ngre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800999-EDA5-4B6B-8344-7EB1B35B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673225"/>
            <a:ext cx="4780800" cy="3511550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72000" y="1227388"/>
            <a:ext cx="4534256" cy="440322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64" y="2075205"/>
            <a:ext cx="1757071" cy="2707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895474"/>
            <a:ext cx="2374370" cy="962525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65ACBD-BCE1-442A-A78A-2B50B9B33F1A}" type="datetime1">
              <a:rPr lang="fi-FI" smtClean="0"/>
              <a:t>21.8.2024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357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0"/>
              </a:buBlip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34542-FC10-4C42-8719-0EEDDF554888}" type="datetime1">
              <a:rPr lang="fi-FI" smtClean="0"/>
              <a:t>21.8.2024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F644-756C-4530-A69F-A71AB7A98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667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79" r:id="rId7"/>
    <p:sldLayoutId id="214748367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80" r:id="rId16"/>
    <p:sldLayoutId id="2147483682" r:id="rId17"/>
    <p:sldLayoutId id="2147483681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83" r:id="rId24"/>
    <p:sldLayoutId id="2147483684" r:id="rId25"/>
    <p:sldLayoutId id="2147483685" r:id="rId26"/>
    <p:sldLayoutId id="2147483687" r:id="rId27"/>
    <p:sldLayoutId id="2147483688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ECF11-33A1-41FB-A035-B6F66A42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C9CA1-2CAC-4D18-A504-1FA612F46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5CDF6-9525-45E7-8E4A-202913A46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089ED-23BC-4F60-BF05-F19EA80A1917}" type="datetime1">
              <a:rPr lang="fi-FI" smtClean="0"/>
              <a:t>21.8.2024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4D73F-60B0-4589-AB30-5940B75FE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DCB4F-F5F1-4E83-9669-17A62D24A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308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35B6-02DC-43E6-8736-292795F41B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Laser Drying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11CDE-FD93-4017-B7E1-22879C928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New field of application for laser e.g. in e-mobility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9B679-06BF-4753-BBBE-1C4E3CD943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15788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/>
              <a:t>Nikhil Kamboj, Postdoctoral Researcher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/>
              <a:t>Heidi Piili, Adjunct Professor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/>
              <a:t>Eetu Valtonen, Research Assistant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/>
              <a:t>Department of Mechanical and Materials Engineering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7D93D6-6832-47EF-B532-6BAB1D7DE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6234"/>
            <a:ext cx="3603516" cy="75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D359A-4AF1-4406-A205-C991AC6B6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364" y="6056234"/>
            <a:ext cx="2907702" cy="756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49B0E-80B2-42B7-B7F8-1391C8B1A4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052F644-756C-4530-A69F-A71AB7A98F48}" type="slidenum">
              <a:rPr lang="fi-FI" smtClean="0"/>
              <a:pPr/>
              <a:t>1</a:t>
            </a:fld>
            <a:endParaRPr lang="fi-FI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D428F2-AE82-4070-BE58-7FBF5D515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20"/>
    </mc:Choice>
    <mc:Fallback>
      <p:transition spd="slow" advTm="3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9A7E7-B643-48DF-9B0D-71314BB81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Drying time reference: 70s convection oven drying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Drying time laser/convection: 3.6s laser + 22.5s convection = 26.1s hybrid drying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FBAC32-E200-4F16-B99D-456B89304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practice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8D8A7-EC6F-4513-8A18-1F92F05AC4D4}"/>
              </a:ext>
            </a:extLst>
          </p:cNvPr>
          <p:cNvSpPr/>
          <p:nvPr/>
        </p:nvSpPr>
        <p:spPr>
          <a:xfrm>
            <a:off x="38100" y="381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chemeClr val="accent2"/>
                </a:solidFill>
              </a:rPr>
              <a:t>Case: Electrode drying </a:t>
            </a:r>
            <a:endParaRPr lang="fi-FI" b="1" i="1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6B209-FB33-4E2A-9FA4-5C306B8DD1DC}"/>
              </a:ext>
            </a:extLst>
          </p:cNvPr>
          <p:cNvSpPr txBox="1"/>
          <p:nvPr/>
        </p:nvSpPr>
        <p:spPr>
          <a:xfrm>
            <a:off x="0" y="6539468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i="1" dirty="0" err="1">
                <a:solidFill>
                  <a:schemeClr val="bg2">
                    <a:lumMod val="50000"/>
                  </a:schemeClr>
                </a:solidFill>
              </a:rPr>
              <a:t>Eltze</a:t>
            </a:r>
            <a:r>
              <a:rPr lang="fi-FI" sz="1400" i="1" dirty="0">
                <a:solidFill>
                  <a:schemeClr val="bg2">
                    <a:lumMod val="50000"/>
                  </a:schemeClr>
                </a:solidFill>
              </a:rPr>
              <a:t> et al., 2024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0F0ED16-1D4A-43B6-B312-4C730AA15192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10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A4FA38-A3B8-4C6D-AF43-E7D359B0B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01" y="2721125"/>
            <a:ext cx="11241998" cy="41273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637C14-210C-43CE-BBBD-99C7AD95C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6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93"/>
    </mc:Choice>
    <mc:Fallback>
      <p:transition spd="slow" advTm="12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46EA6-B10C-40A1-A0BB-C2813F720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61950" indent="-3619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dirty="0" err="1"/>
              <a:t>Eltze</a:t>
            </a:r>
            <a:r>
              <a:rPr lang="en-GB" sz="2000" dirty="0"/>
              <a:t>, A., Britten, S., Hendel, R., </a:t>
            </a:r>
            <a:r>
              <a:rPr lang="en-GB" sz="2000" dirty="0" err="1"/>
              <a:t>Haustov</a:t>
            </a:r>
            <a:r>
              <a:rPr lang="en-GB" sz="2000" dirty="0"/>
              <a:t>, E., Laser systems for energy-efficient drying of battery electrodes. AILU Workshop: Laser Applications in E-Mobility, 11 July 2024</a:t>
            </a:r>
          </a:p>
          <a:p>
            <a:pPr marL="361950" indent="-3619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https://www.laserline.com/en-int/laser-drying/</a:t>
            </a:r>
          </a:p>
          <a:p>
            <a:pPr marL="361950" indent="-3619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von </a:t>
            </a:r>
            <a:r>
              <a:rPr lang="en-GB" sz="2000" dirty="0" err="1"/>
              <a:t>Horstig</a:t>
            </a:r>
            <a:r>
              <a:rPr lang="en-GB" sz="2000" dirty="0"/>
              <a:t>, M-W., </a:t>
            </a:r>
            <a:r>
              <a:rPr lang="en-GB" sz="2000" dirty="0" err="1"/>
              <a:t>Schoo</a:t>
            </a:r>
            <a:r>
              <a:rPr lang="en-GB" sz="2000" dirty="0"/>
              <a:t>, A., </a:t>
            </a:r>
            <a:r>
              <a:rPr lang="en-GB" sz="2000" dirty="0" err="1"/>
              <a:t>Loellhoeffel</a:t>
            </a:r>
            <a:r>
              <a:rPr lang="en-GB" sz="2000" dirty="0"/>
              <a:t>, T., Mayer, J.K., &amp; </a:t>
            </a:r>
            <a:r>
              <a:rPr lang="en-GB" sz="2000" dirty="0" err="1"/>
              <a:t>Kwade</a:t>
            </a:r>
            <a:r>
              <a:rPr lang="en-GB" sz="2000" dirty="0"/>
              <a:t>, A., A Perspective on Innovative Drying Methods for Energy‐Efficient Solvent‐Based Production of Lithium‐Ion Battery Electrodes. Energy Technology 10, no. 12 (2022): 2200689.</a:t>
            </a:r>
          </a:p>
          <a:p>
            <a:pPr marL="361950" indent="-3619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Neb, D., Kim, S., Clever, H., Dorn, B., &amp; </a:t>
            </a:r>
            <a:r>
              <a:rPr lang="en-GB" sz="2000" dirty="0" err="1"/>
              <a:t>Kampker</a:t>
            </a:r>
            <a:r>
              <a:rPr lang="en-GB" sz="2000" dirty="0"/>
              <a:t>, A., Current advances on laser drying of electrodes for lithium-ion battery cells. Procedia CIRP 107 (2022): 1577-1587</a:t>
            </a:r>
          </a:p>
          <a:p>
            <a:pPr marL="361950" indent="-3619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Zhang, Y.S., Courtier, N.E., Zhang, Z., Liu, K., Bailey, J.J., Boyce, A.M., Richardson, G., Shearing, P., Kendrick, E., &amp; Brett, J.L., A Review of Lithium‐Ion Battery Electrode Drying Mechanisms and Metrology. Advanced Energy Materials, 2022, 12. DOI: 10.1002/aenm.202102233</a:t>
            </a:r>
            <a:endParaRPr lang="en-GB" sz="2000" dirty="0"/>
          </a:p>
          <a:p>
            <a:pPr marL="361950" indent="-3619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endParaRPr lang="en-GB" sz="2000" dirty="0"/>
          </a:p>
          <a:p>
            <a:pPr marL="361950" indent="-3619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endParaRPr lang="en-GB" sz="2000" dirty="0"/>
          </a:p>
          <a:p>
            <a:pPr marL="361950" indent="-36195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endParaRPr lang="en-GB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4CC3C4-B8F2-43EB-A91D-309ACE15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References</a:t>
            </a:r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67B5637-0E0C-47D2-8EA9-0EC1BB863C77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11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9DB8D2-6832-49C2-93C6-6F278198D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5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35"/>
    </mc:Choice>
    <mc:Fallback>
      <p:transition spd="slow" advTm="1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829307-4180-40E8-96CC-98A9C4FA6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612" y="1141741"/>
            <a:ext cx="6756330" cy="557973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00BF8A-80A1-4EA2-A849-0021904EC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7FD531-AABA-4AEE-AC8E-6A881557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Precaution note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CCCDD6-1C93-468E-9F5C-4771EE2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B2E4A0F-6C63-4584-AE2A-F2A678920394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12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6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6"/>
    </mc:Choice>
    <mc:Fallback xmlns=""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9658F8-02ED-4335-B26F-EC708A35E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9"/>
    </mc:Choice>
    <mc:Fallback xmlns="">
      <p:transition spd="slow" advTm="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C2312-076A-42A5-A635-282FF5E65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Direct and high energy input to the material by laser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Heating mechanism by laser beam in wavelengths above 980 nm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The direction of the heat input is always from the outside of the material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Applications include electrode drying for energy storage applications, and ink drying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8401-8A28-43ED-9B65-3B9557FAC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/>
              <a:t>Introduction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32CFA32-FB79-49DE-BCDD-AD3DA8CF4E0D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2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9E5A4F-EC48-4155-9FAF-61FB89E32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7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0"/>
    </mc:Choice>
    <mc:Fallback>
      <p:transition spd="slow" advTm="4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B7A3B-61FE-4FD6-BF2C-4D23E347F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Focus the thermal energy input into precise sections of the workpiece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The ability to guide laser energy accurately offers the option to focus on the specific points for drying 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Due to flexibility in heating pattern shape and precise process control, laser drying can be scaled for industry-scale production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E22650-8B92-4669-8C61-CFB682B7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Drying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8C414-28E3-4F66-A8EC-FFFAF6698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94" y="3985292"/>
            <a:ext cx="7691578" cy="252095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EB03B3C-2622-4C88-80C5-7CFD4D57B31A}"/>
              </a:ext>
            </a:extLst>
          </p:cNvPr>
          <p:cNvSpPr txBox="1">
            <a:spLocks/>
          </p:cNvSpPr>
          <p:nvPr/>
        </p:nvSpPr>
        <p:spPr>
          <a:xfrm>
            <a:off x="6913318" y="6365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AFF8C-E7F7-4958-BE63-47C792182C08}"/>
              </a:ext>
            </a:extLst>
          </p:cNvPr>
          <p:cNvSpPr txBox="1"/>
          <p:nvPr/>
        </p:nvSpPr>
        <p:spPr>
          <a:xfrm>
            <a:off x="0" y="6539468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i="1" dirty="0" err="1">
                <a:solidFill>
                  <a:schemeClr val="bg2">
                    <a:lumMod val="50000"/>
                  </a:schemeClr>
                </a:solidFill>
              </a:rPr>
              <a:t>Figure</a:t>
            </a:r>
            <a:r>
              <a:rPr lang="fi-FI" sz="1400" i="1" dirty="0">
                <a:solidFill>
                  <a:schemeClr val="bg2">
                    <a:lumMod val="50000"/>
                  </a:schemeClr>
                </a:solidFill>
              </a:rPr>
              <a:t>: von </a:t>
            </a:r>
            <a:r>
              <a:rPr lang="fi-FI" sz="1400" i="1" dirty="0" err="1">
                <a:solidFill>
                  <a:schemeClr val="bg2">
                    <a:lumMod val="50000"/>
                  </a:schemeClr>
                </a:solidFill>
              </a:rPr>
              <a:t>Horstig</a:t>
            </a:r>
            <a:r>
              <a:rPr lang="fi-FI" sz="1400" i="1" dirty="0">
                <a:solidFill>
                  <a:schemeClr val="bg2">
                    <a:lumMod val="50000"/>
                  </a:schemeClr>
                </a:solidFill>
              </a:rPr>
              <a:t> et al., 2022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10209C-E193-45E7-B95B-9040682B0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7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75"/>
    </mc:Choice>
    <mc:Fallback>
      <p:transition spd="slow" advTm="54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B7A3B-61FE-4FD6-BF2C-4D23E347F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Convection drying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Infrared drying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Microwave drying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Joule heating drying (induction)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E22650-8B92-4669-8C61-CFB682B7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 dirty="0"/>
              <a:t>Other drying methods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E99DD64-1885-477B-94B5-DB6FCD3BDA7A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4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EB4A1A-2F2E-428D-AB24-C9DDFFD2F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4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23"/>
    </mc:Choice>
    <mc:Fallback>
      <p:transition spd="slow" advTm="2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C96A54-0325-43EA-B3F8-DE111BEC1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924026"/>
            <a:ext cx="6203951" cy="1337911"/>
          </a:xfrm>
        </p:spPr>
        <p:txBody>
          <a:bodyPr>
            <a:normAutofit/>
          </a:bodyPr>
          <a:lstStyle/>
          <a:p>
            <a:r>
              <a:rPr lang="en-GB" sz="3200" dirty="0"/>
              <a:t>Case: </a:t>
            </a:r>
            <a:br>
              <a:rPr lang="en-GB" sz="3200" dirty="0"/>
            </a:br>
            <a:r>
              <a:rPr lang="en-GB" dirty="0"/>
              <a:t>Battery electrode drying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4F4B5-030C-4DB6-BB2B-5C17D45D9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223" y="0"/>
            <a:ext cx="4335777" cy="6097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ED1133-85BC-4B88-BD89-EA4C5A7EED6A}"/>
              </a:ext>
            </a:extLst>
          </p:cNvPr>
          <p:cNvSpPr txBox="1"/>
          <p:nvPr/>
        </p:nvSpPr>
        <p:spPr>
          <a:xfrm>
            <a:off x="952500" y="2679700"/>
            <a:ext cx="5508239" cy="361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</a:rPr>
              <a:t>The production stages: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Mixing the coating material in liquid phase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Doctor-blade coating of electrode (Cu / Al)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Hot-plate drying </a:t>
            </a:r>
            <a:r>
              <a:rPr lang="en-GB" sz="2000" i="1" dirty="0">
                <a:solidFill>
                  <a:schemeClr val="bg1">
                    <a:lumMod val="85000"/>
                  </a:schemeClr>
                </a:solidFill>
              </a:rPr>
              <a:t>(The stage in question)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Calendering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Vacuum drying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Cutting for cells (often with laser)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Assembly of cells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Formation and conditioning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A1EA4-BC93-47A8-9179-6A468F0542A2}"/>
              </a:ext>
            </a:extLst>
          </p:cNvPr>
          <p:cNvSpPr txBox="1"/>
          <p:nvPr/>
        </p:nvSpPr>
        <p:spPr>
          <a:xfrm>
            <a:off x="10566234" y="5776708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i="1" dirty="0">
                <a:solidFill>
                  <a:schemeClr val="bg1">
                    <a:lumMod val="50000"/>
                  </a:schemeClr>
                </a:solidFill>
              </a:rPr>
              <a:t>Zhang et al., 2022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4EDB2F6-835B-4011-9EED-CDD3900C1C19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5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177788-F823-4782-843C-AC68A8A29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9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85"/>
    </mc:Choice>
    <mc:Fallback>
      <p:transition spd="slow" advTm="7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2588-B3E6-4560-B8CC-FB96679CF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GB" dirty="0"/>
              <a:t>Cross-comparison of drying technologies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75A109-4CE4-476E-B005-1DE319130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542922"/>
              </p:ext>
            </p:extLst>
          </p:nvPr>
        </p:nvGraphicFramePr>
        <p:xfrm>
          <a:off x="788709" y="1065491"/>
          <a:ext cx="10614582" cy="45008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002116">
                  <a:extLst>
                    <a:ext uri="{9D8B030D-6E8A-4147-A177-3AD203B41FA5}">
                      <a16:colId xmlns:a16="http://schemas.microsoft.com/office/drawing/2014/main" val="1489275427"/>
                    </a:ext>
                  </a:extLst>
                </a:gridCol>
                <a:gridCol w="1537335">
                  <a:extLst>
                    <a:ext uri="{9D8B030D-6E8A-4147-A177-3AD203B41FA5}">
                      <a16:colId xmlns:a16="http://schemas.microsoft.com/office/drawing/2014/main" val="3267623435"/>
                    </a:ext>
                  </a:extLst>
                </a:gridCol>
                <a:gridCol w="1755648">
                  <a:extLst>
                    <a:ext uri="{9D8B030D-6E8A-4147-A177-3AD203B41FA5}">
                      <a16:colId xmlns:a16="http://schemas.microsoft.com/office/drawing/2014/main" val="889227132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788138103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val="330188015"/>
                    </a:ext>
                  </a:extLst>
                </a:gridCol>
                <a:gridCol w="1716747">
                  <a:extLst>
                    <a:ext uri="{9D8B030D-6E8A-4147-A177-3AD203B41FA5}">
                      <a16:colId xmlns:a16="http://schemas.microsoft.com/office/drawing/2014/main" val="191827954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Convection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Laser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Infrared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Microwave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Joule heating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237489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r>
                        <a:rPr lang="en-GB" noProof="0" dirty="0"/>
                        <a:t>Principle,</a:t>
                      </a:r>
                    </a:p>
                    <a:p>
                      <a:r>
                        <a:rPr lang="en-GB" noProof="0" dirty="0"/>
                        <a:t>Q = thermal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59172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GB" noProof="0" dirty="0"/>
                        <a:t>Heating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Convection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effectLst/>
                        </a:rPr>
                        <a:t>Monochromatic  radiation wave-length, e.g., 980,1070 nm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effectLst/>
                        </a:rPr>
                        <a:t>Radiation wavelength </a:t>
                      </a:r>
                    </a:p>
                    <a:p>
                      <a:r>
                        <a:rPr lang="en-GB" sz="1800" kern="1200" noProof="0" dirty="0">
                          <a:effectLst/>
                        </a:rPr>
                        <a:t>IR 0.75–100 </a:t>
                      </a:r>
                      <a:r>
                        <a:rPr lang="en-GB" sz="1800" kern="1200" noProof="0" dirty="0" err="1">
                          <a:effectLst/>
                        </a:rPr>
                        <a:t>μm</a:t>
                      </a:r>
                      <a:r>
                        <a:rPr lang="en-GB" sz="1800" kern="1200" noProof="0" dirty="0">
                          <a:effectLst/>
                        </a:rPr>
                        <a:t> NIR 0.75–1.2 </a:t>
                      </a:r>
                      <a:r>
                        <a:rPr lang="en-GB" sz="1800" kern="1200" noProof="0" dirty="0" err="1">
                          <a:effectLst/>
                        </a:rPr>
                        <a:t>μm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effectLst/>
                        </a:rPr>
                        <a:t>Radiation narrow-band wavelength, e.g., 12.24 cm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Contact heating</a:t>
                      </a:r>
                      <a:endParaRPr lang="en-GB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3724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GB" noProof="0" dirty="0"/>
                        <a:t>Direction of energy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Above and below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Above*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Above*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Inside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From substrate</a:t>
                      </a:r>
                      <a:endParaRPr lang="en-GB" b="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58467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GB" noProof="0"/>
                        <a:t>Current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Electrode drying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effectLst/>
                        </a:rPr>
                        <a:t>Electrode drying, ink drying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noProof="0">
                          <a:effectLst/>
                        </a:rPr>
                        <a:t>Electrode drying, food drying</a:t>
                      </a:r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noProof="0">
                          <a:effectLst/>
                        </a:rPr>
                        <a:t>Food drying, wood drying</a:t>
                      </a:r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effectLst/>
                        </a:rPr>
                        <a:t>Food drying, adhesive curing</a:t>
                      </a:r>
                      <a:endParaRPr lang="en-GB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76199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A4EBE19-57BC-4391-8AC2-157607A1B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362" y="1761650"/>
            <a:ext cx="1471180" cy="1084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8A13A-C61E-4BEF-988D-82506D40B6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19" t="2533" r="10449"/>
          <a:stretch/>
        </p:blipFill>
        <p:spPr>
          <a:xfrm>
            <a:off x="4527188" y="1761649"/>
            <a:ext cx="1442299" cy="1084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D8A77C-BDA9-4096-8EDF-7535D533A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306" y="1755335"/>
            <a:ext cx="1520858" cy="1084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4FB78-792F-4011-AFAC-44FDA3F8D2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168"/>
          <a:stretch/>
        </p:blipFill>
        <p:spPr>
          <a:xfrm>
            <a:off x="8029851" y="1745944"/>
            <a:ext cx="1626667" cy="1102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F3844B-8FCC-4B33-A764-FD771B843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5039" y="1738177"/>
            <a:ext cx="1520858" cy="1093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B0BEEF-73C5-481F-B2C6-56AB40B4467F}"/>
              </a:ext>
            </a:extLst>
          </p:cNvPr>
          <p:cNvSpPr txBox="1"/>
          <p:nvPr/>
        </p:nvSpPr>
        <p:spPr>
          <a:xfrm>
            <a:off x="-93728" y="6978770"/>
            <a:ext cx="590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Miksi valo ei voi tulla toiselta puolelta?</a:t>
            </a:r>
          </a:p>
          <a:p>
            <a:r>
              <a:rPr lang="fi-FI" dirty="0"/>
              <a:t>Jos vaikka aallonpituus läpäisee alla olevan materiaalin.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18F09-275E-48D7-9EB6-24899C54682A}"/>
              </a:ext>
            </a:extLst>
          </p:cNvPr>
          <p:cNvSpPr txBox="1"/>
          <p:nvPr/>
        </p:nvSpPr>
        <p:spPr>
          <a:xfrm>
            <a:off x="788709" y="5856704"/>
            <a:ext cx="693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Also below if bottom material is transparent for wavelength used.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1CA3C-82F3-44D9-BA39-B9B91C522372}"/>
              </a:ext>
            </a:extLst>
          </p:cNvPr>
          <p:cNvSpPr txBox="1"/>
          <p:nvPr/>
        </p:nvSpPr>
        <p:spPr>
          <a:xfrm>
            <a:off x="5898755" y="6913968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Otin laserista leikkauksen ja ”</a:t>
            </a:r>
            <a:r>
              <a:rPr lang="fi-FI" dirty="0" err="1"/>
              <a:t>structuring</a:t>
            </a:r>
            <a:r>
              <a:rPr lang="fi-FI" dirty="0"/>
              <a:t>” pois kun ovat vähän muita prosesseja</a:t>
            </a:r>
          </a:p>
          <a:p>
            <a:r>
              <a:rPr lang="fi-FI" dirty="0"/>
              <a:t>Otin Joule </a:t>
            </a:r>
            <a:r>
              <a:rPr lang="fi-FI" dirty="0" err="1"/>
              <a:t>heatingista</a:t>
            </a:r>
            <a:r>
              <a:rPr lang="fi-FI" dirty="0"/>
              <a:t> metallin pois kun on myös muu prosessi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194C9-1EEB-4A3B-BB3C-52BB4EEAD622}"/>
              </a:ext>
            </a:extLst>
          </p:cNvPr>
          <p:cNvSpPr txBox="1"/>
          <p:nvPr/>
        </p:nvSpPr>
        <p:spPr>
          <a:xfrm>
            <a:off x="0" y="6539468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i="1" dirty="0">
                <a:solidFill>
                  <a:schemeClr val="bg2">
                    <a:lumMod val="50000"/>
                  </a:schemeClr>
                </a:solidFill>
              </a:rPr>
              <a:t>von </a:t>
            </a:r>
            <a:r>
              <a:rPr lang="fi-FI" sz="1400" i="1" dirty="0" err="1">
                <a:solidFill>
                  <a:schemeClr val="bg2">
                    <a:lumMod val="50000"/>
                  </a:schemeClr>
                </a:solidFill>
              </a:rPr>
              <a:t>Horstig</a:t>
            </a:r>
            <a:r>
              <a:rPr lang="fi-FI" sz="1400" i="1" dirty="0">
                <a:solidFill>
                  <a:schemeClr val="bg2">
                    <a:lumMod val="50000"/>
                  </a:schemeClr>
                </a:solidFill>
              </a:rPr>
              <a:t> et al., 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62B864-FE8A-4BCB-AA86-D2CAF4F02597}"/>
              </a:ext>
            </a:extLst>
          </p:cNvPr>
          <p:cNvSpPr/>
          <p:nvPr/>
        </p:nvSpPr>
        <p:spPr>
          <a:xfrm>
            <a:off x="38100" y="381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chemeClr val="accent2"/>
                </a:solidFill>
              </a:rPr>
              <a:t>Case: Electrode drying </a:t>
            </a:r>
            <a:endParaRPr lang="fi-FI" b="1" i="1" dirty="0">
              <a:solidFill>
                <a:schemeClr val="accent2"/>
              </a:solidFill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6347F132-FEE0-4261-8F98-387A8B826E47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6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07BDCA-56F4-45F7-9EA3-0FD92C706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8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58"/>
    </mc:Choice>
    <mc:Fallback>
      <p:transition spd="slow" advTm="15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C2312-076A-42A5-A635-282FF5E65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Higher drying rates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Process flexibility - Improved controllability of the drying process due to the low switch-on times and thus reducing machine ramp-up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Homogenous drying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Direct drying method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However, in the literature most of the papers are dedicated to convection drying and is mostly applied in the industries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8401-8A28-43ED-9B65-3B9557FAC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GB" dirty="0"/>
              <a:t>Advantages of laser over convection drying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CC81D7-B521-45F9-8C0B-1E3F0D5D9165}"/>
              </a:ext>
            </a:extLst>
          </p:cNvPr>
          <p:cNvSpPr/>
          <p:nvPr/>
        </p:nvSpPr>
        <p:spPr>
          <a:xfrm>
            <a:off x="38100" y="381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chemeClr val="accent2"/>
                </a:solidFill>
              </a:rPr>
              <a:t>Case: Electrode drying </a:t>
            </a:r>
            <a:endParaRPr lang="fi-FI" b="1" i="1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501C581-EEAE-492E-A0E0-5BE855AA560F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7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6D14F3-7A5D-490A-AB9E-D6F4E0501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4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93"/>
    </mc:Choice>
    <mc:Fallback>
      <p:transition spd="slow" advTm="7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233A9D2B-DAE4-4E9A-8A1D-FE12E9B673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489223"/>
              </p:ext>
            </p:extLst>
          </p:nvPr>
        </p:nvGraphicFramePr>
        <p:xfrm>
          <a:off x="520700" y="1612900"/>
          <a:ext cx="10702925" cy="458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36C8401-8A28-43ED-9B65-3B9557FAC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 dirty="0"/>
              <a:t>Comparison of drying methods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864607-B0D2-4C05-A31E-DF6B9E1711F4}"/>
              </a:ext>
            </a:extLst>
          </p:cNvPr>
          <p:cNvSpPr/>
          <p:nvPr/>
        </p:nvSpPr>
        <p:spPr>
          <a:xfrm>
            <a:off x="38100" y="381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chemeClr val="accent2"/>
                </a:solidFill>
              </a:rPr>
              <a:t>Case: Electrode drying </a:t>
            </a:r>
            <a:endParaRPr lang="fi-FI" b="1" i="1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E2B3F-0AA8-4D53-A527-277D84667666}"/>
              </a:ext>
            </a:extLst>
          </p:cNvPr>
          <p:cNvSpPr txBox="1"/>
          <p:nvPr/>
        </p:nvSpPr>
        <p:spPr>
          <a:xfrm>
            <a:off x="0" y="6539468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i="1" dirty="0">
                <a:solidFill>
                  <a:schemeClr val="bg2">
                    <a:lumMod val="50000"/>
                  </a:schemeClr>
                </a:solidFill>
              </a:rPr>
              <a:t>von </a:t>
            </a:r>
            <a:r>
              <a:rPr lang="fi-FI" sz="1400" i="1" dirty="0" err="1">
                <a:solidFill>
                  <a:schemeClr val="bg2">
                    <a:lumMod val="50000"/>
                  </a:schemeClr>
                </a:solidFill>
              </a:rPr>
              <a:t>Horstig</a:t>
            </a:r>
            <a:r>
              <a:rPr lang="fi-FI" sz="1400" i="1" dirty="0">
                <a:solidFill>
                  <a:schemeClr val="bg2">
                    <a:lumMod val="50000"/>
                  </a:schemeClr>
                </a:solidFill>
              </a:rPr>
              <a:t> et al., 2022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BE24367-72F5-4F35-A87E-010DF68A1720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8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C2CD60-E019-4E1C-9E45-DA2475BFF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3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86"/>
    </mc:Choice>
    <mc:Fallback>
      <p:transition spd="slow" advTm="71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B1114C-9167-49E3-8F4B-3D9E37AA9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/>
              <a:t>Infrared-, laser-, and induction-drying have the potential to be up-scaled easily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/>
              <a:t>For microwave drying the radiation protection is a challenge for the scale-up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/>
              <a:t>Infrared dryers are cheap, efficient, and have short ramp-up times, but their energy output cannot be controlled as precisely as laser drying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/>
              <a:t>For better drying of the electrode, the combination of  the drying methods must be used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8401-8A28-43ED-9B65-3B9557FAC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 dirty="0"/>
              <a:t>Comparison of drying methods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DD97E0-4058-4C6B-8BCD-233D7A4AB5AD}"/>
              </a:ext>
            </a:extLst>
          </p:cNvPr>
          <p:cNvSpPr/>
          <p:nvPr/>
        </p:nvSpPr>
        <p:spPr>
          <a:xfrm>
            <a:off x="38100" y="381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chemeClr val="accent2"/>
                </a:solidFill>
              </a:rPr>
              <a:t>Case: Electrode drying </a:t>
            </a:r>
            <a:endParaRPr lang="fi-FI" b="1" i="1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0475803-0265-4FEC-B68D-4BFFBF89BCDA}"/>
              </a:ext>
            </a:extLst>
          </p:cNvPr>
          <p:cNvSpPr txBox="1">
            <a:spLocks/>
          </p:cNvSpPr>
          <p:nvPr/>
        </p:nvSpPr>
        <p:spPr>
          <a:xfrm>
            <a:off x="8826500" y="6365875"/>
            <a:ext cx="830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92F14A-9C0E-4AC2-BEDA-C13672F13CB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9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87B423-F936-42EF-8E03-7BC8B6FFE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50"/>
    </mc:Choice>
    <mc:Fallback>
      <p:transition spd="slow" advTm="62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TU-201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8C8D2"/>
      </a:accent1>
      <a:accent2>
        <a:srgbClr val="9063CD"/>
      </a:accent2>
      <a:accent3>
        <a:srgbClr val="ADCB00"/>
      </a:accent3>
      <a:accent4>
        <a:srgbClr val="F8485E"/>
      </a:accent4>
      <a:accent5>
        <a:srgbClr val="868686"/>
      </a:accent5>
      <a:accent6>
        <a:srgbClr val="D9D9D9"/>
      </a:accent6>
      <a:hlink>
        <a:srgbClr val="9063CD"/>
      </a:hlink>
      <a:folHlink>
        <a:srgbClr val="9063C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407D4FD17612942B689264A64C80E05" ma:contentTypeVersion="1" ma:contentTypeDescription="Luo uusi asiakirja." ma:contentTypeScope="" ma:versionID="ff38272efab8017861c1392755c51bb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c41fa38566c5dfcabfa1df2b84f69da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joituksen alkamispäivämäärä" ma:description="Ajoituksen alkamispäivämäärä on julkaisuominaisuuden luoma sivustosarake. Sillä määritetään päivämäärä ja kellonaika, jolloin vierailijat näkevät sivuston ensimmäisen kerran." ma:hidden="true" ma:internalName="PublishingStartDate">
      <xsd:simpleType>
        <xsd:restriction base="dms:Unknown"/>
      </xsd:simpleType>
    </xsd:element>
    <xsd:element name="PublishingExpirationDate" ma:index="9" nillable="true" ma:displayName="Ajoituksen päättymispäivämäärä" ma:description="Ajoituksen päättymispäivämäärä on julkaisuominaisuuden luoma sivustosarake. Sillä määritetään päivämäärä ja kellonaika, jolloin vierailijat eivät enää näe tätä sivustoa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43D00F-269D-4F76-AF7D-A2604B42E2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13C5F1-51E8-41B6-A406-0B97EA96D19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D392210-FD3A-4092-9312-1BC3176684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18218</TotalTime>
  <Words>791</Words>
  <Application>Microsoft Office PowerPoint</Application>
  <PresentationFormat>Widescreen</PresentationFormat>
  <Paragraphs>107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Palatino Linotype</vt:lpstr>
      <vt:lpstr>Wingdings</vt:lpstr>
      <vt:lpstr>Office Theme</vt:lpstr>
      <vt:lpstr>1_Office Theme</vt:lpstr>
      <vt:lpstr>Laser Drying</vt:lpstr>
      <vt:lpstr>Introduction</vt:lpstr>
      <vt:lpstr>Laser Drying</vt:lpstr>
      <vt:lpstr>Other drying methods</vt:lpstr>
      <vt:lpstr>Case:  Battery electrode drying </vt:lpstr>
      <vt:lpstr>Cross-comparison of drying technologies </vt:lpstr>
      <vt:lpstr>Advantages of laser over convection drying</vt:lpstr>
      <vt:lpstr>Comparison of drying methods</vt:lpstr>
      <vt:lpstr>Comparison of drying methods</vt:lpstr>
      <vt:lpstr>In practice</vt:lpstr>
      <vt:lpstr>References</vt:lpstr>
      <vt:lpstr>Precaution note</vt:lpstr>
      <vt:lpstr>PowerPoint Presentation</vt:lpstr>
    </vt:vector>
  </TitlesOfParts>
  <Company>University of Turku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UTU PowerPoint-pohja 2018</dc:title>
  <dc:creator>Virkki Erkki</dc:creator>
  <cp:lastModifiedBy>Antti Salminen</cp:lastModifiedBy>
  <cp:revision>144</cp:revision>
  <cp:lastPrinted>2020-03-31T06:59:41Z</cp:lastPrinted>
  <dcterms:created xsi:type="dcterms:W3CDTF">2018-08-30T06:12:36Z</dcterms:created>
  <dcterms:modified xsi:type="dcterms:W3CDTF">2024-08-21T05:33:34Z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0x010100A407D4FD17612942B689264A64C80E05</vt:lpwstr>
  </property>
</Properties>
</file>