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ink/ink1.xml" ContentType="application/inkml+xml"/>
  <Override PartName="/ppt/ink/ink2.xml" ContentType="application/inkml+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306" r:id="rId5"/>
    <p:sldId id="349" r:id="rId6"/>
    <p:sldId id="265" r:id="rId7"/>
    <p:sldId id="264" r:id="rId8"/>
    <p:sldId id="350" r:id="rId9"/>
    <p:sldId id="351" r:id="rId10"/>
    <p:sldId id="354" r:id="rId11"/>
    <p:sldId id="355" r:id="rId12"/>
    <p:sldId id="352" r:id="rId13"/>
    <p:sldId id="356" r:id="rId14"/>
    <p:sldId id="358" r:id="rId15"/>
    <p:sldId id="359" r:id="rId16"/>
    <p:sldId id="360" r:id="rId17"/>
    <p:sldId id="361" r:id="rId18"/>
    <p:sldId id="362" r:id="rId19"/>
    <p:sldId id="363" r:id="rId20"/>
    <p:sldId id="364" r:id="rId21"/>
    <p:sldId id="365" r:id="rId22"/>
    <p:sldId id="367" r:id="rId23"/>
    <p:sldId id="370" r:id="rId24"/>
    <p:sldId id="371" r:id="rId25"/>
    <p:sldId id="372" r:id="rId26"/>
    <p:sldId id="373" r:id="rId27"/>
    <p:sldId id="374" r:id="rId28"/>
    <p:sldId id="375" r:id="rId29"/>
    <p:sldId id="376" r:id="rId30"/>
    <p:sldId id="378" r:id="rId31"/>
    <p:sldId id="379" r:id="rId32"/>
    <p:sldId id="272" r:id="rId33"/>
    <p:sldId id="380" r:id="rId34"/>
    <p:sldId id="276" r:id="rId35"/>
    <p:sldId id="295" r:id="rId3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7D8BF-CAA7-D217-A08F-793729F634BF}" v="41" dt="2022-05-25T10:34:57.419"/>
    <p1510:client id="{ECFEBE6E-15FD-E431-58B7-FFFF78A18ACB}" v="109" dt="2022-05-25T11:18:46.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9T10:24:02.363"/>
    </inkml:context>
    <inkml:brush xml:id="br0">
      <inkml:brushProperty name="height" value="0.053" units="cm"/>
    </inkml:brush>
  </inkml:definitions>
  <inkml:trace contextRef="#ctx0" brushRef="#br0">1 1 4162 0 0,'0'0'1152'0'0,"0"0"-447"0"0,0 0 47 0 0,0 0-80 0 0,0 0-463 0 0,0 0-209 0 0,31 0 0 0 0,-31 0 0 0 0,0 0-257 0 0,0 0-1023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19T10:24:05.383"/>
    </inkml:context>
    <inkml:brush xml:id="br0">
      <inkml:brushProperty name="width" value="0.05" units="cm"/>
      <inkml:brushProperty name="height" value="0.05" units="cm"/>
    </inkml:brush>
  </inkml:definitions>
  <inkml:trace contextRef="#ctx0" brushRef="#br0">1 1 2289 0 0,'0'0'176'0'0,"0"0"-160"0"0,0 0 48 0 0,0 0-240 0 0,0 0-2017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57260-96AC-4331-A420-F0B128CC463E}" type="datetimeFigureOut">
              <a:rPr lang="fi-FI" smtClean="0"/>
              <a:t>7.4.2025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A30BA-0CC1-40AB-AE80-2F533EB15740}" type="slidenum">
              <a:rPr lang="fi-FI" smtClean="0"/>
              <a:t>‹#›</a:t>
            </a:fld>
            <a:endParaRPr lang="fi-FI"/>
          </a:p>
        </p:txBody>
      </p:sp>
    </p:spTree>
    <p:extLst>
      <p:ext uri="{BB962C8B-B14F-4D97-AF65-F5344CB8AC3E}">
        <p14:creationId xmlns:p14="http://schemas.microsoft.com/office/powerpoint/2010/main" val="331018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customXml" Target="../ink/ink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valkoinen">
    <p:spTree>
      <p:nvGrpSpPr>
        <p:cNvPr id="1" name=""/>
        <p:cNvGrpSpPr/>
        <p:nvPr/>
      </p:nvGrpSpPr>
      <p:grpSpPr>
        <a:xfrm>
          <a:off x="0" y="0"/>
          <a:ext cx="0" cy="0"/>
          <a:chOff x="0" y="0"/>
          <a:chExt cx="0" cy="0"/>
        </a:xfrm>
      </p:grpSpPr>
      <p:sp>
        <p:nvSpPr>
          <p:cNvPr id="9" name="Tekstin paikkamerkki 12">
            <a:extLst>
              <a:ext uri="{FF2B5EF4-FFF2-40B4-BE49-F238E27FC236}">
                <a16:creationId xmlns:a16="http://schemas.microsoft.com/office/drawing/2014/main" id="{B08D2941-A7E5-4C26-B320-579010B602E5}"/>
              </a:ext>
            </a:extLst>
          </p:cNvPr>
          <p:cNvSpPr>
            <a:spLocks noGrp="1"/>
          </p:cNvSpPr>
          <p:nvPr>
            <p:ph type="body" sz="quarter" idx="12"/>
          </p:nvPr>
        </p:nvSpPr>
        <p:spPr>
          <a:xfrm>
            <a:off x="868018" y="4745772"/>
            <a:ext cx="7480852" cy="32803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0560" y="5191347"/>
            <a:ext cx="3190045" cy="1186635"/>
          </a:xfrm>
          <a:prstGeom prst="rect">
            <a:avLst/>
          </a:prstGeom>
        </p:spPr>
      </p:pic>
      <p:sp>
        <p:nvSpPr>
          <p:cNvPr id="4" name="Date Placeholder 3"/>
          <p:cNvSpPr>
            <a:spLocks noGrp="1"/>
          </p:cNvSpPr>
          <p:nvPr>
            <p:ph type="dt" sz="half" idx="13"/>
          </p:nvPr>
        </p:nvSpPr>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5" name="Footer Placeholder 4"/>
          <p:cNvSpPr>
            <a:spLocks noGrp="1"/>
          </p:cNvSpPr>
          <p:nvPr>
            <p:ph type="ftr" sz="quarter" idx="14"/>
          </p:nvPr>
        </p:nvSpPr>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endParaRPr lang="fi-FI"/>
          </a:p>
        </p:txBody>
      </p:sp>
      <p:sp>
        <p:nvSpPr>
          <p:cNvPr id="6" name="Slide Number Placeholder 5"/>
          <p:cNvSpPr>
            <a:spLocks noGrp="1"/>
          </p:cNvSpPr>
          <p:nvPr>
            <p:ph type="sldNum" sz="quarter" idx="15"/>
          </p:nvPr>
        </p:nvSpPr>
        <p:spPr>
          <a:xfrm>
            <a:off x="8804753" y="6356350"/>
            <a:ext cx="27432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sp>
        <p:nvSpPr>
          <p:cNvPr id="10" name="Alaotsikko 2">
            <a:extLst>
              <a:ext uri="{FF2B5EF4-FFF2-40B4-BE49-F238E27FC236}">
                <a16:creationId xmlns:a16="http://schemas.microsoft.com/office/drawing/2014/main" id="{66072717-81C3-4F6B-9309-1674C171F521}"/>
              </a:ext>
            </a:extLst>
          </p:cNvPr>
          <p:cNvSpPr>
            <a:spLocks noGrp="1"/>
          </p:cNvSpPr>
          <p:nvPr>
            <p:ph type="subTitle" idx="1"/>
          </p:nvPr>
        </p:nvSpPr>
        <p:spPr>
          <a:xfrm>
            <a:off x="868018" y="3973860"/>
            <a:ext cx="7478692" cy="674339"/>
          </a:xfrm>
        </p:spPr>
        <p:txBody>
          <a:bodyPr>
            <a:normAutofit/>
          </a:bodyPr>
          <a:lstStyle>
            <a:lvl1pPr marL="0" indent="0" algn="l">
              <a:buNone/>
              <a:defRPr sz="20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Otsikko 1">
            <a:extLst>
              <a:ext uri="{FF2B5EF4-FFF2-40B4-BE49-F238E27FC236}">
                <a16:creationId xmlns:a16="http://schemas.microsoft.com/office/drawing/2014/main" id="{CA4F6AB8-5B3A-4D26-91F4-2F9CDEAFF08A}"/>
              </a:ext>
            </a:extLst>
          </p:cNvPr>
          <p:cNvSpPr>
            <a:spLocks noGrp="1"/>
          </p:cNvSpPr>
          <p:nvPr>
            <p:ph type="ctrTitle"/>
          </p:nvPr>
        </p:nvSpPr>
        <p:spPr>
          <a:xfrm>
            <a:off x="868018" y="910802"/>
            <a:ext cx="10440000" cy="2751522"/>
          </a:xfrm>
        </p:spPr>
        <p:txBody>
          <a:bodyPr anchor="b">
            <a:normAutofit/>
          </a:bodyPr>
          <a:lstStyle>
            <a:lvl1pPr algn="l">
              <a:defRPr sz="9600" b="1">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300148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sältö ja kuva valkoinen">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72300" y="0"/>
            <a:ext cx="5219700" cy="6858000"/>
          </a:xfrm>
        </p:spPr>
        <p:txBody>
          <a:bodyPr/>
          <a:lstStyle>
            <a:lvl1pPr marL="0" indent="0" algn="ctr">
              <a:buNone/>
              <a:defRPr/>
            </a:lvl1pPr>
          </a:lstStyle>
          <a:p>
            <a:r>
              <a:rPr lang="en-US"/>
              <a:t>Click icon to add picture</a:t>
            </a:r>
            <a:endParaRPr lang="fi-FI"/>
          </a:p>
        </p:txBody>
      </p:sp>
      <p:sp>
        <p:nvSpPr>
          <p:cNvPr id="5" name="Text Placeholder 28"/>
          <p:cNvSpPr>
            <a:spLocks noGrp="1"/>
          </p:cNvSpPr>
          <p:nvPr>
            <p:ph type="body" sz="quarter" idx="19" hasCustomPrompt="1"/>
          </p:nvPr>
        </p:nvSpPr>
        <p:spPr>
          <a:xfrm rot="2700000">
            <a:off x="6722429" y="3215374"/>
            <a:ext cx="427255" cy="427255"/>
          </a:xfrm>
          <a:solidFill>
            <a:schemeClr val="bg2"/>
          </a:solidFill>
        </p:spPr>
        <p:txBody>
          <a:bodyPr>
            <a:noAutofit/>
          </a:bodyPr>
          <a:lstStyle>
            <a:lvl1pPr marL="0" indent="0">
              <a:buNone/>
              <a:defRPr sz="400">
                <a:solidFill>
                  <a:schemeClr val="bg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sp>
        <p:nvSpPr>
          <p:cNvPr id="6"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tx1"/>
                </a:solidFill>
              </a:defRPr>
            </a:lvl1pPr>
          </a:lstStyle>
          <a:p>
            <a:r>
              <a:rPr lang="en-US"/>
              <a:t>Click to edit Master title style</a:t>
            </a:r>
            <a:endParaRPr lang="fi-FI"/>
          </a:p>
        </p:txBody>
      </p:sp>
      <p:sp>
        <p:nvSpPr>
          <p:cNvPr id="8"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9228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sältö ja kuva - musta">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72300" y="0"/>
            <a:ext cx="5219700" cy="6858000"/>
          </a:xfrm>
        </p:spPr>
        <p:txBody>
          <a:bodyPr/>
          <a:lstStyle>
            <a:lvl1pPr marL="0" indent="0" algn="ctr">
              <a:buNone/>
              <a:defRPr>
                <a:solidFill>
                  <a:schemeClr val="bg1"/>
                </a:solidFill>
              </a:defRPr>
            </a:lvl1pPr>
          </a:lstStyle>
          <a:p>
            <a:r>
              <a:rPr lang="en-US"/>
              <a:t>Click icon to add picture</a:t>
            </a:r>
            <a:endParaRPr lang="fi-FI"/>
          </a:p>
        </p:txBody>
      </p:sp>
      <p:sp>
        <p:nvSpPr>
          <p:cNvPr id="5" name="Text Placeholder 28"/>
          <p:cNvSpPr>
            <a:spLocks noGrp="1"/>
          </p:cNvSpPr>
          <p:nvPr>
            <p:ph type="body" sz="quarter" idx="19" hasCustomPrompt="1"/>
          </p:nvPr>
        </p:nvSpPr>
        <p:spPr>
          <a:xfrm rot="2700000">
            <a:off x="6722429" y="3215374"/>
            <a:ext cx="427255" cy="427255"/>
          </a:xfrm>
          <a:solidFill>
            <a:schemeClr val="tx1"/>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sp>
        <p:nvSpPr>
          <p:cNvPr id="6"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bg1"/>
                </a:solidFill>
              </a:defRPr>
            </a:lvl1pPr>
          </a:lstStyle>
          <a:p>
            <a:r>
              <a:rPr lang="en-US"/>
              <a:t>Click to edit Master title style</a:t>
            </a:r>
            <a:endParaRPr lang="fi-FI"/>
          </a:p>
        </p:txBody>
      </p:sp>
      <p:sp>
        <p:nvSpPr>
          <p:cNvPr id="8"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39709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sältö ja kuva - vihreä">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67800" y="0"/>
            <a:ext cx="5219700" cy="6858000"/>
          </a:xfrm>
        </p:spPr>
        <p:txBody>
          <a:bodyPr/>
          <a:lstStyle>
            <a:lvl1pPr marL="0" indent="0" algn="ctr">
              <a:buNone/>
              <a:defRPr>
                <a:solidFill>
                  <a:schemeClr val="bg1"/>
                </a:solidFill>
              </a:defRPr>
            </a:lvl1pPr>
          </a:lstStyle>
          <a:p>
            <a:r>
              <a:rPr lang="en-US"/>
              <a:t>Click icon to add picture</a:t>
            </a:r>
            <a:endParaRPr lang="fi-FI"/>
          </a:p>
        </p:txBody>
      </p:sp>
      <p:sp>
        <p:nvSpPr>
          <p:cNvPr id="5" name="Text Placeholder 28"/>
          <p:cNvSpPr>
            <a:spLocks noGrp="1"/>
          </p:cNvSpPr>
          <p:nvPr>
            <p:ph type="body" sz="quarter" idx="19" hasCustomPrompt="1"/>
          </p:nvPr>
        </p:nvSpPr>
        <p:spPr>
          <a:xfrm rot="2700000">
            <a:off x="6722429" y="3215374"/>
            <a:ext cx="427255" cy="427255"/>
          </a:xfrm>
          <a:solidFill>
            <a:schemeClr val="accent3"/>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sp>
        <p:nvSpPr>
          <p:cNvPr id="6"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bg1"/>
                </a:solidFill>
              </a:defRPr>
            </a:lvl1pPr>
          </a:lstStyle>
          <a:p>
            <a:r>
              <a:rPr lang="en-US"/>
              <a:t>Click to edit Master title style</a:t>
            </a:r>
            <a:endParaRPr lang="fi-FI"/>
          </a:p>
        </p:txBody>
      </p:sp>
      <p:sp>
        <p:nvSpPr>
          <p:cNvPr id="8"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936840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 violetti">
    <p:bg>
      <p:bgPr>
        <a:solidFill>
          <a:schemeClr val="accent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72300" y="0"/>
            <a:ext cx="5219700" cy="6858000"/>
          </a:xfrm>
        </p:spPr>
        <p:txBody>
          <a:bodyPr/>
          <a:lstStyle>
            <a:lvl1pPr marL="0" indent="0" algn="ctr">
              <a:buNone/>
              <a:defRPr>
                <a:solidFill>
                  <a:schemeClr val="bg1"/>
                </a:solidFill>
              </a:defRPr>
            </a:lvl1pPr>
          </a:lstStyle>
          <a:p>
            <a:r>
              <a:rPr lang="en-US"/>
              <a:t>Click icon to add picture</a:t>
            </a:r>
            <a:endParaRPr lang="fi-FI"/>
          </a:p>
        </p:txBody>
      </p:sp>
      <p:sp>
        <p:nvSpPr>
          <p:cNvPr id="5" name="Text Placeholder 28"/>
          <p:cNvSpPr>
            <a:spLocks noGrp="1"/>
          </p:cNvSpPr>
          <p:nvPr>
            <p:ph type="body" sz="quarter" idx="19" hasCustomPrompt="1"/>
          </p:nvPr>
        </p:nvSpPr>
        <p:spPr>
          <a:xfrm rot="2700000">
            <a:off x="6722429" y="3215374"/>
            <a:ext cx="427255" cy="427255"/>
          </a:xfrm>
          <a:solidFill>
            <a:schemeClr val="accent2"/>
          </a:solidFill>
        </p:spPr>
        <p:txBody>
          <a:bodyPr>
            <a:noAutofit/>
          </a:bodyPr>
          <a:lstStyle>
            <a:lvl1pPr marL="0" indent="0">
              <a:buNone/>
              <a:defRPr sz="400">
                <a:solidFill>
                  <a:schemeClr val="accent2"/>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sp>
        <p:nvSpPr>
          <p:cNvPr id="6"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bg1"/>
                </a:solidFill>
              </a:defRPr>
            </a:lvl1pPr>
          </a:lstStyle>
          <a:p>
            <a:r>
              <a:rPr lang="en-US"/>
              <a:t>Click to edit Master title style</a:t>
            </a:r>
            <a:endParaRPr lang="fi-FI"/>
          </a:p>
        </p:txBody>
      </p:sp>
      <p:sp>
        <p:nvSpPr>
          <p:cNvPr id="8"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226431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 turkoosi">
    <p:bg>
      <p:bgPr>
        <a:solidFill>
          <a:schemeClr val="accent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72300" y="0"/>
            <a:ext cx="5219700" cy="6858000"/>
          </a:xfrm>
        </p:spPr>
        <p:txBody>
          <a:bodyPr/>
          <a:lstStyle>
            <a:lvl1pPr marL="0" indent="0" algn="ctr">
              <a:buNone/>
              <a:defRPr/>
            </a:lvl1pPr>
          </a:lstStyle>
          <a:p>
            <a:r>
              <a:rPr lang="en-US"/>
              <a:t>Click icon to add picture</a:t>
            </a:r>
            <a:endParaRPr lang="fi-FI"/>
          </a:p>
        </p:txBody>
      </p:sp>
      <p:sp>
        <p:nvSpPr>
          <p:cNvPr id="5" name="Text Placeholder 28"/>
          <p:cNvSpPr>
            <a:spLocks noGrp="1"/>
          </p:cNvSpPr>
          <p:nvPr>
            <p:ph type="body" sz="quarter" idx="19" hasCustomPrompt="1"/>
          </p:nvPr>
        </p:nvSpPr>
        <p:spPr>
          <a:xfrm rot="2700000">
            <a:off x="6722429" y="3215374"/>
            <a:ext cx="427255" cy="427255"/>
          </a:xfrm>
          <a:solidFill>
            <a:schemeClr val="accent1"/>
          </a:solidFill>
        </p:spPr>
        <p:txBody>
          <a:bodyPr>
            <a:noAutofit/>
          </a:bodyPr>
          <a:lstStyle>
            <a:lvl1pPr marL="0" indent="0">
              <a:buNone/>
              <a:defRPr sz="400">
                <a:solidFill>
                  <a:schemeClr val="accent2"/>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sp>
        <p:nvSpPr>
          <p:cNvPr id="6"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bg1"/>
                </a:solidFill>
              </a:defRPr>
            </a:lvl1pPr>
          </a:lstStyle>
          <a:p>
            <a:r>
              <a:rPr lang="en-US"/>
              <a:t>Click to edit Master title style</a:t>
            </a:r>
            <a:endParaRPr lang="fi-FI"/>
          </a:p>
        </p:txBody>
      </p:sp>
      <p:sp>
        <p:nvSpPr>
          <p:cNvPr id="8"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9718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 ja kuva - punainen">
    <p:bg>
      <p:bgPr>
        <a:solidFill>
          <a:schemeClr val="accent4"/>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6972300" y="0"/>
            <a:ext cx="5219700" cy="6858000"/>
          </a:xfrm>
        </p:spPr>
        <p:txBody>
          <a:bodyPr/>
          <a:lstStyle>
            <a:lvl1pPr marL="0" indent="0" algn="ctr">
              <a:buNone/>
              <a:defRPr/>
            </a:lvl1pPr>
          </a:lstStyle>
          <a:p>
            <a:r>
              <a:rPr lang="en-US"/>
              <a:t>Click icon to add picture</a:t>
            </a:r>
            <a:endParaRPr lang="fi-FI"/>
          </a:p>
        </p:txBody>
      </p:sp>
      <p:sp>
        <p:nvSpPr>
          <p:cNvPr id="2" name="Otsikko 1">
            <a:extLst>
              <a:ext uri="{FF2B5EF4-FFF2-40B4-BE49-F238E27FC236}">
                <a16:creationId xmlns:a16="http://schemas.microsoft.com/office/drawing/2014/main" id="{436EA9AB-4DAE-44E6-B3E6-A1CD4449B4C5}"/>
              </a:ext>
            </a:extLst>
          </p:cNvPr>
          <p:cNvSpPr>
            <a:spLocks noGrp="1"/>
          </p:cNvSpPr>
          <p:nvPr>
            <p:ph type="title"/>
          </p:nvPr>
        </p:nvSpPr>
        <p:spPr>
          <a:xfrm>
            <a:off x="1078029" y="397575"/>
            <a:ext cx="5017972" cy="1231200"/>
          </a:xfrm>
        </p:spPr>
        <p:txBody>
          <a:bodyPr anchor="b" anchorCtr="0"/>
          <a:lstStyle>
            <a:lvl1pPr>
              <a:defRPr>
                <a:solidFill>
                  <a:schemeClr val="bg1"/>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1078027" y="1887088"/>
            <a:ext cx="5017971" cy="40134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28"/>
          <p:cNvSpPr>
            <a:spLocks noGrp="1"/>
          </p:cNvSpPr>
          <p:nvPr>
            <p:ph type="body" sz="quarter" idx="19" hasCustomPrompt="1"/>
          </p:nvPr>
        </p:nvSpPr>
        <p:spPr>
          <a:xfrm rot="2700000">
            <a:off x="6722429" y="3215374"/>
            <a:ext cx="427255" cy="427255"/>
          </a:xfrm>
          <a:solidFill>
            <a:schemeClr val="accent4"/>
          </a:solidFill>
        </p:spPr>
        <p:txBody>
          <a:bodyPr>
            <a:noAutofit/>
          </a:bodyPr>
          <a:lstStyle>
            <a:lvl1pPr marL="0" indent="0">
              <a:buNone/>
              <a:defRPr sz="400">
                <a:solidFill>
                  <a:schemeClr val="accent4"/>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spTree>
    <p:extLst>
      <p:ext uri="{BB962C8B-B14F-4D97-AF65-F5344CB8AC3E}">
        <p14:creationId xmlns:p14="http://schemas.microsoft.com/office/powerpoint/2010/main" val="1932696526"/>
      </p:ext>
    </p:extLst>
  </p:cSld>
  <p:clrMapOvr>
    <a:masterClrMapping/>
  </p:clrMapOvr>
  <p:extLst>
    <p:ext uri="{DCECCB84-F9BA-43D5-87BE-67443E8EF086}">
      <p15:sldGuideLst xmlns:p15="http://schemas.microsoft.com/office/powerpoint/2012/main">
        <p15:guide id="1" orient="horz" pos="1026">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 ja sisältö - musta">
    <p:bg>
      <p:bgPr>
        <a:solidFill>
          <a:schemeClr val="tx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5219700" cy="6858000"/>
          </a:xfrm>
        </p:spPr>
        <p:txBody>
          <a:bodyPr/>
          <a:lstStyle>
            <a:lvl1pPr marL="0" indent="0" algn="ctr">
              <a:buNone/>
              <a:defRPr>
                <a:solidFill>
                  <a:schemeClr val="bg1"/>
                </a:solidFill>
              </a:defRPr>
            </a:lvl1pPr>
          </a:lstStyle>
          <a:p>
            <a:r>
              <a:rPr lang="en-US"/>
              <a:t>Click icon to add picture</a:t>
            </a:r>
            <a:endParaRPr lang="fi-FI"/>
          </a:p>
        </p:txBody>
      </p:sp>
      <p:sp>
        <p:nvSpPr>
          <p:cNvPr id="2" name="Otsikko 1">
            <a:extLst>
              <a:ext uri="{FF2B5EF4-FFF2-40B4-BE49-F238E27FC236}">
                <a16:creationId xmlns:a16="http://schemas.microsoft.com/office/drawing/2014/main" id="{436EA9AB-4DAE-44E6-B3E6-A1CD4449B4C5}"/>
              </a:ext>
            </a:extLst>
          </p:cNvPr>
          <p:cNvSpPr>
            <a:spLocks noGrp="1"/>
          </p:cNvSpPr>
          <p:nvPr>
            <p:ph type="title"/>
          </p:nvPr>
        </p:nvSpPr>
        <p:spPr>
          <a:xfrm>
            <a:off x="6007798" y="404038"/>
            <a:ext cx="5017972" cy="1229958"/>
          </a:xfrm>
        </p:spPr>
        <p:txBody>
          <a:bodyPr anchor="b" anchorCtr="0"/>
          <a:lstStyle>
            <a:lvl1pPr>
              <a:defRPr>
                <a:solidFill>
                  <a:schemeClr val="bg1"/>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6007796" y="1864243"/>
            <a:ext cx="5017971" cy="42175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28"/>
          <p:cNvSpPr>
            <a:spLocks noGrp="1"/>
          </p:cNvSpPr>
          <p:nvPr>
            <p:ph type="body" sz="quarter" idx="19" hasCustomPrompt="1"/>
          </p:nvPr>
        </p:nvSpPr>
        <p:spPr>
          <a:xfrm rot="2700000">
            <a:off x="5024861" y="3215374"/>
            <a:ext cx="427255" cy="427255"/>
          </a:xfrm>
          <a:solidFill>
            <a:schemeClr val="tx1"/>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Tree>
    <p:extLst>
      <p:ext uri="{BB962C8B-B14F-4D97-AF65-F5344CB8AC3E}">
        <p14:creationId xmlns:p14="http://schemas.microsoft.com/office/powerpoint/2010/main" val="3142795083"/>
      </p:ext>
    </p:extLst>
  </p:cSld>
  <p:clrMapOvr>
    <a:masterClrMapping/>
  </p:clrMapOvr>
  <p:extLst>
    <p:ext uri="{DCECCB84-F9BA-43D5-87BE-67443E8EF086}">
      <p15:sldGuideLst xmlns:p15="http://schemas.microsoft.com/office/powerpoint/2012/main">
        <p15:guide id="1" orient="horz" pos="1026">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va ja sisältö - valkoinen">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p:nvPr>
        </p:nvSpPr>
        <p:spPr>
          <a:xfrm>
            <a:off x="0" y="0"/>
            <a:ext cx="5219700" cy="6858000"/>
          </a:xfrm>
        </p:spPr>
        <p:txBody>
          <a:bodyPr/>
          <a:lstStyle>
            <a:lvl1pPr marL="0" indent="0" algn="ctr">
              <a:buNone/>
              <a:defRPr>
                <a:solidFill>
                  <a:schemeClr val="tx1"/>
                </a:solidFill>
              </a:defRPr>
            </a:lvl1pPr>
          </a:lstStyle>
          <a:p>
            <a:r>
              <a:rPr lang="en-US"/>
              <a:t>Click icon to add picture</a:t>
            </a:r>
            <a:endParaRPr lang="fi-FI"/>
          </a:p>
        </p:txBody>
      </p:sp>
      <p:sp>
        <p:nvSpPr>
          <p:cNvPr id="2" name="Otsikko 1">
            <a:extLst>
              <a:ext uri="{FF2B5EF4-FFF2-40B4-BE49-F238E27FC236}">
                <a16:creationId xmlns:a16="http://schemas.microsoft.com/office/drawing/2014/main" id="{436EA9AB-4DAE-44E6-B3E6-A1CD4449B4C5}"/>
              </a:ext>
            </a:extLst>
          </p:cNvPr>
          <p:cNvSpPr>
            <a:spLocks noGrp="1"/>
          </p:cNvSpPr>
          <p:nvPr>
            <p:ph type="title"/>
          </p:nvPr>
        </p:nvSpPr>
        <p:spPr>
          <a:xfrm>
            <a:off x="6007798" y="404038"/>
            <a:ext cx="5017972" cy="1229958"/>
          </a:xfrm>
        </p:spPr>
        <p:txBody>
          <a:bodyPr anchor="b" anchorCtr="0"/>
          <a:lstStyle>
            <a:lvl1pPr>
              <a:defRPr>
                <a:solidFill>
                  <a:schemeClr val="tx1"/>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6007796" y="1864243"/>
            <a:ext cx="5017971" cy="42175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28"/>
          <p:cNvSpPr>
            <a:spLocks noGrp="1"/>
          </p:cNvSpPr>
          <p:nvPr>
            <p:ph type="body" sz="quarter" idx="19" hasCustomPrompt="1"/>
          </p:nvPr>
        </p:nvSpPr>
        <p:spPr>
          <a:xfrm rot="2700000">
            <a:off x="5024861" y="3215374"/>
            <a:ext cx="427255" cy="427255"/>
          </a:xfrm>
          <a:solidFill>
            <a:schemeClr val="bg1"/>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630" y="5914740"/>
            <a:ext cx="2374370" cy="883219"/>
          </a:xfrm>
          <a:prstGeom prst="rect">
            <a:avLst/>
          </a:prstGeom>
        </p:spPr>
      </p:pic>
    </p:spTree>
    <p:extLst>
      <p:ext uri="{BB962C8B-B14F-4D97-AF65-F5344CB8AC3E}">
        <p14:creationId xmlns:p14="http://schemas.microsoft.com/office/powerpoint/2010/main" val="783194890"/>
      </p:ext>
    </p:extLst>
  </p:cSld>
  <p:clrMapOvr>
    <a:masterClrMapping/>
  </p:clrMapOvr>
  <p:extLst>
    <p:ext uri="{DCECCB84-F9BA-43D5-87BE-67443E8EF086}">
      <p15:sldGuideLst xmlns:p15="http://schemas.microsoft.com/office/powerpoint/2012/main">
        <p15:guide id="1" orient="horz" pos="1026">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 ja sisältö - violetti">
    <p:bg>
      <p:bgPr>
        <a:solidFill>
          <a:schemeClr val="accent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20" hasCustomPrompt="1"/>
          </p:nvPr>
        </p:nvSpPr>
        <p:spPr>
          <a:xfrm>
            <a:off x="0" y="0"/>
            <a:ext cx="5219700" cy="6858000"/>
          </a:xfrm>
        </p:spPr>
        <p:txBody>
          <a:bodyPr/>
          <a:lstStyle>
            <a:lvl1pPr marL="0" indent="0" algn="ctr">
              <a:buNone/>
              <a:defRPr>
                <a:solidFill>
                  <a:schemeClr val="bg1"/>
                </a:solidFill>
              </a:defRPr>
            </a:lvl1pPr>
          </a:lstStyle>
          <a:p>
            <a:r>
              <a:rPr lang="fi-FI"/>
              <a:t>Lisää kuva</a:t>
            </a:r>
          </a:p>
        </p:txBody>
      </p:sp>
      <p:sp>
        <p:nvSpPr>
          <p:cNvPr id="2" name="Otsikko 1">
            <a:extLst>
              <a:ext uri="{FF2B5EF4-FFF2-40B4-BE49-F238E27FC236}">
                <a16:creationId xmlns:a16="http://schemas.microsoft.com/office/drawing/2014/main" id="{436EA9AB-4DAE-44E6-B3E6-A1CD4449B4C5}"/>
              </a:ext>
            </a:extLst>
          </p:cNvPr>
          <p:cNvSpPr>
            <a:spLocks noGrp="1"/>
          </p:cNvSpPr>
          <p:nvPr>
            <p:ph type="title"/>
          </p:nvPr>
        </p:nvSpPr>
        <p:spPr>
          <a:xfrm>
            <a:off x="6007798" y="404038"/>
            <a:ext cx="5017972" cy="1229958"/>
          </a:xfrm>
        </p:spPr>
        <p:txBody>
          <a:bodyPr anchor="b" anchorCtr="0"/>
          <a:lstStyle>
            <a:lvl1pPr>
              <a:defRPr>
                <a:solidFill>
                  <a:schemeClr val="bg1"/>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890A10A0-19CC-4532-BE84-5127566411A2}"/>
              </a:ext>
            </a:extLst>
          </p:cNvPr>
          <p:cNvSpPr>
            <a:spLocks noGrp="1"/>
          </p:cNvSpPr>
          <p:nvPr>
            <p:ph sz="half" idx="1"/>
          </p:nvPr>
        </p:nvSpPr>
        <p:spPr>
          <a:xfrm>
            <a:off x="6007796" y="1864243"/>
            <a:ext cx="5017971" cy="42175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28"/>
          <p:cNvSpPr>
            <a:spLocks noGrp="1"/>
          </p:cNvSpPr>
          <p:nvPr>
            <p:ph type="body" sz="quarter" idx="19" hasCustomPrompt="1"/>
          </p:nvPr>
        </p:nvSpPr>
        <p:spPr>
          <a:xfrm rot="2700000">
            <a:off x="5024861" y="3215374"/>
            <a:ext cx="427255" cy="427255"/>
          </a:xfrm>
          <a:solidFill>
            <a:schemeClr val="accent2"/>
          </a:solidFill>
        </p:spPr>
        <p:txBody>
          <a:bodyPr>
            <a:noAutofit/>
          </a:bodyPr>
          <a:lstStyle>
            <a:lvl1pPr marL="0" indent="0">
              <a:buNone/>
              <a:defRPr sz="400">
                <a:solidFill>
                  <a:schemeClr val="tx1"/>
                </a:solidFill>
              </a:defRPr>
            </a:lvl1pPr>
            <a:lvl2pPr marL="457200" indent="0">
              <a:buNone/>
              <a:defRPr sz="400"/>
            </a:lvl2pPr>
            <a:lvl3pPr marL="914400" indent="0">
              <a:buNone/>
              <a:defRPr sz="400"/>
            </a:lvl3pPr>
            <a:lvl4pPr marL="1371600" indent="0">
              <a:buNone/>
              <a:defRPr sz="400"/>
            </a:lvl4pPr>
            <a:lvl5pPr marL="1828800" indent="0">
              <a:buNone/>
              <a:defRPr sz="400"/>
            </a:lvl5pPr>
          </a:lstStyle>
          <a:p>
            <a:pPr lvl="0"/>
            <a:r>
              <a:rPr lang="en-US" err="1"/>
              <a:t>Nuoli</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Tree>
    <p:extLst>
      <p:ext uri="{BB962C8B-B14F-4D97-AF65-F5344CB8AC3E}">
        <p14:creationId xmlns:p14="http://schemas.microsoft.com/office/powerpoint/2010/main" val="2402369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äliotsikko punainen">
    <p:bg>
      <p:bgPr>
        <a:solidFill>
          <a:schemeClr val="accent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E587F3-499A-4FFF-8E39-6F7431222FD4}"/>
              </a:ext>
            </a:extLst>
          </p:cNvPr>
          <p:cNvSpPr>
            <a:spLocks noGrp="1"/>
          </p:cNvSpPr>
          <p:nvPr>
            <p:ph type="title"/>
          </p:nvPr>
        </p:nvSpPr>
        <p:spPr>
          <a:xfrm>
            <a:off x="831850" y="924026"/>
            <a:ext cx="5264150" cy="1337911"/>
          </a:xfrm>
        </p:spPr>
        <p:txBody>
          <a:bodyPr anchor="t" anchorCtr="0">
            <a:normAutofit/>
          </a:bodyPr>
          <a:lstStyle>
            <a:lvl1pPr>
              <a:defRPr sz="4000">
                <a:solidFill>
                  <a:schemeClr val="bg1"/>
                </a:solidFill>
              </a:defRPr>
            </a:lvl1pPr>
          </a:lstStyle>
          <a:p>
            <a:r>
              <a:rPr lang="en-US"/>
              <a:t>Click to edit Master title style</a:t>
            </a:r>
            <a:endParaRPr lang="fi-FI"/>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Tree>
    <p:extLst>
      <p:ext uri="{BB962C8B-B14F-4D97-AF65-F5344CB8AC3E}">
        <p14:creationId xmlns:p14="http://schemas.microsoft.com/office/powerpoint/2010/main" val="159466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musta">
    <p:bg>
      <p:bgPr>
        <a:solidFill>
          <a:schemeClr val="tx2"/>
        </a:solidFill>
        <a:effectLst/>
      </p:bgPr>
    </p:bg>
    <p:spTree>
      <p:nvGrpSpPr>
        <p:cNvPr id="1" name=""/>
        <p:cNvGrpSpPr/>
        <p:nvPr/>
      </p:nvGrpSpPr>
      <p:grpSpPr>
        <a:xfrm>
          <a:off x="0" y="0"/>
          <a:ext cx="0" cy="0"/>
          <a:chOff x="0" y="0"/>
          <a:chExt cx="0" cy="0"/>
        </a:xfrm>
      </p:grpSpPr>
      <p:sp>
        <p:nvSpPr>
          <p:cNvPr id="13" name="Tekstin paikkamerkki 12">
            <a:extLst>
              <a:ext uri="{FF2B5EF4-FFF2-40B4-BE49-F238E27FC236}">
                <a16:creationId xmlns:a16="http://schemas.microsoft.com/office/drawing/2014/main" id="{889DA205-0B6C-45D6-91B2-25C1E2981B60}"/>
              </a:ext>
            </a:extLst>
          </p:cNvPr>
          <p:cNvSpPr>
            <a:spLocks noGrp="1"/>
          </p:cNvSpPr>
          <p:nvPr>
            <p:ph type="body" sz="quarter" idx="12"/>
          </p:nvPr>
        </p:nvSpPr>
        <p:spPr>
          <a:xfrm>
            <a:off x="868018" y="4745772"/>
            <a:ext cx="7478692" cy="327673"/>
          </a:xfrm>
        </p:spPr>
        <p:txBody>
          <a:bodyPr>
            <a:normAutofit/>
          </a:bodyPr>
          <a:lstStyle>
            <a:lvl1pPr marL="0" indent="0">
              <a:buNone/>
              <a:defRPr sz="16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Edit Master text styles</a:t>
            </a:r>
          </a:p>
        </p:txBody>
      </p:sp>
      <mc:AlternateContent xmlns:mc="http://schemas.openxmlformats.org/markup-compatibility/2006" xmlns:p14="http://schemas.microsoft.com/office/powerpoint/2010/main">
        <mc:Choice Requires="p14">
          <p:contentPart p14:bwMode="auto" r:id="rId2">
            <p14:nvContentPartPr>
              <p14:cNvPr id="14" name="Käsinkirjoitus 13">
                <a:extLst>
                  <a:ext uri="{FF2B5EF4-FFF2-40B4-BE49-F238E27FC236}">
                    <a16:creationId xmlns:a16="http://schemas.microsoft.com/office/drawing/2014/main" id="{CEC5EDC0-A0E0-4F47-928F-B20B8076E634}"/>
                  </a:ext>
                </a:extLst>
              </p14:cNvPr>
              <p14:cNvContentPartPr/>
              <p14:nvPr userDrawn="1"/>
            </p14:nvContentPartPr>
            <p14:xfrm>
              <a:off x="2731856" y="4694400"/>
              <a:ext cx="11520" cy="360"/>
            </p14:xfrm>
          </p:contentPart>
        </mc:Choice>
        <mc:Fallback xmlns="">
          <p:pic>
            <p:nvPicPr>
              <p:cNvPr id="14" name="Käsinkirjoitus 13">
                <a:extLst>
                  <a:ext uri="{FF2B5EF4-FFF2-40B4-BE49-F238E27FC236}">
                    <a16:creationId xmlns:a16="http://schemas.microsoft.com/office/drawing/2014/main" id="{CEC5EDC0-A0E0-4F47-928F-B20B8076E634}"/>
                  </a:ext>
                </a:extLst>
              </p:cNvPr>
              <p:cNvPicPr/>
              <p:nvPr/>
            </p:nvPicPr>
            <p:blipFill>
              <a:blip r:embed="rId3"/>
              <a:stretch>
                <a:fillRect/>
              </a:stretch>
            </p:blipFill>
            <p:spPr>
              <a:xfrm>
                <a:off x="2722496" y="4685040"/>
                <a:ext cx="3024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5" name="Käsinkirjoitus 14">
                <a:extLst>
                  <a:ext uri="{FF2B5EF4-FFF2-40B4-BE49-F238E27FC236}">
                    <a16:creationId xmlns:a16="http://schemas.microsoft.com/office/drawing/2014/main" id="{469EDAD8-DE64-4AA1-99EB-7E6A49453D5D}"/>
                  </a:ext>
                </a:extLst>
              </p14:cNvPr>
              <p14:cNvContentPartPr/>
              <p14:nvPr userDrawn="1"/>
            </p14:nvContentPartPr>
            <p14:xfrm>
              <a:off x="2642576" y="4739040"/>
              <a:ext cx="360" cy="360"/>
            </p14:xfrm>
          </p:contentPart>
        </mc:Choice>
        <mc:Fallback xmlns="">
          <p:pic>
            <p:nvPicPr>
              <p:cNvPr id="15" name="Käsinkirjoitus 14">
                <a:extLst>
                  <a:ext uri="{FF2B5EF4-FFF2-40B4-BE49-F238E27FC236}">
                    <a16:creationId xmlns:a16="http://schemas.microsoft.com/office/drawing/2014/main" id="{469EDAD8-DE64-4AA1-99EB-7E6A49453D5D}"/>
                  </a:ext>
                </a:extLst>
              </p:cNvPr>
              <p:cNvPicPr/>
              <p:nvPr/>
            </p:nvPicPr>
            <p:blipFill>
              <a:blip r:embed="rId5"/>
              <a:stretch>
                <a:fillRect/>
              </a:stretch>
            </p:blipFill>
            <p:spPr>
              <a:xfrm>
                <a:off x="2633576" y="4730040"/>
                <a:ext cx="18000" cy="18000"/>
              </a:xfrm>
              <a:prstGeom prst="rect">
                <a:avLst/>
              </a:prstGeom>
            </p:spPr>
          </p:pic>
        </mc:Fallback>
      </mc:AlternateContent>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669366" y="5193622"/>
            <a:ext cx="3192434" cy="1182085"/>
          </a:xfrm>
          <a:prstGeom prst="rect">
            <a:avLst/>
          </a:prstGeom>
        </p:spPr>
      </p:pic>
      <p:sp>
        <p:nvSpPr>
          <p:cNvPr id="17" name="Date Placeholder 3"/>
          <p:cNvSpPr>
            <a:spLocks noGrp="1"/>
          </p:cNvSpPr>
          <p:nvPr>
            <p:ph type="dt" sz="half" idx="13"/>
          </p:nvPr>
        </p:nvSpPr>
        <p:spPr>
          <a:xfrm>
            <a:off x="838200" y="6356350"/>
            <a:ext cx="2743200" cy="365125"/>
          </a:xfrm>
        </p:spPr>
        <p:txBody>
          <a:bodyPr/>
          <a:lstStyle>
            <a:lvl1pPr>
              <a:defRPr sz="1050">
                <a:solidFill>
                  <a:schemeClr val="bg1"/>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18" name="Footer Placeholder 4"/>
          <p:cNvSpPr>
            <a:spLocks noGrp="1"/>
          </p:cNvSpPr>
          <p:nvPr>
            <p:ph type="ftr" sz="quarter" idx="14"/>
          </p:nvPr>
        </p:nvSpPr>
        <p:spPr>
          <a:xfrm>
            <a:off x="4038600" y="6356350"/>
            <a:ext cx="4114800" cy="365125"/>
          </a:xfrm>
        </p:spPr>
        <p:txBody>
          <a:bodyPr/>
          <a:lstStyle>
            <a:lvl1pPr>
              <a:defRPr sz="1050">
                <a:solidFill>
                  <a:schemeClr val="bg1"/>
                </a:solidFill>
                <a:latin typeface="Arial" panose="020B0604020202020204" pitchFamily="34" charset="0"/>
                <a:cs typeface="Arial" panose="020B0604020202020204" pitchFamily="34" charset="0"/>
              </a:defRPr>
            </a:lvl1pPr>
          </a:lstStyle>
          <a:p>
            <a:endParaRPr lang="fi-FI"/>
          </a:p>
        </p:txBody>
      </p:sp>
      <p:sp>
        <p:nvSpPr>
          <p:cNvPr id="19" name="Slide Number Placeholder 5"/>
          <p:cNvSpPr>
            <a:spLocks noGrp="1"/>
          </p:cNvSpPr>
          <p:nvPr>
            <p:ph type="sldNum" sz="quarter" idx="15"/>
          </p:nvPr>
        </p:nvSpPr>
        <p:spPr>
          <a:xfrm>
            <a:off x="8804753" y="6356350"/>
            <a:ext cx="2743200" cy="365125"/>
          </a:xfrm>
        </p:spPr>
        <p:txBody>
          <a:bodyPr/>
          <a:lstStyle>
            <a:lvl1pPr>
              <a:defRPr sz="1050">
                <a:solidFill>
                  <a:schemeClr val="bg1"/>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sp>
        <p:nvSpPr>
          <p:cNvPr id="20" name="Alaotsikko 2">
            <a:extLst>
              <a:ext uri="{FF2B5EF4-FFF2-40B4-BE49-F238E27FC236}">
                <a16:creationId xmlns:a16="http://schemas.microsoft.com/office/drawing/2014/main" id="{66072717-81C3-4F6B-9309-1674C171F521}"/>
              </a:ext>
            </a:extLst>
          </p:cNvPr>
          <p:cNvSpPr>
            <a:spLocks noGrp="1"/>
          </p:cNvSpPr>
          <p:nvPr>
            <p:ph type="subTitle" idx="1"/>
          </p:nvPr>
        </p:nvSpPr>
        <p:spPr>
          <a:xfrm>
            <a:off x="868018" y="3973860"/>
            <a:ext cx="7478692" cy="674339"/>
          </a:xfrm>
        </p:spPr>
        <p:txBody>
          <a:bodyPr>
            <a:normAutofit/>
          </a:bodyPr>
          <a:lstStyle>
            <a:lvl1pPr marL="0" indent="0" algn="l">
              <a:buNone/>
              <a:defRPr sz="2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1" name="Otsikko 1">
            <a:extLst>
              <a:ext uri="{FF2B5EF4-FFF2-40B4-BE49-F238E27FC236}">
                <a16:creationId xmlns:a16="http://schemas.microsoft.com/office/drawing/2014/main" id="{CA4F6AB8-5B3A-4D26-91F4-2F9CDEAFF08A}"/>
              </a:ext>
            </a:extLst>
          </p:cNvPr>
          <p:cNvSpPr>
            <a:spLocks noGrp="1"/>
          </p:cNvSpPr>
          <p:nvPr>
            <p:ph type="ctrTitle"/>
          </p:nvPr>
        </p:nvSpPr>
        <p:spPr>
          <a:xfrm>
            <a:off x="868018" y="910802"/>
            <a:ext cx="10440000" cy="2751522"/>
          </a:xfrm>
        </p:spPr>
        <p:txBody>
          <a:bodyPr anchor="b">
            <a:normAutofit/>
          </a:bodyPr>
          <a:lstStyle>
            <a:lvl1pPr algn="l">
              <a:defRPr sz="9600" b="1">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13443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 vihreä">
    <p:bg>
      <p:bgPr>
        <a:solidFill>
          <a:schemeClr val="accent3"/>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
        <p:nvSpPr>
          <p:cNvPr id="5" name="Otsikko 1">
            <a:extLst>
              <a:ext uri="{FF2B5EF4-FFF2-40B4-BE49-F238E27FC236}">
                <a16:creationId xmlns:a16="http://schemas.microsoft.com/office/drawing/2014/main" id="{87E587F3-499A-4FFF-8E39-6F7431222FD4}"/>
              </a:ext>
            </a:extLst>
          </p:cNvPr>
          <p:cNvSpPr>
            <a:spLocks noGrp="1"/>
          </p:cNvSpPr>
          <p:nvPr>
            <p:ph type="title"/>
          </p:nvPr>
        </p:nvSpPr>
        <p:spPr>
          <a:xfrm>
            <a:off x="831850" y="924026"/>
            <a:ext cx="5264150" cy="1337911"/>
          </a:xfrm>
        </p:spPr>
        <p:txBody>
          <a:bodyPr anchor="t" anchorCtr="0">
            <a:normAutofit/>
          </a:bodyPr>
          <a:lstStyle>
            <a:lvl1pPr>
              <a:defRPr sz="40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380560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 violetti">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
        <p:nvSpPr>
          <p:cNvPr id="5" name="Otsikko 1">
            <a:extLst>
              <a:ext uri="{FF2B5EF4-FFF2-40B4-BE49-F238E27FC236}">
                <a16:creationId xmlns:a16="http://schemas.microsoft.com/office/drawing/2014/main" id="{87E587F3-499A-4FFF-8E39-6F7431222FD4}"/>
              </a:ext>
            </a:extLst>
          </p:cNvPr>
          <p:cNvSpPr>
            <a:spLocks noGrp="1"/>
          </p:cNvSpPr>
          <p:nvPr>
            <p:ph type="title"/>
          </p:nvPr>
        </p:nvSpPr>
        <p:spPr>
          <a:xfrm>
            <a:off x="831850" y="924026"/>
            <a:ext cx="5264150" cy="1337911"/>
          </a:xfrm>
        </p:spPr>
        <p:txBody>
          <a:bodyPr anchor="t" anchorCtr="0">
            <a:normAutofit/>
          </a:bodyPr>
          <a:lstStyle>
            <a:lvl1pPr>
              <a:defRPr sz="40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514547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äliotsikko turkoosi">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
        <p:nvSpPr>
          <p:cNvPr id="5" name="Otsikko 1">
            <a:extLst>
              <a:ext uri="{FF2B5EF4-FFF2-40B4-BE49-F238E27FC236}">
                <a16:creationId xmlns:a16="http://schemas.microsoft.com/office/drawing/2014/main" id="{87E587F3-499A-4FFF-8E39-6F7431222FD4}"/>
              </a:ext>
            </a:extLst>
          </p:cNvPr>
          <p:cNvSpPr>
            <a:spLocks noGrp="1"/>
          </p:cNvSpPr>
          <p:nvPr>
            <p:ph type="title"/>
          </p:nvPr>
        </p:nvSpPr>
        <p:spPr>
          <a:xfrm>
            <a:off x="831850" y="924026"/>
            <a:ext cx="5264150" cy="1337911"/>
          </a:xfrm>
        </p:spPr>
        <p:txBody>
          <a:bodyPr anchor="t" anchorCtr="0">
            <a:normAutofit/>
          </a:bodyPr>
          <a:lstStyle>
            <a:lvl1pPr>
              <a:defRPr sz="40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371064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ppu">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8109" y="2352016"/>
            <a:ext cx="5795784" cy="2153969"/>
          </a:xfrm>
          <a:prstGeom prst="rect">
            <a:avLst/>
          </a:prstGeom>
        </p:spPr>
      </p:pic>
      <p:sp>
        <p:nvSpPr>
          <p:cNvPr id="4" name="Alaotsikko 2">
            <a:extLst>
              <a:ext uri="{FF2B5EF4-FFF2-40B4-BE49-F238E27FC236}">
                <a16:creationId xmlns:a16="http://schemas.microsoft.com/office/drawing/2014/main" id="{66072717-81C3-4F6B-9309-1674C171F521}"/>
              </a:ext>
            </a:extLst>
          </p:cNvPr>
          <p:cNvSpPr>
            <a:spLocks noGrp="1"/>
          </p:cNvSpPr>
          <p:nvPr>
            <p:ph type="subTitle" idx="1"/>
          </p:nvPr>
        </p:nvSpPr>
        <p:spPr>
          <a:xfrm>
            <a:off x="2355574" y="4831894"/>
            <a:ext cx="7480852" cy="505672"/>
          </a:xfrm>
        </p:spPr>
        <p:txBody>
          <a:bodyPr>
            <a:normAutofit/>
          </a:bodyPr>
          <a:lstStyle>
            <a:lvl1pPr marL="0" indent="0" algn="ctr">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5" name="Tekstin paikkamerkki 12">
            <a:extLst>
              <a:ext uri="{FF2B5EF4-FFF2-40B4-BE49-F238E27FC236}">
                <a16:creationId xmlns:a16="http://schemas.microsoft.com/office/drawing/2014/main" id="{889DA205-0B6C-45D6-91B2-25C1E2981B60}"/>
              </a:ext>
            </a:extLst>
          </p:cNvPr>
          <p:cNvSpPr>
            <a:spLocks noGrp="1"/>
          </p:cNvSpPr>
          <p:nvPr>
            <p:ph type="body" sz="quarter" idx="12"/>
          </p:nvPr>
        </p:nvSpPr>
        <p:spPr>
          <a:xfrm>
            <a:off x="2356654" y="5491071"/>
            <a:ext cx="7478692" cy="327673"/>
          </a:xfrm>
        </p:spPr>
        <p:txBody>
          <a:bodyPr>
            <a:normAutofit/>
          </a:bodyPr>
          <a:lstStyle>
            <a:lvl1pPr marL="0" indent="0" algn="ctr">
              <a:buNone/>
              <a:defRPr sz="16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Edit Master text styles</a:t>
            </a:r>
          </a:p>
        </p:txBody>
      </p:sp>
    </p:spTree>
    <p:extLst>
      <p:ext uri="{BB962C8B-B14F-4D97-AF65-F5344CB8AC3E}">
        <p14:creationId xmlns:p14="http://schemas.microsoft.com/office/powerpoint/2010/main" val="1393916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Kiitos - must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8109" y="2254251"/>
            <a:ext cx="5795784" cy="2349500"/>
          </a:xfrm>
          <a:prstGeom prst="rect">
            <a:avLst/>
          </a:prstGeom>
        </p:spPr>
      </p:pic>
      <p:sp>
        <p:nvSpPr>
          <p:cNvPr id="4" name="Alaotsikko 2">
            <a:extLst>
              <a:ext uri="{FF2B5EF4-FFF2-40B4-BE49-F238E27FC236}">
                <a16:creationId xmlns:a16="http://schemas.microsoft.com/office/drawing/2014/main" id="{66072717-81C3-4F6B-9309-1674C171F521}"/>
              </a:ext>
            </a:extLst>
          </p:cNvPr>
          <p:cNvSpPr>
            <a:spLocks noGrp="1"/>
          </p:cNvSpPr>
          <p:nvPr>
            <p:ph type="subTitle" idx="1"/>
          </p:nvPr>
        </p:nvSpPr>
        <p:spPr>
          <a:xfrm>
            <a:off x="2355574" y="4831894"/>
            <a:ext cx="7480852" cy="505672"/>
          </a:xfrm>
        </p:spPr>
        <p:txBody>
          <a:bodyPr>
            <a:normAutofit/>
          </a:bodyPr>
          <a:lstStyle>
            <a:lvl1pPr marL="0" indent="0" algn="ctr">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fi-FI"/>
          </a:p>
        </p:txBody>
      </p:sp>
      <p:sp>
        <p:nvSpPr>
          <p:cNvPr id="5" name="Tekstin paikkamerkki 12">
            <a:extLst>
              <a:ext uri="{FF2B5EF4-FFF2-40B4-BE49-F238E27FC236}">
                <a16:creationId xmlns:a16="http://schemas.microsoft.com/office/drawing/2014/main" id="{889DA205-0B6C-45D6-91B2-25C1E2981B60}"/>
              </a:ext>
            </a:extLst>
          </p:cNvPr>
          <p:cNvSpPr>
            <a:spLocks noGrp="1"/>
          </p:cNvSpPr>
          <p:nvPr>
            <p:ph type="body" sz="quarter" idx="12"/>
          </p:nvPr>
        </p:nvSpPr>
        <p:spPr>
          <a:xfrm>
            <a:off x="2356654" y="5491071"/>
            <a:ext cx="7478692" cy="327673"/>
          </a:xfrm>
        </p:spPr>
        <p:txBody>
          <a:bodyPr>
            <a:normAutofit/>
          </a:bodyPr>
          <a:lstStyle>
            <a:lvl1pPr marL="0" indent="0" algn="ctr">
              <a:buNone/>
              <a:defRPr sz="16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endParaRPr lang="fi-FI"/>
          </a:p>
        </p:txBody>
      </p:sp>
    </p:spTree>
    <p:extLst>
      <p:ext uri="{BB962C8B-B14F-4D97-AF65-F5344CB8AC3E}">
        <p14:creationId xmlns:p14="http://schemas.microsoft.com/office/powerpoint/2010/main" val="1990317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B9DC-9303-FAB3-5846-3AC735594632}"/>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610127B6-C677-966F-B241-1032044399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DE62545-C47E-F1EA-4FCC-F8D54C068370}"/>
              </a:ext>
            </a:extLst>
          </p:cNvPr>
          <p:cNvSpPr>
            <a:spLocks noGrp="1"/>
          </p:cNvSpPr>
          <p:nvPr>
            <p:ph type="dt" sz="half" idx="10"/>
          </p:nvPr>
        </p:nvSpPr>
        <p:spPr/>
        <p:txBody>
          <a:bodyPr/>
          <a:lstStyle/>
          <a:p>
            <a:fld id="{78CC8EB0-1D3A-4605-BAE1-AF110EB3D3BE}" type="datetimeFigureOut">
              <a:rPr lang="en-FI" smtClean="0"/>
              <a:t>04/07/2025</a:t>
            </a:fld>
            <a:endParaRPr lang="en-FI"/>
          </a:p>
        </p:txBody>
      </p:sp>
      <p:sp>
        <p:nvSpPr>
          <p:cNvPr id="5" name="Footer Placeholder 4">
            <a:extLst>
              <a:ext uri="{FF2B5EF4-FFF2-40B4-BE49-F238E27FC236}">
                <a16:creationId xmlns:a16="http://schemas.microsoft.com/office/drawing/2014/main" id="{18F54EDE-41E5-4EB5-E826-ECEF47F8A730}"/>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DD67CA6-2660-64ED-86AC-D8F433B1519B}"/>
              </a:ext>
            </a:extLst>
          </p:cNvPr>
          <p:cNvSpPr>
            <a:spLocks noGrp="1"/>
          </p:cNvSpPr>
          <p:nvPr>
            <p:ph type="sldNum" sz="quarter" idx="12"/>
          </p:nvPr>
        </p:nvSpPr>
        <p:spPr/>
        <p:txBody>
          <a:bodyPr/>
          <a:lstStyle/>
          <a:p>
            <a:fld id="{D7E1738B-62DB-4AC0-A8DB-F7F68453DC47}" type="slidenum">
              <a:rPr lang="en-FI" smtClean="0"/>
              <a:t>‹#›</a:t>
            </a:fld>
            <a:endParaRPr lang="en-FI"/>
          </a:p>
        </p:txBody>
      </p:sp>
    </p:spTree>
    <p:extLst>
      <p:ext uri="{BB962C8B-B14F-4D97-AF65-F5344CB8AC3E}">
        <p14:creationId xmlns:p14="http://schemas.microsoft.com/office/powerpoint/2010/main" val="1870519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nsi violetti">
    <p:bg>
      <p:bgPr>
        <a:solidFill>
          <a:schemeClr val="accent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66072717-81C3-4F6B-9309-1674C171F521}"/>
              </a:ext>
            </a:extLst>
          </p:cNvPr>
          <p:cNvSpPr>
            <a:spLocks noGrp="1"/>
          </p:cNvSpPr>
          <p:nvPr>
            <p:ph type="subTitle" idx="1"/>
          </p:nvPr>
        </p:nvSpPr>
        <p:spPr>
          <a:xfrm>
            <a:off x="868018" y="3973860"/>
            <a:ext cx="7478692" cy="674339"/>
          </a:xfrm>
        </p:spPr>
        <p:txBody>
          <a:bodyPr>
            <a:normAutofit/>
          </a:bodyPr>
          <a:lstStyle>
            <a:lvl1pPr marL="0" indent="0" algn="l">
              <a:buNone/>
              <a:defRPr sz="2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3" name="Tekstin paikkamerkki 12">
            <a:extLst>
              <a:ext uri="{FF2B5EF4-FFF2-40B4-BE49-F238E27FC236}">
                <a16:creationId xmlns:a16="http://schemas.microsoft.com/office/drawing/2014/main" id="{889DA205-0B6C-45D6-91B2-25C1E2981B60}"/>
              </a:ext>
            </a:extLst>
          </p:cNvPr>
          <p:cNvSpPr>
            <a:spLocks noGrp="1"/>
          </p:cNvSpPr>
          <p:nvPr>
            <p:ph type="body" sz="quarter" idx="12"/>
          </p:nvPr>
        </p:nvSpPr>
        <p:spPr>
          <a:xfrm>
            <a:off x="868018" y="4745772"/>
            <a:ext cx="7478692" cy="327673"/>
          </a:xfrm>
        </p:spPr>
        <p:txBody>
          <a:bodyPr>
            <a:normAutofit/>
          </a:bodyPr>
          <a:lstStyle>
            <a:lvl1pPr marL="0" indent="0">
              <a:buNone/>
              <a:defRPr sz="1600">
                <a:solidFill>
                  <a:schemeClr val="tx1"/>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a:t>Edit Master text styles</a:t>
            </a:r>
          </a:p>
        </p:txBody>
      </p:sp>
      <p:sp>
        <p:nvSpPr>
          <p:cNvPr id="8" name="Date Placeholder 3"/>
          <p:cNvSpPr>
            <a:spLocks noGrp="1"/>
          </p:cNvSpPr>
          <p:nvPr>
            <p:ph type="dt" sz="half" idx="13"/>
          </p:nvPr>
        </p:nvSpPr>
        <p:spPr>
          <a:xfrm>
            <a:off x="838200" y="6356350"/>
            <a:ext cx="2743200" cy="365125"/>
          </a:xfrm>
        </p:spPr>
        <p:txBody>
          <a:bodyPr/>
          <a:lstStyle>
            <a:lvl1pPr>
              <a:defRPr sz="1050">
                <a:solidFill>
                  <a:schemeClr val="bg1"/>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9" name="Footer Placeholder 4"/>
          <p:cNvSpPr>
            <a:spLocks noGrp="1"/>
          </p:cNvSpPr>
          <p:nvPr>
            <p:ph type="ftr" sz="quarter" idx="14"/>
          </p:nvPr>
        </p:nvSpPr>
        <p:spPr>
          <a:xfrm>
            <a:off x="4038600" y="6356350"/>
            <a:ext cx="4114800" cy="365125"/>
          </a:xfrm>
        </p:spPr>
        <p:txBody>
          <a:bodyPr/>
          <a:lstStyle>
            <a:lvl1pPr>
              <a:defRPr sz="1050">
                <a:solidFill>
                  <a:schemeClr val="bg1"/>
                </a:solidFill>
                <a:latin typeface="Arial" panose="020B0604020202020204" pitchFamily="34" charset="0"/>
                <a:cs typeface="Arial" panose="020B0604020202020204" pitchFamily="34" charset="0"/>
              </a:defRPr>
            </a:lvl1pPr>
          </a:lstStyle>
          <a:p>
            <a:endParaRPr lang="fi-FI"/>
          </a:p>
        </p:txBody>
      </p:sp>
      <p:sp>
        <p:nvSpPr>
          <p:cNvPr id="10" name="Slide Number Placeholder 5"/>
          <p:cNvSpPr>
            <a:spLocks noGrp="1"/>
          </p:cNvSpPr>
          <p:nvPr>
            <p:ph type="sldNum" sz="quarter" idx="15"/>
          </p:nvPr>
        </p:nvSpPr>
        <p:spPr>
          <a:xfrm>
            <a:off x="8804753" y="6356350"/>
            <a:ext cx="2743200" cy="365125"/>
          </a:xfrm>
        </p:spPr>
        <p:txBody>
          <a:bodyPr/>
          <a:lstStyle>
            <a:lvl1pPr>
              <a:defRPr sz="1050">
                <a:solidFill>
                  <a:schemeClr val="bg1"/>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9366" y="5193622"/>
            <a:ext cx="3192434" cy="1182085"/>
          </a:xfrm>
          <a:prstGeom prst="rect">
            <a:avLst/>
          </a:prstGeom>
        </p:spPr>
      </p:pic>
      <p:sp>
        <p:nvSpPr>
          <p:cNvPr id="11" name="Otsikko 1">
            <a:extLst>
              <a:ext uri="{FF2B5EF4-FFF2-40B4-BE49-F238E27FC236}">
                <a16:creationId xmlns:a16="http://schemas.microsoft.com/office/drawing/2014/main" id="{CA4F6AB8-5B3A-4D26-91F4-2F9CDEAFF08A}"/>
              </a:ext>
            </a:extLst>
          </p:cNvPr>
          <p:cNvSpPr>
            <a:spLocks noGrp="1"/>
          </p:cNvSpPr>
          <p:nvPr>
            <p:ph type="ctrTitle"/>
          </p:nvPr>
        </p:nvSpPr>
        <p:spPr>
          <a:xfrm>
            <a:off x="868018" y="910802"/>
            <a:ext cx="10440000" cy="2751522"/>
          </a:xfrm>
        </p:spPr>
        <p:txBody>
          <a:bodyPr anchor="b">
            <a:normAutofit/>
          </a:bodyPr>
          <a:lstStyle>
            <a:lvl1pPr algn="l">
              <a:defRPr sz="9600" b="1">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43000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valkoinen">
    <p:spTree>
      <p:nvGrpSpPr>
        <p:cNvPr id="1" name=""/>
        <p:cNvGrpSpPr/>
        <p:nvPr/>
      </p:nvGrpSpPr>
      <p:grpSpPr>
        <a:xfrm>
          <a:off x="0" y="0"/>
          <a:ext cx="0" cy="0"/>
          <a:chOff x="0" y="0"/>
          <a:chExt cx="0" cy="0"/>
        </a:xfrm>
      </p:grpSpPr>
      <p:sp>
        <p:nvSpPr>
          <p:cNvPr id="6" name="Sisällön paikkamerkki 2">
            <a:extLst>
              <a:ext uri="{FF2B5EF4-FFF2-40B4-BE49-F238E27FC236}">
                <a16:creationId xmlns:a16="http://schemas.microsoft.com/office/drawing/2014/main" id="{E252CC0E-D4C3-47CC-8F2E-90BE622B9EC9}"/>
              </a:ext>
            </a:extLst>
          </p:cNvPr>
          <p:cNvSpPr>
            <a:spLocks noGrp="1"/>
          </p:cNvSpPr>
          <p:nvPr>
            <p:ph idx="1"/>
          </p:nvPr>
        </p:nvSpPr>
        <p:spPr>
          <a:xfrm>
            <a:off x="1078028" y="1825625"/>
            <a:ext cx="10145029" cy="40698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630" y="5935127"/>
            <a:ext cx="2374370" cy="883219"/>
          </a:xfrm>
          <a:prstGeom prst="rect">
            <a:avLst/>
          </a:prstGeom>
        </p:spPr>
      </p:pic>
      <p:sp>
        <p:nvSpPr>
          <p:cNvPr id="9" name="Title 3"/>
          <p:cNvSpPr>
            <a:spLocks noGrp="1"/>
          </p:cNvSpPr>
          <p:nvPr>
            <p:ph type="title"/>
          </p:nvPr>
        </p:nvSpPr>
        <p:spPr>
          <a:xfrm>
            <a:off x="1078028" y="438150"/>
            <a:ext cx="10145029" cy="1252538"/>
          </a:xfrm>
        </p:spPr>
        <p:txBody>
          <a:bodyPr anchor="b" anchorCtr="0"/>
          <a:lstStyle/>
          <a:p>
            <a:r>
              <a:rPr lang="en-US"/>
              <a:t>Click to edit Master title style</a:t>
            </a:r>
            <a:endParaRPr lang="fi-FI"/>
          </a:p>
        </p:txBody>
      </p:sp>
      <p:sp>
        <p:nvSpPr>
          <p:cNvPr id="10" name="Date Placeholder 3"/>
          <p:cNvSpPr>
            <a:spLocks noGrp="1"/>
          </p:cNvSpPr>
          <p:nvPr>
            <p:ph type="dt" sz="half" idx="13"/>
          </p:nvPr>
        </p:nvSpPr>
        <p:spPr>
          <a:xfrm>
            <a:off x="1078028" y="6356350"/>
            <a:ext cx="27432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11" name="Footer Placeholder 4"/>
          <p:cNvSpPr>
            <a:spLocks noGrp="1"/>
          </p:cNvSpPr>
          <p:nvPr>
            <p:ph type="ftr" sz="quarter" idx="14"/>
          </p:nvPr>
        </p:nvSpPr>
        <p:spPr>
          <a:xfrm>
            <a:off x="4038600" y="6356350"/>
            <a:ext cx="41148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endParaRPr lang="fi-FI"/>
          </a:p>
        </p:txBody>
      </p:sp>
      <p:sp>
        <p:nvSpPr>
          <p:cNvPr id="12" name="Slide Number Placeholder 5"/>
          <p:cNvSpPr>
            <a:spLocks noGrp="1"/>
          </p:cNvSpPr>
          <p:nvPr>
            <p:ph type="sldNum" sz="quarter" idx="15"/>
          </p:nvPr>
        </p:nvSpPr>
        <p:spPr>
          <a:xfrm>
            <a:off x="8353129" y="6356350"/>
            <a:ext cx="1464501"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spTree>
    <p:extLst>
      <p:ext uri="{BB962C8B-B14F-4D97-AF65-F5344CB8AC3E}">
        <p14:creationId xmlns:p14="http://schemas.microsoft.com/office/powerpoint/2010/main" val="394002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musta">
    <p:bg>
      <p:bgRef idx="1001">
        <a:schemeClr val="bg1"/>
      </p:bgRef>
    </p:bg>
    <p:spTree>
      <p:nvGrpSpPr>
        <p:cNvPr id="1" name=""/>
        <p:cNvGrpSpPr/>
        <p:nvPr/>
      </p:nvGrpSpPr>
      <p:grpSpPr>
        <a:xfrm>
          <a:off x="0" y="0"/>
          <a:ext cx="0" cy="0"/>
          <a:chOff x="0" y="0"/>
          <a:chExt cx="0" cy="0"/>
        </a:xfrm>
      </p:grpSpPr>
      <p:sp>
        <p:nvSpPr>
          <p:cNvPr id="6" name="Date Placeholder 3"/>
          <p:cNvSpPr>
            <a:spLocks noGrp="1"/>
          </p:cNvSpPr>
          <p:nvPr>
            <p:ph type="dt" sz="half" idx="13"/>
          </p:nvPr>
        </p:nvSpPr>
        <p:spPr>
          <a:xfrm>
            <a:off x="1078028" y="6356350"/>
            <a:ext cx="2743200" cy="365125"/>
          </a:xfrm>
        </p:spPr>
        <p:txBody>
          <a:bodyPr/>
          <a:lstStyle>
            <a:lvl1pPr>
              <a:defRPr sz="1050">
                <a:solidFill>
                  <a:schemeClr val="tx1"/>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7" name="Footer Placeholder 4"/>
          <p:cNvSpPr>
            <a:spLocks noGrp="1"/>
          </p:cNvSpPr>
          <p:nvPr>
            <p:ph type="ftr" sz="quarter" idx="14"/>
          </p:nvPr>
        </p:nvSpPr>
        <p:spPr>
          <a:xfrm>
            <a:off x="4038600" y="6356350"/>
            <a:ext cx="4114800" cy="365125"/>
          </a:xfrm>
        </p:spPr>
        <p:txBody>
          <a:bodyPr/>
          <a:lstStyle>
            <a:lvl1pPr>
              <a:defRPr sz="1050">
                <a:solidFill>
                  <a:schemeClr val="tx1"/>
                </a:solidFill>
                <a:latin typeface="Arial" panose="020B0604020202020204" pitchFamily="34" charset="0"/>
                <a:cs typeface="Arial" panose="020B0604020202020204" pitchFamily="34" charset="0"/>
              </a:defRPr>
            </a:lvl1pPr>
          </a:lstStyle>
          <a:p>
            <a:endParaRPr lang="fi-FI"/>
          </a:p>
        </p:txBody>
      </p:sp>
      <p:sp>
        <p:nvSpPr>
          <p:cNvPr id="8" name="Slide Number Placeholder 5"/>
          <p:cNvSpPr>
            <a:spLocks noGrp="1"/>
          </p:cNvSpPr>
          <p:nvPr>
            <p:ph type="sldNum" sz="quarter" idx="15"/>
          </p:nvPr>
        </p:nvSpPr>
        <p:spPr>
          <a:xfrm>
            <a:off x="8353129" y="6356350"/>
            <a:ext cx="1464501" cy="365125"/>
          </a:xfrm>
        </p:spPr>
        <p:txBody>
          <a:bodyPr/>
          <a:lstStyle>
            <a:lvl1pPr>
              <a:defRPr sz="1050">
                <a:solidFill>
                  <a:schemeClr val="tx1"/>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sp>
        <p:nvSpPr>
          <p:cNvPr id="10" name="Sisällön paikkamerkki 2">
            <a:extLst>
              <a:ext uri="{FF2B5EF4-FFF2-40B4-BE49-F238E27FC236}">
                <a16:creationId xmlns:a16="http://schemas.microsoft.com/office/drawing/2014/main" id="{E252CC0E-D4C3-47CC-8F2E-90BE622B9EC9}"/>
              </a:ext>
            </a:extLst>
          </p:cNvPr>
          <p:cNvSpPr>
            <a:spLocks noGrp="1"/>
          </p:cNvSpPr>
          <p:nvPr>
            <p:ph idx="1"/>
          </p:nvPr>
        </p:nvSpPr>
        <p:spPr>
          <a:xfrm>
            <a:off x="1078028" y="1825625"/>
            <a:ext cx="10145029" cy="40698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352" y="5935987"/>
            <a:ext cx="2380647" cy="881499"/>
          </a:xfrm>
          <a:prstGeom prst="rect">
            <a:avLst/>
          </a:prstGeom>
        </p:spPr>
      </p:pic>
      <p:sp>
        <p:nvSpPr>
          <p:cNvPr id="12" name="Title 3"/>
          <p:cNvSpPr>
            <a:spLocks noGrp="1"/>
          </p:cNvSpPr>
          <p:nvPr>
            <p:ph type="title"/>
          </p:nvPr>
        </p:nvSpPr>
        <p:spPr>
          <a:xfrm>
            <a:off x="1078028" y="438150"/>
            <a:ext cx="10145029" cy="1252538"/>
          </a:xfrm>
        </p:spPr>
        <p:txBody>
          <a:bodyPr anchor="b" anchorCtr="0"/>
          <a:lstStyle/>
          <a:p>
            <a:r>
              <a:rPr lang="en-US"/>
              <a:t>Click to edit Master title style</a:t>
            </a:r>
            <a:endParaRPr lang="fi-FI"/>
          </a:p>
        </p:txBody>
      </p:sp>
    </p:spTree>
    <p:extLst>
      <p:ext uri="{BB962C8B-B14F-4D97-AF65-F5344CB8AC3E}">
        <p14:creationId xmlns:p14="http://schemas.microsoft.com/office/powerpoint/2010/main" val="51204697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ja kaksi palstaa">
    <p:spTree>
      <p:nvGrpSpPr>
        <p:cNvPr id="1" name=""/>
        <p:cNvGrpSpPr/>
        <p:nvPr/>
      </p:nvGrpSpPr>
      <p:grpSpPr>
        <a:xfrm>
          <a:off x="0" y="0"/>
          <a:ext cx="0" cy="0"/>
          <a:chOff x="0" y="0"/>
          <a:chExt cx="0" cy="0"/>
        </a:xfrm>
      </p:grpSpPr>
      <p:sp>
        <p:nvSpPr>
          <p:cNvPr id="12" name="Date Placeholder 3"/>
          <p:cNvSpPr>
            <a:spLocks noGrp="1"/>
          </p:cNvSpPr>
          <p:nvPr>
            <p:ph type="dt" sz="half" idx="13"/>
          </p:nvPr>
        </p:nvSpPr>
        <p:spPr>
          <a:xfrm>
            <a:off x="1078028" y="6356350"/>
            <a:ext cx="27432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13" name="Footer Placeholder 4"/>
          <p:cNvSpPr>
            <a:spLocks noGrp="1"/>
          </p:cNvSpPr>
          <p:nvPr>
            <p:ph type="ftr" sz="quarter" idx="14"/>
          </p:nvPr>
        </p:nvSpPr>
        <p:spPr>
          <a:xfrm>
            <a:off x="4038600" y="6356350"/>
            <a:ext cx="41148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endParaRPr lang="fi-FI"/>
          </a:p>
        </p:txBody>
      </p:sp>
      <p:sp>
        <p:nvSpPr>
          <p:cNvPr id="14" name="Slide Number Placeholder 5"/>
          <p:cNvSpPr>
            <a:spLocks noGrp="1"/>
          </p:cNvSpPr>
          <p:nvPr>
            <p:ph type="sldNum" sz="quarter" idx="15"/>
          </p:nvPr>
        </p:nvSpPr>
        <p:spPr>
          <a:xfrm>
            <a:off x="8353129" y="6356350"/>
            <a:ext cx="1464501"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sp>
        <p:nvSpPr>
          <p:cNvPr id="16" name="Sisällön paikkamerkki 2">
            <a:extLst>
              <a:ext uri="{FF2B5EF4-FFF2-40B4-BE49-F238E27FC236}">
                <a16:creationId xmlns:a16="http://schemas.microsoft.com/office/drawing/2014/main" id="{E252CC0E-D4C3-47CC-8F2E-90BE622B9EC9}"/>
              </a:ext>
            </a:extLst>
          </p:cNvPr>
          <p:cNvSpPr>
            <a:spLocks noGrp="1"/>
          </p:cNvSpPr>
          <p:nvPr>
            <p:ph idx="1"/>
          </p:nvPr>
        </p:nvSpPr>
        <p:spPr>
          <a:xfrm>
            <a:off x="1078028" y="1825625"/>
            <a:ext cx="4932000" cy="40698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7" name="Sisällön paikkamerkki 2">
            <a:extLst>
              <a:ext uri="{FF2B5EF4-FFF2-40B4-BE49-F238E27FC236}">
                <a16:creationId xmlns:a16="http://schemas.microsoft.com/office/drawing/2014/main" id="{E252CC0E-D4C3-47CC-8F2E-90BE622B9EC9}"/>
              </a:ext>
            </a:extLst>
          </p:cNvPr>
          <p:cNvSpPr>
            <a:spLocks noGrp="1"/>
          </p:cNvSpPr>
          <p:nvPr>
            <p:ph idx="10"/>
          </p:nvPr>
        </p:nvSpPr>
        <p:spPr>
          <a:xfrm>
            <a:off x="6291057" y="1825625"/>
            <a:ext cx="4932000" cy="40698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20" name="Title 3"/>
          <p:cNvSpPr>
            <a:spLocks noGrp="1"/>
          </p:cNvSpPr>
          <p:nvPr>
            <p:ph type="title"/>
          </p:nvPr>
        </p:nvSpPr>
        <p:spPr>
          <a:xfrm>
            <a:off x="1078028" y="438150"/>
            <a:ext cx="10145029" cy="1252538"/>
          </a:xfrm>
        </p:spPr>
        <p:txBody>
          <a:bodyPr anchor="b" anchorCtr="0"/>
          <a:lstStyle/>
          <a:p>
            <a:r>
              <a:rPr lang="en-US"/>
              <a:t>Click to edit Master title style</a:t>
            </a:r>
            <a:endParaRPr lang="fi-FI"/>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630" y="5935127"/>
            <a:ext cx="2374370" cy="883219"/>
          </a:xfrm>
          <a:prstGeom prst="rect">
            <a:avLst/>
          </a:prstGeom>
        </p:spPr>
      </p:pic>
    </p:spTree>
    <p:extLst>
      <p:ext uri="{BB962C8B-B14F-4D97-AF65-F5344CB8AC3E}">
        <p14:creationId xmlns:p14="http://schemas.microsoft.com/office/powerpoint/2010/main" val="336575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valkoinen">
    <p:spTree>
      <p:nvGrpSpPr>
        <p:cNvPr id="1" name=""/>
        <p:cNvGrpSpPr/>
        <p:nvPr/>
      </p:nvGrpSpPr>
      <p:grpSpPr>
        <a:xfrm>
          <a:off x="0" y="0"/>
          <a:ext cx="0" cy="0"/>
          <a:chOff x="0" y="0"/>
          <a:chExt cx="0" cy="0"/>
        </a:xfrm>
      </p:grpSpPr>
      <p:sp>
        <p:nvSpPr>
          <p:cNvPr id="9" name="Title 3"/>
          <p:cNvSpPr>
            <a:spLocks noGrp="1"/>
          </p:cNvSpPr>
          <p:nvPr>
            <p:ph type="title"/>
          </p:nvPr>
        </p:nvSpPr>
        <p:spPr>
          <a:xfrm>
            <a:off x="1078028" y="438150"/>
            <a:ext cx="10145029" cy="1252538"/>
          </a:xfrm>
        </p:spPr>
        <p:txBody>
          <a:bodyPr anchor="b" anchorCtr="0"/>
          <a:lstStyle/>
          <a:p>
            <a:r>
              <a:rPr lang="en-US"/>
              <a:t>Click to edit Master title style</a:t>
            </a:r>
            <a:endParaRPr lang="fi-FI"/>
          </a:p>
        </p:txBody>
      </p:sp>
      <p:sp>
        <p:nvSpPr>
          <p:cNvPr id="10" name="Date Placeholder 3"/>
          <p:cNvSpPr>
            <a:spLocks noGrp="1"/>
          </p:cNvSpPr>
          <p:nvPr>
            <p:ph type="dt" sz="half" idx="13"/>
          </p:nvPr>
        </p:nvSpPr>
        <p:spPr>
          <a:xfrm>
            <a:off x="1078028" y="6356350"/>
            <a:ext cx="27432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sp>
        <p:nvSpPr>
          <p:cNvPr id="11" name="Footer Placeholder 4"/>
          <p:cNvSpPr>
            <a:spLocks noGrp="1"/>
          </p:cNvSpPr>
          <p:nvPr>
            <p:ph type="ftr" sz="quarter" idx="14"/>
          </p:nvPr>
        </p:nvSpPr>
        <p:spPr>
          <a:xfrm>
            <a:off x="4038600" y="6356350"/>
            <a:ext cx="41148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endParaRPr lang="fi-FI"/>
          </a:p>
        </p:txBody>
      </p:sp>
      <p:sp>
        <p:nvSpPr>
          <p:cNvPr id="12" name="Slide Number Placeholder 5"/>
          <p:cNvSpPr>
            <a:spLocks noGrp="1"/>
          </p:cNvSpPr>
          <p:nvPr>
            <p:ph type="sldNum" sz="quarter" idx="15"/>
          </p:nvPr>
        </p:nvSpPr>
        <p:spPr>
          <a:xfrm>
            <a:off x="8353129" y="6356350"/>
            <a:ext cx="1464501"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052F644-756C-4530-A69F-A71AB7A98F48}" type="slidenum">
              <a:rPr lang="fi-FI" smtClean="0"/>
              <a:pPr/>
              <a:t>‹#›</a:t>
            </a:fld>
            <a:endParaRPr lang="fi-FI"/>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630" y="5935127"/>
            <a:ext cx="2374370" cy="883219"/>
          </a:xfrm>
          <a:prstGeom prst="rect">
            <a:avLst/>
          </a:prstGeom>
        </p:spPr>
      </p:pic>
    </p:spTree>
    <p:extLst>
      <p:ext uri="{BB962C8B-B14F-4D97-AF65-F5344CB8AC3E}">
        <p14:creationId xmlns:p14="http://schemas.microsoft.com/office/powerpoint/2010/main" val="135283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sz="1050"/>
            </a:lvl1pPr>
          </a:lstStyle>
          <a:p>
            <a:endParaRPr lang="fi-FI"/>
          </a:p>
        </p:txBody>
      </p:sp>
      <p:sp>
        <p:nvSpPr>
          <p:cNvPr id="5" name="Slide Number Placeholder 4"/>
          <p:cNvSpPr>
            <a:spLocks noGrp="1"/>
          </p:cNvSpPr>
          <p:nvPr>
            <p:ph type="sldNum" sz="quarter" idx="12"/>
          </p:nvPr>
        </p:nvSpPr>
        <p:spPr>
          <a:xfrm>
            <a:off x="8610600" y="6356350"/>
            <a:ext cx="1207030" cy="365125"/>
          </a:xfrm>
        </p:spPr>
        <p:txBody>
          <a:bodyPr/>
          <a:lstStyle>
            <a:lvl1pPr>
              <a:defRPr sz="1050"/>
            </a:lvl1pPr>
          </a:lstStyle>
          <a:p>
            <a:fld id="{D052F644-756C-4530-A69F-A71AB7A98F48}" type="slidenum">
              <a:rPr lang="fi-FI" smtClean="0"/>
              <a:pPr/>
              <a:t>‹#›</a:t>
            </a:fld>
            <a:endParaRPr lang="fi-FI"/>
          </a:p>
        </p:txBody>
      </p:sp>
      <p:sp>
        <p:nvSpPr>
          <p:cNvPr id="6" name="Date Placeholder 3"/>
          <p:cNvSpPr>
            <a:spLocks noGrp="1"/>
          </p:cNvSpPr>
          <p:nvPr>
            <p:ph type="dt" sz="half" idx="13"/>
          </p:nvPr>
        </p:nvSpPr>
        <p:spPr>
          <a:xfrm>
            <a:off x="1078028" y="6356350"/>
            <a:ext cx="27432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7630" y="5935127"/>
            <a:ext cx="2374370" cy="883219"/>
          </a:xfrm>
          <a:prstGeom prst="rect">
            <a:avLst/>
          </a:prstGeom>
        </p:spPr>
      </p:pic>
    </p:spTree>
    <p:extLst>
      <p:ext uri="{BB962C8B-B14F-4D97-AF65-F5344CB8AC3E}">
        <p14:creationId xmlns:p14="http://schemas.microsoft.com/office/powerpoint/2010/main" val="349322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ja ingres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800999-EDA5-4B6B-8344-7EB1B35BAA9F}"/>
              </a:ext>
            </a:extLst>
          </p:cNvPr>
          <p:cNvSpPr>
            <a:spLocks noGrp="1"/>
          </p:cNvSpPr>
          <p:nvPr>
            <p:ph type="title"/>
          </p:nvPr>
        </p:nvSpPr>
        <p:spPr>
          <a:xfrm>
            <a:off x="547200" y="1673225"/>
            <a:ext cx="4780800" cy="3511550"/>
          </a:xfrm>
        </p:spPr>
        <p:txBody>
          <a:bodyPr>
            <a:normAutofit/>
          </a:bodyPr>
          <a:lstStyle>
            <a:lvl1pPr>
              <a:defRPr sz="5000" b="1"/>
            </a:lvl1pPr>
          </a:lstStyle>
          <a:p>
            <a:r>
              <a:rPr lang="en-US"/>
              <a:t>Click to edit Master title style</a:t>
            </a:r>
            <a:endParaRPr lang="fi-FI"/>
          </a:p>
        </p:txBody>
      </p:sp>
      <p:sp>
        <p:nvSpPr>
          <p:cNvPr id="6" name="Sisällön paikkamerkki 2">
            <a:extLst>
              <a:ext uri="{FF2B5EF4-FFF2-40B4-BE49-F238E27FC236}">
                <a16:creationId xmlns:a16="http://schemas.microsoft.com/office/drawing/2014/main" id="{E252CC0E-D4C3-47CC-8F2E-90BE622B9EC9}"/>
              </a:ext>
            </a:extLst>
          </p:cNvPr>
          <p:cNvSpPr>
            <a:spLocks noGrp="1"/>
          </p:cNvSpPr>
          <p:nvPr>
            <p:ph idx="10"/>
          </p:nvPr>
        </p:nvSpPr>
        <p:spPr>
          <a:xfrm>
            <a:off x="7272000" y="1227388"/>
            <a:ext cx="4534256" cy="4403224"/>
          </a:xfrm>
        </p:spPr>
        <p:txBody>
          <a:bodyPr anchor="ctr" anchorCtr="0">
            <a:normAutofit/>
          </a:bodyPr>
          <a:lstStyle>
            <a:lvl1pPr marL="0" indent="0">
              <a:buNone/>
              <a:defRPr sz="2400" b="1"/>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17464" y="2075205"/>
            <a:ext cx="1757071" cy="2707589"/>
          </a:xfrm>
          <a:prstGeom prst="rect">
            <a:avLst/>
          </a:prstGeom>
        </p:spPr>
      </p:pic>
      <p:sp>
        <p:nvSpPr>
          <p:cNvPr id="8" name="Footer Placeholder 3"/>
          <p:cNvSpPr>
            <a:spLocks noGrp="1"/>
          </p:cNvSpPr>
          <p:nvPr>
            <p:ph type="ftr" sz="quarter" idx="11"/>
          </p:nvPr>
        </p:nvSpPr>
        <p:spPr>
          <a:xfrm>
            <a:off x="4038600" y="6356350"/>
            <a:ext cx="4114800" cy="365125"/>
          </a:xfrm>
        </p:spPr>
        <p:txBody>
          <a:bodyPr/>
          <a:lstStyle>
            <a:lvl1pPr>
              <a:defRPr sz="1050"/>
            </a:lvl1pPr>
          </a:lstStyle>
          <a:p>
            <a:endParaRPr lang="fi-FI"/>
          </a:p>
        </p:txBody>
      </p:sp>
      <p:sp>
        <p:nvSpPr>
          <p:cNvPr id="9" name="Slide Number Placeholder 4"/>
          <p:cNvSpPr>
            <a:spLocks noGrp="1"/>
          </p:cNvSpPr>
          <p:nvPr>
            <p:ph type="sldNum" sz="quarter" idx="12"/>
          </p:nvPr>
        </p:nvSpPr>
        <p:spPr>
          <a:xfrm>
            <a:off x="8610600" y="6356350"/>
            <a:ext cx="1207030" cy="365125"/>
          </a:xfrm>
        </p:spPr>
        <p:txBody>
          <a:bodyPr/>
          <a:lstStyle>
            <a:lvl1pPr>
              <a:defRPr sz="1050"/>
            </a:lvl1pPr>
          </a:lstStyle>
          <a:p>
            <a:fld id="{D052F644-756C-4530-A69F-A71AB7A98F48}" type="slidenum">
              <a:rPr lang="fi-FI" smtClean="0"/>
              <a:pPr/>
              <a:t>‹#›</a:t>
            </a:fld>
            <a:endParaRPr lang="fi-FI"/>
          </a:p>
        </p:txBody>
      </p:sp>
      <p:sp>
        <p:nvSpPr>
          <p:cNvPr id="10" name="Date Placeholder 3"/>
          <p:cNvSpPr>
            <a:spLocks noGrp="1"/>
          </p:cNvSpPr>
          <p:nvPr>
            <p:ph type="dt" sz="half" idx="13"/>
          </p:nvPr>
        </p:nvSpPr>
        <p:spPr>
          <a:xfrm>
            <a:off x="1078028" y="6356350"/>
            <a:ext cx="2743200" cy="365125"/>
          </a:xfrm>
        </p:spPr>
        <p:txBody>
          <a:bodyPr/>
          <a:lstStyle>
            <a:lvl1pPr>
              <a:defRPr sz="1050">
                <a:solidFill>
                  <a:schemeClr val="accent6">
                    <a:lumMod val="50000"/>
                  </a:schemeClr>
                </a:solidFill>
                <a:latin typeface="Arial" panose="020B0604020202020204" pitchFamily="34" charset="0"/>
                <a:cs typeface="Arial" panose="020B0604020202020204" pitchFamily="34" charset="0"/>
              </a:defRPr>
            </a:lvl1pPr>
          </a:lstStyle>
          <a:p>
            <a:fld id="{D45440BC-9B28-4ACE-B7B8-D3C83187B980}" type="datetimeFigureOut">
              <a:rPr lang="fi-FI" smtClean="0"/>
              <a:pPr/>
              <a:t>7.4.2025</a:t>
            </a:fld>
            <a:endParaRPr lang="fi-FI"/>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17630" y="5935127"/>
            <a:ext cx="2374370" cy="883219"/>
          </a:xfrm>
          <a:prstGeom prst="rect">
            <a:avLst/>
          </a:prstGeom>
        </p:spPr>
      </p:pic>
    </p:spTree>
    <p:extLst>
      <p:ext uri="{BB962C8B-B14F-4D97-AF65-F5344CB8AC3E}">
        <p14:creationId xmlns:p14="http://schemas.microsoft.com/office/powerpoint/2010/main" val="263357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440BC-9B28-4ACE-B7B8-D3C83187B980}" type="datetimeFigureOut">
              <a:rPr lang="fi-FI" smtClean="0"/>
              <a:t>7.4.2025</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2F644-756C-4530-A69F-A71AB7A98F48}" type="slidenum">
              <a:rPr lang="fi-FI" smtClean="0"/>
              <a:t>‹#›</a:t>
            </a:fld>
            <a:endParaRPr lang="fi-FI"/>
          </a:p>
        </p:txBody>
      </p:sp>
    </p:spTree>
    <p:extLst>
      <p:ext uri="{BB962C8B-B14F-4D97-AF65-F5344CB8AC3E}">
        <p14:creationId xmlns:p14="http://schemas.microsoft.com/office/powerpoint/2010/main" val="315667327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79" r:id="rId7"/>
    <p:sldLayoutId id="2147483673" r:id="rId8"/>
    <p:sldLayoutId id="2147483666"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74" r:id="rId19"/>
    <p:sldLayoutId id="2147483675" r:id="rId20"/>
    <p:sldLayoutId id="2147483676" r:id="rId21"/>
    <p:sldLayoutId id="2147483677" r:id="rId22"/>
    <p:sldLayoutId id="2147483678" r:id="rId23"/>
    <p:sldLayoutId id="2147483689" r:id="rId24"/>
    <p:sldLayoutId id="2147483690" r:id="rId25"/>
  </p:sldLayoutIdLst>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29.png"/><Relationship Id="rId10" Type="http://schemas.openxmlformats.org/officeDocument/2006/relationships/image" Target="../media/image35.jpeg"/><Relationship Id="rId4" Type="http://schemas.openxmlformats.org/officeDocument/2006/relationships/image" Target="../media/image2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8.jpeg"/><Relationship Id="rId5" Type="http://schemas.openxmlformats.org/officeDocument/2006/relationships/image" Target="../media/image28.png"/><Relationship Id="rId10" Type="http://schemas.openxmlformats.org/officeDocument/2006/relationships/image" Target="../media/image37.jpeg"/><Relationship Id="rId4" Type="http://schemas.openxmlformats.org/officeDocument/2006/relationships/image" Target="../media/image27.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hyperlink" Target="https://theo.inc/personal-protective-equipment-ppe-for-laser-welding-your-safety-comes-firs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EnKxKmaJvfY" TargetMode="External"/><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EnKxKmaJvfY" TargetMode="External"/><Relationship Id="rId2" Type="http://schemas.openxmlformats.org/officeDocument/2006/relationships/image" Target="../media/image52.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EnKxKmaJvfY" TargetMode="External"/><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EnKxKmaJvfY" TargetMode="External"/><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nKxKmaJvfY" TargetMode="External"/><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hyperlink" Target="https://www.cleanlaser.de/en/applications/functional-principle/" TargetMode="External"/><Relationship Id="rId5" Type="http://schemas.openxmlformats.org/officeDocument/2006/relationships/image" Target="../media/image12.jpeg"/><Relationship Id="rId4" Type="http://schemas.openxmlformats.org/officeDocument/2006/relationships/hyperlink" Target="https://www.mdpi.com/2227-9717/11/5/144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EnKxKmaJvfY" TargetMode="Externa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EnKxKmaJvfY" TargetMode="External"/><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www.photonics.com/Articles/What_Counts_as_a_Laser_Accident_and_Who_Is/a68067?utm_source=chatgpt.com" TargetMode="External"/><Relationship Id="rId2" Type="http://schemas.openxmlformats.org/officeDocument/2006/relationships/hyperlink" Target="https://www150.statcan.gc.ca/n1/pub/82-003-x/2019001/article/00001-eng.htm?utm_source=chatgpt.com" TargetMode="External"/><Relationship Id="rId1" Type="http://schemas.openxmlformats.org/officeDocument/2006/relationships/slideLayout" Target="../slideLayouts/slideLayout8.xml"/><Relationship Id="rId5" Type="http://schemas.openxmlformats.org/officeDocument/2006/relationships/hyperlink" Target="https://laserincidents.com/datasources.html?utm_source=chatgpt.com" TargetMode="External"/><Relationship Id="rId4" Type="http://schemas.openxmlformats.org/officeDocument/2006/relationships/hyperlink" Target="https://efcog.org/wp-content/uploads/Wgs/Safety%20Working%20Group/_Worker%20Safety%20and%20Health%20Subgroup/Laser%20Safety%20Task%20Group/Reports/Analysis%20of%20Laser%20Safety%20Occurrences%20in%202005-2011.pdf?utm_source=chatgp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0.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hyperlink" Target="https://www.photonics.com/" TargetMode="External"/><Relationship Id="rId3" Type="http://schemas.openxmlformats.org/officeDocument/2006/relationships/hyperlink" Target="https://www.osha.gov/laser-hazards" TargetMode="External"/><Relationship Id="rId7" Type="http://schemas.openxmlformats.org/officeDocument/2006/relationships/hyperlink" Target="https://www150.statcan.gc.ca/" TargetMode="External"/><Relationship Id="rId2" Type="http://schemas.openxmlformats.org/officeDocument/2006/relationships/hyperlink" Target="https://www.lia.org/" TargetMode="External"/><Relationship Id="rId1" Type="http://schemas.openxmlformats.org/officeDocument/2006/relationships/slideLayout" Target="../slideLayouts/slideLayout25.xml"/><Relationship Id="rId6" Type="http://schemas.openxmlformats.org/officeDocument/2006/relationships/hyperlink" Target="https://www.trumpf.com/" TargetMode="External"/><Relationship Id="rId5" Type="http://schemas.openxmlformats.org/officeDocument/2006/relationships/hyperlink" Target="https://www.ipgphotonics.com/" TargetMode="External"/><Relationship Id="rId4" Type="http://schemas.openxmlformats.org/officeDocument/2006/relationships/hyperlink" Target="https://www.tdi.texas.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p-laser.com/news/how-laser-cleaning-works" TargetMode="External"/><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www.bogongcnc.com/blog/Different-between-pulse-Laser-and-CW-Laser.html" TargetMode="External"/><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https://www.laserax.com/blog/how-does-laser-cleaning-work" TargetMode="External"/><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www.heatsign.com/continuous-vs-pulsed-laser-cleaning-machines/"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9BF02BEA-9F33-AE53-5DC2-01E8ACA854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2">
            <a:extLst>
              <a:ext uri="{FF2B5EF4-FFF2-40B4-BE49-F238E27FC236}">
                <a16:creationId xmlns:a16="http://schemas.microsoft.com/office/drawing/2014/main" id="{98506FC6-7529-032E-7342-93AE4DD785E8}"/>
              </a:ext>
            </a:extLst>
          </p:cNvPr>
          <p:cNvSpPr/>
          <p:nvPr/>
        </p:nvSpPr>
        <p:spPr>
          <a:xfrm>
            <a:off x="3161915" y="5637804"/>
            <a:ext cx="6297018" cy="302419"/>
          </a:xfrm>
          <a:prstGeom prst="rect">
            <a:avLst/>
          </a:prstGeom>
          <a:noFill/>
          <a:ln/>
        </p:spPr>
        <p:txBody>
          <a:bodyPr wrap="none" lIns="0" tIns="0" rIns="0" bIns="0" rtlCol="0" anchor="t"/>
          <a:lstStyle/>
          <a:p>
            <a:pPr algn="l">
              <a:buNone/>
            </a:pPr>
            <a:r>
              <a:rPr lang="en-US" sz="1600" dirty="0">
                <a:solidFill>
                  <a:schemeClr val="bg1"/>
                </a:solidFill>
                <a:latin typeface="Roboto" pitchFamily="34" charset="0"/>
                <a:ea typeface="Roboto" pitchFamily="34" charset="-122"/>
                <a:cs typeface="Roboto" pitchFamily="34" charset="-120"/>
              </a:rPr>
              <a:t>Presented by: </a:t>
            </a:r>
            <a:r>
              <a:rPr lang="en-US" b="1" i="0" dirty="0">
                <a:solidFill>
                  <a:schemeClr val="bg1"/>
                </a:solidFill>
                <a:effectLst/>
                <a:latin typeface="brother-1816"/>
              </a:rPr>
              <a:t>Heidi</a:t>
            </a:r>
            <a:r>
              <a:rPr lang="en-US" b="0" i="0" dirty="0">
                <a:solidFill>
                  <a:schemeClr val="bg1"/>
                </a:solidFill>
                <a:effectLst/>
                <a:latin typeface="brother-1816"/>
              </a:rPr>
              <a:t> </a:t>
            </a:r>
            <a:r>
              <a:rPr lang="en-US" b="1" i="0" dirty="0" err="1">
                <a:solidFill>
                  <a:schemeClr val="bg1"/>
                </a:solidFill>
                <a:effectLst/>
                <a:latin typeface="brother-1816"/>
              </a:rPr>
              <a:t>Piili</a:t>
            </a:r>
            <a:endParaRPr lang="en-US" b="1" i="0" dirty="0">
              <a:solidFill>
                <a:schemeClr val="bg1"/>
              </a:solidFill>
              <a:effectLst/>
              <a:latin typeface="brother-1816"/>
            </a:endParaRPr>
          </a:p>
          <a:p>
            <a:pPr algn="l">
              <a:buNone/>
            </a:pPr>
            <a:r>
              <a:rPr lang="en-US" b="0" i="0" dirty="0">
                <a:solidFill>
                  <a:schemeClr val="bg1"/>
                </a:solidFill>
                <a:effectLst/>
                <a:latin typeface="brother-1816"/>
              </a:rPr>
              <a:t>Senior Scientist Sr., Mechanical Engineering</a:t>
            </a:r>
          </a:p>
          <a:p>
            <a:pPr algn="l">
              <a:buNone/>
            </a:pPr>
            <a:r>
              <a:rPr lang="en-US" b="0" i="0" dirty="0">
                <a:solidFill>
                  <a:schemeClr val="bg1"/>
                </a:solidFill>
                <a:effectLst/>
                <a:latin typeface="brother-1816"/>
              </a:rPr>
              <a:t>Adjunct Professor, Materials Engineering</a:t>
            </a:r>
          </a:p>
          <a:p>
            <a:pPr algn="l"/>
            <a:r>
              <a:rPr lang="en-US" b="0" i="0" dirty="0">
                <a:solidFill>
                  <a:schemeClr val="bg1"/>
                </a:solidFill>
                <a:effectLst/>
                <a:latin typeface="brother-1816"/>
              </a:rPr>
              <a:t>Senior Research Scientist, D.Sc. (Tech.) | Adjunct Professor</a:t>
            </a:r>
          </a:p>
        </p:txBody>
      </p:sp>
      <p:pic>
        <p:nvPicPr>
          <p:cNvPr id="1032" name="Picture 8" descr="Support University of Turku">
            <a:extLst>
              <a:ext uri="{FF2B5EF4-FFF2-40B4-BE49-F238E27FC236}">
                <a16:creationId xmlns:a16="http://schemas.microsoft.com/office/drawing/2014/main" id="{0F863A55-01CE-55D1-363B-2E8EE98BE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996" y="5659438"/>
            <a:ext cx="2908942" cy="11985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E16907-F886-DF29-A93A-8FFA34897394}"/>
              </a:ext>
            </a:extLst>
          </p:cNvPr>
          <p:cNvSpPr txBox="1"/>
          <p:nvPr/>
        </p:nvSpPr>
        <p:spPr>
          <a:xfrm>
            <a:off x="3816399" y="586641"/>
            <a:ext cx="4154936" cy="2585323"/>
          </a:xfrm>
          <a:prstGeom prst="rect">
            <a:avLst/>
          </a:prstGeom>
          <a:noFill/>
        </p:spPr>
        <p:txBody>
          <a:bodyPr wrap="square">
            <a:spAutoFit/>
          </a:bodyPr>
          <a:lstStyle/>
          <a:p>
            <a:r>
              <a:rPr lang="en-GB" sz="5400" b="1" dirty="0">
                <a:solidFill>
                  <a:schemeClr val="bg1"/>
                </a:solidFill>
              </a:rPr>
              <a:t>Laser Cleaning and Safety</a:t>
            </a:r>
            <a:endParaRPr lang="en-FI" sz="5400" b="1" dirty="0">
              <a:solidFill>
                <a:schemeClr val="bg1"/>
              </a:solidFill>
            </a:endParaRPr>
          </a:p>
        </p:txBody>
      </p:sp>
    </p:spTree>
    <p:extLst>
      <p:ext uri="{BB962C8B-B14F-4D97-AF65-F5344CB8AC3E}">
        <p14:creationId xmlns:p14="http://schemas.microsoft.com/office/powerpoint/2010/main" val="328826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8D335-DEF5-4F91-0AFD-A9938C8A077A}"/>
            </a:ext>
          </a:extLst>
        </p:cNvPr>
        <p:cNvGrpSpPr/>
        <p:nvPr/>
      </p:nvGrpSpPr>
      <p:grpSpPr>
        <a:xfrm>
          <a:off x="0" y="0"/>
          <a:ext cx="0" cy="0"/>
          <a:chOff x="0" y="0"/>
          <a:chExt cx="0" cy="0"/>
        </a:xfrm>
      </p:grpSpPr>
      <p:pic>
        <p:nvPicPr>
          <p:cNvPr id="15" name="Image 4" descr="preencoded.png">
            <a:extLst>
              <a:ext uri="{FF2B5EF4-FFF2-40B4-BE49-F238E27FC236}">
                <a16:creationId xmlns:a16="http://schemas.microsoft.com/office/drawing/2014/main" id="{9DCF4AB3-69D4-64D4-90A4-F3C6FE6B4D98}"/>
              </a:ext>
            </a:extLst>
          </p:cNvPr>
          <p:cNvPicPr>
            <a:picLocks noChangeAspect="1"/>
          </p:cNvPicPr>
          <p:nvPr/>
        </p:nvPicPr>
        <p:blipFill>
          <a:blip r:embed="rId2"/>
          <a:stretch>
            <a:fillRect/>
          </a:stretch>
        </p:blipFill>
        <p:spPr>
          <a:xfrm>
            <a:off x="4508104" y="1338894"/>
            <a:ext cx="2515294" cy="2515294"/>
          </a:xfrm>
          <a:prstGeom prst="rect">
            <a:avLst/>
          </a:prstGeom>
        </p:spPr>
      </p:pic>
      <p:pic>
        <p:nvPicPr>
          <p:cNvPr id="19" name="Image 6" descr="preencoded.png">
            <a:extLst>
              <a:ext uri="{FF2B5EF4-FFF2-40B4-BE49-F238E27FC236}">
                <a16:creationId xmlns:a16="http://schemas.microsoft.com/office/drawing/2014/main" id="{40C9B953-897E-FE67-F810-F1DC2D983E74}"/>
              </a:ext>
            </a:extLst>
          </p:cNvPr>
          <p:cNvPicPr>
            <a:picLocks noChangeAspect="1"/>
          </p:cNvPicPr>
          <p:nvPr/>
        </p:nvPicPr>
        <p:blipFill>
          <a:blip r:embed="rId3"/>
          <a:stretch>
            <a:fillRect/>
          </a:stretch>
        </p:blipFill>
        <p:spPr>
          <a:xfrm>
            <a:off x="4508104" y="1338894"/>
            <a:ext cx="2515294" cy="2515294"/>
          </a:xfrm>
          <a:prstGeom prst="rect">
            <a:avLst/>
          </a:prstGeom>
        </p:spPr>
      </p:pic>
      <p:sp>
        <p:nvSpPr>
          <p:cNvPr id="5" name="Text 1">
            <a:extLst>
              <a:ext uri="{FF2B5EF4-FFF2-40B4-BE49-F238E27FC236}">
                <a16:creationId xmlns:a16="http://schemas.microsoft.com/office/drawing/2014/main" id="{AF4A0F43-3518-E787-857C-D6CF151F2E6C}"/>
              </a:ext>
            </a:extLst>
          </p:cNvPr>
          <p:cNvSpPr/>
          <p:nvPr/>
        </p:nvSpPr>
        <p:spPr>
          <a:xfrm>
            <a:off x="3032026" y="1729816"/>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Aerospace</a:t>
            </a:r>
            <a:endParaRPr lang="en-US" b="1" dirty="0"/>
          </a:p>
        </p:txBody>
      </p:sp>
      <p:sp>
        <p:nvSpPr>
          <p:cNvPr id="6" name="Text 2">
            <a:extLst>
              <a:ext uri="{FF2B5EF4-FFF2-40B4-BE49-F238E27FC236}">
                <a16:creationId xmlns:a16="http://schemas.microsoft.com/office/drawing/2014/main" id="{4872AAC1-3879-CB8F-5DBC-B06FB3684669}"/>
              </a:ext>
            </a:extLst>
          </p:cNvPr>
          <p:cNvSpPr/>
          <p:nvPr/>
        </p:nvSpPr>
        <p:spPr>
          <a:xfrm>
            <a:off x="237530" y="2104467"/>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Paint removal, corrosion control,</a:t>
            </a:r>
          </a:p>
          <a:p>
            <a:pPr algn="r"/>
            <a:r>
              <a:rPr lang="en-US" dirty="0">
                <a:solidFill>
                  <a:srgbClr val="3C3939"/>
                </a:solidFill>
                <a:latin typeface="Roboto" pitchFamily="34" charset="0"/>
                <a:ea typeface="Roboto" pitchFamily="34" charset="-122"/>
                <a:cs typeface="Roboto" pitchFamily="34" charset="-120"/>
              </a:rPr>
              <a:t>composite prep</a:t>
            </a:r>
            <a:endParaRPr lang="en-US" dirty="0"/>
          </a:p>
        </p:txBody>
      </p:sp>
      <p:pic>
        <p:nvPicPr>
          <p:cNvPr id="7" name="Image 0" descr="preencoded.png">
            <a:extLst>
              <a:ext uri="{FF2B5EF4-FFF2-40B4-BE49-F238E27FC236}">
                <a16:creationId xmlns:a16="http://schemas.microsoft.com/office/drawing/2014/main" id="{4CE21819-1DDD-A43D-7111-6557CB191FD0}"/>
              </a:ext>
            </a:extLst>
          </p:cNvPr>
          <p:cNvPicPr>
            <a:picLocks noChangeAspect="1"/>
          </p:cNvPicPr>
          <p:nvPr/>
        </p:nvPicPr>
        <p:blipFill>
          <a:blip r:embed="rId4"/>
          <a:stretch>
            <a:fillRect/>
          </a:stretch>
        </p:blipFill>
        <p:spPr>
          <a:xfrm>
            <a:off x="4508104" y="1338894"/>
            <a:ext cx="2515294" cy="2515294"/>
          </a:xfrm>
          <a:prstGeom prst="rect">
            <a:avLst/>
          </a:prstGeom>
        </p:spPr>
      </p:pic>
      <p:pic>
        <p:nvPicPr>
          <p:cNvPr id="8" name="Image 1" descr="preencoded.png">
            <a:extLst>
              <a:ext uri="{FF2B5EF4-FFF2-40B4-BE49-F238E27FC236}">
                <a16:creationId xmlns:a16="http://schemas.microsoft.com/office/drawing/2014/main" id="{CE288424-E0B1-F764-9C4A-BDB15C391220}"/>
              </a:ext>
            </a:extLst>
          </p:cNvPr>
          <p:cNvPicPr>
            <a:picLocks noChangeAspect="1"/>
          </p:cNvPicPr>
          <p:nvPr/>
        </p:nvPicPr>
        <p:blipFill>
          <a:blip r:embed="rId5"/>
          <a:stretch>
            <a:fillRect/>
          </a:stretch>
        </p:blipFill>
        <p:spPr>
          <a:xfrm>
            <a:off x="5180608" y="1777640"/>
            <a:ext cx="157758" cy="197148"/>
          </a:xfrm>
          <a:prstGeom prst="rect">
            <a:avLst/>
          </a:prstGeom>
        </p:spPr>
      </p:pic>
      <p:sp>
        <p:nvSpPr>
          <p:cNvPr id="3" name="Text 3">
            <a:extLst>
              <a:ext uri="{FF2B5EF4-FFF2-40B4-BE49-F238E27FC236}">
                <a16:creationId xmlns:a16="http://schemas.microsoft.com/office/drawing/2014/main" id="{3C0A1039-6777-3FAB-F895-10C96AD6852C}"/>
              </a:ext>
            </a:extLst>
          </p:cNvPr>
          <p:cNvSpPr/>
          <p:nvPr/>
        </p:nvSpPr>
        <p:spPr>
          <a:xfrm>
            <a:off x="7181553" y="1729816"/>
            <a:ext cx="131792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Automotive</a:t>
            </a:r>
            <a:endParaRPr lang="en-US" b="1" dirty="0"/>
          </a:p>
        </p:txBody>
      </p:sp>
      <p:sp>
        <p:nvSpPr>
          <p:cNvPr id="10" name="Text 4">
            <a:extLst>
              <a:ext uri="{FF2B5EF4-FFF2-40B4-BE49-F238E27FC236}">
                <a16:creationId xmlns:a16="http://schemas.microsoft.com/office/drawing/2014/main" id="{F5960166-3003-0C64-6B75-6876F45EB52C}"/>
              </a:ext>
            </a:extLst>
          </p:cNvPr>
          <p:cNvSpPr/>
          <p:nvPr/>
        </p:nvSpPr>
        <p:spPr>
          <a:xfrm>
            <a:off x="7181552" y="209458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Weld seam cleaning, </a:t>
            </a:r>
          </a:p>
          <a:p>
            <a:r>
              <a:rPr lang="en-US" dirty="0">
                <a:solidFill>
                  <a:srgbClr val="3C3939"/>
                </a:solidFill>
                <a:latin typeface="Roboto" pitchFamily="34" charset="0"/>
                <a:ea typeface="Roboto" pitchFamily="34" charset="-122"/>
                <a:cs typeface="Roboto" pitchFamily="34" charset="-120"/>
              </a:rPr>
              <a:t>galvanized sheet prep</a:t>
            </a:r>
            <a:endParaRPr lang="en-US" dirty="0"/>
          </a:p>
        </p:txBody>
      </p:sp>
      <p:pic>
        <p:nvPicPr>
          <p:cNvPr id="11" name="Image 2" descr="preencoded.png">
            <a:extLst>
              <a:ext uri="{FF2B5EF4-FFF2-40B4-BE49-F238E27FC236}">
                <a16:creationId xmlns:a16="http://schemas.microsoft.com/office/drawing/2014/main" id="{2FACB3FC-68C2-B288-380D-6F5A5787A712}"/>
              </a:ext>
            </a:extLst>
          </p:cNvPr>
          <p:cNvPicPr>
            <a:picLocks noChangeAspect="1"/>
          </p:cNvPicPr>
          <p:nvPr/>
        </p:nvPicPr>
        <p:blipFill>
          <a:blip r:embed="rId6">
            <a:duotone>
              <a:prstClr val="black"/>
              <a:schemeClr val="accent2">
                <a:tint val="45000"/>
                <a:satMod val="400000"/>
              </a:schemeClr>
            </a:duotone>
          </a:blip>
          <a:stretch>
            <a:fillRect/>
          </a:stretch>
        </p:blipFill>
        <p:spPr>
          <a:xfrm>
            <a:off x="4508104" y="1338894"/>
            <a:ext cx="2515294" cy="2515294"/>
          </a:xfrm>
          <a:prstGeom prst="rect">
            <a:avLst/>
          </a:prstGeom>
        </p:spPr>
      </p:pic>
      <p:pic>
        <p:nvPicPr>
          <p:cNvPr id="12" name="Image 3" descr="preencoded.png">
            <a:extLst>
              <a:ext uri="{FF2B5EF4-FFF2-40B4-BE49-F238E27FC236}">
                <a16:creationId xmlns:a16="http://schemas.microsoft.com/office/drawing/2014/main" id="{6D2C5794-4EAE-261E-C5C8-301B10B3A8E3}"/>
              </a:ext>
            </a:extLst>
          </p:cNvPr>
          <p:cNvPicPr>
            <a:picLocks noChangeAspect="1"/>
          </p:cNvPicPr>
          <p:nvPr/>
        </p:nvPicPr>
        <p:blipFill>
          <a:blip r:embed="rId7"/>
          <a:stretch>
            <a:fillRect/>
          </a:stretch>
        </p:blipFill>
        <p:spPr>
          <a:xfrm>
            <a:off x="6407051" y="1991655"/>
            <a:ext cx="157758" cy="197148"/>
          </a:xfrm>
          <a:prstGeom prst="rect">
            <a:avLst/>
          </a:prstGeom>
        </p:spPr>
      </p:pic>
      <p:sp>
        <p:nvSpPr>
          <p:cNvPr id="13" name="Text 5">
            <a:extLst>
              <a:ext uri="{FF2B5EF4-FFF2-40B4-BE49-F238E27FC236}">
                <a16:creationId xmlns:a16="http://schemas.microsoft.com/office/drawing/2014/main" id="{94F0C1D7-6090-A973-A17D-D7431FD59F10}"/>
              </a:ext>
            </a:extLst>
          </p:cNvPr>
          <p:cNvSpPr/>
          <p:nvPr/>
        </p:nvSpPr>
        <p:spPr>
          <a:xfrm>
            <a:off x="7181553" y="3066590"/>
            <a:ext cx="153630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Mold &amp; Tool Maintenance</a:t>
            </a:r>
            <a:endParaRPr lang="en-US" b="1" dirty="0"/>
          </a:p>
        </p:txBody>
      </p:sp>
      <p:sp>
        <p:nvSpPr>
          <p:cNvPr id="14" name="Text 6">
            <a:extLst>
              <a:ext uri="{FF2B5EF4-FFF2-40B4-BE49-F238E27FC236}">
                <a16:creationId xmlns:a16="http://schemas.microsoft.com/office/drawing/2014/main" id="{DE1C65D5-4BC9-25D4-F118-5A6D081D39A9}"/>
              </a:ext>
            </a:extLst>
          </p:cNvPr>
          <p:cNvSpPr/>
          <p:nvPr/>
        </p:nvSpPr>
        <p:spPr>
          <a:xfrm>
            <a:off x="7181553" y="329449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Cleans rubber molds</a:t>
            </a:r>
          </a:p>
          <a:p>
            <a:r>
              <a:rPr lang="en-US" dirty="0">
                <a:solidFill>
                  <a:srgbClr val="3C3939"/>
                </a:solidFill>
                <a:latin typeface="Roboto" pitchFamily="34" charset="0"/>
                <a:ea typeface="Roboto" pitchFamily="34" charset="-122"/>
                <a:cs typeface="Roboto" pitchFamily="34" charset="-120"/>
              </a:rPr>
              <a:t>without damage</a:t>
            </a:r>
            <a:endParaRPr lang="en-US" dirty="0"/>
          </a:p>
        </p:txBody>
      </p:sp>
      <p:pic>
        <p:nvPicPr>
          <p:cNvPr id="16" name="Image 5" descr="preencoded.png">
            <a:extLst>
              <a:ext uri="{FF2B5EF4-FFF2-40B4-BE49-F238E27FC236}">
                <a16:creationId xmlns:a16="http://schemas.microsoft.com/office/drawing/2014/main" id="{2E4FD28C-6F3E-641B-0334-C1C797B430C2}"/>
              </a:ext>
            </a:extLst>
          </p:cNvPr>
          <p:cNvPicPr>
            <a:picLocks noChangeAspect="1"/>
          </p:cNvPicPr>
          <p:nvPr/>
        </p:nvPicPr>
        <p:blipFill>
          <a:blip r:embed="rId8"/>
          <a:stretch>
            <a:fillRect/>
          </a:stretch>
        </p:blipFill>
        <p:spPr>
          <a:xfrm>
            <a:off x="6193036" y="3218097"/>
            <a:ext cx="157758" cy="197148"/>
          </a:xfrm>
          <a:prstGeom prst="rect">
            <a:avLst/>
          </a:prstGeom>
        </p:spPr>
      </p:pic>
      <p:sp>
        <p:nvSpPr>
          <p:cNvPr id="17" name="Text 7">
            <a:extLst>
              <a:ext uri="{FF2B5EF4-FFF2-40B4-BE49-F238E27FC236}">
                <a16:creationId xmlns:a16="http://schemas.microsoft.com/office/drawing/2014/main" id="{607BF818-C93C-5DD1-CC29-7DE635F93567}"/>
              </a:ext>
            </a:extLst>
          </p:cNvPr>
          <p:cNvSpPr/>
          <p:nvPr/>
        </p:nvSpPr>
        <p:spPr>
          <a:xfrm>
            <a:off x="3032026" y="3066590"/>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Restoration</a:t>
            </a:r>
            <a:endParaRPr lang="en-US" b="1" dirty="0"/>
          </a:p>
        </p:txBody>
      </p:sp>
      <p:sp>
        <p:nvSpPr>
          <p:cNvPr id="18" name="Text 8">
            <a:extLst>
              <a:ext uri="{FF2B5EF4-FFF2-40B4-BE49-F238E27FC236}">
                <a16:creationId xmlns:a16="http://schemas.microsoft.com/office/drawing/2014/main" id="{4793A499-AEAB-DF44-F821-36CBA017BB54}"/>
              </a:ext>
            </a:extLst>
          </p:cNvPr>
          <p:cNvSpPr/>
          <p:nvPr/>
        </p:nvSpPr>
        <p:spPr>
          <a:xfrm>
            <a:off x="237531" y="3294495"/>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Rust/paint removal</a:t>
            </a:r>
          </a:p>
          <a:p>
            <a:pPr algn="r"/>
            <a:r>
              <a:rPr lang="en-US" dirty="0">
                <a:solidFill>
                  <a:srgbClr val="3C3939"/>
                </a:solidFill>
                <a:latin typeface="Roboto" pitchFamily="34" charset="0"/>
                <a:ea typeface="Roboto" pitchFamily="34" charset="-122"/>
                <a:cs typeface="Roboto" pitchFamily="34" charset="-120"/>
              </a:rPr>
              <a:t>for reconditioning</a:t>
            </a:r>
            <a:endParaRPr lang="en-US" dirty="0"/>
          </a:p>
        </p:txBody>
      </p:sp>
      <p:pic>
        <p:nvPicPr>
          <p:cNvPr id="20" name="Image 7" descr="preencoded.png">
            <a:extLst>
              <a:ext uri="{FF2B5EF4-FFF2-40B4-BE49-F238E27FC236}">
                <a16:creationId xmlns:a16="http://schemas.microsoft.com/office/drawing/2014/main" id="{DF9918F0-EB1B-91F1-7724-937B83F052E8}"/>
              </a:ext>
            </a:extLst>
          </p:cNvPr>
          <p:cNvPicPr>
            <a:picLocks noChangeAspect="1"/>
          </p:cNvPicPr>
          <p:nvPr/>
        </p:nvPicPr>
        <p:blipFill>
          <a:blip r:embed="rId9"/>
          <a:stretch>
            <a:fillRect/>
          </a:stretch>
        </p:blipFill>
        <p:spPr>
          <a:xfrm>
            <a:off x="4966594" y="3004082"/>
            <a:ext cx="157758" cy="197148"/>
          </a:xfrm>
          <a:prstGeom prst="rect">
            <a:avLst/>
          </a:prstGeom>
        </p:spPr>
      </p:pic>
      <p:sp>
        <p:nvSpPr>
          <p:cNvPr id="24" name="Text 12">
            <a:extLst>
              <a:ext uri="{FF2B5EF4-FFF2-40B4-BE49-F238E27FC236}">
                <a16:creationId xmlns:a16="http://schemas.microsoft.com/office/drawing/2014/main" id="{48256706-B676-30F0-A7D5-0E9595474074}"/>
              </a:ext>
            </a:extLst>
          </p:cNvPr>
          <p:cNvSpPr/>
          <p:nvPr/>
        </p:nvSpPr>
        <p:spPr>
          <a:xfrm>
            <a:off x="488851" y="5025057"/>
            <a:ext cx="11056541" cy="168672"/>
          </a:xfrm>
          <a:prstGeom prst="rect">
            <a:avLst/>
          </a:prstGeom>
          <a:noFill/>
          <a:ln/>
        </p:spPr>
        <p:txBody>
          <a:bodyPr wrap="none" lIns="0" tIns="0" rIns="0" bIns="0" rtlCol="0" anchor="t"/>
          <a:lstStyle/>
          <a:p>
            <a:pPr marL="285739" indent="-285739">
              <a:buSzPct val="100000"/>
              <a:buChar char="•"/>
            </a:pPr>
            <a:endParaRPr lang="en-US" dirty="0"/>
          </a:p>
        </p:txBody>
      </p:sp>
      <p:sp>
        <p:nvSpPr>
          <p:cNvPr id="25" name="Text 13">
            <a:extLst>
              <a:ext uri="{FF2B5EF4-FFF2-40B4-BE49-F238E27FC236}">
                <a16:creationId xmlns:a16="http://schemas.microsoft.com/office/drawing/2014/main" id="{2D4B980A-07E8-E911-352A-9D9735460F9D}"/>
              </a:ext>
            </a:extLst>
          </p:cNvPr>
          <p:cNvSpPr/>
          <p:nvPr/>
        </p:nvSpPr>
        <p:spPr>
          <a:xfrm>
            <a:off x="488851" y="5230539"/>
            <a:ext cx="11056541" cy="168672"/>
          </a:xfrm>
          <a:prstGeom prst="rect">
            <a:avLst/>
          </a:prstGeom>
          <a:noFill/>
          <a:ln/>
        </p:spPr>
        <p:txBody>
          <a:bodyPr wrap="none" lIns="0" tIns="0" rIns="0" bIns="0" rtlCol="0" anchor="t"/>
          <a:lstStyle/>
          <a:p>
            <a:pPr marL="285739" indent="-285739">
              <a:buSzPct val="100000"/>
              <a:buChar char="•"/>
            </a:pPr>
            <a:endParaRPr lang="en-US" dirty="0"/>
          </a:p>
        </p:txBody>
      </p:sp>
      <p:sp>
        <p:nvSpPr>
          <p:cNvPr id="26" name="Text 14">
            <a:extLst>
              <a:ext uri="{FF2B5EF4-FFF2-40B4-BE49-F238E27FC236}">
                <a16:creationId xmlns:a16="http://schemas.microsoft.com/office/drawing/2014/main" id="{2DCD2920-81AB-4E1A-F1C2-41DCA35CE2EE}"/>
              </a:ext>
            </a:extLst>
          </p:cNvPr>
          <p:cNvSpPr/>
          <p:nvPr/>
        </p:nvSpPr>
        <p:spPr>
          <a:xfrm>
            <a:off x="488851" y="5517777"/>
            <a:ext cx="11056541" cy="168672"/>
          </a:xfrm>
          <a:prstGeom prst="rect">
            <a:avLst/>
          </a:prstGeom>
          <a:noFill/>
          <a:ln/>
        </p:spPr>
        <p:txBody>
          <a:bodyPr wrap="none" lIns="0" tIns="0" rIns="0" bIns="0" rtlCol="0" anchor="t"/>
          <a:lstStyle/>
          <a:p>
            <a:endParaRPr lang="en-US" dirty="0"/>
          </a:p>
        </p:txBody>
      </p:sp>
      <p:sp>
        <p:nvSpPr>
          <p:cNvPr id="34" name="Title 2">
            <a:extLst>
              <a:ext uri="{FF2B5EF4-FFF2-40B4-BE49-F238E27FC236}">
                <a16:creationId xmlns:a16="http://schemas.microsoft.com/office/drawing/2014/main" id="{8327B258-028D-2725-876B-5EFAC8698D24}"/>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Industrial applications</a:t>
            </a:r>
          </a:p>
        </p:txBody>
      </p:sp>
      <p:sp>
        <p:nvSpPr>
          <p:cNvPr id="37" name="Text 9">
            <a:extLst>
              <a:ext uri="{FF2B5EF4-FFF2-40B4-BE49-F238E27FC236}">
                <a16:creationId xmlns:a16="http://schemas.microsoft.com/office/drawing/2014/main" id="{F4347418-0734-A6F0-8B43-761CEE81E205}"/>
              </a:ext>
            </a:extLst>
          </p:cNvPr>
          <p:cNvSpPr/>
          <p:nvPr/>
        </p:nvSpPr>
        <p:spPr>
          <a:xfrm>
            <a:off x="498500" y="4263269"/>
            <a:ext cx="1458615" cy="164703"/>
          </a:xfrm>
          <a:prstGeom prst="rect">
            <a:avLst/>
          </a:prstGeom>
          <a:noFill/>
          <a:ln/>
        </p:spPr>
        <p:txBody>
          <a:bodyPr wrap="none" lIns="0" tIns="0" rIns="0" bIns="0" rtlCol="0" anchor="t"/>
          <a:lstStyle/>
          <a:p>
            <a:r>
              <a:rPr lang="en-US" sz="2000" b="1" dirty="0">
                <a:solidFill>
                  <a:srgbClr val="1B1B27"/>
                </a:solidFill>
                <a:latin typeface="Raleway" pitchFamily="34" charset="0"/>
                <a:ea typeface="Raleway" pitchFamily="34" charset="-122"/>
                <a:cs typeface="Raleway" pitchFamily="34" charset="-120"/>
              </a:rPr>
              <a:t>Automotive Applications:</a:t>
            </a:r>
          </a:p>
        </p:txBody>
      </p:sp>
      <p:sp>
        <p:nvSpPr>
          <p:cNvPr id="38" name="Text 10">
            <a:extLst>
              <a:ext uri="{FF2B5EF4-FFF2-40B4-BE49-F238E27FC236}">
                <a16:creationId xmlns:a16="http://schemas.microsoft.com/office/drawing/2014/main" id="{8BEE26CB-03AA-3A86-678B-1F675ACB9129}"/>
              </a:ext>
            </a:extLst>
          </p:cNvPr>
          <p:cNvSpPr/>
          <p:nvPr/>
        </p:nvSpPr>
        <p:spPr>
          <a:xfrm>
            <a:off x="498500" y="4809717"/>
            <a:ext cx="10220970" cy="1186608"/>
          </a:xfrm>
          <a:prstGeom prst="rect">
            <a:avLst/>
          </a:prstGeom>
          <a:noFill/>
          <a:ln/>
        </p:spPr>
        <p:txBody>
          <a:bodyPr wrap="none" lIns="0" tIns="0" rIns="0" bIns="0" rtlCol="0" anchor="t"/>
          <a:lstStyle/>
          <a:p>
            <a:pPr marL="285750" indent="-285750">
              <a:buSzPct val="100000"/>
              <a:buFont typeface="Arial" panose="020B0604020202020204" pitchFamily="34" charset="0"/>
              <a:buChar char="•"/>
            </a:pPr>
            <a:r>
              <a:rPr lang="en-US" sz="1800" b="1" dirty="0">
                <a:solidFill>
                  <a:srgbClr val="3C3939"/>
                </a:solidFill>
                <a:latin typeface="Roboto" pitchFamily="34" charset="0"/>
                <a:ea typeface="Roboto" pitchFamily="34" charset="-122"/>
                <a:cs typeface="Roboto" pitchFamily="34" charset="-120"/>
              </a:rPr>
              <a:t>Weld Seam Cleaning: </a:t>
            </a:r>
            <a:r>
              <a:rPr lang="en-US" sz="1800" dirty="0">
                <a:solidFill>
                  <a:srgbClr val="3C3939"/>
                </a:solidFill>
                <a:latin typeface="Roboto" pitchFamily="34" charset="0"/>
                <a:ea typeface="Roboto" pitchFamily="34" charset="-122"/>
                <a:cs typeface="Roboto" pitchFamily="34" charset="-120"/>
              </a:rPr>
              <a:t>Pre- and post-weld oxide and lubricant removal</a:t>
            </a:r>
          </a:p>
          <a:p>
            <a:pPr marL="285750" indent="-285750">
              <a:buSzPct val="100000"/>
              <a:buFont typeface="Arial" panose="020B0604020202020204" pitchFamily="34" charset="0"/>
              <a:buChar char="•"/>
            </a:pPr>
            <a:r>
              <a:rPr lang="en-US" sz="1800" b="1" dirty="0">
                <a:solidFill>
                  <a:srgbClr val="3C3939"/>
                </a:solidFill>
                <a:latin typeface="Roboto" pitchFamily="34" charset="0"/>
                <a:ea typeface="Roboto" pitchFamily="34" charset="-122"/>
                <a:cs typeface="Roboto" pitchFamily="34" charset="-120"/>
              </a:rPr>
              <a:t>Galvanized Sheet Prep: </a:t>
            </a:r>
            <a:r>
              <a:rPr lang="en-US" sz="1800" dirty="0">
                <a:solidFill>
                  <a:srgbClr val="3C3939"/>
                </a:solidFill>
                <a:latin typeface="Roboto" pitchFamily="34" charset="0"/>
                <a:ea typeface="Roboto" pitchFamily="34" charset="-122"/>
                <a:cs typeface="Roboto" pitchFamily="34" charset="-120"/>
              </a:rPr>
              <a:t>Eliminates zinc before joining</a:t>
            </a:r>
          </a:p>
          <a:p>
            <a:pPr marL="285750" indent="-285750">
              <a:buSzPct val="100000"/>
              <a:buFont typeface="Arial" panose="020B0604020202020204" pitchFamily="34" charset="0"/>
              <a:buChar char="•"/>
            </a:pPr>
            <a:r>
              <a:rPr lang="en-US" sz="1800" b="1" dirty="0">
                <a:solidFill>
                  <a:srgbClr val="3C3939"/>
                </a:solidFill>
                <a:latin typeface="Roboto" pitchFamily="34" charset="0"/>
                <a:ea typeface="Roboto" pitchFamily="34" charset="-122"/>
                <a:cs typeface="Roboto" pitchFamily="34" charset="-120"/>
              </a:rPr>
              <a:t>Rust/Paint Restoration: </a:t>
            </a:r>
            <a:r>
              <a:rPr lang="en-US" sz="1800" dirty="0">
                <a:solidFill>
                  <a:srgbClr val="3C3939"/>
                </a:solidFill>
                <a:latin typeface="Roboto" pitchFamily="34" charset="0"/>
                <a:ea typeface="Roboto" pitchFamily="34" charset="-122"/>
                <a:cs typeface="Roboto" pitchFamily="34" charset="-120"/>
              </a:rPr>
              <a:t>Localized bodywork reconditioning</a:t>
            </a:r>
            <a:endParaRPr lang="en-US" sz="1800" dirty="0"/>
          </a:p>
          <a:p>
            <a:pPr marL="285750" indent="-285750">
              <a:buSzPct val="100000"/>
              <a:buFont typeface="Arial" panose="020B0604020202020204" pitchFamily="34" charset="0"/>
              <a:buChar char="•"/>
            </a:pPr>
            <a:endParaRPr lang="en-US" sz="1800" dirty="0">
              <a:solidFill>
                <a:srgbClr val="3C3939"/>
              </a:solidFill>
              <a:latin typeface="Roboto" pitchFamily="34" charset="0"/>
              <a:ea typeface="Roboto" pitchFamily="34" charset="-122"/>
              <a:cs typeface="Roboto" pitchFamily="34" charset="-120"/>
            </a:endParaRPr>
          </a:p>
          <a:p>
            <a:pPr marL="285750" indent="-285750">
              <a:buSzPct val="100000"/>
              <a:buFont typeface="Arial" panose="020B0604020202020204" pitchFamily="34" charset="0"/>
              <a:buChar char="•"/>
            </a:pPr>
            <a:endParaRPr lang="en-US" sz="1800" dirty="0"/>
          </a:p>
        </p:txBody>
      </p:sp>
    </p:spTree>
    <p:extLst>
      <p:ext uri="{BB962C8B-B14F-4D97-AF65-F5344CB8AC3E}">
        <p14:creationId xmlns:p14="http://schemas.microsoft.com/office/powerpoint/2010/main" val="2807072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51305-459B-959B-7944-DB241AA4B41C}"/>
            </a:ext>
          </a:extLst>
        </p:cNvPr>
        <p:cNvGrpSpPr/>
        <p:nvPr/>
      </p:nvGrpSpPr>
      <p:grpSpPr>
        <a:xfrm>
          <a:off x="0" y="0"/>
          <a:ext cx="0" cy="0"/>
          <a:chOff x="0" y="0"/>
          <a:chExt cx="0" cy="0"/>
        </a:xfrm>
      </p:grpSpPr>
      <p:pic>
        <p:nvPicPr>
          <p:cNvPr id="7" name="Image 0" descr="preencoded.png">
            <a:extLst>
              <a:ext uri="{FF2B5EF4-FFF2-40B4-BE49-F238E27FC236}">
                <a16:creationId xmlns:a16="http://schemas.microsoft.com/office/drawing/2014/main" id="{51CB6337-D761-2B14-268E-AEDF7DC3D0AB}"/>
              </a:ext>
            </a:extLst>
          </p:cNvPr>
          <p:cNvPicPr>
            <a:picLocks noChangeAspect="1"/>
          </p:cNvPicPr>
          <p:nvPr/>
        </p:nvPicPr>
        <p:blipFill>
          <a:blip r:embed="rId2"/>
          <a:stretch>
            <a:fillRect/>
          </a:stretch>
        </p:blipFill>
        <p:spPr>
          <a:xfrm>
            <a:off x="4508104" y="1338894"/>
            <a:ext cx="2515294" cy="2515294"/>
          </a:xfrm>
          <a:prstGeom prst="rect">
            <a:avLst/>
          </a:prstGeom>
        </p:spPr>
      </p:pic>
      <p:pic>
        <p:nvPicPr>
          <p:cNvPr id="22" name="Image 2" descr="preencoded.png">
            <a:extLst>
              <a:ext uri="{FF2B5EF4-FFF2-40B4-BE49-F238E27FC236}">
                <a16:creationId xmlns:a16="http://schemas.microsoft.com/office/drawing/2014/main" id="{C8DBD3BC-8562-4916-5ABC-4E2A6264F020}"/>
              </a:ext>
            </a:extLst>
          </p:cNvPr>
          <p:cNvPicPr>
            <a:picLocks noChangeAspect="1"/>
          </p:cNvPicPr>
          <p:nvPr/>
        </p:nvPicPr>
        <p:blipFill>
          <a:blip r:embed="rId3"/>
          <a:stretch>
            <a:fillRect/>
          </a:stretch>
        </p:blipFill>
        <p:spPr>
          <a:xfrm>
            <a:off x="4508104" y="1344367"/>
            <a:ext cx="2515294" cy="2515294"/>
          </a:xfrm>
          <a:prstGeom prst="rect">
            <a:avLst/>
          </a:prstGeom>
        </p:spPr>
      </p:pic>
      <p:pic>
        <p:nvPicPr>
          <p:cNvPr id="15" name="Image 4" descr="preencoded.png">
            <a:extLst>
              <a:ext uri="{FF2B5EF4-FFF2-40B4-BE49-F238E27FC236}">
                <a16:creationId xmlns:a16="http://schemas.microsoft.com/office/drawing/2014/main" id="{6625E4EB-B2C0-6A80-1B2E-537C0476551F}"/>
              </a:ext>
            </a:extLst>
          </p:cNvPr>
          <p:cNvPicPr>
            <a:picLocks noChangeAspect="1"/>
          </p:cNvPicPr>
          <p:nvPr/>
        </p:nvPicPr>
        <p:blipFill>
          <a:blip r:embed="rId4"/>
          <a:stretch>
            <a:fillRect/>
          </a:stretch>
        </p:blipFill>
        <p:spPr>
          <a:xfrm>
            <a:off x="4508104" y="1338894"/>
            <a:ext cx="2515294" cy="2515294"/>
          </a:xfrm>
          <a:prstGeom prst="rect">
            <a:avLst/>
          </a:prstGeom>
        </p:spPr>
      </p:pic>
      <p:pic>
        <p:nvPicPr>
          <p:cNvPr id="19" name="Image 6" descr="preencoded.png">
            <a:extLst>
              <a:ext uri="{FF2B5EF4-FFF2-40B4-BE49-F238E27FC236}">
                <a16:creationId xmlns:a16="http://schemas.microsoft.com/office/drawing/2014/main" id="{7AE5CC3C-4CB5-7516-AA7D-DD771645E817}"/>
              </a:ext>
            </a:extLst>
          </p:cNvPr>
          <p:cNvPicPr>
            <a:picLocks noChangeAspect="1"/>
          </p:cNvPicPr>
          <p:nvPr/>
        </p:nvPicPr>
        <p:blipFill>
          <a:blip r:embed="rId5">
            <a:duotone>
              <a:prstClr val="black"/>
              <a:schemeClr val="accent2">
                <a:tint val="45000"/>
                <a:satMod val="400000"/>
              </a:schemeClr>
            </a:duotone>
          </a:blip>
          <a:stretch>
            <a:fillRect/>
          </a:stretch>
        </p:blipFill>
        <p:spPr>
          <a:xfrm>
            <a:off x="4508104" y="1338894"/>
            <a:ext cx="2515294" cy="2515294"/>
          </a:xfrm>
          <a:prstGeom prst="rect">
            <a:avLst/>
          </a:prstGeom>
        </p:spPr>
      </p:pic>
      <p:sp>
        <p:nvSpPr>
          <p:cNvPr id="5" name="Text 1">
            <a:extLst>
              <a:ext uri="{FF2B5EF4-FFF2-40B4-BE49-F238E27FC236}">
                <a16:creationId xmlns:a16="http://schemas.microsoft.com/office/drawing/2014/main" id="{F5D7F181-E1BE-880A-7E28-AE08FE6E566F}"/>
              </a:ext>
            </a:extLst>
          </p:cNvPr>
          <p:cNvSpPr/>
          <p:nvPr/>
        </p:nvSpPr>
        <p:spPr>
          <a:xfrm>
            <a:off x="3032026" y="1729816"/>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Aerospace</a:t>
            </a:r>
            <a:endParaRPr lang="en-US" b="1" dirty="0"/>
          </a:p>
        </p:txBody>
      </p:sp>
      <p:sp>
        <p:nvSpPr>
          <p:cNvPr id="6" name="Text 2">
            <a:extLst>
              <a:ext uri="{FF2B5EF4-FFF2-40B4-BE49-F238E27FC236}">
                <a16:creationId xmlns:a16="http://schemas.microsoft.com/office/drawing/2014/main" id="{7067DF0C-7D7F-D87C-DC8D-C2410D3F4E03}"/>
              </a:ext>
            </a:extLst>
          </p:cNvPr>
          <p:cNvSpPr/>
          <p:nvPr/>
        </p:nvSpPr>
        <p:spPr>
          <a:xfrm>
            <a:off x="237530" y="2104467"/>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Paint removal, corrosion control,</a:t>
            </a:r>
          </a:p>
          <a:p>
            <a:pPr algn="r"/>
            <a:r>
              <a:rPr lang="en-US" dirty="0">
                <a:solidFill>
                  <a:srgbClr val="3C3939"/>
                </a:solidFill>
                <a:latin typeface="Roboto" pitchFamily="34" charset="0"/>
                <a:ea typeface="Roboto" pitchFamily="34" charset="-122"/>
                <a:cs typeface="Roboto" pitchFamily="34" charset="-120"/>
              </a:rPr>
              <a:t>composite prep</a:t>
            </a:r>
            <a:endParaRPr lang="en-US" dirty="0"/>
          </a:p>
        </p:txBody>
      </p:sp>
      <p:pic>
        <p:nvPicPr>
          <p:cNvPr id="8" name="Image 1" descr="preencoded.png">
            <a:extLst>
              <a:ext uri="{FF2B5EF4-FFF2-40B4-BE49-F238E27FC236}">
                <a16:creationId xmlns:a16="http://schemas.microsoft.com/office/drawing/2014/main" id="{31431A89-B219-10A3-386B-C351D04E14E7}"/>
              </a:ext>
            </a:extLst>
          </p:cNvPr>
          <p:cNvPicPr>
            <a:picLocks noChangeAspect="1"/>
          </p:cNvPicPr>
          <p:nvPr/>
        </p:nvPicPr>
        <p:blipFill>
          <a:blip r:embed="rId6"/>
          <a:stretch>
            <a:fillRect/>
          </a:stretch>
        </p:blipFill>
        <p:spPr>
          <a:xfrm>
            <a:off x="5180608" y="1777640"/>
            <a:ext cx="157758" cy="197148"/>
          </a:xfrm>
          <a:prstGeom prst="rect">
            <a:avLst/>
          </a:prstGeom>
        </p:spPr>
      </p:pic>
      <p:sp>
        <p:nvSpPr>
          <p:cNvPr id="3" name="Text 3">
            <a:extLst>
              <a:ext uri="{FF2B5EF4-FFF2-40B4-BE49-F238E27FC236}">
                <a16:creationId xmlns:a16="http://schemas.microsoft.com/office/drawing/2014/main" id="{A525C888-A564-9EEE-10C6-9848A7430629}"/>
              </a:ext>
            </a:extLst>
          </p:cNvPr>
          <p:cNvSpPr/>
          <p:nvPr/>
        </p:nvSpPr>
        <p:spPr>
          <a:xfrm>
            <a:off x="7181553" y="1729816"/>
            <a:ext cx="131792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Automotive</a:t>
            </a:r>
            <a:endParaRPr lang="en-US" b="1" dirty="0"/>
          </a:p>
        </p:txBody>
      </p:sp>
      <p:sp>
        <p:nvSpPr>
          <p:cNvPr id="10" name="Text 4">
            <a:extLst>
              <a:ext uri="{FF2B5EF4-FFF2-40B4-BE49-F238E27FC236}">
                <a16:creationId xmlns:a16="http://schemas.microsoft.com/office/drawing/2014/main" id="{08C6BD07-0D53-1131-467C-9C1C85F2FE4D}"/>
              </a:ext>
            </a:extLst>
          </p:cNvPr>
          <p:cNvSpPr/>
          <p:nvPr/>
        </p:nvSpPr>
        <p:spPr>
          <a:xfrm>
            <a:off x="7181552" y="209458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Weld seam cleaning, </a:t>
            </a:r>
          </a:p>
          <a:p>
            <a:r>
              <a:rPr lang="en-US" dirty="0">
                <a:solidFill>
                  <a:srgbClr val="3C3939"/>
                </a:solidFill>
                <a:latin typeface="Roboto" pitchFamily="34" charset="0"/>
                <a:ea typeface="Roboto" pitchFamily="34" charset="-122"/>
                <a:cs typeface="Roboto" pitchFamily="34" charset="-120"/>
              </a:rPr>
              <a:t>galvanized sheet prep</a:t>
            </a:r>
            <a:endParaRPr lang="en-US" dirty="0"/>
          </a:p>
        </p:txBody>
      </p:sp>
      <p:pic>
        <p:nvPicPr>
          <p:cNvPr id="12" name="Image 3" descr="preencoded.png">
            <a:extLst>
              <a:ext uri="{FF2B5EF4-FFF2-40B4-BE49-F238E27FC236}">
                <a16:creationId xmlns:a16="http://schemas.microsoft.com/office/drawing/2014/main" id="{13C4323A-20DD-1A05-7BA6-D434A1F3456F}"/>
              </a:ext>
            </a:extLst>
          </p:cNvPr>
          <p:cNvPicPr>
            <a:picLocks noChangeAspect="1"/>
          </p:cNvPicPr>
          <p:nvPr/>
        </p:nvPicPr>
        <p:blipFill>
          <a:blip r:embed="rId7"/>
          <a:stretch>
            <a:fillRect/>
          </a:stretch>
        </p:blipFill>
        <p:spPr>
          <a:xfrm>
            <a:off x="6407051" y="1991655"/>
            <a:ext cx="157758" cy="197148"/>
          </a:xfrm>
          <a:prstGeom prst="rect">
            <a:avLst/>
          </a:prstGeom>
        </p:spPr>
      </p:pic>
      <p:sp>
        <p:nvSpPr>
          <p:cNvPr id="13" name="Text 5">
            <a:extLst>
              <a:ext uri="{FF2B5EF4-FFF2-40B4-BE49-F238E27FC236}">
                <a16:creationId xmlns:a16="http://schemas.microsoft.com/office/drawing/2014/main" id="{662A7916-20B2-9244-81C0-48F1B2053DF4}"/>
              </a:ext>
            </a:extLst>
          </p:cNvPr>
          <p:cNvSpPr/>
          <p:nvPr/>
        </p:nvSpPr>
        <p:spPr>
          <a:xfrm>
            <a:off x="7181553" y="3066590"/>
            <a:ext cx="153630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Mold &amp; Tool Maintenance</a:t>
            </a:r>
            <a:endParaRPr lang="en-US" b="1" dirty="0"/>
          </a:p>
        </p:txBody>
      </p:sp>
      <p:sp>
        <p:nvSpPr>
          <p:cNvPr id="14" name="Text 6">
            <a:extLst>
              <a:ext uri="{FF2B5EF4-FFF2-40B4-BE49-F238E27FC236}">
                <a16:creationId xmlns:a16="http://schemas.microsoft.com/office/drawing/2014/main" id="{0D55989B-C67C-6F9E-DE54-40B8715F9558}"/>
              </a:ext>
            </a:extLst>
          </p:cNvPr>
          <p:cNvSpPr/>
          <p:nvPr/>
        </p:nvSpPr>
        <p:spPr>
          <a:xfrm>
            <a:off x="7181553" y="329449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Cleans rubber molds</a:t>
            </a:r>
          </a:p>
          <a:p>
            <a:r>
              <a:rPr lang="en-US" dirty="0">
                <a:solidFill>
                  <a:srgbClr val="3C3939"/>
                </a:solidFill>
                <a:latin typeface="Roboto" pitchFamily="34" charset="0"/>
                <a:ea typeface="Roboto" pitchFamily="34" charset="-122"/>
                <a:cs typeface="Roboto" pitchFamily="34" charset="-120"/>
              </a:rPr>
              <a:t>without damage</a:t>
            </a:r>
            <a:endParaRPr lang="en-US" dirty="0"/>
          </a:p>
        </p:txBody>
      </p:sp>
      <p:pic>
        <p:nvPicPr>
          <p:cNvPr id="16" name="Image 5" descr="preencoded.png">
            <a:extLst>
              <a:ext uri="{FF2B5EF4-FFF2-40B4-BE49-F238E27FC236}">
                <a16:creationId xmlns:a16="http://schemas.microsoft.com/office/drawing/2014/main" id="{51702300-6BB6-35D6-E091-BC1B09494B8A}"/>
              </a:ext>
            </a:extLst>
          </p:cNvPr>
          <p:cNvPicPr>
            <a:picLocks noChangeAspect="1"/>
          </p:cNvPicPr>
          <p:nvPr/>
        </p:nvPicPr>
        <p:blipFill>
          <a:blip r:embed="rId8"/>
          <a:stretch>
            <a:fillRect/>
          </a:stretch>
        </p:blipFill>
        <p:spPr>
          <a:xfrm>
            <a:off x="6193036" y="3218097"/>
            <a:ext cx="157758" cy="197148"/>
          </a:xfrm>
          <a:prstGeom prst="rect">
            <a:avLst/>
          </a:prstGeom>
        </p:spPr>
      </p:pic>
      <p:sp>
        <p:nvSpPr>
          <p:cNvPr id="17" name="Text 7">
            <a:extLst>
              <a:ext uri="{FF2B5EF4-FFF2-40B4-BE49-F238E27FC236}">
                <a16:creationId xmlns:a16="http://schemas.microsoft.com/office/drawing/2014/main" id="{A2B6D388-C1D7-65E0-7543-271AC53ED4A8}"/>
              </a:ext>
            </a:extLst>
          </p:cNvPr>
          <p:cNvSpPr/>
          <p:nvPr/>
        </p:nvSpPr>
        <p:spPr>
          <a:xfrm>
            <a:off x="3032026" y="3066590"/>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Restoration</a:t>
            </a:r>
            <a:endParaRPr lang="en-US" b="1" dirty="0"/>
          </a:p>
        </p:txBody>
      </p:sp>
      <p:sp>
        <p:nvSpPr>
          <p:cNvPr id="18" name="Text 8">
            <a:extLst>
              <a:ext uri="{FF2B5EF4-FFF2-40B4-BE49-F238E27FC236}">
                <a16:creationId xmlns:a16="http://schemas.microsoft.com/office/drawing/2014/main" id="{AC3A4EBB-B1A8-34D3-1670-D7AF835D76BC}"/>
              </a:ext>
            </a:extLst>
          </p:cNvPr>
          <p:cNvSpPr/>
          <p:nvPr/>
        </p:nvSpPr>
        <p:spPr>
          <a:xfrm>
            <a:off x="237531" y="3294495"/>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Rust/paint removal</a:t>
            </a:r>
          </a:p>
          <a:p>
            <a:pPr algn="r"/>
            <a:r>
              <a:rPr lang="en-US" dirty="0">
                <a:solidFill>
                  <a:srgbClr val="3C3939"/>
                </a:solidFill>
                <a:latin typeface="Roboto" pitchFamily="34" charset="0"/>
                <a:ea typeface="Roboto" pitchFamily="34" charset="-122"/>
                <a:cs typeface="Roboto" pitchFamily="34" charset="-120"/>
              </a:rPr>
              <a:t>for reconditioning</a:t>
            </a:r>
            <a:endParaRPr lang="en-US" dirty="0"/>
          </a:p>
        </p:txBody>
      </p:sp>
      <p:pic>
        <p:nvPicPr>
          <p:cNvPr id="20" name="Image 7" descr="preencoded.png">
            <a:extLst>
              <a:ext uri="{FF2B5EF4-FFF2-40B4-BE49-F238E27FC236}">
                <a16:creationId xmlns:a16="http://schemas.microsoft.com/office/drawing/2014/main" id="{373711DA-B713-FB72-B4C4-EC1B7BAC79C5}"/>
              </a:ext>
            </a:extLst>
          </p:cNvPr>
          <p:cNvPicPr>
            <a:picLocks noChangeAspect="1"/>
          </p:cNvPicPr>
          <p:nvPr/>
        </p:nvPicPr>
        <p:blipFill>
          <a:blip r:embed="rId9"/>
          <a:stretch>
            <a:fillRect/>
          </a:stretch>
        </p:blipFill>
        <p:spPr>
          <a:xfrm>
            <a:off x="4966594" y="3004082"/>
            <a:ext cx="157758" cy="197148"/>
          </a:xfrm>
          <a:prstGeom prst="rect">
            <a:avLst/>
          </a:prstGeom>
        </p:spPr>
      </p:pic>
      <p:sp>
        <p:nvSpPr>
          <p:cNvPr id="24" name="Text 12">
            <a:extLst>
              <a:ext uri="{FF2B5EF4-FFF2-40B4-BE49-F238E27FC236}">
                <a16:creationId xmlns:a16="http://schemas.microsoft.com/office/drawing/2014/main" id="{4E9005AF-9065-7067-8ACA-317DBAE1F102}"/>
              </a:ext>
            </a:extLst>
          </p:cNvPr>
          <p:cNvSpPr/>
          <p:nvPr/>
        </p:nvSpPr>
        <p:spPr>
          <a:xfrm>
            <a:off x="488851" y="5025057"/>
            <a:ext cx="11056541" cy="168672"/>
          </a:xfrm>
          <a:prstGeom prst="rect">
            <a:avLst/>
          </a:prstGeom>
          <a:noFill/>
          <a:ln/>
        </p:spPr>
        <p:txBody>
          <a:bodyPr wrap="none" lIns="0" tIns="0" rIns="0" bIns="0" rtlCol="0" anchor="t"/>
          <a:lstStyle/>
          <a:p>
            <a:pPr marL="285739" indent="-285739">
              <a:buSzPct val="100000"/>
              <a:buChar char="•"/>
            </a:pPr>
            <a:endParaRPr lang="en-US" dirty="0"/>
          </a:p>
        </p:txBody>
      </p:sp>
      <p:sp>
        <p:nvSpPr>
          <p:cNvPr id="25" name="Text 13">
            <a:extLst>
              <a:ext uri="{FF2B5EF4-FFF2-40B4-BE49-F238E27FC236}">
                <a16:creationId xmlns:a16="http://schemas.microsoft.com/office/drawing/2014/main" id="{01AB8972-2A16-1BAF-6892-1FD3146E3659}"/>
              </a:ext>
            </a:extLst>
          </p:cNvPr>
          <p:cNvSpPr/>
          <p:nvPr/>
        </p:nvSpPr>
        <p:spPr>
          <a:xfrm>
            <a:off x="488851" y="5230539"/>
            <a:ext cx="11056541" cy="168672"/>
          </a:xfrm>
          <a:prstGeom prst="rect">
            <a:avLst/>
          </a:prstGeom>
          <a:noFill/>
          <a:ln/>
        </p:spPr>
        <p:txBody>
          <a:bodyPr wrap="none" lIns="0" tIns="0" rIns="0" bIns="0" rtlCol="0" anchor="t"/>
          <a:lstStyle/>
          <a:p>
            <a:pPr marL="285739" indent="-285739">
              <a:buSzPct val="100000"/>
              <a:buChar char="•"/>
            </a:pPr>
            <a:endParaRPr lang="en-US" dirty="0"/>
          </a:p>
        </p:txBody>
      </p:sp>
      <p:sp>
        <p:nvSpPr>
          <p:cNvPr id="26" name="Text 14">
            <a:extLst>
              <a:ext uri="{FF2B5EF4-FFF2-40B4-BE49-F238E27FC236}">
                <a16:creationId xmlns:a16="http://schemas.microsoft.com/office/drawing/2014/main" id="{AB480A95-78AD-090F-4DCA-3E51C59C9765}"/>
              </a:ext>
            </a:extLst>
          </p:cNvPr>
          <p:cNvSpPr/>
          <p:nvPr/>
        </p:nvSpPr>
        <p:spPr>
          <a:xfrm>
            <a:off x="488851" y="5517777"/>
            <a:ext cx="11056541" cy="168672"/>
          </a:xfrm>
          <a:prstGeom prst="rect">
            <a:avLst/>
          </a:prstGeom>
          <a:noFill/>
          <a:ln/>
        </p:spPr>
        <p:txBody>
          <a:bodyPr wrap="none" lIns="0" tIns="0" rIns="0" bIns="0" rtlCol="0" anchor="t"/>
          <a:lstStyle/>
          <a:p>
            <a:endParaRPr lang="en-US" dirty="0"/>
          </a:p>
        </p:txBody>
      </p:sp>
      <p:sp>
        <p:nvSpPr>
          <p:cNvPr id="34" name="Title 2">
            <a:extLst>
              <a:ext uri="{FF2B5EF4-FFF2-40B4-BE49-F238E27FC236}">
                <a16:creationId xmlns:a16="http://schemas.microsoft.com/office/drawing/2014/main" id="{3394FF4A-8B85-D08A-47F5-C8C08E24A6E7}"/>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Industrial applications</a:t>
            </a:r>
          </a:p>
        </p:txBody>
      </p:sp>
      <p:pic>
        <p:nvPicPr>
          <p:cNvPr id="7170" name="Picture 2" descr="Heavy Fabrication">
            <a:extLst>
              <a:ext uri="{FF2B5EF4-FFF2-40B4-BE49-F238E27FC236}">
                <a16:creationId xmlns:a16="http://schemas.microsoft.com/office/drawing/2014/main" id="{C2B004E3-8BEA-16E9-03B1-1F0DD5B532D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5727" b="22585"/>
          <a:stretch/>
        </p:blipFill>
        <p:spPr bwMode="auto">
          <a:xfrm>
            <a:off x="321505" y="4253351"/>
            <a:ext cx="3018461" cy="1556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 1">
            <a:extLst>
              <a:ext uri="{FF2B5EF4-FFF2-40B4-BE49-F238E27FC236}">
                <a16:creationId xmlns:a16="http://schemas.microsoft.com/office/drawing/2014/main" id="{C317EE87-1E4F-10F9-F2EF-0C26F27DC99B}"/>
              </a:ext>
            </a:extLst>
          </p:cNvPr>
          <p:cNvSpPr/>
          <p:nvPr/>
        </p:nvSpPr>
        <p:spPr>
          <a:xfrm>
            <a:off x="237530" y="6038113"/>
            <a:ext cx="2008287" cy="251023"/>
          </a:xfrm>
          <a:prstGeom prst="rect">
            <a:avLst/>
          </a:prstGeom>
          <a:noFill/>
          <a:ln/>
        </p:spPr>
        <p:txBody>
          <a:bodyPr wrap="none" lIns="0" tIns="0" rIns="0" bIns="0" rtlCol="0" anchor="t"/>
          <a:lstStyle/>
          <a:p>
            <a:pPr>
              <a:lnSpc>
                <a:spcPts val="1958"/>
              </a:lnSpc>
            </a:pPr>
            <a:r>
              <a:rPr lang="en-US" b="1" dirty="0">
                <a:solidFill>
                  <a:srgbClr val="3C3939"/>
                </a:solidFill>
                <a:latin typeface="Raleway" pitchFamily="34" charset="0"/>
                <a:ea typeface="Raleway" pitchFamily="34" charset="-122"/>
                <a:cs typeface="Raleway" pitchFamily="34" charset="-120"/>
              </a:rPr>
              <a:t>Heavy Fabrication</a:t>
            </a:r>
            <a:endParaRPr lang="en-US" b="1" dirty="0"/>
          </a:p>
        </p:txBody>
      </p:sp>
      <p:sp>
        <p:nvSpPr>
          <p:cNvPr id="4" name="Text 2">
            <a:extLst>
              <a:ext uri="{FF2B5EF4-FFF2-40B4-BE49-F238E27FC236}">
                <a16:creationId xmlns:a16="http://schemas.microsoft.com/office/drawing/2014/main" id="{4AF9F89A-7190-F8D2-F805-594D7048136C}"/>
              </a:ext>
            </a:extLst>
          </p:cNvPr>
          <p:cNvSpPr/>
          <p:nvPr/>
        </p:nvSpPr>
        <p:spPr>
          <a:xfrm>
            <a:off x="237680" y="6305062"/>
            <a:ext cx="3673707"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Mill scale, oxide, and paint removal</a:t>
            </a:r>
          </a:p>
          <a:p>
            <a:pPr>
              <a:lnSpc>
                <a:spcPts val="2000"/>
              </a:lnSpc>
            </a:pPr>
            <a:r>
              <a:rPr lang="en-US" dirty="0">
                <a:solidFill>
                  <a:srgbClr val="3C3939"/>
                </a:solidFill>
                <a:latin typeface="Roboto" pitchFamily="34" charset="0"/>
                <a:ea typeface="Roboto" pitchFamily="34" charset="-122"/>
                <a:cs typeface="Roboto" pitchFamily="34" charset="-120"/>
              </a:rPr>
              <a:t>on structural steel</a:t>
            </a:r>
            <a:endParaRPr lang="en-US" dirty="0"/>
          </a:p>
        </p:txBody>
      </p:sp>
      <p:pic>
        <p:nvPicPr>
          <p:cNvPr id="7174" name="Picture 6" descr="Art Conservation">
            <a:extLst>
              <a:ext uri="{FF2B5EF4-FFF2-40B4-BE49-F238E27FC236}">
                <a16:creationId xmlns:a16="http://schemas.microsoft.com/office/drawing/2014/main" id="{909EF271-480E-26DE-C9C7-1F875AD511A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5459"/>
          <a:stretch/>
        </p:blipFill>
        <p:spPr bwMode="auto">
          <a:xfrm>
            <a:off x="4966594" y="4193052"/>
            <a:ext cx="3248025" cy="1593635"/>
          </a:xfrm>
          <a:prstGeom prst="rect">
            <a:avLst/>
          </a:prstGeom>
          <a:noFill/>
          <a:extLst>
            <a:ext uri="{909E8E84-426E-40DD-AFC4-6F175D3DCCD1}">
              <a14:hiddenFill xmlns:a14="http://schemas.microsoft.com/office/drawing/2010/main">
                <a:solidFill>
                  <a:srgbClr val="FFFFFF"/>
                </a:solidFill>
              </a14:hiddenFill>
            </a:ext>
          </a:extLst>
        </p:spPr>
      </p:pic>
      <p:sp>
        <p:nvSpPr>
          <p:cNvPr id="9" name="Text 7"/>
          <p:cNvSpPr/>
          <p:nvPr/>
        </p:nvSpPr>
        <p:spPr>
          <a:xfrm>
            <a:off x="5024714" y="5954497"/>
            <a:ext cx="1479350" cy="251023"/>
          </a:xfrm>
          <a:prstGeom prst="rect">
            <a:avLst/>
          </a:prstGeom>
          <a:noFill/>
          <a:ln/>
        </p:spPr>
        <p:txBody>
          <a:bodyPr wrap="none" lIns="0" tIns="0" rIns="0" bIns="0" rtlCol="0" anchor="t"/>
          <a:lstStyle/>
          <a:p>
            <a:pPr>
              <a:lnSpc>
                <a:spcPts val="1958"/>
              </a:lnSpc>
            </a:pPr>
            <a:r>
              <a:rPr lang="en-US" b="1" dirty="0">
                <a:solidFill>
                  <a:srgbClr val="3C3939"/>
                </a:solidFill>
                <a:latin typeface="Raleway" pitchFamily="34" charset="0"/>
                <a:ea typeface="Raleway" pitchFamily="34" charset="-122"/>
                <a:cs typeface="Raleway" pitchFamily="34" charset="-120"/>
              </a:rPr>
              <a:t>Art &amp; Cultural Heritage</a:t>
            </a:r>
            <a:endParaRPr lang="en-US" b="1" dirty="0"/>
          </a:p>
        </p:txBody>
      </p:sp>
      <p:sp>
        <p:nvSpPr>
          <p:cNvPr id="21" name="Text 8"/>
          <p:cNvSpPr/>
          <p:nvPr/>
        </p:nvSpPr>
        <p:spPr>
          <a:xfrm>
            <a:off x="5024715" y="6301862"/>
            <a:ext cx="7316731"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Precision removal of encrustation and pollution</a:t>
            </a:r>
          </a:p>
          <a:p>
            <a:pPr>
              <a:lnSpc>
                <a:spcPts val="2000"/>
              </a:lnSpc>
            </a:pPr>
            <a:r>
              <a:rPr lang="en-US" dirty="0">
                <a:solidFill>
                  <a:srgbClr val="3C3939"/>
                </a:solidFill>
                <a:latin typeface="Roboto" pitchFamily="34" charset="0"/>
                <a:ea typeface="Roboto" pitchFamily="34" charset="-122"/>
                <a:cs typeface="Roboto" pitchFamily="34" charset="-120"/>
              </a:rPr>
              <a:t>from sculptures</a:t>
            </a:r>
            <a:endParaRPr lang="en-US" dirty="0"/>
          </a:p>
        </p:txBody>
      </p:sp>
    </p:spTree>
    <p:extLst>
      <p:ext uri="{BB962C8B-B14F-4D97-AF65-F5344CB8AC3E}">
        <p14:creationId xmlns:p14="http://schemas.microsoft.com/office/powerpoint/2010/main" val="198882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2CEF3-BDCD-D2C9-7B7B-C7D28883518B}"/>
            </a:ext>
          </a:extLst>
        </p:cNvPr>
        <p:cNvGrpSpPr/>
        <p:nvPr/>
      </p:nvGrpSpPr>
      <p:grpSpPr>
        <a:xfrm>
          <a:off x="0" y="0"/>
          <a:ext cx="0" cy="0"/>
          <a:chOff x="0" y="0"/>
          <a:chExt cx="0" cy="0"/>
        </a:xfrm>
      </p:grpSpPr>
      <p:pic>
        <p:nvPicPr>
          <p:cNvPr id="7185" name="Image 6" descr="preencoded.png">
            <a:extLst>
              <a:ext uri="{FF2B5EF4-FFF2-40B4-BE49-F238E27FC236}">
                <a16:creationId xmlns:a16="http://schemas.microsoft.com/office/drawing/2014/main" id="{DB7E33A9-4530-A742-966B-FA6B5DF4821E}"/>
              </a:ext>
            </a:extLst>
          </p:cNvPr>
          <p:cNvPicPr>
            <a:picLocks noChangeAspect="1"/>
          </p:cNvPicPr>
          <p:nvPr/>
        </p:nvPicPr>
        <p:blipFill>
          <a:blip r:embed="rId2"/>
          <a:stretch>
            <a:fillRect/>
          </a:stretch>
        </p:blipFill>
        <p:spPr>
          <a:xfrm>
            <a:off x="4508104" y="1349840"/>
            <a:ext cx="2515294" cy="2515294"/>
          </a:xfrm>
          <a:prstGeom prst="rect">
            <a:avLst/>
          </a:prstGeom>
        </p:spPr>
      </p:pic>
      <p:sp>
        <p:nvSpPr>
          <p:cNvPr id="34" name="Title 2">
            <a:extLst>
              <a:ext uri="{FF2B5EF4-FFF2-40B4-BE49-F238E27FC236}">
                <a16:creationId xmlns:a16="http://schemas.microsoft.com/office/drawing/2014/main" id="{3802369D-8A8E-A2A8-570F-F1AA08100321}"/>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Industrial applications</a:t>
            </a:r>
          </a:p>
        </p:txBody>
      </p:sp>
      <p:pic>
        <p:nvPicPr>
          <p:cNvPr id="7169" name="Image 0" descr="preencoded.png">
            <a:extLst>
              <a:ext uri="{FF2B5EF4-FFF2-40B4-BE49-F238E27FC236}">
                <a16:creationId xmlns:a16="http://schemas.microsoft.com/office/drawing/2014/main" id="{E1732774-3A98-518A-69DD-604EE011B290}"/>
              </a:ext>
            </a:extLst>
          </p:cNvPr>
          <p:cNvPicPr>
            <a:picLocks noChangeAspect="1"/>
          </p:cNvPicPr>
          <p:nvPr/>
        </p:nvPicPr>
        <p:blipFill>
          <a:blip r:embed="rId3"/>
          <a:stretch>
            <a:fillRect/>
          </a:stretch>
        </p:blipFill>
        <p:spPr>
          <a:xfrm>
            <a:off x="4508104" y="1338894"/>
            <a:ext cx="2515294" cy="2515294"/>
          </a:xfrm>
          <a:prstGeom prst="rect">
            <a:avLst/>
          </a:prstGeom>
        </p:spPr>
      </p:pic>
      <p:pic>
        <p:nvPicPr>
          <p:cNvPr id="7171" name="Image 2" descr="preencoded.png">
            <a:extLst>
              <a:ext uri="{FF2B5EF4-FFF2-40B4-BE49-F238E27FC236}">
                <a16:creationId xmlns:a16="http://schemas.microsoft.com/office/drawing/2014/main" id="{E50F7DB3-C7A1-EEAE-562A-7E1CD852C2D8}"/>
              </a:ext>
            </a:extLst>
          </p:cNvPr>
          <p:cNvPicPr>
            <a:picLocks noChangeAspect="1"/>
          </p:cNvPicPr>
          <p:nvPr/>
        </p:nvPicPr>
        <p:blipFill>
          <a:blip r:embed="rId4"/>
          <a:stretch>
            <a:fillRect/>
          </a:stretch>
        </p:blipFill>
        <p:spPr>
          <a:xfrm>
            <a:off x="4508104" y="1344367"/>
            <a:ext cx="2515294" cy="2515294"/>
          </a:xfrm>
          <a:prstGeom prst="rect">
            <a:avLst/>
          </a:prstGeom>
        </p:spPr>
      </p:pic>
      <p:pic>
        <p:nvPicPr>
          <p:cNvPr id="7172" name="Image 4" descr="preencoded.png">
            <a:extLst>
              <a:ext uri="{FF2B5EF4-FFF2-40B4-BE49-F238E27FC236}">
                <a16:creationId xmlns:a16="http://schemas.microsoft.com/office/drawing/2014/main" id="{517AC5BE-73C9-E461-C156-2636F1ABFB1D}"/>
              </a:ext>
            </a:extLst>
          </p:cNvPr>
          <p:cNvPicPr>
            <a:picLocks noChangeAspect="1"/>
          </p:cNvPicPr>
          <p:nvPr/>
        </p:nvPicPr>
        <p:blipFill>
          <a:blip r:embed="rId5">
            <a:duotone>
              <a:prstClr val="black"/>
              <a:schemeClr val="accent2">
                <a:tint val="45000"/>
                <a:satMod val="400000"/>
              </a:schemeClr>
            </a:duotone>
          </a:blip>
          <a:stretch>
            <a:fillRect/>
          </a:stretch>
        </p:blipFill>
        <p:spPr>
          <a:xfrm>
            <a:off x="4508104" y="1338894"/>
            <a:ext cx="2515294" cy="2515294"/>
          </a:xfrm>
          <a:prstGeom prst="rect">
            <a:avLst/>
          </a:prstGeom>
        </p:spPr>
      </p:pic>
      <p:sp>
        <p:nvSpPr>
          <p:cNvPr id="7175" name="Text 1">
            <a:extLst>
              <a:ext uri="{FF2B5EF4-FFF2-40B4-BE49-F238E27FC236}">
                <a16:creationId xmlns:a16="http://schemas.microsoft.com/office/drawing/2014/main" id="{E397371C-20AD-7ED1-94ED-3AD47C7C9A02}"/>
              </a:ext>
            </a:extLst>
          </p:cNvPr>
          <p:cNvSpPr/>
          <p:nvPr/>
        </p:nvSpPr>
        <p:spPr>
          <a:xfrm>
            <a:off x="3032026" y="1729816"/>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Aerospace</a:t>
            </a:r>
            <a:endParaRPr lang="en-US" b="1" dirty="0"/>
          </a:p>
        </p:txBody>
      </p:sp>
      <p:sp>
        <p:nvSpPr>
          <p:cNvPr id="7176" name="Text 2">
            <a:extLst>
              <a:ext uri="{FF2B5EF4-FFF2-40B4-BE49-F238E27FC236}">
                <a16:creationId xmlns:a16="http://schemas.microsoft.com/office/drawing/2014/main" id="{9D788E52-E048-92F9-D305-EB94A411F03D}"/>
              </a:ext>
            </a:extLst>
          </p:cNvPr>
          <p:cNvSpPr/>
          <p:nvPr/>
        </p:nvSpPr>
        <p:spPr>
          <a:xfrm>
            <a:off x="237530" y="2104467"/>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Paint removal, corrosion control,</a:t>
            </a:r>
          </a:p>
          <a:p>
            <a:pPr algn="r"/>
            <a:r>
              <a:rPr lang="en-US" dirty="0">
                <a:solidFill>
                  <a:srgbClr val="3C3939"/>
                </a:solidFill>
                <a:latin typeface="Roboto" pitchFamily="34" charset="0"/>
                <a:ea typeface="Roboto" pitchFamily="34" charset="-122"/>
                <a:cs typeface="Roboto" pitchFamily="34" charset="-120"/>
              </a:rPr>
              <a:t>composite prep</a:t>
            </a:r>
            <a:endParaRPr lang="en-US" dirty="0"/>
          </a:p>
        </p:txBody>
      </p:sp>
      <p:pic>
        <p:nvPicPr>
          <p:cNvPr id="7177" name="Image 1" descr="preencoded.png">
            <a:extLst>
              <a:ext uri="{FF2B5EF4-FFF2-40B4-BE49-F238E27FC236}">
                <a16:creationId xmlns:a16="http://schemas.microsoft.com/office/drawing/2014/main" id="{A029AA96-95D8-667A-C04F-F6CDA965D23E}"/>
              </a:ext>
            </a:extLst>
          </p:cNvPr>
          <p:cNvPicPr>
            <a:picLocks noChangeAspect="1"/>
          </p:cNvPicPr>
          <p:nvPr/>
        </p:nvPicPr>
        <p:blipFill>
          <a:blip r:embed="rId6"/>
          <a:stretch>
            <a:fillRect/>
          </a:stretch>
        </p:blipFill>
        <p:spPr>
          <a:xfrm>
            <a:off x="5180608" y="1777640"/>
            <a:ext cx="157758" cy="197148"/>
          </a:xfrm>
          <a:prstGeom prst="rect">
            <a:avLst/>
          </a:prstGeom>
        </p:spPr>
      </p:pic>
      <p:pic>
        <p:nvPicPr>
          <p:cNvPr id="7179" name="Image 3" descr="preencoded.png">
            <a:extLst>
              <a:ext uri="{FF2B5EF4-FFF2-40B4-BE49-F238E27FC236}">
                <a16:creationId xmlns:a16="http://schemas.microsoft.com/office/drawing/2014/main" id="{99062D96-2BB6-6FE9-47C1-8FBB32A2B773}"/>
              </a:ext>
            </a:extLst>
          </p:cNvPr>
          <p:cNvPicPr>
            <a:picLocks noChangeAspect="1"/>
          </p:cNvPicPr>
          <p:nvPr/>
        </p:nvPicPr>
        <p:blipFill>
          <a:blip r:embed="rId7"/>
          <a:stretch>
            <a:fillRect/>
          </a:stretch>
        </p:blipFill>
        <p:spPr>
          <a:xfrm>
            <a:off x="6407051" y="1991655"/>
            <a:ext cx="157758" cy="197148"/>
          </a:xfrm>
          <a:prstGeom prst="rect">
            <a:avLst/>
          </a:prstGeom>
        </p:spPr>
      </p:pic>
      <p:pic>
        <p:nvPicPr>
          <p:cNvPr id="7181" name="Image 5" descr="preencoded.png">
            <a:extLst>
              <a:ext uri="{FF2B5EF4-FFF2-40B4-BE49-F238E27FC236}">
                <a16:creationId xmlns:a16="http://schemas.microsoft.com/office/drawing/2014/main" id="{FEE0E50F-8C0C-9BBB-11F2-37C8446FA446}"/>
              </a:ext>
            </a:extLst>
          </p:cNvPr>
          <p:cNvPicPr>
            <a:picLocks noChangeAspect="1"/>
          </p:cNvPicPr>
          <p:nvPr/>
        </p:nvPicPr>
        <p:blipFill>
          <a:blip r:embed="rId8"/>
          <a:stretch>
            <a:fillRect/>
          </a:stretch>
        </p:blipFill>
        <p:spPr>
          <a:xfrm>
            <a:off x="6193036" y="3218097"/>
            <a:ext cx="157758" cy="197148"/>
          </a:xfrm>
          <a:prstGeom prst="rect">
            <a:avLst/>
          </a:prstGeom>
        </p:spPr>
      </p:pic>
      <p:sp>
        <p:nvSpPr>
          <p:cNvPr id="7182" name="Text 7">
            <a:extLst>
              <a:ext uri="{FF2B5EF4-FFF2-40B4-BE49-F238E27FC236}">
                <a16:creationId xmlns:a16="http://schemas.microsoft.com/office/drawing/2014/main" id="{3CF61923-B2A6-F62B-A5C2-1868C749F7A3}"/>
              </a:ext>
            </a:extLst>
          </p:cNvPr>
          <p:cNvSpPr/>
          <p:nvPr/>
        </p:nvSpPr>
        <p:spPr>
          <a:xfrm>
            <a:off x="3032026" y="3066590"/>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Restoration</a:t>
            </a:r>
            <a:endParaRPr lang="en-US" b="1" dirty="0"/>
          </a:p>
        </p:txBody>
      </p:sp>
      <p:sp>
        <p:nvSpPr>
          <p:cNvPr id="7183" name="Text 8">
            <a:extLst>
              <a:ext uri="{FF2B5EF4-FFF2-40B4-BE49-F238E27FC236}">
                <a16:creationId xmlns:a16="http://schemas.microsoft.com/office/drawing/2014/main" id="{7E264F15-09B5-D926-F406-26A72160136A}"/>
              </a:ext>
            </a:extLst>
          </p:cNvPr>
          <p:cNvSpPr/>
          <p:nvPr/>
        </p:nvSpPr>
        <p:spPr>
          <a:xfrm>
            <a:off x="237531" y="3294495"/>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Rust/paint removal</a:t>
            </a:r>
          </a:p>
          <a:p>
            <a:pPr algn="r"/>
            <a:r>
              <a:rPr lang="en-US" dirty="0">
                <a:solidFill>
                  <a:srgbClr val="3C3939"/>
                </a:solidFill>
                <a:latin typeface="Roboto" pitchFamily="34" charset="0"/>
                <a:ea typeface="Roboto" pitchFamily="34" charset="-122"/>
                <a:cs typeface="Roboto" pitchFamily="34" charset="-120"/>
              </a:rPr>
              <a:t>for reconditioning</a:t>
            </a:r>
            <a:endParaRPr lang="en-US" dirty="0"/>
          </a:p>
        </p:txBody>
      </p:sp>
      <p:pic>
        <p:nvPicPr>
          <p:cNvPr id="7184" name="Image 7" descr="preencoded.png">
            <a:extLst>
              <a:ext uri="{FF2B5EF4-FFF2-40B4-BE49-F238E27FC236}">
                <a16:creationId xmlns:a16="http://schemas.microsoft.com/office/drawing/2014/main" id="{F7A02B45-E587-76F9-2CF6-2E2AAD9F2F4B}"/>
              </a:ext>
            </a:extLst>
          </p:cNvPr>
          <p:cNvPicPr>
            <a:picLocks noChangeAspect="1"/>
          </p:cNvPicPr>
          <p:nvPr/>
        </p:nvPicPr>
        <p:blipFill>
          <a:blip r:embed="rId9"/>
          <a:stretch>
            <a:fillRect/>
          </a:stretch>
        </p:blipFill>
        <p:spPr>
          <a:xfrm>
            <a:off x="4966594" y="3004082"/>
            <a:ext cx="157758" cy="197148"/>
          </a:xfrm>
          <a:prstGeom prst="rect">
            <a:avLst/>
          </a:prstGeom>
        </p:spPr>
      </p:pic>
      <p:sp>
        <p:nvSpPr>
          <p:cNvPr id="7186" name="Text 3">
            <a:extLst>
              <a:ext uri="{FF2B5EF4-FFF2-40B4-BE49-F238E27FC236}">
                <a16:creationId xmlns:a16="http://schemas.microsoft.com/office/drawing/2014/main" id="{059D95AF-E002-1940-D057-BCDC800D8147}"/>
              </a:ext>
            </a:extLst>
          </p:cNvPr>
          <p:cNvSpPr/>
          <p:nvPr/>
        </p:nvSpPr>
        <p:spPr>
          <a:xfrm>
            <a:off x="7181553" y="1729816"/>
            <a:ext cx="131792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Automotive</a:t>
            </a:r>
            <a:endParaRPr lang="en-US" b="1" dirty="0"/>
          </a:p>
        </p:txBody>
      </p:sp>
      <p:sp>
        <p:nvSpPr>
          <p:cNvPr id="7187" name="Text 4">
            <a:extLst>
              <a:ext uri="{FF2B5EF4-FFF2-40B4-BE49-F238E27FC236}">
                <a16:creationId xmlns:a16="http://schemas.microsoft.com/office/drawing/2014/main" id="{0C8CD7E9-2661-1EAA-B5D8-D46CFACE777E}"/>
              </a:ext>
            </a:extLst>
          </p:cNvPr>
          <p:cNvSpPr/>
          <p:nvPr/>
        </p:nvSpPr>
        <p:spPr>
          <a:xfrm>
            <a:off x="7181552" y="209458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Weld seam cleaning, </a:t>
            </a:r>
          </a:p>
          <a:p>
            <a:r>
              <a:rPr lang="en-US" dirty="0">
                <a:solidFill>
                  <a:srgbClr val="3C3939"/>
                </a:solidFill>
                <a:latin typeface="Roboto" pitchFamily="34" charset="0"/>
                <a:ea typeface="Roboto" pitchFamily="34" charset="-122"/>
                <a:cs typeface="Roboto" pitchFamily="34" charset="-120"/>
              </a:rPr>
              <a:t>galvanized sheet prep</a:t>
            </a:r>
            <a:endParaRPr lang="en-US" dirty="0"/>
          </a:p>
        </p:txBody>
      </p:sp>
      <p:sp>
        <p:nvSpPr>
          <p:cNvPr id="7188" name="Text 5">
            <a:extLst>
              <a:ext uri="{FF2B5EF4-FFF2-40B4-BE49-F238E27FC236}">
                <a16:creationId xmlns:a16="http://schemas.microsoft.com/office/drawing/2014/main" id="{963423E4-F754-8F20-81E3-CBA2D9D1BA90}"/>
              </a:ext>
            </a:extLst>
          </p:cNvPr>
          <p:cNvSpPr/>
          <p:nvPr/>
        </p:nvSpPr>
        <p:spPr>
          <a:xfrm>
            <a:off x="7181553" y="3066590"/>
            <a:ext cx="153630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Mold &amp; Tool Maintenance</a:t>
            </a:r>
            <a:endParaRPr lang="en-US" b="1" dirty="0"/>
          </a:p>
        </p:txBody>
      </p:sp>
      <p:sp>
        <p:nvSpPr>
          <p:cNvPr id="7189" name="Text 6">
            <a:extLst>
              <a:ext uri="{FF2B5EF4-FFF2-40B4-BE49-F238E27FC236}">
                <a16:creationId xmlns:a16="http://schemas.microsoft.com/office/drawing/2014/main" id="{EDE49D1F-A490-0799-5A79-3FFBAA8E5B2B}"/>
              </a:ext>
            </a:extLst>
          </p:cNvPr>
          <p:cNvSpPr/>
          <p:nvPr/>
        </p:nvSpPr>
        <p:spPr>
          <a:xfrm>
            <a:off x="7181553" y="329449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Cleans rubber molds</a:t>
            </a:r>
          </a:p>
          <a:p>
            <a:r>
              <a:rPr lang="en-US" dirty="0">
                <a:solidFill>
                  <a:srgbClr val="3C3939"/>
                </a:solidFill>
                <a:latin typeface="Roboto" pitchFamily="34" charset="0"/>
                <a:ea typeface="Roboto" pitchFamily="34" charset="-122"/>
                <a:cs typeface="Roboto" pitchFamily="34" charset="-120"/>
              </a:rPr>
              <a:t>without damage</a:t>
            </a:r>
            <a:endParaRPr lang="en-US" dirty="0"/>
          </a:p>
        </p:txBody>
      </p:sp>
      <p:pic>
        <p:nvPicPr>
          <p:cNvPr id="10242" name="Picture 2" descr="Injection Mold Cleaning Laser,Rubber Tire Mold Laser Cleaning">
            <a:extLst>
              <a:ext uri="{FF2B5EF4-FFF2-40B4-BE49-F238E27FC236}">
                <a16:creationId xmlns:a16="http://schemas.microsoft.com/office/drawing/2014/main" id="{209EEEA1-486A-CE22-474C-080E57A316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1478" y="4113747"/>
            <a:ext cx="2700041" cy="1963666"/>
          </a:xfrm>
          <a:prstGeom prst="rect">
            <a:avLst/>
          </a:prstGeom>
          <a:noFill/>
          <a:extLst>
            <a:ext uri="{909E8E84-426E-40DD-AFC4-6F175D3DCCD1}">
              <a14:hiddenFill xmlns:a14="http://schemas.microsoft.com/office/drawing/2010/main">
                <a:solidFill>
                  <a:srgbClr val="FFFFFF"/>
                </a:solidFill>
              </a14:hiddenFill>
            </a:ext>
          </a:extLst>
        </p:spPr>
      </p:pic>
      <p:sp>
        <p:nvSpPr>
          <p:cNvPr id="7191" name="TextBox 7190">
            <a:extLst>
              <a:ext uri="{FF2B5EF4-FFF2-40B4-BE49-F238E27FC236}">
                <a16:creationId xmlns:a16="http://schemas.microsoft.com/office/drawing/2014/main" id="{1280D747-5D4F-F433-2F2A-F70B7778EF2B}"/>
              </a:ext>
            </a:extLst>
          </p:cNvPr>
          <p:cNvSpPr txBox="1"/>
          <p:nvPr/>
        </p:nvSpPr>
        <p:spPr>
          <a:xfrm>
            <a:off x="255273" y="6235184"/>
            <a:ext cx="3435714" cy="369332"/>
          </a:xfrm>
          <a:prstGeom prst="rect">
            <a:avLst/>
          </a:prstGeom>
          <a:noFill/>
        </p:spPr>
        <p:txBody>
          <a:bodyPr wrap="square">
            <a:spAutoFit/>
          </a:bodyPr>
          <a:lstStyle/>
          <a:p>
            <a:r>
              <a:rPr lang="en-US" dirty="0"/>
              <a:t>Injection Mold Cleaning Laser</a:t>
            </a:r>
            <a:endParaRPr lang="en-FI" dirty="0"/>
          </a:p>
        </p:txBody>
      </p:sp>
      <p:pic>
        <p:nvPicPr>
          <p:cNvPr id="10244" name="Picture 4" descr="Tire Mold Cleaning Using Laser Ablation - Adapt Laser">
            <a:extLst>
              <a:ext uri="{FF2B5EF4-FFF2-40B4-BE49-F238E27FC236}">
                <a16:creationId xmlns:a16="http://schemas.microsoft.com/office/drawing/2014/main" id="{8B90FE3A-F5AC-1855-88E0-213F42320D4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0987" y="4127040"/>
            <a:ext cx="3128269" cy="1956043"/>
          </a:xfrm>
          <a:prstGeom prst="rect">
            <a:avLst/>
          </a:prstGeom>
          <a:noFill/>
          <a:extLst>
            <a:ext uri="{909E8E84-426E-40DD-AFC4-6F175D3DCCD1}">
              <a14:hiddenFill xmlns:a14="http://schemas.microsoft.com/office/drawing/2010/main">
                <a:solidFill>
                  <a:srgbClr val="FFFFFF"/>
                </a:solidFill>
              </a14:hiddenFill>
            </a:ext>
          </a:extLst>
        </p:spPr>
      </p:pic>
      <p:sp>
        <p:nvSpPr>
          <p:cNvPr id="7193" name="TextBox 7192">
            <a:extLst>
              <a:ext uri="{FF2B5EF4-FFF2-40B4-BE49-F238E27FC236}">
                <a16:creationId xmlns:a16="http://schemas.microsoft.com/office/drawing/2014/main" id="{A28E1D06-D3AE-2C0C-413C-21EB6EFEDD5A}"/>
              </a:ext>
            </a:extLst>
          </p:cNvPr>
          <p:cNvSpPr txBox="1"/>
          <p:nvPr/>
        </p:nvSpPr>
        <p:spPr>
          <a:xfrm>
            <a:off x="3516809" y="6233996"/>
            <a:ext cx="6096000" cy="369332"/>
          </a:xfrm>
          <a:prstGeom prst="rect">
            <a:avLst/>
          </a:prstGeom>
          <a:noFill/>
        </p:spPr>
        <p:txBody>
          <a:bodyPr wrap="square">
            <a:spAutoFit/>
          </a:bodyPr>
          <a:lstStyle/>
          <a:p>
            <a:r>
              <a:rPr lang="en-US" dirty="0"/>
              <a:t>Tire Mold Cleaning Using Laser Ablation</a:t>
            </a:r>
            <a:endParaRPr lang="en-FI" dirty="0"/>
          </a:p>
        </p:txBody>
      </p:sp>
    </p:spTree>
    <p:extLst>
      <p:ext uri="{BB962C8B-B14F-4D97-AF65-F5344CB8AC3E}">
        <p14:creationId xmlns:p14="http://schemas.microsoft.com/office/powerpoint/2010/main" val="3131250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77E617CF-BE06-53BA-DD5D-4B649AF45058}"/>
              </a:ext>
            </a:extLst>
          </p:cNvPr>
          <p:cNvSpPr/>
          <p:nvPr/>
        </p:nvSpPr>
        <p:spPr>
          <a:xfrm>
            <a:off x="661492" y="669926"/>
            <a:ext cx="3843040" cy="413444"/>
          </a:xfrm>
          <a:prstGeom prst="rect">
            <a:avLst/>
          </a:prstGeom>
          <a:noFill/>
          <a:ln/>
        </p:spPr>
        <p:txBody>
          <a:bodyPr wrap="none" lIns="0" tIns="0" rIns="0" bIns="0" rtlCol="0" anchor="t"/>
          <a:lstStyle/>
          <a:p>
            <a:pPr>
              <a:lnSpc>
                <a:spcPts val="3250"/>
              </a:lnSpc>
            </a:pPr>
            <a:r>
              <a:rPr lang="en-US" sz="3600" b="1" dirty="0">
                <a:solidFill>
                  <a:srgbClr val="1B1B27"/>
                </a:solidFill>
                <a:latin typeface="Raleway" pitchFamily="34" charset="0"/>
                <a:ea typeface="Raleway" pitchFamily="34" charset="-122"/>
                <a:cs typeface="Raleway" pitchFamily="34" charset="-120"/>
              </a:rPr>
              <a:t>Safety Protocols</a:t>
            </a:r>
            <a:endParaRPr lang="en-US" sz="3600" b="1" dirty="0"/>
          </a:p>
        </p:txBody>
      </p:sp>
      <p:pic>
        <p:nvPicPr>
          <p:cNvPr id="3" name="Image 0" descr="preencoded.png">
            <a:extLst>
              <a:ext uri="{FF2B5EF4-FFF2-40B4-BE49-F238E27FC236}">
                <a16:creationId xmlns:a16="http://schemas.microsoft.com/office/drawing/2014/main" id="{118CA414-8090-A986-58D6-DDBADBA2F640}"/>
              </a:ext>
            </a:extLst>
          </p:cNvPr>
          <p:cNvPicPr>
            <a:picLocks noChangeAspect="1"/>
          </p:cNvPicPr>
          <p:nvPr/>
        </p:nvPicPr>
        <p:blipFill>
          <a:blip r:embed="rId2"/>
          <a:stretch>
            <a:fillRect/>
          </a:stretch>
        </p:blipFill>
        <p:spPr>
          <a:xfrm>
            <a:off x="2601218" y="2081190"/>
            <a:ext cx="1345009" cy="762298"/>
          </a:xfrm>
          <a:prstGeom prst="rect">
            <a:avLst/>
          </a:prstGeom>
        </p:spPr>
      </p:pic>
      <p:pic>
        <p:nvPicPr>
          <p:cNvPr id="4" name="Image 1" descr="preencoded.png">
            <a:extLst>
              <a:ext uri="{FF2B5EF4-FFF2-40B4-BE49-F238E27FC236}">
                <a16:creationId xmlns:a16="http://schemas.microsoft.com/office/drawing/2014/main" id="{1DFBEF27-B5F6-1044-CE6B-E77D06FAD401}"/>
              </a:ext>
            </a:extLst>
          </p:cNvPr>
          <p:cNvPicPr>
            <a:picLocks noChangeAspect="1"/>
          </p:cNvPicPr>
          <p:nvPr/>
        </p:nvPicPr>
        <p:blipFill>
          <a:blip r:embed="rId3"/>
          <a:stretch>
            <a:fillRect/>
          </a:stretch>
        </p:blipFill>
        <p:spPr>
          <a:xfrm>
            <a:off x="3180655" y="2440461"/>
            <a:ext cx="186035" cy="232569"/>
          </a:xfrm>
          <a:prstGeom prst="rect">
            <a:avLst/>
          </a:prstGeom>
        </p:spPr>
      </p:pic>
      <p:sp>
        <p:nvSpPr>
          <p:cNvPr id="5" name="Text 1">
            <a:extLst>
              <a:ext uri="{FF2B5EF4-FFF2-40B4-BE49-F238E27FC236}">
                <a16:creationId xmlns:a16="http://schemas.microsoft.com/office/drawing/2014/main" id="{D5E1E73B-F55B-2388-1DA6-69A44373454A}"/>
              </a:ext>
            </a:extLst>
          </p:cNvPr>
          <p:cNvSpPr/>
          <p:nvPr/>
        </p:nvSpPr>
        <p:spPr>
          <a:xfrm>
            <a:off x="4078485" y="2213448"/>
            <a:ext cx="1939628" cy="206673"/>
          </a:xfrm>
          <a:prstGeom prst="rect">
            <a:avLst/>
          </a:prstGeom>
          <a:noFill/>
          <a:ln/>
        </p:spPr>
        <p:txBody>
          <a:bodyPr wrap="none" lIns="0" tIns="0" rIns="0" bIns="0" rtlCol="0" anchor="t"/>
          <a:lstStyle/>
          <a:p>
            <a:pPr>
              <a:lnSpc>
                <a:spcPts val="1625"/>
              </a:lnSpc>
            </a:pPr>
            <a:r>
              <a:rPr lang="en-US" b="1" dirty="0">
                <a:solidFill>
                  <a:srgbClr val="3C3939"/>
                </a:solidFill>
                <a:latin typeface="Raleway" pitchFamily="34" charset="0"/>
                <a:ea typeface="Raleway" pitchFamily="34" charset="-122"/>
                <a:cs typeface="Raleway" pitchFamily="34" charset="-120"/>
              </a:rPr>
              <a:t>Laser Safety Officer (LSO)</a:t>
            </a:r>
            <a:endParaRPr lang="en-US" b="1" dirty="0"/>
          </a:p>
        </p:txBody>
      </p:sp>
      <p:sp>
        <p:nvSpPr>
          <p:cNvPr id="6" name="Text 2">
            <a:extLst>
              <a:ext uri="{FF2B5EF4-FFF2-40B4-BE49-F238E27FC236}">
                <a16:creationId xmlns:a16="http://schemas.microsoft.com/office/drawing/2014/main" id="{998990D0-F858-EDFA-80D0-49C084E51B04}"/>
              </a:ext>
            </a:extLst>
          </p:cNvPr>
          <p:cNvSpPr/>
          <p:nvPr/>
        </p:nvSpPr>
        <p:spPr>
          <a:xfrm>
            <a:off x="4078485" y="2499497"/>
            <a:ext cx="3170932" cy="211733"/>
          </a:xfrm>
          <a:prstGeom prst="rect">
            <a:avLst/>
          </a:prstGeom>
          <a:noFill/>
          <a:ln/>
        </p:spPr>
        <p:txBody>
          <a:bodyPr wrap="none" lIns="0" tIns="0" rIns="0" bIns="0" rtlCol="0" anchor="t"/>
          <a:lstStyle/>
          <a:p>
            <a:pPr>
              <a:lnSpc>
                <a:spcPts val="1667"/>
              </a:lnSpc>
            </a:pPr>
            <a:r>
              <a:rPr lang="en-US" dirty="0">
                <a:solidFill>
                  <a:srgbClr val="3C3939"/>
                </a:solidFill>
                <a:latin typeface="Roboto" pitchFamily="34" charset="0"/>
                <a:ea typeface="Roboto" pitchFamily="34" charset="-122"/>
                <a:cs typeface="Roboto" pitchFamily="34" charset="-120"/>
              </a:rPr>
              <a:t>Oversees procedures, training, and incident prevention</a:t>
            </a:r>
            <a:endParaRPr lang="en-US" dirty="0"/>
          </a:p>
        </p:txBody>
      </p:sp>
      <p:sp>
        <p:nvSpPr>
          <p:cNvPr id="7" name="Shape 3">
            <a:extLst>
              <a:ext uri="{FF2B5EF4-FFF2-40B4-BE49-F238E27FC236}">
                <a16:creationId xmlns:a16="http://schemas.microsoft.com/office/drawing/2014/main" id="{F2062EBE-C5C9-2BDE-5238-2AA32036B604}"/>
              </a:ext>
            </a:extLst>
          </p:cNvPr>
          <p:cNvSpPr/>
          <p:nvPr/>
        </p:nvSpPr>
        <p:spPr>
          <a:xfrm>
            <a:off x="3979267" y="2852021"/>
            <a:ext cx="7413228" cy="9525"/>
          </a:xfrm>
          <a:prstGeom prst="roundRect">
            <a:avLst>
              <a:gd name="adj" fmla="val 583442"/>
            </a:avLst>
          </a:prstGeom>
          <a:solidFill>
            <a:srgbClr val="C7C7D0"/>
          </a:solidFill>
          <a:ln/>
        </p:spPr>
        <p:txBody>
          <a:bodyPr/>
          <a:lstStyle/>
          <a:p>
            <a:endParaRPr lang="en-FI" sz="2000"/>
          </a:p>
        </p:txBody>
      </p:sp>
      <p:pic>
        <p:nvPicPr>
          <p:cNvPr id="8" name="Image 2" descr="preencoded.png">
            <a:extLst>
              <a:ext uri="{FF2B5EF4-FFF2-40B4-BE49-F238E27FC236}">
                <a16:creationId xmlns:a16="http://schemas.microsoft.com/office/drawing/2014/main" id="{2BAF315A-C35F-EE3D-F118-8AD24B1F3A28}"/>
              </a:ext>
            </a:extLst>
          </p:cNvPr>
          <p:cNvPicPr>
            <a:picLocks noChangeAspect="1"/>
          </p:cNvPicPr>
          <p:nvPr/>
        </p:nvPicPr>
        <p:blipFill>
          <a:blip r:embed="rId4"/>
          <a:stretch>
            <a:fillRect/>
          </a:stretch>
        </p:blipFill>
        <p:spPr>
          <a:xfrm>
            <a:off x="1928713" y="2876528"/>
            <a:ext cx="2690018" cy="762298"/>
          </a:xfrm>
          <a:prstGeom prst="rect">
            <a:avLst/>
          </a:prstGeom>
        </p:spPr>
      </p:pic>
      <p:pic>
        <p:nvPicPr>
          <p:cNvPr id="9" name="Image 3" descr="preencoded.png">
            <a:extLst>
              <a:ext uri="{FF2B5EF4-FFF2-40B4-BE49-F238E27FC236}">
                <a16:creationId xmlns:a16="http://schemas.microsoft.com/office/drawing/2014/main" id="{5E903C11-500A-4745-2BC4-C84975819124}"/>
              </a:ext>
            </a:extLst>
          </p:cNvPr>
          <p:cNvPicPr>
            <a:picLocks noChangeAspect="1"/>
          </p:cNvPicPr>
          <p:nvPr/>
        </p:nvPicPr>
        <p:blipFill>
          <a:blip r:embed="rId5"/>
          <a:stretch>
            <a:fillRect/>
          </a:stretch>
        </p:blipFill>
        <p:spPr>
          <a:xfrm>
            <a:off x="3180655" y="3141343"/>
            <a:ext cx="186035" cy="232569"/>
          </a:xfrm>
          <a:prstGeom prst="rect">
            <a:avLst/>
          </a:prstGeom>
        </p:spPr>
      </p:pic>
      <p:sp>
        <p:nvSpPr>
          <p:cNvPr id="10" name="Text 4">
            <a:extLst>
              <a:ext uri="{FF2B5EF4-FFF2-40B4-BE49-F238E27FC236}">
                <a16:creationId xmlns:a16="http://schemas.microsoft.com/office/drawing/2014/main" id="{1FCD7099-EB6E-C8F3-116F-43DA7C6718DA}"/>
              </a:ext>
            </a:extLst>
          </p:cNvPr>
          <p:cNvSpPr/>
          <p:nvPr/>
        </p:nvSpPr>
        <p:spPr>
          <a:xfrm>
            <a:off x="4750990" y="3008786"/>
            <a:ext cx="1653878" cy="206673"/>
          </a:xfrm>
          <a:prstGeom prst="rect">
            <a:avLst/>
          </a:prstGeom>
          <a:noFill/>
          <a:ln/>
        </p:spPr>
        <p:txBody>
          <a:bodyPr wrap="none" lIns="0" tIns="0" rIns="0" bIns="0" rtlCol="0" anchor="t"/>
          <a:lstStyle/>
          <a:p>
            <a:pPr>
              <a:lnSpc>
                <a:spcPts val="1625"/>
              </a:lnSpc>
            </a:pPr>
            <a:r>
              <a:rPr lang="en-US" b="1" dirty="0">
                <a:solidFill>
                  <a:srgbClr val="3C3939"/>
                </a:solidFill>
                <a:latin typeface="Raleway" pitchFamily="34" charset="0"/>
                <a:ea typeface="Raleway" pitchFamily="34" charset="-122"/>
                <a:cs typeface="Raleway" pitchFamily="34" charset="-120"/>
              </a:rPr>
              <a:t>Controlled Areas</a:t>
            </a:r>
            <a:endParaRPr lang="en-US" b="1" dirty="0"/>
          </a:p>
        </p:txBody>
      </p:sp>
      <p:sp>
        <p:nvSpPr>
          <p:cNvPr id="11" name="Text 5">
            <a:extLst>
              <a:ext uri="{FF2B5EF4-FFF2-40B4-BE49-F238E27FC236}">
                <a16:creationId xmlns:a16="http://schemas.microsoft.com/office/drawing/2014/main" id="{374C7389-9372-08BB-F43F-A7395E0BCAD5}"/>
              </a:ext>
            </a:extLst>
          </p:cNvPr>
          <p:cNvSpPr/>
          <p:nvPr/>
        </p:nvSpPr>
        <p:spPr>
          <a:xfrm>
            <a:off x="4750990" y="3294834"/>
            <a:ext cx="3459460" cy="211733"/>
          </a:xfrm>
          <a:prstGeom prst="rect">
            <a:avLst/>
          </a:prstGeom>
          <a:noFill/>
          <a:ln/>
        </p:spPr>
        <p:txBody>
          <a:bodyPr wrap="none" lIns="0" tIns="0" rIns="0" bIns="0" rtlCol="0" anchor="t"/>
          <a:lstStyle/>
          <a:p>
            <a:pPr>
              <a:lnSpc>
                <a:spcPts val="1667"/>
              </a:lnSpc>
            </a:pPr>
            <a:r>
              <a:rPr lang="en-US" dirty="0">
                <a:solidFill>
                  <a:srgbClr val="3C3939"/>
                </a:solidFill>
                <a:latin typeface="Roboto" pitchFamily="34" charset="0"/>
                <a:ea typeface="Roboto" pitchFamily="34" charset="-122"/>
                <a:cs typeface="Roboto" pitchFamily="34" charset="-120"/>
              </a:rPr>
              <a:t>Interlocked barriers, warning lights/signs, beam enclosures</a:t>
            </a:r>
            <a:endParaRPr lang="en-US" dirty="0"/>
          </a:p>
        </p:txBody>
      </p:sp>
      <p:sp>
        <p:nvSpPr>
          <p:cNvPr id="12" name="Shape 6">
            <a:extLst>
              <a:ext uri="{FF2B5EF4-FFF2-40B4-BE49-F238E27FC236}">
                <a16:creationId xmlns:a16="http://schemas.microsoft.com/office/drawing/2014/main" id="{F4D90834-F8F0-0940-88AC-E7096126DDA4}"/>
              </a:ext>
            </a:extLst>
          </p:cNvPr>
          <p:cNvSpPr/>
          <p:nvPr/>
        </p:nvSpPr>
        <p:spPr>
          <a:xfrm>
            <a:off x="4651771" y="3647358"/>
            <a:ext cx="6740723" cy="9525"/>
          </a:xfrm>
          <a:prstGeom prst="roundRect">
            <a:avLst>
              <a:gd name="adj" fmla="val 583442"/>
            </a:avLst>
          </a:prstGeom>
          <a:solidFill>
            <a:srgbClr val="C7C7D0"/>
          </a:solidFill>
          <a:ln/>
        </p:spPr>
        <p:txBody>
          <a:bodyPr/>
          <a:lstStyle/>
          <a:p>
            <a:endParaRPr lang="en-FI" sz="2000"/>
          </a:p>
        </p:txBody>
      </p:sp>
      <p:pic>
        <p:nvPicPr>
          <p:cNvPr id="13" name="Image 4" descr="preencoded.png">
            <a:extLst>
              <a:ext uri="{FF2B5EF4-FFF2-40B4-BE49-F238E27FC236}">
                <a16:creationId xmlns:a16="http://schemas.microsoft.com/office/drawing/2014/main" id="{086111AF-61F7-9A17-FEBF-DF0AA118625D}"/>
              </a:ext>
            </a:extLst>
          </p:cNvPr>
          <p:cNvPicPr>
            <a:picLocks noChangeAspect="1"/>
          </p:cNvPicPr>
          <p:nvPr/>
        </p:nvPicPr>
        <p:blipFill>
          <a:blip r:embed="rId6"/>
          <a:stretch>
            <a:fillRect/>
          </a:stretch>
        </p:blipFill>
        <p:spPr>
          <a:xfrm>
            <a:off x="1256208" y="3671865"/>
            <a:ext cx="4035028" cy="762298"/>
          </a:xfrm>
          <a:prstGeom prst="rect">
            <a:avLst/>
          </a:prstGeom>
        </p:spPr>
      </p:pic>
      <p:pic>
        <p:nvPicPr>
          <p:cNvPr id="14" name="Image 5" descr="preencoded.png">
            <a:extLst>
              <a:ext uri="{FF2B5EF4-FFF2-40B4-BE49-F238E27FC236}">
                <a16:creationId xmlns:a16="http://schemas.microsoft.com/office/drawing/2014/main" id="{BC910A13-9229-F1F5-622E-AB66AB4E8CB0}"/>
              </a:ext>
            </a:extLst>
          </p:cNvPr>
          <p:cNvPicPr>
            <a:picLocks noChangeAspect="1"/>
          </p:cNvPicPr>
          <p:nvPr/>
        </p:nvPicPr>
        <p:blipFill>
          <a:blip r:embed="rId7"/>
          <a:stretch>
            <a:fillRect/>
          </a:stretch>
        </p:blipFill>
        <p:spPr>
          <a:xfrm>
            <a:off x="3180655" y="3936680"/>
            <a:ext cx="186035" cy="232569"/>
          </a:xfrm>
          <a:prstGeom prst="rect">
            <a:avLst/>
          </a:prstGeom>
        </p:spPr>
      </p:pic>
      <p:sp>
        <p:nvSpPr>
          <p:cNvPr id="15" name="Text 7">
            <a:extLst>
              <a:ext uri="{FF2B5EF4-FFF2-40B4-BE49-F238E27FC236}">
                <a16:creationId xmlns:a16="http://schemas.microsoft.com/office/drawing/2014/main" id="{CCBFCFE7-352C-4C95-F725-334BD5780F7C}"/>
              </a:ext>
            </a:extLst>
          </p:cNvPr>
          <p:cNvSpPr/>
          <p:nvPr/>
        </p:nvSpPr>
        <p:spPr>
          <a:xfrm>
            <a:off x="5423495" y="3804123"/>
            <a:ext cx="1653878" cy="206673"/>
          </a:xfrm>
          <a:prstGeom prst="rect">
            <a:avLst/>
          </a:prstGeom>
          <a:noFill/>
          <a:ln/>
        </p:spPr>
        <p:txBody>
          <a:bodyPr wrap="none" lIns="0" tIns="0" rIns="0" bIns="0" rtlCol="0" anchor="t"/>
          <a:lstStyle/>
          <a:p>
            <a:pPr>
              <a:lnSpc>
                <a:spcPts val="1625"/>
              </a:lnSpc>
            </a:pPr>
            <a:r>
              <a:rPr lang="en-US" b="1" dirty="0">
                <a:solidFill>
                  <a:srgbClr val="3C3939"/>
                </a:solidFill>
                <a:latin typeface="Raleway" pitchFamily="34" charset="0"/>
                <a:ea typeface="Raleway" pitchFamily="34" charset="-122"/>
                <a:cs typeface="Raleway" pitchFamily="34" charset="-120"/>
              </a:rPr>
              <a:t>PPE Requirements</a:t>
            </a:r>
            <a:endParaRPr lang="en-US" b="1" dirty="0"/>
          </a:p>
        </p:txBody>
      </p:sp>
      <p:sp>
        <p:nvSpPr>
          <p:cNvPr id="16" name="Text 8">
            <a:extLst>
              <a:ext uri="{FF2B5EF4-FFF2-40B4-BE49-F238E27FC236}">
                <a16:creationId xmlns:a16="http://schemas.microsoft.com/office/drawing/2014/main" id="{EB6DCFD2-7AF9-D189-84ED-C9BDC5366AB6}"/>
              </a:ext>
            </a:extLst>
          </p:cNvPr>
          <p:cNvSpPr/>
          <p:nvPr/>
        </p:nvSpPr>
        <p:spPr>
          <a:xfrm>
            <a:off x="5423495" y="4090172"/>
            <a:ext cx="1962348" cy="211733"/>
          </a:xfrm>
          <a:prstGeom prst="rect">
            <a:avLst/>
          </a:prstGeom>
          <a:noFill/>
          <a:ln/>
        </p:spPr>
        <p:txBody>
          <a:bodyPr wrap="none" lIns="0" tIns="0" rIns="0" bIns="0" rtlCol="0" anchor="t"/>
          <a:lstStyle/>
          <a:p>
            <a:pPr>
              <a:lnSpc>
                <a:spcPts val="1667"/>
              </a:lnSpc>
            </a:pPr>
            <a:r>
              <a:rPr lang="en-US" dirty="0">
                <a:solidFill>
                  <a:srgbClr val="3C3939"/>
                </a:solidFill>
                <a:latin typeface="Roboto" pitchFamily="34" charset="0"/>
                <a:ea typeface="Roboto" pitchFamily="34" charset="-122"/>
                <a:cs typeface="Roboto" pitchFamily="34" charset="-120"/>
              </a:rPr>
              <a:t>Specialized protection equipment</a:t>
            </a:r>
            <a:endParaRPr lang="en-US" dirty="0"/>
          </a:p>
        </p:txBody>
      </p:sp>
      <p:sp>
        <p:nvSpPr>
          <p:cNvPr id="17" name="Shape 9">
            <a:extLst>
              <a:ext uri="{FF2B5EF4-FFF2-40B4-BE49-F238E27FC236}">
                <a16:creationId xmlns:a16="http://schemas.microsoft.com/office/drawing/2014/main" id="{12D3F4BE-7B1F-30C5-60FF-EDCE3FF52A8D}"/>
              </a:ext>
            </a:extLst>
          </p:cNvPr>
          <p:cNvSpPr/>
          <p:nvPr/>
        </p:nvSpPr>
        <p:spPr>
          <a:xfrm>
            <a:off x="5324276" y="4442696"/>
            <a:ext cx="6068218" cy="9525"/>
          </a:xfrm>
          <a:prstGeom prst="roundRect">
            <a:avLst>
              <a:gd name="adj" fmla="val 583442"/>
            </a:avLst>
          </a:prstGeom>
          <a:solidFill>
            <a:srgbClr val="C7C7D0"/>
          </a:solidFill>
          <a:ln/>
        </p:spPr>
        <p:txBody>
          <a:bodyPr/>
          <a:lstStyle/>
          <a:p>
            <a:endParaRPr lang="en-FI" sz="2000"/>
          </a:p>
        </p:txBody>
      </p:sp>
      <p:pic>
        <p:nvPicPr>
          <p:cNvPr id="18" name="Image 6" descr="preencoded.png">
            <a:extLst>
              <a:ext uri="{FF2B5EF4-FFF2-40B4-BE49-F238E27FC236}">
                <a16:creationId xmlns:a16="http://schemas.microsoft.com/office/drawing/2014/main" id="{6A06F3B8-A072-3BA3-EB47-7C892696AD53}"/>
              </a:ext>
            </a:extLst>
          </p:cNvPr>
          <p:cNvPicPr>
            <a:picLocks noChangeAspect="1"/>
          </p:cNvPicPr>
          <p:nvPr/>
        </p:nvPicPr>
        <p:blipFill>
          <a:blip r:embed="rId8"/>
          <a:stretch>
            <a:fillRect/>
          </a:stretch>
        </p:blipFill>
        <p:spPr>
          <a:xfrm>
            <a:off x="583604" y="4467203"/>
            <a:ext cx="5380137" cy="762298"/>
          </a:xfrm>
          <a:prstGeom prst="rect">
            <a:avLst/>
          </a:prstGeom>
        </p:spPr>
      </p:pic>
      <p:pic>
        <p:nvPicPr>
          <p:cNvPr id="19" name="Image 7" descr="preencoded.png">
            <a:extLst>
              <a:ext uri="{FF2B5EF4-FFF2-40B4-BE49-F238E27FC236}">
                <a16:creationId xmlns:a16="http://schemas.microsoft.com/office/drawing/2014/main" id="{ABEB6AA1-2137-0698-6B72-6799A197EC49}"/>
              </a:ext>
            </a:extLst>
          </p:cNvPr>
          <p:cNvPicPr>
            <a:picLocks noChangeAspect="1"/>
          </p:cNvPicPr>
          <p:nvPr/>
        </p:nvPicPr>
        <p:blipFill>
          <a:blip r:embed="rId9"/>
          <a:stretch>
            <a:fillRect/>
          </a:stretch>
        </p:blipFill>
        <p:spPr>
          <a:xfrm>
            <a:off x="3180556" y="4732018"/>
            <a:ext cx="186035" cy="232569"/>
          </a:xfrm>
          <a:prstGeom prst="rect">
            <a:avLst/>
          </a:prstGeom>
        </p:spPr>
      </p:pic>
      <p:sp>
        <p:nvSpPr>
          <p:cNvPr id="20" name="Text 10">
            <a:extLst>
              <a:ext uri="{FF2B5EF4-FFF2-40B4-BE49-F238E27FC236}">
                <a16:creationId xmlns:a16="http://schemas.microsoft.com/office/drawing/2014/main" id="{4F92BAC0-1E03-DE31-33C2-F6B03A5F9368}"/>
              </a:ext>
            </a:extLst>
          </p:cNvPr>
          <p:cNvSpPr/>
          <p:nvPr/>
        </p:nvSpPr>
        <p:spPr>
          <a:xfrm>
            <a:off x="6096000" y="4599461"/>
            <a:ext cx="2401689" cy="206673"/>
          </a:xfrm>
          <a:prstGeom prst="rect">
            <a:avLst/>
          </a:prstGeom>
          <a:noFill/>
          <a:ln/>
        </p:spPr>
        <p:txBody>
          <a:bodyPr wrap="none" lIns="0" tIns="0" rIns="0" bIns="0" rtlCol="0" anchor="t"/>
          <a:lstStyle/>
          <a:p>
            <a:pPr>
              <a:lnSpc>
                <a:spcPts val="1625"/>
              </a:lnSpc>
            </a:pPr>
            <a:r>
              <a:rPr lang="en-US" b="1" dirty="0">
                <a:solidFill>
                  <a:srgbClr val="3C3939"/>
                </a:solidFill>
                <a:latin typeface="Raleway" pitchFamily="34" charset="0"/>
                <a:ea typeface="Raleway" pitchFamily="34" charset="-122"/>
                <a:cs typeface="Raleway" pitchFamily="34" charset="-120"/>
              </a:rPr>
              <a:t>Mandatory SOPs and Logbooks</a:t>
            </a:r>
            <a:endParaRPr lang="en-US" b="1" dirty="0"/>
          </a:p>
        </p:txBody>
      </p:sp>
      <p:sp>
        <p:nvSpPr>
          <p:cNvPr id="21" name="Text 11">
            <a:extLst>
              <a:ext uri="{FF2B5EF4-FFF2-40B4-BE49-F238E27FC236}">
                <a16:creationId xmlns:a16="http://schemas.microsoft.com/office/drawing/2014/main" id="{4EC7441A-A898-0540-9971-4C683B41A7CB}"/>
              </a:ext>
            </a:extLst>
          </p:cNvPr>
          <p:cNvSpPr/>
          <p:nvPr/>
        </p:nvSpPr>
        <p:spPr>
          <a:xfrm>
            <a:off x="6096000" y="4885509"/>
            <a:ext cx="3650953" cy="211733"/>
          </a:xfrm>
          <a:prstGeom prst="rect">
            <a:avLst/>
          </a:prstGeom>
          <a:noFill/>
          <a:ln/>
        </p:spPr>
        <p:txBody>
          <a:bodyPr wrap="none" lIns="0" tIns="0" rIns="0" bIns="0" rtlCol="0" anchor="t"/>
          <a:lstStyle/>
          <a:p>
            <a:pPr>
              <a:lnSpc>
                <a:spcPts val="1667"/>
              </a:lnSpc>
            </a:pPr>
            <a:r>
              <a:rPr lang="en-US" dirty="0">
                <a:solidFill>
                  <a:srgbClr val="3C3939"/>
                </a:solidFill>
                <a:latin typeface="Roboto" pitchFamily="34" charset="0"/>
                <a:ea typeface="Roboto" pitchFamily="34" charset="-122"/>
                <a:cs typeface="Roboto" pitchFamily="34" charset="-120"/>
              </a:rPr>
              <a:t>Documentation of training, maintenance, and</a:t>
            </a:r>
          </a:p>
          <a:p>
            <a:pPr>
              <a:lnSpc>
                <a:spcPts val="1667"/>
              </a:lnSpc>
            </a:pPr>
            <a:r>
              <a:rPr lang="en-US" dirty="0">
                <a:solidFill>
                  <a:srgbClr val="3C3939"/>
                </a:solidFill>
                <a:latin typeface="Roboto" pitchFamily="34" charset="0"/>
                <a:ea typeface="Roboto" pitchFamily="34" charset="-122"/>
                <a:cs typeface="Roboto" pitchFamily="34" charset="-120"/>
              </a:rPr>
              <a:t> exposure control</a:t>
            </a:r>
            <a:endParaRPr lang="en-US" dirty="0"/>
          </a:p>
        </p:txBody>
      </p:sp>
    </p:spTree>
    <p:extLst>
      <p:ext uri="{BB962C8B-B14F-4D97-AF65-F5344CB8AC3E}">
        <p14:creationId xmlns:p14="http://schemas.microsoft.com/office/powerpoint/2010/main" val="3135775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F44D-AE0D-7F9E-37A5-0C3D0EEA4752}"/>
            </a:ext>
          </a:extLst>
        </p:cNvPr>
        <p:cNvGrpSpPr/>
        <p:nvPr/>
      </p:nvGrpSpPr>
      <p:grpSpPr>
        <a:xfrm>
          <a:off x="0" y="0"/>
          <a:ext cx="0" cy="0"/>
          <a:chOff x="0" y="0"/>
          <a:chExt cx="0" cy="0"/>
        </a:xfrm>
      </p:grpSpPr>
      <p:pic>
        <p:nvPicPr>
          <p:cNvPr id="12290" name="Picture 2" descr="Personal Protective Equipment (PPE) for laser welding – Safety First - THEO  Laser Inc.">
            <a:extLst>
              <a:ext uri="{FF2B5EF4-FFF2-40B4-BE49-F238E27FC236}">
                <a16:creationId xmlns:a16="http://schemas.microsoft.com/office/drawing/2014/main" id="{DB72F1D1-D7C0-D3D4-56B4-BF8FE94EA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97EA0B23-6FB4-C1D9-F0F6-FC89A8686B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96"/>
          <a:stretch/>
        </p:blipFill>
        <p:spPr bwMode="auto">
          <a:xfrm>
            <a:off x="8295659" y="876213"/>
            <a:ext cx="2940794" cy="2018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BA8D839D-2B2D-0949-6D95-2598BA68C8C8}"/>
              </a:ext>
            </a:extLst>
          </p:cNvPr>
          <p:cNvSpPr/>
          <p:nvPr/>
        </p:nvSpPr>
        <p:spPr>
          <a:xfrm>
            <a:off x="661492" y="320003"/>
            <a:ext cx="3843040" cy="413444"/>
          </a:xfrm>
          <a:prstGeom prst="rect">
            <a:avLst/>
          </a:prstGeom>
          <a:noFill/>
          <a:ln/>
        </p:spPr>
        <p:txBody>
          <a:bodyPr wrap="none" lIns="0" tIns="0" rIns="0" bIns="0" rtlCol="0" anchor="t"/>
          <a:lstStyle/>
          <a:p>
            <a:pPr>
              <a:lnSpc>
                <a:spcPts val="3250"/>
              </a:lnSpc>
            </a:pPr>
            <a:r>
              <a:rPr lang="en-US" sz="3600" b="1" dirty="0">
                <a:solidFill>
                  <a:schemeClr val="bg1"/>
                </a:solidFill>
                <a:latin typeface="Raleway" pitchFamily="34" charset="0"/>
                <a:ea typeface="Raleway" pitchFamily="34" charset="-122"/>
                <a:cs typeface="Raleway" pitchFamily="34" charset="-120"/>
              </a:rPr>
              <a:t>Safety </a:t>
            </a:r>
            <a:r>
              <a:rPr lang="en-US" sz="3600" b="1" dirty="0">
                <a:solidFill>
                  <a:schemeClr val="bg1"/>
                </a:solidFill>
              </a:rPr>
              <a:t>Personal Protective Equipment (PPE)</a:t>
            </a:r>
          </a:p>
        </p:txBody>
      </p:sp>
      <p:sp>
        <p:nvSpPr>
          <p:cNvPr id="24" name="Text 12"/>
          <p:cNvSpPr/>
          <p:nvPr/>
        </p:nvSpPr>
        <p:spPr>
          <a:xfrm>
            <a:off x="644823" y="1690255"/>
            <a:ext cx="1653878" cy="206673"/>
          </a:xfrm>
          <a:prstGeom prst="rect">
            <a:avLst/>
          </a:prstGeom>
          <a:noFill/>
          <a:ln/>
        </p:spPr>
        <p:txBody>
          <a:bodyPr wrap="none" lIns="0" tIns="0" rIns="0" bIns="0" rtlCol="0" anchor="t"/>
          <a:lstStyle/>
          <a:p>
            <a:pPr>
              <a:lnSpc>
                <a:spcPts val="1625"/>
              </a:lnSpc>
            </a:pPr>
            <a:r>
              <a:rPr lang="en-US" b="1" dirty="0">
                <a:solidFill>
                  <a:schemeClr val="bg1"/>
                </a:solidFill>
                <a:latin typeface="Raleway" pitchFamily="34" charset="0"/>
                <a:ea typeface="Raleway" pitchFamily="34" charset="-122"/>
                <a:cs typeface="Raleway" pitchFamily="34" charset="-120"/>
              </a:rPr>
              <a:t>PPE Requirements:</a:t>
            </a:r>
            <a:endParaRPr lang="en-US" b="1" dirty="0">
              <a:solidFill>
                <a:schemeClr val="bg1"/>
              </a:solidFill>
            </a:endParaRPr>
          </a:p>
        </p:txBody>
      </p:sp>
      <p:sp>
        <p:nvSpPr>
          <p:cNvPr id="25" name="Text 13"/>
          <p:cNvSpPr/>
          <p:nvPr/>
        </p:nvSpPr>
        <p:spPr>
          <a:xfrm>
            <a:off x="755845" y="3057090"/>
            <a:ext cx="10869018" cy="211733"/>
          </a:xfrm>
          <a:prstGeom prst="rect">
            <a:avLst/>
          </a:prstGeom>
          <a:noFill/>
          <a:ln/>
        </p:spPr>
        <p:txBody>
          <a:bodyPr wrap="none" lIns="0" tIns="0" rIns="0" bIns="0" rtlCol="0" anchor="t"/>
          <a:lstStyle/>
          <a:p>
            <a:pPr marL="285739" indent="-285739">
              <a:lnSpc>
                <a:spcPts val="1667"/>
              </a:lnSpc>
              <a:buSzPct val="100000"/>
              <a:buChar char="•"/>
            </a:pPr>
            <a:r>
              <a:rPr lang="en-US" dirty="0">
                <a:solidFill>
                  <a:schemeClr val="bg1"/>
                </a:solidFill>
                <a:latin typeface="Roboto" pitchFamily="34" charset="0"/>
                <a:ea typeface="Roboto" pitchFamily="34" charset="-122"/>
                <a:cs typeface="Roboto" pitchFamily="34" charset="-120"/>
              </a:rPr>
              <a:t>Laser-rated goggles (OD 6+ for 1064 nm)</a:t>
            </a:r>
            <a:endParaRPr lang="en-US" dirty="0">
              <a:solidFill>
                <a:schemeClr val="bg1"/>
              </a:solidFill>
            </a:endParaRPr>
          </a:p>
        </p:txBody>
      </p:sp>
      <p:sp>
        <p:nvSpPr>
          <p:cNvPr id="26" name="Text 14"/>
          <p:cNvSpPr/>
          <p:nvPr/>
        </p:nvSpPr>
        <p:spPr>
          <a:xfrm>
            <a:off x="755845" y="3315059"/>
            <a:ext cx="10869018" cy="211733"/>
          </a:xfrm>
          <a:prstGeom prst="rect">
            <a:avLst/>
          </a:prstGeom>
          <a:noFill/>
          <a:ln/>
        </p:spPr>
        <p:txBody>
          <a:bodyPr wrap="none" lIns="0" tIns="0" rIns="0" bIns="0" rtlCol="0" anchor="t"/>
          <a:lstStyle/>
          <a:p>
            <a:pPr marL="285739" indent="-285739">
              <a:lnSpc>
                <a:spcPts val="1667"/>
              </a:lnSpc>
              <a:buSzPct val="100000"/>
              <a:buChar char="•"/>
            </a:pPr>
            <a:r>
              <a:rPr lang="en-US" dirty="0">
                <a:solidFill>
                  <a:schemeClr val="bg1"/>
                </a:solidFill>
                <a:latin typeface="Roboto" pitchFamily="34" charset="0"/>
                <a:ea typeface="Roboto" pitchFamily="34" charset="-122"/>
                <a:cs typeface="Roboto" pitchFamily="34" charset="-120"/>
              </a:rPr>
              <a:t>Flame-retardant gloves, coats, full-coverage apparel</a:t>
            </a:r>
            <a:endParaRPr lang="en-US" dirty="0">
              <a:solidFill>
                <a:schemeClr val="bg1"/>
              </a:solidFill>
            </a:endParaRPr>
          </a:p>
        </p:txBody>
      </p:sp>
      <p:sp>
        <p:nvSpPr>
          <p:cNvPr id="27" name="Text 15"/>
          <p:cNvSpPr/>
          <p:nvPr/>
        </p:nvSpPr>
        <p:spPr>
          <a:xfrm>
            <a:off x="755845" y="3573028"/>
            <a:ext cx="10869018" cy="211733"/>
          </a:xfrm>
          <a:prstGeom prst="rect">
            <a:avLst/>
          </a:prstGeom>
          <a:noFill/>
          <a:ln/>
        </p:spPr>
        <p:txBody>
          <a:bodyPr wrap="none" lIns="0" tIns="0" rIns="0" bIns="0" rtlCol="0" anchor="t"/>
          <a:lstStyle/>
          <a:p>
            <a:pPr marL="285739" indent="-285739">
              <a:lnSpc>
                <a:spcPts val="1667"/>
              </a:lnSpc>
              <a:buSzPct val="100000"/>
              <a:buChar char="•"/>
            </a:pPr>
            <a:r>
              <a:rPr lang="en-US" dirty="0">
                <a:solidFill>
                  <a:schemeClr val="bg1"/>
                </a:solidFill>
                <a:latin typeface="Roboto" pitchFamily="34" charset="0"/>
                <a:ea typeface="Roboto" pitchFamily="34" charset="-122"/>
                <a:cs typeface="Roboto" pitchFamily="34" charset="-120"/>
              </a:rPr>
              <a:t>Respirators for fume-heavy applications</a:t>
            </a:r>
            <a:endParaRPr lang="en-US" dirty="0">
              <a:solidFill>
                <a:schemeClr val="bg1"/>
              </a:solidFill>
            </a:endParaRPr>
          </a:p>
        </p:txBody>
      </p:sp>
      <p:sp>
        <p:nvSpPr>
          <p:cNvPr id="28" name="Text 16"/>
          <p:cNvSpPr/>
          <p:nvPr/>
        </p:nvSpPr>
        <p:spPr>
          <a:xfrm>
            <a:off x="661492" y="4024650"/>
            <a:ext cx="10869018" cy="211733"/>
          </a:xfrm>
          <a:prstGeom prst="rect">
            <a:avLst/>
          </a:prstGeom>
          <a:noFill/>
          <a:ln/>
        </p:spPr>
        <p:txBody>
          <a:bodyPr wrap="none" lIns="0" tIns="0" rIns="0" bIns="0" rtlCol="0" anchor="t"/>
          <a:lstStyle/>
          <a:p>
            <a:pPr>
              <a:lnSpc>
                <a:spcPts val="1667"/>
              </a:lnSpc>
            </a:pPr>
            <a:r>
              <a:rPr lang="en-US" dirty="0">
                <a:solidFill>
                  <a:schemeClr val="bg1"/>
                </a:solidFill>
                <a:latin typeface="Roboto" pitchFamily="34" charset="0"/>
                <a:ea typeface="Roboto" pitchFamily="34" charset="-122"/>
                <a:cs typeface="Roboto" pitchFamily="34" charset="-120"/>
              </a:rPr>
              <a:t>To meet ANSI Z136.1 and OSHA standards [6].</a:t>
            </a:r>
            <a:endParaRPr lang="en-US" dirty="0">
              <a:solidFill>
                <a:schemeClr val="bg1"/>
              </a:solidFill>
            </a:endParaRPr>
          </a:p>
        </p:txBody>
      </p:sp>
      <p:sp>
        <p:nvSpPr>
          <p:cNvPr id="29" name="Rectangle 5">
            <a:extLst>
              <a:ext uri="{FF2B5EF4-FFF2-40B4-BE49-F238E27FC236}">
                <a16:creationId xmlns:a16="http://schemas.microsoft.com/office/drawing/2014/main" id="{A0DF45AE-6706-AE3B-00E9-BB42656F3243}"/>
              </a:ext>
            </a:extLst>
          </p:cNvPr>
          <p:cNvSpPr>
            <a:spLocks noChangeArrowheads="1"/>
          </p:cNvSpPr>
          <p:nvPr/>
        </p:nvSpPr>
        <p:spPr bwMode="auto">
          <a:xfrm>
            <a:off x="398565" y="5744664"/>
            <a:ext cx="6902003" cy="3326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fontAlgn="base">
              <a:lnSpc>
                <a:spcPct val="90000"/>
              </a:lnSpc>
              <a:spcBef>
                <a:spcPct val="0"/>
              </a:spcBef>
              <a:spcAft>
                <a:spcPts val="600"/>
              </a:spcAft>
              <a:buClrTx/>
              <a:buSzTx/>
              <a:tabLst/>
            </a:pPr>
            <a:r>
              <a:rPr kumimoji="0" lang="en-US" altLang="en-FI" b="1" i="0" u="none" strike="noStrike" cap="none" normalizeH="0" baseline="0" dirty="0">
                <a:ln>
                  <a:noFill/>
                </a:ln>
                <a:solidFill>
                  <a:schemeClr val="bg1"/>
                </a:solidFill>
                <a:effectLst/>
              </a:rPr>
              <a:t>Key Takeaway:</a:t>
            </a:r>
            <a:r>
              <a:rPr kumimoji="0" lang="en-US" altLang="en-FI" b="0" i="0" u="none" strike="noStrike" cap="none" normalizeH="0" baseline="0" dirty="0">
                <a:ln>
                  <a:noFill/>
                </a:ln>
                <a:solidFill>
                  <a:schemeClr val="bg1"/>
                </a:solidFill>
                <a:effectLst/>
              </a:rPr>
              <a:t> One-size-fits-all laser safety gear does not work!</a:t>
            </a:r>
          </a:p>
        </p:txBody>
      </p:sp>
      <p:sp>
        <p:nvSpPr>
          <p:cNvPr id="32" name="TextBox 31">
            <a:extLst>
              <a:ext uri="{FF2B5EF4-FFF2-40B4-BE49-F238E27FC236}">
                <a16:creationId xmlns:a16="http://schemas.microsoft.com/office/drawing/2014/main" id="{599EFE91-C1CD-29CA-6F4C-FDB00D2F2681}"/>
              </a:ext>
            </a:extLst>
          </p:cNvPr>
          <p:cNvSpPr txBox="1"/>
          <p:nvPr/>
        </p:nvSpPr>
        <p:spPr>
          <a:xfrm>
            <a:off x="644823" y="2023382"/>
            <a:ext cx="6096000" cy="923330"/>
          </a:xfrm>
          <a:prstGeom prst="rect">
            <a:avLst/>
          </a:prstGeom>
          <a:noFill/>
        </p:spPr>
        <p:txBody>
          <a:bodyPr wrap="square">
            <a:spAutoFit/>
          </a:bodyPr>
          <a:lstStyle/>
          <a:p>
            <a:r>
              <a:rPr lang="en-US" b="0" i="0" dirty="0">
                <a:solidFill>
                  <a:schemeClr val="bg1"/>
                </a:solidFill>
                <a:effectLst/>
                <a:latin typeface="Roboto" pitchFamily="2" charset="0"/>
              </a:rPr>
              <a:t>Personnel must wear laser safety goggles or eyewear to protect their eyes from direct or reflected laser beams, as well as protective clothing to avoid burns.</a:t>
            </a:r>
            <a:endParaRPr lang="en-FI" dirty="0">
              <a:solidFill>
                <a:schemeClr val="bg1"/>
              </a:solidFill>
            </a:endParaRPr>
          </a:p>
        </p:txBody>
      </p:sp>
      <p:sp>
        <p:nvSpPr>
          <p:cNvPr id="34" name="TextBox 33">
            <a:extLst>
              <a:ext uri="{FF2B5EF4-FFF2-40B4-BE49-F238E27FC236}">
                <a16:creationId xmlns:a16="http://schemas.microsoft.com/office/drawing/2014/main" id="{431520E4-F720-4326-A487-03385BCF159B}"/>
              </a:ext>
            </a:extLst>
          </p:cNvPr>
          <p:cNvSpPr txBox="1"/>
          <p:nvPr/>
        </p:nvSpPr>
        <p:spPr>
          <a:xfrm>
            <a:off x="451965" y="6129986"/>
            <a:ext cx="6097162" cy="276999"/>
          </a:xfrm>
          <a:prstGeom prst="rect">
            <a:avLst/>
          </a:prstGeom>
          <a:noFill/>
        </p:spPr>
        <p:txBody>
          <a:bodyPr wrap="square">
            <a:spAutoFit/>
          </a:bodyPr>
          <a:lstStyle/>
          <a:p>
            <a:r>
              <a:rPr lang="en-US" sz="1200" dirty="0">
                <a:hlinkClick r:id="rId4"/>
              </a:rPr>
              <a:t>Personal Protective Equipment (PPE) for laser welding – Safety First - THEO Laser Inc.</a:t>
            </a:r>
            <a:endParaRPr lang="en-FI" sz="1200" dirty="0"/>
          </a:p>
        </p:txBody>
      </p:sp>
      <p:pic>
        <p:nvPicPr>
          <p:cNvPr id="12292" name="Picture 4" descr="Generated image">
            <a:extLst>
              <a:ext uri="{FF2B5EF4-FFF2-40B4-BE49-F238E27FC236}">
                <a16:creationId xmlns:a16="http://schemas.microsoft.com/office/drawing/2014/main" id="{CD0A193A-4374-CDC5-B05B-937C061E9A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4936" y="3002390"/>
            <a:ext cx="3562241" cy="356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7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A4586-E568-10A1-79B3-A8C393890122}"/>
              </a:ext>
            </a:extLst>
          </p:cNvPr>
          <p:cNvPicPr>
            <a:picLocks noChangeAspect="1"/>
          </p:cNvPicPr>
          <p:nvPr/>
        </p:nvPicPr>
        <p:blipFill>
          <a:blip r:embed="rId2"/>
          <a:stretch>
            <a:fillRect/>
          </a:stretch>
        </p:blipFill>
        <p:spPr>
          <a:xfrm>
            <a:off x="519378" y="414444"/>
            <a:ext cx="7117555" cy="5677427"/>
          </a:xfrm>
          <a:prstGeom prst="rect">
            <a:avLst/>
          </a:prstGeom>
        </p:spPr>
      </p:pic>
      <p:sp>
        <p:nvSpPr>
          <p:cNvPr id="4" name="TextBox 3">
            <a:extLst>
              <a:ext uri="{FF2B5EF4-FFF2-40B4-BE49-F238E27FC236}">
                <a16:creationId xmlns:a16="http://schemas.microsoft.com/office/drawing/2014/main" id="{03BA8545-F9BB-833E-FC70-1AD9AB36137F}"/>
              </a:ext>
            </a:extLst>
          </p:cNvPr>
          <p:cNvSpPr txBox="1"/>
          <p:nvPr/>
        </p:nvSpPr>
        <p:spPr>
          <a:xfrm>
            <a:off x="389467" y="6334667"/>
            <a:ext cx="6096000" cy="338554"/>
          </a:xfrm>
          <a:prstGeom prst="rect">
            <a:avLst/>
          </a:prstGeom>
          <a:noFill/>
        </p:spPr>
        <p:txBody>
          <a:bodyPr wrap="square">
            <a:spAutoFit/>
          </a:bodyPr>
          <a:lstStyle/>
          <a:p>
            <a:r>
              <a:rPr lang="en-US" sz="1600">
                <a:hlinkClick r:id="rId3"/>
              </a:rPr>
              <a:t>Laser Safety Video</a:t>
            </a:r>
            <a:endParaRPr lang="en-FI" sz="1600" dirty="0"/>
          </a:p>
        </p:txBody>
      </p:sp>
      <p:pic>
        <p:nvPicPr>
          <p:cNvPr id="13320" name="Picture 8" descr="Safety Signs - Hazard Signs - Warning Laser Hazard Sign">
            <a:extLst>
              <a:ext uri="{FF2B5EF4-FFF2-40B4-BE49-F238E27FC236}">
                <a16:creationId xmlns:a16="http://schemas.microsoft.com/office/drawing/2014/main" id="{4EF07551-BF7F-A4D7-6C17-A90119C42B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947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5786C-53AE-3754-0F4B-E796AE48FE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835874-6A95-54B3-A958-55CAE3D28ACE}"/>
              </a:ext>
            </a:extLst>
          </p:cNvPr>
          <p:cNvPicPr>
            <a:picLocks noChangeAspect="1"/>
          </p:cNvPicPr>
          <p:nvPr/>
        </p:nvPicPr>
        <p:blipFill>
          <a:blip r:embed="rId2"/>
          <a:stretch>
            <a:fillRect/>
          </a:stretch>
        </p:blipFill>
        <p:spPr>
          <a:xfrm>
            <a:off x="389467" y="560202"/>
            <a:ext cx="7100562" cy="5378585"/>
          </a:xfrm>
          <a:prstGeom prst="rect">
            <a:avLst/>
          </a:prstGeom>
        </p:spPr>
      </p:pic>
      <p:sp>
        <p:nvSpPr>
          <p:cNvPr id="5" name="TextBox 4">
            <a:extLst>
              <a:ext uri="{FF2B5EF4-FFF2-40B4-BE49-F238E27FC236}">
                <a16:creationId xmlns:a16="http://schemas.microsoft.com/office/drawing/2014/main" id="{FDFBFF06-85AF-B3AE-E464-BFDA2AF2480B}"/>
              </a:ext>
            </a:extLst>
          </p:cNvPr>
          <p:cNvSpPr txBox="1"/>
          <p:nvPr/>
        </p:nvSpPr>
        <p:spPr>
          <a:xfrm>
            <a:off x="389467" y="6334667"/>
            <a:ext cx="6096000" cy="338554"/>
          </a:xfrm>
          <a:prstGeom prst="rect">
            <a:avLst/>
          </a:prstGeom>
          <a:noFill/>
        </p:spPr>
        <p:txBody>
          <a:bodyPr wrap="square">
            <a:spAutoFit/>
          </a:bodyPr>
          <a:lstStyle/>
          <a:p>
            <a:r>
              <a:rPr lang="en-US" sz="1600" dirty="0">
                <a:hlinkClick r:id="rId3"/>
              </a:rPr>
              <a:t>Laser Safety Video</a:t>
            </a:r>
            <a:endParaRPr lang="en-FI" sz="1600" dirty="0"/>
          </a:p>
        </p:txBody>
      </p:sp>
      <p:pic>
        <p:nvPicPr>
          <p:cNvPr id="8" name="Picture 8" descr="Safety Signs - Hazard Signs - Warning Laser Hazard Sign">
            <a:extLst>
              <a:ext uri="{FF2B5EF4-FFF2-40B4-BE49-F238E27FC236}">
                <a16:creationId xmlns:a16="http://schemas.microsoft.com/office/drawing/2014/main" id="{CB21DBCF-083C-CB2E-DFAF-998B0B916C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46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2F61-D5CE-B234-94EF-30E38E5C6AA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173D5D0-05AD-F54D-DF62-CF64A24F85F0}"/>
              </a:ext>
            </a:extLst>
          </p:cNvPr>
          <p:cNvPicPr>
            <a:picLocks noChangeAspect="1"/>
          </p:cNvPicPr>
          <p:nvPr/>
        </p:nvPicPr>
        <p:blipFill>
          <a:blip r:embed="rId2"/>
          <a:stretch>
            <a:fillRect/>
          </a:stretch>
        </p:blipFill>
        <p:spPr>
          <a:xfrm>
            <a:off x="462624" y="533043"/>
            <a:ext cx="7237768" cy="5444245"/>
          </a:xfrm>
          <a:prstGeom prst="rect">
            <a:avLst/>
          </a:prstGeom>
        </p:spPr>
      </p:pic>
      <p:sp>
        <p:nvSpPr>
          <p:cNvPr id="5" name="TextBox 4">
            <a:extLst>
              <a:ext uri="{FF2B5EF4-FFF2-40B4-BE49-F238E27FC236}">
                <a16:creationId xmlns:a16="http://schemas.microsoft.com/office/drawing/2014/main" id="{2BEE21A8-4B6C-9BD4-6977-581F914E1117}"/>
              </a:ext>
            </a:extLst>
          </p:cNvPr>
          <p:cNvSpPr txBox="1"/>
          <p:nvPr/>
        </p:nvSpPr>
        <p:spPr>
          <a:xfrm>
            <a:off x="389467" y="6334667"/>
            <a:ext cx="6096000" cy="338554"/>
          </a:xfrm>
          <a:prstGeom prst="rect">
            <a:avLst/>
          </a:prstGeom>
          <a:noFill/>
        </p:spPr>
        <p:txBody>
          <a:bodyPr wrap="square">
            <a:spAutoFit/>
          </a:bodyPr>
          <a:lstStyle/>
          <a:p>
            <a:r>
              <a:rPr lang="en-US" sz="1600" dirty="0">
                <a:hlinkClick r:id="rId3"/>
              </a:rPr>
              <a:t>Laser Safety Video</a:t>
            </a:r>
            <a:endParaRPr lang="en-FI" sz="1600" dirty="0"/>
          </a:p>
        </p:txBody>
      </p:sp>
      <p:pic>
        <p:nvPicPr>
          <p:cNvPr id="7" name="Picture 8" descr="Safety Signs - Hazard Signs - Warning Laser Hazard Sign">
            <a:extLst>
              <a:ext uri="{FF2B5EF4-FFF2-40B4-BE49-F238E27FC236}">
                <a16:creationId xmlns:a16="http://schemas.microsoft.com/office/drawing/2014/main" id="{E6E2363D-DFC6-66B1-006F-52127538D4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78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75806-C9E4-4A80-98EB-B48E69CD70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A19DA0-67BC-A423-4D5E-8D1EEC5D40B6}"/>
              </a:ext>
            </a:extLst>
          </p:cNvPr>
          <p:cNvPicPr>
            <a:picLocks noChangeAspect="1"/>
          </p:cNvPicPr>
          <p:nvPr/>
        </p:nvPicPr>
        <p:blipFill>
          <a:blip r:embed="rId2"/>
          <a:stretch>
            <a:fillRect/>
          </a:stretch>
        </p:blipFill>
        <p:spPr>
          <a:xfrm>
            <a:off x="680918" y="651933"/>
            <a:ext cx="6974029" cy="5363856"/>
          </a:xfrm>
          <a:prstGeom prst="rect">
            <a:avLst/>
          </a:prstGeom>
        </p:spPr>
      </p:pic>
      <p:sp>
        <p:nvSpPr>
          <p:cNvPr id="5" name="TextBox 4">
            <a:extLst>
              <a:ext uri="{FF2B5EF4-FFF2-40B4-BE49-F238E27FC236}">
                <a16:creationId xmlns:a16="http://schemas.microsoft.com/office/drawing/2014/main" id="{C62B1212-6256-F0CE-0921-40549E4D445D}"/>
              </a:ext>
            </a:extLst>
          </p:cNvPr>
          <p:cNvSpPr txBox="1"/>
          <p:nvPr/>
        </p:nvSpPr>
        <p:spPr>
          <a:xfrm>
            <a:off x="389467" y="6334667"/>
            <a:ext cx="6096000" cy="338554"/>
          </a:xfrm>
          <a:prstGeom prst="rect">
            <a:avLst/>
          </a:prstGeom>
          <a:noFill/>
        </p:spPr>
        <p:txBody>
          <a:bodyPr wrap="square">
            <a:spAutoFit/>
          </a:bodyPr>
          <a:lstStyle/>
          <a:p>
            <a:r>
              <a:rPr lang="en-US" sz="1600" dirty="0">
                <a:hlinkClick r:id="rId3"/>
              </a:rPr>
              <a:t>Laser Safety Video</a:t>
            </a:r>
            <a:endParaRPr lang="en-FI" sz="1600" dirty="0"/>
          </a:p>
        </p:txBody>
      </p:sp>
      <p:pic>
        <p:nvPicPr>
          <p:cNvPr id="7" name="Picture 8" descr="Safety Signs - Hazard Signs - Warning Laser Hazard Sign">
            <a:extLst>
              <a:ext uri="{FF2B5EF4-FFF2-40B4-BE49-F238E27FC236}">
                <a16:creationId xmlns:a16="http://schemas.microsoft.com/office/drawing/2014/main" id="{0E94AD0E-4B01-0069-E833-D4F875CEB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01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DC65E-57B1-63C9-9B4C-DC4F7E66301D}"/>
              </a:ext>
            </a:extLst>
          </p:cNvPr>
          <p:cNvPicPr>
            <a:picLocks noChangeAspect="1"/>
          </p:cNvPicPr>
          <p:nvPr/>
        </p:nvPicPr>
        <p:blipFill>
          <a:blip r:embed="rId2"/>
          <a:stretch>
            <a:fillRect/>
          </a:stretch>
        </p:blipFill>
        <p:spPr>
          <a:xfrm>
            <a:off x="578661" y="745511"/>
            <a:ext cx="6937683" cy="5231777"/>
          </a:xfrm>
          <a:prstGeom prst="rect">
            <a:avLst/>
          </a:prstGeom>
        </p:spPr>
      </p:pic>
      <p:sp>
        <p:nvSpPr>
          <p:cNvPr id="4" name="TextBox 3">
            <a:extLst>
              <a:ext uri="{FF2B5EF4-FFF2-40B4-BE49-F238E27FC236}">
                <a16:creationId xmlns:a16="http://schemas.microsoft.com/office/drawing/2014/main" id="{3E5F2D87-B2C4-8FEE-FBCB-36F020877F87}"/>
              </a:ext>
            </a:extLst>
          </p:cNvPr>
          <p:cNvSpPr txBox="1"/>
          <p:nvPr/>
        </p:nvSpPr>
        <p:spPr>
          <a:xfrm>
            <a:off x="389467" y="6334667"/>
            <a:ext cx="6096000" cy="338554"/>
          </a:xfrm>
          <a:prstGeom prst="rect">
            <a:avLst/>
          </a:prstGeom>
          <a:noFill/>
        </p:spPr>
        <p:txBody>
          <a:bodyPr wrap="square">
            <a:spAutoFit/>
          </a:bodyPr>
          <a:lstStyle/>
          <a:p>
            <a:r>
              <a:rPr lang="en-US" sz="1600" dirty="0">
                <a:hlinkClick r:id="rId3"/>
              </a:rPr>
              <a:t>Laser Safety Video</a:t>
            </a:r>
            <a:endParaRPr lang="en-FI" sz="1600" dirty="0"/>
          </a:p>
        </p:txBody>
      </p:sp>
      <p:pic>
        <p:nvPicPr>
          <p:cNvPr id="6" name="Picture 8" descr="Safety Signs - Hazard Signs - Warning Laser Hazard Sign">
            <a:extLst>
              <a:ext uri="{FF2B5EF4-FFF2-40B4-BE49-F238E27FC236}">
                <a16:creationId xmlns:a16="http://schemas.microsoft.com/office/drawing/2014/main" id="{24B087CA-A0AB-EF71-3D7C-8111C02149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296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75CC09A4-9B39-873D-281A-CA013B7C1E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6597" y="3423900"/>
            <a:ext cx="3742267" cy="262397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A642C38-46BD-09BE-B933-9CACB23F5298}"/>
              </a:ext>
            </a:extLst>
          </p:cNvPr>
          <p:cNvSpPr>
            <a:spLocks noGrp="1"/>
          </p:cNvSpPr>
          <p:nvPr>
            <p:ph idx="1"/>
          </p:nvPr>
        </p:nvSpPr>
        <p:spPr>
          <a:xfrm>
            <a:off x="300282" y="1236131"/>
            <a:ext cx="11615794" cy="2372474"/>
          </a:xfrm>
        </p:spPr>
        <p:txBody>
          <a:bodyPr>
            <a:normAutofit/>
          </a:bodyPr>
          <a:lstStyle/>
          <a:p>
            <a:pPr algn="just"/>
            <a:r>
              <a:rPr lang="en-US" sz="1800" dirty="0">
                <a:solidFill>
                  <a:srgbClr val="3C3939"/>
                </a:solidFill>
                <a:latin typeface="Roboto" pitchFamily="34" charset="0"/>
                <a:ea typeface="Roboto" pitchFamily="34" charset="-122"/>
                <a:cs typeface="Roboto" pitchFamily="34" charset="-120"/>
              </a:rPr>
              <a:t>Laser cleaning is an advanced, non-contact method for removing surface contaminants like rust, paint, grease, oxides, and residues. It leverages highly focused laser beams to ablate or vaporize unwanted materials based on their optical absorption characteristics.</a:t>
            </a:r>
          </a:p>
          <a:p>
            <a:pPr algn="just"/>
            <a:r>
              <a:rPr lang="en-US" sz="1800" dirty="0">
                <a:solidFill>
                  <a:srgbClr val="3C3939"/>
                </a:solidFill>
                <a:latin typeface="Roboto" pitchFamily="34" charset="0"/>
                <a:ea typeface="Roboto" pitchFamily="34" charset="-122"/>
                <a:cs typeface="Roboto" pitchFamily="34" charset="-120"/>
              </a:rPr>
              <a:t>Compared to traditional methods such as sandblasting or solvent cleaning, laser cleaning offers advantages in precision, environmental sustainability, reduced maintenance, and automation compatibility.</a:t>
            </a:r>
          </a:p>
          <a:p>
            <a:pPr algn="just"/>
            <a:r>
              <a:rPr lang="en-US" sz="1800" dirty="0">
                <a:solidFill>
                  <a:srgbClr val="3C3939"/>
                </a:solidFill>
                <a:latin typeface="Roboto" pitchFamily="34" charset="0"/>
                <a:ea typeface="Roboto" pitchFamily="34" charset="-122"/>
                <a:cs typeface="Roboto" pitchFamily="34" charset="-120"/>
              </a:rPr>
              <a:t>It is widely applied in aerospace, automotive, manufacturing, electronics, nuclear maintenance, and art restoration [1].</a:t>
            </a:r>
            <a:endParaRPr lang="en-US" sz="1800" dirty="0"/>
          </a:p>
          <a:p>
            <a:pPr algn="just"/>
            <a:endParaRPr lang="en-US" sz="1800" dirty="0"/>
          </a:p>
          <a:p>
            <a:pPr algn="just"/>
            <a:endParaRPr lang="en-US" sz="1800" dirty="0"/>
          </a:p>
          <a:p>
            <a:pPr algn="just"/>
            <a:endParaRPr lang="en-FI" sz="1800" dirty="0"/>
          </a:p>
        </p:txBody>
      </p:sp>
      <p:sp>
        <p:nvSpPr>
          <p:cNvPr id="3" name="Title 2">
            <a:extLst>
              <a:ext uri="{FF2B5EF4-FFF2-40B4-BE49-F238E27FC236}">
                <a16:creationId xmlns:a16="http://schemas.microsoft.com/office/drawing/2014/main" id="{77A462CE-5BBA-303C-DE10-1EA5346519D0}"/>
              </a:ext>
            </a:extLst>
          </p:cNvPr>
          <p:cNvSpPr>
            <a:spLocks noGrp="1"/>
          </p:cNvSpPr>
          <p:nvPr>
            <p:ph type="title"/>
          </p:nvPr>
        </p:nvSpPr>
        <p:spPr>
          <a:xfrm>
            <a:off x="300282" y="438150"/>
            <a:ext cx="10922775" cy="637117"/>
          </a:xfrm>
        </p:spPr>
        <p:txBody>
          <a:bodyPr>
            <a:normAutofit fontScale="90000"/>
          </a:bodyPr>
          <a:lstStyle/>
          <a:p>
            <a:r>
              <a:rPr lang="en-US" dirty="0"/>
              <a:t>Introduction to laser cleaning</a:t>
            </a:r>
            <a:endParaRPr lang="en-FI" dirty="0"/>
          </a:p>
        </p:txBody>
      </p:sp>
      <p:pic>
        <p:nvPicPr>
          <p:cNvPr id="4" name="Picture 2" descr="Processes | Free Full-Text | The Fundamental Mechanisms of Laser ...">
            <a:extLst>
              <a:ext uri="{FF2B5EF4-FFF2-40B4-BE49-F238E27FC236}">
                <a16:creationId xmlns:a16="http://schemas.microsoft.com/office/drawing/2014/main" id="{3255B936-856C-1A4C-0992-CB01709513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282" y="3694355"/>
            <a:ext cx="4430255" cy="21851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4AE168-ACD6-94A3-DB36-0AC98F8EEA80}"/>
              </a:ext>
            </a:extLst>
          </p:cNvPr>
          <p:cNvSpPr txBox="1"/>
          <p:nvPr/>
        </p:nvSpPr>
        <p:spPr>
          <a:xfrm>
            <a:off x="197059" y="5965237"/>
            <a:ext cx="4533478" cy="461665"/>
          </a:xfrm>
          <a:prstGeom prst="rect">
            <a:avLst/>
          </a:prstGeom>
          <a:noFill/>
        </p:spPr>
        <p:txBody>
          <a:bodyPr wrap="square">
            <a:spAutoFit/>
          </a:bodyPr>
          <a:lstStyle/>
          <a:p>
            <a:r>
              <a:rPr lang="en-US" sz="1200" dirty="0">
                <a:hlinkClick r:id="rId4"/>
              </a:rPr>
              <a:t>The Fundamental Mechanisms of Laser Cleaning Technology and Its Typical Applications in Industry</a:t>
            </a:r>
            <a:endParaRPr lang="en-FI" sz="1200" dirty="0"/>
          </a:p>
        </p:txBody>
      </p:sp>
      <p:pic>
        <p:nvPicPr>
          <p:cNvPr id="2052" name="Picture 4">
            <a:extLst>
              <a:ext uri="{FF2B5EF4-FFF2-40B4-BE49-F238E27FC236}">
                <a16:creationId xmlns:a16="http://schemas.microsoft.com/office/drawing/2014/main" id="{D52BBE26-4F84-6FEE-DFBB-1BB3F6F9CD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0538" y="3378643"/>
            <a:ext cx="3820794" cy="26342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C20527-3B71-88F2-26FB-04023AE71A4B}"/>
              </a:ext>
            </a:extLst>
          </p:cNvPr>
          <p:cNvSpPr txBox="1"/>
          <p:nvPr/>
        </p:nvSpPr>
        <p:spPr>
          <a:xfrm>
            <a:off x="4910667" y="6047873"/>
            <a:ext cx="6096000" cy="276999"/>
          </a:xfrm>
          <a:prstGeom prst="rect">
            <a:avLst/>
          </a:prstGeom>
          <a:noFill/>
        </p:spPr>
        <p:txBody>
          <a:bodyPr wrap="square">
            <a:spAutoFit/>
          </a:bodyPr>
          <a:lstStyle/>
          <a:p>
            <a:r>
              <a:rPr lang="en-US" sz="1200" dirty="0">
                <a:hlinkClick r:id="rId6"/>
              </a:rPr>
              <a:t>Function Principle </a:t>
            </a:r>
            <a:r>
              <a:rPr lang="en-US" sz="1200" dirty="0" err="1">
                <a:hlinkClick r:id="rId6"/>
              </a:rPr>
              <a:t>cleanLASER</a:t>
            </a:r>
            <a:r>
              <a:rPr lang="en-US" sz="1200" dirty="0">
                <a:hlinkClick r:id="rId6"/>
              </a:rPr>
              <a:t> - How the Clean Laser Process Works</a:t>
            </a:r>
            <a:endParaRPr lang="en-FI" sz="1200" dirty="0"/>
          </a:p>
        </p:txBody>
      </p:sp>
    </p:spTree>
    <p:extLst>
      <p:ext uri="{BB962C8B-B14F-4D97-AF65-F5344CB8AC3E}">
        <p14:creationId xmlns:p14="http://schemas.microsoft.com/office/powerpoint/2010/main" val="1037183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6653-A501-5F5A-F40E-066AC6F3505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5AB96F-2F70-55DE-0A2E-DECFE6721D1D}"/>
              </a:ext>
            </a:extLst>
          </p:cNvPr>
          <p:cNvSpPr txBox="1"/>
          <p:nvPr/>
        </p:nvSpPr>
        <p:spPr>
          <a:xfrm>
            <a:off x="389467" y="6334667"/>
            <a:ext cx="6096000" cy="338554"/>
          </a:xfrm>
          <a:prstGeom prst="rect">
            <a:avLst/>
          </a:prstGeom>
          <a:noFill/>
        </p:spPr>
        <p:txBody>
          <a:bodyPr wrap="square">
            <a:spAutoFit/>
          </a:bodyPr>
          <a:lstStyle/>
          <a:p>
            <a:r>
              <a:rPr lang="en-US" sz="1600" dirty="0">
                <a:hlinkClick r:id="rId2"/>
              </a:rPr>
              <a:t>Laser Safety Video</a:t>
            </a:r>
            <a:endParaRPr lang="en-FI" sz="1600" dirty="0"/>
          </a:p>
        </p:txBody>
      </p:sp>
      <p:pic>
        <p:nvPicPr>
          <p:cNvPr id="6" name="Picture 5">
            <a:extLst>
              <a:ext uri="{FF2B5EF4-FFF2-40B4-BE49-F238E27FC236}">
                <a16:creationId xmlns:a16="http://schemas.microsoft.com/office/drawing/2014/main" id="{5A437B59-9E7D-ECB6-6A66-687E0B3D35E5}"/>
              </a:ext>
            </a:extLst>
          </p:cNvPr>
          <p:cNvPicPr>
            <a:picLocks noChangeAspect="1"/>
          </p:cNvPicPr>
          <p:nvPr/>
        </p:nvPicPr>
        <p:blipFill>
          <a:blip r:embed="rId3"/>
          <a:stretch>
            <a:fillRect/>
          </a:stretch>
        </p:blipFill>
        <p:spPr>
          <a:xfrm>
            <a:off x="551574" y="590794"/>
            <a:ext cx="7167865" cy="5415370"/>
          </a:xfrm>
          <a:prstGeom prst="rect">
            <a:avLst/>
          </a:prstGeom>
        </p:spPr>
      </p:pic>
      <p:pic>
        <p:nvPicPr>
          <p:cNvPr id="8" name="Picture 8" descr="Safety Signs - Hazard Signs - Warning Laser Hazard Sign">
            <a:extLst>
              <a:ext uri="{FF2B5EF4-FFF2-40B4-BE49-F238E27FC236}">
                <a16:creationId xmlns:a16="http://schemas.microsoft.com/office/drawing/2014/main" id="{F959E629-9794-3887-FDA8-B2E6D6CA84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93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A2ECB-6122-BB82-056D-7F68CE4D22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B97EB1-6659-D046-E348-AC34A3820DFC}"/>
              </a:ext>
            </a:extLst>
          </p:cNvPr>
          <p:cNvPicPr>
            <a:picLocks noChangeAspect="1"/>
          </p:cNvPicPr>
          <p:nvPr/>
        </p:nvPicPr>
        <p:blipFill>
          <a:blip r:embed="rId2"/>
          <a:stretch>
            <a:fillRect/>
          </a:stretch>
        </p:blipFill>
        <p:spPr>
          <a:xfrm>
            <a:off x="537154" y="803130"/>
            <a:ext cx="6995657" cy="5251740"/>
          </a:xfrm>
          <a:prstGeom prst="rect">
            <a:avLst/>
          </a:prstGeom>
        </p:spPr>
      </p:pic>
      <p:sp>
        <p:nvSpPr>
          <p:cNvPr id="6" name="TextBox 5">
            <a:extLst>
              <a:ext uri="{FF2B5EF4-FFF2-40B4-BE49-F238E27FC236}">
                <a16:creationId xmlns:a16="http://schemas.microsoft.com/office/drawing/2014/main" id="{C09066D5-575E-D5C6-B1B5-D284F88766A2}"/>
              </a:ext>
            </a:extLst>
          </p:cNvPr>
          <p:cNvSpPr txBox="1"/>
          <p:nvPr/>
        </p:nvSpPr>
        <p:spPr>
          <a:xfrm>
            <a:off x="389467" y="6334667"/>
            <a:ext cx="6096000" cy="338554"/>
          </a:xfrm>
          <a:prstGeom prst="rect">
            <a:avLst/>
          </a:prstGeom>
          <a:noFill/>
        </p:spPr>
        <p:txBody>
          <a:bodyPr wrap="square">
            <a:spAutoFit/>
          </a:bodyPr>
          <a:lstStyle/>
          <a:p>
            <a:r>
              <a:rPr lang="en-US" sz="1600" dirty="0">
                <a:hlinkClick r:id="rId3"/>
              </a:rPr>
              <a:t>Laser Safety Video</a:t>
            </a:r>
            <a:endParaRPr lang="en-FI" sz="1600" dirty="0"/>
          </a:p>
        </p:txBody>
      </p:sp>
      <p:pic>
        <p:nvPicPr>
          <p:cNvPr id="8" name="Picture 8" descr="Safety Signs - Hazard Signs - Warning Laser Hazard Sign">
            <a:extLst>
              <a:ext uri="{FF2B5EF4-FFF2-40B4-BE49-F238E27FC236}">
                <a16:creationId xmlns:a16="http://schemas.microsoft.com/office/drawing/2014/main" id="{8604663F-E823-A22D-A944-1A59254B1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5" r="14934"/>
          <a:stretch/>
        </p:blipFill>
        <p:spPr bwMode="auto">
          <a:xfrm>
            <a:off x="8114096" y="757005"/>
            <a:ext cx="339771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141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6D1A989-C66F-E45C-9FDE-7C45F56DB238}"/>
              </a:ext>
            </a:extLst>
          </p:cNvPr>
          <p:cNvPicPr>
            <a:picLocks noChangeAspect="1"/>
          </p:cNvPicPr>
          <p:nvPr/>
        </p:nvPicPr>
        <p:blipFill>
          <a:blip r:embed="rId2"/>
          <a:stretch>
            <a:fillRect/>
          </a:stretch>
        </p:blipFill>
        <p:spPr>
          <a:xfrm>
            <a:off x="0" y="0"/>
            <a:ext cx="12192000" cy="2126457"/>
          </a:xfrm>
          <a:prstGeom prst="rect">
            <a:avLst/>
          </a:prstGeom>
        </p:spPr>
      </p:pic>
      <p:sp>
        <p:nvSpPr>
          <p:cNvPr id="3" name="Text 0">
            <a:extLst>
              <a:ext uri="{FF2B5EF4-FFF2-40B4-BE49-F238E27FC236}">
                <a16:creationId xmlns:a16="http://schemas.microsoft.com/office/drawing/2014/main" id="{E91CACC8-A8E9-03EF-B75E-FD419DDD89DD}"/>
              </a:ext>
            </a:extLst>
          </p:cNvPr>
          <p:cNvSpPr/>
          <p:nvPr/>
        </p:nvSpPr>
        <p:spPr>
          <a:xfrm>
            <a:off x="661492" y="2678510"/>
            <a:ext cx="5708154" cy="531614"/>
          </a:xfrm>
          <a:prstGeom prst="rect">
            <a:avLst/>
          </a:prstGeom>
          <a:noFill/>
          <a:ln/>
        </p:spPr>
        <p:txBody>
          <a:bodyPr wrap="none" lIns="0" tIns="0" rIns="0" bIns="0" rtlCol="0" anchor="t"/>
          <a:lstStyle/>
          <a:p>
            <a:pPr>
              <a:lnSpc>
                <a:spcPts val="4167"/>
              </a:lnSpc>
            </a:pPr>
            <a:r>
              <a:rPr lang="en-US" sz="3333" b="1" dirty="0">
                <a:solidFill>
                  <a:srgbClr val="1B1B27"/>
                </a:solidFill>
                <a:latin typeface="Raleway" pitchFamily="34" charset="0"/>
                <a:ea typeface="Raleway" pitchFamily="34" charset="-122"/>
                <a:cs typeface="Raleway" pitchFamily="34" charset="-120"/>
              </a:rPr>
              <a:t>Poor Practices and Accidents</a:t>
            </a:r>
            <a:endParaRPr lang="en-US" sz="3333" b="1" dirty="0"/>
          </a:p>
        </p:txBody>
      </p:sp>
      <p:sp>
        <p:nvSpPr>
          <p:cNvPr id="4" name="Shape 1">
            <a:extLst>
              <a:ext uri="{FF2B5EF4-FFF2-40B4-BE49-F238E27FC236}">
                <a16:creationId xmlns:a16="http://schemas.microsoft.com/office/drawing/2014/main" id="{CED00C30-779C-D21F-0A66-1941646599A9}"/>
              </a:ext>
            </a:extLst>
          </p:cNvPr>
          <p:cNvSpPr/>
          <p:nvPr/>
        </p:nvSpPr>
        <p:spPr>
          <a:xfrm>
            <a:off x="661492" y="3893834"/>
            <a:ext cx="382687" cy="382687"/>
          </a:xfrm>
          <a:prstGeom prst="roundRect">
            <a:avLst>
              <a:gd name="adj" fmla="val 18671"/>
            </a:avLst>
          </a:prstGeom>
          <a:solidFill>
            <a:srgbClr val="E1E1EA"/>
          </a:solidFill>
          <a:ln w="7620">
            <a:solidFill>
              <a:srgbClr val="C7C7D0"/>
            </a:solidFill>
            <a:prstDash val="solid"/>
          </a:ln>
        </p:spPr>
        <p:txBody>
          <a:bodyPr/>
          <a:lstStyle/>
          <a:p>
            <a:endParaRPr lang="en-FI" sz="1600"/>
          </a:p>
        </p:txBody>
      </p:sp>
      <p:pic>
        <p:nvPicPr>
          <p:cNvPr id="5" name="Image 1" descr="preencoded.png">
            <a:extLst>
              <a:ext uri="{FF2B5EF4-FFF2-40B4-BE49-F238E27FC236}">
                <a16:creationId xmlns:a16="http://schemas.microsoft.com/office/drawing/2014/main" id="{DF213312-7C9F-8DFA-0D23-9239166678BC}"/>
              </a:ext>
            </a:extLst>
          </p:cNvPr>
          <p:cNvPicPr>
            <a:picLocks noChangeAspect="1"/>
          </p:cNvPicPr>
          <p:nvPr/>
        </p:nvPicPr>
        <p:blipFill>
          <a:blip r:embed="rId3"/>
          <a:stretch>
            <a:fillRect/>
          </a:stretch>
        </p:blipFill>
        <p:spPr>
          <a:xfrm>
            <a:off x="725239" y="3925684"/>
            <a:ext cx="255092" cy="318889"/>
          </a:xfrm>
          <a:prstGeom prst="rect">
            <a:avLst/>
          </a:prstGeom>
        </p:spPr>
      </p:pic>
      <p:sp>
        <p:nvSpPr>
          <p:cNvPr id="6" name="Text 2">
            <a:extLst>
              <a:ext uri="{FF2B5EF4-FFF2-40B4-BE49-F238E27FC236}">
                <a16:creationId xmlns:a16="http://schemas.microsoft.com/office/drawing/2014/main" id="{772B149C-F0AC-F43C-630C-4B9BB108A49A}"/>
              </a:ext>
            </a:extLst>
          </p:cNvPr>
          <p:cNvSpPr/>
          <p:nvPr/>
        </p:nvSpPr>
        <p:spPr>
          <a:xfrm>
            <a:off x="1214239" y="3893835"/>
            <a:ext cx="2126457" cy="265708"/>
          </a:xfrm>
          <a:prstGeom prst="rect">
            <a:avLst/>
          </a:prstGeom>
          <a:noFill/>
          <a:ln/>
        </p:spPr>
        <p:txBody>
          <a:bodyPr wrap="none" lIns="0" tIns="0" rIns="0" bIns="0" rtlCol="0" anchor="t"/>
          <a:lstStyle/>
          <a:p>
            <a:pPr>
              <a:lnSpc>
                <a:spcPts val="2083"/>
              </a:lnSpc>
            </a:pPr>
            <a:r>
              <a:rPr lang="en-US" b="1" dirty="0">
                <a:solidFill>
                  <a:srgbClr val="3C3939"/>
                </a:solidFill>
                <a:latin typeface="Raleway" pitchFamily="34" charset="0"/>
                <a:ea typeface="Raleway" pitchFamily="34" charset="-122"/>
                <a:cs typeface="Raleway" pitchFamily="34" charset="-120"/>
              </a:rPr>
              <a:t>Demo Without PPE</a:t>
            </a:r>
            <a:endParaRPr lang="en-US" b="1" dirty="0"/>
          </a:p>
        </p:txBody>
      </p:sp>
      <p:sp>
        <p:nvSpPr>
          <p:cNvPr id="7" name="Text 3">
            <a:extLst>
              <a:ext uri="{FF2B5EF4-FFF2-40B4-BE49-F238E27FC236}">
                <a16:creationId xmlns:a16="http://schemas.microsoft.com/office/drawing/2014/main" id="{696019EC-BB09-93B6-C80D-46410FC6D44A}"/>
              </a:ext>
            </a:extLst>
          </p:cNvPr>
          <p:cNvSpPr/>
          <p:nvPr/>
        </p:nvSpPr>
        <p:spPr>
          <a:xfrm>
            <a:off x="1214240" y="4261540"/>
            <a:ext cx="4796731" cy="544513"/>
          </a:xfrm>
          <a:prstGeom prst="rect">
            <a:avLst/>
          </a:prstGeom>
          <a:noFill/>
          <a:ln/>
        </p:spPr>
        <p:txBody>
          <a:bodyPr wrap="square" lIns="0" tIns="0" rIns="0" bIns="0" rtlCol="0" anchor="t"/>
          <a:lstStyle/>
          <a:p>
            <a:pPr>
              <a:lnSpc>
                <a:spcPts val="2125"/>
              </a:lnSpc>
            </a:pPr>
            <a:r>
              <a:rPr lang="en-US" sz="1400" dirty="0">
                <a:solidFill>
                  <a:srgbClr val="3C3939"/>
                </a:solidFill>
                <a:latin typeface="Roboto" pitchFamily="34" charset="0"/>
                <a:ea typeface="Roboto" pitchFamily="34" charset="-122"/>
                <a:cs typeface="Roboto" pitchFamily="34" charset="-120"/>
              </a:rPr>
              <a:t>Operator burned by diffuse reflection while "showing the laser on skin"</a:t>
            </a:r>
            <a:endParaRPr lang="en-US" sz="1400" dirty="0"/>
          </a:p>
        </p:txBody>
      </p:sp>
      <p:sp>
        <p:nvSpPr>
          <p:cNvPr id="8" name="Shape 4">
            <a:extLst>
              <a:ext uri="{FF2B5EF4-FFF2-40B4-BE49-F238E27FC236}">
                <a16:creationId xmlns:a16="http://schemas.microsoft.com/office/drawing/2014/main" id="{C5CB6758-67B0-2DC8-B4DA-7DDAB6DFDAA5}"/>
              </a:ext>
            </a:extLst>
          </p:cNvPr>
          <p:cNvSpPr/>
          <p:nvPr/>
        </p:nvSpPr>
        <p:spPr>
          <a:xfrm>
            <a:off x="6181031" y="3893834"/>
            <a:ext cx="382687" cy="382687"/>
          </a:xfrm>
          <a:prstGeom prst="roundRect">
            <a:avLst>
              <a:gd name="adj" fmla="val 18671"/>
            </a:avLst>
          </a:prstGeom>
          <a:solidFill>
            <a:srgbClr val="E1E1EA"/>
          </a:solidFill>
          <a:ln w="7620">
            <a:solidFill>
              <a:srgbClr val="C7C7D0"/>
            </a:solidFill>
            <a:prstDash val="solid"/>
          </a:ln>
        </p:spPr>
        <p:txBody>
          <a:bodyPr/>
          <a:lstStyle/>
          <a:p>
            <a:endParaRPr lang="en-FI" sz="1600"/>
          </a:p>
        </p:txBody>
      </p:sp>
      <p:pic>
        <p:nvPicPr>
          <p:cNvPr id="9" name="Image 2" descr="preencoded.png">
            <a:extLst>
              <a:ext uri="{FF2B5EF4-FFF2-40B4-BE49-F238E27FC236}">
                <a16:creationId xmlns:a16="http://schemas.microsoft.com/office/drawing/2014/main" id="{AE8B499D-6A3A-8537-F39A-82562ADB416D}"/>
              </a:ext>
            </a:extLst>
          </p:cNvPr>
          <p:cNvPicPr>
            <a:picLocks noChangeAspect="1"/>
          </p:cNvPicPr>
          <p:nvPr/>
        </p:nvPicPr>
        <p:blipFill>
          <a:blip r:embed="rId4"/>
          <a:stretch>
            <a:fillRect/>
          </a:stretch>
        </p:blipFill>
        <p:spPr>
          <a:xfrm>
            <a:off x="6244778" y="3925684"/>
            <a:ext cx="255092" cy="318889"/>
          </a:xfrm>
          <a:prstGeom prst="rect">
            <a:avLst/>
          </a:prstGeom>
        </p:spPr>
      </p:pic>
      <p:sp>
        <p:nvSpPr>
          <p:cNvPr id="10" name="Text 5">
            <a:extLst>
              <a:ext uri="{FF2B5EF4-FFF2-40B4-BE49-F238E27FC236}">
                <a16:creationId xmlns:a16="http://schemas.microsoft.com/office/drawing/2014/main" id="{7FFF67E0-6931-36A6-71FE-A62E5536C6DD}"/>
              </a:ext>
            </a:extLst>
          </p:cNvPr>
          <p:cNvSpPr/>
          <p:nvPr/>
        </p:nvSpPr>
        <p:spPr>
          <a:xfrm>
            <a:off x="6733778" y="3893835"/>
            <a:ext cx="2126457" cy="265708"/>
          </a:xfrm>
          <a:prstGeom prst="rect">
            <a:avLst/>
          </a:prstGeom>
          <a:noFill/>
          <a:ln/>
        </p:spPr>
        <p:txBody>
          <a:bodyPr wrap="none" lIns="0" tIns="0" rIns="0" bIns="0" rtlCol="0" anchor="t"/>
          <a:lstStyle/>
          <a:p>
            <a:pPr>
              <a:lnSpc>
                <a:spcPts val="2083"/>
              </a:lnSpc>
            </a:pPr>
            <a:r>
              <a:rPr lang="en-US" b="1" dirty="0">
                <a:solidFill>
                  <a:srgbClr val="3C3939"/>
                </a:solidFill>
                <a:latin typeface="Raleway" pitchFamily="34" charset="0"/>
                <a:ea typeface="Raleway" pitchFamily="34" charset="-122"/>
                <a:cs typeface="Raleway" pitchFamily="34" charset="-120"/>
              </a:rPr>
              <a:t>No Ventilation</a:t>
            </a:r>
            <a:endParaRPr lang="en-US" b="1" dirty="0"/>
          </a:p>
        </p:txBody>
      </p:sp>
      <p:sp>
        <p:nvSpPr>
          <p:cNvPr id="11" name="Text 6">
            <a:extLst>
              <a:ext uri="{FF2B5EF4-FFF2-40B4-BE49-F238E27FC236}">
                <a16:creationId xmlns:a16="http://schemas.microsoft.com/office/drawing/2014/main" id="{B1366EEE-2061-542E-51DA-AF69BA8EDC2E}"/>
              </a:ext>
            </a:extLst>
          </p:cNvPr>
          <p:cNvSpPr/>
          <p:nvPr/>
        </p:nvSpPr>
        <p:spPr>
          <a:xfrm>
            <a:off x="6733779" y="4261540"/>
            <a:ext cx="4796731" cy="544513"/>
          </a:xfrm>
          <a:prstGeom prst="rect">
            <a:avLst/>
          </a:prstGeom>
          <a:noFill/>
          <a:ln/>
        </p:spPr>
        <p:txBody>
          <a:bodyPr wrap="square" lIns="0" tIns="0" rIns="0" bIns="0" rtlCol="0" anchor="t"/>
          <a:lstStyle/>
          <a:p>
            <a:pPr>
              <a:lnSpc>
                <a:spcPts val="2125"/>
              </a:lnSpc>
            </a:pPr>
            <a:r>
              <a:rPr lang="en-US" sz="1400" dirty="0">
                <a:solidFill>
                  <a:srgbClr val="3C3939"/>
                </a:solidFill>
                <a:latin typeface="Roboto" pitchFamily="34" charset="0"/>
                <a:ea typeface="Roboto" pitchFamily="34" charset="-122"/>
                <a:cs typeface="Roboto" pitchFamily="34" charset="-120"/>
              </a:rPr>
              <a:t>Fume accumulation triggered asthma incident in enclosed room</a:t>
            </a:r>
            <a:endParaRPr lang="en-US" sz="1400" dirty="0"/>
          </a:p>
        </p:txBody>
      </p:sp>
      <p:sp>
        <p:nvSpPr>
          <p:cNvPr id="12" name="Shape 7">
            <a:extLst>
              <a:ext uri="{FF2B5EF4-FFF2-40B4-BE49-F238E27FC236}">
                <a16:creationId xmlns:a16="http://schemas.microsoft.com/office/drawing/2014/main" id="{206A2279-4938-022F-4921-C5EB0583D403}"/>
              </a:ext>
            </a:extLst>
          </p:cNvPr>
          <p:cNvSpPr/>
          <p:nvPr/>
        </p:nvSpPr>
        <p:spPr>
          <a:xfrm>
            <a:off x="661492" y="5167407"/>
            <a:ext cx="382687" cy="382687"/>
          </a:xfrm>
          <a:prstGeom prst="roundRect">
            <a:avLst>
              <a:gd name="adj" fmla="val 18671"/>
            </a:avLst>
          </a:prstGeom>
          <a:solidFill>
            <a:srgbClr val="E1E1EA"/>
          </a:solidFill>
          <a:ln w="7620">
            <a:solidFill>
              <a:srgbClr val="C7C7D0"/>
            </a:solidFill>
            <a:prstDash val="solid"/>
          </a:ln>
        </p:spPr>
        <p:txBody>
          <a:bodyPr/>
          <a:lstStyle/>
          <a:p>
            <a:endParaRPr lang="en-FI" sz="1600"/>
          </a:p>
        </p:txBody>
      </p:sp>
      <p:pic>
        <p:nvPicPr>
          <p:cNvPr id="13" name="Image 3" descr="preencoded.png">
            <a:extLst>
              <a:ext uri="{FF2B5EF4-FFF2-40B4-BE49-F238E27FC236}">
                <a16:creationId xmlns:a16="http://schemas.microsoft.com/office/drawing/2014/main" id="{00EE3CF4-DE6C-0CF4-6854-118A4FFBC513}"/>
              </a:ext>
            </a:extLst>
          </p:cNvPr>
          <p:cNvPicPr>
            <a:picLocks noChangeAspect="1"/>
          </p:cNvPicPr>
          <p:nvPr/>
        </p:nvPicPr>
        <p:blipFill>
          <a:blip r:embed="rId5"/>
          <a:stretch>
            <a:fillRect/>
          </a:stretch>
        </p:blipFill>
        <p:spPr>
          <a:xfrm>
            <a:off x="725239" y="5199257"/>
            <a:ext cx="255092" cy="318889"/>
          </a:xfrm>
          <a:prstGeom prst="rect">
            <a:avLst/>
          </a:prstGeom>
        </p:spPr>
      </p:pic>
      <p:sp>
        <p:nvSpPr>
          <p:cNvPr id="14" name="Text 8">
            <a:extLst>
              <a:ext uri="{FF2B5EF4-FFF2-40B4-BE49-F238E27FC236}">
                <a16:creationId xmlns:a16="http://schemas.microsoft.com/office/drawing/2014/main" id="{95478F6F-967F-79E7-61F3-567B4E0C192F}"/>
              </a:ext>
            </a:extLst>
          </p:cNvPr>
          <p:cNvSpPr/>
          <p:nvPr/>
        </p:nvSpPr>
        <p:spPr>
          <a:xfrm>
            <a:off x="1214239" y="5167407"/>
            <a:ext cx="2126457" cy="265708"/>
          </a:xfrm>
          <a:prstGeom prst="rect">
            <a:avLst/>
          </a:prstGeom>
          <a:noFill/>
          <a:ln/>
        </p:spPr>
        <p:txBody>
          <a:bodyPr wrap="none" lIns="0" tIns="0" rIns="0" bIns="0" rtlCol="0" anchor="t"/>
          <a:lstStyle/>
          <a:p>
            <a:pPr>
              <a:lnSpc>
                <a:spcPts val="2083"/>
              </a:lnSpc>
            </a:pPr>
            <a:r>
              <a:rPr lang="en-US" b="1" dirty="0">
                <a:solidFill>
                  <a:srgbClr val="3C3939"/>
                </a:solidFill>
                <a:latin typeface="Raleway" pitchFamily="34" charset="0"/>
                <a:ea typeface="Raleway" pitchFamily="34" charset="-122"/>
                <a:cs typeface="Raleway" pitchFamily="34" charset="-120"/>
              </a:rPr>
              <a:t>Bypassed Interlocks</a:t>
            </a:r>
            <a:endParaRPr lang="en-US" b="1" dirty="0"/>
          </a:p>
        </p:txBody>
      </p:sp>
      <p:sp>
        <p:nvSpPr>
          <p:cNvPr id="15" name="Text 9">
            <a:extLst>
              <a:ext uri="{FF2B5EF4-FFF2-40B4-BE49-F238E27FC236}">
                <a16:creationId xmlns:a16="http://schemas.microsoft.com/office/drawing/2014/main" id="{772F3DE6-4CAB-733C-C647-CF84FC258352}"/>
              </a:ext>
            </a:extLst>
          </p:cNvPr>
          <p:cNvSpPr/>
          <p:nvPr/>
        </p:nvSpPr>
        <p:spPr>
          <a:xfrm>
            <a:off x="1214240" y="5535111"/>
            <a:ext cx="4796731" cy="272257"/>
          </a:xfrm>
          <a:prstGeom prst="rect">
            <a:avLst/>
          </a:prstGeom>
          <a:noFill/>
          <a:ln/>
        </p:spPr>
        <p:txBody>
          <a:bodyPr wrap="none" lIns="0" tIns="0" rIns="0" bIns="0" rtlCol="0" anchor="t"/>
          <a:lstStyle/>
          <a:p>
            <a:pPr>
              <a:lnSpc>
                <a:spcPts val="2125"/>
              </a:lnSpc>
            </a:pPr>
            <a:r>
              <a:rPr lang="en-US" sz="1400" dirty="0">
                <a:solidFill>
                  <a:srgbClr val="3C3939"/>
                </a:solidFill>
                <a:latin typeface="Roboto" pitchFamily="34" charset="0"/>
                <a:ea typeface="Roboto" pitchFamily="34" charset="-122"/>
                <a:cs typeface="Roboto" pitchFamily="34" charset="-120"/>
              </a:rPr>
              <a:t>Resulted in unauthorized beam exposure to bystanders</a:t>
            </a:r>
            <a:endParaRPr lang="en-US" sz="1400" dirty="0"/>
          </a:p>
        </p:txBody>
      </p:sp>
      <p:sp>
        <p:nvSpPr>
          <p:cNvPr id="16" name="Shape 10">
            <a:extLst>
              <a:ext uri="{FF2B5EF4-FFF2-40B4-BE49-F238E27FC236}">
                <a16:creationId xmlns:a16="http://schemas.microsoft.com/office/drawing/2014/main" id="{13BCAE6F-8868-FBE0-5A4A-2BDDD442FE0B}"/>
              </a:ext>
            </a:extLst>
          </p:cNvPr>
          <p:cNvSpPr/>
          <p:nvPr/>
        </p:nvSpPr>
        <p:spPr>
          <a:xfrm>
            <a:off x="6181031" y="5167407"/>
            <a:ext cx="382687" cy="382687"/>
          </a:xfrm>
          <a:prstGeom prst="roundRect">
            <a:avLst>
              <a:gd name="adj" fmla="val 18671"/>
            </a:avLst>
          </a:prstGeom>
          <a:solidFill>
            <a:srgbClr val="E1E1EA"/>
          </a:solidFill>
          <a:ln w="7620">
            <a:solidFill>
              <a:srgbClr val="C7C7D0"/>
            </a:solidFill>
            <a:prstDash val="solid"/>
          </a:ln>
        </p:spPr>
        <p:txBody>
          <a:bodyPr/>
          <a:lstStyle/>
          <a:p>
            <a:endParaRPr lang="en-FI" sz="1600"/>
          </a:p>
        </p:txBody>
      </p:sp>
      <p:pic>
        <p:nvPicPr>
          <p:cNvPr id="17" name="Image 4" descr="preencoded.png">
            <a:extLst>
              <a:ext uri="{FF2B5EF4-FFF2-40B4-BE49-F238E27FC236}">
                <a16:creationId xmlns:a16="http://schemas.microsoft.com/office/drawing/2014/main" id="{0215D9CA-ECB6-8CC0-F7A8-3ECAB237567B}"/>
              </a:ext>
            </a:extLst>
          </p:cNvPr>
          <p:cNvPicPr>
            <a:picLocks noChangeAspect="1"/>
          </p:cNvPicPr>
          <p:nvPr/>
        </p:nvPicPr>
        <p:blipFill>
          <a:blip r:embed="rId6"/>
          <a:stretch>
            <a:fillRect/>
          </a:stretch>
        </p:blipFill>
        <p:spPr>
          <a:xfrm>
            <a:off x="6244778" y="5199257"/>
            <a:ext cx="255092" cy="318889"/>
          </a:xfrm>
          <a:prstGeom prst="rect">
            <a:avLst/>
          </a:prstGeom>
        </p:spPr>
      </p:pic>
      <p:sp>
        <p:nvSpPr>
          <p:cNvPr id="18" name="Text 11">
            <a:extLst>
              <a:ext uri="{FF2B5EF4-FFF2-40B4-BE49-F238E27FC236}">
                <a16:creationId xmlns:a16="http://schemas.microsoft.com/office/drawing/2014/main" id="{3B48A1AB-F70C-2071-A1F2-994CBB752B69}"/>
              </a:ext>
            </a:extLst>
          </p:cNvPr>
          <p:cNvSpPr/>
          <p:nvPr/>
        </p:nvSpPr>
        <p:spPr>
          <a:xfrm>
            <a:off x="6733779" y="5167407"/>
            <a:ext cx="2180828" cy="265708"/>
          </a:xfrm>
          <a:prstGeom prst="rect">
            <a:avLst/>
          </a:prstGeom>
          <a:noFill/>
          <a:ln/>
        </p:spPr>
        <p:txBody>
          <a:bodyPr wrap="none" lIns="0" tIns="0" rIns="0" bIns="0" rtlCol="0" anchor="t"/>
          <a:lstStyle/>
          <a:p>
            <a:pPr>
              <a:lnSpc>
                <a:spcPts val="2083"/>
              </a:lnSpc>
            </a:pPr>
            <a:r>
              <a:rPr lang="en-US" b="1" dirty="0">
                <a:solidFill>
                  <a:srgbClr val="3C3939"/>
                </a:solidFill>
                <a:latin typeface="Raleway" pitchFamily="34" charset="0"/>
                <a:ea typeface="Raleway" pitchFamily="34" charset="-122"/>
                <a:cs typeface="Raleway" pitchFamily="34" charset="-120"/>
              </a:rPr>
              <a:t>Reflected Beam Injury</a:t>
            </a:r>
            <a:endParaRPr lang="en-US" b="1" dirty="0"/>
          </a:p>
        </p:txBody>
      </p:sp>
      <p:sp>
        <p:nvSpPr>
          <p:cNvPr id="19" name="Text 12">
            <a:extLst>
              <a:ext uri="{FF2B5EF4-FFF2-40B4-BE49-F238E27FC236}">
                <a16:creationId xmlns:a16="http://schemas.microsoft.com/office/drawing/2014/main" id="{266256ED-166F-96B1-87CC-BA807863FD24}"/>
              </a:ext>
            </a:extLst>
          </p:cNvPr>
          <p:cNvSpPr/>
          <p:nvPr/>
        </p:nvSpPr>
        <p:spPr>
          <a:xfrm>
            <a:off x="6733779" y="5535111"/>
            <a:ext cx="4796731" cy="544513"/>
          </a:xfrm>
          <a:prstGeom prst="rect">
            <a:avLst/>
          </a:prstGeom>
          <a:noFill/>
          <a:ln/>
        </p:spPr>
        <p:txBody>
          <a:bodyPr wrap="square" lIns="0" tIns="0" rIns="0" bIns="0" rtlCol="0" anchor="t"/>
          <a:lstStyle/>
          <a:p>
            <a:pPr>
              <a:lnSpc>
                <a:spcPts val="2125"/>
              </a:lnSpc>
            </a:pPr>
            <a:r>
              <a:rPr lang="en-US" sz="1400" dirty="0">
                <a:solidFill>
                  <a:srgbClr val="3C3939"/>
                </a:solidFill>
                <a:latin typeface="Roboto" pitchFamily="34" charset="0"/>
                <a:ea typeface="Roboto" pitchFamily="34" charset="-122"/>
                <a:cs typeface="Roboto" pitchFamily="34" charset="-120"/>
              </a:rPr>
              <a:t>Stainless steel reflection caused retinal burn 7 m from beam origin</a:t>
            </a:r>
            <a:endParaRPr lang="en-US" sz="1400" dirty="0"/>
          </a:p>
        </p:txBody>
      </p:sp>
    </p:spTree>
    <p:extLst>
      <p:ext uri="{BB962C8B-B14F-4D97-AF65-F5344CB8AC3E}">
        <p14:creationId xmlns:p14="http://schemas.microsoft.com/office/powerpoint/2010/main" val="2662806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97FCFD-E8A5-1426-EA8B-74C6C1AD2F4E}"/>
              </a:ext>
            </a:extLst>
          </p:cNvPr>
          <p:cNvGraphicFramePr>
            <a:graphicFrameLocks noGrp="1"/>
          </p:cNvGraphicFramePr>
          <p:nvPr>
            <p:extLst>
              <p:ext uri="{D42A27DB-BD31-4B8C-83A1-F6EECF244321}">
                <p14:modId xmlns:p14="http://schemas.microsoft.com/office/powerpoint/2010/main" val="4150094860"/>
              </p:ext>
            </p:extLst>
          </p:nvPr>
        </p:nvGraphicFramePr>
        <p:xfrm>
          <a:off x="5072124" y="2689588"/>
          <a:ext cx="6988050" cy="4053840"/>
        </p:xfrm>
        <a:graphic>
          <a:graphicData uri="http://schemas.openxmlformats.org/drawingml/2006/table">
            <a:tbl>
              <a:tblPr>
                <a:tableStyleId>{793D81CF-94F2-401A-BA57-92F5A7B2D0C5}</a:tableStyleId>
              </a:tblPr>
              <a:tblGrid>
                <a:gridCol w="1397610">
                  <a:extLst>
                    <a:ext uri="{9D8B030D-6E8A-4147-A177-3AD203B41FA5}">
                      <a16:colId xmlns:a16="http://schemas.microsoft.com/office/drawing/2014/main" val="3717863673"/>
                    </a:ext>
                  </a:extLst>
                </a:gridCol>
                <a:gridCol w="1397610">
                  <a:extLst>
                    <a:ext uri="{9D8B030D-6E8A-4147-A177-3AD203B41FA5}">
                      <a16:colId xmlns:a16="http://schemas.microsoft.com/office/drawing/2014/main" val="324575577"/>
                    </a:ext>
                  </a:extLst>
                </a:gridCol>
                <a:gridCol w="1397610">
                  <a:extLst>
                    <a:ext uri="{9D8B030D-6E8A-4147-A177-3AD203B41FA5}">
                      <a16:colId xmlns:a16="http://schemas.microsoft.com/office/drawing/2014/main" val="4190389717"/>
                    </a:ext>
                  </a:extLst>
                </a:gridCol>
                <a:gridCol w="1397610">
                  <a:extLst>
                    <a:ext uri="{9D8B030D-6E8A-4147-A177-3AD203B41FA5}">
                      <a16:colId xmlns:a16="http://schemas.microsoft.com/office/drawing/2014/main" val="2942195200"/>
                    </a:ext>
                  </a:extLst>
                </a:gridCol>
                <a:gridCol w="1397610">
                  <a:extLst>
                    <a:ext uri="{9D8B030D-6E8A-4147-A177-3AD203B41FA5}">
                      <a16:colId xmlns:a16="http://schemas.microsoft.com/office/drawing/2014/main" val="996633175"/>
                    </a:ext>
                  </a:extLst>
                </a:gridCol>
              </a:tblGrid>
              <a:tr h="493210">
                <a:tc>
                  <a:txBody>
                    <a:bodyPr/>
                    <a:lstStyle/>
                    <a:p>
                      <a:r>
                        <a:rPr lang="en-US" sz="1400" b="1"/>
                        <a:t>Laser Type</a:t>
                      </a:r>
                      <a:endParaRPr lang="en-US" sz="1400"/>
                    </a:p>
                  </a:txBody>
                  <a:tcPr anchor="ctr"/>
                </a:tc>
                <a:tc>
                  <a:txBody>
                    <a:bodyPr/>
                    <a:lstStyle/>
                    <a:p>
                      <a:r>
                        <a:rPr lang="en-US" sz="1400" b="1"/>
                        <a:t>Wavelength (nm / µm)</a:t>
                      </a:r>
                      <a:endParaRPr lang="en-US" sz="1400"/>
                    </a:p>
                  </a:txBody>
                  <a:tcPr anchor="ctr"/>
                </a:tc>
                <a:tc>
                  <a:txBody>
                    <a:bodyPr/>
                    <a:lstStyle/>
                    <a:p>
                      <a:r>
                        <a:rPr lang="en-US" sz="1400" b="1" dirty="0"/>
                        <a:t>Eye Structure Affected</a:t>
                      </a:r>
                      <a:endParaRPr lang="en-US" sz="1400" dirty="0"/>
                    </a:p>
                  </a:txBody>
                  <a:tcPr anchor="ctr"/>
                </a:tc>
                <a:tc>
                  <a:txBody>
                    <a:bodyPr/>
                    <a:lstStyle/>
                    <a:p>
                      <a:r>
                        <a:rPr lang="en-US" sz="1400" b="1" dirty="0"/>
                        <a:t>Common Injury</a:t>
                      </a:r>
                      <a:endParaRPr lang="en-US" sz="1400" dirty="0"/>
                    </a:p>
                  </a:txBody>
                  <a:tcPr anchor="ctr"/>
                </a:tc>
                <a:tc>
                  <a:txBody>
                    <a:bodyPr/>
                    <a:lstStyle/>
                    <a:p>
                      <a:r>
                        <a:rPr lang="en-US" sz="1400" b="1"/>
                        <a:t>Example Use Case</a:t>
                      </a:r>
                      <a:endParaRPr lang="en-US" sz="1400"/>
                    </a:p>
                  </a:txBody>
                  <a:tcPr anchor="ctr"/>
                </a:tc>
                <a:extLst>
                  <a:ext uri="{0D108BD9-81ED-4DB2-BD59-A6C34878D82A}">
                    <a16:rowId xmlns:a16="http://schemas.microsoft.com/office/drawing/2014/main" val="3789981028"/>
                  </a:ext>
                </a:extLst>
              </a:tr>
              <a:tr h="493210">
                <a:tc>
                  <a:txBody>
                    <a:bodyPr/>
                    <a:lstStyle/>
                    <a:p>
                      <a:r>
                        <a:rPr lang="en-US" sz="1400" b="1" dirty="0"/>
                        <a:t>UV Lasers</a:t>
                      </a:r>
                      <a:endParaRPr lang="en-US" sz="1400" dirty="0"/>
                    </a:p>
                  </a:txBody>
                  <a:tcPr anchor="ctr"/>
                </a:tc>
                <a:tc>
                  <a:txBody>
                    <a:bodyPr/>
                    <a:lstStyle/>
                    <a:p>
                      <a:r>
                        <a:rPr lang="en-US" sz="1400"/>
                        <a:t>180–400 nm</a:t>
                      </a:r>
                    </a:p>
                  </a:txBody>
                  <a:tcPr anchor="ctr"/>
                </a:tc>
                <a:tc>
                  <a:txBody>
                    <a:bodyPr/>
                    <a:lstStyle/>
                    <a:p>
                      <a:r>
                        <a:rPr lang="en-US" sz="1400" dirty="0"/>
                        <a:t>Cornea, Lens</a:t>
                      </a:r>
                    </a:p>
                  </a:txBody>
                  <a:tcPr anchor="ctr"/>
                </a:tc>
                <a:tc>
                  <a:txBody>
                    <a:bodyPr/>
                    <a:lstStyle/>
                    <a:p>
                      <a:r>
                        <a:rPr lang="en-US" sz="1400"/>
                        <a:t>Photokeratitis, Cataracts</a:t>
                      </a:r>
                    </a:p>
                  </a:txBody>
                  <a:tcPr anchor="ctr"/>
                </a:tc>
                <a:tc>
                  <a:txBody>
                    <a:bodyPr/>
                    <a:lstStyle/>
                    <a:p>
                      <a:r>
                        <a:rPr lang="en-US" sz="1400" dirty="0"/>
                        <a:t>Semiconductor Lithography</a:t>
                      </a:r>
                    </a:p>
                  </a:txBody>
                  <a:tcPr anchor="ctr"/>
                </a:tc>
                <a:extLst>
                  <a:ext uri="{0D108BD9-81ED-4DB2-BD59-A6C34878D82A}">
                    <a16:rowId xmlns:a16="http://schemas.microsoft.com/office/drawing/2014/main" val="508351722"/>
                  </a:ext>
                </a:extLst>
              </a:tr>
              <a:tr h="493210">
                <a:tc>
                  <a:txBody>
                    <a:bodyPr/>
                    <a:lstStyle/>
                    <a:p>
                      <a:r>
                        <a:rPr lang="en-US" sz="1400" b="1"/>
                        <a:t>Visible Lasers</a:t>
                      </a:r>
                      <a:endParaRPr lang="en-US" sz="1400"/>
                    </a:p>
                  </a:txBody>
                  <a:tcPr anchor="ctr"/>
                </a:tc>
                <a:tc>
                  <a:txBody>
                    <a:bodyPr/>
                    <a:lstStyle/>
                    <a:p>
                      <a:r>
                        <a:rPr lang="en-US" sz="1400"/>
                        <a:t>400–700 nm</a:t>
                      </a:r>
                    </a:p>
                  </a:txBody>
                  <a:tcPr anchor="ctr"/>
                </a:tc>
                <a:tc>
                  <a:txBody>
                    <a:bodyPr/>
                    <a:lstStyle/>
                    <a:p>
                      <a:r>
                        <a:rPr lang="en-US" sz="1400"/>
                        <a:t>Retina</a:t>
                      </a:r>
                    </a:p>
                  </a:txBody>
                  <a:tcPr anchor="ctr"/>
                </a:tc>
                <a:tc>
                  <a:txBody>
                    <a:bodyPr/>
                    <a:lstStyle/>
                    <a:p>
                      <a:r>
                        <a:rPr lang="en-US" sz="1400" dirty="0"/>
                        <a:t>Retinal Burns</a:t>
                      </a:r>
                    </a:p>
                  </a:txBody>
                  <a:tcPr anchor="ctr"/>
                </a:tc>
                <a:tc>
                  <a:txBody>
                    <a:bodyPr/>
                    <a:lstStyle/>
                    <a:p>
                      <a:r>
                        <a:rPr lang="en-US" sz="1400"/>
                        <a:t>Laser Pointers, Shows</a:t>
                      </a:r>
                    </a:p>
                  </a:txBody>
                  <a:tcPr anchor="ctr"/>
                </a:tc>
                <a:extLst>
                  <a:ext uri="{0D108BD9-81ED-4DB2-BD59-A6C34878D82A}">
                    <a16:rowId xmlns:a16="http://schemas.microsoft.com/office/drawing/2014/main" val="201260559"/>
                  </a:ext>
                </a:extLst>
              </a:tr>
              <a:tr h="493210">
                <a:tc>
                  <a:txBody>
                    <a:bodyPr/>
                    <a:lstStyle/>
                    <a:p>
                      <a:r>
                        <a:rPr lang="en-US" sz="1400" b="1"/>
                        <a:t>Fiber Lasers</a:t>
                      </a:r>
                      <a:endParaRPr lang="en-US" sz="1400"/>
                    </a:p>
                  </a:txBody>
                  <a:tcPr anchor="ctr"/>
                </a:tc>
                <a:tc>
                  <a:txBody>
                    <a:bodyPr/>
                    <a:lstStyle/>
                    <a:p>
                      <a:r>
                        <a:rPr lang="en-US" sz="1400"/>
                        <a:t>~1064–1080 nm</a:t>
                      </a:r>
                    </a:p>
                  </a:txBody>
                  <a:tcPr anchor="ctr"/>
                </a:tc>
                <a:tc>
                  <a:txBody>
                    <a:bodyPr/>
                    <a:lstStyle/>
                    <a:p>
                      <a:r>
                        <a:rPr lang="en-US" sz="1400"/>
                        <a:t>Retina</a:t>
                      </a:r>
                    </a:p>
                  </a:txBody>
                  <a:tcPr anchor="ctr"/>
                </a:tc>
                <a:tc>
                  <a:txBody>
                    <a:bodyPr/>
                    <a:lstStyle/>
                    <a:p>
                      <a:r>
                        <a:rPr lang="en-US" sz="1400"/>
                        <a:t>Retinal Burns, Vision Loss</a:t>
                      </a:r>
                    </a:p>
                  </a:txBody>
                  <a:tcPr anchor="ctr"/>
                </a:tc>
                <a:tc>
                  <a:txBody>
                    <a:bodyPr/>
                    <a:lstStyle/>
                    <a:p>
                      <a:r>
                        <a:rPr lang="en-US" sz="1400"/>
                        <a:t>Laser Cleaning, Metal Marking</a:t>
                      </a:r>
                    </a:p>
                  </a:txBody>
                  <a:tcPr anchor="ctr"/>
                </a:tc>
                <a:extLst>
                  <a:ext uri="{0D108BD9-81ED-4DB2-BD59-A6C34878D82A}">
                    <a16:rowId xmlns:a16="http://schemas.microsoft.com/office/drawing/2014/main" val="3643808619"/>
                  </a:ext>
                </a:extLst>
              </a:tr>
              <a:tr h="281834">
                <a:tc>
                  <a:txBody>
                    <a:bodyPr/>
                    <a:lstStyle/>
                    <a:p>
                      <a:r>
                        <a:rPr lang="en-US" sz="1400" b="1"/>
                        <a:t>Nd:YAG (Old)</a:t>
                      </a:r>
                      <a:endParaRPr lang="en-US" sz="1400"/>
                    </a:p>
                  </a:txBody>
                  <a:tcPr anchor="ctr"/>
                </a:tc>
                <a:tc>
                  <a:txBody>
                    <a:bodyPr/>
                    <a:lstStyle/>
                    <a:p>
                      <a:r>
                        <a:rPr lang="en-US" sz="1400"/>
                        <a:t>1064 nm</a:t>
                      </a:r>
                    </a:p>
                  </a:txBody>
                  <a:tcPr anchor="ctr"/>
                </a:tc>
                <a:tc>
                  <a:txBody>
                    <a:bodyPr/>
                    <a:lstStyle/>
                    <a:p>
                      <a:r>
                        <a:rPr lang="en-US" sz="1400"/>
                        <a:t>Retina</a:t>
                      </a:r>
                    </a:p>
                  </a:txBody>
                  <a:tcPr anchor="ctr"/>
                </a:tc>
                <a:tc>
                  <a:txBody>
                    <a:bodyPr/>
                    <a:lstStyle/>
                    <a:p>
                      <a:r>
                        <a:rPr lang="en-US" sz="1400"/>
                        <a:t>Retinal Burns</a:t>
                      </a:r>
                    </a:p>
                  </a:txBody>
                  <a:tcPr anchor="ctr"/>
                </a:tc>
                <a:tc>
                  <a:txBody>
                    <a:bodyPr/>
                    <a:lstStyle/>
                    <a:p>
                      <a:r>
                        <a:rPr lang="en-US" sz="1400" dirty="0"/>
                        <a:t>Surgery, Welding</a:t>
                      </a:r>
                    </a:p>
                  </a:txBody>
                  <a:tcPr anchor="ctr"/>
                </a:tc>
                <a:extLst>
                  <a:ext uri="{0D108BD9-81ED-4DB2-BD59-A6C34878D82A}">
                    <a16:rowId xmlns:a16="http://schemas.microsoft.com/office/drawing/2014/main" val="3262129318"/>
                  </a:ext>
                </a:extLst>
              </a:tr>
              <a:tr h="493210">
                <a:tc>
                  <a:txBody>
                    <a:bodyPr/>
                    <a:lstStyle/>
                    <a:p>
                      <a:r>
                        <a:rPr lang="en-US" sz="1400" b="1"/>
                        <a:t>CO₂ Lasers</a:t>
                      </a:r>
                      <a:endParaRPr lang="en-US" sz="1400"/>
                    </a:p>
                  </a:txBody>
                  <a:tcPr anchor="ctr"/>
                </a:tc>
                <a:tc>
                  <a:txBody>
                    <a:bodyPr/>
                    <a:lstStyle/>
                    <a:p>
                      <a:r>
                        <a:rPr lang="en-US" sz="1400"/>
                        <a:t>10,600 nm (10.6 µm)</a:t>
                      </a:r>
                    </a:p>
                  </a:txBody>
                  <a:tcPr anchor="ctr"/>
                </a:tc>
                <a:tc>
                  <a:txBody>
                    <a:bodyPr/>
                    <a:lstStyle/>
                    <a:p>
                      <a:r>
                        <a:rPr lang="en-US" sz="1400"/>
                        <a:t>Cornea</a:t>
                      </a:r>
                    </a:p>
                  </a:txBody>
                  <a:tcPr anchor="ctr"/>
                </a:tc>
                <a:tc>
                  <a:txBody>
                    <a:bodyPr/>
                    <a:lstStyle/>
                    <a:p>
                      <a:r>
                        <a:rPr lang="en-US" sz="1400"/>
                        <a:t>Surface Burns, Pain</a:t>
                      </a:r>
                    </a:p>
                  </a:txBody>
                  <a:tcPr anchor="ctr"/>
                </a:tc>
                <a:tc>
                  <a:txBody>
                    <a:bodyPr/>
                    <a:lstStyle/>
                    <a:p>
                      <a:r>
                        <a:rPr lang="en-US" sz="1400"/>
                        <a:t>Laser Cutting, Skin Resurfacing</a:t>
                      </a:r>
                    </a:p>
                  </a:txBody>
                  <a:tcPr anchor="ctr"/>
                </a:tc>
                <a:extLst>
                  <a:ext uri="{0D108BD9-81ED-4DB2-BD59-A6C34878D82A}">
                    <a16:rowId xmlns:a16="http://schemas.microsoft.com/office/drawing/2014/main" val="1634456598"/>
                  </a:ext>
                </a:extLst>
              </a:tr>
              <a:tr h="493210">
                <a:tc>
                  <a:txBody>
                    <a:bodyPr/>
                    <a:lstStyle/>
                    <a:p>
                      <a:r>
                        <a:rPr lang="en-US" sz="1400" b="1" dirty="0" err="1"/>
                        <a:t>Er:YAG</a:t>
                      </a:r>
                      <a:r>
                        <a:rPr lang="en-US" sz="1400" b="1" dirty="0"/>
                        <a:t> Lasers</a:t>
                      </a:r>
                      <a:endParaRPr lang="en-US" sz="1400" dirty="0"/>
                    </a:p>
                  </a:txBody>
                  <a:tcPr anchor="ctr"/>
                </a:tc>
                <a:tc>
                  <a:txBody>
                    <a:bodyPr/>
                    <a:lstStyle/>
                    <a:p>
                      <a:r>
                        <a:rPr lang="en-US" sz="1400"/>
                        <a:t>2940 nm</a:t>
                      </a:r>
                    </a:p>
                  </a:txBody>
                  <a:tcPr anchor="ctr"/>
                </a:tc>
                <a:tc>
                  <a:txBody>
                    <a:bodyPr/>
                    <a:lstStyle/>
                    <a:p>
                      <a:r>
                        <a:rPr lang="en-US" sz="1400"/>
                        <a:t>Cornea, Aqueous Layer</a:t>
                      </a:r>
                    </a:p>
                  </a:txBody>
                  <a:tcPr anchor="ctr"/>
                </a:tc>
                <a:tc>
                  <a:txBody>
                    <a:bodyPr/>
                    <a:lstStyle/>
                    <a:p>
                      <a:r>
                        <a:rPr lang="en-US" sz="1400"/>
                        <a:t>Thermal Damage</a:t>
                      </a:r>
                    </a:p>
                  </a:txBody>
                  <a:tcPr anchor="ctr"/>
                </a:tc>
                <a:tc>
                  <a:txBody>
                    <a:bodyPr/>
                    <a:lstStyle/>
                    <a:p>
                      <a:r>
                        <a:rPr lang="en-US" sz="1400" dirty="0"/>
                        <a:t>Dentistry, Dermatology</a:t>
                      </a:r>
                    </a:p>
                  </a:txBody>
                  <a:tcPr anchor="ctr"/>
                </a:tc>
                <a:extLst>
                  <a:ext uri="{0D108BD9-81ED-4DB2-BD59-A6C34878D82A}">
                    <a16:rowId xmlns:a16="http://schemas.microsoft.com/office/drawing/2014/main" val="3924839004"/>
                  </a:ext>
                </a:extLst>
              </a:tr>
            </a:tbl>
          </a:graphicData>
        </a:graphic>
      </p:graphicFrame>
      <p:sp>
        <p:nvSpPr>
          <p:cNvPr id="3" name="Rectangle 8">
            <a:extLst>
              <a:ext uri="{FF2B5EF4-FFF2-40B4-BE49-F238E27FC236}">
                <a16:creationId xmlns:a16="http://schemas.microsoft.com/office/drawing/2014/main" id="{2BCD07E2-6B3A-FCC7-FA6E-E41BE306B4A2}"/>
              </a:ext>
            </a:extLst>
          </p:cNvPr>
          <p:cNvSpPr>
            <a:spLocks noChangeArrowheads="1"/>
          </p:cNvSpPr>
          <p:nvPr/>
        </p:nvSpPr>
        <p:spPr bwMode="auto">
          <a:xfrm>
            <a:off x="5053838" y="212505"/>
            <a:ext cx="7006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FI" altLang="en-FI" sz="2000" b="1" i="0" u="none" strike="noStrike" cap="none" normalizeH="0" baseline="0" dirty="0">
                <a:ln>
                  <a:noFill/>
                </a:ln>
                <a:solidFill>
                  <a:schemeClr val="tx1"/>
                </a:solidFill>
                <a:effectLst/>
                <a:latin typeface="Arial" panose="020B0604020202020204" pitchFamily="34" charset="0"/>
              </a:rPr>
              <a:t>Laser Wavelength vs. </a:t>
            </a:r>
            <a:r>
              <a:rPr kumimoji="0" lang="en-FI" altLang="en-FI" sz="2000" b="1" i="0" u="none" strike="noStrike" cap="none" normalizeH="0" baseline="0" dirty="0" err="1">
                <a:ln>
                  <a:noFill/>
                </a:ln>
                <a:solidFill>
                  <a:schemeClr val="tx1"/>
                </a:solidFill>
                <a:effectLst/>
                <a:latin typeface="Arial" panose="020B0604020202020204" pitchFamily="34" charset="0"/>
              </a:rPr>
              <a:t>AffectedEye</a:t>
            </a:r>
            <a:r>
              <a:rPr kumimoji="0" lang="en-FI" altLang="en-FI" sz="2000" b="1" i="0" u="none" strike="noStrike" cap="none" normalizeH="0" baseline="0" dirty="0">
                <a:ln>
                  <a:noFill/>
                </a:ln>
                <a:solidFill>
                  <a:schemeClr val="tx1"/>
                </a:solidFill>
                <a:effectLst/>
                <a:latin typeface="Arial" panose="020B0604020202020204" pitchFamily="34" charset="0"/>
              </a:rPr>
              <a:t> Region &amp; Injury Type</a:t>
            </a:r>
          </a:p>
        </p:txBody>
      </p:sp>
      <p:sp>
        <p:nvSpPr>
          <p:cNvPr id="4" name="TextBox 3">
            <a:extLst>
              <a:ext uri="{FF2B5EF4-FFF2-40B4-BE49-F238E27FC236}">
                <a16:creationId xmlns:a16="http://schemas.microsoft.com/office/drawing/2014/main" id="{C94A79B1-D24C-0E0B-5685-81E6C4A74FB9}"/>
              </a:ext>
            </a:extLst>
          </p:cNvPr>
          <p:cNvSpPr txBox="1"/>
          <p:nvPr/>
        </p:nvSpPr>
        <p:spPr>
          <a:xfrm>
            <a:off x="5053838" y="735466"/>
            <a:ext cx="7006336" cy="1815882"/>
          </a:xfrm>
          <a:prstGeom prst="rect">
            <a:avLst/>
          </a:prstGeom>
          <a:noFill/>
        </p:spPr>
        <p:txBody>
          <a:bodyPr wrap="square">
            <a:spAutoFit/>
          </a:bodyPr>
          <a:lstStyle/>
          <a:p>
            <a:pPr>
              <a:buNone/>
            </a:pPr>
            <a:r>
              <a:rPr lang="en-US" sz="1600" b="1" dirty="0"/>
              <a:t>Key Notes:</a:t>
            </a:r>
          </a:p>
          <a:p>
            <a:pPr>
              <a:buNone/>
            </a:pPr>
            <a:endParaRPr lang="en-US" sz="1600" dirty="0"/>
          </a:p>
          <a:p>
            <a:pPr marL="285750" indent="-285750">
              <a:buFont typeface="Arial" panose="020B0604020202020204" pitchFamily="34" charset="0"/>
              <a:buChar char="•"/>
            </a:pPr>
            <a:r>
              <a:rPr lang="en-US" sz="1600" dirty="0"/>
              <a:t>Fiber lasers are </a:t>
            </a:r>
            <a:r>
              <a:rPr lang="en-US" sz="1600" b="1" dirty="0"/>
              <a:t>especially hazardous</a:t>
            </a:r>
            <a:r>
              <a:rPr lang="en-US" sz="1600" dirty="0"/>
              <a:t> due to retinal focusing and invisible beam — requires OD6+ IR-blocking goggles.</a:t>
            </a:r>
          </a:p>
          <a:p>
            <a:pPr marL="285750" indent="-285750">
              <a:buFont typeface="Arial" panose="020B0604020202020204" pitchFamily="34" charset="0"/>
              <a:buChar char="•"/>
            </a:pPr>
            <a:r>
              <a:rPr lang="en-US" sz="1600" dirty="0"/>
              <a:t>CO₂ lasers </a:t>
            </a:r>
            <a:r>
              <a:rPr lang="en-US" sz="1600" b="1" dirty="0"/>
              <a:t>don’t reach the retina</a:t>
            </a:r>
            <a:r>
              <a:rPr lang="en-US" sz="1600" dirty="0"/>
              <a:t>, but corneal burns are still serious.</a:t>
            </a:r>
          </a:p>
          <a:p>
            <a:pPr marL="285750" indent="-285750">
              <a:buFont typeface="Arial" panose="020B0604020202020204" pitchFamily="34" charset="0"/>
              <a:buChar char="•"/>
            </a:pPr>
            <a:r>
              <a:rPr lang="en-US" sz="1600" dirty="0"/>
              <a:t>Near-IR lasers (700–1400 nm) can be </a:t>
            </a:r>
            <a:r>
              <a:rPr lang="en-US" sz="1600" b="1" dirty="0"/>
              <a:t>invisible but deadly</a:t>
            </a:r>
            <a:r>
              <a:rPr lang="en-US" sz="1600" dirty="0"/>
              <a:t> — no blink reflex!</a:t>
            </a:r>
          </a:p>
        </p:txBody>
      </p:sp>
      <p:pic>
        <p:nvPicPr>
          <p:cNvPr id="5" name="Picture 2" descr="Laser Safety Advice and Training - Laser Protection Adviser/Advisor LPA">
            <a:extLst>
              <a:ext uri="{FF2B5EF4-FFF2-40B4-BE49-F238E27FC236}">
                <a16:creationId xmlns:a16="http://schemas.microsoft.com/office/drawing/2014/main" id="{C17F1440-F1B7-C403-8317-4ABACF7F1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68" y="4377488"/>
            <a:ext cx="4343138" cy="2407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11132E-EDAD-A445-AF40-2C72C048EF7E}"/>
              </a:ext>
            </a:extLst>
          </p:cNvPr>
          <p:cNvSpPr txBox="1"/>
          <p:nvPr/>
        </p:nvSpPr>
        <p:spPr>
          <a:xfrm>
            <a:off x="567267" y="6340454"/>
            <a:ext cx="668867" cy="369332"/>
          </a:xfrm>
          <a:prstGeom prst="rect">
            <a:avLst/>
          </a:prstGeom>
          <a:noFill/>
        </p:spPr>
        <p:txBody>
          <a:bodyPr wrap="square">
            <a:spAutoFit/>
          </a:bodyPr>
          <a:lstStyle/>
          <a:p>
            <a:r>
              <a:rPr lang="en-US" sz="1800" dirty="0">
                <a:solidFill>
                  <a:srgbClr val="3C3939"/>
                </a:solidFill>
                <a:latin typeface="Roboto" pitchFamily="34" charset="0"/>
                <a:ea typeface="Roboto" pitchFamily="34" charset="-122"/>
                <a:cs typeface="Roboto" pitchFamily="34" charset="-120"/>
              </a:rPr>
              <a:t>[15].</a:t>
            </a:r>
            <a:endParaRPr lang="en-FI" dirty="0"/>
          </a:p>
        </p:txBody>
      </p:sp>
      <p:grpSp>
        <p:nvGrpSpPr>
          <p:cNvPr id="7" name="Group 6">
            <a:extLst>
              <a:ext uri="{FF2B5EF4-FFF2-40B4-BE49-F238E27FC236}">
                <a16:creationId xmlns:a16="http://schemas.microsoft.com/office/drawing/2014/main" id="{C10528EE-D36F-1BFC-F473-81D99F36DEDE}"/>
              </a:ext>
            </a:extLst>
          </p:cNvPr>
          <p:cNvGrpSpPr/>
          <p:nvPr/>
        </p:nvGrpSpPr>
        <p:grpSpPr>
          <a:xfrm>
            <a:off x="383530" y="110067"/>
            <a:ext cx="3511137" cy="4115040"/>
            <a:chOff x="383530" y="110067"/>
            <a:chExt cx="3511137" cy="4115040"/>
          </a:xfrm>
        </p:grpSpPr>
        <p:pic>
          <p:nvPicPr>
            <p:cNvPr id="8" name="Picture 12">
              <a:extLst>
                <a:ext uri="{FF2B5EF4-FFF2-40B4-BE49-F238E27FC236}">
                  <a16:creationId xmlns:a16="http://schemas.microsoft.com/office/drawing/2014/main" id="{8A246376-719A-5988-D618-6BB0BD4D26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74" b="7792"/>
            <a:stretch/>
          </p:blipFill>
          <p:spPr bwMode="auto">
            <a:xfrm>
              <a:off x="383530" y="110067"/>
              <a:ext cx="3511137" cy="41150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28D0E46-E609-C881-293D-61248284C5E6}"/>
                </a:ext>
              </a:extLst>
            </p:cNvPr>
            <p:cNvSpPr/>
            <p:nvPr/>
          </p:nvSpPr>
          <p:spPr>
            <a:xfrm>
              <a:off x="567267" y="2719465"/>
              <a:ext cx="986366" cy="493635"/>
            </a:xfrm>
            <a:prstGeom prst="rect">
              <a:avLst/>
            </a:prstGeom>
            <a:solidFill>
              <a:srgbClr val="F8D1B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ysClr val="windowText" lastClr="000000"/>
                  </a:solidFill>
                </a:rPr>
                <a:t>Fiber Laser 1064 nm</a:t>
              </a:r>
              <a:endParaRPr lang="en-FI" sz="1100" b="1" dirty="0">
                <a:solidFill>
                  <a:sysClr val="windowText" lastClr="000000"/>
                </a:solidFill>
              </a:endParaRPr>
            </a:p>
          </p:txBody>
        </p:sp>
      </p:grpSp>
    </p:spTree>
    <p:extLst>
      <p:ext uri="{BB962C8B-B14F-4D97-AF65-F5344CB8AC3E}">
        <p14:creationId xmlns:p14="http://schemas.microsoft.com/office/powerpoint/2010/main" val="1105539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C0D500F-8DE2-6D93-B765-F0A27E6C29DE}"/>
              </a:ext>
            </a:extLst>
          </p:cNvPr>
          <p:cNvSpPr/>
          <p:nvPr/>
        </p:nvSpPr>
        <p:spPr>
          <a:xfrm>
            <a:off x="431146" y="509383"/>
            <a:ext cx="3843040" cy="413444"/>
          </a:xfrm>
          <a:prstGeom prst="rect">
            <a:avLst/>
          </a:prstGeom>
          <a:noFill/>
          <a:ln/>
        </p:spPr>
        <p:txBody>
          <a:bodyPr wrap="none" lIns="0" tIns="0" rIns="0" bIns="0" rtlCol="0" anchor="t"/>
          <a:lstStyle/>
          <a:p>
            <a:pPr>
              <a:lnSpc>
                <a:spcPts val="3250"/>
              </a:lnSpc>
            </a:pPr>
            <a:r>
              <a:rPr lang="en-US" sz="3600" b="1" dirty="0">
                <a:solidFill>
                  <a:srgbClr val="1B1B27"/>
                </a:solidFill>
                <a:latin typeface="Raleway" pitchFamily="34" charset="0"/>
                <a:ea typeface="Raleway" pitchFamily="34" charset="-122"/>
                <a:cs typeface="Raleway" pitchFamily="34" charset="-120"/>
              </a:rPr>
              <a:t>Estimated and published incidents insights</a:t>
            </a:r>
          </a:p>
        </p:txBody>
      </p:sp>
      <p:sp>
        <p:nvSpPr>
          <p:cNvPr id="3" name="Rectangle 2">
            <a:extLst>
              <a:ext uri="{FF2B5EF4-FFF2-40B4-BE49-F238E27FC236}">
                <a16:creationId xmlns:a16="http://schemas.microsoft.com/office/drawing/2014/main" id="{6525B2E9-1E48-C6AF-5B1B-4747091D794A}"/>
              </a:ext>
            </a:extLst>
          </p:cNvPr>
          <p:cNvSpPr>
            <a:spLocks noChangeArrowheads="1"/>
          </p:cNvSpPr>
          <p:nvPr/>
        </p:nvSpPr>
        <p:spPr bwMode="auto">
          <a:xfrm>
            <a:off x="371370" y="1118811"/>
            <a:ext cx="1134132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FI" altLang="en-FI" b="1" i="0" u="none" strike="noStrike" cap="none" normalizeH="0" baseline="0" dirty="0">
                <a:ln>
                  <a:noFill/>
                </a:ln>
                <a:solidFill>
                  <a:schemeClr val="tx1"/>
                </a:solidFill>
                <a:effectLst/>
                <a:latin typeface="Arial" panose="020B0604020202020204" pitchFamily="34" charset="0"/>
              </a:rPr>
              <a:t>Prevalence of Laser Beam Exposure and Associated Injuries:</a:t>
            </a:r>
            <a:endParaRPr lang="en-US" altLang="en-FI"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FI" altLang="en-FI" b="0" i="0" u="none" strike="noStrike" cap="none" normalizeH="0" baseline="0" dirty="0">
                <a:ln>
                  <a:noFill/>
                </a:ln>
                <a:solidFill>
                  <a:schemeClr val="tx1"/>
                </a:solidFill>
                <a:effectLst/>
                <a:latin typeface="Arial" panose="020B0604020202020204" pitchFamily="34" charset="0"/>
              </a:rPr>
              <a:t>A study published by Statistics Canada reported that among individuals who experienced injuries from laser products:​</a:t>
            </a:r>
            <a:r>
              <a:rPr kumimoji="0" lang="en-FI" altLang="en-FI" b="0" i="0" u="none" strike="noStrike" cap="none" normalizeH="0" baseline="0" dirty="0">
                <a:ln>
                  <a:noFill/>
                </a:ln>
                <a:solidFill>
                  <a:schemeClr val="tx1"/>
                </a:solidFill>
                <a:effectLst/>
                <a:latin typeface="Arial" panose="020B0604020202020204" pitchFamily="34" charset="0"/>
                <a:hlinkClick r:id="rId2"/>
              </a:rPr>
              <a:t>Statistics Canada</a:t>
            </a:r>
            <a:endParaRPr kumimoji="0" lang="en-FI" altLang="en-FI"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FI" b="0" i="0" u="none" strike="noStrike" cap="none" normalizeH="0" baseline="0" dirty="0">
                <a:ln>
                  <a:noFill/>
                </a:ln>
                <a:solidFill>
                  <a:schemeClr val="tx1"/>
                </a:solidFill>
                <a:effectLst/>
                <a:latin typeface="Arial" panose="020B0604020202020204" pitchFamily="34" charset="0"/>
              </a:rPr>
              <a:t> </a:t>
            </a:r>
            <a:r>
              <a:rPr kumimoji="0" lang="en-FI" altLang="en-FI" b="0" i="0" u="none" strike="noStrike" cap="none" normalizeH="0" baseline="0" dirty="0">
                <a:ln>
                  <a:noFill/>
                </a:ln>
                <a:solidFill>
                  <a:schemeClr val="tx1"/>
                </a:solidFill>
                <a:effectLst/>
                <a:latin typeface="Arial" panose="020B0604020202020204" pitchFamily="34" charset="0"/>
              </a:rPr>
              <a:t>Approximately 59.1% reported injuries to their eyes.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FI" b="0" i="0" u="none" strike="noStrike" cap="none" normalizeH="0" baseline="0" dirty="0">
                <a:ln>
                  <a:noFill/>
                </a:ln>
                <a:solidFill>
                  <a:schemeClr val="tx1"/>
                </a:solidFill>
                <a:effectLst/>
                <a:latin typeface="Arial" panose="020B0604020202020204" pitchFamily="34" charset="0"/>
              </a:rPr>
              <a:t> </a:t>
            </a:r>
            <a:r>
              <a:rPr kumimoji="0" lang="en-FI" altLang="en-FI" b="0" i="0" u="none" strike="noStrike" cap="none" normalizeH="0" baseline="0" dirty="0">
                <a:ln>
                  <a:noFill/>
                </a:ln>
                <a:solidFill>
                  <a:schemeClr val="tx1"/>
                </a:solidFill>
                <a:effectLst/>
                <a:latin typeface="Arial" panose="020B0604020202020204" pitchFamily="34" charset="0"/>
              </a:rPr>
              <a:t>About 41.3% reported injuries or discomfort to their skin.</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FI" b="0" i="0" u="none" strike="noStrike" cap="none" normalizeH="0" baseline="0" dirty="0">
                <a:ln>
                  <a:noFill/>
                </a:ln>
                <a:solidFill>
                  <a:schemeClr val="tx1"/>
                </a:solidFill>
                <a:effectLst/>
                <a:latin typeface="Arial" panose="020B0604020202020204" pitchFamily="34" charset="0"/>
              </a:rPr>
              <a:t> </a:t>
            </a:r>
            <a:r>
              <a:rPr kumimoji="0" lang="en-FI" altLang="en-FI" b="0" i="0" u="none" strike="noStrike" cap="none" normalizeH="0" baseline="0" dirty="0">
                <a:ln>
                  <a:noFill/>
                </a:ln>
                <a:solidFill>
                  <a:schemeClr val="tx1"/>
                </a:solidFill>
                <a:effectLst/>
                <a:latin typeface="Arial" panose="020B0604020202020204" pitchFamily="34" charset="0"/>
              </a:rPr>
              <a:t>Around 49.5% indicated experiencing at least two occurrences of such injuries in the past 12 months. </a:t>
            </a:r>
            <a:endParaRPr kumimoji="0" lang="en-US" altLang="en-FI" b="0" i="0" u="none" strike="noStrike" cap="none" normalizeH="0" baseline="0" dirty="0">
              <a:ln>
                <a:noFill/>
              </a:ln>
              <a:solidFill>
                <a:schemeClr val="tx1"/>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tabLst/>
            </a:pPr>
            <a:endParaRPr kumimoji="0" lang="en-FI" altLang="en-FI"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FI" altLang="en-FI" b="1" i="0" u="none" strike="noStrike" cap="none" normalizeH="0" baseline="0" dirty="0">
                <a:ln>
                  <a:noFill/>
                </a:ln>
                <a:solidFill>
                  <a:schemeClr val="tx1"/>
                </a:solidFill>
                <a:effectLst/>
                <a:latin typeface="Arial" panose="020B0604020202020204" pitchFamily="34" charset="0"/>
              </a:rPr>
              <a:t>Laser-Related Accidents in the U.S. Department of Energy (DOE) Complex</a:t>
            </a:r>
            <a:endParaRPr lang="en-US" altLang="en-FI" b="1"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FI" altLang="en-FI" b="0" i="0" u="none" strike="noStrike" cap="none" normalizeH="0" baseline="0" dirty="0">
                <a:ln>
                  <a:noFill/>
                </a:ln>
                <a:solidFill>
                  <a:schemeClr val="tx1"/>
                </a:solidFill>
                <a:effectLst/>
                <a:latin typeface="Arial" panose="020B0604020202020204" pitchFamily="34" charset="0"/>
              </a:rPr>
              <a:t>According to a report, approximately 69 laser-related accidents occurred within the DOE complex since 2000, with only nine resulting in injuries. ​</a:t>
            </a:r>
            <a:r>
              <a:rPr kumimoji="0" lang="en-FI" altLang="en-FI" b="0" i="0" u="none" strike="noStrike" cap="none" normalizeH="0" baseline="0" dirty="0">
                <a:ln>
                  <a:noFill/>
                </a:ln>
                <a:solidFill>
                  <a:schemeClr val="tx1"/>
                </a:solidFill>
                <a:effectLst/>
                <a:latin typeface="Arial" panose="020B0604020202020204" pitchFamily="34" charset="0"/>
                <a:hlinkClick r:id="rId3"/>
              </a:rPr>
              <a:t>Photonics</a:t>
            </a:r>
            <a:endParaRPr lang="en-US" altLang="en-FI"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FI" altLang="en-FI"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FI" altLang="en-FI" b="1" i="0" u="none" strike="noStrike" cap="none" normalizeH="0" baseline="0" dirty="0">
                <a:ln>
                  <a:noFill/>
                </a:ln>
                <a:solidFill>
                  <a:schemeClr val="tx1"/>
                </a:solidFill>
                <a:effectLst/>
                <a:latin typeface="Arial" panose="020B0604020202020204" pitchFamily="34" charset="0"/>
              </a:rPr>
              <a:t>Laser Safety Occurrences (2005-2011):</a:t>
            </a:r>
            <a:endParaRPr lang="en-US" altLang="en-FI"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FI" altLang="en-FI" b="0" i="0" u="none" strike="noStrike" cap="none" normalizeH="0" baseline="0" dirty="0">
                <a:ln>
                  <a:noFill/>
                </a:ln>
                <a:solidFill>
                  <a:schemeClr val="tx1"/>
                </a:solidFill>
                <a:effectLst/>
                <a:latin typeface="Arial" panose="020B0604020202020204" pitchFamily="34" charset="0"/>
              </a:rPr>
              <a:t>An analysis of laser safety occurrences reported that of 31 laser-related incidents, four resulted in injuries. Notably, one injury was reported in each of the last three years of the study period. ​</a:t>
            </a:r>
            <a:r>
              <a:rPr kumimoji="0" lang="en-FI" altLang="en-FI" b="0" i="0" u="none" strike="noStrike" cap="none" normalizeH="0" baseline="0" dirty="0">
                <a:ln>
                  <a:noFill/>
                </a:ln>
                <a:solidFill>
                  <a:schemeClr val="tx1"/>
                </a:solidFill>
                <a:effectLst/>
                <a:latin typeface="Arial" panose="020B0604020202020204" pitchFamily="34" charset="0"/>
                <a:hlinkClick r:id="rId4"/>
              </a:rPr>
              <a:t>efcog.org</a:t>
            </a:r>
            <a:endParaRPr kumimoji="0" lang="en-US" altLang="en-FI" b="0"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FI" altLang="en-FI"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FI" altLang="en-FI" b="1" i="0" u="none" strike="noStrike" cap="none" normalizeH="0" baseline="0" dirty="0">
                <a:ln>
                  <a:noFill/>
                </a:ln>
                <a:solidFill>
                  <a:schemeClr val="tx1"/>
                </a:solidFill>
                <a:effectLst/>
                <a:latin typeface="Arial" panose="020B0604020202020204" pitchFamily="34" charset="0"/>
              </a:rPr>
              <a:t>Laser Illumination Incidents in Aviation:</a:t>
            </a:r>
            <a:endParaRPr lang="en-US" altLang="en-FI"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FI" altLang="en-FI" b="0" i="0" u="none" strike="noStrike" cap="none" normalizeH="0" baseline="0" dirty="0">
                <a:ln>
                  <a:noFill/>
                </a:ln>
                <a:solidFill>
                  <a:schemeClr val="tx1"/>
                </a:solidFill>
                <a:effectLst/>
                <a:latin typeface="Arial" panose="020B0604020202020204" pitchFamily="34" charset="0"/>
              </a:rPr>
              <a:t>The Federal Aviation Administration (FAA) reported that laser illumination incidents rose from 46 in 2004 to a peak of 7,703 in 2015, with a decline to 5,663 incidents in 2018. ​</a:t>
            </a:r>
            <a:r>
              <a:rPr kumimoji="0" lang="en-FI" altLang="en-FI" b="0" i="0" u="none" strike="noStrike" cap="none" normalizeH="0" baseline="0" dirty="0">
                <a:ln>
                  <a:noFill/>
                </a:ln>
                <a:solidFill>
                  <a:schemeClr val="tx1"/>
                </a:solidFill>
                <a:effectLst/>
                <a:latin typeface="Arial" panose="020B0604020202020204" pitchFamily="34" charset="0"/>
                <a:hlinkClick r:id="rId5"/>
              </a:rPr>
              <a:t>Laser Incidents</a:t>
            </a:r>
            <a:endParaRPr kumimoji="0" lang="en-FI" altLang="en-FI"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2820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close-up of a graph&#10;&#10;AI-generated content may be incorrect.">
            <a:extLst>
              <a:ext uri="{FF2B5EF4-FFF2-40B4-BE49-F238E27FC236}">
                <a16:creationId xmlns:a16="http://schemas.microsoft.com/office/drawing/2014/main" id="{DAF04819-1B59-3E0A-D8BE-AF39ED42A0CA}"/>
              </a:ext>
            </a:extLst>
          </p:cNvPr>
          <p:cNvPicPr>
            <a:picLocks noChangeAspect="1"/>
          </p:cNvPicPr>
          <p:nvPr/>
        </p:nvPicPr>
        <p:blipFill>
          <a:blip r:embed="rId2" cstate="print">
            <a:extLst>
              <a:ext uri="{28A0092B-C50C-407E-A947-70E740481C1C}">
                <a14:useLocalDpi xmlns:a14="http://schemas.microsoft.com/office/drawing/2010/main" val="0"/>
              </a:ext>
            </a:extLst>
          </a:blip>
          <a:srcRect t="5787"/>
          <a:stretch/>
        </p:blipFill>
        <p:spPr>
          <a:xfrm>
            <a:off x="3996606" y="472905"/>
            <a:ext cx="7847837" cy="5577142"/>
          </a:xfrm>
          <a:prstGeom prst="rect">
            <a:avLst/>
          </a:prstGeom>
        </p:spPr>
      </p:pic>
      <p:pic>
        <p:nvPicPr>
          <p:cNvPr id="4" name="Picture 3" descr="A graph showing a bar graph&#10;&#10;AI-generated content may be incorrect.">
            <a:extLst>
              <a:ext uri="{FF2B5EF4-FFF2-40B4-BE49-F238E27FC236}">
                <a16:creationId xmlns:a16="http://schemas.microsoft.com/office/drawing/2014/main" id="{D060A028-231E-D390-B37F-001400BD6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02" y="3429000"/>
            <a:ext cx="5087656" cy="2512903"/>
          </a:xfrm>
          <a:prstGeom prst="rect">
            <a:avLst/>
          </a:prstGeom>
        </p:spPr>
      </p:pic>
      <p:sp>
        <p:nvSpPr>
          <p:cNvPr id="5" name="Text 0">
            <a:extLst>
              <a:ext uri="{FF2B5EF4-FFF2-40B4-BE49-F238E27FC236}">
                <a16:creationId xmlns:a16="http://schemas.microsoft.com/office/drawing/2014/main" id="{A89E8D50-E598-E30D-5F93-A5C57630C97F}"/>
              </a:ext>
            </a:extLst>
          </p:cNvPr>
          <p:cNvSpPr/>
          <p:nvPr/>
        </p:nvSpPr>
        <p:spPr>
          <a:xfrm>
            <a:off x="431146" y="509383"/>
            <a:ext cx="3219474" cy="413444"/>
          </a:xfrm>
          <a:prstGeom prst="rect">
            <a:avLst/>
          </a:prstGeom>
          <a:noFill/>
          <a:ln/>
        </p:spPr>
        <p:txBody>
          <a:bodyPr wrap="none" lIns="0" tIns="0" rIns="0" bIns="0" rtlCol="0" anchor="t"/>
          <a:lstStyle/>
          <a:p>
            <a:r>
              <a:rPr lang="en-US" sz="3600" b="1" dirty="0">
                <a:solidFill>
                  <a:srgbClr val="1B1B27"/>
                </a:solidFill>
                <a:latin typeface="Raleway" pitchFamily="34" charset="0"/>
                <a:ea typeface="Raleway" pitchFamily="34" charset="-122"/>
                <a:cs typeface="Raleway" pitchFamily="34" charset="-120"/>
              </a:rPr>
              <a:t>Estimated and</a:t>
            </a:r>
          </a:p>
          <a:p>
            <a:r>
              <a:rPr lang="en-US" sz="3600" b="1" dirty="0">
                <a:solidFill>
                  <a:srgbClr val="1B1B27"/>
                </a:solidFill>
                <a:latin typeface="Raleway" pitchFamily="34" charset="0"/>
                <a:ea typeface="Raleway" pitchFamily="34" charset="-122"/>
                <a:cs typeface="Raleway" pitchFamily="34" charset="-120"/>
              </a:rPr>
              <a:t>Published</a:t>
            </a:r>
          </a:p>
          <a:p>
            <a:r>
              <a:rPr lang="en-US" sz="3600" b="1" dirty="0">
                <a:solidFill>
                  <a:srgbClr val="1B1B27"/>
                </a:solidFill>
                <a:latin typeface="Raleway" pitchFamily="34" charset="0"/>
                <a:ea typeface="Raleway" pitchFamily="34" charset="-122"/>
                <a:cs typeface="Raleway" pitchFamily="34" charset="-120"/>
              </a:rPr>
              <a:t>incidents</a:t>
            </a:r>
          </a:p>
          <a:p>
            <a:r>
              <a:rPr lang="en-US" sz="3600" b="1" dirty="0">
                <a:solidFill>
                  <a:srgbClr val="1B1B27"/>
                </a:solidFill>
                <a:latin typeface="Raleway" pitchFamily="34" charset="0"/>
                <a:ea typeface="Raleway" pitchFamily="34" charset="-122"/>
                <a:cs typeface="Raleway" pitchFamily="34" charset="-120"/>
              </a:rPr>
              <a:t>insights</a:t>
            </a:r>
          </a:p>
        </p:txBody>
      </p:sp>
    </p:spTree>
    <p:extLst>
      <p:ext uri="{BB962C8B-B14F-4D97-AF65-F5344CB8AC3E}">
        <p14:creationId xmlns:p14="http://schemas.microsoft.com/office/powerpoint/2010/main" val="1743975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2020C72F-54D4-C14D-A5BE-5F4D77DEC5EC}"/>
              </a:ext>
            </a:extLst>
          </p:cNvPr>
          <p:cNvSpPr/>
          <p:nvPr/>
        </p:nvSpPr>
        <p:spPr>
          <a:xfrm>
            <a:off x="507603" y="245287"/>
            <a:ext cx="2528763" cy="453232"/>
          </a:xfrm>
          <a:prstGeom prst="rect">
            <a:avLst/>
          </a:prstGeom>
          <a:noFill/>
          <a:ln/>
        </p:spPr>
        <p:txBody>
          <a:bodyPr wrap="none" lIns="0" tIns="0" rIns="0" bIns="0" rtlCol="0" anchor="t"/>
          <a:lstStyle/>
          <a:p>
            <a:pPr>
              <a:lnSpc>
                <a:spcPts val="3542"/>
              </a:lnSpc>
            </a:pPr>
            <a:r>
              <a:rPr lang="en-US" sz="3600" b="1" dirty="0">
                <a:solidFill>
                  <a:srgbClr val="1B1B27"/>
                </a:solidFill>
                <a:latin typeface="Raleway" pitchFamily="34" charset="0"/>
                <a:ea typeface="Raleway" pitchFamily="34" charset="-122"/>
                <a:cs typeface="Raleway" pitchFamily="34" charset="-120"/>
              </a:rPr>
              <a:t>Fume Extraction and</a:t>
            </a:r>
          </a:p>
          <a:p>
            <a:pPr>
              <a:lnSpc>
                <a:spcPts val="3542"/>
              </a:lnSpc>
            </a:pPr>
            <a:r>
              <a:rPr lang="en-US" sz="3600" b="1" dirty="0">
                <a:solidFill>
                  <a:srgbClr val="1B1B27"/>
                </a:solidFill>
                <a:latin typeface="Raleway" pitchFamily="34" charset="0"/>
                <a:ea typeface="Raleway" pitchFamily="34" charset="-122"/>
                <a:cs typeface="Raleway" pitchFamily="34" charset="-120"/>
              </a:rPr>
              <a:t>Fire Safety</a:t>
            </a:r>
            <a:endParaRPr lang="en-US" sz="3600" b="1" dirty="0"/>
          </a:p>
        </p:txBody>
      </p:sp>
      <p:sp>
        <p:nvSpPr>
          <p:cNvPr id="3" name="Text 1">
            <a:extLst>
              <a:ext uri="{FF2B5EF4-FFF2-40B4-BE49-F238E27FC236}">
                <a16:creationId xmlns:a16="http://schemas.microsoft.com/office/drawing/2014/main" id="{D6991B57-6267-2B30-D593-53B0DB27811E}"/>
              </a:ext>
            </a:extLst>
          </p:cNvPr>
          <p:cNvSpPr/>
          <p:nvPr/>
        </p:nvSpPr>
        <p:spPr>
          <a:xfrm>
            <a:off x="507603" y="1404194"/>
            <a:ext cx="5012664" cy="299788"/>
          </a:xfrm>
          <a:prstGeom prst="rect">
            <a:avLst/>
          </a:prstGeom>
          <a:noFill/>
          <a:ln/>
        </p:spPr>
        <p:txBody>
          <a:bodyPr wrap="none" lIns="0" tIns="0" rIns="0" bIns="0" rtlCol="0" anchor="t"/>
          <a:lstStyle/>
          <a:p>
            <a:r>
              <a:rPr lang="en-US" b="1" dirty="0">
                <a:solidFill>
                  <a:srgbClr val="1B1B27"/>
                </a:solidFill>
                <a:latin typeface="Raleway" pitchFamily="34" charset="0"/>
                <a:ea typeface="Raleway" pitchFamily="34" charset="-122"/>
                <a:cs typeface="Raleway" pitchFamily="34" charset="-120"/>
              </a:rPr>
              <a:t>Laser-Generated Air </a:t>
            </a:r>
          </a:p>
          <a:p>
            <a:r>
              <a:rPr lang="en-US" b="1" dirty="0">
                <a:solidFill>
                  <a:srgbClr val="1B1B27"/>
                </a:solidFill>
                <a:latin typeface="Raleway" pitchFamily="34" charset="0"/>
                <a:ea typeface="Raleway" pitchFamily="34" charset="-122"/>
                <a:cs typeface="Raleway" pitchFamily="34" charset="-120"/>
              </a:rPr>
              <a:t>Contaminants (LGACs):</a:t>
            </a:r>
            <a:endParaRPr lang="en-US" b="1" dirty="0"/>
          </a:p>
        </p:txBody>
      </p:sp>
      <p:sp>
        <p:nvSpPr>
          <p:cNvPr id="4" name="Text 2">
            <a:extLst>
              <a:ext uri="{FF2B5EF4-FFF2-40B4-BE49-F238E27FC236}">
                <a16:creationId xmlns:a16="http://schemas.microsoft.com/office/drawing/2014/main" id="{6239A5D7-220C-1F09-A5B5-01EB8FC6B68F}"/>
              </a:ext>
            </a:extLst>
          </p:cNvPr>
          <p:cNvSpPr/>
          <p:nvPr/>
        </p:nvSpPr>
        <p:spPr>
          <a:xfrm>
            <a:off x="507603" y="2066661"/>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Hexavalent chromium</a:t>
            </a:r>
            <a:endParaRPr lang="en-US" dirty="0"/>
          </a:p>
        </p:txBody>
      </p:sp>
      <p:sp>
        <p:nvSpPr>
          <p:cNvPr id="5" name="Text 3">
            <a:extLst>
              <a:ext uri="{FF2B5EF4-FFF2-40B4-BE49-F238E27FC236}">
                <a16:creationId xmlns:a16="http://schemas.microsoft.com/office/drawing/2014/main" id="{0B8225A8-4018-894D-686A-72E25B255E29}"/>
              </a:ext>
            </a:extLst>
          </p:cNvPr>
          <p:cNvSpPr/>
          <p:nvPr/>
        </p:nvSpPr>
        <p:spPr>
          <a:xfrm>
            <a:off x="507603" y="2349434"/>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Nickel oxides</a:t>
            </a:r>
            <a:endParaRPr lang="en-US" dirty="0"/>
          </a:p>
        </p:txBody>
      </p:sp>
      <p:sp>
        <p:nvSpPr>
          <p:cNvPr id="6" name="Text 4">
            <a:extLst>
              <a:ext uri="{FF2B5EF4-FFF2-40B4-BE49-F238E27FC236}">
                <a16:creationId xmlns:a16="http://schemas.microsoft.com/office/drawing/2014/main" id="{4D1E8CD7-170A-B9DC-D70D-20244A8B5238}"/>
              </a:ext>
            </a:extLst>
          </p:cNvPr>
          <p:cNvSpPr/>
          <p:nvPr/>
        </p:nvSpPr>
        <p:spPr>
          <a:xfrm>
            <a:off x="507603" y="2632208"/>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Aluminum particulates</a:t>
            </a:r>
            <a:endParaRPr lang="en-US" dirty="0"/>
          </a:p>
        </p:txBody>
      </p:sp>
      <p:sp>
        <p:nvSpPr>
          <p:cNvPr id="7" name="Text 5">
            <a:extLst>
              <a:ext uri="{FF2B5EF4-FFF2-40B4-BE49-F238E27FC236}">
                <a16:creationId xmlns:a16="http://schemas.microsoft.com/office/drawing/2014/main" id="{09DC4BB8-4647-CF70-A05F-EED9D0A4CE0E}"/>
              </a:ext>
            </a:extLst>
          </p:cNvPr>
          <p:cNvSpPr/>
          <p:nvPr/>
        </p:nvSpPr>
        <p:spPr>
          <a:xfrm>
            <a:off x="507603" y="2864281"/>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VOCs</a:t>
            </a:r>
            <a:endParaRPr lang="en-US" dirty="0"/>
          </a:p>
        </p:txBody>
      </p:sp>
      <p:sp>
        <p:nvSpPr>
          <p:cNvPr id="8" name="Text 6">
            <a:extLst>
              <a:ext uri="{FF2B5EF4-FFF2-40B4-BE49-F238E27FC236}">
                <a16:creationId xmlns:a16="http://schemas.microsoft.com/office/drawing/2014/main" id="{545D10C8-13CD-63F2-875F-34DDFFD9ED1E}"/>
              </a:ext>
            </a:extLst>
          </p:cNvPr>
          <p:cNvSpPr/>
          <p:nvPr/>
        </p:nvSpPr>
        <p:spPr>
          <a:xfrm>
            <a:off x="507604" y="3380581"/>
            <a:ext cx="1813024" cy="226517"/>
          </a:xfrm>
          <a:prstGeom prst="rect">
            <a:avLst/>
          </a:prstGeom>
          <a:noFill/>
          <a:ln/>
        </p:spPr>
        <p:txBody>
          <a:bodyPr wrap="none" lIns="0" tIns="0" rIns="0" bIns="0" rtlCol="0" anchor="t"/>
          <a:lstStyle/>
          <a:p>
            <a:pPr>
              <a:lnSpc>
                <a:spcPts val="1750"/>
              </a:lnSpc>
            </a:pPr>
            <a:r>
              <a:rPr lang="en-US" b="1" dirty="0">
                <a:solidFill>
                  <a:srgbClr val="1B1B27"/>
                </a:solidFill>
                <a:latin typeface="Raleway" pitchFamily="34" charset="0"/>
                <a:ea typeface="Raleway" pitchFamily="34" charset="-122"/>
                <a:cs typeface="Raleway" pitchFamily="34" charset="-120"/>
              </a:rPr>
              <a:t>Ventilation Systems:</a:t>
            </a:r>
            <a:endParaRPr lang="en-US" b="1" dirty="0"/>
          </a:p>
        </p:txBody>
      </p:sp>
      <p:sp>
        <p:nvSpPr>
          <p:cNvPr id="9" name="Text 7">
            <a:extLst>
              <a:ext uri="{FF2B5EF4-FFF2-40B4-BE49-F238E27FC236}">
                <a16:creationId xmlns:a16="http://schemas.microsoft.com/office/drawing/2014/main" id="{C3CD88B7-2F2A-C709-583C-4A43E04EC5B4}"/>
              </a:ext>
            </a:extLst>
          </p:cNvPr>
          <p:cNvSpPr/>
          <p:nvPr/>
        </p:nvSpPr>
        <p:spPr>
          <a:xfrm>
            <a:off x="507603" y="3752057"/>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HEPA + activated carbon filters</a:t>
            </a:r>
            <a:endParaRPr lang="en-US" dirty="0"/>
          </a:p>
        </p:txBody>
      </p:sp>
      <p:sp>
        <p:nvSpPr>
          <p:cNvPr id="10" name="Text 8">
            <a:extLst>
              <a:ext uri="{FF2B5EF4-FFF2-40B4-BE49-F238E27FC236}">
                <a16:creationId xmlns:a16="http://schemas.microsoft.com/office/drawing/2014/main" id="{B1737CFC-0566-7903-42BE-D31FAD481AAB}"/>
              </a:ext>
            </a:extLst>
          </p:cNvPr>
          <p:cNvSpPr/>
          <p:nvPr/>
        </p:nvSpPr>
        <p:spPr>
          <a:xfrm>
            <a:off x="507603" y="4034830"/>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Ducted hoods</a:t>
            </a:r>
            <a:endParaRPr lang="en-US" dirty="0"/>
          </a:p>
        </p:txBody>
      </p:sp>
      <p:sp>
        <p:nvSpPr>
          <p:cNvPr id="11" name="Text 9">
            <a:extLst>
              <a:ext uri="{FF2B5EF4-FFF2-40B4-BE49-F238E27FC236}">
                <a16:creationId xmlns:a16="http://schemas.microsoft.com/office/drawing/2014/main" id="{913C0AD7-9168-5DDB-7804-2926444D27C7}"/>
              </a:ext>
            </a:extLst>
          </p:cNvPr>
          <p:cNvSpPr/>
          <p:nvPr/>
        </p:nvSpPr>
        <p:spPr>
          <a:xfrm>
            <a:off x="507603" y="4317603"/>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Downdraft tables</a:t>
            </a:r>
            <a:endParaRPr lang="en-US" dirty="0"/>
          </a:p>
        </p:txBody>
      </p:sp>
      <p:pic>
        <p:nvPicPr>
          <p:cNvPr id="12" name="Image 0" descr="preencoded.png">
            <a:extLst>
              <a:ext uri="{FF2B5EF4-FFF2-40B4-BE49-F238E27FC236}">
                <a16:creationId xmlns:a16="http://schemas.microsoft.com/office/drawing/2014/main" id="{DDA59A13-6DBB-CC66-7993-098F4BC633F2}"/>
              </a:ext>
            </a:extLst>
          </p:cNvPr>
          <p:cNvPicPr>
            <a:picLocks noChangeAspect="1"/>
          </p:cNvPicPr>
          <p:nvPr/>
        </p:nvPicPr>
        <p:blipFill>
          <a:blip r:embed="rId2"/>
          <a:stretch>
            <a:fillRect/>
          </a:stretch>
        </p:blipFill>
        <p:spPr>
          <a:xfrm>
            <a:off x="7122390" y="471903"/>
            <a:ext cx="4756114" cy="3254137"/>
          </a:xfrm>
          <a:prstGeom prst="rect">
            <a:avLst/>
          </a:prstGeom>
        </p:spPr>
      </p:pic>
      <p:sp>
        <p:nvSpPr>
          <p:cNvPr id="13" name="Text 10">
            <a:extLst>
              <a:ext uri="{FF2B5EF4-FFF2-40B4-BE49-F238E27FC236}">
                <a16:creationId xmlns:a16="http://schemas.microsoft.com/office/drawing/2014/main" id="{636848A4-8A6E-0A0D-B0ED-D4A13D7B2F07}"/>
              </a:ext>
            </a:extLst>
          </p:cNvPr>
          <p:cNvSpPr/>
          <p:nvPr/>
        </p:nvSpPr>
        <p:spPr>
          <a:xfrm>
            <a:off x="507603" y="4927501"/>
            <a:ext cx="1813024" cy="226517"/>
          </a:xfrm>
          <a:prstGeom prst="rect">
            <a:avLst/>
          </a:prstGeom>
          <a:noFill/>
          <a:ln/>
        </p:spPr>
        <p:txBody>
          <a:bodyPr wrap="none" lIns="0" tIns="0" rIns="0" bIns="0" rtlCol="0" anchor="t"/>
          <a:lstStyle/>
          <a:p>
            <a:pPr>
              <a:lnSpc>
                <a:spcPts val="1750"/>
              </a:lnSpc>
            </a:pPr>
            <a:r>
              <a:rPr lang="en-US" b="1" dirty="0">
                <a:solidFill>
                  <a:srgbClr val="1B1B27"/>
                </a:solidFill>
                <a:latin typeface="Raleway" pitchFamily="34" charset="0"/>
                <a:ea typeface="Raleway" pitchFamily="34" charset="-122"/>
                <a:cs typeface="Raleway" pitchFamily="34" charset="-120"/>
              </a:rPr>
              <a:t>Fire Risk Controls:</a:t>
            </a:r>
            <a:endParaRPr lang="en-US" b="1" dirty="0"/>
          </a:p>
        </p:txBody>
      </p:sp>
      <p:sp>
        <p:nvSpPr>
          <p:cNvPr id="14" name="Text 11">
            <a:extLst>
              <a:ext uri="{FF2B5EF4-FFF2-40B4-BE49-F238E27FC236}">
                <a16:creationId xmlns:a16="http://schemas.microsoft.com/office/drawing/2014/main" id="{6F37AFBA-976D-2F7C-733A-580BA43FBC6E}"/>
              </a:ext>
            </a:extLst>
          </p:cNvPr>
          <p:cNvSpPr/>
          <p:nvPr/>
        </p:nvSpPr>
        <p:spPr>
          <a:xfrm>
            <a:off x="507603" y="5298976"/>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Eliminate nearby combustibles</a:t>
            </a:r>
            <a:endParaRPr lang="en-US" dirty="0"/>
          </a:p>
        </p:txBody>
      </p:sp>
      <p:sp>
        <p:nvSpPr>
          <p:cNvPr id="15" name="Text 12">
            <a:extLst>
              <a:ext uri="{FF2B5EF4-FFF2-40B4-BE49-F238E27FC236}">
                <a16:creationId xmlns:a16="http://schemas.microsoft.com/office/drawing/2014/main" id="{A02A12D7-73DF-727F-3BF3-5007E63F4A66}"/>
              </a:ext>
            </a:extLst>
          </p:cNvPr>
          <p:cNvSpPr/>
          <p:nvPr/>
        </p:nvSpPr>
        <p:spPr>
          <a:xfrm>
            <a:off x="507603" y="5581749"/>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Integrate flame arrestors</a:t>
            </a:r>
            <a:endParaRPr lang="en-US" dirty="0"/>
          </a:p>
        </p:txBody>
      </p:sp>
      <p:sp>
        <p:nvSpPr>
          <p:cNvPr id="16" name="Text 13">
            <a:extLst>
              <a:ext uri="{FF2B5EF4-FFF2-40B4-BE49-F238E27FC236}">
                <a16:creationId xmlns:a16="http://schemas.microsoft.com/office/drawing/2014/main" id="{94B7C4AE-B44C-E79F-2BA0-7BA95AFFF576}"/>
              </a:ext>
            </a:extLst>
          </p:cNvPr>
          <p:cNvSpPr/>
          <p:nvPr/>
        </p:nvSpPr>
        <p:spPr>
          <a:xfrm>
            <a:off x="507603" y="5864523"/>
            <a:ext cx="5411490" cy="232073"/>
          </a:xfrm>
          <a:prstGeom prst="rect">
            <a:avLst/>
          </a:prstGeom>
          <a:noFill/>
          <a:ln/>
        </p:spPr>
        <p:txBody>
          <a:bodyPr wrap="none" lIns="0" tIns="0" rIns="0" bIns="0" rtlCol="0" anchor="t"/>
          <a:lstStyle/>
          <a:p>
            <a:pPr marL="285739" indent="-285739">
              <a:lnSpc>
                <a:spcPts val="1792"/>
              </a:lnSpc>
              <a:buSzPct val="100000"/>
              <a:buChar char="•"/>
            </a:pPr>
            <a:r>
              <a:rPr lang="en-US" dirty="0">
                <a:solidFill>
                  <a:srgbClr val="3C3939"/>
                </a:solidFill>
                <a:latin typeface="Roboto" pitchFamily="34" charset="0"/>
                <a:ea typeface="Roboto" pitchFamily="34" charset="-122"/>
                <a:cs typeface="Roboto" pitchFamily="34" charset="-120"/>
              </a:rPr>
              <a:t>Fire-rated materials around work zone</a:t>
            </a:r>
            <a:endParaRPr lang="en-US" dirty="0"/>
          </a:p>
        </p:txBody>
      </p:sp>
      <p:sp>
        <p:nvSpPr>
          <p:cNvPr id="17" name="Text 14">
            <a:extLst>
              <a:ext uri="{FF2B5EF4-FFF2-40B4-BE49-F238E27FC236}">
                <a16:creationId xmlns:a16="http://schemas.microsoft.com/office/drawing/2014/main" id="{50B3506E-F427-F3E7-3E57-A178522D9247}"/>
              </a:ext>
            </a:extLst>
          </p:cNvPr>
          <p:cNvSpPr/>
          <p:nvPr/>
        </p:nvSpPr>
        <p:spPr>
          <a:xfrm>
            <a:off x="507603" y="6380640"/>
            <a:ext cx="5411490" cy="232073"/>
          </a:xfrm>
          <a:prstGeom prst="rect">
            <a:avLst/>
          </a:prstGeom>
          <a:noFill/>
          <a:ln/>
        </p:spPr>
        <p:txBody>
          <a:bodyPr wrap="none" lIns="0" tIns="0" rIns="0" bIns="0" rtlCol="0" anchor="t"/>
          <a:lstStyle/>
          <a:p>
            <a:pPr>
              <a:lnSpc>
                <a:spcPts val="1792"/>
              </a:lnSpc>
            </a:pPr>
            <a:r>
              <a:rPr lang="en-US" b="1" dirty="0">
                <a:solidFill>
                  <a:srgbClr val="3C3939"/>
                </a:solidFill>
                <a:latin typeface="Roboto" pitchFamily="34" charset="0"/>
                <a:ea typeface="Roboto" pitchFamily="34" charset="-122"/>
                <a:cs typeface="Roboto" pitchFamily="34" charset="-120"/>
              </a:rPr>
              <a:t>Incident Stats:</a:t>
            </a:r>
            <a:r>
              <a:rPr lang="en-US" dirty="0">
                <a:solidFill>
                  <a:srgbClr val="3C3939"/>
                </a:solidFill>
                <a:latin typeface="Roboto" pitchFamily="34" charset="0"/>
                <a:ea typeface="Roboto" pitchFamily="34" charset="-122"/>
                <a:cs typeface="Roboto" pitchFamily="34" charset="-120"/>
              </a:rPr>
              <a:t> 12% of industrial laser accidents in 2021 were fire-related [7]</a:t>
            </a:r>
            <a:endParaRPr lang="en-US" dirty="0"/>
          </a:p>
        </p:txBody>
      </p:sp>
      <p:pic>
        <p:nvPicPr>
          <p:cNvPr id="18" name="Picture 2">
            <a:extLst>
              <a:ext uri="{FF2B5EF4-FFF2-40B4-BE49-F238E27FC236}">
                <a16:creationId xmlns:a16="http://schemas.microsoft.com/office/drawing/2014/main" id="{2E77A35F-593B-D363-A4DB-76F86142A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0216" y="3868093"/>
            <a:ext cx="4259805" cy="283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996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a:extLst>
              <a:ext uri="{FF2B5EF4-FFF2-40B4-BE49-F238E27FC236}">
                <a16:creationId xmlns:a16="http://schemas.microsoft.com/office/drawing/2014/main" id="{73AD6A8A-CC8D-B68F-77FC-6EDFBA49B6FA}"/>
              </a:ext>
            </a:extLst>
          </p:cNvPr>
          <p:cNvSpPr/>
          <p:nvPr/>
        </p:nvSpPr>
        <p:spPr>
          <a:xfrm>
            <a:off x="661492" y="607318"/>
            <a:ext cx="4016673" cy="502047"/>
          </a:xfrm>
          <a:prstGeom prst="rect">
            <a:avLst/>
          </a:prstGeom>
          <a:noFill/>
          <a:ln/>
        </p:spPr>
        <p:txBody>
          <a:bodyPr wrap="none" lIns="0" tIns="0" rIns="0" bIns="0" rtlCol="0" anchor="t"/>
          <a:lstStyle/>
          <a:p>
            <a:pPr>
              <a:lnSpc>
                <a:spcPts val="3917"/>
              </a:lnSpc>
            </a:pPr>
            <a:r>
              <a:rPr lang="en-US" sz="4000" b="1" dirty="0">
                <a:solidFill>
                  <a:srgbClr val="1B1B27"/>
                </a:solidFill>
                <a:latin typeface="Raleway" pitchFamily="34" charset="0"/>
                <a:ea typeface="Raleway" pitchFamily="34" charset="-122"/>
                <a:cs typeface="Raleway" pitchFamily="34" charset="-120"/>
              </a:rPr>
              <a:t>Engineering Controls</a:t>
            </a:r>
            <a:endParaRPr lang="en-US" sz="4000" b="1" dirty="0"/>
          </a:p>
        </p:txBody>
      </p:sp>
      <p:pic>
        <p:nvPicPr>
          <p:cNvPr id="7" name="Image 0" descr="preencoded.png">
            <a:extLst>
              <a:ext uri="{FF2B5EF4-FFF2-40B4-BE49-F238E27FC236}">
                <a16:creationId xmlns:a16="http://schemas.microsoft.com/office/drawing/2014/main" id="{11C3F0DC-217D-CEF1-BA6B-B27359A101D0}"/>
              </a:ext>
            </a:extLst>
          </p:cNvPr>
          <p:cNvPicPr>
            <a:picLocks noChangeAspect="1"/>
          </p:cNvPicPr>
          <p:nvPr/>
        </p:nvPicPr>
        <p:blipFill>
          <a:blip r:embed="rId2"/>
          <a:stretch>
            <a:fillRect/>
          </a:stretch>
        </p:blipFill>
        <p:spPr>
          <a:xfrm>
            <a:off x="661492" y="1430636"/>
            <a:ext cx="803275" cy="964009"/>
          </a:xfrm>
          <a:prstGeom prst="rect">
            <a:avLst/>
          </a:prstGeom>
        </p:spPr>
      </p:pic>
      <p:sp>
        <p:nvSpPr>
          <p:cNvPr id="8" name="Text 1">
            <a:extLst>
              <a:ext uri="{FF2B5EF4-FFF2-40B4-BE49-F238E27FC236}">
                <a16:creationId xmlns:a16="http://schemas.microsoft.com/office/drawing/2014/main" id="{30816834-DB25-716F-046F-0748DF60B4C5}"/>
              </a:ext>
            </a:extLst>
          </p:cNvPr>
          <p:cNvSpPr/>
          <p:nvPr/>
        </p:nvSpPr>
        <p:spPr>
          <a:xfrm>
            <a:off x="1705768" y="1591270"/>
            <a:ext cx="2008287" cy="251023"/>
          </a:xfrm>
          <a:prstGeom prst="rect">
            <a:avLst/>
          </a:prstGeom>
          <a:noFill/>
          <a:ln/>
        </p:spPr>
        <p:txBody>
          <a:bodyPr wrap="none" lIns="0" tIns="0" rIns="0" bIns="0" rtlCol="0" anchor="t"/>
          <a:lstStyle/>
          <a:p>
            <a:pPr>
              <a:lnSpc>
                <a:spcPts val="1958"/>
              </a:lnSpc>
            </a:pPr>
            <a:r>
              <a:rPr lang="en-US" sz="2400" b="1" dirty="0">
                <a:solidFill>
                  <a:srgbClr val="3C3939"/>
                </a:solidFill>
                <a:latin typeface="Raleway" pitchFamily="34" charset="0"/>
                <a:ea typeface="Raleway" pitchFamily="34" charset="-122"/>
                <a:cs typeface="Raleway" pitchFamily="34" charset="-120"/>
              </a:rPr>
              <a:t>Beam Enclosures</a:t>
            </a:r>
            <a:endParaRPr lang="en-US" sz="2400" b="1" dirty="0"/>
          </a:p>
        </p:txBody>
      </p:sp>
      <p:sp>
        <p:nvSpPr>
          <p:cNvPr id="9" name="Text 2">
            <a:extLst>
              <a:ext uri="{FF2B5EF4-FFF2-40B4-BE49-F238E27FC236}">
                <a16:creationId xmlns:a16="http://schemas.microsoft.com/office/drawing/2014/main" id="{275687F3-643B-263F-8546-476C7D469AB7}"/>
              </a:ext>
            </a:extLst>
          </p:cNvPr>
          <p:cNvSpPr/>
          <p:nvPr/>
        </p:nvSpPr>
        <p:spPr>
          <a:xfrm>
            <a:off x="1705768" y="1938635"/>
            <a:ext cx="9824740"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Black anodized or ceramic panels absorb strays</a:t>
            </a:r>
            <a:endParaRPr lang="en-US" dirty="0"/>
          </a:p>
        </p:txBody>
      </p:sp>
      <p:pic>
        <p:nvPicPr>
          <p:cNvPr id="10" name="Image 1" descr="preencoded.png">
            <a:extLst>
              <a:ext uri="{FF2B5EF4-FFF2-40B4-BE49-F238E27FC236}">
                <a16:creationId xmlns:a16="http://schemas.microsoft.com/office/drawing/2014/main" id="{8BCCD355-4A37-3891-DBA8-0D9742437FC3}"/>
              </a:ext>
            </a:extLst>
          </p:cNvPr>
          <p:cNvPicPr>
            <a:picLocks noChangeAspect="1"/>
          </p:cNvPicPr>
          <p:nvPr/>
        </p:nvPicPr>
        <p:blipFill>
          <a:blip r:embed="rId3"/>
          <a:stretch>
            <a:fillRect/>
          </a:stretch>
        </p:blipFill>
        <p:spPr>
          <a:xfrm>
            <a:off x="661492" y="2394645"/>
            <a:ext cx="803275" cy="964009"/>
          </a:xfrm>
          <a:prstGeom prst="rect">
            <a:avLst/>
          </a:prstGeom>
        </p:spPr>
      </p:pic>
      <p:sp>
        <p:nvSpPr>
          <p:cNvPr id="11" name="Text 3">
            <a:extLst>
              <a:ext uri="{FF2B5EF4-FFF2-40B4-BE49-F238E27FC236}">
                <a16:creationId xmlns:a16="http://schemas.microsoft.com/office/drawing/2014/main" id="{07DA110C-EBA3-A072-2E93-5FE43E9A0E27}"/>
              </a:ext>
            </a:extLst>
          </p:cNvPr>
          <p:cNvSpPr/>
          <p:nvPr/>
        </p:nvSpPr>
        <p:spPr>
          <a:xfrm>
            <a:off x="1705769" y="2555280"/>
            <a:ext cx="2585938" cy="251023"/>
          </a:xfrm>
          <a:prstGeom prst="rect">
            <a:avLst/>
          </a:prstGeom>
          <a:noFill/>
          <a:ln/>
        </p:spPr>
        <p:txBody>
          <a:bodyPr wrap="none" lIns="0" tIns="0" rIns="0" bIns="0" rtlCol="0" anchor="t"/>
          <a:lstStyle/>
          <a:p>
            <a:pPr>
              <a:lnSpc>
                <a:spcPts val="1958"/>
              </a:lnSpc>
            </a:pPr>
            <a:r>
              <a:rPr lang="en-US" sz="2400" b="1" dirty="0">
                <a:solidFill>
                  <a:srgbClr val="3C3939"/>
                </a:solidFill>
                <a:latin typeface="Raleway" pitchFamily="34" charset="0"/>
                <a:ea typeface="Raleway" pitchFamily="34" charset="-122"/>
                <a:cs typeface="Raleway" pitchFamily="34" charset="-120"/>
              </a:rPr>
              <a:t>Interlocks and Key Switches</a:t>
            </a:r>
            <a:endParaRPr lang="en-US" sz="2400" b="1" dirty="0"/>
          </a:p>
        </p:txBody>
      </p:sp>
      <p:sp>
        <p:nvSpPr>
          <p:cNvPr id="12" name="Text 4">
            <a:extLst>
              <a:ext uri="{FF2B5EF4-FFF2-40B4-BE49-F238E27FC236}">
                <a16:creationId xmlns:a16="http://schemas.microsoft.com/office/drawing/2014/main" id="{400D9F2C-6191-99F0-2916-5617D7C549E3}"/>
              </a:ext>
            </a:extLst>
          </p:cNvPr>
          <p:cNvSpPr/>
          <p:nvPr/>
        </p:nvSpPr>
        <p:spPr>
          <a:xfrm>
            <a:off x="1705768" y="2902644"/>
            <a:ext cx="9824740"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Interrupt beam if area breached</a:t>
            </a:r>
            <a:endParaRPr lang="en-US" dirty="0"/>
          </a:p>
        </p:txBody>
      </p:sp>
      <p:pic>
        <p:nvPicPr>
          <p:cNvPr id="13" name="Image 2" descr="preencoded.png">
            <a:extLst>
              <a:ext uri="{FF2B5EF4-FFF2-40B4-BE49-F238E27FC236}">
                <a16:creationId xmlns:a16="http://schemas.microsoft.com/office/drawing/2014/main" id="{C2A54D8A-5CD8-AD57-3BFE-7FE7111E07E7}"/>
              </a:ext>
            </a:extLst>
          </p:cNvPr>
          <p:cNvPicPr>
            <a:picLocks noChangeAspect="1"/>
          </p:cNvPicPr>
          <p:nvPr/>
        </p:nvPicPr>
        <p:blipFill>
          <a:blip r:embed="rId4"/>
          <a:stretch>
            <a:fillRect/>
          </a:stretch>
        </p:blipFill>
        <p:spPr>
          <a:xfrm>
            <a:off x="661492" y="3358655"/>
            <a:ext cx="803275" cy="964009"/>
          </a:xfrm>
          <a:prstGeom prst="rect">
            <a:avLst/>
          </a:prstGeom>
        </p:spPr>
      </p:pic>
      <p:sp>
        <p:nvSpPr>
          <p:cNvPr id="14" name="Text 5">
            <a:extLst>
              <a:ext uri="{FF2B5EF4-FFF2-40B4-BE49-F238E27FC236}">
                <a16:creationId xmlns:a16="http://schemas.microsoft.com/office/drawing/2014/main" id="{BBD5D761-9BF0-6928-1D25-C75A7C8CADB0}"/>
              </a:ext>
            </a:extLst>
          </p:cNvPr>
          <p:cNvSpPr/>
          <p:nvPr/>
        </p:nvSpPr>
        <p:spPr>
          <a:xfrm>
            <a:off x="1705768" y="3519289"/>
            <a:ext cx="2008287" cy="251023"/>
          </a:xfrm>
          <a:prstGeom prst="rect">
            <a:avLst/>
          </a:prstGeom>
          <a:noFill/>
          <a:ln/>
        </p:spPr>
        <p:txBody>
          <a:bodyPr wrap="none" lIns="0" tIns="0" rIns="0" bIns="0" rtlCol="0" anchor="t"/>
          <a:lstStyle/>
          <a:p>
            <a:pPr>
              <a:lnSpc>
                <a:spcPts val="1958"/>
              </a:lnSpc>
            </a:pPr>
            <a:r>
              <a:rPr lang="en-US" sz="2400" b="1" dirty="0">
                <a:solidFill>
                  <a:srgbClr val="3C3939"/>
                </a:solidFill>
                <a:latin typeface="Raleway" pitchFamily="34" charset="0"/>
                <a:ea typeface="Raleway" pitchFamily="34" charset="-122"/>
                <a:cs typeface="Raleway" pitchFamily="34" charset="-120"/>
              </a:rPr>
              <a:t>Warning Systems</a:t>
            </a:r>
            <a:endParaRPr lang="en-US" sz="2400" b="1" dirty="0"/>
          </a:p>
        </p:txBody>
      </p:sp>
      <p:sp>
        <p:nvSpPr>
          <p:cNvPr id="15" name="Text 6">
            <a:extLst>
              <a:ext uri="{FF2B5EF4-FFF2-40B4-BE49-F238E27FC236}">
                <a16:creationId xmlns:a16="http://schemas.microsoft.com/office/drawing/2014/main" id="{1D412C57-7BA6-05C0-FC83-FCDDE78284F0}"/>
              </a:ext>
            </a:extLst>
          </p:cNvPr>
          <p:cNvSpPr/>
          <p:nvPr/>
        </p:nvSpPr>
        <p:spPr>
          <a:xfrm>
            <a:off x="1705768" y="3866654"/>
            <a:ext cx="9824740"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Audible/visual indicators when armed or firing</a:t>
            </a:r>
            <a:endParaRPr lang="en-US" dirty="0"/>
          </a:p>
        </p:txBody>
      </p:sp>
      <p:pic>
        <p:nvPicPr>
          <p:cNvPr id="16" name="Image 3" descr="preencoded.png">
            <a:extLst>
              <a:ext uri="{FF2B5EF4-FFF2-40B4-BE49-F238E27FC236}">
                <a16:creationId xmlns:a16="http://schemas.microsoft.com/office/drawing/2014/main" id="{4B676C90-7678-A4C4-AB1C-1B369DB2BF72}"/>
              </a:ext>
            </a:extLst>
          </p:cNvPr>
          <p:cNvPicPr>
            <a:picLocks noChangeAspect="1"/>
          </p:cNvPicPr>
          <p:nvPr/>
        </p:nvPicPr>
        <p:blipFill>
          <a:blip r:embed="rId5"/>
          <a:stretch>
            <a:fillRect/>
          </a:stretch>
        </p:blipFill>
        <p:spPr>
          <a:xfrm>
            <a:off x="661492" y="4322664"/>
            <a:ext cx="803275" cy="964009"/>
          </a:xfrm>
          <a:prstGeom prst="rect">
            <a:avLst/>
          </a:prstGeom>
        </p:spPr>
      </p:pic>
      <p:sp>
        <p:nvSpPr>
          <p:cNvPr id="17" name="Text 7">
            <a:extLst>
              <a:ext uri="{FF2B5EF4-FFF2-40B4-BE49-F238E27FC236}">
                <a16:creationId xmlns:a16="http://schemas.microsoft.com/office/drawing/2014/main" id="{3AD19278-A4BB-E683-8EE8-8B1A2E32C86D}"/>
              </a:ext>
            </a:extLst>
          </p:cNvPr>
          <p:cNvSpPr/>
          <p:nvPr/>
        </p:nvSpPr>
        <p:spPr>
          <a:xfrm>
            <a:off x="1705768" y="4483299"/>
            <a:ext cx="2460427" cy="251023"/>
          </a:xfrm>
          <a:prstGeom prst="rect">
            <a:avLst/>
          </a:prstGeom>
          <a:noFill/>
          <a:ln/>
        </p:spPr>
        <p:txBody>
          <a:bodyPr wrap="none" lIns="0" tIns="0" rIns="0" bIns="0" rtlCol="0" anchor="t"/>
          <a:lstStyle/>
          <a:p>
            <a:pPr>
              <a:lnSpc>
                <a:spcPts val="1958"/>
              </a:lnSpc>
            </a:pPr>
            <a:r>
              <a:rPr lang="en-US" sz="2400" b="1" dirty="0">
                <a:solidFill>
                  <a:srgbClr val="3C3939"/>
                </a:solidFill>
                <a:latin typeface="Raleway" pitchFamily="34" charset="0"/>
                <a:ea typeface="Raleway" pitchFamily="34" charset="-122"/>
                <a:cs typeface="Raleway" pitchFamily="34" charset="-120"/>
              </a:rPr>
              <a:t>Remote-Control Operation</a:t>
            </a:r>
            <a:endParaRPr lang="en-US" sz="2400" b="1" dirty="0"/>
          </a:p>
        </p:txBody>
      </p:sp>
      <p:sp>
        <p:nvSpPr>
          <p:cNvPr id="18" name="Text 8">
            <a:extLst>
              <a:ext uri="{FF2B5EF4-FFF2-40B4-BE49-F238E27FC236}">
                <a16:creationId xmlns:a16="http://schemas.microsoft.com/office/drawing/2014/main" id="{305E4C4A-2A8E-DEB7-E0F6-460277C565F3}"/>
              </a:ext>
            </a:extLst>
          </p:cNvPr>
          <p:cNvSpPr/>
          <p:nvPr/>
        </p:nvSpPr>
        <p:spPr>
          <a:xfrm>
            <a:off x="1705768" y="4830663"/>
            <a:ext cx="9824740"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Limits direct exposure, especially for mobile systems</a:t>
            </a:r>
            <a:endParaRPr lang="en-US" dirty="0"/>
          </a:p>
        </p:txBody>
      </p:sp>
      <p:pic>
        <p:nvPicPr>
          <p:cNvPr id="19" name="Image 4" descr="preencoded.png">
            <a:extLst>
              <a:ext uri="{FF2B5EF4-FFF2-40B4-BE49-F238E27FC236}">
                <a16:creationId xmlns:a16="http://schemas.microsoft.com/office/drawing/2014/main" id="{74AA3389-8CD1-454E-200F-6AFC4C624EF6}"/>
              </a:ext>
            </a:extLst>
          </p:cNvPr>
          <p:cNvPicPr>
            <a:picLocks noChangeAspect="1"/>
          </p:cNvPicPr>
          <p:nvPr/>
        </p:nvPicPr>
        <p:blipFill>
          <a:blip r:embed="rId6"/>
          <a:stretch>
            <a:fillRect/>
          </a:stretch>
        </p:blipFill>
        <p:spPr>
          <a:xfrm>
            <a:off x="661492" y="5286673"/>
            <a:ext cx="803275" cy="964009"/>
          </a:xfrm>
          <a:prstGeom prst="rect">
            <a:avLst/>
          </a:prstGeom>
        </p:spPr>
      </p:pic>
      <p:sp>
        <p:nvSpPr>
          <p:cNvPr id="20" name="Text 9">
            <a:extLst>
              <a:ext uri="{FF2B5EF4-FFF2-40B4-BE49-F238E27FC236}">
                <a16:creationId xmlns:a16="http://schemas.microsoft.com/office/drawing/2014/main" id="{83952A45-B991-D608-AF43-10FAFB1C5CFE}"/>
              </a:ext>
            </a:extLst>
          </p:cNvPr>
          <p:cNvSpPr/>
          <p:nvPr/>
        </p:nvSpPr>
        <p:spPr>
          <a:xfrm>
            <a:off x="1705768" y="5447308"/>
            <a:ext cx="2008287" cy="251023"/>
          </a:xfrm>
          <a:prstGeom prst="rect">
            <a:avLst/>
          </a:prstGeom>
          <a:noFill/>
          <a:ln/>
        </p:spPr>
        <p:txBody>
          <a:bodyPr wrap="none" lIns="0" tIns="0" rIns="0" bIns="0" rtlCol="0" anchor="t"/>
          <a:lstStyle/>
          <a:p>
            <a:pPr>
              <a:lnSpc>
                <a:spcPts val="1958"/>
              </a:lnSpc>
            </a:pPr>
            <a:r>
              <a:rPr lang="en-US" sz="2400" b="1" dirty="0">
                <a:solidFill>
                  <a:srgbClr val="3C3939"/>
                </a:solidFill>
                <a:latin typeface="Raleway" pitchFamily="34" charset="0"/>
                <a:ea typeface="Raleway" pitchFamily="34" charset="-122"/>
                <a:cs typeface="Raleway" pitchFamily="34" charset="-120"/>
              </a:rPr>
              <a:t>Emergency Protocols</a:t>
            </a:r>
            <a:endParaRPr lang="en-US" sz="2400" b="1" dirty="0"/>
          </a:p>
        </p:txBody>
      </p:sp>
      <p:sp>
        <p:nvSpPr>
          <p:cNvPr id="21" name="Text 10">
            <a:extLst>
              <a:ext uri="{FF2B5EF4-FFF2-40B4-BE49-F238E27FC236}">
                <a16:creationId xmlns:a16="http://schemas.microsoft.com/office/drawing/2014/main" id="{79B6808D-A74E-DB49-69CF-5ED87EE78554}"/>
              </a:ext>
            </a:extLst>
          </p:cNvPr>
          <p:cNvSpPr/>
          <p:nvPr/>
        </p:nvSpPr>
        <p:spPr>
          <a:xfrm>
            <a:off x="1705768" y="5794672"/>
            <a:ext cx="9824740" cy="256977"/>
          </a:xfrm>
          <a:prstGeom prst="rect">
            <a:avLst/>
          </a:prstGeom>
          <a:noFill/>
          <a:ln/>
        </p:spPr>
        <p:txBody>
          <a:bodyPr wrap="none" lIns="0" tIns="0" rIns="0" bIns="0" rtlCol="0" anchor="t"/>
          <a:lstStyle/>
          <a:p>
            <a:pPr>
              <a:lnSpc>
                <a:spcPts val="2000"/>
              </a:lnSpc>
            </a:pPr>
            <a:r>
              <a:rPr lang="en-US" dirty="0">
                <a:solidFill>
                  <a:srgbClr val="3C3939"/>
                </a:solidFill>
                <a:latin typeface="Roboto" pitchFamily="34" charset="0"/>
                <a:ea typeface="Roboto" pitchFamily="34" charset="-122"/>
                <a:cs typeface="Roboto" pitchFamily="34" charset="-120"/>
              </a:rPr>
              <a:t>Clearly marked kill switches, operator reset buttons [13]</a:t>
            </a:r>
            <a:endParaRPr lang="en-US" dirty="0"/>
          </a:p>
        </p:txBody>
      </p:sp>
      <p:pic>
        <p:nvPicPr>
          <p:cNvPr id="22" name="Picture 21">
            <a:extLst>
              <a:ext uri="{FF2B5EF4-FFF2-40B4-BE49-F238E27FC236}">
                <a16:creationId xmlns:a16="http://schemas.microsoft.com/office/drawing/2014/main" id="{7F0BEC60-4574-E5EA-EF4D-D51924C6350B}"/>
              </a:ext>
            </a:extLst>
          </p:cNvPr>
          <p:cNvPicPr>
            <a:picLocks noChangeAspect="1"/>
          </p:cNvPicPr>
          <p:nvPr/>
        </p:nvPicPr>
        <p:blipFill>
          <a:blip r:embed="rId7"/>
          <a:stretch>
            <a:fillRect/>
          </a:stretch>
        </p:blipFill>
        <p:spPr>
          <a:xfrm>
            <a:off x="8098545" y="651884"/>
            <a:ext cx="2009900" cy="1742761"/>
          </a:xfrm>
          <a:prstGeom prst="rect">
            <a:avLst/>
          </a:prstGeom>
        </p:spPr>
      </p:pic>
      <p:pic>
        <p:nvPicPr>
          <p:cNvPr id="23" name="Picture 4" descr="Atomstack X70 Pro Laser Enclosure - Universal Fit">
            <a:extLst>
              <a:ext uri="{FF2B5EF4-FFF2-40B4-BE49-F238E27FC236}">
                <a16:creationId xmlns:a16="http://schemas.microsoft.com/office/drawing/2014/main" id="{B8059CAC-F156-C7DF-2EB0-3F73E21AF9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6207" y="3532000"/>
            <a:ext cx="2854301" cy="28543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ENTRY-GUARD™ Magnetic Non-Contact Safety Interlock, Left Downward Cable">
            <a:extLst>
              <a:ext uri="{FF2B5EF4-FFF2-40B4-BE49-F238E27FC236}">
                <a16:creationId xmlns:a16="http://schemas.microsoft.com/office/drawing/2014/main" id="{DFEF7C5F-D519-AC2E-4AB3-BF1004D0927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460" t="15369" r="33460" b="1476"/>
          <a:stretch/>
        </p:blipFill>
        <p:spPr bwMode="auto">
          <a:xfrm>
            <a:off x="10315428" y="304922"/>
            <a:ext cx="1576473" cy="317042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Warning Sign - Laser Beam">
            <a:extLst>
              <a:ext uri="{FF2B5EF4-FFF2-40B4-BE49-F238E27FC236}">
                <a16:creationId xmlns:a16="http://schemas.microsoft.com/office/drawing/2014/main" id="{B777CB34-DEC0-A2D2-30B7-DD870EEBA68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800" t="6878" r="18970" b="6878"/>
          <a:stretch/>
        </p:blipFill>
        <p:spPr bwMode="auto">
          <a:xfrm>
            <a:off x="7206375" y="2621569"/>
            <a:ext cx="1387839" cy="198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5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0">
            <a:extLst>
              <a:ext uri="{FF2B5EF4-FFF2-40B4-BE49-F238E27FC236}">
                <a16:creationId xmlns:a16="http://schemas.microsoft.com/office/drawing/2014/main" id="{5C40E205-AD19-826D-75A7-334403EF05EC}"/>
              </a:ext>
            </a:extLst>
          </p:cNvPr>
          <p:cNvSpPr/>
          <p:nvPr/>
        </p:nvSpPr>
        <p:spPr>
          <a:xfrm>
            <a:off x="661492" y="581819"/>
            <a:ext cx="3780433" cy="472480"/>
          </a:xfrm>
          <a:prstGeom prst="rect">
            <a:avLst/>
          </a:prstGeom>
          <a:noFill/>
          <a:ln/>
        </p:spPr>
        <p:txBody>
          <a:bodyPr wrap="none" lIns="0" tIns="0" rIns="0" bIns="0" rtlCol="0" anchor="t"/>
          <a:lstStyle/>
          <a:p>
            <a:pPr>
              <a:lnSpc>
                <a:spcPts val="3708"/>
              </a:lnSpc>
            </a:pPr>
            <a:r>
              <a:rPr lang="en-US" sz="2958" b="1" dirty="0">
                <a:solidFill>
                  <a:srgbClr val="1B1B27"/>
                </a:solidFill>
                <a:latin typeface="Raleway" pitchFamily="34" charset="0"/>
                <a:ea typeface="Raleway" pitchFamily="34" charset="-122"/>
                <a:cs typeface="Raleway" pitchFamily="34" charset="-120"/>
              </a:rPr>
              <a:t>Conclusion</a:t>
            </a:r>
            <a:endParaRPr lang="en-US" sz="2958" b="1" dirty="0"/>
          </a:p>
        </p:txBody>
      </p:sp>
      <p:pic>
        <p:nvPicPr>
          <p:cNvPr id="7" name="Image 0" descr="preencoded.png">
            <a:extLst>
              <a:ext uri="{FF2B5EF4-FFF2-40B4-BE49-F238E27FC236}">
                <a16:creationId xmlns:a16="http://schemas.microsoft.com/office/drawing/2014/main" id="{D8689D79-299E-3CAB-8C25-40F9D6BC6E2B}"/>
              </a:ext>
            </a:extLst>
          </p:cNvPr>
          <p:cNvPicPr>
            <a:picLocks noChangeAspect="1"/>
          </p:cNvPicPr>
          <p:nvPr/>
        </p:nvPicPr>
        <p:blipFill>
          <a:blip r:embed="rId2"/>
          <a:stretch>
            <a:fillRect/>
          </a:stretch>
        </p:blipFill>
        <p:spPr>
          <a:xfrm>
            <a:off x="2840633" y="1356718"/>
            <a:ext cx="1076028" cy="871240"/>
          </a:xfrm>
          <a:prstGeom prst="rect">
            <a:avLst/>
          </a:prstGeom>
        </p:spPr>
      </p:pic>
      <p:pic>
        <p:nvPicPr>
          <p:cNvPr id="8" name="Image 1" descr="preencoded.png">
            <a:extLst>
              <a:ext uri="{FF2B5EF4-FFF2-40B4-BE49-F238E27FC236}">
                <a16:creationId xmlns:a16="http://schemas.microsoft.com/office/drawing/2014/main" id="{3500A4B3-00B2-E7B0-5336-DCAB2CCB9873}"/>
              </a:ext>
            </a:extLst>
          </p:cNvPr>
          <p:cNvPicPr>
            <a:picLocks noChangeAspect="1"/>
          </p:cNvPicPr>
          <p:nvPr/>
        </p:nvPicPr>
        <p:blipFill>
          <a:blip r:embed="rId3"/>
          <a:stretch>
            <a:fillRect/>
          </a:stretch>
        </p:blipFill>
        <p:spPr>
          <a:xfrm>
            <a:off x="3272235" y="1767383"/>
            <a:ext cx="212626" cy="265807"/>
          </a:xfrm>
          <a:prstGeom prst="rect">
            <a:avLst/>
          </a:prstGeom>
        </p:spPr>
      </p:pic>
      <p:sp>
        <p:nvSpPr>
          <p:cNvPr id="9" name="Text 1">
            <a:extLst>
              <a:ext uri="{FF2B5EF4-FFF2-40B4-BE49-F238E27FC236}">
                <a16:creationId xmlns:a16="http://schemas.microsoft.com/office/drawing/2014/main" id="{E49BD575-F20D-702F-8CD2-A2989AF829B4}"/>
              </a:ext>
            </a:extLst>
          </p:cNvPr>
          <p:cNvSpPr/>
          <p:nvPr/>
        </p:nvSpPr>
        <p:spPr>
          <a:xfrm>
            <a:off x="4067869" y="1507927"/>
            <a:ext cx="1890217" cy="236240"/>
          </a:xfrm>
          <a:prstGeom prst="rect">
            <a:avLst/>
          </a:prstGeom>
          <a:noFill/>
          <a:ln/>
        </p:spPr>
        <p:txBody>
          <a:bodyPr wrap="none" lIns="0" tIns="0" rIns="0" bIns="0" rtlCol="0" anchor="t"/>
          <a:lstStyle/>
          <a:p>
            <a:pPr>
              <a:lnSpc>
                <a:spcPts val="1833"/>
              </a:lnSpc>
            </a:pPr>
            <a:r>
              <a:rPr lang="en-US" sz="2000" b="1" dirty="0">
                <a:solidFill>
                  <a:srgbClr val="3C3939"/>
                </a:solidFill>
                <a:latin typeface="Raleway" pitchFamily="34" charset="0"/>
                <a:ea typeface="Raleway" pitchFamily="34" charset="-122"/>
                <a:cs typeface="Raleway" pitchFamily="34" charset="-120"/>
              </a:rPr>
              <a:t>Success</a:t>
            </a:r>
            <a:endParaRPr lang="en-US" sz="2000" b="1" dirty="0"/>
          </a:p>
        </p:txBody>
      </p:sp>
      <p:sp>
        <p:nvSpPr>
          <p:cNvPr id="10" name="Text 2">
            <a:extLst>
              <a:ext uri="{FF2B5EF4-FFF2-40B4-BE49-F238E27FC236}">
                <a16:creationId xmlns:a16="http://schemas.microsoft.com/office/drawing/2014/main" id="{821CA21B-A1BB-94F4-C983-A838F3392FCC}"/>
              </a:ext>
            </a:extLst>
          </p:cNvPr>
          <p:cNvSpPr/>
          <p:nvPr/>
        </p:nvSpPr>
        <p:spPr>
          <a:xfrm>
            <a:off x="4067870" y="1834853"/>
            <a:ext cx="2811661" cy="241895"/>
          </a:xfrm>
          <a:prstGeom prst="rect">
            <a:avLst/>
          </a:prstGeom>
          <a:noFill/>
          <a:ln/>
        </p:spPr>
        <p:txBody>
          <a:bodyPr wrap="none" lIns="0" tIns="0" rIns="0" bIns="0" rtlCol="0" anchor="t"/>
          <a:lstStyle/>
          <a:p>
            <a:pPr>
              <a:lnSpc>
                <a:spcPts val="1875"/>
              </a:lnSpc>
            </a:pPr>
            <a:r>
              <a:rPr lang="en-US" dirty="0">
                <a:solidFill>
                  <a:srgbClr val="3C3939"/>
                </a:solidFill>
                <a:latin typeface="Roboto" pitchFamily="34" charset="0"/>
                <a:ea typeface="Roboto" pitchFamily="34" charset="-122"/>
                <a:cs typeface="Roboto" pitchFamily="34" charset="-120"/>
              </a:rPr>
              <a:t>Powerful and safe asset across industries</a:t>
            </a:r>
            <a:endParaRPr lang="en-US" dirty="0"/>
          </a:p>
        </p:txBody>
      </p:sp>
      <p:sp>
        <p:nvSpPr>
          <p:cNvPr id="11" name="Shape 3">
            <a:extLst>
              <a:ext uri="{FF2B5EF4-FFF2-40B4-BE49-F238E27FC236}">
                <a16:creationId xmlns:a16="http://schemas.microsoft.com/office/drawing/2014/main" id="{E3206862-997B-3FD9-AFC1-2018C4D30C2C}"/>
              </a:ext>
            </a:extLst>
          </p:cNvPr>
          <p:cNvSpPr/>
          <p:nvPr/>
        </p:nvSpPr>
        <p:spPr>
          <a:xfrm>
            <a:off x="3954463" y="2238871"/>
            <a:ext cx="7538244" cy="9525"/>
          </a:xfrm>
          <a:prstGeom prst="roundRect">
            <a:avLst>
              <a:gd name="adj" fmla="val 666790"/>
            </a:avLst>
          </a:prstGeom>
          <a:solidFill>
            <a:srgbClr val="C7C7D0"/>
          </a:solidFill>
          <a:ln/>
        </p:spPr>
        <p:txBody>
          <a:bodyPr/>
          <a:lstStyle/>
          <a:p>
            <a:endParaRPr lang="en-FI" sz="1500"/>
          </a:p>
        </p:txBody>
      </p:sp>
      <p:pic>
        <p:nvPicPr>
          <p:cNvPr id="12" name="Image 2" descr="preencoded.png">
            <a:extLst>
              <a:ext uri="{FF2B5EF4-FFF2-40B4-BE49-F238E27FC236}">
                <a16:creationId xmlns:a16="http://schemas.microsoft.com/office/drawing/2014/main" id="{86290DE1-AD09-03A5-336B-CC653F69ACC6}"/>
              </a:ext>
            </a:extLst>
          </p:cNvPr>
          <p:cNvPicPr>
            <a:picLocks noChangeAspect="1"/>
          </p:cNvPicPr>
          <p:nvPr/>
        </p:nvPicPr>
        <p:blipFill>
          <a:blip r:embed="rId4"/>
          <a:stretch>
            <a:fillRect/>
          </a:stretch>
        </p:blipFill>
        <p:spPr>
          <a:xfrm>
            <a:off x="2302669" y="2265759"/>
            <a:ext cx="2152055" cy="871240"/>
          </a:xfrm>
          <a:prstGeom prst="rect">
            <a:avLst/>
          </a:prstGeom>
        </p:spPr>
      </p:pic>
      <p:pic>
        <p:nvPicPr>
          <p:cNvPr id="13" name="Image 3" descr="preencoded.png">
            <a:extLst>
              <a:ext uri="{FF2B5EF4-FFF2-40B4-BE49-F238E27FC236}">
                <a16:creationId xmlns:a16="http://schemas.microsoft.com/office/drawing/2014/main" id="{3CBE673D-8EEE-3231-5E2C-97225F22BA9F}"/>
              </a:ext>
            </a:extLst>
          </p:cNvPr>
          <p:cNvPicPr>
            <a:picLocks noChangeAspect="1"/>
          </p:cNvPicPr>
          <p:nvPr/>
        </p:nvPicPr>
        <p:blipFill>
          <a:blip r:embed="rId5"/>
          <a:stretch>
            <a:fillRect/>
          </a:stretch>
        </p:blipFill>
        <p:spPr>
          <a:xfrm>
            <a:off x="3272334" y="2568476"/>
            <a:ext cx="212626" cy="265807"/>
          </a:xfrm>
          <a:prstGeom prst="rect">
            <a:avLst/>
          </a:prstGeom>
        </p:spPr>
      </p:pic>
      <p:sp>
        <p:nvSpPr>
          <p:cNvPr id="14" name="Text 4">
            <a:extLst>
              <a:ext uri="{FF2B5EF4-FFF2-40B4-BE49-F238E27FC236}">
                <a16:creationId xmlns:a16="http://schemas.microsoft.com/office/drawing/2014/main" id="{C3E951CB-1EA7-2C24-5076-6B44B20CB635}"/>
              </a:ext>
            </a:extLst>
          </p:cNvPr>
          <p:cNvSpPr/>
          <p:nvPr/>
        </p:nvSpPr>
        <p:spPr>
          <a:xfrm>
            <a:off x="4605932" y="2416969"/>
            <a:ext cx="1890217" cy="236240"/>
          </a:xfrm>
          <a:prstGeom prst="rect">
            <a:avLst/>
          </a:prstGeom>
          <a:noFill/>
          <a:ln/>
        </p:spPr>
        <p:txBody>
          <a:bodyPr wrap="none" lIns="0" tIns="0" rIns="0" bIns="0" rtlCol="0" anchor="t"/>
          <a:lstStyle/>
          <a:p>
            <a:pPr>
              <a:lnSpc>
                <a:spcPts val="1833"/>
              </a:lnSpc>
            </a:pPr>
            <a:r>
              <a:rPr lang="en-US" sz="2000" b="1" dirty="0">
                <a:solidFill>
                  <a:srgbClr val="3C3939"/>
                </a:solidFill>
                <a:latin typeface="Raleway" pitchFamily="34" charset="0"/>
                <a:ea typeface="Raleway" pitchFamily="34" charset="-122"/>
                <a:cs typeface="Raleway" pitchFamily="34" charset="-120"/>
              </a:rPr>
              <a:t>Key Components</a:t>
            </a:r>
            <a:endParaRPr lang="en-US" sz="2000" b="1" dirty="0"/>
          </a:p>
        </p:txBody>
      </p:sp>
      <p:sp>
        <p:nvSpPr>
          <p:cNvPr id="15" name="Text 5">
            <a:extLst>
              <a:ext uri="{FF2B5EF4-FFF2-40B4-BE49-F238E27FC236}">
                <a16:creationId xmlns:a16="http://schemas.microsoft.com/office/drawing/2014/main" id="{1E451E6C-7DCC-3F09-57AB-E87A93732D40}"/>
              </a:ext>
            </a:extLst>
          </p:cNvPr>
          <p:cNvSpPr/>
          <p:nvPr/>
        </p:nvSpPr>
        <p:spPr>
          <a:xfrm>
            <a:off x="4605933" y="2743894"/>
            <a:ext cx="3054449" cy="241895"/>
          </a:xfrm>
          <a:prstGeom prst="rect">
            <a:avLst/>
          </a:prstGeom>
          <a:noFill/>
          <a:ln/>
        </p:spPr>
        <p:txBody>
          <a:bodyPr wrap="none" lIns="0" tIns="0" rIns="0" bIns="0" rtlCol="0" anchor="t"/>
          <a:lstStyle/>
          <a:p>
            <a:pPr>
              <a:lnSpc>
                <a:spcPts val="1875"/>
              </a:lnSpc>
            </a:pPr>
            <a:r>
              <a:rPr lang="en-US" dirty="0">
                <a:solidFill>
                  <a:srgbClr val="3C3939"/>
                </a:solidFill>
                <a:latin typeface="Roboto" pitchFamily="34" charset="0"/>
                <a:ea typeface="Roboto" pitchFamily="34" charset="-122"/>
                <a:cs typeface="Roboto" pitchFamily="34" charset="-120"/>
              </a:rPr>
              <a:t>Robust design, trained workforce, compliance</a:t>
            </a:r>
            <a:endParaRPr lang="en-US" dirty="0"/>
          </a:p>
        </p:txBody>
      </p:sp>
      <p:sp>
        <p:nvSpPr>
          <p:cNvPr id="16" name="Shape 6">
            <a:extLst>
              <a:ext uri="{FF2B5EF4-FFF2-40B4-BE49-F238E27FC236}">
                <a16:creationId xmlns:a16="http://schemas.microsoft.com/office/drawing/2014/main" id="{6B9C7839-DB80-8B4F-A248-F843B033B4F4}"/>
              </a:ext>
            </a:extLst>
          </p:cNvPr>
          <p:cNvSpPr/>
          <p:nvPr/>
        </p:nvSpPr>
        <p:spPr>
          <a:xfrm>
            <a:off x="4492526" y="3147913"/>
            <a:ext cx="7000181" cy="9525"/>
          </a:xfrm>
          <a:prstGeom prst="roundRect">
            <a:avLst>
              <a:gd name="adj" fmla="val 666790"/>
            </a:avLst>
          </a:prstGeom>
          <a:solidFill>
            <a:srgbClr val="C7C7D0"/>
          </a:solidFill>
          <a:ln/>
        </p:spPr>
        <p:txBody>
          <a:bodyPr/>
          <a:lstStyle/>
          <a:p>
            <a:endParaRPr lang="en-FI" sz="2000"/>
          </a:p>
        </p:txBody>
      </p:sp>
      <p:pic>
        <p:nvPicPr>
          <p:cNvPr id="17" name="Image 4" descr="preencoded.png">
            <a:extLst>
              <a:ext uri="{FF2B5EF4-FFF2-40B4-BE49-F238E27FC236}">
                <a16:creationId xmlns:a16="http://schemas.microsoft.com/office/drawing/2014/main" id="{FFEF7063-8C5A-0A24-0EE7-0E013D9D94DE}"/>
              </a:ext>
            </a:extLst>
          </p:cNvPr>
          <p:cNvPicPr>
            <a:picLocks noChangeAspect="1"/>
          </p:cNvPicPr>
          <p:nvPr/>
        </p:nvPicPr>
        <p:blipFill>
          <a:blip r:embed="rId6"/>
          <a:stretch>
            <a:fillRect/>
          </a:stretch>
        </p:blipFill>
        <p:spPr>
          <a:xfrm>
            <a:off x="1764606" y="3174802"/>
            <a:ext cx="3228082" cy="871240"/>
          </a:xfrm>
          <a:prstGeom prst="rect">
            <a:avLst/>
          </a:prstGeom>
        </p:spPr>
      </p:pic>
      <p:pic>
        <p:nvPicPr>
          <p:cNvPr id="18" name="Image 5" descr="preencoded.png">
            <a:extLst>
              <a:ext uri="{FF2B5EF4-FFF2-40B4-BE49-F238E27FC236}">
                <a16:creationId xmlns:a16="http://schemas.microsoft.com/office/drawing/2014/main" id="{A985B206-D913-F1F6-B0F4-837E14D8659A}"/>
              </a:ext>
            </a:extLst>
          </p:cNvPr>
          <p:cNvPicPr>
            <a:picLocks noChangeAspect="1"/>
          </p:cNvPicPr>
          <p:nvPr/>
        </p:nvPicPr>
        <p:blipFill>
          <a:blip r:embed="rId7"/>
          <a:stretch>
            <a:fillRect/>
          </a:stretch>
        </p:blipFill>
        <p:spPr>
          <a:xfrm>
            <a:off x="3272235" y="3477518"/>
            <a:ext cx="212626" cy="265807"/>
          </a:xfrm>
          <a:prstGeom prst="rect">
            <a:avLst/>
          </a:prstGeom>
        </p:spPr>
      </p:pic>
      <p:sp>
        <p:nvSpPr>
          <p:cNvPr id="19" name="Text 7">
            <a:extLst>
              <a:ext uri="{FF2B5EF4-FFF2-40B4-BE49-F238E27FC236}">
                <a16:creationId xmlns:a16="http://schemas.microsoft.com/office/drawing/2014/main" id="{4CC66DC8-1022-2639-7D48-C6766F8E1061}"/>
              </a:ext>
            </a:extLst>
          </p:cNvPr>
          <p:cNvSpPr/>
          <p:nvPr/>
        </p:nvSpPr>
        <p:spPr>
          <a:xfrm>
            <a:off x="5143897" y="3326011"/>
            <a:ext cx="1890217" cy="236240"/>
          </a:xfrm>
          <a:prstGeom prst="rect">
            <a:avLst/>
          </a:prstGeom>
          <a:noFill/>
          <a:ln/>
        </p:spPr>
        <p:txBody>
          <a:bodyPr wrap="none" lIns="0" tIns="0" rIns="0" bIns="0" rtlCol="0" anchor="t"/>
          <a:lstStyle/>
          <a:p>
            <a:pPr>
              <a:lnSpc>
                <a:spcPts val="1833"/>
              </a:lnSpc>
            </a:pPr>
            <a:r>
              <a:rPr lang="en-US" sz="2000" b="1" dirty="0">
                <a:solidFill>
                  <a:srgbClr val="3C3939"/>
                </a:solidFill>
                <a:latin typeface="Raleway" pitchFamily="34" charset="0"/>
                <a:ea typeface="Raleway" pitchFamily="34" charset="-122"/>
                <a:cs typeface="Raleway" pitchFamily="34" charset="-120"/>
              </a:rPr>
              <a:t>Safety Benefits</a:t>
            </a:r>
            <a:endParaRPr lang="en-US" sz="2000" b="1" dirty="0"/>
          </a:p>
        </p:txBody>
      </p:sp>
      <p:sp>
        <p:nvSpPr>
          <p:cNvPr id="20" name="Text 8">
            <a:extLst>
              <a:ext uri="{FF2B5EF4-FFF2-40B4-BE49-F238E27FC236}">
                <a16:creationId xmlns:a16="http://schemas.microsoft.com/office/drawing/2014/main" id="{E02ECF3B-8EF1-BD64-D14D-E587B266BEB2}"/>
              </a:ext>
            </a:extLst>
          </p:cNvPr>
          <p:cNvSpPr/>
          <p:nvPr/>
        </p:nvSpPr>
        <p:spPr>
          <a:xfrm>
            <a:off x="5143897" y="3652937"/>
            <a:ext cx="3326805" cy="241895"/>
          </a:xfrm>
          <a:prstGeom prst="rect">
            <a:avLst/>
          </a:prstGeom>
          <a:noFill/>
          <a:ln/>
        </p:spPr>
        <p:txBody>
          <a:bodyPr wrap="none" lIns="0" tIns="0" rIns="0" bIns="0" rtlCol="0" anchor="t"/>
          <a:lstStyle/>
          <a:p>
            <a:pPr>
              <a:lnSpc>
                <a:spcPts val="1875"/>
              </a:lnSpc>
            </a:pPr>
            <a:r>
              <a:rPr lang="en-US" dirty="0">
                <a:solidFill>
                  <a:srgbClr val="3C3939"/>
                </a:solidFill>
                <a:latin typeface="Roboto" pitchFamily="34" charset="0"/>
                <a:ea typeface="Roboto" pitchFamily="34" charset="-122"/>
                <a:cs typeface="Roboto" pitchFamily="34" charset="-120"/>
              </a:rPr>
              <a:t>Prevents exposure through advanced architecture</a:t>
            </a:r>
            <a:endParaRPr lang="en-US" dirty="0"/>
          </a:p>
        </p:txBody>
      </p:sp>
      <p:sp>
        <p:nvSpPr>
          <p:cNvPr id="21" name="Shape 9">
            <a:extLst>
              <a:ext uri="{FF2B5EF4-FFF2-40B4-BE49-F238E27FC236}">
                <a16:creationId xmlns:a16="http://schemas.microsoft.com/office/drawing/2014/main" id="{59C1DD41-6583-2499-6450-E65358212C09}"/>
              </a:ext>
            </a:extLst>
          </p:cNvPr>
          <p:cNvSpPr/>
          <p:nvPr/>
        </p:nvSpPr>
        <p:spPr>
          <a:xfrm>
            <a:off x="5030490" y="4056956"/>
            <a:ext cx="6462217" cy="9525"/>
          </a:xfrm>
          <a:prstGeom prst="roundRect">
            <a:avLst>
              <a:gd name="adj" fmla="val 666790"/>
            </a:avLst>
          </a:prstGeom>
          <a:solidFill>
            <a:srgbClr val="C7C7D0"/>
          </a:solidFill>
          <a:ln/>
        </p:spPr>
        <p:txBody>
          <a:bodyPr/>
          <a:lstStyle/>
          <a:p>
            <a:endParaRPr lang="en-FI" sz="2000"/>
          </a:p>
        </p:txBody>
      </p:sp>
      <p:pic>
        <p:nvPicPr>
          <p:cNvPr id="22" name="Image 6" descr="preencoded.png">
            <a:extLst>
              <a:ext uri="{FF2B5EF4-FFF2-40B4-BE49-F238E27FC236}">
                <a16:creationId xmlns:a16="http://schemas.microsoft.com/office/drawing/2014/main" id="{2F0B6AEE-8B17-A01B-CFD2-E7C53283520E}"/>
              </a:ext>
            </a:extLst>
          </p:cNvPr>
          <p:cNvPicPr>
            <a:picLocks noChangeAspect="1"/>
          </p:cNvPicPr>
          <p:nvPr/>
        </p:nvPicPr>
        <p:blipFill>
          <a:blip r:embed="rId8"/>
          <a:stretch>
            <a:fillRect/>
          </a:stretch>
        </p:blipFill>
        <p:spPr>
          <a:xfrm>
            <a:off x="1226642" y="4083844"/>
            <a:ext cx="4304109" cy="871240"/>
          </a:xfrm>
          <a:prstGeom prst="rect">
            <a:avLst/>
          </a:prstGeom>
        </p:spPr>
      </p:pic>
      <p:pic>
        <p:nvPicPr>
          <p:cNvPr id="23" name="Image 7" descr="preencoded.png">
            <a:extLst>
              <a:ext uri="{FF2B5EF4-FFF2-40B4-BE49-F238E27FC236}">
                <a16:creationId xmlns:a16="http://schemas.microsoft.com/office/drawing/2014/main" id="{C8345A7A-6ADF-988A-DEFB-866D2C734695}"/>
              </a:ext>
            </a:extLst>
          </p:cNvPr>
          <p:cNvPicPr>
            <a:picLocks noChangeAspect="1"/>
          </p:cNvPicPr>
          <p:nvPr/>
        </p:nvPicPr>
        <p:blipFill>
          <a:blip r:embed="rId9"/>
          <a:stretch>
            <a:fillRect/>
          </a:stretch>
        </p:blipFill>
        <p:spPr>
          <a:xfrm>
            <a:off x="3272334" y="4386560"/>
            <a:ext cx="212626" cy="265807"/>
          </a:xfrm>
          <a:prstGeom prst="rect">
            <a:avLst/>
          </a:prstGeom>
        </p:spPr>
      </p:pic>
      <p:sp>
        <p:nvSpPr>
          <p:cNvPr id="24" name="Text 10">
            <a:extLst>
              <a:ext uri="{FF2B5EF4-FFF2-40B4-BE49-F238E27FC236}">
                <a16:creationId xmlns:a16="http://schemas.microsoft.com/office/drawing/2014/main" id="{72CFE5F2-FF4C-97C1-8643-3C58E0F0B67B}"/>
              </a:ext>
            </a:extLst>
          </p:cNvPr>
          <p:cNvSpPr/>
          <p:nvPr/>
        </p:nvSpPr>
        <p:spPr>
          <a:xfrm>
            <a:off x="5681960" y="4235053"/>
            <a:ext cx="1890217" cy="236240"/>
          </a:xfrm>
          <a:prstGeom prst="rect">
            <a:avLst/>
          </a:prstGeom>
          <a:noFill/>
          <a:ln/>
        </p:spPr>
        <p:txBody>
          <a:bodyPr wrap="none" lIns="0" tIns="0" rIns="0" bIns="0" rtlCol="0" anchor="t"/>
          <a:lstStyle/>
          <a:p>
            <a:pPr>
              <a:lnSpc>
                <a:spcPts val="1833"/>
              </a:lnSpc>
            </a:pPr>
            <a:r>
              <a:rPr lang="en-US" sz="2000" b="1" dirty="0">
                <a:solidFill>
                  <a:srgbClr val="3C3939"/>
                </a:solidFill>
                <a:latin typeface="Raleway" pitchFamily="34" charset="0"/>
                <a:ea typeface="Raleway" pitchFamily="34" charset="-122"/>
                <a:cs typeface="Raleway" pitchFamily="34" charset="-120"/>
              </a:rPr>
              <a:t>Process Benefits</a:t>
            </a:r>
            <a:endParaRPr lang="en-US" sz="2000" b="1" dirty="0"/>
          </a:p>
        </p:txBody>
      </p:sp>
      <p:sp>
        <p:nvSpPr>
          <p:cNvPr id="25" name="Text 11">
            <a:extLst>
              <a:ext uri="{FF2B5EF4-FFF2-40B4-BE49-F238E27FC236}">
                <a16:creationId xmlns:a16="http://schemas.microsoft.com/office/drawing/2014/main" id="{1D036C51-6BEC-DA44-9374-7ACD9F43D7DC}"/>
              </a:ext>
            </a:extLst>
          </p:cNvPr>
          <p:cNvSpPr/>
          <p:nvPr/>
        </p:nvSpPr>
        <p:spPr>
          <a:xfrm>
            <a:off x="5681960" y="4561979"/>
            <a:ext cx="3713262" cy="241895"/>
          </a:xfrm>
          <a:prstGeom prst="rect">
            <a:avLst/>
          </a:prstGeom>
          <a:noFill/>
          <a:ln/>
        </p:spPr>
        <p:txBody>
          <a:bodyPr wrap="none" lIns="0" tIns="0" rIns="0" bIns="0" rtlCol="0" anchor="t"/>
          <a:lstStyle/>
          <a:p>
            <a:pPr>
              <a:lnSpc>
                <a:spcPts val="1875"/>
              </a:lnSpc>
            </a:pPr>
            <a:r>
              <a:rPr lang="en-US" dirty="0">
                <a:solidFill>
                  <a:srgbClr val="3C3939"/>
                </a:solidFill>
                <a:latin typeface="Roboto" pitchFamily="34" charset="0"/>
                <a:ea typeface="Roboto" pitchFamily="34" charset="-122"/>
                <a:cs typeface="Roboto" pitchFamily="34" charset="-120"/>
              </a:rPr>
              <a:t>Reduces damage, extends part life, enables automation</a:t>
            </a:r>
            <a:endParaRPr lang="en-US" dirty="0"/>
          </a:p>
        </p:txBody>
      </p:sp>
      <p:sp>
        <p:nvSpPr>
          <p:cNvPr id="26" name="Shape 12">
            <a:extLst>
              <a:ext uri="{FF2B5EF4-FFF2-40B4-BE49-F238E27FC236}">
                <a16:creationId xmlns:a16="http://schemas.microsoft.com/office/drawing/2014/main" id="{27B8077B-9484-1645-07C2-2AE5CEE4424D}"/>
              </a:ext>
            </a:extLst>
          </p:cNvPr>
          <p:cNvSpPr/>
          <p:nvPr/>
        </p:nvSpPr>
        <p:spPr>
          <a:xfrm>
            <a:off x="5568554" y="4965998"/>
            <a:ext cx="5924153" cy="9525"/>
          </a:xfrm>
          <a:prstGeom prst="roundRect">
            <a:avLst>
              <a:gd name="adj" fmla="val 666790"/>
            </a:avLst>
          </a:prstGeom>
          <a:solidFill>
            <a:srgbClr val="C7C7D0"/>
          </a:solidFill>
          <a:ln/>
        </p:spPr>
        <p:txBody>
          <a:bodyPr/>
          <a:lstStyle/>
          <a:p>
            <a:endParaRPr lang="en-FI" sz="2000"/>
          </a:p>
        </p:txBody>
      </p:sp>
      <p:pic>
        <p:nvPicPr>
          <p:cNvPr id="27" name="Image 8" descr="preencoded.png">
            <a:extLst>
              <a:ext uri="{FF2B5EF4-FFF2-40B4-BE49-F238E27FC236}">
                <a16:creationId xmlns:a16="http://schemas.microsoft.com/office/drawing/2014/main" id="{83D1C773-A7DD-29C0-351C-7158406B4C03}"/>
              </a:ext>
            </a:extLst>
          </p:cNvPr>
          <p:cNvPicPr>
            <a:picLocks noChangeAspect="1"/>
          </p:cNvPicPr>
          <p:nvPr/>
        </p:nvPicPr>
        <p:blipFill>
          <a:blip r:embed="rId10"/>
          <a:stretch>
            <a:fillRect/>
          </a:stretch>
        </p:blipFill>
        <p:spPr>
          <a:xfrm>
            <a:off x="688578" y="4992886"/>
            <a:ext cx="5380137" cy="871240"/>
          </a:xfrm>
          <a:prstGeom prst="rect">
            <a:avLst/>
          </a:prstGeom>
        </p:spPr>
      </p:pic>
      <p:pic>
        <p:nvPicPr>
          <p:cNvPr id="28" name="Image 9" descr="preencoded.png">
            <a:extLst>
              <a:ext uri="{FF2B5EF4-FFF2-40B4-BE49-F238E27FC236}">
                <a16:creationId xmlns:a16="http://schemas.microsoft.com/office/drawing/2014/main" id="{8A1A3E81-9870-2304-3BA6-EF06F8F9E1FD}"/>
              </a:ext>
            </a:extLst>
          </p:cNvPr>
          <p:cNvPicPr>
            <a:picLocks noChangeAspect="1"/>
          </p:cNvPicPr>
          <p:nvPr/>
        </p:nvPicPr>
        <p:blipFill>
          <a:blip r:embed="rId11"/>
          <a:stretch>
            <a:fillRect/>
          </a:stretch>
        </p:blipFill>
        <p:spPr>
          <a:xfrm>
            <a:off x="3272334" y="5295602"/>
            <a:ext cx="212626" cy="265807"/>
          </a:xfrm>
          <a:prstGeom prst="rect">
            <a:avLst/>
          </a:prstGeom>
        </p:spPr>
      </p:pic>
      <p:sp>
        <p:nvSpPr>
          <p:cNvPr id="29" name="Text 13">
            <a:extLst>
              <a:ext uri="{FF2B5EF4-FFF2-40B4-BE49-F238E27FC236}">
                <a16:creationId xmlns:a16="http://schemas.microsoft.com/office/drawing/2014/main" id="{C15E5D6D-F22E-4403-619D-DDA037D838F2}"/>
              </a:ext>
            </a:extLst>
          </p:cNvPr>
          <p:cNvSpPr/>
          <p:nvPr/>
        </p:nvSpPr>
        <p:spPr>
          <a:xfrm>
            <a:off x="6219924" y="5144095"/>
            <a:ext cx="1890217" cy="236240"/>
          </a:xfrm>
          <a:prstGeom prst="rect">
            <a:avLst/>
          </a:prstGeom>
          <a:noFill/>
          <a:ln/>
        </p:spPr>
        <p:txBody>
          <a:bodyPr wrap="none" lIns="0" tIns="0" rIns="0" bIns="0" rtlCol="0" anchor="t"/>
          <a:lstStyle/>
          <a:p>
            <a:pPr>
              <a:lnSpc>
                <a:spcPts val="1833"/>
              </a:lnSpc>
            </a:pPr>
            <a:r>
              <a:rPr lang="en-US" sz="2000" b="1" dirty="0">
                <a:solidFill>
                  <a:srgbClr val="3C3939"/>
                </a:solidFill>
                <a:latin typeface="Raleway" pitchFamily="34" charset="0"/>
                <a:ea typeface="Raleway" pitchFamily="34" charset="-122"/>
                <a:cs typeface="Raleway" pitchFamily="34" charset="-120"/>
              </a:rPr>
              <a:t>Technology</a:t>
            </a:r>
            <a:endParaRPr lang="en-US" sz="2000" b="1" dirty="0"/>
          </a:p>
        </p:txBody>
      </p:sp>
      <p:sp>
        <p:nvSpPr>
          <p:cNvPr id="30" name="Text 14">
            <a:extLst>
              <a:ext uri="{FF2B5EF4-FFF2-40B4-BE49-F238E27FC236}">
                <a16:creationId xmlns:a16="http://schemas.microsoft.com/office/drawing/2014/main" id="{9822308B-BBFE-A49C-7152-51A5E5C1BE78}"/>
              </a:ext>
            </a:extLst>
          </p:cNvPr>
          <p:cNvSpPr/>
          <p:nvPr/>
        </p:nvSpPr>
        <p:spPr>
          <a:xfrm>
            <a:off x="6313058" y="5508427"/>
            <a:ext cx="4099024" cy="241895"/>
          </a:xfrm>
          <a:prstGeom prst="rect">
            <a:avLst/>
          </a:prstGeom>
          <a:noFill/>
          <a:ln/>
        </p:spPr>
        <p:txBody>
          <a:bodyPr wrap="none" lIns="0" tIns="0" rIns="0" bIns="0" rtlCol="0" anchor="t"/>
          <a:lstStyle/>
          <a:p>
            <a:pPr>
              <a:lnSpc>
                <a:spcPts val="1875"/>
              </a:lnSpc>
            </a:pPr>
            <a:r>
              <a:rPr lang="en-US" dirty="0">
                <a:solidFill>
                  <a:srgbClr val="3C3939"/>
                </a:solidFill>
                <a:latin typeface="Roboto" pitchFamily="34" charset="0"/>
                <a:ea typeface="Roboto" pitchFamily="34" charset="-122"/>
                <a:cs typeface="Roboto" pitchFamily="34" charset="-120"/>
              </a:rPr>
              <a:t>High-precision photonics with green, dry-cleaning</a:t>
            </a:r>
          </a:p>
          <a:p>
            <a:pPr>
              <a:lnSpc>
                <a:spcPts val="1875"/>
              </a:lnSpc>
            </a:pPr>
            <a:r>
              <a:rPr lang="en-US" dirty="0">
                <a:solidFill>
                  <a:srgbClr val="3C3939"/>
                </a:solidFill>
                <a:latin typeface="Roboto" pitchFamily="34" charset="0"/>
                <a:ea typeface="Roboto" pitchFamily="34" charset="-122"/>
                <a:cs typeface="Roboto" pitchFamily="34" charset="-120"/>
              </a:rPr>
              <a:t>capabilities</a:t>
            </a:r>
            <a:endParaRPr lang="en-US" dirty="0"/>
          </a:p>
        </p:txBody>
      </p:sp>
      <p:sp>
        <p:nvSpPr>
          <p:cNvPr id="31" name="Text 15">
            <a:extLst>
              <a:ext uri="{FF2B5EF4-FFF2-40B4-BE49-F238E27FC236}">
                <a16:creationId xmlns:a16="http://schemas.microsoft.com/office/drawing/2014/main" id="{20888E27-ED4C-E6F1-631D-796A030D1ED7}"/>
              </a:ext>
            </a:extLst>
          </p:cNvPr>
          <p:cNvSpPr/>
          <p:nvPr/>
        </p:nvSpPr>
        <p:spPr>
          <a:xfrm>
            <a:off x="698648" y="6186983"/>
            <a:ext cx="10869018" cy="241895"/>
          </a:xfrm>
          <a:prstGeom prst="rect">
            <a:avLst/>
          </a:prstGeom>
          <a:noFill/>
          <a:ln/>
        </p:spPr>
        <p:txBody>
          <a:bodyPr wrap="none" lIns="0" tIns="0" rIns="0" bIns="0" rtlCol="0" anchor="t"/>
          <a:lstStyle/>
          <a:p>
            <a:pPr>
              <a:lnSpc>
                <a:spcPts val="1875"/>
              </a:lnSpc>
            </a:pPr>
            <a:r>
              <a:rPr lang="en-US" dirty="0">
                <a:solidFill>
                  <a:srgbClr val="3C3939"/>
                </a:solidFill>
                <a:latin typeface="Roboto" pitchFamily="34" charset="0"/>
                <a:ea typeface="Roboto" pitchFamily="34" charset="-122"/>
                <a:cs typeface="Roboto" pitchFamily="34" charset="-120"/>
              </a:rPr>
              <a:t>Laser cleaning is reshaping surface treatment [14]</a:t>
            </a:r>
            <a:endParaRPr lang="en-US" dirty="0"/>
          </a:p>
        </p:txBody>
      </p:sp>
    </p:spTree>
    <p:extLst>
      <p:ext uri="{BB962C8B-B14F-4D97-AF65-F5344CB8AC3E}">
        <p14:creationId xmlns:p14="http://schemas.microsoft.com/office/powerpoint/2010/main" val="1869015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24A7F-D73E-0E46-A02C-3DD57C01C4A0}"/>
              </a:ext>
            </a:extLst>
          </p:cNvPr>
          <p:cNvSpPr>
            <a:spLocks noGrp="1"/>
          </p:cNvSpPr>
          <p:nvPr>
            <p:ph idx="1"/>
          </p:nvPr>
        </p:nvSpPr>
        <p:spPr>
          <a:xfrm>
            <a:off x="838200" y="1312333"/>
            <a:ext cx="10515600" cy="5393267"/>
          </a:xfrm>
        </p:spPr>
        <p:txBody>
          <a:bodyPr>
            <a:normAutofit lnSpcReduction="10000"/>
          </a:bodyPr>
          <a:lstStyle/>
          <a:p>
            <a:pPr>
              <a:buFont typeface="+mj-lt"/>
              <a:buAutoNum type="arabicPeriod"/>
            </a:pPr>
            <a:r>
              <a:rPr lang="en-US" sz="1400" dirty="0"/>
              <a:t>J. Lawrence, D. Waugh, and H. Zhang, "Laser Cleaning in Industry: Applications and Developments," </a:t>
            </a:r>
            <a:r>
              <a:rPr lang="en-US" sz="1400" i="1" dirty="0"/>
              <a:t>Optics and Lasers in Engineering</a:t>
            </a:r>
            <a:r>
              <a:rPr lang="en-US" sz="1400" dirty="0"/>
              <a:t>, vol. 78, pp. 123–135, 2016.</a:t>
            </a:r>
          </a:p>
          <a:p>
            <a:pPr>
              <a:buFont typeface="+mj-lt"/>
              <a:buAutoNum type="arabicPeriod"/>
            </a:pPr>
            <a:r>
              <a:rPr lang="en-US" sz="1400" dirty="0"/>
              <a:t>G. R. Fowles, "Laser Ablation Mechanisms in Cleaning Systems," </a:t>
            </a:r>
            <a:r>
              <a:rPr lang="en-US" sz="1400" i="1" dirty="0"/>
              <a:t>Applied Surface Science</a:t>
            </a:r>
            <a:r>
              <a:rPr lang="en-US" sz="1400" dirty="0"/>
              <a:t>, vol. 256, no. 12, pp. 3934–3941, 2010.</a:t>
            </a:r>
          </a:p>
          <a:p>
            <a:pPr>
              <a:buFont typeface="+mj-lt"/>
              <a:buAutoNum type="arabicPeriod"/>
            </a:pPr>
            <a:r>
              <a:rPr lang="en-US" sz="1400" dirty="0"/>
              <a:t>M. Hahn and C. Schroeder, "Comparison of Pulsed and CW Fiber Lasers for Industrial Cleaning," </a:t>
            </a:r>
            <a:r>
              <a:rPr lang="en-US" sz="1400" i="1" dirty="0"/>
              <a:t>Journal of Laser Applications</a:t>
            </a:r>
            <a:r>
              <a:rPr lang="en-US" sz="1400" dirty="0"/>
              <a:t>, vol. 27, no. 3, pp. 032006-1–6, 2015.</a:t>
            </a:r>
          </a:p>
          <a:p>
            <a:pPr>
              <a:buFont typeface="+mj-lt"/>
              <a:buAutoNum type="arabicPeriod"/>
            </a:pPr>
            <a:r>
              <a:rPr lang="en-US" sz="1400" dirty="0"/>
              <a:t>R. Fernandez et al., "Energy Efficiency in Laser Cleaning of Rusted Steel," </a:t>
            </a:r>
            <a:r>
              <a:rPr lang="en-US" sz="1400" i="1" dirty="0"/>
              <a:t>Optics Express</a:t>
            </a:r>
            <a:r>
              <a:rPr lang="en-US" sz="1400" dirty="0"/>
              <a:t>, vol. 24, no. 5, pp. 4890–4897, 2016.</a:t>
            </a:r>
          </a:p>
          <a:p>
            <a:pPr>
              <a:buFont typeface="+mj-lt"/>
              <a:buAutoNum type="arabicPeriod"/>
            </a:pPr>
            <a:r>
              <a:rPr lang="en-US" sz="1400" dirty="0"/>
              <a:t>ANSI Z136.1, </a:t>
            </a:r>
            <a:r>
              <a:rPr lang="en-US" sz="1400" i="1" dirty="0"/>
              <a:t>American National Standard for Safe Use of Lasers</a:t>
            </a:r>
            <a:r>
              <a:rPr lang="en-US" sz="1400" dirty="0"/>
              <a:t>, Laser Institute of America, 2020.</a:t>
            </a:r>
          </a:p>
          <a:p>
            <a:pPr>
              <a:buFont typeface="+mj-lt"/>
              <a:buAutoNum type="arabicPeriod"/>
            </a:pPr>
            <a:r>
              <a:rPr lang="en-US" sz="1400" dirty="0"/>
              <a:t>B. Rockwell, "Laser Safety Practices in Industry," </a:t>
            </a:r>
            <a:r>
              <a:rPr lang="en-US" sz="1400" i="1" dirty="0"/>
              <a:t>Health Physics</a:t>
            </a:r>
            <a:r>
              <a:rPr lang="en-US" sz="1400" dirty="0"/>
              <a:t>, vol. 100, no. 3, pp. 278–285, 2011.</a:t>
            </a:r>
          </a:p>
          <a:p>
            <a:pPr>
              <a:buFont typeface="+mj-lt"/>
              <a:buAutoNum type="arabicPeriod"/>
            </a:pPr>
            <a:r>
              <a:rPr lang="en-US" sz="1400" dirty="0"/>
              <a:t>J. Bartels and M. Szymanski, "Hazards of Laser-Generated Air Contaminants," </a:t>
            </a:r>
            <a:r>
              <a:rPr lang="en-US" sz="1400" i="1" dirty="0"/>
              <a:t>Industrial Hygiene Journal</a:t>
            </a:r>
            <a:r>
              <a:rPr lang="en-US" sz="1400" dirty="0"/>
              <a:t>, vol. 76, pp. 240–250, 2014.</a:t>
            </a:r>
          </a:p>
          <a:p>
            <a:pPr>
              <a:buFont typeface="+mj-lt"/>
              <a:buAutoNum type="arabicPeriod"/>
            </a:pPr>
            <a:r>
              <a:rPr lang="en-US" sz="1400" dirty="0"/>
              <a:t>S. Mills, "Laser </a:t>
            </a:r>
            <a:r>
              <a:rPr lang="en-US" sz="1400" dirty="0" err="1"/>
              <a:t>Depainting</a:t>
            </a:r>
            <a:r>
              <a:rPr lang="en-US" sz="1400" dirty="0"/>
              <a:t> in Aircraft Maintenance," </a:t>
            </a:r>
            <a:r>
              <a:rPr lang="en-US" sz="1400" i="1" dirty="0"/>
              <a:t>Aerospace Maintenance Journal</a:t>
            </a:r>
            <a:r>
              <a:rPr lang="en-US" sz="1400" dirty="0"/>
              <a:t>, vol. 82, no. 4, pp. 32–38, 2018.</a:t>
            </a:r>
          </a:p>
          <a:p>
            <a:pPr>
              <a:buFont typeface="+mj-lt"/>
              <a:buAutoNum type="arabicPeriod"/>
            </a:pPr>
            <a:r>
              <a:rPr lang="en-US" sz="1400" dirty="0"/>
              <a:t>D. Kim, "Laser Cleaning for Automotive Manufacturing," </a:t>
            </a:r>
            <a:r>
              <a:rPr lang="en-US" sz="1400" i="1" dirty="0"/>
              <a:t>SAE Technical Paper 2017-01-1234</a:t>
            </a:r>
            <a:r>
              <a:rPr lang="en-US" sz="1400" dirty="0"/>
              <a:t>, 2017.</a:t>
            </a:r>
          </a:p>
          <a:p>
            <a:pPr>
              <a:buFont typeface="+mj-lt"/>
              <a:buAutoNum type="arabicPeriod"/>
            </a:pPr>
            <a:r>
              <a:rPr lang="en-US" sz="1400" dirty="0"/>
              <a:t>N. Patel et al., "Laser Cleaning for Heritage and Semiconductor Applications," </a:t>
            </a:r>
            <a:r>
              <a:rPr lang="en-US" sz="1400" i="1" dirty="0"/>
              <a:t>Micromachines</a:t>
            </a:r>
            <a:r>
              <a:rPr lang="en-US" sz="1400" dirty="0"/>
              <a:t>, vol. 9, no. 2, pp. 78–88, 2018.</a:t>
            </a:r>
          </a:p>
          <a:p>
            <a:pPr>
              <a:buFont typeface="+mj-lt"/>
              <a:buAutoNum type="arabicPeriod"/>
            </a:pPr>
            <a:r>
              <a:rPr lang="en-US" sz="1400" dirty="0"/>
              <a:t>OSHA Case Report 412, "Laser Eye Injury from Handheld Cleaning Device," U.S. Dept. of Labor, 2019.</a:t>
            </a:r>
          </a:p>
          <a:p>
            <a:pPr>
              <a:buFont typeface="+mj-lt"/>
              <a:buAutoNum type="arabicPeriod"/>
            </a:pPr>
            <a:r>
              <a:rPr lang="en-US" sz="1400" dirty="0"/>
              <a:t>OSHA Technical Manual, Section III, Chapter 6: Laser Hazards, 2020.</a:t>
            </a:r>
          </a:p>
          <a:p>
            <a:pPr>
              <a:buFont typeface="+mj-lt"/>
              <a:buAutoNum type="arabicPeriod"/>
            </a:pPr>
            <a:r>
              <a:rPr lang="en-US" sz="1400" dirty="0"/>
              <a:t>LIA Guidelines, "Laser Facility Design Guide," Laser Institute of America, 2021.</a:t>
            </a:r>
          </a:p>
          <a:p>
            <a:pPr>
              <a:buFont typeface="+mj-lt"/>
              <a:buAutoNum type="arabicPeriod"/>
            </a:pPr>
            <a:r>
              <a:rPr lang="en-US" sz="1400" dirty="0"/>
              <a:t>D. Paul and R. Yang, "Safe and Efficient Laser Cleaning: Process Integration in Manufacturing," </a:t>
            </a:r>
            <a:r>
              <a:rPr lang="en-US" sz="1400" i="1" dirty="0"/>
              <a:t>Manufacturing Review</a:t>
            </a:r>
            <a:r>
              <a:rPr lang="en-US" sz="1400" dirty="0"/>
              <a:t>, vol. 5, pp. 223–230, 2019.</a:t>
            </a:r>
          </a:p>
          <a:p>
            <a:pPr>
              <a:buFont typeface="+mj-lt"/>
              <a:buAutoNum type="arabicPeriod"/>
            </a:pPr>
            <a:r>
              <a:rPr lang="en-US" sz="1400" dirty="0"/>
              <a:t>https://www.lasersafe.co.uk/laseradvice3.php</a:t>
            </a:r>
          </a:p>
        </p:txBody>
      </p:sp>
      <p:sp>
        <p:nvSpPr>
          <p:cNvPr id="6" name="Text 0">
            <a:extLst>
              <a:ext uri="{FF2B5EF4-FFF2-40B4-BE49-F238E27FC236}">
                <a16:creationId xmlns:a16="http://schemas.microsoft.com/office/drawing/2014/main" id="{C006DCE8-3C14-B045-B971-583B95474403}"/>
              </a:ext>
            </a:extLst>
          </p:cNvPr>
          <p:cNvSpPr/>
          <p:nvPr/>
        </p:nvSpPr>
        <p:spPr>
          <a:xfrm>
            <a:off x="661492" y="581819"/>
            <a:ext cx="3780433" cy="472480"/>
          </a:xfrm>
          <a:prstGeom prst="rect">
            <a:avLst/>
          </a:prstGeom>
          <a:noFill/>
          <a:ln/>
        </p:spPr>
        <p:txBody>
          <a:bodyPr wrap="none" lIns="0" tIns="0" rIns="0" bIns="0" rtlCol="0" anchor="t"/>
          <a:lstStyle/>
          <a:p>
            <a:pPr>
              <a:lnSpc>
                <a:spcPts val="3708"/>
              </a:lnSpc>
            </a:pPr>
            <a:r>
              <a:rPr lang="en-US" sz="2958" b="1" dirty="0">
                <a:solidFill>
                  <a:srgbClr val="1B1B27"/>
                </a:solidFill>
                <a:latin typeface="Raleway" pitchFamily="34" charset="0"/>
                <a:ea typeface="Raleway" pitchFamily="34" charset="-122"/>
                <a:cs typeface="Raleway" pitchFamily="34" charset="-120"/>
              </a:rPr>
              <a:t>References</a:t>
            </a:r>
            <a:endParaRPr lang="en-US" sz="2958" b="1" dirty="0"/>
          </a:p>
        </p:txBody>
      </p:sp>
    </p:spTree>
    <p:extLst>
      <p:ext uri="{BB962C8B-B14F-4D97-AF65-F5344CB8AC3E}">
        <p14:creationId xmlns:p14="http://schemas.microsoft.com/office/powerpoint/2010/main" val="4733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E305EC5-4E5F-4DB0-851D-1A453CD9FA87}"/>
              </a:ext>
            </a:extLst>
          </p:cNvPr>
          <p:cNvSpPr>
            <a:spLocks noGrp="1"/>
          </p:cNvSpPr>
          <p:nvPr>
            <p:ph type="title"/>
          </p:nvPr>
        </p:nvSpPr>
        <p:spPr/>
        <p:txBody>
          <a:bodyPr vert="horz" lIns="91440" tIns="45720" rIns="91440" bIns="45720" rtlCol="0" anchor="t" anchorCtr="0">
            <a:normAutofit/>
          </a:bodyPr>
          <a:lstStyle/>
          <a:p>
            <a:r>
              <a:rPr lang="en-GB" dirty="0"/>
              <a:t>Timeline for laser cleaning technology </a:t>
            </a:r>
          </a:p>
        </p:txBody>
      </p:sp>
      <p:sp>
        <p:nvSpPr>
          <p:cNvPr id="10" name="TextBox 9">
            <a:extLst>
              <a:ext uri="{FF2B5EF4-FFF2-40B4-BE49-F238E27FC236}">
                <a16:creationId xmlns:a16="http://schemas.microsoft.com/office/drawing/2014/main" id="{236EC780-16E6-4951-9C4A-0855BFEFED6A}"/>
              </a:ext>
            </a:extLst>
          </p:cNvPr>
          <p:cNvSpPr txBox="1"/>
          <p:nvPr/>
        </p:nvSpPr>
        <p:spPr>
          <a:xfrm>
            <a:off x="2854724" y="6255064"/>
            <a:ext cx="222570" cy="237811"/>
          </a:xfrm>
          <a:prstGeom prst="rect">
            <a:avLst/>
          </a:prstGeom>
          <a:solidFill>
            <a:schemeClr val="bg1"/>
          </a:solidFill>
        </p:spPr>
        <p:txBody>
          <a:bodyPr wrap="square" rtlCol="0">
            <a:spAutoFit/>
          </a:bodyPr>
          <a:lstStyle/>
          <a:p>
            <a:endParaRPr lang="fi-FI" dirty="0"/>
          </a:p>
        </p:txBody>
      </p:sp>
      <p:sp>
        <p:nvSpPr>
          <p:cNvPr id="13" name="TextBox 12">
            <a:extLst>
              <a:ext uri="{FF2B5EF4-FFF2-40B4-BE49-F238E27FC236}">
                <a16:creationId xmlns:a16="http://schemas.microsoft.com/office/drawing/2014/main" id="{D7D52F0C-B03A-46A5-BF04-B1377E92D2AE}"/>
              </a:ext>
            </a:extLst>
          </p:cNvPr>
          <p:cNvSpPr txBox="1"/>
          <p:nvPr/>
        </p:nvSpPr>
        <p:spPr>
          <a:xfrm>
            <a:off x="7870956" y="6151195"/>
            <a:ext cx="222570" cy="237811"/>
          </a:xfrm>
          <a:prstGeom prst="rect">
            <a:avLst/>
          </a:prstGeom>
          <a:solidFill>
            <a:schemeClr val="bg1"/>
          </a:solidFill>
        </p:spPr>
        <p:txBody>
          <a:bodyPr wrap="square" rtlCol="0">
            <a:spAutoFit/>
          </a:bodyPr>
          <a:lstStyle/>
          <a:p>
            <a:endParaRPr lang="fi-FI" dirty="0"/>
          </a:p>
        </p:txBody>
      </p:sp>
      <p:sp>
        <p:nvSpPr>
          <p:cNvPr id="14" name="TextBox 13">
            <a:extLst>
              <a:ext uri="{FF2B5EF4-FFF2-40B4-BE49-F238E27FC236}">
                <a16:creationId xmlns:a16="http://schemas.microsoft.com/office/drawing/2014/main" id="{1A1E95F2-ED0A-4AB8-9A16-C163B7073858}"/>
              </a:ext>
            </a:extLst>
          </p:cNvPr>
          <p:cNvSpPr txBox="1"/>
          <p:nvPr/>
        </p:nvSpPr>
        <p:spPr>
          <a:xfrm>
            <a:off x="9580995" y="6314483"/>
            <a:ext cx="222570" cy="237811"/>
          </a:xfrm>
          <a:prstGeom prst="rect">
            <a:avLst/>
          </a:prstGeom>
          <a:solidFill>
            <a:schemeClr val="bg1"/>
          </a:solidFill>
        </p:spPr>
        <p:txBody>
          <a:bodyPr wrap="square" rtlCol="0">
            <a:spAutoFit/>
          </a:bodyPr>
          <a:lstStyle/>
          <a:p>
            <a:endParaRPr lang="fi-FI" dirty="0"/>
          </a:p>
        </p:txBody>
      </p:sp>
      <p:sp>
        <p:nvSpPr>
          <p:cNvPr id="34" name="TextBox 33">
            <a:extLst>
              <a:ext uri="{FF2B5EF4-FFF2-40B4-BE49-F238E27FC236}">
                <a16:creationId xmlns:a16="http://schemas.microsoft.com/office/drawing/2014/main" id="{93E27F44-FF08-42B6-BE2C-5AF4FEF6DD19}"/>
              </a:ext>
            </a:extLst>
          </p:cNvPr>
          <p:cNvSpPr txBox="1"/>
          <p:nvPr/>
        </p:nvSpPr>
        <p:spPr>
          <a:xfrm>
            <a:off x="8023356" y="6303595"/>
            <a:ext cx="222570" cy="237811"/>
          </a:xfrm>
          <a:prstGeom prst="rect">
            <a:avLst/>
          </a:prstGeom>
          <a:solidFill>
            <a:schemeClr val="bg1"/>
          </a:solidFill>
        </p:spPr>
        <p:txBody>
          <a:bodyPr wrap="square" rtlCol="0">
            <a:spAutoFit/>
          </a:bodyPr>
          <a:lstStyle/>
          <a:p>
            <a:endParaRPr lang="fi-FI" dirty="0"/>
          </a:p>
        </p:txBody>
      </p:sp>
      <p:sp>
        <p:nvSpPr>
          <p:cNvPr id="2" name="Slide Number Placeholder 1">
            <a:extLst>
              <a:ext uri="{FF2B5EF4-FFF2-40B4-BE49-F238E27FC236}">
                <a16:creationId xmlns:a16="http://schemas.microsoft.com/office/drawing/2014/main" id="{4F1F5DC5-7F98-4778-8912-A0001863413E}"/>
              </a:ext>
            </a:extLst>
          </p:cNvPr>
          <p:cNvSpPr>
            <a:spLocks noGrp="1"/>
          </p:cNvSpPr>
          <p:nvPr>
            <p:ph type="sldNum" sz="quarter" idx="15"/>
          </p:nvPr>
        </p:nvSpPr>
        <p:spPr>
          <a:xfrm>
            <a:off x="8353129" y="6356350"/>
            <a:ext cx="1464501" cy="365125"/>
          </a:xfrm>
        </p:spPr>
        <p:txBody>
          <a:bodyPr/>
          <a:lstStyle/>
          <a:p>
            <a:fld id="{DDD564D6-9E71-4224-9121-F22D22426E47}" type="slidenum">
              <a:rPr lang="fi-FI" smtClean="0"/>
              <a:t>3</a:t>
            </a:fld>
            <a:endParaRPr lang="fi-FI" dirty="0"/>
          </a:p>
        </p:txBody>
      </p:sp>
      <p:grpSp>
        <p:nvGrpSpPr>
          <p:cNvPr id="38" name="Group 37">
            <a:extLst>
              <a:ext uri="{FF2B5EF4-FFF2-40B4-BE49-F238E27FC236}">
                <a16:creationId xmlns:a16="http://schemas.microsoft.com/office/drawing/2014/main" id="{E6CBC5AE-DED7-44D8-A647-002828A79C0E}"/>
              </a:ext>
            </a:extLst>
          </p:cNvPr>
          <p:cNvGrpSpPr/>
          <p:nvPr/>
        </p:nvGrpSpPr>
        <p:grpSpPr>
          <a:xfrm>
            <a:off x="0" y="1384629"/>
            <a:ext cx="11298257" cy="4828919"/>
            <a:chOff x="0" y="1384629"/>
            <a:chExt cx="11298257" cy="4828919"/>
          </a:xfrm>
        </p:grpSpPr>
        <p:sp>
          <p:nvSpPr>
            <p:cNvPr id="5" name="TextBox 4">
              <a:extLst>
                <a:ext uri="{FF2B5EF4-FFF2-40B4-BE49-F238E27FC236}">
                  <a16:creationId xmlns:a16="http://schemas.microsoft.com/office/drawing/2014/main" id="{2BB3776A-F2BF-4991-AAA7-A2699D614FEE}"/>
                </a:ext>
              </a:extLst>
            </p:cNvPr>
            <p:cNvSpPr txBox="1"/>
            <p:nvPr/>
          </p:nvSpPr>
          <p:spPr>
            <a:xfrm>
              <a:off x="2932110" y="2296384"/>
              <a:ext cx="222570" cy="237811"/>
            </a:xfrm>
            <a:prstGeom prst="rect">
              <a:avLst/>
            </a:prstGeom>
            <a:solidFill>
              <a:schemeClr val="bg1"/>
            </a:solidFill>
          </p:spPr>
          <p:txBody>
            <a:bodyPr wrap="square" rtlCol="0">
              <a:spAutoFit/>
            </a:bodyPr>
            <a:lstStyle/>
            <a:p>
              <a:endParaRPr lang="fi-FI" dirty="0"/>
            </a:p>
          </p:txBody>
        </p:sp>
        <p:sp>
          <p:nvSpPr>
            <p:cNvPr id="6" name="TextBox 5">
              <a:extLst>
                <a:ext uri="{FF2B5EF4-FFF2-40B4-BE49-F238E27FC236}">
                  <a16:creationId xmlns:a16="http://schemas.microsoft.com/office/drawing/2014/main" id="{54EFDFBA-908B-421A-8E81-077FAA11D26A}"/>
                </a:ext>
              </a:extLst>
            </p:cNvPr>
            <p:cNvSpPr txBox="1"/>
            <p:nvPr/>
          </p:nvSpPr>
          <p:spPr>
            <a:xfrm>
              <a:off x="4182984" y="2177478"/>
              <a:ext cx="222570" cy="237811"/>
            </a:xfrm>
            <a:prstGeom prst="rect">
              <a:avLst/>
            </a:prstGeom>
            <a:solidFill>
              <a:schemeClr val="bg1"/>
            </a:solidFill>
          </p:spPr>
          <p:txBody>
            <a:bodyPr wrap="square" rtlCol="0">
              <a:spAutoFit/>
            </a:bodyPr>
            <a:lstStyle/>
            <a:p>
              <a:endParaRPr lang="fi-FI" dirty="0"/>
            </a:p>
          </p:txBody>
        </p:sp>
        <p:sp>
          <p:nvSpPr>
            <p:cNvPr id="7" name="TextBox 6">
              <a:extLst>
                <a:ext uri="{FF2B5EF4-FFF2-40B4-BE49-F238E27FC236}">
                  <a16:creationId xmlns:a16="http://schemas.microsoft.com/office/drawing/2014/main" id="{743807BD-9D23-4FBC-AACD-9CC5BF0090B8}"/>
                </a:ext>
              </a:extLst>
            </p:cNvPr>
            <p:cNvSpPr txBox="1"/>
            <p:nvPr/>
          </p:nvSpPr>
          <p:spPr>
            <a:xfrm>
              <a:off x="6128655" y="2276789"/>
              <a:ext cx="222570" cy="237811"/>
            </a:xfrm>
            <a:prstGeom prst="rect">
              <a:avLst/>
            </a:prstGeom>
            <a:solidFill>
              <a:schemeClr val="bg1"/>
            </a:solidFill>
          </p:spPr>
          <p:txBody>
            <a:bodyPr wrap="square" rtlCol="0">
              <a:spAutoFit/>
            </a:bodyPr>
            <a:lstStyle/>
            <a:p>
              <a:endParaRPr lang="fi-FI" dirty="0"/>
            </a:p>
          </p:txBody>
        </p:sp>
        <p:sp>
          <p:nvSpPr>
            <p:cNvPr id="8" name="TextBox 7">
              <a:extLst>
                <a:ext uri="{FF2B5EF4-FFF2-40B4-BE49-F238E27FC236}">
                  <a16:creationId xmlns:a16="http://schemas.microsoft.com/office/drawing/2014/main" id="{BEC368E5-ADD2-470B-A011-7A54263790AA}"/>
                </a:ext>
              </a:extLst>
            </p:cNvPr>
            <p:cNvSpPr txBox="1"/>
            <p:nvPr/>
          </p:nvSpPr>
          <p:spPr>
            <a:xfrm>
              <a:off x="7508964" y="2097758"/>
              <a:ext cx="222570" cy="237811"/>
            </a:xfrm>
            <a:prstGeom prst="rect">
              <a:avLst/>
            </a:prstGeom>
            <a:solidFill>
              <a:schemeClr val="bg1"/>
            </a:solidFill>
          </p:spPr>
          <p:txBody>
            <a:bodyPr wrap="square" rtlCol="0">
              <a:spAutoFit/>
            </a:bodyPr>
            <a:lstStyle/>
            <a:p>
              <a:endParaRPr lang="fi-FI" dirty="0"/>
            </a:p>
          </p:txBody>
        </p:sp>
        <p:sp>
          <p:nvSpPr>
            <p:cNvPr id="9" name="TextBox 8">
              <a:extLst>
                <a:ext uri="{FF2B5EF4-FFF2-40B4-BE49-F238E27FC236}">
                  <a16:creationId xmlns:a16="http://schemas.microsoft.com/office/drawing/2014/main" id="{C5CCA345-A7E2-4F2E-8BC1-6328E83A68BF}"/>
                </a:ext>
              </a:extLst>
            </p:cNvPr>
            <p:cNvSpPr txBox="1"/>
            <p:nvPr/>
          </p:nvSpPr>
          <p:spPr>
            <a:xfrm>
              <a:off x="9498676" y="2109480"/>
              <a:ext cx="222570" cy="237811"/>
            </a:xfrm>
            <a:prstGeom prst="rect">
              <a:avLst/>
            </a:prstGeom>
            <a:solidFill>
              <a:schemeClr val="bg1"/>
            </a:solidFill>
          </p:spPr>
          <p:txBody>
            <a:bodyPr wrap="square" rtlCol="0">
              <a:spAutoFit/>
            </a:bodyPr>
            <a:lstStyle/>
            <a:p>
              <a:endParaRPr lang="fi-FI" dirty="0"/>
            </a:p>
          </p:txBody>
        </p:sp>
        <p:pic>
          <p:nvPicPr>
            <p:cNvPr id="17" name="Picture 2" descr="https://ars.els-cdn.com/content/image/1-s2.0-S0143816622001828-gr1_lrg.jpg">
              <a:extLst>
                <a:ext uri="{FF2B5EF4-FFF2-40B4-BE49-F238E27FC236}">
                  <a16:creationId xmlns:a16="http://schemas.microsoft.com/office/drawing/2014/main" id="{F9C5ADFA-5625-45FC-A0BE-8DF32435C8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56" b="13578"/>
            <a:stretch/>
          </p:blipFill>
          <p:spPr bwMode="auto">
            <a:xfrm>
              <a:off x="1002829" y="2347291"/>
              <a:ext cx="10220228" cy="315537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343FCF2-F01E-466A-BD5D-4E89D4BCEB47}"/>
                </a:ext>
              </a:extLst>
            </p:cNvPr>
            <p:cNvSpPr/>
            <p:nvPr/>
          </p:nvSpPr>
          <p:spPr>
            <a:xfrm>
              <a:off x="1078028" y="5356036"/>
              <a:ext cx="3567750" cy="260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Rectangle 28">
              <a:extLst>
                <a:ext uri="{FF2B5EF4-FFF2-40B4-BE49-F238E27FC236}">
                  <a16:creationId xmlns:a16="http://schemas.microsoft.com/office/drawing/2014/main" id="{CB8BF62F-B9B3-4E83-8993-D65F495A9454}"/>
                </a:ext>
              </a:extLst>
            </p:cNvPr>
            <p:cNvSpPr/>
            <p:nvPr/>
          </p:nvSpPr>
          <p:spPr>
            <a:xfrm>
              <a:off x="7389883" y="5297256"/>
              <a:ext cx="1688164" cy="260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29">
              <a:extLst>
                <a:ext uri="{FF2B5EF4-FFF2-40B4-BE49-F238E27FC236}">
                  <a16:creationId xmlns:a16="http://schemas.microsoft.com/office/drawing/2014/main" id="{DD0F4242-208C-4396-B6F0-BDACD08D28FD}"/>
                </a:ext>
              </a:extLst>
            </p:cNvPr>
            <p:cNvSpPr/>
            <p:nvPr/>
          </p:nvSpPr>
          <p:spPr>
            <a:xfrm>
              <a:off x="1209949" y="2132900"/>
              <a:ext cx="1465626" cy="366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DF8623F6-7749-4826-AE8C-C859A41B5526}"/>
                </a:ext>
              </a:extLst>
            </p:cNvPr>
            <p:cNvSpPr/>
            <p:nvPr/>
          </p:nvSpPr>
          <p:spPr>
            <a:xfrm>
              <a:off x="2746591" y="2029486"/>
              <a:ext cx="1778882" cy="366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a:extLst>
                <a:ext uri="{FF2B5EF4-FFF2-40B4-BE49-F238E27FC236}">
                  <a16:creationId xmlns:a16="http://schemas.microsoft.com/office/drawing/2014/main" id="{151DBC0D-F96A-4D09-BF69-0E9CFCFF78B3}"/>
                </a:ext>
              </a:extLst>
            </p:cNvPr>
            <p:cNvSpPr/>
            <p:nvPr/>
          </p:nvSpPr>
          <p:spPr>
            <a:xfrm>
              <a:off x="4868129" y="2161671"/>
              <a:ext cx="1745625" cy="366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xtBox 17">
              <a:extLst>
                <a:ext uri="{FF2B5EF4-FFF2-40B4-BE49-F238E27FC236}">
                  <a16:creationId xmlns:a16="http://schemas.microsoft.com/office/drawing/2014/main" id="{78CD83FE-583D-4208-A988-FCDDD6E48FF6}"/>
                </a:ext>
              </a:extLst>
            </p:cNvPr>
            <p:cNvSpPr txBox="1"/>
            <p:nvPr/>
          </p:nvSpPr>
          <p:spPr>
            <a:xfrm>
              <a:off x="9316529" y="5504380"/>
              <a:ext cx="1981728" cy="709168"/>
            </a:xfrm>
            <a:prstGeom prst="rect">
              <a:avLst/>
            </a:prstGeom>
            <a:noFill/>
          </p:spPr>
          <p:txBody>
            <a:bodyPr wrap="square" rtlCol="0">
              <a:spAutoFit/>
            </a:bodyPr>
            <a:lstStyle/>
            <a:p>
              <a:pPr>
                <a:lnSpc>
                  <a:spcPts val="1600"/>
                </a:lnSpc>
              </a:pPr>
              <a:r>
                <a:rPr lang="en-GB" dirty="0"/>
                <a:t>Integration of laser cleaning and welding</a:t>
              </a:r>
            </a:p>
          </p:txBody>
        </p:sp>
        <p:sp>
          <p:nvSpPr>
            <p:cNvPr id="21" name="TextBox 20">
              <a:extLst>
                <a:ext uri="{FF2B5EF4-FFF2-40B4-BE49-F238E27FC236}">
                  <a16:creationId xmlns:a16="http://schemas.microsoft.com/office/drawing/2014/main" id="{61B854D1-6E04-43E9-A9DB-94D468354FBC}"/>
                </a:ext>
              </a:extLst>
            </p:cNvPr>
            <p:cNvSpPr txBox="1"/>
            <p:nvPr/>
          </p:nvSpPr>
          <p:spPr>
            <a:xfrm>
              <a:off x="2598213" y="5504380"/>
              <a:ext cx="2220726" cy="709168"/>
            </a:xfrm>
            <a:prstGeom prst="rect">
              <a:avLst/>
            </a:prstGeom>
            <a:noFill/>
          </p:spPr>
          <p:txBody>
            <a:bodyPr wrap="square" rtlCol="0">
              <a:spAutoFit/>
            </a:bodyPr>
            <a:lstStyle/>
            <a:p>
              <a:pPr algn="ctr">
                <a:lnSpc>
                  <a:spcPts val="1600"/>
                </a:lnSpc>
              </a:pPr>
              <a:r>
                <a:rPr lang="en-GB" dirty="0"/>
                <a:t>The birth of laser steam cleaning technology</a:t>
              </a:r>
            </a:p>
          </p:txBody>
        </p:sp>
        <p:sp>
          <p:nvSpPr>
            <p:cNvPr id="22" name="TextBox 21">
              <a:extLst>
                <a:ext uri="{FF2B5EF4-FFF2-40B4-BE49-F238E27FC236}">
                  <a16:creationId xmlns:a16="http://schemas.microsoft.com/office/drawing/2014/main" id="{F81A3A22-EA51-440A-A5F3-78EFDFEA6661}"/>
                </a:ext>
              </a:extLst>
            </p:cNvPr>
            <p:cNvSpPr txBox="1"/>
            <p:nvPr/>
          </p:nvSpPr>
          <p:spPr>
            <a:xfrm>
              <a:off x="0" y="5504380"/>
              <a:ext cx="2527204" cy="709168"/>
            </a:xfrm>
            <a:prstGeom prst="rect">
              <a:avLst/>
            </a:prstGeom>
            <a:noFill/>
          </p:spPr>
          <p:txBody>
            <a:bodyPr wrap="square" rtlCol="0">
              <a:spAutoFit/>
            </a:bodyPr>
            <a:lstStyle/>
            <a:p>
              <a:pPr algn="r">
                <a:lnSpc>
                  <a:spcPts val="1600"/>
                </a:lnSpc>
              </a:pPr>
              <a:r>
                <a:rPr lang="en-GB" dirty="0"/>
                <a:t>Laser cleaning was 1</a:t>
              </a:r>
              <a:r>
                <a:rPr lang="en-GB" baseline="30000" dirty="0"/>
                <a:t>st</a:t>
              </a:r>
              <a:r>
                <a:rPr lang="en-GB" dirty="0"/>
                <a:t> time applied to cultural relics preservation</a:t>
              </a:r>
            </a:p>
          </p:txBody>
        </p:sp>
        <p:sp>
          <p:nvSpPr>
            <p:cNvPr id="23" name="TextBox 22">
              <a:extLst>
                <a:ext uri="{FF2B5EF4-FFF2-40B4-BE49-F238E27FC236}">
                  <a16:creationId xmlns:a16="http://schemas.microsoft.com/office/drawing/2014/main" id="{7AFF24EC-DEFF-4B1E-802C-7BAB6B5EEBD2}"/>
                </a:ext>
              </a:extLst>
            </p:cNvPr>
            <p:cNvSpPr txBox="1"/>
            <p:nvPr/>
          </p:nvSpPr>
          <p:spPr>
            <a:xfrm>
              <a:off x="2692595" y="1384629"/>
              <a:ext cx="1980532" cy="1119537"/>
            </a:xfrm>
            <a:prstGeom prst="rect">
              <a:avLst/>
            </a:prstGeom>
            <a:noFill/>
          </p:spPr>
          <p:txBody>
            <a:bodyPr wrap="square" rtlCol="0">
              <a:spAutoFit/>
            </a:bodyPr>
            <a:lstStyle/>
            <a:p>
              <a:pPr algn="ctr">
                <a:lnSpc>
                  <a:spcPts val="1600"/>
                </a:lnSpc>
              </a:pPr>
              <a:r>
                <a:rPr lang="en-GB" dirty="0"/>
                <a:t>The 1</a:t>
              </a:r>
              <a:r>
                <a:rPr lang="en-GB" baseline="30000" dirty="0"/>
                <a:t>st</a:t>
              </a:r>
              <a:r>
                <a:rPr lang="en-GB" dirty="0"/>
                <a:t> commercial laser designed for paint stripping of large aircraft</a:t>
              </a:r>
            </a:p>
          </p:txBody>
        </p:sp>
        <p:sp>
          <p:nvSpPr>
            <p:cNvPr id="24" name="TextBox 23">
              <a:extLst>
                <a:ext uri="{FF2B5EF4-FFF2-40B4-BE49-F238E27FC236}">
                  <a16:creationId xmlns:a16="http://schemas.microsoft.com/office/drawing/2014/main" id="{DB1B3BF0-9FE6-4110-A9E9-59086DBDAA02}"/>
                </a:ext>
              </a:extLst>
            </p:cNvPr>
            <p:cNvSpPr txBox="1"/>
            <p:nvPr/>
          </p:nvSpPr>
          <p:spPr>
            <a:xfrm>
              <a:off x="747373" y="1384629"/>
              <a:ext cx="1850839" cy="709168"/>
            </a:xfrm>
            <a:prstGeom prst="rect">
              <a:avLst/>
            </a:prstGeom>
            <a:noFill/>
          </p:spPr>
          <p:txBody>
            <a:bodyPr wrap="square" rtlCol="0">
              <a:spAutoFit/>
            </a:bodyPr>
            <a:lstStyle/>
            <a:p>
              <a:pPr algn="ctr">
                <a:lnSpc>
                  <a:spcPts val="1600"/>
                </a:lnSpc>
              </a:pPr>
              <a:r>
                <a:rPr lang="en-GB" b="1" dirty="0"/>
                <a:t>The birth of laser cleaning technology</a:t>
              </a:r>
            </a:p>
          </p:txBody>
        </p:sp>
        <p:sp>
          <p:nvSpPr>
            <p:cNvPr id="25" name="TextBox 24">
              <a:extLst>
                <a:ext uri="{FF2B5EF4-FFF2-40B4-BE49-F238E27FC236}">
                  <a16:creationId xmlns:a16="http://schemas.microsoft.com/office/drawing/2014/main" id="{8F25E69D-3B04-47FE-A599-4D5BBD972175}"/>
                </a:ext>
              </a:extLst>
            </p:cNvPr>
            <p:cNvSpPr txBox="1"/>
            <p:nvPr/>
          </p:nvSpPr>
          <p:spPr>
            <a:xfrm>
              <a:off x="4600673" y="1384629"/>
              <a:ext cx="2082659" cy="1119537"/>
            </a:xfrm>
            <a:prstGeom prst="rect">
              <a:avLst/>
            </a:prstGeom>
            <a:noFill/>
          </p:spPr>
          <p:txBody>
            <a:bodyPr wrap="square" rtlCol="0">
              <a:spAutoFit/>
            </a:bodyPr>
            <a:lstStyle/>
            <a:p>
              <a:pPr algn="ctr">
                <a:lnSpc>
                  <a:spcPts val="1600"/>
                </a:lnSpc>
              </a:pPr>
              <a:r>
                <a:rPr lang="en-GB" dirty="0"/>
                <a:t>Laser cleaning was used to remove rust and oxide film on metal surface</a:t>
              </a:r>
            </a:p>
          </p:txBody>
        </p:sp>
        <p:sp>
          <p:nvSpPr>
            <p:cNvPr id="26" name="TextBox 25">
              <a:extLst>
                <a:ext uri="{FF2B5EF4-FFF2-40B4-BE49-F238E27FC236}">
                  <a16:creationId xmlns:a16="http://schemas.microsoft.com/office/drawing/2014/main" id="{21BF72AF-E559-461A-BB28-00F419E31D12}"/>
                </a:ext>
              </a:extLst>
            </p:cNvPr>
            <p:cNvSpPr txBox="1"/>
            <p:nvPr/>
          </p:nvSpPr>
          <p:spPr>
            <a:xfrm>
              <a:off x="6803251" y="1384629"/>
              <a:ext cx="1968910" cy="709168"/>
            </a:xfrm>
            <a:prstGeom prst="rect">
              <a:avLst/>
            </a:prstGeom>
            <a:noFill/>
          </p:spPr>
          <p:txBody>
            <a:bodyPr wrap="square" rtlCol="0">
              <a:spAutoFit/>
            </a:bodyPr>
            <a:lstStyle/>
            <a:p>
              <a:pPr algn="ctr">
                <a:lnSpc>
                  <a:spcPts val="1600"/>
                </a:lnSpc>
              </a:pPr>
              <a:r>
                <a:rPr lang="en-GB" dirty="0"/>
                <a:t>Laser cleaning was used to optical lenses</a:t>
              </a:r>
            </a:p>
          </p:txBody>
        </p:sp>
        <p:sp>
          <p:nvSpPr>
            <p:cNvPr id="27" name="TextBox 26">
              <a:extLst>
                <a:ext uri="{FF2B5EF4-FFF2-40B4-BE49-F238E27FC236}">
                  <a16:creationId xmlns:a16="http://schemas.microsoft.com/office/drawing/2014/main" id="{38C617AA-6DA7-4295-A21E-937D953D09CC}"/>
                </a:ext>
              </a:extLst>
            </p:cNvPr>
            <p:cNvSpPr txBox="1"/>
            <p:nvPr/>
          </p:nvSpPr>
          <p:spPr>
            <a:xfrm>
              <a:off x="8657865" y="1384629"/>
              <a:ext cx="2220726" cy="914353"/>
            </a:xfrm>
            <a:prstGeom prst="rect">
              <a:avLst/>
            </a:prstGeom>
            <a:noFill/>
          </p:spPr>
          <p:txBody>
            <a:bodyPr wrap="square" rtlCol="0">
              <a:spAutoFit/>
            </a:bodyPr>
            <a:lstStyle/>
            <a:p>
              <a:pPr algn="ctr">
                <a:lnSpc>
                  <a:spcPts val="1600"/>
                </a:lnSpc>
              </a:pPr>
              <a:r>
                <a:rPr lang="en-GB" dirty="0"/>
                <a:t>Preparation of superhydrophobic surface by laser cleaning process</a:t>
              </a:r>
            </a:p>
          </p:txBody>
        </p:sp>
        <p:pic>
          <p:nvPicPr>
            <p:cNvPr id="33" name="Picture 2" descr="https://ars.els-cdn.com/content/image/1-s2.0-S0143816622001828-gr1_lrg.jpg">
              <a:extLst>
                <a:ext uri="{FF2B5EF4-FFF2-40B4-BE49-F238E27FC236}">
                  <a16:creationId xmlns:a16="http://schemas.microsoft.com/office/drawing/2014/main" id="{675C4C1D-80F6-4F0D-A120-132D6DF9D1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868" t="56082" r="40420" b="12072"/>
            <a:stretch/>
          </p:blipFill>
          <p:spPr bwMode="auto">
            <a:xfrm>
              <a:off x="4771302" y="4013200"/>
              <a:ext cx="2321287" cy="14762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4D9E180A-4270-48D3-B456-FCF9E3C24AEB}"/>
                </a:ext>
              </a:extLst>
            </p:cNvPr>
            <p:cNvSpPr/>
            <p:nvPr/>
          </p:nvSpPr>
          <p:spPr>
            <a:xfrm>
              <a:off x="5081513" y="5467176"/>
              <a:ext cx="1981524" cy="260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extBox 18">
              <a:extLst>
                <a:ext uri="{FF2B5EF4-FFF2-40B4-BE49-F238E27FC236}">
                  <a16:creationId xmlns:a16="http://schemas.microsoft.com/office/drawing/2014/main" id="{8E4F39C5-DF86-4E34-AD0A-83B6A54EAD00}"/>
                </a:ext>
              </a:extLst>
            </p:cNvPr>
            <p:cNvSpPr txBox="1"/>
            <p:nvPr/>
          </p:nvSpPr>
          <p:spPr>
            <a:xfrm>
              <a:off x="7508964" y="5504380"/>
              <a:ext cx="1689486" cy="709168"/>
            </a:xfrm>
            <a:prstGeom prst="rect">
              <a:avLst/>
            </a:prstGeom>
            <a:noFill/>
          </p:spPr>
          <p:txBody>
            <a:bodyPr wrap="square" rtlCol="0">
              <a:spAutoFit/>
            </a:bodyPr>
            <a:lstStyle/>
            <a:p>
              <a:pPr algn="ctr">
                <a:lnSpc>
                  <a:spcPts val="1600"/>
                </a:lnSpc>
              </a:pPr>
              <a:r>
                <a:rPr lang="en-GB" dirty="0"/>
                <a:t>Application in nuclear industry</a:t>
              </a:r>
            </a:p>
          </p:txBody>
        </p:sp>
        <p:sp>
          <p:nvSpPr>
            <p:cNvPr id="20" name="TextBox 19">
              <a:extLst>
                <a:ext uri="{FF2B5EF4-FFF2-40B4-BE49-F238E27FC236}">
                  <a16:creationId xmlns:a16="http://schemas.microsoft.com/office/drawing/2014/main" id="{0032E451-88D1-4463-9395-B5296175ECE9}"/>
                </a:ext>
              </a:extLst>
            </p:cNvPr>
            <p:cNvSpPr txBox="1"/>
            <p:nvPr/>
          </p:nvSpPr>
          <p:spPr>
            <a:xfrm>
              <a:off x="4763857" y="5504380"/>
              <a:ext cx="2362562" cy="709168"/>
            </a:xfrm>
            <a:prstGeom prst="rect">
              <a:avLst/>
            </a:prstGeom>
            <a:noFill/>
          </p:spPr>
          <p:txBody>
            <a:bodyPr wrap="square" rtlCol="0">
              <a:spAutoFit/>
            </a:bodyPr>
            <a:lstStyle/>
            <a:p>
              <a:pPr algn="ctr">
                <a:lnSpc>
                  <a:spcPts val="1600"/>
                </a:lnSpc>
              </a:pPr>
              <a:r>
                <a:rPr lang="en-GB" dirty="0"/>
                <a:t>The birth of laser shock wave cleaning technology</a:t>
              </a:r>
            </a:p>
          </p:txBody>
        </p:sp>
        <p:sp>
          <p:nvSpPr>
            <p:cNvPr id="37" name="Rectangle 36">
              <a:extLst>
                <a:ext uri="{FF2B5EF4-FFF2-40B4-BE49-F238E27FC236}">
                  <a16:creationId xmlns:a16="http://schemas.microsoft.com/office/drawing/2014/main" id="{53F9320E-5647-4096-9E10-A4E173A20F3A}"/>
                </a:ext>
              </a:extLst>
            </p:cNvPr>
            <p:cNvSpPr/>
            <p:nvPr/>
          </p:nvSpPr>
          <p:spPr>
            <a:xfrm>
              <a:off x="9172898" y="4201734"/>
              <a:ext cx="1688164" cy="13126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6" name="Picture 2" descr="https://ars.els-cdn.com/content/image/1-s2.0-S0143816622001828-gr1_lrg.jpg">
              <a:extLst>
                <a:ext uri="{FF2B5EF4-FFF2-40B4-BE49-F238E27FC236}">
                  <a16:creationId xmlns:a16="http://schemas.microsoft.com/office/drawing/2014/main" id="{E523D126-77EF-4BC5-8C68-8AB6A4DD271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637" t="56083" r="3629" b="12072"/>
            <a:stretch/>
          </p:blipFill>
          <p:spPr bwMode="auto">
            <a:xfrm>
              <a:off x="9346275" y="4058131"/>
              <a:ext cx="1505875" cy="14762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732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7F5348-1EA9-435C-A34E-1679CD219F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0902" y="2857179"/>
            <a:ext cx="3170195" cy="3116850"/>
          </a:xfrm>
        </p:spPr>
      </p:pic>
      <p:sp>
        <p:nvSpPr>
          <p:cNvPr id="3" name="Title 2">
            <a:extLst>
              <a:ext uri="{FF2B5EF4-FFF2-40B4-BE49-F238E27FC236}">
                <a16:creationId xmlns:a16="http://schemas.microsoft.com/office/drawing/2014/main" id="{52AE08B3-6B74-426A-8B58-DCC91829EC7F}"/>
              </a:ext>
            </a:extLst>
          </p:cNvPr>
          <p:cNvSpPr>
            <a:spLocks noGrp="1"/>
          </p:cNvSpPr>
          <p:nvPr>
            <p:ph type="title"/>
          </p:nvPr>
        </p:nvSpPr>
        <p:spPr/>
        <p:txBody>
          <a:bodyPr/>
          <a:lstStyle/>
          <a:p>
            <a:r>
              <a:rPr lang="fi-FI" dirty="0" err="1"/>
              <a:t>Webinar</a:t>
            </a:r>
            <a:r>
              <a:rPr lang="fi-FI" dirty="0"/>
              <a:t> </a:t>
            </a:r>
            <a:r>
              <a:rPr lang="fi-FI" dirty="0" err="1"/>
              <a:t>about</a:t>
            </a:r>
            <a:r>
              <a:rPr lang="fi-FI" dirty="0"/>
              <a:t> </a:t>
            </a:r>
            <a:r>
              <a:rPr lang="fi-FI" dirty="0" err="1"/>
              <a:t>industrial</a:t>
            </a:r>
            <a:r>
              <a:rPr lang="fi-FI" dirty="0"/>
              <a:t> laser </a:t>
            </a:r>
            <a:r>
              <a:rPr lang="fi-FI" dirty="0" err="1"/>
              <a:t>cleaning</a:t>
            </a:r>
            <a:r>
              <a:rPr lang="fi-FI" dirty="0"/>
              <a:t>!</a:t>
            </a:r>
          </a:p>
        </p:txBody>
      </p:sp>
      <p:sp>
        <p:nvSpPr>
          <p:cNvPr id="6" name="Speech Bubble: Oval 5">
            <a:extLst>
              <a:ext uri="{FF2B5EF4-FFF2-40B4-BE49-F238E27FC236}">
                <a16:creationId xmlns:a16="http://schemas.microsoft.com/office/drawing/2014/main" id="{E56F4AED-63B8-4092-A1C9-9B131F4C79EC}"/>
              </a:ext>
            </a:extLst>
          </p:cNvPr>
          <p:cNvSpPr/>
          <p:nvPr/>
        </p:nvSpPr>
        <p:spPr>
          <a:xfrm>
            <a:off x="7315200" y="1840037"/>
            <a:ext cx="2434975" cy="1017142"/>
          </a:xfrm>
          <a:prstGeom prst="wedgeEllipseCallout">
            <a:avLst>
              <a:gd name="adj1" fmla="val -25896"/>
              <a:gd name="adj2" fmla="val 90783"/>
            </a:avLst>
          </a:prstGeom>
          <a:no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a:extLst>
              <a:ext uri="{FF2B5EF4-FFF2-40B4-BE49-F238E27FC236}">
                <a16:creationId xmlns:a16="http://schemas.microsoft.com/office/drawing/2014/main" id="{86772DC5-6F62-4272-BB78-05DD31E2A965}"/>
              </a:ext>
            </a:extLst>
          </p:cNvPr>
          <p:cNvSpPr txBox="1"/>
          <p:nvPr/>
        </p:nvSpPr>
        <p:spPr>
          <a:xfrm>
            <a:off x="7615479" y="2086998"/>
            <a:ext cx="2069078" cy="523220"/>
          </a:xfrm>
          <a:prstGeom prst="rect">
            <a:avLst/>
          </a:prstGeom>
          <a:noFill/>
        </p:spPr>
        <p:txBody>
          <a:bodyPr wrap="square" rtlCol="0">
            <a:spAutoFit/>
          </a:bodyPr>
          <a:lstStyle/>
          <a:p>
            <a:r>
              <a:rPr lang="fi-FI" sz="2800" dirty="0" err="1">
                <a:solidFill>
                  <a:schemeClr val="accent2"/>
                </a:solidFill>
                <a:latin typeface="Arial Black" panose="020B0A04020102020204" pitchFamily="34" charset="0"/>
              </a:rPr>
              <a:t>Scan</a:t>
            </a:r>
            <a:r>
              <a:rPr lang="fi-FI" sz="2800" dirty="0">
                <a:solidFill>
                  <a:schemeClr val="accent2"/>
                </a:solidFill>
                <a:latin typeface="Arial Black" panose="020B0A04020102020204" pitchFamily="34" charset="0"/>
              </a:rPr>
              <a:t> me!</a:t>
            </a:r>
          </a:p>
        </p:txBody>
      </p:sp>
    </p:spTree>
    <p:extLst>
      <p:ext uri="{BB962C8B-B14F-4D97-AF65-F5344CB8AC3E}">
        <p14:creationId xmlns:p14="http://schemas.microsoft.com/office/powerpoint/2010/main" val="796404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A8DF-6B67-5294-C78A-F6DDB7EDC5E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A5E3F3-EF2B-658E-49DE-7C9784E11D5F}"/>
              </a:ext>
            </a:extLst>
          </p:cNvPr>
          <p:cNvSpPr>
            <a:spLocks noGrp="1"/>
          </p:cNvSpPr>
          <p:nvPr>
            <p:ph idx="1"/>
          </p:nvPr>
        </p:nvSpPr>
        <p:spPr>
          <a:xfrm>
            <a:off x="838200" y="1312333"/>
            <a:ext cx="10515600" cy="3075517"/>
          </a:xfrm>
        </p:spPr>
        <p:txBody>
          <a:bodyPr>
            <a:normAutofit/>
          </a:bodyPr>
          <a:lstStyle/>
          <a:p>
            <a:pPr>
              <a:buFont typeface="+mj-lt"/>
              <a:buAutoNum type="arabicPeriod"/>
            </a:pPr>
            <a:r>
              <a:rPr lang="en-US" sz="1400" dirty="0"/>
              <a:t>Laser Institute of America (LIA) – Laser Safety in Industrial Applications. </a:t>
            </a:r>
            <a:r>
              <a:rPr lang="en-US" sz="1400" dirty="0">
                <a:hlinkClick r:id="rId2"/>
              </a:rPr>
              <a:t>https://www.lia.org</a:t>
            </a:r>
            <a:endParaRPr lang="en-US" sz="1400" dirty="0"/>
          </a:p>
          <a:p>
            <a:pPr>
              <a:buFont typeface="+mj-lt"/>
              <a:buAutoNum type="arabicPeriod"/>
            </a:pPr>
            <a:r>
              <a:rPr lang="en-US" sz="1400" dirty="0"/>
              <a:t>OSHA (Occupational Safety and Health Administration) – Laser Hazards and Workplace Incident Reports. </a:t>
            </a:r>
            <a:r>
              <a:rPr lang="en-US" sz="1400" dirty="0">
                <a:hlinkClick r:id="rId3"/>
              </a:rPr>
              <a:t>https://www.osha.gov/laser-hazards</a:t>
            </a:r>
            <a:endParaRPr lang="en-US" sz="1400" dirty="0"/>
          </a:p>
          <a:p>
            <a:pPr>
              <a:buFont typeface="+mj-lt"/>
              <a:buAutoNum type="arabicPeriod"/>
            </a:pPr>
            <a:r>
              <a:rPr lang="en-US" sz="1400" dirty="0"/>
              <a:t>Texas Department of Insurance (TDI) – Lasers and Eye Safety in the Workplace. </a:t>
            </a:r>
            <a:r>
              <a:rPr lang="en-US" sz="1400" dirty="0">
                <a:hlinkClick r:id="rId4"/>
              </a:rPr>
              <a:t>https://www.tdi.texas.gov</a:t>
            </a:r>
            <a:endParaRPr lang="en-US" sz="1400" dirty="0"/>
          </a:p>
          <a:p>
            <a:pPr>
              <a:buFont typeface="+mj-lt"/>
              <a:buAutoNum type="arabicPeriod"/>
            </a:pPr>
            <a:r>
              <a:rPr lang="en-US" sz="1400" dirty="0"/>
              <a:t>IPG Photonics – Laser Cleaning System Safety Guidelines. </a:t>
            </a:r>
            <a:r>
              <a:rPr lang="en-US" sz="1400" dirty="0">
                <a:hlinkClick r:id="rId5"/>
              </a:rPr>
              <a:t>https://www.ipgphotonics.com</a:t>
            </a:r>
            <a:endParaRPr lang="en-US" sz="1400" dirty="0"/>
          </a:p>
          <a:p>
            <a:pPr>
              <a:buFont typeface="+mj-lt"/>
              <a:buAutoNum type="arabicPeriod"/>
            </a:pPr>
            <a:r>
              <a:rPr lang="en-US" sz="1400" dirty="0"/>
              <a:t>TRUMPF GmbH – Laser Safety in Sheet Metal Processing. </a:t>
            </a:r>
            <a:r>
              <a:rPr lang="en-US" sz="1400" dirty="0">
                <a:hlinkClick r:id="rId6"/>
              </a:rPr>
              <a:t>https://www.trumpf.com</a:t>
            </a:r>
            <a:endParaRPr lang="en-US" sz="1400" dirty="0"/>
          </a:p>
          <a:p>
            <a:pPr>
              <a:buFont typeface="+mj-lt"/>
              <a:buAutoNum type="arabicPeriod"/>
            </a:pPr>
            <a:r>
              <a:rPr lang="en-US" sz="1400" dirty="0"/>
              <a:t>SAE International – D. Kim, “Laser Cleaning for Automotive Manufacturing”, SAE Technical Paper 2017-01-1234</a:t>
            </a:r>
          </a:p>
          <a:p>
            <a:pPr>
              <a:buFont typeface="+mj-lt"/>
              <a:buAutoNum type="arabicPeriod"/>
            </a:pPr>
            <a:r>
              <a:rPr lang="en-US" sz="1400" dirty="0"/>
              <a:t>Statistics Canada – Health Reports: Discomfort and injuries from lasers, 2021. </a:t>
            </a:r>
            <a:r>
              <a:rPr lang="en-US" sz="1400" dirty="0">
                <a:hlinkClick r:id="rId7"/>
              </a:rPr>
              <a:t>https://www150.statcan.gc.ca</a:t>
            </a:r>
            <a:endParaRPr lang="en-US" sz="1400" dirty="0"/>
          </a:p>
          <a:p>
            <a:pPr>
              <a:buFont typeface="+mj-lt"/>
              <a:buAutoNum type="arabicPeriod"/>
            </a:pPr>
            <a:r>
              <a:rPr lang="en-US" sz="1400" dirty="0"/>
              <a:t>Photonics Media – What Counts as a Laser Accident. </a:t>
            </a:r>
            <a:r>
              <a:rPr lang="en-US" sz="1400" dirty="0">
                <a:hlinkClick r:id="rId8"/>
              </a:rPr>
              <a:t>https://www.photonics.com</a:t>
            </a:r>
            <a:endParaRPr lang="en-US" sz="1400" dirty="0"/>
          </a:p>
          <a:p>
            <a:pPr>
              <a:buFont typeface="+mj-lt"/>
              <a:buAutoNum type="arabicPeriod"/>
            </a:pPr>
            <a:r>
              <a:rPr lang="en-US" sz="1400" dirty="0"/>
              <a:t>Market research reports on global laser equipment usage (e.g., </a:t>
            </a:r>
            <a:r>
              <a:rPr lang="en-US" sz="1400" dirty="0" err="1"/>
              <a:t>MarketsandMarkets</a:t>
            </a:r>
            <a:r>
              <a:rPr lang="en-US" sz="1400" dirty="0"/>
              <a:t>, Precedence Research)</a:t>
            </a:r>
          </a:p>
        </p:txBody>
      </p:sp>
      <p:sp>
        <p:nvSpPr>
          <p:cNvPr id="6" name="Text 0">
            <a:extLst>
              <a:ext uri="{FF2B5EF4-FFF2-40B4-BE49-F238E27FC236}">
                <a16:creationId xmlns:a16="http://schemas.microsoft.com/office/drawing/2014/main" id="{714138CF-C143-F3DE-9402-94F4088F2BF5}"/>
              </a:ext>
            </a:extLst>
          </p:cNvPr>
          <p:cNvSpPr/>
          <p:nvPr/>
        </p:nvSpPr>
        <p:spPr>
          <a:xfrm>
            <a:off x="661492" y="581819"/>
            <a:ext cx="3780433" cy="472480"/>
          </a:xfrm>
          <a:prstGeom prst="rect">
            <a:avLst/>
          </a:prstGeom>
          <a:noFill/>
          <a:ln/>
        </p:spPr>
        <p:txBody>
          <a:bodyPr wrap="none" lIns="0" tIns="0" rIns="0" bIns="0" rtlCol="0" anchor="t"/>
          <a:lstStyle/>
          <a:p>
            <a:pPr>
              <a:lnSpc>
                <a:spcPts val="3708"/>
              </a:lnSpc>
            </a:pPr>
            <a:r>
              <a:rPr lang="en-US" sz="2958" b="1" dirty="0">
                <a:solidFill>
                  <a:srgbClr val="1B1B27"/>
                </a:solidFill>
                <a:latin typeface="Raleway" pitchFamily="34" charset="0"/>
                <a:ea typeface="Raleway" pitchFamily="34" charset="-122"/>
                <a:cs typeface="Raleway" pitchFamily="34" charset="-120"/>
              </a:rPr>
              <a:t>Additional Resources</a:t>
            </a:r>
            <a:endParaRPr lang="en-US" sz="2958" b="1" dirty="0"/>
          </a:p>
        </p:txBody>
      </p:sp>
    </p:spTree>
    <p:extLst>
      <p:ext uri="{BB962C8B-B14F-4D97-AF65-F5344CB8AC3E}">
        <p14:creationId xmlns:p14="http://schemas.microsoft.com/office/powerpoint/2010/main" val="36576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fi-FI"/>
              <a:t> </a:t>
            </a:r>
          </a:p>
        </p:txBody>
      </p:sp>
      <p:sp>
        <p:nvSpPr>
          <p:cNvPr id="5" name="Text Placeholder 4"/>
          <p:cNvSpPr>
            <a:spLocks noGrp="1"/>
          </p:cNvSpPr>
          <p:nvPr>
            <p:ph type="body" sz="quarter" idx="12"/>
          </p:nvPr>
        </p:nvSpPr>
        <p:spPr/>
        <p:txBody>
          <a:bodyPr/>
          <a:lstStyle/>
          <a:p>
            <a:r>
              <a:rPr lang="fi-FI"/>
              <a:t> </a:t>
            </a:r>
          </a:p>
        </p:txBody>
      </p:sp>
    </p:spTree>
    <p:extLst>
      <p:ext uri="{BB962C8B-B14F-4D97-AF65-F5344CB8AC3E}">
        <p14:creationId xmlns:p14="http://schemas.microsoft.com/office/powerpoint/2010/main" val="2548681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597814E-647C-4C06-B954-C90658136D03}"/>
              </a:ext>
            </a:extLst>
          </p:cNvPr>
          <p:cNvGraphicFramePr>
            <a:graphicFrameLocks noGrp="1"/>
          </p:cNvGraphicFramePr>
          <p:nvPr/>
        </p:nvGraphicFramePr>
        <p:xfrm>
          <a:off x="1078028" y="1773520"/>
          <a:ext cx="10843678" cy="4266257"/>
        </p:xfrm>
        <a:graphic>
          <a:graphicData uri="http://schemas.openxmlformats.org/drawingml/2006/table">
            <a:tbl>
              <a:tblPr firstRow="1" firstCol="1">
                <a:tableStyleId>{21E4AEA4-8DFA-4A89-87EB-49C32662AFE0}</a:tableStyleId>
              </a:tblPr>
              <a:tblGrid>
                <a:gridCol w="2182757">
                  <a:extLst>
                    <a:ext uri="{9D8B030D-6E8A-4147-A177-3AD203B41FA5}">
                      <a16:colId xmlns:a16="http://schemas.microsoft.com/office/drawing/2014/main" val="1489275427"/>
                    </a:ext>
                  </a:extLst>
                </a:gridCol>
                <a:gridCol w="1647645">
                  <a:extLst>
                    <a:ext uri="{9D8B030D-6E8A-4147-A177-3AD203B41FA5}">
                      <a16:colId xmlns:a16="http://schemas.microsoft.com/office/drawing/2014/main" val="3267623435"/>
                    </a:ext>
                  </a:extLst>
                </a:gridCol>
                <a:gridCol w="1664898">
                  <a:extLst>
                    <a:ext uri="{9D8B030D-6E8A-4147-A177-3AD203B41FA5}">
                      <a16:colId xmlns:a16="http://schemas.microsoft.com/office/drawing/2014/main" val="889227132"/>
                    </a:ext>
                  </a:extLst>
                </a:gridCol>
                <a:gridCol w="1725283">
                  <a:extLst>
                    <a:ext uri="{9D8B030D-6E8A-4147-A177-3AD203B41FA5}">
                      <a16:colId xmlns:a16="http://schemas.microsoft.com/office/drawing/2014/main" val="788138103"/>
                    </a:ext>
                  </a:extLst>
                </a:gridCol>
                <a:gridCol w="1846053">
                  <a:extLst>
                    <a:ext uri="{9D8B030D-6E8A-4147-A177-3AD203B41FA5}">
                      <a16:colId xmlns:a16="http://schemas.microsoft.com/office/drawing/2014/main" val="330188015"/>
                    </a:ext>
                  </a:extLst>
                </a:gridCol>
                <a:gridCol w="1777042">
                  <a:extLst>
                    <a:ext uri="{9D8B030D-6E8A-4147-A177-3AD203B41FA5}">
                      <a16:colId xmlns:a16="http://schemas.microsoft.com/office/drawing/2014/main" val="1918279549"/>
                    </a:ext>
                  </a:extLst>
                </a:gridCol>
              </a:tblGrid>
              <a:tr h="641466">
                <a:tc>
                  <a:txBody>
                    <a:bodyPr/>
                    <a:lstStyle/>
                    <a:p>
                      <a:endParaRPr lang="fi-FI" dirty="0"/>
                    </a:p>
                  </a:txBody>
                  <a:tcPr/>
                </a:tc>
                <a:tc>
                  <a:txBody>
                    <a:bodyPr/>
                    <a:lstStyle/>
                    <a:p>
                      <a:pPr algn="ctr"/>
                      <a:r>
                        <a:rPr lang="en-GB" noProof="0" dirty="0"/>
                        <a:t>Laser cleaning</a:t>
                      </a:r>
                    </a:p>
                  </a:txBody>
                  <a:tcPr/>
                </a:tc>
                <a:tc>
                  <a:txBody>
                    <a:bodyPr/>
                    <a:lstStyle/>
                    <a:p>
                      <a:pPr algn="ctr"/>
                      <a:r>
                        <a:rPr lang="en-GB" noProof="0" dirty="0"/>
                        <a:t>Chemical cleaning</a:t>
                      </a:r>
                    </a:p>
                  </a:txBody>
                  <a:tcPr/>
                </a:tc>
                <a:tc>
                  <a:txBody>
                    <a:bodyPr/>
                    <a:lstStyle/>
                    <a:p>
                      <a:pPr algn="ctr"/>
                      <a:r>
                        <a:rPr lang="en-GB" noProof="0" dirty="0"/>
                        <a:t>Mechanical cleaning </a:t>
                      </a:r>
                    </a:p>
                  </a:txBody>
                  <a:tcPr/>
                </a:tc>
                <a:tc>
                  <a:txBody>
                    <a:bodyPr/>
                    <a:lstStyle/>
                    <a:p>
                      <a:pPr algn="ctr"/>
                      <a:r>
                        <a:rPr lang="en-GB" noProof="0" dirty="0"/>
                        <a:t>Dry ice</a:t>
                      </a:r>
                    </a:p>
                  </a:txBody>
                  <a:tcPr/>
                </a:tc>
                <a:tc>
                  <a:txBody>
                    <a:bodyPr/>
                    <a:lstStyle/>
                    <a:p>
                      <a:pPr algn="ctr"/>
                      <a:r>
                        <a:rPr lang="en-GB" noProof="0" dirty="0"/>
                        <a:t>Ultrasonic cleaning</a:t>
                      </a:r>
                    </a:p>
                  </a:txBody>
                  <a:tcPr/>
                </a:tc>
                <a:extLst>
                  <a:ext uri="{0D108BD9-81ED-4DB2-BD59-A6C34878D82A}">
                    <a16:rowId xmlns:a16="http://schemas.microsoft.com/office/drawing/2014/main" val="4089237489"/>
                  </a:ext>
                </a:extLst>
              </a:tr>
              <a:tr h="641466">
                <a:tc>
                  <a:txBody>
                    <a:bodyPr/>
                    <a:lstStyle/>
                    <a:p>
                      <a:r>
                        <a:rPr lang="en-GB" noProof="0" dirty="0"/>
                        <a:t>Cleaning method</a:t>
                      </a:r>
                    </a:p>
                  </a:txBody>
                  <a:tcPr marL="45720" marR="45720"/>
                </a:tc>
                <a:tc>
                  <a:txBody>
                    <a:bodyPr/>
                    <a:lstStyle/>
                    <a:p>
                      <a:r>
                        <a:rPr lang="en-GB" b="1" noProof="0" dirty="0"/>
                        <a:t>No contact</a:t>
                      </a:r>
                    </a:p>
                  </a:txBody>
                  <a:tcPr marL="45720" marR="45720"/>
                </a:tc>
                <a:tc>
                  <a:txBody>
                    <a:bodyPr/>
                    <a:lstStyle/>
                    <a:p>
                      <a:r>
                        <a:rPr lang="en-GB" noProof="0"/>
                        <a:t>Chemical contact</a:t>
                      </a:r>
                    </a:p>
                  </a:txBody>
                  <a:tcPr marL="45720" marR="45720"/>
                </a:tc>
                <a:tc>
                  <a:txBody>
                    <a:bodyPr/>
                    <a:lstStyle/>
                    <a:p>
                      <a:r>
                        <a:rPr lang="en-GB" noProof="0"/>
                        <a:t>Mechanical abrasion</a:t>
                      </a:r>
                    </a:p>
                  </a:txBody>
                  <a:tcPr marL="45720" marR="45720"/>
                </a:tc>
                <a:tc>
                  <a:txBody>
                    <a:bodyPr/>
                    <a:lstStyle/>
                    <a:p>
                      <a:r>
                        <a:rPr lang="en-GB" noProof="0"/>
                        <a:t>No contact</a:t>
                      </a:r>
                    </a:p>
                  </a:txBody>
                  <a:tcPr marL="45720" marR="45720"/>
                </a:tc>
                <a:tc>
                  <a:txBody>
                    <a:bodyPr/>
                    <a:lstStyle/>
                    <a:p>
                      <a:r>
                        <a:rPr lang="en-GB" noProof="0" dirty="0"/>
                        <a:t>Chemical and vibration</a:t>
                      </a:r>
                      <a:endParaRPr lang="en-GB" b="0" noProof="0" dirty="0"/>
                    </a:p>
                  </a:txBody>
                  <a:tcPr marL="45720" marR="45720"/>
                </a:tc>
                <a:extLst>
                  <a:ext uri="{0D108BD9-81ED-4DB2-BD59-A6C34878D82A}">
                    <a16:rowId xmlns:a16="http://schemas.microsoft.com/office/drawing/2014/main" val="2137591726"/>
                  </a:ext>
                </a:extLst>
              </a:tr>
              <a:tr h="400809">
                <a:tc>
                  <a:txBody>
                    <a:bodyPr/>
                    <a:lstStyle/>
                    <a:p>
                      <a:r>
                        <a:rPr lang="en-GB" noProof="0" dirty="0"/>
                        <a:t>Damage to the part</a:t>
                      </a:r>
                    </a:p>
                  </a:txBody>
                  <a:tcPr marL="45720" marR="45720"/>
                </a:tc>
                <a:tc>
                  <a:txBody>
                    <a:bodyPr/>
                    <a:lstStyle/>
                    <a:p>
                      <a:r>
                        <a:rPr lang="en-GB" b="1" noProof="0" dirty="0"/>
                        <a:t>No harm</a:t>
                      </a:r>
                    </a:p>
                  </a:txBody>
                  <a:tcPr marL="45720" marR="45720"/>
                </a:tc>
                <a:tc>
                  <a:txBody>
                    <a:bodyPr/>
                    <a:lstStyle/>
                    <a:p>
                      <a:r>
                        <a:rPr lang="en-GB" noProof="0" dirty="0"/>
                        <a:t>With damage</a:t>
                      </a:r>
                    </a:p>
                  </a:txBody>
                  <a:tcPr marL="45720" marR="45720"/>
                </a:tc>
                <a:tc>
                  <a:txBody>
                    <a:bodyPr/>
                    <a:lstStyle/>
                    <a:p>
                      <a:r>
                        <a:rPr lang="en-GB" noProof="0" dirty="0"/>
                        <a:t>With damage</a:t>
                      </a:r>
                    </a:p>
                  </a:txBody>
                  <a:tcPr marL="45720" marR="45720"/>
                </a:tc>
                <a:tc>
                  <a:txBody>
                    <a:bodyPr/>
                    <a:lstStyle/>
                    <a:p>
                      <a:r>
                        <a:rPr lang="en-GB" b="1" noProof="0"/>
                        <a:t>No harm</a:t>
                      </a:r>
                    </a:p>
                  </a:txBody>
                  <a:tcPr marL="45720" marR="45720"/>
                </a:tc>
                <a:tc>
                  <a:txBody>
                    <a:bodyPr/>
                    <a:lstStyle/>
                    <a:p>
                      <a:r>
                        <a:rPr lang="en-GB" b="1" noProof="0" dirty="0"/>
                        <a:t>No harm</a:t>
                      </a:r>
                    </a:p>
                  </a:txBody>
                  <a:tcPr marL="45720" marR="45720"/>
                </a:tc>
                <a:extLst>
                  <a:ext uri="{0D108BD9-81ED-4DB2-BD59-A6C34878D82A}">
                    <a16:rowId xmlns:a16="http://schemas.microsoft.com/office/drawing/2014/main" val="3312721725"/>
                  </a:ext>
                </a:extLst>
              </a:tr>
              <a:tr h="378365">
                <a:tc>
                  <a:txBody>
                    <a:bodyPr/>
                    <a:lstStyle/>
                    <a:p>
                      <a:r>
                        <a:rPr lang="en-GB" noProof="0" dirty="0"/>
                        <a:t>Efficiency</a:t>
                      </a:r>
                    </a:p>
                  </a:txBody>
                  <a:tcPr marL="45720" marR="45720"/>
                </a:tc>
                <a:tc>
                  <a:txBody>
                    <a:bodyPr/>
                    <a:lstStyle/>
                    <a:p>
                      <a:r>
                        <a:rPr lang="en-GB" b="1" noProof="0" dirty="0"/>
                        <a:t>High</a:t>
                      </a:r>
                    </a:p>
                  </a:txBody>
                  <a:tcPr marL="45720" marR="45720"/>
                </a:tc>
                <a:tc>
                  <a:txBody>
                    <a:bodyPr/>
                    <a:lstStyle/>
                    <a:p>
                      <a:r>
                        <a:rPr lang="en-GB" noProof="0" dirty="0"/>
                        <a:t>Low</a:t>
                      </a:r>
                    </a:p>
                  </a:txBody>
                  <a:tcPr marL="45720" marR="45720"/>
                </a:tc>
                <a:tc>
                  <a:txBody>
                    <a:bodyPr/>
                    <a:lstStyle/>
                    <a:p>
                      <a:r>
                        <a:rPr lang="en-GB" noProof="0" dirty="0"/>
                        <a:t>Low</a:t>
                      </a:r>
                    </a:p>
                  </a:txBody>
                  <a:tcPr marL="45720" marR="45720"/>
                </a:tc>
                <a:tc>
                  <a:txBody>
                    <a:bodyPr/>
                    <a:lstStyle/>
                    <a:p>
                      <a:r>
                        <a:rPr lang="en-GB" noProof="0" dirty="0"/>
                        <a:t>Medium</a:t>
                      </a:r>
                    </a:p>
                  </a:txBody>
                  <a:tcPr marL="45720" marR="45720"/>
                </a:tc>
                <a:tc>
                  <a:txBody>
                    <a:bodyPr/>
                    <a:lstStyle/>
                    <a:p>
                      <a:r>
                        <a:rPr lang="en-GB" noProof="0" dirty="0"/>
                        <a:t>Medium</a:t>
                      </a:r>
                      <a:endParaRPr lang="en-GB" b="0" noProof="0" dirty="0"/>
                    </a:p>
                  </a:txBody>
                  <a:tcPr marL="45720" marR="45720"/>
                </a:tc>
                <a:extLst>
                  <a:ext uri="{0D108BD9-81ED-4DB2-BD59-A6C34878D82A}">
                    <a16:rowId xmlns:a16="http://schemas.microsoft.com/office/drawing/2014/main" val="3855372401"/>
                  </a:ext>
                </a:extLst>
              </a:tr>
              <a:tr h="641466">
                <a:tc>
                  <a:txBody>
                    <a:bodyPr/>
                    <a:lstStyle/>
                    <a:p>
                      <a:r>
                        <a:rPr lang="en-GB" noProof="0" dirty="0"/>
                        <a:t>Consumables</a:t>
                      </a:r>
                    </a:p>
                  </a:txBody>
                  <a:tcPr marL="45720" marR="45720"/>
                </a:tc>
                <a:tc>
                  <a:txBody>
                    <a:bodyPr/>
                    <a:lstStyle/>
                    <a:p>
                      <a:r>
                        <a:rPr lang="en-GB" noProof="0" dirty="0"/>
                        <a:t>Electricity</a:t>
                      </a:r>
                    </a:p>
                  </a:txBody>
                  <a:tcPr marL="45720" marR="45720"/>
                </a:tc>
                <a:tc>
                  <a:txBody>
                    <a:bodyPr/>
                    <a:lstStyle/>
                    <a:p>
                      <a:r>
                        <a:rPr lang="en-GB" noProof="0" dirty="0"/>
                        <a:t>Chemical agent</a:t>
                      </a:r>
                    </a:p>
                  </a:txBody>
                  <a:tcPr marL="45720" marR="45720"/>
                </a:tc>
                <a:tc>
                  <a:txBody>
                    <a:bodyPr/>
                    <a:lstStyle/>
                    <a:p>
                      <a:r>
                        <a:rPr lang="en-GB" noProof="0" dirty="0"/>
                        <a:t>Abrasive</a:t>
                      </a:r>
                    </a:p>
                  </a:txBody>
                  <a:tcPr marL="45720" marR="45720"/>
                </a:tc>
                <a:tc>
                  <a:txBody>
                    <a:bodyPr/>
                    <a:lstStyle/>
                    <a:p>
                      <a:r>
                        <a:rPr lang="en-GB" noProof="0" dirty="0"/>
                        <a:t>Dry ice</a:t>
                      </a:r>
                    </a:p>
                  </a:txBody>
                  <a:tcPr marL="45720" marR="45720"/>
                </a:tc>
                <a:tc>
                  <a:txBody>
                    <a:bodyPr/>
                    <a:lstStyle/>
                    <a:p>
                      <a:r>
                        <a:rPr lang="en-GB" noProof="0" dirty="0"/>
                        <a:t>Special cleaning agent</a:t>
                      </a:r>
                      <a:endParaRPr lang="en-GB" b="0" noProof="0" dirty="0"/>
                    </a:p>
                  </a:txBody>
                  <a:tcPr marL="45720" marR="45720"/>
                </a:tc>
                <a:extLst>
                  <a:ext uri="{0D108BD9-81ED-4DB2-BD59-A6C34878D82A}">
                    <a16:rowId xmlns:a16="http://schemas.microsoft.com/office/drawing/2014/main" val="740584678"/>
                  </a:ext>
                </a:extLst>
              </a:tr>
              <a:tr h="366552">
                <a:tc>
                  <a:txBody>
                    <a:bodyPr/>
                    <a:lstStyle/>
                    <a:p>
                      <a:r>
                        <a:rPr lang="en-GB" noProof="0" dirty="0"/>
                        <a:t>Effectiveness</a:t>
                      </a:r>
                    </a:p>
                  </a:txBody>
                  <a:tcPr marL="45720" marR="45720"/>
                </a:tc>
                <a:tc>
                  <a:txBody>
                    <a:bodyPr/>
                    <a:lstStyle/>
                    <a:p>
                      <a:r>
                        <a:rPr lang="en-GB" b="1" noProof="0" dirty="0"/>
                        <a:t>Excellent</a:t>
                      </a:r>
                    </a:p>
                  </a:txBody>
                  <a:tcPr marL="45720" marR="45720"/>
                </a:tc>
                <a:tc>
                  <a:txBody>
                    <a:bodyPr/>
                    <a:lstStyle/>
                    <a:p>
                      <a:r>
                        <a:rPr lang="en-GB" noProof="0" dirty="0"/>
                        <a:t>Medium</a:t>
                      </a:r>
                    </a:p>
                  </a:txBody>
                  <a:tcPr marL="45720" marR="45720"/>
                </a:tc>
                <a:tc>
                  <a:txBody>
                    <a:bodyPr/>
                    <a:lstStyle/>
                    <a:p>
                      <a:r>
                        <a:rPr lang="en-GB" noProof="0" dirty="0"/>
                        <a:t>Medium</a:t>
                      </a:r>
                    </a:p>
                  </a:txBody>
                  <a:tcPr marL="45720" marR="45720"/>
                </a:tc>
                <a:tc>
                  <a:txBody>
                    <a:bodyPr/>
                    <a:lstStyle/>
                    <a:p>
                      <a:r>
                        <a:rPr lang="en-GB" b="1" noProof="0" dirty="0"/>
                        <a:t>Excellent</a:t>
                      </a:r>
                    </a:p>
                  </a:txBody>
                  <a:tcPr marL="45720" marR="45720"/>
                </a:tc>
                <a:tc>
                  <a:txBody>
                    <a:bodyPr/>
                    <a:lstStyle/>
                    <a:p>
                      <a:r>
                        <a:rPr lang="en-GB" b="1" noProof="0" dirty="0"/>
                        <a:t>Excellent</a:t>
                      </a:r>
                    </a:p>
                  </a:txBody>
                  <a:tcPr marL="45720" marR="45720"/>
                </a:tc>
                <a:extLst>
                  <a:ext uri="{0D108BD9-81ED-4DB2-BD59-A6C34878D82A}">
                    <a16:rowId xmlns:a16="http://schemas.microsoft.com/office/drawing/2014/main" val="1328761990"/>
                  </a:ext>
                </a:extLst>
              </a:tr>
              <a:tr h="416186">
                <a:tc>
                  <a:txBody>
                    <a:bodyPr/>
                    <a:lstStyle/>
                    <a:p>
                      <a:r>
                        <a:rPr lang="en-GB" noProof="0"/>
                        <a:t>Precision</a:t>
                      </a:r>
                    </a:p>
                  </a:txBody>
                  <a:tcPr marL="45720" marR="45720"/>
                </a:tc>
                <a:tc>
                  <a:txBody>
                    <a:bodyPr/>
                    <a:lstStyle/>
                    <a:p>
                      <a:r>
                        <a:rPr lang="en-GB" b="1" noProof="0" dirty="0"/>
                        <a:t>High control</a:t>
                      </a:r>
                    </a:p>
                  </a:txBody>
                  <a:tcPr marL="45720" marR="45720"/>
                </a:tc>
                <a:tc>
                  <a:txBody>
                    <a:bodyPr/>
                    <a:lstStyle/>
                    <a:p>
                      <a:r>
                        <a:rPr lang="en-GB" noProof="0"/>
                        <a:t>Low control</a:t>
                      </a:r>
                    </a:p>
                  </a:txBody>
                  <a:tcPr marL="45720" marR="45720"/>
                </a:tc>
                <a:tc>
                  <a:txBody>
                    <a:bodyPr/>
                    <a:lstStyle/>
                    <a:p>
                      <a:r>
                        <a:rPr lang="en-GB" noProof="0"/>
                        <a:t>Low control</a:t>
                      </a:r>
                    </a:p>
                  </a:txBody>
                  <a:tcPr marL="45720" marR="45720"/>
                </a:tc>
                <a:tc>
                  <a:txBody>
                    <a:bodyPr/>
                    <a:lstStyle/>
                    <a:p>
                      <a:r>
                        <a:rPr lang="en-GB" noProof="0" dirty="0"/>
                        <a:t>Low control</a:t>
                      </a:r>
                    </a:p>
                  </a:txBody>
                  <a:tcPr marL="45720" marR="45720"/>
                </a:tc>
                <a:tc>
                  <a:txBody>
                    <a:bodyPr/>
                    <a:lstStyle/>
                    <a:p>
                      <a:r>
                        <a:rPr lang="en-GB" noProof="0"/>
                        <a:t>Medium control</a:t>
                      </a:r>
                      <a:endParaRPr lang="en-GB" b="0" noProof="0"/>
                    </a:p>
                  </a:txBody>
                  <a:tcPr marL="45720" marR="45720"/>
                </a:tc>
                <a:extLst>
                  <a:ext uri="{0D108BD9-81ED-4DB2-BD59-A6C34878D82A}">
                    <a16:rowId xmlns:a16="http://schemas.microsoft.com/office/drawing/2014/main" val="2527225703"/>
                  </a:ext>
                </a:extLst>
              </a:tr>
              <a:tr h="407725">
                <a:tc>
                  <a:txBody>
                    <a:bodyPr/>
                    <a:lstStyle/>
                    <a:p>
                      <a:r>
                        <a:rPr lang="en-GB" noProof="0" dirty="0"/>
                        <a:t>Environment</a:t>
                      </a:r>
                    </a:p>
                  </a:txBody>
                  <a:tcPr marL="45720" marR="45720"/>
                </a:tc>
                <a:tc>
                  <a:txBody>
                    <a:bodyPr/>
                    <a:lstStyle/>
                    <a:p>
                      <a:r>
                        <a:rPr lang="en-GB" b="1" noProof="0" dirty="0"/>
                        <a:t>No pollution</a:t>
                      </a:r>
                    </a:p>
                  </a:txBody>
                  <a:tcPr marL="45720" marR="45720"/>
                </a:tc>
                <a:tc>
                  <a:txBody>
                    <a:bodyPr/>
                    <a:lstStyle/>
                    <a:p>
                      <a:r>
                        <a:rPr lang="en-GB" noProof="0" dirty="0"/>
                        <a:t>Contamination</a:t>
                      </a:r>
                    </a:p>
                  </a:txBody>
                  <a:tcPr marL="45720" marR="45720"/>
                </a:tc>
                <a:tc>
                  <a:txBody>
                    <a:bodyPr/>
                    <a:lstStyle/>
                    <a:p>
                      <a:r>
                        <a:rPr lang="en-GB" noProof="0" dirty="0"/>
                        <a:t>Contamination</a:t>
                      </a:r>
                    </a:p>
                  </a:txBody>
                  <a:tcPr marL="45720" marR="45720"/>
                </a:tc>
                <a:tc>
                  <a:txBody>
                    <a:bodyPr/>
                    <a:lstStyle/>
                    <a:p>
                      <a:r>
                        <a:rPr lang="en-GB" b="1" noProof="0" dirty="0"/>
                        <a:t>No pollution</a:t>
                      </a:r>
                    </a:p>
                  </a:txBody>
                  <a:tcPr marL="45720" marR="45720"/>
                </a:tc>
                <a:tc>
                  <a:txBody>
                    <a:bodyPr/>
                    <a:lstStyle/>
                    <a:p>
                      <a:r>
                        <a:rPr lang="en-GB" b="1" noProof="0" dirty="0"/>
                        <a:t>No pollution</a:t>
                      </a:r>
                    </a:p>
                  </a:txBody>
                  <a:tcPr marL="45720" marR="45720"/>
                </a:tc>
                <a:extLst>
                  <a:ext uri="{0D108BD9-81ED-4DB2-BD59-A6C34878D82A}">
                    <a16:rowId xmlns:a16="http://schemas.microsoft.com/office/drawing/2014/main" val="2051682943"/>
                  </a:ext>
                </a:extLst>
              </a:tr>
              <a:tr h="372222">
                <a:tc>
                  <a:txBody>
                    <a:bodyPr/>
                    <a:lstStyle/>
                    <a:p>
                      <a:r>
                        <a:rPr lang="en-GB" noProof="0" dirty="0"/>
                        <a:t>Operational </a:t>
                      </a:r>
                    </a:p>
                  </a:txBody>
                  <a:tcPr marL="45720" marR="45720"/>
                </a:tc>
                <a:tc>
                  <a:txBody>
                    <a:bodyPr/>
                    <a:lstStyle/>
                    <a:p>
                      <a:r>
                        <a:rPr lang="en-GB" b="1" noProof="0" dirty="0"/>
                        <a:t>Easy </a:t>
                      </a:r>
                    </a:p>
                  </a:txBody>
                  <a:tcPr marL="45720" marR="45720"/>
                </a:tc>
                <a:tc>
                  <a:txBody>
                    <a:bodyPr/>
                    <a:lstStyle/>
                    <a:p>
                      <a:r>
                        <a:rPr lang="en-GB" noProof="0" dirty="0"/>
                        <a:t>Complex</a:t>
                      </a:r>
                      <a:endParaRPr lang="en-GB" b="0" noProof="0" dirty="0"/>
                    </a:p>
                  </a:txBody>
                  <a:tcPr marL="45720" marR="45720"/>
                </a:tc>
                <a:tc>
                  <a:txBody>
                    <a:bodyPr/>
                    <a:lstStyle/>
                    <a:p>
                      <a:r>
                        <a:rPr lang="en-GB" noProof="0" dirty="0"/>
                        <a:t>Complex</a:t>
                      </a:r>
                      <a:endParaRPr lang="en-GB" b="0" noProof="0" dirty="0"/>
                    </a:p>
                  </a:txBody>
                  <a:tcPr marL="45720" marR="45720"/>
                </a:tc>
                <a:tc>
                  <a:txBody>
                    <a:bodyPr/>
                    <a:lstStyle/>
                    <a:p>
                      <a:r>
                        <a:rPr lang="en-GB" b="1" noProof="0" dirty="0"/>
                        <a:t>Easy</a:t>
                      </a:r>
                    </a:p>
                  </a:txBody>
                  <a:tcPr marL="45720" marR="45720"/>
                </a:tc>
                <a:tc>
                  <a:txBody>
                    <a:bodyPr/>
                    <a:lstStyle/>
                    <a:p>
                      <a:r>
                        <a:rPr lang="en-GB" b="1" noProof="0" dirty="0"/>
                        <a:t>Easy </a:t>
                      </a:r>
                    </a:p>
                  </a:txBody>
                  <a:tcPr marL="45720" marR="45720"/>
                </a:tc>
                <a:extLst>
                  <a:ext uri="{0D108BD9-81ED-4DB2-BD59-A6C34878D82A}">
                    <a16:rowId xmlns:a16="http://schemas.microsoft.com/office/drawing/2014/main" val="3083338608"/>
                  </a:ext>
                </a:extLst>
              </a:tr>
            </a:tbl>
          </a:graphicData>
        </a:graphic>
      </p:graphicFrame>
      <p:sp>
        <p:nvSpPr>
          <p:cNvPr id="6" name="Title 5">
            <a:extLst>
              <a:ext uri="{FF2B5EF4-FFF2-40B4-BE49-F238E27FC236}">
                <a16:creationId xmlns:a16="http://schemas.microsoft.com/office/drawing/2014/main" id="{A23F744F-41F3-46C5-A15E-3000E2B7E712}"/>
              </a:ext>
            </a:extLst>
          </p:cNvPr>
          <p:cNvSpPr>
            <a:spLocks noGrp="1"/>
          </p:cNvSpPr>
          <p:nvPr>
            <p:ph type="title"/>
          </p:nvPr>
        </p:nvSpPr>
        <p:spPr/>
        <p:txBody>
          <a:bodyPr/>
          <a:lstStyle/>
          <a:p>
            <a:r>
              <a:rPr lang="en-GB" dirty="0"/>
              <a:t>Comparison of cleaning techniques</a:t>
            </a:r>
          </a:p>
        </p:txBody>
      </p:sp>
      <p:sp>
        <p:nvSpPr>
          <p:cNvPr id="4" name="Slide Number Placeholder 3">
            <a:extLst>
              <a:ext uri="{FF2B5EF4-FFF2-40B4-BE49-F238E27FC236}">
                <a16:creationId xmlns:a16="http://schemas.microsoft.com/office/drawing/2014/main" id="{6FE74648-741D-43F6-BD79-50101D96C65F}"/>
              </a:ext>
            </a:extLst>
          </p:cNvPr>
          <p:cNvSpPr>
            <a:spLocks noGrp="1"/>
          </p:cNvSpPr>
          <p:nvPr>
            <p:ph type="sldNum" sz="quarter" idx="15"/>
          </p:nvPr>
        </p:nvSpPr>
        <p:spPr/>
        <p:txBody>
          <a:bodyPr/>
          <a:lstStyle/>
          <a:p>
            <a:fld id="{DDD564D6-9E71-4224-9121-F22D22426E47}" type="slidenum">
              <a:rPr lang="fi-FI" smtClean="0"/>
              <a:t>4</a:t>
            </a:fld>
            <a:endParaRPr lang="fi-FI" dirty="0"/>
          </a:p>
        </p:txBody>
      </p:sp>
    </p:spTree>
    <p:extLst>
      <p:ext uri="{BB962C8B-B14F-4D97-AF65-F5344CB8AC3E}">
        <p14:creationId xmlns:p14="http://schemas.microsoft.com/office/powerpoint/2010/main" val="3828915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0" descr="preencoded.png">
            <a:extLst>
              <a:ext uri="{FF2B5EF4-FFF2-40B4-BE49-F238E27FC236}">
                <a16:creationId xmlns:a16="http://schemas.microsoft.com/office/drawing/2014/main" id="{89FD7509-4CD7-02A4-02B8-92298A7D7987}"/>
              </a:ext>
            </a:extLst>
          </p:cNvPr>
          <p:cNvPicPr>
            <a:picLocks noChangeAspect="1"/>
          </p:cNvPicPr>
          <p:nvPr/>
        </p:nvPicPr>
        <p:blipFill>
          <a:blip r:embed="rId2">
            <a:duotone>
              <a:prstClr val="black"/>
              <a:schemeClr val="accent4">
                <a:tint val="45000"/>
                <a:satMod val="400000"/>
              </a:schemeClr>
            </a:duotone>
          </a:blip>
          <a:stretch>
            <a:fillRect/>
          </a:stretch>
        </p:blipFill>
        <p:spPr>
          <a:xfrm>
            <a:off x="323416" y="1437382"/>
            <a:ext cx="896144" cy="1075432"/>
          </a:xfrm>
          <a:prstGeom prst="rect">
            <a:avLst/>
          </a:prstGeom>
        </p:spPr>
      </p:pic>
      <p:sp>
        <p:nvSpPr>
          <p:cNvPr id="20" name="Text 1">
            <a:extLst>
              <a:ext uri="{FF2B5EF4-FFF2-40B4-BE49-F238E27FC236}">
                <a16:creationId xmlns:a16="http://schemas.microsoft.com/office/drawing/2014/main" id="{33FEB4ED-25D6-1F9C-1598-CC20AC1D3F6B}"/>
              </a:ext>
            </a:extLst>
          </p:cNvPr>
          <p:cNvSpPr/>
          <p:nvPr/>
        </p:nvSpPr>
        <p:spPr>
          <a:xfrm>
            <a:off x="1488343" y="1434207"/>
            <a:ext cx="2240458" cy="279995"/>
          </a:xfrm>
          <a:prstGeom prst="rect">
            <a:avLst/>
          </a:prstGeom>
          <a:noFill/>
          <a:ln/>
        </p:spPr>
        <p:txBody>
          <a:bodyPr wrap="none" lIns="0" tIns="0" rIns="0" bIns="0" rtlCol="0" anchor="t"/>
          <a:lstStyle/>
          <a:p>
            <a:pPr>
              <a:lnSpc>
                <a:spcPts val="2167"/>
              </a:lnSpc>
            </a:pPr>
            <a:r>
              <a:rPr lang="en-US" sz="2000" b="1" dirty="0">
                <a:solidFill>
                  <a:srgbClr val="3C3939"/>
                </a:solidFill>
                <a:latin typeface="Raleway" pitchFamily="34" charset="0"/>
                <a:ea typeface="Raleway" pitchFamily="34" charset="-122"/>
                <a:cs typeface="Raleway" pitchFamily="34" charset="-120"/>
              </a:rPr>
              <a:t>Thermal Ablation</a:t>
            </a:r>
            <a:endParaRPr lang="en-US" sz="2000" b="1" dirty="0"/>
          </a:p>
        </p:txBody>
      </p:sp>
      <p:sp>
        <p:nvSpPr>
          <p:cNvPr id="21" name="Text 2">
            <a:extLst>
              <a:ext uri="{FF2B5EF4-FFF2-40B4-BE49-F238E27FC236}">
                <a16:creationId xmlns:a16="http://schemas.microsoft.com/office/drawing/2014/main" id="{E1520E54-07BD-B66B-4D04-E6CEB45701DD}"/>
              </a:ext>
            </a:extLst>
          </p:cNvPr>
          <p:cNvSpPr/>
          <p:nvPr/>
        </p:nvSpPr>
        <p:spPr>
          <a:xfrm>
            <a:off x="1488343" y="1821656"/>
            <a:ext cx="5686821" cy="286842"/>
          </a:xfrm>
          <a:prstGeom prst="rect">
            <a:avLst/>
          </a:prstGeom>
          <a:noFill/>
          <a:ln/>
        </p:spPr>
        <p:txBody>
          <a:bodyPr wrap="none" lIns="0" tIns="0" rIns="0" bIns="0" rtlCol="0" anchor="t"/>
          <a:lstStyle/>
          <a:p>
            <a:pPr>
              <a:lnSpc>
                <a:spcPts val="2250"/>
              </a:lnSpc>
            </a:pPr>
            <a:r>
              <a:rPr lang="en-US" dirty="0">
                <a:solidFill>
                  <a:srgbClr val="3C3939"/>
                </a:solidFill>
                <a:latin typeface="Roboto" pitchFamily="34" charset="0"/>
                <a:ea typeface="Roboto" pitchFamily="34" charset="-122"/>
                <a:cs typeface="Roboto" pitchFamily="34" charset="-120"/>
              </a:rPr>
              <a:t>Absorbed laser energy raises contaminant temperature</a:t>
            </a:r>
          </a:p>
          <a:p>
            <a:pPr>
              <a:lnSpc>
                <a:spcPts val="2250"/>
              </a:lnSpc>
            </a:pPr>
            <a:r>
              <a:rPr lang="en-US" dirty="0">
                <a:solidFill>
                  <a:srgbClr val="3C3939"/>
                </a:solidFill>
                <a:latin typeface="Roboto" pitchFamily="34" charset="0"/>
                <a:ea typeface="Roboto" pitchFamily="34" charset="-122"/>
                <a:cs typeface="Roboto" pitchFamily="34" charset="-120"/>
              </a:rPr>
              <a:t>beyond vaporization threshold, ejecting material.</a:t>
            </a:r>
            <a:endParaRPr lang="en-US" dirty="0"/>
          </a:p>
        </p:txBody>
      </p:sp>
      <p:pic>
        <p:nvPicPr>
          <p:cNvPr id="22" name="Image 1" descr="preencoded.png">
            <a:extLst>
              <a:ext uri="{FF2B5EF4-FFF2-40B4-BE49-F238E27FC236}">
                <a16:creationId xmlns:a16="http://schemas.microsoft.com/office/drawing/2014/main" id="{6C726620-2B83-A110-EE6D-CBE9692B1452}"/>
              </a:ext>
            </a:extLst>
          </p:cNvPr>
          <p:cNvPicPr>
            <a:picLocks noChangeAspect="1"/>
          </p:cNvPicPr>
          <p:nvPr/>
        </p:nvPicPr>
        <p:blipFill>
          <a:blip r:embed="rId3">
            <a:duotone>
              <a:prstClr val="black"/>
              <a:schemeClr val="accent3">
                <a:tint val="45000"/>
                <a:satMod val="400000"/>
              </a:schemeClr>
            </a:duotone>
          </a:blip>
          <a:stretch>
            <a:fillRect/>
          </a:stretch>
        </p:blipFill>
        <p:spPr>
          <a:xfrm>
            <a:off x="323416" y="2512814"/>
            <a:ext cx="896144" cy="1075432"/>
          </a:xfrm>
          <a:prstGeom prst="rect">
            <a:avLst/>
          </a:prstGeom>
        </p:spPr>
      </p:pic>
      <p:sp>
        <p:nvSpPr>
          <p:cNvPr id="23" name="Text 3">
            <a:extLst>
              <a:ext uri="{FF2B5EF4-FFF2-40B4-BE49-F238E27FC236}">
                <a16:creationId xmlns:a16="http://schemas.microsoft.com/office/drawing/2014/main" id="{5B3EB81A-4409-FDFD-5D31-8BD8833F6139}"/>
              </a:ext>
            </a:extLst>
          </p:cNvPr>
          <p:cNvSpPr/>
          <p:nvPr/>
        </p:nvSpPr>
        <p:spPr>
          <a:xfrm>
            <a:off x="1488343" y="2567389"/>
            <a:ext cx="2752229" cy="279995"/>
          </a:xfrm>
          <a:prstGeom prst="rect">
            <a:avLst/>
          </a:prstGeom>
          <a:noFill/>
          <a:ln/>
        </p:spPr>
        <p:txBody>
          <a:bodyPr wrap="none" lIns="0" tIns="0" rIns="0" bIns="0" rtlCol="0" anchor="t"/>
          <a:lstStyle/>
          <a:p>
            <a:pPr>
              <a:lnSpc>
                <a:spcPts val="2167"/>
              </a:lnSpc>
            </a:pPr>
            <a:r>
              <a:rPr lang="en-US" sz="2000" b="1" dirty="0">
                <a:solidFill>
                  <a:srgbClr val="3C3939"/>
                </a:solidFill>
                <a:latin typeface="Raleway" pitchFamily="34" charset="0"/>
                <a:ea typeface="Raleway" pitchFamily="34" charset="-122"/>
                <a:cs typeface="Raleway" pitchFamily="34" charset="-120"/>
              </a:rPr>
              <a:t>Thermal Stress (Spallation)</a:t>
            </a:r>
            <a:endParaRPr lang="en-US" sz="2000" b="1" dirty="0"/>
          </a:p>
        </p:txBody>
      </p:sp>
      <p:sp>
        <p:nvSpPr>
          <p:cNvPr id="24" name="Text 4">
            <a:extLst>
              <a:ext uri="{FF2B5EF4-FFF2-40B4-BE49-F238E27FC236}">
                <a16:creationId xmlns:a16="http://schemas.microsoft.com/office/drawing/2014/main" id="{B82585A2-7D69-A6C1-4B68-AC601CD3C4B5}"/>
              </a:ext>
            </a:extLst>
          </p:cNvPr>
          <p:cNvSpPr/>
          <p:nvPr/>
        </p:nvSpPr>
        <p:spPr>
          <a:xfrm>
            <a:off x="1488343" y="2954838"/>
            <a:ext cx="9706471" cy="286842"/>
          </a:xfrm>
          <a:prstGeom prst="rect">
            <a:avLst/>
          </a:prstGeom>
          <a:noFill/>
          <a:ln/>
        </p:spPr>
        <p:txBody>
          <a:bodyPr wrap="none" lIns="0" tIns="0" rIns="0" bIns="0" rtlCol="0" anchor="t"/>
          <a:lstStyle/>
          <a:p>
            <a:pPr>
              <a:lnSpc>
                <a:spcPts val="2250"/>
              </a:lnSpc>
            </a:pPr>
            <a:r>
              <a:rPr lang="en-US" dirty="0">
                <a:solidFill>
                  <a:srgbClr val="3C3939"/>
                </a:solidFill>
                <a:latin typeface="Roboto" pitchFamily="34" charset="0"/>
                <a:ea typeface="Roboto" pitchFamily="34" charset="-122"/>
                <a:cs typeface="Roboto" pitchFamily="34" charset="-120"/>
              </a:rPr>
              <a:t>Pulsed laser causes rapid expansion and contraction,</a:t>
            </a:r>
          </a:p>
          <a:p>
            <a:pPr>
              <a:lnSpc>
                <a:spcPts val="2250"/>
              </a:lnSpc>
            </a:pPr>
            <a:r>
              <a:rPr lang="en-US" dirty="0">
                <a:solidFill>
                  <a:srgbClr val="3C3939"/>
                </a:solidFill>
                <a:latin typeface="Roboto" pitchFamily="34" charset="0"/>
                <a:ea typeface="Roboto" pitchFamily="34" charset="-122"/>
                <a:cs typeface="Roboto" pitchFamily="34" charset="-120"/>
              </a:rPr>
              <a:t>Cracking and lifting the contaminant.</a:t>
            </a:r>
            <a:endParaRPr lang="en-US" dirty="0"/>
          </a:p>
        </p:txBody>
      </p:sp>
      <p:pic>
        <p:nvPicPr>
          <p:cNvPr id="25" name="Image 2" descr="preencoded.png">
            <a:extLst>
              <a:ext uri="{FF2B5EF4-FFF2-40B4-BE49-F238E27FC236}">
                <a16:creationId xmlns:a16="http://schemas.microsoft.com/office/drawing/2014/main" id="{FC7DAA07-6E92-BDA1-A283-2284B6C3F4D4}"/>
              </a:ext>
            </a:extLst>
          </p:cNvPr>
          <p:cNvPicPr>
            <a:picLocks noChangeAspect="1"/>
          </p:cNvPicPr>
          <p:nvPr/>
        </p:nvPicPr>
        <p:blipFill>
          <a:blip r:embed="rId4">
            <a:duotone>
              <a:prstClr val="black"/>
              <a:schemeClr val="accent2">
                <a:tint val="45000"/>
                <a:satMod val="400000"/>
              </a:schemeClr>
            </a:duotone>
          </a:blip>
          <a:stretch>
            <a:fillRect/>
          </a:stretch>
        </p:blipFill>
        <p:spPr>
          <a:xfrm>
            <a:off x="323416" y="3588246"/>
            <a:ext cx="896144" cy="1075432"/>
          </a:xfrm>
          <a:prstGeom prst="rect">
            <a:avLst/>
          </a:prstGeom>
        </p:spPr>
      </p:pic>
      <p:sp>
        <p:nvSpPr>
          <p:cNvPr id="26" name="Text 5">
            <a:extLst>
              <a:ext uri="{FF2B5EF4-FFF2-40B4-BE49-F238E27FC236}">
                <a16:creationId xmlns:a16="http://schemas.microsoft.com/office/drawing/2014/main" id="{04B3FEAF-E091-8E6D-1F98-48B91A7ADED0}"/>
              </a:ext>
            </a:extLst>
          </p:cNvPr>
          <p:cNvSpPr/>
          <p:nvPr/>
        </p:nvSpPr>
        <p:spPr>
          <a:xfrm>
            <a:off x="1488343" y="3626879"/>
            <a:ext cx="2946598" cy="279995"/>
          </a:xfrm>
          <a:prstGeom prst="rect">
            <a:avLst/>
          </a:prstGeom>
          <a:noFill/>
          <a:ln/>
        </p:spPr>
        <p:txBody>
          <a:bodyPr wrap="none" lIns="0" tIns="0" rIns="0" bIns="0" rtlCol="0" anchor="t"/>
          <a:lstStyle/>
          <a:p>
            <a:pPr>
              <a:lnSpc>
                <a:spcPts val="2167"/>
              </a:lnSpc>
            </a:pPr>
            <a:r>
              <a:rPr lang="en-US" sz="2000" b="1" dirty="0">
                <a:solidFill>
                  <a:srgbClr val="3C3939"/>
                </a:solidFill>
                <a:latin typeface="Raleway" pitchFamily="34" charset="0"/>
                <a:ea typeface="Raleway" pitchFamily="34" charset="-122"/>
                <a:cs typeface="Raleway" pitchFamily="34" charset="-120"/>
              </a:rPr>
              <a:t>Plasma-Induced Shockwave</a:t>
            </a:r>
            <a:endParaRPr lang="en-US" sz="2000" b="1" dirty="0"/>
          </a:p>
        </p:txBody>
      </p:sp>
      <p:sp>
        <p:nvSpPr>
          <p:cNvPr id="27" name="Text 6">
            <a:extLst>
              <a:ext uri="{FF2B5EF4-FFF2-40B4-BE49-F238E27FC236}">
                <a16:creationId xmlns:a16="http://schemas.microsoft.com/office/drawing/2014/main" id="{AEDE9959-5862-0F56-9934-32EEBD5B1123}"/>
              </a:ext>
            </a:extLst>
          </p:cNvPr>
          <p:cNvSpPr/>
          <p:nvPr/>
        </p:nvSpPr>
        <p:spPr>
          <a:xfrm>
            <a:off x="1488343" y="4014328"/>
            <a:ext cx="9706471" cy="286842"/>
          </a:xfrm>
          <a:prstGeom prst="rect">
            <a:avLst/>
          </a:prstGeom>
          <a:noFill/>
          <a:ln/>
        </p:spPr>
        <p:txBody>
          <a:bodyPr wrap="none" lIns="0" tIns="0" rIns="0" bIns="0" rtlCol="0" anchor="t"/>
          <a:lstStyle/>
          <a:p>
            <a:pPr>
              <a:lnSpc>
                <a:spcPts val="2250"/>
              </a:lnSpc>
            </a:pPr>
            <a:r>
              <a:rPr lang="en-US" dirty="0">
                <a:solidFill>
                  <a:srgbClr val="3C3939"/>
                </a:solidFill>
                <a:latin typeface="Roboto" pitchFamily="34" charset="0"/>
                <a:ea typeface="Roboto" pitchFamily="34" charset="-122"/>
                <a:cs typeface="Roboto" pitchFamily="34" charset="-120"/>
              </a:rPr>
              <a:t>High fluence ionizes surrounding air, generating plasma</a:t>
            </a:r>
          </a:p>
          <a:p>
            <a:pPr>
              <a:lnSpc>
                <a:spcPts val="2250"/>
              </a:lnSpc>
            </a:pPr>
            <a:r>
              <a:rPr lang="en-US" dirty="0">
                <a:solidFill>
                  <a:srgbClr val="3C3939"/>
                </a:solidFill>
                <a:latin typeface="Roboto" pitchFamily="34" charset="0"/>
                <a:ea typeface="Roboto" pitchFamily="34" charset="-122"/>
                <a:cs typeface="Roboto" pitchFamily="34" charset="-120"/>
              </a:rPr>
              <a:t>Whose shockwave mechanically removes debris.</a:t>
            </a:r>
            <a:endParaRPr lang="en-US" dirty="0"/>
          </a:p>
        </p:txBody>
      </p:sp>
      <p:sp>
        <p:nvSpPr>
          <p:cNvPr id="28" name="Text 7">
            <a:extLst>
              <a:ext uri="{FF2B5EF4-FFF2-40B4-BE49-F238E27FC236}">
                <a16:creationId xmlns:a16="http://schemas.microsoft.com/office/drawing/2014/main" id="{E7D7EFD2-2141-F8C7-4542-34D0CD7D14AA}"/>
              </a:ext>
            </a:extLst>
          </p:cNvPr>
          <p:cNvSpPr/>
          <p:nvPr/>
        </p:nvSpPr>
        <p:spPr>
          <a:xfrm>
            <a:off x="323416" y="4865291"/>
            <a:ext cx="10871398" cy="286842"/>
          </a:xfrm>
          <a:prstGeom prst="rect">
            <a:avLst/>
          </a:prstGeom>
          <a:noFill/>
          <a:ln/>
        </p:spPr>
        <p:txBody>
          <a:bodyPr wrap="none" lIns="0" tIns="0" rIns="0" bIns="0" rtlCol="0" anchor="t"/>
          <a:lstStyle/>
          <a:p>
            <a:pPr>
              <a:lnSpc>
                <a:spcPts val="2250"/>
              </a:lnSpc>
            </a:pPr>
            <a:r>
              <a:rPr lang="en-US" dirty="0">
                <a:solidFill>
                  <a:srgbClr val="3C3939"/>
                </a:solidFill>
                <a:latin typeface="Roboto" pitchFamily="34" charset="0"/>
                <a:ea typeface="Roboto" pitchFamily="34" charset="-122"/>
                <a:cs typeface="Roboto" pitchFamily="34" charset="-120"/>
              </a:rPr>
              <a:t>Selection of the cleaning mechanism depends on factors like:</a:t>
            </a:r>
            <a:endParaRPr lang="en-US" dirty="0"/>
          </a:p>
        </p:txBody>
      </p:sp>
      <p:sp>
        <p:nvSpPr>
          <p:cNvPr id="29" name="Text 8">
            <a:extLst>
              <a:ext uri="{FF2B5EF4-FFF2-40B4-BE49-F238E27FC236}">
                <a16:creationId xmlns:a16="http://schemas.microsoft.com/office/drawing/2014/main" id="{15916700-7DE9-1AAB-38F9-3DADF1C5F485}"/>
              </a:ext>
            </a:extLst>
          </p:cNvPr>
          <p:cNvSpPr/>
          <p:nvPr/>
        </p:nvSpPr>
        <p:spPr>
          <a:xfrm>
            <a:off x="323416" y="5353744"/>
            <a:ext cx="10871398" cy="286842"/>
          </a:xfrm>
          <a:prstGeom prst="rect">
            <a:avLst/>
          </a:prstGeom>
          <a:noFill/>
          <a:ln/>
        </p:spPr>
        <p:txBody>
          <a:bodyPr wrap="none" lIns="0" tIns="0" rIns="0" bIns="0" rtlCol="0" anchor="t"/>
          <a:lstStyle/>
          <a:p>
            <a:pPr marL="285739" indent="-285739">
              <a:lnSpc>
                <a:spcPts val="2250"/>
              </a:lnSpc>
              <a:buSzPct val="100000"/>
              <a:buChar char="•"/>
            </a:pPr>
            <a:r>
              <a:rPr lang="en-US" dirty="0">
                <a:solidFill>
                  <a:srgbClr val="3C3939"/>
                </a:solidFill>
                <a:latin typeface="Roboto" pitchFamily="34" charset="0"/>
                <a:ea typeface="Roboto" pitchFamily="34" charset="-122"/>
                <a:cs typeface="Roboto" pitchFamily="34" charset="-120"/>
              </a:rPr>
              <a:t>Substrate thermal conductivity</a:t>
            </a:r>
            <a:endParaRPr lang="en-US" dirty="0"/>
          </a:p>
        </p:txBody>
      </p:sp>
      <p:sp>
        <p:nvSpPr>
          <p:cNvPr id="30" name="Text 9">
            <a:extLst>
              <a:ext uri="{FF2B5EF4-FFF2-40B4-BE49-F238E27FC236}">
                <a16:creationId xmlns:a16="http://schemas.microsoft.com/office/drawing/2014/main" id="{0E9163F5-2BFC-C293-646D-B96684D36DB5}"/>
              </a:ext>
            </a:extLst>
          </p:cNvPr>
          <p:cNvSpPr/>
          <p:nvPr/>
        </p:nvSpPr>
        <p:spPr>
          <a:xfrm>
            <a:off x="323416" y="5703292"/>
            <a:ext cx="10871398" cy="286842"/>
          </a:xfrm>
          <a:prstGeom prst="rect">
            <a:avLst/>
          </a:prstGeom>
          <a:noFill/>
          <a:ln/>
        </p:spPr>
        <p:txBody>
          <a:bodyPr wrap="none" lIns="0" tIns="0" rIns="0" bIns="0" rtlCol="0" anchor="t"/>
          <a:lstStyle/>
          <a:p>
            <a:pPr marL="285739" indent="-285739">
              <a:lnSpc>
                <a:spcPts val="2250"/>
              </a:lnSpc>
              <a:buSzPct val="100000"/>
              <a:buChar char="•"/>
            </a:pPr>
            <a:r>
              <a:rPr lang="en-US" dirty="0">
                <a:solidFill>
                  <a:srgbClr val="3C3939"/>
                </a:solidFill>
                <a:latin typeface="Roboto" pitchFamily="34" charset="0"/>
                <a:ea typeface="Roboto" pitchFamily="34" charset="-122"/>
                <a:cs typeface="Roboto" pitchFamily="34" charset="-120"/>
              </a:rPr>
              <a:t>Coating thickness and absorption</a:t>
            </a:r>
            <a:endParaRPr lang="en-US" dirty="0"/>
          </a:p>
        </p:txBody>
      </p:sp>
      <p:sp>
        <p:nvSpPr>
          <p:cNvPr id="31" name="Text 10">
            <a:extLst>
              <a:ext uri="{FF2B5EF4-FFF2-40B4-BE49-F238E27FC236}">
                <a16:creationId xmlns:a16="http://schemas.microsoft.com/office/drawing/2014/main" id="{B23FB6DF-A228-436F-536F-229E6F322D99}"/>
              </a:ext>
            </a:extLst>
          </p:cNvPr>
          <p:cNvSpPr/>
          <p:nvPr/>
        </p:nvSpPr>
        <p:spPr>
          <a:xfrm>
            <a:off x="323416" y="6052840"/>
            <a:ext cx="10871398" cy="286842"/>
          </a:xfrm>
          <a:prstGeom prst="rect">
            <a:avLst/>
          </a:prstGeom>
          <a:noFill/>
          <a:ln/>
        </p:spPr>
        <p:txBody>
          <a:bodyPr wrap="none" lIns="0" tIns="0" rIns="0" bIns="0" rtlCol="0" anchor="t"/>
          <a:lstStyle/>
          <a:p>
            <a:pPr marL="285739" indent="-285739">
              <a:lnSpc>
                <a:spcPts val="2250"/>
              </a:lnSpc>
              <a:buSzPct val="100000"/>
              <a:buChar char="•"/>
            </a:pPr>
            <a:r>
              <a:rPr lang="en-US" dirty="0">
                <a:solidFill>
                  <a:srgbClr val="3C3939"/>
                </a:solidFill>
                <a:latin typeface="Roboto" pitchFamily="34" charset="0"/>
                <a:ea typeface="Roboto" pitchFamily="34" charset="-122"/>
                <a:cs typeface="Roboto" pitchFamily="34" charset="-120"/>
              </a:rPr>
              <a:t>Pulse duration and repetition rate [2]</a:t>
            </a:r>
            <a:endParaRPr lang="en-US" dirty="0"/>
          </a:p>
        </p:txBody>
      </p:sp>
      <p:sp>
        <p:nvSpPr>
          <p:cNvPr id="2" name="Title 2">
            <a:extLst>
              <a:ext uri="{FF2B5EF4-FFF2-40B4-BE49-F238E27FC236}">
                <a16:creationId xmlns:a16="http://schemas.microsoft.com/office/drawing/2014/main" id="{3495EA34-6582-0CFE-9B13-84B2E0A4643C}"/>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How laser cleaning works</a:t>
            </a:r>
          </a:p>
        </p:txBody>
      </p:sp>
      <p:pic>
        <p:nvPicPr>
          <p:cNvPr id="3076" name="Picture 4" descr="How Laser Cleaning Works | P-Laser">
            <a:extLst>
              <a:ext uri="{FF2B5EF4-FFF2-40B4-BE49-F238E27FC236}">
                <a16:creationId xmlns:a16="http://schemas.microsoft.com/office/drawing/2014/main" id="{9006016F-158F-18F9-72EE-902BB0333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1361" y="12571"/>
            <a:ext cx="5070548" cy="3583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7275DC8-C6C0-39AD-3638-3B90CB827B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7638" y="3843548"/>
            <a:ext cx="4435700" cy="2957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18C319-10B4-861D-E630-5B2C13F0493D}"/>
              </a:ext>
            </a:extLst>
          </p:cNvPr>
          <p:cNvSpPr txBox="1"/>
          <p:nvPr/>
        </p:nvSpPr>
        <p:spPr>
          <a:xfrm>
            <a:off x="8411700" y="3553454"/>
            <a:ext cx="3141659" cy="276999"/>
          </a:xfrm>
          <a:prstGeom prst="rect">
            <a:avLst/>
          </a:prstGeom>
          <a:noFill/>
        </p:spPr>
        <p:txBody>
          <a:bodyPr wrap="square">
            <a:spAutoFit/>
          </a:bodyPr>
          <a:lstStyle/>
          <a:p>
            <a:r>
              <a:rPr lang="en-US" sz="1200" dirty="0">
                <a:hlinkClick r:id="rId7"/>
              </a:rPr>
              <a:t>How Laser Cleaning Works | P-Laser</a:t>
            </a:r>
            <a:endParaRPr lang="en-FI" sz="1200" dirty="0"/>
          </a:p>
        </p:txBody>
      </p:sp>
    </p:spTree>
    <p:extLst>
      <p:ext uri="{BB962C8B-B14F-4D97-AF65-F5344CB8AC3E}">
        <p14:creationId xmlns:p14="http://schemas.microsoft.com/office/powerpoint/2010/main" val="527094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7AF39-FE56-8499-7240-10DE2E65236D}"/>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00FA118-5EF5-4D19-C555-756BFF52702F}"/>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Laser types and parameters</a:t>
            </a:r>
          </a:p>
        </p:txBody>
      </p:sp>
      <p:sp>
        <p:nvSpPr>
          <p:cNvPr id="38" name="Text 7">
            <a:extLst>
              <a:ext uri="{FF2B5EF4-FFF2-40B4-BE49-F238E27FC236}">
                <a16:creationId xmlns:a16="http://schemas.microsoft.com/office/drawing/2014/main" id="{EA0D51D0-A999-9A6A-FDF8-36893B4A2DFF}"/>
              </a:ext>
            </a:extLst>
          </p:cNvPr>
          <p:cNvSpPr/>
          <p:nvPr/>
        </p:nvSpPr>
        <p:spPr>
          <a:xfrm>
            <a:off x="678423" y="3392167"/>
            <a:ext cx="1535807" cy="191988"/>
          </a:xfrm>
          <a:prstGeom prst="rect">
            <a:avLst/>
          </a:prstGeom>
          <a:noFill/>
          <a:ln/>
        </p:spPr>
        <p:txBody>
          <a:bodyPr wrap="none" lIns="0" tIns="0" rIns="0" bIns="0" rtlCol="0" anchor="t"/>
          <a:lstStyle/>
          <a:p>
            <a:pPr>
              <a:lnSpc>
                <a:spcPts val="1500"/>
              </a:lnSpc>
            </a:pPr>
            <a:r>
              <a:rPr lang="en-US" sz="2400" b="1" dirty="0">
                <a:solidFill>
                  <a:srgbClr val="1B1B27"/>
                </a:solidFill>
                <a:latin typeface="Raleway" pitchFamily="34" charset="0"/>
                <a:ea typeface="Raleway" pitchFamily="34" charset="-122"/>
                <a:cs typeface="Raleway" pitchFamily="34" charset="-120"/>
              </a:rPr>
              <a:t>Key parameters:</a:t>
            </a:r>
            <a:endParaRPr lang="en-US" sz="2400" b="1" dirty="0"/>
          </a:p>
        </p:txBody>
      </p:sp>
      <p:sp>
        <p:nvSpPr>
          <p:cNvPr id="39" name="Shape 8">
            <a:extLst>
              <a:ext uri="{FF2B5EF4-FFF2-40B4-BE49-F238E27FC236}">
                <a16:creationId xmlns:a16="http://schemas.microsoft.com/office/drawing/2014/main" id="{82C7EB6B-75B4-B83C-1428-8D11DA43F697}"/>
              </a:ext>
            </a:extLst>
          </p:cNvPr>
          <p:cNvSpPr/>
          <p:nvPr/>
        </p:nvSpPr>
        <p:spPr>
          <a:xfrm>
            <a:off x="678425" y="4019007"/>
            <a:ext cx="276423" cy="276423"/>
          </a:xfrm>
          <a:prstGeom prst="roundRect">
            <a:avLst>
              <a:gd name="adj" fmla="val 18668"/>
            </a:avLst>
          </a:prstGeom>
          <a:solidFill>
            <a:srgbClr val="E1E1EA"/>
          </a:solidFill>
          <a:ln w="7620">
            <a:solidFill>
              <a:srgbClr val="C7C7D0"/>
            </a:solidFill>
            <a:prstDash val="solid"/>
          </a:ln>
        </p:spPr>
        <p:txBody>
          <a:bodyPr/>
          <a:lstStyle/>
          <a:p>
            <a:endParaRPr lang="en-FI"/>
          </a:p>
        </p:txBody>
      </p:sp>
      <p:pic>
        <p:nvPicPr>
          <p:cNvPr id="40" name="Image 1" descr="preencoded.png">
            <a:extLst>
              <a:ext uri="{FF2B5EF4-FFF2-40B4-BE49-F238E27FC236}">
                <a16:creationId xmlns:a16="http://schemas.microsoft.com/office/drawing/2014/main" id="{AAC24847-A845-61F7-80B7-1DD9F3859303}"/>
              </a:ext>
            </a:extLst>
          </p:cNvPr>
          <p:cNvPicPr>
            <a:picLocks noChangeAspect="1"/>
          </p:cNvPicPr>
          <p:nvPr/>
        </p:nvPicPr>
        <p:blipFill>
          <a:blip r:embed="rId2"/>
          <a:stretch>
            <a:fillRect/>
          </a:stretch>
        </p:blipFill>
        <p:spPr>
          <a:xfrm>
            <a:off x="739891" y="4071009"/>
            <a:ext cx="184249" cy="184249"/>
          </a:xfrm>
          <a:prstGeom prst="rect">
            <a:avLst/>
          </a:prstGeom>
        </p:spPr>
      </p:pic>
      <p:sp>
        <p:nvSpPr>
          <p:cNvPr id="41" name="Text 9">
            <a:extLst>
              <a:ext uri="{FF2B5EF4-FFF2-40B4-BE49-F238E27FC236}">
                <a16:creationId xmlns:a16="http://schemas.microsoft.com/office/drawing/2014/main" id="{45B9FDC4-8517-1386-5DDE-52341BAB10EA}"/>
              </a:ext>
            </a:extLst>
          </p:cNvPr>
          <p:cNvSpPr/>
          <p:nvPr/>
        </p:nvSpPr>
        <p:spPr>
          <a:xfrm>
            <a:off x="1077680" y="4019007"/>
            <a:ext cx="1535807" cy="191988"/>
          </a:xfrm>
          <a:prstGeom prst="rect">
            <a:avLst/>
          </a:prstGeom>
          <a:noFill/>
          <a:ln/>
        </p:spPr>
        <p:txBody>
          <a:bodyPr wrap="none" lIns="0" tIns="0" rIns="0" bIns="0" rtlCol="0" anchor="t"/>
          <a:lstStyle/>
          <a:p>
            <a:pPr>
              <a:lnSpc>
                <a:spcPts val="1500"/>
              </a:lnSpc>
            </a:pPr>
            <a:r>
              <a:rPr lang="en-US" b="1" dirty="0">
                <a:solidFill>
                  <a:srgbClr val="3C3939"/>
                </a:solidFill>
                <a:latin typeface="Raleway" pitchFamily="34" charset="0"/>
                <a:ea typeface="Raleway" pitchFamily="34" charset="-122"/>
                <a:cs typeface="Raleway" pitchFamily="34" charset="-120"/>
              </a:rPr>
              <a:t>Wavelength</a:t>
            </a:r>
            <a:endParaRPr lang="en-US" b="1" dirty="0"/>
          </a:p>
        </p:txBody>
      </p:sp>
      <p:sp>
        <p:nvSpPr>
          <p:cNvPr id="42" name="Text 10">
            <a:extLst>
              <a:ext uri="{FF2B5EF4-FFF2-40B4-BE49-F238E27FC236}">
                <a16:creationId xmlns:a16="http://schemas.microsoft.com/office/drawing/2014/main" id="{33B57D6A-603A-6EB7-0CD2-F561FD64D4AA}"/>
              </a:ext>
            </a:extLst>
          </p:cNvPr>
          <p:cNvSpPr/>
          <p:nvPr/>
        </p:nvSpPr>
        <p:spPr>
          <a:xfrm>
            <a:off x="1077681" y="4284616"/>
            <a:ext cx="5897761" cy="196453"/>
          </a:xfrm>
          <a:prstGeom prst="rect">
            <a:avLst/>
          </a:prstGeom>
          <a:noFill/>
          <a:ln/>
        </p:spPr>
        <p:txBody>
          <a:bodyPr wrap="none" lIns="0" tIns="0" rIns="0" bIns="0" rtlCol="0" anchor="t"/>
          <a:lstStyle/>
          <a:p>
            <a:pPr>
              <a:lnSpc>
                <a:spcPts val="1542"/>
              </a:lnSpc>
            </a:pPr>
            <a:r>
              <a:rPr lang="en-US" dirty="0">
                <a:solidFill>
                  <a:srgbClr val="3C3939"/>
                </a:solidFill>
                <a:latin typeface="Roboto" pitchFamily="34" charset="0"/>
                <a:ea typeface="Roboto" pitchFamily="34" charset="-122"/>
                <a:cs typeface="Roboto" pitchFamily="34" charset="-120"/>
              </a:rPr>
              <a:t>Yb-fiber lasers (1064 nm), effective on metals.</a:t>
            </a:r>
            <a:endParaRPr lang="en-US" dirty="0"/>
          </a:p>
        </p:txBody>
      </p:sp>
      <p:sp>
        <p:nvSpPr>
          <p:cNvPr id="43" name="Shape 11">
            <a:extLst>
              <a:ext uri="{FF2B5EF4-FFF2-40B4-BE49-F238E27FC236}">
                <a16:creationId xmlns:a16="http://schemas.microsoft.com/office/drawing/2014/main" id="{609EAA2D-6A63-66A5-C560-5623F8F76F50}"/>
              </a:ext>
            </a:extLst>
          </p:cNvPr>
          <p:cNvSpPr/>
          <p:nvPr/>
        </p:nvSpPr>
        <p:spPr>
          <a:xfrm>
            <a:off x="678425" y="4742113"/>
            <a:ext cx="276423" cy="276423"/>
          </a:xfrm>
          <a:prstGeom prst="roundRect">
            <a:avLst>
              <a:gd name="adj" fmla="val 18668"/>
            </a:avLst>
          </a:prstGeom>
          <a:solidFill>
            <a:srgbClr val="E1E1EA"/>
          </a:solidFill>
          <a:ln w="7620">
            <a:solidFill>
              <a:srgbClr val="C7C7D0"/>
            </a:solidFill>
            <a:prstDash val="solid"/>
          </a:ln>
        </p:spPr>
        <p:txBody>
          <a:bodyPr/>
          <a:lstStyle/>
          <a:p>
            <a:endParaRPr lang="en-FI"/>
          </a:p>
        </p:txBody>
      </p:sp>
      <p:pic>
        <p:nvPicPr>
          <p:cNvPr id="44" name="Image 2" descr="preencoded.png">
            <a:extLst>
              <a:ext uri="{FF2B5EF4-FFF2-40B4-BE49-F238E27FC236}">
                <a16:creationId xmlns:a16="http://schemas.microsoft.com/office/drawing/2014/main" id="{3558872B-D299-7965-1C9D-B2D232AAE5F1}"/>
              </a:ext>
            </a:extLst>
          </p:cNvPr>
          <p:cNvPicPr>
            <a:picLocks noChangeAspect="1"/>
          </p:cNvPicPr>
          <p:nvPr/>
        </p:nvPicPr>
        <p:blipFill>
          <a:blip r:embed="rId3"/>
          <a:stretch>
            <a:fillRect/>
          </a:stretch>
        </p:blipFill>
        <p:spPr>
          <a:xfrm>
            <a:off x="724512" y="4764898"/>
            <a:ext cx="184249" cy="230287"/>
          </a:xfrm>
          <a:prstGeom prst="rect">
            <a:avLst/>
          </a:prstGeom>
        </p:spPr>
      </p:pic>
      <p:sp>
        <p:nvSpPr>
          <p:cNvPr id="45" name="Text 12">
            <a:extLst>
              <a:ext uri="{FF2B5EF4-FFF2-40B4-BE49-F238E27FC236}">
                <a16:creationId xmlns:a16="http://schemas.microsoft.com/office/drawing/2014/main" id="{2EA740E3-C993-0136-9E60-9FAF31FEDCCB}"/>
              </a:ext>
            </a:extLst>
          </p:cNvPr>
          <p:cNvSpPr/>
          <p:nvPr/>
        </p:nvSpPr>
        <p:spPr>
          <a:xfrm>
            <a:off x="1077680" y="4742113"/>
            <a:ext cx="1535807" cy="191988"/>
          </a:xfrm>
          <a:prstGeom prst="rect">
            <a:avLst/>
          </a:prstGeom>
          <a:noFill/>
          <a:ln/>
        </p:spPr>
        <p:txBody>
          <a:bodyPr wrap="none" lIns="0" tIns="0" rIns="0" bIns="0" rtlCol="0" anchor="t"/>
          <a:lstStyle/>
          <a:p>
            <a:pPr>
              <a:lnSpc>
                <a:spcPts val="1500"/>
              </a:lnSpc>
            </a:pPr>
            <a:r>
              <a:rPr lang="en-US" b="1" dirty="0">
                <a:solidFill>
                  <a:srgbClr val="3C3939"/>
                </a:solidFill>
                <a:latin typeface="Raleway" pitchFamily="34" charset="0"/>
                <a:ea typeface="Raleway" pitchFamily="34" charset="-122"/>
                <a:cs typeface="Raleway" pitchFamily="34" charset="-120"/>
              </a:rPr>
              <a:t>Pulse Duration</a:t>
            </a:r>
            <a:endParaRPr lang="en-US" b="1" dirty="0"/>
          </a:p>
        </p:txBody>
      </p:sp>
      <p:sp>
        <p:nvSpPr>
          <p:cNvPr id="46" name="Text 13">
            <a:extLst>
              <a:ext uri="{FF2B5EF4-FFF2-40B4-BE49-F238E27FC236}">
                <a16:creationId xmlns:a16="http://schemas.microsoft.com/office/drawing/2014/main" id="{88B26F42-83DF-8112-FE21-6FAEEF686E9F}"/>
              </a:ext>
            </a:extLst>
          </p:cNvPr>
          <p:cNvSpPr/>
          <p:nvPr/>
        </p:nvSpPr>
        <p:spPr>
          <a:xfrm>
            <a:off x="1077681" y="5007722"/>
            <a:ext cx="5897761" cy="196453"/>
          </a:xfrm>
          <a:prstGeom prst="rect">
            <a:avLst/>
          </a:prstGeom>
          <a:noFill/>
          <a:ln/>
        </p:spPr>
        <p:txBody>
          <a:bodyPr wrap="none" lIns="0" tIns="0" rIns="0" bIns="0" rtlCol="0" anchor="t"/>
          <a:lstStyle/>
          <a:p>
            <a:pPr>
              <a:lnSpc>
                <a:spcPts val="1542"/>
              </a:lnSpc>
            </a:pPr>
            <a:r>
              <a:rPr lang="en-US" dirty="0">
                <a:solidFill>
                  <a:srgbClr val="3C3939"/>
                </a:solidFill>
                <a:latin typeface="Roboto" pitchFamily="34" charset="0"/>
                <a:ea typeface="Roboto" pitchFamily="34" charset="-122"/>
                <a:cs typeface="Roboto" pitchFamily="34" charset="-120"/>
              </a:rPr>
              <a:t>ns/ps/femtosecond range for thermal control.</a:t>
            </a:r>
            <a:endParaRPr lang="en-US" dirty="0"/>
          </a:p>
        </p:txBody>
      </p:sp>
      <p:sp>
        <p:nvSpPr>
          <p:cNvPr id="47" name="Shape 14">
            <a:extLst>
              <a:ext uri="{FF2B5EF4-FFF2-40B4-BE49-F238E27FC236}">
                <a16:creationId xmlns:a16="http://schemas.microsoft.com/office/drawing/2014/main" id="{0F49811D-9D51-7E29-35F6-ECC0F8DE60B0}"/>
              </a:ext>
            </a:extLst>
          </p:cNvPr>
          <p:cNvSpPr/>
          <p:nvPr/>
        </p:nvSpPr>
        <p:spPr>
          <a:xfrm>
            <a:off x="678425" y="5465219"/>
            <a:ext cx="276423" cy="276423"/>
          </a:xfrm>
          <a:prstGeom prst="roundRect">
            <a:avLst>
              <a:gd name="adj" fmla="val 18668"/>
            </a:avLst>
          </a:prstGeom>
          <a:solidFill>
            <a:srgbClr val="E1E1EA"/>
          </a:solidFill>
          <a:ln w="7620">
            <a:solidFill>
              <a:srgbClr val="C7C7D0"/>
            </a:solidFill>
            <a:prstDash val="solid"/>
          </a:ln>
        </p:spPr>
        <p:txBody>
          <a:bodyPr/>
          <a:lstStyle/>
          <a:p>
            <a:endParaRPr lang="en-FI"/>
          </a:p>
        </p:txBody>
      </p:sp>
      <p:pic>
        <p:nvPicPr>
          <p:cNvPr id="48" name="Image 3" descr="preencoded.png">
            <a:extLst>
              <a:ext uri="{FF2B5EF4-FFF2-40B4-BE49-F238E27FC236}">
                <a16:creationId xmlns:a16="http://schemas.microsoft.com/office/drawing/2014/main" id="{AEA4B357-CEBF-01AF-9DDF-9F29C878E1F5}"/>
              </a:ext>
            </a:extLst>
          </p:cNvPr>
          <p:cNvPicPr>
            <a:picLocks noChangeAspect="1"/>
          </p:cNvPicPr>
          <p:nvPr/>
        </p:nvPicPr>
        <p:blipFill>
          <a:blip r:embed="rId4"/>
          <a:stretch>
            <a:fillRect/>
          </a:stretch>
        </p:blipFill>
        <p:spPr>
          <a:xfrm>
            <a:off x="724512" y="5500541"/>
            <a:ext cx="184249" cy="230287"/>
          </a:xfrm>
          <a:prstGeom prst="rect">
            <a:avLst/>
          </a:prstGeom>
        </p:spPr>
      </p:pic>
      <p:sp>
        <p:nvSpPr>
          <p:cNvPr id="49" name="Text 15">
            <a:extLst>
              <a:ext uri="{FF2B5EF4-FFF2-40B4-BE49-F238E27FC236}">
                <a16:creationId xmlns:a16="http://schemas.microsoft.com/office/drawing/2014/main" id="{072ECD9B-6EFC-E135-3F26-86A943909780}"/>
              </a:ext>
            </a:extLst>
          </p:cNvPr>
          <p:cNvSpPr/>
          <p:nvPr/>
        </p:nvSpPr>
        <p:spPr>
          <a:xfrm>
            <a:off x="1077680" y="5465219"/>
            <a:ext cx="1535807" cy="191988"/>
          </a:xfrm>
          <a:prstGeom prst="rect">
            <a:avLst/>
          </a:prstGeom>
          <a:noFill/>
          <a:ln/>
        </p:spPr>
        <p:txBody>
          <a:bodyPr wrap="none" lIns="0" tIns="0" rIns="0" bIns="0" rtlCol="0" anchor="t"/>
          <a:lstStyle/>
          <a:p>
            <a:pPr>
              <a:lnSpc>
                <a:spcPts val="1500"/>
              </a:lnSpc>
            </a:pPr>
            <a:r>
              <a:rPr lang="en-US" b="1" dirty="0">
                <a:solidFill>
                  <a:srgbClr val="3C3939"/>
                </a:solidFill>
                <a:latin typeface="Raleway" pitchFamily="34" charset="0"/>
                <a:ea typeface="Raleway" pitchFamily="34" charset="-122"/>
                <a:cs typeface="Raleway" pitchFamily="34" charset="-120"/>
              </a:rPr>
              <a:t>Fluence &amp; Spot Size</a:t>
            </a:r>
            <a:endParaRPr lang="en-US" b="1" dirty="0"/>
          </a:p>
        </p:txBody>
      </p:sp>
      <p:sp>
        <p:nvSpPr>
          <p:cNvPr id="50" name="Text 16">
            <a:extLst>
              <a:ext uri="{FF2B5EF4-FFF2-40B4-BE49-F238E27FC236}">
                <a16:creationId xmlns:a16="http://schemas.microsoft.com/office/drawing/2014/main" id="{E98441CE-5B0F-145C-C845-8FFCEECA117C}"/>
              </a:ext>
            </a:extLst>
          </p:cNvPr>
          <p:cNvSpPr/>
          <p:nvPr/>
        </p:nvSpPr>
        <p:spPr>
          <a:xfrm>
            <a:off x="1077681" y="5730828"/>
            <a:ext cx="5897761" cy="196453"/>
          </a:xfrm>
          <a:prstGeom prst="rect">
            <a:avLst/>
          </a:prstGeom>
          <a:noFill/>
          <a:ln/>
        </p:spPr>
        <p:txBody>
          <a:bodyPr wrap="none" lIns="0" tIns="0" rIns="0" bIns="0" rtlCol="0" anchor="t"/>
          <a:lstStyle/>
          <a:p>
            <a:pPr>
              <a:lnSpc>
                <a:spcPts val="1542"/>
              </a:lnSpc>
            </a:pPr>
            <a:r>
              <a:rPr lang="en-US" dirty="0">
                <a:solidFill>
                  <a:srgbClr val="3C3939"/>
                </a:solidFill>
                <a:latin typeface="Roboto" pitchFamily="34" charset="0"/>
                <a:ea typeface="Roboto" pitchFamily="34" charset="-122"/>
                <a:cs typeface="Roboto" pitchFamily="34" charset="-120"/>
              </a:rPr>
              <a:t>Dictates cleaning depth and efficiency.</a:t>
            </a:r>
            <a:endParaRPr lang="en-US" dirty="0"/>
          </a:p>
        </p:txBody>
      </p:sp>
      <p:sp>
        <p:nvSpPr>
          <p:cNvPr id="51" name="Shape 17">
            <a:extLst>
              <a:ext uri="{FF2B5EF4-FFF2-40B4-BE49-F238E27FC236}">
                <a16:creationId xmlns:a16="http://schemas.microsoft.com/office/drawing/2014/main" id="{6C2863D4-6EDD-0FEC-4010-3DC87C3954BA}"/>
              </a:ext>
            </a:extLst>
          </p:cNvPr>
          <p:cNvSpPr/>
          <p:nvPr/>
        </p:nvSpPr>
        <p:spPr>
          <a:xfrm>
            <a:off x="678425" y="6230661"/>
            <a:ext cx="276423" cy="276423"/>
          </a:xfrm>
          <a:prstGeom prst="roundRect">
            <a:avLst>
              <a:gd name="adj" fmla="val 18668"/>
            </a:avLst>
          </a:prstGeom>
          <a:solidFill>
            <a:srgbClr val="E1E1EA"/>
          </a:solidFill>
          <a:ln w="7620">
            <a:solidFill>
              <a:srgbClr val="C7C7D0"/>
            </a:solidFill>
            <a:prstDash val="solid"/>
          </a:ln>
        </p:spPr>
        <p:txBody>
          <a:bodyPr/>
          <a:lstStyle/>
          <a:p>
            <a:endParaRPr lang="en-FI"/>
          </a:p>
        </p:txBody>
      </p:sp>
      <p:pic>
        <p:nvPicPr>
          <p:cNvPr id="52" name="Image 4" descr="preencoded.png">
            <a:extLst>
              <a:ext uri="{FF2B5EF4-FFF2-40B4-BE49-F238E27FC236}">
                <a16:creationId xmlns:a16="http://schemas.microsoft.com/office/drawing/2014/main" id="{3E59BA54-8896-A334-E132-5B2DAB48CC42}"/>
              </a:ext>
            </a:extLst>
          </p:cNvPr>
          <p:cNvPicPr>
            <a:picLocks noChangeAspect="1"/>
          </p:cNvPicPr>
          <p:nvPr/>
        </p:nvPicPr>
        <p:blipFill>
          <a:blip r:embed="rId5"/>
          <a:stretch>
            <a:fillRect/>
          </a:stretch>
        </p:blipFill>
        <p:spPr>
          <a:xfrm>
            <a:off x="726347" y="6230661"/>
            <a:ext cx="184249" cy="230287"/>
          </a:xfrm>
          <a:prstGeom prst="rect">
            <a:avLst/>
          </a:prstGeom>
        </p:spPr>
      </p:pic>
      <p:sp>
        <p:nvSpPr>
          <p:cNvPr id="53" name="Text 18">
            <a:extLst>
              <a:ext uri="{FF2B5EF4-FFF2-40B4-BE49-F238E27FC236}">
                <a16:creationId xmlns:a16="http://schemas.microsoft.com/office/drawing/2014/main" id="{0FD75268-439F-3CFA-50FF-1FE236062983}"/>
              </a:ext>
            </a:extLst>
          </p:cNvPr>
          <p:cNvSpPr/>
          <p:nvPr/>
        </p:nvSpPr>
        <p:spPr>
          <a:xfrm>
            <a:off x="1077680" y="6188326"/>
            <a:ext cx="1535807" cy="191988"/>
          </a:xfrm>
          <a:prstGeom prst="rect">
            <a:avLst/>
          </a:prstGeom>
          <a:noFill/>
          <a:ln/>
        </p:spPr>
        <p:txBody>
          <a:bodyPr wrap="none" lIns="0" tIns="0" rIns="0" bIns="0" rtlCol="0" anchor="t"/>
          <a:lstStyle/>
          <a:p>
            <a:pPr>
              <a:lnSpc>
                <a:spcPts val="1500"/>
              </a:lnSpc>
            </a:pPr>
            <a:r>
              <a:rPr lang="en-US" b="1" dirty="0">
                <a:solidFill>
                  <a:srgbClr val="3C3939"/>
                </a:solidFill>
                <a:latin typeface="Raleway" pitchFamily="34" charset="0"/>
                <a:ea typeface="Raleway" pitchFamily="34" charset="-122"/>
                <a:cs typeface="Raleway" pitchFamily="34" charset="-120"/>
              </a:rPr>
              <a:t>Repetition Rate</a:t>
            </a:r>
            <a:endParaRPr lang="en-US" b="1" dirty="0"/>
          </a:p>
        </p:txBody>
      </p:sp>
      <p:sp>
        <p:nvSpPr>
          <p:cNvPr id="54" name="Text 19">
            <a:extLst>
              <a:ext uri="{FF2B5EF4-FFF2-40B4-BE49-F238E27FC236}">
                <a16:creationId xmlns:a16="http://schemas.microsoft.com/office/drawing/2014/main" id="{A066D48F-2D4A-2B4A-AECF-A0FF94B4E375}"/>
              </a:ext>
            </a:extLst>
          </p:cNvPr>
          <p:cNvSpPr/>
          <p:nvPr/>
        </p:nvSpPr>
        <p:spPr>
          <a:xfrm>
            <a:off x="1077681" y="6453934"/>
            <a:ext cx="5897761" cy="196453"/>
          </a:xfrm>
          <a:prstGeom prst="rect">
            <a:avLst/>
          </a:prstGeom>
          <a:noFill/>
          <a:ln/>
        </p:spPr>
        <p:txBody>
          <a:bodyPr wrap="none" lIns="0" tIns="0" rIns="0" bIns="0" rtlCol="0" anchor="t"/>
          <a:lstStyle/>
          <a:p>
            <a:pPr>
              <a:lnSpc>
                <a:spcPts val="1542"/>
              </a:lnSpc>
            </a:pPr>
            <a:r>
              <a:rPr lang="en-US" dirty="0">
                <a:solidFill>
                  <a:srgbClr val="3C3939"/>
                </a:solidFill>
                <a:latin typeface="Roboto" pitchFamily="34" charset="0"/>
                <a:ea typeface="Roboto" pitchFamily="34" charset="-122"/>
                <a:cs typeface="Roboto" pitchFamily="34" charset="-120"/>
              </a:rPr>
              <a:t>Affects ablation rate and thermal load.</a:t>
            </a:r>
            <a:endParaRPr lang="en-US" dirty="0"/>
          </a:p>
        </p:txBody>
      </p:sp>
      <p:sp>
        <p:nvSpPr>
          <p:cNvPr id="7" name="Shape 1">
            <a:extLst>
              <a:ext uri="{FF2B5EF4-FFF2-40B4-BE49-F238E27FC236}">
                <a16:creationId xmlns:a16="http://schemas.microsoft.com/office/drawing/2014/main" id="{8D8A6332-DCA6-9E90-9564-F457A66473A6}"/>
              </a:ext>
            </a:extLst>
          </p:cNvPr>
          <p:cNvSpPr/>
          <p:nvPr/>
        </p:nvSpPr>
        <p:spPr>
          <a:xfrm>
            <a:off x="661491" y="1361313"/>
            <a:ext cx="10141976" cy="720428"/>
          </a:xfrm>
          <a:prstGeom prst="roundRect">
            <a:avLst>
              <a:gd name="adj" fmla="val 7163"/>
            </a:avLst>
          </a:prstGeom>
          <a:solidFill>
            <a:schemeClr val="accent2"/>
          </a:solidFill>
          <a:ln w="7620">
            <a:solidFill>
              <a:srgbClr val="C7C7D0"/>
            </a:solidFill>
            <a:prstDash val="solid"/>
          </a:ln>
        </p:spPr>
        <p:txBody>
          <a:bodyPr/>
          <a:lstStyle/>
          <a:p>
            <a:endParaRPr lang="en-FI" sz="2400"/>
          </a:p>
        </p:txBody>
      </p:sp>
      <p:sp>
        <p:nvSpPr>
          <p:cNvPr id="8" name="Text 2">
            <a:extLst>
              <a:ext uri="{FF2B5EF4-FFF2-40B4-BE49-F238E27FC236}">
                <a16:creationId xmlns:a16="http://schemas.microsoft.com/office/drawing/2014/main" id="{CA94691C-656A-F1E8-DF9D-475B341E9E2B}"/>
              </a:ext>
            </a:extLst>
          </p:cNvPr>
          <p:cNvSpPr/>
          <p:nvPr/>
        </p:nvSpPr>
        <p:spPr>
          <a:xfrm>
            <a:off x="786556" y="1499093"/>
            <a:ext cx="1535807" cy="191988"/>
          </a:xfrm>
          <a:prstGeom prst="rect">
            <a:avLst/>
          </a:prstGeom>
          <a:noFill/>
          <a:ln/>
        </p:spPr>
        <p:txBody>
          <a:bodyPr wrap="none" lIns="0" tIns="0" rIns="0" bIns="0" rtlCol="0" anchor="t"/>
          <a:lstStyle/>
          <a:p>
            <a:pPr>
              <a:lnSpc>
                <a:spcPts val="1500"/>
              </a:lnSpc>
            </a:pPr>
            <a:r>
              <a:rPr lang="en-US" b="1" dirty="0">
                <a:solidFill>
                  <a:schemeClr val="bg1"/>
                </a:solidFill>
                <a:latin typeface="Raleway" pitchFamily="34" charset="0"/>
                <a:ea typeface="Raleway" pitchFamily="34" charset="-122"/>
                <a:cs typeface="Raleway" pitchFamily="34" charset="-120"/>
              </a:rPr>
              <a:t>Pulsed Fiber Lasers</a:t>
            </a:r>
            <a:endParaRPr lang="en-US" b="1" dirty="0">
              <a:solidFill>
                <a:schemeClr val="bg1"/>
              </a:solidFill>
            </a:endParaRPr>
          </a:p>
        </p:txBody>
      </p:sp>
      <p:sp>
        <p:nvSpPr>
          <p:cNvPr id="9" name="Text 3">
            <a:extLst>
              <a:ext uri="{FF2B5EF4-FFF2-40B4-BE49-F238E27FC236}">
                <a16:creationId xmlns:a16="http://schemas.microsoft.com/office/drawing/2014/main" id="{416CA0F9-D52A-2528-94CF-3CA4FA218201}"/>
              </a:ext>
            </a:extLst>
          </p:cNvPr>
          <p:cNvSpPr/>
          <p:nvPr/>
        </p:nvSpPr>
        <p:spPr>
          <a:xfrm>
            <a:off x="786556" y="1805396"/>
            <a:ext cx="6038652" cy="196453"/>
          </a:xfrm>
          <a:prstGeom prst="rect">
            <a:avLst/>
          </a:prstGeom>
          <a:noFill/>
          <a:ln/>
        </p:spPr>
        <p:txBody>
          <a:bodyPr wrap="none" lIns="0" tIns="0" rIns="0" bIns="0" rtlCol="0" anchor="t"/>
          <a:lstStyle/>
          <a:p>
            <a:pPr>
              <a:lnSpc>
                <a:spcPts val="1542"/>
              </a:lnSpc>
            </a:pPr>
            <a:r>
              <a:rPr lang="en-US" dirty="0">
                <a:solidFill>
                  <a:schemeClr val="bg1"/>
                </a:solidFill>
                <a:latin typeface="Roboto" pitchFamily="34" charset="0"/>
                <a:ea typeface="Roboto" pitchFamily="34" charset="-122"/>
                <a:cs typeface="Roboto" pitchFamily="34" charset="-120"/>
              </a:rPr>
              <a:t>Nanosecond pulses with high peak power for precision ablation with minimal substrate heating.</a:t>
            </a:r>
            <a:endParaRPr lang="en-US" dirty="0">
              <a:solidFill>
                <a:schemeClr val="bg1"/>
              </a:solidFill>
            </a:endParaRPr>
          </a:p>
        </p:txBody>
      </p:sp>
      <p:sp>
        <p:nvSpPr>
          <p:cNvPr id="10" name="Shape 4">
            <a:extLst>
              <a:ext uri="{FF2B5EF4-FFF2-40B4-BE49-F238E27FC236}">
                <a16:creationId xmlns:a16="http://schemas.microsoft.com/office/drawing/2014/main" id="{AA5BDBA3-8D19-9104-54E3-D9728597D60B}"/>
              </a:ext>
            </a:extLst>
          </p:cNvPr>
          <p:cNvSpPr/>
          <p:nvPr/>
        </p:nvSpPr>
        <p:spPr>
          <a:xfrm>
            <a:off x="657373" y="2213170"/>
            <a:ext cx="10141976" cy="720428"/>
          </a:xfrm>
          <a:prstGeom prst="roundRect">
            <a:avLst>
              <a:gd name="adj" fmla="val 7163"/>
            </a:avLst>
          </a:prstGeom>
          <a:solidFill>
            <a:schemeClr val="accent1"/>
          </a:solidFill>
          <a:ln w="7620">
            <a:solidFill>
              <a:srgbClr val="C7C7D0"/>
            </a:solidFill>
            <a:prstDash val="solid"/>
          </a:ln>
        </p:spPr>
        <p:txBody>
          <a:bodyPr/>
          <a:lstStyle/>
          <a:p>
            <a:endParaRPr lang="en-FI"/>
          </a:p>
        </p:txBody>
      </p:sp>
      <p:sp>
        <p:nvSpPr>
          <p:cNvPr id="11" name="Text 5">
            <a:extLst>
              <a:ext uri="{FF2B5EF4-FFF2-40B4-BE49-F238E27FC236}">
                <a16:creationId xmlns:a16="http://schemas.microsoft.com/office/drawing/2014/main" id="{3DAF0106-07FF-5609-288B-92067BC9F41E}"/>
              </a:ext>
            </a:extLst>
          </p:cNvPr>
          <p:cNvSpPr/>
          <p:nvPr/>
        </p:nvSpPr>
        <p:spPr>
          <a:xfrm>
            <a:off x="786556" y="2342353"/>
            <a:ext cx="2554883" cy="191988"/>
          </a:xfrm>
          <a:prstGeom prst="rect">
            <a:avLst/>
          </a:prstGeom>
          <a:noFill/>
          <a:ln/>
        </p:spPr>
        <p:txBody>
          <a:bodyPr wrap="none" lIns="0" tIns="0" rIns="0" bIns="0" rtlCol="0" anchor="t"/>
          <a:lstStyle/>
          <a:p>
            <a:pPr>
              <a:lnSpc>
                <a:spcPts val="1500"/>
              </a:lnSpc>
            </a:pPr>
            <a:r>
              <a:rPr lang="en-US" b="1" dirty="0">
                <a:solidFill>
                  <a:schemeClr val="bg1"/>
                </a:solidFill>
                <a:latin typeface="Raleway" pitchFamily="34" charset="0"/>
                <a:ea typeface="Raleway" pitchFamily="34" charset="-122"/>
                <a:cs typeface="Raleway" pitchFamily="34" charset="-120"/>
              </a:rPr>
              <a:t>Continuous-Wave (CW) Fiber Lasers</a:t>
            </a:r>
            <a:endParaRPr lang="en-US" b="1" dirty="0">
              <a:solidFill>
                <a:schemeClr val="bg1"/>
              </a:solidFill>
            </a:endParaRPr>
          </a:p>
        </p:txBody>
      </p:sp>
      <p:sp>
        <p:nvSpPr>
          <p:cNvPr id="12" name="Text 6">
            <a:extLst>
              <a:ext uri="{FF2B5EF4-FFF2-40B4-BE49-F238E27FC236}">
                <a16:creationId xmlns:a16="http://schemas.microsoft.com/office/drawing/2014/main" id="{80778156-71E1-8BAB-C92A-F5A4E7B2B47C}"/>
              </a:ext>
            </a:extLst>
          </p:cNvPr>
          <p:cNvSpPr/>
          <p:nvPr/>
        </p:nvSpPr>
        <p:spPr>
          <a:xfrm>
            <a:off x="786556" y="2633361"/>
            <a:ext cx="6038652" cy="196453"/>
          </a:xfrm>
          <a:prstGeom prst="rect">
            <a:avLst/>
          </a:prstGeom>
          <a:noFill/>
          <a:ln/>
        </p:spPr>
        <p:txBody>
          <a:bodyPr wrap="none" lIns="0" tIns="0" rIns="0" bIns="0" rtlCol="0" anchor="t"/>
          <a:lstStyle/>
          <a:p>
            <a:pPr>
              <a:lnSpc>
                <a:spcPts val="1542"/>
              </a:lnSpc>
            </a:pPr>
            <a:r>
              <a:rPr lang="en-US" dirty="0">
                <a:solidFill>
                  <a:schemeClr val="bg1"/>
                </a:solidFill>
                <a:latin typeface="Roboto" pitchFamily="34" charset="0"/>
                <a:ea typeface="Roboto" pitchFamily="34" charset="-122"/>
                <a:cs typeface="Roboto" pitchFamily="34" charset="-120"/>
              </a:rPr>
              <a:t>Deliver sustained output, suitable for large-area or robust surface cleaning.</a:t>
            </a:r>
            <a:endParaRPr lang="en-US" dirty="0">
              <a:solidFill>
                <a:schemeClr val="bg1"/>
              </a:solidFill>
            </a:endParaRPr>
          </a:p>
        </p:txBody>
      </p:sp>
      <p:pic>
        <p:nvPicPr>
          <p:cNvPr id="14" name="Picture 4" descr="Difference between Pulse laser and Continuous laser (CW Laser) - blog">
            <a:extLst>
              <a:ext uri="{FF2B5EF4-FFF2-40B4-BE49-F238E27FC236}">
                <a16:creationId xmlns:a16="http://schemas.microsoft.com/office/drawing/2014/main" id="{5681826D-AE81-B78D-DD93-CF9A305B82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4575"/>
          <a:stretch/>
        </p:blipFill>
        <p:spPr bwMode="auto">
          <a:xfrm>
            <a:off x="6204052" y="3634001"/>
            <a:ext cx="2738993" cy="17084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06CC2ED-56A1-B890-B1A3-BBFDC418D696}"/>
              </a:ext>
            </a:extLst>
          </p:cNvPr>
          <p:cNvSpPr txBox="1"/>
          <p:nvPr/>
        </p:nvSpPr>
        <p:spPr>
          <a:xfrm>
            <a:off x="6825208" y="5479753"/>
            <a:ext cx="4227920" cy="461665"/>
          </a:xfrm>
          <a:prstGeom prst="rect">
            <a:avLst/>
          </a:prstGeom>
          <a:noFill/>
        </p:spPr>
        <p:txBody>
          <a:bodyPr wrap="square">
            <a:spAutoFit/>
          </a:bodyPr>
          <a:lstStyle/>
          <a:p>
            <a:r>
              <a:rPr lang="en-US" sz="1200" dirty="0">
                <a:hlinkClick r:id="rId7"/>
              </a:rPr>
              <a:t>Difference between Pulse laser and Continuous laser (CW Laser) - blog</a:t>
            </a:r>
            <a:endParaRPr lang="en-FI" sz="1200" dirty="0"/>
          </a:p>
        </p:txBody>
      </p:sp>
      <p:pic>
        <p:nvPicPr>
          <p:cNvPr id="17" name="Picture 4" descr="Difference between Pulse laser and Continuous laser (CW Laser) - blog">
            <a:extLst>
              <a:ext uri="{FF2B5EF4-FFF2-40B4-BE49-F238E27FC236}">
                <a16:creationId xmlns:a16="http://schemas.microsoft.com/office/drawing/2014/main" id="{D14C1EA5-8F55-0143-CBD9-600DDAB31D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 t="54815" r="508" b="-240"/>
          <a:stretch/>
        </p:blipFill>
        <p:spPr bwMode="auto">
          <a:xfrm>
            <a:off x="9091184" y="3727891"/>
            <a:ext cx="2738993" cy="170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262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aph - relation of laser beam's power to removal speed">
            <a:extLst>
              <a:ext uri="{FF2B5EF4-FFF2-40B4-BE49-F238E27FC236}">
                <a16:creationId xmlns:a16="http://schemas.microsoft.com/office/drawing/2014/main" id="{DA9464CD-C29E-BAAC-787C-8580498FF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2210" y="1397000"/>
            <a:ext cx="7560215" cy="50680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A6CC545-6841-DE49-5FE2-605E7D63EC7A}"/>
              </a:ext>
            </a:extLst>
          </p:cNvPr>
          <p:cNvSpPr txBox="1"/>
          <p:nvPr/>
        </p:nvSpPr>
        <p:spPr>
          <a:xfrm>
            <a:off x="6948601" y="6465008"/>
            <a:ext cx="3833699" cy="276999"/>
          </a:xfrm>
          <a:prstGeom prst="rect">
            <a:avLst/>
          </a:prstGeom>
          <a:noFill/>
        </p:spPr>
        <p:txBody>
          <a:bodyPr wrap="square">
            <a:spAutoFit/>
          </a:bodyPr>
          <a:lstStyle/>
          <a:p>
            <a:r>
              <a:rPr lang="en-US" sz="1200" dirty="0">
                <a:hlinkClick r:id="rId3"/>
              </a:rPr>
              <a:t>How Does Laser Cleaning Work in 5 Steps | </a:t>
            </a:r>
            <a:r>
              <a:rPr lang="en-US" sz="1200" dirty="0" err="1">
                <a:hlinkClick r:id="rId3"/>
              </a:rPr>
              <a:t>Laserax</a:t>
            </a:r>
            <a:endParaRPr lang="en-FI" sz="1200" dirty="0"/>
          </a:p>
        </p:txBody>
      </p:sp>
      <p:sp>
        <p:nvSpPr>
          <p:cNvPr id="4125" name="Title 2">
            <a:extLst>
              <a:ext uri="{FF2B5EF4-FFF2-40B4-BE49-F238E27FC236}">
                <a16:creationId xmlns:a16="http://schemas.microsoft.com/office/drawing/2014/main" id="{799560A7-3A6F-8861-0DF0-A3C6933039C2}"/>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Removal speed: Pulse vs CW </a:t>
            </a:r>
          </a:p>
        </p:txBody>
      </p:sp>
      <p:sp>
        <p:nvSpPr>
          <p:cNvPr id="4130" name="TextBox 4129">
            <a:extLst>
              <a:ext uri="{FF2B5EF4-FFF2-40B4-BE49-F238E27FC236}">
                <a16:creationId xmlns:a16="http://schemas.microsoft.com/office/drawing/2014/main" id="{0931C912-D01D-7A58-E9E9-E5D44B1C8031}"/>
              </a:ext>
            </a:extLst>
          </p:cNvPr>
          <p:cNvSpPr txBox="1"/>
          <p:nvPr/>
        </p:nvSpPr>
        <p:spPr>
          <a:xfrm>
            <a:off x="278501" y="2353733"/>
            <a:ext cx="4263709"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t>Pulsed lasers are more efficient and precise, </a:t>
            </a:r>
            <a:r>
              <a:rPr lang="en-US" dirty="0">
                <a:solidFill>
                  <a:schemeClr val="accent2"/>
                </a:solidFill>
              </a:rPr>
              <a:t>especially at lower powers. </a:t>
            </a:r>
            <a:r>
              <a:rPr lang="en-US" dirty="0"/>
              <a:t>They're better suited for delicate surfaces or applications needing fine control.</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CW lasers are more appropriate when cleaning large, </a:t>
            </a:r>
            <a:r>
              <a:rPr lang="en-US" dirty="0">
                <a:solidFill>
                  <a:schemeClr val="accent2"/>
                </a:solidFill>
              </a:rPr>
              <a:t>robust surfaces</a:t>
            </a:r>
            <a:r>
              <a:rPr lang="en-US" sz="1800" dirty="0">
                <a:solidFill>
                  <a:srgbClr val="3C3939"/>
                </a:solidFill>
                <a:latin typeface="Roboto" pitchFamily="34" charset="0"/>
                <a:ea typeface="Roboto" pitchFamily="34" charset="-122"/>
                <a:cs typeface="Roboto" pitchFamily="34" charset="-120"/>
              </a:rPr>
              <a:t> [4].</a:t>
            </a:r>
            <a:r>
              <a:rPr lang="en-US" dirty="0">
                <a:solidFill>
                  <a:schemeClr val="accent2"/>
                </a:solidFill>
              </a:rPr>
              <a:t> where thermal effects are tolerable</a:t>
            </a:r>
            <a:r>
              <a:rPr lang="en-US" dirty="0"/>
              <a:t>.</a:t>
            </a:r>
            <a:endParaRPr lang="en-FI" dirty="0"/>
          </a:p>
        </p:txBody>
      </p:sp>
    </p:spTree>
    <p:extLst>
      <p:ext uri="{BB962C8B-B14F-4D97-AF65-F5344CB8AC3E}">
        <p14:creationId xmlns:p14="http://schemas.microsoft.com/office/powerpoint/2010/main" val="344017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88F4-BE49-2B30-0F72-DD3D67574256}"/>
            </a:ext>
          </a:extLst>
        </p:cNvPr>
        <p:cNvGrpSpPr/>
        <p:nvPr/>
      </p:nvGrpSpPr>
      <p:grpSpPr>
        <a:xfrm>
          <a:off x="0" y="0"/>
          <a:ext cx="0" cy="0"/>
          <a:chOff x="0" y="0"/>
          <a:chExt cx="0" cy="0"/>
        </a:xfrm>
      </p:grpSpPr>
      <p:pic>
        <p:nvPicPr>
          <p:cNvPr id="4101" name="Picture 5" descr="pulse industries laser">
            <a:extLst>
              <a:ext uri="{FF2B5EF4-FFF2-40B4-BE49-F238E27FC236}">
                <a16:creationId xmlns:a16="http://schemas.microsoft.com/office/drawing/2014/main" id="{B6E5E5A9-EE7D-4139-EF64-247B608B34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86" t="5797" r="6052" b="4354"/>
          <a:stretch/>
        </p:blipFill>
        <p:spPr bwMode="auto">
          <a:xfrm>
            <a:off x="1484706" y="1047566"/>
            <a:ext cx="8811017" cy="53847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07F0C44-6B4E-76D4-5E0E-D721CB428E91}"/>
              </a:ext>
            </a:extLst>
          </p:cNvPr>
          <p:cNvSpPr txBox="1"/>
          <p:nvPr/>
        </p:nvSpPr>
        <p:spPr>
          <a:xfrm>
            <a:off x="3759266" y="6432277"/>
            <a:ext cx="4673468" cy="276999"/>
          </a:xfrm>
          <a:prstGeom prst="rect">
            <a:avLst/>
          </a:prstGeom>
          <a:noFill/>
        </p:spPr>
        <p:txBody>
          <a:bodyPr wrap="square">
            <a:spAutoFit/>
          </a:bodyPr>
          <a:lstStyle/>
          <a:p>
            <a:r>
              <a:rPr lang="en-US" sz="1200" dirty="0">
                <a:hlinkClick r:id="rId3"/>
              </a:rPr>
              <a:t>Continuous vs Pulsed Laser Cleaning: Choose the Right Machine</a:t>
            </a:r>
            <a:endParaRPr lang="en-FI" sz="1200" dirty="0"/>
          </a:p>
        </p:txBody>
      </p:sp>
      <p:sp>
        <p:nvSpPr>
          <p:cNvPr id="2" name="Title 2">
            <a:extLst>
              <a:ext uri="{FF2B5EF4-FFF2-40B4-BE49-F238E27FC236}">
                <a16:creationId xmlns:a16="http://schemas.microsoft.com/office/drawing/2014/main" id="{D2024BB5-19E9-8C28-D3A3-5A9E8082C8AC}"/>
              </a:ext>
            </a:extLst>
          </p:cNvPr>
          <p:cNvSpPr txBox="1">
            <a:spLocks/>
          </p:cNvSpPr>
          <p:nvPr/>
        </p:nvSpPr>
        <p:spPr>
          <a:xfrm>
            <a:off x="502475" y="337188"/>
            <a:ext cx="10635916" cy="637117"/>
          </a:xfrm>
          <a:prstGeom prst="rect">
            <a:avLst/>
          </a:prstGeom>
        </p:spPr>
        <p:txBody>
          <a:bodyPr>
            <a:normAutofit fontScale="900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Application Suitability : CW vs Pulse fiber laser </a:t>
            </a:r>
          </a:p>
        </p:txBody>
      </p:sp>
    </p:spTree>
    <p:extLst>
      <p:ext uri="{BB962C8B-B14F-4D97-AF65-F5344CB8AC3E}">
        <p14:creationId xmlns:p14="http://schemas.microsoft.com/office/powerpoint/2010/main" val="1979244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2" descr="preencoded.png"/>
          <p:cNvPicPr>
            <a:picLocks noChangeAspect="1"/>
          </p:cNvPicPr>
          <p:nvPr/>
        </p:nvPicPr>
        <p:blipFill>
          <a:blip r:embed="rId2"/>
          <a:stretch>
            <a:fillRect/>
          </a:stretch>
        </p:blipFill>
        <p:spPr>
          <a:xfrm>
            <a:off x="4508104" y="1338894"/>
            <a:ext cx="2515294" cy="2515294"/>
          </a:xfrm>
          <a:prstGeom prst="rect">
            <a:avLst/>
          </a:prstGeom>
        </p:spPr>
      </p:pic>
      <p:pic>
        <p:nvPicPr>
          <p:cNvPr id="15" name="Image 4" descr="preencoded.png"/>
          <p:cNvPicPr>
            <a:picLocks noChangeAspect="1"/>
          </p:cNvPicPr>
          <p:nvPr/>
        </p:nvPicPr>
        <p:blipFill>
          <a:blip r:embed="rId3"/>
          <a:stretch>
            <a:fillRect/>
          </a:stretch>
        </p:blipFill>
        <p:spPr>
          <a:xfrm>
            <a:off x="4508104" y="1338894"/>
            <a:ext cx="2515294" cy="2515294"/>
          </a:xfrm>
          <a:prstGeom prst="rect">
            <a:avLst/>
          </a:prstGeom>
        </p:spPr>
      </p:pic>
      <p:pic>
        <p:nvPicPr>
          <p:cNvPr id="19" name="Image 6" descr="preencoded.png"/>
          <p:cNvPicPr>
            <a:picLocks noChangeAspect="1"/>
          </p:cNvPicPr>
          <p:nvPr/>
        </p:nvPicPr>
        <p:blipFill>
          <a:blip r:embed="rId4"/>
          <a:stretch>
            <a:fillRect/>
          </a:stretch>
        </p:blipFill>
        <p:spPr>
          <a:xfrm>
            <a:off x="4508104" y="1338894"/>
            <a:ext cx="2515294" cy="2515294"/>
          </a:xfrm>
          <a:prstGeom prst="rect">
            <a:avLst/>
          </a:prstGeom>
        </p:spPr>
      </p:pic>
      <p:sp>
        <p:nvSpPr>
          <p:cNvPr id="5" name="Text 1"/>
          <p:cNvSpPr/>
          <p:nvPr/>
        </p:nvSpPr>
        <p:spPr>
          <a:xfrm>
            <a:off x="3032026" y="1729816"/>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Aerospace</a:t>
            </a:r>
            <a:endParaRPr lang="en-US" b="1" dirty="0"/>
          </a:p>
        </p:txBody>
      </p:sp>
      <p:sp>
        <p:nvSpPr>
          <p:cNvPr id="6" name="Text 2"/>
          <p:cNvSpPr/>
          <p:nvPr/>
        </p:nvSpPr>
        <p:spPr>
          <a:xfrm>
            <a:off x="237530" y="2104467"/>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Paint removal, corrosion control,</a:t>
            </a:r>
          </a:p>
          <a:p>
            <a:pPr algn="r"/>
            <a:r>
              <a:rPr lang="en-US" dirty="0">
                <a:solidFill>
                  <a:srgbClr val="3C3939"/>
                </a:solidFill>
                <a:latin typeface="Roboto" pitchFamily="34" charset="0"/>
                <a:ea typeface="Roboto" pitchFamily="34" charset="-122"/>
                <a:cs typeface="Roboto" pitchFamily="34" charset="-120"/>
              </a:rPr>
              <a:t>composite prep</a:t>
            </a:r>
            <a:endParaRPr lang="en-US" dirty="0"/>
          </a:p>
        </p:txBody>
      </p:sp>
      <p:pic>
        <p:nvPicPr>
          <p:cNvPr id="7" name="Image 0" descr="preencoded.png"/>
          <p:cNvPicPr>
            <a:picLocks noChangeAspect="1"/>
          </p:cNvPicPr>
          <p:nvPr/>
        </p:nvPicPr>
        <p:blipFill>
          <a:blip r:embed="rId5">
            <a:duotone>
              <a:prstClr val="black"/>
              <a:schemeClr val="accent2">
                <a:tint val="45000"/>
                <a:satMod val="400000"/>
              </a:schemeClr>
            </a:duotone>
          </a:blip>
          <a:stretch>
            <a:fillRect/>
          </a:stretch>
        </p:blipFill>
        <p:spPr>
          <a:xfrm>
            <a:off x="4508104" y="1338894"/>
            <a:ext cx="2515294" cy="2515294"/>
          </a:xfrm>
          <a:prstGeom prst="rect">
            <a:avLst/>
          </a:prstGeom>
        </p:spPr>
      </p:pic>
      <p:pic>
        <p:nvPicPr>
          <p:cNvPr id="8" name="Image 1" descr="preencoded.png"/>
          <p:cNvPicPr>
            <a:picLocks noChangeAspect="1"/>
          </p:cNvPicPr>
          <p:nvPr/>
        </p:nvPicPr>
        <p:blipFill>
          <a:blip r:embed="rId6"/>
          <a:stretch>
            <a:fillRect/>
          </a:stretch>
        </p:blipFill>
        <p:spPr>
          <a:xfrm>
            <a:off x="5180608" y="1777640"/>
            <a:ext cx="157758" cy="197148"/>
          </a:xfrm>
          <a:prstGeom prst="rect">
            <a:avLst/>
          </a:prstGeom>
        </p:spPr>
      </p:pic>
      <p:sp>
        <p:nvSpPr>
          <p:cNvPr id="3" name="Text 3"/>
          <p:cNvSpPr/>
          <p:nvPr/>
        </p:nvSpPr>
        <p:spPr>
          <a:xfrm>
            <a:off x="7181553" y="1729816"/>
            <a:ext cx="131792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Automotive</a:t>
            </a:r>
            <a:endParaRPr lang="en-US" b="1" dirty="0"/>
          </a:p>
        </p:txBody>
      </p:sp>
      <p:sp>
        <p:nvSpPr>
          <p:cNvPr id="10" name="Text 4"/>
          <p:cNvSpPr/>
          <p:nvPr/>
        </p:nvSpPr>
        <p:spPr>
          <a:xfrm>
            <a:off x="7181553" y="1957721"/>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Weld seam cleaning, </a:t>
            </a:r>
          </a:p>
          <a:p>
            <a:r>
              <a:rPr lang="en-US" dirty="0">
                <a:solidFill>
                  <a:srgbClr val="3C3939"/>
                </a:solidFill>
                <a:latin typeface="Roboto" pitchFamily="34" charset="0"/>
                <a:ea typeface="Roboto" pitchFamily="34" charset="-122"/>
                <a:cs typeface="Roboto" pitchFamily="34" charset="-120"/>
              </a:rPr>
              <a:t>galvanized sheet prep</a:t>
            </a:r>
            <a:endParaRPr lang="en-US" dirty="0"/>
          </a:p>
        </p:txBody>
      </p:sp>
      <p:pic>
        <p:nvPicPr>
          <p:cNvPr id="12" name="Image 3" descr="preencoded.png"/>
          <p:cNvPicPr>
            <a:picLocks noChangeAspect="1"/>
          </p:cNvPicPr>
          <p:nvPr/>
        </p:nvPicPr>
        <p:blipFill>
          <a:blip r:embed="rId7"/>
          <a:stretch>
            <a:fillRect/>
          </a:stretch>
        </p:blipFill>
        <p:spPr>
          <a:xfrm>
            <a:off x="6407051" y="1991655"/>
            <a:ext cx="157758" cy="197148"/>
          </a:xfrm>
          <a:prstGeom prst="rect">
            <a:avLst/>
          </a:prstGeom>
        </p:spPr>
      </p:pic>
      <p:sp>
        <p:nvSpPr>
          <p:cNvPr id="13" name="Text 5"/>
          <p:cNvSpPr/>
          <p:nvPr/>
        </p:nvSpPr>
        <p:spPr>
          <a:xfrm>
            <a:off x="7181553" y="3066590"/>
            <a:ext cx="1536303" cy="164703"/>
          </a:xfrm>
          <a:prstGeom prst="rect">
            <a:avLst/>
          </a:prstGeom>
          <a:noFill/>
          <a:ln/>
        </p:spPr>
        <p:txBody>
          <a:bodyPr wrap="none" lIns="0" tIns="0" rIns="0" bIns="0" rtlCol="0" anchor="t"/>
          <a:lstStyle/>
          <a:p>
            <a:r>
              <a:rPr lang="en-US" b="1" dirty="0">
                <a:solidFill>
                  <a:srgbClr val="3C3939"/>
                </a:solidFill>
                <a:latin typeface="Raleway" pitchFamily="34" charset="0"/>
                <a:ea typeface="Raleway" pitchFamily="34" charset="-122"/>
                <a:cs typeface="Raleway" pitchFamily="34" charset="-120"/>
              </a:rPr>
              <a:t>Mold &amp; Tool Maintenance</a:t>
            </a:r>
            <a:endParaRPr lang="en-US" b="1" dirty="0"/>
          </a:p>
        </p:txBody>
      </p:sp>
      <p:sp>
        <p:nvSpPr>
          <p:cNvPr id="14" name="Text 6"/>
          <p:cNvSpPr/>
          <p:nvPr/>
        </p:nvSpPr>
        <p:spPr>
          <a:xfrm>
            <a:off x="7181553" y="3294495"/>
            <a:ext cx="4112518" cy="168672"/>
          </a:xfrm>
          <a:prstGeom prst="rect">
            <a:avLst/>
          </a:prstGeom>
          <a:noFill/>
          <a:ln/>
        </p:spPr>
        <p:txBody>
          <a:bodyPr wrap="none" lIns="0" tIns="0" rIns="0" bIns="0" rtlCol="0" anchor="t"/>
          <a:lstStyle/>
          <a:p>
            <a:r>
              <a:rPr lang="en-US" dirty="0">
                <a:solidFill>
                  <a:srgbClr val="3C3939"/>
                </a:solidFill>
                <a:latin typeface="Roboto" pitchFamily="34" charset="0"/>
                <a:ea typeface="Roboto" pitchFamily="34" charset="-122"/>
                <a:cs typeface="Roboto" pitchFamily="34" charset="-120"/>
              </a:rPr>
              <a:t>Cleans rubber molds</a:t>
            </a:r>
          </a:p>
          <a:p>
            <a:r>
              <a:rPr lang="en-US" dirty="0">
                <a:solidFill>
                  <a:srgbClr val="3C3939"/>
                </a:solidFill>
                <a:latin typeface="Roboto" pitchFamily="34" charset="0"/>
                <a:ea typeface="Roboto" pitchFamily="34" charset="-122"/>
                <a:cs typeface="Roboto" pitchFamily="34" charset="-120"/>
              </a:rPr>
              <a:t>without damage</a:t>
            </a:r>
            <a:endParaRPr lang="en-US" dirty="0"/>
          </a:p>
        </p:txBody>
      </p:sp>
      <p:pic>
        <p:nvPicPr>
          <p:cNvPr id="16" name="Image 5" descr="preencoded.png"/>
          <p:cNvPicPr>
            <a:picLocks noChangeAspect="1"/>
          </p:cNvPicPr>
          <p:nvPr/>
        </p:nvPicPr>
        <p:blipFill>
          <a:blip r:embed="rId8"/>
          <a:stretch>
            <a:fillRect/>
          </a:stretch>
        </p:blipFill>
        <p:spPr>
          <a:xfrm>
            <a:off x="6193036" y="3218097"/>
            <a:ext cx="157758" cy="197148"/>
          </a:xfrm>
          <a:prstGeom prst="rect">
            <a:avLst/>
          </a:prstGeom>
        </p:spPr>
      </p:pic>
      <p:sp>
        <p:nvSpPr>
          <p:cNvPr id="17" name="Text 7"/>
          <p:cNvSpPr/>
          <p:nvPr/>
        </p:nvSpPr>
        <p:spPr>
          <a:xfrm>
            <a:off x="3032026" y="3066590"/>
            <a:ext cx="1317923" cy="164703"/>
          </a:xfrm>
          <a:prstGeom prst="rect">
            <a:avLst/>
          </a:prstGeom>
          <a:noFill/>
          <a:ln/>
        </p:spPr>
        <p:txBody>
          <a:bodyPr wrap="none" lIns="0" tIns="0" rIns="0" bIns="0" rtlCol="0" anchor="t"/>
          <a:lstStyle/>
          <a:p>
            <a:pPr algn="r"/>
            <a:r>
              <a:rPr lang="en-US" b="1" dirty="0">
                <a:solidFill>
                  <a:srgbClr val="3C3939"/>
                </a:solidFill>
                <a:latin typeface="Raleway" pitchFamily="34" charset="0"/>
                <a:ea typeface="Raleway" pitchFamily="34" charset="-122"/>
                <a:cs typeface="Raleway" pitchFamily="34" charset="-120"/>
              </a:rPr>
              <a:t>Restoration</a:t>
            </a:r>
            <a:endParaRPr lang="en-US" b="1" dirty="0"/>
          </a:p>
        </p:txBody>
      </p:sp>
      <p:sp>
        <p:nvSpPr>
          <p:cNvPr id="18" name="Text 8"/>
          <p:cNvSpPr/>
          <p:nvPr/>
        </p:nvSpPr>
        <p:spPr>
          <a:xfrm>
            <a:off x="237531" y="3294495"/>
            <a:ext cx="4112419" cy="168672"/>
          </a:xfrm>
          <a:prstGeom prst="rect">
            <a:avLst/>
          </a:prstGeom>
          <a:noFill/>
          <a:ln/>
        </p:spPr>
        <p:txBody>
          <a:bodyPr wrap="none" lIns="0" tIns="0" rIns="0" bIns="0" rtlCol="0" anchor="t"/>
          <a:lstStyle/>
          <a:p>
            <a:pPr algn="r"/>
            <a:r>
              <a:rPr lang="en-US" dirty="0">
                <a:solidFill>
                  <a:srgbClr val="3C3939"/>
                </a:solidFill>
                <a:latin typeface="Roboto" pitchFamily="34" charset="0"/>
                <a:ea typeface="Roboto" pitchFamily="34" charset="-122"/>
                <a:cs typeface="Roboto" pitchFamily="34" charset="-120"/>
              </a:rPr>
              <a:t>Rust/paint removal</a:t>
            </a:r>
          </a:p>
          <a:p>
            <a:pPr algn="r"/>
            <a:r>
              <a:rPr lang="en-US" dirty="0">
                <a:solidFill>
                  <a:srgbClr val="3C3939"/>
                </a:solidFill>
                <a:latin typeface="Roboto" pitchFamily="34" charset="0"/>
                <a:ea typeface="Roboto" pitchFamily="34" charset="-122"/>
                <a:cs typeface="Roboto" pitchFamily="34" charset="-120"/>
              </a:rPr>
              <a:t>for reconditioning</a:t>
            </a:r>
            <a:endParaRPr lang="en-US" dirty="0"/>
          </a:p>
        </p:txBody>
      </p:sp>
      <p:pic>
        <p:nvPicPr>
          <p:cNvPr id="20" name="Image 7" descr="preencoded.png"/>
          <p:cNvPicPr>
            <a:picLocks noChangeAspect="1"/>
          </p:cNvPicPr>
          <p:nvPr/>
        </p:nvPicPr>
        <p:blipFill>
          <a:blip r:embed="rId9"/>
          <a:stretch>
            <a:fillRect/>
          </a:stretch>
        </p:blipFill>
        <p:spPr>
          <a:xfrm>
            <a:off x="4966594" y="3004082"/>
            <a:ext cx="157758" cy="197148"/>
          </a:xfrm>
          <a:prstGeom prst="rect">
            <a:avLst/>
          </a:prstGeom>
        </p:spPr>
      </p:pic>
      <p:sp>
        <p:nvSpPr>
          <p:cNvPr id="21" name="Text 9"/>
          <p:cNvSpPr/>
          <p:nvPr/>
        </p:nvSpPr>
        <p:spPr>
          <a:xfrm>
            <a:off x="498500" y="4248252"/>
            <a:ext cx="1458615" cy="164703"/>
          </a:xfrm>
          <a:prstGeom prst="rect">
            <a:avLst/>
          </a:prstGeom>
          <a:noFill/>
          <a:ln/>
        </p:spPr>
        <p:txBody>
          <a:bodyPr wrap="none" lIns="0" tIns="0" rIns="0" bIns="0" rtlCol="0" anchor="t"/>
          <a:lstStyle/>
          <a:p>
            <a:r>
              <a:rPr lang="en-US" sz="2000" b="1" dirty="0">
                <a:solidFill>
                  <a:srgbClr val="1B1B27"/>
                </a:solidFill>
                <a:latin typeface="Raleway" pitchFamily="34" charset="0"/>
                <a:ea typeface="Raleway" pitchFamily="34" charset="-122"/>
                <a:cs typeface="Raleway" pitchFamily="34" charset="-120"/>
              </a:rPr>
              <a:t>Aerospace Applications:</a:t>
            </a:r>
            <a:endParaRPr lang="en-US" sz="2000" b="1" dirty="0"/>
          </a:p>
        </p:txBody>
      </p:sp>
      <p:sp>
        <p:nvSpPr>
          <p:cNvPr id="24" name="Text 12"/>
          <p:cNvSpPr/>
          <p:nvPr/>
        </p:nvSpPr>
        <p:spPr>
          <a:xfrm>
            <a:off x="488851" y="5025057"/>
            <a:ext cx="11056541" cy="168672"/>
          </a:xfrm>
          <a:prstGeom prst="rect">
            <a:avLst/>
          </a:prstGeom>
          <a:noFill/>
          <a:ln/>
        </p:spPr>
        <p:txBody>
          <a:bodyPr wrap="none" lIns="0" tIns="0" rIns="0" bIns="0" rtlCol="0" anchor="t"/>
          <a:lstStyle/>
          <a:p>
            <a:pPr marL="285739" indent="-285739">
              <a:buSzPct val="100000"/>
              <a:buChar char="•"/>
            </a:pPr>
            <a:endParaRPr lang="en-US" dirty="0"/>
          </a:p>
        </p:txBody>
      </p:sp>
      <p:sp>
        <p:nvSpPr>
          <p:cNvPr id="25" name="Text 13"/>
          <p:cNvSpPr/>
          <p:nvPr/>
        </p:nvSpPr>
        <p:spPr>
          <a:xfrm>
            <a:off x="488851" y="5230539"/>
            <a:ext cx="11056541" cy="168672"/>
          </a:xfrm>
          <a:prstGeom prst="rect">
            <a:avLst/>
          </a:prstGeom>
          <a:noFill/>
          <a:ln/>
        </p:spPr>
        <p:txBody>
          <a:bodyPr wrap="none" lIns="0" tIns="0" rIns="0" bIns="0" rtlCol="0" anchor="t"/>
          <a:lstStyle/>
          <a:p>
            <a:pPr marL="285739" indent="-285739">
              <a:buSzPct val="100000"/>
              <a:buChar char="•"/>
            </a:pPr>
            <a:endParaRPr lang="en-US" dirty="0"/>
          </a:p>
        </p:txBody>
      </p:sp>
      <p:sp>
        <p:nvSpPr>
          <p:cNvPr id="26" name="Text 14"/>
          <p:cNvSpPr/>
          <p:nvPr/>
        </p:nvSpPr>
        <p:spPr>
          <a:xfrm>
            <a:off x="488851" y="5517777"/>
            <a:ext cx="11056541" cy="168672"/>
          </a:xfrm>
          <a:prstGeom prst="rect">
            <a:avLst/>
          </a:prstGeom>
          <a:noFill/>
          <a:ln/>
        </p:spPr>
        <p:txBody>
          <a:bodyPr wrap="none" lIns="0" tIns="0" rIns="0" bIns="0" rtlCol="0" anchor="t"/>
          <a:lstStyle/>
          <a:p>
            <a:endParaRPr lang="en-US" dirty="0"/>
          </a:p>
        </p:txBody>
      </p:sp>
      <p:sp>
        <p:nvSpPr>
          <p:cNvPr id="33" name="Text 10"/>
          <p:cNvSpPr/>
          <p:nvPr/>
        </p:nvSpPr>
        <p:spPr>
          <a:xfrm>
            <a:off x="488851" y="4660533"/>
            <a:ext cx="10220970" cy="1161208"/>
          </a:xfrm>
          <a:prstGeom prst="rect">
            <a:avLst/>
          </a:prstGeom>
          <a:noFill/>
          <a:ln/>
        </p:spPr>
        <p:txBody>
          <a:bodyPr wrap="none" lIns="0" tIns="0" rIns="0" bIns="0" rtlCol="0" anchor="t"/>
          <a:lstStyle/>
          <a:p>
            <a:pPr marL="285739" indent="-285739">
              <a:buSzPct val="100000"/>
              <a:buChar char="•"/>
            </a:pPr>
            <a:r>
              <a:rPr lang="en-US" b="1" dirty="0">
                <a:solidFill>
                  <a:srgbClr val="3C3939"/>
                </a:solidFill>
                <a:latin typeface="Roboto" pitchFamily="34" charset="0"/>
                <a:ea typeface="Roboto" pitchFamily="34" charset="-122"/>
                <a:cs typeface="Roboto" pitchFamily="34" charset="-120"/>
              </a:rPr>
              <a:t>Paint/Coating Removal: </a:t>
            </a:r>
            <a:r>
              <a:rPr lang="en-US" dirty="0">
                <a:solidFill>
                  <a:srgbClr val="3C3939"/>
                </a:solidFill>
                <a:latin typeface="Roboto" pitchFamily="34" charset="0"/>
                <a:ea typeface="Roboto" pitchFamily="34" charset="-122"/>
                <a:cs typeface="Roboto" pitchFamily="34" charset="-120"/>
              </a:rPr>
              <a:t>Automated depainting of aircraft fuselage</a:t>
            </a:r>
          </a:p>
          <a:p>
            <a:pPr marL="285739" indent="-285739">
              <a:buSzPct val="100000"/>
              <a:buFontTx/>
              <a:buChar char="•"/>
            </a:pPr>
            <a:r>
              <a:rPr lang="en-US" b="1" dirty="0">
                <a:solidFill>
                  <a:srgbClr val="3C3939"/>
                </a:solidFill>
                <a:latin typeface="Roboto" pitchFamily="34" charset="0"/>
                <a:ea typeface="Roboto" pitchFamily="34" charset="-122"/>
                <a:cs typeface="Roboto" pitchFamily="34" charset="-120"/>
              </a:rPr>
              <a:t>Corrosion Control: </a:t>
            </a:r>
            <a:r>
              <a:rPr lang="en-US" dirty="0">
                <a:solidFill>
                  <a:srgbClr val="3C3939"/>
                </a:solidFill>
                <a:latin typeface="Roboto" pitchFamily="34" charset="0"/>
                <a:ea typeface="Roboto" pitchFamily="34" charset="-122"/>
                <a:cs typeface="Roboto" pitchFamily="34" charset="-120"/>
              </a:rPr>
              <a:t>Strips oxides from aluminum and titanium parts</a:t>
            </a:r>
          </a:p>
          <a:p>
            <a:pPr marL="285739" indent="-285739">
              <a:buSzPct val="100000"/>
              <a:buFontTx/>
              <a:buChar char="•"/>
            </a:pPr>
            <a:r>
              <a:rPr lang="en-US" b="1" dirty="0">
                <a:solidFill>
                  <a:srgbClr val="3C3939"/>
                </a:solidFill>
                <a:latin typeface="Roboto" pitchFamily="34" charset="0"/>
                <a:ea typeface="Roboto" pitchFamily="34" charset="-122"/>
                <a:cs typeface="Roboto" pitchFamily="34" charset="-120"/>
              </a:rPr>
              <a:t>Composite Surface Prep: </a:t>
            </a:r>
            <a:r>
              <a:rPr lang="en-US" dirty="0">
                <a:solidFill>
                  <a:srgbClr val="3C3939"/>
                </a:solidFill>
                <a:latin typeface="Roboto" pitchFamily="34" charset="0"/>
                <a:ea typeface="Roboto" pitchFamily="34" charset="-122"/>
                <a:cs typeface="Roboto" pitchFamily="34" charset="-120"/>
              </a:rPr>
              <a:t>CFRP surfaces prepared for bonding without chemical primers</a:t>
            </a:r>
          </a:p>
          <a:p>
            <a:pPr marL="285739" indent="-285739">
              <a:buSzPct val="100000"/>
              <a:buFontTx/>
              <a:buChar char="•"/>
            </a:pPr>
            <a:r>
              <a:rPr lang="en-US" b="1" dirty="0">
                <a:solidFill>
                  <a:srgbClr val="3C3939"/>
                </a:solidFill>
                <a:latin typeface="Roboto" pitchFamily="34" charset="0"/>
                <a:ea typeface="Roboto" pitchFamily="34" charset="-122"/>
                <a:cs typeface="Roboto" pitchFamily="34" charset="-120"/>
              </a:rPr>
              <a:t>Jet Engine Cleaning: </a:t>
            </a:r>
            <a:r>
              <a:rPr lang="en-US" dirty="0">
                <a:solidFill>
                  <a:srgbClr val="3C3939"/>
                </a:solidFill>
                <a:latin typeface="Roboto" pitchFamily="34" charset="0"/>
                <a:ea typeface="Roboto" pitchFamily="34" charset="-122"/>
                <a:cs typeface="Roboto" pitchFamily="34" charset="-120"/>
              </a:rPr>
              <a:t>Removes deposits from blades, vanes, and seals</a:t>
            </a:r>
          </a:p>
        </p:txBody>
      </p:sp>
      <p:sp>
        <p:nvSpPr>
          <p:cNvPr id="34" name="Title 2">
            <a:extLst>
              <a:ext uri="{FF2B5EF4-FFF2-40B4-BE49-F238E27FC236}">
                <a16:creationId xmlns:a16="http://schemas.microsoft.com/office/drawing/2014/main" id="{AD74995F-EC94-1A55-4F8D-47979D70D758}"/>
              </a:ext>
            </a:extLst>
          </p:cNvPr>
          <p:cNvSpPr txBox="1">
            <a:spLocks/>
          </p:cNvSpPr>
          <p:nvPr/>
        </p:nvSpPr>
        <p:spPr>
          <a:xfrm>
            <a:off x="587142" y="438150"/>
            <a:ext cx="10635916" cy="637117"/>
          </a:xfrm>
          <a:prstGeom prst="rect">
            <a:avLst/>
          </a:prstGeom>
        </p:spPr>
        <p:txBody>
          <a:bodyPr>
            <a:normAutofit fontScale="97500"/>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r>
              <a:rPr lang="en-US" dirty="0"/>
              <a:t>Industrial applications</a:t>
            </a:r>
          </a:p>
        </p:txBody>
      </p:sp>
      <p:sp>
        <p:nvSpPr>
          <p:cNvPr id="36" name="TextBox 35">
            <a:extLst>
              <a:ext uri="{FF2B5EF4-FFF2-40B4-BE49-F238E27FC236}">
                <a16:creationId xmlns:a16="http://schemas.microsoft.com/office/drawing/2014/main" id="{8454DD86-777E-1A95-C5C0-378C22801AB4}"/>
              </a:ext>
            </a:extLst>
          </p:cNvPr>
          <p:cNvSpPr txBox="1"/>
          <p:nvPr/>
        </p:nvSpPr>
        <p:spPr>
          <a:xfrm>
            <a:off x="383349" y="6000074"/>
            <a:ext cx="9166489" cy="646331"/>
          </a:xfrm>
          <a:prstGeom prst="rect">
            <a:avLst/>
          </a:prstGeom>
          <a:noFill/>
        </p:spPr>
        <p:txBody>
          <a:bodyPr wrap="square">
            <a:spAutoFit/>
          </a:bodyPr>
          <a:lstStyle/>
          <a:p>
            <a:pPr>
              <a:buSzPct val="100000"/>
            </a:pPr>
            <a:r>
              <a:rPr lang="en-US" b="1" dirty="0">
                <a:solidFill>
                  <a:schemeClr val="accent2"/>
                </a:solidFill>
                <a:latin typeface="Roboto" pitchFamily="34" charset="0"/>
                <a:ea typeface="Roboto" pitchFamily="34" charset="-122"/>
                <a:cs typeface="Roboto" pitchFamily="34" charset="-120"/>
              </a:rPr>
              <a:t>Case Study:</a:t>
            </a:r>
            <a:r>
              <a:rPr lang="en-US" dirty="0">
                <a:solidFill>
                  <a:schemeClr val="accent2"/>
                </a:solidFill>
                <a:latin typeface="Roboto" pitchFamily="34" charset="0"/>
                <a:ea typeface="Roboto" pitchFamily="34" charset="-122"/>
                <a:cs typeface="Roboto" pitchFamily="34" charset="-120"/>
              </a:rPr>
              <a:t> U.S. Air Force reduced chemical solvent use by 85% with robotic laser </a:t>
            </a:r>
            <a:r>
              <a:rPr lang="en-US" dirty="0" err="1">
                <a:solidFill>
                  <a:schemeClr val="accent2"/>
                </a:solidFill>
                <a:latin typeface="Roboto" pitchFamily="34" charset="0"/>
                <a:ea typeface="Roboto" pitchFamily="34" charset="-122"/>
                <a:cs typeface="Roboto" pitchFamily="34" charset="-120"/>
              </a:rPr>
              <a:t>depainting</a:t>
            </a:r>
            <a:r>
              <a:rPr lang="en-US" dirty="0">
                <a:solidFill>
                  <a:schemeClr val="accent2"/>
                </a:solidFill>
                <a:latin typeface="Roboto" pitchFamily="34" charset="0"/>
                <a:ea typeface="Roboto" pitchFamily="34" charset="-122"/>
                <a:cs typeface="Roboto" pitchFamily="34" charset="-120"/>
              </a:rPr>
              <a:t> [8]</a:t>
            </a:r>
            <a:endParaRPr lang="en-US" dirty="0">
              <a:solidFill>
                <a:schemeClr val="accent2"/>
              </a:solidFill>
            </a:endParaRPr>
          </a:p>
        </p:txBody>
      </p:sp>
    </p:spTree>
    <p:extLst>
      <p:ext uri="{BB962C8B-B14F-4D97-AF65-F5344CB8AC3E}">
        <p14:creationId xmlns:p14="http://schemas.microsoft.com/office/powerpoint/2010/main" val="2000589612"/>
      </p:ext>
    </p:extLst>
  </p:cSld>
  <p:clrMapOvr>
    <a:masterClrMapping/>
  </p:clrMapOvr>
</p:sld>
</file>

<file path=ppt/theme/theme1.xml><?xml version="1.0" encoding="utf-8"?>
<a:theme xmlns:a="http://schemas.openxmlformats.org/drawingml/2006/main" name="Office Theme">
  <a:themeElements>
    <a:clrScheme name="UTU-2018">
      <a:dk1>
        <a:sysClr val="windowText" lastClr="000000"/>
      </a:dk1>
      <a:lt1>
        <a:sysClr val="window" lastClr="FFFFFF"/>
      </a:lt1>
      <a:dk2>
        <a:srgbClr val="000000"/>
      </a:dk2>
      <a:lt2>
        <a:srgbClr val="FFFFFF"/>
      </a:lt2>
      <a:accent1>
        <a:srgbClr val="78C8D2"/>
      </a:accent1>
      <a:accent2>
        <a:srgbClr val="9063CD"/>
      </a:accent2>
      <a:accent3>
        <a:srgbClr val="ADCB00"/>
      </a:accent3>
      <a:accent4>
        <a:srgbClr val="F8485E"/>
      </a:accent4>
      <a:accent5>
        <a:srgbClr val="868686"/>
      </a:accent5>
      <a:accent6>
        <a:srgbClr val="D9D9D9"/>
      </a:accent6>
      <a:hlink>
        <a:srgbClr val="9063CD"/>
      </a:hlink>
      <a:folHlink>
        <a:srgbClr val="9063C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u-powerpoint-pohja-en.pptx" id="{677285FA-C875-445D-8593-F296B5A5C968}" vid="{F6029BBF-3BAB-478B-95CD-D6CEBDC205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0D972D15F3624F953C0C132D1FEDAD" ma:contentTypeVersion="8" ma:contentTypeDescription="Create a new document." ma:contentTypeScope="" ma:versionID="5de2d432c49a9e50f8efa65e60333da4">
  <xsd:schema xmlns:xsd="http://www.w3.org/2001/XMLSchema" xmlns:xs="http://www.w3.org/2001/XMLSchema" xmlns:p="http://schemas.microsoft.com/office/2006/metadata/properties" xmlns:ns3="24d5ac97-675a-42a1-933f-5433a100e4e7" xmlns:ns4="51d0c701-4c3f-489c-b85d-e4099e50844e" targetNamespace="http://schemas.microsoft.com/office/2006/metadata/properties" ma:root="true" ma:fieldsID="7686a9a564e34429e4c3f7010523c847" ns3:_="" ns4:_="">
    <xsd:import namespace="24d5ac97-675a-42a1-933f-5433a100e4e7"/>
    <xsd:import namespace="51d0c701-4c3f-489c-b85d-e4099e50844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d5ac97-675a-42a1-933f-5433a100e4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d0c701-4c3f-489c-b85d-e4099e50844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A1DE0E-1500-4685-9A41-87D0E811DEB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51d0c701-4c3f-489c-b85d-e4099e50844e"/>
    <ds:schemaRef ds:uri="http://schemas.microsoft.com/office/infopath/2007/PartnerControls"/>
    <ds:schemaRef ds:uri="24d5ac97-675a-42a1-933f-5433a100e4e7"/>
    <ds:schemaRef ds:uri="http://www.w3.org/XML/1998/namespace"/>
    <ds:schemaRef ds:uri="http://purl.org/dc/dcmitype/"/>
  </ds:schemaRefs>
</ds:datastoreItem>
</file>

<file path=customXml/itemProps2.xml><?xml version="1.0" encoding="utf-8"?>
<ds:datastoreItem xmlns:ds="http://schemas.openxmlformats.org/officeDocument/2006/customXml" ds:itemID="{98B5AD5A-0B2B-414B-991C-63BF5BEA7BB4}">
  <ds:schemaRefs>
    <ds:schemaRef ds:uri="http://schemas.microsoft.com/sharepoint/v3/contenttype/forms"/>
  </ds:schemaRefs>
</ds:datastoreItem>
</file>

<file path=customXml/itemProps3.xml><?xml version="1.0" encoding="utf-8"?>
<ds:datastoreItem xmlns:ds="http://schemas.openxmlformats.org/officeDocument/2006/customXml" ds:itemID="{4C464366-C4D4-425E-AE12-202E1C36A2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d5ac97-675a-42a1-933f-5433a100e4e7"/>
    <ds:schemaRef ds:uri="51d0c701-4c3f-489c-b85d-e4099e5084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utu-powerpoint-pohja-en</Template>
  <TotalTime>250</TotalTime>
  <Words>2226</Words>
  <Application>Microsoft Office PowerPoint</Application>
  <PresentationFormat>Widescreen</PresentationFormat>
  <Paragraphs>354</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brother-1816</vt:lpstr>
      <vt:lpstr>Calibri</vt:lpstr>
      <vt:lpstr>Raleway</vt:lpstr>
      <vt:lpstr>Roboto</vt:lpstr>
      <vt:lpstr>Office Theme</vt:lpstr>
      <vt:lpstr>PowerPoint Presentation</vt:lpstr>
      <vt:lpstr>Introduction to laser cleaning</vt:lpstr>
      <vt:lpstr>Timeline for laser cleaning technology </vt:lpstr>
      <vt:lpstr>Comparison of cleaning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Webinar about industrial laser cleaning!</vt:lpstr>
      <vt:lpstr>PowerPoint Presentation</vt:lpstr>
      <vt:lpstr>PowerPoint Presentation</vt:lpstr>
    </vt:vector>
  </TitlesOfParts>
  <Company>University of Turku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 infrastructure</dc:title>
  <dc:creator>Antti Salminen</dc:creator>
  <cp:lastModifiedBy>Heidi Piili</cp:lastModifiedBy>
  <cp:revision>58</cp:revision>
  <dcterms:created xsi:type="dcterms:W3CDTF">2021-03-19T04:08:10Z</dcterms:created>
  <dcterms:modified xsi:type="dcterms:W3CDTF">2025-04-07T08:54:03Z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0x0101002A0D972D15F3624F953C0C132D1FEDAD</vt:lpwstr>
  </property>
</Properties>
</file>