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ink/ink3.xml" ContentType="application/inkml+xml"/>
  <Override PartName="/ppt/ink/ink4.xml" ContentType="application/inkml+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4.xml" ContentType="application/vnd.openxmlformats-officedocument.theme+xml"/>
  <Override PartName="/ppt/ink/ink5.xml" ContentType="application/inkml+xml"/>
  <Override PartName="/ppt/ink/ink6.xml" ContentType="application/inkml+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8" r:id="rId3"/>
    <p:sldMasterId id="2147483724" r:id="rId4"/>
  </p:sldMasterIdLst>
  <p:notesMasterIdLst>
    <p:notesMasterId r:id="rId17"/>
  </p:notesMasterIdLst>
  <p:sldIdLst>
    <p:sldId id="256" r:id="rId5"/>
    <p:sldId id="282" r:id="rId6"/>
    <p:sldId id="279" r:id="rId7"/>
    <p:sldId id="278" r:id="rId8"/>
    <p:sldId id="257" r:id="rId9"/>
    <p:sldId id="281" r:id="rId10"/>
    <p:sldId id="285" r:id="rId11"/>
    <p:sldId id="286" r:id="rId12"/>
    <p:sldId id="277" r:id="rId13"/>
    <p:sldId id="287" r:id="rId14"/>
    <p:sldId id="274" r:id="rId15"/>
    <p:sldId id="288"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560" autoAdjust="0"/>
  </p:normalViewPr>
  <p:slideViewPr>
    <p:cSldViewPr snapToGrid="0">
      <p:cViewPr varScale="1">
        <p:scale>
          <a:sx n="50" d="100"/>
          <a:sy n="50" d="100"/>
        </p:scale>
        <p:origin x="5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2.363"/>
    </inkml:context>
    <inkml:brush xml:id="br0">
      <inkml:brushProperty name="height" value="0.053" units="cm"/>
    </inkml:brush>
  </inkml:definitions>
  <inkml:trace contextRef="#ctx0" brushRef="#br0">1 1 4162 0 0,'0'0'1152'0'0,"0"0"-447"0"0,0 0 47 0 0,0 0-80 0 0,0 0-463 0 0,0 0-209 0 0,31 0 0 0 0,-31 0 0 0 0,0 0-257 0 0,0 0-1023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5.383"/>
    </inkml:context>
    <inkml:brush xml:id="br0">
      <inkml:brushProperty name="width" value="0.05" units="cm"/>
      <inkml:brushProperty name="height" value="0.05" units="cm"/>
    </inkml:brush>
  </inkml:definitions>
  <inkml:trace contextRef="#ctx0" brushRef="#br0">1 1 2289 0 0,'0'0'176'0'0,"0"0"-160"0"0,0 0 48 0 0,0 0-240 0 0,0 0-2017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2.363"/>
    </inkml:context>
    <inkml:brush xml:id="br0">
      <inkml:brushProperty name="height" value="0.053" units="cm"/>
    </inkml:brush>
  </inkml:definitions>
  <inkml:trace contextRef="#ctx0" brushRef="#br0">1 1 4162 0 0,'0'0'1152'0'0,"0"0"-447"0"0,0 0 47 0 0,0 0-80 0 0,0 0-463 0 0,0 0-209 0 0,31 0 0 0 0,-31 0 0 0 0,0 0-257 0 0,0 0-1023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5.383"/>
    </inkml:context>
    <inkml:brush xml:id="br0">
      <inkml:brushProperty name="width" value="0.05" units="cm"/>
      <inkml:brushProperty name="height" value="0.05" units="cm"/>
    </inkml:brush>
  </inkml:definitions>
  <inkml:trace contextRef="#ctx0" brushRef="#br0">1 1 2289 0 0,'0'0'176'0'0,"0"0"-160"0"0,0 0 48 0 0,0 0-240 0 0,0 0-2017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2.363"/>
    </inkml:context>
    <inkml:brush xml:id="br0">
      <inkml:brushProperty name="height" value="0.053" units="cm"/>
    </inkml:brush>
  </inkml:definitions>
  <inkml:trace contextRef="#ctx0" brushRef="#br0">1 1 4162 0 0,'0'0'1152'0'0,"0"0"-447"0"0,0 0 47 0 0,0 0-80 0 0,0 0-463 0 0,0 0-209 0 0,31 0 0 0 0,-31 0 0 0 0,0 0-257 0 0,0 0-1023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8-01-19T10:24:05.383"/>
    </inkml:context>
    <inkml:brush xml:id="br0">
      <inkml:brushProperty name="width" value="0.05" units="cm"/>
      <inkml:brushProperty name="height" value="0.05" units="cm"/>
    </inkml:brush>
  </inkml:definitions>
  <inkml:trace contextRef="#ctx0" brushRef="#br0">1 1 2289 0 0,'0'0'176'0'0,"0"0"-160"0"0,0 0 48 0 0,0 0-240 0 0,0 0-2017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BB77C-F128-4D1F-8322-D0E1ABC23F29}" type="datetimeFigureOut">
              <a:rPr lang="fi-FI" smtClean="0"/>
              <a:t>8.9.2021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EE4D1-2307-49C3-BBBE-93E6C87785A0}" type="slidenum">
              <a:rPr lang="fi-FI" smtClean="0"/>
              <a:t>‹#›</a:t>
            </a:fld>
            <a:endParaRPr lang="fi-FI"/>
          </a:p>
        </p:txBody>
      </p:sp>
    </p:spTree>
    <p:extLst>
      <p:ext uri="{BB962C8B-B14F-4D97-AF65-F5344CB8AC3E}">
        <p14:creationId xmlns:p14="http://schemas.microsoft.com/office/powerpoint/2010/main" val="252592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EBEE4D1-2307-49C3-BBBE-93E6C87785A0}" type="slidenum">
              <a:rPr lang="fi-FI" smtClean="0"/>
              <a:t>1</a:t>
            </a:fld>
            <a:endParaRPr lang="fi-FI"/>
          </a:p>
        </p:txBody>
      </p:sp>
    </p:spTree>
    <p:extLst>
      <p:ext uri="{BB962C8B-B14F-4D97-AF65-F5344CB8AC3E}">
        <p14:creationId xmlns:p14="http://schemas.microsoft.com/office/powerpoint/2010/main" val="70470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investigates</a:t>
            </a:r>
            <a:r>
              <a:rPr lang="en-US" baseline="0" dirty="0" smtClean="0"/>
              <a:t> </a:t>
            </a:r>
            <a:r>
              <a:rPr lang="en-US" dirty="0" smtClean="0"/>
              <a:t>users' networked gatekeeping practices: how, why and by whom</a:t>
            </a:r>
          </a:p>
          <a:p>
            <a:r>
              <a:rPr lang="en-US" dirty="0" smtClean="0"/>
              <a:t>information is selected and controlled in social media networks?</a:t>
            </a:r>
            <a:endParaRPr lang="fi-FI" dirty="0"/>
          </a:p>
        </p:txBody>
      </p:sp>
      <p:sp>
        <p:nvSpPr>
          <p:cNvPr id="4" name="Slide Number Placeholder 3"/>
          <p:cNvSpPr>
            <a:spLocks noGrp="1"/>
          </p:cNvSpPr>
          <p:nvPr>
            <p:ph type="sldNum" sz="quarter" idx="10"/>
          </p:nvPr>
        </p:nvSpPr>
        <p:spPr/>
        <p:txBody>
          <a:bodyPr/>
          <a:lstStyle/>
          <a:p>
            <a:fld id="{FEBEE4D1-2307-49C3-BBBE-93E6C87785A0}" type="slidenum">
              <a:rPr lang="fi-FI" smtClean="0"/>
              <a:t>2</a:t>
            </a:fld>
            <a:endParaRPr lang="fi-FI"/>
          </a:p>
        </p:txBody>
      </p:sp>
    </p:spTree>
    <p:extLst>
      <p:ext uri="{BB962C8B-B14F-4D97-AF65-F5344CB8AC3E}">
        <p14:creationId xmlns:p14="http://schemas.microsoft.com/office/powerpoint/2010/main" val="3193599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BEE4D1-2307-49C3-BBBE-93E6C87785A0}" type="slidenum">
              <a:rPr lang="fi-FI" smtClean="0"/>
              <a:t>3</a:t>
            </a:fld>
            <a:endParaRPr lang="fi-FI"/>
          </a:p>
        </p:txBody>
      </p:sp>
    </p:spTree>
    <p:extLst>
      <p:ext uri="{BB962C8B-B14F-4D97-AF65-F5344CB8AC3E}">
        <p14:creationId xmlns:p14="http://schemas.microsoft.com/office/powerpoint/2010/main" val="3073419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Täytyy muistaa</a:t>
            </a:r>
            <a:r>
              <a:rPr lang="fi-FI" baseline="0" dirty="0" smtClean="0"/>
              <a:t> internetin historia, jossa korostettiin jakamista ja avoimuutta. Digiverkostot ikään kuin viides valtiomahti joka mahdollistaa ihmisten verkostoitumisen ja ilmaisun erillään instituutioista.   </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smtClean="0"/>
              <a:t>Kaikki voivat osallistua, kaikilla on mahdollisuus tietoon ilman välittäjiä.</a:t>
            </a:r>
          </a:p>
          <a:p>
            <a:endParaRPr lang="fi-FI" baseline="0" dirty="0" smtClean="0"/>
          </a:p>
          <a:p>
            <a:r>
              <a:rPr lang="fi-FI" dirty="0" err="1" smtClean="0"/>
              <a:t>Moderointi</a:t>
            </a:r>
            <a:r>
              <a:rPr lang="fi-FI" dirty="0" smtClean="0"/>
              <a:t> vaikeaa alustoille. Tekevät</a:t>
            </a:r>
            <a:r>
              <a:rPr lang="fi-FI" baseline="0" dirty="0" smtClean="0"/>
              <a:t> sen hyvin vastentahtoisesti</a:t>
            </a:r>
          </a:p>
          <a:p>
            <a:r>
              <a:rPr lang="fi-FI" baseline="0" dirty="0" smtClean="0"/>
              <a:t>Käyttäjien kasvu ja erilaisuus mutta ennen kaikkea kansainvälinen laajeneminen, eri kulttuurit ja valtiot lainsäädäntöineen</a:t>
            </a:r>
            <a:endParaRPr lang="fi-FI" dirty="0"/>
          </a:p>
        </p:txBody>
      </p:sp>
      <p:sp>
        <p:nvSpPr>
          <p:cNvPr id="4" name="Slide Number Placeholder 3"/>
          <p:cNvSpPr>
            <a:spLocks noGrp="1"/>
          </p:cNvSpPr>
          <p:nvPr>
            <p:ph type="sldNum" sz="quarter" idx="10"/>
          </p:nvPr>
        </p:nvSpPr>
        <p:spPr/>
        <p:txBody>
          <a:bodyPr/>
          <a:lstStyle/>
          <a:p>
            <a:fld id="{FEBEE4D1-2307-49C3-BBBE-93E6C87785A0}" type="slidenum">
              <a:rPr lang="fi-FI" smtClean="0"/>
              <a:t>5</a:t>
            </a:fld>
            <a:endParaRPr lang="fi-FI"/>
          </a:p>
        </p:txBody>
      </p:sp>
    </p:spTree>
    <p:extLst>
      <p:ext uri="{BB962C8B-B14F-4D97-AF65-F5344CB8AC3E}">
        <p14:creationId xmlns:p14="http://schemas.microsoft.com/office/powerpoint/2010/main" val="673072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EBEE4D1-2307-49C3-BBBE-93E6C87785A0}" type="slidenum">
              <a:rPr lang="fi-FI" smtClean="0"/>
              <a:t>7</a:t>
            </a:fld>
            <a:endParaRPr lang="fi-FI"/>
          </a:p>
        </p:txBody>
      </p:sp>
    </p:spTree>
    <p:extLst>
      <p:ext uri="{BB962C8B-B14F-4D97-AF65-F5344CB8AC3E}">
        <p14:creationId xmlns:p14="http://schemas.microsoft.com/office/powerpoint/2010/main" val="3463383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FEBEE4D1-2307-49C3-BBBE-93E6C87785A0}" type="slidenum">
              <a:rPr lang="fi-FI" smtClean="0"/>
              <a:t>9</a:t>
            </a:fld>
            <a:endParaRPr lang="fi-FI"/>
          </a:p>
        </p:txBody>
      </p:sp>
    </p:spTree>
    <p:extLst>
      <p:ext uri="{BB962C8B-B14F-4D97-AF65-F5344CB8AC3E}">
        <p14:creationId xmlns:p14="http://schemas.microsoft.com/office/powerpoint/2010/main" val="337204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smtClean="0"/>
              <a:t>Moderators</a:t>
            </a:r>
            <a:r>
              <a:rPr lang="fi-FI" dirty="0" smtClean="0"/>
              <a:t> </a:t>
            </a:r>
            <a:r>
              <a:rPr lang="fi-FI" dirty="0" err="1" smtClean="0"/>
              <a:t>had</a:t>
            </a:r>
            <a:r>
              <a:rPr lang="fi-FI" dirty="0" smtClean="0"/>
              <a:t> </a:t>
            </a:r>
            <a:r>
              <a:rPr lang="fi-FI" dirty="0" err="1" smtClean="0"/>
              <a:t>developed</a:t>
            </a:r>
            <a:r>
              <a:rPr lang="fi-FI" baseline="0" dirty="0" smtClean="0"/>
              <a:t> </a:t>
            </a:r>
            <a:r>
              <a:rPr lang="fi-FI" baseline="0" dirty="0" err="1" smtClean="0"/>
              <a:t>different</a:t>
            </a:r>
            <a:r>
              <a:rPr lang="fi-FI" baseline="0" dirty="0" smtClean="0"/>
              <a:t> </a:t>
            </a:r>
            <a:r>
              <a:rPr lang="fi-FI" baseline="0" dirty="0" err="1" smtClean="0"/>
              <a:t>rules</a:t>
            </a:r>
            <a:r>
              <a:rPr lang="fi-FI" baseline="0" dirty="0" smtClean="0"/>
              <a:t> and </a:t>
            </a:r>
            <a:r>
              <a:rPr lang="fi-FI" baseline="0" dirty="0" err="1" smtClean="0"/>
              <a:t>checklists</a:t>
            </a:r>
            <a:r>
              <a:rPr lang="fi-FI" baseline="0" dirty="0" smtClean="0"/>
              <a:t> for </a:t>
            </a:r>
            <a:r>
              <a:rPr lang="fi-FI" baseline="0" dirty="0" err="1" smtClean="0"/>
              <a:t>identifyin</a:t>
            </a:r>
            <a:r>
              <a:rPr lang="fi-FI" baseline="0" dirty="0" smtClean="0"/>
              <a:t> </a:t>
            </a:r>
            <a:r>
              <a:rPr lang="fi-FI" baseline="0" dirty="0" err="1" smtClean="0"/>
              <a:t>trouble</a:t>
            </a:r>
            <a:r>
              <a:rPr lang="fi-FI" baseline="0" dirty="0" smtClean="0"/>
              <a:t> </a:t>
            </a:r>
            <a:r>
              <a:rPr lang="fi-FI" baseline="0" dirty="0" err="1" smtClean="0"/>
              <a:t>makers</a:t>
            </a:r>
            <a:r>
              <a:rPr lang="fi-FI" baseline="0" dirty="0" smtClean="0"/>
              <a:t>, </a:t>
            </a:r>
            <a:r>
              <a:rPr lang="fi-FI" baseline="0" dirty="0" err="1" smtClean="0"/>
              <a:t>they</a:t>
            </a:r>
            <a:r>
              <a:rPr lang="fi-FI" baseline="0" dirty="0" smtClean="0"/>
              <a:t> </a:t>
            </a:r>
            <a:r>
              <a:rPr lang="fi-FI" baseline="0" dirty="0" err="1" smtClean="0"/>
              <a:t>inspected</a:t>
            </a:r>
            <a:r>
              <a:rPr lang="fi-FI" baseline="0" dirty="0" smtClean="0"/>
              <a:t> </a:t>
            </a:r>
            <a:r>
              <a:rPr lang="fi-FI" baseline="0" dirty="0" err="1" smtClean="0"/>
              <a:t>their</a:t>
            </a:r>
            <a:r>
              <a:rPr lang="fi-FI" baseline="0" dirty="0" smtClean="0"/>
              <a:t> </a:t>
            </a:r>
            <a:r>
              <a:rPr lang="fi-FI" baseline="0" dirty="0" err="1" smtClean="0"/>
              <a:t>pictures</a:t>
            </a:r>
            <a:r>
              <a:rPr lang="fi-FI" baseline="0" dirty="0" smtClean="0"/>
              <a:t>, </a:t>
            </a:r>
            <a:r>
              <a:rPr lang="fi-FI" baseline="0" dirty="0" err="1" smtClean="0"/>
              <a:t>memberships</a:t>
            </a:r>
            <a:r>
              <a:rPr lang="fi-FI" baseline="0" dirty="0" smtClean="0"/>
              <a:t> in </a:t>
            </a:r>
            <a:r>
              <a:rPr lang="fi-FI" baseline="0" dirty="0" err="1" smtClean="0"/>
              <a:t>other</a:t>
            </a:r>
            <a:r>
              <a:rPr lang="fi-FI" baseline="0" dirty="0" smtClean="0"/>
              <a:t> </a:t>
            </a:r>
            <a:r>
              <a:rPr lang="fi-FI" baseline="0" dirty="0" err="1" smtClean="0"/>
              <a:t>groups</a:t>
            </a:r>
            <a:r>
              <a:rPr lang="fi-FI" baseline="0" dirty="0" smtClean="0"/>
              <a:t> </a:t>
            </a:r>
            <a:r>
              <a:rPr lang="fi-FI" baseline="0" dirty="0" err="1" smtClean="0"/>
              <a:t>etc</a:t>
            </a:r>
            <a:endParaRPr lang="en-US" dirty="0"/>
          </a:p>
        </p:txBody>
      </p:sp>
      <p:sp>
        <p:nvSpPr>
          <p:cNvPr id="4" name="Slide Number Placeholder 3"/>
          <p:cNvSpPr>
            <a:spLocks noGrp="1"/>
          </p:cNvSpPr>
          <p:nvPr>
            <p:ph type="sldNum" sz="quarter" idx="10"/>
          </p:nvPr>
        </p:nvSpPr>
        <p:spPr/>
        <p:txBody>
          <a:bodyPr/>
          <a:lstStyle/>
          <a:p>
            <a:fld id="{FEBEE4D1-2307-49C3-BBBE-93E6C87785A0}" type="slidenum">
              <a:rPr lang="fi-FI" smtClean="0"/>
              <a:t>10</a:t>
            </a:fld>
            <a:endParaRPr lang="fi-FI"/>
          </a:p>
        </p:txBody>
      </p:sp>
    </p:spTree>
    <p:extLst>
      <p:ext uri="{BB962C8B-B14F-4D97-AF65-F5344CB8AC3E}">
        <p14:creationId xmlns:p14="http://schemas.microsoft.com/office/powerpoint/2010/main" val="422797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BEE4D1-2307-49C3-BBBE-93E6C87785A0}" type="slidenum">
              <a:rPr lang="fi-FI" smtClean="0"/>
              <a:t>11</a:t>
            </a:fld>
            <a:endParaRPr lang="fi-FI"/>
          </a:p>
        </p:txBody>
      </p:sp>
    </p:spTree>
    <p:extLst>
      <p:ext uri="{BB962C8B-B14F-4D97-AF65-F5344CB8AC3E}">
        <p14:creationId xmlns:p14="http://schemas.microsoft.com/office/powerpoint/2010/main" val="2756394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 some</a:t>
            </a:r>
            <a:r>
              <a:rPr lang="en-US" sz="1200" kern="1200" baseline="0" dirty="0" smtClean="0">
                <a:solidFill>
                  <a:schemeClr val="tx1"/>
                </a:solidFill>
                <a:effectLst/>
                <a:latin typeface="+mn-lt"/>
                <a:ea typeface="+mn-ea"/>
                <a:cs typeface="+mn-cs"/>
              </a:rPr>
              <a:t> background for this study and its context. </a:t>
            </a:r>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Hallin</a:t>
            </a:r>
            <a:r>
              <a:rPr lang="en-US" sz="1200" kern="1200" dirty="0" smtClean="0">
                <a:solidFill>
                  <a:schemeClr val="tx1"/>
                </a:solidFill>
                <a:effectLst/>
                <a:latin typeface="+mn-lt"/>
                <a:ea typeface="+mn-ea"/>
                <a:cs typeface="+mn-cs"/>
              </a:rPr>
              <a:t> and Mancini’s (2004) media system theory, the Finnish media system is classified as a democratic corporatist model, which is characterized by, for example, substantial professionalization, institutionalized self-regulation, and</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 active role of the state.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531A5-C2FA-400B-ADD9-D8F13168C3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1037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Master" Target="../slideMasters/slideMaster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Master" Target="../slideMasters/slideMaster3.xml"/><Relationship Id="rId6" Type="http://schemas.openxmlformats.org/officeDocument/2006/relationships/image" Target="../media/image40.png"/><Relationship Id="rId5" Type="http://schemas.openxmlformats.org/officeDocument/2006/relationships/customXml" Target="../ink/ink4.xml"/><Relationship Id="rId4" Type="http://schemas.openxmlformats.org/officeDocument/2006/relationships/image" Target="../media/image30.png"/></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7" Type="http://schemas.openxmlformats.org/officeDocument/2006/relationships/image" Target="../media/image2.png"/><Relationship Id="rId2" Type="http://schemas.openxmlformats.org/officeDocument/2006/relationships/customXml" Target="../ink/ink5.xml"/><Relationship Id="rId1" Type="http://schemas.openxmlformats.org/officeDocument/2006/relationships/slideMaster" Target="../slideMasters/slideMaster4.xml"/><Relationship Id="rId6" Type="http://schemas.openxmlformats.org/officeDocument/2006/relationships/image" Target="../media/image41.png"/><Relationship Id="rId5" Type="http://schemas.openxmlformats.org/officeDocument/2006/relationships/customXml" Target="../ink/ink6.xml"/><Relationship Id="rId4" Type="http://schemas.openxmlformats.org/officeDocument/2006/relationships/image" Target="../media/image31.png"/></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82752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31810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2265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nsi valkoinen">
    <p:spTree>
      <p:nvGrpSpPr>
        <p:cNvPr id="1" name=""/>
        <p:cNvGrpSpPr/>
        <p:nvPr/>
      </p:nvGrpSpPr>
      <p:grpSpPr>
        <a:xfrm>
          <a:off x="0" y="0"/>
          <a:ext cx="0" cy="0"/>
          <a:chOff x="0" y="0"/>
          <a:chExt cx="0" cy="0"/>
        </a:xfrm>
      </p:grpSpPr>
      <p:sp>
        <p:nvSpPr>
          <p:cNvPr id="9" name="Tekstin paikkamerkki 12">
            <a:extLst>
              <a:ext uri="{FF2B5EF4-FFF2-40B4-BE49-F238E27FC236}">
                <a16:creationId xmlns:a16="http://schemas.microsoft.com/office/drawing/2014/main" id="{B08D2941-A7E5-4C26-B320-579010B602E5}"/>
              </a:ext>
            </a:extLst>
          </p:cNvPr>
          <p:cNvSpPr>
            <a:spLocks noGrp="1"/>
          </p:cNvSpPr>
          <p:nvPr>
            <p:ph type="body" sz="quarter" idx="12"/>
          </p:nvPr>
        </p:nvSpPr>
        <p:spPr>
          <a:xfrm>
            <a:off x="868018" y="4745772"/>
            <a:ext cx="7480852" cy="328033"/>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0560" y="5191347"/>
            <a:ext cx="3190045" cy="1186635"/>
          </a:xfrm>
          <a:prstGeom prst="rect">
            <a:avLst/>
          </a:prstGeom>
        </p:spPr>
      </p:pic>
      <p:sp>
        <p:nvSpPr>
          <p:cNvPr id="4" name="Date Placeholder 3"/>
          <p:cNvSpPr>
            <a:spLocks noGrp="1"/>
          </p:cNvSpPr>
          <p:nvPr>
            <p:ph type="dt" sz="half" idx="13"/>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5" name="Footer Placeholder 4"/>
          <p:cNvSpPr>
            <a:spLocks noGrp="1"/>
          </p:cNvSpPr>
          <p:nvPr>
            <p:ph type="ftr" sz="quarter" idx="14"/>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6" name="Slide Number Placeholder 5"/>
          <p:cNvSpPr>
            <a:spLocks noGrp="1"/>
          </p:cNvSpPr>
          <p:nvPr>
            <p:ph type="sldNum" sz="quarter" idx="15"/>
          </p:nvPr>
        </p:nvSpPr>
        <p:spPr>
          <a:xfrm>
            <a:off x="8804753"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tx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24926000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nsi musta">
    <p:bg>
      <p:bgPr>
        <a:solidFill>
          <a:schemeClr val="tx2"/>
        </a:solidFill>
        <a:effectLst/>
      </p:bgPr>
    </p:bg>
    <p:spTree>
      <p:nvGrpSpPr>
        <p:cNvPr id="1" name=""/>
        <p:cNvGrpSpPr/>
        <p:nvPr/>
      </p:nvGrpSpPr>
      <p:grpSpPr>
        <a:xfrm>
          <a:off x="0" y="0"/>
          <a:ext cx="0" cy="0"/>
          <a:chOff x="0" y="0"/>
          <a:chExt cx="0" cy="0"/>
        </a:xfrm>
      </p:grpSpPr>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mc:AlternateContent xmlns:mc="http://schemas.openxmlformats.org/markup-compatibility/2006" xmlns:p14="http://schemas.microsoft.com/office/powerpoint/2010/main">
        <mc:Choice Requires="p14">
          <p:contentPart p14:bwMode="auto" r:id="rId2">
            <p14:nvContentPartPr>
              <p14:cNvPr id="14" name="Käsinkirjoitus 13">
                <a:extLst>
                  <a:ext uri="{FF2B5EF4-FFF2-40B4-BE49-F238E27FC236}">
                    <a16:creationId xmlns:a16="http://schemas.microsoft.com/office/drawing/2014/main" id="{CEC5EDC0-A0E0-4F47-928F-B20B8076E634}"/>
                  </a:ext>
                </a:extLst>
              </p14:cNvPr>
              <p14:cNvContentPartPr/>
              <p14:nvPr/>
            </p14:nvContentPartPr>
            <p14:xfrm>
              <a:off x="2731856" y="4694400"/>
              <a:ext cx="11520" cy="360"/>
            </p14:xfrm>
          </p:contentPart>
        </mc:Choice>
        <mc:Fallback xmlns="">
          <p:pic>
            <p:nvPicPr>
              <p:cNvPr id="14" name="Käsinkirjoitus 13">
                <a:extLst>
                  <a:ext uri="{FF2B5EF4-FFF2-40B4-BE49-F238E27FC236}">
                    <a16:creationId xmlns:a16="http://schemas.microsoft.com/office/drawing/2014/main" id="{CEC5EDC0-A0E0-4F47-928F-B20B8076E634}"/>
                  </a:ext>
                </a:extLst>
              </p:cNvPr>
              <p:cNvPicPr/>
              <p:nvPr/>
            </p:nvPicPr>
            <p:blipFill>
              <a:blip r:embed="rId4"/>
              <a:stretch>
                <a:fillRect/>
              </a:stretch>
            </p:blipFill>
            <p:spPr>
              <a:xfrm>
                <a:off x="2722496" y="4685040"/>
                <a:ext cx="3024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Käsinkirjoitus 14">
                <a:extLst>
                  <a:ext uri="{FF2B5EF4-FFF2-40B4-BE49-F238E27FC236}">
                    <a16:creationId xmlns:a16="http://schemas.microsoft.com/office/drawing/2014/main" id="{469EDAD8-DE64-4AA1-99EB-7E6A49453D5D}"/>
                  </a:ext>
                </a:extLst>
              </p14:cNvPr>
              <p14:cNvContentPartPr/>
              <p14:nvPr/>
            </p14:nvContentPartPr>
            <p14:xfrm>
              <a:off x="2642576" y="4739040"/>
              <a:ext cx="360" cy="360"/>
            </p14:xfrm>
          </p:contentPart>
        </mc:Choice>
        <mc:Fallback xmlns="">
          <p:pic>
            <p:nvPicPr>
              <p:cNvPr id="15" name="Käsinkirjoitus 14">
                <a:extLst>
                  <a:ext uri="{FF2B5EF4-FFF2-40B4-BE49-F238E27FC236}">
                    <a16:creationId xmlns:a16="http://schemas.microsoft.com/office/drawing/2014/main" id="{469EDAD8-DE64-4AA1-99EB-7E6A49453D5D}"/>
                  </a:ext>
                </a:extLst>
              </p:cNvPr>
              <p:cNvPicPr/>
              <p:nvPr/>
            </p:nvPicPr>
            <p:blipFill>
              <a:blip r:embed="rId6"/>
              <a:stretch>
                <a:fillRect/>
              </a:stretch>
            </p:blipFill>
            <p:spPr>
              <a:xfrm>
                <a:off x="2633936" y="4730400"/>
                <a:ext cx="18000" cy="18000"/>
              </a:xfrm>
              <a:prstGeom prst="rect">
                <a:avLst/>
              </a:prstGeom>
            </p:spPr>
          </p:pic>
        </mc:Fallback>
      </mc:AlternateContent>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7"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8"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9"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2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6417485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nsi violetti">
    <p:bg>
      <p:bgPr>
        <a:solidFill>
          <a:schemeClr val="accent2"/>
        </a:solidFill>
        <a:effectLst/>
      </p:bgPr>
    </p:bg>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tx1"/>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
        <p:nvSpPr>
          <p:cNvPr id="8"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9"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0"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0823843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tsikko ja sisältö valkoinen">
    <p:spTree>
      <p:nvGrpSpPr>
        <p:cNvPr id="1" name=""/>
        <p:cNvGrpSpPr/>
        <p:nvPr/>
      </p:nvGrpSpPr>
      <p:grpSpPr>
        <a:xfrm>
          <a:off x="0" y="0"/>
          <a:ext cx="0" cy="0"/>
          <a:chOff x="0" y="0"/>
          <a:chExt cx="0" cy="0"/>
        </a:xfrm>
      </p:grpSpPr>
      <p:sp>
        <p:nvSpPr>
          <p:cNvPr id="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Tree>
    <p:extLst>
      <p:ext uri="{BB962C8B-B14F-4D97-AF65-F5344CB8AC3E}">
        <p14:creationId xmlns:p14="http://schemas.microsoft.com/office/powerpoint/2010/main" val="31646284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tsikko ja sisältö musta">
    <p:bg>
      <p:bgRef idx="1001">
        <a:schemeClr val="bg1"/>
      </p:bgRef>
    </p:bg>
    <p:spTree>
      <p:nvGrpSpPr>
        <p:cNvPr id="1" name=""/>
        <p:cNvGrpSpPr/>
        <p:nvPr/>
      </p:nvGrpSpPr>
      <p:grpSpPr>
        <a:xfrm>
          <a:off x="0" y="0"/>
          <a:ext cx="0" cy="0"/>
          <a:chOff x="0" y="0"/>
          <a:chExt cx="0" cy="0"/>
        </a:xfrm>
      </p:grpSpPr>
      <p:sp>
        <p:nvSpPr>
          <p:cNvPr id="6" name="Date Placeholder 3"/>
          <p:cNvSpPr>
            <a:spLocks noGrp="1"/>
          </p:cNvSpPr>
          <p:nvPr>
            <p:ph type="dt" sz="half" idx="13"/>
          </p:nvPr>
        </p:nvSpPr>
        <p:spPr>
          <a:xfrm>
            <a:off x="1078028" y="6356350"/>
            <a:ext cx="27432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7" name="Footer Placeholder 4"/>
          <p:cNvSpPr>
            <a:spLocks noGrp="1"/>
          </p:cNvSpPr>
          <p:nvPr>
            <p:ph type="ftr" sz="quarter" idx="14"/>
          </p:nvPr>
        </p:nvSpPr>
        <p:spPr>
          <a:xfrm>
            <a:off x="4038600" y="6356350"/>
            <a:ext cx="41148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endParaRPr lang="fi-FI" dirty="0"/>
          </a:p>
        </p:txBody>
      </p:sp>
      <p:sp>
        <p:nvSpPr>
          <p:cNvPr id="8" name="Slide Number Placeholder 5"/>
          <p:cNvSpPr>
            <a:spLocks noGrp="1"/>
          </p:cNvSpPr>
          <p:nvPr>
            <p:ph type="sldNum" sz="quarter" idx="15"/>
          </p:nvPr>
        </p:nvSpPr>
        <p:spPr>
          <a:xfrm>
            <a:off x="8353129" y="6356350"/>
            <a:ext cx="1464501"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12"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dirty="0"/>
          </a:p>
        </p:txBody>
      </p:sp>
    </p:spTree>
    <p:extLst>
      <p:ext uri="{BB962C8B-B14F-4D97-AF65-F5344CB8AC3E}">
        <p14:creationId xmlns:p14="http://schemas.microsoft.com/office/powerpoint/2010/main" val="4826813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tsikko ja kaksi palstaa">
    <p:spTree>
      <p:nvGrpSpPr>
        <p:cNvPr id="1" name=""/>
        <p:cNvGrpSpPr/>
        <p:nvPr/>
      </p:nvGrpSpPr>
      <p:grpSpPr>
        <a:xfrm>
          <a:off x="0" y="0"/>
          <a:ext cx="0" cy="0"/>
          <a:chOff x="0" y="0"/>
          <a:chExt cx="0" cy="0"/>
        </a:xfrm>
      </p:grpSpPr>
      <p:sp>
        <p:nvSpPr>
          <p:cNvPr id="12"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3"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4"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7"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6291057"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20"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35026884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Otsikko valkoinen">
    <p:spTree>
      <p:nvGrpSpPr>
        <p:cNvPr id="1" name=""/>
        <p:cNvGrpSpPr/>
        <p:nvPr/>
      </p:nvGrpSpPr>
      <p:grpSpPr>
        <a:xfrm>
          <a:off x="0" y="0"/>
          <a:ext cx="0" cy="0"/>
          <a:chOff x="0" y="0"/>
          <a:chExt cx="0" cy="0"/>
        </a:xfrm>
      </p:grpSpPr>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105626096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defRPr sz="1050"/>
            </a:lvl1pPr>
          </a:lstStyle>
          <a:p>
            <a:endParaRPr lang="fi-FI"/>
          </a:p>
        </p:txBody>
      </p:sp>
      <p:sp>
        <p:nvSpPr>
          <p:cNvPr id="5"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6"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29743526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402836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Otsikko ja ingress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800999-EDA5-4B6B-8344-7EB1B35BAA9F}"/>
              </a:ext>
            </a:extLst>
          </p:cNvPr>
          <p:cNvSpPr>
            <a:spLocks noGrp="1"/>
          </p:cNvSpPr>
          <p:nvPr>
            <p:ph type="title"/>
          </p:nvPr>
        </p:nvSpPr>
        <p:spPr>
          <a:xfrm>
            <a:off x="547200" y="1673225"/>
            <a:ext cx="4780800" cy="3511550"/>
          </a:xfrm>
        </p:spPr>
        <p:txBody>
          <a:bodyPr>
            <a:normAutofit/>
          </a:bodyPr>
          <a:lstStyle>
            <a:lvl1pPr>
              <a:defRPr sz="5000" b="1"/>
            </a:lvl1pPr>
          </a:lstStyle>
          <a:p>
            <a:r>
              <a:rPr lang="en-US" smtClean="0"/>
              <a:t>Click to edit Master title style</a:t>
            </a:r>
            <a:endParaRPr lang="fi-FI" dirty="0"/>
          </a:p>
        </p:txBody>
      </p:sp>
      <p:sp>
        <p:nvSpPr>
          <p:cNvPr id="6"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7272000" y="1227388"/>
            <a:ext cx="4534256" cy="4403224"/>
          </a:xfrm>
        </p:spPr>
        <p:txBody>
          <a:bodyPr anchor="ctr" anchorCtr="0">
            <a:normAutofit/>
          </a:bodyPr>
          <a:lstStyle>
            <a:lvl1pPr marL="0" indent="0">
              <a:buNone/>
              <a:defRPr sz="2400" b="1"/>
            </a:lvl1pPr>
          </a:lstStyle>
          <a:p>
            <a:pPr lvl="0"/>
            <a:r>
              <a:rPr lang="en-US" smtClean="0"/>
              <a:t>Edit Master text styles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7464" y="2075205"/>
            <a:ext cx="1757071" cy="2707589"/>
          </a:xfrm>
          <a:prstGeom prst="rect">
            <a:avLst/>
          </a:prstGeom>
        </p:spPr>
      </p:pic>
      <p:sp>
        <p:nvSpPr>
          <p:cNvPr id="8" name="Footer Placeholder 3"/>
          <p:cNvSpPr>
            <a:spLocks noGrp="1"/>
          </p:cNvSpPr>
          <p:nvPr>
            <p:ph type="ftr" sz="quarter" idx="11"/>
          </p:nvPr>
        </p:nvSpPr>
        <p:spPr>
          <a:xfrm>
            <a:off x="4038600" y="6356350"/>
            <a:ext cx="4114800" cy="365125"/>
          </a:xfrm>
        </p:spPr>
        <p:txBody>
          <a:bodyPr/>
          <a:lstStyle>
            <a:lvl1pPr>
              <a:defRPr sz="1050"/>
            </a:lvl1pPr>
          </a:lstStyle>
          <a:p>
            <a:endParaRPr lang="fi-FI"/>
          </a:p>
        </p:txBody>
      </p:sp>
      <p:sp>
        <p:nvSpPr>
          <p:cNvPr id="9"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34292310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sältö ja kuva valkoinen">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bg2"/>
          </a:solidFill>
        </p:spPr>
        <p:txBody>
          <a:bodyPr>
            <a:noAutofit/>
          </a:bodyPr>
          <a:lstStyle>
            <a:lvl1pPr marL="0" indent="0">
              <a:buNone/>
              <a:defRPr sz="400">
                <a:solidFill>
                  <a:schemeClr val="bg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tx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39873110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isältö ja kuva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88911229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isältö ja kuva - vihreä">
    <p:bg>
      <p:bgPr>
        <a:solidFill>
          <a:schemeClr val="accent3"/>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678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3"/>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1111611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isältö ja kuva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2"/>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03637097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isältö ja kuva - turkoosi">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1"/>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52061040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isältö ja kuva - punainen">
    <p:bg>
      <p:bgPr>
        <a:solidFill>
          <a:schemeClr val="accent4"/>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4"/>
          </a:solidFill>
        </p:spPr>
        <p:txBody>
          <a:bodyPr>
            <a:noAutofit/>
          </a:bodyPr>
          <a:lstStyle>
            <a:lvl1pPr marL="0" indent="0">
              <a:buNone/>
              <a:defRPr sz="400">
                <a:solidFill>
                  <a:schemeClr val="accent4"/>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Tree>
    <p:extLst>
      <p:ext uri="{BB962C8B-B14F-4D97-AF65-F5344CB8AC3E}">
        <p14:creationId xmlns:p14="http://schemas.microsoft.com/office/powerpoint/2010/main" val="19056607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Kuva ja sisältö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22892828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Kuva ja sisältö - valkoinen">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tx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tx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bg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14740"/>
            <a:ext cx="2374370" cy="883219"/>
          </a:xfrm>
          <a:prstGeom prst="rect">
            <a:avLst/>
          </a:prstGeom>
        </p:spPr>
      </p:pic>
    </p:spTree>
    <p:extLst>
      <p:ext uri="{BB962C8B-B14F-4D97-AF65-F5344CB8AC3E}">
        <p14:creationId xmlns:p14="http://schemas.microsoft.com/office/powerpoint/2010/main" val="110594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Kuva ja sisältö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hasCustomPrompt="1"/>
          </p:nvPr>
        </p:nvSpPr>
        <p:spPr>
          <a:xfrm>
            <a:off x="0" y="0"/>
            <a:ext cx="5219700" cy="6858000"/>
          </a:xfrm>
        </p:spPr>
        <p:txBody>
          <a:bodyPr/>
          <a:lstStyle>
            <a:lvl1pPr marL="0" indent="0" algn="ctr">
              <a:buNone/>
              <a:defRPr>
                <a:solidFill>
                  <a:schemeClr val="bg1"/>
                </a:solidFill>
              </a:defRPr>
            </a:lvl1pPr>
          </a:lstStyle>
          <a:p>
            <a:r>
              <a:rPr lang="fi-FI" dirty="0" smtClean="0"/>
              <a:t>Lisää kuva</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accent2"/>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41754407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3133720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äliotsikko punainen">
    <p:bg>
      <p:bgPr>
        <a:solidFill>
          <a:schemeClr val="accent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63930419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Väliotsikko vihreä">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27178220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Väliotsikko violetti">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7558961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Väliotsikko turkoosi">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3882694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Loppu">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109" y="2352016"/>
            <a:ext cx="5795784" cy="2153969"/>
          </a:xfrm>
          <a:prstGeom prst="rect">
            <a:avLst/>
          </a:prstGeom>
        </p:spPr>
      </p:pic>
      <p:sp>
        <p:nvSpPr>
          <p:cNvPr id="4"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2355574" y="4831894"/>
            <a:ext cx="7480852" cy="505672"/>
          </a:xfrm>
        </p:spPr>
        <p:txBody>
          <a:bodyPr>
            <a:normAutofit/>
          </a:bodyPr>
          <a:lstStyle>
            <a:lvl1pPr marL="0" indent="0" algn="ctr">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
        <p:nvSpPr>
          <p:cNvPr id="5"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2356654" y="5491071"/>
            <a:ext cx="7478692" cy="327673"/>
          </a:xfrm>
        </p:spPr>
        <p:txBody>
          <a:bodyPr>
            <a:normAutofit/>
          </a:bodyPr>
          <a:lstStyle>
            <a:lvl1pPr marL="0" indent="0" algn="ctr">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Tree>
    <p:extLst>
      <p:ext uri="{BB962C8B-B14F-4D97-AF65-F5344CB8AC3E}">
        <p14:creationId xmlns:p14="http://schemas.microsoft.com/office/powerpoint/2010/main" val="1664500675"/>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30815793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2640985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Kansi valkoinen">
    <p:spTree>
      <p:nvGrpSpPr>
        <p:cNvPr id="1" name=""/>
        <p:cNvGrpSpPr/>
        <p:nvPr/>
      </p:nvGrpSpPr>
      <p:grpSpPr>
        <a:xfrm>
          <a:off x="0" y="0"/>
          <a:ext cx="0" cy="0"/>
          <a:chOff x="0" y="0"/>
          <a:chExt cx="0" cy="0"/>
        </a:xfrm>
      </p:grpSpPr>
      <p:sp>
        <p:nvSpPr>
          <p:cNvPr id="9" name="Tekstin paikkamerkki 12">
            <a:extLst>
              <a:ext uri="{FF2B5EF4-FFF2-40B4-BE49-F238E27FC236}">
                <a16:creationId xmlns:a16="http://schemas.microsoft.com/office/drawing/2014/main" id="{B08D2941-A7E5-4C26-B320-579010B602E5}"/>
              </a:ext>
            </a:extLst>
          </p:cNvPr>
          <p:cNvSpPr>
            <a:spLocks noGrp="1"/>
          </p:cNvSpPr>
          <p:nvPr>
            <p:ph type="body" sz="quarter" idx="12"/>
          </p:nvPr>
        </p:nvSpPr>
        <p:spPr>
          <a:xfrm>
            <a:off x="868018" y="4745772"/>
            <a:ext cx="7480852" cy="328033"/>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0560" y="5191347"/>
            <a:ext cx="3190045" cy="1186635"/>
          </a:xfrm>
          <a:prstGeom prst="rect">
            <a:avLst/>
          </a:prstGeom>
        </p:spPr>
      </p:pic>
      <p:sp>
        <p:nvSpPr>
          <p:cNvPr id="4" name="Date Placeholder 3"/>
          <p:cNvSpPr>
            <a:spLocks noGrp="1"/>
          </p:cNvSpPr>
          <p:nvPr>
            <p:ph type="dt" sz="half" idx="13"/>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5" name="Footer Placeholder 4"/>
          <p:cNvSpPr>
            <a:spLocks noGrp="1"/>
          </p:cNvSpPr>
          <p:nvPr>
            <p:ph type="ftr" sz="quarter" idx="14"/>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6" name="Slide Number Placeholder 5"/>
          <p:cNvSpPr>
            <a:spLocks noGrp="1"/>
          </p:cNvSpPr>
          <p:nvPr>
            <p:ph type="sldNum" sz="quarter" idx="15"/>
          </p:nvPr>
        </p:nvSpPr>
        <p:spPr>
          <a:xfrm>
            <a:off x="8804753"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tx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74568813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Kansi musta">
    <p:bg>
      <p:bgPr>
        <a:solidFill>
          <a:schemeClr val="tx2"/>
        </a:solidFill>
        <a:effectLst/>
      </p:bgPr>
    </p:bg>
    <p:spTree>
      <p:nvGrpSpPr>
        <p:cNvPr id="1" name=""/>
        <p:cNvGrpSpPr/>
        <p:nvPr/>
      </p:nvGrpSpPr>
      <p:grpSpPr>
        <a:xfrm>
          <a:off x="0" y="0"/>
          <a:ext cx="0" cy="0"/>
          <a:chOff x="0" y="0"/>
          <a:chExt cx="0" cy="0"/>
        </a:xfrm>
      </p:grpSpPr>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mc:AlternateContent xmlns:mc="http://schemas.openxmlformats.org/markup-compatibility/2006" xmlns:p14="http://schemas.microsoft.com/office/powerpoint/2010/main">
        <mc:Choice Requires="p14">
          <p:contentPart p14:bwMode="auto" r:id="rId2">
            <p14:nvContentPartPr>
              <p14:cNvPr id="14" name="Käsinkirjoitus 13">
                <a:extLst>
                  <a:ext uri="{FF2B5EF4-FFF2-40B4-BE49-F238E27FC236}">
                    <a16:creationId xmlns:a16="http://schemas.microsoft.com/office/drawing/2014/main" id="{CEC5EDC0-A0E0-4F47-928F-B20B8076E634}"/>
                  </a:ext>
                </a:extLst>
              </p14:cNvPr>
              <p14:cNvContentPartPr/>
              <p14:nvPr/>
            </p14:nvContentPartPr>
            <p14:xfrm>
              <a:off x="2731856" y="4694400"/>
              <a:ext cx="11520" cy="360"/>
            </p14:xfrm>
          </p:contentPart>
        </mc:Choice>
        <mc:Fallback xmlns="">
          <p:pic>
            <p:nvPicPr>
              <p:cNvPr id="14" name="Käsinkirjoitus 13">
                <a:extLst>
                  <a:ext uri="{FF2B5EF4-FFF2-40B4-BE49-F238E27FC236}">
                    <a16:creationId xmlns:a16="http://schemas.microsoft.com/office/drawing/2014/main" id="{CEC5EDC0-A0E0-4F47-928F-B20B8076E634}"/>
                  </a:ext>
                </a:extLst>
              </p:cNvPr>
              <p:cNvPicPr/>
              <p:nvPr/>
            </p:nvPicPr>
            <p:blipFill>
              <a:blip r:embed="rId4"/>
              <a:stretch>
                <a:fillRect/>
              </a:stretch>
            </p:blipFill>
            <p:spPr>
              <a:xfrm>
                <a:off x="2722496" y="4685040"/>
                <a:ext cx="3024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Käsinkirjoitus 14">
                <a:extLst>
                  <a:ext uri="{FF2B5EF4-FFF2-40B4-BE49-F238E27FC236}">
                    <a16:creationId xmlns:a16="http://schemas.microsoft.com/office/drawing/2014/main" id="{469EDAD8-DE64-4AA1-99EB-7E6A49453D5D}"/>
                  </a:ext>
                </a:extLst>
              </p14:cNvPr>
              <p14:cNvContentPartPr/>
              <p14:nvPr/>
            </p14:nvContentPartPr>
            <p14:xfrm>
              <a:off x="2642576" y="4739040"/>
              <a:ext cx="360" cy="360"/>
            </p14:xfrm>
          </p:contentPart>
        </mc:Choice>
        <mc:Fallback xmlns="">
          <p:pic>
            <p:nvPicPr>
              <p:cNvPr id="15" name="Käsinkirjoitus 14">
                <a:extLst>
                  <a:ext uri="{FF2B5EF4-FFF2-40B4-BE49-F238E27FC236}">
                    <a16:creationId xmlns:a16="http://schemas.microsoft.com/office/drawing/2014/main" id="{469EDAD8-DE64-4AA1-99EB-7E6A49453D5D}"/>
                  </a:ext>
                </a:extLst>
              </p:cNvPr>
              <p:cNvPicPr/>
              <p:nvPr/>
            </p:nvPicPr>
            <p:blipFill>
              <a:blip r:embed="rId6"/>
              <a:stretch>
                <a:fillRect/>
              </a:stretch>
            </p:blipFill>
            <p:spPr>
              <a:xfrm>
                <a:off x="2633936" y="4730400"/>
                <a:ext cx="18000" cy="18000"/>
              </a:xfrm>
              <a:prstGeom prst="rect">
                <a:avLst/>
              </a:prstGeom>
            </p:spPr>
          </p:pic>
        </mc:Fallback>
      </mc:AlternateContent>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7"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8"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9"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2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32453262"/>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Kansi violetti">
    <p:bg>
      <p:bgPr>
        <a:solidFill>
          <a:schemeClr val="accent2"/>
        </a:solidFill>
        <a:effectLst/>
      </p:bgPr>
    </p:bg>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tx1"/>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
        <p:nvSpPr>
          <p:cNvPr id="8"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9"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0"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6976615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81DD07AB-2F60-4F89-B653-EB8532A353AA}" type="datetimeFigureOut">
              <a:rPr lang="fi-FI" smtClean="0"/>
              <a:t>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3077333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Otsikko ja sisältö valkoinen">
    <p:spTree>
      <p:nvGrpSpPr>
        <p:cNvPr id="1" name=""/>
        <p:cNvGrpSpPr/>
        <p:nvPr/>
      </p:nvGrpSpPr>
      <p:grpSpPr>
        <a:xfrm>
          <a:off x="0" y="0"/>
          <a:ext cx="0" cy="0"/>
          <a:chOff x="0" y="0"/>
          <a:chExt cx="0" cy="0"/>
        </a:xfrm>
      </p:grpSpPr>
      <p:sp>
        <p:nvSpPr>
          <p:cNvPr id="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Tree>
    <p:extLst>
      <p:ext uri="{BB962C8B-B14F-4D97-AF65-F5344CB8AC3E}">
        <p14:creationId xmlns:p14="http://schemas.microsoft.com/office/powerpoint/2010/main" val="371719326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Otsikko ja sisältö musta">
    <p:bg>
      <p:bgRef idx="1001">
        <a:schemeClr val="bg1"/>
      </p:bgRef>
    </p:bg>
    <p:spTree>
      <p:nvGrpSpPr>
        <p:cNvPr id="1" name=""/>
        <p:cNvGrpSpPr/>
        <p:nvPr/>
      </p:nvGrpSpPr>
      <p:grpSpPr>
        <a:xfrm>
          <a:off x="0" y="0"/>
          <a:ext cx="0" cy="0"/>
          <a:chOff x="0" y="0"/>
          <a:chExt cx="0" cy="0"/>
        </a:xfrm>
      </p:grpSpPr>
      <p:sp>
        <p:nvSpPr>
          <p:cNvPr id="6" name="Date Placeholder 3"/>
          <p:cNvSpPr>
            <a:spLocks noGrp="1"/>
          </p:cNvSpPr>
          <p:nvPr>
            <p:ph type="dt" sz="half" idx="13"/>
          </p:nvPr>
        </p:nvSpPr>
        <p:spPr>
          <a:xfrm>
            <a:off x="1078028" y="6356350"/>
            <a:ext cx="27432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7" name="Footer Placeholder 4"/>
          <p:cNvSpPr>
            <a:spLocks noGrp="1"/>
          </p:cNvSpPr>
          <p:nvPr>
            <p:ph type="ftr" sz="quarter" idx="14"/>
          </p:nvPr>
        </p:nvSpPr>
        <p:spPr>
          <a:xfrm>
            <a:off x="4038600" y="6356350"/>
            <a:ext cx="41148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endParaRPr lang="fi-FI" dirty="0"/>
          </a:p>
        </p:txBody>
      </p:sp>
      <p:sp>
        <p:nvSpPr>
          <p:cNvPr id="8" name="Slide Number Placeholder 5"/>
          <p:cNvSpPr>
            <a:spLocks noGrp="1"/>
          </p:cNvSpPr>
          <p:nvPr>
            <p:ph type="sldNum" sz="quarter" idx="15"/>
          </p:nvPr>
        </p:nvSpPr>
        <p:spPr>
          <a:xfrm>
            <a:off x="8353129" y="6356350"/>
            <a:ext cx="1464501"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12"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dirty="0"/>
          </a:p>
        </p:txBody>
      </p:sp>
    </p:spTree>
    <p:extLst>
      <p:ext uri="{BB962C8B-B14F-4D97-AF65-F5344CB8AC3E}">
        <p14:creationId xmlns:p14="http://schemas.microsoft.com/office/powerpoint/2010/main" val="21145316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Otsikko ja kaksi palstaa">
    <p:spTree>
      <p:nvGrpSpPr>
        <p:cNvPr id="1" name=""/>
        <p:cNvGrpSpPr/>
        <p:nvPr/>
      </p:nvGrpSpPr>
      <p:grpSpPr>
        <a:xfrm>
          <a:off x="0" y="0"/>
          <a:ext cx="0" cy="0"/>
          <a:chOff x="0" y="0"/>
          <a:chExt cx="0" cy="0"/>
        </a:xfrm>
      </p:grpSpPr>
      <p:sp>
        <p:nvSpPr>
          <p:cNvPr id="12"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3"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4"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7"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6291057"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20"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4112081845"/>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Otsikko valkoinen">
    <p:spTree>
      <p:nvGrpSpPr>
        <p:cNvPr id="1" name=""/>
        <p:cNvGrpSpPr/>
        <p:nvPr/>
      </p:nvGrpSpPr>
      <p:grpSpPr>
        <a:xfrm>
          <a:off x="0" y="0"/>
          <a:ext cx="0" cy="0"/>
          <a:chOff x="0" y="0"/>
          <a:chExt cx="0" cy="0"/>
        </a:xfrm>
      </p:grpSpPr>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58459228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defRPr sz="1050"/>
            </a:lvl1pPr>
          </a:lstStyle>
          <a:p>
            <a:endParaRPr lang="fi-FI"/>
          </a:p>
        </p:txBody>
      </p:sp>
      <p:sp>
        <p:nvSpPr>
          <p:cNvPr id="5"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6"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1103322823"/>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Otsikko ja ingress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800999-EDA5-4B6B-8344-7EB1B35BAA9F}"/>
              </a:ext>
            </a:extLst>
          </p:cNvPr>
          <p:cNvSpPr>
            <a:spLocks noGrp="1"/>
          </p:cNvSpPr>
          <p:nvPr>
            <p:ph type="title"/>
          </p:nvPr>
        </p:nvSpPr>
        <p:spPr>
          <a:xfrm>
            <a:off x="547200" y="1673225"/>
            <a:ext cx="4780800" cy="3511550"/>
          </a:xfrm>
        </p:spPr>
        <p:txBody>
          <a:bodyPr>
            <a:normAutofit/>
          </a:bodyPr>
          <a:lstStyle>
            <a:lvl1pPr>
              <a:defRPr sz="5000" b="1"/>
            </a:lvl1pPr>
          </a:lstStyle>
          <a:p>
            <a:r>
              <a:rPr lang="en-US" smtClean="0"/>
              <a:t>Click to edit Master title style</a:t>
            </a:r>
            <a:endParaRPr lang="fi-FI" dirty="0"/>
          </a:p>
        </p:txBody>
      </p:sp>
      <p:sp>
        <p:nvSpPr>
          <p:cNvPr id="6"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7272000" y="1227388"/>
            <a:ext cx="4534256" cy="4403224"/>
          </a:xfrm>
        </p:spPr>
        <p:txBody>
          <a:bodyPr anchor="ctr" anchorCtr="0">
            <a:normAutofit/>
          </a:bodyPr>
          <a:lstStyle>
            <a:lvl1pPr marL="0" indent="0">
              <a:buNone/>
              <a:defRPr sz="2400" b="1"/>
            </a:lvl1pPr>
          </a:lstStyle>
          <a:p>
            <a:pPr lvl="0"/>
            <a:r>
              <a:rPr lang="en-US" smtClean="0"/>
              <a:t>Edit Master text styles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7464" y="2075205"/>
            <a:ext cx="1757071" cy="2707589"/>
          </a:xfrm>
          <a:prstGeom prst="rect">
            <a:avLst/>
          </a:prstGeom>
        </p:spPr>
      </p:pic>
      <p:sp>
        <p:nvSpPr>
          <p:cNvPr id="8" name="Footer Placeholder 3"/>
          <p:cNvSpPr>
            <a:spLocks noGrp="1"/>
          </p:cNvSpPr>
          <p:nvPr>
            <p:ph type="ftr" sz="quarter" idx="11"/>
          </p:nvPr>
        </p:nvSpPr>
        <p:spPr>
          <a:xfrm>
            <a:off x="4038600" y="6356350"/>
            <a:ext cx="4114800" cy="365125"/>
          </a:xfrm>
        </p:spPr>
        <p:txBody>
          <a:bodyPr/>
          <a:lstStyle>
            <a:lvl1pPr>
              <a:defRPr sz="1050"/>
            </a:lvl1pPr>
          </a:lstStyle>
          <a:p>
            <a:endParaRPr lang="fi-FI"/>
          </a:p>
        </p:txBody>
      </p:sp>
      <p:sp>
        <p:nvSpPr>
          <p:cNvPr id="9"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422153042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Sisältö ja kuva valkoinen">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bg2"/>
          </a:solidFill>
        </p:spPr>
        <p:txBody>
          <a:bodyPr>
            <a:noAutofit/>
          </a:bodyPr>
          <a:lstStyle>
            <a:lvl1pPr marL="0" indent="0">
              <a:buNone/>
              <a:defRPr sz="400">
                <a:solidFill>
                  <a:schemeClr val="bg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tx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938101044"/>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Sisältö ja kuva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70047124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Sisältö ja kuva - vihreä">
    <p:bg>
      <p:bgPr>
        <a:solidFill>
          <a:schemeClr val="accent3"/>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678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3"/>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182584803"/>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isältö ja kuva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2"/>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5403250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81DD07AB-2F60-4F89-B653-EB8532A353AA}" type="datetimeFigureOut">
              <a:rPr lang="fi-FI" smtClean="0"/>
              <a:t>8.9.2021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9993047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Sisältö ja kuva - turkoosi">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1"/>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60930425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Sisältö ja kuva - punainen">
    <p:bg>
      <p:bgPr>
        <a:solidFill>
          <a:schemeClr val="accent4"/>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4"/>
          </a:solidFill>
        </p:spPr>
        <p:txBody>
          <a:bodyPr>
            <a:noAutofit/>
          </a:bodyPr>
          <a:lstStyle>
            <a:lvl1pPr marL="0" indent="0">
              <a:buNone/>
              <a:defRPr sz="400">
                <a:solidFill>
                  <a:schemeClr val="accent4"/>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Tree>
    <p:extLst>
      <p:ext uri="{BB962C8B-B14F-4D97-AF65-F5344CB8AC3E}">
        <p14:creationId xmlns:p14="http://schemas.microsoft.com/office/powerpoint/2010/main" val="16266688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Kuva ja sisältö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50209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Kuva ja sisältö - valkoinen">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tx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tx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bg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14740"/>
            <a:ext cx="2374370" cy="883219"/>
          </a:xfrm>
          <a:prstGeom prst="rect">
            <a:avLst/>
          </a:prstGeom>
        </p:spPr>
      </p:pic>
    </p:spTree>
    <p:extLst>
      <p:ext uri="{BB962C8B-B14F-4D97-AF65-F5344CB8AC3E}">
        <p14:creationId xmlns:p14="http://schemas.microsoft.com/office/powerpoint/2010/main" val="17583778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Kuva ja sisältö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hasCustomPrompt="1"/>
          </p:nvPr>
        </p:nvSpPr>
        <p:spPr>
          <a:xfrm>
            <a:off x="0" y="0"/>
            <a:ext cx="5219700" cy="6858000"/>
          </a:xfrm>
        </p:spPr>
        <p:txBody>
          <a:bodyPr/>
          <a:lstStyle>
            <a:lvl1pPr marL="0" indent="0" algn="ctr">
              <a:buNone/>
              <a:defRPr>
                <a:solidFill>
                  <a:schemeClr val="bg1"/>
                </a:solidFill>
              </a:defRPr>
            </a:lvl1pPr>
          </a:lstStyle>
          <a:p>
            <a:r>
              <a:rPr lang="fi-FI" dirty="0" smtClean="0"/>
              <a:t>Lisää kuva</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accent2"/>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240617633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Väliotsikko punainen">
    <p:bg>
      <p:bgPr>
        <a:solidFill>
          <a:schemeClr val="accent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151143605"/>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Väliotsikko vihreä">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8953382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Väliotsikko violetti">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5587672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Väliotsikko turkoosi">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80522631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Loppu">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109" y="2352016"/>
            <a:ext cx="5795784" cy="2153969"/>
          </a:xfrm>
          <a:prstGeom prst="rect">
            <a:avLst/>
          </a:prstGeom>
        </p:spPr>
      </p:pic>
      <p:sp>
        <p:nvSpPr>
          <p:cNvPr id="4"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2355574" y="4831894"/>
            <a:ext cx="7480852" cy="505672"/>
          </a:xfrm>
        </p:spPr>
        <p:txBody>
          <a:bodyPr>
            <a:normAutofit/>
          </a:bodyPr>
          <a:lstStyle>
            <a:lvl1pPr marL="0" indent="0" algn="ctr">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
        <p:nvSpPr>
          <p:cNvPr id="5"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2356654" y="5491071"/>
            <a:ext cx="7478692" cy="327673"/>
          </a:xfrm>
        </p:spPr>
        <p:txBody>
          <a:bodyPr>
            <a:normAutofit/>
          </a:bodyPr>
          <a:lstStyle>
            <a:lvl1pPr marL="0" indent="0" algn="ctr">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Tree>
    <p:extLst>
      <p:ext uri="{BB962C8B-B14F-4D97-AF65-F5344CB8AC3E}">
        <p14:creationId xmlns:p14="http://schemas.microsoft.com/office/powerpoint/2010/main" val="3542156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81DD07AB-2F60-4F89-B653-EB8532A353AA}" type="datetimeFigureOut">
              <a:rPr lang="fi-FI" smtClean="0"/>
              <a:t>8.9.2021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24471578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28786859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81DD07AB-2F60-4F89-B653-EB8532A353AA}" type="datetimeFigureOut">
              <a:rPr lang="fi-FI" smtClean="0"/>
              <a:t>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3797480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Kansi valkoinen">
    <p:spTree>
      <p:nvGrpSpPr>
        <p:cNvPr id="1" name=""/>
        <p:cNvGrpSpPr/>
        <p:nvPr/>
      </p:nvGrpSpPr>
      <p:grpSpPr>
        <a:xfrm>
          <a:off x="0" y="0"/>
          <a:ext cx="0" cy="0"/>
          <a:chOff x="0" y="0"/>
          <a:chExt cx="0" cy="0"/>
        </a:xfrm>
      </p:grpSpPr>
      <p:sp>
        <p:nvSpPr>
          <p:cNvPr id="9" name="Tekstin paikkamerkki 12">
            <a:extLst>
              <a:ext uri="{FF2B5EF4-FFF2-40B4-BE49-F238E27FC236}">
                <a16:creationId xmlns:a16="http://schemas.microsoft.com/office/drawing/2014/main" id="{B08D2941-A7E5-4C26-B320-579010B602E5}"/>
              </a:ext>
            </a:extLst>
          </p:cNvPr>
          <p:cNvSpPr>
            <a:spLocks noGrp="1"/>
          </p:cNvSpPr>
          <p:nvPr>
            <p:ph type="body" sz="quarter" idx="12"/>
          </p:nvPr>
        </p:nvSpPr>
        <p:spPr>
          <a:xfrm>
            <a:off x="868018" y="4745772"/>
            <a:ext cx="7480852" cy="328033"/>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mtClean="0"/>
              <a:t>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0560" y="5191347"/>
            <a:ext cx="3190045" cy="1186635"/>
          </a:xfrm>
          <a:prstGeom prst="rect">
            <a:avLst/>
          </a:prstGeom>
        </p:spPr>
      </p:pic>
      <p:sp>
        <p:nvSpPr>
          <p:cNvPr id="4" name="Date Placeholder 3"/>
          <p:cNvSpPr>
            <a:spLocks noGrp="1"/>
          </p:cNvSpPr>
          <p:nvPr>
            <p:ph type="dt" sz="half" idx="13"/>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5" name="Footer Placeholder 4"/>
          <p:cNvSpPr>
            <a:spLocks noGrp="1"/>
          </p:cNvSpPr>
          <p:nvPr>
            <p:ph type="ftr" sz="quarter" idx="14"/>
          </p:nvPr>
        </p:nvSpPr>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6" name="Slide Number Placeholder 5"/>
          <p:cNvSpPr>
            <a:spLocks noGrp="1"/>
          </p:cNvSpPr>
          <p:nvPr>
            <p:ph type="sldNum" sz="quarter" idx="15"/>
          </p:nvPr>
        </p:nvSpPr>
        <p:spPr>
          <a:xfrm>
            <a:off x="8804753"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tx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245266320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Kansi musta">
    <p:bg>
      <p:bgPr>
        <a:solidFill>
          <a:schemeClr val="tx2"/>
        </a:solidFill>
        <a:effectLst/>
      </p:bgPr>
    </p:bg>
    <p:spTree>
      <p:nvGrpSpPr>
        <p:cNvPr id="1" name=""/>
        <p:cNvGrpSpPr/>
        <p:nvPr/>
      </p:nvGrpSpPr>
      <p:grpSpPr>
        <a:xfrm>
          <a:off x="0" y="0"/>
          <a:ext cx="0" cy="0"/>
          <a:chOff x="0" y="0"/>
          <a:chExt cx="0" cy="0"/>
        </a:xfrm>
      </p:grpSpPr>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mc:AlternateContent xmlns:mc="http://schemas.openxmlformats.org/markup-compatibility/2006" xmlns:p14="http://schemas.microsoft.com/office/powerpoint/2010/main">
        <mc:Choice Requires="p14">
          <p:contentPart p14:bwMode="auto" r:id="rId2">
            <p14:nvContentPartPr>
              <p14:cNvPr id="14" name="Käsinkirjoitus 13">
                <a:extLst>
                  <a:ext uri="{FF2B5EF4-FFF2-40B4-BE49-F238E27FC236}">
                    <a16:creationId xmlns:a16="http://schemas.microsoft.com/office/drawing/2014/main" id="{CEC5EDC0-A0E0-4F47-928F-B20B8076E634}"/>
                  </a:ext>
                </a:extLst>
              </p14:cNvPr>
              <p14:cNvContentPartPr/>
              <p14:nvPr/>
            </p14:nvContentPartPr>
            <p14:xfrm>
              <a:off x="2731856" y="4694400"/>
              <a:ext cx="11520" cy="360"/>
            </p14:xfrm>
          </p:contentPart>
        </mc:Choice>
        <mc:Fallback xmlns="">
          <p:pic>
            <p:nvPicPr>
              <p:cNvPr id="14" name="Käsinkirjoitus 13">
                <a:extLst>
                  <a:ext uri="{FF2B5EF4-FFF2-40B4-BE49-F238E27FC236}">
                    <a16:creationId xmlns:a16="http://schemas.microsoft.com/office/drawing/2014/main" id="{CEC5EDC0-A0E0-4F47-928F-B20B8076E634}"/>
                  </a:ext>
                </a:extLst>
              </p:cNvPr>
              <p:cNvPicPr/>
              <p:nvPr/>
            </p:nvPicPr>
            <p:blipFill>
              <a:blip r:embed="rId4"/>
              <a:stretch>
                <a:fillRect/>
              </a:stretch>
            </p:blipFill>
            <p:spPr>
              <a:xfrm>
                <a:off x="2722496" y="4685040"/>
                <a:ext cx="3024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5" name="Käsinkirjoitus 14">
                <a:extLst>
                  <a:ext uri="{FF2B5EF4-FFF2-40B4-BE49-F238E27FC236}">
                    <a16:creationId xmlns:a16="http://schemas.microsoft.com/office/drawing/2014/main" id="{469EDAD8-DE64-4AA1-99EB-7E6A49453D5D}"/>
                  </a:ext>
                </a:extLst>
              </p14:cNvPr>
              <p14:cNvContentPartPr/>
              <p14:nvPr/>
            </p14:nvContentPartPr>
            <p14:xfrm>
              <a:off x="2642576" y="4739040"/>
              <a:ext cx="360" cy="360"/>
            </p14:xfrm>
          </p:contentPart>
        </mc:Choice>
        <mc:Fallback xmlns="">
          <p:pic>
            <p:nvPicPr>
              <p:cNvPr id="15" name="Käsinkirjoitus 14">
                <a:extLst>
                  <a:ext uri="{FF2B5EF4-FFF2-40B4-BE49-F238E27FC236}">
                    <a16:creationId xmlns:a16="http://schemas.microsoft.com/office/drawing/2014/main" id="{469EDAD8-DE64-4AA1-99EB-7E6A49453D5D}"/>
                  </a:ext>
                </a:extLst>
              </p:cNvPr>
              <p:cNvPicPr/>
              <p:nvPr/>
            </p:nvPicPr>
            <p:blipFill>
              <a:blip r:embed="rId6"/>
              <a:stretch>
                <a:fillRect/>
              </a:stretch>
            </p:blipFill>
            <p:spPr>
              <a:xfrm>
                <a:off x="2633936" y="4730400"/>
                <a:ext cx="18000" cy="18000"/>
              </a:xfrm>
              <a:prstGeom prst="rect">
                <a:avLst/>
              </a:prstGeom>
            </p:spPr>
          </p:pic>
        </mc:Fallback>
      </mc:AlternateContent>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7"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8"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9"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20"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3719685648"/>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Kansi violetti">
    <p:bg>
      <p:bgPr>
        <a:solidFill>
          <a:schemeClr val="accent2"/>
        </a:solidFill>
        <a:effectLst/>
      </p:bgPr>
    </p:bg>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868018" y="3973860"/>
            <a:ext cx="7478692" cy="674339"/>
          </a:xfrm>
        </p:spPr>
        <p:txBody>
          <a:bodyPr>
            <a:normAutofit/>
          </a:bodyPr>
          <a:lstStyle>
            <a:lvl1pPr marL="0" indent="0" algn="l">
              <a:buNone/>
              <a:defRPr sz="2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smtClean="0"/>
          </a:p>
        </p:txBody>
      </p:sp>
      <p:sp>
        <p:nvSpPr>
          <p:cNvPr id="13"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868018" y="4745772"/>
            <a:ext cx="7478692" cy="327673"/>
          </a:xfrm>
        </p:spPr>
        <p:txBody>
          <a:bodyPr>
            <a:normAutofit/>
          </a:bodyPr>
          <a:lstStyle>
            <a:lvl1pPr marL="0" indent="0">
              <a:buNone/>
              <a:defRPr sz="1600">
                <a:solidFill>
                  <a:schemeClr val="tx1"/>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
        <p:nvSpPr>
          <p:cNvPr id="8" name="Date Placeholder 3"/>
          <p:cNvSpPr>
            <a:spLocks noGrp="1"/>
          </p:cNvSpPr>
          <p:nvPr>
            <p:ph type="dt" sz="half" idx="13"/>
          </p:nvPr>
        </p:nvSpPr>
        <p:spPr>
          <a:xfrm>
            <a:off x="838200"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9" name="Footer Placeholder 4"/>
          <p:cNvSpPr>
            <a:spLocks noGrp="1"/>
          </p:cNvSpPr>
          <p:nvPr>
            <p:ph type="ftr" sz="quarter" idx="14"/>
          </p:nvPr>
        </p:nvSpPr>
        <p:spPr>
          <a:xfrm>
            <a:off x="4038600" y="6356350"/>
            <a:ext cx="41148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endParaRPr lang="fi-FI" dirty="0"/>
          </a:p>
        </p:txBody>
      </p:sp>
      <p:sp>
        <p:nvSpPr>
          <p:cNvPr id="10" name="Slide Number Placeholder 5"/>
          <p:cNvSpPr>
            <a:spLocks noGrp="1"/>
          </p:cNvSpPr>
          <p:nvPr>
            <p:ph type="sldNum" sz="quarter" idx="15"/>
          </p:nvPr>
        </p:nvSpPr>
        <p:spPr>
          <a:xfrm>
            <a:off x="8804753" y="6356350"/>
            <a:ext cx="2743200" cy="365125"/>
          </a:xfrm>
        </p:spPr>
        <p:txBody>
          <a:bodyPr/>
          <a:lstStyle>
            <a:lvl1pPr>
              <a:defRPr sz="1050">
                <a:solidFill>
                  <a:schemeClr val="bg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9366" y="5193622"/>
            <a:ext cx="3192434" cy="1182085"/>
          </a:xfrm>
          <a:prstGeom prst="rect">
            <a:avLst/>
          </a:prstGeom>
        </p:spPr>
      </p:pic>
      <p:sp>
        <p:nvSpPr>
          <p:cNvPr id="11" name="Otsikko 1">
            <a:extLst>
              <a:ext uri="{FF2B5EF4-FFF2-40B4-BE49-F238E27FC236}">
                <a16:creationId xmlns:a16="http://schemas.microsoft.com/office/drawing/2014/main" id="{CA4F6AB8-5B3A-4D26-91F4-2F9CDEAFF08A}"/>
              </a:ext>
            </a:extLst>
          </p:cNvPr>
          <p:cNvSpPr>
            <a:spLocks noGrp="1"/>
          </p:cNvSpPr>
          <p:nvPr>
            <p:ph type="ctrTitle"/>
          </p:nvPr>
        </p:nvSpPr>
        <p:spPr>
          <a:xfrm>
            <a:off x="868018" y="910802"/>
            <a:ext cx="10440000" cy="2751522"/>
          </a:xfrm>
        </p:spPr>
        <p:txBody>
          <a:bodyPr anchor="b">
            <a:normAutofit/>
          </a:bodyPr>
          <a:lstStyle>
            <a:lvl1pPr algn="l">
              <a:defRPr sz="9600" b="1">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109884075"/>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Otsikko ja sisältö valkoinen">
    <p:spTree>
      <p:nvGrpSpPr>
        <p:cNvPr id="1" name=""/>
        <p:cNvGrpSpPr/>
        <p:nvPr/>
      </p:nvGrpSpPr>
      <p:grpSpPr>
        <a:xfrm>
          <a:off x="0" y="0"/>
          <a:ext cx="0" cy="0"/>
          <a:chOff x="0" y="0"/>
          <a:chExt cx="0" cy="0"/>
        </a:xfrm>
      </p:grpSpPr>
      <p:sp>
        <p:nvSpPr>
          <p:cNvPr id="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Tree>
    <p:extLst>
      <p:ext uri="{BB962C8B-B14F-4D97-AF65-F5344CB8AC3E}">
        <p14:creationId xmlns:p14="http://schemas.microsoft.com/office/powerpoint/2010/main" val="118750229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Otsikko ja sisältö musta">
    <p:bg>
      <p:bgRef idx="1001">
        <a:schemeClr val="bg1"/>
      </p:bgRef>
    </p:bg>
    <p:spTree>
      <p:nvGrpSpPr>
        <p:cNvPr id="1" name=""/>
        <p:cNvGrpSpPr/>
        <p:nvPr/>
      </p:nvGrpSpPr>
      <p:grpSpPr>
        <a:xfrm>
          <a:off x="0" y="0"/>
          <a:ext cx="0" cy="0"/>
          <a:chOff x="0" y="0"/>
          <a:chExt cx="0" cy="0"/>
        </a:xfrm>
      </p:grpSpPr>
      <p:sp>
        <p:nvSpPr>
          <p:cNvPr id="6" name="Date Placeholder 3"/>
          <p:cNvSpPr>
            <a:spLocks noGrp="1"/>
          </p:cNvSpPr>
          <p:nvPr>
            <p:ph type="dt" sz="half" idx="13"/>
          </p:nvPr>
        </p:nvSpPr>
        <p:spPr>
          <a:xfrm>
            <a:off x="1078028" y="6356350"/>
            <a:ext cx="27432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7" name="Footer Placeholder 4"/>
          <p:cNvSpPr>
            <a:spLocks noGrp="1"/>
          </p:cNvSpPr>
          <p:nvPr>
            <p:ph type="ftr" sz="quarter" idx="14"/>
          </p:nvPr>
        </p:nvSpPr>
        <p:spPr>
          <a:xfrm>
            <a:off x="4038600" y="6356350"/>
            <a:ext cx="4114800"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endParaRPr lang="fi-FI" dirty="0"/>
          </a:p>
        </p:txBody>
      </p:sp>
      <p:sp>
        <p:nvSpPr>
          <p:cNvPr id="8" name="Slide Number Placeholder 5"/>
          <p:cNvSpPr>
            <a:spLocks noGrp="1"/>
          </p:cNvSpPr>
          <p:nvPr>
            <p:ph type="sldNum" sz="quarter" idx="15"/>
          </p:nvPr>
        </p:nvSpPr>
        <p:spPr>
          <a:xfrm>
            <a:off x="8353129" y="6356350"/>
            <a:ext cx="1464501" cy="365125"/>
          </a:xfrm>
        </p:spPr>
        <p:txBody>
          <a:bodyPr/>
          <a:lstStyle>
            <a:lvl1pPr>
              <a:defRPr sz="1050">
                <a:solidFill>
                  <a:schemeClr val="tx1"/>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0"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10145029"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12"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dirty="0"/>
          </a:p>
        </p:txBody>
      </p:sp>
    </p:spTree>
    <p:extLst>
      <p:ext uri="{BB962C8B-B14F-4D97-AF65-F5344CB8AC3E}">
        <p14:creationId xmlns:p14="http://schemas.microsoft.com/office/powerpoint/2010/main" val="153503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Otsikko ja kaksi palstaa">
    <p:spTree>
      <p:nvGrpSpPr>
        <p:cNvPr id="1" name=""/>
        <p:cNvGrpSpPr/>
        <p:nvPr/>
      </p:nvGrpSpPr>
      <p:grpSpPr>
        <a:xfrm>
          <a:off x="0" y="0"/>
          <a:ext cx="0" cy="0"/>
          <a:chOff x="0" y="0"/>
          <a:chExt cx="0" cy="0"/>
        </a:xfrm>
      </p:grpSpPr>
      <p:sp>
        <p:nvSpPr>
          <p:cNvPr id="12"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3"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4"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sp>
        <p:nvSpPr>
          <p:cNvPr id="16" name="Sisällön paikkamerkki 2">
            <a:extLst>
              <a:ext uri="{FF2B5EF4-FFF2-40B4-BE49-F238E27FC236}">
                <a16:creationId xmlns:a16="http://schemas.microsoft.com/office/drawing/2014/main" id="{E252CC0E-D4C3-47CC-8F2E-90BE622B9EC9}"/>
              </a:ext>
            </a:extLst>
          </p:cNvPr>
          <p:cNvSpPr>
            <a:spLocks noGrp="1"/>
          </p:cNvSpPr>
          <p:nvPr>
            <p:ph idx="1"/>
          </p:nvPr>
        </p:nvSpPr>
        <p:spPr>
          <a:xfrm>
            <a:off x="1078028"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17"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6291057" y="1825625"/>
            <a:ext cx="4932000" cy="4069849"/>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20"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2276906592"/>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Otsikko valkoinen">
    <p:spTree>
      <p:nvGrpSpPr>
        <p:cNvPr id="1" name=""/>
        <p:cNvGrpSpPr/>
        <p:nvPr/>
      </p:nvGrpSpPr>
      <p:grpSpPr>
        <a:xfrm>
          <a:off x="0" y="0"/>
          <a:ext cx="0" cy="0"/>
          <a:chOff x="0" y="0"/>
          <a:chExt cx="0" cy="0"/>
        </a:xfrm>
      </p:grpSpPr>
      <p:sp>
        <p:nvSpPr>
          <p:cNvPr id="9" name="Title 3"/>
          <p:cNvSpPr>
            <a:spLocks noGrp="1"/>
          </p:cNvSpPr>
          <p:nvPr>
            <p:ph type="title"/>
          </p:nvPr>
        </p:nvSpPr>
        <p:spPr>
          <a:xfrm>
            <a:off x="1078028" y="438150"/>
            <a:ext cx="10145029" cy="1252538"/>
          </a:xfrm>
        </p:spPr>
        <p:txBody>
          <a:bodyPr anchor="b" anchorCtr="0"/>
          <a:lstStyle/>
          <a:p>
            <a:r>
              <a:rPr lang="en-US" smtClean="0"/>
              <a:t>Click to edit Master title style</a:t>
            </a:r>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sp>
        <p:nvSpPr>
          <p:cNvPr id="11" name="Footer Placeholder 4"/>
          <p:cNvSpPr>
            <a:spLocks noGrp="1"/>
          </p:cNvSpPr>
          <p:nvPr>
            <p:ph type="ftr" sz="quarter" idx="14"/>
          </p:nvPr>
        </p:nvSpPr>
        <p:spPr>
          <a:xfrm>
            <a:off x="4038600" y="6356350"/>
            <a:ext cx="41148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endParaRPr lang="fi-FI" dirty="0"/>
          </a:p>
        </p:txBody>
      </p:sp>
      <p:sp>
        <p:nvSpPr>
          <p:cNvPr id="12" name="Slide Number Placeholder 5"/>
          <p:cNvSpPr>
            <a:spLocks noGrp="1"/>
          </p:cNvSpPr>
          <p:nvPr>
            <p:ph type="sldNum" sz="quarter" idx="15"/>
          </p:nvPr>
        </p:nvSpPr>
        <p:spPr>
          <a:xfrm>
            <a:off x="8353129" y="6356350"/>
            <a:ext cx="1464501"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052F644-756C-4530-A69F-A71AB7A98F48}" type="slidenum">
              <a:rPr lang="fi-FI" smtClean="0"/>
              <a:pPr/>
              <a:t>‹#›</a:t>
            </a:fld>
            <a:endParaRPr lang="fi-FI"/>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49923460"/>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defRPr sz="1050"/>
            </a:lvl1pPr>
          </a:lstStyle>
          <a:p>
            <a:endParaRPr lang="fi-FI"/>
          </a:p>
        </p:txBody>
      </p:sp>
      <p:sp>
        <p:nvSpPr>
          <p:cNvPr id="5"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6"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4470746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D07AB-2F60-4F89-B653-EB8532A353AA}" type="datetimeFigureOut">
              <a:rPr lang="fi-FI" smtClean="0"/>
              <a:t>8.9.2021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01929786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Otsikko ja ingress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800999-EDA5-4B6B-8344-7EB1B35BAA9F}"/>
              </a:ext>
            </a:extLst>
          </p:cNvPr>
          <p:cNvSpPr>
            <a:spLocks noGrp="1"/>
          </p:cNvSpPr>
          <p:nvPr>
            <p:ph type="title"/>
          </p:nvPr>
        </p:nvSpPr>
        <p:spPr>
          <a:xfrm>
            <a:off x="547200" y="1673225"/>
            <a:ext cx="4780800" cy="3511550"/>
          </a:xfrm>
        </p:spPr>
        <p:txBody>
          <a:bodyPr>
            <a:normAutofit/>
          </a:bodyPr>
          <a:lstStyle>
            <a:lvl1pPr>
              <a:defRPr sz="5000" b="1"/>
            </a:lvl1pPr>
          </a:lstStyle>
          <a:p>
            <a:r>
              <a:rPr lang="en-US" smtClean="0"/>
              <a:t>Click to edit Master title style</a:t>
            </a:r>
            <a:endParaRPr lang="fi-FI" dirty="0"/>
          </a:p>
        </p:txBody>
      </p:sp>
      <p:sp>
        <p:nvSpPr>
          <p:cNvPr id="6" name="Sisällön paikkamerkki 2">
            <a:extLst>
              <a:ext uri="{FF2B5EF4-FFF2-40B4-BE49-F238E27FC236}">
                <a16:creationId xmlns:a16="http://schemas.microsoft.com/office/drawing/2014/main" id="{E252CC0E-D4C3-47CC-8F2E-90BE622B9EC9}"/>
              </a:ext>
            </a:extLst>
          </p:cNvPr>
          <p:cNvSpPr>
            <a:spLocks noGrp="1"/>
          </p:cNvSpPr>
          <p:nvPr>
            <p:ph idx="10"/>
          </p:nvPr>
        </p:nvSpPr>
        <p:spPr>
          <a:xfrm>
            <a:off x="7272000" y="1227388"/>
            <a:ext cx="4534256" cy="4403224"/>
          </a:xfrm>
        </p:spPr>
        <p:txBody>
          <a:bodyPr anchor="ctr" anchorCtr="0">
            <a:normAutofit/>
          </a:bodyPr>
          <a:lstStyle>
            <a:lvl1pPr marL="0" indent="0">
              <a:buNone/>
              <a:defRPr sz="2400" b="1"/>
            </a:lvl1pPr>
          </a:lstStyle>
          <a:p>
            <a:pPr lvl="0"/>
            <a:r>
              <a:rPr lang="en-US" smtClean="0"/>
              <a:t>Edit Master text styles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7464" y="2075205"/>
            <a:ext cx="1757071" cy="2707589"/>
          </a:xfrm>
          <a:prstGeom prst="rect">
            <a:avLst/>
          </a:prstGeom>
        </p:spPr>
      </p:pic>
      <p:sp>
        <p:nvSpPr>
          <p:cNvPr id="8" name="Footer Placeholder 3"/>
          <p:cNvSpPr>
            <a:spLocks noGrp="1"/>
          </p:cNvSpPr>
          <p:nvPr>
            <p:ph type="ftr" sz="quarter" idx="11"/>
          </p:nvPr>
        </p:nvSpPr>
        <p:spPr>
          <a:xfrm>
            <a:off x="4038600" y="6356350"/>
            <a:ext cx="4114800" cy="365125"/>
          </a:xfrm>
        </p:spPr>
        <p:txBody>
          <a:bodyPr/>
          <a:lstStyle>
            <a:lvl1pPr>
              <a:defRPr sz="1050"/>
            </a:lvl1pPr>
          </a:lstStyle>
          <a:p>
            <a:endParaRPr lang="fi-FI"/>
          </a:p>
        </p:txBody>
      </p:sp>
      <p:sp>
        <p:nvSpPr>
          <p:cNvPr id="9" name="Slide Number Placeholder 4"/>
          <p:cNvSpPr>
            <a:spLocks noGrp="1"/>
          </p:cNvSpPr>
          <p:nvPr>
            <p:ph type="sldNum" sz="quarter" idx="12"/>
          </p:nvPr>
        </p:nvSpPr>
        <p:spPr>
          <a:xfrm>
            <a:off x="8610600" y="6356350"/>
            <a:ext cx="1207030" cy="365125"/>
          </a:xfrm>
        </p:spPr>
        <p:txBody>
          <a:bodyPr/>
          <a:lstStyle>
            <a:lvl1pPr>
              <a:defRPr sz="1050"/>
            </a:lvl1pPr>
          </a:lstStyle>
          <a:p>
            <a:fld id="{D052F644-756C-4530-A69F-A71AB7A98F48}" type="slidenum">
              <a:rPr lang="fi-FI" smtClean="0"/>
              <a:pPr/>
              <a:t>‹#›</a:t>
            </a:fld>
            <a:endParaRPr lang="fi-FI"/>
          </a:p>
        </p:txBody>
      </p:sp>
      <p:sp>
        <p:nvSpPr>
          <p:cNvPr id="10" name="Date Placeholder 3"/>
          <p:cNvSpPr>
            <a:spLocks noGrp="1"/>
          </p:cNvSpPr>
          <p:nvPr>
            <p:ph type="dt" sz="half" idx="13"/>
          </p:nvPr>
        </p:nvSpPr>
        <p:spPr>
          <a:xfrm>
            <a:off x="1078028" y="6356350"/>
            <a:ext cx="2743200" cy="365125"/>
          </a:xfrm>
        </p:spPr>
        <p:txBody>
          <a:bodyPr/>
          <a:lstStyle>
            <a:lvl1pPr>
              <a:defRPr sz="1050">
                <a:solidFill>
                  <a:schemeClr val="accent6">
                    <a:lumMod val="50000"/>
                  </a:schemeClr>
                </a:solidFill>
                <a:latin typeface="Arial" panose="020B0604020202020204" pitchFamily="34" charset="0"/>
                <a:cs typeface="Arial" panose="020B0604020202020204" pitchFamily="34" charset="0"/>
              </a:defRPr>
            </a:lvl1pPr>
          </a:lstStyle>
          <a:p>
            <a:fld id="{D45440BC-9B28-4ACE-B7B8-D3C83187B980}" type="datetimeFigureOut">
              <a:rPr lang="fi-FI" smtClean="0"/>
              <a:pPr/>
              <a:t>8.9.2021</a:t>
            </a:fld>
            <a:endParaRPr lang="fi-FI"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7630" y="5935127"/>
            <a:ext cx="2374370" cy="883219"/>
          </a:xfrm>
          <a:prstGeom prst="rect">
            <a:avLst/>
          </a:prstGeom>
        </p:spPr>
      </p:pic>
    </p:spTree>
    <p:extLst>
      <p:ext uri="{BB962C8B-B14F-4D97-AF65-F5344CB8AC3E}">
        <p14:creationId xmlns:p14="http://schemas.microsoft.com/office/powerpoint/2010/main" val="333179881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Sisältö ja kuva valkoinen">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bg2"/>
          </a:solidFill>
        </p:spPr>
        <p:txBody>
          <a:bodyPr>
            <a:noAutofit/>
          </a:bodyPr>
          <a:lstStyle>
            <a:lvl1pPr marL="0" indent="0">
              <a:buNone/>
              <a:defRPr sz="400">
                <a:solidFill>
                  <a:schemeClr val="bg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tx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395191167"/>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Sisältö ja kuva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1152178342"/>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Sisältö ja kuva - vihreä">
    <p:bg>
      <p:bgPr>
        <a:solidFill>
          <a:schemeClr val="accent3"/>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678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3"/>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944605561"/>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Sisältö ja kuva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2"/>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2370319882"/>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Sisältö ja kuva - turkoosi">
    <p:bg>
      <p:bgPr>
        <a:solidFill>
          <a:schemeClr val="accent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1"/>
          </a:solidFill>
        </p:spPr>
        <p:txBody>
          <a:bodyPr>
            <a:noAutofit/>
          </a:bodyPr>
          <a:lstStyle>
            <a:lvl1pPr marL="0" indent="0">
              <a:buNone/>
              <a:defRPr sz="400">
                <a:solidFill>
                  <a:schemeClr val="accent2"/>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
        <p:nvSpPr>
          <p:cNvPr id="6"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8"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extLst>
      <p:ext uri="{BB962C8B-B14F-4D97-AF65-F5344CB8AC3E}">
        <p14:creationId xmlns:p14="http://schemas.microsoft.com/office/powerpoint/2010/main" val="640147000"/>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Sisältö ja kuva - punainen">
    <p:bg>
      <p:bgPr>
        <a:solidFill>
          <a:schemeClr val="accent4"/>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6972300" y="0"/>
            <a:ext cx="5219700" cy="6858000"/>
          </a:xfrm>
        </p:spPr>
        <p:txBody>
          <a:bodyPr/>
          <a:lstStyle>
            <a:lvl1pPr marL="0" indent="0" algn="ctr">
              <a:buNone/>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1078029" y="397575"/>
            <a:ext cx="5017972" cy="1231200"/>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1078027" y="1887088"/>
            <a:ext cx="5017971" cy="4013427"/>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6722429" y="3215374"/>
            <a:ext cx="427255" cy="427255"/>
          </a:xfrm>
          <a:solidFill>
            <a:schemeClr val="accent4"/>
          </a:solidFill>
        </p:spPr>
        <p:txBody>
          <a:bodyPr>
            <a:noAutofit/>
          </a:bodyPr>
          <a:lstStyle>
            <a:lvl1pPr marL="0" indent="0">
              <a:buNone/>
              <a:defRPr sz="400">
                <a:solidFill>
                  <a:schemeClr val="accent4"/>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spTree>
    <p:extLst>
      <p:ext uri="{BB962C8B-B14F-4D97-AF65-F5344CB8AC3E}">
        <p14:creationId xmlns:p14="http://schemas.microsoft.com/office/powerpoint/2010/main" val="25526517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Kuva ja sisältö - musta">
    <p:bg>
      <p:bgPr>
        <a:solidFill>
          <a:schemeClr val="tx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bg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tx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209489180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Kuva ja sisältö - valkoinen">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p:nvPr>
        </p:nvSpPr>
        <p:spPr>
          <a:xfrm>
            <a:off x="0" y="0"/>
            <a:ext cx="5219700" cy="6858000"/>
          </a:xfrm>
        </p:spPr>
        <p:txBody>
          <a:bodyPr/>
          <a:lstStyle>
            <a:lvl1pPr marL="0" indent="0" algn="ctr">
              <a:buNone/>
              <a:defRPr>
                <a:solidFill>
                  <a:schemeClr val="tx1"/>
                </a:solidFill>
              </a:defRPr>
            </a:lvl1pPr>
          </a:lstStyle>
          <a:p>
            <a:r>
              <a:rPr lang="en-US" smtClean="0"/>
              <a:t>Click icon to add picture</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tx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bg1"/>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7630" y="5914740"/>
            <a:ext cx="2374370" cy="883219"/>
          </a:xfrm>
          <a:prstGeom prst="rect">
            <a:avLst/>
          </a:prstGeom>
        </p:spPr>
      </p:pic>
    </p:spTree>
    <p:extLst>
      <p:ext uri="{BB962C8B-B14F-4D97-AF65-F5344CB8AC3E}">
        <p14:creationId xmlns:p14="http://schemas.microsoft.com/office/powerpoint/2010/main" val="14722299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26">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Kuva ja sisältö - violetti">
    <p:bg>
      <p:bgPr>
        <a:solidFill>
          <a:schemeClr val="accent2"/>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20" hasCustomPrompt="1"/>
          </p:nvPr>
        </p:nvSpPr>
        <p:spPr>
          <a:xfrm>
            <a:off x="0" y="0"/>
            <a:ext cx="5219700" cy="6858000"/>
          </a:xfrm>
        </p:spPr>
        <p:txBody>
          <a:bodyPr/>
          <a:lstStyle>
            <a:lvl1pPr marL="0" indent="0" algn="ctr">
              <a:buNone/>
              <a:defRPr>
                <a:solidFill>
                  <a:schemeClr val="bg1"/>
                </a:solidFill>
              </a:defRPr>
            </a:lvl1pPr>
          </a:lstStyle>
          <a:p>
            <a:r>
              <a:rPr lang="fi-FI" dirty="0" smtClean="0"/>
              <a:t>Lisää kuva</a:t>
            </a:r>
            <a:endParaRPr lang="fi-FI" dirty="0"/>
          </a:p>
        </p:txBody>
      </p:sp>
      <p:sp>
        <p:nvSpPr>
          <p:cNvPr id="2" name="Otsikko 1">
            <a:extLst>
              <a:ext uri="{FF2B5EF4-FFF2-40B4-BE49-F238E27FC236}">
                <a16:creationId xmlns:a16="http://schemas.microsoft.com/office/drawing/2014/main" id="{436EA9AB-4DAE-44E6-B3E6-A1CD4449B4C5}"/>
              </a:ext>
            </a:extLst>
          </p:cNvPr>
          <p:cNvSpPr>
            <a:spLocks noGrp="1"/>
          </p:cNvSpPr>
          <p:nvPr>
            <p:ph type="title"/>
          </p:nvPr>
        </p:nvSpPr>
        <p:spPr>
          <a:xfrm>
            <a:off x="6007798" y="404038"/>
            <a:ext cx="5017972" cy="1229958"/>
          </a:xfrm>
        </p:spPr>
        <p:txBody>
          <a:bodyPr anchor="b" anchorCtr="0"/>
          <a:lstStyle>
            <a:lvl1pPr>
              <a:defRPr>
                <a:solidFill>
                  <a:schemeClr val="bg1"/>
                </a:solidFill>
              </a:defRPr>
            </a:lvl1pPr>
          </a:lstStyle>
          <a:p>
            <a:r>
              <a:rPr lang="en-US" smtClean="0"/>
              <a:t>Click to edit Master title style</a:t>
            </a:r>
            <a:endParaRPr lang="fi-FI" dirty="0"/>
          </a:p>
        </p:txBody>
      </p:sp>
      <p:sp>
        <p:nvSpPr>
          <p:cNvPr id="3" name="Sisällön paikkamerkki 2">
            <a:extLst>
              <a:ext uri="{FF2B5EF4-FFF2-40B4-BE49-F238E27FC236}">
                <a16:creationId xmlns:a16="http://schemas.microsoft.com/office/drawing/2014/main" id="{890A10A0-19CC-4532-BE84-5127566411A2}"/>
              </a:ext>
            </a:extLst>
          </p:cNvPr>
          <p:cNvSpPr>
            <a:spLocks noGrp="1"/>
          </p:cNvSpPr>
          <p:nvPr>
            <p:ph sz="half" idx="1"/>
          </p:nvPr>
        </p:nvSpPr>
        <p:spPr>
          <a:xfrm>
            <a:off x="6007796" y="1864243"/>
            <a:ext cx="5017971" cy="4217580"/>
          </a:xfrm>
        </p:spPr>
        <p:txBody>
          <a:bodyPr>
            <a:noAutofit/>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28"/>
          <p:cNvSpPr>
            <a:spLocks noGrp="1"/>
          </p:cNvSpPr>
          <p:nvPr>
            <p:ph type="body" sz="quarter" idx="19" hasCustomPrompt="1"/>
          </p:nvPr>
        </p:nvSpPr>
        <p:spPr>
          <a:xfrm rot="2700000">
            <a:off x="5024861" y="3215374"/>
            <a:ext cx="427255" cy="427255"/>
          </a:xfrm>
          <a:solidFill>
            <a:schemeClr val="accent2"/>
          </a:solidFill>
        </p:spPr>
        <p:txBody>
          <a:bodyPr>
            <a:noAutofit/>
          </a:bodyPr>
          <a:lstStyle>
            <a:lvl1pPr marL="0" indent="0">
              <a:buNone/>
              <a:defRPr sz="400">
                <a:solidFill>
                  <a:schemeClr val="tx1"/>
                </a:solidFill>
              </a:defRPr>
            </a:lvl1pPr>
            <a:lvl2pPr marL="457200" indent="0">
              <a:buNone/>
              <a:defRPr sz="400"/>
            </a:lvl2pPr>
            <a:lvl3pPr marL="914400" indent="0">
              <a:buNone/>
              <a:defRPr sz="400"/>
            </a:lvl3pPr>
            <a:lvl4pPr marL="1371600" indent="0">
              <a:buNone/>
              <a:defRPr sz="400"/>
            </a:lvl4pPr>
            <a:lvl5pPr marL="1828800" indent="0">
              <a:buNone/>
              <a:defRPr sz="400"/>
            </a:lvl5pPr>
          </a:lstStyle>
          <a:p>
            <a:pPr lvl="0"/>
            <a:r>
              <a:rPr lang="en-US" dirty="0" err="1" smtClean="0"/>
              <a:t>Nuoli</a:t>
            </a:r>
            <a:endParaRPr lang="en-US"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16766057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DD07AB-2F60-4F89-B653-EB8532A353AA}" type="datetimeFigureOut">
              <a:rPr lang="fi-FI" smtClean="0"/>
              <a:t>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160568009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Väliotsikko punainen">
    <p:bg>
      <p:bgPr>
        <a:solidFill>
          <a:schemeClr val="accent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Tree>
    <p:extLst>
      <p:ext uri="{BB962C8B-B14F-4D97-AF65-F5344CB8AC3E}">
        <p14:creationId xmlns:p14="http://schemas.microsoft.com/office/powerpoint/2010/main" val="1873975107"/>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Väliotsikko vihreä">
    <p:bg>
      <p:bgPr>
        <a:solidFill>
          <a:schemeClr val="accent3"/>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41281376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Väliotsikko violetti">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14343116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Väliotsikko turkoosi">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352" y="5935987"/>
            <a:ext cx="2380647" cy="881499"/>
          </a:xfrm>
          <a:prstGeom prst="rect">
            <a:avLst/>
          </a:prstGeom>
        </p:spPr>
      </p:pic>
      <p:sp>
        <p:nvSpPr>
          <p:cNvPr id="5" name="Otsikko 1">
            <a:extLst>
              <a:ext uri="{FF2B5EF4-FFF2-40B4-BE49-F238E27FC236}">
                <a16:creationId xmlns:a16="http://schemas.microsoft.com/office/drawing/2014/main" id="{87E587F3-499A-4FFF-8E39-6F7431222FD4}"/>
              </a:ext>
            </a:extLst>
          </p:cNvPr>
          <p:cNvSpPr>
            <a:spLocks noGrp="1"/>
          </p:cNvSpPr>
          <p:nvPr>
            <p:ph type="title"/>
          </p:nvPr>
        </p:nvSpPr>
        <p:spPr>
          <a:xfrm>
            <a:off x="831850" y="924026"/>
            <a:ext cx="5264150" cy="1337911"/>
          </a:xfrm>
        </p:spPr>
        <p:txBody>
          <a:bodyPr anchor="t" anchorCtr="0">
            <a:normAutofit/>
          </a:bodyPr>
          <a:lstStyle>
            <a:lvl1pPr>
              <a:defRPr sz="4000">
                <a:solidFill>
                  <a:schemeClr val="bg1"/>
                </a:solidFill>
              </a:defRPr>
            </a:lvl1pPr>
          </a:lstStyle>
          <a:p>
            <a:r>
              <a:rPr lang="en-US" smtClean="0"/>
              <a:t>Click to edit Master title style</a:t>
            </a:r>
            <a:endParaRPr lang="fi-FI" dirty="0"/>
          </a:p>
        </p:txBody>
      </p:sp>
    </p:spTree>
    <p:extLst>
      <p:ext uri="{BB962C8B-B14F-4D97-AF65-F5344CB8AC3E}">
        <p14:creationId xmlns:p14="http://schemas.microsoft.com/office/powerpoint/2010/main" val="2516435999"/>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Loppu">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8109" y="2352016"/>
            <a:ext cx="5795784" cy="2153969"/>
          </a:xfrm>
          <a:prstGeom prst="rect">
            <a:avLst/>
          </a:prstGeom>
        </p:spPr>
      </p:pic>
      <p:sp>
        <p:nvSpPr>
          <p:cNvPr id="4" name="Alaotsikko 2">
            <a:extLst>
              <a:ext uri="{FF2B5EF4-FFF2-40B4-BE49-F238E27FC236}">
                <a16:creationId xmlns:a16="http://schemas.microsoft.com/office/drawing/2014/main" id="{66072717-81C3-4F6B-9309-1674C171F521}"/>
              </a:ext>
            </a:extLst>
          </p:cNvPr>
          <p:cNvSpPr>
            <a:spLocks noGrp="1"/>
          </p:cNvSpPr>
          <p:nvPr>
            <p:ph type="subTitle" idx="1"/>
          </p:nvPr>
        </p:nvSpPr>
        <p:spPr>
          <a:xfrm>
            <a:off x="2355574" y="4831894"/>
            <a:ext cx="7480852" cy="505672"/>
          </a:xfrm>
        </p:spPr>
        <p:txBody>
          <a:bodyPr>
            <a:normAutofit/>
          </a:bodyPr>
          <a:lstStyle>
            <a:lvl1pPr marL="0" indent="0" algn="ctr">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
        <p:nvSpPr>
          <p:cNvPr id="5" name="Tekstin paikkamerkki 12">
            <a:extLst>
              <a:ext uri="{FF2B5EF4-FFF2-40B4-BE49-F238E27FC236}">
                <a16:creationId xmlns:a16="http://schemas.microsoft.com/office/drawing/2014/main" id="{889DA205-0B6C-45D6-91B2-25C1E2981B60}"/>
              </a:ext>
            </a:extLst>
          </p:cNvPr>
          <p:cNvSpPr>
            <a:spLocks noGrp="1"/>
          </p:cNvSpPr>
          <p:nvPr>
            <p:ph type="body" sz="quarter" idx="12"/>
          </p:nvPr>
        </p:nvSpPr>
        <p:spPr>
          <a:xfrm>
            <a:off x="2356654" y="5491071"/>
            <a:ext cx="7478692" cy="327673"/>
          </a:xfrm>
        </p:spPr>
        <p:txBody>
          <a:bodyPr>
            <a:normAutofit/>
          </a:bodyPr>
          <a:lstStyle>
            <a:lvl1pPr marL="0" indent="0" algn="ctr">
              <a:buNone/>
              <a:defRPr sz="1600">
                <a:solidFill>
                  <a:schemeClr val="accent5"/>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US" smtClean="0"/>
              <a:t>Edit Master text styles</a:t>
            </a:r>
          </a:p>
        </p:txBody>
      </p:sp>
    </p:spTree>
    <p:extLst>
      <p:ext uri="{BB962C8B-B14F-4D97-AF65-F5344CB8AC3E}">
        <p14:creationId xmlns:p14="http://schemas.microsoft.com/office/powerpoint/2010/main" val="750833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DD07AB-2F60-4F89-B653-EB8532A353AA}" type="datetimeFigureOut">
              <a:rPr lang="fi-FI" smtClean="0"/>
              <a:t>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7FA4A69-84AF-4D0F-B5D3-077D8E8169B8}" type="slidenum">
              <a:rPr lang="fi-FI" smtClean="0"/>
              <a:t>‹#›</a:t>
            </a:fld>
            <a:endParaRPr lang="fi-FI"/>
          </a:p>
        </p:txBody>
      </p:sp>
    </p:spTree>
    <p:extLst>
      <p:ext uri="{BB962C8B-B14F-4D97-AF65-F5344CB8AC3E}">
        <p14:creationId xmlns:p14="http://schemas.microsoft.com/office/powerpoint/2010/main" val="363528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theme" Target="../theme/theme3.xml"/><Relationship Id="rId3" Type="http://schemas.openxmlformats.org/officeDocument/2006/relationships/slideLayout" Target="../slideLayouts/slideLayout39.xml"/><Relationship Id="rId21" Type="http://schemas.openxmlformats.org/officeDocument/2006/relationships/slideLayout" Target="../slideLayouts/slideLayout57.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18" Type="http://schemas.openxmlformats.org/officeDocument/2006/relationships/slideLayout" Target="../slideLayouts/slideLayout79.xml"/><Relationship Id="rId3" Type="http://schemas.openxmlformats.org/officeDocument/2006/relationships/slideLayout" Target="../slideLayouts/slideLayout64.xml"/><Relationship Id="rId21" Type="http://schemas.openxmlformats.org/officeDocument/2006/relationships/slideLayout" Target="../slideLayouts/slideLayout82.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slideLayout" Target="../slideLayouts/slideLayout78.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20" Type="http://schemas.openxmlformats.org/officeDocument/2006/relationships/slideLayout" Target="../slideLayouts/slideLayout81.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24" Type="http://schemas.openxmlformats.org/officeDocument/2006/relationships/theme" Target="../theme/theme4.xml"/><Relationship Id="rId5" Type="http://schemas.openxmlformats.org/officeDocument/2006/relationships/slideLayout" Target="../slideLayouts/slideLayout66.xml"/><Relationship Id="rId15" Type="http://schemas.openxmlformats.org/officeDocument/2006/relationships/slideLayout" Target="../slideLayouts/slideLayout76.xml"/><Relationship Id="rId23" Type="http://schemas.openxmlformats.org/officeDocument/2006/relationships/slideLayout" Target="../slideLayouts/slideLayout84.xml"/><Relationship Id="rId10" Type="http://schemas.openxmlformats.org/officeDocument/2006/relationships/slideLayout" Target="../slideLayouts/slideLayout71.xml"/><Relationship Id="rId19" Type="http://schemas.openxmlformats.org/officeDocument/2006/relationships/slideLayout" Target="../slideLayouts/slideLayout80.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 Id="rId22"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D07AB-2F60-4F89-B653-EB8532A353AA}" type="datetimeFigureOut">
              <a:rPr lang="fi-FI" smtClean="0"/>
              <a:t>8.9.2021</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A4A69-84AF-4D0F-B5D3-077D8E8169B8}" type="slidenum">
              <a:rPr lang="fi-FI" smtClean="0"/>
              <a:t>‹#›</a:t>
            </a:fld>
            <a:endParaRPr lang="fi-FI"/>
          </a:p>
        </p:txBody>
      </p:sp>
    </p:spTree>
    <p:extLst>
      <p:ext uri="{BB962C8B-B14F-4D97-AF65-F5344CB8AC3E}">
        <p14:creationId xmlns:p14="http://schemas.microsoft.com/office/powerpoint/2010/main" val="1727093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440BC-9B28-4ACE-B7B8-D3C83187B980}" type="datetimeFigureOut">
              <a:rPr lang="fi-FI" smtClean="0"/>
              <a:t>8.9.2021</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2F644-756C-4530-A69F-A71AB7A98F48}" type="slidenum">
              <a:rPr lang="fi-FI" smtClean="0"/>
              <a:t>‹#›</a:t>
            </a:fld>
            <a:endParaRPr lang="fi-FI"/>
          </a:p>
        </p:txBody>
      </p:sp>
    </p:spTree>
    <p:extLst>
      <p:ext uri="{BB962C8B-B14F-4D97-AF65-F5344CB8AC3E}">
        <p14:creationId xmlns:p14="http://schemas.microsoft.com/office/powerpoint/2010/main" val="2617068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440BC-9B28-4ACE-B7B8-D3C83187B980}" type="datetimeFigureOut">
              <a:rPr lang="fi-FI" smtClean="0"/>
              <a:t>8.9.2021</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2F644-756C-4530-A69F-A71AB7A98F48}" type="slidenum">
              <a:rPr lang="fi-FI" smtClean="0"/>
              <a:t>‹#›</a:t>
            </a:fld>
            <a:endParaRPr lang="fi-FI"/>
          </a:p>
        </p:txBody>
      </p:sp>
    </p:spTree>
    <p:extLst>
      <p:ext uri="{BB962C8B-B14F-4D97-AF65-F5344CB8AC3E}">
        <p14:creationId xmlns:p14="http://schemas.microsoft.com/office/powerpoint/2010/main" val="174568627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718" r:id="rId20"/>
    <p:sldLayoutId id="2147483719" r:id="rId21"/>
    <p:sldLayoutId id="2147483720" r:id="rId22"/>
    <p:sldLayoutId id="2147483721" r:id="rId23"/>
    <p:sldLayoutId id="2147483722" r:id="rId24"/>
    <p:sldLayoutId id="2147483723" r:id="rId2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440BC-9B28-4ACE-B7B8-D3C83187B980}" type="datetimeFigureOut">
              <a:rPr lang="fi-FI" smtClean="0"/>
              <a:t>8.9.2021</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2F644-756C-4530-A69F-A71AB7A98F48}" type="slidenum">
              <a:rPr lang="fi-FI" smtClean="0"/>
              <a:t>‹#›</a:t>
            </a:fld>
            <a:endParaRPr lang="fi-FI"/>
          </a:p>
        </p:txBody>
      </p:sp>
    </p:spTree>
    <p:extLst>
      <p:ext uri="{BB962C8B-B14F-4D97-AF65-F5344CB8AC3E}">
        <p14:creationId xmlns:p14="http://schemas.microsoft.com/office/powerpoint/2010/main" val="264946345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 id="2147483743" r:id="rId19"/>
    <p:sldLayoutId id="2147483744" r:id="rId20"/>
    <p:sldLayoutId id="2147483745" r:id="rId21"/>
    <p:sldLayoutId id="2147483746" r:id="rId22"/>
    <p:sldLayoutId id="2147483747" r:id="rId2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8018" y="4203700"/>
            <a:ext cx="7478692" cy="1358900"/>
          </a:xfrm>
        </p:spPr>
        <p:txBody>
          <a:bodyPr>
            <a:normAutofit/>
          </a:bodyPr>
          <a:lstStyle/>
          <a:p>
            <a:r>
              <a:rPr lang="fi-FI" dirty="0"/>
              <a:t>Sanna Malinen, sanna.malinen@utu.fi</a:t>
            </a:r>
          </a:p>
          <a:p>
            <a:r>
              <a:rPr lang="fi-FI" dirty="0"/>
              <a:t>ECREA 9.9.2021</a:t>
            </a:r>
          </a:p>
          <a:p>
            <a:endParaRPr lang="fi-FI" dirty="0" smtClean="0"/>
          </a:p>
        </p:txBody>
      </p:sp>
      <p:sp>
        <p:nvSpPr>
          <p:cNvPr id="2" name="Title 1"/>
          <p:cNvSpPr>
            <a:spLocks noGrp="1"/>
          </p:cNvSpPr>
          <p:nvPr>
            <p:ph type="ctrTitle"/>
          </p:nvPr>
        </p:nvSpPr>
        <p:spPr/>
        <p:txBody>
          <a:bodyPr>
            <a:normAutofit/>
          </a:bodyPr>
          <a:lstStyle/>
          <a:p>
            <a:r>
              <a:rPr lang="fi-FI" sz="4000" dirty="0" err="1" smtClean="0"/>
              <a:t>You</a:t>
            </a:r>
            <a:r>
              <a:rPr lang="fi-FI" sz="4000" dirty="0" smtClean="0"/>
              <a:t> </a:t>
            </a:r>
            <a:r>
              <a:rPr lang="fi-FI" sz="4000" dirty="0" err="1" smtClean="0"/>
              <a:t>don’t</a:t>
            </a:r>
            <a:r>
              <a:rPr lang="fi-FI" sz="4000" dirty="0" smtClean="0"/>
              <a:t> </a:t>
            </a:r>
            <a:r>
              <a:rPr lang="fi-FI" sz="4000" dirty="0" err="1" smtClean="0"/>
              <a:t>want</a:t>
            </a:r>
            <a:r>
              <a:rPr lang="fi-FI" sz="4000" dirty="0" smtClean="0"/>
              <a:t> </a:t>
            </a:r>
            <a:r>
              <a:rPr lang="fi-FI" sz="4000" dirty="0" err="1" smtClean="0"/>
              <a:t>someone</a:t>
            </a:r>
            <a:r>
              <a:rPr lang="fi-FI" sz="4000" dirty="0" smtClean="0"/>
              <a:t> </a:t>
            </a:r>
            <a:r>
              <a:rPr lang="fi-FI" sz="4000" dirty="0" err="1" smtClean="0"/>
              <a:t>stupid</a:t>
            </a:r>
            <a:r>
              <a:rPr lang="fi-FI" sz="4000" dirty="0" smtClean="0"/>
              <a:t> at a </a:t>
            </a:r>
            <a:r>
              <a:rPr lang="fi-FI" sz="4000" dirty="0" err="1" smtClean="0"/>
              <a:t>good</a:t>
            </a:r>
            <a:r>
              <a:rPr lang="fi-FI" sz="4000" dirty="0" smtClean="0"/>
              <a:t> party - </a:t>
            </a:r>
            <a:r>
              <a:rPr lang="fi-FI" sz="4000" dirty="0" err="1" smtClean="0"/>
              <a:t>Gatekeeping</a:t>
            </a:r>
            <a:r>
              <a:rPr lang="fi-FI" sz="4000" dirty="0" smtClean="0"/>
              <a:t> </a:t>
            </a:r>
            <a:r>
              <a:rPr lang="fi-FI" sz="4000" dirty="0" smtClean="0"/>
              <a:t>in </a:t>
            </a:r>
            <a:r>
              <a:rPr lang="fi-FI" sz="4000" dirty="0" err="1"/>
              <a:t>p</a:t>
            </a:r>
            <a:r>
              <a:rPr lang="fi-FI" sz="4000" dirty="0" err="1" smtClean="0"/>
              <a:t>olitical</a:t>
            </a:r>
            <a:r>
              <a:rPr lang="fi-FI" sz="4000" dirty="0" smtClean="0"/>
              <a:t> </a:t>
            </a:r>
            <a:r>
              <a:rPr lang="fi-FI" sz="4000" dirty="0" smtClean="0"/>
              <a:t>Facebook </a:t>
            </a:r>
            <a:r>
              <a:rPr lang="fi-FI" sz="4000" dirty="0" err="1" smtClean="0"/>
              <a:t>Groups</a:t>
            </a:r>
            <a:endParaRPr lang="fi-FI" sz="4000" dirty="0"/>
          </a:p>
        </p:txBody>
      </p:sp>
    </p:spTree>
    <p:extLst>
      <p:ext uri="{BB962C8B-B14F-4D97-AF65-F5344CB8AC3E}">
        <p14:creationId xmlns:p14="http://schemas.microsoft.com/office/powerpoint/2010/main" val="1336763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8" y="2130425"/>
            <a:ext cx="10145029" cy="4270375"/>
          </a:xfrm>
        </p:spPr>
        <p:txBody>
          <a:bodyPr>
            <a:normAutofit fontScale="92500" lnSpcReduction="10000"/>
          </a:bodyPr>
          <a:lstStyle/>
          <a:p>
            <a:r>
              <a:rPr lang="fi-FI" dirty="0" err="1" smtClean="0"/>
              <a:t>Gatekeeping</a:t>
            </a:r>
            <a:r>
              <a:rPr lang="fi-FI" dirty="0" smtClean="0"/>
              <a:t> </a:t>
            </a:r>
            <a:r>
              <a:rPr lang="fi-FI" dirty="0"/>
              <a:t>is </a:t>
            </a:r>
            <a:r>
              <a:rPr lang="fi-FI" dirty="0" err="1"/>
              <a:t>not</a:t>
            </a:r>
            <a:r>
              <a:rPr lang="fi-FI" dirty="0"/>
              <a:t> </a:t>
            </a:r>
            <a:r>
              <a:rPr lang="fi-FI" dirty="0" err="1"/>
              <a:t>only</a:t>
            </a:r>
            <a:r>
              <a:rPr lang="fi-FI" dirty="0"/>
              <a:t> </a:t>
            </a:r>
            <a:r>
              <a:rPr lang="fi-FI" dirty="0" err="1" smtClean="0"/>
              <a:t>about</a:t>
            </a:r>
            <a:r>
              <a:rPr lang="fi-FI" dirty="0" smtClean="0"/>
              <a:t> </a:t>
            </a:r>
            <a:r>
              <a:rPr lang="fi-FI" dirty="0" err="1" smtClean="0"/>
              <a:t>the</a:t>
            </a:r>
            <a:r>
              <a:rPr lang="fi-FI" dirty="0" smtClean="0"/>
              <a:t> </a:t>
            </a:r>
            <a:r>
              <a:rPr lang="fi-FI" dirty="0" err="1" smtClean="0"/>
              <a:t>removal</a:t>
            </a:r>
            <a:r>
              <a:rPr lang="fi-FI" dirty="0" smtClean="0"/>
              <a:t> </a:t>
            </a:r>
            <a:r>
              <a:rPr lang="fi-FI" dirty="0"/>
              <a:t>of </a:t>
            </a:r>
            <a:r>
              <a:rPr lang="fi-FI" dirty="0" err="1" smtClean="0"/>
              <a:t>content</a:t>
            </a:r>
            <a:r>
              <a:rPr lang="fi-FI" dirty="0" smtClean="0"/>
              <a:t>, it is </a:t>
            </a:r>
            <a:r>
              <a:rPr lang="fi-FI" dirty="0" err="1" smtClean="0"/>
              <a:t>also</a:t>
            </a:r>
            <a:r>
              <a:rPr lang="fi-FI" dirty="0" smtClean="0"/>
              <a:t> </a:t>
            </a:r>
            <a:r>
              <a:rPr lang="fi-FI" dirty="0" err="1" smtClean="0"/>
              <a:t>controlling</a:t>
            </a:r>
            <a:r>
              <a:rPr lang="fi-FI" dirty="0" smtClean="0"/>
              <a:t> </a:t>
            </a:r>
            <a:r>
              <a:rPr lang="fi-FI" dirty="0" err="1"/>
              <a:t>the</a:t>
            </a:r>
            <a:r>
              <a:rPr lang="fi-FI" dirty="0"/>
              <a:t> </a:t>
            </a:r>
            <a:r>
              <a:rPr lang="fi-FI" dirty="0" err="1" smtClean="0"/>
              <a:t>access</a:t>
            </a:r>
            <a:r>
              <a:rPr lang="fi-FI" dirty="0" smtClean="0"/>
              <a:t> to it. </a:t>
            </a:r>
          </a:p>
          <a:p>
            <a:r>
              <a:rPr lang="fi-FI" dirty="0" err="1" smtClean="0"/>
              <a:t>Identifying</a:t>
            </a:r>
            <a:r>
              <a:rPr lang="fi-FI" dirty="0" smtClean="0"/>
              <a:t> and </a:t>
            </a:r>
            <a:r>
              <a:rPr lang="fi-FI" dirty="0" err="1" smtClean="0"/>
              <a:t>blocking</a:t>
            </a:r>
            <a:r>
              <a:rPr lang="fi-FI" dirty="0" smtClean="0"/>
              <a:t> </a:t>
            </a:r>
            <a:r>
              <a:rPr lang="fi-FI" dirty="0" err="1" smtClean="0"/>
              <a:t>people</a:t>
            </a:r>
            <a:r>
              <a:rPr lang="fi-FI" dirty="0" smtClean="0"/>
              <a:t> </a:t>
            </a:r>
            <a:r>
              <a:rPr lang="fi-FI" dirty="0" err="1" smtClean="0"/>
              <a:t>who</a:t>
            </a:r>
            <a:r>
              <a:rPr lang="fi-FI" dirty="0" smtClean="0"/>
              <a:t> </a:t>
            </a:r>
            <a:r>
              <a:rPr lang="fi-FI" dirty="0" err="1" smtClean="0"/>
              <a:t>might</a:t>
            </a:r>
            <a:r>
              <a:rPr lang="fi-FI" dirty="0" smtClean="0"/>
              <a:t> </a:t>
            </a:r>
            <a:r>
              <a:rPr lang="fi-FI" dirty="0" err="1" smtClean="0"/>
              <a:t>be</a:t>
            </a:r>
            <a:r>
              <a:rPr lang="fi-FI" dirty="0" smtClean="0"/>
              <a:t> </a:t>
            </a:r>
            <a:r>
              <a:rPr lang="fi-FI" dirty="0" err="1" smtClean="0"/>
              <a:t>harmful</a:t>
            </a:r>
            <a:r>
              <a:rPr lang="fi-FI" dirty="0" smtClean="0"/>
              <a:t> for </a:t>
            </a:r>
            <a:r>
              <a:rPr lang="fi-FI" dirty="0" err="1" smtClean="0"/>
              <a:t>the</a:t>
            </a:r>
            <a:r>
              <a:rPr lang="fi-FI" dirty="0" smtClean="0"/>
              <a:t> </a:t>
            </a:r>
            <a:r>
              <a:rPr lang="fi-FI" dirty="0" err="1" smtClean="0"/>
              <a:t>group</a:t>
            </a:r>
            <a:r>
              <a:rPr lang="fi-FI" dirty="0" smtClean="0"/>
              <a:t> is a </a:t>
            </a:r>
            <a:r>
              <a:rPr lang="fi-FI" dirty="0" err="1" smtClean="0"/>
              <a:t>major</a:t>
            </a:r>
            <a:r>
              <a:rPr lang="fi-FI" dirty="0" smtClean="0"/>
              <a:t> </a:t>
            </a:r>
            <a:r>
              <a:rPr lang="fi-FI" dirty="0" err="1" smtClean="0"/>
              <a:t>part</a:t>
            </a:r>
            <a:r>
              <a:rPr lang="fi-FI" dirty="0" smtClean="0"/>
              <a:t> of </a:t>
            </a:r>
            <a:r>
              <a:rPr lang="fi-FI" dirty="0" err="1" smtClean="0"/>
              <a:t>moderation</a:t>
            </a:r>
            <a:r>
              <a:rPr lang="fi-FI" dirty="0" smtClean="0"/>
              <a:t>.</a:t>
            </a:r>
          </a:p>
          <a:p>
            <a:r>
              <a:rPr lang="fi-FI" dirty="0" err="1" smtClean="0"/>
              <a:t>Moderators</a:t>
            </a:r>
            <a:r>
              <a:rPr lang="fi-FI" dirty="0" smtClean="0"/>
              <a:t> </a:t>
            </a:r>
            <a:r>
              <a:rPr lang="fi-FI" dirty="0" err="1" smtClean="0"/>
              <a:t>can</a:t>
            </a:r>
            <a:r>
              <a:rPr lang="fi-FI" dirty="0" smtClean="0"/>
              <a:t> </a:t>
            </a:r>
            <a:r>
              <a:rPr lang="fi-FI" dirty="0" err="1" smtClean="0"/>
              <a:t>prevent</a:t>
            </a:r>
            <a:r>
              <a:rPr lang="fi-FI" dirty="0" smtClean="0"/>
              <a:t> </a:t>
            </a:r>
            <a:r>
              <a:rPr lang="fi-FI" dirty="0" err="1" smtClean="0"/>
              <a:t>some</a:t>
            </a:r>
            <a:r>
              <a:rPr lang="fi-FI" dirty="0" err="1" smtClean="0"/>
              <a:t>one</a:t>
            </a:r>
            <a:r>
              <a:rPr lang="fi-FI" dirty="0" smtClean="0"/>
              <a:t> </a:t>
            </a:r>
            <a:r>
              <a:rPr lang="fi-FI" dirty="0" err="1" smtClean="0"/>
              <a:t>from</a:t>
            </a:r>
            <a:r>
              <a:rPr lang="fi-FI" dirty="0" smtClean="0"/>
              <a:t> </a:t>
            </a:r>
            <a:r>
              <a:rPr lang="fi-FI" dirty="0" err="1" smtClean="0"/>
              <a:t>participating</a:t>
            </a:r>
            <a:r>
              <a:rPr lang="fi-FI" dirty="0" smtClean="0"/>
              <a:t>: </a:t>
            </a:r>
            <a:r>
              <a:rPr lang="en-US" dirty="0"/>
              <a:t>discrete but effective way of controlling content.</a:t>
            </a:r>
            <a:endParaRPr lang="fi-FI" dirty="0" smtClean="0"/>
          </a:p>
          <a:p>
            <a:r>
              <a:rPr lang="fi-FI" dirty="0" smtClean="0"/>
              <a:t>In </a:t>
            </a:r>
            <a:r>
              <a:rPr lang="fi-FI" dirty="0" err="1"/>
              <a:t>many</a:t>
            </a:r>
            <a:r>
              <a:rPr lang="fi-FI" dirty="0"/>
              <a:t> </a:t>
            </a:r>
            <a:r>
              <a:rPr lang="fi-FI" dirty="0" err="1"/>
              <a:t>groups</a:t>
            </a:r>
            <a:r>
              <a:rPr lang="fi-FI" dirty="0"/>
              <a:t> </a:t>
            </a:r>
            <a:r>
              <a:rPr lang="fi-FI" dirty="0" err="1"/>
              <a:t>leaking</a:t>
            </a:r>
            <a:r>
              <a:rPr lang="fi-FI" dirty="0"/>
              <a:t> </a:t>
            </a:r>
            <a:r>
              <a:rPr lang="fi-FI" dirty="0" err="1"/>
              <a:t>content</a:t>
            </a:r>
            <a:r>
              <a:rPr lang="fi-FI" dirty="0"/>
              <a:t> </a:t>
            </a:r>
            <a:r>
              <a:rPr lang="fi-FI" dirty="0" err="1" smtClean="0"/>
              <a:t>was</a:t>
            </a:r>
            <a:r>
              <a:rPr lang="fi-FI" dirty="0" smtClean="0"/>
              <a:t> </a:t>
            </a:r>
            <a:r>
              <a:rPr lang="fi-FI" dirty="0"/>
              <a:t>a </a:t>
            </a:r>
            <a:r>
              <a:rPr lang="fi-FI" dirty="0" err="1"/>
              <a:t>major</a:t>
            </a:r>
            <a:r>
              <a:rPr lang="fi-FI" dirty="0"/>
              <a:t> </a:t>
            </a:r>
            <a:r>
              <a:rPr lang="fi-FI" dirty="0" err="1"/>
              <a:t>problem</a:t>
            </a:r>
            <a:r>
              <a:rPr lang="fi-FI" dirty="0"/>
              <a:t>: </a:t>
            </a:r>
            <a:r>
              <a:rPr lang="fi-FI" dirty="0" err="1"/>
              <a:t>people</a:t>
            </a:r>
            <a:r>
              <a:rPr lang="fi-FI" dirty="0"/>
              <a:t> </a:t>
            </a:r>
            <a:r>
              <a:rPr lang="fi-FI" dirty="0" err="1"/>
              <a:t>are</a:t>
            </a:r>
            <a:r>
              <a:rPr lang="fi-FI" dirty="0"/>
              <a:t> </a:t>
            </a:r>
            <a:r>
              <a:rPr lang="fi-FI" dirty="0" err="1"/>
              <a:t>afraid</a:t>
            </a:r>
            <a:r>
              <a:rPr lang="fi-FI" dirty="0"/>
              <a:t> to </a:t>
            </a:r>
            <a:r>
              <a:rPr lang="fi-FI" dirty="0" err="1"/>
              <a:t>share</a:t>
            </a:r>
            <a:r>
              <a:rPr lang="fi-FI" dirty="0"/>
              <a:t> </a:t>
            </a:r>
            <a:r>
              <a:rPr lang="fi-FI" dirty="0" err="1"/>
              <a:t>their</a:t>
            </a:r>
            <a:r>
              <a:rPr lang="fi-FI" dirty="0"/>
              <a:t> </a:t>
            </a:r>
            <a:r>
              <a:rPr lang="fi-FI" dirty="0" err="1"/>
              <a:t>experiences</a:t>
            </a:r>
            <a:r>
              <a:rPr lang="fi-FI" dirty="0"/>
              <a:t>.</a:t>
            </a:r>
          </a:p>
          <a:p>
            <a:r>
              <a:rPr lang="fi-FI" dirty="0" smtClean="0"/>
              <a:t>”</a:t>
            </a:r>
            <a:r>
              <a:rPr lang="fi-FI" dirty="0" err="1"/>
              <a:t>Safe</a:t>
            </a:r>
            <a:r>
              <a:rPr lang="fi-FI" dirty="0"/>
              <a:t> </a:t>
            </a:r>
            <a:r>
              <a:rPr lang="fi-FI" dirty="0" err="1"/>
              <a:t>Space</a:t>
            </a:r>
            <a:r>
              <a:rPr lang="fi-FI" dirty="0"/>
              <a:t>” </a:t>
            </a:r>
            <a:r>
              <a:rPr lang="fi-FI" dirty="0" err="1"/>
              <a:t>policy</a:t>
            </a:r>
            <a:r>
              <a:rPr lang="fi-FI" dirty="0"/>
              <a:t> </a:t>
            </a:r>
            <a:r>
              <a:rPr lang="fi-FI" dirty="0" err="1" smtClean="0"/>
              <a:t>involving</a:t>
            </a:r>
            <a:r>
              <a:rPr lang="fi-FI" dirty="0" smtClean="0"/>
              <a:t> </a:t>
            </a:r>
            <a:r>
              <a:rPr lang="fi-FI" dirty="0" err="1"/>
              <a:t>lots</a:t>
            </a:r>
            <a:r>
              <a:rPr lang="fi-FI" dirty="0"/>
              <a:t> of </a:t>
            </a:r>
            <a:r>
              <a:rPr lang="fi-FI" dirty="0" err="1"/>
              <a:t>deleting</a:t>
            </a:r>
            <a:r>
              <a:rPr lang="fi-FI" dirty="0"/>
              <a:t> </a:t>
            </a:r>
            <a:r>
              <a:rPr lang="fi-FI" dirty="0" err="1" smtClean="0"/>
              <a:t>content</a:t>
            </a:r>
            <a:r>
              <a:rPr lang="fi-FI" dirty="0" smtClean="0"/>
              <a:t> and </a:t>
            </a:r>
            <a:r>
              <a:rPr lang="fi-FI" dirty="0" err="1"/>
              <a:t>self-censoring</a:t>
            </a:r>
            <a:r>
              <a:rPr lang="fi-FI" dirty="0"/>
              <a:t> </a:t>
            </a:r>
            <a:r>
              <a:rPr lang="fi-FI" dirty="0" smtClean="0"/>
              <a:t>vs</a:t>
            </a:r>
            <a:r>
              <a:rPr lang="fi-FI" dirty="0"/>
              <a:t>. ”</a:t>
            </a:r>
            <a:r>
              <a:rPr lang="fi-FI" dirty="0" err="1"/>
              <a:t>Free</a:t>
            </a:r>
            <a:r>
              <a:rPr lang="fi-FI" dirty="0"/>
              <a:t> </a:t>
            </a:r>
            <a:r>
              <a:rPr lang="fi-FI" dirty="0" err="1"/>
              <a:t>Speech</a:t>
            </a:r>
            <a:r>
              <a:rPr lang="fi-FI" dirty="0"/>
              <a:t>” </a:t>
            </a:r>
            <a:r>
              <a:rPr lang="fi-FI" dirty="0" err="1"/>
              <a:t>policy</a:t>
            </a:r>
            <a:r>
              <a:rPr lang="fi-FI" dirty="0"/>
              <a:t> </a:t>
            </a:r>
            <a:r>
              <a:rPr lang="fi-FI" dirty="0" err="1"/>
              <a:t>which</a:t>
            </a:r>
            <a:r>
              <a:rPr lang="fi-FI" dirty="0"/>
              <a:t> </a:t>
            </a:r>
            <a:r>
              <a:rPr lang="fi-FI" dirty="0" err="1"/>
              <a:t>allows</a:t>
            </a:r>
            <a:r>
              <a:rPr lang="fi-FI" dirty="0"/>
              <a:t> </a:t>
            </a:r>
            <a:r>
              <a:rPr lang="fi-FI" dirty="0" err="1"/>
              <a:t>angry</a:t>
            </a:r>
            <a:r>
              <a:rPr lang="fi-FI" dirty="0"/>
              <a:t> and </a:t>
            </a:r>
            <a:r>
              <a:rPr lang="fi-FI" dirty="0" err="1"/>
              <a:t>negative</a:t>
            </a:r>
            <a:r>
              <a:rPr lang="fi-FI" dirty="0"/>
              <a:t> </a:t>
            </a:r>
            <a:r>
              <a:rPr lang="fi-FI" dirty="0" err="1"/>
              <a:t>tones</a:t>
            </a:r>
            <a:r>
              <a:rPr lang="fi-FI" dirty="0"/>
              <a:t> (Gibson 2019). </a:t>
            </a:r>
          </a:p>
        </p:txBody>
      </p:sp>
      <p:sp>
        <p:nvSpPr>
          <p:cNvPr id="2" name="Title 1"/>
          <p:cNvSpPr>
            <a:spLocks noGrp="1"/>
          </p:cNvSpPr>
          <p:nvPr>
            <p:ph type="title"/>
          </p:nvPr>
        </p:nvSpPr>
        <p:spPr/>
        <p:txBody>
          <a:bodyPr/>
          <a:lstStyle/>
          <a:p>
            <a:r>
              <a:rPr lang="fi-FI" dirty="0" err="1" smtClean="0"/>
              <a:t>Political</a:t>
            </a:r>
            <a:r>
              <a:rPr lang="fi-FI" dirty="0" smtClean="0"/>
              <a:t> Facebook </a:t>
            </a:r>
            <a:r>
              <a:rPr lang="fi-FI" dirty="0" err="1" smtClean="0"/>
              <a:t>Groups</a:t>
            </a:r>
            <a:endParaRPr lang="fi-FI" dirty="0"/>
          </a:p>
        </p:txBody>
      </p:sp>
    </p:spTree>
    <p:extLst>
      <p:ext uri="{BB962C8B-B14F-4D97-AF65-F5344CB8AC3E}">
        <p14:creationId xmlns:p14="http://schemas.microsoft.com/office/powerpoint/2010/main" val="88875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8" y="1825625"/>
            <a:ext cx="10145029" cy="4689475"/>
          </a:xfrm>
        </p:spPr>
        <p:txBody>
          <a:bodyPr>
            <a:normAutofit lnSpcReduction="10000"/>
          </a:bodyPr>
          <a:lstStyle/>
          <a:p>
            <a:r>
              <a:rPr lang="en-US" dirty="0"/>
              <a:t>Facebook’s governance policy </a:t>
            </a:r>
            <a:r>
              <a:rPr lang="en-US" dirty="0" smtClean="0"/>
              <a:t>a </a:t>
            </a:r>
            <a:r>
              <a:rPr lang="en-US" i="1" dirty="0"/>
              <a:t>black box </a:t>
            </a:r>
            <a:r>
              <a:rPr lang="en-US" dirty="0"/>
              <a:t>to </a:t>
            </a:r>
            <a:r>
              <a:rPr lang="en-US" dirty="0" smtClean="0"/>
              <a:t>group </a:t>
            </a:r>
            <a:r>
              <a:rPr lang="en-US" dirty="0"/>
              <a:t>members and moderators. </a:t>
            </a:r>
            <a:endParaRPr lang="en-US" dirty="0" smtClean="0"/>
          </a:p>
          <a:p>
            <a:r>
              <a:rPr lang="en-US" dirty="0" smtClean="0"/>
              <a:t>Moderators want to run their groups independently, without platform’s interference. </a:t>
            </a:r>
            <a:endParaRPr lang="en-US" dirty="0"/>
          </a:p>
          <a:p>
            <a:r>
              <a:rPr lang="en-GB" dirty="0" smtClean="0"/>
              <a:t>Platform has all the power: Facebook does not negotiate</a:t>
            </a:r>
            <a:r>
              <a:rPr lang="en-GB" dirty="0"/>
              <a:t> </a:t>
            </a:r>
            <a:r>
              <a:rPr lang="en-GB" dirty="0" smtClean="0"/>
              <a:t>and </a:t>
            </a:r>
            <a:r>
              <a:rPr lang="en-US" dirty="0" smtClean="0"/>
              <a:t>always </a:t>
            </a:r>
            <a:r>
              <a:rPr lang="en-US" dirty="0"/>
              <a:t>wins</a:t>
            </a:r>
            <a:r>
              <a:rPr lang="en-US" dirty="0" smtClean="0"/>
              <a:t>.</a:t>
            </a:r>
            <a:endParaRPr lang="fi-FI" dirty="0"/>
          </a:p>
          <a:p>
            <a:r>
              <a:rPr lang="en-GB" dirty="0" smtClean="0"/>
              <a:t>Moderation/selecting </a:t>
            </a:r>
            <a:r>
              <a:rPr lang="en-GB" dirty="0" smtClean="0"/>
              <a:t>mechanisms </a:t>
            </a:r>
            <a:r>
              <a:rPr lang="fi-FI" dirty="0" err="1" smtClean="0"/>
              <a:t>lack</a:t>
            </a:r>
            <a:r>
              <a:rPr lang="fi-FI" dirty="0" smtClean="0"/>
              <a:t> </a:t>
            </a:r>
            <a:r>
              <a:rPr lang="fi-FI" dirty="0" err="1" smtClean="0"/>
              <a:t>objectivity</a:t>
            </a:r>
            <a:r>
              <a:rPr lang="fi-FI" dirty="0" smtClean="0"/>
              <a:t> and </a:t>
            </a:r>
            <a:r>
              <a:rPr lang="fi-FI" dirty="0" err="1" smtClean="0"/>
              <a:t>transparency</a:t>
            </a:r>
            <a:r>
              <a:rPr lang="fi-FI" dirty="0" smtClean="0"/>
              <a:t>.</a:t>
            </a:r>
            <a:endParaRPr lang="en-GB" dirty="0" smtClean="0"/>
          </a:p>
          <a:p>
            <a:r>
              <a:rPr lang="en-GB" dirty="0" smtClean="0"/>
              <a:t>Volunteer moderators are important </a:t>
            </a:r>
            <a:r>
              <a:rPr lang="en-GB" dirty="0" smtClean="0"/>
              <a:t>gatekeepers of public sphere: </a:t>
            </a:r>
            <a:r>
              <a:rPr lang="en-GB" dirty="0" smtClean="0"/>
              <a:t>they have the right to decide who can participate and what is discussed</a:t>
            </a:r>
            <a:r>
              <a:rPr lang="en-US" dirty="0" smtClean="0"/>
              <a:t>. </a:t>
            </a:r>
            <a:r>
              <a:rPr lang="en-GB" dirty="0" smtClean="0"/>
              <a:t> </a:t>
            </a:r>
          </a:p>
        </p:txBody>
      </p:sp>
      <p:sp>
        <p:nvSpPr>
          <p:cNvPr id="2" name="Title 1"/>
          <p:cNvSpPr>
            <a:spLocks noGrp="1"/>
          </p:cNvSpPr>
          <p:nvPr>
            <p:ph type="title"/>
          </p:nvPr>
        </p:nvSpPr>
        <p:spPr/>
        <p:txBody>
          <a:bodyPr/>
          <a:lstStyle/>
          <a:p>
            <a:r>
              <a:rPr lang="fi-FI" dirty="0" err="1" smtClean="0"/>
              <a:t>Conclusion</a:t>
            </a:r>
            <a:endParaRPr lang="fi-FI" dirty="0"/>
          </a:p>
        </p:txBody>
      </p:sp>
    </p:spTree>
    <p:extLst>
      <p:ext uri="{BB962C8B-B14F-4D97-AF65-F5344CB8AC3E}">
        <p14:creationId xmlns:p14="http://schemas.microsoft.com/office/powerpoint/2010/main" val="469630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78028" y="2153920"/>
            <a:ext cx="10145029" cy="4216400"/>
          </a:xfrm>
        </p:spPr>
        <p:txBody>
          <a:bodyPr>
            <a:normAutofit/>
          </a:bodyPr>
          <a:lstStyle/>
          <a:p>
            <a:r>
              <a:rPr lang="fi-FI" dirty="0" err="1" smtClean="0"/>
              <a:t>Contact</a:t>
            </a:r>
            <a:r>
              <a:rPr lang="fi-FI" dirty="0" smtClean="0"/>
              <a:t> </a:t>
            </a:r>
            <a:r>
              <a:rPr lang="fi-FI" dirty="0" err="1" smtClean="0"/>
              <a:t>information</a:t>
            </a:r>
            <a:r>
              <a:rPr lang="fi-FI" dirty="0" smtClean="0"/>
              <a:t>:</a:t>
            </a:r>
          </a:p>
          <a:p>
            <a:endParaRPr lang="fi-FI" i="1" dirty="0"/>
          </a:p>
          <a:p>
            <a:r>
              <a:rPr lang="fi-FI" i="1" dirty="0" err="1" smtClean="0"/>
              <a:t>Dr</a:t>
            </a:r>
            <a:r>
              <a:rPr lang="fi-FI" i="1" dirty="0" smtClean="0"/>
              <a:t>. Sanna Malinen, </a:t>
            </a:r>
            <a:r>
              <a:rPr lang="fi-FI" i="1" dirty="0" err="1" smtClean="0"/>
              <a:t>Economic</a:t>
            </a:r>
            <a:r>
              <a:rPr lang="fi-FI" i="1" dirty="0" smtClean="0"/>
              <a:t> </a:t>
            </a:r>
            <a:r>
              <a:rPr lang="fi-FI" i="1" dirty="0" err="1" smtClean="0"/>
              <a:t>Sociology</a:t>
            </a:r>
            <a:r>
              <a:rPr lang="fi-FI" i="1" dirty="0" smtClean="0"/>
              <a:t>, Department of </a:t>
            </a:r>
            <a:r>
              <a:rPr lang="fi-FI" i="1" dirty="0" err="1" smtClean="0"/>
              <a:t>Social</a:t>
            </a:r>
            <a:r>
              <a:rPr lang="fi-FI" i="1" dirty="0" smtClean="0"/>
              <a:t> </a:t>
            </a:r>
            <a:r>
              <a:rPr lang="fi-FI" i="1" dirty="0" err="1" smtClean="0"/>
              <a:t>research</a:t>
            </a:r>
            <a:r>
              <a:rPr lang="fi-FI" i="1" dirty="0" smtClean="0"/>
              <a:t>, </a:t>
            </a:r>
            <a:r>
              <a:rPr lang="fi-FI" i="1" dirty="0" err="1" smtClean="0"/>
              <a:t>University</a:t>
            </a:r>
            <a:r>
              <a:rPr lang="fi-FI" i="1" dirty="0" smtClean="0"/>
              <a:t> of Turku </a:t>
            </a:r>
          </a:p>
          <a:p>
            <a:r>
              <a:rPr lang="fi-FI" i="1" dirty="0" smtClean="0"/>
              <a:t>sanna.malinen@utu.fi </a:t>
            </a:r>
            <a:endParaRPr lang="en-US" i="1" dirty="0"/>
          </a:p>
          <a:p>
            <a:endParaRPr lang="fi-FI" dirty="0"/>
          </a:p>
          <a:p>
            <a:endParaRPr lang="fi-FI" dirty="0"/>
          </a:p>
        </p:txBody>
      </p:sp>
      <p:sp>
        <p:nvSpPr>
          <p:cNvPr id="4" name="Title 3"/>
          <p:cNvSpPr>
            <a:spLocks noGrp="1"/>
          </p:cNvSpPr>
          <p:nvPr>
            <p:ph type="title"/>
          </p:nvPr>
        </p:nvSpPr>
        <p:spPr/>
        <p:txBody>
          <a:bodyPr/>
          <a:lstStyle/>
          <a:p>
            <a:r>
              <a:rPr lang="fi-FI" dirty="0" err="1" smtClean="0"/>
              <a:t>Thank</a:t>
            </a:r>
            <a:r>
              <a:rPr lang="fi-FI" dirty="0" smtClean="0"/>
              <a:t> </a:t>
            </a:r>
            <a:r>
              <a:rPr lang="fi-FI" dirty="0" err="1" smtClean="0"/>
              <a:t>you</a:t>
            </a:r>
            <a:r>
              <a:rPr lang="fi-FI" dirty="0" smtClean="0"/>
              <a:t> for </a:t>
            </a:r>
            <a:r>
              <a:rPr lang="fi-FI" dirty="0" err="1" smtClean="0"/>
              <a:t>yor</a:t>
            </a:r>
            <a:r>
              <a:rPr lang="fi-FI" dirty="0" smtClean="0"/>
              <a:t> </a:t>
            </a:r>
            <a:r>
              <a:rPr lang="fi-FI" dirty="0" err="1" smtClean="0"/>
              <a:t>attention</a:t>
            </a:r>
            <a:r>
              <a:rPr lang="fi-FI" dirty="0" smtClean="0"/>
              <a:t>!</a:t>
            </a:r>
            <a:endParaRPr lang="fi-FI" dirty="0"/>
          </a:p>
        </p:txBody>
      </p:sp>
      <p:sp>
        <p:nvSpPr>
          <p:cNvPr id="6" name="Date Placeholder 5"/>
          <p:cNvSpPr>
            <a:spLocks noGrp="1"/>
          </p:cNvSpPr>
          <p:nvPr>
            <p:ph type="dt" sz="half" idx="13"/>
          </p:nvPr>
        </p:nvSpPr>
        <p:spPr>
          <a:xfrm>
            <a:off x="11083925" y="6592888"/>
            <a:ext cx="1108075" cy="18097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A8D66E-D4C1-438C-8B85-C19A0838289F}" type="datetime1">
              <a:rPr kumimoji="0" lang="fi-FI" sz="1050" b="0" i="0" u="none" strike="noStrike" kern="1200" cap="none" spc="0" normalizeH="0" baseline="0" noProof="0" smtClean="0">
                <a:ln>
                  <a:noFill/>
                </a:ln>
                <a:solidFill>
                  <a:srgbClr val="D9D9D9">
                    <a:lumMod val="50000"/>
                  </a:srgbClr>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8.9.2021</a:t>
            </a:fld>
            <a:endParaRPr kumimoji="0" lang="fi-FI" sz="1050" b="0" i="0" u="none" strike="noStrike" kern="1200" cap="none" spc="0" normalizeH="0" baseline="0" noProof="0" dirty="0">
              <a:ln>
                <a:noFill/>
              </a:ln>
              <a:solidFill>
                <a:srgbClr val="D9D9D9">
                  <a:lumMod val="50000"/>
                </a:srgbClr>
              </a:solidFill>
              <a:effectLst/>
              <a:uLnTx/>
              <a:uFillTx/>
              <a:latin typeface="Arial" panose="020B0604020202020204" pitchFamily="34" charset="0"/>
              <a:ea typeface="+mn-ea"/>
              <a:cs typeface="Arial" panose="020B0604020202020204" pitchFamily="34" charset="0"/>
            </a:endParaRPr>
          </a:p>
        </p:txBody>
      </p:sp>
      <p:sp>
        <p:nvSpPr>
          <p:cNvPr id="3" name="Slide Number Placeholder 2"/>
          <p:cNvSpPr>
            <a:spLocks noGrp="1"/>
          </p:cNvSpPr>
          <p:nvPr>
            <p:ph type="sldNum" sz="quarter" idx="15"/>
          </p:nvPr>
        </p:nvSpPr>
        <p:spPr>
          <a:xfrm>
            <a:off x="11587163" y="6592888"/>
            <a:ext cx="604837" cy="18097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E3988A-0109-0B40-965D-9E0ED41EFEE4}" type="slidenum">
              <a:rPr kumimoji="0" lang="fi-FI" sz="1050" b="0" i="0" u="none" strike="noStrike" kern="1200" cap="none" spc="0" normalizeH="0" baseline="0" noProof="0" smtClean="0">
                <a:ln>
                  <a:noFill/>
                </a:ln>
                <a:solidFill>
                  <a:srgbClr val="D9D9D9">
                    <a:lumMod val="5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i-FI" sz="1050" b="0" i="0" u="none" strike="noStrike" kern="1200" cap="none" spc="0" normalizeH="0" baseline="0" noProof="0" dirty="0">
              <a:ln>
                <a:noFill/>
              </a:ln>
              <a:solidFill>
                <a:srgbClr val="D9D9D9">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64423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i-FI" sz="3600" dirty="0" smtClean="0"/>
              <a:t>”</a:t>
            </a:r>
            <a:r>
              <a:rPr lang="fi-FI" sz="3600" dirty="0" err="1" smtClean="0"/>
              <a:t>There</a:t>
            </a:r>
            <a:r>
              <a:rPr lang="fi-FI" sz="3600" dirty="0" smtClean="0"/>
              <a:t> is no </a:t>
            </a:r>
            <a:r>
              <a:rPr lang="fi-FI" sz="3600" dirty="0" err="1" smtClean="0"/>
              <a:t>such</a:t>
            </a:r>
            <a:r>
              <a:rPr lang="fi-FI" sz="3600" dirty="0" smtClean="0"/>
              <a:t> </a:t>
            </a:r>
            <a:r>
              <a:rPr lang="fi-FI" sz="3600" dirty="0" err="1" smtClean="0"/>
              <a:t>thing</a:t>
            </a:r>
            <a:r>
              <a:rPr lang="fi-FI" sz="3600" dirty="0" smtClean="0"/>
              <a:t> as Web </a:t>
            </a:r>
            <a:r>
              <a:rPr lang="fi-FI" sz="3600" dirty="0" err="1" smtClean="0"/>
              <a:t>without</a:t>
            </a:r>
            <a:r>
              <a:rPr lang="fi-FI" sz="3600" dirty="0" smtClean="0"/>
              <a:t> </a:t>
            </a:r>
            <a:r>
              <a:rPr lang="fi-FI" sz="3600" dirty="0" err="1" smtClean="0"/>
              <a:t>gatekeepers</a:t>
            </a:r>
            <a:r>
              <a:rPr lang="fi-FI" sz="3600" dirty="0" smtClean="0"/>
              <a:t>.</a:t>
            </a:r>
            <a:r>
              <a:rPr lang="en-US" sz="3600" dirty="0"/>
              <a:t> </a:t>
            </a:r>
            <a:endParaRPr lang="en-US" sz="3600" dirty="0" smtClean="0"/>
          </a:p>
          <a:p>
            <a:pPr marL="0" indent="0">
              <a:buNone/>
            </a:pPr>
            <a:r>
              <a:rPr lang="en-US" dirty="0" smtClean="0"/>
              <a:t>On </a:t>
            </a:r>
            <a:r>
              <a:rPr lang="en-US" dirty="0"/>
              <a:t>so-called open platforms, it’s the users who silence </a:t>
            </a:r>
            <a:r>
              <a:rPr lang="en-US" dirty="0" smtClean="0"/>
              <a:t>others.” </a:t>
            </a:r>
          </a:p>
          <a:p>
            <a:pPr marL="0" indent="0">
              <a:buNone/>
            </a:pPr>
            <a:r>
              <a:rPr lang="en-US" dirty="0" smtClean="0"/>
              <a:t>(</a:t>
            </a:r>
            <a:r>
              <a:rPr lang="en-US" dirty="0" err="1" smtClean="0"/>
              <a:t>Tripodi</a:t>
            </a:r>
            <a:r>
              <a:rPr lang="en-US" dirty="0" smtClean="0"/>
              <a:t>, 2018)</a:t>
            </a:r>
            <a:endParaRPr lang="en-US" dirty="0"/>
          </a:p>
          <a:p>
            <a:endParaRPr lang="fi-FI" dirty="0"/>
          </a:p>
        </p:txBody>
      </p:sp>
    </p:spTree>
    <p:extLst>
      <p:ext uri="{BB962C8B-B14F-4D97-AF65-F5344CB8AC3E}">
        <p14:creationId xmlns:p14="http://schemas.microsoft.com/office/powerpoint/2010/main" val="286626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7" y="2270125"/>
            <a:ext cx="10145029" cy="4069849"/>
          </a:xfrm>
        </p:spPr>
        <p:txBody>
          <a:bodyPr>
            <a:normAutofit/>
          </a:bodyPr>
          <a:lstStyle/>
          <a:p>
            <a:r>
              <a:rPr lang="en-US" dirty="0" smtClean="0"/>
              <a:t>Process </a:t>
            </a:r>
            <a:r>
              <a:rPr lang="en-US" dirty="0"/>
              <a:t>through which information is filtered for </a:t>
            </a:r>
            <a:r>
              <a:rPr lang="en-US" dirty="0" smtClean="0"/>
              <a:t>dissemination. </a:t>
            </a:r>
          </a:p>
          <a:p>
            <a:r>
              <a:rPr lang="fi-FI" dirty="0" err="1"/>
              <a:t>Social</a:t>
            </a:r>
            <a:r>
              <a:rPr lang="fi-FI" dirty="0"/>
              <a:t> media is </a:t>
            </a:r>
            <a:r>
              <a:rPr lang="fi-FI" dirty="0" err="1"/>
              <a:t>associated</a:t>
            </a:r>
            <a:r>
              <a:rPr lang="fi-FI" dirty="0"/>
              <a:t> </a:t>
            </a:r>
            <a:r>
              <a:rPr lang="fi-FI" dirty="0" err="1"/>
              <a:t>with</a:t>
            </a:r>
            <a:r>
              <a:rPr lang="fi-FI" dirty="0"/>
              <a:t> </a:t>
            </a:r>
            <a:r>
              <a:rPr lang="fi-FI" dirty="0" err="1"/>
              <a:t>openness</a:t>
            </a:r>
            <a:r>
              <a:rPr lang="fi-FI" dirty="0"/>
              <a:t>, </a:t>
            </a:r>
            <a:r>
              <a:rPr lang="fi-FI" dirty="0" err="1"/>
              <a:t>increased</a:t>
            </a:r>
            <a:r>
              <a:rPr lang="fi-FI" dirty="0"/>
              <a:t> </a:t>
            </a:r>
            <a:r>
              <a:rPr lang="fi-FI" dirty="0" err="1"/>
              <a:t>participation</a:t>
            </a:r>
            <a:r>
              <a:rPr lang="fi-FI" dirty="0"/>
              <a:t> and </a:t>
            </a:r>
            <a:r>
              <a:rPr lang="fi-FI" dirty="0" err="1"/>
              <a:t>equal</a:t>
            </a:r>
            <a:r>
              <a:rPr lang="fi-FI" dirty="0"/>
              <a:t> </a:t>
            </a:r>
            <a:r>
              <a:rPr lang="fi-FI" dirty="0" err="1"/>
              <a:t>opportunities</a:t>
            </a:r>
            <a:r>
              <a:rPr lang="fi-FI" dirty="0"/>
              <a:t>.</a:t>
            </a:r>
          </a:p>
          <a:p>
            <a:r>
              <a:rPr lang="en-GB" dirty="0"/>
              <a:t>Instead of openness, </a:t>
            </a:r>
            <a:r>
              <a:rPr lang="en-GB" dirty="0" smtClean="0"/>
              <a:t>more hidden mechanisms </a:t>
            </a:r>
            <a:r>
              <a:rPr lang="en-GB" dirty="0"/>
              <a:t>for selecting information, by media companies and users themselves, have emerged.</a:t>
            </a:r>
          </a:p>
          <a:p>
            <a:endParaRPr lang="fi-FI" dirty="0"/>
          </a:p>
        </p:txBody>
      </p:sp>
      <p:sp>
        <p:nvSpPr>
          <p:cNvPr id="2" name="Title 1"/>
          <p:cNvSpPr>
            <a:spLocks noGrp="1"/>
          </p:cNvSpPr>
          <p:nvPr>
            <p:ph type="title"/>
          </p:nvPr>
        </p:nvSpPr>
        <p:spPr/>
        <p:txBody>
          <a:bodyPr/>
          <a:lstStyle/>
          <a:p>
            <a:r>
              <a:rPr lang="fi-FI" dirty="0" err="1" smtClean="0"/>
              <a:t>Gatekeeping</a:t>
            </a:r>
            <a:r>
              <a:rPr lang="fi-FI" dirty="0" smtClean="0"/>
              <a:t> in </a:t>
            </a:r>
            <a:r>
              <a:rPr lang="fi-FI" dirty="0" err="1" smtClean="0"/>
              <a:t>Social</a:t>
            </a:r>
            <a:r>
              <a:rPr lang="fi-FI" dirty="0" smtClean="0"/>
              <a:t> Media</a:t>
            </a:r>
            <a:endParaRPr lang="fi-FI" dirty="0"/>
          </a:p>
        </p:txBody>
      </p:sp>
    </p:spTree>
    <p:extLst>
      <p:ext uri="{BB962C8B-B14F-4D97-AF65-F5344CB8AC3E}">
        <p14:creationId xmlns:p14="http://schemas.microsoft.com/office/powerpoint/2010/main" val="53066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8" y="1825625"/>
            <a:ext cx="10145029" cy="4244975"/>
          </a:xfrm>
        </p:spPr>
        <p:txBody>
          <a:bodyPr>
            <a:normAutofit/>
          </a:bodyPr>
          <a:lstStyle/>
          <a:p>
            <a:r>
              <a:rPr lang="fi-FI" dirty="0" err="1"/>
              <a:t>Platforms</a:t>
            </a:r>
            <a:r>
              <a:rPr lang="fi-FI" dirty="0"/>
              <a:t> </a:t>
            </a:r>
            <a:r>
              <a:rPr lang="fi-FI" dirty="0" err="1"/>
              <a:t>want</a:t>
            </a:r>
            <a:r>
              <a:rPr lang="fi-FI" dirty="0"/>
              <a:t> to </a:t>
            </a:r>
            <a:r>
              <a:rPr lang="fi-FI" dirty="0" err="1"/>
              <a:t>maintain</a:t>
            </a:r>
            <a:r>
              <a:rPr lang="fi-FI" dirty="0"/>
              <a:t> an </a:t>
            </a:r>
            <a:r>
              <a:rPr lang="fi-FI" dirty="0" err="1"/>
              <a:t>illusion</a:t>
            </a:r>
            <a:r>
              <a:rPr lang="fi-FI" dirty="0"/>
              <a:t> on </a:t>
            </a:r>
            <a:r>
              <a:rPr lang="fi-FI" dirty="0" err="1"/>
              <a:t>openness</a:t>
            </a:r>
            <a:r>
              <a:rPr lang="fi-FI" dirty="0"/>
              <a:t> </a:t>
            </a:r>
            <a:r>
              <a:rPr lang="fi-FI" dirty="0" err="1"/>
              <a:t>so</a:t>
            </a:r>
            <a:r>
              <a:rPr lang="fi-FI" dirty="0"/>
              <a:t> </a:t>
            </a:r>
            <a:r>
              <a:rPr lang="fi-FI" dirty="0" err="1"/>
              <a:t>that</a:t>
            </a:r>
            <a:r>
              <a:rPr lang="fi-FI" dirty="0"/>
              <a:t> </a:t>
            </a:r>
            <a:r>
              <a:rPr lang="fi-FI" dirty="0" err="1"/>
              <a:t>everyone</a:t>
            </a:r>
            <a:r>
              <a:rPr lang="fi-FI" dirty="0"/>
              <a:t> </a:t>
            </a:r>
            <a:r>
              <a:rPr lang="fi-FI" dirty="0" err="1"/>
              <a:t>can</a:t>
            </a:r>
            <a:r>
              <a:rPr lang="fi-FI" dirty="0"/>
              <a:t> </a:t>
            </a:r>
            <a:r>
              <a:rPr lang="fi-FI" dirty="0" err="1"/>
              <a:t>participate</a:t>
            </a:r>
            <a:r>
              <a:rPr lang="fi-FI" dirty="0"/>
              <a:t> </a:t>
            </a:r>
            <a:r>
              <a:rPr lang="fi-FI" dirty="0" err="1"/>
              <a:t>without</a:t>
            </a:r>
            <a:r>
              <a:rPr lang="fi-FI" dirty="0"/>
              <a:t> </a:t>
            </a:r>
            <a:r>
              <a:rPr lang="fi-FI" dirty="0" err="1"/>
              <a:t>regulations</a:t>
            </a:r>
            <a:r>
              <a:rPr lang="fi-FI" dirty="0"/>
              <a:t>.</a:t>
            </a:r>
          </a:p>
          <a:p>
            <a:r>
              <a:rPr lang="fi-FI" dirty="0" err="1"/>
              <a:t>Regulation</a:t>
            </a:r>
            <a:r>
              <a:rPr lang="fi-FI" dirty="0"/>
              <a:t> is </a:t>
            </a:r>
            <a:r>
              <a:rPr lang="fi-FI" dirty="0" err="1"/>
              <a:t>done</a:t>
            </a:r>
            <a:r>
              <a:rPr lang="fi-FI" dirty="0"/>
              <a:t> </a:t>
            </a:r>
            <a:r>
              <a:rPr lang="fi-FI" dirty="0" err="1"/>
              <a:t>reluctantly</a:t>
            </a:r>
            <a:r>
              <a:rPr lang="fi-FI" dirty="0"/>
              <a:t> </a:t>
            </a:r>
            <a:r>
              <a:rPr lang="fi-FI" dirty="0" smtClean="0"/>
              <a:t>and </a:t>
            </a:r>
            <a:r>
              <a:rPr lang="fi-FI" dirty="0" err="1"/>
              <a:t>it’s</a:t>
            </a:r>
            <a:r>
              <a:rPr lang="fi-FI" dirty="0"/>
              <a:t> </a:t>
            </a:r>
            <a:r>
              <a:rPr lang="fi-FI" dirty="0" err="1"/>
              <a:t>hidden</a:t>
            </a:r>
            <a:r>
              <a:rPr lang="fi-FI" dirty="0"/>
              <a:t> </a:t>
            </a:r>
            <a:r>
              <a:rPr lang="fi-FI" dirty="0" err="1"/>
              <a:t>because</a:t>
            </a:r>
            <a:r>
              <a:rPr lang="fi-FI" dirty="0"/>
              <a:t> </a:t>
            </a:r>
            <a:r>
              <a:rPr lang="fi-FI" dirty="0" err="1"/>
              <a:t>it’s</a:t>
            </a:r>
            <a:r>
              <a:rPr lang="fi-FI" dirty="0"/>
              <a:t> </a:t>
            </a:r>
            <a:r>
              <a:rPr lang="fi-FI" dirty="0" err="1"/>
              <a:t>against</a:t>
            </a:r>
            <a:r>
              <a:rPr lang="fi-FI" dirty="0"/>
              <a:t> </a:t>
            </a:r>
            <a:r>
              <a:rPr lang="fi-FI" dirty="0" err="1" smtClean="0"/>
              <a:t>this</a:t>
            </a:r>
            <a:r>
              <a:rPr lang="fi-FI" dirty="0" smtClean="0"/>
              <a:t> </a:t>
            </a:r>
            <a:r>
              <a:rPr lang="fi-FI" dirty="0" err="1" smtClean="0"/>
              <a:t>ideal</a:t>
            </a:r>
            <a:r>
              <a:rPr lang="fi-FI" dirty="0" smtClean="0"/>
              <a:t>.</a:t>
            </a:r>
            <a:r>
              <a:rPr lang="en-US" dirty="0" smtClean="0"/>
              <a:t> </a:t>
            </a:r>
            <a:endParaRPr lang="en-US" dirty="0"/>
          </a:p>
          <a:p>
            <a:r>
              <a:rPr lang="en-US" i="1" dirty="0"/>
              <a:t>“It is easy to imagine these platforms as open and unregulated, if there appears to be no evidence to the contrary” </a:t>
            </a:r>
            <a:r>
              <a:rPr lang="en-US" dirty="0"/>
              <a:t>(Gillespie 2018).</a:t>
            </a:r>
            <a:endParaRPr lang="fi-FI" dirty="0"/>
          </a:p>
          <a:p>
            <a:r>
              <a:rPr lang="fi-FI" dirty="0" smtClean="0"/>
              <a:t>Moderation is </a:t>
            </a:r>
            <a:r>
              <a:rPr lang="fi-FI" dirty="0" err="1" smtClean="0"/>
              <a:t>required</a:t>
            </a:r>
            <a:r>
              <a:rPr lang="fi-FI" dirty="0" smtClean="0"/>
              <a:t> for </a:t>
            </a:r>
            <a:r>
              <a:rPr lang="fi-FI" dirty="0" err="1" smtClean="0"/>
              <a:t>protecting</a:t>
            </a:r>
            <a:r>
              <a:rPr lang="fi-FI" dirty="0" smtClean="0"/>
              <a:t> </a:t>
            </a:r>
            <a:r>
              <a:rPr lang="fi-FI" dirty="0" err="1" smtClean="0"/>
              <a:t>users</a:t>
            </a:r>
            <a:r>
              <a:rPr lang="fi-FI" dirty="0" smtClean="0"/>
              <a:t>, </a:t>
            </a:r>
            <a:r>
              <a:rPr lang="fi-FI" dirty="0" err="1" smtClean="0"/>
              <a:t>but</a:t>
            </a:r>
            <a:r>
              <a:rPr lang="fi-FI" dirty="0" smtClean="0"/>
              <a:t> it is </a:t>
            </a:r>
            <a:r>
              <a:rPr lang="fi-FI" dirty="0" err="1" smtClean="0"/>
              <a:t>also</a:t>
            </a:r>
            <a:r>
              <a:rPr lang="fi-FI" dirty="0" smtClean="0"/>
              <a:t> </a:t>
            </a:r>
            <a:r>
              <a:rPr lang="fi-FI" dirty="0" err="1" smtClean="0"/>
              <a:t>about</a:t>
            </a:r>
            <a:r>
              <a:rPr lang="fi-FI" dirty="0" smtClean="0"/>
              <a:t> </a:t>
            </a:r>
            <a:r>
              <a:rPr lang="fi-FI" dirty="0" err="1" smtClean="0"/>
              <a:t>reputation</a:t>
            </a:r>
            <a:r>
              <a:rPr lang="fi-FI" dirty="0" smtClean="0"/>
              <a:t> and </a:t>
            </a:r>
            <a:r>
              <a:rPr lang="fi-FI" dirty="0" err="1" smtClean="0"/>
              <a:t>brand</a:t>
            </a:r>
            <a:r>
              <a:rPr lang="fi-FI" dirty="0" smtClean="0"/>
              <a:t> management. </a:t>
            </a:r>
          </a:p>
          <a:p>
            <a:endParaRPr lang="fi-FI" dirty="0"/>
          </a:p>
        </p:txBody>
      </p:sp>
      <p:sp>
        <p:nvSpPr>
          <p:cNvPr id="2" name="Title 1"/>
          <p:cNvSpPr>
            <a:spLocks noGrp="1"/>
          </p:cNvSpPr>
          <p:nvPr>
            <p:ph type="title"/>
          </p:nvPr>
        </p:nvSpPr>
        <p:spPr/>
        <p:txBody>
          <a:bodyPr/>
          <a:lstStyle/>
          <a:p>
            <a:r>
              <a:rPr lang="fi-FI" dirty="0" err="1" smtClean="0"/>
              <a:t>Promise</a:t>
            </a:r>
            <a:r>
              <a:rPr lang="fi-FI" dirty="0" smtClean="0"/>
              <a:t> of </a:t>
            </a:r>
            <a:r>
              <a:rPr lang="fi-FI" dirty="0" err="1" smtClean="0"/>
              <a:t>openness</a:t>
            </a:r>
            <a:endParaRPr lang="fi-FI" dirty="0"/>
          </a:p>
        </p:txBody>
      </p:sp>
    </p:spTree>
    <p:extLst>
      <p:ext uri="{BB962C8B-B14F-4D97-AF65-F5344CB8AC3E}">
        <p14:creationId xmlns:p14="http://schemas.microsoft.com/office/powerpoint/2010/main" val="2885352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428" y="2206625"/>
            <a:ext cx="10145029" cy="4069849"/>
          </a:xfrm>
        </p:spPr>
        <p:txBody>
          <a:bodyPr>
            <a:normAutofit/>
          </a:bodyPr>
          <a:lstStyle/>
          <a:p>
            <a:r>
              <a:rPr lang="fi-FI" dirty="0" smtClean="0"/>
              <a:t>Content </a:t>
            </a:r>
            <a:r>
              <a:rPr lang="fi-FI" dirty="0" err="1" smtClean="0"/>
              <a:t>moderation</a:t>
            </a:r>
            <a:r>
              <a:rPr lang="fi-FI" dirty="0" smtClean="0"/>
              <a:t> in </a:t>
            </a:r>
            <a:r>
              <a:rPr lang="fi-FI" dirty="0" err="1" smtClean="0"/>
              <a:t>platforms</a:t>
            </a:r>
            <a:r>
              <a:rPr lang="fi-FI" dirty="0" smtClean="0"/>
              <a:t>:</a:t>
            </a:r>
            <a:endParaRPr lang="fi-FI" dirty="0"/>
          </a:p>
          <a:p>
            <a:pPr lvl="1"/>
            <a:r>
              <a:rPr lang="fi-FI" dirty="0" err="1"/>
              <a:t>Algorithmic</a:t>
            </a:r>
            <a:r>
              <a:rPr lang="fi-FI" dirty="0"/>
              <a:t> </a:t>
            </a:r>
            <a:r>
              <a:rPr lang="fi-FI" dirty="0" err="1"/>
              <a:t>regulation</a:t>
            </a:r>
            <a:endParaRPr lang="fi-FI" dirty="0"/>
          </a:p>
          <a:p>
            <a:pPr lvl="1"/>
            <a:r>
              <a:rPr lang="fi-FI" dirty="0" err="1"/>
              <a:t>Paid</a:t>
            </a:r>
            <a:r>
              <a:rPr lang="fi-FI" dirty="0"/>
              <a:t> </a:t>
            </a:r>
            <a:r>
              <a:rPr lang="fi-FI" dirty="0" err="1"/>
              <a:t>moderators</a:t>
            </a:r>
            <a:endParaRPr lang="fi-FI" dirty="0"/>
          </a:p>
          <a:p>
            <a:pPr lvl="1"/>
            <a:r>
              <a:rPr lang="fi-FI" dirty="0" err="1"/>
              <a:t>Volunteering</a:t>
            </a:r>
            <a:r>
              <a:rPr lang="fi-FI" dirty="0"/>
              <a:t> </a:t>
            </a:r>
            <a:r>
              <a:rPr lang="fi-FI" dirty="0" err="1" smtClean="0"/>
              <a:t>users</a:t>
            </a:r>
            <a:endParaRPr lang="fi-FI" dirty="0" smtClean="0"/>
          </a:p>
          <a:p>
            <a:r>
              <a:rPr lang="en-US" dirty="0"/>
              <a:t>V</a:t>
            </a:r>
            <a:r>
              <a:rPr lang="en-US" dirty="0" smtClean="0"/>
              <a:t>olunteering </a:t>
            </a:r>
            <a:r>
              <a:rPr lang="en-US" dirty="0" smtClean="0"/>
              <a:t>users </a:t>
            </a:r>
            <a:r>
              <a:rPr lang="en-US" dirty="0"/>
              <a:t>the most effective </a:t>
            </a:r>
            <a:r>
              <a:rPr lang="en-US" dirty="0" smtClean="0"/>
              <a:t>moderators</a:t>
            </a:r>
            <a:r>
              <a:rPr lang="en-US" dirty="0"/>
              <a:t>:</a:t>
            </a:r>
            <a:r>
              <a:rPr lang="en-US" dirty="0" smtClean="0"/>
              <a:t> they </a:t>
            </a:r>
            <a:r>
              <a:rPr lang="en-US" dirty="0"/>
              <a:t>understand group </a:t>
            </a:r>
            <a:r>
              <a:rPr lang="en-US" dirty="0" smtClean="0"/>
              <a:t>norms and language, </a:t>
            </a:r>
            <a:r>
              <a:rPr lang="en-US" dirty="0"/>
              <a:t>are strongly committed to their communities, and derive personal meaning from moderation work (Gillespie 2018; </a:t>
            </a:r>
            <a:r>
              <a:rPr lang="en-US" dirty="0" err="1"/>
              <a:t>Seering</a:t>
            </a:r>
            <a:r>
              <a:rPr lang="en-US" dirty="0"/>
              <a:t> et al., 2019)</a:t>
            </a:r>
            <a:endParaRPr lang="fi-FI" dirty="0"/>
          </a:p>
        </p:txBody>
      </p:sp>
      <p:sp>
        <p:nvSpPr>
          <p:cNvPr id="2" name="Title 1"/>
          <p:cNvSpPr>
            <a:spLocks noGrp="1"/>
          </p:cNvSpPr>
          <p:nvPr>
            <p:ph type="title"/>
          </p:nvPr>
        </p:nvSpPr>
        <p:spPr/>
        <p:txBody>
          <a:bodyPr/>
          <a:lstStyle/>
          <a:p>
            <a:r>
              <a:rPr lang="fi-FI" dirty="0" smtClean="0"/>
              <a:t>Content </a:t>
            </a:r>
            <a:r>
              <a:rPr lang="fi-FI" dirty="0" err="1" smtClean="0"/>
              <a:t>moderation</a:t>
            </a:r>
            <a:endParaRPr lang="fi-FI" dirty="0"/>
          </a:p>
        </p:txBody>
      </p:sp>
    </p:spTree>
    <p:extLst>
      <p:ext uri="{BB962C8B-B14F-4D97-AF65-F5344CB8AC3E}">
        <p14:creationId xmlns:p14="http://schemas.microsoft.com/office/powerpoint/2010/main" val="134359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Facebook hosts masses of politically motivated user groups created by political actors and civil </a:t>
            </a:r>
            <a:r>
              <a:rPr lang="en-US" dirty="0" smtClean="0"/>
              <a:t>activists. </a:t>
            </a:r>
          </a:p>
          <a:p>
            <a:r>
              <a:rPr lang="en-US" dirty="0" smtClean="0"/>
              <a:t>These groups often promote </a:t>
            </a:r>
            <a:r>
              <a:rPr lang="en-US" dirty="0"/>
              <a:t>societal change and </a:t>
            </a:r>
            <a:r>
              <a:rPr lang="en-US" dirty="0" smtClean="0"/>
              <a:t>counter-discourses </a:t>
            </a:r>
            <a:r>
              <a:rPr lang="en-US" dirty="0"/>
              <a:t>to the dominant public </a:t>
            </a:r>
            <a:r>
              <a:rPr lang="en-US" dirty="0" smtClean="0"/>
              <a:t>voice. </a:t>
            </a:r>
            <a:endParaRPr lang="en-US" dirty="0" smtClean="0"/>
          </a:p>
          <a:p>
            <a:r>
              <a:rPr lang="en-US" dirty="0"/>
              <a:t>This study </a:t>
            </a:r>
            <a:r>
              <a:rPr lang="en-US" dirty="0" smtClean="0"/>
              <a:t>investigates: </a:t>
            </a:r>
          </a:p>
          <a:p>
            <a:pPr lvl="1"/>
            <a:r>
              <a:rPr lang="en-US" dirty="0" smtClean="0"/>
              <a:t>User-driven </a:t>
            </a:r>
            <a:r>
              <a:rPr lang="en-US" dirty="0"/>
              <a:t>moderation and its underlying logics. </a:t>
            </a:r>
            <a:endParaRPr lang="en-US" dirty="0" smtClean="0"/>
          </a:p>
          <a:p>
            <a:pPr lvl="1"/>
            <a:r>
              <a:rPr lang="fi-FI" dirty="0"/>
              <a:t>Power </a:t>
            </a:r>
            <a:r>
              <a:rPr lang="fi-FI" dirty="0" err="1"/>
              <a:t>relations</a:t>
            </a:r>
            <a:r>
              <a:rPr lang="fi-FI" dirty="0"/>
              <a:t> </a:t>
            </a:r>
            <a:r>
              <a:rPr lang="fi-FI" dirty="0" err="1"/>
              <a:t>between</a:t>
            </a:r>
            <a:r>
              <a:rPr lang="fi-FI" dirty="0"/>
              <a:t> </a:t>
            </a:r>
            <a:r>
              <a:rPr lang="fi-FI" dirty="0" err="1" smtClean="0"/>
              <a:t>the</a:t>
            </a:r>
            <a:r>
              <a:rPr lang="fi-FI" dirty="0" smtClean="0"/>
              <a:t> </a:t>
            </a:r>
            <a:r>
              <a:rPr lang="fi-FI" dirty="0" err="1" smtClean="0"/>
              <a:t>stakeholders</a:t>
            </a:r>
            <a:r>
              <a:rPr lang="fi-FI" dirty="0" smtClean="0"/>
              <a:t> (</a:t>
            </a:r>
            <a:r>
              <a:rPr lang="fi-FI" dirty="0" err="1" smtClean="0"/>
              <a:t>platform</a:t>
            </a:r>
            <a:r>
              <a:rPr lang="fi-FI" dirty="0"/>
              <a:t>, </a:t>
            </a:r>
            <a:r>
              <a:rPr lang="fi-FI" dirty="0" err="1"/>
              <a:t>volunteer</a:t>
            </a:r>
            <a:r>
              <a:rPr lang="fi-FI" dirty="0"/>
              <a:t> </a:t>
            </a:r>
            <a:r>
              <a:rPr lang="fi-FI" dirty="0" err="1"/>
              <a:t>moderators</a:t>
            </a:r>
            <a:r>
              <a:rPr lang="fi-FI" dirty="0"/>
              <a:t> and </a:t>
            </a:r>
            <a:r>
              <a:rPr lang="fi-FI" dirty="0" err="1" smtClean="0"/>
              <a:t>users</a:t>
            </a:r>
            <a:r>
              <a:rPr lang="fi-FI" dirty="0" smtClean="0"/>
              <a:t>)</a:t>
            </a:r>
            <a:endParaRPr lang="en-US" dirty="0"/>
          </a:p>
          <a:p>
            <a:r>
              <a:rPr lang="en-US" dirty="0" smtClean="0"/>
              <a:t>Interviews </a:t>
            </a:r>
            <a:r>
              <a:rPr lang="en-US" dirty="0"/>
              <a:t>for 15 </a:t>
            </a:r>
            <a:r>
              <a:rPr lang="en-US" dirty="0" smtClean="0"/>
              <a:t>moderators of political Facebook groups.</a:t>
            </a:r>
          </a:p>
          <a:p>
            <a:pPr marL="0" indent="0">
              <a:buNone/>
            </a:pPr>
            <a:endParaRPr lang="en-US" dirty="0" smtClean="0"/>
          </a:p>
          <a:p>
            <a:pPr marL="0" indent="0">
              <a:buNone/>
            </a:pPr>
            <a:endParaRPr lang="fi-FI" dirty="0"/>
          </a:p>
        </p:txBody>
      </p:sp>
      <p:sp>
        <p:nvSpPr>
          <p:cNvPr id="2" name="Title 1"/>
          <p:cNvSpPr>
            <a:spLocks noGrp="1"/>
          </p:cNvSpPr>
          <p:nvPr>
            <p:ph type="title"/>
          </p:nvPr>
        </p:nvSpPr>
        <p:spPr/>
        <p:txBody>
          <a:bodyPr/>
          <a:lstStyle/>
          <a:p>
            <a:r>
              <a:rPr lang="fi-FI" dirty="0" err="1" smtClean="0"/>
              <a:t>Political</a:t>
            </a:r>
            <a:r>
              <a:rPr lang="fi-FI" dirty="0" smtClean="0"/>
              <a:t> Facebook </a:t>
            </a:r>
            <a:r>
              <a:rPr lang="fi-FI" dirty="0" err="1" smtClean="0"/>
              <a:t>Groups</a:t>
            </a:r>
            <a:endParaRPr lang="fi-FI" dirty="0"/>
          </a:p>
        </p:txBody>
      </p:sp>
    </p:spTree>
    <p:extLst>
      <p:ext uri="{BB962C8B-B14F-4D97-AF65-F5344CB8AC3E}">
        <p14:creationId xmlns:p14="http://schemas.microsoft.com/office/powerpoint/2010/main" val="688557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7" y="2092325"/>
            <a:ext cx="10145029" cy="4069849"/>
          </a:xfrm>
        </p:spPr>
        <p:txBody>
          <a:bodyPr>
            <a:normAutofit fontScale="92500" lnSpcReduction="20000"/>
          </a:bodyPr>
          <a:lstStyle/>
          <a:p>
            <a:r>
              <a:rPr lang="en-US" dirty="0"/>
              <a:t>Strong sense of ownership: ”My group my rules.”</a:t>
            </a:r>
          </a:p>
          <a:p>
            <a:r>
              <a:rPr lang="en-US" dirty="0"/>
              <a:t>Facebook’s governance policy remains unclear to both members and moderators; gives space for local group norms and identities to develop</a:t>
            </a:r>
            <a:r>
              <a:rPr lang="en-US" dirty="0" smtClean="0"/>
              <a:t>.</a:t>
            </a:r>
          </a:p>
          <a:p>
            <a:endParaRPr lang="en-US" dirty="0" smtClean="0"/>
          </a:p>
          <a:p>
            <a:pPr marL="0" indent="0">
              <a:buNone/>
            </a:pPr>
            <a:r>
              <a:rPr lang="fi-FI" sz="2600" i="1" dirty="0" smtClean="0"/>
              <a:t>- </a:t>
            </a:r>
            <a:r>
              <a:rPr lang="fi-FI" sz="2600" i="1" dirty="0" err="1" smtClean="0"/>
              <a:t>Are</a:t>
            </a:r>
            <a:r>
              <a:rPr lang="fi-FI" sz="2600" i="1" dirty="0" smtClean="0"/>
              <a:t> </a:t>
            </a:r>
            <a:r>
              <a:rPr lang="fi-FI" sz="2600" i="1" dirty="0" err="1" smtClean="0"/>
              <a:t>the</a:t>
            </a:r>
            <a:r>
              <a:rPr lang="fi-FI" sz="2600" i="1" dirty="0" smtClean="0"/>
              <a:t> </a:t>
            </a:r>
            <a:r>
              <a:rPr lang="fi-FI" sz="2600" i="1" dirty="0" err="1" smtClean="0"/>
              <a:t>rules</a:t>
            </a:r>
            <a:r>
              <a:rPr lang="fi-FI" sz="2600" i="1" dirty="0" smtClean="0"/>
              <a:t> of </a:t>
            </a:r>
            <a:r>
              <a:rPr lang="fi-FI" sz="2600" i="1" dirty="0" err="1" smtClean="0"/>
              <a:t>this</a:t>
            </a:r>
            <a:r>
              <a:rPr lang="fi-FI" sz="2600" i="1" dirty="0" smtClean="0"/>
              <a:t> </a:t>
            </a:r>
            <a:r>
              <a:rPr lang="fi-FI" sz="2600" i="1" dirty="0" err="1" smtClean="0"/>
              <a:t>group</a:t>
            </a:r>
            <a:r>
              <a:rPr lang="fi-FI" sz="2600" i="1" dirty="0" smtClean="0"/>
              <a:t> </a:t>
            </a:r>
            <a:r>
              <a:rPr lang="fi-FI" sz="2600" i="1" dirty="0" err="1" smtClean="0"/>
              <a:t>clear</a:t>
            </a:r>
            <a:r>
              <a:rPr lang="fi-FI" sz="2600" i="1" dirty="0" smtClean="0"/>
              <a:t> to </a:t>
            </a:r>
            <a:r>
              <a:rPr lang="fi-FI" sz="2600" i="1" dirty="0" err="1" smtClean="0"/>
              <a:t>you</a:t>
            </a:r>
            <a:r>
              <a:rPr lang="fi-FI" sz="2600" i="1" dirty="0" smtClean="0"/>
              <a:t>? </a:t>
            </a:r>
          </a:p>
          <a:p>
            <a:pPr marL="0" indent="0">
              <a:buNone/>
            </a:pPr>
            <a:r>
              <a:rPr lang="fi-FI" sz="2600" i="1" dirty="0" smtClean="0"/>
              <a:t>- No </a:t>
            </a:r>
            <a:r>
              <a:rPr lang="fi-FI" sz="2600" i="1" dirty="0" err="1" smtClean="0"/>
              <a:t>they</a:t>
            </a:r>
            <a:r>
              <a:rPr lang="fi-FI" sz="2600" i="1" dirty="0" smtClean="0"/>
              <a:t> </a:t>
            </a:r>
            <a:r>
              <a:rPr lang="fi-FI" sz="2600" i="1" dirty="0" err="1" smtClean="0"/>
              <a:t>aren’t</a:t>
            </a:r>
            <a:r>
              <a:rPr lang="fi-FI" sz="2600" i="1" dirty="0" smtClean="0"/>
              <a:t> and I </a:t>
            </a:r>
            <a:r>
              <a:rPr lang="fi-FI" sz="2600" i="1" dirty="0" err="1" smtClean="0"/>
              <a:t>admit</a:t>
            </a:r>
            <a:r>
              <a:rPr lang="fi-FI" sz="2600" i="1" dirty="0" smtClean="0"/>
              <a:t> </a:t>
            </a:r>
            <a:r>
              <a:rPr lang="fi-FI" sz="2600" i="1" dirty="0" err="1" smtClean="0"/>
              <a:t>that</a:t>
            </a:r>
            <a:r>
              <a:rPr lang="fi-FI" sz="2600" i="1" dirty="0" smtClean="0"/>
              <a:t> </a:t>
            </a:r>
            <a:r>
              <a:rPr lang="fi-FI" sz="2600" i="1" dirty="0" err="1" smtClean="0"/>
              <a:t>sometimes</a:t>
            </a:r>
            <a:r>
              <a:rPr lang="fi-FI" sz="2600" i="1" dirty="0" smtClean="0"/>
              <a:t> I act </a:t>
            </a:r>
            <a:r>
              <a:rPr lang="fi-FI" sz="2600" i="1" dirty="0" err="1" smtClean="0"/>
              <a:t>quite</a:t>
            </a:r>
            <a:r>
              <a:rPr lang="fi-FI" sz="2600" i="1" dirty="0" smtClean="0"/>
              <a:t> </a:t>
            </a:r>
            <a:r>
              <a:rPr lang="fi-FI" sz="2600" i="1" dirty="0" err="1" smtClean="0"/>
              <a:t>arbitrarily</a:t>
            </a:r>
            <a:r>
              <a:rPr lang="fi-FI" sz="2600" i="1" dirty="0" smtClean="0"/>
              <a:t>. </a:t>
            </a:r>
            <a:r>
              <a:rPr lang="fi-FI" sz="2600" i="1" dirty="0" err="1" smtClean="0"/>
              <a:t>You</a:t>
            </a:r>
            <a:r>
              <a:rPr lang="fi-FI" sz="2600" i="1" dirty="0" smtClean="0"/>
              <a:t> </a:t>
            </a:r>
            <a:r>
              <a:rPr lang="fi-FI" sz="2600" i="1" dirty="0" err="1" smtClean="0"/>
              <a:t>know</a:t>
            </a:r>
            <a:r>
              <a:rPr lang="fi-FI" sz="2600" i="1" dirty="0" smtClean="0"/>
              <a:t>, </a:t>
            </a:r>
            <a:r>
              <a:rPr lang="fi-FI" sz="2600" b="1" i="1" dirty="0" err="1" smtClean="0"/>
              <a:t>this</a:t>
            </a:r>
            <a:r>
              <a:rPr lang="fi-FI" sz="2600" b="1" i="1" dirty="0" smtClean="0"/>
              <a:t> is a Facebook </a:t>
            </a:r>
            <a:r>
              <a:rPr lang="fi-FI" sz="2600" b="1" i="1" dirty="0" err="1" smtClean="0"/>
              <a:t>group</a:t>
            </a:r>
            <a:r>
              <a:rPr lang="fi-FI" sz="2600" b="1" i="1" dirty="0" smtClean="0"/>
              <a:t> and </a:t>
            </a:r>
            <a:r>
              <a:rPr lang="fi-FI" sz="2600" b="1" i="1" dirty="0" err="1" smtClean="0"/>
              <a:t>not</a:t>
            </a:r>
            <a:r>
              <a:rPr lang="fi-FI" sz="2600" b="1" i="1" dirty="0" smtClean="0"/>
              <a:t> a </a:t>
            </a:r>
            <a:r>
              <a:rPr lang="fi-FI" sz="2600" b="1" i="1" dirty="0" err="1" smtClean="0"/>
              <a:t>democratic</a:t>
            </a:r>
            <a:r>
              <a:rPr lang="fi-FI" sz="2600" b="1" i="1" dirty="0" smtClean="0"/>
              <a:t> </a:t>
            </a:r>
            <a:r>
              <a:rPr lang="fi-FI" sz="2600" b="1" i="1" dirty="0" err="1" smtClean="0"/>
              <a:t>institution</a:t>
            </a:r>
            <a:r>
              <a:rPr lang="fi-FI" sz="2600" b="1" i="1" dirty="0" smtClean="0"/>
              <a:t> </a:t>
            </a:r>
            <a:r>
              <a:rPr lang="fi-FI" sz="2600" i="1" dirty="0" err="1" smtClean="0"/>
              <a:t>so</a:t>
            </a:r>
            <a:r>
              <a:rPr lang="fi-FI" sz="2600" i="1" dirty="0" smtClean="0"/>
              <a:t> </a:t>
            </a:r>
            <a:r>
              <a:rPr lang="fi-FI" sz="2600" i="1" dirty="0" err="1" smtClean="0"/>
              <a:t>that</a:t>
            </a:r>
            <a:r>
              <a:rPr lang="fi-FI" sz="2600" i="1" dirty="0" smtClean="0"/>
              <a:t> </a:t>
            </a:r>
            <a:r>
              <a:rPr lang="fi-FI" sz="2600" i="1" dirty="0" err="1" smtClean="0"/>
              <a:t>there</a:t>
            </a:r>
            <a:r>
              <a:rPr lang="fi-FI" sz="2600" i="1" dirty="0" smtClean="0"/>
              <a:t> </a:t>
            </a:r>
            <a:r>
              <a:rPr lang="fi-FI" sz="2600" i="1" dirty="0" err="1" smtClean="0"/>
              <a:t>should</a:t>
            </a:r>
            <a:r>
              <a:rPr lang="fi-FI" sz="2600" i="1" dirty="0" smtClean="0"/>
              <a:t> </a:t>
            </a:r>
            <a:r>
              <a:rPr lang="fi-FI" sz="2600" i="1" dirty="0" err="1" smtClean="0"/>
              <a:t>be</a:t>
            </a:r>
            <a:r>
              <a:rPr lang="fi-FI" sz="2600" i="1" dirty="0" smtClean="0"/>
              <a:t> </a:t>
            </a:r>
            <a:r>
              <a:rPr lang="fi-FI" sz="2600" i="1" dirty="0" err="1" smtClean="0"/>
              <a:t>certain</a:t>
            </a:r>
            <a:r>
              <a:rPr lang="fi-FI" sz="2600" i="1" dirty="0" smtClean="0"/>
              <a:t> </a:t>
            </a:r>
            <a:r>
              <a:rPr lang="fi-FI" sz="2600" i="1" dirty="0" err="1" smtClean="0"/>
              <a:t>rules</a:t>
            </a:r>
            <a:r>
              <a:rPr lang="fi-FI" sz="2600" i="1" dirty="0" smtClean="0"/>
              <a:t>. I </a:t>
            </a:r>
            <a:r>
              <a:rPr lang="fi-FI" sz="2600" i="1" dirty="0" err="1" smtClean="0"/>
              <a:t>understand</a:t>
            </a:r>
            <a:r>
              <a:rPr lang="fi-FI" sz="2600" i="1" dirty="0" smtClean="0"/>
              <a:t> </a:t>
            </a:r>
            <a:r>
              <a:rPr lang="fi-FI" sz="2600" i="1" dirty="0" err="1" smtClean="0"/>
              <a:t>that</a:t>
            </a:r>
            <a:r>
              <a:rPr lang="fi-FI" sz="2600" i="1" dirty="0" smtClean="0"/>
              <a:t> in </a:t>
            </a:r>
            <a:r>
              <a:rPr lang="fi-FI" sz="2600" i="1" dirty="0" err="1" smtClean="0"/>
              <a:t>the</a:t>
            </a:r>
            <a:r>
              <a:rPr lang="fi-FI" sz="2600" i="1" dirty="0" smtClean="0"/>
              <a:t> city </a:t>
            </a:r>
            <a:r>
              <a:rPr lang="fi-FI" sz="2600" i="1" dirty="0" err="1" smtClean="0"/>
              <a:t>council</a:t>
            </a:r>
            <a:r>
              <a:rPr lang="fi-FI" sz="2600" i="1" dirty="0" smtClean="0"/>
              <a:t> </a:t>
            </a:r>
            <a:r>
              <a:rPr lang="fi-FI" sz="2600" i="1" dirty="0" err="1" smtClean="0"/>
              <a:t>you</a:t>
            </a:r>
            <a:r>
              <a:rPr lang="fi-FI" sz="2600" i="1" dirty="0" smtClean="0"/>
              <a:t> </a:t>
            </a:r>
            <a:r>
              <a:rPr lang="fi-FI" sz="2600" i="1" dirty="0" err="1" smtClean="0"/>
              <a:t>cannot</a:t>
            </a:r>
            <a:r>
              <a:rPr lang="fi-FI" sz="2600" i="1" dirty="0" smtClean="0"/>
              <a:t> </a:t>
            </a:r>
            <a:r>
              <a:rPr lang="fi-FI" sz="2600" i="1" dirty="0" err="1" smtClean="0"/>
              <a:t>kick</a:t>
            </a:r>
            <a:r>
              <a:rPr lang="fi-FI" sz="2600" i="1" dirty="0" smtClean="0"/>
              <a:t> </a:t>
            </a:r>
            <a:r>
              <a:rPr lang="fi-FI" sz="2600" i="1" dirty="0" err="1" smtClean="0"/>
              <a:t>people</a:t>
            </a:r>
            <a:r>
              <a:rPr lang="fi-FI" sz="2600" i="1" dirty="0" smtClean="0"/>
              <a:t> out in </a:t>
            </a:r>
            <a:r>
              <a:rPr lang="fi-FI" sz="2600" i="1" dirty="0" err="1" smtClean="0"/>
              <a:t>the</a:t>
            </a:r>
            <a:r>
              <a:rPr lang="fi-FI" sz="2600" i="1" dirty="0" smtClean="0"/>
              <a:t> </a:t>
            </a:r>
            <a:r>
              <a:rPr lang="fi-FI" sz="2600" i="1" dirty="0" err="1" smtClean="0"/>
              <a:t>same</a:t>
            </a:r>
            <a:r>
              <a:rPr lang="fi-FI" sz="2600" i="1" dirty="0" smtClean="0"/>
              <a:t> </a:t>
            </a:r>
            <a:r>
              <a:rPr lang="fi-FI" sz="2600" i="1" dirty="0" err="1" smtClean="0"/>
              <a:t>way</a:t>
            </a:r>
            <a:r>
              <a:rPr lang="fi-FI" sz="2600" i="1" dirty="0" smtClean="0"/>
              <a:t>, </a:t>
            </a:r>
            <a:r>
              <a:rPr lang="fi-FI" sz="2600" i="1" dirty="0" err="1" smtClean="0"/>
              <a:t>but</a:t>
            </a:r>
            <a:r>
              <a:rPr lang="fi-FI" sz="2600" i="1" dirty="0" smtClean="0"/>
              <a:t> </a:t>
            </a:r>
            <a:r>
              <a:rPr lang="fi-FI" sz="2600" i="1" dirty="0" err="1" smtClean="0"/>
              <a:t>this</a:t>
            </a:r>
            <a:r>
              <a:rPr lang="fi-FI" sz="2600" i="1" dirty="0" smtClean="0"/>
              <a:t> is a </a:t>
            </a:r>
            <a:r>
              <a:rPr lang="fi-FI" sz="2600" i="1" dirty="0" err="1" smtClean="0"/>
              <a:t>discussion</a:t>
            </a:r>
            <a:r>
              <a:rPr lang="fi-FI" sz="2600" i="1" dirty="0" smtClean="0"/>
              <a:t> </a:t>
            </a:r>
            <a:r>
              <a:rPr lang="fi-FI" sz="2600" i="1" dirty="0" err="1" smtClean="0"/>
              <a:t>board</a:t>
            </a:r>
            <a:r>
              <a:rPr lang="fi-FI" sz="2600" i="1" dirty="0" smtClean="0"/>
              <a:t> and </a:t>
            </a:r>
            <a:r>
              <a:rPr lang="fi-FI" sz="2600" b="1" i="1" dirty="0" err="1" smtClean="0"/>
              <a:t>people</a:t>
            </a:r>
            <a:r>
              <a:rPr lang="fi-FI" sz="2600" b="1" i="1" dirty="0" smtClean="0"/>
              <a:t> </a:t>
            </a:r>
            <a:r>
              <a:rPr lang="fi-FI" sz="2600" b="1" i="1" dirty="0" err="1" smtClean="0"/>
              <a:t>can</a:t>
            </a:r>
            <a:r>
              <a:rPr lang="fi-FI" sz="2600" b="1" i="1" dirty="0" smtClean="0"/>
              <a:t> </a:t>
            </a:r>
            <a:r>
              <a:rPr lang="fi-FI" sz="2600" b="1" i="1" dirty="0" err="1" smtClean="0"/>
              <a:t>create</a:t>
            </a:r>
            <a:r>
              <a:rPr lang="fi-FI" sz="2600" b="1" i="1" dirty="0" smtClean="0"/>
              <a:t> </a:t>
            </a:r>
            <a:r>
              <a:rPr lang="fi-FI" sz="2600" b="1" i="1" dirty="0" err="1" smtClean="0"/>
              <a:t>their</a:t>
            </a:r>
            <a:r>
              <a:rPr lang="fi-FI" sz="2600" b="1" i="1" dirty="0" smtClean="0"/>
              <a:t> </a:t>
            </a:r>
            <a:r>
              <a:rPr lang="fi-FI" sz="2600" b="1" i="1" dirty="0" err="1" smtClean="0"/>
              <a:t>own</a:t>
            </a:r>
            <a:r>
              <a:rPr lang="fi-FI" sz="2600" b="1" i="1" dirty="0" smtClean="0"/>
              <a:t> </a:t>
            </a:r>
            <a:r>
              <a:rPr lang="fi-FI" sz="2600" b="1" i="1" dirty="0" err="1" smtClean="0"/>
              <a:t>discussion</a:t>
            </a:r>
            <a:r>
              <a:rPr lang="fi-FI" sz="2600" b="1" i="1" dirty="0" smtClean="0"/>
              <a:t> </a:t>
            </a:r>
            <a:r>
              <a:rPr lang="fi-FI" sz="2600" b="1" i="1" dirty="0" err="1" smtClean="0"/>
              <a:t>boards</a:t>
            </a:r>
            <a:r>
              <a:rPr lang="fi-FI" sz="2600" b="1" i="1" dirty="0" smtClean="0"/>
              <a:t> </a:t>
            </a:r>
            <a:r>
              <a:rPr lang="fi-FI" sz="2600" b="1" i="1" dirty="0" err="1" smtClean="0"/>
              <a:t>if</a:t>
            </a:r>
            <a:r>
              <a:rPr lang="fi-FI" sz="2600" b="1" i="1" dirty="0" smtClean="0"/>
              <a:t> </a:t>
            </a:r>
            <a:r>
              <a:rPr lang="fi-FI" sz="2600" b="1" i="1" dirty="0" err="1" smtClean="0"/>
              <a:t>they</a:t>
            </a:r>
            <a:r>
              <a:rPr lang="fi-FI" sz="2600" b="1" i="1" dirty="0" smtClean="0"/>
              <a:t> </a:t>
            </a:r>
            <a:r>
              <a:rPr lang="fi-FI" sz="2600" b="1" i="1" dirty="0" err="1" smtClean="0"/>
              <a:t>don’t</a:t>
            </a:r>
            <a:r>
              <a:rPr lang="fi-FI" sz="2600" b="1" i="1" dirty="0" smtClean="0"/>
              <a:t> </a:t>
            </a:r>
            <a:r>
              <a:rPr lang="fi-FI" sz="2600" b="1" i="1" dirty="0" err="1" smtClean="0"/>
              <a:t>like</a:t>
            </a:r>
            <a:r>
              <a:rPr lang="fi-FI" sz="2600" b="1" i="1" dirty="0" smtClean="0"/>
              <a:t> it </a:t>
            </a:r>
            <a:r>
              <a:rPr lang="fi-FI" sz="2600" b="1" i="1" dirty="0" err="1" smtClean="0"/>
              <a:t>here</a:t>
            </a:r>
            <a:r>
              <a:rPr lang="fi-FI" sz="2600" i="1" dirty="0" smtClean="0"/>
              <a:t>. (</a:t>
            </a:r>
            <a:r>
              <a:rPr lang="fi-FI" sz="2600" i="1" dirty="0" err="1" smtClean="0"/>
              <a:t>Moderator</a:t>
            </a:r>
            <a:r>
              <a:rPr lang="fi-FI" sz="2600" i="1" dirty="0" smtClean="0"/>
              <a:t> 5)</a:t>
            </a:r>
            <a:endParaRPr lang="fi-FI" sz="2600" i="1" dirty="0"/>
          </a:p>
          <a:p>
            <a:endParaRPr lang="en-US" dirty="0"/>
          </a:p>
        </p:txBody>
      </p:sp>
      <p:sp>
        <p:nvSpPr>
          <p:cNvPr id="2" name="Title 1"/>
          <p:cNvSpPr>
            <a:spLocks noGrp="1"/>
          </p:cNvSpPr>
          <p:nvPr>
            <p:ph type="title"/>
          </p:nvPr>
        </p:nvSpPr>
        <p:spPr/>
        <p:txBody>
          <a:bodyPr/>
          <a:lstStyle/>
          <a:p>
            <a:r>
              <a:rPr lang="fi-FI" dirty="0" err="1" smtClean="0"/>
              <a:t>Political</a:t>
            </a:r>
            <a:r>
              <a:rPr lang="fi-FI" dirty="0" smtClean="0"/>
              <a:t> Facebook </a:t>
            </a:r>
            <a:r>
              <a:rPr lang="fi-FI" dirty="0" err="1" smtClean="0"/>
              <a:t>Groups</a:t>
            </a:r>
            <a:endParaRPr lang="fi-FI" dirty="0"/>
          </a:p>
        </p:txBody>
      </p:sp>
    </p:spTree>
    <p:extLst>
      <p:ext uri="{BB962C8B-B14F-4D97-AF65-F5344CB8AC3E}">
        <p14:creationId xmlns:p14="http://schemas.microsoft.com/office/powerpoint/2010/main" val="2832477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7" y="1952625"/>
            <a:ext cx="10145029" cy="4069849"/>
          </a:xfrm>
        </p:spPr>
        <p:txBody>
          <a:bodyPr>
            <a:normAutofit fontScale="92500" lnSpcReduction="10000"/>
          </a:bodyPr>
          <a:lstStyle/>
          <a:p>
            <a:r>
              <a:rPr lang="en-US" dirty="0" smtClean="0"/>
              <a:t>Power relations between stakeholders are asymmetric. </a:t>
            </a:r>
          </a:p>
          <a:p>
            <a:r>
              <a:rPr lang="en-US" dirty="0" smtClean="0"/>
              <a:t>Moderators </a:t>
            </a:r>
            <a:r>
              <a:rPr lang="en-US" dirty="0"/>
              <a:t>didn’t want the members to participate in moderation or </a:t>
            </a:r>
            <a:r>
              <a:rPr lang="en-US" dirty="0" smtClean="0"/>
              <a:t>rule-making. </a:t>
            </a:r>
          </a:p>
          <a:p>
            <a:r>
              <a:rPr lang="fi-FI" dirty="0" smtClean="0"/>
              <a:t>Reporting </a:t>
            </a:r>
            <a:r>
              <a:rPr lang="fi-FI" dirty="0"/>
              <a:t>to Facebook </a:t>
            </a:r>
            <a:r>
              <a:rPr lang="fi-FI" dirty="0" err="1"/>
              <a:t>can</a:t>
            </a:r>
            <a:r>
              <a:rPr lang="fi-FI" dirty="0"/>
              <a:t> </a:t>
            </a:r>
            <a:r>
              <a:rPr lang="fi-FI" dirty="0" err="1"/>
              <a:t>be</a:t>
            </a:r>
            <a:r>
              <a:rPr lang="fi-FI" dirty="0"/>
              <a:t> </a:t>
            </a:r>
            <a:r>
              <a:rPr lang="fi-FI" dirty="0" err="1"/>
              <a:t>used</a:t>
            </a:r>
            <a:r>
              <a:rPr lang="fi-FI" dirty="0"/>
              <a:t> as a </a:t>
            </a:r>
            <a:r>
              <a:rPr lang="fi-FI" dirty="0" err="1"/>
              <a:t>means</a:t>
            </a:r>
            <a:r>
              <a:rPr lang="fi-FI" dirty="0"/>
              <a:t> to </a:t>
            </a:r>
            <a:r>
              <a:rPr lang="fi-FI" dirty="0" err="1"/>
              <a:t>bypass</a:t>
            </a:r>
            <a:r>
              <a:rPr lang="fi-FI" dirty="0"/>
              <a:t> </a:t>
            </a:r>
            <a:r>
              <a:rPr lang="fi-FI" dirty="0" err="1"/>
              <a:t>moderators</a:t>
            </a:r>
            <a:r>
              <a:rPr lang="fi-FI" dirty="0"/>
              <a:t>’ </a:t>
            </a:r>
            <a:r>
              <a:rPr lang="fi-FI" dirty="0" err="1"/>
              <a:t>power</a:t>
            </a:r>
            <a:r>
              <a:rPr lang="fi-FI" dirty="0" smtClean="0"/>
              <a:t>:</a:t>
            </a:r>
            <a:endParaRPr lang="fi-FI" dirty="0"/>
          </a:p>
          <a:p>
            <a:pPr marL="457200" lvl="1" indent="0">
              <a:buNone/>
            </a:pPr>
            <a:r>
              <a:rPr lang="fi-FI" i="1" dirty="0" smtClean="0"/>
              <a:t>- </a:t>
            </a:r>
            <a:r>
              <a:rPr lang="en-GB" i="1" dirty="0" smtClean="0"/>
              <a:t>Sometimes </a:t>
            </a:r>
            <a:r>
              <a:rPr lang="en-GB" i="1" dirty="0"/>
              <a:t>Facebook notifies us that it has removed a certain post from our group page because it’s against Facebook’s norms. The posts that are removed are usually politically provocative, but they are really not against Facebook rules. </a:t>
            </a:r>
            <a:r>
              <a:rPr lang="en-GB" b="1" i="1" dirty="0"/>
              <a:t>We can clearly see when outsiders have reported such posts to Facebook, and we know that they’re playing a dirty game. </a:t>
            </a:r>
            <a:r>
              <a:rPr lang="en-GB" i="1" dirty="0"/>
              <a:t>It’s not like Facebook is some court of justice, though; it’s quite arbitrary when it bans and takes down contents</a:t>
            </a:r>
            <a:r>
              <a:rPr lang="en-GB" i="1" dirty="0" smtClean="0"/>
              <a:t>. </a:t>
            </a:r>
            <a:r>
              <a:rPr lang="en-GB" dirty="0" smtClean="0"/>
              <a:t>(Moderator 12)</a:t>
            </a:r>
            <a:endParaRPr lang="fi-FI" dirty="0"/>
          </a:p>
          <a:p>
            <a:endParaRPr lang="fi-FI" dirty="0"/>
          </a:p>
          <a:p>
            <a:endParaRPr lang="fi-FI" dirty="0"/>
          </a:p>
          <a:p>
            <a:endParaRPr lang="fi-FI" dirty="0"/>
          </a:p>
        </p:txBody>
      </p:sp>
      <p:sp>
        <p:nvSpPr>
          <p:cNvPr id="2" name="Title 1"/>
          <p:cNvSpPr>
            <a:spLocks noGrp="1"/>
          </p:cNvSpPr>
          <p:nvPr>
            <p:ph type="title"/>
          </p:nvPr>
        </p:nvSpPr>
        <p:spPr/>
        <p:txBody>
          <a:bodyPr/>
          <a:lstStyle/>
          <a:p>
            <a:r>
              <a:rPr lang="fi-FI" dirty="0" err="1" smtClean="0"/>
              <a:t>Political</a:t>
            </a:r>
            <a:r>
              <a:rPr lang="fi-FI" dirty="0" smtClean="0"/>
              <a:t> Facebook </a:t>
            </a:r>
            <a:r>
              <a:rPr lang="fi-FI" dirty="0" err="1" smtClean="0"/>
              <a:t>Groups</a:t>
            </a:r>
            <a:endParaRPr lang="fi-FI" dirty="0"/>
          </a:p>
        </p:txBody>
      </p:sp>
    </p:spTree>
    <p:extLst>
      <p:ext uri="{BB962C8B-B14F-4D97-AF65-F5344CB8AC3E}">
        <p14:creationId xmlns:p14="http://schemas.microsoft.com/office/powerpoint/2010/main" val="239405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028" y="2168525"/>
            <a:ext cx="10145029" cy="4156075"/>
          </a:xfrm>
        </p:spPr>
        <p:txBody>
          <a:bodyPr>
            <a:normAutofit fontScale="92500" lnSpcReduction="20000"/>
          </a:bodyPr>
          <a:lstStyle/>
          <a:p>
            <a:r>
              <a:rPr lang="fi-FI" dirty="0" err="1"/>
              <a:t>When</a:t>
            </a:r>
            <a:r>
              <a:rPr lang="fi-FI" dirty="0"/>
              <a:t> </a:t>
            </a:r>
            <a:r>
              <a:rPr lang="fi-FI" dirty="0" err="1"/>
              <a:t>Facebook’s</a:t>
            </a:r>
            <a:r>
              <a:rPr lang="fi-FI" dirty="0"/>
              <a:t> and a </a:t>
            </a:r>
            <a:r>
              <a:rPr lang="fi-FI" dirty="0" err="1"/>
              <a:t>group’s</a:t>
            </a:r>
            <a:r>
              <a:rPr lang="fi-FI" dirty="0"/>
              <a:t> </a:t>
            </a:r>
            <a:r>
              <a:rPr lang="fi-FI" dirty="0" err="1"/>
              <a:t>norms</a:t>
            </a:r>
            <a:r>
              <a:rPr lang="fi-FI" dirty="0"/>
              <a:t> </a:t>
            </a:r>
            <a:r>
              <a:rPr lang="fi-FI" dirty="0" err="1"/>
              <a:t>collide</a:t>
            </a:r>
            <a:r>
              <a:rPr lang="fi-FI" dirty="0"/>
              <a:t>, Facebook </a:t>
            </a:r>
            <a:r>
              <a:rPr lang="fi-FI" dirty="0" err="1"/>
              <a:t>has</a:t>
            </a:r>
            <a:r>
              <a:rPr lang="fi-FI" dirty="0"/>
              <a:t> </a:t>
            </a:r>
            <a:r>
              <a:rPr lang="fi-FI" dirty="0" err="1"/>
              <a:t>all</a:t>
            </a:r>
            <a:r>
              <a:rPr lang="fi-FI" dirty="0"/>
              <a:t> </a:t>
            </a:r>
            <a:r>
              <a:rPr lang="fi-FI" dirty="0" err="1"/>
              <a:t>the</a:t>
            </a:r>
            <a:r>
              <a:rPr lang="fi-FI" dirty="0"/>
              <a:t> </a:t>
            </a:r>
            <a:r>
              <a:rPr lang="fi-FI" dirty="0" err="1"/>
              <a:t>power</a:t>
            </a:r>
            <a:r>
              <a:rPr lang="fi-FI" dirty="0"/>
              <a:t>: </a:t>
            </a:r>
            <a:r>
              <a:rPr lang="fi-FI" dirty="0" err="1"/>
              <a:t>they</a:t>
            </a:r>
            <a:r>
              <a:rPr lang="fi-FI" dirty="0"/>
              <a:t> just </a:t>
            </a:r>
            <a:r>
              <a:rPr lang="fi-FI" dirty="0" err="1"/>
              <a:t>delete</a:t>
            </a:r>
            <a:r>
              <a:rPr lang="fi-FI" dirty="0"/>
              <a:t> </a:t>
            </a:r>
            <a:r>
              <a:rPr lang="fi-FI" dirty="0" err="1"/>
              <a:t>the</a:t>
            </a:r>
            <a:r>
              <a:rPr lang="fi-FI" dirty="0"/>
              <a:t> </a:t>
            </a:r>
            <a:r>
              <a:rPr lang="fi-FI" dirty="0" err="1"/>
              <a:t>whole</a:t>
            </a:r>
            <a:r>
              <a:rPr lang="fi-FI" dirty="0"/>
              <a:t> </a:t>
            </a:r>
            <a:r>
              <a:rPr lang="fi-FI" dirty="0" err="1"/>
              <a:t>group</a:t>
            </a:r>
            <a:r>
              <a:rPr lang="fi-FI" dirty="0"/>
              <a:t>. </a:t>
            </a:r>
            <a:endParaRPr lang="fi-FI" dirty="0" smtClean="0"/>
          </a:p>
          <a:p>
            <a:r>
              <a:rPr lang="en-US" dirty="0"/>
              <a:t>Prior work has conceptualized moderation as negotiation (e.g. Matias 2019), in this study it was almost non-existent. </a:t>
            </a:r>
          </a:p>
          <a:p>
            <a:endParaRPr lang="fi-FI" dirty="0" smtClean="0"/>
          </a:p>
          <a:p>
            <a:pPr marL="0" indent="0">
              <a:buNone/>
            </a:pPr>
            <a:r>
              <a:rPr lang="en-US" dirty="0" smtClean="0"/>
              <a:t>- </a:t>
            </a:r>
            <a:r>
              <a:rPr lang="en-US" i="1" dirty="0" smtClean="0"/>
              <a:t>We </a:t>
            </a:r>
            <a:r>
              <a:rPr lang="en-US" i="1" dirty="0"/>
              <a:t>went to see the Facebook norms after the group was removed, and it says that sharing false information is not allowed. That may be the reason for our group’s removal. As such, even if the story itself does not consist of false information the Facebook rule says that you cannot publish it because of its source. It’s the same with pictures; if you post a controversial picture and want to talk about it in a critical manner, Facebook will remove it even though your intention is not offensive.</a:t>
            </a:r>
            <a:r>
              <a:rPr lang="en-US" dirty="0"/>
              <a:t> (Interviewee 11)</a:t>
            </a:r>
            <a:endParaRPr lang="fi-FI" dirty="0"/>
          </a:p>
          <a:p>
            <a:endParaRPr lang="fi-FI" dirty="0"/>
          </a:p>
          <a:p>
            <a:endParaRPr lang="fi-FI" dirty="0"/>
          </a:p>
        </p:txBody>
      </p:sp>
      <p:sp>
        <p:nvSpPr>
          <p:cNvPr id="2" name="Title 1"/>
          <p:cNvSpPr>
            <a:spLocks noGrp="1"/>
          </p:cNvSpPr>
          <p:nvPr>
            <p:ph type="title"/>
          </p:nvPr>
        </p:nvSpPr>
        <p:spPr/>
        <p:txBody>
          <a:bodyPr/>
          <a:lstStyle/>
          <a:p>
            <a:r>
              <a:rPr lang="fi-FI" dirty="0" err="1" smtClean="0"/>
              <a:t>Political</a:t>
            </a:r>
            <a:r>
              <a:rPr lang="fi-FI" dirty="0" smtClean="0"/>
              <a:t> Facebook </a:t>
            </a:r>
            <a:r>
              <a:rPr lang="fi-FI" dirty="0" err="1"/>
              <a:t>G</a:t>
            </a:r>
            <a:r>
              <a:rPr lang="fi-FI" dirty="0" err="1" smtClean="0"/>
              <a:t>roups</a:t>
            </a:r>
            <a:endParaRPr lang="fi-FI" dirty="0"/>
          </a:p>
        </p:txBody>
      </p:sp>
    </p:spTree>
    <p:extLst>
      <p:ext uri="{BB962C8B-B14F-4D97-AF65-F5344CB8AC3E}">
        <p14:creationId xmlns:p14="http://schemas.microsoft.com/office/powerpoint/2010/main" val="3331044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1AB1FF1-27EC-4B65-B3D5-061C5E1E19F4}" vid="{36150E43-FCD2-475D-9F8B-8B54C87FEC2D}"/>
    </a:ext>
  </a:extLst>
</a:theme>
</file>

<file path=ppt/theme/theme2.xml><?xml version="1.0" encoding="utf-8"?>
<a:theme xmlns:a="http://schemas.openxmlformats.org/drawingml/2006/main" name="1_Office Theme">
  <a:themeElements>
    <a:clrScheme name="UTU-2018">
      <a:dk1>
        <a:sysClr val="windowText" lastClr="000000"/>
      </a:dk1>
      <a:lt1>
        <a:sysClr val="window" lastClr="FFFFFF"/>
      </a:lt1>
      <a:dk2>
        <a:srgbClr val="000000"/>
      </a:dk2>
      <a:lt2>
        <a:srgbClr val="FFFFFF"/>
      </a:lt2>
      <a:accent1>
        <a:srgbClr val="78C8D2"/>
      </a:accent1>
      <a:accent2>
        <a:srgbClr val="9063CD"/>
      </a:accent2>
      <a:accent3>
        <a:srgbClr val="ADCB00"/>
      </a:accent3>
      <a:accent4>
        <a:srgbClr val="F8485E"/>
      </a:accent4>
      <a:accent5>
        <a:srgbClr val="868686"/>
      </a:accent5>
      <a:accent6>
        <a:srgbClr val="D9D9D9"/>
      </a:accent6>
      <a:hlink>
        <a:srgbClr val="9063CD"/>
      </a:hlink>
      <a:folHlink>
        <a:srgbClr val="9063C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UTU-2018">
      <a:dk1>
        <a:sysClr val="windowText" lastClr="000000"/>
      </a:dk1>
      <a:lt1>
        <a:sysClr val="window" lastClr="FFFFFF"/>
      </a:lt1>
      <a:dk2>
        <a:srgbClr val="000000"/>
      </a:dk2>
      <a:lt2>
        <a:srgbClr val="FFFFFF"/>
      </a:lt2>
      <a:accent1>
        <a:srgbClr val="78C8D2"/>
      </a:accent1>
      <a:accent2>
        <a:srgbClr val="9063CD"/>
      </a:accent2>
      <a:accent3>
        <a:srgbClr val="ADCB00"/>
      </a:accent3>
      <a:accent4>
        <a:srgbClr val="F8485E"/>
      </a:accent4>
      <a:accent5>
        <a:srgbClr val="868686"/>
      </a:accent5>
      <a:accent6>
        <a:srgbClr val="D9D9D9"/>
      </a:accent6>
      <a:hlink>
        <a:srgbClr val="9063CD"/>
      </a:hlink>
      <a:folHlink>
        <a:srgbClr val="9063C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UTU-2018">
      <a:dk1>
        <a:sysClr val="windowText" lastClr="000000"/>
      </a:dk1>
      <a:lt1>
        <a:sysClr val="window" lastClr="FFFFFF"/>
      </a:lt1>
      <a:dk2>
        <a:srgbClr val="000000"/>
      </a:dk2>
      <a:lt2>
        <a:srgbClr val="FFFFFF"/>
      </a:lt2>
      <a:accent1>
        <a:srgbClr val="78C8D2"/>
      </a:accent1>
      <a:accent2>
        <a:srgbClr val="9063CD"/>
      </a:accent2>
      <a:accent3>
        <a:srgbClr val="ADCB00"/>
      </a:accent3>
      <a:accent4>
        <a:srgbClr val="F8485E"/>
      </a:accent4>
      <a:accent5>
        <a:srgbClr val="868686"/>
      </a:accent5>
      <a:accent6>
        <a:srgbClr val="D9D9D9"/>
      </a:accent6>
      <a:hlink>
        <a:srgbClr val="9063CD"/>
      </a:hlink>
      <a:folHlink>
        <a:srgbClr val="9063C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44944</TotalTime>
  <Words>1059</Words>
  <Application>Microsoft Office PowerPoint</Application>
  <PresentationFormat>Widescreen</PresentationFormat>
  <Paragraphs>82</Paragraphs>
  <Slides>12</Slides>
  <Notes>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Arial</vt:lpstr>
      <vt:lpstr>Calibri</vt:lpstr>
      <vt:lpstr>Calibri Light</vt:lpstr>
      <vt:lpstr>Theme1</vt:lpstr>
      <vt:lpstr>1_Office Theme</vt:lpstr>
      <vt:lpstr>2_Office Theme</vt:lpstr>
      <vt:lpstr>3_Office Theme</vt:lpstr>
      <vt:lpstr>You don’t want someone stupid at a good party - Gatekeeping in political Facebook Groups</vt:lpstr>
      <vt:lpstr>PowerPoint Presentation</vt:lpstr>
      <vt:lpstr>Gatekeeping in Social Media</vt:lpstr>
      <vt:lpstr>Promise of openness</vt:lpstr>
      <vt:lpstr>Content moderation</vt:lpstr>
      <vt:lpstr>Political Facebook Groups</vt:lpstr>
      <vt:lpstr>Political Facebook Groups</vt:lpstr>
      <vt:lpstr>Political Facebook Groups</vt:lpstr>
      <vt:lpstr>Political Facebook Groups</vt:lpstr>
      <vt:lpstr>Political Facebook Groups</vt:lpstr>
      <vt:lpstr>Conclusion</vt:lpstr>
      <vt:lpstr>Thank you for yor attention!</vt:lpstr>
    </vt:vector>
  </TitlesOfParts>
  <Company>University of Turku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Algoritmit ja moderointi</dc:title>
  <dc:creator>Sanna Malinen</dc:creator>
  <cp:lastModifiedBy>Sanna Malinen</cp:lastModifiedBy>
  <cp:revision>202</cp:revision>
  <dcterms:created xsi:type="dcterms:W3CDTF">2021-01-13T09:53:46Z</dcterms:created>
  <dcterms:modified xsi:type="dcterms:W3CDTF">2021-09-09T10:34:25Z</dcterms:modified>
</cp:coreProperties>
</file>