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4"/>
  </p:sldMasterIdLst>
  <p:notesMasterIdLst>
    <p:notesMasterId r:id="rId17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4B"/>
    <a:srgbClr val="FF9900"/>
    <a:srgbClr val="3FB54C"/>
    <a:srgbClr val="CFA363"/>
    <a:srgbClr val="FF0000"/>
    <a:srgbClr val="ADCB00"/>
    <a:srgbClr val="73C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2.5.2023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hreä">
    <p:bg>
      <p:bgPr>
        <a:solidFill>
          <a:srgbClr val="73C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10C07E1-63AF-4B8A-A382-2D09A4145597}"/>
              </a:ext>
            </a:extLst>
          </p:cNvPr>
          <p:cNvSpPr/>
          <p:nvPr userDrawn="1"/>
        </p:nvSpPr>
        <p:spPr>
          <a:xfrm>
            <a:off x="-1" y="639274"/>
            <a:ext cx="12097407" cy="2354624"/>
          </a:xfrm>
          <a:prstGeom prst="triangle">
            <a:avLst/>
          </a:prstGeom>
          <a:solidFill>
            <a:srgbClr val="3FB54C"/>
          </a:solidFill>
          <a:ln w="53975">
            <a:solidFill>
              <a:srgbClr val="AD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B26BB-C425-4400-97FA-BA8A31D4D339}"/>
              </a:ext>
            </a:extLst>
          </p:cNvPr>
          <p:cNvSpPr/>
          <p:nvPr userDrawn="1"/>
        </p:nvSpPr>
        <p:spPr>
          <a:xfrm>
            <a:off x="0" y="2948164"/>
            <a:ext cx="12192000" cy="3867795"/>
          </a:xfrm>
          <a:prstGeom prst="rect">
            <a:avLst/>
          </a:prstGeom>
          <a:solidFill>
            <a:srgbClr val="3FB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4593969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5365881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0" y="5796000"/>
            <a:ext cx="1343368" cy="543141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1530911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66B0F61-B4F1-4299-B0B2-E2A84B36EC03}"/>
              </a:ext>
            </a:extLst>
          </p:cNvPr>
          <p:cNvSpPr/>
          <p:nvPr userDrawn="1"/>
        </p:nvSpPr>
        <p:spPr>
          <a:xfrm rot="10800000">
            <a:off x="9388958" y="-13647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49F319-7264-4A0F-84AA-0AED307BF0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00" y="5842800"/>
            <a:ext cx="3463871" cy="529909"/>
          </a:xfrm>
          <a:prstGeom prst="rect">
            <a:avLst/>
          </a:prstGeom>
        </p:spPr>
      </p:pic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BrAH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oooqSgooqnrd2+n6Ne30aK728DyqrdCVGcGhuyuTKSim2XKK800n4rJJBHLqnh+9hRxkS2x8xT+Bwa6bSvHfhTUiFh1iGKQ/wDLOcGJv/HqwhiqM9pHJSzDDVPhmvnp+Z0tFMhkjmjEkMiSIejIwYH8RT63OwKKbI6RoXkdUUdWY4A/GsTUvF3hywyJtUhdx/BFmQ/pUVKsKavNpepMpxh8TsbtFee6l8ULGPK6fps857NMwQfkMmu20W7a/wBItL10CNPEshUHgEjpWNHGUa8nGnK7RnTxFOpJxg7lyiiiuk3CiiigAooooAKyvF//ACKerf8AXnL/AOgmtWsrxf8A8inq3/XnL/6Camp8LMq/8OXoz510jX761WC1URPECFAK8gE+tdD4kvLGzaFbzT0uVl3c4GRjHr9a4m0/4+Yf99f511XjVVe701GGVZ2BHtla+WhN8jPhMPWqewnre1rXOdtdTvrG5ebTby5tAWJXypSuBngcGur0rx94sktpLeTV5GAxhyi7/wA8VWvNH0OPUYrMtKksxG1FY/KMHnJ96m8H+Hre8Gr+dNJGbe4it4cYwWdyuT+FTJV1Fxpyt6M1wtPEUqqjGXfZ+Vyve399fPvvLy4uG9ZJC386q8D0Fep6N4b8Jza3f6aLK4kmsbcMxllJRyf4uO4/Ko7JLDw38NIdYTS7S8u7lhuNwm4fMx4+gA6Vj/ZtR3lUmrWbb1e256/1ST1lLv8AgeZbW2FtrbR1OOK9/wDCP/Ir6Z/17J/Kue8b+QfhPFJbW6W8cscEgiXou4g4H510PhH/AJFfTP8Ar2T+VetlmF+rV5Rve8U/xO/BUfY1Wr30TNWiiivdPVCiiigAooooAKyvF/8AyKerf9ecv/oJrVrK8X/8inq3/XnL/wCgmpqfCzKv/Dl6M+YLT/j5h/31/nXV+Mf+P7TP+uh/mtcnakC4iJwAHXJP1rpPFl9ZzXlg0NwkoiclyhzgZX/CvlIP3Gfn9CSVCd/L8yPxVMYPFFvMONio3/jxrqtKb7LeCFePturW8n1VR/iRXC+J7631DUvPtyxjEYXLDHIJ/wAa6J57r+0tMjhwbqNImUHp5hPH6gU51OVSa8juwtVe2m130PRNFZk8feI2U8i3X+VVPEjA/BnTcf348/m1X9BvpLrXdViu9HisL5LVTOyyby/p7AYrndK8QaTJ4QTRvEFnfCBT8kkK8Ngkgg9j2rplOCg4t/Ep76dUe9KUeVq+/N+Z0njPj4P2X/Xva/yWuk8I/wDIr6Z/17J/KsD4hPC/wrt3tozFAyW5jQnJVcDAz34rf8I/8ivpn/Xsn8q9GgrYp/4F+Z10f4//AG6jVooor0juCiiigAooooAKyvGH/Ip6t/15y/8AoJrgfhJ8TNe8ZfEPxh4b1Tw2umWmhXDxWt0BJ/pIErID8wx0UHj1r0y+tYb2yns7hS0M8bRuAcEqRg80pxdmjOpFyg4rqfJo6Vp6VoGt6oQNP0q7uAf4liO38zxX0TpHg/wzpO02ejWocdJJF8x/zbOPwriPBnxSvNc+PXij4aPo9tb2miQebHdpIxeU/JwV6D7/AG9K8enlDfxy+4+Yo8Nv/l7P7v8AN/5HOaR8JfEl0Ve9ktLBO4d/Mb8l4/WuzX4YRljcy65cNe/Lh1hVUXb0wOteiUV1xy3DqPK1c9ehk+ForRX9WcTqem+K4La4NnbaVd3U0XlvdITHKwxxlTx+tc/bbovCh8NeJbS/01EbMdysJdMbtwzj3rt/iLr0vhbwFr3iWG3S5l0uwmu0hdiFkKKWCkjoDisr4JeNLj4h/DDSvFt5Yw2Mt/5263jcui7JXQYJ5OdufxqZ5cpPmjJ9rPVa/c/xOiWETd0/8jnfHHiXSpvCNv4f024N3s8seYAQFVBx+JxXoPhH/kV9M/69k/lTdT8M6DqWTd6XbMx6uq7G/MVo2VtFZ2cNpApEUKBEBOSAKMNhqtOtKpUaaskreQUaNSFRyk1tYmooor0DsCiiigAoooHWgDg/h38UNI8beMfFPhfT7C9t7nw1cG3uZJtuyVt7plMHOMoevrVz4tfETw/8M/C/9veIGmdZJRDbW0C7pbiQ8hVH05JPSvGP2Vv+S+fGf/sKn/0pnpP29t1vongXVJI5Gs7PXd87quQo2g8/UKfyrTlXNYR33wp+Omi+OfFsnhK78Paz4a1zyDcQWupIAZ4wMkqR3xzgjkA+lcF8JP8Ak+D4kj/pyH/tGuyn8D6n4i/aP8N/F7SbzTp/DS6N5YcTHzZN8cm0qAMEfOO/rXiHibxqvgH9oX4y+IFcLeDS/s9kO5nk8lU/LJb/AIDTSWtgPpT4efFTR/HXjbxF4a0PTr500GQxXGoNt8iR923anOTkhvyrhvE/7TfhzTde1TT9E8J+IfElppDlNQ1CxjHkQkHBOT1UEHk4BxW9+yx4GbwP8HLMXkZXV9WU6jfs3397jKKT/srj8SfWvL/2NI0f4O/E3citvvrpXyPvD7N0P5mlZageqePPF2i+Ov2Y/FPifw/O0thd6Febd67XRhGwZGHYg8Vmfso6lY6N+y5oerancpbWVnFeTXEz9ERbmUk15j8Bif8Ahh7x2MnAi1LHt+5Wuy+B/hm48Z/sV2vhW1uo7SbU7W8t0mkUsqE3UnJA5PShqysAf8NWeF1livpfBviiLw3LceQmtPABCTnrj+mc16H8W/i54d+G+kaFq2qQXN5Za1OIoJrbbtRSobzDn+Hac8c141+0V4cTwL+xxZeCLvUrO7v9OuLdWMR2mTMzMWCE56NWX+1IqyfBz4MpIodWntVYHkEGCPINPlTA9K8N/tMeENY+Idp4Tk0TW9Oi1CURWGo3cQSO4JOEO0/MFY9D7ivcjXzD+2JDDH8SvhA0cSIRqqxgquMKJoML9BX0+/3z9amSVk0AlFFFQMKB1ooHWgD5o/ZW/wCS+fGf/sKn/wBKZ694+IPhnRPGXhK/8M+IEjayvoymSQGR+qumf4lOCK8H/ZV/5L58Z/8AsKn/ANKZ6f8At4PNaaR4E1PMyWlrru64lTOEGFPOP90/lWjV5CK37MHiDXvh/wDEbUvgL4uZp/s5kuNFuexjxvKj/ZZcsPQhhXj3xx8MzeIvjd8Wrq03G70SCPUogOcqnkh+PZST+Feq2OvaP42/br0fWfCt9Fq2nW2iMJrm3+aNSIpM5P1dR9TirXw2s7fUf2zvinp92gkt7rTGhlUjIZGWEEfkaq9ncD274QeKo/G3wp0PxKjAyXdiBOB/DMgKSD/vpTXg/wCxl/yR34lf9hC6/wDSatL9jW+ufDuueOfg/qUh+0aNfSXFmHPWMnY2PbhG/wCBe9cT+zl448MeAfAHxN8N+LtUh0nVxe3LR2lxlZJSYjHtQd23DGPcGlbcDU+A3/Jj/jz/AK56l/6IWtvwD4h1Lwr+wSNc0ec29/Ba3SwTDrGXvJF3D3AJxWb8EbG6s/2GPGM1zC8SXdrqU8O4Y3p5QXcPbKmjR7ea5/4J3yx28bSMttcSEKMnat85J/AAmm/1A878dfCnQtM/ZVtfibd3eo6j4n1WS3mkubi4ZlRZXIKhe5x1Jyc13P7UH/JH/gv/ANfFr/6JjrnPiV8QvCOpfsYeHvCdjrVvca7GLZJrFMmWHynYszj+EYxg98iuj/ag/wCSP/Bf/r4tf/RMdPW4HQ/tkf8AJSfhD/2GB/6Ogr6bf75+tfMn7ZH/ACUn4Q/9hgf+joK+m3++frWb2QCUUUVAwooooAzNK8PaDpOoXuoaXoun2N5fvvvJ7e2SOS4bJOXYDLHJJ59TS+J7DTdS0G7tdX0mDVrMxlpLOaESrLjkDaeCfStKih3EzzLwifDfhFJl8M/DG60jzv8AWm1sQjP6Bmxkj2zVu01PSbPXLnXbT4c3kGq3a7bi9jsFWeYccM4GW6Dqewr0LJoya5fY1/8An7+CMPZ1f5/wR55DqOjw+IJfEMPw4u49YmTZLfpYKLh1wBgyY3EYA79hWL4qsvBeu6qmra38H5dUvyeZ5dNVnbHTccfN+Oa9dyaMmmqVdP8AifghSpVWtKn4I86m8WQTaQ2jy/DnWH014TA1obIeSY8Y2bMY244xjFM0zxPZ6Zo66Ppvw11Wz01VZRaQ2CpCFYksNgGMEk545ya9IyaMmq9nV/n/AARn7DEf8/fwR4vY6f4Esbe7t7X4ImOG8x9oT+yUZZMHIBBB4zzjpXpD+H/DfiHQ9KXVfDGny29qiSWlpeWaP9kIAACqRhCAAOPSugyaK0hGafvSua0adWDfPPm+SRl6z4d0HWrmzutY0XTtQnsn8y0kubZJGgbIO5CwO05A5HoK1KKK0OgKKKKQH//Z">
            <a:extLst>
              <a:ext uri="{FF2B5EF4-FFF2-40B4-BE49-F238E27FC236}">
                <a16:creationId xmlns:a16="http://schemas.microsoft.com/office/drawing/2014/main" id="{1B319067-DB4B-4859-9B4E-488835F3103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894552" y="33023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6F4905-1DB0-4A37-9694-722ACCD49A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uva - vihreä C">
    <p:bg>
      <p:bgPr>
        <a:solidFill>
          <a:srgbClr val="73B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5CD81E8-EE1A-4CC2-B1B4-F5D3E7AA80AB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DF51481-6F4C-4C45-8E5E-F30689E43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09660" y="1458587"/>
            <a:ext cx="3864328" cy="3300781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9E2706-84E5-440D-9E27-567706D46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76694" y="2126656"/>
            <a:ext cx="1248621" cy="130234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F04C65C-8004-4170-8520-597DC1527E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31202" y="3429000"/>
            <a:ext cx="2851363" cy="194929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457E615-C44E-4D2D-9B7B-DDCB1EEF966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47737" y="1712940"/>
            <a:ext cx="1729528" cy="12358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2F7F7EF-7E12-4451-BE96-77E88B62B35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40927" y="4318327"/>
            <a:ext cx="1791474" cy="1135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777CD-A2C6-4E66-937D-A47BE734631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375238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20EA8-73BC-4D47-A532-B5298EDD5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D5943-489E-420E-B47D-CDB7CB991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4" y="848209"/>
            <a:ext cx="3599695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 ja kuva - vihreä C">
    <p:bg>
      <p:bgPr>
        <a:solidFill>
          <a:srgbClr val="73B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5CD81E8-EE1A-4CC2-B1B4-F5D3E7AA80AB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DF51481-6F4C-4C45-8E5E-F30689E43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09660" y="1458587"/>
            <a:ext cx="3864328" cy="3300781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CBD5E74-2E76-4893-AABB-8DF9C508E355}"/>
              </a:ext>
            </a:extLst>
          </p:cNvPr>
          <p:cNvGrpSpPr/>
          <p:nvPr userDrawn="1"/>
        </p:nvGrpSpPr>
        <p:grpSpPr>
          <a:xfrm>
            <a:off x="6690018" y="2252674"/>
            <a:ext cx="3864328" cy="3300781"/>
            <a:chOff x="0" y="0"/>
            <a:chExt cx="5940000" cy="5486400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E08C2018-3F86-40BB-A0F4-112EC7989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40000" cy="5486400"/>
            </a:xfrm>
            <a:prstGeom prst="rect">
              <a:avLst/>
            </a:prstGeom>
          </p:spPr>
        </p:pic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F5F6F377-CEFD-4C85-9085-90661FD566AF}"/>
                </a:ext>
              </a:extLst>
            </p:cNvPr>
            <p:cNvGrpSpPr/>
            <p:nvPr/>
          </p:nvGrpSpPr>
          <p:grpSpPr>
            <a:xfrm rot="5400000">
              <a:off x="1625352" y="942343"/>
              <a:ext cx="1376746" cy="728146"/>
              <a:chOff x="0" y="0"/>
              <a:chExt cx="1087724" cy="575285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D1E24F4F-504D-4260-BB0F-B77EB959380A}"/>
                  </a:ext>
                </a:extLst>
              </p:cNvPr>
              <p:cNvSpPr/>
              <p:nvPr/>
            </p:nvSpPr>
            <p:spPr>
              <a:xfrm>
                <a:off x="0" y="0"/>
                <a:ext cx="1087724" cy="575285"/>
              </a:xfrm>
              <a:custGeom>
                <a:avLst/>
                <a:gdLst/>
                <a:ahLst/>
                <a:cxnLst/>
                <a:rect l="l" t="t" r="r" b="b"/>
                <a:pathLst>
                  <a:path w="1087724" h="575285">
                    <a:moveTo>
                      <a:pt x="0" y="0"/>
                    </a:moveTo>
                    <a:lnTo>
                      <a:pt x="1087724" y="0"/>
                    </a:lnTo>
                    <a:lnTo>
                      <a:pt x="1087724" y="575285"/>
                    </a:lnTo>
                    <a:lnTo>
                      <a:pt x="0" y="575285"/>
                    </a:lnTo>
                    <a:close/>
                  </a:path>
                </a:pathLst>
              </a:custGeom>
              <a:solidFill>
                <a:srgbClr val="E0FBFC"/>
              </a:solidFill>
            </p:spPr>
          </p: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32285A6C-6EAF-4011-B4AD-51F88A000CFE}"/>
                </a:ext>
              </a:extLst>
            </p:cNvPr>
            <p:cNvGrpSpPr/>
            <p:nvPr/>
          </p:nvGrpSpPr>
          <p:grpSpPr>
            <a:xfrm>
              <a:off x="3590888" y="1423346"/>
              <a:ext cx="2057952" cy="1467508"/>
              <a:chOff x="723635" y="558084"/>
              <a:chExt cx="1115267" cy="795287"/>
            </a:xfrm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6002A5DF-7E7C-4093-B50A-FF59BD46722B}"/>
                  </a:ext>
                </a:extLst>
              </p:cNvPr>
              <p:cNvSpPr/>
              <p:nvPr/>
            </p:nvSpPr>
            <p:spPr>
              <a:xfrm>
                <a:off x="723635" y="558084"/>
                <a:ext cx="1115267" cy="795287"/>
              </a:xfrm>
              <a:custGeom>
                <a:avLst/>
                <a:gdLst/>
                <a:ahLst/>
                <a:cxnLst/>
                <a:rect l="l" t="t" r="r" b="b"/>
                <a:pathLst>
                  <a:path w="1930822" h="575285">
                    <a:moveTo>
                      <a:pt x="0" y="0"/>
                    </a:moveTo>
                    <a:lnTo>
                      <a:pt x="1930822" y="0"/>
                    </a:lnTo>
                    <a:lnTo>
                      <a:pt x="1930822" y="575285"/>
                    </a:lnTo>
                    <a:lnTo>
                      <a:pt x="0" y="575285"/>
                    </a:lnTo>
                    <a:close/>
                  </a:path>
                </a:pathLst>
              </a:custGeom>
              <a:solidFill>
                <a:srgbClr val="E0FBFC"/>
              </a:solidFill>
            </p:spPr>
            <p:txBody>
              <a:bodyPr/>
              <a:lstStyle/>
              <a:p>
                <a:endParaRPr lang="fi-FI" dirty="0"/>
              </a:p>
            </p:txBody>
          </p:sp>
        </p:grpSp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4EFCE2DF-B371-4B96-8C55-D1794F80FD72}"/>
                </a:ext>
              </a:extLst>
            </p:cNvPr>
            <p:cNvGrpSpPr/>
            <p:nvPr/>
          </p:nvGrpSpPr>
          <p:grpSpPr>
            <a:xfrm rot="7452240">
              <a:off x="2910785" y="1894653"/>
              <a:ext cx="1629643" cy="861901"/>
              <a:chOff x="-12264" y="-16686"/>
              <a:chExt cx="1087724" cy="575285"/>
            </a:xfrm>
          </p:grpSpPr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2B6ED9F3-5C6E-4C05-8FE8-38E804B6204C}"/>
                  </a:ext>
                </a:extLst>
              </p:cNvPr>
              <p:cNvSpPr/>
              <p:nvPr/>
            </p:nvSpPr>
            <p:spPr>
              <a:xfrm>
                <a:off x="-12264" y="-16686"/>
                <a:ext cx="1087724" cy="575285"/>
              </a:xfrm>
              <a:custGeom>
                <a:avLst/>
                <a:gdLst/>
                <a:ahLst/>
                <a:cxnLst/>
                <a:rect l="l" t="t" r="r" b="b"/>
                <a:pathLst>
                  <a:path w="1087724" h="575285">
                    <a:moveTo>
                      <a:pt x="0" y="0"/>
                    </a:moveTo>
                    <a:lnTo>
                      <a:pt x="1087724" y="0"/>
                    </a:lnTo>
                    <a:lnTo>
                      <a:pt x="1087724" y="575285"/>
                    </a:lnTo>
                    <a:lnTo>
                      <a:pt x="0" y="575285"/>
                    </a:lnTo>
                    <a:close/>
                  </a:path>
                </a:pathLst>
              </a:custGeom>
              <a:solidFill>
                <a:srgbClr val="E0FBFC"/>
              </a:solidFill>
            </p:spPr>
          </p:sp>
        </p:grpSp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30CE479D-1D4C-43DE-893A-7C505C83526F}"/>
                </a:ext>
              </a:extLst>
            </p:cNvPr>
            <p:cNvGrpSpPr/>
            <p:nvPr/>
          </p:nvGrpSpPr>
          <p:grpSpPr>
            <a:xfrm rot="5336605">
              <a:off x="3414891" y="-687888"/>
              <a:ext cx="925878" cy="3292634"/>
              <a:chOff x="-715733" y="-106974"/>
              <a:chExt cx="617988" cy="2197705"/>
            </a:xfrm>
          </p:grpSpPr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2DF75A08-6FA2-4FF4-88A4-838F2C9C39F4}"/>
                  </a:ext>
                </a:extLst>
              </p:cNvPr>
              <p:cNvSpPr/>
              <p:nvPr/>
            </p:nvSpPr>
            <p:spPr>
              <a:xfrm>
                <a:off x="-715733" y="-106974"/>
                <a:ext cx="617988" cy="2197705"/>
              </a:xfrm>
              <a:custGeom>
                <a:avLst/>
                <a:gdLst/>
                <a:ahLst/>
                <a:cxnLst/>
                <a:rect l="l" t="t" r="r" b="b"/>
                <a:pathLst>
                  <a:path w="1087724" h="1174060">
                    <a:moveTo>
                      <a:pt x="0" y="0"/>
                    </a:moveTo>
                    <a:lnTo>
                      <a:pt x="1087724" y="0"/>
                    </a:lnTo>
                    <a:lnTo>
                      <a:pt x="1087724" y="1174060"/>
                    </a:lnTo>
                    <a:lnTo>
                      <a:pt x="0" y="1174060"/>
                    </a:lnTo>
                    <a:close/>
                  </a:path>
                </a:pathLst>
              </a:custGeom>
              <a:solidFill>
                <a:srgbClr val="E0FBFC"/>
              </a:solidFill>
            </p:spPr>
          </p:sp>
        </p:grp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B880A94A-8928-44A5-9150-7B0A2017DC3C}"/>
                </a:ext>
              </a:extLst>
            </p:cNvPr>
            <p:cNvSpPr txBox="1"/>
            <p:nvPr/>
          </p:nvSpPr>
          <p:spPr>
            <a:xfrm>
              <a:off x="2085980" y="267803"/>
              <a:ext cx="3445925" cy="621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3"/>
                </a:lnSpc>
              </a:pPr>
              <a:r>
                <a:rPr lang="en-US" sz="2238" b="1" dirty="0" err="1">
                  <a:solidFill>
                    <a:srgbClr val="009749"/>
                  </a:solidFill>
                  <a:latin typeface="Sunday"/>
                </a:rPr>
                <a:t>Projektin</a:t>
              </a:r>
              <a:r>
                <a:rPr lang="en-US" sz="2238" b="1" dirty="0">
                  <a:solidFill>
                    <a:srgbClr val="009749"/>
                  </a:solidFill>
                  <a:latin typeface="Sunday"/>
                </a:rPr>
                <a:t> </a:t>
              </a:r>
              <a:r>
                <a:rPr lang="en-US" sz="2238" b="1" dirty="0" err="1">
                  <a:solidFill>
                    <a:srgbClr val="009749"/>
                  </a:solidFill>
                  <a:latin typeface="Sunday"/>
                </a:rPr>
                <a:t>tuloksia</a:t>
              </a:r>
              <a:endParaRPr lang="en-US" sz="2238" b="1" dirty="0">
                <a:solidFill>
                  <a:srgbClr val="009749"/>
                </a:solidFill>
                <a:latin typeface="Sunday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E15D174-A122-4C7D-95A5-6B738402DD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375238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20EA8-73BC-4D47-A532-B5298EDD5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71CF3-4F95-418F-BB9D-07911257E6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4" y="138231"/>
            <a:ext cx="4368876" cy="65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4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BEFBF7-6923-4064-8363-F518678F04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020069-604B-4B29-A147-AF0D3B2E9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3BC03-0044-4765-B7CF-59E0366EF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9DD9FC-CE58-463C-96DF-174E5D274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9847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370995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FF6C0-81C6-43E3-8CDE-3BA0C8ACF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0" y="5796000"/>
            <a:ext cx="1343368" cy="54314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0B4958E-CFA0-41F8-903F-8A3C68F5DEB4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FA347-3844-44D3-9615-BB8D0E738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00" y="5842800"/>
            <a:ext cx="3463871" cy="529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FCE08-3B40-4FD3-935D-14787EF7A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bg>
      <p:bgPr>
        <a:solidFill>
          <a:srgbClr val="73B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80852" cy="328033"/>
          </a:xfrm>
          <a:noFill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150735" y="6367631"/>
            <a:ext cx="4084683" cy="252251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7AF5A34-0864-46FC-964F-9B384D268E4E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A0BC09-FFF0-454F-9EF0-CEF6BB6C6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1F021-F611-487B-9A65-3AE6804521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2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itesivu vihreä">
    <p:bg>
      <p:bgPr>
        <a:solidFill>
          <a:srgbClr val="73B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23E72487-0904-4572-9920-BEB59EC2F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99419" y="1252462"/>
            <a:ext cx="5017972" cy="428618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39951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D735693-69BD-4546-9557-C7222491B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3051" y="4066696"/>
            <a:ext cx="853609" cy="853609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6A35434-212F-43D8-B9DD-5811ECE64D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81271">
            <a:off x="2661481" y="3110635"/>
            <a:ext cx="1859051" cy="2085892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8AE4EE9-F07D-4FE9-9A63-FB8CA59E95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04377">
            <a:off x="3416892" y="3702246"/>
            <a:ext cx="788382" cy="542013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A9D74621-6BBC-485B-B723-00A0B02231CF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CBD4C-3A2F-4307-B289-62A8745236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3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EFE84CF-1492-4602-9DF7-05F5FBCE77B0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13D0F-E7A9-4FC3-AC84-099059504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">
    <p:bg>
      <p:bgPr>
        <a:solidFill>
          <a:srgbClr val="73C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BDFEBFA-80BD-4E73-A956-95AEB7A2F0E6}"/>
              </a:ext>
            </a:extLst>
          </p:cNvPr>
          <p:cNvSpPr/>
          <p:nvPr userDrawn="1"/>
        </p:nvSpPr>
        <p:spPr>
          <a:xfrm rot="5400000">
            <a:off x="8724898" y="114304"/>
            <a:ext cx="3581402" cy="3352798"/>
          </a:xfrm>
          <a:prstGeom prst="diagStripe">
            <a:avLst/>
          </a:prstGeom>
          <a:solidFill>
            <a:srgbClr val="ADC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352016"/>
            <a:ext cx="5795784" cy="2153969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D9C7638-4C91-4C58-A2EE-E77F2C9F456D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493076-7337-43C9-B39F-42E50E54D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ei logo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936" y="47304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6DFF2B-D141-4EA3-B6CE-108B0C0CEA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 A">
    <p:bg>
      <p:bgPr>
        <a:solidFill>
          <a:srgbClr val="73B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ECDE5A6C-5A9C-4E41-991A-CF13061B4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09660" y="1458587"/>
            <a:ext cx="3864328" cy="3300781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479EA51-158A-4D07-8CFD-0C777AA02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73467" y="2681846"/>
            <a:ext cx="1149119" cy="289915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ADC3706-5C30-4630-8218-681ABA9ACE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88958" y="2681843"/>
            <a:ext cx="964628" cy="2899155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6070A1F5-118D-407D-9384-1DB00EEEE307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6F3D00-B11B-4293-B290-ADE05D8C5D6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4EA05-8B7A-424E-B731-DF0A8E61F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 B">
    <p:bg>
      <p:bgPr>
        <a:solidFill>
          <a:srgbClr val="73B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B0B416E-DD87-4394-8BAE-D2F4AA497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09660" y="1458587"/>
            <a:ext cx="3864328" cy="3300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7B33F-D91D-4959-BBB0-60995C8D8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11611" y="2475538"/>
            <a:ext cx="1705337" cy="278319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BC3CC18-EB87-4FC9-9EF1-BF2ECB89B446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635FF5-1CC7-4AA3-9FCF-70FCA61017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2.5.2023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B5337D-0CCB-4F7C-B782-E030880C7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 C">
    <p:bg>
      <p:bgPr>
        <a:solidFill>
          <a:srgbClr val="73B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5CD81E8-EE1A-4CC2-B1B4-F5D3E7AA80AB}"/>
              </a:ext>
            </a:extLst>
          </p:cNvPr>
          <p:cNvSpPr/>
          <p:nvPr userDrawn="1"/>
        </p:nvSpPr>
        <p:spPr>
          <a:xfrm rot="10800000">
            <a:off x="9388958" y="0"/>
            <a:ext cx="2803042" cy="30448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DF51481-6F4C-4C45-8E5E-F30689E43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09660" y="1458587"/>
            <a:ext cx="3864328" cy="3300781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B9C590B9-EFFE-4D06-880A-49B3D2279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93475" y="2356701"/>
            <a:ext cx="1861847" cy="2951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D88B5-6B24-4CD5-9553-74B3C16470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0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375238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20EA8-73BC-4D47-A532-B5298EDD5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120EF-8B24-4ABB-BF52-9B1F552F8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2" y="0"/>
            <a:ext cx="4606548" cy="69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2.5.2023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AB9AA-3028-481B-921A-D8DC6C01150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79" y="5795456"/>
            <a:ext cx="1382585" cy="560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C9A66-4471-4960-94F1-E8036AFFD55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3" y="5843080"/>
            <a:ext cx="3428856" cy="524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EDD80-32E0-41CE-88AF-048B5CB10C2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7" y="181812"/>
            <a:ext cx="1078214" cy="1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1" r:id="rId3"/>
    <p:sldLayoutId id="2147483762" r:id="rId4"/>
    <p:sldLayoutId id="2147483763" r:id="rId5"/>
    <p:sldLayoutId id="2147483760" r:id="rId6"/>
    <p:sldLayoutId id="2147483765" r:id="rId7"/>
    <p:sldLayoutId id="2147483764" r:id="rId8"/>
    <p:sldLayoutId id="2147483777" r:id="rId9"/>
    <p:sldLayoutId id="2147483779" r:id="rId10"/>
    <p:sldLayoutId id="2147483776" r:id="rId11"/>
    <p:sldLayoutId id="2147483780" r:id="rId12"/>
    <p:sldLayoutId id="2147483772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3" r:id="rId20"/>
    <p:sldLayoutId id="2147483774" r:id="rId21"/>
    <p:sldLayoutId id="214748377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554C65-0B38-4ABC-813F-661E656F1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68" y="4906789"/>
            <a:ext cx="7478692" cy="6743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800" dirty="0">
                <a:cs typeface="Arial"/>
              </a:rPr>
              <a:t>© Ville Tuovinen, Kontulan ala-asteen koulu, lukuvuosi 2022–2023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BA913-ED45-4289-B295-7D9A0B4A64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268" y="5365881"/>
            <a:ext cx="7478692" cy="127555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  <a:p>
            <a:r>
              <a:rPr lang="fi-FI" dirty="0">
                <a:solidFill>
                  <a:schemeClr val="bg1"/>
                </a:solidFill>
              </a:rPr>
              <a:t>info-onni@utu.fi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https://sites.utu.fi/onni/</a:t>
            </a:r>
            <a:endParaRPr lang="fi-FI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75A797-97E4-4AAE-82E5-B1E83F941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479" y="1971921"/>
            <a:ext cx="10657059" cy="2775334"/>
          </a:xfrm>
        </p:spPr>
        <p:txBody>
          <a:bodyPr>
            <a:normAutofit/>
          </a:bodyPr>
          <a:lstStyle/>
          <a:p>
            <a:r>
              <a:rPr lang="fi-FI" sz="6500" dirty="0"/>
              <a:t>Arjen turvataidot</a:t>
            </a:r>
            <a:br>
              <a:rPr lang="fi-FI" sz="6500" dirty="0"/>
            </a:br>
            <a:r>
              <a:rPr lang="fi-FI" sz="6500" dirty="0"/>
              <a:t>-valinnaiskurssi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03A6D-4433-4365-96D4-5AEC1F09E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-6941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2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FEBB06-D8D3-4A24-A655-BF295864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Tavoite: </a:t>
            </a:r>
            <a:r>
              <a:rPr lang="fi-FI" dirty="0">
                <a:cs typeface="Calibri"/>
              </a:rPr>
              <a:t>Oppilas tunnistaa kodin turvallisuusriskejä ja opettelee ennalta ehkäisevää toimintaa.</a:t>
            </a:r>
          </a:p>
          <a:p>
            <a:r>
              <a:rPr lang="fi-FI" b="1" dirty="0">
                <a:cs typeface="Calibri"/>
              </a:rPr>
              <a:t>Sisältö: </a:t>
            </a:r>
            <a:r>
              <a:rPr lang="fi-FI" dirty="0">
                <a:cs typeface="Calibri"/>
              </a:rPr>
              <a:t>Palovaroittimen testaus, sähkölaitteiden kytkennät, paloturvallisuus ja osastointi</a:t>
            </a:r>
          </a:p>
          <a:p>
            <a:r>
              <a:rPr lang="fi-FI" b="1" dirty="0">
                <a:cs typeface="Calibri"/>
              </a:rPr>
              <a:t>Materiaali: </a:t>
            </a:r>
            <a:r>
              <a:rPr lang="fi-FI" dirty="0">
                <a:cs typeface="Calibri"/>
              </a:rPr>
              <a:t>ONNI-sovelluksen turvaopas</a:t>
            </a: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EF5795-C4D0-4C88-A19E-E9036C71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Kodin turvallisuus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1CDDE-6853-47EB-9AD8-59DC1005A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71" y="-1966992"/>
            <a:ext cx="6062821" cy="60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E5ACA-2D29-473B-AB61-91DDCDF5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Tavoite: </a:t>
            </a:r>
            <a:r>
              <a:rPr lang="fi-FI" dirty="0">
                <a:cs typeface="Calibri"/>
              </a:rPr>
              <a:t>Oppilas tuntee periaatteet siitä, mikä on laillista ja turvallista tietoverkoissa sekä sosiaalisessa mediassa toimittaessa.</a:t>
            </a:r>
          </a:p>
          <a:p>
            <a:r>
              <a:rPr lang="fi-FI" b="1" dirty="0">
                <a:cs typeface="Calibri"/>
              </a:rPr>
              <a:t>Sisältö: </a:t>
            </a:r>
            <a:r>
              <a:rPr lang="fi-FI" dirty="0">
                <a:cs typeface="Calibri"/>
              </a:rPr>
              <a:t>Tutustutaan tietoturvallisuuden ja somen turvallisuusuhkiin ja niihin varautumiseen.</a:t>
            </a:r>
          </a:p>
          <a:p>
            <a:r>
              <a:rPr lang="fi-FI" b="1" dirty="0">
                <a:cs typeface="Calibri"/>
              </a:rPr>
              <a:t>Materiaali: </a:t>
            </a:r>
            <a:r>
              <a:rPr lang="fi-FI" dirty="0">
                <a:cs typeface="Calibri"/>
              </a:rPr>
              <a:t>ONNI-sovelluksen turvaopas, tietokoneet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6ED40-403C-4A13-8B44-2E9E357A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8. Some- ja tietoturvallisuus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94AB9-A388-4802-849A-0F3707997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3749040"/>
            <a:ext cx="3728720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9B8D2-0A17-4438-83CB-790BD2BA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Tavoite: </a:t>
            </a:r>
            <a:r>
              <a:rPr lang="fi-FI" dirty="0">
                <a:cs typeface="Calibri"/>
              </a:rPr>
              <a:t>Oppilas tutustuu lähialueen pelastustoimintaan.</a:t>
            </a:r>
          </a:p>
          <a:p>
            <a:r>
              <a:rPr lang="fi-FI" b="1" dirty="0">
                <a:cs typeface="Calibri"/>
              </a:rPr>
              <a:t>Sisältö: </a:t>
            </a:r>
            <a:r>
              <a:rPr lang="fi-FI" dirty="0">
                <a:cs typeface="Calibri"/>
              </a:rPr>
              <a:t>Vieraillaan kurssin teemaan sopivassa kohteessa, esimerkiksi paloasemalla.</a:t>
            </a: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297BE5-8E01-4379-954A-69E43359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9. Vierailukäynti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99BB9-23A6-40F2-AEC6-0CFE00FAD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149352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1424-26EA-4CF0-90C0-86680B09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Tietoa kurssista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A2C7-1E6E-4292-B8D0-87AB9C894D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Alakoulun oppilaille suunnattu valinnainen kurssi, jolla opitaan turvallisuuden kannalta tärkeitä tietoja ja  taitoja ikätasoisesti.</a:t>
            </a:r>
          </a:p>
          <a:p>
            <a:r>
              <a:rPr lang="fi-FI" dirty="0"/>
              <a:t>Kurssin tavoitteena on oppilaiden turvallisuusajattelun kehittäminen ja turvallisuusosaamisen kasvattaminen.</a:t>
            </a:r>
          </a:p>
        </p:txBody>
      </p:sp>
    </p:spTree>
    <p:extLst>
      <p:ext uri="{BB962C8B-B14F-4D97-AF65-F5344CB8AC3E}">
        <p14:creationId xmlns:p14="http://schemas.microsoft.com/office/powerpoint/2010/main" val="266333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796D-2E36-4613-87D9-741A3000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aiheet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9C58F-EED8-4069-8A22-C6E837E43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6511493" cy="41073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Hätäilmoitus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Liikenneturvallisuus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Hätäensiapu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Alkusammutus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Turvallisuus koulun sisällä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Poistuminen ja sisälle suojautuminen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Kodin turvallisuus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Some- ja tietoturvallisuus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Vierailukäynti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789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A43D94-CA68-4278-BE63-3F2C8A305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Tavoite:</a:t>
            </a:r>
            <a:r>
              <a:rPr lang="fi-FI" dirty="0"/>
              <a:t> Oppilas osaa tehdä hätäilmoituksen.</a:t>
            </a:r>
          </a:p>
          <a:p>
            <a:r>
              <a:rPr lang="fi-FI" b="1" dirty="0">
                <a:cs typeface="Calibri"/>
              </a:rPr>
              <a:t>Sisältö:</a:t>
            </a:r>
            <a:r>
              <a:rPr lang="fi-FI" dirty="0">
                <a:cs typeface="Calibri"/>
              </a:rPr>
              <a:t> Tutustutaan eri tilanteisiin, jolloin hätäilmoituksen tekeminen on tarpeen. Käydään hätäilmoituksen vaiheet läpi ja harjoitellaan ilmoituksen tekemistä.</a:t>
            </a:r>
          </a:p>
          <a:p>
            <a:r>
              <a:rPr lang="fi-FI" b="1" dirty="0">
                <a:cs typeface="Calibri"/>
              </a:rPr>
              <a:t>Materiaali</a:t>
            </a:r>
            <a:r>
              <a:rPr lang="fi-FI" dirty="0">
                <a:cs typeface="Calibri"/>
              </a:rPr>
              <a:t>: ONNI-sovelluksen turvaopas, lähialueen kartta, liikennemerkit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6B242F-6A6E-4661-80FC-880C6962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Hätäilmoitus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3C9A3-9A15-43A0-9D18-D93CE4BA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6" y="-1257434"/>
            <a:ext cx="4772794" cy="47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0DDDD-23D2-497E-830F-E2390919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</a:t>
            </a:r>
            <a:r>
              <a:rPr lang="fi-FI" dirty="0">
                <a:cs typeface="Calibri"/>
              </a:rPr>
              <a:t>: Oppilas tunnistaa koulumatkan mahdollisia riskejä.</a:t>
            </a:r>
          </a:p>
          <a:p>
            <a:r>
              <a:rPr lang="fi-FI" b="1" dirty="0">
                <a:cs typeface="Calibri"/>
              </a:rPr>
              <a:t>Sisältö</a:t>
            </a:r>
            <a:r>
              <a:rPr lang="fi-FI" dirty="0">
                <a:cs typeface="Calibri"/>
              </a:rPr>
              <a:t>: Kouluun johtavien reittien turvallisuuden tarkastelu, yleisiä huomioita liikenneturvallisuudesta</a:t>
            </a:r>
          </a:p>
          <a:p>
            <a:r>
              <a:rPr lang="fi-FI" b="1" dirty="0">
                <a:cs typeface="Calibri"/>
              </a:rPr>
              <a:t>Materiaali</a:t>
            </a:r>
            <a:r>
              <a:rPr lang="fi-FI" dirty="0">
                <a:cs typeface="Calibri"/>
              </a:rPr>
              <a:t>: ONNI-sovelluksen turvaopas, lähialueen kartta, liikennemerkit</a:t>
            </a: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79B1D8-DC30-451B-8C9B-9C1308E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Liikenneturvallisuus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8B37A-5441-4421-A12C-9FFF3F561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82" y="2287904"/>
            <a:ext cx="6395720" cy="6395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555EB-CA6C-4626-8446-6786F24CB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7" y="2744151"/>
            <a:ext cx="5483225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3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12252A-BCB0-489F-9335-E80B7041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Tavoite: </a:t>
            </a:r>
            <a:r>
              <a:rPr lang="fi-FI" dirty="0">
                <a:cs typeface="Calibri"/>
              </a:rPr>
              <a:t>Oppilas tietää hätäensiavun perusteita.</a:t>
            </a:r>
          </a:p>
          <a:p>
            <a:r>
              <a:rPr lang="fi-FI" b="1" dirty="0">
                <a:cs typeface="Calibri"/>
              </a:rPr>
              <a:t>Sisältö: </a:t>
            </a:r>
            <a:r>
              <a:rPr lang="fi-FI" dirty="0">
                <a:cs typeface="Calibri"/>
              </a:rPr>
              <a:t>Käydään läpi tyypillisimpiä tilanteita, joissa ensiapu on tarpeen. Harjoitellaan kolmioliinan käyttöä, verenvuodon tyrehdytystä, haavan sitomista, tajuttoman ihmisen kohtaamista</a:t>
            </a:r>
          </a:p>
          <a:p>
            <a:r>
              <a:rPr lang="fi-FI" b="1" dirty="0">
                <a:cs typeface="Calibri"/>
              </a:rPr>
              <a:t>Materiaali: </a:t>
            </a:r>
            <a:r>
              <a:rPr lang="fi-FI" dirty="0">
                <a:cs typeface="Calibri"/>
              </a:rPr>
              <a:t>ONNI-sovelluksen turvaopas, kolmioliinoja, sitomistarvikkeita</a:t>
            </a: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AEE048-C259-46EF-92D5-CE2BB6A6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Hätäensiapu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B7197-6333-4F7C-9293-63723649B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0320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4A391B-647E-483F-8146-C4EB9EEFE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-979371"/>
            <a:ext cx="3883794" cy="38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00CCCA-4374-4FA6-9C62-53CC14F5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Tavoite: </a:t>
            </a:r>
            <a:r>
              <a:rPr lang="fi-FI" dirty="0">
                <a:cs typeface="Calibri"/>
              </a:rPr>
              <a:t>Oppilas tuntee alkusammutuksen perusteita.</a:t>
            </a:r>
          </a:p>
          <a:p>
            <a:r>
              <a:rPr lang="fi-FI" b="1" dirty="0">
                <a:cs typeface="Calibri"/>
              </a:rPr>
              <a:t>Sisältö: </a:t>
            </a:r>
            <a:r>
              <a:rPr lang="fi-FI" dirty="0">
                <a:cs typeface="Calibri"/>
              </a:rPr>
              <a:t>Tutustutaan tulipalon perusmekaniikkaan ja tulipalon sammuttamiseen. Harjoitellaan sammutuspeitteen käyttöä. </a:t>
            </a:r>
          </a:p>
          <a:p>
            <a:r>
              <a:rPr lang="fi-FI" b="1" dirty="0">
                <a:cs typeface="Calibri"/>
              </a:rPr>
              <a:t>Materiaali:</a:t>
            </a:r>
            <a:r>
              <a:rPr lang="fi-FI" dirty="0">
                <a:cs typeface="Calibri"/>
              </a:rPr>
              <a:t> Sammutin, ONNI-sovelluksen turvaopas, sammutuspeitteitä</a:t>
            </a: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E14E9-D1E7-4E9D-B6CB-AA40E34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Alkusammutus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41876-7EDF-492F-832D-3974D12BD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0" y="3154680"/>
            <a:ext cx="4272280" cy="42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7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113907-A3E2-4116-AFB2-6F3DA6C7F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Tavoite: </a:t>
            </a:r>
            <a:r>
              <a:rPr lang="fi-FI" dirty="0">
                <a:cs typeface="Calibri"/>
              </a:rPr>
              <a:t>Oppilas osaa havainnoida ja puuttua turvallisuusriskeihin koulun sisätiloissa.</a:t>
            </a:r>
          </a:p>
          <a:p>
            <a:r>
              <a:rPr lang="fi-FI" b="1" dirty="0">
                <a:cs typeface="Calibri"/>
              </a:rPr>
              <a:t>Sisältö: </a:t>
            </a:r>
            <a:r>
              <a:rPr lang="fi-FI" dirty="0">
                <a:cs typeface="Calibri"/>
              </a:rPr>
              <a:t>Koulupäivän aikana mahdolliset vaaratilanteet tai turvallisuushaasteet, sisäsuunnistus koulun tiloissa</a:t>
            </a:r>
          </a:p>
          <a:p>
            <a:r>
              <a:rPr lang="fi-FI" b="1" dirty="0">
                <a:cs typeface="Calibri"/>
              </a:rPr>
              <a:t>Materiaali:</a:t>
            </a:r>
            <a:r>
              <a:rPr lang="fi-FI" dirty="0">
                <a:cs typeface="Calibri"/>
              </a:rPr>
              <a:t> Koulun sisäkartta, ONNI-sovelluksen turvaopas</a:t>
            </a:r>
            <a:endParaRPr lang="fi-FI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C59EF1-F575-4296-B397-2172CA22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Turvallisuus koulun sisällä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D7C5D-8F70-47CF-95D3-B5E5C98A6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825625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1B0B8-D94C-4EE3-B11E-6D2C5DFCE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337" y="2340224"/>
            <a:ext cx="6041457" cy="60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9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BD8145-934A-4DA8-9CB6-A3471E72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cs typeface="Calibri"/>
              </a:rPr>
              <a:t>Tavoite: </a:t>
            </a:r>
            <a:r>
              <a:rPr lang="fi-FI" dirty="0">
                <a:cs typeface="Calibri"/>
              </a:rPr>
              <a:t>Oppilas tuntee poistumisen ja sisälle suojautumisen periaatteet sekä osaa toimia oppilasryhmässä johtavana oppilaana.</a:t>
            </a:r>
          </a:p>
          <a:p>
            <a:r>
              <a:rPr lang="fi-FI" b="1" dirty="0">
                <a:cs typeface="Calibri"/>
              </a:rPr>
              <a:t>Sisältö: </a:t>
            </a:r>
            <a:r>
              <a:rPr lang="fi-FI" dirty="0">
                <a:cs typeface="Calibri"/>
              </a:rPr>
              <a:t>Tutustutaan hätäpoistumisen ja sisälle suojautumisen syihin ja toimintatapoihin, harjoitellaan molempia.</a:t>
            </a:r>
          </a:p>
          <a:p>
            <a:r>
              <a:rPr lang="fi-FI" b="1" dirty="0">
                <a:cs typeface="Calibri"/>
              </a:rPr>
              <a:t>Materiaali: </a:t>
            </a:r>
            <a:r>
              <a:rPr lang="fi-FI" dirty="0">
                <a:cs typeface="Calibri"/>
              </a:rPr>
              <a:t>ONNI-sovelluksen turvaopas</a:t>
            </a: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4046E-BB2A-418C-8B73-535872A2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Poistuminen ja sisälle suojautuminen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69609-56CD-447A-BCCB-171D9B4AB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20" y="1930400"/>
            <a:ext cx="5526088" cy="55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70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407D4FD17612942B689264A64C80E05" ma:contentTypeVersion="1" ma:contentTypeDescription="Luo uusi asiakirja." ma:contentTypeScope="" ma:versionID="0480f80a69f636fdb437def8970b05b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d992add4e3bc107ac41e75fb37a5a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DF4772-F6E9-4CDC-A377-AA1F66B5A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D425F4-6F88-4EF6-B6D4-CBA8937CC1B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279BB5-4AFF-46DF-8449-888BC8E5C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393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Sunday</vt:lpstr>
      <vt:lpstr>1_Office Theme</vt:lpstr>
      <vt:lpstr>Arjen turvataidot -valinnaiskurssi</vt:lpstr>
      <vt:lpstr>Tietoa kurssista</vt:lpstr>
      <vt:lpstr>Kurssin aiheet</vt:lpstr>
      <vt:lpstr>1. Hätäilmoitus</vt:lpstr>
      <vt:lpstr>2. Liikenneturvallisuus</vt:lpstr>
      <vt:lpstr>3. Hätäensiapu</vt:lpstr>
      <vt:lpstr>4. Alkusammutus</vt:lpstr>
      <vt:lpstr>5. Turvallisuus koulun sisällä</vt:lpstr>
      <vt:lpstr>6. Poistuminen ja sisälle suojautuminen</vt:lpstr>
      <vt:lpstr>7. Kodin turvallisuus</vt:lpstr>
      <vt:lpstr>8. Some- ja tietoturvallisuus</vt:lpstr>
      <vt:lpstr>9. Vierailukäynti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UTU PowerPoint template 2018</dc:title>
  <dc:creator>Emilia Luukka</dc:creator>
  <cp:lastModifiedBy>Julia Kokki</cp:lastModifiedBy>
  <cp:revision>1306</cp:revision>
  <dcterms:created xsi:type="dcterms:W3CDTF">2018-08-30T06:12:36Z</dcterms:created>
  <dcterms:modified xsi:type="dcterms:W3CDTF">2023-05-02T09:28:44Z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0x010100A407D4FD17612942B689264A64C80E05</vt:lpwstr>
  </property>
</Properties>
</file>