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01" r:id="rId3"/>
    <p:sldId id="341" r:id="rId4"/>
    <p:sldId id="343" r:id="rId5"/>
    <p:sldId id="333" r:id="rId6"/>
    <p:sldId id="334" r:id="rId7"/>
    <p:sldId id="338" r:id="rId8"/>
    <p:sldId id="339" r:id="rId9"/>
    <p:sldId id="369" r:id="rId10"/>
    <p:sldId id="351" r:id="rId11"/>
    <p:sldId id="335" r:id="rId12"/>
    <p:sldId id="337" r:id="rId13"/>
    <p:sldId id="336" r:id="rId14"/>
    <p:sldId id="367" r:id="rId15"/>
    <p:sldId id="352" r:id="rId16"/>
    <p:sldId id="353" r:id="rId17"/>
    <p:sldId id="354" r:id="rId18"/>
    <p:sldId id="355" r:id="rId19"/>
    <p:sldId id="356" r:id="rId20"/>
    <p:sldId id="357" r:id="rId21"/>
    <p:sldId id="359" r:id="rId22"/>
    <p:sldId id="325" r:id="rId23"/>
    <p:sldId id="326" r:id="rId24"/>
    <p:sldId id="368" r:id="rId25"/>
    <p:sldId id="360" r:id="rId26"/>
    <p:sldId id="370" r:id="rId27"/>
  </p:sldIdLst>
  <p:sldSz cx="12192000" cy="6858000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2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'[001_128t_2070L.xlsx]001_128t_2070'!$L$8</c:f>
              <c:strCache>
                <c:ptCount val="1"/>
                <c:pt idx="0">
                  <c:v>0-24U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'[001_128t_2070L.xlsx]001_128t_2070'!$K$9:$K$55</c:f>
              <c:strCache>
                <c:ptCount val="4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  <c:pt idx="15">
                  <c:v>2034</c:v>
                </c:pt>
                <c:pt idx="16">
                  <c:v>2035</c:v>
                </c:pt>
                <c:pt idx="17">
                  <c:v>2036</c:v>
                </c:pt>
                <c:pt idx="18">
                  <c:v>2037</c:v>
                </c:pt>
                <c:pt idx="19">
                  <c:v>2038</c:v>
                </c:pt>
                <c:pt idx="20">
                  <c:v>2039</c:v>
                </c:pt>
                <c:pt idx="21">
                  <c:v>2040</c:v>
                </c:pt>
                <c:pt idx="22">
                  <c:v>2041</c:v>
                </c:pt>
                <c:pt idx="23">
                  <c:v>2042</c:v>
                </c:pt>
                <c:pt idx="24">
                  <c:v>2043</c:v>
                </c:pt>
                <c:pt idx="25">
                  <c:v>2044</c:v>
                </c:pt>
                <c:pt idx="26">
                  <c:v>2045</c:v>
                </c:pt>
                <c:pt idx="27">
                  <c:v>2046</c:v>
                </c:pt>
                <c:pt idx="28">
                  <c:v>2047</c:v>
                </c:pt>
                <c:pt idx="29">
                  <c:v>2048</c:v>
                </c:pt>
                <c:pt idx="30">
                  <c:v>2049</c:v>
                </c:pt>
                <c:pt idx="31">
                  <c:v>2050</c:v>
                </c:pt>
                <c:pt idx="32">
                  <c:v>2051</c:v>
                </c:pt>
                <c:pt idx="33">
                  <c:v>2052</c:v>
                </c:pt>
                <c:pt idx="34">
                  <c:v>2053</c:v>
                </c:pt>
                <c:pt idx="35">
                  <c:v>2054</c:v>
                </c:pt>
                <c:pt idx="36">
                  <c:v>2055</c:v>
                </c:pt>
                <c:pt idx="37">
                  <c:v>2056</c:v>
                </c:pt>
                <c:pt idx="38">
                  <c:v>2057</c:v>
                </c:pt>
                <c:pt idx="39">
                  <c:v>2058</c:v>
                </c:pt>
                <c:pt idx="40">
                  <c:v>2059</c:v>
                </c:pt>
                <c:pt idx="41">
                  <c:v>2060</c:v>
                </c:pt>
                <c:pt idx="42">
                  <c:v>2061</c:v>
                </c:pt>
                <c:pt idx="43">
                  <c:v>2062</c:v>
                </c:pt>
                <c:pt idx="44">
                  <c:v>2063</c:v>
                </c:pt>
                <c:pt idx="45">
                  <c:v>2064</c:v>
                </c:pt>
                <c:pt idx="46">
                  <c:v>2065</c:v>
                </c:pt>
              </c:strCache>
            </c:strRef>
          </c:cat>
          <c:val>
            <c:numRef>
              <c:f>'[001_128t_2070L.xlsx]001_128t_2070'!$L$9:$L$55</c:f>
              <c:numCache>
                <c:formatCode>General</c:formatCode>
                <c:ptCount val="47"/>
                <c:pt idx="0">
                  <c:v>1.4366209999999999</c:v>
                </c:pt>
                <c:pt idx="1">
                  <c:v>1.4219919999999999</c:v>
                </c:pt>
                <c:pt idx="2">
                  <c:v>1.409432</c:v>
                </c:pt>
                <c:pt idx="3">
                  <c:v>1.3981710000000001</c:v>
                </c:pt>
                <c:pt idx="4">
                  <c:v>1.3887020000000001</c:v>
                </c:pt>
                <c:pt idx="5">
                  <c:v>1.377902</c:v>
                </c:pt>
                <c:pt idx="6">
                  <c:v>1.3678669999999999</c:v>
                </c:pt>
                <c:pt idx="7">
                  <c:v>1.358176</c:v>
                </c:pt>
                <c:pt idx="8">
                  <c:v>1.3484860000000001</c:v>
                </c:pt>
                <c:pt idx="9">
                  <c:v>1.3374490000000001</c:v>
                </c:pt>
                <c:pt idx="10">
                  <c:v>1.3248450000000001</c:v>
                </c:pt>
                <c:pt idx="11">
                  <c:v>1.3120879999999999</c:v>
                </c:pt>
                <c:pt idx="12">
                  <c:v>1.29772</c:v>
                </c:pt>
                <c:pt idx="13">
                  <c:v>1.2832809999999999</c:v>
                </c:pt>
                <c:pt idx="14">
                  <c:v>1.2680199999999999</c:v>
                </c:pt>
                <c:pt idx="15">
                  <c:v>1.2518530000000001</c:v>
                </c:pt>
                <c:pt idx="16">
                  <c:v>1.235142</c:v>
                </c:pt>
                <c:pt idx="17">
                  <c:v>1.219436</c:v>
                </c:pt>
                <c:pt idx="18">
                  <c:v>1.204054</c:v>
                </c:pt>
                <c:pt idx="19">
                  <c:v>1.189856</c:v>
                </c:pt>
                <c:pt idx="20">
                  <c:v>1.176372</c:v>
                </c:pt>
                <c:pt idx="21">
                  <c:v>1.1648130000000001</c:v>
                </c:pt>
                <c:pt idx="22">
                  <c:v>1.1553089999999999</c:v>
                </c:pt>
                <c:pt idx="23">
                  <c:v>1.1479600000000001</c:v>
                </c:pt>
                <c:pt idx="24">
                  <c:v>1.1429609999999999</c:v>
                </c:pt>
                <c:pt idx="25">
                  <c:v>1.1393530000000001</c:v>
                </c:pt>
                <c:pt idx="26">
                  <c:v>1.135351</c:v>
                </c:pt>
                <c:pt idx="27">
                  <c:v>1.1309260000000001</c:v>
                </c:pt>
                <c:pt idx="28">
                  <c:v>1.1260810000000001</c:v>
                </c:pt>
                <c:pt idx="29">
                  <c:v>1.1208260000000001</c:v>
                </c:pt>
                <c:pt idx="30">
                  <c:v>1.1151599999999999</c:v>
                </c:pt>
                <c:pt idx="31">
                  <c:v>1.109145</c:v>
                </c:pt>
                <c:pt idx="32">
                  <c:v>1.102795</c:v>
                </c:pt>
                <c:pt idx="33">
                  <c:v>1.0961240000000001</c:v>
                </c:pt>
                <c:pt idx="34">
                  <c:v>1.0892489999999999</c:v>
                </c:pt>
                <c:pt idx="35">
                  <c:v>1.0821419999999999</c:v>
                </c:pt>
                <c:pt idx="36">
                  <c:v>1.0748040000000001</c:v>
                </c:pt>
                <c:pt idx="37">
                  <c:v>1.06731</c:v>
                </c:pt>
                <c:pt idx="38">
                  <c:v>1.0596639999999999</c:v>
                </c:pt>
                <c:pt idx="39">
                  <c:v>1.0518419999999999</c:v>
                </c:pt>
                <c:pt idx="40">
                  <c:v>1.043917</c:v>
                </c:pt>
                <c:pt idx="41">
                  <c:v>1.0358830000000001</c:v>
                </c:pt>
                <c:pt idx="42">
                  <c:v>1.0277229999999999</c:v>
                </c:pt>
                <c:pt idx="43">
                  <c:v>1.0195149999999999</c:v>
                </c:pt>
                <c:pt idx="44">
                  <c:v>1.011317</c:v>
                </c:pt>
                <c:pt idx="45">
                  <c:v>1.0031559999999999</c:v>
                </c:pt>
                <c:pt idx="46">
                  <c:v>0.99510200000000004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32-4581-BD5B-F25779F9D12A}"/>
            </c:ext>
          </c:extLst>
        </c:ser>
        <c:ser>
          <c:idx val="1"/>
          <c:order val="1"/>
          <c:tx>
            <c:strRef>
              <c:f>'[001_128t_2070L.xlsx]001_128t_2070'!$M$8</c:f>
              <c:strCache>
                <c:ptCount val="1"/>
                <c:pt idx="0">
                  <c:v>0-24V</c:v>
                </c:pt>
              </c:strCache>
            </c:strRef>
          </c:tx>
          <c:spPr>
            <a:ln w="3175" cap="rnd">
              <a:solidFill>
                <a:schemeClr val="bg1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'[001_128t_2070L.xlsx]001_128t_2070'!$K$9:$K$55</c:f>
              <c:strCache>
                <c:ptCount val="4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  <c:pt idx="15">
                  <c:v>2034</c:v>
                </c:pt>
                <c:pt idx="16">
                  <c:v>2035</c:v>
                </c:pt>
                <c:pt idx="17">
                  <c:v>2036</c:v>
                </c:pt>
                <c:pt idx="18">
                  <c:v>2037</c:v>
                </c:pt>
                <c:pt idx="19">
                  <c:v>2038</c:v>
                </c:pt>
                <c:pt idx="20">
                  <c:v>2039</c:v>
                </c:pt>
                <c:pt idx="21">
                  <c:v>2040</c:v>
                </c:pt>
                <c:pt idx="22">
                  <c:v>2041</c:v>
                </c:pt>
                <c:pt idx="23">
                  <c:v>2042</c:v>
                </c:pt>
                <c:pt idx="24">
                  <c:v>2043</c:v>
                </c:pt>
                <c:pt idx="25">
                  <c:v>2044</c:v>
                </c:pt>
                <c:pt idx="26">
                  <c:v>2045</c:v>
                </c:pt>
                <c:pt idx="27">
                  <c:v>2046</c:v>
                </c:pt>
                <c:pt idx="28">
                  <c:v>2047</c:v>
                </c:pt>
                <c:pt idx="29">
                  <c:v>2048</c:v>
                </c:pt>
                <c:pt idx="30">
                  <c:v>2049</c:v>
                </c:pt>
                <c:pt idx="31">
                  <c:v>2050</c:v>
                </c:pt>
                <c:pt idx="32">
                  <c:v>2051</c:v>
                </c:pt>
                <c:pt idx="33">
                  <c:v>2052</c:v>
                </c:pt>
                <c:pt idx="34">
                  <c:v>2053</c:v>
                </c:pt>
                <c:pt idx="35">
                  <c:v>2054</c:v>
                </c:pt>
                <c:pt idx="36">
                  <c:v>2055</c:v>
                </c:pt>
                <c:pt idx="37">
                  <c:v>2056</c:v>
                </c:pt>
                <c:pt idx="38">
                  <c:v>2057</c:v>
                </c:pt>
                <c:pt idx="39">
                  <c:v>2058</c:v>
                </c:pt>
                <c:pt idx="40">
                  <c:v>2059</c:v>
                </c:pt>
                <c:pt idx="41">
                  <c:v>2060</c:v>
                </c:pt>
                <c:pt idx="42">
                  <c:v>2061</c:v>
                </c:pt>
                <c:pt idx="43">
                  <c:v>2062</c:v>
                </c:pt>
                <c:pt idx="44">
                  <c:v>2063</c:v>
                </c:pt>
                <c:pt idx="45">
                  <c:v>2064</c:v>
                </c:pt>
                <c:pt idx="46">
                  <c:v>2065</c:v>
                </c:pt>
              </c:strCache>
            </c:strRef>
          </c:cat>
          <c:val>
            <c:numRef>
              <c:f>'[001_128t_2070L.xlsx]001_128t_2070'!$M$9:$M$55</c:f>
              <c:numCache>
                <c:formatCode>General</c:formatCode>
                <c:ptCount val="47"/>
                <c:pt idx="0">
                  <c:v>1.458933</c:v>
                </c:pt>
                <c:pt idx="1">
                  <c:v>1.4558899999999999</c:v>
                </c:pt>
                <c:pt idx="2">
                  <c:v>1.4549730000000001</c:v>
                </c:pt>
                <c:pt idx="3">
                  <c:v>1.455354</c:v>
                </c:pt>
                <c:pt idx="4">
                  <c:v>1.457635</c:v>
                </c:pt>
                <c:pt idx="5">
                  <c:v>1.4589760000000001</c:v>
                </c:pt>
                <c:pt idx="6">
                  <c:v>1.4605900000000001</c:v>
                </c:pt>
                <c:pt idx="7">
                  <c:v>1.4625170000000001</c:v>
                </c:pt>
                <c:pt idx="8">
                  <c:v>1.464429</c:v>
                </c:pt>
                <c:pt idx="9">
                  <c:v>1.4649160000000001</c:v>
                </c:pt>
                <c:pt idx="10">
                  <c:v>1.4638979999999999</c:v>
                </c:pt>
                <c:pt idx="11">
                  <c:v>1.4626749999999999</c:v>
                </c:pt>
                <c:pt idx="12">
                  <c:v>1.4597880000000001</c:v>
                </c:pt>
                <c:pt idx="13">
                  <c:v>1.4568779999999999</c:v>
                </c:pt>
                <c:pt idx="14">
                  <c:v>1.4530799999999999</c:v>
                </c:pt>
                <c:pt idx="15">
                  <c:v>1.4484779999999999</c:v>
                </c:pt>
                <c:pt idx="16">
                  <c:v>1.4432940000000001</c:v>
                </c:pt>
                <c:pt idx="17">
                  <c:v>1.4391370000000001</c:v>
                </c:pt>
                <c:pt idx="18">
                  <c:v>1.4353739999999999</c:v>
                </c:pt>
                <c:pt idx="19">
                  <c:v>1.432914</c:v>
                </c:pt>
                <c:pt idx="20">
                  <c:v>1.4312499999999999</c:v>
                </c:pt>
                <c:pt idx="21">
                  <c:v>1.430105</c:v>
                </c:pt>
                <c:pt idx="22">
                  <c:v>1.4288540000000001</c:v>
                </c:pt>
                <c:pt idx="23">
                  <c:v>1.4275199999999999</c:v>
                </c:pt>
                <c:pt idx="24">
                  <c:v>1.4260699999999999</c:v>
                </c:pt>
                <c:pt idx="25">
                  <c:v>1.4245490000000001</c:v>
                </c:pt>
                <c:pt idx="26">
                  <c:v>1.422976</c:v>
                </c:pt>
                <c:pt idx="27">
                  <c:v>1.4213960000000001</c:v>
                </c:pt>
                <c:pt idx="28">
                  <c:v>1.4198090000000001</c:v>
                </c:pt>
                <c:pt idx="29">
                  <c:v>1.418253</c:v>
                </c:pt>
                <c:pt idx="30">
                  <c:v>1.416793</c:v>
                </c:pt>
                <c:pt idx="31">
                  <c:v>1.4154009999999999</c:v>
                </c:pt>
                <c:pt idx="32">
                  <c:v>1.4141600000000001</c:v>
                </c:pt>
                <c:pt idx="33">
                  <c:v>1.4130309999999999</c:v>
                </c:pt>
                <c:pt idx="34">
                  <c:v>1.4119919999999999</c:v>
                </c:pt>
                <c:pt idx="35">
                  <c:v>1.4110670000000001</c:v>
                </c:pt>
                <c:pt idx="36">
                  <c:v>1.4101870000000001</c:v>
                </c:pt>
                <c:pt idx="37">
                  <c:v>1.4093309999999999</c:v>
                </c:pt>
                <c:pt idx="38">
                  <c:v>1.408431</c:v>
                </c:pt>
                <c:pt idx="39">
                  <c:v>1.407486</c:v>
                </c:pt>
                <c:pt idx="40">
                  <c:v>1.4064730000000001</c:v>
                </c:pt>
                <c:pt idx="41">
                  <c:v>1.405332</c:v>
                </c:pt>
                <c:pt idx="42">
                  <c:v>1.4040729999999999</c:v>
                </c:pt>
                <c:pt idx="43">
                  <c:v>1.4026609999999999</c:v>
                </c:pt>
                <c:pt idx="44">
                  <c:v>1.4011370000000001</c:v>
                </c:pt>
                <c:pt idx="45">
                  <c:v>1.3994930000000001</c:v>
                </c:pt>
                <c:pt idx="46">
                  <c:v>1.3977759999999999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32-4581-BD5B-F25779F9D12A}"/>
            </c:ext>
          </c:extLst>
        </c:ser>
        <c:ser>
          <c:idx val="2"/>
          <c:order val="2"/>
          <c:tx>
            <c:strRef>
              <c:f>'[001_128t_2070L.xlsx]001_128t_2070'!$N$8</c:f>
              <c:strCache>
                <c:ptCount val="1"/>
                <c:pt idx="0">
                  <c:v>75U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'[001_128t_2070L.xlsx]001_128t_2070'!$K$9:$K$55</c:f>
              <c:strCache>
                <c:ptCount val="4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  <c:pt idx="15">
                  <c:v>2034</c:v>
                </c:pt>
                <c:pt idx="16">
                  <c:v>2035</c:v>
                </c:pt>
                <c:pt idx="17">
                  <c:v>2036</c:v>
                </c:pt>
                <c:pt idx="18">
                  <c:v>2037</c:v>
                </c:pt>
                <c:pt idx="19">
                  <c:v>2038</c:v>
                </c:pt>
                <c:pt idx="20">
                  <c:v>2039</c:v>
                </c:pt>
                <c:pt idx="21">
                  <c:v>2040</c:v>
                </c:pt>
                <c:pt idx="22">
                  <c:v>2041</c:v>
                </c:pt>
                <c:pt idx="23">
                  <c:v>2042</c:v>
                </c:pt>
                <c:pt idx="24">
                  <c:v>2043</c:v>
                </c:pt>
                <c:pt idx="25">
                  <c:v>2044</c:v>
                </c:pt>
                <c:pt idx="26">
                  <c:v>2045</c:v>
                </c:pt>
                <c:pt idx="27">
                  <c:v>2046</c:v>
                </c:pt>
                <c:pt idx="28">
                  <c:v>2047</c:v>
                </c:pt>
                <c:pt idx="29">
                  <c:v>2048</c:v>
                </c:pt>
                <c:pt idx="30">
                  <c:v>2049</c:v>
                </c:pt>
                <c:pt idx="31">
                  <c:v>2050</c:v>
                </c:pt>
                <c:pt idx="32">
                  <c:v>2051</c:v>
                </c:pt>
                <c:pt idx="33">
                  <c:v>2052</c:v>
                </c:pt>
                <c:pt idx="34">
                  <c:v>2053</c:v>
                </c:pt>
                <c:pt idx="35">
                  <c:v>2054</c:v>
                </c:pt>
                <c:pt idx="36">
                  <c:v>2055</c:v>
                </c:pt>
                <c:pt idx="37">
                  <c:v>2056</c:v>
                </c:pt>
                <c:pt idx="38">
                  <c:v>2057</c:v>
                </c:pt>
                <c:pt idx="39">
                  <c:v>2058</c:v>
                </c:pt>
                <c:pt idx="40">
                  <c:v>2059</c:v>
                </c:pt>
                <c:pt idx="41">
                  <c:v>2060</c:v>
                </c:pt>
                <c:pt idx="42">
                  <c:v>2061</c:v>
                </c:pt>
                <c:pt idx="43">
                  <c:v>2062</c:v>
                </c:pt>
                <c:pt idx="44">
                  <c:v>2063</c:v>
                </c:pt>
                <c:pt idx="45">
                  <c:v>2064</c:v>
                </c:pt>
                <c:pt idx="46">
                  <c:v>2065</c:v>
                </c:pt>
              </c:strCache>
            </c:strRef>
          </c:cat>
          <c:val>
            <c:numRef>
              <c:f>'[001_128t_2070L.xlsx]001_128t_2070'!$N$9:$N$55</c:f>
              <c:numCache>
                <c:formatCode>General</c:formatCode>
                <c:ptCount val="47"/>
                <c:pt idx="0">
                  <c:v>0.57001800000000002</c:v>
                </c:pt>
                <c:pt idx="1">
                  <c:v>0.59360900000000005</c:v>
                </c:pt>
                <c:pt idx="2">
                  <c:v>0.62352700000000005</c:v>
                </c:pt>
                <c:pt idx="3">
                  <c:v>0.65422899999999995</c:v>
                </c:pt>
                <c:pt idx="4">
                  <c:v>0.68422300000000003</c:v>
                </c:pt>
                <c:pt idx="5">
                  <c:v>0.71191000000000004</c:v>
                </c:pt>
                <c:pt idx="6">
                  <c:v>0.73651199999999994</c:v>
                </c:pt>
                <c:pt idx="7">
                  <c:v>0.75792000000000004</c:v>
                </c:pt>
                <c:pt idx="8">
                  <c:v>0.78055099999999999</c:v>
                </c:pt>
                <c:pt idx="9">
                  <c:v>0.79998199999999997</c:v>
                </c:pt>
                <c:pt idx="10">
                  <c:v>0.81936699999999996</c:v>
                </c:pt>
                <c:pt idx="11">
                  <c:v>0.83760000000000001</c:v>
                </c:pt>
                <c:pt idx="12">
                  <c:v>0.85536000000000001</c:v>
                </c:pt>
                <c:pt idx="13">
                  <c:v>0.87044999999999995</c:v>
                </c:pt>
                <c:pt idx="14">
                  <c:v>0.88190000000000002</c:v>
                </c:pt>
                <c:pt idx="15">
                  <c:v>0.89441700000000002</c:v>
                </c:pt>
                <c:pt idx="16">
                  <c:v>0.90616099999999999</c:v>
                </c:pt>
                <c:pt idx="17">
                  <c:v>0.91726600000000003</c:v>
                </c:pt>
                <c:pt idx="18">
                  <c:v>0.92771800000000004</c:v>
                </c:pt>
                <c:pt idx="19">
                  <c:v>0.93791599999999997</c:v>
                </c:pt>
                <c:pt idx="20">
                  <c:v>0.94670299999999996</c:v>
                </c:pt>
                <c:pt idx="21">
                  <c:v>0.95361899999999999</c:v>
                </c:pt>
                <c:pt idx="22">
                  <c:v>0.95971600000000001</c:v>
                </c:pt>
                <c:pt idx="23">
                  <c:v>0.965086</c:v>
                </c:pt>
                <c:pt idx="24">
                  <c:v>0.96869000000000005</c:v>
                </c:pt>
                <c:pt idx="25">
                  <c:v>0.96827799999999997</c:v>
                </c:pt>
                <c:pt idx="26">
                  <c:v>0.96682500000000005</c:v>
                </c:pt>
                <c:pt idx="27">
                  <c:v>0.96387500000000004</c:v>
                </c:pt>
                <c:pt idx="28">
                  <c:v>0.95965100000000003</c:v>
                </c:pt>
                <c:pt idx="29">
                  <c:v>0.95412600000000003</c:v>
                </c:pt>
                <c:pt idx="30">
                  <c:v>0.95379899999999995</c:v>
                </c:pt>
                <c:pt idx="31">
                  <c:v>0.95640599999999998</c:v>
                </c:pt>
                <c:pt idx="32">
                  <c:v>0.96065299999999998</c:v>
                </c:pt>
                <c:pt idx="33">
                  <c:v>0.96509400000000001</c:v>
                </c:pt>
                <c:pt idx="34">
                  <c:v>0.96932499999999999</c:v>
                </c:pt>
                <c:pt idx="35">
                  <c:v>0.97392699999999999</c:v>
                </c:pt>
                <c:pt idx="36">
                  <c:v>0.97955199999999998</c:v>
                </c:pt>
                <c:pt idx="37">
                  <c:v>0.98604800000000004</c:v>
                </c:pt>
                <c:pt idx="38">
                  <c:v>0.99548599999999998</c:v>
                </c:pt>
                <c:pt idx="39">
                  <c:v>1.0061089999999999</c:v>
                </c:pt>
                <c:pt idx="40">
                  <c:v>1.016157</c:v>
                </c:pt>
                <c:pt idx="41">
                  <c:v>1.0252270000000001</c:v>
                </c:pt>
                <c:pt idx="42">
                  <c:v>1.0331649999999999</c:v>
                </c:pt>
                <c:pt idx="43">
                  <c:v>1.041015</c:v>
                </c:pt>
                <c:pt idx="44">
                  <c:v>1.052098</c:v>
                </c:pt>
                <c:pt idx="45">
                  <c:v>1.063537</c:v>
                </c:pt>
                <c:pt idx="46">
                  <c:v>1.0766450000000001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632-4581-BD5B-F25779F9D12A}"/>
            </c:ext>
          </c:extLst>
        </c:ser>
        <c:ser>
          <c:idx val="3"/>
          <c:order val="3"/>
          <c:tx>
            <c:strRef>
              <c:f>'[001_128t_2070L.xlsx]001_128t_2070'!$O$8</c:f>
              <c:strCache>
                <c:ptCount val="1"/>
                <c:pt idx="0">
                  <c:v>75V</c:v>
                </c:pt>
              </c:strCache>
            </c:strRef>
          </c:tx>
          <c:spPr>
            <a:ln w="3175" cap="rnd">
              <a:noFill/>
              <a:prstDash val="sysDot"/>
              <a:round/>
            </a:ln>
            <a:effectLst/>
          </c:spPr>
          <c:marker>
            <c:symbol val="none"/>
          </c:marker>
          <c:cat>
            <c:strRef>
              <c:f>'[001_128t_2070L.xlsx]001_128t_2070'!$K$9:$K$55</c:f>
              <c:strCache>
                <c:ptCount val="4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  <c:pt idx="15">
                  <c:v>2034</c:v>
                </c:pt>
                <c:pt idx="16">
                  <c:v>2035</c:v>
                </c:pt>
                <c:pt idx="17">
                  <c:v>2036</c:v>
                </c:pt>
                <c:pt idx="18">
                  <c:v>2037</c:v>
                </c:pt>
                <c:pt idx="19">
                  <c:v>2038</c:v>
                </c:pt>
                <c:pt idx="20">
                  <c:v>2039</c:v>
                </c:pt>
                <c:pt idx="21">
                  <c:v>2040</c:v>
                </c:pt>
                <c:pt idx="22">
                  <c:v>2041</c:v>
                </c:pt>
                <c:pt idx="23">
                  <c:v>2042</c:v>
                </c:pt>
                <c:pt idx="24">
                  <c:v>2043</c:v>
                </c:pt>
                <c:pt idx="25">
                  <c:v>2044</c:v>
                </c:pt>
                <c:pt idx="26">
                  <c:v>2045</c:v>
                </c:pt>
                <c:pt idx="27">
                  <c:v>2046</c:v>
                </c:pt>
                <c:pt idx="28">
                  <c:v>2047</c:v>
                </c:pt>
                <c:pt idx="29">
                  <c:v>2048</c:v>
                </c:pt>
                <c:pt idx="30">
                  <c:v>2049</c:v>
                </c:pt>
                <c:pt idx="31">
                  <c:v>2050</c:v>
                </c:pt>
                <c:pt idx="32">
                  <c:v>2051</c:v>
                </c:pt>
                <c:pt idx="33">
                  <c:v>2052</c:v>
                </c:pt>
                <c:pt idx="34">
                  <c:v>2053</c:v>
                </c:pt>
                <c:pt idx="35">
                  <c:v>2054</c:v>
                </c:pt>
                <c:pt idx="36">
                  <c:v>2055</c:v>
                </c:pt>
                <c:pt idx="37">
                  <c:v>2056</c:v>
                </c:pt>
                <c:pt idx="38">
                  <c:v>2057</c:v>
                </c:pt>
                <c:pt idx="39">
                  <c:v>2058</c:v>
                </c:pt>
                <c:pt idx="40">
                  <c:v>2059</c:v>
                </c:pt>
                <c:pt idx="41">
                  <c:v>2060</c:v>
                </c:pt>
                <c:pt idx="42">
                  <c:v>2061</c:v>
                </c:pt>
                <c:pt idx="43">
                  <c:v>2062</c:v>
                </c:pt>
                <c:pt idx="44">
                  <c:v>2063</c:v>
                </c:pt>
                <c:pt idx="45">
                  <c:v>2064</c:v>
                </c:pt>
                <c:pt idx="46">
                  <c:v>2065</c:v>
                </c:pt>
              </c:strCache>
            </c:strRef>
          </c:cat>
          <c:val>
            <c:numRef>
              <c:f>'[001_128t_2070L.xlsx]001_128t_2070'!$O$9:$O$55</c:f>
              <c:numCache>
                <c:formatCode>General</c:formatCode>
                <c:ptCount val="47"/>
                <c:pt idx="0">
                  <c:v>0.58532799999999996</c:v>
                </c:pt>
                <c:pt idx="1">
                  <c:v>0.60964700000000005</c:v>
                </c:pt>
                <c:pt idx="2">
                  <c:v>0.64036899999999997</c:v>
                </c:pt>
                <c:pt idx="3">
                  <c:v>0.671817</c:v>
                </c:pt>
                <c:pt idx="4">
                  <c:v>0.70249799999999996</c:v>
                </c:pt>
                <c:pt idx="5">
                  <c:v>0.73087899999999995</c:v>
                </c:pt>
                <c:pt idx="6">
                  <c:v>0.75629400000000002</c:v>
                </c:pt>
                <c:pt idx="7">
                  <c:v>0.77825200000000005</c:v>
                </c:pt>
                <c:pt idx="8">
                  <c:v>0.801535</c:v>
                </c:pt>
                <c:pt idx="9">
                  <c:v>0.82164199999999998</c:v>
                </c:pt>
                <c:pt idx="10">
                  <c:v>0.84151299999999996</c:v>
                </c:pt>
                <c:pt idx="11">
                  <c:v>0.86026800000000003</c:v>
                </c:pt>
                <c:pt idx="12">
                  <c:v>0.87854900000000002</c:v>
                </c:pt>
                <c:pt idx="13">
                  <c:v>0.89418900000000001</c:v>
                </c:pt>
                <c:pt idx="14">
                  <c:v>0.90609099999999998</c:v>
                </c:pt>
                <c:pt idx="15">
                  <c:v>0.91898000000000002</c:v>
                </c:pt>
                <c:pt idx="16">
                  <c:v>0.93107099999999998</c:v>
                </c:pt>
                <c:pt idx="17">
                  <c:v>0.94253500000000001</c:v>
                </c:pt>
                <c:pt idx="18">
                  <c:v>0.95331999999999995</c:v>
                </c:pt>
                <c:pt idx="19">
                  <c:v>0.96393300000000004</c:v>
                </c:pt>
                <c:pt idx="20">
                  <c:v>0.97319599999999995</c:v>
                </c:pt>
                <c:pt idx="21">
                  <c:v>0.98067899999999997</c:v>
                </c:pt>
                <c:pt idx="22">
                  <c:v>0.98750199999999999</c:v>
                </c:pt>
                <c:pt idx="23">
                  <c:v>0.99357499999999999</c:v>
                </c:pt>
                <c:pt idx="24">
                  <c:v>0.997861</c:v>
                </c:pt>
                <c:pt idx="25">
                  <c:v>0.99821700000000002</c:v>
                </c:pt>
                <c:pt idx="26">
                  <c:v>0.99755899999999997</c:v>
                </c:pt>
                <c:pt idx="27">
                  <c:v>0.99544500000000002</c:v>
                </c:pt>
                <c:pt idx="28">
                  <c:v>0.99201899999999998</c:v>
                </c:pt>
                <c:pt idx="29">
                  <c:v>0.98733099999999996</c:v>
                </c:pt>
                <c:pt idx="30">
                  <c:v>0.98798699999999995</c:v>
                </c:pt>
                <c:pt idx="31">
                  <c:v>0.99159200000000003</c:v>
                </c:pt>
                <c:pt idx="32">
                  <c:v>0.99680999999999997</c:v>
                </c:pt>
                <c:pt idx="33">
                  <c:v>1.002246</c:v>
                </c:pt>
                <c:pt idx="34">
                  <c:v>1.0075350000000001</c:v>
                </c:pt>
                <c:pt idx="35">
                  <c:v>1.0131460000000001</c:v>
                </c:pt>
                <c:pt idx="36">
                  <c:v>1.0196069999999999</c:v>
                </c:pt>
                <c:pt idx="37">
                  <c:v>1.0270710000000001</c:v>
                </c:pt>
                <c:pt idx="38">
                  <c:v>1.037479</c:v>
                </c:pt>
                <c:pt idx="39">
                  <c:v>1.0490699999999999</c:v>
                </c:pt>
                <c:pt idx="40">
                  <c:v>1.0599419999999999</c:v>
                </c:pt>
                <c:pt idx="41">
                  <c:v>1.069752</c:v>
                </c:pt>
                <c:pt idx="42">
                  <c:v>1.0784400000000001</c:v>
                </c:pt>
                <c:pt idx="43">
                  <c:v>1.0871090000000001</c:v>
                </c:pt>
                <c:pt idx="44">
                  <c:v>1.0989120000000001</c:v>
                </c:pt>
                <c:pt idx="45">
                  <c:v>1.110892</c:v>
                </c:pt>
                <c:pt idx="46">
                  <c:v>1.124525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632-4581-BD5B-F25779F9D1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8923504"/>
        <c:axId val="538913992"/>
      </c:lineChart>
      <c:catAx>
        <c:axId val="53892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8913992"/>
        <c:crosses val="autoZero"/>
        <c:auto val="1"/>
        <c:lblAlgn val="ctr"/>
        <c:lblOffset val="100"/>
        <c:noMultiLvlLbl val="0"/>
      </c:catAx>
      <c:valAx>
        <c:axId val="538913992"/>
        <c:scaling>
          <c:orientation val="minMax"/>
          <c:max val="1.5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892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8575">
      <a:solidFill>
        <a:schemeClr val="tx1"/>
      </a:solidFill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POPU06!$J$13</c:f>
              <c:strCache>
                <c:ptCount val="1"/>
                <c:pt idx="0">
                  <c:v>Tanska</c:v>
                </c:pt>
              </c:strCache>
            </c:strRef>
          </c:tx>
          <c:spPr>
            <a:ln w="762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POPU06!$I$14:$I$22</c:f>
              <c:strCache>
                <c:ptCount val="9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</c:strCache>
            </c:strRef>
          </c:cat>
          <c:val>
            <c:numRef>
              <c:f>POPU06!$J$14:$J$22</c:f>
              <c:numCache>
                <c:formatCode>General</c:formatCode>
                <c:ptCount val="9"/>
                <c:pt idx="0">
                  <c:v>14.338972750535005</c:v>
                </c:pt>
                <c:pt idx="1">
                  <c:v>15.562366759127251</c:v>
                </c:pt>
                <c:pt idx="2">
                  <c:v>16.56837045672626</c:v>
                </c:pt>
                <c:pt idx="3">
                  <c:v>17.738885566541118</c:v>
                </c:pt>
                <c:pt idx="4">
                  <c:v>18.886949102525861</c:v>
                </c:pt>
                <c:pt idx="5">
                  <c:v>19.57955612479423</c:v>
                </c:pt>
                <c:pt idx="6">
                  <c:v>19.735281314149855</c:v>
                </c:pt>
                <c:pt idx="7">
                  <c:v>19.191095774847867</c:v>
                </c:pt>
                <c:pt idx="8">
                  <c:v>18.944675812924803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29-4B1A-B717-91A65DD312D2}"/>
            </c:ext>
          </c:extLst>
        </c:ser>
        <c:ser>
          <c:idx val="1"/>
          <c:order val="1"/>
          <c:tx>
            <c:strRef>
              <c:f>POPU06!$K$13</c:f>
              <c:strCache>
                <c:ptCount val="1"/>
                <c:pt idx="0">
                  <c:v>Suomi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POPU06!$I$14:$I$22</c:f>
              <c:strCache>
                <c:ptCount val="9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</c:strCache>
            </c:strRef>
          </c:cat>
          <c:val>
            <c:numRef>
              <c:f>POPU06!$K$14:$K$22</c:f>
              <c:numCache>
                <c:formatCode>General</c:formatCode>
                <c:ptCount val="9"/>
                <c:pt idx="0">
                  <c:v>15.823505412008835</c:v>
                </c:pt>
                <c:pt idx="1">
                  <c:v>18.037976450357601</c:v>
                </c:pt>
                <c:pt idx="2">
                  <c:v>19.770959781422963</c:v>
                </c:pt>
                <c:pt idx="3">
                  <c:v>21.211411084011974</c:v>
                </c:pt>
                <c:pt idx="4">
                  <c:v>22.050723562494138</c:v>
                </c:pt>
                <c:pt idx="5">
                  <c:v>22.042426482765254</c:v>
                </c:pt>
                <c:pt idx="6">
                  <c:v>22.62144449848541</c:v>
                </c:pt>
                <c:pt idx="7">
                  <c:v>23.627364001022119</c:v>
                </c:pt>
                <c:pt idx="8">
                  <c:v>24.723784447274223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29-4B1A-B717-91A65DD312D2}"/>
            </c:ext>
          </c:extLst>
        </c:ser>
        <c:ser>
          <c:idx val="2"/>
          <c:order val="2"/>
          <c:tx>
            <c:strRef>
              <c:f>POPU06!$L$13</c:f>
              <c:strCache>
                <c:ptCount val="1"/>
                <c:pt idx="0">
                  <c:v>Islanti</c:v>
                </c:pt>
              </c:strCache>
            </c:strRef>
          </c:tx>
          <c:spPr>
            <a:ln w="762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POPU06!$I$14:$I$22</c:f>
              <c:strCache>
                <c:ptCount val="9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</c:strCache>
            </c:strRef>
          </c:cat>
          <c:val>
            <c:numRef>
              <c:f>POPU06!$L$14:$L$22</c:f>
              <c:numCache>
                <c:formatCode>General</c:formatCode>
                <c:ptCount val="9"/>
                <c:pt idx="0">
                  <c:v>9.7420762504602845</c:v>
                </c:pt>
                <c:pt idx="1">
                  <c:v>11.122847566109069</c:v>
                </c:pt>
                <c:pt idx="2">
                  <c:v>13.254504241347885</c:v>
                </c:pt>
                <c:pt idx="3">
                  <c:v>14.890680393121633</c:v>
                </c:pt>
                <c:pt idx="4">
                  <c:v>16.013532979249923</c:v>
                </c:pt>
                <c:pt idx="5">
                  <c:v>16.969419144701128</c:v>
                </c:pt>
                <c:pt idx="6">
                  <c:v>17.894287036927132</c:v>
                </c:pt>
                <c:pt idx="7">
                  <c:v>19.025876973101628</c:v>
                </c:pt>
                <c:pt idx="8">
                  <c:v>19.67644305193782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E29-4B1A-B717-91A65DD312D2}"/>
            </c:ext>
          </c:extLst>
        </c:ser>
        <c:ser>
          <c:idx val="3"/>
          <c:order val="3"/>
          <c:tx>
            <c:strRef>
              <c:f>POPU06!$M$13</c:f>
              <c:strCache>
                <c:ptCount val="1"/>
                <c:pt idx="0">
                  <c:v>Norja</c:v>
                </c:pt>
              </c:strCache>
            </c:strRef>
          </c:tx>
          <c:spPr>
            <a:ln w="762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POPU06!$I$14:$I$22</c:f>
              <c:strCache>
                <c:ptCount val="9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</c:strCache>
            </c:strRef>
          </c:cat>
          <c:val>
            <c:numRef>
              <c:f>POPU06!$M$14:$M$22</c:f>
              <c:numCache>
                <c:formatCode>General</c:formatCode>
                <c:ptCount val="9"/>
                <c:pt idx="0">
                  <c:v>12.41690266375366</c:v>
                </c:pt>
                <c:pt idx="1">
                  <c:v>13.835050803487785</c:v>
                </c:pt>
                <c:pt idx="2">
                  <c:v>15.26925305307822</c:v>
                </c:pt>
                <c:pt idx="3">
                  <c:v>16.567760124037811</c:v>
                </c:pt>
                <c:pt idx="4">
                  <c:v>17.998495767591965</c:v>
                </c:pt>
                <c:pt idx="5">
                  <c:v>19.127500833166593</c:v>
                </c:pt>
                <c:pt idx="6">
                  <c:v>19.627316361753209</c:v>
                </c:pt>
                <c:pt idx="7">
                  <c:v>20.085982338543598</c:v>
                </c:pt>
                <c:pt idx="8">
                  <c:v>20.703592600517563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E29-4B1A-B717-91A65DD312D2}"/>
            </c:ext>
          </c:extLst>
        </c:ser>
        <c:ser>
          <c:idx val="4"/>
          <c:order val="4"/>
          <c:tx>
            <c:strRef>
              <c:f>POPU06!$N$13</c:f>
              <c:strCache>
                <c:ptCount val="1"/>
                <c:pt idx="0">
                  <c:v>Ruotsi</c:v>
                </c:pt>
              </c:strCache>
            </c:strRef>
          </c:tx>
          <c:spPr>
            <a:ln w="762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POPU06!$I$14:$I$22</c:f>
              <c:strCache>
                <c:ptCount val="9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</c:strCache>
            </c:strRef>
          </c:cat>
          <c:val>
            <c:numRef>
              <c:f>POPU06!$N$14:$N$22</c:f>
              <c:numCache>
                <c:formatCode>General</c:formatCode>
                <c:ptCount val="9"/>
                <c:pt idx="0">
                  <c:v>14.739820271981054</c:v>
                </c:pt>
                <c:pt idx="1">
                  <c:v>15.423896730452928</c:v>
                </c:pt>
                <c:pt idx="2">
                  <c:v>15.974752287094164</c:v>
                </c:pt>
                <c:pt idx="3">
                  <c:v>16.610868129787612</c:v>
                </c:pt>
                <c:pt idx="4">
                  <c:v>17.4138851565259</c:v>
                </c:pt>
                <c:pt idx="5">
                  <c:v>17.973839983056735</c:v>
                </c:pt>
                <c:pt idx="6">
                  <c:v>18.141851065592835</c:v>
                </c:pt>
                <c:pt idx="7">
                  <c:v>18.287673656876535</c:v>
                </c:pt>
                <c:pt idx="8">
                  <c:v>18.826451386848774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E29-4B1A-B717-91A65DD312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6054664"/>
        <c:axId val="646054992"/>
      </c:lineChart>
      <c:catAx>
        <c:axId val="646054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6054992"/>
        <c:crosses val="autoZero"/>
        <c:auto val="1"/>
        <c:lblAlgn val="ctr"/>
        <c:lblOffset val="100"/>
        <c:noMultiLvlLbl val="0"/>
      </c:catAx>
      <c:valAx>
        <c:axId val="646054992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6054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 w="28575">
      <a:solidFill>
        <a:schemeClr val="tx1"/>
      </a:solidFill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261736270307986E-2"/>
          <c:y val="1.498892716535433E-2"/>
          <c:w val="0.9508142130967806"/>
          <c:h val="0.799685390888638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Taul1!$J$70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Taul1!$I$71:$I$84</c:f>
              <c:strCache>
                <c:ptCount val="14"/>
                <c:pt idx="0">
                  <c:v>Denmark</c:v>
                </c:pt>
                <c:pt idx="1">
                  <c:v>Copenhagen</c:v>
                </c:pt>
                <c:pt idx="2">
                  <c:v>Århus </c:v>
                </c:pt>
                <c:pt idx="3">
                  <c:v>Finland</c:v>
                </c:pt>
                <c:pt idx="4">
                  <c:v>Helsinki </c:v>
                </c:pt>
                <c:pt idx="5">
                  <c:v>Tampere</c:v>
                </c:pt>
                <c:pt idx="6">
                  <c:v>Oulu</c:v>
                </c:pt>
                <c:pt idx="7">
                  <c:v>Turku</c:v>
                </c:pt>
                <c:pt idx="8">
                  <c:v>Norway</c:v>
                </c:pt>
                <c:pt idx="9">
                  <c:v>Oslo</c:v>
                </c:pt>
                <c:pt idx="10">
                  <c:v>Bergen</c:v>
                </c:pt>
                <c:pt idx="11">
                  <c:v>Sweden</c:v>
                </c:pt>
                <c:pt idx="12">
                  <c:v>Stockholm</c:v>
                </c:pt>
                <c:pt idx="13">
                  <c:v>Gothenburg</c:v>
                </c:pt>
              </c:strCache>
            </c:strRef>
          </c:cat>
          <c:val>
            <c:numRef>
              <c:f>Taul1!$J$71:$J$84</c:f>
              <c:numCache>
                <c:formatCode>General</c:formatCode>
                <c:ptCount val="14"/>
                <c:pt idx="0">
                  <c:v>80.837216395625134</c:v>
                </c:pt>
                <c:pt idx="1">
                  <c:v>86.48652064103004</c:v>
                </c:pt>
                <c:pt idx="2">
                  <c:v>79.405272810845986</c:v>
                </c:pt>
                <c:pt idx="3">
                  <c:v>79.791582666832838</c:v>
                </c:pt>
                <c:pt idx="4">
                  <c:v>79.197051546964914</c:v>
                </c:pt>
                <c:pt idx="5">
                  <c:v>78.468599639375554</c:v>
                </c:pt>
                <c:pt idx="6">
                  <c:v>78.116048028280616</c:v>
                </c:pt>
                <c:pt idx="7">
                  <c:v>78.621257110149173</c:v>
                </c:pt>
                <c:pt idx="8">
                  <c:v>82.508597445567986</c:v>
                </c:pt>
                <c:pt idx="9">
                  <c:v>83.703894946795046</c:v>
                </c:pt>
                <c:pt idx="10">
                  <c:v>83.551805728614255</c:v>
                </c:pt>
                <c:pt idx="11">
                  <c:v>83.551805728614255</c:v>
                </c:pt>
                <c:pt idx="12">
                  <c:v>84.496021535408033</c:v>
                </c:pt>
                <c:pt idx="13">
                  <c:v>80.291780938109639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7A-4779-8765-139799C35C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4946048"/>
        <c:axId val="604946376"/>
      </c:barChart>
      <c:catAx>
        <c:axId val="60494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04946376"/>
        <c:crosses val="autoZero"/>
        <c:auto val="1"/>
        <c:lblAlgn val="ctr"/>
        <c:lblOffset val="100"/>
        <c:noMultiLvlLbl val="0"/>
      </c:catAx>
      <c:valAx>
        <c:axId val="604946376"/>
        <c:scaling>
          <c:orientation val="minMax"/>
          <c:max val="87"/>
          <c:min val="7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0494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2857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Taul1!$H$71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Taul1!$G$72:$G$85</c:f>
              <c:strCache>
                <c:ptCount val="14"/>
                <c:pt idx="0">
                  <c:v>Denmark</c:v>
                </c:pt>
                <c:pt idx="1">
                  <c:v>Copenhagen</c:v>
                </c:pt>
                <c:pt idx="2">
                  <c:v>Århus </c:v>
                </c:pt>
                <c:pt idx="3">
                  <c:v>Finland</c:v>
                </c:pt>
                <c:pt idx="4">
                  <c:v>Helsinki </c:v>
                </c:pt>
                <c:pt idx="5">
                  <c:v>Tampere</c:v>
                </c:pt>
                <c:pt idx="6">
                  <c:v>Oulu</c:v>
                </c:pt>
                <c:pt idx="7">
                  <c:v>Turku</c:v>
                </c:pt>
                <c:pt idx="8">
                  <c:v>Norway</c:v>
                </c:pt>
                <c:pt idx="9">
                  <c:v>Oslo</c:v>
                </c:pt>
                <c:pt idx="10">
                  <c:v>Bergen</c:v>
                </c:pt>
                <c:pt idx="11">
                  <c:v>Sweden</c:v>
                </c:pt>
                <c:pt idx="12">
                  <c:v>Stockholm</c:v>
                </c:pt>
                <c:pt idx="13">
                  <c:v>Gothenburg</c:v>
                </c:pt>
              </c:strCache>
            </c:strRef>
          </c:cat>
          <c:val>
            <c:numRef>
              <c:f>Taul1!$H$72:$H$85</c:f>
              <c:numCache>
                <c:formatCode>General</c:formatCode>
                <c:ptCount val="14"/>
                <c:pt idx="0">
                  <c:v>74.676321085203725</c:v>
                </c:pt>
                <c:pt idx="1">
                  <c:v>82.244521810362485</c:v>
                </c:pt>
                <c:pt idx="2">
                  <c:v>74.32937514552161</c:v>
                </c:pt>
                <c:pt idx="3">
                  <c:v>67.364834576931614</c:v>
                </c:pt>
                <c:pt idx="4">
                  <c:v>67.364834576931614</c:v>
                </c:pt>
                <c:pt idx="5">
                  <c:v>67.232353197801245</c:v>
                </c:pt>
                <c:pt idx="6">
                  <c:v>66.158311722300212</c:v>
                </c:pt>
                <c:pt idx="7">
                  <c:v>68.235657804822495</c:v>
                </c:pt>
                <c:pt idx="8">
                  <c:v>76.182684544053245</c:v>
                </c:pt>
                <c:pt idx="9">
                  <c:v>77.215704889129995</c:v>
                </c:pt>
                <c:pt idx="10">
                  <c:v>77.512693886068021</c:v>
                </c:pt>
                <c:pt idx="11">
                  <c:v>79.5724021473645</c:v>
                </c:pt>
                <c:pt idx="12">
                  <c:v>79.726662855059004</c:v>
                </c:pt>
                <c:pt idx="13">
                  <c:v>80.291780938109596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04-4304-A44A-29B497913D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6481192"/>
        <c:axId val="686483160"/>
      </c:barChart>
      <c:catAx>
        <c:axId val="686481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86483160"/>
        <c:crosses val="autoZero"/>
        <c:auto val="1"/>
        <c:lblAlgn val="ctr"/>
        <c:lblOffset val="100"/>
        <c:noMultiLvlLbl val="0"/>
      </c:catAx>
      <c:valAx>
        <c:axId val="686483160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86481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2857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'[006_11n3_2019.xlsx]006_11n3_2019'!$M$19</c:f>
              <c:strCache>
                <c:ptCount val="1"/>
                <c:pt idx="0">
                  <c:v>Avoimet työpaikat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'[006_11n3_2019.xlsx]006_11n3_2019'!$L$20:$L$26</c:f>
              <c:strCach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strCache>
            </c:strRef>
          </c:cat>
          <c:val>
            <c:numRef>
              <c:f>'[006_11n3_2019.xlsx]006_11n3_2019'!$M$20:$M$26</c:f>
              <c:numCache>
                <c:formatCode>0</c:formatCode>
                <c:ptCount val="7"/>
                <c:pt idx="0">
                  <c:v>29500</c:v>
                </c:pt>
                <c:pt idx="1">
                  <c:v>28500</c:v>
                </c:pt>
                <c:pt idx="2">
                  <c:v>28900</c:v>
                </c:pt>
                <c:pt idx="3">
                  <c:v>33900</c:v>
                </c:pt>
                <c:pt idx="4">
                  <c:v>41600</c:v>
                </c:pt>
                <c:pt idx="5">
                  <c:v>49400</c:v>
                </c:pt>
                <c:pt idx="6">
                  <c:v>50000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EC-486E-94CC-B4842AF0E6D4}"/>
            </c:ext>
          </c:extLst>
        </c:ser>
        <c:ser>
          <c:idx val="1"/>
          <c:order val="1"/>
          <c:tx>
            <c:strRef>
              <c:f>'[006_11n3_2019.xlsx]006_11n3_2019'!$N$19</c:f>
              <c:strCache>
                <c:ptCount val="1"/>
                <c:pt idx="0">
                  <c:v>Vaikeasti täytettävät avoimet työpaikat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'[006_11n3_2019.xlsx]006_11n3_2019'!$L$20:$L$26</c:f>
              <c:strCach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strCache>
            </c:strRef>
          </c:cat>
          <c:val>
            <c:numRef>
              <c:f>'[006_11n3_2019.xlsx]006_11n3_2019'!$N$20:$N$26</c:f>
              <c:numCache>
                <c:formatCode>0</c:formatCode>
                <c:ptCount val="7"/>
                <c:pt idx="0">
                  <c:v>12200</c:v>
                </c:pt>
                <c:pt idx="1">
                  <c:v>9500</c:v>
                </c:pt>
                <c:pt idx="2">
                  <c:v>10700</c:v>
                </c:pt>
                <c:pt idx="3">
                  <c:v>13600</c:v>
                </c:pt>
                <c:pt idx="4">
                  <c:v>18600</c:v>
                </c:pt>
                <c:pt idx="5">
                  <c:v>26100</c:v>
                </c:pt>
                <c:pt idx="6">
                  <c:v>27900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EC-486E-94CC-B4842AF0E6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4342552"/>
        <c:axId val="644341568"/>
      </c:lineChart>
      <c:catAx>
        <c:axId val="644342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4341568"/>
        <c:crosses val="autoZero"/>
        <c:auto val="1"/>
        <c:lblAlgn val="ctr"/>
        <c:lblOffset val="100"/>
        <c:noMultiLvlLbl val="0"/>
      </c:catAx>
      <c:valAx>
        <c:axId val="644341568"/>
        <c:scaling>
          <c:orientation val="minMax"/>
          <c:max val="51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4342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 w="28575">
      <a:solidFill>
        <a:schemeClr val="tx1"/>
      </a:solidFill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'[Valtionvelan efektiivinen kustannusprosentti.xlsx]Sheet1'!$B$3</c:f>
              <c:strCache>
                <c:ptCount val="1"/>
                <c:pt idx="0">
                  <c:v>Summa – Efektiivinen kustannusprosentti %</c:v>
                </c:pt>
              </c:strCache>
            </c:strRef>
          </c:tx>
          <c:spPr>
            <a:ln w="762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'[Valtionvelan efektiivinen kustannusprosentti.xlsx]Sheet1'!$A$4:$A$41</c:f>
              <c:numCache>
                <c:formatCode>yyyy</c:formatCode>
                <c:ptCount val="38"/>
                <c:pt idx="0">
                  <c:v>29982</c:v>
                </c:pt>
                <c:pt idx="1">
                  <c:v>30347</c:v>
                </c:pt>
                <c:pt idx="2">
                  <c:v>30712</c:v>
                </c:pt>
                <c:pt idx="3">
                  <c:v>31078</c:v>
                </c:pt>
                <c:pt idx="4">
                  <c:v>31443</c:v>
                </c:pt>
                <c:pt idx="5">
                  <c:v>31808</c:v>
                </c:pt>
                <c:pt idx="6">
                  <c:v>32173</c:v>
                </c:pt>
                <c:pt idx="7">
                  <c:v>32539</c:v>
                </c:pt>
                <c:pt idx="8">
                  <c:v>32904</c:v>
                </c:pt>
                <c:pt idx="9">
                  <c:v>33269</c:v>
                </c:pt>
                <c:pt idx="10">
                  <c:v>33634</c:v>
                </c:pt>
                <c:pt idx="11">
                  <c:v>34000</c:v>
                </c:pt>
                <c:pt idx="12">
                  <c:v>34365</c:v>
                </c:pt>
                <c:pt idx="13">
                  <c:v>34730</c:v>
                </c:pt>
                <c:pt idx="14">
                  <c:v>35095</c:v>
                </c:pt>
                <c:pt idx="15">
                  <c:v>35461</c:v>
                </c:pt>
                <c:pt idx="16">
                  <c:v>35826</c:v>
                </c:pt>
                <c:pt idx="17">
                  <c:v>36191</c:v>
                </c:pt>
                <c:pt idx="18">
                  <c:v>36556</c:v>
                </c:pt>
                <c:pt idx="19">
                  <c:v>36922</c:v>
                </c:pt>
                <c:pt idx="20">
                  <c:v>37287</c:v>
                </c:pt>
                <c:pt idx="21">
                  <c:v>37652</c:v>
                </c:pt>
                <c:pt idx="22">
                  <c:v>38017</c:v>
                </c:pt>
                <c:pt idx="23">
                  <c:v>38383</c:v>
                </c:pt>
                <c:pt idx="24">
                  <c:v>38748</c:v>
                </c:pt>
                <c:pt idx="25">
                  <c:v>39113</c:v>
                </c:pt>
                <c:pt idx="26">
                  <c:v>39478</c:v>
                </c:pt>
                <c:pt idx="27">
                  <c:v>39844</c:v>
                </c:pt>
                <c:pt idx="28">
                  <c:v>40209</c:v>
                </c:pt>
                <c:pt idx="29">
                  <c:v>40574</c:v>
                </c:pt>
                <c:pt idx="30">
                  <c:v>40939</c:v>
                </c:pt>
                <c:pt idx="31">
                  <c:v>41305</c:v>
                </c:pt>
                <c:pt idx="32">
                  <c:v>41670</c:v>
                </c:pt>
                <c:pt idx="33">
                  <c:v>42035</c:v>
                </c:pt>
                <c:pt idx="34">
                  <c:v>42400</c:v>
                </c:pt>
                <c:pt idx="35">
                  <c:v>42766</c:v>
                </c:pt>
                <c:pt idx="36">
                  <c:v>43131</c:v>
                </c:pt>
                <c:pt idx="37">
                  <c:v>43496</c:v>
                </c:pt>
              </c:numCache>
            </c:numRef>
          </c:cat>
          <c:val>
            <c:numRef>
              <c:f>'[Valtionvelan efektiivinen kustannusprosentti.xlsx]Sheet1'!$B$4:$B$41</c:f>
              <c:numCache>
                <c:formatCode>0.00\ %;\-0.00\ %;0.00\ %</c:formatCode>
                <c:ptCount val="38"/>
                <c:pt idx="0">
                  <c:v>0.123</c:v>
                </c:pt>
                <c:pt idx="1">
                  <c:v>0.127</c:v>
                </c:pt>
                <c:pt idx="2">
                  <c:v>0.127</c:v>
                </c:pt>
                <c:pt idx="3">
                  <c:v>0.11799999999999999</c:v>
                </c:pt>
                <c:pt idx="4">
                  <c:v>0.108</c:v>
                </c:pt>
                <c:pt idx="5">
                  <c:v>0.1</c:v>
                </c:pt>
                <c:pt idx="6">
                  <c:v>9.4E-2</c:v>
                </c:pt>
                <c:pt idx="7">
                  <c:v>9.1999999999999998E-2</c:v>
                </c:pt>
                <c:pt idx="8">
                  <c:v>9.4E-2</c:v>
                </c:pt>
                <c:pt idx="9">
                  <c:v>0.108</c:v>
                </c:pt>
                <c:pt idx="10">
                  <c:v>0.11600000000000001</c:v>
                </c:pt>
                <c:pt idx="11">
                  <c:v>0.10100000000000001</c:v>
                </c:pt>
                <c:pt idx="12">
                  <c:v>7.9000000000000001E-2</c:v>
                </c:pt>
                <c:pt idx="13">
                  <c:v>7.5999999999999998E-2</c:v>
                </c:pt>
                <c:pt idx="14">
                  <c:v>7.1999999999999995E-2</c:v>
                </c:pt>
                <c:pt idx="15">
                  <c:v>7.1999999999999995E-2</c:v>
                </c:pt>
                <c:pt idx="16">
                  <c:v>6.6000000000000003E-2</c:v>
                </c:pt>
                <c:pt idx="17">
                  <c:v>6.7000000000000004E-2</c:v>
                </c:pt>
                <c:pt idx="18">
                  <c:v>6.6000000000000003E-2</c:v>
                </c:pt>
                <c:pt idx="19">
                  <c:v>6.2E-2</c:v>
                </c:pt>
                <c:pt idx="20">
                  <c:v>5.0299999999999997E-2</c:v>
                </c:pt>
                <c:pt idx="21">
                  <c:v>4.0500000000000001E-2</c:v>
                </c:pt>
                <c:pt idx="22">
                  <c:v>3.7699999999999997E-2</c:v>
                </c:pt>
                <c:pt idx="23">
                  <c:v>3.7900000000000003E-2</c:v>
                </c:pt>
                <c:pt idx="24">
                  <c:v>4.2200000000000001E-2</c:v>
                </c:pt>
                <c:pt idx="25">
                  <c:v>4.0300000000000002E-2</c:v>
                </c:pt>
                <c:pt idx="26">
                  <c:v>3.49E-2</c:v>
                </c:pt>
                <c:pt idx="27">
                  <c:v>2.3699999999999999E-2</c:v>
                </c:pt>
                <c:pt idx="28">
                  <c:v>2.58E-2</c:v>
                </c:pt>
                <c:pt idx="29">
                  <c:v>2.5000000000000001E-2</c:v>
                </c:pt>
                <c:pt idx="30">
                  <c:v>2.1000000000000001E-2</c:v>
                </c:pt>
                <c:pt idx="31">
                  <c:v>1.9099999999999999E-2</c:v>
                </c:pt>
                <c:pt idx="32">
                  <c:v>1.7299999999999999E-2</c:v>
                </c:pt>
                <c:pt idx="33">
                  <c:v>1.5299999999999999E-2</c:v>
                </c:pt>
                <c:pt idx="34">
                  <c:v>1.3100000000000001E-2</c:v>
                </c:pt>
                <c:pt idx="35">
                  <c:v>1.09E-2</c:v>
                </c:pt>
                <c:pt idx="36">
                  <c:v>1.03E-2</c:v>
                </c:pt>
                <c:pt idx="37">
                  <c:v>8.6E-3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9F-4F48-AD77-ED884ADCEC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2652336"/>
        <c:axId val="632652664"/>
      </c:lineChart>
      <c:dateAx>
        <c:axId val="632652336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32652664"/>
        <c:crosses val="autoZero"/>
        <c:auto val="1"/>
        <c:lblOffset val="100"/>
        <c:baseTimeUnit val="years"/>
      </c:dateAx>
      <c:valAx>
        <c:axId val="632652664"/>
        <c:scaling>
          <c:orientation val="minMax"/>
          <c:max val="0.1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32652336"/>
        <c:crosses val="autoZero"/>
        <c:crossBetween val="between"/>
        <c:majorUnit val="1.0000000000000002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'[Valtionvelan efektiivinen kustannusprosentti.xlsx]Sheet1'!$B$3</c:f>
              <c:strCache>
                <c:ptCount val="1"/>
                <c:pt idx="0">
                  <c:v>Summa – Efektiivinen kustannusprosentti %</c:v>
                </c:pt>
              </c:strCache>
            </c:strRef>
          </c:tx>
          <c:spPr>
            <a:ln w="762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'[Valtionvelan efektiivinen kustannusprosentti.xlsx]Sheet1'!$A$4:$A$41</c:f>
              <c:numCache>
                <c:formatCode>yyyy</c:formatCode>
                <c:ptCount val="38"/>
                <c:pt idx="0">
                  <c:v>29982</c:v>
                </c:pt>
                <c:pt idx="1">
                  <c:v>30347</c:v>
                </c:pt>
                <c:pt idx="2">
                  <c:v>30712</c:v>
                </c:pt>
                <c:pt idx="3">
                  <c:v>31078</c:v>
                </c:pt>
                <c:pt idx="4">
                  <c:v>31443</c:v>
                </c:pt>
                <c:pt idx="5">
                  <c:v>31808</c:v>
                </c:pt>
                <c:pt idx="6">
                  <c:v>32173</c:v>
                </c:pt>
                <c:pt idx="7">
                  <c:v>32539</c:v>
                </c:pt>
                <c:pt idx="8">
                  <c:v>32904</c:v>
                </c:pt>
                <c:pt idx="9">
                  <c:v>33269</c:v>
                </c:pt>
                <c:pt idx="10">
                  <c:v>33634</c:v>
                </c:pt>
                <c:pt idx="11">
                  <c:v>34000</c:v>
                </c:pt>
                <c:pt idx="12">
                  <c:v>34365</c:v>
                </c:pt>
                <c:pt idx="13">
                  <c:v>34730</c:v>
                </c:pt>
                <c:pt idx="14">
                  <c:v>35095</c:v>
                </c:pt>
                <c:pt idx="15">
                  <c:v>35461</c:v>
                </c:pt>
                <c:pt idx="16">
                  <c:v>35826</c:v>
                </c:pt>
                <c:pt idx="17">
                  <c:v>36191</c:v>
                </c:pt>
                <c:pt idx="18">
                  <c:v>36556</c:v>
                </c:pt>
                <c:pt idx="19">
                  <c:v>36922</c:v>
                </c:pt>
                <c:pt idx="20">
                  <c:v>37287</c:v>
                </c:pt>
                <c:pt idx="21">
                  <c:v>37652</c:v>
                </c:pt>
                <c:pt idx="22">
                  <c:v>38017</c:v>
                </c:pt>
                <c:pt idx="23">
                  <c:v>38383</c:v>
                </c:pt>
                <c:pt idx="24">
                  <c:v>38748</c:v>
                </c:pt>
                <c:pt idx="25">
                  <c:v>39113</c:v>
                </c:pt>
                <c:pt idx="26">
                  <c:v>39478</c:v>
                </c:pt>
                <c:pt idx="27">
                  <c:v>39844</c:v>
                </c:pt>
                <c:pt idx="28">
                  <c:v>40209</c:v>
                </c:pt>
                <c:pt idx="29">
                  <c:v>40574</c:v>
                </c:pt>
                <c:pt idx="30">
                  <c:v>40939</c:v>
                </c:pt>
                <c:pt idx="31">
                  <c:v>41305</c:v>
                </c:pt>
                <c:pt idx="32">
                  <c:v>41670</c:v>
                </c:pt>
                <c:pt idx="33">
                  <c:v>42035</c:v>
                </c:pt>
                <c:pt idx="34">
                  <c:v>42400</c:v>
                </c:pt>
                <c:pt idx="35">
                  <c:v>42766</c:v>
                </c:pt>
                <c:pt idx="36">
                  <c:v>43131</c:v>
                </c:pt>
                <c:pt idx="37">
                  <c:v>43496</c:v>
                </c:pt>
              </c:numCache>
            </c:numRef>
          </c:cat>
          <c:val>
            <c:numRef>
              <c:f>'[Valtionvelan efektiivinen kustannusprosentti.xlsx]Sheet1'!$B$4:$B$41</c:f>
              <c:numCache>
                <c:formatCode>0.00\ %;\-0.00\ %;0.00\ %</c:formatCode>
                <c:ptCount val="38"/>
                <c:pt idx="0">
                  <c:v>0.123</c:v>
                </c:pt>
                <c:pt idx="1">
                  <c:v>0.127</c:v>
                </c:pt>
                <c:pt idx="2">
                  <c:v>0.127</c:v>
                </c:pt>
                <c:pt idx="3">
                  <c:v>0.11799999999999999</c:v>
                </c:pt>
                <c:pt idx="4">
                  <c:v>0.108</c:v>
                </c:pt>
                <c:pt idx="5">
                  <c:v>0.1</c:v>
                </c:pt>
                <c:pt idx="6">
                  <c:v>9.4E-2</c:v>
                </c:pt>
                <c:pt idx="7">
                  <c:v>9.1999999999999998E-2</c:v>
                </c:pt>
                <c:pt idx="8">
                  <c:v>9.4E-2</c:v>
                </c:pt>
                <c:pt idx="9">
                  <c:v>0.108</c:v>
                </c:pt>
                <c:pt idx="10">
                  <c:v>0.11600000000000001</c:v>
                </c:pt>
                <c:pt idx="11">
                  <c:v>0.10100000000000001</c:v>
                </c:pt>
                <c:pt idx="12">
                  <c:v>7.9000000000000001E-2</c:v>
                </c:pt>
                <c:pt idx="13">
                  <c:v>7.5999999999999998E-2</c:v>
                </c:pt>
                <c:pt idx="14">
                  <c:v>7.1999999999999995E-2</c:v>
                </c:pt>
                <c:pt idx="15">
                  <c:v>7.1999999999999995E-2</c:v>
                </c:pt>
                <c:pt idx="16">
                  <c:v>6.6000000000000003E-2</c:v>
                </c:pt>
                <c:pt idx="17">
                  <c:v>6.7000000000000004E-2</c:v>
                </c:pt>
                <c:pt idx="18">
                  <c:v>6.6000000000000003E-2</c:v>
                </c:pt>
                <c:pt idx="19">
                  <c:v>6.2E-2</c:v>
                </c:pt>
                <c:pt idx="20">
                  <c:v>5.0299999999999997E-2</c:v>
                </c:pt>
                <c:pt idx="21">
                  <c:v>4.0500000000000001E-2</c:v>
                </c:pt>
                <c:pt idx="22">
                  <c:v>3.7699999999999997E-2</c:v>
                </c:pt>
                <c:pt idx="23">
                  <c:v>3.7900000000000003E-2</c:v>
                </c:pt>
                <c:pt idx="24">
                  <c:v>4.2200000000000001E-2</c:v>
                </c:pt>
                <c:pt idx="25">
                  <c:v>4.0300000000000002E-2</c:v>
                </c:pt>
                <c:pt idx="26">
                  <c:v>3.49E-2</c:v>
                </c:pt>
                <c:pt idx="27">
                  <c:v>2.3699999999999999E-2</c:v>
                </c:pt>
                <c:pt idx="28">
                  <c:v>2.58E-2</c:v>
                </c:pt>
                <c:pt idx="29">
                  <c:v>2.5000000000000001E-2</c:v>
                </c:pt>
                <c:pt idx="30">
                  <c:v>2.1000000000000001E-2</c:v>
                </c:pt>
                <c:pt idx="31">
                  <c:v>1.9099999999999999E-2</c:v>
                </c:pt>
                <c:pt idx="32">
                  <c:v>1.7299999999999999E-2</c:v>
                </c:pt>
                <c:pt idx="33">
                  <c:v>1.5299999999999999E-2</c:v>
                </c:pt>
                <c:pt idx="34">
                  <c:v>1.3100000000000001E-2</c:v>
                </c:pt>
                <c:pt idx="35">
                  <c:v>1.09E-2</c:v>
                </c:pt>
                <c:pt idx="36">
                  <c:v>1.03E-2</c:v>
                </c:pt>
                <c:pt idx="37">
                  <c:v>8.6E-3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9F-4F48-AD77-ED884ADCEC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2652336"/>
        <c:axId val="632652664"/>
      </c:lineChart>
      <c:dateAx>
        <c:axId val="632652336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32652664"/>
        <c:crosses val="autoZero"/>
        <c:auto val="1"/>
        <c:lblOffset val="100"/>
        <c:baseTimeUnit val="years"/>
      </c:dateAx>
      <c:valAx>
        <c:axId val="632652664"/>
        <c:scaling>
          <c:orientation val="minMax"/>
          <c:max val="0.1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32652336"/>
        <c:crosses val="autoZero"/>
        <c:crossBetween val="between"/>
        <c:majorUnit val="1.0000000000000002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0.04892</cdr:x>
      <cdr:y>0.02156</cdr:y>
    </cdr:from>
    <cdr:to>
      <cdr:x>0.63595</cdr:x>
      <cdr:y>0.92588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403414" y="135466"/>
          <a:ext cx="4840969" cy="56811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1800" dirty="0"/>
            <a:t>70-v täyttäneiden osuus väestöstä 2020-2060, %</a:t>
          </a:r>
        </a:p>
        <a:p xmlns:a="http://schemas.openxmlformats.org/drawingml/2006/main">
          <a:endParaRPr lang="fi-FI" sz="1800" dirty="0"/>
        </a:p>
        <a:p xmlns:a="http://schemas.openxmlformats.org/drawingml/2006/main">
          <a:endParaRPr lang="fi-FI" sz="1800" dirty="0"/>
        </a:p>
        <a:p xmlns:a="http://schemas.openxmlformats.org/drawingml/2006/main">
          <a:endParaRPr lang="fi-FI" sz="1800" dirty="0"/>
        </a:p>
        <a:p xmlns:a="http://schemas.openxmlformats.org/drawingml/2006/main">
          <a:endParaRPr lang="fi-FI" sz="1800" dirty="0"/>
        </a:p>
        <a:p xmlns:a="http://schemas.openxmlformats.org/drawingml/2006/main">
          <a:endParaRPr lang="fi-FI" sz="1800" dirty="0"/>
        </a:p>
        <a:p xmlns:a="http://schemas.openxmlformats.org/drawingml/2006/main">
          <a:endParaRPr lang="fi-FI" sz="1800" dirty="0"/>
        </a:p>
        <a:p xmlns:a="http://schemas.openxmlformats.org/drawingml/2006/main">
          <a:endParaRPr lang="fi-FI" sz="1800" dirty="0"/>
        </a:p>
        <a:p xmlns:a="http://schemas.openxmlformats.org/drawingml/2006/main">
          <a:endParaRPr lang="fi-FI" sz="1800" dirty="0"/>
        </a:p>
        <a:p xmlns:a="http://schemas.openxmlformats.org/drawingml/2006/main">
          <a:endParaRPr lang="fi-FI" sz="1800" dirty="0"/>
        </a:p>
        <a:p xmlns:a="http://schemas.openxmlformats.org/drawingml/2006/main">
          <a:endParaRPr lang="fi-FI" sz="1800" dirty="0"/>
        </a:p>
        <a:p xmlns:a="http://schemas.openxmlformats.org/drawingml/2006/main">
          <a:endParaRPr lang="fi-FI" sz="1800" dirty="0"/>
        </a:p>
        <a:p xmlns:a="http://schemas.openxmlformats.org/drawingml/2006/main">
          <a:endParaRPr lang="fi-FI" sz="1800" dirty="0"/>
        </a:p>
        <a:p xmlns:a="http://schemas.openxmlformats.org/drawingml/2006/main">
          <a:endParaRPr lang="fi-FI" sz="1800" dirty="0"/>
        </a:p>
        <a:p xmlns:a="http://schemas.openxmlformats.org/drawingml/2006/main">
          <a:endParaRPr lang="fi-FI" sz="1800" dirty="0"/>
        </a:p>
        <a:p xmlns:a="http://schemas.openxmlformats.org/drawingml/2006/main">
          <a:endParaRPr lang="fi-FI" sz="1800" dirty="0"/>
        </a:p>
        <a:p xmlns:a="http://schemas.openxmlformats.org/drawingml/2006/main">
          <a:endParaRPr lang="fi-FI" sz="1800" dirty="0"/>
        </a:p>
        <a:p xmlns:a="http://schemas.openxmlformats.org/drawingml/2006/main">
          <a:endParaRPr lang="fi-FI" sz="1800" dirty="0"/>
        </a:p>
        <a:p xmlns:a="http://schemas.openxmlformats.org/drawingml/2006/main">
          <a:endParaRPr lang="fi-FI" sz="1800" dirty="0"/>
        </a:p>
        <a:p xmlns:a="http://schemas.openxmlformats.org/drawingml/2006/main">
          <a:r>
            <a:rPr lang="fi-FI" sz="1600" dirty="0"/>
            <a:t>Lähde: Nordic </a:t>
          </a:r>
          <a:r>
            <a:rPr lang="fi-FI" sz="1600" dirty="0" err="1"/>
            <a:t>Statistics</a:t>
          </a:r>
          <a:endParaRPr lang="fi-FI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0.07089</cdr:x>
      <cdr:y>0.0744</cdr:y>
    </cdr:from>
    <cdr:to>
      <cdr:x>0.96456</cdr:x>
      <cdr:y>0.23512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711200" y="423333"/>
          <a:ext cx="8966199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1600" b="1" dirty="0"/>
            <a:t>                  30-49-v.</a:t>
          </a:r>
          <a:r>
            <a:rPr lang="fi-FI" sz="1600" dirty="0"/>
            <a:t> työllisyysaste Pohjoismaissa (ml. isot kaupunkiseudut, pl. Islanti) 2018 (Tanska 2017), %</a:t>
          </a:r>
        </a:p>
      </cdr:txBody>
    </cdr:sp>
  </cdr:relSizeAnchor>
  <cdr:relSizeAnchor xmlns:cdr="http://schemas.openxmlformats.org/drawingml/2006/chartDrawing">
    <cdr:from>
      <cdr:x>0.23038</cdr:x>
      <cdr:y>0.48506</cdr:y>
    </cdr:from>
    <cdr:to>
      <cdr:x>0.56287</cdr:x>
      <cdr:y>0.94595</cdr:y>
    </cdr:to>
    <cdr:sp macro="" textlink="">
      <cdr:nvSpPr>
        <cdr:cNvPr id="3" name="Suorakulmio 2"/>
        <cdr:cNvSpPr/>
      </cdr:nvSpPr>
      <cdr:spPr>
        <a:xfrm xmlns:a="http://schemas.openxmlformats.org/drawingml/2006/main">
          <a:off x="2311400" y="2887133"/>
          <a:ext cx="3335867" cy="2743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i-FI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0.11712</cdr:x>
      <cdr:y>0.84571</cdr:y>
    </cdr:from>
    <cdr:to>
      <cdr:x>0.39497</cdr:x>
      <cdr:y>1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1015453" y="5012267"/>
          <a:ext cx="2408903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1600" dirty="0"/>
            <a:t>Lähde: Tilastokeskus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ECB1-DDFF-4B2B-97E6-ED67DA80ED4A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748A-DF19-4D85-A3C4-226741F16B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ECB1-DDFF-4B2B-97E6-ED67DA80ED4A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748A-DF19-4D85-A3C4-226741F16B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379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ECB1-DDFF-4B2B-97E6-ED67DA80ED4A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748A-DF19-4D85-A3C4-226741F16B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363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10"/>
          <a:stretch/>
        </p:blipFill>
        <p:spPr>
          <a:xfrm>
            <a:off x="-3720" y="2002005"/>
            <a:ext cx="12195720" cy="485599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87488" y="1796820"/>
            <a:ext cx="9601067" cy="1632181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528839" y="6065304"/>
            <a:ext cx="6487739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2133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487488" y="3525011"/>
            <a:ext cx="9601067" cy="468583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333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Esittäjän/tapahtuman tiedot</a:t>
            </a:r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00" y="449077"/>
            <a:ext cx="4555200" cy="114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70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EAB7B-0126-4210-9134-2CA05130ACD2}" type="datetime1">
              <a:rPr lang="fi-FI" smtClean="0"/>
              <a:t>3.3.2020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1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D1866-B99B-4644-A4D7-738F50B153A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3283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ECB1-DDFF-4B2B-97E6-ED67DA80ED4A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748A-DF19-4D85-A3C4-226741F16B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9143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ECB1-DDFF-4B2B-97E6-ED67DA80ED4A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748A-DF19-4D85-A3C4-226741F16B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1730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ECB1-DDFF-4B2B-97E6-ED67DA80ED4A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748A-DF19-4D85-A3C4-226741F16B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743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ECB1-DDFF-4B2B-97E6-ED67DA80ED4A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748A-DF19-4D85-A3C4-226741F16B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950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ECB1-DDFF-4B2B-97E6-ED67DA80ED4A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748A-DF19-4D85-A3C4-226741F16B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383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ECB1-DDFF-4B2B-97E6-ED67DA80ED4A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748A-DF19-4D85-A3C4-226741F16B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27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ECB1-DDFF-4B2B-97E6-ED67DA80ED4A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748A-DF19-4D85-A3C4-226741F16B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122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ECB1-DDFF-4B2B-97E6-ED67DA80ED4A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748A-DF19-4D85-A3C4-226741F16B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539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7ECB1-DDFF-4B2B-97E6-ED67DA80ED4A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2748A-DF19-4D85-A3C4-226741F16B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097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read.oecd-ilibrary.org/employment/how-demanding-are-activation-requirements-for-jobseekers_2bdfecca-en#page1" TargetMode="External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star.dk/en/active-labour-market-policy-measures/the-regime-of-early-and-intense-job-search-assistance-and-activation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stats.oecd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stat.org/" TargetMode="Externa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stat.org/" TargetMode="Externa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114550" y="1796820"/>
            <a:ext cx="8493951" cy="1632181"/>
          </a:xfrm>
        </p:spPr>
        <p:txBody>
          <a:bodyPr/>
          <a:lstStyle/>
          <a:p>
            <a:pPr algn="ctr"/>
            <a:br>
              <a:rPr lang="fi-FI" dirty="0"/>
            </a:br>
            <a:r>
              <a:rPr lang="fi-FI" sz="2000"/>
              <a:t> </a:t>
            </a:r>
            <a:endParaRPr lang="fi-FI" sz="2000" b="1" dirty="0">
              <a:latin typeface="+mn-lt"/>
            </a:endParaRP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4"/>
          </p:nvPr>
        </p:nvSpPr>
        <p:spPr>
          <a:xfrm>
            <a:off x="4492615" y="1588552"/>
            <a:ext cx="5985934" cy="2509311"/>
          </a:xfrm>
        </p:spPr>
        <p:txBody>
          <a:bodyPr/>
          <a:lstStyle/>
          <a:p>
            <a:r>
              <a:rPr lang="fi-FI" sz="2000" dirty="0"/>
              <a:t>Kestääkö Suomen malli?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Ongelma?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Suomen mallin testi?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Selviääkö se testistä?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4400091" y="3920062"/>
            <a:ext cx="46772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600" dirty="0"/>
              <a:t>Turku 25.2.20209 Martti Hetemäki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242384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2050" name="Picture 2" descr="Tuotannon suhdannekuvaaja muuttujina Toimiala, Tiedot, Sarjatyyppi ja Kuukau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6992"/>
            <a:ext cx="11963995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Pääaggregaatit viitevuoden 2010 hinnoin, volyymi-indeksit, volyymin muutokset muuttujina Taloustoimi ja Vuosi"/>
          <p:cNvSpPr>
            <a:spLocks noChangeAspect="1" noChangeArrowheads="1"/>
          </p:cNvSpPr>
          <p:nvPr/>
        </p:nvSpPr>
        <p:spPr bwMode="auto">
          <a:xfrm>
            <a:off x="84667" y="-136525"/>
            <a:ext cx="4064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64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Suorakulmio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3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2185851" y="2420991"/>
            <a:ext cx="7916092" cy="1744288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121913" tIns="60956" rIns="121913" bIns="60956" anchor="ctr"/>
          <a:lstStyle/>
          <a:p>
            <a:endParaRPr lang="fi-FI" sz="2667" dirty="0"/>
          </a:p>
          <a:p>
            <a:endParaRPr lang="fi-FI" sz="2667" dirty="0"/>
          </a:p>
          <a:p>
            <a:pPr>
              <a:buNone/>
            </a:pPr>
            <a:endParaRPr lang="fi-FI" sz="2667" b="1" dirty="0"/>
          </a:p>
          <a:p>
            <a:pPr>
              <a:buNone/>
            </a:pPr>
            <a:endParaRPr lang="fi-FI" sz="2667" b="1" dirty="0"/>
          </a:p>
          <a:p>
            <a:pPr>
              <a:buNone/>
            </a:pPr>
            <a:endParaRPr lang="fi-FI" sz="2667" b="1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>
              <a:latin typeface="Calibri" panose="020F0502020204030204" pitchFamily="34" charset="0"/>
            </a:endParaRPr>
          </a:p>
          <a:p>
            <a:endParaRPr lang="en-US" sz="2133" dirty="0">
              <a:latin typeface="Calibri" panose="020F0502020204030204" pitchFamily="34" charset="0"/>
            </a:endParaRPr>
          </a:p>
          <a:p>
            <a:endParaRPr lang="en-US" sz="2133" dirty="0">
              <a:latin typeface="Calibri" panose="020F0502020204030204" pitchFamily="34" charset="0"/>
            </a:endParaRPr>
          </a:p>
          <a:p>
            <a:endParaRPr lang="en-US" sz="2133" dirty="0">
              <a:latin typeface="Calibri" panose="020F0502020204030204" pitchFamily="34" charset="0"/>
            </a:endParaRPr>
          </a:p>
          <a:p>
            <a:endParaRPr lang="en-US" sz="2133" dirty="0">
              <a:latin typeface="Calibri" panose="020F0502020204030204" pitchFamily="34" charset="0"/>
            </a:endParaRPr>
          </a:p>
          <a:p>
            <a:endParaRPr lang="fi-FI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fi-FI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fi-FI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fi-FI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i-FI" sz="2000" b="1" dirty="0">
                <a:solidFill>
                  <a:schemeClr val="bg1"/>
                </a:solidFill>
              </a:rPr>
              <a:t>Avoimien työpaikkojen määrä suuri, mutta myös työttömyys suuri.</a:t>
            </a:r>
          </a:p>
          <a:p>
            <a:endParaRPr lang="fi-FI" sz="2000" b="1" dirty="0">
              <a:solidFill>
                <a:schemeClr val="bg1"/>
              </a:solidFill>
            </a:endParaRPr>
          </a:p>
          <a:p>
            <a:r>
              <a:rPr lang="fi-FI" sz="2000" b="1" dirty="0">
                <a:solidFill>
                  <a:schemeClr val="bg1"/>
                </a:solidFill>
              </a:rPr>
              <a:t>→ Rakennetyöttömyys korkea. → Rakenteellinen työllisyysaste matala.</a:t>
            </a:r>
          </a:p>
          <a:p>
            <a:endParaRPr lang="fi-FI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fi-FI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endParaRPr lang="fi-FI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endParaRPr lang="fi-FI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en-US" sz="2133" dirty="0">
              <a:latin typeface="Calibri" panose="020F050202020403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US" sz="2133" dirty="0">
              <a:latin typeface="Calibri" panose="020F050202020403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US" sz="2133" dirty="0">
              <a:latin typeface="Calibri" panose="020F050202020403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US" sz="2133" dirty="0">
              <a:latin typeface="Calibri" panose="020F050202020403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US" sz="2133" dirty="0">
              <a:latin typeface="Calibri" panose="020F050202020403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fi-FI" sz="1867" b="1" dirty="0">
              <a:latin typeface="Calibri" panose="020F0502020204030204" pitchFamily="34" charset="0"/>
            </a:endParaRPr>
          </a:p>
          <a:p>
            <a:pPr>
              <a:buNone/>
            </a:pPr>
            <a:endParaRPr lang="fi-FI" sz="2667" b="1" dirty="0"/>
          </a:p>
          <a:p>
            <a:pPr>
              <a:buNone/>
            </a:pPr>
            <a:endParaRPr lang="fi-FI" sz="2667" b="1" dirty="0"/>
          </a:p>
          <a:p>
            <a:pPr>
              <a:buNone/>
            </a:pPr>
            <a:endParaRPr lang="fi-FI" sz="2667" b="1" dirty="0"/>
          </a:p>
          <a:p>
            <a:pPr>
              <a:buNone/>
            </a:pPr>
            <a:endParaRPr lang="fi-FI" sz="2667" b="1" dirty="0"/>
          </a:p>
          <a:p>
            <a:pPr>
              <a:buNone/>
            </a:pPr>
            <a:endParaRPr lang="fi-FI" sz="2667" b="1" dirty="0"/>
          </a:p>
          <a:p>
            <a:pPr>
              <a:buNone/>
            </a:pPr>
            <a:endParaRPr lang="fi-FI" sz="2667" dirty="0"/>
          </a:p>
        </p:txBody>
      </p: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2185850" y="4493342"/>
            <a:ext cx="7916093" cy="1548228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121913" tIns="60956" rIns="121913" bIns="60956" anchor="ctr"/>
          <a:lstStyle/>
          <a:p>
            <a:pPr marL="285750" indent="-285750">
              <a:buFontTx/>
              <a:buChar char="-"/>
            </a:pPr>
            <a:endParaRPr lang="fi-FI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fi-FI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fi-FI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Miten rakenteellinen työllisyysaste Ruotsin tasolle (työllisyys +250 000)? </a:t>
            </a:r>
          </a:p>
          <a:p>
            <a:pPr marL="285750" indent="-285750">
              <a:buFontTx/>
              <a:buChar char="-"/>
            </a:pPr>
            <a:endParaRPr lang="fi-FI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i-FI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Pitämällä vahvuudet/korjaamalla asiat, joissa Ruotsia edellä/jäljessä.</a:t>
            </a:r>
          </a:p>
          <a:p>
            <a:endParaRPr lang="fi-FI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fi-FI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2185851" y="496389"/>
            <a:ext cx="7916092" cy="1559423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121913" tIns="60956" rIns="121913" bIns="60956" anchor="ctr"/>
          <a:lstStyle/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pPr algn="ctr"/>
            <a:endParaRPr lang="fi-FI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fi-FI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Suomen mallin (=kolmikanta päättää) testi?</a:t>
            </a:r>
          </a:p>
          <a:p>
            <a:pPr algn="ctr"/>
            <a:endParaRPr lang="fi-FI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fi-FI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- Pystyykö se nostamaan rakenteellisen työllisyysasteen?</a:t>
            </a:r>
          </a:p>
          <a:p>
            <a:endParaRPr lang="fi-FI" sz="2133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87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Kuva 51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1712116"/>
            <a:ext cx="6902925" cy="5211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36576" y="6376974"/>
            <a:ext cx="41058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fi-FI" sz="1400" dirty="0" err="1">
                <a:latin typeface="Calibri" pitchFamily="34" charset="0"/>
                <a:ea typeface="Times New Roman" pitchFamily="18" charset="0"/>
                <a:cs typeface="Arial" pitchFamily="34" charset="0"/>
              </a:rPr>
              <a:t>Lähde</a:t>
            </a:r>
            <a:r>
              <a:rPr lang="en-US" altLang="fi-FI" sz="14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: OECD, Economic Survey of Finland 2016, OECD</a:t>
            </a:r>
            <a:endParaRPr lang="fi-FI" altLang="fi-FI" sz="14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altLang="fi-FI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1A33-3EF8-41B7-9C70-613E4D46F071}" type="slidenum">
              <a:rPr lang="fi-FI" smtClean="0"/>
              <a:t>11</a:t>
            </a:fld>
            <a:endParaRPr lang="fi-FI"/>
          </a:p>
        </p:txBody>
      </p:sp>
      <p:sp>
        <p:nvSpPr>
          <p:cNvPr id="6" name="Suorakulmio 5"/>
          <p:cNvSpPr/>
          <p:nvPr/>
        </p:nvSpPr>
        <p:spPr>
          <a:xfrm>
            <a:off x="4895273" y="1320800"/>
            <a:ext cx="1477818" cy="3971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666997" y="1543545"/>
            <a:ext cx="844126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dirty="0">
                <a:latin typeface="Arial Black" panose="020B0A04020102020204" pitchFamily="34" charset="0"/>
                <a:ea typeface="Times New Roman" pitchFamily="18" charset="0"/>
                <a:cs typeface="Arial" pitchFamily="34" charset="0"/>
              </a:rPr>
              <a:t>OECD:n aikuisväestön osaamistesti (ks. liitekuvio 1 osatekijät)</a:t>
            </a:r>
            <a:endParaRPr lang="fi-FI" altLang="fi-FI" dirty="0">
              <a:latin typeface="Arial Black" panose="020B0A04020102020204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altLang="fi-FI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2666998" y="980700"/>
            <a:ext cx="1727202" cy="403936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121913" tIns="60956" rIns="121913" bIns="60956" anchor="ctr"/>
          <a:lstStyle/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r>
              <a:rPr lang="fi-FI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- Osaamisessa</a:t>
            </a:r>
          </a:p>
          <a:p>
            <a:endParaRPr lang="fi-FI" sz="2133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</p:txBody>
      </p:sp>
      <p:sp>
        <p:nvSpPr>
          <p:cNvPr id="9" name="Suorakulmio 8"/>
          <p:cNvSpPr/>
          <p:nvPr/>
        </p:nvSpPr>
        <p:spPr>
          <a:xfrm>
            <a:off x="5101389" y="2021305"/>
            <a:ext cx="1684422" cy="3098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2666999" y="551394"/>
            <a:ext cx="3496734" cy="395470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121913" tIns="60956" rIns="121913" bIns="60956" anchor="ctr"/>
          <a:lstStyle/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r>
              <a:rPr lang="fi-FI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Missä Suomi Ruotsia edellä?</a:t>
            </a:r>
          </a:p>
          <a:p>
            <a:endParaRPr lang="fi-FI" sz="2133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709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9958754" y="5534952"/>
            <a:ext cx="1395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i-FI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Lähde: OECD</a:t>
            </a:r>
            <a:endParaRPr lang="fi-FI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024467"/>
            <a:ext cx="7992107" cy="6028266"/>
          </a:xfrm>
          <a:prstGeom prst="rect">
            <a:avLst/>
          </a:prstGeom>
        </p:spPr>
      </p:pic>
      <p:sp>
        <p:nvSpPr>
          <p:cNvPr id="7" name="Suorakulmio 6"/>
          <p:cNvSpPr/>
          <p:nvPr/>
        </p:nvSpPr>
        <p:spPr>
          <a:xfrm>
            <a:off x="1754045" y="656762"/>
            <a:ext cx="831282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i-FI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fi-FI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fi-FI" dirty="0"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Osuus 25-64-v., joilla alle 2. asteen koulutus 2018, %                     </a:t>
            </a:r>
          </a:p>
          <a:p>
            <a:pPr>
              <a:spcAft>
                <a:spcPts val="0"/>
              </a:spcAft>
            </a:pPr>
            <a:r>
              <a:rPr lang="fi-FI" dirty="0"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 (</a:t>
            </a:r>
            <a:r>
              <a:rPr lang="fi-FI" dirty="0" err="1">
                <a:latin typeface="Calibri" panose="020F0502020204030204" pitchFamily="34" charset="0"/>
                <a:ea typeface="Times New Roman" panose="02020603050405020304" pitchFamily="18" charset="0"/>
              </a:rPr>
              <a:t>below</a:t>
            </a:r>
            <a:r>
              <a:rPr lang="fi-FI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i-FI" dirty="0" err="1">
                <a:latin typeface="Calibri" panose="020F0502020204030204" pitchFamily="34" charset="0"/>
                <a:ea typeface="Times New Roman" panose="02020603050405020304" pitchFamily="18" charset="0"/>
              </a:rPr>
              <a:t>upper</a:t>
            </a:r>
            <a:r>
              <a:rPr lang="fi-FI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i-FI" dirty="0" err="1">
                <a:latin typeface="Calibri" panose="020F0502020204030204" pitchFamily="34" charset="0"/>
                <a:ea typeface="Times New Roman" panose="02020603050405020304" pitchFamily="18" charset="0"/>
              </a:rPr>
              <a:t>secondary</a:t>
            </a:r>
            <a:r>
              <a:rPr lang="fi-FI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i-FI" dirty="0" err="1">
                <a:latin typeface="Calibri" panose="020F0502020204030204" pitchFamily="34" charset="0"/>
                <a:ea typeface="Times New Roman" panose="02020603050405020304" pitchFamily="18" charset="0"/>
              </a:rPr>
              <a:t>education</a:t>
            </a:r>
            <a:r>
              <a:rPr lang="fi-FI" dirty="0">
                <a:latin typeface="Calibri" panose="020F0502020204030204" pitchFamily="34" charset="0"/>
                <a:ea typeface="Times New Roman" panose="02020603050405020304" pitchFamily="18" charset="0"/>
              </a:rPr>
              <a:t>)  	                                   </a:t>
            </a:r>
            <a:r>
              <a:rPr lang="fi-FI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Islanti</a:t>
            </a:r>
          </a:p>
          <a:p>
            <a:pPr>
              <a:spcAft>
                <a:spcPts val="0"/>
              </a:spcAft>
            </a:pPr>
            <a:endParaRPr lang="fi-FI" sz="14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1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</a:t>
            </a:r>
            <a:r>
              <a:rPr lang="fi-FI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endParaRPr lang="fi-FI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0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				          </a:t>
            </a:r>
          </a:p>
          <a:p>
            <a:pPr>
              <a:spcAft>
                <a:spcPts val="0"/>
              </a:spcAft>
            </a:pPr>
            <a:r>
              <a:rPr lang="fi-FI" sz="20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                                                                Tanska</a:t>
            </a:r>
            <a:endParaRPr lang="fi-FI" sz="2000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0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			                    Norja</a:t>
            </a:r>
          </a:p>
          <a:p>
            <a:pPr>
              <a:spcAft>
                <a:spcPts val="0"/>
              </a:spcAft>
            </a:pPr>
            <a:r>
              <a:rPr lang="fi-FI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    Ruotsi</a:t>
            </a: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i-FI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Suomi</a:t>
            </a:r>
            <a:endParaRPr lang="fi-FI" sz="20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81199" y="169330"/>
            <a:ext cx="4097868" cy="387317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121913" tIns="60956" rIns="121913" bIns="60956" anchor="ctr"/>
          <a:lstStyle/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r>
              <a:rPr lang="fi-FI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Missä Suomi Ruotsia edellä?</a:t>
            </a:r>
          </a:p>
          <a:p>
            <a:endParaRPr lang="fi-FI" sz="2133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981199" y="574302"/>
            <a:ext cx="5317068" cy="403936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121913" tIns="60956" rIns="121913" bIns="60956" anchor="ctr"/>
          <a:lstStyle/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r>
              <a:rPr lang="fi-FI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- Heikosti koulutettujen osuus pienempi</a:t>
            </a:r>
          </a:p>
          <a:p>
            <a:pPr marL="342900" indent="-342900">
              <a:buFontTx/>
              <a:buChar char="-"/>
            </a:pPr>
            <a:endParaRPr lang="fi-FI" sz="2133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fi-FI" sz="2133" dirty="0">
                <a:solidFill>
                  <a:schemeClr val="tx1"/>
                </a:solidFill>
              </a:rPr>
              <a:t>               </a:t>
            </a: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392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1A33-3EF8-41B7-9C70-613E4D46F071}" type="slidenum">
              <a:rPr lang="fi-FI" smtClean="0"/>
              <a:t>13</a:t>
            </a:fld>
            <a:endParaRPr lang="fi-FI"/>
          </a:p>
        </p:txBody>
      </p:sp>
      <p:sp>
        <p:nvSpPr>
          <p:cNvPr id="6" name="Suorakulmio 5"/>
          <p:cNvSpPr/>
          <p:nvPr/>
        </p:nvSpPr>
        <p:spPr>
          <a:xfrm>
            <a:off x="4895273" y="1320800"/>
            <a:ext cx="1477818" cy="3971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2400374" y="576594"/>
            <a:ext cx="4385437" cy="387317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121913" tIns="60956" rIns="121913" bIns="60956" anchor="ctr"/>
          <a:lstStyle/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r>
              <a:rPr lang="fi-FI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Missä Suomi Ruotsia ”edellä”?</a:t>
            </a:r>
          </a:p>
          <a:p>
            <a:endParaRPr lang="fi-FI" sz="2133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2400374" y="1014568"/>
            <a:ext cx="3619420" cy="403936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121913" tIns="60956" rIns="121913" bIns="60956" anchor="ctr"/>
          <a:lstStyle/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r>
              <a:rPr lang="fi-FI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- Osa-aikatyön osuudessa</a:t>
            </a:r>
          </a:p>
          <a:p>
            <a:pPr marL="342900" indent="-342900">
              <a:buFontTx/>
              <a:buChar char="-"/>
            </a:pPr>
            <a:endParaRPr lang="fi-FI" sz="2133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</p:txBody>
      </p:sp>
      <p:sp>
        <p:nvSpPr>
          <p:cNvPr id="9" name="Suorakulmio 8"/>
          <p:cNvSpPr/>
          <p:nvPr/>
        </p:nvSpPr>
        <p:spPr>
          <a:xfrm>
            <a:off x="5101389" y="2021305"/>
            <a:ext cx="1684422" cy="3098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Suorakulmio 12"/>
          <p:cNvSpPr/>
          <p:nvPr/>
        </p:nvSpPr>
        <p:spPr>
          <a:xfrm>
            <a:off x="10176118" y="5958463"/>
            <a:ext cx="1395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i-FI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Lähde: OECD</a:t>
            </a:r>
            <a:endParaRPr lang="fi-FI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74" y="1554686"/>
            <a:ext cx="7777088" cy="5166788"/>
          </a:xfrm>
          <a:prstGeom prst="rect">
            <a:avLst/>
          </a:prstGeom>
        </p:spPr>
      </p:pic>
      <p:sp>
        <p:nvSpPr>
          <p:cNvPr id="15" name="Suorakulmio 14"/>
          <p:cNvSpPr/>
          <p:nvPr/>
        </p:nvSpPr>
        <p:spPr>
          <a:xfrm>
            <a:off x="1377654" y="1545737"/>
            <a:ext cx="746435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b="1" dirty="0"/>
              <a:t>                                                           Osa-aikatyöntekijöiden osuus 1996-2018, %</a:t>
            </a:r>
          </a:p>
          <a:p>
            <a:endParaRPr lang="fi-FI" b="1" dirty="0">
              <a:solidFill>
                <a:srgbClr val="C00000"/>
              </a:solidFill>
            </a:endParaRPr>
          </a:p>
          <a:p>
            <a:r>
              <a:rPr lang="fi-FI" b="1" dirty="0">
                <a:solidFill>
                  <a:srgbClr val="C00000"/>
                </a:solidFill>
              </a:rPr>
              <a:t>			                          Ruotsi</a:t>
            </a:r>
          </a:p>
          <a:p>
            <a:endParaRPr lang="fi-FI" b="1" dirty="0"/>
          </a:p>
          <a:p>
            <a:r>
              <a:rPr lang="fi-FI" dirty="0"/>
              <a:t>					                                </a:t>
            </a:r>
            <a:r>
              <a:rPr lang="fi-FI" b="1" dirty="0">
                <a:solidFill>
                  <a:srgbClr val="0070C0"/>
                </a:solidFill>
              </a:rPr>
              <a:t>Suomi</a:t>
            </a:r>
          </a:p>
        </p:txBody>
      </p:sp>
    </p:spTree>
    <p:extLst>
      <p:ext uri="{BB962C8B-B14F-4D97-AF65-F5344CB8AC3E}">
        <p14:creationId xmlns:p14="http://schemas.microsoft.com/office/powerpoint/2010/main" val="2397607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9425346" y="5534952"/>
            <a:ext cx="1395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i-FI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Lähde: OECD</a:t>
            </a:r>
            <a:endParaRPr lang="fi-FI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Kuva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067" y="372532"/>
            <a:ext cx="8051800" cy="6637867"/>
          </a:xfrm>
          <a:prstGeom prst="rect">
            <a:avLst/>
          </a:prstGeom>
        </p:spPr>
      </p:pic>
      <p:sp>
        <p:nvSpPr>
          <p:cNvPr id="6" name="Suorakulmio 5"/>
          <p:cNvSpPr/>
          <p:nvPr/>
        </p:nvSpPr>
        <p:spPr>
          <a:xfrm>
            <a:off x="1487825" y="291000"/>
            <a:ext cx="1143230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i-FI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  55-64-v. </a:t>
            </a:r>
            <a:r>
              <a:rPr lang="fi-FI" dirty="0">
                <a:latin typeface="Calibri" panose="020F0502020204030204" pitchFamily="34" charset="0"/>
                <a:ea typeface="Times New Roman" panose="02020603050405020304" pitchFamily="18" charset="0"/>
              </a:rPr>
              <a:t>työllisyysaste Pohjoismaissa 2019:Q3, %                     </a:t>
            </a:r>
          </a:p>
          <a:p>
            <a:pPr>
              <a:spcAft>
                <a:spcPts val="0"/>
              </a:spcAft>
            </a:pPr>
            <a:r>
              <a:rPr lang="fi-FI" dirty="0">
                <a:latin typeface="Calibri" panose="020F0502020204030204" pitchFamily="34" charset="0"/>
                <a:ea typeface="Times New Roman" panose="02020603050405020304" pitchFamily="18" charset="0"/>
              </a:rPr>
              <a:t>						                            </a:t>
            </a:r>
            <a:r>
              <a:rPr lang="fi-FI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Islanti</a:t>
            </a: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	</a:t>
            </a:r>
            <a:r>
              <a:rPr lang="fi-FI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Ruotsi</a:t>
            </a: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i-FI" b="1" dirty="0">
              <a:solidFill>
                <a:srgbClr val="C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	</a:t>
            </a:r>
            <a:r>
              <a:rPr lang="fi-FI" sz="20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	</a:t>
            </a:r>
          </a:p>
          <a:p>
            <a:pPr>
              <a:spcAft>
                <a:spcPts val="0"/>
              </a:spcAft>
            </a:pPr>
            <a:r>
              <a:rPr lang="fi-FI" sz="20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		            Norja</a:t>
            </a:r>
          </a:p>
          <a:p>
            <a:r>
              <a:rPr lang="fi-FI" sz="20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Tanska</a:t>
            </a:r>
          </a:p>
          <a:p>
            <a:pPr>
              <a:spcAft>
                <a:spcPts val="0"/>
              </a:spcAft>
            </a:pPr>
            <a:r>
              <a:rPr lang="fi-FI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						  Ruotsin ja Suomen</a:t>
            </a:r>
            <a:endParaRPr lang="fi-FI" sz="2000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8"/>
            <a:r>
              <a:rPr lang="fi-FI" sz="2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</a:t>
            </a:r>
            <a:r>
              <a:rPr lang="fi-FI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ero 12 %-yksikköä =</a:t>
            </a:r>
            <a:endParaRPr lang="fi-FI" sz="2000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				                  </a:t>
            </a:r>
            <a:r>
              <a:rPr lang="fi-FI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n.</a:t>
            </a:r>
            <a:r>
              <a:rPr lang="fi-FI" sz="2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i-FI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87 000 henkilöä</a:t>
            </a:r>
          </a:p>
          <a:p>
            <a:pPr>
              <a:spcAft>
                <a:spcPts val="0"/>
              </a:spcAft>
            </a:pPr>
            <a:r>
              <a:rPr lang="fi-FI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					                  Suomen tasolla. </a:t>
            </a:r>
            <a:r>
              <a:rPr lang="fi-FI" sz="1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		  </a:t>
            </a:r>
            <a:endParaRPr lang="fi-FI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i-FI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Suomi</a:t>
            </a:r>
            <a:endParaRPr lang="fi-FI" sz="20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cxnSp>
        <p:nvCxnSpPr>
          <p:cNvPr id="7" name="Suora nuoliyhdysviiva 6"/>
          <p:cNvCxnSpPr/>
          <p:nvPr/>
        </p:nvCxnSpPr>
        <p:spPr>
          <a:xfrm flipH="1">
            <a:off x="7086600" y="2184400"/>
            <a:ext cx="16934" cy="35052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iruutu 7"/>
          <p:cNvSpPr txBox="1"/>
          <p:nvPr/>
        </p:nvSpPr>
        <p:spPr>
          <a:xfrm>
            <a:off x="9406487" y="1176872"/>
            <a:ext cx="2252114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Suomi Ruotsia jäljessä työssä pysymisessä.</a:t>
            </a:r>
          </a:p>
        </p:txBody>
      </p:sp>
    </p:spTree>
    <p:extLst>
      <p:ext uri="{BB962C8B-B14F-4D97-AF65-F5344CB8AC3E}">
        <p14:creationId xmlns:p14="http://schemas.microsoft.com/office/powerpoint/2010/main" val="3356528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75" y="655783"/>
            <a:ext cx="8783782" cy="5745018"/>
          </a:xfrm>
          <a:prstGeom prst="rect">
            <a:avLst/>
          </a:prstGeom>
        </p:spPr>
      </p:pic>
      <p:sp>
        <p:nvSpPr>
          <p:cNvPr id="3" name="Tekstiruutu 2"/>
          <p:cNvSpPr txBox="1"/>
          <p:nvPr/>
        </p:nvSpPr>
        <p:spPr>
          <a:xfrm>
            <a:off x="-1113380" y="360218"/>
            <a:ext cx="1059399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                                  Työttömän työmarkkinoiden käytettävissä olon kriteerit (1=löysimmät, 5=tiukimmat) v. 2017</a:t>
            </a:r>
          </a:p>
          <a:p>
            <a:endParaRPr lang="fi-FI" dirty="0"/>
          </a:p>
          <a:p>
            <a:r>
              <a:rPr lang="fi-FI" sz="800" dirty="0"/>
              <a:t>                                    </a:t>
            </a:r>
          </a:p>
          <a:p>
            <a:r>
              <a:rPr lang="fi-FI" sz="1400" dirty="0"/>
              <a:t>                                                           Käytettävissä olo palveluissa oltaessa    Ammatillinen liikkuvuus Alueellinen liikkuvuus  Muista syistä</a:t>
            </a:r>
          </a:p>
        </p:txBody>
      </p:sp>
      <p:sp>
        <p:nvSpPr>
          <p:cNvPr id="5" name="Suorakulmio 4"/>
          <p:cNvSpPr/>
          <p:nvPr/>
        </p:nvSpPr>
        <p:spPr>
          <a:xfrm>
            <a:off x="2036797" y="5069226"/>
            <a:ext cx="245288" cy="69734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Suorakulmio 5"/>
          <p:cNvSpPr/>
          <p:nvPr/>
        </p:nvSpPr>
        <p:spPr>
          <a:xfrm>
            <a:off x="5370282" y="5077693"/>
            <a:ext cx="264164" cy="7181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8880778" y="5093856"/>
            <a:ext cx="277091" cy="70196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Suorakulmio 7"/>
          <p:cNvSpPr/>
          <p:nvPr/>
        </p:nvSpPr>
        <p:spPr>
          <a:xfrm>
            <a:off x="7236809" y="5080000"/>
            <a:ext cx="277091" cy="70196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 8"/>
          <p:cNvSpPr/>
          <p:nvPr/>
        </p:nvSpPr>
        <p:spPr>
          <a:xfrm>
            <a:off x="8456300" y="5097418"/>
            <a:ext cx="277091" cy="70196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ruutu 9"/>
          <p:cNvSpPr txBox="1"/>
          <p:nvPr/>
        </p:nvSpPr>
        <p:spPr>
          <a:xfrm>
            <a:off x="9781305" y="4350336"/>
            <a:ext cx="2152075" cy="17235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Lähde: OECD (2018), </a:t>
            </a:r>
            <a:r>
              <a:rPr lang="en-US" sz="1400" dirty="0"/>
              <a:t>How demanding are activation requirements for jobseekers.</a:t>
            </a:r>
          </a:p>
          <a:p>
            <a:r>
              <a:rPr lang="fi-FI" sz="1000" dirty="0">
                <a:hlinkClick r:id="rId3"/>
              </a:rPr>
              <a:t>https://read.oecd-ilibrary.org/employment/how-demanding-are-activation-requirements-for-jobseekers_2bdfecca-en#page1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AE21-139E-43E9-BB96-79ED2F11FCD6}" type="slidenum">
              <a:rPr lang="fi-FI" smtClean="0"/>
              <a:t>15</a:t>
            </a:fld>
            <a:endParaRPr lang="fi-FI"/>
          </a:p>
        </p:txBody>
      </p:sp>
      <p:sp>
        <p:nvSpPr>
          <p:cNvPr id="13" name="Suorakulmio 12"/>
          <p:cNvSpPr/>
          <p:nvPr/>
        </p:nvSpPr>
        <p:spPr>
          <a:xfrm>
            <a:off x="1664793" y="979208"/>
            <a:ext cx="769850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				                                                            </a:t>
            </a:r>
            <a:r>
              <a:rPr lang="fi-FI" b="1" dirty="0">
                <a:solidFill>
                  <a:srgbClr val="FF0000"/>
                </a:solidFill>
              </a:rPr>
              <a:t>Norja</a:t>
            </a:r>
            <a:endParaRPr lang="fi-FI" dirty="0"/>
          </a:p>
          <a:p>
            <a:endParaRPr lang="fi-FI" b="1" dirty="0">
              <a:solidFill>
                <a:srgbClr val="FF0000"/>
              </a:solidFill>
            </a:endParaRPr>
          </a:p>
          <a:p>
            <a:r>
              <a:rPr lang="fi-FI" b="1" dirty="0">
                <a:solidFill>
                  <a:srgbClr val="FF0000"/>
                </a:solidFill>
              </a:rPr>
              <a:t>                                                                                                                          Tanska</a:t>
            </a:r>
            <a:endParaRPr lang="fi-FI" dirty="0"/>
          </a:p>
          <a:p>
            <a:r>
              <a:rPr lang="fi-FI" b="1" dirty="0">
                <a:solidFill>
                  <a:srgbClr val="FF0000"/>
                </a:solidFill>
              </a:rPr>
              <a:t>					             Ruotsi</a:t>
            </a:r>
            <a:endParaRPr lang="fi-FI" dirty="0"/>
          </a:p>
          <a:p>
            <a:r>
              <a:rPr lang="fi-FI" b="1" dirty="0">
                <a:solidFill>
                  <a:srgbClr val="FF0000"/>
                </a:solidFill>
              </a:rPr>
              <a:t>				 				 </a:t>
            </a:r>
          </a:p>
          <a:p>
            <a:endParaRPr lang="fi-FI" sz="1400" b="1" dirty="0">
              <a:solidFill>
                <a:srgbClr val="0070C0"/>
              </a:solidFill>
            </a:endParaRPr>
          </a:p>
          <a:p>
            <a:r>
              <a:rPr lang="fi-FI" sz="1400" b="1" dirty="0">
                <a:solidFill>
                  <a:srgbClr val="0070C0"/>
                </a:solidFill>
              </a:rPr>
              <a:t>   </a:t>
            </a:r>
          </a:p>
          <a:p>
            <a:r>
              <a:rPr lang="fi-FI" b="1" dirty="0">
                <a:solidFill>
                  <a:srgbClr val="0070C0"/>
                </a:solidFill>
              </a:rPr>
              <a:t>  Suomi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965956" y="2947514"/>
            <a:ext cx="580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b="1" dirty="0">
                <a:solidFill>
                  <a:srgbClr val="FF0000"/>
                </a:solidFill>
              </a:rPr>
              <a:t>USA</a:t>
            </a:r>
            <a:endParaRPr lang="fi-FI" dirty="0"/>
          </a:p>
        </p:txBody>
      </p:sp>
      <p:sp>
        <p:nvSpPr>
          <p:cNvPr id="14" name="Suorakulmio 13"/>
          <p:cNvSpPr/>
          <p:nvPr/>
        </p:nvSpPr>
        <p:spPr>
          <a:xfrm>
            <a:off x="5125018" y="1957397"/>
            <a:ext cx="764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b="1" dirty="0">
                <a:solidFill>
                  <a:srgbClr val="FF0000"/>
                </a:solidFill>
              </a:rPr>
              <a:t>Islanti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9392675" y="1781629"/>
            <a:ext cx="2468399" cy="7386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>
                <a:latin typeface="Arial Black" panose="020B0A04020102020204" pitchFamily="34" charset="0"/>
              </a:rPr>
              <a:t>Suomessa Ruotsia </a:t>
            </a:r>
            <a:r>
              <a:rPr lang="fi-FI" sz="1400" dirty="0" err="1">
                <a:latin typeface="Arial Black" panose="020B0A04020102020204" pitchFamily="34" charset="0"/>
              </a:rPr>
              <a:t>jäl</a:t>
            </a:r>
            <a:r>
              <a:rPr lang="fi-FI" sz="1400" dirty="0">
                <a:latin typeface="Arial Black" panose="020B0A04020102020204" pitchFamily="34" charset="0"/>
              </a:rPr>
              <a:t>-</a:t>
            </a:r>
          </a:p>
          <a:p>
            <a:r>
              <a:rPr lang="fi-FI" sz="1400" dirty="0" err="1">
                <a:latin typeface="Arial Black" panose="020B0A04020102020204" pitchFamily="34" charset="0"/>
              </a:rPr>
              <a:t>jessä</a:t>
            </a:r>
            <a:r>
              <a:rPr lang="fi-FI" sz="1400" dirty="0">
                <a:latin typeface="Arial Black" panose="020B0A04020102020204" pitchFamily="34" charset="0"/>
              </a:rPr>
              <a:t> työnhaun tuessa ja velvoittavuudessa.</a:t>
            </a:r>
          </a:p>
        </p:txBody>
      </p:sp>
    </p:spTree>
    <p:extLst>
      <p:ext uri="{BB962C8B-B14F-4D97-AF65-F5344CB8AC3E}">
        <p14:creationId xmlns:p14="http://schemas.microsoft.com/office/powerpoint/2010/main" val="189135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350913"/>
              </p:ext>
            </p:extLst>
          </p:nvPr>
        </p:nvGraphicFramePr>
        <p:xfrm>
          <a:off x="1785015" y="2014553"/>
          <a:ext cx="885661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921">
                  <a:extLst>
                    <a:ext uri="{9D8B030D-6E8A-4147-A177-3AD203B41FA5}">
                      <a16:colId xmlns:a16="http://schemas.microsoft.com/office/drawing/2014/main" val="534176920"/>
                    </a:ext>
                  </a:extLst>
                </a:gridCol>
                <a:gridCol w="2769033">
                  <a:extLst>
                    <a:ext uri="{9D8B030D-6E8A-4147-A177-3AD203B41FA5}">
                      <a16:colId xmlns:a16="http://schemas.microsoft.com/office/drawing/2014/main" val="2924652697"/>
                    </a:ext>
                  </a:extLst>
                </a:gridCol>
                <a:gridCol w="2908665">
                  <a:extLst>
                    <a:ext uri="{9D8B030D-6E8A-4147-A177-3AD203B41FA5}">
                      <a16:colId xmlns:a16="http://schemas.microsoft.com/office/drawing/2014/main" val="1796869783"/>
                    </a:ext>
                  </a:extLst>
                </a:gridCol>
              </a:tblGrid>
              <a:tr h="804739">
                <a:tc>
                  <a:txBody>
                    <a:bodyPr/>
                    <a:lstStyle/>
                    <a:p>
                      <a:r>
                        <a:rPr lang="fi-FI" dirty="0"/>
                        <a:t>                         Työttömyysturva</a:t>
                      </a:r>
                      <a:r>
                        <a:rPr lang="fi-FI" baseline="0" dirty="0"/>
                        <a:t> </a:t>
                      </a:r>
                      <a:r>
                        <a:rPr lang="fi-FI" dirty="0"/>
                        <a:t>            </a:t>
                      </a:r>
                    </a:p>
                    <a:p>
                      <a:endParaRPr lang="fi-FI" dirty="0"/>
                    </a:p>
                    <a:p>
                      <a:r>
                        <a:rPr lang="fi-FI" baseline="0" dirty="0"/>
                        <a:t>Työnhaun tuki ja velvoittavuus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baseline="0" dirty="0"/>
                        <a:t>Huono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Hyvä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496546"/>
                  </a:ext>
                </a:extLst>
              </a:tr>
              <a:tr h="494241">
                <a:tc>
                  <a:txBody>
                    <a:bodyPr/>
                    <a:lstStyle/>
                    <a:p>
                      <a:endParaRPr lang="fi-FI" sz="1800" dirty="0"/>
                    </a:p>
                    <a:p>
                      <a:r>
                        <a:rPr lang="fi-FI" sz="1800" dirty="0"/>
                        <a:t>Heikko</a:t>
                      </a:r>
                    </a:p>
                    <a:p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696137"/>
                  </a:ext>
                </a:extLst>
              </a:tr>
              <a:tr h="598284">
                <a:tc>
                  <a:txBody>
                    <a:bodyPr/>
                    <a:lstStyle/>
                    <a:p>
                      <a:endParaRPr lang="fi-FI" sz="1800" dirty="0"/>
                    </a:p>
                    <a:p>
                      <a:r>
                        <a:rPr lang="fi-FI" sz="1800" dirty="0"/>
                        <a:t>Vahva</a:t>
                      </a:r>
                    </a:p>
                    <a:p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Pohjoismainen malli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565918"/>
                  </a:ext>
                </a:extLst>
              </a:tr>
            </a:tbl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3932491" y="829732"/>
            <a:ext cx="5189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Kaksi ratkaisumallia työnteon heikkoihin kannustimiin</a:t>
            </a:r>
          </a:p>
        </p:txBody>
      </p:sp>
      <p:sp>
        <p:nvSpPr>
          <p:cNvPr id="2" name="Ellipsi 1"/>
          <p:cNvSpPr/>
          <p:nvPr/>
        </p:nvSpPr>
        <p:spPr>
          <a:xfrm>
            <a:off x="5943598" y="3166533"/>
            <a:ext cx="804333" cy="44873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Ellipsi 4"/>
          <p:cNvSpPr/>
          <p:nvPr/>
        </p:nvSpPr>
        <p:spPr>
          <a:xfrm>
            <a:off x="7975600" y="4072469"/>
            <a:ext cx="2412999" cy="44873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6655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891523"/>
              </p:ext>
            </p:extLst>
          </p:nvPr>
        </p:nvGraphicFramePr>
        <p:xfrm>
          <a:off x="1785015" y="2014553"/>
          <a:ext cx="885661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921">
                  <a:extLst>
                    <a:ext uri="{9D8B030D-6E8A-4147-A177-3AD203B41FA5}">
                      <a16:colId xmlns:a16="http://schemas.microsoft.com/office/drawing/2014/main" val="534176920"/>
                    </a:ext>
                  </a:extLst>
                </a:gridCol>
                <a:gridCol w="2769033">
                  <a:extLst>
                    <a:ext uri="{9D8B030D-6E8A-4147-A177-3AD203B41FA5}">
                      <a16:colId xmlns:a16="http://schemas.microsoft.com/office/drawing/2014/main" val="2924652697"/>
                    </a:ext>
                  </a:extLst>
                </a:gridCol>
                <a:gridCol w="2908665">
                  <a:extLst>
                    <a:ext uri="{9D8B030D-6E8A-4147-A177-3AD203B41FA5}">
                      <a16:colId xmlns:a16="http://schemas.microsoft.com/office/drawing/2014/main" val="1796869783"/>
                    </a:ext>
                  </a:extLst>
                </a:gridCol>
              </a:tblGrid>
              <a:tr h="804739">
                <a:tc>
                  <a:txBody>
                    <a:bodyPr/>
                    <a:lstStyle/>
                    <a:p>
                      <a:r>
                        <a:rPr lang="fi-FI" dirty="0"/>
                        <a:t>                         Työttömyysturva</a:t>
                      </a:r>
                      <a:r>
                        <a:rPr lang="fi-FI" baseline="0" dirty="0"/>
                        <a:t> </a:t>
                      </a:r>
                      <a:r>
                        <a:rPr lang="fi-FI" dirty="0"/>
                        <a:t>            </a:t>
                      </a:r>
                    </a:p>
                    <a:p>
                      <a:endParaRPr lang="fi-FI" dirty="0"/>
                    </a:p>
                    <a:p>
                      <a:r>
                        <a:rPr lang="fi-FI" baseline="0" dirty="0"/>
                        <a:t>Työnhaun tuki ja velvoittavuus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baseline="0" dirty="0"/>
                        <a:t>Huono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Hyvä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496546"/>
                  </a:ext>
                </a:extLst>
              </a:tr>
              <a:tr h="494241">
                <a:tc>
                  <a:txBody>
                    <a:bodyPr/>
                    <a:lstStyle/>
                    <a:p>
                      <a:endParaRPr lang="fi-FI" sz="1800" dirty="0"/>
                    </a:p>
                    <a:p>
                      <a:r>
                        <a:rPr lang="fi-FI" sz="1800" dirty="0"/>
                        <a:t>Heikko</a:t>
                      </a:r>
                    </a:p>
                    <a:p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 dirty="0"/>
                    </a:p>
                    <a:p>
                      <a:pPr algn="ctr"/>
                      <a:r>
                        <a:rPr lang="fi-FI" sz="1800" b="1" dirty="0">
                          <a:solidFill>
                            <a:srgbClr val="002060"/>
                          </a:solidFill>
                        </a:rPr>
                        <a:t>Suomi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696137"/>
                  </a:ext>
                </a:extLst>
              </a:tr>
              <a:tr h="598284">
                <a:tc>
                  <a:txBody>
                    <a:bodyPr/>
                    <a:lstStyle/>
                    <a:p>
                      <a:endParaRPr lang="fi-FI" sz="1800" dirty="0"/>
                    </a:p>
                    <a:p>
                      <a:r>
                        <a:rPr lang="fi-FI" sz="1800" dirty="0"/>
                        <a:t>Vahva</a:t>
                      </a:r>
                    </a:p>
                    <a:p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Pohjoismaat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565918"/>
                  </a:ext>
                </a:extLst>
              </a:tr>
            </a:tbl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5083954" y="821265"/>
            <a:ext cx="1981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   Suomen ongelma</a:t>
            </a:r>
          </a:p>
        </p:txBody>
      </p:sp>
      <p:sp>
        <p:nvSpPr>
          <p:cNvPr id="2" name="Ellipsi 1"/>
          <p:cNvSpPr/>
          <p:nvPr/>
        </p:nvSpPr>
        <p:spPr>
          <a:xfrm>
            <a:off x="8788400" y="3183467"/>
            <a:ext cx="821267" cy="431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Suorakulmio 4"/>
          <p:cNvSpPr/>
          <p:nvPr/>
        </p:nvSpPr>
        <p:spPr>
          <a:xfrm>
            <a:off x="2475291" y="4942472"/>
            <a:ext cx="7476066" cy="646331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</a:rPr>
              <a:t>Suomessa työttömiä ei tavata säännöllisesti.</a:t>
            </a:r>
          </a:p>
          <a:p>
            <a:pPr algn="ctr"/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</a:rPr>
              <a:t>→ Työnhaun tuki ja velvoittavuus heikkoja.</a:t>
            </a:r>
          </a:p>
        </p:txBody>
      </p:sp>
    </p:spTree>
    <p:extLst>
      <p:ext uri="{BB962C8B-B14F-4D97-AF65-F5344CB8AC3E}">
        <p14:creationId xmlns:p14="http://schemas.microsoft.com/office/powerpoint/2010/main" val="89334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094743"/>
              </p:ext>
            </p:extLst>
          </p:nvPr>
        </p:nvGraphicFramePr>
        <p:xfrm>
          <a:off x="1785015" y="2014553"/>
          <a:ext cx="885661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921">
                  <a:extLst>
                    <a:ext uri="{9D8B030D-6E8A-4147-A177-3AD203B41FA5}">
                      <a16:colId xmlns:a16="http://schemas.microsoft.com/office/drawing/2014/main" val="534176920"/>
                    </a:ext>
                  </a:extLst>
                </a:gridCol>
                <a:gridCol w="2769033">
                  <a:extLst>
                    <a:ext uri="{9D8B030D-6E8A-4147-A177-3AD203B41FA5}">
                      <a16:colId xmlns:a16="http://schemas.microsoft.com/office/drawing/2014/main" val="2924652697"/>
                    </a:ext>
                  </a:extLst>
                </a:gridCol>
                <a:gridCol w="2908665">
                  <a:extLst>
                    <a:ext uri="{9D8B030D-6E8A-4147-A177-3AD203B41FA5}">
                      <a16:colId xmlns:a16="http://schemas.microsoft.com/office/drawing/2014/main" val="1796869783"/>
                    </a:ext>
                  </a:extLst>
                </a:gridCol>
              </a:tblGrid>
              <a:tr h="804739">
                <a:tc>
                  <a:txBody>
                    <a:bodyPr/>
                    <a:lstStyle/>
                    <a:p>
                      <a:r>
                        <a:rPr lang="fi-FI" dirty="0"/>
                        <a:t>                         Työttömyysturva</a:t>
                      </a:r>
                      <a:r>
                        <a:rPr lang="fi-FI" baseline="0" dirty="0"/>
                        <a:t> </a:t>
                      </a:r>
                      <a:r>
                        <a:rPr lang="fi-FI" dirty="0"/>
                        <a:t>            </a:t>
                      </a:r>
                    </a:p>
                    <a:p>
                      <a:endParaRPr lang="fi-FI" dirty="0"/>
                    </a:p>
                    <a:p>
                      <a:r>
                        <a:rPr lang="fi-FI" baseline="0" dirty="0"/>
                        <a:t>Työnhaun tuki ja velvoittavuus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baseline="0" dirty="0"/>
                        <a:t>Huono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Hyvä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496546"/>
                  </a:ext>
                </a:extLst>
              </a:tr>
              <a:tr h="494241">
                <a:tc>
                  <a:txBody>
                    <a:bodyPr/>
                    <a:lstStyle/>
                    <a:p>
                      <a:endParaRPr lang="fi-FI" sz="1800" dirty="0"/>
                    </a:p>
                    <a:p>
                      <a:r>
                        <a:rPr lang="fi-FI" sz="1800" dirty="0"/>
                        <a:t>Heikko</a:t>
                      </a:r>
                    </a:p>
                    <a:p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 dirty="0"/>
                    </a:p>
                    <a:p>
                      <a:pPr algn="ctr"/>
                      <a:r>
                        <a:rPr lang="fi-FI" sz="1800" b="1" dirty="0">
                          <a:solidFill>
                            <a:srgbClr val="002060"/>
                          </a:solidFill>
                        </a:rPr>
                        <a:t>Suomi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696137"/>
                  </a:ext>
                </a:extLst>
              </a:tr>
              <a:tr h="598284">
                <a:tc>
                  <a:txBody>
                    <a:bodyPr/>
                    <a:lstStyle/>
                    <a:p>
                      <a:endParaRPr lang="fi-FI" sz="1800" dirty="0"/>
                    </a:p>
                    <a:p>
                      <a:r>
                        <a:rPr lang="fi-FI" sz="1800" dirty="0"/>
                        <a:t>Vahva</a:t>
                      </a:r>
                    </a:p>
                    <a:p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Pohjoismainen</a:t>
                      </a:r>
                      <a:r>
                        <a:rPr lang="fi-FI" sz="1800" baseline="0" dirty="0"/>
                        <a:t> malli</a:t>
                      </a:r>
                      <a:endParaRPr lang="fi-FI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565918"/>
                  </a:ext>
                </a:extLst>
              </a:tr>
            </a:tbl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5648746" y="914398"/>
            <a:ext cx="112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   Ratkaisu</a:t>
            </a:r>
          </a:p>
        </p:txBody>
      </p:sp>
      <p:sp>
        <p:nvSpPr>
          <p:cNvPr id="2" name="Ellipsi 1"/>
          <p:cNvSpPr/>
          <p:nvPr/>
        </p:nvSpPr>
        <p:spPr>
          <a:xfrm>
            <a:off x="8788400" y="3183467"/>
            <a:ext cx="821267" cy="431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7" name="Suora nuoliyhdysviiva 6"/>
          <p:cNvCxnSpPr>
            <a:stCxn id="2" idx="4"/>
          </p:cNvCxnSpPr>
          <p:nvPr/>
        </p:nvCxnSpPr>
        <p:spPr>
          <a:xfrm flipH="1">
            <a:off x="9199033" y="3615267"/>
            <a:ext cx="1" cy="5334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071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/>
          <p:nvPr/>
        </p:nvPicPr>
        <p:blipFill>
          <a:blip r:embed="rId2"/>
          <a:stretch>
            <a:fillRect/>
          </a:stretch>
        </p:blipFill>
        <p:spPr>
          <a:xfrm>
            <a:off x="914401" y="330018"/>
            <a:ext cx="9728199" cy="5548267"/>
          </a:xfrm>
          <a:prstGeom prst="rect">
            <a:avLst/>
          </a:prstGeom>
          <a:ln w="28575">
            <a:solidFill>
              <a:sysClr val="windowText" lastClr="000000"/>
            </a:solidFill>
          </a:ln>
        </p:spPr>
      </p:pic>
      <p:sp>
        <p:nvSpPr>
          <p:cNvPr id="3" name="Suorakulmio 2"/>
          <p:cNvSpPr/>
          <p:nvPr/>
        </p:nvSpPr>
        <p:spPr>
          <a:xfrm>
            <a:off x="10709398" y="1701800"/>
            <a:ext cx="9618133" cy="6350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Suorakulmio 3"/>
          <p:cNvSpPr/>
          <p:nvPr/>
        </p:nvSpPr>
        <p:spPr>
          <a:xfrm>
            <a:off x="981164" y="4232366"/>
            <a:ext cx="9618133" cy="14809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Suorakulmio 13"/>
          <p:cNvSpPr/>
          <p:nvPr/>
        </p:nvSpPr>
        <p:spPr>
          <a:xfrm>
            <a:off x="1085914" y="4847950"/>
            <a:ext cx="1008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Lähde: </a:t>
            </a:r>
            <a:r>
              <a:rPr lang="fi-FI" sz="1300" dirty="0"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https://star.dk/en/active-labour-market-policy-measures/the-regime-of-early-and-intense-job-search-assistance-and-activation/</a:t>
            </a:r>
            <a:endParaRPr lang="fi-FI" sz="1300" dirty="0"/>
          </a:p>
        </p:txBody>
      </p:sp>
    </p:spTree>
    <p:extLst>
      <p:ext uri="{BB962C8B-B14F-4D97-AF65-F5344CB8AC3E}">
        <p14:creationId xmlns:p14="http://schemas.microsoft.com/office/powerpoint/2010/main" val="2250591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AE21-139E-43E9-BB96-79ED2F11FCD6}" type="slidenum">
              <a:rPr lang="fi-FI" smtClean="0"/>
              <a:t>2</a:t>
            </a:fld>
            <a:endParaRPr lang="fi-FI"/>
          </a:p>
        </p:txBody>
      </p:sp>
      <p:graphicFrame>
        <p:nvGraphicFramePr>
          <p:cNvPr id="5" name="Kaavio 4"/>
          <p:cNvGraphicFramePr>
            <a:graphicFrameLocks/>
          </p:cNvGraphicFramePr>
          <p:nvPr/>
        </p:nvGraphicFramePr>
        <p:xfrm>
          <a:off x="735496" y="375557"/>
          <a:ext cx="10197547" cy="6104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kstiruutu 5"/>
          <p:cNvSpPr txBox="1"/>
          <p:nvPr/>
        </p:nvSpPr>
        <p:spPr>
          <a:xfrm>
            <a:off x="6023113" y="655983"/>
            <a:ext cx="3213252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       </a:t>
            </a:r>
            <a:endParaRPr lang="fi-FI" b="1" dirty="0">
              <a:solidFill>
                <a:srgbClr val="FF0000"/>
              </a:solidFill>
            </a:endParaRP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b="1" dirty="0">
                <a:solidFill>
                  <a:srgbClr val="0070C0"/>
                </a:solidFill>
              </a:rPr>
              <a:t>Alle 25-vuotiaat (2019-ennuste)</a:t>
            </a:r>
          </a:p>
          <a:p>
            <a:endParaRPr lang="fi-FI" dirty="0"/>
          </a:p>
          <a:p>
            <a:endParaRPr lang="fi-FI" dirty="0"/>
          </a:p>
          <a:p>
            <a:endParaRPr lang="fi-FI" b="1" dirty="0">
              <a:solidFill>
                <a:srgbClr val="FF0000"/>
              </a:solidFill>
            </a:endParaRPr>
          </a:p>
          <a:p>
            <a:endParaRPr lang="fi-FI" sz="2400" dirty="0"/>
          </a:p>
          <a:p>
            <a:r>
              <a:rPr lang="fi-FI" b="1" dirty="0">
                <a:solidFill>
                  <a:srgbClr val="0070C0"/>
                </a:solidFill>
              </a:rPr>
              <a:t>75+ (2019-ennuste)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1451113" y="2315817"/>
            <a:ext cx="4061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Väestöennuste 2019-2065, milj. henkilöä</a:t>
            </a:r>
          </a:p>
        </p:txBody>
      </p:sp>
    </p:spTree>
    <p:extLst>
      <p:ext uri="{BB962C8B-B14F-4D97-AF65-F5344CB8AC3E}">
        <p14:creationId xmlns:p14="http://schemas.microsoft.com/office/powerpoint/2010/main" val="34608834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>
            <a:graphicFrameLocks/>
          </p:cNvGraphicFramePr>
          <p:nvPr/>
        </p:nvGraphicFramePr>
        <p:xfrm>
          <a:off x="609600" y="177800"/>
          <a:ext cx="10600267" cy="6163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2116667" y="347133"/>
            <a:ext cx="678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                                 </a:t>
            </a:r>
            <a:r>
              <a:rPr lang="fi-FI" b="1" dirty="0"/>
              <a:t>Miksi ei kriisitietoisuutta?</a:t>
            </a:r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                                        Valtion velan efektiivinen korko 1982-2019, %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1210733" y="5579533"/>
            <a:ext cx="17111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/>
              <a:t>Lähde: Valtiokonttori</a:t>
            </a:r>
          </a:p>
        </p:txBody>
      </p:sp>
    </p:spTree>
    <p:extLst>
      <p:ext uri="{BB962C8B-B14F-4D97-AF65-F5344CB8AC3E}">
        <p14:creationId xmlns:p14="http://schemas.microsoft.com/office/powerpoint/2010/main" val="10619307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>
            <a:graphicFrameLocks/>
          </p:cNvGraphicFramePr>
          <p:nvPr/>
        </p:nvGraphicFramePr>
        <p:xfrm>
          <a:off x="609600" y="177800"/>
          <a:ext cx="10600267" cy="6163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1888796" y="269240"/>
            <a:ext cx="94189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>
                <a:solidFill>
                  <a:srgbClr val="FF0000"/>
                </a:solidFill>
              </a:rPr>
              <a:t>Maailmantalouden vakava häiriö voi muuttaa nopeasti sijoituspäätöksiä ja valtioiden korkoja.</a:t>
            </a:r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		        Valtion velan efektiivinen korko 1982-2019, %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1210733" y="5579533"/>
            <a:ext cx="17111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/>
              <a:t>Lähde: Valtiokonttori</a:t>
            </a:r>
          </a:p>
        </p:txBody>
      </p:sp>
      <p:cxnSp>
        <p:nvCxnSpPr>
          <p:cNvPr id="6" name="Suora nuoliyhdysviiva 5"/>
          <p:cNvCxnSpPr/>
          <p:nvPr/>
        </p:nvCxnSpPr>
        <p:spPr>
          <a:xfrm flipV="1">
            <a:off x="10955383" y="3901440"/>
            <a:ext cx="531223" cy="154141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014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298379"/>
              </p:ext>
            </p:extLst>
          </p:nvPr>
        </p:nvGraphicFramePr>
        <p:xfrm>
          <a:off x="1776051" y="2090753"/>
          <a:ext cx="9222149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3616">
                  <a:extLst>
                    <a:ext uri="{9D8B030D-6E8A-4147-A177-3AD203B41FA5}">
                      <a16:colId xmlns:a16="http://schemas.microsoft.com/office/drawing/2014/main" val="534176920"/>
                    </a:ext>
                  </a:extLst>
                </a:gridCol>
                <a:gridCol w="3217333">
                  <a:extLst>
                    <a:ext uri="{9D8B030D-6E8A-4147-A177-3AD203B41FA5}">
                      <a16:colId xmlns:a16="http://schemas.microsoft.com/office/drawing/2014/main" val="2924652697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1796869783"/>
                    </a:ext>
                  </a:extLst>
                </a:gridCol>
              </a:tblGrid>
              <a:tr h="804739">
                <a:tc>
                  <a:txBody>
                    <a:bodyPr/>
                    <a:lstStyle/>
                    <a:p>
                      <a:r>
                        <a:rPr lang="fi-FI" dirty="0"/>
                        <a:t>                    Kriisitietoisuus?             </a:t>
                      </a:r>
                    </a:p>
                    <a:p>
                      <a:endParaRPr lang="fi-FI" dirty="0"/>
                    </a:p>
                    <a:p>
                      <a:r>
                        <a:rPr lang="fi-FI" baseline="0" dirty="0"/>
                        <a:t>Onko kolmikanta yhtä </a:t>
                      </a:r>
                    </a:p>
                    <a:p>
                      <a:r>
                        <a:rPr lang="fi-FI" baseline="0" dirty="0"/>
                        <a:t>mieltä ongelman syistä?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baseline="0" dirty="0"/>
                        <a:t>Ei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Kyllä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496546"/>
                  </a:ext>
                </a:extLst>
              </a:tr>
              <a:tr h="494241">
                <a:tc>
                  <a:txBody>
                    <a:bodyPr/>
                    <a:lstStyle/>
                    <a:p>
                      <a:r>
                        <a:rPr lang="fi-FI" sz="1800" dirty="0"/>
                        <a:t>Kyllä</a:t>
                      </a:r>
                    </a:p>
                    <a:p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dirty="0"/>
                        <a:t>Vaikeat</a:t>
                      </a:r>
                      <a:r>
                        <a:rPr lang="fi-FI" sz="1800" baseline="0" dirty="0"/>
                        <a:t> päätökset eivät tarpeen.</a:t>
                      </a:r>
                      <a:endParaRPr lang="fi-FI" sz="1800" dirty="0"/>
                    </a:p>
                    <a:p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i-FI" sz="1800" dirty="0"/>
                        <a:t>Vaikeatkin</a:t>
                      </a:r>
                      <a:r>
                        <a:rPr lang="fi-FI" sz="1800" baseline="0" dirty="0"/>
                        <a:t> päätökset tehdään. (vrt. heikko kilpailukyky)</a:t>
                      </a:r>
                      <a:endParaRPr lang="fi-FI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696137"/>
                  </a:ext>
                </a:extLst>
              </a:tr>
              <a:tr h="598284">
                <a:tc>
                  <a:txBody>
                    <a:bodyPr/>
                    <a:lstStyle/>
                    <a:p>
                      <a:r>
                        <a:rPr lang="fi-FI" sz="1800" dirty="0"/>
                        <a:t>Ei</a:t>
                      </a:r>
                    </a:p>
                    <a:p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Ei</a:t>
                      </a:r>
                      <a:r>
                        <a:rPr lang="fi-FI" sz="1800" baseline="0" dirty="0"/>
                        <a:t> yhteistä analyysia ongelmasta,</a:t>
                      </a:r>
                    </a:p>
                    <a:p>
                      <a:r>
                        <a:rPr lang="fi-FI" sz="1800" baseline="0" dirty="0"/>
                        <a:t>kun ei ole kriisitietoisuuttakaan.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Kriisitietoisuus,</a:t>
                      </a:r>
                      <a:r>
                        <a:rPr lang="fi-FI" sz="1800" baseline="0" dirty="0"/>
                        <a:t> muttei ratkaisua,</a:t>
                      </a:r>
                    </a:p>
                    <a:p>
                      <a:r>
                        <a:rPr lang="fi-FI" sz="1800" baseline="0" dirty="0"/>
                        <a:t>kun ei yhteistä käsitystä toimista.</a:t>
                      </a:r>
                      <a:endParaRPr lang="fi-FI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565918"/>
                  </a:ext>
                </a:extLst>
              </a:tr>
            </a:tbl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3118991" y="1092199"/>
            <a:ext cx="6930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Suomen malli toimii, kun on kriisitietoisuus ja yhteinen käsitys toimista.</a:t>
            </a:r>
          </a:p>
        </p:txBody>
      </p:sp>
      <p:sp>
        <p:nvSpPr>
          <p:cNvPr id="5" name="Suorakulmio 4"/>
          <p:cNvSpPr/>
          <p:nvPr/>
        </p:nvSpPr>
        <p:spPr>
          <a:xfrm>
            <a:off x="7763929" y="3268134"/>
            <a:ext cx="3234271" cy="68579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0590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927988"/>
              </p:ext>
            </p:extLst>
          </p:nvPr>
        </p:nvGraphicFramePr>
        <p:xfrm>
          <a:off x="1363134" y="2039953"/>
          <a:ext cx="9584266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2666">
                  <a:extLst>
                    <a:ext uri="{9D8B030D-6E8A-4147-A177-3AD203B41FA5}">
                      <a16:colId xmlns:a16="http://schemas.microsoft.com/office/drawing/2014/main" val="53417692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924652697"/>
                    </a:ext>
                  </a:extLst>
                </a:gridCol>
                <a:gridCol w="2870200">
                  <a:extLst>
                    <a:ext uri="{9D8B030D-6E8A-4147-A177-3AD203B41FA5}">
                      <a16:colId xmlns:a16="http://schemas.microsoft.com/office/drawing/2014/main" val="1796869783"/>
                    </a:ext>
                  </a:extLst>
                </a:gridCol>
              </a:tblGrid>
              <a:tr h="804739">
                <a:tc>
                  <a:txBody>
                    <a:bodyPr/>
                    <a:lstStyle/>
                    <a:p>
                      <a:r>
                        <a:rPr lang="fi-FI" dirty="0"/>
                        <a:t>                             Kriisitietoisuus</a:t>
                      </a:r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Onko</a:t>
                      </a:r>
                      <a:r>
                        <a:rPr lang="fi-FI" baseline="0" dirty="0"/>
                        <a:t> kolmikannalla yhteinen</a:t>
                      </a:r>
                    </a:p>
                    <a:p>
                      <a:r>
                        <a:rPr lang="fi-FI" baseline="0" dirty="0"/>
                        <a:t>näkemys työttömyyden syistä?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baseline="0" dirty="0"/>
                        <a:t>Ei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Kyllä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496546"/>
                  </a:ext>
                </a:extLst>
              </a:tr>
              <a:tr h="494241">
                <a:tc>
                  <a:txBody>
                    <a:bodyPr/>
                    <a:lstStyle/>
                    <a:p>
                      <a:r>
                        <a:rPr lang="fi-FI" sz="1800" dirty="0"/>
                        <a:t>Kyllä</a:t>
                      </a:r>
                    </a:p>
                    <a:p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Työllisyystoimet</a:t>
                      </a:r>
                      <a:r>
                        <a:rPr lang="fi-FI" sz="1800" baseline="0" dirty="0"/>
                        <a:t> tiedetään, mutta kriisin riski ei vielä tarpeeksi vakava.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Kolmikanta pystyy päättää- </a:t>
                      </a:r>
                      <a:r>
                        <a:rPr lang="fi-FI" sz="1800" dirty="0" err="1"/>
                        <a:t>mään</a:t>
                      </a:r>
                      <a:r>
                        <a:rPr lang="fi-FI" sz="1800" dirty="0"/>
                        <a:t> tarvittavista</a:t>
                      </a:r>
                      <a:r>
                        <a:rPr lang="fi-FI" sz="1800" baseline="0" dirty="0"/>
                        <a:t> toimista.</a:t>
                      </a:r>
                      <a:endParaRPr lang="fi-FI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696137"/>
                  </a:ext>
                </a:extLst>
              </a:tr>
              <a:tr h="598284">
                <a:tc>
                  <a:txBody>
                    <a:bodyPr/>
                    <a:lstStyle/>
                    <a:p>
                      <a:r>
                        <a:rPr lang="fi-FI" sz="1800" dirty="0"/>
                        <a:t>Ei</a:t>
                      </a:r>
                    </a:p>
                    <a:p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Ei kiirettä sopia rakenteellista</a:t>
                      </a:r>
                      <a:r>
                        <a:rPr lang="fi-FI" sz="1800" baseline="0" dirty="0"/>
                        <a:t> </a:t>
                      </a:r>
                      <a:r>
                        <a:rPr lang="fi-FI" sz="1800" baseline="0" dirty="0" err="1"/>
                        <a:t>työlli</a:t>
                      </a:r>
                      <a:r>
                        <a:rPr lang="fi-FI" sz="1800" baseline="0" dirty="0"/>
                        <a:t>-syyttä nostavista toimista.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Kriisitietoisuus,</a:t>
                      </a:r>
                      <a:r>
                        <a:rPr lang="fi-FI" sz="1800" baseline="0" dirty="0"/>
                        <a:t> muttei </a:t>
                      </a:r>
                      <a:r>
                        <a:rPr lang="fi-FI" sz="1800" baseline="0" dirty="0" err="1"/>
                        <a:t>yhtei-stä</a:t>
                      </a:r>
                      <a:r>
                        <a:rPr lang="fi-FI" sz="1800" baseline="0" dirty="0"/>
                        <a:t> käsitystä toimista.</a:t>
                      </a:r>
                      <a:endParaRPr lang="fi-FI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565918"/>
                  </a:ext>
                </a:extLst>
              </a:tr>
            </a:tbl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4288230" y="1261532"/>
            <a:ext cx="419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   Selviääkö kolmikanta työllisyystestistä?</a:t>
            </a:r>
          </a:p>
        </p:txBody>
      </p:sp>
      <p:sp>
        <p:nvSpPr>
          <p:cNvPr id="3" name="Suorakulmio 2"/>
          <p:cNvSpPr/>
          <p:nvPr/>
        </p:nvSpPr>
        <p:spPr>
          <a:xfrm>
            <a:off x="8102599" y="3234266"/>
            <a:ext cx="2844799" cy="618065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361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2050" name="Picture 2" descr="Tuotannon suhdannekuvaaja muuttujina Toimiala, Tiedot, Sarjatyyppi ja Kuukau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6992"/>
            <a:ext cx="11963995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Pääaggregaatit viitevuoden 2010 hinnoin, volyymi-indeksit, volyymin muutokset muuttujina Taloustoimi ja Vuosi"/>
          <p:cNvSpPr>
            <a:spLocks noChangeAspect="1" noChangeArrowheads="1"/>
          </p:cNvSpPr>
          <p:nvPr/>
        </p:nvSpPr>
        <p:spPr bwMode="auto">
          <a:xfrm>
            <a:off x="84667" y="-136525"/>
            <a:ext cx="4064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64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Suorakulmio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3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5370990" y="365125"/>
            <a:ext cx="1248139" cy="395470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121913" tIns="60956" rIns="121913" bIns="60956" anchor="ctr"/>
          <a:lstStyle/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r>
              <a:rPr lang="fi-FI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Lopuksi</a:t>
            </a:r>
          </a:p>
          <a:p>
            <a:endParaRPr lang="fi-FI" sz="2133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2098765" y="2663809"/>
            <a:ext cx="8412481" cy="148319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121913" tIns="60956" rIns="121913" bIns="60956" anchor="ctr"/>
          <a:lstStyle/>
          <a:p>
            <a:endParaRPr lang="fi-FI" sz="2667" dirty="0"/>
          </a:p>
          <a:p>
            <a:endParaRPr lang="fi-FI" sz="2667" dirty="0"/>
          </a:p>
          <a:p>
            <a:pPr>
              <a:buNone/>
            </a:pPr>
            <a:endParaRPr lang="fi-FI" sz="2667" b="1" dirty="0"/>
          </a:p>
          <a:p>
            <a:pPr>
              <a:buNone/>
            </a:pPr>
            <a:endParaRPr lang="fi-FI" sz="2667" b="1" dirty="0"/>
          </a:p>
          <a:p>
            <a:pPr>
              <a:buNone/>
            </a:pPr>
            <a:endParaRPr lang="fi-FI" sz="2667" b="1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>
              <a:latin typeface="Calibri" panose="020F0502020204030204" pitchFamily="34" charset="0"/>
            </a:endParaRPr>
          </a:p>
          <a:p>
            <a:endParaRPr lang="en-US" sz="2133" dirty="0">
              <a:latin typeface="Calibri" panose="020F0502020204030204" pitchFamily="34" charset="0"/>
            </a:endParaRPr>
          </a:p>
          <a:p>
            <a:endParaRPr lang="en-US" sz="2133" dirty="0">
              <a:latin typeface="Calibri" panose="020F0502020204030204" pitchFamily="34" charset="0"/>
            </a:endParaRPr>
          </a:p>
          <a:p>
            <a:endParaRPr lang="en-US" sz="2133" dirty="0">
              <a:latin typeface="Calibri" panose="020F0502020204030204" pitchFamily="34" charset="0"/>
            </a:endParaRPr>
          </a:p>
          <a:p>
            <a:endParaRPr lang="en-US" sz="2133" dirty="0">
              <a:latin typeface="Calibri" panose="020F0502020204030204" pitchFamily="34" charset="0"/>
            </a:endParaRPr>
          </a:p>
          <a:p>
            <a:endParaRPr lang="fi-FI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fi-FI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fi-FI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Rakenteellisen työllisyysasteen nosto kolmikannan käsissä.</a:t>
            </a:r>
          </a:p>
          <a:p>
            <a:pPr algn="ctr"/>
            <a:endParaRPr lang="fi-FI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fi-FI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en-US" sz="2133" dirty="0">
              <a:latin typeface="Calibri" panose="020F050202020403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US" sz="2133" dirty="0">
              <a:latin typeface="Calibri" panose="020F050202020403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US" sz="2133" dirty="0">
              <a:latin typeface="Calibri" panose="020F050202020403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US" sz="2133" dirty="0">
              <a:latin typeface="Calibri" panose="020F050202020403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US" sz="2133" dirty="0">
              <a:latin typeface="Calibri" panose="020F050202020403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fi-FI" sz="1867" b="1" dirty="0">
              <a:latin typeface="Calibri" panose="020F0502020204030204" pitchFamily="34" charset="0"/>
            </a:endParaRPr>
          </a:p>
          <a:p>
            <a:pPr>
              <a:buNone/>
            </a:pPr>
            <a:endParaRPr lang="fi-FI" sz="2667" b="1" dirty="0"/>
          </a:p>
          <a:p>
            <a:pPr>
              <a:buNone/>
            </a:pPr>
            <a:endParaRPr lang="fi-FI" sz="2667" b="1" dirty="0"/>
          </a:p>
          <a:p>
            <a:pPr>
              <a:buNone/>
            </a:pPr>
            <a:endParaRPr lang="fi-FI" sz="2667" b="1" dirty="0"/>
          </a:p>
          <a:p>
            <a:pPr>
              <a:buNone/>
            </a:pPr>
            <a:endParaRPr lang="fi-FI" sz="2667" b="1" dirty="0"/>
          </a:p>
          <a:p>
            <a:pPr>
              <a:buNone/>
            </a:pPr>
            <a:endParaRPr lang="fi-FI" sz="2667" b="1" dirty="0"/>
          </a:p>
          <a:p>
            <a:pPr>
              <a:buNone/>
            </a:pPr>
            <a:endParaRPr lang="fi-FI" sz="2667" dirty="0"/>
          </a:p>
        </p:txBody>
      </p: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2098765" y="4501350"/>
            <a:ext cx="8412481" cy="1352696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121913" tIns="60956" rIns="121913" bIns="60956" anchor="ctr"/>
          <a:lstStyle/>
          <a:p>
            <a:pPr algn="ctr"/>
            <a:endParaRPr lang="fi-FI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fi-FI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Työnhaun tuki ja velvollisuus tarpeen suhdanteista riippumatta.</a:t>
            </a:r>
          </a:p>
          <a:p>
            <a:endParaRPr lang="fi-FI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2098765" y="956837"/>
            <a:ext cx="8412481" cy="1388329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121913" tIns="60956" rIns="121913" bIns="60956" anchor="ctr"/>
          <a:lstStyle/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fi-FI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fi-FI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fi-FI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Suomen malli voi kestää, jos se estää ajautumisen kriisiin.</a:t>
            </a:r>
          </a:p>
          <a:p>
            <a:r>
              <a:rPr lang="fi-FI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endParaRPr lang="fi-FI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fi-FI" sz="2133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08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2050" name="Picture 2" descr="Tuotannon suhdannekuvaaja muuttujina Toimiala, Tiedot, Sarjatyyppi ja Kuukau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6992"/>
            <a:ext cx="11963995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Pääaggregaatit viitevuoden 2010 hinnoin, volyymi-indeksit, volyymin muutokset muuttujina Taloustoimi ja Vuosi"/>
          <p:cNvSpPr>
            <a:spLocks noChangeAspect="1" noChangeArrowheads="1"/>
          </p:cNvSpPr>
          <p:nvPr/>
        </p:nvSpPr>
        <p:spPr bwMode="auto">
          <a:xfrm>
            <a:off x="84667" y="-136525"/>
            <a:ext cx="4064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64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Suorakulmio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667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fi-FI" sz="2667" dirty="0">
              <a:solidFill>
                <a:schemeClr val="tx1"/>
              </a:solidFill>
            </a:endParaRPr>
          </a:p>
          <a:p>
            <a:pPr algn="ctr"/>
            <a:endParaRPr lang="fi-FI" sz="2667" dirty="0">
              <a:solidFill>
                <a:schemeClr val="tx1"/>
              </a:solidFill>
            </a:endParaRPr>
          </a:p>
          <a:p>
            <a:pPr algn="ctr"/>
            <a:endParaRPr lang="fi-FI" sz="2667" dirty="0">
              <a:solidFill>
                <a:schemeClr val="tx1"/>
              </a:solidFill>
            </a:endParaRPr>
          </a:p>
          <a:p>
            <a:pPr algn="ctr"/>
            <a:endParaRPr lang="fi-FI" sz="2667" dirty="0">
              <a:solidFill>
                <a:schemeClr val="tx1"/>
              </a:solidFill>
            </a:endParaRPr>
          </a:p>
          <a:p>
            <a:pPr algn="ctr"/>
            <a:endParaRPr lang="fi-FI" sz="2667" dirty="0">
              <a:solidFill>
                <a:schemeClr val="tx1"/>
              </a:solidFill>
            </a:endParaRPr>
          </a:p>
          <a:p>
            <a:pPr algn="ctr"/>
            <a:endParaRPr lang="fi-FI" sz="2667" dirty="0">
              <a:solidFill>
                <a:schemeClr val="tx1"/>
              </a:solidFill>
            </a:endParaRPr>
          </a:p>
          <a:p>
            <a:pPr algn="ctr"/>
            <a:endParaRPr lang="fi-FI" sz="2667" dirty="0">
              <a:solidFill>
                <a:schemeClr val="tx1"/>
              </a:solidFill>
            </a:endParaRPr>
          </a:p>
          <a:p>
            <a:pPr algn="ctr"/>
            <a:endParaRPr lang="fi-FI" sz="2667" dirty="0">
              <a:solidFill>
                <a:schemeClr val="tx1"/>
              </a:solidFill>
            </a:endParaRPr>
          </a:p>
          <a:p>
            <a:pPr algn="ctr"/>
            <a:endParaRPr lang="fi-FI" sz="2667" dirty="0">
              <a:solidFill>
                <a:schemeClr val="tx1"/>
              </a:solidFill>
            </a:endParaRPr>
          </a:p>
          <a:p>
            <a:pPr algn="ctr"/>
            <a:endParaRPr lang="fi-FI" sz="2667" dirty="0">
              <a:solidFill>
                <a:schemeClr val="tx1"/>
              </a:solidFill>
            </a:endParaRPr>
          </a:p>
          <a:p>
            <a:pPr algn="ctr"/>
            <a:endParaRPr lang="fi-FI" sz="2667" dirty="0">
              <a:solidFill>
                <a:schemeClr val="tx1"/>
              </a:solidFill>
            </a:endParaRPr>
          </a:p>
          <a:p>
            <a:pPr algn="ctr"/>
            <a:endParaRPr lang="fi-FI" sz="2667" dirty="0">
              <a:solidFill>
                <a:schemeClr val="tx1"/>
              </a:solidFill>
            </a:endParaRPr>
          </a:p>
          <a:p>
            <a:pPr algn="ctr"/>
            <a:endParaRPr lang="fi-FI" sz="2667" dirty="0">
              <a:solidFill>
                <a:schemeClr val="tx1"/>
              </a:solidFill>
            </a:endParaRPr>
          </a:p>
          <a:p>
            <a:pPr algn="ctr"/>
            <a:endParaRPr lang="fi-FI" sz="2667" dirty="0">
              <a:solidFill>
                <a:schemeClr val="tx1"/>
              </a:solidFill>
            </a:endParaRPr>
          </a:p>
          <a:p>
            <a:pPr algn="ctr"/>
            <a:endParaRPr lang="fi-FI" sz="2667" dirty="0">
              <a:solidFill>
                <a:schemeClr val="tx1"/>
              </a:solidFill>
            </a:endParaRPr>
          </a:p>
          <a:p>
            <a:pPr algn="ctr"/>
            <a:endParaRPr lang="fi-FI" sz="2667" dirty="0">
              <a:solidFill>
                <a:schemeClr val="tx1"/>
              </a:solidFill>
            </a:endParaRPr>
          </a:p>
          <a:p>
            <a:pPr algn="ctr"/>
            <a:endParaRPr lang="fi-FI" sz="2667" dirty="0">
              <a:solidFill>
                <a:schemeClr val="tx1"/>
              </a:solidFill>
            </a:endParaRPr>
          </a:p>
          <a:p>
            <a:pPr algn="ctr"/>
            <a:endParaRPr lang="fi-FI" sz="2667" dirty="0">
              <a:solidFill>
                <a:schemeClr val="tx1"/>
              </a:solidFill>
            </a:endParaRPr>
          </a:p>
          <a:p>
            <a:pPr algn="ctr"/>
            <a:endParaRPr lang="fi-FI" sz="2667" dirty="0">
              <a:solidFill>
                <a:schemeClr val="tx1"/>
              </a:solidFill>
            </a:endParaRPr>
          </a:p>
          <a:p>
            <a:pPr algn="ctr"/>
            <a:endParaRPr lang="fi-FI" sz="2667" dirty="0">
              <a:solidFill>
                <a:schemeClr val="tx1"/>
              </a:solidFill>
            </a:endParaRPr>
          </a:p>
          <a:p>
            <a:pPr algn="ctr"/>
            <a:endParaRPr lang="fi-FI" sz="2667" dirty="0">
              <a:solidFill>
                <a:schemeClr val="tx1"/>
              </a:solidFill>
            </a:endParaRPr>
          </a:p>
          <a:p>
            <a:pPr algn="ctr"/>
            <a:endParaRPr lang="fi-FI" sz="2667" dirty="0">
              <a:solidFill>
                <a:schemeClr val="tx1"/>
              </a:solidFill>
            </a:endParaRPr>
          </a:p>
          <a:p>
            <a:pPr algn="ctr"/>
            <a:endParaRPr lang="fi-FI" sz="2667" dirty="0">
              <a:solidFill>
                <a:schemeClr val="tx1"/>
              </a:solidFill>
            </a:endParaRPr>
          </a:p>
        </p:txBody>
      </p:sp>
      <p:sp>
        <p:nvSpPr>
          <p:cNvPr id="17" name="Tekstiruutu 16"/>
          <p:cNvSpPr txBox="1"/>
          <p:nvPr/>
        </p:nvSpPr>
        <p:spPr>
          <a:xfrm>
            <a:off x="-624747" y="1412777"/>
            <a:ext cx="11509048" cy="913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/>
              <a:t>                      </a:t>
            </a:r>
            <a:r>
              <a:rPr lang="fi-FI" sz="2667" b="1" dirty="0">
                <a:solidFill>
                  <a:schemeClr val="bg1"/>
                </a:solidFill>
                <a:latin typeface="Calibri" panose="020F0502020204030204" pitchFamily="34" charset="0"/>
              </a:rPr>
              <a:t> Ikääntyminen                                                                             Globalisaatio</a:t>
            </a:r>
          </a:p>
          <a:p>
            <a:r>
              <a:rPr lang="fi-FI" sz="2667" b="1" dirty="0">
                <a:solidFill>
                  <a:schemeClr val="bg1"/>
                </a:solidFill>
                <a:latin typeface="Calibri" panose="020F0502020204030204" pitchFamily="34" charset="0"/>
              </a:rPr>
              <a:t>					 Teknologia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1964268" y="650233"/>
            <a:ext cx="7777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dirty="0"/>
              <a:t>Liitekuvio 1: OECD:n aikuisväestön osaamistestin osatekijöiden tulokset</a:t>
            </a: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3800" y="1176867"/>
            <a:ext cx="8847667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5484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575733" y="6059451"/>
            <a:ext cx="109558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Note: Figure 1 plots the average of the ICTWSS index of wage-setting coordination against the average OECD gross earnings </a:t>
            </a:r>
            <a:r>
              <a:rPr lang="en-US" sz="1200" dirty="0" err="1"/>
              <a:t>interdecile</a:t>
            </a:r>
            <a:r>
              <a:rPr lang="en-US" sz="1200" dirty="0"/>
              <a:t> ratio P90/P10 in the period 1970-2013.</a:t>
            </a:r>
          </a:p>
          <a:p>
            <a:r>
              <a:rPr lang="en-US" sz="1200" dirty="0"/>
              <a:t>Sources: Database on Institutional Characteristics of Trade Unions, Wage Setting, State Intervention and Social Pacts (ICTWSS), 1960-2014, Version 5.0, Amsterdam Institute for Advanced </a:t>
            </a:r>
            <a:r>
              <a:rPr lang="en-US" sz="1200" dirty="0" err="1"/>
              <a:t>Labour</a:t>
            </a:r>
            <a:r>
              <a:rPr lang="en-US" sz="1200" dirty="0"/>
              <a:t> Studies AIAS, 2015; </a:t>
            </a:r>
            <a:r>
              <a:rPr lang="en-US" sz="1200" dirty="0" err="1"/>
              <a:t>OECD.Stat</a:t>
            </a:r>
            <a:r>
              <a:rPr lang="en-US" sz="1200" dirty="0"/>
              <a:t> earnings database, available at </a:t>
            </a:r>
            <a:r>
              <a:rPr lang="en-US" sz="1200" dirty="0">
                <a:hlinkClick r:id="rId2"/>
              </a:rPr>
              <a:t>http://stats.oecd.org/</a:t>
            </a:r>
            <a:r>
              <a:rPr lang="en-US" sz="1200" dirty="0"/>
              <a:t>.</a:t>
            </a: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133" y="677334"/>
            <a:ext cx="9287934" cy="5317066"/>
          </a:xfrm>
          <a:prstGeom prst="rect">
            <a:avLst/>
          </a:prstGeom>
        </p:spPr>
      </p:pic>
      <p:sp>
        <p:nvSpPr>
          <p:cNvPr id="8" name="Tekstiruutu 7"/>
          <p:cNvSpPr txBox="1"/>
          <p:nvPr/>
        </p:nvSpPr>
        <p:spPr>
          <a:xfrm>
            <a:off x="2252135" y="243832"/>
            <a:ext cx="524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/>
              <a:t>Liitekuvio 2: Palkkahajonta ja palkkakoordinaatio</a:t>
            </a:r>
          </a:p>
        </p:txBody>
      </p:sp>
    </p:spTree>
    <p:extLst>
      <p:ext uri="{BB962C8B-B14F-4D97-AF65-F5344CB8AC3E}">
        <p14:creationId xmlns:p14="http://schemas.microsoft.com/office/powerpoint/2010/main" val="1592442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7164650"/>
              </p:ext>
            </p:extLst>
          </p:nvPr>
        </p:nvGraphicFramePr>
        <p:xfrm>
          <a:off x="1981199" y="211667"/>
          <a:ext cx="8246533" cy="6282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3631480" y="4493625"/>
            <a:ext cx="4308744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i-FI" dirty="0"/>
              <a:t>Ruotsin kestävyysvaje ~0 %, Suomen ~4½ %</a:t>
            </a:r>
          </a:p>
        </p:txBody>
      </p:sp>
    </p:spTree>
    <p:extLst>
      <p:ext uri="{BB962C8B-B14F-4D97-AF65-F5344CB8AC3E}">
        <p14:creationId xmlns:p14="http://schemas.microsoft.com/office/powerpoint/2010/main" val="3915619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2050" name="Picture 2" descr="Tuotannon suhdannekuvaaja muuttujina Toimiala, Tiedot, Sarjatyyppi ja Kuukau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6992"/>
            <a:ext cx="11963995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Pääaggregaatit viitevuoden 2010 hinnoin, volyymi-indeksit, volyymin muutokset muuttujina Taloustoimi ja Vuosi"/>
          <p:cNvSpPr>
            <a:spLocks noChangeAspect="1" noChangeArrowheads="1"/>
          </p:cNvSpPr>
          <p:nvPr/>
        </p:nvSpPr>
        <p:spPr bwMode="auto">
          <a:xfrm>
            <a:off x="84667" y="-136525"/>
            <a:ext cx="4064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64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Suorakulmio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3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  <a:p>
            <a:pPr algn="ctr"/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1219200" y="1801809"/>
            <a:ext cx="10041466" cy="1396788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121913" tIns="60956" rIns="121913" bIns="60956" anchor="ctr"/>
          <a:lstStyle/>
          <a:p>
            <a:endParaRPr lang="fi-FI" sz="2667" dirty="0"/>
          </a:p>
          <a:p>
            <a:endParaRPr lang="fi-FI" sz="2667" dirty="0"/>
          </a:p>
          <a:p>
            <a:pPr>
              <a:buNone/>
            </a:pPr>
            <a:endParaRPr lang="fi-FI" sz="2667" b="1" dirty="0"/>
          </a:p>
          <a:p>
            <a:pPr>
              <a:buNone/>
            </a:pPr>
            <a:endParaRPr lang="fi-FI" sz="2667" b="1" dirty="0"/>
          </a:p>
          <a:p>
            <a:pPr>
              <a:buNone/>
            </a:pPr>
            <a:endParaRPr lang="fi-FI" sz="2667" b="1" dirty="0"/>
          </a:p>
          <a:p>
            <a:endParaRPr lang="en-US" sz="2133" dirty="0"/>
          </a:p>
          <a:p>
            <a:endParaRPr lang="en-US" sz="2133" dirty="0"/>
          </a:p>
          <a:p>
            <a:endParaRPr lang="en-US" sz="2133" dirty="0">
              <a:latin typeface="Calibri" panose="020F0502020204030204" pitchFamily="34" charset="0"/>
            </a:endParaRPr>
          </a:p>
          <a:p>
            <a:endParaRPr lang="en-US" sz="2133" dirty="0">
              <a:latin typeface="Calibri" panose="020F0502020204030204" pitchFamily="34" charset="0"/>
            </a:endParaRPr>
          </a:p>
          <a:p>
            <a:endParaRPr lang="en-US" sz="2133" dirty="0">
              <a:latin typeface="Calibri" panose="020F0502020204030204" pitchFamily="34" charset="0"/>
            </a:endParaRPr>
          </a:p>
          <a:p>
            <a:endParaRPr lang="en-US" sz="2133" dirty="0">
              <a:latin typeface="Calibri" panose="020F0502020204030204" pitchFamily="34" charset="0"/>
            </a:endParaRPr>
          </a:p>
          <a:p>
            <a:endParaRPr lang="en-US" sz="2133" dirty="0">
              <a:latin typeface="Calibri" panose="020F0502020204030204" pitchFamily="34" charset="0"/>
            </a:endParaRPr>
          </a:p>
          <a:p>
            <a:endParaRPr lang="fi-FI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fi-FI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fi-FI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i-FI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Huono demografia + matala työllisyysaste → Palvelujen ja etuuksien rahoituskriisi.</a:t>
            </a:r>
          </a:p>
          <a:p>
            <a:pPr marL="285750" indent="-285750">
              <a:buFontTx/>
              <a:buChar char="-"/>
            </a:pPr>
            <a:endParaRPr lang="fi-FI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endParaRPr lang="fi-FI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endParaRPr lang="fi-FI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en-US" sz="2133" dirty="0">
              <a:latin typeface="Calibri" panose="020F050202020403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US" sz="2133" dirty="0">
              <a:latin typeface="Calibri" panose="020F050202020403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US" sz="2133" dirty="0">
              <a:latin typeface="Calibri" panose="020F050202020403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US" sz="2133" dirty="0">
              <a:latin typeface="Calibri" panose="020F050202020403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US" sz="2133" dirty="0">
              <a:latin typeface="Calibri" panose="020F050202020403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fi-FI" sz="1867" b="1" dirty="0">
              <a:latin typeface="Calibri" panose="020F0502020204030204" pitchFamily="34" charset="0"/>
            </a:endParaRPr>
          </a:p>
          <a:p>
            <a:pPr>
              <a:buNone/>
            </a:pPr>
            <a:endParaRPr lang="fi-FI" sz="2667" b="1" dirty="0"/>
          </a:p>
          <a:p>
            <a:pPr>
              <a:buNone/>
            </a:pPr>
            <a:endParaRPr lang="fi-FI" sz="2667" b="1" dirty="0"/>
          </a:p>
          <a:p>
            <a:pPr>
              <a:buNone/>
            </a:pPr>
            <a:endParaRPr lang="fi-FI" sz="2667" b="1" dirty="0"/>
          </a:p>
          <a:p>
            <a:pPr>
              <a:buNone/>
            </a:pPr>
            <a:endParaRPr lang="fi-FI" sz="2667" b="1" dirty="0"/>
          </a:p>
          <a:p>
            <a:pPr>
              <a:buNone/>
            </a:pPr>
            <a:endParaRPr lang="fi-FI" sz="2667" b="1" dirty="0"/>
          </a:p>
          <a:p>
            <a:pPr>
              <a:buNone/>
            </a:pPr>
            <a:endParaRPr lang="fi-FI" sz="2667" dirty="0"/>
          </a:p>
        </p:txBody>
      </p: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1219200" y="4027228"/>
            <a:ext cx="10041466" cy="1611086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121913" tIns="60956" rIns="121913" bIns="60956" anchor="ctr"/>
          <a:lstStyle/>
          <a:p>
            <a:pPr marL="285750" indent="-285750">
              <a:buFontTx/>
              <a:buChar char="-"/>
            </a:pPr>
            <a:endParaRPr lang="fi-FI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fi-FI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fi-FI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Ruotsia pahempi demografia→ Kestävä rahoitus vaatii Ruotsia korkeamman työllisyysasteen.</a:t>
            </a:r>
          </a:p>
          <a:p>
            <a:endParaRPr lang="fi-FI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fi-FI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4952999" y="711200"/>
            <a:ext cx="2125133" cy="766134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121913" tIns="60956" rIns="121913" bIns="60956" anchor="ctr"/>
          <a:lstStyle/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pPr algn="ctr"/>
            <a:r>
              <a:rPr lang="fi-FI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Ongelma?</a:t>
            </a:r>
          </a:p>
          <a:p>
            <a:endParaRPr lang="fi-FI" sz="2133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  <a:p>
            <a:endParaRPr lang="fi-FI" sz="2133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96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73" y="637309"/>
            <a:ext cx="8019992" cy="6040581"/>
          </a:xfrm>
          <a:prstGeom prst="rect">
            <a:avLst/>
          </a:prstGeom>
        </p:spPr>
      </p:pic>
      <p:sp>
        <p:nvSpPr>
          <p:cNvPr id="3" name="Suorakulmio 2"/>
          <p:cNvSpPr/>
          <p:nvPr/>
        </p:nvSpPr>
        <p:spPr>
          <a:xfrm>
            <a:off x="1394691" y="722806"/>
            <a:ext cx="7680587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i-FI" dirty="0">
                <a:latin typeface="Calibri" panose="020F0502020204030204" pitchFamily="34" charset="0"/>
                <a:ea typeface="Times New Roman" panose="02020603050405020304" pitchFamily="18" charset="0"/>
              </a:rPr>
              <a:t>  Kotimaassa syntyneiden työllisyysaste 2018, %                                                </a:t>
            </a:r>
            <a:r>
              <a:rPr lang="fi-FI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Islanti</a:t>
            </a: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	</a:t>
            </a:r>
            <a:r>
              <a:rPr lang="fi-FI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Ruotsi</a:t>
            </a: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                          </a:t>
            </a:r>
            <a:r>
              <a:rPr lang="fi-FI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Tanska</a:t>
            </a:r>
          </a:p>
          <a:p>
            <a:pPr>
              <a:spcAft>
                <a:spcPts val="0"/>
              </a:spcAft>
            </a:pPr>
            <a:r>
              <a:rPr lang="fi-FI" sz="2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</a:t>
            </a:r>
            <a:r>
              <a:rPr lang="fi-FI" sz="20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Norja</a:t>
            </a: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Suomi</a:t>
            </a:r>
            <a:endParaRPr lang="fi-FI" sz="20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uorakulmio 3"/>
          <p:cNvSpPr/>
          <p:nvPr/>
        </p:nvSpPr>
        <p:spPr>
          <a:xfrm>
            <a:off x="9425346" y="5534952"/>
            <a:ext cx="1395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i-FI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Lähde: OECD</a:t>
            </a:r>
            <a:endParaRPr lang="fi-FI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590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73" y="637309"/>
            <a:ext cx="8019992" cy="6040581"/>
          </a:xfrm>
          <a:prstGeom prst="rect">
            <a:avLst/>
          </a:prstGeom>
        </p:spPr>
      </p:pic>
      <p:sp>
        <p:nvSpPr>
          <p:cNvPr id="3" name="Suorakulmio 2"/>
          <p:cNvSpPr/>
          <p:nvPr/>
        </p:nvSpPr>
        <p:spPr>
          <a:xfrm>
            <a:off x="1394691" y="722806"/>
            <a:ext cx="897697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i-FI" dirty="0">
                <a:latin typeface="Calibri" panose="020F0502020204030204" pitchFamily="34" charset="0"/>
                <a:ea typeface="Times New Roman" panose="02020603050405020304" pitchFamily="18" charset="0"/>
              </a:rPr>
              <a:t>  Kotimaassa syntyneiden työllisyysaste Pohjoismaissa 2018, %                      </a:t>
            </a:r>
            <a:r>
              <a:rPr lang="fi-FI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Islanti</a:t>
            </a: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	</a:t>
            </a:r>
            <a:r>
              <a:rPr lang="fi-FI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Ruotsi</a:t>
            </a: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i-FI" sz="2000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                          </a:t>
            </a:r>
            <a:r>
              <a:rPr lang="fi-FI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Tanska</a:t>
            </a:r>
          </a:p>
          <a:p>
            <a:pPr>
              <a:spcAft>
                <a:spcPts val="0"/>
              </a:spcAft>
            </a:pPr>
            <a:r>
              <a:rPr lang="fi-FI" sz="2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</a:t>
            </a:r>
            <a:r>
              <a:rPr lang="fi-FI" sz="20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Norja				  </a:t>
            </a:r>
            <a:r>
              <a:rPr lang="fi-FI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Ruotsin ja Suomen</a:t>
            </a:r>
          </a:p>
          <a:p>
            <a:pPr lvl="8"/>
            <a:r>
              <a:rPr lang="fi-FI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</a:t>
            </a:r>
            <a:r>
              <a:rPr lang="fi-FI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ero 8 %-yksikköä =</a:t>
            </a:r>
          </a:p>
          <a:p>
            <a:pPr>
              <a:spcAft>
                <a:spcPts val="0"/>
              </a:spcAft>
            </a:pPr>
            <a:r>
              <a:rPr lang="fi-FI" sz="2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				                  </a:t>
            </a:r>
            <a:r>
              <a:rPr lang="fi-FI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n. 250 000 henkilöä </a:t>
            </a:r>
          </a:p>
          <a:p>
            <a:pPr>
              <a:spcAft>
                <a:spcPts val="0"/>
              </a:spcAft>
            </a:pPr>
            <a:r>
              <a:rPr lang="fi-FI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		  </a:t>
            </a:r>
            <a:r>
              <a:rPr lang="fi-FI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realistinen </a:t>
            </a:r>
            <a:r>
              <a:rPr lang="fi-FI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työl</a:t>
            </a:r>
            <a:r>
              <a:rPr lang="fi-FI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               </a:t>
            </a:r>
            <a:endParaRPr lang="fi-FI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Suomi	</a:t>
            </a:r>
            <a:r>
              <a:rPr lang="fi-FI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					      </a:t>
            </a:r>
            <a:r>
              <a:rPr lang="fi-FI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lisyyspotentiaali</a:t>
            </a:r>
            <a:r>
              <a:rPr lang="fi-FI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fi-FI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		  </a:t>
            </a:r>
            <a:endParaRPr lang="fi-FI" sz="20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uorakulmio 3"/>
          <p:cNvSpPr/>
          <p:nvPr/>
        </p:nvSpPr>
        <p:spPr>
          <a:xfrm>
            <a:off x="9425346" y="5534952"/>
            <a:ext cx="1395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i-FI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Lähde: OECD</a:t>
            </a:r>
            <a:endParaRPr lang="fi-FI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6" name="Suora nuoliyhdysviiva 5"/>
          <p:cNvCxnSpPr/>
          <p:nvPr/>
        </p:nvCxnSpPr>
        <p:spPr>
          <a:xfrm flipH="1">
            <a:off x="6934202" y="2810933"/>
            <a:ext cx="8465" cy="2658534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647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/>
          <p:nvPr/>
        </p:nvGraphicFramePr>
        <p:xfrm>
          <a:off x="990600" y="491067"/>
          <a:ext cx="10033000" cy="5952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uorakulmio 2"/>
          <p:cNvSpPr/>
          <p:nvPr/>
        </p:nvSpPr>
        <p:spPr>
          <a:xfrm>
            <a:off x="990580" y="6410873"/>
            <a:ext cx="42092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Lähde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Nordstat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2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http://www.nordstat.org/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3764288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 3"/>
          <p:cNvGraphicFramePr/>
          <p:nvPr/>
        </p:nvGraphicFramePr>
        <p:xfrm>
          <a:off x="1312333" y="474134"/>
          <a:ext cx="9381067" cy="6053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iruutu 1"/>
          <p:cNvSpPr txBox="1"/>
          <p:nvPr/>
        </p:nvSpPr>
        <p:spPr>
          <a:xfrm>
            <a:off x="1612900" y="690105"/>
            <a:ext cx="8966199" cy="95658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1600" b="1" dirty="0"/>
              <a:t>                  50-64-v.</a:t>
            </a:r>
            <a:r>
              <a:rPr lang="fi-FI" sz="1600" dirty="0"/>
              <a:t> työllisyysaste Pohjoismaissa (ml. isot kaupunkiseudut, pl. Islanti) 2018 (Tanska 2017), %</a:t>
            </a:r>
          </a:p>
        </p:txBody>
      </p:sp>
      <p:sp>
        <p:nvSpPr>
          <p:cNvPr id="6" name="Suorakulmio 5"/>
          <p:cNvSpPr/>
          <p:nvPr/>
        </p:nvSpPr>
        <p:spPr>
          <a:xfrm>
            <a:off x="3437465" y="3843867"/>
            <a:ext cx="3141135" cy="248920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1210715" y="6478609"/>
            <a:ext cx="42092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Lähde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Nordstat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2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http://www.nordstat.org/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348306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Kaavi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324644"/>
              </p:ext>
            </p:extLst>
          </p:nvPr>
        </p:nvGraphicFramePr>
        <p:xfrm>
          <a:off x="1796571" y="407766"/>
          <a:ext cx="8669867" cy="5926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7985760" y="1001487"/>
            <a:ext cx="2360024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i-FI" sz="1600" dirty="0"/>
              <a:t>Työn kysyntä ei ole ollut</a:t>
            </a:r>
          </a:p>
          <a:p>
            <a:r>
              <a:rPr lang="fi-FI" sz="1600" dirty="0"/>
              <a:t>työllisyyden nousun este.</a:t>
            </a:r>
          </a:p>
        </p:txBody>
      </p:sp>
    </p:spTree>
    <p:extLst>
      <p:ext uri="{BB962C8B-B14F-4D97-AF65-F5344CB8AC3E}">
        <p14:creationId xmlns:p14="http://schemas.microsoft.com/office/powerpoint/2010/main" val="3479887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2309</TotalTime>
  <Words>992</Words>
  <Application>Microsoft Office PowerPoint</Application>
  <PresentationFormat>Laajakuva</PresentationFormat>
  <Paragraphs>525</Paragraphs>
  <Slides>26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26</vt:i4>
      </vt:variant>
    </vt:vector>
  </HeadingPairs>
  <TitlesOfParts>
    <vt:vector size="32" baseType="lpstr">
      <vt:lpstr>Arial</vt:lpstr>
      <vt:lpstr>Arial Black</vt:lpstr>
      <vt:lpstr>Calibri</vt:lpstr>
      <vt:lpstr>Calibri Light</vt:lpstr>
      <vt:lpstr>Times New Roman</vt:lpstr>
      <vt:lpstr>Office-teema</vt:lpstr>
      <vt:lpstr>  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Hetemäki Martti</dc:creator>
  <cp:lastModifiedBy>Jorma Pihlava</cp:lastModifiedBy>
  <cp:revision>143</cp:revision>
  <dcterms:created xsi:type="dcterms:W3CDTF">2019-11-15T05:06:38Z</dcterms:created>
  <dcterms:modified xsi:type="dcterms:W3CDTF">2020-03-03T18:20:02Z</dcterms:modified>
</cp:coreProperties>
</file>