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2" r:id="rId4"/>
    <p:sldId id="284" r:id="rId5"/>
    <p:sldId id="285" r:id="rId6"/>
    <p:sldId id="283" r:id="rId7"/>
    <p:sldId id="295" r:id="rId8"/>
  </p:sldIdLst>
  <p:sldSz cx="12192000" cy="6858000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5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</a:lstStyle>
          <a:p>
            <a:r>
              <a:rPr lang="fi-FI" dirty="0"/>
              <a:t>Anu Ikonen-Kullberg, Turun kauppakorkeakoulun Porin yksikkö, 12/2024</a:t>
            </a:r>
          </a:p>
          <a:p>
            <a:r>
              <a:rPr lang="fi-FI" dirty="0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491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40249" y="6165336"/>
            <a:ext cx="5182457" cy="526519"/>
          </a:xfrm>
          <a:prstGeom prst="rect">
            <a:avLst/>
          </a:prstGeom>
        </p:spPr>
        <p:txBody>
          <a:bodyPr/>
          <a:lstStyle/>
          <a:p>
            <a:fld id="{F9280DB7-0B04-4103-A47D-8882D35C6F4A}" type="datetimeFigureOut">
              <a:rPr lang="fi-FI" smtClean="0"/>
              <a:t>5.12.2024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04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40249" y="6165336"/>
            <a:ext cx="5182457" cy="526519"/>
          </a:xfrm>
          <a:prstGeom prst="rect">
            <a:avLst/>
          </a:prstGeom>
        </p:spPr>
        <p:txBody>
          <a:bodyPr/>
          <a:lstStyle/>
          <a:p>
            <a:fld id="{F9280DB7-0B04-4103-A47D-8882D35C6F4A}" type="datetimeFigureOut">
              <a:rPr lang="fi-FI" smtClean="0"/>
              <a:t>5.12.2024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588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40249" y="6165336"/>
            <a:ext cx="5182457" cy="526519"/>
          </a:xfrm>
          <a:prstGeom prst="rect">
            <a:avLst/>
          </a:prstGeom>
        </p:spPr>
        <p:txBody>
          <a:bodyPr/>
          <a:lstStyle/>
          <a:p>
            <a:fld id="{F9280DB7-0B04-4103-A47D-8882D35C6F4A}" type="datetimeFigureOut">
              <a:rPr lang="fi-FI" smtClean="0"/>
              <a:t>5.12.2024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43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69EB-0E48-BE48-28AF-C014CADC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98600-AC7A-44C8-B2F6-455EDF43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Anu Ikonen-Kullberg, Turun kauppakorkeakoulun Porin yksikkö  12/2024</a:t>
            </a:r>
          </a:p>
          <a:p>
            <a:r>
              <a:rPr lang="fi-FI"/>
              <a:t>https://sites.utu.fi/satavastuu/opas/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33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11A15EBF-03ED-89B5-1212-23B6699833C7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05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856B7630-DCE3-9218-5988-4179521F8565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650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A5B5EC51-4BF3-F27F-1E33-3CD38B9628CB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747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20D05C64-E69D-E7FF-509F-B26C38470940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76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8ABAFEC-BE4B-81A5-C9FA-9CA654415941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582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17F913-C452-2C4F-86E3-0B0CF43B3396}"/>
              </a:ext>
            </a:extLst>
          </p:cNvPr>
          <p:cNvSpPr txBox="1">
            <a:spLocks/>
          </p:cNvSpPr>
          <p:nvPr userDrawn="1"/>
        </p:nvSpPr>
        <p:spPr>
          <a:xfrm>
            <a:off x="359595" y="6280380"/>
            <a:ext cx="5239821" cy="577619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Anu Ikonen-Kullberg, Turun kauppakorkeakoulun Porin yksikkö, 12/2024</a:t>
            </a:r>
          </a:p>
          <a:p>
            <a:r>
              <a:rPr lang="fi-FI"/>
              <a:t>https://sites.utu.fi/satavastuu/opas/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96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40249" y="6165336"/>
            <a:ext cx="5182457" cy="526519"/>
          </a:xfrm>
          <a:prstGeom prst="rect">
            <a:avLst/>
          </a:prstGeom>
        </p:spPr>
        <p:txBody>
          <a:bodyPr/>
          <a:lstStyle/>
          <a:p>
            <a:fld id="{F9280DB7-0B04-4103-A47D-8882D35C6F4A}" type="datetimeFigureOut">
              <a:rPr lang="fi-FI" smtClean="0"/>
              <a:t>5.12.2024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5188448" y="6356350"/>
            <a:ext cx="2964951" cy="270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7F1401-6AE0-4A23-A742-6A57730E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5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40249" y="6165336"/>
            <a:ext cx="5182457" cy="526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Anu Ikonen-Kullberg, Turun kauppakorkeakoulun Porin yksikkö  12/2024</a:t>
            </a:r>
          </a:p>
          <a:p>
            <a:r>
              <a:rPr lang="fi-FI" dirty="0"/>
              <a:t>https://sites.utu.fi/satavastuu/opas/  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96D5D8-6A7A-1073-E9AB-998C9A95B67C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54264106"/>
              </p:ext>
            </p:extLst>
          </p:nvPr>
        </p:nvGraphicFramePr>
        <p:xfrm>
          <a:off x="5722706" y="5966994"/>
          <a:ext cx="6469294" cy="923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4" imgW="8955731" imgH="1278082" progId="CorelDraw.Graphic.24">
                  <p:embed/>
                </p:oleObj>
              </mc:Choice>
              <mc:Fallback>
                <p:oleObj name="CorelDRAW" r:id="rId14" imgW="8955731" imgH="1278082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22706" y="5966994"/>
                        <a:ext cx="6469294" cy="923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18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utu.fi/satavastuu/opa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filosofianakatemia.fi/blogi/kun-mittarista-tulee-tulostavoite-se-lakkaa-olemasta-hyva-mittari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F7AF6C52-C215-B5E4-18FE-692721E35806}"/>
              </a:ext>
            </a:extLst>
          </p:cNvPr>
          <p:cNvSpPr txBox="1">
            <a:spLocks/>
          </p:cNvSpPr>
          <p:nvPr/>
        </p:nvSpPr>
        <p:spPr>
          <a:xfrm>
            <a:off x="1524000" y="1271997"/>
            <a:ext cx="9144000" cy="2805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400" b="1" dirty="0"/>
              <a:t>Mittaaminen</a:t>
            </a:r>
            <a:br>
              <a:rPr lang="fi-FI" sz="2800" b="1" dirty="0"/>
            </a:br>
            <a:r>
              <a:rPr lang="fi-FI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―</a:t>
            </a:r>
            <a:br>
              <a:rPr lang="fi-FI" sz="2800" b="1" dirty="0"/>
            </a:br>
            <a:r>
              <a:rPr lang="fi-FI" sz="2800" b="1" dirty="0"/>
              <a:t>Ennakkomateriaali 4. askeleen työpajoihin</a:t>
            </a:r>
            <a:br>
              <a:rPr lang="fi-FI" sz="2800" b="1" dirty="0"/>
            </a:br>
            <a:br>
              <a:rPr lang="fi-FI" sz="2800" b="1" dirty="0"/>
            </a:br>
            <a:r>
              <a:rPr lang="fi-FI" sz="2800" b="1" dirty="0"/>
              <a:t>Opas kestävyysmittareiden nimeämiseen</a:t>
            </a:r>
            <a:br>
              <a:rPr lang="fi-FI" sz="2800" b="1" dirty="0"/>
            </a:br>
            <a:r>
              <a:rPr lang="fi-FI" sz="2800" dirty="0">
                <a:hlinkClick r:id="rId2"/>
              </a:rPr>
              <a:t>https://sites.utu.fi/satavastuu/opas/</a:t>
            </a:r>
            <a:endParaRPr lang="fi-FI" sz="2800" dirty="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76BA5D71-4F45-786C-B3FB-ED1CEBE2C9FF}"/>
              </a:ext>
            </a:extLst>
          </p:cNvPr>
          <p:cNvSpPr txBox="1">
            <a:spLocks/>
          </p:cNvSpPr>
          <p:nvPr/>
        </p:nvSpPr>
        <p:spPr>
          <a:xfrm>
            <a:off x="1524000" y="4729656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600" dirty="0"/>
              <a:t>Anu Ikonen-Kullberg</a:t>
            </a:r>
          </a:p>
          <a:p>
            <a:r>
              <a:rPr lang="fi-FI" sz="1600" dirty="0"/>
              <a:t>Turun yliopisto, Turun kauppakorkeakoulun Porin yksikkö</a:t>
            </a:r>
          </a:p>
          <a:p>
            <a:r>
              <a:rPr lang="fi-FI" sz="1600" dirty="0"/>
              <a:t>SATA-VASTUU –hanke (AKKE), 12/2024</a:t>
            </a:r>
          </a:p>
        </p:txBody>
      </p:sp>
    </p:spTree>
    <p:extLst>
      <p:ext uri="{BB962C8B-B14F-4D97-AF65-F5344CB8AC3E}">
        <p14:creationId xmlns:p14="http://schemas.microsoft.com/office/powerpoint/2010/main" val="340492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70" y="285750"/>
            <a:ext cx="7019925" cy="26289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20" y="2763902"/>
            <a:ext cx="6696075" cy="71437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120" y="3826134"/>
            <a:ext cx="6677025" cy="131445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969120" y="5152539"/>
            <a:ext cx="7433388" cy="67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5"/>
              </a:rPr>
              <a:t>https://filosofianakatemia.fi/blogi/kun-mittarista-tulee-tulostavoite-se-lakkaa-olemasta-hyva-mittari/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26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DDF3-6B12-4907-9863-F74DBD3B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on mittaaminen?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5732-9009-4EFD-B2D6-DF7385D18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Lähtee yrityksen tavoitteista, strategiasta</a:t>
            </a:r>
          </a:p>
          <a:p>
            <a:r>
              <a:rPr lang="fi-FI" dirty="0"/>
              <a:t>Muutoksen ymmärtäminen, näkeminen</a:t>
            </a:r>
          </a:p>
          <a:p>
            <a:pPr lvl="1"/>
            <a:r>
              <a:rPr lang="fi-FI" dirty="0"/>
              <a:t>Ei olla mielipiteiden, politikoinnin tai selittelyiden varassa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 objektiivisuus</a:t>
            </a:r>
          </a:p>
          <a:p>
            <a:r>
              <a:rPr lang="fi-FI" dirty="0">
                <a:sym typeface="Wingdings" panose="05000000000000000000" pitchFamily="2" charset="2"/>
              </a:rPr>
              <a:t>Pystytään ennakoimaan, vertailemaan</a:t>
            </a:r>
          </a:p>
          <a:p>
            <a:endParaRPr lang="fi-FI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AFBB95E-C00B-4093-9CCF-715B3962B5A9}"/>
              </a:ext>
            </a:extLst>
          </p:cNvPr>
          <p:cNvGrpSpPr/>
          <p:nvPr/>
        </p:nvGrpSpPr>
        <p:grpSpPr>
          <a:xfrm>
            <a:off x="8574025" y="3288332"/>
            <a:ext cx="2779775" cy="2146861"/>
            <a:chOff x="7059167" y="681037"/>
            <a:chExt cx="2991917" cy="2033625"/>
          </a:xfrm>
          <a:noFill/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A3C028A7-1852-4551-AFCA-A0ACDF33D4C5}"/>
                </a:ext>
              </a:extLst>
            </p:cNvPr>
            <p:cNvSpPr/>
            <p:nvPr/>
          </p:nvSpPr>
          <p:spPr>
            <a:xfrm>
              <a:off x="7059167" y="681037"/>
              <a:ext cx="2991917" cy="2033625"/>
            </a:xfrm>
            <a:prstGeom prst="wedgeEllipseCallout">
              <a:avLst>
                <a:gd name="adj1" fmla="val -24081"/>
                <a:gd name="adj2" fmla="val 6314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20322A5-E253-4C36-A621-0793CE0AB737}"/>
                </a:ext>
              </a:extLst>
            </p:cNvPr>
            <p:cNvSpPr txBox="1"/>
            <p:nvPr/>
          </p:nvSpPr>
          <p:spPr>
            <a:xfrm>
              <a:off x="7427993" y="1065861"/>
              <a:ext cx="234817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dirty="0"/>
                <a:t>Sitä saat, mitä </a:t>
              </a:r>
              <a:r>
                <a:rPr lang="fi-FI" sz="3200" dirty="0"/>
                <a:t>mittaat</a:t>
              </a:r>
              <a:r>
                <a:rPr lang="fi-FI" sz="2800" dirty="0"/>
                <a:t>.”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E6402-EBBD-4B08-A450-CBD260BCCF4B}"/>
              </a:ext>
            </a:extLst>
          </p:cNvPr>
          <p:cNvGrpSpPr/>
          <p:nvPr/>
        </p:nvGrpSpPr>
        <p:grpSpPr>
          <a:xfrm>
            <a:off x="8903209" y="383533"/>
            <a:ext cx="2706624" cy="1682496"/>
            <a:chOff x="3079699" y="4279392"/>
            <a:chExt cx="2706624" cy="1682496"/>
          </a:xfrm>
          <a:noFill/>
        </p:grpSpPr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32EC019C-067E-445D-B78A-10BC8FE29313}"/>
                </a:ext>
              </a:extLst>
            </p:cNvPr>
            <p:cNvSpPr/>
            <p:nvPr/>
          </p:nvSpPr>
          <p:spPr>
            <a:xfrm flipH="1">
              <a:off x="3079699" y="4279392"/>
              <a:ext cx="2706624" cy="1682496"/>
            </a:xfrm>
            <a:prstGeom prst="wedgeRound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D2418C8-EE7B-4C02-BEA6-BB143590D03E}"/>
                </a:ext>
              </a:extLst>
            </p:cNvPr>
            <p:cNvSpPr txBox="1"/>
            <p:nvPr/>
          </p:nvSpPr>
          <p:spPr>
            <a:xfrm>
              <a:off x="3379622" y="4513478"/>
              <a:ext cx="2143354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400" dirty="0"/>
                <a:t>Mitä ei mittaa, sitä ei voi ohjata.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22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BBDB-3FB7-4038-83F4-F7196C9A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Hyvän mittarin ominaisuudet (arter.fi)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7EAE-3709-4D3D-A88E-9B43130DC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fi-FI" dirty="0"/>
              <a:t>Olennaisuus</a:t>
            </a:r>
          </a:p>
          <a:p>
            <a:r>
              <a:rPr lang="fi-FI" dirty="0"/>
              <a:t>Edullisuus</a:t>
            </a:r>
          </a:p>
          <a:p>
            <a:r>
              <a:rPr lang="fi-FI" dirty="0"/>
              <a:t>Oikeellisuus</a:t>
            </a:r>
          </a:p>
          <a:p>
            <a:r>
              <a:rPr lang="fi-FI" dirty="0"/>
              <a:t>Luotettavuus/tarkkuus</a:t>
            </a:r>
          </a:p>
          <a:p>
            <a:r>
              <a:rPr lang="fi-FI" dirty="0"/>
              <a:t>Uskottavuus</a:t>
            </a:r>
          </a:p>
          <a:p>
            <a:r>
              <a:rPr lang="fi-FI" dirty="0"/>
              <a:t>Seurattavuus</a:t>
            </a:r>
          </a:p>
          <a:p>
            <a:r>
              <a:rPr lang="fi-FI" dirty="0"/>
              <a:t>Herkkyys</a:t>
            </a:r>
          </a:p>
          <a:p>
            <a:r>
              <a:rPr lang="fi-FI" dirty="0"/>
              <a:t>Johdonmukaisuus/toistettavuus</a:t>
            </a:r>
          </a:p>
        </p:txBody>
      </p:sp>
    </p:spTree>
    <p:extLst>
      <p:ext uri="{BB962C8B-B14F-4D97-AF65-F5344CB8AC3E}">
        <p14:creationId xmlns:p14="http://schemas.microsoft.com/office/powerpoint/2010/main" val="324864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6229-0A23-4372-AE65-153EBDC0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Mittareiden valinta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CA73-7BD5-41BD-81FF-7D2638F4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Vain muutama olennainen mittari</a:t>
            </a:r>
          </a:p>
          <a:p>
            <a:r>
              <a:rPr lang="fi-FI" dirty="0"/>
              <a:t>Yhteys strategiaan</a:t>
            </a:r>
          </a:p>
          <a:p>
            <a:r>
              <a:rPr lang="fi-FI" dirty="0"/>
              <a:t>Datan laatu</a:t>
            </a:r>
          </a:p>
          <a:p>
            <a:r>
              <a:rPr lang="fi-FI" dirty="0"/>
              <a:t>Vastuuhenkilöiden valta</a:t>
            </a:r>
          </a:p>
          <a:p>
            <a:r>
              <a:rPr lang="fi-FI" dirty="0"/>
              <a:t>Operatiivinen toiminta</a:t>
            </a:r>
          </a:p>
          <a:p>
            <a:endParaRPr lang="fi-FI" dirty="0"/>
          </a:p>
          <a:p>
            <a:r>
              <a:rPr lang="fi-FI" dirty="0"/>
              <a:t>Henkilökunnan koulutus</a:t>
            </a:r>
          </a:p>
          <a:p>
            <a:endParaRPr lang="fi-FI" dirty="0"/>
          </a:p>
          <a:p>
            <a:r>
              <a:rPr lang="fi-FI" dirty="0"/>
              <a:t>Huonot mittarit ovat pahempi kuin ei mittareita ollenkaan !!!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244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ED23-F1FB-4C7E-8BA6-0B4950180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Erilaiset mittarit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328B-A25F-4571-965D-F392B3F5C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ym typeface="Wingdings" panose="05000000000000000000" pitchFamily="2" charset="2"/>
              </a:rPr>
              <a:t>Määrällisen mittarit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Numeerinen arvo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Määriteltävä tavoitearvo tai vaihteluväli, mihin toteutunutta verrataan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Esim. liikevaihto%, myyntitapahtumien lkm., tuotetut yksiköt kpl</a:t>
            </a:r>
            <a:endParaRPr lang="fi-FI" dirty="0"/>
          </a:p>
          <a:p>
            <a:r>
              <a:rPr lang="fi-FI" dirty="0"/>
              <a:t>Laadulliset mittarit</a:t>
            </a:r>
          </a:p>
          <a:p>
            <a:pPr lvl="1"/>
            <a:r>
              <a:rPr lang="fi-FI" dirty="0"/>
              <a:t>Sanallinen kuvaus toiminnasta tai päämäärästä</a:t>
            </a:r>
          </a:p>
          <a:p>
            <a:pPr lvl="1"/>
            <a:r>
              <a:rPr lang="fi-FI" dirty="0"/>
              <a:t>Määriteltävä konkreettinen kriteeri tai kriteerit, joiden avulla tuloksia voidaan arvioida</a:t>
            </a:r>
          </a:p>
          <a:p>
            <a:pPr lvl="1"/>
            <a:r>
              <a:rPr lang="fi-FI" dirty="0"/>
              <a:t>Esim. asiakaskokemus, työhyvinvointi, työilmapiiri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FB1CF23-AE2B-4D8A-B581-506D45C3A86C}"/>
              </a:ext>
            </a:extLst>
          </p:cNvPr>
          <p:cNvSpPr/>
          <p:nvPr/>
        </p:nvSpPr>
        <p:spPr>
          <a:xfrm>
            <a:off x="6686093" y="365125"/>
            <a:ext cx="2735885" cy="153682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13E81-DC54-4EC2-A65E-6D3841A551BB}"/>
              </a:ext>
            </a:extLst>
          </p:cNvPr>
          <p:cNvSpPr txBox="1"/>
          <p:nvPr/>
        </p:nvSpPr>
        <p:spPr>
          <a:xfrm>
            <a:off x="7015277" y="681038"/>
            <a:ext cx="1916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/>
              <a:t>Mielikuva ei ole mittari</a:t>
            </a:r>
          </a:p>
        </p:txBody>
      </p:sp>
    </p:spTree>
    <p:extLst>
      <p:ext uri="{BB962C8B-B14F-4D97-AF65-F5344CB8AC3E}">
        <p14:creationId xmlns:p14="http://schemas.microsoft.com/office/powerpoint/2010/main" val="332851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5D4D-D57A-4A5D-8754-537EC195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Vastuullisuuden mittaaminen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78C1-3BD2-4DF5-93CF-5A4EAEEC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Direktiivissä määritelty mittareille tiettyjä raportoitavia tietoja 	</a:t>
            </a:r>
          </a:p>
          <a:p>
            <a:pPr lvl="1"/>
            <a:r>
              <a:rPr lang="fi-FI" dirty="0"/>
              <a:t>Mm. menetelmät, taustaoletukset, varmennus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 datan luotettavuus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432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212</Words>
  <Application>Microsoft Office PowerPoint</Application>
  <PresentationFormat>Widescreen</PresentationFormat>
  <Paragraphs>47</Paragraphs>
  <Slides>7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CorelDRAW 2022 Graphic</vt:lpstr>
      <vt:lpstr>PowerPoint Presentation</vt:lpstr>
      <vt:lpstr>PowerPoint Presentation</vt:lpstr>
      <vt:lpstr>Mitä on mittaaminen?</vt:lpstr>
      <vt:lpstr>Hyvän mittarin ominaisuudet (arter.fi)</vt:lpstr>
      <vt:lpstr>Mittareiden valinta</vt:lpstr>
      <vt:lpstr>Erilaiset mittarit</vt:lpstr>
      <vt:lpstr>Vastuullisuuden mittaaminen</vt:lpstr>
    </vt:vector>
  </TitlesOfParts>
  <Company>WinNova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Laadun mittaaminen</dc:title>
  <dc:creator>Anu Ikonen-Kullberg</dc:creator>
  <cp:lastModifiedBy>Anne Erkkilä-Välimäki</cp:lastModifiedBy>
  <cp:revision>51</cp:revision>
  <cp:lastPrinted>2024-12-05T20:40:07Z</cp:lastPrinted>
  <dcterms:created xsi:type="dcterms:W3CDTF">2019-09-27T06:37:15Z</dcterms:created>
  <dcterms:modified xsi:type="dcterms:W3CDTF">2024-12-05T21:02:54Z</dcterms:modified>
</cp:coreProperties>
</file>