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82" r:id="rId4"/>
    <p:sldId id="284" r:id="rId5"/>
    <p:sldId id="285" r:id="rId6"/>
    <p:sldId id="283" r:id="rId7"/>
    <p:sldId id="295" r:id="rId8"/>
  </p:sldIdLst>
  <p:sldSz cx="12192000" cy="6858000"/>
  <p:notesSz cx="7102475" cy="102346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750" autoAdjust="0"/>
    <p:restoredTop sz="94660"/>
  </p:normalViewPr>
  <p:slideViewPr>
    <p:cSldViewPr snapToGrid="0">
      <p:cViewPr varScale="1">
        <p:scale>
          <a:sx n="61" d="100"/>
          <a:sy n="61" d="100"/>
        </p:scale>
        <p:origin x="3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59595" y="6280380"/>
            <a:ext cx="5239821" cy="577619"/>
          </a:xfrm>
          <a:prstGeom prst="rect">
            <a:avLst/>
          </a:prstGeom>
        </p:spPr>
        <p:txBody>
          <a:bodyPr/>
          <a:lstStyle>
            <a:lvl1pPr>
              <a:defRPr sz="1200" b="1"/>
            </a:lvl1pPr>
          </a:lstStyle>
          <a:p>
            <a:r>
              <a:rPr lang="fi-FI" dirty="0"/>
              <a:t>Anu Ikonen-Kullberg, Turun kauppakorkeakoulun Porin yksikkö, 12/2024</a:t>
            </a:r>
          </a:p>
          <a:p>
            <a:r>
              <a:rPr lang="fi-FI" dirty="0"/>
              <a:t>https://sites.utu.fi/satavastuu/opas/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64916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540249" y="6165336"/>
            <a:ext cx="5182457" cy="526519"/>
          </a:xfrm>
          <a:prstGeom prst="rect">
            <a:avLst/>
          </a:prstGeom>
        </p:spPr>
        <p:txBody>
          <a:bodyPr/>
          <a:lstStyle/>
          <a:p>
            <a:fld id="{F9280DB7-0B04-4103-A47D-8882D35C6F4A}" type="datetimeFigureOut">
              <a:rPr lang="fi-FI" smtClean="0"/>
              <a:t>5.12.2024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5188448" y="6356350"/>
            <a:ext cx="2964951" cy="270481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97F1401-6AE0-4A23-A742-6A57730E74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1042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540249" y="6165336"/>
            <a:ext cx="5182457" cy="526519"/>
          </a:xfrm>
          <a:prstGeom prst="rect">
            <a:avLst/>
          </a:prstGeom>
        </p:spPr>
        <p:txBody>
          <a:bodyPr/>
          <a:lstStyle/>
          <a:p>
            <a:fld id="{F9280DB7-0B04-4103-A47D-8882D35C6F4A}" type="datetimeFigureOut">
              <a:rPr lang="fi-FI" smtClean="0"/>
              <a:t>5.12.2024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188448" y="6356350"/>
            <a:ext cx="2964951" cy="270481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97F1401-6AE0-4A23-A742-6A57730E74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15882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540249" y="6165336"/>
            <a:ext cx="5182457" cy="526519"/>
          </a:xfrm>
          <a:prstGeom prst="rect">
            <a:avLst/>
          </a:prstGeom>
        </p:spPr>
        <p:txBody>
          <a:bodyPr/>
          <a:lstStyle/>
          <a:p>
            <a:fld id="{F9280DB7-0B04-4103-A47D-8882D35C6F4A}" type="datetimeFigureOut">
              <a:rPr lang="fi-FI" smtClean="0"/>
              <a:t>5.12.2024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188448" y="6356350"/>
            <a:ext cx="2964951" cy="270481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97F1401-6AE0-4A23-A742-6A57730E74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2435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D69EB-0E48-BE48-28AF-C014CADCA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898600-AC7A-44C8-B2F6-455EDF437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Anu Ikonen-Kullberg, Turun kauppakorkeakoulun Porin yksikkö  12/2024</a:t>
            </a:r>
          </a:p>
          <a:p>
            <a:r>
              <a:rPr lang="fi-FI"/>
              <a:t>https://sites.utu.fi/satavastuu/opas/  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96338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188448" y="6356350"/>
            <a:ext cx="2964951" cy="270481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97F1401-6AE0-4A23-A742-6A57730E7415}" type="slidenum">
              <a:rPr lang="fi-FI" smtClean="0"/>
              <a:t>‹#›</a:t>
            </a:fld>
            <a:endParaRPr lang="fi-FI"/>
          </a:p>
        </p:txBody>
      </p:sp>
      <p:sp>
        <p:nvSpPr>
          <p:cNvPr id="7" name="Alatunnisteen paikkamerkki 4">
            <a:extLst>
              <a:ext uri="{FF2B5EF4-FFF2-40B4-BE49-F238E27FC236}">
                <a16:creationId xmlns:a16="http://schemas.microsoft.com/office/drawing/2014/main" id="{11A15EBF-03ED-89B5-1212-23B6699833C7}"/>
              </a:ext>
            </a:extLst>
          </p:cNvPr>
          <p:cNvSpPr txBox="1">
            <a:spLocks/>
          </p:cNvSpPr>
          <p:nvPr userDrawn="1"/>
        </p:nvSpPr>
        <p:spPr>
          <a:xfrm>
            <a:off x="359595" y="6280380"/>
            <a:ext cx="5239821" cy="577619"/>
          </a:xfrm>
          <a:prstGeom prst="rect">
            <a:avLst/>
          </a:prstGeom>
        </p:spPr>
        <p:txBody>
          <a:bodyPr/>
          <a:lstStyle>
            <a:defPPr>
              <a:defRPr lang="fi-FI"/>
            </a:defPPr>
            <a:lvl1pPr marL="0" algn="l" defTabSz="914400" rtl="0" eaLnBrk="1" latinLnBrk="0" hangingPunct="1"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/>
              <a:t>Anu Ikonen-Kullberg, Turun kauppakorkeakoulun Porin yksikkö, 12/2024</a:t>
            </a:r>
          </a:p>
          <a:p>
            <a:r>
              <a:rPr lang="fi-FI"/>
              <a:t>https://sites.utu.fi/satavastuu/opas/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10511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188448" y="6356350"/>
            <a:ext cx="2964951" cy="270481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97F1401-6AE0-4A23-A742-6A57730E7415}" type="slidenum">
              <a:rPr lang="fi-FI" smtClean="0"/>
              <a:t>‹#›</a:t>
            </a:fld>
            <a:endParaRPr lang="fi-FI"/>
          </a:p>
        </p:txBody>
      </p:sp>
      <p:sp>
        <p:nvSpPr>
          <p:cNvPr id="7" name="Alatunnisteen paikkamerkki 4">
            <a:extLst>
              <a:ext uri="{FF2B5EF4-FFF2-40B4-BE49-F238E27FC236}">
                <a16:creationId xmlns:a16="http://schemas.microsoft.com/office/drawing/2014/main" id="{856B7630-DCE3-9218-5988-4179521F8565}"/>
              </a:ext>
            </a:extLst>
          </p:cNvPr>
          <p:cNvSpPr txBox="1">
            <a:spLocks/>
          </p:cNvSpPr>
          <p:nvPr userDrawn="1"/>
        </p:nvSpPr>
        <p:spPr>
          <a:xfrm>
            <a:off x="359595" y="6280380"/>
            <a:ext cx="5239821" cy="577619"/>
          </a:xfrm>
          <a:prstGeom prst="rect">
            <a:avLst/>
          </a:prstGeom>
        </p:spPr>
        <p:txBody>
          <a:bodyPr/>
          <a:lstStyle>
            <a:defPPr>
              <a:defRPr lang="fi-FI"/>
            </a:defPPr>
            <a:lvl1pPr marL="0" algn="l" defTabSz="914400" rtl="0" eaLnBrk="1" latinLnBrk="0" hangingPunct="1"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/>
              <a:t>Anu Ikonen-Kullberg, Turun kauppakorkeakoulun Porin yksikkö, 12/2024</a:t>
            </a:r>
          </a:p>
          <a:p>
            <a:r>
              <a:rPr lang="fi-FI"/>
              <a:t>https://sites.utu.fi/satavastuu/opas/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06500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5188448" y="6356350"/>
            <a:ext cx="2964951" cy="270481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97F1401-6AE0-4A23-A742-6A57730E7415}" type="slidenum">
              <a:rPr lang="fi-FI" smtClean="0"/>
              <a:t>‹#›</a:t>
            </a:fld>
            <a:endParaRPr lang="fi-FI"/>
          </a:p>
        </p:txBody>
      </p:sp>
      <p:sp>
        <p:nvSpPr>
          <p:cNvPr id="8" name="Alatunnisteen paikkamerkki 4">
            <a:extLst>
              <a:ext uri="{FF2B5EF4-FFF2-40B4-BE49-F238E27FC236}">
                <a16:creationId xmlns:a16="http://schemas.microsoft.com/office/drawing/2014/main" id="{A5B5EC51-4BF3-F27F-1E33-3CD38B9628CB}"/>
              </a:ext>
            </a:extLst>
          </p:cNvPr>
          <p:cNvSpPr txBox="1">
            <a:spLocks/>
          </p:cNvSpPr>
          <p:nvPr userDrawn="1"/>
        </p:nvSpPr>
        <p:spPr>
          <a:xfrm>
            <a:off x="359595" y="6280380"/>
            <a:ext cx="5239821" cy="577619"/>
          </a:xfrm>
          <a:prstGeom prst="rect">
            <a:avLst/>
          </a:prstGeom>
        </p:spPr>
        <p:txBody>
          <a:bodyPr/>
          <a:lstStyle>
            <a:defPPr>
              <a:defRPr lang="fi-FI"/>
            </a:defPPr>
            <a:lvl1pPr marL="0" algn="l" defTabSz="914400" rtl="0" eaLnBrk="1" latinLnBrk="0" hangingPunct="1"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/>
              <a:t>Anu Ikonen-Kullberg, Turun kauppakorkeakoulun Porin yksikkö, 12/2024</a:t>
            </a:r>
          </a:p>
          <a:p>
            <a:r>
              <a:rPr lang="fi-FI"/>
              <a:t>https://sites.utu.fi/satavastuu/opas/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37473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5188448" y="6356350"/>
            <a:ext cx="2964951" cy="270481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97F1401-6AE0-4A23-A742-6A57730E7415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Alatunnisteen paikkamerkki 4">
            <a:extLst>
              <a:ext uri="{FF2B5EF4-FFF2-40B4-BE49-F238E27FC236}">
                <a16:creationId xmlns:a16="http://schemas.microsoft.com/office/drawing/2014/main" id="{20D05C64-E69D-E7FF-509F-B26C38470940}"/>
              </a:ext>
            </a:extLst>
          </p:cNvPr>
          <p:cNvSpPr txBox="1">
            <a:spLocks/>
          </p:cNvSpPr>
          <p:nvPr userDrawn="1"/>
        </p:nvSpPr>
        <p:spPr>
          <a:xfrm>
            <a:off x="359595" y="6280380"/>
            <a:ext cx="5239821" cy="577619"/>
          </a:xfrm>
          <a:prstGeom prst="rect">
            <a:avLst/>
          </a:prstGeom>
        </p:spPr>
        <p:txBody>
          <a:bodyPr/>
          <a:lstStyle>
            <a:defPPr>
              <a:defRPr lang="fi-FI"/>
            </a:defPPr>
            <a:lvl1pPr marL="0" algn="l" defTabSz="914400" rtl="0" eaLnBrk="1" latinLnBrk="0" hangingPunct="1"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/>
              <a:t>Anu Ikonen-Kullberg, Turun kauppakorkeakoulun Porin yksikkö, 12/2024</a:t>
            </a:r>
          </a:p>
          <a:p>
            <a:r>
              <a:rPr lang="fi-FI"/>
              <a:t>https://sites.utu.fi/satavastuu/opas/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67693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5188448" y="6356350"/>
            <a:ext cx="2964951" cy="270481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97F1401-6AE0-4A23-A742-6A57730E7415}" type="slidenum">
              <a:rPr lang="fi-FI" smtClean="0"/>
              <a:t>‹#›</a:t>
            </a:fld>
            <a:endParaRPr lang="fi-FI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A8ABAFEC-BE4B-81A5-C9FA-9CA654415941}"/>
              </a:ext>
            </a:extLst>
          </p:cNvPr>
          <p:cNvSpPr txBox="1">
            <a:spLocks/>
          </p:cNvSpPr>
          <p:nvPr userDrawn="1"/>
        </p:nvSpPr>
        <p:spPr>
          <a:xfrm>
            <a:off x="359595" y="6280380"/>
            <a:ext cx="5239821" cy="577619"/>
          </a:xfrm>
          <a:prstGeom prst="rect">
            <a:avLst/>
          </a:prstGeom>
        </p:spPr>
        <p:txBody>
          <a:bodyPr/>
          <a:lstStyle>
            <a:defPPr>
              <a:defRPr lang="fi-FI"/>
            </a:defPPr>
            <a:lvl1pPr marL="0" algn="l" defTabSz="914400" rtl="0" eaLnBrk="1" latinLnBrk="0" hangingPunct="1"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/>
              <a:t>Anu Ikonen-Kullberg, Turun kauppakorkeakoulun Porin yksikkö, 12/2024</a:t>
            </a:r>
          </a:p>
          <a:p>
            <a:r>
              <a:rPr lang="fi-FI"/>
              <a:t>https://sites.utu.fi/satavastuu/opas/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25826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5188448" y="6356350"/>
            <a:ext cx="2964951" cy="270481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97F1401-6AE0-4A23-A742-6A57730E7415}" type="slidenum">
              <a:rPr lang="fi-FI" smtClean="0"/>
              <a:t>‹#›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317F913-C452-2C4F-86E3-0B0CF43B3396}"/>
              </a:ext>
            </a:extLst>
          </p:cNvPr>
          <p:cNvSpPr txBox="1">
            <a:spLocks/>
          </p:cNvSpPr>
          <p:nvPr userDrawn="1"/>
        </p:nvSpPr>
        <p:spPr>
          <a:xfrm>
            <a:off x="359595" y="6280380"/>
            <a:ext cx="5239821" cy="577619"/>
          </a:xfrm>
          <a:prstGeom prst="rect">
            <a:avLst/>
          </a:prstGeom>
        </p:spPr>
        <p:txBody>
          <a:bodyPr/>
          <a:lstStyle>
            <a:defPPr>
              <a:defRPr lang="fi-FI"/>
            </a:defPPr>
            <a:lvl1pPr marL="0" algn="l" defTabSz="914400" rtl="0" eaLnBrk="1" latinLnBrk="0" hangingPunct="1"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/>
              <a:t>Anu Ikonen-Kullberg, Turun kauppakorkeakoulun Porin yksikkö, 12/2024</a:t>
            </a:r>
          </a:p>
          <a:p>
            <a:r>
              <a:rPr lang="fi-FI"/>
              <a:t>https://sites.utu.fi/satavastuu/opas/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1965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540249" y="6165336"/>
            <a:ext cx="5182457" cy="526519"/>
          </a:xfrm>
          <a:prstGeom prst="rect">
            <a:avLst/>
          </a:prstGeom>
        </p:spPr>
        <p:txBody>
          <a:bodyPr/>
          <a:lstStyle/>
          <a:p>
            <a:fld id="{F9280DB7-0B04-4103-A47D-8882D35C6F4A}" type="datetimeFigureOut">
              <a:rPr lang="fi-FI" smtClean="0"/>
              <a:t>5.12.2024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5188448" y="6356350"/>
            <a:ext cx="2964951" cy="270481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97F1401-6AE0-4A23-A742-6A57730E74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9357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540249" y="6165336"/>
            <a:ext cx="5182457" cy="5265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Anu Ikonen-Kullberg, Turun kauppakorkeakoulun Porin yksikkö  12/2024</a:t>
            </a:r>
          </a:p>
          <a:p>
            <a:r>
              <a:rPr lang="fi-FI" dirty="0"/>
              <a:t>https://sites.utu.fi/satavastuu/opas/   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A096D5D8-6A7A-1073-E9AB-998C9A95B67C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054264106"/>
              </p:ext>
            </p:extLst>
          </p:nvPr>
        </p:nvGraphicFramePr>
        <p:xfrm>
          <a:off x="5722706" y="5966994"/>
          <a:ext cx="6469294" cy="9232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14" imgW="8955731" imgH="1278082" progId="CorelDraw.Graphic.24">
                  <p:embed/>
                </p:oleObj>
              </mc:Choice>
              <mc:Fallback>
                <p:oleObj name="CorelDRAW" r:id="rId14" imgW="8955731" imgH="1278082" progId="CorelDraw.Graphic.2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5722706" y="5966994"/>
                        <a:ext cx="6469294" cy="9232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76188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utu.fi/satavastuu/opas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5" Type="http://schemas.openxmlformats.org/officeDocument/2006/relationships/hyperlink" Target="https://filosofianakatemia.fi/blogi/kun-mittarista-tulee-tulostavoite-se-lakkaa-olemasta-hyva-mittari/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1">
            <a:extLst>
              <a:ext uri="{FF2B5EF4-FFF2-40B4-BE49-F238E27FC236}">
                <a16:creationId xmlns:a16="http://schemas.microsoft.com/office/drawing/2014/main" id="{F7AF6C52-C215-B5E4-18FE-692721E35806}"/>
              </a:ext>
            </a:extLst>
          </p:cNvPr>
          <p:cNvSpPr txBox="1">
            <a:spLocks/>
          </p:cNvSpPr>
          <p:nvPr/>
        </p:nvSpPr>
        <p:spPr>
          <a:xfrm>
            <a:off x="1524000" y="1271997"/>
            <a:ext cx="9144000" cy="280577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4400" b="1" dirty="0"/>
              <a:t>Mittaaminen</a:t>
            </a:r>
            <a:br>
              <a:rPr lang="fi-FI" sz="2800" b="1" dirty="0"/>
            </a:br>
            <a:r>
              <a:rPr lang="fi-FI" sz="2800" b="1" dirty="0">
                <a:latin typeface="Calibri" panose="020F0502020204030204" pitchFamily="34" charset="0"/>
                <a:cs typeface="Calibri" panose="020F0502020204030204" pitchFamily="34" charset="0"/>
              </a:rPr>
              <a:t>―</a:t>
            </a:r>
            <a:br>
              <a:rPr lang="fi-FI" sz="2800" b="1" dirty="0"/>
            </a:br>
            <a:r>
              <a:rPr lang="fi-FI" sz="2800" b="1" dirty="0"/>
              <a:t>Ennakkomateriaali 4. askeleen työpajoihin</a:t>
            </a:r>
            <a:br>
              <a:rPr lang="fi-FI" sz="2800" b="1" dirty="0"/>
            </a:br>
            <a:br>
              <a:rPr lang="fi-FI" sz="2800" b="1" dirty="0"/>
            </a:br>
            <a:r>
              <a:rPr lang="fi-FI" sz="2800" b="1" dirty="0"/>
              <a:t>Opas kestävyysmittareiden nimeämiseen</a:t>
            </a:r>
            <a:br>
              <a:rPr lang="fi-FI" sz="2800" b="1" dirty="0"/>
            </a:br>
            <a:r>
              <a:rPr lang="fi-FI" sz="2800" dirty="0">
                <a:hlinkClick r:id="rId2"/>
              </a:rPr>
              <a:t>https://sites.utu.fi/satavastuu/opas/</a:t>
            </a:r>
            <a:endParaRPr lang="fi-FI" sz="2800" dirty="0"/>
          </a:p>
        </p:txBody>
      </p:sp>
      <p:sp>
        <p:nvSpPr>
          <p:cNvPr id="5" name="Alaotsikko 2">
            <a:extLst>
              <a:ext uri="{FF2B5EF4-FFF2-40B4-BE49-F238E27FC236}">
                <a16:creationId xmlns:a16="http://schemas.microsoft.com/office/drawing/2014/main" id="{76BA5D71-4F45-786C-B3FB-ED1CEBE2C9FF}"/>
              </a:ext>
            </a:extLst>
          </p:cNvPr>
          <p:cNvSpPr txBox="1">
            <a:spLocks/>
          </p:cNvSpPr>
          <p:nvPr/>
        </p:nvSpPr>
        <p:spPr>
          <a:xfrm>
            <a:off x="1524000" y="4729656"/>
            <a:ext cx="9144000" cy="1061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1600" dirty="0"/>
              <a:t>Anu Ikonen-Kullberg</a:t>
            </a:r>
          </a:p>
          <a:p>
            <a:r>
              <a:rPr lang="fi-FI" sz="1600" dirty="0"/>
              <a:t>Turun yliopisto, Turun kauppakorkeakoulun Porin yksikkö</a:t>
            </a:r>
          </a:p>
          <a:p>
            <a:r>
              <a:rPr lang="fi-FI" sz="1600" dirty="0"/>
              <a:t>SATA-VASTUU –hanke (AKKE), 12/2024</a:t>
            </a:r>
          </a:p>
        </p:txBody>
      </p:sp>
    </p:spTree>
    <p:extLst>
      <p:ext uri="{BB962C8B-B14F-4D97-AF65-F5344CB8AC3E}">
        <p14:creationId xmlns:p14="http://schemas.microsoft.com/office/powerpoint/2010/main" val="3404923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270" y="285750"/>
            <a:ext cx="7019925" cy="2628900"/>
          </a:xfrm>
          <a:prstGeom prst="rect">
            <a:avLst/>
          </a:prstGeom>
        </p:spPr>
      </p:pic>
      <p:pic>
        <p:nvPicPr>
          <p:cNvPr id="5" name="Kuv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9120" y="2763902"/>
            <a:ext cx="6696075" cy="714375"/>
          </a:xfrm>
          <a:prstGeom prst="rect">
            <a:avLst/>
          </a:prstGeom>
        </p:spPr>
      </p:pic>
      <p:pic>
        <p:nvPicPr>
          <p:cNvPr id="6" name="Kuva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9120" y="3826134"/>
            <a:ext cx="6677025" cy="1314450"/>
          </a:xfrm>
          <a:prstGeom prst="rect">
            <a:avLst/>
          </a:prstGeom>
        </p:spPr>
      </p:pic>
      <p:sp>
        <p:nvSpPr>
          <p:cNvPr id="7" name="Tekstiruutu 6"/>
          <p:cNvSpPr txBox="1"/>
          <p:nvPr/>
        </p:nvSpPr>
        <p:spPr>
          <a:xfrm>
            <a:off x="969120" y="5152539"/>
            <a:ext cx="7433388" cy="671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hlinkClick r:id="rId5"/>
              </a:rPr>
              <a:t>https://filosofianakatemia.fi/blogi/kun-mittarista-tulee-tulostavoite-se-lakkaa-olemasta-hyva-mittari/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42645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BDDF3-6B12-4907-9863-F74DBD3BD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Mitä on mittaaminen?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25732-9009-4EFD-B2D6-DF7385D18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Lähtee yrityksen tavoitteista, strategiasta</a:t>
            </a:r>
          </a:p>
          <a:p>
            <a:r>
              <a:rPr lang="fi-FI" dirty="0"/>
              <a:t>Muutoksen ymmärtäminen, näkeminen</a:t>
            </a:r>
          </a:p>
          <a:p>
            <a:pPr lvl="1"/>
            <a:r>
              <a:rPr lang="fi-FI" dirty="0"/>
              <a:t>Ei olla mielipiteiden, politikoinnin tai selittelyiden varassa</a:t>
            </a:r>
          </a:p>
          <a:p>
            <a:pPr lvl="1"/>
            <a:r>
              <a:rPr lang="fi-FI" dirty="0">
                <a:sym typeface="Wingdings" panose="05000000000000000000" pitchFamily="2" charset="2"/>
              </a:rPr>
              <a:t> objektiivisuus</a:t>
            </a:r>
          </a:p>
          <a:p>
            <a:r>
              <a:rPr lang="fi-FI" dirty="0">
                <a:sym typeface="Wingdings" panose="05000000000000000000" pitchFamily="2" charset="2"/>
              </a:rPr>
              <a:t>Pystytään ennakoimaan, vertailemaan</a:t>
            </a:r>
          </a:p>
          <a:p>
            <a:endParaRPr lang="fi-FI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AFBB95E-C00B-4093-9CCF-715B3962B5A9}"/>
              </a:ext>
            </a:extLst>
          </p:cNvPr>
          <p:cNvGrpSpPr/>
          <p:nvPr/>
        </p:nvGrpSpPr>
        <p:grpSpPr>
          <a:xfrm>
            <a:off x="8574025" y="3288332"/>
            <a:ext cx="2779775" cy="2146861"/>
            <a:chOff x="7059167" y="681037"/>
            <a:chExt cx="2991917" cy="2033625"/>
          </a:xfrm>
          <a:noFill/>
        </p:grpSpPr>
        <p:sp>
          <p:nvSpPr>
            <p:cNvPr id="4" name="Speech Bubble: Oval 3">
              <a:extLst>
                <a:ext uri="{FF2B5EF4-FFF2-40B4-BE49-F238E27FC236}">
                  <a16:creationId xmlns:a16="http://schemas.microsoft.com/office/drawing/2014/main" id="{A3C028A7-1852-4551-AFCA-A0ACDF33D4C5}"/>
                </a:ext>
              </a:extLst>
            </p:cNvPr>
            <p:cNvSpPr/>
            <p:nvPr/>
          </p:nvSpPr>
          <p:spPr>
            <a:xfrm>
              <a:off x="7059167" y="681037"/>
              <a:ext cx="2991917" cy="2033625"/>
            </a:xfrm>
            <a:prstGeom prst="wedgeEllipseCallout">
              <a:avLst>
                <a:gd name="adj1" fmla="val -24081"/>
                <a:gd name="adj2" fmla="val 63141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20322A5-E253-4C36-A621-0793CE0AB737}"/>
                </a:ext>
              </a:extLst>
            </p:cNvPr>
            <p:cNvSpPr txBox="1"/>
            <p:nvPr/>
          </p:nvSpPr>
          <p:spPr>
            <a:xfrm>
              <a:off x="7427993" y="1065861"/>
              <a:ext cx="2348179" cy="101566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sz="2800" dirty="0"/>
                <a:t>Sitä saat, mitä </a:t>
              </a:r>
              <a:r>
                <a:rPr lang="fi-FI" sz="3200" dirty="0"/>
                <a:t>mittaat</a:t>
              </a:r>
              <a:r>
                <a:rPr lang="fi-FI" sz="2800" dirty="0"/>
                <a:t>.”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72FE6402-EBBD-4B08-A450-CBD260BCCF4B}"/>
              </a:ext>
            </a:extLst>
          </p:cNvPr>
          <p:cNvGrpSpPr/>
          <p:nvPr/>
        </p:nvGrpSpPr>
        <p:grpSpPr>
          <a:xfrm>
            <a:off x="8903209" y="383533"/>
            <a:ext cx="2706624" cy="1682496"/>
            <a:chOff x="3079699" y="4279392"/>
            <a:chExt cx="2706624" cy="1682496"/>
          </a:xfrm>
          <a:noFill/>
        </p:grpSpPr>
        <p:sp>
          <p:nvSpPr>
            <p:cNvPr id="6" name="Speech Bubble: Rectangle with Corners Rounded 5">
              <a:extLst>
                <a:ext uri="{FF2B5EF4-FFF2-40B4-BE49-F238E27FC236}">
                  <a16:creationId xmlns:a16="http://schemas.microsoft.com/office/drawing/2014/main" id="{32EC019C-067E-445D-B78A-10BC8FE29313}"/>
                </a:ext>
              </a:extLst>
            </p:cNvPr>
            <p:cNvSpPr/>
            <p:nvPr/>
          </p:nvSpPr>
          <p:spPr>
            <a:xfrm flipH="1">
              <a:off x="3079699" y="4279392"/>
              <a:ext cx="2706624" cy="1682496"/>
            </a:xfrm>
            <a:prstGeom prst="wedgeRoundRectCallou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D2418C8-EE7B-4C02-BEA6-BB143590D03E}"/>
                </a:ext>
              </a:extLst>
            </p:cNvPr>
            <p:cNvSpPr txBox="1"/>
            <p:nvPr/>
          </p:nvSpPr>
          <p:spPr>
            <a:xfrm>
              <a:off x="3379622" y="4513478"/>
              <a:ext cx="2143354" cy="120032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sz="2400" dirty="0"/>
                <a:t>Mitä ei mittaa, sitä ei voi ohjata.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89228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6BBDB-3FB7-4038-83F4-F7196C9AF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Hyvän mittarin ominaisuudet (arter.fi)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77EAE-3709-4D3D-A88E-9B43130DC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fi-FI" dirty="0"/>
              <a:t>Olennaisuus</a:t>
            </a:r>
          </a:p>
          <a:p>
            <a:r>
              <a:rPr lang="fi-FI" dirty="0"/>
              <a:t>Edullisuus</a:t>
            </a:r>
          </a:p>
          <a:p>
            <a:r>
              <a:rPr lang="fi-FI" dirty="0"/>
              <a:t>Oikeellisuus</a:t>
            </a:r>
          </a:p>
          <a:p>
            <a:r>
              <a:rPr lang="fi-FI" dirty="0"/>
              <a:t>Luotettavuus/tarkkuus</a:t>
            </a:r>
          </a:p>
          <a:p>
            <a:r>
              <a:rPr lang="fi-FI" dirty="0"/>
              <a:t>Uskottavuus</a:t>
            </a:r>
          </a:p>
          <a:p>
            <a:r>
              <a:rPr lang="fi-FI" dirty="0"/>
              <a:t>Seurattavuus</a:t>
            </a:r>
          </a:p>
          <a:p>
            <a:r>
              <a:rPr lang="fi-FI" dirty="0"/>
              <a:t>Herkkyys</a:t>
            </a:r>
          </a:p>
          <a:p>
            <a:r>
              <a:rPr lang="fi-FI" dirty="0"/>
              <a:t>Johdonmukaisuus/toistettavuus</a:t>
            </a:r>
          </a:p>
        </p:txBody>
      </p:sp>
    </p:spTree>
    <p:extLst>
      <p:ext uri="{BB962C8B-B14F-4D97-AF65-F5344CB8AC3E}">
        <p14:creationId xmlns:p14="http://schemas.microsoft.com/office/powerpoint/2010/main" val="3248641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E6229-0A23-4372-AE65-153EBDC0B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Mittareiden valinta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BCA73-7BD5-41BD-81FF-7D2638F41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fi-FI" dirty="0"/>
              <a:t>Vain muutama olennainen mittari</a:t>
            </a:r>
          </a:p>
          <a:p>
            <a:r>
              <a:rPr lang="fi-FI" dirty="0"/>
              <a:t>Yhteys strategiaan</a:t>
            </a:r>
          </a:p>
          <a:p>
            <a:r>
              <a:rPr lang="fi-FI" dirty="0"/>
              <a:t>Datan laatu</a:t>
            </a:r>
          </a:p>
          <a:p>
            <a:r>
              <a:rPr lang="fi-FI" dirty="0"/>
              <a:t>Vastuuhenkilöiden valta</a:t>
            </a:r>
          </a:p>
          <a:p>
            <a:r>
              <a:rPr lang="fi-FI" dirty="0"/>
              <a:t>Operatiivinen toiminta</a:t>
            </a:r>
          </a:p>
          <a:p>
            <a:endParaRPr lang="fi-FI" dirty="0"/>
          </a:p>
          <a:p>
            <a:r>
              <a:rPr lang="fi-FI" dirty="0"/>
              <a:t>Henkilökunnan koulutus</a:t>
            </a:r>
          </a:p>
          <a:p>
            <a:endParaRPr lang="fi-FI" dirty="0"/>
          </a:p>
          <a:p>
            <a:r>
              <a:rPr lang="fi-FI" dirty="0"/>
              <a:t>Huonot mittarit ovat pahempi kuin ei mittareita ollenkaan !!!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62442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6ED23-F1FB-4C7E-8BA6-0B4950180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Erilaiset mittarit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E328B-A25F-4571-965D-F392B3F5C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>
                <a:sym typeface="Wingdings" panose="05000000000000000000" pitchFamily="2" charset="2"/>
              </a:rPr>
              <a:t>Määrällisen mittarit</a:t>
            </a:r>
          </a:p>
          <a:p>
            <a:pPr lvl="1"/>
            <a:r>
              <a:rPr lang="fi-FI" dirty="0">
                <a:sym typeface="Wingdings" panose="05000000000000000000" pitchFamily="2" charset="2"/>
              </a:rPr>
              <a:t>Numeerinen arvo</a:t>
            </a:r>
          </a:p>
          <a:p>
            <a:pPr lvl="1"/>
            <a:r>
              <a:rPr lang="fi-FI" dirty="0">
                <a:sym typeface="Wingdings" panose="05000000000000000000" pitchFamily="2" charset="2"/>
              </a:rPr>
              <a:t>Määriteltävä tavoitearvo tai vaihteluväli, mihin toteutunutta verrataan</a:t>
            </a:r>
          </a:p>
          <a:p>
            <a:pPr lvl="1"/>
            <a:r>
              <a:rPr lang="fi-FI" dirty="0">
                <a:sym typeface="Wingdings" panose="05000000000000000000" pitchFamily="2" charset="2"/>
              </a:rPr>
              <a:t>Esim. liikevaihto%, myyntitapahtumien lkm., tuotetut yksiköt kpl</a:t>
            </a:r>
            <a:endParaRPr lang="fi-FI" dirty="0"/>
          </a:p>
          <a:p>
            <a:r>
              <a:rPr lang="fi-FI" dirty="0"/>
              <a:t>Laadulliset mittarit</a:t>
            </a:r>
          </a:p>
          <a:p>
            <a:pPr lvl="1"/>
            <a:r>
              <a:rPr lang="fi-FI" dirty="0"/>
              <a:t>Sanallinen kuvaus toiminnasta tai päämäärästä</a:t>
            </a:r>
          </a:p>
          <a:p>
            <a:pPr lvl="1"/>
            <a:r>
              <a:rPr lang="fi-FI" dirty="0"/>
              <a:t>Määriteltävä konkreettinen kriteeri tai kriteerit, joiden avulla tuloksia voidaan arvioida</a:t>
            </a:r>
          </a:p>
          <a:p>
            <a:pPr lvl="1"/>
            <a:r>
              <a:rPr lang="fi-FI" dirty="0"/>
              <a:t>Esim. asiakaskokemus, työhyvinvointi, työilmapiiri</a:t>
            </a:r>
          </a:p>
        </p:txBody>
      </p:sp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CFB1CF23-AE2B-4D8A-B581-506D45C3A86C}"/>
              </a:ext>
            </a:extLst>
          </p:cNvPr>
          <p:cNvSpPr/>
          <p:nvPr/>
        </p:nvSpPr>
        <p:spPr>
          <a:xfrm>
            <a:off x="6686093" y="365125"/>
            <a:ext cx="2735885" cy="1536827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C13E81-DC54-4EC2-A65E-6D3841A551BB}"/>
              </a:ext>
            </a:extLst>
          </p:cNvPr>
          <p:cNvSpPr txBox="1"/>
          <p:nvPr/>
        </p:nvSpPr>
        <p:spPr>
          <a:xfrm>
            <a:off x="7015277" y="681038"/>
            <a:ext cx="19165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800" dirty="0"/>
              <a:t>Mielikuva ei ole mittari</a:t>
            </a:r>
          </a:p>
        </p:txBody>
      </p:sp>
    </p:spTree>
    <p:extLst>
      <p:ext uri="{BB962C8B-B14F-4D97-AF65-F5344CB8AC3E}">
        <p14:creationId xmlns:p14="http://schemas.microsoft.com/office/powerpoint/2010/main" val="3328514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E5D4D-D57A-4A5D-8754-537EC1959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Vastuullisuuden mittaaminen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F78C1-3BD2-4DF5-93CF-5A4EAEECE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Direktiivissä määritelty mittareille tiettyjä raportoitavia tietoja 	</a:t>
            </a:r>
          </a:p>
          <a:p>
            <a:pPr lvl="1"/>
            <a:r>
              <a:rPr lang="fi-FI" dirty="0"/>
              <a:t>Mm. menetelmät, taustaoletukset, varmennus</a:t>
            </a:r>
          </a:p>
          <a:p>
            <a:pPr lvl="1"/>
            <a:r>
              <a:rPr lang="fi-FI" dirty="0">
                <a:sym typeface="Wingdings" panose="05000000000000000000" pitchFamily="2" charset="2"/>
              </a:rPr>
              <a:t> datan luotettavuus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04322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</TotalTime>
  <Words>212</Words>
  <Application>Microsoft Office PowerPoint</Application>
  <PresentationFormat>Widescreen</PresentationFormat>
  <Paragraphs>47</Paragraphs>
  <Slides>7</Slides>
  <Notes>0</Notes>
  <HiddenSlides>1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Office-teema</vt:lpstr>
      <vt:lpstr>CorelDRAW 2022 Graphic</vt:lpstr>
      <vt:lpstr>PowerPoint Presentation</vt:lpstr>
      <vt:lpstr>PowerPoint Presentation</vt:lpstr>
      <vt:lpstr>Mitä on mittaaminen?</vt:lpstr>
      <vt:lpstr>Hyvän mittarin ominaisuudet (arter.fi)</vt:lpstr>
      <vt:lpstr>Mittareiden valinta</vt:lpstr>
      <vt:lpstr>Erilaiset mittarit</vt:lpstr>
      <vt:lpstr>Vastuullisuuden mittaaminen</vt:lpstr>
    </vt:vector>
  </TitlesOfParts>
  <Company>WinNova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Laadun mittaaminen</dc:title>
  <dc:creator>Anu Ikonen-Kullberg</dc:creator>
  <cp:lastModifiedBy>Anne Erkkilä-Välimäki</cp:lastModifiedBy>
  <cp:revision>51</cp:revision>
  <cp:lastPrinted>2024-12-05T20:40:07Z</cp:lastPrinted>
  <dcterms:created xsi:type="dcterms:W3CDTF">2019-09-27T06:37:15Z</dcterms:created>
  <dcterms:modified xsi:type="dcterms:W3CDTF">2024-12-05T21:02:54Z</dcterms:modified>
</cp:coreProperties>
</file>