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7"/>
  </p:notesMasterIdLst>
  <p:sldIdLst>
    <p:sldId id="256" r:id="rId5"/>
    <p:sldId id="292" r:id="rId6"/>
    <p:sldId id="290" r:id="rId7"/>
    <p:sldId id="291" r:id="rId8"/>
    <p:sldId id="287" r:id="rId9"/>
    <p:sldId id="293" r:id="rId10"/>
    <p:sldId id="294" r:id="rId11"/>
    <p:sldId id="283" r:id="rId12"/>
    <p:sldId id="297" r:id="rId13"/>
    <p:sldId id="298" r:id="rId14"/>
    <p:sldId id="301" r:id="rId15"/>
    <p:sldId id="3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9456" autoAdjust="0"/>
  </p:normalViewPr>
  <p:slideViewPr>
    <p:cSldViewPr snapToGrid="0" showGuides="1">
      <p:cViewPr varScale="1">
        <p:scale>
          <a:sx n="65" d="100"/>
          <a:sy n="65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260-96AC-4331-A420-F0B128CC463E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30BA-0CC1-40AB-AE80-2F533EB157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24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8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33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86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72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47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4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9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5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11.3.2024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74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B08D2941-A7E5-4C26-B320-579010B6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80852" cy="328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dirty="0"/>
          </a:p>
        </p:txBody>
      </p:sp>
      <p:pic>
        <p:nvPicPr>
          <p:cNvPr id="7" name="Picture 6" descr="Logo of the University of Turku with the winged torch emblem and the text University of Turku.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60" y="5191347"/>
            <a:ext cx="3190045" cy="11866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11.3.2024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48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164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pic>
        <p:nvPicPr>
          <p:cNvPr id="8" name="Picture 7" descr="Logo of the University of Turku with the winged torch emblem and the text University of Turku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93622"/>
            <a:ext cx="3192434" cy="1182085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11.3.2024</a:t>
            </a:fld>
            <a:endParaRPr lang="fi-F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43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pic>
        <p:nvPicPr>
          <p:cNvPr id="12" name="Picture 11" descr="Logo of the University of Turku with the winged torch emblem and the text University of Turku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93622"/>
            <a:ext cx="3192434" cy="118208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11.3.2024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000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11.3.2024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4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11.3.2024</a:t>
            </a:fld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8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11.3.2024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8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00999-EDA5-4B6B-8344-7EB1B35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72000" y="1227388"/>
            <a:ext cx="4534256" cy="44032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endParaRPr lang="fi-FI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4" y="2075205"/>
            <a:ext cx="1757071" cy="270758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11.3.2024</a:t>
            </a:fld>
            <a:endParaRPr lang="fi-FI" dirty="0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2867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9709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678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36840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2643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43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97185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4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9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14740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9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0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609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547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064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pic>
        <p:nvPicPr>
          <p:cNvPr id="3" name="Picture 2" descr="Logo of the University of Turku with the winged torch emblem and the text University of Turku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352016"/>
            <a:ext cx="5795784" cy="21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1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50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22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45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2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8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440BC-9B28-4ACE-B7B8-D3C83187B980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94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60" r:id="rId19"/>
    <p:sldLayoutId id="2147483661" r:id="rId20"/>
    <p:sldLayoutId id="2147483662" r:id="rId21"/>
    <p:sldLayoutId id="2147483664" r:id="rId22"/>
    <p:sldLayoutId id="2147483665" r:id="rId23"/>
    <p:sldLayoutId id="2147483679" r:id="rId24"/>
    <p:sldLayoutId id="2147483666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74" r:id="rId35"/>
    <p:sldLayoutId id="2147483675" r:id="rId36"/>
    <p:sldLayoutId id="2147483676" r:id="rId37"/>
    <p:sldLayoutId id="2147483677" r:id="rId38"/>
    <p:sldLayoutId id="2147483678" r:id="rId3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tu.fi/counternarrative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95249-48C5-48CC-8A39-113BBDBFA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701" y="1381126"/>
            <a:ext cx="7867650" cy="3533774"/>
          </a:xfrm>
        </p:spPr>
        <p:txBody>
          <a:bodyPr>
            <a:noAutofit/>
          </a:bodyPr>
          <a:lstStyle/>
          <a:p>
            <a:r>
              <a:rPr lang="fi-FI" sz="3000" b="0" dirty="0">
                <a:latin typeface="+mj-lt"/>
              </a:rPr>
              <a:t>SYÖVÄN VASTAKERTOMUKSET: </a:t>
            </a:r>
            <a:br>
              <a:rPr lang="fi-FI" sz="3000" b="0" dirty="0">
                <a:latin typeface="+mj-lt"/>
              </a:rPr>
            </a:br>
            <a:r>
              <a:rPr lang="fi-FI" sz="3000" b="0" dirty="0">
                <a:latin typeface="+mj-lt"/>
              </a:rPr>
              <a:t>MUOVAAMASSA KERRONNALLISTA TOIMIJUUTTA</a:t>
            </a:r>
            <a:br>
              <a:rPr lang="fi-FI" sz="3000" b="0" dirty="0">
                <a:latin typeface="+mj-lt"/>
              </a:rPr>
            </a:br>
            <a:br>
              <a:rPr lang="fi-FI" sz="2000" b="0" dirty="0">
                <a:latin typeface="+mj-lt"/>
              </a:rPr>
            </a:br>
            <a:br>
              <a:rPr lang="fi-FI" sz="1000" b="0" dirty="0">
                <a:latin typeface="+mj-lt"/>
              </a:rPr>
            </a:br>
            <a:r>
              <a:rPr lang="en-US" sz="2000" b="0" dirty="0">
                <a:latin typeface="+mj-lt"/>
              </a:rPr>
              <a:t>COUNTER-NARRATIVES OF CANCER: </a:t>
            </a:r>
            <a:br>
              <a:rPr lang="en-US" sz="2000" b="0" dirty="0">
                <a:latin typeface="+mj-lt"/>
              </a:rPr>
            </a:br>
            <a:r>
              <a:rPr lang="en-US" sz="2000" b="0" dirty="0">
                <a:latin typeface="+mj-lt"/>
              </a:rPr>
              <a:t>SHAPING NARRATIVE AGENCY</a:t>
            </a:r>
            <a:br>
              <a:rPr lang="en-US" sz="2000" b="0" dirty="0">
                <a:latin typeface="+mj-lt"/>
              </a:rPr>
            </a:br>
            <a:r>
              <a:rPr lang="en-US" sz="2000" b="0" dirty="0">
                <a:latin typeface="+mj-lt"/>
              </a:rPr>
              <a:t>(</a:t>
            </a:r>
            <a:r>
              <a:rPr lang="en-US" sz="2000" b="0" err="1">
                <a:latin typeface="+mj-lt"/>
              </a:rPr>
              <a:t>Suomen</a:t>
            </a:r>
            <a:r>
              <a:rPr lang="en-US" sz="2000" b="0">
                <a:latin typeface="+mj-lt"/>
              </a:rPr>
              <a:t> </a:t>
            </a:r>
            <a:r>
              <a:rPr lang="en-US" sz="2000" dirty="0"/>
              <a:t>A</a:t>
            </a:r>
            <a:r>
              <a:rPr lang="en-US" sz="2000" b="0">
                <a:latin typeface="+mj-lt"/>
              </a:rPr>
              <a:t>katemia</a:t>
            </a:r>
            <a:r>
              <a:rPr lang="en-US" sz="2000" b="0" dirty="0">
                <a:latin typeface="+mj-lt"/>
              </a:rPr>
              <a:t>, 2023-2027, PI Hanna Meretoja)</a:t>
            </a:r>
            <a:endParaRPr lang="fi-FI" sz="2000" b="0" dirty="0">
              <a:latin typeface="+mj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373D5A-881B-4FC7-B1B2-77AE1FD4D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769" y="3550685"/>
            <a:ext cx="3518036" cy="1239894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2A4C1C4-2418-4740-8E51-F558ECB56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68" y="5601024"/>
            <a:ext cx="2731243" cy="1038629"/>
          </a:xfrm>
          <a:prstGeom prst="rect">
            <a:avLst/>
          </a:prstGeom>
          <a:solidFill>
            <a:schemeClr val="accent6"/>
          </a:solidFill>
          <a:effectLst/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30440BD-4F4B-4103-A454-DAE741C70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361" y="5601024"/>
            <a:ext cx="2551165" cy="10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560439"/>
            <a:ext cx="10884310" cy="940722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i-FI" sz="2500">
                <a:latin typeface="Gill Sans MT" panose="020B0502020104020203" pitchFamily="34" charset="0"/>
              </a:rPr>
              <a:t>5) MENETYSTEN ARKISTO</a:t>
            </a:r>
            <a:endParaRPr lang="fi-FI" sz="2500" dirty="0">
              <a:latin typeface="Gill Sans MT" panose="020B05020201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43" y="1975209"/>
            <a:ext cx="10623754" cy="5118765"/>
          </a:xfrm>
        </p:spPr>
        <p:txBody>
          <a:bodyPr/>
          <a:lstStyle/>
          <a:p>
            <a:pPr marL="360000" lvl="1"/>
            <a:r>
              <a:rPr lang="fi-FI" sz="2200" dirty="0">
                <a:latin typeface="Gill Sans MT" panose="020B0502020104020203" pitchFamily="34" charset="0"/>
              </a:rPr>
              <a:t>Joutseno/Swan ja Meretoja tutkivat syövän kokemusta yhdessä dialogisen taiteellisen prosessin kautta</a:t>
            </a:r>
          </a:p>
          <a:p>
            <a:pPr marL="360000" lvl="1"/>
            <a:r>
              <a:rPr lang="fi-FI" sz="2200" dirty="0">
                <a:latin typeface="Gill Sans MT" panose="020B0502020104020203" pitchFamily="34" charset="0"/>
              </a:rPr>
              <a:t>Keskiössä syöpäsiskous, jaetut ja eriävät kokemukset sekä toisiinsa limittyvät menetykset</a:t>
            </a:r>
          </a:p>
          <a:p>
            <a:pPr marL="360000" lvl="1"/>
            <a:r>
              <a:rPr lang="fi-FI" sz="2200" dirty="0">
                <a:latin typeface="Gill Sans MT" panose="020B0502020104020203" pitchFamily="34" charset="0"/>
              </a:rPr>
              <a:t>Suunnitelmissa myös podcast ja yhteisötaiteellinen työskentely</a:t>
            </a:r>
          </a:p>
          <a:p>
            <a:pPr marL="457200" lvl="1" indent="0">
              <a:buNone/>
            </a:pPr>
            <a:endParaRPr lang="fi-FI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i-FI" sz="2200" dirty="0">
              <a:latin typeface="Gill Sans MT" panose="020B0502020104020203" pitchFamily="34" charset="0"/>
            </a:endParaRPr>
          </a:p>
          <a:p>
            <a:endParaRPr lang="fi-FI" sz="22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0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45" y="206478"/>
            <a:ext cx="10884310" cy="940722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i-FI" sz="2500">
                <a:latin typeface="Gill Sans MT" panose="020B0502020104020203" pitchFamily="34" charset="0"/>
              </a:rPr>
              <a:t>LÄHTEITÄ</a:t>
            </a:r>
            <a:endParaRPr lang="fi-FI" sz="2500" dirty="0">
              <a:latin typeface="Gill Sans MT" panose="020B05020201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348572"/>
            <a:ext cx="10623754" cy="5509428"/>
          </a:xfrm>
        </p:spPr>
        <p:txBody>
          <a:bodyPr/>
          <a:lstStyle/>
          <a:p>
            <a:pPr marL="0" lvl="1" indent="0">
              <a:buNone/>
            </a:pP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Joutseno,  Astrid. 2024. </a:t>
            </a:r>
            <a:r>
              <a:rPr lang="en-GB" sz="1800">
                <a:solidFill>
                  <a:schemeClr val="tx2"/>
                </a:solidFill>
                <a:latin typeface="Gill Sans MT" panose="020B0502020104020203" pitchFamily="34" charset="0"/>
              </a:rPr>
              <a:t>”Grieving in the Everyday: Metastatic Cancer, Life Writing and the Grief of the Dying.” – Anders Juhl Rasmussen and Morten Sodemann (eds), </a:t>
            </a:r>
            <a:r>
              <a:rPr lang="en-GB" sz="1800" i="1">
                <a:solidFill>
                  <a:schemeClr val="tx2"/>
                </a:solidFill>
                <a:latin typeface="Gill Sans MT" panose="020B0502020104020203" pitchFamily="34" charset="0"/>
              </a:rPr>
              <a:t>Narrative Medicine: Trauma and Ethics</a:t>
            </a:r>
            <a:r>
              <a:rPr lang="en-GB" sz="1800">
                <a:solidFill>
                  <a:schemeClr val="tx2"/>
                </a:solidFill>
                <a:latin typeface="Gill Sans MT" panose="020B0502020104020203" pitchFamily="34" charset="0"/>
              </a:rPr>
              <a:t>. Vernon Press.</a:t>
            </a:r>
            <a:endParaRPr lang="fi-FI" sz="180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0" lvl="1" indent="0">
              <a:buNone/>
            </a:pP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Meretoja, Hanna. 2018. </a:t>
            </a:r>
            <a:r>
              <a:rPr lang="fi-FI" sz="1800" i="1">
                <a:solidFill>
                  <a:schemeClr val="tx2"/>
                </a:solidFill>
                <a:latin typeface="Gill Sans MT" panose="020B0502020104020203" pitchFamily="34" charset="0"/>
              </a:rPr>
              <a:t>The Ethics of Storytelling: Narrative Hermeneutics, History, and the Possible</a:t>
            </a: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. Oxford University Press.</a:t>
            </a:r>
          </a:p>
          <a:p>
            <a:pPr marL="0" lvl="1" indent="0">
              <a:buNone/>
            </a:pP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Meretoja, Hanna. 2021. ”Dialogics of Counter-Narratives.” </a:t>
            </a:r>
            <a:r>
              <a:rPr lang="en-GB" sz="180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800">
                <a:solidFill>
                  <a:schemeClr val="tx2"/>
                </a:solidFill>
                <a:latin typeface="Gill Sans MT" panose="020B0502020104020203" pitchFamily="34" charset="0"/>
              </a:rPr>
              <a:t>K. Lueg &amp; M.  Wolff Lundholt (Eds.), </a:t>
            </a:r>
            <a:r>
              <a:rPr lang="en-US" sz="1800" i="1">
                <a:solidFill>
                  <a:schemeClr val="tx2"/>
                </a:solidFill>
                <a:latin typeface="Gill Sans MT" panose="020B0502020104020203" pitchFamily="34" charset="0"/>
              </a:rPr>
              <a:t>Routledge handbook of counter-narratives </a:t>
            </a:r>
            <a:r>
              <a:rPr lang="en-US" sz="1800">
                <a:solidFill>
                  <a:schemeClr val="tx2"/>
                </a:solidFill>
                <a:latin typeface="Gill Sans MT" panose="020B0502020104020203" pitchFamily="34" charset="0"/>
              </a:rPr>
              <a:t>(pp. 30–42). Routledge.</a:t>
            </a:r>
            <a:endParaRPr lang="fi-FI" sz="180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0" lvl="1" indent="0">
              <a:buNone/>
            </a:pPr>
            <a:r>
              <a:rPr lang="en-US" sz="1800">
                <a:solidFill>
                  <a:schemeClr val="tx2"/>
                </a:solidFill>
                <a:latin typeface="Gill Sans MT" panose="020B0502020104020203" pitchFamily="34" charset="0"/>
              </a:rPr>
              <a:t>Meretoja, Hanna. 2023a. “Implicit narratives and narrative agency: Evaluating pandemic </a:t>
            </a: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storytelling.” </a:t>
            </a:r>
            <a:r>
              <a:rPr lang="fi-FI" sz="1800" i="1">
                <a:solidFill>
                  <a:schemeClr val="tx2"/>
                </a:solidFill>
                <a:latin typeface="Gill Sans MT" panose="020B0502020104020203" pitchFamily="34" charset="0"/>
              </a:rPr>
              <a:t>Narrative Inquiry</a:t>
            </a: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, 22(3), 288–316.</a:t>
            </a:r>
          </a:p>
          <a:p>
            <a:pPr marL="0" lvl="1" indent="0">
              <a:buNone/>
            </a:pP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Meretoja, Hanna, Eevastiina Kinnunen &amp; Päivi Kosonen. 2022. ”Narrative Agency and the Critical Potential of Metanarrative Reading Groups”. </a:t>
            </a:r>
            <a:r>
              <a:rPr lang="fi-FI" sz="1800" i="1">
                <a:solidFill>
                  <a:schemeClr val="tx2"/>
                </a:solidFill>
                <a:latin typeface="Gill Sans MT" panose="020B0502020104020203" pitchFamily="34" charset="0"/>
              </a:rPr>
              <a:t>Poetics Today, </a:t>
            </a:r>
            <a:r>
              <a:rPr lang="fi-FI" sz="1800">
                <a:latin typeface="Gill Sans MT" panose="020B0502020104020203" pitchFamily="34" charset="0"/>
              </a:rPr>
              <a:t>43(2), 387–414.</a:t>
            </a:r>
            <a:endParaRPr lang="fi-FI" sz="180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0" lvl="1" indent="0">
              <a:buNone/>
            </a:pP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Meretoja, Hanna, Päivi Kosonen &amp; Eevastiina Kinnunen. 2022. ”Metanarratiivinen luovan lukemisen lukupiiri ja kerronnallinen toimijuus”. Teoksessa </a:t>
            </a:r>
            <a:r>
              <a:rPr lang="fi-FI" sz="1800" i="1">
                <a:solidFill>
                  <a:schemeClr val="tx2"/>
                </a:solidFill>
                <a:latin typeface="Gill Sans MT" panose="020B0502020104020203" pitchFamily="34" charset="0"/>
              </a:rPr>
              <a:t>Hoitava lukeminen </a:t>
            </a: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(toim. Päivi Kosonen &amp; Juhani Ihanus). Vastapaino.</a:t>
            </a:r>
          </a:p>
          <a:p>
            <a:pPr marL="0" lvl="1" indent="0">
              <a:buNone/>
            </a:pPr>
            <a:r>
              <a:rPr 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Kinnunen, ,Eevastiina, Hanna Meretoja &amp; Päivi Kosonen. 2024. ”</a:t>
            </a:r>
            <a:r>
              <a:rPr lang="en-US" sz="1800">
                <a:solidFill>
                  <a:schemeClr val="tx2"/>
                </a:solidFill>
                <a:latin typeface="Gill Sans MT" panose="020B0502020104020203" pitchFamily="34" charset="0"/>
              </a:rPr>
              <a:t>Applying the approach of narrative agency:  </a:t>
            </a:r>
            <a:r>
              <a:rPr lang="fi-FI" altLang="fi-FI" sz="1800">
                <a:solidFill>
                  <a:schemeClr val="tx2"/>
                </a:solidFill>
                <a:latin typeface="Gill Sans MT" panose="020B0502020104020203" pitchFamily="34" charset="0"/>
              </a:rPr>
              <a:t>A dialogue between theory, reading group practices, and analysis of participants’ experiences.” </a:t>
            </a:r>
            <a:r>
              <a:rPr lang="fi-FI" altLang="fi-FI" sz="1800" i="1">
                <a:solidFill>
                  <a:schemeClr val="tx2"/>
                </a:solidFill>
                <a:latin typeface="Gill Sans MT" panose="020B0502020104020203" pitchFamily="34" charset="0"/>
              </a:rPr>
              <a:t>Narrative Inquiry. </a:t>
            </a:r>
            <a:endParaRPr lang="fi-FI" altLang="fi-FI" sz="180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180000" lvl="1" indent="0">
              <a:buNone/>
            </a:pPr>
            <a:endParaRPr lang="fi-FI" sz="18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i-FI" sz="2200" dirty="0">
              <a:latin typeface="Gill Sans MT" panose="020B0502020104020203" pitchFamily="34" charset="0"/>
            </a:endParaRPr>
          </a:p>
          <a:p>
            <a:endParaRPr lang="fi-FI" sz="22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latin typeface="Gill Sans MT" panose="020B0502020104020203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78F1BE-5CD4-48F2-BFA6-9CDFF044A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7776"/>
            <a:ext cx="1847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560439"/>
            <a:ext cx="10884310" cy="940722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i-FI" sz="2500" dirty="0">
                <a:latin typeface="Gill Sans MT" panose="020B0502020104020203" pitchFamily="34" charset="0"/>
              </a:rPr>
              <a:t>Käsitteitä ja menetelmiä hankkeiden </a:t>
            </a:r>
            <a:r>
              <a:rPr lang="fi-FI" sz="2500">
                <a:latin typeface="Gill Sans MT" panose="020B0502020104020203" pitchFamily="34" charset="0"/>
              </a:rPr>
              <a:t>yhteiseen keskusteluun 8.3.2024</a:t>
            </a:r>
            <a:endParaRPr lang="fi-FI" sz="2500" dirty="0">
              <a:latin typeface="Gill Sans MT" panose="020B05020201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43" y="1975209"/>
            <a:ext cx="10623754" cy="5118765"/>
          </a:xfrm>
        </p:spPr>
        <p:txBody>
          <a:bodyPr/>
          <a:lstStyle/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Kerronnallinen lääketiede (</a:t>
            </a:r>
            <a:r>
              <a:rPr lang="fi-FI" sz="2400" dirty="0" err="1">
                <a:latin typeface="Gill Sans MT" panose="020B0502020104020203" pitchFamily="34" charset="0"/>
              </a:rPr>
              <a:t>narrative</a:t>
            </a:r>
            <a:r>
              <a:rPr lang="fi-FI" sz="2400" dirty="0">
                <a:latin typeface="Gill Sans MT" panose="020B0502020104020203" pitchFamily="34" charset="0"/>
              </a:rPr>
              <a:t> </a:t>
            </a:r>
            <a:r>
              <a:rPr lang="fi-FI" sz="2400" dirty="0" err="1">
                <a:latin typeface="Gill Sans MT" panose="020B0502020104020203" pitchFamily="34" charset="0"/>
              </a:rPr>
              <a:t>medicine</a:t>
            </a:r>
            <a:r>
              <a:rPr lang="fi-FI" sz="2400" dirty="0">
                <a:latin typeface="Gill Sans MT" panose="020B0502020104020203" pitchFamily="34" charset="0"/>
              </a:rPr>
              <a:t>), humanistinen lääketiede (</a:t>
            </a:r>
            <a:r>
              <a:rPr lang="fi-FI" sz="2400" dirty="0" err="1">
                <a:latin typeface="Gill Sans MT" panose="020B0502020104020203" pitchFamily="34" charset="0"/>
              </a:rPr>
              <a:t>medical</a:t>
            </a:r>
            <a:r>
              <a:rPr lang="fi-FI" sz="2400" dirty="0">
                <a:latin typeface="Gill Sans MT" panose="020B0502020104020203" pitchFamily="34" charset="0"/>
              </a:rPr>
              <a:t> </a:t>
            </a:r>
            <a:r>
              <a:rPr lang="fi-FI" sz="2400" dirty="0" err="1">
                <a:latin typeface="Gill Sans MT" panose="020B0502020104020203" pitchFamily="34" charset="0"/>
              </a:rPr>
              <a:t>humanities</a:t>
            </a:r>
            <a:r>
              <a:rPr lang="fi-FI" sz="2400" dirty="0">
                <a:latin typeface="Gill Sans MT" panose="020B0502020104020203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Kertomus ja vastakertomus</a:t>
            </a:r>
          </a:p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Kerronnallinen toimijuus</a:t>
            </a:r>
          </a:p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Kieli ja kielellinen / kulttuurinen / narratiivinen kompetenssi</a:t>
            </a:r>
          </a:p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Monikielinen humanistinen lääketiede (</a:t>
            </a:r>
            <a:r>
              <a:rPr lang="fi-FI" sz="2400" dirty="0" err="1">
                <a:latin typeface="Gill Sans MT" panose="020B0502020104020203" pitchFamily="34" charset="0"/>
              </a:rPr>
              <a:t>multilingual</a:t>
            </a:r>
            <a:r>
              <a:rPr lang="fi-FI" sz="2400" dirty="0">
                <a:latin typeface="Gill Sans MT" panose="020B0502020104020203" pitchFamily="34" charset="0"/>
              </a:rPr>
              <a:t> </a:t>
            </a:r>
            <a:r>
              <a:rPr lang="fi-FI" sz="2400" dirty="0" err="1">
                <a:latin typeface="Gill Sans MT" panose="020B0502020104020203" pitchFamily="34" charset="0"/>
              </a:rPr>
              <a:t>medical</a:t>
            </a:r>
            <a:r>
              <a:rPr lang="fi-FI" sz="2400" dirty="0">
                <a:latin typeface="Gill Sans MT" panose="020B0502020104020203" pitchFamily="34" charset="0"/>
              </a:rPr>
              <a:t> </a:t>
            </a:r>
            <a:r>
              <a:rPr lang="fi-FI" sz="2400" dirty="0" err="1">
                <a:latin typeface="Gill Sans MT" panose="020B0502020104020203" pitchFamily="34" charset="0"/>
              </a:rPr>
              <a:t>humanities</a:t>
            </a:r>
            <a:r>
              <a:rPr lang="fi-FI" sz="2400" dirty="0">
                <a:latin typeface="Gill Sans MT" panose="020B0502020104020203" pitchFamily="34" charset="0"/>
              </a:rPr>
              <a:t>), monikielinen kuvitteleminen (</a:t>
            </a:r>
            <a:r>
              <a:rPr lang="fi-FI" sz="2400" dirty="0" err="1">
                <a:latin typeface="Gill Sans MT" panose="020B0502020104020203" pitchFamily="34" charset="0"/>
              </a:rPr>
              <a:t>multilingual</a:t>
            </a:r>
            <a:r>
              <a:rPr lang="fi-FI" sz="2400" dirty="0">
                <a:latin typeface="Gill Sans MT" panose="020B0502020104020203" pitchFamily="34" charset="0"/>
              </a:rPr>
              <a:t> </a:t>
            </a:r>
            <a:r>
              <a:rPr lang="fi-FI" sz="2400" dirty="0" err="1">
                <a:latin typeface="Gill Sans MT" panose="020B0502020104020203" pitchFamily="34" charset="0"/>
              </a:rPr>
              <a:t>imagination</a:t>
            </a:r>
            <a:r>
              <a:rPr lang="fi-FI" sz="2400" dirty="0">
                <a:latin typeface="Gill Sans MT" panose="020B0502020104020203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Lukupiiritutkimus ja analyysimenetelmät</a:t>
            </a:r>
          </a:p>
          <a:p>
            <a:pPr marL="0" indent="0">
              <a:buNone/>
            </a:pPr>
            <a:endParaRPr lang="fi-FI" sz="2200" dirty="0">
              <a:latin typeface="Gill Sans MT" panose="020B0502020104020203" pitchFamily="34" charset="0"/>
            </a:endParaRPr>
          </a:p>
          <a:p>
            <a:endParaRPr lang="fi-FI" sz="22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8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425603"/>
            <a:ext cx="10884310" cy="1252538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fi-FI" sz="3000" b="0">
                <a:latin typeface="Gill Sans MT" panose="020B0502020104020203" pitchFamily="34" charset="0"/>
              </a:rPr>
              <a:t>SYÖVÄN VASTAKERTOMUKSET: MUOVAAMASSA KERRONNALLISTA TOIMIJUUTTA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43" y="1857375"/>
            <a:ext cx="10623754" cy="4575023"/>
          </a:xfrm>
        </p:spPr>
        <p:txBody>
          <a:bodyPr/>
          <a:lstStyle/>
          <a:p>
            <a:r>
              <a:rPr lang="fi-FI" sz="2200" dirty="0">
                <a:latin typeface="Gill Sans MT" panose="020B0502020104020203" pitchFamily="34" charset="0"/>
              </a:rPr>
              <a:t>Hankkeessa tutkitaan:</a:t>
            </a:r>
          </a:p>
          <a:p>
            <a:pPr lvl="1"/>
            <a:r>
              <a:rPr lang="fi-FI" sz="1800" dirty="0">
                <a:latin typeface="Gill Sans MT" panose="020B0502020104020203" pitchFamily="34" charset="0"/>
              </a:rPr>
              <a:t>erilaisia kulttuurisia tapoja </a:t>
            </a:r>
            <a:r>
              <a:rPr lang="fi-FI" sz="1800" dirty="0" err="1">
                <a:latin typeface="Gill Sans MT" panose="020B0502020104020203" pitchFamily="34" charset="0"/>
              </a:rPr>
              <a:t>kerronnallistaa</a:t>
            </a:r>
            <a:r>
              <a:rPr lang="fi-FI" sz="1800" dirty="0">
                <a:latin typeface="Gill Sans MT" panose="020B0502020104020203" pitchFamily="34" charset="0"/>
              </a:rPr>
              <a:t> syöpää</a:t>
            </a:r>
          </a:p>
          <a:p>
            <a:pPr lvl="1"/>
            <a:r>
              <a:rPr lang="fi-FI" sz="1800" dirty="0">
                <a:latin typeface="Gill Sans MT" panose="020B0502020104020203" pitchFamily="34" charset="0"/>
              </a:rPr>
              <a:t>vastakertomuksia, joilla hallitsevia kertomisen </a:t>
            </a:r>
            <a:r>
              <a:rPr lang="fi-FI" sz="1800">
                <a:latin typeface="Gill Sans MT" panose="020B0502020104020203" pitchFamily="34" charset="0"/>
              </a:rPr>
              <a:t>tapoja voidaan haastaa ja monipuolistaa</a:t>
            </a:r>
            <a:endParaRPr lang="fi-FI" sz="1800" dirty="0">
              <a:latin typeface="Gill Sans MT" panose="020B0502020104020203" pitchFamily="34" charset="0"/>
            </a:endParaRPr>
          </a:p>
          <a:p>
            <a:pPr lvl="1"/>
            <a:r>
              <a:rPr lang="fi-FI" sz="1800" dirty="0">
                <a:latin typeface="Gill Sans MT" panose="020B0502020104020203" pitchFamily="34" charset="0"/>
              </a:rPr>
              <a:t>kirjallisuusterapeuttisten sanataideryhmien ja kerronnallisen toimijuuden työpajojen </a:t>
            </a:r>
            <a:r>
              <a:rPr lang="fi-FI" sz="1800">
                <a:latin typeface="Gill Sans MT" panose="020B0502020104020203" pitchFamily="34" charset="0"/>
              </a:rPr>
              <a:t>mahdollisuuksia vahvistaa </a:t>
            </a:r>
            <a:r>
              <a:rPr lang="fi-FI" sz="1800" dirty="0">
                <a:latin typeface="Gill Sans MT" panose="020B0502020104020203" pitchFamily="34" charset="0"/>
              </a:rPr>
              <a:t>osallistujien kerronnallista toimijuutta</a:t>
            </a:r>
          </a:p>
          <a:p>
            <a:r>
              <a:rPr lang="fi-FI" sz="2200" dirty="0">
                <a:latin typeface="Gill Sans MT" panose="020B0502020104020203" pitchFamily="34" charset="0"/>
              </a:rPr>
              <a:t>Analysoimme: </a:t>
            </a:r>
          </a:p>
          <a:p>
            <a:pPr lvl="1"/>
            <a:r>
              <a:rPr lang="fi-FI" sz="1800" dirty="0">
                <a:latin typeface="Gill Sans MT" panose="020B0502020104020203" pitchFamily="34" charset="0"/>
              </a:rPr>
              <a:t>kaunokirjallisuutta, elämäkirjoitusta (life-</a:t>
            </a:r>
            <a:r>
              <a:rPr lang="fi-FI" sz="1800" dirty="0" err="1">
                <a:latin typeface="Gill Sans MT" panose="020B0502020104020203" pitchFamily="34" charset="0"/>
              </a:rPr>
              <a:t>writing</a:t>
            </a:r>
            <a:r>
              <a:rPr lang="fi-FI" sz="1800" dirty="0">
                <a:latin typeface="Gill Sans MT" panose="020B0502020104020203" pitchFamily="34" charset="0"/>
              </a:rPr>
              <a:t>) ja mediatekstejä</a:t>
            </a:r>
          </a:p>
          <a:p>
            <a:pPr lvl="1"/>
            <a:r>
              <a:rPr lang="fi-FI" sz="1800" dirty="0">
                <a:latin typeface="Gill Sans MT" panose="020B0502020104020203" pitchFamily="34" charset="0"/>
              </a:rPr>
              <a:t>kirjallisuusterapeuttisissa ryhmissä ja kerronnallisen toimijuuden työpajoissa tuotettuja tekstejä</a:t>
            </a:r>
          </a:p>
          <a:p>
            <a:r>
              <a:rPr lang="fi-FI" sz="2200" dirty="0">
                <a:latin typeface="Gill Sans MT" panose="020B0502020104020203" pitchFamily="34" charset="0"/>
              </a:rPr>
              <a:t>Tavoite:</a:t>
            </a:r>
          </a:p>
          <a:p>
            <a:pPr lvl="1"/>
            <a:r>
              <a:rPr lang="fi-FI" sz="1800" dirty="0">
                <a:latin typeface="Gill Sans MT" panose="020B0502020104020203" pitchFamily="34" charset="0"/>
              </a:rPr>
              <a:t>hanke edistää kertomustietoisuutta ja laajentaa syövän kulttuurisia kuvastoja tavoilla, jotka avaavat uusia toimijuuden mahdollisuuksia</a:t>
            </a:r>
          </a:p>
          <a:p>
            <a:endParaRPr lang="fi-FI" sz="22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2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676326"/>
            <a:ext cx="10884310" cy="788988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fi-FI" sz="3000">
                <a:latin typeface="Gill Sans MT" panose="020B0502020104020203" pitchFamily="34" charset="0"/>
              </a:rPr>
              <a:t>KESKEISIÄ KÄSITTEITÄ</a:t>
            </a:r>
            <a:endParaRPr lang="fi-FI" sz="3000" dirty="0">
              <a:latin typeface="Gill Sans MT" panose="020B05020201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465314"/>
            <a:ext cx="10797567" cy="4937587"/>
          </a:xfrm>
        </p:spPr>
        <p:txBody>
          <a:bodyPr/>
          <a:lstStyle/>
          <a:p>
            <a:r>
              <a:rPr lang="fi-FI" sz="2000" b="1" dirty="0">
                <a:latin typeface="Gill Sans MT" panose="020B0502020104020203" pitchFamily="34" charset="0"/>
              </a:rPr>
              <a:t>Kertomus</a:t>
            </a:r>
            <a:r>
              <a:rPr lang="fi-FI" sz="2000" dirty="0">
                <a:latin typeface="Gill Sans MT" panose="020B0502020104020203" pitchFamily="34" charset="0"/>
              </a:rPr>
              <a:t> esittää asiat (esim. kokemukset tai jonkin tapahtumasarjan) siten, että se luo niiden välille merkityksellisiä yhteyksiä: luomalla jäsennyksen se tarjoaa </a:t>
            </a:r>
            <a:r>
              <a:rPr lang="fi-FI" sz="2000" b="1" dirty="0">
                <a:latin typeface="Gill Sans MT" panose="020B0502020104020203" pitchFamily="34" charset="0"/>
              </a:rPr>
              <a:t>tulkintoja</a:t>
            </a:r>
            <a:r>
              <a:rPr lang="fi-FI" sz="2000" dirty="0">
                <a:latin typeface="Gill Sans MT" panose="020B0502020104020203" pitchFamily="34" charset="0"/>
              </a:rPr>
              <a:t> (kokemus)todellisuudesta ja se voi tarjota ihmisille uudenlaisia </a:t>
            </a:r>
            <a:r>
              <a:rPr lang="fi-FI" sz="2000" b="1" dirty="0">
                <a:latin typeface="Gill Sans MT" panose="020B0502020104020203" pitchFamily="34" charset="0"/>
              </a:rPr>
              <a:t>tulkinnallisia resursseja </a:t>
            </a:r>
            <a:r>
              <a:rPr lang="fi-FI" sz="2000" dirty="0">
                <a:latin typeface="Gill Sans MT" panose="020B0502020104020203" pitchFamily="34" charset="0"/>
              </a:rPr>
              <a:t>(</a:t>
            </a:r>
            <a:r>
              <a:rPr lang="fi-FI" sz="2000" i="1" dirty="0" err="1">
                <a:latin typeface="Gill Sans MT" panose="020B0502020104020203" pitchFamily="34" charset="0"/>
              </a:rPr>
              <a:t>interpretative</a:t>
            </a:r>
            <a:r>
              <a:rPr lang="fi-FI" sz="2000" i="1" dirty="0">
                <a:latin typeface="Gill Sans MT" panose="020B0502020104020203" pitchFamily="34" charset="0"/>
              </a:rPr>
              <a:t> </a:t>
            </a:r>
            <a:r>
              <a:rPr lang="fi-FI" sz="2000" i="1" dirty="0" err="1">
                <a:latin typeface="Gill Sans MT" panose="020B0502020104020203" pitchFamily="34" charset="0"/>
              </a:rPr>
              <a:t>resources</a:t>
            </a:r>
            <a:r>
              <a:rPr lang="fi-FI" sz="2000" dirty="0">
                <a:latin typeface="Gill Sans MT" panose="020B0502020104020203" pitchFamily="34" charset="0"/>
              </a:rPr>
              <a:t>). Kertomukset ovat kulttuurisia merkityksenannon käytäntöjä. Ne ovat osa </a:t>
            </a:r>
            <a:r>
              <a:rPr lang="fi-FI" sz="2000" b="1" dirty="0">
                <a:latin typeface="Gill Sans MT" panose="020B0502020104020203" pitchFamily="34" charset="0"/>
              </a:rPr>
              <a:t>kerronnallisia ympäristöjä</a:t>
            </a:r>
            <a:r>
              <a:rPr lang="fi-FI" sz="2000" dirty="0">
                <a:latin typeface="Gill Sans MT" panose="020B0502020104020203" pitchFamily="34" charset="0"/>
              </a:rPr>
              <a:t>, joita määrittää </a:t>
            </a:r>
            <a:r>
              <a:rPr lang="fi-FI" sz="2000" b="1" dirty="0">
                <a:latin typeface="Gill Sans MT" panose="020B0502020104020203" pitchFamily="34" charset="0"/>
              </a:rPr>
              <a:t>valta- ja vastakertomusten </a:t>
            </a:r>
            <a:r>
              <a:rPr lang="fi-FI" sz="2000" b="1" dirty="0" err="1">
                <a:latin typeface="Gill Sans MT" panose="020B0502020104020203" pitchFamily="34" charset="0"/>
              </a:rPr>
              <a:t>dynamiiikka</a:t>
            </a:r>
            <a:r>
              <a:rPr lang="fi-FI" sz="2000" dirty="0">
                <a:latin typeface="Gill Sans MT" panose="020B0502020104020203" pitchFamily="34" charset="0"/>
              </a:rPr>
              <a:t>. </a:t>
            </a:r>
          </a:p>
          <a:p>
            <a:r>
              <a:rPr lang="fi-FI" sz="2000" b="1" dirty="0">
                <a:latin typeface="Gill Sans MT" panose="020B0502020104020203" pitchFamily="34" charset="0"/>
              </a:rPr>
              <a:t>Kerronnallinen toimijuus </a:t>
            </a:r>
            <a:r>
              <a:rPr lang="fi-FI" sz="2000" dirty="0">
                <a:latin typeface="Gill Sans MT" panose="020B0502020104020203" pitchFamily="34" charset="0"/>
              </a:rPr>
              <a:t>on kykyä luovia kerronnallisissa ympäristöissä: se koostuu kyvystämme käyttää, tulkita ja </a:t>
            </a:r>
            <a:r>
              <a:rPr lang="fi-FI" sz="2000" dirty="0" err="1">
                <a:latin typeface="Gill Sans MT" panose="020B0502020104020203" pitchFamily="34" charset="0"/>
              </a:rPr>
              <a:t>uudelleentulkita</a:t>
            </a:r>
            <a:r>
              <a:rPr lang="fi-FI" sz="2000" dirty="0">
                <a:latin typeface="Gill Sans MT" panose="020B0502020104020203" pitchFamily="34" charset="0"/>
              </a:rPr>
              <a:t> erilaisia kertomuksia, jotka ovat meille kulttuurisesti tarjolla, eritellä ja haastaa niitä ja tehdä valintoja sen suhteen, miten tulkitsemme kerronnallisesti elämäämme ja ympäröivää maailmaa.</a:t>
            </a:r>
          </a:p>
          <a:p>
            <a:r>
              <a:rPr lang="fi-FI" sz="2000" b="1" dirty="0">
                <a:latin typeface="Gill Sans MT" panose="020B0502020104020203" pitchFamily="34" charset="0"/>
              </a:rPr>
              <a:t>Vastakertomukset</a:t>
            </a:r>
            <a:r>
              <a:rPr lang="fi-FI" sz="2000" dirty="0">
                <a:latin typeface="Gill Sans MT" panose="020B0502020104020203" pitchFamily="34" charset="0"/>
              </a:rPr>
              <a:t>: kulttuurisesti hallitsevia kertomuksia haastavat kertomukset, jotka avaavat vaihtoehtoisia tapoja merkityksellistää kokemuksia/tapahtumia. </a:t>
            </a:r>
          </a:p>
          <a:p>
            <a:pPr marL="0" indent="0">
              <a:buNone/>
            </a:pPr>
            <a:r>
              <a:rPr lang="fi-FI" sz="1800" dirty="0">
                <a:latin typeface="Gill Sans MT" panose="020B0502020104020203" pitchFamily="34" charset="0"/>
              </a:rPr>
              <a:t>(Meretoja: </a:t>
            </a:r>
            <a:r>
              <a:rPr lang="fi-FI" sz="1800" i="1" dirty="0" err="1">
                <a:latin typeface="Gill Sans MT" panose="020B0502020104020203" pitchFamily="34" charset="0"/>
              </a:rPr>
              <a:t>The</a:t>
            </a:r>
            <a:r>
              <a:rPr lang="fi-FI" sz="1800" i="1" dirty="0">
                <a:latin typeface="Gill Sans MT" panose="020B0502020104020203" pitchFamily="34" charset="0"/>
              </a:rPr>
              <a:t> </a:t>
            </a:r>
            <a:r>
              <a:rPr lang="fi-FI" sz="1800" i="1" dirty="0" err="1">
                <a:latin typeface="Gill Sans MT" panose="020B0502020104020203" pitchFamily="34" charset="0"/>
              </a:rPr>
              <a:t>Ethics</a:t>
            </a:r>
            <a:r>
              <a:rPr lang="fi-FI" sz="1800" i="1" dirty="0">
                <a:latin typeface="Gill Sans MT" panose="020B0502020104020203" pitchFamily="34" charset="0"/>
              </a:rPr>
              <a:t> of </a:t>
            </a:r>
            <a:r>
              <a:rPr lang="fi-FI" sz="1800" i="1" dirty="0" err="1">
                <a:latin typeface="Gill Sans MT" panose="020B0502020104020203" pitchFamily="34" charset="0"/>
              </a:rPr>
              <a:t>Storytelling</a:t>
            </a:r>
            <a:r>
              <a:rPr lang="fi-FI" sz="1800" i="1" dirty="0">
                <a:latin typeface="Gill Sans MT" panose="020B0502020104020203" pitchFamily="34" charset="0"/>
              </a:rPr>
              <a:t>: </a:t>
            </a:r>
            <a:r>
              <a:rPr lang="fi-FI" sz="1800" i="1" dirty="0" err="1">
                <a:latin typeface="Gill Sans MT" panose="020B0502020104020203" pitchFamily="34" charset="0"/>
              </a:rPr>
              <a:t>Narrative</a:t>
            </a:r>
            <a:r>
              <a:rPr lang="fi-FI" sz="1800" i="1" dirty="0">
                <a:latin typeface="Gill Sans MT" panose="020B0502020104020203" pitchFamily="34" charset="0"/>
              </a:rPr>
              <a:t> </a:t>
            </a:r>
            <a:r>
              <a:rPr lang="fi-FI" sz="1800" i="1" dirty="0" err="1">
                <a:latin typeface="Gill Sans MT" panose="020B0502020104020203" pitchFamily="34" charset="0"/>
              </a:rPr>
              <a:t>Hermeneutics</a:t>
            </a:r>
            <a:r>
              <a:rPr lang="fi-FI" sz="1800" i="1" dirty="0">
                <a:latin typeface="Gill Sans MT" panose="020B0502020104020203" pitchFamily="34" charset="0"/>
              </a:rPr>
              <a:t>, </a:t>
            </a:r>
            <a:r>
              <a:rPr lang="fi-FI" sz="1800" i="1" dirty="0" err="1">
                <a:latin typeface="Gill Sans MT" panose="020B0502020104020203" pitchFamily="34" charset="0"/>
              </a:rPr>
              <a:t>History</a:t>
            </a:r>
            <a:r>
              <a:rPr lang="fi-FI" sz="1800" i="1" dirty="0">
                <a:latin typeface="Gill Sans MT" panose="020B0502020104020203" pitchFamily="34" charset="0"/>
              </a:rPr>
              <a:t>, and </a:t>
            </a:r>
            <a:r>
              <a:rPr lang="fi-FI" sz="1800" i="1" dirty="0" err="1">
                <a:latin typeface="Gill Sans MT" panose="020B0502020104020203" pitchFamily="34" charset="0"/>
              </a:rPr>
              <a:t>the</a:t>
            </a:r>
            <a:r>
              <a:rPr lang="fi-FI" sz="1800" i="1" dirty="0">
                <a:latin typeface="Gill Sans MT" panose="020B0502020104020203" pitchFamily="34" charset="0"/>
              </a:rPr>
              <a:t> </a:t>
            </a:r>
            <a:r>
              <a:rPr lang="fi-FI" sz="1800" i="1" dirty="0" err="1">
                <a:latin typeface="Gill Sans MT" panose="020B0502020104020203" pitchFamily="34" charset="0"/>
              </a:rPr>
              <a:t>Possible</a:t>
            </a:r>
            <a:r>
              <a:rPr lang="fi-FI" sz="1800" dirty="0">
                <a:latin typeface="Gill Sans MT" panose="020B0502020104020203" pitchFamily="34" charset="0"/>
              </a:rPr>
              <a:t>, 2018;  ”</a:t>
            </a:r>
            <a:r>
              <a:rPr lang="fi-FI" sz="1800" dirty="0" err="1">
                <a:latin typeface="Gill Sans MT" panose="020B0502020104020203" pitchFamily="34" charset="0"/>
              </a:rPr>
              <a:t>Dialogics</a:t>
            </a:r>
            <a:r>
              <a:rPr lang="fi-FI" sz="1800" dirty="0">
                <a:latin typeface="Gill Sans MT" panose="020B0502020104020203" pitchFamily="34" charset="0"/>
              </a:rPr>
              <a:t> of </a:t>
            </a:r>
            <a:r>
              <a:rPr lang="fi-FI" sz="1800" dirty="0" err="1">
                <a:latin typeface="Gill Sans MT" panose="020B0502020104020203" pitchFamily="34" charset="0"/>
              </a:rPr>
              <a:t>Counter-Narratives</a:t>
            </a:r>
            <a:r>
              <a:rPr lang="fi-FI" sz="1800" dirty="0">
                <a:latin typeface="Gill Sans MT" panose="020B0502020104020203" pitchFamily="34" charset="0"/>
              </a:rPr>
              <a:t>”, 2021; ”</a:t>
            </a:r>
            <a:r>
              <a:rPr lang="fi-FI" sz="1800" dirty="0" err="1">
                <a:latin typeface="Gill Sans MT" panose="020B0502020104020203" pitchFamily="34" charset="0"/>
              </a:rPr>
              <a:t>Implicit</a:t>
            </a:r>
            <a:r>
              <a:rPr lang="fi-FI" sz="1800" dirty="0">
                <a:latin typeface="Gill Sans MT" panose="020B0502020104020203" pitchFamily="34" charset="0"/>
              </a:rPr>
              <a:t> </a:t>
            </a:r>
            <a:r>
              <a:rPr lang="fi-FI" sz="1800" dirty="0" err="1">
                <a:latin typeface="Gill Sans MT" panose="020B0502020104020203" pitchFamily="34" charset="0"/>
              </a:rPr>
              <a:t>Narratives</a:t>
            </a:r>
            <a:r>
              <a:rPr lang="fi-FI" sz="1800" dirty="0">
                <a:latin typeface="Gill Sans MT" panose="020B0502020104020203" pitchFamily="34" charset="0"/>
              </a:rPr>
              <a:t> and </a:t>
            </a:r>
            <a:r>
              <a:rPr lang="fi-FI" sz="1800" dirty="0" err="1">
                <a:latin typeface="Gill Sans MT" panose="020B0502020104020203" pitchFamily="34" charset="0"/>
              </a:rPr>
              <a:t>Narrative</a:t>
            </a:r>
            <a:r>
              <a:rPr lang="fi-FI" sz="1800" dirty="0">
                <a:latin typeface="Gill Sans MT" panose="020B0502020104020203" pitchFamily="34" charset="0"/>
              </a:rPr>
              <a:t> </a:t>
            </a:r>
            <a:r>
              <a:rPr lang="fi-FI" sz="1800" dirty="0" err="1">
                <a:latin typeface="Gill Sans MT" panose="020B0502020104020203" pitchFamily="34" charset="0"/>
              </a:rPr>
              <a:t>Agency</a:t>
            </a:r>
            <a:r>
              <a:rPr lang="fi-FI" sz="1800" dirty="0">
                <a:latin typeface="Gill Sans MT" panose="020B0502020104020203" pitchFamily="34" charset="0"/>
              </a:rPr>
              <a:t>”, 2023; Meretoja, Kinnunen &amp; Kosonen: ”</a:t>
            </a:r>
            <a:r>
              <a:rPr lang="fi-FI" sz="1800" dirty="0" err="1">
                <a:latin typeface="Gill Sans MT" panose="020B0502020104020203" pitchFamily="34" charset="0"/>
              </a:rPr>
              <a:t>Narrative</a:t>
            </a:r>
            <a:r>
              <a:rPr lang="fi-FI" sz="1800" dirty="0">
                <a:latin typeface="Gill Sans MT" panose="020B0502020104020203" pitchFamily="34" charset="0"/>
              </a:rPr>
              <a:t> </a:t>
            </a:r>
            <a:r>
              <a:rPr lang="fi-FI" sz="1800" dirty="0" err="1">
                <a:latin typeface="Gill Sans MT" panose="020B0502020104020203" pitchFamily="34" charset="0"/>
              </a:rPr>
              <a:t>Agency</a:t>
            </a:r>
            <a:r>
              <a:rPr lang="fi-FI" sz="1800" dirty="0">
                <a:latin typeface="Gill Sans MT" panose="020B0502020104020203" pitchFamily="34" charset="0"/>
              </a:rPr>
              <a:t> and </a:t>
            </a:r>
            <a:r>
              <a:rPr lang="fi-FI" sz="1800" dirty="0" err="1">
                <a:latin typeface="Gill Sans MT" panose="020B0502020104020203" pitchFamily="34" charset="0"/>
              </a:rPr>
              <a:t>the</a:t>
            </a:r>
            <a:r>
              <a:rPr lang="fi-FI" sz="1800" dirty="0">
                <a:latin typeface="Gill Sans MT" panose="020B0502020104020203" pitchFamily="34" charset="0"/>
              </a:rPr>
              <a:t> Critical </a:t>
            </a:r>
            <a:r>
              <a:rPr lang="fi-FI" sz="1800" dirty="0" err="1">
                <a:latin typeface="Gill Sans MT" panose="020B0502020104020203" pitchFamily="34" charset="0"/>
              </a:rPr>
              <a:t>Potential</a:t>
            </a:r>
            <a:r>
              <a:rPr lang="fi-FI" sz="1800" dirty="0">
                <a:latin typeface="Gill Sans MT" panose="020B0502020104020203" pitchFamily="34" charset="0"/>
              </a:rPr>
              <a:t> of </a:t>
            </a:r>
            <a:r>
              <a:rPr lang="fi-FI" sz="1800" dirty="0" err="1">
                <a:latin typeface="Gill Sans MT" panose="020B0502020104020203" pitchFamily="34" charset="0"/>
              </a:rPr>
              <a:t>Metanarrative</a:t>
            </a:r>
            <a:r>
              <a:rPr lang="fi-FI" sz="1800" dirty="0">
                <a:latin typeface="Gill Sans MT" panose="020B0502020104020203" pitchFamily="34" charset="0"/>
              </a:rPr>
              <a:t> Reading </a:t>
            </a:r>
            <a:r>
              <a:rPr lang="fi-FI" sz="1800" dirty="0" err="1">
                <a:latin typeface="Gill Sans MT" panose="020B0502020104020203" pitchFamily="34" charset="0"/>
              </a:rPr>
              <a:t>Groups</a:t>
            </a:r>
            <a:r>
              <a:rPr lang="fi-FI" sz="1800" dirty="0">
                <a:latin typeface="Gill Sans MT" panose="020B0502020104020203" pitchFamily="34" charset="0"/>
              </a:rPr>
              <a:t>”, 2022)</a:t>
            </a:r>
          </a:p>
        </p:txBody>
      </p:sp>
    </p:spTree>
    <p:extLst>
      <p:ext uri="{BB962C8B-B14F-4D97-AF65-F5344CB8AC3E}">
        <p14:creationId xmlns:p14="http://schemas.microsoft.com/office/powerpoint/2010/main" val="116895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27397"/>
            <a:ext cx="10884310" cy="1252538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br>
              <a:rPr lang="fi-FI" sz="3000" b="0" dirty="0">
                <a:latin typeface="Gill Sans MT" panose="020B0502020104020203" pitchFamily="34" charset="0"/>
              </a:rPr>
            </a:br>
            <a:r>
              <a:rPr lang="fi-FI" sz="3000" dirty="0">
                <a:latin typeface="Gill Sans MT" panose="020B0502020104020203" pitchFamily="34" charset="0"/>
              </a:rPr>
              <a:t>HANKKEEN </a:t>
            </a:r>
            <a:r>
              <a:rPr lang="fi-FI" sz="3000" b="0" dirty="0">
                <a:latin typeface="Gill Sans MT" panose="020B0502020104020203" pitchFamily="34" charset="0"/>
              </a:rPr>
              <a:t>TUTKIJAT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279935"/>
            <a:ext cx="10792597" cy="506371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latin typeface="Gill Sans MT" panose="020B0502020104020203" pitchFamily="34" charset="0"/>
              </a:rPr>
              <a:t>Hankkeen johtaja Hanna Meretoja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latin typeface="Gill Sans MT" panose="020B0502020104020203" pitchFamily="34" charset="0"/>
              </a:rPr>
              <a:t>Turun yliopiston yleisen kirjallisuustieteen professori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latin typeface="Gill Sans MT" panose="020B0502020104020203" pitchFamily="34" charset="0"/>
              </a:rPr>
              <a:t>Romaani </a:t>
            </a:r>
            <a:r>
              <a:rPr lang="fi-FI" sz="1800" i="1" dirty="0">
                <a:latin typeface="Gill Sans MT" panose="020B0502020104020203" pitchFamily="34" charset="0"/>
              </a:rPr>
              <a:t>Elotulet</a:t>
            </a:r>
            <a:r>
              <a:rPr lang="fi-FI" sz="1800" dirty="0">
                <a:latin typeface="Gill Sans MT" panose="020B0502020104020203" pitchFamily="34" charset="0"/>
              </a:rPr>
              <a:t> käsittelee mm. syövän </a:t>
            </a:r>
            <a:r>
              <a:rPr lang="fi-FI" sz="1800" dirty="0" err="1">
                <a:latin typeface="Gill Sans MT" panose="020B0502020104020203" pitchFamily="34" charset="0"/>
              </a:rPr>
              <a:t>kerronnallistamisen</a:t>
            </a:r>
            <a:r>
              <a:rPr lang="fi-FI" sz="1800" dirty="0">
                <a:latin typeface="Gill Sans MT" panose="020B0502020104020203" pitchFamily="34" charset="0"/>
              </a:rPr>
              <a:t> kysymyksiä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latin typeface="Gill Sans MT" panose="020B0502020104020203" pitchFamily="34" charset="0"/>
              </a:rPr>
              <a:t>FT Päivi Kosonen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latin typeface="Gill Sans MT" panose="020B0502020104020203" pitchFamily="34" charset="0"/>
              </a:rPr>
              <a:t>kirjallisuustieteen dosentti, kirjallisuudentutkija ja yliopisto-opettaja Turun yliopistossa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latin typeface="Gill Sans MT" panose="020B0502020104020203" pitchFamily="34" charset="0"/>
              </a:rPr>
              <a:t>kirjallisuusterapeutti ja kirjallisuusterapiakouluttaja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latin typeface="Gill Sans MT" panose="020B0502020104020203" pitchFamily="34" charset="0"/>
              </a:rPr>
              <a:t>FM </a:t>
            </a:r>
            <a:r>
              <a:rPr lang="fi-FI" sz="2000" dirty="0" err="1">
                <a:latin typeface="Gill Sans MT" panose="020B0502020104020203" pitchFamily="34" charset="0"/>
              </a:rPr>
              <a:t>Eevastiina</a:t>
            </a:r>
            <a:r>
              <a:rPr lang="fi-FI" sz="2000" dirty="0">
                <a:latin typeface="Gill Sans MT" panose="020B0502020104020203" pitchFamily="34" charset="0"/>
              </a:rPr>
              <a:t> Kinnunen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latin typeface="Gill Sans MT" panose="020B0502020104020203" pitchFamily="34" charset="0"/>
              </a:rPr>
              <a:t>väitöskirjatutkija Turun yliopistossa, kirjallisuusterapiaohjaaja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latin typeface="Gill Sans MT" panose="020B0502020104020203" pitchFamily="34" charset="0"/>
              </a:rPr>
              <a:t>FT Astrid Joutseno/Swan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latin typeface="Gill Sans MT" panose="020B0502020104020203" pitchFamily="34" charset="0"/>
              </a:rPr>
              <a:t>Tutkijatohtori, Helsinki </a:t>
            </a:r>
            <a:r>
              <a:rPr lang="fi-FI" sz="1800" dirty="0" err="1">
                <a:latin typeface="Gill Sans MT" panose="020B0502020104020203" pitchFamily="34" charset="0"/>
              </a:rPr>
              <a:t>Collegium</a:t>
            </a:r>
            <a:r>
              <a:rPr lang="fi-FI" sz="1800" dirty="0">
                <a:latin typeface="Gill Sans MT" panose="020B0502020104020203" pitchFamily="34" charset="0"/>
              </a:rPr>
              <a:t> of Advanced </a:t>
            </a:r>
            <a:r>
              <a:rPr lang="fi-FI" sz="1800" dirty="0" err="1">
                <a:latin typeface="Gill Sans MT" panose="020B0502020104020203" pitchFamily="34" charset="0"/>
              </a:rPr>
              <a:t>Studies</a:t>
            </a:r>
            <a:r>
              <a:rPr lang="fi-FI" sz="1800" dirty="0">
                <a:latin typeface="Gill Sans MT" panose="020B0502020104020203" pitchFamily="34" charset="0"/>
              </a:rPr>
              <a:t> 2023-2024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latin typeface="Gill Sans MT" panose="020B0502020104020203" pitchFamily="34" charset="0"/>
              </a:rPr>
              <a:t> Taiteilija (mm. </a:t>
            </a:r>
            <a:r>
              <a:rPr lang="fi-FI" sz="1800" i="1" dirty="0">
                <a:latin typeface="Gill Sans MT" panose="020B0502020104020203" pitchFamily="34" charset="0"/>
              </a:rPr>
              <a:t>D/</a:t>
            </a:r>
            <a:r>
              <a:rPr lang="fi-FI" sz="1800" i="1" dirty="0" err="1">
                <a:latin typeface="Gill Sans MT" panose="020B0502020104020203" pitchFamily="34" charset="0"/>
              </a:rPr>
              <a:t>other</a:t>
            </a:r>
            <a:r>
              <a:rPr lang="fi-FI" sz="1800" i="1" dirty="0">
                <a:latin typeface="Gill Sans MT" panose="020B0502020104020203" pitchFamily="34" charset="0"/>
              </a:rPr>
              <a:t>, 2021;</a:t>
            </a:r>
            <a:r>
              <a:rPr lang="fi-FI" sz="1800" dirty="0">
                <a:latin typeface="Gill Sans MT" panose="020B0502020104020203" pitchFamily="34" charset="0"/>
              </a:rPr>
              <a:t> </a:t>
            </a:r>
            <a:r>
              <a:rPr lang="fi-FI" sz="1800" i="1" dirty="0">
                <a:latin typeface="Gill Sans MT" panose="020B0502020104020203" pitchFamily="34" charset="0"/>
              </a:rPr>
              <a:t>Viimeinen kirjani: kirjoituksia elämästä, 2019)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latin typeface="Gill Sans MT" panose="020B0502020104020203" pitchFamily="34" charset="0"/>
              </a:rPr>
              <a:t>FT Markku Lehtimäki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latin typeface="Gill Sans MT" panose="020B0502020104020203" pitchFamily="34" charset="0"/>
              </a:rPr>
              <a:t> yleisen kirjallisuustieteen professori Turun yliopistossa</a:t>
            </a:r>
          </a:p>
          <a:p>
            <a:endParaRPr lang="fi-FI" sz="22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C7B9A-DBAC-432F-B4CB-D1FC60132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70" y="3341998"/>
            <a:ext cx="1074641" cy="1432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D7B9E9-6E29-4A82-9E99-D3A77B7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883" y="578970"/>
            <a:ext cx="1496813" cy="1604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DA803A-F115-4BED-A6BC-A3D1D6B5BC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85" y="2061892"/>
            <a:ext cx="1193015" cy="1487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31109F-D547-470C-AAF8-32495F310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23" y="4497014"/>
            <a:ext cx="1838801" cy="1261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328718-B0EF-4F43-9875-E4B29E48D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42" y="4868043"/>
            <a:ext cx="1215550" cy="1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2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560439"/>
            <a:ext cx="10884310" cy="940722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fi-FI" sz="3000" b="0" dirty="0">
                <a:latin typeface="Gill Sans MT" panose="020B0502020104020203" pitchFamily="34" charset="0"/>
              </a:rPr>
              <a:t>HANKKEEN TEEMAT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43" y="1975209"/>
            <a:ext cx="10623754" cy="5118765"/>
          </a:xfrm>
        </p:spPr>
        <p:txBody>
          <a:bodyPr/>
          <a:lstStyle/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1) Syövän valta- ja vastakertomukset</a:t>
            </a:r>
          </a:p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2) Syöpäpotilaan suru ja kuolevan suru</a:t>
            </a:r>
          </a:p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3) Uusi kirjallisuusterapiamalli ja kerronnallisen toimijuuden työpajat</a:t>
            </a:r>
          </a:p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4) Kerronnallisen toimijuuden analyysi uutena laadullisena menetelmänä</a:t>
            </a:r>
          </a:p>
          <a:p>
            <a:pPr marL="457200" lvl="1" indent="0">
              <a:buNone/>
            </a:pPr>
            <a:r>
              <a:rPr lang="fi-FI" sz="2400" dirty="0">
                <a:latin typeface="Gill Sans MT" panose="020B0502020104020203" pitchFamily="34" charset="0"/>
              </a:rPr>
              <a:t>5) </a:t>
            </a:r>
            <a:r>
              <a:rPr lang="fi-FI" sz="2400" i="1" dirty="0">
                <a:latin typeface="Gill Sans MT" panose="020B0502020104020203" pitchFamily="34" charset="0"/>
              </a:rPr>
              <a:t>Menetysten arkisto</a:t>
            </a:r>
            <a:endParaRPr lang="fi-FI" sz="2400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fi-FI" sz="1800" dirty="0">
              <a:latin typeface="Gill Sans MT" panose="020B0502020104020203" pitchFamily="34" charset="0"/>
            </a:endParaRPr>
          </a:p>
          <a:p>
            <a:r>
              <a:rPr lang="fi-FI" sz="2200" dirty="0">
                <a:latin typeface="Gill Sans MT" panose="020B0502020104020203" pitchFamily="34" charset="0"/>
              </a:rPr>
              <a:t>Hankkeen sivut: </a:t>
            </a:r>
            <a:r>
              <a:rPr lang="fi-FI" sz="2200" dirty="0">
                <a:latin typeface="Gill Sans MT" panose="020B0502020104020203" pitchFamily="34" charset="0"/>
                <a:hlinkClick r:id="rId3"/>
              </a:rPr>
              <a:t>https://sites.utu.fi/</a:t>
            </a:r>
            <a:r>
              <a:rPr lang="fi-FI" sz="2200">
                <a:latin typeface="Gill Sans MT" panose="020B0502020104020203" pitchFamily="34" charset="0"/>
                <a:hlinkClick r:id="rId3"/>
              </a:rPr>
              <a:t>counternarratives/</a:t>
            </a:r>
            <a:endParaRPr lang="fi-FI" sz="220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i-FI" sz="2200" dirty="0">
              <a:latin typeface="Gill Sans MT" panose="020B0502020104020203" pitchFamily="34" charset="0"/>
            </a:endParaRPr>
          </a:p>
          <a:p>
            <a:endParaRPr lang="fi-FI" sz="22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7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560439"/>
            <a:ext cx="10884310" cy="940722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fi-FI" sz="2500">
                <a:latin typeface="Gill Sans MT" panose="020B0502020104020203" pitchFamily="34" charset="0"/>
              </a:rPr>
              <a:t>1) SYÖVÄN VALTA- JA VASTAKERTOMUKSET</a:t>
            </a:r>
            <a:endParaRPr lang="fi-FI" sz="2500" b="0" dirty="0">
              <a:latin typeface="Gill Sans MT" panose="020B05020201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43" y="1975209"/>
            <a:ext cx="10623754" cy="5118765"/>
          </a:xfrm>
        </p:spPr>
        <p:txBody>
          <a:bodyPr/>
          <a:lstStyle/>
          <a:p>
            <a:r>
              <a:rPr lang="fi-FI" sz="2200" dirty="0">
                <a:latin typeface="Gill Sans MT" panose="020B0502020104020203" pitchFamily="34" charset="0"/>
              </a:rPr>
              <a:t>Analysoimme kulttuurisesti hallitsevia ja vaihtoehtoisia syövän </a:t>
            </a:r>
            <a:r>
              <a:rPr lang="fi-FI" sz="2200" dirty="0" err="1">
                <a:latin typeface="Gill Sans MT" panose="020B0502020104020203" pitchFamily="34" charset="0"/>
              </a:rPr>
              <a:t>kerronnallistamisen</a:t>
            </a:r>
            <a:r>
              <a:rPr lang="fi-FI" sz="2200" dirty="0">
                <a:latin typeface="Gill Sans MT" panose="020B0502020104020203" pitchFamily="34" charset="0"/>
              </a:rPr>
              <a:t> tapoja (sosiaalisessa) mediassa, elämäkirjoituksessa ja kaunokirjallisuudessa</a:t>
            </a:r>
          </a:p>
          <a:p>
            <a:r>
              <a:rPr lang="fi-FI" sz="2200" dirty="0">
                <a:latin typeface="Gill Sans MT" panose="020B0502020104020203" pitchFamily="34" charset="0"/>
              </a:rPr>
              <a:t>Hallitsevat kertomukset eivät yleensä missään </a:t>
            </a:r>
            <a:r>
              <a:rPr lang="fi-FI" sz="2200" dirty="0" err="1">
                <a:latin typeface="Gill Sans MT" panose="020B0502020104020203" pitchFamily="34" charset="0"/>
              </a:rPr>
              <a:t>tekstuaalisesti</a:t>
            </a:r>
            <a:r>
              <a:rPr lang="fi-FI" sz="2200" dirty="0">
                <a:latin typeface="Gill Sans MT" panose="020B0502020104020203" pitchFamily="34" charset="0"/>
              </a:rPr>
              <a:t> esillä kokonaisina kertomuksina vaan ne rakentuvat tulkinnan ja abstrahoinnin kautta</a:t>
            </a:r>
          </a:p>
          <a:p>
            <a:pPr lvl="1"/>
            <a:r>
              <a:rPr lang="fi-FI" sz="1800" dirty="0">
                <a:latin typeface="Gill Sans MT" panose="020B0502020104020203" pitchFamily="34" charset="0"/>
              </a:rPr>
              <a:t>Missä mielessä silti kertomuksia? &gt; </a:t>
            </a:r>
            <a:r>
              <a:rPr lang="fi-FI" sz="1800" i="1" dirty="0">
                <a:latin typeface="Gill Sans MT" panose="020B0502020104020203" pitchFamily="34" charset="0"/>
              </a:rPr>
              <a:t>implisiittisiä kertomuksia</a:t>
            </a:r>
            <a:r>
              <a:rPr lang="fi-FI" sz="1800" dirty="0">
                <a:latin typeface="Gill Sans MT" panose="020B0502020104020203" pitchFamily="34" charset="0"/>
              </a:rPr>
              <a:t>, konkreettisten kertomusten taustalla vaikuttavia kerronnallisen merkityksenannon malleja </a:t>
            </a:r>
          </a:p>
          <a:p>
            <a:r>
              <a:rPr lang="fi-FI" sz="2200" dirty="0">
                <a:latin typeface="Gill Sans MT" panose="020B0502020104020203" pitchFamily="34" charset="0"/>
              </a:rPr>
              <a:t>Vastakertomukset tekevät hallitsevat kertomukset näkyviksi </a:t>
            </a:r>
          </a:p>
          <a:p>
            <a:pPr lvl="1"/>
            <a:r>
              <a:rPr lang="fi-FI" sz="1800" dirty="0">
                <a:latin typeface="Gill Sans MT" panose="020B0502020104020203" pitchFamily="34" charset="0"/>
              </a:rPr>
              <a:t>vastakertominen, kertominen toimintana, vastarinnan muotona</a:t>
            </a:r>
          </a:p>
          <a:p>
            <a:pPr lvl="1"/>
            <a:r>
              <a:rPr lang="fi-FI" sz="1800" dirty="0">
                <a:latin typeface="Gill Sans MT" panose="020B0502020104020203" pitchFamily="34" charset="0"/>
              </a:rPr>
              <a:t>miten tekstit ja toimijat positioivat itsensä suhteessa hallitseviin kertomuksiin? </a:t>
            </a:r>
          </a:p>
          <a:p>
            <a:endParaRPr lang="fi-FI" sz="22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0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560439"/>
            <a:ext cx="10884310" cy="940722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i-FI" sz="2500">
                <a:latin typeface="Gill Sans MT" panose="020B0502020104020203" pitchFamily="34" charset="0"/>
              </a:rPr>
              <a:t>2) SYÖPÄPOTILAAN SURU JA KUOLEVAN SURU</a:t>
            </a:r>
            <a:endParaRPr lang="fi-FI" sz="2500" dirty="0">
              <a:latin typeface="Gill Sans MT" panose="020B05020201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87" y="1637071"/>
            <a:ext cx="10623754" cy="5374591"/>
          </a:xfrm>
        </p:spPr>
        <p:txBody>
          <a:bodyPr/>
          <a:lstStyle/>
          <a:p>
            <a:pPr lvl="1"/>
            <a:r>
              <a:rPr lang="fi-FI" sz="2200" dirty="0">
                <a:latin typeface="Gill Sans MT" panose="020B0502020104020203" pitchFamily="34" charset="0"/>
              </a:rPr>
              <a:t>Suru puuttuu syövän käsittelystä sairaalassa ja tueksi tarjotuissa palveluissa sekä tutkimuskirjallisuudessa</a:t>
            </a:r>
          </a:p>
          <a:p>
            <a:pPr lvl="1"/>
            <a:r>
              <a:rPr lang="fi-FI" sz="2200" dirty="0">
                <a:latin typeface="Gill Sans MT" panose="020B0502020104020203" pitchFamily="34" charset="0"/>
              </a:rPr>
              <a:t>Kysymys surun erityispiirteistä: millainen on syövän sairastaneen ja sairastavan suru? Entä kuolevan suru?</a:t>
            </a:r>
          </a:p>
          <a:p>
            <a:pPr lvl="1"/>
            <a:r>
              <a:rPr lang="fi-FI" dirty="0">
                <a:latin typeface="Gill Sans MT" panose="020B0502020104020203" pitchFamily="34" charset="0"/>
              </a:rPr>
              <a:t>Joutseno,  Astrid. 2024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brother-1816"/>
              </a:rPr>
              <a:t>”Grieving in the Everyday: Metastatic Cancer, Life Writing and the Grief of the Dying.” – Anders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brother-1816"/>
              </a:rPr>
              <a:t>Juhl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brother-1816"/>
              </a:rPr>
              <a:t> Rasmussen and Morten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brother-1816"/>
              </a:rPr>
              <a:t>Sodemann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brother-1816"/>
              </a:rPr>
              <a:t> (eds), </a:t>
            </a:r>
            <a:r>
              <a:rPr lang="en-GB" sz="2000" b="0" i="1" dirty="0">
                <a:solidFill>
                  <a:srgbClr val="333333"/>
                </a:solidFill>
                <a:effectLst/>
                <a:latin typeface="brother-1816"/>
              </a:rPr>
              <a:t>Narrative Medicine: Trauma and Ethics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brother-1816"/>
              </a:rPr>
              <a:t>. Wilmington: Vernon Press.</a:t>
            </a:r>
            <a:endParaRPr lang="fi-FI" sz="2400" dirty="0">
              <a:latin typeface="Gill Sans MT" panose="020B0502020104020203" pitchFamily="34" charset="0"/>
            </a:endParaRPr>
          </a:p>
          <a:p>
            <a:pPr lvl="1"/>
            <a:r>
              <a:rPr lang="fi-FI" sz="2200" dirty="0">
                <a:latin typeface="Gill Sans MT" panose="020B0502020104020203" pitchFamily="34" charset="0"/>
              </a:rPr>
              <a:t>Tutkimusaineisto: muistelmateokset, blogit, sosiaalisen median tilit, podcastit, kaunokirjallisuus, </a:t>
            </a:r>
          </a:p>
          <a:p>
            <a:pPr lvl="1"/>
            <a:r>
              <a:rPr lang="fi-FI" sz="2200" dirty="0">
                <a:latin typeface="Gill Sans MT" panose="020B0502020104020203" pitchFamily="34" charset="0"/>
              </a:rPr>
              <a:t>Elämäkirjoitus ja elämäkirjottaminen surun käsittelyssä ja ilmaisussa</a:t>
            </a:r>
          </a:p>
          <a:p>
            <a:endParaRPr lang="fi-FI" sz="22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6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573087"/>
            <a:ext cx="10884310" cy="1252538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fi-FI" sz="2500" dirty="0">
                <a:latin typeface="Gill Sans MT" panose="020B0502020104020203" pitchFamily="34" charset="0"/>
              </a:rPr>
              <a:t>3) UUSI KIRJALLISUUSTERAPIAMALLI JA </a:t>
            </a:r>
            <a:br>
              <a:rPr lang="fi-FI" sz="2500" dirty="0">
                <a:latin typeface="Gill Sans MT" panose="020B0502020104020203" pitchFamily="34" charset="0"/>
              </a:rPr>
            </a:br>
            <a:r>
              <a:rPr lang="fi-FI" sz="2500" dirty="0">
                <a:latin typeface="Gill Sans MT" panose="020B0502020104020203" pitchFamily="34" charset="0"/>
              </a:rPr>
              <a:t>KERRONNALLISEN TOIMIJUUDEN TYÖPAJAT</a:t>
            </a:r>
            <a:endParaRPr lang="fi-FI" sz="2500" b="0" dirty="0">
              <a:latin typeface="Gill Sans MT" panose="020B05020201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43" y="1825625"/>
            <a:ext cx="10623754" cy="4265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200">
                <a:latin typeface="Gill Sans MT" panose="020B0502020104020203" pitchFamily="34" charset="0"/>
              </a:rPr>
              <a:t>Kaksi eri ryhmätyyppiä: </a:t>
            </a:r>
          </a:p>
          <a:p>
            <a:pPr lvl="1">
              <a:lnSpc>
                <a:spcPct val="100000"/>
              </a:lnSpc>
            </a:pPr>
            <a:r>
              <a:rPr lang="fi-FI" sz="1800">
                <a:latin typeface="Gill Sans MT" panose="020B0502020104020203" pitchFamily="34" charset="0"/>
              </a:rPr>
              <a:t>potilasryhmä syöpää sairastaville: kirjallisuusterapeuttinen sanataideryhmä</a:t>
            </a:r>
          </a:p>
          <a:p>
            <a:pPr lvl="1">
              <a:lnSpc>
                <a:spcPct val="100000"/>
              </a:lnSpc>
            </a:pPr>
            <a:r>
              <a:rPr lang="fi-FI" sz="1800">
                <a:latin typeface="Gill Sans MT" panose="020B0502020104020203" pitchFamily="34" charset="0"/>
              </a:rPr>
              <a:t>henkilökuntaryhmä syöpää sairastavien kanssa työskenteleville: kerronnallisen toimijuuden työpaja</a:t>
            </a:r>
          </a:p>
          <a:p>
            <a:pPr lvl="1">
              <a:lnSpc>
                <a:spcPct val="100000"/>
              </a:lnSpc>
            </a:pPr>
            <a:r>
              <a:rPr lang="fi-FI" sz="1800">
                <a:latin typeface="Gill Sans MT" panose="020B0502020104020203" pitchFamily="34" charset="0"/>
              </a:rPr>
              <a:t>Toteutuspaikat TYKS ja HUS</a:t>
            </a:r>
          </a:p>
          <a:p>
            <a:pPr>
              <a:lnSpc>
                <a:spcPct val="100000"/>
              </a:lnSpc>
            </a:pPr>
            <a:r>
              <a:rPr lang="fi-FI" sz="2200">
                <a:latin typeface="Gill Sans MT" panose="020B0502020104020203" pitchFamily="34" charset="0"/>
              </a:rPr>
              <a:t>Ryhmissä työskentely:</a:t>
            </a:r>
          </a:p>
          <a:p>
            <a:pPr lvl="1">
              <a:lnSpc>
                <a:spcPct val="100000"/>
              </a:lnSpc>
            </a:pPr>
            <a:r>
              <a:rPr lang="fi-FI" sz="1800">
                <a:latin typeface="Gill Sans MT" panose="020B0502020104020203" pitchFamily="34" charset="0"/>
              </a:rPr>
              <a:t>Kaunokirjallisuuden lukemista ja kirjoitusharjoituksia</a:t>
            </a:r>
          </a:p>
          <a:p>
            <a:pPr lvl="1">
              <a:lnSpc>
                <a:spcPct val="100000"/>
              </a:lnSpc>
            </a:pPr>
            <a:r>
              <a:rPr lang="fi-FI" sz="1800">
                <a:latin typeface="Gill Sans MT" panose="020B0502020104020203" pitchFamily="34" charset="0"/>
              </a:rPr>
              <a:t>Keskeistä kysymys kulttuurisista tavoista kerronnallistaa syöpää: miten eri tavoin syövästä kerrotaan ja millaisia erilaisia merkityksiä eri kertomustavoilla on?</a:t>
            </a:r>
          </a:p>
          <a:p>
            <a:pPr lvl="1"/>
            <a:r>
              <a:rPr lang="fi-FI" sz="1800">
                <a:latin typeface="Gill Sans MT" panose="020B0502020104020203" pitchFamily="34" charset="0"/>
              </a:rPr>
              <a:t>Työskentelyssä sovelletaan ja kehitetään eteenpäin kerronnallisen toimijuuden lukupiirimallia (ks. Meretoja, Kinnunen &amp; Kosonen 2022; Meretoja, Kosonen &amp; Kinnunen 2022)</a:t>
            </a:r>
          </a:p>
        </p:txBody>
      </p:sp>
    </p:spTree>
    <p:extLst>
      <p:ext uri="{BB962C8B-B14F-4D97-AF65-F5344CB8AC3E}">
        <p14:creationId xmlns:p14="http://schemas.microsoft.com/office/powerpoint/2010/main" val="293388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62A162-1C17-4395-A001-A0091C91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7" y="949872"/>
            <a:ext cx="10884310" cy="1025337"/>
          </a:xfrm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pPr marL="457200" lvl="1" algn="ctr"/>
            <a:r>
              <a:rPr lang="fi-FI" sz="2500">
                <a:latin typeface="Gill Sans MT" panose="020B0502020104020203" pitchFamily="34" charset="0"/>
              </a:rPr>
              <a:t>4) TUTKIMUSASETELMA &amp; </a:t>
            </a:r>
            <a:br>
              <a:rPr lang="fi-FI" sz="2500">
                <a:latin typeface="Gill Sans MT" panose="020B0502020104020203" pitchFamily="34" charset="0"/>
              </a:rPr>
            </a:br>
            <a:r>
              <a:rPr lang="fi-FI" sz="2500">
                <a:latin typeface="Gill Sans MT" panose="020B0502020104020203" pitchFamily="34" charset="0"/>
              </a:rPr>
              <a:t>KERRONNALLISEN TOIMIJUUDEN ANALYYSI</a:t>
            </a:r>
            <a:endParaRPr lang="fi-FI" sz="2500" dirty="0">
              <a:latin typeface="Gill Sans MT" panose="020B05020201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798AF-EE41-4284-A362-7FA2957B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43" y="1975209"/>
            <a:ext cx="10623754" cy="5118765"/>
          </a:xfrm>
        </p:spPr>
        <p:txBody>
          <a:bodyPr/>
          <a:lstStyle/>
          <a:p>
            <a:pPr marL="457200" lvl="1" indent="0">
              <a:buNone/>
            </a:pPr>
            <a:endParaRPr lang="fi-FI" sz="2200" dirty="0">
              <a:latin typeface="Gill Sans MT" panose="020B0502020104020203" pitchFamily="34" charset="0"/>
            </a:endParaRPr>
          </a:p>
          <a:p>
            <a:endParaRPr lang="fi-FI" sz="2200" dirty="0">
              <a:latin typeface="Gill Sans MT" panose="020B0502020104020203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latin typeface="Gill Sans MT" panose="020B0502020104020203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AF55A62-C2B6-475F-BA34-366DFE763720}"/>
              </a:ext>
            </a:extLst>
          </p:cNvPr>
          <p:cNvSpPr txBox="1"/>
          <p:nvPr/>
        </p:nvSpPr>
        <p:spPr>
          <a:xfrm>
            <a:off x="1140993" y="2310619"/>
            <a:ext cx="100190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2"/>
                </a:solidFill>
                <a:latin typeface="Gill Sans MT" panose="020B0502020104020203" pitchFamily="34" charset="0"/>
              </a:rPr>
              <a:t>Järjestettävät ryhmät </a:t>
            </a:r>
            <a:r>
              <a:rPr lang="fi-FI" sz="2200">
                <a:solidFill>
                  <a:schemeClr val="tx2"/>
                </a:solidFill>
                <a:latin typeface="Gill Sans MT" panose="020B0502020104020203" pitchFamily="34" charset="0"/>
              </a:rPr>
              <a:t>ja tutkimuskysymyksiä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2200">
                <a:solidFill>
                  <a:schemeClr val="tx2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Kerättävät aineistot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2200">
                <a:solidFill>
                  <a:schemeClr val="tx2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Kerronnallisen toimijuuden analyysi (ks. myös Kinnunen, Meretoja &amp; Kosonen 2024)</a:t>
            </a:r>
            <a:endParaRPr lang="fi-FI" sz="22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156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407D4FD17612942B689264A64C80E05" ma:contentTypeVersion="1" ma:contentTypeDescription="Luo uusi asiakirja." ma:contentTypeScope="" ma:versionID="0480f80a69f636fdb437def8970b05b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d992add4e3bc107ac41e75fb37a5a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DF4772-F6E9-4CDC-A377-AA1F66B5A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279BB5-4AFF-46DF-8449-888BC8E5C3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D425F4-6F88-4EF6-B6D4-CBA8937CC1B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10288</TotalTime>
  <Words>1016</Words>
  <Application>Microsoft Office PowerPoint</Application>
  <PresentationFormat>Laajakuva</PresentationFormat>
  <Paragraphs>92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brother-1816</vt:lpstr>
      <vt:lpstr>Calibri</vt:lpstr>
      <vt:lpstr>Garamond</vt:lpstr>
      <vt:lpstr>Gill Sans MT</vt:lpstr>
      <vt:lpstr>Wingdings</vt:lpstr>
      <vt:lpstr>Organic</vt:lpstr>
      <vt:lpstr>SYÖVÄN VASTAKERTOMUKSET:  MUOVAAMASSA KERRONNALLISTA TOIMIJUUTTA   COUNTER-NARRATIVES OF CANCER:  SHAPING NARRATIVE AGENCY (Suomen Akatemia, 2023-2027, PI Hanna Meretoja)</vt:lpstr>
      <vt:lpstr>SYÖVÄN VASTAKERTOMUKSET: MUOVAAMASSA KERRONNALLISTA TOIMIJUUTTA</vt:lpstr>
      <vt:lpstr>KESKEISIÄ KÄSITTEITÄ</vt:lpstr>
      <vt:lpstr> HANKKEEN TUTKIJAT</vt:lpstr>
      <vt:lpstr>HANKKEEN TEEMAT</vt:lpstr>
      <vt:lpstr>1) SYÖVÄN VALTA- JA VASTAKERTOMUKSET</vt:lpstr>
      <vt:lpstr>2) SYÖPÄPOTILAAN SURU JA KUOLEVAN SURU</vt:lpstr>
      <vt:lpstr>3) UUSI KIRJALLISUUSTERAPIAMALLI JA  KERRONNALLISEN TOIMIJUUDEN TYÖPAJAT</vt:lpstr>
      <vt:lpstr>4) TUTKIMUSASETELMA &amp;  KERRONNALLISEN TOIMIJUUDEN ANALYYSI</vt:lpstr>
      <vt:lpstr>5) MENETYSTEN ARKISTO</vt:lpstr>
      <vt:lpstr>LÄHTEITÄ</vt:lpstr>
      <vt:lpstr>Käsitteitä ja menetelmiä hankkeiden yhteiseen keskusteluun 8.3.2024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UTU PowerPoint template 2018</dc:title>
  <dc:creator>Eevastiina Kinnunen</dc:creator>
  <cp:lastModifiedBy>Eevastiina Kinnunen</cp:lastModifiedBy>
  <cp:revision>233</cp:revision>
  <dcterms:created xsi:type="dcterms:W3CDTF">2018-08-30T06:12:36Z</dcterms:created>
  <dcterms:modified xsi:type="dcterms:W3CDTF">2024-03-11T14:34:10Z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0x010100A407D4FD17612942B689264A64C80E05</vt:lpwstr>
  </property>
</Properties>
</file>