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5" r:id="rId4"/>
    <p:sldId id="266" r:id="rId5"/>
    <p:sldId id="267" r:id="rId6"/>
    <p:sldId id="259" r:id="rId7"/>
    <p:sldId id="269" r:id="rId8"/>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57885" autoAdjust="0"/>
  </p:normalViewPr>
  <p:slideViewPr>
    <p:cSldViewPr snapToGrid="0">
      <p:cViewPr>
        <p:scale>
          <a:sx n="80" d="100"/>
          <a:sy n="80" d="100"/>
        </p:scale>
        <p:origin x="136" y="40"/>
      </p:cViewPr>
      <p:guideLst/>
    </p:cSldViewPr>
  </p:slideViewPr>
  <p:notesTextViewPr>
    <p:cViewPr>
      <p:scale>
        <a:sx n="1" d="1"/>
        <a:sy n="1" d="1"/>
      </p:scale>
      <p:origin x="0" y="0"/>
    </p:cViewPr>
  </p:notesTextViewPr>
  <p:notesViewPr>
    <p:cSldViewPr snapToGrid="0">
      <p:cViewPr>
        <p:scale>
          <a:sx n="40" d="100"/>
          <a:sy n="40" d="100"/>
        </p:scale>
        <p:origin x="2956" y="2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3EF3EE9-7CD7-47BA-BC68-FD0B97639F42}" type="datetimeFigureOut">
              <a:rPr lang="en-GB" smtClean="0"/>
              <a:t>08/03/2024</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B54D950-9A0B-43A0-A436-8ACF072C20B4}" type="slidenum">
              <a:rPr lang="en-GB" smtClean="0"/>
              <a:t>‹#›</a:t>
            </a:fld>
            <a:endParaRPr lang="en-GB"/>
          </a:p>
        </p:txBody>
      </p:sp>
    </p:spTree>
    <p:extLst>
      <p:ext uri="{BB962C8B-B14F-4D97-AF65-F5344CB8AC3E}">
        <p14:creationId xmlns:p14="http://schemas.microsoft.com/office/powerpoint/2010/main" val="4026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3.jpe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54D950-9A0B-43A0-A436-8ACF072C20B4}" type="slidenum">
              <a:rPr lang="en-GB" smtClean="0"/>
              <a:t>1</a:t>
            </a:fld>
            <a:endParaRPr lang="en-GB"/>
          </a:p>
        </p:txBody>
      </p:sp>
      <p:sp>
        <p:nvSpPr>
          <p:cNvPr id="6" name="Notes Placeholder 5">
            <a:extLst>
              <a:ext uri="{FF2B5EF4-FFF2-40B4-BE49-F238E27FC236}">
                <a16:creationId xmlns:a16="http://schemas.microsoft.com/office/drawing/2014/main" id="{BA512763-1792-42CE-BF1B-E1747300FDF4}"/>
              </a:ext>
            </a:extLst>
          </p:cNvPr>
          <p:cNvSpPr>
            <a:spLocks noGrp="1"/>
          </p:cNvSpPr>
          <p:nvPr>
            <p:ph type="body" sz="quarter" idx="3"/>
          </p:nvPr>
        </p:nvSpPr>
        <p:spPr/>
        <p:txBody>
          <a:bodyPr/>
          <a:lstStyle/>
          <a:p>
            <a:endParaRPr lang="fi-FI"/>
          </a:p>
        </p:txBody>
      </p:sp>
      <p:pic>
        <p:nvPicPr>
          <p:cNvPr id="1026" name="Picture 2">
            <a:extLst>
              <a:ext uri="{FF2B5EF4-FFF2-40B4-BE49-F238E27FC236}">
                <a16:creationId xmlns:a16="http://schemas.microsoft.com/office/drawing/2014/main" id="{219871BF-40DB-4586-B11A-620F84F8E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71" y="3535063"/>
            <a:ext cx="1388914" cy="5617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BE2B19-39A8-44F0-A807-866D5D043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21" y="3483029"/>
            <a:ext cx="883414" cy="89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0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54D950-9A0B-43A0-A436-8ACF072C20B4}" type="slidenum">
              <a:rPr lang="en-GB" smtClean="0"/>
              <a:t>2</a:t>
            </a:fld>
            <a:endParaRPr lang="en-GB"/>
          </a:p>
        </p:txBody>
      </p:sp>
      <p:sp>
        <p:nvSpPr>
          <p:cNvPr id="6" name="Notes Placeholder 5">
            <a:extLst>
              <a:ext uri="{FF2B5EF4-FFF2-40B4-BE49-F238E27FC236}">
                <a16:creationId xmlns:a16="http://schemas.microsoft.com/office/drawing/2014/main" id="{C44E8F3E-50B8-423E-BDF4-1CDB3959F36C}"/>
              </a:ext>
            </a:extLst>
          </p:cNvPr>
          <p:cNvSpPr>
            <a:spLocks noGrp="1"/>
          </p:cNvSpPr>
          <p:nvPr>
            <p:ph type="body" sz="quarter" idx="3"/>
          </p:nvPr>
        </p:nvSpPr>
        <p:spPr/>
        <p:txBody>
          <a:bodyPr/>
          <a:lstStyle/>
          <a:p>
            <a:endParaRPr lang="fi-FI"/>
          </a:p>
        </p:txBody>
      </p:sp>
    </p:spTree>
    <p:extLst>
      <p:ext uri="{BB962C8B-B14F-4D97-AF65-F5344CB8AC3E}">
        <p14:creationId xmlns:p14="http://schemas.microsoft.com/office/powerpoint/2010/main" val="120574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54D950-9A0B-43A0-A436-8ACF072C20B4}" type="slidenum">
              <a:rPr lang="en-GB" smtClean="0"/>
              <a:t>3</a:t>
            </a:fld>
            <a:endParaRPr lang="en-GB" dirty="0"/>
          </a:p>
        </p:txBody>
      </p:sp>
      <p:sp>
        <p:nvSpPr>
          <p:cNvPr id="6" name="Notes Placeholder 5">
            <a:extLst>
              <a:ext uri="{FF2B5EF4-FFF2-40B4-BE49-F238E27FC236}">
                <a16:creationId xmlns:a16="http://schemas.microsoft.com/office/drawing/2014/main" id="{A3DFA913-0135-43E7-8532-1D45EC5A90A0}"/>
              </a:ext>
            </a:extLst>
          </p:cNvPr>
          <p:cNvSpPr>
            <a:spLocks noGrp="1"/>
          </p:cNvSpPr>
          <p:nvPr>
            <p:ph type="body" sz="quarter" idx="3"/>
          </p:nvPr>
        </p:nvSpPr>
        <p:spPr/>
        <p:txBody>
          <a:bodyPr/>
          <a:lstStyle/>
          <a:p>
            <a:endParaRPr lang="fi-FI"/>
          </a:p>
        </p:txBody>
      </p:sp>
    </p:spTree>
    <p:extLst>
      <p:ext uri="{BB962C8B-B14F-4D97-AF65-F5344CB8AC3E}">
        <p14:creationId xmlns:p14="http://schemas.microsoft.com/office/powerpoint/2010/main" val="402903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54D950-9A0B-43A0-A436-8ACF072C20B4}" type="slidenum">
              <a:rPr lang="en-GB" smtClean="0"/>
              <a:t>4</a:t>
            </a:fld>
            <a:endParaRPr lang="en-GB"/>
          </a:p>
        </p:txBody>
      </p:sp>
      <p:sp>
        <p:nvSpPr>
          <p:cNvPr id="6" name="Notes Placeholder 5">
            <a:extLst>
              <a:ext uri="{FF2B5EF4-FFF2-40B4-BE49-F238E27FC236}">
                <a16:creationId xmlns:a16="http://schemas.microsoft.com/office/drawing/2014/main" id="{A0FFD16B-8BA6-4691-9256-9B56E60C4EB1}"/>
              </a:ext>
            </a:extLst>
          </p:cNvPr>
          <p:cNvSpPr>
            <a:spLocks noGrp="1"/>
          </p:cNvSpPr>
          <p:nvPr>
            <p:ph type="body" sz="quarter" idx="3"/>
          </p:nvPr>
        </p:nvSpPr>
        <p:spPr/>
        <p:txBody>
          <a:bodyPr/>
          <a:lstStyle/>
          <a:p>
            <a:endParaRPr lang="fi-FI"/>
          </a:p>
        </p:txBody>
      </p:sp>
    </p:spTree>
    <p:extLst>
      <p:ext uri="{BB962C8B-B14F-4D97-AF65-F5344CB8AC3E}">
        <p14:creationId xmlns:p14="http://schemas.microsoft.com/office/powerpoint/2010/main" val="50865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54D950-9A0B-43A0-A436-8ACF072C20B4}" type="slidenum">
              <a:rPr lang="en-GB" smtClean="0"/>
              <a:t>5</a:t>
            </a:fld>
            <a:endParaRPr lang="en-GB"/>
          </a:p>
        </p:txBody>
      </p:sp>
      <p:sp>
        <p:nvSpPr>
          <p:cNvPr id="6" name="Notes Placeholder 5">
            <a:extLst>
              <a:ext uri="{FF2B5EF4-FFF2-40B4-BE49-F238E27FC236}">
                <a16:creationId xmlns:a16="http://schemas.microsoft.com/office/drawing/2014/main" id="{90FB0442-1769-49AF-8319-F36BFA4CACDF}"/>
              </a:ext>
            </a:extLst>
          </p:cNvPr>
          <p:cNvSpPr>
            <a:spLocks noGrp="1"/>
          </p:cNvSpPr>
          <p:nvPr>
            <p:ph type="body" sz="quarter" idx="3"/>
          </p:nvPr>
        </p:nvSpPr>
        <p:spPr/>
        <p:txBody>
          <a:bodyPr/>
          <a:lstStyle/>
          <a:p>
            <a:endParaRPr lang="fi-FI"/>
          </a:p>
        </p:txBody>
      </p:sp>
    </p:spTree>
    <p:extLst>
      <p:ext uri="{BB962C8B-B14F-4D97-AF65-F5344CB8AC3E}">
        <p14:creationId xmlns:p14="http://schemas.microsoft.com/office/powerpoint/2010/main" val="193406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54D950-9A0B-43A0-A436-8ACF072C20B4}" type="slidenum">
              <a:rPr lang="en-GB" smtClean="0"/>
              <a:t>6</a:t>
            </a:fld>
            <a:endParaRPr lang="en-GB" dirty="0"/>
          </a:p>
        </p:txBody>
      </p:sp>
      <p:sp>
        <p:nvSpPr>
          <p:cNvPr id="6" name="Notes Placeholder 5">
            <a:extLst>
              <a:ext uri="{FF2B5EF4-FFF2-40B4-BE49-F238E27FC236}">
                <a16:creationId xmlns:a16="http://schemas.microsoft.com/office/drawing/2014/main" id="{155EA562-4575-410B-BEB0-C48472E0EB42}"/>
              </a:ext>
            </a:extLst>
          </p:cNvPr>
          <p:cNvSpPr>
            <a:spLocks noGrp="1"/>
          </p:cNvSpPr>
          <p:nvPr>
            <p:ph type="body" sz="quarter" idx="3"/>
          </p:nvPr>
        </p:nvSpPr>
        <p:spPr/>
        <p:txBody>
          <a:bodyPr/>
          <a:lstStyle/>
          <a:p>
            <a:endParaRPr lang="fi-FI"/>
          </a:p>
        </p:txBody>
      </p:sp>
    </p:spTree>
    <p:extLst>
      <p:ext uri="{BB962C8B-B14F-4D97-AF65-F5344CB8AC3E}">
        <p14:creationId xmlns:p14="http://schemas.microsoft.com/office/powerpoint/2010/main" val="135759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4D950-9A0B-43A0-A436-8ACF072C20B4}" type="slidenum">
              <a:rPr lang="en-GB" smtClean="0"/>
              <a:t>7</a:t>
            </a:fld>
            <a:endParaRPr lang="en-GB"/>
          </a:p>
        </p:txBody>
      </p:sp>
    </p:spTree>
    <p:extLst>
      <p:ext uri="{BB962C8B-B14F-4D97-AF65-F5344CB8AC3E}">
        <p14:creationId xmlns:p14="http://schemas.microsoft.com/office/powerpoint/2010/main" val="192232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65EBE63-8969-455F-9184-675161FAA864}"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2708830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EBE63-8969-455F-9184-675161FAA864}"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149403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EBE63-8969-455F-9184-675161FAA864}"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264727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EBE63-8969-455F-9184-675161FAA864}"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105215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65EBE63-8969-455F-9184-675161FAA864}"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6591075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65EBE63-8969-455F-9184-675161FAA864}" type="datetimeFigureOut">
              <a:rPr lang="en-GB" smtClean="0"/>
              <a:t>08/03/2024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337933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65EBE63-8969-455F-9184-675161FAA864}"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5AFEE1-F1F1-4F84-B7D7-4EF594E7619F}"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763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5EBE63-8969-455F-9184-675161FAA864}"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405463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EBE63-8969-455F-9184-675161FAA864}"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402011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65EBE63-8969-455F-9184-675161FAA864}" type="datetimeFigureOut">
              <a:rPr lang="en-GB" smtClean="0"/>
              <a:t>08/03/2024</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18479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65EBE63-8969-455F-9184-675161FAA864}" type="datetimeFigureOut">
              <a:rPr lang="en-GB" smtClean="0"/>
              <a:t>08/03/2024</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A95AFEE1-F1F1-4F84-B7D7-4EF594E7619F}" type="slidenum">
              <a:rPr lang="en-GB" smtClean="0"/>
              <a:t>‹#›</a:t>
            </a:fld>
            <a:endParaRPr lang="en-GB"/>
          </a:p>
        </p:txBody>
      </p:sp>
    </p:spTree>
    <p:extLst>
      <p:ext uri="{BB962C8B-B14F-4D97-AF65-F5344CB8AC3E}">
        <p14:creationId xmlns:p14="http://schemas.microsoft.com/office/powerpoint/2010/main" val="320909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65EBE63-8969-455F-9184-675161FAA864}" type="datetimeFigureOut">
              <a:rPr lang="en-GB" smtClean="0"/>
              <a:t>08/03/2024</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95AFEE1-F1F1-4F84-B7D7-4EF594E7619F}" type="slidenum">
              <a:rPr lang="en-GB" smtClean="0"/>
              <a:t>‹#›</a:t>
            </a:fld>
            <a:endParaRPr lang="en-GB"/>
          </a:p>
        </p:txBody>
      </p:sp>
    </p:spTree>
    <p:extLst>
      <p:ext uri="{BB962C8B-B14F-4D97-AF65-F5344CB8AC3E}">
        <p14:creationId xmlns:p14="http://schemas.microsoft.com/office/powerpoint/2010/main" val="306977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medicalhealthhumanities.com/2021/01/25/life-after-covid-19-entanglements-of-illness-and-recove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file:///C:\Users\aatyna\AppData\Local\Temp\The%20Future%20is%20Convalescence:%20Rethinking%20Recovery%20and%20the%20End%20of%20Covid&#8211;19%20|%20Medical%20Humanities%20(bmj.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F38E1-7E42-9C1F-C62E-04F89DC3E5AA}"/>
              </a:ext>
            </a:extLst>
          </p:cNvPr>
          <p:cNvSpPr>
            <a:spLocks noGrp="1"/>
          </p:cNvSpPr>
          <p:nvPr>
            <p:ph type="ctrTitle"/>
          </p:nvPr>
        </p:nvSpPr>
        <p:spPr>
          <a:xfrm>
            <a:off x="1262730" y="1289303"/>
            <a:ext cx="6935066" cy="3339303"/>
          </a:xfrm>
          <a:ln>
            <a:noFill/>
          </a:ln>
        </p:spPr>
        <p:txBody>
          <a:bodyPr>
            <a:normAutofit fontScale="90000"/>
          </a:bodyPr>
          <a:lstStyle/>
          <a:p>
            <a:r>
              <a:rPr lang="en-GB" sz="2400" dirty="0" err="1">
                <a:solidFill>
                  <a:srgbClr val="404040"/>
                </a:solidFill>
                <a:latin typeface="Mangal" panose="02040503050203030202" pitchFamily="18" charset="0"/>
                <a:cs typeface="Mangal" panose="02040503050203030202" pitchFamily="18" charset="0"/>
              </a:rPr>
              <a:t>Toipumisen</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lukeminen</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Toipumisen</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kertomuksia</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kulttuurissa</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lääketieteessä</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ja</a:t>
            </a:r>
            <a:r>
              <a:rPr lang="en-GB" sz="2400" dirty="0">
                <a:solidFill>
                  <a:srgbClr val="404040"/>
                </a:solidFill>
                <a:latin typeface="Mangal" panose="02040503050203030202" pitchFamily="18" charset="0"/>
                <a:cs typeface="Mangal" panose="02040503050203030202" pitchFamily="18" charset="0"/>
              </a:rPr>
              <a:t> </a:t>
            </a:r>
            <a:r>
              <a:rPr lang="en-GB" sz="2400" dirty="0" err="1">
                <a:solidFill>
                  <a:srgbClr val="404040"/>
                </a:solidFill>
                <a:latin typeface="Mangal" panose="02040503050203030202" pitchFamily="18" charset="0"/>
                <a:cs typeface="Mangal" panose="02040503050203030202" pitchFamily="18" charset="0"/>
              </a:rPr>
              <a:t>yhteiskunnassa</a:t>
            </a:r>
            <a:r>
              <a:rPr lang="en-GB" sz="2400" dirty="0">
                <a:solidFill>
                  <a:srgbClr val="404040"/>
                </a:solidFill>
                <a:latin typeface="Mangal" panose="02040503050203030202" pitchFamily="18" charset="0"/>
                <a:cs typeface="Mangal" panose="02040503050203030202" pitchFamily="18" charset="0"/>
              </a:rPr>
              <a:t> (</a:t>
            </a:r>
            <a:r>
              <a:rPr lang="en-GB" sz="1300" dirty="0">
                <a:solidFill>
                  <a:srgbClr val="404040"/>
                </a:solidFill>
                <a:latin typeface="Mangal" panose="02040503050203030202" pitchFamily="18" charset="0"/>
                <a:cs typeface="Mangal" panose="02040503050203030202" pitchFamily="18" charset="0"/>
              </a:rPr>
              <a:t>n</a:t>
            </a:r>
            <a:r>
              <a:rPr lang="en-GB" sz="1300" baseline="30000" dirty="0">
                <a:solidFill>
                  <a:srgbClr val="404040"/>
                </a:solidFill>
                <a:latin typeface="Mangal" panose="02040503050203030202" pitchFamily="18" charset="0"/>
                <a:cs typeface="Mangal" panose="02040503050203030202" pitchFamily="18" charset="0"/>
              </a:rPr>
              <a:t>o</a:t>
            </a:r>
            <a:r>
              <a:rPr lang="en-GB" sz="1300" dirty="0">
                <a:solidFill>
                  <a:srgbClr val="404040"/>
                </a:solidFill>
                <a:latin typeface="Mangal" panose="02040503050203030202" pitchFamily="18" charset="0"/>
                <a:cs typeface="Mangal" panose="02040503050203030202" pitchFamily="18" charset="0"/>
              </a:rPr>
              <a:t> 26081229</a:t>
            </a:r>
            <a:r>
              <a:rPr lang="en-GB" sz="2400" dirty="0">
                <a:solidFill>
                  <a:srgbClr val="404040"/>
                </a:solidFill>
                <a:latin typeface="Mangal" panose="02040503050203030202" pitchFamily="18" charset="0"/>
                <a:cs typeface="Mangal" panose="02040503050203030202" pitchFamily="18" charset="0"/>
              </a:rPr>
              <a:t>)</a:t>
            </a:r>
            <a:br>
              <a:rPr lang="en-GB" sz="2400" dirty="0">
                <a:solidFill>
                  <a:srgbClr val="404040"/>
                </a:solidFill>
                <a:latin typeface="Mangal" panose="02040503050203030202" pitchFamily="18" charset="0"/>
                <a:cs typeface="Mangal" panose="02040503050203030202" pitchFamily="18" charset="0"/>
              </a:rPr>
            </a:br>
            <a:br>
              <a:rPr lang="en-GB" sz="2400" dirty="0">
                <a:solidFill>
                  <a:srgbClr val="404040"/>
                </a:solidFill>
                <a:latin typeface="Mangal" panose="02040503050203030202" pitchFamily="18" charset="0"/>
                <a:cs typeface="Mangal" panose="02040503050203030202" pitchFamily="18" charset="0"/>
              </a:rPr>
            </a:br>
            <a:r>
              <a:rPr lang="fi-FI" sz="2400" i="0" dirty="0">
                <a:effectLst/>
                <a:latin typeface="Mangal" panose="02040503050203030202" pitchFamily="18" charset="0"/>
                <a:cs typeface="Mangal" panose="02040503050203030202" pitchFamily="18" charset="0"/>
              </a:rPr>
              <a:t>8. maaliskuuta 2024</a:t>
            </a:r>
            <a:br>
              <a:rPr lang="fi-FI" sz="2400" i="0" dirty="0">
                <a:effectLst/>
                <a:latin typeface="Mangal" panose="02040503050203030202" pitchFamily="18" charset="0"/>
                <a:cs typeface="Mangal" panose="02040503050203030202" pitchFamily="18" charset="0"/>
              </a:rPr>
            </a:br>
            <a:br>
              <a:rPr lang="fi-FI" sz="2400" i="0" dirty="0">
                <a:effectLst/>
                <a:latin typeface="Mangal" panose="02040503050203030202" pitchFamily="18" charset="0"/>
                <a:cs typeface="Mangal" panose="02040503050203030202" pitchFamily="18" charset="0"/>
              </a:rPr>
            </a:br>
            <a:r>
              <a:rPr lang="fi-FI" sz="2400" dirty="0">
                <a:latin typeface="Mangal" panose="02040503050203030202" pitchFamily="18" charset="0"/>
                <a:cs typeface="Mangal" panose="02040503050203030202" pitchFamily="18" charset="0"/>
              </a:rPr>
              <a:t>Avril Tynan</a:t>
            </a:r>
            <a:br>
              <a:rPr lang="fi-FI" sz="2400" i="0" dirty="0">
                <a:effectLst/>
                <a:latin typeface="Mangal" panose="02040503050203030202" pitchFamily="18" charset="0"/>
                <a:cs typeface="Mangal" panose="02040503050203030202" pitchFamily="18" charset="0"/>
              </a:rPr>
            </a:br>
            <a:br>
              <a:rPr lang="fi-FI" sz="2200" i="0" dirty="0">
                <a:effectLst/>
                <a:latin typeface="Mangal" panose="02040503050203030202" pitchFamily="18" charset="0"/>
                <a:cs typeface="Mangal" panose="02040503050203030202" pitchFamily="18" charset="0"/>
              </a:rPr>
            </a:br>
            <a:br>
              <a:rPr lang="fi-FI" sz="2200" i="0" dirty="0">
                <a:effectLst/>
                <a:latin typeface="Mangal" panose="02040503050203030202" pitchFamily="18" charset="0"/>
                <a:cs typeface="Mangal" panose="02040503050203030202" pitchFamily="18" charset="0"/>
              </a:rPr>
            </a:br>
            <a:r>
              <a:rPr lang="fi-FI" sz="2000" dirty="0">
                <a:latin typeface="Mangal" panose="02040503050203030202" pitchFamily="18" charset="0"/>
                <a:cs typeface="Mangal" panose="02040503050203030202" pitchFamily="18" charset="0"/>
              </a:rPr>
              <a:t>Humanistinen terveyden ja sairauden tutkimus: lähestymistapoja, menetelmiä, käsitteitä</a:t>
            </a:r>
            <a:endParaRPr lang="en-GB" sz="2400" dirty="0">
              <a:latin typeface="Mangal" panose="02040503050203030202" pitchFamily="18" charset="0"/>
              <a:cs typeface="Mangal" panose="02040503050203030202" pitchFamily="18" charset="0"/>
            </a:endParaRPr>
          </a:p>
        </p:txBody>
      </p:sp>
      <p:pic>
        <p:nvPicPr>
          <p:cNvPr id="2054" name="Picture 6">
            <a:extLst>
              <a:ext uri="{FF2B5EF4-FFF2-40B4-BE49-F238E27FC236}">
                <a16:creationId xmlns:a16="http://schemas.microsoft.com/office/drawing/2014/main" id="{73F29EA4-C3F6-473F-B8E9-C841424B1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893" y="1219422"/>
            <a:ext cx="3161102" cy="17340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E026750-9E68-4557-818C-CE516E67E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265" y="3258836"/>
            <a:ext cx="2958358" cy="119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0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18F4B-96EE-FDAF-D564-7EC544573A9E}"/>
              </a:ext>
            </a:extLst>
          </p:cNvPr>
          <p:cNvSpPr>
            <a:spLocks noGrp="1"/>
          </p:cNvSpPr>
          <p:nvPr>
            <p:ph type="title"/>
          </p:nvPr>
        </p:nvSpPr>
        <p:spPr>
          <a:xfrm>
            <a:off x="2231136" y="467418"/>
            <a:ext cx="7729728" cy="1188720"/>
          </a:xfrm>
          <a:solidFill>
            <a:srgbClr val="FFFFFF"/>
          </a:solidFill>
        </p:spPr>
        <p:txBody>
          <a:bodyPr>
            <a:normAutofit/>
          </a:bodyPr>
          <a:lstStyle/>
          <a:p>
            <a:r>
              <a:rPr lang="en-GB" dirty="0"/>
              <a:t>Project background</a:t>
            </a:r>
          </a:p>
        </p:txBody>
      </p:sp>
      <p:sp>
        <p:nvSpPr>
          <p:cNvPr id="3" name="Content Placeholder 2">
            <a:extLst>
              <a:ext uri="{FF2B5EF4-FFF2-40B4-BE49-F238E27FC236}">
                <a16:creationId xmlns:a16="http://schemas.microsoft.com/office/drawing/2014/main" id="{8F1CBB98-0478-62BB-95B0-ACEEB23086A1}"/>
              </a:ext>
            </a:extLst>
          </p:cNvPr>
          <p:cNvSpPr>
            <a:spLocks noGrp="1"/>
          </p:cNvSpPr>
          <p:nvPr>
            <p:ph idx="1"/>
          </p:nvPr>
        </p:nvSpPr>
        <p:spPr>
          <a:xfrm>
            <a:off x="1706062" y="2291262"/>
            <a:ext cx="8779512" cy="2879256"/>
          </a:xfrm>
        </p:spPr>
        <p:txBody>
          <a:bodyPr>
            <a:normAutofit lnSpcReduction="10000"/>
          </a:bodyPr>
          <a:lstStyle/>
          <a:p>
            <a:pPr>
              <a:lnSpc>
                <a:spcPct val="90000"/>
              </a:lnSpc>
            </a:pPr>
            <a:r>
              <a:rPr lang="en-GB" dirty="0">
                <a:solidFill>
                  <a:srgbClr val="404040"/>
                </a:solidFill>
                <a:latin typeface="Mangal" panose="02040503050203030202" pitchFamily="18" charset="0"/>
                <a:cs typeface="Mangal" panose="02040503050203030202" pitchFamily="18" charset="0"/>
              </a:rPr>
              <a:t>Covid-19 and the “return to normal”</a:t>
            </a:r>
          </a:p>
          <a:p>
            <a:pPr marL="0" indent="0">
              <a:lnSpc>
                <a:spcPct val="90000"/>
              </a:lnSpc>
              <a:buNone/>
            </a:pPr>
            <a:r>
              <a:rPr lang="en-GB" dirty="0">
                <a:solidFill>
                  <a:srgbClr val="404040"/>
                </a:solidFill>
                <a:latin typeface="Mangal" panose="02040503050203030202" pitchFamily="18" charset="0"/>
                <a:cs typeface="Mangal" panose="02040503050203030202" pitchFamily="18" charset="0"/>
              </a:rPr>
              <a:t>	</a:t>
            </a:r>
            <a:r>
              <a:rPr lang="en-GB" dirty="0">
                <a:solidFill>
                  <a:srgbClr val="404040"/>
                </a:solidFill>
                <a:latin typeface="Mangal" panose="02040503050203030202" pitchFamily="18" charset="0"/>
                <a:cs typeface="Mangal" panose="02040503050203030202" pitchFamily="18" charset="0"/>
                <a:sym typeface="Wingdings" panose="05000000000000000000" pitchFamily="2" charset="2"/>
              </a:rPr>
              <a:t></a:t>
            </a:r>
            <a:r>
              <a:rPr lang="en-GB" dirty="0">
                <a:solidFill>
                  <a:srgbClr val="404040"/>
                </a:solidFill>
                <a:latin typeface="Mangal" panose="02040503050203030202" pitchFamily="18" charset="0"/>
                <a:cs typeface="Mangal" panose="02040503050203030202" pitchFamily="18" charset="0"/>
              </a:rPr>
              <a:t> the “new normal”</a:t>
            </a:r>
          </a:p>
          <a:p>
            <a:pPr>
              <a:lnSpc>
                <a:spcPct val="90000"/>
              </a:lnSpc>
            </a:pPr>
            <a:endParaRPr lang="en-GB" dirty="0">
              <a:solidFill>
                <a:srgbClr val="404040"/>
              </a:solidFill>
              <a:latin typeface="Mangal" panose="02040503050203030202" pitchFamily="18" charset="0"/>
              <a:cs typeface="Mangal" panose="02040503050203030202" pitchFamily="18" charset="0"/>
            </a:endParaRPr>
          </a:p>
          <a:p>
            <a:pPr>
              <a:lnSpc>
                <a:spcPct val="90000"/>
              </a:lnSpc>
            </a:pPr>
            <a:r>
              <a:rPr lang="en-GB" dirty="0">
                <a:solidFill>
                  <a:srgbClr val="404040"/>
                </a:solidFill>
                <a:latin typeface="Mangal" panose="02040503050203030202" pitchFamily="18" charset="0"/>
                <a:cs typeface="Mangal" panose="02040503050203030202" pitchFamily="18" charset="0"/>
              </a:rPr>
              <a:t>Long Covid as a framework for understanding the entanglements of illness and “health” (Tynan 2021a, b).</a:t>
            </a:r>
          </a:p>
          <a:p>
            <a:pPr>
              <a:lnSpc>
                <a:spcPct val="90000"/>
              </a:lnSpc>
            </a:pPr>
            <a:endParaRPr lang="en-GB" dirty="0">
              <a:solidFill>
                <a:srgbClr val="404040"/>
              </a:solidFill>
              <a:latin typeface="Mangal" panose="02040503050203030202" pitchFamily="18" charset="0"/>
              <a:cs typeface="Mangal" panose="02040503050203030202" pitchFamily="18" charset="0"/>
            </a:endParaRPr>
          </a:p>
          <a:p>
            <a:pPr>
              <a:lnSpc>
                <a:spcPct val="90000"/>
              </a:lnSpc>
            </a:pPr>
            <a:r>
              <a:rPr lang="en-GB" dirty="0">
                <a:solidFill>
                  <a:srgbClr val="404040"/>
                </a:solidFill>
                <a:latin typeface="Mangal" panose="02040503050203030202" pitchFamily="18" charset="0"/>
                <a:cs typeface="Mangal" panose="02040503050203030202" pitchFamily="18" charset="0"/>
              </a:rPr>
              <a:t>Reading Recovery: Narratives of Recovery in Culture, Medicine, and Society (</a:t>
            </a:r>
            <a:r>
              <a:rPr lang="en-GB" dirty="0" err="1">
                <a:solidFill>
                  <a:srgbClr val="404040"/>
                </a:solidFill>
                <a:latin typeface="Mangal" panose="02040503050203030202" pitchFamily="18" charset="0"/>
                <a:cs typeface="Mangal" panose="02040503050203030202" pitchFamily="18" charset="0"/>
              </a:rPr>
              <a:t>NarRec</a:t>
            </a:r>
            <a:r>
              <a:rPr lang="en-GB" dirty="0">
                <a:solidFill>
                  <a:srgbClr val="404040"/>
                </a:solidFill>
                <a:latin typeface="Mangal" panose="02040503050203030202" pitchFamily="18" charset="0"/>
                <a:cs typeface="Mangal" panose="02040503050203030202" pitchFamily="18" charset="0"/>
              </a:rPr>
              <a:t>) / </a:t>
            </a:r>
            <a:r>
              <a:rPr lang="en-GB" dirty="0" err="1">
                <a:solidFill>
                  <a:srgbClr val="404040"/>
                </a:solidFill>
                <a:latin typeface="Mangal" panose="02040503050203030202" pitchFamily="18" charset="0"/>
                <a:cs typeface="Mangal" panose="02040503050203030202" pitchFamily="18" charset="0"/>
              </a:rPr>
              <a:t>Toipumisen</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lukeminen</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Toipumisen</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kertomuksia</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kulttuurissa</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lääketieteessä</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ja</a:t>
            </a:r>
            <a:r>
              <a:rPr lang="en-GB" dirty="0">
                <a:solidFill>
                  <a:srgbClr val="404040"/>
                </a:solidFill>
                <a:latin typeface="Mangal" panose="02040503050203030202" pitchFamily="18" charset="0"/>
                <a:cs typeface="Mangal" panose="02040503050203030202" pitchFamily="18" charset="0"/>
              </a:rPr>
              <a:t> </a:t>
            </a:r>
            <a:r>
              <a:rPr lang="en-GB" dirty="0" err="1">
                <a:solidFill>
                  <a:srgbClr val="404040"/>
                </a:solidFill>
                <a:latin typeface="Mangal" panose="02040503050203030202" pitchFamily="18" charset="0"/>
                <a:cs typeface="Mangal" panose="02040503050203030202" pitchFamily="18" charset="0"/>
              </a:rPr>
              <a:t>yhteiskunnassa</a:t>
            </a:r>
            <a:r>
              <a:rPr lang="en-GB" dirty="0">
                <a:solidFill>
                  <a:srgbClr val="404040"/>
                </a:solidFill>
                <a:latin typeface="Mangal" panose="02040503050203030202" pitchFamily="18" charset="0"/>
                <a:cs typeface="Mangal" panose="02040503050203030202" pitchFamily="18" charset="0"/>
              </a:rPr>
              <a:t> </a:t>
            </a:r>
          </a:p>
        </p:txBody>
      </p:sp>
    </p:spTree>
    <p:extLst>
      <p:ext uri="{BB962C8B-B14F-4D97-AF65-F5344CB8AC3E}">
        <p14:creationId xmlns:p14="http://schemas.microsoft.com/office/powerpoint/2010/main" val="332786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F5F251-78E2-4ADF-AB27-C0577876C221}"/>
              </a:ext>
            </a:extLst>
          </p:cNvPr>
          <p:cNvSpPr>
            <a:spLocks noGrp="1"/>
          </p:cNvSpPr>
          <p:nvPr>
            <p:ph type="title"/>
          </p:nvPr>
        </p:nvSpPr>
        <p:spPr>
          <a:xfrm>
            <a:off x="2231136" y="467418"/>
            <a:ext cx="7729728" cy="1188720"/>
          </a:xfrm>
          <a:solidFill>
            <a:srgbClr val="FFFFFF"/>
          </a:solidFill>
        </p:spPr>
        <p:txBody>
          <a:bodyPr>
            <a:normAutofit/>
          </a:bodyPr>
          <a:lstStyle/>
          <a:p>
            <a:r>
              <a:rPr lang="en-GB" dirty="0"/>
              <a:t>Afterlives of illness and injury</a:t>
            </a:r>
          </a:p>
        </p:txBody>
      </p:sp>
      <p:sp>
        <p:nvSpPr>
          <p:cNvPr id="4" name="Content Placeholder 2">
            <a:extLst>
              <a:ext uri="{FF2B5EF4-FFF2-40B4-BE49-F238E27FC236}">
                <a16:creationId xmlns:a16="http://schemas.microsoft.com/office/drawing/2014/main" id="{2C0A88D8-95CD-35ED-D835-B5125AC88B6D}"/>
              </a:ext>
            </a:extLst>
          </p:cNvPr>
          <p:cNvSpPr>
            <a:spLocks noGrp="1"/>
          </p:cNvSpPr>
          <p:nvPr>
            <p:ph idx="1"/>
          </p:nvPr>
        </p:nvSpPr>
        <p:spPr>
          <a:xfrm>
            <a:off x="1706244" y="2291262"/>
            <a:ext cx="8779512" cy="2879256"/>
          </a:xfrm>
        </p:spPr>
        <p:txBody>
          <a:bodyPr>
            <a:normAutofit/>
          </a:bodyPr>
          <a:lstStyle/>
          <a:p>
            <a:r>
              <a:rPr lang="en-GB" sz="2000" dirty="0">
                <a:solidFill>
                  <a:srgbClr val="404040"/>
                </a:solidFill>
                <a:latin typeface="Mangal" panose="02040503050203030202" pitchFamily="18" charset="0"/>
                <a:cs typeface="Mangal" panose="02040503050203030202" pitchFamily="18" charset="0"/>
              </a:rPr>
              <a:t>“Continuing bonds” (Silverman and </a:t>
            </a:r>
            <a:r>
              <a:rPr lang="en-GB" sz="2000" dirty="0" err="1">
                <a:solidFill>
                  <a:srgbClr val="404040"/>
                </a:solidFill>
                <a:latin typeface="Mangal" panose="02040503050203030202" pitchFamily="18" charset="0"/>
                <a:cs typeface="Mangal" panose="02040503050203030202" pitchFamily="18" charset="0"/>
              </a:rPr>
              <a:t>Klass</a:t>
            </a:r>
            <a:r>
              <a:rPr lang="en-GB" sz="2000" dirty="0">
                <a:solidFill>
                  <a:srgbClr val="404040"/>
                </a:solidFill>
                <a:latin typeface="Mangal" panose="02040503050203030202" pitchFamily="18" charset="0"/>
                <a:cs typeface="Mangal" panose="02040503050203030202" pitchFamily="18" charset="0"/>
              </a:rPr>
              <a:t> 1996)</a:t>
            </a:r>
          </a:p>
          <a:p>
            <a:endParaRPr lang="en-GB" sz="2000" dirty="0">
              <a:solidFill>
                <a:srgbClr val="404040"/>
              </a:solidFill>
              <a:latin typeface="Mangal" panose="02040503050203030202" pitchFamily="18" charset="0"/>
              <a:cs typeface="Mangal" panose="02040503050203030202" pitchFamily="18" charset="0"/>
            </a:endParaRPr>
          </a:p>
          <a:p>
            <a:r>
              <a:rPr lang="en-GB" sz="2000" dirty="0">
                <a:solidFill>
                  <a:srgbClr val="404040"/>
                </a:solidFill>
                <a:latin typeface="Mangal" panose="02040503050203030202" pitchFamily="18" charset="0"/>
                <a:cs typeface="Mangal" panose="02040503050203030202" pitchFamily="18" charset="0"/>
              </a:rPr>
              <a:t>Illness and injury leave “impressions” (Ahmed 2004)</a:t>
            </a:r>
          </a:p>
          <a:p>
            <a:endParaRPr lang="en-GB" sz="2000" dirty="0">
              <a:solidFill>
                <a:srgbClr val="404040"/>
              </a:solidFill>
              <a:latin typeface="Mangal" panose="02040503050203030202" pitchFamily="18" charset="0"/>
              <a:cs typeface="Mangal" panose="02040503050203030202" pitchFamily="18" charset="0"/>
            </a:endParaRPr>
          </a:p>
          <a:p>
            <a:r>
              <a:rPr lang="en-GB" sz="2000" dirty="0">
                <a:solidFill>
                  <a:srgbClr val="404040"/>
                </a:solidFill>
                <a:latin typeface="Mangal" panose="02040503050203030202" pitchFamily="18" charset="0"/>
                <a:cs typeface="Mangal" panose="02040503050203030202" pitchFamily="18" charset="0"/>
              </a:rPr>
              <a:t>Caregiver narratives</a:t>
            </a:r>
          </a:p>
          <a:p>
            <a:endParaRPr lang="en-GB" dirty="0">
              <a:solidFill>
                <a:srgbClr val="404040"/>
              </a:solidFill>
            </a:endParaRPr>
          </a:p>
        </p:txBody>
      </p:sp>
    </p:spTree>
    <p:extLst>
      <p:ext uri="{BB962C8B-B14F-4D97-AF65-F5344CB8AC3E}">
        <p14:creationId xmlns:p14="http://schemas.microsoft.com/office/powerpoint/2010/main" val="22024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0E2CB-71C3-D9D9-A260-D0E46C9E558A}"/>
              </a:ext>
            </a:extLst>
          </p:cNvPr>
          <p:cNvSpPr>
            <a:spLocks noGrp="1"/>
          </p:cNvSpPr>
          <p:nvPr>
            <p:ph type="title"/>
          </p:nvPr>
        </p:nvSpPr>
        <p:spPr>
          <a:xfrm>
            <a:off x="2231136" y="467418"/>
            <a:ext cx="7729728" cy="1188720"/>
          </a:xfrm>
          <a:solidFill>
            <a:srgbClr val="FFFFFF"/>
          </a:solidFill>
        </p:spPr>
        <p:txBody>
          <a:bodyPr>
            <a:normAutofit/>
          </a:bodyPr>
          <a:lstStyle/>
          <a:p>
            <a:r>
              <a:rPr lang="en-GB" i="1" dirty="0">
                <a:latin typeface="Mangal" panose="02040503050203030202" pitchFamily="18" charset="0"/>
                <a:cs typeface="Mangal" panose="02040503050203030202" pitchFamily="18" charset="0"/>
              </a:rPr>
              <a:t>Cf</a:t>
            </a:r>
            <a:r>
              <a:rPr lang="en-GB" dirty="0">
                <a:latin typeface="Mangal" panose="02040503050203030202" pitchFamily="18" charset="0"/>
                <a:cs typeface="Mangal" panose="02040503050203030202" pitchFamily="18" charset="0"/>
              </a:rPr>
              <a:t>. Recovery as Rebirth, Restoration, and Return</a:t>
            </a:r>
          </a:p>
        </p:txBody>
      </p:sp>
      <p:sp>
        <p:nvSpPr>
          <p:cNvPr id="3" name="Content Placeholder 2">
            <a:extLst>
              <a:ext uri="{FF2B5EF4-FFF2-40B4-BE49-F238E27FC236}">
                <a16:creationId xmlns:a16="http://schemas.microsoft.com/office/drawing/2014/main" id="{A2264332-05FA-9BA7-FC15-9FB6B847CAAA}"/>
              </a:ext>
            </a:extLst>
          </p:cNvPr>
          <p:cNvSpPr>
            <a:spLocks noGrp="1"/>
          </p:cNvSpPr>
          <p:nvPr>
            <p:ph idx="1"/>
          </p:nvPr>
        </p:nvSpPr>
        <p:spPr>
          <a:xfrm>
            <a:off x="1706062" y="1843590"/>
            <a:ext cx="8779512" cy="3326928"/>
          </a:xfrm>
        </p:spPr>
        <p:txBody>
          <a:bodyPr>
            <a:normAutofit/>
          </a:bodyPr>
          <a:lstStyle/>
          <a:p>
            <a:pPr>
              <a:lnSpc>
                <a:spcPct val="90000"/>
              </a:lnSpc>
            </a:pPr>
            <a:r>
              <a:rPr lang="en-GB" sz="1600" i="1" dirty="0">
                <a:solidFill>
                  <a:srgbClr val="404040"/>
                </a:solidFill>
                <a:latin typeface="Mangal" panose="02040503050203030202" pitchFamily="18" charset="0"/>
                <a:cs typeface="Mangal" panose="02040503050203030202" pitchFamily="18" charset="0"/>
              </a:rPr>
              <a:t>Cf</a:t>
            </a:r>
            <a:r>
              <a:rPr lang="en-GB" sz="1600" dirty="0">
                <a:solidFill>
                  <a:srgbClr val="404040"/>
                </a:solidFill>
                <a:latin typeface="Mangal" panose="02040503050203030202" pitchFamily="18" charset="0"/>
                <a:cs typeface="Mangal" panose="02040503050203030202" pitchFamily="18" charset="0"/>
              </a:rPr>
              <a:t>. </a:t>
            </a:r>
            <a:r>
              <a:rPr lang="en-US" sz="1600" dirty="0">
                <a:solidFill>
                  <a:srgbClr val="404040"/>
                </a:solidFill>
                <a:effectLst/>
                <a:latin typeface="Mangal" panose="02040503050203030202" pitchFamily="18" charset="0"/>
                <a:ea typeface="Calibri" panose="020F0502020204030204" pitchFamily="34" charset="0"/>
                <a:cs typeface="Mangal" panose="02040503050203030202" pitchFamily="18" charset="0"/>
              </a:rPr>
              <a:t>Samuel </a:t>
            </a:r>
            <a:r>
              <a:rPr lang="en-US" sz="1600" dirty="0" err="1">
                <a:solidFill>
                  <a:srgbClr val="404040"/>
                </a:solidFill>
                <a:effectLst/>
                <a:latin typeface="Mangal" panose="02040503050203030202" pitchFamily="18" charset="0"/>
                <a:ea typeface="Calibri" panose="020F0502020204030204" pitchFamily="34" charset="0"/>
                <a:cs typeface="Mangal" panose="02040503050203030202" pitchFamily="18" charset="0"/>
              </a:rPr>
              <a:t>Tuke</a:t>
            </a:r>
            <a:r>
              <a:rPr lang="en-US" sz="1600" dirty="0">
                <a:solidFill>
                  <a:srgbClr val="404040"/>
                </a:solidFill>
                <a:effectLst/>
                <a:latin typeface="Mangal" panose="02040503050203030202" pitchFamily="18" charset="0"/>
                <a:ea typeface="Calibri" panose="020F0502020204030204" pitchFamily="34" charset="0"/>
                <a:cs typeface="Mangal" panose="02040503050203030202" pitchFamily="18" charset="0"/>
              </a:rPr>
              <a:t>: “restored to the state he was in, previous to the attack” </a:t>
            </a:r>
          </a:p>
          <a:p>
            <a:pPr>
              <a:lnSpc>
                <a:spcPct val="90000"/>
              </a:lnSpc>
            </a:pPr>
            <a:r>
              <a:rPr lang="en-US" sz="1600" i="1" dirty="0">
                <a:solidFill>
                  <a:srgbClr val="404040"/>
                </a:solidFill>
                <a:latin typeface="Mangal" panose="02040503050203030202" pitchFamily="18" charset="0"/>
                <a:cs typeface="Mangal" panose="02040503050203030202" pitchFamily="18" charset="0"/>
              </a:rPr>
              <a:t>Cf</a:t>
            </a:r>
            <a:r>
              <a:rPr lang="en-US" sz="1600" dirty="0">
                <a:solidFill>
                  <a:srgbClr val="404040"/>
                </a:solidFill>
                <a:latin typeface="Mangal" panose="02040503050203030202" pitchFamily="18" charset="0"/>
                <a:cs typeface="Mangal" panose="02040503050203030202" pitchFamily="18" charset="0"/>
              </a:rPr>
              <a:t>. Charles Baudelaire: “</a:t>
            </a:r>
            <a:r>
              <a:rPr lang="en-GB" sz="1600" b="0" i="0" dirty="0">
                <a:solidFill>
                  <a:srgbClr val="404040"/>
                </a:solidFill>
                <a:effectLst/>
                <a:latin typeface="Mangal" panose="02040503050203030202" pitchFamily="18" charset="0"/>
                <a:cs typeface="Mangal" panose="02040503050203030202" pitchFamily="18" charset="0"/>
              </a:rPr>
              <a:t>return towards childhood” </a:t>
            </a:r>
          </a:p>
          <a:p>
            <a:pPr>
              <a:lnSpc>
                <a:spcPct val="90000"/>
              </a:lnSpc>
            </a:pPr>
            <a:r>
              <a:rPr lang="en-GB" sz="1600" i="1" dirty="0">
                <a:solidFill>
                  <a:srgbClr val="404040"/>
                </a:solidFill>
                <a:latin typeface="Mangal" panose="02040503050203030202" pitchFamily="18" charset="0"/>
                <a:cs typeface="Mangal" panose="02040503050203030202" pitchFamily="18" charset="0"/>
              </a:rPr>
              <a:t>Cf</a:t>
            </a:r>
            <a:r>
              <a:rPr lang="en-GB" sz="1600" dirty="0">
                <a:solidFill>
                  <a:srgbClr val="404040"/>
                </a:solidFill>
                <a:latin typeface="Mangal" panose="02040503050203030202" pitchFamily="18" charset="0"/>
                <a:cs typeface="Mangal" panose="02040503050203030202" pitchFamily="18" charset="0"/>
              </a:rPr>
              <a:t>. </a:t>
            </a:r>
            <a:r>
              <a:rPr lang="en-GB" sz="1600" b="0" i="0" dirty="0">
                <a:solidFill>
                  <a:srgbClr val="404040"/>
                </a:solidFill>
                <a:effectLst/>
                <a:latin typeface="Mangal" panose="02040503050203030202" pitchFamily="18" charset="0"/>
                <a:cs typeface="Mangal" panose="02040503050203030202" pitchFamily="18" charset="0"/>
              </a:rPr>
              <a:t>Graeme Mercer Adam and Agnes </a:t>
            </a:r>
            <a:r>
              <a:rPr lang="en-GB" sz="1600" b="0" i="0" dirty="0" err="1">
                <a:solidFill>
                  <a:srgbClr val="404040"/>
                </a:solidFill>
                <a:effectLst/>
                <a:latin typeface="Mangal" panose="02040503050203030202" pitchFamily="18" charset="0"/>
                <a:cs typeface="Mangal" panose="02040503050203030202" pitchFamily="18" charset="0"/>
              </a:rPr>
              <a:t>Ethelwyn</a:t>
            </a:r>
            <a:r>
              <a:rPr lang="en-GB" sz="1600" b="0" i="0" dirty="0">
                <a:solidFill>
                  <a:srgbClr val="404040"/>
                </a:solidFill>
                <a:effectLst/>
                <a:latin typeface="Mangal" panose="02040503050203030202" pitchFamily="18" charset="0"/>
                <a:cs typeface="Mangal" panose="02040503050203030202" pitchFamily="18" charset="0"/>
              </a:rPr>
              <a:t> </a:t>
            </a:r>
            <a:r>
              <a:rPr lang="en-GB" sz="1600" b="0" i="0" dirty="0" err="1">
                <a:solidFill>
                  <a:srgbClr val="404040"/>
                </a:solidFill>
                <a:effectLst/>
                <a:latin typeface="Mangal" panose="02040503050203030202" pitchFamily="18" charset="0"/>
                <a:cs typeface="Mangal" panose="02040503050203030202" pitchFamily="18" charset="0"/>
              </a:rPr>
              <a:t>Wetherald</a:t>
            </a:r>
            <a:r>
              <a:rPr lang="en-GB" sz="1600" b="0" i="0" dirty="0">
                <a:solidFill>
                  <a:srgbClr val="404040"/>
                </a:solidFill>
                <a:effectLst/>
                <a:latin typeface="Mangal" panose="02040503050203030202" pitchFamily="18" charset="0"/>
                <a:cs typeface="Mangal" panose="02040503050203030202" pitchFamily="18" charset="0"/>
              </a:rPr>
              <a:t>: “like being again a very little child”</a:t>
            </a:r>
          </a:p>
          <a:p>
            <a:pPr>
              <a:lnSpc>
                <a:spcPct val="90000"/>
              </a:lnSpc>
            </a:pPr>
            <a:endParaRPr lang="en-GB" sz="1600" dirty="0">
              <a:solidFill>
                <a:srgbClr val="404040"/>
              </a:solidFill>
              <a:latin typeface="Mangal" panose="02040503050203030202" pitchFamily="18" charset="0"/>
              <a:cs typeface="Mangal" panose="02040503050203030202" pitchFamily="18" charset="0"/>
            </a:endParaRPr>
          </a:p>
          <a:p>
            <a:pPr>
              <a:lnSpc>
                <a:spcPct val="90000"/>
              </a:lnSpc>
            </a:pPr>
            <a:r>
              <a:rPr lang="en-US" sz="1600" dirty="0">
                <a:solidFill>
                  <a:srgbClr val="404040"/>
                </a:solidFill>
                <a:effectLst/>
                <a:latin typeface="Mangal" panose="02040503050203030202" pitchFamily="18" charset="0"/>
                <a:ea typeface="Calibri" panose="020F0502020204030204" pitchFamily="34" charset="0"/>
                <a:cs typeface="Mangal" panose="02040503050203030202" pitchFamily="18" charset="0"/>
              </a:rPr>
              <a:t>Anthony: “Recovery is a deeply personal, unique process of changing one’s attitudes, values, feelings, goals, skills, and/or roles. It is a way of living a satisfying, hopeful, and contributing life even with the limitations caused by illness. Recovery involves the development of new meaning and purpose in one’s life as one grows beyond the catastrophic effects of mental illness.” (1993: 527). </a:t>
            </a:r>
            <a:endParaRPr lang="en-GB" sz="1600" dirty="0">
              <a:solidFill>
                <a:srgbClr val="404040"/>
              </a:solidFill>
              <a:effectLst/>
              <a:latin typeface="Mangal" panose="02040503050203030202" pitchFamily="18" charset="0"/>
              <a:ea typeface="Calibri" panose="020F0502020204030204" pitchFamily="34" charset="0"/>
              <a:cs typeface="Mangal" panose="02040503050203030202" pitchFamily="18" charset="0"/>
            </a:endParaRPr>
          </a:p>
          <a:p>
            <a:pPr>
              <a:lnSpc>
                <a:spcPct val="90000"/>
              </a:lnSpc>
            </a:pPr>
            <a:r>
              <a:rPr lang="en-GB" sz="1600" dirty="0" err="1">
                <a:solidFill>
                  <a:srgbClr val="404040"/>
                </a:solidFill>
                <a:latin typeface="Mangal" panose="02040503050203030202" pitchFamily="18" charset="0"/>
                <a:cs typeface="Mangal" panose="02040503050203030202" pitchFamily="18" charset="0"/>
              </a:rPr>
              <a:t>Carel</a:t>
            </a:r>
            <a:r>
              <a:rPr lang="en-GB" sz="1600" dirty="0">
                <a:solidFill>
                  <a:srgbClr val="404040"/>
                </a:solidFill>
                <a:latin typeface="Mangal" panose="02040503050203030202" pitchFamily="18" charset="0"/>
                <a:cs typeface="Mangal" panose="02040503050203030202" pitchFamily="18" charset="0"/>
              </a:rPr>
              <a:t> (2007): “living well with illness”</a:t>
            </a:r>
          </a:p>
          <a:p>
            <a:pPr>
              <a:lnSpc>
                <a:spcPct val="90000"/>
              </a:lnSpc>
            </a:pPr>
            <a:endParaRPr lang="en-GB" sz="1400" dirty="0">
              <a:solidFill>
                <a:srgbClr val="404040"/>
              </a:solidFill>
              <a:latin typeface="Mangal" panose="02040503050203030202" pitchFamily="18" charset="0"/>
              <a:cs typeface="Mangal" panose="02040503050203030202" pitchFamily="18" charset="0"/>
            </a:endParaRPr>
          </a:p>
          <a:p>
            <a:pPr>
              <a:lnSpc>
                <a:spcPct val="90000"/>
              </a:lnSpc>
            </a:pPr>
            <a:endParaRPr lang="en-GB" sz="1400" dirty="0">
              <a:solidFill>
                <a:srgbClr val="404040"/>
              </a:solidFill>
            </a:endParaRPr>
          </a:p>
          <a:p>
            <a:pPr>
              <a:lnSpc>
                <a:spcPct val="90000"/>
              </a:lnSpc>
            </a:pPr>
            <a:endParaRPr lang="en-GB" sz="1400" dirty="0">
              <a:solidFill>
                <a:srgbClr val="404040"/>
              </a:solidFill>
            </a:endParaRPr>
          </a:p>
        </p:txBody>
      </p:sp>
    </p:spTree>
    <p:extLst>
      <p:ext uri="{BB962C8B-B14F-4D97-AF65-F5344CB8AC3E}">
        <p14:creationId xmlns:p14="http://schemas.microsoft.com/office/powerpoint/2010/main" val="342297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84831-11B8-2CFD-09E9-CC2DE6BC35CB}"/>
              </a:ext>
            </a:extLst>
          </p:cNvPr>
          <p:cNvSpPr>
            <a:spLocks noGrp="1"/>
          </p:cNvSpPr>
          <p:nvPr>
            <p:ph type="title"/>
          </p:nvPr>
        </p:nvSpPr>
        <p:spPr>
          <a:xfrm>
            <a:off x="2231136" y="467418"/>
            <a:ext cx="7729728" cy="1188720"/>
          </a:xfrm>
          <a:solidFill>
            <a:srgbClr val="FFFFFF"/>
          </a:solidFill>
        </p:spPr>
        <p:txBody>
          <a:bodyPr>
            <a:normAutofit/>
          </a:bodyPr>
          <a:lstStyle/>
          <a:p>
            <a:r>
              <a:rPr lang="en-GB" dirty="0">
                <a:latin typeface="Mangal" panose="02040503050203030202" pitchFamily="18" charset="0"/>
                <a:cs typeface="Mangal" panose="02040503050203030202" pitchFamily="18" charset="0"/>
              </a:rPr>
              <a:t>Narratives of Recovery</a:t>
            </a:r>
          </a:p>
        </p:txBody>
      </p:sp>
      <p:sp>
        <p:nvSpPr>
          <p:cNvPr id="3" name="Content Placeholder 2">
            <a:extLst>
              <a:ext uri="{FF2B5EF4-FFF2-40B4-BE49-F238E27FC236}">
                <a16:creationId xmlns:a16="http://schemas.microsoft.com/office/drawing/2014/main" id="{4E512025-69BE-1A91-A57A-1BD4AB6522ED}"/>
              </a:ext>
            </a:extLst>
          </p:cNvPr>
          <p:cNvSpPr>
            <a:spLocks noGrp="1"/>
          </p:cNvSpPr>
          <p:nvPr>
            <p:ph idx="1"/>
          </p:nvPr>
        </p:nvSpPr>
        <p:spPr>
          <a:xfrm>
            <a:off x="1706062" y="2291262"/>
            <a:ext cx="8779512" cy="2879256"/>
          </a:xfrm>
        </p:spPr>
        <p:txBody>
          <a:bodyPr>
            <a:normAutofit/>
          </a:bodyPr>
          <a:lstStyle/>
          <a:p>
            <a:r>
              <a:rPr lang="en-GB" dirty="0">
                <a:solidFill>
                  <a:srgbClr val="404040"/>
                </a:solidFill>
                <a:latin typeface="Mangal" panose="02040503050203030202" pitchFamily="18" charset="0"/>
                <a:cs typeface="Mangal" panose="02040503050203030202" pitchFamily="18" charset="0"/>
              </a:rPr>
              <a:t>Recovery is not neutral</a:t>
            </a:r>
          </a:p>
          <a:p>
            <a:endParaRPr lang="en-GB" dirty="0">
              <a:solidFill>
                <a:srgbClr val="404040"/>
              </a:solidFill>
              <a:latin typeface="Mangal" panose="02040503050203030202" pitchFamily="18" charset="0"/>
              <a:cs typeface="Mangal" panose="02040503050203030202" pitchFamily="18" charset="0"/>
            </a:endParaRPr>
          </a:p>
          <a:p>
            <a:r>
              <a:rPr lang="en-GB" dirty="0">
                <a:solidFill>
                  <a:srgbClr val="404040"/>
                </a:solidFill>
                <a:latin typeface="Mangal" panose="02040503050203030202" pitchFamily="18" charset="0"/>
                <a:cs typeface="Mangal" panose="02040503050203030202" pitchFamily="18" charset="0"/>
              </a:rPr>
              <a:t>Recovery narrative as genre (Woods et al. 2022)</a:t>
            </a:r>
          </a:p>
          <a:p>
            <a:r>
              <a:rPr lang="en-GB" dirty="0">
                <a:solidFill>
                  <a:srgbClr val="404040"/>
                </a:solidFill>
                <a:latin typeface="Mangal" panose="02040503050203030202" pitchFamily="18" charset="0"/>
                <a:cs typeface="Mangal" panose="02040503050203030202" pitchFamily="18" charset="0"/>
              </a:rPr>
              <a:t>Recovery-as-policy</a:t>
            </a:r>
          </a:p>
          <a:p>
            <a:r>
              <a:rPr lang="en-GB" dirty="0">
                <a:solidFill>
                  <a:srgbClr val="404040"/>
                </a:solidFill>
                <a:latin typeface="Mangal" panose="02040503050203030202" pitchFamily="18" charset="0"/>
                <a:cs typeface="Mangal" panose="02040503050203030202" pitchFamily="18" charset="0"/>
              </a:rPr>
              <a:t>Tragedy to triumph (</a:t>
            </a:r>
            <a:r>
              <a:rPr lang="en-GB" dirty="0" err="1">
                <a:solidFill>
                  <a:srgbClr val="404040"/>
                </a:solidFill>
                <a:latin typeface="Mangal" panose="02040503050203030202" pitchFamily="18" charset="0"/>
                <a:cs typeface="Mangal" panose="02040503050203030202" pitchFamily="18" charset="0"/>
              </a:rPr>
              <a:t>Voronka</a:t>
            </a:r>
            <a:r>
              <a:rPr lang="en-GB" dirty="0">
                <a:solidFill>
                  <a:srgbClr val="404040"/>
                </a:solidFill>
                <a:latin typeface="Mangal" panose="02040503050203030202" pitchFamily="18" charset="0"/>
                <a:cs typeface="Mangal" panose="02040503050203030202" pitchFamily="18" charset="0"/>
              </a:rPr>
              <a:t> and Grant 2022)</a:t>
            </a:r>
          </a:p>
          <a:p>
            <a:endParaRPr lang="en-GB" dirty="0">
              <a:solidFill>
                <a:srgbClr val="404040"/>
              </a:solidFill>
              <a:latin typeface="Mangal" panose="02040503050203030202" pitchFamily="18" charset="0"/>
              <a:cs typeface="Mangal" panose="02040503050203030202" pitchFamily="18" charset="0"/>
            </a:endParaRPr>
          </a:p>
          <a:p>
            <a:r>
              <a:rPr lang="en-GB" dirty="0">
                <a:solidFill>
                  <a:srgbClr val="404040"/>
                </a:solidFill>
                <a:latin typeface="Mangal" panose="02040503050203030202" pitchFamily="18" charset="0"/>
                <a:cs typeface="Mangal" panose="02040503050203030202" pitchFamily="18" charset="0"/>
              </a:rPr>
              <a:t>Where does the recovery narrative begin? Or end?</a:t>
            </a:r>
          </a:p>
          <a:p>
            <a:endParaRPr lang="en-GB" dirty="0">
              <a:solidFill>
                <a:srgbClr val="404040"/>
              </a:solidFill>
              <a:latin typeface="Mangal" panose="02040503050203030202" pitchFamily="18" charset="0"/>
              <a:cs typeface="Mangal" panose="02040503050203030202" pitchFamily="18" charset="0"/>
            </a:endParaRPr>
          </a:p>
          <a:p>
            <a:pPr marL="0" indent="0">
              <a:buNone/>
            </a:pPr>
            <a:endParaRPr lang="en-GB" dirty="0">
              <a:solidFill>
                <a:srgbClr val="404040"/>
              </a:solidFill>
            </a:endParaRPr>
          </a:p>
          <a:p>
            <a:endParaRPr lang="en-GB" dirty="0">
              <a:solidFill>
                <a:srgbClr val="404040"/>
              </a:solidFill>
            </a:endParaRPr>
          </a:p>
        </p:txBody>
      </p:sp>
    </p:spTree>
    <p:extLst>
      <p:ext uri="{BB962C8B-B14F-4D97-AF65-F5344CB8AC3E}">
        <p14:creationId xmlns:p14="http://schemas.microsoft.com/office/powerpoint/2010/main" val="59769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D5797-3580-218E-36F8-82EED3F1BBD1}"/>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latin typeface="Mangal" panose="02040503050203030202" pitchFamily="18" charset="0"/>
                <a:cs typeface="Mangal" panose="02040503050203030202" pitchFamily="18" charset="0"/>
              </a:rPr>
              <a:t>Recovery narratives (?)</a:t>
            </a:r>
          </a:p>
        </p:txBody>
      </p:sp>
      <p:pic>
        <p:nvPicPr>
          <p:cNvPr id="1028" name="Picture 4" descr="This Way Up (TV series) - Wikipedia">
            <a:extLst>
              <a:ext uri="{FF2B5EF4-FFF2-40B4-BE49-F238E27FC236}">
                <a16:creationId xmlns:a16="http://schemas.microsoft.com/office/drawing/2014/main" id="{794E71A6-190B-3DC2-3AA3-ECBFFD03A7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587858"/>
            <a:ext cx="2200871" cy="33013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verything Now (TV Series 2023– ) - IMDb">
            <a:extLst>
              <a:ext uri="{FF2B5EF4-FFF2-40B4-BE49-F238E27FC236}">
                <a16:creationId xmlns:a16="http://schemas.microsoft.com/office/drawing/2014/main" id="{5ECC428D-1127-7752-D844-E432B518CC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58010" y="587858"/>
            <a:ext cx="2475980" cy="3301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Question Of Power by Bessie Head | Fact and Fiction">
            <a:extLst>
              <a:ext uri="{FF2B5EF4-FFF2-40B4-BE49-F238E27FC236}">
                <a16:creationId xmlns:a16="http://schemas.microsoft.com/office/drawing/2014/main" id="{74C39DA1-B65D-458E-A105-A4B3F16D43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68509" y="587858"/>
            <a:ext cx="3301307" cy="330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44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3A73-449E-D293-9504-CFF7AC65A56C}"/>
              </a:ext>
            </a:extLst>
          </p:cNvPr>
          <p:cNvSpPr>
            <a:spLocks noGrp="1"/>
          </p:cNvSpPr>
          <p:nvPr>
            <p:ph type="title"/>
          </p:nvPr>
        </p:nvSpPr>
        <p:spPr/>
        <p:txBody>
          <a:bodyPr/>
          <a:lstStyle/>
          <a:p>
            <a:r>
              <a:rPr lang="en-GB" dirty="0"/>
              <a:t>Works cited</a:t>
            </a:r>
          </a:p>
        </p:txBody>
      </p:sp>
      <p:sp>
        <p:nvSpPr>
          <p:cNvPr id="3" name="Content Placeholder 2">
            <a:extLst>
              <a:ext uri="{FF2B5EF4-FFF2-40B4-BE49-F238E27FC236}">
                <a16:creationId xmlns:a16="http://schemas.microsoft.com/office/drawing/2014/main" id="{A2811078-BFCF-709C-A8B0-726BF9609C1E}"/>
              </a:ext>
            </a:extLst>
          </p:cNvPr>
          <p:cNvSpPr>
            <a:spLocks noGrp="1"/>
          </p:cNvSpPr>
          <p:nvPr>
            <p:ph idx="1"/>
          </p:nvPr>
        </p:nvSpPr>
        <p:spPr/>
        <p:txBody>
          <a:bodyPr>
            <a:normAutofit fontScale="47500" lnSpcReduction="20000"/>
          </a:bodyPr>
          <a:lstStyle/>
          <a:p>
            <a:pPr marL="0" indent="0">
              <a:lnSpc>
                <a:spcPct val="150000"/>
              </a:lnSpc>
              <a:spcBef>
                <a:spcPts val="0"/>
              </a:spcBef>
              <a:spcAft>
                <a:spcPts val="600"/>
              </a:spcAft>
              <a:buNone/>
            </a:pPr>
            <a:r>
              <a:rPr lang="en-GB" sz="1800" dirty="0">
                <a:effectLst/>
                <a:latin typeface="Mangal" panose="02040503050203030202" pitchFamily="18" charset="0"/>
                <a:ea typeface="Calibri" panose="020F0502020204030204" pitchFamily="34" charset="0"/>
                <a:cs typeface="Mangal" panose="02040503050203030202" pitchFamily="18" charset="0"/>
              </a:rPr>
              <a:t>Ahmed, Sara. 2004. </a:t>
            </a:r>
            <a:r>
              <a:rPr lang="en-GB" sz="1800" i="1" dirty="0">
                <a:effectLst/>
                <a:latin typeface="Mangal" panose="02040503050203030202" pitchFamily="18" charset="0"/>
                <a:ea typeface="Calibri" panose="020F0502020204030204" pitchFamily="34" charset="0"/>
                <a:cs typeface="Mangal" panose="02040503050203030202" pitchFamily="18" charset="0"/>
              </a:rPr>
              <a:t>The Cultural Politics of Emotion</a:t>
            </a:r>
            <a:r>
              <a:rPr lang="en-GB" sz="1800" dirty="0">
                <a:effectLst/>
                <a:latin typeface="Mangal" panose="02040503050203030202" pitchFamily="18" charset="0"/>
                <a:ea typeface="Calibri" panose="020F0502020204030204" pitchFamily="34" charset="0"/>
                <a:cs typeface="Mangal" panose="02040503050203030202" pitchFamily="18" charset="0"/>
              </a:rPr>
              <a:t>. Edinburgh: Edinburgh UP.</a:t>
            </a:r>
          </a:p>
          <a:p>
            <a:pPr marL="0" indent="0">
              <a:lnSpc>
                <a:spcPct val="150000"/>
              </a:lnSpc>
              <a:spcBef>
                <a:spcPts val="0"/>
              </a:spcBef>
              <a:spcAft>
                <a:spcPts val="600"/>
              </a:spcAft>
              <a:buNone/>
            </a:pPr>
            <a:r>
              <a:rPr lang="fi-FI" sz="1800" dirty="0">
                <a:effectLst/>
                <a:latin typeface="Mangal" panose="02040503050203030202" pitchFamily="18" charset="0"/>
                <a:ea typeface="Calibri" panose="020F0502020204030204" pitchFamily="34" charset="0"/>
                <a:cs typeface="Mangal" panose="02040503050203030202" pitchFamily="18" charset="0"/>
              </a:rPr>
              <a:t>Anthony, William. 1993. ”</a:t>
            </a:r>
            <a:r>
              <a:rPr lang="fi-FI" sz="1800" dirty="0" err="1">
                <a:effectLst/>
                <a:latin typeface="Mangal" panose="02040503050203030202" pitchFamily="18" charset="0"/>
                <a:ea typeface="Calibri" panose="020F0502020204030204" pitchFamily="34" charset="0"/>
                <a:cs typeface="Mangal" panose="02040503050203030202" pitchFamily="18" charset="0"/>
              </a:rPr>
              <a:t>Recovery</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from</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Mental</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Illness</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The</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Guiding</a:t>
            </a:r>
            <a:r>
              <a:rPr lang="fi-FI" sz="1800" dirty="0">
                <a:effectLst/>
                <a:latin typeface="Mangal" panose="02040503050203030202" pitchFamily="18" charset="0"/>
                <a:ea typeface="Calibri" panose="020F0502020204030204" pitchFamily="34" charset="0"/>
                <a:cs typeface="Mangal" panose="02040503050203030202" pitchFamily="18" charset="0"/>
              </a:rPr>
              <a:t> Vision of </a:t>
            </a:r>
            <a:r>
              <a:rPr lang="fi-FI" sz="1800" dirty="0" err="1">
                <a:effectLst/>
                <a:latin typeface="Mangal" panose="02040503050203030202" pitchFamily="18" charset="0"/>
                <a:ea typeface="Calibri" panose="020F0502020204030204" pitchFamily="34" charset="0"/>
                <a:cs typeface="Mangal" panose="02040503050203030202" pitchFamily="18" charset="0"/>
              </a:rPr>
              <a:t>the</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Mental</a:t>
            </a:r>
            <a:r>
              <a:rPr lang="fi-FI" sz="1800" dirty="0">
                <a:effectLst/>
                <a:latin typeface="Mangal" panose="02040503050203030202" pitchFamily="18" charset="0"/>
                <a:ea typeface="Calibri" panose="020F0502020204030204" pitchFamily="34" charset="0"/>
                <a:cs typeface="Mangal" panose="02040503050203030202" pitchFamily="18" charset="0"/>
              </a:rPr>
              <a:t> Health Service System in </a:t>
            </a:r>
            <a:r>
              <a:rPr lang="fi-FI" sz="1800" dirty="0" err="1">
                <a:effectLst/>
                <a:latin typeface="Mangal" panose="02040503050203030202" pitchFamily="18" charset="0"/>
                <a:ea typeface="Calibri" panose="020F0502020204030204" pitchFamily="34" charset="0"/>
                <a:cs typeface="Mangal" panose="02040503050203030202" pitchFamily="18" charset="0"/>
              </a:rPr>
              <a:t>the</a:t>
            </a:r>
            <a:r>
              <a:rPr lang="fi-FI" sz="1800" dirty="0">
                <a:effectLst/>
                <a:latin typeface="Mangal" panose="02040503050203030202" pitchFamily="18" charset="0"/>
                <a:ea typeface="Calibri" panose="020F0502020204030204" pitchFamily="34" charset="0"/>
                <a:cs typeface="Mangal" panose="02040503050203030202" pitchFamily="18" charset="0"/>
              </a:rPr>
              <a:t> 1990s.” </a:t>
            </a:r>
            <a:r>
              <a:rPr lang="fi-FI" sz="1800" i="1" dirty="0" err="1">
                <a:effectLst/>
                <a:latin typeface="Mangal" panose="02040503050203030202" pitchFamily="18" charset="0"/>
                <a:ea typeface="Calibri" panose="020F0502020204030204" pitchFamily="34" charset="0"/>
                <a:cs typeface="Mangal" panose="02040503050203030202" pitchFamily="18" charset="0"/>
              </a:rPr>
              <a:t>Psychosocial</a:t>
            </a:r>
            <a:r>
              <a:rPr lang="fi-FI" sz="1800" i="1" dirty="0">
                <a:effectLst/>
                <a:latin typeface="Mangal" panose="02040503050203030202" pitchFamily="18" charset="0"/>
                <a:ea typeface="Calibri" panose="020F0502020204030204" pitchFamily="34" charset="0"/>
                <a:cs typeface="Mangal" panose="02040503050203030202" pitchFamily="18" charset="0"/>
              </a:rPr>
              <a:t> </a:t>
            </a:r>
            <a:r>
              <a:rPr lang="fi-FI" sz="1800" i="1" dirty="0" err="1">
                <a:effectLst/>
                <a:latin typeface="Mangal" panose="02040503050203030202" pitchFamily="18" charset="0"/>
                <a:ea typeface="Calibri" panose="020F0502020204030204" pitchFamily="34" charset="0"/>
                <a:cs typeface="Mangal" panose="02040503050203030202" pitchFamily="18" charset="0"/>
              </a:rPr>
              <a:t>Rehabilitation</a:t>
            </a:r>
            <a:r>
              <a:rPr lang="fi-FI" sz="1800" i="1" dirty="0">
                <a:effectLst/>
                <a:latin typeface="Mangal" panose="02040503050203030202" pitchFamily="18" charset="0"/>
                <a:ea typeface="Calibri" panose="020F0502020204030204" pitchFamily="34" charset="0"/>
                <a:cs typeface="Mangal" panose="02040503050203030202" pitchFamily="18" charset="0"/>
              </a:rPr>
              <a:t> Journal </a:t>
            </a:r>
            <a:r>
              <a:rPr lang="fi-FI" sz="1800" dirty="0">
                <a:effectLst/>
                <a:latin typeface="Mangal" panose="02040503050203030202" pitchFamily="18" charset="0"/>
                <a:ea typeface="Calibri" panose="020F0502020204030204" pitchFamily="34" charset="0"/>
                <a:cs typeface="Mangal" panose="02040503050203030202" pitchFamily="18" charset="0"/>
              </a:rPr>
              <a:t>16: 11-23.</a:t>
            </a:r>
          </a:p>
          <a:p>
            <a:pPr marL="0" indent="0">
              <a:lnSpc>
                <a:spcPct val="150000"/>
              </a:lnSpc>
              <a:spcBef>
                <a:spcPts val="0"/>
              </a:spcBef>
              <a:spcAft>
                <a:spcPts val="600"/>
              </a:spcAft>
              <a:buNone/>
            </a:pPr>
            <a:r>
              <a:rPr lang="fi-FI" sz="1800" dirty="0" err="1">
                <a:effectLst/>
                <a:latin typeface="Mangal" panose="02040503050203030202" pitchFamily="18" charset="0"/>
                <a:ea typeface="Calibri" panose="020F0502020204030204" pitchFamily="34" charset="0"/>
                <a:cs typeface="Mangal" panose="02040503050203030202" pitchFamily="18" charset="0"/>
              </a:rPr>
              <a:t>Carel</a:t>
            </a:r>
            <a:r>
              <a:rPr lang="fi-FI" sz="1800" dirty="0">
                <a:effectLst/>
                <a:latin typeface="Mangal" panose="02040503050203030202" pitchFamily="18" charset="0"/>
                <a:ea typeface="Calibri" panose="020F0502020204030204" pitchFamily="34" charset="0"/>
                <a:cs typeface="Mangal" panose="02040503050203030202" pitchFamily="18" charset="0"/>
              </a:rPr>
              <a:t>, Havi. 2007. ”Can I </a:t>
            </a:r>
            <a:r>
              <a:rPr lang="fi-FI" sz="1800" dirty="0" err="1">
                <a:effectLst/>
                <a:latin typeface="Mangal" panose="02040503050203030202" pitchFamily="18" charset="0"/>
                <a:ea typeface="Calibri" panose="020F0502020204030204" pitchFamily="34" charset="0"/>
                <a:cs typeface="Mangal" panose="02040503050203030202" pitchFamily="18" charset="0"/>
              </a:rPr>
              <a:t>be</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dirty="0" err="1">
                <a:effectLst/>
                <a:latin typeface="Mangal" panose="02040503050203030202" pitchFamily="18" charset="0"/>
                <a:ea typeface="Calibri" panose="020F0502020204030204" pitchFamily="34" charset="0"/>
                <a:cs typeface="Mangal" panose="02040503050203030202" pitchFamily="18" charset="0"/>
              </a:rPr>
              <a:t>Ill</a:t>
            </a:r>
            <a:r>
              <a:rPr lang="fi-FI" sz="1800" dirty="0">
                <a:effectLst/>
                <a:latin typeface="Mangal" panose="02040503050203030202" pitchFamily="18" charset="0"/>
                <a:ea typeface="Calibri" panose="020F0502020204030204" pitchFamily="34" charset="0"/>
                <a:cs typeface="Mangal" panose="02040503050203030202" pitchFamily="18" charset="0"/>
              </a:rPr>
              <a:t> and </a:t>
            </a:r>
            <a:r>
              <a:rPr lang="fi-FI" sz="1800" dirty="0" err="1">
                <a:effectLst/>
                <a:latin typeface="Mangal" panose="02040503050203030202" pitchFamily="18" charset="0"/>
                <a:ea typeface="Calibri" panose="020F0502020204030204" pitchFamily="34" charset="0"/>
                <a:cs typeface="Mangal" panose="02040503050203030202" pitchFamily="18" charset="0"/>
              </a:rPr>
              <a:t>Happy</a:t>
            </a:r>
            <a:r>
              <a:rPr lang="fi-FI" sz="1800" dirty="0">
                <a:effectLst/>
                <a:latin typeface="Mangal" panose="02040503050203030202" pitchFamily="18" charset="0"/>
                <a:ea typeface="Calibri" panose="020F0502020204030204" pitchFamily="34" charset="0"/>
                <a:cs typeface="Mangal" panose="02040503050203030202" pitchFamily="18" charset="0"/>
              </a:rPr>
              <a:t>?” </a:t>
            </a:r>
            <a:r>
              <a:rPr lang="fi-FI" sz="1800" i="1" dirty="0" err="1">
                <a:effectLst/>
                <a:latin typeface="Mangal" panose="02040503050203030202" pitchFamily="18" charset="0"/>
                <a:ea typeface="Calibri" panose="020F0502020204030204" pitchFamily="34" charset="0"/>
                <a:cs typeface="Mangal" panose="02040503050203030202" pitchFamily="18" charset="0"/>
              </a:rPr>
              <a:t>Philosophia</a:t>
            </a:r>
            <a:r>
              <a:rPr lang="fi-FI" sz="1800" dirty="0">
                <a:effectLst/>
                <a:latin typeface="Mangal" panose="02040503050203030202" pitchFamily="18" charset="0"/>
                <a:ea typeface="Calibri" panose="020F0502020204030204" pitchFamily="34" charset="0"/>
                <a:cs typeface="Mangal" panose="02040503050203030202" pitchFamily="18" charset="0"/>
              </a:rPr>
              <a:t> 35(2): 95-110.</a:t>
            </a:r>
          </a:p>
          <a:p>
            <a:pPr marL="0" indent="0">
              <a:lnSpc>
                <a:spcPct val="150000"/>
              </a:lnSpc>
              <a:spcBef>
                <a:spcPts val="0"/>
              </a:spcBef>
              <a:spcAft>
                <a:spcPts val="600"/>
              </a:spcAft>
              <a:buNone/>
            </a:pPr>
            <a:r>
              <a:rPr lang="en-GB" sz="1800" dirty="0">
                <a:effectLst/>
                <a:latin typeface="Mangal" panose="02040503050203030202" pitchFamily="18" charset="0"/>
                <a:ea typeface="Calibri" panose="020F0502020204030204" pitchFamily="34" charset="0"/>
                <a:cs typeface="Mangal" panose="02040503050203030202" pitchFamily="18" charset="0"/>
              </a:rPr>
              <a:t>Silverman, Phyllis R., and Dennis </a:t>
            </a:r>
            <a:r>
              <a:rPr lang="en-GB" sz="1800" dirty="0" err="1">
                <a:effectLst/>
                <a:latin typeface="Mangal" panose="02040503050203030202" pitchFamily="18" charset="0"/>
                <a:ea typeface="Calibri" panose="020F0502020204030204" pitchFamily="34" charset="0"/>
                <a:cs typeface="Mangal" panose="02040503050203030202" pitchFamily="18" charset="0"/>
              </a:rPr>
              <a:t>Klass</a:t>
            </a:r>
            <a:r>
              <a:rPr lang="en-GB" sz="1800" dirty="0">
                <a:effectLst/>
                <a:latin typeface="Mangal" panose="02040503050203030202" pitchFamily="18" charset="0"/>
                <a:ea typeface="Calibri" panose="020F0502020204030204" pitchFamily="34" charset="0"/>
                <a:cs typeface="Mangal" panose="02040503050203030202" pitchFamily="18" charset="0"/>
              </a:rPr>
              <a:t>. 1996. “Introduction: What’s the Problem?” In </a:t>
            </a:r>
            <a:r>
              <a:rPr lang="en-GB" sz="1800" i="1" dirty="0">
                <a:effectLst/>
                <a:latin typeface="Mangal" panose="02040503050203030202" pitchFamily="18" charset="0"/>
                <a:ea typeface="Calibri" panose="020F0502020204030204" pitchFamily="34" charset="0"/>
                <a:cs typeface="Mangal" panose="02040503050203030202" pitchFamily="18" charset="0"/>
              </a:rPr>
              <a:t>Continuing Bonds: New Understandings of Grief</a:t>
            </a:r>
            <a:r>
              <a:rPr lang="en-GB" sz="1800" dirty="0">
                <a:effectLst/>
                <a:latin typeface="Mangal" panose="02040503050203030202" pitchFamily="18" charset="0"/>
                <a:ea typeface="Calibri" panose="020F0502020204030204" pitchFamily="34" charset="0"/>
                <a:cs typeface="Mangal" panose="02040503050203030202" pitchFamily="18" charset="0"/>
              </a:rPr>
              <a:t>, edited by Dennis </a:t>
            </a:r>
            <a:r>
              <a:rPr lang="en-GB" sz="1800" dirty="0" err="1">
                <a:effectLst/>
                <a:latin typeface="Mangal" panose="02040503050203030202" pitchFamily="18" charset="0"/>
                <a:ea typeface="Calibri" panose="020F0502020204030204" pitchFamily="34" charset="0"/>
                <a:cs typeface="Mangal" panose="02040503050203030202" pitchFamily="18" charset="0"/>
              </a:rPr>
              <a:t>Klass</a:t>
            </a:r>
            <a:r>
              <a:rPr lang="en-GB" sz="1800" dirty="0">
                <a:effectLst/>
                <a:latin typeface="Mangal" panose="02040503050203030202" pitchFamily="18" charset="0"/>
                <a:ea typeface="Calibri" panose="020F0502020204030204" pitchFamily="34" charset="0"/>
                <a:cs typeface="Mangal" panose="02040503050203030202" pitchFamily="18" charset="0"/>
              </a:rPr>
              <a:t>, Phyllis R. Silverman, and Steven L. </a:t>
            </a:r>
            <a:r>
              <a:rPr lang="en-GB" sz="1800" dirty="0" err="1">
                <a:effectLst/>
                <a:latin typeface="Mangal" panose="02040503050203030202" pitchFamily="18" charset="0"/>
                <a:ea typeface="Calibri" panose="020F0502020204030204" pitchFamily="34" charset="0"/>
                <a:cs typeface="Mangal" panose="02040503050203030202" pitchFamily="18" charset="0"/>
              </a:rPr>
              <a:t>Nickman</a:t>
            </a:r>
            <a:r>
              <a:rPr lang="en-GB" sz="1800" dirty="0">
                <a:effectLst/>
                <a:latin typeface="Mangal" panose="02040503050203030202" pitchFamily="18" charset="0"/>
                <a:ea typeface="Calibri" panose="020F0502020204030204" pitchFamily="34" charset="0"/>
                <a:cs typeface="Mangal" panose="02040503050203030202" pitchFamily="18" charset="0"/>
              </a:rPr>
              <a:t>, 3–27. Washington DC: Taylor and Francis. </a:t>
            </a:r>
            <a:endParaRPr lang="fi-FI" sz="1800" dirty="0">
              <a:effectLst/>
              <a:latin typeface="Mangal" panose="02040503050203030202" pitchFamily="18" charset="0"/>
              <a:ea typeface="Calibri" panose="020F0502020204030204" pitchFamily="34" charset="0"/>
              <a:cs typeface="Mangal" panose="02040503050203030202" pitchFamily="18" charset="0"/>
            </a:endParaRPr>
          </a:p>
          <a:p>
            <a:pPr marL="0" indent="0">
              <a:lnSpc>
                <a:spcPct val="150000"/>
              </a:lnSpc>
              <a:spcBef>
                <a:spcPts val="0"/>
              </a:spcBef>
              <a:spcAft>
                <a:spcPts val="600"/>
              </a:spcAft>
              <a:buNone/>
            </a:pPr>
            <a:r>
              <a:rPr lang="en-GB" sz="1800" dirty="0">
                <a:effectLst/>
                <a:latin typeface="Mangal" panose="02040503050203030202" pitchFamily="18" charset="0"/>
                <a:ea typeface="Times New Roman" panose="02020603050405020304" pitchFamily="18" charset="0"/>
                <a:cs typeface="Mangal" panose="02040503050203030202" pitchFamily="18" charset="0"/>
              </a:rPr>
              <a:t>Tynan, Avril. 2021a. ‘</a:t>
            </a:r>
            <a:r>
              <a:rPr lang="en-GB" sz="1800" dirty="0">
                <a:effectLst/>
                <a:latin typeface="Mangal" panose="02040503050203030202" pitchFamily="18" charset="0"/>
                <a:ea typeface="Times New Roman" panose="02020603050405020304" pitchFamily="18" charset="0"/>
                <a:cs typeface="Mangal" panose="02040503050203030202" pitchFamily="18" charset="0"/>
                <a:hlinkClick r:id="rId3"/>
              </a:rPr>
              <a:t>Life After Covid-19: Entanglements of Illness and Recovery</a:t>
            </a:r>
            <a:r>
              <a:rPr lang="en-GB" sz="1800" dirty="0">
                <a:effectLst/>
                <a:latin typeface="Mangal" panose="02040503050203030202" pitchFamily="18" charset="0"/>
                <a:ea typeface="Times New Roman" panose="02020603050405020304" pitchFamily="18" charset="0"/>
                <a:cs typeface="Mangal" panose="02040503050203030202" pitchFamily="18" charset="0"/>
              </a:rPr>
              <a:t>.’ </a:t>
            </a:r>
            <a:r>
              <a:rPr lang="en-GB" sz="1800" i="1" dirty="0">
                <a:effectLst/>
                <a:latin typeface="Mangal" panose="02040503050203030202" pitchFamily="18" charset="0"/>
                <a:ea typeface="Times New Roman" panose="02020603050405020304" pitchFamily="18" charset="0"/>
                <a:cs typeface="Mangal" panose="02040503050203030202" pitchFamily="18" charset="0"/>
              </a:rPr>
              <a:t>Synapsis: A Health Humanities Journal</a:t>
            </a:r>
            <a:r>
              <a:rPr lang="en-GB" sz="1800" dirty="0">
                <a:effectLst/>
                <a:latin typeface="Mangal" panose="02040503050203030202" pitchFamily="18" charset="0"/>
                <a:ea typeface="Times New Roman" panose="02020603050405020304" pitchFamily="18" charset="0"/>
                <a:cs typeface="Mangal" panose="02040503050203030202" pitchFamily="18" charset="0"/>
              </a:rPr>
              <a:t>, 25 January. </a:t>
            </a:r>
            <a:endParaRPr lang="fi-FI" sz="1800" dirty="0">
              <a:effectLst/>
              <a:latin typeface="Mangal" panose="02040503050203030202" pitchFamily="18" charset="0"/>
              <a:ea typeface="Calibri" panose="020F0502020204030204" pitchFamily="34" charset="0"/>
              <a:cs typeface="Mangal" panose="02040503050203030202" pitchFamily="18" charset="0"/>
            </a:endParaRPr>
          </a:p>
          <a:p>
            <a:pPr marL="0" indent="0">
              <a:lnSpc>
                <a:spcPct val="150000"/>
              </a:lnSpc>
              <a:spcBef>
                <a:spcPts val="0"/>
              </a:spcBef>
              <a:spcAft>
                <a:spcPts val="600"/>
              </a:spcAft>
              <a:buNone/>
            </a:pPr>
            <a:r>
              <a:rPr lang="en-GB" sz="1800" dirty="0">
                <a:effectLst/>
                <a:latin typeface="Mangal" panose="02040503050203030202" pitchFamily="18" charset="0"/>
                <a:ea typeface="Times New Roman" panose="02020603050405020304" pitchFamily="18" charset="0"/>
                <a:cs typeface="Mangal" panose="02040503050203030202" pitchFamily="18" charset="0"/>
              </a:rPr>
              <a:t>Tynan, Avril. 2021b. ‘</a:t>
            </a:r>
            <a:r>
              <a:rPr lang="en-GB" sz="1800" u="sng" dirty="0">
                <a:solidFill>
                  <a:srgbClr val="1FACF0"/>
                </a:solidFill>
                <a:effectLst/>
                <a:latin typeface="Mangal" panose="02040503050203030202" pitchFamily="18" charset="0"/>
                <a:ea typeface="Times New Roman" panose="02020603050405020304" pitchFamily="18" charset="0"/>
                <a:cs typeface="Mangal" panose="02040503050203030202" pitchFamily="18" charset="0"/>
                <a:hlinkClick r:id="rId4"/>
              </a:rPr>
              <a:t>The Future is Convalescence: Rethinking Recovery and the End of Covid-19.</a:t>
            </a:r>
            <a:r>
              <a:rPr lang="en-GB" sz="1800" u="sng" dirty="0">
                <a:solidFill>
                  <a:srgbClr val="1FACF0"/>
                </a:solidFill>
                <a:effectLst/>
                <a:latin typeface="Mangal" panose="02040503050203030202" pitchFamily="18" charset="0"/>
                <a:ea typeface="Times New Roman" panose="02020603050405020304" pitchFamily="18" charset="0"/>
                <a:cs typeface="Mangal" panose="02040503050203030202" pitchFamily="18" charset="0"/>
              </a:rPr>
              <a:t>’</a:t>
            </a:r>
            <a:r>
              <a:rPr lang="en-GB" sz="1800" dirty="0">
                <a:effectLst/>
                <a:latin typeface="Mangal" panose="02040503050203030202" pitchFamily="18" charset="0"/>
                <a:ea typeface="Times New Roman" panose="02020603050405020304" pitchFamily="18" charset="0"/>
                <a:cs typeface="Mangal" panose="02040503050203030202" pitchFamily="18" charset="0"/>
              </a:rPr>
              <a:t> </a:t>
            </a:r>
            <a:r>
              <a:rPr lang="en-GB" sz="1800" i="1" dirty="0">
                <a:effectLst/>
                <a:latin typeface="Mangal" panose="02040503050203030202" pitchFamily="18" charset="0"/>
                <a:ea typeface="Times New Roman" panose="02020603050405020304" pitchFamily="18" charset="0"/>
                <a:cs typeface="Mangal" panose="02040503050203030202" pitchFamily="18" charset="0"/>
              </a:rPr>
              <a:t>Medical Humanities, </a:t>
            </a:r>
            <a:r>
              <a:rPr lang="en-GB" sz="1800" dirty="0">
                <a:effectLst/>
                <a:latin typeface="Mangal" panose="02040503050203030202" pitchFamily="18" charset="0"/>
                <a:ea typeface="Times New Roman" panose="02020603050405020304" pitchFamily="18" charset="0"/>
                <a:cs typeface="Mangal" panose="02040503050203030202" pitchFamily="18" charset="0"/>
              </a:rPr>
              <a:t>7 January. </a:t>
            </a:r>
          </a:p>
          <a:p>
            <a:pPr marL="0" indent="0">
              <a:lnSpc>
                <a:spcPct val="150000"/>
              </a:lnSpc>
              <a:spcBef>
                <a:spcPts val="0"/>
              </a:spcBef>
              <a:spcAft>
                <a:spcPts val="600"/>
              </a:spcAft>
              <a:buNone/>
            </a:pPr>
            <a:r>
              <a:rPr lang="en-GB" dirty="0" err="1">
                <a:latin typeface="Mangal" panose="02040503050203030202" pitchFamily="18" charset="0"/>
                <a:cs typeface="Mangal" panose="02040503050203030202" pitchFamily="18" charset="0"/>
              </a:rPr>
              <a:t>Voronka</a:t>
            </a:r>
            <a:r>
              <a:rPr lang="en-GB" dirty="0">
                <a:latin typeface="Mangal" panose="02040503050203030202" pitchFamily="18" charset="0"/>
                <a:cs typeface="Mangal" panose="02040503050203030202" pitchFamily="18" charset="0"/>
              </a:rPr>
              <a:t>, </a:t>
            </a:r>
            <a:r>
              <a:rPr lang="en-GB" dirty="0" err="1">
                <a:latin typeface="Mangal" panose="02040503050203030202" pitchFamily="18" charset="0"/>
                <a:cs typeface="Mangal" panose="02040503050203030202" pitchFamily="18" charset="0"/>
              </a:rPr>
              <a:t>Jijian</a:t>
            </a:r>
            <a:r>
              <a:rPr lang="en-GB" dirty="0">
                <a:latin typeface="Mangal" panose="02040503050203030202" pitchFamily="18" charset="0"/>
                <a:cs typeface="Mangal" panose="02040503050203030202" pitchFamily="18" charset="0"/>
              </a:rPr>
              <a:t>, and Jill Grant. 2022. “Service User Storytelling in Social Work Education: Goals, Constraints, Strategies, and Risks.” </a:t>
            </a:r>
            <a:r>
              <a:rPr lang="en-GB" i="1" dirty="0">
                <a:latin typeface="Mangal" panose="02040503050203030202" pitchFamily="18" charset="0"/>
                <a:cs typeface="Mangal" panose="02040503050203030202" pitchFamily="18" charset="0"/>
              </a:rPr>
              <a:t>Social Work Education </a:t>
            </a:r>
            <a:r>
              <a:rPr lang="en-GB" dirty="0">
                <a:latin typeface="Mangal" panose="02040503050203030202" pitchFamily="18" charset="0"/>
                <a:cs typeface="Mangal" panose="02040503050203030202" pitchFamily="18" charset="0"/>
              </a:rPr>
              <a:t>41(5): 977-992.</a:t>
            </a:r>
          </a:p>
          <a:p>
            <a:pPr marL="0" indent="0">
              <a:lnSpc>
                <a:spcPct val="150000"/>
              </a:lnSpc>
              <a:spcBef>
                <a:spcPts val="0"/>
              </a:spcBef>
              <a:spcAft>
                <a:spcPts val="600"/>
              </a:spcAft>
              <a:buNone/>
            </a:pPr>
            <a:r>
              <a:rPr lang="en-GB" dirty="0">
                <a:latin typeface="Mangal" panose="02040503050203030202" pitchFamily="18" charset="0"/>
                <a:cs typeface="Mangal" panose="02040503050203030202" pitchFamily="18" charset="0"/>
              </a:rPr>
              <a:t>Woods, Angela, Akiko Hart, and Helen </a:t>
            </a:r>
            <a:r>
              <a:rPr lang="en-GB" dirty="0" err="1">
                <a:latin typeface="Mangal" panose="02040503050203030202" pitchFamily="18" charset="0"/>
                <a:cs typeface="Mangal" panose="02040503050203030202" pitchFamily="18" charset="0"/>
              </a:rPr>
              <a:t>Spandler</a:t>
            </a:r>
            <a:r>
              <a:rPr lang="en-GB" dirty="0">
                <a:latin typeface="Mangal" panose="02040503050203030202" pitchFamily="18" charset="0"/>
                <a:cs typeface="Mangal" panose="02040503050203030202" pitchFamily="18" charset="0"/>
              </a:rPr>
              <a:t>. 2022. “The Recovery Narrative: Politics and Possibilities of a Genre.” </a:t>
            </a:r>
            <a:r>
              <a:rPr lang="en-GB" i="1" dirty="0">
                <a:latin typeface="Mangal" panose="02040503050203030202" pitchFamily="18" charset="0"/>
                <a:cs typeface="Mangal" panose="02040503050203030202" pitchFamily="18" charset="0"/>
              </a:rPr>
              <a:t>Culture, Medicine and Psychiatry </a:t>
            </a:r>
            <a:r>
              <a:rPr lang="en-GB" dirty="0">
                <a:latin typeface="Mangal" panose="02040503050203030202" pitchFamily="18" charset="0"/>
                <a:cs typeface="Mangal" panose="02040503050203030202" pitchFamily="18" charset="0"/>
              </a:rPr>
              <a:t>46: 1-27.</a:t>
            </a:r>
          </a:p>
        </p:txBody>
      </p:sp>
    </p:spTree>
    <p:extLst>
      <p:ext uri="{BB962C8B-B14F-4D97-AF65-F5344CB8AC3E}">
        <p14:creationId xmlns:p14="http://schemas.microsoft.com/office/powerpoint/2010/main" val="135999946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TM10001115[[fn=Parcel]]</Template>
  <TotalTime>9889</TotalTime>
  <Words>570</Words>
  <Application>Microsoft Office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Gill Sans MT</vt:lpstr>
      <vt:lpstr>Mangal</vt:lpstr>
      <vt:lpstr>Parcel</vt:lpstr>
      <vt:lpstr>Toipumisen lukeminen: Toipumisen kertomuksia kulttuurissa, lääketieteessä ja yhteiskunnassa (no 26081229)  8. maaliskuuta 2024  Avril Tynan   Humanistinen terveyden ja sairauden tutkimus: lähestymistapoja, menetelmiä, käsitteitä</vt:lpstr>
      <vt:lpstr>Project background</vt:lpstr>
      <vt:lpstr>Afterlives of illness and injury</vt:lpstr>
      <vt:lpstr>Cf. Recovery as Rebirth, Restoration, and Return</vt:lpstr>
      <vt:lpstr>Narratives of Recovery</vt:lpstr>
      <vt:lpstr>Recovery narratives (?)</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SYMPOSIUM: Humanistinen terveyden ja sairauden tutkimus: lähestymistapoja, menetelmiä, käsitteitä</dc:title>
  <dc:creator>Avril Tynan</dc:creator>
  <cp:lastModifiedBy>Avril Tynan</cp:lastModifiedBy>
  <cp:revision>13</cp:revision>
  <cp:lastPrinted>2024-03-08T11:04:15Z</cp:lastPrinted>
  <dcterms:created xsi:type="dcterms:W3CDTF">2024-03-04T14:15:56Z</dcterms:created>
  <dcterms:modified xsi:type="dcterms:W3CDTF">2024-03-11T13:56:26Z</dcterms:modified>
</cp:coreProperties>
</file>